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66" r:id="rId2"/>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4" autoAdjust="0"/>
    <p:restoredTop sz="94663"/>
  </p:normalViewPr>
  <p:slideViewPr>
    <p:cSldViewPr snapToGrid="0" snapToObjects="1">
      <p:cViewPr>
        <p:scale>
          <a:sx n="22" d="100"/>
          <a:sy n="22" d="100"/>
        </p:scale>
        <p:origin x="1320" y="-763"/>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5"/>
          </p:nvPr>
        </p:nvSpPr>
        <p:spPr/>
        <p:txBody>
          <a:bodyPr>
            <a:normAutofit lnSpcReduction="10000"/>
          </a:bodyPr>
          <a:lstStyle/>
          <a:p>
            <a:r>
              <a:rPr lang="en-US" dirty="0"/>
              <a:t>MTA Removable Beam Absorber</a:t>
            </a:r>
          </a:p>
          <a:p>
            <a:r>
              <a:rPr lang="en-US" sz="6000" b="0" dirty="0"/>
              <a:t>Intern: Efren Blas – Moraine Valley Community College</a:t>
            </a:r>
          </a:p>
          <a:p>
            <a:r>
              <a:rPr lang="en-US" sz="6000" b="0" dirty="0"/>
              <a:t>Supervisors: Carol Johnstone, Robert Ridgway - Fermi National Accelerator Laboratory</a:t>
            </a:r>
          </a:p>
        </p:txBody>
      </p:sp>
      <p:sp>
        <p:nvSpPr>
          <p:cNvPr id="8" name="Text Placeholder 7"/>
          <p:cNvSpPr>
            <a:spLocks noGrp="1"/>
          </p:cNvSpPr>
          <p:nvPr>
            <p:ph type="body" sz="quarter" idx="39"/>
          </p:nvPr>
        </p:nvSpPr>
        <p:spPr>
          <a:xfrm>
            <a:off x="773914" y="5737790"/>
            <a:ext cx="3582818" cy="1804349"/>
          </a:xfrm>
        </p:spPr>
        <p:txBody>
          <a:bodyPr/>
          <a:lstStyle/>
          <a:p>
            <a:r>
              <a:rPr lang="en-US" sz="4400" dirty="0"/>
              <a:t>Abstract</a:t>
            </a:r>
          </a:p>
        </p:txBody>
      </p:sp>
      <p:sp>
        <p:nvSpPr>
          <p:cNvPr id="9" name="Text Placeholder 8"/>
          <p:cNvSpPr>
            <a:spLocks noGrp="1"/>
          </p:cNvSpPr>
          <p:nvPr>
            <p:ph type="body" sz="quarter" idx="40"/>
          </p:nvPr>
        </p:nvSpPr>
        <p:spPr>
          <a:xfrm>
            <a:off x="469944" y="7268066"/>
            <a:ext cx="11531588" cy="5008591"/>
          </a:xfrm>
        </p:spPr>
        <p:txBody>
          <a:bodyPr/>
          <a:lstStyle/>
          <a:p>
            <a:pPr lvl="0" algn="just"/>
            <a:r>
              <a:rPr lang="en-US" sz="3600" dirty="0">
                <a:cs typeface="Helvetica"/>
              </a:rPr>
              <a:t>The MeV Test Area (MTA0 houses 2 beamlines: the primary beamline  transports the Fermilab 400-MeV LINAC proton beam, and a secondary production beamline collects </a:t>
            </a:r>
            <a:r>
              <a:rPr lang="en-US" sz="3600" dirty="0" err="1">
                <a:cs typeface="Helvetica"/>
              </a:rPr>
              <a:t>pions</a:t>
            </a:r>
            <a:r>
              <a:rPr lang="en-US" sz="3600" dirty="0">
                <a:cs typeface="Helvetica"/>
              </a:rPr>
              <a:t> from a 3cm tungsten target. Both lines connect to the steel vacuum housing with the tungsten production target that produces </a:t>
            </a:r>
            <a:r>
              <a:rPr lang="en-US" sz="3600" dirty="0" err="1">
                <a:cs typeface="Helvetica"/>
              </a:rPr>
              <a:t>pions</a:t>
            </a:r>
            <a:r>
              <a:rPr lang="en-US" sz="3600" dirty="0">
                <a:cs typeface="Helvetica"/>
              </a:rPr>
              <a:t> which decay in the secondary line into muons. A longer target or beam absorber downstream of the production target is required to stop the remaining proton beam.</a:t>
            </a:r>
          </a:p>
          <a:p>
            <a:pPr algn="just"/>
            <a:endParaRPr lang="en-US" sz="3600" dirty="0">
              <a:latin typeface="Helvetica"/>
              <a:cs typeface="Helvetica"/>
            </a:endParaRPr>
          </a:p>
          <a:p>
            <a:pPr algn="just"/>
            <a:endParaRPr lang="en-US" sz="3600" dirty="0">
              <a:latin typeface="Helvetica"/>
              <a:cs typeface="Helvetica"/>
            </a:endParaRPr>
          </a:p>
        </p:txBody>
      </p:sp>
      <p:sp>
        <p:nvSpPr>
          <p:cNvPr id="15" name="Text Placeholder 14"/>
          <p:cNvSpPr>
            <a:spLocks noGrp="1"/>
          </p:cNvSpPr>
          <p:nvPr>
            <p:ph type="body" sz="quarter" idx="45"/>
          </p:nvPr>
        </p:nvSpPr>
        <p:spPr>
          <a:xfrm>
            <a:off x="21022073" y="20894249"/>
            <a:ext cx="10891476" cy="1546519"/>
          </a:xfrm>
        </p:spPr>
        <p:txBody>
          <a:bodyPr/>
          <a:lstStyle/>
          <a:p>
            <a:r>
              <a:rPr lang="en-US" sz="2700" dirty="0"/>
              <a:t>PTFE Multifil will cover the space between the Sliding plate guide and sliding plate </a:t>
            </a:r>
          </a:p>
        </p:txBody>
      </p:sp>
      <p:sp>
        <p:nvSpPr>
          <p:cNvPr id="16" name="Text Placeholder 15"/>
          <p:cNvSpPr>
            <a:spLocks noGrp="1"/>
          </p:cNvSpPr>
          <p:nvPr>
            <p:ph type="body" sz="quarter" idx="49"/>
          </p:nvPr>
        </p:nvSpPr>
        <p:spPr>
          <a:xfrm>
            <a:off x="10819614" y="32270788"/>
            <a:ext cx="8951917" cy="1576663"/>
          </a:xfrm>
        </p:spPr>
        <p:txBody>
          <a:bodyPr/>
          <a:lstStyle/>
          <a:p>
            <a:r>
              <a:rPr lang="en-US" sz="2700" dirty="0"/>
              <a:t>ANSYS temperature analysis of 400 MeV proton beam at 15Hz pulses with 1.6 x10</a:t>
            </a:r>
            <a:r>
              <a:rPr lang="en-US" sz="2700" baseline="30000" dirty="0"/>
              <a:t>13 </a:t>
            </a:r>
            <a:r>
              <a:rPr lang="en-US" sz="2700" dirty="0"/>
              <a:t>p per pulse (Steady State)</a:t>
            </a:r>
          </a:p>
        </p:txBody>
      </p:sp>
      <p:sp>
        <p:nvSpPr>
          <p:cNvPr id="17" name="Text Placeholder 16"/>
          <p:cNvSpPr>
            <a:spLocks noGrp="1"/>
          </p:cNvSpPr>
          <p:nvPr>
            <p:ph type="body" sz="quarter" idx="35"/>
          </p:nvPr>
        </p:nvSpPr>
        <p:spPr>
          <a:xfrm>
            <a:off x="3328614" y="26363343"/>
            <a:ext cx="3981084" cy="7359446"/>
          </a:xfrm>
        </p:spPr>
        <p:txBody>
          <a:bodyPr/>
          <a:lstStyle/>
          <a:p>
            <a:r>
              <a:rPr lang="en-US" dirty="0"/>
              <a:t>Caption Text – Helvetica / Arial Bold 24pt RGB 0,76,151</a:t>
            </a:r>
          </a:p>
          <a:p>
            <a:endParaRPr lang="en-US" dirty="0"/>
          </a:p>
        </p:txBody>
      </p:sp>
      <p:sp>
        <p:nvSpPr>
          <p:cNvPr id="19" name="Text Placeholder 18"/>
          <p:cNvSpPr>
            <a:spLocks noGrp="1"/>
          </p:cNvSpPr>
          <p:nvPr>
            <p:ph type="body" sz="quarter" idx="52"/>
          </p:nvPr>
        </p:nvSpPr>
        <p:spPr>
          <a:xfrm>
            <a:off x="997629" y="29081982"/>
            <a:ext cx="8951917" cy="7019718"/>
          </a:xfrm>
        </p:spPr>
        <p:txBody>
          <a:bodyPr/>
          <a:lstStyle/>
          <a:p>
            <a:pPr lvl="0"/>
            <a:r>
              <a:rPr lang="en-US" dirty="0">
                <a:cs typeface="Helvetica"/>
              </a:rPr>
              <a:t>The copper/steel beam absorber will be recreated with a larger copper core, the current design can support a steady-state beam reaching 700°C</a:t>
            </a:r>
          </a:p>
          <a:p>
            <a:pPr marL="571500" lvl="0" indent="-571500">
              <a:buFont typeface="Arial" panose="020B0604020202020204" pitchFamily="34" charset="0"/>
              <a:buChar char="•"/>
            </a:pPr>
            <a:r>
              <a:rPr lang="en-US" dirty="0">
                <a:cs typeface="Helvetica"/>
              </a:rPr>
              <a:t>Melting pt. of Cu: 1000° C</a:t>
            </a:r>
          </a:p>
          <a:p>
            <a:pPr marL="571500" lvl="0" indent="-571500">
              <a:buFont typeface="Arial" panose="020B0604020202020204" pitchFamily="34" charset="0"/>
              <a:buChar char="•"/>
            </a:pPr>
            <a:r>
              <a:rPr lang="en-US" dirty="0">
                <a:cs typeface="Helvetica"/>
              </a:rPr>
              <a:t>~25% contact between steel and copper blocks (air gaps, contact resistance)</a:t>
            </a:r>
          </a:p>
          <a:p>
            <a:pPr marL="571500" lvl="0" indent="-571500">
              <a:buFont typeface="Arial" panose="020B0604020202020204" pitchFamily="34" charset="0"/>
              <a:buChar char="•"/>
            </a:pPr>
            <a:r>
              <a:rPr lang="en-US" dirty="0">
                <a:cs typeface="Helvetica"/>
              </a:rPr>
              <a:t>High conductive material (Cu) used for effective heat dispersion throughout target</a:t>
            </a:r>
          </a:p>
          <a:p>
            <a:pPr lvl="0"/>
            <a:endParaRPr lang="en-US" dirty="0">
              <a:cs typeface="Helvetica"/>
            </a:endParaRPr>
          </a:p>
          <a:p>
            <a:pPr lvl="0"/>
            <a:endParaRPr lang="en-US" dirty="0">
              <a:latin typeface="Helvetica"/>
              <a:cs typeface="Helvetica"/>
            </a:endParaRPr>
          </a:p>
        </p:txBody>
      </p:sp>
      <p:sp>
        <p:nvSpPr>
          <p:cNvPr id="45" name="Text Placeholder 44"/>
          <p:cNvSpPr>
            <a:spLocks noGrp="1"/>
          </p:cNvSpPr>
          <p:nvPr>
            <p:ph type="body" sz="quarter" idx="55"/>
          </p:nvPr>
        </p:nvSpPr>
        <p:spPr>
          <a:xfrm>
            <a:off x="10452274" y="21596613"/>
            <a:ext cx="9637143" cy="3794742"/>
          </a:xfrm>
        </p:spPr>
        <p:txBody>
          <a:bodyPr/>
          <a:lstStyle/>
          <a:p>
            <a:pPr lvl="0" algn="just"/>
            <a:r>
              <a:rPr lang="en-US" sz="3600" dirty="0">
                <a:cs typeface="Helvetica"/>
              </a:rPr>
              <a:t>A shorter hall absorber can be constructed from an inner copper block (4” x 4” x 4”) encased within 1’ of steel (6” on each side) and surrounded by marble which forms the outermost layer (marble has low residual activation and reducing radiation and contact exposure</a:t>
            </a:r>
          </a:p>
          <a:p>
            <a:pPr lvl="0" algn="just"/>
            <a:endParaRPr lang="en-US" sz="3600" dirty="0">
              <a:latin typeface="Helvetica"/>
              <a:cs typeface="Helvetica"/>
            </a:endParaRPr>
          </a:p>
          <a:p>
            <a:pPr algn="just"/>
            <a:endParaRPr lang="en-US" sz="3600" dirty="0">
              <a:latin typeface="Helvetica"/>
              <a:cs typeface="Helvetica"/>
            </a:endParaRPr>
          </a:p>
          <a:p>
            <a:pPr algn="just"/>
            <a:endParaRPr lang="en-US" sz="3600" dirty="0">
              <a:latin typeface="Helvetica"/>
              <a:cs typeface="Helvetica"/>
            </a:endParaRPr>
          </a:p>
          <a:p>
            <a:pPr algn="just"/>
            <a:endParaRPr lang="en-US" sz="3600" dirty="0"/>
          </a:p>
        </p:txBody>
      </p:sp>
      <p:cxnSp>
        <p:nvCxnSpPr>
          <p:cNvPr id="26" name="Straight Connector 25"/>
          <p:cNvCxnSpPr>
            <a:cxnSpLocks/>
          </p:cNvCxnSpPr>
          <p:nvPr/>
        </p:nvCxnSpPr>
        <p:spPr>
          <a:xfrm>
            <a:off x="1016402" y="36434479"/>
            <a:ext cx="7230759" cy="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35" name="Text Placeholder 7"/>
          <p:cNvSpPr>
            <a:spLocks noGrp="1"/>
          </p:cNvSpPr>
          <p:nvPr>
            <p:ph type="body" sz="quarter" idx="39"/>
          </p:nvPr>
        </p:nvSpPr>
        <p:spPr>
          <a:xfrm>
            <a:off x="749081" y="20125372"/>
            <a:ext cx="11147247" cy="1804349"/>
          </a:xfrm>
        </p:spPr>
        <p:txBody>
          <a:bodyPr/>
          <a:lstStyle/>
          <a:p>
            <a:r>
              <a:rPr lang="en-US" sz="4400" dirty="0"/>
              <a:t>ANSYS Analysis of Existing HI Absorber</a:t>
            </a:r>
          </a:p>
        </p:txBody>
      </p:sp>
      <p:sp>
        <p:nvSpPr>
          <p:cNvPr id="14" name="Text Placeholder 9">
            <a:extLst>
              <a:ext uri="{FF2B5EF4-FFF2-40B4-BE49-F238E27FC236}">
                <a16:creationId xmlns:a16="http://schemas.microsoft.com/office/drawing/2014/main" id="{466C434E-74CD-3D58-BC23-2B10A63C8E82}"/>
              </a:ext>
            </a:extLst>
          </p:cNvPr>
          <p:cNvSpPr txBox="1">
            <a:spLocks/>
          </p:cNvSpPr>
          <p:nvPr/>
        </p:nvSpPr>
        <p:spPr>
          <a:xfrm>
            <a:off x="670121" y="13433546"/>
            <a:ext cx="11252450" cy="7048186"/>
          </a:xfrm>
          <a:prstGeom prst="rect">
            <a:avLst/>
          </a:prstGeom>
        </p:spPr>
        <p:txBody>
          <a:bodyPr/>
          <a:lst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spcAft>
                <a:spcPts val="0"/>
              </a:spcAft>
              <a:buNone/>
            </a:pPr>
            <a:r>
              <a:rPr lang="en-US" dirty="0">
                <a:latin typeface="Helvetica" panose="020B0604020202020204" pitchFamily="34" charset="0"/>
                <a:cs typeface="Helvetica" panose="020B0604020202020204" pitchFamily="34" charset="0"/>
              </a:rPr>
              <a:t>The process of designing a removable beam absorber that protects personnel radiation exposure and limits work within a contamination zone in the MTA hall involved 3 sperate design approaches (ideas) to address all the issues:</a:t>
            </a:r>
          </a:p>
          <a:p>
            <a:pPr marL="742950" indent="-742950" fontAlgn="auto">
              <a:spcAft>
                <a:spcPts val="0"/>
              </a:spcAft>
              <a:buFont typeface="Arial"/>
              <a:buAutoNum type="arabicPeriod"/>
            </a:pPr>
            <a:r>
              <a:rPr lang="en-US" dirty="0">
                <a:latin typeface="Helvetica" panose="020B0604020202020204" pitchFamily="34" charset="0"/>
                <a:cs typeface="Helvetica" panose="020B0604020202020204" pitchFamily="34" charset="0"/>
              </a:rPr>
              <a:t>Sliding the RBA on rails to remove it without contact</a:t>
            </a:r>
          </a:p>
          <a:p>
            <a:pPr marL="742950" indent="-742950" fontAlgn="auto">
              <a:spcAft>
                <a:spcPts val="0"/>
              </a:spcAft>
              <a:buFont typeface="Arial"/>
              <a:buAutoNum type="arabicPeriod"/>
            </a:pPr>
            <a:r>
              <a:rPr lang="en-US" dirty="0">
                <a:latin typeface="Helvetica" panose="020B0604020202020204" pitchFamily="34" charset="0"/>
                <a:cs typeface="Helvetica" panose="020B0604020202020204" pitchFamily="34" charset="0"/>
              </a:rPr>
              <a:t>Screw and lever for vertical movement of beam absorber platform for alignment</a:t>
            </a:r>
          </a:p>
          <a:p>
            <a:pPr marL="742950" indent="-742950" fontAlgn="auto">
              <a:spcAft>
                <a:spcPts val="0"/>
              </a:spcAft>
              <a:buFont typeface="Arial"/>
              <a:buAutoNum type="arabicPeriod"/>
            </a:pPr>
            <a:r>
              <a:rPr lang="en-US" dirty="0">
                <a:latin typeface="Helvetica" panose="020B0604020202020204" pitchFamily="34" charset="0"/>
                <a:cs typeface="Helvetica" panose="020B0604020202020204" pitchFamily="34" charset="0"/>
              </a:rPr>
              <a:t>A sliding platform with sliding plate that supports the entire RBA to enable horizontal  movement for final alignment (within contamination area)</a:t>
            </a:r>
          </a:p>
        </p:txBody>
      </p:sp>
      <p:sp>
        <p:nvSpPr>
          <p:cNvPr id="30" name="Text Placeholder 7">
            <a:extLst>
              <a:ext uri="{FF2B5EF4-FFF2-40B4-BE49-F238E27FC236}">
                <a16:creationId xmlns:a16="http://schemas.microsoft.com/office/drawing/2014/main" id="{1EE06C2F-D1CD-FEBC-8827-2BA0AC15C79F}"/>
              </a:ext>
            </a:extLst>
          </p:cNvPr>
          <p:cNvSpPr txBox="1">
            <a:spLocks/>
          </p:cNvSpPr>
          <p:nvPr/>
        </p:nvSpPr>
        <p:spPr>
          <a:xfrm>
            <a:off x="749082" y="12002584"/>
            <a:ext cx="7810718"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Concept/Design Phase</a:t>
            </a:r>
          </a:p>
        </p:txBody>
      </p:sp>
      <p:pic>
        <p:nvPicPr>
          <p:cNvPr id="3" name="Picture 2">
            <a:extLst>
              <a:ext uri="{FF2B5EF4-FFF2-40B4-BE49-F238E27FC236}">
                <a16:creationId xmlns:a16="http://schemas.microsoft.com/office/drawing/2014/main" id="{CA19AAFF-B3D5-51BD-8329-E15F902A9939}"/>
              </a:ext>
            </a:extLst>
          </p:cNvPr>
          <p:cNvPicPr>
            <a:picLocks noChangeAspect="1"/>
          </p:cNvPicPr>
          <p:nvPr/>
        </p:nvPicPr>
        <p:blipFill>
          <a:blip r:embed="rId2"/>
          <a:stretch>
            <a:fillRect/>
          </a:stretch>
        </p:blipFill>
        <p:spPr>
          <a:xfrm>
            <a:off x="12316242" y="11893449"/>
            <a:ext cx="6858000" cy="8642007"/>
          </a:xfrm>
          <a:prstGeom prst="rect">
            <a:avLst/>
          </a:prstGeom>
        </p:spPr>
      </p:pic>
      <p:pic>
        <p:nvPicPr>
          <p:cNvPr id="4" name="Picture 3">
            <a:extLst>
              <a:ext uri="{FF2B5EF4-FFF2-40B4-BE49-F238E27FC236}">
                <a16:creationId xmlns:a16="http://schemas.microsoft.com/office/drawing/2014/main" id="{BDFD679A-316E-AA69-E210-9846AA1460A1}"/>
              </a:ext>
            </a:extLst>
          </p:cNvPr>
          <p:cNvPicPr>
            <a:picLocks noChangeAspect="1"/>
          </p:cNvPicPr>
          <p:nvPr/>
        </p:nvPicPr>
        <p:blipFill>
          <a:blip r:embed="rId3"/>
          <a:stretch>
            <a:fillRect/>
          </a:stretch>
        </p:blipFill>
        <p:spPr>
          <a:xfrm>
            <a:off x="997630" y="21469565"/>
            <a:ext cx="8951917" cy="7582800"/>
          </a:xfrm>
          <a:prstGeom prst="rect">
            <a:avLst/>
          </a:prstGeom>
        </p:spPr>
      </p:pic>
      <p:pic>
        <p:nvPicPr>
          <p:cNvPr id="7" name="Picture 6">
            <a:extLst>
              <a:ext uri="{FF2B5EF4-FFF2-40B4-BE49-F238E27FC236}">
                <a16:creationId xmlns:a16="http://schemas.microsoft.com/office/drawing/2014/main" id="{5577B2EE-EBE3-F57A-161C-7A0ED878FF27}"/>
              </a:ext>
            </a:extLst>
          </p:cNvPr>
          <p:cNvPicPr>
            <a:picLocks noChangeAspect="1"/>
          </p:cNvPicPr>
          <p:nvPr/>
        </p:nvPicPr>
        <p:blipFill>
          <a:blip r:embed="rId4"/>
          <a:stretch>
            <a:fillRect/>
          </a:stretch>
        </p:blipFill>
        <p:spPr>
          <a:xfrm>
            <a:off x="10516738" y="25634483"/>
            <a:ext cx="8951917" cy="6793495"/>
          </a:xfrm>
          <a:prstGeom prst="rect">
            <a:avLst/>
          </a:prstGeom>
        </p:spPr>
      </p:pic>
      <p:pic>
        <p:nvPicPr>
          <p:cNvPr id="12" name="Picture 11">
            <a:extLst>
              <a:ext uri="{FF2B5EF4-FFF2-40B4-BE49-F238E27FC236}">
                <a16:creationId xmlns:a16="http://schemas.microsoft.com/office/drawing/2014/main" id="{37E3CC51-40F7-BA03-AEEB-BC2AD6B1621D}"/>
              </a:ext>
            </a:extLst>
          </p:cNvPr>
          <p:cNvPicPr>
            <a:picLocks noChangeAspect="1"/>
          </p:cNvPicPr>
          <p:nvPr/>
        </p:nvPicPr>
        <p:blipFill>
          <a:blip r:embed="rId5"/>
          <a:stretch>
            <a:fillRect/>
          </a:stretch>
        </p:blipFill>
        <p:spPr>
          <a:xfrm>
            <a:off x="21595985" y="30482637"/>
            <a:ext cx="10057706" cy="9118986"/>
          </a:xfrm>
          <a:prstGeom prst="rect">
            <a:avLst/>
          </a:prstGeom>
        </p:spPr>
      </p:pic>
      <p:pic>
        <p:nvPicPr>
          <p:cNvPr id="28" name="Picture 27">
            <a:extLst>
              <a:ext uri="{FF2B5EF4-FFF2-40B4-BE49-F238E27FC236}">
                <a16:creationId xmlns:a16="http://schemas.microsoft.com/office/drawing/2014/main" id="{FCB91213-2272-8BB2-6DAE-76314DCA5E4D}"/>
              </a:ext>
            </a:extLst>
          </p:cNvPr>
          <p:cNvPicPr>
            <a:picLocks noChangeAspect="1"/>
          </p:cNvPicPr>
          <p:nvPr/>
        </p:nvPicPr>
        <p:blipFill>
          <a:blip r:embed="rId6"/>
          <a:stretch>
            <a:fillRect/>
          </a:stretch>
        </p:blipFill>
        <p:spPr>
          <a:xfrm>
            <a:off x="21297211" y="22774385"/>
            <a:ext cx="10514327" cy="7708252"/>
          </a:xfrm>
          <a:prstGeom prst="rect">
            <a:avLst/>
          </a:prstGeom>
        </p:spPr>
      </p:pic>
      <p:sp>
        <p:nvSpPr>
          <p:cNvPr id="2" name="Text Placeholder 17">
            <a:extLst>
              <a:ext uri="{FF2B5EF4-FFF2-40B4-BE49-F238E27FC236}">
                <a16:creationId xmlns:a16="http://schemas.microsoft.com/office/drawing/2014/main" id="{01E4757A-F570-0716-92AD-D8DEB23EBBB6}"/>
              </a:ext>
            </a:extLst>
          </p:cNvPr>
          <p:cNvSpPr txBox="1">
            <a:spLocks/>
          </p:cNvSpPr>
          <p:nvPr/>
        </p:nvSpPr>
        <p:spPr>
          <a:xfrm>
            <a:off x="12316243" y="11303402"/>
            <a:ext cx="7152412" cy="1797436"/>
          </a:xfrm>
          <a:prstGeom prst="rect">
            <a:avLst/>
          </a:prstGeom>
          <a:solidFill>
            <a:schemeClr val="bg1"/>
          </a:solid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First model of RBA, utilized Idea #2 after further evaluation the MTA and a potential solution to Idea #1</a:t>
            </a:r>
          </a:p>
        </p:txBody>
      </p:sp>
      <p:sp>
        <p:nvSpPr>
          <p:cNvPr id="5" name="Text Placeholder 18">
            <a:extLst>
              <a:ext uri="{FF2B5EF4-FFF2-40B4-BE49-F238E27FC236}">
                <a16:creationId xmlns:a16="http://schemas.microsoft.com/office/drawing/2014/main" id="{D94303CA-53AE-C070-EDBC-9F9B1836493F}"/>
              </a:ext>
            </a:extLst>
          </p:cNvPr>
          <p:cNvSpPr txBox="1">
            <a:spLocks/>
          </p:cNvSpPr>
          <p:nvPr/>
        </p:nvSpPr>
        <p:spPr>
          <a:xfrm>
            <a:off x="6481772" y="38195744"/>
            <a:ext cx="11039518" cy="1852434"/>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L="228600" marR="0" algn="l">
              <a:spcBef>
                <a:spcPts val="0"/>
              </a:spcBef>
              <a:spcAft>
                <a:spcPts val="0"/>
              </a:spcAft>
              <a:buFont typeface="+mj-lt"/>
              <a:buAutoNum type="alphaLcPeriod"/>
            </a:pPr>
            <a:r>
              <a:rPr lang="en-US" sz="2000" b="0" i="0" spc="25" dirty="0">
                <a:effectLst/>
                <a:latin typeface="Helvetica" panose="020B0604020202020204" pitchFamily="34" charset="0"/>
                <a:cs typeface="Helvetica" panose="020B0604020202020204" pitchFamily="34" charset="0"/>
              </a:rPr>
              <a:t>This manuscript has been authored by Fermi Research Alliance, LLC under Contract No. DE-AC02-07CH11359 with the U.S. Department of Energy, Office of Science, Office of High Energy Physics.</a:t>
            </a:r>
            <a:endParaRPr lang="en-US" sz="2000" b="0" i="0" dirty="0">
              <a:effectLst/>
              <a:latin typeface="Helvetica" panose="020B0604020202020204" pitchFamily="34" charset="0"/>
              <a:cs typeface="Helvetica" panose="020B0604020202020204" pitchFamily="34" charset="0"/>
            </a:endParaRPr>
          </a:p>
          <a:p>
            <a:pPr marL="228600" marR="0" algn="l">
              <a:spcBef>
                <a:spcPts val="0"/>
              </a:spcBef>
              <a:spcAft>
                <a:spcPts val="0"/>
              </a:spcAft>
              <a:buFont typeface="+mj-lt"/>
              <a:buAutoNum type="alphaLcPeriod"/>
            </a:pPr>
            <a:r>
              <a:rPr lang="en-US" sz="2000" b="0" i="0" dirty="0">
                <a:effectLst/>
                <a:latin typeface="Helvetica" panose="020B0604020202020204" pitchFamily="34" charset="0"/>
                <a:cs typeface="Helvetica" panose="020B0604020202020204" pitchFamily="34" charset="0"/>
              </a:rPr>
              <a:t>This work was supported in part by the U.S. Department of Energy, Office of Science, Office of Workforce Development for Teachers and Scientists (WDTS) under the Community College Internships Program (CCI)</a:t>
            </a:r>
          </a:p>
          <a:p>
            <a:pPr fontAlgn="auto">
              <a:spcAft>
                <a:spcPts val="0"/>
              </a:spcAft>
            </a:pPr>
            <a:endParaRPr lang="en-US" dirty="0">
              <a:cs typeface="Helvetica"/>
            </a:endParaRPr>
          </a:p>
          <a:p>
            <a:pPr fontAlgn="auto">
              <a:spcAft>
                <a:spcPts val="0"/>
              </a:spcAft>
            </a:pPr>
            <a:endParaRPr lang="en-US" dirty="0">
              <a:cs typeface="Helvetica"/>
            </a:endParaRPr>
          </a:p>
          <a:p>
            <a:pPr fontAlgn="auto">
              <a:spcAft>
                <a:spcPts val="0"/>
              </a:spcAft>
            </a:pPr>
            <a:endParaRPr lang="en-US" dirty="0">
              <a:cs typeface="Helvetica"/>
            </a:endParaRPr>
          </a:p>
          <a:p>
            <a:pPr fontAlgn="auto">
              <a:spcAft>
                <a:spcPts val="0"/>
              </a:spcAft>
            </a:pPr>
            <a:endParaRPr lang="en-US" dirty="0">
              <a:cs typeface="Helvetica"/>
            </a:endParaRPr>
          </a:p>
          <a:p>
            <a:pPr fontAlgn="auto">
              <a:spcAft>
                <a:spcPts val="0"/>
              </a:spcAft>
            </a:pPr>
            <a:endParaRPr lang="en-US" dirty="0">
              <a:cs typeface="Helvetica"/>
            </a:endParaRPr>
          </a:p>
        </p:txBody>
      </p:sp>
      <p:sp>
        <p:nvSpPr>
          <p:cNvPr id="20" name="Text Placeholder 7">
            <a:extLst>
              <a:ext uri="{FF2B5EF4-FFF2-40B4-BE49-F238E27FC236}">
                <a16:creationId xmlns:a16="http://schemas.microsoft.com/office/drawing/2014/main" id="{30A39A5C-AE16-35F3-3B51-AF08C11613F6}"/>
              </a:ext>
            </a:extLst>
          </p:cNvPr>
          <p:cNvSpPr txBox="1">
            <a:spLocks/>
          </p:cNvSpPr>
          <p:nvPr/>
        </p:nvSpPr>
        <p:spPr>
          <a:xfrm>
            <a:off x="6704923" y="36372616"/>
            <a:ext cx="6489247"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Acknowledgements </a:t>
            </a:r>
          </a:p>
        </p:txBody>
      </p:sp>
      <p:sp>
        <p:nvSpPr>
          <p:cNvPr id="27" name="TextBox 26">
            <a:extLst>
              <a:ext uri="{FF2B5EF4-FFF2-40B4-BE49-F238E27FC236}">
                <a16:creationId xmlns:a16="http://schemas.microsoft.com/office/drawing/2014/main" id="{8A3B8794-D4C5-2EB7-9742-54B6ABADB593}"/>
              </a:ext>
            </a:extLst>
          </p:cNvPr>
          <p:cNvSpPr txBox="1"/>
          <p:nvPr/>
        </p:nvSpPr>
        <p:spPr>
          <a:xfrm flipH="1">
            <a:off x="23981611" y="520197"/>
            <a:ext cx="8496521" cy="646331"/>
          </a:xfrm>
          <a:prstGeom prst="rect">
            <a:avLst/>
          </a:prstGeom>
          <a:noFill/>
        </p:spPr>
        <p:txBody>
          <a:bodyPr wrap="square" rtlCol="0">
            <a:spAutoFit/>
          </a:bodyPr>
          <a:lstStyle/>
          <a:p>
            <a:r>
              <a:rPr lang="en-US" sz="3600" b="0" i="0" dirty="0">
                <a:solidFill>
                  <a:schemeClr val="bg1"/>
                </a:solidFill>
                <a:effectLst/>
                <a:latin typeface="Arial" panose="020B0604020202020204" pitchFamily="34" charset="0"/>
              </a:rPr>
              <a:t>FERMILAB-POSTER-23-180-STUDENT</a:t>
            </a:r>
            <a:endParaRPr lang="en-US" sz="3600" dirty="0">
              <a:solidFill>
                <a:schemeClr val="bg1"/>
              </a:solidFill>
            </a:endParaRPr>
          </a:p>
        </p:txBody>
      </p:sp>
      <p:cxnSp>
        <p:nvCxnSpPr>
          <p:cNvPr id="13" name="Straight Arrow Connector 12">
            <a:extLst>
              <a:ext uri="{FF2B5EF4-FFF2-40B4-BE49-F238E27FC236}">
                <a16:creationId xmlns:a16="http://schemas.microsoft.com/office/drawing/2014/main" id="{1C3824F6-A15D-8534-B46E-412074609695}"/>
              </a:ext>
            </a:extLst>
          </p:cNvPr>
          <p:cNvCxnSpPr/>
          <p:nvPr/>
        </p:nvCxnSpPr>
        <p:spPr>
          <a:xfrm>
            <a:off x="19468655" y="31450176"/>
            <a:ext cx="2720079" cy="19010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D25339AC-0C51-E774-D904-BADDD8BFC050}"/>
              </a:ext>
            </a:extLst>
          </p:cNvPr>
          <p:cNvPicPr>
            <a:picLocks noChangeAspect="1"/>
          </p:cNvPicPr>
          <p:nvPr/>
        </p:nvPicPr>
        <p:blipFill>
          <a:blip r:embed="rId7"/>
          <a:stretch>
            <a:fillRect/>
          </a:stretch>
        </p:blipFill>
        <p:spPr>
          <a:xfrm>
            <a:off x="20936026" y="6285178"/>
            <a:ext cx="11235634" cy="14537865"/>
          </a:xfrm>
          <a:prstGeom prst="rect">
            <a:avLst/>
          </a:prstGeom>
        </p:spPr>
      </p:pic>
      <p:pic>
        <p:nvPicPr>
          <p:cNvPr id="1026" name="Picture 2" descr="Image result for moraine valley community college logo">
            <a:extLst>
              <a:ext uri="{FF2B5EF4-FFF2-40B4-BE49-F238E27FC236}">
                <a16:creationId xmlns:a16="http://schemas.microsoft.com/office/drawing/2014/main" id="{F3CEDAA3-5C08-713B-ADE1-F5E03B276AFD}"/>
              </a:ext>
            </a:extLst>
          </p:cNvPr>
          <p:cNvPicPr>
            <a:picLocks noGrp="1" noChangeAspect="1" noChangeArrowheads="1"/>
          </p:cNvPicPr>
          <p:nvPr>
            <p:ph type="pic" sz="quarter" idx="21"/>
          </p:nvPr>
        </p:nvPicPr>
        <p:blipFill>
          <a:blip r:embed="rId8">
            <a:extLst>
              <a:ext uri="{28A0092B-C50C-407E-A947-70E740481C1C}">
                <a14:useLocalDpi xmlns:a14="http://schemas.microsoft.com/office/drawing/2010/main" val="0"/>
              </a:ext>
            </a:extLst>
          </a:blip>
          <a:srcRect t="1815" b="1815"/>
          <a:stretch>
            <a:fillRect/>
          </a:stretch>
        </p:blipFill>
        <p:spPr bwMode="auto">
          <a:xfrm>
            <a:off x="1355135" y="36787512"/>
            <a:ext cx="2602206" cy="27068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Placeholder 36">
            <a:extLst>
              <a:ext uri="{FF2B5EF4-FFF2-40B4-BE49-F238E27FC236}">
                <a16:creationId xmlns:a16="http://schemas.microsoft.com/office/drawing/2014/main" id="{3560BDCA-069C-C22E-6EDC-F03493EA6915}"/>
              </a:ext>
            </a:extLst>
          </p:cNvPr>
          <p:cNvPicPr>
            <a:picLocks noGrp="1" noChangeAspect="1"/>
          </p:cNvPicPr>
          <p:nvPr>
            <p:ph type="pic" sz="quarter" idx="24"/>
          </p:nvPr>
        </p:nvPicPr>
        <p:blipFill>
          <a:blip r:embed="rId9"/>
          <a:srcRect l="13712" r="13712"/>
          <a:stretch>
            <a:fillRect/>
          </a:stretch>
        </p:blipFill>
        <p:spPr>
          <a:xfrm>
            <a:off x="4356732" y="37184270"/>
            <a:ext cx="1839358" cy="1913304"/>
          </a:xfrm>
          <a:prstGeom prst="rect">
            <a:avLst/>
          </a:prstGeom>
        </p:spPr>
      </p:pic>
      <p:sp>
        <p:nvSpPr>
          <p:cNvPr id="38" name="Text Placeholder 15">
            <a:extLst>
              <a:ext uri="{FF2B5EF4-FFF2-40B4-BE49-F238E27FC236}">
                <a16:creationId xmlns:a16="http://schemas.microsoft.com/office/drawing/2014/main" id="{20631962-E2B6-DEC6-4D88-10E79F98703F}"/>
              </a:ext>
            </a:extLst>
          </p:cNvPr>
          <p:cNvSpPr txBox="1">
            <a:spLocks/>
          </p:cNvSpPr>
          <p:nvPr/>
        </p:nvSpPr>
        <p:spPr>
          <a:xfrm>
            <a:off x="12709216" y="33698695"/>
            <a:ext cx="8741010" cy="3231796"/>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sz="2700" dirty="0"/>
              <a:t>Temperature distribution simulated for the high intensity absorber buried in berm outside the MTA hall -  consisting of a 3.5”x </a:t>
            </a:r>
            <a:r>
              <a:rPr lang="en-US" sz="2700" dirty="0" err="1"/>
              <a:t>3.5”x</a:t>
            </a:r>
            <a:r>
              <a:rPr lang="en-US" sz="2700" dirty="0"/>
              <a:t> 3.5” copper core encased in 4’ of steel. A scaled version of this design design will be used to ensure less radiation exposure in the MTA hall combined with effective heat dispersion in the steel casing (heat sink). </a:t>
            </a:r>
          </a:p>
        </p:txBody>
      </p:sp>
      <p:pic>
        <p:nvPicPr>
          <p:cNvPr id="39" name="Picture 38">
            <a:extLst>
              <a:ext uri="{FF2B5EF4-FFF2-40B4-BE49-F238E27FC236}">
                <a16:creationId xmlns:a16="http://schemas.microsoft.com/office/drawing/2014/main" id="{5CA8685C-7292-716A-EAA0-7879E2A1EFEA}"/>
              </a:ext>
            </a:extLst>
          </p:cNvPr>
          <p:cNvPicPr>
            <a:picLocks noChangeAspect="1"/>
          </p:cNvPicPr>
          <p:nvPr/>
        </p:nvPicPr>
        <p:blipFill>
          <a:blip r:embed="rId10"/>
          <a:stretch>
            <a:fillRect/>
          </a:stretch>
        </p:blipFill>
        <p:spPr>
          <a:xfrm>
            <a:off x="12538617" y="7542139"/>
            <a:ext cx="8023751" cy="3606509"/>
          </a:xfrm>
          <a:prstGeom prst="rect">
            <a:avLst/>
          </a:prstGeom>
        </p:spPr>
      </p:pic>
      <p:sp>
        <p:nvSpPr>
          <p:cNvPr id="18" name="Text Placeholder 17"/>
          <p:cNvSpPr>
            <a:spLocks noGrp="1"/>
          </p:cNvSpPr>
          <p:nvPr>
            <p:ph type="body" sz="quarter" idx="47"/>
          </p:nvPr>
        </p:nvSpPr>
        <p:spPr>
          <a:xfrm>
            <a:off x="20936026" y="6285178"/>
            <a:ext cx="4104186" cy="1852434"/>
          </a:xfrm>
          <a:solidFill>
            <a:schemeClr val="bg1"/>
          </a:solidFill>
        </p:spPr>
        <p:txBody>
          <a:bodyPr/>
          <a:lstStyle/>
          <a:p>
            <a:pPr algn="r"/>
            <a:r>
              <a:rPr lang="en-US" dirty="0"/>
              <a:t>Current RBA design (#3) utilizing a sliding plate instead of rails</a:t>
            </a:r>
          </a:p>
          <a:p>
            <a:endParaRPr lang="en-US" dirty="0"/>
          </a:p>
        </p:txBody>
      </p:sp>
      <p:sp>
        <p:nvSpPr>
          <p:cNvPr id="10" name="Text Placeholder 17">
            <a:extLst>
              <a:ext uri="{FF2B5EF4-FFF2-40B4-BE49-F238E27FC236}">
                <a16:creationId xmlns:a16="http://schemas.microsoft.com/office/drawing/2014/main" id="{9C904FB3-174F-738B-DBB2-F1013418527F}"/>
              </a:ext>
            </a:extLst>
          </p:cNvPr>
          <p:cNvSpPr txBox="1">
            <a:spLocks/>
          </p:cNvSpPr>
          <p:nvPr/>
        </p:nvSpPr>
        <p:spPr>
          <a:xfrm>
            <a:off x="16779748" y="7816815"/>
            <a:ext cx="4104186" cy="1012887"/>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r" fontAlgn="auto">
              <a:spcAft>
                <a:spcPts val="0"/>
              </a:spcAft>
            </a:pPr>
            <a:r>
              <a:rPr lang="en-US" dirty="0"/>
              <a:t>Primary beamline</a:t>
            </a:r>
          </a:p>
          <a:p>
            <a:pPr fontAlgn="auto">
              <a:spcAft>
                <a:spcPts val="0"/>
              </a:spcAft>
            </a:pPr>
            <a:endParaRPr lang="en-US" dirty="0"/>
          </a:p>
        </p:txBody>
      </p:sp>
      <p:sp>
        <p:nvSpPr>
          <p:cNvPr id="11" name="Text Placeholder 17">
            <a:extLst>
              <a:ext uri="{FF2B5EF4-FFF2-40B4-BE49-F238E27FC236}">
                <a16:creationId xmlns:a16="http://schemas.microsoft.com/office/drawing/2014/main" id="{159270BD-E12B-905C-6731-D968B95A7BD9}"/>
              </a:ext>
            </a:extLst>
          </p:cNvPr>
          <p:cNvSpPr txBox="1">
            <a:spLocks/>
          </p:cNvSpPr>
          <p:nvPr/>
        </p:nvSpPr>
        <p:spPr>
          <a:xfrm>
            <a:off x="12034467" y="7776068"/>
            <a:ext cx="4104186" cy="1012887"/>
          </a:xfrm>
          <a:prstGeom prst="rect">
            <a:avLst/>
          </a:prstGeom>
          <a:noFill/>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r" fontAlgn="auto">
              <a:spcAft>
                <a:spcPts val="0"/>
              </a:spcAft>
            </a:pPr>
            <a:r>
              <a:rPr lang="en-US" dirty="0">
                <a:solidFill>
                  <a:srgbClr val="FFC000"/>
                </a:solidFill>
              </a:rPr>
              <a:t>Secondary beamline</a:t>
            </a:r>
          </a:p>
          <a:p>
            <a:pPr fontAlgn="auto">
              <a:spcAft>
                <a:spcPts val="0"/>
              </a:spcAft>
            </a:pPr>
            <a:endParaRPr lang="en-US" dirty="0">
              <a:solidFill>
                <a:srgbClr val="FFC000"/>
              </a:solidFill>
            </a:endParaRPr>
          </a:p>
        </p:txBody>
      </p:sp>
    </p:spTree>
    <p:extLst>
      <p:ext uri="{BB962C8B-B14F-4D97-AF65-F5344CB8AC3E}">
        <p14:creationId xmlns:p14="http://schemas.microsoft.com/office/powerpoint/2010/main" val="2689955593"/>
      </p:ext>
    </p:extLst>
  </p:cSld>
  <p:clrMapOvr>
    <a:masterClrMapping/>
  </p:clrMapOvr>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60AA0A2E-4B31-5F46-95DF-87B137C5DB05}" vid="{666D6501-C720-A444-86D6-E040BFDBD841}"/>
    </a:ext>
  </a:extLst>
</a:theme>
</file>

<file path=docProps/app.xml><?xml version="1.0" encoding="utf-8"?>
<Properties xmlns="http://schemas.openxmlformats.org/officeDocument/2006/extended-properties" xmlns:vt="http://schemas.openxmlformats.org/officeDocument/2006/docPropsVTypes">
  <Template>FNAL_Scientific_Poster_36x48_VRT_Nov20</Template>
  <TotalTime>781</TotalTime>
  <Words>548</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eblaseq04@gmail.com</dc:creator>
  <cp:lastModifiedBy>eblaseq04@gmail.com</cp:lastModifiedBy>
  <cp:revision>83</cp:revision>
  <dcterms:created xsi:type="dcterms:W3CDTF">2023-07-24T18:12:13Z</dcterms:created>
  <dcterms:modified xsi:type="dcterms:W3CDTF">2023-07-31T19:04:46Z</dcterms:modified>
</cp:coreProperties>
</file>