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sldIdLst>
    <p:sldId id="269" r:id="rId2"/>
  </p:sldIdLst>
  <p:sldSz cx="32918400" cy="43891200"/>
  <p:notesSz cx="6858000" cy="9144000"/>
  <p:defaultTextStyle>
    <a:defPPr>
      <a:defRPr lang="en-US"/>
    </a:defPPr>
    <a:lvl1pPr algn="l" defTabSz="2349434" rtl="0" fontAlgn="base">
      <a:spcBef>
        <a:spcPct val="0"/>
      </a:spcBef>
      <a:spcAft>
        <a:spcPct val="0"/>
      </a:spcAft>
      <a:defRPr sz="9200" kern="1200">
        <a:solidFill>
          <a:schemeClr val="tx1"/>
        </a:solidFill>
        <a:latin typeface="Calibri" charset="0"/>
        <a:ea typeface="ＭＳ Ｐゴシック" charset="0"/>
        <a:cs typeface="Geneva" charset="0"/>
      </a:defRPr>
    </a:lvl1pPr>
    <a:lvl2pPr marL="2349434" indent="-1834489" algn="l" defTabSz="2349434" rtl="0" fontAlgn="base">
      <a:spcBef>
        <a:spcPct val="0"/>
      </a:spcBef>
      <a:spcAft>
        <a:spcPct val="0"/>
      </a:spcAft>
      <a:defRPr sz="9200" kern="1200">
        <a:solidFill>
          <a:schemeClr val="tx1"/>
        </a:solidFill>
        <a:latin typeface="Calibri" charset="0"/>
        <a:ea typeface="ＭＳ Ｐゴシック" charset="0"/>
        <a:cs typeface="Geneva" charset="0"/>
      </a:defRPr>
    </a:lvl2pPr>
    <a:lvl3pPr marL="4700656" indent="-3670767" algn="l" defTabSz="2349434" rtl="0" fontAlgn="base">
      <a:spcBef>
        <a:spcPct val="0"/>
      </a:spcBef>
      <a:spcAft>
        <a:spcPct val="0"/>
      </a:spcAft>
      <a:defRPr sz="9200" kern="1200">
        <a:solidFill>
          <a:schemeClr val="tx1"/>
        </a:solidFill>
        <a:latin typeface="Calibri" charset="0"/>
        <a:ea typeface="ＭＳ Ｐゴシック" charset="0"/>
        <a:cs typeface="Geneva" charset="0"/>
      </a:defRPr>
    </a:lvl3pPr>
    <a:lvl4pPr marL="7051877" indent="-5507044" algn="l" defTabSz="2349434" rtl="0" fontAlgn="base">
      <a:spcBef>
        <a:spcPct val="0"/>
      </a:spcBef>
      <a:spcAft>
        <a:spcPct val="0"/>
      </a:spcAft>
      <a:defRPr sz="9200" kern="1200">
        <a:solidFill>
          <a:schemeClr val="tx1"/>
        </a:solidFill>
        <a:latin typeface="Calibri" charset="0"/>
        <a:ea typeface="ＭＳ Ｐゴシック" charset="0"/>
        <a:cs typeface="Geneva" charset="0"/>
      </a:defRPr>
    </a:lvl4pPr>
    <a:lvl5pPr marL="9403099" indent="-7343322" algn="l" defTabSz="2349434" rtl="0" fontAlgn="base">
      <a:spcBef>
        <a:spcPct val="0"/>
      </a:spcBef>
      <a:spcAft>
        <a:spcPct val="0"/>
      </a:spcAft>
      <a:defRPr sz="9200" kern="1200">
        <a:solidFill>
          <a:schemeClr val="tx1"/>
        </a:solidFill>
        <a:latin typeface="Calibri" charset="0"/>
        <a:ea typeface="ＭＳ Ｐゴシック" charset="0"/>
        <a:cs typeface="Geneva" charset="0"/>
      </a:defRPr>
    </a:lvl5pPr>
    <a:lvl6pPr marL="2574722" algn="l" defTabSz="514944" rtl="0" eaLnBrk="1" latinLnBrk="0" hangingPunct="1">
      <a:defRPr sz="9200" kern="1200">
        <a:solidFill>
          <a:schemeClr val="tx1"/>
        </a:solidFill>
        <a:latin typeface="Calibri" charset="0"/>
        <a:ea typeface="ＭＳ Ｐゴシック" charset="0"/>
        <a:cs typeface="Geneva" charset="0"/>
      </a:defRPr>
    </a:lvl6pPr>
    <a:lvl7pPr marL="3089666" algn="l" defTabSz="514944" rtl="0" eaLnBrk="1" latinLnBrk="0" hangingPunct="1">
      <a:defRPr sz="9200" kern="1200">
        <a:solidFill>
          <a:schemeClr val="tx1"/>
        </a:solidFill>
        <a:latin typeface="Calibri" charset="0"/>
        <a:ea typeface="ＭＳ Ｐゴシック" charset="0"/>
        <a:cs typeface="Geneva" charset="0"/>
      </a:defRPr>
    </a:lvl7pPr>
    <a:lvl8pPr marL="3604611" algn="l" defTabSz="514944" rtl="0" eaLnBrk="1" latinLnBrk="0" hangingPunct="1">
      <a:defRPr sz="9200" kern="1200">
        <a:solidFill>
          <a:schemeClr val="tx1"/>
        </a:solidFill>
        <a:latin typeface="Calibri" charset="0"/>
        <a:ea typeface="ＭＳ Ｐゴシック" charset="0"/>
        <a:cs typeface="Geneva" charset="0"/>
      </a:defRPr>
    </a:lvl8pPr>
    <a:lvl9pPr marL="4119555" algn="l" defTabSz="514944" rtl="0" eaLnBrk="1" latinLnBrk="0" hangingPunct="1">
      <a:defRPr sz="9200" kern="1200">
        <a:solidFill>
          <a:schemeClr val="tx1"/>
        </a:solidFill>
        <a:latin typeface="Calibri" charset="0"/>
        <a:ea typeface="ＭＳ Ｐゴシック" charset="0"/>
        <a:cs typeface="Geneva" charset="0"/>
      </a:defRPr>
    </a:lvl9pPr>
  </p:defaultTextStyle>
  <p:extLst>
    <p:ext uri="{EFAFB233-063F-42B5-8137-9DF3F51BA10A}">
      <p15:sldGuideLst xmlns:p15="http://schemas.microsoft.com/office/powerpoint/2012/main">
        <p15:guide id="1" orient="horz" pos="4979">
          <p15:clr>
            <a:srgbClr val="A4A3A4"/>
          </p15:clr>
        </p15:guide>
        <p15:guide id="2" orient="horz" pos="9211">
          <p15:clr>
            <a:srgbClr val="A4A3A4"/>
          </p15:clr>
        </p15:guide>
        <p15:guide id="3" orient="horz" pos="14428">
          <p15:clr>
            <a:srgbClr val="A4A3A4"/>
          </p15:clr>
        </p15:guide>
        <p15:guide id="4" orient="horz" pos="8652">
          <p15:clr>
            <a:srgbClr val="A4A3A4"/>
          </p15:clr>
        </p15:guide>
        <p15:guide id="5" orient="horz" pos="25045">
          <p15:clr>
            <a:srgbClr val="A4A3A4"/>
          </p15:clr>
        </p15:guide>
        <p15:guide id="6" orient="horz" pos="18899">
          <p15:clr>
            <a:srgbClr val="A4A3A4"/>
          </p15:clr>
        </p15:guide>
        <p15:guide id="7" orient="horz" pos="4429">
          <p15:clr>
            <a:srgbClr val="A4A3A4"/>
          </p15:clr>
        </p15:guide>
        <p15:guide id="8" orient="horz" pos="14956">
          <p15:clr>
            <a:srgbClr val="A4A3A4"/>
          </p15:clr>
        </p15:guide>
        <p15:guide id="9" pos="596">
          <p15:clr>
            <a:srgbClr val="A4A3A4"/>
          </p15:clr>
        </p15:guide>
        <p15:guide id="10" pos="20104">
          <p15:clr>
            <a:srgbClr val="A4A3A4"/>
          </p15:clr>
        </p15:guide>
        <p15:guide id="11" pos="9101">
          <p15:clr>
            <a:srgbClr val="A4A3A4"/>
          </p15:clr>
        </p15:guide>
        <p15:guide id="12" pos="14346">
          <p15:clr>
            <a:srgbClr val="A4A3A4"/>
          </p15:clr>
        </p15:guide>
        <p15:guide id="13" pos="13780">
          <p15:clr>
            <a:srgbClr val="A4A3A4"/>
          </p15:clr>
        </p15:guide>
        <p15:guide id="14" pos="96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12" autoAdjust="0"/>
    <p:restoredTop sz="94663"/>
  </p:normalViewPr>
  <p:slideViewPr>
    <p:cSldViewPr snapToGrid="0" snapToObjects="1">
      <p:cViewPr>
        <p:scale>
          <a:sx n="24" d="100"/>
          <a:sy n="24" d="100"/>
        </p:scale>
        <p:origin x="171" y="-774"/>
      </p:cViewPr>
      <p:guideLst>
        <p:guide orient="horz" pos="4979"/>
        <p:guide orient="horz" pos="9211"/>
        <p:guide orient="horz" pos="14428"/>
        <p:guide orient="horz" pos="8652"/>
        <p:guide orient="horz" pos="25045"/>
        <p:guide orient="horz" pos="18899"/>
        <p:guide orient="horz" pos="4429"/>
        <p:guide orient="horz" pos="14956"/>
        <p:guide pos="596"/>
        <p:guide pos="20104"/>
        <p:guide pos="9101"/>
        <p:guide pos="14346"/>
        <p:guide pos="13780"/>
        <p:guide pos="966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 column even">
    <p:spTree>
      <p:nvGrpSpPr>
        <p:cNvPr id="1" name=""/>
        <p:cNvGrpSpPr/>
        <p:nvPr/>
      </p:nvGrpSpPr>
      <p:grpSpPr>
        <a:xfrm>
          <a:off x="0" y="0"/>
          <a:ext cx="0" cy="0"/>
          <a:chOff x="0" y="0"/>
          <a:chExt cx="0" cy="0"/>
        </a:xfrm>
      </p:grpSpPr>
      <p:sp>
        <p:nvSpPr>
          <p:cNvPr id="3" name="Picture Placeholder 37"/>
          <p:cNvSpPr>
            <a:spLocks noGrp="1"/>
          </p:cNvSpPr>
          <p:nvPr>
            <p:ph type="pic" sz="quarter" idx="21"/>
          </p:nvPr>
        </p:nvSpPr>
        <p:spPr>
          <a:xfrm>
            <a:off x="1008660" y="36320006"/>
            <a:ext cx="1417214" cy="1474189"/>
          </a:xfrm>
          <a:prstGeom prst="rect">
            <a:avLst/>
          </a:prstGeom>
        </p:spPr>
        <p:txBody>
          <a:bodyPr vert="horz" lIns="102989" tIns="51494" rIns="102989" bIns="51494"/>
          <a:lstStyle/>
          <a:p>
            <a:r>
              <a:rPr lang="en-US"/>
              <a:t>Click icon to add picture</a:t>
            </a:r>
            <a:endParaRPr lang="en-US" dirty="0"/>
          </a:p>
        </p:txBody>
      </p:sp>
      <p:sp>
        <p:nvSpPr>
          <p:cNvPr id="4" name="Picture Placeholder 37"/>
          <p:cNvSpPr>
            <a:spLocks noGrp="1"/>
          </p:cNvSpPr>
          <p:nvPr>
            <p:ph type="pic" sz="quarter" idx="22"/>
          </p:nvPr>
        </p:nvSpPr>
        <p:spPr>
          <a:xfrm>
            <a:off x="6757440" y="36363453"/>
            <a:ext cx="1417214" cy="1474189"/>
          </a:xfrm>
          <a:prstGeom prst="rect">
            <a:avLst/>
          </a:prstGeom>
        </p:spPr>
        <p:txBody>
          <a:bodyPr vert="horz" lIns="102989" tIns="51494" rIns="102989" bIns="51494"/>
          <a:lstStyle/>
          <a:p>
            <a:r>
              <a:rPr lang="en-US"/>
              <a:t>Click icon to add picture</a:t>
            </a:r>
            <a:endParaRPr lang="en-US" dirty="0"/>
          </a:p>
        </p:txBody>
      </p:sp>
      <p:sp>
        <p:nvSpPr>
          <p:cNvPr id="5" name="Picture Placeholder 37"/>
          <p:cNvSpPr>
            <a:spLocks noGrp="1"/>
          </p:cNvSpPr>
          <p:nvPr>
            <p:ph type="pic" sz="quarter" idx="23"/>
          </p:nvPr>
        </p:nvSpPr>
        <p:spPr>
          <a:xfrm>
            <a:off x="2855349" y="36363453"/>
            <a:ext cx="1417214" cy="1474189"/>
          </a:xfrm>
          <a:prstGeom prst="rect">
            <a:avLst/>
          </a:prstGeom>
        </p:spPr>
        <p:txBody>
          <a:bodyPr vert="horz" lIns="102989" tIns="51494" rIns="102989" bIns="51494"/>
          <a:lstStyle/>
          <a:p>
            <a:r>
              <a:rPr lang="en-US"/>
              <a:t>Click icon to add picture</a:t>
            </a:r>
            <a:endParaRPr lang="en-US" dirty="0"/>
          </a:p>
        </p:txBody>
      </p:sp>
      <p:sp>
        <p:nvSpPr>
          <p:cNvPr id="6" name="Picture Placeholder 37"/>
          <p:cNvSpPr>
            <a:spLocks noGrp="1"/>
          </p:cNvSpPr>
          <p:nvPr>
            <p:ph type="pic" sz="quarter" idx="24"/>
          </p:nvPr>
        </p:nvSpPr>
        <p:spPr>
          <a:xfrm>
            <a:off x="4813819" y="36363453"/>
            <a:ext cx="1417214" cy="1474189"/>
          </a:xfrm>
          <a:prstGeom prst="rect">
            <a:avLst/>
          </a:prstGeom>
        </p:spPr>
        <p:txBody>
          <a:bodyPr vert="horz" lIns="102989" tIns="51494" rIns="102989" bIns="51494"/>
          <a:lstStyle/>
          <a:p>
            <a:r>
              <a:rPr lang="en-US"/>
              <a:t>Click icon to add picture</a:t>
            </a:r>
            <a:endParaRPr lang="en-US" dirty="0"/>
          </a:p>
        </p:txBody>
      </p:sp>
      <p:sp>
        <p:nvSpPr>
          <p:cNvPr id="7" name="Text Placeholder 45"/>
          <p:cNvSpPr>
            <a:spLocks noGrp="1"/>
          </p:cNvSpPr>
          <p:nvPr>
            <p:ph type="body" sz="quarter" idx="25"/>
          </p:nvPr>
        </p:nvSpPr>
        <p:spPr>
          <a:xfrm>
            <a:off x="1008661" y="984596"/>
            <a:ext cx="30904888" cy="3950161"/>
          </a:xfrm>
          <a:prstGeom prst="rect">
            <a:avLst/>
          </a:prstGeom>
        </p:spPr>
        <p:txBody>
          <a:bodyPr vert="horz" lIns="102989" tIns="51494" rIns="102989" bIns="51494"/>
          <a:lstStyle>
            <a:lvl1pPr marL="0" indent="0">
              <a:buFontTx/>
              <a:buNone/>
              <a:defRPr sz="11000" b="1" i="0" baseline="0">
                <a:solidFill>
                  <a:schemeClr val="bg1"/>
                </a:solidFill>
                <a:latin typeface="Helvetica"/>
              </a:defRPr>
            </a:lvl1pPr>
            <a:lvl2pPr marL="514944" indent="0">
              <a:buFontTx/>
              <a:buNone/>
              <a:defRPr sz="15800" b="1" i="0" baseline="0">
                <a:solidFill>
                  <a:schemeClr val="bg1"/>
                </a:solidFill>
                <a:latin typeface="Helvetica"/>
              </a:defRPr>
            </a:lvl2pPr>
            <a:lvl3pPr marL="1029889" indent="0">
              <a:buFontTx/>
              <a:buNone/>
              <a:defRPr sz="15800" b="1" i="0" baseline="0">
                <a:solidFill>
                  <a:schemeClr val="bg1"/>
                </a:solidFill>
                <a:latin typeface="Helvetica"/>
              </a:defRPr>
            </a:lvl3pPr>
            <a:lvl4pPr marL="1544833" indent="0">
              <a:buFontTx/>
              <a:buNone/>
              <a:defRPr sz="15800" b="1" i="0" baseline="0">
                <a:solidFill>
                  <a:schemeClr val="bg1"/>
                </a:solidFill>
                <a:latin typeface="Helvetica"/>
              </a:defRPr>
            </a:lvl4pPr>
            <a:lvl5pPr marL="2059777" indent="0">
              <a:buFontTx/>
              <a:buNone/>
              <a:defRPr sz="15800" b="1" i="0" baseline="0">
                <a:solidFill>
                  <a:schemeClr val="bg1"/>
                </a:solidFill>
                <a:latin typeface="Helvetica"/>
              </a:defRPr>
            </a:lvl5pPr>
          </a:lstStyle>
          <a:p>
            <a:pPr lvl="0"/>
            <a:r>
              <a:rPr lang="en-US"/>
              <a:t>Click to edit Master text styles</a:t>
            </a:r>
          </a:p>
        </p:txBody>
      </p:sp>
      <p:sp>
        <p:nvSpPr>
          <p:cNvPr id="8" name="Picture Placeholder 6"/>
          <p:cNvSpPr>
            <a:spLocks noGrp="1" noChangeAspect="1"/>
          </p:cNvSpPr>
          <p:nvPr>
            <p:ph type="pic" sz="quarter" idx="34"/>
          </p:nvPr>
        </p:nvSpPr>
        <p:spPr>
          <a:xfrm>
            <a:off x="1008658" y="14736344"/>
            <a:ext cx="7151483" cy="5709030"/>
          </a:xfrm>
          <a:prstGeom prst="rect">
            <a:avLst/>
          </a:prstGeom>
        </p:spPr>
        <p:txBody>
          <a:bodyPr vert="horz" lIns="102989" tIns="51494" rIns="102989" bIns="51494"/>
          <a:lstStyle/>
          <a:p>
            <a:r>
              <a:rPr lang="en-US"/>
              <a:t>Click icon to add picture</a:t>
            </a:r>
            <a:endParaRPr lang="en-US" dirty="0"/>
          </a:p>
        </p:txBody>
      </p:sp>
      <p:sp>
        <p:nvSpPr>
          <p:cNvPr id="10" name="Text Placeholder 49"/>
          <p:cNvSpPr>
            <a:spLocks noGrp="1"/>
          </p:cNvSpPr>
          <p:nvPr>
            <p:ph type="body" sz="quarter" idx="39"/>
          </p:nvPr>
        </p:nvSpPr>
        <p:spPr>
          <a:xfrm>
            <a:off x="1008657" y="6526851"/>
            <a:ext cx="14996160" cy="1804349"/>
          </a:xfrm>
          <a:prstGeom prst="rect">
            <a:avLst/>
          </a:prstGeom>
        </p:spPr>
        <p:txBody>
          <a:bodyPr vert="horz" lIns="102989" tIns="51494" rIns="102989" bIns="51494" anchor="ctr" anchorCtr="0"/>
          <a:lstStyle>
            <a:lvl1pPr marL="0" indent="0">
              <a:buFontTx/>
              <a:buNone/>
              <a:defRPr sz="5000" b="1" i="0" baseline="0">
                <a:solidFill>
                  <a:srgbClr val="004C97"/>
                </a:solidFill>
                <a:latin typeface="Helvetica"/>
              </a:defRPr>
            </a:lvl1pPr>
            <a:lvl2pPr marL="0" indent="0">
              <a:buFontTx/>
              <a:buNone/>
              <a:defRPr sz="4500" b="0" i="0" baseline="0">
                <a:solidFill>
                  <a:schemeClr val="tx1"/>
                </a:solidFill>
                <a:latin typeface="Helvetica"/>
              </a:defRPr>
            </a:lvl2pPr>
            <a:lvl3pPr marL="0" indent="0">
              <a:buFontTx/>
              <a:buNone/>
              <a:defRPr sz="6800" b="1" i="0" baseline="0">
                <a:solidFill>
                  <a:srgbClr val="004C97"/>
                </a:solidFill>
                <a:latin typeface="Helvetica"/>
              </a:defRPr>
            </a:lvl3pPr>
            <a:lvl4pPr marL="0" indent="0">
              <a:buFontTx/>
              <a:buNone/>
              <a:defRPr sz="6800" b="1" i="0" baseline="0">
                <a:solidFill>
                  <a:srgbClr val="004C97"/>
                </a:solidFill>
                <a:latin typeface="Helvetica"/>
              </a:defRPr>
            </a:lvl4pPr>
            <a:lvl5pPr marL="0" indent="0">
              <a:buFontTx/>
              <a:buNone/>
              <a:defRPr sz="6800" b="1" i="0" baseline="0">
                <a:solidFill>
                  <a:srgbClr val="004C97"/>
                </a:solidFill>
                <a:latin typeface="Helvetica"/>
              </a:defRPr>
            </a:lvl5pPr>
          </a:lstStyle>
          <a:p>
            <a:pPr lvl="0"/>
            <a:r>
              <a:rPr lang="en-US"/>
              <a:t>Click to edit Master text styles</a:t>
            </a:r>
          </a:p>
        </p:txBody>
      </p:sp>
      <p:sp>
        <p:nvSpPr>
          <p:cNvPr id="11" name="Text Placeholder 74"/>
          <p:cNvSpPr>
            <a:spLocks noGrp="1"/>
          </p:cNvSpPr>
          <p:nvPr>
            <p:ph type="body" sz="quarter" idx="40"/>
          </p:nvPr>
        </p:nvSpPr>
        <p:spPr>
          <a:xfrm>
            <a:off x="1008659" y="8331200"/>
            <a:ext cx="14996160" cy="5395051"/>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15" name="Picture Placeholder 6"/>
          <p:cNvSpPr>
            <a:spLocks noGrp="1" noChangeAspect="1"/>
          </p:cNvSpPr>
          <p:nvPr>
            <p:ph type="pic" sz="quarter" idx="44"/>
          </p:nvPr>
        </p:nvSpPr>
        <p:spPr>
          <a:xfrm>
            <a:off x="21552526" y="22956561"/>
            <a:ext cx="10396280" cy="7890319"/>
          </a:xfrm>
          <a:prstGeom prst="rect">
            <a:avLst/>
          </a:prstGeom>
        </p:spPr>
        <p:txBody>
          <a:bodyPr vert="horz" lIns="102989" tIns="51494" rIns="102989" bIns="51494"/>
          <a:lstStyle/>
          <a:p>
            <a:r>
              <a:rPr lang="en-US"/>
              <a:t>Click icon to add picture</a:t>
            </a:r>
            <a:endParaRPr lang="en-US" dirty="0"/>
          </a:p>
        </p:txBody>
      </p:sp>
      <p:sp>
        <p:nvSpPr>
          <p:cNvPr id="17" name="Picture Placeholder 6"/>
          <p:cNvSpPr>
            <a:spLocks noGrp="1" noChangeAspect="1"/>
          </p:cNvSpPr>
          <p:nvPr>
            <p:ph type="pic" sz="quarter" idx="46"/>
          </p:nvPr>
        </p:nvSpPr>
        <p:spPr>
          <a:xfrm>
            <a:off x="16979682" y="6526851"/>
            <a:ext cx="10523374" cy="7199400"/>
          </a:xfrm>
          <a:prstGeom prst="rect">
            <a:avLst/>
          </a:prstGeom>
        </p:spPr>
        <p:txBody>
          <a:bodyPr vert="horz" lIns="102989" tIns="51494" rIns="102989" bIns="51494"/>
          <a:lstStyle>
            <a:lvl1pPr>
              <a:defRPr>
                <a:latin typeface="Helvetica"/>
              </a:defRPr>
            </a:lvl1pPr>
          </a:lstStyle>
          <a:p>
            <a:r>
              <a:rPr lang="en-US"/>
              <a:t>Click icon to add picture</a:t>
            </a:r>
            <a:endParaRPr lang="en-US" dirty="0"/>
          </a:p>
        </p:txBody>
      </p:sp>
      <p:sp>
        <p:nvSpPr>
          <p:cNvPr id="21" name="Text Placeholder 74"/>
          <p:cNvSpPr>
            <a:spLocks noGrp="1"/>
          </p:cNvSpPr>
          <p:nvPr>
            <p:ph type="body" sz="quarter" idx="50"/>
          </p:nvPr>
        </p:nvSpPr>
        <p:spPr>
          <a:xfrm>
            <a:off x="16979682" y="16540254"/>
            <a:ext cx="14996160" cy="5402340"/>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22" name="Picture Placeholder 21"/>
          <p:cNvSpPr>
            <a:spLocks noGrp="1"/>
          </p:cNvSpPr>
          <p:nvPr>
            <p:ph type="pic" sz="quarter" idx="51"/>
          </p:nvPr>
        </p:nvSpPr>
        <p:spPr>
          <a:xfrm>
            <a:off x="1008660" y="22956562"/>
            <a:ext cx="7151483" cy="12308812"/>
          </a:xfrm>
          <a:prstGeom prst="rect">
            <a:avLst/>
          </a:prstGeom>
        </p:spPr>
        <p:txBody>
          <a:bodyPr vert="horz" lIns="102989" tIns="51494" rIns="102989" bIns="51494"/>
          <a:lstStyle/>
          <a:p>
            <a:r>
              <a:rPr lang="en-US"/>
              <a:t>Click icon to add picture</a:t>
            </a:r>
            <a:endParaRPr lang="en-US" dirty="0"/>
          </a:p>
        </p:txBody>
      </p:sp>
      <p:sp>
        <p:nvSpPr>
          <p:cNvPr id="16" name="Text Placeholder 59"/>
          <p:cNvSpPr>
            <a:spLocks noGrp="1"/>
          </p:cNvSpPr>
          <p:nvPr>
            <p:ph type="body" sz="quarter" idx="45"/>
          </p:nvPr>
        </p:nvSpPr>
        <p:spPr>
          <a:xfrm>
            <a:off x="9146819" y="22956562"/>
            <a:ext cx="6858000" cy="3979913"/>
          </a:xfrm>
          <a:prstGeom prst="rect">
            <a:avLst/>
          </a:prstGeom>
          <a:noFill/>
        </p:spPr>
        <p:txBody>
          <a:bodyPr vert="horz" lIns="0"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20" name="Text Placeholder 59"/>
          <p:cNvSpPr>
            <a:spLocks noGrp="1"/>
          </p:cNvSpPr>
          <p:nvPr>
            <p:ph type="body" sz="quarter" idx="49"/>
          </p:nvPr>
        </p:nvSpPr>
        <p:spPr>
          <a:xfrm>
            <a:off x="16979682" y="22956561"/>
            <a:ext cx="4126043" cy="7890319"/>
          </a:xfrm>
          <a:prstGeom prst="rect">
            <a:avLst/>
          </a:prstGeom>
          <a:noFill/>
        </p:spPr>
        <p:txBody>
          <a:bodyPr vert="horz" lIns="0"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9" name="Text Placeholder 59"/>
          <p:cNvSpPr>
            <a:spLocks noGrp="1"/>
          </p:cNvSpPr>
          <p:nvPr>
            <p:ph type="body" sz="quarter" idx="35"/>
          </p:nvPr>
        </p:nvSpPr>
        <p:spPr>
          <a:xfrm>
            <a:off x="1008658" y="20496137"/>
            <a:ext cx="7151483" cy="1406759"/>
          </a:xfrm>
          <a:prstGeom prst="rect">
            <a:avLst/>
          </a:prstGeom>
          <a:noFill/>
        </p:spPr>
        <p:txBody>
          <a:bodyPr vert="horz" lIns="0"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18" name="Text Placeholder 59"/>
          <p:cNvSpPr>
            <a:spLocks noGrp="1"/>
          </p:cNvSpPr>
          <p:nvPr>
            <p:ph type="body" sz="quarter" idx="47"/>
          </p:nvPr>
        </p:nvSpPr>
        <p:spPr>
          <a:xfrm>
            <a:off x="27935577" y="6526851"/>
            <a:ext cx="3977971" cy="7199400"/>
          </a:xfrm>
          <a:prstGeom prst="rect">
            <a:avLst/>
          </a:prstGeom>
          <a:noFill/>
        </p:spPr>
        <p:txBody>
          <a:bodyPr vert="horz" lIns="0" tIns="308967" rIns="308967" bIns="308967"/>
          <a:lstStyle>
            <a:lvl1pPr marL="0" indent="0">
              <a:buFontTx/>
              <a:buNone/>
              <a:defRPr sz="27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25" name="Text Placeholder 74"/>
          <p:cNvSpPr>
            <a:spLocks noGrp="1"/>
          </p:cNvSpPr>
          <p:nvPr>
            <p:ph type="body" sz="quarter" idx="52"/>
          </p:nvPr>
        </p:nvSpPr>
        <p:spPr>
          <a:xfrm>
            <a:off x="16979682" y="33633910"/>
            <a:ext cx="14969122" cy="5768539"/>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26" name="Picture Placeholder 6"/>
          <p:cNvSpPr>
            <a:spLocks noGrp="1" noChangeAspect="1"/>
          </p:cNvSpPr>
          <p:nvPr>
            <p:ph type="pic" sz="quarter" idx="53"/>
          </p:nvPr>
        </p:nvSpPr>
        <p:spPr>
          <a:xfrm>
            <a:off x="9146819" y="14735905"/>
            <a:ext cx="6858000" cy="5760232"/>
          </a:xfrm>
          <a:prstGeom prst="rect">
            <a:avLst/>
          </a:prstGeom>
        </p:spPr>
        <p:txBody>
          <a:bodyPr vert="horz" lIns="102989" tIns="51494" rIns="102989" bIns="51494"/>
          <a:lstStyle/>
          <a:p>
            <a:r>
              <a:rPr lang="en-US"/>
              <a:t>Click icon to add picture</a:t>
            </a:r>
            <a:endParaRPr lang="en-US" dirty="0"/>
          </a:p>
        </p:txBody>
      </p:sp>
      <p:sp>
        <p:nvSpPr>
          <p:cNvPr id="27" name="Text Placeholder 59"/>
          <p:cNvSpPr>
            <a:spLocks noGrp="1"/>
          </p:cNvSpPr>
          <p:nvPr>
            <p:ph type="body" sz="quarter" idx="54"/>
          </p:nvPr>
        </p:nvSpPr>
        <p:spPr>
          <a:xfrm>
            <a:off x="9146819" y="20496137"/>
            <a:ext cx="6858000" cy="1406759"/>
          </a:xfrm>
          <a:prstGeom prst="rect">
            <a:avLst/>
          </a:prstGeom>
          <a:noFill/>
        </p:spPr>
        <p:txBody>
          <a:bodyPr vert="horz" lIns="0"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28" name="Text Placeholder 74"/>
          <p:cNvSpPr>
            <a:spLocks noGrp="1"/>
          </p:cNvSpPr>
          <p:nvPr>
            <p:ph type="body" sz="quarter" idx="55"/>
          </p:nvPr>
        </p:nvSpPr>
        <p:spPr>
          <a:xfrm>
            <a:off x="9146819" y="27832255"/>
            <a:ext cx="6858000" cy="11570195"/>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23" name="Text Placeholder 49"/>
          <p:cNvSpPr>
            <a:spLocks noGrp="1"/>
          </p:cNvSpPr>
          <p:nvPr>
            <p:ph type="body" sz="quarter" idx="56"/>
          </p:nvPr>
        </p:nvSpPr>
        <p:spPr>
          <a:xfrm>
            <a:off x="16952644" y="14735905"/>
            <a:ext cx="14996160" cy="1804349"/>
          </a:xfrm>
          <a:prstGeom prst="rect">
            <a:avLst/>
          </a:prstGeom>
        </p:spPr>
        <p:txBody>
          <a:bodyPr vert="horz" lIns="102989" tIns="51494" rIns="102989" bIns="51494" anchor="ctr" anchorCtr="0"/>
          <a:lstStyle>
            <a:lvl1pPr marL="0" indent="0">
              <a:buFontTx/>
              <a:buNone/>
              <a:defRPr sz="5000" b="1" i="0" baseline="0">
                <a:solidFill>
                  <a:srgbClr val="004C97"/>
                </a:solidFill>
                <a:latin typeface="Helvetica"/>
              </a:defRPr>
            </a:lvl1pPr>
            <a:lvl2pPr marL="0" indent="0">
              <a:buFontTx/>
              <a:buNone/>
              <a:defRPr sz="4500" b="0" i="0" baseline="0">
                <a:solidFill>
                  <a:schemeClr val="tx1"/>
                </a:solidFill>
                <a:latin typeface="Helvetica"/>
              </a:defRPr>
            </a:lvl2pPr>
            <a:lvl3pPr marL="0" indent="0">
              <a:buFontTx/>
              <a:buNone/>
              <a:defRPr sz="6800" b="1" i="0" baseline="0">
                <a:solidFill>
                  <a:srgbClr val="004C97"/>
                </a:solidFill>
                <a:latin typeface="Helvetica"/>
              </a:defRPr>
            </a:lvl3pPr>
            <a:lvl4pPr marL="0" indent="0">
              <a:buFontTx/>
              <a:buNone/>
              <a:defRPr sz="6800" b="1" i="0" baseline="0">
                <a:solidFill>
                  <a:srgbClr val="004C97"/>
                </a:solidFill>
                <a:latin typeface="Helvetica"/>
              </a:defRPr>
            </a:lvl4pPr>
            <a:lvl5pPr marL="0" indent="0">
              <a:buFontTx/>
              <a:buNone/>
              <a:defRPr sz="6800" b="1" i="0" baseline="0">
                <a:solidFill>
                  <a:srgbClr val="004C97"/>
                </a:solidFill>
                <a:latin typeface="Helvetica"/>
              </a:defRPr>
            </a:lvl5pPr>
          </a:lstStyle>
          <a:p>
            <a:pPr lvl="0"/>
            <a:r>
              <a:rPr lang="en-US"/>
              <a:t>Click to edit Master text styles</a:t>
            </a:r>
          </a:p>
        </p:txBody>
      </p:sp>
      <p:sp>
        <p:nvSpPr>
          <p:cNvPr id="24" name="Text Placeholder 49"/>
          <p:cNvSpPr>
            <a:spLocks noGrp="1"/>
          </p:cNvSpPr>
          <p:nvPr>
            <p:ph type="body" sz="quarter" idx="57"/>
          </p:nvPr>
        </p:nvSpPr>
        <p:spPr>
          <a:xfrm>
            <a:off x="16979682" y="31829562"/>
            <a:ext cx="14996160" cy="1804349"/>
          </a:xfrm>
          <a:prstGeom prst="rect">
            <a:avLst/>
          </a:prstGeom>
        </p:spPr>
        <p:txBody>
          <a:bodyPr vert="horz" lIns="102989" tIns="51494" rIns="102989" bIns="51494" anchor="ctr" anchorCtr="0"/>
          <a:lstStyle>
            <a:lvl1pPr marL="0" indent="0">
              <a:buFontTx/>
              <a:buNone/>
              <a:defRPr sz="5000" b="1" i="0" baseline="0">
                <a:solidFill>
                  <a:srgbClr val="004C97"/>
                </a:solidFill>
                <a:latin typeface="Helvetica"/>
              </a:defRPr>
            </a:lvl1pPr>
            <a:lvl2pPr marL="0" indent="0">
              <a:buFontTx/>
              <a:buNone/>
              <a:defRPr sz="4500" b="0" i="0" baseline="0">
                <a:solidFill>
                  <a:schemeClr val="tx1"/>
                </a:solidFill>
                <a:latin typeface="Helvetica"/>
              </a:defRPr>
            </a:lvl2pPr>
            <a:lvl3pPr marL="0" indent="0">
              <a:buFontTx/>
              <a:buNone/>
              <a:defRPr sz="6800" b="1" i="0" baseline="0">
                <a:solidFill>
                  <a:srgbClr val="004C97"/>
                </a:solidFill>
                <a:latin typeface="Helvetica"/>
              </a:defRPr>
            </a:lvl3pPr>
            <a:lvl4pPr marL="0" indent="0">
              <a:buFontTx/>
              <a:buNone/>
              <a:defRPr sz="6800" b="1" i="0" baseline="0">
                <a:solidFill>
                  <a:srgbClr val="004C97"/>
                </a:solidFill>
                <a:latin typeface="Helvetica"/>
              </a:defRPr>
            </a:lvl4pPr>
            <a:lvl5pPr marL="0" indent="0">
              <a:buFontTx/>
              <a:buNone/>
              <a:defRPr sz="6800" b="1" i="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678151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40641207"/>
            <a:ext cx="32944298" cy="3282436"/>
          </a:xfrm>
          <a:prstGeom prst="rect">
            <a:avLst/>
          </a:prstGeom>
          <a:solidFill>
            <a:srgbClr val="004C97"/>
          </a:solidFill>
          <a:effectLst/>
        </p:spPr>
        <p:style>
          <a:lnRef idx="1">
            <a:schemeClr val="accent1"/>
          </a:lnRef>
          <a:fillRef idx="3">
            <a:schemeClr val="accent1"/>
          </a:fillRef>
          <a:effectRef idx="2">
            <a:schemeClr val="accent1"/>
          </a:effectRef>
          <a:fontRef idx="minor">
            <a:schemeClr val="lt1"/>
          </a:fontRef>
        </p:style>
        <p:txBody>
          <a:bodyPr lIns="102989" tIns="51494" rIns="102989" bIns="51494" anchor="ctr"/>
          <a:lstStyle/>
          <a:p>
            <a:pPr algn="ctr" defTabSz="2351081" fontAlgn="auto">
              <a:spcBef>
                <a:spcPts val="0"/>
              </a:spcBef>
              <a:spcAft>
                <a:spcPts val="0"/>
              </a:spcAft>
              <a:defRPr/>
            </a:pPr>
            <a:endParaRPr lang="en-US"/>
          </a:p>
        </p:txBody>
      </p:sp>
      <p:sp>
        <p:nvSpPr>
          <p:cNvPr id="9" name="Rectangle 8"/>
          <p:cNvSpPr/>
          <p:nvPr/>
        </p:nvSpPr>
        <p:spPr>
          <a:xfrm>
            <a:off x="2" y="0"/>
            <a:ext cx="32944298" cy="5486400"/>
          </a:xfrm>
          <a:prstGeom prst="rect">
            <a:avLst/>
          </a:prstGeom>
          <a:solidFill>
            <a:srgbClr val="004C97"/>
          </a:solidFill>
          <a:effectLst/>
        </p:spPr>
        <p:style>
          <a:lnRef idx="1">
            <a:schemeClr val="accent1"/>
          </a:lnRef>
          <a:fillRef idx="3">
            <a:schemeClr val="accent1"/>
          </a:fillRef>
          <a:effectRef idx="2">
            <a:schemeClr val="accent1"/>
          </a:effectRef>
          <a:fontRef idx="minor">
            <a:schemeClr val="lt1"/>
          </a:fontRef>
        </p:style>
        <p:txBody>
          <a:bodyPr lIns="102989" tIns="51494" rIns="102989" bIns="51494" anchor="ctr"/>
          <a:lstStyle/>
          <a:p>
            <a:pPr algn="ctr" defTabSz="2351081" fontAlgn="auto">
              <a:spcBef>
                <a:spcPts val="0"/>
              </a:spcBef>
              <a:spcAft>
                <a:spcPts val="0"/>
              </a:spcAft>
              <a:defRPr/>
            </a:pPr>
            <a:endParaRPr lang="en-US"/>
          </a:p>
        </p:txBody>
      </p:sp>
      <p:pic>
        <p:nvPicPr>
          <p:cNvPr id="8" name="Picture 7" descr="FermilabBarDOE_TextInBar_36inches-0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88067"/>
            <a:ext cx="32918400" cy="1828800"/>
          </a:xfrm>
          <a:prstGeom prst="rect">
            <a:avLst/>
          </a:prstGeom>
        </p:spPr>
      </p:pic>
    </p:spTree>
    <p:extLst>
      <p:ext uri="{BB962C8B-B14F-4D97-AF65-F5344CB8AC3E}">
        <p14:creationId xmlns:p14="http://schemas.microsoft.com/office/powerpoint/2010/main" val="4017922149"/>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514944" rtl="0" eaLnBrk="1" latinLnBrk="0" hangingPunct="1">
        <a:spcBef>
          <a:spcPct val="0"/>
        </a:spcBef>
        <a:buNone/>
        <a:defRPr sz="5000" kern="1200">
          <a:solidFill>
            <a:schemeClr val="tx1"/>
          </a:solidFill>
          <a:latin typeface="+mj-lt"/>
          <a:ea typeface="+mj-ea"/>
          <a:cs typeface="+mj-cs"/>
        </a:defRPr>
      </a:lvl1pPr>
    </p:titleStyle>
    <p:bodyStyle>
      <a:lvl1pPr marL="386208" indent="-386208" algn="l" defTabSz="514944" rtl="0" eaLnBrk="1" latinLnBrk="0" hangingPunct="1">
        <a:spcBef>
          <a:spcPct val="20000"/>
        </a:spcBef>
        <a:buFont typeface="Arial"/>
        <a:buChar char="•"/>
        <a:defRPr sz="3600" kern="1200">
          <a:solidFill>
            <a:schemeClr val="tx1"/>
          </a:solidFill>
          <a:latin typeface="+mn-lt"/>
          <a:ea typeface="+mn-ea"/>
          <a:cs typeface="+mn-cs"/>
        </a:defRPr>
      </a:lvl1pPr>
      <a:lvl2pPr marL="836785" indent="-321840" algn="l" defTabSz="514944" rtl="0" eaLnBrk="1" latinLnBrk="0" hangingPunct="1">
        <a:spcBef>
          <a:spcPct val="20000"/>
        </a:spcBef>
        <a:buFont typeface="Arial"/>
        <a:buChar char="–"/>
        <a:defRPr sz="3200" kern="1200">
          <a:solidFill>
            <a:schemeClr val="tx1"/>
          </a:solidFill>
          <a:latin typeface="+mn-lt"/>
          <a:ea typeface="+mn-ea"/>
          <a:cs typeface="+mn-cs"/>
        </a:defRPr>
      </a:lvl2pPr>
      <a:lvl3pPr marL="1287361" indent="-257472" algn="l" defTabSz="514944" rtl="0" eaLnBrk="1" latinLnBrk="0" hangingPunct="1">
        <a:spcBef>
          <a:spcPct val="20000"/>
        </a:spcBef>
        <a:buFont typeface="Arial"/>
        <a:buChar char="•"/>
        <a:defRPr sz="2700" kern="1200">
          <a:solidFill>
            <a:schemeClr val="tx1"/>
          </a:solidFill>
          <a:latin typeface="+mn-lt"/>
          <a:ea typeface="+mn-ea"/>
          <a:cs typeface="+mn-cs"/>
        </a:defRPr>
      </a:lvl3pPr>
      <a:lvl4pPr marL="1802305" indent="-257472" algn="l" defTabSz="514944" rtl="0" eaLnBrk="1" latinLnBrk="0" hangingPunct="1">
        <a:spcBef>
          <a:spcPct val="20000"/>
        </a:spcBef>
        <a:buFont typeface="Arial"/>
        <a:buChar char="–"/>
        <a:defRPr sz="2300" kern="1200">
          <a:solidFill>
            <a:schemeClr val="tx1"/>
          </a:solidFill>
          <a:latin typeface="+mn-lt"/>
          <a:ea typeface="+mn-ea"/>
          <a:cs typeface="+mn-cs"/>
        </a:defRPr>
      </a:lvl4pPr>
      <a:lvl5pPr marL="2317250" indent="-257472" algn="l" defTabSz="514944" rtl="0" eaLnBrk="1" latinLnBrk="0" hangingPunct="1">
        <a:spcBef>
          <a:spcPct val="20000"/>
        </a:spcBef>
        <a:buFont typeface="Arial"/>
        <a:buChar char="»"/>
        <a:defRPr sz="2300" kern="1200">
          <a:solidFill>
            <a:schemeClr val="tx1"/>
          </a:solidFill>
          <a:latin typeface="+mn-lt"/>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14944" rtl="0" eaLnBrk="1" latinLnBrk="0" hangingPunct="1">
        <a:defRPr sz="2000" kern="1200">
          <a:solidFill>
            <a:schemeClr val="tx1"/>
          </a:solidFill>
          <a:latin typeface="+mn-lt"/>
          <a:ea typeface="+mn-ea"/>
          <a:cs typeface="+mn-cs"/>
        </a:defRPr>
      </a:lvl1pPr>
      <a:lvl2pPr marL="514944" algn="l" defTabSz="514944" rtl="0" eaLnBrk="1" latinLnBrk="0" hangingPunct="1">
        <a:defRPr sz="2000" kern="1200">
          <a:solidFill>
            <a:schemeClr val="tx1"/>
          </a:solidFill>
          <a:latin typeface="+mn-lt"/>
          <a:ea typeface="+mn-ea"/>
          <a:cs typeface="+mn-cs"/>
        </a:defRPr>
      </a:lvl2pPr>
      <a:lvl3pPr marL="1029889" algn="l" defTabSz="514944" rtl="0" eaLnBrk="1" latinLnBrk="0" hangingPunct="1">
        <a:defRPr sz="2000" kern="1200">
          <a:solidFill>
            <a:schemeClr val="tx1"/>
          </a:solidFill>
          <a:latin typeface="+mn-lt"/>
          <a:ea typeface="+mn-ea"/>
          <a:cs typeface="+mn-cs"/>
        </a:defRPr>
      </a:lvl3pPr>
      <a:lvl4pPr marL="1544833" algn="l" defTabSz="514944" rtl="0" eaLnBrk="1" latinLnBrk="0" hangingPunct="1">
        <a:defRPr sz="2000" kern="1200">
          <a:solidFill>
            <a:schemeClr val="tx1"/>
          </a:solidFill>
          <a:latin typeface="+mn-lt"/>
          <a:ea typeface="+mn-ea"/>
          <a:cs typeface="+mn-cs"/>
        </a:defRPr>
      </a:lvl4pPr>
      <a:lvl5pPr marL="2059777" algn="l" defTabSz="514944" rtl="0" eaLnBrk="1" latinLnBrk="0" hangingPunct="1">
        <a:defRPr sz="2000" kern="1200">
          <a:solidFill>
            <a:schemeClr val="tx1"/>
          </a:solidFill>
          <a:latin typeface="+mn-lt"/>
          <a:ea typeface="+mn-ea"/>
          <a:cs typeface="+mn-cs"/>
        </a:defRPr>
      </a:lvl5pPr>
      <a:lvl6pPr marL="2574722" algn="l" defTabSz="514944" rtl="0" eaLnBrk="1" latinLnBrk="0" hangingPunct="1">
        <a:defRPr sz="2000" kern="1200">
          <a:solidFill>
            <a:schemeClr val="tx1"/>
          </a:solidFill>
          <a:latin typeface="+mn-lt"/>
          <a:ea typeface="+mn-ea"/>
          <a:cs typeface="+mn-cs"/>
        </a:defRPr>
      </a:lvl6pPr>
      <a:lvl7pPr marL="3089666" algn="l" defTabSz="514944" rtl="0" eaLnBrk="1" latinLnBrk="0" hangingPunct="1">
        <a:defRPr sz="2000" kern="1200">
          <a:solidFill>
            <a:schemeClr val="tx1"/>
          </a:solidFill>
          <a:latin typeface="+mn-lt"/>
          <a:ea typeface="+mn-ea"/>
          <a:cs typeface="+mn-cs"/>
        </a:defRPr>
      </a:lvl7pPr>
      <a:lvl8pPr marL="3604611" algn="l" defTabSz="514944" rtl="0" eaLnBrk="1" latinLnBrk="0" hangingPunct="1">
        <a:defRPr sz="2000" kern="1200">
          <a:solidFill>
            <a:schemeClr val="tx1"/>
          </a:solidFill>
          <a:latin typeface="+mn-lt"/>
          <a:ea typeface="+mn-ea"/>
          <a:cs typeface="+mn-cs"/>
        </a:defRPr>
      </a:lvl8pPr>
      <a:lvl9pPr marL="4119555" algn="l" defTabSz="51494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25"/>
          </p:nvPr>
        </p:nvSpPr>
        <p:spPr>
          <a:xfrm>
            <a:off x="1008661" y="318795"/>
            <a:ext cx="30904888" cy="5153423"/>
          </a:xfrm>
        </p:spPr>
        <p:txBody>
          <a:bodyPr/>
          <a:lstStyle/>
          <a:p>
            <a:r>
              <a:rPr lang="en-US" sz="9600" dirty="0"/>
              <a:t>Instrumentation development for measuring background radiation in the MTA Hall</a:t>
            </a:r>
          </a:p>
          <a:p>
            <a:r>
              <a:rPr lang="en-US" sz="4600" b="0" dirty="0"/>
              <a:t>Stefana Sas-Pawlik, Moraine Valley Community College </a:t>
            </a:r>
            <a:r>
              <a:rPr kumimoji="0" lang="en-US" sz="4600" b="0" i="0" u="none" strike="noStrike" kern="1200" cap="none" spc="0" normalizeH="0" baseline="0" noProof="0" dirty="0">
                <a:ln>
                  <a:noFill/>
                </a:ln>
                <a:solidFill>
                  <a:prstClr val="white"/>
                </a:solidFill>
                <a:effectLst/>
                <a:uLnTx/>
                <a:uFillTx/>
                <a:latin typeface="Helvetica"/>
                <a:ea typeface="+mn-ea"/>
                <a:cs typeface="+mn-cs"/>
              </a:rPr>
              <a:t>– </a:t>
            </a:r>
            <a:r>
              <a:rPr lang="en-US" sz="4600" b="0" dirty="0"/>
              <a:t>CCI Intern</a:t>
            </a:r>
            <a:endParaRPr kumimoji="0" lang="en-US" sz="4600" b="0" i="0" u="none" strike="noStrike" kern="1200" cap="none" spc="0" normalizeH="0" baseline="0" noProof="0" dirty="0">
              <a:ln>
                <a:noFill/>
              </a:ln>
              <a:solidFill>
                <a:prstClr val="white"/>
              </a:solidFill>
              <a:effectLst/>
              <a:uLnTx/>
              <a:uFillTx/>
              <a:latin typeface="Helvetica"/>
              <a:ea typeface="+mn-ea"/>
              <a:cs typeface="+mn-cs"/>
            </a:endParaRPr>
          </a:p>
          <a:p>
            <a:r>
              <a:rPr kumimoji="0" lang="en-US" sz="4600" b="0" i="0" u="none" strike="noStrike" kern="1200" cap="none" spc="0" normalizeH="0" baseline="0" noProof="0" dirty="0">
                <a:ln>
                  <a:noFill/>
                </a:ln>
                <a:solidFill>
                  <a:prstClr val="white"/>
                </a:solidFill>
                <a:effectLst/>
                <a:uLnTx/>
                <a:uFillTx/>
                <a:latin typeface="Helvetica"/>
                <a:ea typeface="+mn-ea"/>
                <a:cs typeface="+mn-cs"/>
              </a:rPr>
              <a:t>Randy </a:t>
            </a:r>
            <a:r>
              <a:rPr kumimoji="0" lang="en-US" sz="4600" b="0" i="0" u="none" strike="noStrike" kern="1200" cap="none" spc="0" normalizeH="0" baseline="0" noProof="0" dirty="0" err="1">
                <a:ln>
                  <a:noFill/>
                </a:ln>
                <a:solidFill>
                  <a:prstClr val="white"/>
                </a:solidFill>
                <a:effectLst/>
                <a:uLnTx/>
                <a:uFillTx/>
                <a:latin typeface="Helvetica"/>
                <a:ea typeface="+mn-ea"/>
                <a:cs typeface="+mn-cs"/>
              </a:rPr>
              <a:t>Keup</a:t>
            </a:r>
            <a:r>
              <a:rPr kumimoji="0" lang="en-US" sz="4600" b="0" i="0" u="none" strike="noStrike" kern="1200" cap="none" spc="0" normalizeH="0" baseline="0" noProof="0" dirty="0">
                <a:ln>
                  <a:noFill/>
                </a:ln>
                <a:solidFill>
                  <a:prstClr val="white"/>
                </a:solidFill>
                <a:effectLst/>
                <a:uLnTx/>
                <a:uFillTx/>
                <a:latin typeface="Helvetica"/>
                <a:ea typeface="+mn-ea"/>
                <a:cs typeface="+mn-cs"/>
              </a:rPr>
              <a:t>-Thurman and Carol Johnstone – Fermilab Mentors</a:t>
            </a:r>
            <a:endParaRPr lang="en-US" sz="4600" b="0" dirty="0"/>
          </a:p>
          <a:p>
            <a:r>
              <a:rPr lang="en-US" sz="1600" b="0" dirty="0"/>
              <a:t>																																																			             FERMILAB-POSTER-23-176-STUDENT</a:t>
            </a:r>
            <a:endParaRPr lang="en-US" dirty="0"/>
          </a:p>
        </p:txBody>
      </p:sp>
      <p:sp>
        <p:nvSpPr>
          <p:cNvPr id="31" name="Text Placeholder 30"/>
          <p:cNvSpPr>
            <a:spLocks noGrp="1"/>
          </p:cNvSpPr>
          <p:nvPr>
            <p:ph type="body" sz="quarter" idx="40"/>
          </p:nvPr>
        </p:nvSpPr>
        <p:spPr>
          <a:xfrm>
            <a:off x="1008659" y="7359007"/>
            <a:ext cx="14497393" cy="4919810"/>
          </a:xfrm>
        </p:spPr>
        <p:txBody>
          <a:bodyPr/>
          <a:lstStyle/>
          <a:p>
            <a:pPr marL="0" marR="0" lvl="0" indent="0" algn="l" defTabSz="514944" rtl="0" eaLnBrk="1" fontAlgn="auto" latinLnBrk="0" hangingPunct="1">
              <a:lnSpc>
                <a:spcPct val="100000"/>
              </a:lnSpc>
              <a:spcBef>
                <a:spcPct val="20000"/>
              </a:spcBef>
              <a:spcAft>
                <a:spcPts val="0"/>
              </a:spcAft>
              <a:buClrTx/>
              <a:buSzTx/>
              <a:buFontTx/>
              <a:buNone/>
              <a:tabLst/>
              <a:defRPr/>
            </a:pPr>
            <a:r>
              <a:rPr kumimoji="0" lang="en-US" sz="5000" b="1" i="0" u="none" strike="noStrike" kern="1200" cap="none" spc="0" normalizeH="0" baseline="0" noProof="0" dirty="0">
                <a:ln>
                  <a:noFill/>
                </a:ln>
                <a:solidFill>
                  <a:srgbClr val="004C97"/>
                </a:solidFill>
                <a:effectLst/>
                <a:uLnTx/>
                <a:uFillTx/>
                <a:latin typeface="Helvetica"/>
                <a:ea typeface="+mn-ea"/>
                <a:cs typeface="+mn-cs"/>
              </a:rPr>
              <a:t>Introduction</a:t>
            </a:r>
          </a:p>
          <a:p>
            <a:pPr marL="0" marR="0" algn="just">
              <a:spcBef>
                <a:spcPts val="960"/>
              </a:spcBef>
              <a:spcAft>
                <a:spcPts val="0"/>
              </a:spcAft>
            </a:pPr>
            <a:r>
              <a:rPr lang="en-US" kern="100" dirty="0">
                <a:effectLst/>
                <a:latin typeface="Helvetica" panose="020B0604020202020204" pitchFamily="34" charset="0"/>
                <a:ea typeface="Calibri" panose="020F0502020204030204" pitchFamily="34" charset="0"/>
                <a:cs typeface="Helvetica" panose="020B0604020202020204" pitchFamily="34" charset="0"/>
              </a:rPr>
              <a:t>	Background radiation was measured in the MTA Hall with and without a tungsten target to better characterize the radiation environment for future studies, such as electronic radiation hardness and muon-catalyzed fusion.	</a:t>
            </a:r>
            <a:endParaRPr lang="en-US" dirty="0"/>
          </a:p>
        </p:txBody>
      </p:sp>
      <p:pic>
        <p:nvPicPr>
          <p:cNvPr id="3" name="Picture Placeholder 2" descr="A close-up of a room with pipes and a blue arrow&#10;&#10;Description automatically generated">
            <a:extLst>
              <a:ext uri="{FF2B5EF4-FFF2-40B4-BE49-F238E27FC236}">
                <a16:creationId xmlns:a16="http://schemas.microsoft.com/office/drawing/2014/main" id="{90A2B675-7010-6AA3-AD6B-9E9924887EC5}"/>
              </a:ext>
            </a:extLst>
          </p:cNvPr>
          <p:cNvPicPr>
            <a:picLocks noGrp="1" noChangeAspect="1"/>
          </p:cNvPicPr>
          <p:nvPr>
            <p:ph type="pic" sz="quarter" idx="46"/>
          </p:nvPr>
        </p:nvPicPr>
        <p:blipFill>
          <a:blip r:embed="rId2"/>
          <a:stretch>
            <a:fillRect/>
          </a:stretch>
        </p:blipFill>
        <p:spPr>
          <a:xfrm>
            <a:off x="16459200" y="6526850"/>
            <a:ext cx="13269866" cy="5760232"/>
          </a:xfrm>
        </p:spPr>
      </p:pic>
      <p:sp>
        <p:nvSpPr>
          <p:cNvPr id="37" name="Text Placeholder 36"/>
          <p:cNvSpPr>
            <a:spLocks noGrp="1"/>
          </p:cNvSpPr>
          <p:nvPr>
            <p:ph type="body" sz="quarter" idx="50"/>
          </p:nvPr>
        </p:nvSpPr>
        <p:spPr>
          <a:xfrm>
            <a:off x="16659527" y="11615315"/>
            <a:ext cx="14996160" cy="6800263"/>
          </a:xfrm>
        </p:spPr>
        <p:txBody>
          <a:bodyPr/>
          <a:lstStyle/>
          <a:p>
            <a:pPr marL="0" marR="0" lvl="0" indent="0" algn="l" defTabSz="514944" rtl="0" eaLnBrk="1" fontAlgn="auto" latinLnBrk="0" hangingPunct="1">
              <a:lnSpc>
                <a:spcPct val="100000"/>
              </a:lnSpc>
              <a:spcBef>
                <a:spcPct val="20000"/>
              </a:spcBef>
              <a:spcAft>
                <a:spcPts val="0"/>
              </a:spcAft>
              <a:buClrTx/>
              <a:buSzTx/>
              <a:buFontTx/>
              <a:buNone/>
              <a:tabLst/>
              <a:defRPr/>
            </a:pPr>
            <a:endParaRPr lang="en-US" noProof="0" dirty="0">
              <a:cs typeface="Helvetica"/>
            </a:endParaRPr>
          </a:p>
          <a:p>
            <a:pPr marL="0" marR="0" lvl="0" indent="0" algn="just" defTabSz="514944" rtl="0" eaLnBrk="1" fontAlgn="auto" latinLnBrk="0" hangingPunct="1">
              <a:spcBef>
                <a:spcPct val="20000"/>
              </a:spcBef>
              <a:spcAft>
                <a:spcPts val="0"/>
              </a:spcAft>
              <a:buClrTx/>
              <a:buSzTx/>
              <a:buFontTx/>
              <a:buNone/>
              <a:tabLst/>
              <a:defRPr/>
            </a:pPr>
            <a:r>
              <a:rPr kumimoji="0" lang="en-US" sz="5000" b="1" i="0" u="none" strike="noStrike" kern="1200" cap="none" spc="0" normalizeH="0" baseline="0" noProof="0" dirty="0">
                <a:ln>
                  <a:noFill/>
                </a:ln>
                <a:solidFill>
                  <a:srgbClr val="004C97"/>
                </a:solidFill>
                <a:effectLst/>
                <a:uLnTx/>
                <a:uFillTx/>
                <a:latin typeface="Helvetica"/>
                <a:ea typeface="+mn-ea"/>
                <a:cs typeface="+mn-cs"/>
              </a:rPr>
              <a:t>Objectives</a:t>
            </a:r>
          </a:p>
          <a:p>
            <a:pPr marL="0" marR="0" algn="just" fontAlgn="base">
              <a:spcBef>
                <a:spcPts val="0"/>
              </a:spcBef>
              <a:spcAft>
                <a:spcPts val="0"/>
              </a:spcAft>
            </a:pPr>
            <a:r>
              <a:rPr lang="en-US" sz="4000" dirty="0">
                <a:solidFill>
                  <a:srgbClr val="000000"/>
                </a:solidFill>
                <a:effectLst/>
                <a:latin typeface="Helvetica" panose="020B0604020202020204" pitchFamily="34" charset="0"/>
                <a:ea typeface="Calibri" panose="020F0502020204030204" pitchFamily="34" charset="0"/>
                <a:cs typeface="Helvetica" panose="020B0604020202020204" pitchFamily="34" charset="0"/>
              </a:rPr>
              <a:t>	In characterizing the radiation in the MTA Hall, special attention was given to the level of neutron radiation in comparison to other radiation with and without a tungsten target. Background radiation levels must be considered during the design and construction of accelerator facilities such as PIP-II. Neutrons interacting with electronic components can displace atoms and generate free electrons, resulting in temporary malfunctions or permanent damage to electronics in accelerator enclosures  </a:t>
            </a:r>
            <a:endParaRPr lang="en-US" sz="1200" dirty="0">
              <a:effectLst/>
              <a:latin typeface="Times New Roman" panose="02020603050405020304" pitchFamily="18" charset="0"/>
              <a:ea typeface="Times New Roman" panose="02020603050405020304" pitchFamily="18" charset="0"/>
            </a:endParaRPr>
          </a:p>
          <a:p>
            <a:endParaRPr lang="en-US" dirty="0"/>
          </a:p>
        </p:txBody>
      </p:sp>
      <p:pic>
        <p:nvPicPr>
          <p:cNvPr id="7" name="Picture Placeholder 6" descr="A machine on a blue table&#10;&#10;Description automatically generated">
            <a:extLst>
              <a:ext uri="{FF2B5EF4-FFF2-40B4-BE49-F238E27FC236}">
                <a16:creationId xmlns:a16="http://schemas.microsoft.com/office/drawing/2014/main" id="{08CFF264-C9E3-41FB-A2AD-C71548221B2A}"/>
              </a:ext>
            </a:extLst>
          </p:cNvPr>
          <p:cNvPicPr>
            <a:picLocks noGrp="1" noChangeAspect="1"/>
          </p:cNvPicPr>
          <p:nvPr>
            <p:ph type="pic" sz="quarter" idx="51"/>
          </p:nvPr>
        </p:nvPicPr>
        <p:blipFill>
          <a:blip r:embed="rId3"/>
          <a:stretch>
            <a:fillRect/>
          </a:stretch>
        </p:blipFill>
        <p:spPr>
          <a:xfrm flipH="1">
            <a:off x="26169549" y="7212745"/>
            <a:ext cx="5359647" cy="4035499"/>
          </a:xfrm>
          <a:prstGeom prst="rect">
            <a:avLst/>
          </a:prstGeom>
        </p:spPr>
      </p:pic>
      <p:sp>
        <p:nvSpPr>
          <p:cNvPr id="39" name="Text Placeholder 38"/>
          <p:cNvSpPr>
            <a:spLocks noGrp="1"/>
          </p:cNvSpPr>
          <p:nvPr>
            <p:ph type="body" sz="quarter" idx="52"/>
          </p:nvPr>
        </p:nvSpPr>
        <p:spPr>
          <a:xfrm>
            <a:off x="16610640" y="18562551"/>
            <a:ext cx="14969122" cy="8541309"/>
          </a:xfrm>
        </p:spPr>
        <p:txBody>
          <a:bodyPr/>
          <a:lstStyle/>
          <a:p>
            <a:pPr marL="76200" marR="0" lvl="0" indent="-76200" algn="l" defTabSz="514944" rtl="0" eaLnBrk="1" fontAlgn="auto" latinLnBrk="0" hangingPunct="1">
              <a:lnSpc>
                <a:spcPct val="100000"/>
              </a:lnSpc>
              <a:spcBef>
                <a:spcPct val="20000"/>
              </a:spcBef>
              <a:spcAft>
                <a:spcPts val="0"/>
              </a:spcAft>
              <a:buClrTx/>
              <a:buSzTx/>
              <a:buFontTx/>
              <a:buNone/>
              <a:tabLst/>
              <a:defRPr/>
            </a:pPr>
            <a:r>
              <a:rPr lang="en-US" sz="5000" b="1" dirty="0">
                <a:solidFill>
                  <a:srgbClr val="004C97"/>
                </a:solidFill>
              </a:rPr>
              <a:t>Results</a:t>
            </a:r>
            <a:endParaRPr kumimoji="0" lang="en-US" sz="5000" b="1" i="0" u="none" strike="noStrike" kern="1200" cap="none" spc="0" normalizeH="0" baseline="0" noProof="0" dirty="0">
              <a:ln>
                <a:noFill/>
              </a:ln>
              <a:solidFill>
                <a:srgbClr val="004C97"/>
              </a:solidFill>
              <a:effectLst/>
              <a:uLnTx/>
              <a:uFillTx/>
              <a:latin typeface="Helvetica"/>
              <a:ea typeface="+mn-ea"/>
              <a:cs typeface="+mn-cs"/>
            </a:endParaRPr>
          </a:p>
          <a:p>
            <a:pPr marL="0" marR="0" lvl="0" indent="0" algn="just" defTabSz="514944" rtl="0" eaLnBrk="1" fontAlgn="auto" latinLnBrk="0" hangingPunct="1">
              <a:lnSpc>
                <a:spcPct val="100000"/>
              </a:lnSpc>
              <a:spcBef>
                <a:spcPct val="20000"/>
              </a:spcBef>
              <a:spcAft>
                <a:spcPts val="0"/>
              </a:spcAft>
              <a:buClrTx/>
              <a:buSzTx/>
              <a:buFontTx/>
              <a:buNone/>
              <a:tabLst/>
              <a:defRPr/>
            </a:pPr>
            <a:r>
              <a:rPr kumimoji="0" lang="en-US" i="0" u="none" strike="noStrike" kern="1200" cap="none" spc="0" normalizeH="0" baseline="0" noProof="0" dirty="0">
                <a:ln>
                  <a:noFill/>
                </a:ln>
                <a:effectLst/>
                <a:uLnTx/>
                <a:uFillTx/>
                <a:latin typeface="Helvetica"/>
                <a:ea typeface="+mn-ea"/>
                <a:cs typeface="+mn-cs"/>
              </a:rPr>
              <a:t>	The experiment yielded important data on neutrons generation using a tungsten target in an operational accelerator environment. The graph below shows a significant increase in the number of neutrons measured by the neutron detector, while the PMT doesn’t </a:t>
            </a:r>
            <a:r>
              <a:rPr lang="en-US" dirty="0"/>
              <a:t>increase because the signal is reading only photons and does not detect non-charged particles; i.e. neutrons</a:t>
            </a:r>
            <a:r>
              <a:rPr lang="en-US"/>
              <a:t>. 	</a:t>
            </a:r>
            <a:r>
              <a:rPr kumimoji="0" lang="en-US" i="0" u="none" strike="noStrike" kern="1200" cap="none" spc="0" normalizeH="0" baseline="0" noProof="0">
                <a:ln>
                  <a:noFill/>
                </a:ln>
                <a:effectLst/>
                <a:uLnTx/>
                <a:uFillTx/>
                <a:latin typeface="Helvetica"/>
                <a:ea typeface="+mn-ea"/>
                <a:cs typeface="+mn-cs"/>
              </a:rPr>
              <a:t>Tungsten</a:t>
            </a:r>
            <a:r>
              <a:rPr kumimoji="0" lang="en-US" i="0" u="none" strike="noStrike" kern="1200" cap="none" spc="0" normalizeH="0" baseline="0" noProof="0" dirty="0">
                <a:ln>
                  <a:noFill/>
                </a:ln>
                <a:effectLst/>
                <a:uLnTx/>
                <a:uFillTx/>
                <a:latin typeface="Helvetica"/>
                <a:ea typeface="+mn-ea"/>
                <a:cs typeface="+mn-cs"/>
              </a:rPr>
              <a:t>, with neutron-rich nuclei, produces highly enhanced neutron background radiation in accelerator</a:t>
            </a:r>
            <a:r>
              <a:rPr lang="en-US" dirty="0"/>
              <a:t> enclosures.</a:t>
            </a:r>
            <a:r>
              <a:rPr kumimoji="0" lang="en-US" i="0" u="none" strike="noStrike" kern="1200" cap="none" spc="0" normalizeH="0" baseline="0" noProof="0" dirty="0">
                <a:ln>
                  <a:noFill/>
                </a:ln>
                <a:effectLst/>
                <a:uLnTx/>
                <a:uFillTx/>
                <a:latin typeface="Helvetica"/>
                <a:ea typeface="+mn-ea"/>
                <a:cs typeface="+mn-cs"/>
              </a:rPr>
              <a:t> Python was employed for data analysis, enabling efficient handling of large datasets and effective data visualization techniques. </a:t>
            </a:r>
          </a:p>
        </p:txBody>
      </p:sp>
      <p:sp>
        <p:nvSpPr>
          <p:cNvPr id="42" name="Text Placeholder 41"/>
          <p:cNvSpPr>
            <a:spLocks noGrp="1"/>
          </p:cNvSpPr>
          <p:nvPr>
            <p:ph type="body" sz="quarter" idx="55"/>
          </p:nvPr>
        </p:nvSpPr>
        <p:spPr>
          <a:xfrm>
            <a:off x="938330" y="10922977"/>
            <a:ext cx="14638050" cy="4879124"/>
          </a:xfrm>
        </p:spPr>
        <p:txBody>
          <a:bodyPr/>
          <a:lstStyle/>
          <a:p>
            <a:pPr marL="119063" marR="0" lvl="0" algn="l" defTabSz="514944" rtl="0" eaLnBrk="1" fontAlgn="auto" latinLnBrk="0" hangingPunct="1">
              <a:lnSpc>
                <a:spcPct val="100000"/>
              </a:lnSpc>
              <a:spcBef>
                <a:spcPct val="20000"/>
              </a:spcBef>
              <a:spcAft>
                <a:spcPts val="0"/>
              </a:spcAft>
              <a:buClrTx/>
              <a:buSzTx/>
              <a:buFontTx/>
              <a:buNone/>
              <a:tabLst/>
              <a:defRPr/>
            </a:pPr>
            <a:r>
              <a:rPr kumimoji="0" lang="en-US" sz="5000" b="1" i="0" u="none" strike="noStrike" kern="1200" cap="none" spc="0" normalizeH="0" baseline="0" noProof="0" dirty="0">
                <a:ln>
                  <a:noFill/>
                </a:ln>
                <a:solidFill>
                  <a:srgbClr val="004C97"/>
                </a:solidFill>
                <a:effectLst/>
                <a:uLnTx/>
                <a:uFillTx/>
                <a:latin typeface="Helvetica"/>
                <a:ea typeface="+mn-ea"/>
                <a:cs typeface="+mn-cs"/>
              </a:rPr>
              <a:t>Why Tungsten?</a:t>
            </a:r>
            <a:endParaRPr lang="en-US" sz="5000" b="1" dirty="0">
              <a:solidFill>
                <a:schemeClr val="accent1"/>
              </a:solidFill>
            </a:endParaRPr>
          </a:p>
          <a:p>
            <a:pPr marL="0" marR="0" lvl="0" indent="0" algn="just" defTabSz="514944" rtl="0" eaLnBrk="1" fontAlgn="auto" latinLnBrk="0" hangingPunct="1">
              <a:lnSpc>
                <a:spcPct val="100000"/>
              </a:lnSpc>
              <a:spcBef>
                <a:spcPct val="20000"/>
              </a:spcBef>
              <a:spcAft>
                <a:spcPts val="0"/>
              </a:spcAft>
              <a:buClrTx/>
              <a:buSzTx/>
              <a:buFontTx/>
              <a:buNone/>
              <a:tabLst>
                <a:tab pos="914400" algn="l"/>
              </a:tabLst>
              <a:defRPr/>
            </a:pPr>
            <a:r>
              <a:rPr lang="en-US" dirty="0">
                <a:solidFill>
                  <a:srgbClr val="1F1F1F"/>
                </a:solidFill>
                <a:latin typeface="Helvetica" panose="020B0604020202020204" pitchFamily="34" charset="0"/>
                <a:cs typeface="Helvetica" panose="020B0604020202020204" pitchFamily="34" charset="0"/>
              </a:rPr>
              <a:t>     </a:t>
            </a:r>
            <a:r>
              <a:rPr kumimoji="0" lang="en-US" sz="4000" b="0" i="0" u="none" strike="noStrike" kern="1200" cap="none" spc="0" normalizeH="0" baseline="0" noProof="0" dirty="0">
                <a:ln>
                  <a:noFill/>
                </a:ln>
                <a:solidFill>
                  <a:srgbClr val="1F1F1F"/>
                </a:solidFill>
                <a:effectLst/>
                <a:uLnTx/>
                <a:uFillTx/>
                <a:latin typeface="Helvetica" panose="020B0604020202020204" pitchFamily="34" charset="0"/>
                <a:ea typeface="+mn-ea"/>
                <a:cs typeface="Helvetica" panose="020B0604020202020204" pitchFamily="34" charset="0"/>
              </a:rPr>
              <a:t>Tungsten has a high melting point (3410 °C) and high thermal conductivity (170 W/</a:t>
            </a:r>
            <a:r>
              <a:rPr kumimoji="0" lang="en-US" sz="4000" b="0" i="0" u="none" strike="noStrike" kern="1200" cap="none" spc="0" normalizeH="0" baseline="0" noProof="0" dirty="0" err="1">
                <a:ln>
                  <a:noFill/>
                </a:ln>
                <a:solidFill>
                  <a:srgbClr val="1F1F1F"/>
                </a:solidFill>
                <a:effectLst/>
                <a:uLnTx/>
                <a:uFillTx/>
                <a:latin typeface="Helvetica" panose="020B0604020202020204" pitchFamily="34" charset="0"/>
                <a:ea typeface="+mn-ea"/>
                <a:cs typeface="Helvetica" panose="020B0604020202020204" pitchFamily="34" charset="0"/>
              </a:rPr>
              <a:t>m·K</a:t>
            </a:r>
            <a:r>
              <a:rPr kumimoji="0" lang="en-US" sz="4000" b="0" i="0" u="none" strike="noStrike" kern="1200" cap="none" spc="0" normalizeH="0" baseline="0" noProof="0" dirty="0">
                <a:ln>
                  <a:noFill/>
                </a:ln>
                <a:solidFill>
                  <a:srgbClr val="1F1F1F"/>
                </a:solidFill>
                <a:effectLst/>
                <a:uLnTx/>
                <a:uFillTx/>
                <a:latin typeface="Helvetica" panose="020B0604020202020204" pitchFamily="34" charset="0"/>
                <a:ea typeface="+mn-ea"/>
                <a:cs typeface="Helvetica" panose="020B0604020202020204" pitchFamily="34" charset="0"/>
              </a:rPr>
              <a:t>), allowing it to withstand the high heat and energy of the particle beam. It is also a dense material (19.3 g/cm3) that acts as a good spallation source that </a:t>
            </a:r>
          </a:p>
          <a:p>
            <a:pPr marR="0" lvl="0" algn="just" defTabSz="514944" rtl="0" eaLnBrk="1" fontAlgn="auto" latinLnBrk="0" hangingPunct="1">
              <a:lnSpc>
                <a:spcPct val="100000"/>
              </a:lnSpc>
              <a:spcBef>
                <a:spcPct val="20000"/>
              </a:spcBef>
              <a:spcAft>
                <a:spcPts val="0"/>
              </a:spcAft>
              <a:buClrTx/>
              <a:buSzTx/>
              <a:buFontTx/>
              <a:buNone/>
              <a:tabLst>
                <a:tab pos="914400" algn="l"/>
              </a:tabLst>
              <a:defRPr/>
            </a:pPr>
            <a:r>
              <a:rPr kumimoji="0" lang="en-US" sz="4000" b="0" i="0" u="none" strike="noStrike" kern="1200" cap="none" spc="0" normalizeH="0" baseline="0" noProof="0" dirty="0">
                <a:ln>
                  <a:noFill/>
                </a:ln>
                <a:solidFill>
                  <a:srgbClr val="1F1F1F"/>
                </a:solidFill>
                <a:effectLst/>
                <a:uLnTx/>
                <a:uFillTx/>
                <a:latin typeface="Helvetica" panose="020B0604020202020204" pitchFamily="34" charset="0"/>
                <a:ea typeface="+mn-ea"/>
                <a:cs typeface="Helvetica" panose="020B0604020202020204" pitchFamily="34" charset="0"/>
              </a:rPr>
              <a:t>creates large amounts of radiation that can be used for future experiments.</a:t>
            </a:r>
            <a:endParaRPr lang="en-US" b="0" i="0" dirty="0">
              <a:solidFill>
                <a:srgbClr val="1F1F1F"/>
              </a:solidFill>
              <a:effectLst/>
              <a:latin typeface="Helvetica" panose="020B0604020202020204" pitchFamily="34" charset="0"/>
              <a:cs typeface="Helvetica" panose="020B0604020202020204" pitchFamily="34" charset="0"/>
            </a:endParaRPr>
          </a:p>
          <a:p>
            <a:endParaRPr lang="en-US" dirty="0">
              <a:solidFill>
                <a:schemeClr val="accent1"/>
              </a:solidFill>
            </a:endParaRPr>
          </a:p>
        </p:txBody>
      </p:sp>
      <p:sp>
        <p:nvSpPr>
          <p:cNvPr id="6" name="Text Placeholder 43">
            <a:extLst>
              <a:ext uri="{FF2B5EF4-FFF2-40B4-BE49-F238E27FC236}">
                <a16:creationId xmlns:a16="http://schemas.microsoft.com/office/drawing/2014/main" id="{9D1573C7-6CEF-FE15-ECC8-D25BADEED103}"/>
              </a:ext>
            </a:extLst>
          </p:cNvPr>
          <p:cNvSpPr txBox="1">
            <a:spLocks/>
          </p:cNvSpPr>
          <p:nvPr/>
        </p:nvSpPr>
        <p:spPr>
          <a:xfrm>
            <a:off x="632818" y="16474388"/>
            <a:ext cx="15108419" cy="1804349"/>
          </a:xfrm>
          <a:prstGeom prst="rect">
            <a:avLst/>
          </a:prstGeom>
        </p:spPr>
        <p:txBody>
          <a:bodyPr vert="horz" lIns="102989" tIns="51494" rIns="102989" bIns="51494" anchor="ctr" anchorCtr="0"/>
          <a:lstStyle>
            <a:lvl1pPr marL="0" indent="0" algn="l" defTabSz="514944" rtl="0" eaLnBrk="1" latinLnBrk="0" hangingPunct="1">
              <a:spcBef>
                <a:spcPct val="20000"/>
              </a:spcBef>
              <a:buFontTx/>
              <a:buNone/>
              <a:defRPr sz="5000" b="1" i="0" kern="1200" baseline="0">
                <a:solidFill>
                  <a:srgbClr val="004C97"/>
                </a:solidFill>
                <a:latin typeface="Helvetica"/>
                <a:ea typeface="+mn-ea"/>
                <a:cs typeface="+mn-cs"/>
              </a:defRPr>
            </a:lvl1pPr>
            <a:lvl2pPr marL="0" indent="0" algn="l" defTabSz="514944" rtl="0" eaLnBrk="1" latinLnBrk="0" hangingPunct="1">
              <a:spcBef>
                <a:spcPct val="20000"/>
              </a:spcBef>
              <a:buFontTx/>
              <a:buNone/>
              <a:defRPr sz="4500" b="0" i="0" kern="1200" baseline="0">
                <a:solidFill>
                  <a:schemeClr val="tx1"/>
                </a:solidFill>
                <a:latin typeface="Helvetica"/>
                <a:ea typeface="+mn-ea"/>
                <a:cs typeface="+mn-cs"/>
              </a:defRPr>
            </a:lvl2pPr>
            <a:lvl3pPr marL="0" indent="0" algn="l" defTabSz="514944" rtl="0" eaLnBrk="1" latinLnBrk="0" hangingPunct="1">
              <a:spcBef>
                <a:spcPct val="20000"/>
              </a:spcBef>
              <a:buFontTx/>
              <a:buNone/>
              <a:defRPr sz="6800" b="1" i="0" kern="1200" baseline="0">
                <a:solidFill>
                  <a:srgbClr val="004C97"/>
                </a:solidFill>
                <a:latin typeface="Helvetica"/>
                <a:ea typeface="+mn-ea"/>
                <a:cs typeface="+mn-cs"/>
              </a:defRPr>
            </a:lvl3pPr>
            <a:lvl4pPr marL="0" indent="0" algn="l" defTabSz="514944" rtl="0" eaLnBrk="1" latinLnBrk="0" hangingPunct="1">
              <a:spcBef>
                <a:spcPct val="20000"/>
              </a:spcBef>
              <a:buFontTx/>
              <a:buNone/>
              <a:defRPr sz="6800" b="1" i="0" kern="1200" baseline="0">
                <a:solidFill>
                  <a:srgbClr val="004C97"/>
                </a:solidFill>
                <a:latin typeface="Helvetica"/>
                <a:ea typeface="+mn-ea"/>
                <a:cs typeface="+mn-cs"/>
              </a:defRPr>
            </a:lvl4pPr>
            <a:lvl5pPr marL="0" indent="0" algn="l" defTabSz="514944" rtl="0" eaLnBrk="1" latinLnBrk="0" hangingPunct="1">
              <a:spcBef>
                <a:spcPct val="20000"/>
              </a:spcBef>
              <a:buFontTx/>
              <a:buNone/>
              <a:defRPr sz="6800" b="1" i="0" kern="1200" baseline="0">
                <a:solidFill>
                  <a:srgbClr val="004C97"/>
                </a:solidFill>
                <a:latin typeface="Helvetica"/>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a:lstStyle>
          <a:p>
            <a:pPr fontAlgn="auto">
              <a:spcAft>
                <a:spcPts val="0"/>
              </a:spcAft>
            </a:pPr>
            <a:endParaRPr lang="en-US" dirty="0"/>
          </a:p>
        </p:txBody>
      </p:sp>
      <p:sp>
        <p:nvSpPr>
          <p:cNvPr id="2" name="Text Placeholder 43">
            <a:extLst>
              <a:ext uri="{FF2B5EF4-FFF2-40B4-BE49-F238E27FC236}">
                <a16:creationId xmlns:a16="http://schemas.microsoft.com/office/drawing/2014/main" id="{60CDC04B-365C-C0EF-406B-FF4AF4600DAC}"/>
              </a:ext>
            </a:extLst>
          </p:cNvPr>
          <p:cNvSpPr txBox="1">
            <a:spLocks/>
          </p:cNvSpPr>
          <p:nvPr/>
        </p:nvSpPr>
        <p:spPr>
          <a:xfrm>
            <a:off x="16697489" y="37241078"/>
            <a:ext cx="14920235" cy="3307196"/>
          </a:xfrm>
          <a:prstGeom prst="rect">
            <a:avLst/>
          </a:prstGeom>
        </p:spPr>
        <p:txBody>
          <a:bodyPr vert="horz" lIns="102989" tIns="51494" rIns="102989" bIns="51494" anchor="ctr" anchorCtr="0"/>
          <a:lstStyle>
            <a:lvl1pPr marL="0" indent="0" algn="l" defTabSz="514944" rtl="0" eaLnBrk="1" latinLnBrk="0" hangingPunct="1">
              <a:spcBef>
                <a:spcPct val="20000"/>
              </a:spcBef>
              <a:buFontTx/>
              <a:buNone/>
              <a:defRPr sz="5000" b="1" i="0" kern="1200" baseline="0">
                <a:solidFill>
                  <a:srgbClr val="004C97"/>
                </a:solidFill>
                <a:latin typeface="Helvetica"/>
                <a:ea typeface="+mn-ea"/>
                <a:cs typeface="+mn-cs"/>
              </a:defRPr>
            </a:lvl1pPr>
            <a:lvl2pPr marL="0" indent="0" algn="l" defTabSz="514944" rtl="0" eaLnBrk="1" latinLnBrk="0" hangingPunct="1">
              <a:spcBef>
                <a:spcPct val="20000"/>
              </a:spcBef>
              <a:buFontTx/>
              <a:buNone/>
              <a:defRPr sz="4500" b="0" i="0" kern="1200" baseline="0">
                <a:solidFill>
                  <a:schemeClr val="tx1"/>
                </a:solidFill>
                <a:latin typeface="Helvetica"/>
                <a:ea typeface="+mn-ea"/>
                <a:cs typeface="+mn-cs"/>
              </a:defRPr>
            </a:lvl2pPr>
            <a:lvl3pPr marL="0" indent="0" algn="l" defTabSz="514944" rtl="0" eaLnBrk="1" latinLnBrk="0" hangingPunct="1">
              <a:spcBef>
                <a:spcPct val="20000"/>
              </a:spcBef>
              <a:buFontTx/>
              <a:buNone/>
              <a:defRPr sz="6800" b="1" i="0" kern="1200" baseline="0">
                <a:solidFill>
                  <a:srgbClr val="004C97"/>
                </a:solidFill>
                <a:latin typeface="Helvetica"/>
                <a:ea typeface="+mn-ea"/>
                <a:cs typeface="+mn-cs"/>
              </a:defRPr>
            </a:lvl3pPr>
            <a:lvl4pPr marL="0" indent="0" algn="l" defTabSz="514944" rtl="0" eaLnBrk="1" latinLnBrk="0" hangingPunct="1">
              <a:spcBef>
                <a:spcPct val="20000"/>
              </a:spcBef>
              <a:buFontTx/>
              <a:buNone/>
              <a:defRPr sz="6800" b="1" i="0" kern="1200" baseline="0">
                <a:solidFill>
                  <a:srgbClr val="004C97"/>
                </a:solidFill>
                <a:latin typeface="Helvetica"/>
                <a:ea typeface="+mn-ea"/>
                <a:cs typeface="+mn-cs"/>
              </a:defRPr>
            </a:lvl4pPr>
            <a:lvl5pPr marL="0" indent="0" algn="l" defTabSz="514944" rtl="0" eaLnBrk="1" latinLnBrk="0" hangingPunct="1">
              <a:spcBef>
                <a:spcPct val="20000"/>
              </a:spcBef>
              <a:buFontTx/>
              <a:buNone/>
              <a:defRPr sz="6800" b="1" i="0" kern="1200" baseline="0">
                <a:solidFill>
                  <a:srgbClr val="004C97"/>
                </a:solidFill>
                <a:latin typeface="Helvetica"/>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a:lstStyle>
          <a:p>
            <a:pPr algn="just" fontAlgn="auto">
              <a:spcAft>
                <a:spcPts val="0"/>
              </a:spcAft>
            </a:pPr>
            <a:r>
              <a:rPr lang="en-US" dirty="0"/>
              <a:t>Acknowledgments</a:t>
            </a:r>
            <a:endParaRPr kumimoji="0" lang="en-US" sz="1800" b="0" i="0" u="none" strike="noStrike" kern="1200" cap="none" spc="25" normalizeH="0" baseline="0" noProof="0" dirty="0">
              <a:ln>
                <a:noFill/>
              </a:ln>
              <a:solidFill>
                <a:srgbClr val="4472C4"/>
              </a:solidFill>
              <a:effectLst/>
              <a:uLnTx/>
              <a:uFillTx/>
              <a:latin typeface="Helvetica" panose="020B0604020202020204" pitchFamily="34" charset="0"/>
              <a:cs typeface="Helvetica" panose="020B0604020202020204" pitchFamily="34" charset="0"/>
            </a:endParaRPr>
          </a:p>
          <a:p>
            <a:pPr algn="just" fontAlgn="auto">
              <a:spcAft>
                <a:spcPts val="0"/>
              </a:spcAft>
            </a:pPr>
            <a:r>
              <a:rPr kumimoji="0" lang="en-US" sz="1800" b="0" i="0" u="none" strike="noStrike" kern="1200" cap="none" spc="25" normalizeH="0" baseline="0" noProof="0" dirty="0">
                <a:ln>
                  <a:noFill/>
                </a:ln>
                <a:solidFill>
                  <a:srgbClr val="4472C4"/>
                </a:solidFill>
                <a:effectLst/>
                <a:uLnTx/>
                <a:uFillTx/>
                <a:latin typeface="Helvetica" panose="020B0604020202020204" pitchFamily="34" charset="0"/>
                <a:cs typeface="Helvetica" panose="020B0604020202020204" pitchFamily="34" charset="0"/>
              </a:rPr>
              <a:t>This manuscript has been authored by Fermi Research Alliance, LLC under Contract No. DE-AC02-07CH11359 with the U.S. Department of Energy, Office of Science, Office of High Energy Physics.</a:t>
            </a:r>
            <a:endParaRPr lang="en-US" sz="1800" b="0" dirty="0">
              <a:solidFill>
                <a:srgbClr val="4472C4"/>
              </a:solidFill>
              <a:latin typeface="Helvetica" panose="020B0604020202020204" pitchFamily="34" charset="0"/>
              <a:cs typeface="Helvetica" panose="020B0604020202020204" pitchFamily="34" charset="0"/>
            </a:endParaRPr>
          </a:p>
          <a:p>
            <a:pPr algn="just" fontAlgn="auto">
              <a:spcAft>
                <a:spcPts val="0"/>
              </a:spcAft>
            </a:pPr>
            <a:r>
              <a:rPr kumimoji="0" lang="en-US" sz="1800" b="0" i="0" u="none" strike="noStrike" kern="1200" cap="none" spc="0" normalizeH="0" baseline="0" noProof="0" dirty="0">
                <a:ln>
                  <a:noFill/>
                </a:ln>
                <a:solidFill>
                  <a:srgbClr val="4472C4"/>
                </a:solidFill>
                <a:effectLst/>
                <a:uLnTx/>
                <a:uFillTx/>
                <a:latin typeface="Helvetica" panose="020B0604020202020204" pitchFamily="34" charset="0"/>
                <a:cs typeface="Helvetica" panose="020B0604020202020204" pitchFamily="34" charset="0"/>
              </a:rPr>
              <a:t>This work was supported in part by the U.S. Department of Energy, Office of Science, Office of Workforce Development for Teachers and Scientists (WDTS) under the Community College Internships Program (CCI)</a:t>
            </a:r>
          </a:p>
          <a:p>
            <a:pPr algn="just" fontAlgn="auto">
              <a:spcAft>
                <a:spcPts val="0"/>
              </a:spcAft>
            </a:pPr>
            <a:endParaRPr lang="en-US" sz="1800" b="0" dirty="0">
              <a:solidFill>
                <a:srgbClr val="4472C4"/>
              </a:solidFill>
              <a:latin typeface="Helvetica" panose="020B0604020202020204" pitchFamily="34" charset="0"/>
              <a:cs typeface="Helvetica" panose="020B0604020202020204" pitchFamily="34" charset="0"/>
            </a:endParaRPr>
          </a:p>
          <a:p>
            <a:pPr algn="just" fontAlgn="auto">
              <a:spcAft>
                <a:spcPts val="0"/>
              </a:spcAft>
            </a:pPr>
            <a:r>
              <a:rPr lang="en-US" sz="1800" b="0" i="0" dirty="0">
                <a:solidFill>
                  <a:schemeClr val="accent1"/>
                </a:solidFill>
                <a:effectLst/>
                <a:latin typeface="Helvetica" panose="020B0604020202020204" pitchFamily="34" charset="0"/>
                <a:cs typeface="Helvetica" panose="020B0604020202020204" pitchFamily="34" charset="0"/>
              </a:rPr>
              <a:t>Thank you, Randy </a:t>
            </a:r>
            <a:r>
              <a:rPr lang="en-US" sz="1800" b="0" i="0" dirty="0" err="1">
                <a:solidFill>
                  <a:schemeClr val="accent1"/>
                </a:solidFill>
                <a:effectLst/>
                <a:latin typeface="Helvetica" panose="020B0604020202020204" pitchFamily="34" charset="0"/>
                <a:cs typeface="Helvetica" panose="020B0604020202020204" pitchFamily="34" charset="0"/>
              </a:rPr>
              <a:t>Keup</a:t>
            </a:r>
            <a:r>
              <a:rPr lang="en-US" sz="1800" b="0" i="0" dirty="0">
                <a:solidFill>
                  <a:schemeClr val="accent1"/>
                </a:solidFill>
                <a:effectLst/>
                <a:latin typeface="Helvetica" panose="020B0604020202020204" pitchFamily="34" charset="0"/>
                <a:cs typeface="Helvetica" panose="020B0604020202020204" pitchFamily="34" charset="0"/>
              </a:rPr>
              <a:t>-Thurman and Carol Johnstone, for your mentorship, support, and encouragement during this project.</a:t>
            </a:r>
            <a:endParaRPr lang="en-US" dirty="0">
              <a:solidFill>
                <a:schemeClr val="accent1"/>
              </a:solidFill>
            </a:endParaRPr>
          </a:p>
        </p:txBody>
      </p:sp>
      <p:pic>
        <p:nvPicPr>
          <p:cNvPr id="20" name="Picture 19" descr="A roll of plastic wrapped in a wood box&#10;&#10;Description automatically generated">
            <a:extLst>
              <a:ext uri="{FF2B5EF4-FFF2-40B4-BE49-F238E27FC236}">
                <a16:creationId xmlns:a16="http://schemas.microsoft.com/office/drawing/2014/main" id="{380AD188-1F86-EF01-E4EF-B22CC73CC349}"/>
              </a:ext>
            </a:extLst>
          </p:cNvPr>
          <p:cNvPicPr>
            <a:picLocks noChangeAspect="1"/>
          </p:cNvPicPr>
          <p:nvPr/>
        </p:nvPicPr>
        <p:blipFill>
          <a:blip r:embed="rId4"/>
          <a:stretch>
            <a:fillRect/>
          </a:stretch>
        </p:blipFill>
        <p:spPr>
          <a:xfrm>
            <a:off x="9406364" y="23393034"/>
            <a:ext cx="4501714" cy="1934096"/>
          </a:xfrm>
          <a:prstGeom prst="rect">
            <a:avLst/>
          </a:prstGeom>
        </p:spPr>
      </p:pic>
      <p:sp>
        <p:nvSpPr>
          <p:cNvPr id="47" name="Arrow: Right 46">
            <a:extLst>
              <a:ext uri="{FF2B5EF4-FFF2-40B4-BE49-F238E27FC236}">
                <a16:creationId xmlns:a16="http://schemas.microsoft.com/office/drawing/2014/main" id="{AFDFD9EA-9B91-9BC5-7CD8-DAA237E13A68}"/>
              </a:ext>
            </a:extLst>
          </p:cNvPr>
          <p:cNvSpPr/>
          <p:nvPr/>
        </p:nvSpPr>
        <p:spPr>
          <a:xfrm rot="2330447">
            <a:off x="27294379" y="8611028"/>
            <a:ext cx="1090244" cy="3175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4BC57E14-BB92-68BB-0224-B222F9FA65B3}"/>
              </a:ext>
            </a:extLst>
          </p:cNvPr>
          <p:cNvSpPr txBox="1"/>
          <p:nvPr/>
        </p:nvSpPr>
        <p:spPr>
          <a:xfrm>
            <a:off x="26574010" y="7434936"/>
            <a:ext cx="1911928" cy="830997"/>
          </a:xfrm>
          <a:prstGeom prst="rect">
            <a:avLst/>
          </a:prstGeom>
          <a:noFill/>
        </p:spPr>
        <p:txBody>
          <a:bodyPr wrap="square" rtlCol="0">
            <a:spAutoFit/>
          </a:bodyPr>
          <a:lstStyle/>
          <a:p>
            <a:r>
              <a:rPr lang="en-US" sz="2400" dirty="0"/>
              <a:t>Tungsten Target</a:t>
            </a:r>
          </a:p>
        </p:txBody>
      </p:sp>
      <p:sp>
        <p:nvSpPr>
          <p:cNvPr id="60" name="TextBox 59">
            <a:extLst>
              <a:ext uri="{FF2B5EF4-FFF2-40B4-BE49-F238E27FC236}">
                <a16:creationId xmlns:a16="http://schemas.microsoft.com/office/drawing/2014/main" id="{C3EC5040-2FBC-2EB7-46A7-1758321DC631}"/>
              </a:ext>
            </a:extLst>
          </p:cNvPr>
          <p:cNvSpPr txBox="1"/>
          <p:nvPr/>
        </p:nvSpPr>
        <p:spPr>
          <a:xfrm>
            <a:off x="9406364" y="25366333"/>
            <a:ext cx="5578505"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Channel 1 - Neutron detector </a:t>
            </a:r>
          </a:p>
        </p:txBody>
      </p:sp>
      <p:pic>
        <p:nvPicPr>
          <p:cNvPr id="69" name="Picture 68">
            <a:extLst>
              <a:ext uri="{FF2B5EF4-FFF2-40B4-BE49-F238E27FC236}">
                <a16:creationId xmlns:a16="http://schemas.microsoft.com/office/drawing/2014/main" id="{B567B905-FE23-E1B7-3CBF-51565319CB8C}"/>
              </a:ext>
            </a:extLst>
          </p:cNvPr>
          <p:cNvPicPr>
            <a:picLocks noChangeAspect="1"/>
          </p:cNvPicPr>
          <p:nvPr/>
        </p:nvPicPr>
        <p:blipFill>
          <a:blip r:embed="rId5"/>
          <a:stretch>
            <a:fillRect/>
          </a:stretch>
        </p:blipFill>
        <p:spPr>
          <a:xfrm rot="16200000">
            <a:off x="11323765" y="24127455"/>
            <a:ext cx="826504" cy="4501714"/>
          </a:xfrm>
          <a:prstGeom prst="rect">
            <a:avLst/>
          </a:prstGeom>
        </p:spPr>
      </p:pic>
      <p:pic>
        <p:nvPicPr>
          <p:cNvPr id="71" name="Picture 70">
            <a:extLst>
              <a:ext uri="{FF2B5EF4-FFF2-40B4-BE49-F238E27FC236}">
                <a16:creationId xmlns:a16="http://schemas.microsoft.com/office/drawing/2014/main" id="{8D2BD3A2-F82F-3E2C-C59D-22E2617E7A6B}"/>
              </a:ext>
            </a:extLst>
          </p:cNvPr>
          <p:cNvPicPr>
            <a:picLocks noChangeAspect="1"/>
          </p:cNvPicPr>
          <p:nvPr/>
        </p:nvPicPr>
        <p:blipFill>
          <a:blip r:embed="rId6"/>
          <a:stretch>
            <a:fillRect/>
          </a:stretch>
        </p:blipFill>
        <p:spPr>
          <a:xfrm>
            <a:off x="14177247" y="23385052"/>
            <a:ext cx="1277177" cy="3426421"/>
          </a:xfrm>
          <a:prstGeom prst="rect">
            <a:avLst/>
          </a:prstGeom>
        </p:spPr>
      </p:pic>
      <p:pic>
        <p:nvPicPr>
          <p:cNvPr id="73" name="Picture 72" descr="A machine with a screen and many wires&#10;&#10;Description automatically generated">
            <a:extLst>
              <a:ext uri="{FF2B5EF4-FFF2-40B4-BE49-F238E27FC236}">
                <a16:creationId xmlns:a16="http://schemas.microsoft.com/office/drawing/2014/main" id="{A7F14D0E-829A-3446-FBC5-B5D7D91D06AE}"/>
              </a:ext>
            </a:extLst>
          </p:cNvPr>
          <p:cNvPicPr>
            <a:picLocks noChangeAspect="1"/>
          </p:cNvPicPr>
          <p:nvPr/>
        </p:nvPicPr>
        <p:blipFill>
          <a:blip r:embed="rId7"/>
          <a:stretch>
            <a:fillRect/>
          </a:stretch>
        </p:blipFill>
        <p:spPr>
          <a:xfrm>
            <a:off x="9353836" y="19043937"/>
            <a:ext cx="6098817" cy="3880920"/>
          </a:xfrm>
          <a:prstGeom prst="rect">
            <a:avLst/>
          </a:prstGeom>
        </p:spPr>
      </p:pic>
      <p:pic>
        <p:nvPicPr>
          <p:cNvPr id="77" name="Picture Placeholder 76" descr="A graph of blue lines&#10;&#10;Description automatically generated">
            <a:extLst>
              <a:ext uri="{FF2B5EF4-FFF2-40B4-BE49-F238E27FC236}">
                <a16:creationId xmlns:a16="http://schemas.microsoft.com/office/drawing/2014/main" id="{903EB5D0-43E4-4602-9B1F-91F9122E6879}"/>
              </a:ext>
            </a:extLst>
          </p:cNvPr>
          <p:cNvPicPr>
            <a:picLocks noGrp="1" noChangeAspect="1"/>
          </p:cNvPicPr>
          <p:nvPr>
            <p:ph type="pic" sz="quarter" idx="53"/>
          </p:nvPr>
        </p:nvPicPr>
        <p:blipFill>
          <a:blip r:embed="rId8"/>
          <a:stretch>
            <a:fillRect/>
          </a:stretch>
        </p:blipFill>
        <p:spPr>
          <a:xfrm>
            <a:off x="16697489" y="26277043"/>
            <a:ext cx="14538368" cy="10546968"/>
          </a:xfrm>
        </p:spPr>
      </p:pic>
      <p:sp>
        <p:nvSpPr>
          <p:cNvPr id="78" name="TextBox 77">
            <a:extLst>
              <a:ext uri="{FF2B5EF4-FFF2-40B4-BE49-F238E27FC236}">
                <a16:creationId xmlns:a16="http://schemas.microsoft.com/office/drawing/2014/main" id="{A8CD7C05-08A6-BDBC-0B47-13196E5E57A8}"/>
              </a:ext>
            </a:extLst>
          </p:cNvPr>
          <p:cNvSpPr txBox="1"/>
          <p:nvPr/>
        </p:nvSpPr>
        <p:spPr>
          <a:xfrm>
            <a:off x="9406364" y="26811473"/>
            <a:ext cx="7989795"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Channel 2 – PMT – Photo Multiplier Tube</a:t>
            </a:r>
          </a:p>
        </p:txBody>
      </p:sp>
      <p:sp>
        <p:nvSpPr>
          <p:cNvPr id="79" name="TextBox 78">
            <a:extLst>
              <a:ext uri="{FF2B5EF4-FFF2-40B4-BE49-F238E27FC236}">
                <a16:creationId xmlns:a16="http://schemas.microsoft.com/office/drawing/2014/main" id="{453C97B3-2849-B3B2-E64D-A72732A4A7F6}"/>
              </a:ext>
            </a:extLst>
          </p:cNvPr>
          <p:cNvSpPr txBox="1"/>
          <p:nvPr/>
        </p:nvSpPr>
        <p:spPr>
          <a:xfrm>
            <a:off x="9251688" y="22964060"/>
            <a:ext cx="6254364"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Rohde &amp; Schwarz RTP Oscilloscope</a:t>
            </a:r>
          </a:p>
        </p:txBody>
      </p:sp>
      <p:pic>
        <p:nvPicPr>
          <p:cNvPr id="84" name="Picture 83" descr="A drawing of a house&#10;&#10;Description automatically generated">
            <a:extLst>
              <a:ext uri="{FF2B5EF4-FFF2-40B4-BE49-F238E27FC236}">
                <a16:creationId xmlns:a16="http://schemas.microsoft.com/office/drawing/2014/main" id="{AFB8A6C9-0500-DDD7-ACF7-92264394D49F}"/>
              </a:ext>
            </a:extLst>
          </p:cNvPr>
          <p:cNvPicPr>
            <a:picLocks noChangeAspect="1"/>
          </p:cNvPicPr>
          <p:nvPr/>
        </p:nvPicPr>
        <p:blipFill>
          <a:blip r:embed="rId9"/>
          <a:stretch>
            <a:fillRect/>
          </a:stretch>
        </p:blipFill>
        <p:spPr>
          <a:xfrm>
            <a:off x="9232970" y="27396248"/>
            <a:ext cx="5474333" cy="4154279"/>
          </a:xfrm>
          <a:prstGeom prst="rect">
            <a:avLst/>
          </a:prstGeom>
        </p:spPr>
      </p:pic>
      <p:sp>
        <p:nvSpPr>
          <p:cNvPr id="85" name="TextBox 84">
            <a:extLst>
              <a:ext uri="{FF2B5EF4-FFF2-40B4-BE49-F238E27FC236}">
                <a16:creationId xmlns:a16="http://schemas.microsoft.com/office/drawing/2014/main" id="{5DB47119-E9B8-8A41-9DA9-2BA822581D61}"/>
              </a:ext>
            </a:extLst>
          </p:cNvPr>
          <p:cNvSpPr txBox="1"/>
          <p:nvPr/>
        </p:nvSpPr>
        <p:spPr>
          <a:xfrm>
            <a:off x="10475645" y="29860077"/>
            <a:ext cx="1544173"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Original location</a:t>
            </a:r>
          </a:p>
        </p:txBody>
      </p:sp>
      <p:sp>
        <p:nvSpPr>
          <p:cNvPr id="86" name="TextBox 85">
            <a:extLst>
              <a:ext uri="{FF2B5EF4-FFF2-40B4-BE49-F238E27FC236}">
                <a16:creationId xmlns:a16="http://schemas.microsoft.com/office/drawing/2014/main" id="{64A079CE-B312-A430-C8CB-679189554850}"/>
              </a:ext>
            </a:extLst>
          </p:cNvPr>
          <p:cNvSpPr txBox="1"/>
          <p:nvPr/>
        </p:nvSpPr>
        <p:spPr>
          <a:xfrm>
            <a:off x="11247731" y="30730998"/>
            <a:ext cx="1462233"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New Location</a:t>
            </a:r>
          </a:p>
        </p:txBody>
      </p:sp>
      <p:sp>
        <p:nvSpPr>
          <p:cNvPr id="87" name="TextBox 86">
            <a:extLst>
              <a:ext uri="{FF2B5EF4-FFF2-40B4-BE49-F238E27FC236}">
                <a16:creationId xmlns:a16="http://schemas.microsoft.com/office/drawing/2014/main" id="{2FAEACCB-5255-ACCF-86DF-1D24F6B7C829}"/>
              </a:ext>
            </a:extLst>
          </p:cNvPr>
          <p:cNvSpPr txBox="1"/>
          <p:nvPr/>
        </p:nvSpPr>
        <p:spPr>
          <a:xfrm>
            <a:off x="9251687" y="27768606"/>
            <a:ext cx="3210099" cy="400110"/>
          </a:xfrm>
          <a:prstGeom prst="rect">
            <a:avLst/>
          </a:prstGeom>
          <a:noFill/>
        </p:spPr>
        <p:txBody>
          <a:bodyPr wrap="square" rtlCol="0">
            <a:spAutoFit/>
          </a:bodyPr>
          <a:lstStyle/>
          <a:p>
            <a:r>
              <a:rPr lang="en-US" sz="2000" dirty="0">
                <a:latin typeface="Helvetica" panose="020B0604020202020204" pitchFamily="34" charset="0"/>
                <a:cs typeface="Helvetica" panose="020B0604020202020204" pitchFamily="34" charset="0"/>
              </a:rPr>
              <a:t>MTA Hall</a:t>
            </a:r>
          </a:p>
        </p:txBody>
      </p:sp>
      <p:sp>
        <p:nvSpPr>
          <p:cNvPr id="88" name="TextBox 87">
            <a:extLst>
              <a:ext uri="{FF2B5EF4-FFF2-40B4-BE49-F238E27FC236}">
                <a16:creationId xmlns:a16="http://schemas.microsoft.com/office/drawing/2014/main" id="{0A91D134-983A-D876-403E-F6A75CCD8814}"/>
              </a:ext>
            </a:extLst>
          </p:cNvPr>
          <p:cNvSpPr txBox="1"/>
          <p:nvPr/>
        </p:nvSpPr>
        <p:spPr>
          <a:xfrm>
            <a:off x="14085640" y="26811473"/>
            <a:ext cx="1740573" cy="584775"/>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Channel 3 – </a:t>
            </a:r>
          </a:p>
          <a:p>
            <a:r>
              <a:rPr lang="en-US" sz="1600" dirty="0">
                <a:latin typeface="Helvetica" panose="020B0604020202020204" pitchFamily="34" charset="0"/>
                <a:cs typeface="Helvetica" panose="020B0604020202020204" pitchFamily="34" charset="0"/>
              </a:rPr>
              <a:t>Ion chamber</a:t>
            </a:r>
          </a:p>
        </p:txBody>
      </p:sp>
      <p:sp>
        <p:nvSpPr>
          <p:cNvPr id="89" name="TextBox 88">
            <a:extLst>
              <a:ext uri="{FF2B5EF4-FFF2-40B4-BE49-F238E27FC236}">
                <a16:creationId xmlns:a16="http://schemas.microsoft.com/office/drawing/2014/main" id="{79222742-8F40-79CF-B289-A1CBD78776E3}"/>
              </a:ext>
            </a:extLst>
          </p:cNvPr>
          <p:cNvSpPr txBox="1"/>
          <p:nvPr/>
        </p:nvSpPr>
        <p:spPr>
          <a:xfrm>
            <a:off x="918886" y="16874144"/>
            <a:ext cx="8134833" cy="14865608"/>
          </a:xfrm>
          <a:prstGeom prst="rect">
            <a:avLst/>
          </a:prstGeom>
          <a:noFill/>
        </p:spPr>
        <p:txBody>
          <a:bodyPr wrap="square" rtlCol="0">
            <a:spAutoFit/>
          </a:bodyPr>
          <a:lstStyle/>
          <a:p>
            <a:pPr algn="just">
              <a:tabLst>
                <a:tab pos="158750" algn="l"/>
              </a:tabLst>
            </a:pPr>
            <a:r>
              <a:rPr lang="en-US" sz="4000" b="1" i="0" dirty="0">
                <a:solidFill>
                  <a:srgbClr val="004C97"/>
                </a:solidFill>
                <a:effectLst/>
                <a:latin typeface="Helvetica" panose="020B0604020202020204" pitchFamily="34" charset="0"/>
                <a:cs typeface="Helvetica" panose="020B0604020202020204" pitchFamily="34" charset="0"/>
              </a:rPr>
              <a:t>	     </a:t>
            </a:r>
            <a:r>
              <a:rPr lang="en-US" sz="4000" b="1" dirty="0">
                <a:solidFill>
                  <a:srgbClr val="004C97"/>
                </a:solidFill>
                <a:latin typeface="Helvetica" panose="020B0604020202020204" pitchFamily="34" charset="0"/>
                <a:cs typeface="Helvetica" panose="020B0604020202020204" pitchFamily="34" charset="0"/>
              </a:rPr>
              <a:t> </a:t>
            </a:r>
            <a:r>
              <a:rPr lang="en-US" sz="4000" b="0" i="0" dirty="0">
                <a:solidFill>
                  <a:srgbClr val="1F1F1F"/>
                </a:solidFill>
                <a:effectLst/>
                <a:latin typeface="Helvetica" panose="020B0604020202020204" pitchFamily="34" charset="0"/>
                <a:cs typeface="Helvetica" panose="020B0604020202020204" pitchFamily="34" charset="0"/>
              </a:rPr>
              <a:t>The 400 MeV proton beam line transported H- ions from the Fermilab LINAC to the MTA beam alcove. The tungsten target was located near the end of the 40’ MTA Hall. Part of the experiment involved moving the detectors rack from across from the tungsten target to 12 meters back and upstream in order to observe variance </a:t>
            </a:r>
            <a:r>
              <a:rPr lang="en-US" sz="4000" dirty="0">
                <a:solidFill>
                  <a:srgbClr val="1F1F1F"/>
                </a:solidFill>
                <a:latin typeface="Helvetica" panose="020B0604020202020204" pitchFamily="34" charset="0"/>
                <a:cs typeface="Helvetica" panose="020B0604020202020204" pitchFamily="34" charset="0"/>
              </a:rPr>
              <a:t>i</a:t>
            </a:r>
            <a:r>
              <a:rPr lang="en-US" sz="4000" b="0" i="0" dirty="0">
                <a:solidFill>
                  <a:srgbClr val="1F1F1F"/>
                </a:solidFill>
                <a:effectLst/>
                <a:latin typeface="Helvetica" panose="020B0604020202020204" pitchFamily="34" charset="0"/>
                <a:cs typeface="Helvetica" panose="020B0604020202020204" pitchFamily="34" charset="0"/>
              </a:rPr>
              <a:t>n the quantity of  neutrons recorded by the detectors. The intense 400 MeV proton beam strikes this neutron rich heavy target which produces secondary subatomic particles which strike the detectors. </a:t>
            </a:r>
            <a:r>
              <a:rPr lang="en-US" sz="4000" dirty="0">
                <a:effectLst/>
                <a:latin typeface="Helvetica" panose="020B0604020202020204" pitchFamily="34" charset="0"/>
                <a:ea typeface="Calibri" panose="020F0502020204030204" pitchFamily="34" charset="0"/>
                <a:cs typeface="Helvetica" panose="020B0604020202020204" pitchFamily="34" charset="0"/>
              </a:rPr>
              <a:t>An</a:t>
            </a:r>
            <a:r>
              <a:rPr lang="en-US" sz="4000" dirty="0">
                <a:latin typeface="Helvetica" panose="020B0604020202020204" pitchFamily="34" charset="0"/>
                <a:ea typeface="Calibri" panose="020F0502020204030204" pitchFamily="34" charset="0"/>
                <a:cs typeface="Helvetica" panose="020B0604020202020204" pitchFamily="34" charset="0"/>
              </a:rPr>
              <a:t>       </a:t>
            </a:r>
            <a:r>
              <a:rPr lang="en-US" sz="4000" dirty="0">
                <a:effectLst/>
                <a:latin typeface="Helvetica" panose="020B0604020202020204" pitchFamily="34" charset="0"/>
                <a:ea typeface="Calibri" panose="020F0502020204030204" pitchFamily="34" charset="0"/>
                <a:cs typeface="Helvetica" panose="020B0604020202020204" pitchFamily="34" charset="0"/>
              </a:rPr>
              <a:t>8-channel CAEN high-voltage power supply was used to power the detectors. </a:t>
            </a:r>
            <a:endParaRPr lang="en-US" sz="4000" b="0" i="0" dirty="0">
              <a:solidFill>
                <a:srgbClr val="1F1F1F"/>
              </a:solidFill>
              <a:effectLst/>
              <a:latin typeface="Helvetica" panose="020B0604020202020204" pitchFamily="34" charset="0"/>
              <a:cs typeface="Helvetica" panose="020B0604020202020204" pitchFamily="34" charset="0"/>
            </a:endParaRPr>
          </a:p>
          <a:p>
            <a:pPr marL="0" marR="0" lvl="0" indent="0" algn="just" defTabSz="2349434" rtl="0" eaLnBrk="1" fontAlgn="base" latinLnBrk="0" hangingPunct="1">
              <a:lnSpc>
                <a:spcPct val="100000"/>
              </a:lnSpc>
              <a:spcBef>
                <a:spcPct val="0"/>
              </a:spcBef>
              <a:spcAft>
                <a:spcPct val="0"/>
              </a:spcAft>
              <a:buClrTx/>
              <a:buSzTx/>
              <a:buFontTx/>
              <a:buNone/>
              <a:tabLst/>
              <a:defRPr/>
            </a:pPr>
            <a:r>
              <a:rPr lang="en-US" sz="4000" dirty="0">
                <a:solidFill>
                  <a:srgbClr val="1F1F1F"/>
                </a:solidFill>
                <a:latin typeface="Helvetica" panose="020B0604020202020204" pitchFamily="34" charset="0"/>
                <a:cs typeface="Helvetica" panose="020B0604020202020204" pitchFamily="34" charset="0"/>
              </a:rPr>
              <a:t>         </a:t>
            </a:r>
            <a:r>
              <a:rPr lang="en-US" sz="4000" b="0" i="0" dirty="0">
                <a:solidFill>
                  <a:srgbClr val="1F1F1F"/>
                </a:solidFill>
                <a:effectLst/>
                <a:latin typeface="Helvetica" panose="020B0604020202020204" pitchFamily="34" charset="0"/>
                <a:cs typeface="Helvetica" panose="020B0604020202020204" pitchFamily="34" charset="0"/>
              </a:rPr>
              <a:t>Signals from the particle detectors, a neutron detector, a photomultiplier tube(which detects gammas), and an ion chamber </a:t>
            </a:r>
          </a:p>
        </p:txBody>
      </p:sp>
      <p:pic>
        <p:nvPicPr>
          <p:cNvPr id="12" name="Picture 11" descr="A yellow metal shelf with black pipes&#10;&#10;Description automatically generated">
            <a:extLst>
              <a:ext uri="{FF2B5EF4-FFF2-40B4-BE49-F238E27FC236}">
                <a16:creationId xmlns:a16="http://schemas.microsoft.com/office/drawing/2014/main" id="{AB3C6873-F6C5-9F37-9FD9-618CFD7028E1}"/>
              </a:ext>
            </a:extLst>
          </p:cNvPr>
          <p:cNvPicPr>
            <a:picLocks noChangeAspect="1"/>
          </p:cNvPicPr>
          <p:nvPr/>
        </p:nvPicPr>
        <p:blipFill>
          <a:blip r:embed="rId10"/>
          <a:stretch>
            <a:fillRect/>
          </a:stretch>
        </p:blipFill>
        <p:spPr>
          <a:xfrm flipH="1">
            <a:off x="14027705" y="27512520"/>
            <a:ext cx="1426719" cy="1894861"/>
          </a:xfrm>
          <a:prstGeom prst="rect">
            <a:avLst/>
          </a:prstGeom>
        </p:spPr>
      </p:pic>
      <p:sp>
        <p:nvSpPr>
          <p:cNvPr id="90" name="TextBox 89">
            <a:extLst>
              <a:ext uri="{FF2B5EF4-FFF2-40B4-BE49-F238E27FC236}">
                <a16:creationId xmlns:a16="http://schemas.microsoft.com/office/drawing/2014/main" id="{2374E62C-5BEF-BE1A-6DC3-C325C5781A52}"/>
              </a:ext>
            </a:extLst>
          </p:cNvPr>
          <p:cNvSpPr txBox="1"/>
          <p:nvPr/>
        </p:nvSpPr>
        <p:spPr>
          <a:xfrm>
            <a:off x="13660805" y="29411224"/>
            <a:ext cx="5225570"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Detectors Rack</a:t>
            </a:r>
          </a:p>
        </p:txBody>
      </p:sp>
      <p:pic>
        <p:nvPicPr>
          <p:cNvPr id="98" name="Picture 97">
            <a:extLst>
              <a:ext uri="{FF2B5EF4-FFF2-40B4-BE49-F238E27FC236}">
                <a16:creationId xmlns:a16="http://schemas.microsoft.com/office/drawing/2014/main" id="{FE0F9354-DDAC-3020-7889-866772F2BB09}"/>
              </a:ext>
            </a:extLst>
          </p:cNvPr>
          <p:cNvPicPr>
            <a:picLocks noChangeAspect="1"/>
          </p:cNvPicPr>
          <p:nvPr/>
        </p:nvPicPr>
        <p:blipFill>
          <a:blip r:embed="rId11"/>
          <a:stretch>
            <a:fillRect/>
          </a:stretch>
        </p:blipFill>
        <p:spPr>
          <a:xfrm>
            <a:off x="9353836" y="16940688"/>
            <a:ext cx="6253002" cy="1634065"/>
          </a:xfrm>
          <a:prstGeom prst="rect">
            <a:avLst/>
          </a:prstGeom>
        </p:spPr>
      </p:pic>
      <p:sp>
        <p:nvSpPr>
          <p:cNvPr id="99" name="TextBox 98">
            <a:extLst>
              <a:ext uri="{FF2B5EF4-FFF2-40B4-BE49-F238E27FC236}">
                <a16:creationId xmlns:a16="http://schemas.microsoft.com/office/drawing/2014/main" id="{852AF02D-DED2-B1B9-E717-A30EAEF7EA1A}"/>
              </a:ext>
            </a:extLst>
          </p:cNvPr>
          <p:cNvSpPr txBox="1"/>
          <p:nvPr/>
        </p:nvSpPr>
        <p:spPr>
          <a:xfrm>
            <a:off x="9339787" y="18575297"/>
            <a:ext cx="6255771"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8-channel CAEN high-voltage power supply </a:t>
            </a:r>
          </a:p>
        </p:txBody>
      </p:sp>
      <p:sp>
        <p:nvSpPr>
          <p:cNvPr id="100" name="TextBox 99">
            <a:extLst>
              <a:ext uri="{FF2B5EF4-FFF2-40B4-BE49-F238E27FC236}">
                <a16:creationId xmlns:a16="http://schemas.microsoft.com/office/drawing/2014/main" id="{0DB07AE6-566A-DA54-4C46-8E700FDCA1D5}"/>
              </a:ext>
            </a:extLst>
          </p:cNvPr>
          <p:cNvSpPr txBox="1"/>
          <p:nvPr/>
        </p:nvSpPr>
        <p:spPr>
          <a:xfrm>
            <a:off x="918886" y="31489882"/>
            <a:ext cx="14766308" cy="7478970"/>
          </a:xfrm>
          <a:prstGeom prst="rect">
            <a:avLst/>
          </a:prstGeom>
          <a:noFill/>
        </p:spPr>
        <p:txBody>
          <a:bodyPr wrap="square" rtlCol="0">
            <a:spAutoFit/>
          </a:bodyPr>
          <a:lstStyle/>
          <a:p>
            <a:pPr marL="0" marR="0" lvl="0" indent="0" algn="just" defTabSz="2349434" rtl="0" eaLnBrk="1" fontAlgn="base" latinLnBrk="0" hangingPunct="1">
              <a:lnSpc>
                <a:spcPct val="100000"/>
              </a:lnSpc>
              <a:spcBef>
                <a:spcPct val="0"/>
              </a:spcBef>
              <a:spcAft>
                <a:spcPct val="0"/>
              </a:spcAft>
              <a:buClrTx/>
              <a:buSzTx/>
              <a:buFontTx/>
              <a:buNone/>
              <a:tabLst/>
              <a:defRPr/>
            </a:pPr>
            <a:r>
              <a:rPr lang="en-US" sz="4000" b="0" i="0" dirty="0">
                <a:solidFill>
                  <a:srgbClr val="1F1F1F"/>
                </a:solidFill>
                <a:effectLst/>
                <a:latin typeface="Helvetica" panose="020B0604020202020204" pitchFamily="34" charset="0"/>
                <a:cs typeface="Helvetica" panose="020B0604020202020204" pitchFamily="34" charset="0"/>
              </a:rPr>
              <a:t>were connected to a fast oscilloscope (channels 1, 2, and 3, respectively).</a:t>
            </a:r>
            <a:r>
              <a:rPr kumimoji="0" lang="en-US" sz="4000" b="0" i="0" u="none" strike="noStrike" kern="1200" cap="none" spc="0" normalizeH="0" baseline="0" noProof="0" dirty="0">
                <a:ln>
                  <a:noFill/>
                </a:ln>
                <a:solidFill>
                  <a:srgbClr val="1F1F1F"/>
                </a:solidFill>
                <a:effectLst/>
                <a:uLnTx/>
                <a:uFillTx/>
                <a:latin typeface="Helvetica" panose="020B0604020202020204" pitchFamily="34" charset="0"/>
                <a:ea typeface="ＭＳ Ｐゴシック" charset="0"/>
                <a:cs typeface="Helvetica" panose="020B0604020202020204" pitchFamily="34" charset="0"/>
              </a:rPr>
              <a:t> The ion chamber does not amplify the signal from particles; instead, it directly measures the electrical current induced by the ionization process and is effectively an overall charge or current measurement.</a:t>
            </a:r>
          </a:p>
          <a:p>
            <a:pPr marR="0" lvl="0" indent="854075" algn="just" defTabSz="2349434" rtl="0" eaLnBrk="1" fontAlgn="base" latinLnBrk="0" hangingPunct="1">
              <a:lnSpc>
                <a:spcPct val="100000"/>
              </a:lnSpc>
              <a:spcBef>
                <a:spcPct val="0"/>
              </a:spcBef>
              <a:spcAft>
                <a:spcPct val="0"/>
              </a:spcAft>
              <a:buClrTx/>
              <a:buSzTx/>
              <a:buFontTx/>
              <a:buNone/>
              <a:tabLst/>
              <a:defRPr/>
            </a:pPr>
            <a:r>
              <a:rPr lang="en-US" sz="4000" dirty="0">
                <a:solidFill>
                  <a:srgbClr val="1F1F1F"/>
                </a:solidFill>
                <a:latin typeface="Helvetica" panose="020B0604020202020204" pitchFamily="34" charset="0"/>
                <a:cs typeface="Helvetica" panose="020B0604020202020204" pitchFamily="34" charset="0"/>
              </a:rPr>
              <a:t>T</a:t>
            </a:r>
            <a:r>
              <a:rPr kumimoji="0" lang="en-US" sz="4000" b="0" i="0" u="none" strike="noStrike" kern="1200" cap="none" spc="0" normalizeH="0" baseline="0" noProof="0" dirty="0">
                <a:ln>
                  <a:noFill/>
                </a:ln>
                <a:solidFill>
                  <a:srgbClr val="1F1F1F"/>
                </a:solidFill>
                <a:effectLst/>
                <a:uLnTx/>
                <a:uFillTx/>
                <a:latin typeface="Helvetica" panose="020B0604020202020204" pitchFamily="34" charset="0"/>
                <a:cs typeface="Helvetica" panose="020B0604020202020204" pitchFamily="34" charset="0"/>
              </a:rPr>
              <a:t>he relocation of the detectors provided crucial data into how the presence of the tungsten target produced neutrons – both energy and trajectories and these data were compared to a background measurement without the tungsten target. </a:t>
            </a:r>
            <a:r>
              <a:rPr lang="en-US" sz="4000" dirty="0">
                <a:effectLst/>
                <a:latin typeface="Helvetica" panose="020B0604020202020204" pitchFamily="34" charset="0"/>
                <a:ea typeface="Calibri" panose="020F0502020204030204" pitchFamily="34" charset="0"/>
                <a:cs typeface="Helvetica" panose="020B0604020202020204" pitchFamily="34" charset="0"/>
              </a:rPr>
              <a:t>Data collecting and analysis will reflect the degree to which background radiation has increased due to the heavy target and correlated with relative position – 90 deg or far backward angles.</a:t>
            </a:r>
            <a:endParaRPr kumimoji="0" lang="en-US" sz="4000" b="0" i="0" u="none" strike="noStrike" kern="1200" cap="none" spc="0" normalizeH="0" baseline="0" noProof="0" dirty="0">
              <a:ln>
                <a:noFill/>
              </a:ln>
              <a:solidFill>
                <a:srgbClr val="1F1F1F"/>
              </a:solidFill>
              <a:effectLst/>
              <a:uLnTx/>
              <a:uFillTx/>
              <a:latin typeface="Helvetica" panose="020B0604020202020204" pitchFamily="34" charset="0"/>
              <a:cs typeface="Helvetica" panose="020B0604020202020204" pitchFamily="34" charset="0"/>
            </a:endParaRPr>
          </a:p>
        </p:txBody>
      </p:sp>
      <p:sp>
        <p:nvSpPr>
          <p:cNvPr id="101" name="TextBox 100">
            <a:extLst>
              <a:ext uri="{FF2B5EF4-FFF2-40B4-BE49-F238E27FC236}">
                <a16:creationId xmlns:a16="http://schemas.microsoft.com/office/drawing/2014/main" id="{DC473ECA-84E2-8012-722C-E7A43EA91F4B}"/>
              </a:ext>
            </a:extLst>
          </p:cNvPr>
          <p:cNvSpPr txBox="1"/>
          <p:nvPr/>
        </p:nvSpPr>
        <p:spPr>
          <a:xfrm>
            <a:off x="1008659" y="16012370"/>
            <a:ext cx="6506191" cy="861774"/>
          </a:xfrm>
          <a:prstGeom prst="rect">
            <a:avLst/>
          </a:prstGeom>
          <a:noFill/>
        </p:spPr>
        <p:txBody>
          <a:bodyPr wrap="square" rtlCol="0">
            <a:spAutoFit/>
          </a:bodyPr>
          <a:lstStyle/>
          <a:p>
            <a:pPr marL="0" marR="0" lvl="0" indent="0" algn="just" defTabSz="2349434" rtl="0" eaLnBrk="1" fontAlgn="base" latinLnBrk="0" hangingPunct="1">
              <a:lnSpc>
                <a:spcPct val="100000"/>
              </a:lnSpc>
              <a:spcBef>
                <a:spcPct val="0"/>
              </a:spcBef>
              <a:spcAft>
                <a:spcPct val="0"/>
              </a:spcAft>
              <a:buClrTx/>
              <a:buSzTx/>
              <a:buFontTx/>
              <a:buNone/>
              <a:tabLst>
                <a:tab pos="158750" algn="l"/>
              </a:tabLst>
              <a:defRPr/>
            </a:pPr>
            <a:r>
              <a:rPr kumimoji="0" lang="en-US" sz="5000" b="1" i="0" u="none" strike="noStrike" kern="1200" cap="none" spc="0" normalizeH="0" baseline="0" noProof="0" dirty="0">
                <a:ln>
                  <a:noFill/>
                </a:ln>
                <a:solidFill>
                  <a:srgbClr val="004C97"/>
                </a:solidFill>
                <a:effectLst/>
                <a:uLnTx/>
                <a:uFillTx/>
                <a:latin typeface="Helvetica" panose="020B0604020202020204" pitchFamily="34" charset="0"/>
                <a:ea typeface="ＭＳ Ｐゴシック" charset="0"/>
                <a:cs typeface="Helvetica" panose="020B0604020202020204" pitchFamily="34" charset="0"/>
              </a:rPr>
              <a:t>Experimental Setup</a:t>
            </a:r>
            <a:endParaRPr kumimoji="0" lang="en-US" sz="4000" b="1" i="0" u="none" strike="noStrike" kern="1200" cap="none" spc="0" normalizeH="0" baseline="0" noProof="0" dirty="0">
              <a:ln>
                <a:noFill/>
              </a:ln>
              <a:solidFill>
                <a:srgbClr val="004C97"/>
              </a:solidFill>
              <a:effectLst/>
              <a:uLnTx/>
              <a:uFillTx/>
              <a:latin typeface="Helvetica" panose="020B0604020202020204" pitchFamily="34" charset="0"/>
              <a:ea typeface="ＭＳ Ｐゴシック" charset="0"/>
              <a:cs typeface="Helvetica" panose="020B0604020202020204" pitchFamily="34" charset="0"/>
            </a:endParaRPr>
          </a:p>
        </p:txBody>
      </p:sp>
    </p:spTree>
    <p:extLst>
      <p:ext uri="{BB962C8B-B14F-4D97-AF65-F5344CB8AC3E}">
        <p14:creationId xmlns:p14="http://schemas.microsoft.com/office/powerpoint/2010/main" val="2543111131"/>
      </p:ext>
    </p:extLst>
  </p:cSld>
  <p:clrMapOvr>
    <a:masterClrMapping/>
  </p:clrMapOvr>
</p:sld>
</file>

<file path=ppt/theme/theme1.xml><?xml version="1.0" encoding="utf-8"?>
<a:theme xmlns:a="http://schemas.openxmlformats.org/drawingml/2006/main" name="36x48_ScientistPoster_092315_Vertic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2" id="{60AA0A2E-4B31-5F46-95DF-87B137C5DB05}" vid="{666D6501-C720-A444-86D6-E040BFDBD841}"/>
    </a:ext>
  </a:extLst>
</a:theme>
</file>

<file path=docProps/app.xml><?xml version="1.0" encoding="utf-8"?>
<Properties xmlns="http://schemas.openxmlformats.org/officeDocument/2006/extended-properties" xmlns:vt="http://schemas.openxmlformats.org/officeDocument/2006/docPropsVTypes">
  <Template>FNAL_Scientific_Poster_36x48_VRT_Nov20</Template>
  <TotalTime>3469</TotalTime>
  <Words>754</Words>
  <Application>Microsoft Office PowerPoint</Application>
  <PresentationFormat>Custom</PresentationFormat>
  <Paragraphs>35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Helvetica</vt:lpstr>
      <vt:lpstr>Times New Roman</vt:lpstr>
      <vt:lpstr>36x48_ScientistPoster_092315_Vertical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Sas-Pawlik, Stefana</dc:creator>
  <cp:lastModifiedBy>Sas-Pawlik, Stefana</cp:lastModifiedBy>
  <cp:revision>16</cp:revision>
  <dcterms:created xsi:type="dcterms:W3CDTF">2023-07-20T17:42:37Z</dcterms:created>
  <dcterms:modified xsi:type="dcterms:W3CDTF">2023-07-26T23:31:49Z</dcterms:modified>
</cp:coreProperties>
</file>