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40"/>
  </p:notesMasterIdLst>
  <p:handoutMasterIdLst>
    <p:handoutMasterId r:id="rId41"/>
  </p:handoutMasterIdLst>
  <p:sldIdLst>
    <p:sldId id="263" r:id="rId5"/>
    <p:sldId id="385" r:id="rId6"/>
    <p:sldId id="392" r:id="rId7"/>
    <p:sldId id="497" r:id="rId8"/>
    <p:sldId id="492" r:id="rId9"/>
    <p:sldId id="487" r:id="rId10"/>
    <p:sldId id="501" r:id="rId11"/>
    <p:sldId id="491" r:id="rId12"/>
    <p:sldId id="486" r:id="rId13"/>
    <p:sldId id="490" r:id="rId14"/>
    <p:sldId id="414" r:id="rId15"/>
    <p:sldId id="500" r:id="rId16"/>
    <p:sldId id="416" r:id="rId17"/>
    <p:sldId id="493" r:id="rId18"/>
    <p:sldId id="480" r:id="rId19"/>
    <p:sldId id="489" r:id="rId20"/>
    <p:sldId id="474" r:id="rId21"/>
    <p:sldId id="290" r:id="rId22"/>
    <p:sldId id="386" r:id="rId23"/>
    <p:sldId id="366" r:id="rId24"/>
    <p:sldId id="367" r:id="rId25"/>
    <p:sldId id="378" r:id="rId26"/>
    <p:sldId id="389" r:id="rId27"/>
    <p:sldId id="390" r:id="rId28"/>
    <p:sldId id="419" r:id="rId29"/>
    <p:sldId id="369" r:id="rId30"/>
    <p:sldId id="380" r:id="rId31"/>
    <p:sldId id="387" r:id="rId32"/>
    <p:sldId id="383" r:id="rId33"/>
    <p:sldId id="371" r:id="rId34"/>
    <p:sldId id="373" r:id="rId35"/>
    <p:sldId id="368" r:id="rId36"/>
    <p:sldId id="377" r:id="rId37"/>
    <p:sldId id="374" r:id="rId38"/>
    <p:sldId id="381" r:id="rId39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80">
          <p15:clr>
            <a:srgbClr val="A4A3A4"/>
          </p15:clr>
        </p15:guide>
        <p15:guide id="2" pos="24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F5F5F"/>
    <a:srgbClr val="800000"/>
    <a:srgbClr val="009900"/>
    <a:srgbClr val="FFE699"/>
    <a:srgbClr val="FFCC00"/>
    <a:srgbClr val="B4C6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593" autoAdjust="0"/>
    <p:restoredTop sz="88215" autoAdjust="0"/>
  </p:normalViewPr>
  <p:slideViewPr>
    <p:cSldViewPr snapToGrid="0" showGuides="1">
      <p:cViewPr varScale="1">
        <p:scale>
          <a:sx n="120" d="100"/>
          <a:sy n="120" d="100"/>
        </p:scale>
        <p:origin x="192" y="520"/>
      </p:cViewPr>
      <p:guideLst>
        <p:guide orient="horz" pos="4080"/>
        <p:guide pos="249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presProps" Target="pres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20" Type="http://schemas.openxmlformats.org/officeDocument/2006/relationships/slide" Target="slides/slide16.xml"/><Relationship Id="rId41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F5CDDF-3246-6843-A314-FDDEB3F3DF8E}" type="datetimeFigureOut">
              <a:rPr lang="fr-FR" smtClean="0"/>
              <a:pPr/>
              <a:t>09/08/2023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405983-79D5-E84D-A19B-6B5F52179104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604308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1D8F6D-3354-BF4D-834B-467E3215D30A}" type="datetimeFigureOut">
              <a:rPr lang="fr-FR" smtClean="0"/>
              <a:pPr/>
              <a:t>09/08/2023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4B141A-D04E-DD49-88DC-EFA90428BA41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5358721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B141A-D04E-DD49-88DC-EFA90428BA41}" type="slidenum">
              <a:rPr lang="fr-FR" smtClean="0"/>
              <a:pPr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14498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B141A-D04E-DD49-88DC-EFA90428BA41}" type="slidenum">
              <a:rPr lang="fr-FR" smtClean="0"/>
              <a:pPr/>
              <a:t>31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547831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B141A-D04E-DD49-88DC-EFA90428BA41}" type="slidenum">
              <a:rPr lang="fr-FR" smtClean="0"/>
              <a:pPr/>
              <a:t>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513262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B141A-D04E-DD49-88DC-EFA90428BA41}" type="slidenum">
              <a:rPr lang="fr-FR" smtClean="0"/>
              <a:pPr/>
              <a:t>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532125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B141A-D04E-DD49-88DC-EFA90428BA41}" type="slidenum">
              <a:rPr lang="fr-FR" smtClean="0"/>
              <a:pPr/>
              <a:t>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224828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B141A-D04E-DD49-88DC-EFA90428BA41}" type="slidenum">
              <a:rPr lang="fr-FR" smtClean="0"/>
              <a:pPr/>
              <a:t>11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763885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B141A-D04E-DD49-88DC-EFA90428BA41}" type="slidenum">
              <a:rPr lang="fr-FR" smtClean="0"/>
              <a:pPr/>
              <a:t>20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547831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B141A-D04E-DD49-88DC-EFA90428BA41}" type="slidenum">
              <a:rPr lang="fr-FR" smtClean="0"/>
              <a:pPr/>
              <a:t>21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547831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B141A-D04E-DD49-88DC-EFA90428BA41}" type="slidenum">
              <a:rPr lang="fr-FR" smtClean="0"/>
              <a:pPr/>
              <a:t>26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547831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B141A-D04E-DD49-88DC-EFA90428BA41}" type="slidenum">
              <a:rPr lang="fr-FR" smtClean="0"/>
              <a:pPr/>
              <a:t>27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547831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1371600" y="2819400"/>
            <a:ext cx="7200000" cy="1800000"/>
          </a:xfrm>
        </p:spPr>
        <p:txBody>
          <a:bodyPr lIns="0" tIns="0" rIns="0" bIns="0" anchor="t" anchorCtr="0">
            <a:noAutofit/>
          </a:bodyPr>
          <a:lstStyle>
            <a:lvl1pPr algn="l">
              <a:defRPr sz="2800" b="1" baseline="0">
                <a:solidFill>
                  <a:schemeClr val="accent5"/>
                </a:solidFill>
              </a:defRPr>
            </a:lvl1pPr>
          </a:lstStyle>
          <a:p>
            <a:r>
              <a:rPr lang="en-GB" noProof="0"/>
              <a:t>Presentation title - line 1 - Arial 30pt - bold HiLumi dark grey - line 2</a:t>
            </a:r>
            <a:br>
              <a:rPr lang="en-GB" noProof="0"/>
            </a:br>
            <a:r>
              <a:rPr lang="en-GB" noProof="0"/>
              <a:t>line 3</a:t>
            </a:r>
            <a:br>
              <a:rPr lang="en-GB" noProof="0"/>
            </a:br>
            <a:r>
              <a:rPr lang="en-GB" noProof="0"/>
              <a:t>line 4   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4800600"/>
            <a:ext cx="6480000" cy="990600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000" b="0" baseline="0">
                <a:solidFill>
                  <a:schemeClr val="accent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 err="1"/>
              <a:t>Author(s</a:t>
            </a:r>
            <a:r>
              <a:rPr lang="en-GB" noProof="0" dirty="0"/>
              <a:t>)  - Arial 20 pt – </a:t>
            </a:r>
            <a:r>
              <a:rPr lang="en-GB" noProof="0" dirty="0" err="1"/>
              <a:t>HiLumi</a:t>
            </a:r>
            <a:r>
              <a:rPr lang="en-GB" noProof="0" dirty="0"/>
              <a:t> dark grey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86800" y="6356350"/>
            <a:ext cx="360000" cy="360000"/>
          </a:xfrm>
          <a:ln>
            <a:solidFill>
              <a:srgbClr val="2BABAD"/>
            </a:solidFill>
          </a:ln>
        </p:spPr>
        <p:txBody>
          <a:bodyPr lIns="0" tIns="0" rIns="0" bIns="0" anchor="b" anchorCtr="0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4" hasCustomPrompt="1"/>
          </p:nvPr>
        </p:nvSpPr>
        <p:spPr>
          <a:xfrm>
            <a:off x="1371600" y="5899150"/>
            <a:ext cx="6480000" cy="349250"/>
          </a:xfrm>
        </p:spPr>
        <p:txBody>
          <a:bodyPr>
            <a:normAutofit/>
          </a:bodyPr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Tx/>
              <a:buNone/>
              <a:tabLst/>
              <a:defRPr sz="1600">
                <a:solidFill>
                  <a:schemeClr val="bg2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Conference - Location - Date</a:t>
            </a:r>
          </a:p>
          <a:p>
            <a:pPr lvl="0"/>
            <a:endParaRPr lang="en-GB" noProof="0"/>
          </a:p>
        </p:txBody>
      </p:sp>
      <p:sp>
        <p:nvSpPr>
          <p:cNvPr id="14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499992" y="6388100"/>
            <a:ext cx="3167912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/>
              <a:t>MQXFA16 Preload Targets</a:t>
            </a:r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 anchor="ctr" anchorCtr="1"/>
          <a:lstStyle/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612000" y="1219200"/>
            <a:ext cx="7920000" cy="4906963"/>
          </a:xfrm>
        </p:spPr>
        <p:txBody>
          <a:bodyPr lIns="0" tIns="0" rIns="0" bIns="0"/>
          <a:lstStyle/>
          <a:p>
            <a:pPr lvl="0"/>
            <a:r>
              <a:rPr lang="en-GB" noProof="0" dirty="0"/>
              <a:t>Click to modify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1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/>
              <a:t>MQXFA16 Preload Targets</a:t>
            </a:r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457200" y="1215232"/>
            <a:ext cx="4040188" cy="639762"/>
          </a:xfrm>
        </p:spPr>
        <p:txBody>
          <a:bodyPr anchor="t">
            <a:normAutofit/>
          </a:bodyPr>
          <a:lstStyle>
            <a:lvl1pPr marL="0" indent="0">
              <a:buNone/>
              <a:defRPr sz="20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/>
              <a:t>Click to edit Master text styles 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457200" y="2057400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/>
              <a:t>Click to edit Master texts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215232"/>
            <a:ext cx="4041775" cy="639762"/>
          </a:xfrm>
        </p:spPr>
        <p:txBody>
          <a:bodyPr anchor="t">
            <a:normAutofit/>
          </a:bodyPr>
          <a:lstStyle>
            <a:lvl1pPr marL="0" indent="0">
              <a:buNone/>
              <a:defRPr sz="20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4645025" y="2057400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/>
              <a:t>Click to edit Master texts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4" name="Espace réservé du pied de page 4"/>
          <p:cNvSpPr>
            <a:spLocks noGrp="1"/>
          </p:cNvSpPr>
          <p:nvPr>
            <p:ph type="ftr" sz="quarter" idx="1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/>
              <a:t>MQXFA16 Preload Targets</a:t>
            </a:r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0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/>
              <a:t>MQXFA16 Preload Targets</a:t>
            </a:r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/>
              <a:t>MQXFA16 Preload Targets</a:t>
            </a:r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612000" y="457200"/>
            <a:ext cx="79200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612000" y="5105400"/>
            <a:ext cx="7920000" cy="9906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noProof="0"/>
              <a:t>Text – image caption – comments ....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4" hasCustomPrompt="1"/>
          </p:nvPr>
        </p:nvSpPr>
        <p:spPr>
          <a:xfrm>
            <a:off x="613550" y="4648200"/>
            <a:ext cx="7918450" cy="381000"/>
          </a:xfrm>
        </p:spPr>
        <p:txBody>
          <a:bodyPr/>
          <a:lstStyle>
            <a:lvl1pPr>
              <a:buFontTx/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Image title</a:t>
            </a:r>
          </a:p>
        </p:txBody>
      </p:sp>
      <p:sp>
        <p:nvSpPr>
          <p:cNvPr id="13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/>
              <a:t>MQXFA16 Preload Targets</a:t>
            </a:r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12000" y="180000"/>
            <a:ext cx="7920000" cy="720000"/>
          </a:xfrm>
          <a:prstGeom prst="rect">
            <a:avLst/>
          </a:prstGeom>
        </p:spPr>
        <p:txBody>
          <a:bodyPr vert="horz" lIns="0" tIns="0" rIns="0" bIns="0" rtlCol="0" anchor="ctr" anchorCtr="1">
            <a:noAutofit/>
          </a:bodyPr>
          <a:lstStyle/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12000" y="1371600"/>
            <a:ext cx="7920000" cy="47545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noProof="0"/>
              <a:t>Click to edit Master texts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/>
              <a:t>MQXFA16 Preload Targets</a:t>
            </a:r>
            <a:endParaRPr lang="en-GB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86800" y="6356350"/>
            <a:ext cx="3600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212900"/>
            <a:ext cx="1907704" cy="6451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3" r:id="rId3"/>
    <p:sldLayoutId id="2147483654" r:id="rId4"/>
    <p:sldLayoutId id="2147483655" r:id="rId5"/>
    <p:sldLayoutId id="2147483657" r:id="rId6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2800" b="1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2800" kern="1200">
          <a:solidFill>
            <a:schemeClr val="accent5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2400" kern="1200">
          <a:solidFill>
            <a:schemeClr val="accent5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2000" kern="1200">
          <a:solidFill>
            <a:schemeClr val="accent5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1800" kern="1200">
          <a:solidFill>
            <a:schemeClr val="accent5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1600" kern="1200">
          <a:solidFill>
            <a:schemeClr val="accent5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212168" y="2788089"/>
            <a:ext cx="7200000" cy="1432999"/>
          </a:xfrm>
        </p:spPr>
        <p:txBody>
          <a:bodyPr/>
          <a:lstStyle/>
          <a:p>
            <a:r>
              <a:rPr lang="en-GB" altLang="en-US" sz="3200" dirty="0">
                <a:solidFill>
                  <a:srgbClr val="FF0000"/>
                </a:solidFill>
                <a:latin typeface="Century Gothic" panose="020B0502020202020204" pitchFamily="34" charset="0"/>
              </a:rPr>
              <a:t>MQXFA16 Preload Targets</a:t>
            </a:r>
            <a:endParaRPr lang="en-GB" sz="32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288956" y="4221088"/>
            <a:ext cx="6480000" cy="990600"/>
          </a:xfrm>
        </p:spPr>
        <p:txBody>
          <a:bodyPr>
            <a:normAutofit fontScale="85000" lnSpcReduction="20000"/>
          </a:bodyPr>
          <a:lstStyle/>
          <a:p>
            <a:r>
              <a:rPr lang="en-GB" dirty="0"/>
              <a:t>D. Cheng, P. </a:t>
            </a:r>
            <a:r>
              <a:rPr lang="en-GB" dirty="0" err="1"/>
              <a:t>Ferracin</a:t>
            </a:r>
            <a:r>
              <a:rPr lang="en-GB" dirty="0"/>
              <a:t>, L. Garcia-Fajardo, H. Pan</a:t>
            </a:r>
          </a:p>
          <a:p>
            <a:r>
              <a:rPr lang="en-GB" dirty="0"/>
              <a:t>For the LBNL AUP Team</a:t>
            </a:r>
          </a:p>
          <a:p>
            <a:r>
              <a:rPr lang="en-US" i="1" dirty="0"/>
              <a:t>11-Aug-2023</a:t>
            </a:r>
          </a:p>
          <a:p>
            <a:r>
              <a:rPr lang="en-US" i="1" dirty="0"/>
              <a:t>LBNL</a:t>
            </a:r>
            <a:endParaRPr lang="en-GB" i="1" dirty="0"/>
          </a:p>
        </p:txBody>
      </p:sp>
      <p:sp>
        <p:nvSpPr>
          <p:cNvPr id="8" name="Freeform 7"/>
          <p:cNvSpPr/>
          <p:nvPr/>
        </p:nvSpPr>
        <p:spPr>
          <a:xfrm>
            <a:off x="871672" y="908720"/>
            <a:ext cx="604431" cy="1286727"/>
          </a:xfrm>
          <a:custGeom>
            <a:avLst/>
            <a:gdLst>
              <a:gd name="connsiteX0" fmla="*/ 460739 w 604431"/>
              <a:gd name="connsiteY0" fmla="*/ 0 h 1286727"/>
              <a:gd name="connsiteX1" fmla="*/ 460739 w 604431"/>
              <a:gd name="connsiteY1" fmla="*/ 0 h 1286727"/>
              <a:gd name="connsiteX2" fmla="*/ 447677 w 604431"/>
              <a:gd name="connsiteY2" fmla="*/ 117566 h 1286727"/>
              <a:gd name="connsiteX3" fmla="*/ 421551 w 604431"/>
              <a:gd name="connsiteY3" fmla="*/ 156754 h 1286727"/>
              <a:gd name="connsiteX4" fmla="*/ 356237 w 604431"/>
              <a:gd name="connsiteY4" fmla="*/ 274320 h 1286727"/>
              <a:gd name="connsiteX5" fmla="*/ 330111 w 604431"/>
              <a:gd name="connsiteY5" fmla="*/ 313509 h 1286727"/>
              <a:gd name="connsiteX6" fmla="*/ 251734 w 604431"/>
              <a:gd name="connsiteY6" fmla="*/ 378823 h 1286727"/>
              <a:gd name="connsiteX7" fmla="*/ 225608 w 604431"/>
              <a:gd name="connsiteY7" fmla="*/ 418011 h 1286727"/>
              <a:gd name="connsiteX8" fmla="*/ 186419 w 604431"/>
              <a:gd name="connsiteY8" fmla="*/ 444137 h 1286727"/>
              <a:gd name="connsiteX9" fmla="*/ 134168 w 604431"/>
              <a:gd name="connsiteY9" fmla="*/ 522514 h 1286727"/>
              <a:gd name="connsiteX10" fmla="*/ 108042 w 604431"/>
              <a:gd name="connsiteY10" fmla="*/ 561703 h 1286727"/>
              <a:gd name="connsiteX11" fmla="*/ 68854 w 604431"/>
              <a:gd name="connsiteY11" fmla="*/ 679269 h 1286727"/>
              <a:gd name="connsiteX12" fmla="*/ 55791 w 604431"/>
              <a:gd name="connsiteY12" fmla="*/ 718457 h 1286727"/>
              <a:gd name="connsiteX13" fmla="*/ 42728 w 604431"/>
              <a:gd name="connsiteY13" fmla="*/ 757646 h 1286727"/>
              <a:gd name="connsiteX14" fmla="*/ 16602 w 604431"/>
              <a:gd name="connsiteY14" fmla="*/ 809897 h 1286727"/>
              <a:gd name="connsiteX15" fmla="*/ 16602 w 604431"/>
              <a:gd name="connsiteY15" fmla="*/ 1045029 h 1286727"/>
              <a:gd name="connsiteX16" fmla="*/ 55791 w 604431"/>
              <a:gd name="connsiteY16" fmla="*/ 1084217 h 1286727"/>
              <a:gd name="connsiteX17" fmla="*/ 121105 w 604431"/>
              <a:gd name="connsiteY17" fmla="*/ 1162594 h 1286727"/>
              <a:gd name="connsiteX18" fmla="*/ 173357 w 604431"/>
              <a:gd name="connsiteY18" fmla="*/ 1175657 h 1286727"/>
              <a:gd name="connsiteX19" fmla="*/ 199482 w 604431"/>
              <a:gd name="connsiteY19" fmla="*/ 1214846 h 1286727"/>
              <a:gd name="connsiteX20" fmla="*/ 238671 w 604431"/>
              <a:gd name="connsiteY20" fmla="*/ 1227909 h 1286727"/>
              <a:gd name="connsiteX21" fmla="*/ 277859 w 604431"/>
              <a:gd name="connsiteY21" fmla="*/ 1254034 h 1286727"/>
              <a:gd name="connsiteX22" fmla="*/ 369299 w 604431"/>
              <a:gd name="connsiteY22" fmla="*/ 1280160 h 1286727"/>
              <a:gd name="connsiteX23" fmla="*/ 591368 w 604431"/>
              <a:gd name="connsiteY23" fmla="*/ 1227909 h 1286727"/>
              <a:gd name="connsiteX24" fmla="*/ 604431 w 604431"/>
              <a:gd name="connsiteY24" fmla="*/ 1136469 h 1286727"/>
              <a:gd name="connsiteX25" fmla="*/ 578305 w 604431"/>
              <a:gd name="connsiteY25" fmla="*/ 757646 h 1286727"/>
              <a:gd name="connsiteX26" fmla="*/ 565242 w 604431"/>
              <a:gd name="connsiteY26" fmla="*/ 718457 h 1286727"/>
              <a:gd name="connsiteX27" fmla="*/ 578305 w 604431"/>
              <a:gd name="connsiteY27" fmla="*/ 235131 h 1286727"/>
              <a:gd name="connsiteX28" fmla="*/ 486865 w 604431"/>
              <a:gd name="connsiteY28" fmla="*/ 0 h 1286727"/>
              <a:gd name="connsiteX29" fmla="*/ 460739 w 604431"/>
              <a:gd name="connsiteY29" fmla="*/ 0 h 1286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604431" h="1286727">
                <a:moveTo>
                  <a:pt x="460739" y="0"/>
                </a:moveTo>
                <a:lnTo>
                  <a:pt x="460739" y="0"/>
                </a:lnTo>
                <a:cubicBezTo>
                  <a:pt x="456385" y="39189"/>
                  <a:pt x="457240" y="79313"/>
                  <a:pt x="447677" y="117566"/>
                </a:cubicBezTo>
                <a:cubicBezTo>
                  <a:pt x="443869" y="132797"/>
                  <a:pt x="429340" y="143123"/>
                  <a:pt x="421551" y="156754"/>
                </a:cubicBezTo>
                <a:cubicBezTo>
                  <a:pt x="338365" y="302328"/>
                  <a:pt x="465035" y="100242"/>
                  <a:pt x="356237" y="274320"/>
                </a:cubicBezTo>
                <a:cubicBezTo>
                  <a:pt x="347916" y="287633"/>
                  <a:pt x="340162" y="301448"/>
                  <a:pt x="330111" y="313509"/>
                </a:cubicBezTo>
                <a:cubicBezTo>
                  <a:pt x="298682" y="351224"/>
                  <a:pt x="290264" y="353136"/>
                  <a:pt x="251734" y="378823"/>
                </a:cubicBezTo>
                <a:cubicBezTo>
                  <a:pt x="243025" y="391886"/>
                  <a:pt x="236709" y="406910"/>
                  <a:pt x="225608" y="418011"/>
                </a:cubicBezTo>
                <a:cubicBezTo>
                  <a:pt x="214506" y="429112"/>
                  <a:pt x="196757" y="432322"/>
                  <a:pt x="186419" y="444137"/>
                </a:cubicBezTo>
                <a:cubicBezTo>
                  <a:pt x="165743" y="467767"/>
                  <a:pt x="151585" y="496388"/>
                  <a:pt x="134168" y="522514"/>
                </a:cubicBezTo>
                <a:cubicBezTo>
                  <a:pt x="125459" y="535577"/>
                  <a:pt x="113007" y="546809"/>
                  <a:pt x="108042" y="561703"/>
                </a:cubicBezTo>
                <a:lnTo>
                  <a:pt x="68854" y="679269"/>
                </a:lnTo>
                <a:lnTo>
                  <a:pt x="55791" y="718457"/>
                </a:lnTo>
                <a:cubicBezTo>
                  <a:pt x="51437" y="731520"/>
                  <a:pt x="48886" y="745330"/>
                  <a:pt x="42728" y="757646"/>
                </a:cubicBezTo>
                <a:lnTo>
                  <a:pt x="16602" y="809897"/>
                </a:lnTo>
                <a:cubicBezTo>
                  <a:pt x="1443" y="900852"/>
                  <a:pt x="-11575" y="939366"/>
                  <a:pt x="16602" y="1045029"/>
                </a:cubicBezTo>
                <a:cubicBezTo>
                  <a:pt x="21362" y="1062879"/>
                  <a:pt x="43964" y="1070025"/>
                  <a:pt x="55791" y="1084217"/>
                </a:cubicBezTo>
                <a:cubicBezTo>
                  <a:pt x="80384" y="1113729"/>
                  <a:pt x="84677" y="1141778"/>
                  <a:pt x="121105" y="1162594"/>
                </a:cubicBezTo>
                <a:cubicBezTo>
                  <a:pt x="136693" y="1171501"/>
                  <a:pt x="155940" y="1171303"/>
                  <a:pt x="173357" y="1175657"/>
                </a:cubicBezTo>
                <a:cubicBezTo>
                  <a:pt x="182065" y="1188720"/>
                  <a:pt x="187223" y="1205038"/>
                  <a:pt x="199482" y="1214846"/>
                </a:cubicBezTo>
                <a:cubicBezTo>
                  <a:pt x="210234" y="1223448"/>
                  <a:pt x="226355" y="1221751"/>
                  <a:pt x="238671" y="1227909"/>
                </a:cubicBezTo>
                <a:cubicBezTo>
                  <a:pt x="252713" y="1234930"/>
                  <a:pt x="263817" y="1247013"/>
                  <a:pt x="277859" y="1254034"/>
                </a:cubicBezTo>
                <a:cubicBezTo>
                  <a:pt x="296599" y="1263404"/>
                  <a:pt x="352558" y="1275975"/>
                  <a:pt x="369299" y="1280160"/>
                </a:cubicBezTo>
                <a:cubicBezTo>
                  <a:pt x="434801" y="1275793"/>
                  <a:pt x="563973" y="1319226"/>
                  <a:pt x="591368" y="1227909"/>
                </a:cubicBezTo>
                <a:cubicBezTo>
                  <a:pt x="600215" y="1198418"/>
                  <a:pt x="600077" y="1166949"/>
                  <a:pt x="604431" y="1136469"/>
                </a:cubicBezTo>
                <a:cubicBezTo>
                  <a:pt x="598352" y="990576"/>
                  <a:pt x="610202" y="885233"/>
                  <a:pt x="578305" y="757646"/>
                </a:cubicBezTo>
                <a:cubicBezTo>
                  <a:pt x="574965" y="744288"/>
                  <a:pt x="569596" y="731520"/>
                  <a:pt x="565242" y="718457"/>
                </a:cubicBezTo>
                <a:cubicBezTo>
                  <a:pt x="569596" y="557348"/>
                  <a:pt x="578305" y="396298"/>
                  <a:pt x="578305" y="235131"/>
                </a:cubicBezTo>
                <a:cubicBezTo>
                  <a:pt x="578305" y="188617"/>
                  <a:pt x="608232" y="0"/>
                  <a:pt x="486865" y="0"/>
                </a:cubicBezTo>
                <a:lnTo>
                  <a:pt x="460739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Image 11" descr="HLU-logoN-titl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2050" y="585575"/>
            <a:ext cx="3540430" cy="15343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87690" y="585575"/>
            <a:ext cx="4057610" cy="169129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706BC4F2-C85D-8544-9DC4-F7533C30FB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3111" y="1094097"/>
            <a:ext cx="4473144" cy="372160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MQXFA Bladder Pressures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4739" y="1219200"/>
            <a:ext cx="4079270" cy="5071872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MQXFA10 shimmed coils were smaller, so overall coil pack size was smaller than in other magnets</a:t>
            </a:r>
          </a:p>
          <a:p>
            <a:pPr lvl="1"/>
            <a:r>
              <a:rPr lang="en-US" dirty="0"/>
              <a:t>Required an additional .025 mm of load key shim to achieve target coil preload (13.82 mm total)</a:t>
            </a:r>
          </a:p>
          <a:p>
            <a:r>
              <a:rPr lang="en-US" dirty="0"/>
              <a:t>MQXFA11 utilized more midplane shim than A07-A10) due to adjusted measurement reporting</a:t>
            </a:r>
          </a:p>
          <a:p>
            <a:pPr lvl="1"/>
            <a:r>
              <a:rPr lang="en-US" dirty="0"/>
              <a:t>Larger coil pack required higher pressures at same key shim size</a:t>
            </a:r>
          </a:p>
          <a:p>
            <a:pPr lvl="1"/>
            <a:r>
              <a:rPr lang="en-US" dirty="0"/>
              <a:t>But required smaller total key size to reach target (13.74 mm total)</a:t>
            </a:r>
          </a:p>
          <a:p>
            <a:r>
              <a:rPr lang="en-US" dirty="0"/>
              <a:t>Plot of bladder pressures vs target shows correlation between required bladder pressure to achieve preload targets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10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MQXFA16 Preload Targets</a:t>
            </a:r>
            <a:endParaRPr lang="en-GB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00AAF3-64FF-1649-834A-2D41AAD6C041}"/>
              </a:ext>
            </a:extLst>
          </p:cNvPr>
          <p:cNvCxnSpPr/>
          <p:nvPr/>
        </p:nvCxnSpPr>
        <p:spPr>
          <a:xfrm>
            <a:off x="7313394" y="2047461"/>
            <a:ext cx="0" cy="1779104"/>
          </a:xfrm>
          <a:prstGeom prst="line">
            <a:avLst/>
          </a:prstGeom>
          <a:ln w="15875">
            <a:solidFill>
              <a:srgbClr val="FF0000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06804005-CA7D-D044-99F4-6DCC80698CF4}"/>
              </a:ext>
            </a:extLst>
          </p:cNvPr>
          <p:cNvSpPr txBox="1"/>
          <p:nvPr/>
        </p:nvSpPr>
        <p:spPr>
          <a:xfrm>
            <a:off x="6994783" y="3826565"/>
            <a:ext cx="15307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50% Azimuthal load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541687BC-B987-7A42-96AD-97809A7A0F62}"/>
              </a:ext>
            </a:extLst>
          </p:cNvPr>
          <p:cNvCxnSpPr>
            <a:cxnSpLocks/>
          </p:cNvCxnSpPr>
          <p:nvPr/>
        </p:nvCxnSpPr>
        <p:spPr>
          <a:xfrm flipH="1" flipV="1">
            <a:off x="8285737" y="2758504"/>
            <a:ext cx="308463" cy="50089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>
            <a:extLst>
              <a:ext uri="{FF2B5EF4-FFF2-40B4-BE49-F238E27FC236}">
                <a16:creationId xmlns:a16="http://schemas.microsoft.com/office/drawing/2014/main" id="{4C759663-D528-C648-BD50-AE1030525001}"/>
              </a:ext>
            </a:extLst>
          </p:cNvPr>
          <p:cNvSpPr/>
          <p:nvPr/>
        </p:nvSpPr>
        <p:spPr>
          <a:xfrm rot="1758272">
            <a:off x="7766739" y="2402717"/>
            <a:ext cx="569898" cy="354330"/>
          </a:xfrm>
          <a:prstGeom prst="ellipse">
            <a:avLst/>
          </a:prstGeom>
          <a:noFill/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3000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F8C2E3-6A91-A34A-A9C9-6E5AECD2F0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Standard Preload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27A80E-41BA-6E4F-86E4-839C790F3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The pre-load sequence:  </a:t>
            </a:r>
          </a:p>
          <a:p>
            <a:pPr lvl="1"/>
            <a:r>
              <a:rPr lang="en-US" dirty="0"/>
              <a:t>Pre-loaded axial rods with average  ~50 µ</a:t>
            </a:r>
            <a:r>
              <a:rPr lang="el-GR" dirty="0"/>
              <a:t>ε;</a:t>
            </a:r>
          </a:p>
          <a:p>
            <a:pPr lvl="1"/>
            <a:r>
              <a:rPr lang="el-GR" dirty="0"/>
              <a:t>50% </a:t>
            </a:r>
            <a:r>
              <a:rPr lang="en-US" dirty="0"/>
              <a:t>azimuthal pre-load </a:t>
            </a:r>
            <a:r>
              <a:rPr lang="en-US" b="1" i="1" dirty="0"/>
              <a:t>(~0.030” shims, or total 13.52 mm)</a:t>
            </a:r>
          </a:p>
          <a:p>
            <a:pPr lvl="1"/>
            <a:r>
              <a:rPr lang="en-US" dirty="0"/>
              <a:t>50% axial pre-load </a:t>
            </a:r>
            <a:r>
              <a:rPr lang="en-US" b="1" i="1" dirty="0"/>
              <a:t>(~470 µ</a:t>
            </a:r>
            <a:r>
              <a:rPr lang="el-GR" b="1" i="1" dirty="0"/>
              <a:t>ε)</a:t>
            </a:r>
          </a:p>
          <a:p>
            <a:pPr lvl="1"/>
            <a:r>
              <a:rPr lang="el-GR" dirty="0"/>
              <a:t>100% </a:t>
            </a:r>
            <a:r>
              <a:rPr lang="en-US" dirty="0"/>
              <a:t>azimuthal pre-load </a:t>
            </a:r>
            <a:r>
              <a:rPr lang="en-US" b="1" i="1" dirty="0"/>
              <a:t>(~.040” shims, or total ~13.8 mm)</a:t>
            </a:r>
          </a:p>
          <a:p>
            <a:pPr lvl="1"/>
            <a:r>
              <a:rPr lang="en-US" dirty="0"/>
              <a:t>100% axial pre-load </a:t>
            </a:r>
            <a:r>
              <a:rPr lang="en-US" b="1" i="1" dirty="0"/>
              <a:t>(~950 µ</a:t>
            </a:r>
            <a:r>
              <a:rPr lang="el-GR" b="1" i="1" dirty="0"/>
              <a:t>ε)</a:t>
            </a:r>
            <a:endParaRPr lang="en-US" b="1" i="1" dirty="0"/>
          </a:p>
          <a:p>
            <a:endParaRPr lang="en-US" dirty="0"/>
          </a:p>
          <a:p>
            <a:r>
              <a:rPr lang="en-US" dirty="0"/>
              <a:t>The pre-load process:  </a:t>
            </a:r>
          </a:p>
          <a:p>
            <a:pPr lvl="1"/>
            <a:r>
              <a:rPr lang="en-US" dirty="0"/>
              <a:t>We preloaded MQXFA05 quadrant by quadrant from the initial 0.010” shims (total 13.01mm) in 0.005” steps, reaching a peak bladder pressure of 4500 psi.</a:t>
            </a:r>
          </a:p>
          <a:p>
            <a:pPr lvl="1"/>
            <a:r>
              <a:rPr lang="en-US" b="1" i="1" dirty="0"/>
              <a:t>All subsequent magnets used quadrant by quadrant loading after the 0.015” shims step (total ~13.14 mm)</a:t>
            </a:r>
          </a:p>
          <a:p>
            <a:endParaRPr lang="en-US" b="1" i="1" dirty="0"/>
          </a:p>
          <a:p>
            <a:endParaRPr lang="el-GR" i="1" dirty="0"/>
          </a:p>
          <a:p>
            <a:pPr lvl="1"/>
            <a:endParaRPr lang="el-GR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C9D020-15A0-DE4C-BAE1-30439AD76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11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9B6948-6152-F34F-8291-9FCCB1B05B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MQXFA16 Preload Targets</a:t>
            </a:r>
            <a:endParaRPr lang="en-GB" dirty="0"/>
          </a:p>
        </p:txBody>
      </p:sp>
      <p:sp>
        <p:nvSpPr>
          <p:cNvPr id="6" name="Rounded Rectangular Callout 5">
            <a:extLst>
              <a:ext uri="{FF2B5EF4-FFF2-40B4-BE49-F238E27FC236}">
                <a16:creationId xmlns:a16="http://schemas.microsoft.com/office/drawing/2014/main" id="{0BE6B708-B85C-834E-AA9E-E315BF41E2DE}"/>
              </a:ext>
            </a:extLst>
          </p:cNvPr>
          <p:cNvSpPr/>
          <p:nvPr/>
        </p:nvSpPr>
        <p:spPr>
          <a:xfrm>
            <a:off x="5545777" y="3265715"/>
            <a:ext cx="3501023" cy="1116283"/>
          </a:xfrm>
          <a:prstGeom prst="wedgeRoundRectCallout">
            <a:avLst>
              <a:gd name="adj1" fmla="val 13472"/>
              <a:gd name="adj2" fmla="val 146563"/>
              <a:gd name="adj3" fmla="val 16667"/>
            </a:avLst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MQXFA05 Coil 115 slope may have been caused by “locking in” a position too early in the preload process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83E3055-3C54-5044-BFDA-625350544316}"/>
              </a:ext>
            </a:extLst>
          </p:cNvPr>
          <p:cNvSpPr/>
          <p:nvPr/>
        </p:nvSpPr>
        <p:spPr>
          <a:xfrm>
            <a:off x="6613451" y="721183"/>
            <a:ext cx="2530549" cy="800367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See Next Talk about shim package targets</a:t>
            </a:r>
          </a:p>
        </p:txBody>
      </p:sp>
    </p:spTree>
    <p:extLst>
      <p:ext uri="{BB962C8B-B14F-4D97-AF65-F5344CB8AC3E}">
        <p14:creationId xmlns:p14="http://schemas.microsoft.com/office/powerpoint/2010/main" val="3481765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471187CA-EE48-1B42-BAEA-14586F9A41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4728" y="1931362"/>
            <a:ext cx="6299200" cy="4572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8F8C2E3-6A91-A34A-A9C9-6E5AECD2F0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Variation of MQXFA16 Pre-Stress due to Coil Variations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C9D020-15A0-DE4C-BAE1-30439AD76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12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9B6948-6152-F34F-8291-9FCCB1B05B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81200" y="6278060"/>
            <a:ext cx="6550800" cy="360000"/>
          </a:xfrm>
        </p:spPr>
        <p:txBody>
          <a:bodyPr/>
          <a:lstStyle/>
          <a:p>
            <a:r>
              <a:rPr lang="en-US"/>
              <a:t>MQXFA16 Preload Targets</a:t>
            </a:r>
            <a:endParaRPr lang="en-GB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24461FF-E2EF-CC45-A8A4-66156C8719F7}"/>
              </a:ext>
            </a:extLst>
          </p:cNvPr>
          <p:cNvSpPr/>
          <p:nvPr/>
        </p:nvSpPr>
        <p:spPr>
          <a:xfrm>
            <a:off x="5931700" y="3551625"/>
            <a:ext cx="150395" cy="7042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7958A9C-E761-3946-AE50-BECCB54BD114}"/>
              </a:ext>
            </a:extLst>
          </p:cNvPr>
          <p:cNvCxnSpPr>
            <a:cxnSpLocks/>
          </p:cNvCxnSpPr>
          <p:nvPr/>
        </p:nvCxnSpPr>
        <p:spPr>
          <a:xfrm flipH="1">
            <a:off x="2077123" y="3781274"/>
            <a:ext cx="4488905" cy="0"/>
          </a:xfrm>
          <a:prstGeom prst="line">
            <a:avLst/>
          </a:prstGeom>
          <a:ln>
            <a:solidFill>
              <a:srgbClr val="FF0000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98E9044-EA8B-4045-A4F5-FB25157A7B22}"/>
              </a:ext>
            </a:extLst>
          </p:cNvPr>
          <p:cNvCxnSpPr>
            <a:cxnSpLocks/>
          </p:cNvCxnSpPr>
          <p:nvPr/>
        </p:nvCxnSpPr>
        <p:spPr>
          <a:xfrm flipH="1" flipV="1">
            <a:off x="6082095" y="4106358"/>
            <a:ext cx="673257" cy="73383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A309B4B8-BB55-B949-A2F0-F7FC0118F0B9}"/>
              </a:ext>
            </a:extLst>
          </p:cNvPr>
          <p:cNvSpPr txBox="1"/>
          <p:nvPr/>
        </p:nvSpPr>
        <p:spPr>
          <a:xfrm>
            <a:off x="6585554" y="4909677"/>
            <a:ext cx="21763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Starting with MQXFA08 coils there is now a CMM measurement at the SG location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21B3E9E-AF06-DF40-A46D-E8F9A1F5894E}"/>
              </a:ext>
            </a:extLst>
          </p:cNvPr>
          <p:cNvCxnSpPr>
            <a:cxnSpLocks/>
          </p:cNvCxnSpPr>
          <p:nvPr/>
        </p:nvCxnSpPr>
        <p:spPr>
          <a:xfrm flipH="1">
            <a:off x="3157870" y="2828393"/>
            <a:ext cx="3597486" cy="79621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7E433B53-687A-7541-8893-9C322ABF8890}"/>
              </a:ext>
            </a:extLst>
          </p:cNvPr>
          <p:cNvSpPr txBox="1"/>
          <p:nvPr/>
        </p:nvSpPr>
        <p:spPr>
          <a:xfrm>
            <a:off x="6811332" y="2505227"/>
            <a:ext cx="22277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This area is slightly larger than at the SG location, per measurements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EAE4E14-DE69-3B4D-A042-5103418E3EC4}"/>
              </a:ext>
            </a:extLst>
          </p:cNvPr>
          <p:cNvSpPr txBox="1"/>
          <p:nvPr/>
        </p:nvSpPr>
        <p:spPr>
          <a:xfrm>
            <a:off x="3456011" y="2114801"/>
            <a:ext cx="2061871" cy="1012048"/>
          </a:xfrm>
          <a:prstGeom prst="rect">
            <a:avLst/>
          </a:prstGeom>
          <a:noFill/>
        </p:spPr>
        <p:txBody>
          <a:bodyPr wrap="square" rtlCol="0">
            <a:normAutofit fontScale="85000" lnSpcReduction="20000"/>
          </a:bodyPr>
          <a:lstStyle/>
          <a:p>
            <a:pPr lvl="0" algn="ctr"/>
            <a:r>
              <a:rPr lang="en-US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Shimmed</a:t>
            </a:r>
            <a:endParaRPr lang="en-US" dirty="0"/>
          </a:p>
          <a:p>
            <a:pPr lvl="0" algn="ctr"/>
            <a:r>
              <a:rPr lang="en-US" dirty="0">
                <a:solidFill>
                  <a:srgbClr val="FF0000"/>
                </a:solidFill>
                <a:ea typeface="Arial"/>
                <a:cs typeface="Arial"/>
                <a:sym typeface="Arial"/>
              </a:rPr>
              <a:t>0.005” </a:t>
            </a:r>
            <a:r>
              <a:rPr lang="en-US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on Coil 144</a:t>
            </a:r>
          </a:p>
          <a:p>
            <a:pPr lvl="0" algn="ctr"/>
            <a:r>
              <a:rPr lang="en-US" dirty="0">
                <a:solidFill>
                  <a:srgbClr val="FF0000"/>
                </a:solidFill>
                <a:ea typeface="Arial"/>
                <a:cs typeface="Arial"/>
                <a:sym typeface="Arial"/>
              </a:rPr>
              <a:t>0.005” </a:t>
            </a:r>
            <a:r>
              <a:rPr lang="en-US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on 145</a:t>
            </a:r>
          </a:p>
          <a:p>
            <a:pPr lvl="0" algn="ctr"/>
            <a:r>
              <a:rPr lang="en-US" dirty="0">
                <a:solidFill>
                  <a:srgbClr val="FF0000"/>
                </a:solidFill>
                <a:ea typeface="Arial"/>
                <a:cs typeface="Arial"/>
                <a:sym typeface="Arial"/>
              </a:rPr>
              <a:t>0.005” </a:t>
            </a:r>
            <a:r>
              <a:rPr lang="en-US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on 235</a:t>
            </a:r>
          </a:p>
          <a:p>
            <a:pPr lvl="0" algn="ctr"/>
            <a:r>
              <a:rPr lang="en-US" dirty="0">
                <a:solidFill>
                  <a:srgbClr val="FF0000"/>
                </a:solidFill>
                <a:ea typeface="Arial"/>
                <a:cs typeface="Arial"/>
                <a:sym typeface="Arial"/>
              </a:rPr>
              <a:t>0.005” </a:t>
            </a:r>
            <a:r>
              <a:rPr lang="en-US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on 236</a:t>
            </a:r>
          </a:p>
          <a:p>
            <a:pPr lvl="0" algn="ctr"/>
            <a:endParaRPr lang="en-US" dirty="0">
              <a:solidFill>
                <a:schemeClr val="dk1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27A80E-41BA-6E4F-86E4-839C790F3F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000" y="1088575"/>
            <a:ext cx="7920000" cy="842787"/>
          </a:xfrm>
        </p:spPr>
        <p:txBody>
          <a:bodyPr>
            <a:normAutofit fontScale="55000" lnSpcReduction="20000"/>
          </a:bodyPr>
          <a:lstStyle/>
          <a:p>
            <a:r>
              <a:rPr lang="en-US" dirty="0"/>
              <a:t>Coil sizes based on CMM and shimmed sizes on midplane</a:t>
            </a:r>
          </a:p>
          <a:p>
            <a:r>
              <a:rPr lang="en-US" u="sng" dirty="0"/>
              <a:t>The amount of increased average stress above what is measured at the SG is still below the +10 </a:t>
            </a:r>
            <a:r>
              <a:rPr lang="en-US" u="sng" dirty="0" err="1"/>
              <a:t>MPa</a:t>
            </a:r>
            <a:r>
              <a:rPr lang="en-US" u="sng" dirty="0"/>
              <a:t> “hard limit” when staying below the </a:t>
            </a:r>
            <a:r>
              <a:rPr lang="en-US" b="1" u="sng" dirty="0"/>
              <a:t>120 </a:t>
            </a:r>
            <a:r>
              <a:rPr lang="en-US" b="1" u="sng" dirty="0" err="1"/>
              <a:t>MPa</a:t>
            </a:r>
            <a:r>
              <a:rPr lang="en-US" u="sng" dirty="0"/>
              <a:t> limit during all pressure operations</a:t>
            </a:r>
          </a:p>
        </p:txBody>
      </p:sp>
    </p:spTree>
    <p:extLst>
      <p:ext uri="{BB962C8B-B14F-4D97-AF65-F5344CB8AC3E}">
        <p14:creationId xmlns:p14="http://schemas.microsoft.com/office/powerpoint/2010/main" val="16509852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D616EE-5594-C745-B338-E92F4FBEC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Axial Preload for MQXFA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3EA71F-B064-A548-B64D-3F11A354B4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000" y="1219201"/>
            <a:ext cx="7920000" cy="444500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The axial preload targets the same level of MQXFA04 - 11: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1C6ED1-9796-274A-A016-A48839BDE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13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018E89-C25A-B74E-8E7C-BE1AFB1E77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MQXFA16 Preload Targets</a:t>
            </a:r>
            <a:endParaRPr lang="en-GB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B64324C5-5FE4-8840-976C-03A960E262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7964393"/>
              </p:ext>
            </p:extLst>
          </p:nvPr>
        </p:nvGraphicFramePr>
        <p:xfrm>
          <a:off x="692150" y="2133600"/>
          <a:ext cx="7759699" cy="202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79750">
                  <a:extLst>
                    <a:ext uri="{9D8B030D-6E8A-4147-A177-3AD203B41FA5}">
                      <a16:colId xmlns:a16="http://schemas.microsoft.com/office/drawing/2014/main" val="56093679"/>
                    </a:ext>
                  </a:extLst>
                </a:gridCol>
                <a:gridCol w="1737730">
                  <a:extLst>
                    <a:ext uri="{9D8B030D-6E8A-4147-A177-3AD203B41FA5}">
                      <a16:colId xmlns:a16="http://schemas.microsoft.com/office/drawing/2014/main" val="3516091826"/>
                    </a:ext>
                  </a:extLst>
                </a:gridCol>
                <a:gridCol w="1399170">
                  <a:extLst>
                    <a:ext uri="{9D8B030D-6E8A-4147-A177-3AD203B41FA5}">
                      <a16:colId xmlns:a16="http://schemas.microsoft.com/office/drawing/2014/main" val="2309056510"/>
                    </a:ext>
                  </a:extLst>
                </a:gridCol>
                <a:gridCol w="1543049">
                  <a:extLst>
                    <a:ext uri="{9D8B030D-6E8A-4147-A177-3AD203B41FA5}">
                      <a16:colId xmlns:a16="http://schemas.microsoft.com/office/drawing/2014/main" val="235790965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MQXFA Target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R.T.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1.9 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Nom. Current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66616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Preload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/>
                        <a:t>950 µε ± 95 µε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1700 µe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1750 µe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095225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Axial Force (MN)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1.07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1.12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954569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Ratio to the E.M. force at nom. current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93%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26305697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459FC2A6-BA54-ED4D-969D-0F2C871091B7}"/>
              </a:ext>
            </a:extLst>
          </p:cNvPr>
          <p:cNvSpPr txBox="1"/>
          <p:nvPr/>
        </p:nvSpPr>
        <p:spPr>
          <a:xfrm>
            <a:off x="1714499" y="4701897"/>
            <a:ext cx="571500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Total axial </a:t>
            </a:r>
            <a:r>
              <a:rPr lang="en-US" dirty="0" err="1"/>
              <a:t>e.m</a:t>
            </a:r>
            <a:r>
              <a:rPr lang="en-US" dirty="0"/>
              <a:t>. force is 1.2 MN at nominal current</a:t>
            </a:r>
          </a:p>
        </p:txBody>
      </p:sp>
    </p:spTree>
    <p:extLst>
      <p:ext uri="{BB962C8B-B14F-4D97-AF65-F5344CB8AC3E}">
        <p14:creationId xmlns:p14="http://schemas.microsoft.com/office/powerpoint/2010/main" val="35431856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D616EE-5594-C745-B338-E92F4FBEC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3EA71F-B064-A548-B64D-3F11A354B4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The R.T. preload targets for </a:t>
            </a:r>
            <a:r>
              <a:rPr lang="en-US" b="1" dirty="0"/>
              <a:t>MQXFA16 </a:t>
            </a:r>
            <a:r>
              <a:rPr lang="en-US" dirty="0"/>
              <a:t>remain unchanged and follow the Magnet Specifications:</a:t>
            </a:r>
          </a:p>
          <a:p>
            <a:pPr lvl="1"/>
            <a:r>
              <a:rPr lang="en-US" dirty="0"/>
              <a:t>Shell Stress: 58 ± 6 </a:t>
            </a:r>
            <a:r>
              <a:rPr lang="en-US" dirty="0" err="1"/>
              <a:t>MPa</a:t>
            </a:r>
            <a:endParaRPr lang="en-US" dirty="0"/>
          </a:p>
          <a:p>
            <a:pPr lvl="1"/>
            <a:r>
              <a:rPr lang="en-US" dirty="0"/>
              <a:t>Coil Stress: -80 ± 8 </a:t>
            </a:r>
            <a:r>
              <a:rPr lang="en-US" dirty="0" err="1"/>
              <a:t>MPa</a:t>
            </a:r>
            <a:endParaRPr lang="en-US" dirty="0"/>
          </a:p>
          <a:p>
            <a:pPr lvl="1"/>
            <a:r>
              <a:rPr lang="en-US" dirty="0"/>
              <a:t>Rod strain: 950 ± 95 µ</a:t>
            </a:r>
            <a:r>
              <a:rPr lang="el-GR" dirty="0"/>
              <a:t>ε</a:t>
            </a:r>
            <a:endParaRPr lang="en-US" dirty="0"/>
          </a:p>
          <a:p>
            <a:r>
              <a:rPr lang="en-US" dirty="0"/>
              <a:t>Cold powering deltas are used to determine the preload on the coils (though Coil SG data is no longer available)</a:t>
            </a:r>
          </a:p>
          <a:p>
            <a:r>
              <a:rPr lang="en-US" dirty="0"/>
              <a:t>Updated max excursion from 110 </a:t>
            </a:r>
            <a:r>
              <a:rPr lang="en-US" dirty="0" err="1"/>
              <a:t>MPa</a:t>
            </a:r>
            <a:r>
              <a:rPr lang="en-US" dirty="0"/>
              <a:t> to 120 </a:t>
            </a:r>
            <a:r>
              <a:rPr lang="en-US" dirty="0" err="1"/>
              <a:t>MPa</a:t>
            </a:r>
            <a:endParaRPr lang="en-US" dirty="0"/>
          </a:p>
          <a:p>
            <a:r>
              <a:rPr lang="en-US" dirty="0"/>
              <a:t>Average coil size (arc length) after shimming is within ~±100 µm with respect to average coil size measured at the strain gauge location</a:t>
            </a:r>
          </a:p>
          <a:p>
            <a:r>
              <a:rPr lang="en-US" dirty="0"/>
              <a:t>The preload process will start quadrant by quadrant loading after the ~13.14 mm load key step</a:t>
            </a:r>
          </a:p>
          <a:p>
            <a:pPr lvl="1"/>
            <a:r>
              <a:rPr lang="en-US" dirty="0"/>
              <a:t>Intended to prevent “locking in” a position too early</a:t>
            </a:r>
          </a:p>
          <a:p>
            <a:r>
              <a:rPr lang="en-US" dirty="0"/>
              <a:t>See Next talk for a discussion on the shim package targets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1C6ED1-9796-274A-A016-A48839BDE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14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018E89-C25A-B74E-8E7C-BE1AFB1E77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MQXFA16 Preload Targets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288564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D58B59-647F-3C4C-B3ED-96DB0A7959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Slides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BA9FD0-BCEE-7B40-A49A-9387E1B34A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CCB837-3BDE-9843-9404-71A2CFEDE0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15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4BC1BE-D2FA-9745-ADD9-A4B0D0F028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MQXFA16 Preload Targets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833831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000" y="179999"/>
            <a:ext cx="7920000" cy="899239"/>
          </a:xfrm>
        </p:spPr>
        <p:txBody>
          <a:bodyPr/>
          <a:lstStyle/>
          <a:p>
            <a:r>
              <a:rPr lang="en-US" dirty="0"/>
              <a:t>The Load Condition after CD </a:t>
            </a:r>
            <a:br>
              <a:rPr lang="en-US" dirty="0"/>
            </a:br>
            <a:r>
              <a:rPr lang="en-US" dirty="0"/>
              <a:t>(based on powering)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16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MQXFA16 Preload Targets</a:t>
            </a:r>
            <a:endParaRPr lang="en-GB" dirty="0"/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AC9985BB-9F33-49B0-891C-8B38D64E5E3C}"/>
              </a:ext>
            </a:extLst>
          </p:cNvPr>
          <p:cNvGrpSpPr/>
          <p:nvPr/>
        </p:nvGrpSpPr>
        <p:grpSpPr>
          <a:xfrm>
            <a:off x="1773025" y="1470068"/>
            <a:ext cx="5788450" cy="4305604"/>
            <a:chOff x="1830175" y="1500548"/>
            <a:chExt cx="5788450" cy="4305604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0175" y="1500548"/>
              <a:ext cx="5788450" cy="43056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" name="5-Point Star 6">
              <a:extLst>
                <a:ext uri="{FF2B5EF4-FFF2-40B4-BE49-F238E27FC236}">
                  <a16:creationId xmlns:a16="http://schemas.microsoft.com/office/drawing/2014/main" id="{9545D449-3481-4447-9E1B-334E89991F44}"/>
                </a:ext>
              </a:extLst>
            </p:cNvPr>
            <p:cNvSpPr/>
            <p:nvPr/>
          </p:nvSpPr>
          <p:spPr>
            <a:xfrm>
              <a:off x="5569136" y="2799991"/>
              <a:ext cx="214180" cy="165459"/>
            </a:xfrm>
            <a:prstGeom prst="star5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004AD30F-A0B8-4CE8-BB2A-D43EF1B17A81}"/>
                </a:ext>
              </a:extLst>
            </p:cNvPr>
            <p:cNvCxnSpPr>
              <a:cxnSpLocks/>
              <a:stCxn id="17" idx="2"/>
            </p:cNvCxnSpPr>
            <p:nvPr/>
          </p:nvCxnSpPr>
          <p:spPr>
            <a:xfrm flipH="1">
              <a:off x="5783318" y="2549502"/>
              <a:ext cx="275442" cy="306444"/>
            </a:xfrm>
            <a:prstGeom prst="straightConnector1">
              <a:avLst/>
            </a:prstGeom>
            <a:ln>
              <a:solidFill>
                <a:schemeClr val="bg2"/>
              </a:solidFill>
              <a:tailEnd type="stealth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EDD12281-41D5-45D5-9977-DAFE74B324F9}"/>
                </a:ext>
              </a:extLst>
            </p:cNvPr>
            <p:cNvCxnSpPr>
              <a:cxnSpLocks/>
              <a:stCxn id="18" idx="2"/>
            </p:cNvCxnSpPr>
            <p:nvPr/>
          </p:nvCxnSpPr>
          <p:spPr>
            <a:xfrm>
              <a:off x="5256600" y="2481206"/>
              <a:ext cx="363243" cy="216799"/>
            </a:xfrm>
            <a:prstGeom prst="straightConnector1">
              <a:avLst/>
            </a:prstGeom>
            <a:ln>
              <a:solidFill>
                <a:schemeClr val="bg2"/>
              </a:solidFill>
              <a:tailEnd type="stealth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B441B8A-B7A0-4403-B28A-785306CFBB2F}"/>
                </a:ext>
              </a:extLst>
            </p:cNvPr>
            <p:cNvSpPr txBox="1"/>
            <p:nvPr/>
          </p:nvSpPr>
          <p:spPr>
            <a:xfrm>
              <a:off x="5604135" y="2287892"/>
              <a:ext cx="90925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>
                  <a:solidFill>
                    <a:schemeClr val="bg2"/>
                  </a:solidFill>
                </a:rPr>
                <a:t>MXQFA03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F58FD89-D26B-416D-BC66-5C903FE97432}"/>
                </a:ext>
              </a:extLst>
            </p:cNvPr>
            <p:cNvSpPr txBox="1"/>
            <p:nvPr/>
          </p:nvSpPr>
          <p:spPr>
            <a:xfrm>
              <a:off x="4801975" y="2219596"/>
              <a:ext cx="90925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>
                  <a:solidFill>
                    <a:schemeClr val="bg2"/>
                  </a:solidFill>
                </a:rPr>
                <a:t>MXQFA04</a:t>
              </a:r>
            </a:p>
          </p:txBody>
        </p:sp>
        <p:sp>
          <p:nvSpPr>
            <p:cNvPr id="22" name="5-Point Star 6">
              <a:extLst>
                <a:ext uri="{FF2B5EF4-FFF2-40B4-BE49-F238E27FC236}">
                  <a16:creationId xmlns:a16="http://schemas.microsoft.com/office/drawing/2014/main" id="{3D91EDC1-C17D-4432-A000-27304A34D015}"/>
                </a:ext>
              </a:extLst>
            </p:cNvPr>
            <p:cNvSpPr/>
            <p:nvPr/>
          </p:nvSpPr>
          <p:spPr>
            <a:xfrm>
              <a:off x="5497045" y="2773217"/>
              <a:ext cx="214180" cy="165459"/>
            </a:xfrm>
            <a:prstGeom prst="star5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34CEB191-D2E3-4602-83F8-D1224D82C665}"/>
                </a:ext>
              </a:extLst>
            </p:cNvPr>
            <p:cNvCxnSpPr>
              <a:cxnSpLocks/>
              <a:stCxn id="24" idx="0"/>
            </p:cNvCxnSpPr>
            <p:nvPr/>
          </p:nvCxnSpPr>
          <p:spPr>
            <a:xfrm flipV="1">
              <a:off x="5225036" y="2959615"/>
              <a:ext cx="363909" cy="230631"/>
            </a:xfrm>
            <a:prstGeom prst="straightConnector1">
              <a:avLst/>
            </a:prstGeom>
            <a:ln>
              <a:solidFill>
                <a:schemeClr val="bg2"/>
              </a:solidFill>
              <a:tailEnd type="stealth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AC031EDB-8D8A-40A9-A309-FD4D0BA4B49C}"/>
                </a:ext>
              </a:extLst>
            </p:cNvPr>
            <p:cNvSpPr txBox="1"/>
            <p:nvPr/>
          </p:nvSpPr>
          <p:spPr>
            <a:xfrm>
              <a:off x="4770411" y="3190246"/>
              <a:ext cx="90925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>
                  <a:solidFill>
                    <a:schemeClr val="bg2"/>
                  </a:solidFill>
                </a:rPr>
                <a:t>MXQFA05</a:t>
              </a:r>
            </a:p>
          </p:txBody>
        </p:sp>
        <p:sp>
          <p:nvSpPr>
            <p:cNvPr id="27" name="5-Point Star 6">
              <a:extLst>
                <a:ext uri="{FF2B5EF4-FFF2-40B4-BE49-F238E27FC236}">
                  <a16:creationId xmlns:a16="http://schemas.microsoft.com/office/drawing/2014/main" id="{FEE69FA3-F90A-4F3F-AF09-40924BA14593}"/>
                </a:ext>
              </a:extLst>
            </p:cNvPr>
            <p:cNvSpPr/>
            <p:nvPr/>
          </p:nvSpPr>
          <p:spPr>
            <a:xfrm>
              <a:off x="5619843" y="2928547"/>
              <a:ext cx="214180" cy="165459"/>
            </a:xfrm>
            <a:prstGeom prst="star5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2603F2DE-EEA5-475F-B958-3BE33FCC3762}"/>
                </a:ext>
              </a:extLst>
            </p:cNvPr>
            <p:cNvCxnSpPr>
              <a:cxnSpLocks/>
              <a:stCxn id="31" idx="0"/>
            </p:cNvCxnSpPr>
            <p:nvPr/>
          </p:nvCxnSpPr>
          <p:spPr>
            <a:xfrm flipH="1" flipV="1">
              <a:off x="5744507" y="3086428"/>
              <a:ext cx="84238" cy="310316"/>
            </a:xfrm>
            <a:prstGeom prst="straightConnector1">
              <a:avLst/>
            </a:prstGeom>
            <a:ln>
              <a:solidFill>
                <a:schemeClr val="bg2"/>
              </a:solidFill>
              <a:tailEnd type="stealth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E68D26AF-7C7A-4525-92E3-C575CD72C8EC}"/>
                </a:ext>
              </a:extLst>
            </p:cNvPr>
            <p:cNvSpPr txBox="1"/>
            <p:nvPr/>
          </p:nvSpPr>
          <p:spPr>
            <a:xfrm>
              <a:off x="5374120" y="3396744"/>
              <a:ext cx="90925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>
                  <a:solidFill>
                    <a:schemeClr val="bg2"/>
                  </a:solidFill>
                </a:rPr>
                <a:t>MXQFA06</a:t>
              </a:r>
            </a:p>
          </p:txBody>
        </p:sp>
        <p:sp>
          <p:nvSpPr>
            <p:cNvPr id="34" name="5-Point Star 6">
              <a:extLst>
                <a:ext uri="{FF2B5EF4-FFF2-40B4-BE49-F238E27FC236}">
                  <a16:creationId xmlns:a16="http://schemas.microsoft.com/office/drawing/2014/main" id="{340149AD-F0E9-4BF4-A3F6-C9525154A70F}"/>
                </a:ext>
              </a:extLst>
            </p:cNvPr>
            <p:cNvSpPr/>
            <p:nvPr/>
          </p:nvSpPr>
          <p:spPr>
            <a:xfrm>
              <a:off x="5380310" y="2794360"/>
              <a:ext cx="214180" cy="165459"/>
            </a:xfrm>
            <a:prstGeom prst="star5">
              <a:avLst/>
            </a:prstGeom>
            <a:solidFill>
              <a:srgbClr val="B4C6E7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2C13BE51-9D10-478B-BB45-92CBA0EBD7D2}"/>
                </a:ext>
              </a:extLst>
            </p:cNvPr>
            <p:cNvCxnSpPr>
              <a:cxnSpLocks/>
            </p:cNvCxnSpPr>
            <p:nvPr/>
          </p:nvCxnSpPr>
          <p:spPr>
            <a:xfrm>
              <a:off x="5021348" y="2658330"/>
              <a:ext cx="358631" cy="195206"/>
            </a:xfrm>
            <a:prstGeom prst="straightConnector1">
              <a:avLst/>
            </a:prstGeom>
            <a:ln>
              <a:solidFill>
                <a:schemeClr val="bg2"/>
              </a:solidFill>
              <a:tailEnd type="stealth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7AAB3CEE-7146-41A8-9AF2-CDBCCDEAD8B4}"/>
                </a:ext>
              </a:extLst>
            </p:cNvPr>
            <p:cNvSpPr txBox="1"/>
            <p:nvPr/>
          </p:nvSpPr>
          <p:spPr>
            <a:xfrm>
              <a:off x="4392956" y="2447451"/>
              <a:ext cx="90925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>
                  <a:solidFill>
                    <a:schemeClr val="bg2"/>
                  </a:solidFill>
                </a:rPr>
                <a:t>MXQFA07</a:t>
              </a:r>
            </a:p>
          </p:txBody>
        </p:sp>
        <p:sp>
          <p:nvSpPr>
            <p:cNvPr id="39" name="5-Point Star 6">
              <a:extLst>
                <a:ext uri="{FF2B5EF4-FFF2-40B4-BE49-F238E27FC236}">
                  <a16:creationId xmlns:a16="http://schemas.microsoft.com/office/drawing/2014/main" id="{8DA5F298-6F7C-4509-8943-C978AF543725}"/>
                </a:ext>
              </a:extLst>
            </p:cNvPr>
            <p:cNvSpPr/>
            <p:nvPr/>
          </p:nvSpPr>
          <p:spPr>
            <a:xfrm>
              <a:off x="5561736" y="2652239"/>
              <a:ext cx="214180" cy="165459"/>
            </a:xfrm>
            <a:prstGeom prst="star5">
              <a:avLst/>
            </a:prstGeom>
            <a:solidFill>
              <a:schemeClr val="accent3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DD2BA898-1B0C-5D44-94C3-672E98DFD81E}"/>
              </a:ext>
            </a:extLst>
          </p:cNvPr>
          <p:cNvSpPr txBox="1"/>
          <p:nvPr/>
        </p:nvSpPr>
        <p:spPr>
          <a:xfrm>
            <a:off x="3634805" y="5835383"/>
            <a:ext cx="5182829" cy="27699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NOTE: axial load values due to cool down SG data is still being examined</a:t>
            </a:r>
          </a:p>
        </p:txBody>
      </p:sp>
    </p:spTree>
    <p:extLst>
      <p:ext uri="{BB962C8B-B14F-4D97-AF65-F5344CB8AC3E}">
        <p14:creationId xmlns:p14="http://schemas.microsoft.com/office/powerpoint/2010/main" val="30590063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17</a:t>
            </a:fld>
            <a:endParaRPr lang="fr-FR" dirty="0"/>
          </a:p>
        </p:txBody>
      </p:sp>
      <p:sp>
        <p:nvSpPr>
          <p:cNvPr id="7" name="标题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458200" cy="914400"/>
          </a:xfrm>
        </p:spPr>
        <p:txBody>
          <a:bodyPr>
            <a:normAutofit/>
          </a:bodyPr>
          <a:lstStyle/>
          <a:p>
            <a:r>
              <a:rPr lang="en-US" altLang="zh-CN" dirty="0">
                <a:latin typeface="Century Gothic" panose="020B0502020202020204" pitchFamily="34" charset="0"/>
              </a:rPr>
              <a:t>Preload Targets for MQXFA</a:t>
            </a:r>
            <a:endParaRPr lang="zh-CN" altLang="en-US" sz="2800" dirty="0">
              <a:latin typeface="Century Gothic" panose="020B050202020202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832550" y="1745397"/>
          <a:ext cx="3335337" cy="13407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364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88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5176"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Value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5176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Interference (µm)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470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5176">
                <a:tc>
                  <a:txBody>
                    <a:bodyPr/>
                    <a:lstStyle/>
                    <a:p>
                      <a:r>
                        <a:rPr lang="en-US" sz="1200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Polekey</a:t>
                      </a:r>
                      <a:r>
                        <a:rPr lang="en-US" sz="12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 gap (µm/side)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145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5176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Polekey interception </a:t>
                      </a:r>
                      <a:r>
                        <a:rPr lang="en-US" sz="1200" i="1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F</a:t>
                      </a:r>
                      <a:r>
                        <a:rPr lang="en-US" sz="1200" i="1" baseline="-25000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pole</a:t>
                      </a:r>
                      <a:r>
                        <a:rPr lang="en-US" sz="1200" i="1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/</a:t>
                      </a:r>
                      <a:r>
                        <a:rPr lang="en-US" sz="1200" i="1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F</a:t>
                      </a:r>
                      <a:r>
                        <a:rPr lang="en-US" sz="1200" i="1" baseline="-25000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shell</a:t>
                      </a:r>
                      <a:r>
                        <a:rPr lang="en-US" sz="1200" i="1" baseline="-250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US" sz="1200" i="1" baseline="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(1.9K)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37" name="Table 36"/>
          <p:cNvGraphicFramePr>
            <a:graphicFrameLocks noGrp="1"/>
          </p:cNvGraphicFramePr>
          <p:nvPr/>
        </p:nvGraphicFramePr>
        <p:xfrm>
          <a:off x="2130206" y="4704080"/>
          <a:ext cx="6047767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351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24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25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5314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1200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1.9 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16.47 kA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17.89 kA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19 kA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Cambria" panose="02040503050406030204" pitchFamily="18" charset="0"/>
                        </a:rPr>
                        <a:t>Shell Average Von Mises Stress (MPa)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116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121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125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129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Cambria" panose="02040503050406030204" pitchFamily="18" charset="0"/>
                        </a:rPr>
                        <a:t>Shell Peak Stress (MPa)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488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481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481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480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1" name="Picture 2" descr="E:\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143"/>
          <a:stretch/>
        </p:blipFill>
        <p:spPr bwMode="auto">
          <a:xfrm>
            <a:off x="830263" y="2991966"/>
            <a:ext cx="4019572" cy="1588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Straight Arrow Connector 14"/>
          <p:cNvCxnSpPr/>
          <p:nvPr/>
        </p:nvCxnSpPr>
        <p:spPr>
          <a:xfrm>
            <a:off x="982133" y="4326467"/>
            <a:ext cx="1185334" cy="13038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2921000" y="3640667"/>
            <a:ext cx="101600" cy="1447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2065867" y="3962401"/>
            <a:ext cx="855133" cy="11260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3208867" y="3378202"/>
            <a:ext cx="660400" cy="171026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89160" y="914400"/>
            <a:ext cx="44669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400" b="1" i="1" u="sng" dirty="0">
                <a:latin typeface="Cambria" panose="02040503050406030204" pitchFamily="18" charset="0"/>
                <a:ea typeface="Cambria" panose="02040503050406030204" pitchFamily="18" charset="0"/>
              </a:rPr>
              <a:t>We have kept the same pole-gap since MQXFA03: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b="1" i="1" u="sng" dirty="0">
                <a:latin typeface="Cambria" panose="02040503050406030204" pitchFamily="18" charset="0"/>
                <a:ea typeface="Cambria" panose="02040503050406030204" pitchFamily="18" charset="0"/>
              </a:rPr>
              <a:t>A</a:t>
            </a:r>
            <a:r>
              <a:rPr lang="en-US" altLang="zh-CN" sz="1200" b="1" i="1" u="sng" dirty="0">
                <a:latin typeface="Cambria" panose="02040503050406030204" pitchFamily="18" charset="0"/>
                <a:ea typeface="Cambria" panose="02040503050406030204" pitchFamily="18" charset="0"/>
              </a:rPr>
              <a:t>bout ≥ 5.5 mil/side: </a:t>
            </a:r>
            <a:r>
              <a:rPr lang="en-US" sz="1200" b="1" i="1" u="sng" dirty="0">
                <a:latin typeface="Cambria" panose="02040503050406030204" pitchFamily="18" charset="0"/>
                <a:ea typeface="Cambria" panose="02040503050406030204" pitchFamily="18" charset="0"/>
              </a:rPr>
              <a:t>will not fully close at cold</a:t>
            </a: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73332A2E-7EF1-48FC-978F-909823D4D1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</p:spPr>
        <p:txBody>
          <a:bodyPr/>
          <a:lstStyle/>
          <a:p>
            <a:r>
              <a:rPr lang="en-US"/>
              <a:t>MQXFA16 Preload Targets</a:t>
            </a:r>
            <a:endParaRPr lang="en-GB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8E2D90C9-2C5D-4E9A-950F-29C7FC25D8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9835" y="854717"/>
            <a:ext cx="3991532" cy="3038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0817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6AF742-9E34-684B-BECE-42EC3B5F88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MQXFA05 </a:t>
            </a:r>
            <a:r>
              <a:rPr lang="en-US" altLang="zh-CN" dirty="0"/>
              <a:t>&amp;6</a:t>
            </a:r>
            <a:r>
              <a:rPr lang="en-US" dirty="0"/>
              <a:t> Load Key Shimming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001993-4B0B-4C45-85AD-401C44383C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i="1" dirty="0"/>
              <a:t>Fr</a:t>
            </a:r>
            <a:r>
              <a:rPr lang="en-US" altLang="zh-CN" i="1" dirty="0"/>
              <a:t>om</a:t>
            </a:r>
            <a:r>
              <a:rPr lang="en-US" i="1" dirty="0"/>
              <a:t> MQXFA05, we reduced number of operations from ~10 steps to 7 steps using a constant 0.005” shim increment</a:t>
            </a:r>
          </a:p>
          <a:p>
            <a:endParaRPr lang="en-US" dirty="0"/>
          </a:p>
          <a:p>
            <a:r>
              <a:rPr lang="en-US" dirty="0"/>
              <a:t>Magnets MQXFA03 to -05 were plotted together</a:t>
            </a:r>
          </a:p>
          <a:p>
            <a:pPr lvl="1"/>
            <a:r>
              <a:rPr lang="en-US" dirty="0"/>
              <a:t>Shows full-quadrant loading, diametrical loading, and quadrant loading</a:t>
            </a:r>
          </a:p>
          <a:p>
            <a:r>
              <a:rPr lang="en-US" dirty="0"/>
              <a:t>Load key shims stacks are shown vs. pump pressure required to achieve insertion</a:t>
            </a:r>
          </a:p>
          <a:p>
            <a:pPr lvl="1"/>
            <a:r>
              <a:rPr lang="en-US" dirty="0"/>
              <a:t>Pressures shown are the highest pressure required (in the case of diametrical and/or quadrant) to complete a full round of shimming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23DAEE-CD56-8D41-9DC1-762771C25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18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C275D8-3C1C-4544-BB85-C33088D3BE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MQXFA16 Preload Targets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629656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263C36-0D2C-4E23-B5A4-7314F5779E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70AA8D-06F5-44E1-83EF-89FD59D725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bg2"/>
                </a:solidFill>
              </a:rPr>
              <a:t>Analysis of low stress in MQXFA05 coil 115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A358DB-FCAC-4516-9841-36E8BC3054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19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D753AE-A81C-4EA9-855B-063B86E2D9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MQXFA16 Preload Targets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31964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263C36-0D2C-4E23-B5A4-7314F5779E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70AA8D-06F5-44E1-83EF-89FD59D725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Preload targets</a:t>
            </a:r>
          </a:p>
          <a:p>
            <a:r>
              <a:rPr lang="en-US" dirty="0"/>
              <a:t>Overview of MQXFA03-15 pre-loads achieved</a:t>
            </a:r>
          </a:p>
          <a:p>
            <a:r>
              <a:rPr lang="en-US" dirty="0"/>
              <a:t>Proposed preload process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A358DB-FCAC-4516-9841-36E8BC3054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D753AE-A81C-4EA9-855B-063B86E2D9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MQXFA16 Preload Targets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49232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MQXFA05 Coils TF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20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MQXFA16 Preload Targets</a:t>
            </a:r>
            <a:endParaRPr lang="en-GB" dirty="0"/>
          </a:p>
        </p:txBody>
      </p:sp>
      <p:grpSp>
        <p:nvGrpSpPr>
          <p:cNvPr id="6" name="Group 5"/>
          <p:cNvGrpSpPr/>
          <p:nvPr/>
        </p:nvGrpSpPr>
        <p:grpSpPr>
          <a:xfrm>
            <a:off x="1341438" y="1009650"/>
            <a:ext cx="6249987" cy="4838700"/>
            <a:chOff x="1341438" y="1009650"/>
            <a:chExt cx="6249987" cy="483870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1438" y="1009650"/>
              <a:ext cx="6249987" cy="4838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" name="Rectangle 2"/>
            <p:cNvSpPr/>
            <p:nvPr/>
          </p:nvSpPr>
          <p:spPr>
            <a:xfrm>
              <a:off x="3066256" y="1390650"/>
              <a:ext cx="1380331" cy="2981326"/>
            </a:xfrm>
            <a:prstGeom prst="rect">
              <a:avLst/>
            </a:prstGeom>
            <a:solidFill>
              <a:schemeClr val="accent1">
                <a:alpha val="18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r>
                <a:rPr lang="en-US" dirty="0">
                  <a:solidFill>
                    <a:srgbClr val="FF0000"/>
                  </a:solidFill>
                </a:rPr>
                <a:t>Detailed data points in next slide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781347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MQXFA05 Coils TF (detailed)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21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MQXFA16 Preload Targets</a:t>
            </a:r>
            <a:endParaRPr lang="en-GB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3975" y="800101"/>
            <a:ext cx="6604583" cy="5114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3047206" y="1162050"/>
            <a:ext cx="1579060" cy="3162300"/>
          </a:xfrm>
          <a:prstGeom prst="rect">
            <a:avLst/>
          </a:prstGeom>
          <a:solidFill>
            <a:schemeClr val="accent1">
              <a:alpha val="18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  <a:p>
            <a:pPr algn="ctr"/>
            <a:endParaRPr lang="en-US" dirty="0">
              <a:solidFill>
                <a:srgbClr val="FF0000"/>
              </a:solidFill>
            </a:endParaRPr>
          </a:p>
          <a:p>
            <a:pPr algn="ctr"/>
            <a:endParaRPr lang="en-US" dirty="0">
              <a:solidFill>
                <a:srgbClr val="FF0000"/>
              </a:solidFill>
            </a:endParaRPr>
          </a:p>
          <a:p>
            <a:pPr algn="ctr"/>
            <a:endParaRPr lang="en-US" dirty="0">
              <a:solidFill>
                <a:srgbClr val="FF0000"/>
              </a:solidFill>
            </a:endParaRPr>
          </a:p>
          <a:p>
            <a:pPr algn="ctr"/>
            <a:endParaRPr lang="en-US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Detailed data points from 20 mil to 30 mil shims</a:t>
            </a:r>
          </a:p>
        </p:txBody>
      </p:sp>
    </p:spTree>
    <p:extLst>
      <p:ext uri="{BB962C8B-B14F-4D97-AF65-F5344CB8AC3E}">
        <p14:creationId xmlns:p14="http://schemas.microsoft.com/office/powerpoint/2010/main" val="5399119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22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MQXFA16 Preload Targets</a:t>
            </a:r>
            <a:endParaRPr lang="en-GB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12000" y="180000"/>
            <a:ext cx="7920000" cy="720000"/>
          </a:xfrm>
        </p:spPr>
        <p:txBody>
          <a:bodyPr/>
          <a:lstStyle/>
          <a:p>
            <a:r>
              <a:rPr lang="en-US" dirty="0"/>
              <a:t>Individual Coil TF Comparisons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0" y="1345834"/>
            <a:ext cx="9144000" cy="2439324"/>
            <a:chOff x="0" y="1345834"/>
            <a:chExt cx="9144000" cy="2439324"/>
          </a:xfrm>
        </p:grpSpPr>
        <p:pic>
          <p:nvPicPr>
            <p:cNvPr id="2051" name="Picture 3" descr="G:\My Drive\SG Measurements\LARP_and_CERN_QXF\MQXFA3\Preload\Individual_Coil_TF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345834"/>
              <a:ext cx="3200400" cy="24000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2" name="Picture 4" descr="G:\My Drive\SG Measurements\LARP_and_CERN_QXF\MQXFA04\Preload\Plots\Indivicual_Coil_TF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1800" y="1345834"/>
              <a:ext cx="3200400" cy="24000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0" name="Picture 2" descr="G:\My Drive\SG Measurements\LARP_and_CERN_QXF\MQXFA05\Preload\plots\Coils_TF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3600" y="1447799"/>
              <a:ext cx="3200400" cy="23373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" name="Rectangle 12"/>
          <p:cNvSpPr/>
          <p:nvPr/>
        </p:nvSpPr>
        <p:spPr>
          <a:xfrm>
            <a:off x="1120407" y="972918"/>
            <a:ext cx="11881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MQXFA03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092207" y="972918"/>
            <a:ext cx="11881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MQXFA04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064007" y="972918"/>
            <a:ext cx="11881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MQXFA05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682767" y="4988946"/>
            <a:ext cx="411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Cambria" panose="02040503050406030204" pitchFamily="18" charset="0"/>
                <a:ea typeface="Cambria" panose="02040503050406030204" pitchFamily="18" charset="0"/>
              </a:rPr>
              <a:t>In general, coil stress spreads in MQXFA03 and A06 are much smaller.</a:t>
            </a:r>
          </a:p>
        </p:txBody>
      </p:sp>
      <p:pic>
        <p:nvPicPr>
          <p:cNvPr id="16" name="Picture 3" descr="G:\My Drive\SG Measurements\LARP_and_CERN_QXF\MQXFA06\Codes\Coils_TF.png">
            <a:extLst>
              <a:ext uri="{FF2B5EF4-FFF2-40B4-BE49-F238E27FC236}">
                <a16:creationId xmlns:a16="http://schemas.microsoft.com/office/drawing/2014/main" id="{822B3A45-3D48-45D1-A093-E7CE737BB6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50" y="4311566"/>
            <a:ext cx="3100499" cy="240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 12">
            <a:extLst>
              <a:ext uri="{FF2B5EF4-FFF2-40B4-BE49-F238E27FC236}">
                <a16:creationId xmlns:a16="http://schemas.microsoft.com/office/drawing/2014/main" id="{C37D62A6-736D-4599-982D-F5EE8BA70A2C}"/>
              </a:ext>
            </a:extLst>
          </p:cNvPr>
          <p:cNvSpPr/>
          <p:nvPr/>
        </p:nvSpPr>
        <p:spPr>
          <a:xfrm>
            <a:off x="1120407" y="3852475"/>
            <a:ext cx="11881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MQXFA06</a:t>
            </a:r>
          </a:p>
        </p:txBody>
      </p:sp>
    </p:spTree>
    <p:extLst>
      <p:ext uri="{BB962C8B-B14F-4D97-AF65-F5344CB8AC3E}">
        <p14:creationId xmlns:p14="http://schemas.microsoft.com/office/powerpoint/2010/main" val="42089455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A24A08-EE1E-4BEC-9D45-D83ED1899C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Previous cases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C84B2A-BF03-4B30-A17F-F8DA10CCC9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F5560D-376E-4DBA-A502-6173DA92B0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23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D1B3A6-D525-45F2-8A84-B360DEC4EE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MQXFA16 Preload Targets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0516A31-4E23-4B7A-A074-4E3E9C1AAF6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113" t="26258" r="20081" b="39806"/>
          <a:stretch/>
        </p:blipFill>
        <p:spPr>
          <a:xfrm>
            <a:off x="612000" y="1740642"/>
            <a:ext cx="8024369" cy="2403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2416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59D07C-77EC-4336-AA48-D175E26088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B19597-C331-48EF-A8C9-D996F10927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16B110-340D-464F-B3B7-6270910C6E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24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2273D2-05F3-44C7-A9EE-29C8BC9145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MQXFA16 Preload Targets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1AF0EA8-5889-45CC-9B41-8A976163CA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0664" y="0"/>
            <a:ext cx="50826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7625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832113" y="2549737"/>
            <a:ext cx="7659194" cy="2950950"/>
            <a:chOff x="832113" y="2549737"/>
            <a:chExt cx="7659194" cy="2950950"/>
          </a:xfrm>
        </p:grpSpPr>
        <p:pic>
          <p:nvPicPr>
            <p:cNvPr id="2051" name="Picture 3" descr="G:\My Drive\SG Measurements\LARP_and_CERN_QXF\MQXFA06\Codes\Shell 7 Shims TF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2113" y="2549737"/>
              <a:ext cx="3695986" cy="29260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0" name="Picture 2" descr="G:\My Drive\SG Measurements\LARP_and_CERN_QXF\MQXFA06\Codes\Shims_Coil_stress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64811" y="2574607"/>
              <a:ext cx="3826496" cy="29260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3" name="Group 32"/>
            <p:cNvGrpSpPr/>
            <p:nvPr/>
          </p:nvGrpSpPr>
          <p:grpSpPr>
            <a:xfrm>
              <a:off x="2353876" y="2834952"/>
              <a:ext cx="5551874" cy="2241873"/>
              <a:chOff x="2353876" y="2473002"/>
              <a:chExt cx="5551874" cy="2241873"/>
            </a:xfrm>
          </p:grpSpPr>
          <p:cxnSp>
            <p:nvCxnSpPr>
              <p:cNvPr id="3" name="Straight Connector 2"/>
              <p:cNvCxnSpPr/>
              <p:nvPr/>
            </p:nvCxnSpPr>
            <p:spPr>
              <a:xfrm flipH="1">
                <a:off x="2353876" y="2484120"/>
                <a:ext cx="1560899" cy="2221230"/>
              </a:xfrm>
              <a:prstGeom prst="line">
                <a:avLst/>
              </a:prstGeom>
              <a:ln w="19050">
                <a:solidFill>
                  <a:schemeClr val="tx1">
                    <a:lumMod val="50000"/>
                    <a:lumOff val="50000"/>
                  </a:schemeClr>
                </a:solidFill>
                <a:prstDash val="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 flipH="1">
                <a:off x="2537232" y="2484120"/>
                <a:ext cx="1574006" cy="2230755"/>
              </a:xfrm>
              <a:prstGeom prst="line">
                <a:avLst/>
              </a:prstGeom>
              <a:ln w="19050">
                <a:solidFill>
                  <a:schemeClr val="tx1">
                    <a:lumMod val="50000"/>
                    <a:lumOff val="50000"/>
                  </a:schemeClr>
                </a:solidFill>
                <a:prstDash val="dashDot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>
                <a:off x="6473614" y="2473002"/>
                <a:ext cx="1212003" cy="1897915"/>
              </a:xfrm>
              <a:prstGeom prst="line">
                <a:avLst/>
              </a:prstGeom>
              <a:ln w="19050">
                <a:solidFill>
                  <a:schemeClr val="tx1">
                    <a:lumMod val="50000"/>
                    <a:lumOff val="50000"/>
                  </a:schemeClr>
                </a:solidFill>
                <a:prstDash val="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>
                <a:off x="6753226" y="2473002"/>
                <a:ext cx="1152524" cy="1838648"/>
              </a:xfrm>
              <a:prstGeom prst="line">
                <a:avLst/>
              </a:prstGeom>
              <a:ln w="19050">
                <a:solidFill>
                  <a:schemeClr val="tx1">
                    <a:lumMod val="50000"/>
                    <a:lumOff val="50000"/>
                  </a:schemeClr>
                </a:solidFill>
                <a:prstDash val="dashDot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25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MQXFA16 Preload Targets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591286" y="1042278"/>
            <a:ext cx="814705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Cambria" panose="02040503050406030204" pitchFamily="18" charset="0"/>
                <a:ea typeface="Cambria" panose="02040503050406030204" pitchFamily="18" charset="0"/>
              </a:rPr>
              <a:t>The correlations of the total load key thickness and the average coil / shell azimuthal stresses are investigated;</a:t>
            </a:r>
          </a:p>
          <a:p>
            <a:pPr marL="171450" indent="-1714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Cambria" panose="02040503050406030204" pitchFamily="18" charset="0"/>
                <a:ea typeface="Cambria" panose="02040503050406030204" pitchFamily="18" charset="0"/>
              </a:rPr>
              <a:t>The slope</a:t>
            </a:r>
            <a:r>
              <a:rPr lang="en-US" altLang="zh-CN" sz="1400" dirty="0">
                <a:latin typeface="Cambria" panose="02040503050406030204" pitchFamily="18" charset="0"/>
                <a:ea typeface="Cambria" panose="02040503050406030204" pitchFamily="18" charset="0"/>
              </a:rPr>
              <a:t>s</a:t>
            </a:r>
            <a:r>
              <a:rPr lang="en-US" sz="1400" dirty="0">
                <a:latin typeface="Cambria" panose="02040503050406030204" pitchFamily="18" charset="0"/>
                <a:ea typeface="Cambria" panose="02040503050406030204" pitchFamily="18" charset="0"/>
              </a:rPr>
              <a:t> of the linear part of the three magnets are very close.</a:t>
            </a:r>
            <a:endParaRPr lang="en-US" sz="1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458200" cy="914400"/>
          </a:xfrm>
        </p:spPr>
        <p:txBody>
          <a:bodyPr>
            <a:normAutofit/>
          </a:bodyPr>
          <a:lstStyle/>
          <a:p>
            <a:r>
              <a:rPr lang="en-GB" sz="3200" dirty="0">
                <a:latin typeface="Century Gothic" panose="020B0502020202020204" pitchFamily="34" charset="0"/>
              </a:rPr>
              <a:t>MQXFA03 </a:t>
            </a:r>
            <a:r>
              <a:rPr lang="en-US" altLang="zh-CN" sz="3200" dirty="0">
                <a:latin typeface="Century Gothic" panose="020B0502020202020204" pitchFamily="34" charset="0"/>
              </a:rPr>
              <a:t>- </a:t>
            </a:r>
            <a:r>
              <a:rPr lang="en-GB" sz="3200" dirty="0">
                <a:latin typeface="Century Gothic" panose="020B0502020202020204" pitchFamily="34" charset="0"/>
              </a:rPr>
              <a:t>06 Shims TF Plots</a:t>
            </a:r>
          </a:p>
        </p:txBody>
      </p:sp>
    </p:spTree>
    <p:extLst>
      <p:ext uri="{BB962C8B-B14F-4D97-AF65-F5344CB8AC3E}">
        <p14:creationId xmlns:p14="http://schemas.microsoft.com/office/powerpoint/2010/main" val="42461718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Shim TF only for MQXFA05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26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MQXFA16 Preload Targets</a:t>
            </a:r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968597" y="4747162"/>
            <a:ext cx="6908558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Cambria" panose="02040503050406030204" pitchFamily="18" charset="0"/>
                <a:ea typeface="Cambria" panose="02040503050406030204" pitchFamily="18" charset="0"/>
              </a:rPr>
              <a:t>The average stress of all the shells (shell 2, shell 4 and shell 7) seems linear (red line) ; </a:t>
            </a:r>
          </a:p>
          <a:p>
            <a:pPr marL="171450" indent="-1714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Cambria" panose="02040503050406030204" pitchFamily="18" charset="0"/>
                <a:ea typeface="Cambria" panose="02040503050406030204" pitchFamily="18" charset="0"/>
              </a:rPr>
              <a:t>The average stress of the shells 2 &amp; 4 seems linear (Dark blue line) ;</a:t>
            </a:r>
          </a:p>
          <a:p>
            <a:pPr marL="171450" indent="-1714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Cambria" panose="02040503050406030204" pitchFamily="18" charset="0"/>
                <a:ea typeface="Cambria" panose="02040503050406030204" pitchFamily="18" charset="0"/>
              </a:rPr>
              <a:t>The average stress of  shell 7 seems to have slope change (green line).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648912" y="1200151"/>
            <a:ext cx="17460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Only MQXFA05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646447" y="1636236"/>
            <a:ext cx="3696636" cy="2926595"/>
            <a:chOff x="2232685" y="1285716"/>
            <a:chExt cx="4835525" cy="3828243"/>
          </a:xfrm>
        </p:grpSpPr>
        <p:pic>
          <p:nvPicPr>
            <p:cNvPr id="2050" name="Picture 2" descr="G:\My Drive\SG Measurements\LARP_and_CERN_QXF\MQXFA05\Preload\plots\Shims_Shell_stress_A05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32685" y="1285716"/>
              <a:ext cx="4835525" cy="38282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3" name="Straight Connector 12"/>
            <p:cNvCxnSpPr/>
            <p:nvPr/>
          </p:nvCxnSpPr>
          <p:spPr>
            <a:xfrm flipH="1">
              <a:off x="4594326" y="1906112"/>
              <a:ext cx="1917530" cy="2675413"/>
            </a:xfrm>
            <a:prstGeom prst="line">
              <a:avLst/>
            </a:prstGeom>
            <a:ln w="19050">
              <a:solidFill>
                <a:srgbClr val="FF0000"/>
              </a:solidFill>
              <a:prstDash val="dash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H="1">
              <a:off x="4775302" y="3317875"/>
              <a:ext cx="777790" cy="892175"/>
            </a:xfrm>
            <a:prstGeom prst="line">
              <a:avLst/>
            </a:prstGeom>
            <a:ln w="19050">
              <a:solidFill>
                <a:srgbClr val="FFC000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553092" y="1990725"/>
              <a:ext cx="752458" cy="1327150"/>
            </a:xfrm>
            <a:prstGeom prst="line">
              <a:avLst/>
            </a:prstGeom>
            <a:ln w="19050">
              <a:solidFill>
                <a:srgbClr val="FFC000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26" name="Picture 2" descr="G:\My Drive\SG Measurements\LARP_and_CERN_QXF\MQXFA05\Preload\plots\Shims_Shell_stress 2_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2876" y="1670116"/>
            <a:ext cx="3695986" cy="2926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Straight Connector 14"/>
          <p:cNvCxnSpPr/>
          <p:nvPr/>
        </p:nvCxnSpPr>
        <p:spPr>
          <a:xfrm flipH="1">
            <a:off x="6354493" y="3189770"/>
            <a:ext cx="594601" cy="682045"/>
          </a:xfrm>
          <a:prstGeom prst="line">
            <a:avLst/>
          </a:prstGeom>
          <a:ln w="19050">
            <a:solidFill>
              <a:srgbClr val="FFC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949094" y="2175198"/>
            <a:ext cx="575235" cy="1014573"/>
          </a:xfrm>
          <a:prstGeom prst="line">
            <a:avLst/>
          </a:prstGeom>
          <a:ln w="19050">
            <a:solidFill>
              <a:srgbClr val="FFC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6499860" y="2175198"/>
            <a:ext cx="1203960" cy="1696617"/>
          </a:xfrm>
          <a:prstGeom prst="line">
            <a:avLst/>
          </a:prstGeom>
          <a:ln w="19050">
            <a:solidFill>
              <a:srgbClr val="002060"/>
            </a:solidFill>
            <a:prstDash val="dash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3095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Individual Shell Shim TF Comparison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27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MQXFA16 Preload Targets</a:t>
            </a:r>
            <a:endParaRPr lang="en-GB" dirty="0"/>
          </a:p>
        </p:txBody>
      </p:sp>
      <p:sp>
        <p:nvSpPr>
          <p:cNvPr id="26" name="TextBox 25"/>
          <p:cNvSpPr txBox="1"/>
          <p:nvPr/>
        </p:nvSpPr>
        <p:spPr>
          <a:xfrm>
            <a:off x="287877" y="1241976"/>
            <a:ext cx="5838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Cambria" panose="02040503050406030204" pitchFamily="18" charset="0"/>
                <a:ea typeface="Cambria" panose="02040503050406030204" pitchFamily="18" charset="0"/>
              </a:rPr>
              <a:t>Individual shell stress with error bar at each final data point.</a:t>
            </a:r>
          </a:p>
        </p:txBody>
      </p:sp>
      <p:grpSp>
        <p:nvGrpSpPr>
          <p:cNvPr id="2069" name="Group 2068"/>
          <p:cNvGrpSpPr/>
          <p:nvPr/>
        </p:nvGrpSpPr>
        <p:grpSpPr>
          <a:xfrm>
            <a:off x="0" y="1624557"/>
            <a:ext cx="9144000" cy="2491009"/>
            <a:chOff x="0" y="1624557"/>
            <a:chExt cx="9144000" cy="2491009"/>
          </a:xfrm>
        </p:grpSpPr>
        <p:grpSp>
          <p:nvGrpSpPr>
            <p:cNvPr id="7" name="Group 6"/>
            <p:cNvGrpSpPr/>
            <p:nvPr/>
          </p:nvGrpSpPr>
          <p:grpSpPr>
            <a:xfrm>
              <a:off x="0" y="1624557"/>
              <a:ext cx="9144000" cy="2491009"/>
              <a:chOff x="0" y="1235075"/>
              <a:chExt cx="9144000" cy="2491009"/>
            </a:xfrm>
          </p:grpSpPr>
          <p:pic>
            <p:nvPicPr>
              <p:cNvPr id="1027" name="Picture 3" descr="G:\My Drive\SG Measurements\LARP_and_CERN_QXF\MQXFA05\Codes\Shell 2 Shims TF.pn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1235076"/>
                <a:ext cx="3108960" cy="246133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28" name="Picture 4" descr="G:\My Drive\SG Measurements\LARP_and_CERN_QXF\MQXFA05\Codes\Shell 4 Shims TF.pn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17520" y="1264748"/>
                <a:ext cx="3108960" cy="246133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" name="Picture 2" descr="G:\My Drive\SG Measurements\LARP_and_CERN_QXF\MQXFA05\Codes\Shell 7 Shims TF.png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35040" y="1235075"/>
                <a:ext cx="3108960" cy="246133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" name="Rectangle 5"/>
              <p:cNvSpPr/>
              <p:nvPr/>
            </p:nvSpPr>
            <p:spPr>
              <a:xfrm>
                <a:off x="2321727" y="1852609"/>
                <a:ext cx="54864" cy="130969"/>
              </a:xfrm>
              <a:prstGeom prst="rect">
                <a:avLst/>
              </a:prstGeom>
              <a:solidFill>
                <a:srgbClr val="FF0000">
                  <a:alpha val="30000"/>
                </a:srgb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2590809" y="1618458"/>
                <a:ext cx="54864" cy="109728"/>
              </a:xfrm>
              <a:prstGeom prst="rect">
                <a:avLst/>
              </a:prstGeom>
              <a:solidFill>
                <a:srgbClr val="00B050">
                  <a:alpha val="30000"/>
                </a:srgb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2592056" y="1749430"/>
                <a:ext cx="54864" cy="182880"/>
              </a:xfrm>
              <a:prstGeom prst="rect">
                <a:avLst/>
              </a:prstGeom>
              <a:solidFill>
                <a:schemeClr val="tx1">
                  <a:alpha val="3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5339223" y="1827750"/>
                <a:ext cx="54864" cy="292608"/>
              </a:xfrm>
              <a:prstGeom prst="rect">
                <a:avLst/>
              </a:prstGeom>
              <a:solidFill>
                <a:srgbClr val="FF0000">
                  <a:alpha val="30000"/>
                </a:srgb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5608647" y="1727132"/>
                <a:ext cx="54864" cy="146304"/>
              </a:xfrm>
              <a:prstGeom prst="rect">
                <a:avLst/>
              </a:prstGeom>
              <a:solidFill>
                <a:srgbClr val="00B050">
                  <a:alpha val="30000"/>
                </a:srgb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5609894" y="1848248"/>
                <a:ext cx="54864" cy="146304"/>
              </a:xfrm>
              <a:prstGeom prst="rect">
                <a:avLst/>
              </a:prstGeom>
              <a:solidFill>
                <a:schemeClr val="tx1">
                  <a:alpha val="3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8356608" y="1763287"/>
                <a:ext cx="54864" cy="91440"/>
              </a:xfrm>
              <a:prstGeom prst="rect">
                <a:avLst/>
              </a:prstGeom>
              <a:solidFill>
                <a:srgbClr val="FF0000">
                  <a:alpha val="30000"/>
                </a:srgb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8625690" y="1479135"/>
                <a:ext cx="54864" cy="219456"/>
              </a:xfrm>
              <a:prstGeom prst="rect">
                <a:avLst/>
              </a:prstGeom>
              <a:solidFill>
                <a:srgbClr val="00B050">
                  <a:alpha val="30000"/>
                </a:srgb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8624556" y="1624393"/>
                <a:ext cx="54864" cy="109728"/>
              </a:xfrm>
              <a:prstGeom prst="rect">
                <a:avLst/>
              </a:prstGeom>
              <a:solidFill>
                <a:schemeClr val="tx1">
                  <a:alpha val="3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27" name="Straight Connector 26"/>
            <p:cNvCxnSpPr/>
            <p:nvPr/>
          </p:nvCxnSpPr>
          <p:spPr>
            <a:xfrm flipH="1">
              <a:off x="1504950" y="2062804"/>
              <a:ext cx="923925" cy="1442396"/>
            </a:xfrm>
            <a:prstGeom prst="line">
              <a:avLst/>
            </a:prstGeom>
            <a:ln w="19050">
              <a:solidFill>
                <a:srgbClr val="FF0000"/>
              </a:solidFill>
              <a:prstDash val="dash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H="1">
              <a:off x="1816101" y="2631346"/>
              <a:ext cx="533058" cy="762729"/>
            </a:xfrm>
            <a:prstGeom prst="line">
              <a:avLst/>
            </a:prstGeom>
            <a:ln w="19050">
              <a:solidFill>
                <a:srgbClr val="FFC000"/>
              </a:solidFill>
              <a:prstDash val="dash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H="1">
              <a:off x="2349159" y="2062804"/>
              <a:ext cx="269082" cy="568542"/>
            </a:xfrm>
            <a:prstGeom prst="line">
              <a:avLst/>
            </a:prstGeom>
            <a:ln w="19050">
              <a:solidFill>
                <a:srgbClr val="FFC000"/>
              </a:solidFill>
              <a:prstDash val="dash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flipH="1">
              <a:off x="1743075" y="2217232"/>
              <a:ext cx="876413" cy="1249868"/>
            </a:xfrm>
            <a:prstGeom prst="line">
              <a:avLst/>
            </a:prstGeom>
            <a:ln w="19050">
              <a:solidFill>
                <a:schemeClr val="tx1">
                  <a:lumMod val="85000"/>
                  <a:lumOff val="15000"/>
                </a:schemeClr>
              </a:solidFill>
              <a:prstDash val="dash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flipH="1">
              <a:off x="4591049" y="2044061"/>
              <a:ext cx="923925" cy="1442396"/>
            </a:xfrm>
            <a:prstGeom prst="line">
              <a:avLst/>
            </a:prstGeom>
            <a:ln w="19050">
              <a:solidFill>
                <a:srgbClr val="FF0000"/>
              </a:solidFill>
              <a:prstDash val="dash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flipH="1">
              <a:off x="4979194" y="2697956"/>
              <a:ext cx="387463" cy="750401"/>
            </a:xfrm>
            <a:prstGeom prst="line">
              <a:avLst/>
            </a:prstGeom>
            <a:ln w="19050">
              <a:solidFill>
                <a:srgbClr val="FFC000"/>
              </a:solidFill>
              <a:prstDash val="dash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flipH="1">
              <a:off x="5366655" y="2196909"/>
              <a:ext cx="274646" cy="501047"/>
            </a:xfrm>
            <a:prstGeom prst="line">
              <a:avLst/>
            </a:prstGeom>
            <a:ln w="19050">
              <a:solidFill>
                <a:srgbClr val="FFC000"/>
              </a:solidFill>
              <a:prstDash val="dash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flipH="1">
              <a:off x="4886325" y="2198489"/>
              <a:ext cx="819263" cy="1249868"/>
            </a:xfrm>
            <a:prstGeom prst="line">
              <a:avLst/>
            </a:prstGeom>
            <a:ln w="19050">
              <a:solidFill>
                <a:schemeClr val="tx1">
                  <a:lumMod val="85000"/>
                  <a:lumOff val="15000"/>
                </a:schemeClr>
              </a:solidFill>
              <a:prstDash val="dash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flipH="1">
              <a:off x="7543351" y="2020255"/>
              <a:ext cx="923925" cy="1442396"/>
            </a:xfrm>
            <a:prstGeom prst="line">
              <a:avLst/>
            </a:prstGeom>
            <a:ln w="19050">
              <a:solidFill>
                <a:srgbClr val="FF0000"/>
              </a:solidFill>
              <a:prstDash val="dash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flipH="1">
              <a:off x="7811582" y="2674150"/>
              <a:ext cx="484693" cy="688489"/>
            </a:xfrm>
            <a:prstGeom prst="line">
              <a:avLst/>
            </a:prstGeom>
            <a:ln w="19050">
              <a:solidFill>
                <a:srgbClr val="FFC000"/>
              </a:solidFill>
              <a:prstDash val="dash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flipH="1">
              <a:off x="8296275" y="1978345"/>
              <a:ext cx="355607" cy="695805"/>
            </a:xfrm>
            <a:prstGeom prst="line">
              <a:avLst/>
            </a:prstGeom>
            <a:ln w="19050">
              <a:solidFill>
                <a:srgbClr val="FFC000"/>
              </a:solidFill>
              <a:prstDash val="dash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flipH="1">
              <a:off x="7720013" y="2926556"/>
              <a:ext cx="440531" cy="521801"/>
            </a:xfrm>
            <a:prstGeom prst="line">
              <a:avLst/>
            </a:prstGeom>
            <a:ln w="19050">
              <a:solidFill>
                <a:schemeClr val="tx1">
                  <a:lumMod val="85000"/>
                  <a:lumOff val="15000"/>
                </a:schemeClr>
              </a:solidFill>
              <a:prstDash val="dash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flipH="1">
              <a:off x="8160544" y="2068739"/>
              <a:ext cx="483060" cy="857817"/>
            </a:xfrm>
            <a:prstGeom prst="line">
              <a:avLst/>
            </a:prstGeom>
            <a:ln w="19050">
              <a:solidFill>
                <a:schemeClr val="tx1">
                  <a:lumMod val="85000"/>
                  <a:lumOff val="15000"/>
                </a:schemeClr>
              </a:solidFill>
              <a:prstDash val="dash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0477887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28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MQXFA16 Preload Targets</a:t>
            </a:r>
            <a:endParaRPr lang="en-GB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12000" y="180000"/>
            <a:ext cx="7920000" cy="720000"/>
          </a:xfrm>
        </p:spPr>
        <p:txBody>
          <a:bodyPr/>
          <a:lstStyle/>
          <a:p>
            <a:r>
              <a:rPr lang="en-US" dirty="0"/>
              <a:t>Coil Pack Pole-key Gaps</a:t>
            </a:r>
          </a:p>
        </p:txBody>
      </p:sp>
      <p:sp>
        <p:nvSpPr>
          <p:cNvPr id="2" name="AutoShape 2" descr="https://mail.google.com/mail/u/0?ui=2&amp;ik=91d16a1761&amp;attid=0.1.4&amp;permmsgid=msg-f:1676311020744588167&amp;th=174373fdec8dbb87&amp;view=fimg&amp;sz=s0-l75-ft&amp;attbid=ANGjdJ9OsGZAwlnY-tvDIO_zPGyB8cYqaPjImPs8veIAjt5dIcVdgGRSyuzNFKbeVsQoWlFQ9YV7sHDWRk1FZBfxUMxftNXPGmoh0BzatiTTizj7ne4JoeS9JUcsJjM&amp;disp=emb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https://mail.google.com/mail/u/0?ui=2&amp;ik=91d16a1761&amp;attid=0.1.4&amp;permmsgid=msg-f:1676311020744588167&amp;th=174373fdec8dbb87&amp;view=fimg&amp;sz=s0-l75-ft&amp;attbid=ANGjdJ9OsGZAwlnY-tvDIO_zPGyB8cYqaPjImPs8veIAjt5dIcVdgGRSyuzNFKbeVsQoWlFQ9YV7sHDWRk1FZBfxUMxftNXPGmoh0BzatiTTizj7ne4JoeS9JUcsJjM&amp;disp=emb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-1" y="2285619"/>
            <a:ext cx="9144001" cy="2112908"/>
            <a:chOff x="-1" y="997839"/>
            <a:chExt cx="9144001" cy="2112908"/>
          </a:xfrm>
        </p:grpSpPr>
        <p:pic>
          <p:nvPicPr>
            <p:cNvPr id="1029" name="Picture 5" descr="C:\Users\hengpan.LBL\Downloads\MQXFA03 coil pack gap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" y="999953"/>
              <a:ext cx="3108960" cy="21086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C:\Users\hengpan.LBL\Downloads\MQXFA04 coil pack gap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7519" y="997839"/>
              <a:ext cx="3108960" cy="21129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1" name="Picture 7" descr="C:\Users\hengpan.LBL\Downloads\MQXFA05 coil pack gap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35040" y="997839"/>
              <a:ext cx="3108960" cy="21129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1" name="Rectangle 30"/>
          <p:cNvSpPr/>
          <p:nvPr/>
        </p:nvSpPr>
        <p:spPr>
          <a:xfrm>
            <a:off x="6035040" y="2049206"/>
            <a:ext cx="122972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100" dirty="0">
                <a:latin typeface="Cambria" panose="02040503050406030204" pitchFamily="18" charset="0"/>
                <a:ea typeface="Cambria" panose="02040503050406030204" pitchFamily="18" charset="0"/>
              </a:rPr>
              <a:t>inch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017519" y="2054663"/>
            <a:ext cx="122972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100" dirty="0">
                <a:latin typeface="Cambria" panose="02040503050406030204" pitchFamily="18" charset="0"/>
                <a:ea typeface="Cambria" panose="02040503050406030204" pitchFamily="18" charset="0"/>
              </a:rPr>
              <a:t>inch</a:t>
            </a:r>
          </a:p>
        </p:txBody>
      </p:sp>
      <p:sp>
        <p:nvSpPr>
          <p:cNvPr id="19" name="Rectangle 18"/>
          <p:cNvSpPr/>
          <p:nvPr/>
        </p:nvSpPr>
        <p:spPr>
          <a:xfrm>
            <a:off x="0" y="2040601"/>
            <a:ext cx="122972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zh-CN" sz="1100" dirty="0">
                <a:latin typeface="Cambria" panose="02040503050406030204" pitchFamily="18" charset="0"/>
                <a:ea typeface="Cambria" panose="02040503050406030204" pitchFamily="18" charset="0"/>
              </a:rPr>
              <a:t>mm</a:t>
            </a:r>
            <a:endParaRPr lang="en-US" sz="11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061538" y="4531163"/>
            <a:ext cx="82822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100" dirty="0">
                <a:latin typeface="Cambria" panose="02040503050406030204" pitchFamily="18" charset="0"/>
                <a:ea typeface="Cambria" panose="02040503050406030204" pitchFamily="18" charset="0"/>
              </a:rPr>
              <a:t>MQXFA03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010478" y="4531163"/>
            <a:ext cx="82822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100" dirty="0">
                <a:latin typeface="Cambria" panose="02040503050406030204" pitchFamily="18" charset="0"/>
                <a:ea typeface="Cambria" panose="02040503050406030204" pitchFamily="18" charset="0"/>
              </a:rPr>
              <a:t>MQXFA04</a:t>
            </a:r>
          </a:p>
        </p:txBody>
      </p:sp>
      <p:sp>
        <p:nvSpPr>
          <p:cNvPr id="22" name="Rectangle 21"/>
          <p:cNvSpPr/>
          <p:nvPr/>
        </p:nvSpPr>
        <p:spPr>
          <a:xfrm>
            <a:off x="7175409" y="4531163"/>
            <a:ext cx="82822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100" dirty="0">
                <a:latin typeface="Cambria" panose="02040503050406030204" pitchFamily="18" charset="0"/>
                <a:ea typeface="Cambria" panose="02040503050406030204" pitchFamily="18" charset="0"/>
              </a:rPr>
              <a:t>MQXFA05</a:t>
            </a:r>
          </a:p>
        </p:txBody>
      </p:sp>
    </p:spTree>
    <p:extLst>
      <p:ext uri="{BB962C8B-B14F-4D97-AF65-F5344CB8AC3E}">
        <p14:creationId xmlns:p14="http://schemas.microsoft.com/office/powerpoint/2010/main" val="166854636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29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MQXFA16 Preload Targets</a:t>
            </a:r>
            <a:endParaRPr lang="en-GB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12000" y="180000"/>
            <a:ext cx="7920000" cy="720000"/>
          </a:xfrm>
        </p:spPr>
        <p:txBody>
          <a:bodyPr/>
          <a:lstStyle/>
          <a:p>
            <a:r>
              <a:rPr lang="en-US" dirty="0"/>
              <a:t>Shell ID Measurements</a:t>
            </a:r>
          </a:p>
        </p:txBody>
      </p:sp>
      <p:sp>
        <p:nvSpPr>
          <p:cNvPr id="2" name="AutoShape 2" descr="https://mail.google.com/mail/u/0?ui=2&amp;ik=91d16a1761&amp;attid=0.1.4&amp;permmsgid=msg-f:1676311020744588167&amp;th=174373fdec8dbb87&amp;view=fimg&amp;sz=s0-l75-ft&amp;attbid=ANGjdJ9OsGZAwlnY-tvDIO_zPGyB8cYqaPjImPs8veIAjt5dIcVdgGRSyuzNFKbeVsQoWlFQ9YV7sHDWRk1FZBfxUMxftNXPGmoh0BzatiTTizj7ne4JoeS9JUcsJjM&amp;disp=emb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https://mail.google.com/mail/u/0?ui=2&amp;ik=91d16a1761&amp;attid=0.1.4&amp;permmsgid=msg-f:1676311020744588167&amp;th=174373fdec8dbb87&amp;view=fimg&amp;sz=s0-l75-ft&amp;attbid=ANGjdJ9OsGZAwlnY-tvDIO_zPGyB8cYqaPjImPs8veIAjt5dIcVdgGRSyuzNFKbeVsQoWlFQ9YV7sHDWRk1FZBfxUMxftNXPGmoh0BzatiTTizj7ne4JoeS9JUcsJjM&amp;disp=emb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7556139" y="1393276"/>
            <a:ext cx="12297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Unit: mm</a:t>
            </a:r>
          </a:p>
        </p:txBody>
      </p:sp>
      <p:pic>
        <p:nvPicPr>
          <p:cNvPr id="2050" name="Picture 2" descr="C:\Users\hengpan.LBL\Downloads\MQXFA05 shel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6480" y="2019902"/>
            <a:ext cx="3017520" cy="2887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hengpan.LBL\Downloads\MQXFA03 shell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16" y="2093080"/>
            <a:ext cx="3017520" cy="2629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hengpan.LBL\Downloads\MQXFA04 shell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6736" y="2019902"/>
            <a:ext cx="3017520" cy="2702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0862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60CD044C-EBB4-6042-9C62-6FE2EE09B1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3239" y="2938801"/>
            <a:ext cx="1800761" cy="18288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215CA90-FE23-264D-92F9-CF511D1EC4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MQXFA SG Layout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AE4481-5ED7-804D-88C1-F7627CDB2C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5675" y="2707141"/>
            <a:ext cx="6570903" cy="2099097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HBM gauges and FBG (next slide) are installed</a:t>
            </a:r>
          </a:p>
          <a:p>
            <a:r>
              <a:rPr lang="en-US" dirty="0"/>
              <a:t>Shell gauges --- three axial locations:</a:t>
            </a:r>
          </a:p>
          <a:p>
            <a:pPr lvl="1"/>
            <a:r>
              <a:rPr lang="en-US" dirty="0"/>
              <a:t>Shell gauges (T &amp; Z): on shell 2, 4, &amp; 7</a:t>
            </a:r>
          </a:p>
          <a:p>
            <a:r>
              <a:rPr lang="en-US" dirty="0"/>
              <a:t>Coil gauges (T &amp; Z): on the axial location of 3989 mm (RE) from LE.</a:t>
            </a:r>
          </a:p>
          <a:p>
            <a:r>
              <a:rPr lang="en-US" dirty="0"/>
              <a:t>Rod stations are located on the RE (see inset)</a:t>
            </a:r>
          </a:p>
          <a:p>
            <a:pPr lvl="1"/>
            <a:r>
              <a:rPr lang="en-US" dirty="0"/>
              <a:t>Each station is full bridge with four individual gauges. 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034844-DBB3-8A43-88A5-629C1E510A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3C7C88-93CF-3D40-B91C-E95DC7364F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MQXFA16 Preload Targets</a:t>
            </a:r>
            <a:endParaRPr lang="en-GB" dirty="0"/>
          </a:p>
        </p:txBody>
      </p:sp>
      <p:grpSp>
        <p:nvGrpSpPr>
          <p:cNvPr id="9" name="组合 6"/>
          <p:cNvGrpSpPr/>
          <p:nvPr/>
        </p:nvGrpSpPr>
        <p:grpSpPr>
          <a:xfrm>
            <a:off x="798599" y="1084277"/>
            <a:ext cx="8040601" cy="1422985"/>
            <a:chOff x="537070" y="1459467"/>
            <a:chExt cx="8040601" cy="1422985"/>
          </a:xfrm>
        </p:grpSpPr>
        <p:sp>
          <p:nvSpPr>
            <p:cNvPr id="10" name="文本框 2"/>
            <p:cNvSpPr txBox="1"/>
            <p:nvPr/>
          </p:nvSpPr>
          <p:spPr>
            <a:xfrm>
              <a:off x="537070" y="1494576"/>
              <a:ext cx="4667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/>
                <a:t>LE</a:t>
              </a:r>
              <a:endParaRPr lang="zh-CN" altLang="en-US" dirty="0"/>
            </a:p>
          </p:txBody>
        </p:sp>
        <p:sp>
          <p:nvSpPr>
            <p:cNvPr id="11" name="文本框 20"/>
            <p:cNvSpPr txBox="1"/>
            <p:nvPr/>
          </p:nvSpPr>
          <p:spPr>
            <a:xfrm>
              <a:off x="8072404" y="1459467"/>
              <a:ext cx="5052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/>
                <a:t>RE</a:t>
              </a:r>
              <a:endParaRPr lang="zh-CN" altLang="en-US" dirty="0"/>
            </a:p>
          </p:txBody>
        </p:sp>
        <p:sp>
          <p:nvSpPr>
            <p:cNvPr id="12" name="文本框 21"/>
            <p:cNvSpPr txBox="1"/>
            <p:nvPr/>
          </p:nvSpPr>
          <p:spPr>
            <a:xfrm>
              <a:off x="3686026" y="1477022"/>
              <a:ext cx="6078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/>
                <a:t>MID</a:t>
              </a:r>
              <a:endParaRPr lang="zh-CN" altLang="en-US" dirty="0"/>
            </a:p>
          </p:txBody>
        </p:sp>
        <p:pic>
          <p:nvPicPr>
            <p:cNvPr id="13" name="图片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76035" y="1863908"/>
              <a:ext cx="7315730" cy="1018544"/>
            </a:xfrm>
            <a:prstGeom prst="rect">
              <a:avLst/>
            </a:prstGeom>
          </p:spPr>
        </p:pic>
        <p:sp>
          <p:nvSpPr>
            <p:cNvPr id="14" name="文本框 25"/>
            <p:cNvSpPr txBox="1"/>
            <p:nvPr/>
          </p:nvSpPr>
          <p:spPr>
            <a:xfrm>
              <a:off x="1617133" y="2040842"/>
              <a:ext cx="598241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050" dirty="0">
                  <a:solidFill>
                    <a:schemeClr val="bg1"/>
                  </a:solidFill>
                </a:rPr>
                <a:t>Shell 2</a:t>
              </a:r>
              <a:endParaRPr lang="zh-CN" altLang="en-US" sz="1050" dirty="0">
                <a:solidFill>
                  <a:schemeClr val="bg1"/>
                </a:solidFill>
              </a:endParaRPr>
            </a:p>
          </p:txBody>
        </p:sp>
        <p:sp>
          <p:nvSpPr>
            <p:cNvPr id="15" name="文本框 26"/>
            <p:cNvSpPr txBox="1"/>
            <p:nvPr/>
          </p:nvSpPr>
          <p:spPr>
            <a:xfrm>
              <a:off x="3695644" y="2025150"/>
              <a:ext cx="598241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050" dirty="0">
                  <a:solidFill>
                    <a:schemeClr val="bg1"/>
                  </a:solidFill>
                </a:rPr>
                <a:t>Shell 4</a:t>
              </a:r>
              <a:endParaRPr lang="zh-CN" altLang="en-US" sz="1050" dirty="0">
                <a:solidFill>
                  <a:schemeClr val="bg1"/>
                </a:solidFill>
              </a:endParaRPr>
            </a:p>
          </p:txBody>
        </p:sp>
      </p:grpSp>
      <p:sp>
        <p:nvSpPr>
          <p:cNvPr id="16" name="文本框 27"/>
          <p:cNvSpPr txBox="1"/>
          <p:nvPr/>
        </p:nvSpPr>
        <p:spPr>
          <a:xfrm>
            <a:off x="7085551" y="1648836"/>
            <a:ext cx="59824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50" dirty="0">
                <a:solidFill>
                  <a:schemeClr val="bg1"/>
                </a:solidFill>
              </a:rPr>
              <a:t>Shell 7</a:t>
            </a:r>
            <a:endParaRPr lang="zh-CN" altLang="en-US" sz="1050" dirty="0">
              <a:solidFill>
                <a:schemeClr val="bg1"/>
              </a:solidFill>
            </a:endParaRPr>
          </a:p>
        </p:txBody>
      </p:sp>
      <p:sp>
        <p:nvSpPr>
          <p:cNvPr id="17" name="4-Point Star 16"/>
          <p:cNvSpPr/>
          <p:nvPr/>
        </p:nvSpPr>
        <p:spPr>
          <a:xfrm>
            <a:off x="7439025" y="1871943"/>
            <a:ext cx="178092" cy="252132"/>
          </a:xfrm>
          <a:prstGeom prst="star4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文本框 27"/>
          <p:cNvSpPr txBox="1"/>
          <p:nvPr/>
        </p:nvSpPr>
        <p:spPr>
          <a:xfrm>
            <a:off x="7025518" y="2607580"/>
            <a:ext cx="94288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50" dirty="0"/>
              <a:t>Coil Stations</a:t>
            </a:r>
            <a:endParaRPr lang="zh-CN" altLang="en-US" sz="1050" dirty="0"/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7496962" y="2124075"/>
            <a:ext cx="31109" cy="48350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文本框 27">
            <a:extLst>
              <a:ext uri="{FF2B5EF4-FFF2-40B4-BE49-F238E27FC236}">
                <a16:creationId xmlns:a16="http://schemas.microsoft.com/office/drawing/2014/main" id="{0099476C-AE8A-B94E-ACCF-C70D727BD608}"/>
              </a:ext>
            </a:extLst>
          </p:cNvPr>
          <p:cNvSpPr txBox="1"/>
          <p:nvPr/>
        </p:nvSpPr>
        <p:spPr>
          <a:xfrm>
            <a:off x="8089487" y="2567903"/>
            <a:ext cx="95731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50" dirty="0"/>
              <a:t>Rod Stations</a:t>
            </a:r>
            <a:endParaRPr lang="zh-CN" altLang="en-US" sz="1050" dirty="0"/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88EAEC1-B23D-4745-A27A-5F3AA0C3A3C4}"/>
              </a:ext>
            </a:extLst>
          </p:cNvPr>
          <p:cNvCxnSpPr>
            <a:cxnSpLocks/>
          </p:cNvCxnSpPr>
          <p:nvPr/>
        </p:nvCxnSpPr>
        <p:spPr>
          <a:xfrm flipH="1">
            <a:off x="8415462" y="2832327"/>
            <a:ext cx="121572" cy="91314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AB36E845-B952-7546-96CC-437C0A504E0D}"/>
              </a:ext>
            </a:extLst>
          </p:cNvPr>
          <p:cNvCxnSpPr>
            <a:cxnSpLocks/>
          </p:cNvCxnSpPr>
          <p:nvPr/>
        </p:nvCxnSpPr>
        <p:spPr>
          <a:xfrm flipH="1">
            <a:off x="7808496" y="2832327"/>
            <a:ext cx="667307" cy="54317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文本框 27">
            <a:extLst>
              <a:ext uri="{FF2B5EF4-FFF2-40B4-BE49-F238E27FC236}">
                <a16:creationId xmlns:a16="http://schemas.microsoft.com/office/drawing/2014/main" id="{2C820457-ECB7-E742-BE40-683E3E2B42E4}"/>
              </a:ext>
            </a:extLst>
          </p:cNvPr>
          <p:cNvSpPr txBox="1"/>
          <p:nvPr/>
        </p:nvSpPr>
        <p:spPr>
          <a:xfrm>
            <a:off x="7496961" y="4821505"/>
            <a:ext cx="162576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50" dirty="0"/>
              <a:t>RE axial plate assembly</a:t>
            </a:r>
            <a:endParaRPr lang="zh-CN" altLang="en-US" sz="1050" dirty="0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E4A93D2-9EBA-C641-971D-CB72A5E74A8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2553"/>
          <a:stretch/>
        </p:blipFill>
        <p:spPr>
          <a:xfrm>
            <a:off x="4708158" y="5075421"/>
            <a:ext cx="3918111" cy="169808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1BB01D81-D974-B041-A2A9-7E96131471B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57107" y="4983675"/>
            <a:ext cx="2158455" cy="1828800"/>
          </a:xfrm>
          <a:prstGeom prst="rect">
            <a:avLst/>
          </a:prstGeom>
        </p:spPr>
      </p:pic>
      <p:sp>
        <p:nvSpPr>
          <p:cNvPr id="27" name="Oval 26">
            <a:extLst>
              <a:ext uri="{FF2B5EF4-FFF2-40B4-BE49-F238E27FC236}">
                <a16:creationId xmlns:a16="http://schemas.microsoft.com/office/drawing/2014/main" id="{BA93E57B-AD4C-3848-A13F-D25453DE2D44}"/>
              </a:ext>
            </a:extLst>
          </p:cNvPr>
          <p:cNvSpPr/>
          <p:nvPr/>
        </p:nvSpPr>
        <p:spPr>
          <a:xfrm>
            <a:off x="2494086" y="4853689"/>
            <a:ext cx="1962319" cy="196231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FA0174F2-4765-F947-92FD-760591C91C05}"/>
              </a:ext>
            </a:extLst>
          </p:cNvPr>
          <p:cNvSpPr/>
          <p:nvPr/>
        </p:nvSpPr>
        <p:spPr>
          <a:xfrm>
            <a:off x="6337489" y="5918686"/>
            <a:ext cx="229644" cy="22964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54919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7917" y="1162475"/>
            <a:ext cx="2719236" cy="27157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Appendix: Possible </a:t>
            </a:r>
            <a:r>
              <a:rPr lang="en-US" dirty="0" err="1"/>
              <a:t>Polekey</a:t>
            </a:r>
            <a:r>
              <a:rPr lang="en-US" dirty="0"/>
              <a:t> Interception in Q4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30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MQXFA16 Preload Targets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7525616" y="2781300"/>
            <a:ext cx="220134" cy="228600"/>
          </a:xfrm>
          <a:prstGeom prst="rect">
            <a:avLst/>
          </a:prstGeom>
          <a:noFill/>
          <a:ln w="22225">
            <a:solidFill>
              <a:schemeClr val="tx1">
                <a:lumMod val="75000"/>
                <a:lumOff val="25000"/>
              </a:schemeClr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>
            <a:stCxn id="7" idx="1"/>
          </p:cNvCxnSpPr>
          <p:nvPr/>
        </p:nvCxnSpPr>
        <p:spPr>
          <a:xfrm flipH="1">
            <a:off x="6993760" y="2895600"/>
            <a:ext cx="531856" cy="1292832"/>
          </a:xfrm>
          <a:prstGeom prst="line">
            <a:avLst/>
          </a:prstGeom>
          <a:ln w="22225">
            <a:solidFill>
              <a:schemeClr val="tx1">
                <a:lumMod val="75000"/>
                <a:lumOff val="25000"/>
              </a:schemeClr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7745750" y="3009900"/>
            <a:ext cx="751992" cy="1171640"/>
          </a:xfrm>
          <a:prstGeom prst="line">
            <a:avLst/>
          </a:prstGeom>
          <a:ln w="22225">
            <a:solidFill>
              <a:schemeClr val="tx1">
                <a:lumMod val="75000"/>
                <a:lumOff val="25000"/>
              </a:schemeClr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6" name="Group 15"/>
          <p:cNvGrpSpPr/>
          <p:nvPr/>
        </p:nvGrpSpPr>
        <p:grpSpPr>
          <a:xfrm flipV="1">
            <a:off x="6993758" y="4181540"/>
            <a:ext cx="1503984" cy="1316316"/>
            <a:chOff x="6525016" y="4325409"/>
            <a:chExt cx="1503984" cy="1316316"/>
          </a:xfrm>
        </p:grpSpPr>
        <p:pic>
          <p:nvPicPr>
            <p:cNvPr id="1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25016" y="4325409"/>
              <a:ext cx="1503984" cy="1316316"/>
            </a:xfrm>
            <a:prstGeom prst="rect">
              <a:avLst/>
            </a:prstGeom>
            <a:noFill/>
            <a:ln w="158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18" name="Straight Connector 17"/>
            <p:cNvCxnSpPr/>
            <p:nvPr/>
          </p:nvCxnSpPr>
          <p:spPr>
            <a:xfrm flipV="1">
              <a:off x="7058025" y="4586288"/>
              <a:ext cx="242888" cy="245268"/>
            </a:xfrm>
            <a:prstGeom prst="line">
              <a:avLst/>
            </a:prstGeom>
            <a:ln>
              <a:solidFill>
                <a:srgbClr val="FF0000"/>
              </a:solidFill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V="1">
              <a:off x="7393251" y="4912519"/>
              <a:ext cx="242888" cy="245268"/>
            </a:xfrm>
            <a:prstGeom prst="line">
              <a:avLst/>
            </a:prstGeom>
            <a:ln>
              <a:solidFill>
                <a:srgbClr val="FF0000"/>
              </a:solidFill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 rot="11262154">
              <a:off x="6721552" y="4470872"/>
              <a:ext cx="587020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No Gap 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 rot="10649431">
              <a:off x="7428968" y="5037177"/>
              <a:ext cx="561372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0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No Gap</a:t>
              </a:r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758730" y="1297515"/>
            <a:ext cx="4381500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Full size 2D model.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 pad is assumed as only iron.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Initial pole key gap is 140 </a:t>
            </a:r>
            <a:r>
              <a:rPr lang="el-GR" sz="13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μ</a:t>
            </a:r>
            <a:r>
              <a:rPr lang="en-US" sz="13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 / side in quadrant 1 to 3</a:t>
            </a:r>
            <a:r>
              <a:rPr lang="en-US" sz="1300" dirty="0">
                <a:solidFill>
                  <a:schemeClr val="tx2">
                    <a:lumMod val="75000"/>
                  </a:schemeClr>
                </a:solidFill>
                <a:latin typeface="Calibri"/>
                <a:ea typeface="Cambria" panose="02040503050406030204" pitchFamily="18" charset="0"/>
                <a:cs typeface="Calibri"/>
              </a:rPr>
              <a:t>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No pole key gap in quadrant 4.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No axial loading in the 2D model.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All components are in contact using contact elements 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Contact172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Target169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Baseline Friction coefficient is 0.2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300" dirty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6" name="Title 3"/>
          <p:cNvSpPr txBox="1">
            <a:spLocks/>
          </p:cNvSpPr>
          <p:nvPr/>
        </p:nvSpPr>
        <p:spPr>
          <a:xfrm>
            <a:off x="603060" y="880535"/>
            <a:ext cx="515004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b="1" u="sng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2D model Basic Settings: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58730" y="4329700"/>
            <a:ext cx="4765770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Apply </a:t>
            </a:r>
            <a:r>
              <a:rPr lang="en-US" sz="1300" dirty="0" err="1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uy</a:t>
            </a:r>
            <a:r>
              <a:rPr lang="en-US" sz="13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=0 and </a:t>
            </a:r>
            <a:r>
              <a:rPr lang="en-US" sz="1300" dirty="0" err="1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ux</a:t>
            </a:r>
            <a:r>
              <a:rPr lang="en-US" sz="13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=0 on Y-lock and X-lock, respectively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Apply interference at the </a:t>
            </a:r>
            <a:r>
              <a:rPr lang="en-US" sz="1300" dirty="0" err="1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loadkey</a:t>
            </a:r>
            <a:r>
              <a:rPr lang="en-US" sz="13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and p-master interface</a:t>
            </a:r>
          </a:p>
        </p:txBody>
      </p:sp>
      <p:sp>
        <p:nvSpPr>
          <p:cNvPr id="23" name="Title 3"/>
          <p:cNvSpPr txBox="1">
            <a:spLocks/>
          </p:cNvSpPr>
          <p:nvPr/>
        </p:nvSpPr>
        <p:spPr>
          <a:xfrm>
            <a:off x="603060" y="3912720"/>
            <a:ext cx="515004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b="1" u="sng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Boundary conditions:</a:t>
            </a:r>
          </a:p>
        </p:txBody>
      </p:sp>
      <p:sp>
        <p:nvSpPr>
          <p:cNvPr id="24" name="Rectangle 23"/>
          <p:cNvSpPr/>
          <p:nvPr/>
        </p:nvSpPr>
        <p:spPr>
          <a:xfrm>
            <a:off x="7322371" y="2186941"/>
            <a:ext cx="46776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200" b="1" dirty="0">
                <a:latin typeface="Cambria" panose="02040503050406030204" pitchFamily="18" charset="0"/>
                <a:ea typeface="Cambria" panose="02040503050406030204" pitchFamily="18" charset="0"/>
              </a:rPr>
              <a:t>Q1</a:t>
            </a:r>
          </a:p>
        </p:txBody>
      </p:sp>
      <p:sp>
        <p:nvSpPr>
          <p:cNvPr id="25" name="Rectangle 24"/>
          <p:cNvSpPr/>
          <p:nvPr/>
        </p:nvSpPr>
        <p:spPr>
          <a:xfrm>
            <a:off x="6943591" y="2186940"/>
            <a:ext cx="46776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200" b="1" dirty="0">
                <a:latin typeface="Cambria" panose="02040503050406030204" pitchFamily="18" charset="0"/>
                <a:ea typeface="Cambria" panose="02040503050406030204" pitchFamily="18" charset="0"/>
              </a:rPr>
              <a:t>Q2</a:t>
            </a:r>
          </a:p>
        </p:txBody>
      </p:sp>
      <p:sp>
        <p:nvSpPr>
          <p:cNvPr id="26" name="Rectangle 25"/>
          <p:cNvSpPr/>
          <p:nvPr/>
        </p:nvSpPr>
        <p:spPr>
          <a:xfrm>
            <a:off x="6943591" y="2573056"/>
            <a:ext cx="46776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200" b="1" dirty="0">
                <a:latin typeface="Cambria" panose="02040503050406030204" pitchFamily="18" charset="0"/>
                <a:ea typeface="Cambria" panose="02040503050406030204" pitchFamily="18" charset="0"/>
              </a:rPr>
              <a:t>Q3</a:t>
            </a:r>
          </a:p>
        </p:txBody>
      </p:sp>
      <p:sp>
        <p:nvSpPr>
          <p:cNvPr id="27" name="Rectangle 26"/>
          <p:cNvSpPr/>
          <p:nvPr/>
        </p:nvSpPr>
        <p:spPr>
          <a:xfrm>
            <a:off x="7291734" y="2573056"/>
            <a:ext cx="46776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200" b="1" dirty="0">
                <a:latin typeface="Cambria" panose="02040503050406030204" pitchFamily="18" charset="0"/>
                <a:ea typeface="Cambria" panose="02040503050406030204" pitchFamily="18" charset="0"/>
              </a:rPr>
              <a:t>Q4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09841" y="2243359"/>
            <a:ext cx="5969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Y-lock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231720" y="850480"/>
            <a:ext cx="6110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X-lock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5695950" y="2463940"/>
            <a:ext cx="281940" cy="1143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>
            <a:off x="7260461" y="1071035"/>
            <a:ext cx="150894" cy="1143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314627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G:\My Drive\SG Measurements\LARP_and_CERN_QXF\MQXFA05\Preload\plots\Shims_Shell_with_FE_0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316" y="1560466"/>
            <a:ext cx="3901794" cy="2926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Shim TF (with FE simulations)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31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MQXFA16 Preload Targets</a:t>
            </a:r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968597" y="4747162"/>
            <a:ext cx="6908558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Cambria" panose="02040503050406030204" pitchFamily="18" charset="0"/>
                <a:ea typeface="Cambria" panose="02040503050406030204" pitchFamily="18" charset="0"/>
              </a:rPr>
              <a:t>The slope of average stress of FE is slightly higher than the measurements; </a:t>
            </a:r>
          </a:p>
          <a:p>
            <a:pPr marL="171450" indent="-1714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Cambria" panose="02040503050406030204" pitchFamily="18" charset="0"/>
                <a:ea typeface="Cambria" panose="02040503050406030204" pitchFamily="18" charset="0"/>
              </a:rPr>
              <a:t>However, the slopes of the simulation results are not different obviously to make a clear comparison with the measurements.</a:t>
            </a:r>
          </a:p>
          <a:p>
            <a:pPr marL="171450" indent="-1714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648912" y="1200151"/>
            <a:ext cx="22108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With simulations</a:t>
            </a:r>
          </a:p>
        </p:txBody>
      </p:sp>
      <p:cxnSp>
        <p:nvCxnSpPr>
          <p:cNvPr id="13" name="Straight Connector 12"/>
          <p:cNvCxnSpPr/>
          <p:nvPr/>
        </p:nvCxnSpPr>
        <p:spPr>
          <a:xfrm flipH="1">
            <a:off x="2771777" y="2238375"/>
            <a:ext cx="1019173" cy="1633440"/>
          </a:xfrm>
          <a:prstGeom prst="line">
            <a:avLst/>
          </a:prstGeom>
          <a:ln w="19050">
            <a:solidFill>
              <a:srgbClr val="FFC000"/>
            </a:solidFill>
            <a:prstDash val="dash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6354493" y="3189770"/>
            <a:ext cx="594601" cy="682045"/>
          </a:xfrm>
          <a:prstGeom prst="line">
            <a:avLst/>
          </a:prstGeom>
          <a:ln w="19050">
            <a:solidFill>
              <a:srgbClr val="FFC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949094" y="2175198"/>
            <a:ext cx="575235" cy="1014573"/>
          </a:xfrm>
          <a:prstGeom prst="line">
            <a:avLst/>
          </a:prstGeom>
          <a:ln w="19050">
            <a:solidFill>
              <a:srgbClr val="FFC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6499860" y="2175198"/>
            <a:ext cx="1203960" cy="1696617"/>
          </a:xfrm>
          <a:prstGeom prst="line">
            <a:avLst/>
          </a:prstGeom>
          <a:ln w="19050">
            <a:solidFill>
              <a:srgbClr val="002060"/>
            </a:solidFill>
            <a:prstDash val="dash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51" name="Picture 3" descr="G:\My Drive\SG Measurements\LARP_and_CERN_QXF\MQXFA05\Preload\plots\Shims_Shell_with_FE_0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8197" y="1560466"/>
            <a:ext cx="3901794" cy="2926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2" name="Straight Connector 31"/>
          <p:cNvCxnSpPr/>
          <p:nvPr/>
        </p:nvCxnSpPr>
        <p:spPr>
          <a:xfrm flipH="1">
            <a:off x="7027333" y="3189771"/>
            <a:ext cx="521230" cy="598798"/>
          </a:xfrm>
          <a:prstGeom prst="line">
            <a:avLst/>
          </a:prstGeom>
          <a:ln w="19050">
            <a:solidFill>
              <a:srgbClr val="FFC000"/>
            </a:solidFill>
            <a:prstDash val="dash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>
            <a:off x="7548564" y="2175198"/>
            <a:ext cx="561974" cy="1014573"/>
          </a:xfrm>
          <a:prstGeom prst="line">
            <a:avLst/>
          </a:prstGeom>
          <a:ln w="19050">
            <a:solidFill>
              <a:srgbClr val="FFC000"/>
            </a:solidFill>
            <a:prstDash val="dash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H="1">
            <a:off x="7315200" y="2328863"/>
            <a:ext cx="778669" cy="1459706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prstDash val="dash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006529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3312" y="1705219"/>
            <a:ext cx="4950687" cy="3521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32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MQXFA16 Preload Targets</a:t>
            </a:r>
            <a:endParaRPr lang="en-GB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36" y="1641510"/>
            <a:ext cx="4318217" cy="3343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12000" y="180000"/>
            <a:ext cx="7920000" cy="720000"/>
          </a:xfrm>
        </p:spPr>
        <p:txBody>
          <a:bodyPr/>
          <a:lstStyle/>
          <a:p>
            <a:r>
              <a:rPr lang="en-US" dirty="0"/>
              <a:t>Measurements vs. Simulation </a:t>
            </a:r>
          </a:p>
        </p:txBody>
      </p:sp>
      <p:sp>
        <p:nvSpPr>
          <p:cNvPr id="9" name="Rectangle 8"/>
          <p:cNvSpPr/>
          <p:nvPr/>
        </p:nvSpPr>
        <p:spPr>
          <a:xfrm>
            <a:off x="5659654" y="1312064"/>
            <a:ext cx="28105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No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polekey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gap in Q4</a:t>
            </a:r>
          </a:p>
        </p:txBody>
      </p:sp>
      <p:sp>
        <p:nvSpPr>
          <p:cNvPr id="10" name="Rectangle 9"/>
          <p:cNvSpPr/>
          <p:nvPr/>
        </p:nvSpPr>
        <p:spPr>
          <a:xfrm>
            <a:off x="1973178" y="1255333"/>
            <a:ext cx="16651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Measurements</a:t>
            </a:r>
          </a:p>
        </p:txBody>
      </p:sp>
    </p:spTree>
    <p:extLst>
      <p:ext uri="{BB962C8B-B14F-4D97-AF65-F5344CB8AC3E}">
        <p14:creationId xmlns:p14="http://schemas.microsoft.com/office/powerpoint/2010/main" val="42400577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33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MQXFA16 Preload Targets</a:t>
            </a:r>
            <a:endParaRPr lang="en-GB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12000" y="180000"/>
            <a:ext cx="7920000" cy="720000"/>
          </a:xfrm>
        </p:spPr>
        <p:txBody>
          <a:bodyPr/>
          <a:lstStyle/>
          <a:p>
            <a:r>
              <a:rPr lang="en-US" dirty="0"/>
              <a:t>TF of the Simulation</a:t>
            </a:r>
          </a:p>
        </p:txBody>
      </p:sp>
      <p:sp>
        <p:nvSpPr>
          <p:cNvPr id="9" name="Rectangle 8"/>
          <p:cNvSpPr/>
          <p:nvPr/>
        </p:nvSpPr>
        <p:spPr>
          <a:xfrm>
            <a:off x="3526054" y="950929"/>
            <a:ext cx="28105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No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polekey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gap in Q4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097" y="1466850"/>
            <a:ext cx="6784114" cy="429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993283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34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MQXFA16 Preload Targets</a:t>
            </a:r>
            <a:endParaRPr lang="en-GB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12000" y="180000"/>
            <a:ext cx="7920000" cy="720000"/>
          </a:xfrm>
        </p:spPr>
        <p:txBody>
          <a:bodyPr/>
          <a:lstStyle/>
          <a:p>
            <a:r>
              <a:rPr lang="en-US" dirty="0"/>
              <a:t>Coil stress distribution</a:t>
            </a:r>
          </a:p>
        </p:txBody>
      </p:sp>
      <p:sp>
        <p:nvSpPr>
          <p:cNvPr id="9" name="Rectangle 8"/>
          <p:cNvSpPr/>
          <p:nvPr/>
        </p:nvSpPr>
        <p:spPr>
          <a:xfrm>
            <a:off x="4842087" y="1477101"/>
            <a:ext cx="34334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No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polekey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gap in Q4, 8 mil /side gap in the rest quadrants </a:t>
            </a:r>
          </a:p>
        </p:txBody>
      </p:sp>
      <p:sp>
        <p:nvSpPr>
          <p:cNvPr id="10" name="Rectangle 9"/>
          <p:cNvSpPr/>
          <p:nvPr/>
        </p:nvSpPr>
        <p:spPr>
          <a:xfrm>
            <a:off x="367818" y="1504195"/>
            <a:ext cx="34334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All quadrants with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polekey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gap (8 mil /side)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801229" y="2470854"/>
            <a:ext cx="54658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200" dirty="0">
                <a:latin typeface="Cambria" panose="02040503050406030204" pitchFamily="18" charset="0"/>
                <a:ea typeface="Cambria" panose="02040503050406030204" pitchFamily="18" charset="0"/>
              </a:rPr>
              <a:t>Pa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40479" y="2123701"/>
            <a:ext cx="8625332" cy="3108960"/>
            <a:chOff x="40479" y="2419773"/>
            <a:chExt cx="8625332" cy="310896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39997" y="2421467"/>
              <a:ext cx="4230234" cy="31072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479" y="2419773"/>
              <a:ext cx="4088093" cy="31089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Rectangle 11"/>
            <p:cNvSpPr/>
            <p:nvPr/>
          </p:nvSpPr>
          <p:spPr>
            <a:xfrm>
              <a:off x="8119229" y="2442784"/>
              <a:ext cx="546582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US" sz="1200" dirty="0">
                  <a:latin typeface="Cambria" panose="02040503050406030204" pitchFamily="18" charset="0"/>
                  <a:ea typeface="Cambria" panose="02040503050406030204" pitchFamily="18" charset="0"/>
                </a:rPr>
                <a:t>Pa</a:t>
              </a:r>
            </a:p>
          </p:txBody>
        </p:sp>
      </p:grpSp>
      <p:sp>
        <p:nvSpPr>
          <p:cNvPr id="13" name="Rectangle 12"/>
          <p:cNvSpPr/>
          <p:nvPr/>
        </p:nvSpPr>
        <p:spPr>
          <a:xfrm>
            <a:off x="483494" y="1106000"/>
            <a:ext cx="63914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Coil Von Mises Stress after preloads:</a:t>
            </a:r>
          </a:p>
        </p:txBody>
      </p:sp>
    </p:spTree>
    <p:extLst>
      <p:ext uri="{BB962C8B-B14F-4D97-AF65-F5344CB8AC3E}">
        <p14:creationId xmlns:p14="http://schemas.microsoft.com/office/powerpoint/2010/main" val="11060246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/>
        </p:nvGrpSpPr>
        <p:grpSpPr>
          <a:xfrm>
            <a:off x="363166" y="2616903"/>
            <a:ext cx="3316044" cy="2743200"/>
            <a:chOff x="363166" y="2616903"/>
            <a:chExt cx="3316044" cy="2743200"/>
          </a:xfrm>
        </p:grpSpPr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7081" y="2616903"/>
              <a:ext cx="3062129" cy="2743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9" name="Rectangle 18"/>
            <p:cNvSpPr/>
            <p:nvPr/>
          </p:nvSpPr>
          <p:spPr>
            <a:xfrm rot="16200000">
              <a:off x="-60875" y="3758923"/>
              <a:ext cx="1101997" cy="2539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US" sz="1050" dirty="0">
                  <a:latin typeface="Cambria" panose="02040503050406030204" pitchFamily="18" charset="0"/>
                  <a:ea typeface="Cambria" panose="02040503050406030204" pitchFamily="18" charset="0"/>
                </a:rPr>
                <a:t>Stress (MPa)</a:t>
              </a:r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35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MQXFA16 Preload Targets</a:t>
            </a:r>
            <a:endParaRPr lang="en-GB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12000" y="180000"/>
            <a:ext cx="7920000" cy="720000"/>
          </a:xfrm>
        </p:spPr>
        <p:txBody>
          <a:bodyPr/>
          <a:lstStyle/>
          <a:p>
            <a:r>
              <a:rPr lang="en-US" dirty="0"/>
              <a:t>Coil stress distribution</a:t>
            </a:r>
          </a:p>
        </p:txBody>
      </p:sp>
      <p:sp>
        <p:nvSpPr>
          <p:cNvPr id="9" name="Rectangle 8"/>
          <p:cNvSpPr/>
          <p:nvPr/>
        </p:nvSpPr>
        <p:spPr>
          <a:xfrm>
            <a:off x="4005320" y="1838683"/>
            <a:ext cx="34334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No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polekey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gap in Q4, 8 mil /side gap in the rest quadrants </a:t>
            </a:r>
          </a:p>
        </p:txBody>
      </p:sp>
      <p:sp>
        <p:nvSpPr>
          <p:cNvPr id="10" name="Rectangle 9"/>
          <p:cNvSpPr/>
          <p:nvPr/>
        </p:nvSpPr>
        <p:spPr>
          <a:xfrm>
            <a:off x="431438" y="1838683"/>
            <a:ext cx="34334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All quadrants with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polekey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gap (8 mil /side)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83494" y="1106000"/>
            <a:ext cx="63914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Coil Von Mises Stress on the path (red dash line):</a:t>
            </a: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8109" y="612252"/>
            <a:ext cx="1851341" cy="1819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val 2"/>
          <p:cNvSpPr/>
          <p:nvPr/>
        </p:nvSpPr>
        <p:spPr>
          <a:xfrm>
            <a:off x="7365827" y="940932"/>
            <a:ext cx="1153333" cy="1153333"/>
          </a:xfrm>
          <a:prstGeom prst="ellipse">
            <a:avLst/>
          </a:prstGeom>
          <a:noFill/>
          <a:ln w="15875">
            <a:solidFill>
              <a:srgbClr val="FF0000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2451282" y="2829283"/>
            <a:ext cx="792479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050" dirty="0">
                <a:latin typeface="Cambria" panose="02040503050406030204" pitchFamily="18" charset="0"/>
                <a:ea typeface="Cambria" panose="02040503050406030204" pitchFamily="18" charset="0"/>
              </a:rPr>
              <a:t>Cooldown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202181" y="4719043"/>
            <a:ext cx="49820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050" dirty="0">
                <a:latin typeface="Cambria" panose="02040503050406030204" pitchFamily="18" charset="0"/>
                <a:ea typeface="Cambria" panose="02040503050406030204" pitchFamily="18" charset="0"/>
              </a:rPr>
              <a:t>R.T.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3982324" y="2610146"/>
            <a:ext cx="3268033" cy="2743200"/>
            <a:chOff x="3982324" y="2610146"/>
            <a:chExt cx="3268033" cy="2743200"/>
          </a:xfrm>
        </p:grpSpPr>
        <p:pic>
          <p:nvPicPr>
            <p:cNvPr id="15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3695" y="2610146"/>
              <a:ext cx="3056662" cy="2743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0" name="Rectangle 19"/>
            <p:cNvSpPr/>
            <p:nvPr/>
          </p:nvSpPr>
          <p:spPr>
            <a:xfrm rot="16200000">
              <a:off x="3558283" y="3739625"/>
              <a:ext cx="1101997" cy="2539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US" sz="1050" dirty="0">
                  <a:latin typeface="Cambria" panose="02040503050406030204" pitchFamily="18" charset="0"/>
                  <a:ea typeface="Cambria" panose="02040503050406030204" pitchFamily="18" charset="0"/>
                </a:rPr>
                <a:t>Stress (MPa)</a:t>
              </a:r>
            </a:p>
          </p:txBody>
        </p:sp>
      </p:grpSp>
      <p:sp>
        <p:nvSpPr>
          <p:cNvPr id="21" name="Rectangle 20"/>
          <p:cNvSpPr/>
          <p:nvPr/>
        </p:nvSpPr>
        <p:spPr>
          <a:xfrm>
            <a:off x="7943779" y="1221720"/>
            <a:ext cx="332376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050" dirty="0">
                <a:latin typeface="Cambria" panose="02040503050406030204" pitchFamily="18" charset="0"/>
                <a:ea typeface="Cambria" panose="02040503050406030204" pitchFamily="18" charset="0"/>
              </a:rPr>
              <a:t>0° </a:t>
            </a:r>
          </a:p>
        </p:txBody>
      </p:sp>
      <p:cxnSp>
        <p:nvCxnSpPr>
          <p:cNvPr id="7" name="Straight Arrow Connector 6"/>
          <p:cNvCxnSpPr>
            <a:endCxn id="3" idx="6"/>
          </p:cNvCxnSpPr>
          <p:nvPr/>
        </p:nvCxnSpPr>
        <p:spPr>
          <a:xfrm>
            <a:off x="8183880" y="1388866"/>
            <a:ext cx="335280" cy="12873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7770697" y="940932"/>
            <a:ext cx="498564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050" dirty="0">
                <a:latin typeface="Cambria" panose="02040503050406030204" pitchFamily="18" charset="0"/>
                <a:ea typeface="Cambria" panose="02040503050406030204" pitchFamily="18" charset="0"/>
              </a:rPr>
              <a:t>90° </a:t>
            </a:r>
          </a:p>
        </p:txBody>
      </p:sp>
      <p:sp>
        <p:nvSpPr>
          <p:cNvPr id="26" name="Rectangle 25"/>
          <p:cNvSpPr/>
          <p:nvPr/>
        </p:nvSpPr>
        <p:spPr>
          <a:xfrm>
            <a:off x="7365827" y="1388866"/>
            <a:ext cx="498564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050" dirty="0">
                <a:latin typeface="Cambria" panose="02040503050406030204" pitchFamily="18" charset="0"/>
                <a:ea typeface="Cambria" panose="02040503050406030204" pitchFamily="18" charset="0"/>
              </a:rPr>
              <a:t>180° </a:t>
            </a:r>
          </a:p>
        </p:txBody>
      </p:sp>
      <p:sp>
        <p:nvSpPr>
          <p:cNvPr id="27" name="Rectangle 26"/>
          <p:cNvSpPr/>
          <p:nvPr/>
        </p:nvSpPr>
        <p:spPr>
          <a:xfrm>
            <a:off x="7759196" y="1867407"/>
            <a:ext cx="498564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050" dirty="0">
                <a:latin typeface="Cambria" panose="02040503050406030204" pitchFamily="18" charset="0"/>
                <a:ea typeface="Cambria" panose="02040503050406030204" pitchFamily="18" charset="0"/>
              </a:rPr>
              <a:t>270° </a:t>
            </a:r>
          </a:p>
        </p:txBody>
      </p:sp>
      <p:sp>
        <p:nvSpPr>
          <p:cNvPr id="28" name="Rectangle 27"/>
          <p:cNvSpPr/>
          <p:nvPr/>
        </p:nvSpPr>
        <p:spPr>
          <a:xfrm>
            <a:off x="5535023" y="2849242"/>
            <a:ext cx="792479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050" dirty="0">
                <a:latin typeface="Cambria" panose="02040503050406030204" pitchFamily="18" charset="0"/>
                <a:ea typeface="Cambria" panose="02040503050406030204" pitchFamily="18" charset="0"/>
              </a:rPr>
              <a:t>Cooldown</a:t>
            </a:r>
          </a:p>
        </p:txBody>
      </p:sp>
      <p:sp>
        <p:nvSpPr>
          <p:cNvPr id="29" name="Rectangle 28"/>
          <p:cNvSpPr/>
          <p:nvPr/>
        </p:nvSpPr>
        <p:spPr>
          <a:xfrm>
            <a:off x="5113021" y="4723836"/>
            <a:ext cx="49820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050" dirty="0">
                <a:latin typeface="Cambria" panose="02040503050406030204" pitchFamily="18" charset="0"/>
                <a:ea typeface="Cambria" panose="02040503050406030204" pitchFamily="18" charset="0"/>
              </a:rPr>
              <a:t>R.T.</a:t>
            </a:r>
          </a:p>
        </p:txBody>
      </p:sp>
    </p:spTree>
    <p:extLst>
      <p:ext uri="{BB962C8B-B14F-4D97-AF65-F5344CB8AC3E}">
        <p14:creationId xmlns:p14="http://schemas.microsoft.com/office/powerpoint/2010/main" val="22272471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8098C6-83EE-9B46-8BBE-AE8B886AAA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MQXFA SG Layout (FBG)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2F29E3-D5C9-D04E-B5E3-CFC6C4A7BC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000" y="1219200"/>
            <a:ext cx="7920000" cy="1671090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FBG Coil gauges (T &amp; Z): on three axial locations:</a:t>
            </a:r>
          </a:p>
          <a:p>
            <a:pPr lvl="1"/>
            <a:r>
              <a:rPr lang="en-US" dirty="0"/>
              <a:t>715 mm, 1915 mm, and 3725 mm from LE.</a:t>
            </a:r>
          </a:p>
          <a:p>
            <a:r>
              <a:rPr lang="en-US" dirty="0"/>
              <a:t>Based on experience with MQXFA09 thru MQXFA15</a:t>
            </a:r>
          </a:p>
          <a:p>
            <a:pPr lvl="1"/>
            <a:r>
              <a:rPr lang="en-US" dirty="0"/>
              <a:t>Only on Upper coils</a:t>
            </a:r>
          </a:p>
          <a:p>
            <a:r>
              <a:rPr lang="en-US" i="1" dirty="0">
                <a:solidFill>
                  <a:srgbClr val="FF0000"/>
                </a:solidFill>
              </a:rPr>
              <a:t>MQXFA16 (and MQXFA17) will have FBG gauges on all four coils</a:t>
            </a:r>
          </a:p>
          <a:p>
            <a:pPr lvl="1"/>
            <a:r>
              <a:rPr lang="en-US" i="1" dirty="0">
                <a:solidFill>
                  <a:srgbClr val="FF0000"/>
                </a:solidFill>
              </a:rPr>
              <a:t>These magnets will go straight to the cold mass assemblies at FNAL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D4E819-6EA0-8847-A311-DEBE471F09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520C1F-97CF-8B45-B606-A3C844B132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MQXFA16 Preload Targets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2FFA74B-5B83-F843-A7FB-61879ED83DE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692" t="31099" r="5900" b="15981"/>
          <a:stretch/>
        </p:blipFill>
        <p:spPr>
          <a:xfrm>
            <a:off x="899592" y="2890290"/>
            <a:ext cx="7344816" cy="2779272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A28AE00B-C4F0-1B4F-B7AC-3452E51264F1}"/>
              </a:ext>
            </a:extLst>
          </p:cNvPr>
          <p:cNvSpPr/>
          <p:nvPr/>
        </p:nvSpPr>
        <p:spPr>
          <a:xfrm flipH="1">
            <a:off x="7002658" y="4060078"/>
            <a:ext cx="45719" cy="25552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551A8DA-E80E-154C-97C5-BC7261692ECA}"/>
              </a:ext>
            </a:extLst>
          </p:cNvPr>
          <p:cNvSpPr/>
          <p:nvPr/>
        </p:nvSpPr>
        <p:spPr>
          <a:xfrm flipH="1">
            <a:off x="4162476" y="4074060"/>
            <a:ext cx="45719" cy="25552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4FDF68E-C4AD-F243-9028-7BA51FD3E8F6}"/>
              </a:ext>
            </a:extLst>
          </p:cNvPr>
          <p:cNvSpPr/>
          <p:nvPr/>
        </p:nvSpPr>
        <p:spPr>
          <a:xfrm flipH="1">
            <a:off x="2356767" y="4074060"/>
            <a:ext cx="45719" cy="25552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6052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DF8F496-0A6C-E944-A221-22E66F6C3E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9448" y="929038"/>
            <a:ext cx="3532909" cy="4572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215CA90-FE23-264D-92F9-CF511D1EC4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MQXFA Preload Specifications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AE4481-5ED7-804D-88C1-F7627CDB2C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370" y="1219200"/>
            <a:ext cx="4562273" cy="4906963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Pole key gap: </a:t>
            </a:r>
            <a:r>
              <a:rPr lang="en-US" b="1" dirty="0"/>
              <a:t>0.016”</a:t>
            </a:r>
            <a:r>
              <a:rPr lang="en-US" dirty="0"/>
              <a:t> (~400µm) average per side </a:t>
            </a:r>
          </a:p>
          <a:p>
            <a:pPr lvl="1"/>
            <a:r>
              <a:rPr lang="en-US" i="1" u="sng" dirty="0">
                <a:solidFill>
                  <a:srgbClr val="FF0000"/>
                </a:solidFill>
              </a:rPr>
              <a:t>New specification wording has been in place since MQXFA11</a:t>
            </a:r>
          </a:p>
          <a:p>
            <a:r>
              <a:rPr lang="en-US" dirty="0"/>
              <a:t>Azimuthal pre-load</a:t>
            </a:r>
          </a:p>
          <a:p>
            <a:pPr lvl="1"/>
            <a:r>
              <a:rPr lang="en-US" dirty="0"/>
              <a:t>Target coil pre-stress at cold of 100 </a:t>
            </a:r>
            <a:r>
              <a:rPr lang="en-US" dirty="0" err="1"/>
              <a:t>MPa</a:t>
            </a:r>
            <a:r>
              <a:rPr lang="en-US" dirty="0"/>
              <a:t> requires:</a:t>
            </a:r>
          </a:p>
          <a:p>
            <a:pPr lvl="2"/>
            <a:r>
              <a:rPr lang="en-US" dirty="0"/>
              <a:t>~</a:t>
            </a:r>
            <a:r>
              <a:rPr lang="en-US" b="1" dirty="0"/>
              <a:t>80 ± 8 MPa </a:t>
            </a:r>
            <a:r>
              <a:rPr lang="en-US" dirty="0"/>
              <a:t>at R.T. after 24 hours</a:t>
            </a:r>
          </a:p>
          <a:p>
            <a:pPr lvl="3"/>
            <a:r>
              <a:rPr lang="en-US" i="1" dirty="0"/>
              <a:t>Assumes 5-10 </a:t>
            </a:r>
            <a:r>
              <a:rPr lang="en-US" i="1" dirty="0" err="1"/>
              <a:t>MPa</a:t>
            </a:r>
            <a:r>
              <a:rPr lang="en-US" i="1" dirty="0"/>
              <a:t> decrease in 24 hours</a:t>
            </a:r>
          </a:p>
          <a:p>
            <a:pPr lvl="1"/>
            <a:r>
              <a:rPr lang="en-US" i="1" dirty="0"/>
              <a:t>We set as maximum coil stress to </a:t>
            </a:r>
            <a:r>
              <a:rPr lang="en-US" b="1" i="1" dirty="0">
                <a:solidFill>
                  <a:srgbClr val="FF0000"/>
                </a:solidFill>
              </a:rPr>
              <a:t>120 MPa</a:t>
            </a:r>
            <a:r>
              <a:rPr lang="en-US" b="1" i="1" dirty="0"/>
              <a:t> </a:t>
            </a:r>
            <a:r>
              <a:rPr lang="en-US" i="1" dirty="0"/>
              <a:t>during loading </a:t>
            </a:r>
          </a:p>
          <a:p>
            <a:r>
              <a:rPr lang="en-US" dirty="0"/>
              <a:t>Axial pre-load</a:t>
            </a:r>
          </a:p>
          <a:p>
            <a:pPr lvl="1"/>
            <a:r>
              <a:rPr lang="en-US" dirty="0"/>
              <a:t>The total force at cold is: 1.0 MN</a:t>
            </a:r>
          </a:p>
          <a:p>
            <a:pPr lvl="2"/>
            <a:r>
              <a:rPr lang="en-US" dirty="0"/>
              <a:t>~</a:t>
            </a:r>
            <a:r>
              <a:rPr lang="en-US" b="1" dirty="0"/>
              <a:t>950 </a:t>
            </a:r>
            <a:r>
              <a:rPr lang="el-GR" b="1" dirty="0"/>
              <a:t>με</a:t>
            </a:r>
            <a:r>
              <a:rPr lang="en-US" b="1" dirty="0"/>
              <a:t> </a:t>
            </a:r>
            <a:r>
              <a:rPr lang="en-US" dirty="0"/>
              <a:t>at R.T</a:t>
            </a:r>
          </a:p>
          <a:p>
            <a:pPr lvl="2"/>
            <a:r>
              <a:rPr lang="en-US" dirty="0"/>
              <a:t>Equates to</a:t>
            </a:r>
            <a:r>
              <a:rPr lang="el-GR" dirty="0"/>
              <a:t> </a:t>
            </a:r>
            <a:r>
              <a:rPr lang="en-US" dirty="0"/>
              <a:t>total rod force ~</a:t>
            </a:r>
            <a:r>
              <a:rPr lang="en-US" b="1" dirty="0"/>
              <a:t>0.58 MN </a:t>
            </a:r>
            <a:r>
              <a:rPr lang="en-US" dirty="0"/>
              <a:t>at R.T. 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034844-DBB3-8A43-88A5-629C1E510A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3C7C88-93CF-3D40-B91C-E95DC7364F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MQXFA16 Preload Targets</a:t>
            </a:r>
            <a:endParaRPr lang="en-GB" dirty="0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070DD23B-9BD3-AB4E-A10C-15C0A002D595}"/>
              </a:ext>
            </a:extLst>
          </p:cNvPr>
          <p:cNvSpPr/>
          <p:nvPr/>
        </p:nvSpPr>
        <p:spPr>
          <a:xfrm>
            <a:off x="4630443" y="4203700"/>
            <a:ext cx="4416357" cy="2037557"/>
          </a:xfrm>
          <a:prstGeom prst="round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These stress targets have remained unchanged for both Pre-Series (MQXFA03-A07) and Series magnets, and are captured in the Series Magnet Specifications Document (US-Hilumi-Doc-4009). 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6" name="Rounded Rectangular Callout 5">
            <a:extLst>
              <a:ext uri="{FF2B5EF4-FFF2-40B4-BE49-F238E27FC236}">
                <a16:creationId xmlns:a16="http://schemas.microsoft.com/office/drawing/2014/main" id="{4816FEBB-F805-D640-8592-2E6F14EA6EAE}"/>
              </a:ext>
            </a:extLst>
          </p:cNvPr>
          <p:cNvSpPr/>
          <p:nvPr/>
        </p:nvSpPr>
        <p:spPr>
          <a:xfrm>
            <a:off x="4702589" y="2837924"/>
            <a:ext cx="2611123" cy="950457"/>
          </a:xfrm>
          <a:prstGeom prst="wedgeRoundRectCallout">
            <a:avLst>
              <a:gd name="adj1" fmla="val -50644"/>
              <a:gd name="adj2" fmla="val 79409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>
                <a:solidFill>
                  <a:srgbClr val="FF0000"/>
                </a:solidFill>
              </a:rPr>
              <a:t>Updated max excursion after MQXFA13 results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76379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A57446-ED7F-9943-AAAA-34DD56AD1C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Preloads Measured for MQXFA Magnets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7B1686-07AB-144F-8302-D703B166BF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6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785A5A-61BF-8B49-AD0C-389FC0EDDB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MQXFA16 Preload Targets</a:t>
            </a:r>
            <a:endParaRPr lang="en-GB" dirty="0"/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2A9F77C6-04BC-0440-8ACB-49937926099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99855465"/>
              </p:ext>
            </p:extLst>
          </p:nvPr>
        </p:nvGraphicFramePr>
        <p:xfrm>
          <a:off x="541206" y="885600"/>
          <a:ext cx="8338441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9214">
                  <a:extLst>
                    <a:ext uri="{9D8B030D-6E8A-4147-A177-3AD203B41FA5}">
                      <a16:colId xmlns:a16="http://schemas.microsoft.com/office/drawing/2014/main" val="2374510757"/>
                    </a:ext>
                  </a:extLst>
                </a:gridCol>
                <a:gridCol w="571964">
                  <a:extLst>
                    <a:ext uri="{9D8B030D-6E8A-4147-A177-3AD203B41FA5}">
                      <a16:colId xmlns:a16="http://schemas.microsoft.com/office/drawing/2014/main" val="3845753587"/>
                    </a:ext>
                  </a:extLst>
                </a:gridCol>
                <a:gridCol w="604157">
                  <a:extLst>
                    <a:ext uri="{9D8B030D-6E8A-4147-A177-3AD203B41FA5}">
                      <a16:colId xmlns:a16="http://schemas.microsoft.com/office/drawing/2014/main" val="1395698060"/>
                    </a:ext>
                  </a:extLst>
                </a:gridCol>
                <a:gridCol w="478079">
                  <a:extLst>
                    <a:ext uri="{9D8B030D-6E8A-4147-A177-3AD203B41FA5}">
                      <a16:colId xmlns:a16="http://schemas.microsoft.com/office/drawing/2014/main" val="2525102631"/>
                    </a:ext>
                  </a:extLst>
                </a:gridCol>
                <a:gridCol w="478079">
                  <a:extLst>
                    <a:ext uri="{9D8B030D-6E8A-4147-A177-3AD203B41FA5}">
                      <a16:colId xmlns:a16="http://schemas.microsoft.com/office/drawing/2014/main" val="2692918945"/>
                    </a:ext>
                  </a:extLst>
                </a:gridCol>
                <a:gridCol w="478079">
                  <a:extLst>
                    <a:ext uri="{9D8B030D-6E8A-4147-A177-3AD203B41FA5}">
                      <a16:colId xmlns:a16="http://schemas.microsoft.com/office/drawing/2014/main" val="275784925"/>
                    </a:ext>
                  </a:extLst>
                </a:gridCol>
                <a:gridCol w="478079">
                  <a:extLst>
                    <a:ext uri="{9D8B030D-6E8A-4147-A177-3AD203B41FA5}">
                      <a16:colId xmlns:a16="http://schemas.microsoft.com/office/drawing/2014/main" val="2967584836"/>
                    </a:ext>
                  </a:extLst>
                </a:gridCol>
                <a:gridCol w="478079">
                  <a:extLst>
                    <a:ext uri="{9D8B030D-6E8A-4147-A177-3AD203B41FA5}">
                      <a16:colId xmlns:a16="http://schemas.microsoft.com/office/drawing/2014/main" val="2585900340"/>
                    </a:ext>
                  </a:extLst>
                </a:gridCol>
                <a:gridCol w="478079">
                  <a:extLst>
                    <a:ext uri="{9D8B030D-6E8A-4147-A177-3AD203B41FA5}">
                      <a16:colId xmlns:a16="http://schemas.microsoft.com/office/drawing/2014/main" val="1307444593"/>
                    </a:ext>
                  </a:extLst>
                </a:gridCol>
                <a:gridCol w="478079">
                  <a:extLst>
                    <a:ext uri="{9D8B030D-6E8A-4147-A177-3AD203B41FA5}">
                      <a16:colId xmlns:a16="http://schemas.microsoft.com/office/drawing/2014/main" val="2218053565"/>
                    </a:ext>
                  </a:extLst>
                </a:gridCol>
                <a:gridCol w="47807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78079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78079">
                  <a:extLst>
                    <a:ext uri="{9D8B030D-6E8A-4147-A177-3AD203B41FA5}">
                      <a16:colId xmlns:a16="http://schemas.microsoft.com/office/drawing/2014/main" val="2789721773"/>
                    </a:ext>
                  </a:extLst>
                </a:gridCol>
                <a:gridCol w="478079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78079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78079">
                  <a:extLst>
                    <a:ext uri="{9D8B030D-6E8A-4147-A177-3AD203B41FA5}">
                      <a16:colId xmlns:a16="http://schemas.microsoft.com/office/drawing/2014/main" val="2612666260"/>
                    </a:ext>
                  </a:extLst>
                </a:gridCol>
                <a:gridCol w="478079">
                  <a:extLst>
                    <a:ext uri="{9D8B030D-6E8A-4147-A177-3AD203B41FA5}">
                      <a16:colId xmlns:a16="http://schemas.microsoft.com/office/drawing/2014/main" val="41872029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i="1" dirty="0"/>
                        <a:t>Target </a:t>
                      </a:r>
                    </a:p>
                    <a:p>
                      <a:pPr algn="ctr"/>
                      <a:r>
                        <a:rPr lang="en-US" sz="800" i="1" dirty="0"/>
                        <a:t>(MPa)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MQXFA03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MQXFA04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MQXFA05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MQXFA06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MQXFA07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MQXFA08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MQXFA08b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MQXFA09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MQXFA10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MQXFA11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MQXFA12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MQXFA13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MQXFA14b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MQXFA15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8975552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sz="800" b="1" dirty="0"/>
                        <a:t>R.T.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Coil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i="1" dirty="0"/>
                        <a:t>-80 ± 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-79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-76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-73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-80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-77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-69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/>
                        <a:t>-76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/>
                        <a:t>-67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/>
                        <a:t>-66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/>
                        <a:t>-70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/>
                        <a:t>-60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/>
                        <a:t>-71/    -77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/>
                        <a:t>-67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/>
                        <a:t>-83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073765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Shell 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i="1" dirty="0"/>
                        <a:t>58 ± 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54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62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58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52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/>
                        <a:t>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/>
                        <a:t>62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/>
                        <a:t>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>
                          <a:solidFill>
                            <a:srgbClr val="FF0000"/>
                          </a:solidFill>
                        </a:rPr>
                        <a:t>66*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61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58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62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5437219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sz="800" b="1" dirty="0"/>
                        <a:t>Cold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Coil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i="1" dirty="0">
                          <a:solidFill>
                            <a:schemeClr val="tx1"/>
                          </a:solidFill>
                        </a:rPr>
                        <a:t>-103</a:t>
                      </a:r>
                    </a:p>
                  </a:txBody>
                  <a:tcPr/>
                </a:tc>
                <a:tc gridSpan="11">
                  <a:txBody>
                    <a:bodyPr/>
                    <a:lstStyle/>
                    <a:p>
                      <a:pPr algn="ctr"/>
                      <a:r>
                        <a:rPr lang="en-US" sz="800" b="1" dirty="0"/>
                        <a:t>Determined from </a:t>
                      </a:r>
                      <a:r>
                        <a:rPr lang="en-US" sz="800" b="1" baseline="0" dirty="0"/>
                        <a:t>unloading deltas</a:t>
                      </a:r>
                      <a:r>
                        <a:rPr lang="en-US" sz="800" b="1" dirty="0"/>
                        <a:t> during powering (see pictures on next slide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1" dirty="0"/>
                    </a:p>
                  </a:txBody>
                  <a:tcPr>
                    <a:solidFill>
                      <a:srgbClr val="5F5F5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1" dirty="0"/>
                    </a:p>
                  </a:txBody>
                  <a:tcPr>
                    <a:solidFill>
                      <a:srgbClr val="5F5F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714728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Shell 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i="1" dirty="0">
                          <a:solidFill>
                            <a:schemeClr val="tx1"/>
                          </a:solidFill>
                        </a:rPr>
                        <a:t>110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112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142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144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137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138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134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5F5F5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142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132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>
                    <a:solidFill>
                      <a:srgbClr val="5F5F5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128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136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1984246"/>
                  </a:ext>
                </a:extLst>
              </a:tr>
            </a:tbl>
          </a:graphicData>
        </a:graphic>
      </p:graphicFrame>
      <p:pic>
        <p:nvPicPr>
          <p:cNvPr id="14" name="Picture 13">
            <a:extLst>
              <a:ext uri="{FF2B5EF4-FFF2-40B4-BE49-F238E27FC236}">
                <a16:creationId xmlns:a16="http://schemas.microsoft.com/office/drawing/2014/main" id="{46593EDB-355D-48BC-8784-C15A200775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2353" y="3500990"/>
            <a:ext cx="3490267" cy="2520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ED9318D-05CE-499B-883F-DFFCC6A83E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5194" y="3500990"/>
            <a:ext cx="3414831" cy="25200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D7D5B97C-DEF1-43C0-B08A-83995634A6B8}"/>
              </a:ext>
            </a:extLst>
          </p:cNvPr>
          <p:cNvSpPr/>
          <p:nvPr/>
        </p:nvSpPr>
        <p:spPr>
          <a:xfrm>
            <a:off x="1261117" y="3054138"/>
            <a:ext cx="34288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000" b="1" i="0" u="none" strike="noStrike" kern="1200" spc="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en-US" sz="1400" dirty="0">
                <a:latin typeface="+mj-lt"/>
              </a:rPr>
              <a:t>Coil average delta azimuthal stress during excitation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6AEECD4-C81E-48E1-B923-D1ADF0186D7F}"/>
              </a:ext>
            </a:extLst>
          </p:cNvPr>
          <p:cNvSpPr/>
          <p:nvPr/>
        </p:nvSpPr>
        <p:spPr>
          <a:xfrm>
            <a:off x="4898825" y="3054138"/>
            <a:ext cx="332837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000" b="1" i="0" u="none" strike="noStrike" kern="1200" spc="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en-US" sz="1400" dirty="0">
                <a:latin typeface="+mj-lt"/>
              </a:rPr>
              <a:t>Coil average delta axial stress during excitation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58BA8E9-B83A-4FCC-8082-5FCD787C4064}"/>
              </a:ext>
            </a:extLst>
          </p:cNvPr>
          <p:cNvSpPr txBox="1"/>
          <p:nvPr/>
        </p:nvSpPr>
        <p:spPr>
          <a:xfrm>
            <a:off x="1463912" y="5914812"/>
            <a:ext cx="69997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Maximum stress values of each coil were selected for these plots</a:t>
            </a:r>
          </a:p>
          <a:p>
            <a:pPr algn="ctr"/>
            <a:r>
              <a:rPr lang="en-US" sz="1200" dirty="0">
                <a:solidFill>
                  <a:srgbClr val="FF0000"/>
                </a:solidFill>
              </a:rPr>
              <a:t>In red: Coil quadrants with the highest stress increase</a:t>
            </a:r>
          </a:p>
          <a:p>
            <a:pPr algn="ctr"/>
            <a:r>
              <a:rPr lang="en-US" sz="1200" dirty="0">
                <a:solidFill>
                  <a:srgbClr val="0070C0"/>
                </a:solidFill>
              </a:rPr>
              <a:t>In blue: Coil quadrants with the lowest stress increase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9B0EA39-0025-6B48-AB07-E00544008A9A}"/>
              </a:ext>
            </a:extLst>
          </p:cNvPr>
          <p:cNvSpPr txBox="1"/>
          <p:nvPr/>
        </p:nvSpPr>
        <p:spPr>
          <a:xfrm>
            <a:off x="4428566" y="2691489"/>
            <a:ext cx="47161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rgbClr val="FF0000"/>
                </a:solidFill>
              </a:rPr>
              <a:t>* Apparent high shell stress is due to residual offsets observed after the unloading of the MQXFA09 shell-yokes, which were reused in MQXFA11</a:t>
            </a:r>
          </a:p>
        </p:txBody>
      </p:sp>
    </p:spTree>
    <p:extLst>
      <p:ext uri="{BB962C8B-B14F-4D97-AF65-F5344CB8AC3E}">
        <p14:creationId xmlns:p14="http://schemas.microsoft.com/office/powerpoint/2010/main" val="12621701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78FF953-4264-8F42-87F2-1DA7C1A311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2572" y="4731842"/>
            <a:ext cx="2350008" cy="153541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A57446-ED7F-9943-AAAA-34DD56AD1C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Preloads Measured for MQXFA Magnets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7B1686-07AB-144F-8302-D703B166BF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7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785A5A-61BF-8B49-AD0C-389FC0EDDB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MQXFA16 Preload Targets</a:t>
            </a:r>
            <a:endParaRPr lang="en-GB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65E57C3-5B86-41F1-BADB-C8191B00B2AD}"/>
              </a:ext>
            </a:extLst>
          </p:cNvPr>
          <p:cNvGrpSpPr/>
          <p:nvPr/>
        </p:nvGrpSpPr>
        <p:grpSpPr>
          <a:xfrm>
            <a:off x="-108721" y="1128076"/>
            <a:ext cx="2420756" cy="2461826"/>
            <a:chOff x="-108721" y="1128076"/>
            <a:chExt cx="2420756" cy="2461826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B0709336-6840-4EB9-B47F-AAB1000D9DC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6119" y="1733427"/>
              <a:ext cx="2318154" cy="1856475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378AA68-B007-4F42-8158-E67680160588}"/>
                </a:ext>
              </a:extLst>
            </p:cNvPr>
            <p:cNvSpPr txBox="1"/>
            <p:nvPr/>
          </p:nvSpPr>
          <p:spPr>
            <a:xfrm>
              <a:off x="-108721" y="1128076"/>
              <a:ext cx="2357920" cy="6170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MQXFA03</a:t>
              </a:r>
            </a:p>
            <a:p>
              <a:pPr algn="ctr"/>
              <a:r>
                <a:rPr lang="en-US" dirty="0"/>
                <a:t>Ramp to 16.65 kA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7846CAE-5873-405D-99F4-D40B320F737E}"/>
                </a:ext>
              </a:extLst>
            </p:cNvPr>
            <p:cNvSpPr txBox="1"/>
            <p:nvPr/>
          </p:nvSpPr>
          <p:spPr>
            <a:xfrm>
              <a:off x="874083" y="2625920"/>
              <a:ext cx="139675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/>
                <a:t>Av. delta stress: 101 MPa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71B682D-8F2D-475C-9247-4C697084B751}"/>
              </a:ext>
            </a:extLst>
          </p:cNvPr>
          <p:cNvGrpSpPr/>
          <p:nvPr/>
        </p:nvGrpSpPr>
        <p:grpSpPr>
          <a:xfrm>
            <a:off x="2295101" y="1157977"/>
            <a:ext cx="2379364" cy="2431925"/>
            <a:chOff x="2312035" y="1157977"/>
            <a:chExt cx="2379364" cy="2431925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22D5827C-C7CC-48BC-AA9E-611802EB339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12035" y="1750247"/>
              <a:ext cx="2297152" cy="1839655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07AA472-6263-4095-A6DC-8A55AECA23BE}"/>
                </a:ext>
              </a:extLst>
            </p:cNvPr>
            <p:cNvSpPr txBox="1"/>
            <p:nvPr/>
          </p:nvSpPr>
          <p:spPr>
            <a:xfrm>
              <a:off x="2333481" y="1157977"/>
              <a:ext cx="2357918" cy="6170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MQXFA04</a:t>
              </a:r>
            </a:p>
            <a:p>
              <a:pPr algn="ctr"/>
              <a:r>
                <a:rPr lang="en-US" dirty="0"/>
                <a:t>Ramp to 16.55 kA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69348FB-D504-4809-B8D5-2F9B1E104292}"/>
                </a:ext>
              </a:extLst>
            </p:cNvPr>
            <p:cNvSpPr txBox="1"/>
            <p:nvPr/>
          </p:nvSpPr>
          <p:spPr>
            <a:xfrm>
              <a:off x="3188789" y="2613860"/>
              <a:ext cx="139703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/>
                <a:t>Av. delta stress: 115 MPa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1A22A22-5711-4B0E-986E-423DD8CAAD2F}"/>
              </a:ext>
            </a:extLst>
          </p:cNvPr>
          <p:cNvGrpSpPr/>
          <p:nvPr/>
        </p:nvGrpSpPr>
        <p:grpSpPr>
          <a:xfrm>
            <a:off x="4514322" y="1208750"/>
            <a:ext cx="2379365" cy="2384095"/>
            <a:chOff x="4514322" y="1208750"/>
            <a:chExt cx="2379365" cy="2384095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7A5D5417-4268-442E-A6D1-6CEB14C59CD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514322" y="1756021"/>
              <a:ext cx="2293617" cy="1836824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64D1005-B9B2-433B-90F2-A3B5EC2AF709}"/>
                </a:ext>
              </a:extLst>
            </p:cNvPr>
            <p:cNvSpPr txBox="1"/>
            <p:nvPr/>
          </p:nvSpPr>
          <p:spPr>
            <a:xfrm>
              <a:off x="4535768" y="1208750"/>
              <a:ext cx="2357919" cy="6170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MQXFA05</a:t>
              </a:r>
            </a:p>
            <a:p>
              <a:pPr algn="ctr"/>
              <a:r>
                <a:rPr lang="en-US" dirty="0"/>
                <a:t>Ramp to 16.46 kA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F968CDE-F784-4351-B276-3D67DA9B079D}"/>
                </a:ext>
              </a:extLst>
            </p:cNvPr>
            <p:cNvSpPr txBox="1"/>
            <p:nvPr/>
          </p:nvSpPr>
          <p:spPr>
            <a:xfrm>
              <a:off x="5454122" y="2611248"/>
              <a:ext cx="135858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/>
                <a:t>Av. delta stress: 102 MPa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84334343-8FB7-4FCE-A347-6C995E218670}"/>
              </a:ext>
            </a:extLst>
          </p:cNvPr>
          <p:cNvGrpSpPr/>
          <p:nvPr/>
        </p:nvGrpSpPr>
        <p:grpSpPr>
          <a:xfrm>
            <a:off x="6743158" y="1204559"/>
            <a:ext cx="2382830" cy="2385343"/>
            <a:chOff x="6743158" y="1204559"/>
            <a:chExt cx="2382830" cy="2385343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2C057032-8189-4B63-8E2F-FFF03F2B03C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743158" y="1733427"/>
              <a:ext cx="2322223" cy="1856475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169CA7F9-CAA0-4690-99D7-AD3E270CF4F1}"/>
                </a:ext>
              </a:extLst>
            </p:cNvPr>
            <p:cNvSpPr txBox="1"/>
            <p:nvPr/>
          </p:nvSpPr>
          <p:spPr>
            <a:xfrm>
              <a:off x="6768070" y="1204559"/>
              <a:ext cx="2357918" cy="6170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MQXFA06</a:t>
              </a:r>
            </a:p>
            <a:p>
              <a:pPr algn="ctr"/>
              <a:r>
                <a:rPr lang="en-US" dirty="0"/>
                <a:t>Ramp to 16.45 kA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F7612F96-F566-4197-96BF-948F52BA48E9}"/>
                </a:ext>
              </a:extLst>
            </p:cNvPr>
            <p:cNvSpPr txBox="1"/>
            <p:nvPr/>
          </p:nvSpPr>
          <p:spPr>
            <a:xfrm>
              <a:off x="7644912" y="2623530"/>
              <a:ext cx="14261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/>
                <a:t>Av. delta stress: 106 MPa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27C286C2-9BA4-463A-A403-94712347C381}"/>
              </a:ext>
            </a:extLst>
          </p:cNvPr>
          <p:cNvGrpSpPr/>
          <p:nvPr/>
        </p:nvGrpSpPr>
        <p:grpSpPr>
          <a:xfrm>
            <a:off x="-6119" y="3980079"/>
            <a:ext cx="2334225" cy="2473985"/>
            <a:chOff x="324980" y="3542555"/>
            <a:chExt cx="2830869" cy="2817014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F12E6D91-56C4-42E8-A66B-C2771145BA3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24980" y="4190490"/>
              <a:ext cx="2830869" cy="2169079"/>
            </a:xfrm>
            <a:prstGeom prst="rect">
              <a:avLst/>
            </a:prstGeom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6986F22C-D7FD-4695-BE9F-20295C10C233}"/>
                </a:ext>
              </a:extLst>
            </p:cNvPr>
            <p:cNvSpPr txBox="1"/>
            <p:nvPr/>
          </p:nvSpPr>
          <p:spPr>
            <a:xfrm>
              <a:off x="373784" y="3542555"/>
              <a:ext cx="260709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MQXFA07</a:t>
              </a:r>
            </a:p>
            <a:p>
              <a:pPr algn="ctr"/>
              <a:r>
                <a:rPr lang="en-US" dirty="0"/>
                <a:t>Ramp to 15.45 kA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2D2E5AD5-2B43-4748-A4FE-E881814F762A}"/>
                </a:ext>
              </a:extLst>
            </p:cNvPr>
            <p:cNvSpPr txBox="1"/>
            <p:nvPr/>
          </p:nvSpPr>
          <p:spPr>
            <a:xfrm>
              <a:off x="1190270" y="5294097"/>
              <a:ext cx="1685734" cy="5256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/>
                <a:t>Av. delta stress: 107 MPa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D62EE6EC-155C-41DD-A3BA-1781DA579646}"/>
              </a:ext>
            </a:extLst>
          </p:cNvPr>
          <p:cNvGrpSpPr/>
          <p:nvPr/>
        </p:nvGrpSpPr>
        <p:grpSpPr>
          <a:xfrm>
            <a:off x="2284130" y="3977699"/>
            <a:ext cx="2230190" cy="2002300"/>
            <a:chOff x="3146847" y="3539787"/>
            <a:chExt cx="2785320" cy="2281075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EF873296-7C02-4C14-A0B5-D147C1AF863F}"/>
                </a:ext>
              </a:extLst>
            </p:cNvPr>
            <p:cNvSpPr txBox="1"/>
            <p:nvPr/>
          </p:nvSpPr>
          <p:spPr>
            <a:xfrm>
              <a:off x="3146847" y="3539787"/>
              <a:ext cx="2785320" cy="7363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FF0000"/>
                  </a:solidFill>
                </a:rPr>
                <a:t>MQXFA08b</a:t>
              </a:r>
            </a:p>
            <a:p>
              <a:pPr algn="ctr"/>
              <a:r>
                <a:rPr lang="en-US" dirty="0"/>
                <a:t>Ramp to 16.50 kA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393D45D1-AC42-4A84-B9BC-1402091E35C8}"/>
                </a:ext>
              </a:extLst>
            </p:cNvPr>
            <p:cNvSpPr txBox="1"/>
            <p:nvPr/>
          </p:nvSpPr>
          <p:spPr>
            <a:xfrm>
              <a:off x="4175727" y="5294921"/>
              <a:ext cx="1707110" cy="5259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/>
                <a:t>Av. delta stress: 111 MPa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8D35F39D-180B-41B7-B4C2-76CD40FF6E8C}"/>
              </a:ext>
            </a:extLst>
          </p:cNvPr>
          <p:cNvGrpSpPr/>
          <p:nvPr/>
        </p:nvGrpSpPr>
        <p:grpSpPr>
          <a:xfrm>
            <a:off x="4568889" y="3981867"/>
            <a:ext cx="2290982" cy="2481091"/>
            <a:chOff x="6056952" y="3434348"/>
            <a:chExt cx="2935049" cy="2756787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686662D9-A18D-461B-9B5C-751D4F7A8A6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056952" y="4034232"/>
              <a:ext cx="2935049" cy="2156903"/>
            </a:xfrm>
            <a:prstGeom prst="rect">
              <a:avLst/>
            </a:prstGeom>
          </p:spPr>
        </p:pic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266739F4-AFFF-4339-892D-1D0867C719E0}"/>
                </a:ext>
              </a:extLst>
            </p:cNvPr>
            <p:cNvSpPr txBox="1"/>
            <p:nvPr/>
          </p:nvSpPr>
          <p:spPr>
            <a:xfrm>
              <a:off x="6089071" y="3434348"/>
              <a:ext cx="278532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MQXFA10</a:t>
              </a:r>
            </a:p>
            <a:p>
              <a:pPr algn="ctr"/>
              <a:r>
                <a:rPr lang="en-US" dirty="0"/>
                <a:t>Ramp to 16.54 kA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06CAAA87-09AD-457D-855D-6867FF01872F}"/>
                </a:ext>
              </a:extLst>
            </p:cNvPr>
            <p:cNvSpPr txBox="1"/>
            <p:nvPr/>
          </p:nvSpPr>
          <p:spPr>
            <a:xfrm>
              <a:off x="7024101" y="5109921"/>
              <a:ext cx="1721850" cy="5129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/>
                <a:t>Av. delta stress: 89 MPa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38CFF794-F6C2-4E04-AC92-1A73E0DDB6F4}"/>
              </a:ext>
            </a:extLst>
          </p:cNvPr>
          <p:cNvGrpSpPr/>
          <p:nvPr/>
        </p:nvGrpSpPr>
        <p:grpSpPr>
          <a:xfrm>
            <a:off x="6788399" y="3978361"/>
            <a:ext cx="2337589" cy="2484597"/>
            <a:chOff x="6788399" y="3978361"/>
            <a:chExt cx="2337589" cy="2484597"/>
          </a:xfrm>
        </p:grpSpPr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65C0BC0C-1CEB-4A11-BBC8-358068D5049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788399" y="4518816"/>
              <a:ext cx="2337589" cy="1944142"/>
            </a:xfrm>
            <a:prstGeom prst="rect">
              <a:avLst/>
            </a:prstGeom>
          </p:spPr>
        </p:pic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51B41D61-F164-4D42-8E74-2D60D7DB1BA1}"/>
                </a:ext>
              </a:extLst>
            </p:cNvPr>
            <p:cNvSpPr txBox="1"/>
            <p:nvPr/>
          </p:nvSpPr>
          <p:spPr>
            <a:xfrm>
              <a:off x="6902474" y="3978361"/>
              <a:ext cx="217411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MQXFA11</a:t>
              </a:r>
            </a:p>
            <a:p>
              <a:pPr algn="ctr"/>
              <a:r>
                <a:rPr lang="en-US" dirty="0"/>
                <a:t>Ramp to 16.54 kA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4FEA056F-8EBF-48FA-B7E4-A80637A6D0A0}"/>
                </a:ext>
              </a:extLst>
            </p:cNvPr>
            <p:cNvSpPr txBox="1"/>
            <p:nvPr/>
          </p:nvSpPr>
          <p:spPr>
            <a:xfrm>
              <a:off x="7674581" y="5489872"/>
              <a:ext cx="134400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/>
                <a:t>Av. delta stress: 106 MPa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426579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extLst>
              <a:ext uri="{FF2B5EF4-FFF2-40B4-BE49-F238E27FC236}">
                <a16:creationId xmlns:a16="http://schemas.microsoft.com/office/drawing/2014/main" id="{E3552756-FB77-6749-BFE4-B91803F1C0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6450" y="1961981"/>
            <a:ext cx="3257550" cy="2286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A486DCA-188D-6641-8211-7AE21827BA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6841" y="4333752"/>
            <a:ext cx="3257550" cy="2286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B5FE143-A23F-9B49-9C01-455DF7ADC7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11217" y="1951154"/>
            <a:ext cx="3257550" cy="2286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F365FE6-DD83-354B-9E63-C274860820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11217" y="4322922"/>
            <a:ext cx="3257550" cy="2286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479EDF1-C425-C14F-80A4-066CDF4583D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454" y="1955747"/>
            <a:ext cx="3257550" cy="22860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843DBED7-3325-C84B-8964-98C65DE647C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454" y="4344582"/>
            <a:ext cx="3257550" cy="2286000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86BD6747-B974-F64A-9594-F46F8B3995F9}"/>
              </a:ext>
            </a:extLst>
          </p:cNvPr>
          <p:cNvSpPr txBox="1"/>
          <p:nvPr/>
        </p:nvSpPr>
        <p:spPr>
          <a:xfrm>
            <a:off x="456548" y="2022772"/>
            <a:ext cx="8943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MQXFA14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8F131EB-7029-3D4F-9712-33CB7116A48C}"/>
              </a:ext>
            </a:extLst>
          </p:cNvPr>
          <p:cNvSpPr txBox="1"/>
          <p:nvPr/>
        </p:nvSpPr>
        <p:spPr>
          <a:xfrm>
            <a:off x="444973" y="4398193"/>
            <a:ext cx="8943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MQXFA14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027" y="180000"/>
            <a:ext cx="8229600" cy="720000"/>
          </a:xfrm>
        </p:spPr>
        <p:txBody>
          <a:bodyPr/>
          <a:lstStyle/>
          <a:p>
            <a:r>
              <a:rPr lang="en-US" dirty="0"/>
              <a:t>MQXFA14 and MQXFA14b, MQXFA15 </a:t>
            </a:r>
            <a:br>
              <a:rPr lang="en-US" dirty="0"/>
            </a:br>
            <a:r>
              <a:rPr lang="en-US" dirty="0"/>
              <a:t>Transfer Function Plots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000" y="1151105"/>
            <a:ext cx="7920000" cy="844808"/>
          </a:xfrm>
        </p:spPr>
        <p:txBody>
          <a:bodyPr>
            <a:normAutofit fontScale="55000" lnSpcReduction="20000"/>
          </a:bodyPr>
          <a:lstStyle/>
          <a:p>
            <a:r>
              <a:rPr lang="en-US" dirty="0"/>
              <a:t>MQXFA14 was preloaded, but a glass bead failed </a:t>
            </a:r>
            <a:r>
              <a:rPr lang="en-US" dirty="0" err="1"/>
              <a:t>hipot</a:t>
            </a:r>
            <a:r>
              <a:rPr lang="en-US" dirty="0"/>
              <a:t>; </a:t>
            </a:r>
            <a:r>
              <a:rPr lang="en-US" dirty="0" err="1"/>
              <a:t>avg</a:t>
            </a:r>
            <a:r>
              <a:rPr lang="en-US" dirty="0"/>
              <a:t> 69 </a:t>
            </a:r>
            <a:r>
              <a:rPr lang="en-US" dirty="0" err="1"/>
              <a:t>Mpa</a:t>
            </a:r>
            <a:r>
              <a:rPr lang="en-US" dirty="0"/>
              <a:t> (replaced coil)</a:t>
            </a:r>
          </a:p>
          <a:p>
            <a:r>
              <a:rPr lang="en-US" dirty="0"/>
              <a:t>MQXFA14b had added more shim after results from MQXFA13; </a:t>
            </a:r>
            <a:r>
              <a:rPr lang="en-US" dirty="0" err="1"/>
              <a:t>avg</a:t>
            </a:r>
            <a:r>
              <a:rPr lang="en-US" dirty="0"/>
              <a:t> 67 </a:t>
            </a:r>
            <a:r>
              <a:rPr lang="en-US" dirty="0" err="1"/>
              <a:t>Mpa</a:t>
            </a:r>
            <a:endParaRPr lang="en-US" dirty="0"/>
          </a:p>
          <a:p>
            <a:r>
              <a:rPr lang="en-US" dirty="0"/>
              <a:t>MQXFA15 had a larger spread of coil stresses, with average at 83 </a:t>
            </a:r>
            <a:r>
              <a:rPr lang="en-US" dirty="0" err="1"/>
              <a:t>MPa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8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MQXFA16 Preload Targets</a:t>
            </a:r>
            <a:endParaRPr lang="en-GB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D9463A3-0A55-2A40-B546-DFCAB30F010C}"/>
              </a:ext>
            </a:extLst>
          </p:cNvPr>
          <p:cNvSpPr txBox="1"/>
          <p:nvPr/>
        </p:nvSpPr>
        <p:spPr>
          <a:xfrm>
            <a:off x="3390185" y="2090827"/>
            <a:ext cx="9793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MQXFA14b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01124B9-CBE4-8D41-A5EB-827211F4718E}"/>
              </a:ext>
            </a:extLst>
          </p:cNvPr>
          <p:cNvSpPr txBox="1"/>
          <p:nvPr/>
        </p:nvSpPr>
        <p:spPr>
          <a:xfrm>
            <a:off x="3372133" y="4449158"/>
            <a:ext cx="9793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MQXFA14b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526559E-F9F3-4F44-A5FD-7C82E77CC721}"/>
              </a:ext>
            </a:extLst>
          </p:cNvPr>
          <p:cNvSpPr txBox="1"/>
          <p:nvPr/>
        </p:nvSpPr>
        <p:spPr>
          <a:xfrm>
            <a:off x="6311734" y="2029006"/>
            <a:ext cx="8943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MQXFA15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4C7F2A7-22A8-1E46-984C-94F2F8727807}"/>
              </a:ext>
            </a:extLst>
          </p:cNvPr>
          <p:cNvSpPr txBox="1"/>
          <p:nvPr/>
        </p:nvSpPr>
        <p:spPr>
          <a:xfrm>
            <a:off x="6300159" y="4404427"/>
            <a:ext cx="8943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MQXFA15</a:t>
            </a:r>
          </a:p>
        </p:txBody>
      </p:sp>
    </p:spTree>
    <p:extLst>
      <p:ext uri="{BB962C8B-B14F-4D97-AF65-F5344CB8AC3E}">
        <p14:creationId xmlns:p14="http://schemas.microsoft.com/office/powerpoint/2010/main" val="17253028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B220FB8-8A2D-9148-82E7-2C2642005C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0050" y="1276816"/>
            <a:ext cx="6400800" cy="463376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A57446-ED7F-9943-AAAA-34DD56AD1C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Transfer Function at RT for MQXFA Magnets</a:t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7B1686-07AB-144F-8302-D703B166BF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9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785A5A-61BF-8B49-AD0C-389FC0EDDB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MQXFA16 Preload Targets</a:t>
            </a:r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CED6D80-A16E-FE46-9B18-5E7AD4366697}"/>
              </a:ext>
            </a:extLst>
          </p:cNvPr>
          <p:cNvSpPr txBox="1"/>
          <p:nvPr/>
        </p:nvSpPr>
        <p:spPr>
          <a:xfrm>
            <a:off x="1845671" y="3595613"/>
            <a:ext cx="2159229" cy="193899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* NOTE: MQXFA09 shell-yoke assembly was unloaded and SG offsets were forced to original pre-A09 preload values before preloading MQXFA11. E.g. shell SG values are likely over-reporting calculated stresses by 2-5 </a:t>
            </a:r>
            <a:r>
              <a:rPr lang="en-US" sz="1200" dirty="0" err="1">
                <a:solidFill>
                  <a:srgbClr val="FF0000"/>
                </a:solidFill>
              </a:rPr>
              <a:t>MPa</a:t>
            </a:r>
            <a:r>
              <a:rPr lang="en-US" sz="1200" dirty="0">
                <a:solidFill>
                  <a:srgbClr val="FF0000"/>
                </a:solidFill>
              </a:rPr>
              <a:t> in Shell 7. See appendix.</a:t>
            </a:r>
          </a:p>
        </p:txBody>
      </p:sp>
    </p:spTree>
    <p:extLst>
      <p:ext uri="{BB962C8B-B14F-4D97-AF65-F5344CB8AC3E}">
        <p14:creationId xmlns:p14="http://schemas.microsoft.com/office/powerpoint/2010/main" val="133926114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HiLumi">
      <a:dk1>
        <a:sysClr val="windowText" lastClr="000000"/>
      </a:dk1>
      <a:lt1>
        <a:sysClr val="window" lastClr="FFFFFF"/>
      </a:lt1>
      <a:dk2>
        <a:srgbClr val="005F8C"/>
      </a:dk2>
      <a:lt2>
        <a:srgbClr val="0093BE"/>
      </a:lt2>
      <a:accent1>
        <a:srgbClr val="64BCD9"/>
      </a:accent1>
      <a:accent2>
        <a:srgbClr val="700A00"/>
      </a:accent2>
      <a:accent3>
        <a:srgbClr val="CA1100"/>
      </a:accent3>
      <a:accent4>
        <a:srgbClr val="E65346"/>
      </a:accent4>
      <a:accent5>
        <a:srgbClr val="5A5A5A"/>
      </a:accent5>
      <a:accent6>
        <a:srgbClr val="FB963C"/>
      </a:accent6>
      <a:hlink>
        <a:srgbClr val="0093BE"/>
      </a:hlink>
      <a:folHlink>
        <a:srgbClr val="6E6E6E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89ABA85A245EC45AA49FA36F10E0232" ma:contentTypeVersion="2" ma:contentTypeDescription="Create a new document." ma:contentTypeScope="" ma:versionID="adcd0aad5aed504a8f0da929d2112ad6">
  <xsd:schema xmlns:xsd="http://www.w3.org/2001/XMLSchema" xmlns:xs="http://www.w3.org/2001/XMLSchema" xmlns:p="http://schemas.microsoft.com/office/2006/metadata/properties" xmlns:ns2="8946e33d-fd2f-4ae4-8ee9-d90c129cdf9e" targetNamespace="http://schemas.microsoft.com/office/2006/metadata/properties" ma:root="true" ma:fieldsID="8f86ca1f070cacaf1fa8f62c9f76043c" ns2:_="">
    <xsd:import namespace="8946e33d-fd2f-4ae4-8ee9-d90c129cdf9e"/>
    <xsd:element name="properties">
      <xsd:complexType>
        <xsd:sequence>
          <xsd:element name="documentManagement">
            <xsd:complexType>
              <xsd:all>
                <xsd:element ref="ns2:Description0" minOccurs="0"/>
                <xsd:element ref="ns2:No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46e33d-fd2f-4ae4-8ee9-d90c129cdf9e" elementFormDefault="qualified">
    <xsd:import namespace="http://schemas.microsoft.com/office/2006/documentManagement/types"/>
    <xsd:import namespace="http://schemas.microsoft.com/office/infopath/2007/PartnerControls"/>
    <xsd:element name="Description0" ma:index="8" nillable="true" ma:displayName="Description" ma:internalName="Description0">
      <xsd:simpleType>
        <xsd:restriction base="dms:Text">
          <xsd:maxLength value="255"/>
        </xsd:restriction>
      </xsd:simpleType>
    </xsd:element>
    <xsd:element name="Note" ma:index="9" nillable="true" ma:displayName="Note" ma:internalName="Not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escription0 xmlns="8946e33d-fd2f-4ae4-8ee9-d90c129cdf9e">HL-LHC PowerPoint Presentation, incl. LARP logo, 4:3 format</Description0>
    <Note xmlns="8946e33d-fd2f-4ae4-8ee9-d90c129cdf9e">For presentations to be given at Joint HL-LHC/LARP annual meetings (US or European locations).
https://edms.cern.ch/document/1607180/</Note>
  </documentManagement>
</p:properties>
</file>

<file path=customXml/itemProps1.xml><?xml version="1.0" encoding="utf-8"?>
<ds:datastoreItem xmlns:ds="http://schemas.openxmlformats.org/officeDocument/2006/customXml" ds:itemID="{CCC4280F-E911-4FF7-B1B5-10F770B636C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A7292EC-A4CC-4379-ABA5-C61E3A4C432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946e33d-fd2f-4ae4-8ee9-d90c129cdf9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F8EF391-2BAD-45F4-B22E-736040720C99}">
  <ds:schemaRefs>
    <ds:schemaRef ds:uri="http://schemas.openxmlformats.org/package/2006/metadata/core-properties"/>
    <ds:schemaRef ds:uri="http://purl.org/dc/elements/1.1/"/>
    <ds:schemaRef ds:uri="http://purl.org/dc/dcmitype/"/>
    <ds:schemaRef ds:uri="http://purl.org/dc/terms/"/>
    <ds:schemaRef ds:uri="http://schemas.microsoft.com/office/2006/documentManagement/types"/>
    <ds:schemaRef ds:uri="http://schemas.microsoft.com/office/2006/metadata/properties"/>
    <ds:schemaRef ds:uri="8946e33d-fd2f-4ae4-8ee9-d90c129cdf9e"/>
    <ds:schemaRef ds:uri="http://schemas.microsoft.com/office/infopath/2007/PartnerControl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57843</TotalTime>
  <Words>2089</Words>
  <Application>Microsoft Macintosh PowerPoint</Application>
  <PresentationFormat>On-screen Show (4:3)</PresentationFormat>
  <Paragraphs>432</Paragraphs>
  <Slides>35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3" baseType="lpstr">
      <vt:lpstr>黑体</vt:lpstr>
      <vt:lpstr>Arial</vt:lpstr>
      <vt:lpstr>Calibri</vt:lpstr>
      <vt:lpstr>Cambria</vt:lpstr>
      <vt:lpstr>Century Gothic</vt:lpstr>
      <vt:lpstr>Times New Roman</vt:lpstr>
      <vt:lpstr>Wingdings</vt:lpstr>
      <vt:lpstr>Thème Office</vt:lpstr>
      <vt:lpstr>MQXFA16 Preload Targets</vt:lpstr>
      <vt:lpstr>Outline</vt:lpstr>
      <vt:lpstr>MQXFA SG Layout</vt:lpstr>
      <vt:lpstr>MQXFA SG Layout (FBG)</vt:lpstr>
      <vt:lpstr>MQXFA Preload Specifications</vt:lpstr>
      <vt:lpstr>Preloads Measured for MQXFA Magnets</vt:lpstr>
      <vt:lpstr>Preloads Measured for MQXFA Magnets</vt:lpstr>
      <vt:lpstr>MQXFA14 and MQXFA14b, MQXFA15  Transfer Function Plots</vt:lpstr>
      <vt:lpstr>Transfer Function at RT for MQXFA Magnets </vt:lpstr>
      <vt:lpstr>MQXFA Bladder Pressures</vt:lpstr>
      <vt:lpstr>Standard Preload Process</vt:lpstr>
      <vt:lpstr>Variation of MQXFA16 Pre-Stress due to Coil Variations</vt:lpstr>
      <vt:lpstr>Axial Preload for MQXFA</vt:lpstr>
      <vt:lpstr>Summary</vt:lpstr>
      <vt:lpstr>Additional Slides</vt:lpstr>
      <vt:lpstr>The Load Condition after CD  (based on powering)</vt:lpstr>
      <vt:lpstr>Preload Targets for MQXFA</vt:lpstr>
      <vt:lpstr>MQXFA05 &amp;6 Load Key Shimming Summary</vt:lpstr>
      <vt:lpstr>PowerPoint Presentation</vt:lpstr>
      <vt:lpstr>MQXFA05 Coils TF</vt:lpstr>
      <vt:lpstr>MQXFA05 Coils TF (detailed)</vt:lpstr>
      <vt:lpstr>Individual Coil TF Comparisons</vt:lpstr>
      <vt:lpstr>Previous cases</vt:lpstr>
      <vt:lpstr>PowerPoint Presentation</vt:lpstr>
      <vt:lpstr>MQXFA03 - 06 Shims TF Plots</vt:lpstr>
      <vt:lpstr>Shim TF only for MQXFA05</vt:lpstr>
      <vt:lpstr>Individual Shell Shim TF Comparison</vt:lpstr>
      <vt:lpstr>Coil Pack Pole-key Gaps</vt:lpstr>
      <vt:lpstr>Shell ID Measurements</vt:lpstr>
      <vt:lpstr>Appendix: Possible Polekey Interception in Q4 </vt:lpstr>
      <vt:lpstr>Shim TF (with FE simulations)</vt:lpstr>
      <vt:lpstr>Measurements vs. Simulation </vt:lpstr>
      <vt:lpstr>TF of the Simulation</vt:lpstr>
      <vt:lpstr>Coil stress distribution</vt:lpstr>
      <vt:lpstr>Coil stress distribution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MQXFA03 Preload Progress</dc:title>
  <dc:creator>Heng Pan</dc:creator>
  <cp:lastModifiedBy>Dan Cheng</cp:lastModifiedBy>
  <cp:revision>369</cp:revision>
  <cp:lastPrinted>2022-06-10T19:28:57Z</cp:lastPrinted>
  <dcterms:created xsi:type="dcterms:W3CDTF">2020-02-10T17:47:20Z</dcterms:created>
  <dcterms:modified xsi:type="dcterms:W3CDTF">2023-08-10T07:09:41Z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0x010100689ABA85A245EC45AA49FA36F10E0232</vt:lpwstr>
  </property>
</Properties>
</file>