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modernComment_10D_9794CBD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sldIdLst>
    <p:sldId id="269" r:id="rId2"/>
  </p:sldIdLst>
  <p:sldSz cx="32918400" cy="438912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4979">
          <p15:clr>
            <a:srgbClr val="A4A3A4"/>
          </p15:clr>
        </p15:guide>
        <p15:guide id="2" orient="horz" pos="9211">
          <p15:clr>
            <a:srgbClr val="A4A3A4"/>
          </p15:clr>
        </p15:guide>
        <p15:guide id="3" orient="horz" pos="14428">
          <p15:clr>
            <a:srgbClr val="A4A3A4"/>
          </p15:clr>
        </p15:guide>
        <p15:guide id="4" orient="horz" pos="8652">
          <p15:clr>
            <a:srgbClr val="A4A3A4"/>
          </p15:clr>
        </p15:guide>
        <p15:guide id="5" orient="horz" pos="25045">
          <p15:clr>
            <a:srgbClr val="A4A3A4"/>
          </p15:clr>
        </p15:guide>
        <p15:guide id="6" orient="horz" pos="18899">
          <p15:clr>
            <a:srgbClr val="A4A3A4"/>
          </p15:clr>
        </p15:guide>
        <p15:guide id="7" orient="horz" pos="4429">
          <p15:clr>
            <a:srgbClr val="A4A3A4"/>
          </p15:clr>
        </p15:guide>
        <p15:guide id="8" orient="horz" pos="14956">
          <p15:clr>
            <a:srgbClr val="A4A3A4"/>
          </p15:clr>
        </p15:guide>
        <p15:guide id="9" pos="596">
          <p15:clr>
            <a:srgbClr val="A4A3A4"/>
          </p15:clr>
        </p15:guide>
        <p15:guide id="10" pos="20104">
          <p15:clr>
            <a:srgbClr val="A4A3A4"/>
          </p15:clr>
        </p15:guide>
        <p15:guide id="11" pos="9101">
          <p15:clr>
            <a:srgbClr val="A4A3A4"/>
          </p15:clr>
        </p15:guide>
        <p15:guide id="12" pos="14346">
          <p15:clr>
            <a:srgbClr val="A4A3A4"/>
          </p15:clr>
        </p15:guide>
        <p15:guide id="13" pos="13780">
          <p15:clr>
            <a:srgbClr val="A4A3A4"/>
          </p15:clr>
        </p15:guide>
        <p15:guide id="14" pos="9665">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F28477-9B8A-BFC5-DD1E-8B9D0AD7BD6D}" name="Nathan Saffold" initials="NS" userId="b57b1536f875744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B7E91-7445-4F32-8BF5-3A70F6E35B3C}" v="4" dt="2023-07-26T10:02:47.534"/>
    <p1510:client id="{8FFB920C-6981-4F2B-871B-158C3B859BAF}" v="12" dt="2023-07-26T17:10:58.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44" autoAdjust="0"/>
    <p:restoredTop sz="94663"/>
  </p:normalViewPr>
  <p:slideViewPr>
    <p:cSldViewPr snapToGrid="0" snapToObjects="1">
      <p:cViewPr varScale="1">
        <p:scale>
          <a:sx n="13" d="100"/>
          <a:sy n="13" d="100"/>
        </p:scale>
        <p:origin x="1440" y="120"/>
      </p:cViewPr>
      <p:guideLst>
        <p:guide orient="horz" pos="4979"/>
        <p:guide orient="horz" pos="9211"/>
        <p:guide orient="horz" pos="14428"/>
        <p:guide orient="horz" pos="8652"/>
        <p:guide orient="horz" pos="25045"/>
        <p:guide orient="horz" pos="18899"/>
        <p:guide orient="horz" pos="4429"/>
        <p:guide orient="horz" pos="14956"/>
        <p:guide pos="596"/>
        <p:guide pos="20104"/>
        <p:guide pos="9101"/>
        <p:guide pos="14346"/>
        <p:guide pos="13780"/>
        <p:guide pos="966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omments/modernComment_10D_9794CBDB.xml><?xml version="1.0" encoding="utf-8"?>
<p188:cmLst xmlns:a="http://schemas.openxmlformats.org/drawingml/2006/main" xmlns:r="http://schemas.openxmlformats.org/officeDocument/2006/relationships" xmlns:p188="http://schemas.microsoft.com/office/powerpoint/2018/8/main">
  <p188:cm id="{BA6EA088-580F-784B-9ED4-6C4883C1666A}" authorId="{C9F28477-9B8A-BFC5-DD1E-8B9D0AD7BD6D}" status="resolved" created="2023-07-24T21:28:04.150" complete="100000">
    <ac:txMkLst xmlns:ac="http://schemas.microsoft.com/office/drawing/2013/main/command">
      <pc:docMk xmlns:pc="http://schemas.microsoft.com/office/powerpoint/2013/main/command"/>
      <pc:sldMk xmlns:pc="http://schemas.microsoft.com/office/powerpoint/2013/main/command" cId="2543111131" sldId="269"/>
      <ac:spMk id="31" creationId="{00000000-0000-0000-0000-000000000000}"/>
      <ac:txMk cp="0">
        <ac:context len="1001" hash="4206725678"/>
      </ac:txMk>
    </ac:txMkLst>
    <p188:pos x="13723341" y="1879600"/>
    <p188:txBody>
      <a:bodyPr/>
      <a:lstStyle/>
      <a:p>
        <a:r>
          <a:rPr lang="en-US"/>
          <a:t>the design and assembly of a mechanical system…</a:t>
        </a:r>
      </a:p>
    </p188:txBody>
  </p188:cm>
  <p188:cm id="{8A18D03F-1D7D-8043-9271-B9AAC239FC34}" authorId="{C9F28477-9B8A-BFC5-DD1E-8B9D0AD7BD6D}" status="resolved" created="2023-07-24T21:28:36.335" complete="100000">
    <ac:txMkLst xmlns:ac="http://schemas.microsoft.com/office/drawing/2013/main/command">
      <pc:docMk xmlns:pc="http://schemas.microsoft.com/office/powerpoint/2013/main/command"/>
      <pc:sldMk xmlns:pc="http://schemas.microsoft.com/office/powerpoint/2013/main/command" cId="2543111131" sldId="269"/>
      <ac:spMk id="31" creationId="{00000000-0000-0000-0000-000000000000}"/>
      <ac:txMk cp="0">
        <ac:context len="1001" hash="4206725678"/>
      </ac:txMk>
    </ac:txMkLst>
    <p188:pos x="14282141" y="2489200"/>
    <p188:txBody>
      <a:bodyPr/>
      <a:lstStyle/>
      <a:p>
        <a:r>
          <a:rPr lang="en-US"/>
          <a:t>testing skipper-CCDs for the DarkNESS project</a:t>
        </a:r>
      </a:p>
    </p188:txBody>
  </p188:cm>
  <p188:cm id="{9DADDDC0-DECF-6C47-9C63-8AB50775D4E3}" authorId="{C9F28477-9B8A-BFC5-DD1E-8B9D0AD7BD6D}" status="resolved" created="2023-07-24T21:31:13.140" complete="100000">
    <ac:txMkLst xmlns:ac="http://schemas.microsoft.com/office/drawing/2013/main/command">
      <pc:docMk xmlns:pc="http://schemas.microsoft.com/office/powerpoint/2013/main/command"/>
      <pc:sldMk xmlns:pc="http://schemas.microsoft.com/office/powerpoint/2013/main/command" cId="2543111131" sldId="269"/>
      <ac:spMk id="31" creationId="{00000000-0000-0000-0000-000000000000}"/>
      <ac:txMk cp="0">
        <ac:context len="1001" hash="4206725678"/>
      </ac:txMk>
    </ac:txMkLst>
    <p188:pos x="15094941" y="4927600"/>
    <p188:txBody>
      <a:bodyPr/>
      <a:lstStyle/>
      <a:p>
        <a:r>
          <a:rPr lang="en-US"/>
          <a:t>Remove quotes, no need to cite PDR slides
The DarkNESS project aims to use skipper-CCDs to search for dark matter decaying into X-rays.</a:t>
        </a:r>
      </a:p>
    </p188:txBody>
  </p188:cm>
  <p188:cm id="{A53F2E6E-CB47-8B4D-8344-F6159B2AF9E4}" authorId="{C9F28477-9B8A-BFC5-DD1E-8B9D0AD7BD6D}" status="resolved" created="2023-07-24T21:31:38.697" complete="100000">
    <ac:txMkLst xmlns:ac="http://schemas.microsoft.com/office/drawing/2013/main/command">
      <pc:docMk xmlns:pc="http://schemas.microsoft.com/office/powerpoint/2013/main/command"/>
      <pc:sldMk xmlns:pc="http://schemas.microsoft.com/office/powerpoint/2013/main/command" cId="2543111131" sldId="269"/>
      <ac:spMk id="31" creationId="{00000000-0000-0000-0000-000000000000}"/>
      <ac:txMk cp="0">
        <ac:context len="1001" hash="4206725678"/>
      </ac:txMk>
    </ac:txMkLst>
    <p188:pos x="5036541" y="4318000"/>
    <p188:txBody>
      <a:bodyPr/>
      <a:lstStyle/>
      <a:p>
        <a:r>
          <a:rPr lang="en-US"/>
          <a:t>Period here… separate into two sentences</a:t>
        </a:r>
      </a:p>
    </p188:txBody>
  </p188:cm>
  <p188:cm id="{E6532681-4FFE-EF4B-BF76-207DE3AD9F64}" authorId="{C9F28477-9B8A-BFC5-DD1E-8B9D0AD7BD6D}" status="resolved" created="2023-07-24T21:32:40.390" complete="100000">
    <ac:txMkLst xmlns:ac="http://schemas.microsoft.com/office/drawing/2013/main/command">
      <pc:docMk xmlns:pc="http://schemas.microsoft.com/office/powerpoint/2013/main/command"/>
      <pc:sldMk xmlns:pc="http://schemas.microsoft.com/office/powerpoint/2013/main/command" cId="2543111131" sldId="269"/>
      <ac:spMk id="46" creationId="{BB97A194-C577-A9D2-A97F-64ACF83E4B65}"/>
      <ac:txMk cp="136" len="1">
        <ac:context len="367" hash="2443138977"/>
      </ac:txMk>
    </ac:txMkLst>
    <p188:pos x="3518760" y="1849970"/>
    <p188:txBody>
      <a:bodyPr/>
      <a:lstStyle/>
      <a:p>
        <a:r>
          <a:rPr lang="en-US"/>
          <a:t>assembly</a:t>
        </a:r>
      </a:p>
    </p188:txBody>
  </p188:cm>
  <p188:cm id="{E5DEF431-5FA4-B64C-8732-8C187568311E}" authorId="{C9F28477-9B8A-BFC5-DD1E-8B9D0AD7BD6D}" status="resolved" created="2023-07-24T22:11:12.229" complete="100000">
    <ac:txMkLst xmlns:ac="http://schemas.microsoft.com/office/drawing/2013/main/command">
      <pc:docMk xmlns:pc="http://schemas.microsoft.com/office/powerpoint/2013/main/command"/>
      <pc:sldMk xmlns:pc="http://schemas.microsoft.com/office/powerpoint/2013/main/command" cId="2543111131" sldId="269"/>
      <ac:spMk id="46" creationId="{BB97A194-C577-A9D2-A97F-64ACF83E4B65}"/>
      <ac:txMk cp="262" len="50">
        <ac:context len="367" hash="2443138977"/>
      </ac:txMk>
    </ac:txMkLst>
    <p188:pos x="13018360" y="3069170"/>
    <p188:txBody>
      <a:bodyPr/>
      <a:lstStyle/>
      <a:p>
        <a:r>
          <a:rPr lang="en-US"/>
          <a:t>we achieved an operational pressure of 10-4 bar with the vacuum pump rotating at 1500 Hz</a:t>
        </a:r>
      </a:p>
    </p188:txBody>
  </p188:cm>
  <p188:cm id="{532ECF9D-DE89-7645-B1F7-16CE09861FE3}" authorId="{C9F28477-9B8A-BFC5-DD1E-8B9D0AD7BD6D}" status="resolved" created="2023-07-24T22:12:11.229" complete="100000">
    <ac:txMkLst xmlns:ac="http://schemas.microsoft.com/office/drawing/2013/main/command">
      <pc:docMk xmlns:pc="http://schemas.microsoft.com/office/powerpoint/2013/main/command"/>
      <pc:sldMk xmlns:pc="http://schemas.microsoft.com/office/powerpoint/2013/main/command" cId="2543111131" sldId="269"/>
      <ac:spMk id="51" creationId="{C5543010-53A9-BDD8-6249-87E4ECF1B028}"/>
      <ac:txMk cp="69">
        <ac:context len="166" hash="1555383941"/>
      </ac:txMk>
    </ac:txMkLst>
    <p188:pos x="5614894" y="3044966"/>
    <p188:txBody>
      <a:bodyPr/>
      <a:lstStyle/>
      <a:p>
        <a:r>
          <a:rPr lang="en-US"/>
          <a:t>isolate</a:t>
        </a:r>
      </a:p>
    </p188:txBody>
  </p188:cm>
  <p188:cm id="{37CFF7E8-5553-4F40-806D-7343D18CDB32}" authorId="{C9F28477-9B8A-BFC5-DD1E-8B9D0AD7BD6D}" status="resolved" created="2023-07-24T22:13:23.403" complete="100000">
    <ac:txMkLst xmlns:ac="http://schemas.microsoft.com/office/drawing/2013/main/command">
      <pc:docMk xmlns:pc="http://schemas.microsoft.com/office/powerpoint/2013/main/command"/>
      <pc:sldMk xmlns:pc="http://schemas.microsoft.com/office/powerpoint/2013/main/command" cId="2543111131" sldId="269"/>
      <ac:spMk id="61" creationId="{BF508FBB-0DFA-009B-2780-752773FAED2E}"/>
      <ac:txMk cp="35">
        <ac:context len="396" hash="338233957"/>
      </ac:txMk>
    </ac:txMkLst>
    <p188:pos x="3034342" y="2438400"/>
    <p188:txBody>
      <a:bodyPr/>
      <a:lstStyle/>
      <a:p>
        <a:r>
          <a:rPr lang="en-US"/>
          <a:t>Delete ‘testing’</a:t>
        </a:r>
      </a:p>
    </p188:txBody>
  </p188:cm>
  <p188:cm id="{19085D17-3094-BF41-9FAF-62518F78E73D}" authorId="{C9F28477-9B8A-BFC5-DD1E-8B9D0AD7BD6D}" status="resolved" created="2023-07-24T22:14:31.348" complete="100000">
    <ac:txMkLst xmlns:ac="http://schemas.microsoft.com/office/drawing/2013/main/command">
      <pc:docMk xmlns:pc="http://schemas.microsoft.com/office/powerpoint/2013/main/command"/>
      <pc:sldMk xmlns:pc="http://schemas.microsoft.com/office/powerpoint/2013/main/command" cId="2543111131" sldId="269"/>
      <ac:spMk id="61" creationId="{BF508FBB-0DFA-009B-2780-752773FAED2E}"/>
      <ac:txMk cp="71">
        <ac:context len="396" hash="338233957"/>
      </ac:txMk>
    </ac:txMkLst>
    <p188:pos x="7199942" y="3048000"/>
    <p188:txBody>
      <a:bodyPr/>
      <a:lstStyle/>
      <a:p>
        <a:r>
          <a:rPr lang="en-US"/>
          <a:t>Cosmic ray muon and electrons can be observed, which demonstrates that the space-LTA is operating well…
Also, this is the first time you mention ‘LTA’ so you should define the acronym</a:t>
        </a:r>
      </a:p>
    </p188:txBody>
  </p188:cm>
  <p188:cm id="{7C8AF9D8-0B4B-A74B-8E6A-C01173EFFDAF}" authorId="{C9F28477-9B8A-BFC5-DD1E-8B9D0AD7BD6D}" status="resolved" created="2023-07-24T22:15:23.477" complete="100000">
    <ac:txMkLst xmlns:ac="http://schemas.microsoft.com/office/drawing/2013/main/command">
      <pc:docMk xmlns:pc="http://schemas.microsoft.com/office/powerpoint/2013/main/command"/>
      <pc:sldMk xmlns:pc="http://schemas.microsoft.com/office/powerpoint/2013/main/command" cId="2543111131" sldId="269"/>
      <ac:spMk id="17" creationId="{AE7E8D41-4410-412A-CE68-F300168462A0}"/>
      <ac:txMk cp="314">
        <ac:context len="430" hash="3870098083"/>
      </ac:txMk>
    </ac:txMkLst>
    <p188:pos x="7876817" y="4915328"/>
    <p188:txBody>
      <a:bodyPr/>
      <a:lstStyle/>
      <a:p>
        <a:r>
          <a:rPr lang="en-US"/>
          <a:t>to collect X-ray calibration data</a:t>
        </a:r>
      </a:p>
    </p188:txBody>
  </p188:cm>
  <p188:cm id="{E1B8A0B2-7947-D04F-9F93-25EDC918B6E6}" authorId="{C9F28477-9B8A-BFC5-DD1E-8B9D0AD7BD6D}" status="resolved" created="2023-07-24T22:17:24.246" complete="100000">
    <ac:txMkLst xmlns:ac="http://schemas.microsoft.com/office/drawing/2013/main/command">
      <pc:docMk xmlns:pc="http://schemas.microsoft.com/office/powerpoint/2013/main/command"/>
      <pc:sldMk xmlns:pc="http://schemas.microsoft.com/office/powerpoint/2013/main/command" cId="2543111131" sldId="269"/>
      <ac:spMk id="17" creationId="{AE7E8D41-4410-412A-CE68-F300168462A0}"/>
      <ac:txMk cp="336">
        <ac:context len="430" hash="3870098083"/>
      </ac:txMk>
    </ac:txMkLst>
    <p188:pos x="13109217" y="4915328"/>
    <p188:txBody>
      <a:bodyPr/>
      <a:lstStyle/>
      <a:p>
        <a:r>
          <a:rPr lang="en-US"/>
          <a:t>Analyze the data and assess if the CCD and readout electronics meet the DarkNESS performance requirements in preparation for the Critical Design Review</a:t>
        </a:r>
      </a:p>
    </p188:txBody>
  </p188:cm>
  <p188:cm id="{4817C900-34D9-0A4F-B127-B6E1DE1D77AA}" authorId="{C9F28477-9B8A-BFC5-DD1E-8B9D0AD7BD6D}" status="resolved" created="2023-07-24T22:26:07.262" complete="100000">
    <ac:txMkLst xmlns:ac="http://schemas.microsoft.com/office/drawing/2013/main/command">
      <pc:docMk xmlns:pc="http://schemas.microsoft.com/office/powerpoint/2013/main/command"/>
      <pc:sldMk xmlns:pc="http://schemas.microsoft.com/office/powerpoint/2013/main/command" cId="2543111131" sldId="269"/>
      <ac:spMk id="36" creationId="{00000000-0000-0000-0000-000000000000}"/>
      <ac:txMk cp="6">
        <ac:context len="61" hash="2745842739"/>
      </ac:txMk>
    </ac:txMkLst>
    <p188:pos x="5042721" y="673396"/>
    <p188:txBody>
      <a:bodyPr/>
      <a:lstStyle/>
      <a:p>
        <a:r>
          <a:rPr lang="en-US"/>
          <a:t>Images of cosmic ray events from skipper-CCD in testing setup</a:t>
        </a:r>
      </a:p>
    </p188:txBody>
  </p188:cm>
  <p188:cm id="{BB17D75B-101F-AF41-A437-8515025F29CF}" authorId="{C9F28477-9B8A-BFC5-DD1E-8B9D0AD7BD6D}" status="resolved" created="2023-07-24T22:26:17.813" complete="100000">
    <ac:txMkLst xmlns:ac="http://schemas.microsoft.com/office/drawing/2013/main/command">
      <pc:docMk xmlns:pc="http://schemas.microsoft.com/office/powerpoint/2013/main/command"/>
      <pc:sldMk xmlns:pc="http://schemas.microsoft.com/office/powerpoint/2013/main/command" cId="2543111131" sldId="269"/>
      <ac:spMk id="41" creationId="{00000000-0000-0000-0000-000000000000}"/>
      <ac:txMk cp="41">
        <ac:context len="81" hash="3288343949"/>
      </ac:txMk>
    </ac:txMkLst>
    <p188:pos x="5694169" y="947193"/>
    <p188:txBody>
      <a:bodyPr/>
      <a:lstStyle/>
      <a:p>
        <a:r>
          <a:rPr lang="en-US"/>
          <a:t>with</a:t>
        </a:r>
      </a:p>
    </p188:txBody>
  </p188:cm>
  <p188:cm id="{B8B717B2-FA12-9E4E-931E-285D01188837}" authorId="{C9F28477-9B8A-BFC5-DD1E-8B9D0AD7BD6D}" status="resolved" created="2023-07-24T22:26:46.769" complete="100000">
    <ac:txMkLst xmlns:ac="http://schemas.microsoft.com/office/drawing/2013/main/command">
      <pc:docMk xmlns:pc="http://schemas.microsoft.com/office/powerpoint/2013/main/command"/>
      <pc:sldMk xmlns:pc="http://schemas.microsoft.com/office/powerpoint/2013/main/command" cId="2543111131" sldId="269"/>
      <ac:spMk id="29" creationId="{00000000-0000-0000-0000-000000000000}"/>
      <ac:txMk cp="0">
        <ac:context len="77" hash="2820961248"/>
      </ac:txMk>
    </ac:txMkLst>
    <p188:pos x="6671538" y="945492"/>
    <p188:txBody>
      <a:bodyPr/>
      <a:lstStyle/>
      <a:p>
        <a:r>
          <a:rPr lang="en-US"/>
          <a:t>Schematic of the DarkNESS CubeSat pointing towards the center of the Galaxy</a:t>
        </a:r>
      </a:p>
    </p188:txBody>
  </p188:cm>
  <p188:cm id="{9C28DC48-09F7-4E33-9209-0DB73B5EB280}" authorId="{C9F28477-9B8A-BFC5-DD1E-8B9D0AD7BD6D}" created="2023-07-26T16:58:12.154">
    <ac:txMkLst xmlns:ac="http://schemas.microsoft.com/office/drawing/2013/main/command">
      <pc:docMk xmlns:pc="http://schemas.microsoft.com/office/powerpoint/2013/main/command"/>
      <pc:sldMk xmlns:pc="http://schemas.microsoft.com/office/powerpoint/2013/main/command" cId="2543111131" sldId="269"/>
      <ac:spMk id="51" creationId="{C5543010-53A9-BDD8-6249-87E4ECF1B028}"/>
      <ac:txMk cp="29">
        <ac:context len="166" hash="1555383941"/>
      </ac:txMk>
    </ac:txMkLst>
    <p188:pos x="3126963" y="1819324"/>
    <p188:txBody>
      <a:bodyPr/>
      <a:lstStyle/>
      <a:p>
        <a:r>
          <a:rPr lang="en-US"/>
          <a:t>aluminum</a:t>
        </a:r>
      </a:p>
    </p188:txBody>
  </p188:cm>
  <p188:cm id="{12C90409-5213-4C06-99D1-BD5DF4FE397D}" authorId="{C9F28477-9B8A-BFC5-DD1E-8B9D0AD7BD6D}" created="2023-07-26T17:02:57.818">
    <ac:txMkLst xmlns:ac="http://schemas.microsoft.com/office/drawing/2013/main/command">
      <pc:docMk xmlns:pc="http://schemas.microsoft.com/office/powerpoint/2013/main/command"/>
      <pc:sldMk xmlns:pc="http://schemas.microsoft.com/office/powerpoint/2013/main/command" cId="2543111131" sldId="269"/>
      <ac:spMk id="31" creationId="{00000000-0000-0000-0000-000000000000}"/>
      <ac:txMk cp="0">
        <ac:context len="1001" hash="4206725678"/>
      </ac:txMk>
    </ac:txMkLst>
    <p188:pos x="7732128" y="1819324"/>
    <p188:txBody>
      <a:bodyPr/>
      <a:lstStyle/>
      <a:p>
        <a:r>
          <a:rPr lang="en-US"/>
          <a:t>Charge Coupled Devices (CCDs)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008660" y="36320006"/>
            <a:ext cx="1417214" cy="1474189"/>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6757440" y="36363453"/>
            <a:ext cx="1417214" cy="1474189"/>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2855349" y="36363453"/>
            <a:ext cx="1417214" cy="1474189"/>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4813819" y="36363453"/>
            <a:ext cx="1417214" cy="1474189"/>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008661" y="984596"/>
            <a:ext cx="30904888" cy="395016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008658" y="14736344"/>
            <a:ext cx="7151483" cy="570903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008657" y="6526851"/>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008659" y="8331200"/>
            <a:ext cx="14996160" cy="539505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1552526" y="22956561"/>
            <a:ext cx="10396280" cy="789031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16979682" y="6526851"/>
            <a:ext cx="10523374" cy="719940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16979682" y="16540254"/>
            <a:ext cx="14996160" cy="54023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008660" y="22956562"/>
            <a:ext cx="7151483" cy="12308812"/>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9146819" y="22956562"/>
            <a:ext cx="6858000" cy="3979913"/>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16979682" y="22956561"/>
            <a:ext cx="4126043" cy="789031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008658" y="20496137"/>
            <a:ext cx="7151483"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27935577" y="6526851"/>
            <a:ext cx="3977971" cy="719940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16979682" y="33633910"/>
            <a:ext cx="14969122" cy="5768539"/>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9146819" y="14735905"/>
            <a:ext cx="6858000" cy="5760232"/>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9146819" y="20496137"/>
            <a:ext cx="6858000"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9146819" y="27832255"/>
            <a:ext cx="6858000" cy="11570195"/>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16952644" y="14735905"/>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16979682" y="31829562"/>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40641207"/>
            <a:ext cx="32944298" cy="3282436"/>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32944298" cy="54864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8" name="Picture 7" descr="FermilabBarDOE_TextInBar_36inches-0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8067"/>
            <a:ext cx="329184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jpeg"/><Relationship Id="rId2" Type="http://schemas.microsoft.com/office/2018/10/relationships/comments" Target="../comments/modernComment_10D_9794CBDB.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p:cNvSpPr>
            <a:spLocks noGrp="1"/>
          </p:cNvSpPr>
          <p:nvPr>
            <p:ph type="body" sz="quarter" idx="25"/>
          </p:nvPr>
        </p:nvSpPr>
        <p:spPr/>
        <p:txBody>
          <a:bodyPr/>
          <a:lstStyle/>
          <a:p>
            <a:r>
              <a:rPr lang="en-US" dirty="0"/>
              <a:t>DarkNESS Project Testing</a:t>
            </a:r>
          </a:p>
          <a:p>
            <a:r>
              <a:rPr lang="en-US" sz="6000" b="0" dirty="0"/>
              <a:t>Kodjo Akouedjinoude, NC State University | Nate Saffold &amp; Juan Estrada, Fermilab | FERMILAB-POSTER-23-154-STUDENT</a:t>
            </a:r>
            <a:endParaRPr lang="en-US" dirty="0"/>
          </a:p>
        </p:txBody>
      </p:sp>
      <p:sp>
        <p:nvSpPr>
          <p:cNvPr id="30" name="Text Placeholder 29"/>
          <p:cNvSpPr>
            <a:spLocks noGrp="1"/>
          </p:cNvSpPr>
          <p:nvPr>
            <p:ph type="body" sz="quarter" idx="39"/>
          </p:nvPr>
        </p:nvSpPr>
        <p:spPr/>
        <p:txBody>
          <a:bodyPr/>
          <a:lstStyle/>
          <a:p>
            <a:r>
              <a:rPr lang="en-US" dirty="0"/>
              <a:t>Abstract</a:t>
            </a:r>
          </a:p>
        </p:txBody>
      </p:sp>
      <p:sp>
        <p:nvSpPr>
          <p:cNvPr id="31" name="Text Placeholder 30"/>
          <p:cNvSpPr>
            <a:spLocks noGrp="1"/>
          </p:cNvSpPr>
          <p:nvPr>
            <p:ph type="body" sz="quarter" idx="40"/>
          </p:nvPr>
        </p:nvSpPr>
        <p:spPr/>
        <p:txBody>
          <a:bodyPr vert="horz" lIns="102989" tIns="51494" rIns="102989" bIns="51494" anchor="t"/>
          <a:lstStyle/>
          <a:p>
            <a:r>
              <a:rPr lang="en-US" dirty="0">
                <a:cs typeface="Helvetica"/>
              </a:rPr>
              <a:t>This internship involved the design and assembly of a mechanical system for testing skipper-Charge Couple Devices (CCDs) for the DarkNESS project. Skipper-CCDs are highly-sensitive sensors with ultra-low readout noise that are deployed for direct detection of dark matter. DarkNESS is a CubeSat that aims to use skipper-CCDs to search for dark matter decaying into X-rays. Currently, in the testing phase, the design process involved creating 3D models of mechanical adapters to operate a prototype space-Multi Chip Module (sMCM) package in existing testing chambers in the CCD lab at Fermilab's IERC. The drawings were sent out to be machined, and while waiting to receive the finished adapters, we assembled a vacuum chamber for skipper-CCD testing and performed initial testing of a single CCD controlled by the space-Low Threshold Acquisition (sLTA) board that will be employed on the CubeSat. The results showed that the testing conditions are optimal for data to start being taken and analyzed.</a:t>
            </a:r>
            <a:endParaRPr lang="en-US" dirty="0"/>
          </a:p>
        </p:txBody>
      </p:sp>
      <p:pic>
        <p:nvPicPr>
          <p:cNvPr id="53" name="Picture Placeholder 52">
            <a:extLst>
              <a:ext uri="{FF2B5EF4-FFF2-40B4-BE49-F238E27FC236}">
                <a16:creationId xmlns:a16="http://schemas.microsoft.com/office/drawing/2014/main" id="{5CBB81AC-060E-D435-4E21-DB6DA28FEAE7}"/>
              </a:ext>
            </a:extLst>
          </p:cNvPr>
          <p:cNvPicPr>
            <a:picLocks noGrp="1" noChangeAspect="1"/>
          </p:cNvPicPr>
          <p:nvPr>
            <p:ph type="pic" sz="quarter" idx="44"/>
          </p:nvPr>
        </p:nvPicPr>
        <p:blipFill>
          <a:blip r:embed="rId3"/>
          <a:srcRect l="1697" r="1697"/>
          <a:stretch>
            <a:fillRect/>
          </a:stretch>
        </p:blipFill>
        <p:spPr>
          <a:xfrm>
            <a:off x="26128066" y="19345742"/>
            <a:ext cx="5609182" cy="4257633"/>
          </a:xfrm>
        </p:spPr>
      </p:pic>
      <p:pic>
        <p:nvPicPr>
          <p:cNvPr id="50" name="Picture Placeholder 49">
            <a:extLst>
              <a:ext uri="{FF2B5EF4-FFF2-40B4-BE49-F238E27FC236}">
                <a16:creationId xmlns:a16="http://schemas.microsoft.com/office/drawing/2014/main" id="{2EACC66B-BB50-D105-8282-A7DB0068A4DE}"/>
              </a:ext>
            </a:extLst>
          </p:cNvPr>
          <p:cNvPicPr>
            <a:picLocks noGrp="1" noChangeAspect="1"/>
          </p:cNvPicPr>
          <p:nvPr>
            <p:ph type="pic" sz="quarter" idx="46"/>
          </p:nvPr>
        </p:nvPicPr>
        <p:blipFill>
          <a:blip r:embed="rId4"/>
          <a:srcRect t="4577" b="4577"/>
          <a:stretch/>
        </p:blipFill>
        <p:spPr>
          <a:xfrm>
            <a:off x="8506737" y="30174914"/>
            <a:ext cx="6234148" cy="4028721"/>
          </a:xfrm>
        </p:spPr>
      </p:pic>
      <p:sp>
        <p:nvSpPr>
          <p:cNvPr id="36" name="Text Placeholder 35"/>
          <p:cNvSpPr>
            <a:spLocks noGrp="1"/>
          </p:cNvSpPr>
          <p:nvPr>
            <p:ph type="body" sz="quarter" idx="49"/>
          </p:nvPr>
        </p:nvSpPr>
        <p:spPr>
          <a:xfrm>
            <a:off x="26233262" y="23639474"/>
            <a:ext cx="6131788" cy="1553254"/>
          </a:xfrm>
        </p:spPr>
        <p:txBody>
          <a:bodyPr vert="horz" lIns="0" tIns="308967" rIns="308967" bIns="308967" anchor="t"/>
          <a:lstStyle/>
          <a:p>
            <a:r>
              <a:rPr lang="en-US" dirty="0"/>
              <a:t>Image of cosmic ray events from skipper-CCD in testing setup</a:t>
            </a:r>
            <a:endParaRPr lang="en-US" dirty="0">
              <a:cs typeface="Helvetica"/>
            </a:endParaRPr>
          </a:p>
        </p:txBody>
      </p:sp>
      <p:sp>
        <p:nvSpPr>
          <p:cNvPr id="29" name="Text Placeholder 28"/>
          <p:cNvSpPr>
            <a:spLocks noGrp="1"/>
          </p:cNvSpPr>
          <p:nvPr>
            <p:ph type="body" sz="quarter" idx="35"/>
          </p:nvPr>
        </p:nvSpPr>
        <p:spPr>
          <a:xfrm>
            <a:off x="1008657" y="23464715"/>
            <a:ext cx="7151483" cy="1406759"/>
          </a:xfrm>
        </p:spPr>
        <p:txBody>
          <a:bodyPr vert="horz" lIns="0" tIns="308967" rIns="308967" bIns="308967" anchor="t"/>
          <a:lstStyle/>
          <a:p>
            <a:r>
              <a:rPr lang="en-US" dirty="0"/>
              <a:t>Schematic of the DarkNESS CubeSat  pointing towards the center of the Galaxy</a:t>
            </a:r>
          </a:p>
        </p:txBody>
      </p:sp>
      <p:sp>
        <p:nvSpPr>
          <p:cNvPr id="35" name="Text Placeholder 34"/>
          <p:cNvSpPr>
            <a:spLocks noGrp="1"/>
          </p:cNvSpPr>
          <p:nvPr>
            <p:ph type="body" sz="quarter" idx="47"/>
          </p:nvPr>
        </p:nvSpPr>
        <p:spPr>
          <a:xfrm>
            <a:off x="8062986" y="34559056"/>
            <a:ext cx="8139448" cy="1360194"/>
          </a:xfrm>
        </p:spPr>
        <p:txBody>
          <a:bodyPr/>
          <a:lstStyle/>
          <a:p>
            <a:r>
              <a:rPr lang="en-US" dirty="0"/>
              <a:t>3D view of the CCD ceramic plate and adapter</a:t>
            </a:r>
          </a:p>
        </p:txBody>
      </p:sp>
      <p:pic>
        <p:nvPicPr>
          <p:cNvPr id="55" name="Picture Placeholder 54">
            <a:extLst>
              <a:ext uri="{FF2B5EF4-FFF2-40B4-BE49-F238E27FC236}">
                <a16:creationId xmlns:a16="http://schemas.microsoft.com/office/drawing/2014/main" id="{B1988585-9D67-AB5F-ABE7-7F060D35E91B}"/>
              </a:ext>
            </a:extLst>
          </p:cNvPr>
          <p:cNvPicPr>
            <a:picLocks noGrp="1" noChangeAspect="1"/>
          </p:cNvPicPr>
          <p:nvPr>
            <p:ph type="pic" sz="quarter" idx="53"/>
          </p:nvPr>
        </p:nvPicPr>
        <p:blipFill>
          <a:blip r:embed="rId5"/>
          <a:srcRect l="2384" r="2384"/>
          <a:stretch>
            <a:fillRect/>
          </a:stretch>
        </p:blipFill>
        <p:spPr>
          <a:xfrm>
            <a:off x="35194379" y="21504581"/>
            <a:ext cx="5322216" cy="4113012"/>
          </a:xfrm>
        </p:spPr>
      </p:pic>
      <p:sp>
        <p:nvSpPr>
          <p:cNvPr id="41" name="Text Placeholder 40"/>
          <p:cNvSpPr>
            <a:spLocks noGrp="1"/>
          </p:cNvSpPr>
          <p:nvPr>
            <p:ph type="body" sz="quarter" idx="54"/>
          </p:nvPr>
        </p:nvSpPr>
        <p:spPr>
          <a:xfrm>
            <a:off x="9086908" y="23644359"/>
            <a:ext cx="6858000" cy="1406759"/>
          </a:xfrm>
        </p:spPr>
        <p:txBody>
          <a:bodyPr vert="horz" lIns="0" tIns="308967" rIns="308967" bIns="308967" anchor="t"/>
          <a:lstStyle/>
          <a:p>
            <a:r>
              <a:rPr lang="en-US" dirty="0"/>
              <a:t>Photo of a space Multi-Chip Module (sMCM) with 4 CCDs mounted on a ceramic plate</a:t>
            </a:r>
          </a:p>
        </p:txBody>
      </p:sp>
      <p:sp>
        <p:nvSpPr>
          <p:cNvPr id="43" name="Text Placeholder 42"/>
          <p:cNvSpPr>
            <a:spLocks noGrp="1"/>
          </p:cNvSpPr>
          <p:nvPr>
            <p:ph type="body" sz="quarter" idx="56"/>
          </p:nvPr>
        </p:nvSpPr>
        <p:spPr>
          <a:xfrm>
            <a:off x="16635576" y="25145477"/>
            <a:ext cx="14996160" cy="1618242"/>
          </a:xfrm>
        </p:spPr>
        <p:txBody>
          <a:bodyPr/>
          <a:lstStyle/>
          <a:p>
            <a:r>
              <a:rPr lang="en-US" dirty="0"/>
              <a:t>Conclusion</a:t>
            </a:r>
          </a:p>
        </p:txBody>
      </p:sp>
      <p:sp>
        <p:nvSpPr>
          <p:cNvPr id="44" name="Text Placeholder 43"/>
          <p:cNvSpPr>
            <a:spLocks noGrp="1"/>
          </p:cNvSpPr>
          <p:nvPr>
            <p:ph type="body" sz="quarter" idx="57"/>
          </p:nvPr>
        </p:nvSpPr>
        <p:spPr>
          <a:xfrm>
            <a:off x="16635576" y="31064873"/>
            <a:ext cx="14996160" cy="1539559"/>
          </a:xfrm>
        </p:spPr>
        <p:txBody>
          <a:bodyPr/>
          <a:lstStyle/>
          <a:p>
            <a:r>
              <a:rPr lang="en-US" dirty="0"/>
              <a:t>Acknowledgment</a:t>
            </a:r>
          </a:p>
        </p:txBody>
      </p:sp>
      <p:cxnSp>
        <p:nvCxnSpPr>
          <p:cNvPr id="22" name="Straight Connector 21"/>
          <p:cNvCxnSpPr/>
          <p:nvPr/>
        </p:nvCxnSpPr>
        <p:spPr>
          <a:xfrm flipV="1">
            <a:off x="1016402" y="35789945"/>
            <a:ext cx="7230759" cy="100260"/>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3" name="Picture Placeholder 51">
            <a:extLst>
              <a:ext uri="{FF2B5EF4-FFF2-40B4-BE49-F238E27FC236}">
                <a16:creationId xmlns:a16="http://schemas.microsoft.com/office/drawing/2014/main" id="{ADE14DE2-226E-7524-0898-56B62170DE8B}"/>
              </a:ext>
            </a:extLst>
          </p:cNvPr>
          <p:cNvPicPr>
            <a:picLocks noChangeAspect="1"/>
          </p:cNvPicPr>
          <p:nvPr/>
        </p:nvPicPr>
        <p:blipFill>
          <a:blip r:embed="rId6"/>
          <a:srcRect l="7116" r="7116"/>
          <a:stretch>
            <a:fillRect/>
          </a:stretch>
        </p:blipFill>
        <p:spPr>
          <a:xfrm>
            <a:off x="1051312" y="18816125"/>
            <a:ext cx="7056102" cy="4749373"/>
          </a:xfrm>
          <a:prstGeom prst="rect">
            <a:avLst/>
          </a:prstGeom>
        </p:spPr>
      </p:pic>
      <p:pic>
        <p:nvPicPr>
          <p:cNvPr id="4" name="Picture 4" descr="Logo :: NC State Brand">
            <a:extLst>
              <a:ext uri="{FF2B5EF4-FFF2-40B4-BE49-F238E27FC236}">
                <a16:creationId xmlns:a16="http://schemas.microsoft.com/office/drawing/2014/main" id="{449B73F4-64D6-1754-40E6-AA2FF6DE583D}"/>
              </a:ext>
            </a:extLst>
          </p:cNvPr>
          <p:cNvPicPr>
            <a:picLocks noGrp="1" noChangeAspect="1" noChangeArrowheads="1"/>
          </p:cNvPicPr>
          <p:nvPr>
            <p:ph type="pic" sz="quarter" idx="21"/>
          </p:nvPr>
        </p:nvPicPr>
        <p:blipFill rotWithShape="1">
          <a:blip r:embed="rId7">
            <a:extLst>
              <a:ext uri="{28A0092B-C50C-407E-A947-70E740481C1C}">
                <a14:useLocalDpi xmlns:a14="http://schemas.microsoft.com/office/drawing/2010/main" val="0"/>
              </a:ext>
            </a:extLst>
          </a:blip>
          <a:srcRect l="8285" r="9160"/>
          <a:stretch/>
        </p:blipFill>
        <p:spPr bwMode="auto">
          <a:xfrm>
            <a:off x="862262" y="36547416"/>
            <a:ext cx="2365032" cy="2081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fermilab logo">
            <a:extLst>
              <a:ext uri="{FF2B5EF4-FFF2-40B4-BE49-F238E27FC236}">
                <a16:creationId xmlns:a16="http://schemas.microsoft.com/office/drawing/2014/main" id="{FDE8D7D0-783A-56BC-9D69-E85F7FEF29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0214" y="36529294"/>
            <a:ext cx="1743133" cy="1778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doe logo">
            <a:extLst>
              <a:ext uri="{FF2B5EF4-FFF2-40B4-BE49-F238E27FC236}">
                <a16:creationId xmlns:a16="http://schemas.microsoft.com/office/drawing/2014/main" id="{2D431EBC-734A-C2D1-56D5-D331B874A0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6267" y="36199026"/>
            <a:ext cx="3516936" cy="27279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2">
            <a:extLst>
              <a:ext uri="{FF2B5EF4-FFF2-40B4-BE49-F238E27FC236}">
                <a16:creationId xmlns:a16="http://schemas.microsoft.com/office/drawing/2014/main" id="{3D5295B4-403E-5FCE-5714-46AFAEF24817}"/>
              </a:ext>
            </a:extLst>
          </p:cNvPr>
          <p:cNvSpPr txBox="1">
            <a:spLocks/>
          </p:cNvSpPr>
          <p:nvPr/>
        </p:nvSpPr>
        <p:spPr>
          <a:xfrm>
            <a:off x="906103" y="38645978"/>
            <a:ext cx="31458947" cy="1179657"/>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sz="3200"/>
              <a:t>This manuscript has been authored by Fermi Research Alliance, LLC under Contract No. DE-AC02-07CH11359 with the U.S. Department of Energy, Office of Science, Office of High Energy Physics.</a:t>
            </a:r>
          </a:p>
        </p:txBody>
      </p:sp>
      <p:sp>
        <p:nvSpPr>
          <p:cNvPr id="13" name="TextBox 12">
            <a:extLst>
              <a:ext uri="{FF2B5EF4-FFF2-40B4-BE49-F238E27FC236}">
                <a16:creationId xmlns:a16="http://schemas.microsoft.com/office/drawing/2014/main" id="{F70E990F-35E8-9AF3-BBAE-4EE9D1F85C29}"/>
              </a:ext>
            </a:extLst>
          </p:cNvPr>
          <p:cNvSpPr txBox="1"/>
          <p:nvPr/>
        </p:nvSpPr>
        <p:spPr>
          <a:xfrm>
            <a:off x="16635576" y="32209219"/>
            <a:ext cx="13030204" cy="3539430"/>
          </a:xfrm>
          <a:prstGeom prst="rect">
            <a:avLst/>
          </a:prstGeom>
          <a:noFill/>
        </p:spPr>
        <p:txBody>
          <a:bodyPr wrap="square" rtlCol="0">
            <a:spAutoFit/>
          </a:bodyPr>
          <a:lstStyle/>
          <a:p>
            <a:r>
              <a:rPr lang="en-US" sz="3200" dirty="0">
                <a:solidFill>
                  <a:prstClr val="black"/>
                </a:solidFill>
                <a:latin typeface="Helvetica"/>
                <a:ea typeface="+mn-ea"/>
                <a:cs typeface="Helvetica"/>
              </a:rPr>
              <a:t>I would like to extend my thanks to Nate Saffold and Juan Estrada for their guidance and support this summer. I would also like to thank the SIST/GEM Committee for providing the opportunity for me to conduct this research. </a:t>
            </a:r>
          </a:p>
          <a:p>
            <a:r>
              <a:rPr lang="en-US" sz="3200" dirty="0">
                <a:solidFill>
                  <a:prstClr val="black"/>
                </a:solidFill>
                <a:latin typeface="Helvetica"/>
                <a:ea typeface="+mn-ea"/>
                <a:cs typeface="Helvetica"/>
              </a:rPr>
              <a:t>Final thanks to the Fermilab team, especially Donna Kubik, Brenda Cervantes, Ana Botti, Jorge Montes, and Hemanth Gutti for their mentorships, and my colleague Trino Jaime.</a:t>
            </a:r>
            <a:endParaRPr lang="en-US" sz="3200" dirty="0"/>
          </a:p>
        </p:txBody>
      </p:sp>
      <p:sp>
        <p:nvSpPr>
          <p:cNvPr id="14" name="TextBox 13">
            <a:extLst>
              <a:ext uri="{FF2B5EF4-FFF2-40B4-BE49-F238E27FC236}">
                <a16:creationId xmlns:a16="http://schemas.microsoft.com/office/drawing/2014/main" id="{42F0346B-3D6E-55B4-8695-B161E90D82FC}"/>
              </a:ext>
            </a:extLst>
          </p:cNvPr>
          <p:cNvSpPr txBox="1"/>
          <p:nvPr/>
        </p:nvSpPr>
        <p:spPr>
          <a:xfrm>
            <a:off x="16685404" y="35667520"/>
            <a:ext cx="10376018" cy="861774"/>
          </a:xfrm>
          <a:prstGeom prst="rect">
            <a:avLst/>
          </a:prstGeom>
          <a:noFill/>
        </p:spPr>
        <p:txBody>
          <a:bodyPr wrap="square" rtlCol="0">
            <a:spAutoFit/>
          </a:bodyPr>
          <a:lstStyle/>
          <a:p>
            <a:pPr marL="0" marR="0" lvl="0" indent="0" algn="l" defTabSz="2349434" rtl="0" eaLnBrk="1" fontAlgn="base" latinLnBrk="0" hangingPunct="1">
              <a:lnSpc>
                <a:spcPct val="100000"/>
              </a:lnSpc>
              <a:spcBef>
                <a:spcPct val="0"/>
              </a:spcBef>
              <a:spcAft>
                <a:spcPct val="0"/>
              </a:spcAft>
              <a:buClrTx/>
              <a:buSzTx/>
              <a:buFontTx/>
              <a:buNone/>
              <a:tabLst/>
              <a:defRPr/>
            </a:pPr>
            <a:r>
              <a:rPr kumimoji="0" lang="en-US" sz="5000" b="1" i="0" u="none" strike="noStrike" kern="1200" cap="none" spc="0" normalizeH="0" baseline="0" noProof="0" dirty="0">
                <a:ln>
                  <a:noFill/>
                </a:ln>
                <a:solidFill>
                  <a:srgbClr val="004C97"/>
                </a:solidFill>
                <a:effectLst/>
                <a:uLnTx/>
                <a:uFillTx/>
                <a:latin typeface="Helvetica"/>
                <a:ea typeface="ＭＳ Ｐゴシック" charset="0"/>
                <a:cs typeface="+mn-cs"/>
              </a:rPr>
              <a:t>References</a:t>
            </a:r>
            <a:endParaRPr kumimoji="0" lang="en-US" sz="9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
        <p:nvSpPr>
          <p:cNvPr id="17" name="Text Placeholder 16">
            <a:extLst>
              <a:ext uri="{FF2B5EF4-FFF2-40B4-BE49-F238E27FC236}">
                <a16:creationId xmlns:a16="http://schemas.microsoft.com/office/drawing/2014/main" id="{AE7E8D41-4410-412A-CE68-F300168462A0}"/>
              </a:ext>
            </a:extLst>
          </p:cNvPr>
          <p:cNvSpPr txBox="1">
            <a:spLocks/>
          </p:cNvSpPr>
          <p:nvPr/>
        </p:nvSpPr>
        <p:spPr>
          <a:xfrm>
            <a:off x="16632144" y="26321912"/>
            <a:ext cx="14310488" cy="1983909"/>
          </a:xfrm>
          <a:prstGeom prst="rect">
            <a:avLst/>
          </a:prstGeom>
        </p:spPr>
        <p:txBody>
          <a:bodyPr vert="horz" lIns="102989" tIns="51494" rIns="102989" bIns="51494" anchor="t"/>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cs typeface="Helvetica"/>
              </a:rPr>
              <a:t>This work developed a suitable design for a mechanical adapter that will be manufactured and installed for calibration of the DarkNESS mission’s detector module. The next steps consist of mounting the space-MCM adapter in the vacuum chamber to collect the X-ray calibration data, analyze the data, and assess if the CCD readout electronics meet the DarkNESS performance requirements in preparation for the Critical Design Review.</a:t>
            </a:r>
          </a:p>
        </p:txBody>
      </p:sp>
      <p:sp>
        <p:nvSpPr>
          <p:cNvPr id="18" name="Text Placeholder 19">
            <a:extLst>
              <a:ext uri="{FF2B5EF4-FFF2-40B4-BE49-F238E27FC236}">
                <a16:creationId xmlns:a16="http://schemas.microsoft.com/office/drawing/2014/main" id="{9D615366-2252-54F0-0311-A6A7D9469945}"/>
              </a:ext>
            </a:extLst>
          </p:cNvPr>
          <p:cNvSpPr txBox="1">
            <a:spLocks/>
          </p:cNvSpPr>
          <p:nvPr/>
        </p:nvSpPr>
        <p:spPr>
          <a:xfrm>
            <a:off x="16874082" y="16615301"/>
            <a:ext cx="7778142" cy="1353262"/>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Current Results</a:t>
            </a:r>
          </a:p>
        </p:txBody>
      </p:sp>
      <p:pic>
        <p:nvPicPr>
          <p:cNvPr id="19" name="Picture Placeholder 60">
            <a:extLst>
              <a:ext uri="{FF2B5EF4-FFF2-40B4-BE49-F238E27FC236}">
                <a16:creationId xmlns:a16="http://schemas.microsoft.com/office/drawing/2014/main" id="{919C8E15-02DC-0E23-2DEC-AD7DF688A498}"/>
              </a:ext>
            </a:extLst>
          </p:cNvPr>
          <p:cNvPicPr>
            <a:picLocks noChangeAspect="1"/>
          </p:cNvPicPr>
          <p:nvPr/>
        </p:nvPicPr>
        <p:blipFill>
          <a:blip r:embed="rId10"/>
          <a:srcRect l="715" r="715"/>
          <a:stretch>
            <a:fillRect/>
          </a:stretch>
        </p:blipFill>
        <p:spPr>
          <a:xfrm>
            <a:off x="970198" y="30559393"/>
            <a:ext cx="5911685" cy="3999663"/>
          </a:xfrm>
          <a:prstGeom prst="rect">
            <a:avLst/>
          </a:prstGeom>
        </p:spPr>
      </p:pic>
      <p:sp>
        <p:nvSpPr>
          <p:cNvPr id="21" name="Text Placeholder 15">
            <a:extLst>
              <a:ext uri="{FF2B5EF4-FFF2-40B4-BE49-F238E27FC236}">
                <a16:creationId xmlns:a16="http://schemas.microsoft.com/office/drawing/2014/main" id="{E19794FB-DF40-D07A-8A6A-14049EEFCA93}"/>
              </a:ext>
            </a:extLst>
          </p:cNvPr>
          <p:cNvSpPr txBox="1">
            <a:spLocks/>
          </p:cNvSpPr>
          <p:nvPr/>
        </p:nvSpPr>
        <p:spPr>
          <a:xfrm>
            <a:off x="862262" y="34630734"/>
            <a:ext cx="6597317" cy="1160344"/>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sz="1800" b="1" i="0" u="none" strike="noStrike" dirty="0">
                <a:solidFill>
                  <a:srgbClr val="004C97"/>
                </a:solidFill>
                <a:effectLst/>
                <a:latin typeface="Helvetica Neue"/>
              </a:rPr>
              <a:t>Photo of the general testing setup. Skipper-CCDs operated in vacuum chamber, with signals passed out of vacuum to sLTA through Vacuum Interface Board</a:t>
            </a:r>
            <a:endParaRPr lang="en-US" dirty="0"/>
          </a:p>
        </p:txBody>
      </p:sp>
      <p:sp>
        <p:nvSpPr>
          <p:cNvPr id="45" name="TextBox 44">
            <a:extLst>
              <a:ext uri="{FF2B5EF4-FFF2-40B4-BE49-F238E27FC236}">
                <a16:creationId xmlns:a16="http://schemas.microsoft.com/office/drawing/2014/main" id="{A114EC25-1970-9EEE-E1A7-E66DCDA1B5F1}"/>
              </a:ext>
            </a:extLst>
          </p:cNvPr>
          <p:cNvSpPr txBox="1"/>
          <p:nvPr/>
        </p:nvSpPr>
        <p:spPr>
          <a:xfrm>
            <a:off x="1166241" y="24910742"/>
            <a:ext cx="12268825" cy="861774"/>
          </a:xfrm>
          <a:prstGeom prst="rect">
            <a:avLst/>
          </a:prstGeom>
          <a:noFill/>
        </p:spPr>
        <p:txBody>
          <a:bodyPr wrap="square" lIns="91440" tIns="45720" rIns="91440" bIns="45720" rtlCol="0" anchor="t">
            <a:spAutoFit/>
          </a:bodyPr>
          <a:lstStyle/>
          <a:p>
            <a:r>
              <a:rPr lang="en-US" sz="5000" b="1" dirty="0">
                <a:solidFill>
                  <a:srgbClr val="004C97"/>
                </a:solidFill>
                <a:latin typeface="Helvetica"/>
                <a:ea typeface="+mn-ea"/>
                <a:cs typeface="+mn-cs"/>
              </a:rPr>
              <a:t>Methods</a:t>
            </a:r>
            <a:endParaRPr lang="en-US" dirty="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B97A194-C577-A9D2-A97F-64ACF83E4B65}"/>
                  </a:ext>
                </a:extLst>
              </p:cNvPr>
              <p:cNvSpPr txBox="1"/>
              <p:nvPr/>
            </p:nvSpPr>
            <p:spPr>
              <a:xfrm>
                <a:off x="1001484" y="25941846"/>
                <a:ext cx="13030200" cy="4401205"/>
              </a:xfrm>
              <a:prstGeom prst="rect">
                <a:avLst/>
              </a:prstGeom>
              <a:noFill/>
            </p:spPr>
            <p:txBody>
              <a:bodyPr wrap="square" rtlCol="0">
                <a:spAutoFit/>
              </a:bodyPr>
              <a:lstStyle/>
              <a:p>
                <a:pPr lvl="0" defTabSz="514944" fontAlgn="auto">
                  <a:spcBef>
                    <a:spcPct val="20000"/>
                  </a:spcBef>
                  <a:spcAft>
                    <a:spcPts val="0"/>
                  </a:spcAft>
                  <a:defRPr/>
                </a:pPr>
                <a:r>
                  <a:rPr lang="en-US" sz="4000" dirty="0">
                    <a:solidFill>
                      <a:prstClr val="black"/>
                    </a:solidFill>
                    <a:latin typeface="Helvetica"/>
                    <a:cs typeface="Helvetica"/>
                  </a:rPr>
                  <a:t>The design involved using Autodesk Fusion 360 to create an adapter </a:t>
                </a:r>
                <a:r>
                  <a:rPr lang="en-US" sz="4000" dirty="0">
                    <a:latin typeface="Helvetica"/>
                    <a:ea typeface="ＭＳ Ｐゴシック"/>
                    <a:cs typeface="Helvetica"/>
                  </a:rPr>
                  <a:t>to mount and electrically isolate the sMCM in the vacuum vessel. </a:t>
                </a:r>
                <a:r>
                  <a:rPr lang="en-US" sz="4000" dirty="0">
                    <a:solidFill>
                      <a:prstClr val="black"/>
                    </a:solidFill>
                    <a:latin typeface="Helvetica"/>
                    <a:ea typeface="+mn-ea"/>
                    <a:cs typeface="Helvetica"/>
                  </a:rPr>
                  <a:t>The assembly work involved installing mechanical parts in the vacuum cube for testing a single CCD. After the setup was completed we achieved an operational pressure of </a:t>
                </a:r>
                <a14:m>
                  <m:oMath xmlns:m="http://schemas.openxmlformats.org/officeDocument/2006/math">
                    <m:sSup>
                      <m:sSupPr>
                        <m:ctrlPr>
                          <a:rPr lang="en-US" sz="4000" i="1" smtClean="0">
                            <a:solidFill>
                              <a:prstClr val="black"/>
                            </a:solidFill>
                            <a:latin typeface="Cambria Math" panose="02040503050406030204" pitchFamily="18" charset="0"/>
                            <a:ea typeface="+mn-ea"/>
                            <a:cs typeface="Helvetica"/>
                          </a:rPr>
                        </m:ctrlPr>
                      </m:sSupPr>
                      <m:e>
                        <m:r>
                          <a:rPr lang="en-US" sz="4000" b="0" i="1" smtClean="0">
                            <a:solidFill>
                              <a:prstClr val="black"/>
                            </a:solidFill>
                            <a:latin typeface="Cambria Math" panose="02040503050406030204" pitchFamily="18" charset="0"/>
                            <a:ea typeface="+mn-ea"/>
                            <a:cs typeface="Helvetica"/>
                          </a:rPr>
                          <m:t>10</m:t>
                        </m:r>
                      </m:e>
                      <m:sup>
                        <m:r>
                          <a:rPr lang="en-US" sz="4000" b="0" i="1" smtClean="0">
                            <a:solidFill>
                              <a:prstClr val="black"/>
                            </a:solidFill>
                            <a:latin typeface="Cambria Math" panose="02040503050406030204" pitchFamily="18" charset="0"/>
                            <a:ea typeface="+mn-ea"/>
                            <a:cs typeface="Helvetica"/>
                          </a:rPr>
                          <m:t>−4</m:t>
                        </m:r>
                      </m:sup>
                    </m:sSup>
                  </m:oMath>
                </a14:m>
                <a:r>
                  <a:rPr kumimoji="0" lang="en-US" sz="4000" b="0" i="0" u="none" strike="noStrike" kern="1200" cap="none" spc="0" normalizeH="0" baseline="0" noProof="0" dirty="0">
                    <a:ln>
                      <a:noFill/>
                    </a:ln>
                    <a:solidFill>
                      <a:prstClr val="black"/>
                    </a:solidFill>
                    <a:effectLst/>
                    <a:uLnTx/>
                    <a:uFillTx/>
                    <a:latin typeface="Helvetica"/>
                    <a:ea typeface="+mn-ea"/>
                    <a:cs typeface="Helvetica"/>
                  </a:rPr>
                  <a:t> bar</a:t>
                </a:r>
                <a:r>
                  <a:rPr kumimoji="0" lang="en-US" sz="4000" b="0" i="0" u="none" strike="noStrike" kern="1200" cap="none" spc="0" normalizeH="0" noProof="0" dirty="0">
                    <a:ln>
                      <a:noFill/>
                    </a:ln>
                    <a:solidFill>
                      <a:prstClr val="black"/>
                    </a:solidFill>
                    <a:effectLst/>
                    <a:uLnTx/>
                    <a:uFillTx/>
                    <a:latin typeface="Helvetica"/>
                    <a:ea typeface="+mn-ea"/>
                    <a:cs typeface="Helvetica"/>
                  </a:rPr>
                  <a:t> using a Pfeiffer vacuum</a:t>
                </a:r>
                <a:r>
                  <a:rPr lang="en-US" sz="4000" dirty="0">
                    <a:solidFill>
                      <a:prstClr val="black"/>
                    </a:solidFill>
                    <a:latin typeface="Helvetica"/>
                    <a:cs typeface="Helvetica"/>
                  </a:rPr>
                  <a:t> HiCube turbo</a:t>
                </a:r>
                <a:r>
                  <a:rPr kumimoji="0" lang="en-US" sz="4000" b="0" i="0" u="none" strike="noStrike" kern="1200" cap="none" spc="0" normalizeH="0" noProof="0" dirty="0">
                    <a:ln>
                      <a:noFill/>
                    </a:ln>
                    <a:solidFill>
                      <a:prstClr val="black"/>
                    </a:solidFill>
                    <a:effectLst/>
                    <a:uLnTx/>
                    <a:uFillTx/>
                    <a:latin typeface="Helvetica"/>
                    <a:ea typeface="+mn-ea"/>
                    <a:cs typeface="Helvetica"/>
                  </a:rPr>
                  <a:t> pumping station.</a:t>
                </a:r>
                <a:endParaRPr kumimoji="0" lang="en-US" sz="4000" b="0" i="0" u="none" strike="noStrike" kern="1200" cap="none" spc="0" normalizeH="0" baseline="0" noProof="0" dirty="0">
                  <a:ln>
                    <a:noFill/>
                  </a:ln>
                  <a:solidFill>
                    <a:prstClr val="black"/>
                  </a:solidFill>
                  <a:effectLst/>
                  <a:uLnTx/>
                  <a:uFillTx/>
                  <a:latin typeface="Helvetica"/>
                  <a:ea typeface="+mn-ea"/>
                  <a:cs typeface="Helvetica"/>
                </a:endParaRPr>
              </a:p>
            </p:txBody>
          </p:sp>
        </mc:Choice>
        <mc:Fallback xmlns="">
          <p:sp>
            <p:nvSpPr>
              <p:cNvPr id="46" name="TextBox 45">
                <a:extLst>
                  <a:ext uri="{FF2B5EF4-FFF2-40B4-BE49-F238E27FC236}">
                    <a16:creationId xmlns:a16="http://schemas.microsoft.com/office/drawing/2014/main" id="{BB97A194-C577-A9D2-A97F-64ACF83E4B65}"/>
                  </a:ext>
                </a:extLst>
              </p:cNvPr>
              <p:cNvSpPr txBox="1">
                <a:spLocks noRot="1" noChangeAspect="1" noMove="1" noResize="1" noEditPoints="1" noAdjustHandles="1" noChangeArrowheads="1" noChangeShapeType="1" noTextEdit="1"/>
              </p:cNvSpPr>
              <p:nvPr/>
            </p:nvSpPr>
            <p:spPr>
              <a:xfrm>
                <a:off x="1001484" y="25941846"/>
                <a:ext cx="13030200" cy="4401205"/>
              </a:xfrm>
              <a:prstGeom prst="rect">
                <a:avLst/>
              </a:prstGeom>
              <a:blipFill>
                <a:blip r:embed="rId11"/>
                <a:stretch>
                  <a:fillRect l="-1637" t="-2493" r="-1871" b="-4986"/>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C5543010-53A9-BDD8-6249-87E4ECF1B028}"/>
              </a:ext>
            </a:extLst>
          </p:cNvPr>
          <p:cNvSpPr txBox="1"/>
          <p:nvPr/>
        </p:nvSpPr>
        <p:spPr>
          <a:xfrm>
            <a:off x="23787388" y="8034754"/>
            <a:ext cx="8498086" cy="3170099"/>
          </a:xfrm>
          <a:prstGeom prst="rect">
            <a:avLst/>
          </a:prstGeom>
          <a:noFill/>
        </p:spPr>
        <p:txBody>
          <a:bodyPr wrap="square" lIns="91440" tIns="45720" rIns="91440" bIns="45720" rtlCol="0" anchor="t">
            <a:spAutoFit/>
          </a:bodyPr>
          <a:lstStyle/>
          <a:p>
            <a:r>
              <a:rPr lang="en-US" sz="4000" dirty="0">
                <a:latin typeface="Helvetica"/>
                <a:ea typeface="ＭＳ Ｐゴシック"/>
                <a:cs typeface="Helvetica"/>
              </a:rPr>
              <a:t>Here we have also designed an aluminum window to restrict the field of view (FOV) that the skipper-CCDs are exposed to, following the preliminary design of DarkNESS.</a:t>
            </a:r>
          </a:p>
        </p:txBody>
      </p:sp>
      <p:sp>
        <p:nvSpPr>
          <p:cNvPr id="56" name="TextBox 55">
            <a:extLst>
              <a:ext uri="{FF2B5EF4-FFF2-40B4-BE49-F238E27FC236}">
                <a16:creationId xmlns:a16="http://schemas.microsoft.com/office/drawing/2014/main" id="{D10CB879-F7FE-94FD-3D58-F09E47C204DD}"/>
              </a:ext>
            </a:extLst>
          </p:cNvPr>
          <p:cNvSpPr txBox="1"/>
          <p:nvPr/>
        </p:nvSpPr>
        <p:spPr>
          <a:xfrm>
            <a:off x="16635576" y="36421701"/>
            <a:ext cx="10183448" cy="2554545"/>
          </a:xfrm>
          <a:prstGeom prst="rect">
            <a:avLst/>
          </a:prstGeom>
          <a:noFill/>
        </p:spPr>
        <p:txBody>
          <a:bodyPr wrap="square" rtlCol="0">
            <a:spAutoFit/>
          </a:bodyPr>
          <a:lstStyle/>
          <a:p>
            <a:r>
              <a:rPr lang="en-US" sz="3200" dirty="0">
                <a:latin typeface="Helvetica" panose="020B0604020202020204" pitchFamily="34" charset="0"/>
                <a:cs typeface="Helvetica" panose="020B0604020202020204" pitchFamily="34" charset="0"/>
              </a:rPr>
              <a:t>Carroll D, et al, DarkNESS “the Search for Dark Matter at the Center of the Milky Way” Preliminary Design Review (2021)</a:t>
            </a:r>
          </a:p>
          <a:p>
            <a:r>
              <a:rPr lang="en-US" sz="3200" dirty="0">
                <a:latin typeface="Helvetica" panose="020B0604020202020204" pitchFamily="34" charset="0"/>
                <a:cs typeface="Helvetica" panose="020B0604020202020204" pitchFamily="34" charset="0"/>
              </a:rPr>
              <a:t>R. Adhikari, et al, "A White Paper on keV Sterile Neutrino Dark Matter," JCAP 01 (2017) 025</a:t>
            </a:r>
          </a:p>
        </p:txBody>
      </p:sp>
      <p:pic>
        <p:nvPicPr>
          <p:cNvPr id="60" name="Picture 59">
            <a:extLst>
              <a:ext uri="{FF2B5EF4-FFF2-40B4-BE49-F238E27FC236}">
                <a16:creationId xmlns:a16="http://schemas.microsoft.com/office/drawing/2014/main" id="{175AC887-EB07-26A2-3B3D-0EC58C27D401}"/>
              </a:ext>
            </a:extLst>
          </p:cNvPr>
          <p:cNvPicPr>
            <a:picLocks noChangeAspect="1"/>
          </p:cNvPicPr>
          <p:nvPr/>
        </p:nvPicPr>
        <p:blipFill>
          <a:blip r:embed="rId12"/>
          <a:stretch>
            <a:fillRect/>
          </a:stretch>
        </p:blipFill>
        <p:spPr>
          <a:xfrm>
            <a:off x="9407364" y="18778162"/>
            <a:ext cx="5878434" cy="4797537"/>
          </a:xfrm>
          <a:prstGeom prst="rect">
            <a:avLst/>
          </a:prstGeom>
        </p:spPr>
      </p:pic>
      <p:sp>
        <p:nvSpPr>
          <p:cNvPr id="61" name="TextBox 60">
            <a:extLst>
              <a:ext uri="{FF2B5EF4-FFF2-40B4-BE49-F238E27FC236}">
                <a16:creationId xmlns:a16="http://schemas.microsoft.com/office/drawing/2014/main" id="{BF508FBB-0DFA-009B-2780-752773FAED2E}"/>
              </a:ext>
            </a:extLst>
          </p:cNvPr>
          <p:cNvSpPr txBox="1"/>
          <p:nvPr/>
        </p:nvSpPr>
        <p:spPr>
          <a:xfrm>
            <a:off x="16874082" y="17948769"/>
            <a:ext cx="8733895" cy="7478970"/>
          </a:xfrm>
          <a:prstGeom prst="rect">
            <a:avLst/>
          </a:prstGeom>
          <a:noFill/>
        </p:spPr>
        <p:txBody>
          <a:bodyPr wrap="square" lIns="91440" tIns="45720" rIns="91440" bIns="45720" rtlCol="0" anchor="t">
            <a:spAutoFit/>
          </a:bodyPr>
          <a:lstStyle/>
          <a:p>
            <a:r>
              <a:rPr lang="en-US" sz="4000" dirty="0">
                <a:latin typeface="Helvetica"/>
                <a:ea typeface="ＭＳ Ｐゴシック"/>
                <a:cs typeface="Helvetica"/>
              </a:rPr>
              <a:t>We were able to read the data from a single CCD in the vacuum chamber. Tracks from cosmic ray muons and electrons can be observed which demonstrates that the sLTA is operating well in the lab environment. We are currently waiting to receive the mechanical adapter and flex cable for the sMCM but have plans to perform X-ray calibration with the integrated sMCM and sLTA system in future testing.</a:t>
            </a:r>
          </a:p>
        </p:txBody>
      </p:sp>
      <p:pic>
        <p:nvPicPr>
          <p:cNvPr id="7" name="Picture 6">
            <a:extLst>
              <a:ext uri="{FF2B5EF4-FFF2-40B4-BE49-F238E27FC236}">
                <a16:creationId xmlns:a16="http://schemas.microsoft.com/office/drawing/2014/main" id="{D992E61D-AC8A-4802-00B5-CA0CDF117662}"/>
              </a:ext>
            </a:extLst>
          </p:cNvPr>
          <p:cNvPicPr>
            <a:picLocks noChangeAspect="1"/>
          </p:cNvPicPr>
          <p:nvPr/>
        </p:nvPicPr>
        <p:blipFill>
          <a:blip r:embed="rId13"/>
          <a:stretch>
            <a:fillRect/>
          </a:stretch>
        </p:blipFill>
        <p:spPr>
          <a:xfrm>
            <a:off x="17271797" y="8034754"/>
            <a:ext cx="6515591" cy="6753225"/>
          </a:xfrm>
          <a:prstGeom prst="rect">
            <a:avLst/>
          </a:prstGeom>
        </p:spPr>
      </p:pic>
      <p:sp>
        <p:nvSpPr>
          <p:cNvPr id="8" name="Text Placeholder 34">
            <a:extLst>
              <a:ext uri="{FF2B5EF4-FFF2-40B4-BE49-F238E27FC236}">
                <a16:creationId xmlns:a16="http://schemas.microsoft.com/office/drawing/2014/main" id="{143F3F5E-9758-F3BB-1B95-B73F424C5688}"/>
              </a:ext>
            </a:extLst>
          </p:cNvPr>
          <p:cNvSpPr txBox="1">
            <a:spLocks/>
          </p:cNvSpPr>
          <p:nvPr/>
        </p:nvSpPr>
        <p:spPr>
          <a:xfrm>
            <a:off x="17326174" y="14385437"/>
            <a:ext cx="6904244" cy="1360194"/>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3D view of the aluminum window shielding sMCM adapter</a:t>
            </a:r>
          </a:p>
        </p:txBody>
      </p:sp>
      <p:pic>
        <p:nvPicPr>
          <p:cNvPr id="9" name="Picture 8">
            <a:extLst>
              <a:ext uri="{FF2B5EF4-FFF2-40B4-BE49-F238E27FC236}">
                <a16:creationId xmlns:a16="http://schemas.microsoft.com/office/drawing/2014/main" id="{1C152134-076C-0FCB-F750-04B2A072A0AD}"/>
              </a:ext>
            </a:extLst>
          </p:cNvPr>
          <p:cNvPicPr>
            <a:picLocks noChangeAspect="1"/>
          </p:cNvPicPr>
          <p:nvPr/>
        </p:nvPicPr>
        <p:blipFill>
          <a:blip r:embed="rId14"/>
          <a:stretch>
            <a:fillRect/>
          </a:stretch>
        </p:blipFill>
        <p:spPr>
          <a:xfrm>
            <a:off x="25827840" y="11411366"/>
            <a:ext cx="5609182" cy="6200257"/>
          </a:xfrm>
          <a:prstGeom prst="rect">
            <a:avLst/>
          </a:prstGeom>
        </p:spPr>
      </p:pic>
      <p:pic>
        <p:nvPicPr>
          <p:cNvPr id="12" name="Picture 11">
            <a:extLst>
              <a:ext uri="{FF2B5EF4-FFF2-40B4-BE49-F238E27FC236}">
                <a16:creationId xmlns:a16="http://schemas.microsoft.com/office/drawing/2014/main" id="{143ED994-2151-5A2D-CF10-337658DEE32F}"/>
              </a:ext>
            </a:extLst>
          </p:cNvPr>
          <p:cNvPicPr>
            <a:picLocks noChangeAspect="1"/>
          </p:cNvPicPr>
          <p:nvPr/>
        </p:nvPicPr>
        <p:blipFill>
          <a:blip r:embed="rId15"/>
          <a:stretch>
            <a:fillRect/>
          </a:stretch>
        </p:blipFill>
        <p:spPr>
          <a:xfrm>
            <a:off x="29782943" y="11426333"/>
            <a:ext cx="1832962" cy="470097"/>
          </a:xfrm>
          <a:prstGeom prst="rect">
            <a:avLst/>
          </a:prstGeom>
        </p:spPr>
      </p:pic>
      <p:sp>
        <p:nvSpPr>
          <p:cNvPr id="15" name="Text Placeholder 34">
            <a:extLst>
              <a:ext uri="{FF2B5EF4-FFF2-40B4-BE49-F238E27FC236}">
                <a16:creationId xmlns:a16="http://schemas.microsoft.com/office/drawing/2014/main" id="{73BCBCFF-88FC-E53A-B30A-803270424B5E}"/>
              </a:ext>
            </a:extLst>
          </p:cNvPr>
          <p:cNvSpPr txBox="1">
            <a:spLocks/>
          </p:cNvSpPr>
          <p:nvPr/>
        </p:nvSpPr>
        <p:spPr>
          <a:xfrm>
            <a:off x="26128066" y="17482717"/>
            <a:ext cx="6904244" cy="1360194"/>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Preliminary design of DarkNESS detector payload</a:t>
            </a:r>
          </a:p>
        </p:txBody>
      </p:sp>
    </p:spTree>
    <p:extLst>
      <p:ext uri="{BB962C8B-B14F-4D97-AF65-F5344CB8AC3E}">
        <p14:creationId xmlns:p14="http://schemas.microsoft.com/office/powerpoint/2010/main" val="254311113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36x48_ScientistPoster_092315_Vertic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2" id="{60AA0A2E-4B31-5F46-95DF-87B137C5DB05}" vid="{666D6501-C720-A444-86D6-E040BFDBD841}"/>
    </a:ext>
  </a:extLst>
</a:theme>
</file>

<file path=docProps/app.xml><?xml version="1.0" encoding="utf-8"?>
<Properties xmlns="http://schemas.openxmlformats.org/officeDocument/2006/extended-properties" xmlns:vt="http://schemas.openxmlformats.org/officeDocument/2006/docPropsVTypes">
  <Template>FNAL_Scientific_Poster_36x48_VRT_Nov20 (1)</Template>
  <TotalTime>3426</TotalTime>
  <Words>681</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Helvetica</vt:lpstr>
      <vt:lpstr>Helvetica Neue</vt:lpstr>
      <vt:lpstr>36x48_ScientistPoster_092315_Vertical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Kodjo Akouedjinoude</dc:creator>
  <cp:lastModifiedBy>Kodjo Akouedjinoude</cp:lastModifiedBy>
  <cp:revision>9</cp:revision>
  <dcterms:created xsi:type="dcterms:W3CDTF">2023-07-20T22:29:26Z</dcterms:created>
  <dcterms:modified xsi:type="dcterms:W3CDTF">2023-08-01T20:13:42Z</dcterms:modified>
</cp:coreProperties>
</file>