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69" r:id="rId2"/>
  </p:sldIdLst>
  <p:sldSz cx="32918400" cy="438912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4979">
          <p15:clr>
            <a:srgbClr val="A4A3A4"/>
          </p15:clr>
        </p15:guide>
        <p15:guide id="2" orient="horz" pos="9211">
          <p15:clr>
            <a:srgbClr val="A4A3A4"/>
          </p15:clr>
        </p15:guide>
        <p15:guide id="3" orient="horz" pos="14428">
          <p15:clr>
            <a:srgbClr val="A4A3A4"/>
          </p15:clr>
        </p15:guide>
        <p15:guide id="4" orient="horz" pos="8652">
          <p15:clr>
            <a:srgbClr val="A4A3A4"/>
          </p15:clr>
        </p15:guide>
        <p15:guide id="5" orient="horz" pos="25045">
          <p15:clr>
            <a:srgbClr val="A4A3A4"/>
          </p15:clr>
        </p15:guide>
        <p15:guide id="6" orient="horz" pos="18899">
          <p15:clr>
            <a:srgbClr val="A4A3A4"/>
          </p15:clr>
        </p15:guide>
        <p15:guide id="7" orient="horz" pos="4429">
          <p15:clr>
            <a:srgbClr val="A4A3A4"/>
          </p15:clr>
        </p15:guide>
        <p15:guide id="8" orient="horz" pos="14956">
          <p15:clr>
            <a:srgbClr val="A4A3A4"/>
          </p15:clr>
        </p15:guide>
        <p15:guide id="9" pos="596">
          <p15:clr>
            <a:srgbClr val="A4A3A4"/>
          </p15:clr>
        </p15:guide>
        <p15:guide id="10" pos="20104">
          <p15:clr>
            <a:srgbClr val="A4A3A4"/>
          </p15:clr>
        </p15:guide>
        <p15:guide id="11" pos="9101">
          <p15:clr>
            <a:srgbClr val="A4A3A4"/>
          </p15:clr>
        </p15:guide>
        <p15:guide id="12" pos="14346">
          <p15:clr>
            <a:srgbClr val="A4A3A4"/>
          </p15:clr>
        </p15:guide>
        <p15:guide id="13" pos="13780">
          <p15:clr>
            <a:srgbClr val="A4A3A4"/>
          </p15:clr>
        </p15:guide>
        <p15:guide id="14" pos="96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snapToObjects="1">
      <p:cViewPr>
        <p:scale>
          <a:sx n="22" d="100"/>
          <a:sy n="22" d="100"/>
        </p:scale>
        <p:origin x="1608" y="14"/>
      </p:cViewPr>
      <p:guideLst>
        <p:guide orient="horz" pos="4979"/>
        <p:guide orient="horz" pos="9211"/>
        <p:guide orient="horz" pos="14428"/>
        <p:guide orient="horz" pos="8652"/>
        <p:guide orient="horz" pos="25045"/>
        <p:guide orient="horz" pos="18899"/>
        <p:guide orient="horz" pos="4429"/>
        <p:guide orient="horz" pos="14956"/>
        <p:guide pos="596"/>
        <p:guide pos="20104"/>
        <p:guide pos="9101"/>
        <p:guide pos="14346"/>
        <p:guide pos="13780"/>
        <p:guide pos="96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008660" y="36320006"/>
            <a:ext cx="1417214" cy="1474189"/>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6757440" y="36363453"/>
            <a:ext cx="1417214" cy="1474189"/>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2855349" y="36363453"/>
            <a:ext cx="1417214" cy="1474189"/>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4813819" y="36363453"/>
            <a:ext cx="1417214" cy="1474189"/>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008661" y="984596"/>
            <a:ext cx="30904888" cy="395016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008658" y="14736344"/>
            <a:ext cx="7151483" cy="570903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008657" y="6526851"/>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008659" y="8331200"/>
            <a:ext cx="14996160" cy="539505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1552526" y="22956561"/>
            <a:ext cx="10396280" cy="789031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16979682" y="6526851"/>
            <a:ext cx="10523374" cy="719940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16979682" y="16540254"/>
            <a:ext cx="14996160" cy="54023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008660" y="22956562"/>
            <a:ext cx="7151483" cy="12308812"/>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9146819" y="22956562"/>
            <a:ext cx="6858000" cy="3979913"/>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16979682" y="22956561"/>
            <a:ext cx="4126043" cy="789031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008658" y="20496137"/>
            <a:ext cx="7151483"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27935577" y="6526851"/>
            <a:ext cx="3977971" cy="719940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16979682" y="33633910"/>
            <a:ext cx="14969122" cy="5768539"/>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9146819" y="14735905"/>
            <a:ext cx="6858000" cy="5760232"/>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9146819" y="20496137"/>
            <a:ext cx="6858000"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9146819" y="27832255"/>
            <a:ext cx="6858000" cy="11570195"/>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16952644" y="14735905"/>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16979682" y="31829562"/>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40641207"/>
            <a:ext cx="32944298" cy="3282436"/>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32944298" cy="54864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8" name="Picture 7" descr="FermilabBarDOE_TextInBar_36inches-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8067"/>
            <a:ext cx="329184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021B61-82ED-90C2-8CF6-6E5B931250C0}"/>
              </a:ext>
            </a:extLst>
          </p:cNvPr>
          <p:cNvPicPr>
            <a:picLocks noChangeAspect="1"/>
          </p:cNvPicPr>
          <p:nvPr/>
        </p:nvPicPr>
        <p:blipFill>
          <a:blip r:embed="rId2"/>
          <a:stretch>
            <a:fillRect/>
          </a:stretch>
        </p:blipFill>
        <p:spPr>
          <a:xfrm>
            <a:off x="1585236" y="11666109"/>
            <a:ext cx="13158220" cy="5475377"/>
          </a:xfrm>
          <a:prstGeom prst="rect">
            <a:avLst/>
          </a:prstGeom>
        </p:spPr>
      </p:pic>
      <p:sp>
        <p:nvSpPr>
          <p:cNvPr id="27" name="Text Placeholder 26"/>
          <p:cNvSpPr>
            <a:spLocks noGrp="1"/>
          </p:cNvSpPr>
          <p:nvPr>
            <p:ph type="body" sz="quarter" idx="25"/>
          </p:nvPr>
        </p:nvSpPr>
        <p:spPr>
          <a:xfrm>
            <a:off x="948257" y="1467826"/>
            <a:ext cx="30904888" cy="2779944"/>
          </a:xfrm>
        </p:spPr>
        <p:txBody>
          <a:bodyPr/>
          <a:lstStyle/>
          <a:p>
            <a:r>
              <a:rPr lang="en-US" sz="9000" dirty="0"/>
              <a:t>Timing Distribution Test for Mu2e Experiment</a:t>
            </a:r>
          </a:p>
          <a:p>
            <a:r>
              <a:rPr lang="en-US" sz="6000" b="0" dirty="0"/>
              <a:t>Brianna Dewey – SIST Intern, Saint Mary’s College</a:t>
            </a:r>
          </a:p>
        </p:txBody>
      </p:sp>
      <p:sp>
        <p:nvSpPr>
          <p:cNvPr id="30" name="Text Placeholder 29"/>
          <p:cNvSpPr>
            <a:spLocks noGrp="1"/>
          </p:cNvSpPr>
          <p:nvPr>
            <p:ph type="body" sz="quarter" idx="39"/>
          </p:nvPr>
        </p:nvSpPr>
        <p:spPr>
          <a:xfrm>
            <a:off x="969597" y="6335928"/>
            <a:ext cx="14996160" cy="1804349"/>
          </a:xfrm>
        </p:spPr>
        <p:txBody>
          <a:bodyPr/>
          <a:lstStyle/>
          <a:p>
            <a:r>
              <a:rPr lang="en-US" dirty="0"/>
              <a:t>Mu2e Experiment</a:t>
            </a:r>
          </a:p>
        </p:txBody>
      </p:sp>
      <p:sp>
        <p:nvSpPr>
          <p:cNvPr id="31" name="Text Placeholder 30"/>
          <p:cNvSpPr>
            <a:spLocks noGrp="1"/>
          </p:cNvSpPr>
          <p:nvPr>
            <p:ph type="body" sz="quarter" idx="40"/>
          </p:nvPr>
        </p:nvSpPr>
        <p:spPr>
          <a:xfrm>
            <a:off x="939800" y="7854930"/>
            <a:ext cx="14996160" cy="5395051"/>
          </a:xfrm>
        </p:spPr>
        <p:txBody>
          <a:bodyPr/>
          <a:lstStyle/>
          <a:p>
            <a:pPr lvl="0" algn="just"/>
            <a:r>
              <a:rPr lang="en-US" sz="3800" dirty="0"/>
              <a:t>The purpose of the Mu2e experiment is to research the neutrino-less conversion of the muon into an electron in the field of an aluminum nucleus. Further, Mu2e aims to demonstrate the existence of physics beyond the Standard Model through this process due to the charged lepton flavor violation. The experimental technique employed by Mu2e experiment is designed to improve the sensitivity by 10</a:t>
            </a:r>
            <a:r>
              <a:rPr lang="en-US" sz="3800" baseline="30000" dirty="0"/>
              <a:t>4 </a:t>
            </a:r>
            <a:r>
              <a:rPr lang="en-US" sz="3800" dirty="0"/>
              <a:t> compared to similar experiments.</a:t>
            </a:r>
          </a:p>
        </p:txBody>
      </p:sp>
      <p:sp>
        <p:nvSpPr>
          <p:cNvPr id="33" name="Text Placeholder 32"/>
          <p:cNvSpPr>
            <a:spLocks noGrp="1"/>
          </p:cNvSpPr>
          <p:nvPr>
            <p:ph type="body" sz="quarter" idx="45"/>
          </p:nvPr>
        </p:nvSpPr>
        <p:spPr>
          <a:xfrm>
            <a:off x="1082511" y="28439777"/>
            <a:ext cx="6064150" cy="1401623"/>
          </a:xfrm>
        </p:spPr>
        <p:txBody>
          <a:bodyPr/>
          <a:lstStyle/>
          <a:p>
            <a:pPr algn="just"/>
            <a:r>
              <a:rPr lang="en-US" sz="2700" dirty="0"/>
              <a:t>TDAQ server located in the DAQ room of the Mu2e building. </a:t>
            </a:r>
          </a:p>
        </p:txBody>
      </p:sp>
      <p:sp>
        <p:nvSpPr>
          <p:cNvPr id="29" name="Text Placeholder 28"/>
          <p:cNvSpPr>
            <a:spLocks noGrp="1"/>
          </p:cNvSpPr>
          <p:nvPr>
            <p:ph type="body" sz="quarter" idx="35"/>
          </p:nvPr>
        </p:nvSpPr>
        <p:spPr>
          <a:xfrm>
            <a:off x="17351724" y="37212449"/>
            <a:ext cx="7348372" cy="1972954"/>
          </a:xfrm>
        </p:spPr>
        <p:txBody>
          <a:bodyPr/>
          <a:lstStyle/>
          <a:p>
            <a:pPr algn="just"/>
            <a:r>
              <a:rPr lang="en-US" sz="2700" dirty="0"/>
              <a:t>Shows the Raspberry Pi and relay setup used to remotely control the FPGA. Computer screen is used to display a livestream of the working board and allow the user to change the state of the board. </a:t>
            </a:r>
          </a:p>
        </p:txBody>
      </p:sp>
      <p:sp>
        <p:nvSpPr>
          <p:cNvPr id="35" name="Text Placeholder 34"/>
          <p:cNvSpPr>
            <a:spLocks noGrp="1"/>
          </p:cNvSpPr>
          <p:nvPr>
            <p:ph type="body" sz="quarter" idx="47"/>
          </p:nvPr>
        </p:nvSpPr>
        <p:spPr>
          <a:xfrm>
            <a:off x="1149609" y="16721150"/>
            <a:ext cx="14184113" cy="930999"/>
          </a:xfrm>
          <a:ln>
            <a:noFill/>
          </a:ln>
        </p:spPr>
        <p:txBody>
          <a:bodyPr/>
          <a:lstStyle/>
          <a:p>
            <a:pPr algn="just"/>
            <a:r>
              <a:rPr lang="en-US" dirty="0"/>
              <a:t>Mu2e apparatus is shown in the image above.</a:t>
            </a:r>
          </a:p>
        </p:txBody>
      </p:sp>
      <p:sp>
        <p:nvSpPr>
          <p:cNvPr id="39" name="Text Placeholder 38"/>
          <p:cNvSpPr>
            <a:spLocks noGrp="1"/>
          </p:cNvSpPr>
          <p:nvPr>
            <p:ph type="body" sz="quarter" idx="52"/>
          </p:nvPr>
        </p:nvSpPr>
        <p:spPr>
          <a:xfrm>
            <a:off x="17076899" y="29120894"/>
            <a:ext cx="14355443" cy="2967054"/>
          </a:xfrm>
        </p:spPr>
        <p:txBody>
          <a:bodyPr/>
          <a:lstStyle/>
          <a:p>
            <a:pPr lvl="0" algn="just"/>
            <a:r>
              <a:rPr lang="en-US" sz="3800" dirty="0">
                <a:cs typeface="Helvetica"/>
              </a:rPr>
              <a:t>To allow remote access to the DIRAC board to the various teams involved in the development and testing, a Raspberry Pi has been programmed to control a relay managing the power down/up of the board. Video streaming has also been developed to observe the state of the board. </a:t>
            </a:r>
          </a:p>
          <a:p>
            <a:pPr algn="just"/>
            <a:endParaRPr lang="en-US" dirty="0"/>
          </a:p>
        </p:txBody>
      </p:sp>
      <p:sp>
        <p:nvSpPr>
          <p:cNvPr id="41" name="Text Placeholder 40"/>
          <p:cNvSpPr>
            <a:spLocks noGrp="1"/>
          </p:cNvSpPr>
          <p:nvPr>
            <p:ph type="body" sz="quarter" idx="54"/>
          </p:nvPr>
        </p:nvSpPr>
        <p:spPr>
          <a:xfrm>
            <a:off x="25169529" y="37291145"/>
            <a:ext cx="6196935" cy="1406759"/>
          </a:xfrm>
        </p:spPr>
        <p:txBody>
          <a:bodyPr/>
          <a:lstStyle/>
          <a:p>
            <a:pPr algn="just"/>
            <a:r>
              <a:rPr lang="en-US" sz="2700" dirty="0"/>
              <a:t>Shows the FPGA connected to the Raspberry Pi and relay setup. </a:t>
            </a:r>
          </a:p>
        </p:txBody>
      </p:sp>
      <p:sp>
        <p:nvSpPr>
          <p:cNvPr id="43" name="Text Placeholder 42"/>
          <p:cNvSpPr>
            <a:spLocks noGrp="1"/>
          </p:cNvSpPr>
          <p:nvPr>
            <p:ph type="body" sz="quarter" idx="56"/>
          </p:nvPr>
        </p:nvSpPr>
        <p:spPr>
          <a:xfrm>
            <a:off x="16870541" y="17163426"/>
            <a:ext cx="14996160" cy="1804349"/>
          </a:xfrm>
        </p:spPr>
        <p:txBody>
          <a:bodyPr/>
          <a:lstStyle/>
          <a:p>
            <a:r>
              <a:rPr lang="en-US" dirty="0"/>
              <a:t>Timing Synchronization</a:t>
            </a:r>
          </a:p>
        </p:txBody>
      </p:sp>
      <p:sp>
        <p:nvSpPr>
          <p:cNvPr id="44" name="Text Placeholder 43"/>
          <p:cNvSpPr>
            <a:spLocks noGrp="1"/>
          </p:cNvSpPr>
          <p:nvPr>
            <p:ph type="body" sz="quarter" idx="57"/>
          </p:nvPr>
        </p:nvSpPr>
        <p:spPr>
          <a:xfrm>
            <a:off x="17004623" y="28017738"/>
            <a:ext cx="14996160" cy="1331323"/>
          </a:xfrm>
        </p:spPr>
        <p:txBody>
          <a:bodyPr/>
          <a:lstStyle/>
          <a:p>
            <a:r>
              <a:rPr lang="en-US" dirty="0"/>
              <a:t>Raspberry Pi for Remote Access to the DIRAC</a:t>
            </a:r>
          </a:p>
        </p:txBody>
      </p:sp>
      <p:sp>
        <p:nvSpPr>
          <p:cNvPr id="4" name="Text Placeholder 36">
            <a:extLst>
              <a:ext uri="{FF2B5EF4-FFF2-40B4-BE49-F238E27FC236}">
                <a16:creationId xmlns:a16="http://schemas.microsoft.com/office/drawing/2014/main" id="{9DBD9C2F-DD32-7157-FABE-5626063425AE}"/>
              </a:ext>
            </a:extLst>
          </p:cNvPr>
          <p:cNvSpPr txBox="1">
            <a:spLocks/>
          </p:cNvSpPr>
          <p:nvPr/>
        </p:nvSpPr>
        <p:spPr>
          <a:xfrm>
            <a:off x="16736178" y="7765001"/>
            <a:ext cx="14933661" cy="5402340"/>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endParaRPr lang="en-US" sz="3800" dirty="0">
              <a:cs typeface="Helvetica"/>
              <a:sym typeface="Wingdings" panose="05000000000000000000" pitchFamily="2" charset="2"/>
            </a:endParaRPr>
          </a:p>
          <a:p>
            <a:pPr fontAlgn="auto">
              <a:spcAft>
                <a:spcPts val="0"/>
              </a:spcAft>
            </a:pPr>
            <a:endParaRPr lang="en-US" dirty="0">
              <a:cs typeface="Helvetica"/>
            </a:endParaRPr>
          </a:p>
        </p:txBody>
      </p:sp>
      <p:sp>
        <p:nvSpPr>
          <p:cNvPr id="6" name="Text Placeholder 35">
            <a:extLst>
              <a:ext uri="{FF2B5EF4-FFF2-40B4-BE49-F238E27FC236}">
                <a16:creationId xmlns:a16="http://schemas.microsoft.com/office/drawing/2014/main" id="{10901F28-96CD-C33C-91CD-81116FC90167}"/>
              </a:ext>
            </a:extLst>
          </p:cNvPr>
          <p:cNvSpPr>
            <a:spLocks noGrp="1"/>
          </p:cNvSpPr>
          <p:nvPr>
            <p:ph type="body" sz="quarter" idx="49"/>
          </p:nvPr>
        </p:nvSpPr>
        <p:spPr>
          <a:xfrm>
            <a:off x="17309964" y="22456091"/>
            <a:ext cx="4797704" cy="4797048"/>
          </a:xfrm>
        </p:spPr>
        <p:txBody>
          <a:bodyPr/>
          <a:lstStyle/>
          <a:p>
            <a:r>
              <a:rPr lang="en-US" sz="2700" dirty="0"/>
              <a:t>The current DAQ Room Configuration shows the RTF sending the clock signal in parallel to all DTCs to mitigate the problem of propagation delay. </a:t>
            </a:r>
          </a:p>
          <a:p>
            <a:endParaRPr lang="en-US" sz="2700" dirty="0"/>
          </a:p>
        </p:txBody>
      </p:sp>
      <p:sp>
        <p:nvSpPr>
          <p:cNvPr id="15" name="Text Placeholder 34">
            <a:extLst>
              <a:ext uri="{FF2B5EF4-FFF2-40B4-BE49-F238E27FC236}">
                <a16:creationId xmlns:a16="http://schemas.microsoft.com/office/drawing/2014/main" id="{1FBD56B3-F290-072C-D6C7-CCB0C7F60281}"/>
              </a:ext>
            </a:extLst>
          </p:cNvPr>
          <p:cNvSpPr txBox="1">
            <a:spLocks/>
          </p:cNvSpPr>
          <p:nvPr/>
        </p:nvSpPr>
        <p:spPr>
          <a:xfrm>
            <a:off x="17584680" y="16062776"/>
            <a:ext cx="7115416" cy="1200181"/>
          </a:xfrm>
          <a:prstGeom prst="rect">
            <a:avLst/>
          </a:prstGeom>
          <a:noFill/>
          <a:ln>
            <a:noFill/>
          </a:ln>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RTF 200 MHz reference clock signal.</a:t>
            </a:r>
          </a:p>
          <a:p>
            <a:pPr fontAlgn="auto">
              <a:spcAft>
                <a:spcPts val="0"/>
              </a:spcAft>
            </a:pPr>
            <a:endParaRPr lang="en-US" dirty="0"/>
          </a:p>
          <a:p>
            <a:pPr fontAlgn="auto">
              <a:spcAft>
                <a:spcPts val="0"/>
              </a:spcAft>
            </a:pPr>
            <a:endParaRPr lang="en-US" dirty="0"/>
          </a:p>
        </p:txBody>
      </p:sp>
      <p:cxnSp>
        <p:nvCxnSpPr>
          <p:cNvPr id="45" name="Straight Connector 44">
            <a:extLst>
              <a:ext uri="{FF2B5EF4-FFF2-40B4-BE49-F238E27FC236}">
                <a16:creationId xmlns:a16="http://schemas.microsoft.com/office/drawing/2014/main" id="{C1FBE3B3-CCD9-5204-B460-DC7EBE1AD4D1}"/>
              </a:ext>
            </a:extLst>
          </p:cNvPr>
          <p:cNvCxnSpPr>
            <a:cxnSpLocks/>
          </p:cNvCxnSpPr>
          <p:nvPr/>
        </p:nvCxnSpPr>
        <p:spPr>
          <a:xfrm>
            <a:off x="16826879" y="17337039"/>
            <a:ext cx="14896343" cy="0"/>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6" name="Text Placeholder 42">
            <a:extLst>
              <a:ext uri="{FF2B5EF4-FFF2-40B4-BE49-F238E27FC236}">
                <a16:creationId xmlns:a16="http://schemas.microsoft.com/office/drawing/2014/main" id="{4B9513C9-7729-2CA1-EFD1-475657483005}"/>
              </a:ext>
            </a:extLst>
          </p:cNvPr>
          <p:cNvSpPr txBox="1">
            <a:spLocks/>
          </p:cNvSpPr>
          <p:nvPr/>
        </p:nvSpPr>
        <p:spPr>
          <a:xfrm>
            <a:off x="939800" y="17710734"/>
            <a:ext cx="14996160" cy="1804349"/>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TDAQ – Trigger and Data Acquisition</a:t>
            </a:r>
          </a:p>
        </p:txBody>
      </p:sp>
      <p:sp>
        <p:nvSpPr>
          <p:cNvPr id="48" name="Text Placeholder 36">
            <a:extLst>
              <a:ext uri="{FF2B5EF4-FFF2-40B4-BE49-F238E27FC236}">
                <a16:creationId xmlns:a16="http://schemas.microsoft.com/office/drawing/2014/main" id="{7930118F-76BD-F486-8009-F620FA68EEB6}"/>
              </a:ext>
            </a:extLst>
          </p:cNvPr>
          <p:cNvSpPr txBox="1">
            <a:spLocks/>
          </p:cNvSpPr>
          <p:nvPr/>
        </p:nvSpPr>
        <p:spPr>
          <a:xfrm>
            <a:off x="7396262" y="19560110"/>
            <a:ext cx="7971425" cy="9833873"/>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a:r>
              <a:rPr lang="en-US" sz="3800" dirty="0">
                <a:cs typeface="Helvetica"/>
              </a:rPr>
              <a:t>The TDAQ is a subsystem of the Mu2e experiment implemented </a:t>
            </a:r>
            <a:r>
              <a:rPr lang="en-US" sz="3800" dirty="0"/>
              <a:t>for collecting digitized data and delivering that data to online and offline processing for analysis.</a:t>
            </a:r>
            <a:r>
              <a:rPr lang="en-US" sz="3800" dirty="0">
                <a:cs typeface="Helvetica"/>
              </a:rPr>
              <a:t> </a:t>
            </a:r>
            <a:r>
              <a:rPr lang="en-US" sz="3800" dirty="0"/>
              <a:t>It is also responsible for detector synchronization, control, monitoring, and operator interfaces.</a:t>
            </a:r>
            <a:r>
              <a:rPr lang="en-US" sz="3800" dirty="0">
                <a:cs typeface="Helvetica"/>
              </a:rPr>
              <a:t> </a:t>
            </a:r>
            <a:r>
              <a:rPr lang="en-US" sz="3800" dirty="0"/>
              <a:t>It provides a timing and control network for precise synchronization and control of the data sources and readout, along with a Detector Control System (DCS) for operational control and monitoring of all Mu2e subsystems.</a:t>
            </a:r>
          </a:p>
        </p:txBody>
      </p:sp>
      <p:pic>
        <p:nvPicPr>
          <p:cNvPr id="57" name="Picture Placeholder 24" descr="mu2e_logo_oval copy.jpg">
            <a:extLst>
              <a:ext uri="{FF2B5EF4-FFF2-40B4-BE49-F238E27FC236}">
                <a16:creationId xmlns:a16="http://schemas.microsoft.com/office/drawing/2014/main" id="{F3ADE1A2-1882-24F4-09BB-23BC7DF70701}"/>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t="-7563" b="-14607"/>
          <a:stretch/>
        </p:blipFill>
        <p:spPr>
          <a:xfrm>
            <a:off x="4310325" y="36320717"/>
            <a:ext cx="2163769" cy="1522664"/>
          </a:xfrm>
        </p:spPr>
      </p:pic>
      <p:sp>
        <p:nvSpPr>
          <p:cNvPr id="60" name="Text Placeholder 32">
            <a:extLst>
              <a:ext uri="{FF2B5EF4-FFF2-40B4-BE49-F238E27FC236}">
                <a16:creationId xmlns:a16="http://schemas.microsoft.com/office/drawing/2014/main" id="{F6EFD60C-C140-0770-28F6-A01E2B8502A4}"/>
              </a:ext>
            </a:extLst>
          </p:cNvPr>
          <p:cNvSpPr txBox="1">
            <a:spLocks/>
          </p:cNvSpPr>
          <p:nvPr/>
        </p:nvSpPr>
        <p:spPr>
          <a:xfrm>
            <a:off x="933622" y="37819684"/>
            <a:ext cx="14810883" cy="156593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sz="2500" b="0" dirty="0">
                <a:solidFill>
                  <a:srgbClr val="4472C4"/>
                </a:solidFill>
                <a:latin typeface="Arial" panose="020B0604020202020204" pitchFamily="34" charset="0"/>
              </a:rPr>
              <a:t>Thank you to my SIST project supervisor, </a:t>
            </a:r>
            <a:r>
              <a:rPr lang="en-US" sz="2500" b="0" dirty="0" err="1">
                <a:solidFill>
                  <a:srgbClr val="4472C4"/>
                </a:solidFill>
                <a:latin typeface="Arial" panose="020B0604020202020204" pitchFamily="34" charset="0"/>
              </a:rPr>
              <a:t>Micol</a:t>
            </a:r>
            <a:r>
              <a:rPr lang="en-US" sz="2500" b="0" dirty="0">
                <a:solidFill>
                  <a:srgbClr val="4472C4"/>
                </a:solidFill>
                <a:latin typeface="Arial" panose="020B0604020202020204" pitchFamily="34" charset="0"/>
              </a:rPr>
              <a:t> </a:t>
            </a:r>
            <a:r>
              <a:rPr lang="en-US" sz="2500" b="0" dirty="0" err="1">
                <a:solidFill>
                  <a:srgbClr val="4472C4"/>
                </a:solidFill>
                <a:latin typeface="Arial" panose="020B0604020202020204" pitchFamily="34" charset="0"/>
              </a:rPr>
              <a:t>Rigatti</a:t>
            </a:r>
            <a:r>
              <a:rPr lang="en-US" sz="2500" b="0" dirty="0">
                <a:solidFill>
                  <a:srgbClr val="4472C4"/>
                </a:solidFill>
                <a:latin typeface="Arial" panose="020B0604020202020204" pitchFamily="34" charset="0"/>
              </a:rPr>
              <a:t>, for an interesting and immersive internship.</a:t>
            </a:r>
          </a:p>
          <a:p>
            <a:pPr algn="just" fontAlgn="auto">
              <a:spcAft>
                <a:spcPts val="0"/>
              </a:spcAft>
            </a:pPr>
            <a:r>
              <a:rPr lang="en-US" sz="2500" b="0" dirty="0">
                <a:solidFill>
                  <a:srgbClr val="4472C4"/>
                </a:solidFill>
                <a:latin typeface="Arial" panose="020B0604020202020204" pitchFamily="34" charset="0"/>
              </a:rPr>
              <a:t>This manuscript has been authored by Fermi Research Alliance, LLC under Contract No. DE-AC02-07CH11359 with the U.S. Department of Energy, Office of Science, Office of High Energy Physics.</a:t>
            </a:r>
            <a:endParaRPr lang="en-US" sz="2500" dirty="0"/>
          </a:p>
        </p:txBody>
      </p:sp>
      <p:pic>
        <p:nvPicPr>
          <p:cNvPr id="68" name="Picture Placeholder 67" descr="Blue text on a black background&#10;&#10;Description automatically generated">
            <a:extLst>
              <a:ext uri="{FF2B5EF4-FFF2-40B4-BE49-F238E27FC236}">
                <a16:creationId xmlns:a16="http://schemas.microsoft.com/office/drawing/2014/main" id="{1FE281FC-88A8-20E6-008E-F3B72C4C1C4B}"/>
              </a:ext>
            </a:extLst>
          </p:cNvPr>
          <p:cNvPicPr>
            <a:picLocks noGrp="1" noChangeAspect="1"/>
          </p:cNvPicPr>
          <p:nvPr>
            <p:ph type="pic" sz="quarter" idx="21"/>
          </p:nvPr>
        </p:nvPicPr>
        <p:blipFill>
          <a:blip r:embed="rId4"/>
          <a:stretch>
            <a:fillRect/>
          </a:stretch>
        </p:blipFill>
        <p:spPr>
          <a:xfrm>
            <a:off x="7108177" y="36369566"/>
            <a:ext cx="4744297" cy="1632829"/>
          </a:xfrm>
          <a:prstGeom prst="rect">
            <a:avLst/>
          </a:prstGeom>
        </p:spPr>
      </p:pic>
      <p:pic>
        <p:nvPicPr>
          <p:cNvPr id="1026" name="Picture 2">
            <a:extLst>
              <a:ext uri="{FF2B5EF4-FFF2-40B4-BE49-F238E27FC236}">
                <a16:creationId xmlns:a16="http://schemas.microsoft.com/office/drawing/2014/main" id="{274299F6-9BC1-764E-5DF3-65FA09D8A7B4}"/>
              </a:ext>
            </a:extLst>
          </p:cNvPr>
          <p:cNvPicPr>
            <a:picLocks noGrp="1" noChangeAspect="1" noChangeArrowheads="1"/>
          </p:cNvPicPr>
          <p:nvPr>
            <p:ph type="pic" sz="quarter" idx="34"/>
          </p:nvPr>
        </p:nvPicPr>
        <p:blipFill rotWithShape="1">
          <a:blip r:embed="rId5">
            <a:extLst>
              <a:ext uri="{28A0092B-C50C-407E-A947-70E740481C1C}">
                <a14:useLocalDpi xmlns:a14="http://schemas.microsoft.com/office/drawing/2010/main" val="0"/>
              </a:ext>
            </a:extLst>
          </a:blip>
          <a:srcRect l="6873" t="28165" b="22552"/>
          <a:stretch/>
        </p:blipFill>
        <p:spPr bwMode="auto">
          <a:xfrm>
            <a:off x="17516553" y="32237253"/>
            <a:ext cx="6704797" cy="5149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4E72CE1-96DF-47FC-4D6C-E7E91330D05D}"/>
              </a:ext>
            </a:extLst>
          </p:cNvPr>
          <p:cNvPicPr>
            <a:picLocks noGrp="1" noChangeAspect="1" noChangeArrowheads="1"/>
          </p:cNvPicPr>
          <p:nvPr>
            <p:ph type="pic" sz="quarter" idx="53"/>
          </p:nvPr>
        </p:nvPicPr>
        <p:blipFill>
          <a:blip r:embed="rId6">
            <a:extLst>
              <a:ext uri="{28A0092B-C50C-407E-A947-70E740481C1C}">
                <a14:useLocalDpi xmlns:a14="http://schemas.microsoft.com/office/drawing/2010/main" val="0"/>
              </a:ext>
            </a:extLst>
          </a:blip>
          <a:srcRect t="18498" b="18498"/>
          <a:stretch>
            <a:fillRect/>
          </a:stretch>
        </p:blipFill>
        <p:spPr bwMode="auto">
          <a:xfrm>
            <a:off x="25017129" y="32259321"/>
            <a:ext cx="6196935" cy="52055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Placeholder 1" descr="A picture containing engine, computer&#10;&#10;Description automatically generated">
            <a:extLst>
              <a:ext uri="{FF2B5EF4-FFF2-40B4-BE49-F238E27FC236}">
                <a16:creationId xmlns:a16="http://schemas.microsoft.com/office/drawing/2014/main" id="{7FBC308D-96F6-70CF-BF3C-635408838CCF}"/>
              </a:ext>
            </a:extLst>
          </p:cNvPr>
          <p:cNvPicPr>
            <a:picLocks noGrp="1" noChangeAspect="1"/>
          </p:cNvPicPr>
          <p:nvPr>
            <p:ph type="pic" sz="quarter" idx="51"/>
          </p:nvPr>
        </p:nvPicPr>
        <p:blipFill rotWithShape="1">
          <a:blip r:embed="rId7"/>
          <a:srcRect t="16188" b="16188"/>
          <a:stretch/>
        </p:blipFill>
        <p:spPr>
          <a:xfrm>
            <a:off x="1058779" y="19485778"/>
            <a:ext cx="6049398" cy="9090883"/>
          </a:xfrm>
          <a:prstGeom prst="rect">
            <a:avLst/>
          </a:prstGeom>
        </p:spPr>
      </p:pic>
      <p:sp>
        <p:nvSpPr>
          <p:cNvPr id="1158" name="Text Placeholder 42">
            <a:extLst>
              <a:ext uri="{FF2B5EF4-FFF2-40B4-BE49-F238E27FC236}">
                <a16:creationId xmlns:a16="http://schemas.microsoft.com/office/drawing/2014/main" id="{F1141858-781C-27D5-9349-D36EB0DD3F8B}"/>
              </a:ext>
            </a:extLst>
          </p:cNvPr>
          <p:cNvSpPr txBox="1">
            <a:spLocks/>
          </p:cNvSpPr>
          <p:nvPr/>
        </p:nvSpPr>
        <p:spPr>
          <a:xfrm>
            <a:off x="16748798" y="6333690"/>
            <a:ext cx="14996160" cy="1804349"/>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Mu2e Timing Distribution </a:t>
            </a:r>
          </a:p>
        </p:txBody>
      </p:sp>
      <p:sp>
        <p:nvSpPr>
          <p:cNvPr id="5" name="Text Placeholder 36">
            <a:extLst>
              <a:ext uri="{FF2B5EF4-FFF2-40B4-BE49-F238E27FC236}">
                <a16:creationId xmlns:a16="http://schemas.microsoft.com/office/drawing/2014/main" id="{8295A153-7ABC-8792-2327-040CB56CBDA2}"/>
              </a:ext>
            </a:extLst>
          </p:cNvPr>
          <p:cNvSpPr txBox="1">
            <a:spLocks/>
          </p:cNvSpPr>
          <p:nvPr/>
        </p:nvSpPr>
        <p:spPr>
          <a:xfrm>
            <a:off x="16894476" y="18608489"/>
            <a:ext cx="14933661" cy="3548403"/>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sz="3800" dirty="0">
                <a:cs typeface="Helvetica"/>
              </a:rPr>
              <a:t>The CFO spreads the clock first to the Data Transfer Controller (DTC) boards. The DTCs are configured in a chain: the first one extracts the 200 MHz clock and passes it to the next one. To prevent jitter accumulation, all the DTCs are also receiving a 200 MHz Reference Clock from the RTF module. </a:t>
            </a:r>
            <a:endParaRPr lang="en-US" dirty="0">
              <a:cs typeface="Helvetica"/>
            </a:endParaRPr>
          </a:p>
        </p:txBody>
      </p:sp>
      <p:grpSp>
        <p:nvGrpSpPr>
          <p:cNvPr id="7" name="Group 6">
            <a:extLst>
              <a:ext uri="{FF2B5EF4-FFF2-40B4-BE49-F238E27FC236}">
                <a16:creationId xmlns:a16="http://schemas.microsoft.com/office/drawing/2014/main" id="{5CA99E50-6577-3DD2-1D6C-3BFEEBA1E836}"/>
              </a:ext>
            </a:extLst>
          </p:cNvPr>
          <p:cNvGrpSpPr/>
          <p:nvPr/>
        </p:nvGrpSpPr>
        <p:grpSpPr>
          <a:xfrm>
            <a:off x="22615428" y="20939232"/>
            <a:ext cx="9466317" cy="6826177"/>
            <a:chOff x="1010639" y="638845"/>
            <a:chExt cx="9842084" cy="6104855"/>
          </a:xfrm>
        </p:grpSpPr>
        <p:sp>
          <p:nvSpPr>
            <p:cNvPr id="8" name="Rectangle 7">
              <a:extLst>
                <a:ext uri="{FF2B5EF4-FFF2-40B4-BE49-F238E27FC236}">
                  <a16:creationId xmlns:a16="http://schemas.microsoft.com/office/drawing/2014/main" id="{64983E88-936B-2762-ECEE-F95F0A476C9A}"/>
                </a:ext>
              </a:extLst>
            </p:cNvPr>
            <p:cNvSpPr/>
            <p:nvPr/>
          </p:nvSpPr>
          <p:spPr>
            <a:xfrm>
              <a:off x="5707678" y="847173"/>
              <a:ext cx="1321641" cy="451788"/>
            </a:xfrm>
            <a:prstGeom prst="rect">
              <a:avLst/>
            </a:prstGeom>
            <a:solidFill>
              <a:srgbClr val="335C67"/>
            </a:solidFill>
            <a:ln w="12700" cap="flat" cmpd="sng" algn="ctr">
              <a:solidFill>
                <a:srgbClr val="335C67">
                  <a:shade val="50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entury Gothic"/>
                  <a:ea typeface="+mn-ea"/>
                  <a:cs typeface="+mn-cs"/>
                </a:rPr>
                <a:t>CFO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white"/>
                  </a:solidFill>
                  <a:effectLst/>
                  <a:uLnTx/>
                  <a:uFillTx/>
                  <a:latin typeface="Century Gothic"/>
                  <a:ea typeface="+mn-ea"/>
                  <a:cs typeface="+mn-cs"/>
                </a:rPr>
                <a:t>Command Fan Out</a:t>
              </a:r>
            </a:p>
          </p:txBody>
        </p:sp>
        <p:sp>
          <p:nvSpPr>
            <p:cNvPr id="9" name="Rectangle 8">
              <a:extLst>
                <a:ext uri="{FF2B5EF4-FFF2-40B4-BE49-F238E27FC236}">
                  <a16:creationId xmlns:a16="http://schemas.microsoft.com/office/drawing/2014/main" id="{9D4D9D15-FC4B-BF4D-0C00-4C51511C2837}"/>
                </a:ext>
              </a:extLst>
            </p:cNvPr>
            <p:cNvSpPr/>
            <p:nvPr/>
          </p:nvSpPr>
          <p:spPr>
            <a:xfrm>
              <a:off x="7474728" y="1564535"/>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DTC0</a:t>
              </a:r>
            </a:p>
          </p:txBody>
        </p:sp>
        <p:sp>
          <p:nvSpPr>
            <p:cNvPr id="12" name="Rectangle 11">
              <a:extLst>
                <a:ext uri="{FF2B5EF4-FFF2-40B4-BE49-F238E27FC236}">
                  <a16:creationId xmlns:a16="http://schemas.microsoft.com/office/drawing/2014/main" id="{843798E5-E859-E6B1-3D12-29686FCAE9CC}"/>
                </a:ext>
              </a:extLst>
            </p:cNvPr>
            <p:cNvSpPr/>
            <p:nvPr/>
          </p:nvSpPr>
          <p:spPr>
            <a:xfrm>
              <a:off x="7474728" y="2021897"/>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a:t>
              </a:r>
            </a:p>
          </p:txBody>
        </p:sp>
        <p:sp>
          <p:nvSpPr>
            <p:cNvPr id="13" name="Rectangle 12">
              <a:extLst>
                <a:ext uri="{FF2B5EF4-FFF2-40B4-BE49-F238E27FC236}">
                  <a16:creationId xmlns:a16="http://schemas.microsoft.com/office/drawing/2014/main" id="{68CFEBAE-7110-6622-7358-EF63DF5301BC}"/>
                </a:ext>
              </a:extLst>
            </p:cNvPr>
            <p:cNvSpPr/>
            <p:nvPr/>
          </p:nvSpPr>
          <p:spPr>
            <a:xfrm>
              <a:off x="7474729" y="2479260"/>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DTC2</a:t>
              </a:r>
            </a:p>
          </p:txBody>
        </p:sp>
        <p:sp>
          <p:nvSpPr>
            <p:cNvPr id="17" name="Rectangle 16">
              <a:extLst>
                <a:ext uri="{FF2B5EF4-FFF2-40B4-BE49-F238E27FC236}">
                  <a16:creationId xmlns:a16="http://schemas.microsoft.com/office/drawing/2014/main" id="{89280F6D-8448-D766-FB71-09623D8F2EAF}"/>
                </a:ext>
              </a:extLst>
            </p:cNvPr>
            <p:cNvSpPr/>
            <p:nvPr/>
          </p:nvSpPr>
          <p:spPr>
            <a:xfrm>
              <a:off x="7474728" y="2936622"/>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DTC3</a:t>
              </a:r>
            </a:p>
          </p:txBody>
        </p:sp>
        <p:sp>
          <p:nvSpPr>
            <p:cNvPr id="18" name="Rectangle 17">
              <a:extLst>
                <a:ext uri="{FF2B5EF4-FFF2-40B4-BE49-F238E27FC236}">
                  <a16:creationId xmlns:a16="http://schemas.microsoft.com/office/drawing/2014/main" id="{AD7A9579-C0F0-41FB-73AF-D71958159DF6}"/>
                </a:ext>
              </a:extLst>
            </p:cNvPr>
            <p:cNvSpPr/>
            <p:nvPr/>
          </p:nvSpPr>
          <p:spPr>
            <a:xfrm>
              <a:off x="7474728" y="3393985"/>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DTC4</a:t>
              </a:r>
            </a:p>
          </p:txBody>
        </p:sp>
        <p:sp>
          <p:nvSpPr>
            <p:cNvPr id="19" name="Rectangle 18">
              <a:extLst>
                <a:ext uri="{FF2B5EF4-FFF2-40B4-BE49-F238E27FC236}">
                  <a16:creationId xmlns:a16="http://schemas.microsoft.com/office/drawing/2014/main" id="{A8E24CCD-1EAF-A7E4-8455-82BF86704EE7}"/>
                </a:ext>
              </a:extLst>
            </p:cNvPr>
            <p:cNvSpPr/>
            <p:nvPr/>
          </p:nvSpPr>
          <p:spPr>
            <a:xfrm>
              <a:off x="7474728" y="3851348"/>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DTC5</a:t>
              </a:r>
            </a:p>
          </p:txBody>
        </p:sp>
        <p:sp>
          <p:nvSpPr>
            <p:cNvPr id="20" name="Rectangle 19">
              <a:extLst>
                <a:ext uri="{FF2B5EF4-FFF2-40B4-BE49-F238E27FC236}">
                  <a16:creationId xmlns:a16="http://schemas.microsoft.com/office/drawing/2014/main" id="{48A5E851-F9AD-409E-5E3C-19F03478ED6A}"/>
                </a:ext>
              </a:extLst>
            </p:cNvPr>
            <p:cNvSpPr/>
            <p:nvPr/>
          </p:nvSpPr>
          <p:spPr>
            <a:xfrm>
              <a:off x="7474728" y="4308710"/>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DTC6</a:t>
              </a:r>
            </a:p>
          </p:txBody>
        </p:sp>
        <p:sp>
          <p:nvSpPr>
            <p:cNvPr id="22" name="Rectangle 21">
              <a:extLst>
                <a:ext uri="{FF2B5EF4-FFF2-40B4-BE49-F238E27FC236}">
                  <a16:creationId xmlns:a16="http://schemas.microsoft.com/office/drawing/2014/main" id="{A5B5F9B1-556B-F943-5883-8900885EF41D}"/>
                </a:ext>
              </a:extLst>
            </p:cNvPr>
            <p:cNvSpPr/>
            <p:nvPr/>
          </p:nvSpPr>
          <p:spPr>
            <a:xfrm>
              <a:off x="7474728" y="4766073"/>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DTC7</a:t>
              </a:r>
            </a:p>
          </p:txBody>
        </p:sp>
        <p:sp>
          <p:nvSpPr>
            <p:cNvPr id="23" name="Rectangle 22">
              <a:extLst>
                <a:ext uri="{FF2B5EF4-FFF2-40B4-BE49-F238E27FC236}">
                  <a16:creationId xmlns:a16="http://schemas.microsoft.com/office/drawing/2014/main" id="{DD21A52A-8A97-FBD2-1829-6A3DDC210061}"/>
                </a:ext>
              </a:extLst>
            </p:cNvPr>
            <p:cNvSpPr/>
            <p:nvPr/>
          </p:nvSpPr>
          <p:spPr>
            <a:xfrm>
              <a:off x="7474728" y="5223435"/>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DTC8</a:t>
              </a:r>
            </a:p>
          </p:txBody>
        </p:sp>
        <p:sp>
          <p:nvSpPr>
            <p:cNvPr id="24" name="Rectangle 23">
              <a:extLst>
                <a:ext uri="{FF2B5EF4-FFF2-40B4-BE49-F238E27FC236}">
                  <a16:creationId xmlns:a16="http://schemas.microsoft.com/office/drawing/2014/main" id="{EE84BABB-AE5F-50CF-EDC1-A184FBF4BB59}"/>
                </a:ext>
              </a:extLst>
            </p:cNvPr>
            <p:cNvSpPr/>
            <p:nvPr/>
          </p:nvSpPr>
          <p:spPr>
            <a:xfrm>
              <a:off x="7474728" y="5680797"/>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DTC9</a:t>
              </a:r>
            </a:p>
          </p:txBody>
        </p:sp>
        <p:cxnSp>
          <p:nvCxnSpPr>
            <p:cNvPr id="25" name="Straight Arrow Connector 24">
              <a:extLst>
                <a:ext uri="{FF2B5EF4-FFF2-40B4-BE49-F238E27FC236}">
                  <a16:creationId xmlns:a16="http://schemas.microsoft.com/office/drawing/2014/main" id="{4E3EE42B-E21D-3B26-46F5-464D4D1E3F96}"/>
                </a:ext>
              </a:extLst>
            </p:cNvPr>
            <p:cNvCxnSpPr>
              <a:cxnSpLocks/>
              <a:stCxn id="9" idx="2"/>
              <a:endCxn id="12" idx="0"/>
            </p:cNvCxnSpPr>
            <p:nvPr/>
          </p:nvCxnSpPr>
          <p:spPr>
            <a:xfrm>
              <a:off x="8055110" y="1838638"/>
              <a:ext cx="1" cy="183260"/>
            </a:xfrm>
            <a:prstGeom prst="straightConnector1">
              <a:avLst/>
            </a:prstGeom>
            <a:noFill/>
            <a:ln w="6350" cap="flat" cmpd="sng" algn="ctr">
              <a:solidFill>
                <a:srgbClr val="335C67"/>
              </a:solidFill>
              <a:prstDash val="solid"/>
              <a:miter lim="800000"/>
              <a:tailEnd type="triangle"/>
            </a:ln>
            <a:effectLst/>
          </p:spPr>
        </p:cxnSp>
        <p:cxnSp>
          <p:nvCxnSpPr>
            <p:cNvPr id="26" name="Straight Arrow Connector 25">
              <a:extLst>
                <a:ext uri="{FF2B5EF4-FFF2-40B4-BE49-F238E27FC236}">
                  <a16:creationId xmlns:a16="http://schemas.microsoft.com/office/drawing/2014/main" id="{2C75C62D-18BA-074A-281A-91F667779CA9}"/>
                </a:ext>
              </a:extLst>
            </p:cNvPr>
            <p:cNvCxnSpPr>
              <a:cxnSpLocks/>
            </p:cNvCxnSpPr>
            <p:nvPr/>
          </p:nvCxnSpPr>
          <p:spPr>
            <a:xfrm>
              <a:off x="8055108" y="2305065"/>
              <a:ext cx="1" cy="183260"/>
            </a:xfrm>
            <a:prstGeom prst="straightConnector1">
              <a:avLst/>
            </a:prstGeom>
            <a:noFill/>
            <a:ln w="6350" cap="flat" cmpd="sng" algn="ctr">
              <a:solidFill>
                <a:srgbClr val="335C67"/>
              </a:solidFill>
              <a:prstDash val="solid"/>
              <a:miter lim="800000"/>
              <a:tailEnd type="triangle"/>
            </a:ln>
            <a:effectLst/>
          </p:spPr>
        </p:cxnSp>
        <p:cxnSp>
          <p:nvCxnSpPr>
            <p:cNvPr id="28" name="Straight Arrow Connector 27">
              <a:extLst>
                <a:ext uri="{FF2B5EF4-FFF2-40B4-BE49-F238E27FC236}">
                  <a16:creationId xmlns:a16="http://schemas.microsoft.com/office/drawing/2014/main" id="{E76B7AF2-C6E9-AF4E-185A-F59A9842E7B3}"/>
                </a:ext>
              </a:extLst>
            </p:cNvPr>
            <p:cNvCxnSpPr>
              <a:cxnSpLocks/>
            </p:cNvCxnSpPr>
            <p:nvPr/>
          </p:nvCxnSpPr>
          <p:spPr>
            <a:xfrm>
              <a:off x="8055110" y="2744298"/>
              <a:ext cx="1" cy="183260"/>
            </a:xfrm>
            <a:prstGeom prst="straightConnector1">
              <a:avLst/>
            </a:prstGeom>
            <a:noFill/>
            <a:ln w="6350" cap="flat" cmpd="sng" algn="ctr">
              <a:solidFill>
                <a:srgbClr val="335C67"/>
              </a:solidFill>
              <a:prstDash val="solid"/>
              <a:miter lim="800000"/>
              <a:tailEnd type="triangle"/>
            </a:ln>
            <a:effectLst/>
          </p:spPr>
        </p:cxnSp>
        <p:cxnSp>
          <p:nvCxnSpPr>
            <p:cNvPr id="34" name="Straight Arrow Connector 33">
              <a:extLst>
                <a:ext uri="{FF2B5EF4-FFF2-40B4-BE49-F238E27FC236}">
                  <a16:creationId xmlns:a16="http://schemas.microsoft.com/office/drawing/2014/main" id="{CB8B4149-6B6E-3547-9D65-3B03BCCD4C3B}"/>
                </a:ext>
              </a:extLst>
            </p:cNvPr>
            <p:cNvCxnSpPr>
              <a:cxnSpLocks/>
            </p:cNvCxnSpPr>
            <p:nvPr/>
          </p:nvCxnSpPr>
          <p:spPr>
            <a:xfrm>
              <a:off x="8055108" y="3210725"/>
              <a:ext cx="1" cy="183260"/>
            </a:xfrm>
            <a:prstGeom prst="straightConnector1">
              <a:avLst/>
            </a:prstGeom>
            <a:noFill/>
            <a:ln w="6350" cap="flat" cmpd="sng" algn="ctr">
              <a:solidFill>
                <a:srgbClr val="335C67"/>
              </a:solidFill>
              <a:prstDash val="solid"/>
              <a:miter lim="800000"/>
              <a:tailEnd type="triangle"/>
            </a:ln>
            <a:effectLst/>
          </p:spPr>
        </p:cxnSp>
        <p:cxnSp>
          <p:nvCxnSpPr>
            <p:cNvPr id="36" name="Straight Arrow Connector 35">
              <a:extLst>
                <a:ext uri="{FF2B5EF4-FFF2-40B4-BE49-F238E27FC236}">
                  <a16:creationId xmlns:a16="http://schemas.microsoft.com/office/drawing/2014/main" id="{2FC2C25F-5B16-7F82-3ADB-5BF4409E71B9}"/>
                </a:ext>
              </a:extLst>
            </p:cNvPr>
            <p:cNvCxnSpPr>
              <a:cxnSpLocks/>
            </p:cNvCxnSpPr>
            <p:nvPr/>
          </p:nvCxnSpPr>
          <p:spPr>
            <a:xfrm>
              <a:off x="8055107" y="3669939"/>
              <a:ext cx="1" cy="183260"/>
            </a:xfrm>
            <a:prstGeom prst="straightConnector1">
              <a:avLst/>
            </a:prstGeom>
            <a:noFill/>
            <a:ln w="6350" cap="flat" cmpd="sng" algn="ctr">
              <a:solidFill>
                <a:srgbClr val="335C67"/>
              </a:solidFill>
              <a:prstDash val="solid"/>
              <a:miter lim="800000"/>
              <a:tailEnd type="triangle"/>
            </a:ln>
            <a:effectLst/>
          </p:spPr>
        </p:cxnSp>
        <p:cxnSp>
          <p:nvCxnSpPr>
            <p:cNvPr id="38" name="Straight Arrow Connector 37">
              <a:extLst>
                <a:ext uri="{FF2B5EF4-FFF2-40B4-BE49-F238E27FC236}">
                  <a16:creationId xmlns:a16="http://schemas.microsoft.com/office/drawing/2014/main" id="{40C658D7-3F41-85D4-C3AE-52A8B7CDCD32}"/>
                </a:ext>
              </a:extLst>
            </p:cNvPr>
            <p:cNvCxnSpPr>
              <a:cxnSpLocks/>
            </p:cNvCxnSpPr>
            <p:nvPr/>
          </p:nvCxnSpPr>
          <p:spPr>
            <a:xfrm>
              <a:off x="8055106" y="4136366"/>
              <a:ext cx="1" cy="183260"/>
            </a:xfrm>
            <a:prstGeom prst="straightConnector1">
              <a:avLst/>
            </a:prstGeom>
            <a:noFill/>
            <a:ln w="6350" cap="flat" cmpd="sng" algn="ctr">
              <a:solidFill>
                <a:srgbClr val="335C67"/>
              </a:solidFill>
              <a:prstDash val="solid"/>
              <a:miter lim="800000"/>
              <a:tailEnd type="triangle"/>
            </a:ln>
            <a:effectLst/>
          </p:spPr>
        </p:cxnSp>
        <p:cxnSp>
          <p:nvCxnSpPr>
            <p:cNvPr id="40" name="Straight Arrow Connector 39">
              <a:extLst>
                <a:ext uri="{FF2B5EF4-FFF2-40B4-BE49-F238E27FC236}">
                  <a16:creationId xmlns:a16="http://schemas.microsoft.com/office/drawing/2014/main" id="{9E9D7D0C-B7FE-C69D-EAB9-70394B840213}"/>
                </a:ext>
              </a:extLst>
            </p:cNvPr>
            <p:cNvCxnSpPr>
              <a:cxnSpLocks/>
            </p:cNvCxnSpPr>
            <p:nvPr/>
          </p:nvCxnSpPr>
          <p:spPr>
            <a:xfrm>
              <a:off x="8055107" y="4575599"/>
              <a:ext cx="1" cy="183260"/>
            </a:xfrm>
            <a:prstGeom prst="straightConnector1">
              <a:avLst/>
            </a:prstGeom>
            <a:noFill/>
            <a:ln w="6350" cap="flat" cmpd="sng" algn="ctr">
              <a:solidFill>
                <a:srgbClr val="335C67"/>
              </a:solidFill>
              <a:prstDash val="solid"/>
              <a:miter lim="800000"/>
              <a:tailEnd type="triangle"/>
            </a:ln>
            <a:effectLst/>
          </p:spPr>
        </p:cxnSp>
        <p:cxnSp>
          <p:nvCxnSpPr>
            <p:cNvPr id="47" name="Straight Arrow Connector 46">
              <a:extLst>
                <a:ext uri="{FF2B5EF4-FFF2-40B4-BE49-F238E27FC236}">
                  <a16:creationId xmlns:a16="http://schemas.microsoft.com/office/drawing/2014/main" id="{3F8FB6E3-5C58-91F7-5D24-A98119008576}"/>
                </a:ext>
              </a:extLst>
            </p:cNvPr>
            <p:cNvCxnSpPr>
              <a:cxnSpLocks/>
            </p:cNvCxnSpPr>
            <p:nvPr/>
          </p:nvCxnSpPr>
          <p:spPr>
            <a:xfrm>
              <a:off x="8055106" y="5042026"/>
              <a:ext cx="1" cy="183260"/>
            </a:xfrm>
            <a:prstGeom prst="straightConnector1">
              <a:avLst/>
            </a:prstGeom>
            <a:noFill/>
            <a:ln w="6350" cap="flat" cmpd="sng" algn="ctr">
              <a:solidFill>
                <a:srgbClr val="335C67"/>
              </a:solidFill>
              <a:prstDash val="solid"/>
              <a:miter lim="800000"/>
              <a:tailEnd type="triangle"/>
            </a:ln>
            <a:effectLst/>
          </p:spPr>
        </p:cxnSp>
        <p:cxnSp>
          <p:nvCxnSpPr>
            <p:cNvPr id="50" name="Straight Arrow Connector 49">
              <a:extLst>
                <a:ext uri="{FF2B5EF4-FFF2-40B4-BE49-F238E27FC236}">
                  <a16:creationId xmlns:a16="http://schemas.microsoft.com/office/drawing/2014/main" id="{06901C56-E80A-230D-5970-DC8967BD1551}"/>
                </a:ext>
              </a:extLst>
            </p:cNvPr>
            <p:cNvCxnSpPr>
              <a:cxnSpLocks/>
            </p:cNvCxnSpPr>
            <p:nvPr/>
          </p:nvCxnSpPr>
          <p:spPr>
            <a:xfrm>
              <a:off x="8055106" y="5495687"/>
              <a:ext cx="1" cy="183260"/>
            </a:xfrm>
            <a:prstGeom prst="straightConnector1">
              <a:avLst/>
            </a:prstGeom>
            <a:noFill/>
            <a:ln w="6350" cap="flat" cmpd="sng" algn="ctr">
              <a:solidFill>
                <a:srgbClr val="335C67"/>
              </a:solidFill>
              <a:prstDash val="solid"/>
              <a:miter lim="800000"/>
              <a:tailEnd type="triangle"/>
            </a:ln>
            <a:effectLst/>
          </p:spPr>
        </p:cxnSp>
        <p:sp>
          <p:nvSpPr>
            <p:cNvPr id="51" name="Right Brace 50">
              <a:extLst>
                <a:ext uri="{FF2B5EF4-FFF2-40B4-BE49-F238E27FC236}">
                  <a16:creationId xmlns:a16="http://schemas.microsoft.com/office/drawing/2014/main" id="{819634E7-9569-6F90-D8E8-4C484BAB1713}"/>
                </a:ext>
              </a:extLst>
            </p:cNvPr>
            <p:cNvSpPr/>
            <p:nvPr/>
          </p:nvSpPr>
          <p:spPr>
            <a:xfrm>
              <a:off x="8701443" y="1496177"/>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52" name="TextBox 124">
              <a:extLst>
                <a:ext uri="{FF2B5EF4-FFF2-40B4-BE49-F238E27FC236}">
                  <a16:creationId xmlns:a16="http://schemas.microsoft.com/office/drawing/2014/main" id="{C698043B-994A-42AD-FECE-9AE89BF2A88F}"/>
                </a:ext>
              </a:extLst>
            </p:cNvPr>
            <p:cNvSpPr txBox="1"/>
            <p:nvPr/>
          </p:nvSpPr>
          <p:spPr>
            <a:xfrm>
              <a:off x="8795635" y="1764200"/>
              <a:ext cx="884256"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Calo-01</a:t>
              </a:r>
            </a:p>
          </p:txBody>
        </p:sp>
        <p:sp>
          <p:nvSpPr>
            <p:cNvPr id="53" name="Right Brace 52">
              <a:extLst>
                <a:ext uri="{FF2B5EF4-FFF2-40B4-BE49-F238E27FC236}">
                  <a16:creationId xmlns:a16="http://schemas.microsoft.com/office/drawing/2014/main" id="{67193F61-B19C-DD56-977F-7A3A06D64EB0}"/>
                </a:ext>
              </a:extLst>
            </p:cNvPr>
            <p:cNvSpPr/>
            <p:nvPr/>
          </p:nvSpPr>
          <p:spPr>
            <a:xfrm>
              <a:off x="8713981" y="2422509"/>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54" name="TextBox 126">
              <a:extLst>
                <a:ext uri="{FF2B5EF4-FFF2-40B4-BE49-F238E27FC236}">
                  <a16:creationId xmlns:a16="http://schemas.microsoft.com/office/drawing/2014/main" id="{E9154782-D41B-C0F9-933E-8C79754AA15F}"/>
                </a:ext>
              </a:extLst>
            </p:cNvPr>
            <p:cNvSpPr txBox="1"/>
            <p:nvPr/>
          </p:nvSpPr>
          <p:spPr>
            <a:xfrm>
              <a:off x="8808172" y="2690531"/>
              <a:ext cx="884256"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Calo-02</a:t>
              </a:r>
            </a:p>
          </p:txBody>
        </p:sp>
        <p:sp>
          <p:nvSpPr>
            <p:cNvPr id="55" name="Right Brace 54">
              <a:extLst>
                <a:ext uri="{FF2B5EF4-FFF2-40B4-BE49-F238E27FC236}">
                  <a16:creationId xmlns:a16="http://schemas.microsoft.com/office/drawing/2014/main" id="{C71266DA-9052-F2D6-1789-2FCEE3A764A0}"/>
                </a:ext>
              </a:extLst>
            </p:cNvPr>
            <p:cNvSpPr/>
            <p:nvPr/>
          </p:nvSpPr>
          <p:spPr>
            <a:xfrm>
              <a:off x="8715836" y="3332506"/>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56" name="TextBox 128">
              <a:extLst>
                <a:ext uri="{FF2B5EF4-FFF2-40B4-BE49-F238E27FC236}">
                  <a16:creationId xmlns:a16="http://schemas.microsoft.com/office/drawing/2014/main" id="{7FD9E598-95C8-C93D-2BF9-AFB084A4B837}"/>
                </a:ext>
              </a:extLst>
            </p:cNvPr>
            <p:cNvSpPr txBox="1"/>
            <p:nvPr/>
          </p:nvSpPr>
          <p:spPr>
            <a:xfrm>
              <a:off x="8810026" y="3600529"/>
              <a:ext cx="884256"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Calo-03</a:t>
              </a:r>
            </a:p>
          </p:txBody>
        </p:sp>
        <p:sp>
          <p:nvSpPr>
            <p:cNvPr id="58" name="Right Brace 57">
              <a:extLst>
                <a:ext uri="{FF2B5EF4-FFF2-40B4-BE49-F238E27FC236}">
                  <a16:creationId xmlns:a16="http://schemas.microsoft.com/office/drawing/2014/main" id="{0D1A3C0E-C748-CC41-79A6-04716F0BF987}"/>
                </a:ext>
              </a:extLst>
            </p:cNvPr>
            <p:cNvSpPr/>
            <p:nvPr/>
          </p:nvSpPr>
          <p:spPr>
            <a:xfrm>
              <a:off x="8728373" y="4258838"/>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59" name="TextBox 130">
              <a:extLst>
                <a:ext uri="{FF2B5EF4-FFF2-40B4-BE49-F238E27FC236}">
                  <a16:creationId xmlns:a16="http://schemas.microsoft.com/office/drawing/2014/main" id="{E8FAB509-962E-48F4-AB2A-921B40E38210}"/>
                </a:ext>
              </a:extLst>
            </p:cNvPr>
            <p:cNvSpPr txBox="1"/>
            <p:nvPr/>
          </p:nvSpPr>
          <p:spPr>
            <a:xfrm>
              <a:off x="8822565" y="4526860"/>
              <a:ext cx="884256"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Calo-04</a:t>
              </a:r>
            </a:p>
          </p:txBody>
        </p:sp>
        <p:sp>
          <p:nvSpPr>
            <p:cNvPr id="61" name="Right Brace 60">
              <a:extLst>
                <a:ext uri="{FF2B5EF4-FFF2-40B4-BE49-F238E27FC236}">
                  <a16:creationId xmlns:a16="http://schemas.microsoft.com/office/drawing/2014/main" id="{B5578D70-DB09-DCA0-B361-973407BF8CDC}"/>
                </a:ext>
              </a:extLst>
            </p:cNvPr>
            <p:cNvSpPr/>
            <p:nvPr/>
          </p:nvSpPr>
          <p:spPr>
            <a:xfrm>
              <a:off x="8728373" y="5168835"/>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62" name="TextBox 132">
              <a:extLst>
                <a:ext uri="{FF2B5EF4-FFF2-40B4-BE49-F238E27FC236}">
                  <a16:creationId xmlns:a16="http://schemas.microsoft.com/office/drawing/2014/main" id="{76EA9DB9-6DA5-0CB9-C985-D01DD09CC041}"/>
                </a:ext>
              </a:extLst>
            </p:cNvPr>
            <p:cNvSpPr txBox="1"/>
            <p:nvPr/>
          </p:nvSpPr>
          <p:spPr>
            <a:xfrm>
              <a:off x="8822565" y="5436857"/>
              <a:ext cx="884256"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Calo-05</a:t>
              </a:r>
            </a:p>
          </p:txBody>
        </p:sp>
        <p:sp>
          <p:nvSpPr>
            <p:cNvPr id="63" name="Rectangle 62">
              <a:extLst>
                <a:ext uri="{FF2B5EF4-FFF2-40B4-BE49-F238E27FC236}">
                  <a16:creationId xmlns:a16="http://schemas.microsoft.com/office/drawing/2014/main" id="{125A8D82-DF6B-A1B8-F5DC-AE625D1B6534}"/>
                </a:ext>
              </a:extLst>
            </p:cNvPr>
            <p:cNvSpPr/>
            <p:nvPr/>
          </p:nvSpPr>
          <p:spPr>
            <a:xfrm>
              <a:off x="5874299" y="3233829"/>
              <a:ext cx="988398" cy="594414"/>
            </a:xfrm>
            <a:prstGeom prst="rect">
              <a:avLst/>
            </a:prstGeom>
            <a:solidFill>
              <a:srgbClr val="E09F3E"/>
            </a:solidFill>
            <a:ln w="12700" cap="flat" cmpd="sng" algn="ctr">
              <a:solidFill>
                <a:srgbClr val="E09F3E">
                  <a:shade val="50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RTF</a:t>
              </a:r>
            </a:p>
          </p:txBody>
        </p:sp>
        <p:cxnSp>
          <p:nvCxnSpPr>
            <p:cNvPr id="65" name="Straight Arrow Connector 64">
              <a:extLst>
                <a:ext uri="{FF2B5EF4-FFF2-40B4-BE49-F238E27FC236}">
                  <a16:creationId xmlns:a16="http://schemas.microsoft.com/office/drawing/2014/main" id="{7C101645-8A22-8854-7526-CD23A092CEC9}"/>
                </a:ext>
              </a:extLst>
            </p:cNvPr>
            <p:cNvCxnSpPr>
              <a:stCxn id="63" idx="3"/>
              <a:endCxn id="9" idx="1"/>
            </p:cNvCxnSpPr>
            <p:nvPr/>
          </p:nvCxnSpPr>
          <p:spPr>
            <a:xfrm flipV="1">
              <a:off x="6862697" y="1701586"/>
              <a:ext cx="612031" cy="1829450"/>
            </a:xfrm>
            <a:prstGeom prst="straightConnector1">
              <a:avLst/>
            </a:prstGeom>
            <a:noFill/>
            <a:ln w="19050" cap="flat" cmpd="sng" algn="ctr">
              <a:solidFill>
                <a:srgbClr val="E09F3E"/>
              </a:solidFill>
              <a:prstDash val="solid"/>
              <a:miter lim="800000"/>
              <a:tailEnd type="triangle"/>
            </a:ln>
            <a:effectLst/>
          </p:spPr>
        </p:cxnSp>
        <p:cxnSp>
          <p:nvCxnSpPr>
            <p:cNvPr id="66" name="Straight Arrow Connector 65">
              <a:extLst>
                <a:ext uri="{FF2B5EF4-FFF2-40B4-BE49-F238E27FC236}">
                  <a16:creationId xmlns:a16="http://schemas.microsoft.com/office/drawing/2014/main" id="{EA80D709-FA02-EADA-4B47-7446EDA786D4}"/>
                </a:ext>
              </a:extLst>
            </p:cNvPr>
            <p:cNvCxnSpPr>
              <a:stCxn id="63" idx="3"/>
              <a:endCxn id="12" idx="1"/>
            </p:cNvCxnSpPr>
            <p:nvPr/>
          </p:nvCxnSpPr>
          <p:spPr>
            <a:xfrm flipV="1">
              <a:off x="6862697" y="2158949"/>
              <a:ext cx="612031" cy="1372088"/>
            </a:xfrm>
            <a:prstGeom prst="straightConnector1">
              <a:avLst/>
            </a:prstGeom>
            <a:noFill/>
            <a:ln w="19050" cap="flat" cmpd="sng" algn="ctr">
              <a:solidFill>
                <a:srgbClr val="E09F3E"/>
              </a:solidFill>
              <a:prstDash val="solid"/>
              <a:miter lim="800000"/>
              <a:tailEnd type="triangle"/>
            </a:ln>
            <a:effectLst/>
          </p:spPr>
        </p:cxnSp>
        <p:cxnSp>
          <p:nvCxnSpPr>
            <p:cNvPr id="67" name="Straight Arrow Connector 66">
              <a:extLst>
                <a:ext uri="{FF2B5EF4-FFF2-40B4-BE49-F238E27FC236}">
                  <a16:creationId xmlns:a16="http://schemas.microsoft.com/office/drawing/2014/main" id="{D800A9CD-9F69-4396-6B73-003A2E464793}"/>
                </a:ext>
              </a:extLst>
            </p:cNvPr>
            <p:cNvCxnSpPr>
              <a:cxnSpLocks/>
              <a:stCxn id="63" idx="3"/>
              <a:endCxn id="13" idx="1"/>
            </p:cNvCxnSpPr>
            <p:nvPr/>
          </p:nvCxnSpPr>
          <p:spPr>
            <a:xfrm flipV="1">
              <a:off x="6862697" y="2616311"/>
              <a:ext cx="612032" cy="914725"/>
            </a:xfrm>
            <a:prstGeom prst="straightConnector1">
              <a:avLst/>
            </a:prstGeom>
            <a:noFill/>
            <a:ln w="19050" cap="flat" cmpd="sng" algn="ctr">
              <a:solidFill>
                <a:srgbClr val="E09F3E"/>
              </a:solidFill>
              <a:prstDash val="solid"/>
              <a:miter lim="800000"/>
              <a:tailEnd type="triangle"/>
            </a:ln>
            <a:effectLst/>
          </p:spPr>
        </p:cxnSp>
        <p:cxnSp>
          <p:nvCxnSpPr>
            <p:cNvPr id="69" name="Straight Arrow Connector 68">
              <a:extLst>
                <a:ext uri="{FF2B5EF4-FFF2-40B4-BE49-F238E27FC236}">
                  <a16:creationId xmlns:a16="http://schemas.microsoft.com/office/drawing/2014/main" id="{0092FFD1-2FEC-9443-7150-B7D9D5385B48}"/>
                </a:ext>
              </a:extLst>
            </p:cNvPr>
            <p:cNvCxnSpPr>
              <a:cxnSpLocks/>
              <a:stCxn id="63" idx="3"/>
              <a:endCxn id="17" idx="1"/>
            </p:cNvCxnSpPr>
            <p:nvPr/>
          </p:nvCxnSpPr>
          <p:spPr>
            <a:xfrm flipV="1">
              <a:off x="6862697" y="3073674"/>
              <a:ext cx="612031" cy="457363"/>
            </a:xfrm>
            <a:prstGeom prst="straightConnector1">
              <a:avLst/>
            </a:prstGeom>
            <a:noFill/>
            <a:ln w="19050" cap="flat" cmpd="sng" algn="ctr">
              <a:solidFill>
                <a:srgbClr val="E09F3E"/>
              </a:solidFill>
              <a:prstDash val="solid"/>
              <a:miter lim="800000"/>
              <a:tailEnd type="triangle"/>
            </a:ln>
            <a:effectLst/>
          </p:spPr>
        </p:cxnSp>
        <p:cxnSp>
          <p:nvCxnSpPr>
            <p:cNvPr id="70" name="Straight Arrow Connector 69">
              <a:extLst>
                <a:ext uri="{FF2B5EF4-FFF2-40B4-BE49-F238E27FC236}">
                  <a16:creationId xmlns:a16="http://schemas.microsoft.com/office/drawing/2014/main" id="{59A01142-B79C-FEEB-2DCD-87D691EE8225}"/>
                </a:ext>
              </a:extLst>
            </p:cNvPr>
            <p:cNvCxnSpPr>
              <a:cxnSpLocks/>
              <a:stCxn id="63" idx="3"/>
              <a:endCxn id="18" idx="1"/>
            </p:cNvCxnSpPr>
            <p:nvPr/>
          </p:nvCxnSpPr>
          <p:spPr>
            <a:xfrm>
              <a:off x="6862697" y="3531036"/>
              <a:ext cx="612031" cy="0"/>
            </a:xfrm>
            <a:prstGeom prst="straightConnector1">
              <a:avLst/>
            </a:prstGeom>
            <a:noFill/>
            <a:ln w="19050" cap="flat" cmpd="sng" algn="ctr">
              <a:solidFill>
                <a:srgbClr val="E09F3E"/>
              </a:solidFill>
              <a:prstDash val="solid"/>
              <a:miter lim="800000"/>
              <a:tailEnd type="triangle"/>
            </a:ln>
            <a:effectLst/>
          </p:spPr>
        </p:cxnSp>
        <p:cxnSp>
          <p:nvCxnSpPr>
            <p:cNvPr id="71" name="Straight Arrow Connector 70">
              <a:extLst>
                <a:ext uri="{FF2B5EF4-FFF2-40B4-BE49-F238E27FC236}">
                  <a16:creationId xmlns:a16="http://schemas.microsoft.com/office/drawing/2014/main" id="{57EC5DB5-176B-A08A-B375-EBDA8750ED6A}"/>
                </a:ext>
              </a:extLst>
            </p:cNvPr>
            <p:cNvCxnSpPr>
              <a:cxnSpLocks/>
              <a:stCxn id="63" idx="3"/>
              <a:endCxn id="19" idx="1"/>
            </p:cNvCxnSpPr>
            <p:nvPr/>
          </p:nvCxnSpPr>
          <p:spPr>
            <a:xfrm>
              <a:off x="6862697" y="3531036"/>
              <a:ext cx="612031" cy="457363"/>
            </a:xfrm>
            <a:prstGeom prst="straightConnector1">
              <a:avLst/>
            </a:prstGeom>
            <a:noFill/>
            <a:ln w="19050" cap="flat" cmpd="sng" algn="ctr">
              <a:solidFill>
                <a:srgbClr val="E09F3E"/>
              </a:solidFill>
              <a:prstDash val="solid"/>
              <a:miter lim="800000"/>
              <a:tailEnd type="triangle"/>
            </a:ln>
            <a:effectLst/>
          </p:spPr>
        </p:cxnSp>
        <p:cxnSp>
          <p:nvCxnSpPr>
            <p:cNvPr id="72" name="Straight Arrow Connector 71">
              <a:extLst>
                <a:ext uri="{FF2B5EF4-FFF2-40B4-BE49-F238E27FC236}">
                  <a16:creationId xmlns:a16="http://schemas.microsoft.com/office/drawing/2014/main" id="{1671440F-41A1-95A3-EF62-FDB2E5C7E031}"/>
                </a:ext>
              </a:extLst>
            </p:cNvPr>
            <p:cNvCxnSpPr>
              <a:cxnSpLocks/>
              <a:stCxn id="63" idx="3"/>
              <a:endCxn id="20" idx="1"/>
            </p:cNvCxnSpPr>
            <p:nvPr/>
          </p:nvCxnSpPr>
          <p:spPr>
            <a:xfrm>
              <a:off x="6862697" y="3531036"/>
              <a:ext cx="612031" cy="914725"/>
            </a:xfrm>
            <a:prstGeom prst="straightConnector1">
              <a:avLst/>
            </a:prstGeom>
            <a:noFill/>
            <a:ln w="19050" cap="flat" cmpd="sng" algn="ctr">
              <a:solidFill>
                <a:srgbClr val="E09F3E"/>
              </a:solidFill>
              <a:prstDash val="solid"/>
              <a:miter lim="800000"/>
              <a:tailEnd type="triangle"/>
            </a:ln>
            <a:effectLst/>
          </p:spPr>
        </p:cxnSp>
        <p:cxnSp>
          <p:nvCxnSpPr>
            <p:cNvPr id="73" name="Straight Arrow Connector 72">
              <a:extLst>
                <a:ext uri="{FF2B5EF4-FFF2-40B4-BE49-F238E27FC236}">
                  <a16:creationId xmlns:a16="http://schemas.microsoft.com/office/drawing/2014/main" id="{AC3A1845-D276-D0D6-032A-4670E2C9CF52}"/>
                </a:ext>
              </a:extLst>
            </p:cNvPr>
            <p:cNvCxnSpPr>
              <a:cxnSpLocks/>
              <a:stCxn id="63" idx="3"/>
              <a:endCxn id="22" idx="1"/>
            </p:cNvCxnSpPr>
            <p:nvPr/>
          </p:nvCxnSpPr>
          <p:spPr>
            <a:xfrm>
              <a:off x="6862697" y="3531036"/>
              <a:ext cx="612031" cy="1372088"/>
            </a:xfrm>
            <a:prstGeom prst="straightConnector1">
              <a:avLst/>
            </a:prstGeom>
            <a:noFill/>
            <a:ln w="19050" cap="flat" cmpd="sng" algn="ctr">
              <a:solidFill>
                <a:srgbClr val="E09F3E"/>
              </a:solidFill>
              <a:prstDash val="solid"/>
              <a:miter lim="800000"/>
              <a:tailEnd type="triangle"/>
            </a:ln>
            <a:effectLst/>
          </p:spPr>
        </p:cxnSp>
        <p:cxnSp>
          <p:nvCxnSpPr>
            <p:cNvPr id="74" name="Straight Arrow Connector 73">
              <a:extLst>
                <a:ext uri="{FF2B5EF4-FFF2-40B4-BE49-F238E27FC236}">
                  <a16:creationId xmlns:a16="http://schemas.microsoft.com/office/drawing/2014/main" id="{D31E9B45-14E3-0E7C-EF57-762075CA65EA}"/>
                </a:ext>
              </a:extLst>
            </p:cNvPr>
            <p:cNvCxnSpPr>
              <a:cxnSpLocks/>
              <a:stCxn id="63" idx="3"/>
              <a:endCxn id="23" idx="1"/>
            </p:cNvCxnSpPr>
            <p:nvPr/>
          </p:nvCxnSpPr>
          <p:spPr>
            <a:xfrm>
              <a:off x="6862697" y="3531036"/>
              <a:ext cx="612031" cy="1829450"/>
            </a:xfrm>
            <a:prstGeom prst="straightConnector1">
              <a:avLst/>
            </a:prstGeom>
            <a:noFill/>
            <a:ln w="19050" cap="flat" cmpd="sng" algn="ctr">
              <a:solidFill>
                <a:srgbClr val="E09F3E"/>
              </a:solidFill>
              <a:prstDash val="solid"/>
              <a:miter lim="800000"/>
              <a:tailEnd type="triangle"/>
            </a:ln>
            <a:effectLst/>
          </p:spPr>
        </p:cxnSp>
        <p:cxnSp>
          <p:nvCxnSpPr>
            <p:cNvPr id="75" name="Straight Arrow Connector 74">
              <a:extLst>
                <a:ext uri="{FF2B5EF4-FFF2-40B4-BE49-F238E27FC236}">
                  <a16:creationId xmlns:a16="http://schemas.microsoft.com/office/drawing/2014/main" id="{DF1A5CD1-FC9D-E1A8-2FD0-9D235070B552}"/>
                </a:ext>
              </a:extLst>
            </p:cNvPr>
            <p:cNvCxnSpPr>
              <a:cxnSpLocks/>
              <a:stCxn id="63" idx="3"/>
              <a:endCxn id="24" idx="1"/>
            </p:cNvCxnSpPr>
            <p:nvPr/>
          </p:nvCxnSpPr>
          <p:spPr>
            <a:xfrm>
              <a:off x="6862697" y="3531036"/>
              <a:ext cx="612031" cy="2286812"/>
            </a:xfrm>
            <a:prstGeom prst="straightConnector1">
              <a:avLst/>
            </a:prstGeom>
            <a:noFill/>
            <a:ln w="19050" cap="flat" cmpd="sng" algn="ctr">
              <a:solidFill>
                <a:srgbClr val="E09F3E"/>
              </a:solidFill>
              <a:prstDash val="solid"/>
              <a:miter lim="800000"/>
              <a:tailEnd type="triangle"/>
            </a:ln>
            <a:effectLst/>
          </p:spPr>
        </p:cxnSp>
        <p:cxnSp>
          <p:nvCxnSpPr>
            <p:cNvPr id="76" name="Connector: Elbow 75">
              <a:extLst>
                <a:ext uri="{FF2B5EF4-FFF2-40B4-BE49-F238E27FC236}">
                  <a16:creationId xmlns:a16="http://schemas.microsoft.com/office/drawing/2014/main" id="{1BCA4D14-83ED-8881-3EF7-F65C4DD6D609}"/>
                </a:ext>
              </a:extLst>
            </p:cNvPr>
            <p:cNvCxnSpPr>
              <a:cxnSpLocks/>
              <a:stCxn id="8" idx="2"/>
              <a:endCxn id="63" idx="0"/>
            </p:cNvCxnSpPr>
            <p:nvPr/>
          </p:nvCxnSpPr>
          <p:spPr>
            <a:xfrm rot="5400000">
              <a:off x="5401065" y="2266395"/>
              <a:ext cx="1934868" cy="1"/>
            </a:xfrm>
            <a:prstGeom prst="bentConnector3">
              <a:avLst>
                <a:gd name="adj1" fmla="val 50000"/>
              </a:avLst>
            </a:prstGeom>
            <a:noFill/>
            <a:ln w="19050" cap="flat" cmpd="sng" algn="ctr">
              <a:solidFill>
                <a:srgbClr val="9E2A2B"/>
              </a:solidFill>
              <a:prstDash val="solid"/>
              <a:miter lim="800000"/>
              <a:tailEnd type="triangle"/>
            </a:ln>
            <a:effectLst/>
          </p:spPr>
        </p:cxnSp>
        <p:sp>
          <p:nvSpPr>
            <p:cNvPr id="77" name="TextBox 145">
              <a:extLst>
                <a:ext uri="{FF2B5EF4-FFF2-40B4-BE49-F238E27FC236}">
                  <a16:creationId xmlns:a16="http://schemas.microsoft.com/office/drawing/2014/main" id="{0BD99804-7DC5-3EA4-A830-FCE612FACD99}"/>
                </a:ext>
              </a:extLst>
            </p:cNvPr>
            <p:cNvSpPr txBox="1"/>
            <p:nvPr/>
          </p:nvSpPr>
          <p:spPr>
            <a:xfrm>
              <a:off x="5819765" y="1352418"/>
              <a:ext cx="1160763" cy="307777"/>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E2A2B"/>
                  </a:solidFill>
                  <a:effectLst/>
                  <a:uLnTx/>
                  <a:uFillTx/>
                  <a:latin typeface="Century Gothic"/>
                  <a:ea typeface="+mn-ea"/>
                  <a:cs typeface="+mn-cs"/>
                </a:rPr>
                <a:t>200  MHz</a:t>
              </a:r>
            </a:p>
          </p:txBody>
        </p:sp>
        <p:sp>
          <p:nvSpPr>
            <p:cNvPr id="78" name="TextBox 146">
              <a:extLst>
                <a:ext uri="{FF2B5EF4-FFF2-40B4-BE49-F238E27FC236}">
                  <a16:creationId xmlns:a16="http://schemas.microsoft.com/office/drawing/2014/main" id="{7B1340DB-90C7-D6B2-99F4-D0F73E377079}"/>
                </a:ext>
              </a:extLst>
            </p:cNvPr>
            <p:cNvSpPr txBox="1"/>
            <p:nvPr/>
          </p:nvSpPr>
          <p:spPr>
            <a:xfrm>
              <a:off x="5983597" y="3849899"/>
              <a:ext cx="1160762" cy="289300"/>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E09F3E"/>
                  </a:solidFill>
                  <a:effectLst/>
                  <a:uLnTx/>
                  <a:uFillTx/>
                  <a:latin typeface="Century Gothic"/>
                  <a:ea typeface="+mn-ea"/>
                  <a:cs typeface="+mn-cs"/>
                </a:rPr>
                <a:t>200 MHz</a:t>
              </a:r>
            </a:p>
          </p:txBody>
        </p:sp>
        <p:cxnSp>
          <p:nvCxnSpPr>
            <p:cNvPr id="79" name="Connector: Elbow 78">
              <a:extLst>
                <a:ext uri="{FF2B5EF4-FFF2-40B4-BE49-F238E27FC236}">
                  <a16:creationId xmlns:a16="http://schemas.microsoft.com/office/drawing/2014/main" id="{C6D5CB75-BB31-B0FA-6ABD-5DAF8CC208F0}"/>
                </a:ext>
              </a:extLst>
            </p:cNvPr>
            <p:cNvCxnSpPr>
              <a:stCxn id="8" idx="3"/>
              <a:endCxn id="9" idx="0"/>
            </p:cNvCxnSpPr>
            <p:nvPr/>
          </p:nvCxnSpPr>
          <p:spPr>
            <a:xfrm>
              <a:off x="7029319" y="1073067"/>
              <a:ext cx="1025791" cy="491468"/>
            </a:xfrm>
            <a:prstGeom prst="bentConnector2">
              <a:avLst/>
            </a:prstGeom>
            <a:noFill/>
            <a:ln w="6350" cap="flat" cmpd="sng" algn="ctr">
              <a:solidFill>
                <a:srgbClr val="335C67"/>
              </a:solidFill>
              <a:prstDash val="solid"/>
              <a:miter lim="800000"/>
              <a:tailEnd type="triangle"/>
            </a:ln>
            <a:effectLst/>
          </p:spPr>
        </p:cxnSp>
        <p:sp>
          <p:nvSpPr>
            <p:cNvPr id="80" name="Rectangle 79">
              <a:extLst>
                <a:ext uri="{FF2B5EF4-FFF2-40B4-BE49-F238E27FC236}">
                  <a16:creationId xmlns:a16="http://schemas.microsoft.com/office/drawing/2014/main" id="{91BFC46E-FFCD-1F6C-1926-02B88FFB366E}"/>
                </a:ext>
              </a:extLst>
            </p:cNvPr>
            <p:cNvSpPr/>
            <p:nvPr/>
          </p:nvSpPr>
          <p:spPr>
            <a:xfrm flipH="1">
              <a:off x="3880537" y="1502250"/>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DTC10</a:t>
              </a:r>
            </a:p>
          </p:txBody>
        </p:sp>
        <p:sp>
          <p:nvSpPr>
            <p:cNvPr id="81" name="Rectangle 80">
              <a:extLst>
                <a:ext uri="{FF2B5EF4-FFF2-40B4-BE49-F238E27FC236}">
                  <a16:creationId xmlns:a16="http://schemas.microsoft.com/office/drawing/2014/main" id="{724CC226-BA0E-C760-3F19-2FB5E8875FF0}"/>
                </a:ext>
              </a:extLst>
            </p:cNvPr>
            <p:cNvSpPr/>
            <p:nvPr/>
          </p:nvSpPr>
          <p:spPr>
            <a:xfrm flipH="1">
              <a:off x="3880537" y="1959612"/>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DTC11</a:t>
              </a:r>
            </a:p>
          </p:txBody>
        </p:sp>
        <p:sp>
          <p:nvSpPr>
            <p:cNvPr id="82" name="Rectangle 81">
              <a:extLst>
                <a:ext uri="{FF2B5EF4-FFF2-40B4-BE49-F238E27FC236}">
                  <a16:creationId xmlns:a16="http://schemas.microsoft.com/office/drawing/2014/main" id="{29B26A24-7F49-2FB8-4A28-7AA9B715AAFA}"/>
                </a:ext>
              </a:extLst>
            </p:cNvPr>
            <p:cNvSpPr/>
            <p:nvPr/>
          </p:nvSpPr>
          <p:spPr>
            <a:xfrm flipH="1">
              <a:off x="3880538" y="2416975"/>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DTC12</a:t>
              </a:r>
            </a:p>
          </p:txBody>
        </p:sp>
        <p:sp>
          <p:nvSpPr>
            <p:cNvPr id="83" name="Rectangle 82">
              <a:extLst>
                <a:ext uri="{FF2B5EF4-FFF2-40B4-BE49-F238E27FC236}">
                  <a16:creationId xmlns:a16="http://schemas.microsoft.com/office/drawing/2014/main" id="{E65CDF61-7563-1CD8-646D-D2BB4684FEB8}"/>
                </a:ext>
              </a:extLst>
            </p:cNvPr>
            <p:cNvSpPr/>
            <p:nvPr/>
          </p:nvSpPr>
          <p:spPr>
            <a:xfrm flipH="1">
              <a:off x="3880537" y="2874337"/>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DTC13</a:t>
              </a:r>
            </a:p>
          </p:txBody>
        </p:sp>
        <p:sp>
          <p:nvSpPr>
            <p:cNvPr id="84" name="Rectangle 83">
              <a:extLst>
                <a:ext uri="{FF2B5EF4-FFF2-40B4-BE49-F238E27FC236}">
                  <a16:creationId xmlns:a16="http://schemas.microsoft.com/office/drawing/2014/main" id="{1030713D-D822-F63B-6911-F553EE860C02}"/>
                </a:ext>
              </a:extLst>
            </p:cNvPr>
            <p:cNvSpPr/>
            <p:nvPr/>
          </p:nvSpPr>
          <p:spPr>
            <a:xfrm flipH="1">
              <a:off x="3880537" y="3331700"/>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DTC14</a:t>
              </a:r>
            </a:p>
          </p:txBody>
        </p:sp>
        <p:sp>
          <p:nvSpPr>
            <p:cNvPr id="85" name="Rectangle 84">
              <a:extLst>
                <a:ext uri="{FF2B5EF4-FFF2-40B4-BE49-F238E27FC236}">
                  <a16:creationId xmlns:a16="http://schemas.microsoft.com/office/drawing/2014/main" id="{E68271B0-5090-F71F-C6A3-00B9C2837E53}"/>
                </a:ext>
              </a:extLst>
            </p:cNvPr>
            <p:cNvSpPr/>
            <p:nvPr/>
          </p:nvSpPr>
          <p:spPr>
            <a:xfrm flipH="1">
              <a:off x="3880537" y="3789063"/>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DTC15</a:t>
              </a:r>
            </a:p>
          </p:txBody>
        </p:sp>
        <p:sp>
          <p:nvSpPr>
            <p:cNvPr id="86" name="Rectangle 85">
              <a:extLst>
                <a:ext uri="{FF2B5EF4-FFF2-40B4-BE49-F238E27FC236}">
                  <a16:creationId xmlns:a16="http://schemas.microsoft.com/office/drawing/2014/main" id="{0833139F-7F88-5B73-FCC6-42ADFB201CA1}"/>
                </a:ext>
              </a:extLst>
            </p:cNvPr>
            <p:cNvSpPr/>
            <p:nvPr/>
          </p:nvSpPr>
          <p:spPr>
            <a:xfrm flipH="1">
              <a:off x="3880537" y="4246425"/>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DTC16</a:t>
              </a:r>
            </a:p>
          </p:txBody>
        </p:sp>
        <p:sp>
          <p:nvSpPr>
            <p:cNvPr id="87" name="Rectangle 86">
              <a:extLst>
                <a:ext uri="{FF2B5EF4-FFF2-40B4-BE49-F238E27FC236}">
                  <a16:creationId xmlns:a16="http://schemas.microsoft.com/office/drawing/2014/main" id="{0FC35B69-8198-B313-0C75-1D5AA67A3F8D}"/>
                </a:ext>
              </a:extLst>
            </p:cNvPr>
            <p:cNvSpPr/>
            <p:nvPr/>
          </p:nvSpPr>
          <p:spPr>
            <a:xfrm flipH="1">
              <a:off x="3880537" y="4703788"/>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DTC17</a:t>
              </a:r>
            </a:p>
          </p:txBody>
        </p:sp>
        <p:sp>
          <p:nvSpPr>
            <p:cNvPr id="88" name="Rectangle 87">
              <a:extLst>
                <a:ext uri="{FF2B5EF4-FFF2-40B4-BE49-F238E27FC236}">
                  <a16:creationId xmlns:a16="http://schemas.microsoft.com/office/drawing/2014/main" id="{E28465DB-023C-AF8A-3C0A-A43450A8EB2C}"/>
                </a:ext>
              </a:extLst>
            </p:cNvPr>
            <p:cNvSpPr/>
            <p:nvPr/>
          </p:nvSpPr>
          <p:spPr>
            <a:xfrm flipH="1">
              <a:off x="3880533" y="5487687"/>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DTC18</a:t>
              </a:r>
            </a:p>
          </p:txBody>
        </p:sp>
        <p:sp>
          <p:nvSpPr>
            <p:cNvPr id="89" name="Rectangle 88">
              <a:extLst>
                <a:ext uri="{FF2B5EF4-FFF2-40B4-BE49-F238E27FC236}">
                  <a16:creationId xmlns:a16="http://schemas.microsoft.com/office/drawing/2014/main" id="{DF7B9119-472D-93FE-D786-A29330026289}"/>
                </a:ext>
              </a:extLst>
            </p:cNvPr>
            <p:cNvSpPr/>
            <p:nvPr/>
          </p:nvSpPr>
          <p:spPr>
            <a:xfrm flipH="1">
              <a:off x="3880533" y="5945049"/>
              <a:ext cx="1160764" cy="274103"/>
            </a:xfrm>
            <a:prstGeom prst="rect">
              <a:avLst/>
            </a:prstGeom>
            <a:solidFill>
              <a:srgbClr val="335C67">
                <a:lumMod val="60000"/>
                <a:lumOff val="40000"/>
              </a:srgbClr>
            </a:solidFill>
            <a:ln w="12700" cap="flat" cmpd="sng" algn="ctr">
              <a:solidFill>
                <a:srgbClr val="335C67">
                  <a:lumMod val="75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entury Gothic"/>
                  <a:ea typeface="+mn-ea"/>
                  <a:cs typeface="+mn-cs"/>
                </a:rPr>
                <a:t>DTC19</a:t>
              </a:r>
            </a:p>
          </p:txBody>
        </p:sp>
        <p:cxnSp>
          <p:nvCxnSpPr>
            <p:cNvPr id="90" name="Straight Arrow Connector 89">
              <a:extLst>
                <a:ext uri="{FF2B5EF4-FFF2-40B4-BE49-F238E27FC236}">
                  <a16:creationId xmlns:a16="http://schemas.microsoft.com/office/drawing/2014/main" id="{AF63D668-F1A6-E694-3B99-FE3A48E78A08}"/>
                </a:ext>
              </a:extLst>
            </p:cNvPr>
            <p:cNvCxnSpPr>
              <a:cxnSpLocks/>
            </p:cNvCxnSpPr>
            <p:nvPr/>
          </p:nvCxnSpPr>
          <p:spPr>
            <a:xfrm flipH="1">
              <a:off x="4460919" y="1776353"/>
              <a:ext cx="0" cy="183259"/>
            </a:xfrm>
            <a:prstGeom prst="straightConnector1">
              <a:avLst/>
            </a:prstGeom>
            <a:noFill/>
            <a:ln w="6350" cap="flat" cmpd="sng" algn="ctr">
              <a:solidFill>
                <a:srgbClr val="335C67"/>
              </a:solidFill>
              <a:prstDash val="solid"/>
              <a:miter lim="800000"/>
              <a:tailEnd type="triangle"/>
            </a:ln>
            <a:effectLst/>
          </p:spPr>
        </p:cxnSp>
        <p:cxnSp>
          <p:nvCxnSpPr>
            <p:cNvPr id="91" name="Straight Arrow Connector 90">
              <a:extLst>
                <a:ext uri="{FF2B5EF4-FFF2-40B4-BE49-F238E27FC236}">
                  <a16:creationId xmlns:a16="http://schemas.microsoft.com/office/drawing/2014/main" id="{5625A90B-9D97-7DF8-A0EA-5DC630838A6C}"/>
                </a:ext>
              </a:extLst>
            </p:cNvPr>
            <p:cNvCxnSpPr>
              <a:cxnSpLocks/>
            </p:cNvCxnSpPr>
            <p:nvPr/>
          </p:nvCxnSpPr>
          <p:spPr>
            <a:xfrm flipH="1">
              <a:off x="4460917" y="2242780"/>
              <a:ext cx="1" cy="183260"/>
            </a:xfrm>
            <a:prstGeom prst="straightConnector1">
              <a:avLst/>
            </a:prstGeom>
            <a:noFill/>
            <a:ln w="6350" cap="flat" cmpd="sng" algn="ctr">
              <a:solidFill>
                <a:srgbClr val="335C67"/>
              </a:solidFill>
              <a:prstDash val="solid"/>
              <a:miter lim="800000"/>
              <a:tailEnd type="triangle"/>
            </a:ln>
            <a:effectLst/>
          </p:spPr>
        </p:cxnSp>
        <p:cxnSp>
          <p:nvCxnSpPr>
            <p:cNvPr id="92" name="Straight Arrow Connector 91">
              <a:extLst>
                <a:ext uri="{FF2B5EF4-FFF2-40B4-BE49-F238E27FC236}">
                  <a16:creationId xmlns:a16="http://schemas.microsoft.com/office/drawing/2014/main" id="{3268ACB7-8F41-290F-89AA-C543AC8F76D2}"/>
                </a:ext>
              </a:extLst>
            </p:cNvPr>
            <p:cNvCxnSpPr>
              <a:cxnSpLocks/>
            </p:cNvCxnSpPr>
            <p:nvPr/>
          </p:nvCxnSpPr>
          <p:spPr>
            <a:xfrm flipH="1">
              <a:off x="4460919" y="2682013"/>
              <a:ext cx="1" cy="183260"/>
            </a:xfrm>
            <a:prstGeom prst="straightConnector1">
              <a:avLst/>
            </a:prstGeom>
            <a:noFill/>
            <a:ln w="6350" cap="flat" cmpd="sng" algn="ctr">
              <a:solidFill>
                <a:srgbClr val="335C67"/>
              </a:solidFill>
              <a:prstDash val="solid"/>
              <a:miter lim="800000"/>
              <a:tailEnd type="triangle"/>
            </a:ln>
            <a:effectLst/>
          </p:spPr>
        </p:cxnSp>
        <p:cxnSp>
          <p:nvCxnSpPr>
            <p:cNvPr id="93" name="Straight Arrow Connector 92">
              <a:extLst>
                <a:ext uri="{FF2B5EF4-FFF2-40B4-BE49-F238E27FC236}">
                  <a16:creationId xmlns:a16="http://schemas.microsoft.com/office/drawing/2014/main" id="{BC4C6313-8DD3-A4D6-01BA-BFB8B8B0664A}"/>
                </a:ext>
              </a:extLst>
            </p:cNvPr>
            <p:cNvCxnSpPr>
              <a:cxnSpLocks/>
            </p:cNvCxnSpPr>
            <p:nvPr/>
          </p:nvCxnSpPr>
          <p:spPr>
            <a:xfrm flipH="1">
              <a:off x="4460917" y="3148440"/>
              <a:ext cx="1" cy="183260"/>
            </a:xfrm>
            <a:prstGeom prst="straightConnector1">
              <a:avLst/>
            </a:prstGeom>
            <a:noFill/>
            <a:ln w="6350" cap="flat" cmpd="sng" algn="ctr">
              <a:solidFill>
                <a:srgbClr val="335C67"/>
              </a:solidFill>
              <a:prstDash val="solid"/>
              <a:miter lim="800000"/>
              <a:tailEnd type="triangle"/>
            </a:ln>
            <a:effectLst/>
          </p:spPr>
        </p:cxnSp>
        <p:cxnSp>
          <p:nvCxnSpPr>
            <p:cNvPr id="94" name="Straight Arrow Connector 93">
              <a:extLst>
                <a:ext uri="{FF2B5EF4-FFF2-40B4-BE49-F238E27FC236}">
                  <a16:creationId xmlns:a16="http://schemas.microsoft.com/office/drawing/2014/main" id="{D10079CE-72D5-9E30-74DF-E938700CEC2D}"/>
                </a:ext>
              </a:extLst>
            </p:cNvPr>
            <p:cNvCxnSpPr>
              <a:cxnSpLocks/>
            </p:cNvCxnSpPr>
            <p:nvPr/>
          </p:nvCxnSpPr>
          <p:spPr>
            <a:xfrm flipH="1">
              <a:off x="4460916" y="3607654"/>
              <a:ext cx="1" cy="183260"/>
            </a:xfrm>
            <a:prstGeom prst="straightConnector1">
              <a:avLst/>
            </a:prstGeom>
            <a:noFill/>
            <a:ln w="6350" cap="flat" cmpd="sng" algn="ctr">
              <a:solidFill>
                <a:srgbClr val="335C67"/>
              </a:solidFill>
              <a:prstDash val="solid"/>
              <a:miter lim="800000"/>
              <a:tailEnd type="triangle"/>
            </a:ln>
            <a:effectLst/>
          </p:spPr>
        </p:cxnSp>
        <p:cxnSp>
          <p:nvCxnSpPr>
            <p:cNvPr id="95" name="Straight Arrow Connector 94">
              <a:extLst>
                <a:ext uri="{FF2B5EF4-FFF2-40B4-BE49-F238E27FC236}">
                  <a16:creationId xmlns:a16="http://schemas.microsoft.com/office/drawing/2014/main" id="{FF3F006B-B999-3235-A64D-46DEF6382402}"/>
                </a:ext>
              </a:extLst>
            </p:cNvPr>
            <p:cNvCxnSpPr>
              <a:cxnSpLocks/>
            </p:cNvCxnSpPr>
            <p:nvPr/>
          </p:nvCxnSpPr>
          <p:spPr>
            <a:xfrm flipH="1">
              <a:off x="4460915" y="4074081"/>
              <a:ext cx="1" cy="183260"/>
            </a:xfrm>
            <a:prstGeom prst="straightConnector1">
              <a:avLst/>
            </a:prstGeom>
            <a:noFill/>
            <a:ln w="6350" cap="flat" cmpd="sng" algn="ctr">
              <a:solidFill>
                <a:srgbClr val="335C67"/>
              </a:solidFill>
              <a:prstDash val="solid"/>
              <a:miter lim="800000"/>
              <a:tailEnd type="triangle"/>
            </a:ln>
            <a:effectLst/>
          </p:spPr>
        </p:cxnSp>
        <p:cxnSp>
          <p:nvCxnSpPr>
            <p:cNvPr id="96" name="Straight Arrow Connector 95">
              <a:extLst>
                <a:ext uri="{FF2B5EF4-FFF2-40B4-BE49-F238E27FC236}">
                  <a16:creationId xmlns:a16="http://schemas.microsoft.com/office/drawing/2014/main" id="{7A84803D-0AF5-07EB-114F-E73AF2CD8975}"/>
                </a:ext>
              </a:extLst>
            </p:cNvPr>
            <p:cNvCxnSpPr>
              <a:cxnSpLocks/>
            </p:cNvCxnSpPr>
            <p:nvPr/>
          </p:nvCxnSpPr>
          <p:spPr>
            <a:xfrm flipH="1">
              <a:off x="4460916" y="4513314"/>
              <a:ext cx="1" cy="183260"/>
            </a:xfrm>
            <a:prstGeom prst="straightConnector1">
              <a:avLst/>
            </a:prstGeom>
            <a:noFill/>
            <a:ln w="6350" cap="flat" cmpd="sng" algn="ctr">
              <a:solidFill>
                <a:srgbClr val="335C67"/>
              </a:solidFill>
              <a:prstDash val="solid"/>
              <a:miter lim="800000"/>
              <a:tailEnd type="triangle"/>
            </a:ln>
            <a:effectLst/>
          </p:spPr>
        </p:cxnSp>
        <p:cxnSp>
          <p:nvCxnSpPr>
            <p:cNvPr id="97" name="Straight Arrow Connector 96">
              <a:extLst>
                <a:ext uri="{FF2B5EF4-FFF2-40B4-BE49-F238E27FC236}">
                  <a16:creationId xmlns:a16="http://schemas.microsoft.com/office/drawing/2014/main" id="{18FD14CA-2798-2119-CCCB-511D468A3B79}"/>
                </a:ext>
              </a:extLst>
            </p:cNvPr>
            <p:cNvCxnSpPr>
              <a:cxnSpLocks/>
            </p:cNvCxnSpPr>
            <p:nvPr/>
          </p:nvCxnSpPr>
          <p:spPr>
            <a:xfrm flipH="1">
              <a:off x="4460911" y="5759939"/>
              <a:ext cx="1" cy="183260"/>
            </a:xfrm>
            <a:prstGeom prst="straightConnector1">
              <a:avLst/>
            </a:prstGeom>
            <a:noFill/>
            <a:ln w="6350" cap="flat" cmpd="sng" algn="ctr">
              <a:solidFill>
                <a:srgbClr val="335C67"/>
              </a:solidFill>
              <a:prstDash val="solid"/>
              <a:miter lim="800000"/>
              <a:tailEnd type="triangle"/>
            </a:ln>
            <a:effectLst/>
          </p:spPr>
        </p:cxnSp>
        <p:sp>
          <p:nvSpPr>
            <p:cNvPr id="98" name="Right Brace 97">
              <a:extLst>
                <a:ext uri="{FF2B5EF4-FFF2-40B4-BE49-F238E27FC236}">
                  <a16:creationId xmlns:a16="http://schemas.microsoft.com/office/drawing/2014/main" id="{F971F535-07F7-BF3D-8758-06148EA4C225}"/>
                </a:ext>
              </a:extLst>
            </p:cNvPr>
            <p:cNvSpPr/>
            <p:nvPr/>
          </p:nvSpPr>
          <p:spPr>
            <a:xfrm flipH="1">
              <a:off x="3689930" y="1486991"/>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99" name="TextBox 167">
              <a:extLst>
                <a:ext uri="{FF2B5EF4-FFF2-40B4-BE49-F238E27FC236}">
                  <a16:creationId xmlns:a16="http://schemas.microsoft.com/office/drawing/2014/main" id="{22DFC4BD-E19B-7F26-D042-D0A6B2502087}"/>
                </a:ext>
              </a:extLst>
            </p:cNvPr>
            <p:cNvSpPr txBox="1"/>
            <p:nvPr/>
          </p:nvSpPr>
          <p:spPr>
            <a:xfrm flipH="1">
              <a:off x="3016704" y="1780024"/>
              <a:ext cx="684967"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Trk-01</a:t>
              </a:r>
            </a:p>
          </p:txBody>
        </p:sp>
        <p:sp>
          <p:nvSpPr>
            <p:cNvPr id="100" name="Right Brace 99">
              <a:extLst>
                <a:ext uri="{FF2B5EF4-FFF2-40B4-BE49-F238E27FC236}">
                  <a16:creationId xmlns:a16="http://schemas.microsoft.com/office/drawing/2014/main" id="{D0B514DA-CAE5-BFFE-7B23-DF11ACFBA68F}"/>
                </a:ext>
              </a:extLst>
            </p:cNvPr>
            <p:cNvSpPr/>
            <p:nvPr/>
          </p:nvSpPr>
          <p:spPr>
            <a:xfrm flipH="1">
              <a:off x="3702468" y="2413323"/>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101" name="TextBox 169">
              <a:extLst>
                <a:ext uri="{FF2B5EF4-FFF2-40B4-BE49-F238E27FC236}">
                  <a16:creationId xmlns:a16="http://schemas.microsoft.com/office/drawing/2014/main" id="{61F7954B-13E3-E816-9559-5722505A4776}"/>
                </a:ext>
              </a:extLst>
            </p:cNvPr>
            <p:cNvSpPr txBox="1"/>
            <p:nvPr/>
          </p:nvSpPr>
          <p:spPr>
            <a:xfrm flipH="1">
              <a:off x="3029241" y="2706356"/>
              <a:ext cx="684967"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Trk-02</a:t>
              </a:r>
            </a:p>
          </p:txBody>
        </p:sp>
        <p:sp>
          <p:nvSpPr>
            <p:cNvPr id="102" name="Right Brace 101">
              <a:extLst>
                <a:ext uri="{FF2B5EF4-FFF2-40B4-BE49-F238E27FC236}">
                  <a16:creationId xmlns:a16="http://schemas.microsoft.com/office/drawing/2014/main" id="{FC4F2468-18C9-31E6-A8E3-7AEAD051251D}"/>
                </a:ext>
              </a:extLst>
            </p:cNvPr>
            <p:cNvSpPr/>
            <p:nvPr/>
          </p:nvSpPr>
          <p:spPr>
            <a:xfrm flipH="1">
              <a:off x="3704323" y="3323320"/>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103" name="TextBox 171">
              <a:extLst>
                <a:ext uri="{FF2B5EF4-FFF2-40B4-BE49-F238E27FC236}">
                  <a16:creationId xmlns:a16="http://schemas.microsoft.com/office/drawing/2014/main" id="{EA92A519-3C32-C8CC-0305-B11FD61D5203}"/>
                </a:ext>
              </a:extLst>
            </p:cNvPr>
            <p:cNvSpPr txBox="1"/>
            <p:nvPr/>
          </p:nvSpPr>
          <p:spPr>
            <a:xfrm flipH="1">
              <a:off x="3031095" y="3616353"/>
              <a:ext cx="684967"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Trk-03</a:t>
              </a:r>
            </a:p>
          </p:txBody>
        </p:sp>
        <p:sp>
          <p:nvSpPr>
            <p:cNvPr id="104" name="Right Brace 103">
              <a:extLst>
                <a:ext uri="{FF2B5EF4-FFF2-40B4-BE49-F238E27FC236}">
                  <a16:creationId xmlns:a16="http://schemas.microsoft.com/office/drawing/2014/main" id="{811D99CD-435A-958D-898F-D4DD318582FB}"/>
                </a:ext>
              </a:extLst>
            </p:cNvPr>
            <p:cNvSpPr/>
            <p:nvPr/>
          </p:nvSpPr>
          <p:spPr>
            <a:xfrm flipH="1">
              <a:off x="3716860" y="4249652"/>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105" name="TextBox 173">
              <a:extLst>
                <a:ext uri="{FF2B5EF4-FFF2-40B4-BE49-F238E27FC236}">
                  <a16:creationId xmlns:a16="http://schemas.microsoft.com/office/drawing/2014/main" id="{A3F8A5DF-EA68-4CA9-BCA9-40C530141BE9}"/>
                </a:ext>
              </a:extLst>
            </p:cNvPr>
            <p:cNvSpPr txBox="1"/>
            <p:nvPr/>
          </p:nvSpPr>
          <p:spPr>
            <a:xfrm flipH="1">
              <a:off x="3043634" y="4542685"/>
              <a:ext cx="684967"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Trk-04</a:t>
              </a:r>
            </a:p>
          </p:txBody>
        </p:sp>
        <p:sp>
          <p:nvSpPr>
            <p:cNvPr id="106" name="Right Brace 105">
              <a:extLst>
                <a:ext uri="{FF2B5EF4-FFF2-40B4-BE49-F238E27FC236}">
                  <a16:creationId xmlns:a16="http://schemas.microsoft.com/office/drawing/2014/main" id="{C35F95CF-A75D-B80F-00C3-5BC1AA9B0982}"/>
                </a:ext>
              </a:extLst>
            </p:cNvPr>
            <p:cNvSpPr/>
            <p:nvPr/>
          </p:nvSpPr>
          <p:spPr>
            <a:xfrm flipH="1">
              <a:off x="3716860" y="5436857"/>
              <a:ext cx="130046" cy="878535"/>
            </a:xfrm>
            <a:prstGeom prst="rightBrace">
              <a:avLst/>
            </a:prstGeom>
            <a:noFill/>
            <a:ln w="6350" cap="flat" cmpd="sng" algn="ctr">
              <a:solidFill>
                <a:srgbClr val="335C67"/>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entury Gothic"/>
                <a:ea typeface="+mn-ea"/>
                <a:cs typeface="+mn-cs"/>
              </a:endParaRPr>
            </a:p>
          </p:txBody>
        </p:sp>
        <p:sp>
          <p:nvSpPr>
            <p:cNvPr id="107" name="TextBox 175">
              <a:extLst>
                <a:ext uri="{FF2B5EF4-FFF2-40B4-BE49-F238E27FC236}">
                  <a16:creationId xmlns:a16="http://schemas.microsoft.com/office/drawing/2014/main" id="{946BC346-A33A-A51C-1D10-AEEB649F3018}"/>
                </a:ext>
              </a:extLst>
            </p:cNvPr>
            <p:cNvSpPr txBox="1"/>
            <p:nvPr/>
          </p:nvSpPr>
          <p:spPr>
            <a:xfrm flipH="1">
              <a:off x="3043634" y="5729890"/>
              <a:ext cx="684967" cy="306318"/>
            </a:xfrm>
            <a:prstGeom prst="rect">
              <a:avLst/>
            </a:prstGeom>
            <a:noFill/>
          </p:spPr>
          <p:txBody>
            <a:bodyPr wrap="non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a:ea typeface="+mn-ea"/>
                  <a:cs typeface="+mn-cs"/>
                </a:rPr>
                <a:t>Trk-05</a:t>
              </a:r>
            </a:p>
          </p:txBody>
        </p:sp>
        <p:grpSp>
          <p:nvGrpSpPr>
            <p:cNvPr id="108" name="Group 107">
              <a:extLst>
                <a:ext uri="{FF2B5EF4-FFF2-40B4-BE49-F238E27FC236}">
                  <a16:creationId xmlns:a16="http://schemas.microsoft.com/office/drawing/2014/main" id="{6C93AE74-27BC-8850-E2B8-38BDA059A9CB}"/>
                </a:ext>
              </a:extLst>
            </p:cNvPr>
            <p:cNvGrpSpPr/>
            <p:nvPr/>
          </p:nvGrpSpPr>
          <p:grpSpPr>
            <a:xfrm>
              <a:off x="5041297" y="1701586"/>
              <a:ext cx="817178" cy="4380515"/>
              <a:chOff x="1392640" y="1618954"/>
              <a:chExt cx="1807814" cy="4380515"/>
            </a:xfrm>
          </p:grpSpPr>
          <p:cxnSp>
            <p:nvCxnSpPr>
              <p:cNvPr id="1032" name="Straight Arrow Connector 1031">
                <a:extLst>
                  <a:ext uri="{FF2B5EF4-FFF2-40B4-BE49-F238E27FC236}">
                    <a16:creationId xmlns:a16="http://schemas.microsoft.com/office/drawing/2014/main" id="{EB2A77AF-286A-A4B6-2B9A-38EBB880A88B}"/>
                  </a:ext>
                </a:extLst>
              </p:cNvPr>
              <p:cNvCxnSpPr>
                <a:cxnSpLocks/>
              </p:cNvCxnSpPr>
              <p:nvPr/>
            </p:nvCxnSpPr>
            <p:spPr>
              <a:xfrm flipH="1" flipV="1">
                <a:off x="1427658" y="1618954"/>
                <a:ext cx="1772795" cy="1829449"/>
              </a:xfrm>
              <a:prstGeom prst="straightConnector1">
                <a:avLst/>
              </a:prstGeom>
              <a:noFill/>
              <a:ln w="19050" cap="flat" cmpd="sng" algn="ctr">
                <a:solidFill>
                  <a:srgbClr val="E09F3E"/>
                </a:solidFill>
                <a:prstDash val="solid"/>
                <a:miter lim="800000"/>
                <a:tailEnd type="triangle"/>
              </a:ln>
              <a:effectLst/>
            </p:spPr>
          </p:cxnSp>
          <p:cxnSp>
            <p:nvCxnSpPr>
              <p:cNvPr id="1033" name="Straight Arrow Connector 1032">
                <a:extLst>
                  <a:ext uri="{FF2B5EF4-FFF2-40B4-BE49-F238E27FC236}">
                    <a16:creationId xmlns:a16="http://schemas.microsoft.com/office/drawing/2014/main" id="{201C2430-8B84-1DF0-1020-A7AAA7929923}"/>
                  </a:ext>
                </a:extLst>
              </p:cNvPr>
              <p:cNvCxnSpPr>
                <a:cxnSpLocks/>
              </p:cNvCxnSpPr>
              <p:nvPr/>
            </p:nvCxnSpPr>
            <p:spPr>
              <a:xfrm flipH="1" flipV="1">
                <a:off x="1427658" y="2076316"/>
                <a:ext cx="1772795" cy="1372088"/>
              </a:xfrm>
              <a:prstGeom prst="straightConnector1">
                <a:avLst/>
              </a:prstGeom>
              <a:noFill/>
              <a:ln w="19050" cap="flat" cmpd="sng" algn="ctr">
                <a:solidFill>
                  <a:srgbClr val="E09F3E"/>
                </a:solidFill>
                <a:prstDash val="solid"/>
                <a:miter lim="800000"/>
                <a:tailEnd type="triangle"/>
              </a:ln>
              <a:effectLst/>
            </p:spPr>
          </p:cxnSp>
          <p:cxnSp>
            <p:nvCxnSpPr>
              <p:cNvPr id="1034" name="Straight Arrow Connector 1033">
                <a:extLst>
                  <a:ext uri="{FF2B5EF4-FFF2-40B4-BE49-F238E27FC236}">
                    <a16:creationId xmlns:a16="http://schemas.microsoft.com/office/drawing/2014/main" id="{F2534557-3BCB-2142-DE29-8C69AAE27BDB}"/>
                  </a:ext>
                </a:extLst>
              </p:cNvPr>
              <p:cNvCxnSpPr>
                <a:cxnSpLocks/>
              </p:cNvCxnSpPr>
              <p:nvPr/>
            </p:nvCxnSpPr>
            <p:spPr>
              <a:xfrm flipH="1" flipV="1">
                <a:off x="1427658" y="2533679"/>
                <a:ext cx="1772796" cy="914724"/>
              </a:xfrm>
              <a:prstGeom prst="straightConnector1">
                <a:avLst/>
              </a:prstGeom>
              <a:noFill/>
              <a:ln w="19050" cap="flat" cmpd="sng" algn="ctr">
                <a:solidFill>
                  <a:srgbClr val="E09F3E"/>
                </a:solidFill>
                <a:prstDash val="solid"/>
                <a:miter lim="800000"/>
                <a:tailEnd type="triangle"/>
              </a:ln>
              <a:effectLst/>
            </p:spPr>
          </p:cxnSp>
          <p:cxnSp>
            <p:nvCxnSpPr>
              <p:cNvPr id="1035" name="Straight Arrow Connector 1034">
                <a:extLst>
                  <a:ext uri="{FF2B5EF4-FFF2-40B4-BE49-F238E27FC236}">
                    <a16:creationId xmlns:a16="http://schemas.microsoft.com/office/drawing/2014/main" id="{EA528E5C-D0E2-A704-9C38-223D2FE93AF0}"/>
                  </a:ext>
                </a:extLst>
              </p:cNvPr>
              <p:cNvCxnSpPr>
                <a:cxnSpLocks/>
              </p:cNvCxnSpPr>
              <p:nvPr/>
            </p:nvCxnSpPr>
            <p:spPr>
              <a:xfrm flipH="1" flipV="1">
                <a:off x="1427658" y="2991041"/>
                <a:ext cx="1772795" cy="457363"/>
              </a:xfrm>
              <a:prstGeom prst="straightConnector1">
                <a:avLst/>
              </a:prstGeom>
              <a:noFill/>
              <a:ln w="19050" cap="flat" cmpd="sng" algn="ctr">
                <a:solidFill>
                  <a:srgbClr val="E09F3E"/>
                </a:solidFill>
                <a:prstDash val="solid"/>
                <a:miter lim="800000"/>
                <a:tailEnd type="triangle"/>
              </a:ln>
              <a:effectLst/>
            </p:spPr>
          </p:cxnSp>
          <p:cxnSp>
            <p:nvCxnSpPr>
              <p:cNvPr id="1036" name="Straight Arrow Connector 1035">
                <a:extLst>
                  <a:ext uri="{FF2B5EF4-FFF2-40B4-BE49-F238E27FC236}">
                    <a16:creationId xmlns:a16="http://schemas.microsoft.com/office/drawing/2014/main" id="{714B52DE-CD4A-4341-E4AA-A060DA6D910E}"/>
                  </a:ext>
                </a:extLst>
              </p:cNvPr>
              <p:cNvCxnSpPr>
                <a:cxnSpLocks/>
              </p:cNvCxnSpPr>
              <p:nvPr/>
            </p:nvCxnSpPr>
            <p:spPr>
              <a:xfrm flipH="1">
                <a:off x="1427658" y="3448403"/>
                <a:ext cx="1772795" cy="1"/>
              </a:xfrm>
              <a:prstGeom prst="straightConnector1">
                <a:avLst/>
              </a:prstGeom>
              <a:noFill/>
              <a:ln w="19050" cap="flat" cmpd="sng" algn="ctr">
                <a:solidFill>
                  <a:srgbClr val="E09F3E"/>
                </a:solidFill>
                <a:prstDash val="solid"/>
                <a:miter lim="800000"/>
                <a:tailEnd type="triangle"/>
              </a:ln>
              <a:effectLst/>
            </p:spPr>
          </p:cxnSp>
          <p:cxnSp>
            <p:nvCxnSpPr>
              <p:cNvPr id="1037" name="Straight Arrow Connector 1036">
                <a:extLst>
                  <a:ext uri="{FF2B5EF4-FFF2-40B4-BE49-F238E27FC236}">
                    <a16:creationId xmlns:a16="http://schemas.microsoft.com/office/drawing/2014/main" id="{DF11FEC1-8EB1-43FC-025E-5191FEEDF83C}"/>
                  </a:ext>
                </a:extLst>
              </p:cNvPr>
              <p:cNvCxnSpPr>
                <a:cxnSpLocks/>
              </p:cNvCxnSpPr>
              <p:nvPr/>
            </p:nvCxnSpPr>
            <p:spPr>
              <a:xfrm flipH="1">
                <a:off x="1427658" y="3448403"/>
                <a:ext cx="1772795" cy="457364"/>
              </a:xfrm>
              <a:prstGeom prst="straightConnector1">
                <a:avLst/>
              </a:prstGeom>
              <a:noFill/>
              <a:ln w="19050" cap="flat" cmpd="sng" algn="ctr">
                <a:solidFill>
                  <a:srgbClr val="E09F3E"/>
                </a:solidFill>
                <a:prstDash val="solid"/>
                <a:miter lim="800000"/>
                <a:tailEnd type="triangle"/>
              </a:ln>
              <a:effectLst/>
            </p:spPr>
          </p:cxnSp>
          <p:cxnSp>
            <p:nvCxnSpPr>
              <p:cNvPr id="1038" name="Straight Arrow Connector 1037">
                <a:extLst>
                  <a:ext uri="{FF2B5EF4-FFF2-40B4-BE49-F238E27FC236}">
                    <a16:creationId xmlns:a16="http://schemas.microsoft.com/office/drawing/2014/main" id="{1CB6A7F8-9D72-4703-B596-19E244E2A57C}"/>
                  </a:ext>
                </a:extLst>
              </p:cNvPr>
              <p:cNvCxnSpPr>
                <a:cxnSpLocks/>
              </p:cNvCxnSpPr>
              <p:nvPr/>
            </p:nvCxnSpPr>
            <p:spPr>
              <a:xfrm flipH="1">
                <a:off x="1427658" y="3448403"/>
                <a:ext cx="1772795" cy="914726"/>
              </a:xfrm>
              <a:prstGeom prst="straightConnector1">
                <a:avLst/>
              </a:prstGeom>
              <a:noFill/>
              <a:ln w="19050" cap="flat" cmpd="sng" algn="ctr">
                <a:solidFill>
                  <a:srgbClr val="E09F3E"/>
                </a:solidFill>
                <a:prstDash val="solid"/>
                <a:miter lim="800000"/>
                <a:tailEnd type="triangle"/>
              </a:ln>
              <a:effectLst/>
            </p:spPr>
          </p:cxnSp>
          <p:cxnSp>
            <p:nvCxnSpPr>
              <p:cNvPr id="1039" name="Straight Arrow Connector 1038">
                <a:extLst>
                  <a:ext uri="{FF2B5EF4-FFF2-40B4-BE49-F238E27FC236}">
                    <a16:creationId xmlns:a16="http://schemas.microsoft.com/office/drawing/2014/main" id="{D8E494EB-9081-B839-CD47-18BC4762E698}"/>
                  </a:ext>
                </a:extLst>
              </p:cNvPr>
              <p:cNvCxnSpPr>
                <a:cxnSpLocks/>
              </p:cNvCxnSpPr>
              <p:nvPr/>
            </p:nvCxnSpPr>
            <p:spPr>
              <a:xfrm flipH="1">
                <a:off x="1427658" y="3448403"/>
                <a:ext cx="1772795" cy="1372089"/>
              </a:xfrm>
              <a:prstGeom prst="straightConnector1">
                <a:avLst/>
              </a:prstGeom>
              <a:noFill/>
              <a:ln w="19050" cap="flat" cmpd="sng" algn="ctr">
                <a:solidFill>
                  <a:srgbClr val="E09F3E"/>
                </a:solidFill>
                <a:prstDash val="solid"/>
                <a:miter lim="800000"/>
                <a:tailEnd type="triangle"/>
              </a:ln>
              <a:effectLst/>
            </p:spPr>
          </p:cxnSp>
          <p:cxnSp>
            <p:nvCxnSpPr>
              <p:cNvPr id="1040" name="Straight Arrow Connector 1039">
                <a:extLst>
                  <a:ext uri="{FF2B5EF4-FFF2-40B4-BE49-F238E27FC236}">
                    <a16:creationId xmlns:a16="http://schemas.microsoft.com/office/drawing/2014/main" id="{69658F82-143E-79EA-4B76-805E04DC8C88}"/>
                  </a:ext>
                </a:extLst>
              </p:cNvPr>
              <p:cNvCxnSpPr>
                <a:cxnSpLocks/>
                <a:endCxn id="88" idx="1"/>
              </p:cNvCxnSpPr>
              <p:nvPr/>
            </p:nvCxnSpPr>
            <p:spPr>
              <a:xfrm flipH="1">
                <a:off x="1392640" y="3448403"/>
                <a:ext cx="1807814" cy="2093704"/>
              </a:xfrm>
              <a:prstGeom prst="straightConnector1">
                <a:avLst/>
              </a:prstGeom>
              <a:noFill/>
              <a:ln w="19050" cap="flat" cmpd="sng" algn="ctr">
                <a:solidFill>
                  <a:srgbClr val="E09F3E"/>
                </a:solidFill>
                <a:prstDash val="solid"/>
                <a:miter lim="800000"/>
                <a:tailEnd type="triangle"/>
              </a:ln>
              <a:effectLst/>
            </p:spPr>
          </p:cxnSp>
          <p:cxnSp>
            <p:nvCxnSpPr>
              <p:cNvPr id="1041" name="Straight Arrow Connector 1040">
                <a:extLst>
                  <a:ext uri="{FF2B5EF4-FFF2-40B4-BE49-F238E27FC236}">
                    <a16:creationId xmlns:a16="http://schemas.microsoft.com/office/drawing/2014/main" id="{6816D6B0-3FE3-B8D2-9C74-F090A966641D}"/>
                  </a:ext>
                </a:extLst>
              </p:cNvPr>
              <p:cNvCxnSpPr>
                <a:cxnSpLocks/>
                <a:endCxn id="89" idx="1"/>
              </p:cNvCxnSpPr>
              <p:nvPr/>
            </p:nvCxnSpPr>
            <p:spPr>
              <a:xfrm flipH="1">
                <a:off x="1392640" y="3448403"/>
                <a:ext cx="1807814" cy="2551066"/>
              </a:xfrm>
              <a:prstGeom prst="straightConnector1">
                <a:avLst/>
              </a:prstGeom>
              <a:noFill/>
              <a:ln w="19050" cap="flat" cmpd="sng" algn="ctr">
                <a:solidFill>
                  <a:srgbClr val="E09F3E"/>
                </a:solidFill>
                <a:prstDash val="solid"/>
                <a:miter lim="800000"/>
                <a:tailEnd type="triangle"/>
              </a:ln>
              <a:effectLst/>
            </p:spPr>
          </p:cxnSp>
        </p:grpSp>
        <p:cxnSp>
          <p:nvCxnSpPr>
            <p:cNvPr id="109" name="Connector: Elbow 108">
              <a:extLst>
                <a:ext uri="{FF2B5EF4-FFF2-40B4-BE49-F238E27FC236}">
                  <a16:creationId xmlns:a16="http://schemas.microsoft.com/office/drawing/2014/main" id="{DFB5F528-A2F1-8CA1-20D9-935F7C7B4584}"/>
                </a:ext>
              </a:extLst>
            </p:cNvPr>
            <p:cNvCxnSpPr>
              <a:cxnSpLocks/>
              <a:stCxn id="8" idx="1"/>
              <a:endCxn id="80" idx="0"/>
            </p:cNvCxnSpPr>
            <p:nvPr/>
          </p:nvCxnSpPr>
          <p:spPr>
            <a:xfrm rot="10800000" flipV="1">
              <a:off x="4460920" y="1073066"/>
              <a:ext cx="1246759" cy="429183"/>
            </a:xfrm>
            <a:prstGeom prst="bentConnector2">
              <a:avLst/>
            </a:prstGeom>
            <a:noFill/>
            <a:ln w="6350" cap="flat" cmpd="sng" algn="ctr">
              <a:solidFill>
                <a:srgbClr val="335C67"/>
              </a:solidFill>
              <a:prstDash val="solid"/>
              <a:miter lim="800000"/>
              <a:tailEnd type="triangle"/>
            </a:ln>
            <a:effectLst/>
          </p:spPr>
        </p:cxnSp>
        <p:sp>
          <p:nvSpPr>
            <p:cNvPr id="110" name="Rectangle 109">
              <a:extLst>
                <a:ext uri="{FF2B5EF4-FFF2-40B4-BE49-F238E27FC236}">
                  <a16:creationId xmlns:a16="http://schemas.microsoft.com/office/drawing/2014/main" id="{20B5B5C4-C9FD-5D24-B30F-BA413EA6B3D4}"/>
                </a:ext>
              </a:extLst>
            </p:cNvPr>
            <p:cNvSpPr/>
            <p:nvPr/>
          </p:nvSpPr>
          <p:spPr>
            <a:xfrm>
              <a:off x="1010639" y="3144883"/>
              <a:ext cx="1321641" cy="451788"/>
            </a:xfrm>
            <a:prstGeom prst="rect">
              <a:avLst/>
            </a:prstGeom>
            <a:solidFill>
              <a:srgbClr val="335C67"/>
            </a:solidFill>
            <a:ln w="12700" cap="flat" cmpd="sng" algn="ctr">
              <a:solidFill>
                <a:srgbClr val="335C67">
                  <a:shade val="50000"/>
                </a:srgbClr>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entury Gothic"/>
                  <a:ea typeface="+mn-ea"/>
                  <a:cs typeface="+mn-cs"/>
                </a:rPr>
                <a:t>Event Builder</a:t>
              </a:r>
              <a:endParaRPr kumimoji="0" lang="en-US" sz="800" b="1" i="0" u="none" strike="noStrike" kern="0" cap="none" spc="0" normalizeH="0" baseline="0" noProof="0" dirty="0">
                <a:ln>
                  <a:noFill/>
                </a:ln>
                <a:solidFill>
                  <a:prstClr val="white"/>
                </a:solidFill>
                <a:effectLst/>
                <a:uLnTx/>
                <a:uFillTx/>
                <a:latin typeface="Century Gothic"/>
                <a:ea typeface="+mn-ea"/>
                <a:cs typeface="+mn-cs"/>
              </a:endParaRPr>
            </a:p>
          </p:txBody>
        </p:sp>
        <p:cxnSp>
          <p:nvCxnSpPr>
            <p:cNvPr id="111" name="Straight Arrow Connector 110">
              <a:extLst>
                <a:ext uri="{FF2B5EF4-FFF2-40B4-BE49-F238E27FC236}">
                  <a16:creationId xmlns:a16="http://schemas.microsoft.com/office/drawing/2014/main" id="{64E4F3C2-744D-21A3-19BB-A9C282596C16}"/>
                </a:ext>
              </a:extLst>
            </p:cNvPr>
            <p:cNvCxnSpPr>
              <a:stCxn id="80" idx="3"/>
              <a:endCxn id="110" idx="3"/>
            </p:cNvCxnSpPr>
            <p:nvPr/>
          </p:nvCxnSpPr>
          <p:spPr>
            <a:xfrm flipH="1">
              <a:off x="2332280" y="1639302"/>
              <a:ext cx="1548257" cy="1731475"/>
            </a:xfrm>
            <a:prstGeom prst="straightConnector1">
              <a:avLst/>
            </a:prstGeom>
            <a:noFill/>
            <a:ln w="12700" cap="flat" cmpd="sng" algn="ctr">
              <a:solidFill>
                <a:srgbClr val="339933"/>
              </a:solidFill>
              <a:prstDash val="solid"/>
              <a:miter lim="800000"/>
              <a:tailEnd type="none"/>
            </a:ln>
            <a:effectLst/>
          </p:spPr>
        </p:cxnSp>
        <p:cxnSp>
          <p:nvCxnSpPr>
            <p:cNvPr id="112" name="Straight Arrow Connector 111">
              <a:extLst>
                <a:ext uri="{FF2B5EF4-FFF2-40B4-BE49-F238E27FC236}">
                  <a16:creationId xmlns:a16="http://schemas.microsoft.com/office/drawing/2014/main" id="{904FA1C0-BBEB-71A1-C59A-BDFFEC0FA313}"/>
                </a:ext>
              </a:extLst>
            </p:cNvPr>
            <p:cNvCxnSpPr>
              <a:cxnSpLocks/>
              <a:stCxn id="81" idx="3"/>
              <a:endCxn id="110" idx="3"/>
            </p:cNvCxnSpPr>
            <p:nvPr/>
          </p:nvCxnSpPr>
          <p:spPr>
            <a:xfrm flipH="1">
              <a:off x="2332280" y="2096664"/>
              <a:ext cx="1548257" cy="1274113"/>
            </a:xfrm>
            <a:prstGeom prst="straightConnector1">
              <a:avLst/>
            </a:prstGeom>
            <a:noFill/>
            <a:ln w="12700" cap="flat" cmpd="sng" algn="ctr">
              <a:solidFill>
                <a:srgbClr val="339933"/>
              </a:solidFill>
              <a:prstDash val="solid"/>
              <a:miter lim="800000"/>
              <a:tailEnd type="none"/>
            </a:ln>
            <a:effectLst/>
          </p:spPr>
        </p:cxnSp>
        <p:cxnSp>
          <p:nvCxnSpPr>
            <p:cNvPr id="113" name="Straight Arrow Connector 112">
              <a:extLst>
                <a:ext uri="{FF2B5EF4-FFF2-40B4-BE49-F238E27FC236}">
                  <a16:creationId xmlns:a16="http://schemas.microsoft.com/office/drawing/2014/main" id="{8E2006AE-192E-EB9D-3C61-39E8782383B5}"/>
                </a:ext>
              </a:extLst>
            </p:cNvPr>
            <p:cNvCxnSpPr>
              <a:cxnSpLocks/>
              <a:stCxn id="82" idx="3"/>
              <a:endCxn id="110" idx="3"/>
            </p:cNvCxnSpPr>
            <p:nvPr/>
          </p:nvCxnSpPr>
          <p:spPr>
            <a:xfrm flipH="1">
              <a:off x="2332280" y="2554027"/>
              <a:ext cx="1548258" cy="816750"/>
            </a:xfrm>
            <a:prstGeom prst="straightConnector1">
              <a:avLst/>
            </a:prstGeom>
            <a:noFill/>
            <a:ln w="12700" cap="flat" cmpd="sng" algn="ctr">
              <a:solidFill>
                <a:srgbClr val="339933"/>
              </a:solidFill>
              <a:prstDash val="solid"/>
              <a:miter lim="800000"/>
              <a:tailEnd type="none"/>
            </a:ln>
            <a:effectLst/>
          </p:spPr>
        </p:cxnSp>
        <p:cxnSp>
          <p:nvCxnSpPr>
            <p:cNvPr id="114" name="Straight Arrow Connector 113">
              <a:extLst>
                <a:ext uri="{FF2B5EF4-FFF2-40B4-BE49-F238E27FC236}">
                  <a16:creationId xmlns:a16="http://schemas.microsoft.com/office/drawing/2014/main" id="{E61EEA68-5763-71DD-4356-031168BED31E}"/>
                </a:ext>
              </a:extLst>
            </p:cNvPr>
            <p:cNvCxnSpPr>
              <a:cxnSpLocks/>
              <a:stCxn id="83" idx="3"/>
              <a:endCxn id="110" idx="3"/>
            </p:cNvCxnSpPr>
            <p:nvPr/>
          </p:nvCxnSpPr>
          <p:spPr>
            <a:xfrm flipH="1">
              <a:off x="2332280" y="3011389"/>
              <a:ext cx="1548257" cy="359388"/>
            </a:xfrm>
            <a:prstGeom prst="straightConnector1">
              <a:avLst/>
            </a:prstGeom>
            <a:noFill/>
            <a:ln w="12700" cap="flat" cmpd="sng" algn="ctr">
              <a:solidFill>
                <a:srgbClr val="339933"/>
              </a:solidFill>
              <a:prstDash val="solid"/>
              <a:miter lim="800000"/>
              <a:tailEnd type="none"/>
            </a:ln>
            <a:effectLst/>
          </p:spPr>
        </p:cxnSp>
        <p:cxnSp>
          <p:nvCxnSpPr>
            <p:cNvPr id="115" name="Straight Arrow Connector 114">
              <a:extLst>
                <a:ext uri="{FF2B5EF4-FFF2-40B4-BE49-F238E27FC236}">
                  <a16:creationId xmlns:a16="http://schemas.microsoft.com/office/drawing/2014/main" id="{84E1DD21-D7C0-B238-AC7C-5F73D832449B}"/>
                </a:ext>
              </a:extLst>
            </p:cNvPr>
            <p:cNvCxnSpPr>
              <a:cxnSpLocks/>
              <a:stCxn id="84" idx="3"/>
              <a:endCxn id="110" idx="3"/>
            </p:cNvCxnSpPr>
            <p:nvPr/>
          </p:nvCxnSpPr>
          <p:spPr>
            <a:xfrm flipH="1" flipV="1">
              <a:off x="2332280" y="3370777"/>
              <a:ext cx="1548257" cy="97975"/>
            </a:xfrm>
            <a:prstGeom prst="straightConnector1">
              <a:avLst/>
            </a:prstGeom>
            <a:noFill/>
            <a:ln w="12700" cap="flat" cmpd="sng" algn="ctr">
              <a:solidFill>
                <a:srgbClr val="339933"/>
              </a:solidFill>
              <a:prstDash val="solid"/>
              <a:miter lim="800000"/>
              <a:tailEnd type="none"/>
            </a:ln>
            <a:effectLst/>
          </p:spPr>
        </p:cxnSp>
        <p:cxnSp>
          <p:nvCxnSpPr>
            <p:cNvPr id="116" name="Straight Arrow Connector 115">
              <a:extLst>
                <a:ext uri="{FF2B5EF4-FFF2-40B4-BE49-F238E27FC236}">
                  <a16:creationId xmlns:a16="http://schemas.microsoft.com/office/drawing/2014/main" id="{81752367-23B7-71EA-6BA4-C7EF4F050660}"/>
                </a:ext>
              </a:extLst>
            </p:cNvPr>
            <p:cNvCxnSpPr>
              <a:cxnSpLocks/>
              <a:stCxn id="85" idx="3"/>
              <a:endCxn id="110" idx="3"/>
            </p:cNvCxnSpPr>
            <p:nvPr/>
          </p:nvCxnSpPr>
          <p:spPr>
            <a:xfrm flipH="1" flipV="1">
              <a:off x="2332280" y="3370777"/>
              <a:ext cx="1548257" cy="555338"/>
            </a:xfrm>
            <a:prstGeom prst="straightConnector1">
              <a:avLst/>
            </a:prstGeom>
            <a:noFill/>
            <a:ln w="12700" cap="flat" cmpd="sng" algn="ctr">
              <a:solidFill>
                <a:srgbClr val="339933"/>
              </a:solidFill>
              <a:prstDash val="solid"/>
              <a:miter lim="800000"/>
              <a:tailEnd type="none"/>
            </a:ln>
            <a:effectLst/>
          </p:spPr>
        </p:cxnSp>
        <p:cxnSp>
          <p:nvCxnSpPr>
            <p:cNvPr id="117" name="Straight Arrow Connector 116">
              <a:extLst>
                <a:ext uri="{FF2B5EF4-FFF2-40B4-BE49-F238E27FC236}">
                  <a16:creationId xmlns:a16="http://schemas.microsoft.com/office/drawing/2014/main" id="{170C2132-12AA-B136-6C09-9862FCD23ED2}"/>
                </a:ext>
              </a:extLst>
            </p:cNvPr>
            <p:cNvCxnSpPr>
              <a:cxnSpLocks/>
              <a:stCxn id="86" idx="3"/>
              <a:endCxn id="110" idx="3"/>
            </p:cNvCxnSpPr>
            <p:nvPr/>
          </p:nvCxnSpPr>
          <p:spPr>
            <a:xfrm flipH="1" flipV="1">
              <a:off x="2332280" y="3370777"/>
              <a:ext cx="1548257" cy="1012700"/>
            </a:xfrm>
            <a:prstGeom prst="straightConnector1">
              <a:avLst/>
            </a:prstGeom>
            <a:noFill/>
            <a:ln w="12700" cap="flat" cmpd="sng" algn="ctr">
              <a:solidFill>
                <a:srgbClr val="339933"/>
              </a:solidFill>
              <a:prstDash val="solid"/>
              <a:miter lim="800000"/>
              <a:tailEnd type="none"/>
            </a:ln>
            <a:effectLst/>
          </p:spPr>
        </p:cxnSp>
        <p:cxnSp>
          <p:nvCxnSpPr>
            <p:cNvPr id="118" name="Straight Arrow Connector 117">
              <a:extLst>
                <a:ext uri="{FF2B5EF4-FFF2-40B4-BE49-F238E27FC236}">
                  <a16:creationId xmlns:a16="http://schemas.microsoft.com/office/drawing/2014/main" id="{4F6796A8-21E9-6640-7E50-0297FCDCAEF1}"/>
                </a:ext>
              </a:extLst>
            </p:cNvPr>
            <p:cNvCxnSpPr>
              <a:cxnSpLocks/>
              <a:stCxn id="87" idx="3"/>
              <a:endCxn id="110" idx="3"/>
            </p:cNvCxnSpPr>
            <p:nvPr/>
          </p:nvCxnSpPr>
          <p:spPr>
            <a:xfrm flipH="1" flipV="1">
              <a:off x="2332280" y="3370777"/>
              <a:ext cx="1548257" cy="1470063"/>
            </a:xfrm>
            <a:prstGeom prst="straightConnector1">
              <a:avLst/>
            </a:prstGeom>
            <a:noFill/>
            <a:ln w="12700" cap="flat" cmpd="sng" algn="ctr">
              <a:solidFill>
                <a:srgbClr val="339933"/>
              </a:solidFill>
              <a:prstDash val="solid"/>
              <a:miter lim="800000"/>
              <a:tailEnd type="none"/>
            </a:ln>
            <a:effectLst/>
          </p:spPr>
        </p:cxnSp>
        <p:cxnSp>
          <p:nvCxnSpPr>
            <p:cNvPr id="119" name="Straight Arrow Connector 118">
              <a:extLst>
                <a:ext uri="{FF2B5EF4-FFF2-40B4-BE49-F238E27FC236}">
                  <a16:creationId xmlns:a16="http://schemas.microsoft.com/office/drawing/2014/main" id="{85FEA110-C2A3-BE67-2A97-16E96D4D5C20}"/>
                </a:ext>
              </a:extLst>
            </p:cNvPr>
            <p:cNvCxnSpPr>
              <a:cxnSpLocks/>
              <a:stCxn id="88" idx="3"/>
              <a:endCxn id="110" idx="3"/>
            </p:cNvCxnSpPr>
            <p:nvPr/>
          </p:nvCxnSpPr>
          <p:spPr>
            <a:xfrm flipH="1" flipV="1">
              <a:off x="2332280" y="3370777"/>
              <a:ext cx="1548253" cy="2253962"/>
            </a:xfrm>
            <a:prstGeom prst="straightConnector1">
              <a:avLst/>
            </a:prstGeom>
            <a:noFill/>
            <a:ln w="12700" cap="flat" cmpd="sng" algn="ctr">
              <a:solidFill>
                <a:srgbClr val="339933"/>
              </a:solidFill>
              <a:prstDash val="solid"/>
              <a:miter lim="800000"/>
              <a:tailEnd type="none"/>
            </a:ln>
            <a:effectLst/>
          </p:spPr>
        </p:cxnSp>
        <p:cxnSp>
          <p:nvCxnSpPr>
            <p:cNvPr id="120" name="Straight Arrow Connector 119">
              <a:extLst>
                <a:ext uri="{FF2B5EF4-FFF2-40B4-BE49-F238E27FC236}">
                  <a16:creationId xmlns:a16="http://schemas.microsoft.com/office/drawing/2014/main" id="{CCE3F291-D686-97CE-55D0-0A67B607C2EF}"/>
                </a:ext>
              </a:extLst>
            </p:cNvPr>
            <p:cNvCxnSpPr>
              <a:cxnSpLocks/>
              <a:stCxn id="89" idx="3"/>
              <a:endCxn id="110" idx="3"/>
            </p:cNvCxnSpPr>
            <p:nvPr/>
          </p:nvCxnSpPr>
          <p:spPr>
            <a:xfrm flipH="1" flipV="1">
              <a:off x="2332280" y="3370777"/>
              <a:ext cx="1548253" cy="2711324"/>
            </a:xfrm>
            <a:prstGeom prst="straightConnector1">
              <a:avLst/>
            </a:prstGeom>
            <a:noFill/>
            <a:ln w="12700" cap="flat" cmpd="sng" algn="ctr">
              <a:solidFill>
                <a:srgbClr val="339933"/>
              </a:solidFill>
              <a:prstDash val="solid"/>
              <a:miter lim="800000"/>
              <a:tailEnd type="none"/>
            </a:ln>
            <a:effectLst/>
          </p:spPr>
        </p:cxnSp>
        <p:cxnSp>
          <p:nvCxnSpPr>
            <p:cNvPr id="121" name="Connector: Elbow 120">
              <a:extLst>
                <a:ext uri="{FF2B5EF4-FFF2-40B4-BE49-F238E27FC236}">
                  <a16:creationId xmlns:a16="http://schemas.microsoft.com/office/drawing/2014/main" id="{0ABFE45D-53C1-9E4C-095A-A385E3E469A4}"/>
                </a:ext>
              </a:extLst>
            </p:cNvPr>
            <p:cNvCxnSpPr>
              <a:cxnSpLocks/>
              <a:endCxn id="88" idx="0"/>
            </p:cNvCxnSpPr>
            <p:nvPr/>
          </p:nvCxnSpPr>
          <p:spPr>
            <a:xfrm rot="5400000">
              <a:off x="3013408" y="2730121"/>
              <a:ext cx="4205074" cy="1310059"/>
            </a:xfrm>
            <a:prstGeom prst="bentConnector3">
              <a:avLst>
                <a:gd name="adj1" fmla="val 93862"/>
              </a:avLst>
            </a:prstGeom>
            <a:noFill/>
            <a:ln w="6350" cap="flat" cmpd="sng" algn="ctr">
              <a:solidFill>
                <a:srgbClr val="335C67"/>
              </a:solidFill>
              <a:prstDash val="solid"/>
              <a:miter lim="800000"/>
              <a:tailEnd type="triangle"/>
            </a:ln>
            <a:effectLst/>
          </p:spPr>
        </p:cxnSp>
        <p:cxnSp>
          <p:nvCxnSpPr>
            <p:cNvPr id="122" name="Straight Arrow Connector 121">
              <a:extLst>
                <a:ext uri="{FF2B5EF4-FFF2-40B4-BE49-F238E27FC236}">
                  <a16:creationId xmlns:a16="http://schemas.microsoft.com/office/drawing/2014/main" id="{B044C0ED-418D-CF99-45AC-8B8EE6CE6624}"/>
                </a:ext>
              </a:extLst>
            </p:cNvPr>
            <p:cNvCxnSpPr>
              <a:cxnSpLocks/>
            </p:cNvCxnSpPr>
            <p:nvPr/>
          </p:nvCxnSpPr>
          <p:spPr>
            <a:xfrm>
              <a:off x="8635485" y="1697525"/>
              <a:ext cx="1548257" cy="1731475"/>
            </a:xfrm>
            <a:prstGeom prst="straightConnector1">
              <a:avLst/>
            </a:prstGeom>
            <a:noFill/>
            <a:ln w="12700" cap="flat" cmpd="sng" algn="ctr">
              <a:solidFill>
                <a:srgbClr val="339933"/>
              </a:solidFill>
              <a:prstDash val="solid"/>
              <a:miter lim="800000"/>
              <a:tailEnd type="none"/>
            </a:ln>
            <a:effectLst/>
          </p:spPr>
        </p:cxnSp>
        <p:cxnSp>
          <p:nvCxnSpPr>
            <p:cNvPr id="123" name="Straight Arrow Connector 122">
              <a:extLst>
                <a:ext uri="{FF2B5EF4-FFF2-40B4-BE49-F238E27FC236}">
                  <a16:creationId xmlns:a16="http://schemas.microsoft.com/office/drawing/2014/main" id="{7CD07482-FAEB-0225-911E-7D665DD1B2BE}"/>
                </a:ext>
              </a:extLst>
            </p:cNvPr>
            <p:cNvCxnSpPr>
              <a:cxnSpLocks/>
            </p:cNvCxnSpPr>
            <p:nvPr/>
          </p:nvCxnSpPr>
          <p:spPr>
            <a:xfrm>
              <a:off x="8635485" y="2154887"/>
              <a:ext cx="1548257" cy="1274113"/>
            </a:xfrm>
            <a:prstGeom prst="straightConnector1">
              <a:avLst/>
            </a:prstGeom>
            <a:noFill/>
            <a:ln w="12700" cap="flat" cmpd="sng" algn="ctr">
              <a:solidFill>
                <a:srgbClr val="339933"/>
              </a:solidFill>
              <a:prstDash val="solid"/>
              <a:miter lim="800000"/>
              <a:tailEnd type="none"/>
            </a:ln>
            <a:effectLst/>
          </p:spPr>
        </p:cxnSp>
        <p:cxnSp>
          <p:nvCxnSpPr>
            <p:cNvPr id="124" name="Straight Arrow Connector 123">
              <a:extLst>
                <a:ext uri="{FF2B5EF4-FFF2-40B4-BE49-F238E27FC236}">
                  <a16:creationId xmlns:a16="http://schemas.microsoft.com/office/drawing/2014/main" id="{FD286702-F135-2471-D159-07CE093D27B4}"/>
                </a:ext>
              </a:extLst>
            </p:cNvPr>
            <p:cNvCxnSpPr>
              <a:cxnSpLocks/>
            </p:cNvCxnSpPr>
            <p:nvPr/>
          </p:nvCxnSpPr>
          <p:spPr>
            <a:xfrm>
              <a:off x="8635485" y="2612250"/>
              <a:ext cx="1548258" cy="816750"/>
            </a:xfrm>
            <a:prstGeom prst="straightConnector1">
              <a:avLst/>
            </a:prstGeom>
            <a:noFill/>
            <a:ln w="12700" cap="flat" cmpd="sng" algn="ctr">
              <a:solidFill>
                <a:srgbClr val="339933"/>
              </a:solidFill>
              <a:prstDash val="solid"/>
              <a:miter lim="800000"/>
              <a:tailEnd type="none"/>
            </a:ln>
            <a:effectLst/>
          </p:spPr>
        </p:cxnSp>
        <p:cxnSp>
          <p:nvCxnSpPr>
            <p:cNvPr id="125" name="Straight Arrow Connector 124">
              <a:extLst>
                <a:ext uri="{FF2B5EF4-FFF2-40B4-BE49-F238E27FC236}">
                  <a16:creationId xmlns:a16="http://schemas.microsoft.com/office/drawing/2014/main" id="{B1502E5C-CEF6-EB0F-5CE9-6B47BEA2B92D}"/>
                </a:ext>
              </a:extLst>
            </p:cNvPr>
            <p:cNvCxnSpPr>
              <a:cxnSpLocks/>
            </p:cNvCxnSpPr>
            <p:nvPr/>
          </p:nvCxnSpPr>
          <p:spPr>
            <a:xfrm>
              <a:off x="8635485" y="3069612"/>
              <a:ext cx="1548257" cy="359388"/>
            </a:xfrm>
            <a:prstGeom prst="straightConnector1">
              <a:avLst/>
            </a:prstGeom>
            <a:noFill/>
            <a:ln w="12700" cap="flat" cmpd="sng" algn="ctr">
              <a:solidFill>
                <a:srgbClr val="339933"/>
              </a:solidFill>
              <a:prstDash val="solid"/>
              <a:miter lim="800000"/>
              <a:tailEnd type="none"/>
            </a:ln>
            <a:effectLst/>
          </p:spPr>
        </p:cxnSp>
        <p:cxnSp>
          <p:nvCxnSpPr>
            <p:cNvPr id="126" name="Straight Arrow Connector 125">
              <a:extLst>
                <a:ext uri="{FF2B5EF4-FFF2-40B4-BE49-F238E27FC236}">
                  <a16:creationId xmlns:a16="http://schemas.microsoft.com/office/drawing/2014/main" id="{CC9F37DC-C133-DBB5-D960-BA86EB0A8DAA}"/>
                </a:ext>
              </a:extLst>
            </p:cNvPr>
            <p:cNvCxnSpPr>
              <a:cxnSpLocks/>
            </p:cNvCxnSpPr>
            <p:nvPr/>
          </p:nvCxnSpPr>
          <p:spPr>
            <a:xfrm flipV="1">
              <a:off x="8635485" y="3429000"/>
              <a:ext cx="1548257" cy="97975"/>
            </a:xfrm>
            <a:prstGeom prst="straightConnector1">
              <a:avLst/>
            </a:prstGeom>
            <a:noFill/>
            <a:ln w="12700" cap="flat" cmpd="sng" algn="ctr">
              <a:solidFill>
                <a:srgbClr val="339933"/>
              </a:solidFill>
              <a:prstDash val="solid"/>
              <a:miter lim="800000"/>
              <a:tailEnd type="none"/>
            </a:ln>
            <a:effectLst/>
          </p:spPr>
        </p:cxnSp>
        <p:cxnSp>
          <p:nvCxnSpPr>
            <p:cNvPr id="127" name="Straight Arrow Connector 126">
              <a:extLst>
                <a:ext uri="{FF2B5EF4-FFF2-40B4-BE49-F238E27FC236}">
                  <a16:creationId xmlns:a16="http://schemas.microsoft.com/office/drawing/2014/main" id="{25E67C97-8A58-F835-90C8-AA5124B4A532}"/>
                </a:ext>
              </a:extLst>
            </p:cNvPr>
            <p:cNvCxnSpPr>
              <a:cxnSpLocks/>
            </p:cNvCxnSpPr>
            <p:nvPr/>
          </p:nvCxnSpPr>
          <p:spPr>
            <a:xfrm flipV="1">
              <a:off x="8635485" y="3429000"/>
              <a:ext cx="1548257" cy="555338"/>
            </a:xfrm>
            <a:prstGeom prst="straightConnector1">
              <a:avLst/>
            </a:prstGeom>
            <a:noFill/>
            <a:ln w="12700" cap="flat" cmpd="sng" algn="ctr">
              <a:solidFill>
                <a:srgbClr val="339933"/>
              </a:solidFill>
              <a:prstDash val="solid"/>
              <a:miter lim="800000"/>
              <a:tailEnd type="none"/>
            </a:ln>
            <a:effectLst/>
          </p:spPr>
        </p:cxnSp>
        <p:cxnSp>
          <p:nvCxnSpPr>
            <p:cNvPr id="1024" name="Straight Arrow Connector 1023">
              <a:extLst>
                <a:ext uri="{FF2B5EF4-FFF2-40B4-BE49-F238E27FC236}">
                  <a16:creationId xmlns:a16="http://schemas.microsoft.com/office/drawing/2014/main" id="{14B8B917-CEE6-FF0E-DEEA-00BDAC0BF320}"/>
                </a:ext>
              </a:extLst>
            </p:cNvPr>
            <p:cNvCxnSpPr>
              <a:cxnSpLocks/>
            </p:cNvCxnSpPr>
            <p:nvPr/>
          </p:nvCxnSpPr>
          <p:spPr>
            <a:xfrm flipV="1">
              <a:off x="8635485" y="3429000"/>
              <a:ext cx="1548257" cy="1012700"/>
            </a:xfrm>
            <a:prstGeom prst="straightConnector1">
              <a:avLst/>
            </a:prstGeom>
            <a:noFill/>
            <a:ln w="12700" cap="flat" cmpd="sng" algn="ctr">
              <a:solidFill>
                <a:srgbClr val="339933"/>
              </a:solidFill>
              <a:prstDash val="solid"/>
              <a:miter lim="800000"/>
              <a:tailEnd type="none"/>
            </a:ln>
            <a:effectLst/>
          </p:spPr>
        </p:cxnSp>
        <p:cxnSp>
          <p:nvCxnSpPr>
            <p:cNvPr id="1025" name="Straight Arrow Connector 1024">
              <a:extLst>
                <a:ext uri="{FF2B5EF4-FFF2-40B4-BE49-F238E27FC236}">
                  <a16:creationId xmlns:a16="http://schemas.microsoft.com/office/drawing/2014/main" id="{A6E9F459-8AED-89A4-CB41-5C54AF604CA0}"/>
                </a:ext>
              </a:extLst>
            </p:cNvPr>
            <p:cNvCxnSpPr>
              <a:cxnSpLocks/>
            </p:cNvCxnSpPr>
            <p:nvPr/>
          </p:nvCxnSpPr>
          <p:spPr>
            <a:xfrm flipV="1">
              <a:off x="8635485" y="3429000"/>
              <a:ext cx="1548257" cy="1470063"/>
            </a:xfrm>
            <a:prstGeom prst="straightConnector1">
              <a:avLst/>
            </a:prstGeom>
            <a:noFill/>
            <a:ln w="12700" cap="flat" cmpd="sng" algn="ctr">
              <a:solidFill>
                <a:srgbClr val="339933"/>
              </a:solidFill>
              <a:prstDash val="solid"/>
              <a:miter lim="800000"/>
              <a:tailEnd type="none"/>
            </a:ln>
            <a:effectLst/>
          </p:spPr>
        </p:cxnSp>
        <p:cxnSp>
          <p:nvCxnSpPr>
            <p:cNvPr id="1027" name="Straight Arrow Connector 1026">
              <a:extLst>
                <a:ext uri="{FF2B5EF4-FFF2-40B4-BE49-F238E27FC236}">
                  <a16:creationId xmlns:a16="http://schemas.microsoft.com/office/drawing/2014/main" id="{673A7CBF-01B9-573D-7F26-FD3EC9E1D75B}"/>
                </a:ext>
              </a:extLst>
            </p:cNvPr>
            <p:cNvCxnSpPr>
              <a:cxnSpLocks/>
              <a:stCxn id="23" idx="3"/>
            </p:cNvCxnSpPr>
            <p:nvPr/>
          </p:nvCxnSpPr>
          <p:spPr>
            <a:xfrm flipV="1">
              <a:off x="8635492" y="3429000"/>
              <a:ext cx="1548246" cy="1931487"/>
            </a:xfrm>
            <a:prstGeom prst="straightConnector1">
              <a:avLst/>
            </a:prstGeom>
            <a:noFill/>
            <a:ln w="12700" cap="flat" cmpd="sng" algn="ctr">
              <a:solidFill>
                <a:srgbClr val="339933"/>
              </a:solidFill>
              <a:prstDash val="solid"/>
              <a:miter lim="800000"/>
              <a:tailEnd type="none"/>
            </a:ln>
            <a:effectLst/>
          </p:spPr>
        </p:cxnSp>
        <p:cxnSp>
          <p:nvCxnSpPr>
            <p:cNvPr id="1029" name="Straight Arrow Connector 1028">
              <a:extLst>
                <a:ext uri="{FF2B5EF4-FFF2-40B4-BE49-F238E27FC236}">
                  <a16:creationId xmlns:a16="http://schemas.microsoft.com/office/drawing/2014/main" id="{3E8F8AA0-1A37-CC10-BFE9-F0A2F90FD334}"/>
                </a:ext>
              </a:extLst>
            </p:cNvPr>
            <p:cNvCxnSpPr>
              <a:cxnSpLocks/>
              <a:stCxn id="24" idx="3"/>
            </p:cNvCxnSpPr>
            <p:nvPr/>
          </p:nvCxnSpPr>
          <p:spPr>
            <a:xfrm flipV="1">
              <a:off x="8635492" y="3429000"/>
              <a:ext cx="1548246" cy="2388849"/>
            </a:xfrm>
            <a:prstGeom prst="straightConnector1">
              <a:avLst/>
            </a:prstGeom>
            <a:noFill/>
            <a:ln w="12700" cap="flat" cmpd="sng" algn="ctr">
              <a:solidFill>
                <a:srgbClr val="339933"/>
              </a:solidFill>
              <a:prstDash val="solid"/>
              <a:miter lim="800000"/>
              <a:tailEnd type="none"/>
            </a:ln>
            <a:effectLst/>
          </p:spPr>
        </p:cxnSp>
        <p:sp>
          <p:nvSpPr>
            <p:cNvPr id="1030" name="Arc 1029">
              <a:extLst>
                <a:ext uri="{FF2B5EF4-FFF2-40B4-BE49-F238E27FC236}">
                  <a16:creationId xmlns:a16="http://schemas.microsoft.com/office/drawing/2014/main" id="{E79CD5DC-DF14-FBD1-5417-F972145ABD0D}"/>
                </a:ext>
              </a:extLst>
            </p:cNvPr>
            <p:cNvSpPr/>
            <p:nvPr/>
          </p:nvSpPr>
          <p:spPr>
            <a:xfrm rot="10800000">
              <a:off x="1551380" y="638845"/>
              <a:ext cx="9301343" cy="6104855"/>
            </a:xfrm>
            <a:prstGeom prst="arc">
              <a:avLst>
                <a:gd name="adj1" fmla="val 10601291"/>
                <a:gd name="adj2" fmla="val 66249"/>
              </a:avLst>
            </a:prstGeom>
            <a:noFill/>
            <a:ln w="12700" cap="flat" cmpd="sng" algn="ctr">
              <a:solidFill>
                <a:srgbClr val="339933"/>
              </a:solidFill>
              <a:prstDash val="solid"/>
              <a:miter lim="800000"/>
            </a:ln>
            <a:effectLst/>
          </p:spPr>
          <p:txBody>
            <a:bodyPr rtlCol="0" anchor="ct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entury Gothic"/>
                <a:ea typeface="+mn-ea"/>
                <a:cs typeface="+mn-cs"/>
              </a:endParaRPr>
            </a:p>
          </p:txBody>
        </p:sp>
        <p:cxnSp>
          <p:nvCxnSpPr>
            <p:cNvPr id="1031" name="Straight Arrow Connector 1030">
              <a:extLst>
                <a:ext uri="{FF2B5EF4-FFF2-40B4-BE49-F238E27FC236}">
                  <a16:creationId xmlns:a16="http://schemas.microsoft.com/office/drawing/2014/main" id="{3204D805-4419-38DB-B451-E4C22F10714E}"/>
                </a:ext>
              </a:extLst>
            </p:cNvPr>
            <p:cNvCxnSpPr>
              <a:cxnSpLocks/>
            </p:cNvCxnSpPr>
            <p:nvPr/>
          </p:nvCxnSpPr>
          <p:spPr>
            <a:xfrm flipH="1">
              <a:off x="10183738" y="3429000"/>
              <a:ext cx="646187" cy="0"/>
            </a:xfrm>
            <a:prstGeom prst="straightConnector1">
              <a:avLst/>
            </a:prstGeom>
            <a:noFill/>
            <a:ln w="12700" cap="flat" cmpd="sng" algn="ctr">
              <a:solidFill>
                <a:srgbClr val="339933"/>
              </a:solidFill>
              <a:prstDash val="solid"/>
              <a:miter lim="800000"/>
              <a:tailEnd type="none"/>
            </a:ln>
            <a:effectLst/>
          </p:spPr>
        </p:cxnSp>
      </p:grpSp>
      <p:cxnSp>
        <p:nvCxnSpPr>
          <p:cNvPr id="1044" name="Straight Connector 1043">
            <a:extLst>
              <a:ext uri="{FF2B5EF4-FFF2-40B4-BE49-F238E27FC236}">
                <a16:creationId xmlns:a16="http://schemas.microsoft.com/office/drawing/2014/main" id="{7C7F3096-B655-92FC-3A23-42285DE3E723}"/>
              </a:ext>
            </a:extLst>
          </p:cNvPr>
          <p:cNvCxnSpPr>
            <a:cxnSpLocks/>
          </p:cNvCxnSpPr>
          <p:nvPr/>
        </p:nvCxnSpPr>
        <p:spPr>
          <a:xfrm>
            <a:off x="933622" y="17794824"/>
            <a:ext cx="14400100" cy="84297"/>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36C0D1AC-19A9-86DE-700C-24B515779156}"/>
              </a:ext>
            </a:extLst>
          </p:cNvPr>
          <p:cNvCxnSpPr>
            <a:cxnSpLocks/>
          </p:cNvCxnSpPr>
          <p:nvPr/>
        </p:nvCxnSpPr>
        <p:spPr>
          <a:xfrm>
            <a:off x="1008661" y="35996692"/>
            <a:ext cx="14400100" cy="84297"/>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32" name="Text Placeholder 29">
            <a:extLst>
              <a:ext uri="{FF2B5EF4-FFF2-40B4-BE49-F238E27FC236}">
                <a16:creationId xmlns:a16="http://schemas.microsoft.com/office/drawing/2014/main" id="{1FDBBEDD-B924-FA91-53AF-DC5FE3758CA0}"/>
              </a:ext>
            </a:extLst>
          </p:cNvPr>
          <p:cNvSpPr txBox="1">
            <a:spLocks/>
          </p:cNvSpPr>
          <p:nvPr/>
        </p:nvSpPr>
        <p:spPr>
          <a:xfrm>
            <a:off x="948257" y="29646779"/>
            <a:ext cx="14996160" cy="1804349"/>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Purpose</a:t>
            </a:r>
          </a:p>
        </p:txBody>
      </p:sp>
      <p:sp>
        <p:nvSpPr>
          <p:cNvPr id="37" name="Text Placeholder 30">
            <a:extLst>
              <a:ext uri="{FF2B5EF4-FFF2-40B4-BE49-F238E27FC236}">
                <a16:creationId xmlns:a16="http://schemas.microsoft.com/office/drawing/2014/main" id="{F28116AF-09C8-D568-2EAA-D3080D38820E}"/>
              </a:ext>
            </a:extLst>
          </p:cNvPr>
          <p:cNvSpPr txBox="1">
            <a:spLocks/>
          </p:cNvSpPr>
          <p:nvPr/>
        </p:nvSpPr>
        <p:spPr>
          <a:xfrm>
            <a:off x="948257" y="31039699"/>
            <a:ext cx="14996160" cy="5395051"/>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sz="3800" dirty="0"/>
              <a:t>The goals of the summer internship were to: </a:t>
            </a:r>
          </a:p>
          <a:p>
            <a:pPr marL="571500" indent="-571500" algn="just" fontAlgn="auto">
              <a:spcAft>
                <a:spcPts val="0"/>
              </a:spcAft>
              <a:buFontTx/>
              <a:buChar char="-"/>
            </a:pPr>
            <a:r>
              <a:rPr lang="en-US" sz="3800" dirty="0"/>
              <a:t>Gain a working understanding of VHDL for use in FPGA firmware design.</a:t>
            </a:r>
          </a:p>
          <a:p>
            <a:pPr marL="571500" indent="-571500" algn="just" fontAlgn="auto">
              <a:spcAft>
                <a:spcPts val="0"/>
              </a:spcAft>
              <a:buFontTx/>
              <a:buChar char="-"/>
            </a:pPr>
            <a:r>
              <a:rPr lang="en-US" sz="3800" dirty="0"/>
              <a:t>Assist in testing of the timing system of the TDAQ.</a:t>
            </a:r>
          </a:p>
          <a:p>
            <a:pPr marL="571500" indent="-571500" algn="just" fontAlgn="auto">
              <a:spcAft>
                <a:spcPts val="0"/>
              </a:spcAft>
              <a:buFontTx/>
              <a:buChar char="-"/>
            </a:pPr>
            <a:r>
              <a:rPr lang="en-US" sz="3800" dirty="0"/>
              <a:t>Assist in testing the DIRAC board (Digitizer Readout Controller). </a:t>
            </a:r>
          </a:p>
          <a:p>
            <a:pPr marL="571500" indent="-571500" algn="just" fontAlgn="auto">
              <a:spcAft>
                <a:spcPts val="0"/>
              </a:spcAft>
              <a:buFontTx/>
              <a:buChar char="-"/>
            </a:pPr>
            <a:r>
              <a:rPr lang="en-US" sz="3800" dirty="0"/>
              <a:t>Design and program a Raspberry Pi to allow remote access to the DIRAC board. </a:t>
            </a:r>
          </a:p>
        </p:txBody>
      </p:sp>
      <p:sp>
        <p:nvSpPr>
          <p:cNvPr id="49" name="Text Placeholder 30">
            <a:extLst>
              <a:ext uri="{FF2B5EF4-FFF2-40B4-BE49-F238E27FC236}">
                <a16:creationId xmlns:a16="http://schemas.microsoft.com/office/drawing/2014/main" id="{13037BAB-B34D-CA2D-C06F-EDA15DB6AFDD}"/>
              </a:ext>
            </a:extLst>
          </p:cNvPr>
          <p:cNvSpPr txBox="1">
            <a:spLocks/>
          </p:cNvSpPr>
          <p:nvPr/>
        </p:nvSpPr>
        <p:spPr>
          <a:xfrm>
            <a:off x="16756541" y="7743222"/>
            <a:ext cx="14996160" cy="5395051"/>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rtl="0">
              <a:spcBef>
                <a:spcPts val="0"/>
              </a:spcBef>
              <a:spcAft>
                <a:spcPts val="0"/>
              </a:spcAft>
            </a:pPr>
            <a:r>
              <a:rPr lang="en-US" sz="3800" dirty="0"/>
              <a:t>The Mu2e timing distribution is based on contiguous Mu2e Event Windows synchronized across all the front ends. The FEs extract a system clock from a Command Fan-Out Module (CFO). The quality of the clock signal spread from the CFO has been tested to prove the accuracy of this configuration and find and test alternative solutions, e.g. the use of an RJ45 Timing Fanout (RTF).  </a:t>
            </a:r>
          </a:p>
        </p:txBody>
      </p:sp>
      <p:pic>
        <p:nvPicPr>
          <p:cNvPr id="42" name="Picture 41" descr="Graphical user interface&#10;&#10;Description automatically generated">
            <a:extLst>
              <a:ext uri="{FF2B5EF4-FFF2-40B4-BE49-F238E27FC236}">
                <a16:creationId xmlns:a16="http://schemas.microsoft.com/office/drawing/2014/main" id="{41E18B1A-30F2-43FC-AB8C-D94555CD2D10}"/>
              </a:ext>
            </a:extLst>
          </p:cNvPr>
          <p:cNvPicPr>
            <a:picLocks noChangeAspect="1"/>
          </p:cNvPicPr>
          <p:nvPr/>
        </p:nvPicPr>
        <p:blipFill rotWithShape="1">
          <a:blip r:embed="rId8"/>
          <a:srcRect l="15955" t="13608" r="38315" b="10487"/>
          <a:stretch/>
        </p:blipFill>
        <p:spPr>
          <a:xfrm>
            <a:off x="17562738" y="11666273"/>
            <a:ext cx="6018340" cy="4495269"/>
          </a:xfrm>
          <a:prstGeom prst="rect">
            <a:avLst/>
          </a:prstGeom>
        </p:spPr>
      </p:pic>
      <p:pic>
        <p:nvPicPr>
          <p:cNvPr id="1043" name="Picture 1042" descr="A picture containing text, electronics, display&#10;&#10;Description automatically generated">
            <a:extLst>
              <a:ext uri="{FF2B5EF4-FFF2-40B4-BE49-F238E27FC236}">
                <a16:creationId xmlns:a16="http://schemas.microsoft.com/office/drawing/2014/main" id="{8538BD77-7052-48BB-9D32-AF7F5AC6ABC1}"/>
              </a:ext>
            </a:extLst>
          </p:cNvPr>
          <p:cNvPicPr>
            <a:picLocks noChangeAspect="1"/>
          </p:cNvPicPr>
          <p:nvPr/>
        </p:nvPicPr>
        <p:blipFill rotWithShape="1">
          <a:blip r:embed="rId9"/>
          <a:srcRect l="12316" r="25474"/>
          <a:stretch/>
        </p:blipFill>
        <p:spPr>
          <a:xfrm>
            <a:off x="24463569" y="11690853"/>
            <a:ext cx="6225577" cy="4503274"/>
          </a:xfrm>
          <a:prstGeom prst="rect">
            <a:avLst/>
          </a:prstGeom>
        </p:spPr>
      </p:pic>
      <p:sp>
        <p:nvSpPr>
          <p:cNvPr id="1046" name="Text Placeholder 34">
            <a:extLst>
              <a:ext uri="{FF2B5EF4-FFF2-40B4-BE49-F238E27FC236}">
                <a16:creationId xmlns:a16="http://schemas.microsoft.com/office/drawing/2014/main" id="{A1AC345A-E1AD-CF08-BBEF-03746DC0BA8C}"/>
              </a:ext>
            </a:extLst>
          </p:cNvPr>
          <p:cNvSpPr txBox="1">
            <a:spLocks/>
          </p:cNvSpPr>
          <p:nvPr/>
        </p:nvSpPr>
        <p:spPr>
          <a:xfrm>
            <a:off x="24546688" y="16056438"/>
            <a:ext cx="7200709" cy="1200181"/>
          </a:xfrm>
          <a:prstGeom prst="rect">
            <a:avLst/>
          </a:prstGeom>
          <a:noFill/>
          <a:ln>
            <a:noFill/>
          </a:ln>
        </p:spPr>
        <p:txBody>
          <a:bodyPr vert="horz" lIns="0" tIns="308967" rIns="308967" bIns="308967"/>
          <a:lstStyle>
            <a:lvl1pPr marL="0" indent="0" algn="l" defTabSz="514944" rtl="0" eaLnBrk="1" latinLnBrk="0" hangingPunct="1">
              <a:spcBef>
                <a:spcPct val="20000"/>
              </a:spcBef>
              <a:buFontTx/>
              <a:buNone/>
              <a:defRPr sz="27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CFO optical signal (20x200MHz).</a:t>
            </a:r>
          </a:p>
          <a:p>
            <a:pPr fontAlgn="auto">
              <a:spcAft>
                <a:spcPts val="0"/>
              </a:spcAft>
            </a:pPr>
            <a:endParaRPr lang="en-US" dirty="0"/>
          </a:p>
          <a:p>
            <a:pPr fontAlgn="auto">
              <a:spcAft>
                <a:spcPts val="0"/>
              </a:spcAft>
            </a:pPr>
            <a:endParaRPr lang="en-US" dirty="0"/>
          </a:p>
        </p:txBody>
      </p:sp>
      <p:cxnSp>
        <p:nvCxnSpPr>
          <p:cNvPr id="3" name="Straight Connector 2">
            <a:extLst>
              <a:ext uri="{FF2B5EF4-FFF2-40B4-BE49-F238E27FC236}">
                <a16:creationId xmlns:a16="http://schemas.microsoft.com/office/drawing/2014/main" id="{696A1956-8220-4222-EFD2-640B597C3CB2}"/>
              </a:ext>
            </a:extLst>
          </p:cNvPr>
          <p:cNvCxnSpPr>
            <a:cxnSpLocks/>
          </p:cNvCxnSpPr>
          <p:nvPr/>
        </p:nvCxnSpPr>
        <p:spPr>
          <a:xfrm>
            <a:off x="16949024" y="28054255"/>
            <a:ext cx="14896343" cy="0"/>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1294CA9-4A31-1E83-3512-72EEDE3CCAF8}"/>
              </a:ext>
            </a:extLst>
          </p:cNvPr>
          <p:cNvCxnSpPr>
            <a:cxnSpLocks/>
          </p:cNvCxnSpPr>
          <p:nvPr/>
        </p:nvCxnSpPr>
        <p:spPr>
          <a:xfrm>
            <a:off x="969597" y="29870299"/>
            <a:ext cx="14400100" cy="84297"/>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1042" name="TextBox 1041">
            <a:extLst>
              <a:ext uri="{FF2B5EF4-FFF2-40B4-BE49-F238E27FC236}">
                <a16:creationId xmlns:a16="http://schemas.microsoft.com/office/drawing/2014/main" id="{27517E0B-5A6D-5C84-15F0-82AB7A88F851}"/>
              </a:ext>
            </a:extLst>
          </p:cNvPr>
          <p:cNvSpPr txBox="1"/>
          <p:nvPr/>
        </p:nvSpPr>
        <p:spPr>
          <a:xfrm>
            <a:off x="25072307" y="4631164"/>
            <a:ext cx="6755830" cy="523220"/>
          </a:xfrm>
          <a:prstGeom prst="rect">
            <a:avLst/>
          </a:prstGeom>
          <a:noFill/>
        </p:spPr>
        <p:txBody>
          <a:bodyPr wrap="square" rtlCol="0">
            <a:spAutoFit/>
          </a:bodyPr>
          <a:lstStyle/>
          <a:p>
            <a:r>
              <a:rPr lang="en-US" sz="2800" b="1" i="0" u="none" strike="noStrike" dirty="0">
                <a:solidFill>
                  <a:schemeClr val="bg1"/>
                </a:solidFill>
                <a:effectLst/>
                <a:latin typeface="Helvetica"/>
                <a:cs typeface="Helvetica"/>
              </a:rPr>
              <a:t>FERMILAB-POSTER-23-196-STUDENT</a:t>
            </a:r>
            <a:endParaRPr lang="en-US" sz="2800" dirty="0">
              <a:solidFill>
                <a:schemeClr val="bg1"/>
              </a:solidFill>
              <a:latin typeface="Helvetica"/>
              <a:cs typeface="Helvetica"/>
            </a:endParaRPr>
          </a:p>
        </p:txBody>
      </p:sp>
    </p:spTree>
    <p:extLst>
      <p:ext uri="{BB962C8B-B14F-4D97-AF65-F5344CB8AC3E}">
        <p14:creationId xmlns:p14="http://schemas.microsoft.com/office/powerpoint/2010/main" val="2543111131"/>
      </p:ext>
    </p:extLst>
  </p:cSld>
  <p:clrMapOvr>
    <a:masterClrMapping/>
  </p:clrMapOvr>
</p:sld>
</file>

<file path=ppt/theme/theme1.xml><?xml version="1.0" encoding="utf-8"?>
<a:theme xmlns:a="http://schemas.openxmlformats.org/drawingml/2006/main" name="36x48_ScientistPoster_092315_Vert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FNAL_Scientific_Poster_36x48_VRT_100716</Template>
  <TotalTime>4436</TotalTime>
  <Words>639</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Helvetica</vt:lpstr>
      <vt:lpstr>36x48_ScientistPoster_092315_Vertical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Dewey</dc:creator>
  <cp:lastModifiedBy>Brianna Dewey</cp:lastModifiedBy>
  <cp:revision>36</cp:revision>
  <dcterms:created xsi:type="dcterms:W3CDTF">2023-07-17T20:37:50Z</dcterms:created>
  <dcterms:modified xsi:type="dcterms:W3CDTF">2023-07-26T15:31:01Z</dcterms:modified>
</cp:coreProperties>
</file>