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69" r:id="rId2"/>
  </p:sldIdLst>
  <p:sldSz cx="32918400" cy="43891200"/>
  <p:notesSz cx="6858000" cy="9144000"/>
  <p:defaultTextStyle>
    <a:defPPr>
      <a:defRPr lang="en-US"/>
    </a:defPPr>
    <a:lvl1pPr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1pPr>
    <a:lvl2pPr marL="2349434" indent="-1834489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2pPr>
    <a:lvl3pPr marL="4700656" indent="-3670767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3pPr>
    <a:lvl4pPr marL="7051877" indent="-5507044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4pPr>
    <a:lvl5pPr marL="9403099" indent="-7343322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5pPr>
    <a:lvl6pPr marL="2574722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6pPr>
    <a:lvl7pPr marL="3089666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7pPr>
    <a:lvl8pPr marL="3604611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8pPr>
    <a:lvl9pPr marL="4119555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979">
          <p15:clr>
            <a:srgbClr val="A4A3A4"/>
          </p15:clr>
        </p15:guide>
        <p15:guide id="2" orient="horz" pos="9211">
          <p15:clr>
            <a:srgbClr val="A4A3A4"/>
          </p15:clr>
        </p15:guide>
        <p15:guide id="3" orient="horz" pos="14428">
          <p15:clr>
            <a:srgbClr val="A4A3A4"/>
          </p15:clr>
        </p15:guide>
        <p15:guide id="4" orient="horz" pos="8652">
          <p15:clr>
            <a:srgbClr val="A4A3A4"/>
          </p15:clr>
        </p15:guide>
        <p15:guide id="5" orient="horz" pos="25045">
          <p15:clr>
            <a:srgbClr val="A4A3A4"/>
          </p15:clr>
        </p15:guide>
        <p15:guide id="6" orient="horz" pos="18899">
          <p15:clr>
            <a:srgbClr val="A4A3A4"/>
          </p15:clr>
        </p15:guide>
        <p15:guide id="7" orient="horz" pos="4429">
          <p15:clr>
            <a:srgbClr val="A4A3A4"/>
          </p15:clr>
        </p15:guide>
        <p15:guide id="8" orient="horz" pos="14956">
          <p15:clr>
            <a:srgbClr val="A4A3A4"/>
          </p15:clr>
        </p15:guide>
        <p15:guide id="9" pos="596">
          <p15:clr>
            <a:srgbClr val="A4A3A4"/>
          </p15:clr>
        </p15:guide>
        <p15:guide id="10" pos="20104">
          <p15:clr>
            <a:srgbClr val="A4A3A4"/>
          </p15:clr>
        </p15:guide>
        <p15:guide id="11" pos="9101">
          <p15:clr>
            <a:srgbClr val="A4A3A4"/>
          </p15:clr>
        </p15:guide>
        <p15:guide id="12" pos="14346">
          <p15:clr>
            <a:srgbClr val="A4A3A4"/>
          </p15:clr>
        </p15:guide>
        <p15:guide id="13" pos="13780">
          <p15:clr>
            <a:srgbClr val="A4A3A4"/>
          </p15:clr>
        </p15:guide>
        <p15:guide id="14" pos="9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4" autoAdjust="0"/>
    <p:restoredTop sz="94663"/>
  </p:normalViewPr>
  <p:slideViewPr>
    <p:cSldViewPr snapToGrid="0" snapToObjects="1">
      <p:cViewPr>
        <p:scale>
          <a:sx n="25" d="100"/>
          <a:sy n="25" d="100"/>
        </p:scale>
        <p:origin x="974" y="-2986"/>
      </p:cViewPr>
      <p:guideLst>
        <p:guide orient="horz" pos="4979"/>
        <p:guide orient="horz" pos="9211"/>
        <p:guide orient="horz" pos="14428"/>
        <p:guide orient="horz" pos="8652"/>
        <p:guide orient="horz" pos="25045"/>
        <p:guide orient="horz" pos="18899"/>
        <p:guide orient="horz" pos="4429"/>
        <p:guide orient="horz" pos="14956"/>
        <p:guide pos="596"/>
        <p:guide pos="20104"/>
        <p:guide pos="9101"/>
        <p:guide pos="14346"/>
        <p:guide pos="13780"/>
        <p:guide pos="96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ult\Desktop\Work\LLRF\Logs\CE_dc%20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Bias Voltage DC vs Resonate frequency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biasVsFreq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CavEmu_W_bias!$L$30:$L$53</c:f>
              <c:numCache>
                <c:formatCode>General</c:formatCode>
                <c:ptCount val="24"/>
                <c:pt idx="0">
                  <c:v>0</c:v>
                </c:pt>
                <c:pt idx="1">
                  <c:v>0.625</c:v>
                </c:pt>
                <c:pt idx="2">
                  <c:v>1.25</c:v>
                </c:pt>
                <c:pt idx="3">
                  <c:v>1.875</c:v>
                </c:pt>
                <c:pt idx="4">
                  <c:v>2.5</c:v>
                </c:pt>
                <c:pt idx="5">
                  <c:v>3.125</c:v>
                </c:pt>
                <c:pt idx="6">
                  <c:v>3.75</c:v>
                </c:pt>
                <c:pt idx="7">
                  <c:v>5</c:v>
                </c:pt>
                <c:pt idx="8">
                  <c:v>6.25</c:v>
                </c:pt>
                <c:pt idx="9">
                  <c:v>7.5</c:v>
                </c:pt>
                <c:pt idx="10">
                  <c:v>8.75</c:v>
                </c:pt>
                <c:pt idx="11">
                  <c:v>10</c:v>
                </c:pt>
                <c:pt idx="12">
                  <c:v>11.25</c:v>
                </c:pt>
                <c:pt idx="13">
                  <c:v>12.5</c:v>
                </c:pt>
                <c:pt idx="14">
                  <c:v>13.750000000000002</c:v>
                </c:pt>
                <c:pt idx="15">
                  <c:v>15</c:v>
                </c:pt>
                <c:pt idx="16">
                  <c:v>16.25</c:v>
                </c:pt>
                <c:pt idx="17">
                  <c:v>17.5</c:v>
                </c:pt>
                <c:pt idx="18">
                  <c:v>18.75</c:v>
                </c:pt>
                <c:pt idx="19">
                  <c:v>20</c:v>
                </c:pt>
              </c:numCache>
            </c:numRef>
          </c:xVal>
          <c:yVal>
            <c:numRef>
              <c:f>CavEmu_W_bias!$M$30:$M$53</c:f>
              <c:numCache>
                <c:formatCode>General</c:formatCode>
                <c:ptCount val="24"/>
                <c:pt idx="0">
                  <c:v>0</c:v>
                </c:pt>
                <c:pt idx="1">
                  <c:v>37</c:v>
                </c:pt>
                <c:pt idx="2">
                  <c:v>55</c:v>
                </c:pt>
                <c:pt idx="3">
                  <c:v>72</c:v>
                </c:pt>
                <c:pt idx="4">
                  <c:v>82</c:v>
                </c:pt>
                <c:pt idx="5">
                  <c:v>92</c:v>
                </c:pt>
                <c:pt idx="6">
                  <c:v>105</c:v>
                </c:pt>
                <c:pt idx="7">
                  <c:v>120</c:v>
                </c:pt>
                <c:pt idx="8">
                  <c:v>132</c:v>
                </c:pt>
                <c:pt idx="9">
                  <c:v>145</c:v>
                </c:pt>
                <c:pt idx="10">
                  <c:v>155</c:v>
                </c:pt>
                <c:pt idx="11">
                  <c:v>162</c:v>
                </c:pt>
                <c:pt idx="12">
                  <c:v>167</c:v>
                </c:pt>
                <c:pt idx="13">
                  <c:v>172</c:v>
                </c:pt>
                <c:pt idx="14">
                  <c:v>180</c:v>
                </c:pt>
                <c:pt idx="15">
                  <c:v>182</c:v>
                </c:pt>
                <c:pt idx="16">
                  <c:v>187</c:v>
                </c:pt>
                <c:pt idx="17">
                  <c:v>187</c:v>
                </c:pt>
                <c:pt idx="18">
                  <c:v>190</c:v>
                </c:pt>
                <c:pt idx="19">
                  <c:v>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22-403E-89F4-C0E106854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830688"/>
        <c:axId val="719834048"/>
      </c:scatterChart>
      <c:valAx>
        <c:axId val="719830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Bias 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834048"/>
        <c:crosses val="autoZero"/>
        <c:crossBetween val="midCat"/>
      </c:valAx>
      <c:valAx>
        <c:axId val="71983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Delta 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830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1008660" y="36320006"/>
            <a:ext cx="1417214" cy="147418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757440" y="36363453"/>
            <a:ext cx="1417214" cy="147418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2855349" y="36363453"/>
            <a:ext cx="1417214" cy="147418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7"/>
          <p:cNvSpPr>
            <a:spLocks noGrp="1"/>
          </p:cNvSpPr>
          <p:nvPr>
            <p:ph type="pic" sz="quarter" idx="24"/>
          </p:nvPr>
        </p:nvSpPr>
        <p:spPr>
          <a:xfrm>
            <a:off x="4813819" y="36363453"/>
            <a:ext cx="1417214" cy="147418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25"/>
          </p:nvPr>
        </p:nvSpPr>
        <p:spPr>
          <a:xfrm>
            <a:off x="1008661" y="984596"/>
            <a:ext cx="30904888" cy="3950161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11000" b="1" i="0" baseline="0">
                <a:solidFill>
                  <a:schemeClr val="bg1"/>
                </a:solidFill>
                <a:latin typeface="Helvetica"/>
              </a:defRPr>
            </a:lvl1pPr>
            <a:lvl2pPr marL="514944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34"/>
          </p:nvPr>
        </p:nvSpPr>
        <p:spPr>
          <a:xfrm>
            <a:off x="1008658" y="14736344"/>
            <a:ext cx="7151483" cy="5709030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9"/>
          <p:cNvSpPr>
            <a:spLocks noGrp="1"/>
          </p:cNvSpPr>
          <p:nvPr>
            <p:ph type="body" sz="quarter" idx="39"/>
          </p:nvPr>
        </p:nvSpPr>
        <p:spPr>
          <a:xfrm>
            <a:off x="1008657" y="6526851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4"/>
          <p:cNvSpPr>
            <a:spLocks noGrp="1"/>
          </p:cNvSpPr>
          <p:nvPr>
            <p:ph type="body" sz="quarter" idx="40"/>
          </p:nvPr>
        </p:nvSpPr>
        <p:spPr>
          <a:xfrm>
            <a:off x="1008659" y="8331200"/>
            <a:ext cx="14996160" cy="5395051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44"/>
          </p:nvPr>
        </p:nvSpPr>
        <p:spPr>
          <a:xfrm>
            <a:off x="21552526" y="22956561"/>
            <a:ext cx="10396280" cy="789031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46"/>
          </p:nvPr>
        </p:nvSpPr>
        <p:spPr>
          <a:xfrm>
            <a:off x="16979682" y="6526851"/>
            <a:ext cx="10523374" cy="7199400"/>
          </a:xfrm>
          <a:prstGeom prst="rect">
            <a:avLst/>
          </a:prstGeom>
        </p:spPr>
        <p:txBody>
          <a:bodyPr vert="horz" lIns="102989" tIns="51494" rIns="102989" bIns="51494"/>
          <a:lstStyle>
            <a:lvl1pPr>
              <a:defRPr>
                <a:latin typeface="Helvetic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74"/>
          <p:cNvSpPr>
            <a:spLocks noGrp="1"/>
          </p:cNvSpPr>
          <p:nvPr>
            <p:ph type="body" sz="quarter" idx="50"/>
          </p:nvPr>
        </p:nvSpPr>
        <p:spPr>
          <a:xfrm>
            <a:off x="16979682" y="16540254"/>
            <a:ext cx="14996160" cy="5402340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51"/>
          </p:nvPr>
        </p:nvSpPr>
        <p:spPr>
          <a:xfrm>
            <a:off x="1008660" y="22956562"/>
            <a:ext cx="7151483" cy="12308812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59"/>
          <p:cNvSpPr>
            <a:spLocks noGrp="1"/>
          </p:cNvSpPr>
          <p:nvPr>
            <p:ph type="body" sz="quarter" idx="45"/>
          </p:nvPr>
        </p:nvSpPr>
        <p:spPr>
          <a:xfrm>
            <a:off x="9146819" y="22956562"/>
            <a:ext cx="6858000" cy="3979913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9"/>
          <p:cNvSpPr>
            <a:spLocks noGrp="1"/>
          </p:cNvSpPr>
          <p:nvPr>
            <p:ph type="body" sz="quarter" idx="49"/>
          </p:nvPr>
        </p:nvSpPr>
        <p:spPr>
          <a:xfrm>
            <a:off x="16979682" y="22956561"/>
            <a:ext cx="4126043" cy="789031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9"/>
          <p:cNvSpPr>
            <a:spLocks noGrp="1"/>
          </p:cNvSpPr>
          <p:nvPr>
            <p:ph type="body" sz="quarter" idx="35"/>
          </p:nvPr>
        </p:nvSpPr>
        <p:spPr>
          <a:xfrm>
            <a:off x="1008658" y="20496137"/>
            <a:ext cx="7151483" cy="140675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9"/>
          <p:cNvSpPr>
            <a:spLocks noGrp="1"/>
          </p:cNvSpPr>
          <p:nvPr>
            <p:ph type="body" sz="quarter" idx="47"/>
          </p:nvPr>
        </p:nvSpPr>
        <p:spPr>
          <a:xfrm>
            <a:off x="27935577" y="6526851"/>
            <a:ext cx="3977971" cy="7199400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7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4"/>
          <p:cNvSpPr>
            <a:spLocks noGrp="1"/>
          </p:cNvSpPr>
          <p:nvPr>
            <p:ph type="body" sz="quarter" idx="52"/>
          </p:nvPr>
        </p:nvSpPr>
        <p:spPr>
          <a:xfrm>
            <a:off x="16979682" y="33633910"/>
            <a:ext cx="14969122" cy="5768539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6"/>
          <p:cNvSpPr>
            <a:spLocks noGrp="1" noChangeAspect="1"/>
          </p:cNvSpPr>
          <p:nvPr>
            <p:ph type="pic" sz="quarter" idx="53"/>
          </p:nvPr>
        </p:nvSpPr>
        <p:spPr>
          <a:xfrm>
            <a:off x="9146819" y="14735905"/>
            <a:ext cx="6858000" cy="5760232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59"/>
          <p:cNvSpPr>
            <a:spLocks noGrp="1"/>
          </p:cNvSpPr>
          <p:nvPr>
            <p:ph type="body" sz="quarter" idx="54"/>
          </p:nvPr>
        </p:nvSpPr>
        <p:spPr>
          <a:xfrm>
            <a:off x="9146819" y="20496137"/>
            <a:ext cx="6858000" cy="140675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4"/>
          <p:cNvSpPr>
            <a:spLocks noGrp="1"/>
          </p:cNvSpPr>
          <p:nvPr>
            <p:ph type="body" sz="quarter" idx="55"/>
          </p:nvPr>
        </p:nvSpPr>
        <p:spPr>
          <a:xfrm>
            <a:off x="9146819" y="27832255"/>
            <a:ext cx="6858000" cy="11570195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9"/>
          <p:cNvSpPr>
            <a:spLocks noGrp="1"/>
          </p:cNvSpPr>
          <p:nvPr>
            <p:ph type="body" sz="quarter" idx="56"/>
          </p:nvPr>
        </p:nvSpPr>
        <p:spPr>
          <a:xfrm>
            <a:off x="16952644" y="14735905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9"/>
          <p:cNvSpPr>
            <a:spLocks noGrp="1"/>
          </p:cNvSpPr>
          <p:nvPr>
            <p:ph type="body" sz="quarter" idx="57"/>
          </p:nvPr>
        </p:nvSpPr>
        <p:spPr>
          <a:xfrm>
            <a:off x="16979682" y="31829562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1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40641207"/>
            <a:ext cx="32944298" cy="3282436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989" tIns="51494" rIns="102989" bIns="51494" anchor="ctr"/>
          <a:lstStyle/>
          <a:p>
            <a:pPr algn="ctr" defTabSz="235108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32944298" cy="5486400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989" tIns="51494" rIns="102989" bIns="51494" anchor="ctr"/>
          <a:lstStyle/>
          <a:p>
            <a:pPr algn="ctr" defTabSz="235108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FermilabBarDOE_TextInBar_36inches-0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8067"/>
            <a:ext cx="3291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5149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208" indent="-386208" algn="l" defTabSz="51494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785" indent="-321840" algn="l" defTabSz="51494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361" indent="-257472" algn="l" defTabSz="51494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05" indent="-257472" algn="l" defTabSz="514944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7250" indent="-257472" algn="l" defTabSz="514944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2194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7138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2083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7027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44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889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777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4722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666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4611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55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chart" Target="../charts/chart1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SRF Cavity Emulator for PIP-II LLRF Development</a:t>
            </a:r>
          </a:p>
          <a:p>
            <a:r>
              <a:rPr lang="en-US" sz="6000" b="0" dirty="0"/>
              <a:t>Christopher Fultz, North Central College – SIST internship</a:t>
            </a:r>
            <a:endParaRPr lang="en-US" dirty="0"/>
          </a:p>
        </p:txBody>
      </p:sp>
      <p:pic>
        <p:nvPicPr>
          <p:cNvPr id="16" name="Picture Placeholder 15" descr="A metal box with wires and electrical components&#10;&#10;Description automatically generated">
            <a:extLst>
              <a:ext uri="{FF2B5EF4-FFF2-40B4-BE49-F238E27FC236}">
                <a16:creationId xmlns:a16="http://schemas.microsoft.com/office/drawing/2014/main" id="{41016F47-61DB-068A-D4DC-7F1163C1436D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2"/>
          <a:srcRect t="1565" b="2068"/>
          <a:stretch/>
        </p:blipFill>
        <p:spPr>
          <a:xfrm rot="16200000">
            <a:off x="9823748" y="14077377"/>
            <a:ext cx="5288186" cy="6794902"/>
          </a:xfrm>
        </p:spPr>
      </p:pic>
      <p:sp>
        <p:nvSpPr>
          <p:cNvPr id="30" name="Text Placeholder 29"/>
          <p:cNvSpPr>
            <a:spLocks noGrp="1"/>
          </p:cNvSpPr>
          <p:nvPr>
            <p:ph type="body" sz="quarter" idx="39"/>
          </p:nvPr>
        </p:nvSpPr>
        <p:spPr>
          <a:xfrm>
            <a:off x="888909" y="6272865"/>
            <a:ext cx="14996160" cy="180434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0"/>
          </p:nvPr>
        </p:nvSpPr>
        <p:spPr>
          <a:xfrm>
            <a:off x="1008661" y="7467275"/>
            <a:ext cx="14996160" cy="4095821"/>
          </a:xfrm>
        </p:spPr>
        <p:txBody>
          <a:bodyPr/>
          <a:lstStyle/>
          <a:p>
            <a:r>
              <a:rPr lang="en-US" dirty="0"/>
              <a:t>To aid in development and testing of cavity control hardware and software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a system has been developed to provide signal emulation of superconducting RF cavities for the PIP-II linac. An analog circuit is leveraged to simulate the bandwidth, high Q factor, and detuning effects from microphonics and Lorentz force detuning.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50"/>
          </p:nvPr>
        </p:nvSpPr>
        <p:spPr>
          <a:xfrm>
            <a:off x="18076076" y="16685936"/>
            <a:ext cx="13872206" cy="1490433"/>
          </a:xfrm>
        </p:spPr>
        <p:txBody>
          <a:bodyPr/>
          <a:lstStyle/>
          <a:p>
            <a:r>
              <a:rPr lang="en-US" dirty="0"/>
              <a:t>The emulator was tested to characterize the frequency detuning response under different bias conditions. </a:t>
            </a:r>
          </a:p>
        </p:txBody>
      </p:sp>
      <p:pic>
        <p:nvPicPr>
          <p:cNvPr id="18" name="Picture Placeholder 17" descr="A computer screen shot of a graph&#10;&#10;Description automatically generated">
            <a:extLst>
              <a:ext uri="{FF2B5EF4-FFF2-40B4-BE49-F238E27FC236}">
                <a16:creationId xmlns:a16="http://schemas.microsoft.com/office/drawing/2014/main" id="{4ADEE0FD-70E7-AE8F-B769-1932259547A2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3"/>
          <a:srcRect l="3222" t="14685" r="28524" b="32446"/>
          <a:stretch/>
        </p:blipFill>
        <p:spPr>
          <a:xfrm>
            <a:off x="17830080" y="36676402"/>
            <a:ext cx="4856480" cy="2800950"/>
          </a:xfrm>
        </p:spPr>
      </p:pic>
      <p:sp>
        <p:nvSpPr>
          <p:cNvPr id="33" name="Text Placeholder 32"/>
          <p:cNvSpPr>
            <a:spLocks noGrp="1"/>
          </p:cNvSpPr>
          <p:nvPr>
            <p:ph type="body" sz="quarter" idx="45"/>
          </p:nvPr>
        </p:nvSpPr>
        <p:spPr>
          <a:xfrm>
            <a:off x="18895874" y="14780459"/>
            <a:ext cx="4810647" cy="618889"/>
          </a:xfrm>
        </p:spPr>
        <p:txBody>
          <a:bodyPr/>
          <a:lstStyle/>
          <a:p>
            <a:r>
              <a:rPr lang="en-US" b="0" dirty="0"/>
              <a:t>Fig.3 Bias voltage summing circuit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9129118" y="20139593"/>
            <a:ext cx="6707908" cy="999340"/>
          </a:xfrm>
        </p:spPr>
        <p:txBody>
          <a:bodyPr/>
          <a:lstStyle/>
          <a:p>
            <a:r>
              <a:rPr lang="en-US" b="0" dirty="0"/>
              <a:t>Fig.1 Assembled Cavity Emulator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47"/>
          </p:nvPr>
        </p:nvSpPr>
        <p:spPr>
          <a:xfrm>
            <a:off x="11525384" y="36676402"/>
            <a:ext cx="4479437" cy="1504611"/>
          </a:xfrm>
        </p:spPr>
        <p:txBody>
          <a:bodyPr/>
          <a:lstStyle/>
          <a:p>
            <a:r>
              <a:rPr lang="en-US" sz="2400" b="0" dirty="0"/>
              <a:t>Fig.2 Cavity Emulator circuit schematic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52"/>
          </p:nvPr>
        </p:nvSpPr>
        <p:spPr>
          <a:xfrm>
            <a:off x="18278605" y="28423241"/>
            <a:ext cx="14038565" cy="2632485"/>
          </a:xfrm>
        </p:spPr>
        <p:txBody>
          <a:bodyPr/>
          <a:lstStyle/>
          <a:p>
            <a:pPr lvl="0"/>
            <a:r>
              <a:rPr lang="en-US" dirty="0">
                <a:cs typeface="Helvetica"/>
              </a:rPr>
              <a:t>A full test stand was constructed to exercise the LLRF controller with the cavity emulator in the loop. Detuning properties were confirmed with data from SRF tests. Running a QL test measured a half bandwidth of ~32Hz and Q of ~1.05x10</a:t>
            </a:r>
            <a:r>
              <a:rPr lang="en-US" baseline="30000" dirty="0">
                <a:cs typeface="Helvetica"/>
              </a:rPr>
              <a:t>7</a:t>
            </a:r>
            <a:r>
              <a:rPr lang="en-US" dirty="0">
                <a:cs typeface="Helvetica"/>
              </a:rPr>
              <a:t> at 325MHz. </a:t>
            </a:r>
          </a:p>
          <a:p>
            <a:endParaRPr lang="en-US" dirty="0"/>
          </a:p>
        </p:txBody>
      </p:sp>
      <p:pic>
        <p:nvPicPr>
          <p:cNvPr id="20" name="Picture Placeholder 19" descr="A screen shot of a computer&#10;&#10;Description automatically generated">
            <a:extLst>
              <a:ext uri="{FF2B5EF4-FFF2-40B4-BE49-F238E27FC236}">
                <a16:creationId xmlns:a16="http://schemas.microsoft.com/office/drawing/2014/main" id="{7D8A1CE2-8A69-69AD-3FBE-383B96CB2C64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 rotWithShape="1">
          <a:blip r:embed="rId4"/>
          <a:srcRect l="107" t="5432" r="15193" b="4796"/>
          <a:stretch/>
        </p:blipFill>
        <p:spPr>
          <a:xfrm>
            <a:off x="18384067" y="22118507"/>
            <a:ext cx="5389748" cy="4284327"/>
          </a:xfrm>
        </p:spPr>
      </p:pic>
      <p:sp>
        <p:nvSpPr>
          <p:cNvPr id="41" name="Text Placeholder 40"/>
          <p:cNvSpPr>
            <a:spLocks noGrp="1"/>
          </p:cNvSpPr>
          <p:nvPr>
            <p:ph type="body" sz="quarter" idx="54"/>
          </p:nvPr>
        </p:nvSpPr>
        <p:spPr>
          <a:xfrm>
            <a:off x="17787921" y="35243158"/>
            <a:ext cx="6557752" cy="737400"/>
          </a:xfrm>
        </p:spPr>
        <p:txBody>
          <a:bodyPr/>
          <a:lstStyle/>
          <a:p>
            <a:r>
              <a:rPr lang="en-US" b="0" dirty="0"/>
              <a:t>Fig.9 Diagram of Test stand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 Placeholder 41"/>
              <p:cNvSpPr>
                <a:spLocks noGrp="1"/>
              </p:cNvSpPr>
              <p:nvPr>
                <p:ph type="body" sz="quarter" idx="55"/>
              </p:nvPr>
            </p:nvSpPr>
            <p:spPr>
              <a:xfrm>
                <a:off x="982564" y="12492227"/>
                <a:ext cx="8024109" cy="11616631"/>
              </a:xfrm>
            </p:spPr>
            <p:txBody>
              <a:bodyPr/>
              <a:lstStyle/>
              <a:p>
                <a:pPr marL="571500" lvl="0" indent="-571500">
                  <a:buClr>
                    <a:srgbClr val="004C97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Helvetica"/>
                  </a:rPr>
                  <a:t>Operable at cavity frequencies: 162.5MHz, 325MHz, 650MHz with minor component changes</a:t>
                </a:r>
              </a:p>
              <a:p>
                <a:pPr marL="571500" lvl="0" indent="-571500">
                  <a:buClr>
                    <a:srgbClr val="004C97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Helvetica"/>
                  </a:rPr>
                  <a:t>Simulate cavity probes for input forward and reverse power</a:t>
                </a:r>
                <a:r>
                  <a:rPr lang="en-US" dirty="0">
                    <a:solidFill>
                      <a:srgbClr val="FF0000"/>
                    </a:solidFill>
                    <a:cs typeface="Helvetica"/>
                  </a:rPr>
                  <a:t>,</a:t>
                </a:r>
                <a:r>
                  <a:rPr lang="en-US" dirty="0">
                    <a:cs typeface="Helvetica"/>
                  </a:rPr>
                  <a:t> as well as transmitted power.</a:t>
                </a:r>
              </a:p>
              <a:p>
                <a:pPr marL="571500" lvl="0" indent="-571500">
                  <a:buClr>
                    <a:srgbClr val="004C97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Helvetica"/>
                  </a:rPr>
                  <a:t>Provide a proportional output amplitude to input RF drive signal</a:t>
                </a:r>
                <a:r>
                  <a:rPr lang="en-US" dirty="0">
                    <a:solidFill>
                      <a:srgbClr val="FF0000"/>
                    </a:solidFill>
                    <a:cs typeface="Helvetica"/>
                  </a:rPr>
                  <a:t>.</a:t>
                </a:r>
                <a:r>
                  <a:rPr lang="en-US" dirty="0">
                    <a:cs typeface="Helvetica"/>
                  </a:rPr>
                  <a:t> </a:t>
                </a:r>
              </a:p>
              <a:p>
                <a:pPr marL="571500" lvl="0" indent="-571500">
                  <a:buClr>
                    <a:srgbClr val="004C97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Helvetica"/>
                  </a:rPr>
                  <a:t>Allow for detuning of the system to emulate microphonics and LFD effects</a:t>
                </a:r>
              </a:p>
              <a:p>
                <a:pPr marL="571500" lvl="0" indent="-571500">
                  <a:buClr>
                    <a:srgbClr val="004C97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cs typeface="Helvetica"/>
                  </a:rPr>
                  <a:t>High Q factor ~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/>
                      </a:rPr>
                      <m:t>8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/>
                      </a:rPr>
                      <m:t>x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cs typeface="Helvetica"/>
                  </a:rPr>
                  <a:t> and Bandwidth 77Hz</a:t>
                </a:r>
              </a:p>
              <a:p>
                <a:pPr marL="571500" lvl="0" indent="-571500">
                  <a:buClr>
                    <a:srgbClr val="004C97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Helvetica"/>
                  </a:rPr>
                  <a:t>Detuning Range: ~ 120Hz</a:t>
                </a:r>
              </a:p>
              <a:p>
                <a:pPr marL="571500" lvl="0" indent="-571500">
                  <a:buClr>
                    <a:srgbClr val="004C97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Helvetica"/>
                  </a:rPr>
                  <a:t>I/Q modulation for up-conversion to cavity frequencies.</a:t>
                </a:r>
              </a:p>
              <a:p>
                <a:pPr marL="571500" lvl="0" indent="-571500">
                  <a:buFontTx/>
                  <a:buChar char="-"/>
                </a:pPr>
                <a:endParaRPr lang="en-US" dirty="0">
                  <a:cs typeface="Helvetica"/>
                </a:endParaRPr>
              </a:p>
              <a:p>
                <a:pPr marL="571500" lvl="0" indent="-571500">
                  <a:buFontTx/>
                  <a:buChar char="-"/>
                </a:pPr>
                <a:endParaRPr lang="en-US" dirty="0">
                  <a:cs typeface="Helvetica"/>
                </a:endParaRPr>
              </a:p>
            </p:txBody>
          </p:sp>
        </mc:Choice>
        <mc:Fallback>
          <p:sp>
            <p:nvSpPr>
              <p:cNvPr id="42" name="Text Placeholder 4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55"/>
              </p:nvPr>
            </p:nvSpPr>
            <p:spPr>
              <a:xfrm>
                <a:off x="982564" y="12492227"/>
                <a:ext cx="8024109" cy="11616631"/>
              </a:xfrm>
              <a:blipFill>
                <a:blip r:embed="rId5"/>
                <a:stretch>
                  <a:fillRect l="-2280" t="-892" r="-3875" b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Placeholder 42"/>
          <p:cNvSpPr>
            <a:spLocks noGrp="1"/>
          </p:cNvSpPr>
          <p:nvPr>
            <p:ph type="body" sz="quarter" idx="56"/>
          </p:nvPr>
        </p:nvSpPr>
        <p:spPr>
          <a:xfrm>
            <a:off x="825192" y="11111966"/>
            <a:ext cx="14996160" cy="1804349"/>
          </a:xfrm>
        </p:spPr>
        <p:txBody>
          <a:bodyPr/>
          <a:lstStyle/>
          <a:p>
            <a:r>
              <a:rPr lang="en-US" dirty="0"/>
              <a:t>Objectives and features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57"/>
          </p:nvPr>
        </p:nvSpPr>
        <p:spPr>
          <a:xfrm>
            <a:off x="825192" y="23961325"/>
            <a:ext cx="14996160" cy="1804349"/>
          </a:xfrm>
        </p:spPr>
        <p:txBody>
          <a:bodyPr/>
          <a:lstStyle/>
          <a:p>
            <a:r>
              <a:rPr lang="en-US" dirty="0"/>
              <a:t>Design Details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D81063C0-2471-8479-06AC-830DDFE14536}"/>
              </a:ext>
            </a:extLst>
          </p:cNvPr>
          <p:cNvSpPr txBox="1">
            <a:spLocks/>
          </p:cNvSpPr>
          <p:nvPr/>
        </p:nvSpPr>
        <p:spPr>
          <a:xfrm>
            <a:off x="17932739" y="15383027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Test Results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0F7CD9C5-8E91-881F-1D8C-24875838ECE0}"/>
              </a:ext>
            </a:extLst>
          </p:cNvPr>
          <p:cNvSpPr txBox="1">
            <a:spLocks/>
          </p:cNvSpPr>
          <p:nvPr/>
        </p:nvSpPr>
        <p:spPr>
          <a:xfrm>
            <a:off x="17847946" y="27085355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Test Stand Application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7538E812-1405-9C32-133C-B4B4834658C2}"/>
              </a:ext>
            </a:extLst>
          </p:cNvPr>
          <p:cNvSpPr txBox="1">
            <a:spLocks/>
          </p:cNvSpPr>
          <p:nvPr/>
        </p:nvSpPr>
        <p:spPr>
          <a:xfrm>
            <a:off x="17847946" y="6272865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Microphonics, LFD, and Piezo Electric Tuning</a:t>
            </a:r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071929A8-83BE-4E22-C3D7-3035BEFF28D3}"/>
              </a:ext>
            </a:extLst>
          </p:cNvPr>
          <p:cNvSpPr txBox="1">
            <a:spLocks/>
          </p:cNvSpPr>
          <p:nvPr/>
        </p:nvSpPr>
        <p:spPr>
          <a:xfrm>
            <a:off x="1019417" y="25402625"/>
            <a:ext cx="15256318" cy="5693108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cs typeface="Helvetica"/>
              </a:rPr>
              <a:t>A ~4MHz crystal resonator in combination with varactor diodes form a tunable bandpass filter with a high Q factor. A simple weighted summing circuit is used to produce a varactor bias voltage for detuning. RF drive signals are down-converted, passed through a pair of directional couplers, and then fed to the crystal filter. The output of the filter and the forward and reverse coupler outputs are then each split and undergo I/Q modulation to up-convert them back to the input RF frequency. The signal levels are amplified to provide sufficient power levels to the downconverter.</a:t>
            </a:r>
          </a:p>
        </p:txBody>
      </p:sp>
      <p:pic>
        <p:nvPicPr>
          <p:cNvPr id="45" name="Picture 44" descr="A diagram of electrical circuits">
            <a:extLst>
              <a:ext uri="{FF2B5EF4-FFF2-40B4-BE49-F238E27FC236}">
                <a16:creationId xmlns:a16="http://schemas.microsoft.com/office/drawing/2014/main" id="{EDB41144-6578-B1D6-8A6D-2F682848D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5878" y="11938157"/>
            <a:ext cx="4810647" cy="2794095"/>
          </a:xfrm>
          <a:prstGeom prst="rect">
            <a:avLst/>
          </a:prstGeom>
        </p:spPr>
      </p:pic>
      <p:pic>
        <p:nvPicPr>
          <p:cNvPr id="46" name="Picture 45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AC8336F0-5759-4E3D-992C-7698DCD7F1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13489" b="2438"/>
          <a:stretch/>
        </p:blipFill>
        <p:spPr>
          <a:xfrm>
            <a:off x="25430819" y="18250004"/>
            <a:ext cx="4662763" cy="3525638"/>
          </a:xfrm>
          <a:prstGeom prst="rect">
            <a:avLst/>
          </a:prstGeom>
        </p:spPr>
      </p:pic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E1A6779C-7D90-9FA7-9067-88390912C56D}"/>
              </a:ext>
            </a:extLst>
          </p:cNvPr>
          <p:cNvSpPr txBox="1">
            <a:spLocks/>
          </p:cNvSpPr>
          <p:nvPr/>
        </p:nvSpPr>
        <p:spPr>
          <a:xfrm>
            <a:off x="18076076" y="7433021"/>
            <a:ext cx="13872206" cy="3938264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4C97"/>
              </a:buClr>
            </a:pPr>
            <a:r>
              <a:rPr lang="en-US" dirty="0">
                <a:cs typeface="Helvetica"/>
              </a:rPr>
              <a:t>The emulator has two detuning inputs for microphonics caused by mechanical vibrations and Lorentz force detuning resulting from deformations in the cavity caused by the high-power RF drive. . An additional input is included to allow for corrective piezo electric drive signals for tuning. A summing circuit to generate a bias voltage is used to change the resonant frequency</a:t>
            </a:r>
          </a:p>
        </p:txBody>
      </p:sp>
      <p:pic>
        <p:nvPicPr>
          <p:cNvPr id="51" name="Picture 50" descr="A machine with many wires&#10;&#10;Description automatically generated">
            <a:extLst>
              <a:ext uri="{FF2B5EF4-FFF2-40B4-BE49-F238E27FC236}">
                <a16:creationId xmlns:a16="http://schemas.microsoft.com/office/drawing/2014/main" id="{8C84DEBE-9DFB-C8CF-42F7-710B74682D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589"/>
          <a:stretch/>
        </p:blipFill>
        <p:spPr>
          <a:xfrm>
            <a:off x="25854402" y="31484220"/>
            <a:ext cx="5857427" cy="3664340"/>
          </a:xfrm>
          <a:prstGeom prst="rect">
            <a:avLst/>
          </a:prstGeom>
        </p:spPr>
      </p:pic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7590ACDE-D43F-1CA3-7658-F52BB832E370}"/>
              </a:ext>
            </a:extLst>
          </p:cNvPr>
          <p:cNvSpPr txBox="1">
            <a:spLocks/>
          </p:cNvSpPr>
          <p:nvPr/>
        </p:nvSpPr>
        <p:spPr>
          <a:xfrm>
            <a:off x="25821722" y="35040815"/>
            <a:ext cx="5857427" cy="723437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/>
              <a:t>Fig.10 Wired test stand system</a:t>
            </a:r>
          </a:p>
        </p:txBody>
      </p:sp>
      <p:pic>
        <p:nvPicPr>
          <p:cNvPr id="58" name="Picture 57" descr="A diagram of a circuit&#10;&#10;Description automatically generated">
            <a:extLst>
              <a:ext uri="{FF2B5EF4-FFF2-40B4-BE49-F238E27FC236}">
                <a16:creationId xmlns:a16="http://schemas.microsoft.com/office/drawing/2014/main" id="{9FBC5981-4238-5112-BAE6-269CD2091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97888" y="11811446"/>
            <a:ext cx="5836799" cy="3001443"/>
          </a:xfrm>
          <a:prstGeom prst="rect">
            <a:avLst/>
          </a:prstGeom>
        </p:spPr>
      </p:pic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23B296DE-042E-43FE-AB51-800C22B9E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269048"/>
              </p:ext>
            </p:extLst>
          </p:nvPr>
        </p:nvGraphicFramePr>
        <p:xfrm>
          <a:off x="18384067" y="18300543"/>
          <a:ext cx="5389748" cy="315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0B2067F6-65DE-6A2B-0781-55C1DDF968C4}"/>
              </a:ext>
            </a:extLst>
          </p:cNvPr>
          <p:cNvSpPr txBox="1">
            <a:spLocks/>
          </p:cNvSpPr>
          <p:nvPr/>
        </p:nvSpPr>
        <p:spPr>
          <a:xfrm>
            <a:off x="25404265" y="14194078"/>
            <a:ext cx="5836799" cy="1285802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/>
              <a:t>Fig.4 Tunable 4.1943MHz filter schematic</a:t>
            </a:r>
          </a:p>
        </p:txBody>
      </p:sp>
      <p:pic>
        <p:nvPicPr>
          <p:cNvPr id="64" name="Picture 63" descr="A machine with wires and cables&#10;&#10;Description automatically generated">
            <a:extLst>
              <a:ext uri="{FF2B5EF4-FFF2-40B4-BE49-F238E27FC236}">
                <a16:creationId xmlns:a16="http://schemas.microsoft.com/office/drawing/2014/main" id="{FCE37099-FB17-FCCF-5A3E-E4BE31E6BC8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9494" b="24230"/>
          <a:stretch/>
        </p:blipFill>
        <p:spPr>
          <a:xfrm>
            <a:off x="9134107" y="11746278"/>
            <a:ext cx="6750962" cy="2849390"/>
          </a:xfrm>
          <a:prstGeom prst="rect">
            <a:avLst/>
          </a:prstGeom>
        </p:spPr>
      </p:pic>
      <p:sp>
        <p:nvSpPr>
          <p:cNvPr id="67" name="Text Placeholder 40">
            <a:extLst>
              <a:ext uri="{FF2B5EF4-FFF2-40B4-BE49-F238E27FC236}">
                <a16:creationId xmlns:a16="http://schemas.microsoft.com/office/drawing/2014/main" id="{70FE787A-4AC1-9F13-25DE-80A7E29B20E8}"/>
              </a:ext>
            </a:extLst>
          </p:cNvPr>
          <p:cNvSpPr txBox="1">
            <a:spLocks/>
          </p:cNvSpPr>
          <p:nvPr/>
        </p:nvSpPr>
        <p:spPr>
          <a:xfrm>
            <a:off x="17830079" y="39393456"/>
            <a:ext cx="4944195" cy="737400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/>
              <a:t>Fig.11 Ql Measurement waveform</a:t>
            </a:r>
          </a:p>
        </p:txBody>
      </p:sp>
      <p:sp>
        <p:nvSpPr>
          <p:cNvPr id="74" name="Text Placeholder 34">
            <a:extLst>
              <a:ext uri="{FF2B5EF4-FFF2-40B4-BE49-F238E27FC236}">
                <a16:creationId xmlns:a16="http://schemas.microsoft.com/office/drawing/2014/main" id="{45E657B8-B302-8320-F122-E8C7AB1463EA}"/>
              </a:ext>
            </a:extLst>
          </p:cNvPr>
          <p:cNvSpPr txBox="1">
            <a:spLocks/>
          </p:cNvSpPr>
          <p:nvPr/>
        </p:nvSpPr>
        <p:spPr>
          <a:xfrm>
            <a:off x="18384067" y="20983070"/>
            <a:ext cx="5701154" cy="999341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/>
              <a:t>Fig.5 Graph of Bias voltage to resonant frequency</a:t>
            </a:r>
          </a:p>
        </p:txBody>
      </p:sp>
      <p:sp>
        <p:nvSpPr>
          <p:cNvPr id="75" name="Text Placeholder 34">
            <a:extLst>
              <a:ext uri="{FF2B5EF4-FFF2-40B4-BE49-F238E27FC236}">
                <a16:creationId xmlns:a16="http://schemas.microsoft.com/office/drawing/2014/main" id="{14E0751B-7FD1-0022-7ED1-EB1A90CD8578}"/>
              </a:ext>
            </a:extLst>
          </p:cNvPr>
          <p:cNvSpPr txBox="1">
            <a:spLocks/>
          </p:cNvSpPr>
          <p:nvPr/>
        </p:nvSpPr>
        <p:spPr>
          <a:xfrm>
            <a:off x="25472087" y="21790649"/>
            <a:ext cx="5701154" cy="999341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/>
              <a:t>Fig.6 Bandwidth and phase under bias conditions  </a:t>
            </a:r>
          </a:p>
        </p:txBody>
      </p:sp>
      <p:sp>
        <p:nvSpPr>
          <p:cNvPr id="76" name="Text Placeholder 34">
            <a:extLst>
              <a:ext uri="{FF2B5EF4-FFF2-40B4-BE49-F238E27FC236}">
                <a16:creationId xmlns:a16="http://schemas.microsoft.com/office/drawing/2014/main" id="{3280C16E-8E1C-E723-9D20-EB93BB9CA3DD}"/>
              </a:ext>
            </a:extLst>
          </p:cNvPr>
          <p:cNvSpPr txBox="1">
            <a:spLocks/>
          </p:cNvSpPr>
          <p:nvPr/>
        </p:nvSpPr>
        <p:spPr>
          <a:xfrm>
            <a:off x="18384067" y="26405022"/>
            <a:ext cx="5308836" cy="999341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/>
              <a:t>Fig.7 Resonant Frequency range with  varying DC bias.</a:t>
            </a:r>
          </a:p>
        </p:txBody>
      </p:sp>
      <p:sp>
        <p:nvSpPr>
          <p:cNvPr id="77" name="Text Placeholder 34">
            <a:extLst>
              <a:ext uri="{FF2B5EF4-FFF2-40B4-BE49-F238E27FC236}">
                <a16:creationId xmlns:a16="http://schemas.microsoft.com/office/drawing/2014/main" id="{E68943C8-CA36-F5E3-AE2A-EA7B294AF2B9}"/>
              </a:ext>
            </a:extLst>
          </p:cNvPr>
          <p:cNvSpPr txBox="1">
            <a:spLocks/>
          </p:cNvSpPr>
          <p:nvPr/>
        </p:nvSpPr>
        <p:spPr>
          <a:xfrm>
            <a:off x="25539909" y="26403337"/>
            <a:ext cx="6265035" cy="999341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/>
              <a:t>Fig.8 Waveform of RF monitor (Ch1), Reverse probe (Ch2) and Bias voltage monitor(Ch3)</a:t>
            </a:r>
          </a:p>
        </p:txBody>
      </p:sp>
      <p:pic>
        <p:nvPicPr>
          <p:cNvPr id="79" name="Picture 78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C5FC1EAA-851E-3FCD-C179-BBE90FED1B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13232" y="36311664"/>
            <a:ext cx="4856480" cy="3353894"/>
          </a:xfrm>
          <a:prstGeom prst="rect">
            <a:avLst/>
          </a:prstGeom>
        </p:spPr>
      </p:pic>
      <p:sp>
        <p:nvSpPr>
          <p:cNvPr id="80" name="Text Placeholder 34">
            <a:extLst>
              <a:ext uri="{FF2B5EF4-FFF2-40B4-BE49-F238E27FC236}">
                <a16:creationId xmlns:a16="http://schemas.microsoft.com/office/drawing/2014/main" id="{DA87BECE-0C96-74B5-4C18-5773163AF90B}"/>
              </a:ext>
            </a:extLst>
          </p:cNvPr>
          <p:cNvSpPr txBox="1">
            <a:spLocks/>
          </p:cNvSpPr>
          <p:nvPr/>
        </p:nvSpPr>
        <p:spPr>
          <a:xfrm>
            <a:off x="29466259" y="36311663"/>
            <a:ext cx="3080809" cy="2274112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27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/>
              <a:t>Fig.12 Frequency detuning with a sinusoidal bias signal waveform at 2Vpp @ 40Hz</a:t>
            </a:r>
          </a:p>
        </p:txBody>
      </p:sp>
      <p:pic>
        <p:nvPicPr>
          <p:cNvPr id="82" name="Picture 81" descr="A screen shot of a graph&#10;&#10;Description automatically generated">
            <a:extLst>
              <a:ext uri="{FF2B5EF4-FFF2-40B4-BE49-F238E27FC236}">
                <a16:creationId xmlns:a16="http://schemas.microsoft.com/office/drawing/2014/main" id="{7A54C294-9C7F-A040-B1DD-22B7D18A39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4265" y="22921550"/>
            <a:ext cx="4689317" cy="3516987"/>
          </a:xfrm>
          <a:prstGeom prst="rect">
            <a:avLst/>
          </a:prstGeom>
        </p:spPr>
      </p:pic>
      <p:sp>
        <p:nvSpPr>
          <p:cNvPr id="2" name="Text Placeholder 42">
            <a:extLst>
              <a:ext uri="{FF2B5EF4-FFF2-40B4-BE49-F238E27FC236}">
                <a16:creationId xmlns:a16="http://schemas.microsoft.com/office/drawing/2014/main" id="{A215DD12-49A9-8999-CCF4-25A9A4046DCD}"/>
              </a:ext>
            </a:extLst>
          </p:cNvPr>
          <p:cNvSpPr txBox="1">
            <a:spLocks/>
          </p:cNvSpPr>
          <p:nvPr/>
        </p:nvSpPr>
        <p:spPr>
          <a:xfrm>
            <a:off x="776766" y="38144962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Acknowledgments</a:t>
            </a:r>
          </a:p>
        </p:txBody>
      </p:sp>
      <p:sp>
        <p:nvSpPr>
          <p:cNvPr id="3" name="Text Placeholder 38">
            <a:extLst>
              <a:ext uri="{FF2B5EF4-FFF2-40B4-BE49-F238E27FC236}">
                <a16:creationId xmlns:a16="http://schemas.microsoft.com/office/drawing/2014/main" id="{5B98E82A-845A-827D-DF37-7A9DEAE79E92}"/>
              </a:ext>
            </a:extLst>
          </p:cNvPr>
          <p:cNvSpPr txBox="1">
            <a:spLocks/>
          </p:cNvSpPr>
          <p:nvPr/>
        </p:nvSpPr>
        <p:spPr>
          <a:xfrm>
            <a:off x="939245" y="39477352"/>
            <a:ext cx="14038565" cy="2632485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This manuscript has been authored by Fermi Research Alliance, LLC under Contract No. DE-AC02-07CH11359 with the U.S. Department of Energy, Office of Science, Office of High Energy Physics.</a:t>
            </a:r>
            <a:endParaRPr lang="en-US" sz="2400" dirty="0"/>
          </a:p>
        </p:txBody>
      </p:sp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7385AF7B-1BF5-FD09-6384-8E5BD47B6A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465" y="31084335"/>
            <a:ext cx="10058420" cy="7772415"/>
          </a:xfrm>
          <a:prstGeom prst="rect">
            <a:avLst/>
          </a:prstGeom>
        </p:spPr>
      </p:pic>
      <p:pic>
        <p:nvPicPr>
          <p:cNvPr id="14" name="Picture Placeholder 13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372684A2-AD87-A9A8-7924-C1C109C80893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15"/>
          <a:srcRect l="-645" r="-655"/>
          <a:stretch/>
        </p:blipFill>
        <p:spPr>
          <a:xfrm>
            <a:off x="16893293" y="31694475"/>
            <a:ext cx="8611786" cy="3730076"/>
          </a:xfrm>
        </p:spPr>
      </p:pic>
    </p:spTree>
    <p:extLst>
      <p:ext uri="{BB962C8B-B14F-4D97-AF65-F5344CB8AC3E}">
        <p14:creationId xmlns:p14="http://schemas.microsoft.com/office/powerpoint/2010/main" val="2543111131"/>
      </p:ext>
    </p:extLst>
  </p:cSld>
  <p:clrMapOvr>
    <a:masterClrMapping/>
  </p:clrMapOvr>
</p:sld>
</file>

<file path=ppt/theme/theme1.xml><?xml version="1.0" encoding="utf-8"?>
<a:theme xmlns:a="http://schemas.openxmlformats.org/drawingml/2006/main" name="36x48_ScientistPoster_092315_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2" id="{60AA0A2E-4B31-5F46-95DF-87B137C5DB05}" vid="{666D6501-C720-A444-86D6-E040BFDBD8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FNAL_Scientific_Poster_36x48_VRT_Nov20</Template>
  <TotalTime>8318</TotalTime>
  <Words>564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Helvetica</vt:lpstr>
      <vt:lpstr>36x48_ScientistPoster_092315_Vertical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fultz</dc:creator>
  <cp:lastModifiedBy>Chris fultz</cp:lastModifiedBy>
  <cp:revision>29</cp:revision>
  <dcterms:created xsi:type="dcterms:W3CDTF">2023-07-20T16:16:51Z</dcterms:created>
  <dcterms:modified xsi:type="dcterms:W3CDTF">2023-08-04T18:13:47Z</dcterms:modified>
</cp:coreProperties>
</file>