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3"/>
  </p:notesMasterIdLst>
  <p:sldIdLst>
    <p:sldId id="269" r:id="rId2"/>
  </p:sldIdLst>
  <p:sldSz cx="32918400" cy="43891200"/>
  <p:notesSz cx="6858000" cy="9144000"/>
  <p:defaultTextStyle>
    <a:defPPr>
      <a:defRPr lang="en-US"/>
    </a:defPPr>
    <a:lvl1pPr algn="l" defTabSz="2349434" rtl="0" fontAlgn="base">
      <a:spcBef>
        <a:spcPct val="0"/>
      </a:spcBef>
      <a:spcAft>
        <a:spcPct val="0"/>
      </a:spcAft>
      <a:defRPr sz="9200" kern="1200">
        <a:solidFill>
          <a:schemeClr val="tx1"/>
        </a:solidFill>
        <a:latin typeface="Calibri" charset="0"/>
        <a:ea typeface="ＭＳ Ｐゴシック" charset="0"/>
        <a:cs typeface="Geneva" charset="0"/>
      </a:defRPr>
    </a:lvl1pPr>
    <a:lvl2pPr marL="2349434" indent="-1834489" algn="l" defTabSz="2349434" rtl="0" fontAlgn="base">
      <a:spcBef>
        <a:spcPct val="0"/>
      </a:spcBef>
      <a:spcAft>
        <a:spcPct val="0"/>
      </a:spcAft>
      <a:defRPr sz="9200" kern="1200">
        <a:solidFill>
          <a:schemeClr val="tx1"/>
        </a:solidFill>
        <a:latin typeface="Calibri" charset="0"/>
        <a:ea typeface="ＭＳ Ｐゴシック" charset="0"/>
        <a:cs typeface="Geneva" charset="0"/>
      </a:defRPr>
    </a:lvl2pPr>
    <a:lvl3pPr marL="4700656" indent="-3670767" algn="l" defTabSz="2349434" rtl="0" fontAlgn="base">
      <a:spcBef>
        <a:spcPct val="0"/>
      </a:spcBef>
      <a:spcAft>
        <a:spcPct val="0"/>
      </a:spcAft>
      <a:defRPr sz="9200" kern="1200">
        <a:solidFill>
          <a:schemeClr val="tx1"/>
        </a:solidFill>
        <a:latin typeface="Calibri" charset="0"/>
        <a:ea typeface="ＭＳ Ｐゴシック" charset="0"/>
        <a:cs typeface="Geneva" charset="0"/>
      </a:defRPr>
    </a:lvl3pPr>
    <a:lvl4pPr marL="7051877" indent="-5507044" algn="l" defTabSz="2349434" rtl="0" fontAlgn="base">
      <a:spcBef>
        <a:spcPct val="0"/>
      </a:spcBef>
      <a:spcAft>
        <a:spcPct val="0"/>
      </a:spcAft>
      <a:defRPr sz="9200" kern="1200">
        <a:solidFill>
          <a:schemeClr val="tx1"/>
        </a:solidFill>
        <a:latin typeface="Calibri" charset="0"/>
        <a:ea typeface="ＭＳ Ｐゴシック" charset="0"/>
        <a:cs typeface="Geneva" charset="0"/>
      </a:defRPr>
    </a:lvl4pPr>
    <a:lvl5pPr marL="9403099" indent="-7343322" algn="l" defTabSz="2349434" rtl="0" fontAlgn="base">
      <a:spcBef>
        <a:spcPct val="0"/>
      </a:spcBef>
      <a:spcAft>
        <a:spcPct val="0"/>
      </a:spcAft>
      <a:defRPr sz="9200" kern="1200">
        <a:solidFill>
          <a:schemeClr val="tx1"/>
        </a:solidFill>
        <a:latin typeface="Calibri" charset="0"/>
        <a:ea typeface="ＭＳ Ｐゴシック" charset="0"/>
        <a:cs typeface="Geneva" charset="0"/>
      </a:defRPr>
    </a:lvl5pPr>
    <a:lvl6pPr marL="2574722" algn="l" defTabSz="514944" rtl="0" eaLnBrk="1" latinLnBrk="0" hangingPunct="1">
      <a:defRPr sz="9200" kern="1200">
        <a:solidFill>
          <a:schemeClr val="tx1"/>
        </a:solidFill>
        <a:latin typeface="Calibri" charset="0"/>
        <a:ea typeface="ＭＳ Ｐゴシック" charset="0"/>
        <a:cs typeface="Geneva" charset="0"/>
      </a:defRPr>
    </a:lvl6pPr>
    <a:lvl7pPr marL="3089666" algn="l" defTabSz="514944" rtl="0" eaLnBrk="1" latinLnBrk="0" hangingPunct="1">
      <a:defRPr sz="9200" kern="1200">
        <a:solidFill>
          <a:schemeClr val="tx1"/>
        </a:solidFill>
        <a:latin typeface="Calibri" charset="0"/>
        <a:ea typeface="ＭＳ Ｐゴシック" charset="0"/>
        <a:cs typeface="Geneva" charset="0"/>
      </a:defRPr>
    </a:lvl7pPr>
    <a:lvl8pPr marL="3604611" algn="l" defTabSz="514944" rtl="0" eaLnBrk="1" latinLnBrk="0" hangingPunct="1">
      <a:defRPr sz="9200" kern="1200">
        <a:solidFill>
          <a:schemeClr val="tx1"/>
        </a:solidFill>
        <a:latin typeface="Calibri" charset="0"/>
        <a:ea typeface="ＭＳ Ｐゴシック" charset="0"/>
        <a:cs typeface="Geneva" charset="0"/>
      </a:defRPr>
    </a:lvl8pPr>
    <a:lvl9pPr marL="4119555" algn="l" defTabSz="514944" rtl="0" eaLnBrk="1" latinLnBrk="0" hangingPunct="1">
      <a:defRPr sz="9200" kern="1200">
        <a:solidFill>
          <a:schemeClr val="tx1"/>
        </a:solidFill>
        <a:latin typeface="Calibri" charset="0"/>
        <a:ea typeface="ＭＳ Ｐゴシック" charset="0"/>
        <a:cs typeface="Geneva" charset="0"/>
      </a:defRPr>
    </a:lvl9pPr>
  </p:defaultTextStyle>
  <p:extLst>
    <p:ext uri="{EFAFB233-063F-42B5-8137-9DF3F51BA10A}">
      <p15:sldGuideLst xmlns:p15="http://schemas.microsoft.com/office/powerpoint/2012/main">
        <p15:guide id="1" orient="horz" pos="4979">
          <p15:clr>
            <a:srgbClr val="A4A3A4"/>
          </p15:clr>
        </p15:guide>
        <p15:guide id="2" orient="horz" pos="9211">
          <p15:clr>
            <a:srgbClr val="A4A3A4"/>
          </p15:clr>
        </p15:guide>
        <p15:guide id="3" orient="horz" pos="14428">
          <p15:clr>
            <a:srgbClr val="A4A3A4"/>
          </p15:clr>
        </p15:guide>
        <p15:guide id="4" orient="horz" pos="8652">
          <p15:clr>
            <a:srgbClr val="A4A3A4"/>
          </p15:clr>
        </p15:guide>
        <p15:guide id="5" orient="horz" pos="25045">
          <p15:clr>
            <a:srgbClr val="A4A3A4"/>
          </p15:clr>
        </p15:guide>
        <p15:guide id="6" orient="horz" pos="18899">
          <p15:clr>
            <a:srgbClr val="A4A3A4"/>
          </p15:clr>
        </p15:guide>
        <p15:guide id="7" orient="horz" pos="4429">
          <p15:clr>
            <a:srgbClr val="A4A3A4"/>
          </p15:clr>
        </p15:guide>
        <p15:guide id="8" orient="horz" pos="14956">
          <p15:clr>
            <a:srgbClr val="A4A3A4"/>
          </p15:clr>
        </p15:guide>
        <p15:guide id="9" pos="596">
          <p15:clr>
            <a:srgbClr val="A4A3A4"/>
          </p15:clr>
        </p15:guide>
        <p15:guide id="10" pos="20104">
          <p15:clr>
            <a:srgbClr val="A4A3A4"/>
          </p15:clr>
        </p15:guide>
        <p15:guide id="11" pos="9101">
          <p15:clr>
            <a:srgbClr val="A4A3A4"/>
          </p15:clr>
        </p15:guide>
        <p15:guide id="12" pos="14346">
          <p15:clr>
            <a:srgbClr val="A4A3A4"/>
          </p15:clr>
        </p15:guide>
        <p15:guide id="13" pos="13780">
          <p15:clr>
            <a:srgbClr val="A4A3A4"/>
          </p15:clr>
        </p15:guide>
        <p15:guide id="14" pos="96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00D2"/>
    <a:srgbClr val="3123FF"/>
    <a:srgbClr val="0066FF"/>
    <a:srgbClr val="004C97"/>
    <a:srgbClr val="6366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72" autoAdjust="0"/>
    <p:restoredTop sz="95820" autoAdjust="0"/>
  </p:normalViewPr>
  <p:slideViewPr>
    <p:cSldViewPr snapToGrid="0" snapToObjects="1">
      <p:cViewPr>
        <p:scale>
          <a:sx n="50" d="100"/>
          <a:sy n="50" d="100"/>
        </p:scale>
        <p:origin x="1042" y="-8030"/>
      </p:cViewPr>
      <p:guideLst>
        <p:guide orient="horz" pos="4979"/>
        <p:guide orient="horz" pos="9211"/>
        <p:guide orient="horz" pos="14428"/>
        <p:guide orient="horz" pos="8652"/>
        <p:guide orient="horz" pos="25045"/>
        <p:guide orient="horz" pos="18899"/>
        <p:guide orient="horz" pos="4429"/>
        <p:guide orient="horz" pos="14956"/>
        <p:guide pos="596"/>
        <p:guide pos="20104"/>
        <p:guide pos="9101"/>
        <p:guide pos="14346"/>
        <p:guide pos="13780"/>
        <p:guide pos="966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E699D3-51FD-4874-8696-A62C4B2FF3ED}" type="datetimeFigureOut">
              <a:rPr lang="en-US" smtClean="0"/>
              <a:t>8/2/2023</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3006DC-E83F-4A50-9EA4-C1F6828E6153}" type="slidenum">
              <a:rPr lang="en-US" smtClean="0"/>
              <a:t>‹#›</a:t>
            </a:fld>
            <a:endParaRPr lang="en-US"/>
          </a:p>
        </p:txBody>
      </p:sp>
    </p:spTree>
    <p:extLst>
      <p:ext uri="{BB962C8B-B14F-4D97-AF65-F5344CB8AC3E}">
        <p14:creationId xmlns:p14="http://schemas.microsoft.com/office/powerpoint/2010/main" val="3705608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3006DC-E83F-4A50-9EA4-C1F6828E6153}" type="slidenum">
              <a:rPr lang="en-US" smtClean="0"/>
              <a:t>1</a:t>
            </a:fld>
            <a:endParaRPr lang="en-US"/>
          </a:p>
        </p:txBody>
      </p:sp>
    </p:spTree>
    <p:extLst>
      <p:ext uri="{BB962C8B-B14F-4D97-AF65-F5344CB8AC3E}">
        <p14:creationId xmlns:p14="http://schemas.microsoft.com/office/powerpoint/2010/main" val="24419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 column even">
    <p:spTree>
      <p:nvGrpSpPr>
        <p:cNvPr id="1" name=""/>
        <p:cNvGrpSpPr/>
        <p:nvPr/>
      </p:nvGrpSpPr>
      <p:grpSpPr>
        <a:xfrm>
          <a:off x="0" y="0"/>
          <a:ext cx="0" cy="0"/>
          <a:chOff x="0" y="0"/>
          <a:chExt cx="0" cy="0"/>
        </a:xfrm>
      </p:grpSpPr>
      <p:sp>
        <p:nvSpPr>
          <p:cNvPr id="3" name="Picture Placeholder 37"/>
          <p:cNvSpPr>
            <a:spLocks noGrp="1"/>
          </p:cNvSpPr>
          <p:nvPr>
            <p:ph type="pic" sz="quarter" idx="21"/>
          </p:nvPr>
        </p:nvSpPr>
        <p:spPr>
          <a:xfrm>
            <a:off x="1008660" y="36320006"/>
            <a:ext cx="1417214" cy="1474189"/>
          </a:xfrm>
          <a:prstGeom prst="rect">
            <a:avLst/>
          </a:prstGeom>
        </p:spPr>
        <p:txBody>
          <a:bodyPr vert="horz" lIns="102989" tIns="51494" rIns="102989" bIns="51494"/>
          <a:lstStyle/>
          <a:p>
            <a:r>
              <a:rPr lang="en-US"/>
              <a:t>Click icon to add picture</a:t>
            </a:r>
            <a:endParaRPr lang="en-US" dirty="0"/>
          </a:p>
        </p:txBody>
      </p:sp>
      <p:sp>
        <p:nvSpPr>
          <p:cNvPr id="4" name="Picture Placeholder 37"/>
          <p:cNvSpPr>
            <a:spLocks noGrp="1"/>
          </p:cNvSpPr>
          <p:nvPr>
            <p:ph type="pic" sz="quarter" idx="22"/>
          </p:nvPr>
        </p:nvSpPr>
        <p:spPr>
          <a:xfrm>
            <a:off x="6757440" y="36363453"/>
            <a:ext cx="1417214" cy="1474189"/>
          </a:xfrm>
          <a:prstGeom prst="rect">
            <a:avLst/>
          </a:prstGeom>
        </p:spPr>
        <p:txBody>
          <a:bodyPr vert="horz" lIns="102989" tIns="51494" rIns="102989" bIns="51494"/>
          <a:lstStyle/>
          <a:p>
            <a:r>
              <a:rPr lang="en-US"/>
              <a:t>Click icon to add picture</a:t>
            </a:r>
            <a:endParaRPr lang="en-US" dirty="0"/>
          </a:p>
        </p:txBody>
      </p:sp>
      <p:sp>
        <p:nvSpPr>
          <p:cNvPr id="5" name="Picture Placeholder 37"/>
          <p:cNvSpPr>
            <a:spLocks noGrp="1"/>
          </p:cNvSpPr>
          <p:nvPr>
            <p:ph type="pic" sz="quarter" idx="23"/>
          </p:nvPr>
        </p:nvSpPr>
        <p:spPr>
          <a:xfrm>
            <a:off x="2855349" y="36363453"/>
            <a:ext cx="1417214" cy="1474189"/>
          </a:xfrm>
          <a:prstGeom prst="rect">
            <a:avLst/>
          </a:prstGeom>
        </p:spPr>
        <p:txBody>
          <a:bodyPr vert="horz" lIns="102989" tIns="51494" rIns="102989" bIns="51494"/>
          <a:lstStyle/>
          <a:p>
            <a:r>
              <a:rPr lang="en-US"/>
              <a:t>Click icon to add picture</a:t>
            </a:r>
            <a:endParaRPr lang="en-US" dirty="0"/>
          </a:p>
        </p:txBody>
      </p:sp>
      <p:sp>
        <p:nvSpPr>
          <p:cNvPr id="6" name="Picture Placeholder 37"/>
          <p:cNvSpPr>
            <a:spLocks noGrp="1"/>
          </p:cNvSpPr>
          <p:nvPr>
            <p:ph type="pic" sz="quarter" idx="24"/>
          </p:nvPr>
        </p:nvSpPr>
        <p:spPr>
          <a:xfrm>
            <a:off x="4813819" y="36363453"/>
            <a:ext cx="1417214" cy="1474189"/>
          </a:xfrm>
          <a:prstGeom prst="rect">
            <a:avLst/>
          </a:prstGeom>
        </p:spPr>
        <p:txBody>
          <a:bodyPr vert="horz" lIns="102989" tIns="51494" rIns="102989" bIns="51494"/>
          <a:lstStyle/>
          <a:p>
            <a:r>
              <a:rPr lang="en-US"/>
              <a:t>Click icon to add picture</a:t>
            </a:r>
            <a:endParaRPr lang="en-US" dirty="0"/>
          </a:p>
        </p:txBody>
      </p:sp>
      <p:sp>
        <p:nvSpPr>
          <p:cNvPr id="7" name="Text Placeholder 45"/>
          <p:cNvSpPr>
            <a:spLocks noGrp="1"/>
          </p:cNvSpPr>
          <p:nvPr>
            <p:ph type="body" sz="quarter" idx="25"/>
          </p:nvPr>
        </p:nvSpPr>
        <p:spPr>
          <a:xfrm>
            <a:off x="1008661" y="984596"/>
            <a:ext cx="30904888" cy="3950161"/>
          </a:xfrm>
          <a:prstGeom prst="rect">
            <a:avLst/>
          </a:prstGeom>
        </p:spPr>
        <p:txBody>
          <a:bodyPr vert="horz" lIns="102989" tIns="51494" rIns="102989" bIns="51494"/>
          <a:lstStyle>
            <a:lvl1pPr marL="0" indent="0">
              <a:buFontTx/>
              <a:buNone/>
              <a:defRPr sz="11000" b="1" i="0" baseline="0">
                <a:solidFill>
                  <a:schemeClr val="bg1"/>
                </a:solidFill>
                <a:latin typeface="Helvetica"/>
              </a:defRPr>
            </a:lvl1pPr>
            <a:lvl2pPr marL="514944" indent="0">
              <a:buFontTx/>
              <a:buNone/>
              <a:defRPr sz="15800" b="1" i="0" baseline="0">
                <a:solidFill>
                  <a:schemeClr val="bg1"/>
                </a:solidFill>
                <a:latin typeface="Helvetica"/>
              </a:defRPr>
            </a:lvl2pPr>
            <a:lvl3pPr marL="1029889" indent="0">
              <a:buFontTx/>
              <a:buNone/>
              <a:defRPr sz="15800" b="1" i="0" baseline="0">
                <a:solidFill>
                  <a:schemeClr val="bg1"/>
                </a:solidFill>
                <a:latin typeface="Helvetica"/>
              </a:defRPr>
            </a:lvl3pPr>
            <a:lvl4pPr marL="1544833" indent="0">
              <a:buFontTx/>
              <a:buNone/>
              <a:defRPr sz="15800" b="1" i="0" baseline="0">
                <a:solidFill>
                  <a:schemeClr val="bg1"/>
                </a:solidFill>
                <a:latin typeface="Helvetica"/>
              </a:defRPr>
            </a:lvl4pPr>
            <a:lvl5pPr marL="2059777" indent="0">
              <a:buFontTx/>
              <a:buNone/>
              <a:defRPr sz="15800" b="1" i="0" baseline="0">
                <a:solidFill>
                  <a:schemeClr val="bg1"/>
                </a:solidFill>
                <a:latin typeface="Helvetica"/>
              </a:defRPr>
            </a:lvl5pPr>
          </a:lstStyle>
          <a:p>
            <a:pPr lvl="0"/>
            <a:r>
              <a:rPr lang="en-US"/>
              <a:t>Click to edit Master text styles</a:t>
            </a:r>
          </a:p>
        </p:txBody>
      </p:sp>
      <p:sp>
        <p:nvSpPr>
          <p:cNvPr id="8" name="Picture Placeholder 6"/>
          <p:cNvSpPr>
            <a:spLocks noGrp="1" noChangeAspect="1"/>
          </p:cNvSpPr>
          <p:nvPr>
            <p:ph type="pic" sz="quarter" idx="34"/>
          </p:nvPr>
        </p:nvSpPr>
        <p:spPr>
          <a:xfrm>
            <a:off x="1008658" y="14736344"/>
            <a:ext cx="7151483" cy="5709030"/>
          </a:xfrm>
          <a:prstGeom prst="rect">
            <a:avLst/>
          </a:prstGeom>
        </p:spPr>
        <p:txBody>
          <a:bodyPr vert="horz" lIns="102989" tIns="51494" rIns="102989" bIns="51494"/>
          <a:lstStyle/>
          <a:p>
            <a:r>
              <a:rPr lang="en-US"/>
              <a:t>Click icon to add picture</a:t>
            </a:r>
            <a:endParaRPr lang="en-US" dirty="0"/>
          </a:p>
        </p:txBody>
      </p:sp>
      <p:sp>
        <p:nvSpPr>
          <p:cNvPr id="10" name="Text Placeholder 49"/>
          <p:cNvSpPr>
            <a:spLocks noGrp="1"/>
          </p:cNvSpPr>
          <p:nvPr>
            <p:ph type="body" sz="quarter" idx="39"/>
          </p:nvPr>
        </p:nvSpPr>
        <p:spPr>
          <a:xfrm>
            <a:off x="1008657" y="6526851"/>
            <a:ext cx="14996160" cy="1804349"/>
          </a:xfrm>
          <a:prstGeom prst="rect">
            <a:avLst/>
          </a:prstGeom>
        </p:spPr>
        <p:txBody>
          <a:bodyPr vert="horz" lIns="102989" tIns="51494" rIns="102989" bIns="51494" anchor="ctr" anchorCtr="0"/>
          <a:lstStyle>
            <a:lvl1pPr marL="0" indent="0">
              <a:buFontTx/>
              <a:buNone/>
              <a:defRPr sz="5000" b="1" i="0" baseline="0">
                <a:solidFill>
                  <a:srgbClr val="004C97"/>
                </a:solidFill>
                <a:latin typeface="Helvetica"/>
              </a:defRPr>
            </a:lvl1pPr>
            <a:lvl2pPr marL="0" indent="0">
              <a:buFontTx/>
              <a:buNone/>
              <a:defRPr sz="4500" b="0" i="0" baseline="0">
                <a:solidFill>
                  <a:schemeClr val="tx1"/>
                </a:solidFill>
                <a:latin typeface="Helvetica"/>
              </a:defRPr>
            </a:lvl2pPr>
            <a:lvl3pPr marL="0" indent="0">
              <a:buFontTx/>
              <a:buNone/>
              <a:defRPr sz="6800" b="1" i="0" baseline="0">
                <a:solidFill>
                  <a:srgbClr val="004C97"/>
                </a:solidFill>
                <a:latin typeface="Helvetica"/>
              </a:defRPr>
            </a:lvl3pPr>
            <a:lvl4pPr marL="0" indent="0">
              <a:buFontTx/>
              <a:buNone/>
              <a:defRPr sz="6800" b="1" i="0" baseline="0">
                <a:solidFill>
                  <a:srgbClr val="004C97"/>
                </a:solidFill>
                <a:latin typeface="Helvetica"/>
              </a:defRPr>
            </a:lvl4pPr>
            <a:lvl5pPr marL="0" indent="0">
              <a:buFontTx/>
              <a:buNone/>
              <a:defRPr sz="6800" b="1" i="0" baseline="0">
                <a:solidFill>
                  <a:srgbClr val="004C97"/>
                </a:solidFill>
                <a:latin typeface="Helvetica"/>
              </a:defRPr>
            </a:lvl5pPr>
          </a:lstStyle>
          <a:p>
            <a:pPr lvl="0"/>
            <a:r>
              <a:rPr lang="en-US"/>
              <a:t>Click to edit Master text styles</a:t>
            </a:r>
          </a:p>
        </p:txBody>
      </p:sp>
      <p:sp>
        <p:nvSpPr>
          <p:cNvPr id="11" name="Text Placeholder 74"/>
          <p:cNvSpPr>
            <a:spLocks noGrp="1"/>
          </p:cNvSpPr>
          <p:nvPr>
            <p:ph type="body" sz="quarter" idx="40"/>
          </p:nvPr>
        </p:nvSpPr>
        <p:spPr>
          <a:xfrm>
            <a:off x="1008659" y="8331200"/>
            <a:ext cx="14996160" cy="5395051"/>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15" name="Picture Placeholder 6"/>
          <p:cNvSpPr>
            <a:spLocks noGrp="1" noChangeAspect="1"/>
          </p:cNvSpPr>
          <p:nvPr>
            <p:ph type="pic" sz="quarter" idx="44"/>
          </p:nvPr>
        </p:nvSpPr>
        <p:spPr>
          <a:xfrm>
            <a:off x="21552526" y="22956561"/>
            <a:ext cx="10396280" cy="7890319"/>
          </a:xfrm>
          <a:prstGeom prst="rect">
            <a:avLst/>
          </a:prstGeom>
        </p:spPr>
        <p:txBody>
          <a:bodyPr vert="horz" lIns="102989" tIns="51494" rIns="102989" bIns="51494"/>
          <a:lstStyle/>
          <a:p>
            <a:r>
              <a:rPr lang="en-US"/>
              <a:t>Click icon to add picture</a:t>
            </a:r>
            <a:endParaRPr lang="en-US" dirty="0"/>
          </a:p>
        </p:txBody>
      </p:sp>
      <p:sp>
        <p:nvSpPr>
          <p:cNvPr id="17" name="Picture Placeholder 6"/>
          <p:cNvSpPr>
            <a:spLocks noGrp="1" noChangeAspect="1"/>
          </p:cNvSpPr>
          <p:nvPr>
            <p:ph type="pic" sz="quarter" idx="46"/>
          </p:nvPr>
        </p:nvSpPr>
        <p:spPr>
          <a:xfrm>
            <a:off x="16979682" y="6526851"/>
            <a:ext cx="10523374" cy="7199400"/>
          </a:xfrm>
          <a:prstGeom prst="rect">
            <a:avLst/>
          </a:prstGeom>
        </p:spPr>
        <p:txBody>
          <a:bodyPr vert="horz" lIns="102989" tIns="51494" rIns="102989" bIns="51494"/>
          <a:lstStyle>
            <a:lvl1pPr>
              <a:defRPr>
                <a:latin typeface="Helvetica"/>
              </a:defRPr>
            </a:lvl1pPr>
          </a:lstStyle>
          <a:p>
            <a:r>
              <a:rPr lang="en-US"/>
              <a:t>Click icon to add picture</a:t>
            </a:r>
            <a:endParaRPr lang="en-US" dirty="0"/>
          </a:p>
        </p:txBody>
      </p:sp>
      <p:sp>
        <p:nvSpPr>
          <p:cNvPr id="21" name="Text Placeholder 74"/>
          <p:cNvSpPr>
            <a:spLocks noGrp="1"/>
          </p:cNvSpPr>
          <p:nvPr>
            <p:ph type="body" sz="quarter" idx="50"/>
          </p:nvPr>
        </p:nvSpPr>
        <p:spPr>
          <a:xfrm>
            <a:off x="16979682" y="16540254"/>
            <a:ext cx="14996160" cy="5402340"/>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22" name="Picture Placeholder 21"/>
          <p:cNvSpPr>
            <a:spLocks noGrp="1"/>
          </p:cNvSpPr>
          <p:nvPr>
            <p:ph type="pic" sz="quarter" idx="51"/>
          </p:nvPr>
        </p:nvSpPr>
        <p:spPr>
          <a:xfrm>
            <a:off x="1008660" y="22956562"/>
            <a:ext cx="7151483" cy="12308812"/>
          </a:xfrm>
          <a:prstGeom prst="rect">
            <a:avLst/>
          </a:prstGeom>
        </p:spPr>
        <p:txBody>
          <a:bodyPr vert="horz" lIns="102989" tIns="51494" rIns="102989" bIns="51494"/>
          <a:lstStyle/>
          <a:p>
            <a:r>
              <a:rPr lang="en-US"/>
              <a:t>Click icon to add picture</a:t>
            </a:r>
            <a:endParaRPr lang="en-US" dirty="0"/>
          </a:p>
        </p:txBody>
      </p:sp>
      <p:sp>
        <p:nvSpPr>
          <p:cNvPr id="16" name="Text Placeholder 59"/>
          <p:cNvSpPr>
            <a:spLocks noGrp="1"/>
          </p:cNvSpPr>
          <p:nvPr>
            <p:ph type="body" sz="quarter" idx="45"/>
          </p:nvPr>
        </p:nvSpPr>
        <p:spPr>
          <a:xfrm>
            <a:off x="9146819" y="22956562"/>
            <a:ext cx="6858000" cy="3979913"/>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20" name="Text Placeholder 59"/>
          <p:cNvSpPr>
            <a:spLocks noGrp="1"/>
          </p:cNvSpPr>
          <p:nvPr>
            <p:ph type="body" sz="quarter" idx="49"/>
          </p:nvPr>
        </p:nvSpPr>
        <p:spPr>
          <a:xfrm>
            <a:off x="16979682" y="22956561"/>
            <a:ext cx="4126043" cy="7890319"/>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9" name="Text Placeholder 59"/>
          <p:cNvSpPr>
            <a:spLocks noGrp="1"/>
          </p:cNvSpPr>
          <p:nvPr>
            <p:ph type="body" sz="quarter" idx="35"/>
          </p:nvPr>
        </p:nvSpPr>
        <p:spPr>
          <a:xfrm>
            <a:off x="1008658" y="20496137"/>
            <a:ext cx="7151483" cy="1406759"/>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18" name="Text Placeholder 59"/>
          <p:cNvSpPr>
            <a:spLocks noGrp="1"/>
          </p:cNvSpPr>
          <p:nvPr>
            <p:ph type="body" sz="quarter" idx="47"/>
          </p:nvPr>
        </p:nvSpPr>
        <p:spPr>
          <a:xfrm>
            <a:off x="27935577" y="6526851"/>
            <a:ext cx="3977971" cy="7199400"/>
          </a:xfrm>
          <a:prstGeom prst="rect">
            <a:avLst/>
          </a:prstGeom>
          <a:noFill/>
        </p:spPr>
        <p:txBody>
          <a:bodyPr vert="horz" lIns="0" tIns="308967" rIns="308967" bIns="308967"/>
          <a:lstStyle>
            <a:lvl1pPr marL="0" indent="0">
              <a:buFontTx/>
              <a:buNone/>
              <a:defRPr sz="27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25" name="Text Placeholder 74"/>
          <p:cNvSpPr>
            <a:spLocks noGrp="1"/>
          </p:cNvSpPr>
          <p:nvPr>
            <p:ph type="body" sz="quarter" idx="52"/>
          </p:nvPr>
        </p:nvSpPr>
        <p:spPr>
          <a:xfrm>
            <a:off x="16979682" y="33633910"/>
            <a:ext cx="14969122" cy="5768539"/>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26" name="Picture Placeholder 6"/>
          <p:cNvSpPr>
            <a:spLocks noGrp="1" noChangeAspect="1"/>
          </p:cNvSpPr>
          <p:nvPr>
            <p:ph type="pic" sz="quarter" idx="53"/>
          </p:nvPr>
        </p:nvSpPr>
        <p:spPr>
          <a:xfrm>
            <a:off x="9146819" y="14735905"/>
            <a:ext cx="6858000" cy="5760232"/>
          </a:xfrm>
          <a:prstGeom prst="rect">
            <a:avLst/>
          </a:prstGeom>
        </p:spPr>
        <p:txBody>
          <a:bodyPr vert="horz" lIns="102989" tIns="51494" rIns="102989" bIns="51494"/>
          <a:lstStyle/>
          <a:p>
            <a:r>
              <a:rPr lang="en-US"/>
              <a:t>Click icon to add picture</a:t>
            </a:r>
            <a:endParaRPr lang="en-US" dirty="0"/>
          </a:p>
        </p:txBody>
      </p:sp>
      <p:sp>
        <p:nvSpPr>
          <p:cNvPr id="27" name="Text Placeholder 59"/>
          <p:cNvSpPr>
            <a:spLocks noGrp="1"/>
          </p:cNvSpPr>
          <p:nvPr>
            <p:ph type="body" sz="quarter" idx="54"/>
          </p:nvPr>
        </p:nvSpPr>
        <p:spPr>
          <a:xfrm>
            <a:off x="9146819" y="20496137"/>
            <a:ext cx="6858000" cy="1406759"/>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28" name="Text Placeholder 74"/>
          <p:cNvSpPr>
            <a:spLocks noGrp="1"/>
          </p:cNvSpPr>
          <p:nvPr>
            <p:ph type="body" sz="quarter" idx="55"/>
          </p:nvPr>
        </p:nvSpPr>
        <p:spPr>
          <a:xfrm>
            <a:off x="9146819" y="27832255"/>
            <a:ext cx="6858000" cy="11570195"/>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23" name="Text Placeholder 49"/>
          <p:cNvSpPr>
            <a:spLocks noGrp="1"/>
          </p:cNvSpPr>
          <p:nvPr>
            <p:ph type="body" sz="quarter" idx="56"/>
          </p:nvPr>
        </p:nvSpPr>
        <p:spPr>
          <a:xfrm>
            <a:off x="16952644" y="14735905"/>
            <a:ext cx="14996160" cy="1804349"/>
          </a:xfrm>
          <a:prstGeom prst="rect">
            <a:avLst/>
          </a:prstGeom>
        </p:spPr>
        <p:txBody>
          <a:bodyPr vert="horz" lIns="102989" tIns="51494" rIns="102989" bIns="51494" anchor="ctr" anchorCtr="0"/>
          <a:lstStyle>
            <a:lvl1pPr marL="0" indent="0">
              <a:buFontTx/>
              <a:buNone/>
              <a:defRPr sz="5000" b="1" i="0" baseline="0">
                <a:solidFill>
                  <a:srgbClr val="004C97"/>
                </a:solidFill>
                <a:latin typeface="Helvetica"/>
              </a:defRPr>
            </a:lvl1pPr>
            <a:lvl2pPr marL="0" indent="0">
              <a:buFontTx/>
              <a:buNone/>
              <a:defRPr sz="4500" b="0" i="0" baseline="0">
                <a:solidFill>
                  <a:schemeClr val="tx1"/>
                </a:solidFill>
                <a:latin typeface="Helvetica"/>
              </a:defRPr>
            </a:lvl2pPr>
            <a:lvl3pPr marL="0" indent="0">
              <a:buFontTx/>
              <a:buNone/>
              <a:defRPr sz="6800" b="1" i="0" baseline="0">
                <a:solidFill>
                  <a:srgbClr val="004C97"/>
                </a:solidFill>
                <a:latin typeface="Helvetica"/>
              </a:defRPr>
            </a:lvl3pPr>
            <a:lvl4pPr marL="0" indent="0">
              <a:buFontTx/>
              <a:buNone/>
              <a:defRPr sz="6800" b="1" i="0" baseline="0">
                <a:solidFill>
                  <a:srgbClr val="004C97"/>
                </a:solidFill>
                <a:latin typeface="Helvetica"/>
              </a:defRPr>
            </a:lvl4pPr>
            <a:lvl5pPr marL="0" indent="0">
              <a:buFontTx/>
              <a:buNone/>
              <a:defRPr sz="6800" b="1" i="0" baseline="0">
                <a:solidFill>
                  <a:srgbClr val="004C97"/>
                </a:solidFill>
                <a:latin typeface="Helvetica"/>
              </a:defRPr>
            </a:lvl5pPr>
          </a:lstStyle>
          <a:p>
            <a:pPr lvl="0"/>
            <a:r>
              <a:rPr lang="en-US"/>
              <a:t>Click to edit Master text styles</a:t>
            </a:r>
          </a:p>
        </p:txBody>
      </p:sp>
      <p:sp>
        <p:nvSpPr>
          <p:cNvPr id="24" name="Text Placeholder 49"/>
          <p:cNvSpPr>
            <a:spLocks noGrp="1"/>
          </p:cNvSpPr>
          <p:nvPr>
            <p:ph type="body" sz="quarter" idx="57"/>
          </p:nvPr>
        </p:nvSpPr>
        <p:spPr>
          <a:xfrm>
            <a:off x="16979682" y="31829562"/>
            <a:ext cx="14996160" cy="1804349"/>
          </a:xfrm>
          <a:prstGeom prst="rect">
            <a:avLst/>
          </a:prstGeom>
        </p:spPr>
        <p:txBody>
          <a:bodyPr vert="horz" lIns="102989" tIns="51494" rIns="102989" bIns="51494" anchor="ctr" anchorCtr="0"/>
          <a:lstStyle>
            <a:lvl1pPr marL="0" indent="0">
              <a:buFontTx/>
              <a:buNone/>
              <a:defRPr sz="5000" b="1" i="0" baseline="0">
                <a:solidFill>
                  <a:srgbClr val="004C97"/>
                </a:solidFill>
                <a:latin typeface="Helvetica"/>
              </a:defRPr>
            </a:lvl1pPr>
            <a:lvl2pPr marL="0" indent="0">
              <a:buFontTx/>
              <a:buNone/>
              <a:defRPr sz="4500" b="0" i="0" baseline="0">
                <a:solidFill>
                  <a:schemeClr val="tx1"/>
                </a:solidFill>
                <a:latin typeface="Helvetica"/>
              </a:defRPr>
            </a:lvl2pPr>
            <a:lvl3pPr marL="0" indent="0">
              <a:buFontTx/>
              <a:buNone/>
              <a:defRPr sz="6800" b="1" i="0" baseline="0">
                <a:solidFill>
                  <a:srgbClr val="004C97"/>
                </a:solidFill>
                <a:latin typeface="Helvetica"/>
              </a:defRPr>
            </a:lvl3pPr>
            <a:lvl4pPr marL="0" indent="0">
              <a:buFontTx/>
              <a:buNone/>
              <a:defRPr sz="6800" b="1" i="0" baseline="0">
                <a:solidFill>
                  <a:srgbClr val="004C97"/>
                </a:solidFill>
                <a:latin typeface="Helvetica"/>
              </a:defRPr>
            </a:lvl4pPr>
            <a:lvl5pPr marL="0" indent="0">
              <a:buFontTx/>
              <a:buNone/>
              <a:defRPr sz="6800" b="1" i="0" baseline="0">
                <a:solidFill>
                  <a:srgbClr val="004C97"/>
                </a:solidFill>
                <a:latin typeface="Helvetica"/>
              </a:defRPr>
            </a:lvl5pPr>
          </a:lstStyle>
          <a:p>
            <a:pPr lvl="0"/>
            <a:r>
              <a:rPr lang="en-US"/>
              <a:t>Click to edit Master text styles</a:t>
            </a:r>
          </a:p>
        </p:txBody>
      </p:sp>
    </p:spTree>
    <p:extLst>
      <p:ext uri="{BB962C8B-B14F-4D97-AF65-F5344CB8AC3E}">
        <p14:creationId xmlns:p14="http://schemas.microsoft.com/office/powerpoint/2010/main" val="36781510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40641207"/>
            <a:ext cx="32944298" cy="3282436"/>
          </a:xfrm>
          <a:prstGeom prst="rect">
            <a:avLst/>
          </a:prstGeom>
          <a:solidFill>
            <a:srgbClr val="004C97"/>
          </a:solidFill>
          <a:effectLst/>
        </p:spPr>
        <p:style>
          <a:lnRef idx="1">
            <a:schemeClr val="accent1"/>
          </a:lnRef>
          <a:fillRef idx="3">
            <a:schemeClr val="accent1"/>
          </a:fillRef>
          <a:effectRef idx="2">
            <a:schemeClr val="accent1"/>
          </a:effectRef>
          <a:fontRef idx="minor">
            <a:schemeClr val="lt1"/>
          </a:fontRef>
        </p:style>
        <p:txBody>
          <a:bodyPr lIns="102989" tIns="51494" rIns="102989" bIns="51494" anchor="ctr"/>
          <a:lstStyle/>
          <a:p>
            <a:pPr algn="ctr" defTabSz="2351081" fontAlgn="auto">
              <a:spcBef>
                <a:spcPts val="0"/>
              </a:spcBef>
              <a:spcAft>
                <a:spcPts val="0"/>
              </a:spcAft>
              <a:defRPr/>
            </a:pPr>
            <a:endParaRPr lang="en-US"/>
          </a:p>
        </p:txBody>
      </p:sp>
      <p:sp>
        <p:nvSpPr>
          <p:cNvPr id="9" name="Rectangle 8"/>
          <p:cNvSpPr/>
          <p:nvPr/>
        </p:nvSpPr>
        <p:spPr>
          <a:xfrm>
            <a:off x="2" y="0"/>
            <a:ext cx="32944298" cy="5486400"/>
          </a:xfrm>
          <a:prstGeom prst="rect">
            <a:avLst/>
          </a:prstGeom>
          <a:solidFill>
            <a:srgbClr val="004C97"/>
          </a:solidFill>
          <a:effectLst/>
        </p:spPr>
        <p:style>
          <a:lnRef idx="1">
            <a:schemeClr val="accent1"/>
          </a:lnRef>
          <a:fillRef idx="3">
            <a:schemeClr val="accent1"/>
          </a:fillRef>
          <a:effectRef idx="2">
            <a:schemeClr val="accent1"/>
          </a:effectRef>
          <a:fontRef idx="minor">
            <a:schemeClr val="lt1"/>
          </a:fontRef>
        </p:style>
        <p:txBody>
          <a:bodyPr lIns="102989" tIns="51494" rIns="102989" bIns="51494" anchor="ctr"/>
          <a:lstStyle/>
          <a:p>
            <a:pPr algn="ctr" defTabSz="2351081" fontAlgn="auto">
              <a:spcBef>
                <a:spcPts val="0"/>
              </a:spcBef>
              <a:spcAft>
                <a:spcPts val="0"/>
              </a:spcAft>
              <a:defRPr/>
            </a:pPr>
            <a:endParaRPr lang="en-US"/>
          </a:p>
        </p:txBody>
      </p:sp>
      <p:pic>
        <p:nvPicPr>
          <p:cNvPr id="8" name="Picture 7" descr="FermilabBarDOE_TextInBar_36inches-05.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288067"/>
            <a:ext cx="32918400" cy="1828800"/>
          </a:xfrm>
          <a:prstGeom prst="rect">
            <a:avLst/>
          </a:prstGeom>
        </p:spPr>
      </p:pic>
    </p:spTree>
    <p:extLst>
      <p:ext uri="{BB962C8B-B14F-4D97-AF65-F5344CB8AC3E}">
        <p14:creationId xmlns:p14="http://schemas.microsoft.com/office/powerpoint/2010/main" val="4017922149"/>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514944" rtl="0" eaLnBrk="1" latinLnBrk="0" hangingPunct="1">
        <a:spcBef>
          <a:spcPct val="0"/>
        </a:spcBef>
        <a:buNone/>
        <a:defRPr sz="5000" kern="1200">
          <a:solidFill>
            <a:schemeClr val="tx1"/>
          </a:solidFill>
          <a:latin typeface="+mj-lt"/>
          <a:ea typeface="+mj-ea"/>
          <a:cs typeface="+mj-cs"/>
        </a:defRPr>
      </a:lvl1pPr>
    </p:titleStyle>
    <p:bodyStyle>
      <a:lvl1pPr marL="386208" indent="-386208" algn="l" defTabSz="514944" rtl="0" eaLnBrk="1" latinLnBrk="0" hangingPunct="1">
        <a:spcBef>
          <a:spcPct val="20000"/>
        </a:spcBef>
        <a:buFont typeface="Arial"/>
        <a:buChar char="•"/>
        <a:defRPr sz="3600" kern="1200">
          <a:solidFill>
            <a:schemeClr val="tx1"/>
          </a:solidFill>
          <a:latin typeface="+mn-lt"/>
          <a:ea typeface="+mn-ea"/>
          <a:cs typeface="+mn-cs"/>
        </a:defRPr>
      </a:lvl1pPr>
      <a:lvl2pPr marL="836785" indent="-321840" algn="l" defTabSz="514944" rtl="0" eaLnBrk="1" latinLnBrk="0" hangingPunct="1">
        <a:spcBef>
          <a:spcPct val="20000"/>
        </a:spcBef>
        <a:buFont typeface="Arial"/>
        <a:buChar char="–"/>
        <a:defRPr sz="3200" kern="1200">
          <a:solidFill>
            <a:schemeClr val="tx1"/>
          </a:solidFill>
          <a:latin typeface="+mn-lt"/>
          <a:ea typeface="+mn-ea"/>
          <a:cs typeface="+mn-cs"/>
        </a:defRPr>
      </a:lvl2pPr>
      <a:lvl3pPr marL="1287361" indent="-257472" algn="l" defTabSz="514944" rtl="0" eaLnBrk="1" latinLnBrk="0" hangingPunct="1">
        <a:spcBef>
          <a:spcPct val="20000"/>
        </a:spcBef>
        <a:buFont typeface="Arial"/>
        <a:buChar char="•"/>
        <a:defRPr sz="2700" kern="1200">
          <a:solidFill>
            <a:schemeClr val="tx1"/>
          </a:solidFill>
          <a:latin typeface="+mn-lt"/>
          <a:ea typeface="+mn-ea"/>
          <a:cs typeface="+mn-cs"/>
        </a:defRPr>
      </a:lvl3pPr>
      <a:lvl4pPr marL="1802305" indent="-257472" algn="l" defTabSz="514944" rtl="0" eaLnBrk="1" latinLnBrk="0" hangingPunct="1">
        <a:spcBef>
          <a:spcPct val="20000"/>
        </a:spcBef>
        <a:buFont typeface="Arial"/>
        <a:buChar char="–"/>
        <a:defRPr sz="2300" kern="1200">
          <a:solidFill>
            <a:schemeClr val="tx1"/>
          </a:solidFill>
          <a:latin typeface="+mn-lt"/>
          <a:ea typeface="+mn-ea"/>
          <a:cs typeface="+mn-cs"/>
        </a:defRPr>
      </a:lvl4pPr>
      <a:lvl5pPr marL="2317250" indent="-257472" algn="l" defTabSz="514944" rtl="0" eaLnBrk="1" latinLnBrk="0" hangingPunct="1">
        <a:spcBef>
          <a:spcPct val="20000"/>
        </a:spcBef>
        <a:buFont typeface="Arial"/>
        <a:buChar char="»"/>
        <a:defRPr sz="2300" kern="1200">
          <a:solidFill>
            <a:schemeClr val="tx1"/>
          </a:solidFill>
          <a:latin typeface="+mn-lt"/>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14944" rtl="0" eaLnBrk="1" latinLnBrk="0" hangingPunct="1">
        <a:defRPr sz="2000" kern="1200">
          <a:solidFill>
            <a:schemeClr val="tx1"/>
          </a:solidFill>
          <a:latin typeface="+mn-lt"/>
          <a:ea typeface="+mn-ea"/>
          <a:cs typeface="+mn-cs"/>
        </a:defRPr>
      </a:lvl1pPr>
      <a:lvl2pPr marL="514944" algn="l" defTabSz="514944" rtl="0" eaLnBrk="1" latinLnBrk="0" hangingPunct="1">
        <a:defRPr sz="2000" kern="1200">
          <a:solidFill>
            <a:schemeClr val="tx1"/>
          </a:solidFill>
          <a:latin typeface="+mn-lt"/>
          <a:ea typeface="+mn-ea"/>
          <a:cs typeface="+mn-cs"/>
        </a:defRPr>
      </a:lvl2pPr>
      <a:lvl3pPr marL="1029889" algn="l" defTabSz="514944" rtl="0" eaLnBrk="1" latinLnBrk="0" hangingPunct="1">
        <a:defRPr sz="2000" kern="1200">
          <a:solidFill>
            <a:schemeClr val="tx1"/>
          </a:solidFill>
          <a:latin typeface="+mn-lt"/>
          <a:ea typeface="+mn-ea"/>
          <a:cs typeface="+mn-cs"/>
        </a:defRPr>
      </a:lvl3pPr>
      <a:lvl4pPr marL="1544833" algn="l" defTabSz="514944" rtl="0" eaLnBrk="1" latinLnBrk="0" hangingPunct="1">
        <a:defRPr sz="2000" kern="1200">
          <a:solidFill>
            <a:schemeClr val="tx1"/>
          </a:solidFill>
          <a:latin typeface="+mn-lt"/>
          <a:ea typeface="+mn-ea"/>
          <a:cs typeface="+mn-cs"/>
        </a:defRPr>
      </a:lvl4pPr>
      <a:lvl5pPr marL="2059777" algn="l" defTabSz="514944" rtl="0" eaLnBrk="1" latinLnBrk="0" hangingPunct="1">
        <a:defRPr sz="2000" kern="1200">
          <a:solidFill>
            <a:schemeClr val="tx1"/>
          </a:solidFill>
          <a:latin typeface="+mn-lt"/>
          <a:ea typeface="+mn-ea"/>
          <a:cs typeface="+mn-cs"/>
        </a:defRPr>
      </a:lvl5pPr>
      <a:lvl6pPr marL="2574722" algn="l" defTabSz="514944" rtl="0" eaLnBrk="1" latinLnBrk="0" hangingPunct="1">
        <a:defRPr sz="2000" kern="1200">
          <a:solidFill>
            <a:schemeClr val="tx1"/>
          </a:solidFill>
          <a:latin typeface="+mn-lt"/>
          <a:ea typeface="+mn-ea"/>
          <a:cs typeface="+mn-cs"/>
        </a:defRPr>
      </a:lvl6pPr>
      <a:lvl7pPr marL="3089666" algn="l" defTabSz="514944" rtl="0" eaLnBrk="1" latinLnBrk="0" hangingPunct="1">
        <a:defRPr sz="2000" kern="1200">
          <a:solidFill>
            <a:schemeClr val="tx1"/>
          </a:solidFill>
          <a:latin typeface="+mn-lt"/>
          <a:ea typeface="+mn-ea"/>
          <a:cs typeface="+mn-cs"/>
        </a:defRPr>
      </a:lvl7pPr>
      <a:lvl8pPr marL="3604611" algn="l" defTabSz="514944" rtl="0" eaLnBrk="1" latinLnBrk="0" hangingPunct="1">
        <a:defRPr sz="2000" kern="1200">
          <a:solidFill>
            <a:schemeClr val="tx1"/>
          </a:solidFill>
          <a:latin typeface="+mn-lt"/>
          <a:ea typeface="+mn-ea"/>
          <a:cs typeface="+mn-cs"/>
        </a:defRPr>
      </a:lvl8pPr>
      <a:lvl9pPr marL="4119555" algn="l" defTabSz="51494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9159A0C2-C101-2326-AFBE-AF0EB2EC9DE9}"/>
              </a:ext>
            </a:extLst>
          </p:cNvPr>
          <p:cNvSpPr/>
          <p:nvPr/>
        </p:nvSpPr>
        <p:spPr>
          <a:xfrm>
            <a:off x="13759367" y="23665354"/>
            <a:ext cx="12783633" cy="8541845"/>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7" name="Rectangle 46">
            <a:extLst>
              <a:ext uri="{FF2B5EF4-FFF2-40B4-BE49-F238E27FC236}">
                <a16:creationId xmlns:a16="http://schemas.microsoft.com/office/drawing/2014/main" id="{7A2AA7C6-45EA-22B8-BB6C-9A42C056AAFD}"/>
              </a:ext>
            </a:extLst>
          </p:cNvPr>
          <p:cNvSpPr/>
          <p:nvPr/>
        </p:nvSpPr>
        <p:spPr>
          <a:xfrm>
            <a:off x="13747832" y="14835763"/>
            <a:ext cx="12722549" cy="8528282"/>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Text Placeholder 26"/>
          <p:cNvSpPr>
            <a:spLocks noGrp="1"/>
          </p:cNvSpPr>
          <p:nvPr>
            <p:ph type="body" sz="quarter" idx="25"/>
          </p:nvPr>
        </p:nvSpPr>
        <p:spPr>
          <a:xfrm>
            <a:off x="1008660" y="984596"/>
            <a:ext cx="31414439" cy="3950161"/>
          </a:xfrm>
        </p:spPr>
        <p:txBody>
          <a:bodyPr/>
          <a:lstStyle/>
          <a:p>
            <a:r>
              <a:rPr lang="en-US" sz="9600" dirty="0"/>
              <a:t>Study of Cathode and Cavity Geometries in Electropolishing (EP): Electric Field Simulation </a:t>
            </a:r>
          </a:p>
          <a:p>
            <a:r>
              <a:rPr lang="en-US" sz="6000" b="0" dirty="0"/>
              <a:t>Bereket Loer, Vijay Chouhan</a:t>
            </a:r>
            <a:endParaRPr lang="en-US" dirty="0"/>
          </a:p>
        </p:txBody>
      </p:sp>
      <p:sp>
        <p:nvSpPr>
          <p:cNvPr id="30" name="Text Placeholder 29"/>
          <p:cNvSpPr>
            <a:spLocks noGrp="1"/>
          </p:cNvSpPr>
          <p:nvPr>
            <p:ph type="body" sz="quarter" idx="39"/>
          </p:nvPr>
        </p:nvSpPr>
        <p:spPr>
          <a:xfrm>
            <a:off x="1235421" y="6150296"/>
            <a:ext cx="14996160" cy="1804349"/>
          </a:xfrm>
        </p:spPr>
        <p:txBody>
          <a:bodyPr/>
          <a:lstStyle/>
          <a:p>
            <a:r>
              <a:rPr lang="en-US" dirty="0"/>
              <a:t>Introduction and Motivation</a:t>
            </a:r>
          </a:p>
        </p:txBody>
      </p:sp>
      <p:sp>
        <p:nvSpPr>
          <p:cNvPr id="31" name="Text Placeholder 30"/>
          <p:cNvSpPr>
            <a:spLocks noGrp="1"/>
          </p:cNvSpPr>
          <p:nvPr>
            <p:ph type="body" sz="quarter" idx="40"/>
          </p:nvPr>
        </p:nvSpPr>
        <p:spPr>
          <a:xfrm>
            <a:off x="1072337" y="7542181"/>
            <a:ext cx="20455458" cy="5424023"/>
          </a:xfrm>
        </p:spPr>
        <p:txBody>
          <a:bodyPr/>
          <a:lstStyle/>
          <a:p>
            <a:r>
              <a:rPr lang="en-US" sz="3600" dirty="0">
                <a:solidFill>
                  <a:srgbClr val="222222"/>
                </a:solidFill>
                <a:latin typeface="Helvetica" panose="020B0604020202020204" pitchFamily="34" charset="0"/>
                <a:cs typeface="Helvetica" panose="020B0604020202020204" pitchFamily="34" charset="0"/>
              </a:rPr>
              <a:t>Niobium (Nb) superconducting radio frequency (SRF) cavities require electropolishing surface treatment to reach high</a:t>
            </a:r>
            <a:r>
              <a:rPr lang="en-US" sz="3600" b="0" i="0" dirty="0">
                <a:solidFill>
                  <a:srgbClr val="222222"/>
                </a:solidFill>
                <a:effectLst/>
                <a:latin typeface="Helvetica" panose="020B0604020202020204" pitchFamily="34" charset="0"/>
                <a:cs typeface="Helvetica" panose="020B0604020202020204" pitchFamily="34" charset="0"/>
              </a:rPr>
              <a:t> acceleration gradient. </a:t>
            </a:r>
            <a:r>
              <a:rPr lang="en-US" sz="3600" dirty="0">
                <a:solidFill>
                  <a:srgbClr val="222222"/>
                </a:solidFill>
                <a:latin typeface="Helvetica" panose="020B0604020202020204" pitchFamily="34" charset="0"/>
                <a:cs typeface="Helvetica" panose="020B0604020202020204" pitchFamily="34" charset="0"/>
              </a:rPr>
              <a:t>EP performed in the plateau region of an I-V curve [1] leads to a smooth finish of the cavity surface including the equator surface. The equator surface is vital because a rough equator surface leads to premature quench and limit the cavity performance. Previous experimental work was performed to optimize EP parameters for low-beta (LB) 650 MHz Nb cavity [1]. It was found that different cathode surface areas vary the plateau onset voltage. A lower onset voltage was achieved for HB650 cavity with an enlarged cathode surface area. The aim of the study is to perform electrostatic and electrochemical simulation to understand the impact of both cavity geometry and cathodes. This report covers an initial result on electric field simulation performed with HB and LB 650 MHz cavities.</a:t>
            </a:r>
            <a:endParaRPr lang="en-US" sz="3600" dirty="0">
              <a:latin typeface="Helvetica" panose="020B0604020202020204" pitchFamily="34" charset="0"/>
              <a:cs typeface="Helvetica" panose="020B0604020202020204" pitchFamily="34" charset="0"/>
            </a:endParaRPr>
          </a:p>
        </p:txBody>
      </p:sp>
      <p:sp>
        <p:nvSpPr>
          <p:cNvPr id="37" name="Text Placeholder 36"/>
          <p:cNvSpPr>
            <a:spLocks noGrp="1"/>
          </p:cNvSpPr>
          <p:nvPr>
            <p:ph type="body" sz="quarter" idx="50"/>
          </p:nvPr>
        </p:nvSpPr>
        <p:spPr>
          <a:xfrm>
            <a:off x="26792720" y="15079484"/>
            <a:ext cx="5103524" cy="16046045"/>
          </a:xfrm>
        </p:spPr>
        <p:txBody>
          <a:bodyPr/>
          <a:lstStyle/>
          <a:p>
            <a:pPr marL="571500" indent="-571500">
              <a:buFont typeface="Arial" panose="020B0604020202020204" pitchFamily="34" charset="0"/>
              <a:buChar char="•"/>
            </a:pPr>
            <a:r>
              <a:rPr lang="en-US" sz="3600" dirty="0"/>
              <a:t>The E-field magnitude on the equator surface varies with both the shape of the cathode and the shape of the cavity. </a:t>
            </a:r>
          </a:p>
          <a:p>
            <a:pPr marL="571500" indent="-571500">
              <a:buFont typeface="Arial" panose="020B0604020202020204" pitchFamily="34" charset="0"/>
              <a:buChar char="•"/>
            </a:pPr>
            <a:r>
              <a:rPr lang="en-US" sz="3600" dirty="0"/>
              <a:t>Extended cathode (donut) enhances electric field on the equator.</a:t>
            </a:r>
          </a:p>
          <a:p>
            <a:pPr marL="571500" indent="-571500">
              <a:buFont typeface="Arial" panose="020B0604020202020204" pitchFamily="34" charset="0"/>
              <a:buChar char="•"/>
            </a:pPr>
            <a:r>
              <a:rPr lang="en-US" sz="3600" dirty="0"/>
              <a:t>The HB650 cavity had a higher E-field on equator than that in LB650 cavity.</a:t>
            </a:r>
          </a:p>
          <a:p>
            <a:pPr marL="571500" indent="-571500">
              <a:buFont typeface="Arial" panose="020B0604020202020204" pitchFamily="34" charset="0"/>
              <a:buChar char="•"/>
            </a:pPr>
            <a:r>
              <a:rPr lang="en-US" sz="3600" dirty="0"/>
              <a:t>E-field variation doesn’t corroborate with the variation in the onset voltage in I-V curves.</a:t>
            </a:r>
          </a:p>
          <a:p>
            <a:pPr marL="571500" indent="-571500">
              <a:buFont typeface="Arial" panose="020B0604020202020204" pitchFamily="34" charset="0"/>
              <a:buChar char="•"/>
            </a:pPr>
            <a:r>
              <a:rPr lang="en-US" sz="3600" dirty="0"/>
              <a:t>This suggested that the cathode polarization has greater impact on the onset voltage.</a:t>
            </a:r>
          </a:p>
          <a:p>
            <a:pPr marL="571500" indent="-571500">
              <a:buFont typeface="Arial" panose="020B0604020202020204" pitchFamily="34" charset="0"/>
              <a:buChar char="•"/>
            </a:pPr>
            <a:r>
              <a:rPr lang="en-US" sz="3600" dirty="0"/>
              <a:t>Cathode surface area controls the cathode polarization.</a:t>
            </a:r>
          </a:p>
        </p:txBody>
      </p:sp>
      <p:sp>
        <p:nvSpPr>
          <p:cNvPr id="42" name="Text Placeholder 41"/>
          <p:cNvSpPr>
            <a:spLocks noGrp="1"/>
          </p:cNvSpPr>
          <p:nvPr>
            <p:ph type="body" sz="quarter" idx="55"/>
          </p:nvPr>
        </p:nvSpPr>
        <p:spPr>
          <a:xfrm>
            <a:off x="1332006" y="14824213"/>
            <a:ext cx="11117446" cy="1414506"/>
          </a:xfrm>
        </p:spPr>
        <p:txBody>
          <a:bodyPr/>
          <a:lstStyle/>
          <a:p>
            <a:pPr rtl="0" fontAlgn="base">
              <a:spcBef>
                <a:spcPts val="0"/>
              </a:spcBef>
              <a:spcAft>
                <a:spcPts val="0"/>
              </a:spcAft>
            </a:pPr>
            <a:r>
              <a:rPr lang="en-US" sz="3600" dirty="0">
                <a:solidFill>
                  <a:srgbClr val="000000"/>
                </a:solidFill>
                <a:latin typeface="Arial" panose="020B0604020202020204" pitchFamily="34" charset="0"/>
              </a:rPr>
              <a:t>E</a:t>
            </a:r>
            <a:r>
              <a:rPr lang="en-US" sz="3600" b="0" i="0" u="none" strike="noStrike" dirty="0">
                <a:solidFill>
                  <a:srgbClr val="000000"/>
                </a:solidFill>
                <a:effectLst/>
                <a:latin typeface="Arial" panose="020B0604020202020204" pitchFamily="34" charset="0"/>
              </a:rPr>
              <a:t>lectric field simulation was performed usin</a:t>
            </a:r>
            <a:r>
              <a:rPr lang="en-US" sz="3600" dirty="0">
                <a:solidFill>
                  <a:srgbClr val="000000"/>
                </a:solidFill>
                <a:latin typeface="Arial" panose="020B0604020202020204" pitchFamily="34" charset="0"/>
              </a:rPr>
              <a:t>g Ansys Maxwell 2D </a:t>
            </a:r>
            <a:r>
              <a:rPr lang="en-US" sz="3600" b="0" i="0" u="none" strike="noStrike" dirty="0">
                <a:solidFill>
                  <a:srgbClr val="000000"/>
                </a:solidFill>
                <a:effectLst/>
                <a:latin typeface="Arial" panose="020B0604020202020204" pitchFamily="34" charset="0"/>
              </a:rPr>
              <a:t>to find E-field on the equator.</a:t>
            </a:r>
          </a:p>
          <a:p>
            <a:br>
              <a:rPr lang="en-US" dirty="0"/>
            </a:br>
            <a:endParaRPr lang="en-US" dirty="0"/>
          </a:p>
        </p:txBody>
      </p:sp>
      <p:sp>
        <p:nvSpPr>
          <p:cNvPr id="43" name="Text Placeholder 42"/>
          <p:cNvSpPr>
            <a:spLocks noGrp="1"/>
          </p:cNvSpPr>
          <p:nvPr>
            <p:ph type="body" sz="quarter" idx="56"/>
          </p:nvPr>
        </p:nvSpPr>
        <p:spPr>
          <a:xfrm>
            <a:off x="13485454" y="12729823"/>
            <a:ext cx="8512250" cy="1804349"/>
          </a:xfrm>
        </p:spPr>
        <p:txBody>
          <a:bodyPr/>
          <a:lstStyle/>
          <a:p>
            <a:r>
              <a:rPr lang="en-US" dirty="0"/>
              <a:t>Results  </a:t>
            </a:r>
          </a:p>
        </p:txBody>
      </p:sp>
      <p:sp>
        <p:nvSpPr>
          <p:cNvPr id="44" name="Text Placeholder 43"/>
          <p:cNvSpPr>
            <a:spLocks noGrp="1"/>
          </p:cNvSpPr>
          <p:nvPr>
            <p:ph type="body" sz="quarter" idx="57"/>
          </p:nvPr>
        </p:nvSpPr>
        <p:spPr>
          <a:xfrm>
            <a:off x="12679180" y="32350783"/>
            <a:ext cx="7194623" cy="1804349"/>
          </a:xfrm>
        </p:spPr>
        <p:txBody>
          <a:bodyPr/>
          <a:lstStyle/>
          <a:p>
            <a:r>
              <a:rPr lang="en-US" dirty="0"/>
              <a:t>Summary  </a:t>
            </a:r>
          </a:p>
        </p:txBody>
      </p:sp>
      <p:sp>
        <p:nvSpPr>
          <p:cNvPr id="7" name="Text Placeholder 42">
            <a:extLst>
              <a:ext uri="{FF2B5EF4-FFF2-40B4-BE49-F238E27FC236}">
                <a16:creationId xmlns:a16="http://schemas.microsoft.com/office/drawing/2014/main" id="{41A3F188-F347-E2AD-BD42-AA5742E01859}"/>
              </a:ext>
            </a:extLst>
          </p:cNvPr>
          <p:cNvSpPr txBox="1">
            <a:spLocks/>
          </p:cNvSpPr>
          <p:nvPr/>
        </p:nvSpPr>
        <p:spPr>
          <a:xfrm>
            <a:off x="1289612" y="12812507"/>
            <a:ext cx="6411143" cy="1804349"/>
          </a:xfrm>
          <a:prstGeom prst="rect">
            <a:avLst/>
          </a:prstGeom>
        </p:spPr>
        <p:txBody>
          <a:bodyPr vert="horz" lIns="102989" tIns="51494" rIns="102989" bIns="51494" anchor="ctr" anchorCtr="0"/>
          <a:lstStyle>
            <a:lvl1pPr marL="0" indent="0" algn="l" defTabSz="514944" rtl="0" eaLnBrk="1" latinLnBrk="0" hangingPunct="1">
              <a:spcBef>
                <a:spcPct val="20000"/>
              </a:spcBef>
              <a:buFontTx/>
              <a:buNone/>
              <a:defRPr sz="5000" b="1" i="0" kern="1200" baseline="0">
                <a:solidFill>
                  <a:srgbClr val="004C97"/>
                </a:solidFill>
                <a:latin typeface="Helvetica"/>
                <a:ea typeface="+mn-ea"/>
                <a:cs typeface="+mn-cs"/>
              </a:defRPr>
            </a:lvl1pPr>
            <a:lvl2pPr marL="0" indent="0" algn="l" defTabSz="514944" rtl="0" eaLnBrk="1" latinLnBrk="0" hangingPunct="1">
              <a:spcBef>
                <a:spcPct val="20000"/>
              </a:spcBef>
              <a:buFontTx/>
              <a:buNone/>
              <a:defRPr sz="4500" b="0" i="0" kern="1200" baseline="0">
                <a:solidFill>
                  <a:schemeClr val="tx1"/>
                </a:solidFill>
                <a:latin typeface="Helvetica"/>
                <a:ea typeface="+mn-ea"/>
                <a:cs typeface="+mn-cs"/>
              </a:defRPr>
            </a:lvl2pPr>
            <a:lvl3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3pPr>
            <a:lvl4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4pPr>
            <a:lvl5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fontAlgn="auto">
              <a:spcAft>
                <a:spcPts val="0"/>
              </a:spcAft>
            </a:pPr>
            <a:r>
              <a:rPr lang="en-US" dirty="0"/>
              <a:t>Methods  </a:t>
            </a:r>
          </a:p>
        </p:txBody>
      </p:sp>
      <p:sp>
        <p:nvSpPr>
          <p:cNvPr id="10" name="Rectangle 1">
            <a:extLst>
              <a:ext uri="{FF2B5EF4-FFF2-40B4-BE49-F238E27FC236}">
                <a16:creationId xmlns:a16="http://schemas.microsoft.com/office/drawing/2014/main" id="{C4CD4A23-F99F-75E2-2558-B8F79D768681}"/>
              </a:ext>
            </a:extLst>
          </p:cNvPr>
          <p:cNvSpPr>
            <a:spLocks noChangeArrowheads="1"/>
          </p:cNvSpPr>
          <p:nvPr/>
        </p:nvSpPr>
        <p:spPr bwMode="auto">
          <a:xfrm>
            <a:off x="-8735145" y="-48842966"/>
            <a:ext cx="66680" cy="62155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56400" b="0" i="0" u="none" strike="noStrike" cap="none" normalizeH="0" baseline="0" dirty="0">
                <a:ln>
                  <a:noFill/>
                </a:ln>
                <a:solidFill>
                  <a:schemeClr val="tx1"/>
                </a:solidFill>
                <a:effectLst/>
                <a:latin typeface="Arial" panose="020B0604020202020204" pitchFamily="34" charset="0"/>
              </a:rPr>
              <a:t>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6</a:t>
            </a:r>
            <a:endParaRPr kumimoji="0" lang="en-US" altLang="en-US" sz="2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78" name="TextBox 1077">
            <a:extLst>
              <a:ext uri="{FF2B5EF4-FFF2-40B4-BE49-F238E27FC236}">
                <a16:creationId xmlns:a16="http://schemas.microsoft.com/office/drawing/2014/main" id="{E1E190B2-0B4D-37EF-6498-1F2809653BB9}"/>
              </a:ext>
            </a:extLst>
          </p:cNvPr>
          <p:cNvSpPr txBox="1"/>
          <p:nvPr/>
        </p:nvSpPr>
        <p:spPr>
          <a:xfrm>
            <a:off x="1008659" y="39273480"/>
            <a:ext cx="23688567" cy="954107"/>
          </a:xfrm>
          <a:prstGeom prst="rect">
            <a:avLst/>
          </a:prstGeom>
          <a:noFill/>
        </p:spPr>
        <p:txBody>
          <a:bodyPr wrap="square">
            <a:spAutoFit/>
          </a:bodyPr>
          <a:lstStyle/>
          <a:p>
            <a:r>
              <a:rPr lang="en-US" sz="2800" b="0" i="0" dirty="0">
                <a:solidFill>
                  <a:srgbClr val="242424"/>
                </a:solidFill>
                <a:effectLst/>
                <a:latin typeface="Helvetica" panose="020B0604020202020204" pitchFamily="34" charset="0"/>
                <a:cs typeface="Helvetica" panose="020B0604020202020204" pitchFamily="34" charset="0"/>
              </a:rPr>
              <a:t>The work was supported by Fermi Research Alliance, LLC under contract no. DEAC02-07CH11359 with the United States Department of Energy.</a:t>
            </a:r>
          </a:p>
          <a:p>
            <a:endParaRPr lang="en-US" sz="2800" b="0" i="0" dirty="0">
              <a:solidFill>
                <a:srgbClr val="242424"/>
              </a:solidFill>
              <a:effectLst/>
              <a:latin typeface="Helvetica" panose="020B0604020202020204" pitchFamily="34" charset="0"/>
              <a:cs typeface="Helvetica" panose="020B0604020202020204" pitchFamily="34" charset="0"/>
            </a:endParaRPr>
          </a:p>
        </p:txBody>
      </p:sp>
      <p:pic>
        <p:nvPicPr>
          <p:cNvPr id="1081" name="Picture 1080">
            <a:extLst>
              <a:ext uri="{FF2B5EF4-FFF2-40B4-BE49-F238E27FC236}">
                <a16:creationId xmlns:a16="http://schemas.microsoft.com/office/drawing/2014/main" id="{CBD6D96C-0105-B5C5-8701-AE96274EC992}"/>
              </a:ext>
            </a:extLst>
          </p:cNvPr>
          <p:cNvPicPr>
            <a:picLocks noChangeAspect="1"/>
          </p:cNvPicPr>
          <p:nvPr/>
        </p:nvPicPr>
        <p:blipFill>
          <a:blip r:embed="rId3"/>
          <a:stretch>
            <a:fillRect/>
          </a:stretch>
        </p:blipFill>
        <p:spPr>
          <a:xfrm>
            <a:off x="2012891" y="16718268"/>
            <a:ext cx="8461023" cy="5981835"/>
          </a:xfrm>
          <a:prstGeom prst="rect">
            <a:avLst/>
          </a:prstGeom>
        </p:spPr>
      </p:pic>
      <p:cxnSp>
        <p:nvCxnSpPr>
          <p:cNvPr id="1083" name="Connector: Elbow 1082">
            <a:extLst>
              <a:ext uri="{FF2B5EF4-FFF2-40B4-BE49-F238E27FC236}">
                <a16:creationId xmlns:a16="http://schemas.microsoft.com/office/drawing/2014/main" id="{61B82ED8-084D-F5C0-E34F-9CDB7039A6CF}"/>
              </a:ext>
            </a:extLst>
          </p:cNvPr>
          <p:cNvCxnSpPr>
            <a:cxnSpLocks/>
          </p:cNvCxnSpPr>
          <p:nvPr/>
        </p:nvCxnSpPr>
        <p:spPr>
          <a:xfrm flipV="1">
            <a:off x="7092948" y="18419224"/>
            <a:ext cx="1088075" cy="834211"/>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1085" name="TextBox 1084">
            <a:extLst>
              <a:ext uri="{FF2B5EF4-FFF2-40B4-BE49-F238E27FC236}">
                <a16:creationId xmlns:a16="http://schemas.microsoft.com/office/drawing/2014/main" id="{8292EB33-57CE-119E-F3C8-F408549561E1}"/>
              </a:ext>
            </a:extLst>
          </p:cNvPr>
          <p:cNvSpPr txBox="1"/>
          <p:nvPr/>
        </p:nvSpPr>
        <p:spPr>
          <a:xfrm>
            <a:off x="8181023" y="18029442"/>
            <a:ext cx="1724977" cy="646331"/>
          </a:xfrm>
          <a:prstGeom prst="rect">
            <a:avLst/>
          </a:prstGeom>
          <a:noFill/>
        </p:spPr>
        <p:txBody>
          <a:bodyPr wrap="square" rtlCol="0">
            <a:spAutoFit/>
          </a:bodyPr>
          <a:lstStyle/>
          <a:p>
            <a:r>
              <a:rPr lang="en-US" sz="3600" dirty="0">
                <a:latin typeface="Helvetica" panose="020B0604020202020204" pitchFamily="34" charset="0"/>
                <a:cs typeface="Helvetica" panose="020B0604020202020204" pitchFamily="34" charset="0"/>
              </a:rPr>
              <a:t>Anode</a:t>
            </a:r>
          </a:p>
        </p:txBody>
      </p:sp>
      <p:sp>
        <p:nvSpPr>
          <p:cNvPr id="1090" name="Oval 1089">
            <a:extLst>
              <a:ext uri="{FF2B5EF4-FFF2-40B4-BE49-F238E27FC236}">
                <a16:creationId xmlns:a16="http://schemas.microsoft.com/office/drawing/2014/main" id="{B2CFE915-3D5D-42B5-C2AD-118A11026FC3}"/>
              </a:ext>
            </a:extLst>
          </p:cNvPr>
          <p:cNvSpPr/>
          <p:nvPr/>
        </p:nvSpPr>
        <p:spPr>
          <a:xfrm>
            <a:off x="5796836" y="18318739"/>
            <a:ext cx="893132" cy="54253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92" name="Connector: Elbow 1091">
            <a:extLst>
              <a:ext uri="{FF2B5EF4-FFF2-40B4-BE49-F238E27FC236}">
                <a16:creationId xmlns:a16="http://schemas.microsoft.com/office/drawing/2014/main" id="{52E4EBB2-2E1B-9476-B918-38E894965F30}"/>
              </a:ext>
            </a:extLst>
          </p:cNvPr>
          <p:cNvCxnSpPr>
            <a:cxnSpLocks/>
            <a:stCxn id="1090" idx="2"/>
          </p:cNvCxnSpPr>
          <p:nvPr/>
        </p:nvCxnSpPr>
        <p:spPr>
          <a:xfrm rot="10800000">
            <a:off x="4495184" y="18309491"/>
            <a:ext cx="1301653" cy="280517"/>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95" name="Connector: Elbow 1094">
            <a:extLst>
              <a:ext uri="{FF2B5EF4-FFF2-40B4-BE49-F238E27FC236}">
                <a16:creationId xmlns:a16="http://schemas.microsoft.com/office/drawing/2014/main" id="{E5974F0C-EAB4-F789-0BFC-3DBF048BB429}"/>
              </a:ext>
            </a:extLst>
          </p:cNvPr>
          <p:cNvCxnSpPr>
            <a:cxnSpLocks/>
            <a:endCxn id="1101" idx="1"/>
          </p:cNvCxnSpPr>
          <p:nvPr/>
        </p:nvCxnSpPr>
        <p:spPr>
          <a:xfrm rot="5400000" flipH="1" flipV="1">
            <a:off x="6477357" y="20039618"/>
            <a:ext cx="1479154" cy="652410"/>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98" name="Connector: Elbow 1097">
            <a:extLst>
              <a:ext uri="{FF2B5EF4-FFF2-40B4-BE49-F238E27FC236}">
                <a16:creationId xmlns:a16="http://schemas.microsoft.com/office/drawing/2014/main" id="{B80ECBB1-A3CE-B65D-8532-C39FD7D51B7E}"/>
              </a:ext>
            </a:extLst>
          </p:cNvPr>
          <p:cNvCxnSpPr>
            <a:cxnSpLocks/>
          </p:cNvCxnSpPr>
          <p:nvPr/>
        </p:nvCxnSpPr>
        <p:spPr>
          <a:xfrm rot="10800000">
            <a:off x="1812993" y="21310599"/>
            <a:ext cx="639037" cy="245312"/>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1100" name="TextBox 1099">
            <a:extLst>
              <a:ext uri="{FF2B5EF4-FFF2-40B4-BE49-F238E27FC236}">
                <a16:creationId xmlns:a16="http://schemas.microsoft.com/office/drawing/2014/main" id="{4DC3ADA3-89EF-B225-8161-1008654AFFEE}"/>
              </a:ext>
            </a:extLst>
          </p:cNvPr>
          <p:cNvSpPr txBox="1"/>
          <p:nvPr/>
        </p:nvSpPr>
        <p:spPr>
          <a:xfrm>
            <a:off x="996840" y="21014456"/>
            <a:ext cx="1117680" cy="646331"/>
          </a:xfrm>
          <a:prstGeom prst="rect">
            <a:avLst/>
          </a:prstGeom>
          <a:noFill/>
        </p:spPr>
        <p:txBody>
          <a:bodyPr wrap="square" rtlCol="0">
            <a:spAutoFit/>
          </a:bodyPr>
          <a:lstStyle/>
          <a:p>
            <a:r>
              <a:rPr lang="en-US" sz="3600" dirty="0">
                <a:latin typeface="Helvetica" panose="020B0604020202020204" pitchFamily="34" charset="0"/>
                <a:cs typeface="Helvetica" panose="020B0604020202020204" pitchFamily="34" charset="0"/>
              </a:rPr>
              <a:t>Rod</a:t>
            </a:r>
          </a:p>
        </p:txBody>
      </p:sp>
      <p:sp>
        <p:nvSpPr>
          <p:cNvPr id="1101" name="TextBox 1100">
            <a:extLst>
              <a:ext uri="{FF2B5EF4-FFF2-40B4-BE49-F238E27FC236}">
                <a16:creationId xmlns:a16="http://schemas.microsoft.com/office/drawing/2014/main" id="{1A691946-C29E-552E-8F5F-185EAC445E02}"/>
              </a:ext>
            </a:extLst>
          </p:cNvPr>
          <p:cNvSpPr txBox="1"/>
          <p:nvPr/>
        </p:nvSpPr>
        <p:spPr>
          <a:xfrm>
            <a:off x="7543139" y="19303080"/>
            <a:ext cx="5435143" cy="646331"/>
          </a:xfrm>
          <a:prstGeom prst="rect">
            <a:avLst/>
          </a:prstGeom>
          <a:noFill/>
        </p:spPr>
        <p:txBody>
          <a:bodyPr wrap="square" rtlCol="0">
            <a:spAutoFit/>
          </a:bodyPr>
          <a:lstStyle/>
          <a:p>
            <a:r>
              <a:rPr lang="en-US" sz="3600" dirty="0">
                <a:latin typeface="Helvetica" panose="020B0604020202020204" pitchFamily="34" charset="0"/>
                <a:cs typeface="Helvetica" panose="020B0604020202020204" pitchFamily="34" charset="0"/>
              </a:rPr>
              <a:t>Donut cathode extension </a:t>
            </a:r>
          </a:p>
        </p:txBody>
      </p:sp>
      <p:sp>
        <p:nvSpPr>
          <p:cNvPr id="1105" name="TextBox 1104">
            <a:extLst>
              <a:ext uri="{FF2B5EF4-FFF2-40B4-BE49-F238E27FC236}">
                <a16:creationId xmlns:a16="http://schemas.microsoft.com/office/drawing/2014/main" id="{C030CC81-2104-98DA-8D36-5C4FEA9A9FFF}"/>
              </a:ext>
            </a:extLst>
          </p:cNvPr>
          <p:cNvSpPr txBox="1"/>
          <p:nvPr/>
        </p:nvSpPr>
        <p:spPr>
          <a:xfrm>
            <a:off x="2765680" y="17871709"/>
            <a:ext cx="2421091" cy="646331"/>
          </a:xfrm>
          <a:prstGeom prst="rect">
            <a:avLst/>
          </a:prstGeom>
          <a:noFill/>
        </p:spPr>
        <p:txBody>
          <a:bodyPr wrap="square" rtlCol="0">
            <a:spAutoFit/>
          </a:bodyPr>
          <a:lstStyle/>
          <a:p>
            <a:r>
              <a:rPr lang="en-US" sz="3600" dirty="0">
                <a:latin typeface="Helvetica" panose="020B0604020202020204" pitchFamily="34" charset="0"/>
                <a:cs typeface="Helvetica" panose="020B0604020202020204" pitchFamily="34" charset="0"/>
              </a:rPr>
              <a:t>Equator</a:t>
            </a:r>
          </a:p>
        </p:txBody>
      </p:sp>
      <p:sp>
        <p:nvSpPr>
          <p:cNvPr id="1106" name="TextBox 1105">
            <a:extLst>
              <a:ext uri="{FF2B5EF4-FFF2-40B4-BE49-F238E27FC236}">
                <a16:creationId xmlns:a16="http://schemas.microsoft.com/office/drawing/2014/main" id="{2AE3EF17-0CA9-E46C-E99E-159A96E63AE0}"/>
              </a:ext>
            </a:extLst>
          </p:cNvPr>
          <p:cNvSpPr txBox="1"/>
          <p:nvPr/>
        </p:nvSpPr>
        <p:spPr>
          <a:xfrm flipH="1">
            <a:off x="973503" y="38092080"/>
            <a:ext cx="31417307" cy="954107"/>
          </a:xfrm>
          <a:prstGeom prst="rect">
            <a:avLst/>
          </a:prstGeom>
          <a:noFill/>
        </p:spPr>
        <p:txBody>
          <a:bodyPr wrap="square" rtlCol="0">
            <a:spAutoFit/>
          </a:bodyPr>
          <a:lstStyle/>
          <a:p>
            <a:pPr algn="l" fontAlgn="base"/>
            <a:r>
              <a:rPr lang="en-US" sz="2800" b="0" i="0" dirty="0">
                <a:solidFill>
                  <a:srgbClr val="21262B"/>
                </a:solidFill>
                <a:effectLst/>
                <a:latin typeface="Helvetica" panose="020B0604020202020204" pitchFamily="34" charset="0"/>
                <a:cs typeface="Helvetica" panose="020B0604020202020204" pitchFamily="34" charset="0"/>
              </a:rPr>
              <a:t>[1] V. Chouhan</a:t>
            </a:r>
            <a:r>
              <a:rPr lang="en-US" sz="2800" dirty="0">
                <a:solidFill>
                  <a:srgbClr val="21262B"/>
                </a:solidFill>
                <a:latin typeface="Helvetica" panose="020B0604020202020204" pitchFamily="34" charset="0"/>
                <a:cs typeface="Helvetica" panose="020B0604020202020204" pitchFamily="34" charset="0"/>
              </a:rPr>
              <a:t> et al., </a:t>
            </a:r>
            <a:r>
              <a:rPr lang="en-US" sz="2800" b="0" i="0" dirty="0">
                <a:solidFill>
                  <a:srgbClr val="21262B"/>
                </a:solidFill>
                <a:effectLst/>
                <a:latin typeface="Helvetica" panose="020B0604020202020204" pitchFamily="34" charset="0"/>
                <a:cs typeface="Helvetica" panose="020B0604020202020204" pitchFamily="34" charset="0"/>
              </a:rPr>
              <a:t>Electropolishing parameters study for surface smoothening of low-</a:t>
            </a:r>
            <a:r>
              <a:rPr lang="el-GR" sz="2800" b="0" i="0" dirty="0">
                <a:solidFill>
                  <a:srgbClr val="21262B"/>
                </a:solidFill>
                <a:effectLst/>
                <a:latin typeface="Helvetica" panose="020B0604020202020204" pitchFamily="34" charset="0"/>
                <a:cs typeface="Helvetica" panose="020B0604020202020204" pitchFamily="34" charset="0"/>
              </a:rPr>
              <a:t>β 650 </a:t>
            </a:r>
            <a:r>
              <a:rPr lang="en-US" sz="2800" b="0" i="0" dirty="0">
                <a:solidFill>
                  <a:srgbClr val="21262B"/>
                </a:solidFill>
                <a:effectLst/>
                <a:latin typeface="Helvetica" panose="020B0604020202020204" pitchFamily="34" charset="0"/>
                <a:cs typeface="Helvetica" panose="020B0604020202020204" pitchFamily="34" charset="0"/>
              </a:rPr>
              <a:t>MHz five-cell niobium superconducting radio frequency cavity. </a:t>
            </a:r>
            <a:r>
              <a:rPr lang="en-US" sz="2800" b="0" i="1" dirty="0">
                <a:solidFill>
                  <a:srgbClr val="21262B"/>
                </a:solidFill>
                <a:effectLst/>
                <a:latin typeface="Helvetica" panose="020B0604020202020204" pitchFamily="34" charset="0"/>
                <a:cs typeface="Helvetica" panose="020B0604020202020204" pitchFamily="34" charset="0"/>
              </a:rPr>
              <a:t>Nuclear Instruments and Methods in Physics Research Section A: Accelerators, Spectrometers, Detectors and Associated Equipment</a:t>
            </a:r>
            <a:r>
              <a:rPr lang="en-US" sz="2800" b="0" i="0" dirty="0">
                <a:solidFill>
                  <a:srgbClr val="21262B"/>
                </a:solidFill>
                <a:effectLst/>
                <a:latin typeface="Helvetica" panose="020B0604020202020204" pitchFamily="34" charset="0"/>
                <a:cs typeface="Helvetica" panose="020B0604020202020204" pitchFamily="34" charset="0"/>
              </a:rPr>
              <a:t>, </a:t>
            </a:r>
            <a:r>
              <a:rPr lang="en-US" sz="2800" b="0" i="1" dirty="0">
                <a:solidFill>
                  <a:srgbClr val="21262B"/>
                </a:solidFill>
                <a:effectLst/>
                <a:latin typeface="Helvetica" panose="020B0604020202020204" pitchFamily="34" charset="0"/>
                <a:cs typeface="Helvetica" panose="020B0604020202020204" pitchFamily="34" charset="0"/>
              </a:rPr>
              <a:t>1051</a:t>
            </a:r>
            <a:r>
              <a:rPr lang="en-US" sz="2800" b="0" i="0" dirty="0">
                <a:solidFill>
                  <a:srgbClr val="21262B"/>
                </a:solidFill>
                <a:effectLst/>
                <a:latin typeface="Helvetica" panose="020B0604020202020204" pitchFamily="34" charset="0"/>
                <a:cs typeface="Helvetica" panose="020B0604020202020204" pitchFamily="34" charset="0"/>
              </a:rPr>
              <a:t>, 168234 (2023). doi:10.1016/j.nima.2023.168234</a:t>
            </a:r>
          </a:p>
        </p:txBody>
      </p:sp>
      <p:sp>
        <p:nvSpPr>
          <p:cNvPr id="1107" name="Text Placeholder 43">
            <a:extLst>
              <a:ext uri="{FF2B5EF4-FFF2-40B4-BE49-F238E27FC236}">
                <a16:creationId xmlns:a16="http://schemas.microsoft.com/office/drawing/2014/main" id="{56C55402-69F2-D38A-321B-BBB726A69D48}"/>
              </a:ext>
            </a:extLst>
          </p:cNvPr>
          <p:cNvSpPr txBox="1">
            <a:spLocks/>
          </p:cNvSpPr>
          <p:nvPr/>
        </p:nvSpPr>
        <p:spPr>
          <a:xfrm>
            <a:off x="977840" y="36645763"/>
            <a:ext cx="12103220" cy="1804349"/>
          </a:xfrm>
          <a:prstGeom prst="rect">
            <a:avLst/>
          </a:prstGeom>
        </p:spPr>
        <p:txBody>
          <a:bodyPr vert="horz" lIns="102989" tIns="51494" rIns="102989" bIns="51494" anchor="ctr" anchorCtr="0"/>
          <a:lstStyle>
            <a:lvl1pPr marL="0" indent="0" algn="l" defTabSz="514944" rtl="0" eaLnBrk="1" latinLnBrk="0" hangingPunct="1">
              <a:spcBef>
                <a:spcPct val="20000"/>
              </a:spcBef>
              <a:buFontTx/>
              <a:buNone/>
              <a:defRPr sz="5000" b="1" i="0" kern="1200" baseline="0">
                <a:solidFill>
                  <a:srgbClr val="004C97"/>
                </a:solidFill>
                <a:latin typeface="Helvetica"/>
                <a:ea typeface="+mn-ea"/>
                <a:cs typeface="+mn-cs"/>
              </a:defRPr>
            </a:lvl1pPr>
            <a:lvl2pPr marL="0" indent="0" algn="l" defTabSz="514944" rtl="0" eaLnBrk="1" latinLnBrk="0" hangingPunct="1">
              <a:spcBef>
                <a:spcPct val="20000"/>
              </a:spcBef>
              <a:buFontTx/>
              <a:buNone/>
              <a:defRPr sz="4500" b="0" i="0" kern="1200" baseline="0">
                <a:solidFill>
                  <a:schemeClr val="tx1"/>
                </a:solidFill>
                <a:latin typeface="Helvetica"/>
                <a:ea typeface="+mn-ea"/>
                <a:cs typeface="+mn-cs"/>
              </a:defRPr>
            </a:lvl2pPr>
            <a:lvl3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3pPr>
            <a:lvl4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4pPr>
            <a:lvl5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fontAlgn="auto">
              <a:spcAft>
                <a:spcPts val="0"/>
              </a:spcAft>
            </a:pPr>
            <a:r>
              <a:rPr lang="en-US" sz="4000" dirty="0"/>
              <a:t>References </a:t>
            </a:r>
            <a:r>
              <a:rPr lang="en-US" dirty="0"/>
              <a:t>  </a:t>
            </a:r>
          </a:p>
        </p:txBody>
      </p:sp>
      <p:graphicFrame>
        <p:nvGraphicFramePr>
          <p:cNvPr id="1112" name="Table 1112">
            <a:extLst>
              <a:ext uri="{FF2B5EF4-FFF2-40B4-BE49-F238E27FC236}">
                <a16:creationId xmlns:a16="http://schemas.microsoft.com/office/drawing/2014/main" id="{8C07DAD7-5662-FC9C-78FA-05B2F9751A37}"/>
              </a:ext>
            </a:extLst>
          </p:cNvPr>
          <p:cNvGraphicFramePr>
            <a:graphicFrameLocks noGrp="1"/>
          </p:cNvGraphicFramePr>
          <p:nvPr>
            <p:extLst>
              <p:ext uri="{D42A27DB-BD31-4B8C-83A1-F6EECF244321}">
                <p14:modId xmlns:p14="http://schemas.microsoft.com/office/powerpoint/2010/main" val="2307220887"/>
              </p:ext>
            </p:extLst>
          </p:nvPr>
        </p:nvGraphicFramePr>
        <p:xfrm>
          <a:off x="978513" y="24020367"/>
          <a:ext cx="10734816" cy="9574586"/>
        </p:xfrm>
        <a:graphic>
          <a:graphicData uri="http://schemas.openxmlformats.org/drawingml/2006/table">
            <a:tbl>
              <a:tblPr firstRow="1" bandRow="1">
                <a:tableStyleId>{5C22544A-7EE6-4342-B048-85BDC9FD1C3A}</a:tableStyleId>
              </a:tblPr>
              <a:tblGrid>
                <a:gridCol w="3041989">
                  <a:extLst>
                    <a:ext uri="{9D8B030D-6E8A-4147-A177-3AD203B41FA5}">
                      <a16:colId xmlns:a16="http://schemas.microsoft.com/office/drawing/2014/main" val="2854891654"/>
                    </a:ext>
                  </a:extLst>
                </a:gridCol>
                <a:gridCol w="3800528">
                  <a:extLst>
                    <a:ext uri="{9D8B030D-6E8A-4147-A177-3AD203B41FA5}">
                      <a16:colId xmlns:a16="http://schemas.microsoft.com/office/drawing/2014/main" val="2817728354"/>
                    </a:ext>
                  </a:extLst>
                </a:gridCol>
                <a:gridCol w="314027">
                  <a:extLst>
                    <a:ext uri="{9D8B030D-6E8A-4147-A177-3AD203B41FA5}">
                      <a16:colId xmlns:a16="http://schemas.microsoft.com/office/drawing/2014/main" val="2391380445"/>
                    </a:ext>
                  </a:extLst>
                </a:gridCol>
                <a:gridCol w="3578272">
                  <a:extLst>
                    <a:ext uri="{9D8B030D-6E8A-4147-A177-3AD203B41FA5}">
                      <a16:colId xmlns:a16="http://schemas.microsoft.com/office/drawing/2014/main" val="263251285"/>
                    </a:ext>
                  </a:extLst>
                </a:gridCol>
              </a:tblGrid>
              <a:tr h="752088">
                <a:tc>
                  <a:txBody>
                    <a:bodyPr/>
                    <a:lstStyle/>
                    <a:p>
                      <a:r>
                        <a:rPr lang="en-US" sz="4000" dirty="0">
                          <a:solidFill>
                            <a:schemeClr val="bg1"/>
                          </a:solidFill>
                          <a:latin typeface="Helvetica" panose="020B0604020202020204" pitchFamily="34" charset="0"/>
                          <a:cs typeface="Helvetica" panose="020B0604020202020204" pitchFamily="34" charset="0"/>
                        </a:rPr>
                        <a:t>Conditions</a:t>
                      </a:r>
                      <a:endParaRPr lang="en-US" dirty="0">
                        <a:solidFill>
                          <a:schemeClr val="bg1"/>
                        </a:solidFill>
                        <a:latin typeface="Helvetica" panose="020B0604020202020204" pitchFamily="34" charset="0"/>
                        <a:cs typeface="Helvetica" panose="020B0604020202020204" pitchFamily="34" charset="0"/>
                      </a:endParaRPr>
                    </a:p>
                  </a:txBody>
                  <a:tcPr/>
                </a:tc>
                <a:tc gridSpan="2">
                  <a:txBody>
                    <a:bodyPr/>
                    <a:lstStyle/>
                    <a:p>
                      <a:r>
                        <a:rPr lang="en-US" sz="4000" dirty="0">
                          <a:latin typeface="Helvetica" panose="020B0604020202020204" pitchFamily="34" charset="0"/>
                          <a:cs typeface="Helvetica" panose="020B0604020202020204" pitchFamily="34" charset="0"/>
                        </a:rPr>
                        <a:t>LB650</a:t>
                      </a:r>
                    </a:p>
                  </a:txBody>
                  <a:tcPr/>
                </a:tc>
                <a:tc hMerge="1">
                  <a:txBody>
                    <a:bodyPr/>
                    <a:lstStyle/>
                    <a:p>
                      <a:endParaRPr lang="en-US" sz="4000" dirty="0">
                        <a:latin typeface="Helvetica" panose="020B0604020202020204" pitchFamily="34" charset="0"/>
                        <a:cs typeface="Helvetica" panose="020B0604020202020204" pitchFamily="34" charset="0"/>
                      </a:endParaRPr>
                    </a:p>
                  </a:txBody>
                  <a:tcPr/>
                </a:tc>
                <a:tc>
                  <a:txBody>
                    <a:bodyPr/>
                    <a:lstStyle/>
                    <a:p>
                      <a:r>
                        <a:rPr lang="en-US" sz="4000" dirty="0">
                          <a:latin typeface="Helvetica" panose="020B0604020202020204" pitchFamily="34" charset="0"/>
                          <a:cs typeface="Helvetica" panose="020B0604020202020204" pitchFamily="34" charset="0"/>
                        </a:rPr>
                        <a:t>HB650</a:t>
                      </a:r>
                    </a:p>
                  </a:txBody>
                  <a:tcPr/>
                </a:tc>
                <a:extLst>
                  <a:ext uri="{0D108BD9-81ED-4DB2-BD59-A6C34878D82A}">
                    <a16:rowId xmlns:a16="http://schemas.microsoft.com/office/drawing/2014/main" val="619599416"/>
                  </a:ext>
                </a:extLst>
              </a:tr>
              <a:tr h="811814">
                <a:tc>
                  <a:txBody>
                    <a:bodyPr/>
                    <a:lstStyle/>
                    <a:p>
                      <a:r>
                        <a:rPr lang="en-US" sz="3600" dirty="0">
                          <a:solidFill>
                            <a:schemeClr val="tx1"/>
                          </a:solidFill>
                          <a:latin typeface="Helvetica" panose="020B0604020202020204" pitchFamily="34" charset="0"/>
                          <a:cs typeface="Helvetica" panose="020B0604020202020204" pitchFamily="34" charset="0"/>
                        </a:rPr>
                        <a:t>Cathode rod diameter</a:t>
                      </a:r>
                    </a:p>
                  </a:txBody>
                  <a:tcPr/>
                </a:tc>
                <a:tc gridSpan="3">
                  <a:txBody>
                    <a:bodyPr/>
                    <a:lstStyle/>
                    <a:p>
                      <a:r>
                        <a:rPr lang="en-US" sz="3600" dirty="0">
                          <a:solidFill>
                            <a:schemeClr val="tx1"/>
                          </a:solidFill>
                          <a:latin typeface="Helvetica" panose="020B0604020202020204" pitchFamily="34" charset="0"/>
                          <a:cs typeface="Helvetica" panose="020B0604020202020204" pitchFamily="34" charset="0"/>
                        </a:rPr>
                        <a:t>1.29”</a:t>
                      </a:r>
                    </a:p>
                  </a:txBody>
                  <a:tcPr/>
                </a:tc>
                <a:tc hMerge="1">
                  <a:txBody>
                    <a:bodyPr/>
                    <a:lstStyle/>
                    <a:p>
                      <a:endParaRPr lang="en-US"/>
                    </a:p>
                  </a:txBody>
                  <a:tcPr/>
                </a:tc>
                <a:tc hMerge="1">
                  <a:txBody>
                    <a:bodyPr/>
                    <a:lstStyle/>
                    <a:p>
                      <a:endParaRPr lang="en-US" sz="32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680490589"/>
                  </a:ext>
                </a:extLst>
              </a:tr>
              <a:tr h="2385225">
                <a:tc>
                  <a:txBody>
                    <a:bodyPr/>
                    <a:lstStyle/>
                    <a:p>
                      <a:r>
                        <a:rPr lang="en-US" sz="3600" b="0" i="0" u="none" strike="noStrike" dirty="0">
                          <a:solidFill>
                            <a:schemeClr val="tx1"/>
                          </a:solidFill>
                          <a:effectLst/>
                          <a:latin typeface="Helvetica" panose="020B0604020202020204" pitchFamily="34" charset="0"/>
                          <a:cs typeface="Helvetica" panose="020B0604020202020204" pitchFamily="34" charset="0"/>
                        </a:rPr>
                        <a:t>Materials</a:t>
                      </a:r>
                      <a:endParaRPr lang="en-US" sz="3600" dirty="0">
                        <a:solidFill>
                          <a:schemeClr val="tx1"/>
                        </a:solidFill>
                        <a:latin typeface="Helvetica" panose="020B0604020202020204" pitchFamily="34" charset="0"/>
                        <a:cs typeface="Helvetica" panose="020B0604020202020204" pitchFamily="34" charset="0"/>
                      </a:endParaRPr>
                    </a:p>
                  </a:txBody>
                  <a:tcPr/>
                </a:tc>
                <a:tc gridSpan="3">
                  <a:txBody>
                    <a:bodyPr/>
                    <a:lstStyle/>
                    <a:p>
                      <a:r>
                        <a:rPr kumimoji="0" lang="en-US" sz="3600" b="0" i="0" u="none" strike="noStrike" kern="1200" cap="none" spc="0" normalizeH="0" baseline="0" noProof="0" dirty="0">
                          <a:ln>
                            <a:noFill/>
                          </a:ln>
                          <a:solidFill>
                            <a:schemeClr val="tx1"/>
                          </a:solidFill>
                          <a:effectLst/>
                          <a:uLnTx/>
                          <a:uFillTx/>
                          <a:latin typeface="Helvetica" panose="020B0604020202020204" pitchFamily="34" charset="0"/>
                          <a:ea typeface="+mn-ea"/>
                          <a:cs typeface="Helvetica" panose="020B0604020202020204" pitchFamily="34" charset="0"/>
                        </a:rPr>
                        <a:t>Anode: tantalum</a:t>
                      </a:r>
                    </a:p>
                    <a:p>
                      <a:r>
                        <a:rPr kumimoji="0" lang="en-US" sz="3600" b="0" i="0" u="none" strike="noStrike" kern="1200" cap="none" spc="0" normalizeH="0" baseline="0" noProof="0" dirty="0">
                          <a:ln>
                            <a:noFill/>
                          </a:ln>
                          <a:solidFill>
                            <a:schemeClr val="tx1"/>
                          </a:solidFill>
                          <a:effectLst/>
                          <a:uLnTx/>
                          <a:uFillTx/>
                          <a:latin typeface="Helvetica" panose="020B0604020202020204" pitchFamily="34" charset="0"/>
                          <a:ea typeface="+mn-ea"/>
                          <a:cs typeface="Helvetica" panose="020B0604020202020204" pitchFamily="34" charset="0"/>
                        </a:rPr>
                        <a:t>Cathode: aluminum </a:t>
                      </a:r>
                    </a:p>
                    <a:p>
                      <a:r>
                        <a:rPr kumimoji="0" lang="en-US" sz="3600" b="0" i="0" u="none" strike="noStrike" kern="1200" cap="none" spc="0" normalizeH="0" baseline="0" noProof="0" dirty="0">
                          <a:ln>
                            <a:noFill/>
                          </a:ln>
                          <a:solidFill>
                            <a:schemeClr val="tx1"/>
                          </a:solidFill>
                          <a:effectLst/>
                          <a:uLnTx/>
                          <a:uFillTx/>
                          <a:latin typeface="Helvetica" panose="020B0604020202020204" pitchFamily="34" charset="0"/>
                          <a:ea typeface="+mn-ea"/>
                          <a:cs typeface="Helvetica" panose="020B0604020202020204" pitchFamily="34" charset="0"/>
                        </a:rPr>
                        <a:t>Insulator: PVC</a:t>
                      </a:r>
                    </a:p>
                    <a:p>
                      <a:r>
                        <a:rPr kumimoji="0" lang="en-US" sz="3600" b="0" i="0" u="none" strike="noStrike" kern="1200" cap="none" spc="0" normalizeH="0" baseline="0" noProof="0" dirty="0">
                          <a:ln>
                            <a:noFill/>
                          </a:ln>
                          <a:solidFill>
                            <a:schemeClr val="tx1"/>
                          </a:solidFill>
                          <a:effectLst/>
                          <a:uLnTx/>
                          <a:uFillTx/>
                          <a:latin typeface="Helvetica" panose="020B0604020202020204" pitchFamily="34" charset="0"/>
                          <a:ea typeface="+mn-ea"/>
                          <a:cs typeface="Helvetica" panose="020B0604020202020204" pitchFamily="34" charset="0"/>
                        </a:rPr>
                        <a:t>Region: User defined sulfuric acid*  </a:t>
                      </a:r>
                      <a:endParaRPr lang="en-US" sz="3600" dirty="0">
                        <a:solidFill>
                          <a:schemeClr val="tx1"/>
                        </a:solidFill>
                        <a:latin typeface="Helvetica" panose="020B0604020202020204" pitchFamily="34" charset="0"/>
                        <a:cs typeface="Helvetica" panose="020B0604020202020204" pitchFamily="34" charset="0"/>
                      </a:endParaRPr>
                    </a:p>
                  </a:txBody>
                  <a:tcPr/>
                </a:tc>
                <a:tc hMerge="1">
                  <a:txBody>
                    <a:bodyPr/>
                    <a:lstStyle/>
                    <a:p>
                      <a:endParaRPr lang="en-US"/>
                    </a:p>
                  </a:txBody>
                  <a:tcPr/>
                </a:tc>
                <a:tc hMerge="1">
                  <a:txBody>
                    <a:bodyPr/>
                    <a:lstStyle/>
                    <a:p>
                      <a:pPr marL="0" marR="0" lvl="0" indent="0" algn="l" defTabSz="514944"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txBody>
                  <a:tcPr/>
                </a:tc>
                <a:extLst>
                  <a:ext uri="{0D108BD9-81ED-4DB2-BD59-A6C34878D82A}">
                    <a16:rowId xmlns:a16="http://schemas.microsoft.com/office/drawing/2014/main" val="3329924523"/>
                  </a:ext>
                </a:extLst>
              </a:tr>
              <a:tr h="1406769">
                <a:tc>
                  <a:txBody>
                    <a:bodyPr/>
                    <a:lstStyle/>
                    <a:p>
                      <a:r>
                        <a:rPr lang="en-US" sz="3600" b="0" i="0" u="none" strike="noStrike" dirty="0">
                          <a:solidFill>
                            <a:schemeClr val="tx1"/>
                          </a:solidFill>
                          <a:effectLst/>
                          <a:latin typeface="Helvetica" panose="020B0604020202020204" pitchFamily="34" charset="0"/>
                          <a:cs typeface="Helvetica" panose="020B0604020202020204" pitchFamily="34" charset="0"/>
                        </a:rPr>
                        <a:t>Cathode configuration</a:t>
                      </a:r>
                      <a:endParaRPr lang="en-US" sz="3600" dirty="0">
                        <a:solidFill>
                          <a:schemeClr val="tx1"/>
                        </a:solidFill>
                        <a:latin typeface="Helvetica" panose="020B0604020202020204" pitchFamily="34" charset="0"/>
                        <a:cs typeface="Helvetica" panose="020B0604020202020204" pitchFamily="34" charset="0"/>
                      </a:endParaRPr>
                    </a:p>
                  </a:txBody>
                  <a:tcPr/>
                </a:tc>
                <a:tc>
                  <a:txBody>
                    <a:bodyPr/>
                    <a:lstStyle/>
                    <a:p>
                      <a:r>
                        <a:rPr lang="en-US" sz="3600" dirty="0">
                          <a:solidFill>
                            <a:schemeClr val="tx1"/>
                          </a:solidFill>
                          <a:latin typeface="Helvetica" panose="020B0604020202020204" pitchFamily="34" charset="0"/>
                          <a:cs typeface="Helvetica" panose="020B0604020202020204" pitchFamily="34" charset="0"/>
                        </a:rPr>
                        <a:t>Rod: 2” and 4”</a:t>
                      </a:r>
                    </a:p>
                    <a:p>
                      <a:r>
                        <a:rPr lang="en-US" sz="3600" baseline="30000" dirty="0">
                          <a:solidFill>
                            <a:schemeClr val="tx1"/>
                          </a:solidFill>
                          <a:latin typeface="Helvetica" panose="020B0604020202020204" pitchFamily="34" charset="0"/>
                          <a:cs typeface="Helvetica" panose="020B0604020202020204" pitchFamily="34" charset="0"/>
                        </a:rPr>
                        <a:t>#</a:t>
                      </a:r>
                      <a:r>
                        <a:rPr lang="en-US" sz="3600" dirty="0">
                          <a:solidFill>
                            <a:schemeClr val="tx1"/>
                          </a:solidFill>
                          <a:latin typeface="Helvetica" panose="020B0604020202020204" pitchFamily="34" charset="0"/>
                          <a:cs typeface="Helvetica" panose="020B0604020202020204" pitchFamily="34" charset="0"/>
                        </a:rPr>
                        <a:t>Donut: 2” and 4”</a:t>
                      </a:r>
                    </a:p>
                  </a:txBody>
                  <a:tcPr/>
                </a:tc>
                <a:tc gridSpan="2">
                  <a:txBody>
                    <a:bodyPr/>
                    <a:lstStyle/>
                    <a:p>
                      <a:r>
                        <a:rPr lang="en-US" sz="3600" dirty="0">
                          <a:solidFill>
                            <a:schemeClr val="tx1"/>
                          </a:solidFill>
                          <a:latin typeface="Helvetica" panose="020B0604020202020204" pitchFamily="34" charset="0"/>
                          <a:cs typeface="Helvetica" panose="020B0604020202020204" pitchFamily="34" charset="0"/>
                        </a:rPr>
                        <a:t>Rod: 4” and 7”</a:t>
                      </a:r>
                    </a:p>
                    <a:p>
                      <a:r>
                        <a:rPr lang="en-US" sz="3600" baseline="30000" dirty="0">
                          <a:solidFill>
                            <a:schemeClr val="tx1"/>
                          </a:solidFill>
                          <a:latin typeface="Helvetica" panose="020B0604020202020204" pitchFamily="34" charset="0"/>
                          <a:cs typeface="Helvetica" panose="020B0604020202020204" pitchFamily="34" charset="0"/>
                        </a:rPr>
                        <a:t>**</a:t>
                      </a:r>
                      <a:r>
                        <a:rPr lang="en-US" sz="3600" dirty="0">
                          <a:solidFill>
                            <a:schemeClr val="tx1"/>
                          </a:solidFill>
                          <a:latin typeface="Helvetica" panose="020B0604020202020204" pitchFamily="34" charset="0"/>
                          <a:cs typeface="Helvetica" panose="020B0604020202020204" pitchFamily="34" charset="0"/>
                        </a:rPr>
                        <a:t>Donut: 4” and 7”</a:t>
                      </a:r>
                    </a:p>
                  </a:txBody>
                  <a:tcPr/>
                </a:tc>
                <a:tc hMerge="1">
                  <a:txBody>
                    <a:bodyPr/>
                    <a:lstStyle/>
                    <a:p>
                      <a:r>
                        <a:rPr lang="en-US" sz="3200" dirty="0">
                          <a:solidFill>
                            <a:srgbClr val="FF0000"/>
                          </a:solidFill>
                          <a:latin typeface="Helvetica" panose="020B0604020202020204" pitchFamily="34" charset="0"/>
                          <a:cs typeface="Helvetica" panose="020B0604020202020204" pitchFamily="34" charset="0"/>
                        </a:rPr>
                        <a:t>Rod:</a:t>
                      </a:r>
                      <a:r>
                        <a:rPr lang="en-US" sz="3200" dirty="0">
                          <a:latin typeface="Helvetica" panose="020B0604020202020204" pitchFamily="34" charset="0"/>
                          <a:cs typeface="Helvetica" panose="020B0604020202020204" pitchFamily="34" charset="0"/>
                        </a:rPr>
                        <a:t> 2” and 4”</a:t>
                      </a:r>
                    </a:p>
                    <a:p>
                      <a:r>
                        <a:rPr lang="en-US" sz="3200" dirty="0">
                          <a:latin typeface="Helvetica" panose="020B0604020202020204" pitchFamily="34" charset="0"/>
                          <a:cs typeface="Helvetica" panose="020B0604020202020204" pitchFamily="34" charset="0"/>
                        </a:rPr>
                        <a:t>Donut: 4” and 7”</a:t>
                      </a:r>
                    </a:p>
                  </a:txBody>
                  <a:tcPr/>
                </a:tc>
                <a:extLst>
                  <a:ext uri="{0D108BD9-81ED-4DB2-BD59-A6C34878D82A}">
                    <a16:rowId xmlns:a16="http://schemas.microsoft.com/office/drawing/2014/main" val="1412539241"/>
                  </a:ext>
                </a:extLst>
              </a:tr>
              <a:tr h="1920892">
                <a:tc>
                  <a:txBody>
                    <a:bodyPr/>
                    <a:lstStyle/>
                    <a:p>
                      <a:r>
                        <a:rPr lang="en-US" sz="3600" b="0" i="0" u="none" strike="noStrike" dirty="0">
                          <a:solidFill>
                            <a:schemeClr val="tx1"/>
                          </a:solidFill>
                          <a:effectLst/>
                          <a:latin typeface="Helvetica" panose="020B0604020202020204" pitchFamily="34" charset="0"/>
                          <a:cs typeface="Helvetica" panose="020B0604020202020204" pitchFamily="34" charset="0"/>
                        </a:rPr>
                        <a:t>Simulation</a:t>
                      </a:r>
                      <a:endParaRPr lang="en-US" sz="3600" dirty="0">
                        <a:solidFill>
                          <a:schemeClr val="tx1"/>
                        </a:solidFill>
                        <a:latin typeface="Helvetica" panose="020B0604020202020204" pitchFamily="34" charset="0"/>
                        <a:cs typeface="Helvetica" panose="020B0604020202020204" pitchFamily="34" charset="0"/>
                      </a:endParaRPr>
                    </a:p>
                  </a:txBody>
                  <a:tcPr/>
                </a:tc>
                <a:tc gridSpan="3">
                  <a:txBody>
                    <a:bodyPr/>
                    <a:lstStyle/>
                    <a:p>
                      <a:r>
                        <a:rPr kumimoji="0" lang="en-US" sz="36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Max 10 passes, 1% error convergence</a:t>
                      </a:r>
                      <a:endParaRPr lang="en-US" sz="3600" dirty="0">
                        <a:solidFill>
                          <a:schemeClr val="tx1"/>
                        </a:solidFill>
                        <a:latin typeface="Helvetica" panose="020B0604020202020204" pitchFamily="34" charset="0"/>
                        <a:cs typeface="Helvetica" panose="020B0604020202020204" pitchFamily="34" charset="0"/>
                      </a:endParaRPr>
                    </a:p>
                  </a:txBody>
                  <a:tcPr/>
                </a:tc>
                <a:tc hMerge="1">
                  <a:txBody>
                    <a:bodyPr/>
                    <a:lstStyle/>
                    <a:p>
                      <a:endParaRPr lang="en-US" sz="3600" dirty="0">
                        <a:latin typeface="Helvetica" panose="020B0604020202020204" pitchFamily="34" charset="0"/>
                        <a:cs typeface="Helvetica" panose="020B0604020202020204" pitchFamily="34" charset="0"/>
                      </a:endParaRPr>
                    </a:p>
                  </a:txBody>
                  <a:tcPr/>
                </a:tc>
                <a:tc hMerge="1">
                  <a:txBody>
                    <a:bodyPr/>
                    <a:lstStyle/>
                    <a:p>
                      <a:pPr marL="0" marR="0" lvl="0" indent="0" algn="l" defTabSz="51494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Max 10 passes, 1% error convergence</a:t>
                      </a:r>
                      <a:endParaRPr kumimoji="0" lang="en-US" sz="3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txBody>
                  <a:tcPr/>
                </a:tc>
                <a:extLst>
                  <a:ext uri="{0D108BD9-81ED-4DB2-BD59-A6C34878D82A}">
                    <a16:rowId xmlns:a16="http://schemas.microsoft.com/office/drawing/2014/main" val="1866283489"/>
                  </a:ext>
                </a:extLst>
              </a:tr>
              <a:tr h="1920892">
                <a:tc>
                  <a:txBody>
                    <a:bodyPr/>
                    <a:lstStyle/>
                    <a:p>
                      <a:r>
                        <a:rPr lang="en-US" sz="3600" dirty="0">
                          <a:solidFill>
                            <a:schemeClr val="tx1"/>
                          </a:solidFill>
                          <a:latin typeface="Helvetica" panose="020B0604020202020204" pitchFamily="34" charset="0"/>
                          <a:cs typeface="Helvetica" panose="020B0604020202020204" pitchFamily="34" charset="0"/>
                        </a:rPr>
                        <a:t>Excitation </a:t>
                      </a:r>
                    </a:p>
                  </a:txBody>
                  <a:tcPr/>
                </a:tc>
                <a:tc>
                  <a:txBody>
                    <a:bodyPr/>
                    <a:lstStyle/>
                    <a:p>
                      <a:r>
                        <a:rPr kumimoji="0" lang="en-US" sz="36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20 V to anode,  </a:t>
                      </a:r>
                    </a:p>
                    <a:p>
                      <a:r>
                        <a:rPr kumimoji="0" lang="en-US" sz="36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-20 V to cathode</a:t>
                      </a:r>
                      <a:endParaRPr lang="en-US" sz="3600" dirty="0">
                        <a:solidFill>
                          <a:schemeClr val="tx1"/>
                        </a:solidFill>
                        <a:latin typeface="Helvetica" panose="020B0604020202020204" pitchFamily="34" charset="0"/>
                        <a:cs typeface="Helvetica" panose="020B0604020202020204" pitchFamily="34" charset="0"/>
                      </a:endParaRPr>
                    </a:p>
                  </a:txBody>
                  <a:tcPr/>
                </a:tc>
                <a:tc gridSpan="2">
                  <a:txBody>
                    <a:bodyPr/>
                    <a:lstStyle/>
                    <a:p>
                      <a:r>
                        <a:rPr kumimoji="0" lang="en-US" sz="36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20 V to anode, </a:t>
                      </a:r>
                    </a:p>
                    <a:p>
                      <a:r>
                        <a:rPr kumimoji="0" lang="en-US" sz="36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-20 V to cathode</a:t>
                      </a:r>
                      <a:endParaRPr lang="en-US" sz="3600" dirty="0">
                        <a:solidFill>
                          <a:schemeClr val="tx1"/>
                        </a:solidFill>
                        <a:latin typeface="Helvetica" panose="020B0604020202020204" pitchFamily="34" charset="0"/>
                        <a:cs typeface="Helvetica" panose="020B0604020202020204" pitchFamily="34" charset="0"/>
                      </a:endParaRPr>
                    </a:p>
                  </a:txBody>
                  <a:tcPr/>
                </a:tc>
                <a:tc hMerge="1">
                  <a:txBody>
                    <a:bodyPr/>
                    <a:lstStyle/>
                    <a:p>
                      <a:pPr marL="0" marR="0" lvl="0" indent="0" algn="l" defTabSz="514944"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 V to anode, -20 V to cathode</a:t>
                      </a:r>
                      <a:endParaRPr kumimoji="0" lang="en-US" sz="3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txBody>
                  <a:tcPr/>
                </a:tc>
                <a:extLst>
                  <a:ext uri="{0D108BD9-81ED-4DB2-BD59-A6C34878D82A}">
                    <a16:rowId xmlns:a16="http://schemas.microsoft.com/office/drawing/2014/main" val="2830726258"/>
                  </a:ext>
                </a:extLst>
              </a:tr>
            </a:tbl>
          </a:graphicData>
        </a:graphic>
      </p:graphicFrame>
      <p:sp>
        <p:nvSpPr>
          <p:cNvPr id="1116" name="TextBox 1115">
            <a:extLst>
              <a:ext uri="{FF2B5EF4-FFF2-40B4-BE49-F238E27FC236}">
                <a16:creationId xmlns:a16="http://schemas.microsoft.com/office/drawing/2014/main" id="{93EE0D32-D2F8-0C87-7465-25D811DCCCFB}"/>
              </a:ext>
            </a:extLst>
          </p:cNvPr>
          <p:cNvSpPr txBox="1"/>
          <p:nvPr/>
        </p:nvSpPr>
        <p:spPr>
          <a:xfrm>
            <a:off x="889886" y="33792841"/>
            <a:ext cx="10618408" cy="2862322"/>
          </a:xfrm>
          <a:prstGeom prst="rect">
            <a:avLst/>
          </a:prstGeom>
          <a:noFill/>
        </p:spPr>
        <p:txBody>
          <a:bodyPr wrap="square" rtlCol="0">
            <a:spAutoFit/>
          </a:bodyPr>
          <a:lstStyle/>
          <a:p>
            <a:r>
              <a:rPr lang="en-US" sz="3600" dirty="0">
                <a:latin typeface="Helvetica" pitchFamily="2" charset="0"/>
              </a:rPr>
              <a:t>*Relative permittivity of acid: 84, </a:t>
            </a:r>
          </a:p>
          <a:p>
            <a:r>
              <a:rPr lang="en-US" sz="3600" dirty="0">
                <a:latin typeface="Helvetica" pitchFamily="2" charset="0"/>
              </a:rPr>
              <a:t>Acid conductivity: 1.044×10</a:t>
            </a:r>
            <a:r>
              <a:rPr lang="en-US" sz="3600" baseline="30000" dirty="0">
                <a:latin typeface="Helvetica" pitchFamily="2" charset="0"/>
              </a:rPr>
              <a:t>-4</a:t>
            </a:r>
            <a:r>
              <a:rPr lang="en-US" sz="3600" dirty="0">
                <a:latin typeface="Helvetica" pitchFamily="2" charset="0"/>
              </a:rPr>
              <a:t> Siemens/m</a:t>
            </a:r>
          </a:p>
          <a:p>
            <a:r>
              <a:rPr lang="en-US" sz="3600" baseline="30000" dirty="0">
                <a:latin typeface="Helvetica" pitchFamily="2" charset="0"/>
              </a:rPr>
              <a:t>**</a:t>
            </a:r>
            <a:r>
              <a:rPr lang="en-US" sz="3600" dirty="0">
                <a:latin typeface="Helvetica" pitchFamily="2" charset="0"/>
              </a:rPr>
              <a:t>HB donut: 3-inch diameter </a:t>
            </a:r>
          </a:p>
          <a:p>
            <a:r>
              <a:rPr lang="en-US" sz="3600" baseline="30000" dirty="0">
                <a:latin typeface="Helvetica" pitchFamily="2" charset="0"/>
              </a:rPr>
              <a:t># </a:t>
            </a:r>
            <a:r>
              <a:rPr lang="en-US" sz="3600" dirty="0">
                <a:latin typeface="Helvetica" pitchFamily="2" charset="0"/>
              </a:rPr>
              <a:t>LB donut 2.6-inch diameter   </a:t>
            </a:r>
          </a:p>
          <a:p>
            <a:endParaRPr lang="en-US" sz="3600" dirty="0">
              <a:latin typeface="Helvetica" pitchFamily="2" charset="0"/>
            </a:endParaRPr>
          </a:p>
        </p:txBody>
      </p:sp>
      <p:sp>
        <p:nvSpPr>
          <p:cNvPr id="1135" name="Rectangle 1134">
            <a:extLst>
              <a:ext uri="{FF2B5EF4-FFF2-40B4-BE49-F238E27FC236}">
                <a16:creationId xmlns:a16="http://schemas.microsoft.com/office/drawing/2014/main" id="{31D82600-9579-8839-00D9-5D69CA1B9FA6}"/>
              </a:ext>
            </a:extLst>
          </p:cNvPr>
          <p:cNvSpPr/>
          <p:nvPr/>
        </p:nvSpPr>
        <p:spPr>
          <a:xfrm>
            <a:off x="7029450" y="21337621"/>
            <a:ext cx="3024188" cy="2453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6" name="Rectangle 1135">
            <a:extLst>
              <a:ext uri="{FF2B5EF4-FFF2-40B4-BE49-F238E27FC236}">
                <a16:creationId xmlns:a16="http://schemas.microsoft.com/office/drawing/2014/main" id="{B7900762-F3D5-48E0-9FE1-27CDE850DD7A}"/>
              </a:ext>
            </a:extLst>
          </p:cNvPr>
          <p:cNvSpPr/>
          <p:nvPr/>
        </p:nvSpPr>
        <p:spPr>
          <a:xfrm>
            <a:off x="2452030" y="21336686"/>
            <a:ext cx="3047070" cy="2453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0" name="TextBox 1139">
            <a:extLst>
              <a:ext uri="{FF2B5EF4-FFF2-40B4-BE49-F238E27FC236}">
                <a16:creationId xmlns:a16="http://schemas.microsoft.com/office/drawing/2014/main" id="{262878D8-D51E-8C8E-3977-546BC93DE968}"/>
              </a:ext>
            </a:extLst>
          </p:cNvPr>
          <p:cNvSpPr txBox="1"/>
          <p:nvPr/>
        </p:nvSpPr>
        <p:spPr>
          <a:xfrm>
            <a:off x="6046454" y="21859008"/>
            <a:ext cx="2134570" cy="646331"/>
          </a:xfrm>
          <a:prstGeom prst="rect">
            <a:avLst/>
          </a:prstGeom>
          <a:noFill/>
        </p:spPr>
        <p:txBody>
          <a:bodyPr wrap="square" rtlCol="0">
            <a:spAutoFit/>
          </a:bodyPr>
          <a:lstStyle/>
          <a:p>
            <a:r>
              <a:rPr lang="en-US" sz="3600" dirty="0">
                <a:latin typeface="Helvetica" panose="020B0604020202020204" pitchFamily="34" charset="0"/>
                <a:cs typeface="Helvetica" panose="020B0604020202020204" pitchFamily="34" charset="0"/>
              </a:rPr>
              <a:t>Cathode</a:t>
            </a:r>
          </a:p>
        </p:txBody>
      </p:sp>
      <p:cxnSp>
        <p:nvCxnSpPr>
          <p:cNvPr id="1142" name="Connector: Elbow 1141">
            <a:extLst>
              <a:ext uri="{FF2B5EF4-FFF2-40B4-BE49-F238E27FC236}">
                <a16:creationId xmlns:a16="http://schemas.microsoft.com/office/drawing/2014/main" id="{57DFC89E-EF43-275A-94DD-85A266C17CDA}"/>
              </a:ext>
            </a:extLst>
          </p:cNvPr>
          <p:cNvCxnSpPr>
            <a:cxnSpLocks/>
          </p:cNvCxnSpPr>
          <p:nvPr/>
        </p:nvCxnSpPr>
        <p:spPr>
          <a:xfrm rot="16200000" flipH="1">
            <a:off x="6380363" y="21650589"/>
            <a:ext cx="430620" cy="295307"/>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47" name="Straight Connector 1146">
            <a:extLst>
              <a:ext uri="{FF2B5EF4-FFF2-40B4-BE49-F238E27FC236}">
                <a16:creationId xmlns:a16="http://schemas.microsoft.com/office/drawing/2014/main" id="{A2105CEC-AEA8-1495-0FA8-D179CD64D1E5}"/>
              </a:ext>
            </a:extLst>
          </p:cNvPr>
          <p:cNvCxnSpPr>
            <a:cxnSpLocks/>
          </p:cNvCxnSpPr>
          <p:nvPr/>
        </p:nvCxnSpPr>
        <p:spPr>
          <a:xfrm>
            <a:off x="7029450" y="21088807"/>
            <a:ext cx="0" cy="247879"/>
          </a:xfrm>
          <a:prstGeom prst="line">
            <a:avLst/>
          </a:prstGeom>
        </p:spPr>
        <p:style>
          <a:lnRef idx="2">
            <a:schemeClr val="accent1"/>
          </a:lnRef>
          <a:fillRef idx="0">
            <a:schemeClr val="accent1"/>
          </a:fillRef>
          <a:effectRef idx="1">
            <a:schemeClr val="accent1"/>
          </a:effectRef>
          <a:fontRef idx="minor">
            <a:schemeClr val="tx1"/>
          </a:fontRef>
        </p:style>
      </p:cxnSp>
      <p:cxnSp>
        <p:nvCxnSpPr>
          <p:cNvPr id="1149" name="Straight Connector 1148">
            <a:extLst>
              <a:ext uri="{FF2B5EF4-FFF2-40B4-BE49-F238E27FC236}">
                <a16:creationId xmlns:a16="http://schemas.microsoft.com/office/drawing/2014/main" id="{B214FF28-C8B6-9D87-E76C-F24A8CBB5FD3}"/>
              </a:ext>
            </a:extLst>
          </p:cNvPr>
          <p:cNvCxnSpPr>
            <a:cxnSpLocks/>
          </p:cNvCxnSpPr>
          <p:nvPr/>
        </p:nvCxnSpPr>
        <p:spPr>
          <a:xfrm>
            <a:off x="5513070" y="21088807"/>
            <a:ext cx="0" cy="247879"/>
          </a:xfrm>
          <a:prstGeom prst="line">
            <a:avLst/>
          </a:prstGeom>
        </p:spPr>
        <p:style>
          <a:lnRef idx="2">
            <a:schemeClr val="accent1"/>
          </a:lnRef>
          <a:fillRef idx="0">
            <a:schemeClr val="accent1"/>
          </a:fillRef>
          <a:effectRef idx="1">
            <a:schemeClr val="accent1"/>
          </a:effectRef>
          <a:fontRef idx="minor">
            <a:schemeClr val="tx1"/>
          </a:fontRef>
        </p:style>
      </p:cxnSp>
      <p:sp>
        <p:nvSpPr>
          <p:cNvPr id="1158" name="TextBox 1157">
            <a:extLst>
              <a:ext uri="{FF2B5EF4-FFF2-40B4-BE49-F238E27FC236}">
                <a16:creationId xmlns:a16="http://schemas.microsoft.com/office/drawing/2014/main" id="{8AC03EE3-F3DB-5276-8574-534A985A4408}"/>
              </a:ext>
            </a:extLst>
          </p:cNvPr>
          <p:cNvSpPr txBox="1"/>
          <p:nvPr/>
        </p:nvSpPr>
        <p:spPr>
          <a:xfrm>
            <a:off x="14168936" y="14095648"/>
            <a:ext cx="16116288" cy="646331"/>
          </a:xfrm>
          <a:prstGeom prst="rect">
            <a:avLst/>
          </a:prstGeom>
          <a:noFill/>
        </p:spPr>
        <p:txBody>
          <a:bodyPr wrap="square" rtlCol="0">
            <a:spAutoFit/>
          </a:bodyPr>
          <a:lstStyle/>
          <a:p>
            <a:pPr algn="ctr"/>
            <a:r>
              <a:rPr lang="en-US" sz="3600" b="1" u="sng" dirty="0">
                <a:latin typeface="Helvetica" pitchFamily="2" charset="0"/>
              </a:rPr>
              <a:t>E-Field distribution in HB650 and LB650 cavities with different cathodes</a:t>
            </a:r>
          </a:p>
        </p:txBody>
      </p:sp>
      <p:pic>
        <p:nvPicPr>
          <p:cNvPr id="1160" name="Picture 18">
            <a:extLst>
              <a:ext uri="{FF2B5EF4-FFF2-40B4-BE49-F238E27FC236}">
                <a16:creationId xmlns:a16="http://schemas.microsoft.com/office/drawing/2014/main" id="{162D6AC5-D17F-0151-D05F-8573D9F403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60218" y="15470955"/>
            <a:ext cx="4997254"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161" name="Picture 20">
            <a:extLst>
              <a:ext uri="{FF2B5EF4-FFF2-40B4-BE49-F238E27FC236}">
                <a16:creationId xmlns:a16="http://schemas.microsoft.com/office/drawing/2014/main" id="{0CF8F792-97B1-6ACE-3B50-5AC98160F8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53419" y="28395771"/>
            <a:ext cx="5173502"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162" name="Picture 22">
            <a:extLst>
              <a:ext uri="{FF2B5EF4-FFF2-40B4-BE49-F238E27FC236}">
                <a16:creationId xmlns:a16="http://schemas.microsoft.com/office/drawing/2014/main" id="{62DA9F3D-103A-7593-B834-B7D8CD8AD0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58173" y="24194870"/>
            <a:ext cx="5049081" cy="3569636"/>
          </a:xfrm>
          <a:prstGeom prst="rect">
            <a:avLst/>
          </a:prstGeom>
          <a:noFill/>
          <a:extLst>
            <a:ext uri="{909E8E84-426E-40DD-AFC4-6F175D3DCCD1}">
              <a14:hiddenFill xmlns:a14="http://schemas.microsoft.com/office/drawing/2010/main">
                <a:solidFill>
                  <a:srgbClr val="FFFFFF"/>
                </a:solidFill>
              </a14:hiddenFill>
            </a:ext>
          </a:extLst>
        </p:spPr>
      </p:pic>
      <p:pic>
        <p:nvPicPr>
          <p:cNvPr id="1163" name="Picture 24">
            <a:extLst>
              <a:ext uri="{FF2B5EF4-FFF2-40B4-BE49-F238E27FC236}">
                <a16:creationId xmlns:a16="http://schemas.microsoft.com/office/drawing/2014/main" id="{15192FDB-2D68-9CEC-4796-AB7B327885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96767" y="24147019"/>
            <a:ext cx="5139077" cy="3633262"/>
          </a:xfrm>
          <a:prstGeom prst="rect">
            <a:avLst/>
          </a:prstGeom>
          <a:noFill/>
          <a:extLst>
            <a:ext uri="{909E8E84-426E-40DD-AFC4-6F175D3DCCD1}">
              <a14:hiddenFill xmlns:a14="http://schemas.microsoft.com/office/drawing/2010/main">
                <a:solidFill>
                  <a:srgbClr val="FFFFFF"/>
                </a:solidFill>
              </a14:hiddenFill>
            </a:ext>
          </a:extLst>
        </p:spPr>
      </p:pic>
      <p:pic>
        <p:nvPicPr>
          <p:cNvPr id="1164" name="Picture 26">
            <a:extLst>
              <a:ext uri="{FF2B5EF4-FFF2-40B4-BE49-F238E27FC236}">
                <a16:creationId xmlns:a16="http://schemas.microsoft.com/office/drawing/2014/main" id="{977D3F44-E666-76D7-2E13-AC6696F2D11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029906" y="28408874"/>
            <a:ext cx="5173503" cy="3657600"/>
          </a:xfrm>
          <a:prstGeom prst="rect">
            <a:avLst/>
          </a:prstGeom>
          <a:noFill/>
          <a:extLst>
            <a:ext uri="{909E8E84-426E-40DD-AFC4-6F175D3DCCD1}">
              <a14:hiddenFill xmlns:a14="http://schemas.microsoft.com/office/drawing/2010/main">
                <a:solidFill>
                  <a:srgbClr val="FFFFFF"/>
                </a:solidFill>
              </a14:hiddenFill>
            </a:ext>
          </a:extLst>
        </p:spPr>
      </p:pic>
      <p:sp>
        <p:nvSpPr>
          <p:cNvPr id="1178" name="TextBox 1177">
            <a:extLst>
              <a:ext uri="{FF2B5EF4-FFF2-40B4-BE49-F238E27FC236}">
                <a16:creationId xmlns:a16="http://schemas.microsoft.com/office/drawing/2014/main" id="{59314FF2-5EDE-D8EC-E0A8-ECA6CE938C6B}"/>
              </a:ext>
            </a:extLst>
          </p:cNvPr>
          <p:cNvSpPr txBox="1"/>
          <p:nvPr/>
        </p:nvSpPr>
        <p:spPr>
          <a:xfrm>
            <a:off x="16520855" y="14911801"/>
            <a:ext cx="3962785" cy="707886"/>
          </a:xfrm>
          <a:prstGeom prst="rect">
            <a:avLst/>
          </a:prstGeom>
          <a:noFill/>
        </p:spPr>
        <p:txBody>
          <a:bodyPr wrap="square" rtlCol="0">
            <a:spAutoFit/>
          </a:bodyPr>
          <a:lstStyle/>
          <a:p>
            <a:r>
              <a:rPr lang="en-US" sz="4000" dirty="0"/>
              <a:t>Rod: 2”</a:t>
            </a:r>
          </a:p>
        </p:txBody>
      </p:sp>
      <p:sp>
        <p:nvSpPr>
          <p:cNvPr id="1182" name="TextBox 1181">
            <a:extLst>
              <a:ext uri="{FF2B5EF4-FFF2-40B4-BE49-F238E27FC236}">
                <a16:creationId xmlns:a16="http://schemas.microsoft.com/office/drawing/2014/main" id="{F2648591-B098-8D15-83D6-9C0E6B2BCE5A}"/>
              </a:ext>
            </a:extLst>
          </p:cNvPr>
          <p:cNvSpPr txBox="1"/>
          <p:nvPr/>
        </p:nvSpPr>
        <p:spPr>
          <a:xfrm>
            <a:off x="16397001" y="19001905"/>
            <a:ext cx="2266303" cy="707886"/>
          </a:xfrm>
          <a:prstGeom prst="rect">
            <a:avLst/>
          </a:prstGeom>
          <a:noFill/>
        </p:spPr>
        <p:txBody>
          <a:bodyPr wrap="square" rtlCol="0">
            <a:spAutoFit/>
          </a:bodyPr>
          <a:lstStyle/>
          <a:p>
            <a:r>
              <a:rPr lang="en-US" sz="4000" dirty="0"/>
              <a:t>Rod: 4”</a:t>
            </a:r>
          </a:p>
        </p:txBody>
      </p:sp>
      <p:pic>
        <p:nvPicPr>
          <p:cNvPr id="1192" name="Picture 1191" descr="A graph showing the voltage of a battery&#10;&#10;Description automatically generated">
            <a:extLst>
              <a:ext uri="{FF2B5EF4-FFF2-40B4-BE49-F238E27FC236}">
                <a16:creationId xmlns:a16="http://schemas.microsoft.com/office/drawing/2014/main" id="{B0FAB5D6-E0F0-7AFD-1840-F9D2BDC3D471}"/>
              </a:ext>
            </a:extLst>
          </p:cNvPr>
          <p:cNvPicPr>
            <a:picLocks noChangeAspect="1"/>
          </p:cNvPicPr>
          <p:nvPr/>
        </p:nvPicPr>
        <p:blipFill rotWithShape="1">
          <a:blip r:embed="rId9"/>
          <a:srcRect l="8025" t="30908" r="18362" b="5290"/>
          <a:stretch/>
        </p:blipFill>
        <p:spPr>
          <a:xfrm>
            <a:off x="22252844" y="7938627"/>
            <a:ext cx="8580312" cy="5693123"/>
          </a:xfrm>
          <a:prstGeom prst="rect">
            <a:avLst/>
          </a:prstGeom>
        </p:spPr>
      </p:pic>
      <p:pic>
        <p:nvPicPr>
          <p:cNvPr id="1193" name="Picture 16">
            <a:extLst>
              <a:ext uri="{FF2B5EF4-FFF2-40B4-BE49-F238E27FC236}">
                <a16:creationId xmlns:a16="http://schemas.microsoft.com/office/drawing/2014/main" id="{19A695C4-A34A-E88C-B5A3-DAB56201A79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639983" y="19613225"/>
            <a:ext cx="499725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194" name="Picture 30">
            <a:extLst>
              <a:ext uri="{FF2B5EF4-FFF2-40B4-BE49-F238E27FC236}">
                <a16:creationId xmlns:a16="http://schemas.microsoft.com/office/drawing/2014/main" id="{EB67D476-8427-B882-77C0-E0F69DF6BCA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996767" y="19625282"/>
            <a:ext cx="5030070" cy="3681619"/>
          </a:xfrm>
          <a:prstGeom prst="rect">
            <a:avLst/>
          </a:prstGeom>
          <a:noFill/>
          <a:extLst>
            <a:ext uri="{909E8E84-426E-40DD-AFC4-6F175D3DCCD1}">
              <a14:hiddenFill xmlns:a14="http://schemas.microsoft.com/office/drawing/2010/main">
                <a:solidFill>
                  <a:srgbClr val="FFFFFF"/>
                </a:solidFill>
              </a14:hiddenFill>
            </a:ext>
          </a:extLst>
        </p:spPr>
      </p:pic>
      <p:sp>
        <p:nvSpPr>
          <p:cNvPr id="1199" name="TextBox 1198">
            <a:extLst>
              <a:ext uri="{FF2B5EF4-FFF2-40B4-BE49-F238E27FC236}">
                <a16:creationId xmlns:a16="http://schemas.microsoft.com/office/drawing/2014/main" id="{1C371D8D-781A-96E2-364E-74FA289E98C9}"/>
              </a:ext>
            </a:extLst>
          </p:cNvPr>
          <p:cNvSpPr txBox="1"/>
          <p:nvPr/>
        </p:nvSpPr>
        <p:spPr>
          <a:xfrm>
            <a:off x="23723069" y="6219057"/>
            <a:ext cx="8381692" cy="646331"/>
          </a:xfrm>
          <a:prstGeom prst="rect">
            <a:avLst/>
          </a:prstGeom>
          <a:noFill/>
        </p:spPr>
        <p:txBody>
          <a:bodyPr wrap="square" rtlCol="0">
            <a:spAutoFit/>
          </a:bodyPr>
          <a:lstStyle/>
          <a:p>
            <a:r>
              <a:rPr lang="en-US" sz="3600" b="0" i="0" dirty="0">
                <a:solidFill>
                  <a:srgbClr val="242424"/>
                </a:solidFill>
                <a:effectLst/>
                <a:latin typeface="Segoe UI" panose="020B0502040204020203" pitchFamily="34" charset="0"/>
              </a:rPr>
              <a:t># FERMILAB-POSTER-23-191-STUDENT</a:t>
            </a:r>
            <a:endParaRPr lang="en-US" sz="3600" dirty="0"/>
          </a:p>
        </p:txBody>
      </p:sp>
      <p:sp>
        <p:nvSpPr>
          <p:cNvPr id="1200" name="TextBox 1199">
            <a:extLst>
              <a:ext uri="{FF2B5EF4-FFF2-40B4-BE49-F238E27FC236}">
                <a16:creationId xmlns:a16="http://schemas.microsoft.com/office/drawing/2014/main" id="{05604F2C-CBC3-EF35-19B0-746F58345007}"/>
              </a:ext>
            </a:extLst>
          </p:cNvPr>
          <p:cNvSpPr txBox="1"/>
          <p:nvPr/>
        </p:nvSpPr>
        <p:spPr>
          <a:xfrm>
            <a:off x="3158599" y="19234385"/>
            <a:ext cx="2638237" cy="646331"/>
          </a:xfrm>
          <a:prstGeom prst="rect">
            <a:avLst/>
          </a:prstGeom>
          <a:noFill/>
        </p:spPr>
        <p:txBody>
          <a:bodyPr wrap="square" rtlCol="0">
            <a:spAutoFit/>
          </a:bodyPr>
          <a:lstStyle/>
          <a:p>
            <a:r>
              <a:rPr lang="en-US" sz="3600" dirty="0">
                <a:latin typeface="Helvetica" panose="020B0604020202020204" pitchFamily="34" charset="0"/>
                <a:cs typeface="Helvetica" panose="020B0604020202020204" pitchFamily="34" charset="0"/>
              </a:rPr>
              <a:t>Insulator </a:t>
            </a:r>
          </a:p>
        </p:txBody>
      </p:sp>
      <p:cxnSp>
        <p:nvCxnSpPr>
          <p:cNvPr id="1202" name="Connector: Elbow 1201">
            <a:extLst>
              <a:ext uri="{FF2B5EF4-FFF2-40B4-BE49-F238E27FC236}">
                <a16:creationId xmlns:a16="http://schemas.microsoft.com/office/drawing/2014/main" id="{283A20C0-05B2-0FE4-3730-61E01C8E9873}"/>
              </a:ext>
            </a:extLst>
          </p:cNvPr>
          <p:cNvCxnSpPr>
            <a:cxnSpLocks/>
          </p:cNvCxnSpPr>
          <p:nvPr/>
        </p:nvCxnSpPr>
        <p:spPr>
          <a:xfrm rot="16200000" flipV="1">
            <a:off x="4027037" y="19892995"/>
            <a:ext cx="1572718" cy="1316534"/>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1204" name="TextBox 1203">
            <a:extLst>
              <a:ext uri="{FF2B5EF4-FFF2-40B4-BE49-F238E27FC236}">
                <a16:creationId xmlns:a16="http://schemas.microsoft.com/office/drawing/2014/main" id="{88F073A9-B006-539A-53A7-7241129E8859}"/>
              </a:ext>
            </a:extLst>
          </p:cNvPr>
          <p:cNvSpPr txBox="1"/>
          <p:nvPr/>
        </p:nvSpPr>
        <p:spPr>
          <a:xfrm>
            <a:off x="11413970" y="20427671"/>
            <a:ext cx="2730752" cy="1200329"/>
          </a:xfrm>
          <a:prstGeom prst="rect">
            <a:avLst/>
          </a:prstGeom>
          <a:noFill/>
        </p:spPr>
        <p:txBody>
          <a:bodyPr wrap="square" rtlCol="0">
            <a:spAutoFit/>
          </a:bodyPr>
          <a:lstStyle/>
          <a:p>
            <a:r>
              <a:rPr lang="en-US" sz="3600" dirty="0">
                <a:latin typeface="Helvetica" panose="020B0604020202020204" pitchFamily="34" charset="0"/>
                <a:cs typeface="Helvetica" panose="020B0604020202020204" pitchFamily="34" charset="0"/>
              </a:rPr>
              <a:t>Axis symmetry </a:t>
            </a:r>
          </a:p>
        </p:txBody>
      </p:sp>
      <p:cxnSp>
        <p:nvCxnSpPr>
          <p:cNvPr id="1206" name="Straight Connector 1205">
            <a:extLst>
              <a:ext uri="{FF2B5EF4-FFF2-40B4-BE49-F238E27FC236}">
                <a16:creationId xmlns:a16="http://schemas.microsoft.com/office/drawing/2014/main" id="{54B7AB17-8E30-DBEE-6352-2565E0B98375}"/>
              </a:ext>
            </a:extLst>
          </p:cNvPr>
          <p:cNvCxnSpPr>
            <a:cxnSpLocks/>
          </p:cNvCxnSpPr>
          <p:nvPr/>
        </p:nvCxnSpPr>
        <p:spPr>
          <a:xfrm flipH="1" flipV="1">
            <a:off x="2012891" y="21582933"/>
            <a:ext cx="8337609" cy="18964"/>
          </a:xfrm>
          <a:prstGeom prst="line">
            <a:avLst/>
          </a:prstGeom>
        </p:spPr>
        <p:style>
          <a:lnRef idx="1">
            <a:schemeClr val="accent2"/>
          </a:lnRef>
          <a:fillRef idx="0">
            <a:schemeClr val="accent2"/>
          </a:fillRef>
          <a:effectRef idx="0">
            <a:schemeClr val="accent2"/>
          </a:effectRef>
          <a:fontRef idx="minor">
            <a:schemeClr val="tx1"/>
          </a:fontRef>
        </p:style>
      </p:cxnSp>
      <p:cxnSp>
        <p:nvCxnSpPr>
          <p:cNvPr id="1212" name="Straight Arrow Connector 1211">
            <a:extLst>
              <a:ext uri="{FF2B5EF4-FFF2-40B4-BE49-F238E27FC236}">
                <a16:creationId xmlns:a16="http://schemas.microsoft.com/office/drawing/2014/main" id="{AED2D108-B17E-BC42-C747-4969954A6B99}"/>
              </a:ext>
            </a:extLst>
          </p:cNvPr>
          <p:cNvCxnSpPr>
            <a:cxnSpLocks/>
          </p:cNvCxnSpPr>
          <p:nvPr/>
        </p:nvCxnSpPr>
        <p:spPr>
          <a:xfrm flipV="1">
            <a:off x="10255250" y="21028377"/>
            <a:ext cx="1098550" cy="5735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15" name="Straight Connector 1214">
            <a:extLst>
              <a:ext uri="{FF2B5EF4-FFF2-40B4-BE49-F238E27FC236}">
                <a16:creationId xmlns:a16="http://schemas.microsoft.com/office/drawing/2014/main" id="{F49DF1B8-DD48-29B8-D05D-445C42D25BD2}"/>
              </a:ext>
            </a:extLst>
          </p:cNvPr>
          <p:cNvCxnSpPr>
            <a:cxnSpLocks/>
          </p:cNvCxnSpPr>
          <p:nvPr/>
        </p:nvCxnSpPr>
        <p:spPr>
          <a:xfrm flipV="1">
            <a:off x="10053638" y="17830869"/>
            <a:ext cx="0" cy="3751129"/>
          </a:xfrm>
          <a:prstGeom prst="line">
            <a:avLst/>
          </a:prstGeom>
        </p:spPr>
        <p:style>
          <a:lnRef idx="2">
            <a:schemeClr val="accent2"/>
          </a:lnRef>
          <a:fillRef idx="0">
            <a:schemeClr val="accent2"/>
          </a:fillRef>
          <a:effectRef idx="1">
            <a:schemeClr val="accent2"/>
          </a:effectRef>
          <a:fontRef idx="minor">
            <a:schemeClr val="tx1"/>
          </a:fontRef>
        </p:style>
      </p:cxnSp>
      <p:cxnSp>
        <p:nvCxnSpPr>
          <p:cNvPr id="1220" name="Straight Connector 1219">
            <a:extLst>
              <a:ext uri="{FF2B5EF4-FFF2-40B4-BE49-F238E27FC236}">
                <a16:creationId xmlns:a16="http://schemas.microsoft.com/office/drawing/2014/main" id="{DFF5F30E-1C2D-F53D-82FC-B1CE7B0B0E77}"/>
              </a:ext>
            </a:extLst>
          </p:cNvPr>
          <p:cNvCxnSpPr>
            <a:cxnSpLocks/>
          </p:cNvCxnSpPr>
          <p:nvPr/>
        </p:nvCxnSpPr>
        <p:spPr>
          <a:xfrm flipH="1" flipV="1">
            <a:off x="2433388" y="17818445"/>
            <a:ext cx="7620250" cy="12424"/>
          </a:xfrm>
          <a:prstGeom prst="line">
            <a:avLst/>
          </a:prstGeom>
        </p:spPr>
        <p:style>
          <a:lnRef idx="2">
            <a:schemeClr val="accent2"/>
          </a:lnRef>
          <a:fillRef idx="0">
            <a:schemeClr val="accent2"/>
          </a:fillRef>
          <a:effectRef idx="1">
            <a:schemeClr val="accent2"/>
          </a:effectRef>
          <a:fontRef idx="minor">
            <a:schemeClr val="tx1"/>
          </a:fontRef>
        </p:style>
      </p:cxnSp>
      <p:cxnSp>
        <p:nvCxnSpPr>
          <p:cNvPr id="1222" name="Straight Connector 1221">
            <a:extLst>
              <a:ext uri="{FF2B5EF4-FFF2-40B4-BE49-F238E27FC236}">
                <a16:creationId xmlns:a16="http://schemas.microsoft.com/office/drawing/2014/main" id="{71AF3DF5-7CDC-CDF8-52F7-66A2D036883A}"/>
              </a:ext>
            </a:extLst>
          </p:cNvPr>
          <p:cNvCxnSpPr>
            <a:cxnSpLocks/>
          </p:cNvCxnSpPr>
          <p:nvPr/>
        </p:nvCxnSpPr>
        <p:spPr>
          <a:xfrm>
            <a:off x="2451327" y="17830869"/>
            <a:ext cx="703" cy="3761546"/>
          </a:xfrm>
          <a:prstGeom prst="line">
            <a:avLst/>
          </a:prstGeom>
        </p:spPr>
        <p:style>
          <a:lnRef idx="2">
            <a:schemeClr val="accent2"/>
          </a:lnRef>
          <a:fillRef idx="0">
            <a:schemeClr val="accent2"/>
          </a:fillRef>
          <a:effectRef idx="1">
            <a:schemeClr val="accent2"/>
          </a:effectRef>
          <a:fontRef idx="minor">
            <a:schemeClr val="tx1"/>
          </a:fontRef>
        </p:style>
      </p:cxnSp>
      <p:sp>
        <p:nvSpPr>
          <p:cNvPr id="1236" name="TextBox 1235">
            <a:extLst>
              <a:ext uri="{FF2B5EF4-FFF2-40B4-BE49-F238E27FC236}">
                <a16:creationId xmlns:a16="http://schemas.microsoft.com/office/drawing/2014/main" id="{3FA65164-6B8E-6474-2859-707098555246}"/>
              </a:ext>
            </a:extLst>
          </p:cNvPr>
          <p:cNvSpPr txBox="1"/>
          <p:nvPr/>
        </p:nvSpPr>
        <p:spPr>
          <a:xfrm>
            <a:off x="10805160" y="16790798"/>
            <a:ext cx="2227490" cy="646331"/>
          </a:xfrm>
          <a:prstGeom prst="rect">
            <a:avLst/>
          </a:prstGeom>
          <a:noFill/>
        </p:spPr>
        <p:txBody>
          <a:bodyPr wrap="square" rtlCol="0">
            <a:spAutoFit/>
          </a:bodyPr>
          <a:lstStyle/>
          <a:p>
            <a:r>
              <a:rPr lang="en-US" sz="3600" dirty="0">
                <a:latin typeface="Helvetica" panose="020B0604020202020204" pitchFamily="34" charset="0"/>
                <a:cs typeface="Helvetica" panose="020B0604020202020204" pitchFamily="34" charset="0"/>
              </a:rPr>
              <a:t>Region</a:t>
            </a:r>
            <a:r>
              <a:rPr lang="en-US" sz="3600" dirty="0"/>
              <a:t> </a:t>
            </a:r>
            <a:endParaRPr lang="en-US" dirty="0"/>
          </a:p>
        </p:txBody>
      </p:sp>
      <p:cxnSp>
        <p:nvCxnSpPr>
          <p:cNvPr id="1238" name="Connector: Elbow 1237">
            <a:extLst>
              <a:ext uri="{FF2B5EF4-FFF2-40B4-BE49-F238E27FC236}">
                <a16:creationId xmlns:a16="http://schemas.microsoft.com/office/drawing/2014/main" id="{BB66B1B4-7EC7-6005-D9DE-1BA2DFD234EF}"/>
              </a:ext>
            </a:extLst>
          </p:cNvPr>
          <p:cNvCxnSpPr>
            <a:cxnSpLocks/>
            <a:endCxn id="1236" idx="1"/>
          </p:cNvCxnSpPr>
          <p:nvPr/>
        </p:nvCxnSpPr>
        <p:spPr>
          <a:xfrm rot="5400000" flipH="1" flipV="1">
            <a:off x="10050526" y="17117076"/>
            <a:ext cx="757746" cy="751522"/>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1246" name="TextBox 1245">
            <a:extLst>
              <a:ext uri="{FF2B5EF4-FFF2-40B4-BE49-F238E27FC236}">
                <a16:creationId xmlns:a16="http://schemas.microsoft.com/office/drawing/2014/main" id="{AF3A71C4-8BFB-BF68-DA67-2B793F9B36A9}"/>
              </a:ext>
            </a:extLst>
          </p:cNvPr>
          <p:cNvSpPr txBox="1"/>
          <p:nvPr/>
        </p:nvSpPr>
        <p:spPr>
          <a:xfrm>
            <a:off x="15008356" y="15520716"/>
            <a:ext cx="4617197" cy="584775"/>
          </a:xfrm>
          <a:prstGeom prst="rect">
            <a:avLst/>
          </a:prstGeom>
          <a:noFill/>
        </p:spPr>
        <p:txBody>
          <a:bodyPr wrap="square" rtlCol="0">
            <a:spAutoFit/>
          </a:bodyPr>
          <a:lstStyle/>
          <a:p>
            <a:r>
              <a:rPr lang="en-US" sz="3200" b="0" i="0" u="none" strike="noStrike" dirty="0">
                <a:solidFill>
                  <a:schemeClr val="bg1"/>
                </a:solidFill>
                <a:effectLst/>
                <a:latin typeface="Arial" panose="020B0604020202020204" pitchFamily="34" charset="0"/>
              </a:rPr>
              <a:t>Max E</a:t>
            </a:r>
            <a:r>
              <a:rPr lang="en-US" sz="3200" b="0" i="0" u="none" strike="noStrike" baseline="-25000" dirty="0">
                <a:solidFill>
                  <a:schemeClr val="bg1"/>
                </a:solidFill>
                <a:effectLst/>
                <a:latin typeface="Arial" panose="020B0604020202020204" pitchFamily="34" charset="0"/>
              </a:rPr>
              <a:t>equator</a:t>
            </a:r>
            <a:r>
              <a:rPr lang="en-US" sz="3200" b="0" i="0" u="none" strike="noStrike" dirty="0">
                <a:solidFill>
                  <a:schemeClr val="bg1"/>
                </a:solidFill>
                <a:effectLst/>
                <a:latin typeface="Arial" panose="020B0604020202020204" pitchFamily="34" charset="0"/>
              </a:rPr>
              <a:t>≈5</a:t>
            </a:r>
            <a:r>
              <a:rPr lang="en-US" sz="3200" dirty="0">
                <a:solidFill>
                  <a:schemeClr val="bg1"/>
                </a:solidFill>
                <a:latin typeface="Arial" panose="020B0604020202020204" pitchFamily="34" charset="0"/>
              </a:rPr>
              <a:t> V/M</a:t>
            </a:r>
            <a:endParaRPr lang="en-US" sz="3200" dirty="0">
              <a:solidFill>
                <a:schemeClr val="bg1"/>
              </a:solidFill>
            </a:endParaRPr>
          </a:p>
        </p:txBody>
      </p:sp>
      <p:sp>
        <p:nvSpPr>
          <p:cNvPr id="1251" name="TextBox 1250">
            <a:extLst>
              <a:ext uri="{FF2B5EF4-FFF2-40B4-BE49-F238E27FC236}">
                <a16:creationId xmlns:a16="http://schemas.microsoft.com/office/drawing/2014/main" id="{76EE845A-7394-C975-B035-9B528E5739BF}"/>
              </a:ext>
            </a:extLst>
          </p:cNvPr>
          <p:cNvSpPr txBox="1"/>
          <p:nvPr/>
        </p:nvSpPr>
        <p:spPr>
          <a:xfrm>
            <a:off x="21919421" y="7310495"/>
            <a:ext cx="9926641" cy="769441"/>
          </a:xfrm>
          <a:prstGeom prst="rect">
            <a:avLst/>
          </a:prstGeom>
          <a:noFill/>
        </p:spPr>
        <p:txBody>
          <a:bodyPr wrap="square" rtlCol="0">
            <a:spAutoFit/>
          </a:bodyPr>
          <a:lstStyle/>
          <a:p>
            <a:r>
              <a:rPr lang="en-US" sz="4400" i="1" dirty="0">
                <a:latin typeface="Helvetica" panose="020B0604020202020204" pitchFamily="34" charset="0"/>
                <a:cs typeface="Helvetica" panose="020B0604020202020204" pitchFamily="34" charset="0"/>
              </a:rPr>
              <a:t>I-V curves with different donut sizes </a:t>
            </a:r>
          </a:p>
        </p:txBody>
      </p:sp>
      <p:cxnSp>
        <p:nvCxnSpPr>
          <p:cNvPr id="9" name="Straight Connector 8">
            <a:extLst>
              <a:ext uri="{FF2B5EF4-FFF2-40B4-BE49-F238E27FC236}">
                <a16:creationId xmlns:a16="http://schemas.microsoft.com/office/drawing/2014/main" id="{6CA0A71D-8034-7FAE-0D0D-714F77002350}"/>
              </a:ext>
            </a:extLst>
          </p:cNvPr>
          <p:cNvCxnSpPr/>
          <p:nvPr/>
        </p:nvCxnSpPr>
        <p:spPr>
          <a:xfrm>
            <a:off x="4167836" y="20497525"/>
            <a:ext cx="8727" cy="845345"/>
          </a:xfrm>
          <a:prstGeom prst="line">
            <a:avLst/>
          </a:prstGeom>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ABAC8F0A-8928-FF42-8071-D83123EF4BBA}"/>
              </a:ext>
            </a:extLst>
          </p:cNvPr>
          <p:cNvGrpSpPr>
            <a:grpSpLocks noChangeAspect="1"/>
          </p:cNvGrpSpPr>
          <p:nvPr/>
        </p:nvGrpSpPr>
        <p:grpSpPr>
          <a:xfrm>
            <a:off x="25149469" y="15488860"/>
            <a:ext cx="1022249" cy="3328308"/>
            <a:chOff x="29378274" y="16919576"/>
            <a:chExt cx="539230" cy="1755662"/>
          </a:xfrm>
        </p:grpSpPr>
        <p:pic>
          <p:nvPicPr>
            <p:cNvPr id="11" name="Picture 16">
              <a:extLst>
                <a:ext uri="{FF2B5EF4-FFF2-40B4-BE49-F238E27FC236}">
                  <a16:creationId xmlns:a16="http://schemas.microsoft.com/office/drawing/2014/main" id="{458FAF35-A90F-0C9E-B215-B146ECB681DA}"/>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87750" t="11381" r="1459" b="45740"/>
            <a:stretch/>
          </p:blipFill>
          <p:spPr bwMode="auto">
            <a:xfrm>
              <a:off x="29378275" y="17106900"/>
              <a:ext cx="539229" cy="15683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a:extLst>
                <a:ext uri="{FF2B5EF4-FFF2-40B4-BE49-F238E27FC236}">
                  <a16:creationId xmlns:a16="http://schemas.microsoft.com/office/drawing/2014/main" id="{0B4EA6C1-F93A-81E8-00E8-AF5665D2096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87750" t="3742" r="1459" b="91136"/>
            <a:stretch/>
          </p:blipFill>
          <p:spPr bwMode="auto">
            <a:xfrm>
              <a:off x="29378274" y="16919576"/>
              <a:ext cx="539229" cy="187324"/>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4CC1CE0A-73DA-E2F5-B423-4BC5AC2E6655}"/>
              </a:ext>
            </a:extLst>
          </p:cNvPr>
          <p:cNvSpPr txBox="1"/>
          <p:nvPr/>
        </p:nvSpPr>
        <p:spPr>
          <a:xfrm>
            <a:off x="14665932" y="19706664"/>
            <a:ext cx="4617197" cy="584775"/>
          </a:xfrm>
          <a:prstGeom prst="rect">
            <a:avLst/>
          </a:prstGeom>
          <a:noFill/>
        </p:spPr>
        <p:txBody>
          <a:bodyPr wrap="square" rtlCol="0">
            <a:spAutoFit/>
          </a:bodyPr>
          <a:lstStyle/>
          <a:p>
            <a:r>
              <a:rPr lang="en-US" sz="3200" b="0" i="0" u="none" strike="noStrike" dirty="0">
                <a:solidFill>
                  <a:schemeClr val="bg1"/>
                </a:solidFill>
                <a:effectLst/>
                <a:latin typeface="Arial" panose="020B0604020202020204" pitchFamily="34" charset="0"/>
              </a:rPr>
              <a:t>Max E</a:t>
            </a:r>
            <a:r>
              <a:rPr lang="en-US" sz="3200" b="0" i="0" u="none" strike="noStrike" baseline="-25000" dirty="0">
                <a:solidFill>
                  <a:schemeClr val="bg1"/>
                </a:solidFill>
                <a:effectLst/>
                <a:latin typeface="Arial" panose="020B0604020202020204" pitchFamily="34" charset="0"/>
              </a:rPr>
              <a:t>equator</a:t>
            </a:r>
            <a:r>
              <a:rPr lang="en-US" sz="3200" b="0" i="0" u="none" strike="noStrike" dirty="0">
                <a:solidFill>
                  <a:schemeClr val="bg1"/>
                </a:solidFill>
                <a:effectLst/>
                <a:latin typeface="Arial" panose="020B0604020202020204" pitchFamily="34" charset="0"/>
              </a:rPr>
              <a:t>≈</a:t>
            </a:r>
            <a:r>
              <a:rPr lang="en-US" sz="3200" dirty="0">
                <a:solidFill>
                  <a:schemeClr val="bg1"/>
                </a:solidFill>
                <a:latin typeface="Arial" panose="020B0604020202020204" pitchFamily="34" charset="0"/>
              </a:rPr>
              <a:t>6 V/M</a:t>
            </a:r>
            <a:endParaRPr lang="en-US" sz="3200" dirty="0">
              <a:solidFill>
                <a:schemeClr val="bg1"/>
              </a:solidFill>
            </a:endParaRPr>
          </a:p>
        </p:txBody>
      </p:sp>
      <p:grpSp>
        <p:nvGrpSpPr>
          <p:cNvPr id="41" name="Group 40">
            <a:extLst>
              <a:ext uri="{FF2B5EF4-FFF2-40B4-BE49-F238E27FC236}">
                <a16:creationId xmlns:a16="http://schemas.microsoft.com/office/drawing/2014/main" id="{F7FC6222-B565-CF8C-7242-EC2E734A7BBA}"/>
              </a:ext>
            </a:extLst>
          </p:cNvPr>
          <p:cNvGrpSpPr/>
          <p:nvPr/>
        </p:nvGrpSpPr>
        <p:grpSpPr>
          <a:xfrm>
            <a:off x="19870677" y="14850682"/>
            <a:ext cx="5619903" cy="4242299"/>
            <a:chOff x="14366541" y="20298015"/>
            <a:chExt cx="5619903" cy="4242299"/>
          </a:xfrm>
        </p:grpSpPr>
        <p:pic>
          <p:nvPicPr>
            <p:cNvPr id="1165" name="Picture 28">
              <a:extLst>
                <a:ext uri="{FF2B5EF4-FFF2-40B4-BE49-F238E27FC236}">
                  <a16:creationId xmlns:a16="http://schemas.microsoft.com/office/drawing/2014/main" id="{6128D7BA-82C9-53B8-86F0-A8B179B92FA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399972" y="20882714"/>
              <a:ext cx="4997254" cy="3657600"/>
            </a:xfrm>
            <a:prstGeom prst="rect">
              <a:avLst/>
            </a:prstGeom>
            <a:noFill/>
            <a:extLst>
              <a:ext uri="{909E8E84-426E-40DD-AFC4-6F175D3DCCD1}">
                <a14:hiddenFill xmlns:a14="http://schemas.microsoft.com/office/drawing/2010/main">
                  <a:solidFill>
                    <a:srgbClr val="FFFFFF"/>
                  </a:solidFill>
                </a14:hiddenFill>
              </a:ext>
            </a:extLst>
          </p:spPr>
        </p:pic>
        <p:sp>
          <p:nvSpPr>
            <p:cNvPr id="1180" name="TextBox 1179">
              <a:extLst>
                <a:ext uri="{FF2B5EF4-FFF2-40B4-BE49-F238E27FC236}">
                  <a16:creationId xmlns:a16="http://schemas.microsoft.com/office/drawing/2014/main" id="{F01635A8-467D-B56C-E7EC-0FD57117B58B}"/>
                </a:ext>
              </a:extLst>
            </p:cNvPr>
            <p:cNvSpPr txBox="1"/>
            <p:nvPr/>
          </p:nvSpPr>
          <p:spPr>
            <a:xfrm>
              <a:off x="16023659" y="20298015"/>
              <a:ext cx="3962785" cy="707886"/>
            </a:xfrm>
            <a:prstGeom prst="rect">
              <a:avLst/>
            </a:prstGeom>
            <a:noFill/>
          </p:spPr>
          <p:txBody>
            <a:bodyPr wrap="square" rtlCol="0">
              <a:spAutoFit/>
            </a:bodyPr>
            <a:lstStyle/>
            <a:p>
              <a:r>
                <a:rPr lang="en-US" sz="4000" dirty="0"/>
                <a:t>Donut: 2”</a:t>
              </a:r>
            </a:p>
          </p:txBody>
        </p:sp>
        <p:sp>
          <p:nvSpPr>
            <p:cNvPr id="15" name="TextBox 14">
              <a:extLst>
                <a:ext uri="{FF2B5EF4-FFF2-40B4-BE49-F238E27FC236}">
                  <a16:creationId xmlns:a16="http://schemas.microsoft.com/office/drawing/2014/main" id="{DEA3172B-BBA7-98E2-C79D-5C0A467BF48A}"/>
                </a:ext>
              </a:extLst>
            </p:cNvPr>
            <p:cNvSpPr txBox="1"/>
            <p:nvPr/>
          </p:nvSpPr>
          <p:spPr>
            <a:xfrm>
              <a:off x="14366541" y="20964207"/>
              <a:ext cx="4617197" cy="584775"/>
            </a:xfrm>
            <a:prstGeom prst="rect">
              <a:avLst/>
            </a:prstGeom>
            <a:noFill/>
          </p:spPr>
          <p:txBody>
            <a:bodyPr wrap="square" rtlCol="0">
              <a:spAutoFit/>
            </a:bodyPr>
            <a:lstStyle/>
            <a:p>
              <a:r>
                <a:rPr lang="en-US" sz="3200" b="0" i="0" u="none" strike="noStrike" dirty="0">
                  <a:solidFill>
                    <a:schemeClr val="bg1"/>
                  </a:solidFill>
                  <a:effectLst/>
                  <a:latin typeface="Arial" panose="020B0604020202020204" pitchFamily="34" charset="0"/>
                </a:rPr>
                <a:t>Max E</a:t>
              </a:r>
              <a:r>
                <a:rPr lang="en-US" sz="3200" b="0" i="0" u="none" strike="noStrike" baseline="-25000" dirty="0">
                  <a:solidFill>
                    <a:schemeClr val="bg1"/>
                  </a:solidFill>
                  <a:effectLst/>
                  <a:latin typeface="Arial" panose="020B0604020202020204" pitchFamily="34" charset="0"/>
                </a:rPr>
                <a:t>equator</a:t>
              </a:r>
              <a:r>
                <a:rPr lang="en-US" sz="3200" b="0" i="0" u="none" strike="noStrike" dirty="0">
                  <a:solidFill>
                    <a:schemeClr val="bg1"/>
                  </a:solidFill>
                  <a:effectLst/>
                  <a:latin typeface="Arial" panose="020B0604020202020204" pitchFamily="34" charset="0"/>
                </a:rPr>
                <a:t>≈9.5</a:t>
              </a:r>
              <a:r>
                <a:rPr lang="en-US" sz="3200" dirty="0">
                  <a:solidFill>
                    <a:schemeClr val="bg1"/>
                  </a:solidFill>
                  <a:latin typeface="Arial" panose="020B0604020202020204" pitchFamily="34" charset="0"/>
                </a:rPr>
                <a:t> V/M</a:t>
              </a:r>
              <a:endParaRPr lang="en-US" sz="3200" dirty="0">
                <a:solidFill>
                  <a:schemeClr val="bg1"/>
                </a:solidFill>
              </a:endParaRPr>
            </a:p>
          </p:txBody>
        </p:sp>
      </p:grpSp>
      <p:sp>
        <p:nvSpPr>
          <p:cNvPr id="17" name="TextBox 16">
            <a:extLst>
              <a:ext uri="{FF2B5EF4-FFF2-40B4-BE49-F238E27FC236}">
                <a16:creationId xmlns:a16="http://schemas.microsoft.com/office/drawing/2014/main" id="{468441FE-D7B5-272D-A43C-8EF7B5D3630B}"/>
              </a:ext>
            </a:extLst>
          </p:cNvPr>
          <p:cNvSpPr txBox="1"/>
          <p:nvPr/>
        </p:nvSpPr>
        <p:spPr>
          <a:xfrm>
            <a:off x="20035678" y="19706270"/>
            <a:ext cx="4617197" cy="584775"/>
          </a:xfrm>
          <a:prstGeom prst="rect">
            <a:avLst/>
          </a:prstGeom>
          <a:noFill/>
        </p:spPr>
        <p:txBody>
          <a:bodyPr wrap="square" rtlCol="0">
            <a:spAutoFit/>
          </a:bodyPr>
          <a:lstStyle/>
          <a:p>
            <a:r>
              <a:rPr lang="en-US" sz="3200" b="0" i="0" u="none" strike="noStrike" dirty="0">
                <a:solidFill>
                  <a:schemeClr val="bg1"/>
                </a:solidFill>
                <a:effectLst/>
                <a:latin typeface="Arial" panose="020B0604020202020204" pitchFamily="34" charset="0"/>
              </a:rPr>
              <a:t>Max E</a:t>
            </a:r>
            <a:r>
              <a:rPr lang="en-US" sz="3200" b="0" i="0" u="none" strike="noStrike" baseline="-25000" dirty="0">
                <a:solidFill>
                  <a:schemeClr val="bg1"/>
                </a:solidFill>
                <a:effectLst/>
                <a:latin typeface="Arial" panose="020B0604020202020204" pitchFamily="34" charset="0"/>
              </a:rPr>
              <a:t>equator</a:t>
            </a:r>
            <a:r>
              <a:rPr lang="en-US" sz="3200" b="0" i="0" u="none" strike="noStrike" dirty="0">
                <a:solidFill>
                  <a:schemeClr val="bg1"/>
                </a:solidFill>
                <a:effectLst/>
                <a:latin typeface="Arial" panose="020B0604020202020204" pitchFamily="34" charset="0"/>
              </a:rPr>
              <a:t>≈</a:t>
            </a:r>
            <a:r>
              <a:rPr lang="en-US" sz="3200" dirty="0">
                <a:solidFill>
                  <a:schemeClr val="bg1"/>
                </a:solidFill>
                <a:latin typeface="Arial" panose="020B0604020202020204" pitchFamily="34" charset="0"/>
              </a:rPr>
              <a:t>11 V/M</a:t>
            </a:r>
            <a:endParaRPr lang="en-US" sz="3200" dirty="0">
              <a:solidFill>
                <a:schemeClr val="bg1"/>
              </a:solidFill>
            </a:endParaRPr>
          </a:p>
        </p:txBody>
      </p:sp>
      <p:sp>
        <p:nvSpPr>
          <p:cNvPr id="18" name="TextBox 17">
            <a:extLst>
              <a:ext uri="{FF2B5EF4-FFF2-40B4-BE49-F238E27FC236}">
                <a16:creationId xmlns:a16="http://schemas.microsoft.com/office/drawing/2014/main" id="{E5963CE5-3D41-E7F4-C171-47CECC4DB07F}"/>
              </a:ext>
            </a:extLst>
          </p:cNvPr>
          <p:cNvSpPr txBox="1"/>
          <p:nvPr/>
        </p:nvSpPr>
        <p:spPr>
          <a:xfrm>
            <a:off x="14655239" y="24215452"/>
            <a:ext cx="4617197" cy="584775"/>
          </a:xfrm>
          <a:prstGeom prst="rect">
            <a:avLst/>
          </a:prstGeom>
          <a:noFill/>
        </p:spPr>
        <p:txBody>
          <a:bodyPr wrap="square" rtlCol="0">
            <a:spAutoFit/>
          </a:bodyPr>
          <a:lstStyle/>
          <a:p>
            <a:r>
              <a:rPr lang="en-US" sz="3200" b="0" i="0" u="none" strike="noStrike" dirty="0">
                <a:solidFill>
                  <a:schemeClr val="bg1"/>
                </a:solidFill>
                <a:effectLst/>
                <a:latin typeface="Arial" panose="020B0604020202020204" pitchFamily="34" charset="0"/>
              </a:rPr>
              <a:t>Max E</a:t>
            </a:r>
            <a:r>
              <a:rPr lang="en-US" sz="3200" b="0" i="0" u="none" strike="noStrike" baseline="-25000" dirty="0">
                <a:solidFill>
                  <a:schemeClr val="bg1"/>
                </a:solidFill>
                <a:effectLst/>
                <a:latin typeface="Arial" panose="020B0604020202020204" pitchFamily="34" charset="0"/>
              </a:rPr>
              <a:t>equator</a:t>
            </a:r>
            <a:r>
              <a:rPr lang="en-US" sz="3200" b="0" i="0" u="none" strike="noStrike" dirty="0">
                <a:solidFill>
                  <a:schemeClr val="bg1"/>
                </a:solidFill>
                <a:effectLst/>
                <a:latin typeface="Arial" panose="020B0604020202020204" pitchFamily="34" charset="0"/>
              </a:rPr>
              <a:t>≈</a:t>
            </a:r>
            <a:r>
              <a:rPr lang="en-US" sz="3200" dirty="0">
                <a:solidFill>
                  <a:schemeClr val="bg1"/>
                </a:solidFill>
                <a:latin typeface="Arial" panose="020B0604020202020204" pitchFamily="34" charset="0"/>
              </a:rPr>
              <a:t>17 V/M</a:t>
            </a:r>
            <a:endParaRPr lang="en-US" sz="3200" dirty="0">
              <a:solidFill>
                <a:schemeClr val="bg1"/>
              </a:solidFill>
            </a:endParaRPr>
          </a:p>
        </p:txBody>
      </p:sp>
      <p:sp>
        <p:nvSpPr>
          <p:cNvPr id="19" name="TextBox 18">
            <a:extLst>
              <a:ext uri="{FF2B5EF4-FFF2-40B4-BE49-F238E27FC236}">
                <a16:creationId xmlns:a16="http://schemas.microsoft.com/office/drawing/2014/main" id="{C87CC9E7-F5B9-831B-AC95-C712BD930D1D}"/>
              </a:ext>
            </a:extLst>
          </p:cNvPr>
          <p:cNvSpPr txBox="1"/>
          <p:nvPr/>
        </p:nvSpPr>
        <p:spPr>
          <a:xfrm>
            <a:off x="20012756" y="24114388"/>
            <a:ext cx="4617197" cy="584775"/>
          </a:xfrm>
          <a:prstGeom prst="rect">
            <a:avLst/>
          </a:prstGeom>
          <a:noFill/>
        </p:spPr>
        <p:txBody>
          <a:bodyPr wrap="square" rtlCol="0">
            <a:spAutoFit/>
          </a:bodyPr>
          <a:lstStyle/>
          <a:p>
            <a:r>
              <a:rPr lang="en-US" sz="3200" b="0" i="0" u="none" strike="noStrike" dirty="0">
                <a:solidFill>
                  <a:schemeClr val="bg1"/>
                </a:solidFill>
                <a:effectLst/>
                <a:latin typeface="Arial" panose="020B0604020202020204" pitchFamily="34" charset="0"/>
              </a:rPr>
              <a:t>Max E</a:t>
            </a:r>
            <a:r>
              <a:rPr lang="en-US" sz="3200" b="0" i="0" u="none" strike="noStrike" baseline="-25000" dirty="0">
                <a:solidFill>
                  <a:schemeClr val="bg1"/>
                </a:solidFill>
                <a:effectLst/>
                <a:latin typeface="Arial" panose="020B0604020202020204" pitchFamily="34" charset="0"/>
              </a:rPr>
              <a:t>equator</a:t>
            </a:r>
            <a:r>
              <a:rPr lang="en-US" sz="3200" b="0" i="0" u="none" strike="noStrike" dirty="0">
                <a:solidFill>
                  <a:schemeClr val="bg1"/>
                </a:solidFill>
                <a:effectLst/>
                <a:latin typeface="Arial" panose="020B0604020202020204" pitchFamily="34" charset="0"/>
              </a:rPr>
              <a:t>≈</a:t>
            </a:r>
            <a:r>
              <a:rPr lang="en-US" sz="3200" dirty="0">
                <a:solidFill>
                  <a:schemeClr val="bg1"/>
                </a:solidFill>
                <a:latin typeface="Arial" panose="020B0604020202020204" pitchFamily="34" charset="0"/>
              </a:rPr>
              <a:t>33 V/M</a:t>
            </a:r>
            <a:endParaRPr lang="en-US" sz="3200" dirty="0">
              <a:solidFill>
                <a:schemeClr val="bg1"/>
              </a:solidFill>
            </a:endParaRPr>
          </a:p>
        </p:txBody>
      </p:sp>
      <p:sp>
        <p:nvSpPr>
          <p:cNvPr id="20" name="TextBox 19">
            <a:extLst>
              <a:ext uri="{FF2B5EF4-FFF2-40B4-BE49-F238E27FC236}">
                <a16:creationId xmlns:a16="http://schemas.microsoft.com/office/drawing/2014/main" id="{C8394228-20CF-D1ED-36E3-BD7BCADB4D71}"/>
              </a:ext>
            </a:extLst>
          </p:cNvPr>
          <p:cNvSpPr txBox="1"/>
          <p:nvPr/>
        </p:nvSpPr>
        <p:spPr>
          <a:xfrm>
            <a:off x="14665682" y="28381142"/>
            <a:ext cx="4617197" cy="584775"/>
          </a:xfrm>
          <a:prstGeom prst="rect">
            <a:avLst/>
          </a:prstGeom>
          <a:noFill/>
        </p:spPr>
        <p:txBody>
          <a:bodyPr wrap="square" rtlCol="0">
            <a:spAutoFit/>
          </a:bodyPr>
          <a:lstStyle/>
          <a:p>
            <a:r>
              <a:rPr lang="en-US" sz="3200" b="0" i="0" u="none" strike="noStrike" dirty="0">
                <a:solidFill>
                  <a:schemeClr val="bg1"/>
                </a:solidFill>
                <a:effectLst/>
                <a:latin typeface="Arial" panose="020B0604020202020204" pitchFamily="34" charset="0"/>
              </a:rPr>
              <a:t>Max E</a:t>
            </a:r>
            <a:r>
              <a:rPr lang="en-US" sz="3200" b="0" i="0" u="none" strike="noStrike" baseline="-25000" dirty="0">
                <a:solidFill>
                  <a:schemeClr val="bg1"/>
                </a:solidFill>
                <a:effectLst/>
                <a:latin typeface="Arial" panose="020B0604020202020204" pitchFamily="34" charset="0"/>
              </a:rPr>
              <a:t>equator</a:t>
            </a:r>
            <a:r>
              <a:rPr lang="en-US" sz="3200" b="0" i="0" u="none" strike="noStrike" dirty="0">
                <a:solidFill>
                  <a:schemeClr val="bg1"/>
                </a:solidFill>
                <a:effectLst/>
                <a:latin typeface="Arial" panose="020B0604020202020204" pitchFamily="34" charset="0"/>
              </a:rPr>
              <a:t>≈</a:t>
            </a:r>
            <a:r>
              <a:rPr lang="en-US" sz="3200" dirty="0">
                <a:solidFill>
                  <a:schemeClr val="bg1"/>
                </a:solidFill>
                <a:latin typeface="Arial" panose="020B0604020202020204" pitchFamily="34" charset="0"/>
              </a:rPr>
              <a:t>20 V/M</a:t>
            </a:r>
            <a:endParaRPr lang="en-US" sz="3200" dirty="0">
              <a:solidFill>
                <a:schemeClr val="bg1"/>
              </a:solidFill>
            </a:endParaRPr>
          </a:p>
        </p:txBody>
      </p:sp>
      <p:sp>
        <p:nvSpPr>
          <p:cNvPr id="21" name="TextBox 20">
            <a:extLst>
              <a:ext uri="{FF2B5EF4-FFF2-40B4-BE49-F238E27FC236}">
                <a16:creationId xmlns:a16="http://schemas.microsoft.com/office/drawing/2014/main" id="{6213A790-DA07-5283-8298-987FE27B0F1E}"/>
              </a:ext>
            </a:extLst>
          </p:cNvPr>
          <p:cNvSpPr txBox="1"/>
          <p:nvPr/>
        </p:nvSpPr>
        <p:spPr>
          <a:xfrm>
            <a:off x="20155901" y="28434458"/>
            <a:ext cx="4617197" cy="584775"/>
          </a:xfrm>
          <a:prstGeom prst="rect">
            <a:avLst/>
          </a:prstGeom>
          <a:noFill/>
        </p:spPr>
        <p:txBody>
          <a:bodyPr wrap="square" rtlCol="0">
            <a:spAutoFit/>
          </a:bodyPr>
          <a:lstStyle/>
          <a:p>
            <a:r>
              <a:rPr lang="en-US" sz="3200" b="0" i="0" u="none" strike="noStrike" dirty="0">
                <a:solidFill>
                  <a:schemeClr val="bg1"/>
                </a:solidFill>
                <a:effectLst/>
                <a:latin typeface="Arial" panose="020B0604020202020204" pitchFamily="34" charset="0"/>
              </a:rPr>
              <a:t>Max E</a:t>
            </a:r>
            <a:r>
              <a:rPr lang="en-US" sz="3200" b="0" i="0" u="none" strike="noStrike" baseline="-25000" dirty="0">
                <a:solidFill>
                  <a:schemeClr val="bg1"/>
                </a:solidFill>
                <a:effectLst/>
                <a:latin typeface="Arial" panose="020B0604020202020204" pitchFamily="34" charset="0"/>
              </a:rPr>
              <a:t>equator</a:t>
            </a:r>
            <a:r>
              <a:rPr lang="en-US" sz="3200" b="0" i="0" u="none" strike="noStrike" dirty="0">
                <a:solidFill>
                  <a:schemeClr val="bg1"/>
                </a:solidFill>
                <a:effectLst/>
                <a:latin typeface="Arial" panose="020B0604020202020204" pitchFamily="34" charset="0"/>
              </a:rPr>
              <a:t>≈</a:t>
            </a:r>
            <a:r>
              <a:rPr lang="en-US" sz="3200" dirty="0">
                <a:solidFill>
                  <a:schemeClr val="bg1"/>
                </a:solidFill>
                <a:latin typeface="Arial" panose="020B0604020202020204" pitchFamily="34" charset="0"/>
              </a:rPr>
              <a:t>37 V/M</a:t>
            </a:r>
            <a:endParaRPr lang="en-US" sz="3200" dirty="0">
              <a:solidFill>
                <a:schemeClr val="bg1"/>
              </a:solidFill>
            </a:endParaRPr>
          </a:p>
        </p:txBody>
      </p:sp>
      <p:grpSp>
        <p:nvGrpSpPr>
          <p:cNvPr id="23" name="Group 22">
            <a:extLst>
              <a:ext uri="{FF2B5EF4-FFF2-40B4-BE49-F238E27FC236}">
                <a16:creationId xmlns:a16="http://schemas.microsoft.com/office/drawing/2014/main" id="{E5A0E35F-2669-9987-01A0-0FBF73CF4480}"/>
              </a:ext>
            </a:extLst>
          </p:cNvPr>
          <p:cNvGrpSpPr>
            <a:grpSpLocks noChangeAspect="1"/>
          </p:cNvGrpSpPr>
          <p:nvPr/>
        </p:nvGrpSpPr>
        <p:grpSpPr>
          <a:xfrm>
            <a:off x="25211464" y="19622902"/>
            <a:ext cx="1022249" cy="3328308"/>
            <a:chOff x="29378274" y="16919576"/>
            <a:chExt cx="539230" cy="1755662"/>
          </a:xfrm>
        </p:grpSpPr>
        <p:pic>
          <p:nvPicPr>
            <p:cNvPr id="24" name="Picture 16">
              <a:extLst>
                <a:ext uri="{FF2B5EF4-FFF2-40B4-BE49-F238E27FC236}">
                  <a16:creationId xmlns:a16="http://schemas.microsoft.com/office/drawing/2014/main" id="{E2D581EC-569F-2A33-8A6B-94BC88473CF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87750" t="11381" r="1459" b="45740"/>
            <a:stretch/>
          </p:blipFill>
          <p:spPr bwMode="auto">
            <a:xfrm>
              <a:off x="29378275" y="17106900"/>
              <a:ext cx="539229" cy="156833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6">
              <a:extLst>
                <a:ext uri="{FF2B5EF4-FFF2-40B4-BE49-F238E27FC236}">
                  <a16:creationId xmlns:a16="http://schemas.microsoft.com/office/drawing/2014/main" id="{21C04CFE-375F-75E6-DEF3-F10A62ADA18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87750" t="3742" r="1459" b="91136"/>
            <a:stretch/>
          </p:blipFill>
          <p:spPr bwMode="auto">
            <a:xfrm>
              <a:off x="29378274" y="16919576"/>
              <a:ext cx="539229" cy="1873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C71050D7-D583-9D16-588E-488E0CF23421}"/>
              </a:ext>
            </a:extLst>
          </p:cNvPr>
          <p:cNvGrpSpPr>
            <a:grpSpLocks noChangeAspect="1"/>
          </p:cNvGrpSpPr>
          <p:nvPr/>
        </p:nvGrpSpPr>
        <p:grpSpPr>
          <a:xfrm>
            <a:off x="25320234" y="24240780"/>
            <a:ext cx="1022249" cy="3328308"/>
            <a:chOff x="29378274" y="16919576"/>
            <a:chExt cx="539230" cy="1755662"/>
          </a:xfrm>
        </p:grpSpPr>
        <p:pic>
          <p:nvPicPr>
            <p:cNvPr id="28" name="Picture 16">
              <a:extLst>
                <a:ext uri="{FF2B5EF4-FFF2-40B4-BE49-F238E27FC236}">
                  <a16:creationId xmlns:a16="http://schemas.microsoft.com/office/drawing/2014/main" id="{FFF05A33-A20C-29D5-3DED-74D0F16B0B7D}"/>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87750" t="11381" r="1459" b="45740"/>
            <a:stretch/>
          </p:blipFill>
          <p:spPr bwMode="auto">
            <a:xfrm>
              <a:off x="29378275" y="17106900"/>
              <a:ext cx="539229" cy="156833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a:extLst>
                <a:ext uri="{FF2B5EF4-FFF2-40B4-BE49-F238E27FC236}">
                  <a16:creationId xmlns:a16="http://schemas.microsoft.com/office/drawing/2014/main" id="{E2D7C6C6-D466-83FD-F9DC-AA82D6BBA52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87750" t="3742" r="1459" b="91136"/>
            <a:stretch/>
          </p:blipFill>
          <p:spPr bwMode="auto">
            <a:xfrm>
              <a:off x="29378274" y="16919576"/>
              <a:ext cx="539229" cy="1873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oup 31">
            <a:extLst>
              <a:ext uri="{FF2B5EF4-FFF2-40B4-BE49-F238E27FC236}">
                <a16:creationId xmlns:a16="http://schemas.microsoft.com/office/drawing/2014/main" id="{AB907581-5E99-6F50-D369-8D3BAB492ACD}"/>
              </a:ext>
            </a:extLst>
          </p:cNvPr>
          <p:cNvGrpSpPr>
            <a:grpSpLocks noChangeAspect="1"/>
          </p:cNvGrpSpPr>
          <p:nvPr/>
        </p:nvGrpSpPr>
        <p:grpSpPr>
          <a:xfrm>
            <a:off x="25436735" y="28643216"/>
            <a:ext cx="1022249" cy="3328308"/>
            <a:chOff x="29378274" y="16919576"/>
            <a:chExt cx="539230" cy="1755662"/>
          </a:xfrm>
        </p:grpSpPr>
        <p:pic>
          <p:nvPicPr>
            <p:cNvPr id="33" name="Picture 16">
              <a:extLst>
                <a:ext uri="{FF2B5EF4-FFF2-40B4-BE49-F238E27FC236}">
                  <a16:creationId xmlns:a16="http://schemas.microsoft.com/office/drawing/2014/main" id="{625BAC87-DF4D-A3D0-2910-7C95B55E4E1B}"/>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87750" t="11381" r="1459" b="45740"/>
            <a:stretch/>
          </p:blipFill>
          <p:spPr bwMode="auto">
            <a:xfrm>
              <a:off x="29378275" y="17106900"/>
              <a:ext cx="539229" cy="156833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6">
              <a:extLst>
                <a:ext uri="{FF2B5EF4-FFF2-40B4-BE49-F238E27FC236}">
                  <a16:creationId xmlns:a16="http://schemas.microsoft.com/office/drawing/2014/main" id="{F34201F2-C4E0-B6A0-E09E-3391E74AA85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87750" t="3742" r="1459" b="91136"/>
            <a:stretch/>
          </p:blipFill>
          <p:spPr bwMode="auto">
            <a:xfrm>
              <a:off x="29378274" y="16919576"/>
              <a:ext cx="539229" cy="187324"/>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TextBox 34">
            <a:extLst>
              <a:ext uri="{FF2B5EF4-FFF2-40B4-BE49-F238E27FC236}">
                <a16:creationId xmlns:a16="http://schemas.microsoft.com/office/drawing/2014/main" id="{86A20599-91D6-C17B-2928-CF14B2915397}"/>
              </a:ext>
            </a:extLst>
          </p:cNvPr>
          <p:cNvSpPr txBox="1"/>
          <p:nvPr/>
        </p:nvSpPr>
        <p:spPr>
          <a:xfrm>
            <a:off x="21629889" y="23551573"/>
            <a:ext cx="3962785" cy="707886"/>
          </a:xfrm>
          <a:prstGeom prst="rect">
            <a:avLst/>
          </a:prstGeom>
          <a:noFill/>
        </p:spPr>
        <p:txBody>
          <a:bodyPr wrap="square" rtlCol="0">
            <a:spAutoFit/>
          </a:bodyPr>
          <a:lstStyle/>
          <a:p>
            <a:r>
              <a:rPr lang="en-US" sz="4000" dirty="0"/>
              <a:t>Donut: 4”</a:t>
            </a:r>
          </a:p>
        </p:txBody>
      </p:sp>
      <p:sp>
        <p:nvSpPr>
          <p:cNvPr id="36" name="TextBox 35">
            <a:extLst>
              <a:ext uri="{FF2B5EF4-FFF2-40B4-BE49-F238E27FC236}">
                <a16:creationId xmlns:a16="http://schemas.microsoft.com/office/drawing/2014/main" id="{41184818-F2CB-3B78-0EC0-5D4A9BE27C9C}"/>
              </a:ext>
            </a:extLst>
          </p:cNvPr>
          <p:cNvSpPr txBox="1"/>
          <p:nvPr/>
        </p:nvSpPr>
        <p:spPr>
          <a:xfrm>
            <a:off x="16512162" y="23645397"/>
            <a:ext cx="3962785" cy="707886"/>
          </a:xfrm>
          <a:prstGeom prst="rect">
            <a:avLst/>
          </a:prstGeom>
          <a:noFill/>
        </p:spPr>
        <p:txBody>
          <a:bodyPr wrap="square" rtlCol="0">
            <a:spAutoFit/>
          </a:bodyPr>
          <a:lstStyle/>
          <a:p>
            <a:r>
              <a:rPr lang="en-US" sz="4000" dirty="0"/>
              <a:t>Rod: 4”</a:t>
            </a:r>
          </a:p>
        </p:txBody>
      </p:sp>
      <p:sp>
        <p:nvSpPr>
          <p:cNvPr id="40" name="TextBox 39">
            <a:extLst>
              <a:ext uri="{FF2B5EF4-FFF2-40B4-BE49-F238E27FC236}">
                <a16:creationId xmlns:a16="http://schemas.microsoft.com/office/drawing/2014/main" id="{B0D5E85B-075E-C19B-BFB3-FC2803730506}"/>
              </a:ext>
            </a:extLst>
          </p:cNvPr>
          <p:cNvSpPr txBox="1"/>
          <p:nvPr/>
        </p:nvSpPr>
        <p:spPr>
          <a:xfrm>
            <a:off x="21576907" y="19051018"/>
            <a:ext cx="2502294" cy="707886"/>
          </a:xfrm>
          <a:prstGeom prst="rect">
            <a:avLst/>
          </a:prstGeom>
          <a:noFill/>
        </p:spPr>
        <p:txBody>
          <a:bodyPr wrap="square" rtlCol="0">
            <a:spAutoFit/>
          </a:bodyPr>
          <a:lstStyle/>
          <a:p>
            <a:r>
              <a:rPr lang="en-US" sz="4000" dirty="0"/>
              <a:t>Donut: 4”</a:t>
            </a:r>
          </a:p>
        </p:txBody>
      </p:sp>
      <p:sp>
        <p:nvSpPr>
          <p:cNvPr id="45" name="TextBox 44">
            <a:extLst>
              <a:ext uri="{FF2B5EF4-FFF2-40B4-BE49-F238E27FC236}">
                <a16:creationId xmlns:a16="http://schemas.microsoft.com/office/drawing/2014/main" id="{6D30C5F5-D538-B28E-DED1-D3DBDD5F6D6B}"/>
              </a:ext>
            </a:extLst>
          </p:cNvPr>
          <p:cNvSpPr txBox="1"/>
          <p:nvPr/>
        </p:nvSpPr>
        <p:spPr>
          <a:xfrm>
            <a:off x="21696061" y="27806711"/>
            <a:ext cx="3962785" cy="707886"/>
          </a:xfrm>
          <a:prstGeom prst="rect">
            <a:avLst/>
          </a:prstGeom>
          <a:noFill/>
        </p:spPr>
        <p:txBody>
          <a:bodyPr wrap="square" rtlCol="0">
            <a:spAutoFit/>
          </a:bodyPr>
          <a:lstStyle/>
          <a:p>
            <a:r>
              <a:rPr lang="en-US" sz="4000" dirty="0"/>
              <a:t>Donut: 7”</a:t>
            </a:r>
          </a:p>
        </p:txBody>
      </p:sp>
      <p:sp>
        <p:nvSpPr>
          <p:cNvPr id="46" name="TextBox 45">
            <a:extLst>
              <a:ext uri="{FF2B5EF4-FFF2-40B4-BE49-F238E27FC236}">
                <a16:creationId xmlns:a16="http://schemas.microsoft.com/office/drawing/2014/main" id="{95759FA0-AC87-9FB1-6A39-344DAAA5A63C}"/>
              </a:ext>
            </a:extLst>
          </p:cNvPr>
          <p:cNvSpPr txBox="1"/>
          <p:nvPr/>
        </p:nvSpPr>
        <p:spPr>
          <a:xfrm>
            <a:off x="16578334" y="27806751"/>
            <a:ext cx="3962785" cy="707886"/>
          </a:xfrm>
          <a:prstGeom prst="rect">
            <a:avLst/>
          </a:prstGeom>
          <a:noFill/>
        </p:spPr>
        <p:txBody>
          <a:bodyPr wrap="square" rtlCol="0">
            <a:spAutoFit/>
          </a:bodyPr>
          <a:lstStyle/>
          <a:p>
            <a:r>
              <a:rPr lang="en-US" sz="4000" dirty="0"/>
              <a:t>Rod: 7”</a:t>
            </a:r>
          </a:p>
        </p:txBody>
      </p:sp>
      <p:sp>
        <p:nvSpPr>
          <p:cNvPr id="48" name="TextBox 47">
            <a:extLst>
              <a:ext uri="{FF2B5EF4-FFF2-40B4-BE49-F238E27FC236}">
                <a16:creationId xmlns:a16="http://schemas.microsoft.com/office/drawing/2014/main" id="{C391CA8B-328C-7F32-B7B0-9AB08888648A}"/>
              </a:ext>
            </a:extLst>
          </p:cNvPr>
          <p:cNvSpPr txBox="1"/>
          <p:nvPr/>
        </p:nvSpPr>
        <p:spPr>
          <a:xfrm rot="16200000">
            <a:off x="13226647" y="18801277"/>
            <a:ext cx="1967205" cy="830997"/>
          </a:xfrm>
          <a:prstGeom prst="rect">
            <a:avLst/>
          </a:prstGeom>
          <a:noFill/>
        </p:spPr>
        <p:txBody>
          <a:bodyPr wrap="none" rtlCol="0">
            <a:spAutoFit/>
          </a:bodyPr>
          <a:lstStyle/>
          <a:p>
            <a:r>
              <a:rPr lang="en-US" sz="4800" dirty="0">
                <a:latin typeface="Helvetica" pitchFamily="2" charset="0"/>
              </a:rPr>
              <a:t>LB650</a:t>
            </a:r>
          </a:p>
        </p:txBody>
      </p:sp>
      <p:sp>
        <p:nvSpPr>
          <p:cNvPr id="50" name="TextBox 49">
            <a:extLst>
              <a:ext uri="{FF2B5EF4-FFF2-40B4-BE49-F238E27FC236}">
                <a16:creationId xmlns:a16="http://schemas.microsoft.com/office/drawing/2014/main" id="{22A97141-8E4C-3D4D-1525-504248EA062E}"/>
              </a:ext>
            </a:extLst>
          </p:cNvPr>
          <p:cNvSpPr txBox="1"/>
          <p:nvPr/>
        </p:nvSpPr>
        <p:spPr>
          <a:xfrm rot="16200000">
            <a:off x="13187687" y="27701207"/>
            <a:ext cx="2068195" cy="830997"/>
          </a:xfrm>
          <a:prstGeom prst="rect">
            <a:avLst/>
          </a:prstGeom>
          <a:noFill/>
        </p:spPr>
        <p:txBody>
          <a:bodyPr wrap="none" rtlCol="0">
            <a:spAutoFit/>
          </a:bodyPr>
          <a:lstStyle/>
          <a:p>
            <a:r>
              <a:rPr lang="en-US" sz="4800" dirty="0">
                <a:latin typeface="Helvetica" pitchFamily="2" charset="0"/>
              </a:rPr>
              <a:t>HB650</a:t>
            </a:r>
          </a:p>
        </p:txBody>
      </p:sp>
      <p:cxnSp>
        <p:nvCxnSpPr>
          <p:cNvPr id="52" name="Straight Arrow Connector 51">
            <a:extLst>
              <a:ext uri="{FF2B5EF4-FFF2-40B4-BE49-F238E27FC236}">
                <a16:creationId xmlns:a16="http://schemas.microsoft.com/office/drawing/2014/main" id="{E774838A-C0A9-D991-8B49-529EB6F26504}"/>
              </a:ext>
            </a:extLst>
          </p:cNvPr>
          <p:cNvCxnSpPr/>
          <p:nvPr/>
        </p:nvCxnSpPr>
        <p:spPr>
          <a:xfrm>
            <a:off x="18135355" y="18933721"/>
            <a:ext cx="1365525" cy="0"/>
          </a:xfrm>
          <a:prstGeom prst="straightConnector1">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A3CAA1A4-3A3B-1015-5F04-A9250D573E23}"/>
              </a:ext>
            </a:extLst>
          </p:cNvPr>
          <p:cNvSpPr txBox="1"/>
          <p:nvPr/>
        </p:nvSpPr>
        <p:spPr>
          <a:xfrm>
            <a:off x="18267682" y="18507978"/>
            <a:ext cx="1210588" cy="461665"/>
          </a:xfrm>
          <a:prstGeom prst="rect">
            <a:avLst/>
          </a:prstGeom>
          <a:noFill/>
        </p:spPr>
        <p:txBody>
          <a:bodyPr wrap="none" rtlCol="0">
            <a:spAutoFit/>
          </a:bodyPr>
          <a:lstStyle/>
          <a:p>
            <a:r>
              <a:rPr lang="en-US" sz="2400" dirty="0">
                <a:solidFill>
                  <a:schemeClr val="bg1"/>
                </a:solidFill>
              </a:rPr>
              <a:t>100 mm</a:t>
            </a:r>
          </a:p>
        </p:txBody>
      </p:sp>
      <p:cxnSp>
        <p:nvCxnSpPr>
          <p:cNvPr id="54" name="Straight Arrow Connector 53">
            <a:extLst>
              <a:ext uri="{FF2B5EF4-FFF2-40B4-BE49-F238E27FC236}">
                <a16:creationId xmlns:a16="http://schemas.microsoft.com/office/drawing/2014/main" id="{03D43738-F1F4-75BC-FB6A-340C747C78D9}"/>
              </a:ext>
            </a:extLst>
          </p:cNvPr>
          <p:cNvCxnSpPr/>
          <p:nvPr/>
        </p:nvCxnSpPr>
        <p:spPr>
          <a:xfrm>
            <a:off x="23504321" y="18831396"/>
            <a:ext cx="1365525" cy="0"/>
          </a:xfrm>
          <a:prstGeom prst="straightConnector1">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63" name="TextBox 62">
            <a:extLst>
              <a:ext uri="{FF2B5EF4-FFF2-40B4-BE49-F238E27FC236}">
                <a16:creationId xmlns:a16="http://schemas.microsoft.com/office/drawing/2014/main" id="{9C11EFF9-DAB1-4E5D-BDD4-4E4B0C85D597}"/>
              </a:ext>
            </a:extLst>
          </p:cNvPr>
          <p:cNvSpPr txBox="1"/>
          <p:nvPr/>
        </p:nvSpPr>
        <p:spPr>
          <a:xfrm>
            <a:off x="23636648" y="18405653"/>
            <a:ext cx="1210588" cy="461665"/>
          </a:xfrm>
          <a:prstGeom prst="rect">
            <a:avLst/>
          </a:prstGeom>
          <a:noFill/>
        </p:spPr>
        <p:txBody>
          <a:bodyPr wrap="none" rtlCol="0">
            <a:spAutoFit/>
          </a:bodyPr>
          <a:lstStyle/>
          <a:p>
            <a:r>
              <a:rPr lang="en-US" sz="2400" dirty="0">
                <a:solidFill>
                  <a:schemeClr val="bg1"/>
                </a:solidFill>
              </a:rPr>
              <a:t>100 mm</a:t>
            </a:r>
          </a:p>
        </p:txBody>
      </p:sp>
      <p:cxnSp>
        <p:nvCxnSpPr>
          <p:cNvPr id="1024" name="Straight Arrow Connector 1023">
            <a:extLst>
              <a:ext uri="{FF2B5EF4-FFF2-40B4-BE49-F238E27FC236}">
                <a16:creationId xmlns:a16="http://schemas.microsoft.com/office/drawing/2014/main" id="{E9539CAE-07B1-5194-CA85-EC57535541BC}"/>
              </a:ext>
            </a:extLst>
          </p:cNvPr>
          <p:cNvCxnSpPr/>
          <p:nvPr/>
        </p:nvCxnSpPr>
        <p:spPr>
          <a:xfrm>
            <a:off x="18267728" y="23066083"/>
            <a:ext cx="1365525" cy="0"/>
          </a:xfrm>
          <a:prstGeom prst="straightConnector1">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025" name="TextBox 1024">
            <a:extLst>
              <a:ext uri="{FF2B5EF4-FFF2-40B4-BE49-F238E27FC236}">
                <a16:creationId xmlns:a16="http://schemas.microsoft.com/office/drawing/2014/main" id="{158FD590-BED6-C9F5-E450-7FBD9B75D64D}"/>
              </a:ext>
            </a:extLst>
          </p:cNvPr>
          <p:cNvSpPr txBox="1"/>
          <p:nvPr/>
        </p:nvSpPr>
        <p:spPr>
          <a:xfrm>
            <a:off x="18400055" y="22640340"/>
            <a:ext cx="1210588" cy="461665"/>
          </a:xfrm>
          <a:prstGeom prst="rect">
            <a:avLst/>
          </a:prstGeom>
          <a:noFill/>
        </p:spPr>
        <p:txBody>
          <a:bodyPr wrap="none" rtlCol="0">
            <a:spAutoFit/>
          </a:bodyPr>
          <a:lstStyle/>
          <a:p>
            <a:r>
              <a:rPr lang="en-US" sz="2400" dirty="0">
                <a:solidFill>
                  <a:schemeClr val="bg1"/>
                </a:solidFill>
              </a:rPr>
              <a:t>100 mm</a:t>
            </a:r>
          </a:p>
        </p:txBody>
      </p:sp>
      <p:cxnSp>
        <p:nvCxnSpPr>
          <p:cNvPr id="1026" name="Straight Arrow Connector 1025">
            <a:extLst>
              <a:ext uri="{FF2B5EF4-FFF2-40B4-BE49-F238E27FC236}">
                <a16:creationId xmlns:a16="http://schemas.microsoft.com/office/drawing/2014/main" id="{4DA1BD4F-6EFB-6C90-25C2-E733BC4294B3}"/>
              </a:ext>
            </a:extLst>
          </p:cNvPr>
          <p:cNvCxnSpPr/>
          <p:nvPr/>
        </p:nvCxnSpPr>
        <p:spPr>
          <a:xfrm>
            <a:off x="23570219" y="23102507"/>
            <a:ext cx="1365525" cy="0"/>
          </a:xfrm>
          <a:prstGeom prst="straightConnector1">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027" name="TextBox 1026">
            <a:extLst>
              <a:ext uri="{FF2B5EF4-FFF2-40B4-BE49-F238E27FC236}">
                <a16:creationId xmlns:a16="http://schemas.microsoft.com/office/drawing/2014/main" id="{490B8CFC-5858-2950-CF13-B672140AD836}"/>
              </a:ext>
            </a:extLst>
          </p:cNvPr>
          <p:cNvSpPr txBox="1"/>
          <p:nvPr/>
        </p:nvSpPr>
        <p:spPr>
          <a:xfrm>
            <a:off x="23702546" y="22676764"/>
            <a:ext cx="1210588" cy="461665"/>
          </a:xfrm>
          <a:prstGeom prst="rect">
            <a:avLst/>
          </a:prstGeom>
          <a:noFill/>
        </p:spPr>
        <p:txBody>
          <a:bodyPr wrap="none" rtlCol="0">
            <a:spAutoFit/>
          </a:bodyPr>
          <a:lstStyle/>
          <a:p>
            <a:r>
              <a:rPr lang="en-US" sz="2400" dirty="0">
                <a:solidFill>
                  <a:schemeClr val="bg1"/>
                </a:solidFill>
              </a:rPr>
              <a:t>100 mm</a:t>
            </a:r>
          </a:p>
        </p:txBody>
      </p:sp>
      <p:cxnSp>
        <p:nvCxnSpPr>
          <p:cNvPr id="1028" name="Straight Arrow Connector 1027">
            <a:extLst>
              <a:ext uri="{FF2B5EF4-FFF2-40B4-BE49-F238E27FC236}">
                <a16:creationId xmlns:a16="http://schemas.microsoft.com/office/drawing/2014/main" id="{56C5DDB4-F913-6A1C-3A3F-830C4B086E19}"/>
              </a:ext>
            </a:extLst>
          </p:cNvPr>
          <p:cNvCxnSpPr/>
          <p:nvPr/>
        </p:nvCxnSpPr>
        <p:spPr>
          <a:xfrm>
            <a:off x="18306480" y="27615819"/>
            <a:ext cx="1365525" cy="0"/>
          </a:xfrm>
          <a:prstGeom prst="straightConnector1">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029" name="TextBox 1028">
            <a:extLst>
              <a:ext uri="{FF2B5EF4-FFF2-40B4-BE49-F238E27FC236}">
                <a16:creationId xmlns:a16="http://schemas.microsoft.com/office/drawing/2014/main" id="{8A4B0F67-B063-2A75-689B-3F4F0C5E511B}"/>
              </a:ext>
            </a:extLst>
          </p:cNvPr>
          <p:cNvSpPr txBox="1"/>
          <p:nvPr/>
        </p:nvSpPr>
        <p:spPr>
          <a:xfrm>
            <a:off x="18438807" y="27190076"/>
            <a:ext cx="1210588" cy="461665"/>
          </a:xfrm>
          <a:prstGeom prst="rect">
            <a:avLst/>
          </a:prstGeom>
          <a:noFill/>
        </p:spPr>
        <p:txBody>
          <a:bodyPr wrap="none" rtlCol="0">
            <a:spAutoFit/>
          </a:bodyPr>
          <a:lstStyle/>
          <a:p>
            <a:r>
              <a:rPr lang="en-US" sz="2400" dirty="0">
                <a:solidFill>
                  <a:schemeClr val="bg1"/>
                </a:solidFill>
              </a:rPr>
              <a:t>100 mm</a:t>
            </a:r>
          </a:p>
        </p:txBody>
      </p:sp>
      <p:cxnSp>
        <p:nvCxnSpPr>
          <p:cNvPr id="1030" name="Straight Arrow Connector 1029">
            <a:extLst>
              <a:ext uri="{FF2B5EF4-FFF2-40B4-BE49-F238E27FC236}">
                <a16:creationId xmlns:a16="http://schemas.microsoft.com/office/drawing/2014/main" id="{E2787170-E77E-E268-4005-04A8F731EF4C}"/>
              </a:ext>
            </a:extLst>
          </p:cNvPr>
          <p:cNvCxnSpPr/>
          <p:nvPr/>
        </p:nvCxnSpPr>
        <p:spPr>
          <a:xfrm>
            <a:off x="23709630" y="27665179"/>
            <a:ext cx="1365525" cy="0"/>
          </a:xfrm>
          <a:prstGeom prst="straightConnector1">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031" name="TextBox 1030">
            <a:extLst>
              <a:ext uri="{FF2B5EF4-FFF2-40B4-BE49-F238E27FC236}">
                <a16:creationId xmlns:a16="http://schemas.microsoft.com/office/drawing/2014/main" id="{96B2CE77-14E1-484D-0D32-A96F6827A26E}"/>
              </a:ext>
            </a:extLst>
          </p:cNvPr>
          <p:cNvSpPr txBox="1"/>
          <p:nvPr/>
        </p:nvSpPr>
        <p:spPr>
          <a:xfrm>
            <a:off x="23841957" y="27239436"/>
            <a:ext cx="1210588" cy="461665"/>
          </a:xfrm>
          <a:prstGeom prst="rect">
            <a:avLst/>
          </a:prstGeom>
          <a:noFill/>
        </p:spPr>
        <p:txBody>
          <a:bodyPr wrap="none" rtlCol="0">
            <a:spAutoFit/>
          </a:bodyPr>
          <a:lstStyle/>
          <a:p>
            <a:r>
              <a:rPr lang="en-US" sz="2400" dirty="0">
                <a:solidFill>
                  <a:schemeClr val="bg1"/>
                </a:solidFill>
              </a:rPr>
              <a:t>100 mm</a:t>
            </a:r>
          </a:p>
        </p:txBody>
      </p:sp>
      <p:cxnSp>
        <p:nvCxnSpPr>
          <p:cNvPr id="1034" name="Straight Arrow Connector 1033">
            <a:extLst>
              <a:ext uri="{FF2B5EF4-FFF2-40B4-BE49-F238E27FC236}">
                <a16:creationId xmlns:a16="http://schemas.microsoft.com/office/drawing/2014/main" id="{A63E1088-5563-5861-424D-51B9D42A0B4C}"/>
              </a:ext>
            </a:extLst>
          </p:cNvPr>
          <p:cNvCxnSpPr/>
          <p:nvPr/>
        </p:nvCxnSpPr>
        <p:spPr>
          <a:xfrm>
            <a:off x="18225912" y="31910967"/>
            <a:ext cx="1365525" cy="0"/>
          </a:xfrm>
          <a:prstGeom prst="straightConnector1">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035" name="TextBox 1034">
            <a:extLst>
              <a:ext uri="{FF2B5EF4-FFF2-40B4-BE49-F238E27FC236}">
                <a16:creationId xmlns:a16="http://schemas.microsoft.com/office/drawing/2014/main" id="{3589395B-8320-F74F-442D-4DD7BDCAC1C3}"/>
              </a:ext>
            </a:extLst>
          </p:cNvPr>
          <p:cNvSpPr txBox="1"/>
          <p:nvPr/>
        </p:nvSpPr>
        <p:spPr>
          <a:xfrm>
            <a:off x="18358239" y="31485224"/>
            <a:ext cx="1210588" cy="461665"/>
          </a:xfrm>
          <a:prstGeom prst="rect">
            <a:avLst/>
          </a:prstGeom>
          <a:noFill/>
        </p:spPr>
        <p:txBody>
          <a:bodyPr wrap="none" rtlCol="0">
            <a:spAutoFit/>
          </a:bodyPr>
          <a:lstStyle/>
          <a:p>
            <a:r>
              <a:rPr lang="en-US" sz="2400" dirty="0">
                <a:solidFill>
                  <a:schemeClr val="bg1"/>
                </a:solidFill>
              </a:rPr>
              <a:t>100 mm</a:t>
            </a:r>
          </a:p>
        </p:txBody>
      </p:sp>
      <p:cxnSp>
        <p:nvCxnSpPr>
          <p:cNvPr id="1036" name="Straight Arrow Connector 1035">
            <a:extLst>
              <a:ext uri="{FF2B5EF4-FFF2-40B4-BE49-F238E27FC236}">
                <a16:creationId xmlns:a16="http://schemas.microsoft.com/office/drawing/2014/main" id="{4FFD82EF-6DDD-6E0D-085B-29191FA6C024}"/>
              </a:ext>
            </a:extLst>
          </p:cNvPr>
          <p:cNvCxnSpPr/>
          <p:nvPr/>
        </p:nvCxnSpPr>
        <p:spPr>
          <a:xfrm>
            <a:off x="23789722" y="31935258"/>
            <a:ext cx="1365525" cy="0"/>
          </a:xfrm>
          <a:prstGeom prst="straightConnector1">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037" name="TextBox 1036">
            <a:extLst>
              <a:ext uri="{FF2B5EF4-FFF2-40B4-BE49-F238E27FC236}">
                <a16:creationId xmlns:a16="http://schemas.microsoft.com/office/drawing/2014/main" id="{33C87759-11B3-CFB2-824D-43AAC3B7A261}"/>
              </a:ext>
            </a:extLst>
          </p:cNvPr>
          <p:cNvSpPr txBox="1"/>
          <p:nvPr/>
        </p:nvSpPr>
        <p:spPr>
          <a:xfrm>
            <a:off x="23922049" y="31509515"/>
            <a:ext cx="1210588" cy="461665"/>
          </a:xfrm>
          <a:prstGeom prst="rect">
            <a:avLst/>
          </a:prstGeom>
          <a:noFill/>
        </p:spPr>
        <p:txBody>
          <a:bodyPr wrap="none" rtlCol="0">
            <a:spAutoFit/>
          </a:bodyPr>
          <a:lstStyle/>
          <a:p>
            <a:r>
              <a:rPr lang="en-US" sz="2400" dirty="0">
                <a:solidFill>
                  <a:schemeClr val="bg1"/>
                </a:solidFill>
              </a:rPr>
              <a:t>100 mm</a:t>
            </a:r>
          </a:p>
        </p:txBody>
      </p:sp>
      <p:sp>
        <p:nvSpPr>
          <p:cNvPr id="1038" name="TextBox 1037">
            <a:extLst>
              <a:ext uri="{FF2B5EF4-FFF2-40B4-BE49-F238E27FC236}">
                <a16:creationId xmlns:a16="http://schemas.microsoft.com/office/drawing/2014/main" id="{5982CFFE-5241-172D-B991-DD1C0216FC49}"/>
              </a:ext>
            </a:extLst>
          </p:cNvPr>
          <p:cNvSpPr txBox="1"/>
          <p:nvPr/>
        </p:nvSpPr>
        <p:spPr>
          <a:xfrm>
            <a:off x="27462614" y="10634770"/>
            <a:ext cx="2822610" cy="1938992"/>
          </a:xfrm>
          <a:prstGeom prst="rect">
            <a:avLst/>
          </a:prstGeom>
          <a:noFill/>
        </p:spPr>
        <p:txBody>
          <a:bodyPr wrap="square" rtlCol="0">
            <a:spAutoFit/>
          </a:bodyPr>
          <a:lstStyle/>
          <a:p>
            <a:r>
              <a:rPr lang="en-US" sz="2400" dirty="0">
                <a:latin typeface="Helvetica" panose="020B0604020202020204" pitchFamily="34" charset="0"/>
                <a:cs typeface="Helvetica" panose="020B0604020202020204" pitchFamily="34" charset="0"/>
              </a:rPr>
              <a:t>surface area ratio </a:t>
            </a:r>
          </a:p>
          <a:p>
            <a:r>
              <a:rPr lang="en-US" sz="2400" dirty="0">
                <a:latin typeface="Helvetica" panose="020B0604020202020204" pitchFamily="34" charset="0"/>
                <a:cs typeface="Helvetica" panose="020B0604020202020204" pitchFamily="34" charset="0"/>
              </a:rPr>
              <a:t>(Cathode: Cavity)</a:t>
            </a:r>
          </a:p>
          <a:p>
            <a:r>
              <a:rPr lang="en-US" sz="2400" dirty="0">
                <a:solidFill>
                  <a:srgbClr val="00B050"/>
                </a:solidFill>
                <a:latin typeface="Helvetica" panose="020B0604020202020204" pitchFamily="34" charset="0"/>
                <a:cs typeface="Helvetica" panose="020B0604020202020204" pitchFamily="34" charset="0"/>
              </a:rPr>
              <a:t>5%</a:t>
            </a:r>
          </a:p>
          <a:p>
            <a:r>
              <a:rPr lang="en-US" sz="2400" dirty="0">
                <a:solidFill>
                  <a:srgbClr val="FF0000"/>
                </a:solidFill>
                <a:latin typeface="Helvetica" panose="020B0604020202020204" pitchFamily="34" charset="0"/>
                <a:cs typeface="Helvetica" panose="020B0604020202020204" pitchFamily="34" charset="0"/>
              </a:rPr>
              <a:t>10%</a:t>
            </a:r>
          </a:p>
          <a:p>
            <a:r>
              <a:rPr lang="en-US" sz="2400" dirty="0">
                <a:solidFill>
                  <a:srgbClr val="3123FF"/>
                </a:solidFill>
                <a:latin typeface="Helvetica" panose="020B0604020202020204" pitchFamily="34" charset="0"/>
                <a:cs typeface="Helvetica" panose="020B0604020202020204" pitchFamily="34" charset="0"/>
              </a:rPr>
              <a:t>28%</a:t>
            </a:r>
          </a:p>
        </p:txBody>
      </p:sp>
      <p:sp>
        <p:nvSpPr>
          <p:cNvPr id="4" name="TextBox 3">
            <a:extLst>
              <a:ext uri="{FF2B5EF4-FFF2-40B4-BE49-F238E27FC236}">
                <a16:creationId xmlns:a16="http://schemas.microsoft.com/office/drawing/2014/main" id="{2735C49A-E5A8-B99D-E959-FF485F7B8C3E}"/>
              </a:ext>
            </a:extLst>
          </p:cNvPr>
          <p:cNvSpPr txBox="1"/>
          <p:nvPr/>
        </p:nvSpPr>
        <p:spPr>
          <a:xfrm>
            <a:off x="12660607" y="33680363"/>
            <a:ext cx="19444154" cy="3970318"/>
          </a:xfrm>
          <a:prstGeom prst="rect">
            <a:avLst/>
          </a:prstGeom>
          <a:noFill/>
        </p:spPr>
        <p:txBody>
          <a:bodyPr wrap="square" rtlCol="0">
            <a:spAutoFit/>
          </a:bodyPr>
          <a:lstStyle/>
          <a:p>
            <a:r>
              <a:rPr lang="en-US" sz="3600" dirty="0">
                <a:latin typeface="Helvetica" panose="020B0604020202020204" pitchFamily="34" charset="0"/>
                <a:cs typeface="Helvetica" panose="020B0604020202020204" pitchFamily="34" charset="0"/>
              </a:rPr>
              <a:t>The study explored electric field distribution in niobium SRF cavities, considering cavity geometry and cathode size. The HB 650 cavity with a 4-inch cathode showed higher electric field (V/M) than the LB 650 cavity with the same cathode size. E-field variation did not align with onset voltage changes in I-V curves, suggesting cathode polarization resistance has greater impact on onset voltage. Cathode surface area influences cathode polarization. Further simulation work could be done by coupling a chemistry interface, adding better material approximation, and coupling fluid flow. </a:t>
            </a:r>
            <a:endParaRPr lang="en-US" sz="3600" dirty="0"/>
          </a:p>
        </p:txBody>
      </p:sp>
    </p:spTree>
    <p:extLst>
      <p:ext uri="{BB962C8B-B14F-4D97-AF65-F5344CB8AC3E}">
        <p14:creationId xmlns:p14="http://schemas.microsoft.com/office/powerpoint/2010/main" val="2543111131"/>
      </p:ext>
    </p:extLst>
  </p:cSld>
  <p:clrMapOvr>
    <a:masterClrMapping/>
  </p:clrMapOvr>
</p:sld>
</file>

<file path=ppt/theme/theme1.xml><?xml version="1.0" encoding="utf-8"?>
<a:theme xmlns:a="http://schemas.openxmlformats.org/drawingml/2006/main" name="36x48_ScientistPoster_092315_Vertic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2" id="{60AA0A2E-4B31-5F46-95DF-87B137C5DB05}" vid="{666D6501-C720-A444-86D6-E040BFDBD8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FNAL_Scientific_Poster_36x48_VRT_Nov20</Template>
  <TotalTime>3554</TotalTime>
  <Words>740</Words>
  <Application>Microsoft Office PowerPoint</Application>
  <PresentationFormat>Custom</PresentationFormat>
  <Paragraphs>91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Helvetica</vt:lpstr>
      <vt:lpstr>Segoe UI</vt:lpstr>
      <vt:lpstr>36x48_ScientistPoster_092315_Vertical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bereket loer</dc:creator>
  <cp:lastModifiedBy>bereket loer</cp:lastModifiedBy>
  <cp:revision>72</cp:revision>
  <dcterms:created xsi:type="dcterms:W3CDTF">2023-07-22T02:05:45Z</dcterms:created>
  <dcterms:modified xsi:type="dcterms:W3CDTF">2023-08-02T14:27:47Z</dcterms:modified>
</cp:coreProperties>
</file>