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sldIdLst>
    <p:sldId id="269" r:id="rId5"/>
  </p:sldIdLst>
  <p:sldSz cx="32918400" cy="438912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4979">
          <p15:clr>
            <a:srgbClr val="A4A3A4"/>
          </p15:clr>
        </p15:guide>
        <p15:guide id="2" orient="horz" pos="9211">
          <p15:clr>
            <a:srgbClr val="A4A3A4"/>
          </p15:clr>
        </p15:guide>
        <p15:guide id="3" orient="horz" pos="14428">
          <p15:clr>
            <a:srgbClr val="A4A3A4"/>
          </p15:clr>
        </p15:guide>
        <p15:guide id="4" orient="horz" pos="8652">
          <p15:clr>
            <a:srgbClr val="A4A3A4"/>
          </p15:clr>
        </p15:guide>
        <p15:guide id="5" orient="horz" pos="25045">
          <p15:clr>
            <a:srgbClr val="A4A3A4"/>
          </p15:clr>
        </p15:guide>
        <p15:guide id="6" orient="horz" pos="18899">
          <p15:clr>
            <a:srgbClr val="A4A3A4"/>
          </p15:clr>
        </p15:guide>
        <p15:guide id="7" orient="horz" pos="4429">
          <p15:clr>
            <a:srgbClr val="A4A3A4"/>
          </p15:clr>
        </p15:guide>
        <p15:guide id="8" orient="horz" pos="14956">
          <p15:clr>
            <a:srgbClr val="A4A3A4"/>
          </p15:clr>
        </p15:guide>
        <p15:guide id="9" pos="596">
          <p15:clr>
            <a:srgbClr val="A4A3A4"/>
          </p15:clr>
        </p15:guide>
        <p15:guide id="10" pos="20104">
          <p15:clr>
            <a:srgbClr val="A4A3A4"/>
          </p15:clr>
        </p15:guide>
        <p15:guide id="11" pos="9101">
          <p15:clr>
            <a:srgbClr val="A4A3A4"/>
          </p15:clr>
        </p15:guide>
        <p15:guide id="12" pos="14346">
          <p15:clr>
            <a:srgbClr val="A4A3A4"/>
          </p15:clr>
        </p15:guide>
        <p15:guide id="13" pos="13780">
          <p15:clr>
            <a:srgbClr val="A4A3A4"/>
          </p15:clr>
        </p15:guide>
        <p15:guide id="14" pos="96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79AFC-5AE4-4742-9E7F-C13A6509B9F9}" v="37" dt="2023-07-26T21:47:40.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44" autoAdjust="0"/>
    <p:restoredTop sz="94663"/>
  </p:normalViewPr>
  <p:slideViewPr>
    <p:cSldViewPr snapToGrid="0" snapToObjects="1">
      <p:cViewPr>
        <p:scale>
          <a:sx n="25" d="100"/>
          <a:sy n="25" d="100"/>
        </p:scale>
        <p:origin x="12" y="12"/>
      </p:cViewPr>
      <p:guideLst>
        <p:guide orient="horz" pos="4979"/>
        <p:guide orient="horz" pos="9211"/>
        <p:guide orient="horz" pos="14428"/>
        <p:guide orient="horz" pos="8652"/>
        <p:guide orient="horz" pos="25045"/>
        <p:guide orient="horz" pos="18899"/>
        <p:guide orient="horz" pos="4429"/>
        <p:guide orient="horz" pos="14956"/>
        <p:guide pos="596"/>
        <p:guide pos="20104"/>
        <p:guide pos="9101"/>
        <p:guide pos="14346"/>
        <p:guide pos="13780"/>
        <p:guide pos="966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eve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008660" y="36320006"/>
            <a:ext cx="1417214" cy="1474189"/>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6757440" y="36363453"/>
            <a:ext cx="1417214" cy="1474189"/>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2855349" y="36363453"/>
            <a:ext cx="1417214" cy="1474189"/>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4813819" y="36363453"/>
            <a:ext cx="1417214" cy="1474189"/>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008661" y="984596"/>
            <a:ext cx="30904888" cy="395016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008658" y="14736344"/>
            <a:ext cx="7151483" cy="5709030"/>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008657" y="6526851"/>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008659" y="8331200"/>
            <a:ext cx="14996160" cy="5395051"/>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1552526" y="22956561"/>
            <a:ext cx="10396280" cy="7890319"/>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noChangeAspect="1"/>
          </p:cNvSpPr>
          <p:nvPr>
            <p:ph type="pic" sz="quarter" idx="46"/>
          </p:nvPr>
        </p:nvSpPr>
        <p:spPr>
          <a:xfrm>
            <a:off x="16979682" y="6526851"/>
            <a:ext cx="10523374" cy="7199400"/>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1" name="Text Placeholder 74"/>
          <p:cNvSpPr>
            <a:spLocks noGrp="1"/>
          </p:cNvSpPr>
          <p:nvPr>
            <p:ph type="body" sz="quarter" idx="50"/>
          </p:nvPr>
        </p:nvSpPr>
        <p:spPr>
          <a:xfrm>
            <a:off x="16979682" y="16540254"/>
            <a:ext cx="14996160" cy="5402340"/>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Picture Placeholder 21"/>
          <p:cNvSpPr>
            <a:spLocks noGrp="1"/>
          </p:cNvSpPr>
          <p:nvPr>
            <p:ph type="pic" sz="quarter" idx="51"/>
          </p:nvPr>
        </p:nvSpPr>
        <p:spPr>
          <a:xfrm>
            <a:off x="1008660" y="22956562"/>
            <a:ext cx="7151483" cy="12308812"/>
          </a:xfrm>
          <a:prstGeom prst="rect">
            <a:avLst/>
          </a:prstGeom>
        </p:spPr>
        <p:txBody>
          <a:bodyPr vert="horz" lIns="102989" tIns="51494" rIns="102989" bIns="51494"/>
          <a:lstStyle/>
          <a:p>
            <a:r>
              <a:rPr lang="en-US"/>
              <a:t>Click icon to add picture</a:t>
            </a:r>
            <a:endParaRPr lang="en-US" dirty="0"/>
          </a:p>
        </p:txBody>
      </p:sp>
      <p:sp>
        <p:nvSpPr>
          <p:cNvPr id="16" name="Text Placeholder 59"/>
          <p:cNvSpPr>
            <a:spLocks noGrp="1"/>
          </p:cNvSpPr>
          <p:nvPr>
            <p:ph type="body" sz="quarter" idx="45"/>
          </p:nvPr>
        </p:nvSpPr>
        <p:spPr>
          <a:xfrm>
            <a:off x="9146819" y="22956562"/>
            <a:ext cx="6858000" cy="3979913"/>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0" name="Text Placeholder 59"/>
          <p:cNvSpPr>
            <a:spLocks noGrp="1"/>
          </p:cNvSpPr>
          <p:nvPr>
            <p:ph type="body" sz="quarter" idx="49"/>
          </p:nvPr>
        </p:nvSpPr>
        <p:spPr>
          <a:xfrm>
            <a:off x="16979682" y="22956561"/>
            <a:ext cx="4126043" cy="789031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008658" y="20496137"/>
            <a:ext cx="7151483"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27935577" y="6526851"/>
            <a:ext cx="3977971" cy="7199400"/>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16979682" y="33633910"/>
            <a:ext cx="14969122" cy="5768539"/>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6" name="Picture Placeholder 6"/>
          <p:cNvSpPr>
            <a:spLocks noGrp="1" noChangeAspect="1"/>
          </p:cNvSpPr>
          <p:nvPr>
            <p:ph type="pic" sz="quarter" idx="53"/>
          </p:nvPr>
        </p:nvSpPr>
        <p:spPr>
          <a:xfrm>
            <a:off x="9146819" y="14735905"/>
            <a:ext cx="6858000" cy="5760232"/>
          </a:xfrm>
          <a:prstGeom prst="rect">
            <a:avLst/>
          </a:prstGeom>
        </p:spPr>
        <p:txBody>
          <a:bodyPr vert="horz" lIns="102989" tIns="51494" rIns="102989" bIns="51494"/>
          <a:lstStyle/>
          <a:p>
            <a:r>
              <a:rPr lang="en-US"/>
              <a:t>Click icon to add picture</a:t>
            </a:r>
            <a:endParaRPr lang="en-US" dirty="0"/>
          </a:p>
        </p:txBody>
      </p:sp>
      <p:sp>
        <p:nvSpPr>
          <p:cNvPr id="27" name="Text Placeholder 59"/>
          <p:cNvSpPr>
            <a:spLocks noGrp="1"/>
          </p:cNvSpPr>
          <p:nvPr>
            <p:ph type="body" sz="quarter" idx="54"/>
          </p:nvPr>
        </p:nvSpPr>
        <p:spPr>
          <a:xfrm>
            <a:off x="9146819" y="20496137"/>
            <a:ext cx="6858000"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8" name="Text Placeholder 74"/>
          <p:cNvSpPr>
            <a:spLocks noGrp="1"/>
          </p:cNvSpPr>
          <p:nvPr>
            <p:ph type="body" sz="quarter" idx="55"/>
          </p:nvPr>
        </p:nvSpPr>
        <p:spPr>
          <a:xfrm>
            <a:off x="9146819" y="27832255"/>
            <a:ext cx="6858000" cy="11570195"/>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3" name="Text Placeholder 49"/>
          <p:cNvSpPr>
            <a:spLocks noGrp="1"/>
          </p:cNvSpPr>
          <p:nvPr>
            <p:ph type="body" sz="quarter" idx="56"/>
          </p:nvPr>
        </p:nvSpPr>
        <p:spPr>
          <a:xfrm>
            <a:off x="16952644" y="14735905"/>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4" name="Text Placeholder 49"/>
          <p:cNvSpPr>
            <a:spLocks noGrp="1"/>
          </p:cNvSpPr>
          <p:nvPr>
            <p:ph type="body" sz="quarter" idx="57"/>
          </p:nvPr>
        </p:nvSpPr>
        <p:spPr>
          <a:xfrm>
            <a:off x="16979682" y="31829562"/>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40641207"/>
            <a:ext cx="32944298" cy="3282436"/>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2" y="0"/>
            <a:ext cx="32944298" cy="54864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8" name="Picture 7" descr="FermilabBarDOE_TextInBar_36inches-0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8067"/>
            <a:ext cx="329184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p:cNvSpPr>
            <a:spLocks noGrp="1"/>
          </p:cNvSpPr>
          <p:nvPr>
            <p:ph type="body" sz="quarter" idx="25"/>
          </p:nvPr>
        </p:nvSpPr>
        <p:spPr>
          <a:xfrm>
            <a:off x="1104766" y="729940"/>
            <a:ext cx="30904888" cy="3950161"/>
          </a:xfrm>
        </p:spPr>
        <p:txBody>
          <a:bodyPr/>
          <a:lstStyle/>
          <a:p>
            <a:r>
              <a:rPr lang="en-US" dirty="0">
                <a:latin typeface="Helvetica" panose="020B0604020202020204" pitchFamily="34" charset="0"/>
                <a:cs typeface="Helvetica" panose="020B0604020202020204" pitchFamily="34" charset="0"/>
              </a:rPr>
              <a:t>Anomaly Detection of Quenches in Superconducting Magnets Acoustic Data</a:t>
            </a:r>
          </a:p>
          <a:p>
            <a:r>
              <a:rPr lang="en-US" sz="6000" b="0" dirty="0" err="1"/>
              <a:t>Boro</a:t>
            </a:r>
            <a:r>
              <a:rPr lang="en-US" sz="6000" b="0" dirty="0"/>
              <a:t> Zorigtbaatar, SIST Program (2023) | Luciano </a:t>
            </a:r>
            <a:r>
              <a:rPr lang="en-US" sz="6000" b="0" dirty="0" err="1"/>
              <a:t>Elementi</a:t>
            </a:r>
            <a:r>
              <a:rPr lang="en-US" sz="6000" b="0" dirty="0"/>
              <a:t> | </a:t>
            </a:r>
            <a:r>
              <a:rPr lang="en-US" sz="6000" b="0" dirty="0" err="1"/>
              <a:t>Maira</a:t>
            </a:r>
            <a:r>
              <a:rPr lang="en-US" sz="6000" b="0" dirty="0"/>
              <a:t> Khan</a:t>
            </a:r>
          </a:p>
          <a:p>
            <a:endParaRPr lang="en-US" dirty="0"/>
          </a:p>
        </p:txBody>
      </p:sp>
      <p:sp>
        <p:nvSpPr>
          <p:cNvPr id="30" name="Text Placeholder 29"/>
          <p:cNvSpPr>
            <a:spLocks noGrp="1"/>
          </p:cNvSpPr>
          <p:nvPr>
            <p:ph type="body" sz="quarter" idx="39"/>
          </p:nvPr>
        </p:nvSpPr>
        <p:spPr>
          <a:xfrm>
            <a:off x="1043440" y="5845853"/>
            <a:ext cx="14996160" cy="1804349"/>
          </a:xfrm>
        </p:spPr>
        <p:txBody>
          <a:bodyPr/>
          <a:lstStyle/>
          <a:p>
            <a:r>
              <a:rPr lang="en-US" dirty="0"/>
              <a:t>Introduction</a:t>
            </a:r>
          </a:p>
        </p:txBody>
      </p:sp>
      <p:sp>
        <p:nvSpPr>
          <p:cNvPr id="31" name="Text Placeholder 30"/>
          <p:cNvSpPr>
            <a:spLocks noGrp="1"/>
          </p:cNvSpPr>
          <p:nvPr>
            <p:ph type="body" sz="quarter" idx="40"/>
          </p:nvPr>
        </p:nvSpPr>
        <p:spPr>
          <a:xfrm>
            <a:off x="17193132" y="27325096"/>
            <a:ext cx="14996160" cy="7020905"/>
          </a:xfrm>
        </p:spPr>
        <p:txBody>
          <a:bodyPr/>
          <a:lstStyle/>
          <a:p>
            <a:r>
              <a:rPr lang="en-US" dirty="0"/>
              <a:t>	</a:t>
            </a:r>
          </a:p>
        </p:txBody>
      </p:sp>
      <p:sp>
        <p:nvSpPr>
          <p:cNvPr id="37" name="Text Placeholder 36"/>
          <p:cNvSpPr>
            <a:spLocks noGrp="1"/>
          </p:cNvSpPr>
          <p:nvPr>
            <p:ph type="body" sz="quarter" idx="50"/>
          </p:nvPr>
        </p:nvSpPr>
        <p:spPr>
          <a:xfrm>
            <a:off x="16817474" y="7178914"/>
            <a:ext cx="14996160" cy="5528814"/>
          </a:xfrm>
        </p:spPr>
        <p:txBody>
          <a:bodyPr/>
          <a:lstStyle/>
          <a:p>
            <a:pPr lvl="0"/>
            <a:r>
              <a:rPr lang="en-US" dirty="0">
                <a:cs typeface="Helvetica"/>
              </a:rPr>
              <a:t>	The use of a rolling window in detecting anomalies in superconducting magnet data is vital due to its capacity to capture temporal dependencies in the data, a key aspect for recognizing anomalous patterns. It aids in reducing noise by averaging over a specified interval, enhancing the model's ability to identify genuine anomalies against the backdrop of minor fluctuations. Furthermore, the technique offers adaptability and efficiency, permitting real-time monitoring and early anomaly detection without overwhelming computational resources.</a:t>
            </a:r>
            <a:endParaRPr lang="en-US" dirty="0"/>
          </a:p>
        </p:txBody>
      </p:sp>
      <p:sp>
        <p:nvSpPr>
          <p:cNvPr id="29" name="Text Placeholder 28"/>
          <p:cNvSpPr>
            <a:spLocks noGrp="1"/>
          </p:cNvSpPr>
          <p:nvPr>
            <p:ph type="body" sz="quarter" idx="35"/>
          </p:nvPr>
        </p:nvSpPr>
        <p:spPr>
          <a:xfrm>
            <a:off x="4922055" y="38960815"/>
            <a:ext cx="7724274" cy="797197"/>
          </a:xfrm>
        </p:spPr>
        <p:txBody>
          <a:bodyPr/>
          <a:lstStyle/>
          <a:p>
            <a:r>
              <a:rPr lang="en-US" dirty="0"/>
              <a:t>Fig.3: Acoustic sensors information from Ramp 1</a:t>
            </a:r>
          </a:p>
        </p:txBody>
      </p:sp>
      <p:sp>
        <p:nvSpPr>
          <p:cNvPr id="35" name="Text Placeholder 34"/>
          <p:cNvSpPr>
            <a:spLocks noGrp="1"/>
          </p:cNvSpPr>
          <p:nvPr>
            <p:ph type="body" sz="quarter" idx="47"/>
          </p:nvPr>
        </p:nvSpPr>
        <p:spPr>
          <a:xfrm>
            <a:off x="21341309" y="20069700"/>
            <a:ext cx="7558248" cy="461994"/>
          </a:xfrm>
        </p:spPr>
        <p:txBody>
          <a:bodyPr/>
          <a:lstStyle/>
          <a:p>
            <a:r>
              <a:rPr lang="en-US" sz="2400" dirty="0"/>
              <a:t>Fig.4: Rolling window for quench detection</a:t>
            </a:r>
          </a:p>
        </p:txBody>
      </p:sp>
      <p:sp>
        <p:nvSpPr>
          <p:cNvPr id="42" name="Text Placeholder 41"/>
          <p:cNvSpPr>
            <a:spLocks noGrp="1"/>
          </p:cNvSpPr>
          <p:nvPr>
            <p:ph type="body" sz="quarter" idx="55"/>
          </p:nvPr>
        </p:nvSpPr>
        <p:spPr>
          <a:xfrm>
            <a:off x="1043441" y="19193311"/>
            <a:ext cx="8336534" cy="7885364"/>
          </a:xfrm>
        </p:spPr>
        <p:txBody>
          <a:bodyPr/>
          <a:lstStyle/>
          <a:p>
            <a:r>
              <a:rPr lang="en-US" dirty="0"/>
              <a:t>	Quench events occur when a superconducting material loses its superconductivity and returns to a normal, resistive state. Repeated quenches in superconducting magnets can be costly due to the potential damage they can cause to the magnets. Minimizing the occurrence of quench events is desirable to optimize the performance, reliability, and cost-effectiveness of superconducting magnet systems.</a:t>
            </a:r>
          </a:p>
          <a:p>
            <a:endParaRPr lang="en-US" dirty="0"/>
          </a:p>
        </p:txBody>
      </p:sp>
      <p:sp>
        <p:nvSpPr>
          <p:cNvPr id="43" name="Text Placeholder 42"/>
          <p:cNvSpPr>
            <a:spLocks noGrp="1"/>
          </p:cNvSpPr>
          <p:nvPr>
            <p:ph type="body" sz="quarter" idx="56"/>
          </p:nvPr>
        </p:nvSpPr>
        <p:spPr>
          <a:xfrm>
            <a:off x="1043441" y="27120873"/>
            <a:ext cx="14996160" cy="1804349"/>
          </a:xfrm>
        </p:spPr>
        <p:txBody>
          <a:bodyPr/>
          <a:lstStyle/>
          <a:p>
            <a:r>
              <a:rPr lang="en-US" dirty="0"/>
              <a:t>Purpose of the project</a:t>
            </a:r>
          </a:p>
        </p:txBody>
      </p:sp>
      <p:sp>
        <p:nvSpPr>
          <p:cNvPr id="44" name="Text Placeholder 43"/>
          <p:cNvSpPr>
            <a:spLocks noGrp="1"/>
          </p:cNvSpPr>
          <p:nvPr>
            <p:ph type="body" sz="quarter" idx="57"/>
          </p:nvPr>
        </p:nvSpPr>
        <p:spPr>
          <a:xfrm>
            <a:off x="16848139" y="20424713"/>
            <a:ext cx="14996160" cy="1804349"/>
          </a:xfrm>
        </p:spPr>
        <p:txBody>
          <a:bodyPr/>
          <a:lstStyle/>
          <a:p>
            <a:r>
              <a:rPr lang="en-US" dirty="0"/>
              <a:t>Conclusion</a:t>
            </a:r>
          </a:p>
        </p:txBody>
      </p:sp>
      <p:cxnSp>
        <p:nvCxnSpPr>
          <p:cNvPr id="22" name="Straight Connector 21"/>
          <p:cNvCxnSpPr>
            <a:cxnSpLocks/>
          </p:cNvCxnSpPr>
          <p:nvPr/>
        </p:nvCxnSpPr>
        <p:spPr>
          <a:xfrm>
            <a:off x="16976813" y="36539680"/>
            <a:ext cx="7498080" cy="0"/>
          </a:xfrm>
          <a:prstGeom prst="line">
            <a:avLst/>
          </a:prstGeom>
          <a:ln w="76200" cmpd="sng">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8B1D912-0468-8E60-9177-5113E38D0C44}"/>
              </a:ext>
            </a:extLst>
          </p:cNvPr>
          <p:cNvSpPr txBox="1"/>
          <p:nvPr/>
        </p:nvSpPr>
        <p:spPr>
          <a:xfrm>
            <a:off x="1127344" y="28661401"/>
            <a:ext cx="14597925" cy="6863417"/>
          </a:xfrm>
          <a:prstGeom prst="rect">
            <a:avLst/>
          </a:prstGeom>
          <a:noFill/>
        </p:spPr>
        <p:txBody>
          <a:bodyPr wrap="square">
            <a:spAutoFit/>
          </a:bodyPr>
          <a:lstStyle/>
          <a:p>
            <a:pPr marL="0" marR="0" lvl="0" indent="0" algn="l" defTabSz="514944"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Helvetica"/>
                <a:ea typeface="+mn-ea"/>
                <a:cs typeface="+mn-cs"/>
              </a:rPr>
              <a:t>	This study employs Artificial Intelligence (AI) algorithms to bolster the detection and characterization of quench events in superconducting magnets, primarily focusing on data from Ramp 1. A network of strategically positioned acoustic sensors captures unusual sound signatures, aiding in early quench detection.</a:t>
            </a:r>
            <a:r>
              <a:rPr lang="en-US" sz="4000" dirty="0">
                <a:solidFill>
                  <a:prstClr val="black"/>
                </a:solidFill>
                <a:latin typeface="Helvetica"/>
                <a:ea typeface="+mn-ea"/>
                <a:cs typeface="+mn-cs"/>
              </a:rPr>
              <a:t>The </a:t>
            </a:r>
            <a:r>
              <a:rPr kumimoji="0" lang="en-US" sz="4000" b="0" i="0" u="none" strike="noStrike" kern="1200" cap="none" spc="0" normalizeH="0" baseline="0" noProof="0" dirty="0">
                <a:ln>
                  <a:noFill/>
                </a:ln>
                <a:solidFill>
                  <a:prstClr val="black"/>
                </a:solidFill>
                <a:effectLst/>
                <a:uLnTx/>
                <a:uFillTx/>
                <a:latin typeface="Helvetica"/>
                <a:ea typeface="+mn-ea"/>
                <a:cs typeface="+mn-cs"/>
              </a:rPr>
              <a:t>goal is to refine and broaden the scope of current algorithms for real-time anomaly detection in realistic, continuous ramping systems, thus improving reliability and enabling multi-modal data analysis. This methodology is anticipated to assist in future categorization of diverse quench events.</a:t>
            </a:r>
          </a:p>
        </p:txBody>
      </p:sp>
      <p:pic>
        <p:nvPicPr>
          <p:cNvPr id="13" name="Picture 12">
            <a:extLst>
              <a:ext uri="{FF2B5EF4-FFF2-40B4-BE49-F238E27FC236}">
                <a16:creationId xmlns:a16="http://schemas.microsoft.com/office/drawing/2014/main" id="{048F740A-FBDE-5F0E-990C-92E680DC3092}"/>
              </a:ext>
            </a:extLst>
          </p:cNvPr>
          <p:cNvPicPr>
            <a:picLocks noChangeAspect="1"/>
          </p:cNvPicPr>
          <p:nvPr/>
        </p:nvPicPr>
        <p:blipFill>
          <a:blip r:embed="rId2"/>
          <a:stretch>
            <a:fillRect/>
          </a:stretch>
        </p:blipFill>
        <p:spPr>
          <a:xfrm>
            <a:off x="3444429" y="35258674"/>
            <a:ext cx="11390197" cy="3968286"/>
          </a:xfrm>
          <a:prstGeom prst="rect">
            <a:avLst/>
          </a:prstGeom>
        </p:spPr>
      </p:pic>
      <p:sp>
        <p:nvSpPr>
          <p:cNvPr id="46" name="TextBox 45">
            <a:extLst>
              <a:ext uri="{FF2B5EF4-FFF2-40B4-BE49-F238E27FC236}">
                <a16:creationId xmlns:a16="http://schemas.microsoft.com/office/drawing/2014/main" id="{B26B7110-9215-DADD-6759-797EF51FC9D7}"/>
              </a:ext>
            </a:extLst>
          </p:cNvPr>
          <p:cNvSpPr txBox="1"/>
          <p:nvPr/>
        </p:nvSpPr>
        <p:spPr>
          <a:xfrm>
            <a:off x="16878803" y="6243991"/>
            <a:ext cx="16483262" cy="861774"/>
          </a:xfrm>
          <a:prstGeom prst="rect">
            <a:avLst/>
          </a:prstGeom>
          <a:noFill/>
        </p:spPr>
        <p:txBody>
          <a:bodyPr wrap="square">
            <a:spAutoFit/>
          </a:bodyPr>
          <a:lstStyle/>
          <a:p>
            <a:pPr marL="0" marR="0" lvl="0" indent="0" algn="l" defTabSz="514944" rtl="0" eaLnBrk="1" fontAlgn="auto" latinLnBrk="0" hangingPunct="1">
              <a:lnSpc>
                <a:spcPct val="100000"/>
              </a:lnSpc>
              <a:spcBef>
                <a:spcPct val="20000"/>
              </a:spcBef>
              <a:spcAft>
                <a:spcPts val="0"/>
              </a:spcAft>
              <a:buClrTx/>
              <a:buSzTx/>
              <a:buFontTx/>
              <a:buNone/>
              <a:tabLst/>
              <a:defRPr/>
            </a:pPr>
            <a:r>
              <a:rPr kumimoji="0" lang="en-US" sz="5000" b="1" i="0" u="none" strike="noStrike" kern="1200" cap="none" spc="0" normalizeH="0" baseline="0" noProof="0" dirty="0">
                <a:ln>
                  <a:noFill/>
                </a:ln>
                <a:solidFill>
                  <a:srgbClr val="004C97"/>
                </a:solidFill>
                <a:effectLst/>
                <a:uLnTx/>
                <a:uFillTx/>
                <a:latin typeface="Helvetica"/>
                <a:ea typeface="+mn-ea"/>
                <a:cs typeface="+mn-cs"/>
              </a:rPr>
              <a:t>Methodology</a:t>
            </a:r>
          </a:p>
        </p:txBody>
      </p:sp>
      <p:pic>
        <p:nvPicPr>
          <p:cNvPr id="52" name="Picture 51">
            <a:extLst>
              <a:ext uri="{FF2B5EF4-FFF2-40B4-BE49-F238E27FC236}">
                <a16:creationId xmlns:a16="http://schemas.microsoft.com/office/drawing/2014/main" id="{E5A2A905-7368-ADA8-2906-3DA33FA860FA}"/>
              </a:ext>
            </a:extLst>
          </p:cNvPr>
          <p:cNvPicPr>
            <a:picLocks noChangeAspect="1"/>
          </p:cNvPicPr>
          <p:nvPr/>
        </p:nvPicPr>
        <p:blipFill rotWithShape="1">
          <a:blip r:embed="rId3"/>
          <a:srcRect l="12952" r="22087"/>
          <a:stretch/>
        </p:blipFill>
        <p:spPr>
          <a:xfrm>
            <a:off x="9513459" y="19965926"/>
            <a:ext cx="5798634" cy="5315692"/>
          </a:xfrm>
          <a:prstGeom prst="rect">
            <a:avLst/>
          </a:prstGeom>
        </p:spPr>
      </p:pic>
      <p:sp>
        <p:nvSpPr>
          <p:cNvPr id="56" name="TextBox 55">
            <a:extLst>
              <a:ext uri="{FF2B5EF4-FFF2-40B4-BE49-F238E27FC236}">
                <a16:creationId xmlns:a16="http://schemas.microsoft.com/office/drawing/2014/main" id="{96604B82-BC59-4CBC-D6EF-383F45900B87}"/>
              </a:ext>
            </a:extLst>
          </p:cNvPr>
          <p:cNvSpPr txBox="1"/>
          <p:nvPr/>
        </p:nvSpPr>
        <p:spPr>
          <a:xfrm>
            <a:off x="9139528" y="25883396"/>
            <a:ext cx="6042911" cy="461665"/>
          </a:xfrm>
          <a:prstGeom prst="rect">
            <a:avLst/>
          </a:prstGeom>
          <a:noFill/>
        </p:spPr>
        <p:txBody>
          <a:bodyPr wrap="square">
            <a:spAutoFit/>
          </a:bodyPr>
          <a:lstStyle/>
          <a:p>
            <a:pPr marL="0" marR="0" lvl="0" indent="0" algn="l" defTabSz="514944"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004C97"/>
                </a:solidFill>
                <a:effectLst/>
                <a:uLnTx/>
                <a:uFillTx/>
                <a:latin typeface="Helvetica"/>
                <a:ea typeface="+mn-ea"/>
                <a:cs typeface="+mn-cs"/>
              </a:rPr>
              <a:t>Fig.2: Helium cools down magnet heats</a:t>
            </a:r>
          </a:p>
        </p:txBody>
      </p:sp>
      <p:sp>
        <p:nvSpPr>
          <p:cNvPr id="59" name="TextBox 58">
            <a:extLst>
              <a:ext uri="{FF2B5EF4-FFF2-40B4-BE49-F238E27FC236}">
                <a16:creationId xmlns:a16="http://schemas.microsoft.com/office/drawing/2014/main" id="{D62EF3E4-2E15-7DFD-97F1-2F9340EF4FAD}"/>
              </a:ext>
            </a:extLst>
          </p:cNvPr>
          <p:cNvSpPr txBox="1"/>
          <p:nvPr/>
        </p:nvSpPr>
        <p:spPr>
          <a:xfrm>
            <a:off x="1104766" y="7233211"/>
            <a:ext cx="14536600" cy="6863417"/>
          </a:xfrm>
          <a:prstGeom prst="rect">
            <a:avLst/>
          </a:prstGeom>
          <a:noFill/>
        </p:spPr>
        <p:txBody>
          <a:bodyPr wrap="square">
            <a:spAutoFit/>
          </a:bodyPr>
          <a:lstStyle/>
          <a:p>
            <a:pPr marL="0" marR="0" lvl="0" indent="0" algn="l" defTabSz="514944"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Helvetica"/>
                <a:ea typeface="ＭＳ Ｐゴシック" charset="0"/>
                <a:cs typeface="+mn-cs"/>
              </a:rPr>
              <a:t>	A superconducting magnet is an efficient type of magnet that uses special materials that can conduct electricity without any resistance. The use of superconducting magnets provides several advantages over traditional electromagnets, including the ability to generate much stronger magnetic fields and operate more efficiently, since they don't dissipate energy as heat. However, they require sophisticated cooling systems, typically using liquid helium to maintain their superconducting state. They also need careful monitoring and management to prevent "quenches", where parts of the magnet abruptly lose their superconductivity. </a:t>
            </a:r>
            <a:endParaRPr lang="en-US" dirty="0"/>
          </a:p>
        </p:txBody>
      </p:sp>
      <p:pic>
        <p:nvPicPr>
          <p:cNvPr id="1026" name="Picture 2" descr="Superconducting Magnets and Materials R&amp;D | Applied Physics and  Superconducting Technology Directorate">
            <a:extLst>
              <a:ext uri="{FF2B5EF4-FFF2-40B4-BE49-F238E27FC236}">
                <a16:creationId xmlns:a16="http://schemas.microsoft.com/office/drawing/2014/main" id="{E18EA470-66B0-8DF2-D2A5-7DEB88EE2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293" y="14568815"/>
            <a:ext cx="11212854" cy="383345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512114F2-5BF2-BC84-AD5E-E934A99516AA}"/>
              </a:ext>
            </a:extLst>
          </p:cNvPr>
          <p:cNvSpPr txBox="1"/>
          <p:nvPr/>
        </p:nvSpPr>
        <p:spPr>
          <a:xfrm>
            <a:off x="4922055" y="18559888"/>
            <a:ext cx="7238929" cy="461665"/>
          </a:xfrm>
          <a:prstGeom prst="rect">
            <a:avLst/>
          </a:prstGeom>
          <a:noFill/>
        </p:spPr>
        <p:txBody>
          <a:bodyPr wrap="square">
            <a:spAutoFit/>
          </a:bodyPr>
          <a:lstStyle/>
          <a:p>
            <a:pPr marL="0" marR="0" lvl="0" indent="0" algn="l" defTabSz="514944"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004C97"/>
                </a:solidFill>
                <a:effectLst/>
                <a:uLnTx/>
                <a:uFillTx/>
                <a:latin typeface="Helvetica"/>
                <a:ea typeface="ＭＳ Ｐゴシック" charset="0"/>
                <a:cs typeface="+mn-cs"/>
              </a:rPr>
              <a:t>Fig.1: Superconducting magnets at Fermilab</a:t>
            </a:r>
          </a:p>
        </p:txBody>
      </p:sp>
      <p:pic>
        <p:nvPicPr>
          <p:cNvPr id="1029" name="Picture 1028">
            <a:extLst>
              <a:ext uri="{FF2B5EF4-FFF2-40B4-BE49-F238E27FC236}">
                <a16:creationId xmlns:a16="http://schemas.microsoft.com/office/drawing/2014/main" id="{0745488D-63A7-13AE-1A20-6F2979A5F630}"/>
              </a:ext>
            </a:extLst>
          </p:cNvPr>
          <p:cNvPicPr>
            <a:picLocks noChangeAspect="1"/>
          </p:cNvPicPr>
          <p:nvPr/>
        </p:nvPicPr>
        <p:blipFill>
          <a:blip r:embed="rId5"/>
          <a:stretch>
            <a:fillRect/>
          </a:stretch>
        </p:blipFill>
        <p:spPr>
          <a:xfrm>
            <a:off x="16878803" y="13170283"/>
            <a:ext cx="14934832" cy="7044129"/>
          </a:xfrm>
          <a:prstGeom prst="rect">
            <a:avLst/>
          </a:prstGeom>
        </p:spPr>
      </p:pic>
      <p:sp>
        <p:nvSpPr>
          <p:cNvPr id="1033" name="TextBox 1032">
            <a:extLst>
              <a:ext uri="{FF2B5EF4-FFF2-40B4-BE49-F238E27FC236}">
                <a16:creationId xmlns:a16="http://schemas.microsoft.com/office/drawing/2014/main" id="{E7AEEF3C-323C-2EF2-8563-654D8CD8AC0D}"/>
              </a:ext>
            </a:extLst>
          </p:cNvPr>
          <p:cNvSpPr txBox="1"/>
          <p:nvPr/>
        </p:nvSpPr>
        <p:spPr>
          <a:xfrm>
            <a:off x="16878803" y="36625983"/>
            <a:ext cx="16676370" cy="861774"/>
          </a:xfrm>
          <a:prstGeom prst="rect">
            <a:avLst/>
          </a:prstGeom>
          <a:noFill/>
        </p:spPr>
        <p:txBody>
          <a:bodyPr wrap="square">
            <a:spAutoFit/>
          </a:bodyPr>
          <a:lstStyle/>
          <a:p>
            <a:pPr marL="0" marR="0" lvl="0" indent="0" algn="l" defTabSz="514944" rtl="0" eaLnBrk="1" fontAlgn="auto" latinLnBrk="0" hangingPunct="1">
              <a:lnSpc>
                <a:spcPct val="100000"/>
              </a:lnSpc>
              <a:spcBef>
                <a:spcPct val="20000"/>
              </a:spcBef>
              <a:spcAft>
                <a:spcPts val="0"/>
              </a:spcAft>
              <a:buClrTx/>
              <a:buSzTx/>
              <a:buFontTx/>
              <a:buNone/>
              <a:tabLst/>
              <a:defRPr/>
            </a:pPr>
            <a:r>
              <a:rPr kumimoji="0" lang="en-US" sz="5000" b="1" i="0" u="none" strike="noStrike" kern="1200" cap="none" spc="0" normalizeH="0" baseline="0" noProof="0" dirty="0">
                <a:ln>
                  <a:noFill/>
                </a:ln>
                <a:solidFill>
                  <a:srgbClr val="004C97"/>
                </a:solidFill>
                <a:effectLst/>
                <a:uLnTx/>
                <a:uFillTx/>
                <a:latin typeface="Helvetica"/>
                <a:ea typeface="+mn-ea"/>
                <a:cs typeface="+mn-cs"/>
              </a:rPr>
              <a:t>Acknowledgement &amp; Reference</a:t>
            </a:r>
          </a:p>
        </p:txBody>
      </p:sp>
      <p:sp>
        <p:nvSpPr>
          <p:cNvPr id="1045" name="TextBox 1044">
            <a:extLst>
              <a:ext uri="{FF2B5EF4-FFF2-40B4-BE49-F238E27FC236}">
                <a16:creationId xmlns:a16="http://schemas.microsoft.com/office/drawing/2014/main" id="{66F7AD7D-7A14-73EE-D467-C690F97292F7}"/>
              </a:ext>
            </a:extLst>
          </p:cNvPr>
          <p:cNvSpPr txBox="1"/>
          <p:nvPr/>
        </p:nvSpPr>
        <p:spPr>
          <a:xfrm>
            <a:off x="16878804" y="37449688"/>
            <a:ext cx="14996160" cy="2308324"/>
          </a:xfrm>
          <a:prstGeom prst="rect">
            <a:avLst/>
          </a:prstGeom>
          <a:noFill/>
        </p:spPr>
        <p:txBody>
          <a:bodyPr wrap="square">
            <a:spAutoFit/>
          </a:bodyPr>
          <a:lstStyle/>
          <a:p>
            <a:r>
              <a:rPr lang="en-US" sz="2400" dirty="0">
                <a:latin typeface="Helvetica" panose="020B0604020202020204" pitchFamily="34" charset="0"/>
                <a:cs typeface="Helvetica" panose="020B0604020202020204" pitchFamily="34" charset="0"/>
              </a:rPr>
              <a:t>This manuscript has been authored by Fermi Research Alliance, LLC under Contract No. DE-AC02-07CH11359 with the U.S. Department of Energy, Office of Science, Office of High Energy Physics.</a:t>
            </a:r>
          </a:p>
          <a:p>
            <a:r>
              <a:rPr lang="en-US" sz="2400" dirty="0">
                <a:latin typeface="Nunito" panose="020B0604020202020204" pitchFamily="2" charset="0"/>
                <a:cs typeface="Helvetica" panose="020B0604020202020204" pitchFamily="34" charset="0"/>
              </a:rPr>
              <a:t>¹</a:t>
            </a:r>
            <a:r>
              <a:rPr lang="en-US" sz="2400" dirty="0">
                <a:latin typeface="Helvetica" panose="020B0604020202020204" pitchFamily="34" charset="0"/>
                <a:cs typeface="Helvetica" panose="020B0604020202020204" pitchFamily="34" charset="0"/>
              </a:rPr>
              <a:t>Hoang, D. (Rhodes College), </a:t>
            </a:r>
            <a:r>
              <a:rPr lang="en-US" sz="2400" dirty="0" err="1">
                <a:latin typeface="Helvetica" panose="020B0604020202020204" pitchFamily="34" charset="0"/>
                <a:cs typeface="Helvetica" panose="020B0604020202020204" pitchFamily="34" charset="0"/>
              </a:rPr>
              <a:t>Kazi</a:t>
            </a:r>
            <a:r>
              <a:rPr lang="en-US" sz="2400" dirty="0">
                <a:latin typeface="Helvetica" panose="020B0604020202020204" pitchFamily="34" charset="0"/>
                <a:cs typeface="Helvetica" panose="020B0604020202020204" pitchFamily="34" charset="0"/>
              </a:rPr>
              <a:t>, S. (MIT), Tran, N., Boffo, C., </a:t>
            </a:r>
            <a:r>
              <a:rPr lang="en-US" sz="2400" dirty="0" err="1">
                <a:latin typeface="Helvetica" panose="020B0604020202020204" pitchFamily="34" charset="0"/>
                <a:cs typeface="Helvetica" panose="020B0604020202020204" pitchFamily="34" charset="0"/>
              </a:rPr>
              <a:t>Krave</a:t>
            </a:r>
            <a:r>
              <a:rPr lang="en-US" sz="2400" dirty="0">
                <a:latin typeface="Helvetica" panose="020B0604020202020204" pitchFamily="34" charset="0"/>
                <a:cs typeface="Helvetica" panose="020B0604020202020204" pitchFamily="34" charset="0"/>
              </a:rPr>
              <a:t>, S., </a:t>
            </a:r>
            <a:r>
              <a:rPr lang="en-US" sz="2400" dirty="0" err="1">
                <a:latin typeface="Helvetica" panose="020B0604020202020204" pitchFamily="34" charset="0"/>
                <a:cs typeface="Helvetica" panose="020B0604020202020204" pitchFamily="34" charset="0"/>
              </a:rPr>
              <a:t>Marinozzi</a:t>
            </a:r>
            <a:r>
              <a:rPr lang="en-US" sz="2400" dirty="0">
                <a:latin typeface="Helvetica" panose="020B0604020202020204" pitchFamily="34" charset="0"/>
                <a:cs typeface="Helvetica" panose="020B0604020202020204" pitchFamily="34" charset="0"/>
              </a:rPr>
              <a:t>, V., &amp; </a:t>
            </a:r>
            <a:r>
              <a:rPr lang="en-US" sz="2400" dirty="0" err="1">
                <a:latin typeface="Helvetica" panose="020B0604020202020204" pitchFamily="34" charset="0"/>
                <a:cs typeface="Helvetica" panose="020B0604020202020204" pitchFamily="34" charset="0"/>
              </a:rPr>
              <a:t>Stoynev</a:t>
            </a:r>
            <a:r>
              <a:rPr lang="en-US" sz="2400" dirty="0">
                <a:latin typeface="Helvetica" panose="020B0604020202020204" pitchFamily="34" charset="0"/>
                <a:cs typeface="Helvetica" panose="020B0604020202020204" pitchFamily="34" charset="0"/>
              </a:rPr>
              <a:t>, S. (Fermilab). Real Time Detection of Magnet Quenches in Superconducting Accelerator Magnets.</a:t>
            </a:r>
          </a:p>
          <a:p>
            <a:r>
              <a:rPr lang="en-US" sz="2400" dirty="0">
                <a:latin typeface="Nunito" panose="020B0604020202020204" pitchFamily="2" charset="0"/>
                <a:cs typeface="Helvetica" panose="020B0604020202020204" pitchFamily="34" charset="0"/>
              </a:rPr>
              <a:t>²</a:t>
            </a:r>
            <a:r>
              <a:rPr lang="en-US" sz="2400" dirty="0">
                <a:latin typeface="Helvetica" panose="020B0604020202020204" pitchFamily="34" charset="0"/>
                <a:cs typeface="Helvetica" panose="020B0604020202020204" pitchFamily="34" charset="0"/>
              </a:rPr>
              <a:t>Gourlay, S., &amp; </a:t>
            </a:r>
            <a:r>
              <a:rPr lang="en-US" sz="2400" dirty="0" err="1">
                <a:latin typeface="Helvetica" panose="020B0604020202020204" pitchFamily="34" charset="0"/>
                <a:cs typeface="Helvetica" panose="020B0604020202020204" pitchFamily="34" charset="0"/>
              </a:rPr>
              <a:t>Prestemon</a:t>
            </a:r>
            <a:r>
              <a:rPr lang="en-US" sz="2400" dirty="0">
                <a:latin typeface="Helvetica" panose="020B0604020202020204" pitchFamily="34" charset="0"/>
                <a:cs typeface="Helvetica" panose="020B0604020202020204" pitchFamily="34" charset="0"/>
              </a:rPr>
              <a:t>, S. (Year). Overview of Superconducting Magnets for Particle Accelerators. Lawrence Berkeley National Laboratory (LBNL).</a:t>
            </a:r>
          </a:p>
        </p:txBody>
      </p:sp>
      <p:sp>
        <p:nvSpPr>
          <p:cNvPr id="16" name="TextBox 15">
            <a:extLst>
              <a:ext uri="{FF2B5EF4-FFF2-40B4-BE49-F238E27FC236}">
                <a16:creationId xmlns:a16="http://schemas.microsoft.com/office/drawing/2014/main" id="{80A66294-367D-4E0A-E909-37B57E10B5AC}"/>
              </a:ext>
            </a:extLst>
          </p:cNvPr>
          <p:cNvSpPr txBox="1"/>
          <p:nvPr/>
        </p:nvSpPr>
        <p:spPr>
          <a:xfrm>
            <a:off x="21341309" y="35708683"/>
            <a:ext cx="16733520" cy="461665"/>
          </a:xfrm>
          <a:prstGeom prst="rect">
            <a:avLst/>
          </a:prstGeom>
          <a:noFill/>
        </p:spPr>
        <p:txBody>
          <a:bodyPr wrap="square">
            <a:spAutoFit/>
          </a:bodyPr>
          <a:lstStyle/>
          <a:p>
            <a:pPr marL="0" marR="0" lvl="0" indent="0" algn="l" defTabSz="514944"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004C97"/>
                </a:solidFill>
                <a:effectLst/>
                <a:uLnTx/>
                <a:uFillTx/>
                <a:latin typeface="Helvetica"/>
                <a:ea typeface="+mn-ea"/>
                <a:cs typeface="+mn-cs"/>
              </a:rPr>
              <a:t>Fig.6: </a:t>
            </a:r>
            <a:r>
              <a:rPr lang="en-US" sz="2400" b="1" dirty="0">
                <a:solidFill>
                  <a:srgbClr val="004C97"/>
                </a:solidFill>
                <a:latin typeface="Helvetica"/>
                <a:ea typeface="+mn-ea"/>
                <a:cs typeface="+mn-cs"/>
              </a:rPr>
              <a:t>Anomaly detection in Ramp 1</a:t>
            </a:r>
            <a:endParaRPr kumimoji="0" lang="en-US" sz="2400" b="1" i="0" u="none" strike="noStrike" kern="1200" cap="none" spc="0" normalizeH="0" baseline="0" noProof="0" dirty="0">
              <a:ln>
                <a:noFill/>
              </a:ln>
              <a:solidFill>
                <a:srgbClr val="004C97"/>
              </a:solidFill>
              <a:effectLst/>
              <a:uLnTx/>
              <a:uFillTx/>
              <a:latin typeface="Helvetica"/>
              <a:ea typeface="+mn-ea"/>
              <a:cs typeface="+mn-cs"/>
            </a:endParaRPr>
          </a:p>
        </p:txBody>
      </p:sp>
      <p:pic>
        <p:nvPicPr>
          <p:cNvPr id="19" name="Picture 18">
            <a:extLst>
              <a:ext uri="{FF2B5EF4-FFF2-40B4-BE49-F238E27FC236}">
                <a16:creationId xmlns:a16="http://schemas.microsoft.com/office/drawing/2014/main" id="{8280C5F5-3554-046F-784D-5CF3A073D7AB}"/>
              </a:ext>
            </a:extLst>
          </p:cNvPr>
          <p:cNvPicPr>
            <a:picLocks noChangeAspect="1"/>
          </p:cNvPicPr>
          <p:nvPr/>
        </p:nvPicPr>
        <p:blipFill rotWithShape="1">
          <a:blip r:embed="rId6"/>
          <a:srcRect t="5962"/>
          <a:stretch/>
        </p:blipFill>
        <p:spPr>
          <a:xfrm>
            <a:off x="16878803" y="26149204"/>
            <a:ext cx="14996161" cy="2410360"/>
          </a:xfrm>
          <a:prstGeom prst="rect">
            <a:avLst/>
          </a:prstGeom>
        </p:spPr>
      </p:pic>
      <p:sp>
        <p:nvSpPr>
          <p:cNvPr id="24" name="TextBox 23">
            <a:extLst>
              <a:ext uri="{FF2B5EF4-FFF2-40B4-BE49-F238E27FC236}">
                <a16:creationId xmlns:a16="http://schemas.microsoft.com/office/drawing/2014/main" id="{7A16A4F2-2E1F-3E4D-EEBE-F704810F66CC}"/>
              </a:ext>
            </a:extLst>
          </p:cNvPr>
          <p:cNvSpPr txBox="1"/>
          <p:nvPr/>
        </p:nvSpPr>
        <p:spPr>
          <a:xfrm>
            <a:off x="21341309" y="28463557"/>
            <a:ext cx="19042380" cy="461665"/>
          </a:xfrm>
          <a:prstGeom prst="rect">
            <a:avLst/>
          </a:prstGeom>
          <a:noFill/>
        </p:spPr>
        <p:txBody>
          <a:bodyPr wrap="square">
            <a:spAutoFit/>
          </a:bodyPr>
          <a:lstStyle/>
          <a:p>
            <a:pPr marL="0" marR="0" lvl="0" indent="0" algn="l" defTabSz="514944"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004C97"/>
                </a:solidFill>
                <a:effectLst/>
                <a:uLnTx/>
                <a:uFillTx/>
                <a:latin typeface="Helvetica"/>
                <a:ea typeface="ＭＳ Ｐゴシック" charset="0"/>
                <a:cs typeface="+mn-cs"/>
              </a:rPr>
              <a:t>Fig.5: Anomaly </a:t>
            </a:r>
            <a:r>
              <a:rPr lang="en-US" sz="2400" b="1" dirty="0">
                <a:solidFill>
                  <a:srgbClr val="004C97"/>
                </a:solidFill>
                <a:latin typeface="Helvetica"/>
                <a:cs typeface="+mn-cs"/>
              </a:rPr>
              <a:t>trigger examples in Ramp 1</a:t>
            </a:r>
            <a:endParaRPr kumimoji="0" lang="en-US" sz="2400" b="1" i="0" u="none" strike="noStrike" kern="1200" cap="none" spc="0" normalizeH="0" baseline="0" noProof="0" dirty="0">
              <a:ln>
                <a:noFill/>
              </a:ln>
              <a:solidFill>
                <a:srgbClr val="004C97"/>
              </a:solidFill>
              <a:effectLst/>
              <a:uLnTx/>
              <a:uFillTx/>
              <a:latin typeface="Helvetica"/>
              <a:ea typeface="ＭＳ Ｐゴシック" charset="0"/>
              <a:cs typeface="+mn-cs"/>
            </a:endParaRPr>
          </a:p>
        </p:txBody>
      </p:sp>
      <p:pic>
        <p:nvPicPr>
          <p:cNvPr id="1028" name="Picture 4" descr="Mic Icon Vector Art, Icons, and Graphics for Free Download">
            <a:extLst>
              <a:ext uri="{FF2B5EF4-FFF2-40B4-BE49-F238E27FC236}">
                <a16:creationId xmlns:a16="http://schemas.microsoft.com/office/drawing/2014/main" id="{61C2BC7B-C50E-5A02-9418-8D95381863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233" r="22108"/>
          <a:stretch/>
        </p:blipFill>
        <p:spPr bwMode="auto">
          <a:xfrm>
            <a:off x="2033239" y="36122927"/>
            <a:ext cx="1286107" cy="239681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F5B126C1-A1C9-4A19-2A64-FBB2217F976F}"/>
              </a:ext>
            </a:extLst>
          </p:cNvPr>
          <p:cNvSpPr txBox="1"/>
          <p:nvPr/>
        </p:nvSpPr>
        <p:spPr>
          <a:xfrm>
            <a:off x="16878803" y="21945600"/>
            <a:ext cx="14934831" cy="3785652"/>
          </a:xfrm>
          <a:prstGeom prst="rect">
            <a:avLst/>
          </a:prstGeom>
          <a:noFill/>
        </p:spPr>
        <p:txBody>
          <a:bodyPr wrap="square">
            <a:spAutoFit/>
          </a:bodyPr>
          <a:lstStyle/>
          <a:p>
            <a:r>
              <a:rPr lang="en-US" sz="4000" dirty="0">
                <a:solidFill>
                  <a:prstClr val="black"/>
                </a:solidFill>
                <a:latin typeface="Helvetica"/>
                <a:ea typeface="+mn-ea"/>
                <a:cs typeface="Helvetica"/>
              </a:rPr>
              <a:t>     </a:t>
            </a:r>
            <a:r>
              <a:rPr kumimoji="0" lang="en-US" sz="4000" b="0" i="0" u="none" strike="noStrike" kern="1200" cap="none" spc="0" normalizeH="0" baseline="0" noProof="0" dirty="0">
                <a:ln>
                  <a:noFill/>
                </a:ln>
                <a:solidFill>
                  <a:prstClr val="black"/>
                </a:solidFill>
                <a:effectLst/>
                <a:uLnTx/>
                <a:uFillTx/>
                <a:latin typeface="Helvetica"/>
                <a:ea typeface="+mn-ea"/>
                <a:cs typeface="Helvetica"/>
              </a:rPr>
              <a:t>Utilizing a rolling window approach, the study successfully identified anomalies within the 'Ramp 1' data set. The analysis indicated specific instances where quenches were triggered, as highlighted by </a:t>
            </a:r>
            <a:r>
              <a:rPr lang="en-US" sz="4000" dirty="0">
                <a:solidFill>
                  <a:prstClr val="black"/>
                </a:solidFill>
                <a:latin typeface="Helvetica"/>
                <a:ea typeface="+mn-ea"/>
                <a:cs typeface="Helvetica"/>
              </a:rPr>
              <a:t>standard deviation and </a:t>
            </a:r>
            <a:r>
              <a:rPr kumimoji="0" lang="en-US" sz="4000" b="0" i="0" u="none" strike="noStrike" kern="1200" cap="none" spc="0" normalizeH="0" baseline="0" noProof="0" dirty="0">
                <a:ln>
                  <a:noFill/>
                </a:ln>
                <a:solidFill>
                  <a:prstClr val="black"/>
                </a:solidFill>
                <a:effectLst/>
                <a:uLnTx/>
                <a:uFillTx/>
                <a:latin typeface="Helvetica"/>
                <a:ea typeface="+mn-ea"/>
                <a:cs typeface="Helvetica"/>
              </a:rPr>
              <a:t>mean amplitude calculations. This demonstrates the efficacy of rolling window techniques in discerning subtle irregularities in complex data.</a:t>
            </a:r>
            <a:endParaRPr lang="en-US" dirty="0"/>
          </a:p>
        </p:txBody>
      </p:sp>
      <p:sp>
        <p:nvSpPr>
          <p:cNvPr id="3" name="TextBox 2">
            <a:extLst>
              <a:ext uri="{FF2B5EF4-FFF2-40B4-BE49-F238E27FC236}">
                <a16:creationId xmlns:a16="http://schemas.microsoft.com/office/drawing/2014/main" id="{6498B6FD-D050-7A01-5630-1C20BB1670DD}"/>
              </a:ext>
            </a:extLst>
          </p:cNvPr>
          <p:cNvSpPr txBox="1"/>
          <p:nvPr/>
        </p:nvSpPr>
        <p:spPr>
          <a:xfrm>
            <a:off x="25120433" y="437552"/>
            <a:ext cx="20193000" cy="584775"/>
          </a:xfrm>
          <a:prstGeom prst="rect">
            <a:avLst/>
          </a:prstGeom>
          <a:noFill/>
        </p:spPr>
        <p:txBody>
          <a:bodyPr wrap="square">
            <a:spAutoFit/>
          </a:bodyPr>
          <a:lstStyle/>
          <a:p>
            <a:r>
              <a:rPr lang="en-US" sz="3200" dirty="0">
                <a:solidFill>
                  <a:schemeClr val="bg1"/>
                </a:solidFill>
                <a:latin typeface="Helvetica" panose="020B0604020202020204" pitchFamily="34" charset="0"/>
                <a:cs typeface="Helvetica" panose="020B0604020202020204" pitchFamily="34" charset="0"/>
              </a:rPr>
              <a:t>FERMILAB-POSTER-23-234-STUDENT</a:t>
            </a:r>
          </a:p>
        </p:txBody>
      </p:sp>
      <p:pic>
        <p:nvPicPr>
          <p:cNvPr id="4" name="Picture 3" descr="Chart, line chart, scatter chart&#10;&#10;Description automatically generated">
            <a:extLst>
              <a:ext uri="{FF2B5EF4-FFF2-40B4-BE49-F238E27FC236}">
                <a16:creationId xmlns:a16="http://schemas.microsoft.com/office/drawing/2014/main" id="{6733F3CA-6860-2550-9A13-549527643291}"/>
              </a:ext>
            </a:extLst>
          </p:cNvPr>
          <p:cNvPicPr>
            <a:picLocks noChangeAspect="1"/>
          </p:cNvPicPr>
          <p:nvPr/>
        </p:nvPicPr>
        <p:blipFill>
          <a:blip r:embed="rId8"/>
          <a:stretch>
            <a:fillRect/>
          </a:stretch>
        </p:blipFill>
        <p:spPr>
          <a:xfrm>
            <a:off x="18885520" y="29227276"/>
            <a:ext cx="10189362" cy="6358162"/>
          </a:xfrm>
          <a:prstGeom prst="rect">
            <a:avLst/>
          </a:prstGeom>
        </p:spPr>
      </p:pic>
    </p:spTree>
    <p:extLst>
      <p:ext uri="{BB962C8B-B14F-4D97-AF65-F5344CB8AC3E}">
        <p14:creationId xmlns:p14="http://schemas.microsoft.com/office/powerpoint/2010/main" val="2543111131"/>
      </p:ext>
    </p:extLst>
  </p:cSld>
  <p:clrMapOvr>
    <a:masterClrMapping/>
  </p:clrMapOvr>
</p:sld>
</file>

<file path=ppt/theme/theme1.xml><?xml version="1.0" encoding="utf-8"?>
<a:theme xmlns:a="http://schemas.openxmlformats.org/drawingml/2006/main" name="36x48_ScientistPoster_092315_Vertic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2" id="{60AA0A2E-4B31-5F46-95DF-87B137C5DB05}" vid="{666D6501-C720-A444-86D6-E040BFDBD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1A7099FEE2D4428F4F3DAAE3900637" ma:contentTypeVersion="12" ma:contentTypeDescription="Create a new document." ma:contentTypeScope="" ma:versionID="d2b841fe42d99c0ce2027eb61db7691c">
  <xsd:schema xmlns:xsd="http://www.w3.org/2001/XMLSchema" xmlns:xs="http://www.w3.org/2001/XMLSchema" xmlns:p="http://schemas.microsoft.com/office/2006/metadata/properties" xmlns:ns3="977d8867-e60c-465d-9084-b4a6eb959b69" xmlns:ns4="1f6c11de-9097-4373-8922-386a28d92c72" targetNamespace="http://schemas.microsoft.com/office/2006/metadata/properties" ma:root="true" ma:fieldsID="f9486d8a6ae4ccd0a0b278f19aacbb30" ns3:_="" ns4:_="">
    <xsd:import namespace="977d8867-e60c-465d-9084-b4a6eb959b69"/>
    <xsd:import namespace="1f6c11de-9097-4373-8922-386a28d92c7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7d8867-e60c-465d-9084-b4a6eb959b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6c11de-9097-4373-8922-386a28d92c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2690CD-F1FC-487E-8024-2D42B5B9AF6D}">
  <ds:schemaRefs>
    <ds:schemaRef ds:uri="http://schemas.microsoft.com/sharepoint/v3/contenttype/forms"/>
  </ds:schemaRefs>
</ds:datastoreItem>
</file>

<file path=customXml/itemProps2.xml><?xml version="1.0" encoding="utf-8"?>
<ds:datastoreItem xmlns:ds="http://schemas.openxmlformats.org/officeDocument/2006/customXml" ds:itemID="{51F77FEC-3D88-4BD5-B504-F608F759861A}">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1f6c11de-9097-4373-8922-386a28d92c72"/>
    <ds:schemaRef ds:uri="977d8867-e60c-465d-9084-b4a6eb959b69"/>
    <ds:schemaRef ds:uri="http://www.w3.org/XML/1998/namespace"/>
  </ds:schemaRefs>
</ds:datastoreItem>
</file>

<file path=customXml/itemProps3.xml><?xml version="1.0" encoding="utf-8"?>
<ds:datastoreItem xmlns:ds="http://schemas.openxmlformats.org/officeDocument/2006/customXml" ds:itemID="{ED3CDCBB-1486-4568-ACA5-8B0D85650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7d8867-e60c-465d-9084-b4a6eb959b69"/>
    <ds:schemaRef ds:uri="1f6c11de-9097-4373-8922-386a28d92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FNAL_Scientific_Poster_36x48_VRT_Nov20</Template>
  <TotalTime>1679</TotalTime>
  <Words>596</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vt:lpstr>
      <vt:lpstr>Nunito</vt:lpstr>
      <vt:lpstr>36x48_ScientistPoster_092315_Vertical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Borogchingua Zorigtbaatar</dc:creator>
  <cp:lastModifiedBy>Borogchingua Zorigtbaatar</cp:lastModifiedBy>
  <cp:revision>3</cp:revision>
  <dcterms:created xsi:type="dcterms:W3CDTF">2023-07-25T15:38:26Z</dcterms:created>
  <dcterms:modified xsi:type="dcterms:W3CDTF">2023-08-01T16:42:28Z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0x0101009B1A7099FEE2D4428F4F3DAAE3900637</vt:lpwstr>
  </property>
</Properties>
</file>