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69" r:id="rId2"/>
  </p:sldIdLst>
  <p:sldSz cx="32918400" cy="43891200"/>
  <p:notesSz cx="6858000" cy="9144000"/>
  <p:defaultTextStyle>
    <a:defPPr>
      <a:defRPr lang="en-US"/>
    </a:defPPr>
    <a:lvl1pPr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1pPr>
    <a:lvl2pPr marL="2349434" indent="-1834489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2pPr>
    <a:lvl3pPr marL="4700656" indent="-3670767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3pPr>
    <a:lvl4pPr marL="7051877" indent="-5507044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4pPr>
    <a:lvl5pPr marL="9403099" indent="-7343322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5pPr>
    <a:lvl6pPr marL="2574722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6pPr>
    <a:lvl7pPr marL="3089666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7pPr>
    <a:lvl8pPr marL="3604611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8pPr>
    <a:lvl9pPr marL="4119555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979">
          <p15:clr>
            <a:srgbClr val="A4A3A4"/>
          </p15:clr>
        </p15:guide>
        <p15:guide id="2" orient="horz" pos="9211">
          <p15:clr>
            <a:srgbClr val="A4A3A4"/>
          </p15:clr>
        </p15:guide>
        <p15:guide id="3" orient="horz" pos="14428">
          <p15:clr>
            <a:srgbClr val="A4A3A4"/>
          </p15:clr>
        </p15:guide>
        <p15:guide id="4" orient="horz" pos="8652">
          <p15:clr>
            <a:srgbClr val="A4A3A4"/>
          </p15:clr>
        </p15:guide>
        <p15:guide id="5" orient="horz" pos="25045">
          <p15:clr>
            <a:srgbClr val="A4A3A4"/>
          </p15:clr>
        </p15:guide>
        <p15:guide id="6" orient="horz" pos="18899">
          <p15:clr>
            <a:srgbClr val="A4A3A4"/>
          </p15:clr>
        </p15:guide>
        <p15:guide id="7" orient="horz" pos="4429">
          <p15:clr>
            <a:srgbClr val="A4A3A4"/>
          </p15:clr>
        </p15:guide>
        <p15:guide id="8" orient="horz" pos="14956">
          <p15:clr>
            <a:srgbClr val="A4A3A4"/>
          </p15:clr>
        </p15:guide>
        <p15:guide id="9" pos="596">
          <p15:clr>
            <a:srgbClr val="A4A3A4"/>
          </p15:clr>
        </p15:guide>
        <p15:guide id="10" pos="20104">
          <p15:clr>
            <a:srgbClr val="A4A3A4"/>
          </p15:clr>
        </p15:guide>
        <p15:guide id="11" pos="9101">
          <p15:clr>
            <a:srgbClr val="A4A3A4"/>
          </p15:clr>
        </p15:guide>
        <p15:guide id="12" pos="14346">
          <p15:clr>
            <a:srgbClr val="A4A3A4"/>
          </p15:clr>
        </p15:guide>
        <p15:guide id="13" pos="13780">
          <p15:clr>
            <a:srgbClr val="A4A3A4"/>
          </p15:clr>
        </p15:guide>
        <p15:guide id="14" pos="96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262"/>
    <a:srgbClr val="004C97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9" autoAdjust="0"/>
    <p:restoredTop sz="94663"/>
  </p:normalViewPr>
  <p:slideViewPr>
    <p:cSldViewPr snapToGrid="0" snapToObjects="1">
      <p:cViewPr varScale="1">
        <p:scale>
          <a:sx n="21" d="100"/>
          <a:sy n="21" d="100"/>
        </p:scale>
        <p:origin x="3367" y="134"/>
      </p:cViewPr>
      <p:guideLst>
        <p:guide orient="horz" pos="4979"/>
        <p:guide orient="horz" pos="9211"/>
        <p:guide orient="horz" pos="14428"/>
        <p:guide orient="horz" pos="8652"/>
        <p:guide orient="horz" pos="25045"/>
        <p:guide orient="horz" pos="18899"/>
        <p:guide orient="horz" pos="4429"/>
        <p:guide orient="horz" pos="14956"/>
        <p:guide pos="596"/>
        <p:guide pos="20104"/>
        <p:guide pos="9101"/>
        <p:guide pos="14346"/>
        <p:guide pos="13780"/>
        <p:guide pos="96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7"/>
          <p:cNvSpPr>
            <a:spLocks noGrp="1"/>
          </p:cNvSpPr>
          <p:nvPr>
            <p:ph type="pic" sz="quarter" idx="21"/>
          </p:nvPr>
        </p:nvSpPr>
        <p:spPr>
          <a:xfrm>
            <a:off x="1008660" y="36320006"/>
            <a:ext cx="1417214" cy="147418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37"/>
          <p:cNvSpPr>
            <a:spLocks noGrp="1"/>
          </p:cNvSpPr>
          <p:nvPr>
            <p:ph type="pic" sz="quarter" idx="22"/>
          </p:nvPr>
        </p:nvSpPr>
        <p:spPr>
          <a:xfrm>
            <a:off x="6757440" y="36363453"/>
            <a:ext cx="1417214" cy="147418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7"/>
          <p:cNvSpPr>
            <a:spLocks noGrp="1"/>
          </p:cNvSpPr>
          <p:nvPr>
            <p:ph type="pic" sz="quarter" idx="23"/>
          </p:nvPr>
        </p:nvSpPr>
        <p:spPr>
          <a:xfrm>
            <a:off x="2855349" y="36363453"/>
            <a:ext cx="1417214" cy="147418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37"/>
          <p:cNvSpPr>
            <a:spLocks noGrp="1"/>
          </p:cNvSpPr>
          <p:nvPr>
            <p:ph type="pic" sz="quarter" idx="24"/>
          </p:nvPr>
        </p:nvSpPr>
        <p:spPr>
          <a:xfrm>
            <a:off x="4813819" y="36363453"/>
            <a:ext cx="1417214" cy="147418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45"/>
          <p:cNvSpPr>
            <a:spLocks noGrp="1"/>
          </p:cNvSpPr>
          <p:nvPr>
            <p:ph type="body" sz="quarter" idx="25"/>
          </p:nvPr>
        </p:nvSpPr>
        <p:spPr>
          <a:xfrm>
            <a:off x="1008661" y="984596"/>
            <a:ext cx="30904888" cy="3950161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11000" b="1" i="0" baseline="0">
                <a:solidFill>
                  <a:schemeClr val="bg1"/>
                </a:solidFill>
                <a:latin typeface="Helvetica"/>
              </a:defRPr>
            </a:lvl1pPr>
            <a:lvl2pPr marL="514944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34"/>
          </p:nvPr>
        </p:nvSpPr>
        <p:spPr>
          <a:xfrm>
            <a:off x="1008658" y="14736344"/>
            <a:ext cx="7151483" cy="5709030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49"/>
          <p:cNvSpPr>
            <a:spLocks noGrp="1"/>
          </p:cNvSpPr>
          <p:nvPr>
            <p:ph type="body" sz="quarter" idx="39"/>
          </p:nvPr>
        </p:nvSpPr>
        <p:spPr>
          <a:xfrm>
            <a:off x="1008657" y="6526851"/>
            <a:ext cx="14996160" cy="1804349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4"/>
          <p:cNvSpPr>
            <a:spLocks noGrp="1"/>
          </p:cNvSpPr>
          <p:nvPr>
            <p:ph type="body" sz="quarter" idx="40"/>
          </p:nvPr>
        </p:nvSpPr>
        <p:spPr>
          <a:xfrm>
            <a:off x="1008659" y="8331200"/>
            <a:ext cx="14996160" cy="5395051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44"/>
          </p:nvPr>
        </p:nvSpPr>
        <p:spPr>
          <a:xfrm>
            <a:off x="21552526" y="22956561"/>
            <a:ext cx="10396280" cy="789031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6"/>
          <p:cNvSpPr>
            <a:spLocks noGrp="1" noChangeAspect="1"/>
          </p:cNvSpPr>
          <p:nvPr>
            <p:ph type="pic" sz="quarter" idx="46"/>
          </p:nvPr>
        </p:nvSpPr>
        <p:spPr>
          <a:xfrm>
            <a:off x="16979682" y="6526851"/>
            <a:ext cx="10523374" cy="7199400"/>
          </a:xfrm>
          <a:prstGeom prst="rect">
            <a:avLst/>
          </a:prstGeom>
        </p:spPr>
        <p:txBody>
          <a:bodyPr vert="horz" lIns="102989" tIns="51494" rIns="102989" bIns="51494"/>
          <a:lstStyle>
            <a:lvl1pPr>
              <a:defRPr>
                <a:latin typeface="Helvetic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74"/>
          <p:cNvSpPr>
            <a:spLocks noGrp="1"/>
          </p:cNvSpPr>
          <p:nvPr>
            <p:ph type="body" sz="quarter" idx="50"/>
          </p:nvPr>
        </p:nvSpPr>
        <p:spPr>
          <a:xfrm>
            <a:off x="16979682" y="16540254"/>
            <a:ext cx="14996160" cy="5402340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51"/>
          </p:nvPr>
        </p:nvSpPr>
        <p:spPr>
          <a:xfrm>
            <a:off x="1008660" y="22956562"/>
            <a:ext cx="7151483" cy="12308812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59"/>
          <p:cNvSpPr>
            <a:spLocks noGrp="1"/>
          </p:cNvSpPr>
          <p:nvPr>
            <p:ph type="body" sz="quarter" idx="45"/>
          </p:nvPr>
        </p:nvSpPr>
        <p:spPr>
          <a:xfrm>
            <a:off x="9146819" y="22956562"/>
            <a:ext cx="6858000" cy="3979913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9"/>
          <p:cNvSpPr>
            <a:spLocks noGrp="1"/>
          </p:cNvSpPr>
          <p:nvPr>
            <p:ph type="body" sz="quarter" idx="49"/>
          </p:nvPr>
        </p:nvSpPr>
        <p:spPr>
          <a:xfrm>
            <a:off x="16979682" y="22956561"/>
            <a:ext cx="4126043" cy="789031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9"/>
          <p:cNvSpPr>
            <a:spLocks noGrp="1"/>
          </p:cNvSpPr>
          <p:nvPr>
            <p:ph type="body" sz="quarter" idx="35"/>
          </p:nvPr>
        </p:nvSpPr>
        <p:spPr>
          <a:xfrm>
            <a:off x="1008658" y="20496137"/>
            <a:ext cx="7151483" cy="140675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59"/>
          <p:cNvSpPr>
            <a:spLocks noGrp="1"/>
          </p:cNvSpPr>
          <p:nvPr>
            <p:ph type="body" sz="quarter" idx="47"/>
          </p:nvPr>
        </p:nvSpPr>
        <p:spPr>
          <a:xfrm>
            <a:off x="27935577" y="6526851"/>
            <a:ext cx="3977971" cy="7199400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7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74"/>
          <p:cNvSpPr>
            <a:spLocks noGrp="1"/>
          </p:cNvSpPr>
          <p:nvPr>
            <p:ph type="body" sz="quarter" idx="52"/>
          </p:nvPr>
        </p:nvSpPr>
        <p:spPr>
          <a:xfrm>
            <a:off x="16979682" y="33633910"/>
            <a:ext cx="14969122" cy="5768539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6"/>
          <p:cNvSpPr>
            <a:spLocks noGrp="1" noChangeAspect="1"/>
          </p:cNvSpPr>
          <p:nvPr>
            <p:ph type="pic" sz="quarter" idx="53"/>
          </p:nvPr>
        </p:nvSpPr>
        <p:spPr>
          <a:xfrm>
            <a:off x="9146819" y="14735905"/>
            <a:ext cx="6858000" cy="5760232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59"/>
          <p:cNvSpPr>
            <a:spLocks noGrp="1"/>
          </p:cNvSpPr>
          <p:nvPr>
            <p:ph type="body" sz="quarter" idx="54"/>
          </p:nvPr>
        </p:nvSpPr>
        <p:spPr>
          <a:xfrm>
            <a:off x="9146819" y="20496137"/>
            <a:ext cx="6858000" cy="140675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74"/>
          <p:cNvSpPr>
            <a:spLocks noGrp="1"/>
          </p:cNvSpPr>
          <p:nvPr>
            <p:ph type="body" sz="quarter" idx="55"/>
          </p:nvPr>
        </p:nvSpPr>
        <p:spPr>
          <a:xfrm>
            <a:off x="9146819" y="27832255"/>
            <a:ext cx="6858000" cy="11570195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49"/>
          <p:cNvSpPr>
            <a:spLocks noGrp="1"/>
          </p:cNvSpPr>
          <p:nvPr>
            <p:ph type="body" sz="quarter" idx="56"/>
          </p:nvPr>
        </p:nvSpPr>
        <p:spPr>
          <a:xfrm>
            <a:off x="16952644" y="14735905"/>
            <a:ext cx="14996160" cy="1804349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9"/>
          <p:cNvSpPr>
            <a:spLocks noGrp="1"/>
          </p:cNvSpPr>
          <p:nvPr>
            <p:ph type="body" sz="quarter" idx="57"/>
          </p:nvPr>
        </p:nvSpPr>
        <p:spPr>
          <a:xfrm>
            <a:off x="16979682" y="31829562"/>
            <a:ext cx="14996160" cy="1804349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15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40641207"/>
            <a:ext cx="32944298" cy="3282436"/>
          </a:xfrm>
          <a:prstGeom prst="rect">
            <a:avLst/>
          </a:prstGeom>
          <a:solidFill>
            <a:srgbClr val="2622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989" tIns="51494" rIns="102989" bIns="51494" anchor="ctr"/>
          <a:lstStyle/>
          <a:p>
            <a:pPr algn="ctr" defTabSz="23510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32944298" cy="5486400"/>
          </a:xfrm>
          <a:prstGeom prst="rect">
            <a:avLst/>
          </a:prstGeom>
          <a:solidFill>
            <a:srgbClr val="2622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989" tIns="51494" rIns="102989" bIns="51494" anchor="ctr"/>
          <a:lstStyle/>
          <a:p>
            <a:pPr algn="ctr" defTabSz="23510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454958-B23A-49FD-27FC-E44A33C5E9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012410" y="41604774"/>
            <a:ext cx="13623614" cy="13553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B446C8-46D6-B1E7-2C22-44E0BF9C152B}"/>
              </a:ext>
            </a:extLst>
          </p:cNvPr>
          <p:cNvSpPr/>
          <p:nvPr userDrawn="1"/>
        </p:nvSpPr>
        <p:spPr>
          <a:xfrm>
            <a:off x="0" y="42190984"/>
            <a:ext cx="17373600" cy="18288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2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51494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208" indent="-386208" algn="l" defTabSz="51494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6785" indent="-321840" algn="l" defTabSz="51494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7361" indent="-257472" algn="l" defTabSz="51494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2305" indent="-257472" algn="l" defTabSz="514944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7250" indent="-257472" algn="l" defTabSz="514944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2194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7138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2083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7027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944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9889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833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777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722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9666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4611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55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 of a diagram of a microwave cavity&#10;&#10;Description automatically generated">
            <a:extLst>
              <a:ext uri="{FF2B5EF4-FFF2-40B4-BE49-F238E27FC236}">
                <a16:creationId xmlns:a16="http://schemas.microsoft.com/office/drawing/2014/main" id="{9BFC09B5-2D29-DE0F-A18F-A4C8976F6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581" y="13425916"/>
            <a:ext cx="14996160" cy="12800383"/>
          </a:xfrm>
          <a:prstGeom prst="rect">
            <a:avLst/>
          </a:prstGeom>
        </p:spPr>
      </p:pic>
      <p:sp>
        <p:nvSpPr>
          <p:cNvPr id="27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1008661" y="984597"/>
            <a:ext cx="30904888" cy="4386459"/>
          </a:xfrm>
        </p:spPr>
        <p:txBody>
          <a:bodyPr/>
          <a:lstStyle/>
          <a:p>
            <a:r>
              <a:rPr lang="en-US" sz="7200" dirty="0"/>
              <a:t>Ultrahigh-precision Mechanical Platform for Quantum Transduction</a:t>
            </a:r>
          </a:p>
          <a:p>
            <a:r>
              <a:rPr lang="en-US" sz="4800" b="0" dirty="0"/>
              <a:t>Author: Julian Delgado</a:t>
            </a:r>
            <a:r>
              <a:rPr lang="en-US" sz="4800" b="0" baseline="30000" dirty="0"/>
              <a:t>1</a:t>
            </a:r>
          </a:p>
          <a:p>
            <a:r>
              <a:rPr lang="en-US" sz="4800" b="0" dirty="0"/>
              <a:t>Advisors: Silvia Zorzetti</a:t>
            </a:r>
            <a:r>
              <a:rPr lang="en-US" sz="4800" b="0" baseline="30000" dirty="0"/>
              <a:t>2</a:t>
            </a:r>
            <a:r>
              <a:rPr lang="en-US" sz="4800" b="0" dirty="0"/>
              <a:t>, Changqing Wang</a:t>
            </a:r>
            <a:r>
              <a:rPr lang="en-US" sz="4800" b="0" baseline="30000" dirty="0"/>
              <a:t>2</a:t>
            </a:r>
            <a:endParaRPr lang="en-US" dirty="0"/>
          </a:p>
        </p:txBody>
      </p:sp>
      <p:pic>
        <p:nvPicPr>
          <p:cNvPr id="16" name="Picture Placeholder 5" descr="A logo with text on it&#10;&#10;Description automatically generated">
            <a:extLst>
              <a:ext uri="{FF2B5EF4-FFF2-40B4-BE49-F238E27FC236}">
                <a16:creationId xmlns:a16="http://schemas.microsoft.com/office/drawing/2014/main" id="{D9209700-465A-4970-AA78-AABD9BA8F0E4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3"/>
          <a:srcRect l="-1870" r="-780"/>
          <a:stretch/>
        </p:blipFill>
        <p:spPr>
          <a:xfrm>
            <a:off x="1632668" y="38236663"/>
            <a:ext cx="3398520" cy="1474189"/>
          </a:xfrm>
        </p:spPr>
      </p:pic>
      <p:pic>
        <p:nvPicPr>
          <p:cNvPr id="17" name="Picture Placeholder 13" descr="A black and orange logo&#10;&#10;Description automatically generated">
            <a:extLst>
              <a:ext uri="{FF2B5EF4-FFF2-40B4-BE49-F238E27FC236}">
                <a16:creationId xmlns:a16="http://schemas.microsoft.com/office/drawing/2014/main" id="{1FC40BFE-FB25-69F6-90CB-E55924071473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/>
          <a:srcRect l="-121" r="1228"/>
          <a:stretch/>
        </p:blipFill>
        <p:spPr>
          <a:xfrm>
            <a:off x="6458593" y="38236663"/>
            <a:ext cx="2921299" cy="1378447"/>
          </a:xfrm>
        </p:spPr>
      </p:pic>
      <p:pic>
        <p:nvPicPr>
          <p:cNvPr id="18" name="Picture Placeholder 2">
            <a:extLst>
              <a:ext uri="{FF2B5EF4-FFF2-40B4-BE49-F238E27FC236}">
                <a16:creationId xmlns:a16="http://schemas.microsoft.com/office/drawing/2014/main" id="{1F293760-CB7F-97A5-ABB6-712957B7966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5637" r="5637"/>
          <a:stretch>
            <a:fillRect/>
          </a:stretch>
        </p:blipFill>
        <p:spPr>
          <a:xfrm>
            <a:off x="16913578" y="23586779"/>
            <a:ext cx="7151483" cy="5709030"/>
          </a:xfrm>
          <a:prstGeom prst="rect">
            <a:avLst/>
          </a:prstGeom>
        </p:spPr>
      </p:pic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B58BC244-1D45-194F-6B65-3449D67F1A6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8661" y="6096062"/>
            <a:ext cx="14996160" cy="1804349"/>
          </a:xfrm>
        </p:spPr>
        <p:txBody>
          <a:bodyPr/>
          <a:lstStyle/>
          <a:p>
            <a:r>
              <a:rPr lang="en-US" dirty="0"/>
              <a:t>Microwave-to-Optical Quantum Transduction</a:t>
            </a:r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7BA02B62-1ACC-CAF8-9147-43265E55FCA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008661" y="7646308"/>
            <a:ext cx="14996160" cy="7119777"/>
          </a:xfrm>
        </p:spPr>
        <p:txBody>
          <a:bodyPr/>
          <a:lstStyle/>
          <a:p>
            <a:pPr algn="just" rtl="0" fontAlgn="base">
              <a:spcBef>
                <a:spcPts val="984"/>
              </a:spcBef>
              <a:spcAft>
                <a:spcPts val="1000"/>
              </a:spcAft>
            </a:pPr>
            <a:r>
              <a:rPr lang="en-US" sz="4000" b="0" i="0" u="none" strike="noStrike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Superconducting quantum devices operate at cryogenic temperatures in a dilution refrigerator.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Optical photons are more resistant to thermal noise at room-temperature and have longer lifespans. A q</a:t>
            </a:r>
            <a:r>
              <a:rPr lang="en-US" sz="4000" b="0" i="0" u="none" strike="noStrike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uantum transducer could convert quantum information from microwave to optical frequency.</a:t>
            </a:r>
          </a:p>
          <a:p>
            <a:pPr algn="just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We are working on quantum transduction using the electro-optic effect to couple microwave and optical fields in a Lithium Niobate (LN) nonlinear crystal at record efficiencies.</a:t>
            </a:r>
            <a:r>
              <a:rPr lang="en-US" dirty="0"/>
              <a:t> A laser pump is coupled to the LN resonator by a diamond prism to bridge the 5-order energy gap between microwave and optical frequencies.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Text Placeholder 36">
            <a:extLst>
              <a:ext uri="{FF2B5EF4-FFF2-40B4-BE49-F238E27FC236}">
                <a16:creationId xmlns:a16="http://schemas.microsoft.com/office/drawing/2014/main" id="{393EDBA0-C534-A0A2-24DB-0D428B58EF3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6913582" y="16540253"/>
            <a:ext cx="14996160" cy="6416307"/>
          </a:xfrm>
        </p:spPr>
        <p:txBody>
          <a:bodyPr/>
          <a:lstStyle/>
          <a:p>
            <a:r>
              <a:rPr lang="en-US" dirty="0"/>
              <a:t>Achieving optical coupling requires scanning a large area (mm) of space with small (nm) movement steps. Automating the scanning process is necessary to quickly and repeatably find the target position. I developed a python code to send serial commands to the motor and piezo controllers for each actuator. </a:t>
            </a:r>
          </a:p>
          <a:p>
            <a:r>
              <a:rPr lang="en-US" dirty="0"/>
              <a:t>I used this code to create scanning trajectories. I implemented common exhaustive search trajectories such as spiral and raster scans. In addition, we could potentially automate the detector readout, create a coupling objective function and implement a search algorithm to optimize the coupling process.</a:t>
            </a:r>
          </a:p>
        </p:txBody>
      </p:sp>
      <p:sp>
        <p:nvSpPr>
          <p:cNvPr id="46" name="Text Placeholder 32">
            <a:extLst>
              <a:ext uri="{FF2B5EF4-FFF2-40B4-BE49-F238E27FC236}">
                <a16:creationId xmlns:a16="http://schemas.microsoft.com/office/drawing/2014/main" id="{7B8E953A-EE24-05EF-6AB2-B3C9AC2B989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6952644" y="14359449"/>
            <a:ext cx="14957097" cy="792494"/>
          </a:xfrm>
        </p:spPr>
        <p:txBody>
          <a:bodyPr/>
          <a:lstStyle/>
          <a:p>
            <a:pPr algn="ctr"/>
            <a:r>
              <a:rPr lang="en-US" dirty="0"/>
              <a:t>Block diagram of room-temperature testbench mechanical system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E147671C-C390-63CA-5024-0FE5F6002F8C}"/>
              </a:ext>
            </a:extLst>
          </p:cNvPr>
          <p:cNvSpPr txBox="1">
            <a:spLocks/>
          </p:cNvSpPr>
          <p:nvPr/>
        </p:nvSpPr>
        <p:spPr>
          <a:xfrm>
            <a:off x="16913578" y="29346572"/>
            <a:ext cx="7151483" cy="140675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24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514944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2pPr>
            <a:lvl3pPr marL="1029889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3pPr>
            <a:lvl4pPr marL="1544833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4pPr>
            <a:lvl5pPr marL="2059777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/>
              <a:t>CAD of multi-motion stage system to position optical components</a:t>
            </a:r>
            <a:endParaRPr lang="en-US" dirty="0"/>
          </a:p>
        </p:txBody>
      </p:sp>
      <p:sp>
        <p:nvSpPr>
          <p:cNvPr id="48" name="Text Placeholder 38">
            <a:extLst>
              <a:ext uri="{FF2B5EF4-FFF2-40B4-BE49-F238E27FC236}">
                <a16:creationId xmlns:a16="http://schemas.microsoft.com/office/drawing/2014/main" id="{6DC1C407-E038-8BFB-E61E-D190828D8967}"/>
              </a:ext>
            </a:extLst>
          </p:cNvPr>
          <p:cNvSpPr txBox="1">
            <a:spLocks/>
          </p:cNvSpPr>
          <p:nvPr/>
        </p:nvSpPr>
        <p:spPr>
          <a:xfrm>
            <a:off x="17006720" y="31651268"/>
            <a:ext cx="14969122" cy="2629891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4000" kern="1200" baseline="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  <a:lvl2pPr marL="514944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2pPr>
            <a:lvl3pPr marL="1029889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3pPr>
            <a:lvl4pPr marL="1544833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4pPr>
            <a:lvl5pPr marL="2059777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en-US" dirty="0">
                <a:cs typeface="Helvetica"/>
              </a:rPr>
              <a:t>Once we have characterized the coupling and transduction process in room-temperature, we will be implementing it in the cryogenic condition. I’ll be working on an initial design for a similar platform in a dilution refrigerator.</a:t>
            </a:r>
            <a:endParaRPr lang="en-US" dirty="0"/>
          </a:p>
        </p:txBody>
      </p:sp>
      <p:pic>
        <p:nvPicPr>
          <p:cNvPr id="49" name="Picture Placeholder 3">
            <a:extLst>
              <a:ext uri="{FF2B5EF4-FFF2-40B4-BE49-F238E27FC236}">
                <a16:creationId xmlns:a16="http://schemas.microsoft.com/office/drawing/2014/main" id="{B9FDDB12-6881-B63C-B209-73C4498181E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7072" r="7072"/>
          <a:stretch>
            <a:fillRect/>
          </a:stretch>
        </p:blipFill>
        <p:spPr>
          <a:xfrm>
            <a:off x="24973818" y="23437018"/>
            <a:ext cx="6858000" cy="5760232"/>
          </a:xfrm>
          <a:prstGeom prst="rect">
            <a:avLst/>
          </a:prstGeom>
        </p:spPr>
      </p:pic>
      <p:sp>
        <p:nvSpPr>
          <p:cNvPr id="50" name="Text Placeholder 40">
            <a:extLst>
              <a:ext uri="{FF2B5EF4-FFF2-40B4-BE49-F238E27FC236}">
                <a16:creationId xmlns:a16="http://schemas.microsoft.com/office/drawing/2014/main" id="{4981B925-0437-2D65-25EA-8AFED10B2F20}"/>
              </a:ext>
            </a:extLst>
          </p:cNvPr>
          <p:cNvSpPr txBox="1">
            <a:spLocks/>
          </p:cNvSpPr>
          <p:nvPr/>
        </p:nvSpPr>
        <p:spPr>
          <a:xfrm>
            <a:off x="25051739" y="29346572"/>
            <a:ext cx="6858000" cy="140675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24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514944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2pPr>
            <a:lvl3pPr marL="1029889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3pPr>
            <a:lvl4pPr marL="1544833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4pPr>
            <a:lvl5pPr marL="2059777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/>
              <a:t>Diamond prism and LN crystal mounted on 3D-printed brackets</a:t>
            </a:r>
            <a:endParaRPr lang="en-US" dirty="0"/>
          </a:p>
        </p:txBody>
      </p:sp>
      <p:sp>
        <p:nvSpPr>
          <p:cNvPr id="51" name="Text Placeholder 41">
            <a:extLst>
              <a:ext uri="{FF2B5EF4-FFF2-40B4-BE49-F238E27FC236}">
                <a16:creationId xmlns:a16="http://schemas.microsoft.com/office/drawing/2014/main" id="{54F1A34C-D3E9-9513-0BC4-8FF16A3412B5}"/>
              </a:ext>
            </a:extLst>
          </p:cNvPr>
          <p:cNvSpPr txBox="1">
            <a:spLocks/>
          </p:cNvSpPr>
          <p:nvPr/>
        </p:nvSpPr>
        <p:spPr>
          <a:xfrm>
            <a:off x="1086582" y="27422503"/>
            <a:ext cx="14996158" cy="4964236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4000" kern="1200" baseline="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  <a:lvl2pPr marL="514944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2pPr>
            <a:lvl3pPr marL="1029889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3pPr>
            <a:lvl4pPr marL="1544833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4pPr>
            <a:lvl5pPr marL="2059777" indent="0" algn="l" defTabSz="514944" rtl="0" eaLnBrk="1" latinLnBrk="0" hangingPunct="1">
              <a:spcBef>
                <a:spcPct val="20000"/>
              </a:spcBef>
              <a:buFontTx/>
              <a:buNone/>
              <a:defRPr sz="4500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en-US" dirty="0"/>
              <a:t>The evanescent optical coupling to the LN crystal is sensitive to nm-scale steps in distance and mrad-scale angles between each component, requiring a multi-DOF positioning system. We needed a room-temperature testbench to measure the transmission spectrum of the optical coupling. I worked on designing a mechanical system using piezo actuators and stepper motor actuated micrometers to position the diamond prism and LN crystal.</a:t>
            </a:r>
          </a:p>
          <a:p>
            <a:pPr algn="just" fontAlgn="auto">
              <a:spcAft>
                <a:spcPts val="0"/>
              </a:spcAft>
            </a:pPr>
            <a:endParaRPr lang="en-US" dirty="0"/>
          </a:p>
          <a:p>
            <a:pPr algn="just"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52" name="Text Placeholder 42">
            <a:extLst>
              <a:ext uri="{FF2B5EF4-FFF2-40B4-BE49-F238E27FC236}">
                <a16:creationId xmlns:a16="http://schemas.microsoft.com/office/drawing/2014/main" id="{EBCECB73-7D52-C97B-E6BE-9E90CE8F172C}"/>
              </a:ext>
            </a:extLst>
          </p:cNvPr>
          <p:cNvSpPr txBox="1">
            <a:spLocks/>
          </p:cNvSpPr>
          <p:nvPr/>
        </p:nvSpPr>
        <p:spPr>
          <a:xfrm>
            <a:off x="16952644" y="14735905"/>
            <a:ext cx="14996160" cy="1804349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50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0" indent="0" algn="l" defTabSz="514944" rtl="0" eaLnBrk="1" latinLnBrk="0" hangingPunct="1">
              <a:spcBef>
                <a:spcPct val="20000"/>
              </a:spcBef>
              <a:buFontTx/>
              <a:buNone/>
              <a:defRPr sz="4500" b="0" i="0" kern="1200" baseline="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2pPr>
            <a:lvl3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3pPr>
            <a:lvl4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4pPr>
            <a:lvl5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Motion Stage Trajectory &amp; Controls</a:t>
            </a:r>
            <a:endParaRPr lang="en-US" dirty="0"/>
          </a:p>
        </p:txBody>
      </p:sp>
      <p:sp>
        <p:nvSpPr>
          <p:cNvPr id="53" name="Text Placeholder 43">
            <a:extLst>
              <a:ext uri="{FF2B5EF4-FFF2-40B4-BE49-F238E27FC236}">
                <a16:creationId xmlns:a16="http://schemas.microsoft.com/office/drawing/2014/main" id="{524EF67C-7519-D0F5-35A4-3F2F92C92779}"/>
              </a:ext>
            </a:extLst>
          </p:cNvPr>
          <p:cNvSpPr txBox="1">
            <a:spLocks/>
          </p:cNvSpPr>
          <p:nvPr/>
        </p:nvSpPr>
        <p:spPr>
          <a:xfrm>
            <a:off x="16913582" y="30361628"/>
            <a:ext cx="14996160" cy="1376528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50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0" indent="0" algn="l" defTabSz="514944" rtl="0" eaLnBrk="1" latinLnBrk="0" hangingPunct="1">
              <a:spcBef>
                <a:spcPct val="20000"/>
              </a:spcBef>
              <a:buFontTx/>
              <a:buNone/>
              <a:defRPr sz="4500" b="0" i="0" kern="1200" baseline="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2pPr>
            <a:lvl3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3pPr>
            <a:lvl4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4pPr>
            <a:lvl5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Next Steps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96B5519-313B-4207-D4EB-62F07883FA7D}"/>
              </a:ext>
            </a:extLst>
          </p:cNvPr>
          <p:cNvCxnSpPr>
            <a:cxnSpLocks/>
          </p:cNvCxnSpPr>
          <p:nvPr/>
        </p:nvCxnSpPr>
        <p:spPr>
          <a:xfrm>
            <a:off x="1008661" y="37795138"/>
            <a:ext cx="14582586" cy="42850"/>
          </a:xfrm>
          <a:prstGeom prst="line">
            <a:avLst/>
          </a:prstGeom>
          <a:ln w="76200" cmpd="sng"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1021534-65CF-360B-C8E2-26D468EF3543}"/>
              </a:ext>
            </a:extLst>
          </p:cNvPr>
          <p:cNvSpPr txBox="1"/>
          <p:nvPr/>
        </p:nvSpPr>
        <p:spPr>
          <a:xfrm>
            <a:off x="16917389" y="34456617"/>
            <a:ext cx="14996160" cy="586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514944">
              <a:spcBef>
                <a:spcPct val="20000"/>
              </a:spcBef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Acknowledgements</a:t>
            </a:r>
            <a:endParaRPr lang="en-US" sz="3600" b="0" i="0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514944">
              <a:spcBef>
                <a:spcPct val="20000"/>
              </a:spcBef>
            </a:pPr>
            <a:r>
              <a:rPr lang="en-US" sz="3200" dirty="0">
                <a:solidFill>
                  <a:schemeClr val="tx2"/>
                </a:solidFill>
                <a:latin typeface="Helvetica"/>
                <a:ea typeface="+mn-ea"/>
                <a:cs typeface="Helvetica"/>
              </a:rPr>
              <a:t>This manuscript has been authored by Fermi Research Alliance, LLC under Contract No. DE-AC02-07CH11359 with the U.S. Department of Energy, Office of Science, Office of High Energy Physics. This work is funded by the Fermilab’s Laboratory Directed Research and Development (LDRD) program.</a:t>
            </a:r>
          </a:p>
          <a:p>
            <a:pPr algn="just" defTabSz="514944">
              <a:spcBef>
                <a:spcPct val="20000"/>
              </a:spcBef>
            </a:pPr>
            <a:endParaRPr lang="en-US" sz="3200" dirty="0">
              <a:solidFill>
                <a:schemeClr val="tx2"/>
              </a:solidFill>
              <a:latin typeface="Helvetica"/>
              <a:ea typeface="+mn-ea"/>
              <a:cs typeface="Helvetica"/>
            </a:endParaRPr>
          </a:p>
          <a:p>
            <a:pPr algn="just" defTabSz="514944">
              <a:spcBef>
                <a:spcPct val="20000"/>
              </a:spcBef>
            </a:pPr>
            <a:r>
              <a:rPr lang="en-US" sz="3200" dirty="0">
                <a:solidFill>
                  <a:schemeClr val="tx2"/>
                </a:solidFill>
                <a:latin typeface="Helvetica"/>
                <a:ea typeface="+mn-ea"/>
                <a:cs typeface="Helvetica"/>
              </a:rPr>
              <a:t>This research used resources of the U.S. Department of Energy, Office of Science, National Quantum Information Science Research Centers, Superconducting Quantum Materials and Systems Center (SQMS) under contract number DE-AC02 07CH11359. The NQI Research Center SQMS contributed by supporting the design of SRF cavities and access to facilities.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82E6ACD8-C66C-5BCF-426C-E97058A431C9}"/>
              </a:ext>
            </a:extLst>
          </p:cNvPr>
          <p:cNvSpPr txBox="1">
            <a:spLocks/>
          </p:cNvSpPr>
          <p:nvPr/>
        </p:nvSpPr>
        <p:spPr>
          <a:xfrm>
            <a:off x="1306577" y="25879861"/>
            <a:ext cx="14996160" cy="1804349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50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0" indent="0" algn="l" defTabSz="514944" rtl="0" eaLnBrk="1" latinLnBrk="0" hangingPunct="1">
              <a:spcBef>
                <a:spcPct val="20000"/>
              </a:spcBef>
              <a:buFontTx/>
              <a:buNone/>
              <a:defRPr sz="4500" b="0" i="0" kern="1200" baseline="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2pPr>
            <a:lvl3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3pPr>
            <a:lvl4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4pPr>
            <a:lvl5pPr marL="0" indent="0" algn="l" defTabSz="514944" rtl="0" eaLnBrk="1" latinLnBrk="0" hangingPunct="1">
              <a:spcBef>
                <a:spcPct val="20000"/>
              </a:spcBef>
              <a:buFontTx/>
              <a:buNone/>
              <a:defRPr sz="68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Multi-Axis Nano-Positioning System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617E5D-54BF-22B6-308A-D090EEA7216E}"/>
              </a:ext>
            </a:extLst>
          </p:cNvPr>
          <p:cNvSpPr txBox="1"/>
          <p:nvPr/>
        </p:nvSpPr>
        <p:spPr>
          <a:xfrm>
            <a:off x="1086580" y="34281159"/>
            <a:ext cx="14996160" cy="277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9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References</a:t>
            </a:r>
            <a:endParaRPr lang="en-US" sz="4000" b="0" i="0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514944">
              <a:spcBef>
                <a:spcPct val="20000"/>
              </a:spcBef>
            </a:pPr>
            <a:r>
              <a:rPr lang="en-US" sz="32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Wang, C., </a:t>
            </a:r>
            <a:r>
              <a:rPr lang="en-US" sz="3200" b="0" i="0" dirty="0" err="1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Gonin</a:t>
            </a:r>
            <a:r>
              <a:rPr lang="en-US" sz="32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I., </a:t>
            </a:r>
            <a:r>
              <a:rPr lang="en-US" sz="3200" b="0" i="0" dirty="0" err="1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Grassellino</a:t>
            </a:r>
            <a:r>
              <a:rPr lang="en-US" sz="32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A. et al. High-efficiency microwave-optical quantum transduction based on a cavity electro-optic superconducting system with long coherence time. </a:t>
            </a:r>
            <a:r>
              <a:rPr lang="en-US" sz="3200" b="0" i="0" dirty="0" err="1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npj</a:t>
            </a:r>
            <a:r>
              <a:rPr lang="en-US" sz="3200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Quantum Inf 8, 149 (2022). https://doi.org/10.1038/s41534-022-00664-7</a:t>
            </a:r>
            <a:endParaRPr lang="en-US" sz="3200" dirty="0"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7E5D5732-9CD4-4C3F-622B-DBFD32CD57C0}"/>
              </a:ext>
            </a:extLst>
          </p:cNvPr>
          <p:cNvSpPr txBox="1">
            <a:spLocks/>
          </p:cNvSpPr>
          <p:nvPr/>
        </p:nvSpPr>
        <p:spPr>
          <a:xfrm>
            <a:off x="1086580" y="25138584"/>
            <a:ext cx="14848085" cy="803761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 algn="l" defTabSz="514944" rtl="0" eaLnBrk="1" latinLnBrk="0" hangingPunct="1">
              <a:spcBef>
                <a:spcPct val="20000"/>
              </a:spcBef>
              <a:buFontTx/>
              <a:buNone/>
              <a:defRPr sz="2400" b="1" i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514944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2pPr>
            <a:lvl3pPr marL="1029889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3pPr>
            <a:lvl4pPr marL="1544833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4pPr>
            <a:lvl5pPr marL="2059777" indent="0" algn="l" defTabSz="514944" rtl="0" eaLnBrk="1" latinLnBrk="0" hangingPunct="1">
              <a:spcBef>
                <a:spcPct val="20000"/>
              </a:spcBef>
              <a:buFontTx/>
              <a:buNone/>
              <a:defRPr sz="2700" b="1" i="0" kern="1200" baseline="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5pPr>
            <a:lvl6pPr marL="2832194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7138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2083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027" indent="-257472" algn="l" defTabSz="514944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dirty="0"/>
              <a:t>Overview of cryogenic electro-optic quantum transducer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184F067-9C21-D844-859C-85755B889A89}"/>
              </a:ext>
            </a:extLst>
          </p:cNvPr>
          <p:cNvSpPr txBox="1"/>
          <p:nvPr/>
        </p:nvSpPr>
        <p:spPr>
          <a:xfrm>
            <a:off x="1086580" y="33233392"/>
            <a:ext cx="14825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FERMILAB-POSTER-23-225-SQMS-STUDENT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DA476-729F-3954-DED3-351546FB240C}"/>
              </a:ext>
            </a:extLst>
          </p:cNvPr>
          <p:cNvSpPr txBox="1"/>
          <p:nvPr/>
        </p:nvSpPr>
        <p:spPr>
          <a:xfrm>
            <a:off x="1004851" y="4217895"/>
            <a:ext cx="14496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GEM Fellow, Northwestern University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SQMS, Fermi National Accelerator Laboratory</a:t>
            </a:r>
          </a:p>
        </p:txBody>
      </p:sp>
      <p:pic>
        <p:nvPicPr>
          <p:cNvPr id="8" name="Picture 7" descr="Diagram of a diagram of a micrometer&#10;&#10;Description automatically generated">
            <a:extLst>
              <a:ext uri="{FF2B5EF4-FFF2-40B4-BE49-F238E27FC236}">
                <a16:creationId xmlns:a16="http://schemas.microsoft.com/office/drawing/2014/main" id="{725488AC-D48E-D463-5C5E-C809152F79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56643" y="5942351"/>
            <a:ext cx="12016836" cy="8639047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1C442DEB-3165-04D9-8361-7447E71BD4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80725" y="38308573"/>
            <a:ext cx="4489232" cy="108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11131"/>
      </p:ext>
    </p:extLst>
  </p:cSld>
  <p:clrMapOvr>
    <a:masterClrMapping/>
  </p:clrMapOvr>
</p:sld>
</file>

<file path=ppt/theme/theme1.xml><?xml version="1.0" encoding="utf-8"?>
<a:theme xmlns:a="http://schemas.openxmlformats.org/drawingml/2006/main" name="36x48_ScientistPoster_092315_Vertic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2" id="{60AA0A2E-4B31-5F46-95DF-87B137C5DB05}" vid="{666D6501-C720-A444-86D6-E040BFDBD8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36x48_ScientistPoster_092315_Vertical</Template>
  <TotalTime>81</TotalTime>
  <Words>540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36x48_ScientistPoster_092315_Vertical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Adams</dc:creator>
  <cp:lastModifiedBy>julian Delgado</cp:lastModifiedBy>
  <cp:revision>8</cp:revision>
  <dcterms:created xsi:type="dcterms:W3CDTF">2022-10-03T15:28:10Z</dcterms:created>
  <dcterms:modified xsi:type="dcterms:W3CDTF">2023-07-27T21:47:03Z</dcterms:modified>
</cp:coreProperties>
</file>