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553" r:id="rId5"/>
    <p:sldId id="539" r:id="rId6"/>
    <p:sldId id="452" r:id="rId7"/>
    <p:sldId id="554" r:id="rId8"/>
    <p:sldId id="454" r:id="rId9"/>
    <p:sldId id="556" r:id="rId10"/>
    <p:sldId id="555" r:id="rId11"/>
    <p:sldId id="557" r:id="rId12"/>
    <p:sldId id="558" r:id="rId13"/>
    <p:sldId id="565" r:id="rId14"/>
    <p:sldId id="560" r:id="rId15"/>
    <p:sldId id="561" r:id="rId16"/>
    <p:sldId id="562" r:id="rId17"/>
    <p:sldId id="563" r:id="rId18"/>
    <p:sldId id="564" r:id="rId19"/>
    <p:sldId id="445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F0FB80-3782-6547-A960-3AE040DCDC81}">
          <p14:sldIdLst>
            <p14:sldId id="553"/>
            <p14:sldId id="539"/>
            <p14:sldId id="452"/>
            <p14:sldId id="554"/>
            <p14:sldId id="454"/>
            <p14:sldId id="556"/>
            <p14:sldId id="555"/>
            <p14:sldId id="557"/>
            <p14:sldId id="558"/>
            <p14:sldId id="565"/>
            <p14:sldId id="560"/>
            <p14:sldId id="561"/>
            <p14:sldId id="562"/>
            <p14:sldId id="563"/>
            <p14:sldId id="564"/>
            <p14:sldId id="445"/>
            <p14:sldId id="270"/>
          </p14:sldIdLst>
        </p14:section>
        <p14:section name="Backup" id="{BF05C02F-B878-0B4A-AC3F-C4C079284A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349A16-67E1-0C85-674E-0027C1700BA3}" name="Silverman-Wise, Nan O. (CONTR)" initials="S(" userId="S::nan.silverman-wise@nnsa.doe.gov::4a1f05e3-36ce-46ed-8ee4-74a4c337cc8f" providerId="AD"/>
  <p188:author id="{5B08F565-B092-B3E0-FD6B-CF20457B9436}" name="Thompson, Evan M." initials="TM" userId="S::evan.thompson@nnsa.doe.gov::1dfdcf3f-0a18-4908-9890-a61d1753275c" providerId="AD"/>
  <p188:author id="{C6732B89-A771-8929-AA61-FC70E9C7AA2A}" name="Vargas, Vanessa (CONTR)" initials="V(" userId="S::vanessa.vargas@nnsa.doe.gov::609f772e-a155-43c3-afe3-6af8de48f2c7" providerId="AD"/>
  <p188:author id="{91F35AA7-0C7A-03A9-D181-AFCCDCB89725}" name="Chen, Michael (CONTR)" initials="CM(" userId="S::Michael.Chen@nnsa.doe.gov::cacddbde-ff76-459d-9488-313b06a2e305" providerId="AD"/>
  <p188:author id="{F6F95FD2-A053-037B-0EB6-BD972466F578}" name="Silverman-Wise, Nan O. (CONTR)" initials="SWNO(" userId="S::Nan.Silverman-Wise@nnsa.doe.gov::4a1f05e3-36ce-46ed-8ee4-74a4c337cc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72A"/>
    <a:srgbClr val="FFE1CC"/>
    <a:srgbClr val="FFC399"/>
    <a:srgbClr val="FC6402"/>
    <a:srgbClr val="F2672C"/>
    <a:srgbClr val="F2682D"/>
    <a:srgbClr val="FAAF86"/>
    <a:srgbClr val="FDD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31BFD7-1886-4BCE-B8CC-46617AD67A5E}" v="1" dt="2023-09-18T20:58:09.8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42" autoAdjust="0"/>
    <p:restoredTop sz="83878" autoAdjust="0"/>
  </p:normalViewPr>
  <p:slideViewPr>
    <p:cSldViewPr snapToGrid="0">
      <p:cViewPr varScale="1">
        <p:scale>
          <a:sx n="41" d="100"/>
          <a:sy n="41" d="100"/>
        </p:scale>
        <p:origin x="13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A65AF-47C3-7C4B-8E74-3F86D8C09BAB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CB024-0418-4D47-AA99-EEB05D380D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7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73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56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05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36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97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06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9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93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4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1" indent="0">
              <a:lnSpc>
                <a:spcPct val="80000"/>
              </a:lnSpc>
              <a:spcBef>
                <a:spcPct val="0"/>
              </a:spcBef>
              <a:buFont typeface="Arial"/>
              <a:buNone/>
            </a:pPr>
            <a:endParaRPr lang="en-US" altLang="en-US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0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06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79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33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99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B024-0418-4D47-AA99-EEB05D380D3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124636" y="2036221"/>
            <a:ext cx="6478084" cy="6410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24636" y="2700344"/>
            <a:ext cx="5827844" cy="4695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600" y="914400"/>
            <a:ext cx="5381625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7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885FF-7011-A841-A39B-E7087694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CB274-40B2-0E42-AA46-FF89EABBE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3373" r="7458" b="18497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CB300-D553-AF46-AEA0-D60378962E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3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CA01-E965-4244-9417-5411594A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674D372-0FEB-094C-BD21-92F583B07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-1819" t="7428" r="-37" b="7895"/>
          <a:stretch/>
        </p:blipFill>
        <p:spPr>
          <a:xfrm>
            <a:off x="-216568" y="0"/>
            <a:ext cx="12408568" cy="6884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FF959-425D-8B40-A467-F6F7833B7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5C5ED-CE72-2F40-8AD9-30DD0EAF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E7351-CE1E-7045-99B0-466C73E9C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33"/>
          <a:stretch/>
        </p:blipFill>
        <p:spPr>
          <a:xfrm>
            <a:off x="-14832" y="1723868"/>
            <a:ext cx="12192000" cy="5134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B5F65-41DC-EE49-97AA-01DFB301C8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231" y="2743200"/>
            <a:ext cx="1746143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EE3E97-47E4-A54E-A977-6B6A32EF42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257" y="3886200"/>
            <a:ext cx="18288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1A0D73-840A-0C4D-8183-1D5E151CEC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05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LOBE 7-21-15.jpg">
            <a:extLst>
              <a:ext uri="{FF2B5EF4-FFF2-40B4-BE49-F238E27FC236}">
                <a16:creationId xmlns:a16="http://schemas.microsoft.com/office/drawing/2014/main" id="{13E8B275-8280-4CF9-8DDC-13CF958CBD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94"/>
          <a:stretch/>
        </p:blipFill>
        <p:spPr>
          <a:xfrm>
            <a:off x="0" y="457176"/>
            <a:ext cx="7391134" cy="6400800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40484" y="1395413"/>
            <a:ext cx="5833533" cy="83661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39935" y="2359025"/>
            <a:ext cx="5833533" cy="914400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/>
              <a:t>Date</a:t>
            </a:r>
          </a:p>
          <a:p>
            <a:pPr lvl="0"/>
            <a:r>
              <a:rPr lang="en-US"/>
              <a:t>Author</a:t>
            </a:r>
          </a:p>
        </p:txBody>
      </p:sp>
      <p:pic>
        <p:nvPicPr>
          <p:cNvPr id="15" name="Picture 14" descr="ORS logo.jpg">
            <a:extLst>
              <a:ext uri="{FF2B5EF4-FFF2-40B4-BE49-F238E27FC236}">
                <a16:creationId xmlns:a16="http://schemas.microsoft.com/office/drawing/2014/main" id="{E6D36706-BF70-4BD2-A89F-0965C2A2B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637" y="5928961"/>
            <a:ext cx="2696605" cy="646754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CC06507E-2E22-4E85-B0BC-78EA2E4E5F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6353187" y="5890935"/>
            <a:ext cx="698039" cy="69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96CB675E-EAF7-4DE7-B829-902AEB4E19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6274" y="5912490"/>
            <a:ext cx="1676145" cy="64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66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777" y="1422400"/>
            <a:ext cx="10874023" cy="4368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1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424939"/>
            <a:ext cx="6075680" cy="43256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132320" y="1424940"/>
            <a:ext cx="5059680" cy="456946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424939"/>
            <a:ext cx="6075680" cy="43256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10880" y="1424940"/>
            <a:ext cx="3881120" cy="350508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67525" y="2701925"/>
            <a:ext cx="3860800" cy="3048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 with Tex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424939"/>
            <a:ext cx="6075680" cy="43256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46440" y="1221740"/>
            <a:ext cx="3581400" cy="323440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800374" y="2225693"/>
            <a:ext cx="2640012" cy="30067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798560" y="3373121"/>
            <a:ext cx="3393440" cy="2635568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668" y="1361441"/>
            <a:ext cx="5157787" cy="5283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668" y="1889761"/>
            <a:ext cx="5157787" cy="3860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61441"/>
            <a:ext cx="5183188" cy="5283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89761"/>
            <a:ext cx="5183188" cy="3860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4668" y="365125"/>
            <a:ext cx="10839132" cy="5599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1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94348" y="1422401"/>
            <a:ext cx="10859452" cy="4226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7" y="6028120"/>
            <a:ext cx="2116017" cy="5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2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Image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201"/>
            <a:ext cx="12192000" cy="5638800"/>
          </a:xfrm>
        </p:spPr>
        <p:txBody>
          <a:bodyPr/>
          <a:lstStyle/>
          <a:p>
            <a:r>
              <a:rPr lang="en-US"/>
              <a:t>Dark Background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94348" y="1422401"/>
            <a:ext cx="10859452" cy="42265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" y="6179915"/>
            <a:ext cx="2013295" cy="477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3"/>
          </p:nvPr>
        </p:nvSpPr>
        <p:spPr>
          <a:xfrm>
            <a:off x="528638" y="1415375"/>
            <a:ext cx="10825162" cy="427422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8" y="6179915"/>
            <a:ext cx="2013295" cy="47782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777" y="365125"/>
            <a:ext cx="10874023" cy="55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777" y="1727201"/>
            <a:ext cx="10874023" cy="40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E976B-CF25-DD4B-B2C1-A16E6F4675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2" r:id="rId3"/>
    <p:sldLayoutId id="2147483661" r:id="rId4"/>
    <p:sldLayoutId id="2147483662" r:id="rId5"/>
    <p:sldLayoutId id="2147483653" r:id="rId6"/>
    <p:sldLayoutId id="2147483654" r:id="rId7"/>
    <p:sldLayoutId id="2147483663" r:id="rId8"/>
    <p:sldLayoutId id="2147483658" r:id="rId9"/>
    <p:sldLayoutId id="2147483657" r:id="rId10"/>
    <p:sldLayoutId id="2147483655" r:id="rId11"/>
    <p:sldLayoutId id="2147483665" r:id="rId12"/>
    <p:sldLayoutId id="2147483666" r:id="rId13"/>
    <p:sldLayoutId id="2147483667" r:id="rId14"/>
    <p:sldLayoutId id="2147483669" r:id="rId1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2682C"/>
        </a:buClr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82C"/>
        </a:buClr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82C"/>
        </a:buClr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82C"/>
        </a:buClr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682C"/>
        </a:buClr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www.whitehouse.gov/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169574-E223-E59E-5CEE-54A13A01C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Security through Radioisotope Replacement with Accelerators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B1B02-C046-C4B6-073D-B4B298A707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Nick Butler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Deputy Director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Office of Radiological Security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September 20, 2023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5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79575"/>
            <a:ext cx="10874023" cy="55993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Outreach and Education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675A5E2-A3B7-F16F-EB4D-C4539F3B4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807240"/>
              </p:ext>
            </p:extLst>
          </p:nvPr>
        </p:nvGraphicFramePr>
        <p:xfrm>
          <a:off x="658988" y="939510"/>
          <a:ext cx="10874023" cy="4953109"/>
        </p:xfrm>
        <a:graphic>
          <a:graphicData uri="http://schemas.openxmlformats.org/drawingml/2006/table">
            <a:tbl>
              <a:tblPr firstRow="1" bandRow="1" bandCol="1">
                <a:tableStyleId>{2D5ABB26-0587-4C30-8999-92F81FD0307C}</a:tableStyleId>
              </a:tblPr>
              <a:tblGrid>
                <a:gridCol w="5794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9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Activity</a:t>
                      </a:r>
                      <a:endParaRPr lang="en-US" sz="18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4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64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96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Organize targeted U.S. and international </a:t>
                      </a:r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workshops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to increase awareness of technology options and their benefits</a:t>
                      </a: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Co-chaired 8 meetings of the Ad Hoc Alt Tech Working Group with Germany and France (</a:t>
                      </a:r>
                      <a:r>
                        <a:rPr lang="en-US" sz="18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alttechwg.org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 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National-level workshops with government and technology user communities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Workshops with NGO partners</a:t>
                      </a: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Provide </a:t>
                      </a:r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educational materials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via media engagements, websites, handouts</a:t>
                      </a: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Brochures, fact sheets, and videos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Publication search engine (in development)</a:t>
                      </a: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8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Present </a:t>
                      </a:r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papers or exhibit booths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at industry conferences</a:t>
                      </a: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IAEA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International Meeting on Radiation Processing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Institute for Nuclear Material Management</a:t>
                      </a: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6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Meet directly with source users </a:t>
                      </a: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 discuss source security and technology options, including source alternatives</a:t>
                      </a: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Bilateral meetings to understand needs and challenges</a:t>
                      </a:r>
                    </a:p>
                    <a:p>
                      <a:pPr marL="2857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SME consultations, via technical exchanges and report writing</a:t>
                      </a:r>
                    </a:p>
                    <a:p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7577" marR="117577" marT="58788" marB="587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81FED-CE57-7529-8E95-EAEE5AF4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30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79575"/>
            <a:ext cx="10874023" cy="55993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Accelerators for Research and Sustainable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40E03-E5BD-9A7B-00A6-FBFA4A13D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77" y="3304031"/>
            <a:ext cx="3672327" cy="2011680"/>
          </a:xfrm>
          <a:prstGeom prst="rect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F10D30-D1D7-425A-0025-75A5DA2BC25E}"/>
              </a:ext>
            </a:extLst>
          </p:cNvPr>
          <p:cNvSpPr txBox="1"/>
          <p:nvPr/>
        </p:nvSpPr>
        <p:spPr>
          <a:xfrm>
            <a:off x="349814" y="1079689"/>
            <a:ext cx="11492371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8125" indent="-238125">
              <a:buClr>
                <a:srgbClr val="F2672B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Expanding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global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interest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using ionizing radiation technologies for issues related to                                                        the UN Sustainable Development Goals (SDGs)</a:t>
            </a:r>
          </a:p>
          <a:p>
            <a:pPr marL="238125" indent="-238125">
              <a:buClr>
                <a:srgbClr val="F2672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use of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accelerator-based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ionizing technologies over radioactive sources: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693738" lvl="1" indent="-236538">
              <a:buClr>
                <a:srgbClr val="F2672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 research that investigates/papers that highlight how accelerator technologies can be                                 more advantageous than sources in achieving SDGs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693738" lvl="1" indent="-236538">
              <a:buClr>
                <a:srgbClr val="F2672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 projects that advance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sustainability of accelerator technologies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LMICs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693738" lvl="1" indent="-236538">
              <a:buClr>
                <a:srgbClr val="F2672B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Outreach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development community (USAID, development banks, NGOs,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C4F442-83AB-2528-CCF6-396963051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690559"/>
              </p:ext>
            </p:extLst>
          </p:nvPr>
        </p:nvGraphicFramePr>
        <p:xfrm>
          <a:off x="4258341" y="3304032"/>
          <a:ext cx="7713807" cy="354192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{85BE263C-DBD7-4A20-BB59-AAB30ACAA65A}</a:tableStyleId>
              </a:tblPr>
              <a:tblGrid>
                <a:gridCol w="1972483">
                  <a:extLst>
                    <a:ext uri="{9D8B030D-6E8A-4147-A177-3AD203B41FA5}">
                      <a16:colId xmlns:a16="http://schemas.microsoft.com/office/drawing/2014/main" val="855528561"/>
                    </a:ext>
                  </a:extLst>
                </a:gridCol>
                <a:gridCol w="3188749">
                  <a:extLst>
                    <a:ext uri="{9D8B030D-6E8A-4147-A177-3AD203B41FA5}">
                      <a16:colId xmlns:a16="http://schemas.microsoft.com/office/drawing/2014/main" val="1531239926"/>
                    </a:ext>
                  </a:extLst>
                </a:gridCol>
                <a:gridCol w="2552575">
                  <a:extLst>
                    <a:ext uri="{9D8B030D-6E8A-4147-A177-3AD203B41FA5}">
                      <a16:colId xmlns:a16="http://schemas.microsoft.com/office/drawing/2014/main" val="1835706214"/>
                    </a:ext>
                  </a:extLst>
                </a:gridCol>
              </a:tblGrid>
              <a:tr h="311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United Nations Sustainable </a:t>
                      </a:r>
                      <a:b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Development Goals (SDG)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6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SDG Description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6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Applications of Interest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67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596770"/>
                  </a:ext>
                </a:extLst>
              </a:tr>
              <a:tr h="658997">
                <a:tc>
                  <a:txBody>
                    <a:bodyPr/>
                    <a:lstStyle/>
                    <a:p>
                      <a:pPr marL="92868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Zero Hunger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dirty="0">
                          <a:effectLst/>
                        </a:rPr>
                        <a:t>End hunger, achieve food security and improved nutrition, and promote sustainable agriculture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Phytosanitary treatment &amp; food irradiation</a:t>
                      </a:r>
                    </a:p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Sterile Insect Technique (SIT)</a:t>
                      </a:r>
                    </a:p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Plant mutation breeding</a:t>
                      </a:r>
                    </a:p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Seed irradiation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96272"/>
                  </a:ext>
                </a:extLst>
              </a:tr>
              <a:tr h="525863">
                <a:tc>
                  <a:txBody>
                    <a:bodyPr/>
                    <a:lstStyle/>
                    <a:p>
                      <a:pPr marL="92868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Good Health</a:t>
                      </a:r>
                    </a:p>
                    <a:p>
                      <a:pPr marL="92868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&amp; Well-Being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Ensure healthy lives and promote well-being for all at all ages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Radiotherapy</a:t>
                      </a:r>
                    </a:p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Blood irradiation</a:t>
                      </a:r>
                    </a:p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Medical research</a:t>
                      </a:r>
                    </a:p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Medical product sterilization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568466"/>
                  </a:ext>
                </a:extLst>
              </a:tr>
              <a:tr h="392729">
                <a:tc>
                  <a:txBody>
                    <a:bodyPr/>
                    <a:lstStyle/>
                    <a:p>
                      <a:pPr marL="87153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Clean Water </a:t>
                      </a:r>
                    </a:p>
                    <a:p>
                      <a:pPr marL="87153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&amp; Sanitation</a:t>
                      </a: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Ensure availability and sustainable management of water and sanitation for all</a:t>
                      </a:r>
                    </a:p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Wastewater treatment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411536"/>
                  </a:ext>
                </a:extLst>
              </a:tr>
              <a:tr h="616548">
                <a:tc>
                  <a:txBody>
                    <a:bodyPr/>
                    <a:lstStyle/>
                    <a:p>
                      <a:pPr marL="87153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Industry, Innovation, </a:t>
                      </a:r>
                    </a:p>
                    <a:p>
                      <a:pPr marL="87153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&amp; Infrastructure</a:t>
                      </a: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Build resilient infrastructure, promote inclusive and sustainable industrialization, and foster innovation 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Non-Destructive Testing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161381"/>
                  </a:ext>
                </a:extLst>
              </a:tr>
              <a:tr h="311731">
                <a:tc>
                  <a:txBody>
                    <a:bodyPr/>
                    <a:lstStyle/>
                    <a:p>
                      <a:pPr marL="87153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Life Below </a:t>
                      </a:r>
                    </a:p>
                    <a:p>
                      <a:pPr marL="87153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Water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Conserve and sustainably use the oceans, sea and marine resources for sustainable development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Plastics/polymer reuse and </a:t>
                      </a:r>
                      <a:r>
                        <a:rPr lang="en-US" sz="1000" kern="1200" dirty="0">
                          <a:effectLst/>
                        </a:rPr>
                        <a:t>recycling</a:t>
                      </a:r>
                      <a:endParaRPr lang="en-US" sz="1000" b="0" i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235220"/>
                  </a:ext>
                </a:extLst>
              </a:tr>
              <a:tr h="460683">
                <a:tc>
                  <a:txBody>
                    <a:bodyPr/>
                    <a:lstStyle/>
                    <a:p>
                      <a:pPr marL="87153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Partnerships for </a:t>
                      </a:r>
                    </a:p>
                    <a:p>
                      <a:pPr marL="871538" marR="0" lvl="2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the Goals</a:t>
                      </a:r>
                      <a:endParaRPr lang="en-US" sz="10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672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Strengthen the means of implementation and revitalize the global partnership for sustainable development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effectLst/>
                        </a:rPr>
                        <a:t>ORS contributes to IAEA Technical Cooperation &amp; PUI</a:t>
                      </a:r>
                      <a:endParaRPr lang="en-US" sz="10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7099" marR="3709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51069"/>
                  </a:ext>
                </a:extLst>
              </a:tr>
            </a:tbl>
          </a:graphicData>
        </a:graphic>
      </p:graphicFrame>
      <p:pic>
        <p:nvPicPr>
          <p:cNvPr id="11" name="Picture 10" descr="Icon_Clean Water.png">
            <a:extLst>
              <a:ext uri="{FF2B5EF4-FFF2-40B4-BE49-F238E27FC236}">
                <a16:creationId xmlns:a16="http://schemas.microsoft.com/office/drawing/2014/main" id="{E37C35A6-28D6-3434-550B-76F004FCD2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174" y="5044525"/>
            <a:ext cx="194368" cy="266780"/>
          </a:xfrm>
          <a:prstGeom prst="rect">
            <a:avLst/>
          </a:prstGeom>
        </p:spPr>
      </p:pic>
      <p:pic>
        <p:nvPicPr>
          <p:cNvPr id="12" name="Picture 11" descr="Icon_Good Health.png">
            <a:extLst>
              <a:ext uri="{FF2B5EF4-FFF2-40B4-BE49-F238E27FC236}">
                <a16:creationId xmlns:a16="http://schemas.microsoft.com/office/drawing/2014/main" id="{3CC962AB-CF00-8CE3-1D4F-4ADB264F4B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291" y="4456425"/>
            <a:ext cx="381330" cy="266780"/>
          </a:xfrm>
          <a:prstGeom prst="rect">
            <a:avLst/>
          </a:prstGeom>
        </p:spPr>
      </p:pic>
      <p:pic>
        <p:nvPicPr>
          <p:cNvPr id="13" name="Picture 12" descr="Icon_Industry.png">
            <a:extLst>
              <a:ext uri="{FF2B5EF4-FFF2-40B4-BE49-F238E27FC236}">
                <a16:creationId xmlns:a16="http://schemas.microsoft.com/office/drawing/2014/main" id="{BB3E1D16-7852-B2A9-2571-F020CD4C43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595" y="5628016"/>
            <a:ext cx="264026" cy="266780"/>
          </a:xfrm>
          <a:prstGeom prst="rect">
            <a:avLst/>
          </a:prstGeom>
        </p:spPr>
      </p:pic>
      <p:pic>
        <p:nvPicPr>
          <p:cNvPr id="14" name="Picture 13" descr="Icon_Life Underwater.png">
            <a:extLst>
              <a:ext uri="{FF2B5EF4-FFF2-40B4-BE49-F238E27FC236}">
                <a16:creationId xmlns:a16="http://schemas.microsoft.com/office/drawing/2014/main" id="{0A9AF59B-A98D-0F84-E3D7-DA2E66F9D2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809" y="6087814"/>
            <a:ext cx="315812" cy="266780"/>
          </a:xfrm>
          <a:prstGeom prst="rect">
            <a:avLst/>
          </a:prstGeom>
        </p:spPr>
      </p:pic>
      <p:pic>
        <p:nvPicPr>
          <p:cNvPr id="15" name="Picture 14" descr="Icon_Partnerships.png">
            <a:extLst>
              <a:ext uri="{FF2B5EF4-FFF2-40B4-BE49-F238E27FC236}">
                <a16:creationId xmlns:a16="http://schemas.microsoft.com/office/drawing/2014/main" id="{7733C1B7-E38D-07DC-E80F-8C41621072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310" y="6473462"/>
            <a:ext cx="272595" cy="266780"/>
          </a:xfrm>
          <a:prstGeom prst="rect">
            <a:avLst/>
          </a:prstGeom>
        </p:spPr>
      </p:pic>
      <p:pic>
        <p:nvPicPr>
          <p:cNvPr id="16" name="Picture 15" descr="Icon_Zero Hunger.png">
            <a:extLst>
              <a:ext uri="{FF2B5EF4-FFF2-40B4-BE49-F238E27FC236}">
                <a16:creationId xmlns:a16="http://schemas.microsoft.com/office/drawing/2014/main" id="{2BB9C522-5983-4090-C888-31540AF829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096" y="3776659"/>
            <a:ext cx="312525" cy="2667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0AD6DE-0E4C-C57F-A530-464D11F0A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0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9DBAC1-312E-8C3F-14B8-D9CC88C1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Industry Engagement for Alternative Technologies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ED5D421-C224-6C68-70F2-3EEAA916100B}"/>
              </a:ext>
            </a:extLst>
          </p:cNvPr>
          <p:cNvSpPr txBox="1">
            <a:spLocks/>
          </p:cNvSpPr>
          <p:nvPr/>
        </p:nvSpPr>
        <p:spPr>
          <a:xfrm>
            <a:off x="248223" y="1733232"/>
            <a:ext cx="11602893" cy="4376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2672A"/>
              </a:buClr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>
              <a:spcBef>
                <a:spcPts val="0"/>
              </a:spcBef>
              <a:buClr>
                <a:srgbClr val="F2672A"/>
              </a:buClr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Impacts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: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lvl="1">
              <a:buClr>
                <a:srgbClr val="F2672A"/>
              </a:buCl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Meet the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growing demand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for accelerator services in the U.S.</a:t>
            </a:r>
          </a:p>
          <a:p>
            <a:pPr lvl="1">
              <a:buClr>
                <a:srgbClr val="F2672A"/>
              </a:buCl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Promote industry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collaboration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through workshops such as the                                                                                                                  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ORS Industry Day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and the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Fermi Medical Device Sterilization                                                                                               Workshops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 </a:t>
            </a:r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</a:rPr>
              <a:t>to maintain awareness of technology trends  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  <a:p>
            <a:pPr lvl="1">
              <a:buClr>
                <a:srgbClr val="F2672A"/>
              </a:buCl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Stimulate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Government-industry collaboration to seek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solutions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to                                                                                        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technology gaps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and overcome funding and regulatory challenges 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F2672A"/>
              </a:buCl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Collaboration with industry partners on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analyses of vulnerable                                                                                  accelerator components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and accelerator power usage</a:t>
            </a:r>
          </a:p>
          <a:p>
            <a:pPr lvl="1">
              <a:buClr>
                <a:srgbClr val="F2672A"/>
              </a:buClr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How to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improve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our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 support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 for research on novel applications for accelerators</a:t>
            </a:r>
          </a:p>
        </p:txBody>
      </p:sp>
      <p:pic>
        <p:nvPicPr>
          <p:cNvPr id="22" name="D750603A-5779-42E5-9B44-F17F705743E0" descr="IMG_8406.jpg">
            <a:extLst>
              <a:ext uri="{FF2B5EF4-FFF2-40B4-BE49-F238E27FC236}">
                <a16:creationId xmlns:a16="http://schemas.microsoft.com/office/drawing/2014/main" id="{97C618AA-8E83-5D8F-2E6E-2842D45B7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2110" r="3158"/>
          <a:stretch/>
        </p:blipFill>
        <p:spPr bwMode="auto">
          <a:xfrm>
            <a:off x="7322759" y="1227220"/>
            <a:ext cx="4305210" cy="2651955"/>
          </a:xfrm>
          <a:prstGeom prst="rect">
            <a:avLst/>
          </a:prstGeom>
          <a:noFill/>
          <a:ln w="9525">
            <a:solidFill>
              <a:schemeClr val="bg1">
                <a:lumMod val="50000"/>
                <a:alpha val="20241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D0EBF1-65F1-EE91-0E22-59BA8D639187}"/>
              </a:ext>
            </a:extLst>
          </p:cNvPr>
          <p:cNvSpPr txBox="1"/>
          <p:nvPr/>
        </p:nvSpPr>
        <p:spPr>
          <a:xfrm>
            <a:off x="248224" y="1001717"/>
            <a:ext cx="609096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8125" indent="-238125"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Goal: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Enhancing U.S. accelerator manufacturing and service industries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Times New Roman"/>
              </a:rPr>
              <a:t> to support risk reduction efforts and to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Times New Roman"/>
              </a:rPr>
              <a:t> better understand how to get more accelerators into the market</a:t>
            </a:r>
          </a:p>
          <a:p>
            <a:pPr>
              <a:buClr>
                <a:srgbClr val="F2672A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F6FC47-AB4B-CAD9-7E25-193E9A8E90BA}"/>
              </a:ext>
            </a:extLst>
          </p:cNvPr>
          <p:cNvSpPr txBox="1"/>
          <p:nvPr/>
        </p:nvSpPr>
        <p:spPr>
          <a:xfrm>
            <a:off x="9150496" y="3921519"/>
            <a:ext cx="2524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ORS Industry Day June 13-14, 2023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3215DD8-82D5-FC5C-0167-FF1AC0DC0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64"/>
          <a:stretch/>
        </p:blipFill>
        <p:spPr>
          <a:xfrm>
            <a:off x="979812" y="5012650"/>
            <a:ext cx="2423037" cy="7971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33A53E-35B0-8874-51C2-D9D4B32FB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713" y="5004896"/>
            <a:ext cx="2423037" cy="8048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F84BF1C-5B50-3F6B-7A37-42FBD2724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913" y="5008887"/>
            <a:ext cx="2423037" cy="8048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306B56-9B0D-91E5-4235-FAE9D9B57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0496" y="5008324"/>
            <a:ext cx="2414653" cy="8007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1A33F-DC57-6B30-E4BC-ECDD74E4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12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79575"/>
            <a:ext cx="10874023" cy="559935"/>
          </a:xfrm>
        </p:spPr>
        <p:txBody>
          <a:bodyPr/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Research, Studies, and New Ideas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4695C-0FE5-8973-2B44-1DC7520F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55" y="2748460"/>
            <a:ext cx="4148072" cy="2485886"/>
          </a:xfrm>
          <a:prstGeom prst="rect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4517DA-5B4A-8C17-AD3B-5708248AFCE8}"/>
              </a:ext>
            </a:extLst>
          </p:cNvPr>
          <p:cNvSpPr txBox="1"/>
          <p:nvPr/>
        </p:nvSpPr>
        <p:spPr>
          <a:xfrm>
            <a:off x="432772" y="2249602"/>
            <a:ext cx="511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Small Business Innovation Research Projects (SBIR)</a:t>
            </a:r>
            <a:endParaRPr lang="en-US" sz="1000" b="1" i="1" u="sng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D2EB15-4959-2304-819A-10B75A1A0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249" y="2748460"/>
            <a:ext cx="4449863" cy="2648130"/>
          </a:xfrm>
          <a:prstGeom prst="rect">
            <a:avLst/>
          </a:prstGeom>
          <a:ln>
            <a:solidFill>
              <a:schemeClr val="bg1">
                <a:lumMod val="50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7EB6AC-91EF-1E13-1422-2EBDD4AD42B7}"/>
              </a:ext>
            </a:extLst>
          </p:cNvPr>
          <p:cNvSpPr txBox="1"/>
          <p:nvPr/>
        </p:nvSpPr>
        <p:spPr>
          <a:xfrm>
            <a:off x="6641892" y="2249602"/>
            <a:ext cx="3740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Comparison/Demonstration Studies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1C38FD-7738-213B-FE3F-8E0405ACFFB8}"/>
              </a:ext>
            </a:extLst>
          </p:cNvPr>
          <p:cNvSpPr txBox="1"/>
          <p:nvPr/>
        </p:nvSpPr>
        <p:spPr>
          <a:xfrm>
            <a:off x="400114" y="1107467"/>
            <a:ext cx="1153111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8125" indent="-238125"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ORS collaborates with external subject matter experts and other R&amp;D offices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within the U.S. Government to support projects aimed at developing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and affordable accelerator-based technologies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220FC0-A548-0F3A-4ED3-FBB1C5987EE8}"/>
              </a:ext>
            </a:extLst>
          </p:cNvPr>
          <p:cNvSpPr txBox="1"/>
          <p:nvPr/>
        </p:nvSpPr>
        <p:spPr>
          <a:xfrm>
            <a:off x="657820" y="5303712"/>
            <a:ext cx="4336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Pictured: </a:t>
            </a:r>
            <a:r>
              <a:rPr lang="en-US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Tibaray</a:t>
            </a:r>
            <a:r>
              <a:rPr lang="en-US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94F003-1383-CAD7-7B0F-4E6F27D7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4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297930"/>
            <a:ext cx="10874023" cy="559935"/>
          </a:xfrm>
        </p:spPr>
        <p:txBody>
          <a:bodyPr/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Team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Nablo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7D565-1D09-4201-D6CF-CA0382778840}"/>
              </a:ext>
            </a:extLst>
          </p:cNvPr>
          <p:cNvSpPr txBox="1">
            <a:spLocks/>
          </p:cNvSpPr>
          <p:nvPr/>
        </p:nvSpPr>
        <p:spPr>
          <a:xfrm>
            <a:off x="721912" y="953637"/>
            <a:ext cx="9532279" cy="56296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85750" fontAlgn="auto">
              <a:spcAft>
                <a:spcPts val="0"/>
              </a:spcAft>
              <a:buSzPct val="100000"/>
              <a:buNone/>
            </a:pP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Fermilab</a:t>
            </a:r>
            <a:r>
              <a:rPr lang="en-US" sz="21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(2017) and IAEA (2019) reports </a:t>
            </a: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conclude data and education gaps           remain impediments for</a:t>
            </a:r>
            <a:r>
              <a:rPr lang="en-US" sz="21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 manufacturers to transition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gamma-ray            and ethylene-oxide sterilization modalities to electron-beam (e-beam) or X-ray.</a:t>
            </a:r>
          </a:p>
          <a:p>
            <a:pPr marL="0" indent="0" defTabSz="285750" fontAlgn="auto">
              <a:spcAft>
                <a:spcPts val="0"/>
              </a:spcAft>
              <a:buSzPct val="100000"/>
              <a:buNone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 asked Pacific Northwest National Laboratory (PNNL) to </a:t>
            </a: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a collaborative    team that included major players in the medical device industry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now   includes the biopharma production industry.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  <a:buNone/>
            </a:pP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Goals</a:t>
            </a:r>
          </a:p>
          <a:p>
            <a:pPr defTabSz="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2672A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polymers with data gaps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radiation effects and of greatest industry impact if transitioned to E-beam or X-ray.</a:t>
            </a:r>
          </a:p>
          <a:p>
            <a:pPr defTabSz="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2672A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physical effects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exhibit when given sterilization-level radiation doses from        E-beam or X-ray.</a:t>
            </a:r>
          </a:p>
          <a:p>
            <a:pPr defTabSz="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2672A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whether effects preclude the use of E-beam or X-ray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associated medical products.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2672A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 &amp; public outreach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identify &amp; fill gaps that impede transition to E-beam and X-ray sterilization.</a:t>
            </a:r>
          </a:p>
          <a:p>
            <a:pPr defTabSz="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3995" indent="-213995" defTabSz="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Blip>
                <a:blip r:embed="rId3"/>
              </a:buBlip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25880-4D38-FA31-4516-5CBA2C84D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929" y="167987"/>
            <a:ext cx="2500007" cy="1236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51BD4-045F-3BE4-5D7B-733C15513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30" y="6111167"/>
            <a:ext cx="1634554" cy="3672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52BCB9-8648-A534-F973-E88A21AEAD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11542" r="13563" b="20388"/>
          <a:stretch/>
        </p:blipFill>
        <p:spPr>
          <a:xfrm>
            <a:off x="10612869" y="5001885"/>
            <a:ext cx="1166108" cy="785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2878EF-2B7F-B13D-90A6-797BA335D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910" y="2270600"/>
            <a:ext cx="1225110" cy="3294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BCCF82-F153-2B5F-91C8-EA5834B5D6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144" y="2895112"/>
            <a:ext cx="1199397" cy="356343"/>
          </a:xfrm>
          <a:prstGeom prst="rect">
            <a:avLst/>
          </a:prstGeom>
        </p:spPr>
      </p:pic>
      <p:pic>
        <p:nvPicPr>
          <p:cNvPr id="25" name="Picture 24" descr="See the source image">
            <a:extLst>
              <a:ext uri="{FF2B5EF4-FFF2-40B4-BE49-F238E27FC236}">
                <a16:creationId xmlns:a16="http://schemas.microsoft.com/office/drawing/2014/main" id="{0F13DF79-2219-C6E6-148F-4716A346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406" y="4192801"/>
            <a:ext cx="1193883" cy="64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94C8D4-F77C-5FC0-EFC8-CD84AE60C7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912" y="1687996"/>
            <a:ext cx="1199397" cy="2355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2896795-3914-F958-9F32-6E5A61F032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1314" y="3398207"/>
            <a:ext cx="1204142" cy="6201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72F7E-3616-A6EA-65EF-01697131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56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79575"/>
            <a:ext cx="10874023" cy="559935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NNSA Supported Fermi Laboratory Research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03F1B4-93B7-2903-1C8A-A92195F0F913}"/>
              </a:ext>
            </a:extLst>
          </p:cNvPr>
          <p:cNvSpPr txBox="1">
            <a:spLocks/>
          </p:cNvSpPr>
          <p:nvPr/>
        </p:nvSpPr>
        <p:spPr>
          <a:xfrm>
            <a:off x="289983" y="1246519"/>
            <a:ext cx="6929348" cy="5060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indent="-292100">
              <a:buClr>
                <a:srgbClr val="F2672A"/>
              </a:buClr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2017: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 Accelerator-based Medical Device Sterilization Report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749300" lvl="2" indent="-292100">
              <a:buClr>
                <a:srgbClr val="F2672A"/>
              </a:buClr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Outcome: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Highlighted the landscape of irradiation technologies for medical device sterilization and barriers to transition to 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eBeam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 and X-ray</a:t>
            </a:r>
          </a:p>
          <a:p>
            <a:pPr marL="749300" lvl="2" indent="-292100">
              <a:buClr>
                <a:srgbClr val="F2672A"/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292100" indent="-292100">
              <a:buClr>
                <a:srgbClr val="F2672A"/>
              </a:buClr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Ongoing: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Compact Superconducting RF (SRF) Accelerator for Co-60 Irradiator Replacement for                                          Medical Device Sterilization</a:t>
            </a:r>
          </a:p>
          <a:p>
            <a:pPr marL="749300" lvl="2" indent="-292100">
              <a:buClr>
                <a:srgbClr val="F2672A"/>
              </a:buClr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2020: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 Comparison of Radiofrequency Sources for 10 MeV, 1MW Industrial Accelerators</a:t>
            </a:r>
          </a:p>
          <a:p>
            <a:pPr marL="749300" lvl="2" indent="-292100">
              <a:spcBef>
                <a:spcPct val="0"/>
              </a:spcBef>
              <a:buClr>
                <a:srgbClr val="F2672A"/>
              </a:buClr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2023: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High Power 650 MHz Magnetron RF Power Source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>
              <a:spcBef>
                <a:spcPct val="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lvl="1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0A850-4C12-FA88-E280-1B308333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331" y="1246894"/>
            <a:ext cx="4682686" cy="1832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27DC93-FB04-98B9-B043-A0CD349B192D}"/>
              </a:ext>
            </a:extLst>
          </p:cNvPr>
          <p:cNvSpPr txBox="1"/>
          <p:nvPr/>
        </p:nvSpPr>
        <p:spPr>
          <a:xfrm>
            <a:off x="8231717" y="307962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i="1" dirty="0"/>
              <a:t>SSA amplifier for SOLEIL</a:t>
            </a:r>
          </a:p>
        </p:txBody>
      </p:sp>
      <p:pic>
        <p:nvPicPr>
          <p:cNvPr id="22" name="Picture 21" descr="A picture containing table, desk&#10;&#10;Description automatically generated">
            <a:extLst>
              <a:ext uri="{FF2B5EF4-FFF2-40B4-BE49-F238E27FC236}">
                <a16:creationId xmlns:a16="http://schemas.microsoft.com/office/drawing/2014/main" id="{CD5623BC-703D-F127-A2B5-DF5DF1072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8" t="11415" r="1955" b="12601"/>
          <a:stretch/>
        </p:blipFill>
        <p:spPr>
          <a:xfrm>
            <a:off x="9804399" y="3923076"/>
            <a:ext cx="2057400" cy="2059969"/>
          </a:xfrm>
          <a:prstGeom prst="rect">
            <a:avLst/>
          </a:prstGeom>
          <a:ln>
            <a:solidFill>
              <a:schemeClr val="bg1">
                <a:lumMod val="50000"/>
                <a:alpha val="19906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60450AD6-871B-6142-F2BD-2DB763556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883" y="3945273"/>
            <a:ext cx="2235200" cy="2037772"/>
          </a:xfrm>
          <a:prstGeom prst="rect">
            <a:avLst/>
          </a:prstGeom>
          <a:ln>
            <a:solidFill>
              <a:schemeClr val="bg1">
                <a:lumMod val="50000"/>
                <a:alpha val="19906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61B18E7A-0B93-8DA8-F951-A17FC0BA818D}"/>
              </a:ext>
            </a:extLst>
          </p:cNvPr>
          <p:cNvSpPr txBox="1"/>
          <p:nvPr/>
        </p:nvSpPr>
        <p:spPr>
          <a:xfrm>
            <a:off x="7154273" y="6100855"/>
            <a:ext cx="279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Render of Complete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Prototype Accelerator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6BDC0056-6873-82EC-A52E-895C1CC33283}"/>
              </a:ext>
            </a:extLst>
          </p:cNvPr>
          <p:cNvSpPr txBox="1"/>
          <p:nvPr/>
        </p:nvSpPr>
        <p:spPr>
          <a:xfrm>
            <a:off x="16930194" y="9854690"/>
            <a:ext cx="2791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>
                <a:latin typeface="Calibri"/>
              </a:rPr>
              <a:t>Render of Complete Prototype Accelerator</a:t>
            </a:r>
            <a:r>
              <a:rPr lang="en-US">
                <a:latin typeface="Calibri"/>
                <a:ea typeface="Calibri"/>
                <a:cs typeface="Calibri"/>
              </a:rPr>
              <a:t>​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E6410EB1-3BDB-358F-BAD9-7265C3421D00}"/>
              </a:ext>
            </a:extLst>
          </p:cNvPr>
          <p:cNvSpPr txBox="1"/>
          <p:nvPr/>
        </p:nvSpPr>
        <p:spPr>
          <a:xfrm>
            <a:off x="9832125" y="6168440"/>
            <a:ext cx="2053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1.5-Cell SRF Cavity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02149-BC50-1948-0C9C-CF33531E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22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1C3DD0-3318-E858-1F6E-29AB576D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41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C4B4A3-9E13-4249-92EB-15A54F14C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r="2748" b="8278"/>
          <a:stretch/>
        </p:blipFill>
        <p:spPr>
          <a:xfrm>
            <a:off x="6167718" y="939510"/>
            <a:ext cx="6024282" cy="5918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79575"/>
            <a:ext cx="10874023" cy="55993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Contact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E768663-B4EB-E946-8771-2B37BA4C90B5}"/>
              </a:ext>
            </a:extLst>
          </p:cNvPr>
          <p:cNvSpPr txBox="1">
            <a:spLocks/>
          </p:cNvSpPr>
          <p:nvPr/>
        </p:nvSpPr>
        <p:spPr>
          <a:xfrm>
            <a:off x="788894" y="1351886"/>
            <a:ext cx="5378824" cy="436759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21795B-42F7-2D0D-140A-ED4E147BF7EF}"/>
              </a:ext>
            </a:extLst>
          </p:cNvPr>
          <p:cNvSpPr txBox="1">
            <a:spLocks/>
          </p:cNvSpPr>
          <p:nvPr/>
        </p:nvSpPr>
        <p:spPr>
          <a:xfrm>
            <a:off x="6152367" y="1351886"/>
            <a:ext cx="4673646" cy="1761792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2682C"/>
              </a:buClr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Evan Thompson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Alternative Technology Program Manager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Office of Radiological Security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evan.thompson@nnsa.doe.gov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9B5ED-6B4C-946F-4978-3C2EB0813F1F}"/>
              </a:ext>
            </a:extLst>
          </p:cNvPr>
          <p:cNvSpPr/>
          <p:nvPr/>
        </p:nvSpPr>
        <p:spPr>
          <a:xfrm>
            <a:off x="1738087" y="1351886"/>
            <a:ext cx="4039866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Nick Butler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Deputy Director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Office of Radiological Security</a:t>
            </a:r>
          </a:p>
          <a:p>
            <a:pPr>
              <a:spcBef>
                <a:spcPts val="0"/>
              </a:spcBef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nicholas.butler@nnsa.doe.gov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755054-6313-AB92-ACA5-B014C70C81EB}"/>
              </a:ext>
            </a:extLst>
          </p:cNvPr>
          <p:cNvSpPr txBox="1">
            <a:spLocks/>
          </p:cNvSpPr>
          <p:nvPr/>
        </p:nvSpPr>
        <p:spPr>
          <a:xfrm>
            <a:off x="1764210" y="3130734"/>
            <a:ext cx="4949415" cy="1761792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Vanessa Vargas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Alternative Technology Deputy Program Manager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  <a:t>Office of Radiological Security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vanessa.vargas@nnsa.doe.gov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A65A3-D1CD-9EAE-7E74-177DABF1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71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Office of Radiological Security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A2B3CC-BA9A-E042-891F-BB7D28312D06}"/>
              </a:ext>
            </a:extLst>
          </p:cNvPr>
          <p:cNvGrpSpPr/>
          <p:nvPr/>
        </p:nvGrpSpPr>
        <p:grpSpPr>
          <a:xfrm>
            <a:off x="1715581" y="2042487"/>
            <a:ext cx="8760839" cy="3399031"/>
            <a:chOff x="1715581" y="1939161"/>
            <a:chExt cx="8760839" cy="33990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5B8F99-CACB-7247-8672-49ADF8890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5451" y="1939161"/>
              <a:ext cx="2420969" cy="33990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4D0A99-F481-714B-A3D7-CD1763CCB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516" y="1939163"/>
              <a:ext cx="2420969" cy="33990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0E96D2-C849-B74A-8D6B-A8DC40693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5581" y="1939161"/>
              <a:ext cx="2420969" cy="339903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335A905-4247-3D40-97FC-83462F2B56D4}"/>
              </a:ext>
            </a:extLst>
          </p:cNvPr>
          <p:cNvSpPr txBox="1"/>
          <p:nvPr/>
        </p:nvSpPr>
        <p:spPr>
          <a:xfrm>
            <a:off x="479777" y="1129830"/>
            <a:ext cx="11110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chemeClr val="tx1">
                    <a:lumMod val="65000"/>
                    <a:lumOff val="35000"/>
                  </a:schemeClr>
                </a:solidFill>
              </a:rPr>
              <a:t>Enhance global security by preventing high-activity radioactive materials from use in acts of terrorism.</a:t>
            </a:r>
          </a:p>
          <a:p>
            <a:endParaRPr lang="en-US" sz="2000" i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1EA34-969B-17EC-9D80-2EF31D61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F19F-AA51-CD45-B9D0-1F98BA9C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65125"/>
            <a:ext cx="10874023" cy="55993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Iskoola Pota" panose="020B0502040204020203" pitchFamily="34" charset="0"/>
              </a:rPr>
              <a:t>The Risk of Malicious Use of Radioactive Material Requires Action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28CD78-C7ED-A78A-019F-EBB428F569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9554" y="1118563"/>
            <a:ext cx="8514468" cy="462087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A2B303-E162-4605-1ECC-A34B2559F113}"/>
              </a:ext>
            </a:extLst>
          </p:cNvPr>
          <p:cNvSpPr/>
          <p:nvPr/>
        </p:nvSpPr>
        <p:spPr>
          <a:xfrm>
            <a:off x="6096000" y="4893794"/>
            <a:ext cx="5601132" cy="1691286"/>
          </a:xfrm>
          <a:prstGeom prst="rect">
            <a:avLst/>
          </a:prstGeom>
          <a:solidFill>
            <a:srgbClr val="F2672A"/>
          </a:solidFill>
          <a:ln>
            <a:solidFill>
              <a:schemeClr val="tx1">
                <a:lumMod val="65000"/>
                <a:lumOff val="35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ORS works with partners to enhance global security by preventing high-activity radioactive materials from being used in acts of terrorism.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35491-167C-A8C6-D050-EDA61E7D8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5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F19F-AA51-CD45-B9D0-1F98BA9C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193" y="380093"/>
            <a:ext cx="8750720" cy="55993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Iskoola Pota" panose="020B0502040204020203" pitchFamily="34" charset="0"/>
              </a:rPr>
              <a:t>Radioactive Materials Are Relatively Easy to Obtain because They Can Be Found in Many Locations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48E08-99C3-24F3-87D7-CFEC7501D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94116" y="3720531"/>
            <a:ext cx="4281488" cy="2173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B702B-5EB8-8CEB-D35A-92A991535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9496" y="1256695"/>
            <a:ext cx="4268150" cy="2349122"/>
          </a:xfrm>
          <a:prstGeom prst="rect">
            <a:avLst/>
          </a:prstGeom>
        </p:spPr>
      </p:pic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F7724759-FF27-8C2B-B06D-42F41659B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876" y="1256695"/>
            <a:ext cx="4268150" cy="2349122"/>
          </a:xfrm>
          <a:prstGeom prst="rect">
            <a:avLst/>
          </a:prstGeom>
        </p:spPr>
      </p:pic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id="{4016B9C8-594F-9930-F5A7-0B3DDB584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876" y="3731547"/>
            <a:ext cx="4268150" cy="217036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AC3D57-81F0-077B-29D5-7CD10B18E8AD}"/>
              </a:ext>
            </a:extLst>
          </p:cNvPr>
          <p:cNvSpPr/>
          <p:nvPr/>
        </p:nvSpPr>
        <p:spPr>
          <a:xfrm>
            <a:off x="1894120" y="1258152"/>
            <a:ext cx="4281484" cy="376134"/>
          </a:xfrm>
          <a:prstGeom prst="roundRect">
            <a:avLst>
              <a:gd name="adj" fmla="val 0"/>
            </a:avLst>
          </a:prstGeom>
          <a:solidFill>
            <a:srgbClr val="F267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Hospitals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8B45A61-20E3-B09D-3E87-EE4595FB05BE}"/>
              </a:ext>
            </a:extLst>
          </p:cNvPr>
          <p:cNvSpPr/>
          <p:nvPr/>
        </p:nvSpPr>
        <p:spPr>
          <a:xfrm>
            <a:off x="1894115" y="3687277"/>
            <a:ext cx="4281489" cy="376134"/>
          </a:xfrm>
          <a:prstGeom prst="roundRect">
            <a:avLst>
              <a:gd name="adj" fmla="val 0"/>
            </a:avLst>
          </a:prstGeom>
          <a:solidFill>
            <a:srgbClr val="F267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Universities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6AC75FA-24B5-34FA-1717-3E009742395D}"/>
              </a:ext>
            </a:extLst>
          </p:cNvPr>
          <p:cNvSpPr/>
          <p:nvPr/>
        </p:nvSpPr>
        <p:spPr>
          <a:xfrm>
            <a:off x="6305847" y="1256695"/>
            <a:ext cx="4268150" cy="393920"/>
          </a:xfrm>
          <a:prstGeom prst="roundRect">
            <a:avLst>
              <a:gd name="adj" fmla="val 0"/>
            </a:avLst>
          </a:prstGeom>
          <a:solidFill>
            <a:srgbClr val="F267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Commercial Irradiation Facilities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7797F4C-E738-DD2B-7AF1-62803ACEF79A}"/>
              </a:ext>
            </a:extLst>
          </p:cNvPr>
          <p:cNvSpPr/>
          <p:nvPr/>
        </p:nvSpPr>
        <p:spPr>
          <a:xfrm>
            <a:off x="6301874" y="3706047"/>
            <a:ext cx="4268150" cy="356939"/>
          </a:xfrm>
          <a:prstGeom prst="roundRect">
            <a:avLst>
              <a:gd name="adj" fmla="val 0"/>
            </a:avLst>
          </a:prstGeom>
          <a:solidFill>
            <a:srgbClr val="F267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Materials in Transit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43BA92-C1CC-9DA2-349F-018C324B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2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31D5-03B4-A34F-8357-5CAC1323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High-Activity Sources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5" descr="The White House emblem">
            <a:hlinkClick r:id="rId3"/>
            <a:extLst>
              <a:ext uri="{FF2B5EF4-FFF2-40B4-BE49-F238E27FC236}">
                <a16:creationId xmlns:a16="http://schemas.microsoft.com/office/drawing/2014/main" id="{0B700502-58B1-BE43-B71A-F9EE06BA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46" y="3003758"/>
            <a:ext cx="7739" cy="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The White House emblem">
            <a:hlinkClick r:id="rId3"/>
            <a:extLst>
              <a:ext uri="{FF2B5EF4-FFF2-40B4-BE49-F238E27FC236}">
                <a16:creationId xmlns:a16="http://schemas.microsoft.com/office/drawing/2014/main" id="{35682BD6-05F1-5F42-A389-FDD6CA442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46" y="3003758"/>
            <a:ext cx="7739" cy="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The White House emblem">
            <a:hlinkClick r:id="rId3"/>
            <a:extLst>
              <a:ext uri="{FF2B5EF4-FFF2-40B4-BE49-F238E27FC236}">
                <a16:creationId xmlns:a16="http://schemas.microsoft.com/office/drawing/2014/main" id="{C7E9DA56-85DA-6249-9782-92CECE437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46" y="3003758"/>
            <a:ext cx="7739" cy="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The White House emblem">
            <a:hlinkClick r:id="rId3"/>
            <a:extLst>
              <a:ext uri="{FF2B5EF4-FFF2-40B4-BE49-F238E27FC236}">
                <a16:creationId xmlns:a16="http://schemas.microsoft.com/office/drawing/2014/main" id="{83FDF496-B8DA-C848-B31A-E33EF40E2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46" y="3003758"/>
            <a:ext cx="7739" cy="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The White House emblem">
            <a:hlinkClick r:id="rId3"/>
            <a:extLst>
              <a:ext uri="{FF2B5EF4-FFF2-40B4-BE49-F238E27FC236}">
                <a16:creationId xmlns:a16="http://schemas.microsoft.com/office/drawing/2014/main" id="{B4EE13FC-BDD6-704C-ACCF-916E19E23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46" y="3003758"/>
            <a:ext cx="7739" cy="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1DC5439E-2EC2-AD4B-B24D-112A1B3F1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2386" y="1133492"/>
            <a:ext cx="3266516" cy="2449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alpha val="20000"/>
              </a:schemeClr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25A6BA-A97F-F845-B6BB-49E784BF6E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137" y="1133492"/>
            <a:ext cx="3266516" cy="2449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alpha val="20000"/>
              </a:schemeClr>
            </a:solidFill>
          </a:ln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316F70-8E42-4646-85E9-EC6A412884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647" y="3668067"/>
            <a:ext cx="3266516" cy="2449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alpha val="20000"/>
              </a:schemeClr>
            </a:solidFill>
          </a:ln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34EA80-E4AE-6042-ABC2-717C4C7A32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656" y="3668068"/>
            <a:ext cx="3266516" cy="244988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alpha val="20000"/>
              </a:schemeClr>
            </a:solidFill>
          </a:ln>
          <a:effectLst/>
        </p:spPr>
      </p:pic>
      <p:sp>
        <p:nvSpPr>
          <p:cNvPr id="35" name="Text Box 23">
            <a:extLst>
              <a:ext uri="{FF2B5EF4-FFF2-40B4-BE49-F238E27FC236}">
                <a16:creationId xmlns:a16="http://schemas.microsoft.com/office/drawing/2014/main" id="{1581C69F-518E-B24A-A9E6-8A76B4C66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76" y="3606610"/>
            <a:ext cx="19751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1" dirty="0">
                <a:solidFill>
                  <a:srgbClr val="F2672C"/>
                </a:solidFill>
                <a:cs typeface="Calibri" panose="020F0502020204030204" pitchFamily="34" charset="0"/>
              </a:rPr>
              <a:t>Industrial Radiography </a:t>
            </a:r>
            <a:br>
              <a:rPr lang="en-US" altLang="en-US" sz="1400" b="1" dirty="0">
                <a:solidFill>
                  <a:srgbClr val="F2672C"/>
                </a:solidFill>
                <a:cs typeface="Calibri" panose="020F0502020204030204" pitchFamily="34" charset="0"/>
              </a:rPr>
            </a:br>
            <a:endParaRPr lang="en-US" sz="1400" b="1" i="1" dirty="0">
              <a:solidFill>
                <a:srgbClr val="F2672C"/>
              </a:solidFill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US" altLang="en-US" sz="1400" b="1" dirty="0">
              <a:solidFill>
                <a:srgbClr val="F2672C"/>
              </a:solidFill>
              <a:cs typeface="Calibri" panose="020F0502020204030204" pitchFamily="34" charset="0"/>
            </a:endParaRPr>
          </a:p>
        </p:txBody>
      </p:sp>
      <p:sp>
        <p:nvSpPr>
          <p:cNvPr id="36" name="Text Box 23">
            <a:extLst>
              <a:ext uri="{FF2B5EF4-FFF2-40B4-BE49-F238E27FC236}">
                <a16:creationId xmlns:a16="http://schemas.microsoft.com/office/drawing/2014/main" id="{5DC5EA89-157B-EB48-A4B3-D9737F473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83" y="3896250"/>
            <a:ext cx="198428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Ir-192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10-100 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Normal Device Activity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ea typeface="ＭＳ Ｐゴシック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US" altLang="en-US" sz="1400" b="1">
              <a:solidFill>
                <a:schemeClr val="tx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32A8AE94-5B75-B543-81B6-E9C61A8F8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76" y="1180923"/>
            <a:ext cx="194535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1" dirty="0">
                <a:solidFill>
                  <a:srgbClr val="F2672C"/>
                </a:solidFill>
                <a:cs typeface="Calibri" panose="020F0502020204030204" pitchFamily="34" charset="0"/>
              </a:rPr>
              <a:t>Cancer Treatment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F2672C"/>
                </a:solidFill>
                <a:cs typeface="Calibri" panose="020F0502020204030204" pitchFamily="34" charset="0"/>
              </a:rPr>
              <a:t>Industrial Sterilization</a:t>
            </a:r>
          </a:p>
          <a:p>
            <a:pPr eaLnBrk="1" hangingPunct="1">
              <a:defRPr/>
            </a:pPr>
            <a:endParaRPr lang="en-US" altLang="en-US" sz="1400" b="1" dirty="0">
              <a:solidFill>
                <a:srgbClr val="F2672C"/>
              </a:solidFill>
              <a:cs typeface="Calibri" panose="020F0502020204030204" pitchFamily="34" charset="0"/>
            </a:endParaRPr>
          </a:p>
        </p:txBody>
      </p:sp>
      <p:sp>
        <p:nvSpPr>
          <p:cNvPr id="38" name="Text Box 23">
            <a:extLst>
              <a:ext uri="{FF2B5EF4-FFF2-40B4-BE49-F238E27FC236}">
                <a16:creationId xmlns:a16="http://schemas.microsoft.com/office/drawing/2014/main" id="{9D624EA2-1840-C849-9CAF-8FE3D40C6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83" y="1688753"/>
            <a:ext cx="19700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Co-60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1,000 – 1,000,000+ 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Normal Device Activity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39" name="Text Box 33">
            <a:extLst>
              <a:ext uri="{FF2B5EF4-FFF2-40B4-BE49-F238E27FC236}">
                <a16:creationId xmlns:a16="http://schemas.microsoft.com/office/drawing/2014/main" id="{4D35631B-9B86-AE4B-9FD0-D3CE6F728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969" y="3606610"/>
            <a:ext cx="2361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1">
                <a:solidFill>
                  <a:srgbClr val="F2672C"/>
                </a:solidFill>
                <a:cs typeface="Calibri" panose="020F0502020204030204" pitchFamily="34" charset="0"/>
              </a:rPr>
              <a:t>Oil Well Logging </a:t>
            </a:r>
            <a:br>
              <a:rPr lang="en-US" altLang="en-US" sz="1400" b="1">
                <a:solidFill>
                  <a:srgbClr val="F2672C"/>
                </a:solidFill>
                <a:cs typeface="Calibri" panose="020F0502020204030204" pitchFamily="34" charset="0"/>
              </a:rPr>
            </a:br>
            <a:endParaRPr lang="en-US" altLang="en-US" sz="1400" b="1">
              <a:solidFill>
                <a:srgbClr val="F2672C"/>
              </a:solidFill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66CE05-7B51-F046-B056-BDB293F9BFE2}"/>
              </a:ext>
            </a:extLst>
          </p:cNvPr>
          <p:cNvSpPr txBox="1"/>
          <p:nvPr/>
        </p:nvSpPr>
        <p:spPr>
          <a:xfrm>
            <a:off x="9574825" y="3936125"/>
            <a:ext cx="2397702" cy="954107"/>
          </a:xfrm>
          <a:prstGeom prst="rect">
            <a:avLst/>
          </a:prstGeom>
          <a:noFill/>
        </p:spPr>
        <p:txBody>
          <a:bodyPr wrap="square" lIns="148590" rIns="74295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Am-241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8-20 Ci Normal Device Activity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lvl="0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1E3E27C5-8206-4545-972B-048B46FA7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6909" y="1180923"/>
            <a:ext cx="23628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1400" b="1" dirty="0">
                <a:solidFill>
                  <a:srgbClr val="F2672C"/>
                </a:solidFill>
                <a:cs typeface="Calibri" panose="020F0502020204030204" pitchFamily="34" charset="0"/>
              </a:rPr>
              <a:t>Blood/Medical Research Irradiators</a:t>
            </a:r>
          </a:p>
          <a:p>
            <a:pPr>
              <a:defRPr/>
            </a:pPr>
            <a:r>
              <a:rPr lang="en-US" altLang="en-US" sz="1400" b="1" dirty="0">
                <a:solidFill>
                  <a:srgbClr val="F2672C"/>
                </a:solidFill>
                <a:cs typeface="Calibri" panose="020F0502020204030204" pitchFamily="34" charset="0"/>
              </a:rPr>
              <a:t>Dosimeter and Detector Calibrators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C7CE13-246E-F14B-A382-96AEA22EC3E3}"/>
              </a:ext>
            </a:extLst>
          </p:cNvPr>
          <p:cNvSpPr txBox="1"/>
          <p:nvPr/>
        </p:nvSpPr>
        <p:spPr>
          <a:xfrm>
            <a:off x="9591358" y="2108151"/>
            <a:ext cx="2859231" cy="738664"/>
          </a:xfrm>
          <a:prstGeom prst="rect">
            <a:avLst/>
          </a:prstGeom>
          <a:noFill/>
          <a:effectLst/>
        </p:spPr>
        <p:txBody>
          <a:bodyPr wrap="square" lIns="14859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Cs-137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1,000 – 50,000 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Device Activity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413E53-9107-30E5-2CB2-2ECE1E24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6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79575"/>
            <a:ext cx="10874023" cy="55993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“Alternative Technologies”?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41CA1-D0A6-1399-B267-91749E0A1C4E}"/>
              </a:ext>
            </a:extLst>
          </p:cNvPr>
          <p:cNvSpPr txBox="1"/>
          <p:nvPr/>
        </p:nvSpPr>
        <p:spPr>
          <a:xfrm>
            <a:off x="307372" y="1140193"/>
            <a:ext cx="110464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Technologies which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 not contain radioactive materials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and which perform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 equivalent or better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function as a comparable device.</a:t>
            </a:r>
          </a:p>
          <a:p>
            <a:pPr marL="236538" indent="-236538">
              <a:buClr>
                <a:srgbClr val="F2672A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236538" indent="-236538"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Alternative technologies may use electricity to emit ionizing radiation (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machine-based technologies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like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X-ray irradiators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). Some alternative technologies, like UV pathogen reduction systems, may not emit ionizing radiation. </a:t>
            </a:r>
          </a:p>
          <a:p>
            <a:pPr algn="ctr"/>
            <a:endParaRPr lang="en-US" dirty="0">
              <a:latin typeface="Arial Nova Cond Light" panose="020B0306020202020204" pitchFamily="34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1" name="Picture 4" descr="http://i.ytimg.com/vi/HGVWwAbOvGE/maxresdefault.jpg">
            <a:extLst>
              <a:ext uri="{FF2B5EF4-FFF2-40B4-BE49-F238E27FC236}">
                <a16:creationId xmlns:a16="http://schemas.microsoft.com/office/drawing/2014/main" id="{FC562B7B-7F50-4C91-F51B-CE800986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7130" y="3492896"/>
            <a:ext cx="3122168" cy="2185214"/>
          </a:xfrm>
          <a:prstGeom prst="rect">
            <a:avLst/>
          </a:prstGeom>
          <a:noFill/>
          <a:ln w="3175">
            <a:solidFill>
              <a:schemeClr val="bg1">
                <a:lumMod val="50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WP2018MtSinai(76of213)_rev.jpg">
            <a:extLst>
              <a:ext uri="{FF2B5EF4-FFF2-40B4-BE49-F238E27FC236}">
                <a16:creationId xmlns:a16="http://schemas.microsoft.com/office/drawing/2014/main" id="{83F417F5-3F57-D639-9248-A8CB77DF3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46" y="3476124"/>
            <a:ext cx="3139632" cy="2185214"/>
          </a:xfrm>
          <a:prstGeom prst="rect">
            <a:avLst/>
          </a:prstGeom>
          <a:ln w="3175">
            <a:solidFill>
              <a:schemeClr val="bg1">
                <a:lumMod val="50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88D525-79BF-7750-C75D-E9319B77E50A}"/>
              </a:ext>
            </a:extLst>
          </p:cNvPr>
          <p:cNvSpPr txBox="1"/>
          <p:nvPr/>
        </p:nvSpPr>
        <p:spPr>
          <a:xfrm>
            <a:off x="9284070" y="3480539"/>
            <a:ext cx="2681268" cy="279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267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 Electron Beam and X-ray</a:t>
            </a:r>
          </a:p>
          <a:p>
            <a:pPr marL="177800" indent="-177800">
              <a:spcBef>
                <a:spcPts val="400"/>
              </a:spcBef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Device Sterilization</a:t>
            </a:r>
          </a:p>
          <a:p>
            <a:pPr marL="177800" indent="-177800">
              <a:spcBef>
                <a:spcPts val="400"/>
              </a:spcBef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Phytosanitary Treatment and Food Irradiation</a:t>
            </a:r>
          </a:p>
          <a:p>
            <a:pPr marL="177800" indent="-177800">
              <a:spcBef>
                <a:spcPts val="400"/>
              </a:spcBef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Plastics and Material Modification</a:t>
            </a:r>
          </a:p>
          <a:p>
            <a:pPr marL="177800" indent="-177800">
              <a:spcBef>
                <a:spcPts val="400"/>
              </a:spcBef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Wastewater Treatment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2092DB-4FC9-86E0-D98F-E4585A8AE2EE}"/>
              </a:ext>
            </a:extLst>
          </p:cNvPr>
          <p:cNvSpPr txBox="1"/>
          <p:nvPr/>
        </p:nvSpPr>
        <p:spPr>
          <a:xfrm>
            <a:off x="3670982" y="3476123"/>
            <a:ext cx="2496765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267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Self-shielded X-ray Irradiators</a:t>
            </a:r>
          </a:p>
          <a:p>
            <a:pPr marL="177800" indent="-177800">
              <a:spcBef>
                <a:spcPts val="400"/>
              </a:spcBef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Irradiation</a:t>
            </a:r>
          </a:p>
          <a:p>
            <a:pPr marL="177800" indent="-177800">
              <a:spcBef>
                <a:spcPts val="400"/>
              </a:spcBef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Irradiation</a:t>
            </a:r>
          </a:p>
          <a:p>
            <a:pPr marL="177800" indent="-177800">
              <a:spcBef>
                <a:spcPts val="400"/>
              </a:spcBef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Sterile Insect Technique (SIT)</a:t>
            </a:r>
          </a:p>
          <a:p>
            <a:pPr marL="177800" indent="-177800">
              <a:spcBef>
                <a:spcPts val="400"/>
              </a:spcBef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 Irradiation</a:t>
            </a:r>
          </a:p>
          <a:p>
            <a:pPr marL="177800" indent="-177800">
              <a:spcBef>
                <a:spcPts val="400"/>
              </a:spcBef>
              <a:buClr>
                <a:srgbClr val="F2672A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 Mutation Breeding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974D0-8BEA-66A3-704F-4146624F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6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79575"/>
            <a:ext cx="10874023" cy="55993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Considerations for Alternative Technologies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B12CE-EB57-3648-96E4-5218118BAF38}"/>
              </a:ext>
            </a:extLst>
          </p:cNvPr>
          <p:cNvSpPr txBox="1"/>
          <p:nvPr/>
        </p:nvSpPr>
        <p:spPr>
          <a:xfrm>
            <a:off x="479777" y="1193510"/>
            <a:ext cx="8730145" cy="664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1682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Cost/Limited Budget</a:t>
            </a:r>
          </a:p>
          <a:p>
            <a:pPr marL="285750" indent="-285750">
              <a:lnSpc>
                <a:spcPct val="150000"/>
              </a:lnSpc>
              <a:buClr>
                <a:srgbClr val="F1682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Facility and Maintenance Needs</a:t>
            </a:r>
          </a:p>
          <a:p>
            <a:pPr marL="285750" indent="-285750">
              <a:lnSpc>
                <a:spcPct val="150000"/>
              </a:lnSpc>
              <a:buClr>
                <a:srgbClr val="F1682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Device Preference and Training Needs</a:t>
            </a:r>
          </a:p>
          <a:p>
            <a:pPr marL="285750" indent="-285750">
              <a:lnSpc>
                <a:spcPct val="150000"/>
              </a:lnSpc>
              <a:buClr>
                <a:srgbClr val="F1682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Research or Clinical Standards</a:t>
            </a:r>
          </a:p>
          <a:p>
            <a:pPr marL="285750" indent="-285750">
              <a:lnSpc>
                <a:spcPct val="150000"/>
              </a:lnSpc>
              <a:buClr>
                <a:srgbClr val="F1682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Operational Protocols</a:t>
            </a:r>
          </a:p>
          <a:p>
            <a:pPr marL="285750" indent="-285750">
              <a:lnSpc>
                <a:spcPct val="150000"/>
              </a:lnSpc>
              <a:buClr>
                <a:srgbClr val="F1682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Technical Performance</a:t>
            </a:r>
          </a:p>
          <a:p>
            <a:pPr marL="285750" indent="-285750">
              <a:lnSpc>
                <a:spcPct val="150000"/>
              </a:lnSpc>
              <a:buClr>
                <a:srgbClr val="F1682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Maintenance Schedule Requirements</a:t>
            </a:r>
          </a:p>
          <a:p>
            <a:pPr marL="285750" indent="-285750">
              <a:lnSpc>
                <a:spcPct val="150000"/>
              </a:lnSpc>
              <a:buClr>
                <a:srgbClr val="F1682B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Government and Industry Approvals, Licensing, or Accreditation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0CD3F-344B-9F40-BA17-8D5DE4096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13489" r="15680" b="25185"/>
          <a:stretch/>
        </p:blipFill>
        <p:spPr>
          <a:xfrm>
            <a:off x="5590418" y="1193510"/>
            <a:ext cx="5210380" cy="338328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B0CADF-CC96-ED49-BEA8-EDAB916FE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958" y="3295708"/>
            <a:ext cx="2377440" cy="3562292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58B9F8-4FD2-7198-6818-050968BD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96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79575"/>
            <a:ext cx="10874023" cy="559935"/>
          </a:xfrm>
        </p:spPr>
        <p:txBody>
          <a:bodyPr/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Reduce Radiological Risks with Alternative Technologies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92160D4-9F18-A01C-4A6D-E70162A5BB51}"/>
              </a:ext>
            </a:extLst>
          </p:cNvPr>
          <p:cNvGrpSpPr/>
          <p:nvPr/>
        </p:nvGrpSpPr>
        <p:grpSpPr>
          <a:xfrm>
            <a:off x="721693" y="1453301"/>
            <a:ext cx="5988606" cy="4181797"/>
            <a:chOff x="360552" y="1242867"/>
            <a:chExt cx="5517540" cy="41817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6ECF6A-C0BB-85D4-44F6-90ECE81BCCA7}"/>
                </a:ext>
              </a:extLst>
            </p:cNvPr>
            <p:cNvSpPr txBox="1"/>
            <p:nvPr/>
          </p:nvSpPr>
          <p:spPr>
            <a:xfrm>
              <a:off x="382575" y="1242867"/>
              <a:ext cx="54955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Strategies to Promote Alternative Technologies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A0DFFD6-5EB0-696A-0CDF-568359A99EC1}"/>
                </a:ext>
              </a:extLst>
            </p:cNvPr>
            <p:cNvGrpSpPr/>
            <p:nvPr/>
          </p:nvGrpSpPr>
          <p:grpSpPr>
            <a:xfrm>
              <a:off x="360552" y="1841030"/>
              <a:ext cx="4569487" cy="3583634"/>
              <a:chOff x="75947" y="1841030"/>
              <a:chExt cx="4569487" cy="358363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710CD6F-837C-B075-9938-28F636703BAD}"/>
                  </a:ext>
                </a:extLst>
              </p:cNvPr>
              <p:cNvGrpSpPr/>
              <p:nvPr/>
            </p:nvGrpSpPr>
            <p:grpSpPr>
              <a:xfrm>
                <a:off x="623702" y="1841030"/>
                <a:ext cx="1386435" cy="1712796"/>
                <a:chOff x="623702" y="1841030"/>
                <a:chExt cx="1386435" cy="1712796"/>
              </a:xfrm>
            </p:grpSpPr>
            <p:pic>
              <p:nvPicPr>
                <p:cNvPr id="19" name="Picture 18" descr="Icon_Policy.png">
                  <a:extLst>
                    <a:ext uri="{FF2B5EF4-FFF2-40B4-BE49-F238E27FC236}">
                      <a16:creationId xmlns:a16="http://schemas.microsoft.com/office/drawing/2014/main" id="{D017788E-3EFE-FBEA-0D00-AE9A8602B0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847" y="1841030"/>
                  <a:ext cx="1311593" cy="1371600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4826F16-F5D2-9BDF-F6D3-F02743FF8D3E}"/>
                    </a:ext>
                  </a:extLst>
                </p:cNvPr>
                <p:cNvSpPr txBox="1"/>
                <p:nvPr/>
              </p:nvSpPr>
              <p:spPr>
                <a:xfrm>
                  <a:off x="623702" y="3184494"/>
                  <a:ext cx="13864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Policy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19222F8-2558-D9BF-0CA5-77D3C565089F}"/>
                  </a:ext>
                </a:extLst>
              </p:cNvPr>
              <p:cNvGrpSpPr/>
              <p:nvPr/>
            </p:nvGrpSpPr>
            <p:grpSpPr>
              <a:xfrm>
                <a:off x="75947" y="3692965"/>
                <a:ext cx="2407392" cy="1731699"/>
                <a:chOff x="75947" y="3692965"/>
                <a:chExt cx="2407392" cy="1731699"/>
              </a:xfrm>
            </p:grpSpPr>
            <p:pic>
              <p:nvPicPr>
                <p:cNvPr id="17" name="Picture 16" descr="Icon_Device.png">
                  <a:extLst>
                    <a:ext uri="{FF2B5EF4-FFF2-40B4-BE49-F238E27FC236}">
                      <a16:creationId xmlns:a16="http://schemas.microsoft.com/office/drawing/2014/main" id="{0CB19045-AECE-EE84-F3A4-73376358E3A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489" y="3692965"/>
                  <a:ext cx="1311220" cy="1371600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C95B021-F0A4-0799-4755-A9F823F6C76C}"/>
                    </a:ext>
                  </a:extLst>
                </p:cNvPr>
                <p:cNvSpPr txBox="1"/>
                <p:nvPr/>
              </p:nvSpPr>
              <p:spPr>
                <a:xfrm>
                  <a:off x="75947" y="5055332"/>
                  <a:ext cx="24073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 Device Replacements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60AF7C4-C511-C844-7826-2A396844934B}"/>
                  </a:ext>
                </a:extLst>
              </p:cNvPr>
              <p:cNvGrpSpPr/>
              <p:nvPr/>
            </p:nvGrpSpPr>
            <p:grpSpPr>
              <a:xfrm>
                <a:off x="2151156" y="1841030"/>
                <a:ext cx="2494278" cy="1755000"/>
                <a:chOff x="2151156" y="1841030"/>
                <a:chExt cx="2494278" cy="1755000"/>
              </a:xfrm>
            </p:grpSpPr>
            <p:pic>
              <p:nvPicPr>
                <p:cNvPr id="15" name="Picture 14" descr="Icon_Outreach.png">
                  <a:extLst>
                    <a:ext uri="{FF2B5EF4-FFF2-40B4-BE49-F238E27FC236}">
                      <a16:creationId xmlns:a16="http://schemas.microsoft.com/office/drawing/2014/main" id="{E4F32F60-63F5-3421-B9CF-D9521C0272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9771" y="1841030"/>
                  <a:ext cx="1311220" cy="1371600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EDDC9DB-8A95-794C-9514-06DAA009BADA}"/>
                    </a:ext>
                  </a:extLst>
                </p:cNvPr>
                <p:cNvSpPr txBox="1"/>
                <p:nvPr/>
              </p:nvSpPr>
              <p:spPr>
                <a:xfrm>
                  <a:off x="2151156" y="3226698"/>
                  <a:ext cx="24942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Outreach &amp; Education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09EECAA-24EC-7FE2-5049-CF720168C29F}"/>
                  </a:ext>
                </a:extLst>
              </p:cNvPr>
              <p:cNvGrpSpPr/>
              <p:nvPr/>
            </p:nvGrpSpPr>
            <p:grpSpPr>
              <a:xfrm>
                <a:off x="2651226" y="3666533"/>
                <a:ext cx="1503082" cy="1740932"/>
                <a:chOff x="2651226" y="3666533"/>
                <a:chExt cx="1503082" cy="1740932"/>
              </a:xfrm>
            </p:grpSpPr>
            <p:pic>
              <p:nvPicPr>
                <p:cNvPr id="13" name="Picture 12" descr="Icon_Research.png">
                  <a:extLst>
                    <a:ext uri="{FF2B5EF4-FFF2-40B4-BE49-F238E27FC236}">
                      <a16:creationId xmlns:a16="http://schemas.microsoft.com/office/drawing/2014/main" id="{11BB00FF-680F-2F55-8F85-375D6CF0E2F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9771" y="3666533"/>
                  <a:ext cx="1311220" cy="137160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16B850-735F-91B6-0519-13F3E75D369C}"/>
                    </a:ext>
                  </a:extLst>
                </p:cNvPr>
                <p:cNvSpPr txBox="1"/>
                <p:nvPr/>
              </p:nvSpPr>
              <p:spPr>
                <a:xfrm>
                  <a:off x="2651226" y="5038133"/>
                  <a:ext cx="15030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Research</a:t>
                  </a:r>
                </a:p>
              </p:txBody>
            </p:sp>
          </p:grp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6F8F077-0CD7-2749-91C6-2BCA502304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2" r="10008" b="11163"/>
          <a:stretch/>
        </p:blipFill>
        <p:spPr>
          <a:xfrm>
            <a:off x="6404727" y="1534948"/>
            <a:ext cx="5730487" cy="4297680"/>
          </a:xfrm>
          <a:prstGeom prst="rect">
            <a:avLst/>
          </a:prstGeom>
          <a:ln w="19050">
            <a:solidFill>
              <a:schemeClr val="bg1"/>
            </a:solidFill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35A18-A8A7-DF5F-5A82-275BC4DE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0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EB90A-1CAF-3645-897E-3C4CA4C4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77" y="379575"/>
            <a:ext cx="10874023" cy="55993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 U.S. Government Policy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5326B1-CE52-48AC-0188-26D4BB427515}"/>
              </a:ext>
            </a:extLst>
          </p:cNvPr>
          <p:cNvSpPr txBox="1">
            <a:spLocks/>
          </p:cNvSpPr>
          <p:nvPr/>
        </p:nvSpPr>
        <p:spPr>
          <a:xfrm>
            <a:off x="5943292" y="4012423"/>
            <a:ext cx="4930396" cy="1329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NNSA Strategic Vision: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 must detect possible proliferation activities as early as possible and minimize pathways to attaining nuclear or radiological devices.”</a:t>
            </a:r>
            <a:endParaRPr lang="en-US" sz="1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D5EA9D-2780-84C9-A368-83CC2A67A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6" y="1256122"/>
            <a:ext cx="2309055" cy="3017520"/>
          </a:xfrm>
          <a:prstGeom prst="rect">
            <a:avLst/>
          </a:prstGeom>
          <a:ln>
            <a:solidFill>
              <a:schemeClr val="bg1">
                <a:lumMod val="65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8465F8-D3DD-87D8-3188-56029259B23E}"/>
              </a:ext>
            </a:extLst>
          </p:cNvPr>
          <p:cNvSpPr txBox="1">
            <a:spLocks/>
          </p:cNvSpPr>
          <p:nvPr/>
        </p:nvSpPr>
        <p:spPr>
          <a:xfrm>
            <a:off x="3002580" y="1240807"/>
            <a:ext cx="6191461" cy="1451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Security Strategic Guidance: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 will continue to lead the world in coordinated efforts to lock down nuclear and radiological materials and prevent terrorist acquisition.”</a:t>
            </a:r>
          </a:p>
          <a:p>
            <a:pPr marL="0" indent="0" algn="r">
              <a:buNone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endParaRPr lang="en-U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716506-F655-08F1-8C33-BCD4C0C3A95B}"/>
              </a:ext>
            </a:extLst>
          </p:cNvPr>
          <p:cNvSpPr txBox="1">
            <a:spLocks/>
          </p:cNvSpPr>
          <p:nvPr/>
        </p:nvSpPr>
        <p:spPr>
          <a:xfrm>
            <a:off x="4195973" y="2719216"/>
            <a:ext cx="6910046" cy="1573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Security Memorandum 19: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“Reducing, eliminating, and securing radioactive and nuclear materials are the most effective means to prevent their acquisition and use…”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A6F6C-C941-81AF-BB4A-92528F06A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05" t="9465" r="17524" b="11664"/>
          <a:stretch/>
        </p:blipFill>
        <p:spPr>
          <a:xfrm>
            <a:off x="2024852" y="2788376"/>
            <a:ext cx="1987650" cy="1294708"/>
          </a:xfrm>
          <a:prstGeom prst="rect">
            <a:avLst/>
          </a:prstGeom>
          <a:ln>
            <a:solidFill>
              <a:schemeClr val="bg1">
                <a:lumMod val="65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C10808-A8D7-7DB2-9AD7-604F9778F6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581" y="4010810"/>
            <a:ext cx="3214988" cy="2069450"/>
          </a:xfrm>
          <a:prstGeom prst="rect">
            <a:avLst/>
          </a:prstGeom>
          <a:ln>
            <a:solidFill>
              <a:schemeClr val="bg1">
                <a:lumMod val="65000"/>
                <a:alpha val="2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07308-F970-FE39-4B32-0667E6049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E976B-CF25-DD4B-B2C1-A16E6F4675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67686"/>
      </p:ext>
    </p:extLst>
  </p:cSld>
  <p:clrMapOvr>
    <a:masterClrMapping/>
  </p:clrMapOvr>
</p:sld>
</file>

<file path=ppt/theme/theme1.xml><?xml version="1.0" encoding="utf-8"?>
<a:theme xmlns:a="http://schemas.openxmlformats.org/drawingml/2006/main" name="ORS Widescreen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4d3709-fb5e-4ea2-a83d-54a854e6b375">
      <Terms xmlns="http://schemas.microsoft.com/office/infopath/2007/PartnerControls"/>
    </lcf76f155ced4ddcb4097134ff3c332f>
    <TaxCatchAll xmlns="5d109f06-97e0-4f6f-b626-bbf47fcfae7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0958B31957894A92BF408BEC75495A" ma:contentTypeVersion="14" ma:contentTypeDescription="Create a new document." ma:contentTypeScope="" ma:versionID="473526f4809a9ebcab13320e1dedb07a">
  <xsd:schema xmlns:xsd="http://www.w3.org/2001/XMLSchema" xmlns:xs="http://www.w3.org/2001/XMLSchema" xmlns:p="http://schemas.microsoft.com/office/2006/metadata/properties" xmlns:ns2="bc4d3709-fb5e-4ea2-a83d-54a854e6b375" xmlns:ns3="5d109f06-97e0-4f6f-b626-bbf47fcfae7d" targetNamespace="http://schemas.microsoft.com/office/2006/metadata/properties" ma:root="true" ma:fieldsID="519913d52f6afc4f7a79e40f6735614b" ns2:_="" ns3:_="">
    <xsd:import namespace="bc4d3709-fb5e-4ea2-a83d-54a854e6b375"/>
    <xsd:import namespace="5d109f06-97e0-4f6f-b626-bbf47fcfae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d3709-fb5e-4ea2-a83d-54a854e6b3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09f06-97e0-4f6f-b626-bbf47fcfae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b5dfc35-b193-4cb8-be40-b46b9a55a667}" ma:internalName="TaxCatchAll" ma:showField="CatchAllData" ma:web="5d109f06-97e0-4f6f-b626-bbf47fcfae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A2AE21-B49D-47A1-A2FB-00657992D435}">
  <ds:schemaRefs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5d109f06-97e0-4f6f-b626-bbf47fcfae7d"/>
    <ds:schemaRef ds:uri="http://schemas.microsoft.com/office/2006/documentManagement/types"/>
    <ds:schemaRef ds:uri="bc4d3709-fb5e-4ea2-a83d-54a854e6b375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F878497-B9E6-4614-B4F4-6F4777A53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F8C467-D12D-4F8C-A3D0-BA578C76D5C0}">
  <ds:schemaRefs>
    <ds:schemaRef ds:uri="5d109f06-97e0-4f6f-b626-bbf47fcfae7d"/>
    <ds:schemaRef ds:uri="bc4d3709-fb5e-4ea2-a83d-54a854e6b37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</TotalTime>
  <Words>1244</Words>
  <Application>Microsoft Office PowerPoint</Application>
  <PresentationFormat>Widescreen</PresentationFormat>
  <Paragraphs>214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Nova Cond Light</vt:lpstr>
      <vt:lpstr>Calibri</vt:lpstr>
      <vt:lpstr>ORS Widescreen PPT Template</vt:lpstr>
      <vt:lpstr>PowerPoint Presentation</vt:lpstr>
      <vt:lpstr>Office of Radiological Security</vt:lpstr>
      <vt:lpstr>The Risk of Malicious Use of Radioactive Material Requires Action</vt:lpstr>
      <vt:lpstr>Radioactive Materials Are Relatively Easy to Obtain because They Can Be Found in Many Locations</vt:lpstr>
      <vt:lpstr>High-Activity Sources </vt:lpstr>
      <vt:lpstr>What are “Alternative Technologies”?</vt:lpstr>
      <vt:lpstr>Considerations for Alternative Technologies</vt:lpstr>
      <vt:lpstr>Reduce Radiological Risks with Alternative Technologies</vt:lpstr>
      <vt:lpstr>Support U.S. Government Policy</vt:lpstr>
      <vt:lpstr>Outreach and Education</vt:lpstr>
      <vt:lpstr>Accelerators for Research and Sustainable Development</vt:lpstr>
      <vt:lpstr>Industry Engagement for Alternative Technologies</vt:lpstr>
      <vt:lpstr>Research, Studies, and New Ideas</vt:lpstr>
      <vt:lpstr>Team Nablo</vt:lpstr>
      <vt:lpstr>NNSA Supported Fermi Laboratory Research</vt:lpstr>
      <vt:lpstr>PowerPoint Presentation</vt:lpstr>
      <vt:lpstr>Contact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RadSecure 100</dc:title>
  <dc:subject/>
  <dc:creator>Kristen Taylor</dc:creator>
  <cp:keywords/>
  <dc:description/>
  <cp:lastModifiedBy>Vargas, Vanessa (CONTR)</cp:lastModifiedBy>
  <cp:revision>10</cp:revision>
  <cp:lastPrinted>2021-02-10T22:06:56Z</cp:lastPrinted>
  <dcterms:created xsi:type="dcterms:W3CDTF">2021-03-11T19:43:00Z</dcterms:created>
  <dcterms:modified xsi:type="dcterms:W3CDTF">2023-09-18T20:58:16Z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0x010100970958B31957894A92BF408BEC75495A</vt:lpwstr>
  </property>
  <property fmtid="{D5CDD505-2E9C-101B-9397-08002B2CF9AE}" pid="3" name="MediaServiceImageTags">
    <vt:lpwstr/>
  </property>
</Properties>
</file>