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72" r:id="rId2"/>
    <p:sldId id="2614" r:id="rId3"/>
    <p:sldId id="2142532719" r:id="rId4"/>
    <p:sldId id="2142532729" r:id="rId5"/>
    <p:sldId id="2142532730" r:id="rId6"/>
    <p:sldId id="2142532728" r:id="rId7"/>
    <p:sldId id="2142532721" r:id="rId8"/>
    <p:sldId id="2142532722" r:id="rId9"/>
    <p:sldId id="2142532731" r:id="rId10"/>
    <p:sldId id="2142532733" r:id="rId11"/>
    <p:sldId id="2142532734" r:id="rId12"/>
    <p:sldId id="2142532723" r:id="rId13"/>
    <p:sldId id="2619" r:id="rId14"/>
    <p:sldId id="2142532725" r:id="rId15"/>
    <p:sldId id="2142532727"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2C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4937C9-2254-4699-A5B3-08A7DB271CE1}" v="118" dt="2023-09-18T21:07:41.7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p:normalViewPr>
  <p:slideViewPr>
    <p:cSldViewPr snapToGrid="0">
      <p:cViewPr varScale="1">
        <p:scale>
          <a:sx n="110" d="100"/>
          <a:sy n="110" d="100"/>
        </p:scale>
        <p:origin x="3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26ECE4-9D5D-470F-945A-5D9D0F3D11AA}" type="doc">
      <dgm:prSet loTypeId="urn:microsoft.com/office/officeart/2005/8/layout/hProcess9" loCatId="process" qsTypeId="urn:microsoft.com/office/officeart/2005/8/quickstyle/simple1" qsCatId="simple" csTypeId="urn:microsoft.com/office/officeart/2005/8/colors/accent1_2" csCatId="accent1" phldr="1"/>
      <dgm:spPr/>
    </dgm:pt>
    <dgm:pt modelId="{2E17B157-DA61-4EEE-97AA-C90C6D2305B2}">
      <dgm:prSet phldrT="[Text]" custT="1"/>
      <dgm:spPr/>
      <dgm:t>
        <a:bodyPr/>
        <a:lstStyle/>
        <a:p>
          <a:r>
            <a:rPr lang="en-US" sz="2400" dirty="0"/>
            <a:t>AAMI develops TIR</a:t>
          </a:r>
        </a:p>
      </dgm:t>
    </dgm:pt>
    <dgm:pt modelId="{5BDBA83E-A673-4E57-B949-0B2DE6A991A4}" type="parTrans" cxnId="{E5843511-78B5-44FE-9393-5615564EAE79}">
      <dgm:prSet/>
      <dgm:spPr/>
      <dgm:t>
        <a:bodyPr/>
        <a:lstStyle/>
        <a:p>
          <a:endParaRPr lang="en-US" sz="1600"/>
        </a:p>
      </dgm:t>
    </dgm:pt>
    <dgm:pt modelId="{A0F1FB43-79FA-4BCC-9C76-E70E95D87941}" type="sibTrans" cxnId="{E5843511-78B5-44FE-9393-5615564EAE79}">
      <dgm:prSet/>
      <dgm:spPr/>
      <dgm:t>
        <a:bodyPr/>
        <a:lstStyle/>
        <a:p>
          <a:endParaRPr lang="en-US" sz="1600"/>
        </a:p>
      </dgm:t>
    </dgm:pt>
    <dgm:pt modelId="{72D821E5-34D8-4056-9291-F2C81420CB45}">
      <dgm:prSet phldrT="[Text]" custT="1"/>
      <dgm:spPr/>
      <dgm:t>
        <a:bodyPr/>
        <a:lstStyle/>
        <a:p>
          <a:r>
            <a:rPr lang="en-US" sz="2400" dirty="0"/>
            <a:t>TIR provides foundation for change in ISO documents</a:t>
          </a:r>
        </a:p>
      </dgm:t>
    </dgm:pt>
    <dgm:pt modelId="{1FF069CE-7E19-4AAF-B5C2-E29944CEF45F}" type="parTrans" cxnId="{58EA3AFE-D191-4B75-8018-A2BA6E1856A8}">
      <dgm:prSet/>
      <dgm:spPr/>
      <dgm:t>
        <a:bodyPr/>
        <a:lstStyle/>
        <a:p>
          <a:endParaRPr lang="en-US" sz="1600"/>
        </a:p>
      </dgm:t>
    </dgm:pt>
    <dgm:pt modelId="{6836C36F-3B4A-4E16-9B27-23BB5E1E275F}" type="sibTrans" cxnId="{58EA3AFE-D191-4B75-8018-A2BA6E1856A8}">
      <dgm:prSet/>
      <dgm:spPr/>
      <dgm:t>
        <a:bodyPr/>
        <a:lstStyle/>
        <a:p>
          <a:endParaRPr lang="en-US" sz="1600"/>
        </a:p>
      </dgm:t>
    </dgm:pt>
    <dgm:pt modelId="{A7C3481F-8D4C-4637-A161-15D609605844}">
      <dgm:prSet phldrT="[Text]" custT="1"/>
      <dgm:spPr/>
      <dgm:t>
        <a:bodyPr/>
        <a:lstStyle/>
        <a:p>
          <a:r>
            <a:rPr lang="en-US" sz="2400" dirty="0"/>
            <a:t>New ISO standards published to replace or reference</a:t>
          </a:r>
        </a:p>
      </dgm:t>
    </dgm:pt>
    <dgm:pt modelId="{9A76F4AE-914D-462A-AE5C-6C089B41734B}" type="parTrans" cxnId="{BDFA2EC9-F749-41AB-AE02-90F713F984ED}">
      <dgm:prSet/>
      <dgm:spPr/>
      <dgm:t>
        <a:bodyPr/>
        <a:lstStyle/>
        <a:p>
          <a:endParaRPr lang="en-US" sz="1600"/>
        </a:p>
      </dgm:t>
    </dgm:pt>
    <dgm:pt modelId="{CB9985D9-67C8-4C5B-AA8E-24ADDBB45DB8}" type="sibTrans" cxnId="{BDFA2EC9-F749-41AB-AE02-90F713F984ED}">
      <dgm:prSet/>
      <dgm:spPr/>
      <dgm:t>
        <a:bodyPr/>
        <a:lstStyle/>
        <a:p>
          <a:endParaRPr lang="en-US" sz="1600"/>
        </a:p>
      </dgm:t>
    </dgm:pt>
    <dgm:pt modelId="{C90FC125-F3A8-478C-A6D7-9F6285E1724C}" type="pres">
      <dgm:prSet presAssocID="{0626ECE4-9D5D-470F-945A-5D9D0F3D11AA}" presName="CompostProcess" presStyleCnt="0">
        <dgm:presLayoutVars>
          <dgm:dir/>
          <dgm:resizeHandles val="exact"/>
        </dgm:presLayoutVars>
      </dgm:prSet>
      <dgm:spPr/>
    </dgm:pt>
    <dgm:pt modelId="{E3EEA78C-859F-4065-8B88-6E4A5DC1663B}" type="pres">
      <dgm:prSet presAssocID="{0626ECE4-9D5D-470F-945A-5D9D0F3D11AA}" presName="arrow" presStyleLbl="bgShp" presStyleIdx="0" presStyleCnt="1" custLinFactNeighborX="0"/>
      <dgm:spPr/>
    </dgm:pt>
    <dgm:pt modelId="{6F4036A5-837A-4DFD-B25F-1E6ECF27BBA9}" type="pres">
      <dgm:prSet presAssocID="{0626ECE4-9D5D-470F-945A-5D9D0F3D11AA}" presName="linearProcess" presStyleCnt="0"/>
      <dgm:spPr/>
    </dgm:pt>
    <dgm:pt modelId="{72D87B6B-D73D-434F-AE7D-CB5F13934C3D}" type="pres">
      <dgm:prSet presAssocID="{2E17B157-DA61-4EEE-97AA-C90C6D2305B2}" presName="textNode" presStyleLbl="node1" presStyleIdx="0" presStyleCnt="3">
        <dgm:presLayoutVars>
          <dgm:bulletEnabled val="1"/>
        </dgm:presLayoutVars>
      </dgm:prSet>
      <dgm:spPr/>
    </dgm:pt>
    <dgm:pt modelId="{FC2214AD-EDCE-4A3F-99C8-E514EE90C5E8}" type="pres">
      <dgm:prSet presAssocID="{A0F1FB43-79FA-4BCC-9C76-E70E95D87941}" presName="sibTrans" presStyleCnt="0"/>
      <dgm:spPr/>
    </dgm:pt>
    <dgm:pt modelId="{35C97576-6F24-45F5-8FE9-5FD1BF10E0C3}" type="pres">
      <dgm:prSet presAssocID="{72D821E5-34D8-4056-9291-F2C81420CB45}" presName="textNode" presStyleLbl="node1" presStyleIdx="1" presStyleCnt="3">
        <dgm:presLayoutVars>
          <dgm:bulletEnabled val="1"/>
        </dgm:presLayoutVars>
      </dgm:prSet>
      <dgm:spPr/>
    </dgm:pt>
    <dgm:pt modelId="{E50D12CC-E26F-4203-8013-CF0BB3235842}" type="pres">
      <dgm:prSet presAssocID="{6836C36F-3B4A-4E16-9B27-23BB5E1E275F}" presName="sibTrans" presStyleCnt="0"/>
      <dgm:spPr/>
    </dgm:pt>
    <dgm:pt modelId="{8DF51EB6-1DD3-451F-A238-BE2228F9C102}" type="pres">
      <dgm:prSet presAssocID="{A7C3481F-8D4C-4637-A161-15D609605844}" presName="textNode" presStyleLbl="node1" presStyleIdx="2" presStyleCnt="3">
        <dgm:presLayoutVars>
          <dgm:bulletEnabled val="1"/>
        </dgm:presLayoutVars>
      </dgm:prSet>
      <dgm:spPr/>
    </dgm:pt>
  </dgm:ptLst>
  <dgm:cxnLst>
    <dgm:cxn modelId="{E5843511-78B5-44FE-9393-5615564EAE79}" srcId="{0626ECE4-9D5D-470F-945A-5D9D0F3D11AA}" destId="{2E17B157-DA61-4EEE-97AA-C90C6D2305B2}" srcOrd="0" destOrd="0" parTransId="{5BDBA83E-A673-4E57-B949-0B2DE6A991A4}" sibTransId="{A0F1FB43-79FA-4BCC-9C76-E70E95D87941}"/>
    <dgm:cxn modelId="{17949E1A-B69D-4185-BB72-69523CA1E4B2}" type="presOf" srcId="{0626ECE4-9D5D-470F-945A-5D9D0F3D11AA}" destId="{C90FC125-F3A8-478C-A6D7-9F6285E1724C}" srcOrd="0" destOrd="0" presId="urn:microsoft.com/office/officeart/2005/8/layout/hProcess9"/>
    <dgm:cxn modelId="{7FB7EA21-4195-47CF-A247-4C7A4EEF2C9E}" type="presOf" srcId="{2E17B157-DA61-4EEE-97AA-C90C6D2305B2}" destId="{72D87B6B-D73D-434F-AE7D-CB5F13934C3D}" srcOrd="0" destOrd="0" presId="urn:microsoft.com/office/officeart/2005/8/layout/hProcess9"/>
    <dgm:cxn modelId="{3BBB1961-1E88-4B44-A3AA-FCD16D3695D6}" type="presOf" srcId="{A7C3481F-8D4C-4637-A161-15D609605844}" destId="{8DF51EB6-1DD3-451F-A238-BE2228F9C102}" srcOrd="0" destOrd="0" presId="urn:microsoft.com/office/officeart/2005/8/layout/hProcess9"/>
    <dgm:cxn modelId="{BDFA2EC9-F749-41AB-AE02-90F713F984ED}" srcId="{0626ECE4-9D5D-470F-945A-5D9D0F3D11AA}" destId="{A7C3481F-8D4C-4637-A161-15D609605844}" srcOrd="2" destOrd="0" parTransId="{9A76F4AE-914D-462A-AE5C-6C089B41734B}" sibTransId="{CB9985D9-67C8-4C5B-AA8E-24ADDBB45DB8}"/>
    <dgm:cxn modelId="{D244CDEA-A511-41B2-89C3-D4A358130A5E}" type="presOf" srcId="{72D821E5-34D8-4056-9291-F2C81420CB45}" destId="{35C97576-6F24-45F5-8FE9-5FD1BF10E0C3}" srcOrd="0" destOrd="0" presId="urn:microsoft.com/office/officeart/2005/8/layout/hProcess9"/>
    <dgm:cxn modelId="{58EA3AFE-D191-4B75-8018-A2BA6E1856A8}" srcId="{0626ECE4-9D5D-470F-945A-5D9D0F3D11AA}" destId="{72D821E5-34D8-4056-9291-F2C81420CB45}" srcOrd="1" destOrd="0" parTransId="{1FF069CE-7E19-4AAF-B5C2-E29944CEF45F}" sibTransId="{6836C36F-3B4A-4E16-9B27-23BB5E1E275F}"/>
    <dgm:cxn modelId="{C729BE88-08AA-4A2E-95B9-70A658687C2D}" type="presParOf" srcId="{C90FC125-F3A8-478C-A6D7-9F6285E1724C}" destId="{E3EEA78C-859F-4065-8B88-6E4A5DC1663B}" srcOrd="0" destOrd="0" presId="urn:microsoft.com/office/officeart/2005/8/layout/hProcess9"/>
    <dgm:cxn modelId="{D7DB7082-2594-4F93-A396-54B5D662A373}" type="presParOf" srcId="{C90FC125-F3A8-478C-A6D7-9F6285E1724C}" destId="{6F4036A5-837A-4DFD-B25F-1E6ECF27BBA9}" srcOrd="1" destOrd="0" presId="urn:microsoft.com/office/officeart/2005/8/layout/hProcess9"/>
    <dgm:cxn modelId="{1E48D7D1-D0A6-44F3-AE0D-E4C03F83F332}" type="presParOf" srcId="{6F4036A5-837A-4DFD-B25F-1E6ECF27BBA9}" destId="{72D87B6B-D73D-434F-AE7D-CB5F13934C3D}" srcOrd="0" destOrd="0" presId="urn:microsoft.com/office/officeart/2005/8/layout/hProcess9"/>
    <dgm:cxn modelId="{186CD23C-1169-4AD8-AC72-87E062DABEB6}" type="presParOf" srcId="{6F4036A5-837A-4DFD-B25F-1E6ECF27BBA9}" destId="{FC2214AD-EDCE-4A3F-99C8-E514EE90C5E8}" srcOrd="1" destOrd="0" presId="urn:microsoft.com/office/officeart/2005/8/layout/hProcess9"/>
    <dgm:cxn modelId="{1B684697-FF43-4E10-8D09-214ADDEFFA44}" type="presParOf" srcId="{6F4036A5-837A-4DFD-B25F-1E6ECF27BBA9}" destId="{35C97576-6F24-45F5-8FE9-5FD1BF10E0C3}" srcOrd="2" destOrd="0" presId="urn:microsoft.com/office/officeart/2005/8/layout/hProcess9"/>
    <dgm:cxn modelId="{0D7772AD-AEA9-4737-A9F3-EABF136C5117}" type="presParOf" srcId="{6F4036A5-837A-4DFD-B25F-1E6ECF27BBA9}" destId="{E50D12CC-E26F-4203-8013-CF0BB3235842}" srcOrd="3" destOrd="0" presId="urn:microsoft.com/office/officeart/2005/8/layout/hProcess9"/>
    <dgm:cxn modelId="{279AD166-4703-4695-ABAF-E1766542A2E8}" type="presParOf" srcId="{6F4036A5-837A-4DFD-B25F-1E6ECF27BBA9}" destId="{8DF51EB6-1DD3-451F-A238-BE2228F9C102}"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EA78C-859F-4065-8B88-6E4A5DC1663B}">
      <dsp:nvSpPr>
        <dsp:cNvPr id="0" name=""/>
        <dsp:cNvSpPr/>
      </dsp:nvSpPr>
      <dsp:spPr>
        <a:xfrm>
          <a:off x="609599" y="0"/>
          <a:ext cx="6908800"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D87B6B-D73D-434F-AE7D-CB5F13934C3D}">
      <dsp:nvSpPr>
        <dsp:cNvPr id="0" name=""/>
        <dsp:cNvSpPr/>
      </dsp:nvSpPr>
      <dsp:spPr>
        <a:xfrm>
          <a:off x="0" y="1625600"/>
          <a:ext cx="2438400"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AAMI develops TIR</a:t>
          </a:r>
        </a:p>
      </dsp:txBody>
      <dsp:txXfrm>
        <a:off x="105807" y="1731407"/>
        <a:ext cx="2226786" cy="1955852"/>
      </dsp:txXfrm>
    </dsp:sp>
    <dsp:sp modelId="{35C97576-6F24-45F5-8FE9-5FD1BF10E0C3}">
      <dsp:nvSpPr>
        <dsp:cNvPr id="0" name=""/>
        <dsp:cNvSpPr/>
      </dsp:nvSpPr>
      <dsp:spPr>
        <a:xfrm>
          <a:off x="2844799" y="1625600"/>
          <a:ext cx="2438400"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TIR provides foundation for change in ISO documents</a:t>
          </a:r>
        </a:p>
      </dsp:txBody>
      <dsp:txXfrm>
        <a:off x="2950606" y="1731407"/>
        <a:ext cx="2226786" cy="1955852"/>
      </dsp:txXfrm>
    </dsp:sp>
    <dsp:sp modelId="{8DF51EB6-1DD3-451F-A238-BE2228F9C102}">
      <dsp:nvSpPr>
        <dsp:cNvPr id="0" name=""/>
        <dsp:cNvSpPr/>
      </dsp:nvSpPr>
      <dsp:spPr>
        <a:xfrm>
          <a:off x="5689600" y="1625600"/>
          <a:ext cx="2438400"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New ISO standards published to replace or reference</a:t>
          </a:r>
        </a:p>
      </dsp:txBody>
      <dsp:txXfrm>
        <a:off x="5795407" y="1731407"/>
        <a:ext cx="2226786" cy="195585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A083BA-6C9B-4710-A96E-63EA7EA8D684}" type="datetimeFigureOut">
              <a:rPr lang="en-US" smtClean="0"/>
              <a:t>9/19/2023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E9033-08B3-44F2-A233-AA65697B73E7}" type="slidenum">
              <a:rPr lang="en-US" smtClean="0"/>
              <a:t>‹#›</a:t>
            </a:fld>
            <a:endParaRPr lang="en-US"/>
          </a:p>
        </p:txBody>
      </p:sp>
    </p:spTree>
    <p:extLst>
      <p:ext uri="{BB962C8B-B14F-4D97-AF65-F5344CB8AC3E}">
        <p14:creationId xmlns:p14="http://schemas.microsoft.com/office/powerpoint/2010/main" val="2003092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example I just gave was about using a new idea to strengthen an existing standard.  We can also think about how to build new standards from scratch.</a:t>
            </a:r>
          </a:p>
          <a:p>
            <a:r>
              <a:rPr lang="en-US" dirty="0"/>
              <a:t>(Amanda)</a:t>
            </a:r>
          </a:p>
          <a:p>
            <a:r>
              <a:rPr lang="en-US" dirty="0"/>
              <a:t>Go through list, then use example.</a:t>
            </a:r>
          </a:p>
          <a:p>
            <a:r>
              <a:rPr lang="en-US" dirty="0"/>
              <a:t>Around 5 years ago, we as an industry recognized that gamma capacity wasn’t growing at a rate that could support the expected growth of the medical device industry.  This led to an investment by several companies in both e-beam and x-ray technology to try to fill that gap, but at the same time there was a recognition that it is not trivial to switch between radiation sources and more guidance was needed.  So we wrote an NWIP for a new guidance document on transferring health care products between radiation sterilization sources.  We leveraged peer reviewed data on studies on dose rate difference on microbicidal efficacy to simplify the approach that was in part 1 (relied on language about “identical sources” and specifics on water in a liquid state), reexamined some of the initial published data that led to the original recommendations, also cited recent references on material effects with different sources, all to provide better guidance to allow health care companies to make these transfers.  The Radiation Sterilization group at AAMI is one of it’s largest, and we were able to get input from close to 100 members.  The review process can be tedious, and we went through several iterations, even the title changed, but in the end the new document was completed in 2021 and officially published in 2022.</a:t>
            </a:r>
          </a:p>
        </p:txBody>
      </p:sp>
      <p:sp>
        <p:nvSpPr>
          <p:cNvPr id="4" name="Slide Number Placeholder 3"/>
          <p:cNvSpPr>
            <a:spLocks noGrp="1"/>
          </p:cNvSpPr>
          <p:nvPr>
            <p:ph type="sldNum" sz="quarter" idx="5"/>
          </p:nvPr>
        </p:nvSpPr>
        <p:spPr/>
        <p:txBody>
          <a:bodyPr/>
          <a:lstStyle/>
          <a:p>
            <a:fld id="{C5E55E9E-48F6-A54C-AC9B-5E1FD8870F6D}" type="slidenum">
              <a:rPr lang="en-US" smtClean="0"/>
              <a:t>2</a:t>
            </a:fld>
            <a:endParaRPr lang="en-US"/>
          </a:p>
        </p:txBody>
      </p:sp>
    </p:spTree>
    <p:extLst>
      <p:ext uri="{BB962C8B-B14F-4D97-AF65-F5344CB8AC3E}">
        <p14:creationId xmlns:p14="http://schemas.microsoft.com/office/powerpoint/2010/main" val="921314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AAMI provides a great conduit for standards development.  Pipeline for new ideas.</a:t>
            </a:r>
          </a:p>
          <a:p>
            <a:r>
              <a:rPr lang="en-US" dirty="0"/>
              <a:t>Allude to anything Amanda said</a:t>
            </a:r>
          </a:p>
          <a:p>
            <a:r>
              <a:rPr lang="en-US" dirty="0"/>
              <a:t>Go through the arrow</a:t>
            </a:r>
          </a:p>
          <a:p>
            <a:r>
              <a:rPr lang="en-US" dirty="0"/>
              <a:t>Talk about how standards organizations also evolve, new consensus reports – will be hearing more about that at this conference as well</a:t>
            </a:r>
          </a:p>
        </p:txBody>
      </p:sp>
      <p:sp>
        <p:nvSpPr>
          <p:cNvPr id="4" name="Slide Number Placeholder 3"/>
          <p:cNvSpPr>
            <a:spLocks noGrp="1"/>
          </p:cNvSpPr>
          <p:nvPr>
            <p:ph type="sldNum" sz="quarter" idx="5"/>
          </p:nvPr>
        </p:nvSpPr>
        <p:spPr/>
        <p:txBody>
          <a:bodyPr/>
          <a:lstStyle/>
          <a:p>
            <a:fld id="{C5E55E9E-48F6-A54C-AC9B-5E1FD8870F6D}" type="slidenum">
              <a:rPr lang="en-US" smtClean="0"/>
              <a:t>13</a:t>
            </a:fld>
            <a:endParaRPr lang="en-US"/>
          </a:p>
        </p:txBody>
      </p:sp>
    </p:spTree>
    <p:extLst>
      <p:ext uri="{BB962C8B-B14F-4D97-AF65-F5344CB8AC3E}">
        <p14:creationId xmlns:p14="http://schemas.microsoft.com/office/powerpoint/2010/main" val="2930074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9F431-671D-428D-A528-C2DFB76DEF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638C36-FC5A-4B78-9B6E-E0E24131A1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1B196C-47FD-4913-80B0-EC80E0D2D5B8}"/>
              </a:ext>
            </a:extLst>
          </p:cNvPr>
          <p:cNvSpPr>
            <a:spLocks noGrp="1"/>
          </p:cNvSpPr>
          <p:nvPr>
            <p:ph type="dt" sz="half" idx="10"/>
          </p:nvPr>
        </p:nvSpPr>
        <p:spPr/>
        <p:txBody>
          <a:bodyPr/>
          <a:lstStyle/>
          <a:p>
            <a:r>
              <a:rPr lang="en-US"/>
              <a:t>September 17, 2020</a:t>
            </a:r>
          </a:p>
        </p:txBody>
      </p:sp>
      <p:sp>
        <p:nvSpPr>
          <p:cNvPr id="5" name="Footer Placeholder 4">
            <a:extLst>
              <a:ext uri="{FF2B5EF4-FFF2-40B4-BE49-F238E27FC236}">
                <a16:creationId xmlns:a16="http://schemas.microsoft.com/office/drawing/2014/main" id="{83969AF2-ACFE-415C-9907-6240BD21BBDB}"/>
              </a:ext>
            </a:extLst>
          </p:cNvPr>
          <p:cNvSpPr>
            <a:spLocks noGrp="1"/>
          </p:cNvSpPr>
          <p:nvPr>
            <p:ph type="ftr" sz="quarter" idx="11"/>
          </p:nvPr>
        </p:nvSpPr>
        <p:spPr/>
        <p:txBody>
          <a:bodyPr/>
          <a:lstStyle/>
          <a:p>
            <a:r>
              <a:rPr lang="en-US"/>
              <a:t>[insert presenter name]</a:t>
            </a:r>
          </a:p>
        </p:txBody>
      </p:sp>
      <p:sp>
        <p:nvSpPr>
          <p:cNvPr id="6" name="Slide Number Placeholder 5">
            <a:extLst>
              <a:ext uri="{FF2B5EF4-FFF2-40B4-BE49-F238E27FC236}">
                <a16:creationId xmlns:a16="http://schemas.microsoft.com/office/drawing/2014/main" id="{CD78A9B9-40F2-4CAA-B278-5A15918F5244}"/>
              </a:ext>
            </a:extLst>
          </p:cNvPr>
          <p:cNvSpPr>
            <a:spLocks noGrp="1"/>
          </p:cNvSpPr>
          <p:nvPr>
            <p:ph type="sldNum" sz="quarter" idx="12"/>
          </p:nvPr>
        </p:nvSpPr>
        <p:spPr/>
        <p:txBody>
          <a:bodyPr/>
          <a:lstStyle/>
          <a:p>
            <a:fld id="{A51A9785-A052-4492-AAD8-5BB3B67483BF}" type="slidenum">
              <a:rPr lang="en-US" smtClean="0"/>
              <a:t>‹#›</a:t>
            </a:fld>
            <a:endParaRPr lang="en-US"/>
          </a:p>
        </p:txBody>
      </p:sp>
    </p:spTree>
    <p:extLst>
      <p:ext uri="{BB962C8B-B14F-4D97-AF65-F5344CB8AC3E}">
        <p14:creationId xmlns:p14="http://schemas.microsoft.com/office/powerpoint/2010/main" val="4224470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E6989-F95A-431F-A54D-B07A1B681A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576933-12A7-44EE-A1FB-6089AE6819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468C73-71F9-4F9B-9E4A-B605CE1268F1}"/>
              </a:ext>
            </a:extLst>
          </p:cNvPr>
          <p:cNvSpPr>
            <a:spLocks noGrp="1"/>
          </p:cNvSpPr>
          <p:nvPr>
            <p:ph type="dt" sz="half" idx="10"/>
          </p:nvPr>
        </p:nvSpPr>
        <p:spPr/>
        <p:txBody>
          <a:bodyPr/>
          <a:lstStyle/>
          <a:p>
            <a:r>
              <a:rPr lang="en-US"/>
              <a:t>September 17, 2020</a:t>
            </a:r>
          </a:p>
        </p:txBody>
      </p:sp>
      <p:sp>
        <p:nvSpPr>
          <p:cNvPr id="5" name="Footer Placeholder 4">
            <a:extLst>
              <a:ext uri="{FF2B5EF4-FFF2-40B4-BE49-F238E27FC236}">
                <a16:creationId xmlns:a16="http://schemas.microsoft.com/office/drawing/2014/main" id="{4597EB7B-B946-4E39-BA4C-A2B40F3E7ABF}"/>
              </a:ext>
            </a:extLst>
          </p:cNvPr>
          <p:cNvSpPr>
            <a:spLocks noGrp="1"/>
          </p:cNvSpPr>
          <p:nvPr>
            <p:ph type="ftr" sz="quarter" idx="11"/>
          </p:nvPr>
        </p:nvSpPr>
        <p:spPr/>
        <p:txBody>
          <a:bodyPr/>
          <a:lstStyle/>
          <a:p>
            <a:r>
              <a:rPr lang="en-US"/>
              <a:t>[insert presenter name]</a:t>
            </a:r>
          </a:p>
        </p:txBody>
      </p:sp>
      <p:sp>
        <p:nvSpPr>
          <p:cNvPr id="6" name="Slide Number Placeholder 5">
            <a:extLst>
              <a:ext uri="{FF2B5EF4-FFF2-40B4-BE49-F238E27FC236}">
                <a16:creationId xmlns:a16="http://schemas.microsoft.com/office/drawing/2014/main" id="{7C4E9FA6-A38B-4893-BB1C-34E03FB705E5}"/>
              </a:ext>
            </a:extLst>
          </p:cNvPr>
          <p:cNvSpPr>
            <a:spLocks noGrp="1"/>
          </p:cNvSpPr>
          <p:nvPr>
            <p:ph type="sldNum" sz="quarter" idx="12"/>
          </p:nvPr>
        </p:nvSpPr>
        <p:spPr/>
        <p:txBody>
          <a:bodyPr/>
          <a:lstStyle/>
          <a:p>
            <a:fld id="{A51A9785-A052-4492-AAD8-5BB3B67483BF}" type="slidenum">
              <a:rPr lang="en-US" smtClean="0"/>
              <a:t>‹#›</a:t>
            </a:fld>
            <a:endParaRPr lang="en-US"/>
          </a:p>
        </p:txBody>
      </p:sp>
    </p:spTree>
    <p:extLst>
      <p:ext uri="{BB962C8B-B14F-4D97-AF65-F5344CB8AC3E}">
        <p14:creationId xmlns:p14="http://schemas.microsoft.com/office/powerpoint/2010/main" val="4104043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A66178-8052-4EB9-AF28-204086BB7B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13CA8D-099F-4268-85BA-88D34406CD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D2901B-DE5E-4582-9B16-B8F4B812BED0}"/>
              </a:ext>
            </a:extLst>
          </p:cNvPr>
          <p:cNvSpPr>
            <a:spLocks noGrp="1"/>
          </p:cNvSpPr>
          <p:nvPr>
            <p:ph type="dt" sz="half" idx="10"/>
          </p:nvPr>
        </p:nvSpPr>
        <p:spPr/>
        <p:txBody>
          <a:bodyPr/>
          <a:lstStyle/>
          <a:p>
            <a:r>
              <a:rPr lang="en-US"/>
              <a:t>September 17, 2020</a:t>
            </a:r>
          </a:p>
        </p:txBody>
      </p:sp>
      <p:sp>
        <p:nvSpPr>
          <p:cNvPr id="5" name="Footer Placeholder 4">
            <a:extLst>
              <a:ext uri="{FF2B5EF4-FFF2-40B4-BE49-F238E27FC236}">
                <a16:creationId xmlns:a16="http://schemas.microsoft.com/office/drawing/2014/main" id="{0686AC94-BDFF-496B-960C-0FEE63D0EE8C}"/>
              </a:ext>
            </a:extLst>
          </p:cNvPr>
          <p:cNvSpPr>
            <a:spLocks noGrp="1"/>
          </p:cNvSpPr>
          <p:nvPr>
            <p:ph type="ftr" sz="quarter" idx="11"/>
          </p:nvPr>
        </p:nvSpPr>
        <p:spPr/>
        <p:txBody>
          <a:bodyPr/>
          <a:lstStyle/>
          <a:p>
            <a:r>
              <a:rPr lang="en-US"/>
              <a:t>[insert presenter name]</a:t>
            </a:r>
          </a:p>
        </p:txBody>
      </p:sp>
      <p:sp>
        <p:nvSpPr>
          <p:cNvPr id="6" name="Slide Number Placeholder 5">
            <a:extLst>
              <a:ext uri="{FF2B5EF4-FFF2-40B4-BE49-F238E27FC236}">
                <a16:creationId xmlns:a16="http://schemas.microsoft.com/office/drawing/2014/main" id="{0B48DCFC-486C-4E83-92C9-6D7FF54C6A20}"/>
              </a:ext>
            </a:extLst>
          </p:cNvPr>
          <p:cNvSpPr>
            <a:spLocks noGrp="1"/>
          </p:cNvSpPr>
          <p:nvPr>
            <p:ph type="sldNum" sz="quarter" idx="12"/>
          </p:nvPr>
        </p:nvSpPr>
        <p:spPr/>
        <p:txBody>
          <a:bodyPr/>
          <a:lstStyle/>
          <a:p>
            <a:fld id="{A51A9785-A052-4492-AAD8-5BB3B67483BF}" type="slidenum">
              <a:rPr lang="en-US" smtClean="0"/>
              <a:t>‹#›</a:t>
            </a:fld>
            <a:endParaRPr lang="en-US"/>
          </a:p>
        </p:txBody>
      </p:sp>
    </p:spTree>
    <p:extLst>
      <p:ext uri="{BB962C8B-B14F-4D97-AF65-F5344CB8AC3E}">
        <p14:creationId xmlns:p14="http://schemas.microsoft.com/office/powerpoint/2010/main" val="2346923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5A473919-EA99-49EA-92F3-0FE5D2A0F8F9}"/>
              </a:ext>
            </a:extLst>
          </p:cNvPr>
          <p:cNvSpPr>
            <a:spLocks noGrp="1"/>
          </p:cNvSpPr>
          <p:nvPr>
            <p:ph type="title"/>
          </p:nvPr>
        </p:nvSpPr>
        <p:spPr/>
        <p:txBody>
          <a:bodyPr/>
          <a:lstStyle>
            <a:lvl1pPr algn="l">
              <a:defRPr/>
            </a:lvl1pPr>
          </a:lstStyle>
          <a:p>
            <a:r>
              <a:rPr lang="en-US"/>
              <a:t>Click to edit Master title style</a:t>
            </a:r>
          </a:p>
        </p:txBody>
      </p:sp>
      <p:sp>
        <p:nvSpPr>
          <p:cNvPr id="2" name="Footer Placeholder 1">
            <a:extLst>
              <a:ext uri="{FF2B5EF4-FFF2-40B4-BE49-F238E27FC236}">
                <a16:creationId xmlns:a16="http://schemas.microsoft.com/office/drawing/2014/main" id="{1AD01646-D493-4ACA-9142-6398F44F94F1}"/>
              </a:ext>
            </a:extLst>
          </p:cNvPr>
          <p:cNvSpPr>
            <a:spLocks noGrp="1"/>
          </p:cNvSpPr>
          <p:nvPr>
            <p:ph type="ftr" sz="quarter" idx="10"/>
          </p:nvPr>
        </p:nvSpPr>
        <p:spPr/>
        <p:txBody>
          <a:bodyPr/>
          <a:lstStyle/>
          <a:p>
            <a:pPr>
              <a:spcBef>
                <a:spcPts val="1200"/>
              </a:spcBef>
            </a:pPr>
            <a:r>
              <a:rPr lang="en-US"/>
              <a:t>Boston Scientific Internal – Access Limited to all Internal BSC Personnel.</a:t>
            </a:r>
            <a:endParaRPr lang="en-US" dirty="0"/>
          </a:p>
        </p:txBody>
      </p:sp>
      <p:sp>
        <p:nvSpPr>
          <p:cNvPr id="5" name="Slide Number Placeholder 4">
            <a:extLst>
              <a:ext uri="{FF2B5EF4-FFF2-40B4-BE49-F238E27FC236}">
                <a16:creationId xmlns:a16="http://schemas.microsoft.com/office/drawing/2014/main" id="{E5798DB5-9DE6-4E53-9E00-55C68D0C58F0}"/>
              </a:ext>
            </a:extLst>
          </p:cNvPr>
          <p:cNvSpPr>
            <a:spLocks noGrp="1"/>
          </p:cNvSpPr>
          <p:nvPr>
            <p:ph type="sldNum" sz="quarter" idx="11"/>
          </p:nvPr>
        </p:nvSpPr>
        <p:spPr/>
        <p:txBody>
          <a:bodyPr/>
          <a:lstStyle/>
          <a:p>
            <a:pPr algn="r"/>
            <a:fld id="{AACBA717-435E-4F7E-A3B1-CE204DDA93D5}" type="slidenum">
              <a:rPr lang="en-US" smtClean="0"/>
              <a:pPr algn="r"/>
              <a:t>‹#›</a:t>
            </a:fld>
            <a:endParaRPr lang="en-US" dirty="0"/>
          </a:p>
        </p:txBody>
      </p:sp>
    </p:spTree>
    <p:extLst>
      <p:ext uri="{BB962C8B-B14F-4D97-AF65-F5344CB8AC3E}">
        <p14:creationId xmlns:p14="http://schemas.microsoft.com/office/powerpoint/2010/main" val="3310311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Single 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82A32D79-E68A-4107-9E16-1BE0337FFBB0}"/>
              </a:ext>
            </a:extLst>
          </p:cNvPr>
          <p:cNvSpPr>
            <a:spLocks noGrp="1"/>
          </p:cNvSpPr>
          <p:nvPr>
            <p:ph type="title" hasCustomPrompt="1"/>
          </p:nvPr>
        </p:nvSpPr>
        <p:spPr>
          <a:xfrm>
            <a:off x="1203530" y="158170"/>
            <a:ext cx="8638377" cy="997009"/>
          </a:xfrm>
          <a:prstGeom prst="rect">
            <a:avLst/>
          </a:prstGeom>
        </p:spPr>
        <p:txBody>
          <a:bodyPr vert="horz" lIns="91440" tIns="45720" rIns="91440" bIns="45720" rtlCol="0" anchor="ctr" anchorCtr="0">
            <a:noAutofit/>
          </a:bodyPr>
          <a:lstStyle>
            <a:lvl1pPr>
              <a:lnSpc>
                <a:spcPct val="85000"/>
              </a:lnSpc>
              <a:defRPr/>
            </a:lvl1pPr>
          </a:lstStyle>
          <a:p>
            <a:r>
              <a:rPr lang="en-US" dirty="0"/>
              <a:t>Click to edit </a:t>
            </a:r>
            <a:br>
              <a:rPr lang="en-US" dirty="0"/>
            </a:br>
            <a:r>
              <a:rPr lang="en-US" dirty="0"/>
              <a:t>Master title style</a:t>
            </a:r>
          </a:p>
        </p:txBody>
      </p:sp>
      <p:sp>
        <p:nvSpPr>
          <p:cNvPr id="19" name="Content Placeholder 18">
            <a:extLst>
              <a:ext uri="{FF2B5EF4-FFF2-40B4-BE49-F238E27FC236}">
                <a16:creationId xmlns:a16="http://schemas.microsoft.com/office/drawing/2014/main" id="{32E5CBE5-22D5-4662-A178-5FA63D9E46C8}"/>
              </a:ext>
            </a:extLst>
          </p:cNvPr>
          <p:cNvSpPr>
            <a:spLocks noGrp="1"/>
          </p:cNvSpPr>
          <p:nvPr>
            <p:ph sz="quarter" idx="10"/>
          </p:nvPr>
        </p:nvSpPr>
        <p:spPr>
          <a:xfrm>
            <a:off x="467535" y="1478410"/>
            <a:ext cx="11258021" cy="4842486"/>
          </a:xfrm>
        </p:spPr>
        <p:txBody>
          <a:bodyPr/>
          <a:lstStyle>
            <a:lvl1pPr>
              <a:spcBef>
                <a:spcPts val="1500"/>
              </a:spcBef>
              <a:defRPr/>
            </a:lvl1pPr>
            <a:lvl2pPr marL="685674" indent="-228559">
              <a:spcBef>
                <a:spcPts val="1000"/>
              </a:spcBef>
              <a:buFont typeface="Century Gothic" panose="020B0502020202020204" pitchFamily="34" charset="0"/>
              <a:buChar char="–"/>
              <a:defRPr sz="2000">
                <a:solidFill>
                  <a:schemeClr val="tx2"/>
                </a:solidFill>
              </a:defRPr>
            </a:lvl2pPr>
            <a:lvl3pPr>
              <a:spcBef>
                <a:spcPts val="1000"/>
              </a:spcBef>
              <a:defRPr sz="1667">
                <a:solidFill>
                  <a:schemeClr val="tx2"/>
                </a:solidFill>
              </a:defRPr>
            </a:lvl3pPr>
            <a:lvl4pPr marL="1599904" indent="-228559">
              <a:spcBef>
                <a:spcPts val="500"/>
              </a:spcBef>
              <a:buFont typeface="Century Gothic" panose="020B0502020202020204" pitchFamily="34" charset="0"/>
              <a:buChar char="–"/>
              <a:defRPr sz="1500">
                <a:solidFill>
                  <a:schemeClr val="tx2"/>
                </a:solidFill>
              </a:defRPr>
            </a:lvl4pPr>
            <a:lvl5pPr>
              <a:spcBef>
                <a:spcPts val="500"/>
              </a:spcBef>
              <a:defRPr sz="1333">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5">
            <a:extLst>
              <a:ext uri="{FF2B5EF4-FFF2-40B4-BE49-F238E27FC236}">
                <a16:creationId xmlns:a16="http://schemas.microsoft.com/office/drawing/2014/main" id="{96DAD983-6C35-4D19-A448-F94D7A400273}"/>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dirty="0"/>
          </a:p>
        </p:txBody>
      </p:sp>
      <p:sp>
        <p:nvSpPr>
          <p:cNvPr id="23" name="Footer Placeholder 6">
            <a:extLst>
              <a:ext uri="{FF2B5EF4-FFF2-40B4-BE49-F238E27FC236}">
                <a16:creationId xmlns:a16="http://schemas.microsoft.com/office/drawing/2014/main" id="{A50BFBDD-CC9F-4FAD-BFF4-77175ADFD16F}"/>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dirty="0"/>
          </a:p>
        </p:txBody>
      </p:sp>
    </p:spTree>
    <p:extLst>
      <p:ext uri="{BB962C8B-B14F-4D97-AF65-F5344CB8AC3E}">
        <p14:creationId xmlns:p14="http://schemas.microsoft.com/office/powerpoint/2010/main" val="303922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 2 Content Single 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82A32D79-E68A-4107-9E16-1BE0337FFBB0}"/>
              </a:ext>
            </a:extLst>
          </p:cNvPr>
          <p:cNvSpPr>
            <a:spLocks noGrp="1"/>
          </p:cNvSpPr>
          <p:nvPr>
            <p:ph type="title" hasCustomPrompt="1"/>
          </p:nvPr>
        </p:nvSpPr>
        <p:spPr>
          <a:xfrm>
            <a:off x="1203530" y="158170"/>
            <a:ext cx="8638377" cy="997009"/>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7" name="Content Placeholder 24">
            <a:extLst>
              <a:ext uri="{FF2B5EF4-FFF2-40B4-BE49-F238E27FC236}">
                <a16:creationId xmlns:a16="http://schemas.microsoft.com/office/drawing/2014/main" id="{2B05147F-9485-404E-B6F9-E69F6164F480}"/>
              </a:ext>
            </a:extLst>
          </p:cNvPr>
          <p:cNvSpPr>
            <a:spLocks noGrp="1"/>
          </p:cNvSpPr>
          <p:nvPr>
            <p:ph sz="quarter" idx="12"/>
          </p:nvPr>
        </p:nvSpPr>
        <p:spPr>
          <a:xfrm>
            <a:off x="313677" y="1493049"/>
            <a:ext cx="5657934" cy="4833938"/>
          </a:xfrm>
        </p:spPr>
        <p:txBody>
          <a:bodyPr>
            <a:normAutofit/>
          </a:bodyPr>
          <a:lstStyle>
            <a:lvl1pPr>
              <a:spcBef>
                <a:spcPts val="1500"/>
              </a:spcBef>
              <a:defRPr sz="2000"/>
            </a:lvl1pPr>
            <a:lvl2pPr marL="685674" indent="-228559">
              <a:spcBef>
                <a:spcPts val="1000"/>
              </a:spcBef>
              <a:buFont typeface="Century Gothic" panose="020B0502020202020204" pitchFamily="34" charset="0"/>
              <a:buChar char="–"/>
              <a:defRPr sz="1667">
                <a:solidFill>
                  <a:schemeClr val="tx2"/>
                </a:solidFill>
              </a:defRPr>
            </a:lvl2pPr>
            <a:lvl3pPr>
              <a:spcBef>
                <a:spcPts val="1000"/>
              </a:spcBef>
              <a:defRPr sz="1500">
                <a:solidFill>
                  <a:schemeClr val="tx2"/>
                </a:solidFill>
              </a:defRPr>
            </a:lvl3pPr>
            <a:lvl4pPr marL="1599904" indent="-228559">
              <a:spcBef>
                <a:spcPts val="500"/>
              </a:spcBef>
              <a:buFont typeface="Century Gothic" panose="020B0502020202020204" pitchFamily="34" charset="0"/>
              <a:buChar char="–"/>
              <a:defRPr sz="1333">
                <a:solidFill>
                  <a:schemeClr val="tx2"/>
                </a:solidFill>
              </a:defRPr>
            </a:lvl4pPr>
            <a:lvl5pPr>
              <a:spcBef>
                <a:spcPts val="500"/>
              </a:spcBef>
              <a:defRPr sz="1167">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4">
            <a:extLst>
              <a:ext uri="{FF2B5EF4-FFF2-40B4-BE49-F238E27FC236}">
                <a16:creationId xmlns:a16="http://schemas.microsoft.com/office/drawing/2014/main" id="{B5B31CC0-A593-4D02-B4A7-9FF896F02B88}"/>
              </a:ext>
            </a:extLst>
          </p:cNvPr>
          <p:cNvSpPr>
            <a:spLocks noGrp="1"/>
          </p:cNvSpPr>
          <p:nvPr>
            <p:ph sz="quarter" idx="13"/>
          </p:nvPr>
        </p:nvSpPr>
        <p:spPr>
          <a:xfrm>
            <a:off x="6222772" y="1493049"/>
            <a:ext cx="5657934" cy="4833938"/>
          </a:xfrm>
        </p:spPr>
        <p:txBody>
          <a:bodyPr>
            <a:normAutofit/>
          </a:bodyPr>
          <a:lstStyle>
            <a:lvl1pPr>
              <a:spcBef>
                <a:spcPts val="1500"/>
              </a:spcBef>
              <a:defRPr sz="2000"/>
            </a:lvl1pPr>
            <a:lvl2pPr marL="685674" indent="-228559">
              <a:spcBef>
                <a:spcPts val="1000"/>
              </a:spcBef>
              <a:buFont typeface="Century Gothic" panose="020B0502020202020204" pitchFamily="34" charset="0"/>
              <a:buChar char="–"/>
              <a:defRPr sz="1667">
                <a:solidFill>
                  <a:schemeClr val="tx2"/>
                </a:solidFill>
              </a:defRPr>
            </a:lvl2pPr>
            <a:lvl3pPr>
              <a:spcBef>
                <a:spcPts val="1000"/>
              </a:spcBef>
              <a:defRPr sz="1500">
                <a:solidFill>
                  <a:schemeClr val="tx2"/>
                </a:solidFill>
              </a:defRPr>
            </a:lvl3pPr>
            <a:lvl4pPr marL="1599904" indent="-228559">
              <a:spcBef>
                <a:spcPts val="500"/>
              </a:spcBef>
              <a:buFont typeface="Century Gothic" panose="020B0502020202020204" pitchFamily="34" charset="0"/>
              <a:buChar char="–"/>
              <a:defRPr sz="1333">
                <a:solidFill>
                  <a:schemeClr val="tx2"/>
                </a:solidFill>
              </a:defRPr>
            </a:lvl4pPr>
            <a:lvl5pPr>
              <a:spcBef>
                <a:spcPts val="500"/>
              </a:spcBef>
              <a:defRPr sz="1167">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5">
            <a:extLst>
              <a:ext uri="{FF2B5EF4-FFF2-40B4-BE49-F238E27FC236}">
                <a16:creationId xmlns:a16="http://schemas.microsoft.com/office/drawing/2014/main" id="{A6C5DE44-7728-48DE-AC52-C3AFBCEB7DED}"/>
              </a:ext>
            </a:extLst>
          </p:cNvPr>
          <p:cNvSpPr>
            <a:spLocks noGrp="1"/>
          </p:cNvSpPr>
          <p:nvPr>
            <p:ph type="sldNum" sz="quarter" idx="4"/>
          </p:nvPr>
        </p:nvSpPr>
        <p:spPr>
          <a:xfrm>
            <a:off x="9445487" y="6556609"/>
            <a:ext cx="2542640" cy="226495"/>
          </a:xfrm>
          <a:prstGeom prst="rect">
            <a:avLst/>
          </a:prstGeom>
        </p:spPr>
        <p:txBody>
          <a:bodyPr vert="horz" lIns="0" tIns="45720" rIns="0" bIns="45720" rtlCol="0" anchor="ctr"/>
          <a:lstStyle>
            <a:lvl1pPr algn="r">
              <a:defRPr sz="900">
                <a:solidFill>
                  <a:schemeClr val="accent6"/>
                </a:solidFill>
              </a:defRPr>
            </a:lvl1pPr>
          </a:lstStyle>
          <a:p>
            <a:fld id="{06527D8E-D30F-8741-AC46-BD282B720A9A}" type="slidenum">
              <a:rPr lang="en-US" smtClean="0"/>
              <a:pPr/>
              <a:t>‹#›</a:t>
            </a:fld>
            <a:endParaRPr lang="en-US" dirty="0"/>
          </a:p>
        </p:txBody>
      </p:sp>
      <p:sp>
        <p:nvSpPr>
          <p:cNvPr id="21" name="Footer Placeholder 6">
            <a:extLst>
              <a:ext uri="{FF2B5EF4-FFF2-40B4-BE49-F238E27FC236}">
                <a16:creationId xmlns:a16="http://schemas.microsoft.com/office/drawing/2014/main" id="{DFFC1757-06D3-4937-9A7D-0DDF7D7F7979}"/>
              </a:ext>
            </a:extLst>
          </p:cNvPr>
          <p:cNvSpPr>
            <a:spLocks noGrp="1"/>
          </p:cNvSpPr>
          <p:nvPr>
            <p:ph type="ftr" sz="quarter" idx="3"/>
          </p:nvPr>
        </p:nvSpPr>
        <p:spPr>
          <a:xfrm>
            <a:off x="203873" y="6556609"/>
            <a:ext cx="8890431" cy="226495"/>
          </a:xfrm>
          <a:prstGeom prst="rect">
            <a:avLst/>
          </a:prstGeom>
        </p:spPr>
        <p:txBody>
          <a:bodyPr vert="horz" lIns="0" tIns="45720" rIns="0" bIns="45720" rtlCol="0" anchor="ctr"/>
          <a:lstStyle>
            <a:lvl1pPr>
              <a:defRPr lang="en-US" sz="750">
                <a:solidFill>
                  <a:schemeClr val="tx2"/>
                </a:solidFill>
              </a:defRPr>
            </a:lvl1pPr>
          </a:lstStyle>
          <a:p>
            <a:pPr>
              <a:spcBef>
                <a:spcPts val="900"/>
              </a:spcBef>
            </a:pPr>
            <a:endParaRPr lang="en-US" dirty="0"/>
          </a:p>
        </p:txBody>
      </p:sp>
    </p:spTree>
    <p:extLst>
      <p:ext uri="{BB962C8B-B14F-4D97-AF65-F5344CB8AC3E}">
        <p14:creationId xmlns:p14="http://schemas.microsoft.com/office/powerpoint/2010/main" val="151495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3673F-570A-405F-AB75-6320E9EEA1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1B1DE8-D6C5-438C-BBC8-A48B7B2339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852408-02B4-4290-96A2-A21E132C8065}"/>
              </a:ext>
            </a:extLst>
          </p:cNvPr>
          <p:cNvSpPr>
            <a:spLocks noGrp="1"/>
          </p:cNvSpPr>
          <p:nvPr>
            <p:ph type="dt" sz="half" idx="10"/>
          </p:nvPr>
        </p:nvSpPr>
        <p:spPr/>
        <p:txBody>
          <a:bodyPr/>
          <a:lstStyle/>
          <a:p>
            <a:r>
              <a:rPr lang="en-US"/>
              <a:t>September 17, 2020</a:t>
            </a:r>
          </a:p>
        </p:txBody>
      </p:sp>
      <p:sp>
        <p:nvSpPr>
          <p:cNvPr id="5" name="Footer Placeholder 4">
            <a:extLst>
              <a:ext uri="{FF2B5EF4-FFF2-40B4-BE49-F238E27FC236}">
                <a16:creationId xmlns:a16="http://schemas.microsoft.com/office/drawing/2014/main" id="{CD2461D2-8A61-49AE-8888-4133F1E7B559}"/>
              </a:ext>
            </a:extLst>
          </p:cNvPr>
          <p:cNvSpPr>
            <a:spLocks noGrp="1"/>
          </p:cNvSpPr>
          <p:nvPr>
            <p:ph type="ftr" sz="quarter" idx="11"/>
          </p:nvPr>
        </p:nvSpPr>
        <p:spPr/>
        <p:txBody>
          <a:bodyPr/>
          <a:lstStyle/>
          <a:p>
            <a:r>
              <a:rPr lang="en-US"/>
              <a:t>[insert presenter name]</a:t>
            </a:r>
          </a:p>
        </p:txBody>
      </p:sp>
      <p:sp>
        <p:nvSpPr>
          <p:cNvPr id="6" name="Slide Number Placeholder 5">
            <a:extLst>
              <a:ext uri="{FF2B5EF4-FFF2-40B4-BE49-F238E27FC236}">
                <a16:creationId xmlns:a16="http://schemas.microsoft.com/office/drawing/2014/main" id="{F940811D-CA39-4921-B276-4534BE201EC0}"/>
              </a:ext>
            </a:extLst>
          </p:cNvPr>
          <p:cNvSpPr>
            <a:spLocks noGrp="1"/>
          </p:cNvSpPr>
          <p:nvPr>
            <p:ph type="sldNum" sz="quarter" idx="12"/>
          </p:nvPr>
        </p:nvSpPr>
        <p:spPr/>
        <p:txBody>
          <a:bodyPr/>
          <a:lstStyle/>
          <a:p>
            <a:fld id="{A51A9785-A052-4492-AAD8-5BB3B67483BF}" type="slidenum">
              <a:rPr lang="en-US" smtClean="0"/>
              <a:t>‹#›</a:t>
            </a:fld>
            <a:endParaRPr lang="en-US"/>
          </a:p>
        </p:txBody>
      </p:sp>
    </p:spTree>
    <p:extLst>
      <p:ext uri="{BB962C8B-B14F-4D97-AF65-F5344CB8AC3E}">
        <p14:creationId xmlns:p14="http://schemas.microsoft.com/office/powerpoint/2010/main" val="1080771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B47F5-3764-48BE-B157-C0ACFD636A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0A5A9F-B0A6-4D60-BA0D-73C5798543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624D20-AB5F-4AE6-9698-EEB7A0F61A6E}"/>
              </a:ext>
            </a:extLst>
          </p:cNvPr>
          <p:cNvSpPr>
            <a:spLocks noGrp="1"/>
          </p:cNvSpPr>
          <p:nvPr>
            <p:ph type="dt" sz="half" idx="10"/>
          </p:nvPr>
        </p:nvSpPr>
        <p:spPr/>
        <p:txBody>
          <a:bodyPr/>
          <a:lstStyle/>
          <a:p>
            <a:r>
              <a:rPr lang="en-US"/>
              <a:t>September 17, 2020</a:t>
            </a:r>
          </a:p>
        </p:txBody>
      </p:sp>
      <p:sp>
        <p:nvSpPr>
          <p:cNvPr id="5" name="Footer Placeholder 4">
            <a:extLst>
              <a:ext uri="{FF2B5EF4-FFF2-40B4-BE49-F238E27FC236}">
                <a16:creationId xmlns:a16="http://schemas.microsoft.com/office/drawing/2014/main" id="{8C56FF38-7C53-49D9-A804-9F6F3E3C3BA3}"/>
              </a:ext>
            </a:extLst>
          </p:cNvPr>
          <p:cNvSpPr>
            <a:spLocks noGrp="1"/>
          </p:cNvSpPr>
          <p:nvPr>
            <p:ph type="ftr" sz="quarter" idx="11"/>
          </p:nvPr>
        </p:nvSpPr>
        <p:spPr/>
        <p:txBody>
          <a:bodyPr/>
          <a:lstStyle/>
          <a:p>
            <a:r>
              <a:rPr lang="en-US"/>
              <a:t>[insert presenter name]</a:t>
            </a:r>
          </a:p>
        </p:txBody>
      </p:sp>
      <p:sp>
        <p:nvSpPr>
          <p:cNvPr id="6" name="Slide Number Placeholder 5">
            <a:extLst>
              <a:ext uri="{FF2B5EF4-FFF2-40B4-BE49-F238E27FC236}">
                <a16:creationId xmlns:a16="http://schemas.microsoft.com/office/drawing/2014/main" id="{AE7BF6A4-7AAF-4239-953C-1726691C8DF0}"/>
              </a:ext>
            </a:extLst>
          </p:cNvPr>
          <p:cNvSpPr>
            <a:spLocks noGrp="1"/>
          </p:cNvSpPr>
          <p:nvPr>
            <p:ph type="sldNum" sz="quarter" idx="12"/>
          </p:nvPr>
        </p:nvSpPr>
        <p:spPr/>
        <p:txBody>
          <a:bodyPr/>
          <a:lstStyle/>
          <a:p>
            <a:fld id="{A51A9785-A052-4492-AAD8-5BB3B67483BF}" type="slidenum">
              <a:rPr lang="en-US" smtClean="0"/>
              <a:t>‹#›</a:t>
            </a:fld>
            <a:endParaRPr lang="en-US"/>
          </a:p>
        </p:txBody>
      </p:sp>
    </p:spTree>
    <p:extLst>
      <p:ext uri="{BB962C8B-B14F-4D97-AF65-F5344CB8AC3E}">
        <p14:creationId xmlns:p14="http://schemas.microsoft.com/office/powerpoint/2010/main" val="2312323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55B0C-A6BF-4303-845E-514B0A8306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9676B0-7BAF-4697-A708-FE1424F7FD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3594F0-2FAF-487B-BBB0-0E57799A37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744111-F7F1-4883-B2C2-619256175460}"/>
              </a:ext>
            </a:extLst>
          </p:cNvPr>
          <p:cNvSpPr>
            <a:spLocks noGrp="1"/>
          </p:cNvSpPr>
          <p:nvPr>
            <p:ph type="dt" sz="half" idx="10"/>
          </p:nvPr>
        </p:nvSpPr>
        <p:spPr/>
        <p:txBody>
          <a:bodyPr/>
          <a:lstStyle/>
          <a:p>
            <a:r>
              <a:rPr lang="en-US"/>
              <a:t>September 17, 2020</a:t>
            </a:r>
          </a:p>
        </p:txBody>
      </p:sp>
      <p:sp>
        <p:nvSpPr>
          <p:cNvPr id="6" name="Footer Placeholder 5">
            <a:extLst>
              <a:ext uri="{FF2B5EF4-FFF2-40B4-BE49-F238E27FC236}">
                <a16:creationId xmlns:a16="http://schemas.microsoft.com/office/drawing/2014/main" id="{09E272A4-9142-4DDA-8116-82689ED64B3D}"/>
              </a:ext>
            </a:extLst>
          </p:cNvPr>
          <p:cNvSpPr>
            <a:spLocks noGrp="1"/>
          </p:cNvSpPr>
          <p:nvPr>
            <p:ph type="ftr" sz="quarter" idx="11"/>
          </p:nvPr>
        </p:nvSpPr>
        <p:spPr/>
        <p:txBody>
          <a:bodyPr/>
          <a:lstStyle/>
          <a:p>
            <a:r>
              <a:rPr lang="en-US"/>
              <a:t>[insert presenter name]</a:t>
            </a:r>
          </a:p>
        </p:txBody>
      </p:sp>
      <p:sp>
        <p:nvSpPr>
          <p:cNvPr id="7" name="Slide Number Placeholder 6">
            <a:extLst>
              <a:ext uri="{FF2B5EF4-FFF2-40B4-BE49-F238E27FC236}">
                <a16:creationId xmlns:a16="http://schemas.microsoft.com/office/drawing/2014/main" id="{FECD62B1-483E-4B9E-9CE2-1D5615765350}"/>
              </a:ext>
            </a:extLst>
          </p:cNvPr>
          <p:cNvSpPr>
            <a:spLocks noGrp="1"/>
          </p:cNvSpPr>
          <p:nvPr>
            <p:ph type="sldNum" sz="quarter" idx="12"/>
          </p:nvPr>
        </p:nvSpPr>
        <p:spPr/>
        <p:txBody>
          <a:bodyPr/>
          <a:lstStyle/>
          <a:p>
            <a:fld id="{A51A9785-A052-4492-AAD8-5BB3B67483BF}" type="slidenum">
              <a:rPr lang="en-US" smtClean="0"/>
              <a:t>‹#›</a:t>
            </a:fld>
            <a:endParaRPr lang="en-US"/>
          </a:p>
        </p:txBody>
      </p:sp>
    </p:spTree>
    <p:extLst>
      <p:ext uri="{BB962C8B-B14F-4D97-AF65-F5344CB8AC3E}">
        <p14:creationId xmlns:p14="http://schemas.microsoft.com/office/powerpoint/2010/main" val="446353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D2892-CC81-4A97-8312-7026A3E0D9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C221A6-206B-4AA7-8B63-E518C28A73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1717F0-1852-4137-B1AF-9B2EA2BBB0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BF8F43-72EB-4114-8F45-17ED0D804F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89D7DB-6DA1-4BC2-B16A-C96F4A6390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135F43-52CC-4AF2-AAA6-899807EFB23F}"/>
              </a:ext>
            </a:extLst>
          </p:cNvPr>
          <p:cNvSpPr>
            <a:spLocks noGrp="1"/>
          </p:cNvSpPr>
          <p:nvPr>
            <p:ph type="dt" sz="half" idx="10"/>
          </p:nvPr>
        </p:nvSpPr>
        <p:spPr/>
        <p:txBody>
          <a:bodyPr/>
          <a:lstStyle/>
          <a:p>
            <a:r>
              <a:rPr lang="en-US"/>
              <a:t>September 17, 2020</a:t>
            </a:r>
          </a:p>
        </p:txBody>
      </p:sp>
      <p:sp>
        <p:nvSpPr>
          <p:cNvPr id="8" name="Footer Placeholder 7">
            <a:extLst>
              <a:ext uri="{FF2B5EF4-FFF2-40B4-BE49-F238E27FC236}">
                <a16:creationId xmlns:a16="http://schemas.microsoft.com/office/drawing/2014/main" id="{02FDC60D-BC26-46C5-83A8-A0AC90358CAD}"/>
              </a:ext>
            </a:extLst>
          </p:cNvPr>
          <p:cNvSpPr>
            <a:spLocks noGrp="1"/>
          </p:cNvSpPr>
          <p:nvPr>
            <p:ph type="ftr" sz="quarter" idx="11"/>
          </p:nvPr>
        </p:nvSpPr>
        <p:spPr/>
        <p:txBody>
          <a:bodyPr/>
          <a:lstStyle/>
          <a:p>
            <a:r>
              <a:rPr lang="en-US"/>
              <a:t>[insert presenter name]</a:t>
            </a:r>
          </a:p>
        </p:txBody>
      </p:sp>
      <p:sp>
        <p:nvSpPr>
          <p:cNvPr id="9" name="Slide Number Placeholder 8">
            <a:extLst>
              <a:ext uri="{FF2B5EF4-FFF2-40B4-BE49-F238E27FC236}">
                <a16:creationId xmlns:a16="http://schemas.microsoft.com/office/drawing/2014/main" id="{BDA30A0D-673A-48D3-899D-C73F457074C2}"/>
              </a:ext>
            </a:extLst>
          </p:cNvPr>
          <p:cNvSpPr>
            <a:spLocks noGrp="1"/>
          </p:cNvSpPr>
          <p:nvPr>
            <p:ph type="sldNum" sz="quarter" idx="12"/>
          </p:nvPr>
        </p:nvSpPr>
        <p:spPr/>
        <p:txBody>
          <a:bodyPr/>
          <a:lstStyle/>
          <a:p>
            <a:fld id="{A51A9785-A052-4492-AAD8-5BB3B67483BF}" type="slidenum">
              <a:rPr lang="en-US" smtClean="0"/>
              <a:t>‹#›</a:t>
            </a:fld>
            <a:endParaRPr lang="en-US"/>
          </a:p>
        </p:txBody>
      </p:sp>
    </p:spTree>
    <p:extLst>
      <p:ext uri="{BB962C8B-B14F-4D97-AF65-F5344CB8AC3E}">
        <p14:creationId xmlns:p14="http://schemas.microsoft.com/office/powerpoint/2010/main" val="3282133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17824-16C8-4888-9C65-2FB6F18676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E51DDF-C924-447C-BA99-29C524B5A82F}"/>
              </a:ext>
            </a:extLst>
          </p:cNvPr>
          <p:cNvSpPr>
            <a:spLocks noGrp="1"/>
          </p:cNvSpPr>
          <p:nvPr>
            <p:ph type="dt" sz="half" idx="10"/>
          </p:nvPr>
        </p:nvSpPr>
        <p:spPr/>
        <p:txBody>
          <a:bodyPr/>
          <a:lstStyle/>
          <a:p>
            <a:r>
              <a:rPr lang="en-US"/>
              <a:t>September 17, 2020</a:t>
            </a:r>
          </a:p>
        </p:txBody>
      </p:sp>
      <p:sp>
        <p:nvSpPr>
          <p:cNvPr id="4" name="Footer Placeholder 3">
            <a:extLst>
              <a:ext uri="{FF2B5EF4-FFF2-40B4-BE49-F238E27FC236}">
                <a16:creationId xmlns:a16="http://schemas.microsoft.com/office/drawing/2014/main" id="{63D62185-1D16-488A-99C6-F4B8179C9928}"/>
              </a:ext>
            </a:extLst>
          </p:cNvPr>
          <p:cNvSpPr>
            <a:spLocks noGrp="1"/>
          </p:cNvSpPr>
          <p:nvPr>
            <p:ph type="ftr" sz="quarter" idx="11"/>
          </p:nvPr>
        </p:nvSpPr>
        <p:spPr/>
        <p:txBody>
          <a:bodyPr/>
          <a:lstStyle/>
          <a:p>
            <a:r>
              <a:rPr lang="en-US"/>
              <a:t>[insert presenter name]</a:t>
            </a:r>
          </a:p>
        </p:txBody>
      </p:sp>
      <p:sp>
        <p:nvSpPr>
          <p:cNvPr id="5" name="Slide Number Placeholder 4">
            <a:extLst>
              <a:ext uri="{FF2B5EF4-FFF2-40B4-BE49-F238E27FC236}">
                <a16:creationId xmlns:a16="http://schemas.microsoft.com/office/drawing/2014/main" id="{80B92A43-CBF9-4012-8546-2F4404978809}"/>
              </a:ext>
            </a:extLst>
          </p:cNvPr>
          <p:cNvSpPr>
            <a:spLocks noGrp="1"/>
          </p:cNvSpPr>
          <p:nvPr>
            <p:ph type="sldNum" sz="quarter" idx="12"/>
          </p:nvPr>
        </p:nvSpPr>
        <p:spPr/>
        <p:txBody>
          <a:bodyPr/>
          <a:lstStyle/>
          <a:p>
            <a:fld id="{A51A9785-A052-4492-AAD8-5BB3B67483BF}" type="slidenum">
              <a:rPr lang="en-US" smtClean="0"/>
              <a:t>‹#›</a:t>
            </a:fld>
            <a:endParaRPr lang="en-US"/>
          </a:p>
        </p:txBody>
      </p:sp>
    </p:spTree>
    <p:extLst>
      <p:ext uri="{BB962C8B-B14F-4D97-AF65-F5344CB8AC3E}">
        <p14:creationId xmlns:p14="http://schemas.microsoft.com/office/powerpoint/2010/main" val="3387893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700E17-8094-4193-8F05-99E1765C6B64}"/>
              </a:ext>
            </a:extLst>
          </p:cNvPr>
          <p:cNvSpPr>
            <a:spLocks noGrp="1"/>
          </p:cNvSpPr>
          <p:nvPr>
            <p:ph type="dt" sz="half" idx="10"/>
          </p:nvPr>
        </p:nvSpPr>
        <p:spPr/>
        <p:txBody>
          <a:bodyPr/>
          <a:lstStyle/>
          <a:p>
            <a:r>
              <a:rPr lang="en-US"/>
              <a:t>September 17, 2020</a:t>
            </a:r>
          </a:p>
        </p:txBody>
      </p:sp>
      <p:sp>
        <p:nvSpPr>
          <p:cNvPr id="3" name="Footer Placeholder 2">
            <a:extLst>
              <a:ext uri="{FF2B5EF4-FFF2-40B4-BE49-F238E27FC236}">
                <a16:creationId xmlns:a16="http://schemas.microsoft.com/office/drawing/2014/main" id="{BCF22462-443E-4548-A8FC-C82D190D4C49}"/>
              </a:ext>
            </a:extLst>
          </p:cNvPr>
          <p:cNvSpPr>
            <a:spLocks noGrp="1"/>
          </p:cNvSpPr>
          <p:nvPr>
            <p:ph type="ftr" sz="quarter" idx="11"/>
          </p:nvPr>
        </p:nvSpPr>
        <p:spPr/>
        <p:txBody>
          <a:bodyPr/>
          <a:lstStyle/>
          <a:p>
            <a:r>
              <a:rPr lang="en-US"/>
              <a:t>[insert presenter name]</a:t>
            </a:r>
          </a:p>
        </p:txBody>
      </p:sp>
      <p:sp>
        <p:nvSpPr>
          <p:cNvPr id="4" name="Slide Number Placeholder 3">
            <a:extLst>
              <a:ext uri="{FF2B5EF4-FFF2-40B4-BE49-F238E27FC236}">
                <a16:creationId xmlns:a16="http://schemas.microsoft.com/office/drawing/2014/main" id="{3CFC8C55-DFA2-4A96-B1D3-4155910BF9BE}"/>
              </a:ext>
            </a:extLst>
          </p:cNvPr>
          <p:cNvSpPr>
            <a:spLocks noGrp="1"/>
          </p:cNvSpPr>
          <p:nvPr>
            <p:ph type="sldNum" sz="quarter" idx="12"/>
          </p:nvPr>
        </p:nvSpPr>
        <p:spPr/>
        <p:txBody>
          <a:bodyPr/>
          <a:lstStyle/>
          <a:p>
            <a:fld id="{A51A9785-A052-4492-AAD8-5BB3B67483BF}" type="slidenum">
              <a:rPr lang="en-US" smtClean="0"/>
              <a:t>‹#›</a:t>
            </a:fld>
            <a:endParaRPr lang="en-US"/>
          </a:p>
        </p:txBody>
      </p:sp>
    </p:spTree>
    <p:extLst>
      <p:ext uri="{BB962C8B-B14F-4D97-AF65-F5344CB8AC3E}">
        <p14:creationId xmlns:p14="http://schemas.microsoft.com/office/powerpoint/2010/main" val="1316451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D10FF-060E-4DE3-926E-7ADE9C4088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40D44D-8E27-40A5-91E1-4584006A91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A07881-89E9-4C97-BDA2-F2770AFBED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B70430-943B-49A8-86D2-4E50C86D5DBD}"/>
              </a:ext>
            </a:extLst>
          </p:cNvPr>
          <p:cNvSpPr>
            <a:spLocks noGrp="1"/>
          </p:cNvSpPr>
          <p:nvPr>
            <p:ph type="dt" sz="half" idx="10"/>
          </p:nvPr>
        </p:nvSpPr>
        <p:spPr/>
        <p:txBody>
          <a:bodyPr/>
          <a:lstStyle/>
          <a:p>
            <a:r>
              <a:rPr lang="en-US"/>
              <a:t>September 17, 2020</a:t>
            </a:r>
          </a:p>
        </p:txBody>
      </p:sp>
      <p:sp>
        <p:nvSpPr>
          <p:cNvPr id="6" name="Footer Placeholder 5">
            <a:extLst>
              <a:ext uri="{FF2B5EF4-FFF2-40B4-BE49-F238E27FC236}">
                <a16:creationId xmlns:a16="http://schemas.microsoft.com/office/drawing/2014/main" id="{FD4B974F-B848-4F5D-880A-7A3DA88F9FB9}"/>
              </a:ext>
            </a:extLst>
          </p:cNvPr>
          <p:cNvSpPr>
            <a:spLocks noGrp="1"/>
          </p:cNvSpPr>
          <p:nvPr>
            <p:ph type="ftr" sz="quarter" idx="11"/>
          </p:nvPr>
        </p:nvSpPr>
        <p:spPr/>
        <p:txBody>
          <a:bodyPr/>
          <a:lstStyle/>
          <a:p>
            <a:r>
              <a:rPr lang="en-US"/>
              <a:t>[insert presenter name]</a:t>
            </a:r>
          </a:p>
        </p:txBody>
      </p:sp>
      <p:sp>
        <p:nvSpPr>
          <p:cNvPr id="7" name="Slide Number Placeholder 6">
            <a:extLst>
              <a:ext uri="{FF2B5EF4-FFF2-40B4-BE49-F238E27FC236}">
                <a16:creationId xmlns:a16="http://schemas.microsoft.com/office/drawing/2014/main" id="{EBF0761B-650F-4B4D-B92E-A59AE2194181}"/>
              </a:ext>
            </a:extLst>
          </p:cNvPr>
          <p:cNvSpPr>
            <a:spLocks noGrp="1"/>
          </p:cNvSpPr>
          <p:nvPr>
            <p:ph type="sldNum" sz="quarter" idx="12"/>
          </p:nvPr>
        </p:nvSpPr>
        <p:spPr/>
        <p:txBody>
          <a:bodyPr/>
          <a:lstStyle/>
          <a:p>
            <a:fld id="{A51A9785-A052-4492-AAD8-5BB3B67483BF}" type="slidenum">
              <a:rPr lang="en-US" smtClean="0"/>
              <a:t>‹#›</a:t>
            </a:fld>
            <a:endParaRPr lang="en-US"/>
          </a:p>
        </p:txBody>
      </p:sp>
    </p:spTree>
    <p:extLst>
      <p:ext uri="{BB962C8B-B14F-4D97-AF65-F5344CB8AC3E}">
        <p14:creationId xmlns:p14="http://schemas.microsoft.com/office/powerpoint/2010/main" val="3814484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8E97F-16A8-4C2C-A6BC-47817982E3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917061-6E36-406A-A0C1-5FF985EA6D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21DF23-F7B7-42D6-898F-B1272D60E7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463CF9-B6B5-4A60-9D53-467F35A8A274}"/>
              </a:ext>
            </a:extLst>
          </p:cNvPr>
          <p:cNvSpPr>
            <a:spLocks noGrp="1"/>
          </p:cNvSpPr>
          <p:nvPr>
            <p:ph type="dt" sz="half" idx="10"/>
          </p:nvPr>
        </p:nvSpPr>
        <p:spPr/>
        <p:txBody>
          <a:bodyPr/>
          <a:lstStyle/>
          <a:p>
            <a:r>
              <a:rPr lang="en-US"/>
              <a:t>September 17, 2020</a:t>
            </a:r>
          </a:p>
        </p:txBody>
      </p:sp>
      <p:sp>
        <p:nvSpPr>
          <p:cNvPr id="6" name="Footer Placeholder 5">
            <a:extLst>
              <a:ext uri="{FF2B5EF4-FFF2-40B4-BE49-F238E27FC236}">
                <a16:creationId xmlns:a16="http://schemas.microsoft.com/office/drawing/2014/main" id="{F7D2AF4B-A7C0-43A6-BCA4-CF159EFC1E3D}"/>
              </a:ext>
            </a:extLst>
          </p:cNvPr>
          <p:cNvSpPr>
            <a:spLocks noGrp="1"/>
          </p:cNvSpPr>
          <p:nvPr>
            <p:ph type="ftr" sz="quarter" idx="11"/>
          </p:nvPr>
        </p:nvSpPr>
        <p:spPr/>
        <p:txBody>
          <a:bodyPr/>
          <a:lstStyle/>
          <a:p>
            <a:r>
              <a:rPr lang="en-US"/>
              <a:t>[insert presenter name]</a:t>
            </a:r>
          </a:p>
        </p:txBody>
      </p:sp>
      <p:sp>
        <p:nvSpPr>
          <p:cNvPr id="7" name="Slide Number Placeholder 6">
            <a:extLst>
              <a:ext uri="{FF2B5EF4-FFF2-40B4-BE49-F238E27FC236}">
                <a16:creationId xmlns:a16="http://schemas.microsoft.com/office/drawing/2014/main" id="{B9932542-0CBC-42AE-9E6D-1A3DF5941D33}"/>
              </a:ext>
            </a:extLst>
          </p:cNvPr>
          <p:cNvSpPr>
            <a:spLocks noGrp="1"/>
          </p:cNvSpPr>
          <p:nvPr>
            <p:ph type="sldNum" sz="quarter" idx="12"/>
          </p:nvPr>
        </p:nvSpPr>
        <p:spPr/>
        <p:txBody>
          <a:bodyPr/>
          <a:lstStyle/>
          <a:p>
            <a:fld id="{A51A9785-A052-4492-AAD8-5BB3B67483BF}" type="slidenum">
              <a:rPr lang="en-US" smtClean="0"/>
              <a:t>‹#›</a:t>
            </a:fld>
            <a:endParaRPr lang="en-US"/>
          </a:p>
        </p:txBody>
      </p:sp>
    </p:spTree>
    <p:extLst>
      <p:ext uri="{BB962C8B-B14F-4D97-AF65-F5344CB8AC3E}">
        <p14:creationId xmlns:p14="http://schemas.microsoft.com/office/powerpoint/2010/main" val="3448041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E3F19A-3C1D-4509-802C-6756FE6577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DB82A1-8A1A-4DC0-9CE1-A1C995A9C4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15FAA2-04A7-4064-BAF1-AE2F8B69E5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September 17, 2020</a:t>
            </a:r>
          </a:p>
        </p:txBody>
      </p:sp>
      <p:sp>
        <p:nvSpPr>
          <p:cNvPr id="5" name="Footer Placeholder 4">
            <a:extLst>
              <a:ext uri="{FF2B5EF4-FFF2-40B4-BE49-F238E27FC236}">
                <a16:creationId xmlns:a16="http://schemas.microsoft.com/office/drawing/2014/main" id="{61759317-64C2-4E03-9BAC-65AAB0DB44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[insert presenter name]</a:t>
            </a:r>
          </a:p>
        </p:txBody>
      </p:sp>
      <p:sp>
        <p:nvSpPr>
          <p:cNvPr id="6" name="Slide Number Placeholder 5">
            <a:extLst>
              <a:ext uri="{FF2B5EF4-FFF2-40B4-BE49-F238E27FC236}">
                <a16:creationId xmlns:a16="http://schemas.microsoft.com/office/drawing/2014/main" id="{209EC157-4FB7-4F39-A1A5-42ADC9B3E9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1A9785-A052-4492-AAD8-5BB3B67483BF}" type="slidenum">
              <a:rPr lang="en-US" smtClean="0"/>
              <a:t>‹#›</a:t>
            </a:fld>
            <a:endParaRPr lang="en-US"/>
          </a:p>
        </p:txBody>
      </p:sp>
    </p:spTree>
    <p:extLst>
      <p:ext uri="{BB962C8B-B14F-4D97-AF65-F5344CB8AC3E}">
        <p14:creationId xmlns:p14="http://schemas.microsoft.com/office/powerpoint/2010/main" val="31637544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6F358D-47BA-4AF5-8573-A3992A5A30E3}"/>
              </a:ext>
            </a:extLst>
          </p:cNvPr>
          <p:cNvSpPr/>
          <p:nvPr/>
        </p:nvSpPr>
        <p:spPr>
          <a:xfrm>
            <a:off x="0" y="0"/>
            <a:ext cx="12192000" cy="6858000"/>
          </a:xfrm>
          <a:prstGeom prst="rect">
            <a:avLst/>
          </a:prstGeom>
          <a:noFill/>
          <a:ln w="123825">
            <a:solidFill>
              <a:srgbClr val="8E2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lide Number Placeholder 7">
            <a:extLst>
              <a:ext uri="{FF2B5EF4-FFF2-40B4-BE49-F238E27FC236}">
                <a16:creationId xmlns:a16="http://schemas.microsoft.com/office/drawing/2014/main" id="{C08BAEF8-9EF3-4D47-93C6-A4F2217C0F59}"/>
              </a:ext>
            </a:extLst>
          </p:cNvPr>
          <p:cNvSpPr>
            <a:spLocks noGrp="1"/>
          </p:cNvSpPr>
          <p:nvPr>
            <p:ph type="sldNum" sz="quarter" idx="12"/>
          </p:nvPr>
        </p:nvSpPr>
        <p:spPr>
          <a:xfrm>
            <a:off x="9111343" y="635634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1A9785-A052-4492-AAD8-5BB3B67483BF}" type="slidenum">
              <a:rPr kumimoji="0" lang="en-US" sz="1400" b="0" i="0" u="none" strike="noStrike" kern="1200" cap="none" spc="0" normalizeH="0" baseline="0" noProof="0" smtClean="0">
                <a:ln>
                  <a:noFill/>
                </a:ln>
                <a:solidFill>
                  <a:srgbClr val="70AD47"/>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400" b="0" i="0" u="none" strike="noStrike" kern="1200" cap="none" spc="0" normalizeH="0" baseline="0" noProof="0" dirty="0">
              <a:ln>
                <a:noFill/>
              </a:ln>
              <a:solidFill>
                <a:srgbClr val="70AD47"/>
              </a:solidFill>
              <a:effectLst/>
              <a:uLnTx/>
              <a:uFillTx/>
              <a:latin typeface="Calibri" panose="020F0502020204030204"/>
              <a:ea typeface="+mn-ea"/>
              <a:cs typeface="+mn-cs"/>
            </a:endParaRPr>
          </a:p>
        </p:txBody>
      </p:sp>
      <p:pic>
        <p:nvPicPr>
          <p:cNvPr id="3" name="Picture 2" descr="Text, background pattern">
            <a:extLst>
              <a:ext uri="{FF2B5EF4-FFF2-40B4-BE49-F238E27FC236}">
                <a16:creationId xmlns:a16="http://schemas.microsoft.com/office/drawing/2014/main" id="{A8CF34DC-F3EF-5E0A-896F-9756C7EAFE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733"/>
            <a:ext cx="12192000" cy="3833494"/>
          </a:xfrm>
          <a:prstGeom prst="rect">
            <a:avLst/>
          </a:prstGeom>
        </p:spPr>
      </p:pic>
      <p:sp>
        <p:nvSpPr>
          <p:cNvPr id="5" name="Text Placeholder 2">
            <a:extLst>
              <a:ext uri="{FF2B5EF4-FFF2-40B4-BE49-F238E27FC236}">
                <a16:creationId xmlns:a16="http://schemas.microsoft.com/office/drawing/2014/main" id="{D6F6EEE2-2C92-19F3-58B4-3283E38ABE9E}"/>
              </a:ext>
            </a:extLst>
          </p:cNvPr>
          <p:cNvSpPr txBox="1">
            <a:spLocks/>
          </p:cNvSpPr>
          <p:nvPr/>
        </p:nvSpPr>
        <p:spPr>
          <a:xfrm>
            <a:off x="348343" y="4099770"/>
            <a:ext cx="10955382" cy="752287"/>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dirty="0"/>
              <a:t>The evolution of a standard – AAMI TIR104 and beyond </a:t>
            </a:r>
          </a:p>
        </p:txBody>
      </p:sp>
      <p:sp>
        <p:nvSpPr>
          <p:cNvPr id="7" name="Text Placeholder 3">
            <a:extLst>
              <a:ext uri="{FF2B5EF4-FFF2-40B4-BE49-F238E27FC236}">
                <a16:creationId xmlns:a16="http://schemas.microsoft.com/office/drawing/2014/main" id="{14E4316E-7797-A2B5-DF67-10376CF7AC0A}"/>
              </a:ext>
            </a:extLst>
          </p:cNvPr>
          <p:cNvSpPr txBox="1">
            <a:spLocks/>
          </p:cNvSpPr>
          <p:nvPr/>
        </p:nvSpPr>
        <p:spPr>
          <a:xfrm>
            <a:off x="348343" y="5604772"/>
            <a:ext cx="8499231" cy="50051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a:t>Emily Craven, Boston Scientific	</a:t>
            </a:r>
          </a:p>
        </p:txBody>
      </p:sp>
    </p:spTree>
    <p:extLst>
      <p:ext uri="{BB962C8B-B14F-4D97-AF65-F5344CB8AC3E}">
        <p14:creationId xmlns:p14="http://schemas.microsoft.com/office/powerpoint/2010/main" val="43303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DCAEE-3941-CF73-9EA3-0A30DEE24DF7}"/>
              </a:ext>
            </a:extLst>
          </p:cNvPr>
          <p:cNvSpPr>
            <a:spLocks noGrp="1"/>
          </p:cNvSpPr>
          <p:nvPr>
            <p:ph type="title"/>
          </p:nvPr>
        </p:nvSpPr>
        <p:spPr/>
        <p:txBody>
          <a:bodyPr/>
          <a:lstStyle/>
          <a:p>
            <a:r>
              <a:rPr lang="en-US" dirty="0"/>
              <a:t>Contents of the assessment</a:t>
            </a:r>
          </a:p>
        </p:txBody>
      </p:sp>
      <p:sp>
        <p:nvSpPr>
          <p:cNvPr id="3" name="Content Placeholder 2">
            <a:extLst>
              <a:ext uri="{FF2B5EF4-FFF2-40B4-BE49-F238E27FC236}">
                <a16:creationId xmlns:a16="http://schemas.microsoft.com/office/drawing/2014/main" id="{A5C88729-960C-E603-10A3-A06B82C4FB36}"/>
              </a:ext>
            </a:extLst>
          </p:cNvPr>
          <p:cNvSpPr>
            <a:spLocks noGrp="1"/>
          </p:cNvSpPr>
          <p:nvPr>
            <p:ph sz="quarter" idx="12"/>
          </p:nvPr>
        </p:nvSpPr>
        <p:spPr>
          <a:xfrm>
            <a:off x="311295" y="1155179"/>
            <a:ext cx="5657934" cy="4833938"/>
          </a:xfrm>
        </p:spPr>
        <p:txBody>
          <a:bodyPr>
            <a:normAutofit lnSpcReduction="10000"/>
          </a:bodyPr>
          <a:lstStyle/>
          <a:p>
            <a:pPr marL="0" indent="0">
              <a:buNone/>
            </a:pPr>
            <a:r>
              <a:rPr lang="en-US" b="1" dirty="0"/>
              <a:t>Irradiator related</a:t>
            </a:r>
          </a:p>
          <a:p>
            <a:r>
              <a:rPr lang="en-US" dirty="0"/>
              <a:t>Original and new irradiator descriptions</a:t>
            </a:r>
          </a:p>
          <a:p>
            <a:r>
              <a:rPr lang="en-US" dirty="0"/>
              <a:t>Anticipated differences in</a:t>
            </a:r>
          </a:p>
          <a:p>
            <a:pPr lvl="1"/>
            <a:r>
              <a:rPr lang="en-US" dirty="0"/>
              <a:t>Dose rate</a:t>
            </a:r>
          </a:p>
          <a:p>
            <a:pPr lvl="1"/>
            <a:r>
              <a:rPr lang="en-US" dirty="0"/>
              <a:t>Temperature</a:t>
            </a:r>
          </a:p>
          <a:p>
            <a:pPr lvl="1"/>
            <a:r>
              <a:rPr lang="en-US" dirty="0"/>
              <a:t>Dose distribution</a:t>
            </a:r>
          </a:p>
          <a:p>
            <a:pPr lvl="1"/>
            <a:r>
              <a:rPr lang="en-US" dirty="0"/>
              <a:t>Microbicidal efficacy</a:t>
            </a:r>
          </a:p>
          <a:p>
            <a:r>
              <a:rPr lang="en-US" dirty="0"/>
              <a:t>Results of performance qualification dose measurements </a:t>
            </a:r>
          </a:p>
          <a:p>
            <a:r>
              <a:rPr lang="en-US" dirty="0"/>
              <a:t>Results of verification dose experiment (if applicable)</a:t>
            </a:r>
          </a:p>
          <a:p>
            <a:r>
              <a:rPr lang="en-US" dirty="0"/>
              <a:t>Reference to data supporting the transfer of sterilization or verification dose without further testing</a:t>
            </a:r>
          </a:p>
          <a:p>
            <a:endParaRPr lang="en-US" dirty="0"/>
          </a:p>
        </p:txBody>
      </p:sp>
      <p:sp>
        <p:nvSpPr>
          <p:cNvPr id="4" name="Content Placeholder 3">
            <a:extLst>
              <a:ext uri="{FF2B5EF4-FFF2-40B4-BE49-F238E27FC236}">
                <a16:creationId xmlns:a16="http://schemas.microsoft.com/office/drawing/2014/main" id="{17FBF8A2-BC89-2122-07D5-A3448E60B921}"/>
              </a:ext>
            </a:extLst>
          </p:cNvPr>
          <p:cNvSpPr>
            <a:spLocks noGrp="1"/>
          </p:cNvSpPr>
          <p:nvPr>
            <p:ph sz="quarter" idx="13"/>
          </p:nvPr>
        </p:nvSpPr>
        <p:spPr>
          <a:xfrm>
            <a:off x="6222771" y="1155179"/>
            <a:ext cx="5657934" cy="4833938"/>
          </a:xfrm>
        </p:spPr>
        <p:txBody>
          <a:bodyPr/>
          <a:lstStyle/>
          <a:p>
            <a:pPr marL="0" indent="0">
              <a:buNone/>
            </a:pPr>
            <a:r>
              <a:rPr lang="en-US" b="1" dirty="0"/>
              <a:t>Product related</a:t>
            </a:r>
          </a:p>
          <a:p>
            <a:r>
              <a:rPr lang="en-US" dirty="0"/>
              <a:t>Description or Identification</a:t>
            </a:r>
          </a:p>
          <a:p>
            <a:r>
              <a:rPr lang="en-US" dirty="0"/>
              <a:t>Doses that are being transferred</a:t>
            </a:r>
          </a:p>
          <a:p>
            <a:r>
              <a:rPr lang="en-US" dirty="0"/>
              <a:t>Characteristics of product design and materials and statement as to whether source difference will have material effects</a:t>
            </a:r>
          </a:p>
          <a:p>
            <a:r>
              <a:rPr lang="en-US" dirty="0"/>
              <a:t>Results of tests and measurements of product functionality (if applicable)</a:t>
            </a:r>
          </a:p>
          <a:p>
            <a:r>
              <a:rPr lang="en-US" dirty="0"/>
              <a:t>Reference to data supporting the transfer of maximum dose without further testing</a:t>
            </a:r>
          </a:p>
          <a:p>
            <a:r>
              <a:rPr lang="en-US" dirty="0"/>
              <a:t>Conclusions</a:t>
            </a:r>
          </a:p>
        </p:txBody>
      </p:sp>
      <p:sp>
        <p:nvSpPr>
          <p:cNvPr id="5" name="Slide Number Placeholder 4">
            <a:extLst>
              <a:ext uri="{FF2B5EF4-FFF2-40B4-BE49-F238E27FC236}">
                <a16:creationId xmlns:a16="http://schemas.microsoft.com/office/drawing/2014/main" id="{F35B4395-BCE8-7F4E-8C60-2361FE7C807E}"/>
              </a:ext>
            </a:extLst>
          </p:cNvPr>
          <p:cNvSpPr>
            <a:spLocks noGrp="1"/>
          </p:cNvSpPr>
          <p:nvPr>
            <p:ph type="sldNum" sz="quarter" idx="4"/>
          </p:nvPr>
        </p:nvSpPr>
        <p:spPr/>
        <p:txBody>
          <a:bodyPr/>
          <a:lstStyle/>
          <a:p>
            <a:fld id="{06527D8E-D30F-8741-AC46-BD282B720A9A}" type="slidenum">
              <a:rPr lang="en-US" smtClean="0"/>
              <a:pPr/>
              <a:t>10</a:t>
            </a:fld>
            <a:endParaRPr lang="en-US" dirty="0"/>
          </a:p>
        </p:txBody>
      </p:sp>
      <p:cxnSp>
        <p:nvCxnSpPr>
          <p:cNvPr id="8" name="Straight Arrow Connector 7">
            <a:extLst>
              <a:ext uri="{FF2B5EF4-FFF2-40B4-BE49-F238E27FC236}">
                <a16:creationId xmlns:a16="http://schemas.microsoft.com/office/drawing/2014/main" id="{401C7B65-EA1D-7A54-D3A0-08E82626F2D6}"/>
              </a:ext>
            </a:extLst>
          </p:cNvPr>
          <p:cNvCxnSpPr>
            <a:cxnSpLocks/>
          </p:cNvCxnSpPr>
          <p:nvPr/>
        </p:nvCxnSpPr>
        <p:spPr>
          <a:xfrm flipH="1" flipV="1">
            <a:off x="2071397" y="5668928"/>
            <a:ext cx="811763" cy="29857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4B4CBFF-B184-5188-DA1C-6A8FFD943495}"/>
              </a:ext>
            </a:extLst>
          </p:cNvPr>
          <p:cNvSpPr txBox="1"/>
          <p:nvPr/>
        </p:nvSpPr>
        <p:spPr>
          <a:xfrm>
            <a:off x="2883160" y="5782841"/>
            <a:ext cx="3638939" cy="369332"/>
          </a:xfrm>
          <a:prstGeom prst="rect">
            <a:avLst/>
          </a:prstGeom>
          <a:noFill/>
        </p:spPr>
        <p:txBody>
          <a:bodyPr wrap="square" rtlCol="0">
            <a:spAutoFit/>
          </a:bodyPr>
          <a:lstStyle/>
          <a:p>
            <a:r>
              <a:rPr lang="en-US" b="1" dirty="0">
                <a:solidFill>
                  <a:schemeClr val="accent1"/>
                </a:solidFill>
              </a:rPr>
              <a:t>Could be reference to TIR104!</a:t>
            </a:r>
          </a:p>
        </p:txBody>
      </p:sp>
      <p:sp>
        <p:nvSpPr>
          <p:cNvPr id="7" name="TextBox 6">
            <a:extLst>
              <a:ext uri="{FF2B5EF4-FFF2-40B4-BE49-F238E27FC236}">
                <a16:creationId xmlns:a16="http://schemas.microsoft.com/office/drawing/2014/main" id="{78A4508C-7B40-FC53-20E2-183E2C5766B0}"/>
              </a:ext>
            </a:extLst>
          </p:cNvPr>
          <p:cNvSpPr txBox="1"/>
          <p:nvPr/>
        </p:nvSpPr>
        <p:spPr>
          <a:xfrm>
            <a:off x="1741714" y="6422581"/>
            <a:ext cx="7770525" cy="369332"/>
          </a:xfrm>
          <a:prstGeom prst="rect">
            <a:avLst/>
          </a:prstGeom>
          <a:noFill/>
        </p:spPr>
        <p:txBody>
          <a:bodyPr wrap="none" rtlCol="0">
            <a:spAutoFit/>
          </a:bodyPr>
          <a:lstStyle/>
          <a:p>
            <a:r>
              <a:rPr lang="en-US" b="1" dirty="0">
                <a:solidFill>
                  <a:srgbClr val="8E2C52"/>
                </a:solidFill>
              </a:rPr>
              <a:t>Medical Device Sterilization – Past, Present, and Future, September 20-21, 2023</a:t>
            </a:r>
          </a:p>
        </p:txBody>
      </p:sp>
      <p:sp>
        <p:nvSpPr>
          <p:cNvPr id="9" name="Rectangle 8">
            <a:extLst>
              <a:ext uri="{FF2B5EF4-FFF2-40B4-BE49-F238E27FC236}">
                <a16:creationId xmlns:a16="http://schemas.microsoft.com/office/drawing/2014/main" id="{A70D5FF5-83D0-B60A-66D7-181F98A9C0A3}"/>
              </a:ext>
            </a:extLst>
          </p:cNvPr>
          <p:cNvSpPr/>
          <p:nvPr/>
        </p:nvSpPr>
        <p:spPr>
          <a:xfrm>
            <a:off x="0" y="0"/>
            <a:ext cx="12192000" cy="6858000"/>
          </a:xfrm>
          <a:prstGeom prst="rect">
            <a:avLst/>
          </a:prstGeom>
          <a:noFill/>
          <a:ln w="123825">
            <a:solidFill>
              <a:srgbClr val="8E2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304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049E-F92B-A371-2BBD-505DBADE3D92}"/>
              </a:ext>
            </a:extLst>
          </p:cNvPr>
          <p:cNvSpPr>
            <a:spLocks noGrp="1"/>
          </p:cNvSpPr>
          <p:nvPr>
            <p:ph type="title"/>
          </p:nvPr>
        </p:nvSpPr>
        <p:spPr/>
        <p:txBody>
          <a:bodyPr/>
          <a:lstStyle/>
          <a:p>
            <a:r>
              <a:rPr lang="en-US" dirty="0"/>
              <a:t>Reality kicks in</a:t>
            </a:r>
          </a:p>
        </p:txBody>
      </p:sp>
      <p:sp>
        <p:nvSpPr>
          <p:cNvPr id="3" name="Content Placeholder 2">
            <a:extLst>
              <a:ext uri="{FF2B5EF4-FFF2-40B4-BE49-F238E27FC236}">
                <a16:creationId xmlns:a16="http://schemas.microsoft.com/office/drawing/2014/main" id="{FE9FDB68-7E72-4906-0E62-1A384CBADBE9}"/>
              </a:ext>
            </a:extLst>
          </p:cNvPr>
          <p:cNvSpPr>
            <a:spLocks noGrp="1"/>
          </p:cNvSpPr>
          <p:nvPr>
            <p:ph sz="quarter" idx="10"/>
          </p:nvPr>
        </p:nvSpPr>
        <p:spPr>
          <a:xfrm>
            <a:off x="467536" y="1478410"/>
            <a:ext cx="7164906" cy="4842486"/>
          </a:xfrm>
        </p:spPr>
        <p:txBody>
          <a:bodyPr>
            <a:normAutofit fontScale="92500" lnSpcReduction="10000"/>
          </a:bodyPr>
          <a:lstStyle/>
          <a:p>
            <a:r>
              <a:rPr lang="en-US" dirty="0"/>
              <a:t>Going through the assessment – the most likely source “type” change scenario where an assessment can be made without testing is Gamma to X-ray.</a:t>
            </a:r>
          </a:p>
          <a:p>
            <a:pPr lvl="1"/>
            <a:r>
              <a:rPr lang="en-US" dirty="0"/>
              <a:t>X-ray has higher dose rate, and a different incremental path through the radiation field than gamma which is likely to result in lower temperature</a:t>
            </a:r>
          </a:p>
          <a:p>
            <a:r>
              <a:rPr lang="en-US" dirty="0"/>
              <a:t>Gamma to e-beam likely means new maximum dose due to higher DUR</a:t>
            </a:r>
          </a:p>
          <a:p>
            <a:r>
              <a:rPr lang="en-US" dirty="0"/>
              <a:t>Weird watch outs</a:t>
            </a:r>
          </a:p>
          <a:p>
            <a:pPr lvl="1"/>
            <a:r>
              <a:rPr lang="en-US" dirty="0"/>
              <a:t>Unintended “positive” effects of higher temperature processing such as curative effects</a:t>
            </a:r>
          </a:p>
          <a:p>
            <a:pPr lvl="1"/>
            <a:r>
              <a:rPr lang="en-US" dirty="0"/>
              <a:t>Static build up in e-beam products resulting in discharges that can cause harm to the product</a:t>
            </a:r>
          </a:p>
        </p:txBody>
      </p:sp>
      <p:pic>
        <p:nvPicPr>
          <p:cNvPr id="4" name="Picture 3">
            <a:extLst>
              <a:ext uri="{FF2B5EF4-FFF2-40B4-BE49-F238E27FC236}">
                <a16:creationId xmlns:a16="http://schemas.microsoft.com/office/drawing/2014/main" id="{CF4A08B2-0E7A-4EF5-FC2F-BD2DE66B4B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0802" y="2303281"/>
            <a:ext cx="4255008" cy="3192743"/>
          </a:xfrm>
          <a:prstGeom prst="rect">
            <a:avLst/>
          </a:prstGeom>
        </p:spPr>
      </p:pic>
      <p:sp>
        <p:nvSpPr>
          <p:cNvPr id="5" name="TextBox 4">
            <a:extLst>
              <a:ext uri="{FF2B5EF4-FFF2-40B4-BE49-F238E27FC236}">
                <a16:creationId xmlns:a16="http://schemas.microsoft.com/office/drawing/2014/main" id="{C3C230A2-418D-8D3F-0EAC-5567AB01E829}"/>
              </a:ext>
            </a:extLst>
          </p:cNvPr>
          <p:cNvSpPr txBox="1"/>
          <p:nvPr/>
        </p:nvSpPr>
        <p:spPr>
          <a:xfrm>
            <a:off x="1741714" y="6420405"/>
            <a:ext cx="7770525" cy="369332"/>
          </a:xfrm>
          <a:prstGeom prst="rect">
            <a:avLst/>
          </a:prstGeom>
          <a:noFill/>
        </p:spPr>
        <p:txBody>
          <a:bodyPr wrap="none" rtlCol="0">
            <a:spAutoFit/>
          </a:bodyPr>
          <a:lstStyle/>
          <a:p>
            <a:r>
              <a:rPr lang="en-US" b="1" dirty="0">
                <a:solidFill>
                  <a:srgbClr val="8E2C52"/>
                </a:solidFill>
              </a:rPr>
              <a:t>Medical Device Sterilization – Past, Present, and Future, September 20-21, 2023</a:t>
            </a:r>
          </a:p>
        </p:txBody>
      </p:sp>
      <p:sp>
        <p:nvSpPr>
          <p:cNvPr id="6" name="Rectangle 5">
            <a:extLst>
              <a:ext uri="{FF2B5EF4-FFF2-40B4-BE49-F238E27FC236}">
                <a16:creationId xmlns:a16="http://schemas.microsoft.com/office/drawing/2014/main" id="{20711C2C-F2A8-A590-2598-05FE216FF6F7}"/>
              </a:ext>
            </a:extLst>
          </p:cNvPr>
          <p:cNvSpPr/>
          <p:nvPr/>
        </p:nvSpPr>
        <p:spPr>
          <a:xfrm>
            <a:off x="0" y="0"/>
            <a:ext cx="12192000" cy="6858000"/>
          </a:xfrm>
          <a:prstGeom prst="rect">
            <a:avLst/>
          </a:prstGeom>
          <a:noFill/>
          <a:ln w="123825">
            <a:solidFill>
              <a:srgbClr val="8E2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010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53E9F-7630-B333-3FBF-DCCE736F3BCD}"/>
              </a:ext>
            </a:extLst>
          </p:cNvPr>
          <p:cNvSpPr>
            <a:spLocks noGrp="1"/>
          </p:cNvSpPr>
          <p:nvPr>
            <p:ph type="title"/>
          </p:nvPr>
        </p:nvSpPr>
        <p:spPr/>
        <p:txBody>
          <a:bodyPr/>
          <a:lstStyle/>
          <a:p>
            <a:r>
              <a:rPr lang="en-US" dirty="0"/>
              <a:t>Getting it right</a:t>
            </a:r>
          </a:p>
        </p:txBody>
      </p:sp>
      <p:sp>
        <p:nvSpPr>
          <p:cNvPr id="3" name="Content Placeholder 2">
            <a:extLst>
              <a:ext uri="{FF2B5EF4-FFF2-40B4-BE49-F238E27FC236}">
                <a16:creationId xmlns:a16="http://schemas.microsoft.com/office/drawing/2014/main" id="{B29669A7-4E5E-6A64-9426-5145306E957D}"/>
              </a:ext>
            </a:extLst>
          </p:cNvPr>
          <p:cNvSpPr>
            <a:spLocks noGrp="1"/>
          </p:cNvSpPr>
          <p:nvPr>
            <p:ph sz="quarter" idx="10"/>
          </p:nvPr>
        </p:nvSpPr>
        <p:spPr/>
        <p:txBody>
          <a:bodyPr>
            <a:normAutofit fontScale="92500" lnSpcReduction="20000"/>
          </a:bodyPr>
          <a:lstStyle/>
          <a:p>
            <a:r>
              <a:rPr lang="en-US" dirty="0"/>
              <a:t>Revision process</a:t>
            </a:r>
          </a:p>
          <a:p>
            <a:pPr lvl="1"/>
            <a:r>
              <a:rPr lang="en-US" dirty="0"/>
              <a:t>NWIP approved project started Dec 2018</a:t>
            </a:r>
          </a:p>
          <a:p>
            <a:pPr lvl="1"/>
            <a:r>
              <a:rPr lang="en-US" dirty="0"/>
              <a:t>Is the guidance clear?</a:t>
            </a:r>
          </a:p>
          <a:p>
            <a:pPr lvl="1"/>
            <a:r>
              <a:rPr lang="en-US" dirty="0"/>
              <a:t>Is the guidance correct?</a:t>
            </a:r>
          </a:p>
          <a:p>
            <a:pPr lvl="1"/>
            <a:r>
              <a:rPr lang="en-US" dirty="0"/>
              <a:t>Does the guidance add value?</a:t>
            </a:r>
          </a:p>
          <a:p>
            <a:pPr lvl="1"/>
            <a:r>
              <a:rPr lang="en-US" dirty="0"/>
              <a:t>Working draft for committee review 2020</a:t>
            </a:r>
          </a:p>
          <a:p>
            <a:r>
              <a:rPr lang="en-US" dirty="0"/>
              <a:t>Committee drafts</a:t>
            </a:r>
          </a:p>
          <a:p>
            <a:pPr lvl="1"/>
            <a:r>
              <a:rPr lang="en-US" dirty="0"/>
              <a:t>2x committee drafts (January and July 2021)</a:t>
            </a:r>
          </a:p>
          <a:p>
            <a:pPr lvl="1"/>
            <a:r>
              <a:rPr lang="en-US" dirty="0"/>
              <a:t>68 member organizations</a:t>
            </a:r>
          </a:p>
          <a:p>
            <a:pPr lvl="1"/>
            <a:r>
              <a:rPr lang="en-US" dirty="0"/>
              <a:t>332 + 133 = 465 comments</a:t>
            </a:r>
          </a:p>
          <a:p>
            <a:pPr lvl="1"/>
            <a:r>
              <a:rPr lang="en-US" dirty="0"/>
              <a:t>No negative votes on second draft</a:t>
            </a:r>
          </a:p>
          <a:p>
            <a:r>
              <a:rPr lang="en-US" dirty="0"/>
              <a:t>Publication April 2022</a:t>
            </a:r>
          </a:p>
          <a:p>
            <a:r>
              <a:rPr lang="en-US" dirty="0"/>
              <a:t>FDA recognition Summer 2023</a:t>
            </a:r>
          </a:p>
        </p:txBody>
      </p:sp>
      <p:pic>
        <p:nvPicPr>
          <p:cNvPr id="5" name="Picture 4">
            <a:extLst>
              <a:ext uri="{FF2B5EF4-FFF2-40B4-BE49-F238E27FC236}">
                <a16:creationId xmlns:a16="http://schemas.microsoft.com/office/drawing/2014/main" id="{C023D8E5-6D15-588B-335F-ED7893B9FEE7}"/>
              </a:ext>
            </a:extLst>
          </p:cNvPr>
          <p:cNvPicPr>
            <a:picLocks noChangeAspect="1"/>
          </p:cNvPicPr>
          <p:nvPr/>
        </p:nvPicPr>
        <p:blipFill>
          <a:blip r:embed="rId2"/>
          <a:stretch>
            <a:fillRect/>
          </a:stretch>
        </p:blipFill>
        <p:spPr>
          <a:xfrm>
            <a:off x="7175240" y="3659097"/>
            <a:ext cx="4858139" cy="2278596"/>
          </a:xfrm>
          <a:prstGeom prst="rect">
            <a:avLst/>
          </a:prstGeom>
        </p:spPr>
      </p:pic>
      <p:pic>
        <p:nvPicPr>
          <p:cNvPr id="7" name="Picture 6">
            <a:extLst>
              <a:ext uri="{FF2B5EF4-FFF2-40B4-BE49-F238E27FC236}">
                <a16:creationId xmlns:a16="http://schemas.microsoft.com/office/drawing/2014/main" id="{76DD53FA-7647-6001-5947-9926757B4060}"/>
              </a:ext>
            </a:extLst>
          </p:cNvPr>
          <p:cNvPicPr>
            <a:picLocks noChangeAspect="1"/>
          </p:cNvPicPr>
          <p:nvPr/>
        </p:nvPicPr>
        <p:blipFill>
          <a:blip r:embed="rId3"/>
          <a:stretch>
            <a:fillRect/>
          </a:stretch>
        </p:blipFill>
        <p:spPr>
          <a:xfrm>
            <a:off x="7260730" y="314646"/>
            <a:ext cx="3442995" cy="3257420"/>
          </a:xfrm>
          <a:prstGeom prst="rect">
            <a:avLst/>
          </a:prstGeom>
        </p:spPr>
      </p:pic>
      <p:sp>
        <p:nvSpPr>
          <p:cNvPr id="4" name="TextBox 3">
            <a:extLst>
              <a:ext uri="{FF2B5EF4-FFF2-40B4-BE49-F238E27FC236}">
                <a16:creationId xmlns:a16="http://schemas.microsoft.com/office/drawing/2014/main" id="{F318B8FF-32D7-367E-91F5-8DA142F19730}"/>
              </a:ext>
            </a:extLst>
          </p:cNvPr>
          <p:cNvSpPr txBox="1"/>
          <p:nvPr/>
        </p:nvSpPr>
        <p:spPr>
          <a:xfrm>
            <a:off x="1741714" y="6420405"/>
            <a:ext cx="7770525" cy="369332"/>
          </a:xfrm>
          <a:prstGeom prst="rect">
            <a:avLst/>
          </a:prstGeom>
          <a:noFill/>
        </p:spPr>
        <p:txBody>
          <a:bodyPr wrap="none" rtlCol="0">
            <a:spAutoFit/>
          </a:bodyPr>
          <a:lstStyle/>
          <a:p>
            <a:r>
              <a:rPr lang="en-US" b="1" dirty="0">
                <a:solidFill>
                  <a:srgbClr val="8E2C52"/>
                </a:solidFill>
              </a:rPr>
              <a:t>Medical Device Sterilization – Past, Present, and Future, September 20-21, 2023</a:t>
            </a:r>
          </a:p>
        </p:txBody>
      </p:sp>
      <p:sp>
        <p:nvSpPr>
          <p:cNvPr id="6" name="Rectangle 5">
            <a:extLst>
              <a:ext uri="{FF2B5EF4-FFF2-40B4-BE49-F238E27FC236}">
                <a16:creationId xmlns:a16="http://schemas.microsoft.com/office/drawing/2014/main" id="{10A38512-A8EF-35AD-A09F-6599E5CF9528}"/>
              </a:ext>
            </a:extLst>
          </p:cNvPr>
          <p:cNvSpPr/>
          <p:nvPr/>
        </p:nvSpPr>
        <p:spPr>
          <a:xfrm>
            <a:off x="0" y="0"/>
            <a:ext cx="12192000" cy="6858000"/>
          </a:xfrm>
          <a:prstGeom prst="rect">
            <a:avLst/>
          </a:prstGeom>
          <a:noFill/>
          <a:ln w="123825">
            <a:solidFill>
              <a:srgbClr val="8E2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7933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508021-976A-4939-97B5-4E0425D541E0}"/>
              </a:ext>
            </a:extLst>
          </p:cNvPr>
          <p:cNvSpPr>
            <a:spLocks noGrp="1"/>
          </p:cNvSpPr>
          <p:nvPr>
            <p:ph idx="1"/>
          </p:nvPr>
        </p:nvSpPr>
        <p:spPr>
          <a:xfrm>
            <a:off x="838200" y="1253331"/>
            <a:ext cx="10515600" cy="4351338"/>
          </a:xfrm>
        </p:spPr>
        <p:txBody>
          <a:bodyPr/>
          <a:lstStyle/>
          <a:p>
            <a:r>
              <a:rPr lang="en-US" dirty="0"/>
              <a:t>AAMI provides a pipeline</a:t>
            </a:r>
          </a:p>
        </p:txBody>
      </p:sp>
      <p:sp>
        <p:nvSpPr>
          <p:cNvPr id="3" name="Title 2">
            <a:extLst>
              <a:ext uri="{FF2B5EF4-FFF2-40B4-BE49-F238E27FC236}">
                <a16:creationId xmlns:a16="http://schemas.microsoft.com/office/drawing/2014/main" id="{DCE3681E-A1F3-4217-B08A-75A499F76907}"/>
              </a:ext>
            </a:extLst>
          </p:cNvPr>
          <p:cNvSpPr>
            <a:spLocks noGrp="1"/>
          </p:cNvSpPr>
          <p:nvPr>
            <p:ph type="title"/>
          </p:nvPr>
        </p:nvSpPr>
        <p:spPr/>
        <p:txBody>
          <a:bodyPr/>
          <a:lstStyle/>
          <a:p>
            <a:r>
              <a:rPr lang="en-US" dirty="0"/>
              <a:t>How standards evolve</a:t>
            </a:r>
          </a:p>
        </p:txBody>
      </p:sp>
      <p:sp>
        <p:nvSpPr>
          <p:cNvPr id="4" name="Slide Number Placeholder 3">
            <a:extLst>
              <a:ext uri="{FF2B5EF4-FFF2-40B4-BE49-F238E27FC236}">
                <a16:creationId xmlns:a16="http://schemas.microsoft.com/office/drawing/2014/main" id="{38DA547E-B690-4B7E-94CF-868F2B017CA3}"/>
              </a:ext>
            </a:extLst>
          </p:cNvPr>
          <p:cNvSpPr>
            <a:spLocks noGrp="1"/>
          </p:cNvSpPr>
          <p:nvPr>
            <p:ph type="sldNum" sz="quarter" idx="11"/>
          </p:nvPr>
        </p:nvSpPr>
        <p:spPr/>
        <p:txBody>
          <a:bodyPr/>
          <a:lstStyle/>
          <a:p>
            <a:pPr algn="r"/>
            <a:fld id="{AACBA717-435E-4F7E-A3B1-CE204DDA93D5}" type="slidenum">
              <a:rPr lang="en-US" smtClean="0"/>
              <a:pPr algn="r"/>
              <a:t>13</a:t>
            </a:fld>
            <a:endParaRPr lang="en-US" dirty="0"/>
          </a:p>
        </p:txBody>
      </p:sp>
      <p:graphicFrame>
        <p:nvGraphicFramePr>
          <p:cNvPr id="7" name="Diagram 6">
            <a:extLst>
              <a:ext uri="{FF2B5EF4-FFF2-40B4-BE49-F238E27FC236}">
                <a16:creationId xmlns:a16="http://schemas.microsoft.com/office/drawing/2014/main" id="{268185F4-A0ED-47AF-900C-91E8FC70693C}"/>
              </a:ext>
            </a:extLst>
          </p:cNvPr>
          <p:cNvGraphicFramePr/>
          <p:nvPr/>
        </p:nvGraphicFramePr>
        <p:xfrm>
          <a:off x="3524469" y="78478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Rounded Corners 7">
            <a:extLst>
              <a:ext uri="{FF2B5EF4-FFF2-40B4-BE49-F238E27FC236}">
                <a16:creationId xmlns:a16="http://schemas.microsoft.com/office/drawing/2014/main" id="{E58723CD-6E68-4CD8-B0D8-41A75E6C687F}"/>
              </a:ext>
            </a:extLst>
          </p:cNvPr>
          <p:cNvSpPr/>
          <p:nvPr/>
        </p:nvSpPr>
        <p:spPr>
          <a:xfrm>
            <a:off x="662151" y="2451074"/>
            <a:ext cx="2438400" cy="2167466"/>
          </a:xfrm>
          <a:prstGeom prst="roundRect">
            <a:avLst/>
          </a:prstGeom>
          <a:noFill/>
          <a:ln w="28575">
            <a:solidFill>
              <a:schemeClr val="bg1">
                <a:lumMod val="50000"/>
              </a:schemeClr>
            </a:solid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pPr algn="ctr"/>
            <a:r>
              <a:rPr lang="en-US" sz="2400" dirty="0">
                <a:solidFill>
                  <a:schemeClr val="bg1">
                    <a:lumMod val="65000"/>
                  </a:schemeClr>
                </a:solidFill>
              </a:rPr>
              <a:t>AAMI develops consensus report</a:t>
            </a:r>
          </a:p>
        </p:txBody>
      </p:sp>
      <p:sp>
        <p:nvSpPr>
          <p:cNvPr id="5" name="Arrow: Right 4">
            <a:extLst>
              <a:ext uri="{FF2B5EF4-FFF2-40B4-BE49-F238E27FC236}">
                <a16:creationId xmlns:a16="http://schemas.microsoft.com/office/drawing/2014/main" id="{A304EC86-68B3-46AB-B4C7-EE7A1359A9A9}"/>
              </a:ext>
            </a:extLst>
          </p:cNvPr>
          <p:cNvSpPr/>
          <p:nvPr/>
        </p:nvSpPr>
        <p:spPr>
          <a:xfrm rot="12815802">
            <a:off x="2165513" y="4945331"/>
            <a:ext cx="1313793" cy="38674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9D9A5A8-B064-4490-BCC8-90F8F49C2B70}"/>
              </a:ext>
            </a:extLst>
          </p:cNvPr>
          <p:cNvSpPr txBox="1"/>
          <p:nvPr/>
        </p:nvSpPr>
        <p:spPr>
          <a:xfrm>
            <a:off x="3345793" y="5370873"/>
            <a:ext cx="1720193" cy="769441"/>
          </a:xfrm>
          <a:prstGeom prst="rect">
            <a:avLst/>
          </a:prstGeom>
          <a:noFill/>
        </p:spPr>
        <p:txBody>
          <a:bodyPr wrap="square" rtlCol="0">
            <a:spAutoFit/>
          </a:bodyPr>
          <a:lstStyle/>
          <a:p>
            <a:r>
              <a:rPr lang="en-US" sz="4400" b="1" dirty="0">
                <a:solidFill>
                  <a:schemeClr val="accent2"/>
                </a:solidFill>
              </a:rPr>
              <a:t>NEW!</a:t>
            </a:r>
          </a:p>
        </p:txBody>
      </p:sp>
      <p:sp>
        <p:nvSpPr>
          <p:cNvPr id="6" name="TextBox 5">
            <a:extLst>
              <a:ext uri="{FF2B5EF4-FFF2-40B4-BE49-F238E27FC236}">
                <a16:creationId xmlns:a16="http://schemas.microsoft.com/office/drawing/2014/main" id="{B5D154DC-32D6-09D0-E0D5-A6621E6B3590}"/>
              </a:ext>
            </a:extLst>
          </p:cNvPr>
          <p:cNvSpPr txBox="1"/>
          <p:nvPr/>
        </p:nvSpPr>
        <p:spPr>
          <a:xfrm>
            <a:off x="1741714" y="6420405"/>
            <a:ext cx="7770525" cy="369332"/>
          </a:xfrm>
          <a:prstGeom prst="rect">
            <a:avLst/>
          </a:prstGeom>
          <a:noFill/>
        </p:spPr>
        <p:txBody>
          <a:bodyPr wrap="none" rtlCol="0">
            <a:spAutoFit/>
          </a:bodyPr>
          <a:lstStyle/>
          <a:p>
            <a:r>
              <a:rPr lang="en-US" b="1" dirty="0">
                <a:solidFill>
                  <a:srgbClr val="8E2C52"/>
                </a:solidFill>
              </a:rPr>
              <a:t>Medical Device Sterilization – Past, Present, and Future, September 20-21, 2023</a:t>
            </a:r>
          </a:p>
        </p:txBody>
      </p:sp>
      <p:sp>
        <p:nvSpPr>
          <p:cNvPr id="9" name="Rectangle 8">
            <a:extLst>
              <a:ext uri="{FF2B5EF4-FFF2-40B4-BE49-F238E27FC236}">
                <a16:creationId xmlns:a16="http://schemas.microsoft.com/office/drawing/2014/main" id="{4AAD85A2-A13C-CEA9-7A21-809ABE38D7B7}"/>
              </a:ext>
            </a:extLst>
          </p:cNvPr>
          <p:cNvSpPr/>
          <p:nvPr/>
        </p:nvSpPr>
        <p:spPr>
          <a:xfrm>
            <a:off x="0" y="0"/>
            <a:ext cx="12192000" cy="6858000"/>
          </a:xfrm>
          <a:prstGeom prst="rect">
            <a:avLst/>
          </a:prstGeom>
          <a:noFill/>
          <a:ln w="123825">
            <a:solidFill>
              <a:srgbClr val="8E2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406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83730-7A70-5485-187A-2FC0CB3CF293}"/>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3697EB8C-8509-DFB3-EE2A-54EAD9B90764}"/>
              </a:ext>
            </a:extLst>
          </p:cNvPr>
          <p:cNvSpPr>
            <a:spLocks noGrp="1"/>
          </p:cNvSpPr>
          <p:nvPr>
            <p:ph sz="quarter" idx="10"/>
          </p:nvPr>
        </p:nvSpPr>
        <p:spPr>
          <a:xfrm>
            <a:off x="467535" y="1469079"/>
            <a:ext cx="6856995" cy="4842486"/>
          </a:xfrm>
        </p:spPr>
        <p:txBody>
          <a:bodyPr/>
          <a:lstStyle/>
          <a:p>
            <a:r>
              <a:rPr lang="en-US" dirty="0"/>
              <a:t>ISO 11137-1 publication (2024)</a:t>
            </a:r>
          </a:p>
          <a:p>
            <a:pPr lvl="1"/>
            <a:r>
              <a:rPr lang="en-US" dirty="0"/>
              <a:t>TIR 104 is referenced multiple times</a:t>
            </a:r>
          </a:p>
          <a:p>
            <a:pPr lvl="1"/>
            <a:r>
              <a:rPr lang="en-US" dirty="0"/>
              <a:t>Publication references from TIR 104 added to 11137</a:t>
            </a:r>
          </a:p>
          <a:p>
            <a:pPr lvl="1"/>
            <a:r>
              <a:rPr lang="en-US" dirty="0"/>
              <a:t>TIR 104 is still a useful stand-alone resource – but fundamental principals will now be contained in ISO 11137-1, and references to 2006 version obsolete</a:t>
            </a:r>
          </a:p>
          <a:p>
            <a:r>
              <a:rPr lang="en-US" dirty="0"/>
              <a:t>Possible paths forward</a:t>
            </a:r>
          </a:p>
          <a:p>
            <a:pPr lvl="1"/>
            <a:r>
              <a:rPr lang="en-US" dirty="0"/>
              <a:t>Maintain/revise TIR 104 to reflect ISO 11137-1:2024</a:t>
            </a:r>
          </a:p>
          <a:p>
            <a:pPr lvl="1"/>
            <a:r>
              <a:rPr lang="en-US" dirty="0"/>
              <a:t>Move to ISO as a TS or TR document</a:t>
            </a:r>
          </a:p>
          <a:p>
            <a:r>
              <a:rPr lang="en-US" dirty="0"/>
              <a:t>ISO or AAMI NWIP will be required to get things moving!</a:t>
            </a:r>
          </a:p>
        </p:txBody>
      </p:sp>
      <p:pic>
        <p:nvPicPr>
          <p:cNvPr id="4" name="Picture 3">
            <a:extLst>
              <a:ext uri="{FF2B5EF4-FFF2-40B4-BE49-F238E27FC236}">
                <a16:creationId xmlns:a16="http://schemas.microsoft.com/office/drawing/2014/main" id="{49B8ED7C-F67A-3A7C-0E9D-9F8CEF22C1FB}"/>
              </a:ext>
            </a:extLst>
          </p:cNvPr>
          <p:cNvPicPr>
            <a:picLocks noChangeAspect="1"/>
          </p:cNvPicPr>
          <p:nvPr/>
        </p:nvPicPr>
        <p:blipFill>
          <a:blip r:embed="rId2"/>
          <a:stretch>
            <a:fillRect/>
          </a:stretch>
        </p:blipFill>
        <p:spPr>
          <a:xfrm>
            <a:off x="8416212" y="1849242"/>
            <a:ext cx="2552573" cy="2305052"/>
          </a:xfrm>
          <a:prstGeom prst="rect">
            <a:avLst/>
          </a:prstGeom>
        </p:spPr>
      </p:pic>
      <p:sp>
        <p:nvSpPr>
          <p:cNvPr id="5" name="TextBox 4">
            <a:extLst>
              <a:ext uri="{FF2B5EF4-FFF2-40B4-BE49-F238E27FC236}">
                <a16:creationId xmlns:a16="http://schemas.microsoft.com/office/drawing/2014/main" id="{2DE6DA67-B13D-4798-4487-514753DABA9F}"/>
              </a:ext>
            </a:extLst>
          </p:cNvPr>
          <p:cNvSpPr txBox="1"/>
          <p:nvPr/>
        </p:nvSpPr>
        <p:spPr>
          <a:xfrm>
            <a:off x="1741714" y="6420405"/>
            <a:ext cx="7770525" cy="369332"/>
          </a:xfrm>
          <a:prstGeom prst="rect">
            <a:avLst/>
          </a:prstGeom>
          <a:noFill/>
        </p:spPr>
        <p:txBody>
          <a:bodyPr wrap="none" rtlCol="0">
            <a:spAutoFit/>
          </a:bodyPr>
          <a:lstStyle/>
          <a:p>
            <a:r>
              <a:rPr lang="en-US" b="1" dirty="0">
                <a:solidFill>
                  <a:srgbClr val="8E2C52"/>
                </a:solidFill>
              </a:rPr>
              <a:t>Medical Device Sterilization – Past, Present, and Future, September 20-21, 2023</a:t>
            </a:r>
          </a:p>
        </p:txBody>
      </p:sp>
      <p:sp>
        <p:nvSpPr>
          <p:cNvPr id="6" name="Rectangle 5">
            <a:extLst>
              <a:ext uri="{FF2B5EF4-FFF2-40B4-BE49-F238E27FC236}">
                <a16:creationId xmlns:a16="http://schemas.microsoft.com/office/drawing/2014/main" id="{101A9D8F-2B20-B6C4-E17F-AAB294F9B1CC}"/>
              </a:ext>
            </a:extLst>
          </p:cNvPr>
          <p:cNvSpPr/>
          <p:nvPr/>
        </p:nvSpPr>
        <p:spPr>
          <a:xfrm>
            <a:off x="0" y="0"/>
            <a:ext cx="12192000" cy="6858000"/>
          </a:xfrm>
          <a:prstGeom prst="rect">
            <a:avLst/>
          </a:prstGeom>
          <a:noFill/>
          <a:ln w="123825">
            <a:solidFill>
              <a:srgbClr val="8E2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031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41E35-F622-CECF-5C27-2AC13677FB25}"/>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E24BAE27-A976-C6A6-E7AE-3AD06CA46F1B}"/>
              </a:ext>
            </a:extLst>
          </p:cNvPr>
          <p:cNvSpPr>
            <a:spLocks noGrp="1"/>
          </p:cNvSpPr>
          <p:nvPr>
            <p:ph sz="quarter" idx="10"/>
          </p:nvPr>
        </p:nvSpPr>
        <p:spPr/>
        <p:txBody>
          <a:bodyPr/>
          <a:lstStyle/>
          <a:p>
            <a:r>
              <a:rPr lang="en-US" dirty="0"/>
              <a:t>Moving the dial in the industry takes time</a:t>
            </a:r>
          </a:p>
          <a:p>
            <a:r>
              <a:rPr lang="en-US" dirty="0"/>
              <a:t>Publishing data helps build the foundation for standards</a:t>
            </a:r>
          </a:p>
          <a:p>
            <a:r>
              <a:rPr lang="en-US" dirty="0"/>
              <a:t>AAMI provided the means to make a useful change</a:t>
            </a:r>
          </a:p>
          <a:p>
            <a:r>
              <a:rPr lang="en-US" u="sng" dirty="0"/>
              <a:t>Anyone</a:t>
            </a:r>
            <a:r>
              <a:rPr lang="en-US" dirty="0"/>
              <a:t> who participates in standards development can effect change</a:t>
            </a:r>
          </a:p>
          <a:p>
            <a:endParaRPr lang="en-US" dirty="0"/>
          </a:p>
          <a:p>
            <a:r>
              <a:rPr lang="en-US" dirty="0"/>
              <a:t>TIR 104 is an FDA recognized guidance document that can be used to help transfer product between radiation sources…</a:t>
            </a:r>
          </a:p>
        </p:txBody>
      </p:sp>
      <p:sp>
        <p:nvSpPr>
          <p:cNvPr id="5" name="TextBox 4">
            <a:extLst>
              <a:ext uri="{FF2B5EF4-FFF2-40B4-BE49-F238E27FC236}">
                <a16:creationId xmlns:a16="http://schemas.microsoft.com/office/drawing/2014/main" id="{2653BF2F-4D42-D8FB-3940-DA59DF4490D0}"/>
              </a:ext>
            </a:extLst>
          </p:cNvPr>
          <p:cNvSpPr txBox="1"/>
          <p:nvPr/>
        </p:nvSpPr>
        <p:spPr>
          <a:xfrm>
            <a:off x="6503437" y="5206482"/>
            <a:ext cx="4655975" cy="584775"/>
          </a:xfrm>
          <a:prstGeom prst="rect">
            <a:avLst/>
          </a:prstGeom>
          <a:noFill/>
        </p:spPr>
        <p:txBody>
          <a:bodyPr wrap="square" rtlCol="0">
            <a:spAutoFit/>
          </a:bodyPr>
          <a:lstStyle/>
          <a:p>
            <a:r>
              <a:rPr lang="en-US" sz="3200" b="1" dirty="0">
                <a:solidFill>
                  <a:srgbClr val="7030A0"/>
                </a:solidFill>
              </a:rPr>
              <a:t>… We should use it!!!</a:t>
            </a:r>
          </a:p>
        </p:txBody>
      </p:sp>
      <p:sp>
        <p:nvSpPr>
          <p:cNvPr id="4" name="TextBox 3">
            <a:extLst>
              <a:ext uri="{FF2B5EF4-FFF2-40B4-BE49-F238E27FC236}">
                <a16:creationId xmlns:a16="http://schemas.microsoft.com/office/drawing/2014/main" id="{FF917ADD-8F17-2ACF-CE30-0AC7B319009F}"/>
              </a:ext>
            </a:extLst>
          </p:cNvPr>
          <p:cNvSpPr txBox="1"/>
          <p:nvPr/>
        </p:nvSpPr>
        <p:spPr>
          <a:xfrm>
            <a:off x="1741714" y="6420405"/>
            <a:ext cx="7770525" cy="369332"/>
          </a:xfrm>
          <a:prstGeom prst="rect">
            <a:avLst/>
          </a:prstGeom>
          <a:noFill/>
        </p:spPr>
        <p:txBody>
          <a:bodyPr wrap="none" rtlCol="0">
            <a:spAutoFit/>
          </a:bodyPr>
          <a:lstStyle/>
          <a:p>
            <a:r>
              <a:rPr lang="en-US" b="1" dirty="0">
                <a:solidFill>
                  <a:srgbClr val="8E2C52"/>
                </a:solidFill>
              </a:rPr>
              <a:t>Medical Device Sterilization – Past, Present, and Future, September 20-21, 2023</a:t>
            </a:r>
          </a:p>
        </p:txBody>
      </p:sp>
      <p:sp>
        <p:nvSpPr>
          <p:cNvPr id="6" name="Rectangle 5">
            <a:extLst>
              <a:ext uri="{FF2B5EF4-FFF2-40B4-BE49-F238E27FC236}">
                <a16:creationId xmlns:a16="http://schemas.microsoft.com/office/drawing/2014/main" id="{40F9B4DD-59EC-9BEB-369B-7EEDB591B19B}"/>
              </a:ext>
            </a:extLst>
          </p:cNvPr>
          <p:cNvSpPr/>
          <p:nvPr/>
        </p:nvSpPr>
        <p:spPr>
          <a:xfrm>
            <a:off x="0" y="0"/>
            <a:ext cx="12192000" cy="6858000"/>
          </a:xfrm>
          <a:prstGeom prst="rect">
            <a:avLst/>
          </a:prstGeom>
          <a:noFill/>
          <a:ln w="123825">
            <a:solidFill>
              <a:srgbClr val="8E2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679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C08BAEF8-9EF3-4D47-93C6-A4F2217C0F59}"/>
              </a:ext>
            </a:extLst>
          </p:cNvPr>
          <p:cNvSpPr>
            <a:spLocks noGrp="1"/>
          </p:cNvSpPr>
          <p:nvPr>
            <p:ph type="sldNum" sz="quarter" idx="12"/>
          </p:nvPr>
        </p:nvSpPr>
        <p:spPr>
          <a:xfrm>
            <a:off x="9111343" y="635634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1A9785-A052-4492-AAD8-5BB3B67483BF}" type="slidenum">
              <a:rPr kumimoji="0" lang="en-US" sz="1400" b="0" i="0" u="none" strike="noStrike" kern="1200" cap="none" spc="0" normalizeH="0" baseline="0" noProof="0" smtClean="0">
                <a:ln>
                  <a:noFill/>
                </a:ln>
                <a:solidFill>
                  <a:srgbClr val="70AD47"/>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400" b="0" i="0" u="none" strike="noStrike" kern="1200" cap="none" spc="0" normalizeH="0" baseline="0" noProof="0" dirty="0">
              <a:ln>
                <a:noFill/>
              </a:ln>
              <a:solidFill>
                <a:srgbClr val="70AD47"/>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85A2B237-735F-BA4E-7389-AF9020CA2BB2}"/>
              </a:ext>
            </a:extLst>
          </p:cNvPr>
          <p:cNvSpPr/>
          <p:nvPr/>
        </p:nvSpPr>
        <p:spPr>
          <a:xfrm>
            <a:off x="0" y="0"/>
            <a:ext cx="12192000" cy="6858000"/>
          </a:xfrm>
          <a:prstGeom prst="rect">
            <a:avLst/>
          </a:prstGeom>
          <a:noFill/>
          <a:ln w="123825">
            <a:solidFill>
              <a:srgbClr val="8E2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Text, background pattern&#10;&#10;Description automatically generated">
            <a:extLst>
              <a:ext uri="{FF2B5EF4-FFF2-40B4-BE49-F238E27FC236}">
                <a16:creationId xmlns:a16="http://schemas.microsoft.com/office/drawing/2014/main" id="{6E98BCC5-6B9B-14F8-DB81-9D52D1B11A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62" y="106587"/>
            <a:ext cx="5534745" cy="1844915"/>
          </a:xfrm>
          <a:prstGeom prst="rect">
            <a:avLst/>
          </a:prstGeom>
        </p:spPr>
      </p:pic>
      <p:sp>
        <p:nvSpPr>
          <p:cNvPr id="10" name="TextBox 9">
            <a:extLst>
              <a:ext uri="{FF2B5EF4-FFF2-40B4-BE49-F238E27FC236}">
                <a16:creationId xmlns:a16="http://schemas.microsoft.com/office/drawing/2014/main" id="{120C55FA-80C7-D7D3-8730-6DEA064286EC}"/>
              </a:ext>
            </a:extLst>
          </p:cNvPr>
          <p:cNvSpPr txBox="1"/>
          <p:nvPr/>
        </p:nvSpPr>
        <p:spPr>
          <a:xfrm>
            <a:off x="2107474" y="6382081"/>
            <a:ext cx="7770525" cy="369332"/>
          </a:xfrm>
          <a:prstGeom prst="rect">
            <a:avLst/>
          </a:prstGeom>
          <a:noFill/>
        </p:spPr>
        <p:txBody>
          <a:bodyPr wrap="none" rtlCol="0">
            <a:spAutoFit/>
          </a:bodyPr>
          <a:lstStyle/>
          <a:p>
            <a:r>
              <a:rPr lang="en-US" b="1" dirty="0">
                <a:solidFill>
                  <a:srgbClr val="8E2C52"/>
                </a:solidFill>
              </a:rPr>
              <a:t>Medical Device Sterilization – Past, Present, and Future, September 20-21, 2023</a:t>
            </a:r>
          </a:p>
        </p:txBody>
      </p:sp>
      <p:sp>
        <p:nvSpPr>
          <p:cNvPr id="2" name="Title 1">
            <a:extLst>
              <a:ext uri="{FF2B5EF4-FFF2-40B4-BE49-F238E27FC236}">
                <a16:creationId xmlns:a16="http://schemas.microsoft.com/office/drawing/2014/main" id="{08010713-D8A2-F770-F67D-62121A56C0E7}"/>
              </a:ext>
            </a:extLst>
          </p:cNvPr>
          <p:cNvSpPr txBox="1">
            <a:spLocks/>
          </p:cNvSpPr>
          <p:nvPr/>
        </p:nvSpPr>
        <p:spPr>
          <a:xfrm>
            <a:off x="1996632" y="3169782"/>
            <a:ext cx="8638377" cy="99700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Thank you!  Questions?</a:t>
            </a:r>
          </a:p>
        </p:txBody>
      </p:sp>
    </p:spTree>
    <p:extLst>
      <p:ext uri="{BB962C8B-B14F-4D97-AF65-F5344CB8AC3E}">
        <p14:creationId xmlns:p14="http://schemas.microsoft.com/office/powerpoint/2010/main" val="3289699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6ACA0D-D3EC-469E-890B-C239C1F91AF1}"/>
              </a:ext>
            </a:extLst>
          </p:cNvPr>
          <p:cNvSpPr>
            <a:spLocks noGrp="1"/>
          </p:cNvSpPr>
          <p:nvPr>
            <p:ph idx="1"/>
          </p:nvPr>
        </p:nvSpPr>
        <p:spPr>
          <a:xfrm>
            <a:off x="838200" y="1882929"/>
            <a:ext cx="6263936" cy="4351338"/>
          </a:xfrm>
        </p:spPr>
        <p:txBody>
          <a:bodyPr/>
          <a:lstStyle/>
          <a:p>
            <a:r>
              <a:rPr lang="en-US" dirty="0"/>
              <a:t>How does a New Work Item Proposal (NWIP) become a published consensus standard?</a:t>
            </a:r>
          </a:p>
          <a:p>
            <a:pPr lvl="1"/>
            <a:r>
              <a:rPr lang="en-US" dirty="0"/>
              <a:t>It starts with an </a:t>
            </a:r>
            <a:r>
              <a:rPr lang="en-US" b="1" dirty="0"/>
              <a:t>Idea</a:t>
            </a:r>
          </a:p>
          <a:p>
            <a:pPr lvl="1"/>
            <a:r>
              <a:rPr lang="en-US" dirty="0"/>
              <a:t>Supported by </a:t>
            </a:r>
            <a:r>
              <a:rPr lang="en-US" b="1" dirty="0"/>
              <a:t>Peer Reviewed </a:t>
            </a:r>
            <a:r>
              <a:rPr lang="en-US" dirty="0"/>
              <a:t>data</a:t>
            </a:r>
          </a:p>
          <a:p>
            <a:pPr lvl="1"/>
            <a:r>
              <a:rPr lang="en-US" dirty="0"/>
              <a:t>With </a:t>
            </a:r>
            <a:r>
              <a:rPr lang="en-US" b="1" dirty="0"/>
              <a:t>Input and Support </a:t>
            </a:r>
            <a:r>
              <a:rPr lang="en-US" dirty="0"/>
              <a:t>from committee members</a:t>
            </a:r>
          </a:p>
          <a:p>
            <a:pPr lvl="1"/>
            <a:r>
              <a:rPr lang="en-US" dirty="0"/>
              <a:t>And several </a:t>
            </a:r>
            <a:r>
              <a:rPr lang="en-US" b="1" dirty="0"/>
              <a:t>Revisions</a:t>
            </a:r>
          </a:p>
          <a:p>
            <a:pPr lvl="1"/>
            <a:r>
              <a:rPr lang="en-US" dirty="0"/>
              <a:t>Then </a:t>
            </a:r>
            <a:r>
              <a:rPr lang="en-US" b="1" dirty="0"/>
              <a:t>Publication</a:t>
            </a:r>
            <a:r>
              <a:rPr lang="en-US" dirty="0"/>
              <a:t>!</a:t>
            </a:r>
          </a:p>
        </p:txBody>
      </p:sp>
      <p:sp>
        <p:nvSpPr>
          <p:cNvPr id="3" name="Title 2">
            <a:extLst>
              <a:ext uri="{FF2B5EF4-FFF2-40B4-BE49-F238E27FC236}">
                <a16:creationId xmlns:a16="http://schemas.microsoft.com/office/drawing/2014/main" id="{36B19282-E91E-43D9-B42B-DC4F39332AFD}"/>
              </a:ext>
            </a:extLst>
          </p:cNvPr>
          <p:cNvSpPr>
            <a:spLocks noGrp="1"/>
          </p:cNvSpPr>
          <p:nvPr>
            <p:ph type="title"/>
          </p:nvPr>
        </p:nvSpPr>
        <p:spPr>
          <a:xfrm>
            <a:off x="838200" y="373686"/>
            <a:ext cx="10515600" cy="1325563"/>
          </a:xfrm>
        </p:spPr>
        <p:txBody>
          <a:bodyPr/>
          <a:lstStyle/>
          <a:p>
            <a:r>
              <a:rPr lang="en-US" dirty="0"/>
              <a:t>Building new standards</a:t>
            </a:r>
          </a:p>
        </p:txBody>
      </p:sp>
      <p:sp>
        <p:nvSpPr>
          <p:cNvPr id="4" name="Slide Number Placeholder 3">
            <a:extLst>
              <a:ext uri="{FF2B5EF4-FFF2-40B4-BE49-F238E27FC236}">
                <a16:creationId xmlns:a16="http://schemas.microsoft.com/office/drawing/2014/main" id="{FA840E20-1A2B-4071-952F-F3FDA3E2CB79}"/>
              </a:ext>
            </a:extLst>
          </p:cNvPr>
          <p:cNvSpPr>
            <a:spLocks noGrp="1"/>
          </p:cNvSpPr>
          <p:nvPr>
            <p:ph type="sldNum" sz="quarter" idx="11"/>
          </p:nvPr>
        </p:nvSpPr>
        <p:spPr/>
        <p:txBody>
          <a:bodyPr/>
          <a:lstStyle/>
          <a:p>
            <a:pPr algn="r"/>
            <a:fld id="{AACBA717-435E-4F7E-A3B1-CE204DDA93D5}" type="slidenum">
              <a:rPr lang="en-US" smtClean="0"/>
              <a:pPr algn="r"/>
              <a:t>2</a:t>
            </a:fld>
            <a:endParaRPr lang="en-US" dirty="0"/>
          </a:p>
        </p:txBody>
      </p:sp>
      <p:pic>
        <p:nvPicPr>
          <p:cNvPr id="1026" name="Picture 2" descr="How a Bill Becomes a Law timeline | Timetoast timelines">
            <a:extLst>
              <a:ext uri="{FF2B5EF4-FFF2-40B4-BE49-F238E27FC236}">
                <a16:creationId xmlns:a16="http://schemas.microsoft.com/office/drawing/2014/main" id="{60F813E4-E87F-40A6-A6BD-527CF5DE9E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7896" y="745679"/>
            <a:ext cx="329565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3801284-E815-40B8-AB75-292B1DE01425}"/>
              </a:ext>
            </a:extLst>
          </p:cNvPr>
          <p:cNvSpPr txBox="1"/>
          <p:nvPr/>
        </p:nvSpPr>
        <p:spPr>
          <a:xfrm rot="21206027" flipH="1">
            <a:off x="9408857" y="2964459"/>
            <a:ext cx="993864" cy="461665"/>
          </a:xfrm>
          <a:prstGeom prst="rect">
            <a:avLst/>
          </a:prstGeom>
          <a:solidFill>
            <a:schemeClr val="bg1"/>
          </a:solidFill>
        </p:spPr>
        <p:txBody>
          <a:bodyPr wrap="square" rtlCol="0">
            <a:spAutoFit/>
          </a:bodyPr>
          <a:lstStyle/>
          <a:p>
            <a:pPr algn="ctr"/>
            <a:r>
              <a:rPr lang="en-US" sz="2400" b="1" dirty="0"/>
              <a:t>NWIP</a:t>
            </a:r>
          </a:p>
        </p:txBody>
      </p:sp>
      <p:sp>
        <p:nvSpPr>
          <p:cNvPr id="5" name="TextBox 4">
            <a:extLst>
              <a:ext uri="{FF2B5EF4-FFF2-40B4-BE49-F238E27FC236}">
                <a16:creationId xmlns:a16="http://schemas.microsoft.com/office/drawing/2014/main" id="{FE38F8E7-0DC4-4323-888E-FF3643346F6E}"/>
              </a:ext>
            </a:extLst>
          </p:cNvPr>
          <p:cNvSpPr txBox="1"/>
          <p:nvPr/>
        </p:nvSpPr>
        <p:spPr>
          <a:xfrm>
            <a:off x="7643955" y="5419156"/>
            <a:ext cx="4006225" cy="369332"/>
          </a:xfrm>
          <a:prstGeom prst="rect">
            <a:avLst/>
          </a:prstGeom>
          <a:noFill/>
        </p:spPr>
        <p:txBody>
          <a:bodyPr wrap="none" rtlCol="0">
            <a:spAutoFit/>
          </a:bodyPr>
          <a:lstStyle/>
          <a:p>
            <a:r>
              <a:rPr lang="en-US" dirty="0"/>
              <a:t>Image courtesy of Schoolhouse Rock</a:t>
            </a:r>
          </a:p>
        </p:txBody>
      </p:sp>
      <p:sp>
        <p:nvSpPr>
          <p:cNvPr id="6" name="Oval 5">
            <a:extLst>
              <a:ext uri="{FF2B5EF4-FFF2-40B4-BE49-F238E27FC236}">
                <a16:creationId xmlns:a16="http://schemas.microsoft.com/office/drawing/2014/main" id="{8ADEFFD0-AB82-441C-94D0-872473D611E8}"/>
              </a:ext>
            </a:extLst>
          </p:cNvPr>
          <p:cNvSpPr/>
          <p:nvPr/>
        </p:nvSpPr>
        <p:spPr>
          <a:xfrm>
            <a:off x="10318206" y="3195291"/>
            <a:ext cx="120547" cy="18643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2A693B1-3F13-FA09-214C-56CDC4CA1080}"/>
              </a:ext>
            </a:extLst>
          </p:cNvPr>
          <p:cNvSpPr txBox="1"/>
          <p:nvPr/>
        </p:nvSpPr>
        <p:spPr>
          <a:xfrm>
            <a:off x="1741714" y="6420405"/>
            <a:ext cx="7770525" cy="369332"/>
          </a:xfrm>
          <a:prstGeom prst="rect">
            <a:avLst/>
          </a:prstGeom>
          <a:noFill/>
        </p:spPr>
        <p:txBody>
          <a:bodyPr wrap="none" rtlCol="0">
            <a:spAutoFit/>
          </a:bodyPr>
          <a:lstStyle/>
          <a:p>
            <a:r>
              <a:rPr lang="en-US" b="1" dirty="0">
                <a:solidFill>
                  <a:srgbClr val="8E2C52"/>
                </a:solidFill>
              </a:rPr>
              <a:t>Medical Device Sterilization – Past, Present, and Future, September 20-21, 2023</a:t>
            </a:r>
          </a:p>
        </p:txBody>
      </p:sp>
      <p:sp>
        <p:nvSpPr>
          <p:cNvPr id="9" name="Rectangle 8">
            <a:extLst>
              <a:ext uri="{FF2B5EF4-FFF2-40B4-BE49-F238E27FC236}">
                <a16:creationId xmlns:a16="http://schemas.microsoft.com/office/drawing/2014/main" id="{63EDEC4B-38DD-6845-C2F7-6DED4C20587F}"/>
              </a:ext>
            </a:extLst>
          </p:cNvPr>
          <p:cNvSpPr/>
          <p:nvPr/>
        </p:nvSpPr>
        <p:spPr>
          <a:xfrm>
            <a:off x="0" y="0"/>
            <a:ext cx="12192000" cy="6858000"/>
          </a:xfrm>
          <a:prstGeom prst="rect">
            <a:avLst/>
          </a:prstGeom>
          <a:noFill/>
          <a:ln w="123825">
            <a:solidFill>
              <a:srgbClr val="8E2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1084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8F886-715B-23E3-8EF4-DB3AB48C520E}"/>
              </a:ext>
            </a:extLst>
          </p:cNvPr>
          <p:cNvSpPr>
            <a:spLocks noGrp="1"/>
          </p:cNvSpPr>
          <p:nvPr>
            <p:ph type="title"/>
          </p:nvPr>
        </p:nvSpPr>
        <p:spPr/>
        <p:txBody>
          <a:bodyPr/>
          <a:lstStyle/>
          <a:p>
            <a:r>
              <a:rPr lang="en-US" dirty="0"/>
              <a:t>TIR104 Origin story</a:t>
            </a:r>
          </a:p>
        </p:txBody>
      </p:sp>
      <p:sp>
        <p:nvSpPr>
          <p:cNvPr id="3" name="Content Placeholder 2">
            <a:extLst>
              <a:ext uri="{FF2B5EF4-FFF2-40B4-BE49-F238E27FC236}">
                <a16:creationId xmlns:a16="http://schemas.microsoft.com/office/drawing/2014/main" id="{AA65F82C-2008-B185-F736-C86D6C2A4660}"/>
              </a:ext>
            </a:extLst>
          </p:cNvPr>
          <p:cNvSpPr>
            <a:spLocks noGrp="1"/>
          </p:cNvSpPr>
          <p:nvPr>
            <p:ph sz="quarter" idx="10"/>
          </p:nvPr>
        </p:nvSpPr>
        <p:spPr>
          <a:xfrm>
            <a:off x="467535" y="1478410"/>
            <a:ext cx="4804261" cy="4842486"/>
          </a:xfrm>
        </p:spPr>
        <p:txBody>
          <a:bodyPr/>
          <a:lstStyle/>
          <a:p>
            <a:r>
              <a:rPr lang="en-US" dirty="0"/>
              <a:t>Recognized that in order to grow radiation sterilization with gamma maxed out, the industry would need to transition products into e-beam and x-ray as well as between gamma facilities</a:t>
            </a:r>
          </a:p>
          <a:p>
            <a:r>
              <a:rPr lang="en-US" dirty="0"/>
              <a:t>Additional guidance could help relieve the supply chain pressure on gamma sterilization</a:t>
            </a:r>
          </a:p>
          <a:p>
            <a:endParaRPr lang="en-US" dirty="0"/>
          </a:p>
        </p:txBody>
      </p:sp>
      <p:pic>
        <p:nvPicPr>
          <p:cNvPr id="5" name="Picture 4">
            <a:extLst>
              <a:ext uri="{FF2B5EF4-FFF2-40B4-BE49-F238E27FC236}">
                <a16:creationId xmlns:a16="http://schemas.microsoft.com/office/drawing/2014/main" id="{AB22E449-8572-EB73-F8A0-2FA45265A282}"/>
              </a:ext>
            </a:extLst>
          </p:cNvPr>
          <p:cNvPicPr>
            <a:picLocks noChangeAspect="1"/>
          </p:cNvPicPr>
          <p:nvPr/>
        </p:nvPicPr>
        <p:blipFill>
          <a:blip r:embed="rId2"/>
          <a:stretch>
            <a:fillRect/>
          </a:stretch>
        </p:blipFill>
        <p:spPr>
          <a:xfrm>
            <a:off x="5271796" y="984476"/>
            <a:ext cx="6995047" cy="4513785"/>
          </a:xfrm>
          <a:prstGeom prst="rect">
            <a:avLst/>
          </a:prstGeom>
        </p:spPr>
      </p:pic>
      <p:sp>
        <p:nvSpPr>
          <p:cNvPr id="6" name="TextBox 5">
            <a:extLst>
              <a:ext uri="{FF2B5EF4-FFF2-40B4-BE49-F238E27FC236}">
                <a16:creationId xmlns:a16="http://schemas.microsoft.com/office/drawing/2014/main" id="{B2CA8F6E-D5BE-4BEC-F502-7E7338A51F77}"/>
              </a:ext>
            </a:extLst>
          </p:cNvPr>
          <p:cNvSpPr txBox="1"/>
          <p:nvPr/>
        </p:nvSpPr>
        <p:spPr>
          <a:xfrm>
            <a:off x="5383763" y="5654910"/>
            <a:ext cx="6808237" cy="523220"/>
          </a:xfrm>
          <a:prstGeom prst="rect">
            <a:avLst/>
          </a:prstGeom>
          <a:noFill/>
        </p:spPr>
        <p:txBody>
          <a:bodyPr wrap="square" rtlCol="0">
            <a:spAutoFit/>
          </a:bodyPr>
          <a:lstStyle/>
          <a:p>
            <a:r>
              <a:rPr lang="en-US" sz="1400" dirty="0"/>
              <a:t>Image credit: Bio-Processing Systems Alliance, X-ray sterilization of single-use bioprocess equipment: Part I – Industry need, requirements and risk evaluation</a:t>
            </a:r>
          </a:p>
        </p:txBody>
      </p:sp>
      <p:sp>
        <p:nvSpPr>
          <p:cNvPr id="4" name="TextBox 3">
            <a:extLst>
              <a:ext uri="{FF2B5EF4-FFF2-40B4-BE49-F238E27FC236}">
                <a16:creationId xmlns:a16="http://schemas.microsoft.com/office/drawing/2014/main" id="{4FF8E771-D873-5B1A-8F98-E5F9FE1C3D28}"/>
              </a:ext>
            </a:extLst>
          </p:cNvPr>
          <p:cNvSpPr txBox="1"/>
          <p:nvPr/>
        </p:nvSpPr>
        <p:spPr>
          <a:xfrm>
            <a:off x="1741714" y="6420405"/>
            <a:ext cx="7770525" cy="369332"/>
          </a:xfrm>
          <a:prstGeom prst="rect">
            <a:avLst/>
          </a:prstGeom>
          <a:noFill/>
        </p:spPr>
        <p:txBody>
          <a:bodyPr wrap="none" rtlCol="0">
            <a:spAutoFit/>
          </a:bodyPr>
          <a:lstStyle/>
          <a:p>
            <a:r>
              <a:rPr lang="en-US" b="1" dirty="0">
                <a:solidFill>
                  <a:srgbClr val="8E2C52"/>
                </a:solidFill>
              </a:rPr>
              <a:t>Medical Device Sterilization – Past, Present, and Future, September 20-21, 2023</a:t>
            </a:r>
          </a:p>
        </p:txBody>
      </p:sp>
      <p:sp>
        <p:nvSpPr>
          <p:cNvPr id="7" name="Rectangle 6">
            <a:extLst>
              <a:ext uri="{FF2B5EF4-FFF2-40B4-BE49-F238E27FC236}">
                <a16:creationId xmlns:a16="http://schemas.microsoft.com/office/drawing/2014/main" id="{20C83D95-3C97-4AF7-B2F1-D3DC248E2F46}"/>
              </a:ext>
            </a:extLst>
          </p:cNvPr>
          <p:cNvSpPr/>
          <p:nvPr/>
        </p:nvSpPr>
        <p:spPr>
          <a:xfrm>
            <a:off x="0" y="0"/>
            <a:ext cx="12192000" cy="6858000"/>
          </a:xfrm>
          <a:prstGeom prst="rect">
            <a:avLst/>
          </a:prstGeom>
          <a:noFill/>
          <a:ln w="123825">
            <a:solidFill>
              <a:srgbClr val="8E2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7543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934FC2E-6A1A-6199-AED1-496B7A646D38}"/>
              </a:ext>
            </a:extLst>
          </p:cNvPr>
          <p:cNvSpPr/>
          <p:nvPr/>
        </p:nvSpPr>
        <p:spPr>
          <a:xfrm>
            <a:off x="6441232" y="2796950"/>
            <a:ext cx="640703" cy="35539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4283965-C4B5-2DC8-C284-5A6292778068}"/>
              </a:ext>
            </a:extLst>
          </p:cNvPr>
          <p:cNvSpPr/>
          <p:nvPr/>
        </p:nvSpPr>
        <p:spPr>
          <a:xfrm>
            <a:off x="982824" y="2796951"/>
            <a:ext cx="1163217" cy="35539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F614BC6-4921-1717-7258-41BAC4F5BE33}"/>
              </a:ext>
            </a:extLst>
          </p:cNvPr>
          <p:cNvSpPr/>
          <p:nvPr/>
        </p:nvSpPr>
        <p:spPr>
          <a:xfrm>
            <a:off x="6522098" y="5379590"/>
            <a:ext cx="1141245" cy="35539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65F4671-986E-1878-390D-296CD8B5E454}"/>
              </a:ext>
            </a:extLst>
          </p:cNvPr>
          <p:cNvSpPr/>
          <p:nvPr/>
        </p:nvSpPr>
        <p:spPr>
          <a:xfrm>
            <a:off x="4020490" y="5582049"/>
            <a:ext cx="1391266" cy="35539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CF0D166-F4BA-0C8C-509A-E58C8AC11C3F}"/>
              </a:ext>
            </a:extLst>
          </p:cNvPr>
          <p:cNvSpPr>
            <a:spLocks noGrp="1"/>
          </p:cNvSpPr>
          <p:nvPr>
            <p:ph type="title"/>
          </p:nvPr>
        </p:nvSpPr>
        <p:spPr/>
        <p:txBody>
          <a:bodyPr/>
          <a:lstStyle/>
          <a:p>
            <a:r>
              <a:rPr lang="en-US" dirty="0"/>
              <a:t>What did the standard say?</a:t>
            </a:r>
          </a:p>
        </p:txBody>
      </p:sp>
      <p:sp>
        <p:nvSpPr>
          <p:cNvPr id="5" name="Slide Number Placeholder 4">
            <a:extLst>
              <a:ext uri="{FF2B5EF4-FFF2-40B4-BE49-F238E27FC236}">
                <a16:creationId xmlns:a16="http://schemas.microsoft.com/office/drawing/2014/main" id="{1DF5FBF2-EAE6-984B-CFA5-EBBFB91E3561}"/>
              </a:ext>
            </a:extLst>
          </p:cNvPr>
          <p:cNvSpPr>
            <a:spLocks noGrp="1"/>
          </p:cNvSpPr>
          <p:nvPr>
            <p:ph type="sldNum" sz="quarter" idx="4"/>
          </p:nvPr>
        </p:nvSpPr>
        <p:spPr/>
        <p:txBody>
          <a:bodyPr/>
          <a:lstStyle/>
          <a:p>
            <a:fld id="{06527D8E-D30F-8741-AC46-BD282B720A9A}" type="slidenum">
              <a:rPr lang="en-US" smtClean="0"/>
              <a:pPr/>
              <a:t>4</a:t>
            </a:fld>
            <a:endParaRPr lang="en-US" dirty="0"/>
          </a:p>
        </p:txBody>
      </p:sp>
      <p:sp>
        <p:nvSpPr>
          <p:cNvPr id="7" name="Content Placeholder 2">
            <a:extLst>
              <a:ext uri="{FF2B5EF4-FFF2-40B4-BE49-F238E27FC236}">
                <a16:creationId xmlns:a16="http://schemas.microsoft.com/office/drawing/2014/main" id="{E80867E3-56B5-FBE5-A42C-293A7D38267B}"/>
              </a:ext>
            </a:extLst>
          </p:cNvPr>
          <p:cNvSpPr txBox="1">
            <a:spLocks/>
          </p:cNvSpPr>
          <p:nvPr/>
        </p:nvSpPr>
        <p:spPr>
          <a:xfrm>
            <a:off x="467535" y="1478410"/>
            <a:ext cx="11258021" cy="854243"/>
          </a:xfrm>
          <a:prstGeom prst="rect">
            <a:avLst/>
          </a:prstGeom>
        </p:spPr>
        <p:txBody>
          <a:bodyPr/>
          <a:lstStyle>
            <a:lvl1pPr marL="228559" indent="-228559" algn="l" defTabSz="914232" rtl="0" eaLnBrk="1" latinLnBrk="0" hangingPunct="1">
              <a:lnSpc>
                <a:spcPct val="90000"/>
              </a:lnSpc>
              <a:spcBef>
                <a:spcPts val="1800"/>
              </a:spcBef>
              <a:buFont typeface="Arial" panose="020B0604020202020204" pitchFamily="34" charset="0"/>
              <a:buChar char="•"/>
              <a:defRPr sz="2400" kern="1200">
                <a:solidFill>
                  <a:schemeClr val="tx2"/>
                </a:solidFill>
                <a:latin typeface="+mn-lt"/>
                <a:ea typeface="+mn-ea"/>
                <a:cs typeface="+mn-cs"/>
              </a:defRPr>
            </a:lvl1pPr>
            <a:lvl2pPr marL="685674" indent="-228559" algn="l" defTabSz="914232" rtl="0" eaLnBrk="1" latinLnBrk="0" hangingPunct="1">
              <a:lnSpc>
                <a:spcPct val="90000"/>
              </a:lnSpc>
              <a:spcBef>
                <a:spcPts val="1200"/>
              </a:spcBef>
              <a:buFont typeface="Century Gothic" panose="020B0502020202020204" pitchFamily="34" charset="0"/>
              <a:buChar char="–"/>
              <a:defRPr sz="2000" kern="1200">
                <a:solidFill>
                  <a:schemeClr val="tx2"/>
                </a:solidFill>
                <a:latin typeface="+mn-lt"/>
                <a:ea typeface="+mn-ea"/>
                <a:cs typeface="+mn-cs"/>
              </a:defRPr>
            </a:lvl2pPr>
            <a:lvl3pPr marL="1142788" indent="-228559" algn="l" defTabSz="914232" rtl="0" eaLnBrk="1" latinLnBrk="0" hangingPunct="1">
              <a:lnSpc>
                <a:spcPct val="90000"/>
              </a:lnSpc>
              <a:spcBef>
                <a:spcPts val="1200"/>
              </a:spcBef>
              <a:buFont typeface="Arial" panose="020B0604020202020204" pitchFamily="34" charset="0"/>
              <a:buChar char="•"/>
              <a:defRPr sz="1800" kern="1200">
                <a:solidFill>
                  <a:schemeClr val="tx2"/>
                </a:solidFill>
                <a:latin typeface="+mn-lt"/>
                <a:ea typeface="+mn-ea"/>
                <a:cs typeface="+mn-cs"/>
              </a:defRPr>
            </a:lvl3pPr>
            <a:lvl4pPr marL="1599904" indent="-228559" algn="l" defTabSz="914232" rtl="0" eaLnBrk="1" latinLnBrk="0" hangingPunct="1">
              <a:lnSpc>
                <a:spcPct val="90000"/>
              </a:lnSpc>
              <a:spcBef>
                <a:spcPts val="600"/>
              </a:spcBef>
              <a:buFont typeface="Century Gothic" panose="020B0502020202020204" pitchFamily="34" charset="0"/>
              <a:buChar char="–"/>
              <a:defRPr sz="1600" kern="1200">
                <a:solidFill>
                  <a:schemeClr val="tx2"/>
                </a:solidFill>
                <a:latin typeface="+mn-lt"/>
                <a:ea typeface="+mn-ea"/>
                <a:cs typeface="+mn-cs"/>
              </a:defRPr>
            </a:lvl4pPr>
            <a:lvl5pPr marL="2057021" indent="-228559" algn="l" defTabSz="914232" rtl="0" eaLnBrk="1" latinLnBrk="0" hangingPunct="1">
              <a:lnSpc>
                <a:spcPct val="90000"/>
              </a:lnSpc>
              <a:spcBef>
                <a:spcPts val="600"/>
              </a:spcBef>
              <a:buFont typeface="Arial" panose="020B0604020202020204" pitchFamily="34" charset="0"/>
              <a:buChar char="•"/>
              <a:defRPr sz="1400" kern="1200">
                <a:solidFill>
                  <a:schemeClr val="tx2"/>
                </a:solidFill>
                <a:latin typeface="+mn-lt"/>
                <a:ea typeface="+mn-ea"/>
                <a:cs typeface="+mn-cs"/>
              </a:defRPr>
            </a:lvl5pPr>
            <a:lvl6pPr marL="2514135" indent="-228559" algn="l" defTabSz="9142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49" indent="-228559" algn="l" defTabSz="9142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7" indent="-228559" algn="l" defTabSz="9142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83" indent="-228559" algn="l" defTabSz="9142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Guidance existing in ISO 11137-1:2006 on transfer of maximum and minimum dose (8.4 and A.8.4):  </a:t>
            </a:r>
          </a:p>
        </p:txBody>
      </p:sp>
      <p:sp>
        <p:nvSpPr>
          <p:cNvPr id="12" name="Rectangle 11">
            <a:extLst>
              <a:ext uri="{FF2B5EF4-FFF2-40B4-BE49-F238E27FC236}">
                <a16:creationId xmlns:a16="http://schemas.microsoft.com/office/drawing/2014/main" id="{0ADC5BE3-9D37-6669-2012-F3BE5C628903}"/>
              </a:ext>
            </a:extLst>
          </p:cNvPr>
          <p:cNvSpPr/>
          <p:nvPr/>
        </p:nvSpPr>
        <p:spPr>
          <a:xfrm>
            <a:off x="0" y="0"/>
            <a:ext cx="12192000" cy="6858000"/>
          </a:xfrm>
          <a:prstGeom prst="rect">
            <a:avLst/>
          </a:prstGeom>
          <a:noFill/>
          <a:ln w="123825">
            <a:solidFill>
              <a:srgbClr val="8E2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54F0130D-71FB-444B-B3D5-29333CF59B2F}"/>
              </a:ext>
            </a:extLst>
          </p:cNvPr>
          <p:cNvSpPr txBox="1"/>
          <p:nvPr/>
        </p:nvSpPr>
        <p:spPr>
          <a:xfrm>
            <a:off x="1741714" y="6420405"/>
            <a:ext cx="7770525" cy="369332"/>
          </a:xfrm>
          <a:prstGeom prst="rect">
            <a:avLst/>
          </a:prstGeom>
          <a:noFill/>
        </p:spPr>
        <p:txBody>
          <a:bodyPr wrap="none" rtlCol="0">
            <a:spAutoFit/>
          </a:bodyPr>
          <a:lstStyle/>
          <a:p>
            <a:r>
              <a:rPr lang="en-US" b="1" dirty="0">
                <a:solidFill>
                  <a:srgbClr val="8E2C52"/>
                </a:solidFill>
              </a:rPr>
              <a:t>Medical Device Sterilization – Past, Present, and Future, September 20-21, 2023</a:t>
            </a:r>
          </a:p>
        </p:txBody>
      </p:sp>
      <p:sp>
        <p:nvSpPr>
          <p:cNvPr id="4" name="Content Placeholder 3">
            <a:extLst>
              <a:ext uri="{FF2B5EF4-FFF2-40B4-BE49-F238E27FC236}">
                <a16:creationId xmlns:a16="http://schemas.microsoft.com/office/drawing/2014/main" id="{74A0350B-DB8D-9142-62F7-1D5D42B95EF8}"/>
              </a:ext>
            </a:extLst>
          </p:cNvPr>
          <p:cNvSpPr>
            <a:spLocks noGrp="1"/>
          </p:cNvSpPr>
          <p:nvPr>
            <p:ph sz="quarter" idx="13"/>
          </p:nvPr>
        </p:nvSpPr>
        <p:spPr>
          <a:xfrm>
            <a:off x="6222773" y="2332653"/>
            <a:ext cx="5657934" cy="3994334"/>
          </a:xfrm>
        </p:spPr>
        <p:txBody>
          <a:bodyPr/>
          <a:lstStyle/>
          <a:p>
            <a:pPr marL="0" indent="0">
              <a:buNone/>
            </a:pPr>
            <a:r>
              <a:rPr lang="en-US" b="1" dirty="0"/>
              <a:t>Minimum dose</a:t>
            </a:r>
          </a:p>
          <a:p>
            <a:r>
              <a:rPr lang="en-US" dirty="0"/>
              <a:t>Data are available to demonstrate that differences in operating conditions do not effect microbicidal effectiveness</a:t>
            </a:r>
          </a:p>
          <a:p>
            <a:r>
              <a:rPr lang="en-US" dirty="0"/>
              <a:t>For product that does not contain water in liquid state, transfer of dose is permitted when not changing source type</a:t>
            </a:r>
          </a:p>
          <a:p>
            <a:r>
              <a:rPr lang="en-US" dirty="0"/>
              <a:t>For product containing water in liquid state, e-beam and x-ray are required to operate under “identical” operating conditions</a:t>
            </a:r>
          </a:p>
          <a:p>
            <a:endParaRPr lang="en-US" dirty="0"/>
          </a:p>
        </p:txBody>
      </p:sp>
      <p:sp>
        <p:nvSpPr>
          <p:cNvPr id="3" name="Content Placeholder 2">
            <a:extLst>
              <a:ext uri="{FF2B5EF4-FFF2-40B4-BE49-F238E27FC236}">
                <a16:creationId xmlns:a16="http://schemas.microsoft.com/office/drawing/2014/main" id="{45FFA3A6-D9CA-7EA3-63AE-2A80750FA9CE}"/>
              </a:ext>
            </a:extLst>
          </p:cNvPr>
          <p:cNvSpPr>
            <a:spLocks noGrp="1"/>
          </p:cNvSpPr>
          <p:nvPr>
            <p:ph sz="quarter" idx="12"/>
          </p:nvPr>
        </p:nvSpPr>
        <p:spPr>
          <a:xfrm>
            <a:off x="311295" y="2332653"/>
            <a:ext cx="5657934" cy="3994334"/>
          </a:xfrm>
        </p:spPr>
        <p:txBody>
          <a:bodyPr>
            <a:normAutofit/>
          </a:bodyPr>
          <a:lstStyle/>
          <a:p>
            <a:pPr marL="0" indent="0">
              <a:buNone/>
            </a:pPr>
            <a:r>
              <a:rPr lang="en-US" b="1" dirty="0"/>
              <a:t>Maximum dose</a:t>
            </a:r>
          </a:p>
          <a:p>
            <a:r>
              <a:rPr lang="en-US" dirty="0"/>
              <a:t>An assessment shall be made demonstrating that difference in irradiation conditions of the two radiation sources do not affect the validity of the dose.</a:t>
            </a:r>
          </a:p>
          <a:p>
            <a:r>
              <a:rPr lang="en-US" dirty="0"/>
              <a:t>The assessment should consider dose rate and temperature</a:t>
            </a:r>
          </a:p>
          <a:p>
            <a:r>
              <a:rPr lang="en-US" dirty="0"/>
              <a:t>Typically, increasing dose rate requires minimal qualification, decreasing more substantial</a:t>
            </a:r>
          </a:p>
          <a:p>
            <a:r>
              <a:rPr lang="en-US" dirty="0"/>
              <a:t>If dose rate and temperature are “equivalent” then transfer is appropriate</a:t>
            </a:r>
          </a:p>
        </p:txBody>
      </p:sp>
    </p:spTree>
    <p:extLst>
      <p:ext uri="{BB962C8B-B14F-4D97-AF65-F5344CB8AC3E}">
        <p14:creationId xmlns:p14="http://schemas.microsoft.com/office/powerpoint/2010/main" val="34066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9"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4FFDF-8DCA-A2A6-D1DC-6A3E1DFF4C30}"/>
              </a:ext>
            </a:extLst>
          </p:cNvPr>
          <p:cNvSpPr>
            <a:spLocks noGrp="1"/>
          </p:cNvSpPr>
          <p:nvPr>
            <p:ph type="title"/>
          </p:nvPr>
        </p:nvSpPr>
        <p:spPr/>
        <p:txBody>
          <a:bodyPr/>
          <a:lstStyle/>
          <a:p>
            <a:r>
              <a:rPr lang="en-US" dirty="0"/>
              <a:t>What was missing?</a:t>
            </a:r>
          </a:p>
        </p:txBody>
      </p:sp>
      <p:sp>
        <p:nvSpPr>
          <p:cNvPr id="3" name="Content Placeholder 2">
            <a:extLst>
              <a:ext uri="{FF2B5EF4-FFF2-40B4-BE49-F238E27FC236}">
                <a16:creationId xmlns:a16="http://schemas.microsoft.com/office/drawing/2014/main" id="{711D9027-5ADE-AD93-77B7-6C77798F8B48}"/>
              </a:ext>
            </a:extLst>
          </p:cNvPr>
          <p:cNvSpPr>
            <a:spLocks noGrp="1"/>
          </p:cNvSpPr>
          <p:nvPr>
            <p:ph sz="quarter" idx="12"/>
          </p:nvPr>
        </p:nvSpPr>
        <p:spPr>
          <a:xfrm>
            <a:off x="313676" y="1493049"/>
            <a:ext cx="6003147" cy="4833938"/>
          </a:xfrm>
        </p:spPr>
        <p:txBody>
          <a:bodyPr>
            <a:normAutofit/>
          </a:bodyPr>
          <a:lstStyle/>
          <a:p>
            <a:r>
              <a:rPr lang="en-US" sz="2800" dirty="0"/>
              <a:t>What is </a:t>
            </a:r>
            <a:r>
              <a:rPr lang="en-US" sz="2800" b="1" dirty="0"/>
              <a:t>equivalent</a:t>
            </a:r>
            <a:r>
              <a:rPr lang="en-US" sz="2800" dirty="0"/>
              <a:t>?</a:t>
            </a:r>
          </a:p>
          <a:p>
            <a:pPr lvl="2"/>
            <a:endParaRPr lang="en-US" sz="2000" dirty="0"/>
          </a:p>
          <a:p>
            <a:r>
              <a:rPr lang="en-US" sz="2800" dirty="0"/>
              <a:t>What is the relevance of </a:t>
            </a:r>
            <a:r>
              <a:rPr lang="en-US" sz="2800" b="1" dirty="0"/>
              <a:t>identical</a:t>
            </a:r>
            <a:r>
              <a:rPr lang="en-US" sz="2800" dirty="0"/>
              <a:t>?</a:t>
            </a:r>
          </a:p>
          <a:p>
            <a:pPr lvl="2"/>
            <a:endParaRPr lang="en-US" sz="2000" dirty="0"/>
          </a:p>
          <a:p>
            <a:r>
              <a:rPr lang="en-US" sz="2800" dirty="0"/>
              <a:t>What should be included in an </a:t>
            </a:r>
            <a:r>
              <a:rPr lang="en-US" sz="2800" b="1" dirty="0"/>
              <a:t>assessment</a:t>
            </a:r>
            <a:r>
              <a:rPr lang="en-US" sz="2800" dirty="0"/>
              <a:t>?</a:t>
            </a:r>
          </a:p>
          <a:p>
            <a:pPr lvl="2"/>
            <a:endParaRPr lang="en-US" sz="2000" dirty="0"/>
          </a:p>
          <a:p>
            <a:r>
              <a:rPr lang="en-US" sz="2800" dirty="0"/>
              <a:t>What </a:t>
            </a:r>
            <a:r>
              <a:rPr lang="en-US" sz="2800" b="1" dirty="0"/>
              <a:t>data</a:t>
            </a:r>
            <a:r>
              <a:rPr lang="en-US" sz="2800" dirty="0"/>
              <a:t> supports microbicidal effectiveness with dose rate?</a:t>
            </a:r>
          </a:p>
        </p:txBody>
      </p:sp>
      <p:sp>
        <p:nvSpPr>
          <p:cNvPr id="5" name="Slide Number Placeholder 4">
            <a:extLst>
              <a:ext uri="{FF2B5EF4-FFF2-40B4-BE49-F238E27FC236}">
                <a16:creationId xmlns:a16="http://schemas.microsoft.com/office/drawing/2014/main" id="{53BB4722-7717-02D8-6CEB-7622A75D2565}"/>
              </a:ext>
            </a:extLst>
          </p:cNvPr>
          <p:cNvSpPr>
            <a:spLocks noGrp="1"/>
          </p:cNvSpPr>
          <p:nvPr>
            <p:ph type="sldNum" sz="quarter" idx="4"/>
          </p:nvPr>
        </p:nvSpPr>
        <p:spPr/>
        <p:txBody>
          <a:bodyPr/>
          <a:lstStyle/>
          <a:p>
            <a:fld id="{06527D8E-D30F-8741-AC46-BD282B720A9A}" type="slidenum">
              <a:rPr lang="en-US" smtClean="0"/>
              <a:pPr/>
              <a:t>5</a:t>
            </a:fld>
            <a:endParaRPr lang="en-US" dirty="0"/>
          </a:p>
        </p:txBody>
      </p:sp>
      <p:pic>
        <p:nvPicPr>
          <p:cNvPr id="8" name="Picture 7" descr="Magnifying glass">
            <a:extLst>
              <a:ext uri="{FF2B5EF4-FFF2-40B4-BE49-F238E27FC236}">
                <a16:creationId xmlns:a16="http://schemas.microsoft.com/office/drawing/2014/main" id="{4A160301-3494-37D6-EF8A-FC1AE1E7B8C8}"/>
              </a:ext>
            </a:extLst>
          </p:cNvPr>
          <p:cNvPicPr>
            <a:picLocks noChangeAspect="1"/>
          </p:cNvPicPr>
          <p:nvPr/>
        </p:nvPicPr>
        <p:blipFill>
          <a:blip r:embed="rId2"/>
          <a:stretch>
            <a:fillRect/>
          </a:stretch>
        </p:blipFill>
        <p:spPr>
          <a:xfrm flipH="1">
            <a:off x="6220391" y="1384801"/>
            <a:ext cx="4984118" cy="4984118"/>
          </a:xfrm>
          <a:prstGeom prst="rect">
            <a:avLst/>
          </a:prstGeom>
        </p:spPr>
      </p:pic>
      <p:sp>
        <p:nvSpPr>
          <p:cNvPr id="4" name="Rectangle 3">
            <a:extLst>
              <a:ext uri="{FF2B5EF4-FFF2-40B4-BE49-F238E27FC236}">
                <a16:creationId xmlns:a16="http://schemas.microsoft.com/office/drawing/2014/main" id="{33E98CE3-E494-2F9B-54A7-80D5B441FE6E}"/>
              </a:ext>
            </a:extLst>
          </p:cNvPr>
          <p:cNvSpPr/>
          <p:nvPr/>
        </p:nvSpPr>
        <p:spPr>
          <a:xfrm>
            <a:off x="0" y="0"/>
            <a:ext cx="12192000" cy="6858000"/>
          </a:xfrm>
          <a:prstGeom prst="rect">
            <a:avLst/>
          </a:prstGeom>
          <a:noFill/>
          <a:ln w="123825">
            <a:solidFill>
              <a:srgbClr val="8E2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DECE0A25-A3B5-7228-0F16-DC060FC8CFA5}"/>
              </a:ext>
            </a:extLst>
          </p:cNvPr>
          <p:cNvSpPr txBox="1"/>
          <p:nvPr/>
        </p:nvSpPr>
        <p:spPr>
          <a:xfrm>
            <a:off x="1741714" y="6420405"/>
            <a:ext cx="7770525" cy="369332"/>
          </a:xfrm>
          <a:prstGeom prst="rect">
            <a:avLst/>
          </a:prstGeom>
          <a:noFill/>
        </p:spPr>
        <p:txBody>
          <a:bodyPr wrap="none" rtlCol="0">
            <a:spAutoFit/>
          </a:bodyPr>
          <a:lstStyle/>
          <a:p>
            <a:r>
              <a:rPr lang="en-US" b="1" dirty="0">
                <a:solidFill>
                  <a:srgbClr val="8E2C52"/>
                </a:solidFill>
              </a:rPr>
              <a:t>Medical Device Sterilization – Past, Present, and Future, September 20-21, 2023</a:t>
            </a:r>
          </a:p>
        </p:txBody>
      </p:sp>
    </p:spTree>
    <p:extLst>
      <p:ext uri="{BB962C8B-B14F-4D97-AF65-F5344CB8AC3E}">
        <p14:creationId xmlns:p14="http://schemas.microsoft.com/office/powerpoint/2010/main" val="553924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A2B1A-8FC6-017B-1AD4-08A18B25FE0C}"/>
              </a:ext>
            </a:extLst>
          </p:cNvPr>
          <p:cNvSpPr>
            <a:spLocks noGrp="1"/>
          </p:cNvSpPr>
          <p:nvPr>
            <p:ph type="title"/>
          </p:nvPr>
        </p:nvSpPr>
        <p:spPr/>
        <p:txBody>
          <a:bodyPr/>
          <a:lstStyle/>
          <a:p>
            <a:r>
              <a:rPr lang="en-US" dirty="0"/>
              <a:t>What did we know going in?</a:t>
            </a:r>
          </a:p>
        </p:txBody>
      </p:sp>
      <p:sp>
        <p:nvSpPr>
          <p:cNvPr id="3" name="Content Placeholder 2">
            <a:extLst>
              <a:ext uri="{FF2B5EF4-FFF2-40B4-BE49-F238E27FC236}">
                <a16:creationId xmlns:a16="http://schemas.microsoft.com/office/drawing/2014/main" id="{EE7C515E-3785-D049-A6BA-3308B4898ACE}"/>
              </a:ext>
            </a:extLst>
          </p:cNvPr>
          <p:cNvSpPr>
            <a:spLocks noGrp="1"/>
          </p:cNvSpPr>
          <p:nvPr>
            <p:ph sz="quarter" idx="10"/>
          </p:nvPr>
        </p:nvSpPr>
        <p:spPr/>
        <p:txBody>
          <a:bodyPr/>
          <a:lstStyle/>
          <a:p>
            <a:r>
              <a:rPr lang="en-US" dirty="0"/>
              <a:t>Minimum Dose</a:t>
            </a:r>
          </a:p>
          <a:p>
            <a:pPr lvl="1"/>
            <a:r>
              <a:rPr lang="en-US" dirty="0"/>
              <a:t>ISO 11137-2 and ISO 13004 dose setting methods do </a:t>
            </a:r>
            <a:r>
              <a:rPr lang="en-US" u="sng" dirty="0"/>
              <a:t>NOT</a:t>
            </a:r>
            <a:r>
              <a:rPr lang="en-US" dirty="0"/>
              <a:t> have different doses based on source type</a:t>
            </a:r>
          </a:p>
          <a:p>
            <a:pPr lvl="1"/>
            <a:r>
              <a:rPr lang="en-US" dirty="0"/>
              <a:t>Dose audits are commonly done at a site which is not the same as the site where sterilization occurs</a:t>
            </a:r>
          </a:p>
          <a:p>
            <a:pPr lvl="1"/>
            <a:r>
              <a:rPr lang="en-US" dirty="0"/>
              <a:t>The time between manufacture and sterilization for products that can support microbial growth, including water in a liquid state </a:t>
            </a:r>
            <a:r>
              <a:rPr lang="en-US" u="sng" dirty="0"/>
              <a:t>IS</a:t>
            </a:r>
            <a:r>
              <a:rPr lang="en-US" dirty="0"/>
              <a:t> critical to sterilization dose</a:t>
            </a:r>
          </a:p>
          <a:p>
            <a:r>
              <a:rPr lang="en-US" dirty="0"/>
              <a:t>Maximum dose</a:t>
            </a:r>
          </a:p>
          <a:p>
            <a:pPr lvl="1"/>
            <a:r>
              <a:rPr lang="en-US" dirty="0"/>
              <a:t>There is published data that supports that material effects can be better with higher dose rate processes</a:t>
            </a:r>
          </a:p>
          <a:p>
            <a:pPr lvl="1"/>
            <a:r>
              <a:rPr lang="en-US" dirty="0"/>
              <a:t>E-beam processes tend to have higher DURs which may lead to higher maximum doses than for photon processes</a:t>
            </a:r>
          </a:p>
          <a:p>
            <a:pPr lvl="1"/>
            <a:r>
              <a:rPr lang="en-US" dirty="0"/>
              <a:t>Higher temperatures are known to affect materials</a:t>
            </a:r>
          </a:p>
          <a:p>
            <a:endParaRPr lang="en-US" dirty="0"/>
          </a:p>
          <a:p>
            <a:endParaRPr lang="en-US" dirty="0"/>
          </a:p>
        </p:txBody>
      </p:sp>
      <p:sp>
        <p:nvSpPr>
          <p:cNvPr id="4" name="TextBox 3">
            <a:extLst>
              <a:ext uri="{FF2B5EF4-FFF2-40B4-BE49-F238E27FC236}">
                <a16:creationId xmlns:a16="http://schemas.microsoft.com/office/drawing/2014/main" id="{F489E01C-256B-C167-5C42-008D98E32D3E}"/>
              </a:ext>
            </a:extLst>
          </p:cNvPr>
          <p:cNvSpPr txBox="1"/>
          <p:nvPr/>
        </p:nvSpPr>
        <p:spPr>
          <a:xfrm>
            <a:off x="1741714" y="6420405"/>
            <a:ext cx="7770525" cy="369332"/>
          </a:xfrm>
          <a:prstGeom prst="rect">
            <a:avLst/>
          </a:prstGeom>
          <a:noFill/>
        </p:spPr>
        <p:txBody>
          <a:bodyPr wrap="none" rtlCol="0">
            <a:spAutoFit/>
          </a:bodyPr>
          <a:lstStyle/>
          <a:p>
            <a:r>
              <a:rPr lang="en-US" b="1" dirty="0">
                <a:solidFill>
                  <a:srgbClr val="8E2C52"/>
                </a:solidFill>
              </a:rPr>
              <a:t>Medical Device Sterilization – Past, Present, and Future, September 20-21, 2023</a:t>
            </a:r>
          </a:p>
        </p:txBody>
      </p:sp>
      <p:sp>
        <p:nvSpPr>
          <p:cNvPr id="5" name="Rectangle 4">
            <a:extLst>
              <a:ext uri="{FF2B5EF4-FFF2-40B4-BE49-F238E27FC236}">
                <a16:creationId xmlns:a16="http://schemas.microsoft.com/office/drawing/2014/main" id="{F01942D2-CCA8-885C-FF0B-51634C0E3FA8}"/>
              </a:ext>
            </a:extLst>
          </p:cNvPr>
          <p:cNvSpPr/>
          <p:nvPr/>
        </p:nvSpPr>
        <p:spPr>
          <a:xfrm>
            <a:off x="0" y="0"/>
            <a:ext cx="12192000" cy="6858000"/>
          </a:xfrm>
          <a:prstGeom prst="rect">
            <a:avLst/>
          </a:prstGeom>
          <a:noFill/>
          <a:ln w="123825">
            <a:solidFill>
              <a:srgbClr val="8E2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450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162F6-BF4D-D8F3-B801-B8E447FDF8C5}"/>
              </a:ext>
            </a:extLst>
          </p:cNvPr>
          <p:cNvSpPr>
            <a:spLocks noGrp="1"/>
          </p:cNvSpPr>
          <p:nvPr>
            <p:ph type="title"/>
          </p:nvPr>
        </p:nvSpPr>
        <p:spPr/>
        <p:txBody>
          <a:bodyPr/>
          <a:lstStyle/>
          <a:p>
            <a:r>
              <a:rPr lang="en-US" dirty="0"/>
              <a:t>Gaps</a:t>
            </a:r>
          </a:p>
        </p:txBody>
      </p:sp>
      <p:sp>
        <p:nvSpPr>
          <p:cNvPr id="3" name="Content Placeholder 2">
            <a:extLst>
              <a:ext uri="{FF2B5EF4-FFF2-40B4-BE49-F238E27FC236}">
                <a16:creationId xmlns:a16="http://schemas.microsoft.com/office/drawing/2014/main" id="{1566789B-23BA-D8FC-203E-E2F63234CBE7}"/>
              </a:ext>
            </a:extLst>
          </p:cNvPr>
          <p:cNvSpPr>
            <a:spLocks noGrp="1"/>
          </p:cNvSpPr>
          <p:nvPr>
            <p:ph sz="quarter" idx="10"/>
          </p:nvPr>
        </p:nvSpPr>
        <p:spPr>
          <a:xfrm>
            <a:off x="467535" y="1478410"/>
            <a:ext cx="6390465" cy="4842486"/>
          </a:xfrm>
        </p:spPr>
        <p:txBody>
          <a:bodyPr>
            <a:normAutofit lnSpcReduction="10000"/>
          </a:bodyPr>
          <a:lstStyle/>
          <a:p>
            <a:r>
              <a:rPr lang="en-US" dirty="0"/>
              <a:t>Is there data out there than can support the fact that when it comes to sterility assurance “Dose is Dose”?</a:t>
            </a:r>
          </a:p>
          <a:p>
            <a:pPr lvl="1"/>
            <a:r>
              <a:rPr lang="en-US" dirty="0"/>
              <a:t>“Radiation Sterilization: Dose is Dose”, Hansen, </a:t>
            </a:r>
            <a:r>
              <a:rPr lang="en-US" dirty="0" err="1"/>
              <a:t>Fidopiastis</a:t>
            </a:r>
            <a:r>
              <a:rPr lang="en-US" dirty="0"/>
              <a:t>, Bryans, Luebke, </a:t>
            </a:r>
            <a:r>
              <a:rPr lang="en-US" dirty="0" err="1"/>
              <a:t>Rymer</a:t>
            </a:r>
            <a:endParaRPr lang="en-US" dirty="0"/>
          </a:p>
          <a:p>
            <a:r>
              <a:rPr lang="en-US" dirty="0"/>
              <a:t>What is the origin of the requirement for identical operating conditions for machine source radiation when there is water present in a liquid state?</a:t>
            </a:r>
          </a:p>
          <a:p>
            <a:pPr lvl="1"/>
            <a:r>
              <a:rPr lang="en-US" dirty="0" err="1"/>
              <a:t>Tallentine</a:t>
            </a:r>
            <a:r>
              <a:rPr lang="en-US" dirty="0"/>
              <a:t> and Powers, </a:t>
            </a:r>
            <a:r>
              <a:rPr lang="en-US" u="sng" dirty="0"/>
              <a:t>1963</a:t>
            </a:r>
          </a:p>
          <a:p>
            <a:pPr lvl="1"/>
            <a:r>
              <a:rPr lang="en-US" dirty="0"/>
              <a:t>Mitigate through verification dose experiment</a:t>
            </a:r>
          </a:p>
          <a:p>
            <a:pPr lvl="1"/>
            <a:r>
              <a:rPr lang="en-US" dirty="0"/>
              <a:t>What about products that support microbial growth?</a:t>
            </a:r>
          </a:p>
        </p:txBody>
      </p:sp>
      <p:pic>
        <p:nvPicPr>
          <p:cNvPr id="5" name="Picture 4">
            <a:extLst>
              <a:ext uri="{FF2B5EF4-FFF2-40B4-BE49-F238E27FC236}">
                <a16:creationId xmlns:a16="http://schemas.microsoft.com/office/drawing/2014/main" id="{E14C6429-7BA6-0CAF-86B9-44925F3B30A9}"/>
              </a:ext>
            </a:extLst>
          </p:cNvPr>
          <p:cNvPicPr>
            <a:picLocks noChangeAspect="1"/>
          </p:cNvPicPr>
          <p:nvPr/>
        </p:nvPicPr>
        <p:blipFill>
          <a:blip r:embed="rId2"/>
          <a:stretch>
            <a:fillRect/>
          </a:stretch>
        </p:blipFill>
        <p:spPr>
          <a:xfrm>
            <a:off x="7325535" y="393851"/>
            <a:ext cx="4578220" cy="5927045"/>
          </a:xfrm>
          <a:prstGeom prst="rect">
            <a:avLst/>
          </a:prstGeom>
        </p:spPr>
      </p:pic>
      <p:sp>
        <p:nvSpPr>
          <p:cNvPr id="4" name="TextBox 3">
            <a:extLst>
              <a:ext uri="{FF2B5EF4-FFF2-40B4-BE49-F238E27FC236}">
                <a16:creationId xmlns:a16="http://schemas.microsoft.com/office/drawing/2014/main" id="{A032FF1E-EE4F-5093-4CD4-1722815817C3}"/>
              </a:ext>
            </a:extLst>
          </p:cNvPr>
          <p:cNvSpPr txBox="1"/>
          <p:nvPr/>
        </p:nvSpPr>
        <p:spPr>
          <a:xfrm>
            <a:off x="1741714" y="6420405"/>
            <a:ext cx="7770525" cy="369332"/>
          </a:xfrm>
          <a:prstGeom prst="rect">
            <a:avLst/>
          </a:prstGeom>
          <a:noFill/>
        </p:spPr>
        <p:txBody>
          <a:bodyPr wrap="none" rtlCol="0">
            <a:spAutoFit/>
          </a:bodyPr>
          <a:lstStyle/>
          <a:p>
            <a:r>
              <a:rPr lang="en-US" b="1" dirty="0">
                <a:solidFill>
                  <a:srgbClr val="8E2C52"/>
                </a:solidFill>
              </a:rPr>
              <a:t>Medical Device Sterilization – Past, Present, and Future, September 20-21, 2023</a:t>
            </a:r>
          </a:p>
        </p:txBody>
      </p:sp>
      <p:sp>
        <p:nvSpPr>
          <p:cNvPr id="6" name="Rectangle 5">
            <a:extLst>
              <a:ext uri="{FF2B5EF4-FFF2-40B4-BE49-F238E27FC236}">
                <a16:creationId xmlns:a16="http://schemas.microsoft.com/office/drawing/2014/main" id="{482E4C47-40FF-6B5B-9643-1DDCB3CE91A7}"/>
              </a:ext>
            </a:extLst>
          </p:cNvPr>
          <p:cNvSpPr/>
          <p:nvPr/>
        </p:nvSpPr>
        <p:spPr>
          <a:xfrm>
            <a:off x="0" y="0"/>
            <a:ext cx="12192000" cy="6858000"/>
          </a:xfrm>
          <a:prstGeom prst="rect">
            <a:avLst/>
          </a:prstGeom>
          <a:noFill/>
          <a:ln w="123825">
            <a:solidFill>
              <a:srgbClr val="8E2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539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9E28C-0D43-9D98-7750-A1090D4C9DB1}"/>
              </a:ext>
            </a:extLst>
          </p:cNvPr>
          <p:cNvSpPr>
            <a:spLocks noGrp="1"/>
          </p:cNvSpPr>
          <p:nvPr>
            <p:ph type="title"/>
          </p:nvPr>
        </p:nvSpPr>
        <p:spPr/>
        <p:txBody>
          <a:bodyPr/>
          <a:lstStyle/>
          <a:p>
            <a:r>
              <a:rPr lang="en-US" dirty="0"/>
              <a:t>Outputs – Max</a:t>
            </a:r>
          </a:p>
        </p:txBody>
      </p:sp>
      <p:sp>
        <p:nvSpPr>
          <p:cNvPr id="3" name="Content Placeholder 2">
            <a:extLst>
              <a:ext uri="{FF2B5EF4-FFF2-40B4-BE49-F238E27FC236}">
                <a16:creationId xmlns:a16="http://schemas.microsoft.com/office/drawing/2014/main" id="{A4B4F3FE-98A9-A326-79D6-F487E5273248}"/>
              </a:ext>
            </a:extLst>
          </p:cNvPr>
          <p:cNvSpPr>
            <a:spLocks noGrp="1"/>
          </p:cNvSpPr>
          <p:nvPr>
            <p:ph sz="quarter" idx="10"/>
          </p:nvPr>
        </p:nvSpPr>
        <p:spPr>
          <a:xfrm>
            <a:off x="299585" y="1459749"/>
            <a:ext cx="4169778" cy="4842486"/>
          </a:xfrm>
        </p:spPr>
        <p:txBody>
          <a:bodyPr/>
          <a:lstStyle/>
          <a:p>
            <a:r>
              <a:rPr lang="en-US" dirty="0"/>
              <a:t>Transfer of maximum dose considerations:</a:t>
            </a:r>
          </a:p>
          <a:p>
            <a:pPr lvl="1"/>
            <a:r>
              <a:rPr lang="en-US" sz="2400" dirty="0"/>
              <a:t>Dose rate, </a:t>
            </a:r>
          </a:p>
          <a:p>
            <a:pPr lvl="1"/>
            <a:r>
              <a:rPr lang="en-US" sz="2400" dirty="0"/>
              <a:t>Temperature, </a:t>
            </a:r>
          </a:p>
          <a:p>
            <a:pPr lvl="1"/>
            <a:r>
              <a:rPr lang="en-US" sz="2400" dirty="0"/>
              <a:t>Potential for induced radioactivity </a:t>
            </a:r>
          </a:p>
        </p:txBody>
      </p:sp>
      <p:pic>
        <p:nvPicPr>
          <p:cNvPr id="5" name="Picture 4">
            <a:extLst>
              <a:ext uri="{FF2B5EF4-FFF2-40B4-BE49-F238E27FC236}">
                <a16:creationId xmlns:a16="http://schemas.microsoft.com/office/drawing/2014/main" id="{CB45978D-F1AD-3B50-2DFD-7321B9EF4311}"/>
              </a:ext>
            </a:extLst>
          </p:cNvPr>
          <p:cNvPicPr>
            <a:picLocks noChangeAspect="1"/>
          </p:cNvPicPr>
          <p:nvPr/>
        </p:nvPicPr>
        <p:blipFill>
          <a:blip r:embed="rId2"/>
          <a:stretch>
            <a:fillRect/>
          </a:stretch>
        </p:blipFill>
        <p:spPr>
          <a:xfrm>
            <a:off x="5131836" y="1"/>
            <a:ext cx="7060163" cy="6537774"/>
          </a:xfrm>
          <a:prstGeom prst="rect">
            <a:avLst/>
          </a:prstGeom>
        </p:spPr>
      </p:pic>
      <p:sp>
        <p:nvSpPr>
          <p:cNvPr id="4" name="TextBox 3">
            <a:extLst>
              <a:ext uri="{FF2B5EF4-FFF2-40B4-BE49-F238E27FC236}">
                <a16:creationId xmlns:a16="http://schemas.microsoft.com/office/drawing/2014/main" id="{F93B701B-01A8-C777-87D5-DCB487F335CF}"/>
              </a:ext>
            </a:extLst>
          </p:cNvPr>
          <p:cNvSpPr txBox="1"/>
          <p:nvPr/>
        </p:nvSpPr>
        <p:spPr>
          <a:xfrm>
            <a:off x="1741714" y="6420405"/>
            <a:ext cx="7770525" cy="369332"/>
          </a:xfrm>
          <a:prstGeom prst="rect">
            <a:avLst/>
          </a:prstGeom>
          <a:noFill/>
        </p:spPr>
        <p:txBody>
          <a:bodyPr wrap="none" rtlCol="0">
            <a:spAutoFit/>
          </a:bodyPr>
          <a:lstStyle/>
          <a:p>
            <a:r>
              <a:rPr lang="en-US" b="1" dirty="0">
                <a:solidFill>
                  <a:srgbClr val="8E2C52"/>
                </a:solidFill>
              </a:rPr>
              <a:t>Medical Device Sterilization – Past, Present, and Future, September 20-21, 2023</a:t>
            </a:r>
          </a:p>
        </p:txBody>
      </p:sp>
      <p:sp>
        <p:nvSpPr>
          <p:cNvPr id="6" name="Rectangle 5">
            <a:extLst>
              <a:ext uri="{FF2B5EF4-FFF2-40B4-BE49-F238E27FC236}">
                <a16:creationId xmlns:a16="http://schemas.microsoft.com/office/drawing/2014/main" id="{9130C8D4-382F-065F-BD9A-FCDAA465E9B4}"/>
              </a:ext>
            </a:extLst>
          </p:cNvPr>
          <p:cNvSpPr/>
          <p:nvPr/>
        </p:nvSpPr>
        <p:spPr>
          <a:xfrm>
            <a:off x="0" y="0"/>
            <a:ext cx="12192000" cy="6858000"/>
          </a:xfrm>
          <a:prstGeom prst="rect">
            <a:avLst/>
          </a:prstGeom>
          <a:noFill/>
          <a:ln w="123825">
            <a:solidFill>
              <a:srgbClr val="8E2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6959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1DCC5B-0648-DB8A-6462-FD4BF444C20F}"/>
              </a:ext>
            </a:extLst>
          </p:cNvPr>
          <p:cNvPicPr>
            <a:picLocks noChangeAspect="1"/>
          </p:cNvPicPr>
          <p:nvPr/>
        </p:nvPicPr>
        <p:blipFill rotWithShape="1">
          <a:blip r:embed="rId2"/>
          <a:srcRect t="2041"/>
          <a:stretch/>
        </p:blipFill>
        <p:spPr>
          <a:xfrm>
            <a:off x="3676650" y="803376"/>
            <a:ext cx="8515350" cy="5617029"/>
          </a:xfrm>
          <a:prstGeom prst="rect">
            <a:avLst/>
          </a:prstGeom>
        </p:spPr>
      </p:pic>
      <p:sp>
        <p:nvSpPr>
          <p:cNvPr id="2" name="Title 1">
            <a:extLst>
              <a:ext uri="{FF2B5EF4-FFF2-40B4-BE49-F238E27FC236}">
                <a16:creationId xmlns:a16="http://schemas.microsoft.com/office/drawing/2014/main" id="{EA89E28C-0D43-9D98-7750-A1090D4C9DB1}"/>
              </a:ext>
            </a:extLst>
          </p:cNvPr>
          <p:cNvSpPr>
            <a:spLocks noGrp="1"/>
          </p:cNvSpPr>
          <p:nvPr>
            <p:ph type="title"/>
          </p:nvPr>
        </p:nvSpPr>
        <p:spPr/>
        <p:txBody>
          <a:bodyPr/>
          <a:lstStyle/>
          <a:p>
            <a:r>
              <a:rPr lang="en-US" dirty="0"/>
              <a:t>Outputs – Min</a:t>
            </a:r>
          </a:p>
        </p:txBody>
      </p:sp>
      <p:sp>
        <p:nvSpPr>
          <p:cNvPr id="3" name="Content Placeholder 2">
            <a:extLst>
              <a:ext uri="{FF2B5EF4-FFF2-40B4-BE49-F238E27FC236}">
                <a16:creationId xmlns:a16="http://schemas.microsoft.com/office/drawing/2014/main" id="{A4B4F3FE-98A9-A326-79D6-F487E5273248}"/>
              </a:ext>
            </a:extLst>
          </p:cNvPr>
          <p:cNvSpPr>
            <a:spLocks noGrp="1"/>
          </p:cNvSpPr>
          <p:nvPr>
            <p:ph sz="quarter" idx="10"/>
          </p:nvPr>
        </p:nvSpPr>
        <p:spPr>
          <a:xfrm>
            <a:off x="178287" y="1478410"/>
            <a:ext cx="3833876" cy="4842486"/>
          </a:xfrm>
        </p:spPr>
        <p:txBody>
          <a:bodyPr/>
          <a:lstStyle/>
          <a:p>
            <a:r>
              <a:rPr lang="en-US" dirty="0"/>
              <a:t>Transfer of sterilization and verification dose considerations:</a:t>
            </a:r>
          </a:p>
          <a:p>
            <a:pPr lvl="1"/>
            <a:r>
              <a:rPr lang="en-US" sz="2400" dirty="0"/>
              <a:t>Microbial growth possible,</a:t>
            </a:r>
          </a:p>
          <a:p>
            <a:pPr lvl="1"/>
            <a:r>
              <a:rPr lang="en-US" sz="2400" dirty="0"/>
              <a:t>Liquid water,</a:t>
            </a:r>
          </a:p>
          <a:p>
            <a:pPr lvl="1"/>
            <a:r>
              <a:rPr lang="en-US" sz="2400" dirty="0"/>
              <a:t>Different radiation source type,</a:t>
            </a:r>
          </a:p>
          <a:p>
            <a:pPr lvl="1"/>
            <a:r>
              <a:rPr lang="en-US" sz="2400" dirty="0"/>
              <a:t>Time between manufacture and sterilization</a:t>
            </a:r>
          </a:p>
        </p:txBody>
      </p:sp>
      <p:sp>
        <p:nvSpPr>
          <p:cNvPr id="4" name="TextBox 3">
            <a:extLst>
              <a:ext uri="{FF2B5EF4-FFF2-40B4-BE49-F238E27FC236}">
                <a16:creationId xmlns:a16="http://schemas.microsoft.com/office/drawing/2014/main" id="{42B91BE4-C6A1-31DE-5983-D663AC9EFF48}"/>
              </a:ext>
            </a:extLst>
          </p:cNvPr>
          <p:cNvSpPr txBox="1"/>
          <p:nvPr/>
        </p:nvSpPr>
        <p:spPr>
          <a:xfrm>
            <a:off x="1741714" y="6420405"/>
            <a:ext cx="7770525" cy="369332"/>
          </a:xfrm>
          <a:prstGeom prst="rect">
            <a:avLst/>
          </a:prstGeom>
          <a:noFill/>
        </p:spPr>
        <p:txBody>
          <a:bodyPr wrap="none" rtlCol="0">
            <a:spAutoFit/>
          </a:bodyPr>
          <a:lstStyle/>
          <a:p>
            <a:r>
              <a:rPr lang="en-US" b="1" dirty="0">
                <a:solidFill>
                  <a:srgbClr val="8E2C52"/>
                </a:solidFill>
              </a:rPr>
              <a:t>Medical Device Sterilization – Past, Present, and Future, September 20-21, 2023</a:t>
            </a:r>
          </a:p>
        </p:txBody>
      </p:sp>
      <p:sp>
        <p:nvSpPr>
          <p:cNvPr id="5" name="Rectangle 4">
            <a:extLst>
              <a:ext uri="{FF2B5EF4-FFF2-40B4-BE49-F238E27FC236}">
                <a16:creationId xmlns:a16="http://schemas.microsoft.com/office/drawing/2014/main" id="{01E7459F-88A3-3A2D-4EFA-61FB39EA8FD3}"/>
              </a:ext>
            </a:extLst>
          </p:cNvPr>
          <p:cNvSpPr/>
          <p:nvPr/>
        </p:nvSpPr>
        <p:spPr>
          <a:xfrm>
            <a:off x="0" y="0"/>
            <a:ext cx="12192000" cy="6858000"/>
          </a:xfrm>
          <a:prstGeom prst="rect">
            <a:avLst/>
          </a:prstGeom>
          <a:noFill/>
          <a:ln w="123825">
            <a:solidFill>
              <a:srgbClr val="8E2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687281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8738</TotalTime>
  <Words>1563</Words>
  <Application>Microsoft Office PowerPoint</Application>
  <PresentationFormat>Widescreen</PresentationFormat>
  <Paragraphs>158</Paragraphs>
  <Slides>16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Century Gothic</vt:lpstr>
      <vt:lpstr>1_Office Theme</vt:lpstr>
      <vt:lpstr>PowerPoint Presentation</vt:lpstr>
      <vt:lpstr>Building new standards</vt:lpstr>
      <vt:lpstr>TIR104 Origin story</vt:lpstr>
      <vt:lpstr>What did the standard say?</vt:lpstr>
      <vt:lpstr>What was missing?</vt:lpstr>
      <vt:lpstr>What did we know going in?</vt:lpstr>
      <vt:lpstr>Gaps</vt:lpstr>
      <vt:lpstr>Outputs – Max</vt:lpstr>
      <vt:lpstr>Outputs – Min</vt:lpstr>
      <vt:lpstr>Contents of the assessment</vt:lpstr>
      <vt:lpstr>Reality kicks in</vt:lpstr>
      <vt:lpstr>Getting it right</vt:lpstr>
      <vt:lpstr>How standards evolve</vt:lpstr>
      <vt:lpstr>Next steps</vt:lpstr>
      <vt:lpstr>Takeaways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Pasmore, Mark</dc:creator>
  <cp:lastModifiedBy>Thomas K Kroc</cp:lastModifiedBy>
  <cp:revision>10</cp:revision>
  <dcterms:created xsi:type="dcterms:W3CDTF">2021-09-20T18:58:47Z</dcterms:created>
  <dcterms:modified xsi:type="dcterms:W3CDTF">2023-09-19T14:51:06Z</dcterms:modified>
</cp:coreProperties>
</file>