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2" r:id="rId2"/>
    <p:sldId id="504" r:id="rId3"/>
    <p:sldId id="522" r:id="rId4"/>
    <p:sldId id="488" r:id="rId5"/>
    <p:sldId id="506" r:id="rId6"/>
    <p:sldId id="505" r:id="rId7"/>
    <p:sldId id="445" r:id="rId8"/>
    <p:sldId id="320" r:id="rId9"/>
    <p:sldId id="337" r:id="rId10"/>
    <p:sldId id="335" r:id="rId11"/>
    <p:sldId id="474" r:id="rId12"/>
    <p:sldId id="490" r:id="rId13"/>
    <p:sldId id="489" r:id="rId14"/>
    <p:sldId id="500" r:id="rId15"/>
    <p:sldId id="493" r:id="rId16"/>
    <p:sldId id="498" r:id="rId17"/>
    <p:sldId id="499" r:id="rId18"/>
    <p:sldId id="485" r:id="rId19"/>
    <p:sldId id="497" r:id="rId20"/>
    <p:sldId id="483" r:id="rId21"/>
    <p:sldId id="495" r:id="rId22"/>
    <p:sldId id="486" r:id="rId23"/>
    <p:sldId id="501" r:id="rId24"/>
    <p:sldId id="516" r:id="rId25"/>
    <p:sldId id="502" r:id="rId26"/>
    <p:sldId id="503" r:id="rId27"/>
    <p:sldId id="523" r:id="rId28"/>
    <p:sldId id="507" r:id="rId29"/>
    <p:sldId id="508" r:id="rId30"/>
    <p:sldId id="509" r:id="rId31"/>
    <p:sldId id="510" r:id="rId32"/>
    <p:sldId id="513" r:id="rId33"/>
    <p:sldId id="520" r:id="rId34"/>
    <p:sldId id="511" r:id="rId35"/>
    <p:sldId id="521" r:id="rId36"/>
    <p:sldId id="512" r:id="rId37"/>
    <p:sldId id="514" r:id="rId38"/>
    <p:sldId id="519" r:id="rId39"/>
    <p:sldId id="515" r:id="rId40"/>
    <p:sldId id="4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C72"/>
    <a:srgbClr val="AF8C74"/>
    <a:srgbClr val="C55A11"/>
    <a:srgbClr val="70AD47"/>
    <a:srgbClr val="F8A545"/>
    <a:srgbClr val="8E2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42431-BF89-4EB4-806A-6212F2F0C14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1F8B27-039C-4432-83AC-B92EE6A0DCC5}">
      <dgm:prSet phldrT="[Text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>
              <a:latin typeface="Montserrat Medium" pitchFamily="2" charset="0"/>
            </a:rPr>
            <a:t>Design rules</a:t>
          </a:r>
        </a:p>
      </dgm:t>
    </dgm:pt>
    <dgm:pt modelId="{EAF81EEA-B422-4517-A1EE-319F0713674D}" type="parTrans" cxnId="{5FF86159-1DED-4BFB-A1CA-66DCABA852EB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AB3E29B7-FEB7-4EBE-B371-89DD4A7F5BC8}" type="sibTrans" cxnId="{5FF86159-1DED-4BFB-A1CA-66DCABA852EB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F57B1C98-CA57-45C6-8D5C-CA5037109AB7}">
      <dgm:prSet phldrT="[Text]"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en-US" sz="1800" dirty="0" err="1">
              <a:latin typeface="Montserrat Medium" pitchFamily="2" charset="0"/>
            </a:rPr>
            <a:t>EtO</a:t>
          </a:r>
          <a:r>
            <a:rPr lang="en-US" sz="1800" dirty="0">
              <a:latin typeface="Montserrat Medium" pitchFamily="2" charset="0"/>
            </a:rPr>
            <a:t>: avoid cavities where gas can get trapped, </a:t>
          </a:r>
          <a:r>
            <a:rPr lang="en-US" sz="1800" b="0" i="0" dirty="0">
              <a:latin typeface="Montserrat Medium" pitchFamily="2" charset="0"/>
            </a:rPr>
            <a:t>conformally coated circuit boards, etc.</a:t>
          </a:r>
          <a:endParaRPr lang="en-US" sz="1800" dirty="0">
            <a:latin typeface="Montserrat Medium" pitchFamily="2" charset="0"/>
          </a:endParaRPr>
        </a:p>
      </dgm:t>
    </dgm:pt>
    <dgm:pt modelId="{BBF25E29-F9C1-46B4-91AB-DD2E678E61AF}" type="parTrans" cxnId="{6CC2422C-BB6E-463B-931B-04187BA7DD77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1D0B875E-435A-43A0-A0E2-57725C2BDA92}" type="sibTrans" cxnId="{6CC2422C-BB6E-463B-931B-04187BA7DD77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24082BE6-627C-4435-9927-DCD44BF71AD1}">
      <dgm:prSet phldrT="[Text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>
              <a:latin typeface="Montserrat Medium" pitchFamily="2" charset="0"/>
            </a:rPr>
            <a:t>Material compatibility</a:t>
          </a:r>
        </a:p>
      </dgm:t>
    </dgm:pt>
    <dgm:pt modelId="{1D93AC2B-4FE4-40E1-AE9E-DF71E353481A}" type="parTrans" cxnId="{7F8FF2CC-9291-431A-9A0D-319FA93B547A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0396C648-92EA-4291-90CD-547E95E59A93}" type="sibTrans" cxnId="{7F8FF2CC-9291-431A-9A0D-319FA93B547A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8F298265-BC5D-473C-A6BD-E43690C684F8}">
      <dgm:prSet phldrT="[Text]"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en-US" sz="1800" dirty="0">
              <a:latin typeface="Montserrat Medium" pitchFamily="2" charset="0"/>
            </a:rPr>
            <a:t>AAMI TIR17 </a:t>
          </a:r>
          <a:r>
            <a:rPr lang="en-US" sz="1800" i="1" dirty="0">
              <a:latin typeface="Montserrat Medium" pitchFamily="2" charset="0"/>
            </a:rPr>
            <a:t>Compatibility of materials subject to sterilization</a:t>
          </a:r>
          <a:r>
            <a:rPr lang="en-US" sz="1800" dirty="0">
              <a:latin typeface="Montserrat Medium" pitchFamily="2" charset="0"/>
            </a:rPr>
            <a:t>, 2017</a:t>
          </a:r>
        </a:p>
      </dgm:t>
    </dgm:pt>
    <dgm:pt modelId="{4F09560A-5413-4769-9096-FB3BCB375760}" type="parTrans" cxnId="{6ED29512-5A37-40B8-92CA-F3FFA37E1FEB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F2CE3A98-161F-4B20-B3A7-21775677E489}" type="sibTrans" cxnId="{6ED29512-5A37-40B8-92CA-F3FFA37E1FEB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4DDC612C-34C9-4640-A753-CAAD06708369}">
      <dgm:prSet phldrT="[Text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>
              <a:latin typeface="Montserrat Medium" pitchFamily="2" charset="0"/>
            </a:rPr>
            <a:t>Consulting with vendors</a:t>
          </a:r>
        </a:p>
      </dgm:t>
    </dgm:pt>
    <dgm:pt modelId="{1E96A91B-A5C3-49BE-AE9B-4796ED7E412E}" type="parTrans" cxnId="{31828FD1-7B27-42F7-9FC4-8783B544F802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0965574B-9FD5-4A9B-9CB6-C81D9D0A1F6C}" type="sibTrans" cxnId="{31828FD1-7B27-42F7-9FC4-8783B544F802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AE900B33-24D5-489C-B89E-998F48F2D8F1}">
      <dgm:prSet phldrT="[Text]"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en-US" sz="1800" dirty="0">
              <a:latin typeface="Montserrat Medium" pitchFamily="2" charset="0"/>
            </a:rPr>
            <a:t>Leverage decades of experience</a:t>
          </a:r>
        </a:p>
      </dgm:t>
    </dgm:pt>
    <dgm:pt modelId="{8BFA988C-17F9-463A-91C5-24CB3E5454A9}" type="parTrans" cxnId="{0FCF8468-1081-4246-9957-1C831D0DA637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B9281CDD-1C4C-45D0-B62C-B5819A94132C}" type="sibTrans" cxnId="{0FCF8468-1081-4246-9957-1C831D0DA637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B83D0C68-2882-47A5-806F-D7DD3F0173C6}" type="pres">
      <dgm:prSet presAssocID="{01E42431-BF89-4EB4-806A-6212F2F0C142}" presName="Name0" presStyleCnt="0">
        <dgm:presLayoutVars>
          <dgm:dir/>
          <dgm:animLvl val="lvl"/>
          <dgm:resizeHandles val="exact"/>
        </dgm:presLayoutVars>
      </dgm:prSet>
      <dgm:spPr/>
    </dgm:pt>
    <dgm:pt modelId="{5AC7B1CF-5D76-4860-9280-8DDF60A10B44}" type="pres">
      <dgm:prSet presAssocID="{B81F8B27-039C-4432-83AC-B92EE6A0DCC5}" presName="linNode" presStyleCnt="0"/>
      <dgm:spPr/>
    </dgm:pt>
    <dgm:pt modelId="{7547EA11-EBDD-4F12-B044-8FF9F40C2147}" type="pres">
      <dgm:prSet presAssocID="{B81F8B27-039C-4432-83AC-B92EE6A0DCC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A16744F-3BF0-4AF3-A5FB-1CDFA1BDF564}" type="pres">
      <dgm:prSet presAssocID="{B81F8B27-039C-4432-83AC-B92EE6A0DCC5}" presName="descendantText" presStyleLbl="alignAccFollowNode1" presStyleIdx="0" presStyleCnt="3">
        <dgm:presLayoutVars>
          <dgm:bulletEnabled val="1"/>
        </dgm:presLayoutVars>
      </dgm:prSet>
      <dgm:spPr/>
    </dgm:pt>
    <dgm:pt modelId="{197CF093-9480-42B8-A925-651A4D2DF3D5}" type="pres">
      <dgm:prSet presAssocID="{AB3E29B7-FEB7-4EBE-B371-89DD4A7F5BC8}" presName="sp" presStyleCnt="0"/>
      <dgm:spPr/>
    </dgm:pt>
    <dgm:pt modelId="{859B3BBC-1720-4BDC-8FD5-C3DB3B93B178}" type="pres">
      <dgm:prSet presAssocID="{24082BE6-627C-4435-9927-DCD44BF71AD1}" presName="linNode" presStyleCnt="0"/>
      <dgm:spPr/>
    </dgm:pt>
    <dgm:pt modelId="{3CB0D609-C9E9-4130-A5C8-1E04C9873BBC}" type="pres">
      <dgm:prSet presAssocID="{24082BE6-627C-4435-9927-DCD44BF71AD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459D907-2ED5-4B14-91EC-6E55F5AE197C}" type="pres">
      <dgm:prSet presAssocID="{24082BE6-627C-4435-9927-DCD44BF71AD1}" presName="descendantText" presStyleLbl="alignAccFollowNode1" presStyleIdx="1" presStyleCnt="3">
        <dgm:presLayoutVars>
          <dgm:bulletEnabled val="1"/>
        </dgm:presLayoutVars>
      </dgm:prSet>
      <dgm:spPr/>
    </dgm:pt>
    <dgm:pt modelId="{02213C08-D689-4444-A72B-ADFCF9C3608A}" type="pres">
      <dgm:prSet presAssocID="{0396C648-92EA-4291-90CD-547E95E59A93}" presName="sp" presStyleCnt="0"/>
      <dgm:spPr/>
    </dgm:pt>
    <dgm:pt modelId="{BE50D5DC-39FC-4CC2-B4FE-A866F7ED9CC6}" type="pres">
      <dgm:prSet presAssocID="{4DDC612C-34C9-4640-A753-CAAD06708369}" presName="linNode" presStyleCnt="0"/>
      <dgm:spPr/>
    </dgm:pt>
    <dgm:pt modelId="{109E5E2D-109B-4153-AF2D-A71069D63A9E}" type="pres">
      <dgm:prSet presAssocID="{4DDC612C-34C9-4640-A753-CAAD0670836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8B205BD-6C8E-4646-B23F-33D56FE926DD}" type="pres">
      <dgm:prSet presAssocID="{4DDC612C-34C9-4640-A753-CAAD0670836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ED29512-5A37-40B8-92CA-F3FFA37E1FEB}" srcId="{24082BE6-627C-4435-9927-DCD44BF71AD1}" destId="{8F298265-BC5D-473C-A6BD-E43690C684F8}" srcOrd="0" destOrd="0" parTransId="{4F09560A-5413-4769-9096-FB3BCB375760}" sibTransId="{F2CE3A98-161F-4B20-B3A7-21775677E489}"/>
    <dgm:cxn modelId="{6CC2422C-BB6E-463B-931B-04187BA7DD77}" srcId="{B81F8B27-039C-4432-83AC-B92EE6A0DCC5}" destId="{F57B1C98-CA57-45C6-8D5C-CA5037109AB7}" srcOrd="0" destOrd="0" parTransId="{BBF25E29-F9C1-46B4-91AB-DD2E678E61AF}" sibTransId="{1D0B875E-435A-43A0-A0E2-57725C2BDA92}"/>
    <dgm:cxn modelId="{72BA0E40-7E3A-4165-99E9-1DDF93ECEE65}" type="presOf" srcId="{24082BE6-627C-4435-9927-DCD44BF71AD1}" destId="{3CB0D609-C9E9-4130-A5C8-1E04C9873BBC}" srcOrd="0" destOrd="0" presId="urn:microsoft.com/office/officeart/2005/8/layout/vList5"/>
    <dgm:cxn modelId="{FAAEA063-6381-4F49-B09D-20F7E6DB0781}" type="presOf" srcId="{F57B1C98-CA57-45C6-8D5C-CA5037109AB7}" destId="{2A16744F-3BF0-4AF3-A5FB-1CDFA1BDF564}" srcOrd="0" destOrd="0" presId="urn:microsoft.com/office/officeart/2005/8/layout/vList5"/>
    <dgm:cxn modelId="{F70E3667-CDFF-432E-8BA3-B5A6BDF19A5D}" type="presOf" srcId="{B81F8B27-039C-4432-83AC-B92EE6A0DCC5}" destId="{7547EA11-EBDD-4F12-B044-8FF9F40C2147}" srcOrd="0" destOrd="0" presId="urn:microsoft.com/office/officeart/2005/8/layout/vList5"/>
    <dgm:cxn modelId="{0FCF8468-1081-4246-9957-1C831D0DA637}" srcId="{4DDC612C-34C9-4640-A753-CAAD06708369}" destId="{AE900B33-24D5-489C-B89E-998F48F2D8F1}" srcOrd="0" destOrd="0" parTransId="{8BFA988C-17F9-463A-91C5-24CB3E5454A9}" sibTransId="{B9281CDD-1C4C-45D0-B62C-B5819A94132C}"/>
    <dgm:cxn modelId="{5FF86159-1DED-4BFB-A1CA-66DCABA852EB}" srcId="{01E42431-BF89-4EB4-806A-6212F2F0C142}" destId="{B81F8B27-039C-4432-83AC-B92EE6A0DCC5}" srcOrd="0" destOrd="0" parTransId="{EAF81EEA-B422-4517-A1EE-319F0713674D}" sibTransId="{AB3E29B7-FEB7-4EBE-B371-89DD4A7F5BC8}"/>
    <dgm:cxn modelId="{BCFCA995-3755-4A8B-A690-11AC72357BEE}" type="presOf" srcId="{AE900B33-24D5-489C-B89E-998F48F2D8F1}" destId="{18B205BD-6C8E-4646-B23F-33D56FE926DD}" srcOrd="0" destOrd="0" presId="urn:microsoft.com/office/officeart/2005/8/layout/vList5"/>
    <dgm:cxn modelId="{7F8FF2CC-9291-431A-9A0D-319FA93B547A}" srcId="{01E42431-BF89-4EB4-806A-6212F2F0C142}" destId="{24082BE6-627C-4435-9927-DCD44BF71AD1}" srcOrd="1" destOrd="0" parTransId="{1D93AC2B-4FE4-40E1-AE9E-DF71E353481A}" sibTransId="{0396C648-92EA-4291-90CD-547E95E59A93}"/>
    <dgm:cxn modelId="{31828FD1-7B27-42F7-9FC4-8783B544F802}" srcId="{01E42431-BF89-4EB4-806A-6212F2F0C142}" destId="{4DDC612C-34C9-4640-A753-CAAD06708369}" srcOrd="2" destOrd="0" parTransId="{1E96A91B-A5C3-49BE-AE9B-4796ED7E412E}" sibTransId="{0965574B-9FD5-4A9B-9CB6-C81D9D0A1F6C}"/>
    <dgm:cxn modelId="{E4D0D8EA-EC6F-49F3-9492-8439C8CF231E}" type="presOf" srcId="{01E42431-BF89-4EB4-806A-6212F2F0C142}" destId="{B83D0C68-2882-47A5-806F-D7DD3F0173C6}" srcOrd="0" destOrd="0" presId="urn:microsoft.com/office/officeart/2005/8/layout/vList5"/>
    <dgm:cxn modelId="{DDC0BCEB-BCE2-4075-9D30-8C8EE8569400}" type="presOf" srcId="{8F298265-BC5D-473C-A6BD-E43690C684F8}" destId="{B459D907-2ED5-4B14-91EC-6E55F5AE197C}" srcOrd="0" destOrd="0" presId="urn:microsoft.com/office/officeart/2005/8/layout/vList5"/>
    <dgm:cxn modelId="{185728EF-884C-493F-9C80-08F128C36CEF}" type="presOf" srcId="{4DDC612C-34C9-4640-A753-CAAD06708369}" destId="{109E5E2D-109B-4153-AF2D-A71069D63A9E}" srcOrd="0" destOrd="0" presId="urn:microsoft.com/office/officeart/2005/8/layout/vList5"/>
    <dgm:cxn modelId="{C6227BF4-0DE3-4B3C-9C91-0C3E070083A6}" type="presParOf" srcId="{B83D0C68-2882-47A5-806F-D7DD3F0173C6}" destId="{5AC7B1CF-5D76-4860-9280-8DDF60A10B44}" srcOrd="0" destOrd="0" presId="urn:microsoft.com/office/officeart/2005/8/layout/vList5"/>
    <dgm:cxn modelId="{E75FC672-A7EC-4251-A6A9-00807FA6A30B}" type="presParOf" srcId="{5AC7B1CF-5D76-4860-9280-8DDF60A10B44}" destId="{7547EA11-EBDD-4F12-B044-8FF9F40C2147}" srcOrd="0" destOrd="0" presId="urn:microsoft.com/office/officeart/2005/8/layout/vList5"/>
    <dgm:cxn modelId="{B0D23D18-E053-430F-B46E-8F85D6332A9A}" type="presParOf" srcId="{5AC7B1CF-5D76-4860-9280-8DDF60A10B44}" destId="{2A16744F-3BF0-4AF3-A5FB-1CDFA1BDF564}" srcOrd="1" destOrd="0" presId="urn:microsoft.com/office/officeart/2005/8/layout/vList5"/>
    <dgm:cxn modelId="{808AE779-DAAE-42B1-A82C-61402F9C9743}" type="presParOf" srcId="{B83D0C68-2882-47A5-806F-D7DD3F0173C6}" destId="{197CF093-9480-42B8-A925-651A4D2DF3D5}" srcOrd="1" destOrd="0" presId="urn:microsoft.com/office/officeart/2005/8/layout/vList5"/>
    <dgm:cxn modelId="{CC67A426-E502-4347-8DAC-6A038232008A}" type="presParOf" srcId="{B83D0C68-2882-47A5-806F-D7DD3F0173C6}" destId="{859B3BBC-1720-4BDC-8FD5-C3DB3B93B178}" srcOrd="2" destOrd="0" presId="urn:microsoft.com/office/officeart/2005/8/layout/vList5"/>
    <dgm:cxn modelId="{8D52962A-7B30-4E61-9B49-6239C47EC586}" type="presParOf" srcId="{859B3BBC-1720-4BDC-8FD5-C3DB3B93B178}" destId="{3CB0D609-C9E9-4130-A5C8-1E04C9873BBC}" srcOrd="0" destOrd="0" presId="urn:microsoft.com/office/officeart/2005/8/layout/vList5"/>
    <dgm:cxn modelId="{53825EAE-C7CF-4B81-AC51-7DF55C563C91}" type="presParOf" srcId="{859B3BBC-1720-4BDC-8FD5-C3DB3B93B178}" destId="{B459D907-2ED5-4B14-91EC-6E55F5AE197C}" srcOrd="1" destOrd="0" presId="urn:microsoft.com/office/officeart/2005/8/layout/vList5"/>
    <dgm:cxn modelId="{B19391EE-425D-44ED-9AC5-B19CEF06CFEF}" type="presParOf" srcId="{B83D0C68-2882-47A5-806F-D7DD3F0173C6}" destId="{02213C08-D689-4444-A72B-ADFCF9C3608A}" srcOrd="3" destOrd="0" presId="urn:microsoft.com/office/officeart/2005/8/layout/vList5"/>
    <dgm:cxn modelId="{80D04082-C904-4391-9625-556CD763862A}" type="presParOf" srcId="{B83D0C68-2882-47A5-806F-D7DD3F0173C6}" destId="{BE50D5DC-39FC-4CC2-B4FE-A866F7ED9CC6}" srcOrd="4" destOrd="0" presId="urn:microsoft.com/office/officeart/2005/8/layout/vList5"/>
    <dgm:cxn modelId="{6AD534F1-93A0-457D-8FAA-7650C139D9A9}" type="presParOf" srcId="{BE50D5DC-39FC-4CC2-B4FE-A866F7ED9CC6}" destId="{109E5E2D-109B-4153-AF2D-A71069D63A9E}" srcOrd="0" destOrd="0" presId="urn:microsoft.com/office/officeart/2005/8/layout/vList5"/>
    <dgm:cxn modelId="{A502EB4E-060F-4D93-970F-3B722DC71534}" type="presParOf" srcId="{BE50D5DC-39FC-4CC2-B4FE-A866F7ED9CC6}" destId="{18B205BD-6C8E-4646-B23F-33D56FE926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E42431-BF89-4EB4-806A-6212F2F0C14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1F8B27-039C-4432-83AC-B92EE6A0DCC5}">
      <dgm:prSet phldrT="[Text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>
              <a:latin typeface="Montserrat Medium" pitchFamily="2" charset="0"/>
            </a:rPr>
            <a:t>Dose Insight</a:t>
          </a:r>
        </a:p>
      </dgm:t>
    </dgm:pt>
    <dgm:pt modelId="{EAF81EEA-B422-4517-A1EE-319F0713674D}" type="parTrans" cxnId="{5FF86159-1DED-4BFB-A1CA-66DCABA852EB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AB3E29B7-FEB7-4EBE-B371-89DD4A7F5BC8}" type="sibTrans" cxnId="{5FF86159-1DED-4BFB-A1CA-66DCABA852EB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F57B1C98-CA57-45C6-8D5C-CA5037109AB7}">
      <dgm:prSet phldrT="[Text]"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en-US" sz="1800" dirty="0">
              <a:latin typeface="Montserrat Medium" pitchFamily="2" charset="0"/>
            </a:rPr>
            <a:t>Enables Design for Sterilization through modeling</a:t>
          </a:r>
        </a:p>
      </dgm:t>
    </dgm:pt>
    <dgm:pt modelId="{BBF25E29-F9C1-46B4-91AB-DD2E678E61AF}" type="parTrans" cxnId="{6CC2422C-BB6E-463B-931B-04187BA7DD77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1D0B875E-435A-43A0-A0E2-57725C2BDA92}" type="sibTrans" cxnId="{6CC2422C-BB6E-463B-931B-04187BA7DD77}">
      <dgm:prSet/>
      <dgm:spPr/>
      <dgm:t>
        <a:bodyPr/>
        <a:lstStyle/>
        <a:p>
          <a:endParaRPr lang="en-US">
            <a:latin typeface="Montserrat Medium" pitchFamily="2" charset="0"/>
          </a:endParaRPr>
        </a:p>
      </dgm:t>
    </dgm:pt>
    <dgm:pt modelId="{B83D0C68-2882-47A5-806F-D7DD3F0173C6}" type="pres">
      <dgm:prSet presAssocID="{01E42431-BF89-4EB4-806A-6212F2F0C142}" presName="Name0" presStyleCnt="0">
        <dgm:presLayoutVars>
          <dgm:dir/>
          <dgm:animLvl val="lvl"/>
          <dgm:resizeHandles val="exact"/>
        </dgm:presLayoutVars>
      </dgm:prSet>
      <dgm:spPr/>
    </dgm:pt>
    <dgm:pt modelId="{5AC7B1CF-5D76-4860-9280-8DDF60A10B44}" type="pres">
      <dgm:prSet presAssocID="{B81F8B27-039C-4432-83AC-B92EE6A0DCC5}" presName="linNode" presStyleCnt="0"/>
      <dgm:spPr/>
    </dgm:pt>
    <dgm:pt modelId="{7547EA11-EBDD-4F12-B044-8FF9F40C2147}" type="pres">
      <dgm:prSet presAssocID="{B81F8B27-039C-4432-83AC-B92EE6A0DCC5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2A16744F-3BF0-4AF3-A5FB-1CDFA1BDF564}" type="pres">
      <dgm:prSet presAssocID="{B81F8B27-039C-4432-83AC-B92EE6A0DCC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6CC2422C-BB6E-463B-931B-04187BA7DD77}" srcId="{B81F8B27-039C-4432-83AC-B92EE6A0DCC5}" destId="{F57B1C98-CA57-45C6-8D5C-CA5037109AB7}" srcOrd="0" destOrd="0" parTransId="{BBF25E29-F9C1-46B4-91AB-DD2E678E61AF}" sibTransId="{1D0B875E-435A-43A0-A0E2-57725C2BDA92}"/>
    <dgm:cxn modelId="{FAAEA063-6381-4F49-B09D-20F7E6DB0781}" type="presOf" srcId="{F57B1C98-CA57-45C6-8D5C-CA5037109AB7}" destId="{2A16744F-3BF0-4AF3-A5FB-1CDFA1BDF564}" srcOrd="0" destOrd="0" presId="urn:microsoft.com/office/officeart/2005/8/layout/vList5"/>
    <dgm:cxn modelId="{F70E3667-CDFF-432E-8BA3-B5A6BDF19A5D}" type="presOf" srcId="{B81F8B27-039C-4432-83AC-B92EE6A0DCC5}" destId="{7547EA11-EBDD-4F12-B044-8FF9F40C2147}" srcOrd="0" destOrd="0" presId="urn:microsoft.com/office/officeart/2005/8/layout/vList5"/>
    <dgm:cxn modelId="{5FF86159-1DED-4BFB-A1CA-66DCABA852EB}" srcId="{01E42431-BF89-4EB4-806A-6212F2F0C142}" destId="{B81F8B27-039C-4432-83AC-B92EE6A0DCC5}" srcOrd="0" destOrd="0" parTransId="{EAF81EEA-B422-4517-A1EE-319F0713674D}" sibTransId="{AB3E29B7-FEB7-4EBE-B371-89DD4A7F5BC8}"/>
    <dgm:cxn modelId="{E4D0D8EA-EC6F-49F3-9492-8439C8CF231E}" type="presOf" srcId="{01E42431-BF89-4EB4-806A-6212F2F0C142}" destId="{B83D0C68-2882-47A5-806F-D7DD3F0173C6}" srcOrd="0" destOrd="0" presId="urn:microsoft.com/office/officeart/2005/8/layout/vList5"/>
    <dgm:cxn modelId="{C6227BF4-0DE3-4B3C-9C91-0C3E070083A6}" type="presParOf" srcId="{B83D0C68-2882-47A5-806F-D7DD3F0173C6}" destId="{5AC7B1CF-5D76-4860-9280-8DDF60A10B44}" srcOrd="0" destOrd="0" presId="urn:microsoft.com/office/officeart/2005/8/layout/vList5"/>
    <dgm:cxn modelId="{E75FC672-A7EC-4251-A6A9-00807FA6A30B}" type="presParOf" srcId="{5AC7B1CF-5D76-4860-9280-8DDF60A10B44}" destId="{7547EA11-EBDD-4F12-B044-8FF9F40C2147}" srcOrd="0" destOrd="0" presId="urn:microsoft.com/office/officeart/2005/8/layout/vList5"/>
    <dgm:cxn modelId="{B0D23D18-E053-430F-B46E-8F85D6332A9A}" type="presParOf" srcId="{5AC7B1CF-5D76-4860-9280-8DDF60A10B44}" destId="{2A16744F-3BF0-4AF3-A5FB-1CDFA1BDF56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6744F-3BF0-4AF3-A5FB-1CDFA1BDF564}">
      <dsp:nvSpPr>
        <dsp:cNvPr id="0" name=""/>
        <dsp:cNvSpPr/>
      </dsp:nvSpPr>
      <dsp:spPr>
        <a:xfrm rot="5400000">
          <a:off x="4161795" y="-1642947"/>
          <a:ext cx="805783" cy="4296176"/>
        </a:xfrm>
        <a:prstGeom prst="round2Same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 err="1">
              <a:latin typeface="Montserrat Medium" pitchFamily="2" charset="0"/>
            </a:rPr>
            <a:t>EtO</a:t>
          </a:r>
          <a:r>
            <a:rPr lang="en-US" sz="1800" kern="1200" dirty="0">
              <a:latin typeface="Montserrat Medium" pitchFamily="2" charset="0"/>
            </a:rPr>
            <a:t>: avoid cavities where gas can get trapped, </a:t>
          </a:r>
          <a:r>
            <a:rPr lang="en-US" sz="1800" b="0" i="0" kern="1200" dirty="0">
              <a:latin typeface="Montserrat Medium" pitchFamily="2" charset="0"/>
            </a:rPr>
            <a:t>conformally coated circuit boards, etc.</a:t>
          </a:r>
          <a:endParaRPr lang="en-US" sz="1800" kern="1200" dirty="0">
            <a:latin typeface="Montserrat Medium" pitchFamily="2" charset="0"/>
          </a:endParaRPr>
        </a:p>
      </dsp:txBody>
      <dsp:txXfrm rot="-5400000">
        <a:off x="2416599" y="141584"/>
        <a:ext cx="4256841" cy="727113"/>
      </dsp:txXfrm>
    </dsp:sp>
    <dsp:sp modelId="{7547EA11-EBDD-4F12-B044-8FF9F40C2147}">
      <dsp:nvSpPr>
        <dsp:cNvPr id="0" name=""/>
        <dsp:cNvSpPr/>
      </dsp:nvSpPr>
      <dsp:spPr>
        <a:xfrm>
          <a:off x="0" y="1526"/>
          <a:ext cx="2416599" cy="1007229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Montserrat Medium" pitchFamily="2" charset="0"/>
            </a:rPr>
            <a:t>Design rules</a:t>
          </a:r>
        </a:p>
      </dsp:txBody>
      <dsp:txXfrm>
        <a:off x="49169" y="50695"/>
        <a:ext cx="2318261" cy="908891"/>
      </dsp:txXfrm>
    </dsp:sp>
    <dsp:sp modelId="{B459D907-2ED5-4B14-91EC-6E55F5AE197C}">
      <dsp:nvSpPr>
        <dsp:cNvPr id="0" name=""/>
        <dsp:cNvSpPr/>
      </dsp:nvSpPr>
      <dsp:spPr>
        <a:xfrm rot="5400000">
          <a:off x="4161795" y="-585356"/>
          <a:ext cx="805783" cy="4296176"/>
        </a:xfrm>
        <a:prstGeom prst="round2Same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Montserrat Medium" pitchFamily="2" charset="0"/>
            </a:rPr>
            <a:t>AAMI TIR17 </a:t>
          </a:r>
          <a:r>
            <a:rPr lang="en-US" sz="1800" i="1" kern="1200" dirty="0">
              <a:latin typeface="Montserrat Medium" pitchFamily="2" charset="0"/>
            </a:rPr>
            <a:t>Compatibility of materials subject to sterilization</a:t>
          </a:r>
          <a:r>
            <a:rPr lang="en-US" sz="1800" kern="1200" dirty="0">
              <a:latin typeface="Montserrat Medium" pitchFamily="2" charset="0"/>
            </a:rPr>
            <a:t>, 2017</a:t>
          </a:r>
        </a:p>
      </dsp:txBody>
      <dsp:txXfrm rot="-5400000">
        <a:off x="2416599" y="1199175"/>
        <a:ext cx="4256841" cy="727113"/>
      </dsp:txXfrm>
    </dsp:sp>
    <dsp:sp modelId="{3CB0D609-C9E9-4130-A5C8-1E04C9873BBC}">
      <dsp:nvSpPr>
        <dsp:cNvPr id="0" name=""/>
        <dsp:cNvSpPr/>
      </dsp:nvSpPr>
      <dsp:spPr>
        <a:xfrm>
          <a:off x="0" y="1059117"/>
          <a:ext cx="2416599" cy="1007229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Montserrat Medium" pitchFamily="2" charset="0"/>
            </a:rPr>
            <a:t>Material compatibility</a:t>
          </a:r>
        </a:p>
      </dsp:txBody>
      <dsp:txXfrm>
        <a:off x="49169" y="1108286"/>
        <a:ext cx="2318261" cy="908891"/>
      </dsp:txXfrm>
    </dsp:sp>
    <dsp:sp modelId="{18B205BD-6C8E-4646-B23F-33D56FE926DD}">
      <dsp:nvSpPr>
        <dsp:cNvPr id="0" name=""/>
        <dsp:cNvSpPr/>
      </dsp:nvSpPr>
      <dsp:spPr>
        <a:xfrm rot="5400000">
          <a:off x="4161795" y="472234"/>
          <a:ext cx="805783" cy="4296176"/>
        </a:xfrm>
        <a:prstGeom prst="round2Same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Montserrat Medium" pitchFamily="2" charset="0"/>
            </a:rPr>
            <a:t>Leverage decades of experience</a:t>
          </a:r>
        </a:p>
      </dsp:txBody>
      <dsp:txXfrm rot="-5400000">
        <a:off x="2416599" y="2256766"/>
        <a:ext cx="4256841" cy="727113"/>
      </dsp:txXfrm>
    </dsp:sp>
    <dsp:sp modelId="{109E5E2D-109B-4153-AF2D-A71069D63A9E}">
      <dsp:nvSpPr>
        <dsp:cNvPr id="0" name=""/>
        <dsp:cNvSpPr/>
      </dsp:nvSpPr>
      <dsp:spPr>
        <a:xfrm>
          <a:off x="0" y="2116708"/>
          <a:ext cx="2416599" cy="1007229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Montserrat Medium" pitchFamily="2" charset="0"/>
            </a:rPr>
            <a:t>Consulting with vendors</a:t>
          </a:r>
        </a:p>
      </dsp:txBody>
      <dsp:txXfrm>
        <a:off x="49169" y="2165877"/>
        <a:ext cx="2318261" cy="908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6744F-3BF0-4AF3-A5FB-1CDFA1BDF564}">
      <dsp:nvSpPr>
        <dsp:cNvPr id="0" name=""/>
        <dsp:cNvSpPr/>
      </dsp:nvSpPr>
      <dsp:spPr>
        <a:xfrm rot="5400000">
          <a:off x="4157426" y="-1638514"/>
          <a:ext cx="814521" cy="4296176"/>
        </a:xfrm>
        <a:prstGeom prst="round2Same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Montserrat Medium" pitchFamily="2" charset="0"/>
            </a:rPr>
            <a:t>Enables Design for Sterilization through modeling</a:t>
          </a:r>
        </a:p>
      </dsp:txBody>
      <dsp:txXfrm rot="-5400000">
        <a:off x="2416599" y="142075"/>
        <a:ext cx="4256414" cy="734997"/>
      </dsp:txXfrm>
    </dsp:sp>
    <dsp:sp modelId="{7547EA11-EBDD-4F12-B044-8FF9F40C2147}">
      <dsp:nvSpPr>
        <dsp:cNvPr id="0" name=""/>
        <dsp:cNvSpPr/>
      </dsp:nvSpPr>
      <dsp:spPr>
        <a:xfrm>
          <a:off x="0" y="497"/>
          <a:ext cx="2416599" cy="1018151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Montserrat Medium" pitchFamily="2" charset="0"/>
            </a:rPr>
            <a:t>Dose Insight</a:t>
          </a:r>
        </a:p>
      </dsp:txBody>
      <dsp:txXfrm>
        <a:off x="49702" y="50199"/>
        <a:ext cx="2317195" cy="918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47B88-05E3-43D6-812E-1D229326467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877F-318B-4A79-A659-608BBB7D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7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all this have to do with sterilization? Following a similar approach as DFM for injection molding will unlock similar benefits</a:t>
            </a:r>
          </a:p>
          <a:p>
            <a:r>
              <a:rPr lang="en-US" dirty="0"/>
              <a:t>We might not use this terminology in the industry, but you are probably already doing Design for Sterilization</a:t>
            </a:r>
          </a:p>
          <a:p>
            <a:r>
              <a:rPr lang="en-US" dirty="0"/>
              <a:t>Following the evolution of other DFX efforts, for example DFM for injection molding, we see modeling as the next step for Design for Sterilization</a:t>
            </a:r>
          </a:p>
          <a:p>
            <a:r>
              <a:rPr lang="en-US" dirty="0"/>
              <a:t>To take advantage of the benefits provided by modeling as were experienced for injection molding, we can do modeling for sterilization</a:t>
            </a:r>
          </a:p>
          <a:p>
            <a:r>
              <a:rPr lang="en-US" dirty="0"/>
              <a:t>This talk will focus on how modeling can be used for DFS, specifically for radiation sterilization</a:t>
            </a:r>
          </a:p>
          <a:p>
            <a:r>
              <a:rPr lang="en-US" dirty="0"/>
              <a:t>For radiation sterilization, dose is the key ingredient to achieve sterility, and modeling refers to calculating dose. But what is dose? The survey showed us that there is a range of familiarity with dose modeling, so let’s start with a basic understanding of how radiation delivers dose to achieve sterility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1799-1A44-4FA0-845E-5054ACE363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all this have to do with sterilization? Following a similar approach as DFM for injection molding will unlock similar benefits</a:t>
            </a:r>
          </a:p>
          <a:p>
            <a:r>
              <a:rPr lang="en-US" dirty="0"/>
              <a:t>We might not use this terminology in the industry, but you are probably already doing Design for Sterilization</a:t>
            </a:r>
          </a:p>
          <a:p>
            <a:r>
              <a:rPr lang="en-US" dirty="0"/>
              <a:t>Following the evolution of other DFX efforts, for example DFM for injection molding, we see modeling as the next step for Design for Sterilization</a:t>
            </a:r>
          </a:p>
          <a:p>
            <a:r>
              <a:rPr lang="en-US" dirty="0"/>
              <a:t>To take advantage of the benefits provided by modeling as were experienced for injection molding, we can do modeling for sterilization</a:t>
            </a:r>
          </a:p>
          <a:p>
            <a:r>
              <a:rPr lang="en-US" dirty="0"/>
              <a:t>This talk will focus on how modeling can be used for DFS, specifically for radiation sterilization</a:t>
            </a:r>
          </a:p>
          <a:p>
            <a:r>
              <a:rPr lang="en-US" dirty="0"/>
              <a:t>For radiation sterilization, dose is the key ingredient to achieve sterility, and modeling refers to calculating dose. But what is dose? The survey showed us that there is a range of familiarity with dose modeling, so let’s start with a basic understanding of how radiation delivers dose to achieve sterility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D1799-1A44-4FA0-845E-5054ACE363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75E9-780B-63C4-CB64-A56D99F02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E3468-E803-B2E9-049A-AAF680213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5BF69-F4BF-DD2D-125A-59775B41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8263D-7948-453F-88F2-EAC1C501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51E66-6469-E09D-D25A-24DF7EEF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7C53-B7C1-4AA5-2C8C-3B8DCE4F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0C4-F1E4-6C76-8575-6609D4E4B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CA221-6684-C37D-12FE-F5F55EF4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1B87-E2F5-3095-357C-5DC71F03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8E0DA-5D4F-5A2F-8D85-EC224CA2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0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D0770-15AD-551E-1755-49A2D360B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3EAD1-4B61-3B39-0FE3-AB81B5260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B1876-1A19-7700-8F99-C33ECB43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6D769-B612-D3D4-0045-78CB0DBB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68491-00DD-7869-2A4E-9A373405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14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3786A-DF69-0B00-8E2D-C2E178405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426200"/>
            <a:ext cx="4813300" cy="360363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84859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3A2C-B06B-7828-00BD-568E73DE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41881-2E76-F061-44BB-F5CC49584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C8AA5-4591-33D5-9ADE-1BDAB770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BE645-6C55-2622-5B01-33ABF080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ED78-90B5-E79F-5FED-CD867AD1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91FD-8BC2-3DD0-279D-29C0EB34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297EC-F841-81D5-CC47-BCD925F9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9E5DE-E68B-B8B0-538E-6F5240CB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59BB2-2603-E078-5A65-63926AE2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02A33-2E77-8374-CEFF-E690DF89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6595E-B498-2861-3C97-A8E61557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049A5-3173-295D-EFDB-7BEB0E011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17805-2BEA-CC82-DFAB-E9A07A8A0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D9543-D9F9-FE93-FD3C-B20040AB9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4263C-EA80-2B08-5812-D84C94C9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79889-5008-2340-2BBB-D13DA56A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11AD9-CE13-76FA-D9C0-7675F174E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D21C9-8B20-71B8-DCE1-C8D734EF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0B4CD-45EE-C23F-2A70-795BDBB87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5A55A-21BB-334C-5C7A-100406165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1B428-108E-C0A1-9ADB-CA62639EF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59D5D-5916-5530-870B-9712EB54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5731D-FFF0-03C9-E807-4D0EB62B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6025E-C40F-F38A-E17D-9430458A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7533-95D7-6A3A-BD23-28E0B8DA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20605-FAC7-AAE5-1CF8-E06BAEB3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B54A4-4DAB-52B4-2B75-8574D678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E48AA-67A3-11E4-7A6F-6B5A982E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EC8B3-ADF7-F4AA-F772-5F3AAE43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E9FBD-9179-7DA7-5A1D-E410B6EA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AAB14-5967-5D64-C712-0B843E07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1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EAC1C-112D-4E59-C1E4-D352CB5B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D7EC2-E67F-B9B2-76A9-CB835993D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04947-3515-D1DF-6A61-9EA7E86EB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EAE5E-2F43-F456-F1E9-BB3E8CD0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56709-151F-E761-63B1-B43A988A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9D86A-82E1-8292-3484-12BFBFA5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8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2320-4FF5-5946-E288-595F889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2F062-6228-9E66-D655-556BA2A9C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F4239-8DF9-48D5-1961-CC9D22C2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4AE6F-DBF5-86FA-CF60-F1D21592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85B23-0224-275E-A719-9016901D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B3F2-D691-5710-369D-35FD5FD5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5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2E131E-A273-A134-35AF-E4F1F4F4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7BB80-356B-F26D-48B3-5177FAAA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2A530-ABE0-5B88-67D5-C03B6B17B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FBA3-5405-4C48-A57F-B0DA520083D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4708D-3E22-2087-DE1B-D5D2801EC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8215F-CA94-314A-B677-29BFC3479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04B28-6661-4606-A745-B7369544E2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C8DAED-64AE-0801-6391-121CD076966D}"/>
              </a:ext>
            </a:extLst>
          </p:cNvPr>
          <p:cNvSpPr/>
          <p:nvPr userDrawn="1"/>
        </p:nvSpPr>
        <p:spPr>
          <a:xfrm>
            <a:off x="528735" y="6263951"/>
            <a:ext cx="7862596" cy="534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411955-D724-4A04-6D75-1429680FFD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FA0C0-F3B0-EB4D-E035-1F4A84EAA79F}"/>
              </a:ext>
            </a:extLst>
          </p:cNvPr>
          <p:cNvSpPr txBox="1"/>
          <p:nvPr userDrawn="1"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</p:spTree>
    <p:extLst>
      <p:ext uri="{BB962C8B-B14F-4D97-AF65-F5344CB8AC3E}">
        <p14:creationId xmlns:p14="http://schemas.microsoft.com/office/powerpoint/2010/main" val="303891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oseinsight.com" TargetMode="External"/><Relationship Id="rId2" Type="http://schemas.openxmlformats.org/officeDocument/2006/relationships/hyperlink" Target="https://doseinsight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6F358D-47BA-4AF5-8573-A3992A5A30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, background pattern">
            <a:extLst>
              <a:ext uri="{FF2B5EF4-FFF2-40B4-BE49-F238E27FC236}">
                <a16:creationId xmlns:a16="http://schemas.microsoft.com/office/drawing/2014/main" id="{A8CF34DC-F3EF-5E0A-896F-9756C7EAF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33"/>
            <a:ext cx="12192000" cy="383349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F6EEE2-2C92-19F3-58B4-3283E38ABE9E}"/>
              </a:ext>
            </a:extLst>
          </p:cNvPr>
          <p:cNvSpPr txBox="1">
            <a:spLocks/>
          </p:cNvSpPr>
          <p:nvPr/>
        </p:nvSpPr>
        <p:spPr>
          <a:xfrm>
            <a:off x="348343" y="4099770"/>
            <a:ext cx="10955382" cy="2005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Finding the optimal sterilization configuration using simulations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Tobias Funk, PhD and Daniel Badali, PhD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4E4316E-7797-A2B5-DF67-10376CF7AC0A}"/>
              </a:ext>
            </a:extLst>
          </p:cNvPr>
          <p:cNvSpPr txBox="1">
            <a:spLocks/>
          </p:cNvSpPr>
          <p:nvPr/>
        </p:nvSpPr>
        <p:spPr>
          <a:xfrm>
            <a:off x="348343" y="5604772"/>
            <a:ext cx="11283958" cy="500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33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7319BB-A04D-3CA8-A620-A0531169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592"/>
            <a:ext cx="10515600" cy="110425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model dose deposited in the device?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87FE0A-4421-3A1A-32D8-8E664A50942D}"/>
              </a:ext>
            </a:extLst>
          </p:cNvPr>
          <p:cNvSpPr txBox="1">
            <a:spLocks/>
          </p:cNvSpPr>
          <p:nvPr/>
        </p:nvSpPr>
        <p:spPr>
          <a:xfrm>
            <a:off x="838200" y="1371332"/>
            <a:ext cx="10515600" cy="946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Emulate the real statistical nature of particle transport by simulating each particle’s history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89CC4-B1DC-0961-C9CC-672F56229F4F}"/>
              </a:ext>
            </a:extLst>
          </p:cNvPr>
          <p:cNvSpPr txBox="1"/>
          <p:nvPr/>
        </p:nvSpPr>
        <p:spPr>
          <a:xfrm>
            <a:off x="876182" y="2556096"/>
            <a:ext cx="309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produces particles with random direction and energy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37A691-5A84-84DF-F9BF-1F34D33DA28F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2394296" y="5104758"/>
            <a:ext cx="477520" cy="1758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61D333-F169-1C79-5107-5C5AD2644588}"/>
              </a:ext>
            </a:extLst>
          </p:cNvPr>
          <p:cNvSpPr/>
          <p:nvPr/>
        </p:nvSpPr>
        <p:spPr>
          <a:xfrm>
            <a:off x="5095277" y="3737724"/>
            <a:ext cx="1771313" cy="154594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546B8-13B9-4397-7DF6-D6BD1DC1DC8A}"/>
              </a:ext>
            </a:extLst>
          </p:cNvPr>
          <p:cNvSpPr txBox="1"/>
          <p:nvPr/>
        </p:nvSpPr>
        <p:spPr>
          <a:xfrm>
            <a:off x="5095277" y="2551126"/>
            <a:ext cx="2075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model the particle interactions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3E8462-3A94-198F-B5D4-9570902DDAEE}"/>
              </a:ext>
            </a:extLst>
          </p:cNvPr>
          <p:cNvCxnSpPr>
            <a:cxnSpLocks/>
            <a:stCxn id="37" idx="6"/>
          </p:cNvCxnSpPr>
          <p:nvPr/>
        </p:nvCxnSpPr>
        <p:spPr>
          <a:xfrm>
            <a:off x="4883553" y="4436159"/>
            <a:ext cx="477520" cy="1801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5E781-36C5-CEC7-A702-3A1FF8D41B22}"/>
              </a:ext>
            </a:extLst>
          </p:cNvPr>
          <p:cNvCxnSpPr>
            <a:cxnSpLocks/>
          </p:cNvCxnSpPr>
          <p:nvPr/>
        </p:nvCxnSpPr>
        <p:spPr>
          <a:xfrm flipV="1">
            <a:off x="5795339" y="4255824"/>
            <a:ext cx="135750" cy="2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9EB508-616C-36B3-E989-DB58A4D38F2B}"/>
              </a:ext>
            </a:extLst>
          </p:cNvPr>
          <p:cNvSpPr txBox="1"/>
          <p:nvPr/>
        </p:nvSpPr>
        <p:spPr>
          <a:xfrm>
            <a:off x="8372298" y="2556706"/>
            <a:ext cx="35086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particle’s history is tracked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did it get absorbed?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much energy did it deposit?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A698B-9E96-19C4-F924-FC1E267F762A}"/>
              </a:ext>
            </a:extLst>
          </p:cNvPr>
          <p:cNvGrpSpPr/>
          <p:nvPr/>
        </p:nvGrpSpPr>
        <p:grpSpPr>
          <a:xfrm>
            <a:off x="540156" y="4621639"/>
            <a:ext cx="1488759" cy="475762"/>
            <a:chOff x="321547" y="5289230"/>
            <a:chExt cx="1488759" cy="47576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3301D75-BBDD-9034-318F-59062333EB0D}"/>
                </a:ext>
              </a:extLst>
            </p:cNvPr>
            <p:cNvSpPr/>
            <p:nvPr/>
          </p:nvSpPr>
          <p:spPr>
            <a:xfrm rot="16200000">
              <a:off x="1345809" y="5300495"/>
              <a:ext cx="464507" cy="46448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A2AD975-5A2F-D96B-015A-B53CCB34236A}"/>
                </a:ext>
              </a:extLst>
            </p:cNvPr>
            <p:cNvSpPr/>
            <p:nvPr/>
          </p:nvSpPr>
          <p:spPr>
            <a:xfrm>
              <a:off x="321547" y="5289230"/>
              <a:ext cx="1107192" cy="46450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AC5B64C-138F-E2E4-C2E4-D930DCF5911F}"/>
                </a:ext>
              </a:extLst>
            </p:cNvPr>
            <p:cNvSpPr/>
            <p:nvPr/>
          </p:nvSpPr>
          <p:spPr>
            <a:xfrm>
              <a:off x="416076" y="5496924"/>
              <a:ext cx="909387" cy="602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1C87492-32E9-F12F-3EDA-101251AC37BF}"/>
                </a:ext>
              </a:extLst>
            </p:cNvPr>
            <p:cNvSpPr/>
            <p:nvPr/>
          </p:nvSpPr>
          <p:spPr>
            <a:xfrm>
              <a:off x="409696" y="5340856"/>
              <a:ext cx="127678" cy="3736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5604455-834E-95DF-4940-8CA27B67A56C}"/>
                </a:ext>
              </a:extLst>
            </p:cNvPr>
            <p:cNvSpPr/>
            <p:nvPr/>
          </p:nvSpPr>
          <p:spPr>
            <a:xfrm>
              <a:off x="609092" y="5336210"/>
              <a:ext cx="127678" cy="3736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09DDC37-A34C-4EA4-3E03-A5DD8ADF421A}"/>
                </a:ext>
              </a:extLst>
            </p:cNvPr>
            <p:cNvSpPr/>
            <p:nvPr/>
          </p:nvSpPr>
          <p:spPr>
            <a:xfrm>
              <a:off x="811304" y="5334638"/>
              <a:ext cx="127678" cy="3736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442D8A7-824E-5C13-39CC-D7C0FB81A2C5}"/>
                </a:ext>
              </a:extLst>
            </p:cNvPr>
            <p:cNvSpPr/>
            <p:nvPr/>
          </p:nvSpPr>
          <p:spPr>
            <a:xfrm>
              <a:off x="1010627" y="5338799"/>
              <a:ext cx="127678" cy="3736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38BE43D-0744-21E2-9484-CF69232D5DF4}"/>
                </a:ext>
              </a:extLst>
            </p:cNvPr>
            <p:cNvSpPr/>
            <p:nvPr/>
          </p:nvSpPr>
          <p:spPr>
            <a:xfrm>
              <a:off x="1197785" y="5334638"/>
              <a:ext cx="127678" cy="3736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76D3962A-5482-84F8-3530-9E620E68D594}"/>
              </a:ext>
            </a:extLst>
          </p:cNvPr>
          <p:cNvSpPr/>
          <p:nvPr/>
        </p:nvSpPr>
        <p:spPr>
          <a:xfrm>
            <a:off x="2211416" y="5013318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D9AF8-52C9-E9B7-B4F7-13AF4835FF9A}"/>
              </a:ext>
            </a:extLst>
          </p:cNvPr>
          <p:cNvCxnSpPr>
            <a:cxnSpLocks/>
            <a:stCxn id="27" idx="7"/>
          </p:cNvCxnSpPr>
          <p:nvPr/>
        </p:nvCxnSpPr>
        <p:spPr>
          <a:xfrm flipV="1">
            <a:off x="2489039" y="4353243"/>
            <a:ext cx="495337" cy="3355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52BD549-1426-07B0-2602-AEF9E2736031}"/>
              </a:ext>
            </a:extLst>
          </p:cNvPr>
          <p:cNvSpPr/>
          <p:nvPr/>
        </p:nvSpPr>
        <p:spPr>
          <a:xfrm>
            <a:off x="2332941" y="4662015"/>
            <a:ext cx="182880" cy="18288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4295634-0367-E6B2-0080-D8797F9716DB}"/>
              </a:ext>
            </a:extLst>
          </p:cNvPr>
          <p:cNvSpPr/>
          <p:nvPr/>
        </p:nvSpPr>
        <p:spPr>
          <a:xfrm>
            <a:off x="5667214" y="4458911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4E5552-8614-2FF7-B98D-7A4C991165EB}"/>
              </a:ext>
            </a:extLst>
          </p:cNvPr>
          <p:cNvSpPr/>
          <p:nvPr/>
        </p:nvSpPr>
        <p:spPr>
          <a:xfrm>
            <a:off x="5386991" y="4517803"/>
            <a:ext cx="210312" cy="2116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DD495D-63ED-3E59-1099-16F38705F1B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6359229" y="4438192"/>
            <a:ext cx="141866" cy="2141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2585A56-91A5-7F7C-1E1F-BD4A99C492D5}"/>
              </a:ext>
            </a:extLst>
          </p:cNvPr>
          <p:cNvSpPr/>
          <p:nvPr/>
        </p:nvSpPr>
        <p:spPr>
          <a:xfrm>
            <a:off x="6203131" y="4282094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61AC12-6F79-0CBC-5691-D559981B1889}"/>
              </a:ext>
            </a:extLst>
          </p:cNvPr>
          <p:cNvSpPr txBox="1"/>
          <p:nvPr/>
        </p:nvSpPr>
        <p:spPr>
          <a:xfrm>
            <a:off x="5126281" y="4793051"/>
            <a:ext cx="73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24.2 </a:t>
            </a:r>
            <a:r>
              <a:rPr lang="en-US" sz="1200" dirty="0" err="1"/>
              <a:t>kGy</a:t>
            </a:r>
            <a:endParaRPr lang="en-US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D77EC3-00C2-8F16-3116-A3369262FDB1}"/>
              </a:ext>
            </a:extLst>
          </p:cNvPr>
          <p:cNvSpPr/>
          <p:nvPr/>
        </p:nvSpPr>
        <p:spPr>
          <a:xfrm>
            <a:off x="5966079" y="4159915"/>
            <a:ext cx="210312" cy="2116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488D15-2CE0-30FB-9CAA-52D8BD7229ED}"/>
              </a:ext>
            </a:extLst>
          </p:cNvPr>
          <p:cNvSpPr txBox="1"/>
          <p:nvPr/>
        </p:nvSpPr>
        <p:spPr>
          <a:xfrm>
            <a:off x="6172381" y="4051763"/>
            <a:ext cx="73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15.3 </a:t>
            </a:r>
            <a:r>
              <a:rPr lang="en-US" sz="1200" dirty="0" err="1"/>
              <a:t>kGy</a:t>
            </a:r>
            <a:endParaRPr lang="en-US" sz="12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507CBD-92DC-C20A-F046-06259EB5BC29}"/>
              </a:ext>
            </a:extLst>
          </p:cNvPr>
          <p:cNvSpPr/>
          <p:nvPr/>
        </p:nvSpPr>
        <p:spPr>
          <a:xfrm>
            <a:off x="4700673" y="4344719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35EE73-446B-3BC7-CD00-14C3A231AB15}"/>
              </a:ext>
            </a:extLst>
          </p:cNvPr>
          <p:cNvSpPr/>
          <p:nvPr/>
        </p:nvSpPr>
        <p:spPr>
          <a:xfrm>
            <a:off x="6392316" y="4456924"/>
            <a:ext cx="210312" cy="2116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492DDC-46B4-C8A0-A330-5ADFC232172B}"/>
              </a:ext>
            </a:extLst>
          </p:cNvPr>
          <p:cNvSpPr txBox="1"/>
          <p:nvPr/>
        </p:nvSpPr>
        <p:spPr>
          <a:xfrm>
            <a:off x="6099348" y="4662015"/>
            <a:ext cx="73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10.7 </a:t>
            </a:r>
            <a:r>
              <a:rPr lang="en-US" sz="1200" dirty="0" err="1"/>
              <a:t>kGy</a:t>
            </a:r>
            <a:endParaRPr lang="en-US" sz="1200" dirty="0"/>
          </a:p>
        </p:txBody>
      </p:sp>
      <p:pic>
        <p:nvPicPr>
          <p:cNvPr id="40" name="einstein_slow">
            <a:hlinkClick r:id="" action="ppaction://media"/>
            <a:extLst>
              <a:ext uri="{FF2B5EF4-FFF2-40B4-BE49-F238E27FC236}">
                <a16:creationId xmlns:a16="http://schemas.microsoft.com/office/drawing/2014/main" id="{53F68F05-E84D-9A1D-14B8-7DDF625D9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7876" y="3712535"/>
            <a:ext cx="3810000" cy="2636837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034D7F84-1227-9399-FE9E-5C12C23E235A}"/>
              </a:ext>
            </a:extLst>
          </p:cNvPr>
          <p:cNvSpPr txBox="1">
            <a:spLocks/>
          </p:cNvSpPr>
          <p:nvPr/>
        </p:nvSpPr>
        <p:spPr>
          <a:xfrm>
            <a:off x="2394296" y="5663234"/>
            <a:ext cx="10515600" cy="946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Monte Carlo simulations</a:t>
            </a:r>
          </a:p>
        </p:txBody>
      </p:sp>
    </p:spTree>
    <p:extLst>
      <p:ext uri="{BB962C8B-B14F-4D97-AF65-F5344CB8AC3E}">
        <p14:creationId xmlns:p14="http://schemas.microsoft.com/office/powerpoint/2010/main" val="882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8" grpId="0"/>
      <p:bldP spid="10" grpId="0" animBg="1"/>
      <p:bldP spid="11" grpId="0"/>
      <p:bldP spid="15" grpId="0"/>
      <p:bldP spid="25" grpId="0" animBg="1"/>
      <p:bldP spid="27" grpId="0" animBg="1"/>
      <p:bldP spid="28" grpId="0" animBg="1"/>
      <p:bldP spid="29" grpId="0" animBg="1"/>
      <p:bldP spid="31" grpId="0" animBg="1"/>
      <p:bldP spid="33" grpId="0"/>
      <p:bldP spid="34" grpId="0" animBg="1"/>
      <p:bldP spid="35" grpId="0"/>
      <p:bldP spid="37" grpId="0" animBg="1"/>
      <p:bldP spid="38" grpId="0" animBg="1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E6C4D2-5D2A-D74E-E484-F633A505D5FF}"/>
              </a:ext>
            </a:extLst>
          </p:cNvPr>
          <p:cNvSpPr txBox="1">
            <a:spLocks/>
          </p:cNvSpPr>
          <p:nvPr/>
        </p:nvSpPr>
        <p:spPr>
          <a:xfrm>
            <a:off x="838200" y="236509"/>
            <a:ext cx="10515600" cy="1119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+mj-lt"/>
                <a:cs typeface="+mj-cs"/>
              </a:rPr>
              <a:t>Predicting the dose map using modeling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6CC140-2D8C-2066-FF2C-EB646A2F50BC}"/>
              </a:ext>
            </a:extLst>
          </p:cNvPr>
          <p:cNvSpPr/>
          <p:nvPr/>
        </p:nvSpPr>
        <p:spPr>
          <a:xfrm>
            <a:off x="766243" y="1531192"/>
            <a:ext cx="3778672" cy="1462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Source model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E1CEB6-D307-05EB-EBD8-03148554E8C2}"/>
              </a:ext>
            </a:extLst>
          </p:cNvPr>
          <p:cNvSpPr/>
          <p:nvPr/>
        </p:nvSpPr>
        <p:spPr>
          <a:xfrm>
            <a:off x="850379" y="4259472"/>
            <a:ext cx="1721139" cy="793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Geometry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7006A6-7521-DCA4-6B54-F9592BFD6341}"/>
              </a:ext>
            </a:extLst>
          </p:cNvPr>
          <p:cNvSpPr/>
          <p:nvPr/>
        </p:nvSpPr>
        <p:spPr>
          <a:xfrm>
            <a:off x="2656807" y="4259471"/>
            <a:ext cx="1719072" cy="793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Materials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8B134-3DDC-C74E-F9B9-4DFE530278AD}"/>
              </a:ext>
            </a:extLst>
          </p:cNvPr>
          <p:cNvSpPr txBox="1"/>
          <p:nvPr/>
        </p:nvSpPr>
        <p:spPr>
          <a:xfrm>
            <a:off x="733653" y="3736252"/>
            <a:ext cx="376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Product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6397D1-6715-8329-CF6B-3B20E22D3310}"/>
              </a:ext>
            </a:extLst>
          </p:cNvPr>
          <p:cNvSpPr/>
          <p:nvPr/>
        </p:nvSpPr>
        <p:spPr>
          <a:xfrm>
            <a:off x="723014" y="3721153"/>
            <a:ext cx="3778672" cy="14629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CFEDA6E-DDD5-9FDA-A8DC-A176971AD51A}"/>
              </a:ext>
            </a:extLst>
          </p:cNvPr>
          <p:cNvSpPr/>
          <p:nvPr/>
        </p:nvSpPr>
        <p:spPr>
          <a:xfrm>
            <a:off x="5633500" y="2288514"/>
            <a:ext cx="2323751" cy="21391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Radiation</a:t>
            </a:r>
          </a:p>
          <a:p>
            <a:pPr algn="ctr"/>
            <a:r>
              <a:rPr lang="en-US" sz="2400" dirty="0"/>
              <a:t>modeling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F97449-77C5-A31D-CD00-BAE8AF0CD92F}"/>
              </a:ext>
            </a:extLst>
          </p:cNvPr>
          <p:cNvSpPr/>
          <p:nvPr/>
        </p:nvSpPr>
        <p:spPr>
          <a:xfrm>
            <a:off x="9089065" y="2777320"/>
            <a:ext cx="2264735" cy="118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Dose map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185026C-8124-4BB3-7FF0-3A3333555A70}"/>
              </a:ext>
            </a:extLst>
          </p:cNvPr>
          <p:cNvSpPr/>
          <p:nvPr/>
        </p:nvSpPr>
        <p:spPr>
          <a:xfrm>
            <a:off x="8166975" y="3174918"/>
            <a:ext cx="645952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74B9664-AB57-2E98-D99F-3846D8ABEF4A}"/>
              </a:ext>
            </a:extLst>
          </p:cNvPr>
          <p:cNvSpPr/>
          <p:nvPr/>
        </p:nvSpPr>
        <p:spPr>
          <a:xfrm rot="20692926">
            <a:off x="4618514" y="3890656"/>
            <a:ext cx="938057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5C555C4-8DAD-3A07-54D1-BF6AC78F440C}"/>
              </a:ext>
            </a:extLst>
          </p:cNvPr>
          <p:cNvSpPr/>
          <p:nvPr/>
        </p:nvSpPr>
        <p:spPr>
          <a:xfrm rot="907074" flipV="1">
            <a:off x="4664063" y="2513049"/>
            <a:ext cx="938057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0A46108-8ED3-F748-720D-FCCA8BD69015}"/>
              </a:ext>
            </a:extLst>
          </p:cNvPr>
          <p:cNvSpPr/>
          <p:nvPr/>
        </p:nvSpPr>
        <p:spPr>
          <a:xfrm flipV="1">
            <a:off x="2258451" y="2304413"/>
            <a:ext cx="7647800" cy="3782940"/>
          </a:xfrm>
          <a:prstGeom prst="arc">
            <a:avLst>
              <a:gd name="adj1" fmla="val 12056119"/>
              <a:gd name="adj2" fmla="val 0"/>
            </a:avLst>
          </a:prstGeom>
          <a:ln w="127000">
            <a:solidFill>
              <a:srgbClr val="ED7D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03593-BE07-CF35-EB7D-959756519DE8}"/>
              </a:ext>
            </a:extLst>
          </p:cNvPr>
          <p:cNvSpPr txBox="1"/>
          <p:nvPr/>
        </p:nvSpPr>
        <p:spPr>
          <a:xfrm>
            <a:off x="4375879" y="5015841"/>
            <a:ext cx="3725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D7D31"/>
                </a:solidFill>
              </a:rPr>
              <a:t>Design For Sterilization</a:t>
            </a:r>
          </a:p>
        </p:txBody>
      </p:sp>
    </p:spTree>
    <p:extLst>
      <p:ext uri="{BB962C8B-B14F-4D97-AF65-F5344CB8AC3E}">
        <p14:creationId xmlns:p14="http://schemas.microsoft.com/office/powerpoint/2010/main" val="172365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AB26F-C589-40D8-4BB3-B5A3CBF7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Are Monte Carlo simulations accurate?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94DC6-5C70-31E7-B773-8B26C8750CCA}"/>
              </a:ext>
            </a:extLst>
          </p:cNvPr>
          <p:cNvSpPr txBox="1"/>
          <p:nvPr/>
        </p:nvSpPr>
        <p:spPr>
          <a:xfrm>
            <a:off x="5574146" y="1782618"/>
            <a:ext cx="104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4681E-2D3C-3532-916C-52312475AAB5}"/>
              </a:ext>
            </a:extLst>
          </p:cNvPr>
          <p:cNvSpPr txBox="1"/>
          <p:nvPr/>
        </p:nvSpPr>
        <p:spPr>
          <a:xfrm>
            <a:off x="2313709" y="3347567"/>
            <a:ext cx="7564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for example:</a:t>
            </a:r>
          </a:p>
          <a:p>
            <a:r>
              <a:rPr lang="en-US" sz="1800" dirty="0">
                <a:effectLst/>
              </a:rPr>
              <a:t>"Monte Carlo methods for device simulations in radiation therapy," </a:t>
            </a:r>
          </a:p>
          <a:p>
            <a:r>
              <a:rPr lang="en-US" sz="1800" dirty="0">
                <a:effectLst/>
              </a:rPr>
              <a:t>by Park et al. </a:t>
            </a:r>
          </a:p>
          <a:p>
            <a:r>
              <a:rPr lang="en-US" sz="1800" dirty="0">
                <a:effectLst/>
              </a:rPr>
              <a:t>in: Physics in Medicine and Biology, vol. 66, no. 18, pp. 1361-6560, 2021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5B6117-AFE5-42C7-9E61-26AAA6A8835C}"/>
              </a:ext>
            </a:extLst>
          </p:cNvPr>
          <p:cNvSpPr txBox="1">
            <a:spLocks/>
          </p:cNvSpPr>
          <p:nvPr/>
        </p:nvSpPr>
        <p:spPr>
          <a:xfrm>
            <a:off x="175491" y="173926"/>
            <a:ext cx="11748654" cy="132556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Validation of Geant4 with a 6 MeV X-ray beam</a:t>
            </a:r>
          </a:p>
          <a:p>
            <a:pPr algn="ctr"/>
            <a:br>
              <a:rPr lang="en-US" dirty="0"/>
            </a:br>
            <a:r>
              <a:rPr lang="en-US" sz="2300" dirty="0"/>
              <a:t>M. Constantin et al., Medical Physics, 38 (2011). Collaboration between Stanford and Varian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1CD63-24D1-A949-96D4-F9AC3C454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"/>
          <a:stretch/>
        </p:blipFill>
        <p:spPr>
          <a:xfrm>
            <a:off x="5726832" y="1990213"/>
            <a:ext cx="5227494" cy="4174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97936B-F908-2A83-253A-C203E43E1E60}"/>
              </a:ext>
            </a:extLst>
          </p:cNvPr>
          <p:cNvSpPr txBox="1"/>
          <p:nvPr/>
        </p:nvSpPr>
        <p:spPr>
          <a:xfrm>
            <a:off x="5248276" y="6049145"/>
            <a:ext cx="679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98% of measurement values are within 2% of simulated dose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94855F-C87C-5250-C4C4-8907D644D0FE}"/>
              </a:ext>
            </a:extLst>
          </p:cNvPr>
          <p:cNvGrpSpPr/>
          <p:nvPr/>
        </p:nvGrpSpPr>
        <p:grpSpPr>
          <a:xfrm>
            <a:off x="401493" y="2323880"/>
            <a:ext cx="3952143" cy="3752850"/>
            <a:chOff x="401493" y="2080036"/>
            <a:chExt cx="3952143" cy="37528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498023-7321-558C-7B44-008998BF3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09"/>
            <a:stretch/>
          </p:blipFill>
          <p:spPr>
            <a:xfrm>
              <a:off x="401493" y="2080036"/>
              <a:ext cx="3952143" cy="375285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94D422-1526-0DB2-6D24-4E3F6FE6754F}"/>
                </a:ext>
              </a:extLst>
            </p:cNvPr>
            <p:cNvSpPr/>
            <p:nvPr/>
          </p:nvSpPr>
          <p:spPr>
            <a:xfrm>
              <a:off x="445827" y="3671248"/>
              <a:ext cx="950794" cy="18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44E857-174E-EB6D-256A-1C3E6224FE55}"/>
                </a:ext>
              </a:extLst>
            </p:cNvPr>
            <p:cNvSpPr/>
            <p:nvPr/>
          </p:nvSpPr>
          <p:spPr>
            <a:xfrm rot="5400000">
              <a:off x="279779" y="3182204"/>
              <a:ext cx="950794" cy="18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B407E6-E75B-8CBC-46F5-D5945800982F}"/>
                </a:ext>
              </a:extLst>
            </p:cNvPr>
            <p:cNvSpPr/>
            <p:nvPr/>
          </p:nvSpPr>
          <p:spPr>
            <a:xfrm>
              <a:off x="664191" y="4622042"/>
              <a:ext cx="118281" cy="18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01ADB4-4767-45BA-D6E0-EADC59763CEF}"/>
                </a:ext>
              </a:extLst>
            </p:cNvPr>
            <p:cNvSpPr/>
            <p:nvPr/>
          </p:nvSpPr>
          <p:spPr>
            <a:xfrm>
              <a:off x="755175" y="4713027"/>
              <a:ext cx="118281" cy="90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B42BE8-33F0-B86B-155A-79EF1C6EB67C}"/>
                </a:ext>
              </a:extLst>
            </p:cNvPr>
            <p:cNvSpPr/>
            <p:nvPr/>
          </p:nvSpPr>
          <p:spPr>
            <a:xfrm>
              <a:off x="2091519" y="5047398"/>
              <a:ext cx="118281" cy="18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9C805B-A31C-6A56-31E9-069820BEE8B8}"/>
                </a:ext>
              </a:extLst>
            </p:cNvPr>
            <p:cNvSpPr/>
            <p:nvPr/>
          </p:nvSpPr>
          <p:spPr>
            <a:xfrm>
              <a:off x="514066" y="5481851"/>
              <a:ext cx="268406" cy="18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C6CC1C6-66DE-3404-0522-73F522A5771A}"/>
              </a:ext>
            </a:extLst>
          </p:cNvPr>
          <p:cNvSpPr txBox="1"/>
          <p:nvPr/>
        </p:nvSpPr>
        <p:spPr>
          <a:xfrm>
            <a:off x="514066" y="5922841"/>
            <a:ext cx="3909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Collimator jaws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CBDCB4-580E-F60F-A121-04B55ABF5FBD}"/>
              </a:ext>
            </a:extLst>
          </p:cNvPr>
          <p:cNvSpPr txBox="1"/>
          <p:nvPr/>
        </p:nvSpPr>
        <p:spPr>
          <a:xfrm>
            <a:off x="607291" y="1707835"/>
            <a:ext cx="1103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CAD model of treatment head                   Measured (black) vs. simulated (red) dose</a:t>
            </a:r>
          </a:p>
        </p:txBody>
      </p:sp>
    </p:spTree>
    <p:extLst>
      <p:ext uri="{BB962C8B-B14F-4D97-AF65-F5344CB8AC3E}">
        <p14:creationId xmlns:p14="http://schemas.microsoft.com/office/powerpoint/2010/main" val="64436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450847-189C-4D20-3CB3-EA6A49D505EE}"/>
              </a:ext>
            </a:extLst>
          </p:cNvPr>
          <p:cNvSpPr/>
          <p:nvPr/>
        </p:nvSpPr>
        <p:spPr>
          <a:xfrm>
            <a:off x="5076826" y="1875575"/>
            <a:ext cx="6934199" cy="4524938"/>
          </a:xfrm>
          <a:prstGeom prst="rect">
            <a:avLst/>
          </a:prstGeom>
          <a:ln>
            <a:solidFill>
              <a:srgbClr val="8E2C5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00621A-2CF6-50A2-7FC1-C0371A6009DD}"/>
              </a:ext>
            </a:extLst>
          </p:cNvPr>
          <p:cNvSpPr/>
          <p:nvPr/>
        </p:nvSpPr>
        <p:spPr>
          <a:xfrm>
            <a:off x="741228" y="1257284"/>
            <a:ext cx="3945071" cy="5530865"/>
          </a:xfrm>
          <a:prstGeom prst="rect">
            <a:avLst/>
          </a:prstGeom>
          <a:ln>
            <a:solidFill>
              <a:srgbClr val="8E2C5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FF20-1162-E52A-C9E3-5E18B6D2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Validation of sterilization simulations</a:t>
            </a:r>
          </a:p>
        </p:txBody>
      </p:sp>
      <p:pic>
        <p:nvPicPr>
          <p:cNvPr id="4" name="Picture 3" descr="A close-up of a sphere&#10;&#10;Description automatically generated">
            <a:extLst>
              <a:ext uri="{FF2B5EF4-FFF2-40B4-BE49-F238E27FC236}">
                <a16:creationId xmlns:a16="http://schemas.microsoft.com/office/drawing/2014/main" id="{CFBA8975-3E19-06E1-1577-D51B1CFCB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" r="53400"/>
          <a:stretch/>
        </p:blipFill>
        <p:spPr>
          <a:xfrm>
            <a:off x="953089" y="1357745"/>
            <a:ext cx="3611696" cy="3099970"/>
          </a:xfrm>
          <a:prstGeom prst="rect">
            <a:avLst/>
          </a:prstGeom>
        </p:spPr>
      </p:pic>
      <p:pic>
        <p:nvPicPr>
          <p:cNvPr id="6" name="Picture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3D79E5C-AF18-9A40-19FE-AEE493C2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3926" r="6644" b="1263"/>
          <a:stretch/>
        </p:blipFill>
        <p:spPr>
          <a:xfrm>
            <a:off x="5276850" y="1995055"/>
            <a:ext cx="6638059" cy="4290130"/>
          </a:xfrm>
          <a:prstGeom prst="rect">
            <a:avLst/>
          </a:prstGeom>
        </p:spPr>
      </p:pic>
      <p:pic>
        <p:nvPicPr>
          <p:cNvPr id="7" name="Picture 6" descr="A close-up of a sphere&#10;&#10;Description automatically generated">
            <a:extLst>
              <a:ext uri="{FF2B5EF4-FFF2-40B4-BE49-F238E27FC236}">
                <a16:creationId xmlns:a16="http://schemas.microsoft.com/office/drawing/2014/main" id="{E77486C6-85B2-905F-96D3-A76F03D05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3" t="298" r="4509" b="-298"/>
          <a:stretch/>
        </p:blipFill>
        <p:spPr>
          <a:xfrm>
            <a:off x="838200" y="3587718"/>
            <a:ext cx="3713027" cy="32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097C-8B47-112C-8603-A28BB5B4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Monte Carlo Simulations are increasingly used for sterilization simulations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A85D6-40BD-2A08-B4E0-C5B6D8A7E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Specialized MC tools for sterilization</a:t>
            </a:r>
          </a:p>
          <a:p>
            <a:pPr lvl="1"/>
            <a:r>
              <a:rPr lang="en-US" dirty="0" err="1"/>
              <a:t>RayXpert</a:t>
            </a:r>
            <a:endParaRPr lang="en-US" dirty="0"/>
          </a:p>
          <a:p>
            <a:pPr lvl="1"/>
            <a:r>
              <a:rPr lang="en-US" dirty="0"/>
              <a:t>Puffin</a:t>
            </a:r>
          </a:p>
          <a:p>
            <a:pPr lvl="1"/>
            <a:r>
              <a:rPr lang="en-US" dirty="0"/>
              <a:t>Dose Insight</a:t>
            </a:r>
          </a:p>
        </p:txBody>
      </p:sp>
    </p:spTree>
    <p:extLst>
      <p:ext uri="{BB962C8B-B14F-4D97-AF65-F5344CB8AC3E}">
        <p14:creationId xmlns:p14="http://schemas.microsoft.com/office/powerpoint/2010/main" val="70833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396C0-6709-C67D-9961-EC039B7D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RayXpert</a:t>
            </a:r>
            <a:r>
              <a:rPr lang="en-US" dirty="0"/>
              <a:t> by TRAD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79DD8-3584-4170-E26A-3705B69AB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072481"/>
            <a:ext cx="8686800" cy="38576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E88C9-7A60-9CBD-2616-9FDCDA0DF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5915373"/>
            <a:ext cx="6062663" cy="2639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60611-D627-B152-6C98-4D8E79AAFA6F}"/>
              </a:ext>
            </a:extLst>
          </p:cNvPr>
          <p:cNvSpPr txBox="1"/>
          <p:nvPr/>
        </p:nvSpPr>
        <p:spPr>
          <a:xfrm>
            <a:off x="1190623" y="584792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EC1A8-C27F-75F1-CD14-8614F202D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24" y="6148736"/>
            <a:ext cx="328578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7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2C3D-2A57-4FEB-C5AA-DFEC5E43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Puffin by Pacific Northwest National Laboratory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4DD70F-397A-DFA2-2F3E-54FE20284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868" y="1825625"/>
            <a:ext cx="620426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02B9A-9141-0A26-F1A1-CA596F127165}"/>
              </a:ext>
            </a:extLst>
          </p:cNvPr>
          <p:cNvSpPr txBox="1"/>
          <p:nvPr/>
        </p:nvSpPr>
        <p:spPr>
          <a:xfrm>
            <a:off x="9801225" y="2162175"/>
            <a:ext cx="207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</a:t>
            </a:r>
          </a:p>
          <a:p>
            <a:endParaRPr lang="en-US" dirty="0"/>
          </a:p>
          <a:p>
            <a:r>
              <a:rPr lang="en-US" dirty="0"/>
              <a:t>Schwartz presented at IAEA</a:t>
            </a:r>
          </a:p>
        </p:txBody>
      </p:sp>
    </p:spTree>
    <p:extLst>
      <p:ext uri="{BB962C8B-B14F-4D97-AF65-F5344CB8AC3E}">
        <p14:creationId xmlns:p14="http://schemas.microsoft.com/office/powerpoint/2010/main" val="796055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78DCC-2337-2EE9-2A3F-AC9B0EC10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395"/>
            <a:ext cx="12170954" cy="6134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4809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03EC2-5563-6A04-F9EA-AA5BBBEC8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65" t="9494" r="15936" b="1318"/>
          <a:stretch/>
        </p:blipFill>
        <p:spPr>
          <a:xfrm>
            <a:off x="810584" y="332503"/>
            <a:ext cx="10256790" cy="58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0C766-20A3-6D6B-5B75-6CD73FCD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3F756-3049-C9FC-3402-927FC321E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1145" cy="4351338"/>
          </a:xfrm>
        </p:spPr>
        <p:txBody>
          <a:bodyPr/>
          <a:lstStyle/>
          <a:p>
            <a:r>
              <a:rPr lang="en-US" dirty="0"/>
              <a:t>This work was partially funded by FDA SBIR grants</a:t>
            </a:r>
          </a:p>
          <a:p>
            <a:pPr lvl="1"/>
            <a:r>
              <a:rPr lang="en-US" dirty="0"/>
              <a:t>1R43FD007584-01 and 1R43FD007313-01 </a:t>
            </a:r>
            <a:br>
              <a:rPr lang="en-US" dirty="0"/>
            </a:br>
            <a:r>
              <a:rPr lang="en-US" dirty="0"/>
              <a:t>(The contents are those of the authors and do not necessarily represent the official views of, nor an endorsement, by FDA/HHS, or the U.S. Government)</a:t>
            </a:r>
          </a:p>
        </p:txBody>
      </p:sp>
    </p:spTree>
    <p:extLst>
      <p:ext uri="{BB962C8B-B14F-4D97-AF65-F5344CB8AC3E}">
        <p14:creationId xmlns:p14="http://schemas.microsoft.com/office/powerpoint/2010/main" val="2101662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EDA088-E6BD-4F22-DAA9-47164F6FA97D}"/>
              </a:ext>
            </a:extLst>
          </p:cNvPr>
          <p:cNvSpPr/>
          <p:nvPr/>
        </p:nvSpPr>
        <p:spPr>
          <a:xfrm>
            <a:off x="6767671" y="591127"/>
            <a:ext cx="2967456" cy="2502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FB8B19-5741-13B2-395C-ADC76FF38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" t="8939" r="13326" b="-653"/>
          <a:stretch/>
        </p:blipFill>
        <p:spPr>
          <a:xfrm>
            <a:off x="801901" y="295998"/>
            <a:ext cx="10588199" cy="6062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90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4B7A2-6608-E9C5-8A99-E700F7B23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29" t="9496" r="8585" b="1316"/>
          <a:stretch/>
        </p:blipFill>
        <p:spPr>
          <a:xfrm>
            <a:off x="849273" y="269946"/>
            <a:ext cx="11151053" cy="59149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923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0A83A8-A03E-2318-BE6D-E9CD27CC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275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Comparison: Measurement vs. Modeling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36E90-2665-6334-91EE-EAF939DF9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9757E9C-C48E-C241-354D-60B69E045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2538" b="14622"/>
          <a:stretch/>
        </p:blipFill>
        <p:spPr bwMode="auto">
          <a:xfrm>
            <a:off x="68893" y="780299"/>
            <a:ext cx="7899297" cy="4789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34D59F-640D-4FB8-3617-9009E2928EC9}"/>
              </a:ext>
            </a:extLst>
          </p:cNvPr>
          <p:cNvSpPr/>
          <p:nvPr/>
        </p:nvSpPr>
        <p:spPr>
          <a:xfrm>
            <a:off x="554182" y="2198255"/>
            <a:ext cx="969818" cy="184727"/>
          </a:xfrm>
          <a:prstGeom prst="rect">
            <a:avLst/>
          </a:prstGeom>
          <a:solidFill>
            <a:srgbClr val="D9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02796-F824-F847-D798-D59352E2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2" r="8646"/>
          <a:stretch/>
        </p:blipFill>
        <p:spPr>
          <a:xfrm>
            <a:off x="2137776" y="1382199"/>
            <a:ext cx="9985331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34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AB26F-C589-40D8-4BB3-B5A3CBF7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Monte Carlo simulations fast?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1666B-9A58-3154-84C6-219431C496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4681E-2D3C-3532-916C-52312475AAB5}"/>
              </a:ext>
            </a:extLst>
          </p:cNvPr>
          <p:cNvSpPr txBox="1"/>
          <p:nvPr/>
        </p:nvSpPr>
        <p:spPr>
          <a:xfrm>
            <a:off x="838200" y="2152073"/>
            <a:ext cx="105964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really, but 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2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8A8B4D41-BFD0-157C-39FF-DA2FCDAE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37"/>
          <a:stretch/>
        </p:blipFill>
        <p:spPr>
          <a:xfrm>
            <a:off x="3035790" y="1334279"/>
            <a:ext cx="5600209" cy="5220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E8CF0-014A-F365-821F-D85B1E5F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with 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3390785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E8CF0-014A-F365-821F-D85B1E5F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with cloud computing</a:t>
            </a:r>
          </a:p>
        </p:txBody>
      </p:sp>
      <p:pic>
        <p:nvPicPr>
          <p:cNvPr id="4" name="Picture 3" descr="A red circle with blue and red lines&#10;&#10;Description automatically generated">
            <a:extLst>
              <a:ext uri="{FF2B5EF4-FFF2-40B4-BE49-F238E27FC236}">
                <a16:creationId xmlns:a16="http://schemas.microsoft.com/office/drawing/2014/main" id="{C6B0C80F-D8D0-9143-D939-26461286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679665"/>
            <a:ext cx="11813309" cy="4263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995B6-DBEE-3212-19C6-652595B72791}"/>
              </a:ext>
            </a:extLst>
          </p:cNvPr>
          <p:cNvSpPr txBox="1"/>
          <p:nvPr/>
        </p:nvSpPr>
        <p:spPr>
          <a:xfrm>
            <a:off x="8128000" y="4368800"/>
            <a:ext cx="279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&gt;30x speed-up</a:t>
            </a:r>
          </a:p>
        </p:txBody>
      </p:sp>
    </p:spTree>
    <p:extLst>
      <p:ext uri="{BB962C8B-B14F-4D97-AF65-F5344CB8AC3E}">
        <p14:creationId xmlns:p14="http://schemas.microsoft.com/office/powerpoint/2010/main" val="3632561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5FB4E-AFBC-D54D-6ED1-376094FF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with GPU computing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3C2A6-ABDF-BCF2-800E-0382BF11A5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Current GPU implementation is only working on high energy photons.</a:t>
            </a:r>
          </a:p>
          <a:p>
            <a:r>
              <a:rPr lang="en-US" dirty="0"/>
              <a:t>900x faster than on CPU (single computer)</a:t>
            </a:r>
          </a:p>
          <a:p>
            <a:endParaRPr lang="en-US" dirty="0"/>
          </a:p>
        </p:txBody>
      </p:sp>
      <p:pic>
        <p:nvPicPr>
          <p:cNvPr id="9" name="Content Placeholder 4" descr="A screen shot of a graph&#10;&#10;Description automatically generated">
            <a:extLst>
              <a:ext uri="{FF2B5EF4-FFF2-40B4-BE49-F238E27FC236}">
                <a16:creationId xmlns:a16="http://schemas.microsoft.com/office/drawing/2014/main" id="{F5408B63-1084-C5A7-F7B7-81BD929B2A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8"/>
          <a:stretch/>
        </p:blipFill>
        <p:spPr>
          <a:xfrm>
            <a:off x="1006580" y="1533237"/>
            <a:ext cx="4840038" cy="49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48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19C8-6DCD-F393-E785-A5B7D96C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531"/>
            <a:ext cx="1091162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is the right packaging for my device?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3929A-6E3F-DE58-0732-3C79AEDBAA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everal syringes on a table&#10;&#10;Description automatically generated">
            <a:extLst>
              <a:ext uri="{FF2B5EF4-FFF2-40B4-BE49-F238E27FC236}">
                <a16:creationId xmlns:a16="http://schemas.microsoft.com/office/drawing/2014/main" id="{9CC98F63-EDEA-A00C-CF09-8B717198B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1" y="4145552"/>
            <a:ext cx="3200400" cy="1799802"/>
          </a:xfrm>
          <a:prstGeom prst="rect">
            <a:avLst/>
          </a:prstGeom>
        </p:spPr>
      </p:pic>
      <p:pic>
        <p:nvPicPr>
          <p:cNvPr id="13" name="Picture 12" descr="A group of syringes on a table&#10;&#10;Description automatically generated">
            <a:extLst>
              <a:ext uri="{FF2B5EF4-FFF2-40B4-BE49-F238E27FC236}">
                <a16:creationId xmlns:a16="http://schemas.microsoft.com/office/drawing/2014/main" id="{B481A2A6-F4DC-A55B-0B9A-2C29B1C15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47" y="4145552"/>
            <a:ext cx="3200400" cy="1799802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001DF89-8B20-B117-7DC4-68C934D5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23" y="4136526"/>
            <a:ext cx="320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1A4C7F7-6AF6-7343-AA4E-E70051878E36}"/>
              </a:ext>
            </a:extLst>
          </p:cNvPr>
          <p:cNvGrpSpPr/>
          <p:nvPr/>
        </p:nvGrpSpPr>
        <p:grpSpPr>
          <a:xfrm>
            <a:off x="442171" y="2702740"/>
            <a:ext cx="3657600" cy="1193575"/>
            <a:chOff x="442171" y="2702740"/>
            <a:chExt cx="3657600" cy="1193575"/>
          </a:xfrm>
        </p:grpSpPr>
        <p:pic>
          <p:nvPicPr>
            <p:cNvPr id="9" name="Picture 8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FFD2FBB6-F870-11DB-B425-FF63584F5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30" b="25843"/>
            <a:stretch/>
          </p:blipFill>
          <p:spPr>
            <a:xfrm>
              <a:off x="442171" y="2702740"/>
              <a:ext cx="3657600" cy="11935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DD00B7-2B18-F4D7-E3A8-2E0346064ADC}"/>
                </a:ext>
              </a:extLst>
            </p:cNvPr>
            <p:cNvSpPr/>
            <p:nvPr/>
          </p:nvSpPr>
          <p:spPr>
            <a:xfrm>
              <a:off x="1445139" y="305657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016946-5806-9F5A-5A76-8F302D44B0CC}"/>
                </a:ext>
              </a:extLst>
            </p:cNvPr>
            <p:cNvSpPr/>
            <p:nvPr/>
          </p:nvSpPr>
          <p:spPr>
            <a:xfrm>
              <a:off x="1042400" y="309998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330C32-E0A2-0D07-F931-ADB8B2D3A131}"/>
                </a:ext>
              </a:extLst>
            </p:cNvPr>
            <p:cNvSpPr/>
            <p:nvPr/>
          </p:nvSpPr>
          <p:spPr>
            <a:xfrm>
              <a:off x="1795430" y="3065569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9AE2D1-75D7-ECEE-6383-6CDB12E1FCC9}"/>
                </a:ext>
              </a:extLst>
            </p:cNvPr>
            <p:cNvSpPr/>
            <p:nvPr/>
          </p:nvSpPr>
          <p:spPr>
            <a:xfrm>
              <a:off x="2182661" y="307227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5D1587-33A8-4B53-C10A-6F1CF1A595DA}"/>
              </a:ext>
            </a:extLst>
          </p:cNvPr>
          <p:cNvGrpSpPr/>
          <p:nvPr/>
        </p:nvGrpSpPr>
        <p:grpSpPr>
          <a:xfrm>
            <a:off x="4949434" y="2702741"/>
            <a:ext cx="6201089" cy="1193574"/>
            <a:chOff x="4949434" y="2702741"/>
            <a:chExt cx="6201089" cy="1193574"/>
          </a:xfrm>
        </p:grpSpPr>
        <p:pic>
          <p:nvPicPr>
            <p:cNvPr id="11" name="Picture 10" descr="A syringe and a screwdriver&#10;&#10;Description automatically generated">
              <a:extLst>
                <a:ext uri="{FF2B5EF4-FFF2-40B4-BE49-F238E27FC236}">
                  <a16:creationId xmlns:a16="http://schemas.microsoft.com/office/drawing/2014/main" id="{D87AC584-B76D-DA94-AD62-96C6D7C9C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25" b="37748"/>
            <a:stretch/>
          </p:blipFill>
          <p:spPr>
            <a:xfrm>
              <a:off x="4949434" y="2702741"/>
              <a:ext cx="6201089" cy="119357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5FE7AD-8A3F-01F4-450B-FAA3DA936234}"/>
                </a:ext>
              </a:extLst>
            </p:cNvPr>
            <p:cNvSpPr/>
            <p:nvPr/>
          </p:nvSpPr>
          <p:spPr>
            <a:xfrm>
              <a:off x="6986000" y="2999573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FE71D6-C2FE-EACE-5905-56F7479D5CC7}"/>
                </a:ext>
              </a:extLst>
            </p:cNvPr>
            <p:cNvSpPr/>
            <p:nvPr/>
          </p:nvSpPr>
          <p:spPr>
            <a:xfrm>
              <a:off x="7739030" y="2965160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E899E2-AF1D-AC40-A33E-2E6C89C002F0}"/>
                </a:ext>
              </a:extLst>
            </p:cNvPr>
            <p:cNvSpPr/>
            <p:nvPr/>
          </p:nvSpPr>
          <p:spPr>
            <a:xfrm>
              <a:off x="8126261" y="2971863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EE11D2-251E-A70F-B227-2E4EAE46DCC9}"/>
                </a:ext>
              </a:extLst>
            </p:cNvPr>
            <p:cNvSpPr/>
            <p:nvPr/>
          </p:nvSpPr>
          <p:spPr>
            <a:xfrm>
              <a:off x="7367912" y="300854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5D2166-0756-394B-1DE0-C7B8DC25F94E}"/>
                </a:ext>
              </a:extLst>
            </p:cNvPr>
            <p:cNvSpPr/>
            <p:nvPr/>
          </p:nvSpPr>
          <p:spPr>
            <a:xfrm>
              <a:off x="10396570" y="2957430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933BEE-1B75-AE7E-5DF0-1178F7FBD3F1}"/>
                </a:ext>
              </a:extLst>
            </p:cNvPr>
            <p:cNvSpPr/>
            <p:nvPr/>
          </p:nvSpPr>
          <p:spPr>
            <a:xfrm>
              <a:off x="10727826" y="2959934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768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04F5-6FCA-1322-3B1B-5CF171FE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Dose map of a single syringe</a:t>
            </a:r>
          </a:p>
        </p:txBody>
      </p:sp>
      <p:pic>
        <p:nvPicPr>
          <p:cNvPr id="14" name="Picture 13" descr="A diagram of a piece of metal&#10;&#10;Description automatically generated">
            <a:extLst>
              <a:ext uri="{FF2B5EF4-FFF2-40B4-BE49-F238E27FC236}">
                <a16:creationId xmlns:a16="http://schemas.microsoft.com/office/drawing/2014/main" id="{58CC4381-D4E2-B39D-891E-EB2B9D50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82" y="1690688"/>
            <a:ext cx="5335535" cy="40005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A697CA-A0EA-48E0-42D1-C1A0C03F3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22" y="1810794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7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D318-811C-1D30-E1F7-5F993CD3D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118990"/>
            <a:ext cx="10515600" cy="1325563"/>
          </a:xfrm>
        </p:spPr>
        <p:txBody>
          <a:bodyPr/>
          <a:lstStyle/>
          <a:p>
            <a:r>
              <a:rPr lang="en-US" dirty="0"/>
              <a:t>Understanding the dose map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D7B865-8C8D-5DA4-02F5-C06531C32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588" y="1132429"/>
            <a:ext cx="5157787" cy="823912"/>
          </a:xfrm>
        </p:spPr>
        <p:txBody>
          <a:bodyPr>
            <a:normAutofit/>
          </a:bodyPr>
          <a:lstStyle/>
          <a:p>
            <a:r>
              <a:rPr lang="en-US" sz="2000" b="0" dirty="0"/>
              <a:t>Generate a 3d dose map of just the surface dose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EB7D3C-1E40-26B6-ACB1-E992109DC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9385" y="1132429"/>
            <a:ext cx="5183188" cy="823912"/>
          </a:xfrm>
        </p:spPr>
        <p:txBody>
          <a:bodyPr>
            <a:normAutofit/>
          </a:bodyPr>
          <a:lstStyle/>
          <a:p>
            <a:r>
              <a:rPr lang="en-US" sz="2000" b="0" dirty="0"/>
              <a:t>Produce histogram of surface 3d dose map and calculate the DUR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CDFE2555-0CE1-BE54-09C0-F1F2A13EF5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8188"/>
          <a:stretch/>
        </p:blipFill>
        <p:spPr>
          <a:xfrm>
            <a:off x="357042" y="2678547"/>
            <a:ext cx="6096000" cy="3740439"/>
          </a:xfrm>
        </p:spPr>
      </p:pic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1DB035AB-9C31-9630-BCAC-C46DF7DDAC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4653"/>
          <a:stretch/>
        </p:blipFill>
        <p:spPr>
          <a:xfrm>
            <a:off x="7136485" y="2133599"/>
            <a:ext cx="4572000" cy="4359275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8805B89-E56D-BF86-C6DA-3EE9FA3CF3AA}"/>
              </a:ext>
            </a:extLst>
          </p:cNvPr>
          <p:cNvSpPr/>
          <p:nvPr/>
        </p:nvSpPr>
        <p:spPr>
          <a:xfrm>
            <a:off x="7786257" y="5421745"/>
            <a:ext cx="508000" cy="203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81AF5D2-1337-A39A-8BC8-355457300C9D}"/>
              </a:ext>
            </a:extLst>
          </p:cNvPr>
          <p:cNvSpPr/>
          <p:nvPr/>
        </p:nvSpPr>
        <p:spPr>
          <a:xfrm rot="10800000">
            <a:off x="9753597" y="5421745"/>
            <a:ext cx="508000" cy="203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E928E-0059-89D4-249D-B4AB75AD9B63}"/>
              </a:ext>
            </a:extLst>
          </p:cNvPr>
          <p:cNvSpPr txBox="1"/>
          <p:nvPr/>
        </p:nvSpPr>
        <p:spPr>
          <a:xfrm>
            <a:off x="10261597" y="5338618"/>
            <a:ext cx="77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~DUR</a:t>
            </a:r>
          </a:p>
        </p:txBody>
      </p:sp>
    </p:spTree>
    <p:extLst>
      <p:ext uri="{BB962C8B-B14F-4D97-AF65-F5344CB8AC3E}">
        <p14:creationId xmlns:p14="http://schemas.microsoft.com/office/powerpoint/2010/main" val="13767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47EBC-CDBB-19AE-76E0-2ED219E19C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70713B-1A55-4F52-9A21-C00422C2F421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223926-CD5B-4558-FA26-1020BDD7E810}"/>
              </a:ext>
            </a:extLst>
          </p:cNvPr>
          <p:cNvSpPr/>
          <p:nvPr/>
        </p:nvSpPr>
        <p:spPr>
          <a:xfrm>
            <a:off x="669364" y="744444"/>
            <a:ext cx="7631954" cy="2892612"/>
          </a:xfrm>
          <a:prstGeom prst="roundRect">
            <a:avLst>
              <a:gd name="adj" fmla="val 12386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/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Co-development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100+ employees in Newark, CA and Boston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Focus on life sciences and medical device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Internal R&amp;D partially funded by government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Spins out internal ideas as independent products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501CD-CC6E-ABE3-3933-EA4A86FB1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07579"/>
            <a:ext cx="4095750" cy="12382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24F5-4B0E-D17C-41EA-70670E11EF36}"/>
              </a:ext>
            </a:extLst>
          </p:cNvPr>
          <p:cNvGrpSpPr/>
          <p:nvPr/>
        </p:nvGrpSpPr>
        <p:grpSpPr>
          <a:xfrm>
            <a:off x="6472517" y="2991597"/>
            <a:ext cx="5558118" cy="2892612"/>
            <a:chOff x="6472517" y="2991597"/>
            <a:chExt cx="5558118" cy="28926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0035FFC-C121-FD1C-C235-BD3E63C62A11}"/>
                </a:ext>
              </a:extLst>
            </p:cNvPr>
            <p:cNvSpPr/>
            <p:nvPr/>
          </p:nvSpPr>
          <p:spPr>
            <a:xfrm>
              <a:off x="6472517" y="2991597"/>
              <a:ext cx="5558118" cy="2892612"/>
            </a:xfrm>
            <a:prstGeom prst="roundRect">
              <a:avLst>
                <a:gd name="adj" fmla="val 8435"/>
              </a:avLst>
            </a:prstGeom>
            <a:solidFill>
              <a:srgbClr val="2B2B2B"/>
            </a:solidFill>
            <a:ln w="38100">
              <a:solidFill>
                <a:srgbClr val="EBA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EBAF44"/>
                  </a:solidFill>
                </a:rPr>
                <a:t>Has a virtual dose mapping tool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EBAF44"/>
                  </a:solidFill>
                </a:rPr>
                <a:t>Offers virtual dose mapping to: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EBAF44"/>
                  </a:solidFill>
                </a:rPr>
                <a:t>Medical device developers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EBAF44"/>
                  </a:solidFill>
                </a:rPr>
                <a:t>Sterilization vendors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EBAF44"/>
                  </a:solidFill>
                </a:rPr>
                <a:t>Visit us at: </a:t>
              </a:r>
              <a:r>
                <a:rPr lang="en-US" sz="2800" u="sng" dirty="0">
                  <a:solidFill>
                    <a:srgbClr val="EBAF44"/>
                  </a:solidFill>
                </a:rPr>
                <a:t>www.doseinsight.com</a:t>
              </a:r>
              <a:r>
                <a:rPr lang="en-US" sz="2800" dirty="0">
                  <a:solidFill>
                    <a:srgbClr val="EBAF44"/>
                  </a:solidFill>
                </a:rPr>
                <a:t>  </a:t>
              </a:r>
            </a:p>
            <a:p>
              <a:r>
                <a:rPr lang="en-US" sz="1600" dirty="0">
                  <a:solidFill>
                    <a:srgbClr val="EBAF44"/>
                  </a:solidFill>
                </a:rPr>
                <a:t> </a:t>
              </a:r>
            </a:p>
          </p:txBody>
        </p:sp>
        <p:pic>
          <p:nvPicPr>
            <p:cNvPr id="2" name="Picture 1" descr="Logo&#10;&#10;Description automatically generated">
              <a:extLst>
                <a:ext uri="{FF2B5EF4-FFF2-40B4-BE49-F238E27FC236}">
                  <a16:creationId xmlns:a16="http://schemas.microsoft.com/office/drawing/2014/main" id="{8A140E8D-B03E-A84C-FAA4-60F836BD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3383" y="3071514"/>
              <a:ext cx="4982627" cy="1056727"/>
            </a:xfrm>
            <a:prstGeom prst="rect">
              <a:avLst/>
            </a:prstGeom>
          </p:spPr>
        </p:pic>
      </p:grp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BA43C0DA-6619-BDA4-552A-5334A75501F7}"/>
              </a:ext>
            </a:extLst>
          </p:cNvPr>
          <p:cNvSpPr/>
          <p:nvPr/>
        </p:nvSpPr>
        <p:spPr>
          <a:xfrm rot="2259723">
            <a:off x="6827839" y="2331132"/>
            <a:ext cx="2223247" cy="467355"/>
          </a:xfrm>
          <a:prstGeom prst="leftRightArrow">
            <a:avLst/>
          </a:prstGeom>
          <a:solidFill>
            <a:srgbClr val="EBAF44"/>
          </a:solidFill>
          <a:ln>
            <a:solidFill>
              <a:srgbClr val="40404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80A035-D65C-C03A-B226-3D17F677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beam direction is better?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9212AC-ABDA-4E91-8E27-692736012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54" b="11409"/>
          <a:stretch/>
        </p:blipFill>
        <p:spPr>
          <a:xfrm>
            <a:off x="1335817" y="1690688"/>
            <a:ext cx="4345781" cy="228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6FA9C3-922A-7C44-CAD2-E4106F15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41" b="10783"/>
          <a:stretch/>
        </p:blipFill>
        <p:spPr>
          <a:xfrm>
            <a:off x="1335817" y="4102527"/>
            <a:ext cx="4343400" cy="228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C403C4-9A67-376D-BB6F-3D01A0BD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118" y="156943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4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CE31-F912-9B37-27B3-8ABD0329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2" y="208110"/>
            <a:ext cx="1185949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much does simulation uncertainty skew the results?</a:t>
            </a: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A196E16D-D9D1-38B4-9F39-AFA5E2D7B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1992" y="1690688"/>
            <a:ext cx="4572000" cy="4572000"/>
          </a:xfrm>
        </p:spPr>
      </p:pic>
      <p:pic>
        <p:nvPicPr>
          <p:cNvPr id="29" name="Content Placeholder 25">
            <a:extLst>
              <a:ext uri="{FF2B5EF4-FFF2-40B4-BE49-F238E27FC236}">
                <a16:creationId xmlns:a16="http://schemas.microsoft.com/office/drawing/2014/main" id="{BBE4D133-BC24-E162-4E8D-C2D61A5DE2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51792" y="1690688"/>
            <a:ext cx="4572000" cy="4572000"/>
          </a:xfr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3E94CA7-06C8-2CCB-02ED-6E4DF7073838}"/>
              </a:ext>
            </a:extLst>
          </p:cNvPr>
          <p:cNvSpPr txBox="1"/>
          <p:nvPr/>
        </p:nvSpPr>
        <p:spPr>
          <a:xfrm flipH="1">
            <a:off x="3555536" y="1321356"/>
            <a:ext cx="823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 and histograms as function of number of particles</a:t>
            </a:r>
          </a:p>
        </p:txBody>
      </p:sp>
    </p:spTree>
    <p:extLst>
      <p:ext uri="{BB962C8B-B14F-4D97-AF65-F5344CB8AC3E}">
        <p14:creationId xmlns:p14="http://schemas.microsoft.com/office/powerpoint/2010/main" val="3948219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7937-29FA-9935-16F6-1ECC616D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66" y="365125"/>
            <a:ext cx="10515600" cy="1325563"/>
          </a:xfrm>
        </p:spPr>
        <p:txBody>
          <a:bodyPr/>
          <a:lstStyle/>
          <a:p>
            <a:r>
              <a:rPr lang="en-US" dirty="0"/>
              <a:t>Comparison of packaging configurations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2AED4-1218-20B7-5A59-39490474C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83F30-393D-8061-3CD7-CBA9BD1EADE6}"/>
              </a:ext>
            </a:extLst>
          </p:cNvPr>
          <p:cNvSpPr txBox="1"/>
          <p:nvPr/>
        </p:nvSpPr>
        <p:spPr>
          <a:xfrm>
            <a:off x="995666" y="1142699"/>
            <a:ext cx="1063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direction is 90 degree </a:t>
            </a:r>
          </a:p>
          <a:p>
            <a:r>
              <a:rPr lang="en-US" dirty="0"/>
              <a:t>                   Antiparallel                                                Parallel </a:t>
            </a:r>
          </a:p>
        </p:txBody>
      </p:sp>
      <p:pic>
        <p:nvPicPr>
          <p:cNvPr id="11" name="Picture 10" descr="A syringe on a wood surface&#10;&#10;Description automatically generated">
            <a:extLst>
              <a:ext uri="{FF2B5EF4-FFF2-40B4-BE49-F238E27FC236}">
                <a16:creationId xmlns:a16="http://schemas.microsoft.com/office/drawing/2014/main" id="{6BE4C41F-C406-B6EA-F633-914DFBCD575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5043142" y="2088657"/>
            <a:ext cx="1828800" cy="914400"/>
          </a:xfrm>
          <a:prstGeom prst="rect">
            <a:avLst/>
          </a:prstGeom>
        </p:spPr>
      </p:pic>
      <p:pic>
        <p:nvPicPr>
          <p:cNvPr id="12" name="Picture 11" descr="A syringe on a wood surface&#10;&#10;Description automatically generated">
            <a:extLst>
              <a:ext uri="{FF2B5EF4-FFF2-40B4-BE49-F238E27FC236}">
                <a16:creationId xmlns:a16="http://schemas.microsoft.com/office/drawing/2014/main" id="{FB79EF02-C0EA-739C-D8AB-9F778BDBABE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5043142" y="3019816"/>
            <a:ext cx="1828800" cy="914400"/>
          </a:xfrm>
          <a:prstGeom prst="rect">
            <a:avLst/>
          </a:prstGeom>
        </p:spPr>
      </p:pic>
      <p:pic>
        <p:nvPicPr>
          <p:cNvPr id="13" name="Picture 12" descr="A syringe on a wood surface&#10;&#10;Description automatically generated">
            <a:extLst>
              <a:ext uri="{FF2B5EF4-FFF2-40B4-BE49-F238E27FC236}">
                <a16:creationId xmlns:a16="http://schemas.microsoft.com/office/drawing/2014/main" id="{6116071D-787D-23FB-A663-796EDEA8D0C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5043143" y="3950975"/>
            <a:ext cx="1828800" cy="914400"/>
          </a:xfrm>
          <a:prstGeom prst="rect">
            <a:avLst/>
          </a:prstGeom>
        </p:spPr>
      </p:pic>
      <p:pic>
        <p:nvPicPr>
          <p:cNvPr id="14" name="Picture 13" descr="A syringe on a wood surface&#10;&#10;Description automatically generated">
            <a:extLst>
              <a:ext uri="{FF2B5EF4-FFF2-40B4-BE49-F238E27FC236}">
                <a16:creationId xmlns:a16="http://schemas.microsoft.com/office/drawing/2014/main" id="{E38862EB-7B53-E0AE-B791-43CD9171BD5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5043143" y="4882134"/>
            <a:ext cx="1828800" cy="914400"/>
          </a:xfrm>
          <a:prstGeom prst="rect">
            <a:avLst/>
          </a:prstGeom>
        </p:spPr>
      </p:pic>
      <p:pic>
        <p:nvPicPr>
          <p:cNvPr id="15" name="Picture 14" descr="A syringe on a wood surface&#10;&#10;Description automatically generated">
            <a:extLst>
              <a:ext uri="{FF2B5EF4-FFF2-40B4-BE49-F238E27FC236}">
                <a16:creationId xmlns:a16="http://schemas.microsoft.com/office/drawing/2014/main" id="{E0EAD3A8-7875-6A7D-C07C-6ED9FC26D3D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6825559" y="2091970"/>
            <a:ext cx="1828800" cy="914400"/>
          </a:xfrm>
          <a:prstGeom prst="rect">
            <a:avLst/>
          </a:prstGeom>
        </p:spPr>
      </p:pic>
      <p:pic>
        <p:nvPicPr>
          <p:cNvPr id="16" name="Picture 15" descr="A syringe on a wood surface&#10;&#10;Description automatically generated">
            <a:extLst>
              <a:ext uri="{FF2B5EF4-FFF2-40B4-BE49-F238E27FC236}">
                <a16:creationId xmlns:a16="http://schemas.microsoft.com/office/drawing/2014/main" id="{76667C04-F605-67BF-75B7-390B14ACEA6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6825559" y="3023129"/>
            <a:ext cx="1828800" cy="914400"/>
          </a:xfrm>
          <a:prstGeom prst="rect">
            <a:avLst/>
          </a:prstGeom>
        </p:spPr>
      </p:pic>
      <p:pic>
        <p:nvPicPr>
          <p:cNvPr id="17" name="Picture 16" descr="A syringe on a wood surface&#10;&#10;Description automatically generated">
            <a:extLst>
              <a:ext uri="{FF2B5EF4-FFF2-40B4-BE49-F238E27FC236}">
                <a16:creationId xmlns:a16="http://schemas.microsoft.com/office/drawing/2014/main" id="{6001C1FB-1A2A-F135-69D1-7EA07CCC437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6825560" y="3954288"/>
            <a:ext cx="1828800" cy="914400"/>
          </a:xfrm>
          <a:prstGeom prst="rect">
            <a:avLst/>
          </a:prstGeom>
        </p:spPr>
      </p:pic>
      <p:pic>
        <p:nvPicPr>
          <p:cNvPr id="18" name="Picture 17" descr="A syringe on a wood surface&#10;&#10;Description automatically generated">
            <a:extLst>
              <a:ext uri="{FF2B5EF4-FFF2-40B4-BE49-F238E27FC236}">
                <a16:creationId xmlns:a16="http://schemas.microsoft.com/office/drawing/2014/main" id="{D2A9115F-F22E-C56A-8FFD-94C467C5073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6825560" y="4885447"/>
            <a:ext cx="1828800" cy="914400"/>
          </a:xfrm>
          <a:prstGeom prst="rect">
            <a:avLst/>
          </a:prstGeom>
        </p:spPr>
      </p:pic>
      <p:pic>
        <p:nvPicPr>
          <p:cNvPr id="23" name="Picture 22" descr="A syringe on a wood surface&#10;&#10;Description automatically generated">
            <a:extLst>
              <a:ext uri="{FF2B5EF4-FFF2-40B4-BE49-F238E27FC236}">
                <a16:creationId xmlns:a16="http://schemas.microsoft.com/office/drawing/2014/main" id="{0B0FDEAF-0BA3-C992-EE4B-70F37ACA2D1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616881" y="3022634"/>
            <a:ext cx="1828800" cy="914400"/>
          </a:xfrm>
          <a:prstGeom prst="rect">
            <a:avLst/>
          </a:prstGeom>
        </p:spPr>
      </p:pic>
      <p:pic>
        <p:nvPicPr>
          <p:cNvPr id="24" name="Picture 23" descr="A syringe on a wood surface&#10;&#10;Description automatically generated">
            <a:extLst>
              <a:ext uri="{FF2B5EF4-FFF2-40B4-BE49-F238E27FC236}">
                <a16:creationId xmlns:a16="http://schemas.microsoft.com/office/drawing/2014/main" id="{D4FAD6F4-B5D5-2AE9-ABF8-9F336AA041E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579119" y="2088541"/>
            <a:ext cx="1828800" cy="914400"/>
          </a:xfrm>
          <a:prstGeom prst="rect">
            <a:avLst/>
          </a:prstGeom>
        </p:spPr>
      </p:pic>
      <p:pic>
        <p:nvPicPr>
          <p:cNvPr id="26" name="Picture 25" descr="A syringe on a wood surface&#10;&#10;Description automatically generated">
            <a:extLst>
              <a:ext uri="{FF2B5EF4-FFF2-40B4-BE49-F238E27FC236}">
                <a16:creationId xmlns:a16="http://schemas.microsoft.com/office/drawing/2014/main" id="{5438302C-423A-4E21-2950-A08F4139C7D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2432018" y="3022633"/>
            <a:ext cx="1828800" cy="914400"/>
          </a:xfrm>
          <a:prstGeom prst="rect">
            <a:avLst/>
          </a:prstGeom>
        </p:spPr>
      </p:pic>
      <p:pic>
        <p:nvPicPr>
          <p:cNvPr id="27" name="Picture 26" descr="A syringe on a wood surface&#10;&#10;Description automatically generated">
            <a:extLst>
              <a:ext uri="{FF2B5EF4-FFF2-40B4-BE49-F238E27FC236}">
                <a16:creationId xmlns:a16="http://schemas.microsoft.com/office/drawing/2014/main" id="{D6788C4D-E194-900C-4EC1-6C299582E09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2381414" y="2082585"/>
            <a:ext cx="1828800" cy="914400"/>
          </a:xfrm>
          <a:prstGeom prst="rect">
            <a:avLst/>
          </a:prstGeom>
        </p:spPr>
      </p:pic>
      <p:pic>
        <p:nvPicPr>
          <p:cNvPr id="29" name="Picture 28" descr="A syringe on a wood surface&#10;&#10;Description automatically generated">
            <a:extLst>
              <a:ext uri="{FF2B5EF4-FFF2-40B4-BE49-F238E27FC236}">
                <a16:creationId xmlns:a16="http://schemas.microsoft.com/office/drawing/2014/main" id="{A6FDD786-D956-4105-F869-5A1F5DAC6D4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628814" y="4888139"/>
            <a:ext cx="1828800" cy="914400"/>
          </a:xfrm>
          <a:prstGeom prst="rect">
            <a:avLst/>
          </a:prstGeom>
        </p:spPr>
      </p:pic>
      <p:pic>
        <p:nvPicPr>
          <p:cNvPr id="30" name="Picture 29" descr="A syringe on a wood surface&#10;&#10;Description automatically generated">
            <a:extLst>
              <a:ext uri="{FF2B5EF4-FFF2-40B4-BE49-F238E27FC236}">
                <a16:creationId xmlns:a16="http://schemas.microsoft.com/office/drawing/2014/main" id="{6CC3F6F3-B6B2-9E2A-A14C-0C17FFBA74B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579119" y="3951626"/>
            <a:ext cx="1828800" cy="914400"/>
          </a:xfrm>
          <a:prstGeom prst="rect">
            <a:avLst/>
          </a:prstGeom>
        </p:spPr>
      </p:pic>
      <p:pic>
        <p:nvPicPr>
          <p:cNvPr id="32" name="Picture 31" descr="A syringe on a wood surface&#10;&#10;Description automatically generated">
            <a:extLst>
              <a:ext uri="{FF2B5EF4-FFF2-40B4-BE49-F238E27FC236}">
                <a16:creationId xmlns:a16="http://schemas.microsoft.com/office/drawing/2014/main" id="{536501FB-D20C-0536-D7A9-C0957A24281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rot="10800000" flipV="1">
            <a:off x="2446449" y="4889828"/>
            <a:ext cx="1828800" cy="914400"/>
          </a:xfrm>
          <a:prstGeom prst="rect">
            <a:avLst/>
          </a:prstGeom>
        </p:spPr>
      </p:pic>
      <p:pic>
        <p:nvPicPr>
          <p:cNvPr id="33" name="Picture 32" descr="A syringe on a wood surface&#10;&#10;Description automatically generated">
            <a:extLst>
              <a:ext uri="{FF2B5EF4-FFF2-40B4-BE49-F238E27FC236}">
                <a16:creationId xmlns:a16="http://schemas.microsoft.com/office/drawing/2014/main" id="{58E0FF58-85B6-8EE8-4612-CD3DF26B11F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24950" r="9156" b="28805"/>
          <a:stretch/>
        </p:blipFill>
        <p:spPr>
          <a:xfrm flipV="1">
            <a:off x="2387770" y="3959719"/>
            <a:ext cx="1828800" cy="9144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7C1C1FF-F55D-663B-2BED-F590AF6A10E1}"/>
              </a:ext>
            </a:extLst>
          </p:cNvPr>
          <p:cNvGrpSpPr/>
          <p:nvPr/>
        </p:nvGrpSpPr>
        <p:grpSpPr>
          <a:xfrm>
            <a:off x="838200" y="1785570"/>
            <a:ext cx="3200325" cy="299511"/>
            <a:chOff x="838200" y="1894904"/>
            <a:chExt cx="3200325" cy="299511"/>
          </a:xfrm>
        </p:grpSpPr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B72D50C8-586B-24C7-EEEB-AB80E85A3294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2975A226-74D2-62FE-1916-B4B62D2211C8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3171C239-D8A0-7572-FCFD-4E4EE3996EB6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31A76E26-74FB-11C4-E32A-24C1D02FC132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04C17D1E-0942-2368-DE51-CE2A5749DD5A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2724EB3E-4DDA-FF5B-8DC9-FEA324B0D312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D685A9-ABF9-0D76-F81B-1EB97F29B011}"/>
              </a:ext>
            </a:extLst>
          </p:cNvPr>
          <p:cNvGrpSpPr/>
          <p:nvPr/>
        </p:nvGrpSpPr>
        <p:grpSpPr>
          <a:xfrm rot="10800000">
            <a:off x="5265154" y="5858463"/>
            <a:ext cx="3200325" cy="299511"/>
            <a:chOff x="838200" y="1894904"/>
            <a:chExt cx="3200325" cy="299511"/>
          </a:xfrm>
        </p:grpSpPr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3A594E87-E977-5E6E-E2F4-3C50FC4A5CB6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18105D1F-BB51-84E5-E581-8696CB8C1726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0C17A61C-FD0C-A725-3054-BBE997178E4D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3D61486D-0930-6360-3CFD-5CEB7803D757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F2E2D2D6-252A-0CD4-F59A-9A58E0D58A2C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1AD311FE-35DE-9A27-A3E9-7C551F3491C1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85844C5-425C-CBE1-CE60-0ED509D0B9F9}"/>
              </a:ext>
            </a:extLst>
          </p:cNvPr>
          <p:cNvGrpSpPr/>
          <p:nvPr/>
        </p:nvGrpSpPr>
        <p:grpSpPr>
          <a:xfrm>
            <a:off x="5271779" y="1759300"/>
            <a:ext cx="3200325" cy="299511"/>
            <a:chOff x="838200" y="1894904"/>
            <a:chExt cx="3200325" cy="299511"/>
          </a:xfrm>
        </p:grpSpPr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1EB3E930-91BE-D1AC-4775-87CA2682FC92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B672FB4C-8B5E-D697-119B-F657B8885B27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1A917760-7408-E7A7-4156-C37B9E73E752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6B46705E-2931-03A3-13FE-1A41B68276CD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2CB0082C-1D92-CDD5-067F-3382FC451B79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05AFDC48-AD9C-FBF6-9B72-0774B60F113D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BC93F99-3E95-DDF4-4E15-2FD0BBD99E5E}"/>
              </a:ext>
            </a:extLst>
          </p:cNvPr>
          <p:cNvGrpSpPr/>
          <p:nvPr/>
        </p:nvGrpSpPr>
        <p:grpSpPr>
          <a:xfrm rot="10800000">
            <a:off x="817666" y="5825553"/>
            <a:ext cx="3200325" cy="299511"/>
            <a:chOff x="838200" y="1894904"/>
            <a:chExt cx="3200325" cy="299511"/>
          </a:xfrm>
        </p:grpSpPr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FE01EBF2-C52A-E63A-62A4-34B0181810C1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07CCF442-BBA1-6D62-4588-0558CD1105F7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D18EE2A3-EB5F-B158-1E8C-8DD0E7E68BC7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ABFC751E-EC40-1946-F747-6D9435AA4FC7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13AA86E1-F012-E904-0E9A-FC8671578F4D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DAF87E5F-3E1C-BAB0-1E68-E7732E4F5288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5944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7937-29FA-9935-16F6-1ECC616D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66" y="365125"/>
            <a:ext cx="10515600" cy="1325563"/>
          </a:xfrm>
        </p:spPr>
        <p:txBody>
          <a:bodyPr/>
          <a:lstStyle/>
          <a:p>
            <a:r>
              <a:rPr lang="en-US" dirty="0"/>
              <a:t>Comparison of packaging configurations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2AED4-1218-20B7-5A59-39490474C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898F7-5023-763E-B6B6-BAB02788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67" y="1789030"/>
            <a:ext cx="4239173" cy="3657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583EE4-0684-9803-1B22-D502FA84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332" y="1789030"/>
            <a:ext cx="4228882" cy="3657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E44F1-C232-D0E3-688D-37369D0E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214" y="1789030"/>
            <a:ext cx="36576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D3038-C8E8-408E-8812-3CC43F249446}"/>
              </a:ext>
            </a:extLst>
          </p:cNvPr>
          <p:cNvSpPr txBox="1"/>
          <p:nvPr/>
        </p:nvSpPr>
        <p:spPr>
          <a:xfrm>
            <a:off x="3112655" y="5751749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significant difference in the two configurations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83F30-393D-8061-3CD7-CBA9BD1EADE6}"/>
              </a:ext>
            </a:extLst>
          </p:cNvPr>
          <p:cNvSpPr txBox="1"/>
          <p:nvPr/>
        </p:nvSpPr>
        <p:spPr>
          <a:xfrm>
            <a:off x="995666" y="1142699"/>
            <a:ext cx="1063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direction is 90 degree </a:t>
            </a:r>
          </a:p>
          <a:p>
            <a:r>
              <a:rPr lang="en-US" dirty="0"/>
              <a:t>                   Antiparallel                                                Parallel </a:t>
            </a:r>
          </a:p>
        </p:txBody>
      </p:sp>
    </p:spTree>
    <p:extLst>
      <p:ext uri="{BB962C8B-B14F-4D97-AF65-F5344CB8AC3E}">
        <p14:creationId xmlns:p14="http://schemas.microsoft.com/office/powerpoint/2010/main" val="21544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AAB4-CB08-0706-C567-B95B167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packaging configurations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DCE23-EA4B-A135-3A81-750E104C05D6}"/>
              </a:ext>
            </a:extLst>
          </p:cNvPr>
          <p:cNvSpPr txBox="1"/>
          <p:nvPr/>
        </p:nvSpPr>
        <p:spPr>
          <a:xfrm>
            <a:off x="995666" y="1142699"/>
            <a:ext cx="1063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direction is 0 degree </a:t>
            </a:r>
          </a:p>
          <a:p>
            <a:r>
              <a:rPr lang="en-US" dirty="0"/>
              <a:t>                  Tip-to-tip                                                Plunger-to-plunger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CDD6A7-43EA-4C2A-0050-09271A9B4288}"/>
              </a:ext>
            </a:extLst>
          </p:cNvPr>
          <p:cNvGrpSpPr/>
          <p:nvPr/>
        </p:nvGrpSpPr>
        <p:grpSpPr>
          <a:xfrm>
            <a:off x="838200" y="1785570"/>
            <a:ext cx="3200325" cy="299511"/>
            <a:chOff x="838200" y="1894904"/>
            <a:chExt cx="3200325" cy="299511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3601832A-7582-9FF7-0AAA-ABBED861ABB9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4E46DD9D-D4CE-3EF0-8FC1-C094128C7346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7FE98769-3B57-5157-6B3B-2B6D78BD17EB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40272A9B-ABC7-D8A7-23B0-BDC4E7604051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17C36F53-3109-0BED-D6D8-EAE6DC7E76C6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E730ABCF-D71C-304D-D7C1-34F47CB6D57F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5C60B3C-D4F6-2EBA-9AE0-4EBE9CB37539}"/>
              </a:ext>
            </a:extLst>
          </p:cNvPr>
          <p:cNvGrpSpPr/>
          <p:nvPr/>
        </p:nvGrpSpPr>
        <p:grpSpPr>
          <a:xfrm rot="5400000">
            <a:off x="5005344" y="2127423"/>
            <a:ext cx="3666994" cy="3708492"/>
            <a:chOff x="5005344" y="2127423"/>
            <a:chExt cx="3666994" cy="370849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E47D681-8F93-0D50-2479-CD7E1F115DBE}"/>
                </a:ext>
              </a:extLst>
            </p:cNvPr>
            <p:cNvGrpSpPr/>
            <p:nvPr/>
          </p:nvGrpSpPr>
          <p:grpSpPr>
            <a:xfrm>
              <a:off x="6843537" y="2128038"/>
              <a:ext cx="1828801" cy="3707877"/>
              <a:chOff x="5043142" y="2088657"/>
              <a:chExt cx="1828801" cy="3707877"/>
            </a:xfrm>
          </p:grpSpPr>
          <p:pic>
            <p:nvPicPr>
              <p:cNvPr id="5" name="Picture 4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B9BEEEAE-D343-8107-BC37-4716526D87E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rot="10800000" flipV="1">
                <a:off x="5043142" y="2088657"/>
                <a:ext cx="1828800" cy="914400"/>
              </a:xfrm>
              <a:prstGeom prst="rect">
                <a:avLst/>
              </a:prstGeom>
            </p:spPr>
          </p:pic>
          <p:pic>
            <p:nvPicPr>
              <p:cNvPr id="6" name="Picture 5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50693174-8F7B-C893-2255-C41B721D903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rot="10800000" flipV="1">
                <a:off x="5043142" y="3019816"/>
                <a:ext cx="1828800" cy="914400"/>
              </a:xfrm>
              <a:prstGeom prst="rect">
                <a:avLst/>
              </a:prstGeom>
            </p:spPr>
          </p:pic>
          <p:pic>
            <p:nvPicPr>
              <p:cNvPr id="7" name="Picture 6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576AD416-01DE-44D9-43B1-56F7C460D32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rot="10800000" flipV="1">
                <a:off x="5043143" y="3950975"/>
                <a:ext cx="1828800" cy="914400"/>
              </a:xfrm>
              <a:prstGeom prst="rect">
                <a:avLst/>
              </a:prstGeom>
            </p:spPr>
          </p:pic>
          <p:pic>
            <p:nvPicPr>
              <p:cNvPr id="8" name="Picture 7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7A6439B8-C05B-AC06-1F3F-04C8690F6D7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rot="10800000" flipV="1">
                <a:off x="5043143" y="4882134"/>
                <a:ext cx="1828800" cy="914400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1BF2449-ABD1-5AC6-0CB3-F41F220347F6}"/>
                </a:ext>
              </a:extLst>
            </p:cNvPr>
            <p:cNvGrpSpPr/>
            <p:nvPr/>
          </p:nvGrpSpPr>
          <p:grpSpPr>
            <a:xfrm>
              <a:off x="5005344" y="2127423"/>
              <a:ext cx="1828801" cy="3707877"/>
              <a:chOff x="6825559" y="2091970"/>
              <a:chExt cx="1828801" cy="3707877"/>
            </a:xfrm>
          </p:grpSpPr>
          <p:pic>
            <p:nvPicPr>
              <p:cNvPr id="9" name="Picture 8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AEC940B1-8751-4BE7-948B-F72ABA827C5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flipV="1">
                <a:off x="6825559" y="2091970"/>
                <a:ext cx="1828800" cy="914400"/>
              </a:xfrm>
              <a:prstGeom prst="rect">
                <a:avLst/>
              </a:prstGeom>
            </p:spPr>
          </p:pic>
          <p:pic>
            <p:nvPicPr>
              <p:cNvPr id="10" name="Picture 9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D611A291-9709-D339-772C-5E0FD75FCE8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flipV="1">
                <a:off x="6825559" y="3023129"/>
                <a:ext cx="1828800" cy="914400"/>
              </a:xfrm>
              <a:prstGeom prst="rect">
                <a:avLst/>
              </a:prstGeom>
            </p:spPr>
          </p:pic>
          <p:pic>
            <p:nvPicPr>
              <p:cNvPr id="11" name="Picture 10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596FB1E2-021A-0B2F-45AC-3597768CBCD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flipV="1">
                <a:off x="6825560" y="3954288"/>
                <a:ext cx="1828800" cy="914400"/>
              </a:xfrm>
              <a:prstGeom prst="rect">
                <a:avLst/>
              </a:prstGeom>
            </p:spPr>
          </p:pic>
          <p:pic>
            <p:nvPicPr>
              <p:cNvPr id="12" name="Picture 11" descr="A syringe on a wood surface&#10;&#10;Description automatically generated">
                <a:extLst>
                  <a:ext uri="{FF2B5EF4-FFF2-40B4-BE49-F238E27FC236}">
                    <a16:creationId xmlns:a16="http://schemas.microsoft.com/office/drawing/2014/main" id="{CED8E2CD-71A7-E86F-B60A-5B0B8886A3C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52" t="24950" r="9156" b="28805"/>
              <a:stretch/>
            </p:blipFill>
            <p:spPr>
              <a:xfrm flipV="1">
                <a:off x="6825560" y="4885447"/>
                <a:ext cx="1828800" cy="914400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C54967-98D7-F2CE-F3D8-F5244A0FDE96}"/>
              </a:ext>
            </a:extLst>
          </p:cNvPr>
          <p:cNvGrpSpPr/>
          <p:nvPr/>
        </p:nvGrpSpPr>
        <p:grpSpPr>
          <a:xfrm rot="10800000">
            <a:off x="5259146" y="5858463"/>
            <a:ext cx="3200325" cy="299511"/>
            <a:chOff x="838200" y="1894904"/>
            <a:chExt cx="3200325" cy="299511"/>
          </a:xfrm>
        </p:grpSpPr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CA792F9F-5BE1-A65A-335E-5EADCAD0C080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02A7AA5B-6CBC-53E5-62BC-4D23AFCD4030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D01C2A04-0C26-89A0-0F6A-530742F5E608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75B57147-E94A-13BE-1BB5-44C3D07C92E2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D2B5E246-C8F0-EE14-F2A3-6C374AD39458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80CA9E7C-5FB4-CCCA-AC9D-9E60C0BEBC28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ADC2B3-364F-7CEE-AE1D-519927DAB094}"/>
              </a:ext>
            </a:extLst>
          </p:cNvPr>
          <p:cNvGrpSpPr/>
          <p:nvPr/>
        </p:nvGrpSpPr>
        <p:grpSpPr>
          <a:xfrm>
            <a:off x="5271779" y="1759300"/>
            <a:ext cx="3200325" cy="299511"/>
            <a:chOff x="838200" y="1894904"/>
            <a:chExt cx="3200325" cy="299511"/>
          </a:xfrm>
        </p:grpSpPr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192B538A-D972-3201-80BB-30E38DB78BEA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79083705-1C4B-ED1B-02E9-7A5CE4048CEB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723BCF43-3F21-8336-F75B-E73E26A1A179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47C9B03F-EC1B-00D6-5B06-6A1F9B324E0B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D75A8060-B5DF-B1DD-A42A-DBC8AD5DD53F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AEDA9F5A-6AE3-07CB-3A17-B4CFD401647C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E0F7DE-EFE9-8CFD-E08F-A78FBF8BC472}"/>
              </a:ext>
            </a:extLst>
          </p:cNvPr>
          <p:cNvGrpSpPr/>
          <p:nvPr/>
        </p:nvGrpSpPr>
        <p:grpSpPr>
          <a:xfrm rot="10800000">
            <a:off x="817666" y="5825553"/>
            <a:ext cx="3200325" cy="299511"/>
            <a:chOff x="838200" y="1894904"/>
            <a:chExt cx="3200325" cy="299511"/>
          </a:xfrm>
        </p:grpSpPr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AB3DF5D0-87E8-A2E2-F74C-2D922F636B55}"/>
                </a:ext>
              </a:extLst>
            </p:cNvPr>
            <p:cNvSpPr/>
            <p:nvPr/>
          </p:nvSpPr>
          <p:spPr>
            <a:xfrm>
              <a:off x="83820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C5F2D14F-EEAF-B832-0B6F-D8372216FB6F}"/>
                </a:ext>
              </a:extLst>
            </p:cNvPr>
            <p:cNvSpPr/>
            <p:nvPr/>
          </p:nvSpPr>
          <p:spPr>
            <a:xfrm>
              <a:off x="1429232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D5A5DC10-2B24-CD3E-3989-89905CB102C9}"/>
                </a:ext>
              </a:extLst>
            </p:cNvPr>
            <p:cNvSpPr/>
            <p:nvPr/>
          </p:nvSpPr>
          <p:spPr>
            <a:xfrm>
              <a:off x="2020264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46DB0A8F-485E-7F22-FCE6-2F0FA72E10E7}"/>
                </a:ext>
              </a:extLst>
            </p:cNvPr>
            <p:cNvSpPr/>
            <p:nvPr/>
          </p:nvSpPr>
          <p:spPr>
            <a:xfrm>
              <a:off x="2611296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B3A5ACEA-02FA-DD2F-AC69-246C47F02913}"/>
                </a:ext>
              </a:extLst>
            </p:cNvPr>
            <p:cNvSpPr/>
            <p:nvPr/>
          </p:nvSpPr>
          <p:spPr>
            <a:xfrm>
              <a:off x="3202328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16496D44-0C78-14E3-170D-83BF9540E378}"/>
                </a:ext>
              </a:extLst>
            </p:cNvPr>
            <p:cNvSpPr/>
            <p:nvPr/>
          </p:nvSpPr>
          <p:spPr>
            <a:xfrm>
              <a:off x="3793360" y="1894904"/>
              <a:ext cx="245165" cy="29951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1CDC742-CC1A-4F25-0A92-7FACC1016C64}"/>
              </a:ext>
            </a:extLst>
          </p:cNvPr>
          <p:cNvGrpSpPr/>
          <p:nvPr/>
        </p:nvGrpSpPr>
        <p:grpSpPr>
          <a:xfrm rot="5400000">
            <a:off x="657290" y="2118445"/>
            <a:ext cx="3611218" cy="3711190"/>
            <a:chOff x="657290" y="2058811"/>
            <a:chExt cx="3611218" cy="3711190"/>
          </a:xfrm>
        </p:grpSpPr>
        <p:pic>
          <p:nvPicPr>
            <p:cNvPr id="56" name="Picture 55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1A47AD02-1296-FF4F-6A54-C81976C1C722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57290" y="2058811"/>
              <a:ext cx="1828800" cy="914400"/>
            </a:xfrm>
            <a:prstGeom prst="rect">
              <a:avLst/>
            </a:prstGeom>
          </p:spPr>
        </p:pic>
        <p:pic>
          <p:nvPicPr>
            <p:cNvPr id="57" name="Picture 56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789FD9F8-F96B-E73D-CC61-ED370AF30CAC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57290" y="2989970"/>
              <a:ext cx="1828800" cy="914400"/>
            </a:xfrm>
            <a:prstGeom prst="rect">
              <a:avLst/>
            </a:prstGeom>
          </p:spPr>
        </p:pic>
        <p:pic>
          <p:nvPicPr>
            <p:cNvPr id="58" name="Picture 57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4353B7FA-0713-B005-795E-CCA25B7FB01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57291" y="3921129"/>
              <a:ext cx="1828800" cy="914400"/>
            </a:xfrm>
            <a:prstGeom prst="rect">
              <a:avLst/>
            </a:prstGeom>
          </p:spPr>
        </p:pic>
        <p:pic>
          <p:nvPicPr>
            <p:cNvPr id="59" name="Picture 58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0391761E-CC69-712C-7277-40E35D9806D6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57291" y="4852288"/>
              <a:ext cx="1828800" cy="914400"/>
            </a:xfrm>
            <a:prstGeom prst="rect">
              <a:avLst/>
            </a:prstGeom>
          </p:spPr>
        </p:pic>
        <p:pic>
          <p:nvPicPr>
            <p:cNvPr id="60" name="Picture 59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DF586594-0D9C-2A4E-0698-F083F5EBD968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39707" y="2062124"/>
              <a:ext cx="1828800" cy="914400"/>
            </a:xfrm>
            <a:prstGeom prst="rect">
              <a:avLst/>
            </a:prstGeom>
          </p:spPr>
        </p:pic>
        <p:pic>
          <p:nvPicPr>
            <p:cNvPr id="61" name="Picture 60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D8B2F376-00A1-6889-D07C-CA87145EC046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39707" y="2993283"/>
              <a:ext cx="1828800" cy="914400"/>
            </a:xfrm>
            <a:prstGeom prst="rect">
              <a:avLst/>
            </a:prstGeom>
          </p:spPr>
        </p:pic>
        <p:pic>
          <p:nvPicPr>
            <p:cNvPr id="62" name="Picture 61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803145C2-3B44-DF58-727B-285808FE216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39708" y="3924442"/>
              <a:ext cx="1828800" cy="914400"/>
            </a:xfrm>
            <a:prstGeom prst="rect">
              <a:avLst/>
            </a:prstGeom>
          </p:spPr>
        </p:pic>
        <p:pic>
          <p:nvPicPr>
            <p:cNvPr id="63" name="Picture 62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55CE0D5C-2018-D953-2B52-C09550ACA06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39708" y="4855601"/>
              <a:ext cx="18288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5647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AAB4-CB08-0706-C567-B95B167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packaging configurations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4A89A8-8970-06D2-E123-4D72EADB2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214" y="1850396"/>
            <a:ext cx="3657600" cy="365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8832D9-8A50-41BE-4E81-E9C3F9E73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6" y="1850396"/>
            <a:ext cx="4876800" cy="3657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2810F9-D7EF-7C75-5F6C-1BE72BC75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6" r="7855"/>
          <a:stretch/>
        </p:blipFill>
        <p:spPr>
          <a:xfrm>
            <a:off x="3947786" y="1850396"/>
            <a:ext cx="4296428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8F34D4-74AB-BD77-DDD9-C4A1573871FE}"/>
              </a:ext>
            </a:extLst>
          </p:cNvPr>
          <p:cNvSpPr txBox="1"/>
          <p:nvPr/>
        </p:nvSpPr>
        <p:spPr>
          <a:xfrm>
            <a:off x="3112655" y="5751749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Tip-to-tip configuration has significantly lower DUR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DCE23-EA4B-A135-3A81-750E104C05D6}"/>
              </a:ext>
            </a:extLst>
          </p:cNvPr>
          <p:cNvSpPr txBox="1"/>
          <p:nvPr/>
        </p:nvSpPr>
        <p:spPr>
          <a:xfrm>
            <a:off x="995666" y="1142699"/>
            <a:ext cx="1063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direction is 0 degree </a:t>
            </a:r>
          </a:p>
          <a:p>
            <a:r>
              <a:rPr lang="en-US" dirty="0"/>
              <a:t>                  Tip-to-tip                                                Plunger-to-plunger</a:t>
            </a:r>
          </a:p>
        </p:txBody>
      </p:sp>
    </p:spTree>
    <p:extLst>
      <p:ext uri="{BB962C8B-B14F-4D97-AF65-F5344CB8AC3E}">
        <p14:creationId xmlns:p14="http://schemas.microsoft.com/office/powerpoint/2010/main" val="31426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19C8-6DCD-F393-E785-A5B7D96C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52" y="172734"/>
            <a:ext cx="1091162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many syringes can we stack?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3929A-6E3F-DE58-0732-3C79AEDBAA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yringe on a wood surface&#10;&#10;Description automatically generated">
            <a:extLst>
              <a:ext uri="{FF2B5EF4-FFF2-40B4-BE49-F238E27FC236}">
                <a16:creationId xmlns:a16="http://schemas.microsoft.com/office/drawing/2014/main" id="{FFD2FBB6-F870-11DB-B425-FF63584F5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17479" r="9156" b="24494"/>
          <a:stretch/>
        </p:blipFill>
        <p:spPr>
          <a:xfrm flipV="1">
            <a:off x="1351551" y="4690408"/>
            <a:ext cx="2873454" cy="1324958"/>
          </a:xfrm>
          <a:prstGeom prst="rect">
            <a:avLst/>
          </a:prstGeom>
        </p:spPr>
      </p:pic>
      <p:pic>
        <p:nvPicPr>
          <p:cNvPr id="11" name="Picture 10" descr="A syringe on a wood surface&#10;&#10;Description automatically generated">
            <a:extLst>
              <a:ext uri="{FF2B5EF4-FFF2-40B4-BE49-F238E27FC236}">
                <a16:creationId xmlns:a16="http://schemas.microsoft.com/office/drawing/2014/main" id="{C317F3BF-3E1C-E7A4-3F28-0176028A9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17479" r="9156" b="24494"/>
          <a:stretch/>
        </p:blipFill>
        <p:spPr>
          <a:xfrm rot="10800000" flipV="1">
            <a:off x="1351550" y="2860836"/>
            <a:ext cx="2873454" cy="1324958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D82C7DD5-D782-C2AF-E68A-03E195CA6DB8}"/>
              </a:ext>
            </a:extLst>
          </p:cNvPr>
          <p:cNvSpPr/>
          <p:nvPr/>
        </p:nvSpPr>
        <p:spPr>
          <a:xfrm>
            <a:off x="129436" y="3539928"/>
            <a:ext cx="629433" cy="33820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graph of blue bars&#10;&#10;Description automatically generated">
            <a:extLst>
              <a:ext uri="{FF2B5EF4-FFF2-40B4-BE49-F238E27FC236}">
                <a16:creationId xmlns:a16="http://schemas.microsoft.com/office/drawing/2014/main" id="{8CFA8CAE-A60B-4A01-2749-D18687009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58" y="129020"/>
            <a:ext cx="4267200" cy="3200400"/>
          </a:xfrm>
          <a:prstGeom prst="rect">
            <a:avLst/>
          </a:prstGeom>
        </p:spPr>
      </p:pic>
      <p:pic>
        <p:nvPicPr>
          <p:cNvPr id="40" name="Picture 39" descr="A graph with blue bars and numbers&#10;&#10;Description automatically generated">
            <a:extLst>
              <a:ext uri="{FF2B5EF4-FFF2-40B4-BE49-F238E27FC236}">
                <a16:creationId xmlns:a16="http://schemas.microsoft.com/office/drawing/2014/main" id="{5D5A9F45-9C90-4C3F-B7F7-7C210EBE6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/>
          <a:stretch/>
        </p:blipFill>
        <p:spPr>
          <a:xfrm>
            <a:off x="7517558" y="3312923"/>
            <a:ext cx="4268419" cy="31255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998A962-0D76-B925-5AF4-7C34F07FA691}"/>
              </a:ext>
            </a:extLst>
          </p:cNvPr>
          <p:cNvSpPr txBox="1"/>
          <p:nvPr/>
        </p:nvSpPr>
        <p:spPr>
          <a:xfrm>
            <a:off x="5782069" y="1250464"/>
            <a:ext cx="167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AD47"/>
                </a:solidFill>
              </a:rPr>
              <a:t>Beam direction:</a:t>
            </a:r>
          </a:p>
          <a:p>
            <a:r>
              <a:rPr lang="en-US" dirty="0">
                <a:solidFill>
                  <a:srgbClr val="70AD47"/>
                </a:solidFill>
              </a:rPr>
              <a:t>0 degrees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FB64A5-9928-E7C3-C7F6-86F166724F02}"/>
              </a:ext>
            </a:extLst>
          </p:cNvPr>
          <p:cNvSpPr txBox="1"/>
          <p:nvPr/>
        </p:nvSpPr>
        <p:spPr>
          <a:xfrm>
            <a:off x="5782069" y="4400033"/>
            <a:ext cx="167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55A11"/>
                </a:solidFill>
              </a:rPr>
              <a:t>Beam direction:</a:t>
            </a:r>
          </a:p>
          <a:p>
            <a:r>
              <a:rPr lang="en-US" dirty="0">
                <a:solidFill>
                  <a:srgbClr val="C55A11"/>
                </a:solidFill>
              </a:rPr>
              <a:t>90 degrees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037A0C7-B076-CFFA-1961-D414AC1B5A7E}"/>
              </a:ext>
            </a:extLst>
          </p:cNvPr>
          <p:cNvCxnSpPr/>
          <p:nvPr/>
        </p:nvCxnSpPr>
        <p:spPr>
          <a:xfrm>
            <a:off x="8087639" y="4304778"/>
            <a:ext cx="3287039" cy="0"/>
          </a:xfrm>
          <a:prstGeom prst="line">
            <a:avLst/>
          </a:prstGeom>
          <a:ln w="28575">
            <a:solidFill>
              <a:srgbClr val="F8A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C257E7F-82E1-87D4-6974-FEFBCA616F2B}"/>
              </a:ext>
            </a:extLst>
          </p:cNvPr>
          <p:cNvCxnSpPr/>
          <p:nvPr/>
        </p:nvCxnSpPr>
        <p:spPr>
          <a:xfrm>
            <a:off x="8093902" y="1189973"/>
            <a:ext cx="3287039" cy="0"/>
          </a:xfrm>
          <a:prstGeom prst="line">
            <a:avLst/>
          </a:prstGeom>
          <a:ln w="28575">
            <a:solidFill>
              <a:srgbClr val="F8A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64455CAA-329B-512E-4F51-6213DEDFCAC7}"/>
              </a:ext>
            </a:extLst>
          </p:cNvPr>
          <p:cNvSpPr/>
          <p:nvPr/>
        </p:nvSpPr>
        <p:spPr>
          <a:xfrm rot="5400000">
            <a:off x="2780255" y="1425313"/>
            <a:ext cx="629433" cy="338203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yringe on a wood surface&#10;&#10;Description automatically generated">
            <a:extLst>
              <a:ext uri="{FF2B5EF4-FFF2-40B4-BE49-F238E27FC236}">
                <a16:creationId xmlns:a16="http://schemas.microsoft.com/office/drawing/2014/main" id="{6DD8FA54-6D95-BF1C-85B3-CB3AE6953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17479" r="9156" b="24494"/>
          <a:stretch/>
        </p:blipFill>
        <p:spPr>
          <a:xfrm rot="10800000" flipV="1">
            <a:off x="4463239" y="2869658"/>
            <a:ext cx="2873454" cy="1324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4711E-35BB-8F2C-EB64-A6FD5D5F0D95}"/>
              </a:ext>
            </a:extLst>
          </p:cNvPr>
          <p:cNvSpPr txBox="1"/>
          <p:nvPr/>
        </p:nvSpPr>
        <p:spPr>
          <a:xfrm>
            <a:off x="8653769" y="2850711"/>
            <a:ext cx="21866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1400" dirty="0"/>
              <a:t>        2            3              4</a:t>
            </a:r>
            <a:br>
              <a:rPr lang="en-US" sz="1400" dirty="0"/>
            </a:br>
            <a:r>
              <a:rPr lang="en-US" sz="1400" dirty="0"/>
              <a:t>       # syringes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7DA8A1-353D-7731-5127-F7C2DBAA7CB2}"/>
              </a:ext>
            </a:extLst>
          </p:cNvPr>
          <p:cNvSpPr txBox="1"/>
          <p:nvPr/>
        </p:nvSpPr>
        <p:spPr>
          <a:xfrm>
            <a:off x="8730754" y="5990103"/>
            <a:ext cx="21866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2            4            6              8</a:t>
            </a:r>
            <a:br>
              <a:rPr lang="en-US" sz="1400" dirty="0"/>
            </a:br>
            <a:r>
              <a:rPr lang="en-US" sz="1400" dirty="0"/>
              <a:t>       # syringes</a:t>
            </a:r>
          </a:p>
        </p:txBody>
      </p:sp>
    </p:spTree>
    <p:extLst>
      <p:ext uri="{BB962C8B-B14F-4D97-AF65-F5344CB8AC3E}">
        <p14:creationId xmlns:p14="http://schemas.microsoft.com/office/powerpoint/2010/main" val="198728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42" grpId="0"/>
      <p:bldP spid="47" grpId="0" animBg="1"/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7D55-4C40-301A-4A82-E78A4C20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Final packaging configuration: 3x6x3 syringes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31DA3A-AE8B-DBCE-DFA5-768C095B2E80}"/>
              </a:ext>
            </a:extLst>
          </p:cNvPr>
          <p:cNvGrpSpPr/>
          <p:nvPr/>
        </p:nvGrpSpPr>
        <p:grpSpPr>
          <a:xfrm>
            <a:off x="1818859" y="1530625"/>
            <a:ext cx="4572000" cy="4572000"/>
            <a:chOff x="2468510" y="483548"/>
            <a:chExt cx="5537824" cy="5598699"/>
          </a:xfrm>
        </p:grpSpPr>
        <p:pic>
          <p:nvPicPr>
            <p:cNvPr id="37" name="Picture 36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48FBEBC5-5D43-7E2E-150A-500EA8546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4364700" y="5167847"/>
              <a:ext cx="1828800" cy="914400"/>
            </a:xfrm>
            <a:prstGeom prst="rect">
              <a:avLst/>
            </a:prstGeom>
          </p:spPr>
        </p:pic>
        <p:pic>
          <p:nvPicPr>
            <p:cNvPr id="38" name="Picture 37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EF74427E-DD56-C002-8AD0-53BD7D985470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2534938" y="3299536"/>
              <a:ext cx="1828800" cy="914400"/>
            </a:xfrm>
            <a:prstGeom prst="rect">
              <a:avLst/>
            </a:prstGeom>
          </p:spPr>
        </p:pic>
        <p:pic>
          <p:nvPicPr>
            <p:cNvPr id="39" name="Picture 38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7D29C836-D3E1-0618-642E-5D63F8224B1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97371" y="2366560"/>
              <a:ext cx="1828800" cy="914400"/>
            </a:xfrm>
            <a:prstGeom prst="rect">
              <a:avLst/>
            </a:prstGeom>
          </p:spPr>
        </p:pic>
        <p:pic>
          <p:nvPicPr>
            <p:cNvPr id="40" name="Picture 39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7BE11ED1-95DB-90E5-E87A-FFA5F9E202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4350270" y="3300652"/>
              <a:ext cx="1828800" cy="914400"/>
            </a:xfrm>
            <a:prstGeom prst="rect">
              <a:avLst/>
            </a:prstGeom>
          </p:spPr>
        </p:pic>
        <p:pic>
          <p:nvPicPr>
            <p:cNvPr id="41" name="Picture 40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270A108F-81E3-B5F4-A4AC-0499837074BE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4299039" y="2360379"/>
              <a:ext cx="1828800" cy="914400"/>
            </a:xfrm>
            <a:prstGeom prst="rect">
              <a:avLst/>
            </a:prstGeom>
          </p:spPr>
        </p:pic>
        <p:pic>
          <p:nvPicPr>
            <p:cNvPr id="42" name="Picture 41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9F75DE14-B057-11BA-2926-9DCBBBF063EF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2547066" y="5166158"/>
              <a:ext cx="1828800" cy="914400"/>
            </a:xfrm>
            <a:prstGeom prst="rect">
              <a:avLst/>
            </a:prstGeom>
          </p:spPr>
        </p:pic>
        <p:pic>
          <p:nvPicPr>
            <p:cNvPr id="43" name="Picture 42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5A6BC147-3CF6-1413-CB3C-530D509986A5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97371" y="4229645"/>
              <a:ext cx="1828800" cy="914400"/>
            </a:xfrm>
            <a:prstGeom prst="rect">
              <a:avLst/>
            </a:prstGeom>
          </p:spPr>
        </p:pic>
        <p:pic>
          <p:nvPicPr>
            <p:cNvPr id="44" name="Picture 43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4B759BBD-517F-D2A1-B816-960B974D9822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4306022" y="4237738"/>
              <a:ext cx="1828800" cy="914400"/>
            </a:xfrm>
            <a:prstGeom prst="rect">
              <a:avLst/>
            </a:prstGeom>
          </p:spPr>
        </p:pic>
        <p:pic>
          <p:nvPicPr>
            <p:cNvPr id="45" name="Picture 44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BEBE2D2E-3023-E4C8-3E77-046764CEE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4335839" y="1431611"/>
              <a:ext cx="1828800" cy="914400"/>
            </a:xfrm>
            <a:prstGeom prst="rect">
              <a:avLst/>
            </a:prstGeom>
          </p:spPr>
        </p:pic>
        <p:pic>
          <p:nvPicPr>
            <p:cNvPr id="46" name="Picture 45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1E2CC108-A1CA-60B6-6F2C-8ABFE04FB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2521469" y="1431388"/>
              <a:ext cx="1828800" cy="914400"/>
            </a:xfrm>
            <a:prstGeom prst="rect">
              <a:avLst/>
            </a:prstGeom>
          </p:spPr>
        </p:pic>
        <p:pic>
          <p:nvPicPr>
            <p:cNvPr id="47" name="Picture 46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22B4FE7E-3485-AE46-1FBE-8B7CB1925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2468510" y="493409"/>
              <a:ext cx="1828800" cy="914400"/>
            </a:xfrm>
            <a:prstGeom prst="rect">
              <a:avLst/>
            </a:prstGeom>
          </p:spPr>
        </p:pic>
        <p:pic>
          <p:nvPicPr>
            <p:cNvPr id="48" name="Picture 47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C50D3D5B-0CE0-B444-FAD9-2CDC42F06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4277161" y="501502"/>
              <a:ext cx="1828800" cy="914400"/>
            </a:xfrm>
            <a:prstGeom prst="rect">
              <a:avLst/>
            </a:prstGeom>
          </p:spPr>
        </p:pic>
        <p:pic>
          <p:nvPicPr>
            <p:cNvPr id="49" name="Picture 48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CCCE15FF-FF1C-8CC9-B5AD-E1923846E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165601" y="3290713"/>
              <a:ext cx="1828800" cy="914400"/>
            </a:xfrm>
            <a:prstGeom prst="rect">
              <a:avLst/>
            </a:prstGeom>
          </p:spPr>
        </p:pic>
        <p:pic>
          <p:nvPicPr>
            <p:cNvPr id="50" name="Picture 49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2C47094B-A097-8FAB-7639-4A3742AF9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6127839" y="2356620"/>
              <a:ext cx="1828800" cy="914400"/>
            </a:xfrm>
            <a:prstGeom prst="rect">
              <a:avLst/>
            </a:prstGeom>
          </p:spPr>
        </p:pic>
        <p:pic>
          <p:nvPicPr>
            <p:cNvPr id="51" name="Picture 50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A58B7F81-34AD-06A0-997E-BEF99E0EE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177534" y="5156218"/>
              <a:ext cx="1828800" cy="914400"/>
            </a:xfrm>
            <a:prstGeom prst="rect">
              <a:avLst/>
            </a:prstGeom>
          </p:spPr>
        </p:pic>
        <p:pic>
          <p:nvPicPr>
            <p:cNvPr id="52" name="Picture 51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5533DB2A-EA89-761F-46B6-6068060AE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6127839" y="4219705"/>
              <a:ext cx="1828800" cy="914400"/>
            </a:xfrm>
            <a:prstGeom prst="rect">
              <a:avLst/>
            </a:prstGeom>
          </p:spPr>
        </p:pic>
        <p:pic>
          <p:nvPicPr>
            <p:cNvPr id="53" name="Picture 52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422ACADC-04C8-31B9-3FC2-AB7925DCB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rot="10800000" flipV="1">
              <a:off x="6150210" y="1419982"/>
              <a:ext cx="1828800" cy="914400"/>
            </a:xfrm>
            <a:prstGeom prst="rect">
              <a:avLst/>
            </a:prstGeom>
          </p:spPr>
        </p:pic>
        <p:pic>
          <p:nvPicPr>
            <p:cNvPr id="54" name="Picture 53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EDFCFC81-9F73-F5A0-0D4B-2D686761B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2" t="24950" r="9156" b="28805"/>
            <a:stretch/>
          </p:blipFill>
          <p:spPr>
            <a:xfrm flipV="1">
              <a:off x="6105961" y="483548"/>
              <a:ext cx="18288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587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7D55-4C40-301A-4A82-E78A4C20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Final packaging configuration: 3x6x3 syringes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1EFA2C-22D3-6B96-BE26-1F1C1F421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282" y="1282416"/>
            <a:ext cx="6069723" cy="5029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8D5F5-E3B9-402A-476C-D58168283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90122-1698-0868-ECA7-FDE9E94B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402" y="151101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6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8AE3-BF92-DEA9-D28F-5D9DE060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13994-4EB8-C68B-85BB-F2FAF8A02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Monte Carlo simulations predict dose maps and dose uniformity ratios accurately</a:t>
            </a:r>
          </a:p>
          <a:p>
            <a:r>
              <a:rPr lang="en-US" dirty="0"/>
              <a:t>Measurements are the gold standard; however, measurement uncertainty can make meaningful conclusions difficult</a:t>
            </a:r>
          </a:p>
          <a:p>
            <a:r>
              <a:rPr lang="en-US" dirty="0"/>
              <a:t>Device and packaging design can be optimized for radiation sterilization using simulations </a:t>
            </a:r>
          </a:p>
          <a:p>
            <a:pPr marL="0" indent="0">
              <a:buNone/>
            </a:pPr>
            <a:r>
              <a:rPr lang="en-US" dirty="0"/>
              <a:t> 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D1967-95CC-8241-82A6-957CD6BA80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2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19C8-6DCD-F393-E785-A5B7D96C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9897"/>
            <a:ext cx="1091162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is the right configuration for my device?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C2898-FA6F-7AA1-14E5-E153354B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Case study using syringes from McMaster</a:t>
            </a:r>
          </a:p>
        </p:txBody>
      </p:sp>
      <p:pic>
        <p:nvPicPr>
          <p:cNvPr id="9" name="Picture 8" descr="A syringe on a wood surface&#10;&#10;Description automatically generated">
            <a:extLst>
              <a:ext uri="{FF2B5EF4-FFF2-40B4-BE49-F238E27FC236}">
                <a16:creationId xmlns:a16="http://schemas.microsoft.com/office/drawing/2014/main" id="{FFD2FBB6-F870-11DB-B425-FF63584F5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0" b="25843"/>
          <a:stretch/>
        </p:blipFill>
        <p:spPr>
          <a:xfrm>
            <a:off x="3811799" y="3545759"/>
            <a:ext cx="4672081" cy="1524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3B9F5A-09E8-49E3-D9C5-4521D114F406}"/>
              </a:ext>
            </a:extLst>
          </p:cNvPr>
          <p:cNvSpPr txBox="1"/>
          <p:nvPr/>
        </p:nvSpPr>
        <p:spPr>
          <a:xfrm>
            <a:off x="838198" y="2968664"/>
            <a:ext cx="192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orientation?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506AE-BB80-B2C1-89E2-98C39CBD6C63}"/>
              </a:ext>
            </a:extLst>
          </p:cNvPr>
          <p:cNvSpPr txBox="1"/>
          <p:nvPr/>
        </p:nvSpPr>
        <p:spPr>
          <a:xfrm>
            <a:off x="838198" y="2350095"/>
            <a:ext cx="331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sterilization technique?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FADC28-88BE-7E3E-50A4-F50E6CE035B5}"/>
              </a:ext>
            </a:extLst>
          </p:cNvPr>
          <p:cNvGrpSpPr/>
          <p:nvPr/>
        </p:nvGrpSpPr>
        <p:grpSpPr>
          <a:xfrm>
            <a:off x="6043808" y="2480153"/>
            <a:ext cx="1496176" cy="948847"/>
            <a:chOff x="6043808" y="2480153"/>
            <a:chExt cx="1496176" cy="948847"/>
          </a:xfrm>
        </p:grpSpPr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D9CE6FE-DADE-21DA-8EB3-55690076488F}"/>
                </a:ext>
              </a:extLst>
            </p:cNvPr>
            <p:cNvSpPr/>
            <p:nvPr/>
          </p:nvSpPr>
          <p:spPr>
            <a:xfrm>
              <a:off x="6043808" y="2480153"/>
              <a:ext cx="356992" cy="94884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A36690-AE8E-0BA6-F94D-D902819BCED9}"/>
                </a:ext>
              </a:extLst>
            </p:cNvPr>
            <p:cNvSpPr txBox="1"/>
            <p:nvPr/>
          </p:nvSpPr>
          <p:spPr>
            <a:xfrm>
              <a:off x="6324395" y="2719427"/>
              <a:ext cx="1215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90 degrees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A0F7E3-998F-2E92-73B6-6CD8BB809CCC}"/>
              </a:ext>
            </a:extLst>
          </p:cNvPr>
          <p:cNvGrpSpPr/>
          <p:nvPr/>
        </p:nvGrpSpPr>
        <p:grpSpPr>
          <a:xfrm>
            <a:off x="771556" y="3839864"/>
            <a:ext cx="2085584" cy="693916"/>
            <a:chOff x="1390389" y="3839864"/>
            <a:chExt cx="2085584" cy="693916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6DD018A5-1746-8BAA-BD9D-752CB196F4B2}"/>
                </a:ext>
              </a:extLst>
            </p:cNvPr>
            <p:cNvSpPr/>
            <p:nvPr/>
          </p:nvSpPr>
          <p:spPr>
            <a:xfrm>
              <a:off x="1390389" y="4107895"/>
              <a:ext cx="2085584" cy="42588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F63E85-B762-BCC5-404F-51DFE4F37386}"/>
                </a:ext>
              </a:extLst>
            </p:cNvPr>
            <p:cNvSpPr txBox="1"/>
            <p:nvPr/>
          </p:nvSpPr>
          <p:spPr>
            <a:xfrm>
              <a:off x="1717205" y="3839864"/>
              <a:ext cx="1098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degrees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79F1D4B-5AED-28A2-BC91-EC241800BF7B}"/>
              </a:ext>
            </a:extLst>
          </p:cNvPr>
          <p:cNvSpPr/>
          <p:nvPr/>
        </p:nvSpPr>
        <p:spPr>
          <a:xfrm>
            <a:off x="5074078" y="4098659"/>
            <a:ext cx="91440" cy="182880"/>
          </a:xfrm>
          <a:prstGeom prst="rect">
            <a:avLst/>
          </a:prstGeom>
          <a:solidFill>
            <a:srgbClr val="AC8C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DE676-B297-EEFE-D17E-67A64310B77E}"/>
              </a:ext>
            </a:extLst>
          </p:cNvPr>
          <p:cNvSpPr/>
          <p:nvPr/>
        </p:nvSpPr>
        <p:spPr>
          <a:xfrm>
            <a:off x="4578976" y="4068179"/>
            <a:ext cx="91440" cy="182880"/>
          </a:xfrm>
          <a:prstGeom prst="rect">
            <a:avLst/>
          </a:prstGeom>
          <a:solidFill>
            <a:srgbClr val="AC8C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4D290-D26F-B5D4-6694-CC9A823DA1C9}"/>
              </a:ext>
            </a:extLst>
          </p:cNvPr>
          <p:cNvSpPr/>
          <p:nvPr/>
        </p:nvSpPr>
        <p:spPr>
          <a:xfrm>
            <a:off x="5553673" y="4024530"/>
            <a:ext cx="91440" cy="182880"/>
          </a:xfrm>
          <a:prstGeom prst="rect">
            <a:avLst/>
          </a:prstGeom>
          <a:solidFill>
            <a:srgbClr val="AC8C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C602F-A38D-A4F6-C2E3-241FBC7D615C}"/>
              </a:ext>
            </a:extLst>
          </p:cNvPr>
          <p:cNvSpPr/>
          <p:nvPr/>
        </p:nvSpPr>
        <p:spPr>
          <a:xfrm>
            <a:off x="6033268" y="4068179"/>
            <a:ext cx="91440" cy="182880"/>
          </a:xfrm>
          <a:prstGeom prst="rect">
            <a:avLst/>
          </a:prstGeom>
          <a:solidFill>
            <a:srgbClr val="AC8C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22EF9-E09E-0ED2-6BE9-0C954406312B}"/>
              </a:ext>
            </a:extLst>
          </p:cNvPr>
          <p:cNvCxnSpPr/>
          <p:nvPr/>
        </p:nvCxnSpPr>
        <p:spPr>
          <a:xfrm>
            <a:off x="4304145" y="5347855"/>
            <a:ext cx="273396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30225DB-D8D8-030A-A35E-7C7470F516A9}"/>
              </a:ext>
            </a:extLst>
          </p:cNvPr>
          <p:cNvSpPr txBox="1"/>
          <p:nvPr/>
        </p:nvSpPr>
        <p:spPr>
          <a:xfrm>
            <a:off x="5268039" y="5377116"/>
            <a:ext cx="88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 cm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71B5DA-C67A-3FCE-E652-A9AB7248DCAE}"/>
              </a:ext>
            </a:extLst>
          </p:cNvPr>
          <p:cNvCxnSpPr>
            <a:cxnSpLocks/>
          </p:cNvCxnSpPr>
          <p:nvPr/>
        </p:nvCxnSpPr>
        <p:spPr>
          <a:xfrm>
            <a:off x="3671454" y="4001294"/>
            <a:ext cx="0" cy="65383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F2E532-C733-9EF1-8720-D861A7C32E27}"/>
              </a:ext>
            </a:extLst>
          </p:cNvPr>
          <p:cNvSpPr txBox="1"/>
          <p:nvPr/>
        </p:nvSpPr>
        <p:spPr>
          <a:xfrm rot="5400000">
            <a:off x="2889407" y="4258085"/>
            <a:ext cx="88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286243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1C39B-1195-E09C-83AC-B05C1864EE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40</a:t>
            </a:fld>
            <a:endParaRPr lang="en-US" noProof="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92BA1E1-F06D-6AFC-D68E-DAB0B152DB6F}"/>
              </a:ext>
            </a:extLst>
          </p:cNvPr>
          <p:cNvSpPr txBox="1">
            <a:spLocks/>
          </p:cNvSpPr>
          <p:nvPr/>
        </p:nvSpPr>
        <p:spPr>
          <a:xfrm>
            <a:off x="491764" y="4451398"/>
            <a:ext cx="11208470" cy="186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Dose Insight enables any engineer to produce virtual dose maps</a:t>
            </a:r>
          </a:p>
          <a:p>
            <a:pPr>
              <a:lnSpc>
                <a:spcPct val="110000"/>
              </a:lnSpc>
            </a:pPr>
            <a:r>
              <a:rPr lang="en-US" dirty="0"/>
              <a:t>Collaborate with us to use modeling in your development process</a:t>
            </a:r>
          </a:p>
          <a:p>
            <a:pPr>
              <a:lnSpc>
                <a:spcPct val="110000"/>
              </a:lnSpc>
            </a:pPr>
            <a:r>
              <a:rPr lang="en-US" dirty="0"/>
              <a:t>Get in touch today! </a:t>
            </a:r>
            <a:r>
              <a:rPr lang="en-US" dirty="0">
                <a:hlinkClick r:id="rId2"/>
              </a:rPr>
              <a:t>https://doseinsight.com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info@doseinsight.com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F44B20-A68D-5E96-6214-6CB14CC76C67}"/>
              </a:ext>
            </a:extLst>
          </p:cNvPr>
          <p:cNvGrpSpPr/>
          <p:nvPr/>
        </p:nvGrpSpPr>
        <p:grpSpPr>
          <a:xfrm>
            <a:off x="2058548" y="1558848"/>
            <a:ext cx="8074903" cy="2851792"/>
            <a:chOff x="2058548" y="1219483"/>
            <a:chExt cx="8074903" cy="28517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55D6EA8-0DAD-0E34-81AF-231C518D5D0D}"/>
                </a:ext>
              </a:extLst>
            </p:cNvPr>
            <p:cNvSpPr/>
            <p:nvPr/>
          </p:nvSpPr>
          <p:spPr>
            <a:xfrm>
              <a:off x="2058548" y="1654127"/>
              <a:ext cx="1488786" cy="1191028"/>
            </a:xfrm>
            <a:custGeom>
              <a:avLst/>
              <a:gdLst>
                <a:gd name="connsiteX0" fmla="*/ 0 w 1488786"/>
                <a:gd name="connsiteY0" fmla="*/ 119103 h 1191028"/>
                <a:gd name="connsiteX1" fmla="*/ 119103 w 1488786"/>
                <a:gd name="connsiteY1" fmla="*/ 0 h 1191028"/>
                <a:gd name="connsiteX2" fmla="*/ 1369683 w 1488786"/>
                <a:gd name="connsiteY2" fmla="*/ 0 h 1191028"/>
                <a:gd name="connsiteX3" fmla="*/ 1488786 w 1488786"/>
                <a:gd name="connsiteY3" fmla="*/ 119103 h 1191028"/>
                <a:gd name="connsiteX4" fmla="*/ 1488786 w 1488786"/>
                <a:gd name="connsiteY4" fmla="*/ 1071925 h 1191028"/>
                <a:gd name="connsiteX5" fmla="*/ 1369683 w 1488786"/>
                <a:gd name="connsiteY5" fmla="*/ 1191028 h 1191028"/>
                <a:gd name="connsiteX6" fmla="*/ 119103 w 1488786"/>
                <a:gd name="connsiteY6" fmla="*/ 1191028 h 1191028"/>
                <a:gd name="connsiteX7" fmla="*/ 0 w 1488786"/>
                <a:gd name="connsiteY7" fmla="*/ 1071925 h 1191028"/>
                <a:gd name="connsiteX8" fmla="*/ 0 w 1488786"/>
                <a:gd name="connsiteY8" fmla="*/ 119103 h 11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786" h="1191028">
                  <a:moveTo>
                    <a:pt x="0" y="119103"/>
                  </a:moveTo>
                  <a:cubicBezTo>
                    <a:pt x="0" y="53324"/>
                    <a:pt x="53324" y="0"/>
                    <a:pt x="119103" y="0"/>
                  </a:cubicBezTo>
                  <a:lnTo>
                    <a:pt x="1369683" y="0"/>
                  </a:lnTo>
                  <a:cubicBezTo>
                    <a:pt x="1435462" y="0"/>
                    <a:pt x="1488786" y="53324"/>
                    <a:pt x="1488786" y="119103"/>
                  </a:cubicBezTo>
                  <a:lnTo>
                    <a:pt x="1488786" y="1071925"/>
                  </a:lnTo>
                  <a:cubicBezTo>
                    <a:pt x="1488786" y="1137704"/>
                    <a:pt x="1435462" y="1191028"/>
                    <a:pt x="1369683" y="1191028"/>
                  </a:cubicBezTo>
                  <a:lnTo>
                    <a:pt x="119103" y="1191028"/>
                  </a:lnTo>
                  <a:cubicBezTo>
                    <a:pt x="53324" y="1191028"/>
                    <a:pt x="0" y="1137704"/>
                    <a:pt x="0" y="1071925"/>
                  </a:cubicBezTo>
                  <a:lnTo>
                    <a:pt x="0" y="119103"/>
                  </a:lnTo>
                  <a:close/>
                </a:path>
              </a:pathLst>
            </a:custGeom>
            <a:solidFill>
              <a:srgbClr val="EBAF4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84" tIns="72984" rIns="72984" bIns="7298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Design for Sterilization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B0366F0-4E93-2CDD-9D0A-2169624955AE}"/>
                </a:ext>
              </a:extLst>
            </p:cNvPr>
            <p:cNvSpPr/>
            <p:nvPr/>
          </p:nvSpPr>
          <p:spPr>
            <a:xfrm>
              <a:off x="3705078" y="1445850"/>
              <a:ext cx="1488786" cy="1191028"/>
            </a:xfrm>
            <a:custGeom>
              <a:avLst/>
              <a:gdLst>
                <a:gd name="connsiteX0" fmla="*/ 0 w 1488786"/>
                <a:gd name="connsiteY0" fmla="*/ 119103 h 1191028"/>
                <a:gd name="connsiteX1" fmla="*/ 119103 w 1488786"/>
                <a:gd name="connsiteY1" fmla="*/ 0 h 1191028"/>
                <a:gd name="connsiteX2" fmla="*/ 1369683 w 1488786"/>
                <a:gd name="connsiteY2" fmla="*/ 0 h 1191028"/>
                <a:gd name="connsiteX3" fmla="*/ 1488786 w 1488786"/>
                <a:gd name="connsiteY3" fmla="*/ 119103 h 1191028"/>
                <a:gd name="connsiteX4" fmla="*/ 1488786 w 1488786"/>
                <a:gd name="connsiteY4" fmla="*/ 1071925 h 1191028"/>
                <a:gd name="connsiteX5" fmla="*/ 1369683 w 1488786"/>
                <a:gd name="connsiteY5" fmla="*/ 1191028 h 1191028"/>
                <a:gd name="connsiteX6" fmla="*/ 119103 w 1488786"/>
                <a:gd name="connsiteY6" fmla="*/ 1191028 h 1191028"/>
                <a:gd name="connsiteX7" fmla="*/ 0 w 1488786"/>
                <a:gd name="connsiteY7" fmla="*/ 1071925 h 1191028"/>
                <a:gd name="connsiteX8" fmla="*/ 0 w 1488786"/>
                <a:gd name="connsiteY8" fmla="*/ 119103 h 11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786" h="1191028">
                  <a:moveTo>
                    <a:pt x="0" y="119103"/>
                  </a:moveTo>
                  <a:cubicBezTo>
                    <a:pt x="0" y="53324"/>
                    <a:pt x="53324" y="0"/>
                    <a:pt x="119103" y="0"/>
                  </a:cubicBezTo>
                  <a:lnTo>
                    <a:pt x="1369683" y="0"/>
                  </a:lnTo>
                  <a:cubicBezTo>
                    <a:pt x="1435462" y="0"/>
                    <a:pt x="1488786" y="53324"/>
                    <a:pt x="1488786" y="119103"/>
                  </a:cubicBezTo>
                  <a:lnTo>
                    <a:pt x="1488786" y="1071925"/>
                  </a:lnTo>
                  <a:cubicBezTo>
                    <a:pt x="1488786" y="1137704"/>
                    <a:pt x="1435462" y="1191028"/>
                    <a:pt x="1369683" y="1191028"/>
                  </a:cubicBezTo>
                  <a:lnTo>
                    <a:pt x="119103" y="1191028"/>
                  </a:lnTo>
                  <a:cubicBezTo>
                    <a:pt x="53324" y="1191028"/>
                    <a:pt x="0" y="1137704"/>
                    <a:pt x="0" y="1071925"/>
                  </a:cubicBezTo>
                  <a:lnTo>
                    <a:pt x="0" y="119103"/>
                  </a:lnTo>
                  <a:close/>
                </a:path>
              </a:pathLst>
            </a:custGeom>
            <a:solidFill>
              <a:srgbClr val="EBAF4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84" tIns="72984" rIns="72984" bIns="7298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Compare modalities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9A60332-4F63-0634-691C-6AC12005777C}"/>
                </a:ext>
              </a:extLst>
            </p:cNvPr>
            <p:cNvSpPr/>
            <p:nvPr/>
          </p:nvSpPr>
          <p:spPr>
            <a:xfrm>
              <a:off x="5351607" y="1219483"/>
              <a:ext cx="1488786" cy="1191028"/>
            </a:xfrm>
            <a:custGeom>
              <a:avLst/>
              <a:gdLst>
                <a:gd name="connsiteX0" fmla="*/ 0 w 1488786"/>
                <a:gd name="connsiteY0" fmla="*/ 119103 h 1191028"/>
                <a:gd name="connsiteX1" fmla="*/ 119103 w 1488786"/>
                <a:gd name="connsiteY1" fmla="*/ 0 h 1191028"/>
                <a:gd name="connsiteX2" fmla="*/ 1369683 w 1488786"/>
                <a:gd name="connsiteY2" fmla="*/ 0 h 1191028"/>
                <a:gd name="connsiteX3" fmla="*/ 1488786 w 1488786"/>
                <a:gd name="connsiteY3" fmla="*/ 119103 h 1191028"/>
                <a:gd name="connsiteX4" fmla="*/ 1488786 w 1488786"/>
                <a:gd name="connsiteY4" fmla="*/ 1071925 h 1191028"/>
                <a:gd name="connsiteX5" fmla="*/ 1369683 w 1488786"/>
                <a:gd name="connsiteY5" fmla="*/ 1191028 h 1191028"/>
                <a:gd name="connsiteX6" fmla="*/ 119103 w 1488786"/>
                <a:gd name="connsiteY6" fmla="*/ 1191028 h 1191028"/>
                <a:gd name="connsiteX7" fmla="*/ 0 w 1488786"/>
                <a:gd name="connsiteY7" fmla="*/ 1071925 h 1191028"/>
                <a:gd name="connsiteX8" fmla="*/ 0 w 1488786"/>
                <a:gd name="connsiteY8" fmla="*/ 119103 h 11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786" h="1191028">
                  <a:moveTo>
                    <a:pt x="0" y="119103"/>
                  </a:moveTo>
                  <a:cubicBezTo>
                    <a:pt x="0" y="53324"/>
                    <a:pt x="53324" y="0"/>
                    <a:pt x="119103" y="0"/>
                  </a:cubicBezTo>
                  <a:lnTo>
                    <a:pt x="1369683" y="0"/>
                  </a:lnTo>
                  <a:cubicBezTo>
                    <a:pt x="1435462" y="0"/>
                    <a:pt x="1488786" y="53324"/>
                    <a:pt x="1488786" y="119103"/>
                  </a:cubicBezTo>
                  <a:lnTo>
                    <a:pt x="1488786" y="1071925"/>
                  </a:lnTo>
                  <a:cubicBezTo>
                    <a:pt x="1488786" y="1137704"/>
                    <a:pt x="1435462" y="1191028"/>
                    <a:pt x="1369683" y="1191028"/>
                  </a:cubicBezTo>
                  <a:lnTo>
                    <a:pt x="119103" y="1191028"/>
                  </a:lnTo>
                  <a:cubicBezTo>
                    <a:pt x="53324" y="1191028"/>
                    <a:pt x="0" y="1137704"/>
                    <a:pt x="0" y="1071925"/>
                  </a:cubicBezTo>
                  <a:lnTo>
                    <a:pt x="0" y="119103"/>
                  </a:lnTo>
                  <a:close/>
                </a:path>
              </a:pathLst>
            </a:custGeom>
            <a:solidFill>
              <a:srgbClr val="EBAF4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84" tIns="72984" rIns="72984" bIns="7298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Device orientation/packaging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6184CEC-2EC5-B8F2-69E0-FC3F8A775062}"/>
                </a:ext>
              </a:extLst>
            </p:cNvPr>
            <p:cNvSpPr/>
            <p:nvPr/>
          </p:nvSpPr>
          <p:spPr>
            <a:xfrm>
              <a:off x="6998136" y="1445850"/>
              <a:ext cx="1488786" cy="1191028"/>
            </a:xfrm>
            <a:custGeom>
              <a:avLst/>
              <a:gdLst>
                <a:gd name="connsiteX0" fmla="*/ 0 w 1488786"/>
                <a:gd name="connsiteY0" fmla="*/ 119103 h 1191028"/>
                <a:gd name="connsiteX1" fmla="*/ 119103 w 1488786"/>
                <a:gd name="connsiteY1" fmla="*/ 0 h 1191028"/>
                <a:gd name="connsiteX2" fmla="*/ 1369683 w 1488786"/>
                <a:gd name="connsiteY2" fmla="*/ 0 h 1191028"/>
                <a:gd name="connsiteX3" fmla="*/ 1488786 w 1488786"/>
                <a:gd name="connsiteY3" fmla="*/ 119103 h 1191028"/>
                <a:gd name="connsiteX4" fmla="*/ 1488786 w 1488786"/>
                <a:gd name="connsiteY4" fmla="*/ 1071925 h 1191028"/>
                <a:gd name="connsiteX5" fmla="*/ 1369683 w 1488786"/>
                <a:gd name="connsiteY5" fmla="*/ 1191028 h 1191028"/>
                <a:gd name="connsiteX6" fmla="*/ 119103 w 1488786"/>
                <a:gd name="connsiteY6" fmla="*/ 1191028 h 1191028"/>
                <a:gd name="connsiteX7" fmla="*/ 0 w 1488786"/>
                <a:gd name="connsiteY7" fmla="*/ 1071925 h 1191028"/>
                <a:gd name="connsiteX8" fmla="*/ 0 w 1488786"/>
                <a:gd name="connsiteY8" fmla="*/ 119103 h 11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786" h="1191028">
                  <a:moveTo>
                    <a:pt x="0" y="119103"/>
                  </a:moveTo>
                  <a:cubicBezTo>
                    <a:pt x="0" y="53324"/>
                    <a:pt x="53324" y="0"/>
                    <a:pt x="119103" y="0"/>
                  </a:cubicBezTo>
                  <a:lnTo>
                    <a:pt x="1369683" y="0"/>
                  </a:lnTo>
                  <a:cubicBezTo>
                    <a:pt x="1435462" y="0"/>
                    <a:pt x="1488786" y="53324"/>
                    <a:pt x="1488786" y="119103"/>
                  </a:cubicBezTo>
                  <a:lnTo>
                    <a:pt x="1488786" y="1071925"/>
                  </a:lnTo>
                  <a:cubicBezTo>
                    <a:pt x="1488786" y="1137704"/>
                    <a:pt x="1435462" y="1191028"/>
                    <a:pt x="1369683" y="1191028"/>
                  </a:cubicBezTo>
                  <a:lnTo>
                    <a:pt x="119103" y="1191028"/>
                  </a:lnTo>
                  <a:cubicBezTo>
                    <a:pt x="53324" y="1191028"/>
                    <a:pt x="0" y="1137704"/>
                    <a:pt x="0" y="1071925"/>
                  </a:cubicBezTo>
                  <a:lnTo>
                    <a:pt x="0" y="119103"/>
                  </a:lnTo>
                  <a:close/>
                </a:path>
              </a:pathLst>
            </a:custGeom>
            <a:solidFill>
              <a:srgbClr val="EBAF4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84" tIns="72984" rIns="72984" bIns="7298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Dosimeter placement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B920FC9-15C1-8CB9-3B3A-9DF51B8AA2F8}"/>
                </a:ext>
              </a:extLst>
            </p:cNvPr>
            <p:cNvSpPr/>
            <p:nvPr/>
          </p:nvSpPr>
          <p:spPr>
            <a:xfrm>
              <a:off x="8644665" y="1637135"/>
              <a:ext cx="1488786" cy="1191028"/>
            </a:xfrm>
            <a:custGeom>
              <a:avLst/>
              <a:gdLst>
                <a:gd name="connsiteX0" fmla="*/ 0 w 1488786"/>
                <a:gd name="connsiteY0" fmla="*/ 119103 h 1191028"/>
                <a:gd name="connsiteX1" fmla="*/ 119103 w 1488786"/>
                <a:gd name="connsiteY1" fmla="*/ 0 h 1191028"/>
                <a:gd name="connsiteX2" fmla="*/ 1369683 w 1488786"/>
                <a:gd name="connsiteY2" fmla="*/ 0 h 1191028"/>
                <a:gd name="connsiteX3" fmla="*/ 1488786 w 1488786"/>
                <a:gd name="connsiteY3" fmla="*/ 119103 h 1191028"/>
                <a:gd name="connsiteX4" fmla="*/ 1488786 w 1488786"/>
                <a:gd name="connsiteY4" fmla="*/ 1071925 h 1191028"/>
                <a:gd name="connsiteX5" fmla="*/ 1369683 w 1488786"/>
                <a:gd name="connsiteY5" fmla="*/ 1191028 h 1191028"/>
                <a:gd name="connsiteX6" fmla="*/ 119103 w 1488786"/>
                <a:gd name="connsiteY6" fmla="*/ 1191028 h 1191028"/>
                <a:gd name="connsiteX7" fmla="*/ 0 w 1488786"/>
                <a:gd name="connsiteY7" fmla="*/ 1071925 h 1191028"/>
                <a:gd name="connsiteX8" fmla="*/ 0 w 1488786"/>
                <a:gd name="connsiteY8" fmla="*/ 119103 h 11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786" h="1191028">
                  <a:moveTo>
                    <a:pt x="0" y="119103"/>
                  </a:moveTo>
                  <a:cubicBezTo>
                    <a:pt x="0" y="53324"/>
                    <a:pt x="53324" y="0"/>
                    <a:pt x="119103" y="0"/>
                  </a:cubicBezTo>
                  <a:lnTo>
                    <a:pt x="1369683" y="0"/>
                  </a:lnTo>
                  <a:cubicBezTo>
                    <a:pt x="1435462" y="0"/>
                    <a:pt x="1488786" y="53324"/>
                    <a:pt x="1488786" y="119103"/>
                  </a:cubicBezTo>
                  <a:lnTo>
                    <a:pt x="1488786" y="1071925"/>
                  </a:lnTo>
                  <a:cubicBezTo>
                    <a:pt x="1488786" y="1137704"/>
                    <a:pt x="1435462" y="1191028"/>
                    <a:pt x="1369683" y="1191028"/>
                  </a:cubicBezTo>
                  <a:lnTo>
                    <a:pt x="119103" y="1191028"/>
                  </a:lnTo>
                  <a:cubicBezTo>
                    <a:pt x="53324" y="1191028"/>
                    <a:pt x="0" y="1137704"/>
                    <a:pt x="0" y="1071925"/>
                  </a:cubicBezTo>
                  <a:lnTo>
                    <a:pt x="0" y="119103"/>
                  </a:lnTo>
                  <a:close/>
                </a:path>
              </a:pathLst>
            </a:custGeom>
            <a:solidFill>
              <a:srgbClr val="EBAF4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84" tIns="72984" rIns="72984" bIns="7298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Shielding design</a:t>
              </a:r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B10AD7AD-2E97-2E0A-FAA0-0921CB94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4686" y="3014548"/>
              <a:ext cx="4982627" cy="1056727"/>
            </a:xfrm>
            <a:prstGeom prst="rect">
              <a:avLst/>
            </a:prstGeom>
          </p:spPr>
        </p:pic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A3E1A8B1-AD9E-A79F-2BD1-1ADD1D2A9B88}"/>
                </a:ext>
              </a:extLst>
            </p:cNvPr>
            <p:cNvSpPr/>
            <p:nvPr/>
          </p:nvSpPr>
          <p:spPr>
            <a:xfrm rot="10800000">
              <a:off x="5911520" y="2414244"/>
              <a:ext cx="368958" cy="733527"/>
            </a:xfrm>
            <a:prstGeom prst="downArrow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5F7ABF25-9B66-E0E7-1580-C488AC3DAF9E}"/>
                </a:ext>
              </a:extLst>
            </p:cNvPr>
            <p:cNvSpPr/>
            <p:nvPr/>
          </p:nvSpPr>
          <p:spPr>
            <a:xfrm rot="8587670">
              <a:off x="3247798" y="2860967"/>
              <a:ext cx="368958" cy="543938"/>
            </a:xfrm>
            <a:prstGeom prst="downArrow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B054CC2F-1EFE-04D7-F08A-778E0E13910F}"/>
                </a:ext>
              </a:extLst>
            </p:cNvPr>
            <p:cNvSpPr/>
            <p:nvPr/>
          </p:nvSpPr>
          <p:spPr>
            <a:xfrm rot="9216725">
              <a:off x="4491959" y="2647745"/>
              <a:ext cx="368958" cy="635789"/>
            </a:xfrm>
            <a:prstGeom prst="downArrow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9236E0AF-11E5-6D79-E1D2-F70B0C061B96}"/>
                </a:ext>
              </a:extLst>
            </p:cNvPr>
            <p:cNvSpPr/>
            <p:nvPr/>
          </p:nvSpPr>
          <p:spPr>
            <a:xfrm rot="13012330" flipH="1">
              <a:off x="8761663" y="2846126"/>
              <a:ext cx="368958" cy="548640"/>
            </a:xfrm>
            <a:prstGeom prst="downArrow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17AEB329-09E3-F924-1316-3200F0811A17}"/>
                </a:ext>
              </a:extLst>
            </p:cNvPr>
            <p:cNvSpPr/>
            <p:nvPr/>
          </p:nvSpPr>
          <p:spPr>
            <a:xfrm rot="12383275" flipH="1">
              <a:off x="7423962" y="2641420"/>
              <a:ext cx="368958" cy="640080"/>
            </a:xfrm>
            <a:prstGeom prst="downArrow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CDB384AA-10B9-3616-A5A6-C725B463FFFD}"/>
              </a:ext>
            </a:extLst>
          </p:cNvPr>
          <p:cNvSpPr txBox="1">
            <a:spLocks/>
          </p:cNvSpPr>
          <p:nvPr/>
        </p:nvSpPr>
        <p:spPr>
          <a:xfrm>
            <a:off x="882041" y="245918"/>
            <a:ext cx="10515600" cy="11056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Dose Insight’s approach</a:t>
            </a:r>
          </a:p>
        </p:txBody>
      </p:sp>
    </p:spTree>
    <p:extLst>
      <p:ext uri="{BB962C8B-B14F-4D97-AF65-F5344CB8AC3E}">
        <p14:creationId xmlns:p14="http://schemas.microsoft.com/office/powerpoint/2010/main" val="26708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19C8-6DCD-F393-E785-A5B7D96C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531"/>
            <a:ext cx="1091162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is the right packaging for my device?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3929A-6E3F-DE58-0732-3C79AEDBAA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everal syringes on a table&#10;&#10;Description automatically generated">
            <a:extLst>
              <a:ext uri="{FF2B5EF4-FFF2-40B4-BE49-F238E27FC236}">
                <a16:creationId xmlns:a16="http://schemas.microsoft.com/office/drawing/2014/main" id="{9CC98F63-EDEA-A00C-CF09-8B717198B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1" y="4145552"/>
            <a:ext cx="3200400" cy="1799802"/>
          </a:xfrm>
          <a:prstGeom prst="rect">
            <a:avLst/>
          </a:prstGeom>
        </p:spPr>
      </p:pic>
      <p:pic>
        <p:nvPicPr>
          <p:cNvPr id="13" name="Picture 12" descr="A group of syringes on a table&#10;&#10;Description automatically generated">
            <a:extLst>
              <a:ext uri="{FF2B5EF4-FFF2-40B4-BE49-F238E27FC236}">
                <a16:creationId xmlns:a16="http://schemas.microsoft.com/office/drawing/2014/main" id="{B481A2A6-F4DC-A55B-0B9A-2C29B1C15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47" y="4145552"/>
            <a:ext cx="3200400" cy="1799802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001DF89-8B20-B117-7DC4-68C934D5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23" y="4136526"/>
            <a:ext cx="320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1A4C7F7-6AF6-7343-AA4E-E70051878E36}"/>
              </a:ext>
            </a:extLst>
          </p:cNvPr>
          <p:cNvGrpSpPr/>
          <p:nvPr/>
        </p:nvGrpSpPr>
        <p:grpSpPr>
          <a:xfrm>
            <a:off x="442171" y="2702740"/>
            <a:ext cx="3657600" cy="1193575"/>
            <a:chOff x="442171" y="2702740"/>
            <a:chExt cx="3657600" cy="1193575"/>
          </a:xfrm>
        </p:grpSpPr>
        <p:pic>
          <p:nvPicPr>
            <p:cNvPr id="9" name="Picture 8" descr="A syringe on a wood surface&#10;&#10;Description automatically generated">
              <a:extLst>
                <a:ext uri="{FF2B5EF4-FFF2-40B4-BE49-F238E27FC236}">
                  <a16:creationId xmlns:a16="http://schemas.microsoft.com/office/drawing/2014/main" id="{FFD2FBB6-F870-11DB-B425-FF63584F5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30" b="25843"/>
            <a:stretch/>
          </p:blipFill>
          <p:spPr>
            <a:xfrm>
              <a:off x="442171" y="2702740"/>
              <a:ext cx="3657600" cy="11935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DD00B7-2B18-F4D7-E3A8-2E0346064ADC}"/>
                </a:ext>
              </a:extLst>
            </p:cNvPr>
            <p:cNvSpPr/>
            <p:nvPr/>
          </p:nvSpPr>
          <p:spPr>
            <a:xfrm>
              <a:off x="1445139" y="305657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016946-5806-9F5A-5A76-8F302D44B0CC}"/>
                </a:ext>
              </a:extLst>
            </p:cNvPr>
            <p:cNvSpPr/>
            <p:nvPr/>
          </p:nvSpPr>
          <p:spPr>
            <a:xfrm>
              <a:off x="1042400" y="309998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330C32-E0A2-0D07-F931-ADB8B2D3A131}"/>
                </a:ext>
              </a:extLst>
            </p:cNvPr>
            <p:cNvSpPr/>
            <p:nvPr/>
          </p:nvSpPr>
          <p:spPr>
            <a:xfrm>
              <a:off x="1795430" y="3065569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9AE2D1-75D7-ECEE-6383-6CDB12E1FCC9}"/>
                </a:ext>
              </a:extLst>
            </p:cNvPr>
            <p:cNvSpPr/>
            <p:nvPr/>
          </p:nvSpPr>
          <p:spPr>
            <a:xfrm>
              <a:off x="2182661" y="307227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5D1587-33A8-4B53-C10A-6F1CF1A595DA}"/>
              </a:ext>
            </a:extLst>
          </p:cNvPr>
          <p:cNvGrpSpPr/>
          <p:nvPr/>
        </p:nvGrpSpPr>
        <p:grpSpPr>
          <a:xfrm>
            <a:off x="4949434" y="2702741"/>
            <a:ext cx="6201089" cy="1193574"/>
            <a:chOff x="4949434" y="2702741"/>
            <a:chExt cx="6201089" cy="1193574"/>
          </a:xfrm>
        </p:grpSpPr>
        <p:pic>
          <p:nvPicPr>
            <p:cNvPr id="11" name="Picture 10" descr="A syringe and a screwdriver&#10;&#10;Description automatically generated">
              <a:extLst>
                <a:ext uri="{FF2B5EF4-FFF2-40B4-BE49-F238E27FC236}">
                  <a16:creationId xmlns:a16="http://schemas.microsoft.com/office/drawing/2014/main" id="{D87AC584-B76D-DA94-AD62-96C6D7C9C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25" b="37748"/>
            <a:stretch/>
          </p:blipFill>
          <p:spPr>
            <a:xfrm>
              <a:off x="4949434" y="2702741"/>
              <a:ext cx="6201089" cy="119357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5FE7AD-8A3F-01F4-450B-FAA3DA936234}"/>
                </a:ext>
              </a:extLst>
            </p:cNvPr>
            <p:cNvSpPr/>
            <p:nvPr/>
          </p:nvSpPr>
          <p:spPr>
            <a:xfrm>
              <a:off x="6986000" y="2999573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FE71D6-C2FE-EACE-5905-56F7479D5CC7}"/>
                </a:ext>
              </a:extLst>
            </p:cNvPr>
            <p:cNvSpPr/>
            <p:nvPr/>
          </p:nvSpPr>
          <p:spPr>
            <a:xfrm>
              <a:off x="7739030" y="2965160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E899E2-AF1D-AC40-A33E-2E6C89C002F0}"/>
                </a:ext>
              </a:extLst>
            </p:cNvPr>
            <p:cNvSpPr/>
            <p:nvPr/>
          </p:nvSpPr>
          <p:spPr>
            <a:xfrm>
              <a:off x="8126261" y="2971863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EE11D2-251E-A70F-B227-2E4EAE46DCC9}"/>
                </a:ext>
              </a:extLst>
            </p:cNvPr>
            <p:cNvSpPr/>
            <p:nvPr/>
          </p:nvSpPr>
          <p:spPr>
            <a:xfrm>
              <a:off x="7367912" y="3008542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5D2166-0756-394B-1DE0-C7B8DC25F94E}"/>
                </a:ext>
              </a:extLst>
            </p:cNvPr>
            <p:cNvSpPr/>
            <p:nvPr/>
          </p:nvSpPr>
          <p:spPr>
            <a:xfrm>
              <a:off x="10396570" y="2957430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933BEE-1B75-AE7E-5DF0-1178F7FBD3F1}"/>
                </a:ext>
              </a:extLst>
            </p:cNvPr>
            <p:cNvSpPr/>
            <p:nvPr/>
          </p:nvSpPr>
          <p:spPr>
            <a:xfrm>
              <a:off x="10727826" y="2959934"/>
              <a:ext cx="91440" cy="182880"/>
            </a:xfrm>
            <a:prstGeom prst="rect">
              <a:avLst/>
            </a:prstGeom>
            <a:solidFill>
              <a:srgbClr val="AC8C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17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0A83A8-A03E-2318-BE6D-E9CD27CC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275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Comparison: Measurement vs. Modeling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36E90-2665-6334-91EE-EAF939DF9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9757E9C-C48E-C241-354D-60B69E045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2538" b="14622"/>
          <a:stretch/>
        </p:blipFill>
        <p:spPr bwMode="auto">
          <a:xfrm>
            <a:off x="87087" y="780299"/>
            <a:ext cx="7899297" cy="4789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34D59F-640D-4FB8-3617-9009E2928EC9}"/>
              </a:ext>
            </a:extLst>
          </p:cNvPr>
          <p:cNvSpPr/>
          <p:nvPr/>
        </p:nvSpPr>
        <p:spPr>
          <a:xfrm>
            <a:off x="554182" y="2198255"/>
            <a:ext cx="969818" cy="184727"/>
          </a:xfrm>
          <a:prstGeom prst="rect">
            <a:avLst/>
          </a:prstGeom>
          <a:solidFill>
            <a:srgbClr val="D9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3A0156-B1FE-CF34-F8FC-E9B884DEB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0" r="8869"/>
          <a:stretch/>
        </p:blipFill>
        <p:spPr>
          <a:xfrm>
            <a:off x="2228141" y="1420465"/>
            <a:ext cx="9876772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81AF-4BD8-4DD3-95BC-90D8957C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60328"/>
            <a:ext cx="11853101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ontserrat Medium" pitchFamily="2" charset="0"/>
              </a:rPr>
              <a:t>From Design Guidelines to Design for Sterilization (DFS)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67B03-1D20-40CA-AF22-D9508C17EB96}"/>
              </a:ext>
            </a:extLst>
          </p:cNvPr>
          <p:cNvGrpSpPr/>
          <p:nvPr/>
        </p:nvGrpSpPr>
        <p:grpSpPr>
          <a:xfrm>
            <a:off x="420000" y="908137"/>
            <a:ext cx="8128000" cy="4360733"/>
            <a:chOff x="203200" y="984249"/>
            <a:chExt cx="8128000" cy="5361771"/>
          </a:xfrm>
          <a:solidFill>
            <a:srgbClr val="EBAF44"/>
          </a:solidFill>
        </p:grpSpPr>
        <p:sp>
          <p:nvSpPr>
            <p:cNvPr id="22" name="Shape 21">
              <a:extLst>
                <a:ext uri="{FF2B5EF4-FFF2-40B4-BE49-F238E27FC236}">
                  <a16:creationId xmlns:a16="http://schemas.microsoft.com/office/drawing/2014/main" id="{9A832839-2897-4158-92DB-BC98A57EB2E7}"/>
                </a:ext>
              </a:extLst>
            </p:cNvPr>
            <p:cNvSpPr/>
            <p:nvPr/>
          </p:nvSpPr>
          <p:spPr>
            <a:xfrm>
              <a:off x="203200" y="984249"/>
              <a:ext cx="8128000" cy="5079999"/>
            </a:xfrm>
            <a:prstGeom prst="swooshArrow">
              <a:avLst>
                <a:gd name="adj1" fmla="val 25000"/>
                <a:gd name="adj2" fmla="val 25000"/>
              </a:avLst>
            </a:prstGeom>
            <a:grpFill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0F37B4-2C3C-45D7-8082-F56F876C02D0}"/>
                </a:ext>
              </a:extLst>
            </p:cNvPr>
            <p:cNvSpPr/>
            <p:nvPr/>
          </p:nvSpPr>
          <p:spPr>
            <a:xfrm>
              <a:off x="2092960" y="3752849"/>
              <a:ext cx="218791" cy="2925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DD7776-2E7C-4EB9-A8D5-CCD0D3AB3D12}"/>
                </a:ext>
              </a:extLst>
            </p:cNvPr>
            <p:cNvSpPr/>
            <p:nvPr/>
          </p:nvSpPr>
          <p:spPr>
            <a:xfrm>
              <a:off x="2194560" y="4176861"/>
              <a:ext cx="2641600" cy="2169159"/>
            </a:xfrm>
            <a:custGeom>
              <a:avLst/>
              <a:gdLst>
                <a:gd name="connsiteX0" fmla="*/ 0 w 2641600"/>
                <a:gd name="connsiteY0" fmla="*/ 0 h 2169159"/>
                <a:gd name="connsiteX1" fmla="*/ 2641600 w 2641600"/>
                <a:gd name="connsiteY1" fmla="*/ 0 h 2169159"/>
                <a:gd name="connsiteX2" fmla="*/ 2641600 w 2641600"/>
                <a:gd name="connsiteY2" fmla="*/ 2169159 h 2169159"/>
                <a:gd name="connsiteX3" fmla="*/ 0 w 2641600"/>
                <a:gd name="connsiteY3" fmla="*/ 2169159 h 2169159"/>
                <a:gd name="connsiteX4" fmla="*/ 0 w 2641600"/>
                <a:gd name="connsiteY4" fmla="*/ 0 h 216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600" h="2169159">
                  <a:moveTo>
                    <a:pt x="0" y="0"/>
                  </a:moveTo>
                  <a:lnTo>
                    <a:pt x="2641600" y="0"/>
                  </a:lnTo>
                  <a:lnTo>
                    <a:pt x="2641600" y="2169159"/>
                  </a:lnTo>
                  <a:lnTo>
                    <a:pt x="0" y="216915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740" tIns="0" rIns="0" bIns="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Montserrat Medium" pitchFamily="2" charset="0"/>
                </a:rPr>
                <a:t>Design guidelines</a:t>
              </a:r>
            </a:p>
          </p:txBody>
        </p:sp>
      </p:grp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381CA512-5AE3-46D4-8B62-68428665B79E}"/>
              </a:ext>
            </a:extLst>
          </p:cNvPr>
          <p:cNvGraphicFramePr/>
          <p:nvPr/>
        </p:nvGraphicFramePr>
        <p:xfrm>
          <a:off x="5343525" y="3000048"/>
          <a:ext cx="6712776" cy="3125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361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B67B03-1D20-40CA-AF22-D9508C17EB96}"/>
              </a:ext>
            </a:extLst>
          </p:cNvPr>
          <p:cNvGrpSpPr/>
          <p:nvPr/>
        </p:nvGrpSpPr>
        <p:grpSpPr>
          <a:xfrm>
            <a:off x="420000" y="908137"/>
            <a:ext cx="8128000" cy="4360733"/>
            <a:chOff x="203200" y="984249"/>
            <a:chExt cx="8128000" cy="5361771"/>
          </a:xfrm>
          <a:solidFill>
            <a:srgbClr val="EBAF44"/>
          </a:solidFill>
        </p:grpSpPr>
        <p:sp>
          <p:nvSpPr>
            <p:cNvPr id="22" name="Shape 21">
              <a:extLst>
                <a:ext uri="{FF2B5EF4-FFF2-40B4-BE49-F238E27FC236}">
                  <a16:creationId xmlns:a16="http://schemas.microsoft.com/office/drawing/2014/main" id="{9A832839-2897-4158-92DB-BC98A57EB2E7}"/>
                </a:ext>
              </a:extLst>
            </p:cNvPr>
            <p:cNvSpPr/>
            <p:nvPr/>
          </p:nvSpPr>
          <p:spPr>
            <a:xfrm>
              <a:off x="203200" y="984249"/>
              <a:ext cx="8128000" cy="5079999"/>
            </a:xfrm>
            <a:prstGeom prst="swooshArrow">
              <a:avLst>
                <a:gd name="adj1" fmla="val 25000"/>
                <a:gd name="adj2" fmla="val 25000"/>
              </a:avLst>
            </a:prstGeom>
            <a:grpFill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DD7776-2E7C-4EB9-A8D5-CCD0D3AB3D12}"/>
                </a:ext>
              </a:extLst>
            </p:cNvPr>
            <p:cNvSpPr/>
            <p:nvPr/>
          </p:nvSpPr>
          <p:spPr>
            <a:xfrm>
              <a:off x="2194560" y="4176861"/>
              <a:ext cx="2641600" cy="2169159"/>
            </a:xfrm>
            <a:custGeom>
              <a:avLst/>
              <a:gdLst>
                <a:gd name="connsiteX0" fmla="*/ 0 w 2641600"/>
                <a:gd name="connsiteY0" fmla="*/ 0 h 2169159"/>
                <a:gd name="connsiteX1" fmla="*/ 2641600 w 2641600"/>
                <a:gd name="connsiteY1" fmla="*/ 0 h 2169159"/>
                <a:gd name="connsiteX2" fmla="*/ 2641600 w 2641600"/>
                <a:gd name="connsiteY2" fmla="*/ 2169159 h 2169159"/>
                <a:gd name="connsiteX3" fmla="*/ 0 w 2641600"/>
                <a:gd name="connsiteY3" fmla="*/ 2169159 h 2169159"/>
                <a:gd name="connsiteX4" fmla="*/ 0 w 2641600"/>
                <a:gd name="connsiteY4" fmla="*/ 0 h 216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600" h="2169159">
                  <a:moveTo>
                    <a:pt x="0" y="0"/>
                  </a:moveTo>
                  <a:lnTo>
                    <a:pt x="2641600" y="0"/>
                  </a:lnTo>
                  <a:lnTo>
                    <a:pt x="2641600" y="2169159"/>
                  </a:lnTo>
                  <a:lnTo>
                    <a:pt x="0" y="216915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740" tIns="0" rIns="0" bIns="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Montserrat Medium" pitchFamily="2" charset="0"/>
                </a:rPr>
                <a:t>Design guidelines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EA75C5-234E-40C2-B054-1E1B8AF21F7B}"/>
              </a:ext>
            </a:extLst>
          </p:cNvPr>
          <p:cNvGrpSpPr/>
          <p:nvPr/>
        </p:nvGrpSpPr>
        <p:grpSpPr>
          <a:xfrm>
            <a:off x="4626240" y="2062485"/>
            <a:ext cx="2885440" cy="3362960"/>
            <a:chOff x="4714240" y="2324209"/>
            <a:chExt cx="2885440" cy="33629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E23104-A45B-4BA5-9D04-3CF417DF9425}"/>
                </a:ext>
              </a:extLst>
            </p:cNvPr>
            <p:cNvSpPr/>
            <p:nvPr/>
          </p:nvSpPr>
          <p:spPr>
            <a:xfrm>
              <a:off x="4714240" y="2457449"/>
              <a:ext cx="487680" cy="4876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234FE5A-E01E-42F7-AAE8-D600F1A15704}"/>
                </a:ext>
              </a:extLst>
            </p:cNvPr>
            <p:cNvSpPr/>
            <p:nvPr/>
          </p:nvSpPr>
          <p:spPr>
            <a:xfrm>
              <a:off x="4958080" y="2324209"/>
              <a:ext cx="2641600" cy="3362960"/>
            </a:xfrm>
            <a:custGeom>
              <a:avLst/>
              <a:gdLst>
                <a:gd name="connsiteX0" fmla="*/ 0 w 2641600"/>
                <a:gd name="connsiteY0" fmla="*/ 0 h 3362960"/>
                <a:gd name="connsiteX1" fmla="*/ 2641600 w 2641600"/>
                <a:gd name="connsiteY1" fmla="*/ 0 h 3362960"/>
                <a:gd name="connsiteX2" fmla="*/ 2641600 w 2641600"/>
                <a:gd name="connsiteY2" fmla="*/ 3362960 h 3362960"/>
                <a:gd name="connsiteX3" fmla="*/ 0 w 2641600"/>
                <a:gd name="connsiteY3" fmla="*/ 3362960 h 3362960"/>
                <a:gd name="connsiteX4" fmla="*/ 0 w 2641600"/>
                <a:gd name="connsiteY4" fmla="*/ 0 h 33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600" h="3362960">
                  <a:moveTo>
                    <a:pt x="0" y="0"/>
                  </a:moveTo>
                  <a:lnTo>
                    <a:pt x="2641600" y="0"/>
                  </a:lnTo>
                  <a:lnTo>
                    <a:pt x="2641600" y="3362960"/>
                  </a:lnTo>
                  <a:lnTo>
                    <a:pt x="0" y="336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412" tIns="0" rIns="0" bIns="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Montserrat Medium" pitchFamily="2" charset="0"/>
                </a:rPr>
                <a:t>Modeling</a:t>
              </a:r>
            </a:p>
          </p:txBody>
        </p:sp>
      </p:grp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381CA512-5AE3-46D4-8B62-68428665B79E}"/>
              </a:ext>
            </a:extLst>
          </p:cNvPr>
          <p:cNvGraphicFramePr/>
          <p:nvPr/>
        </p:nvGraphicFramePr>
        <p:xfrm>
          <a:off x="5343525" y="4064695"/>
          <a:ext cx="6712776" cy="10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A34D535-6DDA-2A9E-0964-5E060FF70063}"/>
              </a:ext>
            </a:extLst>
          </p:cNvPr>
          <p:cNvSpPr/>
          <p:nvPr/>
        </p:nvSpPr>
        <p:spPr>
          <a:xfrm>
            <a:off x="2309760" y="3159842"/>
            <a:ext cx="218791" cy="237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7CB27-4889-FB44-DE5F-67C66608BF39}"/>
              </a:ext>
            </a:extLst>
          </p:cNvPr>
          <p:cNvSpPr txBox="1"/>
          <p:nvPr/>
        </p:nvSpPr>
        <p:spPr>
          <a:xfrm>
            <a:off x="1284233" y="5517931"/>
            <a:ext cx="96271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Tahoma"/>
                <a:cs typeface="Tahoma"/>
              </a:rPr>
              <a:t>Many industries went from design guidelines to modeling. </a:t>
            </a:r>
          </a:p>
          <a:p>
            <a:r>
              <a:rPr lang="en-US" dirty="0">
                <a:ea typeface="Tahoma"/>
                <a:cs typeface="Tahoma"/>
              </a:rPr>
              <a:t>Examples: flow simulations for injection molding, data center design.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7DE8E4-3608-ECAE-C4D6-9BFF13FB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60328"/>
            <a:ext cx="11853101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ontserrat Medium" pitchFamily="2" charset="0"/>
              </a:rPr>
              <a:t>From Design Guidelines to Design for Sterilization (DFS)</a:t>
            </a:r>
          </a:p>
        </p:txBody>
      </p:sp>
    </p:spTree>
    <p:extLst>
      <p:ext uri="{BB962C8B-B14F-4D97-AF65-F5344CB8AC3E}">
        <p14:creationId xmlns:p14="http://schemas.microsoft.com/office/powerpoint/2010/main" val="233060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7319BB-A04D-3CA8-A620-A0531169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854"/>
            <a:ext cx="10515600" cy="1119513"/>
          </a:xfrm>
        </p:spPr>
        <p:txBody>
          <a:bodyPr>
            <a:normAutofit/>
          </a:bodyPr>
          <a:lstStyle/>
          <a:p>
            <a:r>
              <a:rPr lang="en-US" sz="4000" dirty="0"/>
              <a:t>What is dose?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1D333-F169-1C79-5107-5C5AD2644588}"/>
              </a:ext>
            </a:extLst>
          </p:cNvPr>
          <p:cNvSpPr/>
          <p:nvPr/>
        </p:nvSpPr>
        <p:spPr>
          <a:xfrm>
            <a:off x="5095277" y="3737724"/>
            <a:ext cx="1771313" cy="154594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546B8-13B9-4397-7DF6-D6BD1DC1DC8A}"/>
              </a:ext>
            </a:extLst>
          </p:cNvPr>
          <p:cNvSpPr txBox="1"/>
          <p:nvPr/>
        </p:nvSpPr>
        <p:spPr>
          <a:xfrm>
            <a:off x="4831961" y="2253483"/>
            <a:ext cx="3777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Particles interact with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absorbed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new particles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3E8462-3A94-198F-B5D4-9570902DDAEE}"/>
              </a:ext>
            </a:extLst>
          </p:cNvPr>
          <p:cNvCxnSpPr>
            <a:cxnSpLocks/>
            <a:stCxn id="37" idx="6"/>
          </p:cNvCxnSpPr>
          <p:nvPr/>
        </p:nvCxnSpPr>
        <p:spPr>
          <a:xfrm>
            <a:off x="4883553" y="4436159"/>
            <a:ext cx="477520" cy="1801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B943156D-481E-45A3-4A45-30FC05EFA6C9}"/>
              </a:ext>
            </a:extLst>
          </p:cNvPr>
          <p:cNvSpPr/>
          <p:nvPr/>
        </p:nvSpPr>
        <p:spPr>
          <a:xfrm>
            <a:off x="5361073" y="4493145"/>
            <a:ext cx="294341" cy="256988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5E781-36C5-CEC7-A702-3A1FF8D41B22}"/>
              </a:ext>
            </a:extLst>
          </p:cNvPr>
          <p:cNvCxnSpPr>
            <a:cxnSpLocks/>
          </p:cNvCxnSpPr>
          <p:nvPr/>
        </p:nvCxnSpPr>
        <p:spPr>
          <a:xfrm flipV="1">
            <a:off x="5795339" y="4255824"/>
            <a:ext cx="135750" cy="2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4295634-0367-E6B2-0080-D8797F9716DB}"/>
              </a:ext>
            </a:extLst>
          </p:cNvPr>
          <p:cNvSpPr/>
          <p:nvPr/>
        </p:nvSpPr>
        <p:spPr>
          <a:xfrm>
            <a:off x="5667214" y="4458911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4E5552-8614-2FF7-B98D-7A4C991165EB}"/>
              </a:ext>
            </a:extLst>
          </p:cNvPr>
          <p:cNvSpPr/>
          <p:nvPr/>
        </p:nvSpPr>
        <p:spPr>
          <a:xfrm>
            <a:off x="5386991" y="4517803"/>
            <a:ext cx="210312" cy="2116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DD495D-63ED-3E59-1099-16F38705F1B4}"/>
              </a:ext>
            </a:extLst>
          </p:cNvPr>
          <p:cNvCxnSpPr>
            <a:cxnSpLocks/>
            <a:stCxn id="31" idx="5"/>
            <a:endCxn id="36" idx="2"/>
          </p:cNvCxnSpPr>
          <p:nvPr/>
        </p:nvCxnSpPr>
        <p:spPr>
          <a:xfrm>
            <a:off x="6359229" y="4438192"/>
            <a:ext cx="141866" cy="2141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2585A56-91A5-7F7C-1E1F-BD4A99C492D5}"/>
              </a:ext>
            </a:extLst>
          </p:cNvPr>
          <p:cNvSpPr/>
          <p:nvPr/>
        </p:nvSpPr>
        <p:spPr>
          <a:xfrm>
            <a:off x="6203131" y="4282094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xplosion: 14 Points 31">
            <a:extLst>
              <a:ext uri="{FF2B5EF4-FFF2-40B4-BE49-F238E27FC236}">
                <a16:creationId xmlns:a16="http://schemas.microsoft.com/office/drawing/2014/main" id="{2EA9CA33-F66C-9199-ACCC-02B9E10AECF2}"/>
              </a:ext>
            </a:extLst>
          </p:cNvPr>
          <p:cNvSpPr/>
          <p:nvPr/>
        </p:nvSpPr>
        <p:spPr>
          <a:xfrm>
            <a:off x="5945419" y="4124285"/>
            <a:ext cx="294341" cy="256988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61AC12-6F79-0CBC-5691-D559981B1889}"/>
              </a:ext>
            </a:extLst>
          </p:cNvPr>
          <p:cNvSpPr txBox="1"/>
          <p:nvPr/>
        </p:nvSpPr>
        <p:spPr>
          <a:xfrm>
            <a:off x="5126281" y="4793051"/>
            <a:ext cx="73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24.2 </a:t>
            </a:r>
            <a:r>
              <a:rPr lang="en-US" sz="1200" dirty="0" err="1"/>
              <a:t>kGy</a:t>
            </a:r>
            <a:endParaRPr lang="en-US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D77EC3-00C2-8F16-3116-A3369262FDB1}"/>
              </a:ext>
            </a:extLst>
          </p:cNvPr>
          <p:cNvSpPr/>
          <p:nvPr/>
        </p:nvSpPr>
        <p:spPr>
          <a:xfrm>
            <a:off x="5966079" y="4159915"/>
            <a:ext cx="210312" cy="2116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488D15-2CE0-30FB-9CAA-52D8BD7229ED}"/>
              </a:ext>
            </a:extLst>
          </p:cNvPr>
          <p:cNvSpPr txBox="1"/>
          <p:nvPr/>
        </p:nvSpPr>
        <p:spPr>
          <a:xfrm>
            <a:off x="6172381" y="4051763"/>
            <a:ext cx="73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15.3 </a:t>
            </a:r>
            <a:r>
              <a:rPr lang="en-US" sz="1200" dirty="0" err="1"/>
              <a:t>kGy</a:t>
            </a:r>
            <a:endParaRPr lang="en-US" sz="1200" dirty="0"/>
          </a:p>
        </p:txBody>
      </p:sp>
      <p:sp>
        <p:nvSpPr>
          <p:cNvPr id="36" name="Explosion: 14 Points 35">
            <a:extLst>
              <a:ext uri="{FF2B5EF4-FFF2-40B4-BE49-F238E27FC236}">
                <a16:creationId xmlns:a16="http://schemas.microsoft.com/office/drawing/2014/main" id="{C12C733C-6FC0-60BF-9B09-2F228C769CCF}"/>
              </a:ext>
            </a:extLst>
          </p:cNvPr>
          <p:cNvSpPr/>
          <p:nvPr/>
        </p:nvSpPr>
        <p:spPr>
          <a:xfrm>
            <a:off x="6342859" y="4428173"/>
            <a:ext cx="294341" cy="256988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507CBD-92DC-C20A-F046-06259EB5BC29}"/>
              </a:ext>
            </a:extLst>
          </p:cNvPr>
          <p:cNvSpPr/>
          <p:nvPr/>
        </p:nvSpPr>
        <p:spPr>
          <a:xfrm>
            <a:off x="4700673" y="4344719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35EE73-446B-3BC7-CD00-14C3A231AB15}"/>
              </a:ext>
            </a:extLst>
          </p:cNvPr>
          <p:cNvSpPr/>
          <p:nvPr/>
        </p:nvSpPr>
        <p:spPr>
          <a:xfrm>
            <a:off x="6392316" y="4456924"/>
            <a:ext cx="210312" cy="2116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492DDC-46B4-C8A0-A330-5ADFC232172B}"/>
              </a:ext>
            </a:extLst>
          </p:cNvPr>
          <p:cNvSpPr txBox="1"/>
          <p:nvPr/>
        </p:nvSpPr>
        <p:spPr>
          <a:xfrm>
            <a:off x="6099348" y="4662015"/>
            <a:ext cx="73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10.7 </a:t>
            </a:r>
            <a:r>
              <a:rPr lang="en-US" sz="1200" dirty="0" err="1"/>
              <a:t>kGy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FDFD7-8302-A3CD-E6FC-01A14E5BB651}"/>
              </a:ext>
            </a:extLst>
          </p:cNvPr>
          <p:cNvSpPr txBox="1"/>
          <p:nvPr/>
        </p:nvSpPr>
        <p:spPr>
          <a:xfrm>
            <a:off x="849747" y="1329502"/>
            <a:ext cx="9762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Dose is the energy of electrons or photons absorbed in the medical device </a:t>
            </a:r>
          </a:p>
        </p:txBody>
      </p:sp>
    </p:spTree>
    <p:extLst>
      <p:ext uri="{BB962C8B-B14F-4D97-AF65-F5344CB8AC3E}">
        <p14:creationId xmlns:p14="http://schemas.microsoft.com/office/powerpoint/2010/main" val="14097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3" grpId="1" animBg="1"/>
      <p:bldP spid="28" grpId="0" animBg="1"/>
      <p:bldP spid="29" grpId="0" animBg="1"/>
      <p:bldP spid="31" grpId="0" animBg="1"/>
      <p:bldP spid="32" grpId="0" animBg="1"/>
      <p:bldP spid="32" grpId="1" animBg="1"/>
      <p:bldP spid="33" grpId="0"/>
      <p:bldP spid="34" grpId="0" animBg="1"/>
      <p:bldP spid="35" grpId="0"/>
      <p:bldP spid="36" grpId="0" animBg="1"/>
      <p:bldP spid="36" grpId="1" animBg="1"/>
      <p:bldP spid="37" grpId="0" animBg="1"/>
      <p:bldP spid="38" grpId="0" animBg="1"/>
      <p:bldP spid="3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8154</TotalTime>
  <Words>1183</Words>
  <Application>Microsoft Office PowerPoint</Application>
  <PresentationFormat>Widescreen</PresentationFormat>
  <Paragraphs>174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Montserrat Medium</vt:lpstr>
      <vt:lpstr>Office Theme</vt:lpstr>
      <vt:lpstr>PowerPoint Presentation</vt:lpstr>
      <vt:lpstr>Acknowledgments</vt:lpstr>
      <vt:lpstr>PowerPoint Presentation</vt:lpstr>
      <vt:lpstr>What is the right configuration for my device?</vt:lpstr>
      <vt:lpstr>What is the right packaging for my device?</vt:lpstr>
      <vt:lpstr>Comparison: Measurement vs. Modeling</vt:lpstr>
      <vt:lpstr>From Design Guidelines to Design for Sterilization (DFS)</vt:lpstr>
      <vt:lpstr>From Design Guidelines to Design for Sterilization (DFS)</vt:lpstr>
      <vt:lpstr>What is dose?</vt:lpstr>
      <vt:lpstr>How do we model dose deposited in the device?</vt:lpstr>
      <vt:lpstr>PowerPoint Presentation</vt:lpstr>
      <vt:lpstr>Are Monte Carlo simulations accurate?</vt:lpstr>
      <vt:lpstr>PowerPoint Presentation</vt:lpstr>
      <vt:lpstr>Validation of sterilization simulations</vt:lpstr>
      <vt:lpstr>Monte Carlo Simulations are increasingly used for sterilization simulations</vt:lpstr>
      <vt:lpstr>RayXpert by TRAD</vt:lpstr>
      <vt:lpstr>Puffin by Pacific Northwest National Laboratory</vt:lpstr>
      <vt:lpstr>PowerPoint Presentation</vt:lpstr>
      <vt:lpstr>PowerPoint Presentation</vt:lpstr>
      <vt:lpstr>PowerPoint Presentation</vt:lpstr>
      <vt:lpstr>PowerPoint Presentation</vt:lpstr>
      <vt:lpstr>Comparison: Measurement vs. Modeling</vt:lpstr>
      <vt:lpstr>Are Monte Carlo simulations fast?</vt:lpstr>
      <vt:lpstr>Acceleration with cloud computing</vt:lpstr>
      <vt:lpstr>Acceleration with cloud computing</vt:lpstr>
      <vt:lpstr>Acceleration with GPU computing</vt:lpstr>
      <vt:lpstr>What is the right packaging for my device?</vt:lpstr>
      <vt:lpstr> Dose map of a single syringe</vt:lpstr>
      <vt:lpstr>Understanding the dose map</vt:lpstr>
      <vt:lpstr>Which beam direction is better?</vt:lpstr>
      <vt:lpstr>How much does simulation uncertainty skew the results?</vt:lpstr>
      <vt:lpstr>Comparison of packaging configurations </vt:lpstr>
      <vt:lpstr>Comparison of packaging configurations </vt:lpstr>
      <vt:lpstr>Comparison of packaging configurations </vt:lpstr>
      <vt:lpstr>Comparison of packaging configurations </vt:lpstr>
      <vt:lpstr>How many syringes can we stack?</vt:lpstr>
      <vt:lpstr>Final packaging configuration: 3x6x3 syringes</vt:lpstr>
      <vt:lpstr>Final packaging configuration: 3x6x3 syringes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Funk</dc:creator>
  <cp:lastModifiedBy>Tobias Funk</cp:lastModifiedBy>
  <cp:revision>24</cp:revision>
  <dcterms:created xsi:type="dcterms:W3CDTF">2023-09-08T16:28:13Z</dcterms:created>
  <dcterms:modified xsi:type="dcterms:W3CDTF">2023-09-21T11:23:41Z</dcterms:modified>
</cp:coreProperties>
</file>