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glb" ContentType="model/gltf.binary"/>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media/image76.jpg" ContentType="image/jpg"/>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comments/modernComment_221_C3A46F9.xml" ContentType="application/vnd.ms-powerpoint.comments+xml"/>
  <Override PartName="/ppt/tags/tag38.xml" ContentType="application/vnd.openxmlformats-officedocument.presentationml.tags+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9.xml" ContentType="application/vnd.openxmlformats-officedocument.presentationml.tag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8.xml" ContentType="application/vnd.openxmlformats-officedocument.presentationml.tags+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49.xml" ContentType="application/vnd.openxmlformats-officedocument.presentationml.tags+xml"/>
  <Override PartName="/ppt/tags/tag50.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54.xml" ContentType="application/vnd.openxmlformats-officedocument.presentationml.tags+xml"/>
  <Override PartName="/ppt/tags/tag55.xml" ContentType="application/vnd.openxmlformats-officedocument.presentationml.tags+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56.xml" ContentType="application/vnd.openxmlformats-officedocument.presentationml.tags+xml"/>
  <Override PartName="/ppt/notesSlides/notesSlide19.xml" ContentType="application/vnd.openxmlformats-officedocument.presentationml.notesSlide+xml"/>
  <Override PartName="/ppt/tags/tag57.xml" ContentType="application/vnd.openxmlformats-officedocument.presentationml.tags+xml"/>
  <Override PartName="/ppt/notesSlides/notesSlide20.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1.xml" ContentType="application/vnd.openxmlformats-officedocument.presentationml.notesSlide+xml"/>
  <Override PartName="/ppt/tags/tag60.xml" ContentType="application/vnd.openxmlformats-officedocument.presentationml.tags+xml"/>
  <Override PartName="/ppt/notesSlides/notesSlide22.xml" ContentType="application/vnd.openxmlformats-officedocument.presentationml.notesSlide+xml"/>
  <Override PartName="/ppt/tags/tag61.xml" ContentType="application/vnd.openxmlformats-officedocument.presentationml.tags+xml"/>
  <Override PartName="/ppt/comments/modernComment_158_4FBD635D.xml" ContentType="application/vnd.ms-powerpoint.comments+xml"/>
  <Override PartName="/ppt/tags/tag62.xml" ContentType="application/vnd.openxmlformats-officedocument.presentationml.tags+xml"/>
  <Override PartName="/ppt/notesSlides/notesSlide23.xml" ContentType="application/vnd.openxmlformats-officedocument.presentationml.notesSlide+xml"/>
  <Override PartName="/ppt/tags/tag63.xml" ContentType="application/vnd.openxmlformats-officedocument.presentationml.tags+xml"/>
  <Override PartName="/ppt/notesSlides/notesSlide24.xml" ContentType="application/vnd.openxmlformats-officedocument.presentationml.notesSlide+xml"/>
  <Override PartName="/ppt/tags/tag6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tags/tag65.xml" ContentType="application/vnd.openxmlformats-officedocument.presentationml.tags+xml"/>
  <Override PartName="/ppt/notesSlides/notesSlide28.xml" ContentType="application/vnd.openxmlformats-officedocument.presentationml.notesSlide+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91" r:id="rId2"/>
    <p:sldMasterId id="2147483773" r:id="rId3"/>
  </p:sldMasterIdLst>
  <p:notesMasterIdLst>
    <p:notesMasterId r:id="rId77"/>
  </p:notesMasterIdLst>
  <p:sldIdLst>
    <p:sldId id="272" r:id="rId4"/>
    <p:sldId id="6859" r:id="rId5"/>
    <p:sldId id="2147473400" r:id="rId6"/>
    <p:sldId id="7892" r:id="rId7"/>
    <p:sldId id="303" r:id="rId8"/>
    <p:sldId id="260" r:id="rId9"/>
    <p:sldId id="2147473429" r:id="rId10"/>
    <p:sldId id="2147473422" r:id="rId11"/>
    <p:sldId id="2147473390" r:id="rId12"/>
    <p:sldId id="6502" r:id="rId13"/>
    <p:sldId id="1435" r:id="rId14"/>
    <p:sldId id="2147473405" r:id="rId15"/>
    <p:sldId id="1373" r:id="rId16"/>
    <p:sldId id="375" r:id="rId17"/>
    <p:sldId id="2147471374" r:id="rId18"/>
    <p:sldId id="6510" r:id="rId19"/>
    <p:sldId id="1379" r:id="rId20"/>
    <p:sldId id="2147471385" r:id="rId21"/>
    <p:sldId id="265" r:id="rId22"/>
    <p:sldId id="669" r:id="rId23"/>
    <p:sldId id="1377" r:id="rId24"/>
    <p:sldId id="2147473406" r:id="rId25"/>
    <p:sldId id="2147470990" r:id="rId26"/>
    <p:sldId id="698" r:id="rId27"/>
    <p:sldId id="2147471386" r:id="rId28"/>
    <p:sldId id="1324" r:id="rId29"/>
    <p:sldId id="2147473408" r:id="rId30"/>
    <p:sldId id="2147471379" r:id="rId31"/>
    <p:sldId id="2147473402" r:id="rId32"/>
    <p:sldId id="2147471393" r:id="rId33"/>
    <p:sldId id="2147473404" r:id="rId34"/>
    <p:sldId id="2147473407" r:id="rId35"/>
    <p:sldId id="545" r:id="rId36"/>
    <p:sldId id="6886" r:id="rId37"/>
    <p:sldId id="394" r:id="rId38"/>
    <p:sldId id="395" r:id="rId39"/>
    <p:sldId id="264" r:id="rId40"/>
    <p:sldId id="1326" r:id="rId41"/>
    <p:sldId id="2147473414" r:id="rId42"/>
    <p:sldId id="6864" r:id="rId43"/>
    <p:sldId id="6861" r:id="rId44"/>
    <p:sldId id="2147473397" r:id="rId45"/>
    <p:sldId id="2147473396" r:id="rId46"/>
    <p:sldId id="1333" r:id="rId47"/>
    <p:sldId id="1336" r:id="rId48"/>
    <p:sldId id="2147471433" r:id="rId49"/>
    <p:sldId id="2147471435" r:id="rId50"/>
    <p:sldId id="2147471445" r:id="rId51"/>
    <p:sldId id="574" r:id="rId52"/>
    <p:sldId id="390" r:id="rId53"/>
    <p:sldId id="6881" r:id="rId54"/>
    <p:sldId id="2147471348" r:id="rId55"/>
    <p:sldId id="2147473424" r:id="rId56"/>
    <p:sldId id="1396" r:id="rId57"/>
    <p:sldId id="692" r:id="rId58"/>
    <p:sldId id="471" r:id="rId59"/>
    <p:sldId id="2147473425" r:id="rId60"/>
    <p:sldId id="2147473410" r:id="rId61"/>
    <p:sldId id="374" r:id="rId62"/>
    <p:sldId id="436" r:id="rId63"/>
    <p:sldId id="2147473426" r:id="rId64"/>
    <p:sldId id="276" r:id="rId65"/>
    <p:sldId id="344" r:id="rId66"/>
    <p:sldId id="2147473415" r:id="rId67"/>
    <p:sldId id="2147473417" r:id="rId68"/>
    <p:sldId id="2147376856" r:id="rId69"/>
    <p:sldId id="2147376827" r:id="rId70"/>
    <p:sldId id="2147376854" r:id="rId71"/>
    <p:sldId id="2147473427" r:id="rId72"/>
    <p:sldId id="2147473430" r:id="rId73"/>
    <p:sldId id="279" r:id="rId74"/>
    <p:sldId id="2147473428" r:id="rId75"/>
    <p:sldId id="2147473421" r:id="rId76"/>
  </p:sldIdLst>
  <p:sldSz cx="12192000" cy="6858000"/>
  <p:notesSz cx="6858000" cy="9144000"/>
  <p:custDataLst>
    <p:tags r:id="rId7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0200033-01F4-4CE1-83EF-984B0EEC803F}">
          <p14:sldIdLst>
            <p14:sldId id="272"/>
          </p14:sldIdLst>
        </p14:section>
        <p14:section name="Introduction" id="{8BAE622D-8BDE-AE41-B7BB-7314672BE6E9}">
          <p14:sldIdLst>
            <p14:sldId id="6859"/>
            <p14:sldId id="2147473400"/>
          </p14:sldIdLst>
        </p14:section>
        <p14:section name="General consideration" id="{BEBAF34C-F4B9-4BA3-BDB7-4DF2B6C35BA0}">
          <p14:sldIdLst>
            <p14:sldId id="7892"/>
            <p14:sldId id="303"/>
            <p14:sldId id="260"/>
            <p14:sldId id="2147473429"/>
            <p14:sldId id="2147473422"/>
            <p14:sldId id="2147473390"/>
            <p14:sldId id="6502"/>
            <p14:sldId id="1435"/>
          </p14:sldIdLst>
        </p14:section>
        <p14:section name="Sterility" id="{9D3B45EE-9A09-4C78-ACCA-023C23F95ED7}">
          <p14:sldIdLst>
            <p14:sldId id="2147473405"/>
            <p14:sldId id="1373"/>
            <p14:sldId id="375"/>
            <p14:sldId id="2147471374"/>
            <p14:sldId id="6510"/>
            <p14:sldId id="1379"/>
            <p14:sldId id="2147471385"/>
            <p14:sldId id="265"/>
            <p14:sldId id="669"/>
            <p14:sldId id="1377"/>
          </p14:sldIdLst>
        </p14:section>
        <p14:section name="Physics" id="{25E182C6-908D-4847-89A8-C2AE303C9680}">
          <p14:sldIdLst>
            <p14:sldId id="2147473406"/>
            <p14:sldId id="2147470990"/>
            <p14:sldId id="698"/>
            <p14:sldId id="2147471386"/>
            <p14:sldId id="1324"/>
          </p14:sldIdLst>
        </p14:section>
        <p14:section name="Radiation technology" id="{377DC397-6BDA-4B66-9D55-475121AA1483}">
          <p14:sldIdLst>
            <p14:sldId id="2147473408"/>
            <p14:sldId id="2147471379"/>
            <p14:sldId id="2147473402"/>
            <p14:sldId id="2147471393"/>
            <p14:sldId id="2147473404"/>
          </p14:sldIdLst>
        </p14:section>
        <p14:section name="Matériau" id="{6864B51F-8EE1-47B3-A657-E59EEC09453E}">
          <p14:sldIdLst>
            <p14:sldId id="2147473407"/>
            <p14:sldId id="545"/>
            <p14:sldId id="6886"/>
            <p14:sldId id="394"/>
            <p14:sldId id="395"/>
            <p14:sldId id="264"/>
            <p14:sldId id="1326"/>
          </p14:sldIdLst>
        </p14:section>
        <p14:section name="BPSA Risk evaluation" id="{145EFFA1-462F-41C6-9207-E5872E3FE51A}">
          <p14:sldIdLst>
            <p14:sldId id="2147473414"/>
            <p14:sldId id="6864"/>
            <p14:sldId id="6861"/>
            <p14:sldId id="2147473397"/>
            <p14:sldId id="2147473396"/>
            <p14:sldId id="1333"/>
            <p14:sldId id="1336"/>
            <p14:sldId id="2147471433"/>
            <p14:sldId id="2147471435"/>
            <p14:sldId id="2147471445"/>
          </p14:sldIdLst>
        </p14:section>
        <p14:section name="SSB Risk assessment" id="{4A58A2A1-0560-489B-BF28-08239545E0E5}">
          <p14:sldIdLst>
            <p14:sldId id="574"/>
            <p14:sldId id="390"/>
            <p14:sldId id="6881"/>
            <p14:sldId id="2147471348"/>
            <p14:sldId id="2147473424"/>
            <p14:sldId id="1396"/>
            <p14:sldId id="692"/>
            <p14:sldId id="471"/>
          </p14:sldIdLst>
        </p14:section>
        <p14:section name="Proof of equivalency" id="{8E57B892-9ACC-44E6-BC50-5CDC2B65FDAB}">
          <p14:sldIdLst>
            <p14:sldId id="2147473425"/>
            <p14:sldId id="2147473410"/>
            <p14:sldId id="374"/>
            <p14:sldId id="436"/>
          </p14:sldIdLst>
        </p14:section>
        <p14:section name="Biophorum risk evaluation" id="{E6BC6B45-A400-40A9-A1FF-0ECDA71A0572}">
          <p14:sldIdLst>
            <p14:sldId id="2147473426"/>
            <p14:sldId id="276"/>
            <p14:sldId id="344"/>
            <p14:sldId id="2147473415"/>
            <p14:sldId id="2147473417"/>
            <p14:sldId id="2147376856"/>
            <p14:sldId id="2147376827"/>
            <p14:sldId id="2147376854"/>
            <p14:sldId id="2147473427"/>
            <p14:sldId id="2147473430"/>
            <p14:sldId id="279"/>
            <p14:sldId id="2147473428"/>
            <p14:sldId id="2147473421"/>
          </p14:sldIdLst>
        </p14:section>
        <p14:section name="Backup" id="{1D0A828B-CEDD-4309-9377-7EDE6696EBA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34524D-D80C-9C8B-3E59-15FBA0EFE83E}" name="Louisa Mitchell" initials="LM" userId="S::louisa.mitchell@biophorum.com::3e545bba-abbc-4596-911b-677e751fe7a0" providerId="AD"/>
  <p188:author id="{27D5199A-4DCA-886F-8C0E-B59039B93D1A}" name="Hathcock, James J" initials="HJJ" userId="S::james_hathcock@pall.com::378e85f2-9429-4b5b-b03b-1bf962edad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2C52"/>
    <a:srgbClr val="002A43"/>
    <a:srgbClr val="FFE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BD895B-067A-4F98-846F-909DA99CD974}" v="467" dt="2023-09-18T20:52:38.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72503" autoAdjust="0"/>
  </p:normalViewPr>
  <p:slideViewPr>
    <p:cSldViewPr snapToGrid="0">
      <p:cViewPr varScale="1">
        <p:scale>
          <a:sx n="79" d="100"/>
          <a:sy n="79" d="100"/>
        </p:scale>
        <p:origin x="1038" y="84"/>
      </p:cViewPr>
      <p:guideLst/>
    </p:cSldViewPr>
  </p:slideViewPr>
  <p:notesTextViewPr>
    <p:cViewPr>
      <p:scale>
        <a:sx n="1" d="1"/>
        <a:sy n="1" d="1"/>
      </p:scale>
      <p:origin x="0" y="0"/>
    </p:cViewPr>
  </p:notesTextViewPr>
  <p:sorterViewPr>
    <p:cViewPr>
      <p:scale>
        <a:sx n="100" d="100"/>
        <a:sy n="100" d="100"/>
      </p:scale>
      <p:origin x="0" y="-17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microsoft.com/office/2015/10/relationships/revisionInfo" Target="revisionInfo.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85"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rey, Samuel" userId="b287ac7d-f602-45fd-9bb3-dff8c9220719" providerId="ADAL" clId="{2BBD895B-067A-4F98-846F-909DA99CD974}"/>
    <pc:docChg chg="undo custSel addSld delSld modSld sldOrd delMainMaster modSection replTag">
      <pc:chgData name="Dorey, Samuel" userId="b287ac7d-f602-45fd-9bb3-dff8c9220719" providerId="ADAL" clId="{2BBD895B-067A-4F98-846F-909DA99CD974}" dt="2023-09-18T20:56:17.765" v="1877" actId="732"/>
      <pc:docMkLst>
        <pc:docMk/>
      </pc:docMkLst>
      <pc:sldChg chg="del">
        <pc:chgData name="Dorey, Samuel" userId="b287ac7d-f602-45fd-9bb3-dff8c9220719" providerId="ADAL" clId="{2BBD895B-067A-4F98-846F-909DA99CD974}" dt="2023-09-18T20:08:53.694" v="1523" actId="47"/>
        <pc:sldMkLst>
          <pc:docMk/>
          <pc:sldMk cId="0" sldId="259"/>
        </pc:sldMkLst>
      </pc:sldChg>
      <pc:sldChg chg="addSp modSp mod">
        <pc:chgData name="Dorey, Samuel" userId="b287ac7d-f602-45fd-9bb3-dff8c9220719" providerId="ADAL" clId="{2BBD895B-067A-4F98-846F-909DA99CD974}" dt="2023-09-18T20:22:01.004" v="1533" actId="20577"/>
        <pc:sldMkLst>
          <pc:docMk/>
          <pc:sldMk cId="0" sldId="264"/>
        </pc:sldMkLst>
        <pc:spChg chg="mod">
          <ac:chgData name="Dorey, Samuel" userId="b287ac7d-f602-45fd-9bb3-dff8c9220719" providerId="ADAL" clId="{2BBD895B-067A-4F98-846F-909DA99CD974}" dt="2023-09-18T16:50:42.808" v="11" actId="20577"/>
          <ac:spMkLst>
            <pc:docMk/>
            <pc:sldMk cId="0" sldId="264"/>
            <ac:spMk id="3" creationId="{00000000-0000-0000-0000-000000000000}"/>
          </ac:spMkLst>
        </pc:spChg>
        <pc:spChg chg="mod">
          <ac:chgData name="Dorey, Samuel" userId="b287ac7d-f602-45fd-9bb3-dff8c9220719" providerId="ADAL" clId="{2BBD895B-067A-4F98-846F-909DA99CD974}" dt="2023-09-18T20:22:01.004" v="1533" actId="20577"/>
          <ac:spMkLst>
            <pc:docMk/>
            <pc:sldMk cId="0" sldId="264"/>
            <ac:spMk id="6" creationId="{CBC554FD-5069-9552-6051-9B86728F4D58}"/>
          </ac:spMkLst>
        </pc:spChg>
        <pc:spChg chg="add mod">
          <ac:chgData name="Dorey, Samuel" userId="b287ac7d-f602-45fd-9bb3-dff8c9220719" providerId="ADAL" clId="{2BBD895B-067A-4F98-846F-909DA99CD974}" dt="2023-09-18T20:21:40.791" v="1532" actId="1076"/>
          <ac:spMkLst>
            <pc:docMk/>
            <pc:sldMk cId="0" sldId="264"/>
            <ac:spMk id="8" creationId="{C9EDE92F-279C-4ABF-8BA5-5C8BA4FE2708}"/>
          </ac:spMkLst>
        </pc:spChg>
        <pc:graphicFrameChg chg="mod">
          <ac:chgData name="Dorey, Samuel" userId="b287ac7d-f602-45fd-9bb3-dff8c9220719" providerId="ADAL" clId="{2BBD895B-067A-4F98-846F-909DA99CD974}" dt="2023-09-18T16:50:43.341" v="15"/>
          <ac:graphicFrameMkLst>
            <pc:docMk/>
            <pc:sldMk cId="0" sldId="264"/>
            <ac:graphicFrameMk id="7" creationId="{9C785EC9-700D-705C-5852-A113DB4C0403}"/>
          </ac:graphicFrameMkLst>
        </pc:graphicFrameChg>
      </pc:sldChg>
      <pc:sldChg chg="modSp mod">
        <pc:chgData name="Dorey, Samuel" userId="b287ac7d-f602-45fd-9bb3-dff8c9220719" providerId="ADAL" clId="{2BBD895B-067A-4F98-846F-909DA99CD974}" dt="2023-09-18T20:05:32.636" v="1522" actId="27636"/>
        <pc:sldMkLst>
          <pc:docMk/>
          <pc:sldMk cId="0" sldId="265"/>
        </pc:sldMkLst>
        <pc:spChg chg="mod">
          <ac:chgData name="Dorey, Samuel" userId="b287ac7d-f602-45fd-9bb3-dff8c9220719" providerId="ADAL" clId="{2BBD895B-067A-4F98-846F-909DA99CD974}" dt="2023-09-18T20:05:05.342" v="1512" actId="20577"/>
          <ac:spMkLst>
            <pc:docMk/>
            <pc:sldMk cId="0" sldId="265"/>
            <ac:spMk id="3" creationId="{00000000-0000-0000-0000-000000000000}"/>
          </ac:spMkLst>
        </pc:spChg>
        <pc:spChg chg="mod">
          <ac:chgData name="Dorey, Samuel" userId="b287ac7d-f602-45fd-9bb3-dff8c9220719" providerId="ADAL" clId="{2BBD895B-067A-4F98-846F-909DA99CD974}" dt="2023-09-18T20:05:32.636" v="1522" actId="27636"/>
          <ac:spMkLst>
            <pc:docMk/>
            <pc:sldMk cId="0" sldId="265"/>
            <ac:spMk id="6" creationId="{1BBD91C0-1496-EF47-CA52-E5EAACC3B9B1}"/>
          </ac:spMkLst>
        </pc:spChg>
        <pc:graphicFrameChg chg="mod">
          <ac:chgData name="Dorey, Samuel" userId="b287ac7d-f602-45fd-9bb3-dff8c9220719" providerId="ADAL" clId="{2BBD895B-067A-4F98-846F-909DA99CD974}" dt="2023-09-18T20:05:05.869" v="1516"/>
          <ac:graphicFrameMkLst>
            <pc:docMk/>
            <pc:sldMk cId="0" sldId="265"/>
            <ac:graphicFrameMk id="7" creationId="{8E1416E7-E25F-0A1B-C3A5-8E89F7B14A6A}"/>
          </ac:graphicFrameMkLst>
        </pc:graphicFrameChg>
      </pc:sldChg>
      <pc:sldChg chg="modSp mod">
        <pc:chgData name="Dorey, Samuel" userId="b287ac7d-f602-45fd-9bb3-dff8c9220719" providerId="ADAL" clId="{2BBD895B-067A-4F98-846F-909DA99CD974}" dt="2023-09-18T18:59:57.794" v="1076" actId="404"/>
        <pc:sldMkLst>
          <pc:docMk/>
          <pc:sldMk cId="2802951593" sldId="279"/>
        </pc:sldMkLst>
        <pc:spChg chg="mod">
          <ac:chgData name="Dorey, Samuel" userId="b287ac7d-f602-45fd-9bb3-dff8c9220719" providerId="ADAL" clId="{2BBD895B-067A-4F98-846F-909DA99CD974}" dt="2023-09-18T18:59:57.794" v="1076" actId="404"/>
          <ac:spMkLst>
            <pc:docMk/>
            <pc:sldMk cId="2802951593" sldId="279"/>
            <ac:spMk id="7" creationId="{0D6F3305-4E93-DDEA-25CC-6FCEFB2B3BB2}"/>
          </ac:spMkLst>
        </pc:spChg>
      </pc:sldChg>
      <pc:sldChg chg="modSp mod">
        <pc:chgData name="Dorey, Samuel" userId="b287ac7d-f602-45fd-9bb3-dff8c9220719" providerId="ADAL" clId="{2BBD895B-067A-4F98-846F-909DA99CD974}" dt="2023-09-18T19:39:50.836" v="1306" actId="27636"/>
        <pc:sldMkLst>
          <pc:docMk/>
          <pc:sldMk cId="3602470236" sldId="375"/>
        </pc:sldMkLst>
        <pc:spChg chg="mod">
          <ac:chgData name="Dorey, Samuel" userId="b287ac7d-f602-45fd-9bb3-dff8c9220719" providerId="ADAL" clId="{2BBD895B-067A-4F98-846F-909DA99CD974}" dt="2023-09-18T19:39:50.836" v="1306" actId="27636"/>
          <ac:spMkLst>
            <pc:docMk/>
            <pc:sldMk cId="3602470236" sldId="375"/>
            <ac:spMk id="2" creationId="{00000000-0000-0000-0000-000000000000}"/>
          </ac:spMkLst>
        </pc:spChg>
      </pc:sldChg>
      <pc:sldChg chg="addSp delSp modSp add del mod modTransition modClrScheme modAnim modShow chgLayout">
        <pc:chgData name="Dorey, Samuel" userId="b287ac7d-f602-45fd-9bb3-dff8c9220719" providerId="ADAL" clId="{2BBD895B-067A-4F98-846F-909DA99CD974}" dt="2023-09-18T20:45:01.505" v="1785"/>
        <pc:sldMkLst>
          <pc:docMk/>
          <pc:sldMk cId="34739775" sldId="436"/>
        </pc:sldMkLst>
        <pc:spChg chg="mod">
          <ac:chgData name="Dorey, Samuel" userId="b287ac7d-f602-45fd-9bb3-dff8c9220719" providerId="ADAL" clId="{2BBD895B-067A-4F98-846F-909DA99CD974}" dt="2023-09-18T17:08:48.962" v="649" actId="6549"/>
          <ac:spMkLst>
            <pc:docMk/>
            <pc:sldMk cId="34739775" sldId="436"/>
            <ac:spMk id="2" creationId="{16195104-62B6-42CA-92AD-A79329884D23}"/>
          </ac:spMkLst>
        </pc:spChg>
        <pc:spChg chg="mod ord">
          <ac:chgData name="Dorey, Samuel" userId="b287ac7d-f602-45fd-9bb3-dff8c9220719" providerId="ADAL" clId="{2BBD895B-067A-4F98-846F-909DA99CD974}" dt="2023-09-18T17:06:41.618" v="363"/>
          <ac:spMkLst>
            <pc:docMk/>
            <pc:sldMk cId="34739775" sldId="436"/>
            <ac:spMk id="3" creationId="{780268AC-B6DD-420B-9E6F-597DD6806FD9}"/>
          </ac:spMkLst>
        </pc:spChg>
        <pc:spChg chg="del mod ord">
          <ac:chgData name="Dorey, Samuel" userId="b287ac7d-f602-45fd-9bb3-dff8c9220719" providerId="ADAL" clId="{2BBD895B-067A-4F98-846F-909DA99CD974}" dt="2023-09-18T17:06:41.618" v="363"/>
          <ac:spMkLst>
            <pc:docMk/>
            <pc:sldMk cId="34739775" sldId="436"/>
            <ac:spMk id="4" creationId="{1687976D-F18D-416F-B1E7-5471F98F2284}"/>
          </ac:spMkLst>
        </pc:spChg>
        <pc:spChg chg="mod ord">
          <ac:chgData name="Dorey, Samuel" userId="b287ac7d-f602-45fd-9bb3-dff8c9220719" providerId="ADAL" clId="{2BBD895B-067A-4F98-846F-909DA99CD974}" dt="2023-09-18T17:06:54.755" v="409" actId="948"/>
          <ac:spMkLst>
            <pc:docMk/>
            <pc:sldMk cId="34739775" sldId="436"/>
            <ac:spMk id="5" creationId="{EE024909-EB0C-4DE5-B8B5-C040B409DF74}"/>
          </ac:spMkLst>
        </pc:spChg>
        <pc:spChg chg="add mod ord">
          <ac:chgData name="Dorey, Samuel" userId="b287ac7d-f602-45fd-9bb3-dff8c9220719" providerId="ADAL" clId="{2BBD895B-067A-4F98-846F-909DA99CD974}" dt="2023-09-18T17:06:41.618" v="363"/>
          <ac:spMkLst>
            <pc:docMk/>
            <pc:sldMk cId="34739775" sldId="436"/>
            <ac:spMk id="6" creationId="{5CB09738-68DF-7EDF-B957-655AC228F354}"/>
          </ac:spMkLst>
        </pc:spChg>
        <pc:spChg chg="mod">
          <ac:chgData name="Dorey, Samuel" userId="b287ac7d-f602-45fd-9bb3-dff8c9220719" providerId="ADAL" clId="{2BBD895B-067A-4F98-846F-909DA99CD974}" dt="2023-09-18T17:08:33.081" v="469" actId="1076"/>
          <ac:spMkLst>
            <pc:docMk/>
            <pc:sldMk cId="34739775" sldId="436"/>
            <ac:spMk id="7" creationId="{FD713FED-9B88-474E-A167-986D36E45BE4}"/>
          </ac:spMkLst>
        </pc:spChg>
        <pc:spChg chg="mod">
          <ac:chgData name="Dorey, Samuel" userId="b287ac7d-f602-45fd-9bb3-dff8c9220719" providerId="ADAL" clId="{2BBD895B-067A-4F98-846F-909DA99CD974}" dt="2023-09-18T17:07:11.315" v="456" actId="207"/>
          <ac:spMkLst>
            <pc:docMk/>
            <pc:sldMk cId="34739775" sldId="436"/>
            <ac:spMk id="10" creationId="{FA5164BF-049B-4867-9A28-8599D0064C55}"/>
          </ac:spMkLst>
        </pc:spChg>
        <pc:spChg chg="mod">
          <ac:chgData name="Dorey, Samuel" userId="b287ac7d-f602-45fd-9bb3-dff8c9220719" providerId="ADAL" clId="{2BBD895B-067A-4F98-846F-909DA99CD974}" dt="2023-09-18T17:07:29.761" v="459" actId="208"/>
          <ac:spMkLst>
            <pc:docMk/>
            <pc:sldMk cId="34739775" sldId="436"/>
            <ac:spMk id="12" creationId="{EB57ABA3-C989-4525-B7D8-924CD6DB5D6A}"/>
          </ac:spMkLst>
        </pc:spChg>
        <pc:spChg chg="add del mod modVis">
          <ac:chgData name="Dorey, Samuel" userId="b287ac7d-f602-45fd-9bb3-dff8c9220719" providerId="ADAL" clId="{2BBD895B-067A-4F98-846F-909DA99CD974}" dt="2023-09-18T17:06:42.168" v="405"/>
          <ac:spMkLst>
            <pc:docMk/>
            <pc:sldMk cId="34739775" sldId="436"/>
            <ac:spMk id="13" creationId="{C41B8559-1305-91BC-23BF-FE002B153532}"/>
          </ac:spMkLst>
        </pc:spChg>
        <pc:spChg chg="add del mod modVis">
          <ac:chgData name="Dorey, Samuel" userId="b287ac7d-f602-45fd-9bb3-dff8c9220719" providerId="ADAL" clId="{2BBD895B-067A-4F98-846F-909DA99CD974}" dt="2023-09-18T17:06:54.792" v="450"/>
          <ac:spMkLst>
            <pc:docMk/>
            <pc:sldMk cId="34739775" sldId="436"/>
            <ac:spMk id="14" creationId="{D5FB38E4-BE16-2056-E462-AB7BC03077F7}"/>
          </ac:spMkLst>
        </pc:spChg>
        <pc:spChg chg="mod">
          <ac:chgData name="Dorey, Samuel" userId="b287ac7d-f602-45fd-9bb3-dff8c9220719" providerId="ADAL" clId="{2BBD895B-067A-4F98-846F-909DA99CD974}" dt="2023-09-18T17:07:32.633" v="460" actId="208"/>
          <ac:spMkLst>
            <pc:docMk/>
            <pc:sldMk cId="34739775" sldId="436"/>
            <ac:spMk id="18" creationId="{18F1C10C-82B1-45B4-89CF-49E664EE3B8F}"/>
          </ac:spMkLst>
        </pc:spChg>
        <pc:spChg chg="mod">
          <ac:chgData name="Dorey, Samuel" userId="b287ac7d-f602-45fd-9bb3-dff8c9220719" providerId="ADAL" clId="{2BBD895B-067A-4F98-846F-909DA99CD974}" dt="2023-09-18T17:07:08.290" v="455" actId="207"/>
          <ac:spMkLst>
            <pc:docMk/>
            <pc:sldMk cId="34739775" sldId="436"/>
            <ac:spMk id="19" creationId="{17649FB0-4C9B-43AC-ADC3-3308527D576C}"/>
          </ac:spMkLst>
        </pc:spChg>
        <pc:graphicFrameChg chg="mod">
          <ac:chgData name="Dorey, Samuel" userId="b287ac7d-f602-45fd-9bb3-dff8c9220719" providerId="ADAL" clId="{2BBD895B-067A-4F98-846F-909DA99CD974}" dt="2023-09-18T17:06:54.795" v="452"/>
          <ac:graphicFrameMkLst>
            <pc:docMk/>
            <pc:sldMk cId="34739775" sldId="436"/>
            <ac:graphicFrameMk id="9" creationId="{D449C3F5-D72D-40A7-90B2-B8CFF89E7DDB}"/>
          </ac:graphicFrameMkLst>
        </pc:graphicFrameChg>
        <pc:picChg chg="add mod">
          <ac:chgData name="Dorey, Samuel" userId="b287ac7d-f602-45fd-9bb3-dff8c9220719" providerId="ADAL" clId="{2BBD895B-067A-4F98-846F-909DA99CD974}" dt="2023-09-18T17:08:52.393" v="650" actId="1076"/>
          <ac:picMkLst>
            <pc:docMk/>
            <pc:sldMk cId="34739775" sldId="436"/>
            <ac:picMk id="15" creationId="{DC951FC2-1FEA-C088-D550-526581AB7A21}"/>
          </ac:picMkLst>
        </pc:picChg>
        <pc:picChg chg="mod">
          <ac:chgData name="Dorey, Samuel" userId="b287ac7d-f602-45fd-9bb3-dff8c9220719" providerId="ADAL" clId="{2BBD895B-067A-4F98-846F-909DA99CD974}" dt="2023-09-18T17:07:05.058" v="454" actId="1076"/>
          <ac:picMkLst>
            <pc:docMk/>
            <pc:sldMk cId="34739775" sldId="436"/>
            <ac:picMk id="23" creationId="{6970EC85-CA64-49CB-A1FB-24C982FFC9C7}"/>
          </ac:picMkLst>
        </pc:picChg>
      </pc:sldChg>
      <pc:sldChg chg="addSp delSp modSp mod">
        <pc:chgData name="Dorey, Samuel" userId="b287ac7d-f602-45fd-9bb3-dff8c9220719" providerId="ADAL" clId="{2BBD895B-067A-4F98-846F-909DA99CD974}" dt="2023-09-18T20:15:49.509" v="1524" actId="478"/>
        <pc:sldMkLst>
          <pc:docMk/>
          <pc:sldMk cId="205145849" sldId="545"/>
        </pc:sldMkLst>
        <pc:spChg chg="mod">
          <ac:chgData name="Dorey, Samuel" userId="b287ac7d-f602-45fd-9bb3-dff8c9220719" providerId="ADAL" clId="{2BBD895B-067A-4F98-846F-909DA99CD974}" dt="2023-09-18T19:46:40.258" v="1344" actId="1076"/>
          <ac:spMkLst>
            <pc:docMk/>
            <pc:sldMk cId="205145849" sldId="545"/>
            <ac:spMk id="5" creationId="{00000000-0000-0000-0000-000000000000}"/>
          </ac:spMkLst>
        </pc:spChg>
        <pc:spChg chg="del">
          <ac:chgData name="Dorey, Samuel" userId="b287ac7d-f602-45fd-9bb3-dff8c9220719" providerId="ADAL" clId="{2BBD895B-067A-4F98-846F-909DA99CD974}" dt="2023-09-18T20:15:49.509" v="1524" actId="478"/>
          <ac:spMkLst>
            <pc:docMk/>
            <pc:sldMk cId="205145849" sldId="545"/>
            <ac:spMk id="7" creationId="{A24ACF24-EF9A-5A74-FC0E-401234BC4D54}"/>
          </ac:spMkLst>
        </pc:spChg>
        <pc:spChg chg="mod">
          <ac:chgData name="Dorey, Samuel" userId="b287ac7d-f602-45fd-9bb3-dff8c9220719" providerId="ADAL" clId="{2BBD895B-067A-4F98-846F-909DA99CD974}" dt="2023-09-18T19:46:40.258" v="1344" actId="1076"/>
          <ac:spMkLst>
            <pc:docMk/>
            <pc:sldMk cId="205145849" sldId="545"/>
            <ac:spMk id="10" creationId="{00000000-0000-0000-0000-000000000000}"/>
          </ac:spMkLst>
        </pc:spChg>
        <pc:spChg chg="mod">
          <ac:chgData name="Dorey, Samuel" userId="b287ac7d-f602-45fd-9bb3-dff8c9220719" providerId="ADAL" clId="{2BBD895B-067A-4F98-846F-909DA99CD974}" dt="2023-09-18T19:46:40.258" v="1344" actId="1076"/>
          <ac:spMkLst>
            <pc:docMk/>
            <pc:sldMk cId="205145849" sldId="545"/>
            <ac:spMk id="11" creationId="{00000000-0000-0000-0000-000000000000}"/>
          </ac:spMkLst>
        </pc:spChg>
        <pc:spChg chg="add del mod">
          <ac:chgData name="Dorey, Samuel" userId="b287ac7d-f602-45fd-9bb3-dff8c9220719" providerId="ADAL" clId="{2BBD895B-067A-4F98-846F-909DA99CD974}" dt="2023-09-18T19:46:39.752" v="1343"/>
          <ac:spMkLst>
            <pc:docMk/>
            <pc:sldMk cId="205145849" sldId="545"/>
            <ac:spMk id="14" creationId="{C23F977C-AC92-3CFB-B9E7-63DC2C3345AD}"/>
          </ac:spMkLst>
        </pc:spChg>
        <pc:spChg chg="mod">
          <ac:chgData name="Dorey, Samuel" userId="b287ac7d-f602-45fd-9bb3-dff8c9220719" providerId="ADAL" clId="{2BBD895B-067A-4F98-846F-909DA99CD974}" dt="2023-09-18T19:46:40.258" v="1344" actId="1076"/>
          <ac:spMkLst>
            <pc:docMk/>
            <pc:sldMk cId="205145849" sldId="545"/>
            <ac:spMk id="16" creationId="{99765F7A-2E45-4A67-B16B-939F1590874F}"/>
          </ac:spMkLst>
        </pc:spChg>
        <pc:spChg chg="mod">
          <ac:chgData name="Dorey, Samuel" userId="b287ac7d-f602-45fd-9bb3-dff8c9220719" providerId="ADAL" clId="{2BBD895B-067A-4F98-846F-909DA99CD974}" dt="2023-09-18T19:46:40.258" v="1344" actId="1076"/>
          <ac:spMkLst>
            <pc:docMk/>
            <pc:sldMk cId="205145849" sldId="545"/>
            <ac:spMk id="18" creationId="{E34B5867-7A3D-49C1-A679-86E460A758DA}"/>
          </ac:spMkLst>
        </pc:spChg>
        <pc:spChg chg="mod">
          <ac:chgData name="Dorey, Samuel" userId="b287ac7d-f602-45fd-9bb3-dff8c9220719" providerId="ADAL" clId="{2BBD895B-067A-4F98-846F-909DA99CD974}" dt="2023-09-18T19:46:40.258" v="1344" actId="1076"/>
          <ac:spMkLst>
            <pc:docMk/>
            <pc:sldMk cId="205145849" sldId="545"/>
            <ac:spMk id="19" creationId="{02018120-7B0C-4CCE-9B39-61091AFC7E7F}"/>
          </ac:spMkLst>
        </pc:spChg>
        <pc:picChg chg="mod">
          <ac:chgData name="Dorey, Samuel" userId="b287ac7d-f602-45fd-9bb3-dff8c9220719" providerId="ADAL" clId="{2BBD895B-067A-4F98-846F-909DA99CD974}" dt="2023-09-18T19:46:40.258" v="1344" actId="1076"/>
          <ac:picMkLst>
            <pc:docMk/>
            <pc:sldMk cId="205145849" sldId="545"/>
            <ac:picMk id="9" creationId="{A7733BB0-191E-4745-8945-51C7842E4C6D}"/>
          </ac:picMkLst>
        </pc:picChg>
        <pc:picChg chg="add del mod">
          <ac:chgData name="Dorey, Samuel" userId="b287ac7d-f602-45fd-9bb3-dff8c9220719" providerId="ADAL" clId="{2BBD895B-067A-4F98-846F-909DA99CD974}" dt="2023-09-18T19:46:39.752" v="1343"/>
          <ac:picMkLst>
            <pc:docMk/>
            <pc:sldMk cId="205145849" sldId="545"/>
            <ac:picMk id="12" creationId="{D8D187E2-BC5F-DB74-B7DB-A969DCFFA135}"/>
          </ac:picMkLst>
        </pc:picChg>
        <pc:picChg chg="mod">
          <ac:chgData name="Dorey, Samuel" userId="b287ac7d-f602-45fd-9bb3-dff8c9220719" providerId="ADAL" clId="{2BBD895B-067A-4F98-846F-909DA99CD974}" dt="2023-09-18T19:46:40.258" v="1344" actId="1076"/>
          <ac:picMkLst>
            <pc:docMk/>
            <pc:sldMk cId="205145849" sldId="545"/>
            <ac:picMk id="20" creationId="{4DE15225-D369-4E22-9F43-6763938DB4C1}"/>
          </ac:picMkLst>
        </pc:picChg>
        <pc:picChg chg="mod">
          <ac:chgData name="Dorey, Samuel" userId="b287ac7d-f602-45fd-9bb3-dff8c9220719" providerId="ADAL" clId="{2BBD895B-067A-4F98-846F-909DA99CD974}" dt="2023-09-18T19:46:40.258" v="1344" actId="1076"/>
          <ac:picMkLst>
            <pc:docMk/>
            <pc:sldMk cId="205145849" sldId="545"/>
            <ac:picMk id="1026" creationId="{E9EBC264-11B5-E863-A020-AC561CE9C69C}"/>
          </ac:picMkLst>
        </pc:picChg>
        <pc:picChg chg="mod">
          <ac:chgData name="Dorey, Samuel" userId="b287ac7d-f602-45fd-9bb3-dff8c9220719" providerId="ADAL" clId="{2BBD895B-067A-4F98-846F-909DA99CD974}" dt="2023-09-18T19:46:40.258" v="1344" actId="1076"/>
          <ac:picMkLst>
            <pc:docMk/>
            <pc:sldMk cId="205145849" sldId="545"/>
            <ac:picMk id="1028" creationId="{F2D5FB82-E5B1-4B2D-7BFB-7ED56E113A13}"/>
          </ac:picMkLst>
        </pc:picChg>
        <pc:picChg chg="mod">
          <ac:chgData name="Dorey, Samuel" userId="b287ac7d-f602-45fd-9bb3-dff8c9220719" providerId="ADAL" clId="{2BBD895B-067A-4F98-846F-909DA99CD974}" dt="2023-09-18T19:46:40.258" v="1344" actId="1076"/>
          <ac:picMkLst>
            <pc:docMk/>
            <pc:sldMk cId="205145849" sldId="545"/>
            <ac:picMk id="1030" creationId="{B4E7A9A1-DFAE-24AE-107D-B69EC46DF48D}"/>
          </ac:picMkLst>
        </pc:picChg>
      </pc:sldChg>
      <pc:sldChg chg="addSp delSp modSp mod">
        <pc:chgData name="Dorey, Samuel" userId="b287ac7d-f602-45fd-9bb3-dff8c9220719" providerId="ADAL" clId="{2BBD895B-067A-4F98-846F-909DA99CD974}" dt="2023-09-18T16:57:04.201" v="341" actId="20577"/>
        <pc:sldMkLst>
          <pc:docMk/>
          <pc:sldMk cId="528513124" sldId="574"/>
        </pc:sldMkLst>
        <pc:spChg chg="add del mod modVis">
          <ac:chgData name="Dorey, Samuel" userId="b287ac7d-f602-45fd-9bb3-dff8c9220719" providerId="ADAL" clId="{2BBD895B-067A-4F98-846F-909DA99CD974}" dt="2023-09-18T16:56:14.685" v="205"/>
          <ac:spMkLst>
            <pc:docMk/>
            <pc:sldMk cId="528513124" sldId="574"/>
            <ac:spMk id="2" creationId="{8CE4F060-42BB-079D-651F-097196A47A7B}"/>
          </ac:spMkLst>
        </pc:spChg>
        <pc:spChg chg="add del mod modVis">
          <ac:chgData name="Dorey, Samuel" userId="b287ac7d-f602-45fd-9bb3-dff8c9220719" providerId="ADAL" clId="{2BBD895B-067A-4F98-846F-909DA99CD974}" dt="2023-09-18T16:56:19.369" v="252"/>
          <ac:spMkLst>
            <pc:docMk/>
            <pc:sldMk cId="528513124" sldId="574"/>
            <ac:spMk id="3" creationId="{701A7BAC-B406-08F6-FD20-7F3ED0A6BBAB}"/>
          </ac:spMkLst>
        </pc:spChg>
        <pc:spChg chg="add del mod modVis">
          <ac:chgData name="Dorey, Samuel" userId="b287ac7d-f602-45fd-9bb3-dff8c9220719" providerId="ADAL" clId="{2BBD895B-067A-4F98-846F-909DA99CD974}" dt="2023-09-18T16:56:20.552" v="300"/>
          <ac:spMkLst>
            <pc:docMk/>
            <pc:sldMk cId="528513124" sldId="574"/>
            <ac:spMk id="4" creationId="{CF8F4C4F-E99C-AEC1-D59F-52A241E3442E}"/>
          </ac:spMkLst>
        </pc:spChg>
        <pc:spChg chg="mod">
          <ac:chgData name="Dorey, Samuel" userId="b287ac7d-f602-45fd-9bb3-dff8c9220719" providerId="ADAL" clId="{2BBD895B-067A-4F98-846F-909DA99CD974}" dt="2023-09-18T16:56:20.524" v="259" actId="948"/>
          <ac:spMkLst>
            <pc:docMk/>
            <pc:sldMk cId="528513124" sldId="574"/>
            <ac:spMk id="5" creationId="{6DAD2732-32DD-5224-2A24-554F35C6547C}"/>
          </ac:spMkLst>
        </pc:spChg>
        <pc:spChg chg="add mod">
          <ac:chgData name="Dorey, Samuel" userId="b287ac7d-f602-45fd-9bb3-dff8c9220719" providerId="ADAL" clId="{2BBD895B-067A-4F98-846F-909DA99CD974}" dt="2023-09-18T16:57:04.201" v="341" actId="20577"/>
          <ac:spMkLst>
            <pc:docMk/>
            <pc:sldMk cId="528513124" sldId="574"/>
            <ac:spMk id="7" creationId="{1E572175-2414-1E0D-629A-FC141D198A99}"/>
          </ac:spMkLst>
        </pc:spChg>
        <pc:graphicFrameChg chg="mod">
          <ac:chgData name="Dorey, Samuel" userId="b287ac7d-f602-45fd-9bb3-dff8c9220719" providerId="ADAL" clId="{2BBD895B-067A-4F98-846F-909DA99CD974}" dt="2023-09-18T16:56:20.554" v="302"/>
          <ac:graphicFrameMkLst>
            <pc:docMk/>
            <pc:sldMk cId="528513124" sldId="574"/>
            <ac:graphicFrameMk id="6" creationId="{C1059B95-1147-3259-CDB5-C9CEC70C570D}"/>
          </ac:graphicFrameMkLst>
        </pc:graphicFrameChg>
      </pc:sldChg>
      <pc:sldChg chg="modSp mod">
        <pc:chgData name="Dorey, Samuel" userId="b287ac7d-f602-45fd-9bb3-dff8c9220719" providerId="ADAL" clId="{2BBD895B-067A-4F98-846F-909DA99CD974}" dt="2023-09-18T19:32:31.702" v="1252" actId="27636"/>
        <pc:sldMkLst>
          <pc:docMk/>
          <pc:sldMk cId="733418169" sldId="669"/>
        </pc:sldMkLst>
        <pc:spChg chg="mod">
          <ac:chgData name="Dorey, Samuel" userId="b287ac7d-f602-45fd-9bb3-dff8c9220719" providerId="ADAL" clId="{2BBD895B-067A-4F98-846F-909DA99CD974}" dt="2023-09-18T19:32:31.702" v="1252" actId="27636"/>
          <ac:spMkLst>
            <pc:docMk/>
            <pc:sldMk cId="733418169" sldId="669"/>
            <ac:spMk id="2" creationId="{2F5541D1-703C-7764-6F88-BD64777BEE61}"/>
          </ac:spMkLst>
        </pc:spChg>
      </pc:sldChg>
      <pc:sldChg chg="modSp mod">
        <pc:chgData name="Dorey, Samuel" userId="b287ac7d-f602-45fd-9bb3-dff8c9220719" providerId="ADAL" clId="{2BBD895B-067A-4F98-846F-909DA99CD974}" dt="2023-09-18T16:53:30.109" v="18" actId="1076"/>
        <pc:sldMkLst>
          <pc:docMk/>
          <pc:sldMk cId="2265330994" sldId="1333"/>
        </pc:sldMkLst>
        <pc:spChg chg="mod">
          <ac:chgData name="Dorey, Samuel" userId="b287ac7d-f602-45fd-9bb3-dff8c9220719" providerId="ADAL" clId="{2BBD895B-067A-4F98-846F-909DA99CD974}" dt="2023-09-18T16:53:30.109" v="18" actId="1076"/>
          <ac:spMkLst>
            <pc:docMk/>
            <pc:sldMk cId="2265330994" sldId="1333"/>
            <ac:spMk id="12" creationId="{00000000-0000-0000-0000-000000000000}"/>
          </ac:spMkLst>
        </pc:spChg>
      </pc:sldChg>
      <pc:sldChg chg="modSp del mod">
        <pc:chgData name="Dorey, Samuel" userId="b287ac7d-f602-45fd-9bb3-dff8c9220719" providerId="ADAL" clId="{2BBD895B-067A-4F98-846F-909DA99CD974}" dt="2023-09-18T20:43:30.619" v="1782" actId="47"/>
        <pc:sldMkLst>
          <pc:docMk/>
          <pc:sldMk cId="142260882" sldId="1397"/>
        </pc:sldMkLst>
        <pc:spChg chg="mod">
          <ac:chgData name="Dorey, Samuel" userId="b287ac7d-f602-45fd-9bb3-dff8c9220719" providerId="ADAL" clId="{2BBD895B-067A-4F98-846F-909DA99CD974}" dt="2023-09-18T17:02:28.056" v="347" actId="255"/>
          <ac:spMkLst>
            <pc:docMk/>
            <pc:sldMk cId="142260882" sldId="1397"/>
            <ac:spMk id="21" creationId="{F7FED5B9-B81D-4571-ADF6-45FC5A97508C}"/>
          </ac:spMkLst>
        </pc:spChg>
        <pc:spChg chg="mod">
          <ac:chgData name="Dorey, Samuel" userId="b287ac7d-f602-45fd-9bb3-dff8c9220719" providerId="ADAL" clId="{2BBD895B-067A-4F98-846F-909DA99CD974}" dt="2023-09-18T17:02:28.056" v="347" actId="255"/>
          <ac:spMkLst>
            <pc:docMk/>
            <pc:sldMk cId="142260882" sldId="1397"/>
            <ac:spMk id="34" creationId="{E47A5ABE-F1B0-4AF4-B8F9-B498F0FF506A}"/>
          </ac:spMkLst>
        </pc:spChg>
        <pc:spChg chg="mod">
          <ac:chgData name="Dorey, Samuel" userId="b287ac7d-f602-45fd-9bb3-dff8c9220719" providerId="ADAL" clId="{2BBD895B-067A-4F98-846F-909DA99CD974}" dt="2023-09-18T17:02:54.425" v="358" actId="1076"/>
          <ac:spMkLst>
            <pc:docMk/>
            <pc:sldMk cId="142260882" sldId="1397"/>
            <ac:spMk id="37" creationId="{05B1173A-EB8C-4EFD-97CF-5A6595718EF9}"/>
          </ac:spMkLst>
        </pc:spChg>
        <pc:spChg chg="mod">
          <ac:chgData name="Dorey, Samuel" userId="b287ac7d-f602-45fd-9bb3-dff8c9220719" providerId="ADAL" clId="{2BBD895B-067A-4F98-846F-909DA99CD974}" dt="2023-09-18T17:02:28.056" v="347" actId="255"/>
          <ac:spMkLst>
            <pc:docMk/>
            <pc:sldMk cId="142260882" sldId="1397"/>
            <ac:spMk id="38" creationId="{3A39A0B9-CBE3-4024-8125-5CB7916C5595}"/>
          </ac:spMkLst>
        </pc:spChg>
        <pc:spChg chg="mod">
          <ac:chgData name="Dorey, Samuel" userId="b287ac7d-f602-45fd-9bb3-dff8c9220719" providerId="ADAL" clId="{2BBD895B-067A-4F98-846F-909DA99CD974}" dt="2023-09-18T17:02:28.056" v="347" actId="255"/>
          <ac:spMkLst>
            <pc:docMk/>
            <pc:sldMk cId="142260882" sldId="1397"/>
            <ac:spMk id="51" creationId="{112D97EA-A9D5-47BC-A162-C7222C85592B}"/>
          </ac:spMkLst>
        </pc:spChg>
        <pc:spChg chg="mod">
          <ac:chgData name="Dorey, Samuel" userId="b287ac7d-f602-45fd-9bb3-dff8c9220719" providerId="ADAL" clId="{2BBD895B-067A-4F98-846F-909DA99CD974}" dt="2023-09-18T17:02:28.056" v="347" actId="255"/>
          <ac:spMkLst>
            <pc:docMk/>
            <pc:sldMk cId="142260882" sldId="1397"/>
            <ac:spMk id="52" creationId="{59CC4DB7-CB08-4165-B3DE-494932DFE2F4}"/>
          </ac:spMkLst>
        </pc:spChg>
        <pc:spChg chg="mod">
          <ac:chgData name="Dorey, Samuel" userId="b287ac7d-f602-45fd-9bb3-dff8c9220719" providerId="ADAL" clId="{2BBD895B-067A-4F98-846F-909DA99CD974}" dt="2023-09-18T17:02:28.056" v="347" actId="255"/>
          <ac:spMkLst>
            <pc:docMk/>
            <pc:sldMk cId="142260882" sldId="1397"/>
            <ac:spMk id="57" creationId="{B6035514-ADEB-4987-B030-B459790A91C4}"/>
          </ac:spMkLst>
        </pc:spChg>
        <pc:spChg chg="mod">
          <ac:chgData name="Dorey, Samuel" userId="b287ac7d-f602-45fd-9bb3-dff8c9220719" providerId="ADAL" clId="{2BBD895B-067A-4F98-846F-909DA99CD974}" dt="2023-09-18T17:02:28.056" v="347" actId="255"/>
          <ac:spMkLst>
            <pc:docMk/>
            <pc:sldMk cId="142260882" sldId="1397"/>
            <ac:spMk id="58" creationId="{F7C245A3-2390-493B-A30B-F95702B71458}"/>
          </ac:spMkLst>
        </pc:spChg>
        <pc:spChg chg="mod">
          <ac:chgData name="Dorey, Samuel" userId="b287ac7d-f602-45fd-9bb3-dff8c9220719" providerId="ADAL" clId="{2BBD895B-067A-4F98-846F-909DA99CD974}" dt="2023-09-18T17:02:28.056" v="347" actId="255"/>
          <ac:spMkLst>
            <pc:docMk/>
            <pc:sldMk cId="142260882" sldId="1397"/>
            <ac:spMk id="59" creationId="{906CC4E6-AC2C-46C2-947B-4F52FDF43548}"/>
          </ac:spMkLst>
        </pc:spChg>
        <pc:spChg chg="mod">
          <ac:chgData name="Dorey, Samuel" userId="b287ac7d-f602-45fd-9bb3-dff8c9220719" providerId="ADAL" clId="{2BBD895B-067A-4F98-846F-909DA99CD974}" dt="2023-09-18T17:02:28.056" v="347" actId="255"/>
          <ac:spMkLst>
            <pc:docMk/>
            <pc:sldMk cId="142260882" sldId="1397"/>
            <ac:spMk id="61" creationId="{8C2FBB25-3AAC-4B60-B64A-5684612676C0}"/>
          </ac:spMkLst>
        </pc:spChg>
        <pc:spChg chg="mod">
          <ac:chgData name="Dorey, Samuel" userId="b287ac7d-f602-45fd-9bb3-dff8c9220719" providerId="ADAL" clId="{2BBD895B-067A-4F98-846F-909DA99CD974}" dt="2023-09-18T17:02:28.056" v="347" actId="255"/>
          <ac:spMkLst>
            <pc:docMk/>
            <pc:sldMk cId="142260882" sldId="1397"/>
            <ac:spMk id="62" creationId="{A4C2338F-856B-4FA0-9360-3EA9B915784D}"/>
          </ac:spMkLst>
        </pc:spChg>
        <pc:spChg chg="mod">
          <ac:chgData name="Dorey, Samuel" userId="b287ac7d-f602-45fd-9bb3-dff8c9220719" providerId="ADAL" clId="{2BBD895B-067A-4F98-846F-909DA99CD974}" dt="2023-09-18T17:02:28.056" v="347" actId="255"/>
          <ac:spMkLst>
            <pc:docMk/>
            <pc:sldMk cId="142260882" sldId="1397"/>
            <ac:spMk id="72" creationId="{F9300591-4286-4FC3-BA64-307CFA8CCEB4}"/>
          </ac:spMkLst>
        </pc:spChg>
        <pc:spChg chg="mod">
          <ac:chgData name="Dorey, Samuel" userId="b287ac7d-f602-45fd-9bb3-dff8c9220719" providerId="ADAL" clId="{2BBD895B-067A-4F98-846F-909DA99CD974}" dt="2023-09-18T17:02:28.056" v="347" actId="255"/>
          <ac:spMkLst>
            <pc:docMk/>
            <pc:sldMk cId="142260882" sldId="1397"/>
            <ac:spMk id="76" creationId="{4EE0B55B-B616-4639-B9AC-9A3550394976}"/>
          </ac:spMkLst>
        </pc:spChg>
      </pc:sldChg>
      <pc:sldChg chg="del">
        <pc:chgData name="Dorey, Samuel" userId="b287ac7d-f602-45fd-9bb3-dff8c9220719" providerId="ADAL" clId="{2BBD895B-067A-4F98-846F-909DA99CD974}" dt="2023-09-18T16:48:32.066" v="5" actId="47"/>
        <pc:sldMkLst>
          <pc:docMk/>
          <pc:sldMk cId="817675966" sldId="1429"/>
        </pc:sldMkLst>
      </pc:sldChg>
      <pc:sldChg chg="del">
        <pc:chgData name="Dorey, Samuel" userId="b287ac7d-f602-45fd-9bb3-dff8c9220719" providerId="ADAL" clId="{2BBD895B-067A-4F98-846F-909DA99CD974}" dt="2023-09-18T20:40:27.954" v="1779" actId="47"/>
        <pc:sldMkLst>
          <pc:docMk/>
          <pc:sldMk cId="3786876963" sldId="6866"/>
        </pc:sldMkLst>
      </pc:sldChg>
      <pc:sldChg chg="delSp mod ord modAnim">
        <pc:chgData name="Dorey, Samuel" userId="b287ac7d-f602-45fd-9bb3-dff8c9220719" providerId="ADAL" clId="{2BBD895B-067A-4F98-846F-909DA99CD974}" dt="2023-09-18T20:17:45.330" v="1527"/>
        <pc:sldMkLst>
          <pc:docMk/>
          <pc:sldMk cId="328514200" sldId="6886"/>
        </pc:sldMkLst>
        <pc:spChg chg="del">
          <ac:chgData name="Dorey, Samuel" userId="b287ac7d-f602-45fd-9bb3-dff8c9220719" providerId="ADAL" clId="{2BBD895B-067A-4F98-846F-909DA99CD974}" dt="2023-09-18T20:17:13.581" v="1525" actId="478"/>
          <ac:spMkLst>
            <pc:docMk/>
            <pc:sldMk cId="328514200" sldId="6886"/>
            <ac:spMk id="7" creationId="{B31D05E2-F85D-4923-892A-8FD5516A2E2A}"/>
          </ac:spMkLst>
        </pc:spChg>
      </pc:sldChg>
      <pc:sldChg chg="addSp delSp modSp mod">
        <pc:chgData name="Dorey, Samuel" userId="b287ac7d-f602-45fd-9bb3-dff8c9220719" providerId="ADAL" clId="{2BBD895B-067A-4F98-846F-909DA99CD974}" dt="2023-09-18T20:53:27.063" v="1869" actId="1076"/>
        <pc:sldMkLst>
          <pc:docMk/>
          <pc:sldMk cId="3627058332" sldId="2147376827"/>
        </pc:sldMkLst>
        <pc:spChg chg="mod ord">
          <ac:chgData name="Dorey, Samuel" userId="b287ac7d-f602-45fd-9bb3-dff8c9220719" providerId="ADAL" clId="{2BBD895B-067A-4F98-846F-909DA99CD974}" dt="2023-09-18T20:52:38.654" v="1852"/>
          <ac:spMkLst>
            <pc:docMk/>
            <pc:sldMk cId="3627058332" sldId="2147376827"/>
            <ac:spMk id="2" creationId="{CD2BE0AA-50D5-5386-A3BF-CDDF4387FC2F}"/>
          </ac:spMkLst>
        </pc:spChg>
        <pc:spChg chg="add del mod modVis">
          <ac:chgData name="Dorey, Samuel" userId="b287ac7d-f602-45fd-9bb3-dff8c9220719" providerId="ADAL" clId="{2BBD895B-067A-4F98-846F-909DA99CD974}" dt="2023-09-18T20:52:38.656" v="1856"/>
          <ac:spMkLst>
            <pc:docMk/>
            <pc:sldMk cId="3627058332" sldId="2147376827"/>
            <ac:spMk id="5" creationId="{2466684D-8D65-F2A8-4404-4E0D0B03BEEA}"/>
          </ac:spMkLst>
        </pc:spChg>
        <pc:spChg chg="mod ord">
          <ac:chgData name="Dorey, Samuel" userId="b287ac7d-f602-45fd-9bb3-dff8c9220719" providerId="ADAL" clId="{2BBD895B-067A-4F98-846F-909DA99CD974}" dt="2023-09-18T20:52:38.651" v="1840"/>
          <ac:spMkLst>
            <pc:docMk/>
            <pc:sldMk cId="3627058332" sldId="2147376827"/>
            <ac:spMk id="9" creationId="{809588CE-F948-4E28-4715-4BCF504DF0C7}"/>
          </ac:spMkLst>
        </pc:spChg>
        <pc:spChg chg="mod ord">
          <ac:chgData name="Dorey, Samuel" userId="b287ac7d-f602-45fd-9bb3-dff8c9220719" providerId="ADAL" clId="{2BBD895B-067A-4F98-846F-909DA99CD974}" dt="2023-09-18T20:53:11.271" v="1868" actId="12789"/>
          <ac:spMkLst>
            <pc:docMk/>
            <pc:sldMk cId="3627058332" sldId="2147376827"/>
            <ac:spMk id="10" creationId="{268258B7-4340-F142-D9A3-3C762D5AB60C}"/>
          </ac:spMkLst>
        </pc:spChg>
        <pc:spChg chg="mod ord">
          <ac:chgData name="Dorey, Samuel" userId="b287ac7d-f602-45fd-9bb3-dff8c9220719" providerId="ADAL" clId="{2BBD895B-067A-4F98-846F-909DA99CD974}" dt="2023-09-18T20:53:27.063" v="1869" actId="1076"/>
          <ac:spMkLst>
            <pc:docMk/>
            <pc:sldMk cId="3627058332" sldId="2147376827"/>
            <ac:spMk id="11" creationId="{93EE1479-2E5F-1D5D-29CE-D41E936567F4}"/>
          </ac:spMkLst>
        </pc:spChg>
        <pc:spChg chg="mod ord">
          <ac:chgData name="Dorey, Samuel" userId="b287ac7d-f602-45fd-9bb3-dff8c9220719" providerId="ADAL" clId="{2BBD895B-067A-4F98-846F-909DA99CD974}" dt="2023-09-18T20:53:11.271" v="1868" actId="12789"/>
          <ac:spMkLst>
            <pc:docMk/>
            <pc:sldMk cId="3627058332" sldId="2147376827"/>
            <ac:spMk id="12" creationId="{E6A064D6-DAAC-90EF-DF3F-1AA1EC53AA60}"/>
          </ac:spMkLst>
        </pc:spChg>
        <pc:spChg chg="add del mod ord">
          <ac:chgData name="Dorey, Samuel" userId="b287ac7d-f602-45fd-9bb3-dff8c9220719" providerId="ADAL" clId="{2BBD895B-067A-4F98-846F-909DA99CD974}" dt="2023-09-18T20:52:38.649" v="1830"/>
          <ac:spMkLst>
            <pc:docMk/>
            <pc:sldMk cId="3627058332" sldId="2147376827"/>
            <ac:spMk id="13" creationId="{506FD9EF-68C3-881D-CD53-353E74BF4DA0}"/>
          </ac:spMkLst>
        </pc:spChg>
        <pc:spChg chg="mod ord">
          <ac:chgData name="Dorey, Samuel" userId="b287ac7d-f602-45fd-9bb3-dff8c9220719" providerId="ADAL" clId="{2BBD895B-067A-4F98-846F-909DA99CD974}" dt="2023-09-18T20:52:38.654" v="1848"/>
          <ac:spMkLst>
            <pc:docMk/>
            <pc:sldMk cId="3627058332" sldId="2147376827"/>
            <ac:spMk id="14" creationId="{B8AADF70-4FF8-51D4-668A-A4BDE554B87D}"/>
          </ac:spMkLst>
        </pc:spChg>
        <pc:spChg chg="mod ord">
          <ac:chgData name="Dorey, Samuel" userId="b287ac7d-f602-45fd-9bb3-dff8c9220719" providerId="ADAL" clId="{2BBD895B-067A-4F98-846F-909DA99CD974}" dt="2023-09-18T20:52:38.654" v="1850"/>
          <ac:spMkLst>
            <pc:docMk/>
            <pc:sldMk cId="3627058332" sldId="2147376827"/>
            <ac:spMk id="15" creationId="{59B8626D-E531-2CE1-21EC-A68292DCF8B6}"/>
          </ac:spMkLst>
        </pc:spChg>
        <pc:graphicFrameChg chg="mod">
          <ac:chgData name="Dorey, Samuel" userId="b287ac7d-f602-45fd-9bb3-dff8c9220719" providerId="ADAL" clId="{2BBD895B-067A-4F98-846F-909DA99CD974}" dt="2023-09-18T20:52:38.674" v="1858"/>
          <ac:graphicFrameMkLst>
            <pc:docMk/>
            <pc:sldMk cId="3627058332" sldId="2147376827"/>
            <ac:graphicFrameMk id="17" creationId="{D6729F62-A653-E8AF-6B1A-EE802A0B5FFE}"/>
          </ac:graphicFrameMkLst>
        </pc:graphicFrameChg>
        <pc:picChg chg="mod ord">
          <ac:chgData name="Dorey, Samuel" userId="b287ac7d-f602-45fd-9bb3-dff8c9220719" providerId="ADAL" clId="{2BBD895B-067A-4F98-846F-909DA99CD974}" dt="2023-09-18T20:52:38.649" v="1832"/>
          <ac:picMkLst>
            <pc:docMk/>
            <pc:sldMk cId="3627058332" sldId="2147376827"/>
            <ac:picMk id="3" creationId="{AE23DB46-A3C1-9DE7-268F-54EC86B6D557}"/>
          </ac:picMkLst>
        </pc:picChg>
        <pc:picChg chg="mod ord">
          <ac:chgData name="Dorey, Samuel" userId="b287ac7d-f602-45fd-9bb3-dff8c9220719" providerId="ADAL" clId="{2BBD895B-067A-4F98-846F-909DA99CD974}" dt="2023-09-18T20:52:38.650" v="1834"/>
          <ac:picMkLst>
            <pc:docMk/>
            <pc:sldMk cId="3627058332" sldId="2147376827"/>
            <ac:picMk id="4" creationId="{831D630D-CB7F-18B0-9E31-FDC70BF22F05}"/>
          </ac:picMkLst>
        </pc:picChg>
        <pc:picChg chg="mod ord">
          <ac:chgData name="Dorey, Samuel" userId="b287ac7d-f602-45fd-9bb3-dff8c9220719" providerId="ADAL" clId="{2BBD895B-067A-4F98-846F-909DA99CD974}" dt="2023-09-18T20:52:38.650" v="1836"/>
          <ac:picMkLst>
            <pc:docMk/>
            <pc:sldMk cId="3627058332" sldId="2147376827"/>
            <ac:picMk id="6" creationId="{56B8C5E6-8004-D068-886D-F9FFE034B8E3}"/>
          </ac:picMkLst>
        </pc:picChg>
        <pc:picChg chg="mod ord">
          <ac:chgData name="Dorey, Samuel" userId="b287ac7d-f602-45fd-9bb3-dff8c9220719" providerId="ADAL" clId="{2BBD895B-067A-4F98-846F-909DA99CD974}" dt="2023-09-18T20:52:38.651" v="1838"/>
          <ac:picMkLst>
            <pc:docMk/>
            <pc:sldMk cId="3627058332" sldId="2147376827"/>
            <ac:picMk id="7" creationId="{DEA7D411-C3C0-B74F-C86F-F5C404FF6D6F}"/>
          </ac:picMkLst>
        </pc:picChg>
      </pc:sldChg>
      <pc:sldChg chg="addSp delSp modSp mod">
        <pc:chgData name="Dorey, Samuel" userId="b287ac7d-f602-45fd-9bb3-dff8c9220719" providerId="ADAL" clId="{2BBD895B-067A-4F98-846F-909DA99CD974}" dt="2023-09-18T17:17:49.468" v="701" actId="1036"/>
        <pc:sldMkLst>
          <pc:docMk/>
          <pc:sldMk cId="4032033100" sldId="2147376856"/>
        </pc:sldMkLst>
        <pc:spChg chg="mod">
          <ac:chgData name="Dorey, Samuel" userId="b287ac7d-f602-45fd-9bb3-dff8c9220719" providerId="ADAL" clId="{2BBD895B-067A-4F98-846F-909DA99CD974}" dt="2023-09-18T17:14:33.881" v="653" actId="207"/>
          <ac:spMkLst>
            <pc:docMk/>
            <pc:sldMk cId="4032033100" sldId="2147376856"/>
            <ac:spMk id="2" creationId="{A93775E9-DA27-D57F-C2C6-4C24E4D9A068}"/>
          </ac:spMkLst>
        </pc:spChg>
        <pc:spChg chg="mod">
          <ac:chgData name="Dorey, Samuel" userId="b287ac7d-f602-45fd-9bb3-dff8c9220719" providerId="ADAL" clId="{2BBD895B-067A-4F98-846F-909DA99CD974}" dt="2023-09-18T17:15:11.062" v="668" actId="207"/>
          <ac:spMkLst>
            <pc:docMk/>
            <pc:sldMk cId="4032033100" sldId="2147376856"/>
            <ac:spMk id="3" creationId="{4014380E-6BED-E4F5-8DF1-3F5227FC2A1B}"/>
          </ac:spMkLst>
        </pc:spChg>
        <pc:spChg chg="mod">
          <ac:chgData name="Dorey, Samuel" userId="b287ac7d-f602-45fd-9bb3-dff8c9220719" providerId="ADAL" clId="{2BBD895B-067A-4F98-846F-909DA99CD974}" dt="2023-09-18T17:16:30.735" v="678" actId="1076"/>
          <ac:spMkLst>
            <pc:docMk/>
            <pc:sldMk cId="4032033100" sldId="2147376856"/>
            <ac:spMk id="8" creationId="{3EA2EDFA-41BB-2E5E-5D13-75FFE28D04FC}"/>
          </ac:spMkLst>
        </pc:spChg>
        <pc:spChg chg="add del mod topLvl">
          <ac:chgData name="Dorey, Samuel" userId="b287ac7d-f602-45fd-9bb3-dff8c9220719" providerId="ADAL" clId="{2BBD895B-067A-4F98-846F-909DA99CD974}" dt="2023-09-18T17:17:45.967" v="700" actId="1036"/>
          <ac:spMkLst>
            <pc:docMk/>
            <pc:sldMk cId="4032033100" sldId="2147376856"/>
            <ac:spMk id="10" creationId="{5ECCE24F-2E86-9A3E-CFCA-AC6A53AB8FF2}"/>
          </ac:spMkLst>
        </pc:spChg>
        <pc:spChg chg="mod">
          <ac:chgData name="Dorey, Samuel" userId="b287ac7d-f602-45fd-9bb3-dff8c9220719" providerId="ADAL" clId="{2BBD895B-067A-4F98-846F-909DA99CD974}" dt="2023-09-18T17:15:19.598" v="670" actId="207"/>
          <ac:spMkLst>
            <pc:docMk/>
            <pc:sldMk cId="4032033100" sldId="2147376856"/>
            <ac:spMk id="12" creationId="{FE82D67D-1236-E9A2-9BE0-789CEE53C5D2}"/>
          </ac:spMkLst>
        </pc:spChg>
        <pc:spChg chg="mod topLvl">
          <ac:chgData name="Dorey, Samuel" userId="b287ac7d-f602-45fd-9bb3-dff8c9220719" providerId="ADAL" clId="{2BBD895B-067A-4F98-846F-909DA99CD974}" dt="2023-09-18T17:17:49.468" v="701" actId="1036"/>
          <ac:spMkLst>
            <pc:docMk/>
            <pc:sldMk cId="4032033100" sldId="2147376856"/>
            <ac:spMk id="13" creationId="{4C5DE4FE-20AB-810E-0DF7-C5F093D0C4E5}"/>
          </ac:spMkLst>
        </pc:spChg>
        <pc:spChg chg="mod">
          <ac:chgData name="Dorey, Samuel" userId="b287ac7d-f602-45fd-9bb3-dff8c9220719" providerId="ADAL" clId="{2BBD895B-067A-4F98-846F-909DA99CD974}" dt="2023-09-18T17:15:05.140" v="667" actId="207"/>
          <ac:spMkLst>
            <pc:docMk/>
            <pc:sldMk cId="4032033100" sldId="2147376856"/>
            <ac:spMk id="14" creationId="{56C296BB-E7BC-B355-292A-8AD6B1969ABD}"/>
          </ac:spMkLst>
        </pc:spChg>
        <pc:grpChg chg="del mod">
          <ac:chgData name="Dorey, Samuel" userId="b287ac7d-f602-45fd-9bb3-dff8c9220719" providerId="ADAL" clId="{2BBD895B-067A-4F98-846F-909DA99CD974}" dt="2023-09-18T17:15:39.754" v="671" actId="165"/>
          <ac:grpSpMkLst>
            <pc:docMk/>
            <pc:sldMk cId="4032033100" sldId="2147376856"/>
            <ac:grpSpMk id="15" creationId="{B0CCC2A2-BDD3-5CE5-0495-57FC88690605}"/>
          </ac:grpSpMkLst>
        </pc:grpChg>
      </pc:sldChg>
      <pc:sldChg chg="del">
        <pc:chgData name="Dorey, Samuel" userId="b287ac7d-f602-45fd-9bb3-dff8c9220719" providerId="ADAL" clId="{2BBD895B-067A-4F98-846F-909DA99CD974}" dt="2023-09-18T16:47:28.334" v="0" actId="47"/>
        <pc:sldMkLst>
          <pc:docMk/>
          <pc:sldMk cId="3182778221" sldId="2147471389"/>
        </pc:sldMkLst>
      </pc:sldChg>
      <pc:sldChg chg="ord">
        <pc:chgData name="Dorey, Samuel" userId="b287ac7d-f602-45fd-9bb3-dff8c9220719" providerId="ADAL" clId="{2BBD895B-067A-4F98-846F-909DA99CD974}" dt="2023-09-18T16:48:15.912" v="4"/>
        <pc:sldMkLst>
          <pc:docMk/>
          <pc:sldMk cId="1401639011" sldId="2147471393"/>
        </pc:sldMkLst>
      </pc:sldChg>
      <pc:sldChg chg="addSp delSp modSp mod">
        <pc:chgData name="Dorey, Samuel" userId="b287ac7d-f602-45fd-9bb3-dff8c9220719" providerId="ADAL" clId="{2BBD895B-067A-4F98-846F-909DA99CD974}" dt="2023-09-18T16:55:01.384" v="159"/>
        <pc:sldMkLst>
          <pc:docMk/>
          <pc:sldMk cId="4041507720" sldId="2147471433"/>
        </pc:sldMkLst>
        <pc:spChg chg="mod">
          <ac:chgData name="Dorey, Samuel" userId="b287ac7d-f602-45fd-9bb3-dff8c9220719" providerId="ADAL" clId="{2BBD895B-067A-4F98-846F-909DA99CD974}" dt="2023-09-18T16:55:01.349" v="116" actId="948"/>
          <ac:spMkLst>
            <pc:docMk/>
            <pc:sldMk cId="4041507720" sldId="2147471433"/>
            <ac:spMk id="4" creationId="{DEC9EEB7-FB64-A119-6723-8209F9C489E7}"/>
          </ac:spMkLst>
        </pc:spChg>
        <pc:spChg chg="add del mod modVis">
          <ac:chgData name="Dorey, Samuel" userId="b287ac7d-f602-45fd-9bb3-dff8c9220719" providerId="ADAL" clId="{2BBD895B-067A-4F98-846F-909DA99CD974}" dt="2023-09-18T16:54:46.071" v="61"/>
          <ac:spMkLst>
            <pc:docMk/>
            <pc:sldMk cId="4041507720" sldId="2147471433"/>
            <ac:spMk id="11" creationId="{7431B28F-E61C-AA78-38EE-2C5B065B99C3}"/>
          </ac:spMkLst>
        </pc:spChg>
        <pc:spChg chg="add del mod modVis">
          <ac:chgData name="Dorey, Samuel" userId="b287ac7d-f602-45fd-9bb3-dff8c9220719" providerId="ADAL" clId="{2BBD895B-067A-4F98-846F-909DA99CD974}" dt="2023-09-18T16:54:49.162" v="106"/>
          <ac:spMkLst>
            <pc:docMk/>
            <pc:sldMk cId="4041507720" sldId="2147471433"/>
            <ac:spMk id="12" creationId="{22854E6D-8113-6202-6D9E-B96EBD7489E7}"/>
          </ac:spMkLst>
        </pc:spChg>
        <pc:spChg chg="add del mod modVis">
          <ac:chgData name="Dorey, Samuel" userId="b287ac7d-f602-45fd-9bb3-dff8c9220719" providerId="ADAL" clId="{2BBD895B-067A-4F98-846F-909DA99CD974}" dt="2023-09-18T16:55:01.382" v="157"/>
          <ac:spMkLst>
            <pc:docMk/>
            <pc:sldMk cId="4041507720" sldId="2147471433"/>
            <ac:spMk id="14" creationId="{DEF52BBD-D8B9-8A90-CAE5-486898854F10}"/>
          </ac:spMkLst>
        </pc:spChg>
        <pc:graphicFrameChg chg="mod">
          <ac:chgData name="Dorey, Samuel" userId="b287ac7d-f602-45fd-9bb3-dff8c9220719" providerId="ADAL" clId="{2BBD895B-067A-4F98-846F-909DA99CD974}" dt="2023-09-18T16:55:01.384" v="159"/>
          <ac:graphicFrameMkLst>
            <pc:docMk/>
            <pc:sldMk cId="4041507720" sldId="2147471433"/>
            <ac:graphicFrameMk id="9" creationId="{208746E7-3D76-F5AA-5FF3-3D7D2B92A2D7}"/>
          </ac:graphicFrameMkLst>
        </pc:graphicFrameChg>
      </pc:sldChg>
      <pc:sldChg chg="ord">
        <pc:chgData name="Dorey, Samuel" userId="b287ac7d-f602-45fd-9bb3-dff8c9220719" providerId="ADAL" clId="{2BBD895B-067A-4F98-846F-909DA99CD974}" dt="2023-09-18T20:25:27.029" v="1535"/>
        <pc:sldMkLst>
          <pc:docMk/>
          <pc:sldMk cId="1841078118" sldId="2147471445"/>
        </pc:sldMkLst>
      </pc:sldChg>
      <pc:sldChg chg="modSp mod">
        <pc:chgData name="Dorey, Samuel" userId="b287ac7d-f602-45fd-9bb3-dff8c9220719" providerId="ADAL" clId="{2BBD895B-067A-4F98-846F-909DA99CD974}" dt="2023-09-18T20:00:08.091" v="1511" actId="121"/>
        <pc:sldMkLst>
          <pc:docMk/>
          <pc:sldMk cId="3036204477" sldId="2147473390"/>
        </pc:sldMkLst>
        <pc:spChg chg="mod">
          <ac:chgData name="Dorey, Samuel" userId="b287ac7d-f602-45fd-9bb3-dff8c9220719" providerId="ADAL" clId="{2BBD895B-067A-4F98-846F-909DA99CD974}" dt="2023-09-18T20:00:08.091" v="1511" actId="121"/>
          <ac:spMkLst>
            <pc:docMk/>
            <pc:sldMk cId="3036204477" sldId="2147473390"/>
            <ac:spMk id="3" creationId="{53AAA381-FF64-D544-643D-18C017FC91E4}"/>
          </ac:spMkLst>
        </pc:spChg>
      </pc:sldChg>
      <pc:sldChg chg="addSp delSp modSp mod">
        <pc:chgData name="Dorey, Samuel" userId="b287ac7d-f602-45fd-9bb3-dff8c9220719" providerId="ADAL" clId="{2BBD895B-067A-4F98-846F-909DA99CD974}" dt="2023-09-18T20:36:20.611" v="1778"/>
        <pc:sldMkLst>
          <pc:docMk/>
          <pc:sldMk cId="4134181012" sldId="2147473397"/>
        </pc:sldMkLst>
        <pc:spChg chg="mod">
          <ac:chgData name="Dorey, Samuel" userId="b287ac7d-f602-45fd-9bb3-dff8c9220719" providerId="ADAL" clId="{2BBD895B-067A-4F98-846F-909DA99CD974}" dt="2023-09-18T20:36:20.569" v="1735" actId="948"/>
          <ac:spMkLst>
            <pc:docMk/>
            <pc:sldMk cId="4134181012" sldId="2147473397"/>
            <ac:spMk id="2" creationId="{46B84108-299D-4C93-AC0F-0B282E1DB84C}"/>
          </ac:spMkLst>
        </pc:spChg>
        <pc:spChg chg="add del mod modVis">
          <ac:chgData name="Dorey, Samuel" userId="b287ac7d-f602-45fd-9bb3-dff8c9220719" providerId="ADAL" clId="{2BBD895B-067A-4F98-846F-909DA99CD974}" dt="2023-09-18T20:36:05.491" v="1580"/>
          <ac:spMkLst>
            <pc:docMk/>
            <pc:sldMk cId="4134181012" sldId="2147473397"/>
            <ac:spMk id="41" creationId="{02B83CE6-E513-C2F0-CD7A-064E5EEE00B4}"/>
          </ac:spMkLst>
        </pc:spChg>
        <pc:spChg chg="add del mod modVis">
          <ac:chgData name="Dorey, Samuel" userId="b287ac7d-f602-45fd-9bb3-dff8c9220719" providerId="ADAL" clId="{2BBD895B-067A-4F98-846F-909DA99CD974}" dt="2023-09-18T20:36:07.728" v="1629"/>
          <ac:spMkLst>
            <pc:docMk/>
            <pc:sldMk cId="4134181012" sldId="2147473397"/>
            <ac:spMk id="44" creationId="{7F985618-C801-9635-3EC7-B1575D8EED45}"/>
          </ac:spMkLst>
        </pc:spChg>
        <pc:spChg chg="add del mod modVis">
          <ac:chgData name="Dorey, Samuel" userId="b287ac7d-f602-45fd-9bb3-dff8c9220719" providerId="ADAL" clId="{2BBD895B-067A-4F98-846F-909DA99CD974}" dt="2023-09-18T20:36:09.062" v="1678"/>
          <ac:spMkLst>
            <pc:docMk/>
            <pc:sldMk cId="4134181012" sldId="2147473397"/>
            <ac:spMk id="45" creationId="{1E793489-7BA1-6C0F-A551-21BFE38CD39C}"/>
          </ac:spMkLst>
        </pc:spChg>
        <pc:spChg chg="add del mod modVis">
          <ac:chgData name="Dorey, Samuel" userId="b287ac7d-f602-45fd-9bb3-dff8c9220719" providerId="ADAL" clId="{2BBD895B-067A-4F98-846F-909DA99CD974}" dt="2023-09-18T20:36:19.200" v="1726"/>
          <ac:spMkLst>
            <pc:docMk/>
            <pc:sldMk cId="4134181012" sldId="2147473397"/>
            <ac:spMk id="46" creationId="{9705F168-24DC-A258-A05C-2844909771C0}"/>
          </ac:spMkLst>
        </pc:spChg>
        <pc:spChg chg="add del mod modVis">
          <ac:chgData name="Dorey, Samuel" userId="b287ac7d-f602-45fd-9bb3-dff8c9220719" providerId="ADAL" clId="{2BBD895B-067A-4F98-846F-909DA99CD974}" dt="2023-09-18T20:36:20.608" v="1776"/>
          <ac:spMkLst>
            <pc:docMk/>
            <pc:sldMk cId="4134181012" sldId="2147473397"/>
            <ac:spMk id="47" creationId="{EF6BE018-8892-4890-E80B-34678F3894C0}"/>
          </ac:spMkLst>
        </pc:spChg>
        <pc:graphicFrameChg chg="mod">
          <ac:chgData name="Dorey, Samuel" userId="b287ac7d-f602-45fd-9bb3-dff8c9220719" providerId="ADAL" clId="{2BBD895B-067A-4F98-846F-909DA99CD974}" dt="2023-09-18T20:36:20.611" v="1778"/>
          <ac:graphicFrameMkLst>
            <pc:docMk/>
            <pc:sldMk cId="4134181012" sldId="2147473397"/>
            <ac:graphicFrameMk id="40" creationId="{920598F5-E21E-2F9D-389C-4E9D7AD26DDE}"/>
          </ac:graphicFrameMkLst>
        </pc:graphicFrameChg>
      </pc:sldChg>
      <pc:sldChg chg="modSp mod">
        <pc:chgData name="Dorey, Samuel" userId="b287ac7d-f602-45fd-9bb3-dff8c9220719" providerId="ADAL" clId="{2BBD895B-067A-4F98-846F-909DA99CD974}" dt="2023-09-18T19:58:52.398" v="1510"/>
        <pc:sldMkLst>
          <pc:docMk/>
          <pc:sldMk cId="2154858698" sldId="2147473421"/>
        </pc:sldMkLst>
        <pc:graphicFrameChg chg="mod">
          <ac:chgData name="Dorey, Samuel" userId="b287ac7d-f602-45fd-9bb3-dff8c9220719" providerId="ADAL" clId="{2BBD895B-067A-4F98-846F-909DA99CD974}" dt="2023-09-18T19:58:52.398" v="1510"/>
          <ac:graphicFrameMkLst>
            <pc:docMk/>
            <pc:sldMk cId="2154858698" sldId="2147473421"/>
            <ac:graphicFrameMk id="18" creationId="{FD436A76-A9D9-3369-CD96-488C7FD853CC}"/>
          </ac:graphicFrameMkLst>
        </pc:graphicFrameChg>
      </pc:sldChg>
      <pc:sldChg chg="addSp delSp modSp mod modAnim">
        <pc:chgData name="Dorey, Samuel" userId="b287ac7d-f602-45fd-9bb3-dff8c9220719" providerId="ADAL" clId="{2BBD895B-067A-4F98-846F-909DA99CD974}" dt="2023-09-18T19:58:34.783" v="1509" actId="20577"/>
        <pc:sldMkLst>
          <pc:docMk/>
          <pc:sldMk cId="2523468042" sldId="2147473422"/>
        </pc:sldMkLst>
        <pc:graphicFrameChg chg="add mod">
          <ac:chgData name="Dorey, Samuel" userId="b287ac7d-f602-45fd-9bb3-dff8c9220719" providerId="ADAL" clId="{2BBD895B-067A-4F98-846F-909DA99CD974}" dt="2023-09-18T19:58:34.783" v="1509" actId="20577"/>
          <ac:graphicFrameMkLst>
            <pc:docMk/>
            <pc:sldMk cId="2523468042" sldId="2147473422"/>
            <ac:graphicFrameMk id="3" creationId="{41D2723F-90E9-323F-1C44-68CEE8AA7464}"/>
          </ac:graphicFrameMkLst>
        </pc:graphicFrameChg>
        <pc:graphicFrameChg chg="del mod">
          <ac:chgData name="Dorey, Samuel" userId="b287ac7d-f602-45fd-9bb3-dff8c9220719" providerId="ADAL" clId="{2BBD895B-067A-4F98-846F-909DA99CD974}" dt="2023-09-18T19:57:38.823" v="1469" actId="478"/>
          <ac:graphicFrameMkLst>
            <pc:docMk/>
            <pc:sldMk cId="2523468042" sldId="2147473422"/>
            <ac:graphicFrameMk id="18" creationId="{FD436A76-A9D9-3369-CD96-488C7FD853CC}"/>
          </ac:graphicFrameMkLst>
        </pc:graphicFrameChg>
      </pc:sldChg>
      <pc:sldChg chg="ord">
        <pc:chgData name="Dorey, Samuel" userId="b287ac7d-f602-45fd-9bb3-dff8c9220719" providerId="ADAL" clId="{2BBD895B-067A-4F98-846F-909DA99CD974}" dt="2023-09-18T20:43:19.402" v="1781"/>
        <pc:sldMkLst>
          <pc:docMk/>
          <pc:sldMk cId="3404658861" sldId="2147473424"/>
        </pc:sldMkLst>
      </pc:sldChg>
      <pc:sldChg chg="addSp delSp modSp new add mod">
        <pc:chgData name="Dorey, Samuel" userId="b287ac7d-f602-45fd-9bb3-dff8c9220719" providerId="ADAL" clId="{2BBD895B-067A-4F98-846F-909DA99CD974}" dt="2023-09-18T20:56:17.765" v="1877" actId="732"/>
        <pc:sldMkLst>
          <pc:docMk/>
          <pc:sldMk cId="723666164" sldId="2147473430"/>
        </pc:sldMkLst>
        <pc:spChg chg="mod">
          <ac:chgData name="Dorey, Samuel" userId="b287ac7d-f602-45fd-9bb3-dff8c9220719" providerId="ADAL" clId="{2BBD895B-067A-4F98-846F-909DA99CD974}" dt="2023-09-18T18:59:51.429" v="1032" actId="948"/>
          <ac:spMkLst>
            <pc:docMk/>
            <pc:sldMk cId="723666164" sldId="2147473430"/>
            <ac:spMk id="2" creationId="{6C6E9A47-555C-9D69-48F0-088BF55E4E56}"/>
          </ac:spMkLst>
        </pc:spChg>
        <pc:spChg chg="mod">
          <ac:chgData name="Dorey, Samuel" userId="b287ac7d-f602-45fd-9bb3-dff8c9220719" providerId="ADAL" clId="{2BBD895B-067A-4F98-846F-909DA99CD974}" dt="2023-09-18T20:55:21.902" v="1872" actId="20577"/>
          <ac:spMkLst>
            <pc:docMk/>
            <pc:sldMk cId="723666164" sldId="2147473430"/>
            <ac:spMk id="3" creationId="{9723A8C9-ECBC-C33E-5524-F7C7F26A9718}"/>
          </ac:spMkLst>
        </pc:spChg>
        <pc:spChg chg="add del mod">
          <ac:chgData name="Dorey, Samuel" userId="b287ac7d-f602-45fd-9bb3-dff8c9220719" providerId="ADAL" clId="{2BBD895B-067A-4F98-846F-909DA99CD974}" dt="2023-09-18T18:58:12.548" v="939" actId="478"/>
          <ac:spMkLst>
            <pc:docMk/>
            <pc:sldMk cId="723666164" sldId="2147473430"/>
            <ac:spMk id="7" creationId="{B3097D7D-BC85-DFF1-4250-8A8B26DDCF67}"/>
          </ac:spMkLst>
        </pc:spChg>
        <pc:spChg chg="add del mod modVis">
          <ac:chgData name="Dorey, Samuel" userId="b287ac7d-f602-45fd-9bb3-dff8c9220719" providerId="ADAL" clId="{2BBD895B-067A-4F98-846F-909DA99CD974}" dt="2023-09-18T18:59:50.127" v="1027"/>
          <ac:spMkLst>
            <pc:docMk/>
            <pc:sldMk cId="723666164" sldId="2147473430"/>
            <ac:spMk id="8" creationId="{33B9A5FB-23FE-70FB-703C-E4090191C7B7}"/>
          </ac:spMkLst>
        </pc:spChg>
        <pc:spChg chg="add del mod modVis">
          <ac:chgData name="Dorey, Samuel" userId="b287ac7d-f602-45fd-9bb3-dff8c9220719" providerId="ADAL" clId="{2BBD895B-067A-4F98-846F-909DA99CD974}" dt="2023-09-18T18:59:51.455" v="1073"/>
          <ac:spMkLst>
            <pc:docMk/>
            <pc:sldMk cId="723666164" sldId="2147473430"/>
            <ac:spMk id="9" creationId="{70A3CA0E-61DB-9D02-B52E-80E86E0604A7}"/>
          </ac:spMkLst>
        </pc:spChg>
        <pc:graphicFrameChg chg="add mod ord modVis replST">
          <ac:chgData name="Dorey, Samuel" userId="b287ac7d-f602-45fd-9bb3-dff8c9220719" providerId="ADAL" clId="{2BBD895B-067A-4F98-846F-909DA99CD974}" dt="2023-09-18T18:59:51.457" v="1075"/>
          <ac:graphicFrameMkLst>
            <pc:docMk/>
            <pc:sldMk cId="723666164" sldId="2147473430"/>
            <ac:graphicFrameMk id="4" creationId="{41777CAD-30F9-5AED-26B7-184F959B46A8}"/>
          </ac:graphicFrameMkLst>
        </pc:graphicFrameChg>
        <pc:picChg chg="add mod modCrop">
          <ac:chgData name="Dorey, Samuel" userId="b287ac7d-f602-45fd-9bb3-dff8c9220719" providerId="ADAL" clId="{2BBD895B-067A-4F98-846F-909DA99CD974}" dt="2023-09-18T20:56:17.765" v="1877" actId="732"/>
          <ac:picMkLst>
            <pc:docMk/>
            <pc:sldMk cId="723666164" sldId="2147473430"/>
            <ac:picMk id="5" creationId="{9F1F56F6-490F-7793-CACB-5D8A9B94048A}"/>
          </ac:picMkLst>
        </pc:picChg>
      </pc:sldChg>
      <pc:sldChg chg="add del">
        <pc:chgData name="Dorey, Samuel" userId="b287ac7d-f602-45fd-9bb3-dff8c9220719" providerId="ADAL" clId="{2BBD895B-067A-4F98-846F-909DA99CD974}" dt="2023-09-18T17:07:59.798" v="462"/>
        <pc:sldMkLst>
          <pc:docMk/>
          <pc:sldMk cId="1968448380" sldId="2147473430"/>
        </pc:sldMkLst>
      </pc:sldChg>
      <pc:sldChg chg="add del">
        <pc:chgData name="Dorey, Samuel" userId="b287ac7d-f602-45fd-9bb3-dff8c9220719" providerId="ADAL" clId="{2BBD895B-067A-4F98-846F-909DA99CD974}" dt="2023-09-18T17:08:04.095" v="464"/>
        <pc:sldMkLst>
          <pc:docMk/>
          <pc:sldMk cId="3330258525" sldId="2147473430"/>
        </pc:sldMkLst>
      </pc:sldChg>
      <pc:sldChg chg="add del">
        <pc:chgData name="Dorey, Samuel" userId="b287ac7d-f602-45fd-9bb3-dff8c9220719" providerId="ADAL" clId="{2BBD895B-067A-4F98-846F-909DA99CD974}" dt="2023-09-18T17:23:54.533" v="707"/>
        <pc:sldMkLst>
          <pc:docMk/>
          <pc:sldMk cId="4200933402" sldId="2147473431"/>
        </pc:sldMkLst>
      </pc:sldChg>
      <pc:sldMasterChg chg="del delSldLayout">
        <pc:chgData name="Dorey, Samuel" userId="b287ac7d-f602-45fd-9bb3-dff8c9220719" providerId="ADAL" clId="{2BBD895B-067A-4F98-846F-909DA99CD974}" dt="2023-09-18T17:06:41.618" v="362" actId="700"/>
        <pc:sldMasterMkLst>
          <pc:docMk/>
          <pc:sldMasterMk cId="1691438225" sldId="2147483815"/>
        </pc:sldMasterMkLst>
        <pc:sldLayoutChg chg="del">
          <pc:chgData name="Dorey, Samuel" userId="b287ac7d-f602-45fd-9bb3-dff8c9220719" providerId="ADAL" clId="{2BBD895B-067A-4F98-846F-909DA99CD974}" dt="2023-09-18T17:06:41.618" v="362" actId="700"/>
          <pc:sldLayoutMkLst>
            <pc:docMk/>
            <pc:sldMasterMk cId="1691438225" sldId="2147483815"/>
            <pc:sldLayoutMk cId="1758621954" sldId="2147483816"/>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679690491" sldId="2147483817"/>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904181015" sldId="2147483818"/>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894161555" sldId="2147483819"/>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433264395" sldId="2147483820"/>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8388115" sldId="2147483821"/>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250803541" sldId="2147483822"/>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674539117" sldId="2147483823"/>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819527331" sldId="2147483824"/>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767598049" sldId="2147483825"/>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731835136" sldId="2147483826"/>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421901738" sldId="2147483827"/>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54180062" sldId="2147483828"/>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243594633" sldId="2147483829"/>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711862157" sldId="2147483830"/>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529563417" sldId="2147483831"/>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549368084" sldId="2147483832"/>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892489823" sldId="2147483833"/>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4036927852" sldId="2147483834"/>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4292324030" sldId="2147483835"/>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36549940" sldId="2147483836"/>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627592154" sldId="2147483837"/>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936267951" sldId="2147483838"/>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562773271" sldId="2147483839"/>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378361804" sldId="2147483840"/>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29323151" sldId="2147483841"/>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29604033" sldId="2147483842"/>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375621510" sldId="2147483843"/>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348268877" sldId="2147483844"/>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321649169" sldId="2147483845"/>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069015472" sldId="2147483846"/>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882894467" sldId="2147483847"/>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038410461" sldId="2147483848"/>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974427743" sldId="2147483849"/>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872670181" sldId="2147483850"/>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725859074" sldId="2147483851"/>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176640447" sldId="2147483852"/>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2551858421" sldId="2147483853"/>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630801888" sldId="2147483854"/>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67642324" sldId="2147483855"/>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935450426" sldId="2147483856"/>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421697334" sldId="2147483857"/>
          </pc:sldLayoutMkLst>
        </pc:sldLayoutChg>
        <pc:sldLayoutChg chg="del">
          <pc:chgData name="Dorey, Samuel" userId="b287ac7d-f602-45fd-9bb3-dff8c9220719" providerId="ADAL" clId="{2BBD895B-067A-4F98-846F-909DA99CD974}" dt="2023-09-18T17:06:41.618" v="362" actId="700"/>
          <pc:sldLayoutMkLst>
            <pc:docMk/>
            <pc:sldMasterMk cId="1691438225" sldId="2147483815"/>
            <pc:sldLayoutMk cId="3950175846" sldId="2147483858"/>
          </pc:sldLayoutMkLst>
        </pc:sldLayoutChg>
      </pc:sldMasterChg>
    </pc:docChg>
  </pc:docChgLst>
</pc:chgInfo>
</file>

<file path=ppt/comments/modernComment_158_4FBD635D.xml><?xml version="1.0" encoding="utf-8"?>
<p188:cmLst xmlns:a="http://schemas.openxmlformats.org/drawingml/2006/main" xmlns:r="http://schemas.openxmlformats.org/officeDocument/2006/relationships" xmlns:p188="http://schemas.microsoft.com/office/powerpoint/2018/8/main">
  <p188:cm id="{AD982E37-CE41-4629-9C0E-8C6D221C1389}" authorId="{BC34524D-D80C-9C8B-3E59-15FBA0EFE83E}" created="2023-09-01T15:30:50.268">
    <pc:sldMkLst xmlns:pc="http://schemas.microsoft.com/office/powerpoint/2013/main/command">
      <pc:docMk/>
      <pc:sldMk cId="378549704" sldId="344"/>
    </pc:sldMkLst>
    <p188:txBody>
      <a:bodyPr/>
      <a:lstStyle/>
      <a:p>
        <a:r>
          <a:rPr lang="en-GB"/>
          <a:t>Script to be written for slides 5-7</a:t>
        </a:r>
      </a:p>
    </p188:txBody>
  </p188:cm>
</p188:cmLst>
</file>

<file path=ppt/comments/modernComment_221_C3A46F9.xml><?xml version="1.0" encoding="utf-8"?>
<p188:cmLst xmlns:a="http://schemas.openxmlformats.org/drawingml/2006/main" xmlns:r="http://schemas.openxmlformats.org/officeDocument/2006/relationships" xmlns:p188="http://schemas.microsoft.com/office/powerpoint/2018/8/main">
  <p188:cm id="{57EB776F-58D5-483A-AD58-555B6FF28A4B}" authorId="{27D5199A-4DCA-886F-8C0E-B59039B93D1A}" created="2023-04-26T12:49:03.776">
    <pc:sldMkLst xmlns:pc="http://schemas.microsoft.com/office/powerpoint/2013/main/command">
      <pc:docMk/>
      <pc:sldMk cId="557412654" sldId="545"/>
    </pc:sldMkLst>
    <p188:replyLst>
      <p188:reply id="{EB00D002-9F54-4D28-B538-08C6C9E204CE}" authorId="{27D5199A-4DCA-886F-8C0E-B59039B93D1A}" created="2023-04-26T14:11:06.571">
        <p188:txBody>
          <a:bodyPr/>
          <a:lstStyle/>
          <a:p>
            <a:r>
              <a:rPr lang="en-US"/>
              <a:t>Consider whether to include medical device.
</a:t>
            </a:r>
          </a:p>
        </p188:txBody>
      </p188:reply>
    </p188:replyLst>
    <p188:txBody>
      <a:bodyPr/>
      <a:lstStyle/>
      <a:p>
        <a:r>
          <a:rPr lang="en-US"/>
          <a:t>Wording amended</a:t>
        </a:r>
      </a:p>
    </p188:txBody>
  </p188:cm>
</p188:cmLst>
</file>

<file path=ppt/diagrams/_rels/data5.xml.rels><?xml version="1.0" encoding="UTF-8" standalone="yes"?>
<Relationships xmlns="http://schemas.openxmlformats.org/package/2006/relationships"><Relationship Id="rId8" Type="http://schemas.openxmlformats.org/officeDocument/2006/relationships/hyperlink" Target="https://doi.org/10.1002/btpr.3339" TargetMode="External"/><Relationship Id="rId13" Type="http://schemas.openxmlformats.org/officeDocument/2006/relationships/hyperlink" Target="https://dc.engconfintl.org/sut_v/55/" TargetMode="External"/><Relationship Id="rId3" Type="http://schemas.openxmlformats.org/officeDocument/2006/relationships/hyperlink" Target="https://doi.org/10.1016/j.radphyschem.2022.110702" TargetMode="External"/><Relationship Id="rId7" Type="http://schemas.openxmlformats.org/officeDocument/2006/relationships/hyperlink" Target="https://doi.org/10.1016/j.radphyschem.2007.01.014" TargetMode="External"/><Relationship Id="rId12" Type="http://schemas.openxmlformats.org/officeDocument/2006/relationships/hyperlink" Target="https://doi.org/10.1002/btpr.3214" TargetMode="External"/><Relationship Id="rId17" Type="http://schemas.openxmlformats.org/officeDocument/2006/relationships/hyperlink" Target="https://doi.org/10.3390/polym15132799" TargetMode="External"/><Relationship Id="rId2" Type="http://schemas.openxmlformats.org/officeDocument/2006/relationships/hyperlink" Target="https://doi.org/10.1016/j.radphyschem.2020.109282" TargetMode="External"/><Relationship Id="rId16" Type="http://schemas.openxmlformats.org/officeDocument/2006/relationships/hyperlink" Target="https://doi.org/10.1016/j.radphyschem.2023.110915" TargetMode="External"/><Relationship Id="rId1" Type="http://schemas.openxmlformats.org/officeDocument/2006/relationships/hyperlink" Target="https://doi.org/10.1039/D1CC02871E" TargetMode="External"/><Relationship Id="rId6" Type="http://schemas.openxmlformats.org/officeDocument/2006/relationships/hyperlink" Target="https://doi.org/10.2345/0899-8205-55.s3.17" TargetMode="External"/><Relationship Id="rId11" Type="http://schemas.openxmlformats.org/officeDocument/2006/relationships/hyperlink" Target="https://doi.org/10.3389/fchem.2022.888285" TargetMode="External"/><Relationship Id="rId5" Type="http://schemas.openxmlformats.org/officeDocument/2006/relationships/hyperlink" Target="https://dc.engconfintl.org/sut_v/54/" TargetMode="External"/><Relationship Id="rId15" Type="http://schemas.openxmlformats.org/officeDocument/2006/relationships/hyperlink" Target="https://doi.org/10.1016/j.ijpharm.2023.122677" TargetMode="External"/><Relationship Id="rId10" Type="http://schemas.openxmlformats.org/officeDocument/2006/relationships/hyperlink" Target="https://bioprocessintl.com/2022/march-2022/supplementing-gamma-sterilization-with-x-ray-and-e-beam-technologies-an-international-industry-and-academia-collaboration/" TargetMode="External"/><Relationship Id="rId4" Type="http://schemas.openxmlformats.org/officeDocument/2006/relationships/hyperlink" Target="https://doi.org/10.1016/B978-1-4831-9776-0.50007-3" TargetMode="External"/><Relationship Id="rId9" Type="http://schemas.openxmlformats.org/officeDocument/2006/relationships/hyperlink" Target="https://doi.org/10.1016/j.radphyschem.2021.109505" TargetMode="External"/><Relationship Id="rId14" Type="http://schemas.openxmlformats.org/officeDocument/2006/relationships/hyperlink" Target="https://doi.org/10.1016/j.radphyschem.2022.109999" TargetMode="External"/></Relationships>
</file>

<file path=ppt/diagrams/_rels/drawing5.xml.rels><?xml version="1.0" encoding="UTF-8" standalone="yes"?>
<Relationships xmlns="http://schemas.openxmlformats.org/package/2006/relationships"><Relationship Id="rId8" Type="http://schemas.openxmlformats.org/officeDocument/2006/relationships/hyperlink" Target="https://doi.org/10.1002/btpr.3214" TargetMode="External"/><Relationship Id="rId13" Type="http://schemas.openxmlformats.org/officeDocument/2006/relationships/hyperlink" Target="https://doi.org/10.1002/btpr.3339" TargetMode="External"/><Relationship Id="rId3" Type="http://schemas.openxmlformats.org/officeDocument/2006/relationships/hyperlink" Target="https://doi.org/10.1016/j.radphyschem.2020.109282" TargetMode="External"/><Relationship Id="rId7" Type="http://schemas.openxmlformats.org/officeDocument/2006/relationships/hyperlink" Target="https://doi.org/10.1039/D1CC02871E" TargetMode="External"/><Relationship Id="rId12" Type="http://schemas.openxmlformats.org/officeDocument/2006/relationships/hyperlink" Target="https://dc.engconfintl.org/sut_v/54/" TargetMode="External"/><Relationship Id="rId17" Type="http://schemas.openxmlformats.org/officeDocument/2006/relationships/hyperlink" Target="https://doi.org/10.1016/j.radphyschem.2023.110915" TargetMode="External"/><Relationship Id="rId2" Type="http://schemas.openxmlformats.org/officeDocument/2006/relationships/hyperlink" Target="https://doi.org/10.1016/j.radphyschem.2022.110702" TargetMode="External"/><Relationship Id="rId16" Type="http://schemas.openxmlformats.org/officeDocument/2006/relationships/hyperlink" Target="https://doi.org/10.1016/j.radphyschem.2022.109999" TargetMode="External"/><Relationship Id="rId1" Type="http://schemas.openxmlformats.org/officeDocument/2006/relationships/hyperlink" Target="https://doi.org/10.1016/B978-1-4831-9776-0.50007-3" TargetMode="External"/><Relationship Id="rId6" Type="http://schemas.openxmlformats.org/officeDocument/2006/relationships/hyperlink" Target="https://doi.org/10.3389/fchem.2022.888285" TargetMode="External"/><Relationship Id="rId11" Type="http://schemas.openxmlformats.org/officeDocument/2006/relationships/hyperlink" Target="https://doi.org/10.3390/polym15132799" TargetMode="External"/><Relationship Id="rId5" Type="http://schemas.openxmlformats.org/officeDocument/2006/relationships/hyperlink" Target="https://bioprocessintl.com/2022/march-2022/supplementing-gamma-sterilization-with-x-ray-and-e-beam-technologies-an-international-industry-and-academia-collaboration/" TargetMode="External"/><Relationship Id="rId15" Type="http://schemas.openxmlformats.org/officeDocument/2006/relationships/hyperlink" Target="https://doi.org/10.1016/j.radphyschem.2007.01.014" TargetMode="External"/><Relationship Id="rId10" Type="http://schemas.openxmlformats.org/officeDocument/2006/relationships/hyperlink" Target="https://doi.org/10.1016/j.ijpharm.2023.122677" TargetMode="External"/><Relationship Id="rId4" Type="http://schemas.openxmlformats.org/officeDocument/2006/relationships/hyperlink" Target="https://doi.org/10.1016/j.radphyschem.2021.109505" TargetMode="External"/><Relationship Id="rId9" Type="http://schemas.openxmlformats.org/officeDocument/2006/relationships/hyperlink" Target="https://dc.engconfintl.org/sut_v/55/" TargetMode="External"/><Relationship Id="rId14" Type="http://schemas.openxmlformats.org/officeDocument/2006/relationships/hyperlink" Target="https://doi.org/10.2345/0899-8205-55.s3.17"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90CCE8-71FC-43BC-A946-12C5D716FD7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fr-FR"/>
        </a:p>
      </dgm:t>
    </dgm:pt>
    <dgm:pt modelId="{02EB7673-D4B9-45A9-8923-1F6CBA2B6935}">
      <dgm:prSet phldrT="[Texte]" custT="1"/>
      <dgm:spPr>
        <a:solidFill>
          <a:srgbClr val="8E2C52"/>
        </a:solidFill>
      </dgm:spPr>
      <dgm:t>
        <a:bodyPr/>
        <a:lstStyle/>
        <a:p>
          <a:r>
            <a:rPr lang="en-US" sz="2400" dirty="0"/>
            <a:t>Key considerations for qualification of X-ray</a:t>
          </a:r>
          <a:endParaRPr lang="fr-FR" sz="2400" dirty="0"/>
        </a:p>
      </dgm:t>
    </dgm:pt>
    <dgm:pt modelId="{20D79B53-FCD4-4FC2-8ED5-1CAC9BE44443}" type="parTrans" cxnId="{F9A54FAB-4CCE-4874-966A-42B1D22CCA3D}">
      <dgm:prSet/>
      <dgm:spPr/>
      <dgm:t>
        <a:bodyPr/>
        <a:lstStyle/>
        <a:p>
          <a:endParaRPr lang="fr-FR" sz="2000"/>
        </a:p>
      </dgm:t>
    </dgm:pt>
    <dgm:pt modelId="{E602CE1F-68EB-451D-864C-6FAC031E354A}" type="sibTrans" cxnId="{F9A54FAB-4CCE-4874-966A-42B1D22CCA3D}">
      <dgm:prSet/>
      <dgm:spPr/>
      <dgm:t>
        <a:bodyPr/>
        <a:lstStyle/>
        <a:p>
          <a:endParaRPr lang="fr-FR" sz="2000"/>
        </a:p>
      </dgm:t>
    </dgm:pt>
    <dgm:pt modelId="{E01DDABD-A1F3-49F5-BCE5-61D2F3B68A2E}">
      <dgm:prSet custT="1"/>
      <dgm:spPr/>
      <dgm:t>
        <a:bodyPr/>
        <a:lstStyle/>
        <a:p>
          <a:r>
            <a:rPr lang="en-US" sz="2000" i="1" dirty="0"/>
            <a:t>Irradiation Physics</a:t>
          </a:r>
        </a:p>
      </dgm:t>
    </dgm:pt>
    <dgm:pt modelId="{9C69CCEF-0763-4FE2-943F-ACDC9B17AB41}" type="parTrans" cxnId="{F51B4AED-6495-4542-8BAA-CB39FB1AE180}">
      <dgm:prSet/>
      <dgm:spPr/>
      <dgm:t>
        <a:bodyPr/>
        <a:lstStyle/>
        <a:p>
          <a:endParaRPr lang="fr-FR" sz="2000"/>
        </a:p>
      </dgm:t>
    </dgm:pt>
    <dgm:pt modelId="{0D780ED4-C3DD-4326-A5BE-EAF1B0F10B95}" type="sibTrans" cxnId="{F51B4AED-6495-4542-8BAA-CB39FB1AE180}">
      <dgm:prSet/>
      <dgm:spPr/>
      <dgm:t>
        <a:bodyPr/>
        <a:lstStyle/>
        <a:p>
          <a:endParaRPr lang="fr-FR" sz="2000"/>
        </a:p>
      </dgm:t>
    </dgm:pt>
    <dgm:pt modelId="{1D629C8C-AE61-46B8-B0C7-979FC8A7518A}">
      <dgm:prSet custT="1"/>
      <dgm:spPr/>
      <dgm:t>
        <a:bodyPr/>
        <a:lstStyle/>
        <a:p>
          <a:r>
            <a:rPr lang="en-US" sz="2000" i="1" dirty="0"/>
            <a:t>ISO 11137 requirements</a:t>
          </a:r>
        </a:p>
      </dgm:t>
    </dgm:pt>
    <dgm:pt modelId="{D8FC6C09-03CF-4854-9EDE-7E22D419F2C9}" type="parTrans" cxnId="{BD57711C-8A97-42C1-81FF-897C3D0AD710}">
      <dgm:prSet/>
      <dgm:spPr/>
      <dgm:t>
        <a:bodyPr/>
        <a:lstStyle/>
        <a:p>
          <a:endParaRPr lang="fr-FR" sz="2000"/>
        </a:p>
      </dgm:t>
    </dgm:pt>
    <dgm:pt modelId="{D2FE7E7B-C970-40D9-B033-D68A6FBB4016}" type="sibTrans" cxnId="{BD57711C-8A97-42C1-81FF-897C3D0AD710}">
      <dgm:prSet/>
      <dgm:spPr/>
      <dgm:t>
        <a:bodyPr/>
        <a:lstStyle/>
        <a:p>
          <a:endParaRPr lang="fr-FR" sz="2000"/>
        </a:p>
      </dgm:t>
    </dgm:pt>
    <dgm:pt modelId="{8174AA3B-7FAA-4191-BF16-8F8E6FD1754C}">
      <dgm:prSet custT="1"/>
      <dgm:spPr/>
      <dgm:t>
        <a:bodyPr/>
        <a:lstStyle/>
        <a:p>
          <a:r>
            <a:rPr lang="en-US" sz="2000" i="1" dirty="0"/>
            <a:t>Testing recommendations &amp; data package</a:t>
          </a:r>
        </a:p>
      </dgm:t>
    </dgm:pt>
    <dgm:pt modelId="{F0B0014F-2D25-4790-84E2-4D8A80CB6873}" type="parTrans" cxnId="{2637E51C-7375-48FA-BA08-6F5DF69CF75D}">
      <dgm:prSet/>
      <dgm:spPr/>
      <dgm:t>
        <a:bodyPr/>
        <a:lstStyle/>
        <a:p>
          <a:endParaRPr lang="fr-FR" sz="2000"/>
        </a:p>
      </dgm:t>
    </dgm:pt>
    <dgm:pt modelId="{1FEFBE93-41A8-4A4A-996F-A2D3FF81BD76}" type="sibTrans" cxnId="{2637E51C-7375-48FA-BA08-6F5DF69CF75D}">
      <dgm:prSet/>
      <dgm:spPr/>
      <dgm:t>
        <a:bodyPr/>
        <a:lstStyle/>
        <a:p>
          <a:endParaRPr lang="fr-FR" sz="2000"/>
        </a:p>
      </dgm:t>
    </dgm:pt>
    <dgm:pt modelId="{CC1CB79A-D21E-436C-A4D5-0E2DF1D3B362}">
      <dgm:prSet custT="1"/>
      <dgm:spPr/>
      <dgm:t>
        <a:bodyPr/>
        <a:lstStyle/>
        <a:p>
          <a:r>
            <a:rPr lang="en-US" sz="2000" i="1" dirty="0"/>
            <a:t>Material Science</a:t>
          </a:r>
        </a:p>
      </dgm:t>
    </dgm:pt>
    <dgm:pt modelId="{A0B0C7D7-32CE-4FF7-942F-A957D4C569C6}" type="parTrans" cxnId="{3465DCAB-2F33-4E06-B359-61752181DF1C}">
      <dgm:prSet/>
      <dgm:spPr/>
      <dgm:t>
        <a:bodyPr/>
        <a:lstStyle/>
        <a:p>
          <a:endParaRPr lang="fr-FR"/>
        </a:p>
      </dgm:t>
    </dgm:pt>
    <dgm:pt modelId="{CD4522E9-5893-473B-943A-55C9C339960A}" type="sibTrans" cxnId="{3465DCAB-2F33-4E06-B359-61752181DF1C}">
      <dgm:prSet/>
      <dgm:spPr/>
      <dgm:t>
        <a:bodyPr/>
        <a:lstStyle/>
        <a:p>
          <a:endParaRPr lang="fr-FR"/>
        </a:p>
      </dgm:t>
    </dgm:pt>
    <dgm:pt modelId="{D8B04FFE-BE2B-4A48-AAB5-2B330139592B}">
      <dgm:prSet custT="1"/>
      <dgm:spPr/>
      <dgm:t>
        <a:bodyPr/>
        <a:lstStyle/>
        <a:p>
          <a:r>
            <a:rPr lang="en-US" sz="2000" i="1" dirty="0"/>
            <a:t>SUS Application – which criticality? How to use data? filing update?</a:t>
          </a:r>
        </a:p>
      </dgm:t>
    </dgm:pt>
    <dgm:pt modelId="{EB66CE58-5541-4CD3-AAAC-2CC243DBE49E}" type="parTrans" cxnId="{7F95FF0F-1388-423E-9117-4BA07F23A49E}">
      <dgm:prSet/>
      <dgm:spPr/>
      <dgm:t>
        <a:bodyPr/>
        <a:lstStyle/>
        <a:p>
          <a:endParaRPr lang="fr-FR"/>
        </a:p>
      </dgm:t>
    </dgm:pt>
    <dgm:pt modelId="{B7AE5333-B38F-4D73-9621-F84AC70244DA}" type="sibTrans" cxnId="{7F95FF0F-1388-423E-9117-4BA07F23A49E}">
      <dgm:prSet/>
      <dgm:spPr/>
      <dgm:t>
        <a:bodyPr/>
        <a:lstStyle/>
        <a:p>
          <a:endParaRPr lang="fr-FR"/>
        </a:p>
      </dgm:t>
    </dgm:pt>
    <dgm:pt modelId="{32C6C78D-C3FC-4512-86E3-36FC64095FE7}" type="pres">
      <dgm:prSet presAssocID="{9B90CCE8-71FC-43BC-A946-12C5D716FD7E}" presName="diagram" presStyleCnt="0">
        <dgm:presLayoutVars>
          <dgm:chPref val="1"/>
          <dgm:dir/>
          <dgm:animOne val="branch"/>
          <dgm:animLvl val="lvl"/>
          <dgm:resizeHandles/>
        </dgm:presLayoutVars>
      </dgm:prSet>
      <dgm:spPr/>
    </dgm:pt>
    <dgm:pt modelId="{EB53378F-B378-487B-9B9C-84A56D5378B0}" type="pres">
      <dgm:prSet presAssocID="{02EB7673-D4B9-45A9-8923-1F6CBA2B6935}" presName="root" presStyleCnt="0"/>
      <dgm:spPr/>
    </dgm:pt>
    <dgm:pt modelId="{59DD64E6-9571-454A-ACA5-B25870438855}" type="pres">
      <dgm:prSet presAssocID="{02EB7673-D4B9-45A9-8923-1F6CBA2B6935}" presName="rootComposite" presStyleCnt="0"/>
      <dgm:spPr/>
    </dgm:pt>
    <dgm:pt modelId="{87C56BB9-F136-4C4D-A79F-7B5131A80AE2}" type="pres">
      <dgm:prSet presAssocID="{02EB7673-D4B9-45A9-8923-1F6CBA2B6935}" presName="rootText" presStyleLbl="node1" presStyleIdx="0" presStyleCnt="1" custScaleX="331040" custScaleY="166477" custLinFactNeighborX="1838"/>
      <dgm:spPr/>
    </dgm:pt>
    <dgm:pt modelId="{70D51F54-45BD-466B-8113-58E3E70C89AF}" type="pres">
      <dgm:prSet presAssocID="{02EB7673-D4B9-45A9-8923-1F6CBA2B6935}" presName="rootConnector" presStyleLbl="node1" presStyleIdx="0" presStyleCnt="1"/>
      <dgm:spPr/>
    </dgm:pt>
    <dgm:pt modelId="{49CD9F33-CC4D-4F62-B4E0-3D6FBE4E428B}" type="pres">
      <dgm:prSet presAssocID="{02EB7673-D4B9-45A9-8923-1F6CBA2B6935}" presName="childShape" presStyleCnt="0"/>
      <dgm:spPr/>
    </dgm:pt>
    <dgm:pt modelId="{7E42C039-0B4B-4EBE-90A9-6A0D8A2B7AC3}" type="pres">
      <dgm:prSet presAssocID="{D8FC6C09-03CF-4854-9EDE-7E22D419F2C9}" presName="Name13" presStyleLbl="parChTrans1D2" presStyleIdx="0" presStyleCnt="5"/>
      <dgm:spPr/>
    </dgm:pt>
    <dgm:pt modelId="{2A969A5F-780D-4C93-B665-AA3740FC4985}" type="pres">
      <dgm:prSet presAssocID="{1D629C8C-AE61-46B8-B0C7-979FC8A7518A}" presName="childText" presStyleLbl="bgAcc1" presStyleIdx="0" presStyleCnt="5" custScaleX="332170">
        <dgm:presLayoutVars>
          <dgm:bulletEnabled val="1"/>
        </dgm:presLayoutVars>
      </dgm:prSet>
      <dgm:spPr/>
    </dgm:pt>
    <dgm:pt modelId="{D937FF93-1026-414E-94BF-7EAE4F353BBC}" type="pres">
      <dgm:prSet presAssocID="{9C69CCEF-0763-4FE2-943F-ACDC9B17AB41}" presName="Name13" presStyleLbl="parChTrans1D2" presStyleIdx="1" presStyleCnt="5"/>
      <dgm:spPr/>
    </dgm:pt>
    <dgm:pt modelId="{3C1AE8A6-ADDE-47F9-A87D-131230D5B4F6}" type="pres">
      <dgm:prSet presAssocID="{E01DDABD-A1F3-49F5-BCE5-61D2F3B68A2E}" presName="childText" presStyleLbl="bgAcc1" presStyleIdx="1" presStyleCnt="5" custScaleX="332170">
        <dgm:presLayoutVars>
          <dgm:bulletEnabled val="1"/>
        </dgm:presLayoutVars>
      </dgm:prSet>
      <dgm:spPr/>
    </dgm:pt>
    <dgm:pt modelId="{DD8B1E5D-07D7-480A-8F04-354E57705170}" type="pres">
      <dgm:prSet presAssocID="{A0B0C7D7-32CE-4FF7-942F-A957D4C569C6}" presName="Name13" presStyleLbl="parChTrans1D2" presStyleIdx="2" presStyleCnt="5"/>
      <dgm:spPr/>
    </dgm:pt>
    <dgm:pt modelId="{9A6198D0-795D-433D-9696-A9D62CCBECAC}" type="pres">
      <dgm:prSet presAssocID="{CC1CB79A-D21E-436C-A4D5-0E2DF1D3B362}" presName="childText" presStyleLbl="bgAcc1" presStyleIdx="2" presStyleCnt="5" custScaleX="332170">
        <dgm:presLayoutVars>
          <dgm:bulletEnabled val="1"/>
        </dgm:presLayoutVars>
      </dgm:prSet>
      <dgm:spPr/>
    </dgm:pt>
    <dgm:pt modelId="{DF26B7C6-4803-4DD3-9D2D-3BC33A8C97E6}" type="pres">
      <dgm:prSet presAssocID="{F0B0014F-2D25-4790-84E2-4D8A80CB6873}" presName="Name13" presStyleLbl="parChTrans1D2" presStyleIdx="3" presStyleCnt="5"/>
      <dgm:spPr/>
    </dgm:pt>
    <dgm:pt modelId="{367CE033-86D3-4805-921A-D466D4685CB3}" type="pres">
      <dgm:prSet presAssocID="{8174AA3B-7FAA-4191-BF16-8F8E6FD1754C}" presName="childText" presStyleLbl="bgAcc1" presStyleIdx="3" presStyleCnt="5" custScaleX="332170">
        <dgm:presLayoutVars>
          <dgm:bulletEnabled val="1"/>
        </dgm:presLayoutVars>
      </dgm:prSet>
      <dgm:spPr/>
    </dgm:pt>
    <dgm:pt modelId="{58BA9279-56ED-4707-8256-0204BA74EB0D}" type="pres">
      <dgm:prSet presAssocID="{EB66CE58-5541-4CD3-AAAC-2CC243DBE49E}" presName="Name13" presStyleLbl="parChTrans1D2" presStyleIdx="4" presStyleCnt="5"/>
      <dgm:spPr/>
    </dgm:pt>
    <dgm:pt modelId="{C4563AB6-E899-4B0A-9C2F-441C0028F81D}" type="pres">
      <dgm:prSet presAssocID="{D8B04FFE-BE2B-4A48-AAB5-2B330139592B}" presName="childText" presStyleLbl="bgAcc1" presStyleIdx="4" presStyleCnt="5" custScaleX="332703" custScaleY="159471">
        <dgm:presLayoutVars>
          <dgm:bulletEnabled val="1"/>
        </dgm:presLayoutVars>
      </dgm:prSet>
      <dgm:spPr/>
    </dgm:pt>
  </dgm:ptLst>
  <dgm:cxnLst>
    <dgm:cxn modelId="{F2E3DA04-168E-4FC0-9D1B-9D544CB124F5}" type="presOf" srcId="{02EB7673-D4B9-45A9-8923-1F6CBA2B6935}" destId="{87C56BB9-F136-4C4D-A79F-7B5131A80AE2}" srcOrd="0" destOrd="0" presId="urn:microsoft.com/office/officeart/2005/8/layout/hierarchy3"/>
    <dgm:cxn modelId="{29621E0C-6D18-49EA-8C1A-1FC038EDD6C7}" type="presOf" srcId="{1D629C8C-AE61-46B8-B0C7-979FC8A7518A}" destId="{2A969A5F-780D-4C93-B665-AA3740FC4985}" srcOrd="0" destOrd="0" presId="urn:microsoft.com/office/officeart/2005/8/layout/hierarchy3"/>
    <dgm:cxn modelId="{7F95FF0F-1388-423E-9117-4BA07F23A49E}" srcId="{02EB7673-D4B9-45A9-8923-1F6CBA2B6935}" destId="{D8B04FFE-BE2B-4A48-AAB5-2B330139592B}" srcOrd="4" destOrd="0" parTransId="{EB66CE58-5541-4CD3-AAAC-2CC243DBE49E}" sibTransId="{B7AE5333-B38F-4D73-9621-F84AC70244DA}"/>
    <dgm:cxn modelId="{13817A17-3D5E-4481-80CD-D746F49980A9}" type="presOf" srcId="{8174AA3B-7FAA-4191-BF16-8F8E6FD1754C}" destId="{367CE033-86D3-4805-921A-D466D4685CB3}" srcOrd="0" destOrd="0" presId="urn:microsoft.com/office/officeart/2005/8/layout/hierarchy3"/>
    <dgm:cxn modelId="{BD57711C-8A97-42C1-81FF-897C3D0AD710}" srcId="{02EB7673-D4B9-45A9-8923-1F6CBA2B6935}" destId="{1D629C8C-AE61-46B8-B0C7-979FC8A7518A}" srcOrd="0" destOrd="0" parTransId="{D8FC6C09-03CF-4854-9EDE-7E22D419F2C9}" sibTransId="{D2FE7E7B-C970-40D9-B033-D68A6FBB4016}"/>
    <dgm:cxn modelId="{2637E51C-7375-48FA-BA08-6F5DF69CF75D}" srcId="{02EB7673-D4B9-45A9-8923-1F6CBA2B6935}" destId="{8174AA3B-7FAA-4191-BF16-8F8E6FD1754C}" srcOrd="3" destOrd="0" parTransId="{F0B0014F-2D25-4790-84E2-4D8A80CB6873}" sibTransId="{1FEFBE93-41A8-4A4A-996F-A2D3FF81BD76}"/>
    <dgm:cxn modelId="{9EC8F026-972E-4B63-BD44-076530374418}" type="presOf" srcId="{D8FC6C09-03CF-4854-9EDE-7E22D419F2C9}" destId="{7E42C039-0B4B-4EBE-90A9-6A0D8A2B7AC3}" srcOrd="0" destOrd="0" presId="urn:microsoft.com/office/officeart/2005/8/layout/hierarchy3"/>
    <dgm:cxn modelId="{46D5B42A-10B3-4655-A1CB-305F62445B00}" type="presOf" srcId="{F0B0014F-2D25-4790-84E2-4D8A80CB6873}" destId="{DF26B7C6-4803-4DD3-9D2D-3BC33A8C97E6}" srcOrd="0" destOrd="0" presId="urn:microsoft.com/office/officeart/2005/8/layout/hierarchy3"/>
    <dgm:cxn modelId="{CCE88434-77FF-4328-839A-914CD80C2617}" type="presOf" srcId="{9B90CCE8-71FC-43BC-A946-12C5D716FD7E}" destId="{32C6C78D-C3FC-4512-86E3-36FC64095FE7}" srcOrd="0" destOrd="0" presId="urn:microsoft.com/office/officeart/2005/8/layout/hierarchy3"/>
    <dgm:cxn modelId="{286A6060-CF5D-4A73-8715-7D0AFF4CDA51}" type="presOf" srcId="{CC1CB79A-D21E-436C-A4D5-0E2DF1D3B362}" destId="{9A6198D0-795D-433D-9696-A9D62CCBECAC}" srcOrd="0" destOrd="0" presId="urn:microsoft.com/office/officeart/2005/8/layout/hierarchy3"/>
    <dgm:cxn modelId="{81A42B67-6B79-4326-8AB1-3D90479C5CCC}" type="presOf" srcId="{D8B04FFE-BE2B-4A48-AAB5-2B330139592B}" destId="{C4563AB6-E899-4B0A-9C2F-441C0028F81D}" srcOrd="0" destOrd="0" presId="urn:microsoft.com/office/officeart/2005/8/layout/hierarchy3"/>
    <dgm:cxn modelId="{F9A54FAB-4CCE-4874-966A-42B1D22CCA3D}" srcId="{9B90CCE8-71FC-43BC-A946-12C5D716FD7E}" destId="{02EB7673-D4B9-45A9-8923-1F6CBA2B6935}" srcOrd="0" destOrd="0" parTransId="{20D79B53-FCD4-4FC2-8ED5-1CAC9BE44443}" sibTransId="{E602CE1F-68EB-451D-864C-6FAC031E354A}"/>
    <dgm:cxn modelId="{3465DCAB-2F33-4E06-B359-61752181DF1C}" srcId="{02EB7673-D4B9-45A9-8923-1F6CBA2B6935}" destId="{CC1CB79A-D21E-436C-A4D5-0E2DF1D3B362}" srcOrd="2" destOrd="0" parTransId="{A0B0C7D7-32CE-4FF7-942F-A957D4C569C6}" sibTransId="{CD4522E9-5893-473B-943A-55C9C339960A}"/>
    <dgm:cxn modelId="{AF195DC9-EEA3-4EE4-A0BB-7BA03B8912CB}" type="presOf" srcId="{E01DDABD-A1F3-49F5-BCE5-61D2F3B68A2E}" destId="{3C1AE8A6-ADDE-47F9-A87D-131230D5B4F6}" srcOrd="0" destOrd="0" presId="urn:microsoft.com/office/officeart/2005/8/layout/hierarchy3"/>
    <dgm:cxn modelId="{465C54CC-B40A-4DD9-B5EE-4E0EB9BB037F}" type="presOf" srcId="{9C69CCEF-0763-4FE2-943F-ACDC9B17AB41}" destId="{D937FF93-1026-414E-94BF-7EAE4F353BBC}" srcOrd="0" destOrd="0" presId="urn:microsoft.com/office/officeart/2005/8/layout/hierarchy3"/>
    <dgm:cxn modelId="{30BBB9E9-B976-410B-9D4B-00FBE8F86AEB}" type="presOf" srcId="{EB66CE58-5541-4CD3-AAAC-2CC243DBE49E}" destId="{58BA9279-56ED-4707-8256-0204BA74EB0D}" srcOrd="0" destOrd="0" presId="urn:microsoft.com/office/officeart/2005/8/layout/hierarchy3"/>
    <dgm:cxn modelId="{F51B4AED-6495-4542-8BAA-CB39FB1AE180}" srcId="{02EB7673-D4B9-45A9-8923-1F6CBA2B6935}" destId="{E01DDABD-A1F3-49F5-BCE5-61D2F3B68A2E}" srcOrd="1" destOrd="0" parTransId="{9C69CCEF-0763-4FE2-943F-ACDC9B17AB41}" sibTransId="{0D780ED4-C3DD-4326-A5BE-EAF1B0F10B95}"/>
    <dgm:cxn modelId="{E24D79FC-945B-4E08-A95F-35126A7FC745}" type="presOf" srcId="{A0B0C7D7-32CE-4FF7-942F-A957D4C569C6}" destId="{DD8B1E5D-07D7-480A-8F04-354E57705170}" srcOrd="0" destOrd="0" presId="urn:microsoft.com/office/officeart/2005/8/layout/hierarchy3"/>
    <dgm:cxn modelId="{FC5C56FD-DFB7-4298-B5F4-F4C3E9204B40}" type="presOf" srcId="{02EB7673-D4B9-45A9-8923-1F6CBA2B6935}" destId="{70D51F54-45BD-466B-8113-58E3E70C89AF}" srcOrd="1" destOrd="0" presId="urn:microsoft.com/office/officeart/2005/8/layout/hierarchy3"/>
    <dgm:cxn modelId="{8B1F2FE0-5650-485B-800B-DF9D469CDBB3}" type="presParOf" srcId="{32C6C78D-C3FC-4512-86E3-36FC64095FE7}" destId="{EB53378F-B378-487B-9B9C-84A56D5378B0}" srcOrd="0" destOrd="0" presId="urn:microsoft.com/office/officeart/2005/8/layout/hierarchy3"/>
    <dgm:cxn modelId="{1B0BEDBC-1FD7-4D74-82B2-A0CC21A70494}" type="presParOf" srcId="{EB53378F-B378-487B-9B9C-84A56D5378B0}" destId="{59DD64E6-9571-454A-ACA5-B25870438855}" srcOrd="0" destOrd="0" presId="urn:microsoft.com/office/officeart/2005/8/layout/hierarchy3"/>
    <dgm:cxn modelId="{D0776A42-5BAA-457C-B43E-C13044870BB3}" type="presParOf" srcId="{59DD64E6-9571-454A-ACA5-B25870438855}" destId="{87C56BB9-F136-4C4D-A79F-7B5131A80AE2}" srcOrd="0" destOrd="0" presId="urn:microsoft.com/office/officeart/2005/8/layout/hierarchy3"/>
    <dgm:cxn modelId="{B57302F2-D432-4CD8-9937-08F9EE5CA0A4}" type="presParOf" srcId="{59DD64E6-9571-454A-ACA5-B25870438855}" destId="{70D51F54-45BD-466B-8113-58E3E70C89AF}" srcOrd="1" destOrd="0" presId="urn:microsoft.com/office/officeart/2005/8/layout/hierarchy3"/>
    <dgm:cxn modelId="{0F332D4E-CAD1-4139-B3CD-72900D2D9A3A}" type="presParOf" srcId="{EB53378F-B378-487B-9B9C-84A56D5378B0}" destId="{49CD9F33-CC4D-4F62-B4E0-3D6FBE4E428B}" srcOrd="1" destOrd="0" presId="urn:microsoft.com/office/officeart/2005/8/layout/hierarchy3"/>
    <dgm:cxn modelId="{047100DE-BA7C-4B15-836A-D53C36188836}" type="presParOf" srcId="{49CD9F33-CC4D-4F62-B4E0-3D6FBE4E428B}" destId="{7E42C039-0B4B-4EBE-90A9-6A0D8A2B7AC3}" srcOrd="0" destOrd="0" presId="urn:microsoft.com/office/officeart/2005/8/layout/hierarchy3"/>
    <dgm:cxn modelId="{1C961932-4AE4-4F4D-B5F8-21389FB0C993}" type="presParOf" srcId="{49CD9F33-CC4D-4F62-B4E0-3D6FBE4E428B}" destId="{2A969A5F-780D-4C93-B665-AA3740FC4985}" srcOrd="1" destOrd="0" presId="urn:microsoft.com/office/officeart/2005/8/layout/hierarchy3"/>
    <dgm:cxn modelId="{725FDEA8-E4A3-404D-9C22-AFF41990A2C5}" type="presParOf" srcId="{49CD9F33-CC4D-4F62-B4E0-3D6FBE4E428B}" destId="{D937FF93-1026-414E-94BF-7EAE4F353BBC}" srcOrd="2" destOrd="0" presId="urn:microsoft.com/office/officeart/2005/8/layout/hierarchy3"/>
    <dgm:cxn modelId="{24A8C745-E4DD-4204-9F16-B77C9FC2C54A}" type="presParOf" srcId="{49CD9F33-CC4D-4F62-B4E0-3D6FBE4E428B}" destId="{3C1AE8A6-ADDE-47F9-A87D-131230D5B4F6}" srcOrd="3" destOrd="0" presId="urn:microsoft.com/office/officeart/2005/8/layout/hierarchy3"/>
    <dgm:cxn modelId="{B174F0A4-AD94-4039-B04A-EB653483A764}" type="presParOf" srcId="{49CD9F33-CC4D-4F62-B4E0-3D6FBE4E428B}" destId="{DD8B1E5D-07D7-480A-8F04-354E57705170}" srcOrd="4" destOrd="0" presId="urn:microsoft.com/office/officeart/2005/8/layout/hierarchy3"/>
    <dgm:cxn modelId="{47E9527E-D7F8-461A-8AAE-FA6E3224DDB3}" type="presParOf" srcId="{49CD9F33-CC4D-4F62-B4E0-3D6FBE4E428B}" destId="{9A6198D0-795D-433D-9696-A9D62CCBECAC}" srcOrd="5" destOrd="0" presId="urn:microsoft.com/office/officeart/2005/8/layout/hierarchy3"/>
    <dgm:cxn modelId="{59E8AA03-84F3-4B61-8D43-EDB43B1CACE6}" type="presParOf" srcId="{49CD9F33-CC4D-4F62-B4E0-3D6FBE4E428B}" destId="{DF26B7C6-4803-4DD3-9D2D-3BC33A8C97E6}" srcOrd="6" destOrd="0" presId="urn:microsoft.com/office/officeart/2005/8/layout/hierarchy3"/>
    <dgm:cxn modelId="{99CC3BFC-EC86-4118-8188-71472386277C}" type="presParOf" srcId="{49CD9F33-CC4D-4F62-B4E0-3D6FBE4E428B}" destId="{367CE033-86D3-4805-921A-D466D4685CB3}" srcOrd="7" destOrd="0" presId="urn:microsoft.com/office/officeart/2005/8/layout/hierarchy3"/>
    <dgm:cxn modelId="{3048DE93-4471-455E-AE97-2AE8E4F105F8}" type="presParOf" srcId="{49CD9F33-CC4D-4F62-B4E0-3D6FBE4E428B}" destId="{58BA9279-56ED-4707-8256-0204BA74EB0D}" srcOrd="8" destOrd="0" presId="urn:microsoft.com/office/officeart/2005/8/layout/hierarchy3"/>
    <dgm:cxn modelId="{4E4EFB01-D651-42EF-B015-AD8009B4B81D}" type="presParOf" srcId="{49CD9F33-CC4D-4F62-B4E0-3D6FBE4E428B}" destId="{C4563AB6-E899-4B0A-9C2F-441C0028F81D}" srcOrd="9"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46F1B-9839-4E46-A5CC-E79E040234C6}"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fr-FR"/>
        </a:p>
      </dgm:t>
    </dgm:pt>
    <dgm:pt modelId="{4E8BE090-2BB2-43C7-8FF8-5CD90FD27C05}">
      <dgm:prSet phldrT="[Texte]" custT="1"/>
      <dgm:spPr>
        <a:xfrm>
          <a:off x="335946" y="27636"/>
          <a:ext cx="6228000" cy="915652"/>
        </a:xfrm>
        <a:prstGeom prst="roundRect">
          <a:avLst/>
        </a:prstGeom>
        <a:solidFill>
          <a:srgbClr val="8E2C52"/>
        </a:solidFill>
        <a:ln w="12700" cap="flat" cmpd="sng" algn="ctr">
          <a:solidFill>
            <a:sysClr val="window" lastClr="FFFFFF">
              <a:hueOff val="0"/>
              <a:satOff val="0"/>
              <a:lumOff val="0"/>
              <a:alphaOff val="0"/>
            </a:sysClr>
          </a:solidFill>
          <a:prstDash val="solid"/>
          <a:miter lim="800000"/>
        </a:ln>
        <a:effectLst/>
      </dgm:spPr>
      <dgm:t>
        <a:bodyPr lIns="108000" rIns="72000"/>
        <a:lstStyle/>
        <a:p>
          <a:pPr>
            <a:spcAft>
              <a:spcPts val="0"/>
            </a:spcAft>
            <a:buNone/>
          </a:pPr>
          <a:r>
            <a:rPr lang="en-US" sz="2400" dirty="0">
              <a:solidFill>
                <a:sysClr val="window" lastClr="FFFFFF"/>
              </a:solidFill>
              <a:latin typeface="Calibri" panose="020F0502020204030204"/>
              <a:ea typeface="+mn-ea"/>
              <a:cs typeface="+mn-cs"/>
              <a:sym typeface="Wingdings" panose="05000000000000000000" pitchFamily="2" charset="2"/>
            </a:rPr>
            <a:t>The interaction of gamma and X-rays with matter is identical</a:t>
          </a:r>
          <a:endParaRPr lang="fr-FR" sz="2400" dirty="0">
            <a:solidFill>
              <a:sysClr val="window" lastClr="FFFFFF"/>
            </a:solidFill>
            <a:latin typeface="Calibri" panose="020F0502020204030204"/>
            <a:ea typeface="+mn-ea"/>
            <a:cs typeface="+mn-cs"/>
          </a:endParaRPr>
        </a:p>
      </dgm:t>
    </dgm:pt>
    <dgm:pt modelId="{096B069E-C260-4A12-878D-AB23D6D06215}" type="parTrans" cxnId="{3F1B3EC8-3E5A-4D30-8FFB-268F724D6680}">
      <dgm:prSet/>
      <dgm:spPr/>
      <dgm:t>
        <a:bodyPr/>
        <a:lstStyle/>
        <a:p>
          <a:endParaRPr lang="fr-FR"/>
        </a:p>
      </dgm:t>
    </dgm:pt>
    <dgm:pt modelId="{EA68F667-635B-4FA0-9A7D-F4830326DDFF}" type="sibTrans" cxnId="{3F1B3EC8-3E5A-4D30-8FFB-268F724D6680}">
      <dgm:prSet/>
      <dgm:spPr/>
      <dgm:t>
        <a:bodyPr/>
        <a:lstStyle/>
        <a:p>
          <a:endParaRPr lang="fr-FR"/>
        </a:p>
      </dgm:t>
    </dgm:pt>
    <dgm:pt modelId="{9DADB3DA-D00D-4A7B-A815-E088E18C9CD9}">
      <dgm:prSet phldrT="[Texte]" custT="1"/>
      <dgm:spPr>
        <a:xfrm>
          <a:off x="335946" y="1180889"/>
          <a:ext cx="6228000" cy="1007998"/>
        </a:xfrm>
        <a:prstGeom prst="roundRec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dgm:spPr>
      <dgm:t>
        <a:bodyPr lIns="108000" rIns="72000"/>
        <a:lstStyle/>
        <a:p>
          <a:pPr>
            <a:spcAft>
              <a:spcPts val="0"/>
            </a:spcAft>
            <a:buNone/>
          </a:pPr>
          <a:r>
            <a:rPr lang="en-US" sz="2400" dirty="0">
              <a:solidFill>
                <a:sysClr val="window" lastClr="FFFFFF"/>
              </a:solidFill>
              <a:latin typeface="Calibri" panose="020F0502020204030204"/>
              <a:ea typeface="+mn-ea"/>
              <a:cs typeface="+mn-cs"/>
              <a:sym typeface="Wingdings" panose="05000000000000000000" pitchFamily="2" charset="2"/>
            </a:rPr>
            <a:t>By-product production mechanisms and levels are expected to be equivalent, and E&amp;L levels</a:t>
          </a:r>
          <a:endParaRPr lang="fr-FR" sz="2400" dirty="0">
            <a:solidFill>
              <a:sysClr val="window" lastClr="FFFFFF"/>
            </a:solidFill>
            <a:latin typeface="Calibri" panose="020F0502020204030204"/>
            <a:ea typeface="+mn-ea"/>
            <a:cs typeface="+mn-cs"/>
          </a:endParaRPr>
        </a:p>
      </dgm:t>
    </dgm:pt>
    <dgm:pt modelId="{C392D376-E2C2-418C-B4F3-6EC50CE71742}" type="parTrans" cxnId="{F9EDE157-38E6-447A-95A8-667CA176D1DE}">
      <dgm:prSet/>
      <dgm:spPr/>
      <dgm:t>
        <a:bodyPr/>
        <a:lstStyle/>
        <a:p>
          <a:endParaRPr lang="fr-FR"/>
        </a:p>
      </dgm:t>
    </dgm:pt>
    <dgm:pt modelId="{AEFCBC50-A2A9-493E-860E-A3217253DCD5}" type="sibTrans" cxnId="{F9EDE157-38E6-447A-95A8-667CA176D1DE}">
      <dgm:prSet/>
      <dgm:spPr/>
      <dgm:t>
        <a:bodyPr/>
        <a:lstStyle/>
        <a:p>
          <a:endParaRPr lang="fr-FR"/>
        </a:p>
      </dgm:t>
    </dgm:pt>
    <dgm:pt modelId="{5205D46F-EC88-4FED-9A68-B0B7A903C06E}">
      <dgm:prSet phldrT="[Texte]" custT="1"/>
      <dgm:spPr>
        <a:xfrm>
          <a:off x="335946" y="2426488"/>
          <a:ext cx="6228000" cy="915652"/>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lIns="108000" rIns="72000"/>
        <a:lstStyle/>
        <a:p>
          <a:pPr>
            <a:spcAft>
              <a:spcPts val="0"/>
            </a:spcAft>
            <a:buNone/>
          </a:pPr>
          <a:r>
            <a:rPr lang="en-US" sz="2400" dirty="0">
              <a:solidFill>
                <a:sysClr val="window" lastClr="FFFFFF"/>
              </a:solidFill>
              <a:latin typeface="Calibri" panose="020F0502020204030204"/>
              <a:ea typeface="+mn-ea"/>
              <a:cs typeface="+mn-cs"/>
              <a:sym typeface="Wingdings" panose="05000000000000000000" pitchFamily="2" charset="2"/>
            </a:rPr>
            <a:t>No expected change of the chemical compatibility</a:t>
          </a:r>
          <a:endParaRPr lang="fr-FR" sz="2400" dirty="0">
            <a:solidFill>
              <a:sysClr val="window" lastClr="FFFFFF"/>
            </a:solidFill>
            <a:latin typeface="Calibri" panose="020F0502020204030204"/>
            <a:ea typeface="+mn-ea"/>
            <a:cs typeface="+mn-cs"/>
          </a:endParaRPr>
        </a:p>
      </dgm:t>
    </dgm:pt>
    <dgm:pt modelId="{0314551D-A007-46D6-8221-725B15288351}" type="parTrans" cxnId="{8D9A2035-BD6C-4A62-933E-F30F5307EBB5}">
      <dgm:prSet/>
      <dgm:spPr/>
      <dgm:t>
        <a:bodyPr/>
        <a:lstStyle/>
        <a:p>
          <a:endParaRPr lang="fr-FR"/>
        </a:p>
      </dgm:t>
    </dgm:pt>
    <dgm:pt modelId="{1F23FABF-03F0-4A97-8E25-3148C99B4570}" type="sibTrans" cxnId="{8D9A2035-BD6C-4A62-933E-F30F5307EBB5}">
      <dgm:prSet/>
      <dgm:spPr/>
      <dgm:t>
        <a:bodyPr/>
        <a:lstStyle/>
        <a:p>
          <a:endParaRPr lang="fr-FR"/>
        </a:p>
      </dgm:t>
    </dgm:pt>
    <dgm:pt modelId="{FCC95280-2BDC-4CE9-B050-49A1AE48AF55}" type="pres">
      <dgm:prSet presAssocID="{A1446F1B-9839-4E46-A5CC-E79E040234C6}" presName="linear" presStyleCnt="0">
        <dgm:presLayoutVars>
          <dgm:dir/>
          <dgm:animLvl val="lvl"/>
          <dgm:resizeHandles val="exact"/>
        </dgm:presLayoutVars>
      </dgm:prSet>
      <dgm:spPr/>
    </dgm:pt>
    <dgm:pt modelId="{052CC125-0C1C-4F84-9F06-3B95EDC52377}" type="pres">
      <dgm:prSet presAssocID="{4E8BE090-2BB2-43C7-8FF8-5CD90FD27C05}" presName="parentLin" presStyleCnt="0"/>
      <dgm:spPr/>
    </dgm:pt>
    <dgm:pt modelId="{0F0BDA16-6478-423E-B144-F8E46F118C6A}" type="pres">
      <dgm:prSet presAssocID="{4E8BE090-2BB2-43C7-8FF8-5CD90FD27C05}" presName="parentLeftMargin" presStyleLbl="node1" presStyleIdx="0" presStyleCnt="3"/>
      <dgm:spPr/>
    </dgm:pt>
    <dgm:pt modelId="{D089F259-F217-407F-87BE-DF20CE6F423C}" type="pres">
      <dgm:prSet presAssocID="{4E8BE090-2BB2-43C7-8FF8-5CD90FD27C05}" presName="parentText" presStyleLbl="node1" presStyleIdx="0" presStyleCnt="3" custScaleX="132419" custScaleY="206787">
        <dgm:presLayoutVars>
          <dgm:chMax val="0"/>
          <dgm:bulletEnabled val="1"/>
        </dgm:presLayoutVars>
      </dgm:prSet>
      <dgm:spPr/>
    </dgm:pt>
    <dgm:pt modelId="{0D89B9B1-5059-4DDD-9BE6-7A3BB0A93259}" type="pres">
      <dgm:prSet presAssocID="{4E8BE090-2BB2-43C7-8FF8-5CD90FD27C05}" presName="negativeSpace" presStyleCnt="0"/>
      <dgm:spPr/>
    </dgm:pt>
    <dgm:pt modelId="{05461861-0BF8-4CCF-9FE9-1AA94BA0B914}" type="pres">
      <dgm:prSet presAssocID="{4E8BE090-2BB2-43C7-8FF8-5CD90FD27C05}" presName="childText" presStyleLbl="conFgAcc1" presStyleIdx="0" presStyleCnt="3">
        <dgm:presLayoutVars>
          <dgm:bulletEnabled val="1"/>
        </dgm:presLayoutVars>
      </dgm:prSet>
      <dgm:spPr>
        <a:xfrm>
          <a:off x="0" y="721889"/>
          <a:ext cx="6725501" cy="3780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pt>
    <dgm:pt modelId="{CEA99415-0A5B-4DB0-BAC1-C42B8C464704}" type="pres">
      <dgm:prSet presAssocID="{EA68F667-635B-4FA0-9A7D-F4830326DDFF}" presName="spaceBetweenRectangles" presStyleCnt="0"/>
      <dgm:spPr/>
    </dgm:pt>
    <dgm:pt modelId="{C3213BD1-792B-4375-A320-B44E8CC36746}" type="pres">
      <dgm:prSet presAssocID="{9DADB3DA-D00D-4A7B-A815-E088E18C9CD9}" presName="parentLin" presStyleCnt="0"/>
      <dgm:spPr/>
    </dgm:pt>
    <dgm:pt modelId="{D2229BD2-7037-4EEB-B67E-8420D69FBDCB}" type="pres">
      <dgm:prSet presAssocID="{9DADB3DA-D00D-4A7B-A815-E088E18C9CD9}" presName="parentLeftMargin" presStyleLbl="node1" presStyleIdx="0" presStyleCnt="3"/>
      <dgm:spPr/>
    </dgm:pt>
    <dgm:pt modelId="{3D64A396-D1D2-4DB3-BA07-D76CE77490F5}" type="pres">
      <dgm:prSet presAssocID="{9DADB3DA-D00D-4A7B-A815-E088E18C9CD9}" presName="parentText" presStyleLbl="node1" presStyleIdx="1" presStyleCnt="3" custScaleX="132419" custScaleY="227642">
        <dgm:presLayoutVars>
          <dgm:chMax val="0"/>
          <dgm:bulletEnabled val="1"/>
        </dgm:presLayoutVars>
      </dgm:prSet>
      <dgm:spPr/>
    </dgm:pt>
    <dgm:pt modelId="{1290ADC8-D9E3-4793-B53A-0DF550D6A940}" type="pres">
      <dgm:prSet presAssocID="{9DADB3DA-D00D-4A7B-A815-E088E18C9CD9}" presName="negativeSpace" presStyleCnt="0"/>
      <dgm:spPr/>
    </dgm:pt>
    <dgm:pt modelId="{A7EAC705-8FCE-47B1-9C5B-1D70D6B47906}" type="pres">
      <dgm:prSet presAssocID="{9DADB3DA-D00D-4A7B-A815-E088E18C9CD9}" presName="childText" presStyleLbl="conFgAcc1" presStyleIdx="1" presStyleCnt="3">
        <dgm:presLayoutVars>
          <dgm:bulletEnabled val="1"/>
        </dgm:presLayoutVars>
      </dgm:prSet>
      <dgm:spPr>
        <a:xfrm>
          <a:off x="0" y="1967488"/>
          <a:ext cx="6725501" cy="378000"/>
        </a:xfrm>
        <a:prstGeom prst="rect">
          <a:avLst/>
        </a:prstGeom>
        <a:solidFill>
          <a:sysClr val="window" lastClr="FFFFFF">
            <a:alpha val="90000"/>
            <a:hueOff val="0"/>
            <a:satOff val="0"/>
            <a:lumOff val="0"/>
            <a:alphaOff val="0"/>
          </a:sysClr>
        </a:solidFill>
        <a:ln w="12700" cap="flat" cmpd="sng" algn="ctr">
          <a:solidFill>
            <a:srgbClr val="ED7D31">
              <a:hueOff val="-727682"/>
              <a:satOff val="-41964"/>
              <a:lumOff val="4314"/>
              <a:alphaOff val="0"/>
            </a:srgbClr>
          </a:solidFill>
          <a:prstDash val="solid"/>
          <a:miter lim="800000"/>
        </a:ln>
        <a:effectLst/>
      </dgm:spPr>
    </dgm:pt>
    <dgm:pt modelId="{D7706440-C049-41A5-A343-4BD93CFA73B1}" type="pres">
      <dgm:prSet presAssocID="{AEFCBC50-A2A9-493E-860E-A3217253DCD5}" presName="spaceBetweenRectangles" presStyleCnt="0"/>
      <dgm:spPr/>
    </dgm:pt>
    <dgm:pt modelId="{F75924A2-A6AF-4BA4-B4DB-D8D400D9F2F9}" type="pres">
      <dgm:prSet presAssocID="{5205D46F-EC88-4FED-9A68-B0B7A903C06E}" presName="parentLin" presStyleCnt="0"/>
      <dgm:spPr/>
    </dgm:pt>
    <dgm:pt modelId="{B18D615A-A2B6-4D1C-BE08-4B5BA750A707}" type="pres">
      <dgm:prSet presAssocID="{5205D46F-EC88-4FED-9A68-B0B7A903C06E}" presName="parentLeftMargin" presStyleLbl="node1" presStyleIdx="1" presStyleCnt="3"/>
      <dgm:spPr/>
    </dgm:pt>
    <dgm:pt modelId="{D9B538F1-35E1-458F-85A2-C302C04E8A6D}" type="pres">
      <dgm:prSet presAssocID="{5205D46F-EC88-4FED-9A68-B0B7A903C06E}" presName="parentText" presStyleLbl="node1" presStyleIdx="2" presStyleCnt="3" custScaleX="132419" custScaleY="206787">
        <dgm:presLayoutVars>
          <dgm:chMax val="0"/>
          <dgm:bulletEnabled val="1"/>
        </dgm:presLayoutVars>
      </dgm:prSet>
      <dgm:spPr/>
    </dgm:pt>
    <dgm:pt modelId="{22A0C2FB-8869-45D7-857B-0214A421512F}" type="pres">
      <dgm:prSet presAssocID="{5205D46F-EC88-4FED-9A68-B0B7A903C06E}" presName="negativeSpace" presStyleCnt="0"/>
      <dgm:spPr/>
    </dgm:pt>
    <dgm:pt modelId="{9D4A334D-DF0F-45CD-8805-20A8C735E553}" type="pres">
      <dgm:prSet presAssocID="{5205D46F-EC88-4FED-9A68-B0B7A903C06E}" presName="childText" presStyleLbl="conFgAcc1" presStyleIdx="2" presStyleCnt="3">
        <dgm:presLayoutVars>
          <dgm:bulletEnabled val="1"/>
        </dgm:presLayoutVars>
      </dgm:prSet>
      <dgm:spPr>
        <a:xfrm>
          <a:off x="0" y="3120741"/>
          <a:ext cx="6725501" cy="378000"/>
        </a:xfrm>
        <a:prstGeom prst="rect">
          <a:avLst/>
        </a:prstGeom>
        <a:solidFill>
          <a:sysClr val="window" lastClr="FFFFFF">
            <a:alpha val="90000"/>
            <a:hueOff val="0"/>
            <a:satOff val="0"/>
            <a:lumOff val="0"/>
            <a:alphaOff val="0"/>
          </a:sysClr>
        </a:solidFill>
        <a:ln w="12700" cap="flat" cmpd="sng" algn="ctr">
          <a:solidFill>
            <a:srgbClr val="ED7D31">
              <a:hueOff val="-1455363"/>
              <a:satOff val="-83928"/>
              <a:lumOff val="8628"/>
              <a:alphaOff val="0"/>
            </a:srgbClr>
          </a:solidFill>
          <a:prstDash val="solid"/>
          <a:miter lim="800000"/>
        </a:ln>
        <a:effectLst/>
      </dgm:spPr>
    </dgm:pt>
  </dgm:ptLst>
  <dgm:cxnLst>
    <dgm:cxn modelId="{8D9A2035-BD6C-4A62-933E-F30F5307EBB5}" srcId="{A1446F1B-9839-4E46-A5CC-E79E040234C6}" destId="{5205D46F-EC88-4FED-9A68-B0B7A903C06E}" srcOrd="2" destOrd="0" parTransId="{0314551D-A007-46D6-8221-725B15288351}" sibTransId="{1F23FABF-03F0-4A97-8E25-3148C99B4570}"/>
    <dgm:cxn modelId="{B9CB7F61-A539-4AAF-BCE0-65BF791701A9}" type="presOf" srcId="{4E8BE090-2BB2-43C7-8FF8-5CD90FD27C05}" destId="{D089F259-F217-407F-87BE-DF20CE6F423C}" srcOrd="1" destOrd="0" presId="urn:microsoft.com/office/officeart/2005/8/layout/list1"/>
    <dgm:cxn modelId="{B0F75D6F-DB69-46FB-B6EA-40E1F7A202D0}" type="presOf" srcId="{4E8BE090-2BB2-43C7-8FF8-5CD90FD27C05}" destId="{0F0BDA16-6478-423E-B144-F8E46F118C6A}" srcOrd="0" destOrd="0" presId="urn:microsoft.com/office/officeart/2005/8/layout/list1"/>
    <dgm:cxn modelId="{F9EDE157-38E6-447A-95A8-667CA176D1DE}" srcId="{A1446F1B-9839-4E46-A5CC-E79E040234C6}" destId="{9DADB3DA-D00D-4A7B-A815-E088E18C9CD9}" srcOrd="1" destOrd="0" parTransId="{C392D376-E2C2-418C-B4F3-6EC50CE71742}" sibTransId="{AEFCBC50-A2A9-493E-860E-A3217253DCD5}"/>
    <dgm:cxn modelId="{669DE879-AA24-40FD-B849-73B8DF7E6DC2}" type="presOf" srcId="{5205D46F-EC88-4FED-9A68-B0B7A903C06E}" destId="{D9B538F1-35E1-458F-85A2-C302C04E8A6D}" srcOrd="1" destOrd="0" presId="urn:microsoft.com/office/officeart/2005/8/layout/list1"/>
    <dgm:cxn modelId="{A80C4793-3EA5-44A3-814E-6D7EC8CDA2C3}" type="presOf" srcId="{9DADB3DA-D00D-4A7B-A815-E088E18C9CD9}" destId="{D2229BD2-7037-4EEB-B67E-8420D69FBDCB}" srcOrd="0" destOrd="0" presId="urn:microsoft.com/office/officeart/2005/8/layout/list1"/>
    <dgm:cxn modelId="{3F1B3EC8-3E5A-4D30-8FFB-268F724D6680}" srcId="{A1446F1B-9839-4E46-A5CC-E79E040234C6}" destId="{4E8BE090-2BB2-43C7-8FF8-5CD90FD27C05}" srcOrd="0" destOrd="0" parTransId="{096B069E-C260-4A12-878D-AB23D6D06215}" sibTransId="{EA68F667-635B-4FA0-9A7D-F4830326DDFF}"/>
    <dgm:cxn modelId="{825282D8-F553-44C7-A0B7-A1EC4E944151}" type="presOf" srcId="{9DADB3DA-D00D-4A7B-A815-E088E18C9CD9}" destId="{3D64A396-D1D2-4DB3-BA07-D76CE77490F5}" srcOrd="1" destOrd="0" presId="urn:microsoft.com/office/officeart/2005/8/layout/list1"/>
    <dgm:cxn modelId="{E33FFFDE-B171-4D7B-91FB-5A2E53D7BA2C}" type="presOf" srcId="{5205D46F-EC88-4FED-9A68-B0B7A903C06E}" destId="{B18D615A-A2B6-4D1C-BE08-4B5BA750A707}" srcOrd="0" destOrd="0" presId="urn:microsoft.com/office/officeart/2005/8/layout/list1"/>
    <dgm:cxn modelId="{85D80FEE-4863-4218-A4DC-F9EB646DB62D}" type="presOf" srcId="{A1446F1B-9839-4E46-A5CC-E79E040234C6}" destId="{FCC95280-2BDC-4CE9-B050-49A1AE48AF55}" srcOrd="0" destOrd="0" presId="urn:microsoft.com/office/officeart/2005/8/layout/list1"/>
    <dgm:cxn modelId="{F4DCCD53-764D-4BBE-9A47-C12192716145}" type="presParOf" srcId="{FCC95280-2BDC-4CE9-B050-49A1AE48AF55}" destId="{052CC125-0C1C-4F84-9F06-3B95EDC52377}" srcOrd="0" destOrd="0" presId="urn:microsoft.com/office/officeart/2005/8/layout/list1"/>
    <dgm:cxn modelId="{96B0BC75-2566-490E-B879-C5AA245D4ADD}" type="presParOf" srcId="{052CC125-0C1C-4F84-9F06-3B95EDC52377}" destId="{0F0BDA16-6478-423E-B144-F8E46F118C6A}" srcOrd="0" destOrd="0" presId="urn:microsoft.com/office/officeart/2005/8/layout/list1"/>
    <dgm:cxn modelId="{33790E02-E04B-4012-97B3-4F69C0F17DB0}" type="presParOf" srcId="{052CC125-0C1C-4F84-9F06-3B95EDC52377}" destId="{D089F259-F217-407F-87BE-DF20CE6F423C}" srcOrd="1" destOrd="0" presId="urn:microsoft.com/office/officeart/2005/8/layout/list1"/>
    <dgm:cxn modelId="{45A551AE-EDD3-4852-873D-4A9600B7938C}" type="presParOf" srcId="{FCC95280-2BDC-4CE9-B050-49A1AE48AF55}" destId="{0D89B9B1-5059-4DDD-9BE6-7A3BB0A93259}" srcOrd="1" destOrd="0" presId="urn:microsoft.com/office/officeart/2005/8/layout/list1"/>
    <dgm:cxn modelId="{BF3A4A69-75F5-4BBC-8F98-53164EF90994}" type="presParOf" srcId="{FCC95280-2BDC-4CE9-B050-49A1AE48AF55}" destId="{05461861-0BF8-4CCF-9FE9-1AA94BA0B914}" srcOrd="2" destOrd="0" presId="urn:microsoft.com/office/officeart/2005/8/layout/list1"/>
    <dgm:cxn modelId="{65E08F5B-C66A-48CB-A0E3-977CE487702B}" type="presParOf" srcId="{FCC95280-2BDC-4CE9-B050-49A1AE48AF55}" destId="{CEA99415-0A5B-4DB0-BAC1-C42B8C464704}" srcOrd="3" destOrd="0" presId="urn:microsoft.com/office/officeart/2005/8/layout/list1"/>
    <dgm:cxn modelId="{AC94D3DB-6B1E-431B-94E5-20CA8BF58882}" type="presParOf" srcId="{FCC95280-2BDC-4CE9-B050-49A1AE48AF55}" destId="{C3213BD1-792B-4375-A320-B44E8CC36746}" srcOrd="4" destOrd="0" presId="urn:microsoft.com/office/officeart/2005/8/layout/list1"/>
    <dgm:cxn modelId="{601D31EA-FBC7-4F1D-A606-52C344D7FC4A}" type="presParOf" srcId="{C3213BD1-792B-4375-A320-B44E8CC36746}" destId="{D2229BD2-7037-4EEB-B67E-8420D69FBDCB}" srcOrd="0" destOrd="0" presId="urn:microsoft.com/office/officeart/2005/8/layout/list1"/>
    <dgm:cxn modelId="{C4866B9A-21F4-4034-945E-2147AF232F45}" type="presParOf" srcId="{C3213BD1-792B-4375-A320-B44E8CC36746}" destId="{3D64A396-D1D2-4DB3-BA07-D76CE77490F5}" srcOrd="1" destOrd="0" presId="urn:microsoft.com/office/officeart/2005/8/layout/list1"/>
    <dgm:cxn modelId="{F622FBB9-60DD-494A-95C4-144BA20F22D4}" type="presParOf" srcId="{FCC95280-2BDC-4CE9-B050-49A1AE48AF55}" destId="{1290ADC8-D9E3-4793-B53A-0DF550D6A940}" srcOrd="5" destOrd="0" presId="urn:microsoft.com/office/officeart/2005/8/layout/list1"/>
    <dgm:cxn modelId="{0A1EBC16-A4F9-4F4C-8490-91A488A9C199}" type="presParOf" srcId="{FCC95280-2BDC-4CE9-B050-49A1AE48AF55}" destId="{A7EAC705-8FCE-47B1-9C5B-1D70D6B47906}" srcOrd="6" destOrd="0" presId="urn:microsoft.com/office/officeart/2005/8/layout/list1"/>
    <dgm:cxn modelId="{249603FC-B7F8-44F2-81DF-BCE1F486A961}" type="presParOf" srcId="{FCC95280-2BDC-4CE9-B050-49A1AE48AF55}" destId="{D7706440-C049-41A5-A343-4BD93CFA73B1}" srcOrd="7" destOrd="0" presId="urn:microsoft.com/office/officeart/2005/8/layout/list1"/>
    <dgm:cxn modelId="{60C3A7A1-4623-492F-9212-88C29129C7C4}" type="presParOf" srcId="{FCC95280-2BDC-4CE9-B050-49A1AE48AF55}" destId="{F75924A2-A6AF-4BA4-B4DB-D8D400D9F2F9}" srcOrd="8" destOrd="0" presId="urn:microsoft.com/office/officeart/2005/8/layout/list1"/>
    <dgm:cxn modelId="{1FF07288-D801-46EA-BCCF-A360E4898DD0}" type="presParOf" srcId="{F75924A2-A6AF-4BA4-B4DB-D8D400D9F2F9}" destId="{B18D615A-A2B6-4D1C-BE08-4B5BA750A707}" srcOrd="0" destOrd="0" presId="urn:microsoft.com/office/officeart/2005/8/layout/list1"/>
    <dgm:cxn modelId="{2BC8448F-3EF0-446C-AC27-FA182EDF930F}" type="presParOf" srcId="{F75924A2-A6AF-4BA4-B4DB-D8D400D9F2F9}" destId="{D9B538F1-35E1-458F-85A2-C302C04E8A6D}" srcOrd="1" destOrd="0" presId="urn:microsoft.com/office/officeart/2005/8/layout/list1"/>
    <dgm:cxn modelId="{29FB92F3-7BB4-42AF-BCD6-39625332CD9D}" type="presParOf" srcId="{FCC95280-2BDC-4CE9-B050-49A1AE48AF55}" destId="{22A0C2FB-8869-45D7-857B-0214A421512F}" srcOrd="9" destOrd="0" presId="urn:microsoft.com/office/officeart/2005/8/layout/list1"/>
    <dgm:cxn modelId="{37974E5A-CCAF-4201-8CD4-7E98EF3A4E58}" type="presParOf" srcId="{FCC95280-2BDC-4CE9-B050-49A1AE48AF55}" destId="{9D4A334D-DF0F-45CD-8805-20A8C735E553}"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4393CE-3E41-4457-86F8-E563CB8D4896}"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fr-FR"/>
        </a:p>
      </dgm:t>
    </dgm:pt>
    <dgm:pt modelId="{42ED9157-2760-48AA-B5E2-645E7E337E67}">
      <dgm:prSet phldrT="[Texte]" custT="1"/>
      <dgm:spPr>
        <a:xfrm rot="5400000">
          <a:off x="-230400" y="328466"/>
          <a:ext cx="1536000" cy="1075200"/>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gm:spPr>
      <dgm:t>
        <a:bodyPr/>
        <a:lstStyle/>
        <a:p>
          <a:pPr>
            <a:buNone/>
          </a:pPr>
          <a:endParaRPr lang="fr-FR" sz="2000">
            <a:solidFill>
              <a:sysClr val="windowText" lastClr="000000"/>
            </a:solidFill>
            <a:latin typeface="Calibri" panose="020F0502020204030204"/>
            <a:ea typeface="+mn-ea"/>
            <a:cs typeface="+mn-cs"/>
          </a:endParaRPr>
        </a:p>
      </dgm:t>
    </dgm:pt>
    <dgm:pt modelId="{FB65B895-9493-4327-A08D-AD72D4DB30D9}" type="parTrans" cxnId="{DE28F901-1D6E-43D9-950B-52FA3D48DCD2}">
      <dgm:prSet/>
      <dgm:spPr/>
      <dgm:t>
        <a:bodyPr/>
        <a:lstStyle/>
        <a:p>
          <a:endParaRPr lang="fr-FR" sz="2000">
            <a:solidFill>
              <a:schemeClr val="tx1"/>
            </a:solidFill>
          </a:endParaRPr>
        </a:p>
      </dgm:t>
    </dgm:pt>
    <dgm:pt modelId="{3C7464D2-F600-4169-B440-0635C24F993A}" type="sibTrans" cxnId="{DE28F901-1D6E-43D9-950B-52FA3D48DCD2}">
      <dgm:prSet/>
      <dgm:spPr/>
      <dgm:t>
        <a:bodyPr/>
        <a:lstStyle/>
        <a:p>
          <a:endParaRPr lang="fr-FR" sz="2000">
            <a:solidFill>
              <a:schemeClr val="tx1"/>
            </a:solidFill>
          </a:endParaRPr>
        </a:p>
      </dgm:t>
    </dgm:pt>
    <dgm:pt modelId="{7D6F74D4-E99C-4DE5-BA68-58E6E73B22A8}">
      <dgm:prSet phldrT="[Texte]" custT="1"/>
      <dgm:spPr>
        <a:xfrm rot="5400000">
          <a:off x="3286472" y="-2197760"/>
          <a:ext cx="1167509" cy="559005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Select representative materials</a:t>
          </a:r>
          <a:r>
            <a:rPr lang="en-US" sz="2000" b="0" dirty="0">
              <a:solidFill>
                <a:sysClr val="windowText" lastClr="000000">
                  <a:hueOff val="0"/>
                  <a:satOff val="0"/>
                  <a:lumOff val="0"/>
                  <a:alphaOff val="0"/>
                </a:sysClr>
              </a:solidFill>
              <a:latin typeface="Calibri" panose="020F0502020204030204"/>
              <a:ea typeface="+mn-ea"/>
              <a:cs typeface="+mn-cs"/>
            </a:rPr>
            <a:t>/ Components/ Assemblies </a:t>
          </a:r>
          <a:endParaRPr lang="fr-FR" sz="2000" b="0" dirty="0">
            <a:solidFill>
              <a:sysClr val="windowText" lastClr="000000">
                <a:hueOff val="0"/>
                <a:satOff val="0"/>
                <a:lumOff val="0"/>
                <a:alphaOff val="0"/>
              </a:sysClr>
            </a:solidFill>
            <a:latin typeface="Calibri" panose="020F0502020204030204"/>
            <a:ea typeface="+mn-ea"/>
            <a:cs typeface="+mn-cs"/>
          </a:endParaRPr>
        </a:p>
      </dgm:t>
    </dgm:pt>
    <dgm:pt modelId="{9DFAE688-BC89-4B00-A9D0-B6592F6CDD5A}" type="parTrans" cxnId="{29CF87AF-FC5F-4CBE-8216-B61149BC07FC}">
      <dgm:prSet/>
      <dgm:spPr/>
      <dgm:t>
        <a:bodyPr/>
        <a:lstStyle/>
        <a:p>
          <a:endParaRPr lang="fr-FR" sz="2000">
            <a:solidFill>
              <a:schemeClr val="tx1"/>
            </a:solidFill>
          </a:endParaRPr>
        </a:p>
      </dgm:t>
    </dgm:pt>
    <dgm:pt modelId="{5C9FD994-800D-43E3-8D9D-DDB830F73FA2}" type="sibTrans" cxnId="{29CF87AF-FC5F-4CBE-8216-B61149BC07FC}">
      <dgm:prSet/>
      <dgm:spPr/>
      <dgm:t>
        <a:bodyPr/>
        <a:lstStyle/>
        <a:p>
          <a:endParaRPr lang="fr-FR" sz="2000">
            <a:solidFill>
              <a:schemeClr val="tx1"/>
            </a:solidFill>
          </a:endParaRPr>
        </a:p>
      </dgm:t>
    </dgm:pt>
    <dgm:pt modelId="{B606B221-1DE2-45F4-96D4-B144B7B95B5A}">
      <dgm:prSet phldrT="[Texte]" custT="1"/>
      <dgm:spPr>
        <a:xfrm rot="5400000">
          <a:off x="-230400" y="1789372"/>
          <a:ext cx="1536000" cy="1075200"/>
        </a:xfrm>
        <a:prstGeom prst="chevron">
          <a:avLst/>
        </a:prstGeom>
        <a:solidFill>
          <a:srgbClr val="5B9BD5">
            <a:hueOff val="-3379271"/>
            <a:satOff val="-8710"/>
            <a:lumOff val="-5883"/>
            <a:alphaOff val="0"/>
          </a:srgbClr>
        </a:solidFill>
        <a:ln w="12700" cap="flat" cmpd="sng" algn="ctr">
          <a:solidFill>
            <a:srgbClr val="5B9BD5">
              <a:hueOff val="-3379271"/>
              <a:satOff val="-8710"/>
              <a:lumOff val="-5883"/>
              <a:alphaOff val="0"/>
            </a:srgbClr>
          </a:solidFill>
          <a:prstDash val="solid"/>
          <a:miter lim="800000"/>
        </a:ln>
        <a:effectLst/>
      </dgm:spPr>
      <dgm:t>
        <a:bodyPr/>
        <a:lstStyle/>
        <a:p>
          <a:pPr>
            <a:buNone/>
          </a:pPr>
          <a:endParaRPr lang="fr-FR" sz="2000">
            <a:solidFill>
              <a:sysClr val="windowText" lastClr="000000"/>
            </a:solidFill>
            <a:latin typeface="Calibri" panose="020F0502020204030204"/>
            <a:ea typeface="+mn-ea"/>
            <a:cs typeface="+mn-cs"/>
          </a:endParaRPr>
        </a:p>
      </dgm:t>
    </dgm:pt>
    <dgm:pt modelId="{9264FFD5-AE91-4751-AF4F-F070A88F40CB}" type="parTrans" cxnId="{0FCCA6A0-45AE-4F1A-9F86-744137372B9B}">
      <dgm:prSet/>
      <dgm:spPr/>
      <dgm:t>
        <a:bodyPr/>
        <a:lstStyle/>
        <a:p>
          <a:endParaRPr lang="fr-FR" sz="2000">
            <a:solidFill>
              <a:schemeClr val="tx1"/>
            </a:solidFill>
          </a:endParaRPr>
        </a:p>
      </dgm:t>
    </dgm:pt>
    <dgm:pt modelId="{EFE73978-8F9A-452F-9E24-BFAF3B8B45EF}" type="sibTrans" cxnId="{0FCCA6A0-45AE-4F1A-9F86-744137372B9B}">
      <dgm:prSet/>
      <dgm:spPr/>
      <dgm:t>
        <a:bodyPr/>
        <a:lstStyle/>
        <a:p>
          <a:endParaRPr lang="fr-FR" sz="2000">
            <a:solidFill>
              <a:schemeClr val="tx1"/>
            </a:solidFill>
          </a:endParaRPr>
        </a:p>
      </dgm:t>
    </dgm:pt>
    <dgm:pt modelId="{EDF49D63-89E9-4853-8C46-E67F66856A7B}">
      <dgm:prSet phldrT="[Texte]" custT="1"/>
      <dgm:spPr>
        <a:xfrm rot="5400000">
          <a:off x="3232379" y="-726474"/>
          <a:ext cx="1275696" cy="5569483"/>
        </a:xfrm>
        <a:prstGeom prst="round2SameRect">
          <a:avLst/>
        </a:prstGeom>
        <a:solidFill>
          <a:sysClr val="window" lastClr="FFFFFF">
            <a:alpha val="90000"/>
            <a:hueOff val="0"/>
            <a:satOff val="0"/>
            <a:lumOff val="0"/>
            <a:alphaOff val="0"/>
          </a:sysClr>
        </a:solidFill>
        <a:ln w="12700" cap="flat" cmpd="sng" algn="ctr">
          <a:solidFill>
            <a:srgbClr val="5B9BD5">
              <a:hueOff val="-3379271"/>
              <a:satOff val="-8710"/>
              <a:lumOff val="-5883"/>
              <a:alphaOff val="0"/>
            </a:srgbClr>
          </a:solidFill>
          <a:prstDash val="solid"/>
          <a:miter lim="800000"/>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Time zero assessment</a:t>
          </a:r>
          <a:endParaRPr lang="fr-FR" sz="2000" dirty="0">
            <a:solidFill>
              <a:sysClr val="windowText" lastClr="000000">
                <a:hueOff val="0"/>
                <a:satOff val="0"/>
                <a:lumOff val="0"/>
                <a:alphaOff val="0"/>
              </a:sysClr>
            </a:solidFill>
            <a:latin typeface="Calibri" panose="020F0502020204030204"/>
            <a:ea typeface="+mn-ea"/>
            <a:cs typeface="+mn-cs"/>
          </a:endParaRPr>
        </a:p>
      </dgm:t>
    </dgm:pt>
    <dgm:pt modelId="{885A674F-05F8-4572-AE37-01911E2EBF31}" type="parTrans" cxnId="{9FDDBA71-4BF4-4ACA-953E-58E73A1BF6F4}">
      <dgm:prSet/>
      <dgm:spPr/>
      <dgm:t>
        <a:bodyPr/>
        <a:lstStyle/>
        <a:p>
          <a:endParaRPr lang="fr-FR" sz="2000">
            <a:solidFill>
              <a:schemeClr val="tx1"/>
            </a:solidFill>
          </a:endParaRPr>
        </a:p>
      </dgm:t>
    </dgm:pt>
    <dgm:pt modelId="{D326A8A3-E786-4A10-8728-1B6F62A222C0}" type="sibTrans" cxnId="{9FDDBA71-4BF4-4ACA-953E-58E73A1BF6F4}">
      <dgm:prSet/>
      <dgm:spPr/>
      <dgm:t>
        <a:bodyPr/>
        <a:lstStyle/>
        <a:p>
          <a:endParaRPr lang="fr-FR" sz="2000">
            <a:solidFill>
              <a:schemeClr val="tx1"/>
            </a:solidFill>
          </a:endParaRPr>
        </a:p>
      </dgm:t>
    </dgm:pt>
    <dgm:pt modelId="{1261192A-7BF6-4208-97FF-FB0DAF5696AD}">
      <dgm:prSet phldrT="[Texte]" custT="1"/>
      <dgm:spPr>
        <a:xfrm rot="5400000">
          <a:off x="-230400" y="3172762"/>
          <a:ext cx="1536000" cy="1075200"/>
        </a:xfrm>
        <a:prstGeom prst="chevron">
          <a:avLst/>
        </a:prstGeom>
        <a:solidFill>
          <a:srgbClr val="5B9BD5">
            <a:hueOff val="-6758543"/>
            <a:satOff val="-17419"/>
            <a:lumOff val="-11765"/>
            <a:alphaOff val="0"/>
          </a:srgbClr>
        </a:solidFill>
        <a:ln w="12700" cap="flat" cmpd="sng" algn="ctr">
          <a:solidFill>
            <a:srgbClr val="5B9BD5">
              <a:hueOff val="-6758543"/>
              <a:satOff val="-17419"/>
              <a:lumOff val="-11765"/>
              <a:alphaOff val="0"/>
            </a:srgbClr>
          </a:solidFill>
          <a:prstDash val="solid"/>
          <a:miter lim="800000"/>
        </a:ln>
        <a:effectLst/>
      </dgm:spPr>
      <dgm:t>
        <a:bodyPr/>
        <a:lstStyle/>
        <a:p>
          <a:pPr>
            <a:buNone/>
          </a:pPr>
          <a:endParaRPr lang="fr-FR" sz="2000">
            <a:solidFill>
              <a:sysClr val="windowText" lastClr="000000"/>
            </a:solidFill>
            <a:latin typeface="Calibri" panose="020F0502020204030204"/>
            <a:ea typeface="+mn-ea"/>
            <a:cs typeface="+mn-cs"/>
          </a:endParaRPr>
        </a:p>
      </dgm:t>
    </dgm:pt>
    <dgm:pt modelId="{08A31CC8-DB99-46F4-A256-3EA1C712F386}" type="parTrans" cxnId="{363E0A1B-F8DE-41EE-B2B8-3E803801FE9D}">
      <dgm:prSet/>
      <dgm:spPr/>
      <dgm:t>
        <a:bodyPr/>
        <a:lstStyle/>
        <a:p>
          <a:endParaRPr lang="fr-FR" sz="2000">
            <a:solidFill>
              <a:schemeClr val="tx1"/>
            </a:solidFill>
          </a:endParaRPr>
        </a:p>
      </dgm:t>
    </dgm:pt>
    <dgm:pt modelId="{38AD343E-1CBA-423A-B5EC-B5BDB77C6088}" type="sibTrans" cxnId="{363E0A1B-F8DE-41EE-B2B8-3E803801FE9D}">
      <dgm:prSet/>
      <dgm:spPr/>
      <dgm:t>
        <a:bodyPr/>
        <a:lstStyle/>
        <a:p>
          <a:endParaRPr lang="fr-FR" sz="2000">
            <a:solidFill>
              <a:schemeClr val="tx1"/>
            </a:solidFill>
          </a:endParaRPr>
        </a:p>
      </dgm:t>
    </dgm:pt>
    <dgm:pt modelId="{354847BC-A902-47CC-A9B9-C7CC15925489}">
      <dgm:prSet phldrT="[Texte]" custT="1"/>
      <dgm:spPr>
        <a:xfrm rot="5400000">
          <a:off x="3371027" y="646535"/>
          <a:ext cx="998400" cy="5590054"/>
        </a:xfrm>
        <a:prstGeom prst="round2SameRect">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gm:spPr>
      <dgm:t>
        <a:bodyPr/>
        <a:lstStyle/>
        <a:p>
          <a:pPr>
            <a:buFont typeface="Arial" panose="020B0604020202020204" pitchFamily="34" charset="0"/>
            <a:buChar char="•"/>
          </a:pPr>
          <a:r>
            <a:rPr lang="en-US" sz="2000" kern="1200" dirty="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Worse case dose, i.e. ~50 kGy</a:t>
          </a:r>
          <a:endParaRPr lang="fr-FR" sz="2000" kern="1200" dirty="0">
            <a:solidFill>
              <a:sysClr val="windowText" lastClr="000000">
                <a:hueOff val="0"/>
                <a:satOff val="0"/>
                <a:lumOff val="0"/>
                <a:alphaOff val="0"/>
              </a:sysClr>
            </a:solidFill>
            <a:latin typeface="Calibri" panose="020F0502020204030204"/>
            <a:ea typeface="+mn-ea"/>
            <a:cs typeface="+mn-cs"/>
          </a:endParaRPr>
        </a:p>
      </dgm:t>
    </dgm:pt>
    <dgm:pt modelId="{2288387B-3212-431C-A45E-7EE3CD53BF65}" type="parTrans" cxnId="{FCBE019E-7BEC-4639-8811-50EBB5723FB6}">
      <dgm:prSet/>
      <dgm:spPr/>
      <dgm:t>
        <a:bodyPr/>
        <a:lstStyle/>
        <a:p>
          <a:endParaRPr lang="fr-FR" sz="2000">
            <a:solidFill>
              <a:schemeClr val="tx1"/>
            </a:solidFill>
          </a:endParaRPr>
        </a:p>
      </dgm:t>
    </dgm:pt>
    <dgm:pt modelId="{F57F560D-7EC0-4FBD-85F1-F434C714EC77}" type="sibTrans" cxnId="{FCBE019E-7BEC-4639-8811-50EBB5723FB6}">
      <dgm:prSet/>
      <dgm:spPr/>
      <dgm:t>
        <a:bodyPr/>
        <a:lstStyle/>
        <a:p>
          <a:endParaRPr lang="fr-FR" sz="2000">
            <a:solidFill>
              <a:schemeClr val="tx1"/>
            </a:solidFill>
          </a:endParaRPr>
        </a:p>
      </dgm:t>
    </dgm:pt>
    <dgm:pt modelId="{A3096ACF-EDB8-4AAF-84EE-0C5EDB421448}">
      <dgm:prSet custT="1"/>
      <dgm:spPr>
        <a:xfrm rot="5400000">
          <a:off x="3286472" y="-2197760"/>
          <a:ext cx="1167509" cy="5590054"/>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rPr>
            <a:t>Comparison between gamma and X-ray irradiated samples</a:t>
          </a:r>
        </a:p>
      </dgm:t>
    </dgm:pt>
    <dgm:pt modelId="{F82C440F-DEC1-458F-B304-B9D3E1062608}" type="parTrans" cxnId="{DB8B37DE-A705-43C6-B4D5-EB7BE3A22F17}">
      <dgm:prSet/>
      <dgm:spPr/>
      <dgm:t>
        <a:bodyPr/>
        <a:lstStyle/>
        <a:p>
          <a:endParaRPr lang="fr-FR" sz="2000">
            <a:solidFill>
              <a:schemeClr val="tx1"/>
            </a:solidFill>
          </a:endParaRPr>
        </a:p>
      </dgm:t>
    </dgm:pt>
    <dgm:pt modelId="{22BF619F-689B-4EC1-88DB-C9DF043E54EE}" type="sibTrans" cxnId="{DB8B37DE-A705-43C6-B4D5-EB7BE3A22F17}">
      <dgm:prSet/>
      <dgm:spPr/>
      <dgm:t>
        <a:bodyPr/>
        <a:lstStyle/>
        <a:p>
          <a:endParaRPr lang="fr-FR" sz="2000">
            <a:solidFill>
              <a:schemeClr val="tx1"/>
            </a:solidFill>
          </a:endParaRPr>
        </a:p>
      </dgm:t>
    </dgm:pt>
    <dgm:pt modelId="{FEBD0B81-BE08-42BE-B977-CB94E032E08C}">
      <dgm:prSet phldrT="[Texte]" custT="1"/>
      <dgm:spPr>
        <a:xfrm rot="5400000">
          <a:off x="3371027" y="646535"/>
          <a:ext cx="998400" cy="5590054"/>
        </a:xfrm>
        <a:prstGeom prst="round2SameRect">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gm:spPr>
      <dgm:t>
        <a:bodyPr/>
        <a:lstStyle/>
        <a:p>
          <a:pPr>
            <a:buFont typeface="Arial" panose="020B0604020202020204" pitchFamily="34" charset="0"/>
            <a:buChar char="•"/>
          </a:pPr>
          <a:r>
            <a:rPr lang="en-US" sz="2000" kern="120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Starting point of further subassembly’s and assembly's functionality evaluation</a:t>
          </a:r>
          <a:endParaRPr lang="fr-FR" sz="2000" kern="1200" dirty="0">
            <a:solidFill>
              <a:sysClr val="windowText" lastClr="000000">
                <a:hueOff val="0"/>
                <a:satOff val="0"/>
                <a:lumOff val="0"/>
                <a:alphaOff val="0"/>
              </a:sysClr>
            </a:solidFill>
            <a:latin typeface="Calibri" panose="020F0502020204030204"/>
            <a:ea typeface="+mn-ea"/>
            <a:cs typeface="+mn-cs"/>
          </a:endParaRPr>
        </a:p>
      </dgm:t>
    </dgm:pt>
    <dgm:pt modelId="{7058369A-EED7-4C96-B52A-2AFA80B47A41}" type="parTrans" cxnId="{ADDA1406-7EDF-4C68-B359-3317E78DB266}">
      <dgm:prSet/>
      <dgm:spPr/>
      <dgm:t>
        <a:bodyPr/>
        <a:lstStyle/>
        <a:p>
          <a:endParaRPr lang="fr-FR" sz="2000"/>
        </a:p>
      </dgm:t>
    </dgm:pt>
    <dgm:pt modelId="{B38A7410-248B-495B-B2B2-9EBDB02D4A64}" type="sibTrans" cxnId="{ADDA1406-7EDF-4C68-B359-3317E78DB266}">
      <dgm:prSet/>
      <dgm:spPr/>
      <dgm:t>
        <a:bodyPr/>
        <a:lstStyle/>
        <a:p>
          <a:endParaRPr lang="fr-FR" sz="2000"/>
        </a:p>
      </dgm:t>
    </dgm:pt>
    <dgm:pt modelId="{A3286A90-B980-4E6C-8DA3-3A74C9FE627D}">
      <dgm:prSet phldrT="[Texte]" custT="1"/>
      <dgm:spPr>
        <a:xfrm rot="5400000">
          <a:off x="3232379" y="-726474"/>
          <a:ext cx="1275696" cy="5569483"/>
        </a:xfrm>
        <a:prstGeom prst="round2SameRect">
          <a:avLst/>
        </a:prstGeom>
        <a:solidFill>
          <a:sysClr val="window" lastClr="FFFFFF">
            <a:alpha val="90000"/>
            <a:hueOff val="0"/>
            <a:satOff val="0"/>
            <a:lumOff val="0"/>
            <a:alphaOff val="0"/>
          </a:sysClr>
        </a:solidFill>
        <a:ln w="12700" cap="flat" cmpd="sng" algn="ctr">
          <a:solidFill>
            <a:srgbClr val="5B9BD5">
              <a:hueOff val="-3379271"/>
              <a:satOff val="-8710"/>
              <a:lumOff val="-5883"/>
              <a:alphaOff val="0"/>
            </a:srgbClr>
          </a:solidFill>
          <a:prstDash val="solid"/>
          <a:miter lim="800000"/>
        </a:ln>
        <a:effectLst/>
      </dgm:spPr>
      <dgm:t>
        <a:bodyPr/>
        <a:lstStyle/>
        <a:p>
          <a:pPr>
            <a:buChar char="•"/>
          </a:pPr>
          <a:r>
            <a:rPr lang="en-US" sz="2000" dirty="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Assess the materials properties and performances to verify materials equivalency after gamma and X-rays</a:t>
          </a:r>
          <a:endParaRPr lang="fr-FR" sz="2000" dirty="0">
            <a:solidFill>
              <a:sysClr val="windowText" lastClr="000000">
                <a:hueOff val="0"/>
                <a:satOff val="0"/>
                <a:lumOff val="0"/>
                <a:alphaOff val="0"/>
              </a:sysClr>
            </a:solidFill>
            <a:latin typeface="Calibri" panose="020F0502020204030204"/>
            <a:ea typeface="+mn-ea"/>
            <a:cs typeface="+mn-cs"/>
          </a:endParaRPr>
        </a:p>
      </dgm:t>
    </dgm:pt>
    <dgm:pt modelId="{DE69F4D6-DE76-45F2-B7E3-F7EEE9BDE244}" type="parTrans" cxnId="{0BFD3A5E-6B09-4ED7-A599-767A0DE3E910}">
      <dgm:prSet/>
      <dgm:spPr/>
      <dgm:t>
        <a:bodyPr/>
        <a:lstStyle/>
        <a:p>
          <a:endParaRPr lang="fr-FR"/>
        </a:p>
      </dgm:t>
    </dgm:pt>
    <dgm:pt modelId="{ECE0FD4A-D36C-4503-B79F-BBF3CA36C8E9}" type="sibTrans" cxnId="{0BFD3A5E-6B09-4ED7-A599-767A0DE3E910}">
      <dgm:prSet/>
      <dgm:spPr/>
      <dgm:t>
        <a:bodyPr/>
        <a:lstStyle/>
        <a:p>
          <a:endParaRPr lang="fr-FR"/>
        </a:p>
      </dgm:t>
    </dgm:pt>
    <dgm:pt modelId="{33B3F7BC-2D1E-4572-8B65-4043078B9250}" type="pres">
      <dgm:prSet presAssocID="{FC4393CE-3E41-4457-86F8-E563CB8D4896}" presName="linearFlow" presStyleCnt="0">
        <dgm:presLayoutVars>
          <dgm:dir/>
          <dgm:animLvl val="lvl"/>
          <dgm:resizeHandles val="exact"/>
        </dgm:presLayoutVars>
      </dgm:prSet>
      <dgm:spPr/>
    </dgm:pt>
    <dgm:pt modelId="{611B0684-8583-41AC-B2F7-ACCC2A11DC57}" type="pres">
      <dgm:prSet presAssocID="{42ED9157-2760-48AA-B5E2-645E7E337E67}" presName="composite" presStyleCnt="0"/>
      <dgm:spPr/>
    </dgm:pt>
    <dgm:pt modelId="{D3434718-BE5C-46FE-8199-031DB715A69B}" type="pres">
      <dgm:prSet presAssocID="{42ED9157-2760-48AA-B5E2-645E7E337E67}" presName="parentText" presStyleLbl="alignNode1" presStyleIdx="0" presStyleCnt="3">
        <dgm:presLayoutVars>
          <dgm:chMax val="1"/>
          <dgm:bulletEnabled val="1"/>
        </dgm:presLayoutVars>
      </dgm:prSet>
      <dgm:spPr/>
    </dgm:pt>
    <dgm:pt modelId="{7D49B5EA-CEC6-4A7A-B302-0F0ACF776D8D}" type="pres">
      <dgm:prSet presAssocID="{42ED9157-2760-48AA-B5E2-645E7E337E67}" presName="descendantText" presStyleLbl="alignAcc1" presStyleIdx="0" presStyleCnt="3" custScaleY="136550">
        <dgm:presLayoutVars>
          <dgm:bulletEnabled val="1"/>
        </dgm:presLayoutVars>
      </dgm:prSet>
      <dgm:spPr/>
    </dgm:pt>
    <dgm:pt modelId="{EEDB7E46-DDB2-4B68-A0AF-E64F49D63412}" type="pres">
      <dgm:prSet presAssocID="{3C7464D2-F600-4169-B440-0635C24F993A}" presName="sp" presStyleCnt="0"/>
      <dgm:spPr/>
    </dgm:pt>
    <dgm:pt modelId="{83F4697D-968F-41EA-8C04-FD1BC3662CC8}" type="pres">
      <dgm:prSet presAssocID="{B606B221-1DE2-45F4-96D4-B144B7B95B5A}" presName="composite" presStyleCnt="0"/>
      <dgm:spPr/>
    </dgm:pt>
    <dgm:pt modelId="{315394C9-33E9-4407-9E06-A2CCE8BEB914}" type="pres">
      <dgm:prSet presAssocID="{B606B221-1DE2-45F4-96D4-B144B7B95B5A}" presName="parentText" presStyleLbl="alignNode1" presStyleIdx="1" presStyleCnt="3" custLinFactNeighborY="-1990">
        <dgm:presLayoutVars>
          <dgm:chMax val="1"/>
          <dgm:bulletEnabled val="1"/>
        </dgm:presLayoutVars>
      </dgm:prSet>
      <dgm:spPr/>
    </dgm:pt>
    <dgm:pt modelId="{9F8CDCA9-2234-4053-AEC9-27B10C35AD7F}" type="pres">
      <dgm:prSet presAssocID="{B606B221-1DE2-45F4-96D4-B144B7B95B5A}" presName="descendantText" presStyleLbl="alignAcc1" presStyleIdx="1" presStyleCnt="3" custScaleX="99632" custScaleY="127774" custLinFactNeighborY="-3052">
        <dgm:presLayoutVars>
          <dgm:bulletEnabled val="1"/>
        </dgm:presLayoutVars>
      </dgm:prSet>
      <dgm:spPr/>
    </dgm:pt>
    <dgm:pt modelId="{17D2FBCE-EF36-4B0F-9965-782A9604162A}" type="pres">
      <dgm:prSet presAssocID="{EFE73978-8F9A-452F-9E24-BFAF3B8B45EF}" presName="sp" presStyleCnt="0"/>
      <dgm:spPr/>
    </dgm:pt>
    <dgm:pt modelId="{F540795F-3A12-4160-B75E-2B3BB85D6F56}" type="pres">
      <dgm:prSet presAssocID="{1261192A-7BF6-4208-97FF-FB0DAF5696AD}" presName="composite" presStyleCnt="0"/>
      <dgm:spPr/>
    </dgm:pt>
    <dgm:pt modelId="{F2515985-A643-409C-A675-0D11D3A015DB}" type="pres">
      <dgm:prSet presAssocID="{1261192A-7BF6-4208-97FF-FB0DAF5696AD}" presName="parentText" presStyleLbl="alignNode1" presStyleIdx="2" presStyleCnt="3">
        <dgm:presLayoutVars>
          <dgm:chMax val="1"/>
          <dgm:bulletEnabled val="1"/>
        </dgm:presLayoutVars>
      </dgm:prSet>
      <dgm:spPr/>
    </dgm:pt>
    <dgm:pt modelId="{C88E5D63-DF0D-4B0C-9D55-2D9731CBEA9E}" type="pres">
      <dgm:prSet presAssocID="{1261192A-7BF6-4208-97FF-FB0DAF5696AD}" presName="descendantText" presStyleLbl="alignAcc1" presStyleIdx="2" presStyleCnt="3" custScaleY="134368">
        <dgm:presLayoutVars>
          <dgm:bulletEnabled val="1"/>
        </dgm:presLayoutVars>
      </dgm:prSet>
      <dgm:spPr/>
    </dgm:pt>
  </dgm:ptLst>
  <dgm:cxnLst>
    <dgm:cxn modelId="{DE28F901-1D6E-43D9-950B-52FA3D48DCD2}" srcId="{FC4393CE-3E41-4457-86F8-E563CB8D4896}" destId="{42ED9157-2760-48AA-B5E2-645E7E337E67}" srcOrd="0" destOrd="0" parTransId="{FB65B895-9493-4327-A08D-AD72D4DB30D9}" sibTransId="{3C7464D2-F600-4169-B440-0635C24F993A}"/>
    <dgm:cxn modelId="{CEDCB802-F204-4CF8-8227-619C362A2D1B}" type="presOf" srcId="{A3096ACF-EDB8-4AAF-84EE-0C5EDB421448}" destId="{7D49B5EA-CEC6-4A7A-B302-0F0ACF776D8D}" srcOrd="0" destOrd="1" presId="urn:microsoft.com/office/officeart/2005/8/layout/chevron2"/>
    <dgm:cxn modelId="{ADDA1406-7EDF-4C68-B359-3317E78DB266}" srcId="{1261192A-7BF6-4208-97FF-FB0DAF5696AD}" destId="{FEBD0B81-BE08-42BE-B977-CB94E032E08C}" srcOrd="0" destOrd="0" parTransId="{7058369A-EED7-4C96-B52A-2AFA80B47A41}" sibTransId="{B38A7410-248B-495B-B2B2-9EBDB02D4A64}"/>
    <dgm:cxn modelId="{363E0A1B-F8DE-41EE-B2B8-3E803801FE9D}" srcId="{FC4393CE-3E41-4457-86F8-E563CB8D4896}" destId="{1261192A-7BF6-4208-97FF-FB0DAF5696AD}" srcOrd="2" destOrd="0" parTransId="{08A31CC8-DB99-46F4-A256-3EA1C712F386}" sibTransId="{38AD343E-1CBA-423A-B5EC-B5BDB77C6088}"/>
    <dgm:cxn modelId="{68568520-7B91-465D-BCC4-8D5EBBF755E3}" type="presOf" srcId="{1261192A-7BF6-4208-97FF-FB0DAF5696AD}" destId="{F2515985-A643-409C-A675-0D11D3A015DB}" srcOrd="0" destOrd="0" presId="urn:microsoft.com/office/officeart/2005/8/layout/chevron2"/>
    <dgm:cxn modelId="{304FB426-9892-4968-AD94-AEB90213132B}" type="presOf" srcId="{EDF49D63-89E9-4853-8C46-E67F66856A7B}" destId="{9F8CDCA9-2234-4053-AEC9-27B10C35AD7F}" srcOrd="0" destOrd="0" presId="urn:microsoft.com/office/officeart/2005/8/layout/chevron2"/>
    <dgm:cxn modelId="{F16DF237-0AEE-4F69-AADE-5BAF3FFD559F}" type="presOf" srcId="{354847BC-A902-47CC-A9B9-C7CC15925489}" destId="{C88E5D63-DF0D-4B0C-9D55-2D9731CBEA9E}" srcOrd="0" destOrd="1" presId="urn:microsoft.com/office/officeart/2005/8/layout/chevron2"/>
    <dgm:cxn modelId="{0BFD3A5E-6B09-4ED7-A599-767A0DE3E910}" srcId="{B606B221-1DE2-45F4-96D4-B144B7B95B5A}" destId="{A3286A90-B980-4E6C-8DA3-3A74C9FE627D}" srcOrd="1" destOrd="0" parTransId="{DE69F4D6-DE76-45F2-B7E3-F7EEE9BDE244}" sibTransId="{ECE0FD4A-D36C-4503-B79F-BBF3CA36C8E9}"/>
    <dgm:cxn modelId="{9976CA4E-C3AC-4FD0-8776-AC6F5D823114}" type="presOf" srcId="{FC4393CE-3E41-4457-86F8-E563CB8D4896}" destId="{33B3F7BC-2D1E-4572-8B65-4043078B9250}" srcOrd="0" destOrd="0" presId="urn:microsoft.com/office/officeart/2005/8/layout/chevron2"/>
    <dgm:cxn modelId="{9FDDBA71-4BF4-4ACA-953E-58E73A1BF6F4}" srcId="{B606B221-1DE2-45F4-96D4-B144B7B95B5A}" destId="{EDF49D63-89E9-4853-8C46-E67F66856A7B}" srcOrd="0" destOrd="0" parTransId="{885A674F-05F8-4572-AE37-01911E2EBF31}" sibTransId="{D326A8A3-E786-4A10-8728-1B6F62A222C0}"/>
    <dgm:cxn modelId="{644CC055-7219-4572-B55D-95584A57A786}" type="presOf" srcId="{42ED9157-2760-48AA-B5E2-645E7E337E67}" destId="{D3434718-BE5C-46FE-8199-031DB715A69B}" srcOrd="0" destOrd="0" presId="urn:microsoft.com/office/officeart/2005/8/layout/chevron2"/>
    <dgm:cxn modelId="{81724A90-62C1-43A7-B931-184153BF4E70}" type="presOf" srcId="{B606B221-1DE2-45F4-96D4-B144B7B95B5A}" destId="{315394C9-33E9-4407-9E06-A2CCE8BEB914}" srcOrd="0" destOrd="0" presId="urn:microsoft.com/office/officeart/2005/8/layout/chevron2"/>
    <dgm:cxn modelId="{826BCD92-C74B-4A2D-B710-C4537F6334EA}" type="presOf" srcId="{A3286A90-B980-4E6C-8DA3-3A74C9FE627D}" destId="{9F8CDCA9-2234-4053-AEC9-27B10C35AD7F}" srcOrd="0" destOrd="1" presId="urn:microsoft.com/office/officeart/2005/8/layout/chevron2"/>
    <dgm:cxn modelId="{FCBE019E-7BEC-4639-8811-50EBB5723FB6}" srcId="{1261192A-7BF6-4208-97FF-FB0DAF5696AD}" destId="{354847BC-A902-47CC-A9B9-C7CC15925489}" srcOrd="1" destOrd="0" parTransId="{2288387B-3212-431C-A45E-7EE3CD53BF65}" sibTransId="{F57F560D-7EC0-4FBD-85F1-F434C714EC77}"/>
    <dgm:cxn modelId="{8CE676A0-1631-4978-86CE-61CD76FE0E02}" type="presOf" srcId="{7D6F74D4-E99C-4DE5-BA68-58E6E73B22A8}" destId="{7D49B5EA-CEC6-4A7A-B302-0F0ACF776D8D}" srcOrd="0" destOrd="0" presId="urn:microsoft.com/office/officeart/2005/8/layout/chevron2"/>
    <dgm:cxn modelId="{0FCCA6A0-45AE-4F1A-9F86-744137372B9B}" srcId="{FC4393CE-3E41-4457-86F8-E563CB8D4896}" destId="{B606B221-1DE2-45F4-96D4-B144B7B95B5A}" srcOrd="1" destOrd="0" parTransId="{9264FFD5-AE91-4751-AF4F-F070A88F40CB}" sibTransId="{EFE73978-8F9A-452F-9E24-BFAF3B8B45EF}"/>
    <dgm:cxn modelId="{29CF87AF-FC5F-4CBE-8216-B61149BC07FC}" srcId="{42ED9157-2760-48AA-B5E2-645E7E337E67}" destId="{7D6F74D4-E99C-4DE5-BA68-58E6E73B22A8}" srcOrd="0" destOrd="0" parTransId="{9DFAE688-BC89-4B00-A9D0-B6592F6CDD5A}" sibTransId="{5C9FD994-800D-43E3-8D9D-DDB830F73FA2}"/>
    <dgm:cxn modelId="{DB8B37DE-A705-43C6-B4D5-EB7BE3A22F17}" srcId="{42ED9157-2760-48AA-B5E2-645E7E337E67}" destId="{A3096ACF-EDB8-4AAF-84EE-0C5EDB421448}" srcOrd="1" destOrd="0" parTransId="{F82C440F-DEC1-458F-B304-B9D3E1062608}" sibTransId="{22BF619F-689B-4EC1-88DB-C9DF043E54EE}"/>
    <dgm:cxn modelId="{F8D85EF2-A474-4217-8B13-2179CD5CA29B}" type="presOf" srcId="{FEBD0B81-BE08-42BE-B977-CB94E032E08C}" destId="{C88E5D63-DF0D-4B0C-9D55-2D9731CBEA9E}" srcOrd="0" destOrd="0" presId="urn:microsoft.com/office/officeart/2005/8/layout/chevron2"/>
    <dgm:cxn modelId="{EC5856EE-21A3-4C36-B40D-7AEE5CA9B090}" type="presParOf" srcId="{33B3F7BC-2D1E-4572-8B65-4043078B9250}" destId="{611B0684-8583-41AC-B2F7-ACCC2A11DC57}" srcOrd="0" destOrd="0" presId="urn:microsoft.com/office/officeart/2005/8/layout/chevron2"/>
    <dgm:cxn modelId="{DC44C40B-6B99-45E1-8095-A0B53E302CDF}" type="presParOf" srcId="{611B0684-8583-41AC-B2F7-ACCC2A11DC57}" destId="{D3434718-BE5C-46FE-8199-031DB715A69B}" srcOrd="0" destOrd="0" presId="urn:microsoft.com/office/officeart/2005/8/layout/chevron2"/>
    <dgm:cxn modelId="{584AEF3D-F7E2-4A10-99E4-070E021737C3}" type="presParOf" srcId="{611B0684-8583-41AC-B2F7-ACCC2A11DC57}" destId="{7D49B5EA-CEC6-4A7A-B302-0F0ACF776D8D}" srcOrd="1" destOrd="0" presId="urn:microsoft.com/office/officeart/2005/8/layout/chevron2"/>
    <dgm:cxn modelId="{81CCAD95-01C7-43E7-927E-E919B4943F5F}" type="presParOf" srcId="{33B3F7BC-2D1E-4572-8B65-4043078B9250}" destId="{EEDB7E46-DDB2-4B68-A0AF-E64F49D63412}" srcOrd="1" destOrd="0" presId="urn:microsoft.com/office/officeart/2005/8/layout/chevron2"/>
    <dgm:cxn modelId="{C5C4E319-8D70-4188-BBDB-8D512766F51A}" type="presParOf" srcId="{33B3F7BC-2D1E-4572-8B65-4043078B9250}" destId="{83F4697D-968F-41EA-8C04-FD1BC3662CC8}" srcOrd="2" destOrd="0" presId="urn:microsoft.com/office/officeart/2005/8/layout/chevron2"/>
    <dgm:cxn modelId="{143F3BF0-243C-4359-9684-24DD3412997E}" type="presParOf" srcId="{83F4697D-968F-41EA-8C04-FD1BC3662CC8}" destId="{315394C9-33E9-4407-9E06-A2CCE8BEB914}" srcOrd="0" destOrd="0" presId="urn:microsoft.com/office/officeart/2005/8/layout/chevron2"/>
    <dgm:cxn modelId="{9C7A1BA3-3FD7-4CCA-A4BF-53000F630976}" type="presParOf" srcId="{83F4697D-968F-41EA-8C04-FD1BC3662CC8}" destId="{9F8CDCA9-2234-4053-AEC9-27B10C35AD7F}" srcOrd="1" destOrd="0" presId="urn:microsoft.com/office/officeart/2005/8/layout/chevron2"/>
    <dgm:cxn modelId="{DA8EE83D-E080-4564-B04E-54E6B77549C3}" type="presParOf" srcId="{33B3F7BC-2D1E-4572-8B65-4043078B9250}" destId="{17D2FBCE-EF36-4B0F-9965-782A9604162A}" srcOrd="3" destOrd="0" presId="urn:microsoft.com/office/officeart/2005/8/layout/chevron2"/>
    <dgm:cxn modelId="{C267A8B2-530A-44CD-8C98-567B2846E675}" type="presParOf" srcId="{33B3F7BC-2D1E-4572-8B65-4043078B9250}" destId="{F540795F-3A12-4160-B75E-2B3BB85D6F56}" srcOrd="4" destOrd="0" presId="urn:microsoft.com/office/officeart/2005/8/layout/chevron2"/>
    <dgm:cxn modelId="{E7FBBFFE-90FE-4E83-9668-270F9E9FE6C6}" type="presParOf" srcId="{F540795F-3A12-4160-B75E-2B3BB85D6F56}" destId="{F2515985-A643-409C-A675-0D11D3A015DB}" srcOrd="0" destOrd="0" presId="urn:microsoft.com/office/officeart/2005/8/layout/chevron2"/>
    <dgm:cxn modelId="{2C287A05-597D-4EFE-B2DC-CF34F5E9B58D}" type="presParOf" srcId="{F540795F-3A12-4160-B75E-2B3BB85D6F56}" destId="{C88E5D63-DF0D-4B0C-9D55-2D9731CBEA9E}"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29FD00-0FB2-4579-9EA9-4CCDFF7117D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fr-FR"/>
        </a:p>
      </dgm:t>
    </dgm:pt>
    <dgm:pt modelId="{136B328E-6F4B-4B70-B84B-3565908FFCC8}">
      <dgm:prSet phldrT="[Texte]" custT="1"/>
      <dgm:spPr>
        <a:xfrm>
          <a:off x="328903" y="44385"/>
          <a:ext cx="5940003" cy="915120"/>
        </a:xfrm>
        <a:prstGeom prst="roundRect">
          <a:avLst/>
        </a:prstGeom>
        <a:solidFill>
          <a:srgbClr val="8E2C52"/>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Calibri" panose="020F0502020204030204"/>
              <a:ea typeface="+mn-ea"/>
              <a:cs typeface="+mn-cs"/>
              <a:sym typeface="Wingdings" panose="05000000000000000000" pitchFamily="2" charset="2"/>
            </a:rPr>
            <a:t>Part of the risk assessment</a:t>
          </a:r>
        </a:p>
      </dgm:t>
    </dgm:pt>
    <dgm:pt modelId="{3EDE03FF-8ACB-4891-9143-2D3C96AC431F}" type="parTrans" cxnId="{9C44F869-8E9A-4339-9F2A-C21823ACE8D3}">
      <dgm:prSet/>
      <dgm:spPr/>
      <dgm:t>
        <a:bodyPr/>
        <a:lstStyle/>
        <a:p>
          <a:endParaRPr lang="fr-FR" sz="2400"/>
        </a:p>
      </dgm:t>
    </dgm:pt>
    <dgm:pt modelId="{E3BE0468-65F3-40E2-91BF-66ABE9DC1766}" type="sibTrans" cxnId="{9C44F869-8E9A-4339-9F2A-C21823ACE8D3}">
      <dgm:prSet/>
      <dgm:spPr/>
      <dgm:t>
        <a:bodyPr/>
        <a:lstStyle/>
        <a:p>
          <a:endParaRPr lang="fr-FR" sz="2400"/>
        </a:p>
      </dgm:t>
    </dgm:pt>
    <dgm:pt modelId="{2B722120-2056-48A2-9500-4A4850979D4C}">
      <dgm:prSet phldrT="[Texte]" custT="1"/>
      <dgm:spPr>
        <a:xfrm>
          <a:off x="328903" y="1450545"/>
          <a:ext cx="5940003" cy="915120"/>
        </a:xfrm>
        <a:prstGeom prst="roundRec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Calibri" panose="020F0502020204030204"/>
              <a:ea typeface="+mn-ea"/>
              <a:cs typeface="+mn-cs"/>
              <a:sym typeface="Wingdings" panose="05000000000000000000" pitchFamily="2" charset="2"/>
            </a:rPr>
            <a:t>Current shelf-life data after gamma will serve as a comparison standpoint</a:t>
          </a:r>
          <a:endParaRPr lang="fr-FR" sz="2400" dirty="0">
            <a:solidFill>
              <a:sysClr val="window" lastClr="FFFFFF"/>
            </a:solidFill>
            <a:latin typeface="Calibri" panose="020F0502020204030204"/>
            <a:ea typeface="+mn-ea"/>
            <a:cs typeface="+mn-cs"/>
          </a:endParaRPr>
        </a:p>
      </dgm:t>
    </dgm:pt>
    <dgm:pt modelId="{974A30ED-E089-4C16-B442-F9000C37DD25}" type="parTrans" cxnId="{F08AB430-A222-4FF6-A8E8-6DC20B93AF4C}">
      <dgm:prSet/>
      <dgm:spPr/>
      <dgm:t>
        <a:bodyPr/>
        <a:lstStyle/>
        <a:p>
          <a:endParaRPr lang="fr-FR" sz="2400"/>
        </a:p>
      </dgm:t>
    </dgm:pt>
    <dgm:pt modelId="{AE46FC9C-431E-48F7-B703-2BE0EC469360}" type="sibTrans" cxnId="{F08AB430-A222-4FF6-A8E8-6DC20B93AF4C}">
      <dgm:prSet/>
      <dgm:spPr/>
      <dgm:t>
        <a:bodyPr/>
        <a:lstStyle/>
        <a:p>
          <a:endParaRPr lang="fr-FR" sz="2400"/>
        </a:p>
      </dgm:t>
    </dgm:pt>
    <dgm:pt modelId="{E68E5EE1-1475-482E-B1F8-8C2C22AE80F7}">
      <dgm:prSet phldrT="[Texte]" custT="1"/>
      <dgm:spPr>
        <a:xfrm>
          <a:off x="328903" y="2856705"/>
          <a:ext cx="5940003" cy="915120"/>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400" dirty="0">
              <a:solidFill>
                <a:sysClr val="window" lastClr="FFFFFF"/>
              </a:solidFill>
              <a:latin typeface="Calibri" panose="020F0502020204030204"/>
              <a:ea typeface="+mn-ea"/>
              <a:cs typeface="+mn-cs"/>
              <a:sym typeface="Wingdings" panose="05000000000000000000" pitchFamily="2" charset="2"/>
            </a:rPr>
            <a:t>Sterility is part of the shelf-life evaluation</a:t>
          </a:r>
          <a:endParaRPr lang="fr-FR" sz="2400" dirty="0">
            <a:solidFill>
              <a:sysClr val="window" lastClr="FFFFFF"/>
            </a:solidFill>
            <a:latin typeface="Calibri" panose="020F0502020204030204"/>
            <a:ea typeface="+mn-ea"/>
            <a:cs typeface="+mn-cs"/>
          </a:endParaRPr>
        </a:p>
      </dgm:t>
    </dgm:pt>
    <dgm:pt modelId="{75B2460E-46E2-44DD-B2A0-FBB645CA6BA2}" type="parTrans" cxnId="{64E00404-6C1A-428A-B453-84FA6D91B784}">
      <dgm:prSet/>
      <dgm:spPr/>
      <dgm:t>
        <a:bodyPr/>
        <a:lstStyle/>
        <a:p>
          <a:endParaRPr lang="fr-FR"/>
        </a:p>
      </dgm:t>
    </dgm:pt>
    <dgm:pt modelId="{F541C3C9-74D0-4A61-A111-7E7C76E6963E}" type="sibTrans" cxnId="{64E00404-6C1A-428A-B453-84FA6D91B784}">
      <dgm:prSet/>
      <dgm:spPr/>
      <dgm:t>
        <a:bodyPr/>
        <a:lstStyle/>
        <a:p>
          <a:endParaRPr lang="fr-FR"/>
        </a:p>
      </dgm:t>
    </dgm:pt>
    <dgm:pt modelId="{C196EB2F-1A79-42BA-AC24-AF964695718C}" type="pres">
      <dgm:prSet presAssocID="{8729FD00-0FB2-4579-9EA9-4CCDFF7117D3}" presName="linear" presStyleCnt="0">
        <dgm:presLayoutVars>
          <dgm:dir/>
          <dgm:animLvl val="lvl"/>
          <dgm:resizeHandles val="exact"/>
        </dgm:presLayoutVars>
      </dgm:prSet>
      <dgm:spPr/>
    </dgm:pt>
    <dgm:pt modelId="{496C4180-DE70-4E68-B64E-74D8ACEEBA45}" type="pres">
      <dgm:prSet presAssocID="{136B328E-6F4B-4B70-B84B-3565908FFCC8}" presName="parentLin" presStyleCnt="0"/>
      <dgm:spPr/>
    </dgm:pt>
    <dgm:pt modelId="{811CD4F9-4424-4FD4-B68A-456A07A96A29}" type="pres">
      <dgm:prSet presAssocID="{136B328E-6F4B-4B70-B84B-3565908FFCC8}" presName="parentLeftMargin" presStyleLbl="node1" presStyleIdx="0" presStyleCnt="3"/>
      <dgm:spPr/>
    </dgm:pt>
    <dgm:pt modelId="{40E92A40-0710-48CA-B1D0-95DE2BDCA638}" type="pres">
      <dgm:prSet presAssocID="{136B328E-6F4B-4B70-B84B-3565908FFCC8}" presName="parentText" presStyleLbl="node1" presStyleIdx="0" presStyleCnt="3" custScaleX="129000">
        <dgm:presLayoutVars>
          <dgm:chMax val="0"/>
          <dgm:bulletEnabled val="1"/>
        </dgm:presLayoutVars>
      </dgm:prSet>
      <dgm:spPr/>
    </dgm:pt>
    <dgm:pt modelId="{AB0B74C6-E602-4F85-B701-DB4394D603EA}" type="pres">
      <dgm:prSet presAssocID="{136B328E-6F4B-4B70-B84B-3565908FFCC8}" presName="negativeSpace" presStyleCnt="0"/>
      <dgm:spPr/>
    </dgm:pt>
    <dgm:pt modelId="{486F1B37-8835-4D6D-9B12-1842E867443C}" type="pres">
      <dgm:prSet presAssocID="{136B328E-6F4B-4B70-B84B-3565908FFCC8}" presName="childText" presStyleLbl="conFgAcc1" presStyleIdx="0" presStyleCnt="3">
        <dgm:presLayoutVars>
          <dgm:bulletEnabled val="1"/>
        </dgm:presLayoutVars>
      </dgm:prSet>
      <dgm:spPr>
        <a:xfrm>
          <a:off x="0" y="501945"/>
          <a:ext cx="6578077" cy="7812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pt>
    <dgm:pt modelId="{CE18619D-0F25-427D-9F88-3A819CE81BCA}" type="pres">
      <dgm:prSet presAssocID="{E3BE0468-65F3-40E2-91BF-66ABE9DC1766}" presName="spaceBetweenRectangles" presStyleCnt="0"/>
      <dgm:spPr/>
    </dgm:pt>
    <dgm:pt modelId="{208D2DAA-E5DD-414F-AD4A-3AC64B584CF5}" type="pres">
      <dgm:prSet presAssocID="{2B722120-2056-48A2-9500-4A4850979D4C}" presName="parentLin" presStyleCnt="0"/>
      <dgm:spPr/>
    </dgm:pt>
    <dgm:pt modelId="{5CC65730-E36C-40C5-9E97-438DBC63D484}" type="pres">
      <dgm:prSet presAssocID="{2B722120-2056-48A2-9500-4A4850979D4C}" presName="parentLeftMargin" presStyleLbl="node1" presStyleIdx="0" presStyleCnt="3"/>
      <dgm:spPr/>
    </dgm:pt>
    <dgm:pt modelId="{AFE1AD8A-EE09-4A1B-B2CF-03062F3524A5}" type="pres">
      <dgm:prSet presAssocID="{2B722120-2056-48A2-9500-4A4850979D4C}" presName="parentText" presStyleLbl="node1" presStyleIdx="1" presStyleCnt="3" custScaleX="129000">
        <dgm:presLayoutVars>
          <dgm:chMax val="0"/>
          <dgm:bulletEnabled val="1"/>
        </dgm:presLayoutVars>
      </dgm:prSet>
      <dgm:spPr/>
    </dgm:pt>
    <dgm:pt modelId="{AE1094B3-8ED8-4426-8314-6BA793475896}" type="pres">
      <dgm:prSet presAssocID="{2B722120-2056-48A2-9500-4A4850979D4C}" presName="negativeSpace" presStyleCnt="0"/>
      <dgm:spPr/>
    </dgm:pt>
    <dgm:pt modelId="{DF5A71AD-8D5D-47DB-82E5-C3947BD582C2}" type="pres">
      <dgm:prSet presAssocID="{2B722120-2056-48A2-9500-4A4850979D4C}" presName="childText" presStyleLbl="conFgAcc1" presStyleIdx="1" presStyleCnt="3">
        <dgm:presLayoutVars>
          <dgm:bulletEnabled val="1"/>
        </dgm:presLayoutVars>
      </dgm:prSet>
      <dgm:spPr>
        <a:xfrm>
          <a:off x="0" y="1908105"/>
          <a:ext cx="6578077" cy="781200"/>
        </a:xfrm>
        <a:prstGeom prst="rect">
          <a:avLst/>
        </a:prstGeom>
        <a:solidFill>
          <a:sysClr val="window" lastClr="FFFFFF">
            <a:alpha val="90000"/>
            <a:hueOff val="0"/>
            <a:satOff val="0"/>
            <a:lumOff val="0"/>
            <a:alphaOff val="0"/>
          </a:sysClr>
        </a:solidFill>
        <a:ln w="12700" cap="flat" cmpd="sng" algn="ctr">
          <a:solidFill>
            <a:srgbClr val="ED7D31">
              <a:hueOff val="-727682"/>
              <a:satOff val="-41964"/>
              <a:lumOff val="4314"/>
              <a:alphaOff val="0"/>
            </a:srgbClr>
          </a:solidFill>
          <a:prstDash val="solid"/>
          <a:miter lim="800000"/>
        </a:ln>
        <a:effectLst/>
      </dgm:spPr>
    </dgm:pt>
    <dgm:pt modelId="{D8DE0207-CFB2-4661-B86E-2B83913E1662}" type="pres">
      <dgm:prSet presAssocID="{AE46FC9C-431E-48F7-B703-2BE0EC469360}" presName="spaceBetweenRectangles" presStyleCnt="0"/>
      <dgm:spPr/>
    </dgm:pt>
    <dgm:pt modelId="{E2BB23A0-CF9E-4FF5-9719-7B8B50BDF82E}" type="pres">
      <dgm:prSet presAssocID="{E68E5EE1-1475-482E-B1F8-8C2C22AE80F7}" presName="parentLin" presStyleCnt="0"/>
      <dgm:spPr/>
    </dgm:pt>
    <dgm:pt modelId="{EC534DFC-1FED-4ADC-B0FF-39BD9B734AC3}" type="pres">
      <dgm:prSet presAssocID="{E68E5EE1-1475-482E-B1F8-8C2C22AE80F7}" presName="parentLeftMargin" presStyleLbl="node1" presStyleIdx="1" presStyleCnt="3"/>
      <dgm:spPr/>
    </dgm:pt>
    <dgm:pt modelId="{F6BA895C-57F6-4EDA-A737-C57A154ED7C7}" type="pres">
      <dgm:prSet presAssocID="{E68E5EE1-1475-482E-B1F8-8C2C22AE80F7}" presName="parentText" presStyleLbl="node1" presStyleIdx="2" presStyleCnt="3" custScaleX="129000">
        <dgm:presLayoutVars>
          <dgm:chMax val="0"/>
          <dgm:bulletEnabled val="1"/>
        </dgm:presLayoutVars>
      </dgm:prSet>
      <dgm:spPr/>
    </dgm:pt>
    <dgm:pt modelId="{B79C0422-61F7-4D0E-89EE-6D5A8349A2CC}" type="pres">
      <dgm:prSet presAssocID="{E68E5EE1-1475-482E-B1F8-8C2C22AE80F7}" presName="negativeSpace" presStyleCnt="0"/>
      <dgm:spPr/>
    </dgm:pt>
    <dgm:pt modelId="{440C96E8-23DC-478D-BFC6-0C3BD643EDD0}" type="pres">
      <dgm:prSet presAssocID="{E68E5EE1-1475-482E-B1F8-8C2C22AE80F7}" presName="childText" presStyleLbl="conFgAcc1" presStyleIdx="2" presStyleCnt="3">
        <dgm:presLayoutVars>
          <dgm:bulletEnabled val="1"/>
        </dgm:presLayoutVars>
      </dgm:prSet>
      <dgm:spPr>
        <a:xfrm>
          <a:off x="0" y="3314265"/>
          <a:ext cx="6578077" cy="781200"/>
        </a:xfrm>
        <a:prstGeom prst="rect">
          <a:avLst/>
        </a:prstGeom>
        <a:solidFill>
          <a:sysClr val="window" lastClr="FFFFFF">
            <a:alpha val="90000"/>
            <a:hueOff val="0"/>
            <a:satOff val="0"/>
            <a:lumOff val="0"/>
            <a:alphaOff val="0"/>
          </a:sysClr>
        </a:solidFill>
        <a:ln w="12700" cap="flat" cmpd="sng" algn="ctr">
          <a:solidFill>
            <a:srgbClr val="ED7D31">
              <a:hueOff val="-1455363"/>
              <a:satOff val="-83928"/>
              <a:lumOff val="8628"/>
              <a:alphaOff val="0"/>
            </a:srgbClr>
          </a:solidFill>
          <a:prstDash val="solid"/>
          <a:miter lim="800000"/>
        </a:ln>
        <a:effectLst/>
      </dgm:spPr>
    </dgm:pt>
  </dgm:ptLst>
  <dgm:cxnLst>
    <dgm:cxn modelId="{64E00404-6C1A-428A-B453-84FA6D91B784}" srcId="{8729FD00-0FB2-4579-9EA9-4CCDFF7117D3}" destId="{E68E5EE1-1475-482E-B1F8-8C2C22AE80F7}" srcOrd="2" destOrd="0" parTransId="{75B2460E-46E2-44DD-B2A0-FBB645CA6BA2}" sibTransId="{F541C3C9-74D0-4A61-A111-7E7C76E6963E}"/>
    <dgm:cxn modelId="{075DA70E-CF87-45BE-8E24-F7525B6513C0}" type="presOf" srcId="{136B328E-6F4B-4B70-B84B-3565908FFCC8}" destId="{40E92A40-0710-48CA-B1D0-95DE2BDCA638}" srcOrd="1" destOrd="0" presId="urn:microsoft.com/office/officeart/2005/8/layout/list1"/>
    <dgm:cxn modelId="{F08AB430-A222-4FF6-A8E8-6DC20B93AF4C}" srcId="{8729FD00-0FB2-4579-9EA9-4CCDFF7117D3}" destId="{2B722120-2056-48A2-9500-4A4850979D4C}" srcOrd="1" destOrd="0" parTransId="{974A30ED-E089-4C16-B442-F9000C37DD25}" sibTransId="{AE46FC9C-431E-48F7-B703-2BE0EC469360}"/>
    <dgm:cxn modelId="{3AB9A443-77CF-4465-B8D8-35479DAAF297}" type="presOf" srcId="{8729FD00-0FB2-4579-9EA9-4CCDFF7117D3}" destId="{C196EB2F-1A79-42BA-AC24-AF964695718C}" srcOrd="0" destOrd="0" presId="urn:microsoft.com/office/officeart/2005/8/layout/list1"/>
    <dgm:cxn modelId="{9C44F869-8E9A-4339-9F2A-C21823ACE8D3}" srcId="{8729FD00-0FB2-4579-9EA9-4CCDFF7117D3}" destId="{136B328E-6F4B-4B70-B84B-3565908FFCC8}" srcOrd="0" destOrd="0" parTransId="{3EDE03FF-8ACB-4891-9143-2D3C96AC431F}" sibTransId="{E3BE0468-65F3-40E2-91BF-66ABE9DC1766}"/>
    <dgm:cxn modelId="{C83A9E4B-A40A-4CD9-B2FE-684D29101E69}" type="presOf" srcId="{2B722120-2056-48A2-9500-4A4850979D4C}" destId="{5CC65730-E36C-40C5-9E97-438DBC63D484}" srcOrd="0" destOrd="0" presId="urn:microsoft.com/office/officeart/2005/8/layout/list1"/>
    <dgm:cxn modelId="{D9A8A371-4155-4265-B4CA-F2932ECC0BD9}" type="presOf" srcId="{136B328E-6F4B-4B70-B84B-3565908FFCC8}" destId="{811CD4F9-4424-4FD4-B68A-456A07A96A29}" srcOrd="0" destOrd="0" presId="urn:microsoft.com/office/officeart/2005/8/layout/list1"/>
    <dgm:cxn modelId="{D322BCCD-86C0-4CD4-92A4-5BD4CC314A06}" type="presOf" srcId="{2B722120-2056-48A2-9500-4A4850979D4C}" destId="{AFE1AD8A-EE09-4A1B-B2CF-03062F3524A5}" srcOrd="1" destOrd="0" presId="urn:microsoft.com/office/officeart/2005/8/layout/list1"/>
    <dgm:cxn modelId="{075061D4-9EEE-442F-AAC2-60051E9117E1}" type="presOf" srcId="{E68E5EE1-1475-482E-B1F8-8C2C22AE80F7}" destId="{F6BA895C-57F6-4EDA-A737-C57A154ED7C7}" srcOrd="1" destOrd="0" presId="urn:microsoft.com/office/officeart/2005/8/layout/list1"/>
    <dgm:cxn modelId="{C2087BDA-1DB1-400F-99A3-24026C9B51FF}" type="presOf" srcId="{E68E5EE1-1475-482E-B1F8-8C2C22AE80F7}" destId="{EC534DFC-1FED-4ADC-B0FF-39BD9B734AC3}" srcOrd="0" destOrd="0" presId="urn:microsoft.com/office/officeart/2005/8/layout/list1"/>
    <dgm:cxn modelId="{E0E694C4-ADBF-4B9F-A2E2-6CB064A322B7}" type="presParOf" srcId="{C196EB2F-1A79-42BA-AC24-AF964695718C}" destId="{496C4180-DE70-4E68-B64E-74D8ACEEBA45}" srcOrd="0" destOrd="0" presId="urn:microsoft.com/office/officeart/2005/8/layout/list1"/>
    <dgm:cxn modelId="{4879DA34-8AD4-4F2F-B2E8-7CADB300D528}" type="presParOf" srcId="{496C4180-DE70-4E68-B64E-74D8ACEEBA45}" destId="{811CD4F9-4424-4FD4-B68A-456A07A96A29}" srcOrd="0" destOrd="0" presId="urn:microsoft.com/office/officeart/2005/8/layout/list1"/>
    <dgm:cxn modelId="{79486664-8E38-4F14-9F4E-2060E8FCC814}" type="presParOf" srcId="{496C4180-DE70-4E68-B64E-74D8ACEEBA45}" destId="{40E92A40-0710-48CA-B1D0-95DE2BDCA638}" srcOrd="1" destOrd="0" presId="urn:microsoft.com/office/officeart/2005/8/layout/list1"/>
    <dgm:cxn modelId="{105D9907-2CDF-4C8D-B860-0309DD624518}" type="presParOf" srcId="{C196EB2F-1A79-42BA-AC24-AF964695718C}" destId="{AB0B74C6-E602-4F85-B701-DB4394D603EA}" srcOrd="1" destOrd="0" presId="urn:microsoft.com/office/officeart/2005/8/layout/list1"/>
    <dgm:cxn modelId="{DFB7259A-5242-45CB-BE56-CCB7383566CF}" type="presParOf" srcId="{C196EB2F-1A79-42BA-AC24-AF964695718C}" destId="{486F1B37-8835-4D6D-9B12-1842E867443C}" srcOrd="2" destOrd="0" presId="urn:microsoft.com/office/officeart/2005/8/layout/list1"/>
    <dgm:cxn modelId="{4CE32F50-A892-4015-BE07-961A064D07C3}" type="presParOf" srcId="{C196EB2F-1A79-42BA-AC24-AF964695718C}" destId="{CE18619D-0F25-427D-9F88-3A819CE81BCA}" srcOrd="3" destOrd="0" presId="urn:microsoft.com/office/officeart/2005/8/layout/list1"/>
    <dgm:cxn modelId="{E001A1B6-5405-4304-A28F-D15A3553E509}" type="presParOf" srcId="{C196EB2F-1A79-42BA-AC24-AF964695718C}" destId="{208D2DAA-E5DD-414F-AD4A-3AC64B584CF5}" srcOrd="4" destOrd="0" presId="urn:microsoft.com/office/officeart/2005/8/layout/list1"/>
    <dgm:cxn modelId="{0A1D594E-8A61-4FA6-9AF9-97D13CD5B237}" type="presParOf" srcId="{208D2DAA-E5DD-414F-AD4A-3AC64B584CF5}" destId="{5CC65730-E36C-40C5-9E97-438DBC63D484}" srcOrd="0" destOrd="0" presId="urn:microsoft.com/office/officeart/2005/8/layout/list1"/>
    <dgm:cxn modelId="{230EDB99-A22E-45A3-822D-F7A48D492B3F}" type="presParOf" srcId="{208D2DAA-E5DD-414F-AD4A-3AC64B584CF5}" destId="{AFE1AD8A-EE09-4A1B-B2CF-03062F3524A5}" srcOrd="1" destOrd="0" presId="urn:microsoft.com/office/officeart/2005/8/layout/list1"/>
    <dgm:cxn modelId="{596DEE41-2EC3-490A-BA54-DEA9C5DD8680}" type="presParOf" srcId="{C196EB2F-1A79-42BA-AC24-AF964695718C}" destId="{AE1094B3-8ED8-4426-8314-6BA793475896}" srcOrd="5" destOrd="0" presId="urn:microsoft.com/office/officeart/2005/8/layout/list1"/>
    <dgm:cxn modelId="{D9CC21DF-AD80-4605-8C18-95BEE132A19F}" type="presParOf" srcId="{C196EB2F-1A79-42BA-AC24-AF964695718C}" destId="{DF5A71AD-8D5D-47DB-82E5-C3947BD582C2}" srcOrd="6" destOrd="0" presId="urn:microsoft.com/office/officeart/2005/8/layout/list1"/>
    <dgm:cxn modelId="{2A01E9FE-D045-4BA1-B0E6-6416DD41FE0E}" type="presParOf" srcId="{C196EB2F-1A79-42BA-AC24-AF964695718C}" destId="{D8DE0207-CFB2-4661-B86E-2B83913E1662}" srcOrd="7" destOrd="0" presId="urn:microsoft.com/office/officeart/2005/8/layout/list1"/>
    <dgm:cxn modelId="{457BACFA-CBC7-438F-84B3-A270E5C9AFA9}" type="presParOf" srcId="{C196EB2F-1A79-42BA-AC24-AF964695718C}" destId="{E2BB23A0-CF9E-4FF5-9719-7B8B50BDF82E}" srcOrd="8" destOrd="0" presId="urn:microsoft.com/office/officeart/2005/8/layout/list1"/>
    <dgm:cxn modelId="{5436928F-5C76-45B5-89CE-F833E2C9D0CC}" type="presParOf" srcId="{E2BB23A0-CF9E-4FF5-9719-7B8B50BDF82E}" destId="{EC534DFC-1FED-4ADC-B0FF-39BD9B734AC3}" srcOrd="0" destOrd="0" presId="urn:microsoft.com/office/officeart/2005/8/layout/list1"/>
    <dgm:cxn modelId="{910C3BF2-FEA7-4445-BC33-6524479E73B3}" type="presParOf" srcId="{E2BB23A0-CF9E-4FF5-9719-7B8B50BDF82E}" destId="{F6BA895C-57F6-4EDA-A737-C57A154ED7C7}" srcOrd="1" destOrd="0" presId="urn:microsoft.com/office/officeart/2005/8/layout/list1"/>
    <dgm:cxn modelId="{725E642F-C11C-4579-92B9-258B1BBE2FF8}" type="presParOf" srcId="{C196EB2F-1A79-42BA-AC24-AF964695718C}" destId="{B79C0422-61F7-4D0E-89EE-6D5A8349A2CC}" srcOrd="9" destOrd="0" presId="urn:microsoft.com/office/officeart/2005/8/layout/list1"/>
    <dgm:cxn modelId="{ABBF6D8E-C49F-42D3-8E00-955CF28EA39E}" type="presParOf" srcId="{C196EB2F-1A79-42BA-AC24-AF964695718C}" destId="{440C96E8-23DC-478D-BFC6-0C3BD643EDD0}"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9636CF-48A5-4C33-B31C-F6E294938F9B}"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fr-FR"/>
        </a:p>
      </dgm:t>
    </dgm:pt>
    <dgm:pt modelId="{B7D743A3-C0DD-4312-87CF-CB2DDD26DFFF}">
      <dgm:prSet phldrT="[Texte]" custT="1"/>
      <dgm:spPr>
        <a:xfrm>
          <a:off x="0" y="1733"/>
          <a:ext cx="3611242" cy="474012"/>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dirty="0">
              <a:solidFill>
                <a:sysClr val="window" lastClr="FFFFFF"/>
              </a:solidFill>
              <a:latin typeface="Calibri" panose="020F0502020204030204"/>
              <a:ea typeface="+mn-ea"/>
              <a:cs typeface="+mn-cs"/>
            </a:rPr>
            <a:t>Arthur </a:t>
          </a:r>
          <a:r>
            <a:rPr lang="fr-FR" sz="2000" dirty="0" err="1">
              <a:solidFill>
                <a:sysClr val="window" lastClr="FFFFFF"/>
              </a:solidFill>
              <a:latin typeface="Calibri" panose="020F0502020204030204"/>
              <a:ea typeface="+mn-ea"/>
              <a:cs typeface="+mn-cs"/>
            </a:rPr>
            <a:t>Charlesby</a:t>
          </a:r>
          <a:endParaRPr lang="fr-FR" sz="2000" dirty="0">
            <a:solidFill>
              <a:sysClr val="window" lastClr="FFFFFF"/>
            </a:solidFill>
            <a:latin typeface="Calibri" panose="020F0502020204030204"/>
            <a:ea typeface="+mn-ea"/>
            <a:cs typeface="+mn-cs"/>
          </a:endParaRPr>
        </a:p>
      </dgm:t>
    </dgm:pt>
    <dgm:pt modelId="{AC10A951-9557-429B-B32F-57113B50A4B4}" type="parTrans" cxnId="{94B864E9-919E-4B25-9955-3410CC813334}">
      <dgm:prSet/>
      <dgm:spPr/>
      <dgm:t>
        <a:bodyPr/>
        <a:lstStyle/>
        <a:p>
          <a:endParaRPr lang="fr-FR" sz="1600"/>
        </a:p>
      </dgm:t>
    </dgm:pt>
    <dgm:pt modelId="{AC190701-E37C-48FE-AA9F-6B2161AB6417}" type="sibTrans" cxnId="{94B864E9-919E-4B25-9955-3410CC813334}">
      <dgm:prSet/>
      <dgm:spPr/>
      <dgm:t>
        <a:bodyPr/>
        <a:lstStyle/>
        <a:p>
          <a:endParaRPr lang="fr-FR" sz="1600"/>
        </a:p>
      </dgm:t>
    </dgm:pt>
    <dgm:pt modelId="{983955C4-530D-423F-A2CB-83C252E20917}">
      <dgm:prSet custT="1"/>
      <dgm:spPr>
        <a:xfrm>
          <a:off x="0" y="499446"/>
          <a:ext cx="3611242" cy="474012"/>
        </a:xfrm>
        <a:prstGeom prst="roundRect">
          <a:avLst/>
        </a:prstGeom>
        <a:solidFill>
          <a:srgbClr val="5B9BD5">
            <a:hueOff val="-1126424"/>
            <a:satOff val="-2903"/>
            <a:lumOff val="-1961"/>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a:solidFill>
                <a:sysClr val="window" lastClr="FFFFFF"/>
              </a:solidFill>
              <a:latin typeface="Calibri" panose="020F0502020204030204"/>
              <a:ea typeface="+mn-ea"/>
              <a:cs typeface="+mn-cs"/>
            </a:rPr>
            <a:t>Fermilab</a:t>
          </a:r>
          <a:endParaRPr lang="fr-FR" sz="2000" b="0" i="0" u="none" strike="noStrike" dirty="0">
            <a:solidFill>
              <a:sysClr val="window" lastClr="FFFFFF"/>
            </a:solidFill>
            <a:effectLst/>
            <a:latin typeface="Calibri" panose="020F0502020204030204"/>
            <a:ea typeface="+mn-ea"/>
            <a:cs typeface="+mn-cs"/>
          </a:endParaRPr>
        </a:p>
      </dgm:t>
    </dgm:pt>
    <dgm:pt modelId="{8A40C1BB-922A-410E-B645-BD1DA1CE30C8}" type="parTrans" cxnId="{7E7C274C-0864-4ACC-93C0-B1BFF1EA2D1B}">
      <dgm:prSet/>
      <dgm:spPr/>
      <dgm:t>
        <a:bodyPr/>
        <a:lstStyle/>
        <a:p>
          <a:endParaRPr lang="fr-FR" sz="1600"/>
        </a:p>
      </dgm:t>
    </dgm:pt>
    <dgm:pt modelId="{97DA837E-9DEF-4700-8624-C2471604FB89}" type="sibTrans" cxnId="{7E7C274C-0864-4ACC-93C0-B1BFF1EA2D1B}">
      <dgm:prSet/>
      <dgm:spPr/>
      <dgm:t>
        <a:bodyPr/>
        <a:lstStyle/>
        <a:p>
          <a:endParaRPr lang="fr-FR" sz="1600"/>
        </a:p>
      </dgm:t>
    </dgm:pt>
    <dgm:pt modelId="{4DF0EC5C-6A36-4688-948D-D9E48494DC9D}">
      <dgm:prSet custT="1"/>
      <dgm:spPr>
        <a:xfrm>
          <a:off x="0" y="997159"/>
          <a:ext cx="3604192" cy="1290185"/>
        </a:xfrm>
        <a:prstGeom prst="roundRect">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a:solidFill>
                <a:sysClr val="window" lastClr="FFFFFF"/>
              </a:solidFill>
              <a:latin typeface="Calibri" panose="020F0502020204030204"/>
              <a:ea typeface="+mn-ea"/>
              <a:cs typeface="+mn-cs"/>
            </a:rPr>
            <a:t>Team Nablo</a:t>
          </a:r>
          <a:endParaRPr lang="fr-FR" sz="2000" b="0" i="0" u="none" strike="noStrike" dirty="0">
            <a:solidFill>
              <a:sysClr val="window" lastClr="FFFFFF"/>
            </a:solidFill>
            <a:effectLst/>
            <a:latin typeface="Calibri" panose="020F0502020204030204"/>
            <a:ea typeface="+mn-ea"/>
            <a:cs typeface="+mn-cs"/>
          </a:endParaRPr>
        </a:p>
      </dgm:t>
    </dgm:pt>
    <dgm:pt modelId="{4DB8709A-C5B7-42BB-B263-8074B889DB84}" type="parTrans" cxnId="{FFFB9042-777C-4599-B4DF-D57346DB7504}">
      <dgm:prSet/>
      <dgm:spPr/>
      <dgm:t>
        <a:bodyPr/>
        <a:lstStyle/>
        <a:p>
          <a:endParaRPr lang="fr-FR" sz="1600"/>
        </a:p>
      </dgm:t>
    </dgm:pt>
    <dgm:pt modelId="{3B18BA3E-04DB-4908-A299-EA5113D029B3}" type="sibTrans" cxnId="{FFFB9042-777C-4599-B4DF-D57346DB7504}">
      <dgm:prSet/>
      <dgm:spPr/>
      <dgm:t>
        <a:bodyPr/>
        <a:lstStyle/>
        <a:p>
          <a:endParaRPr lang="fr-FR" sz="1600"/>
        </a:p>
      </dgm:t>
    </dgm:pt>
    <dgm:pt modelId="{31B455F6-AD66-4F30-ACCC-FB4718E3DBBF}">
      <dgm:prSet custT="1"/>
      <dgm:spPr>
        <a:xfrm rot="5400000">
          <a:off x="6327478" y="-401191"/>
          <a:ext cx="960879" cy="6407453"/>
        </a:xfrm>
        <a:prstGeom prst="round2SameRect">
          <a:avLst/>
        </a:prstGeom>
        <a:solidFill>
          <a:srgbClr val="5B9BD5">
            <a:tint val="40000"/>
            <a:alpha val="90000"/>
            <a:hueOff val="-3369881"/>
            <a:satOff val="-11416"/>
            <a:lumOff val="-1464"/>
            <a:alphaOff val="0"/>
          </a:srgbClr>
        </a:solidFill>
        <a:ln w="12700" cap="flat" cmpd="sng" algn="ctr">
          <a:solidFill>
            <a:srgbClr val="5B9BD5">
              <a:tint val="40000"/>
              <a:alpha val="90000"/>
              <a:hueOff val="-3369881"/>
              <a:satOff val="-11416"/>
              <a:lumOff val="-1464"/>
              <a:alphaOff val="0"/>
            </a:srgbClr>
          </a:solidFill>
          <a:prstDash val="solid"/>
          <a:miter lim="800000"/>
        </a:ln>
        <a:effectLst/>
      </dgm:spPr>
      <dgm:t>
        <a:bodyPr/>
        <a:lstStyle/>
        <a:p>
          <a:pPr>
            <a:buClr>
              <a:srgbClr val="4472C4"/>
            </a:buClr>
            <a:buChar char="•"/>
          </a:pPr>
          <a:r>
            <a:rPr lang="fr-FR" sz="1400" baseline="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
            </a:rPr>
            <a:t>https://doi.org/10.1039/D1CC02871E</a:t>
          </a:r>
          <a:r>
            <a:rPr lang="fr-FR" sz="1400" baseline="0" dirty="0">
              <a:solidFill>
                <a:sysClr val="windowText" lastClr="000000">
                  <a:hueOff val="0"/>
                  <a:satOff val="0"/>
                  <a:lumOff val="0"/>
                  <a:alphaOff val="0"/>
                </a:sysClr>
              </a:solidFill>
              <a:latin typeface="Calibri" panose="020F0502020204030204"/>
              <a:ea typeface="+mn-ea"/>
              <a:cs typeface="+mn-cs"/>
            </a:rPr>
            <a:t> (2021)</a:t>
          </a:r>
        </a:p>
      </dgm:t>
    </dgm:pt>
    <dgm:pt modelId="{64E6EB1F-2114-4071-B0FF-3965FC83576D}" type="parTrans" cxnId="{0655497C-D8D0-4DED-8C22-99243850A9B1}">
      <dgm:prSet/>
      <dgm:spPr/>
      <dgm:t>
        <a:bodyPr/>
        <a:lstStyle/>
        <a:p>
          <a:endParaRPr lang="fr-FR" sz="1600"/>
        </a:p>
      </dgm:t>
    </dgm:pt>
    <dgm:pt modelId="{6236AAC5-6F74-40FD-82BA-78B83AA13009}" type="sibTrans" cxnId="{0655497C-D8D0-4DED-8C22-99243850A9B1}">
      <dgm:prSet/>
      <dgm:spPr/>
      <dgm:t>
        <a:bodyPr/>
        <a:lstStyle/>
        <a:p>
          <a:endParaRPr lang="fr-FR" sz="1600"/>
        </a:p>
      </dgm:t>
    </dgm:pt>
    <dgm:pt modelId="{01FB7DB1-A64D-4C57-8A2B-4C5BA1DBF4CE}">
      <dgm:prSet custT="1"/>
      <dgm:spPr>
        <a:xfrm>
          <a:off x="0" y="3317724"/>
          <a:ext cx="3604192" cy="628435"/>
        </a:xfrm>
        <a:prstGeom prst="roundRect">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baseline="0" dirty="0" err="1">
              <a:solidFill>
                <a:sysClr val="window" lastClr="FFFFFF"/>
              </a:solidFill>
              <a:latin typeface="Calibri" panose="020F0502020204030204"/>
              <a:ea typeface="+mn-ea"/>
              <a:cs typeface="+mn-cs"/>
            </a:rPr>
            <a:t>Cytiva</a:t>
          </a:r>
          <a:r>
            <a:rPr lang="fr-FR" sz="2000" baseline="0" dirty="0">
              <a:solidFill>
                <a:sysClr val="window" lastClr="FFFFFF"/>
              </a:solidFill>
              <a:latin typeface="Calibri" panose="020F0502020204030204"/>
              <a:ea typeface="+mn-ea"/>
              <a:cs typeface="+mn-cs"/>
            </a:rPr>
            <a:t> (</a:t>
          </a:r>
          <a:r>
            <a:rPr lang="fr-FR" sz="2000" baseline="0" dirty="0" err="1">
              <a:solidFill>
                <a:sysClr val="window" lastClr="FFFFFF"/>
              </a:solidFill>
              <a:latin typeface="Calibri" panose="020F0502020204030204"/>
              <a:ea typeface="+mn-ea"/>
              <a:cs typeface="+mn-cs"/>
            </a:rPr>
            <a:t>Pall</a:t>
          </a:r>
          <a:r>
            <a:rPr lang="fr-FR" sz="2000" baseline="0" dirty="0">
              <a:solidFill>
                <a:sysClr val="window" lastClr="FFFFFF"/>
              </a:solidFill>
              <a:latin typeface="Calibri" panose="020F0502020204030204"/>
              <a:ea typeface="+mn-ea"/>
              <a:cs typeface="+mn-cs"/>
            </a:rPr>
            <a:t>)</a:t>
          </a:r>
        </a:p>
      </dgm:t>
    </dgm:pt>
    <dgm:pt modelId="{C253F009-DC91-4D11-B026-75CDAB0C0AF3}" type="parTrans" cxnId="{E7CE7FCE-389F-4B48-9E46-3210B93B319C}">
      <dgm:prSet/>
      <dgm:spPr/>
      <dgm:t>
        <a:bodyPr/>
        <a:lstStyle/>
        <a:p>
          <a:endParaRPr lang="fr-FR" sz="1600"/>
        </a:p>
      </dgm:t>
    </dgm:pt>
    <dgm:pt modelId="{189E208C-1D72-4238-B7B2-97CF77CBA41B}" type="sibTrans" cxnId="{E7CE7FCE-389F-4B48-9E46-3210B93B319C}">
      <dgm:prSet/>
      <dgm:spPr/>
      <dgm:t>
        <a:bodyPr/>
        <a:lstStyle/>
        <a:p>
          <a:endParaRPr lang="fr-FR" sz="1600"/>
        </a:p>
      </dgm:t>
    </dgm:pt>
    <dgm:pt modelId="{0BFA3C7F-9BDC-4AC7-92A7-1FC632017278}">
      <dgm:prSet custT="1"/>
      <dgm:spPr>
        <a:xfrm>
          <a:off x="0" y="3969861"/>
          <a:ext cx="3611242" cy="474012"/>
        </a:xfrm>
        <a:prstGeom prst="roundRect">
          <a:avLst/>
        </a:prstGeom>
        <a:solidFill>
          <a:srgbClr val="5B9BD5">
            <a:hueOff val="-5632119"/>
            <a:satOff val="-14516"/>
            <a:lumOff val="-980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baseline="0">
              <a:solidFill>
                <a:sysClr val="window" lastClr="FFFFFF"/>
              </a:solidFill>
              <a:latin typeface="Calibri" panose="020F0502020204030204"/>
              <a:ea typeface="+mn-ea"/>
              <a:cs typeface="+mn-cs"/>
            </a:rPr>
            <a:t>Activation</a:t>
          </a:r>
          <a:endParaRPr lang="fr-FR" sz="2000" baseline="0" dirty="0">
            <a:solidFill>
              <a:sysClr val="window" lastClr="FFFFFF"/>
            </a:solidFill>
            <a:latin typeface="Calibri" panose="020F0502020204030204"/>
            <a:ea typeface="+mn-ea"/>
            <a:cs typeface="+mn-cs"/>
          </a:endParaRPr>
        </a:p>
      </dgm:t>
    </dgm:pt>
    <dgm:pt modelId="{E4FCCE7B-86BD-49E2-9FCF-361B51D2609D}" type="parTrans" cxnId="{E71AFBD6-BE95-41D8-822B-B829B4115C28}">
      <dgm:prSet/>
      <dgm:spPr/>
      <dgm:t>
        <a:bodyPr/>
        <a:lstStyle/>
        <a:p>
          <a:endParaRPr lang="fr-FR" sz="1600"/>
        </a:p>
      </dgm:t>
    </dgm:pt>
    <dgm:pt modelId="{820ECB67-26E0-40D0-9629-DCA19E4ADDC6}" type="sibTrans" cxnId="{E71AFBD6-BE95-41D8-822B-B829B4115C28}">
      <dgm:prSet/>
      <dgm:spPr/>
      <dgm:t>
        <a:bodyPr/>
        <a:lstStyle/>
        <a:p>
          <a:endParaRPr lang="fr-FR" sz="1600"/>
        </a:p>
      </dgm:t>
    </dgm:pt>
    <dgm:pt modelId="{98FE5C0D-08DD-451A-A091-F05B99845895}">
      <dgm:prSet custT="1"/>
      <dgm:spPr>
        <a:xfrm>
          <a:off x="0" y="4467574"/>
          <a:ext cx="3607715" cy="626634"/>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baseline="0" dirty="0" err="1">
              <a:solidFill>
                <a:sysClr val="window" lastClr="FFFFFF"/>
              </a:solidFill>
              <a:latin typeface="Calibri" panose="020F0502020204030204"/>
              <a:ea typeface="+mn-ea"/>
              <a:cs typeface="+mn-cs"/>
            </a:rPr>
            <a:t>Steris-Sterigenics-Sabic</a:t>
          </a:r>
          <a:endParaRPr lang="fr-FR" sz="2000" baseline="0" dirty="0">
            <a:solidFill>
              <a:sysClr val="window" lastClr="FFFFFF"/>
            </a:solidFill>
            <a:latin typeface="Calibri" panose="020F0502020204030204"/>
            <a:ea typeface="+mn-ea"/>
            <a:cs typeface="+mn-cs"/>
          </a:endParaRPr>
        </a:p>
      </dgm:t>
    </dgm:pt>
    <dgm:pt modelId="{E7376460-DCE6-406C-908E-87A480A74500}" type="parTrans" cxnId="{A4CAC28A-A446-4FF4-ABBB-512377F1A950}">
      <dgm:prSet/>
      <dgm:spPr/>
      <dgm:t>
        <a:bodyPr/>
        <a:lstStyle/>
        <a:p>
          <a:endParaRPr lang="fr-FR" sz="1600"/>
        </a:p>
      </dgm:t>
    </dgm:pt>
    <dgm:pt modelId="{129490F7-82D3-4162-9C35-20D143521443}" type="sibTrans" cxnId="{A4CAC28A-A446-4FF4-ABBB-512377F1A950}">
      <dgm:prSet/>
      <dgm:spPr/>
      <dgm:t>
        <a:bodyPr/>
        <a:lstStyle/>
        <a:p>
          <a:endParaRPr lang="fr-FR" sz="1600"/>
        </a:p>
      </dgm:t>
    </dgm:pt>
    <dgm:pt modelId="{C697B74B-0E22-4430-98B6-C2DDFF65A4A2}">
      <dgm:prSet custT="1"/>
      <dgm:spPr>
        <a:xfrm>
          <a:off x="0" y="2311045"/>
          <a:ext cx="3604192" cy="982978"/>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fr-FR" sz="2000" dirty="0">
              <a:solidFill>
                <a:sysClr val="window" lastClr="FFFFFF"/>
              </a:solidFill>
              <a:latin typeface="Calibri" panose="020F0502020204030204"/>
              <a:ea typeface="+mn-ea"/>
              <a:cs typeface="+mn-cs"/>
            </a:rPr>
            <a:t>Sartorius</a:t>
          </a:r>
          <a:endParaRPr lang="fr-FR" sz="2000" baseline="0" dirty="0">
            <a:solidFill>
              <a:sysClr val="window" lastClr="FFFFFF"/>
            </a:solidFill>
            <a:latin typeface="Calibri" panose="020F0502020204030204"/>
            <a:ea typeface="+mn-ea"/>
            <a:cs typeface="+mn-cs"/>
          </a:endParaRPr>
        </a:p>
      </dgm:t>
    </dgm:pt>
    <dgm:pt modelId="{BF170981-F01E-4AF7-8671-FA4F173E6C7F}" type="parTrans" cxnId="{C6A54BCF-56B1-4A29-88A7-B8F87A05CF33}">
      <dgm:prSet/>
      <dgm:spPr/>
      <dgm:t>
        <a:bodyPr/>
        <a:lstStyle/>
        <a:p>
          <a:endParaRPr lang="fr-FR" sz="1600"/>
        </a:p>
      </dgm:t>
    </dgm:pt>
    <dgm:pt modelId="{B7796DFA-6D46-452C-8E41-5F7FF60F4118}" type="sibTrans" cxnId="{C6A54BCF-56B1-4A29-88A7-B8F87A05CF33}">
      <dgm:prSet/>
      <dgm:spPr/>
      <dgm:t>
        <a:bodyPr/>
        <a:lstStyle/>
        <a:p>
          <a:endParaRPr lang="fr-FR" sz="1600"/>
        </a:p>
      </dgm:t>
    </dgm:pt>
    <dgm:pt modelId="{DDEBD9C0-A254-45FE-9D40-2BEECCA24E03}">
      <dgm:prSet custT="1"/>
      <dgm:spPr>
        <a:xfrm rot="5400000">
          <a:off x="6197440" y="-1561473"/>
          <a:ext cx="1220957" cy="6407453"/>
        </a:xfrm>
        <a:prstGeom prst="round2SameRect">
          <a:avLst/>
        </a:prstGeom>
        <a:solidFill>
          <a:srgbClr val="5B9BD5">
            <a:tint val="40000"/>
            <a:alpha val="90000"/>
            <a:hueOff val="-2246587"/>
            <a:satOff val="-7611"/>
            <a:lumOff val="-976"/>
            <a:alphaOff val="0"/>
          </a:srgbClr>
        </a:solidFill>
        <a:ln w="12700" cap="flat" cmpd="sng" algn="ctr">
          <a:solidFill>
            <a:srgbClr val="5B9BD5">
              <a:tint val="40000"/>
              <a:alpha val="90000"/>
              <a:hueOff val="-2246587"/>
              <a:satOff val="-7611"/>
              <a:lumOff val="-976"/>
              <a:alphaOff val="0"/>
            </a:srgbClr>
          </a:solidFill>
          <a:prstDash val="solid"/>
          <a:miter lim="800000"/>
        </a:ln>
        <a:effectLst/>
      </dgm:spPr>
      <dgm:t>
        <a:bodyPr/>
        <a:lstStyle/>
        <a:p>
          <a:pPr>
            <a:buClr>
              <a:srgbClr val="4472C4"/>
            </a:buClr>
            <a:buChar char="•"/>
          </a:pPr>
          <a:r>
            <a:rPr lang="fr-FR" sz="1400" b="0" i="0" u="none" strike="noStrike" dirty="0">
              <a:solidFill>
                <a:srgbClr val="4472C4"/>
              </a:solidFill>
              <a:effectLst/>
              <a:latin typeface="Calibri" panose="020F0502020204030204"/>
              <a:ea typeface="+mn-ea"/>
              <a:cs typeface="+mn-cs"/>
              <a:hlinkClick xmlns:r="http://schemas.openxmlformats.org/officeDocument/2006/relationships" r:id="rId2" tooltip="Persistent link using digital object identifier">
                <a:extLst>
                  <a:ext uri="{A12FA001-AC4F-418D-AE19-62706E023703}">
                    <ahyp:hlinkClr xmlns:ahyp="http://schemas.microsoft.com/office/drawing/2018/hyperlinkcolor" val="tx"/>
                  </a:ext>
                </a:extLst>
              </a:hlinkClick>
            </a:rPr>
            <a:t>https://doi.org/10.1016/j.radphyschem.2020.109282</a:t>
          </a:r>
          <a:r>
            <a:rPr lang="fr-FR" sz="1400" b="0" i="0" u="none" strike="noStrike" dirty="0">
              <a:solidFill>
                <a:srgbClr val="4472C4"/>
              </a:solidFill>
              <a:effectLst/>
              <a:latin typeface="Calibri" panose="020F0502020204030204"/>
              <a:ea typeface="+mn-ea"/>
              <a:cs typeface="+mn-cs"/>
            </a:rPr>
            <a:t> </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(2021)</a:t>
          </a:r>
        </a:p>
      </dgm:t>
    </dgm:pt>
    <dgm:pt modelId="{7CED2AEE-32C8-4E15-9F73-C2C632009C3B}" type="parTrans" cxnId="{F5B9F46F-6C7B-4B3C-BAEC-063CD47E39E0}">
      <dgm:prSet/>
      <dgm:spPr/>
      <dgm:t>
        <a:bodyPr/>
        <a:lstStyle/>
        <a:p>
          <a:endParaRPr lang="fr-FR" sz="1600"/>
        </a:p>
      </dgm:t>
    </dgm:pt>
    <dgm:pt modelId="{FF82C342-3B4B-4E0C-AD58-BB727DB7A489}" type="sibTrans" cxnId="{F5B9F46F-6C7B-4B3C-BAEC-063CD47E39E0}">
      <dgm:prSet/>
      <dgm:spPr/>
      <dgm:t>
        <a:bodyPr/>
        <a:lstStyle/>
        <a:p>
          <a:endParaRPr lang="fr-FR" sz="1600"/>
        </a:p>
      </dgm:t>
    </dgm:pt>
    <dgm:pt modelId="{4210FCCF-D3A5-47DA-B54A-C74B5B795515}">
      <dgm:prSet custT="1"/>
      <dgm:spPr>
        <a:xfrm rot="5400000">
          <a:off x="6631630" y="-2473539"/>
          <a:ext cx="379209" cy="6419985"/>
        </a:xfrm>
        <a:prstGeom prst="round2SameRect">
          <a:avLst/>
        </a:prstGeom>
        <a:solidFill>
          <a:srgbClr val="5B9BD5">
            <a:tint val="40000"/>
            <a:alpha val="90000"/>
            <a:hueOff val="-1123294"/>
            <a:satOff val="-3805"/>
            <a:lumOff val="-488"/>
            <a:alphaOff val="0"/>
          </a:srgbClr>
        </a:solidFill>
        <a:ln w="12700" cap="flat" cmpd="sng" algn="ctr">
          <a:solidFill>
            <a:srgbClr val="5B9BD5">
              <a:tint val="40000"/>
              <a:alpha val="90000"/>
              <a:hueOff val="-1123294"/>
              <a:satOff val="-3805"/>
              <a:lumOff val="-488"/>
              <a:alphaOff val="0"/>
            </a:srgbClr>
          </a:solidFill>
          <a:prstDash val="solid"/>
          <a:miter lim="800000"/>
        </a:ln>
        <a:effectLst/>
      </dgm:spPr>
      <dgm:t>
        <a:bodyPr/>
        <a:lstStyle/>
        <a:p>
          <a:pPr>
            <a:buClr>
              <a:srgbClr val="4472C4"/>
            </a:buClr>
            <a:buChar char="•"/>
          </a:pPr>
          <a:r>
            <a:rPr lang="fr-FR" sz="1400" b="0" i="0" u="none" strike="noStrike"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3" tooltip="Persistent link using digital object identifier"/>
            </a:rPr>
            <a:t>https://doi.org/10.1016/j.radphyschem.2022.110702</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 (2023)</a:t>
          </a:r>
        </a:p>
      </dgm:t>
    </dgm:pt>
    <dgm:pt modelId="{58665E55-B475-4F46-8E38-DCF810F0E3D1}" type="parTrans" cxnId="{FA907E20-FB3E-4ADE-9BA2-55DEBA2236B6}">
      <dgm:prSet/>
      <dgm:spPr/>
      <dgm:t>
        <a:bodyPr/>
        <a:lstStyle/>
        <a:p>
          <a:endParaRPr lang="fr-FR" sz="1600"/>
        </a:p>
      </dgm:t>
    </dgm:pt>
    <dgm:pt modelId="{045EBC0E-8636-4EE2-9AF3-4012B5276BB7}" type="sibTrans" cxnId="{FA907E20-FB3E-4ADE-9BA2-55DEBA2236B6}">
      <dgm:prSet/>
      <dgm:spPr/>
      <dgm:t>
        <a:bodyPr/>
        <a:lstStyle/>
        <a:p>
          <a:endParaRPr lang="fr-FR" sz="1600"/>
        </a:p>
      </dgm:t>
    </dgm:pt>
    <dgm:pt modelId="{4F7A65E8-BB9D-4FC9-B974-DA1D503951F6}">
      <dgm:prSet phldrT="[Texte]" custT="1"/>
      <dgm:spPr>
        <a:xfrm rot="5400000">
          <a:off x="6631630" y="-2971252"/>
          <a:ext cx="379209" cy="6419985"/>
        </a:xfrm>
        <a:prstGeom prst="round2SameRect">
          <a:avLst/>
        </a:prstGeom>
        <a:solidFill>
          <a:srgbClr val="5B9BD5">
            <a:tint val="40000"/>
            <a:alpha val="90000"/>
            <a:hueOff val="0"/>
            <a:satOff val="0"/>
            <a:lumOff val="0"/>
            <a:alphaOff val="0"/>
          </a:srgbClr>
        </a:solidFill>
        <a:ln w="12700" cap="flat" cmpd="sng" algn="ctr">
          <a:solidFill>
            <a:srgbClr val="5B9BD5">
              <a:tint val="40000"/>
              <a:alpha val="90000"/>
              <a:hueOff val="0"/>
              <a:satOff val="0"/>
              <a:lumOff val="0"/>
              <a:alphaOff val="0"/>
            </a:srgbClr>
          </a:solidFill>
          <a:prstDash val="solid"/>
          <a:miter lim="800000"/>
        </a:ln>
        <a:effectLst/>
      </dgm:spPr>
      <dgm:t>
        <a:bodyPr/>
        <a:lstStyle/>
        <a:p>
          <a:pPr>
            <a:buClr>
              <a:srgbClr val="4472C4"/>
            </a:buClr>
            <a:buFont typeface="Arial" panose="020B0604020202020204" pitchFamily="34" charset="0"/>
            <a:buChar char="•"/>
          </a:pPr>
          <a:r>
            <a:rPr lang="fr-FR" sz="1400" b="0" i="0" u="none" strike="noStrike"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4" tooltip="Persistent link using digital object identifier"/>
            </a:rPr>
            <a:t>https://doi.org/10.1016/B978-1-4831-9776-0.50007-3</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 (1960!)</a:t>
          </a:r>
          <a:endParaRPr lang="fr-FR" sz="1400" dirty="0">
            <a:solidFill>
              <a:sysClr val="windowText" lastClr="000000">
                <a:hueOff val="0"/>
                <a:satOff val="0"/>
                <a:lumOff val="0"/>
                <a:alphaOff val="0"/>
              </a:sysClr>
            </a:solidFill>
            <a:latin typeface="Calibri" panose="020F0502020204030204"/>
            <a:ea typeface="+mn-ea"/>
            <a:cs typeface="+mn-cs"/>
          </a:endParaRPr>
        </a:p>
      </dgm:t>
    </dgm:pt>
    <dgm:pt modelId="{EBC7F07A-BE61-404E-A4A0-9FC13FA01470}" type="parTrans" cxnId="{FB383094-97E0-4235-BCD3-28474F24B7CC}">
      <dgm:prSet/>
      <dgm:spPr/>
      <dgm:t>
        <a:bodyPr/>
        <a:lstStyle/>
        <a:p>
          <a:endParaRPr lang="fr-FR" sz="1600"/>
        </a:p>
      </dgm:t>
    </dgm:pt>
    <dgm:pt modelId="{0A4F2585-A87F-4036-930B-84262BE7FC00}" type="sibTrans" cxnId="{FB383094-97E0-4235-BCD3-28474F24B7CC}">
      <dgm:prSet/>
      <dgm:spPr/>
      <dgm:t>
        <a:bodyPr/>
        <a:lstStyle/>
        <a:p>
          <a:endParaRPr lang="fr-FR" sz="1600"/>
        </a:p>
      </dgm:t>
    </dgm:pt>
    <dgm:pt modelId="{5DA73898-62D2-403B-B701-130A04A7D735}">
      <dgm:prSet custT="1"/>
      <dgm:spPr>
        <a:xfrm rot="5400000">
          <a:off x="6538158" y="428216"/>
          <a:ext cx="539520" cy="6407453"/>
        </a:xfrm>
        <a:prstGeom prst="round2SameRect">
          <a:avLst/>
        </a:prstGeom>
        <a:solidFill>
          <a:srgbClr val="5B9BD5">
            <a:tint val="40000"/>
            <a:alpha val="90000"/>
            <a:hueOff val="-4493175"/>
            <a:satOff val="-15221"/>
            <a:lumOff val="-1952"/>
            <a:alphaOff val="0"/>
          </a:srgbClr>
        </a:solidFill>
        <a:ln w="12700" cap="flat" cmpd="sng" algn="ctr">
          <a:solidFill>
            <a:srgbClr val="5B9BD5">
              <a:tint val="40000"/>
              <a:alpha val="90000"/>
              <a:hueOff val="-4493175"/>
              <a:satOff val="-15221"/>
              <a:lumOff val="-1952"/>
              <a:alphaOff val="0"/>
            </a:srgbClr>
          </a:solidFill>
          <a:prstDash val="solid"/>
          <a:miter lim="800000"/>
        </a:ln>
        <a:effectLst/>
      </dgm:spPr>
      <dgm:t>
        <a:bodyPr/>
        <a:lstStyle/>
        <a:p>
          <a:pPr>
            <a:buClr>
              <a:srgbClr val="4472C4"/>
            </a:buClr>
            <a:buChar char="•"/>
          </a:pPr>
          <a:r>
            <a:rPr lang="fr-FR" sz="1400" baseline="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5"/>
            </a:rPr>
            <a:t>https://dc.engconfintl.org/sut_v/54/</a:t>
          </a:r>
          <a:r>
            <a:rPr lang="fr-FR" sz="1400" baseline="0" dirty="0">
              <a:solidFill>
                <a:sysClr val="windowText" lastClr="000000">
                  <a:hueOff val="0"/>
                  <a:satOff val="0"/>
                  <a:lumOff val="0"/>
                  <a:alphaOff val="0"/>
                </a:sysClr>
              </a:solidFill>
              <a:latin typeface="Calibri" panose="020F0502020204030204"/>
              <a:ea typeface="+mn-ea"/>
              <a:cs typeface="+mn-cs"/>
            </a:rPr>
            <a:t> (2022)</a:t>
          </a:r>
        </a:p>
      </dgm:t>
    </dgm:pt>
    <dgm:pt modelId="{DCEE4466-7D42-4AC5-94FE-A7761899F3C1}" type="parTrans" cxnId="{899AF4FF-8064-4CD6-AE9B-3F81A564B343}">
      <dgm:prSet/>
      <dgm:spPr/>
      <dgm:t>
        <a:bodyPr/>
        <a:lstStyle/>
        <a:p>
          <a:endParaRPr lang="fr-FR" sz="1600"/>
        </a:p>
      </dgm:t>
    </dgm:pt>
    <dgm:pt modelId="{384ABF24-1102-4992-BA39-23A9D589D82C}" type="sibTrans" cxnId="{899AF4FF-8064-4CD6-AE9B-3F81A564B343}">
      <dgm:prSet/>
      <dgm:spPr/>
      <dgm:t>
        <a:bodyPr/>
        <a:lstStyle/>
        <a:p>
          <a:endParaRPr lang="fr-FR" sz="1600"/>
        </a:p>
      </dgm:t>
    </dgm:pt>
    <dgm:pt modelId="{9DA7667C-7F05-4A4D-8CD8-625E1E88923E}">
      <dgm:prSet custT="1"/>
      <dgm:spPr>
        <a:xfrm rot="5400000">
          <a:off x="6631630" y="996874"/>
          <a:ext cx="379209" cy="6419985"/>
        </a:xfrm>
        <a:prstGeom prst="round2SameRect">
          <a:avLst/>
        </a:prstGeom>
        <a:solidFill>
          <a:srgbClr val="5B9BD5">
            <a:tint val="40000"/>
            <a:alpha val="90000"/>
            <a:hueOff val="-5616468"/>
            <a:satOff val="-19027"/>
            <a:lumOff val="-2440"/>
            <a:alphaOff val="0"/>
          </a:srgbClr>
        </a:solidFill>
        <a:ln w="12700" cap="flat" cmpd="sng" algn="ctr">
          <a:solidFill>
            <a:srgbClr val="5B9BD5">
              <a:tint val="40000"/>
              <a:alpha val="90000"/>
              <a:hueOff val="-5616468"/>
              <a:satOff val="-19027"/>
              <a:lumOff val="-2440"/>
              <a:alphaOff val="0"/>
            </a:srgbClr>
          </a:solidFill>
          <a:prstDash val="solid"/>
          <a:miter lim="800000"/>
        </a:ln>
        <a:effectLst/>
      </dgm:spPr>
      <dgm:t>
        <a:bodyPr/>
        <a:lstStyle/>
        <a:p>
          <a:pPr>
            <a:buClr>
              <a:srgbClr val="4472C4"/>
            </a:buClr>
            <a:buChar char="•"/>
          </a:pPr>
          <a:r>
            <a:rPr lang="fr-FR" sz="1400" b="0" i="0" u="sng" dirty="0">
              <a:solidFill>
                <a:srgbClr val="4472C4"/>
              </a:solidFill>
              <a:effectLst/>
              <a:latin typeface="Calibri" panose="020F0502020204030204"/>
              <a:ea typeface="+mn-ea"/>
              <a:cs typeface="+mn-cs"/>
              <a:hlinkClick xmlns:r="http://schemas.openxmlformats.org/officeDocument/2006/relationships" r:id="rId6">
                <a:extLst>
                  <a:ext uri="{A12FA001-AC4F-418D-AE19-62706E023703}">
                    <ahyp:hlinkClr xmlns:ahyp="http://schemas.microsoft.com/office/drawing/2018/hyperlinkcolor" val="tx"/>
                  </a:ext>
                </a:extLst>
              </a:hlinkClick>
            </a:rPr>
            <a:t>https://doi.org/10.2345/0899-8205-55.s3.17</a:t>
          </a:r>
          <a:r>
            <a:rPr lang="fr-FR" sz="1400" b="0" i="0" u="sng" dirty="0">
              <a:solidFill>
                <a:srgbClr val="4472C4"/>
              </a:solidFill>
              <a:effectLst/>
              <a:latin typeface="Calibri" panose="020F0502020204030204"/>
              <a:ea typeface="+mn-ea"/>
              <a:cs typeface="+mn-cs"/>
            </a:rPr>
            <a:t> </a:t>
          </a:r>
          <a:r>
            <a:rPr lang="fr-FR" sz="1400" b="0" i="0" u="sng" dirty="0">
              <a:solidFill>
                <a:sysClr val="windowText" lastClr="000000"/>
              </a:solidFill>
              <a:effectLst/>
              <a:latin typeface="Calibri" panose="020F0502020204030204"/>
              <a:ea typeface="+mn-ea"/>
              <a:cs typeface="+mn-cs"/>
            </a:rPr>
            <a:t>(2021)</a:t>
          </a:r>
          <a:endParaRPr lang="fr-FR" sz="1400" baseline="0" dirty="0">
            <a:solidFill>
              <a:sysClr val="windowText" lastClr="000000"/>
            </a:solidFill>
            <a:latin typeface="Calibri" panose="020F0502020204030204"/>
            <a:ea typeface="+mn-ea"/>
            <a:cs typeface="+mn-cs"/>
          </a:endParaRPr>
        </a:p>
      </dgm:t>
    </dgm:pt>
    <dgm:pt modelId="{C598714D-25BE-4F49-BD87-A0ECBF3F2CC9}" type="parTrans" cxnId="{30BF940D-AF95-4602-97E0-7D91801FD77A}">
      <dgm:prSet/>
      <dgm:spPr/>
      <dgm:t>
        <a:bodyPr/>
        <a:lstStyle/>
        <a:p>
          <a:endParaRPr lang="fr-FR" sz="1600"/>
        </a:p>
      </dgm:t>
    </dgm:pt>
    <dgm:pt modelId="{09AB50CE-CF0C-48E5-B2EE-C0D4331EF453}" type="sibTrans" cxnId="{30BF940D-AF95-4602-97E0-7D91801FD77A}">
      <dgm:prSet/>
      <dgm:spPr/>
      <dgm:t>
        <a:bodyPr/>
        <a:lstStyle/>
        <a:p>
          <a:endParaRPr lang="fr-FR" sz="1600"/>
        </a:p>
      </dgm:t>
    </dgm:pt>
    <dgm:pt modelId="{4A191B31-F01E-4BAA-BFE5-B6422175D140}">
      <dgm:prSet custT="1"/>
      <dgm:spPr>
        <a:xfrm rot="5400000">
          <a:off x="6563919" y="1574033"/>
          <a:ext cx="501307" cy="6413716"/>
        </a:xfrm>
        <a:prstGeom prst="round2SameRect">
          <a:avLst/>
        </a:prstGeom>
        <a:solidFill>
          <a:srgbClr val="5B9BD5">
            <a:tint val="40000"/>
            <a:alpha val="90000"/>
            <a:hueOff val="-6739762"/>
            <a:satOff val="-22832"/>
            <a:lumOff val="-2928"/>
            <a:alphaOff val="0"/>
          </a:srgbClr>
        </a:solidFill>
        <a:ln w="12700" cap="flat" cmpd="sng" algn="ctr">
          <a:solidFill>
            <a:srgbClr val="5B9BD5">
              <a:tint val="40000"/>
              <a:alpha val="90000"/>
              <a:hueOff val="-6739762"/>
              <a:satOff val="-22832"/>
              <a:lumOff val="-2928"/>
              <a:alphaOff val="0"/>
            </a:srgbClr>
          </a:solidFill>
          <a:prstDash val="solid"/>
          <a:miter lim="800000"/>
        </a:ln>
        <a:effectLst/>
      </dgm:spPr>
      <dgm:t>
        <a:bodyPr/>
        <a:lstStyle/>
        <a:p>
          <a:pPr>
            <a:buClr>
              <a:srgbClr val="4472C4"/>
            </a:buClr>
            <a:buChar char="•"/>
          </a:pPr>
          <a:r>
            <a:rPr lang="fr-FR" sz="1400" b="0" i="0" u="none" strike="noStrike" dirty="0">
              <a:solidFill>
                <a:srgbClr val="4472C4"/>
              </a:solidFill>
              <a:effectLst/>
              <a:latin typeface="Calibri" panose="020F0502020204030204"/>
              <a:ea typeface="+mn-ea"/>
              <a:cs typeface="+mn-cs"/>
              <a:hlinkClick xmlns:r="http://schemas.openxmlformats.org/officeDocument/2006/relationships" r:id="rId7" tooltip="Persistent link using digital object identifier">
                <a:extLst>
                  <a:ext uri="{A12FA001-AC4F-418D-AE19-62706E023703}">
                    <ahyp:hlinkClr xmlns:ahyp="http://schemas.microsoft.com/office/drawing/2018/hyperlinkcolor" val="tx"/>
                  </a:ext>
                </a:extLst>
              </a:hlinkClick>
            </a:rPr>
            <a:t>https://doi.org/10.1016/j.radphyschem.2007.01.014</a:t>
          </a:r>
          <a:r>
            <a:rPr lang="fr-FR" sz="1400" b="0" i="0" u="none" strike="noStrike" dirty="0">
              <a:solidFill>
                <a:srgbClr val="4472C4"/>
              </a:solidFill>
              <a:effectLst/>
              <a:latin typeface="Calibri" panose="020F0502020204030204"/>
              <a:ea typeface="+mn-ea"/>
              <a:cs typeface="+mn-cs"/>
            </a:rPr>
            <a:t> </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(2007)</a:t>
          </a:r>
          <a:endParaRPr lang="fr-FR" sz="1400" baseline="0" dirty="0">
            <a:solidFill>
              <a:sysClr val="windowText" lastClr="000000">
                <a:hueOff val="0"/>
                <a:satOff val="0"/>
                <a:lumOff val="0"/>
                <a:alphaOff val="0"/>
              </a:sysClr>
            </a:solidFill>
            <a:latin typeface="Calibri" panose="020F0502020204030204"/>
            <a:ea typeface="+mn-ea"/>
            <a:cs typeface="+mn-cs"/>
          </a:endParaRPr>
        </a:p>
      </dgm:t>
    </dgm:pt>
    <dgm:pt modelId="{137D8F99-16E7-49B2-A017-46A8FBF3AA3B}" type="parTrans" cxnId="{4E187CD8-0707-4C09-B77A-92C63A83CE57}">
      <dgm:prSet/>
      <dgm:spPr/>
      <dgm:t>
        <a:bodyPr/>
        <a:lstStyle/>
        <a:p>
          <a:endParaRPr lang="fr-FR" sz="1600"/>
        </a:p>
      </dgm:t>
    </dgm:pt>
    <dgm:pt modelId="{0D67CA48-65A8-4D42-8B19-A91D6887BE90}" type="sibTrans" cxnId="{4E187CD8-0707-4C09-B77A-92C63A83CE57}">
      <dgm:prSet/>
      <dgm:spPr/>
      <dgm:t>
        <a:bodyPr/>
        <a:lstStyle/>
        <a:p>
          <a:endParaRPr lang="fr-FR" sz="1600"/>
        </a:p>
      </dgm:t>
    </dgm:pt>
    <dgm:pt modelId="{26E5F3E3-15A2-4EB7-91DD-63693F24EF7A}">
      <dgm:prSet custT="1"/>
      <dgm:spPr>
        <a:xfrm rot="5400000">
          <a:off x="6538158" y="428216"/>
          <a:ext cx="539520" cy="6407453"/>
        </a:xfrm>
        <a:prstGeom prst="round2SameRect">
          <a:avLst/>
        </a:prstGeom>
        <a:solidFill>
          <a:srgbClr val="5B9BD5">
            <a:tint val="40000"/>
            <a:alpha val="90000"/>
            <a:hueOff val="-4493175"/>
            <a:satOff val="-15221"/>
            <a:lumOff val="-1952"/>
            <a:alphaOff val="0"/>
          </a:srgbClr>
        </a:solidFill>
        <a:ln w="12700" cap="flat" cmpd="sng" algn="ctr">
          <a:solidFill>
            <a:srgbClr val="5B9BD5">
              <a:tint val="40000"/>
              <a:alpha val="90000"/>
              <a:hueOff val="-4493175"/>
              <a:satOff val="-15221"/>
              <a:lumOff val="-1952"/>
              <a:alphaOff val="0"/>
            </a:srgbClr>
          </a:solidFill>
          <a:prstDash val="solid"/>
          <a:miter lim="800000"/>
        </a:ln>
        <a:effectLst/>
      </dgm:spPr>
      <dgm:t>
        <a:bodyPr/>
        <a:lstStyle/>
        <a:p>
          <a:pPr>
            <a:buClr>
              <a:srgbClr val="4472C4"/>
            </a:buClr>
            <a:buChar char="•"/>
          </a:pPr>
          <a:r>
            <a:rPr lang="fr-FR" sz="1400" b="0" i="0" dirty="0">
              <a:latin typeface="Calibri" panose="020F0502020204030204" pitchFamily="34" charset="0"/>
              <a:cs typeface="Calibri" panose="020F0502020204030204" pitchFamily="34" charset="0"/>
              <a:hlinkClick xmlns:r="http://schemas.openxmlformats.org/officeDocument/2006/relationships" r:id="rId8"/>
            </a:rPr>
            <a:t>https://doi.org/10.1002/btpr.3339</a:t>
          </a:r>
          <a:r>
            <a:rPr lang="fr-FR" sz="1400" b="0" i="0" dirty="0">
              <a:latin typeface="Calibri" panose="020F0502020204030204" pitchFamily="34" charset="0"/>
              <a:cs typeface="Calibri" panose="020F0502020204030204" pitchFamily="34" charset="0"/>
            </a:rPr>
            <a:t> </a:t>
          </a:r>
          <a:r>
            <a:rPr lang="fr-FR" sz="1400" i="0" baseline="0" dirty="0">
              <a:solidFill>
                <a:sysClr val="windowText" lastClr="000000"/>
              </a:solidFill>
              <a:latin typeface="Calibri" panose="020F0502020204030204"/>
              <a:ea typeface="+mn-ea"/>
              <a:cs typeface="+mn-cs"/>
            </a:rPr>
            <a:t>(2023)</a:t>
          </a:r>
        </a:p>
      </dgm:t>
    </dgm:pt>
    <dgm:pt modelId="{D302B632-BF08-434B-A3D5-7FEE1FA4D048}" type="parTrans" cxnId="{A69C1CC9-657C-428C-BCB3-BEAD07CC505D}">
      <dgm:prSet/>
      <dgm:spPr/>
      <dgm:t>
        <a:bodyPr/>
        <a:lstStyle/>
        <a:p>
          <a:endParaRPr lang="en-US" sz="1600"/>
        </a:p>
      </dgm:t>
    </dgm:pt>
    <dgm:pt modelId="{C599B50E-C7D5-4453-93A8-9F59F22AC17E}" type="sibTrans" cxnId="{A69C1CC9-657C-428C-BCB3-BEAD07CC505D}">
      <dgm:prSet/>
      <dgm:spPr/>
      <dgm:t>
        <a:bodyPr/>
        <a:lstStyle/>
        <a:p>
          <a:endParaRPr lang="en-US" sz="1600"/>
        </a:p>
      </dgm:t>
    </dgm:pt>
    <dgm:pt modelId="{0B1535BA-5E5A-4322-9033-0046952BB765}">
      <dgm:prSet custT="1"/>
      <dgm:spPr>
        <a:xfrm rot="5400000">
          <a:off x="6197440" y="-1561473"/>
          <a:ext cx="1220957" cy="6407453"/>
        </a:xfrm>
        <a:prstGeom prst="round2SameRect">
          <a:avLst/>
        </a:prstGeom>
        <a:solidFill>
          <a:srgbClr val="5B9BD5">
            <a:tint val="40000"/>
            <a:alpha val="90000"/>
            <a:hueOff val="-2246587"/>
            <a:satOff val="-7611"/>
            <a:lumOff val="-976"/>
            <a:alphaOff val="0"/>
          </a:srgbClr>
        </a:solidFill>
        <a:ln w="12700" cap="flat" cmpd="sng" algn="ctr">
          <a:solidFill>
            <a:srgbClr val="5B9BD5">
              <a:tint val="40000"/>
              <a:alpha val="90000"/>
              <a:hueOff val="-2246587"/>
              <a:satOff val="-7611"/>
              <a:lumOff val="-976"/>
              <a:alphaOff val="0"/>
            </a:srgbClr>
          </a:solidFill>
          <a:prstDash val="solid"/>
          <a:miter lim="800000"/>
        </a:ln>
        <a:effectLst/>
      </dgm:spPr>
      <dgm:t>
        <a:bodyPr/>
        <a:lstStyle/>
        <a:p>
          <a:pPr>
            <a:buClr>
              <a:srgbClr val="4472C4"/>
            </a:buClr>
            <a:buChar char="•"/>
          </a:pPr>
          <a:r>
            <a:rPr lang="fr-FR" sz="1400" b="0" i="0" u="none" strike="noStrike" dirty="0">
              <a:solidFill>
                <a:srgbClr val="4472C4"/>
              </a:solidFill>
              <a:effectLst/>
              <a:latin typeface="Calibri" panose="020F0502020204030204"/>
              <a:ea typeface="+mn-ea"/>
              <a:cs typeface="+mn-cs"/>
              <a:hlinkClick xmlns:r="http://schemas.openxmlformats.org/officeDocument/2006/relationships" r:id="rId9" tooltip="Persistent link using digital object identifier">
                <a:extLst>
                  <a:ext uri="{A12FA001-AC4F-418D-AE19-62706E023703}">
                    <ahyp:hlinkClr xmlns:ahyp="http://schemas.microsoft.com/office/drawing/2018/hyperlinkcolor" val="tx"/>
                  </a:ext>
                </a:extLst>
              </a:hlinkClick>
            </a:rPr>
            <a:t>https://doi.org/10.1016/j.radphyschem.2021.109505</a:t>
          </a:r>
          <a:r>
            <a:rPr lang="fr-FR" sz="1400" b="0" i="0" u="none" strike="noStrike" dirty="0">
              <a:solidFill>
                <a:srgbClr val="4472C4"/>
              </a:solidFill>
              <a:effectLst/>
              <a:latin typeface="Calibri" panose="020F0502020204030204"/>
              <a:ea typeface="+mn-ea"/>
              <a:cs typeface="+mn-cs"/>
            </a:rPr>
            <a:t> </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(2021)</a:t>
          </a:r>
        </a:p>
      </dgm:t>
    </dgm:pt>
    <dgm:pt modelId="{57DEDAB8-3406-48EB-A376-2E617A5DEA83}" type="parTrans" cxnId="{4FB1D12F-EACA-46E1-8213-BE31522DE54B}">
      <dgm:prSet/>
      <dgm:spPr/>
      <dgm:t>
        <a:bodyPr/>
        <a:lstStyle/>
        <a:p>
          <a:endParaRPr lang="en-US" sz="1600"/>
        </a:p>
      </dgm:t>
    </dgm:pt>
    <dgm:pt modelId="{A51A8E7A-1228-4D8F-ABE3-066D996F5924}" type="sibTrans" cxnId="{4FB1D12F-EACA-46E1-8213-BE31522DE54B}">
      <dgm:prSet/>
      <dgm:spPr/>
      <dgm:t>
        <a:bodyPr/>
        <a:lstStyle/>
        <a:p>
          <a:endParaRPr lang="en-US" sz="1600"/>
        </a:p>
      </dgm:t>
    </dgm:pt>
    <dgm:pt modelId="{8F36F0F5-198C-4F71-B76F-5256664BD8E3}">
      <dgm:prSet custT="1"/>
      <dgm:spPr>
        <a:xfrm rot="5400000">
          <a:off x="6197440" y="-1561473"/>
          <a:ext cx="1220957" cy="6407453"/>
        </a:xfrm>
        <a:prstGeom prst="round2SameRect">
          <a:avLst/>
        </a:prstGeom>
        <a:solidFill>
          <a:srgbClr val="5B9BD5">
            <a:tint val="40000"/>
            <a:alpha val="90000"/>
            <a:hueOff val="-2246587"/>
            <a:satOff val="-7611"/>
            <a:lumOff val="-976"/>
            <a:alphaOff val="0"/>
          </a:srgbClr>
        </a:solidFill>
        <a:ln w="12700" cap="flat" cmpd="sng" algn="ctr">
          <a:solidFill>
            <a:srgbClr val="5B9BD5">
              <a:tint val="40000"/>
              <a:alpha val="90000"/>
              <a:hueOff val="-2246587"/>
              <a:satOff val="-7611"/>
              <a:lumOff val="-976"/>
              <a:alphaOff val="0"/>
            </a:srgbClr>
          </a:solidFill>
          <a:prstDash val="solid"/>
          <a:miter lim="800000"/>
        </a:ln>
        <a:effectLst/>
      </dgm:spPr>
      <dgm:t>
        <a:bodyPr/>
        <a:lstStyle/>
        <a:p>
          <a:pPr>
            <a:buClr>
              <a:srgbClr val="4472C4"/>
            </a:buClr>
            <a:buChar char="•"/>
          </a:pPr>
          <a:r>
            <a:rPr lang="sv-SE" sz="140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0"/>
            </a:rPr>
            <a:t>Supplementing Gamma Sterilization – BioProcess</a:t>
          </a:r>
          <a:r>
            <a:rPr lang="sv-SE" sz="1400" dirty="0">
              <a:solidFill>
                <a:sysClr val="windowText" lastClr="000000">
                  <a:hueOff val="0"/>
                  <a:satOff val="0"/>
                  <a:lumOff val="0"/>
                  <a:alphaOff val="0"/>
                </a:sysClr>
              </a:solidFill>
              <a:latin typeface="Calibri" panose="020F0502020204030204"/>
              <a:ea typeface="+mn-ea"/>
              <a:cs typeface="+mn-cs"/>
            </a:rPr>
            <a:t> (2022)</a:t>
          </a:r>
          <a:endParaRPr lang="fr-FR" sz="1400" b="0" i="0" u="none" strike="noStrike" dirty="0">
            <a:solidFill>
              <a:sysClr val="windowText" lastClr="000000">
                <a:hueOff val="0"/>
                <a:satOff val="0"/>
                <a:lumOff val="0"/>
                <a:alphaOff val="0"/>
              </a:sysClr>
            </a:solidFill>
            <a:effectLst/>
            <a:latin typeface="Calibri" panose="020F0502020204030204"/>
            <a:ea typeface="+mn-ea"/>
            <a:cs typeface="+mn-cs"/>
          </a:endParaRPr>
        </a:p>
      </dgm:t>
    </dgm:pt>
    <dgm:pt modelId="{83A23569-049A-4380-BBCB-EC231708FD99}" type="parTrans" cxnId="{1256F9A2-FBFE-4A5B-995B-58FD3BFF2F26}">
      <dgm:prSet/>
      <dgm:spPr/>
      <dgm:t>
        <a:bodyPr/>
        <a:lstStyle/>
        <a:p>
          <a:endParaRPr lang="en-US" sz="1600"/>
        </a:p>
      </dgm:t>
    </dgm:pt>
    <dgm:pt modelId="{B27A0C18-4665-40F1-A017-1A2F5ACD47B5}" type="sibTrans" cxnId="{1256F9A2-FBFE-4A5B-995B-58FD3BFF2F26}">
      <dgm:prSet/>
      <dgm:spPr/>
      <dgm:t>
        <a:bodyPr/>
        <a:lstStyle/>
        <a:p>
          <a:endParaRPr lang="en-US" sz="1600"/>
        </a:p>
      </dgm:t>
    </dgm:pt>
    <dgm:pt modelId="{11EF6615-D2E5-4126-910A-F0E64DC480D3}">
      <dgm:prSet custT="1"/>
      <dgm:spPr>
        <a:xfrm rot="5400000">
          <a:off x="6197440" y="-1561473"/>
          <a:ext cx="1220957" cy="6407453"/>
        </a:xfrm>
        <a:prstGeom prst="round2SameRect">
          <a:avLst/>
        </a:prstGeom>
        <a:solidFill>
          <a:srgbClr val="5B9BD5">
            <a:tint val="40000"/>
            <a:alpha val="90000"/>
            <a:hueOff val="-2246587"/>
            <a:satOff val="-7611"/>
            <a:lumOff val="-976"/>
            <a:alphaOff val="0"/>
          </a:srgbClr>
        </a:solidFill>
        <a:ln w="12700" cap="flat" cmpd="sng" algn="ctr">
          <a:solidFill>
            <a:srgbClr val="5B9BD5">
              <a:tint val="40000"/>
              <a:alpha val="90000"/>
              <a:hueOff val="-2246587"/>
              <a:satOff val="-7611"/>
              <a:lumOff val="-976"/>
              <a:alphaOff val="0"/>
            </a:srgbClr>
          </a:solidFill>
          <a:prstDash val="solid"/>
          <a:miter lim="800000"/>
        </a:ln>
        <a:effectLst/>
      </dgm:spPr>
      <dgm:t>
        <a:bodyPr/>
        <a:lstStyle/>
        <a:p>
          <a:pPr>
            <a:buClr>
              <a:srgbClr val="4472C4"/>
            </a:buClr>
            <a:buChar char="•"/>
          </a:pPr>
          <a:r>
            <a:rPr lang="fr-FR" sz="1400" b="0" i="0" u="none" strike="noStrike"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11"/>
            </a:rPr>
            <a:t>https://doi.org/10.3389/fchem.2022.888285</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 (2022)</a:t>
          </a:r>
        </a:p>
      </dgm:t>
    </dgm:pt>
    <dgm:pt modelId="{4BDD94F4-3921-456F-8EB3-B1244286ACFA}" type="parTrans" cxnId="{3746CF6B-7F7E-4759-856E-CBA619E2CDFF}">
      <dgm:prSet/>
      <dgm:spPr/>
      <dgm:t>
        <a:bodyPr/>
        <a:lstStyle/>
        <a:p>
          <a:endParaRPr lang="en-US" sz="1600"/>
        </a:p>
      </dgm:t>
    </dgm:pt>
    <dgm:pt modelId="{3FFC609A-45CD-4A85-B9C6-E53BBB57F412}" type="sibTrans" cxnId="{3746CF6B-7F7E-4759-856E-CBA619E2CDFF}">
      <dgm:prSet/>
      <dgm:spPr/>
      <dgm:t>
        <a:bodyPr/>
        <a:lstStyle/>
        <a:p>
          <a:endParaRPr lang="en-US" sz="1600"/>
        </a:p>
      </dgm:t>
    </dgm:pt>
    <dgm:pt modelId="{B2535F4C-7573-4840-8C01-F0A1F6AEDDFF}">
      <dgm:prSet custT="1"/>
      <dgm:spPr>
        <a:xfrm rot="5400000">
          <a:off x="6327478" y="-401191"/>
          <a:ext cx="960879" cy="6407453"/>
        </a:xfrm>
        <a:prstGeom prst="round2SameRect">
          <a:avLst/>
        </a:prstGeom>
        <a:solidFill>
          <a:srgbClr val="5B9BD5">
            <a:tint val="40000"/>
            <a:alpha val="90000"/>
            <a:hueOff val="-3369881"/>
            <a:satOff val="-11416"/>
            <a:lumOff val="-1464"/>
            <a:alphaOff val="0"/>
          </a:srgbClr>
        </a:solidFill>
        <a:ln w="12700" cap="flat" cmpd="sng" algn="ctr">
          <a:solidFill>
            <a:srgbClr val="5B9BD5">
              <a:tint val="40000"/>
              <a:alpha val="90000"/>
              <a:hueOff val="-3369881"/>
              <a:satOff val="-11416"/>
              <a:lumOff val="-1464"/>
              <a:alphaOff val="0"/>
            </a:srgbClr>
          </a:solidFill>
          <a:prstDash val="solid"/>
          <a:miter lim="800000"/>
        </a:ln>
        <a:effectLst/>
      </dgm:spPr>
      <dgm:t>
        <a:bodyPr/>
        <a:lstStyle/>
        <a:p>
          <a:pPr>
            <a:buClr>
              <a:srgbClr val="4472C4"/>
            </a:buClr>
            <a:buChar char="•"/>
          </a:pPr>
          <a:r>
            <a:rPr lang="fr-FR" sz="1400" baseline="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2"/>
            </a:rPr>
            <a:t>https://doi.org/10.1002/btpr.3214</a:t>
          </a:r>
          <a:r>
            <a:rPr lang="fr-FR" sz="1400" baseline="0" dirty="0">
              <a:solidFill>
                <a:sysClr val="windowText" lastClr="000000">
                  <a:hueOff val="0"/>
                  <a:satOff val="0"/>
                  <a:lumOff val="0"/>
                  <a:alphaOff val="0"/>
                </a:sysClr>
              </a:solidFill>
              <a:latin typeface="Calibri" panose="020F0502020204030204"/>
              <a:ea typeface="+mn-ea"/>
              <a:cs typeface="+mn-cs"/>
            </a:rPr>
            <a:t> (2021)</a:t>
          </a:r>
        </a:p>
      </dgm:t>
    </dgm:pt>
    <dgm:pt modelId="{73330BF6-1DD5-4352-8C24-4EEFA4ACAE6C}" type="parTrans" cxnId="{ED175DCA-15C6-4C1A-B7FB-140528B99F6E}">
      <dgm:prSet/>
      <dgm:spPr/>
      <dgm:t>
        <a:bodyPr/>
        <a:lstStyle/>
        <a:p>
          <a:endParaRPr lang="en-US" sz="1600"/>
        </a:p>
      </dgm:t>
    </dgm:pt>
    <dgm:pt modelId="{98C16885-A1F6-471C-98B7-7275663AC1E4}" type="sibTrans" cxnId="{ED175DCA-15C6-4C1A-B7FB-140528B99F6E}">
      <dgm:prSet/>
      <dgm:spPr/>
      <dgm:t>
        <a:bodyPr/>
        <a:lstStyle/>
        <a:p>
          <a:endParaRPr lang="en-US" sz="1600"/>
        </a:p>
      </dgm:t>
    </dgm:pt>
    <dgm:pt modelId="{DA353088-8213-4667-BC09-A46C7F5820F3}">
      <dgm:prSet custT="1"/>
      <dgm:spPr>
        <a:xfrm rot="5400000">
          <a:off x="6327478" y="-401191"/>
          <a:ext cx="960879" cy="6407453"/>
        </a:xfrm>
        <a:prstGeom prst="round2SameRect">
          <a:avLst/>
        </a:prstGeom>
        <a:solidFill>
          <a:srgbClr val="5B9BD5">
            <a:tint val="40000"/>
            <a:alpha val="90000"/>
            <a:hueOff val="-3369881"/>
            <a:satOff val="-11416"/>
            <a:lumOff val="-1464"/>
            <a:alphaOff val="0"/>
          </a:srgbClr>
        </a:solidFill>
        <a:ln w="12700" cap="flat" cmpd="sng" algn="ctr">
          <a:solidFill>
            <a:srgbClr val="5B9BD5">
              <a:tint val="40000"/>
              <a:alpha val="90000"/>
              <a:hueOff val="-3369881"/>
              <a:satOff val="-11416"/>
              <a:lumOff val="-1464"/>
              <a:alphaOff val="0"/>
            </a:srgbClr>
          </a:solidFill>
          <a:prstDash val="solid"/>
          <a:miter lim="800000"/>
        </a:ln>
        <a:effectLst/>
      </dgm:spPr>
      <dgm:t>
        <a:bodyPr/>
        <a:lstStyle/>
        <a:p>
          <a:pPr>
            <a:buClr>
              <a:srgbClr val="4472C4"/>
            </a:buClr>
            <a:buChar char="•"/>
          </a:pPr>
          <a:r>
            <a:rPr lang="fr-FR" sz="140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3"/>
            </a:rPr>
            <a:t>https://dc.engconfintl.org/sut_v/55/</a:t>
          </a:r>
          <a:r>
            <a:rPr lang="fr-FR" sz="1400" dirty="0">
              <a:solidFill>
                <a:sysClr val="windowText" lastClr="000000">
                  <a:hueOff val="0"/>
                  <a:satOff val="0"/>
                  <a:lumOff val="0"/>
                  <a:alphaOff val="0"/>
                </a:sysClr>
              </a:solidFill>
              <a:latin typeface="Calibri" panose="020F0502020204030204"/>
              <a:ea typeface="+mn-ea"/>
              <a:cs typeface="+mn-cs"/>
            </a:rPr>
            <a:t> (2022)</a:t>
          </a:r>
          <a:endParaRPr lang="fr-FR" sz="1400" baseline="0" dirty="0">
            <a:solidFill>
              <a:sysClr val="windowText" lastClr="000000">
                <a:hueOff val="0"/>
                <a:satOff val="0"/>
                <a:lumOff val="0"/>
                <a:alphaOff val="0"/>
              </a:sysClr>
            </a:solidFill>
            <a:latin typeface="Calibri" panose="020F0502020204030204"/>
            <a:ea typeface="+mn-ea"/>
            <a:cs typeface="+mn-cs"/>
          </a:endParaRPr>
        </a:p>
      </dgm:t>
    </dgm:pt>
    <dgm:pt modelId="{6A2A7B1C-38B6-418D-BEED-7694AD67C645}" type="parTrans" cxnId="{52439114-728E-49ED-9E83-F56FF50BF127}">
      <dgm:prSet/>
      <dgm:spPr/>
      <dgm:t>
        <a:bodyPr/>
        <a:lstStyle/>
        <a:p>
          <a:endParaRPr lang="en-US" sz="1600"/>
        </a:p>
      </dgm:t>
    </dgm:pt>
    <dgm:pt modelId="{ECC27441-E969-4D67-A294-2F57AC9F3F08}" type="sibTrans" cxnId="{52439114-728E-49ED-9E83-F56FF50BF127}">
      <dgm:prSet/>
      <dgm:spPr/>
      <dgm:t>
        <a:bodyPr/>
        <a:lstStyle/>
        <a:p>
          <a:endParaRPr lang="en-US" sz="1600"/>
        </a:p>
      </dgm:t>
    </dgm:pt>
    <dgm:pt modelId="{E8574EF2-A73C-4CE3-B528-AB0603044E3B}">
      <dgm:prSet custT="1"/>
      <dgm:spPr>
        <a:xfrm rot="5400000">
          <a:off x="6563919" y="1574033"/>
          <a:ext cx="501307" cy="6413716"/>
        </a:xfrm>
        <a:prstGeom prst="round2SameRect">
          <a:avLst/>
        </a:prstGeom>
        <a:solidFill>
          <a:srgbClr val="5B9BD5">
            <a:tint val="40000"/>
            <a:alpha val="90000"/>
            <a:hueOff val="-6739762"/>
            <a:satOff val="-22832"/>
            <a:lumOff val="-2928"/>
            <a:alphaOff val="0"/>
          </a:srgbClr>
        </a:solidFill>
        <a:ln w="12700" cap="flat" cmpd="sng" algn="ctr">
          <a:solidFill>
            <a:srgbClr val="5B9BD5">
              <a:tint val="40000"/>
              <a:alpha val="90000"/>
              <a:hueOff val="-6739762"/>
              <a:satOff val="-22832"/>
              <a:lumOff val="-2928"/>
              <a:alphaOff val="0"/>
            </a:srgbClr>
          </a:solidFill>
          <a:prstDash val="solid"/>
          <a:miter lim="800000"/>
        </a:ln>
        <a:effectLst/>
      </dgm:spPr>
      <dgm:t>
        <a:bodyPr/>
        <a:lstStyle/>
        <a:p>
          <a:pPr>
            <a:buClr>
              <a:srgbClr val="4472C4"/>
            </a:buClr>
            <a:buChar char="•"/>
          </a:pPr>
          <a:r>
            <a:rPr lang="fr-FR" sz="1400" b="0" i="0" u="none" strike="noStrike"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14" tooltip="Persistent link using digital object identifier"/>
            </a:rPr>
            <a:t>https://doi.org/10.1016/j.radphyschem.2022.109999</a:t>
          </a:r>
          <a:r>
            <a:rPr lang="fr-FR" sz="1400" b="0" i="0" u="none" strike="noStrike" dirty="0">
              <a:solidFill>
                <a:sysClr val="windowText" lastClr="000000">
                  <a:hueOff val="0"/>
                  <a:satOff val="0"/>
                  <a:lumOff val="0"/>
                  <a:alphaOff val="0"/>
                </a:sysClr>
              </a:solidFill>
              <a:effectLst/>
              <a:latin typeface="Calibri" panose="020F0502020204030204"/>
              <a:ea typeface="+mn-ea"/>
              <a:cs typeface="+mn-cs"/>
            </a:rPr>
            <a:t> (2022)</a:t>
          </a:r>
          <a:endParaRPr lang="fr-FR" sz="1400" baseline="0" dirty="0">
            <a:solidFill>
              <a:sysClr val="windowText" lastClr="000000">
                <a:hueOff val="0"/>
                <a:satOff val="0"/>
                <a:lumOff val="0"/>
                <a:alphaOff val="0"/>
              </a:sysClr>
            </a:solidFill>
            <a:latin typeface="Calibri" panose="020F0502020204030204"/>
            <a:ea typeface="+mn-ea"/>
            <a:cs typeface="+mn-cs"/>
          </a:endParaRPr>
        </a:p>
      </dgm:t>
    </dgm:pt>
    <dgm:pt modelId="{EBB86E43-AD21-4EAD-922B-3CC9D913E378}" type="parTrans" cxnId="{99FF138F-3367-401A-8ADC-36864687E5D3}">
      <dgm:prSet/>
      <dgm:spPr/>
      <dgm:t>
        <a:bodyPr/>
        <a:lstStyle/>
        <a:p>
          <a:endParaRPr lang="en-US" sz="1600"/>
        </a:p>
      </dgm:t>
    </dgm:pt>
    <dgm:pt modelId="{961B0271-3897-4886-9999-D53F8B1517A4}" type="sibTrans" cxnId="{99FF138F-3367-401A-8ADC-36864687E5D3}">
      <dgm:prSet/>
      <dgm:spPr/>
      <dgm:t>
        <a:bodyPr/>
        <a:lstStyle/>
        <a:p>
          <a:endParaRPr lang="en-US" sz="1600"/>
        </a:p>
      </dgm:t>
    </dgm:pt>
    <dgm:pt modelId="{AA2DCFAF-39F5-4A74-90BC-C33485820B78}">
      <dgm:prSet custT="1"/>
      <dgm:spPr>
        <a:xfrm rot="5400000">
          <a:off x="6327478" y="-401191"/>
          <a:ext cx="960879" cy="6407453"/>
        </a:xfrm>
        <a:solidFill>
          <a:srgbClr val="5B9BD5">
            <a:tint val="40000"/>
            <a:alpha val="90000"/>
            <a:hueOff val="-3369881"/>
            <a:satOff val="-11416"/>
            <a:lumOff val="-1464"/>
            <a:alphaOff val="0"/>
          </a:srgbClr>
        </a:solidFill>
        <a:ln w="12700" cap="flat" cmpd="sng" algn="ctr">
          <a:solidFill>
            <a:srgbClr val="5B9BD5">
              <a:tint val="40000"/>
              <a:alpha val="90000"/>
              <a:hueOff val="-3369881"/>
              <a:satOff val="-11416"/>
              <a:lumOff val="-1464"/>
              <a:alphaOff val="0"/>
            </a:srgbClr>
          </a:solidFill>
          <a:prstDash val="solid"/>
          <a:miter lim="800000"/>
        </a:ln>
        <a:effectLst/>
      </dgm:spPr>
      <dgm:t>
        <a:bodyPr/>
        <a:lstStyle/>
        <a:p>
          <a:pPr>
            <a:buClr>
              <a:srgbClr val="4472C4"/>
            </a:buClr>
            <a:buChar char="•"/>
          </a:pPr>
          <a:r>
            <a:rPr lang="fr-FR" sz="1400" b="0" i="0" u="none" strike="noStrike" baseline="0" dirty="0">
              <a:solidFill>
                <a:srgbClr val="4472C4"/>
              </a:solidFill>
              <a:latin typeface="Calibri" panose="020F0502020204030204"/>
              <a:ea typeface="+mn-ea"/>
              <a:cs typeface="+mn-cs"/>
              <a:hlinkClick xmlns:r="http://schemas.openxmlformats.org/officeDocument/2006/relationships" r:id="rId15">
                <a:extLst>
                  <a:ext uri="{A12FA001-AC4F-418D-AE19-62706E023703}">
                    <ahyp:hlinkClr xmlns:ahyp="http://schemas.microsoft.com/office/drawing/2018/hyperlinkcolor" val="tx"/>
                  </a:ext>
                </a:extLst>
              </a:hlinkClick>
            </a:rPr>
            <a:t>https://doi.org/10.1016/j.ijpharm.2023.122677</a:t>
          </a:r>
          <a:r>
            <a:rPr lang="fr-FR" sz="1400" dirty="0">
              <a:solidFill>
                <a:srgbClr val="4472C4"/>
              </a:solidFill>
              <a:latin typeface="Calibri" panose="020F0502020204030204"/>
              <a:ea typeface="+mn-ea"/>
              <a:cs typeface="+mn-cs"/>
            </a:rPr>
            <a:t> </a:t>
          </a:r>
          <a:r>
            <a:rPr lang="fr-FR" sz="1400" dirty="0">
              <a:solidFill>
                <a:sysClr val="windowText" lastClr="000000">
                  <a:hueOff val="0"/>
                  <a:satOff val="0"/>
                  <a:lumOff val="0"/>
                  <a:alphaOff val="0"/>
                </a:sysClr>
              </a:solidFill>
              <a:latin typeface="Calibri" panose="020F0502020204030204"/>
              <a:ea typeface="+mn-ea"/>
              <a:cs typeface="+mn-cs"/>
            </a:rPr>
            <a:t>(2023)</a:t>
          </a:r>
          <a:endParaRPr lang="fr-FR" sz="1400" baseline="0" dirty="0">
            <a:solidFill>
              <a:sysClr val="windowText" lastClr="000000">
                <a:hueOff val="0"/>
                <a:satOff val="0"/>
                <a:lumOff val="0"/>
                <a:alphaOff val="0"/>
              </a:sysClr>
            </a:solidFill>
            <a:latin typeface="Calibri" panose="020F0502020204030204"/>
            <a:ea typeface="+mn-ea"/>
            <a:cs typeface="+mn-cs"/>
          </a:endParaRPr>
        </a:p>
      </dgm:t>
    </dgm:pt>
    <dgm:pt modelId="{A8EBAF5D-9DD9-42C1-B77D-281972C64A95}" type="parTrans" cxnId="{7A7249EA-2B1A-4319-A273-744264FA130A}">
      <dgm:prSet/>
      <dgm:spPr/>
      <dgm:t>
        <a:bodyPr/>
        <a:lstStyle/>
        <a:p>
          <a:endParaRPr lang="fr-FR"/>
        </a:p>
      </dgm:t>
    </dgm:pt>
    <dgm:pt modelId="{A484CA6B-3A7F-4C5A-84F7-D6BB3DD265D0}" type="sibTrans" cxnId="{7A7249EA-2B1A-4319-A273-744264FA130A}">
      <dgm:prSet/>
      <dgm:spPr/>
      <dgm:t>
        <a:bodyPr/>
        <a:lstStyle/>
        <a:p>
          <a:endParaRPr lang="fr-FR"/>
        </a:p>
      </dgm:t>
    </dgm:pt>
    <dgm:pt modelId="{C74BAFC0-F388-4814-ACF0-E09C0CC7451F}">
      <dgm:prSet custT="1"/>
      <dgm:spPr>
        <a:xfrm rot="5400000">
          <a:off x="6563919" y="1574033"/>
          <a:ext cx="501307" cy="6413716"/>
        </a:xfrm>
        <a:solidFill>
          <a:srgbClr val="5B9BD5">
            <a:tint val="40000"/>
            <a:alpha val="90000"/>
            <a:hueOff val="-6739762"/>
            <a:satOff val="-22832"/>
            <a:lumOff val="-2928"/>
            <a:alphaOff val="0"/>
          </a:srgbClr>
        </a:solidFill>
        <a:ln w="12700" cap="flat" cmpd="sng" algn="ctr">
          <a:solidFill>
            <a:srgbClr val="5B9BD5">
              <a:tint val="40000"/>
              <a:alpha val="90000"/>
              <a:hueOff val="-6739762"/>
              <a:satOff val="-22832"/>
              <a:lumOff val="-2928"/>
              <a:alphaOff val="0"/>
            </a:srgbClr>
          </a:solidFill>
          <a:prstDash val="solid"/>
          <a:miter lim="800000"/>
        </a:ln>
        <a:effectLst/>
      </dgm:spPr>
      <dgm:t>
        <a:bodyPr/>
        <a:lstStyle/>
        <a:p>
          <a:r>
            <a:rPr lang="fr-FR" sz="1400" b="0" i="0" dirty="0">
              <a:hlinkClick xmlns:r="http://schemas.openxmlformats.org/officeDocument/2006/relationships" r:id="rId16" tooltip="Persistent link using digital object identifier"/>
            </a:rPr>
            <a:t>https://doi.org/10.1016/j.radphyschem.2023.110915</a:t>
          </a:r>
          <a:r>
            <a:rPr lang="fr-FR" sz="1400" b="0" i="0" dirty="0"/>
            <a:t> (2023)</a:t>
          </a:r>
          <a:endParaRPr lang="fr-FR" sz="1400" baseline="0" dirty="0">
            <a:solidFill>
              <a:sysClr val="windowText" lastClr="000000">
                <a:hueOff val="0"/>
                <a:satOff val="0"/>
                <a:lumOff val="0"/>
                <a:alphaOff val="0"/>
              </a:sysClr>
            </a:solidFill>
            <a:latin typeface="Calibri" panose="020F0502020204030204"/>
            <a:ea typeface="+mn-ea"/>
            <a:cs typeface="+mn-cs"/>
          </a:endParaRPr>
        </a:p>
      </dgm:t>
    </dgm:pt>
    <dgm:pt modelId="{946398CD-94C5-42A6-8727-77B5C9FB6885}" type="parTrans" cxnId="{995FCBDE-A7F7-476F-B9B1-38DFB5550A95}">
      <dgm:prSet/>
      <dgm:spPr/>
      <dgm:t>
        <a:bodyPr/>
        <a:lstStyle/>
        <a:p>
          <a:endParaRPr lang="fr-FR"/>
        </a:p>
      </dgm:t>
    </dgm:pt>
    <dgm:pt modelId="{DC50DD8F-6CE4-46A8-BC14-3783D2D2B216}" type="sibTrans" cxnId="{995FCBDE-A7F7-476F-B9B1-38DFB5550A95}">
      <dgm:prSet/>
      <dgm:spPr/>
      <dgm:t>
        <a:bodyPr/>
        <a:lstStyle/>
        <a:p>
          <a:endParaRPr lang="fr-FR"/>
        </a:p>
      </dgm:t>
    </dgm:pt>
    <dgm:pt modelId="{3EC6C7CA-0047-4CCB-8AB6-5C4D8498FD7D}">
      <dgm:prSet custT="1"/>
      <dgm:spPr>
        <a:xfrm rot="5400000">
          <a:off x="6327478" y="-401191"/>
          <a:ext cx="960879" cy="6407453"/>
        </a:xfrm>
        <a:solidFill>
          <a:srgbClr val="5B9BD5">
            <a:tint val="40000"/>
            <a:alpha val="90000"/>
            <a:hueOff val="-3369881"/>
            <a:satOff val="-11416"/>
            <a:lumOff val="-1464"/>
            <a:alphaOff val="0"/>
          </a:srgbClr>
        </a:solidFill>
        <a:ln w="12700" cap="flat" cmpd="sng" algn="ctr">
          <a:solidFill>
            <a:srgbClr val="5B9BD5">
              <a:tint val="40000"/>
              <a:alpha val="90000"/>
              <a:hueOff val="-3369881"/>
              <a:satOff val="-11416"/>
              <a:lumOff val="-1464"/>
              <a:alphaOff val="0"/>
            </a:srgbClr>
          </a:solidFill>
          <a:prstDash val="solid"/>
          <a:miter lim="800000"/>
        </a:ln>
        <a:effectLst/>
      </dgm:spPr>
      <dgm:t>
        <a:bodyPr/>
        <a:lstStyle/>
        <a:p>
          <a:r>
            <a:rPr lang="fr-FR" sz="1400" b="0" i="0" dirty="0">
              <a:hlinkClick xmlns:r="http://schemas.openxmlformats.org/officeDocument/2006/relationships" r:id="rId17"/>
            </a:rPr>
            <a:t>https://doi.org/10.3390/polym15132799</a:t>
          </a:r>
          <a:r>
            <a:rPr lang="fr-FR" sz="1400" b="0" i="0" dirty="0"/>
            <a:t> (2023)</a:t>
          </a:r>
          <a:endParaRPr lang="fr-FR" sz="1400" b="0" baseline="0" dirty="0">
            <a:solidFill>
              <a:sysClr val="windowText" lastClr="000000">
                <a:hueOff val="0"/>
                <a:satOff val="0"/>
                <a:lumOff val="0"/>
                <a:alphaOff val="0"/>
              </a:sysClr>
            </a:solidFill>
            <a:latin typeface="Calibri" panose="020F0502020204030204"/>
            <a:ea typeface="+mn-ea"/>
            <a:cs typeface="+mn-cs"/>
          </a:endParaRPr>
        </a:p>
      </dgm:t>
    </dgm:pt>
    <dgm:pt modelId="{114DFCBF-881C-4041-BAD8-076DE9C3BD23}" type="parTrans" cxnId="{4AA674FC-1E1A-4AD8-B074-D0DB4C144939}">
      <dgm:prSet/>
      <dgm:spPr/>
      <dgm:t>
        <a:bodyPr/>
        <a:lstStyle/>
        <a:p>
          <a:endParaRPr lang="fr-FR"/>
        </a:p>
      </dgm:t>
    </dgm:pt>
    <dgm:pt modelId="{F44E0539-87BB-426B-A04E-22C23A72AA38}" type="sibTrans" cxnId="{4AA674FC-1E1A-4AD8-B074-D0DB4C144939}">
      <dgm:prSet/>
      <dgm:spPr/>
      <dgm:t>
        <a:bodyPr/>
        <a:lstStyle/>
        <a:p>
          <a:endParaRPr lang="fr-FR"/>
        </a:p>
      </dgm:t>
    </dgm:pt>
    <dgm:pt modelId="{BE06E442-5EA1-446C-918E-219B721AE9C5}" type="pres">
      <dgm:prSet presAssocID="{7B9636CF-48A5-4C33-B31C-F6E294938F9B}" presName="Name0" presStyleCnt="0">
        <dgm:presLayoutVars>
          <dgm:dir/>
          <dgm:animLvl val="lvl"/>
          <dgm:resizeHandles val="exact"/>
        </dgm:presLayoutVars>
      </dgm:prSet>
      <dgm:spPr/>
    </dgm:pt>
    <dgm:pt modelId="{9CCD6E30-6E0E-42CB-BD9A-F24901A6A606}" type="pres">
      <dgm:prSet presAssocID="{B7D743A3-C0DD-4312-87CF-CB2DDD26DFFF}" presName="linNode" presStyleCnt="0"/>
      <dgm:spPr/>
    </dgm:pt>
    <dgm:pt modelId="{CFF4B6AE-046C-4E28-B2BE-0B178F7B18BA}" type="pres">
      <dgm:prSet presAssocID="{B7D743A3-C0DD-4312-87CF-CB2DDD26DFFF}" presName="parentText" presStyleLbl="node1" presStyleIdx="0" presStyleCnt="7">
        <dgm:presLayoutVars>
          <dgm:chMax val="1"/>
          <dgm:bulletEnabled val="1"/>
        </dgm:presLayoutVars>
      </dgm:prSet>
      <dgm:spPr/>
    </dgm:pt>
    <dgm:pt modelId="{1161943C-8C10-4339-A2A7-10FD39433394}" type="pres">
      <dgm:prSet presAssocID="{B7D743A3-C0DD-4312-87CF-CB2DDD26DFFF}" presName="descendantText" presStyleLbl="alignAccFollowNode1" presStyleIdx="0" presStyleCnt="7">
        <dgm:presLayoutVars>
          <dgm:bulletEnabled val="1"/>
        </dgm:presLayoutVars>
      </dgm:prSet>
      <dgm:spPr/>
    </dgm:pt>
    <dgm:pt modelId="{94114BC7-F99B-47FD-A96F-166193B16BB2}" type="pres">
      <dgm:prSet presAssocID="{AC190701-E37C-48FE-AA9F-6B2161AB6417}" presName="sp" presStyleCnt="0"/>
      <dgm:spPr/>
    </dgm:pt>
    <dgm:pt modelId="{4D7CEFC3-459C-4B2A-B608-E7D5072A4EC7}" type="pres">
      <dgm:prSet presAssocID="{983955C4-530D-423F-A2CB-83C252E20917}" presName="linNode" presStyleCnt="0"/>
      <dgm:spPr/>
    </dgm:pt>
    <dgm:pt modelId="{FC4A566A-5C67-4AB1-8C5A-66CEA33EE948}" type="pres">
      <dgm:prSet presAssocID="{983955C4-530D-423F-A2CB-83C252E20917}" presName="parentText" presStyleLbl="node1" presStyleIdx="1" presStyleCnt="7">
        <dgm:presLayoutVars>
          <dgm:chMax val="1"/>
          <dgm:bulletEnabled val="1"/>
        </dgm:presLayoutVars>
      </dgm:prSet>
      <dgm:spPr/>
    </dgm:pt>
    <dgm:pt modelId="{DF2C716A-7E36-4590-99EB-3A6D4C26E463}" type="pres">
      <dgm:prSet presAssocID="{983955C4-530D-423F-A2CB-83C252E20917}" presName="descendantText" presStyleLbl="alignAccFollowNode1" presStyleIdx="1" presStyleCnt="7">
        <dgm:presLayoutVars>
          <dgm:bulletEnabled val="1"/>
        </dgm:presLayoutVars>
      </dgm:prSet>
      <dgm:spPr/>
    </dgm:pt>
    <dgm:pt modelId="{31F6B047-2E11-417F-9930-35716696E81D}" type="pres">
      <dgm:prSet presAssocID="{97DA837E-9DEF-4700-8624-C2471604FB89}" presName="sp" presStyleCnt="0"/>
      <dgm:spPr/>
    </dgm:pt>
    <dgm:pt modelId="{68A54BD2-A80C-4888-BC4D-D0EB721C06D8}" type="pres">
      <dgm:prSet presAssocID="{4DF0EC5C-6A36-4688-948D-D9E48494DC9D}" presName="linNode" presStyleCnt="0"/>
      <dgm:spPr/>
    </dgm:pt>
    <dgm:pt modelId="{33E51D96-E82F-4C79-832A-C20F5B05D765}" type="pres">
      <dgm:prSet presAssocID="{4DF0EC5C-6A36-4688-948D-D9E48494DC9D}" presName="parentText" presStyleLbl="node1" presStyleIdx="2" presStyleCnt="7" custScaleY="189651">
        <dgm:presLayoutVars>
          <dgm:chMax val="1"/>
          <dgm:bulletEnabled val="1"/>
        </dgm:presLayoutVars>
      </dgm:prSet>
      <dgm:spPr/>
    </dgm:pt>
    <dgm:pt modelId="{2449CF81-968F-449A-B576-3049A4752A79}" type="pres">
      <dgm:prSet presAssocID="{4DF0EC5C-6A36-4688-948D-D9E48494DC9D}" presName="descendantText" presStyleLbl="alignAccFollowNode1" presStyleIdx="2" presStyleCnt="7" custScaleY="224343">
        <dgm:presLayoutVars>
          <dgm:bulletEnabled val="1"/>
        </dgm:presLayoutVars>
      </dgm:prSet>
      <dgm:spPr/>
    </dgm:pt>
    <dgm:pt modelId="{2EF9B1FB-2DE3-47F6-A637-FFC68AD0B547}" type="pres">
      <dgm:prSet presAssocID="{3B18BA3E-04DB-4908-A299-EA5113D029B3}" presName="sp" presStyleCnt="0"/>
      <dgm:spPr/>
    </dgm:pt>
    <dgm:pt modelId="{B17B62AC-455F-40AC-A11F-D37510B7DEDA}" type="pres">
      <dgm:prSet presAssocID="{C697B74B-0E22-4430-98B6-C2DDFF65A4A2}" presName="linNode" presStyleCnt="0"/>
      <dgm:spPr/>
    </dgm:pt>
    <dgm:pt modelId="{896DC9B2-2EA5-4D9B-A1B0-0AEB191D43DC}" type="pres">
      <dgm:prSet presAssocID="{C697B74B-0E22-4430-98B6-C2DDFF65A4A2}" presName="parentText" presStyleLbl="node1" presStyleIdx="3" presStyleCnt="7" custScaleY="276394">
        <dgm:presLayoutVars>
          <dgm:chMax val="1"/>
          <dgm:bulletEnabled val="1"/>
        </dgm:presLayoutVars>
      </dgm:prSet>
      <dgm:spPr/>
    </dgm:pt>
    <dgm:pt modelId="{28CBB233-8063-4603-BEB2-F73B7A32F2AC}" type="pres">
      <dgm:prSet presAssocID="{C697B74B-0E22-4430-98B6-C2DDFF65A4A2}" presName="descendantText" presStyleLbl="alignAccFollowNode1" presStyleIdx="3" presStyleCnt="7" custScaleY="337725">
        <dgm:presLayoutVars>
          <dgm:bulletEnabled val="1"/>
        </dgm:presLayoutVars>
      </dgm:prSet>
      <dgm:spPr>
        <a:prstGeom prst="round2SameRect">
          <a:avLst/>
        </a:prstGeom>
      </dgm:spPr>
    </dgm:pt>
    <dgm:pt modelId="{6E174863-A7AB-4AF7-A567-9A1130081D70}" type="pres">
      <dgm:prSet presAssocID="{B7796DFA-6D46-452C-8E41-5F7FF60F4118}" presName="sp" presStyleCnt="0"/>
      <dgm:spPr/>
    </dgm:pt>
    <dgm:pt modelId="{5EEAE669-8F47-4575-9969-D35C11EBBC91}" type="pres">
      <dgm:prSet presAssocID="{01FB7DB1-A64D-4C57-8A2B-4C5BA1DBF4CE}" presName="linNode" presStyleCnt="0"/>
      <dgm:spPr/>
    </dgm:pt>
    <dgm:pt modelId="{08E6665B-EC5E-4DCC-B77D-184C64E2878C}" type="pres">
      <dgm:prSet presAssocID="{01FB7DB1-A64D-4C57-8A2B-4C5BA1DBF4CE}" presName="parentText" presStyleLbl="node1" presStyleIdx="4" presStyleCnt="7" custScaleY="132578">
        <dgm:presLayoutVars>
          <dgm:chMax val="1"/>
          <dgm:bulletEnabled val="1"/>
        </dgm:presLayoutVars>
      </dgm:prSet>
      <dgm:spPr/>
    </dgm:pt>
    <dgm:pt modelId="{ADFB75E4-7FD6-4F3E-AAB0-47A778757A2B}" type="pres">
      <dgm:prSet presAssocID="{01FB7DB1-A64D-4C57-8A2B-4C5BA1DBF4CE}" presName="descendantText" presStyleLbl="alignAccFollowNode1" presStyleIdx="4" presStyleCnt="7" custScaleY="142275">
        <dgm:presLayoutVars>
          <dgm:bulletEnabled val="1"/>
        </dgm:presLayoutVars>
      </dgm:prSet>
      <dgm:spPr/>
    </dgm:pt>
    <dgm:pt modelId="{66C768EE-854F-44D0-ACA7-0B63DF3C44A0}" type="pres">
      <dgm:prSet presAssocID="{189E208C-1D72-4238-B7B2-97CF77CBA41B}" presName="sp" presStyleCnt="0"/>
      <dgm:spPr/>
    </dgm:pt>
    <dgm:pt modelId="{1F5A56AB-A5C5-4AE2-9A33-4872ADE8862E}" type="pres">
      <dgm:prSet presAssocID="{0BFA3C7F-9BDC-4AC7-92A7-1FC632017278}" presName="linNode" presStyleCnt="0"/>
      <dgm:spPr/>
    </dgm:pt>
    <dgm:pt modelId="{424D36A1-0B4B-4129-A7F8-F349EF26645E}" type="pres">
      <dgm:prSet presAssocID="{0BFA3C7F-9BDC-4AC7-92A7-1FC632017278}" presName="parentText" presStyleLbl="node1" presStyleIdx="5" presStyleCnt="7">
        <dgm:presLayoutVars>
          <dgm:chMax val="1"/>
          <dgm:bulletEnabled val="1"/>
        </dgm:presLayoutVars>
      </dgm:prSet>
      <dgm:spPr/>
    </dgm:pt>
    <dgm:pt modelId="{81E81798-0B4A-4B8B-80F6-F532D32DA3BC}" type="pres">
      <dgm:prSet presAssocID="{0BFA3C7F-9BDC-4AC7-92A7-1FC632017278}" presName="descendantText" presStyleLbl="alignAccFollowNode1" presStyleIdx="5" presStyleCnt="7">
        <dgm:presLayoutVars>
          <dgm:bulletEnabled val="1"/>
        </dgm:presLayoutVars>
      </dgm:prSet>
      <dgm:spPr/>
    </dgm:pt>
    <dgm:pt modelId="{57D1D8EB-A305-40FF-BEAF-D3F7699A7AF0}" type="pres">
      <dgm:prSet presAssocID="{820ECB67-26E0-40D0-9629-DCA19E4ADDC6}" presName="sp" presStyleCnt="0"/>
      <dgm:spPr/>
    </dgm:pt>
    <dgm:pt modelId="{216E7158-85FE-4B04-8ABD-DECA0A277E21}" type="pres">
      <dgm:prSet presAssocID="{98FE5C0D-08DD-451A-A091-F05B99845895}" presName="linNode" presStyleCnt="0"/>
      <dgm:spPr/>
    </dgm:pt>
    <dgm:pt modelId="{10C0F5A5-DA62-44D1-9314-76C35CF7110A}" type="pres">
      <dgm:prSet presAssocID="{98FE5C0D-08DD-451A-A091-F05B99845895}" presName="parentText" presStyleLbl="node1" presStyleIdx="6" presStyleCnt="7" custScaleY="170818">
        <dgm:presLayoutVars>
          <dgm:chMax val="1"/>
          <dgm:bulletEnabled val="1"/>
        </dgm:presLayoutVars>
      </dgm:prSet>
      <dgm:spPr/>
    </dgm:pt>
    <dgm:pt modelId="{F787369B-936A-4B0F-9B49-F480C61EC245}" type="pres">
      <dgm:prSet presAssocID="{98FE5C0D-08DD-451A-A091-F05B99845895}" presName="descendantText" presStyleLbl="alignAccFollowNode1" presStyleIdx="6" presStyleCnt="7" custScaleY="208668">
        <dgm:presLayoutVars>
          <dgm:bulletEnabled val="1"/>
        </dgm:presLayoutVars>
      </dgm:prSet>
      <dgm:spPr>
        <a:prstGeom prst="round2SameRect">
          <a:avLst/>
        </a:prstGeom>
      </dgm:spPr>
    </dgm:pt>
  </dgm:ptLst>
  <dgm:cxnLst>
    <dgm:cxn modelId="{CF278400-5DAA-4BC0-A877-EDDD4738A1D9}" type="presOf" srcId="{4DF0EC5C-6A36-4688-948D-D9E48494DC9D}" destId="{33E51D96-E82F-4C79-832A-C20F5B05D765}" srcOrd="0" destOrd="0" presId="urn:microsoft.com/office/officeart/2005/8/layout/vList5"/>
    <dgm:cxn modelId="{8F0B4402-FCB2-479A-9342-CAC4DFEA29F3}" type="presOf" srcId="{DA353088-8213-4667-BC09-A46C7F5820F3}" destId="{28CBB233-8063-4603-BEB2-F73B7A32F2AC}" srcOrd="0" destOrd="2" presId="urn:microsoft.com/office/officeart/2005/8/layout/vList5"/>
    <dgm:cxn modelId="{30BF940D-AF95-4602-97E0-7D91801FD77A}" srcId="{0BFA3C7F-9BDC-4AC7-92A7-1FC632017278}" destId="{9DA7667C-7F05-4A4D-8CD8-625E1E88923E}" srcOrd="0" destOrd="0" parTransId="{C598714D-25BE-4F49-BD87-A0ECBF3F2CC9}" sibTransId="{09AB50CE-CF0C-48E5-B2EE-C0D4331EF453}"/>
    <dgm:cxn modelId="{52439114-728E-49ED-9E83-F56FF50BF127}" srcId="{C697B74B-0E22-4430-98B6-C2DDFF65A4A2}" destId="{DA353088-8213-4667-BC09-A46C7F5820F3}" srcOrd="2" destOrd="0" parTransId="{6A2A7B1C-38B6-418D-BEED-7694AD67C645}" sibTransId="{ECC27441-E969-4D67-A294-2F57AC9F3F08}"/>
    <dgm:cxn modelId="{EE0E7B16-324E-4584-950F-2110C223C5B2}" type="presOf" srcId="{4F7A65E8-BB9D-4FC9-B974-DA1D503951F6}" destId="{1161943C-8C10-4339-A2A7-10FD39433394}" srcOrd="0" destOrd="0" presId="urn:microsoft.com/office/officeart/2005/8/layout/vList5"/>
    <dgm:cxn modelId="{FA907E20-FB3E-4ADE-9BA2-55DEBA2236B6}" srcId="{983955C4-530D-423F-A2CB-83C252E20917}" destId="{4210FCCF-D3A5-47DA-B54A-C74B5B795515}" srcOrd="0" destOrd="0" parTransId="{58665E55-B475-4F46-8E38-DCF810F0E3D1}" sibTransId="{045EBC0E-8636-4EE2-9AF3-4012B5276BB7}"/>
    <dgm:cxn modelId="{770C7C24-8FEF-46D9-A5D4-3EFF236F661E}" type="presOf" srcId="{11EF6615-D2E5-4126-910A-F0E64DC480D3}" destId="{2449CF81-968F-449A-B576-3049A4752A79}" srcOrd="0" destOrd="3" presId="urn:microsoft.com/office/officeart/2005/8/layout/vList5"/>
    <dgm:cxn modelId="{2BE88F25-05CD-45E5-A0E0-944F319D0E46}" type="presOf" srcId="{5DA73898-62D2-403B-B701-130A04A7D735}" destId="{ADFB75E4-7FD6-4F3E-AAB0-47A778757A2B}" srcOrd="0" destOrd="0" presId="urn:microsoft.com/office/officeart/2005/8/layout/vList5"/>
    <dgm:cxn modelId="{4FB1D12F-EACA-46E1-8213-BE31522DE54B}" srcId="{4DF0EC5C-6A36-4688-948D-D9E48494DC9D}" destId="{0B1535BA-5E5A-4322-9033-0046952BB765}" srcOrd="1" destOrd="0" parTransId="{57DEDAB8-3406-48EB-A376-2E617A5DEA83}" sibTransId="{A51A8E7A-1228-4D8F-ABE3-066D996F5924}"/>
    <dgm:cxn modelId="{77163934-2C45-4FDB-9231-394C3EEE0F36}" type="presOf" srcId="{C74BAFC0-F388-4814-ACF0-E09C0CC7451F}" destId="{F787369B-936A-4B0F-9B49-F480C61EC245}" srcOrd="0" destOrd="2" presId="urn:microsoft.com/office/officeart/2005/8/layout/vList5"/>
    <dgm:cxn modelId="{FFFB9042-777C-4599-B4DF-D57346DB7504}" srcId="{7B9636CF-48A5-4C33-B31C-F6E294938F9B}" destId="{4DF0EC5C-6A36-4688-948D-D9E48494DC9D}" srcOrd="2" destOrd="0" parTransId="{4DB8709A-C5B7-42BB-B263-8074B889DB84}" sibTransId="{3B18BA3E-04DB-4908-A299-EA5113D029B3}"/>
    <dgm:cxn modelId="{3746CF6B-7F7E-4759-856E-CBA619E2CDFF}" srcId="{4DF0EC5C-6A36-4688-948D-D9E48494DC9D}" destId="{11EF6615-D2E5-4126-910A-F0E64DC480D3}" srcOrd="3" destOrd="0" parTransId="{4BDD94F4-3921-456F-8EB3-B1244286ACFA}" sibTransId="{3FFC609A-45CD-4A85-B9C6-E53BBB57F412}"/>
    <dgm:cxn modelId="{7E7C274C-0864-4ACC-93C0-B1BFF1EA2D1B}" srcId="{7B9636CF-48A5-4C33-B31C-F6E294938F9B}" destId="{983955C4-530D-423F-A2CB-83C252E20917}" srcOrd="1" destOrd="0" parTransId="{8A40C1BB-922A-410E-B645-BD1DA1CE30C8}" sibTransId="{97DA837E-9DEF-4700-8624-C2471604FB89}"/>
    <dgm:cxn modelId="{3DD5DD4D-471D-45CD-8A1C-E24FF5A77639}" type="presOf" srcId="{7B9636CF-48A5-4C33-B31C-F6E294938F9B}" destId="{BE06E442-5EA1-446C-918E-219B721AE9C5}" srcOrd="0" destOrd="0" presId="urn:microsoft.com/office/officeart/2005/8/layout/vList5"/>
    <dgm:cxn modelId="{F5B9F46F-6C7B-4B3C-BAEC-063CD47E39E0}" srcId="{4DF0EC5C-6A36-4688-948D-D9E48494DC9D}" destId="{DDEBD9C0-A254-45FE-9D40-2BEECCA24E03}" srcOrd="0" destOrd="0" parTransId="{7CED2AEE-32C8-4E15-9F73-C2C632009C3B}" sibTransId="{FF82C342-3B4B-4E0C-AD58-BB727DB7A489}"/>
    <dgm:cxn modelId="{B75F6672-B808-45C9-9C77-E465D1D6B3D9}" type="presOf" srcId="{8F36F0F5-198C-4F71-B76F-5256664BD8E3}" destId="{2449CF81-968F-449A-B576-3049A4752A79}" srcOrd="0" destOrd="2" presId="urn:microsoft.com/office/officeart/2005/8/layout/vList5"/>
    <dgm:cxn modelId="{97D80C76-3EAC-49F7-9046-B4C22669E841}" type="presOf" srcId="{DDEBD9C0-A254-45FE-9D40-2BEECCA24E03}" destId="{2449CF81-968F-449A-B576-3049A4752A79}" srcOrd="0" destOrd="0" presId="urn:microsoft.com/office/officeart/2005/8/layout/vList5"/>
    <dgm:cxn modelId="{0655497C-D8D0-4DED-8C22-99243850A9B1}" srcId="{C697B74B-0E22-4430-98B6-C2DDFF65A4A2}" destId="{31B455F6-AD66-4F30-ACCC-FB4718E3DBBF}" srcOrd="0" destOrd="0" parTransId="{64E6EB1F-2114-4071-B0FF-3965FC83576D}" sibTransId="{6236AAC5-6F74-40FD-82BA-78B83AA13009}"/>
    <dgm:cxn modelId="{96464D7D-F079-43FA-AB95-ECAED2EBF184}" type="presOf" srcId="{4A191B31-F01E-4BAA-BFE5-B6422175D140}" destId="{F787369B-936A-4B0F-9B49-F480C61EC245}" srcOrd="0" destOrd="0" presId="urn:microsoft.com/office/officeart/2005/8/layout/vList5"/>
    <dgm:cxn modelId="{A4648C7F-01BB-4288-AA2E-5E6B4DFD019A}" type="presOf" srcId="{9DA7667C-7F05-4A4D-8CD8-625E1E88923E}" destId="{81E81798-0B4A-4B8B-80F6-F532D32DA3BC}" srcOrd="0" destOrd="0" presId="urn:microsoft.com/office/officeart/2005/8/layout/vList5"/>
    <dgm:cxn modelId="{CE25E681-2931-488F-8352-3588617BA6ED}" type="presOf" srcId="{0B1535BA-5E5A-4322-9033-0046952BB765}" destId="{2449CF81-968F-449A-B576-3049A4752A79}" srcOrd="0" destOrd="1" presId="urn:microsoft.com/office/officeart/2005/8/layout/vList5"/>
    <dgm:cxn modelId="{A4CAC28A-A446-4FF4-ABBB-512377F1A950}" srcId="{7B9636CF-48A5-4C33-B31C-F6E294938F9B}" destId="{98FE5C0D-08DD-451A-A091-F05B99845895}" srcOrd="6" destOrd="0" parTransId="{E7376460-DCE6-406C-908E-87A480A74500}" sibTransId="{129490F7-82D3-4162-9C35-20D143521443}"/>
    <dgm:cxn modelId="{2256E48B-C176-4D78-B780-D1445E6642B4}" type="presOf" srcId="{98FE5C0D-08DD-451A-A091-F05B99845895}" destId="{10C0F5A5-DA62-44D1-9314-76C35CF7110A}" srcOrd="0" destOrd="0" presId="urn:microsoft.com/office/officeart/2005/8/layout/vList5"/>
    <dgm:cxn modelId="{99FF138F-3367-401A-8ADC-36864687E5D3}" srcId="{98FE5C0D-08DD-451A-A091-F05B99845895}" destId="{E8574EF2-A73C-4CE3-B528-AB0603044E3B}" srcOrd="1" destOrd="0" parTransId="{EBB86E43-AD21-4EAD-922B-3CC9D913E378}" sibTransId="{961B0271-3897-4886-9999-D53F8B1517A4}"/>
    <dgm:cxn modelId="{FB383094-97E0-4235-BCD3-28474F24B7CC}" srcId="{B7D743A3-C0DD-4312-87CF-CB2DDD26DFFF}" destId="{4F7A65E8-BB9D-4FC9-B974-DA1D503951F6}" srcOrd="0" destOrd="0" parTransId="{EBC7F07A-BE61-404E-A4A0-9FC13FA01470}" sibTransId="{0A4F2585-A87F-4036-930B-84262BE7FC00}"/>
    <dgm:cxn modelId="{AD788C96-23A2-48A2-92B6-FEED56007B04}" type="presOf" srcId="{983955C4-530D-423F-A2CB-83C252E20917}" destId="{FC4A566A-5C67-4AB1-8C5A-66CEA33EE948}" srcOrd="0" destOrd="0" presId="urn:microsoft.com/office/officeart/2005/8/layout/vList5"/>
    <dgm:cxn modelId="{B2123B97-CBB0-4FEC-8CAB-38A87C367579}" type="presOf" srcId="{B2535F4C-7573-4840-8C01-F0A1F6AEDDFF}" destId="{28CBB233-8063-4603-BEB2-F73B7A32F2AC}" srcOrd="0" destOrd="1" presId="urn:microsoft.com/office/officeart/2005/8/layout/vList5"/>
    <dgm:cxn modelId="{B83ADA9D-9AD5-4338-BB68-139B98557C32}" type="presOf" srcId="{01FB7DB1-A64D-4C57-8A2B-4C5BA1DBF4CE}" destId="{08E6665B-EC5E-4DCC-B77D-184C64E2878C}" srcOrd="0" destOrd="0" presId="urn:microsoft.com/office/officeart/2005/8/layout/vList5"/>
    <dgm:cxn modelId="{1256F9A2-FBFE-4A5B-995B-58FD3BFF2F26}" srcId="{4DF0EC5C-6A36-4688-948D-D9E48494DC9D}" destId="{8F36F0F5-198C-4F71-B76F-5256664BD8E3}" srcOrd="2" destOrd="0" parTransId="{83A23569-049A-4380-BBCB-EC231708FD99}" sibTransId="{B27A0C18-4665-40F1-A017-1A2F5ACD47B5}"/>
    <dgm:cxn modelId="{AED84AA3-17CC-459B-AA92-471FCC1DEBE7}" type="presOf" srcId="{4210FCCF-D3A5-47DA-B54A-C74B5B795515}" destId="{DF2C716A-7E36-4590-99EB-3A6D4C26E463}" srcOrd="0" destOrd="0" presId="urn:microsoft.com/office/officeart/2005/8/layout/vList5"/>
    <dgm:cxn modelId="{A88E1BB7-C465-4550-B198-8CE918DCE828}" type="presOf" srcId="{3EC6C7CA-0047-4CCB-8AB6-5C4D8498FD7D}" destId="{28CBB233-8063-4603-BEB2-F73B7A32F2AC}" srcOrd="0" destOrd="4" presId="urn:microsoft.com/office/officeart/2005/8/layout/vList5"/>
    <dgm:cxn modelId="{055DA5B7-019C-4A19-B9E2-B277F7A45B61}" type="presOf" srcId="{AA2DCFAF-39F5-4A74-90BC-C33485820B78}" destId="{28CBB233-8063-4603-BEB2-F73B7A32F2AC}" srcOrd="0" destOrd="3" presId="urn:microsoft.com/office/officeart/2005/8/layout/vList5"/>
    <dgm:cxn modelId="{3D49D4BD-EE23-477A-BDCE-90586B002F4A}" type="presOf" srcId="{C697B74B-0E22-4430-98B6-C2DDFF65A4A2}" destId="{896DC9B2-2EA5-4D9B-A1B0-0AEB191D43DC}" srcOrd="0" destOrd="0" presId="urn:microsoft.com/office/officeart/2005/8/layout/vList5"/>
    <dgm:cxn modelId="{4E9689C1-C1F0-4FF8-8522-DCFD6C8E613A}" type="presOf" srcId="{B7D743A3-C0DD-4312-87CF-CB2DDD26DFFF}" destId="{CFF4B6AE-046C-4E28-B2BE-0B178F7B18BA}" srcOrd="0" destOrd="0" presId="urn:microsoft.com/office/officeart/2005/8/layout/vList5"/>
    <dgm:cxn modelId="{A69C1CC9-657C-428C-BCB3-BEAD07CC505D}" srcId="{01FB7DB1-A64D-4C57-8A2B-4C5BA1DBF4CE}" destId="{26E5F3E3-15A2-4EB7-91DD-63693F24EF7A}" srcOrd="1" destOrd="0" parTransId="{D302B632-BF08-434B-A3D5-7FEE1FA4D048}" sibTransId="{C599B50E-C7D5-4453-93A8-9F59F22AC17E}"/>
    <dgm:cxn modelId="{ED175DCA-15C6-4C1A-B7FB-140528B99F6E}" srcId="{C697B74B-0E22-4430-98B6-C2DDFF65A4A2}" destId="{B2535F4C-7573-4840-8C01-F0A1F6AEDDFF}" srcOrd="1" destOrd="0" parTransId="{73330BF6-1DD5-4352-8C24-4EEFA4ACAE6C}" sibTransId="{98C16885-A1F6-471C-98B7-7275663AC1E4}"/>
    <dgm:cxn modelId="{E7CE7FCE-389F-4B48-9E46-3210B93B319C}" srcId="{7B9636CF-48A5-4C33-B31C-F6E294938F9B}" destId="{01FB7DB1-A64D-4C57-8A2B-4C5BA1DBF4CE}" srcOrd="4" destOrd="0" parTransId="{C253F009-DC91-4D11-B026-75CDAB0C0AF3}" sibTransId="{189E208C-1D72-4238-B7B2-97CF77CBA41B}"/>
    <dgm:cxn modelId="{C6A54BCF-56B1-4A29-88A7-B8F87A05CF33}" srcId="{7B9636CF-48A5-4C33-B31C-F6E294938F9B}" destId="{C697B74B-0E22-4430-98B6-C2DDFF65A4A2}" srcOrd="3" destOrd="0" parTransId="{BF170981-F01E-4AF7-8671-FA4F173E6C7F}" sibTransId="{B7796DFA-6D46-452C-8E41-5F7FF60F4118}"/>
    <dgm:cxn modelId="{E71AFBD6-BE95-41D8-822B-B829B4115C28}" srcId="{7B9636CF-48A5-4C33-B31C-F6E294938F9B}" destId="{0BFA3C7F-9BDC-4AC7-92A7-1FC632017278}" srcOrd="5" destOrd="0" parTransId="{E4FCCE7B-86BD-49E2-9FCF-361B51D2609D}" sibTransId="{820ECB67-26E0-40D0-9629-DCA19E4ADDC6}"/>
    <dgm:cxn modelId="{4E187CD8-0707-4C09-B77A-92C63A83CE57}" srcId="{98FE5C0D-08DD-451A-A091-F05B99845895}" destId="{4A191B31-F01E-4BAA-BFE5-B6422175D140}" srcOrd="0" destOrd="0" parTransId="{137D8F99-16E7-49B2-A017-46A8FBF3AA3B}" sibTransId="{0D67CA48-65A8-4D42-8B19-A91D6887BE90}"/>
    <dgm:cxn modelId="{995FCBDE-A7F7-476F-B9B1-38DFB5550A95}" srcId="{98FE5C0D-08DD-451A-A091-F05B99845895}" destId="{C74BAFC0-F388-4814-ACF0-E09C0CC7451F}" srcOrd="2" destOrd="0" parTransId="{946398CD-94C5-42A6-8727-77B5C9FB6885}" sibTransId="{DC50DD8F-6CE4-46A8-BC14-3783D2D2B216}"/>
    <dgm:cxn modelId="{E27B21E3-CC57-459E-BB9B-975F885E4BFD}" type="presOf" srcId="{31B455F6-AD66-4F30-ACCC-FB4718E3DBBF}" destId="{28CBB233-8063-4603-BEB2-F73B7A32F2AC}" srcOrd="0" destOrd="0" presId="urn:microsoft.com/office/officeart/2005/8/layout/vList5"/>
    <dgm:cxn modelId="{94B864E9-919E-4B25-9955-3410CC813334}" srcId="{7B9636CF-48A5-4C33-B31C-F6E294938F9B}" destId="{B7D743A3-C0DD-4312-87CF-CB2DDD26DFFF}" srcOrd="0" destOrd="0" parTransId="{AC10A951-9557-429B-B32F-57113B50A4B4}" sibTransId="{AC190701-E37C-48FE-AA9F-6B2161AB6417}"/>
    <dgm:cxn modelId="{7A7249EA-2B1A-4319-A273-744264FA130A}" srcId="{C697B74B-0E22-4430-98B6-C2DDFF65A4A2}" destId="{AA2DCFAF-39F5-4A74-90BC-C33485820B78}" srcOrd="3" destOrd="0" parTransId="{A8EBAF5D-9DD9-42C1-B77D-281972C64A95}" sibTransId="{A484CA6B-3A7F-4C5A-84F7-D6BB3DD265D0}"/>
    <dgm:cxn modelId="{EB5B33EB-7084-47BE-9A06-9545D0385995}" type="presOf" srcId="{26E5F3E3-15A2-4EB7-91DD-63693F24EF7A}" destId="{ADFB75E4-7FD6-4F3E-AAB0-47A778757A2B}" srcOrd="0" destOrd="1" presId="urn:microsoft.com/office/officeart/2005/8/layout/vList5"/>
    <dgm:cxn modelId="{2A152CED-EC2D-4BC8-8748-FA5FB237059D}" type="presOf" srcId="{0BFA3C7F-9BDC-4AC7-92A7-1FC632017278}" destId="{424D36A1-0B4B-4129-A7F8-F349EF26645E}" srcOrd="0" destOrd="0" presId="urn:microsoft.com/office/officeart/2005/8/layout/vList5"/>
    <dgm:cxn modelId="{4AA674FC-1E1A-4AD8-B074-D0DB4C144939}" srcId="{C697B74B-0E22-4430-98B6-C2DDFF65A4A2}" destId="{3EC6C7CA-0047-4CCB-8AB6-5C4D8498FD7D}" srcOrd="4" destOrd="0" parTransId="{114DFCBF-881C-4041-BAD8-076DE9C3BD23}" sibTransId="{F44E0539-87BB-426B-A04E-22C23A72AA38}"/>
    <dgm:cxn modelId="{107D82FE-BFA0-41F1-BFC2-9C36E4664892}" type="presOf" srcId="{E8574EF2-A73C-4CE3-B528-AB0603044E3B}" destId="{F787369B-936A-4B0F-9B49-F480C61EC245}" srcOrd="0" destOrd="1" presId="urn:microsoft.com/office/officeart/2005/8/layout/vList5"/>
    <dgm:cxn modelId="{899AF4FF-8064-4CD6-AE9B-3F81A564B343}" srcId="{01FB7DB1-A64D-4C57-8A2B-4C5BA1DBF4CE}" destId="{5DA73898-62D2-403B-B701-130A04A7D735}" srcOrd="0" destOrd="0" parTransId="{DCEE4466-7D42-4AC5-94FE-A7761899F3C1}" sibTransId="{384ABF24-1102-4992-BA39-23A9D589D82C}"/>
    <dgm:cxn modelId="{D722FB4C-E19C-4C11-9712-7A2BA134E7F6}" type="presParOf" srcId="{BE06E442-5EA1-446C-918E-219B721AE9C5}" destId="{9CCD6E30-6E0E-42CB-BD9A-F24901A6A606}" srcOrd="0" destOrd="0" presId="urn:microsoft.com/office/officeart/2005/8/layout/vList5"/>
    <dgm:cxn modelId="{D14C57E0-CF06-4F19-AE41-15911AF7885B}" type="presParOf" srcId="{9CCD6E30-6E0E-42CB-BD9A-F24901A6A606}" destId="{CFF4B6AE-046C-4E28-B2BE-0B178F7B18BA}" srcOrd="0" destOrd="0" presId="urn:microsoft.com/office/officeart/2005/8/layout/vList5"/>
    <dgm:cxn modelId="{AA400A54-366A-4569-AA51-6633DE31FB1F}" type="presParOf" srcId="{9CCD6E30-6E0E-42CB-BD9A-F24901A6A606}" destId="{1161943C-8C10-4339-A2A7-10FD39433394}" srcOrd="1" destOrd="0" presId="urn:microsoft.com/office/officeart/2005/8/layout/vList5"/>
    <dgm:cxn modelId="{F67EA2F9-C28B-47DF-B996-1D9DCAE0CD13}" type="presParOf" srcId="{BE06E442-5EA1-446C-918E-219B721AE9C5}" destId="{94114BC7-F99B-47FD-A96F-166193B16BB2}" srcOrd="1" destOrd="0" presId="urn:microsoft.com/office/officeart/2005/8/layout/vList5"/>
    <dgm:cxn modelId="{FD1713B5-F755-4A87-ADC6-78BD2E42A865}" type="presParOf" srcId="{BE06E442-5EA1-446C-918E-219B721AE9C5}" destId="{4D7CEFC3-459C-4B2A-B608-E7D5072A4EC7}" srcOrd="2" destOrd="0" presId="urn:microsoft.com/office/officeart/2005/8/layout/vList5"/>
    <dgm:cxn modelId="{E8472A81-09B1-4A8E-B992-6108B7888A18}" type="presParOf" srcId="{4D7CEFC3-459C-4B2A-B608-E7D5072A4EC7}" destId="{FC4A566A-5C67-4AB1-8C5A-66CEA33EE948}" srcOrd="0" destOrd="0" presId="urn:microsoft.com/office/officeart/2005/8/layout/vList5"/>
    <dgm:cxn modelId="{027CA2A1-AD70-4A13-8911-D27B1419ED68}" type="presParOf" srcId="{4D7CEFC3-459C-4B2A-B608-E7D5072A4EC7}" destId="{DF2C716A-7E36-4590-99EB-3A6D4C26E463}" srcOrd="1" destOrd="0" presId="urn:microsoft.com/office/officeart/2005/8/layout/vList5"/>
    <dgm:cxn modelId="{BC49BBD4-D89D-46EE-B913-9A526428FE2B}" type="presParOf" srcId="{BE06E442-5EA1-446C-918E-219B721AE9C5}" destId="{31F6B047-2E11-417F-9930-35716696E81D}" srcOrd="3" destOrd="0" presId="urn:microsoft.com/office/officeart/2005/8/layout/vList5"/>
    <dgm:cxn modelId="{3759A78D-1B73-4024-B119-59C0C6AACB55}" type="presParOf" srcId="{BE06E442-5EA1-446C-918E-219B721AE9C5}" destId="{68A54BD2-A80C-4888-BC4D-D0EB721C06D8}" srcOrd="4" destOrd="0" presId="urn:microsoft.com/office/officeart/2005/8/layout/vList5"/>
    <dgm:cxn modelId="{C797B7D0-0FE0-48EE-9081-BA61BA83E0EE}" type="presParOf" srcId="{68A54BD2-A80C-4888-BC4D-D0EB721C06D8}" destId="{33E51D96-E82F-4C79-832A-C20F5B05D765}" srcOrd="0" destOrd="0" presId="urn:microsoft.com/office/officeart/2005/8/layout/vList5"/>
    <dgm:cxn modelId="{B7467A36-161A-43EA-A49E-BD534B7675CA}" type="presParOf" srcId="{68A54BD2-A80C-4888-BC4D-D0EB721C06D8}" destId="{2449CF81-968F-449A-B576-3049A4752A79}" srcOrd="1" destOrd="0" presId="urn:microsoft.com/office/officeart/2005/8/layout/vList5"/>
    <dgm:cxn modelId="{E1DFDF6D-4482-46FE-B5C8-C9923506E434}" type="presParOf" srcId="{BE06E442-5EA1-446C-918E-219B721AE9C5}" destId="{2EF9B1FB-2DE3-47F6-A637-FFC68AD0B547}" srcOrd="5" destOrd="0" presId="urn:microsoft.com/office/officeart/2005/8/layout/vList5"/>
    <dgm:cxn modelId="{1A777B64-AA61-4874-8AEE-4EBB3112F61D}" type="presParOf" srcId="{BE06E442-5EA1-446C-918E-219B721AE9C5}" destId="{B17B62AC-455F-40AC-A11F-D37510B7DEDA}" srcOrd="6" destOrd="0" presId="urn:microsoft.com/office/officeart/2005/8/layout/vList5"/>
    <dgm:cxn modelId="{7087B6A7-4058-4A7E-BAFC-39D9E27B07B4}" type="presParOf" srcId="{B17B62AC-455F-40AC-A11F-D37510B7DEDA}" destId="{896DC9B2-2EA5-4D9B-A1B0-0AEB191D43DC}" srcOrd="0" destOrd="0" presId="urn:microsoft.com/office/officeart/2005/8/layout/vList5"/>
    <dgm:cxn modelId="{AC63A7E1-0A3B-442E-A68C-C5B9EA463898}" type="presParOf" srcId="{B17B62AC-455F-40AC-A11F-D37510B7DEDA}" destId="{28CBB233-8063-4603-BEB2-F73B7A32F2AC}" srcOrd="1" destOrd="0" presId="urn:microsoft.com/office/officeart/2005/8/layout/vList5"/>
    <dgm:cxn modelId="{2352C502-0670-48B5-B115-4A24ECD6FA31}" type="presParOf" srcId="{BE06E442-5EA1-446C-918E-219B721AE9C5}" destId="{6E174863-A7AB-4AF7-A567-9A1130081D70}" srcOrd="7" destOrd="0" presId="urn:microsoft.com/office/officeart/2005/8/layout/vList5"/>
    <dgm:cxn modelId="{199DF65A-73D7-4F92-AA38-EDE4524C4C7E}" type="presParOf" srcId="{BE06E442-5EA1-446C-918E-219B721AE9C5}" destId="{5EEAE669-8F47-4575-9969-D35C11EBBC91}" srcOrd="8" destOrd="0" presId="urn:microsoft.com/office/officeart/2005/8/layout/vList5"/>
    <dgm:cxn modelId="{078D3B1C-627C-4E9D-90E9-5767E3210143}" type="presParOf" srcId="{5EEAE669-8F47-4575-9969-D35C11EBBC91}" destId="{08E6665B-EC5E-4DCC-B77D-184C64E2878C}" srcOrd="0" destOrd="0" presId="urn:microsoft.com/office/officeart/2005/8/layout/vList5"/>
    <dgm:cxn modelId="{32ADBAEF-149B-4E71-B13B-FA5B26F3A231}" type="presParOf" srcId="{5EEAE669-8F47-4575-9969-D35C11EBBC91}" destId="{ADFB75E4-7FD6-4F3E-AAB0-47A778757A2B}" srcOrd="1" destOrd="0" presId="urn:microsoft.com/office/officeart/2005/8/layout/vList5"/>
    <dgm:cxn modelId="{03B0CED0-DCA7-4369-8037-1B2F74DF3753}" type="presParOf" srcId="{BE06E442-5EA1-446C-918E-219B721AE9C5}" destId="{66C768EE-854F-44D0-ACA7-0B63DF3C44A0}" srcOrd="9" destOrd="0" presId="urn:microsoft.com/office/officeart/2005/8/layout/vList5"/>
    <dgm:cxn modelId="{388C0A4E-11B6-4EE8-ADDF-17EB5B8B8449}" type="presParOf" srcId="{BE06E442-5EA1-446C-918E-219B721AE9C5}" destId="{1F5A56AB-A5C5-4AE2-9A33-4872ADE8862E}" srcOrd="10" destOrd="0" presId="urn:microsoft.com/office/officeart/2005/8/layout/vList5"/>
    <dgm:cxn modelId="{C2557722-E5E7-4419-AA50-725028677FE8}" type="presParOf" srcId="{1F5A56AB-A5C5-4AE2-9A33-4872ADE8862E}" destId="{424D36A1-0B4B-4129-A7F8-F349EF26645E}" srcOrd="0" destOrd="0" presId="urn:microsoft.com/office/officeart/2005/8/layout/vList5"/>
    <dgm:cxn modelId="{C7EFA8A7-7CF6-49A4-8913-E6584FD1EF55}" type="presParOf" srcId="{1F5A56AB-A5C5-4AE2-9A33-4872ADE8862E}" destId="{81E81798-0B4A-4B8B-80F6-F532D32DA3BC}" srcOrd="1" destOrd="0" presId="urn:microsoft.com/office/officeart/2005/8/layout/vList5"/>
    <dgm:cxn modelId="{08938941-5FA2-445C-AFBA-98F2DF63310C}" type="presParOf" srcId="{BE06E442-5EA1-446C-918E-219B721AE9C5}" destId="{57D1D8EB-A305-40FF-BEAF-D3F7699A7AF0}" srcOrd="11" destOrd="0" presId="urn:microsoft.com/office/officeart/2005/8/layout/vList5"/>
    <dgm:cxn modelId="{5D3DC178-C3D4-473B-BCE7-E3D3A64C8AD7}" type="presParOf" srcId="{BE06E442-5EA1-446C-918E-219B721AE9C5}" destId="{216E7158-85FE-4B04-8ABD-DECA0A277E21}" srcOrd="12" destOrd="0" presId="urn:microsoft.com/office/officeart/2005/8/layout/vList5"/>
    <dgm:cxn modelId="{AB0F3E2B-6443-46B0-A893-155BCF36C0B5}" type="presParOf" srcId="{216E7158-85FE-4B04-8ABD-DECA0A277E21}" destId="{10C0F5A5-DA62-44D1-9314-76C35CF7110A}" srcOrd="0" destOrd="0" presId="urn:microsoft.com/office/officeart/2005/8/layout/vList5"/>
    <dgm:cxn modelId="{A4348614-5375-49B5-8018-8AAD69B10F0F}" type="presParOf" srcId="{216E7158-85FE-4B04-8ABD-DECA0A277E21}" destId="{F787369B-936A-4B0F-9B49-F480C61EC24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446F1B-9839-4E46-A5CC-E79E040234C6}" type="doc">
      <dgm:prSet loTypeId="urn:microsoft.com/office/officeart/2005/8/layout/list1" loCatId="list" qsTypeId="urn:microsoft.com/office/officeart/2005/8/quickstyle/simple1" qsCatId="simple" csTypeId="urn:microsoft.com/office/officeart/2005/8/colors/accent3_3" csCatId="accent3" phldr="1"/>
      <dgm:spPr/>
      <dgm:t>
        <a:bodyPr/>
        <a:lstStyle/>
        <a:p>
          <a:endParaRPr lang="fr-FR"/>
        </a:p>
      </dgm:t>
    </dgm:pt>
    <dgm:pt modelId="{4E8BE090-2BB2-43C7-8FF8-5CD90FD27C05}">
      <dgm:prSet phldrT="[Texte]" custT="1"/>
      <dgm:spPr>
        <a:xfrm>
          <a:off x="335946" y="27636"/>
          <a:ext cx="6228000" cy="915652"/>
        </a:xfrm>
        <a:prstGeom prst="roundRect">
          <a:avLst/>
        </a:prstGeom>
        <a:solidFill>
          <a:srgbClr val="002A43">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lIns="108000" rIns="72000"/>
        <a:lstStyle/>
        <a:p>
          <a:pPr>
            <a:spcAft>
              <a:spcPts val="0"/>
            </a:spcAft>
            <a:buNone/>
          </a:pPr>
          <a:r>
            <a:rPr lang="en-US" sz="2400" dirty="0">
              <a:solidFill>
                <a:srgbClr val="FFFFFF"/>
              </a:solidFill>
              <a:latin typeface="Calibri" panose="020F0502020204030204"/>
              <a:ea typeface="+mn-ea"/>
              <a:cs typeface="+mn-cs"/>
              <a:sym typeface="Wingdings" panose="05000000000000000000" pitchFamily="2" charset="2"/>
            </a:rPr>
            <a:t>The interaction of gamma and X-rays with matter is identical</a:t>
          </a:r>
          <a:endParaRPr lang="fr-FR" sz="2400" dirty="0">
            <a:solidFill>
              <a:srgbClr val="FFFFFF"/>
            </a:solidFill>
            <a:latin typeface="Arial" panose="020B0604020202020204"/>
            <a:ea typeface="+mn-ea"/>
            <a:cs typeface="+mn-cs"/>
          </a:endParaRPr>
        </a:p>
      </dgm:t>
    </dgm:pt>
    <dgm:pt modelId="{096B069E-C260-4A12-878D-AB23D6D06215}" type="parTrans" cxnId="{3F1B3EC8-3E5A-4D30-8FFB-268F724D6680}">
      <dgm:prSet/>
      <dgm:spPr/>
      <dgm:t>
        <a:bodyPr/>
        <a:lstStyle/>
        <a:p>
          <a:endParaRPr lang="fr-FR"/>
        </a:p>
      </dgm:t>
    </dgm:pt>
    <dgm:pt modelId="{EA68F667-635B-4FA0-9A7D-F4830326DDFF}" type="sibTrans" cxnId="{3F1B3EC8-3E5A-4D30-8FFB-268F724D6680}">
      <dgm:prSet/>
      <dgm:spPr/>
      <dgm:t>
        <a:bodyPr/>
        <a:lstStyle/>
        <a:p>
          <a:endParaRPr lang="fr-FR"/>
        </a:p>
      </dgm:t>
    </dgm:pt>
    <dgm:pt modelId="{9DADB3DA-D00D-4A7B-A815-E088E18C9CD9}">
      <dgm:prSet phldrT="[Texte]" custT="1"/>
      <dgm:spPr>
        <a:xfrm>
          <a:off x="335946" y="1180889"/>
          <a:ext cx="6228000" cy="1007998"/>
        </a:xfrm>
        <a:prstGeom prst="roundRect">
          <a:avLst/>
        </a:prstGeom>
        <a:solidFill>
          <a:srgbClr val="002A43">
            <a:shade val="80000"/>
            <a:hueOff val="355946"/>
            <a:satOff val="-47896"/>
            <a:lumOff val="24169"/>
            <a:alphaOff val="0"/>
          </a:srgbClr>
        </a:solidFill>
        <a:ln w="12700" cap="flat" cmpd="sng" algn="ctr">
          <a:solidFill>
            <a:srgbClr val="FFFFFF">
              <a:hueOff val="0"/>
              <a:satOff val="0"/>
              <a:lumOff val="0"/>
              <a:alphaOff val="0"/>
            </a:srgbClr>
          </a:solidFill>
          <a:prstDash val="solid"/>
          <a:miter lim="800000"/>
        </a:ln>
        <a:effectLst/>
      </dgm:spPr>
      <dgm:t>
        <a:bodyPr lIns="108000" rIns="72000"/>
        <a:lstStyle/>
        <a:p>
          <a:pPr>
            <a:spcAft>
              <a:spcPts val="0"/>
            </a:spcAft>
            <a:buNone/>
          </a:pPr>
          <a:r>
            <a:rPr lang="en-US" sz="2400" dirty="0">
              <a:solidFill>
                <a:srgbClr val="FFFFFF"/>
              </a:solidFill>
              <a:latin typeface="Calibri" panose="020F0502020204030204"/>
              <a:ea typeface="+mn-ea"/>
              <a:cs typeface="+mn-cs"/>
              <a:sym typeface="Wingdings" panose="05000000000000000000" pitchFamily="2" charset="2"/>
            </a:rPr>
            <a:t>By-product production mechanisms and levels are expected to be equivalent, and E&amp;L levels</a:t>
          </a:r>
          <a:endParaRPr lang="fr-FR" sz="2400" dirty="0">
            <a:solidFill>
              <a:srgbClr val="FFFFFF"/>
            </a:solidFill>
            <a:latin typeface="Arial" panose="020B0604020202020204"/>
            <a:ea typeface="+mn-ea"/>
            <a:cs typeface="+mn-cs"/>
          </a:endParaRPr>
        </a:p>
      </dgm:t>
    </dgm:pt>
    <dgm:pt modelId="{C392D376-E2C2-418C-B4F3-6EC50CE71742}" type="parTrans" cxnId="{F9EDE157-38E6-447A-95A8-667CA176D1DE}">
      <dgm:prSet/>
      <dgm:spPr/>
      <dgm:t>
        <a:bodyPr/>
        <a:lstStyle/>
        <a:p>
          <a:endParaRPr lang="fr-FR"/>
        </a:p>
      </dgm:t>
    </dgm:pt>
    <dgm:pt modelId="{AEFCBC50-A2A9-493E-860E-A3217253DCD5}" type="sibTrans" cxnId="{F9EDE157-38E6-447A-95A8-667CA176D1DE}">
      <dgm:prSet/>
      <dgm:spPr/>
      <dgm:t>
        <a:bodyPr/>
        <a:lstStyle/>
        <a:p>
          <a:endParaRPr lang="fr-FR"/>
        </a:p>
      </dgm:t>
    </dgm:pt>
    <dgm:pt modelId="{5205D46F-EC88-4FED-9A68-B0B7A903C06E}">
      <dgm:prSet phldrT="[Texte]" custT="1"/>
      <dgm:spPr>
        <a:xfrm>
          <a:off x="335946" y="2426488"/>
          <a:ext cx="6228000" cy="915652"/>
        </a:xfrm>
        <a:prstGeom prst="roundRect">
          <a:avLst/>
        </a:prstGeom>
        <a:solidFill>
          <a:srgbClr val="002A43">
            <a:shade val="80000"/>
            <a:hueOff val="711891"/>
            <a:satOff val="-95792"/>
            <a:lumOff val="48338"/>
            <a:alphaOff val="0"/>
          </a:srgbClr>
        </a:solidFill>
        <a:ln w="12700" cap="flat" cmpd="sng" algn="ctr">
          <a:solidFill>
            <a:srgbClr val="FFFFFF">
              <a:hueOff val="0"/>
              <a:satOff val="0"/>
              <a:lumOff val="0"/>
              <a:alphaOff val="0"/>
            </a:srgbClr>
          </a:solidFill>
          <a:prstDash val="solid"/>
          <a:miter lim="800000"/>
        </a:ln>
        <a:effectLst/>
      </dgm:spPr>
      <dgm:t>
        <a:bodyPr lIns="108000" rIns="72000"/>
        <a:lstStyle/>
        <a:p>
          <a:pPr>
            <a:spcAft>
              <a:spcPts val="0"/>
            </a:spcAft>
            <a:buNone/>
          </a:pPr>
          <a:r>
            <a:rPr lang="en-US" sz="2400" dirty="0">
              <a:solidFill>
                <a:srgbClr val="FFFFFF"/>
              </a:solidFill>
              <a:latin typeface="Calibri" panose="020F0502020204030204"/>
              <a:ea typeface="+mn-ea"/>
              <a:cs typeface="+mn-cs"/>
              <a:sym typeface="Wingdings" panose="05000000000000000000" pitchFamily="2" charset="2"/>
            </a:rPr>
            <a:t>No expected change of the chemical compatibility</a:t>
          </a:r>
          <a:endParaRPr lang="fr-FR" sz="2400" dirty="0">
            <a:solidFill>
              <a:srgbClr val="FFFFFF"/>
            </a:solidFill>
            <a:latin typeface="Arial" panose="020B0604020202020204"/>
            <a:ea typeface="+mn-ea"/>
            <a:cs typeface="+mn-cs"/>
          </a:endParaRPr>
        </a:p>
      </dgm:t>
    </dgm:pt>
    <dgm:pt modelId="{0314551D-A007-46D6-8221-725B15288351}" type="parTrans" cxnId="{8D9A2035-BD6C-4A62-933E-F30F5307EBB5}">
      <dgm:prSet/>
      <dgm:spPr/>
      <dgm:t>
        <a:bodyPr/>
        <a:lstStyle/>
        <a:p>
          <a:endParaRPr lang="fr-FR"/>
        </a:p>
      </dgm:t>
    </dgm:pt>
    <dgm:pt modelId="{1F23FABF-03F0-4A97-8E25-3148C99B4570}" type="sibTrans" cxnId="{8D9A2035-BD6C-4A62-933E-F30F5307EBB5}">
      <dgm:prSet/>
      <dgm:spPr/>
      <dgm:t>
        <a:bodyPr/>
        <a:lstStyle/>
        <a:p>
          <a:endParaRPr lang="fr-FR"/>
        </a:p>
      </dgm:t>
    </dgm:pt>
    <dgm:pt modelId="{FCC95280-2BDC-4CE9-B050-49A1AE48AF55}" type="pres">
      <dgm:prSet presAssocID="{A1446F1B-9839-4E46-A5CC-E79E040234C6}" presName="linear" presStyleCnt="0">
        <dgm:presLayoutVars>
          <dgm:dir/>
          <dgm:animLvl val="lvl"/>
          <dgm:resizeHandles val="exact"/>
        </dgm:presLayoutVars>
      </dgm:prSet>
      <dgm:spPr/>
    </dgm:pt>
    <dgm:pt modelId="{052CC125-0C1C-4F84-9F06-3B95EDC52377}" type="pres">
      <dgm:prSet presAssocID="{4E8BE090-2BB2-43C7-8FF8-5CD90FD27C05}" presName="parentLin" presStyleCnt="0"/>
      <dgm:spPr/>
    </dgm:pt>
    <dgm:pt modelId="{0F0BDA16-6478-423E-B144-F8E46F118C6A}" type="pres">
      <dgm:prSet presAssocID="{4E8BE090-2BB2-43C7-8FF8-5CD90FD27C05}" presName="parentLeftMargin" presStyleLbl="node1" presStyleIdx="0" presStyleCnt="3"/>
      <dgm:spPr/>
    </dgm:pt>
    <dgm:pt modelId="{D089F259-F217-407F-87BE-DF20CE6F423C}" type="pres">
      <dgm:prSet presAssocID="{4E8BE090-2BB2-43C7-8FF8-5CD90FD27C05}" presName="parentText" presStyleLbl="node1" presStyleIdx="0" presStyleCnt="3" custScaleX="132419" custScaleY="206787">
        <dgm:presLayoutVars>
          <dgm:chMax val="0"/>
          <dgm:bulletEnabled val="1"/>
        </dgm:presLayoutVars>
      </dgm:prSet>
      <dgm:spPr/>
    </dgm:pt>
    <dgm:pt modelId="{0D89B9B1-5059-4DDD-9BE6-7A3BB0A93259}" type="pres">
      <dgm:prSet presAssocID="{4E8BE090-2BB2-43C7-8FF8-5CD90FD27C05}" presName="negativeSpace" presStyleCnt="0"/>
      <dgm:spPr/>
    </dgm:pt>
    <dgm:pt modelId="{05461861-0BF8-4CCF-9FE9-1AA94BA0B914}" type="pres">
      <dgm:prSet presAssocID="{4E8BE090-2BB2-43C7-8FF8-5CD90FD27C05}" presName="childText" presStyleLbl="conFgAcc1" presStyleIdx="0" presStyleCnt="3">
        <dgm:presLayoutVars>
          <dgm:bulletEnabled val="1"/>
        </dgm:presLayoutVars>
      </dgm:prSet>
      <dgm:spPr>
        <a:xfrm>
          <a:off x="0" y="721889"/>
          <a:ext cx="6725501" cy="378000"/>
        </a:xfrm>
        <a:prstGeom prst="rect">
          <a:avLst/>
        </a:prstGeom>
        <a:solidFill>
          <a:srgbClr val="FFFFFF">
            <a:alpha val="90000"/>
            <a:hueOff val="0"/>
            <a:satOff val="0"/>
            <a:lumOff val="0"/>
            <a:alphaOff val="0"/>
          </a:srgbClr>
        </a:solidFill>
        <a:ln w="12700" cap="flat" cmpd="sng" algn="ctr">
          <a:solidFill>
            <a:srgbClr val="002A43">
              <a:shade val="80000"/>
              <a:hueOff val="0"/>
              <a:satOff val="0"/>
              <a:lumOff val="0"/>
              <a:alphaOff val="0"/>
            </a:srgbClr>
          </a:solidFill>
          <a:prstDash val="solid"/>
          <a:miter lim="800000"/>
        </a:ln>
        <a:effectLst/>
      </dgm:spPr>
    </dgm:pt>
    <dgm:pt modelId="{CEA99415-0A5B-4DB0-BAC1-C42B8C464704}" type="pres">
      <dgm:prSet presAssocID="{EA68F667-635B-4FA0-9A7D-F4830326DDFF}" presName="spaceBetweenRectangles" presStyleCnt="0"/>
      <dgm:spPr/>
    </dgm:pt>
    <dgm:pt modelId="{C3213BD1-792B-4375-A320-B44E8CC36746}" type="pres">
      <dgm:prSet presAssocID="{9DADB3DA-D00D-4A7B-A815-E088E18C9CD9}" presName="parentLin" presStyleCnt="0"/>
      <dgm:spPr/>
    </dgm:pt>
    <dgm:pt modelId="{D2229BD2-7037-4EEB-B67E-8420D69FBDCB}" type="pres">
      <dgm:prSet presAssocID="{9DADB3DA-D00D-4A7B-A815-E088E18C9CD9}" presName="parentLeftMargin" presStyleLbl="node1" presStyleIdx="0" presStyleCnt="3"/>
      <dgm:spPr/>
    </dgm:pt>
    <dgm:pt modelId="{3D64A396-D1D2-4DB3-BA07-D76CE77490F5}" type="pres">
      <dgm:prSet presAssocID="{9DADB3DA-D00D-4A7B-A815-E088E18C9CD9}" presName="parentText" presStyleLbl="node1" presStyleIdx="1" presStyleCnt="3" custScaleX="132419" custScaleY="227642">
        <dgm:presLayoutVars>
          <dgm:chMax val="0"/>
          <dgm:bulletEnabled val="1"/>
        </dgm:presLayoutVars>
      </dgm:prSet>
      <dgm:spPr/>
    </dgm:pt>
    <dgm:pt modelId="{1290ADC8-D9E3-4793-B53A-0DF550D6A940}" type="pres">
      <dgm:prSet presAssocID="{9DADB3DA-D00D-4A7B-A815-E088E18C9CD9}" presName="negativeSpace" presStyleCnt="0"/>
      <dgm:spPr/>
    </dgm:pt>
    <dgm:pt modelId="{A7EAC705-8FCE-47B1-9C5B-1D70D6B47906}" type="pres">
      <dgm:prSet presAssocID="{9DADB3DA-D00D-4A7B-A815-E088E18C9CD9}" presName="childText" presStyleLbl="conFgAcc1" presStyleIdx="1" presStyleCnt="3">
        <dgm:presLayoutVars>
          <dgm:bulletEnabled val="1"/>
        </dgm:presLayoutVars>
      </dgm:prSet>
      <dgm:spPr>
        <a:xfrm>
          <a:off x="0" y="1967488"/>
          <a:ext cx="6725501" cy="378000"/>
        </a:xfrm>
        <a:prstGeom prst="rect">
          <a:avLst/>
        </a:prstGeom>
        <a:solidFill>
          <a:srgbClr val="FFFFFF">
            <a:alpha val="90000"/>
            <a:hueOff val="0"/>
            <a:satOff val="0"/>
            <a:lumOff val="0"/>
            <a:alphaOff val="0"/>
          </a:srgbClr>
        </a:solidFill>
        <a:ln w="12700" cap="flat" cmpd="sng" algn="ctr">
          <a:solidFill>
            <a:srgbClr val="002A43">
              <a:shade val="80000"/>
              <a:hueOff val="355946"/>
              <a:satOff val="-47896"/>
              <a:lumOff val="24169"/>
              <a:alphaOff val="0"/>
            </a:srgbClr>
          </a:solidFill>
          <a:prstDash val="solid"/>
          <a:miter lim="800000"/>
        </a:ln>
        <a:effectLst/>
      </dgm:spPr>
    </dgm:pt>
    <dgm:pt modelId="{D7706440-C049-41A5-A343-4BD93CFA73B1}" type="pres">
      <dgm:prSet presAssocID="{AEFCBC50-A2A9-493E-860E-A3217253DCD5}" presName="spaceBetweenRectangles" presStyleCnt="0"/>
      <dgm:spPr/>
    </dgm:pt>
    <dgm:pt modelId="{F75924A2-A6AF-4BA4-B4DB-D8D400D9F2F9}" type="pres">
      <dgm:prSet presAssocID="{5205D46F-EC88-4FED-9A68-B0B7A903C06E}" presName="parentLin" presStyleCnt="0"/>
      <dgm:spPr/>
    </dgm:pt>
    <dgm:pt modelId="{B18D615A-A2B6-4D1C-BE08-4B5BA750A707}" type="pres">
      <dgm:prSet presAssocID="{5205D46F-EC88-4FED-9A68-B0B7A903C06E}" presName="parentLeftMargin" presStyleLbl="node1" presStyleIdx="1" presStyleCnt="3"/>
      <dgm:spPr/>
    </dgm:pt>
    <dgm:pt modelId="{D9B538F1-35E1-458F-85A2-C302C04E8A6D}" type="pres">
      <dgm:prSet presAssocID="{5205D46F-EC88-4FED-9A68-B0B7A903C06E}" presName="parentText" presStyleLbl="node1" presStyleIdx="2" presStyleCnt="3" custScaleX="132419" custScaleY="206787">
        <dgm:presLayoutVars>
          <dgm:chMax val="0"/>
          <dgm:bulletEnabled val="1"/>
        </dgm:presLayoutVars>
      </dgm:prSet>
      <dgm:spPr/>
    </dgm:pt>
    <dgm:pt modelId="{22A0C2FB-8869-45D7-857B-0214A421512F}" type="pres">
      <dgm:prSet presAssocID="{5205D46F-EC88-4FED-9A68-B0B7A903C06E}" presName="negativeSpace" presStyleCnt="0"/>
      <dgm:spPr/>
    </dgm:pt>
    <dgm:pt modelId="{9D4A334D-DF0F-45CD-8805-20A8C735E553}" type="pres">
      <dgm:prSet presAssocID="{5205D46F-EC88-4FED-9A68-B0B7A903C06E}" presName="childText" presStyleLbl="conFgAcc1" presStyleIdx="2" presStyleCnt="3">
        <dgm:presLayoutVars>
          <dgm:bulletEnabled val="1"/>
        </dgm:presLayoutVars>
      </dgm:prSet>
      <dgm:spPr>
        <a:xfrm>
          <a:off x="0" y="3120741"/>
          <a:ext cx="6725501" cy="378000"/>
        </a:xfrm>
        <a:prstGeom prst="rect">
          <a:avLst/>
        </a:prstGeom>
        <a:solidFill>
          <a:srgbClr val="FFFFFF">
            <a:alpha val="90000"/>
            <a:hueOff val="0"/>
            <a:satOff val="0"/>
            <a:lumOff val="0"/>
            <a:alphaOff val="0"/>
          </a:srgbClr>
        </a:solidFill>
        <a:ln w="12700" cap="flat" cmpd="sng" algn="ctr">
          <a:solidFill>
            <a:srgbClr val="002A43">
              <a:shade val="80000"/>
              <a:hueOff val="711891"/>
              <a:satOff val="-95792"/>
              <a:lumOff val="48338"/>
              <a:alphaOff val="0"/>
            </a:srgbClr>
          </a:solidFill>
          <a:prstDash val="solid"/>
          <a:miter lim="800000"/>
        </a:ln>
        <a:effectLst/>
      </dgm:spPr>
    </dgm:pt>
  </dgm:ptLst>
  <dgm:cxnLst>
    <dgm:cxn modelId="{8D9A2035-BD6C-4A62-933E-F30F5307EBB5}" srcId="{A1446F1B-9839-4E46-A5CC-E79E040234C6}" destId="{5205D46F-EC88-4FED-9A68-B0B7A903C06E}" srcOrd="2" destOrd="0" parTransId="{0314551D-A007-46D6-8221-725B15288351}" sibTransId="{1F23FABF-03F0-4A97-8E25-3148C99B4570}"/>
    <dgm:cxn modelId="{B9CB7F61-A539-4AAF-BCE0-65BF791701A9}" type="presOf" srcId="{4E8BE090-2BB2-43C7-8FF8-5CD90FD27C05}" destId="{D089F259-F217-407F-87BE-DF20CE6F423C}" srcOrd="1" destOrd="0" presId="urn:microsoft.com/office/officeart/2005/8/layout/list1"/>
    <dgm:cxn modelId="{B0F75D6F-DB69-46FB-B6EA-40E1F7A202D0}" type="presOf" srcId="{4E8BE090-2BB2-43C7-8FF8-5CD90FD27C05}" destId="{0F0BDA16-6478-423E-B144-F8E46F118C6A}" srcOrd="0" destOrd="0" presId="urn:microsoft.com/office/officeart/2005/8/layout/list1"/>
    <dgm:cxn modelId="{F9EDE157-38E6-447A-95A8-667CA176D1DE}" srcId="{A1446F1B-9839-4E46-A5CC-E79E040234C6}" destId="{9DADB3DA-D00D-4A7B-A815-E088E18C9CD9}" srcOrd="1" destOrd="0" parTransId="{C392D376-E2C2-418C-B4F3-6EC50CE71742}" sibTransId="{AEFCBC50-A2A9-493E-860E-A3217253DCD5}"/>
    <dgm:cxn modelId="{669DE879-AA24-40FD-B849-73B8DF7E6DC2}" type="presOf" srcId="{5205D46F-EC88-4FED-9A68-B0B7A903C06E}" destId="{D9B538F1-35E1-458F-85A2-C302C04E8A6D}" srcOrd="1" destOrd="0" presId="urn:microsoft.com/office/officeart/2005/8/layout/list1"/>
    <dgm:cxn modelId="{A80C4793-3EA5-44A3-814E-6D7EC8CDA2C3}" type="presOf" srcId="{9DADB3DA-D00D-4A7B-A815-E088E18C9CD9}" destId="{D2229BD2-7037-4EEB-B67E-8420D69FBDCB}" srcOrd="0" destOrd="0" presId="urn:microsoft.com/office/officeart/2005/8/layout/list1"/>
    <dgm:cxn modelId="{3F1B3EC8-3E5A-4D30-8FFB-268F724D6680}" srcId="{A1446F1B-9839-4E46-A5CC-E79E040234C6}" destId="{4E8BE090-2BB2-43C7-8FF8-5CD90FD27C05}" srcOrd="0" destOrd="0" parTransId="{096B069E-C260-4A12-878D-AB23D6D06215}" sibTransId="{EA68F667-635B-4FA0-9A7D-F4830326DDFF}"/>
    <dgm:cxn modelId="{825282D8-F553-44C7-A0B7-A1EC4E944151}" type="presOf" srcId="{9DADB3DA-D00D-4A7B-A815-E088E18C9CD9}" destId="{3D64A396-D1D2-4DB3-BA07-D76CE77490F5}" srcOrd="1" destOrd="0" presId="urn:microsoft.com/office/officeart/2005/8/layout/list1"/>
    <dgm:cxn modelId="{E33FFFDE-B171-4D7B-91FB-5A2E53D7BA2C}" type="presOf" srcId="{5205D46F-EC88-4FED-9A68-B0B7A903C06E}" destId="{B18D615A-A2B6-4D1C-BE08-4B5BA750A707}" srcOrd="0" destOrd="0" presId="urn:microsoft.com/office/officeart/2005/8/layout/list1"/>
    <dgm:cxn modelId="{85D80FEE-4863-4218-A4DC-F9EB646DB62D}" type="presOf" srcId="{A1446F1B-9839-4E46-A5CC-E79E040234C6}" destId="{FCC95280-2BDC-4CE9-B050-49A1AE48AF55}" srcOrd="0" destOrd="0" presId="urn:microsoft.com/office/officeart/2005/8/layout/list1"/>
    <dgm:cxn modelId="{F4DCCD53-764D-4BBE-9A47-C12192716145}" type="presParOf" srcId="{FCC95280-2BDC-4CE9-B050-49A1AE48AF55}" destId="{052CC125-0C1C-4F84-9F06-3B95EDC52377}" srcOrd="0" destOrd="0" presId="urn:microsoft.com/office/officeart/2005/8/layout/list1"/>
    <dgm:cxn modelId="{96B0BC75-2566-490E-B879-C5AA245D4ADD}" type="presParOf" srcId="{052CC125-0C1C-4F84-9F06-3B95EDC52377}" destId="{0F0BDA16-6478-423E-B144-F8E46F118C6A}" srcOrd="0" destOrd="0" presId="urn:microsoft.com/office/officeart/2005/8/layout/list1"/>
    <dgm:cxn modelId="{33790E02-E04B-4012-97B3-4F69C0F17DB0}" type="presParOf" srcId="{052CC125-0C1C-4F84-9F06-3B95EDC52377}" destId="{D089F259-F217-407F-87BE-DF20CE6F423C}" srcOrd="1" destOrd="0" presId="urn:microsoft.com/office/officeart/2005/8/layout/list1"/>
    <dgm:cxn modelId="{45A551AE-EDD3-4852-873D-4A9600B7938C}" type="presParOf" srcId="{FCC95280-2BDC-4CE9-B050-49A1AE48AF55}" destId="{0D89B9B1-5059-4DDD-9BE6-7A3BB0A93259}" srcOrd="1" destOrd="0" presId="urn:microsoft.com/office/officeart/2005/8/layout/list1"/>
    <dgm:cxn modelId="{BF3A4A69-75F5-4BBC-8F98-53164EF90994}" type="presParOf" srcId="{FCC95280-2BDC-4CE9-B050-49A1AE48AF55}" destId="{05461861-0BF8-4CCF-9FE9-1AA94BA0B914}" srcOrd="2" destOrd="0" presId="urn:microsoft.com/office/officeart/2005/8/layout/list1"/>
    <dgm:cxn modelId="{65E08F5B-C66A-48CB-A0E3-977CE487702B}" type="presParOf" srcId="{FCC95280-2BDC-4CE9-B050-49A1AE48AF55}" destId="{CEA99415-0A5B-4DB0-BAC1-C42B8C464704}" srcOrd="3" destOrd="0" presId="urn:microsoft.com/office/officeart/2005/8/layout/list1"/>
    <dgm:cxn modelId="{AC94D3DB-6B1E-431B-94E5-20CA8BF58882}" type="presParOf" srcId="{FCC95280-2BDC-4CE9-B050-49A1AE48AF55}" destId="{C3213BD1-792B-4375-A320-B44E8CC36746}" srcOrd="4" destOrd="0" presId="urn:microsoft.com/office/officeart/2005/8/layout/list1"/>
    <dgm:cxn modelId="{601D31EA-FBC7-4F1D-A606-52C344D7FC4A}" type="presParOf" srcId="{C3213BD1-792B-4375-A320-B44E8CC36746}" destId="{D2229BD2-7037-4EEB-B67E-8420D69FBDCB}" srcOrd="0" destOrd="0" presId="urn:microsoft.com/office/officeart/2005/8/layout/list1"/>
    <dgm:cxn modelId="{C4866B9A-21F4-4034-945E-2147AF232F45}" type="presParOf" srcId="{C3213BD1-792B-4375-A320-B44E8CC36746}" destId="{3D64A396-D1D2-4DB3-BA07-D76CE77490F5}" srcOrd="1" destOrd="0" presId="urn:microsoft.com/office/officeart/2005/8/layout/list1"/>
    <dgm:cxn modelId="{F622FBB9-60DD-494A-95C4-144BA20F22D4}" type="presParOf" srcId="{FCC95280-2BDC-4CE9-B050-49A1AE48AF55}" destId="{1290ADC8-D9E3-4793-B53A-0DF550D6A940}" srcOrd="5" destOrd="0" presId="urn:microsoft.com/office/officeart/2005/8/layout/list1"/>
    <dgm:cxn modelId="{0A1EBC16-A4F9-4F4C-8490-91A488A9C199}" type="presParOf" srcId="{FCC95280-2BDC-4CE9-B050-49A1AE48AF55}" destId="{A7EAC705-8FCE-47B1-9C5B-1D70D6B47906}" srcOrd="6" destOrd="0" presId="urn:microsoft.com/office/officeart/2005/8/layout/list1"/>
    <dgm:cxn modelId="{249603FC-B7F8-44F2-81DF-BCE1F486A961}" type="presParOf" srcId="{FCC95280-2BDC-4CE9-B050-49A1AE48AF55}" destId="{D7706440-C049-41A5-A343-4BD93CFA73B1}" srcOrd="7" destOrd="0" presId="urn:microsoft.com/office/officeart/2005/8/layout/list1"/>
    <dgm:cxn modelId="{60C3A7A1-4623-492F-9212-88C29129C7C4}" type="presParOf" srcId="{FCC95280-2BDC-4CE9-B050-49A1AE48AF55}" destId="{F75924A2-A6AF-4BA4-B4DB-D8D400D9F2F9}" srcOrd="8" destOrd="0" presId="urn:microsoft.com/office/officeart/2005/8/layout/list1"/>
    <dgm:cxn modelId="{1FF07288-D801-46EA-BCCF-A360E4898DD0}" type="presParOf" srcId="{F75924A2-A6AF-4BA4-B4DB-D8D400D9F2F9}" destId="{B18D615A-A2B6-4D1C-BE08-4B5BA750A707}" srcOrd="0" destOrd="0" presId="urn:microsoft.com/office/officeart/2005/8/layout/list1"/>
    <dgm:cxn modelId="{2BC8448F-3EF0-446C-AC27-FA182EDF930F}" type="presParOf" srcId="{F75924A2-A6AF-4BA4-B4DB-D8D400D9F2F9}" destId="{D9B538F1-35E1-458F-85A2-C302C04E8A6D}" srcOrd="1" destOrd="0" presId="urn:microsoft.com/office/officeart/2005/8/layout/list1"/>
    <dgm:cxn modelId="{29FB92F3-7BB4-42AF-BCD6-39625332CD9D}" type="presParOf" srcId="{FCC95280-2BDC-4CE9-B050-49A1AE48AF55}" destId="{22A0C2FB-8869-45D7-857B-0214A421512F}" srcOrd="9" destOrd="0" presId="urn:microsoft.com/office/officeart/2005/8/layout/list1"/>
    <dgm:cxn modelId="{37974E5A-CCAF-4201-8CD4-7E98EF3A4E58}" type="presParOf" srcId="{FCC95280-2BDC-4CE9-B050-49A1AE48AF55}" destId="{9D4A334D-DF0F-45CD-8805-20A8C735E553}"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7C94001-6850-4749-9E80-E0560734B04C}"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fr-FR"/>
        </a:p>
      </dgm:t>
    </dgm:pt>
    <dgm:pt modelId="{79BE8D63-3B39-48C7-9097-85A898A20DC3}">
      <dgm:prSet phldrT="[Texte]"/>
      <dgm:spPr>
        <a:solidFill>
          <a:srgbClr val="8E2C52"/>
        </a:solidFill>
      </dgm:spPr>
      <dgm:t>
        <a:bodyPr/>
        <a:lstStyle/>
        <a:p>
          <a:pPr>
            <a:buNone/>
          </a:pPr>
          <a:r>
            <a:rPr lang="en-US"/>
            <a:t>Rational for components &amp; sub-assemblies, final products selection </a:t>
          </a:r>
          <a:endParaRPr lang="fr-FR" dirty="0"/>
        </a:p>
      </dgm:t>
    </dgm:pt>
    <dgm:pt modelId="{2F55F62B-FE37-4C6D-BFF1-0B731B108613}" type="parTrans" cxnId="{E5412A4F-1500-43A6-8C8B-F570D29913B9}">
      <dgm:prSet/>
      <dgm:spPr/>
      <dgm:t>
        <a:bodyPr/>
        <a:lstStyle/>
        <a:p>
          <a:endParaRPr lang="fr-FR"/>
        </a:p>
      </dgm:t>
    </dgm:pt>
    <dgm:pt modelId="{47A3139A-A843-4886-8816-83EF85CF5351}" type="sibTrans" cxnId="{E5412A4F-1500-43A6-8C8B-F570D29913B9}">
      <dgm:prSet/>
      <dgm:spPr/>
      <dgm:t>
        <a:bodyPr/>
        <a:lstStyle/>
        <a:p>
          <a:endParaRPr lang="fr-FR"/>
        </a:p>
      </dgm:t>
    </dgm:pt>
    <dgm:pt modelId="{24673EF7-AEB9-4C46-8807-2A83BBAD4F33}">
      <dgm:prSet/>
      <dgm:spPr>
        <a:solidFill>
          <a:schemeClr val="tx1"/>
        </a:solidFill>
      </dgm:spPr>
      <dgm:t>
        <a:bodyPr/>
        <a:lstStyle/>
        <a:p>
          <a:pPr marL="182563" indent="0">
            <a:buNone/>
          </a:pPr>
          <a:r>
            <a:rPr lang="en-US">
              <a:solidFill>
                <a:schemeClr val="bg1"/>
              </a:solidFill>
            </a:rPr>
            <a:t>Bracketing &amp; worse case approach depending on the applications criticality and functional stress levels </a:t>
          </a:r>
          <a:endParaRPr lang="en-US" dirty="0">
            <a:solidFill>
              <a:schemeClr val="bg1"/>
            </a:solidFill>
          </a:endParaRPr>
        </a:p>
      </dgm:t>
    </dgm:pt>
    <dgm:pt modelId="{D6191B4C-256E-4ACA-9E8E-D6A002DD1224}" type="parTrans" cxnId="{D2E35300-A97E-4B2A-A69E-F630209A5EF5}">
      <dgm:prSet/>
      <dgm:spPr/>
      <dgm:t>
        <a:bodyPr/>
        <a:lstStyle/>
        <a:p>
          <a:endParaRPr lang="fr-FR"/>
        </a:p>
      </dgm:t>
    </dgm:pt>
    <dgm:pt modelId="{0644386E-5087-47C7-B55B-2609E91E4A15}" type="sibTrans" cxnId="{D2E35300-A97E-4B2A-A69E-F630209A5EF5}">
      <dgm:prSet/>
      <dgm:spPr/>
      <dgm:t>
        <a:bodyPr/>
        <a:lstStyle/>
        <a:p>
          <a:endParaRPr lang="fr-FR"/>
        </a:p>
      </dgm:t>
    </dgm:pt>
    <dgm:pt modelId="{AAAB7978-1FEF-4B92-8B12-D267009F736E}" type="pres">
      <dgm:prSet presAssocID="{07C94001-6850-4749-9E80-E0560734B04C}" presName="rootnode" presStyleCnt="0">
        <dgm:presLayoutVars>
          <dgm:chMax/>
          <dgm:chPref/>
          <dgm:dir/>
          <dgm:animLvl val="lvl"/>
        </dgm:presLayoutVars>
      </dgm:prSet>
      <dgm:spPr/>
    </dgm:pt>
    <dgm:pt modelId="{56DBA42E-5E90-4B82-970E-D67B0A3AACF7}" type="pres">
      <dgm:prSet presAssocID="{79BE8D63-3B39-48C7-9097-85A898A20DC3}" presName="composite" presStyleCnt="0"/>
      <dgm:spPr/>
    </dgm:pt>
    <dgm:pt modelId="{BD9CD59B-7EF1-422E-82C7-4AE6BE98A65C}" type="pres">
      <dgm:prSet presAssocID="{79BE8D63-3B39-48C7-9097-85A898A20DC3}" presName="ParentText" presStyleLbl="node1" presStyleIdx="0" presStyleCnt="1" custLinFactNeighborX="-1590">
        <dgm:presLayoutVars>
          <dgm:chMax val="1"/>
          <dgm:chPref val="1"/>
          <dgm:bulletEnabled val="1"/>
        </dgm:presLayoutVars>
      </dgm:prSet>
      <dgm:spPr/>
    </dgm:pt>
    <dgm:pt modelId="{262B0AEC-8B23-4293-A695-DA0CC65890A4}" type="pres">
      <dgm:prSet presAssocID="{79BE8D63-3B39-48C7-9097-85A898A20DC3}" presName="FinalChildText" presStyleLbl="revTx" presStyleIdx="0" presStyleCnt="1" custScaleX="138241" custLinFactNeighborX="17980">
        <dgm:presLayoutVars>
          <dgm:chMax val="0"/>
          <dgm:chPref val="0"/>
          <dgm:bulletEnabled val="1"/>
        </dgm:presLayoutVars>
      </dgm:prSet>
      <dgm:spPr>
        <a:prstGeom prst="roundRect">
          <a:avLst/>
        </a:prstGeom>
      </dgm:spPr>
    </dgm:pt>
  </dgm:ptLst>
  <dgm:cxnLst>
    <dgm:cxn modelId="{D2E35300-A97E-4B2A-A69E-F630209A5EF5}" srcId="{79BE8D63-3B39-48C7-9097-85A898A20DC3}" destId="{24673EF7-AEB9-4C46-8807-2A83BBAD4F33}" srcOrd="0" destOrd="0" parTransId="{D6191B4C-256E-4ACA-9E8E-D6A002DD1224}" sibTransId="{0644386E-5087-47C7-B55B-2609E91E4A15}"/>
    <dgm:cxn modelId="{41565233-28EA-4D4E-9348-A87792219F52}" type="presOf" srcId="{24673EF7-AEB9-4C46-8807-2A83BBAD4F33}" destId="{262B0AEC-8B23-4293-A695-DA0CC65890A4}" srcOrd="0" destOrd="0" presId="urn:microsoft.com/office/officeart/2005/8/layout/StepDownProcess"/>
    <dgm:cxn modelId="{E4477A64-3F60-410B-8E22-16102C1FFFF7}" type="presOf" srcId="{79BE8D63-3B39-48C7-9097-85A898A20DC3}" destId="{BD9CD59B-7EF1-422E-82C7-4AE6BE98A65C}" srcOrd="0" destOrd="0" presId="urn:microsoft.com/office/officeart/2005/8/layout/StepDownProcess"/>
    <dgm:cxn modelId="{E5412A4F-1500-43A6-8C8B-F570D29913B9}" srcId="{07C94001-6850-4749-9E80-E0560734B04C}" destId="{79BE8D63-3B39-48C7-9097-85A898A20DC3}" srcOrd="0" destOrd="0" parTransId="{2F55F62B-FE37-4C6D-BFF1-0B731B108613}" sibTransId="{47A3139A-A843-4886-8816-83EF85CF5351}"/>
    <dgm:cxn modelId="{87288CEC-3BCD-4A5D-919F-7746790E4FB8}" type="presOf" srcId="{07C94001-6850-4749-9E80-E0560734B04C}" destId="{AAAB7978-1FEF-4B92-8B12-D267009F736E}" srcOrd="0" destOrd="0" presId="urn:microsoft.com/office/officeart/2005/8/layout/StepDownProcess"/>
    <dgm:cxn modelId="{9BFB319C-EF7B-45FF-8062-BEDAE2AF631C}" type="presParOf" srcId="{AAAB7978-1FEF-4B92-8B12-D267009F736E}" destId="{56DBA42E-5E90-4B82-970E-D67B0A3AACF7}" srcOrd="0" destOrd="0" presId="urn:microsoft.com/office/officeart/2005/8/layout/StepDownProcess"/>
    <dgm:cxn modelId="{F86DEF96-68BD-40C4-88D1-49F001B546A4}" type="presParOf" srcId="{56DBA42E-5E90-4B82-970E-D67B0A3AACF7}" destId="{BD9CD59B-7EF1-422E-82C7-4AE6BE98A65C}" srcOrd="0" destOrd="0" presId="urn:microsoft.com/office/officeart/2005/8/layout/StepDownProcess"/>
    <dgm:cxn modelId="{1DC91794-BE11-48F8-B5AC-A2B23A899293}" type="presParOf" srcId="{56DBA42E-5E90-4B82-970E-D67B0A3AACF7}" destId="{262B0AEC-8B23-4293-A695-DA0CC65890A4}" srcOrd="1" destOrd="0" presId="urn:microsoft.com/office/officeart/2005/8/layout/StepDown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C3D02E-97A8-4065-BA42-3090A0C9DC19}"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8A8CB9A3-FDDE-438E-B4CD-72C4CDD479BD}">
      <dgm:prSet custT="1"/>
      <dgm:spPr>
        <a:solidFill>
          <a:schemeClr val="bg1"/>
        </a:solidFill>
        <a:ln>
          <a:solidFill>
            <a:srgbClr val="0070C0"/>
          </a:solidFill>
        </a:ln>
      </dgm:spPr>
      <dgm:t>
        <a:bodyPr/>
        <a:lstStyle/>
        <a:p>
          <a:pPr algn="ctr"/>
          <a:r>
            <a:rPr lang="en-GB" sz="1200" b="1" i="0" u="sng">
              <a:solidFill>
                <a:schemeClr val="tx2"/>
              </a:solidFill>
              <a:effectLst/>
              <a:latin typeface="+mn-lt"/>
            </a:rPr>
            <a:t>Step 2: </a:t>
          </a:r>
        </a:p>
        <a:p>
          <a:pPr algn="ctr"/>
          <a:r>
            <a:rPr lang="en-GB" sz="1200" b="1" i="0">
              <a:solidFill>
                <a:schemeClr val="tx2"/>
              </a:solidFill>
              <a:effectLst/>
              <a:latin typeface="+mn-lt"/>
            </a:rPr>
            <a:t>Review Data</a:t>
          </a:r>
        </a:p>
      </dgm:t>
    </dgm:pt>
    <dgm:pt modelId="{0F6DB5EE-1CC8-4816-BCC3-C56EA20DAB23}" type="parTrans" cxnId="{99FCE6E1-A03D-4514-BB52-20B28BD08BB0}">
      <dgm:prSet/>
      <dgm:spPr/>
      <dgm:t>
        <a:bodyPr/>
        <a:lstStyle/>
        <a:p>
          <a:endParaRPr lang="en-GB"/>
        </a:p>
      </dgm:t>
    </dgm:pt>
    <dgm:pt modelId="{38ECE559-38F8-4274-A0B0-99D48E4484E5}" type="sibTrans" cxnId="{99FCE6E1-A03D-4514-BB52-20B28BD08BB0}">
      <dgm:prSet/>
      <dgm:spPr/>
      <dgm:t>
        <a:bodyPr/>
        <a:lstStyle/>
        <a:p>
          <a:endParaRPr lang="en-GB"/>
        </a:p>
      </dgm:t>
    </dgm:pt>
    <dgm:pt modelId="{AA0F1652-817C-44E6-8E5A-0DD8C8677E45}">
      <dgm:prSet custT="1"/>
      <dgm:spPr>
        <a:solidFill>
          <a:schemeClr val="bg1"/>
        </a:solidFill>
        <a:ln>
          <a:solidFill>
            <a:srgbClr val="0070C0"/>
          </a:solidFill>
        </a:ln>
      </dgm:spPr>
      <dgm:t>
        <a:bodyPr/>
        <a:lstStyle/>
        <a:p>
          <a:pPr algn="ctr"/>
          <a:r>
            <a:rPr lang="en-GB" sz="1400" b="1" i="0" u="sng">
              <a:solidFill>
                <a:schemeClr val="tx2"/>
              </a:solidFill>
            </a:rPr>
            <a:t>Step 3</a:t>
          </a:r>
          <a:r>
            <a:rPr lang="en-GB" sz="1400" b="0" i="0">
              <a:solidFill>
                <a:schemeClr val="tx2"/>
              </a:solidFill>
            </a:rPr>
            <a:t>: Categorize</a:t>
          </a:r>
        </a:p>
      </dgm:t>
    </dgm:pt>
    <dgm:pt modelId="{D382BD9A-A6D7-4BC4-9836-0307987398E7}" type="parTrans" cxnId="{D7699209-DFEB-4957-A174-5576BB639ECD}">
      <dgm:prSet/>
      <dgm:spPr/>
      <dgm:t>
        <a:bodyPr/>
        <a:lstStyle/>
        <a:p>
          <a:endParaRPr lang="en-GB"/>
        </a:p>
      </dgm:t>
    </dgm:pt>
    <dgm:pt modelId="{A41C4378-D85A-4CC5-A7D4-1D791C8B7A79}" type="sibTrans" cxnId="{D7699209-DFEB-4957-A174-5576BB639ECD}">
      <dgm:prSet/>
      <dgm:spPr/>
      <dgm:t>
        <a:bodyPr/>
        <a:lstStyle/>
        <a:p>
          <a:endParaRPr lang="en-GB"/>
        </a:p>
      </dgm:t>
    </dgm:pt>
    <dgm:pt modelId="{65AEC44F-FB3B-46DF-86D0-FE9E241C2D62}">
      <dgm:prSet custT="1"/>
      <dgm:spPr>
        <a:solidFill>
          <a:schemeClr val="bg1"/>
        </a:solidFill>
        <a:ln>
          <a:solidFill>
            <a:srgbClr val="0070C0"/>
          </a:solidFill>
        </a:ln>
      </dgm:spPr>
      <dgm:t>
        <a:bodyPr/>
        <a:lstStyle/>
        <a:p>
          <a:pPr algn="ctr"/>
          <a:r>
            <a:rPr lang="en-GB" sz="1400" b="1" i="0" u="sng">
              <a:solidFill>
                <a:schemeClr val="tx2"/>
              </a:solidFill>
            </a:rPr>
            <a:t>Step 4</a:t>
          </a:r>
          <a:r>
            <a:rPr lang="en-GB" sz="1400" b="0" i="0">
              <a:solidFill>
                <a:schemeClr val="tx2"/>
              </a:solidFill>
            </a:rPr>
            <a:t>: Evaluate</a:t>
          </a:r>
        </a:p>
      </dgm:t>
    </dgm:pt>
    <dgm:pt modelId="{24709E12-FAD8-4827-931D-EB605440C02E}" type="parTrans" cxnId="{0888E55B-5F70-4461-95B3-1D59822DDC15}">
      <dgm:prSet/>
      <dgm:spPr/>
      <dgm:t>
        <a:bodyPr/>
        <a:lstStyle/>
        <a:p>
          <a:endParaRPr lang="en-GB"/>
        </a:p>
      </dgm:t>
    </dgm:pt>
    <dgm:pt modelId="{FFEECA8B-BF11-41BA-B9EF-019A73F5A248}" type="sibTrans" cxnId="{0888E55B-5F70-4461-95B3-1D59822DDC15}">
      <dgm:prSet/>
      <dgm:spPr/>
      <dgm:t>
        <a:bodyPr/>
        <a:lstStyle/>
        <a:p>
          <a:endParaRPr lang="en-GB"/>
        </a:p>
      </dgm:t>
    </dgm:pt>
    <dgm:pt modelId="{6373D5D6-16C0-400C-AC76-FE23CBB61864}">
      <dgm:prSet custT="1"/>
      <dgm:spPr>
        <a:solidFill>
          <a:schemeClr val="bg1"/>
        </a:solidFill>
        <a:ln>
          <a:solidFill>
            <a:srgbClr val="0070C0"/>
          </a:solidFill>
        </a:ln>
      </dgm:spPr>
      <dgm:t>
        <a:bodyPr/>
        <a:lstStyle/>
        <a:p>
          <a:pPr algn="ctr"/>
          <a:r>
            <a:rPr lang="en-GB" sz="1400" b="1" i="0" u="sng">
              <a:solidFill>
                <a:schemeClr val="tx2"/>
              </a:solidFill>
            </a:rPr>
            <a:t>Step 5</a:t>
          </a:r>
          <a:r>
            <a:rPr lang="en-GB" sz="1400" b="0" i="0">
              <a:solidFill>
                <a:schemeClr val="tx2"/>
              </a:solidFill>
            </a:rPr>
            <a:t>: </a:t>
          </a:r>
        </a:p>
        <a:p>
          <a:pPr algn="ctr"/>
          <a:r>
            <a:rPr lang="en-GB" sz="1400" b="0" i="0">
              <a:solidFill>
                <a:schemeClr val="tx2"/>
              </a:solidFill>
            </a:rPr>
            <a:t>Mitigate</a:t>
          </a:r>
        </a:p>
      </dgm:t>
    </dgm:pt>
    <dgm:pt modelId="{5F42C51E-5DED-4984-936E-A5C847DDE4FE}" type="parTrans" cxnId="{6F453CB1-012B-433D-8B7A-184AFAB6C64A}">
      <dgm:prSet/>
      <dgm:spPr/>
      <dgm:t>
        <a:bodyPr/>
        <a:lstStyle/>
        <a:p>
          <a:endParaRPr lang="en-GB"/>
        </a:p>
      </dgm:t>
    </dgm:pt>
    <dgm:pt modelId="{C9307473-7A9D-43C3-97FE-5D332D97290D}" type="sibTrans" cxnId="{6F453CB1-012B-433D-8B7A-184AFAB6C64A}">
      <dgm:prSet/>
      <dgm:spPr/>
      <dgm:t>
        <a:bodyPr/>
        <a:lstStyle/>
        <a:p>
          <a:endParaRPr lang="en-GB"/>
        </a:p>
      </dgm:t>
    </dgm:pt>
    <dgm:pt modelId="{EE5C23BF-A2BD-4243-A82C-847DD2FA0C79}">
      <dgm:prSet custT="1"/>
      <dgm:spPr>
        <a:solidFill>
          <a:schemeClr val="bg1"/>
        </a:solidFill>
        <a:ln>
          <a:solidFill>
            <a:srgbClr val="0070C0"/>
          </a:solidFill>
        </a:ln>
      </dgm:spPr>
      <dgm:t>
        <a:bodyPr/>
        <a:lstStyle/>
        <a:p>
          <a:pPr algn="ctr"/>
          <a:r>
            <a:rPr lang="en-GB" sz="1200" b="1" i="0" u="sng">
              <a:solidFill>
                <a:schemeClr val="tx2"/>
              </a:solidFill>
            </a:rPr>
            <a:t>Step 6</a:t>
          </a:r>
          <a:r>
            <a:rPr lang="en-GB" sz="1200" b="0" i="0">
              <a:solidFill>
                <a:schemeClr val="tx2"/>
              </a:solidFill>
            </a:rPr>
            <a:t>: </a:t>
          </a:r>
        </a:p>
        <a:p>
          <a:pPr algn="ctr"/>
          <a:r>
            <a:rPr lang="en-GB" sz="1200" b="0" i="0">
              <a:solidFill>
                <a:schemeClr val="tx2"/>
              </a:solidFill>
            </a:rPr>
            <a:t>Update matrix</a:t>
          </a:r>
        </a:p>
      </dgm:t>
    </dgm:pt>
    <dgm:pt modelId="{064A4C5E-FBCF-47C6-9730-35A662991126}" type="parTrans" cxnId="{E2652B13-48CC-4CBA-BCED-211ECD4D3CFB}">
      <dgm:prSet/>
      <dgm:spPr/>
      <dgm:t>
        <a:bodyPr/>
        <a:lstStyle/>
        <a:p>
          <a:endParaRPr lang="en-GB"/>
        </a:p>
      </dgm:t>
    </dgm:pt>
    <dgm:pt modelId="{5723771F-06C4-4332-993C-50DA0B756110}" type="sibTrans" cxnId="{E2652B13-48CC-4CBA-BCED-211ECD4D3CFB}">
      <dgm:prSet/>
      <dgm:spPr/>
      <dgm:t>
        <a:bodyPr/>
        <a:lstStyle/>
        <a:p>
          <a:endParaRPr lang="en-GB"/>
        </a:p>
      </dgm:t>
    </dgm:pt>
    <dgm:pt modelId="{14A9CBA9-C21F-4C7E-B200-8552BA3431DF}" type="pres">
      <dgm:prSet presAssocID="{DDC3D02E-97A8-4065-BA42-3090A0C9DC19}" presName="cycle" presStyleCnt="0">
        <dgm:presLayoutVars>
          <dgm:dir/>
          <dgm:resizeHandles val="exact"/>
        </dgm:presLayoutVars>
      </dgm:prSet>
      <dgm:spPr/>
    </dgm:pt>
    <dgm:pt modelId="{D85A524E-B3E9-43E5-9DE3-E86500217207}" type="pres">
      <dgm:prSet presAssocID="{8A8CB9A3-FDDE-438E-B4CD-72C4CDD479BD}" presName="node" presStyleLbl="node1" presStyleIdx="0" presStyleCnt="5" custScaleX="97080" custScaleY="77788">
        <dgm:presLayoutVars>
          <dgm:bulletEnabled val="1"/>
        </dgm:presLayoutVars>
      </dgm:prSet>
      <dgm:spPr/>
    </dgm:pt>
    <dgm:pt modelId="{F3830EAC-A217-44F7-A225-FF89706C2A30}" type="pres">
      <dgm:prSet presAssocID="{8A8CB9A3-FDDE-438E-B4CD-72C4CDD479BD}" presName="spNode" presStyleCnt="0"/>
      <dgm:spPr/>
    </dgm:pt>
    <dgm:pt modelId="{7014EDF5-587A-4666-947D-35171008B415}" type="pres">
      <dgm:prSet presAssocID="{38ECE559-38F8-4274-A0B0-99D48E4484E5}" presName="sibTrans" presStyleLbl="sibTrans1D1" presStyleIdx="0" presStyleCnt="5"/>
      <dgm:spPr/>
    </dgm:pt>
    <dgm:pt modelId="{21B6B7CA-874D-4FF7-9404-1E0D55C425B6}" type="pres">
      <dgm:prSet presAssocID="{AA0F1652-817C-44E6-8E5A-0DD8C8677E45}" presName="node" presStyleLbl="node1" presStyleIdx="1" presStyleCnt="5" custScaleX="97080" custScaleY="77788">
        <dgm:presLayoutVars>
          <dgm:bulletEnabled val="1"/>
        </dgm:presLayoutVars>
      </dgm:prSet>
      <dgm:spPr/>
    </dgm:pt>
    <dgm:pt modelId="{C9501CFD-82D9-4DAC-B898-903F34797032}" type="pres">
      <dgm:prSet presAssocID="{AA0F1652-817C-44E6-8E5A-0DD8C8677E45}" presName="spNode" presStyleCnt="0"/>
      <dgm:spPr/>
    </dgm:pt>
    <dgm:pt modelId="{3FC658A4-27CE-43EF-A245-B85DDCA7D89E}" type="pres">
      <dgm:prSet presAssocID="{A41C4378-D85A-4CC5-A7D4-1D791C8B7A79}" presName="sibTrans" presStyleLbl="sibTrans1D1" presStyleIdx="1" presStyleCnt="5"/>
      <dgm:spPr/>
    </dgm:pt>
    <dgm:pt modelId="{AC481737-051E-486F-A65F-0BD2B7A65560}" type="pres">
      <dgm:prSet presAssocID="{65AEC44F-FB3B-46DF-86D0-FE9E241C2D62}" presName="node" presStyleLbl="node1" presStyleIdx="2" presStyleCnt="5" custScaleX="97080" custScaleY="77788">
        <dgm:presLayoutVars>
          <dgm:bulletEnabled val="1"/>
        </dgm:presLayoutVars>
      </dgm:prSet>
      <dgm:spPr/>
    </dgm:pt>
    <dgm:pt modelId="{91B5D645-DF4C-4AF7-8C29-7959666FC81C}" type="pres">
      <dgm:prSet presAssocID="{65AEC44F-FB3B-46DF-86D0-FE9E241C2D62}" presName="spNode" presStyleCnt="0"/>
      <dgm:spPr/>
    </dgm:pt>
    <dgm:pt modelId="{F8E0C701-B89D-4157-86C0-7B6DAED7C47C}" type="pres">
      <dgm:prSet presAssocID="{FFEECA8B-BF11-41BA-B9EF-019A73F5A248}" presName="sibTrans" presStyleLbl="sibTrans1D1" presStyleIdx="2" presStyleCnt="5"/>
      <dgm:spPr/>
    </dgm:pt>
    <dgm:pt modelId="{54CF1E72-DB43-4CCE-AAAD-39A1136F002E}" type="pres">
      <dgm:prSet presAssocID="{6373D5D6-16C0-400C-AC76-FE23CBB61864}" presName="node" presStyleLbl="node1" presStyleIdx="3" presStyleCnt="5" custScaleX="97080" custScaleY="77788">
        <dgm:presLayoutVars>
          <dgm:bulletEnabled val="1"/>
        </dgm:presLayoutVars>
      </dgm:prSet>
      <dgm:spPr/>
    </dgm:pt>
    <dgm:pt modelId="{85C417C7-DEE0-42CF-81F5-B2BEEE0CC806}" type="pres">
      <dgm:prSet presAssocID="{6373D5D6-16C0-400C-AC76-FE23CBB61864}" presName="spNode" presStyleCnt="0"/>
      <dgm:spPr/>
    </dgm:pt>
    <dgm:pt modelId="{A87146CC-13C3-4EB4-B609-B3D24765A28E}" type="pres">
      <dgm:prSet presAssocID="{C9307473-7A9D-43C3-97FE-5D332D97290D}" presName="sibTrans" presStyleLbl="sibTrans1D1" presStyleIdx="3" presStyleCnt="5"/>
      <dgm:spPr/>
    </dgm:pt>
    <dgm:pt modelId="{E7F5C412-6B37-442A-B704-F2B014083975}" type="pres">
      <dgm:prSet presAssocID="{EE5C23BF-A2BD-4243-A82C-847DD2FA0C79}" presName="node" presStyleLbl="node1" presStyleIdx="4" presStyleCnt="5" custScaleX="97080" custScaleY="77788">
        <dgm:presLayoutVars>
          <dgm:bulletEnabled val="1"/>
        </dgm:presLayoutVars>
      </dgm:prSet>
      <dgm:spPr/>
    </dgm:pt>
    <dgm:pt modelId="{F5CAB77B-8356-498A-8E94-E563816A5D3C}" type="pres">
      <dgm:prSet presAssocID="{EE5C23BF-A2BD-4243-A82C-847DD2FA0C79}" presName="spNode" presStyleCnt="0"/>
      <dgm:spPr/>
    </dgm:pt>
    <dgm:pt modelId="{7911BFC7-C299-4E1B-84AC-151CDF545074}" type="pres">
      <dgm:prSet presAssocID="{5723771F-06C4-4332-993C-50DA0B756110}" presName="sibTrans" presStyleLbl="sibTrans1D1" presStyleIdx="4" presStyleCnt="5"/>
      <dgm:spPr/>
    </dgm:pt>
  </dgm:ptLst>
  <dgm:cxnLst>
    <dgm:cxn modelId="{D7699209-DFEB-4957-A174-5576BB639ECD}" srcId="{DDC3D02E-97A8-4065-BA42-3090A0C9DC19}" destId="{AA0F1652-817C-44E6-8E5A-0DD8C8677E45}" srcOrd="1" destOrd="0" parTransId="{D382BD9A-A6D7-4BC4-9836-0307987398E7}" sibTransId="{A41C4378-D85A-4CC5-A7D4-1D791C8B7A79}"/>
    <dgm:cxn modelId="{E2652B13-48CC-4CBA-BCED-211ECD4D3CFB}" srcId="{DDC3D02E-97A8-4065-BA42-3090A0C9DC19}" destId="{EE5C23BF-A2BD-4243-A82C-847DD2FA0C79}" srcOrd="4" destOrd="0" parTransId="{064A4C5E-FBCF-47C6-9730-35A662991126}" sibTransId="{5723771F-06C4-4332-993C-50DA0B756110}"/>
    <dgm:cxn modelId="{41B74423-CB4E-43B7-A0C2-CCE6BC1644B1}" type="presOf" srcId="{AA0F1652-817C-44E6-8E5A-0DD8C8677E45}" destId="{21B6B7CA-874D-4FF7-9404-1E0D55C425B6}" srcOrd="0" destOrd="0" presId="urn:microsoft.com/office/officeart/2005/8/layout/cycle5"/>
    <dgm:cxn modelId="{9CF03024-0111-413B-ACAA-E72295D00367}" type="presOf" srcId="{65AEC44F-FB3B-46DF-86D0-FE9E241C2D62}" destId="{AC481737-051E-486F-A65F-0BD2B7A65560}" srcOrd="0" destOrd="0" presId="urn:microsoft.com/office/officeart/2005/8/layout/cycle5"/>
    <dgm:cxn modelId="{816C0425-A8F3-4A6E-BF8D-263B35BCBDA3}" type="presOf" srcId="{A41C4378-D85A-4CC5-A7D4-1D791C8B7A79}" destId="{3FC658A4-27CE-43EF-A245-B85DDCA7D89E}" srcOrd="0" destOrd="0" presId="urn:microsoft.com/office/officeart/2005/8/layout/cycle5"/>
    <dgm:cxn modelId="{E4F3E73E-E52E-4606-9E85-7DE77FCDB7F8}" type="presOf" srcId="{38ECE559-38F8-4274-A0B0-99D48E4484E5}" destId="{7014EDF5-587A-4666-947D-35171008B415}" srcOrd="0" destOrd="0" presId="urn:microsoft.com/office/officeart/2005/8/layout/cycle5"/>
    <dgm:cxn modelId="{ED8C2A5B-B7F3-4350-95CB-94D4F20FF982}" type="presOf" srcId="{8A8CB9A3-FDDE-438E-B4CD-72C4CDD479BD}" destId="{D85A524E-B3E9-43E5-9DE3-E86500217207}" srcOrd="0" destOrd="0" presId="urn:microsoft.com/office/officeart/2005/8/layout/cycle5"/>
    <dgm:cxn modelId="{0888E55B-5F70-4461-95B3-1D59822DDC15}" srcId="{DDC3D02E-97A8-4065-BA42-3090A0C9DC19}" destId="{65AEC44F-FB3B-46DF-86D0-FE9E241C2D62}" srcOrd="2" destOrd="0" parTransId="{24709E12-FAD8-4827-931D-EB605440C02E}" sibTransId="{FFEECA8B-BF11-41BA-B9EF-019A73F5A248}"/>
    <dgm:cxn modelId="{B94C646D-23AD-463B-8965-9A59F391B9AE}" type="presOf" srcId="{DDC3D02E-97A8-4065-BA42-3090A0C9DC19}" destId="{14A9CBA9-C21F-4C7E-B200-8552BA3431DF}" srcOrd="0" destOrd="0" presId="urn:microsoft.com/office/officeart/2005/8/layout/cycle5"/>
    <dgm:cxn modelId="{21FD6E70-14DB-4262-9752-A76313AFBA0D}" type="presOf" srcId="{6373D5D6-16C0-400C-AC76-FE23CBB61864}" destId="{54CF1E72-DB43-4CCE-AAAD-39A1136F002E}" srcOrd="0" destOrd="0" presId="urn:microsoft.com/office/officeart/2005/8/layout/cycle5"/>
    <dgm:cxn modelId="{3EA69BA5-A3CF-41DF-829C-F9358D6832CA}" type="presOf" srcId="{5723771F-06C4-4332-993C-50DA0B756110}" destId="{7911BFC7-C299-4E1B-84AC-151CDF545074}" srcOrd="0" destOrd="0" presId="urn:microsoft.com/office/officeart/2005/8/layout/cycle5"/>
    <dgm:cxn modelId="{6F453CB1-012B-433D-8B7A-184AFAB6C64A}" srcId="{DDC3D02E-97A8-4065-BA42-3090A0C9DC19}" destId="{6373D5D6-16C0-400C-AC76-FE23CBB61864}" srcOrd="3" destOrd="0" parTransId="{5F42C51E-5DED-4984-936E-A5C847DDE4FE}" sibTransId="{C9307473-7A9D-43C3-97FE-5D332D97290D}"/>
    <dgm:cxn modelId="{1054C7BC-84DA-4C2D-B1E9-1E090CEE95B8}" type="presOf" srcId="{EE5C23BF-A2BD-4243-A82C-847DD2FA0C79}" destId="{E7F5C412-6B37-442A-B704-F2B014083975}" srcOrd="0" destOrd="0" presId="urn:microsoft.com/office/officeart/2005/8/layout/cycle5"/>
    <dgm:cxn modelId="{E53301CB-64D2-4C70-8A9C-006618C20C46}" type="presOf" srcId="{FFEECA8B-BF11-41BA-B9EF-019A73F5A248}" destId="{F8E0C701-B89D-4157-86C0-7B6DAED7C47C}" srcOrd="0" destOrd="0" presId="urn:microsoft.com/office/officeart/2005/8/layout/cycle5"/>
    <dgm:cxn modelId="{99FCE6E1-A03D-4514-BB52-20B28BD08BB0}" srcId="{DDC3D02E-97A8-4065-BA42-3090A0C9DC19}" destId="{8A8CB9A3-FDDE-438E-B4CD-72C4CDD479BD}" srcOrd="0" destOrd="0" parTransId="{0F6DB5EE-1CC8-4816-BCC3-C56EA20DAB23}" sibTransId="{38ECE559-38F8-4274-A0B0-99D48E4484E5}"/>
    <dgm:cxn modelId="{6748E8F3-ABAE-43E4-B4B5-FFFF8B64E292}" type="presOf" srcId="{C9307473-7A9D-43C3-97FE-5D332D97290D}" destId="{A87146CC-13C3-4EB4-B609-B3D24765A28E}" srcOrd="0" destOrd="0" presId="urn:microsoft.com/office/officeart/2005/8/layout/cycle5"/>
    <dgm:cxn modelId="{6C0EC470-BCF6-4C9D-A764-D6ED4C02FF37}" type="presParOf" srcId="{14A9CBA9-C21F-4C7E-B200-8552BA3431DF}" destId="{D85A524E-B3E9-43E5-9DE3-E86500217207}" srcOrd="0" destOrd="0" presId="urn:microsoft.com/office/officeart/2005/8/layout/cycle5"/>
    <dgm:cxn modelId="{DA952BD6-8E00-4136-AA2B-6EA30936784F}" type="presParOf" srcId="{14A9CBA9-C21F-4C7E-B200-8552BA3431DF}" destId="{F3830EAC-A217-44F7-A225-FF89706C2A30}" srcOrd="1" destOrd="0" presId="urn:microsoft.com/office/officeart/2005/8/layout/cycle5"/>
    <dgm:cxn modelId="{3A43A238-3389-4EAF-BAA4-EB3C81570225}" type="presParOf" srcId="{14A9CBA9-C21F-4C7E-B200-8552BA3431DF}" destId="{7014EDF5-587A-4666-947D-35171008B415}" srcOrd="2" destOrd="0" presId="urn:microsoft.com/office/officeart/2005/8/layout/cycle5"/>
    <dgm:cxn modelId="{14413018-0D4A-4AF4-828F-66F3B0A000D3}" type="presParOf" srcId="{14A9CBA9-C21F-4C7E-B200-8552BA3431DF}" destId="{21B6B7CA-874D-4FF7-9404-1E0D55C425B6}" srcOrd="3" destOrd="0" presId="urn:microsoft.com/office/officeart/2005/8/layout/cycle5"/>
    <dgm:cxn modelId="{C84BA01F-28C3-4BDB-A743-C8A7E89F9728}" type="presParOf" srcId="{14A9CBA9-C21F-4C7E-B200-8552BA3431DF}" destId="{C9501CFD-82D9-4DAC-B898-903F34797032}" srcOrd="4" destOrd="0" presId="urn:microsoft.com/office/officeart/2005/8/layout/cycle5"/>
    <dgm:cxn modelId="{CA0D2269-73DC-41BE-9879-37B9E3F8AB5D}" type="presParOf" srcId="{14A9CBA9-C21F-4C7E-B200-8552BA3431DF}" destId="{3FC658A4-27CE-43EF-A245-B85DDCA7D89E}" srcOrd="5" destOrd="0" presId="urn:microsoft.com/office/officeart/2005/8/layout/cycle5"/>
    <dgm:cxn modelId="{6415D06B-AA5C-4537-BAAB-47ABCB02A3F7}" type="presParOf" srcId="{14A9CBA9-C21F-4C7E-B200-8552BA3431DF}" destId="{AC481737-051E-486F-A65F-0BD2B7A65560}" srcOrd="6" destOrd="0" presId="urn:microsoft.com/office/officeart/2005/8/layout/cycle5"/>
    <dgm:cxn modelId="{63ECE5A4-30D3-443D-999D-E6F583E3E36A}" type="presParOf" srcId="{14A9CBA9-C21F-4C7E-B200-8552BA3431DF}" destId="{91B5D645-DF4C-4AF7-8C29-7959666FC81C}" srcOrd="7" destOrd="0" presId="urn:microsoft.com/office/officeart/2005/8/layout/cycle5"/>
    <dgm:cxn modelId="{A8914768-2078-49C5-90C5-38E226AD174F}" type="presParOf" srcId="{14A9CBA9-C21F-4C7E-B200-8552BA3431DF}" destId="{F8E0C701-B89D-4157-86C0-7B6DAED7C47C}" srcOrd="8" destOrd="0" presId="urn:microsoft.com/office/officeart/2005/8/layout/cycle5"/>
    <dgm:cxn modelId="{4F04A175-9BB6-4148-9D34-FDA756D734B3}" type="presParOf" srcId="{14A9CBA9-C21F-4C7E-B200-8552BA3431DF}" destId="{54CF1E72-DB43-4CCE-AAAD-39A1136F002E}" srcOrd="9" destOrd="0" presId="urn:microsoft.com/office/officeart/2005/8/layout/cycle5"/>
    <dgm:cxn modelId="{8CC6BBB2-8B7C-4105-B853-A551AE44F016}" type="presParOf" srcId="{14A9CBA9-C21F-4C7E-B200-8552BA3431DF}" destId="{85C417C7-DEE0-42CF-81F5-B2BEEE0CC806}" srcOrd="10" destOrd="0" presId="urn:microsoft.com/office/officeart/2005/8/layout/cycle5"/>
    <dgm:cxn modelId="{2FA750AE-D4F5-4349-8753-B388FE514C76}" type="presParOf" srcId="{14A9CBA9-C21F-4C7E-B200-8552BA3431DF}" destId="{A87146CC-13C3-4EB4-B609-B3D24765A28E}" srcOrd="11" destOrd="0" presId="urn:microsoft.com/office/officeart/2005/8/layout/cycle5"/>
    <dgm:cxn modelId="{ECDEAC3B-E640-44A0-8CEE-CFB7EFEBD1B1}" type="presParOf" srcId="{14A9CBA9-C21F-4C7E-B200-8552BA3431DF}" destId="{E7F5C412-6B37-442A-B704-F2B014083975}" srcOrd="12" destOrd="0" presId="urn:microsoft.com/office/officeart/2005/8/layout/cycle5"/>
    <dgm:cxn modelId="{023DD84D-DD64-407F-8AD0-75F3C02399CD}" type="presParOf" srcId="{14A9CBA9-C21F-4C7E-B200-8552BA3431DF}" destId="{F5CAB77B-8356-498A-8E94-E563816A5D3C}" srcOrd="13" destOrd="0" presId="urn:microsoft.com/office/officeart/2005/8/layout/cycle5"/>
    <dgm:cxn modelId="{8B6589FE-C3F3-49CB-9FC4-9984A5E0A84B}" type="presParOf" srcId="{14A9CBA9-C21F-4C7E-B200-8552BA3431DF}" destId="{7911BFC7-C299-4E1B-84AC-151CDF545074}"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B90CCE8-71FC-43BC-A946-12C5D716FD7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fr-FR"/>
        </a:p>
      </dgm:t>
    </dgm:pt>
    <dgm:pt modelId="{02EB7673-D4B9-45A9-8923-1F6CBA2B6935}">
      <dgm:prSet phldrT="[Texte]" custT="1"/>
      <dgm:spPr>
        <a:solidFill>
          <a:srgbClr val="8E2C52"/>
        </a:solidFill>
      </dgm:spPr>
      <dgm:t>
        <a:bodyPr/>
        <a:lstStyle/>
        <a:p>
          <a:r>
            <a:rPr lang="en-US" sz="2400" dirty="0"/>
            <a:t>Key considerations for qualification of X-ray</a:t>
          </a:r>
          <a:endParaRPr lang="fr-FR" sz="2400" dirty="0"/>
        </a:p>
      </dgm:t>
    </dgm:pt>
    <dgm:pt modelId="{20D79B53-FCD4-4FC2-8ED5-1CAC9BE44443}" type="parTrans" cxnId="{F9A54FAB-4CCE-4874-966A-42B1D22CCA3D}">
      <dgm:prSet/>
      <dgm:spPr/>
      <dgm:t>
        <a:bodyPr/>
        <a:lstStyle/>
        <a:p>
          <a:endParaRPr lang="fr-FR" sz="2000"/>
        </a:p>
      </dgm:t>
    </dgm:pt>
    <dgm:pt modelId="{E602CE1F-68EB-451D-864C-6FAC031E354A}" type="sibTrans" cxnId="{F9A54FAB-4CCE-4874-966A-42B1D22CCA3D}">
      <dgm:prSet/>
      <dgm:spPr/>
      <dgm:t>
        <a:bodyPr/>
        <a:lstStyle/>
        <a:p>
          <a:endParaRPr lang="fr-FR" sz="2000"/>
        </a:p>
      </dgm:t>
    </dgm:pt>
    <dgm:pt modelId="{E01DDABD-A1F3-49F5-BCE5-61D2F3B68A2E}">
      <dgm:prSet custT="1"/>
      <dgm:spPr/>
      <dgm:t>
        <a:bodyPr/>
        <a:lstStyle/>
        <a:p>
          <a:r>
            <a:rPr lang="en-US" sz="2000" i="1" dirty="0"/>
            <a:t>Irradiation Physics</a:t>
          </a:r>
        </a:p>
      </dgm:t>
    </dgm:pt>
    <dgm:pt modelId="{9C69CCEF-0763-4FE2-943F-ACDC9B17AB41}" type="parTrans" cxnId="{F51B4AED-6495-4542-8BAA-CB39FB1AE180}">
      <dgm:prSet/>
      <dgm:spPr/>
      <dgm:t>
        <a:bodyPr/>
        <a:lstStyle/>
        <a:p>
          <a:endParaRPr lang="fr-FR" sz="2000"/>
        </a:p>
      </dgm:t>
    </dgm:pt>
    <dgm:pt modelId="{0D780ED4-C3DD-4326-A5BE-EAF1B0F10B95}" type="sibTrans" cxnId="{F51B4AED-6495-4542-8BAA-CB39FB1AE180}">
      <dgm:prSet/>
      <dgm:spPr/>
      <dgm:t>
        <a:bodyPr/>
        <a:lstStyle/>
        <a:p>
          <a:endParaRPr lang="fr-FR" sz="2000"/>
        </a:p>
      </dgm:t>
    </dgm:pt>
    <dgm:pt modelId="{1D629C8C-AE61-46B8-B0C7-979FC8A7518A}">
      <dgm:prSet custT="1"/>
      <dgm:spPr/>
      <dgm:t>
        <a:bodyPr/>
        <a:lstStyle/>
        <a:p>
          <a:r>
            <a:rPr lang="en-US" sz="2000" i="1" dirty="0"/>
            <a:t>ISO 11137 requirements</a:t>
          </a:r>
        </a:p>
      </dgm:t>
    </dgm:pt>
    <dgm:pt modelId="{D8FC6C09-03CF-4854-9EDE-7E22D419F2C9}" type="parTrans" cxnId="{BD57711C-8A97-42C1-81FF-897C3D0AD710}">
      <dgm:prSet/>
      <dgm:spPr/>
      <dgm:t>
        <a:bodyPr/>
        <a:lstStyle/>
        <a:p>
          <a:endParaRPr lang="fr-FR" sz="2000"/>
        </a:p>
      </dgm:t>
    </dgm:pt>
    <dgm:pt modelId="{D2FE7E7B-C970-40D9-B033-D68A6FBB4016}" type="sibTrans" cxnId="{BD57711C-8A97-42C1-81FF-897C3D0AD710}">
      <dgm:prSet/>
      <dgm:spPr/>
      <dgm:t>
        <a:bodyPr/>
        <a:lstStyle/>
        <a:p>
          <a:endParaRPr lang="fr-FR" sz="2000"/>
        </a:p>
      </dgm:t>
    </dgm:pt>
    <dgm:pt modelId="{8174AA3B-7FAA-4191-BF16-8F8E6FD1754C}">
      <dgm:prSet custT="1"/>
      <dgm:spPr/>
      <dgm:t>
        <a:bodyPr/>
        <a:lstStyle/>
        <a:p>
          <a:r>
            <a:rPr lang="en-US" sz="2000" i="1" dirty="0"/>
            <a:t>Testing recommendations &amp; data package</a:t>
          </a:r>
        </a:p>
      </dgm:t>
    </dgm:pt>
    <dgm:pt modelId="{F0B0014F-2D25-4790-84E2-4D8A80CB6873}" type="parTrans" cxnId="{2637E51C-7375-48FA-BA08-6F5DF69CF75D}">
      <dgm:prSet/>
      <dgm:spPr/>
      <dgm:t>
        <a:bodyPr/>
        <a:lstStyle/>
        <a:p>
          <a:endParaRPr lang="fr-FR" sz="2000"/>
        </a:p>
      </dgm:t>
    </dgm:pt>
    <dgm:pt modelId="{1FEFBE93-41A8-4A4A-996F-A2D3FF81BD76}" type="sibTrans" cxnId="{2637E51C-7375-48FA-BA08-6F5DF69CF75D}">
      <dgm:prSet/>
      <dgm:spPr/>
      <dgm:t>
        <a:bodyPr/>
        <a:lstStyle/>
        <a:p>
          <a:endParaRPr lang="fr-FR" sz="2000"/>
        </a:p>
      </dgm:t>
    </dgm:pt>
    <dgm:pt modelId="{CC1CB79A-D21E-436C-A4D5-0E2DF1D3B362}">
      <dgm:prSet custT="1"/>
      <dgm:spPr/>
      <dgm:t>
        <a:bodyPr/>
        <a:lstStyle/>
        <a:p>
          <a:r>
            <a:rPr lang="en-US" sz="2000" i="1" dirty="0"/>
            <a:t>Material Science</a:t>
          </a:r>
        </a:p>
      </dgm:t>
    </dgm:pt>
    <dgm:pt modelId="{A0B0C7D7-32CE-4FF7-942F-A957D4C569C6}" type="parTrans" cxnId="{3465DCAB-2F33-4E06-B359-61752181DF1C}">
      <dgm:prSet/>
      <dgm:spPr/>
      <dgm:t>
        <a:bodyPr/>
        <a:lstStyle/>
        <a:p>
          <a:endParaRPr lang="fr-FR"/>
        </a:p>
      </dgm:t>
    </dgm:pt>
    <dgm:pt modelId="{CD4522E9-5893-473B-943A-55C9C339960A}" type="sibTrans" cxnId="{3465DCAB-2F33-4E06-B359-61752181DF1C}">
      <dgm:prSet/>
      <dgm:spPr/>
      <dgm:t>
        <a:bodyPr/>
        <a:lstStyle/>
        <a:p>
          <a:endParaRPr lang="fr-FR"/>
        </a:p>
      </dgm:t>
    </dgm:pt>
    <dgm:pt modelId="{D8B04FFE-BE2B-4A48-AAB5-2B330139592B}">
      <dgm:prSet custT="1"/>
      <dgm:spPr/>
      <dgm:t>
        <a:bodyPr/>
        <a:lstStyle/>
        <a:p>
          <a:r>
            <a:rPr lang="en-US" sz="2000" i="1" dirty="0"/>
            <a:t>SUS Application – which criticality? How to use data? filing update?</a:t>
          </a:r>
        </a:p>
      </dgm:t>
    </dgm:pt>
    <dgm:pt modelId="{EB66CE58-5541-4CD3-AAAC-2CC243DBE49E}" type="parTrans" cxnId="{7F95FF0F-1388-423E-9117-4BA07F23A49E}">
      <dgm:prSet/>
      <dgm:spPr/>
      <dgm:t>
        <a:bodyPr/>
        <a:lstStyle/>
        <a:p>
          <a:endParaRPr lang="fr-FR"/>
        </a:p>
      </dgm:t>
    </dgm:pt>
    <dgm:pt modelId="{B7AE5333-B38F-4D73-9621-F84AC70244DA}" type="sibTrans" cxnId="{7F95FF0F-1388-423E-9117-4BA07F23A49E}">
      <dgm:prSet/>
      <dgm:spPr/>
      <dgm:t>
        <a:bodyPr/>
        <a:lstStyle/>
        <a:p>
          <a:endParaRPr lang="fr-FR"/>
        </a:p>
      </dgm:t>
    </dgm:pt>
    <dgm:pt modelId="{32C6C78D-C3FC-4512-86E3-36FC64095FE7}" type="pres">
      <dgm:prSet presAssocID="{9B90CCE8-71FC-43BC-A946-12C5D716FD7E}" presName="diagram" presStyleCnt="0">
        <dgm:presLayoutVars>
          <dgm:chPref val="1"/>
          <dgm:dir/>
          <dgm:animOne val="branch"/>
          <dgm:animLvl val="lvl"/>
          <dgm:resizeHandles/>
        </dgm:presLayoutVars>
      </dgm:prSet>
      <dgm:spPr/>
    </dgm:pt>
    <dgm:pt modelId="{EB53378F-B378-487B-9B9C-84A56D5378B0}" type="pres">
      <dgm:prSet presAssocID="{02EB7673-D4B9-45A9-8923-1F6CBA2B6935}" presName="root" presStyleCnt="0"/>
      <dgm:spPr/>
    </dgm:pt>
    <dgm:pt modelId="{59DD64E6-9571-454A-ACA5-B25870438855}" type="pres">
      <dgm:prSet presAssocID="{02EB7673-D4B9-45A9-8923-1F6CBA2B6935}" presName="rootComposite" presStyleCnt="0"/>
      <dgm:spPr/>
    </dgm:pt>
    <dgm:pt modelId="{87C56BB9-F136-4C4D-A79F-7B5131A80AE2}" type="pres">
      <dgm:prSet presAssocID="{02EB7673-D4B9-45A9-8923-1F6CBA2B6935}" presName="rootText" presStyleLbl="node1" presStyleIdx="0" presStyleCnt="1" custScaleX="331040" custScaleY="166477" custLinFactNeighborX="1838"/>
      <dgm:spPr/>
    </dgm:pt>
    <dgm:pt modelId="{70D51F54-45BD-466B-8113-58E3E70C89AF}" type="pres">
      <dgm:prSet presAssocID="{02EB7673-D4B9-45A9-8923-1F6CBA2B6935}" presName="rootConnector" presStyleLbl="node1" presStyleIdx="0" presStyleCnt="1"/>
      <dgm:spPr/>
    </dgm:pt>
    <dgm:pt modelId="{49CD9F33-CC4D-4F62-B4E0-3D6FBE4E428B}" type="pres">
      <dgm:prSet presAssocID="{02EB7673-D4B9-45A9-8923-1F6CBA2B6935}" presName="childShape" presStyleCnt="0"/>
      <dgm:spPr/>
    </dgm:pt>
    <dgm:pt modelId="{7E42C039-0B4B-4EBE-90A9-6A0D8A2B7AC3}" type="pres">
      <dgm:prSet presAssocID="{D8FC6C09-03CF-4854-9EDE-7E22D419F2C9}" presName="Name13" presStyleLbl="parChTrans1D2" presStyleIdx="0" presStyleCnt="5"/>
      <dgm:spPr/>
    </dgm:pt>
    <dgm:pt modelId="{2A969A5F-780D-4C93-B665-AA3740FC4985}" type="pres">
      <dgm:prSet presAssocID="{1D629C8C-AE61-46B8-B0C7-979FC8A7518A}" presName="childText" presStyleLbl="bgAcc1" presStyleIdx="0" presStyleCnt="5" custScaleX="332170">
        <dgm:presLayoutVars>
          <dgm:bulletEnabled val="1"/>
        </dgm:presLayoutVars>
      </dgm:prSet>
      <dgm:spPr/>
    </dgm:pt>
    <dgm:pt modelId="{D937FF93-1026-414E-94BF-7EAE4F353BBC}" type="pres">
      <dgm:prSet presAssocID="{9C69CCEF-0763-4FE2-943F-ACDC9B17AB41}" presName="Name13" presStyleLbl="parChTrans1D2" presStyleIdx="1" presStyleCnt="5"/>
      <dgm:spPr/>
    </dgm:pt>
    <dgm:pt modelId="{3C1AE8A6-ADDE-47F9-A87D-131230D5B4F6}" type="pres">
      <dgm:prSet presAssocID="{E01DDABD-A1F3-49F5-BCE5-61D2F3B68A2E}" presName="childText" presStyleLbl="bgAcc1" presStyleIdx="1" presStyleCnt="5" custScaleX="332170">
        <dgm:presLayoutVars>
          <dgm:bulletEnabled val="1"/>
        </dgm:presLayoutVars>
      </dgm:prSet>
      <dgm:spPr/>
    </dgm:pt>
    <dgm:pt modelId="{DD8B1E5D-07D7-480A-8F04-354E57705170}" type="pres">
      <dgm:prSet presAssocID="{A0B0C7D7-32CE-4FF7-942F-A957D4C569C6}" presName="Name13" presStyleLbl="parChTrans1D2" presStyleIdx="2" presStyleCnt="5"/>
      <dgm:spPr/>
    </dgm:pt>
    <dgm:pt modelId="{9A6198D0-795D-433D-9696-A9D62CCBECAC}" type="pres">
      <dgm:prSet presAssocID="{CC1CB79A-D21E-436C-A4D5-0E2DF1D3B362}" presName="childText" presStyleLbl="bgAcc1" presStyleIdx="2" presStyleCnt="5" custScaleX="332170">
        <dgm:presLayoutVars>
          <dgm:bulletEnabled val="1"/>
        </dgm:presLayoutVars>
      </dgm:prSet>
      <dgm:spPr/>
    </dgm:pt>
    <dgm:pt modelId="{DF26B7C6-4803-4DD3-9D2D-3BC33A8C97E6}" type="pres">
      <dgm:prSet presAssocID="{F0B0014F-2D25-4790-84E2-4D8A80CB6873}" presName="Name13" presStyleLbl="parChTrans1D2" presStyleIdx="3" presStyleCnt="5"/>
      <dgm:spPr/>
    </dgm:pt>
    <dgm:pt modelId="{367CE033-86D3-4805-921A-D466D4685CB3}" type="pres">
      <dgm:prSet presAssocID="{8174AA3B-7FAA-4191-BF16-8F8E6FD1754C}" presName="childText" presStyleLbl="bgAcc1" presStyleIdx="3" presStyleCnt="5" custScaleX="332170">
        <dgm:presLayoutVars>
          <dgm:bulletEnabled val="1"/>
        </dgm:presLayoutVars>
      </dgm:prSet>
      <dgm:spPr/>
    </dgm:pt>
    <dgm:pt modelId="{58BA9279-56ED-4707-8256-0204BA74EB0D}" type="pres">
      <dgm:prSet presAssocID="{EB66CE58-5541-4CD3-AAAC-2CC243DBE49E}" presName="Name13" presStyleLbl="parChTrans1D2" presStyleIdx="4" presStyleCnt="5"/>
      <dgm:spPr/>
    </dgm:pt>
    <dgm:pt modelId="{C4563AB6-E899-4B0A-9C2F-441C0028F81D}" type="pres">
      <dgm:prSet presAssocID="{D8B04FFE-BE2B-4A48-AAB5-2B330139592B}" presName="childText" presStyleLbl="bgAcc1" presStyleIdx="4" presStyleCnt="5" custScaleX="332703" custScaleY="159471">
        <dgm:presLayoutVars>
          <dgm:bulletEnabled val="1"/>
        </dgm:presLayoutVars>
      </dgm:prSet>
      <dgm:spPr/>
    </dgm:pt>
  </dgm:ptLst>
  <dgm:cxnLst>
    <dgm:cxn modelId="{F2E3DA04-168E-4FC0-9D1B-9D544CB124F5}" type="presOf" srcId="{02EB7673-D4B9-45A9-8923-1F6CBA2B6935}" destId="{87C56BB9-F136-4C4D-A79F-7B5131A80AE2}" srcOrd="0" destOrd="0" presId="urn:microsoft.com/office/officeart/2005/8/layout/hierarchy3"/>
    <dgm:cxn modelId="{29621E0C-6D18-49EA-8C1A-1FC038EDD6C7}" type="presOf" srcId="{1D629C8C-AE61-46B8-B0C7-979FC8A7518A}" destId="{2A969A5F-780D-4C93-B665-AA3740FC4985}" srcOrd="0" destOrd="0" presId="urn:microsoft.com/office/officeart/2005/8/layout/hierarchy3"/>
    <dgm:cxn modelId="{7F95FF0F-1388-423E-9117-4BA07F23A49E}" srcId="{02EB7673-D4B9-45A9-8923-1F6CBA2B6935}" destId="{D8B04FFE-BE2B-4A48-AAB5-2B330139592B}" srcOrd="4" destOrd="0" parTransId="{EB66CE58-5541-4CD3-AAAC-2CC243DBE49E}" sibTransId="{B7AE5333-B38F-4D73-9621-F84AC70244DA}"/>
    <dgm:cxn modelId="{13817A17-3D5E-4481-80CD-D746F49980A9}" type="presOf" srcId="{8174AA3B-7FAA-4191-BF16-8F8E6FD1754C}" destId="{367CE033-86D3-4805-921A-D466D4685CB3}" srcOrd="0" destOrd="0" presId="urn:microsoft.com/office/officeart/2005/8/layout/hierarchy3"/>
    <dgm:cxn modelId="{BD57711C-8A97-42C1-81FF-897C3D0AD710}" srcId="{02EB7673-D4B9-45A9-8923-1F6CBA2B6935}" destId="{1D629C8C-AE61-46B8-B0C7-979FC8A7518A}" srcOrd="0" destOrd="0" parTransId="{D8FC6C09-03CF-4854-9EDE-7E22D419F2C9}" sibTransId="{D2FE7E7B-C970-40D9-B033-D68A6FBB4016}"/>
    <dgm:cxn modelId="{2637E51C-7375-48FA-BA08-6F5DF69CF75D}" srcId="{02EB7673-D4B9-45A9-8923-1F6CBA2B6935}" destId="{8174AA3B-7FAA-4191-BF16-8F8E6FD1754C}" srcOrd="3" destOrd="0" parTransId="{F0B0014F-2D25-4790-84E2-4D8A80CB6873}" sibTransId="{1FEFBE93-41A8-4A4A-996F-A2D3FF81BD76}"/>
    <dgm:cxn modelId="{9EC8F026-972E-4B63-BD44-076530374418}" type="presOf" srcId="{D8FC6C09-03CF-4854-9EDE-7E22D419F2C9}" destId="{7E42C039-0B4B-4EBE-90A9-6A0D8A2B7AC3}" srcOrd="0" destOrd="0" presId="urn:microsoft.com/office/officeart/2005/8/layout/hierarchy3"/>
    <dgm:cxn modelId="{46D5B42A-10B3-4655-A1CB-305F62445B00}" type="presOf" srcId="{F0B0014F-2D25-4790-84E2-4D8A80CB6873}" destId="{DF26B7C6-4803-4DD3-9D2D-3BC33A8C97E6}" srcOrd="0" destOrd="0" presId="urn:microsoft.com/office/officeart/2005/8/layout/hierarchy3"/>
    <dgm:cxn modelId="{CCE88434-77FF-4328-839A-914CD80C2617}" type="presOf" srcId="{9B90CCE8-71FC-43BC-A946-12C5D716FD7E}" destId="{32C6C78D-C3FC-4512-86E3-36FC64095FE7}" srcOrd="0" destOrd="0" presId="urn:microsoft.com/office/officeart/2005/8/layout/hierarchy3"/>
    <dgm:cxn modelId="{286A6060-CF5D-4A73-8715-7D0AFF4CDA51}" type="presOf" srcId="{CC1CB79A-D21E-436C-A4D5-0E2DF1D3B362}" destId="{9A6198D0-795D-433D-9696-A9D62CCBECAC}" srcOrd="0" destOrd="0" presId="urn:microsoft.com/office/officeart/2005/8/layout/hierarchy3"/>
    <dgm:cxn modelId="{81A42B67-6B79-4326-8AB1-3D90479C5CCC}" type="presOf" srcId="{D8B04FFE-BE2B-4A48-AAB5-2B330139592B}" destId="{C4563AB6-E899-4B0A-9C2F-441C0028F81D}" srcOrd="0" destOrd="0" presId="urn:microsoft.com/office/officeart/2005/8/layout/hierarchy3"/>
    <dgm:cxn modelId="{F9A54FAB-4CCE-4874-966A-42B1D22CCA3D}" srcId="{9B90CCE8-71FC-43BC-A946-12C5D716FD7E}" destId="{02EB7673-D4B9-45A9-8923-1F6CBA2B6935}" srcOrd="0" destOrd="0" parTransId="{20D79B53-FCD4-4FC2-8ED5-1CAC9BE44443}" sibTransId="{E602CE1F-68EB-451D-864C-6FAC031E354A}"/>
    <dgm:cxn modelId="{3465DCAB-2F33-4E06-B359-61752181DF1C}" srcId="{02EB7673-D4B9-45A9-8923-1F6CBA2B6935}" destId="{CC1CB79A-D21E-436C-A4D5-0E2DF1D3B362}" srcOrd="2" destOrd="0" parTransId="{A0B0C7D7-32CE-4FF7-942F-A957D4C569C6}" sibTransId="{CD4522E9-5893-473B-943A-55C9C339960A}"/>
    <dgm:cxn modelId="{AF195DC9-EEA3-4EE4-A0BB-7BA03B8912CB}" type="presOf" srcId="{E01DDABD-A1F3-49F5-BCE5-61D2F3B68A2E}" destId="{3C1AE8A6-ADDE-47F9-A87D-131230D5B4F6}" srcOrd="0" destOrd="0" presId="urn:microsoft.com/office/officeart/2005/8/layout/hierarchy3"/>
    <dgm:cxn modelId="{465C54CC-B40A-4DD9-B5EE-4E0EB9BB037F}" type="presOf" srcId="{9C69CCEF-0763-4FE2-943F-ACDC9B17AB41}" destId="{D937FF93-1026-414E-94BF-7EAE4F353BBC}" srcOrd="0" destOrd="0" presId="urn:microsoft.com/office/officeart/2005/8/layout/hierarchy3"/>
    <dgm:cxn modelId="{30BBB9E9-B976-410B-9D4B-00FBE8F86AEB}" type="presOf" srcId="{EB66CE58-5541-4CD3-AAAC-2CC243DBE49E}" destId="{58BA9279-56ED-4707-8256-0204BA74EB0D}" srcOrd="0" destOrd="0" presId="urn:microsoft.com/office/officeart/2005/8/layout/hierarchy3"/>
    <dgm:cxn modelId="{F51B4AED-6495-4542-8BAA-CB39FB1AE180}" srcId="{02EB7673-D4B9-45A9-8923-1F6CBA2B6935}" destId="{E01DDABD-A1F3-49F5-BCE5-61D2F3B68A2E}" srcOrd="1" destOrd="0" parTransId="{9C69CCEF-0763-4FE2-943F-ACDC9B17AB41}" sibTransId="{0D780ED4-C3DD-4326-A5BE-EAF1B0F10B95}"/>
    <dgm:cxn modelId="{E24D79FC-945B-4E08-A95F-35126A7FC745}" type="presOf" srcId="{A0B0C7D7-32CE-4FF7-942F-A957D4C569C6}" destId="{DD8B1E5D-07D7-480A-8F04-354E57705170}" srcOrd="0" destOrd="0" presId="urn:microsoft.com/office/officeart/2005/8/layout/hierarchy3"/>
    <dgm:cxn modelId="{FC5C56FD-DFB7-4298-B5F4-F4C3E9204B40}" type="presOf" srcId="{02EB7673-D4B9-45A9-8923-1F6CBA2B6935}" destId="{70D51F54-45BD-466B-8113-58E3E70C89AF}" srcOrd="1" destOrd="0" presId="urn:microsoft.com/office/officeart/2005/8/layout/hierarchy3"/>
    <dgm:cxn modelId="{8B1F2FE0-5650-485B-800B-DF9D469CDBB3}" type="presParOf" srcId="{32C6C78D-C3FC-4512-86E3-36FC64095FE7}" destId="{EB53378F-B378-487B-9B9C-84A56D5378B0}" srcOrd="0" destOrd="0" presId="urn:microsoft.com/office/officeart/2005/8/layout/hierarchy3"/>
    <dgm:cxn modelId="{1B0BEDBC-1FD7-4D74-82B2-A0CC21A70494}" type="presParOf" srcId="{EB53378F-B378-487B-9B9C-84A56D5378B0}" destId="{59DD64E6-9571-454A-ACA5-B25870438855}" srcOrd="0" destOrd="0" presId="urn:microsoft.com/office/officeart/2005/8/layout/hierarchy3"/>
    <dgm:cxn modelId="{D0776A42-5BAA-457C-B43E-C13044870BB3}" type="presParOf" srcId="{59DD64E6-9571-454A-ACA5-B25870438855}" destId="{87C56BB9-F136-4C4D-A79F-7B5131A80AE2}" srcOrd="0" destOrd="0" presId="urn:microsoft.com/office/officeart/2005/8/layout/hierarchy3"/>
    <dgm:cxn modelId="{B57302F2-D432-4CD8-9937-08F9EE5CA0A4}" type="presParOf" srcId="{59DD64E6-9571-454A-ACA5-B25870438855}" destId="{70D51F54-45BD-466B-8113-58E3E70C89AF}" srcOrd="1" destOrd="0" presId="urn:microsoft.com/office/officeart/2005/8/layout/hierarchy3"/>
    <dgm:cxn modelId="{0F332D4E-CAD1-4139-B3CD-72900D2D9A3A}" type="presParOf" srcId="{EB53378F-B378-487B-9B9C-84A56D5378B0}" destId="{49CD9F33-CC4D-4F62-B4E0-3D6FBE4E428B}" srcOrd="1" destOrd="0" presId="urn:microsoft.com/office/officeart/2005/8/layout/hierarchy3"/>
    <dgm:cxn modelId="{047100DE-BA7C-4B15-836A-D53C36188836}" type="presParOf" srcId="{49CD9F33-CC4D-4F62-B4E0-3D6FBE4E428B}" destId="{7E42C039-0B4B-4EBE-90A9-6A0D8A2B7AC3}" srcOrd="0" destOrd="0" presId="urn:microsoft.com/office/officeart/2005/8/layout/hierarchy3"/>
    <dgm:cxn modelId="{1C961932-4AE4-4F4D-B5F8-21389FB0C993}" type="presParOf" srcId="{49CD9F33-CC4D-4F62-B4E0-3D6FBE4E428B}" destId="{2A969A5F-780D-4C93-B665-AA3740FC4985}" srcOrd="1" destOrd="0" presId="urn:microsoft.com/office/officeart/2005/8/layout/hierarchy3"/>
    <dgm:cxn modelId="{725FDEA8-E4A3-404D-9C22-AFF41990A2C5}" type="presParOf" srcId="{49CD9F33-CC4D-4F62-B4E0-3D6FBE4E428B}" destId="{D937FF93-1026-414E-94BF-7EAE4F353BBC}" srcOrd="2" destOrd="0" presId="urn:microsoft.com/office/officeart/2005/8/layout/hierarchy3"/>
    <dgm:cxn modelId="{24A8C745-E4DD-4204-9F16-B77C9FC2C54A}" type="presParOf" srcId="{49CD9F33-CC4D-4F62-B4E0-3D6FBE4E428B}" destId="{3C1AE8A6-ADDE-47F9-A87D-131230D5B4F6}" srcOrd="3" destOrd="0" presId="urn:microsoft.com/office/officeart/2005/8/layout/hierarchy3"/>
    <dgm:cxn modelId="{B174F0A4-AD94-4039-B04A-EB653483A764}" type="presParOf" srcId="{49CD9F33-CC4D-4F62-B4E0-3D6FBE4E428B}" destId="{DD8B1E5D-07D7-480A-8F04-354E57705170}" srcOrd="4" destOrd="0" presId="urn:microsoft.com/office/officeart/2005/8/layout/hierarchy3"/>
    <dgm:cxn modelId="{47E9527E-D7F8-461A-8AAE-FA6E3224DDB3}" type="presParOf" srcId="{49CD9F33-CC4D-4F62-B4E0-3D6FBE4E428B}" destId="{9A6198D0-795D-433D-9696-A9D62CCBECAC}" srcOrd="5" destOrd="0" presId="urn:microsoft.com/office/officeart/2005/8/layout/hierarchy3"/>
    <dgm:cxn modelId="{59E8AA03-84F3-4B61-8D43-EDB43B1CACE6}" type="presParOf" srcId="{49CD9F33-CC4D-4F62-B4E0-3D6FBE4E428B}" destId="{DF26B7C6-4803-4DD3-9D2D-3BC33A8C97E6}" srcOrd="6" destOrd="0" presId="urn:microsoft.com/office/officeart/2005/8/layout/hierarchy3"/>
    <dgm:cxn modelId="{99CC3BFC-EC86-4118-8188-71472386277C}" type="presParOf" srcId="{49CD9F33-CC4D-4F62-B4E0-3D6FBE4E428B}" destId="{367CE033-86D3-4805-921A-D466D4685CB3}" srcOrd="7" destOrd="0" presId="urn:microsoft.com/office/officeart/2005/8/layout/hierarchy3"/>
    <dgm:cxn modelId="{3048DE93-4471-455E-AE97-2AE8E4F105F8}" type="presParOf" srcId="{49CD9F33-CC4D-4F62-B4E0-3D6FBE4E428B}" destId="{58BA9279-56ED-4707-8256-0204BA74EB0D}" srcOrd="8" destOrd="0" presId="urn:microsoft.com/office/officeart/2005/8/layout/hierarchy3"/>
    <dgm:cxn modelId="{4E4EFB01-D651-42EF-B015-AD8009B4B81D}" type="presParOf" srcId="{49CD9F33-CC4D-4F62-B4E0-3D6FBE4E428B}" destId="{C4563AB6-E899-4B0A-9C2F-441C0028F81D}" srcOrd="9"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56BB9-F136-4C4D-A79F-7B5131A80AE2}">
      <dsp:nvSpPr>
        <dsp:cNvPr id="0" name=""/>
        <dsp:cNvSpPr/>
      </dsp:nvSpPr>
      <dsp:spPr>
        <a:xfrm>
          <a:off x="944828" y="607"/>
          <a:ext cx="3688343" cy="927417"/>
        </a:xfrm>
        <a:prstGeom prst="roundRect">
          <a:avLst>
            <a:gd name="adj" fmla="val 10000"/>
          </a:avLst>
        </a:prstGeom>
        <a:solidFill>
          <a:srgbClr val="8E2C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Key considerations for qualification of X-ray</a:t>
          </a:r>
          <a:endParaRPr lang="fr-FR" sz="2400" kern="1200" dirty="0"/>
        </a:p>
      </dsp:txBody>
      <dsp:txXfrm>
        <a:off x="971991" y="27770"/>
        <a:ext cx="3634017" cy="873091"/>
      </dsp:txXfrm>
    </dsp:sp>
    <dsp:sp modelId="{7E42C039-0B4B-4EBE-90A9-6A0D8A2B7AC3}">
      <dsp:nvSpPr>
        <dsp:cNvPr id="0" name=""/>
        <dsp:cNvSpPr/>
      </dsp:nvSpPr>
      <dsp:spPr>
        <a:xfrm>
          <a:off x="1313662" y="928024"/>
          <a:ext cx="348355" cy="417813"/>
        </a:xfrm>
        <a:custGeom>
          <a:avLst/>
          <a:gdLst/>
          <a:ahLst/>
          <a:cxnLst/>
          <a:rect l="0" t="0" r="0" b="0"/>
          <a:pathLst>
            <a:path>
              <a:moveTo>
                <a:pt x="0" y="0"/>
              </a:moveTo>
              <a:lnTo>
                <a:pt x="0" y="417813"/>
              </a:lnTo>
              <a:lnTo>
                <a:pt x="348355" y="4178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69A5F-780D-4C93-B665-AA3740FC4985}">
      <dsp:nvSpPr>
        <dsp:cNvPr id="0" name=""/>
        <dsp:cNvSpPr/>
      </dsp:nvSpPr>
      <dsp:spPr>
        <a:xfrm>
          <a:off x="1662018" y="1067295"/>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ISO 11137 requirements</a:t>
          </a:r>
        </a:p>
      </dsp:txBody>
      <dsp:txXfrm>
        <a:off x="1678334" y="1083611"/>
        <a:ext cx="2928114" cy="524452"/>
      </dsp:txXfrm>
    </dsp:sp>
    <dsp:sp modelId="{D937FF93-1026-414E-94BF-7EAE4F353BBC}">
      <dsp:nvSpPr>
        <dsp:cNvPr id="0" name=""/>
        <dsp:cNvSpPr/>
      </dsp:nvSpPr>
      <dsp:spPr>
        <a:xfrm>
          <a:off x="1313662" y="928024"/>
          <a:ext cx="348355" cy="1114168"/>
        </a:xfrm>
        <a:custGeom>
          <a:avLst/>
          <a:gdLst/>
          <a:ahLst/>
          <a:cxnLst/>
          <a:rect l="0" t="0" r="0" b="0"/>
          <a:pathLst>
            <a:path>
              <a:moveTo>
                <a:pt x="0" y="0"/>
              </a:moveTo>
              <a:lnTo>
                <a:pt x="0" y="1114168"/>
              </a:lnTo>
              <a:lnTo>
                <a:pt x="348355" y="1114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1AE8A6-ADDE-47F9-A87D-131230D5B4F6}">
      <dsp:nvSpPr>
        <dsp:cNvPr id="0" name=""/>
        <dsp:cNvSpPr/>
      </dsp:nvSpPr>
      <dsp:spPr>
        <a:xfrm>
          <a:off x="1662018" y="1763650"/>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Irradiation Physics</a:t>
          </a:r>
        </a:p>
      </dsp:txBody>
      <dsp:txXfrm>
        <a:off x="1678334" y="1779966"/>
        <a:ext cx="2928114" cy="524452"/>
      </dsp:txXfrm>
    </dsp:sp>
    <dsp:sp modelId="{DD8B1E5D-07D7-480A-8F04-354E57705170}">
      <dsp:nvSpPr>
        <dsp:cNvPr id="0" name=""/>
        <dsp:cNvSpPr/>
      </dsp:nvSpPr>
      <dsp:spPr>
        <a:xfrm>
          <a:off x="1313662" y="928024"/>
          <a:ext cx="348355" cy="1810523"/>
        </a:xfrm>
        <a:custGeom>
          <a:avLst/>
          <a:gdLst/>
          <a:ahLst/>
          <a:cxnLst/>
          <a:rect l="0" t="0" r="0" b="0"/>
          <a:pathLst>
            <a:path>
              <a:moveTo>
                <a:pt x="0" y="0"/>
              </a:moveTo>
              <a:lnTo>
                <a:pt x="0" y="1810523"/>
              </a:lnTo>
              <a:lnTo>
                <a:pt x="348355" y="1810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6198D0-795D-433D-9696-A9D62CCBECAC}">
      <dsp:nvSpPr>
        <dsp:cNvPr id="0" name=""/>
        <dsp:cNvSpPr/>
      </dsp:nvSpPr>
      <dsp:spPr>
        <a:xfrm>
          <a:off x="1662018" y="2460006"/>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Material Science</a:t>
          </a:r>
        </a:p>
      </dsp:txBody>
      <dsp:txXfrm>
        <a:off x="1678334" y="2476322"/>
        <a:ext cx="2928114" cy="524452"/>
      </dsp:txXfrm>
    </dsp:sp>
    <dsp:sp modelId="{DF26B7C6-4803-4DD3-9D2D-3BC33A8C97E6}">
      <dsp:nvSpPr>
        <dsp:cNvPr id="0" name=""/>
        <dsp:cNvSpPr/>
      </dsp:nvSpPr>
      <dsp:spPr>
        <a:xfrm>
          <a:off x="1313662" y="928024"/>
          <a:ext cx="348355" cy="2506878"/>
        </a:xfrm>
        <a:custGeom>
          <a:avLst/>
          <a:gdLst/>
          <a:ahLst/>
          <a:cxnLst/>
          <a:rect l="0" t="0" r="0" b="0"/>
          <a:pathLst>
            <a:path>
              <a:moveTo>
                <a:pt x="0" y="0"/>
              </a:moveTo>
              <a:lnTo>
                <a:pt x="0" y="2506878"/>
              </a:lnTo>
              <a:lnTo>
                <a:pt x="348355" y="2506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7CE033-86D3-4805-921A-D466D4685CB3}">
      <dsp:nvSpPr>
        <dsp:cNvPr id="0" name=""/>
        <dsp:cNvSpPr/>
      </dsp:nvSpPr>
      <dsp:spPr>
        <a:xfrm>
          <a:off x="1662018" y="3156361"/>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Testing recommendations &amp; data package</a:t>
          </a:r>
        </a:p>
      </dsp:txBody>
      <dsp:txXfrm>
        <a:off x="1678334" y="3172677"/>
        <a:ext cx="2928114" cy="524452"/>
      </dsp:txXfrm>
    </dsp:sp>
    <dsp:sp modelId="{58BA9279-56ED-4707-8256-0204BA74EB0D}">
      <dsp:nvSpPr>
        <dsp:cNvPr id="0" name=""/>
        <dsp:cNvSpPr/>
      </dsp:nvSpPr>
      <dsp:spPr>
        <a:xfrm>
          <a:off x="1313662" y="928024"/>
          <a:ext cx="348355" cy="3368885"/>
        </a:xfrm>
        <a:custGeom>
          <a:avLst/>
          <a:gdLst/>
          <a:ahLst/>
          <a:cxnLst/>
          <a:rect l="0" t="0" r="0" b="0"/>
          <a:pathLst>
            <a:path>
              <a:moveTo>
                <a:pt x="0" y="0"/>
              </a:moveTo>
              <a:lnTo>
                <a:pt x="0" y="3368885"/>
              </a:lnTo>
              <a:lnTo>
                <a:pt x="348355" y="3368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563AB6-E899-4B0A-9C2F-441C0028F81D}">
      <dsp:nvSpPr>
        <dsp:cNvPr id="0" name=""/>
        <dsp:cNvSpPr/>
      </dsp:nvSpPr>
      <dsp:spPr>
        <a:xfrm>
          <a:off x="1662018" y="3852716"/>
          <a:ext cx="2965497" cy="888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SUS Application – which criticality? How to use data? filing update?</a:t>
          </a:r>
        </a:p>
      </dsp:txBody>
      <dsp:txXfrm>
        <a:off x="1688038" y="3878736"/>
        <a:ext cx="2913457" cy="836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61861-0BF8-4CCF-9FE9-1AA94BA0B914}">
      <dsp:nvSpPr>
        <dsp:cNvPr id="0" name=""/>
        <dsp:cNvSpPr/>
      </dsp:nvSpPr>
      <dsp:spPr>
        <a:xfrm>
          <a:off x="0" y="721889"/>
          <a:ext cx="6725501" cy="3780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89F259-F217-407F-87BE-DF20CE6F423C}">
      <dsp:nvSpPr>
        <dsp:cNvPr id="0" name=""/>
        <dsp:cNvSpPr/>
      </dsp:nvSpPr>
      <dsp:spPr>
        <a:xfrm>
          <a:off x="335946" y="27636"/>
          <a:ext cx="6228000" cy="915652"/>
        </a:xfrm>
        <a:prstGeom prst="roundRect">
          <a:avLst/>
        </a:prstGeom>
        <a:solidFill>
          <a:srgbClr val="8E2C5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0" rIns="72000" bIns="0" numCol="1" spcCol="1270" anchor="ctr" anchorCtr="0">
          <a:noAutofit/>
        </a:bodyPr>
        <a:lstStyle/>
        <a:p>
          <a:pPr marL="0" lvl="0" indent="0" algn="l" defTabSz="1066800">
            <a:lnSpc>
              <a:spcPct val="90000"/>
            </a:lnSpc>
            <a:spcBef>
              <a:spcPct val="0"/>
            </a:spcBef>
            <a:spcAft>
              <a:spcPts val="0"/>
            </a:spcAft>
            <a:buNone/>
          </a:pPr>
          <a:r>
            <a:rPr lang="en-US" sz="2400" kern="1200" dirty="0">
              <a:solidFill>
                <a:sysClr val="window" lastClr="FFFFFF"/>
              </a:solidFill>
              <a:latin typeface="Calibri" panose="020F0502020204030204"/>
              <a:ea typeface="+mn-ea"/>
              <a:cs typeface="+mn-cs"/>
              <a:sym typeface="Wingdings" panose="05000000000000000000" pitchFamily="2" charset="2"/>
            </a:rPr>
            <a:t>The interaction of gamma and X-rays with matter is identical</a:t>
          </a:r>
          <a:endParaRPr lang="fr-FR" sz="2400" kern="1200" dirty="0">
            <a:solidFill>
              <a:sysClr val="window" lastClr="FFFFFF"/>
            </a:solidFill>
            <a:latin typeface="Calibri" panose="020F0502020204030204"/>
            <a:ea typeface="+mn-ea"/>
            <a:cs typeface="+mn-cs"/>
          </a:endParaRPr>
        </a:p>
      </dsp:txBody>
      <dsp:txXfrm>
        <a:off x="380644" y="72334"/>
        <a:ext cx="6138604" cy="826256"/>
      </dsp:txXfrm>
    </dsp:sp>
    <dsp:sp modelId="{A7EAC705-8FCE-47B1-9C5B-1D70D6B47906}">
      <dsp:nvSpPr>
        <dsp:cNvPr id="0" name=""/>
        <dsp:cNvSpPr/>
      </dsp:nvSpPr>
      <dsp:spPr>
        <a:xfrm>
          <a:off x="0" y="1967488"/>
          <a:ext cx="6725501" cy="378000"/>
        </a:xfrm>
        <a:prstGeom prst="rect">
          <a:avLst/>
        </a:prstGeom>
        <a:solidFill>
          <a:sysClr val="window" lastClr="FFFFFF">
            <a:alpha val="90000"/>
            <a:hueOff val="0"/>
            <a:satOff val="0"/>
            <a:lumOff val="0"/>
            <a:alphaOff val="0"/>
          </a:sysClr>
        </a:solidFill>
        <a:ln w="12700" cap="flat" cmpd="sng" algn="ctr">
          <a:solidFill>
            <a:srgbClr val="ED7D31">
              <a:hueOff val="-727682"/>
              <a:satOff val="-41964"/>
              <a:lumOff val="4314"/>
              <a:alphaOff val="0"/>
            </a:srgbClr>
          </a:solidFill>
          <a:prstDash val="solid"/>
          <a:miter lim="800000"/>
        </a:ln>
        <a:effectLst/>
      </dsp:spPr>
      <dsp:style>
        <a:lnRef idx="2">
          <a:scrgbClr r="0" g="0" b="0"/>
        </a:lnRef>
        <a:fillRef idx="1">
          <a:scrgbClr r="0" g="0" b="0"/>
        </a:fillRef>
        <a:effectRef idx="0">
          <a:scrgbClr r="0" g="0" b="0"/>
        </a:effectRef>
        <a:fontRef idx="minor"/>
      </dsp:style>
    </dsp:sp>
    <dsp:sp modelId="{3D64A396-D1D2-4DB3-BA07-D76CE77490F5}">
      <dsp:nvSpPr>
        <dsp:cNvPr id="0" name=""/>
        <dsp:cNvSpPr/>
      </dsp:nvSpPr>
      <dsp:spPr>
        <a:xfrm>
          <a:off x="335946" y="1180889"/>
          <a:ext cx="6228000" cy="1007998"/>
        </a:xfrm>
        <a:prstGeom prst="roundRec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0" rIns="72000" bIns="0" numCol="1" spcCol="1270" anchor="ctr" anchorCtr="0">
          <a:noAutofit/>
        </a:bodyPr>
        <a:lstStyle/>
        <a:p>
          <a:pPr marL="0" lvl="0" indent="0" algn="l" defTabSz="1066800">
            <a:lnSpc>
              <a:spcPct val="90000"/>
            </a:lnSpc>
            <a:spcBef>
              <a:spcPct val="0"/>
            </a:spcBef>
            <a:spcAft>
              <a:spcPts val="0"/>
            </a:spcAft>
            <a:buNone/>
          </a:pPr>
          <a:r>
            <a:rPr lang="en-US" sz="2400" kern="1200" dirty="0">
              <a:solidFill>
                <a:sysClr val="window" lastClr="FFFFFF"/>
              </a:solidFill>
              <a:latin typeface="Calibri" panose="020F0502020204030204"/>
              <a:ea typeface="+mn-ea"/>
              <a:cs typeface="+mn-cs"/>
              <a:sym typeface="Wingdings" panose="05000000000000000000" pitchFamily="2" charset="2"/>
            </a:rPr>
            <a:t>By-product production mechanisms and levels are expected to be equivalent, and E&amp;L levels</a:t>
          </a:r>
          <a:endParaRPr lang="fr-FR" sz="2400" kern="1200" dirty="0">
            <a:solidFill>
              <a:sysClr val="window" lastClr="FFFFFF"/>
            </a:solidFill>
            <a:latin typeface="Calibri" panose="020F0502020204030204"/>
            <a:ea typeface="+mn-ea"/>
            <a:cs typeface="+mn-cs"/>
          </a:endParaRPr>
        </a:p>
      </dsp:txBody>
      <dsp:txXfrm>
        <a:off x="385152" y="1230095"/>
        <a:ext cx="6129588" cy="909586"/>
      </dsp:txXfrm>
    </dsp:sp>
    <dsp:sp modelId="{9D4A334D-DF0F-45CD-8805-20A8C735E553}">
      <dsp:nvSpPr>
        <dsp:cNvPr id="0" name=""/>
        <dsp:cNvSpPr/>
      </dsp:nvSpPr>
      <dsp:spPr>
        <a:xfrm>
          <a:off x="0" y="3120741"/>
          <a:ext cx="6725501" cy="378000"/>
        </a:xfrm>
        <a:prstGeom prst="rect">
          <a:avLst/>
        </a:prstGeom>
        <a:solidFill>
          <a:sysClr val="window" lastClr="FFFFFF">
            <a:alpha val="90000"/>
            <a:hueOff val="0"/>
            <a:satOff val="0"/>
            <a:lumOff val="0"/>
            <a:alphaOff val="0"/>
          </a:sysClr>
        </a:solidFill>
        <a:ln w="12700" cap="flat" cmpd="sng" algn="ctr">
          <a:solidFill>
            <a:srgbClr val="ED7D31">
              <a:hueOff val="-1455363"/>
              <a:satOff val="-83928"/>
              <a:lumOff val="8628"/>
              <a:alphaOff val="0"/>
            </a:srgbClr>
          </a:solidFill>
          <a:prstDash val="solid"/>
          <a:miter lim="800000"/>
        </a:ln>
        <a:effectLst/>
      </dsp:spPr>
      <dsp:style>
        <a:lnRef idx="2">
          <a:scrgbClr r="0" g="0" b="0"/>
        </a:lnRef>
        <a:fillRef idx="1">
          <a:scrgbClr r="0" g="0" b="0"/>
        </a:fillRef>
        <a:effectRef idx="0">
          <a:scrgbClr r="0" g="0" b="0"/>
        </a:effectRef>
        <a:fontRef idx="minor"/>
      </dsp:style>
    </dsp:sp>
    <dsp:sp modelId="{D9B538F1-35E1-458F-85A2-C302C04E8A6D}">
      <dsp:nvSpPr>
        <dsp:cNvPr id="0" name=""/>
        <dsp:cNvSpPr/>
      </dsp:nvSpPr>
      <dsp:spPr>
        <a:xfrm>
          <a:off x="335946" y="2426488"/>
          <a:ext cx="6228000" cy="915652"/>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0" rIns="72000" bIns="0" numCol="1" spcCol="1270" anchor="ctr" anchorCtr="0">
          <a:noAutofit/>
        </a:bodyPr>
        <a:lstStyle/>
        <a:p>
          <a:pPr marL="0" lvl="0" indent="0" algn="l" defTabSz="1066800">
            <a:lnSpc>
              <a:spcPct val="90000"/>
            </a:lnSpc>
            <a:spcBef>
              <a:spcPct val="0"/>
            </a:spcBef>
            <a:spcAft>
              <a:spcPts val="0"/>
            </a:spcAft>
            <a:buNone/>
          </a:pPr>
          <a:r>
            <a:rPr lang="en-US" sz="2400" kern="1200" dirty="0">
              <a:solidFill>
                <a:sysClr val="window" lastClr="FFFFFF"/>
              </a:solidFill>
              <a:latin typeface="Calibri" panose="020F0502020204030204"/>
              <a:ea typeface="+mn-ea"/>
              <a:cs typeface="+mn-cs"/>
              <a:sym typeface="Wingdings" panose="05000000000000000000" pitchFamily="2" charset="2"/>
            </a:rPr>
            <a:t>No expected change of the chemical compatibility</a:t>
          </a:r>
          <a:endParaRPr lang="fr-FR" sz="2400" kern="1200" dirty="0">
            <a:solidFill>
              <a:sysClr val="window" lastClr="FFFFFF"/>
            </a:solidFill>
            <a:latin typeface="Calibri" panose="020F0502020204030204"/>
            <a:ea typeface="+mn-ea"/>
            <a:cs typeface="+mn-cs"/>
          </a:endParaRPr>
        </a:p>
      </dsp:txBody>
      <dsp:txXfrm>
        <a:off x="380644" y="2471186"/>
        <a:ext cx="6138604" cy="8262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34718-BE5C-46FE-8199-031DB715A69B}">
      <dsp:nvSpPr>
        <dsp:cNvPr id="0" name=""/>
        <dsp:cNvSpPr/>
      </dsp:nvSpPr>
      <dsp:spPr>
        <a:xfrm rot="5400000">
          <a:off x="-195144" y="352248"/>
          <a:ext cx="1300961" cy="910672"/>
        </a:xfrm>
        <a:prstGeom prst="chevron">
          <a:avLst/>
        </a:prstGeom>
        <a:solidFill>
          <a:srgbClr val="5B9BD5">
            <a:hueOff val="0"/>
            <a:satOff val="0"/>
            <a:lumOff val="0"/>
            <a:alphaOff val="0"/>
          </a:srgb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fr-FR" sz="2000" kern="1200">
            <a:solidFill>
              <a:sysClr val="windowText" lastClr="000000"/>
            </a:solidFill>
            <a:latin typeface="Calibri" panose="020F0502020204030204"/>
            <a:ea typeface="+mn-ea"/>
            <a:cs typeface="+mn-cs"/>
          </a:endParaRPr>
        </a:p>
      </dsp:txBody>
      <dsp:txXfrm rot="-5400000">
        <a:off x="1" y="612439"/>
        <a:ext cx="910672" cy="390289"/>
      </dsp:txXfrm>
    </dsp:sp>
    <dsp:sp modelId="{7D49B5EA-CEC6-4A7A-B302-0F0ACF776D8D}">
      <dsp:nvSpPr>
        <dsp:cNvPr id="0" name=""/>
        <dsp:cNvSpPr/>
      </dsp:nvSpPr>
      <dsp:spPr>
        <a:xfrm rot="5400000">
          <a:off x="3686610" y="-2773370"/>
          <a:ext cx="1154700" cy="6706575"/>
        </a:xfrm>
        <a:prstGeom prst="round2SameRect">
          <a:avLst/>
        </a:prstGeom>
        <a:solidFill>
          <a:sysClr val="window" lastClr="FFFFFF">
            <a:alpha val="90000"/>
            <a:hueOff val="0"/>
            <a:satOff val="0"/>
            <a:lumOff val="0"/>
            <a:alphaOff val="0"/>
          </a:sysClr>
        </a:solidFill>
        <a:ln w="12700" cap="flat" cmpd="sng" algn="ctr">
          <a:solidFill>
            <a:srgbClr val="5B9BD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Select representative materials</a:t>
          </a:r>
          <a:r>
            <a:rPr lang="en-US" sz="2000" b="0" kern="1200" dirty="0">
              <a:solidFill>
                <a:sysClr val="windowText" lastClr="000000">
                  <a:hueOff val="0"/>
                  <a:satOff val="0"/>
                  <a:lumOff val="0"/>
                  <a:alphaOff val="0"/>
                </a:sysClr>
              </a:solidFill>
              <a:latin typeface="Calibri" panose="020F0502020204030204"/>
              <a:ea typeface="+mn-ea"/>
              <a:cs typeface="+mn-cs"/>
            </a:rPr>
            <a:t>/ Components/ Assemblies </a:t>
          </a:r>
          <a:endParaRPr lang="fr-FR" sz="2000" b="0" kern="1200" dirty="0">
            <a:solidFill>
              <a:sysClr val="windowText" lastClr="000000">
                <a:hueOff val="0"/>
                <a:satOff val="0"/>
                <a:lumOff val="0"/>
                <a:alphaOff val="0"/>
              </a:sysClr>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Comparison between gamma and X-ray irradiated samples</a:t>
          </a:r>
        </a:p>
      </dsp:txBody>
      <dsp:txXfrm rot="-5400000">
        <a:off x="910673" y="58935"/>
        <a:ext cx="6650207" cy="1041964"/>
      </dsp:txXfrm>
    </dsp:sp>
    <dsp:sp modelId="{315394C9-33E9-4407-9E06-A2CCE8BEB914}">
      <dsp:nvSpPr>
        <dsp:cNvPr id="0" name=""/>
        <dsp:cNvSpPr/>
      </dsp:nvSpPr>
      <dsp:spPr>
        <a:xfrm rot="5400000">
          <a:off x="-195144" y="1569415"/>
          <a:ext cx="1300961" cy="910672"/>
        </a:xfrm>
        <a:prstGeom prst="chevron">
          <a:avLst/>
        </a:prstGeom>
        <a:solidFill>
          <a:srgbClr val="5B9BD5">
            <a:hueOff val="-3379271"/>
            <a:satOff val="-8710"/>
            <a:lumOff val="-5883"/>
            <a:alphaOff val="0"/>
          </a:srgbClr>
        </a:solidFill>
        <a:ln w="12700" cap="flat" cmpd="sng" algn="ctr">
          <a:solidFill>
            <a:srgbClr val="5B9BD5">
              <a:hueOff val="-3379271"/>
              <a:satOff val="-8710"/>
              <a:lumOff val="-5883"/>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fr-FR" sz="2000" kern="1200">
            <a:solidFill>
              <a:sysClr val="windowText" lastClr="000000"/>
            </a:solidFill>
            <a:latin typeface="Calibri" panose="020F0502020204030204"/>
            <a:ea typeface="+mn-ea"/>
            <a:cs typeface="+mn-cs"/>
          </a:endParaRPr>
        </a:p>
      </dsp:txBody>
      <dsp:txXfrm rot="-5400000">
        <a:off x="1" y="1829606"/>
        <a:ext cx="910672" cy="390289"/>
      </dsp:txXfrm>
    </dsp:sp>
    <dsp:sp modelId="{9F8CDCA9-2234-4053-AEC9-27B10C35AD7F}">
      <dsp:nvSpPr>
        <dsp:cNvPr id="0" name=""/>
        <dsp:cNvSpPr/>
      </dsp:nvSpPr>
      <dsp:spPr>
        <a:xfrm rot="5400000">
          <a:off x="3723716" y="-1543783"/>
          <a:ext cx="1080488" cy="6681895"/>
        </a:xfrm>
        <a:prstGeom prst="round2SameRect">
          <a:avLst/>
        </a:prstGeom>
        <a:solidFill>
          <a:sysClr val="window" lastClr="FFFFFF">
            <a:alpha val="90000"/>
            <a:hueOff val="0"/>
            <a:satOff val="0"/>
            <a:lumOff val="0"/>
            <a:alphaOff val="0"/>
          </a:sysClr>
        </a:solidFill>
        <a:ln w="12700" cap="flat" cmpd="sng" algn="ctr">
          <a:solidFill>
            <a:srgbClr val="5B9BD5">
              <a:hueOff val="-3379271"/>
              <a:satOff val="-8710"/>
              <a:lumOff val="-588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panose="020F0502020204030204"/>
              <a:ea typeface="+mn-ea"/>
              <a:cs typeface="+mn-cs"/>
            </a:rPr>
            <a:t>Time zero assessment</a:t>
          </a:r>
          <a:endParaRPr lang="fr-FR" sz="2000" kern="1200" dirty="0">
            <a:solidFill>
              <a:sysClr val="windowText" lastClr="000000">
                <a:hueOff val="0"/>
                <a:satOff val="0"/>
                <a:lumOff val="0"/>
                <a:alphaOff val="0"/>
              </a:sysClr>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Assess the materials properties and performances to verify materials equivalency after gamma and X-rays</a:t>
          </a:r>
          <a:endParaRPr lang="fr-FR" sz="2000" kern="1200" dirty="0">
            <a:solidFill>
              <a:sysClr val="windowText" lastClr="000000">
                <a:hueOff val="0"/>
                <a:satOff val="0"/>
                <a:lumOff val="0"/>
                <a:alphaOff val="0"/>
              </a:sysClr>
            </a:solidFill>
            <a:latin typeface="Calibri" panose="020F0502020204030204"/>
            <a:ea typeface="+mn-ea"/>
            <a:cs typeface="+mn-cs"/>
          </a:endParaRPr>
        </a:p>
      </dsp:txBody>
      <dsp:txXfrm rot="-5400000">
        <a:off x="923013" y="1309665"/>
        <a:ext cx="6629150" cy="974998"/>
      </dsp:txXfrm>
    </dsp:sp>
    <dsp:sp modelId="{F2515985-A643-409C-A675-0D11D3A015DB}">
      <dsp:nvSpPr>
        <dsp:cNvPr id="0" name=""/>
        <dsp:cNvSpPr/>
      </dsp:nvSpPr>
      <dsp:spPr>
        <a:xfrm rot="5400000">
          <a:off x="-195144" y="2866240"/>
          <a:ext cx="1300961" cy="910672"/>
        </a:xfrm>
        <a:prstGeom prst="chevron">
          <a:avLst/>
        </a:prstGeom>
        <a:solidFill>
          <a:srgbClr val="5B9BD5">
            <a:hueOff val="-6758543"/>
            <a:satOff val="-17419"/>
            <a:lumOff val="-11765"/>
            <a:alphaOff val="0"/>
          </a:srgbClr>
        </a:solidFill>
        <a:ln w="12700" cap="flat" cmpd="sng" algn="ctr">
          <a:solidFill>
            <a:srgbClr val="5B9BD5">
              <a:hueOff val="-6758543"/>
              <a:satOff val="-17419"/>
              <a:lumOff val="-11765"/>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endParaRPr lang="fr-FR" sz="2000" kern="1200">
            <a:solidFill>
              <a:sysClr val="windowText" lastClr="000000"/>
            </a:solidFill>
            <a:latin typeface="Calibri" panose="020F0502020204030204"/>
            <a:ea typeface="+mn-ea"/>
            <a:cs typeface="+mn-cs"/>
          </a:endParaRPr>
        </a:p>
      </dsp:txBody>
      <dsp:txXfrm rot="-5400000">
        <a:off x="1" y="3126431"/>
        <a:ext cx="910672" cy="390289"/>
      </dsp:txXfrm>
    </dsp:sp>
    <dsp:sp modelId="{C88E5D63-DF0D-4B0C-9D55-2D9731CBEA9E}">
      <dsp:nvSpPr>
        <dsp:cNvPr id="0" name=""/>
        <dsp:cNvSpPr/>
      </dsp:nvSpPr>
      <dsp:spPr>
        <a:xfrm rot="5400000">
          <a:off x="3695835" y="-259378"/>
          <a:ext cx="1136248" cy="6706575"/>
        </a:xfrm>
        <a:prstGeom prst="round2SameRect">
          <a:avLst/>
        </a:prstGeom>
        <a:solidFill>
          <a:sysClr val="window" lastClr="FFFFFF">
            <a:alpha val="90000"/>
            <a:hueOff val="0"/>
            <a:satOff val="0"/>
            <a:lumOff val="0"/>
            <a:alphaOff val="0"/>
          </a:sysClr>
        </a:solidFill>
        <a:ln w="12700" cap="flat" cmpd="sng" algn="ctr">
          <a:solidFill>
            <a:srgbClr val="5B9BD5">
              <a:hueOff val="-6758543"/>
              <a:satOff val="-17419"/>
              <a:lumOff val="-1176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Starting point of further subassembly’s and assembly's functionality evaluation</a:t>
          </a:r>
          <a:endParaRPr lang="fr-FR" sz="2000" kern="1200" dirty="0">
            <a:solidFill>
              <a:sysClr val="windowText" lastClr="000000">
                <a:hueOff val="0"/>
                <a:satOff val="0"/>
                <a:lumOff val="0"/>
                <a:alphaOff val="0"/>
              </a:sysClr>
            </a:solidFill>
            <a:latin typeface="Calibri" panose="020F0502020204030204"/>
            <a:ea typeface="+mn-ea"/>
            <a:cs typeface="+mn-cs"/>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Calibri" panose="020F0502020204030204"/>
              <a:ea typeface="+mn-ea"/>
              <a:cs typeface="+mn-cs"/>
              <a:sym typeface="Wingdings" panose="05000000000000000000" pitchFamily="2" charset="2"/>
            </a:rPr>
            <a:t>Worse case dose, i.e. ~50 kGy</a:t>
          </a:r>
          <a:endParaRPr lang="fr-FR" sz="2000" kern="1200" dirty="0">
            <a:solidFill>
              <a:sysClr val="windowText" lastClr="000000">
                <a:hueOff val="0"/>
                <a:satOff val="0"/>
                <a:lumOff val="0"/>
                <a:alphaOff val="0"/>
              </a:sysClr>
            </a:solidFill>
            <a:latin typeface="Calibri" panose="020F0502020204030204"/>
            <a:ea typeface="+mn-ea"/>
            <a:cs typeface="+mn-cs"/>
          </a:endParaRPr>
        </a:p>
      </dsp:txBody>
      <dsp:txXfrm rot="-5400000">
        <a:off x="910672" y="2581252"/>
        <a:ext cx="6651108" cy="1025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F1B37-8835-4D6D-9B12-1842E867443C}">
      <dsp:nvSpPr>
        <dsp:cNvPr id="0" name=""/>
        <dsp:cNvSpPr/>
      </dsp:nvSpPr>
      <dsp:spPr>
        <a:xfrm>
          <a:off x="0" y="501945"/>
          <a:ext cx="6578077" cy="781200"/>
        </a:xfrm>
        <a:prstGeom prst="rect">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40E92A40-0710-48CA-B1D0-95DE2BDCA638}">
      <dsp:nvSpPr>
        <dsp:cNvPr id="0" name=""/>
        <dsp:cNvSpPr/>
      </dsp:nvSpPr>
      <dsp:spPr>
        <a:xfrm>
          <a:off x="328903" y="44385"/>
          <a:ext cx="5940003" cy="915120"/>
        </a:xfrm>
        <a:prstGeom prst="roundRect">
          <a:avLst/>
        </a:prstGeom>
        <a:solidFill>
          <a:srgbClr val="8E2C52"/>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045" tIns="0" rIns="174045"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sym typeface="Wingdings" panose="05000000000000000000" pitchFamily="2" charset="2"/>
            </a:rPr>
            <a:t>Part of the risk assessment</a:t>
          </a:r>
        </a:p>
      </dsp:txBody>
      <dsp:txXfrm>
        <a:off x="373575" y="89057"/>
        <a:ext cx="5850659" cy="825776"/>
      </dsp:txXfrm>
    </dsp:sp>
    <dsp:sp modelId="{DF5A71AD-8D5D-47DB-82E5-C3947BD582C2}">
      <dsp:nvSpPr>
        <dsp:cNvPr id="0" name=""/>
        <dsp:cNvSpPr/>
      </dsp:nvSpPr>
      <dsp:spPr>
        <a:xfrm>
          <a:off x="0" y="1908105"/>
          <a:ext cx="6578077" cy="781200"/>
        </a:xfrm>
        <a:prstGeom prst="rect">
          <a:avLst/>
        </a:prstGeom>
        <a:solidFill>
          <a:sysClr val="window" lastClr="FFFFFF">
            <a:alpha val="90000"/>
            <a:hueOff val="0"/>
            <a:satOff val="0"/>
            <a:lumOff val="0"/>
            <a:alphaOff val="0"/>
          </a:sysClr>
        </a:solidFill>
        <a:ln w="12700" cap="flat" cmpd="sng" algn="ctr">
          <a:solidFill>
            <a:srgbClr val="ED7D31">
              <a:hueOff val="-727682"/>
              <a:satOff val="-41964"/>
              <a:lumOff val="4314"/>
              <a:alphaOff val="0"/>
            </a:srgbClr>
          </a:solidFill>
          <a:prstDash val="solid"/>
          <a:miter lim="800000"/>
        </a:ln>
        <a:effectLst/>
      </dsp:spPr>
      <dsp:style>
        <a:lnRef idx="2">
          <a:scrgbClr r="0" g="0" b="0"/>
        </a:lnRef>
        <a:fillRef idx="1">
          <a:scrgbClr r="0" g="0" b="0"/>
        </a:fillRef>
        <a:effectRef idx="0">
          <a:scrgbClr r="0" g="0" b="0"/>
        </a:effectRef>
        <a:fontRef idx="minor"/>
      </dsp:style>
    </dsp:sp>
    <dsp:sp modelId="{AFE1AD8A-EE09-4A1B-B2CF-03062F3524A5}">
      <dsp:nvSpPr>
        <dsp:cNvPr id="0" name=""/>
        <dsp:cNvSpPr/>
      </dsp:nvSpPr>
      <dsp:spPr>
        <a:xfrm>
          <a:off x="328903" y="1450545"/>
          <a:ext cx="5940003" cy="915120"/>
        </a:xfrm>
        <a:prstGeom prst="roundRect">
          <a:avLst/>
        </a:prstGeom>
        <a:solidFill>
          <a:srgbClr val="ED7D31">
            <a:hueOff val="-727682"/>
            <a:satOff val="-41964"/>
            <a:lumOff val="431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045" tIns="0" rIns="174045"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sym typeface="Wingdings" panose="05000000000000000000" pitchFamily="2" charset="2"/>
            </a:rPr>
            <a:t>Current shelf-life data after gamma will serve as a comparison standpoint</a:t>
          </a:r>
          <a:endParaRPr lang="fr-FR" sz="2400" kern="1200" dirty="0">
            <a:solidFill>
              <a:sysClr val="window" lastClr="FFFFFF"/>
            </a:solidFill>
            <a:latin typeface="Calibri" panose="020F0502020204030204"/>
            <a:ea typeface="+mn-ea"/>
            <a:cs typeface="+mn-cs"/>
          </a:endParaRPr>
        </a:p>
      </dsp:txBody>
      <dsp:txXfrm>
        <a:off x="373575" y="1495217"/>
        <a:ext cx="5850659" cy="825776"/>
      </dsp:txXfrm>
    </dsp:sp>
    <dsp:sp modelId="{440C96E8-23DC-478D-BFC6-0C3BD643EDD0}">
      <dsp:nvSpPr>
        <dsp:cNvPr id="0" name=""/>
        <dsp:cNvSpPr/>
      </dsp:nvSpPr>
      <dsp:spPr>
        <a:xfrm>
          <a:off x="0" y="3314265"/>
          <a:ext cx="6578077" cy="781200"/>
        </a:xfrm>
        <a:prstGeom prst="rect">
          <a:avLst/>
        </a:prstGeom>
        <a:solidFill>
          <a:sysClr val="window" lastClr="FFFFFF">
            <a:alpha val="90000"/>
            <a:hueOff val="0"/>
            <a:satOff val="0"/>
            <a:lumOff val="0"/>
            <a:alphaOff val="0"/>
          </a:sysClr>
        </a:solidFill>
        <a:ln w="12700" cap="flat" cmpd="sng" algn="ctr">
          <a:solidFill>
            <a:srgbClr val="ED7D31">
              <a:hueOff val="-1455363"/>
              <a:satOff val="-83928"/>
              <a:lumOff val="8628"/>
              <a:alphaOff val="0"/>
            </a:srgbClr>
          </a:solidFill>
          <a:prstDash val="solid"/>
          <a:miter lim="800000"/>
        </a:ln>
        <a:effectLst/>
      </dsp:spPr>
      <dsp:style>
        <a:lnRef idx="2">
          <a:scrgbClr r="0" g="0" b="0"/>
        </a:lnRef>
        <a:fillRef idx="1">
          <a:scrgbClr r="0" g="0" b="0"/>
        </a:fillRef>
        <a:effectRef idx="0">
          <a:scrgbClr r="0" g="0" b="0"/>
        </a:effectRef>
        <a:fontRef idx="minor"/>
      </dsp:style>
    </dsp:sp>
    <dsp:sp modelId="{F6BA895C-57F6-4EDA-A737-C57A154ED7C7}">
      <dsp:nvSpPr>
        <dsp:cNvPr id="0" name=""/>
        <dsp:cNvSpPr/>
      </dsp:nvSpPr>
      <dsp:spPr>
        <a:xfrm>
          <a:off x="328903" y="2856705"/>
          <a:ext cx="5940003" cy="915120"/>
        </a:xfrm>
        <a:prstGeom prst="roundRect">
          <a:avLst/>
        </a:prstGeom>
        <a:solidFill>
          <a:srgbClr val="ED7D31">
            <a:hueOff val="-1455363"/>
            <a:satOff val="-83928"/>
            <a:lumOff val="862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045" tIns="0" rIns="174045"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ysClr val="window" lastClr="FFFFFF"/>
              </a:solidFill>
              <a:latin typeface="Calibri" panose="020F0502020204030204"/>
              <a:ea typeface="+mn-ea"/>
              <a:cs typeface="+mn-cs"/>
              <a:sym typeface="Wingdings" panose="05000000000000000000" pitchFamily="2" charset="2"/>
            </a:rPr>
            <a:t>Sterility is part of the shelf-life evaluation</a:t>
          </a:r>
          <a:endParaRPr lang="fr-FR" sz="2400" kern="1200" dirty="0">
            <a:solidFill>
              <a:sysClr val="window" lastClr="FFFFFF"/>
            </a:solidFill>
            <a:latin typeface="Calibri" panose="020F0502020204030204"/>
            <a:ea typeface="+mn-ea"/>
            <a:cs typeface="+mn-cs"/>
          </a:endParaRPr>
        </a:p>
      </dsp:txBody>
      <dsp:txXfrm>
        <a:off x="373575" y="2901377"/>
        <a:ext cx="5850659" cy="8257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1943C-8C10-4339-A2A7-10FD39433394}">
      <dsp:nvSpPr>
        <dsp:cNvPr id="0" name=""/>
        <dsp:cNvSpPr/>
      </dsp:nvSpPr>
      <dsp:spPr>
        <a:xfrm rot="5400000">
          <a:off x="5998253" y="-2685770"/>
          <a:ext cx="350506" cy="5810359"/>
        </a:xfrm>
        <a:prstGeom prst="round2SameRect">
          <a:avLst/>
        </a:prstGeom>
        <a:solidFill>
          <a:srgbClr val="5B9BD5">
            <a:tint val="40000"/>
            <a:alpha val="90000"/>
            <a:hueOff val="0"/>
            <a:satOff val="0"/>
            <a:lumOff val="0"/>
            <a:alphaOff val="0"/>
          </a:srgbClr>
        </a:solidFill>
        <a:ln w="12700" cap="flat" cmpd="sng" algn="ctr">
          <a:solidFill>
            <a:srgbClr val="5B9BD5">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Font typeface="Arial" panose="020B0604020202020204" pitchFamily="34" charset="0"/>
            <a:buChar char="•"/>
          </a:pP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1" tooltip="Persistent link using digital object identifier"/>
            </a:rPr>
            <a:t>https://doi.org/10.1016/B978-1-4831-9776-0.50007-3</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 (1960!)</a:t>
          </a:r>
          <a:endParaRPr lang="fr-FR" sz="1400" kern="1200" dirty="0">
            <a:solidFill>
              <a:sysClr val="windowText" lastClr="000000">
                <a:hueOff val="0"/>
                <a:satOff val="0"/>
                <a:lumOff val="0"/>
                <a:alphaOff val="0"/>
              </a:sysClr>
            </a:solidFill>
            <a:latin typeface="Calibri" panose="020F0502020204030204"/>
            <a:ea typeface="+mn-ea"/>
            <a:cs typeface="+mn-cs"/>
          </a:endParaRPr>
        </a:p>
      </dsp:txBody>
      <dsp:txXfrm rot="-5400000">
        <a:off x="3268327" y="61266"/>
        <a:ext cx="5793249" cy="316286"/>
      </dsp:txXfrm>
    </dsp:sp>
    <dsp:sp modelId="{CFF4B6AE-046C-4E28-B2BE-0B178F7B18BA}">
      <dsp:nvSpPr>
        <dsp:cNvPr id="0" name=""/>
        <dsp:cNvSpPr/>
      </dsp:nvSpPr>
      <dsp:spPr>
        <a:xfrm>
          <a:off x="0" y="342"/>
          <a:ext cx="3268326" cy="438133"/>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ysClr val="window" lastClr="FFFFFF"/>
              </a:solidFill>
              <a:latin typeface="Calibri" panose="020F0502020204030204"/>
              <a:ea typeface="+mn-ea"/>
              <a:cs typeface="+mn-cs"/>
            </a:rPr>
            <a:t>Arthur </a:t>
          </a:r>
          <a:r>
            <a:rPr lang="fr-FR" sz="2000" kern="1200" dirty="0" err="1">
              <a:solidFill>
                <a:sysClr val="window" lastClr="FFFFFF"/>
              </a:solidFill>
              <a:latin typeface="Calibri" panose="020F0502020204030204"/>
              <a:ea typeface="+mn-ea"/>
              <a:cs typeface="+mn-cs"/>
            </a:rPr>
            <a:t>Charlesby</a:t>
          </a:r>
          <a:endParaRPr lang="fr-FR" sz="2000" kern="1200" dirty="0">
            <a:solidFill>
              <a:sysClr val="window" lastClr="FFFFFF"/>
            </a:solidFill>
            <a:latin typeface="Calibri" panose="020F0502020204030204"/>
            <a:ea typeface="+mn-ea"/>
            <a:cs typeface="+mn-cs"/>
          </a:endParaRPr>
        </a:p>
      </dsp:txBody>
      <dsp:txXfrm>
        <a:off x="21388" y="21730"/>
        <a:ext cx="3225550" cy="395357"/>
      </dsp:txXfrm>
    </dsp:sp>
    <dsp:sp modelId="{DF2C716A-7E36-4590-99EB-3A6D4C26E463}">
      <dsp:nvSpPr>
        <dsp:cNvPr id="0" name=""/>
        <dsp:cNvSpPr/>
      </dsp:nvSpPr>
      <dsp:spPr>
        <a:xfrm rot="5400000">
          <a:off x="5998253" y="-2225730"/>
          <a:ext cx="350506" cy="5810359"/>
        </a:xfrm>
        <a:prstGeom prst="round2SameRect">
          <a:avLst/>
        </a:prstGeom>
        <a:solidFill>
          <a:srgbClr val="5B9BD5">
            <a:tint val="40000"/>
            <a:alpha val="90000"/>
            <a:hueOff val="-1123294"/>
            <a:satOff val="-3805"/>
            <a:lumOff val="-488"/>
            <a:alphaOff val="0"/>
          </a:srgbClr>
        </a:solidFill>
        <a:ln w="12700" cap="flat" cmpd="sng" algn="ctr">
          <a:solidFill>
            <a:srgbClr val="5B9BD5">
              <a:tint val="40000"/>
              <a:alpha val="90000"/>
              <a:hueOff val="-1123294"/>
              <a:satOff val="-3805"/>
              <a:lumOff val="-48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Char char="•"/>
          </a:pP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2" tooltip="Persistent link using digital object identifier"/>
            </a:rPr>
            <a:t>https://doi.org/10.1016/j.radphyschem.2022.110702</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 (2023)</a:t>
          </a:r>
        </a:p>
      </dsp:txBody>
      <dsp:txXfrm rot="-5400000">
        <a:off x="3268327" y="521306"/>
        <a:ext cx="5793249" cy="316286"/>
      </dsp:txXfrm>
    </dsp:sp>
    <dsp:sp modelId="{FC4A566A-5C67-4AB1-8C5A-66CEA33EE948}">
      <dsp:nvSpPr>
        <dsp:cNvPr id="0" name=""/>
        <dsp:cNvSpPr/>
      </dsp:nvSpPr>
      <dsp:spPr>
        <a:xfrm>
          <a:off x="0" y="460382"/>
          <a:ext cx="3268326" cy="438133"/>
        </a:xfrm>
        <a:prstGeom prst="roundRect">
          <a:avLst/>
        </a:prstGeom>
        <a:solidFill>
          <a:srgbClr val="5B9BD5">
            <a:hueOff val="-1126424"/>
            <a:satOff val="-2903"/>
            <a:lumOff val="-196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a:solidFill>
                <a:sysClr val="window" lastClr="FFFFFF"/>
              </a:solidFill>
              <a:latin typeface="Calibri" panose="020F0502020204030204"/>
              <a:ea typeface="+mn-ea"/>
              <a:cs typeface="+mn-cs"/>
            </a:rPr>
            <a:t>Fermilab</a:t>
          </a:r>
          <a:endParaRPr lang="fr-FR" sz="2000" b="0" i="0" u="none" strike="noStrike" kern="1200" dirty="0">
            <a:solidFill>
              <a:sysClr val="window" lastClr="FFFFFF"/>
            </a:solidFill>
            <a:effectLst/>
            <a:latin typeface="Calibri" panose="020F0502020204030204"/>
            <a:ea typeface="+mn-ea"/>
            <a:cs typeface="+mn-cs"/>
          </a:endParaRPr>
        </a:p>
      </dsp:txBody>
      <dsp:txXfrm>
        <a:off x="21388" y="481770"/>
        <a:ext cx="3225550" cy="395357"/>
      </dsp:txXfrm>
    </dsp:sp>
    <dsp:sp modelId="{2449CF81-968F-449A-B576-3049A4752A79}">
      <dsp:nvSpPr>
        <dsp:cNvPr id="0" name=""/>
        <dsp:cNvSpPr/>
      </dsp:nvSpPr>
      <dsp:spPr>
        <a:xfrm rot="5400000">
          <a:off x="5774308" y="-1566457"/>
          <a:ext cx="786337" cy="5804684"/>
        </a:xfrm>
        <a:prstGeom prst="round2SameRect">
          <a:avLst/>
        </a:prstGeom>
        <a:solidFill>
          <a:srgbClr val="5B9BD5">
            <a:tint val="40000"/>
            <a:alpha val="90000"/>
            <a:hueOff val="-2246587"/>
            <a:satOff val="-7611"/>
            <a:lumOff val="-976"/>
            <a:alphaOff val="0"/>
          </a:srgbClr>
        </a:solidFill>
        <a:ln w="12700" cap="flat" cmpd="sng" algn="ctr">
          <a:solidFill>
            <a:srgbClr val="5B9BD5">
              <a:tint val="40000"/>
              <a:alpha val="90000"/>
              <a:hueOff val="-2246587"/>
              <a:satOff val="-7611"/>
              <a:lumOff val="-976"/>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Char char="•"/>
          </a:pPr>
          <a:r>
            <a:rPr lang="fr-FR" sz="1400" b="0" i="0" u="none" strike="noStrike" kern="1200" dirty="0">
              <a:solidFill>
                <a:srgbClr val="4472C4"/>
              </a:solidFill>
              <a:effectLst/>
              <a:latin typeface="Calibri" panose="020F0502020204030204"/>
              <a:ea typeface="+mn-ea"/>
              <a:cs typeface="+mn-cs"/>
              <a:hlinkClick xmlns:r="http://schemas.openxmlformats.org/officeDocument/2006/relationships" r:id="rId3" tooltip="Persistent link using digital object identifier">
                <a:extLst>
                  <a:ext uri="{A12FA001-AC4F-418D-AE19-62706E023703}">
                    <ahyp:hlinkClr xmlns:ahyp="http://schemas.microsoft.com/office/drawing/2018/hyperlinkcolor" val="tx"/>
                  </a:ext>
                </a:extLst>
              </a:hlinkClick>
            </a:rPr>
            <a:t>https://doi.org/10.1016/j.radphyschem.2020.109282</a:t>
          </a:r>
          <a:r>
            <a:rPr lang="fr-FR" sz="1400" b="0" i="0" u="none" strike="noStrike" kern="1200" dirty="0">
              <a:solidFill>
                <a:srgbClr val="4472C4"/>
              </a:solidFill>
              <a:effectLst/>
              <a:latin typeface="Calibri" panose="020F0502020204030204"/>
              <a:ea typeface="+mn-ea"/>
              <a:cs typeface="+mn-cs"/>
            </a:rPr>
            <a:t> </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(2021)</a:t>
          </a:r>
        </a:p>
        <a:p>
          <a:pPr marL="114300" lvl="1" indent="-114300" algn="l" defTabSz="622300">
            <a:lnSpc>
              <a:spcPct val="90000"/>
            </a:lnSpc>
            <a:spcBef>
              <a:spcPct val="0"/>
            </a:spcBef>
            <a:spcAft>
              <a:spcPct val="15000"/>
            </a:spcAft>
            <a:buClr>
              <a:srgbClr val="4472C4"/>
            </a:buClr>
            <a:buChar char="•"/>
          </a:pPr>
          <a:r>
            <a:rPr lang="fr-FR" sz="1400" b="0" i="0" u="none" strike="noStrike" kern="1200" dirty="0">
              <a:solidFill>
                <a:srgbClr val="4472C4"/>
              </a:solidFill>
              <a:effectLst/>
              <a:latin typeface="Calibri" panose="020F0502020204030204"/>
              <a:ea typeface="+mn-ea"/>
              <a:cs typeface="+mn-cs"/>
              <a:hlinkClick xmlns:r="http://schemas.openxmlformats.org/officeDocument/2006/relationships" r:id="rId4" tooltip="Persistent link using digital object identifier">
                <a:extLst>
                  <a:ext uri="{A12FA001-AC4F-418D-AE19-62706E023703}">
                    <ahyp:hlinkClr xmlns:ahyp="http://schemas.microsoft.com/office/drawing/2018/hyperlinkcolor" val="tx"/>
                  </a:ext>
                </a:extLst>
              </a:hlinkClick>
            </a:rPr>
            <a:t>https://doi.org/10.1016/j.radphyschem.2021.109505</a:t>
          </a:r>
          <a:r>
            <a:rPr lang="fr-FR" sz="1400" b="0" i="0" u="none" strike="noStrike" kern="1200" dirty="0">
              <a:solidFill>
                <a:srgbClr val="4472C4"/>
              </a:solidFill>
              <a:effectLst/>
              <a:latin typeface="Calibri" panose="020F0502020204030204"/>
              <a:ea typeface="+mn-ea"/>
              <a:cs typeface="+mn-cs"/>
            </a:rPr>
            <a:t> </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(2021)</a:t>
          </a:r>
        </a:p>
        <a:p>
          <a:pPr marL="114300" lvl="1" indent="-114300" algn="l" defTabSz="622300">
            <a:lnSpc>
              <a:spcPct val="90000"/>
            </a:lnSpc>
            <a:spcBef>
              <a:spcPct val="0"/>
            </a:spcBef>
            <a:spcAft>
              <a:spcPct val="15000"/>
            </a:spcAft>
            <a:buClr>
              <a:srgbClr val="4472C4"/>
            </a:buClr>
            <a:buChar char="•"/>
          </a:pPr>
          <a:r>
            <a:rPr lang="sv-SE" sz="1400" kern="120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5"/>
            </a:rPr>
            <a:t>Supplementing Gamma Sterilization – BioProcess</a:t>
          </a:r>
          <a:r>
            <a:rPr lang="sv-SE" sz="1400" kern="1200" dirty="0">
              <a:solidFill>
                <a:sysClr val="windowText" lastClr="000000">
                  <a:hueOff val="0"/>
                  <a:satOff val="0"/>
                  <a:lumOff val="0"/>
                  <a:alphaOff val="0"/>
                </a:sysClr>
              </a:solidFill>
              <a:latin typeface="Calibri" panose="020F0502020204030204"/>
              <a:ea typeface="+mn-ea"/>
              <a:cs typeface="+mn-cs"/>
            </a:rPr>
            <a:t> (2022)</a:t>
          </a:r>
          <a:endPar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endParaRPr>
        </a:p>
        <a:p>
          <a:pPr marL="114300" lvl="1" indent="-114300" algn="l" defTabSz="622300">
            <a:lnSpc>
              <a:spcPct val="90000"/>
            </a:lnSpc>
            <a:spcBef>
              <a:spcPct val="0"/>
            </a:spcBef>
            <a:spcAft>
              <a:spcPct val="15000"/>
            </a:spcAft>
            <a:buClr>
              <a:srgbClr val="4472C4"/>
            </a:buClr>
            <a:buChar char="•"/>
          </a:pP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6"/>
            </a:rPr>
            <a:t>https://doi.org/10.3389/fchem.2022.888285</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 (2022)</a:t>
          </a:r>
        </a:p>
      </dsp:txBody>
      <dsp:txXfrm rot="-5400000">
        <a:off x="3265135" y="981102"/>
        <a:ext cx="5766298" cy="709565"/>
      </dsp:txXfrm>
    </dsp:sp>
    <dsp:sp modelId="{33E51D96-E82F-4C79-832A-C20F5B05D765}">
      <dsp:nvSpPr>
        <dsp:cNvPr id="0" name=""/>
        <dsp:cNvSpPr/>
      </dsp:nvSpPr>
      <dsp:spPr>
        <a:xfrm>
          <a:off x="0" y="920422"/>
          <a:ext cx="3265135" cy="830924"/>
        </a:xfrm>
        <a:prstGeom prst="roundRect">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a:solidFill>
                <a:sysClr val="window" lastClr="FFFFFF"/>
              </a:solidFill>
              <a:latin typeface="Calibri" panose="020F0502020204030204"/>
              <a:ea typeface="+mn-ea"/>
              <a:cs typeface="+mn-cs"/>
            </a:rPr>
            <a:t>Team Nablo</a:t>
          </a:r>
          <a:endParaRPr lang="fr-FR" sz="2000" b="0" i="0" u="none" strike="noStrike" kern="1200" dirty="0">
            <a:solidFill>
              <a:sysClr val="window" lastClr="FFFFFF"/>
            </a:solidFill>
            <a:effectLst/>
            <a:latin typeface="Calibri" panose="020F0502020204030204"/>
            <a:ea typeface="+mn-ea"/>
            <a:cs typeface="+mn-cs"/>
          </a:endParaRPr>
        </a:p>
      </dsp:txBody>
      <dsp:txXfrm>
        <a:off x="40562" y="960984"/>
        <a:ext cx="3184011" cy="749800"/>
      </dsp:txXfrm>
    </dsp:sp>
    <dsp:sp modelId="{28CBB233-8063-4603-BEB2-F73B7A32F2AC}">
      <dsp:nvSpPr>
        <dsp:cNvPr id="0" name=""/>
        <dsp:cNvSpPr/>
      </dsp:nvSpPr>
      <dsp:spPr>
        <a:xfrm rot="5400000">
          <a:off x="5575603" y="-523600"/>
          <a:ext cx="1183749" cy="5804684"/>
        </a:xfrm>
        <a:prstGeom prst="round2SameRect">
          <a:avLst/>
        </a:prstGeom>
        <a:solidFill>
          <a:srgbClr val="5B9BD5">
            <a:tint val="40000"/>
            <a:alpha val="90000"/>
            <a:hueOff val="-3369881"/>
            <a:satOff val="-11416"/>
            <a:lumOff val="-1464"/>
            <a:alphaOff val="0"/>
          </a:srgbClr>
        </a:solidFill>
        <a:ln w="12700" cap="flat" cmpd="sng" algn="ctr">
          <a:solidFill>
            <a:srgbClr val="5B9BD5">
              <a:tint val="40000"/>
              <a:alpha val="90000"/>
              <a:hueOff val="-3369881"/>
              <a:satOff val="-11416"/>
              <a:lumOff val="-1464"/>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Char char="•"/>
          </a:pPr>
          <a:r>
            <a:rPr lang="fr-FR" sz="1400" kern="1200" baseline="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7"/>
            </a:rPr>
            <a:t>https://doi.org/10.1039/D1CC02871E</a:t>
          </a:r>
          <a:r>
            <a:rPr lang="fr-FR" sz="1400" kern="1200" baseline="0" dirty="0">
              <a:solidFill>
                <a:sysClr val="windowText" lastClr="000000">
                  <a:hueOff val="0"/>
                  <a:satOff val="0"/>
                  <a:lumOff val="0"/>
                  <a:alphaOff val="0"/>
                </a:sysClr>
              </a:solidFill>
              <a:latin typeface="Calibri" panose="020F0502020204030204"/>
              <a:ea typeface="+mn-ea"/>
              <a:cs typeface="+mn-cs"/>
            </a:rPr>
            <a:t> (2021)</a:t>
          </a:r>
        </a:p>
        <a:p>
          <a:pPr marL="114300" lvl="1" indent="-114300" algn="l" defTabSz="622300">
            <a:lnSpc>
              <a:spcPct val="90000"/>
            </a:lnSpc>
            <a:spcBef>
              <a:spcPct val="0"/>
            </a:spcBef>
            <a:spcAft>
              <a:spcPct val="15000"/>
            </a:spcAft>
            <a:buClr>
              <a:srgbClr val="4472C4"/>
            </a:buClr>
            <a:buChar char="•"/>
          </a:pPr>
          <a:r>
            <a:rPr lang="fr-FR" sz="1400" kern="1200" baseline="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8"/>
            </a:rPr>
            <a:t>https://doi.org/10.1002/btpr.3214</a:t>
          </a:r>
          <a:r>
            <a:rPr lang="fr-FR" sz="1400" kern="1200" baseline="0" dirty="0">
              <a:solidFill>
                <a:sysClr val="windowText" lastClr="000000">
                  <a:hueOff val="0"/>
                  <a:satOff val="0"/>
                  <a:lumOff val="0"/>
                  <a:alphaOff val="0"/>
                </a:sysClr>
              </a:solidFill>
              <a:latin typeface="Calibri" panose="020F0502020204030204"/>
              <a:ea typeface="+mn-ea"/>
              <a:cs typeface="+mn-cs"/>
            </a:rPr>
            <a:t> (2021)</a:t>
          </a:r>
        </a:p>
        <a:p>
          <a:pPr marL="114300" lvl="1" indent="-114300" algn="l" defTabSz="622300">
            <a:lnSpc>
              <a:spcPct val="90000"/>
            </a:lnSpc>
            <a:spcBef>
              <a:spcPct val="0"/>
            </a:spcBef>
            <a:spcAft>
              <a:spcPct val="15000"/>
            </a:spcAft>
            <a:buClr>
              <a:srgbClr val="4472C4"/>
            </a:buClr>
            <a:buChar char="•"/>
          </a:pPr>
          <a:r>
            <a:rPr lang="fr-FR" sz="1400" kern="120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9"/>
            </a:rPr>
            <a:t>https://dc.engconfintl.org/sut_v/55/</a:t>
          </a:r>
          <a:r>
            <a:rPr lang="fr-FR" sz="1400" kern="1200" dirty="0">
              <a:solidFill>
                <a:sysClr val="windowText" lastClr="000000">
                  <a:hueOff val="0"/>
                  <a:satOff val="0"/>
                  <a:lumOff val="0"/>
                  <a:alphaOff val="0"/>
                </a:sysClr>
              </a:solidFill>
              <a:latin typeface="Calibri" panose="020F0502020204030204"/>
              <a:ea typeface="+mn-ea"/>
              <a:cs typeface="+mn-cs"/>
            </a:rPr>
            <a:t> (2022)</a:t>
          </a:r>
          <a:endParaRPr lang="fr-FR" sz="1400" kern="1200" baseline="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lr>
              <a:srgbClr val="4472C4"/>
            </a:buClr>
            <a:buChar char="•"/>
          </a:pPr>
          <a:r>
            <a:rPr lang="fr-FR" sz="1400" b="0" i="0" u="none" strike="noStrike" kern="1200" baseline="0" dirty="0">
              <a:solidFill>
                <a:srgbClr val="4472C4"/>
              </a:solidFill>
              <a:latin typeface="Calibri" panose="020F0502020204030204"/>
              <a:ea typeface="+mn-ea"/>
              <a:cs typeface="+mn-cs"/>
              <a:hlinkClick xmlns:r="http://schemas.openxmlformats.org/officeDocument/2006/relationships" r:id="rId10">
                <a:extLst>
                  <a:ext uri="{A12FA001-AC4F-418D-AE19-62706E023703}">
                    <ahyp:hlinkClr xmlns:ahyp="http://schemas.microsoft.com/office/drawing/2018/hyperlinkcolor" val="tx"/>
                  </a:ext>
                </a:extLst>
              </a:hlinkClick>
            </a:rPr>
            <a:t>https://doi.org/10.1016/j.ijpharm.2023.122677</a:t>
          </a:r>
          <a:r>
            <a:rPr lang="fr-FR" sz="1400" kern="1200" dirty="0">
              <a:solidFill>
                <a:srgbClr val="4472C4"/>
              </a:solidFill>
              <a:latin typeface="Calibri" panose="020F0502020204030204"/>
              <a:ea typeface="+mn-ea"/>
              <a:cs typeface="+mn-cs"/>
            </a:rPr>
            <a:t> </a:t>
          </a:r>
          <a:r>
            <a:rPr lang="fr-FR" sz="1400" kern="1200" dirty="0">
              <a:solidFill>
                <a:sysClr val="windowText" lastClr="000000">
                  <a:hueOff val="0"/>
                  <a:satOff val="0"/>
                  <a:lumOff val="0"/>
                  <a:alphaOff val="0"/>
                </a:sysClr>
              </a:solidFill>
              <a:latin typeface="Calibri" panose="020F0502020204030204"/>
              <a:ea typeface="+mn-ea"/>
              <a:cs typeface="+mn-cs"/>
            </a:rPr>
            <a:t>(2023)</a:t>
          </a:r>
          <a:endParaRPr lang="fr-FR" sz="1400" kern="1200" baseline="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fr-FR" sz="1400" b="0" i="0" kern="1200" dirty="0">
              <a:hlinkClick xmlns:r="http://schemas.openxmlformats.org/officeDocument/2006/relationships" r:id="rId11"/>
            </a:rPr>
            <a:t>https://doi.org/10.3390/polym15132799</a:t>
          </a:r>
          <a:r>
            <a:rPr lang="fr-FR" sz="1400" b="0" i="0" kern="1200" dirty="0"/>
            <a:t> (2023)</a:t>
          </a:r>
          <a:endParaRPr lang="fr-FR" sz="1400" b="0" kern="1200" baseline="0" dirty="0">
            <a:solidFill>
              <a:sysClr val="windowText" lastClr="000000">
                <a:hueOff val="0"/>
                <a:satOff val="0"/>
                <a:lumOff val="0"/>
                <a:alphaOff val="0"/>
              </a:sysClr>
            </a:solidFill>
            <a:latin typeface="Calibri" panose="020F0502020204030204"/>
            <a:ea typeface="+mn-ea"/>
            <a:cs typeface="+mn-cs"/>
          </a:endParaRPr>
        </a:p>
      </dsp:txBody>
      <dsp:txXfrm rot="-5400000">
        <a:off x="3265136" y="1844653"/>
        <a:ext cx="5746898" cy="1068177"/>
      </dsp:txXfrm>
    </dsp:sp>
    <dsp:sp modelId="{896DC9B2-2EA5-4D9B-A1B0-0AEB191D43DC}">
      <dsp:nvSpPr>
        <dsp:cNvPr id="0" name=""/>
        <dsp:cNvSpPr/>
      </dsp:nvSpPr>
      <dsp:spPr>
        <a:xfrm>
          <a:off x="0" y="1773254"/>
          <a:ext cx="3265135" cy="1210974"/>
        </a:xfrm>
        <a:prstGeom prst="roundRect">
          <a:avLst/>
        </a:prstGeom>
        <a:solidFill>
          <a:srgbClr val="5B9BD5">
            <a:hueOff val="-3379271"/>
            <a:satOff val="-8710"/>
            <a:lumOff val="-58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sysClr val="window" lastClr="FFFFFF"/>
              </a:solidFill>
              <a:latin typeface="Calibri" panose="020F0502020204030204"/>
              <a:ea typeface="+mn-ea"/>
              <a:cs typeface="+mn-cs"/>
            </a:rPr>
            <a:t>Sartorius</a:t>
          </a:r>
          <a:endParaRPr lang="fr-FR" sz="2000" kern="1200" baseline="0" dirty="0">
            <a:solidFill>
              <a:sysClr val="window" lastClr="FFFFFF"/>
            </a:solidFill>
            <a:latin typeface="Calibri" panose="020F0502020204030204"/>
            <a:ea typeface="+mn-ea"/>
            <a:cs typeface="+mn-cs"/>
          </a:endParaRPr>
        </a:p>
      </dsp:txBody>
      <dsp:txXfrm>
        <a:off x="59115" y="1832369"/>
        <a:ext cx="3146905" cy="1092744"/>
      </dsp:txXfrm>
    </dsp:sp>
    <dsp:sp modelId="{ADFB75E4-7FD6-4F3E-AAB0-47A778757A2B}">
      <dsp:nvSpPr>
        <dsp:cNvPr id="0" name=""/>
        <dsp:cNvSpPr/>
      </dsp:nvSpPr>
      <dsp:spPr>
        <a:xfrm rot="5400000">
          <a:off x="5918135" y="394227"/>
          <a:ext cx="498683" cy="5804684"/>
        </a:xfrm>
        <a:prstGeom prst="round2SameRect">
          <a:avLst/>
        </a:prstGeom>
        <a:solidFill>
          <a:srgbClr val="5B9BD5">
            <a:tint val="40000"/>
            <a:alpha val="90000"/>
            <a:hueOff val="-4493175"/>
            <a:satOff val="-15221"/>
            <a:lumOff val="-1952"/>
            <a:alphaOff val="0"/>
          </a:srgbClr>
        </a:solidFill>
        <a:ln w="12700" cap="flat" cmpd="sng" algn="ctr">
          <a:solidFill>
            <a:srgbClr val="5B9BD5">
              <a:tint val="40000"/>
              <a:alpha val="90000"/>
              <a:hueOff val="-4493175"/>
              <a:satOff val="-15221"/>
              <a:lumOff val="-1952"/>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Char char="•"/>
          </a:pPr>
          <a:r>
            <a:rPr lang="fr-FR" sz="1400" kern="1200" baseline="0" dirty="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2"/>
            </a:rPr>
            <a:t>https://dc.engconfintl.org/sut_v/54/</a:t>
          </a:r>
          <a:r>
            <a:rPr lang="fr-FR" sz="1400" kern="1200" baseline="0" dirty="0">
              <a:solidFill>
                <a:sysClr val="windowText" lastClr="000000">
                  <a:hueOff val="0"/>
                  <a:satOff val="0"/>
                  <a:lumOff val="0"/>
                  <a:alphaOff val="0"/>
                </a:sysClr>
              </a:solidFill>
              <a:latin typeface="Calibri" panose="020F0502020204030204"/>
              <a:ea typeface="+mn-ea"/>
              <a:cs typeface="+mn-cs"/>
            </a:rPr>
            <a:t> (2022)</a:t>
          </a:r>
        </a:p>
        <a:p>
          <a:pPr marL="114300" lvl="1" indent="-114300" algn="l" defTabSz="622300">
            <a:lnSpc>
              <a:spcPct val="90000"/>
            </a:lnSpc>
            <a:spcBef>
              <a:spcPct val="0"/>
            </a:spcBef>
            <a:spcAft>
              <a:spcPct val="15000"/>
            </a:spcAft>
            <a:buClr>
              <a:srgbClr val="4472C4"/>
            </a:buClr>
            <a:buChar char="•"/>
          </a:pPr>
          <a:r>
            <a:rPr lang="fr-FR" sz="1400" b="0" i="0" kern="1200" dirty="0">
              <a:latin typeface="Calibri" panose="020F0502020204030204" pitchFamily="34" charset="0"/>
              <a:cs typeface="Calibri" panose="020F0502020204030204" pitchFamily="34" charset="0"/>
              <a:hlinkClick xmlns:r="http://schemas.openxmlformats.org/officeDocument/2006/relationships" r:id="rId13"/>
            </a:rPr>
            <a:t>https://doi.org/10.1002/btpr.3339</a:t>
          </a:r>
          <a:r>
            <a:rPr lang="fr-FR" sz="1400" b="0" i="0" kern="1200" dirty="0">
              <a:latin typeface="Calibri" panose="020F0502020204030204" pitchFamily="34" charset="0"/>
              <a:cs typeface="Calibri" panose="020F0502020204030204" pitchFamily="34" charset="0"/>
            </a:rPr>
            <a:t> </a:t>
          </a:r>
          <a:r>
            <a:rPr lang="fr-FR" sz="1400" i="0" kern="1200" baseline="0" dirty="0">
              <a:solidFill>
                <a:sysClr val="windowText" lastClr="000000"/>
              </a:solidFill>
              <a:latin typeface="Calibri" panose="020F0502020204030204"/>
              <a:ea typeface="+mn-ea"/>
              <a:cs typeface="+mn-cs"/>
            </a:rPr>
            <a:t>(2023)</a:t>
          </a:r>
        </a:p>
      </dsp:txBody>
      <dsp:txXfrm rot="-5400000">
        <a:off x="3265135" y="3071571"/>
        <a:ext cx="5780340" cy="449995"/>
      </dsp:txXfrm>
    </dsp:sp>
    <dsp:sp modelId="{08E6665B-EC5E-4DCC-B77D-184C64E2878C}">
      <dsp:nvSpPr>
        <dsp:cNvPr id="0" name=""/>
        <dsp:cNvSpPr/>
      </dsp:nvSpPr>
      <dsp:spPr>
        <a:xfrm>
          <a:off x="0" y="3006135"/>
          <a:ext cx="3265135" cy="580868"/>
        </a:xfrm>
        <a:prstGeom prst="roundRect">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baseline="0" dirty="0" err="1">
              <a:solidFill>
                <a:sysClr val="window" lastClr="FFFFFF"/>
              </a:solidFill>
              <a:latin typeface="Calibri" panose="020F0502020204030204"/>
              <a:ea typeface="+mn-ea"/>
              <a:cs typeface="+mn-cs"/>
            </a:rPr>
            <a:t>Cytiva</a:t>
          </a:r>
          <a:r>
            <a:rPr lang="fr-FR" sz="2000" kern="1200" baseline="0" dirty="0">
              <a:solidFill>
                <a:sysClr val="window" lastClr="FFFFFF"/>
              </a:solidFill>
              <a:latin typeface="Calibri" panose="020F0502020204030204"/>
              <a:ea typeface="+mn-ea"/>
              <a:cs typeface="+mn-cs"/>
            </a:rPr>
            <a:t> (</a:t>
          </a:r>
          <a:r>
            <a:rPr lang="fr-FR" sz="2000" kern="1200" baseline="0" dirty="0" err="1">
              <a:solidFill>
                <a:sysClr val="window" lastClr="FFFFFF"/>
              </a:solidFill>
              <a:latin typeface="Calibri" panose="020F0502020204030204"/>
              <a:ea typeface="+mn-ea"/>
              <a:cs typeface="+mn-cs"/>
            </a:rPr>
            <a:t>Pall</a:t>
          </a:r>
          <a:r>
            <a:rPr lang="fr-FR" sz="2000" kern="1200" baseline="0" dirty="0">
              <a:solidFill>
                <a:sysClr val="window" lastClr="FFFFFF"/>
              </a:solidFill>
              <a:latin typeface="Calibri" panose="020F0502020204030204"/>
              <a:ea typeface="+mn-ea"/>
              <a:cs typeface="+mn-cs"/>
            </a:rPr>
            <a:t>)</a:t>
          </a:r>
        </a:p>
      </dsp:txBody>
      <dsp:txXfrm>
        <a:off x="28356" y="3034491"/>
        <a:ext cx="3208423" cy="524156"/>
      </dsp:txXfrm>
    </dsp:sp>
    <dsp:sp modelId="{81E81798-0B4A-4B8B-80F6-F532D32DA3BC}">
      <dsp:nvSpPr>
        <dsp:cNvPr id="0" name=""/>
        <dsp:cNvSpPr/>
      </dsp:nvSpPr>
      <dsp:spPr>
        <a:xfrm rot="5400000">
          <a:off x="5998253" y="922798"/>
          <a:ext cx="350506" cy="5810359"/>
        </a:xfrm>
        <a:prstGeom prst="round2SameRect">
          <a:avLst/>
        </a:prstGeom>
        <a:solidFill>
          <a:srgbClr val="5B9BD5">
            <a:tint val="40000"/>
            <a:alpha val="90000"/>
            <a:hueOff val="-5616468"/>
            <a:satOff val="-19027"/>
            <a:lumOff val="-2440"/>
            <a:alphaOff val="0"/>
          </a:srgbClr>
        </a:solidFill>
        <a:ln w="12700" cap="flat" cmpd="sng" algn="ctr">
          <a:solidFill>
            <a:srgbClr val="5B9BD5">
              <a:tint val="40000"/>
              <a:alpha val="90000"/>
              <a:hueOff val="-5616468"/>
              <a:satOff val="-19027"/>
              <a:lumOff val="-244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Char char="•"/>
          </a:pPr>
          <a:r>
            <a:rPr lang="fr-FR" sz="1400" b="0" i="0" u="sng" kern="1200" dirty="0">
              <a:solidFill>
                <a:srgbClr val="4472C4"/>
              </a:solidFill>
              <a:effectLst/>
              <a:latin typeface="Calibri" panose="020F0502020204030204"/>
              <a:ea typeface="+mn-ea"/>
              <a:cs typeface="+mn-cs"/>
              <a:hlinkClick xmlns:r="http://schemas.openxmlformats.org/officeDocument/2006/relationships" r:id="rId14">
                <a:extLst>
                  <a:ext uri="{A12FA001-AC4F-418D-AE19-62706E023703}">
                    <ahyp:hlinkClr xmlns:ahyp="http://schemas.microsoft.com/office/drawing/2018/hyperlinkcolor" val="tx"/>
                  </a:ext>
                </a:extLst>
              </a:hlinkClick>
            </a:rPr>
            <a:t>https://doi.org/10.2345/0899-8205-55.s3.17</a:t>
          </a:r>
          <a:r>
            <a:rPr lang="fr-FR" sz="1400" b="0" i="0" u="sng" kern="1200" dirty="0">
              <a:solidFill>
                <a:srgbClr val="4472C4"/>
              </a:solidFill>
              <a:effectLst/>
              <a:latin typeface="Calibri" panose="020F0502020204030204"/>
              <a:ea typeface="+mn-ea"/>
              <a:cs typeface="+mn-cs"/>
            </a:rPr>
            <a:t> </a:t>
          </a:r>
          <a:r>
            <a:rPr lang="fr-FR" sz="1400" b="0" i="0" u="sng" kern="1200" dirty="0">
              <a:solidFill>
                <a:sysClr val="windowText" lastClr="000000"/>
              </a:solidFill>
              <a:effectLst/>
              <a:latin typeface="Calibri" panose="020F0502020204030204"/>
              <a:ea typeface="+mn-ea"/>
              <a:cs typeface="+mn-cs"/>
            </a:rPr>
            <a:t>(2021)</a:t>
          </a:r>
          <a:endParaRPr lang="fr-FR" sz="1400" kern="1200" baseline="0" dirty="0">
            <a:solidFill>
              <a:sysClr val="windowText" lastClr="000000"/>
            </a:solidFill>
            <a:latin typeface="Calibri" panose="020F0502020204030204"/>
            <a:ea typeface="+mn-ea"/>
            <a:cs typeface="+mn-cs"/>
          </a:endParaRPr>
        </a:p>
      </dsp:txBody>
      <dsp:txXfrm rot="-5400000">
        <a:off x="3268327" y="3669834"/>
        <a:ext cx="5793249" cy="316286"/>
      </dsp:txXfrm>
    </dsp:sp>
    <dsp:sp modelId="{424D36A1-0B4B-4129-A7F8-F349EF26645E}">
      <dsp:nvSpPr>
        <dsp:cNvPr id="0" name=""/>
        <dsp:cNvSpPr/>
      </dsp:nvSpPr>
      <dsp:spPr>
        <a:xfrm>
          <a:off x="0" y="3608911"/>
          <a:ext cx="3268326" cy="438133"/>
        </a:xfrm>
        <a:prstGeom prst="roundRect">
          <a:avLst/>
        </a:prstGeom>
        <a:solidFill>
          <a:srgbClr val="5B9BD5">
            <a:hueOff val="-5632119"/>
            <a:satOff val="-14516"/>
            <a:lumOff val="-980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baseline="0">
              <a:solidFill>
                <a:sysClr val="window" lastClr="FFFFFF"/>
              </a:solidFill>
              <a:latin typeface="Calibri" panose="020F0502020204030204"/>
              <a:ea typeface="+mn-ea"/>
              <a:cs typeface="+mn-cs"/>
            </a:rPr>
            <a:t>Activation</a:t>
          </a:r>
          <a:endParaRPr lang="fr-FR" sz="2000" kern="1200" baseline="0" dirty="0">
            <a:solidFill>
              <a:sysClr val="window" lastClr="FFFFFF"/>
            </a:solidFill>
            <a:latin typeface="Calibri" panose="020F0502020204030204"/>
            <a:ea typeface="+mn-ea"/>
            <a:cs typeface="+mn-cs"/>
          </a:endParaRPr>
        </a:p>
      </dsp:txBody>
      <dsp:txXfrm>
        <a:off x="21388" y="3630299"/>
        <a:ext cx="3225550" cy="395357"/>
      </dsp:txXfrm>
    </dsp:sp>
    <dsp:sp modelId="{F787369B-936A-4B0F-9B49-F480C61EC245}">
      <dsp:nvSpPr>
        <dsp:cNvPr id="0" name=""/>
        <dsp:cNvSpPr/>
      </dsp:nvSpPr>
      <dsp:spPr>
        <a:xfrm rot="5400000">
          <a:off x="5801779" y="1540814"/>
          <a:ext cx="731395" cy="5804684"/>
        </a:xfrm>
        <a:prstGeom prst="round2SameRect">
          <a:avLst/>
        </a:prstGeom>
        <a:solidFill>
          <a:srgbClr val="5B9BD5">
            <a:tint val="40000"/>
            <a:alpha val="90000"/>
            <a:hueOff val="-6739762"/>
            <a:satOff val="-22832"/>
            <a:lumOff val="-2928"/>
            <a:alphaOff val="0"/>
          </a:srgbClr>
        </a:solidFill>
        <a:ln w="12700" cap="flat" cmpd="sng" algn="ctr">
          <a:solidFill>
            <a:srgbClr val="5B9BD5">
              <a:tint val="40000"/>
              <a:alpha val="90000"/>
              <a:hueOff val="-6739762"/>
              <a:satOff val="-22832"/>
              <a:lumOff val="-292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lr>
              <a:srgbClr val="4472C4"/>
            </a:buClr>
            <a:buChar char="•"/>
          </a:pPr>
          <a:r>
            <a:rPr lang="fr-FR" sz="1400" b="0" i="0" u="none" strike="noStrike" kern="1200" dirty="0">
              <a:solidFill>
                <a:srgbClr val="4472C4"/>
              </a:solidFill>
              <a:effectLst/>
              <a:latin typeface="Calibri" panose="020F0502020204030204"/>
              <a:ea typeface="+mn-ea"/>
              <a:cs typeface="+mn-cs"/>
              <a:hlinkClick xmlns:r="http://schemas.openxmlformats.org/officeDocument/2006/relationships" r:id="rId15" tooltip="Persistent link using digital object identifier">
                <a:extLst>
                  <a:ext uri="{A12FA001-AC4F-418D-AE19-62706E023703}">
                    <ahyp:hlinkClr xmlns:ahyp="http://schemas.microsoft.com/office/drawing/2018/hyperlinkcolor" val="tx"/>
                  </a:ext>
                </a:extLst>
              </a:hlinkClick>
            </a:rPr>
            <a:t>https://doi.org/10.1016/j.radphyschem.2007.01.014</a:t>
          </a:r>
          <a:r>
            <a:rPr lang="fr-FR" sz="1400" b="0" i="0" u="none" strike="noStrike" kern="1200" dirty="0">
              <a:solidFill>
                <a:srgbClr val="4472C4"/>
              </a:solidFill>
              <a:effectLst/>
              <a:latin typeface="Calibri" panose="020F0502020204030204"/>
              <a:ea typeface="+mn-ea"/>
              <a:cs typeface="+mn-cs"/>
            </a:rPr>
            <a:t> </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(2007)</a:t>
          </a:r>
          <a:endParaRPr lang="fr-FR" sz="1400" kern="1200" baseline="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lr>
              <a:srgbClr val="4472C4"/>
            </a:buClr>
            <a:buChar char="•"/>
          </a:pP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hlinkClick xmlns:r="http://schemas.openxmlformats.org/officeDocument/2006/relationships" r:id="rId16" tooltip="Persistent link using digital object identifier"/>
            </a:rPr>
            <a:t>https://doi.org/10.1016/j.radphyschem.2022.109999</a:t>
          </a:r>
          <a:r>
            <a:rPr lang="fr-FR" sz="1400" b="0" i="0" u="none" strike="noStrike" kern="1200" dirty="0">
              <a:solidFill>
                <a:sysClr val="windowText" lastClr="000000">
                  <a:hueOff val="0"/>
                  <a:satOff val="0"/>
                  <a:lumOff val="0"/>
                  <a:alphaOff val="0"/>
                </a:sysClr>
              </a:solidFill>
              <a:effectLst/>
              <a:latin typeface="Calibri" panose="020F0502020204030204"/>
              <a:ea typeface="+mn-ea"/>
              <a:cs typeface="+mn-cs"/>
            </a:rPr>
            <a:t> (2022)</a:t>
          </a:r>
          <a:endParaRPr lang="fr-FR" sz="1400" kern="1200" baseline="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fr-FR" sz="1400" b="0" i="0" kern="1200" dirty="0">
              <a:hlinkClick xmlns:r="http://schemas.openxmlformats.org/officeDocument/2006/relationships" r:id="rId17" tooltip="Persistent link using digital object identifier"/>
            </a:rPr>
            <a:t>https://doi.org/10.1016/j.radphyschem.2023.110915</a:t>
          </a:r>
          <a:r>
            <a:rPr lang="fr-FR" sz="1400" b="0" i="0" kern="1200" dirty="0"/>
            <a:t> (2023)</a:t>
          </a:r>
          <a:endParaRPr lang="fr-FR" sz="1400" kern="1200" baseline="0" dirty="0">
            <a:solidFill>
              <a:sysClr val="windowText" lastClr="000000">
                <a:hueOff val="0"/>
                <a:satOff val="0"/>
                <a:lumOff val="0"/>
                <a:alphaOff val="0"/>
              </a:sysClr>
            </a:solidFill>
            <a:latin typeface="Calibri" panose="020F0502020204030204"/>
            <a:ea typeface="+mn-ea"/>
            <a:cs typeface="+mn-cs"/>
          </a:endParaRPr>
        </a:p>
      </dsp:txBody>
      <dsp:txXfrm rot="-5400000">
        <a:off x="3265135" y="4113162"/>
        <a:ext cx="5768980" cy="659987"/>
      </dsp:txXfrm>
    </dsp:sp>
    <dsp:sp modelId="{10C0F5A5-DA62-44D1-9314-76C35CF7110A}">
      <dsp:nvSpPr>
        <dsp:cNvPr id="0" name=""/>
        <dsp:cNvSpPr/>
      </dsp:nvSpPr>
      <dsp:spPr>
        <a:xfrm>
          <a:off x="0" y="4068951"/>
          <a:ext cx="3265135" cy="748411"/>
        </a:xfrm>
        <a:prstGeom prst="roundRect">
          <a:avLst/>
        </a:prstGeom>
        <a:solidFill>
          <a:srgbClr val="5B9BD5">
            <a:hueOff val="-6758543"/>
            <a:satOff val="-17419"/>
            <a:lumOff val="-11765"/>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fr-FR" sz="2000" kern="1200" baseline="0" dirty="0" err="1">
              <a:solidFill>
                <a:sysClr val="window" lastClr="FFFFFF"/>
              </a:solidFill>
              <a:latin typeface="Calibri" panose="020F0502020204030204"/>
              <a:ea typeface="+mn-ea"/>
              <a:cs typeface="+mn-cs"/>
            </a:rPr>
            <a:t>Steris-Sterigenics-Sabic</a:t>
          </a:r>
          <a:endParaRPr lang="fr-FR" sz="2000" kern="1200" baseline="0" dirty="0">
            <a:solidFill>
              <a:sysClr val="window" lastClr="FFFFFF"/>
            </a:solidFill>
            <a:latin typeface="Calibri" panose="020F0502020204030204"/>
            <a:ea typeface="+mn-ea"/>
            <a:cs typeface="+mn-cs"/>
          </a:endParaRPr>
        </a:p>
      </dsp:txBody>
      <dsp:txXfrm>
        <a:off x="36534" y="4105485"/>
        <a:ext cx="3192067" cy="6753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461861-0BF8-4CCF-9FE9-1AA94BA0B914}">
      <dsp:nvSpPr>
        <dsp:cNvPr id="0" name=""/>
        <dsp:cNvSpPr/>
      </dsp:nvSpPr>
      <dsp:spPr>
        <a:xfrm>
          <a:off x="0" y="721889"/>
          <a:ext cx="6725501" cy="378000"/>
        </a:xfrm>
        <a:prstGeom prst="rect">
          <a:avLst/>
        </a:prstGeom>
        <a:solidFill>
          <a:srgbClr val="FFFFFF">
            <a:alpha val="90000"/>
            <a:hueOff val="0"/>
            <a:satOff val="0"/>
            <a:lumOff val="0"/>
            <a:alphaOff val="0"/>
          </a:srgbClr>
        </a:solidFill>
        <a:ln w="12700" cap="flat" cmpd="sng" algn="ctr">
          <a:solidFill>
            <a:srgbClr val="002A43">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89F259-F217-407F-87BE-DF20CE6F423C}">
      <dsp:nvSpPr>
        <dsp:cNvPr id="0" name=""/>
        <dsp:cNvSpPr/>
      </dsp:nvSpPr>
      <dsp:spPr>
        <a:xfrm>
          <a:off x="335946" y="27636"/>
          <a:ext cx="6228000" cy="915652"/>
        </a:xfrm>
        <a:prstGeom prst="roundRect">
          <a:avLst/>
        </a:prstGeom>
        <a:solidFill>
          <a:srgbClr val="002A43">
            <a:shade val="8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0" rIns="72000" bIns="0" numCol="1" spcCol="1270" anchor="ctr" anchorCtr="0">
          <a:noAutofit/>
        </a:bodyPr>
        <a:lstStyle/>
        <a:p>
          <a:pPr marL="0" lvl="0" indent="0" algn="l" defTabSz="1066800">
            <a:lnSpc>
              <a:spcPct val="90000"/>
            </a:lnSpc>
            <a:spcBef>
              <a:spcPct val="0"/>
            </a:spcBef>
            <a:spcAft>
              <a:spcPts val="0"/>
            </a:spcAft>
            <a:buNone/>
          </a:pPr>
          <a:r>
            <a:rPr lang="en-US" sz="2400" kern="1200" dirty="0">
              <a:solidFill>
                <a:srgbClr val="FFFFFF"/>
              </a:solidFill>
              <a:latin typeface="Calibri" panose="020F0502020204030204"/>
              <a:ea typeface="+mn-ea"/>
              <a:cs typeface="+mn-cs"/>
              <a:sym typeface="Wingdings" panose="05000000000000000000" pitchFamily="2" charset="2"/>
            </a:rPr>
            <a:t>The interaction of gamma and X-rays with matter is identical</a:t>
          </a:r>
          <a:endParaRPr lang="fr-FR" sz="2400" kern="1200" dirty="0">
            <a:solidFill>
              <a:srgbClr val="FFFFFF"/>
            </a:solidFill>
            <a:latin typeface="Arial" panose="020B0604020202020204"/>
            <a:ea typeface="+mn-ea"/>
            <a:cs typeface="+mn-cs"/>
          </a:endParaRPr>
        </a:p>
      </dsp:txBody>
      <dsp:txXfrm>
        <a:off x="380644" y="72334"/>
        <a:ext cx="6138604" cy="826256"/>
      </dsp:txXfrm>
    </dsp:sp>
    <dsp:sp modelId="{A7EAC705-8FCE-47B1-9C5B-1D70D6B47906}">
      <dsp:nvSpPr>
        <dsp:cNvPr id="0" name=""/>
        <dsp:cNvSpPr/>
      </dsp:nvSpPr>
      <dsp:spPr>
        <a:xfrm>
          <a:off x="0" y="1967488"/>
          <a:ext cx="6725501" cy="378000"/>
        </a:xfrm>
        <a:prstGeom prst="rect">
          <a:avLst/>
        </a:prstGeom>
        <a:solidFill>
          <a:srgbClr val="FFFFFF">
            <a:alpha val="90000"/>
            <a:hueOff val="0"/>
            <a:satOff val="0"/>
            <a:lumOff val="0"/>
            <a:alphaOff val="0"/>
          </a:srgbClr>
        </a:solidFill>
        <a:ln w="12700" cap="flat" cmpd="sng" algn="ctr">
          <a:solidFill>
            <a:srgbClr val="002A43">
              <a:shade val="80000"/>
              <a:hueOff val="355946"/>
              <a:satOff val="-47896"/>
              <a:lumOff val="24169"/>
              <a:alphaOff val="0"/>
            </a:srgbClr>
          </a:solidFill>
          <a:prstDash val="solid"/>
          <a:miter lim="800000"/>
        </a:ln>
        <a:effectLst/>
      </dsp:spPr>
      <dsp:style>
        <a:lnRef idx="2">
          <a:scrgbClr r="0" g="0" b="0"/>
        </a:lnRef>
        <a:fillRef idx="1">
          <a:scrgbClr r="0" g="0" b="0"/>
        </a:fillRef>
        <a:effectRef idx="0">
          <a:scrgbClr r="0" g="0" b="0"/>
        </a:effectRef>
        <a:fontRef idx="minor"/>
      </dsp:style>
    </dsp:sp>
    <dsp:sp modelId="{3D64A396-D1D2-4DB3-BA07-D76CE77490F5}">
      <dsp:nvSpPr>
        <dsp:cNvPr id="0" name=""/>
        <dsp:cNvSpPr/>
      </dsp:nvSpPr>
      <dsp:spPr>
        <a:xfrm>
          <a:off x="335946" y="1180889"/>
          <a:ext cx="6228000" cy="1007998"/>
        </a:xfrm>
        <a:prstGeom prst="roundRect">
          <a:avLst/>
        </a:prstGeom>
        <a:solidFill>
          <a:srgbClr val="002A43">
            <a:shade val="80000"/>
            <a:hueOff val="355946"/>
            <a:satOff val="-47896"/>
            <a:lumOff val="24169"/>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0" rIns="72000" bIns="0" numCol="1" spcCol="1270" anchor="ctr" anchorCtr="0">
          <a:noAutofit/>
        </a:bodyPr>
        <a:lstStyle/>
        <a:p>
          <a:pPr marL="0" lvl="0" indent="0" algn="l" defTabSz="1066800">
            <a:lnSpc>
              <a:spcPct val="90000"/>
            </a:lnSpc>
            <a:spcBef>
              <a:spcPct val="0"/>
            </a:spcBef>
            <a:spcAft>
              <a:spcPts val="0"/>
            </a:spcAft>
            <a:buNone/>
          </a:pPr>
          <a:r>
            <a:rPr lang="en-US" sz="2400" kern="1200" dirty="0">
              <a:solidFill>
                <a:srgbClr val="FFFFFF"/>
              </a:solidFill>
              <a:latin typeface="Calibri" panose="020F0502020204030204"/>
              <a:ea typeface="+mn-ea"/>
              <a:cs typeface="+mn-cs"/>
              <a:sym typeface="Wingdings" panose="05000000000000000000" pitchFamily="2" charset="2"/>
            </a:rPr>
            <a:t>By-product production mechanisms and levels are expected to be equivalent, and E&amp;L levels</a:t>
          </a:r>
          <a:endParaRPr lang="fr-FR" sz="2400" kern="1200" dirty="0">
            <a:solidFill>
              <a:srgbClr val="FFFFFF"/>
            </a:solidFill>
            <a:latin typeface="Arial" panose="020B0604020202020204"/>
            <a:ea typeface="+mn-ea"/>
            <a:cs typeface="+mn-cs"/>
          </a:endParaRPr>
        </a:p>
      </dsp:txBody>
      <dsp:txXfrm>
        <a:off x="385152" y="1230095"/>
        <a:ext cx="6129588" cy="909586"/>
      </dsp:txXfrm>
    </dsp:sp>
    <dsp:sp modelId="{9D4A334D-DF0F-45CD-8805-20A8C735E553}">
      <dsp:nvSpPr>
        <dsp:cNvPr id="0" name=""/>
        <dsp:cNvSpPr/>
      </dsp:nvSpPr>
      <dsp:spPr>
        <a:xfrm>
          <a:off x="0" y="3120741"/>
          <a:ext cx="6725501" cy="378000"/>
        </a:xfrm>
        <a:prstGeom prst="rect">
          <a:avLst/>
        </a:prstGeom>
        <a:solidFill>
          <a:srgbClr val="FFFFFF">
            <a:alpha val="90000"/>
            <a:hueOff val="0"/>
            <a:satOff val="0"/>
            <a:lumOff val="0"/>
            <a:alphaOff val="0"/>
          </a:srgbClr>
        </a:solidFill>
        <a:ln w="12700" cap="flat" cmpd="sng" algn="ctr">
          <a:solidFill>
            <a:srgbClr val="002A43">
              <a:shade val="80000"/>
              <a:hueOff val="711891"/>
              <a:satOff val="-95792"/>
              <a:lumOff val="48338"/>
              <a:alphaOff val="0"/>
            </a:srgbClr>
          </a:solidFill>
          <a:prstDash val="solid"/>
          <a:miter lim="800000"/>
        </a:ln>
        <a:effectLst/>
      </dsp:spPr>
      <dsp:style>
        <a:lnRef idx="2">
          <a:scrgbClr r="0" g="0" b="0"/>
        </a:lnRef>
        <a:fillRef idx="1">
          <a:scrgbClr r="0" g="0" b="0"/>
        </a:fillRef>
        <a:effectRef idx="0">
          <a:scrgbClr r="0" g="0" b="0"/>
        </a:effectRef>
        <a:fontRef idx="minor"/>
      </dsp:style>
    </dsp:sp>
    <dsp:sp modelId="{D9B538F1-35E1-458F-85A2-C302C04E8A6D}">
      <dsp:nvSpPr>
        <dsp:cNvPr id="0" name=""/>
        <dsp:cNvSpPr/>
      </dsp:nvSpPr>
      <dsp:spPr>
        <a:xfrm>
          <a:off x="335946" y="2426488"/>
          <a:ext cx="6228000" cy="915652"/>
        </a:xfrm>
        <a:prstGeom prst="roundRect">
          <a:avLst/>
        </a:prstGeom>
        <a:solidFill>
          <a:srgbClr val="002A43">
            <a:shade val="80000"/>
            <a:hueOff val="711891"/>
            <a:satOff val="-95792"/>
            <a:lumOff val="4833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00" tIns="0" rIns="72000" bIns="0" numCol="1" spcCol="1270" anchor="ctr" anchorCtr="0">
          <a:noAutofit/>
        </a:bodyPr>
        <a:lstStyle/>
        <a:p>
          <a:pPr marL="0" lvl="0" indent="0" algn="l" defTabSz="1066800">
            <a:lnSpc>
              <a:spcPct val="90000"/>
            </a:lnSpc>
            <a:spcBef>
              <a:spcPct val="0"/>
            </a:spcBef>
            <a:spcAft>
              <a:spcPts val="0"/>
            </a:spcAft>
            <a:buNone/>
          </a:pPr>
          <a:r>
            <a:rPr lang="en-US" sz="2400" kern="1200" dirty="0">
              <a:solidFill>
                <a:srgbClr val="FFFFFF"/>
              </a:solidFill>
              <a:latin typeface="Calibri" panose="020F0502020204030204"/>
              <a:ea typeface="+mn-ea"/>
              <a:cs typeface="+mn-cs"/>
              <a:sym typeface="Wingdings" panose="05000000000000000000" pitchFamily="2" charset="2"/>
            </a:rPr>
            <a:t>No expected change of the chemical compatibility</a:t>
          </a:r>
          <a:endParaRPr lang="fr-FR" sz="2400" kern="1200" dirty="0">
            <a:solidFill>
              <a:srgbClr val="FFFFFF"/>
            </a:solidFill>
            <a:latin typeface="Arial" panose="020B0604020202020204"/>
            <a:ea typeface="+mn-ea"/>
            <a:cs typeface="+mn-cs"/>
          </a:endParaRPr>
        </a:p>
      </dsp:txBody>
      <dsp:txXfrm>
        <a:off x="380644" y="2471186"/>
        <a:ext cx="6138604" cy="8262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CD59B-7EF1-422E-82C7-4AE6BE98A65C}">
      <dsp:nvSpPr>
        <dsp:cNvPr id="0" name=""/>
        <dsp:cNvSpPr/>
      </dsp:nvSpPr>
      <dsp:spPr>
        <a:xfrm>
          <a:off x="427891" y="1368484"/>
          <a:ext cx="3831175" cy="2681698"/>
        </a:xfrm>
        <a:prstGeom prst="roundRect">
          <a:avLst>
            <a:gd name="adj" fmla="val 16670"/>
          </a:avLst>
        </a:prstGeom>
        <a:solidFill>
          <a:srgbClr val="8E2C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Rational for components &amp; sub-assemblies, final products selection </a:t>
          </a:r>
          <a:endParaRPr lang="fr-FR" sz="3200" kern="1200" dirty="0"/>
        </a:p>
      </dsp:txBody>
      <dsp:txXfrm>
        <a:off x="558824" y="1499417"/>
        <a:ext cx="3569309" cy="2419832"/>
      </dsp:txXfrm>
    </dsp:sp>
    <dsp:sp modelId="{262B0AEC-8B23-4293-A695-DA0CC65890A4}">
      <dsp:nvSpPr>
        <dsp:cNvPr id="0" name=""/>
        <dsp:cNvSpPr/>
      </dsp:nvSpPr>
      <dsp:spPr>
        <a:xfrm>
          <a:off x="4276008" y="1639417"/>
          <a:ext cx="3851991" cy="2167466"/>
        </a:xfrm>
        <a:prstGeom prst="roundRect">
          <a:avLst/>
        </a:prstGeom>
        <a:solidFill>
          <a:schemeClr val="tx1"/>
        </a:solid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182563" lvl="1" indent="0" algn="l" defTabSz="1066800">
            <a:lnSpc>
              <a:spcPct val="90000"/>
            </a:lnSpc>
            <a:spcBef>
              <a:spcPct val="0"/>
            </a:spcBef>
            <a:spcAft>
              <a:spcPct val="15000"/>
            </a:spcAft>
            <a:buNone/>
          </a:pPr>
          <a:r>
            <a:rPr lang="en-US" sz="2400" kern="1200">
              <a:solidFill>
                <a:schemeClr val="bg1"/>
              </a:solidFill>
            </a:rPr>
            <a:t>Bracketing &amp; worse case approach depending on the applications criticality and functional stress levels </a:t>
          </a:r>
          <a:endParaRPr lang="en-US" sz="2400" kern="1200" dirty="0">
            <a:solidFill>
              <a:schemeClr val="bg1"/>
            </a:solidFill>
          </a:endParaRPr>
        </a:p>
      </dsp:txBody>
      <dsp:txXfrm>
        <a:off x="4381815" y="1745224"/>
        <a:ext cx="3640377" cy="19558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5A524E-B3E9-43E5-9DE3-E86500217207}">
      <dsp:nvSpPr>
        <dsp:cNvPr id="0" name=""/>
        <dsp:cNvSpPr/>
      </dsp:nvSpPr>
      <dsp:spPr>
        <a:xfrm>
          <a:off x="1516696" y="41456"/>
          <a:ext cx="1106905" cy="576509"/>
        </a:xfrm>
        <a:prstGeom prst="roundRect">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0" u="sng" kern="1200">
              <a:solidFill>
                <a:schemeClr val="tx2"/>
              </a:solidFill>
              <a:effectLst/>
              <a:latin typeface="+mn-lt"/>
            </a:rPr>
            <a:t>Step 2: </a:t>
          </a:r>
        </a:p>
        <a:p>
          <a:pPr marL="0" lvl="0" indent="0" algn="ctr" defTabSz="533400">
            <a:lnSpc>
              <a:spcPct val="90000"/>
            </a:lnSpc>
            <a:spcBef>
              <a:spcPct val="0"/>
            </a:spcBef>
            <a:spcAft>
              <a:spcPct val="35000"/>
            </a:spcAft>
            <a:buNone/>
          </a:pPr>
          <a:r>
            <a:rPr lang="en-GB" sz="1200" b="1" i="0" kern="1200">
              <a:solidFill>
                <a:schemeClr val="tx2"/>
              </a:solidFill>
              <a:effectLst/>
              <a:latin typeface="+mn-lt"/>
            </a:rPr>
            <a:t>Review Data</a:t>
          </a:r>
        </a:p>
      </dsp:txBody>
      <dsp:txXfrm>
        <a:off x="1544839" y="69599"/>
        <a:ext cx="1050619" cy="520223"/>
      </dsp:txXfrm>
    </dsp:sp>
    <dsp:sp modelId="{7014EDF5-587A-4666-947D-35171008B415}">
      <dsp:nvSpPr>
        <dsp:cNvPr id="0" name=""/>
        <dsp:cNvSpPr/>
      </dsp:nvSpPr>
      <dsp:spPr>
        <a:xfrm>
          <a:off x="588119" y="329711"/>
          <a:ext cx="2964060" cy="2964060"/>
        </a:xfrm>
        <a:custGeom>
          <a:avLst/>
          <a:gdLst/>
          <a:ahLst/>
          <a:cxnLst/>
          <a:rect l="0" t="0" r="0" b="0"/>
          <a:pathLst>
            <a:path>
              <a:moveTo>
                <a:pt x="2208642" y="190345"/>
              </a:moveTo>
              <a:arcTo wR="1482030" hR="1482030" stAng="17961545" swAng="137861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1B6B7CA-874D-4FF7-9404-1E0D55C425B6}">
      <dsp:nvSpPr>
        <dsp:cNvPr id="0" name=""/>
        <dsp:cNvSpPr/>
      </dsp:nvSpPr>
      <dsp:spPr>
        <a:xfrm>
          <a:off x="2926191" y="1065513"/>
          <a:ext cx="1106905" cy="576509"/>
        </a:xfrm>
        <a:prstGeom prst="roundRect">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u="sng" kern="1200">
              <a:solidFill>
                <a:schemeClr val="tx2"/>
              </a:solidFill>
            </a:rPr>
            <a:t>Step 3</a:t>
          </a:r>
          <a:r>
            <a:rPr lang="en-GB" sz="1400" b="0" i="0" kern="1200">
              <a:solidFill>
                <a:schemeClr val="tx2"/>
              </a:solidFill>
            </a:rPr>
            <a:t>: Categorize</a:t>
          </a:r>
        </a:p>
      </dsp:txBody>
      <dsp:txXfrm>
        <a:off x="2954334" y="1093656"/>
        <a:ext cx="1050619" cy="520223"/>
      </dsp:txXfrm>
    </dsp:sp>
    <dsp:sp modelId="{3FC658A4-27CE-43EF-A245-B85DDCA7D89E}">
      <dsp:nvSpPr>
        <dsp:cNvPr id="0" name=""/>
        <dsp:cNvSpPr/>
      </dsp:nvSpPr>
      <dsp:spPr>
        <a:xfrm>
          <a:off x="588119" y="329711"/>
          <a:ext cx="2964060" cy="2964060"/>
        </a:xfrm>
        <a:custGeom>
          <a:avLst/>
          <a:gdLst/>
          <a:ahLst/>
          <a:cxnLst/>
          <a:rect l="0" t="0" r="0" b="0"/>
          <a:pathLst>
            <a:path>
              <a:moveTo>
                <a:pt x="2963064" y="1536359"/>
              </a:moveTo>
              <a:arcTo wR="1482030" hR="1482030" stAng="21726051" swAng="162836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C481737-051E-486F-A65F-0BD2B7A65560}">
      <dsp:nvSpPr>
        <dsp:cNvPr id="0" name=""/>
        <dsp:cNvSpPr/>
      </dsp:nvSpPr>
      <dsp:spPr>
        <a:xfrm>
          <a:off x="2387812" y="2722474"/>
          <a:ext cx="1106905" cy="576509"/>
        </a:xfrm>
        <a:prstGeom prst="roundRect">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u="sng" kern="1200">
              <a:solidFill>
                <a:schemeClr val="tx2"/>
              </a:solidFill>
            </a:rPr>
            <a:t>Step 4</a:t>
          </a:r>
          <a:r>
            <a:rPr lang="en-GB" sz="1400" b="0" i="0" kern="1200">
              <a:solidFill>
                <a:schemeClr val="tx2"/>
              </a:solidFill>
            </a:rPr>
            <a:t>: Evaluate</a:t>
          </a:r>
        </a:p>
      </dsp:txBody>
      <dsp:txXfrm>
        <a:off x="2415955" y="2750617"/>
        <a:ext cx="1050619" cy="520223"/>
      </dsp:txXfrm>
    </dsp:sp>
    <dsp:sp modelId="{F8E0C701-B89D-4157-86C0-7B6DAED7C47C}">
      <dsp:nvSpPr>
        <dsp:cNvPr id="0" name=""/>
        <dsp:cNvSpPr/>
      </dsp:nvSpPr>
      <dsp:spPr>
        <a:xfrm>
          <a:off x="588119" y="329711"/>
          <a:ext cx="2964060" cy="2964060"/>
        </a:xfrm>
        <a:custGeom>
          <a:avLst/>
          <a:gdLst/>
          <a:ahLst/>
          <a:cxnLst/>
          <a:rect l="0" t="0" r="0" b="0"/>
          <a:pathLst>
            <a:path>
              <a:moveTo>
                <a:pt x="1674566" y="2951501"/>
              </a:moveTo>
              <a:arcTo wR="1482030" hR="1482030" stAng="4952124" swAng="89575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F1E72-DB43-4CCE-AAAD-39A1136F002E}">
      <dsp:nvSpPr>
        <dsp:cNvPr id="0" name=""/>
        <dsp:cNvSpPr/>
      </dsp:nvSpPr>
      <dsp:spPr>
        <a:xfrm>
          <a:off x="645580" y="2722474"/>
          <a:ext cx="1106905" cy="576509"/>
        </a:xfrm>
        <a:prstGeom prst="roundRect">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i="0" u="sng" kern="1200">
              <a:solidFill>
                <a:schemeClr val="tx2"/>
              </a:solidFill>
            </a:rPr>
            <a:t>Step 5</a:t>
          </a:r>
          <a:r>
            <a:rPr lang="en-GB" sz="1400" b="0" i="0" kern="1200">
              <a:solidFill>
                <a:schemeClr val="tx2"/>
              </a:solidFill>
            </a:rPr>
            <a:t>: </a:t>
          </a:r>
        </a:p>
        <a:p>
          <a:pPr marL="0" lvl="0" indent="0" algn="ctr" defTabSz="622300">
            <a:lnSpc>
              <a:spcPct val="90000"/>
            </a:lnSpc>
            <a:spcBef>
              <a:spcPct val="0"/>
            </a:spcBef>
            <a:spcAft>
              <a:spcPct val="35000"/>
            </a:spcAft>
            <a:buNone/>
          </a:pPr>
          <a:r>
            <a:rPr lang="en-GB" sz="1400" b="0" i="0" kern="1200">
              <a:solidFill>
                <a:schemeClr val="tx2"/>
              </a:solidFill>
            </a:rPr>
            <a:t>Mitigate</a:t>
          </a:r>
        </a:p>
      </dsp:txBody>
      <dsp:txXfrm>
        <a:off x="673723" y="2750617"/>
        <a:ext cx="1050619" cy="520223"/>
      </dsp:txXfrm>
    </dsp:sp>
    <dsp:sp modelId="{A87146CC-13C3-4EB4-B609-B3D24765A28E}">
      <dsp:nvSpPr>
        <dsp:cNvPr id="0" name=""/>
        <dsp:cNvSpPr/>
      </dsp:nvSpPr>
      <dsp:spPr>
        <a:xfrm>
          <a:off x="588119" y="329711"/>
          <a:ext cx="2964060" cy="2964060"/>
        </a:xfrm>
        <a:custGeom>
          <a:avLst/>
          <a:gdLst/>
          <a:ahLst/>
          <a:cxnLst/>
          <a:rect l="0" t="0" r="0" b="0"/>
          <a:pathLst>
            <a:path>
              <a:moveTo>
                <a:pt x="188841" y="2205961"/>
              </a:moveTo>
              <a:arcTo wR="1482030" hR="1482030" stAng="9045587" swAng="1628362"/>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7F5C412-6B37-442A-B704-F2B014083975}">
      <dsp:nvSpPr>
        <dsp:cNvPr id="0" name=""/>
        <dsp:cNvSpPr/>
      </dsp:nvSpPr>
      <dsp:spPr>
        <a:xfrm>
          <a:off x="107201" y="1065513"/>
          <a:ext cx="1106905" cy="576509"/>
        </a:xfrm>
        <a:prstGeom prst="roundRect">
          <a:avLst/>
        </a:prstGeom>
        <a:solidFill>
          <a:schemeClr val="bg1"/>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0" u="sng" kern="1200">
              <a:solidFill>
                <a:schemeClr val="tx2"/>
              </a:solidFill>
            </a:rPr>
            <a:t>Step 6</a:t>
          </a:r>
          <a:r>
            <a:rPr lang="en-GB" sz="1200" b="0" i="0" kern="1200">
              <a:solidFill>
                <a:schemeClr val="tx2"/>
              </a:solidFill>
            </a:rPr>
            <a:t>: </a:t>
          </a:r>
        </a:p>
        <a:p>
          <a:pPr marL="0" lvl="0" indent="0" algn="ctr" defTabSz="533400">
            <a:lnSpc>
              <a:spcPct val="90000"/>
            </a:lnSpc>
            <a:spcBef>
              <a:spcPct val="0"/>
            </a:spcBef>
            <a:spcAft>
              <a:spcPct val="35000"/>
            </a:spcAft>
            <a:buNone/>
          </a:pPr>
          <a:r>
            <a:rPr lang="en-GB" sz="1200" b="0" i="0" kern="1200">
              <a:solidFill>
                <a:schemeClr val="tx2"/>
              </a:solidFill>
            </a:rPr>
            <a:t>Update matrix</a:t>
          </a:r>
        </a:p>
      </dsp:txBody>
      <dsp:txXfrm>
        <a:off x="135344" y="1093656"/>
        <a:ext cx="1050619" cy="520223"/>
      </dsp:txXfrm>
    </dsp:sp>
    <dsp:sp modelId="{7911BFC7-C299-4E1B-84AC-151CDF545074}">
      <dsp:nvSpPr>
        <dsp:cNvPr id="0" name=""/>
        <dsp:cNvSpPr/>
      </dsp:nvSpPr>
      <dsp:spPr>
        <a:xfrm>
          <a:off x="588119" y="329711"/>
          <a:ext cx="2964060" cy="2964060"/>
        </a:xfrm>
        <a:custGeom>
          <a:avLst/>
          <a:gdLst/>
          <a:ahLst/>
          <a:cxnLst/>
          <a:rect l="0" t="0" r="0" b="0"/>
          <a:pathLst>
            <a:path>
              <a:moveTo>
                <a:pt x="308843" y="576466"/>
              </a:moveTo>
              <a:arcTo wR="1482030" hR="1482030" stAng="13059838" swAng="137861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56BB9-F136-4C4D-A79F-7B5131A80AE2}">
      <dsp:nvSpPr>
        <dsp:cNvPr id="0" name=""/>
        <dsp:cNvSpPr/>
      </dsp:nvSpPr>
      <dsp:spPr>
        <a:xfrm>
          <a:off x="944828" y="607"/>
          <a:ext cx="3688343" cy="927417"/>
        </a:xfrm>
        <a:prstGeom prst="roundRect">
          <a:avLst>
            <a:gd name="adj" fmla="val 10000"/>
          </a:avLst>
        </a:prstGeom>
        <a:solidFill>
          <a:srgbClr val="8E2C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Key considerations for qualification of X-ray</a:t>
          </a:r>
          <a:endParaRPr lang="fr-FR" sz="2400" kern="1200" dirty="0"/>
        </a:p>
      </dsp:txBody>
      <dsp:txXfrm>
        <a:off x="971991" y="27770"/>
        <a:ext cx="3634017" cy="873091"/>
      </dsp:txXfrm>
    </dsp:sp>
    <dsp:sp modelId="{7E42C039-0B4B-4EBE-90A9-6A0D8A2B7AC3}">
      <dsp:nvSpPr>
        <dsp:cNvPr id="0" name=""/>
        <dsp:cNvSpPr/>
      </dsp:nvSpPr>
      <dsp:spPr>
        <a:xfrm>
          <a:off x="1313662" y="928024"/>
          <a:ext cx="348355" cy="417813"/>
        </a:xfrm>
        <a:custGeom>
          <a:avLst/>
          <a:gdLst/>
          <a:ahLst/>
          <a:cxnLst/>
          <a:rect l="0" t="0" r="0" b="0"/>
          <a:pathLst>
            <a:path>
              <a:moveTo>
                <a:pt x="0" y="0"/>
              </a:moveTo>
              <a:lnTo>
                <a:pt x="0" y="417813"/>
              </a:lnTo>
              <a:lnTo>
                <a:pt x="348355" y="4178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969A5F-780D-4C93-B665-AA3740FC4985}">
      <dsp:nvSpPr>
        <dsp:cNvPr id="0" name=""/>
        <dsp:cNvSpPr/>
      </dsp:nvSpPr>
      <dsp:spPr>
        <a:xfrm>
          <a:off x="1662018" y="1067295"/>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ISO 11137 requirements</a:t>
          </a:r>
        </a:p>
      </dsp:txBody>
      <dsp:txXfrm>
        <a:off x="1678334" y="1083611"/>
        <a:ext cx="2928114" cy="524452"/>
      </dsp:txXfrm>
    </dsp:sp>
    <dsp:sp modelId="{D937FF93-1026-414E-94BF-7EAE4F353BBC}">
      <dsp:nvSpPr>
        <dsp:cNvPr id="0" name=""/>
        <dsp:cNvSpPr/>
      </dsp:nvSpPr>
      <dsp:spPr>
        <a:xfrm>
          <a:off x="1313662" y="928024"/>
          <a:ext cx="348355" cy="1114168"/>
        </a:xfrm>
        <a:custGeom>
          <a:avLst/>
          <a:gdLst/>
          <a:ahLst/>
          <a:cxnLst/>
          <a:rect l="0" t="0" r="0" b="0"/>
          <a:pathLst>
            <a:path>
              <a:moveTo>
                <a:pt x="0" y="0"/>
              </a:moveTo>
              <a:lnTo>
                <a:pt x="0" y="1114168"/>
              </a:lnTo>
              <a:lnTo>
                <a:pt x="348355" y="111416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1AE8A6-ADDE-47F9-A87D-131230D5B4F6}">
      <dsp:nvSpPr>
        <dsp:cNvPr id="0" name=""/>
        <dsp:cNvSpPr/>
      </dsp:nvSpPr>
      <dsp:spPr>
        <a:xfrm>
          <a:off x="1662018" y="1763650"/>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Irradiation Physics</a:t>
          </a:r>
        </a:p>
      </dsp:txBody>
      <dsp:txXfrm>
        <a:off x="1678334" y="1779966"/>
        <a:ext cx="2928114" cy="524452"/>
      </dsp:txXfrm>
    </dsp:sp>
    <dsp:sp modelId="{DD8B1E5D-07D7-480A-8F04-354E57705170}">
      <dsp:nvSpPr>
        <dsp:cNvPr id="0" name=""/>
        <dsp:cNvSpPr/>
      </dsp:nvSpPr>
      <dsp:spPr>
        <a:xfrm>
          <a:off x="1313662" y="928024"/>
          <a:ext cx="348355" cy="1810523"/>
        </a:xfrm>
        <a:custGeom>
          <a:avLst/>
          <a:gdLst/>
          <a:ahLst/>
          <a:cxnLst/>
          <a:rect l="0" t="0" r="0" b="0"/>
          <a:pathLst>
            <a:path>
              <a:moveTo>
                <a:pt x="0" y="0"/>
              </a:moveTo>
              <a:lnTo>
                <a:pt x="0" y="1810523"/>
              </a:lnTo>
              <a:lnTo>
                <a:pt x="348355" y="18105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6198D0-795D-433D-9696-A9D62CCBECAC}">
      <dsp:nvSpPr>
        <dsp:cNvPr id="0" name=""/>
        <dsp:cNvSpPr/>
      </dsp:nvSpPr>
      <dsp:spPr>
        <a:xfrm>
          <a:off x="1662018" y="2460006"/>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Material Science</a:t>
          </a:r>
        </a:p>
      </dsp:txBody>
      <dsp:txXfrm>
        <a:off x="1678334" y="2476322"/>
        <a:ext cx="2928114" cy="524452"/>
      </dsp:txXfrm>
    </dsp:sp>
    <dsp:sp modelId="{DF26B7C6-4803-4DD3-9D2D-3BC33A8C97E6}">
      <dsp:nvSpPr>
        <dsp:cNvPr id="0" name=""/>
        <dsp:cNvSpPr/>
      </dsp:nvSpPr>
      <dsp:spPr>
        <a:xfrm>
          <a:off x="1313662" y="928024"/>
          <a:ext cx="348355" cy="2506878"/>
        </a:xfrm>
        <a:custGeom>
          <a:avLst/>
          <a:gdLst/>
          <a:ahLst/>
          <a:cxnLst/>
          <a:rect l="0" t="0" r="0" b="0"/>
          <a:pathLst>
            <a:path>
              <a:moveTo>
                <a:pt x="0" y="0"/>
              </a:moveTo>
              <a:lnTo>
                <a:pt x="0" y="2506878"/>
              </a:lnTo>
              <a:lnTo>
                <a:pt x="348355" y="25068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7CE033-86D3-4805-921A-D466D4685CB3}">
      <dsp:nvSpPr>
        <dsp:cNvPr id="0" name=""/>
        <dsp:cNvSpPr/>
      </dsp:nvSpPr>
      <dsp:spPr>
        <a:xfrm>
          <a:off x="1662018" y="3156361"/>
          <a:ext cx="2960746" cy="55708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Testing recommendations &amp; data package</a:t>
          </a:r>
        </a:p>
      </dsp:txBody>
      <dsp:txXfrm>
        <a:off x="1678334" y="3172677"/>
        <a:ext cx="2928114" cy="524452"/>
      </dsp:txXfrm>
    </dsp:sp>
    <dsp:sp modelId="{58BA9279-56ED-4707-8256-0204BA74EB0D}">
      <dsp:nvSpPr>
        <dsp:cNvPr id="0" name=""/>
        <dsp:cNvSpPr/>
      </dsp:nvSpPr>
      <dsp:spPr>
        <a:xfrm>
          <a:off x="1313662" y="928024"/>
          <a:ext cx="348355" cy="3368885"/>
        </a:xfrm>
        <a:custGeom>
          <a:avLst/>
          <a:gdLst/>
          <a:ahLst/>
          <a:cxnLst/>
          <a:rect l="0" t="0" r="0" b="0"/>
          <a:pathLst>
            <a:path>
              <a:moveTo>
                <a:pt x="0" y="0"/>
              </a:moveTo>
              <a:lnTo>
                <a:pt x="0" y="3368885"/>
              </a:lnTo>
              <a:lnTo>
                <a:pt x="348355" y="33688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563AB6-E899-4B0A-9C2F-441C0028F81D}">
      <dsp:nvSpPr>
        <dsp:cNvPr id="0" name=""/>
        <dsp:cNvSpPr/>
      </dsp:nvSpPr>
      <dsp:spPr>
        <a:xfrm>
          <a:off x="1662018" y="3852716"/>
          <a:ext cx="2965497" cy="888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i="1" kern="1200" dirty="0"/>
            <a:t>SUS Application – which criticality? How to use data? filing update?</a:t>
          </a:r>
        </a:p>
      </dsp:txBody>
      <dsp:txXfrm>
        <a:off x="1688038" y="3878736"/>
        <a:ext cx="2913457" cy="8363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A083BA-6C9B-4710-A96E-63EA7EA8D684}"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E9033-08B3-44F2-A233-AA65697B73E7}" type="slidenum">
              <a:rPr lang="en-US" smtClean="0"/>
              <a:t>‹N°›</a:t>
            </a:fld>
            <a:endParaRPr lang="en-US"/>
          </a:p>
        </p:txBody>
      </p:sp>
    </p:spTree>
    <p:extLst>
      <p:ext uri="{BB962C8B-B14F-4D97-AF65-F5344CB8AC3E}">
        <p14:creationId xmlns:p14="http://schemas.microsoft.com/office/powerpoint/2010/main" val="20030925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https://commons.wikimedia.org/wiki/File:Supply_Chain_Clustering.JPG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745C66-7C8C-4D8F-BF70-9F5AF940FBC1}" type="slidenum">
              <a:rPr kumimoji="0" lang="en-US" sz="1200" b="0" i="0" u="none" strike="noStrike" kern="1200" cap="none" spc="0" normalizeH="0" baseline="0" noProof="0" smtClean="0">
                <a:ln>
                  <a:noFill/>
                </a:ln>
                <a:solidFill>
                  <a:prstClr val="black"/>
                </a:solidFill>
                <a:effectLst/>
                <a:uLnTx/>
                <a:uFillTx/>
                <a:latin typeface="Montserrat"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871926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fontAlgn="ctr" hangingPunct="0">
              <a:lnSpc>
                <a:spcPct val="107000"/>
              </a:lnSpc>
              <a:spcBef>
                <a:spcPct val="35000"/>
              </a:spcBef>
              <a:spcAft>
                <a:spcPts val="800"/>
              </a:spcAft>
            </a:pPr>
            <a:r>
              <a:rPr lang="en-US" sz="12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Chemical Process Compatibility</a:t>
            </a: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is generally assessed based on the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materials of construction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and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process contact conditions</a:t>
            </a:r>
            <a:r>
              <a:rPr lang="en-US" sz="1200" dirty="0">
                <a:solidFill>
                  <a:srgbClr val="008796"/>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including process fluid formulation, temperature, and exposure duration.  As these parameters remain identical between X-ray and gamma- irradiation, no additional risks are expected, or testing recommended.  </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ctr" hangingPunct="0">
              <a:lnSpc>
                <a:spcPct val="107000"/>
              </a:lnSpc>
              <a:spcBef>
                <a:spcPct val="35000"/>
              </a:spcBef>
              <a:spcAft>
                <a:spcPts val="800"/>
              </a:spcAft>
            </a:pPr>
            <a:r>
              <a:rPr lang="en-US" sz="12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Extractables</a:t>
            </a: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are typically generated by suppliers following reasonable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worst-case application conditions</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including following exposure to heat or ionizing radiation. As the expectation, data, and scientific arguments to date indicate X-ray irradiation yields a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less deleterious impact on the materials</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limited scope verification testing on representative components using the USP &lt;665&gt;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moderate-risk</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component testing protocol may be appropriate.  </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E043130-6AC8-F746-A183-C55166B7839F}" type="slidenum">
              <a:rPr lang="en-US" smtClean="0"/>
              <a:t>34</a:t>
            </a:fld>
            <a:endParaRPr lang="en-US"/>
          </a:p>
        </p:txBody>
      </p:sp>
    </p:spTree>
    <p:extLst>
      <p:ext uri="{BB962C8B-B14F-4D97-AF65-F5344CB8AC3E}">
        <p14:creationId xmlns:p14="http://schemas.microsoft.com/office/powerpoint/2010/main" val="417912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in </a:t>
            </a:r>
            <a:r>
              <a:rPr lang="en-US" sz="1200" b="0" i="0" u="none" strike="noStrike" kern="1200" baseline="0" dirty="0">
                <a:solidFill>
                  <a:schemeClr val="tx1"/>
                </a:solidFill>
                <a:latin typeface="SartoriusRotisSans" pitchFamily="2" charset="0"/>
                <a:ea typeface="+mn-ea"/>
                <a:cs typeface="+mn-cs"/>
              </a:rPr>
              <a:t>CERN 98-01 – Compilation of radiation damage</a:t>
            </a:r>
          </a:p>
          <a:p>
            <a:r>
              <a:rPr lang="en-US" sz="1200" b="0" i="0" u="none" strike="noStrike" kern="1200" baseline="0" dirty="0">
                <a:solidFill>
                  <a:schemeClr val="tx1"/>
                </a:solidFill>
                <a:latin typeface="SartoriusRotisSans" pitchFamily="2" charset="0"/>
                <a:ea typeface="+mn-ea"/>
                <a:cs typeface="+mn-cs"/>
              </a:rPr>
              <a:t>test data, pt.2.; M. </a:t>
            </a:r>
            <a:r>
              <a:rPr lang="en-US" sz="1200" b="0" i="0" u="none" strike="noStrike" kern="1200" baseline="0" dirty="0" err="1">
                <a:solidFill>
                  <a:schemeClr val="tx1"/>
                </a:solidFill>
                <a:latin typeface="SartoriusRotisSans" pitchFamily="2" charset="0"/>
                <a:ea typeface="+mn-ea"/>
                <a:cs typeface="+mn-cs"/>
              </a:rPr>
              <a:t>Tavlet</a:t>
            </a:r>
            <a:r>
              <a:rPr lang="en-US" sz="1200" b="0" i="0" u="none" strike="noStrike" kern="1200" baseline="0" dirty="0">
                <a:solidFill>
                  <a:schemeClr val="tx1"/>
                </a:solidFill>
                <a:latin typeface="SartoriusRotisSans" pitchFamily="2" charset="0"/>
                <a:ea typeface="+mn-ea"/>
                <a:cs typeface="+mn-cs"/>
              </a:rPr>
              <a:t>, A. Fontaine and H.</a:t>
            </a:r>
          </a:p>
          <a:p>
            <a:r>
              <a:rPr lang="en-US" sz="1200" b="0" i="0" u="none" strike="noStrike" kern="1200" baseline="0" dirty="0" err="1">
                <a:solidFill>
                  <a:schemeClr val="tx1"/>
                </a:solidFill>
                <a:latin typeface="SartoriusRotisSans" pitchFamily="2" charset="0"/>
                <a:ea typeface="+mn-ea"/>
                <a:cs typeface="+mn-cs"/>
              </a:rPr>
              <a:t>Sch¨onbacher</a:t>
            </a:r>
            <a:r>
              <a:rPr lang="en-US" sz="1200" b="0" i="0" u="none" strike="noStrike" kern="1200" baseline="0" dirty="0">
                <a:solidFill>
                  <a:schemeClr val="tx1"/>
                </a:solidFill>
                <a:latin typeface="SartoriusRotisSans" pitchFamily="2" charset="0"/>
                <a:ea typeface="+mn-ea"/>
                <a:cs typeface="+mn-cs"/>
              </a:rPr>
              <a:t>, CERN, Geneva, 1998</a:t>
            </a:r>
          </a:p>
          <a:p>
            <a:endParaRPr lang="en-US" sz="1200" b="0" i="0" u="none" strike="noStrike" kern="1200" baseline="0" dirty="0">
              <a:solidFill>
                <a:schemeClr val="tx1"/>
              </a:solidFill>
              <a:latin typeface="SartoriusRotisSans" pitchFamily="2" charset="0"/>
              <a:ea typeface="+mn-ea"/>
              <a:cs typeface="+mn-cs"/>
            </a:endParaRPr>
          </a:p>
          <a:p>
            <a:r>
              <a:rPr lang="en-US" sz="1200" b="0" i="0" u="none" strike="noStrike" kern="1200" baseline="0" dirty="0">
                <a:solidFill>
                  <a:schemeClr val="tx1"/>
                </a:solidFill>
                <a:latin typeface="SartoriusRotisSans" pitchFamily="2" charset="0"/>
                <a:ea typeface="+mn-ea"/>
                <a:cs typeface="+mn-cs"/>
              </a:rPr>
              <a:t>criteria: </a:t>
            </a:r>
            <a:r>
              <a:rPr lang="en-US" dirty="0"/>
              <a:t>For most of the thermoset resins and composites the critical property (most radiation-sensitive property) is the flexural strength, while for most of the </a:t>
            </a:r>
            <a:r>
              <a:rPr lang="en-US" dirty="0" err="1"/>
              <a:t>thermoPolymerss</a:t>
            </a:r>
            <a:r>
              <a:rPr lang="en-US" dirty="0"/>
              <a:t> it is the deflection (deformation at break or Flexural strain). [CERN 98-01]</a:t>
            </a:r>
          </a:p>
        </p:txBody>
      </p:sp>
      <p:sp>
        <p:nvSpPr>
          <p:cNvPr id="4" name="Espace réservé du numéro de diapositive 3"/>
          <p:cNvSpPr>
            <a:spLocks noGrp="1"/>
          </p:cNvSpPr>
          <p:nvPr>
            <p:ph type="sldNum" sz="quarter" idx="10"/>
          </p:nvPr>
        </p:nvSpPr>
        <p:spPr/>
        <p:txBody>
          <a:bodyPr/>
          <a:lstStyle/>
          <a:p>
            <a:fld id="{DF252165-DD54-4303-8F2E-DDA4DF0C09A2}" type="slidenum">
              <a:rPr lang="de-DE" altLang="de-DE" smtClean="0"/>
              <a:pPr/>
              <a:t>36</a:t>
            </a:fld>
            <a:endParaRPr lang="de-DE" altLang="de-DE"/>
          </a:p>
        </p:txBody>
      </p:sp>
    </p:spTree>
    <p:extLst>
      <p:ext uri="{BB962C8B-B14F-4D97-AF65-F5344CB8AC3E}">
        <p14:creationId xmlns:p14="http://schemas.microsoft.com/office/powerpoint/2010/main" val="1133083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043130-6AC8-F746-A183-C55166B7839F}" type="slidenum">
              <a:rPr lang="en-US" smtClean="0"/>
              <a:t>42</a:t>
            </a:fld>
            <a:endParaRPr lang="en-US"/>
          </a:p>
        </p:txBody>
      </p:sp>
    </p:spTree>
    <p:extLst>
      <p:ext uri="{BB962C8B-B14F-4D97-AF65-F5344CB8AC3E}">
        <p14:creationId xmlns:p14="http://schemas.microsoft.com/office/powerpoint/2010/main" val="2456378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sz="2000" b="1" dirty="0"/>
              <a:t>Materials assessment</a:t>
            </a:r>
          </a:p>
          <a:p>
            <a:pPr marL="0" indent="0">
              <a:buNone/>
            </a:pPr>
            <a:r>
              <a:rPr lang="en-US" sz="1200" b="1" dirty="0"/>
              <a:t>“</a:t>
            </a:r>
            <a:r>
              <a:rPr lang="en-US" sz="1200" dirty="0"/>
              <a:t>As the </a:t>
            </a:r>
            <a:r>
              <a:rPr lang="en-US" sz="1200" dirty="0">
                <a:solidFill>
                  <a:srgbClr val="008796"/>
                </a:solidFill>
                <a:effectLst>
                  <a:outerShdw blurRad="50800" dist="38100" dir="2700000" algn="tl" rotWithShape="0">
                    <a:prstClr val="black">
                      <a:alpha val="40000"/>
                    </a:prstClr>
                  </a:outerShdw>
                </a:effectLst>
              </a:rPr>
              <a:t>higher dose rates </a:t>
            </a:r>
            <a:r>
              <a:rPr lang="en-US" sz="1200" dirty="0"/>
              <a:t>associated with X-ray are thought to result in </a:t>
            </a:r>
            <a:r>
              <a:rPr lang="en-US" sz="1200" dirty="0">
                <a:solidFill>
                  <a:srgbClr val="008796"/>
                </a:solidFill>
                <a:effectLst>
                  <a:outerShdw blurRad="50800" dist="38100" dir="2700000" algn="tl" rotWithShape="0">
                    <a:prstClr val="black">
                      <a:alpha val="40000"/>
                    </a:prstClr>
                  </a:outerShdw>
                </a:effectLst>
              </a:rPr>
              <a:t>lower unwanted effects</a:t>
            </a:r>
            <a:r>
              <a:rPr lang="en-US" sz="1200" dirty="0"/>
              <a:t> on the product to X-rays, then it can be argued that the material impact profiles and component functionalities following gamma irradiation may generally be regarded as a worst-case. To verify that materials are equivalently or less impacted by X-ray, fundamental physicochemical </a:t>
            </a:r>
            <a:r>
              <a:rPr lang="en-US" sz="1200" dirty="0">
                <a:solidFill>
                  <a:srgbClr val="008796"/>
                </a:solidFill>
                <a:effectLst>
                  <a:outerShdw blurRad="50800" dist="38100" dir="2700000" algn="tl" rotWithShape="0">
                    <a:prstClr val="black">
                      <a:alpha val="40000"/>
                    </a:prstClr>
                  </a:outerShdw>
                </a:effectLst>
              </a:rPr>
              <a:t>characterization of representative materials </a:t>
            </a:r>
            <a:r>
              <a:rPr lang="en-US" sz="1200" dirty="0"/>
              <a:t>will be performed for all component types following irradiation </a:t>
            </a:r>
            <a:r>
              <a:rPr lang="en-US" sz="1200" dirty="0">
                <a:solidFill>
                  <a:srgbClr val="008796"/>
                </a:solidFill>
                <a:effectLst>
                  <a:outerShdw blurRad="50800" dist="38100" dir="2700000" algn="tl" rotWithShape="0">
                    <a:prstClr val="black">
                      <a:alpha val="40000"/>
                    </a:prstClr>
                  </a:outerShdw>
                </a:effectLst>
              </a:rPr>
              <a:t>(i.e. time zero assessment</a:t>
            </a:r>
            <a:r>
              <a:rPr lang="en-US" sz="1200" dirty="0"/>
              <a:t>).   FTIR can be employed to assess fundamental information on the modification of polymers due to irradiation.  Any changes due to irradiation can be estimated by the relative increase or decrease in band intensities of functional groups present in the polymeric chain, Differential scanning calorimetry (DSC) can also be used to determine any changes in the transition temperatures and heat capacity. It is expected that such testing will verify that the impact of gamma and X-ray irradiation are equivalent.    </a:t>
            </a:r>
            <a:r>
              <a:rPr lang="en-US" sz="1200" dirty="0">
                <a:solidFill>
                  <a:srgbClr val="008796"/>
                </a:solidFill>
                <a:effectLst>
                  <a:outerShdw blurRad="50800" dist="38100" dir="2700000" algn="tl" rotWithShape="0">
                    <a:prstClr val="black">
                      <a:alpha val="40000"/>
                    </a:prstClr>
                  </a:outerShdw>
                </a:effectLst>
              </a:rPr>
              <a:t>Packaging materials </a:t>
            </a:r>
            <a:r>
              <a:rPr lang="en-US" sz="1200" dirty="0"/>
              <a:t>must be evaluated as well. “</a:t>
            </a:r>
            <a:endParaRPr lang="fr-FR" sz="1200" dirty="0"/>
          </a:p>
          <a:p>
            <a:endParaRPr lang="en-US" sz="1200" dirty="0"/>
          </a:p>
          <a:p>
            <a:endParaRPr lang="fr-FR" dirty="0"/>
          </a:p>
        </p:txBody>
      </p:sp>
      <p:sp>
        <p:nvSpPr>
          <p:cNvPr id="4" name="Espace réservé du numéro de diapositive 3"/>
          <p:cNvSpPr>
            <a:spLocks noGrp="1"/>
          </p:cNvSpPr>
          <p:nvPr>
            <p:ph type="sldNum" sz="quarter" idx="5"/>
          </p:nvPr>
        </p:nvSpPr>
        <p:spPr/>
        <p:txBody>
          <a:bodyPr/>
          <a:lstStyle/>
          <a:p>
            <a:fld id="{8E043130-6AC8-F746-A183-C55166B7839F}" type="slidenum">
              <a:rPr lang="en-US" smtClean="0"/>
              <a:t>44</a:t>
            </a:fld>
            <a:endParaRPr lang="en-US"/>
          </a:p>
        </p:txBody>
      </p:sp>
    </p:spTree>
    <p:extLst>
      <p:ext uri="{BB962C8B-B14F-4D97-AF65-F5344CB8AC3E}">
        <p14:creationId xmlns:p14="http://schemas.microsoft.com/office/powerpoint/2010/main" val="319771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t>
            </a:r>
            <a:r>
              <a:rPr lang="en-US" sz="1200" dirty="0"/>
              <a:t>Shelf life, which indicates the length of time a component may be stored while remaining fit for use, is not expected to be impacted by X-ray as compared to gamma irradiation. Although the process of irradiation may impact shelf life, it is expected that the thermal and mechanical materials analysis described above, will verify that any detrimental impact of X-ray on polymers is equivalent or better to that expected from gamma. The </a:t>
            </a:r>
            <a:r>
              <a:rPr lang="en-US" sz="1200" dirty="0">
                <a:solidFill>
                  <a:srgbClr val="008796"/>
                </a:solidFill>
                <a:effectLst>
                  <a:outerShdw blurRad="50800" dist="38100" dir="2700000" algn="tl" rotWithShape="0">
                    <a:prstClr val="black">
                      <a:alpha val="40000"/>
                    </a:prstClr>
                  </a:outerShdw>
                </a:effectLst>
              </a:rPr>
              <a:t>needs</a:t>
            </a:r>
            <a:r>
              <a:rPr lang="en-US" sz="1200" dirty="0"/>
              <a:t> and magnitude of a full-term </a:t>
            </a:r>
            <a:r>
              <a:rPr lang="en-US" sz="1200" dirty="0">
                <a:solidFill>
                  <a:srgbClr val="008796"/>
                </a:solidFill>
                <a:effectLst>
                  <a:outerShdw blurRad="50800" dist="38100" dir="2700000" algn="tl" rotWithShape="0">
                    <a:prstClr val="black">
                      <a:alpha val="40000"/>
                    </a:prstClr>
                  </a:outerShdw>
                </a:effectLst>
              </a:rPr>
              <a:t>shelf life study </a:t>
            </a:r>
            <a:r>
              <a:rPr lang="en-US" sz="1200" dirty="0"/>
              <a:t>can be evaluated through a </a:t>
            </a:r>
            <a:r>
              <a:rPr lang="en-US" sz="1200" dirty="0">
                <a:solidFill>
                  <a:srgbClr val="008796"/>
                </a:solidFill>
                <a:effectLst>
                  <a:outerShdw blurRad="50800" dist="38100" dir="2700000" algn="tl" rotWithShape="0">
                    <a:prstClr val="black">
                      <a:alpha val="40000"/>
                    </a:prstClr>
                  </a:outerShdw>
                </a:effectLst>
              </a:rPr>
              <a:t>risk assessment</a:t>
            </a:r>
            <a:r>
              <a:rPr lang="en-US" sz="1200" dirty="0"/>
              <a:t> based on </a:t>
            </a:r>
            <a:r>
              <a:rPr lang="en-US" sz="1200" dirty="0">
                <a:solidFill>
                  <a:srgbClr val="008796"/>
                </a:solidFill>
                <a:effectLst>
                  <a:outerShdw blurRad="50800" dist="38100" dir="2700000" algn="tl" rotWithShape="0">
                    <a:prstClr val="black">
                      <a:alpha val="40000"/>
                    </a:prstClr>
                  </a:outerShdw>
                </a:effectLst>
              </a:rPr>
              <a:t>existing information (e.g. gamma shelf-life data) </a:t>
            </a:r>
            <a:r>
              <a:rPr lang="en-US" sz="1200" dirty="0"/>
              <a:t>and time zero materials data comparing X-ray and gamma. If results demonstrate </a:t>
            </a:r>
            <a:r>
              <a:rPr lang="en-US" sz="1200" dirty="0">
                <a:solidFill>
                  <a:srgbClr val="008796"/>
                </a:solidFill>
                <a:effectLst>
                  <a:outerShdw blurRad="50800" dist="38100" dir="2700000" algn="tl" rotWithShape="0">
                    <a:prstClr val="black">
                      <a:alpha val="40000"/>
                    </a:prstClr>
                  </a:outerShdw>
                </a:effectLst>
              </a:rPr>
              <a:t>meaningful differences </a:t>
            </a:r>
            <a:r>
              <a:rPr lang="en-US" sz="1200" dirty="0"/>
              <a:t>in materials properties at time zero then </a:t>
            </a:r>
            <a:r>
              <a:rPr lang="en-US" sz="1200" dirty="0">
                <a:solidFill>
                  <a:srgbClr val="008796"/>
                </a:solidFill>
                <a:effectLst>
                  <a:outerShdw blurRad="50800" dist="38100" dir="2700000" algn="tl" rotWithShape="0">
                    <a:prstClr val="black">
                      <a:alpha val="40000"/>
                    </a:prstClr>
                  </a:outerShdw>
                </a:effectLst>
              </a:rPr>
              <a:t>further evaluation of shelf-life requirements may be warranted</a:t>
            </a:r>
            <a:r>
              <a:rPr lang="en-US" sz="1200" dirty="0"/>
              <a:t>.“</a:t>
            </a:r>
          </a:p>
          <a:p>
            <a:endParaRPr lang="fr-FR" dirty="0"/>
          </a:p>
        </p:txBody>
      </p:sp>
      <p:sp>
        <p:nvSpPr>
          <p:cNvPr id="4" name="Espace réservé du numéro de diapositive 3"/>
          <p:cNvSpPr>
            <a:spLocks noGrp="1"/>
          </p:cNvSpPr>
          <p:nvPr>
            <p:ph type="sldNum" sz="quarter" idx="5"/>
          </p:nvPr>
        </p:nvSpPr>
        <p:spPr/>
        <p:txBody>
          <a:bodyPr/>
          <a:lstStyle/>
          <a:p>
            <a:fld id="{8E043130-6AC8-F746-A183-C55166B7839F}" type="slidenum">
              <a:rPr lang="en-US" smtClean="0"/>
              <a:t>45</a:t>
            </a:fld>
            <a:endParaRPr lang="en-US"/>
          </a:p>
        </p:txBody>
      </p:sp>
    </p:spTree>
    <p:extLst>
      <p:ext uri="{BB962C8B-B14F-4D97-AF65-F5344CB8AC3E}">
        <p14:creationId xmlns:p14="http://schemas.microsoft.com/office/powerpoint/2010/main" val="2755059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DA5B460-1328-4911-B510-32EE5D3A7029}" type="slidenum">
              <a:rPr lang="en-US" smtClean="0"/>
              <a:pPr/>
              <a:t>49</a:t>
            </a:fld>
            <a:endParaRPr lang="en-US"/>
          </a:p>
        </p:txBody>
      </p:sp>
    </p:spTree>
    <p:extLst>
      <p:ext uri="{BB962C8B-B14F-4D97-AF65-F5344CB8AC3E}">
        <p14:creationId xmlns:p14="http://schemas.microsoft.com/office/powerpoint/2010/main" val="2312325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5B460-1328-4911-B510-32EE5D3A7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878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fontAlgn="ctr" hangingPunct="0">
              <a:lnSpc>
                <a:spcPct val="107000"/>
              </a:lnSpc>
              <a:spcBef>
                <a:spcPct val="35000"/>
              </a:spcBef>
              <a:spcAft>
                <a:spcPts val="800"/>
              </a:spcAft>
            </a:pPr>
            <a:r>
              <a:rPr lang="en-US" sz="12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Chemical Process Compatibility</a:t>
            </a: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is generally assessed based on the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materials of construction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and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process contact conditions</a:t>
            </a:r>
            <a:r>
              <a:rPr lang="en-US" sz="1200" dirty="0">
                <a:solidFill>
                  <a:srgbClr val="008796"/>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including process fluid formulation, temperature, and exposure duration.  As these parameters remain identical between X-ray and gamma- irradiation, no additional risks are expected, or testing recommended.  </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eaLnBrk="0" fontAlgn="ctr" hangingPunct="0">
              <a:lnSpc>
                <a:spcPct val="107000"/>
              </a:lnSpc>
              <a:spcBef>
                <a:spcPct val="35000"/>
              </a:spcBef>
              <a:spcAft>
                <a:spcPts val="800"/>
              </a:spcAft>
            </a:pPr>
            <a:r>
              <a:rPr lang="en-US" sz="1200" b="1" dirty="0">
                <a:solidFill>
                  <a:srgbClr val="4472C4"/>
                </a:solidFill>
                <a:latin typeface="Calibri" panose="020F0502020204030204" pitchFamily="34" charset="0"/>
                <a:ea typeface="Calibri" panose="020F0502020204030204" pitchFamily="34" charset="0"/>
                <a:cs typeface="Times New Roman" panose="02020603050405020304" pitchFamily="18" charset="0"/>
              </a:rPr>
              <a:t>Extractables</a:t>
            </a:r>
            <a:r>
              <a:rPr lang="en-US" sz="1200" dirty="0">
                <a:solidFill>
                  <a:srgbClr val="4472C4"/>
                </a:solidFill>
                <a:latin typeface="Calibri" panose="020F0502020204030204" pitchFamily="34" charset="0"/>
                <a:ea typeface="Calibri" panose="020F0502020204030204" pitchFamily="34" charset="0"/>
                <a:cs typeface="Times New Roman" panose="02020603050405020304" pitchFamily="18" charset="0"/>
              </a:rPr>
              <a:t> </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are typically generated by suppliers following reasonable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worst-case application conditions</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including following exposure to heat or ionizing radiation. As the expectation, data, and scientific arguments to date indicate X-ray irradiation yields a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less deleterious impact on the materials</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limited scope verification testing on representative components using the USP &lt;665&gt; </a:t>
            </a:r>
            <a:r>
              <a:rPr lang="en-US" sz="1200" dirty="0">
                <a:solidFill>
                  <a:srgbClr val="008796"/>
                </a:solidFill>
                <a:effectLst>
                  <a:outerShdw blurRad="50800" dist="38100" dir="2700000" algn="tl" rotWithShape="0">
                    <a:prstClr val="black">
                      <a:alpha val="40000"/>
                    </a:prstClr>
                  </a:outerShdw>
                </a:effectLst>
                <a:latin typeface="Calibri" panose="020F0502020204030204" pitchFamily="34" charset="0"/>
                <a:ea typeface="Calibri" panose="020F0502020204030204" pitchFamily="34" charset="0"/>
                <a:cs typeface="Times New Roman" panose="02020603050405020304" pitchFamily="18" charset="0"/>
              </a:rPr>
              <a:t>moderate-risk</a:t>
            </a:r>
            <a:r>
              <a:rPr lang="en-US" sz="1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component testing protocol may be appropriate.  </a:t>
            </a:r>
            <a:endParaRPr lang="fr-FR" sz="1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8E043130-6AC8-F746-A183-C55166B7839F}" type="slidenum">
              <a:rPr lang="en-US" smtClean="0"/>
              <a:t>51</a:t>
            </a:fld>
            <a:endParaRPr lang="en-US"/>
          </a:p>
        </p:txBody>
      </p:sp>
    </p:spTree>
    <p:extLst>
      <p:ext uri="{BB962C8B-B14F-4D97-AF65-F5344CB8AC3E}">
        <p14:creationId xmlns:p14="http://schemas.microsoft.com/office/powerpoint/2010/main" val="344692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Chosen</a:t>
            </a:r>
            <a:r>
              <a:rPr lang="fr-FR" dirty="0"/>
              <a:t> </a:t>
            </a:r>
            <a:r>
              <a:rPr lang="fr-FR" dirty="0" err="1"/>
              <a:t>representative</a:t>
            </a:r>
            <a:r>
              <a:rPr lang="fr-FR" dirty="0"/>
              <a:t> </a:t>
            </a:r>
            <a:r>
              <a:rPr lang="fr-FR" dirty="0" err="1"/>
              <a:t>product</a:t>
            </a:r>
            <a:r>
              <a:rPr lang="fr-FR" dirty="0"/>
              <a:t> </a:t>
            </a:r>
            <a:r>
              <a:rPr lang="fr-FR" dirty="0" err="1"/>
              <a:t>families</a:t>
            </a:r>
            <a:r>
              <a:rPr lang="fr-FR" dirty="0"/>
              <a:t>: </a:t>
            </a:r>
            <a:r>
              <a:rPr lang="en-US" dirty="0" err="1">
                <a:solidFill>
                  <a:srgbClr val="00B9BE"/>
                </a:solidFill>
              </a:rPr>
              <a:t>Octoplus</a:t>
            </a:r>
            <a:r>
              <a:rPr lang="en-US" dirty="0">
                <a:solidFill>
                  <a:srgbClr val="00B9BE"/>
                </a:solidFill>
              </a:rPr>
              <a:t>, Celsius Pak, Celsius FFT/</a:t>
            </a:r>
            <a:r>
              <a:rPr lang="en-US" dirty="0" err="1">
                <a:solidFill>
                  <a:srgbClr val="00B9BE"/>
                </a:solidFill>
              </a:rPr>
              <a:t>FFTp</a:t>
            </a:r>
            <a:r>
              <a:rPr lang="en-US" dirty="0">
                <a:solidFill>
                  <a:srgbClr val="00B9BE"/>
                </a:solidFill>
              </a:rPr>
              <a:t>, Flexsafe </a:t>
            </a:r>
            <a:r>
              <a:rPr lang="en-US" dirty="0" err="1">
                <a:solidFill>
                  <a:srgbClr val="00B9BE"/>
                </a:solidFill>
              </a:rPr>
              <a:t>ProMixer</a:t>
            </a:r>
            <a:r>
              <a:rPr lang="en-US" dirty="0">
                <a:solidFill>
                  <a:srgbClr val="00B9BE"/>
                </a:solidFill>
              </a:rPr>
              <a:t>, Flexel Magnetic mixer, Flexsafe STR, </a:t>
            </a:r>
            <a:r>
              <a:rPr lang="en-US" dirty="0" err="1">
                <a:solidFill>
                  <a:srgbClr val="00B9BE"/>
                </a:solidFill>
              </a:rPr>
              <a:t>Opta</a:t>
            </a:r>
            <a:r>
              <a:rPr lang="en-US" dirty="0">
                <a:solidFill>
                  <a:srgbClr val="00B9BE"/>
                </a:solidFill>
              </a:rPr>
              <a:t>, </a:t>
            </a:r>
            <a:r>
              <a:rPr lang="en-US" dirty="0" err="1">
                <a:solidFill>
                  <a:srgbClr val="00B9BE"/>
                </a:solidFill>
              </a:rPr>
              <a:t>Clipster</a:t>
            </a:r>
            <a:endParaRPr lang="fr-FR" dirty="0"/>
          </a:p>
        </p:txBody>
      </p:sp>
      <p:sp>
        <p:nvSpPr>
          <p:cNvPr id="4" name="Espace réservé du numéro de diapositive 3"/>
          <p:cNvSpPr>
            <a:spLocks noGrp="1"/>
          </p:cNvSpPr>
          <p:nvPr>
            <p:ph type="sldNum" sz="quarter" idx="5"/>
          </p:nvPr>
        </p:nvSpPr>
        <p:spPr/>
        <p:txBody>
          <a:bodyPr/>
          <a:lstStyle/>
          <a:p>
            <a:fld id="{BDA5B460-1328-4911-B510-32EE5D3A7029}" type="slidenum">
              <a:rPr lang="en-US" smtClean="0"/>
              <a:pPr/>
              <a:t>53</a:t>
            </a:fld>
            <a:endParaRPr lang="en-US"/>
          </a:p>
        </p:txBody>
      </p:sp>
    </p:spTree>
    <p:extLst>
      <p:ext uri="{BB962C8B-B14F-4D97-AF65-F5344CB8AC3E}">
        <p14:creationId xmlns:p14="http://schemas.microsoft.com/office/powerpoint/2010/main" val="3586379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Mettre une poche + détailler En considérant tous les matériaux Sarto 200 matériaux, sélection de 60</a:t>
            </a:r>
          </a:p>
          <a:p>
            <a:r>
              <a:rPr lang="fr-FR"/>
              <a:t>Approche multiniveau </a:t>
            </a:r>
            <a:r>
              <a:rPr lang="fr-FR">
                <a:sym typeface="Wingdings" panose="05000000000000000000" pitchFamily="2" charset="2"/>
              </a:rPr>
              <a:t> Produit fini, sous assemblages, matériaux</a:t>
            </a:r>
            <a:endParaRPr lang="fr-FR"/>
          </a:p>
        </p:txBody>
      </p:sp>
      <p:sp>
        <p:nvSpPr>
          <p:cNvPr id="4" name="Espace réservé du numéro de diapositive 3"/>
          <p:cNvSpPr>
            <a:spLocks noGrp="1"/>
          </p:cNvSpPr>
          <p:nvPr>
            <p:ph type="sldNum" sz="quarter" idx="5"/>
          </p:nvPr>
        </p:nvSpPr>
        <p:spPr/>
        <p:txBody>
          <a:bodyPr/>
          <a:lstStyle/>
          <a:p>
            <a:fld id="{BDA5B460-1328-4911-B510-32EE5D3A7029}" type="slidenum">
              <a:rPr lang="en-US" smtClean="0"/>
              <a:pPr/>
              <a:t>56</a:t>
            </a:fld>
            <a:endParaRPr lang="en-US"/>
          </a:p>
        </p:txBody>
      </p:sp>
    </p:spTree>
    <p:extLst>
      <p:ext uri="{BB962C8B-B14F-4D97-AF65-F5344CB8AC3E}">
        <p14:creationId xmlns:p14="http://schemas.microsoft.com/office/powerpoint/2010/main" val="398431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5B460-1328-4911-B510-32EE5D3A7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7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DA5B460-1328-4911-B510-32EE5D3A7029}" type="slidenum">
              <a:rPr lang="en-US" smtClean="0"/>
              <a:pPr/>
              <a:t>57</a:t>
            </a:fld>
            <a:endParaRPr lang="en-US"/>
          </a:p>
        </p:txBody>
      </p:sp>
    </p:spTree>
    <p:extLst>
      <p:ext uri="{BB962C8B-B14F-4D97-AF65-F5344CB8AC3E}">
        <p14:creationId xmlns:p14="http://schemas.microsoft.com/office/powerpoint/2010/main" val="378989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Détailler à l’oral ce qui a été réalisé pour déterminer les critères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5B460-1328-4911-B510-32EE5D3A70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068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DA5B460-1328-4911-B510-32EE5D3A7029}" type="slidenum">
              <a:rPr lang="en-US" smtClean="0"/>
              <a:pPr/>
              <a:t>61</a:t>
            </a:fld>
            <a:endParaRPr lang="en-US"/>
          </a:p>
        </p:txBody>
      </p:sp>
    </p:spTree>
    <p:extLst>
      <p:ext uri="{BB962C8B-B14F-4D97-AF65-F5344CB8AC3E}">
        <p14:creationId xmlns:p14="http://schemas.microsoft.com/office/powerpoint/2010/main" val="783164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GB" sz="1800" kern="1200" dirty="0">
                <a:solidFill>
                  <a:srgbClr val="000000"/>
                </a:solidFill>
                <a:effectLst/>
                <a:latin typeface="Arial" panose="020B0604020202020204" pitchFamily="34" charset="0"/>
                <a:ea typeface="Times New Roman" panose="02020603050405020304" pitchFamily="18" charset="0"/>
              </a:rPr>
              <a:t>As demand for SUS increases and capacity for sterilization by Gamma Irradiation rapidly becomes a restricting factor, the industry is introducing X-Ray irradiation as an additional ionizing radiation sterilization technology to mitigate the risk of supply chain shortages; SUS suppliers have begun to notify their customers of the pending change.</a:t>
            </a:r>
            <a:endParaRPr lang="en-GB" sz="1800" dirty="0">
              <a:effectLst/>
              <a:latin typeface="Times New Roman" panose="02020603050405020304" pitchFamily="18" charset="0"/>
              <a:ea typeface="Times New Roman" panose="02020603050405020304" pitchFamily="18" charset="0"/>
            </a:endParaRPr>
          </a:p>
          <a:p>
            <a:pPr marL="457200"/>
            <a:r>
              <a:rPr lang="en-GB" sz="1800" dirty="0">
                <a:effectLst/>
                <a:latin typeface="Times New Roman" panose="02020603050405020304" pitchFamily="18" charset="0"/>
                <a:ea typeface="Times New Roman" panose="02020603050405020304" pitchFamily="18" charset="0"/>
              </a:rPr>
              <a:t> </a:t>
            </a:r>
          </a:p>
          <a:p>
            <a:pPr marL="342900" lvl="0" indent="-342900" algn="just">
              <a:spcAft>
                <a:spcPts val="1200"/>
              </a:spcAft>
              <a:buFont typeface="Symbol" panose="05050102010706020507" pitchFamily="18" charset="2"/>
              <a:buChar char=""/>
            </a:pPr>
            <a:r>
              <a:rPr lang="en-US" sz="1800" kern="1200" dirty="0">
                <a:solidFill>
                  <a:srgbClr val="000000"/>
                </a:solidFill>
                <a:effectLst/>
                <a:latin typeface="Arial" panose="020B0604020202020204" pitchFamily="34" charset="0"/>
                <a:ea typeface="Times New Roman" panose="02020603050405020304" pitchFamily="18" charset="0"/>
              </a:rPr>
              <a:t>This guidance and the accompanying tools which were developed and endorsed by a BioPhorum collaboration of 50 industry experts from 25 leading Biopharma companies and suppliers, is intended to support navigation of the change and to pragmatically leverage existing data and prior knowledge of material compatibility to demonstrate equivalency based on documented scientific evidence. It utilizes established material data to pragmatically inform likely component sensitivities within the scope of adding XI to the sterilization technology capabilities for SUS, and further highlight applicable risks that may require mitigation </a:t>
            </a:r>
            <a:endParaRPr lang="en-GB" sz="1800" dirty="0">
              <a:effectLst/>
              <a:latin typeface="Times New Roman" panose="02020603050405020304" pitchFamily="18" charset="0"/>
              <a:ea typeface="Times New Roman" panose="02020603050405020304" pitchFamily="18" charset="0"/>
            </a:endParaRPr>
          </a:p>
          <a:p>
            <a:pPr marL="457200"/>
            <a:r>
              <a:rPr lang="en-GB" sz="1800" kern="1200" dirty="0">
                <a:solidFill>
                  <a:srgbClr val="000000"/>
                </a:solidFill>
                <a:effectLst/>
                <a:latin typeface="Arial" panose="020B060402020202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marL="342900" lvl="0" indent="-342900" algn="just">
              <a:spcAft>
                <a:spcPts val="1200"/>
              </a:spcAft>
              <a:buFont typeface="Symbol" panose="05050102010706020507" pitchFamily="18" charset="2"/>
              <a:buChar char=""/>
            </a:pPr>
            <a:r>
              <a:rPr lang="en-US" sz="1800" kern="1200" dirty="0">
                <a:solidFill>
                  <a:srgbClr val="000000"/>
                </a:solidFill>
                <a:effectLst/>
                <a:latin typeface="Arial" panose="020B0604020202020204" pitchFamily="34" charset="0"/>
                <a:ea typeface="Times New Roman" panose="02020603050405020304" pitchFamily="18" charset="0"/>
              </a:rPr>
              <a:t>Using this approach, the interests of the patient are advanced through improved SUS supply continuity, carefully evaluated implementation and critically ensures risks to product quality and patient safety remain acceptably low.  </a:t>
            </a:r>
          </a:p>
          <a:p>
            <a:pPr marL="342900" lvl="0" indent="-342900" algn="just">
              <a:spcAft>
                <a:spcPts val="1200"/>
              </a:spcAft>
              <a:buFont typeface="Symbol" panose="05050102010706020507" pitchFamily="18" charset="2"/>
              <a:buChar char=""/>
            </a:pPr>
            <a:endParaRPr lang="en-GB" sz="18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US" sz="1800" kern="1200" dirty="0">
                <a:solidFill>
                  <a:srgbClr val="000000"/>
                </a:solidFill>
                <a:effectLst/>
                <a:latin typeface="Arial" panose="020B0604020202020204" pitchFamily="34" charset="0"/>
                <a:ea typeface="Times New Roman" panose="02020603050405020304" pitchFamily="18" charset="0"/>
              </a:rPr>
              <a:t>We recognize that there is no “one-size-fits-all” approach to change management, therefore the guidance was designed to introduce key concepts and tools which are flexible and adaptable to fit your own quality management systems and local procedures.</a:t>
            </a:r>
            <a:endParaRPr lang="en-GB" sz="1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1800" kern="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800" kern="1200" dirty="0">
                <a:solidFill>
                  <a:srgbClr val="000000"/>
                </a:solidFill>
                <a:effectLst/>
                <a:latin typeface="Arial" panose="020B0604020202020204" pitchFamily="34" charset="0"/>
                <a:ea typeface="Times New Roman" panose="02020603050405020304" pitchFamily="18" charset="0"/>
              </a:rPr>
              <a:t>Please use in conjunction with the paper and the spreadsheet.</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6740D-1A1E-4C4C-AD11-BF9C38E5E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978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guidance document and the accompanying X-Ray Irradiation risk evaluation tool define key concepts and tools to simplify application of the previously published </a:t>
            </a:r>
            <a:r>
              <a:rPr lang="en-US" dirty="0" err="1"/>
              <a:t>BioProcess</a:t>
            </a:r>
            <a:r>
              <a:rPr lang="en-US" dirty="0"/>
              <a:t> Systems Alliance (BPSA) data.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guide evaluation efforts this </a:t>
            </a:r>
            <a:r>
              <a:rPr lang="en-GB" dirty="0" err="1"/>
              <a:t>BioPhorum</a:t>
            </a:r>
            <a:r>
              <a:rPr lang="en-GB" dirty="0"/>
              <a:t> toolkit has 2 parts that focus on materials of construction compatibility with X-ray irradiation and the intended use of the assembly.</a:t>
            </a:r>
          </a:p>
          <a:p>
            <a:endParaRPr lang="en-GB" dirty="0"/>
          </a:p>
        </p:txBody>
      </p:sp>
      <p:sp>
        <p:nvSpPr>
          <p:cNvPr id="4" name="Slide Number Placeholder 3"/>
          <p:cNvSpPr>
            <a:spLocks noGrp="1"/>
          </p:cNvSpPr>
          <p:nvPr>
            <p:ph type="sldNum" sz="quarter" idx="5"/>
          </p:nvPr>
        </p:nvSpPr>
        <p:spPr/>
        <p:txBody>
          <a:bodyPr/>
          <a:lstStyle/>
          <a:p>
            <a:fld id="{A7A6740D-1A1E-4C4C-AD11-BF9C38E5E5CD}" type="slidenum">
              <a:rPr lang="en-US" smtClean="0"/>
              <a:t>66</a:t>
            </a:fld>
            <a:endParaRPr lang="en-US"/>
          </a:p>
        </p:txBody>
      </p:sp>
    </p:spTree>
    <p:extLst>
      <p:ext uri="{BB962C8B-B14F-4D97-AF65-F5344CB8AC3E}">
        <p14:creationId xmlns:p14="http://schemas.microsoft.com/office/powerpoint/2010/main" val="1620348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A6740D-1A1E-4C4C-AD11-BF9C38E5E5CD}" type="slidenum">
              <a:rPr lang="en-US" smtClean="0"/>
              <a:t>67</a:t>
            </a:fld>
            <a:endParaRPr lang="en-US"/>
          </a:p>
        </p:txBody>
      </p:sp>
    </p:spTree>
    <p:extLst>
      <p:ext uri="{BB962C8B-B14F-4D97-AF65-F5344CB8AC3E}">
        <p14:creationId xmlns:p14="http://schemas.microsoft.com/office/powerpoint/2010/main" val="3992407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120 sec- speak from box in the word 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steps – self explanatory – in this video we will focus on 3 steps that have generated most frequently asked questions (step 2, 3 and step 4)</a:t>
            </a:r>
          </a:p>
          <a:p>
            <a:pPr marL="0" indent="0">
              <a:buNone/>
            </a:pPr>
            <a:r>
              <a:rPr lang="en-GB" dirty="0"/>
              <a:t>Trigger: Inputs :</a:t>
            </a:r>
          </a:p>
          <a:p>
            <a:pPr marL="0" indent="0">
              <a:buNone/>
            </a:pPr>
            <a:endParaRPr lang="en-GB" dirty="0"/>
          </a:p>
          <a:p>
            <a:pPr marL="457200" indent="-457200">
              <a:buAutoNum type="arabicPeriod"/>
            </a:pPr>
            <a:r>
              <a:rPr lang="en-GB" dirty="0"/>
              <a:t>Supplier change notification or internal plan</a:t>
            </a:r>
          </a:p>
          <a:p>
            <a:pPr marL="457200" indent="-457200">
              <a:buAutoNum type="arabicPeriod"/>
            </a:pPr>
            <a:r>
              <a:rPr lang="en-GB" dirty="0"/>
              <a:t>Data packages from supplier </a:t>
            </a:r>
          </a:p>
          <a:p>
            <a:pPr marL="457200" indent="-457200">
              <a:buAutoNum type="arabicPeriod"/>
            </a:pPr>
            <a:r>
              <a:rPr lang="en-GB" dirty="0"/>
              <a:t>Any internal knowledge/data on previous risk assessments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anticipated that evaluations should take </a:t>
            </a:r>
            <a:r>
              <a:rPr lang="en-GB" dirty="0">
                <a:highlight>
                  <a:srgbClr val="FFFF00"/>
                </a:highlight>
              </a:rPr>
              <a:t>xx</a:t>
            </a:r>
            <a:r>
              <a:rPr lang="en-GB" dirty="0"/>
              <a:t> hours the first few times however as industry knowledge and your internal library of </a:t>
            </a:r>
            <a:r>
              <a:rPr lang="en-GB" dirty="0" err="1"/>
              <a:t>MoC</a:t>
            </a:r>
            <a:r>
              <a:rPr lang="en-GB" dirty="0"/>
              <a:t> compatibility evolves the exercise will become less resource and time dependant.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6740D-1A1E-4C4C-AD11-BF9C38E5E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99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240 sec- David to make 200 words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Emphasise that a number of </a:t>
            </a:r>
            <a:r>
              <a:rPr lang="en-GB" dirty="0" err="1"/>
              <a:t>deciosns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criteria are used to assess materials of construction;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known material compatibility with ionizing radiation,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suppliers documentation packages for x-ray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historical use with gamma irradiation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number of successful similar Materials of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ICC score indicates the overall risk based on material compatibility with ionising radiation and is further utilised to determine an impact level according to where the component or assembly under evaluation is used.  The tools provided in this guidance demonstrate this process in a decision tree and a spreadsheet based tool, again both of these were created as a framework for simplified consolidation and documentation and can be adapted to suit local procedures and  quality management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information to guide evaluators on  determining the weightings, scoring and selecting decision pathways is provided throughout the guidance document.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A6740D-1A1E-4C4C-AD11-BF9C38E5E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872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7A6740D-1A1E-4C4C-AD11-BF9C38E5E5CD}" type="slidenum">
              <a:rPr lang="en-US" smtClean="0"/>
              <a:t>71</a:t>
            </a:fld>
            <a:endParaRPr lang="en-US"/>
          </a:p>
        </p:txBody>
      </p:sp>
    </p:spTree>
    <p:extLst>
      <p:ext uri="{BB962C8B-B14F-4D97-AF65-F5344CB8AC3E}">
        <p14:creationId xmlns:p14="http://schemas.microsoft.com/office/powerpoint/2010/main" val="3548796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DA5B460-1328-4911-B510-32EE5D3A7029}" type="slidenum">
              <a:rPr lang="en-US" smtClean="0"/>
              <a:pPr/>
              <a:t>72</a:t>
            </a:fld>
            <a:endParaRPr lang="en-US"/>
          </a:p>
        </p:txBody>
      </p:sp>
    </p:spTree>
    <p:extLst>
      <p:ext uri="{BB962C8B-B14F-4D97-AF65-F5344CB8AC3E}">
        <p14:creationId xmlns:p14="http://schemas.microsoft.com/office/powerpoint/2010/main" val="2729924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a:solidFill>
                  <a:schemeClr val="tx1"/>
                </a:solidFill>
                <a:latin typeface="TT Norms Pro" panose="02000503030000020003" pitchFamily="50" charset="0"/>
                <a:ea typeface="+mn-ea"/>
                <a:cs typeface="+mn-cs"/>
              </a:rPr>
              <a:t>γ rays originate from the nucleus of an atom</a:t>
            </a:r>
          </a:p>
          <a:p>
            <a:r>
              <a:rPr lang="en-US" sz="1200" b="0" i="0" u="none" strike="noStrike" kern="1200" baseline="0">
                <a:solidFill>
                  <a:schemeClr val="tx1"/>
                </a:solidFill>
                <a:latin typeface="TT Norms Pro" panose="02000503030000020003" pitchFamily="50" charset="0"/>
                <a:ea typeface="+mn-ea"/>
                <a:cs typeface="+mn-cs"/>
              </a:rPr>
              <a:t>X-rays originate from transitions in the electrons from an atom or Bremsstrahlung</a:t>
            </a:r>
          </a:p>
          <a:p>
            <a:r>
              <a:rPr lang="en-US"/>
              <a:t>X-ray radiation is an electromagnetic energy (photons) with wavelengths similar to gamma photons (no charge or mass).</a:t>
            </a:r>
          </a:p>
          <a:p>
            <a:r>
              <a:rPr lang="en-US"/>
              <a:t>X-rays are generated when accelerated (energetic) electrons interact with nuclei of atoms in a ‘target’ element. As the high energy electrons approach atoms in the target material, the interaction slows them down and energy is released in the form of an x-ray, a process known as Bremsstrahlung radiation. </a:t>
            </a:r>
          </a:p>
          <a:p>
            <a:r>
              <a:rPr lang="en-US"/>
              <a:t>X-ray &amp; gamma target DNA and destroy living cells</a:t>
            </a:r>
          </a:p>
          <a:p>
            <a:endParaRPr lang="en-US"/>
          </a:p>
          <a:p>
            <a:r>
              <a:rPr lang="en-US" sz="1200" kern="1200">
                <a:solidFill>
                  <a:schemeClr val="tx1"/>
                </a:solidFill>
                <a:effectLst/>
                <a:latin typeface="TT Norms Pro" panose="02000503030000020003" pitchFamily="50" charset="0"/>
                <a:ea typeface="+mn-ea"/>
                <a:cs typeface="+mn-cs"/>
              </a:rPr>
              <a:t>Both gamma-irradiation and X-ray-irradiation are fundamentally the same in that they both rely on a stream of well-penetrating photons to interact with the product, eliciting Compton-scattering effects whereby scattered electrons generate the killing effects on microorganism DNA [22].  However, the way the initial stream of photons is generated is different [6].  In other words, the key feature demarcating X-rays from gamma-rays is how they originate [23]. Gamma-rays arise from atomic nuclei through isotopic decay while X-rays are produced when high energy electrons decelerate on impact with the nucleus of another molecule [23]. X-ray irradiation equipment are basically electron beam systems where a tantalum (or Tungsten) target is added in front of the e-beam.  As the high energy, directed electrons interact with the nucleus of the target, energy is released in the form of a similarly-directed X-ray photon (</a:t>
            </a:r>
            <a:r>
              <a:rPr lang="en-US" sz="1200" kern="1200" err="1">
                <a:solidFill>
                  <a:schemeClr val="tx1"/>
                </a:solidFill>
                <a:effectLst/>
                <a:latin typeface="TT Norms Pro" panose="02000503030000020003" pitchFamily="50" charset="0"/>
                <a:ea typeface="+mn-ea"/>
                <a:cs typeface="+mn-cs"/>
              </a:rPr>
              <a:t>Brehmsstrahlung</a:t>
            </a:r>
            <a:r>
              <a:rPr lang="en-US" sz="1200" kern="1200">
                <a:solidFill>
                  <a:schemeClr val="tx1"/>
                </a:solidFill>
                <a:effectLst/>
                <a:latin typeface="TT Norms Pro" panose="02000503030000020003" pitchFamily="50" charset="0"/>
                <a:ea typeface="+mn-ea"/>
                <a:cs typeface="+mn-cs"/>
              </a:rPr>
              <a:t> effect) [4].   The conversion efficiency of the electron to X-ray photon is approximately 12% for a typical 7 MeV electron beam indicating equipment power and cost requirements are substantially higher than e-beam. </a:t>
            </a:r>
            <a:endParaRPr lang="en-US"/>
          </a:p>
          <a:p>
            <a:endParaRPr lang="en-US" sz="1200" b="0" i="0" u="none" strike="noStrike" kern="1200" baseline="0">
              <a:solidFill>
                <a:schemeClr val="tx1"/>
              </a:solidFill>
              <a:latin typeface="TT Norms Pro" panose="02000503030000020003" pitchFamily="50" charset="0"/>
              <a:ea typeface="+mn-ea"/>
              <a:cs typeface="+mn-cs"/>
            </a:endParaRPr>
          </a:p>
          <a:p>
            <a:endParaRPr lang="en-US" sz="1200" b="0" i="0" u="none" strike="noStrike" kern="1200" baseline="0">
              <a:solidFill>
                <a:schemeClr val="tx1"/>
              </a:solidFill>
              <a:latin typeface="TT Norms Pro" panose="02000503030000020003" pitchFamily="50" charset="0"/>
              <a:ea typeface="+mn-ea"/>
              <a:cs typeface="+mn-cs"/>
            </a:endParaRPr>
          </a:p>
          <a:p>
            <a:endParaRPr lang="fr-FR"/>
          </a:p>
          <a:p>
            <a:r>
              <a:rPr lang="en-US" sz="1200" b="0" i="0" u="none" strike="noStrike" kern="1200" baseline="0">
                <a:solidFill>
                  <a:schemeClr val="tx1"/>
                </a:solidFill>
                <a:latin typeface="TT Norms Pro" panose="02000503030000020003" pitchFamily="50" charset="0"/>
                <a:ea typeface="+mn-ea"/>
                <a:cs typeface="+mn-cs"/>
              </a:rPr>
              <a:t>γ rays originate from the nucleus of an atom</a:t>
            </a:r>
          </a:p>
          <a:p>
            <a:r>
              <a:rPr lang="en-US" sz="1200" b="0" i="0" u="none" strike="noStrike" kern="1200" baseline="0">
                <a:solidFill>
                  <a:schemeClr val="tx1"/>
                </a:solidFill>
                <a:latin typeface="TT Norms Pro" panose="02000503030000020003" pitchFamily="50" charset="0"/>
                <a:ea typeface="+mn-ea"/>
                <a:cs typeface="+mn-cs"/>
              </a:rPr>
              <a:t>X-rays originate from transitions in the electrons from an atom or Bremsstrahlung</a:t>
            </a:r>
          </a:p>
          <a:p>
            <a:r>
              <a:rPr lang="en-US"/>
              <a:t>X-ray radiation is an electromagnetic energy (photons) with wavelengths similar to gamma photons (no charge or mass).</a:t>
            </a:r>
          </a:p>
          <a:p>
            <a:r>
              <a:rPr lang="en-US"/>
              <a:t>X-rays are generated when accelerated (energetic) electrons interact with nuclei of atoms in a ‘target’ element. As the high energy electrons approach atoms in the target material, the interaction slows them down and energy is released in the form of an x-ray, a process known as Bremsstrahlung radiation. </a:t>
            </a:r>
          </a:p>
          <a:p>
            <a:r>
              <a:rPr lang="en-US"/>
              <a:t>X-ray &amp; gamma target DNA and destroy living cells</a:t>
            </a:r>
          </a:p>
          <a:p>
            <a:endParaRPr lang="en-US"/>
          </a:p>
          <a:p>
            <a:r>
              <a:rPr lang="en-US" sz="1200" kern="1200">
                <a:solidFill>
                  <a:schemeClr val="tx1"/>
                </a:solidFill>
                <a:effectLst/>
                <a:latin typeface="TT Norms Pro" panose="02000503030000020003" pitchFamily="50" charset="0"/>
                <a:ea typeface="+mn-ea"/>
                <a:cs typeface="+mn-cs"/>
              </a:rPr>
              <a:t>Both gamma-irradiation and X-ray-irradiation are fundamentally the same in that they both rely on a stream of well-penetrating photons to interact with the product, eliciting Compton-scattering effects whereby scattered electrons generate the killing effects on microorganism DNA [22].  However, the way the initial stream of photons is generated is different [6].  In other words, the key feature demarcating X-rays from gamma-rays is how they originate [23]. Gamma-rays arise from atomic nuclei through isotopic decay while X-rays are produced when high energy electrons decelerate on impact with the nucleus of another molecule [23]. X-ray irradiation equipment are basically electron beam systems where a tantalum (or Tungsten) target is added in front of the e-beam.  As the high energy, directed electrons interact with the nucleus of the target, energy is released in the form of a similarly-directed X-ray photon (</a:t>
            </a:r>
            <a:r>
              <a:rPr lang="en-US" sz="1200" kern="1200" err="1">
                <a:solidFill>
                  <a:schemeClr val="tx1"/>
                </a:solidFill>
                <a:effectLst/>
                <a:latin typeface="TT Norms Pro" panose="02000503030000020003" pitchFamily="50" charset="0"/>
                <a:ea typeface="+mn-ea"/>
                <a:cs typeface="+mn-cs"/>
              </a:rPr>
              <a:t>Brehmsstrahlung</a:t>
            </a:r>
            <a:r>
              <a:rPr lang="en-US" sz="1200" kern="1200">
                <a:solidFill>
                  <a:schemeClr val="tx1"/>
                </a:solidFill>
                <a:effectLst/>
                <a:latin typeface="TT Norms Pro" panose="02000503030000020003" pitchFamily="50" charset="0"/>
                <a:ea typeface="+mn-ea"/>
                <a:cs typeface="+mn-cs"/>
              </a:rPr>
              <a:t> effect) [4].   The conversion efficiency of the electron to X-ray photon is approximately 12% for a typical 7 MeV electron beam indicating equipment power and cost requirements are substantially higher than e-beam. </a:t>
            </a:r>
            <a:endParaRPr lang="en-US"/>
          </a:p>
          <a:p>
            <a:endParaRPr lang="en-US" sz="1200" b="0" i="0" u="none" strike="noStrike" kern="1200" baseline="0">
              <a:solidFill>
                <a:schemeClr val="tx1"/>
              </a:solidFill>
              <a:latin typeface="TT Norms Pro" panose="02000503030000020003" pitchFamily="50" charset="0"/>
              <a:ea typeface="+mn-ea"/>
              <a:cs typeface="+mn-cs"/>
            </a:endParaRPr>
          </a:p>
          <a:p>
            <a:endParaRPr lang="en-US" sz="1200" b="0" i="0" u="none" strike="noStrike" kern="1200" baseline="0">
              <a:solidFill>
                <a:schemeClr val="tx1"/>
              </a:solidFill>
              <a:latin typeface="TT Norms Pro" panose="02000503030000020003" pitchFamily="50" charset="0"/>
              <a:ea typeface="+mn-ea"/>
              <a:cs typeface="+mn-cs"/>
            </a:endParaRPr>
          </a:p>
          <a:p>
            <a:endParaRPr lang="fr-F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5B460-1328-4911-B510-32EE5D3A7029}" type="slidenum">
              <a:rPr kumimoji="0" lang="en-US" sz="1200" b="0" i="0" u="none" strike="noStrike" kern="1200" cap="none" spc="0" normalizeH="0" baseline="0" noProof="0" smtClean="0">
                <a:ln>
                  <a:noFill/>
                </a:ln>
                <a:solidFill>
                  <a:prstClr val="black"/>
                </a:solidFill>
                <a:effectLst/>
                <a:uLnTx/>
                <a:uFillTx/>
                <a:latin typeface="TT Norms Pro" panose="02000503030000020003"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T Norms Pro" panose="02000503030000020003" pitchFamily="50" charset="0"/>
              <a:ea typeface="+mn-ea"/>
              <a:cs typeface="+mn-cs"/>
            </a:endParaRPr>
          </a:p>
        </p:txBody>
      </p:sp>
    </p:spTree>
    <p:extLst>
      <p:ext uri="{BB962C8B-B14F-4D97-AF65-F5344CB8AC3E}">
        <p14:creationId xmlns:p14="http://schemas.microsoft.com/office/powerpoint/2010/main" val="3144521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T Norms Pro" panose="02000503030000020003" pitchFamily="50" charset="0"/>
                <a:ea typeface="+mn-ea"/>
                <a:cs typeface="+mn-cs"/>
              </a:rPr>
              <a:t>With regard to ionizing radiation, the definitive standard employed and referenced for sterility validation of single-use systems, ISO 11137-1:2006 “Sterilization of health care products — Radiation — Part 1” [21], is agnostic with respect to the modality of irradiation, and treats the requirements for gamma, X-ray or e-beam equally.  In this sense, both X-ray and e-beam offer similar technical and validation strategies to gamma, and avoid complications associated with gas and vapor-based sterilization techniques.  Both X-ray and e-beam could be used to sterilize single use systems mainly depending on their configuration and thickness.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T Norms Pro" panose="02000503030000020003"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sense, both X-ray and e-beam offer similar technical and validation strategies to gamma, and avoid complications associated with gas and vapor-based sterilization techniques.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TT Norms Pro" panose="02000503030000020003" pitchFamily="50" charset="0"/>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BDA5B460-1328-4911-B510-32EE5D3A7029}" type="slidenum">
              <a:rPr lang="en-US" smtClean="0"/>
              <a:pPr/>
              <a:t>14</a:t>
            </a:fld>
            <a:endParaRPr lang="en-US"/>
          </a:p>
        </p:txBody>
      </p:sp>
    </p:spTree>
    <p:extLst>
      <p:ext uri="{BB962C8B-B14F-4D97-AF65-F5344CB8AC3E}">
        <p14:creationId xmlns:p14="http://schemas.microsoft.com/office/powerpoint/2010/main" val="2025882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Considering</a:t>
            </a:r>
            <a:r>
              <a:rPr lang="fr-FR" dirty="0"/>
              <a:t> as a </a:t>
            </a:r>
            <a:r>
              <a:rPr lang="fr-FR" dirty="0" err="1"/>
              <a:t>starting</a:t>
            </a:r>
            <a:r>
              <a:rPr lang="fr-FR" dirty="0"/>
              <a:t> point </a:t>
            </a:r>
            <a:r>
              <a:rPr lang="fr-FR" dirty="0" err="1"/>
              <a:t>that</a:t>
            </a:r>
            <a:r>
              <a:rPr lang="fr-FR" dirty="0"/>
              <a:t> the initial validation </a:t>
            </a:r>
            <a:r>
              <a:rPr lang="fr-FR" dirty="0" err="1"/>
              <a:t>is</a:t>
            </a:r>
            <a:r>
              <a:rPr lang="fr-FR" dirty="0"/>
              <a:t> avalable (by Gamma)  the </a:t>
            </a:r>
            <a:r>
              <a:rPr lang="fr-FR" dirty="0" err="1"/>
              <a:t>experiment</a:t>
            </a:r>
            <a:r>
              <a:rPr lang="fr-FR" dirty="0"/>
              <a:t> dose has been </a:t>
            </a:r>
            <a:r>
              <a:rPr lang="fr-FR" dirty="0" err="1"/>
              <a:t>established</a:t>
            </a:r>
            <a:r>
              <a:rPr lang="fr-FR" dirty="0"/>
              <a:t>, a dose </a:t>
            </a:r>
            <a:r>
              <a:rPr lang="fr-FR" dirty="0" err="1"/>
              <a:t>is</a:t>
            </a:r>
            <a:r>
              <a:rPr lang="fr-FR" dirty="0"/>
              <a:t> a dose but </a:t>
            </a:r>
            <a:r>
              <a:rPr lang="fr-FR" dirty="0" err="1"/>
              <a:t>we</a:t>
            </a:r>
            <a:r>
              <a:rPr lang="fr-FR" dirty="0"/>
              <a:t> </a:t>
            </a:r>
            <a:r>
              <a:rPr lang="fr-FR" dirty="0" err="1"/>
              <a:t>need</a:t>
            </a:r>
            <a:r>
              <a:rPr lang="fr-FR" dirty="0"/>
              <a:t> to </a:t>
            </a:r>
            <a:r>
              <a:rPr lang="fr-FR" dirty="0" err="1"/>
              <a:t>prove</a:t>
            </a:r>
            <a:r>
              <a:rPr lang="fr-FR" dirty="0"/>
              <a:t> </a:t>
            </a:r>
            <a:r>
              <a:rPr lang="fr-FR" dirty="0" err="1"/>
              <a:t>that</a:t>
            </a:r>
            <a:r>
              <a:rPr lang="fr-FR" dirty="0"/>
              <a:t> if </a:t>
            </a:r>
            <a:r>
              <a:rPr lang="fr-FR" dirty="0" err="1"/>
              <a:t>another</a:t>
            </a:r>
            <a:r>
              <a:rPr lang="fr-FR" dirty="0"/>
              <a:t> </a:t>
            </a:r>
            <a:r>
              <a:rPr lang="fr-FR" dirty="0" err="1"/>
              <a:t>sterilization</a:t>
            </a:r>
            <a:r>
              <a:rPr lang="fr-FR" dirty="0"/>
              <a:t> </a:t>
            </a:r>
            <a:r>
              <a:rPr lang="fr-FR" dirty="0" err="1"/>
              <a:t>modaility</a:t>
            </a:r>
            <a:r>
              <a:rPr lang="fr-FR" dirty="0"/>
              <a:t> </a:t>
            </a:r>
            <a:r>
              <a:rPr lang="fr-FR" dirty="0" err="1"/>
              <a:t>is</a:t>
            </a:r>
            <a:r>
              <a:rPr lang="fr-FR" dirty="0"/>
              <a:t> </a:t>
            </a:r>
            <a:r>
              <a:rPr lang="fr-FR" dirty="0" err="1"/>
              <a:t>applied</a:t>
            </a:r>
            <a:r>
              <a:rPr lang="fr-FR" dirty="0"/>
              <a:t> the </a:t>
            </a:r>
            <a:r>
              <a:rPr lang="fr-FR" dirty="0" err="1"/>
              <a:t>ability</a:t>
            </a:r>
            <a:r>
              <a:rPr lang="fr-FR" dirty="0"/>
              <a:t> of </a:t>
            </a:r>
            <a:r>
              <a:rPr lang="fr-FR" dirty="0" err="1"/>
              <a:t>microbial</a:t>
            </a:r>
            <a:r>
              <a:rPr lang="fr-FR" dirty="0"/>
              <a:t> </a:t>
            </a:r>
            <a:r>
              <a:rPr lang="fr-FR" dirty="0" err="1"/>
              <a:t>kill</a:t>
            </a:r>
            <a:r>
              <a:rPr lang="fr-FR" dirty="0"/>
              <a:t> </a:t>
            </a:r>
            <a:r>
              <a:rPr lang="fr-FR" dirty="0" err="1"/>
              <a:t>remain</a:t>
            </a:r>
            <a:r>
              <a:rPr lang="fr-FR" dirty="0"/>
              <a:t> the </a:t>
            </a:r>
            <a:r>
              <a:rPr lang="fr-FR" dirty="0" err="1"/>
              <a:t>same</a:t>
            </a:r>
            <a:endParaRPr lang="fr-FR" dirty="0"/>
          </a:p>
        </p:txBody>
      </p:sp>
      <p:sp>
        <p:nvSpPr>
          <p:cNvPr id="4" name="Espace réservé du numéro de diapositive 3"/>
          <p:cNvSpPr>
            <a:spLocks noGrp="1"/>
          </p:cNvSpPr>
          <p:nvPr>
            <p:ph type="sldNum" sz="quarter" idx="5"/>
          </p:nvPr>
        </p:nvSpPr>
        <p:spPr/>
        <p:txBody>
          <a:bodyPr/>
          <a:lstStyle/>
          <a:p>
            <a:fld id="{BDA5B460-1328-4911-B510-32EE5D3A7029}" type="slidenum">
              <a:rPr lang="en-US" smtClean="0"/>
              <a:pPr/>
              <a:t>16</a:t>
            </a:fld>
            <a:endParaRPr lang="en-US"/>
          </a:p>
        </p:txBody>
      </p:sp>
    </p:spTree>
    <p:extLst>
      <p:ext uri="{BB962C8B-B14F-4D97-AF65-F5344CB8AC3E}">
        <p14:creationId xmlns:p14="http://schemas.microsoft.com/office/powerpoint/2010/main" val="2999909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w="9525"/>
        </p:spPr>
        <p:txBody>
          <a:bodyPr/>
          <a:lstStyle/>
          <a:p>
            <a:endParaRPr lang="en-US" dirty="0"/>
          </a:p>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043130-6AC8-F746-A183-C55166B7839F}" type="slidenum">
              <a:rPr lang="en-US" smtClean="0"/>
              <a:t>30</a:t>
            </a:fld>
            <a:endParaRPr lang="en-US"/>
          </a:p>
        </p:txBody>
      </p:sp>
    </p:spTree>
    <p:extLst>
      <p:ext uri="{BB962C8B-B14F-4D97-AF65-F5344CB8AC3E}">
        <p14:creationId xmlns:p14="http://schemas.microsoft.com/office/powerpoint/2010/main" val="120586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E043130-6AC8-F746-A183-C55166B7839F}" type="slidenum">
              <a:rPr lang="en-US" smtClean="0"/>
              <a:t>31</a:t>
            </a:fld>
            <a:endParaRPr lang="en-US"/>
          </a:p>
        </p:txBody>
      </p:sp>
    </p:spTree>
    <p:extLst>
      <p:ext uri="{BB962C8B-B14F-4D97-AF65-F5344CB8AC3E}">
        <p14:creationId xmlns:p14="http://schemas.microsoft.com/office/powerpoint/2010/main" val="125521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1379373" rtl="0" eaLnBrk="0" fontAlgn="base" latinLnBrk="0" hangingPunct="0">
              <a:lnSpc>
                <a:spcPct val="100000"/>
              </a:lnSpc>
              <a:spcBef>
                <a:spcPct val="0"/>
              </a:spcBef>
              <a:spcAft>
                <a:spcPct val="0"/>
              </a:spcAft>
              <a:buClrTx/>
              <a:buSzTx/>
              <a:buFontTx/>
              <a:buNone/>
              <a:tabLst/>
              <a:defRPr/>
            </a:pPr>
            <a:fld id="{DF252165-DD54-4303-8F2E-DDA4DF0C09A2}" type="slidenum">
              <a:rPr kumimoji="0" lang="de-DE" altLang="de-DE" sz="1900" b="0" i="1"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1379373" rtl="0" eaLnBrk="0" fontAlgn="base" latinLnBrk="0" hangingPunct="0">
                <a:lnSpc>
                  <a:spcPct val="100000"/>
                </a:lnSpc>
                <a:spcBef>
                  <a:spcPct val="0"/>
                </a:spcBef>
                <a:spcAft>
                  <a:spcPct val="0"/>
                </a:spcAft>
                <a:buClrTx/>
                <a:buSzTx/>
                <a:buFontTx/>
                <a:buNone/>
                <a:tabLst/>
                <a:defRPr/>
              </a:pPr>
              <a:t>33</a:t>
            </a:fld>
            <a:endParaRPr kumimoji="0" lang="de-DE" altLang="de-DE" sz="1900" b="0" i="1"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417032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9F431-671D-428D-A528-C2DFB76DEF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638C36-FC5A-4B78-9B6E-E0E24131A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1B196C-47FD-4913-80B0-EC80E0D2D5B8}"/>
              </a:ext>
            </a:extLst>
          </p:cNvPr>
          <p:cNvSpPr>
            <a:spLocks noGrp="1"/>
          </p:cNvSpPr>
          <p:nvPr>
            <p:ph type="dt" sz="half" idx="10"/>
          </p:nvPr>
        </p:nvSpPr>
        <p:spPr/>
        <p:txBody>
          <a:bodyPr/>
          <a:lstStyle/>
          <a:p>
            <a:r>
              <a:rPr lang="fr-FR"/>
              <a:t>September 17, 2020</a:t>
            </a:r>
            <a:endParaRPr lang="en-US"/>
          </a:p>
        </p:txBody>
      </p:sp>
      <p:sp>
        <p:nvSpPr>
          <p:cNvPr id="5" name="Footer Placeholder 4">
            <a:extLst>
              <a:ext uri="{FF2B5EF4-FFF2-40B4-BE49-F238E27FC236}">
                <a16:creationId xmlns:a16="http://schemas.microsoft.com/office/drawing/2014/main" id="{83969AF2-ACFE-415C-9907-6240BD21BBDB}"/>
              </a:ext>
            </a:extLst>
          </p:cNvPr>
          <p:cNvSpPr>
            <a:spLocks noGrp="1"/>
          </p:cNvSpPr>
          <p:nvPr>
            <p:ph type="ftr" sz="quarter" idx="11"/>
          </p:nvPr>
        </p:nvSpPr>
        <p:spPr/>
        <p:txBody>
          <a:bodyPr/>
          <a:lstStyle/>
          <a:p>
            <a:r>
              <a:rPr lang="en-US"/>
              <a:t>[insert presenter name]</a:t>
            </a:r>
          </a:p>
        </p:txBody>
      </p:sp>
      <p:sp>
        <p:nvSpPr>
          <p:cNvPr id="6" name="Slide Number Placeholder 5">
            <a:extLst>
              <a:ext uri="{FF2B5EF4-FFF2-40B4-BE49-F238E27FC236}">
                <a16:creationId xmlns:a16="http://schemas.microsoft.com/office/drawing/2014/main" id="{CD78A9B9-40F2-4CAA-B278-5A15918F5244}"/>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4224470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6989-F95A-431F-A54D-B07A1B681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576933-12A7-44EE-A1FB-6089AE681914}"/>
              </a:ext>
            </a:extLst>
          </p:cNvPr>
          <p:cNvSpPr>
            <a:spLocks noGrp="1"/>
          </p:cNvSpPr>
          <p:nvPr>
            <p:ph type="body" orient="vert" idx="1" hasCustomPrompt="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68C73-71F9-4F9B-9E4A-B605CE1268F1}"/>
              </a:ext>
            </a:extLst>
          </p:cNvPr>
          <p:cNvSpPr>
            <a:spLocks noGrp="1"/>
          </p:cNvSpPr>
          <p:nvPr>
            <p:ph type="dt" sz="half" idx="10"/>
          </p:nvPr>
        </p:nvSpPr>
        <p:spPr/>
        <p:txBody>
          <a:bodyPr/>
          <a:lstStyle/>
          <a:p>
            <a:r>
              <a:rPr lang="fr-FR"/>
              <a:t>September 17, 2020</a:t>
            </a:r>
            <a:endParaRPr lang="en-US"/>
          </a:p>
        </p:txBody>
      </p:sp>
      <p:sp>
        <p:nvSpPr>
          <p:cNvPr id="5" name="Footer Placeholder 4">
            <a:extLst>
              <a:ext uri="{FF2B5EF4-FFF2-40B4-BE49-F238E27FC236}">
                <a16:creationId xmlns:a16="http://schemas.microsoft.com/office/drawing/2014/main" id="{4597EB7B-B946-4E39-BA4C-A2B40F3E7ABF}"/>
              </a:ext>
            </a:extLst>
          </p:cNvPr>
          <p:cNvSpPr>
            <a:spLocks noGrp="1"/>
          </p:cNvSpPr>
          <p:nvPr>
            <p:ph type="ftr" sz="quarter" idx="11"/>
          </p:nvPr>
        </p:nvSpPr>
        <p:spPr/>
        <p:txBody>
          <a:bodyPr/>
          <a:lstStyle/>
          <a:p>
            <a:r>
              <a:rPr lang="en-US"/>
              <a:t>[insert presenter name]</a:t>
            </a:r>
          </a:p>
        </p:txBody>
      </p:sp>
      <p:sp>
        <p:nvSpPr>
          <p:cNvPr id="6" name="Slide Number Placeholder 5">
            <a:extLst>
              <a:ext uri="{FF2B5EF4-FFF2-40B4-BE49-F238E27FC236}">
                <a16:creationId xmlns:a16="http://schemas.microsoft.com/office/drawing/2014/main" id="{7C4E9FA6-A38B-4893-BB1C-34E03FB705E5}"/>
              </a:ext>
            </a:extLst>
          </p:cNvPr>
          <p:cNvSpPr>
            <a:spLocks noGrp="1"/>
          </p:cNvSpPr>
          <p:nvPr>
            <p:ph type="sldNum" sz="quarter" idx="12"/>
          </p:nvPr>
        </p:nvSpPr>
        <p:spPr/>
        <p:txBody>
          <a:bodyPr/>
          <a:lstStyle/>
          <a:p>
            <a:fld id="{A51A9785-A052-4492-AAD8-5BB3B67483BF}" type="slidenum">
              <a:rPr lang="en-US" smtClean="0"/>
              <a:t>‹N°›</a:t>
            </a:fld>
            <a:endParaRPr lang="en-US"/>
          </a:p>
        </p:txBody>
      </p:sp>
      <p:sp>
        <p:nvSpPr>
          <p:cNvPr id="7" name="TextBox 1">
            <a:extLst>
              <a:ext uri="{FF2B5EF4-FFF2-40B4-BE49-F238E27FC236}">
                <a16:creationId xmlns:a16="http://schemas.microsoft.com/office/drawing/2014/main" id="{715E1998-C371-F741-FEDE-5F6C2D10E4A4}"/>
              </a:ext>
            </a:extLst>
          </p:cNvPr>
          <p:cNvSpPr txBox="1"/>
          <p:nvPr userDrawn="1"/>
        </p:nvSpPr>
        <p:spPr>
          <a:xfrm>
            <a:off x="1741714" y="6420405"/>
            <a:ext cx="7770525" cy="369332"/>
          </a:xfrm>
          <a:prstGeom prst="rect">
            <a:avLst/>
          </a:prstGeom>
          <a:noFill/>
        </p:spPr>
        <p:txBody>
          <a:bodyPr wrap="none" rtlCol="0">
            <a:spAutoFit/>
          </a:bodyPr>
          <a:lstStyle/>
          <a:p>
            <a:r>
              <a:rPr lang="en-US" b="1" dirty="0">
                <a:solidFill>
                  <a:srgbClr val="8E2C52"/>
                </a:solidFill>
              </a:rPr>
              <a:t>Medical Device Sterilization – Past, Present, and Future, September 20-21, 2023</a:t>
            </a:r>
          </a:p>
        </p:txBody>
      </p:sp>
      <p:sp>
        <p:nvSpPr>
          <p:cNvPr id="8" name="Rectangle 7">
            <a:extLst>
              <a:ext uri="{FF2B5EF4-FFF2-40B4-BE49-F238E27FC236}">
                <a16:creationId xmlns:a16="http://schemas.microsoft.com/office/drawing/2014/main" id="{6BDC7EAB-0B47-49B7-E916-013A348525D9}"/>
              </a:ext>
            </a:extLst>
          </p:cNvPr>
          <p:cNvSpPr/>
          <p:nvPr userDrawn="1"/>
        </p:nvSpPr>
        <p:spPr>
          <a:xfrm>
            <a:off x="0" y="0"/>
            <a:ext cx="12192000" cy="6858000"/>
          </a:xfrm>
          <a:prstGeom prst="rect">
            <a:avLst/>
          </a:prstGeom>
          <a:noFill/>
          <a:ln w="123825">
            <a:solidFill>
              <a:srgbClr val="8E2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0437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WS_FF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40A88-2228-3E05-9AC3-57E52FB81FAA}"/>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DFD9C681-FA90-1DA9-B944-9BA1BD4D5AEE}"/>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953785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S_IT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3BED8-4F45-5702-0AA2-7D3D43116885}"/>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7BA31BFA-A64B-3038-22BE-5489C694E133}"/>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399794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S_SCtP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A96C3-5612-B35B-2D06-0084F8A0CAA1}"/>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2F230350-FDEF-7876-5679-C6FBE18A6BAF}"/>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6904383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S_SPP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7AA166-01CB-40E3-E073-5AB4E48BDFEB}"/>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9DABBE6-005B-ADC8-24C3-9090409FD6EC}"/>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1056554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S_SUST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D03F6-1FB5-62A4-DED3-F59AA2A0C688}"/>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3D1FFDD3-F616-44A0-7870-4D6A12E9C313}"/>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3547026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S_TS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7770B-3032-02D6-1B6C-B9006188A01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E95EDA73-56A5-6AB1-CE1D-F90F9F106471}"/>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871359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S_REG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8E87B-F749-7830-3EDB-F8ACA97C154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0EBA7064-5B2D-2D1D-8EEA-EA25B609B4B0}"/>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8474216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S_CGT teal cover pag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14690-52F0-4E97-E75D-FAF1F2A50657}"/>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B85B2F2-42AF-B714-7BCD-8391DFE76559}"/>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6246158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S_DG teal cover pag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951C76-719F-BDD4-8C68-F0E8FF97DBF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8DDE182E-3432-8021-1538-F5FB94EAF844}"/>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7251774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WS_DS teal cover pag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3897B-3A13-3641-162C-69E9B1C0094D}"/>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F08F701-D27B-57F5-C615-79A5F1EC57D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3259380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A66178-8052-4EB9-AF28-204086BB7B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13CA8D-099F-4268-85BA-88D34406CD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D2901B-DE5E-4582-9B16-B8F4B812BED0}"/>
              </a:ext>
            </a:extLst>
          </p:cNvPr>
          <p:cNvSpPr>
            <a:spLocks noGrp="1"/>
          </p:cNvSpPr>
          <p:nvPr>
            <p:ph type="dt" sz="half" idx="10"/>
          </p:nvPr>
        </p:nvSpPr>
        <p:spPr/>
        <p:txBody>
          <a:bodyPr/>
          <a:lstStyle/>
          <a:p>
            <a:r>
              <a:rPr lang="fr-FR"/>
              <a:t>September 17, 2020</a:t>
            </a:r>
            <a:endParaRPr lang="en-US"/>
          </a:p>
        </p:txBody>
      </p:sp>
      <p:sp>
        <p:nvSpPr>
          <p:cNvPr id="5" name="Footer Placeholder 4">
            <a:extLst>
              <a:ext uri="{FF2B5EF4-FFF2-40B4-BE49-F238E27FC236}">
                <a16:creationId xmlns:a16="http://schemas.microsoft.com/office/drawing/2014/main" id="{0686AC94-BDFF-496B-960C-0FEE63D0EE8C}"/>
              </a:ext>
            </a:extLst>
          </p:cNvPr>
          <p:cNvSpPr>
            <a:spLocks noGrp="1"/>
          </p:cNvSpPr>
          <p:nvPr>
            <p:ph type="ftr" sz="quarter" idx="11"/>
          </p:nvPr>
        </p:nvSpPr>
        <p:spPr/>
        <p:txBody>
          <a:bodyPr/>
          <a:lstStyle/>
          <a:p>
            <a:r>
              <a:rPr lang="en-US"/>
              <a:t>[insert presenter name]</a:t>
            </a:r>
          </a:p>
        </p:txBody>
      </p:sp>
      <p:sp>
        <p:nvSpPr>
          <p:cNvPr id="6" name="Slide Number Placeholder 5">
            <a:extLst>
              <a:ext uri="{FF2B5EF4-FFF2-40B4-BE49-F238E27FC236}">
                <a16:creationId xmlns:a16="http://schemas.microsoft.com/office/drawing/2014/main" id="{0B48DCFC-486C-4E83-92C9-6D7FF54C6A20}"/>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2346923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2391B-6DA4-4E7E-9214-043F1955923A}"/>
              </a:ext>
            </a:extLst>
          </p:cNvPr>
          <p:cNvSpPr>
            <a:spLocks noGrp="1"/>
          </p:cNvSpPr>
          <p:nvPr>
            <p:ph type="ctrTitle" hasCustomPrompt="1"/>
          </p:nvPr>
        </p:nvSpPr>
        <p:spPr>
          <a:xfrm>
            <a:off x="504000" y="5137389"/>
            <a:ext cx="7272000" cy="861774"/>
          </a:xfrm>
        </p:spPr>
        <p:txBody>
          <a:bodyPr anchor="b">
            <a:spAutoFit/>
          </a:bodyPr>
          <a:lstStyle>
            <a:lvl1pPr algn="l">
              <a:lnSpc>
                <a:spcPct val="100000"/>
              </a:lnSpc>
              <a:defRPr sz="2800"/>
            </a:lvl1pPr>
          </a:lstStyle>
          <a:p>
            <a:r>
              <a:rPr lang="en-US"/>
              <a:t>Cover chart for longer titles </a:t>
            </a:r>
            <a:br>
              <a:rPr lang="en-US"/>
            </a:br>
            <a:r>
              <a:rPr lang="en-US"/>
              <a:t>in two or three lines, TT Norms Pro, 28 </a:t>
            </a:r>
            <a:r>
              <a:rPr lang="en-US" err="1"/>
              <a:t>pt</a:t>
            </a:r>
            <a:endParaRPr lang="en-US" noProof="0"/>
          </a:p>
        </p:txBody>
      </p:sp>
      <p:sp>
        <p:nvSpPr>
          <p:cNvPr id="3" name="Untertitel 2">
            <a:extLst>
              <a:ext uri="{FF2B5EF4-FFF2-40B4-BE49-F238E27FC236}">
                <a16:creationId xmlns:a16="http://schemas.microsoft.com/office/drawing/2014/main" id="{425C58F2-55B6-42CD-8A94-797D3D2CDD02}"/>
              </a:ext>
            </a:extLst>
          </p:cNvPr>
          <p:cNvSpPr>
            <a:spLocks noGrp="1"/>
          </p:cNvSpPr>
          <p:nvPr>
            <p:ph type="subTitle" idx="1" hasCustomPrompt="1"/>
          </p:nvPr>
        </p:nvSpPr>
        <p:spPr>
          <a:xfrm>
            <a:off x="504000" y="6075362"/>
            <a:ext cx="7272000" cy="276999"/>
          </a:xfrm>
          <a:prstGeom prst="rect">
            <a:avLst/>
          </a:prstGeom>
        </p:spPr>
        <p:txBody>
          <a:bodyPr>
            <a:spAutoFit/>
          </a:bodyPr>
          <a:lstStyle>
            <a:lvl1pPr marL="0" indent="0" algn="l">
              <a:lnSpc>
                <a:spcPct val="100000"/>
              </a:lnSpc>
              <a:buNone/>
              <a:defRPr sz="1800" b="0">
                <a:latin typeface="TT Norms Pro"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month year</a:t>
            </a:r>
          </a:p>
        </p:txBody>
      </p:sp>
      <p:sp>
        <p:nvSpPr>
          <p:cNvPr id="8" name="Picture Placeholder 7">
            <a:extLst>
              <a:ext uri="{FF2B5EF4-FFF2-40B4-BE49-F238E27FC236}">
                <a16:creationId xmlns:a16="http://schemas.microsoft.com/office/drawing/2014/main" id="{46BD72FC-5C46-4CA0-8B55-97C53265B651}"/>
              </a:ext>
            </a:extLst>
          </p:cNvPr>
          <p:cNvSpPr>
            <a:spLocks noGrp="1"/>
          </p:cNvSpPr>
          <p:nvPr>
            <p:ph type="pic" sz="quarter" idx="10" hasCustomPrompt="1"/>
          </p:nvPr>
        </p:nvSpPr>
        <p:spPr>
          <a:xfrm>
            <a:off x="0" y="0"/>
            <a:ext cx="8122596" cy="4589463"/>
          </a:xfrm>
          <a:prstGeom prst="rect">
            <a:avLst/>
          </a:prstGeom>
          <a:solidFill>
            <a:schemeClr val="bg1">
              <a:lumMod val="75000"/>
            </a:schemeClr>
          </a:solidFill>
        </p:spPr>
        <p:txBody>
          <a:bodyPr anchor="ctr" anchorCtr="1"/>
          <a:lstStyle>
            <a:lvl1pPr marL="0" indent="0" algn="ctr">
              <a:buNone/>
              <a:defRPr b="0"/>
            </a:lvl1pPr>
          </a:lstStyle>
          <a:p>
            <a:r>
              <a:rPr lang="en-US" noProof="0"/>
              <a:t>Placeholder Image</a:t>
            </a:r>
          </a:p>
        </p:txBody>
      </p:sp>
      <p:sp>
        <p:nvSpPr>
          <p:cNvPr id="21" name="Rechteck 20">
            <a:extLst>
              <a:ext uri="{FF2B5EF4-FFF2-40B4-BE49-F238E27FC236}">
                <a16:creationId xmlns:a16="http://schemas.microsoft.com/office/drawing/2014/main" id="{8D542529-7A36-47EA-AB0A-7B8DE5AFC0A6}"/>
              </a:ext>
            </a:extLst>
          </p:cNvPr>
          <p:cNvSpPr/>
          <p:nvPr userDrawn="1"/>
        </p:nvSpPr>
        <p:spPr>
          <a:xfrm>
            <a:off x="8122596" y="0"/>
            <a:ext cx="406940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eck 21">
            <a:extLst>
              <a:ext uri="{FF2B5EF4-FFF2-40B4-BE49-F238E27FC236}">
                <a16:creationId xmlns:a16="http://schemas.microsoft.com/office/drawing/2014/main" id="{06A262D4-503B-4F5D-8F83-6AF6EBF8750E}"/>
              </a:ext>
            </a:extLst>
          </p:cNvPr>
          <p:cNvSpPr/>
          <p:nvPr userDrawn="1"/>
        </p:nvSpPr>
        <p:spPr bwMode="black">
          <a:xfrm>
            <a:off x="8122596" y="0"/>
            <a:ext cx="4069404" cy="12942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Ins="288000" rtlCol="0" anchor="ctr"/>
          <a:lstStyle/>
          <a:p>
            <a:pPr algn="r"/>
            <a:endParaRPr lang="en-US" sz="2800" spc="-30" baseline="0" noProof="0">
              <a:solidFill>
                <a:schemeClr val="bg1"/>
              </a:solidFill>
              <a:latin typeface="+mj-lt"/>
            </a:endParaRPr>
          </a:p>
        </p:txBody>
      </p:sp>
      <p:pic>
        <p:nvPicPr>
          <p:cNvPr id="23" name="Grafik 22">
            <a:extLst>
              <a:ext uri="{FF2B5EF4-FFF2-40B4-BE49-F238E27FC236}">
                <a16:creationId xmlns:a16="http://schemas.microsoft.com/office/drawing/2014/main" id="{BA6D19A3-6C20-44D8-9105-561EB5C930CF}"/>
              </a:ext>
            </a:extLst>
          </p:cNvPr>
          <p:cNvPicPr>
            <a:picLocks noChangeAspect="1"/>
          </p:cNvPicPr>
          <p:nvPr userDrawn="1"/>
        </p:nvPicPr>
        <p:blipFill>
          <a:blip r:embed="rId2"/>
          <a:stretch>
            <a:fillRect/>
          </a:stretch>
        </p:blipFill>
        <p:spPr>
          <a:xfrm>
            <a:off x="8543667" y="455330"/>
            <a:ext cx="3204000" cy="416151"/>
          </a:xfrm>
          <a:prstGeom prst="rect">
            <a:avLst/>
          </a:prstGeom>
        </p:spPr>
      </p:pic>
      <p:grpSp>
        <p:nvGrpSpPr>
          <p:cNvPr id="24" name="Gruppieren 23">
            <a:extLst>
              <a:ext uri="{FF2B5EF4-FFF2-40B4-BE49-F238E27FC236}">
                <a16:creationId xmlns:a16="http://schemas.microsoft.com/office/drawing/2014/main" id="{E447D816-7F7A-4F02-9567-DBCE24003325}"/>
              </a:ext>
            </a:extLst>
          </p:cNvPr>
          <p:cNvGrpSpPr>
            <a:grpSpLocks noChangeAspect="1"/>
          </p:cNvGrpSpPr>
          <p:nvPr userDrawn="1"/>
        </p:nvGrpSpPr>
        <p:grpSpPr>
          <a:xfrm>
            <a:off x="8627298" y="5813000"/>
            <a:ext cx="3060000" cy="535410"/>
            <a:chOff x="692439" y="1293569"/>
            <a:chExt cx="12203113" cy="2135188"/>
          </a:xfrm>
          <a:solidFill>
            <a:schemeClr val="tx1"/>
          </a:solidFill>
        </p:grpSpPr>
        <p:sp>
          <p:nvSpPr>
            <p:cNvPr id="25" name="Freeform 5">
              <a:extLst>
                <a:ext uri="{FF2B5EF4-FFF2-40B4-BE49-F238E27FC236}">
                  <a16:creationId xmlns:a16="http://schemas.microsoft.com/office/drawing/2014/main" id="{5CF8425D-9C16-4155-928B-B6018B756F2C}"/>
                </a:ext>
              </a:extLst>
            </p:cNvPr>
            <p:cNvSpPr>
              <a:spLocks/>
            </p:cNvSpPr>
            <p:nvPr userDrawn="1"/>
          </p:nvSpPr>
          <p:spPr bwMode="auto">
            <a:xfrm>
              <a:off x="10317452" y="1336432"/>
              <a:ext cx="1539875" cy="2092325"/>
            </a:xfrm>
            <a:custGeom>
              <a:avLst/>
              <a:gdLst>
                <a:gd name="T0" fmla="*/ 0 w 837"/>
                <a:gd name="T1" fmla="*/ 693 h 1133"/>
                <a:gd name="T2" fmla="*/ 420 w 837"/>
                <a:gd name="T3" fmla="*/ 1133 h 1133"/>
                <a:gd name="T4" fmla="*/ 837 w 837"/>
                <a:gd name="T5" fmla="*/ 693 h 1133"/>
                <a:gd name="T6" fmla="*/ 837 w 837"/>
                <a:gd name="T7" fmla="*/ 647 h 1133"/>
                <a:gd name="T8" fmla="*/ 677 w 837"/>
                <a:gd name="T9" fmla="*/ 647 h 1133"/>
                <a:gd name="T10" fmla="*/ 677 w 837"/>
                <a:gd name="T11" fmla="*/ 693 h 1133"/>
                <a:gd name="T12" fmla="*/ 420 w 837"/>
                <a:gd name="T13" fmla="*/ 989 h 1133"/>
                <a:gd name="T14" fmla="*/ 163 w 837"/>
                <a:gd name="T15" fmla="*/ 693 h 1133"/>
                <a:gd name="T16" fmla="*/ 163 w 837"/>
                <a:gd name="T17" fmla="*/ 0 h 1133"/>
                <a:gd name="T18" fmla="*/ 0 w 837"/>
                <a:gd name="T19" fmla="*/ 0 h 1133"/>
                <a:gd name="T20" fmla="*/ 0 w 837"/>
                <a:gd name="T21" fmla="*/ 693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7" h="1133">
                  <a:moveTo>
                    <a:pt x="0" y="693"/>
                  </a:moveTo>
                  <a:cubicBezTo>
                    <a:pt x="0" y="920"/>
                    <a:pt x="142" y="1133"/>
                    <a:pt x="420" y="1133"/>
                  </a:cubicBezTo>
                  <a:cubicBezTo>
                    <a:pt x="691" y="1133"/>
                    <a:pt x="837" y="920"/>
                    <a:pt x="837" y="693"/>
                  </a:cubicBezTo>
                  <a:cubicBezTo>
                    <a:pt x="837" y="647"/>
                    <a:pt x="837" y="647"/>
                    <a:pt x="837" y="647"/>
                  </a:cubicBezTo>
                  <a:cubicBezTo>
                    <a:pt x="677" y="647"/>
                    <a:pt x="677" y="647"/>
                    <a:pt x="677" y="647"/>
                  </a:cubicBezTo>
                  <a:cubicBezTo>
                    <a:pt x="677" y="693"/>
                    <a:pt x="677" y="693"/>
                    <a:pt x="677" y="693"/>
                  </a:cubicBezTo>
                  <a:cubicBezTo>
                    <a:pt x="677" y="861"/>
                    <a:pt x="597" y="989"/>
                    <a:pt x="420" y="989"/>
                  </a:cubicBezTo>
                  <a:cubicBezTo>
                    <a:pt x="243" y="989"/>
                    <a:pt x="163" y="858"/>
                    <a:pt x="163" y="693"/>
                  </a:cubicBezTo>
                  <a:cubicBezTo>
                    <a:pt x="163" y="0"/>
                    <a:pt x="163" y="0"/>
                    <a:pt x="163" y="0"/>
                  </a:cubicBezTo>
                  <a:cubicBezTo>
                    <a:pt x="0" y="0"/>
                    <a:pt x="0" y="0"/>
                    <a:pt x="0" y="0"/>
                  </a:cubicBezTo>
                  <a:lnTo>
                    <a:pt x="0" y="6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6" name="Rectangle 6">
              <a:extLst>
                <a:ext uri="{FF2B5EF4-FFF2-40B4-BE49-F238E27FC236}">
                  <a16:creationId xmlns:a16="http://schemas.microsoft.com/office/drawing/2014/main" id="{7F06821E-1371-41B9-B7E3-015FE4FAA590}"/>
                </a:ext>
              </a:extLst>
            </p:cNvPr>
            <p:cNvSpPr>
              <a:spLocks noChangeArrowheads="1"/>
            </p:cNvSpPr>
            <p:nvPr userDrawn="1"/>
          </p:nvSpPr>
          <p:spPr bwMode="auto">
            <a:xfrm>
              <a:off x="9612602" y="1336432"/>
              <a:ext cx="298450" cy="2052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7" name="Freeform 7">
              <a:extLst>
                <a:ext uri="{FF2B5EF4-FFF2-40B4-BE49-F238E27FC236}">
                  <a16:creationId xmlns:a16="http://schemas.microsoft.com/office/drawing/2014/main" id="{35182012-4344-4DD2-8A10-B4902165F835}"/>
                </a:ext>
              </a:extLst>
            </p:cNvPr>
            <p:cNvSpPr>
              <a:spLocks/>
            </p:cNvSpPr>
            <p:nvPr userDrawn="1"/>
          </p:nvSpPr>
          <p:spPr bwMode="auto">
            <a:xfrm>
              <a:off x="5866102" y="1339607"/>
              <a:ext cx="2078038" cy="2087563"/>
            </a:xfrm>
            <a:custGeom>
              <a:avLst/>
              <a:gdLst>
                <a:gd name="T0" fmla="*/ 0 w 1129"/>
                <a:gd name="T1" fmla="*/ 564 h 1130"/>
                <a:gd name="T2" fmla="*/ 565 w 1129"/>
                <a:gd name="T3" fmla="*/ 1130 h 1130"/>
                <a:gd name="T4" fmla="*/ 1129 w 1129"/>
                <a:gd name="T5" fmla="*/ 564 h 1130"/>
                <a:gd name="T6" fmla="*/ 565 w 1129"/>
                <a:gd name="T7" fmla="*/ 0 h 1130"/>
                <a:gd name="T8" fmla="*/ 538 w 1129"/>
                <a:gd name="T9" fmla="*/ 0 h 1130"/>
                <a:gd name="T10" fmla="*/ 538 w 1129"/>
                <a:gd name="T11" fmla="*/ 141 h 1130"/>
                <a:gd name="T12" fmla="*/ 565 w 1129"/>
                <a:gd name="T13" fmla="*/ 141 h 1130"/>
                <a:gd name="T14" fmla="*/ 978 w 1129"/>
                <a:gd name="T15" fmla="*/ 564 h 1130"/>
                <a:gd name="T16" fmla="*/ 565 w 1129"/>
                <a:gd name="T17" fmla="*/ 988 h 1130"/>
                <a:gd name="T18" fmla="*/ 151 w 1129"/>
                <a:gd name="T19" fmla="*/ 564 h 1130"/>
                <a:gd name="T20" fmla="*/ 0 w 1129"/>
                <a:gd name="T21" fmla="*/ 564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9" h="1130">
                  <a:moveTo>
                    <a:pt x="0" y="564"/>
                  </a:moveTo>
                  <a:cubicBezTo>
                    <a:pt x="0" y="881"/>
                    <a:pt x="250" y="1130"/>
                    <a:pt x="565" y="1130"/>
                  </a:cubicBezTo>
                  <a:cubicBezTo>
                    <a:pt x="879" y="1130"/>
                    <a:pt x="1129" y="881"/>
                    <a:pt x="1129" y="564"/>
                  </a:cubicBezTo>
                  <a:cubicBezTo>
                    <a:pt x="1129" y="249"/>
                    <a:pt x="879" y="0"/>
                    <a:pt x="565" y="0"/>
                  </a:cubicBezTo>
                  <a:cubicBezTo>
                    <a:pt x="538" y="0"/>
                    <a:pt x="538" y="0"/>
                    <a:pt x="538" y="0"/>
                  </a:cubicBezTo>
                  <a:cubicBezTo>
                    <a:pt x="538" y="141"/>
                    <a:pt x="538" y="141"/>
                    <a:pt x="538" y="141"/>
                  </a:cubicBezTo>
                  <a:cubicBezTo>
                    <a:pt x="565" y="141"/>
                    <a:pt x="565" y="141"/>
                    <a:pt x="565" y="141"/>
                  </a:cubicBezTo>
                  <a:cubicBezTo>
                    <a:pt x="796" y="141"/>
                    <a:pt x="978" y="326"/>
                    <a:pt x="978" y="564"/>
                  </a:cubicBezTo>
                  <a:cubicBezTo>
                    <a:pt x="978" y="803"/>
                    <a:pt x="796" y="988"/>
                    <a:pt x="565" y="988"/>
                  </a:cubicBezTo>
                  <a:cubicBezTo>
                    <a:pt x="333" y="988"/>
                    <a:pt x="151" y="803"/>
                    <a:pt x="151" y="564"/>
                  </a:cubicBezTo>
                  <a:lnTo>
                    <a:pt x="0" y="5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8" name="Freeform 8">
              <a:extLst>
                <a:ext uri="{FF2B5EF4-FFF2-40B4-BE49-F238E27FC236}">
                  <a16:creationId xmlns:a16="http://schemas.microsoft.com/office/drawing/2014/main" id="{82D81C23-688D-47FE-8D46-8487F22C12FE}"/>
                </a:ext>
              </a:extLst>
            </p:cNvPr>
            <p:cNvSpPr>
              <a:spLocks/>
            </p:cNvSpPr>
            <p:nvPr userDrawn="1"/>
          </p:nvSpPr>
          <p:spPr bwMode="auto">
            <a:xfrm>
              <a:off x="11590627" y="1293569"/>
              <a:ext cx="1304925" cy="2095500"/>
            </a:xfrm>
            <a:custGeom>
              <a:avLst/>
              <a:gdLst>
                <a:gd name="T0" fmla="*/ 0 w 709"/>
                <a:gd name="T1" fmla="*/ 289 h 1134"/>
                <a:gd name="T2" fmla="*/ 166 w 709"/>
                <a:gd name="T3" fmla="*/ 558 h 1134"/>
                <a:gd name="T4" fmla="*/ 405 w 709"/>
                <a:gd name="T5" fmla="*/ 638 h 1134"/>
                <a:gd name="T6" fmla="*/ 552 w 709"/>
                <a:gd name="T7" fmla="*/ 819 h 1134"/>
                <a:gd name="T8" fmla="*/ 348 w 709"/>
                <a:gd name="T9" fmla="*/ 1002 h 1134"/>
                <a:gd name="T10" fmla="*/ 333 w 709"/>
                <a:gd name="T11" fmla="*/ 1002 h 1134"/>
                <a:gd name="T12" fmla="*/ 333 w 709"/>
                <a:gd name="T13" fmla="*/ 1134 h 1134"/>
                <a:gd name="T14" fmla="*/ 342 w 709"/>
                <a:gd name="T15" fmla="*/ 1134 h 1134"/>
                <a:gd name="T16" fmla="*/ 709 w 709"/>
                <a:gd name="T17" fmla="*/ 818 h 1134"/>
                <a:gd name="T18" fmla="*/ 506 w 709"/>
                <a:gd name="T19" fmla="*/ 521 h 1134"/>
                <a:gd name="T20" fmla="*/ 263 w 709"/>
                <a:gd name="T21" fmla="*/ 439 h 1134"/>
                <a:gd name="T22" fmla="*/ 160 w 709"/>
                <a:gd name="T23" fmla="*/ 290 h 1134"/>
                <a:gd name="T24" fmla="*/ 342 w 709"/>
                <a:gd name="T25" fmla="*/ 137 h 1134"/>
                <a:gd name="T26" fmla="*/ 557 w 709"/>
                <a:gd name="T27" fmla="*/ 311 h 1134"/>
                <a:gd name="T28" fmla="*/ 704 w 709"/>
                <a:gd name="T29" fmla="*/ 311 h 1134"/>
                <a:gd name="T30" fmla="*/ 342 w 709"/>
                <a:gd name="T31" fmla="*/ 0 h 1134"/>
                <a:gd name="T32" fmla="*/ 0 w 709"/>
                <a:gd name="T33" fmla="*/ 289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9" h="1134">
                  <a:moveTo>
                    <a:pt x="0" y="289"/>
                  </a:moveTo>
                  <a:cubicBezTo>
                    <a:pt x="0" y="425"/>
                    <a:pt x="64" y="503"/>
                    <a:pt x="166" y="558"/>
                  </a:cubicBezTo>
                  <a:cubicBezTo>
                    <a:pt x="245" y="600"/>
                    <a:pt x="327" y="609"/>
                    <a:pt x="405" y="638"/>
                  </a:cubicBezTo>
                  <a:cubicBezTo>
                    <a:pt x="517" y="680"/>
                    <a:pt x="552" y="738"/>
                    <a:pt x="552" y="819"/>
                  </a:cubicBezTo>
                  <a:cubicBezTo>
                    <a:pt x="552" y="931"/>
                    <a:pt x="475" y="1002"/>
                    <a:pt x="348" y="1002"/>
                  </a:cubicBezTo>
                  <a:cubicBezTo>
                    <a:pt x="333" y="1002"/>
                    <a:pt x="333" y="1002"/>
                    <a:pt x="333" y="1002"/>
                  </a:cubicBezTo>
                  <a:cubicBezTo>
                    <a:pt x="333" y="1134"/>
                    <a:pt x="333" y="1134"/>
                    <a:pt x="333" y="1134"/>
                  </a:cubicBezTo>
                  <a:cubicBezTo>
                    <a:pt x="342" y="1134"/>
                    <a:pt x="342" y="1134"/>
                    <a:pt x="342" y="1134"/>
                  </a:cubicBezTo>
                  <a:cubicBezTo>
                    <a:pt x="567" y="1134"/>
                    <a:pt x="709" y="994"/>
                    <a:pt x="709" y="818"/>
                  </a:cubicBezTo>
                  <a:cubicBezTo>
                    <a:pt x="709" y="703"/>
                    <a:pt x="653" y="587"/>
                    <a:pt x="506" y="521"/>
                  </a:cubicBezTo>
                  <a:cubicBezTo>
                    <a:pt x="427" y="486"/>
                    <a:pt x="332" y="468"/>
                    <a:pt x="263" y="439"/>
                  </a:cubicBezTo>
                  <a:cubicBezTo>
                    <a:pt x="188" y="406"/>
                    <a:pt x="160" y="363"/>
                    <a:pt x="160" y="290"/>
                  </a:cubicBezTo>
                  <a:cubicBezTo>
                    <a:pt x="160" y="203"/>
                    <a:pt x="232" y="137"/>
                    <a:pt x="342" y="137"/>
                  </a:cubicBezTo>
                  <a:cubicBezTo>
                    <a:pt x="487" y="137"/>
                    <a:pt x="554" y="208"/>
                    <a:pt x="557" y="311"/>
                  </a:cubicBezTo>
                  <a:cubicBezTo>
                    <a:pt x="704" y="311"/>
                    <a:pt x="704" y="311"/>
                    <a:pt x="704" y="311"/>
                  </a:cubicBezTo>
                  <a:cubicBezTo>
                    <a:pt x="709" y="150"/>
                    <a:pt x="592" y="0"/>
                    <a:pt x="342" y="0"/>
                  </a:cubicBezTo>
                  <a:cubicBezTo>
                    <a:pt x="137" y="0"/>
                    <a:pt x="0" y="128"/>
                    <a:pt x="0" y="2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29" name="Freeform 9">
              <a:extLst>
                <a:ext uri="{FF2B5EF4-FFF2-40B4-BE49-F238E27FC236}">
                  <a16:creationId xmlns:a16="http://schemas.microsoft.com/office/drawing/2014/main" id="{145AB8B5-BF51-4351-AD83-E784ABFFBCA5}"/>
                </a:ext>
              </a:extLst>
            </p:cNvPr>
            <p:cNvSpPr>
              <a:spLocks/>
            </p:cNvSpPr>
            <p:nvPr userDrawn="1"/>
          </p:nvSpPr>
          <p:spPr bwMode="auto">
            <a:xfrm>
              <a:off x="8010814" y="1336432"/>
              <a:ext cx="1255713" cy="2052638"/>
            </a:xfrm>
            <a:custGeom>
              <a:avLst/>
              <a:gdLst>
                <a:gd name="T0" fmla="*/ 0 w 682"/>
                <a:gd name="T1" fmla="*/ 146 h 1111"/>
                <a:gd name="T2" fmla="*/ 325 w 682"/>
                <a:gd name="T3" fmla="*/ 146 h 1111"/>
                <a:gd name="T4" fmla="*/ 531 w 682"/>
                <a:gd name="T5" fmla="*/ 350 h 1111"/>
                <a:gd name="T6" fmla="*/ 320 w 682"/>
                <a:gd name="T7" fmla="*/ 556 h 1111"/>
                <a:gd name="T8" fmla="*/ 149 w 682"/>
                <a:gd name="T9" fmla="*/ 556 h 1111"/>
                <a:gd name="T10" fmla="*/ 149 w 682"/>
                <a:gd name="T11" fmla="*/ 702 h 1111"/>
                <a:gd name="T12" fmla="*/ 278 w 682"/>
                <a:gd name="T13" fmla="*/ 701 h 1111"/>
                <a:gd name="T14" fmla="*/ 493 w 682"/>
                <a:gd name="T15" fmla="*/ 1111 h 1111"/>
                <a:gd name="T16" fmla="*/ 672 w 682"/>
                <a:gd name="T17" fmla="*/ 1111 h 1111"/>
                <a:gd name="T18" fmla="*/ 439 w 682"/>
                <a:gd name="T19" fmla="*/ 682 h 1111"/>
                <a:gd name="T20" fmla="*/ 682 w 682"/>
                <a:gd name="T21" fmla="*/ 350 h 1111"/>
                <a:gd name="T22" fmla="*/ 330 w 682"/>
                <a:gd name="T23" fmla="*/ 0 h 1111"/>
                <a:gd name="T24" fmla="*/ 0 w 682"/>
                <a:gd name="T25" fmla="*/ 0 h 1111"/>
                <a:gd name="T26" fmla="*/ 0 w 682"/>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2" h="1111">
                  <a:moveTo>
                    <a:pt x="0" y="146"/>
                  </a:moveTo>
                  <a:cubicBezTo>
                    <a:pt x="325" y="146"/>
                    <a:pt x="325" y="146"/>
                    <a:pt x="325" y="146"/>
                  </a:cubicBezTo>
                  <a:cubicBezTo>
                    <a:pt x="430" y="146"/>
                    <a:pt x="531" y="228"/>
                    <a:pt x="531" y="350"/>
                  </a:cubicBezTo>
                  <a:cubicBezTo>
                    <a:pt x="531" y="468"/>
                    <a:pt x="438" y="556"/>
                    <a:pt x="320" y="556"/>
                  </a:cubicBezTo>
                  <a:cubicBezTo>
                    <a:pt x="149" y="556"/>
                    <a:pt x="149" y="556"/>
                    <a:pt x="149" y="556"/>
                  </a:cubicBezTo>
                  <a:cubicBezTo>
                    <a:pt x="149" y="702"/>
                    <a:pt x="149" y="702"/>
                    <a:pt x="149" y="702"/>
                  </a:cubicBezTo>
                  <a:cubicBezTo>
                    <a:pt x="278" y="701"/>
                    <a:pt x="278" y="701"/>
                    <a:pt x="278" y="701"/>
                  </a:cubicBezTo>
                  <a:cubicBezTo>
                    <a:pt x="493" y="1111"/>
                    <a:pt x="493" y="1111"/>
                    <a:pt x="493" y="1111"/>
                  </a:cubicBezTo>
                  <a:cubicBezTo>
                    <a:pt x="672" y="1111"/>
                    <a:pt x="672" y="1111"/>
                    <a:pt x="672" y="1111"/>
                  </a:cubicBezTo>
                  <a:cubicBezTo>
                    <a:pt x="439" y="682"/>
                    <a:pt x="439" y="682"/>
                    <a:pt x="439" y="682"/>
                  </a:cubicBezTo>
                  <a:cubicBezTo>
                    <a:pt x="561" y="645"/>
                    <a:pt x="682" y="519"/>
                    <a:pt x="682" y="350"/>
                  </a:cubicBezTo>
                  <a:cubicBezTo>
                    <a:pt x="682" y="149"/>
                    <a:pt x="538" y="0"/>
                    <a:pt x="330"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0" name="Freeform 10">
              <a:extLst>
                <a:ext uri="{FF2B5EF4-FFF2-40B4-BE49-F238E27FC236}">
                  <a16:creationId xmlns:a16="http://schemas.microsoft.com/office/drawing/2014/main" id="{8942C641-E221-474E-B780-9DE65DDD4977}"/>
                </a:ext>
              </a:extLst>
            </p:cNvPr>
            <p:cNvSpPr>
              <a:spLocks/>
            </p:cNvSpPr>
            <p:nvPr userDrawn="1"/>
          </p:nvSpPr>
          <p:spPr bwMode="auto">
            <a:xfrm>
              <a:off x="4942177" y="1336432"/>
              <a:ext cx="1511300" cy="2052638"/>
            </a:xfrm>
            <a:custGeom>
              <a:avLst/>
              <a:gdLst>
                <a:gd name="T0" fmla="*/ 0 w 952"/>
                <a:gd name="T1" fmla="*/ 170 h 1293"/>
                <a:gd name="T2" fmla="*/ 229 w 952"/>
                <a:gd name="T3" fmla="*/ 170 h 1293"/>
                <a:gd name="T4" fmla="*/ 229 w 952"/>
                <a:gd name="T5" fmla="*/ 1293 h 1293"/>
                <a:gd name="T6" fmla="*/ 415 w 952"/>
                <a:gd name="T7" fmla="*/ 1293 h 1293"/>
                <a:gd name="T8" fmla="*/ 415 w 952"/>
                <a:gd name="T9" fmla="*/ 170 h 1293"/>
                <a:gd name="T10" fmla="*/ 952 w 952"/>
                <a:gd name="T11" fmla="*/ 170 h 1293"/>
                <a:gd name="T12" fmla="*/ 952 w 952"/>
                <a:gd name="T13" fmla="*/ 0 h 1293"/>
                <a:gd name="T14" fmla="*/ 0 w 952"/>
                <a:gd name="T15" fmla="*/ 0 h 1293"/>
                <a:gd name="T16" fmla="*/ 0 w 952"/>
                <a:gd name="T17" fmla="*/ 170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2" h="1293">
                  <a:moveTo>
                    <a:pt x="0" y="170"/>
                  </a:moveTo>
                  <a:lnTo>
                    <a:pt x="229" y="170"/>
                  </a:lnTo>
                  <a:lnTo>
                    <a:pt x="229" y="1293"/>
                  </a:lnTo>
                  <a:lnTo>
                    <a:pt x="415" y="1293"/>
                  </a:lnTo>
                  <a:lnTo>
                    <a:pt x="415" y="170"/>
                  </a:lnTo>
                  <a:lnTo>
                    <a:pt x="952" y="170"/>
                  </a:lnTo>
                  <a:lnTo>
                    <a:pt x="952" y="0"/>
                  </a:lnTo>
                  <a:lnTo>
                    <a:pt x="0" y="0"/>
                  </a:lnTo>
                  <a:lnTo>
                    <a:pt x="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1" name="Freeform 11">
              <a:extLst>
                <a:ext uri="{FF2B5EF4-FFF2-40B4-BE49-F238E27FC236}">
                  <a16:creationId xmlns:a16="http://schemas.microsoft.com/office/drawing/2014/main" id="{DE0F6EEA-C3DD-480A-8984-B2EC101371C8}"/>
                </a:ext>
              </a:extLst>
            </p:cNvPr>
            <p:cNvSpPr>
              <a:spLocks/>
            </p:cNvSpPr>
            <p:nvPr userDrawn="1"/>
          </p:nvSpPr>
          <p:spPr bwMode="auto">
            <a:xfrm>
              <a:off x="1956089" y="1336432"/>
              <a:ext cx="1912938" cy="2052638"/>
            </a:xfrm>
            <a:custGeom>
              <a:avLst/>
              <a:gdLst>
                <a:gd name="T0" fmla="*/ 0 w 1205"/>
                <a:gd name="T1" fmla="*/ 1293 h 1293"/>
                <a:gd name="T2" fmla="*/ 183 w 1205"/>
                <a:gd name="T3" fmla="*/ 1293 h 1293"/>
                <a:gd name="T4" fmla="*/ 590 w 1205"/>
                <a:gd name="T5" fmla="*/ 222 h 1293"/>
                <a:gd name="T6" fmla="*/ 1009 w 1205"/>
                <a:gd name="T7" fmla="*/ 1293 h 1293"/>
                <a:gd name="T8" fmla="*/ 1205 w 1205"/>
                <a:gd name="T9" fmla="*/ 1293 h 1293"/>
                <a:gd name="T10" fmla="*/ 686 w 1205"/>
                <a:gd name="T11" fmla="*/ 0 h 1293"/>
                <a:gd name="T12" fmla="*/ 492 w 1205"/>
                <a:gd name="T13" fmla="*/ 0 h 1293"/>
                <a:gd name="T14" fmla="*/ 0 w 1205"/>
                <a:gd name="T15" fmla="*/ 1293 h 1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5" h="1293">
                  <a:moveTo>
                    <a:pt x="0" y="1293"/>
                  </a:moveTo>
                  <a:lnTo>
                    <a:pt x="183" y="1293"/>
                  </a:lnTo>
                  <a:lnTo>
                    <a:pt x="590" y="222"/>
                  </a:lnTo>
                  <a:lnTo>
                    <a:pt x="1009" y="1293"/>
                  </a:lnTo>
                  <a:lnTo>
                    <a:pt x="1205" y="1293"/>
                  </a:lnTo>
                  <a:lnTo>
                    <a:pt x="686" y="0"/>
                  </a:lnTo>
                  <a:lnTo>
                    <a:pt x="492" y="0"/>
                  </a:lnTo>
                  <a:lnTo>
                    <a:pt x="0" y="12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2" name="Freeform 12">
              <a:extLst>
                <a:ext uri="{FF2B5EF4-FFF2-40B4-BE49-F238E27FC236}">
                  <a16:creationId xmlns:a16="http://schemas.microsoft.com/office/drawing/2014/main" id="{D9C9DB7E-F4EA-4DD9-91C3-97BC8D2BE202}"/>
                </a:ext>
              </a:extLst>
            </p:cNvPr>
            <p:cNvSpPr>
              <a:spLocks noEditPoints="1"/>
            </p:cNvSpPr>
            <p:nvPr userDrawn="1"/>
          </p:nvSpPr>
          <p:spPr bwMode="auto">
            <a:xfrm>
              <a:off x="692439" y="1293569"/>
              <a:ext cx="1379538" cy="2095500"/>
            </a:xfrm>
            <a:custGeom>
              <a:avLst/>
              <a:gdLst>
                <a:gd name="T0" fmla="*/ 41 w 749"/>
                <a:gd name="T1" fmla="*/ 288 h 1134"/>
                <a:gd name="T2" fmla="*/ 201 w 749"/>
                <a:gd name="T3" fmla="*/ 559 h 1134"/>
                <a:gd name="T4" fmla="*/ 442 w 749"/>
                <a:gd name="T5" fmla="*/ 639 h 1134"/>
                <a:gd name="T6" fmla="*/ 567 w 749"/>
                <a:gd name="T7" fmla="*/ 740 h 1134"/>
                <a:gd name="T8" fmla="*/ 733 w 749"/>
                <a:gd name="T9" fmla="*/ 740 h 1134"/>
                <a:gd name="T10" fmla="*/ 547 w 749"/>
                <a:gd name="T11" fmla="*/ 523 h 1134"/>
                <a:gd name="T12" fmla="*/ 300 w 749"/>
                <a:gd name="T13" fmla="*/ 439 h 1134"/>
                <a:gd name="T14" fmla="*/ 201 w 749"/>
                <a:gd name="T15" fmla="*/ 290 h 1134"/>
                <a:gd name="T16" fmla="*/ 383 w 749"/>
                <a:gd name="T17" fmla="*/ 137 h 1134"/>
                <a:gd name="T18" fmla="*/ 598 w 749"/>
                <a:gd name="T19" fmla="*/ 311 h 1134"/>
                <a:gd name="T20" fmla="*/ 744 w 749"/>
                <a:gd name="T21" fmla="*/ 311 h 1134"/>
                <a:gd name="T22" fmla="*/ 383 w 749"/>
                <a:gd name="T23" fmla="*/ 0 h 1134"/>
                <a:gd name="T24" fmla="*/ 41 w 749"/>
                <a:gd name="T25" fmla="*/ 288 h 1134"/>
                <a:gd name="T26" fmla="*/ 5 w 749"/>
                <a:gd name="T27" fmla="*/ 788 h 1134"/>
                <a:gd name="T28" fmla="*/ 395 w 749"/>
                <a:gd name="T29" fmla="*/ 1134 h 1134"/>
                <a:gd name="T30" fmla="*/ 405 w 749"/>
                <a:gd name="T31" fmla="*/ 1134 h 1134"/>
                <a:gd name="T32" fmla="*/ 405 w 749"/>
                <a:gd name="T33" fmla="*/ 999 h 1134"/>
                <a:gd name="T34" fmla="*/ 395 w 749"/>
                <a:gd name="T35" fmla="*/ 999 h 1134"/>
                <a:gd name="T36" fmla="*/ 158 w 749"/>
                <a:gd name="T37" fmla="*/ 788 h 1134"/>
                <a:gd name="T38" fmla="*/ 158 w 749"/>
                <a:gd name="T39" fmla="*/ 729 h 1134"/>
                <a:gd name="T40" fmla="*/ 5 w 749"/>
                <a:gd name="T41" fmla="*/ 729 h 1134"/>
                <a:gd name="T42" fmla="*/ 5 w 749"/>
                <a:gd name="T43" fmla="*/ 788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49" h="1134">
                  <a:moveTo>
                    <a:pt x="41" y="288"/>
                  </a:moveTo>
                  <a:cubicBezTo>
                    <a:pt x="41" y="417"/>
                    <a:pt x="93" y="504"/>
                    <a:pt x="201" y="559"/>
                  </a:cubicBezTo>
                  <a:cubicBezTo>
                    <a:pt x="280" y="599"/>
                    <a:pt x="365" y="610"/>
                    <a:pt x="442" y="639"/>
                  </a:cubicBezTo>
                  <a:cubicBezTo>
                    <a:pt x="524" y="669"/>
                    <a:pt x="555" y="695"/>
                    <a:pt x="567" y="740"/>
                  </a:cubicBezTo>
                  <a:cubicBezTo>
                    <a:pt x="733" y="740"/>
                    <a:pt x="733" y="740"/>
                    <a:pt x="733" y="740"/>
                  </a:cubicBezTo>
                  <a:cubicBezTo>
                    <a:pt x="710" y="645"/>
                    <a:pt x="646" y="568"/>
                    <a:pt x="547" y="523"/>
                  </a:cubicBezTo>
                  <a:cubicBezTo>
                    <a:pt x="469" y="488"/>
                    <a:pt x="369" y="468"/>
                    <a:pt x="300" y="439"/>
                  </a:cubicBezTo>
                  <a:cubicBezTo>
                    <a:pt x="224" y="407"/>
                    <a:pt x="201" y="362"/>
                    <a:pt x="201" y="290"/>
                  </a:cubicBezTo>
                  <a:cubicBezTo>
                    <a:pt x="201" y="203"/>
                    <a:pt x="273" y="137"/>
                    <a:pt x="383" y="137"/>
                  </a:cubicBezTo>
                  <a:cubicBezTo>
                    <a:pt x="528" y="137"/>
                    <a:pt x="595" y="208"/>
                    <a:pt x="598" y="311"/>
                  </a:cubicBezTo>
                  <a:cubicBezTo>
                    <a:pt x="744" y="311"/>
                    <a:pt x="744" y="311"/>
                    <a:pt x="744" y="311"/>
                  </a:cubicBezTo>
                  <a:cubicBezTo>
                    <a:pt x="749" y="150"/>
                    <a:pt x="633" y="0"/>
                    <a:pt x="383" y="0"/>
                  </a:cubicBezTo>
                  <a:cubicBezTo>
                    <a:pt x="178" y="0"/>
                    <a:pt x="41" y="127"/>
                    <a:pt x="41" y="288"/>
                  </a:cubicBezTo>
                  <a:moveTo>
                    <a:pt x="5" y="788"/>
                  </a:moveTo>
                  <a:cubicBezTo>
                    <a:pt x="0" y="969"/>
                    <a:pt x="121" y="1134"/>
                    <a:pt x="395" y="1134"/>
                  </a:cubicBezTo>
                  <a:cubicBezTo>
                    <a:pt x="405" y="1134"/>
                    <a:pt x="405" y="1134"/>
                    <a:pt x="405" y="1134"/>
                  </a:cubicBezTo>
                  <a:cubicBezTo>
                    <a:pt x="405" y="999"/>
                    <a:pt x="405" y="999"/>
                    <a:pt x="405" y="999"/>
                  </a:cubicBezTo>
                  <a:cubicBezTo>
                    <a:pt x="395" y="999"/>
                    <a:pt x="395" y="999"/>
                    <a:pt x="395" y="999"/>
                  </a:cubicBezTo>
                  <a:cubicBezTo>
                    <a:pt x="249" y="999"/>
                    <a:pt x="158" y="906"/>
                    <a:pt x="158" y="788"/>
                  </a:cubicBezTo>
                  <a:cubicBezTo>
                    <a:pt x="158" y="729"/>
                    <a:pt x="158" y="729"/>
                    <a:pt x="158" y="729"/>
                  </a:cubicBezTo>
                  <a:cubicBezTo>
                    <a:pt x="5" y="729"/>
                    <a:pt x="5" y="729"/>
                    <a:pt x="5" y="729"/>
                  </a:cubicBezTo>
                  <a:lnTo>
                    <a:pt x="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sp>
          <p:nvSpPr>
            <p:cNvPr id="33" name="Freeform 13">
              <a:extLst>
                <a:ext uri="{FF2B5EF4-FFF2-40B4-BE49-F238E27FC236}">
                  <a16:creationId xmlns:a16="http://schemas.microsoft.com/office/drawing/2014/main" id="{7D235165-5E03-4E8C-BC47-FAE82667EFDF}"/>
                </a:ext>
              </a:extLst>
            </p:cNvPr>
            <p:cNvSpPr>
              <a:spLocks/>
            </p:cNvSpPr>
            <p:nvPr userDrawn="1"/>
          </p:nvSpPr>
          <p:spPr bwMode="auto">
            <a:xfrm>
              <a:off x="3546764" y="1336432"/>
              <a:ext cx="1268413" cy="2052638"/>
            </a:xfrm>
            <a:custGeom>
              <a:avLst/>
              <a:gdLst>
                <a:gd name="T0" fmla="*/ 0 w 689"/>
                <a:gd name="T1" fmla="*/ 146 h 1111"/>
                <a:gd name="T2" fmla="*/ 331 w 689"/>
                <a:gd name="T3" fmla="*/ 146 h 1111"/>
                <a:gd name="T4" fmla="*/ 538 w 689"/>
                <a:gd name="T5" fmla="*/ 350 h 1111"/>
                <a:gd name="T6" fmla="*/ 326 w 689"/>
                <a:gd name="T7" fmla="*/ 556 h 1111"/>
                <a:gd name="T8" fmla="*/ 149 w 689"/>
                <a:gd name="T9" fmla="*/ 556 h 1111"/>
                <a:gd name="T10" fmla="*/ 149 w 689"/>
                <a:gd name="T11" fmla="*/ 702 h 1111"/>
                <a:gd name="T12" fmla="*/ 284 w 689"/>
                <a:gd name="T13" fmla="*/ 701 h 1111"/>
                <a:gd name="T14" fmla="*/ 500 w 689"/>
                <a:gd name="T15" fmla="*/ 1111 h 1111"/>
                <a:gd name="T16" fmla="*/ 678 w 689"/>
                <a:gd name="T17" fmla="*/ 1111 h 1111"/>
                <a:gd name="T18" fmla="*/ 445 w 689"/>
                <a:gd name="T19" fmla="*/ 682 h 1111"/>
                <a:gd name="T20" fmla="*/ 689 w 689"/>
                <a:gd name="T21" fmla="*/ 350 h 1111"/>
                <a:gd name="T22" fmla="*/ 336 w 689"/>
                <a:gd name="T23" fmla="*/ 0 h 1111"/>
                <a:gd name="T24" fmla="*/ 0 w 689"/>
                <a:gd name="T25" fmla="*/ 0 h 1111"/>
                <a:gd name="T26" fmla="*/ 0 w 689"/>
                <a:gd name="T27" fmla="*/ 1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9" h="1111">
                  <a:moveTo>
                    <a:pt x="0" y="146"/>
                  </a:moveTo>
                  <a:cubicBezTo>
                    <a:pt x="331" y="146"/>
                    <a:pt x="331" y="146"/>
                    <a:pt x="331" y="146"/>
                  </a:cubicBezTo>
                  <a:cubicBezTo>
                    <a:pt x="436" y="146"/>
                    <a:pt x="538" y="228"/>
                    <a:pt x="538" y="350"/>
                  </a:cubicBezTo>
                  <a:cubicBezTo>
                    <a:pt x="538" y="468"/>
                    <a:pt x="444" y="556"/>
                    <a:pt x="326" y="556"/>
                  </a:cubicBezTo>
                  <a:cubicBezTo>
                    <a:pt x="149" y="556"/>
                    <a:pt x="149" y="556"/>
                    <a:pt x="149" y="556"/>
                  </a:cubicBezTo>
                  <a:cubicBezTo>
                    <a:pt x="149" y="702"/>
                    <a:pt x="149" y="702"/>
                    <a:pt x="149" y="702"/>
                  </a:cubicBezTo>
                  <a:cubicBezTo>
                    <a:pt x="284" y="701"/>
                    <a:pt x="284" y="701"/>
                    <a:pt x="284" y="701"/>
                  </a:cubicBezTo>
                  <a:cubicBezTo>
                    <a:pt x="500" y="1111"/>
                    <a:pt x="500" y="1111"/>
                    <a:pt x="500" y="1111"/>
                  </a:cubicBezTo>
                  <a:cubicBezTo>
                    <a:pt x="678" y="1111"/>
                    <a:pt x="678" y="1111"/>
                    <a:pt x="678" y="1111"/>
                  </a:cubicBezTo>
                  <a:cubicBezTo>
                    <a:pt x="445" y="682"/>
                    <a:pt x="445" y="682"/>
                    <a:pt x="445" y="682"/>
                  </a:cubicBezTo>
                  <a:cubicBezTo>
                    <a:pt x="567" y="645"/>
                    <a:pt x="689" y="519"/>
                    <a:pt x="689" y="350"/>
                  </a:cubicBezTo>
                  <a:cubicBezTo>
                    <a:pt x="689" y="149"/>
                    <a:pt x="544" y="0"/>
                    <a:pt x="336" y="0"/>
                  </a:cubicBezTo>
                  <a:cubicBezTo>
                    <a:pt x="0" y="0"/>
                    <a:pt x="0" y="0"/>
                    <a:pt x="0" y="0"/>
                  </a:cubicBezTo>
                  <a:lnTo>
                    <a:pt x="0"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a:p>
          </p:txBody>
        </p:sp>
      </p:grpSp>
    </p:spTree>
    <p:extLst>
      <p:ext uri="{BB962C8B-B14F-4D97-AF65-F5344CB8AC3E}">
        <p14:creationId xmlns:p14="http://schemas.microsoft.com/office/powerpoint/2010/main" val="3391479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39D14C-A584-4B0B-99B5-827E68A6A653}"/>
              </a:ext>
            </a:extLst>
          </p:cNvPr>
          <p:cNvSpPr>
            <a:spLocks noGrp="1"/>
          </p:cNvSpPr>
          <p:nvPr>
            <p:ph type="title" hasCustomPrompt="1"/>
          </p:nvPr>
        </p:nvSpPr>
        <p:spPr>
          <a:xfrm>
            <a:off x="298800" y="590400"/>
            <a:ext cx="5508000" cy="712694"/>
          </a:xfrm>
        </p:spPr>
        <p:txBody>
          <a:bodyPr/>
          <a:lstStyle>
            <a:lvl1pPr>
              <a:defRPr/>
            </a:lvl1pPr>
          </a:lstStyle>
          <a:p>
            <a:r>
              <a:rPr lang="en-US" noProof="0"/>
              <a:t>Agenda</a:t>
            </a:r>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8" name="Bildplatzhalter 7">
            <a:extLst>
              <a:ext uri="{FF2B5EF4-FFF2-40B4-BE49-F238E27FC236}">
                <a16:creationId xmlns:a16="http://schemas.microsoft.com/office/drawing/2014/main" id="{28508EB5-7938-4CFF-ADE3-D3A442CBB40D}"/>
              </a:ext>
            </a:extLst>
          </p:cNvPr>
          <p:cNvSpPr>
            <a:spLocks noGrp="1"/>
          </p:cNvSpPr>
          <p:nvPr>
            <p:ph type="pic" sz="quarter" idx="13" hasCustomPrompt="1"/>
          </p:nvPr>
        </p:nvSpPr>
        <p:spPr>
          <a:xfrm>
            <a:off x="6096000" y="1"/>
            <a:ext cx="6096000" cy="6076800"/>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4" name="Textplatzhalter 3">
            <a:extLst>
              <a:ext uri="{FF2B5EF4-FFF2-40B4-BE49-F238E27FC236}">
                <a16:creationId xmlns:a16="http://schemas.microsoft.com/office/drawing/2014/main" id="{47965E6F-4CA8-4DB5-8935-A5CCC47759F6}"/>
              </a:ext>
            </a:extLst>
          </p:cNvPr>
          <p:cNvSpPr>
            <a:spLocks noGrp="1"/>
          </p:cNvSpPr>
          <p:nvPr>
            <p:ph type="body" sz="quarter" idx="14" hasCustomPrompt="1"/>
          </p:nvPr>
        </p:nvSpPr>
        <p:spPr>
          <a:xfrm>
            <a:off x="298800" y="1735200"/>
            <a:ext cx="5508000" cy="3816000"/>
          </a:xfrm>
        </p:spPr>
        <p:txBody>
          <a:bodyPr/>
          <a:lstStyle>
            <a:lvl1pPr marL="0" indent="0">
              <a:spcAft>
                <a:spcPts val="2300"/>
              </a:spcAft>
              <a:buNone/>
              <a:defRPr/>
            </a:lvl1pPr>
            <a:lvl2pPr marL="216000" indent="0">
              <a:spcAft>
                <a:spcPts val="2300"/>
              </a:spcAft>
              <a:buNone/>
              <a:defRPr/>
            </a:lvl2pPr>
            <a:lvl3pPr marL="378000" indent="0">
              <a:spcAft>
                <a:spcPts val="2300"/>
              </a:spcAft>
              <a:buNone/>
              <a:defRPr/>
            </a:lvl3pPr>
            <a:lvl4pPr marL="504000" indent="0">
              <a:spcAft>
                <a:spcPts val="2300"/>
              </a:spcAft>
              <a:buNone/>
              <a:defRPr/>
            </a:lvl4pPr>
            <a:lvl5pPr marL="630000" indent="0">
              <a:spcAft>
                <a:spcPts val="2300"/>
              </a:spcAft>
              <a:buNone/>
              <a:defRPr/>
            </a:lvl5pPr>
          </a:lstStyle>
          <a:p>
            <a:pPr lvl="0"/>
            <a:r>
              <a:rPr lang="de-DE" noProof="0"/>
              <a:t>Agenda Item 1 </a:t>
            </a:r>
          </a:p>
        </p:txBody>
      </p:sp>
      <p:sp>
        <p:nvSpPr>
          <p:cNvPr id="3" name="Footer Placeholder 2">
            <a:extLst>
              <a:ext uri="{FF2B5EF4-FFF2-40B4-BE49-F238E27FC236}">
                <a16:creationId xmlns:a16="http://schemas.microsoft.com/office/drawing/2014/main" id="{3781F53B-2338-4513-B42B-7A76ECDF6B28}"/>
              </a:ext>
            </a:extLst>
          </p:cNvPr>
          <p:cNvSpPr>
            <a:spLocks noGrp="1"/>
          </p:cNvSpPr>
          <p:nvPr>
            <p:ph type="ftr" sz="quarter" idx="15"/>
          </p:nvPr>
        </p:nvSpPr>
        <p:spPr/>
        <p:txBody>
          <a:bodyPr/>
          <a:lstStyle/>
          <a:p>
            <a:r>
              <a:rPr lang="en-US" noProof="0"/>
              <a:t>[insert presenter name]</a:t>
            </a:r>
          </a:p>
        </p:txBody>
      </p:sp>
    </p:spTree>
    <p:extLst>
      <p:ext uri="{BB962C8B-B14F-4D97-AF65-F5344CB8AC3E}">
        <p14:creationId xmlns:p14="http://schemas.microsoft.com/office/powerpoint/2010/main" val="861081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Un contenu">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7" y="1736725"/>
            <a:ext cx="11591925" cy="3816350"/>
          </a:xfrm>
        </p:spPr>
        <p:txBody>
          <a:bodyPr>
            <a:noAutofit/>
          </a:bodyPr>
          <a:lstStyle/>
          <a:p>
            <a:pPr lvl="0"/>
            <a:r>
              <a:rPr lang="fr-FR" noProof="0"/>
              <a:t>Si possible, merci de bien vouloir supprimer la puce du premier niveau</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fr-FR" noProof="0" smtClean="0"/>
              <a:t>‹N°›</a:t>
            </a:fld>
            <a:endParaRPr lang="fr-FR" noProof="0"/>
          </a:p>
        </p:txBody>
      </p:sp>
      <p:sp>
        <p:nvSpPr>
          <p:cNvPr id="7" name="Textplatzhalter 10">
            <a:extLst>
              <a:ext uri="{FF2B5EF4-FFF2-40B4-BE49-F238E27FC236}">
                <a16:creationId xmlns:a16="http://schemas.microsoft.com/office/drawing/2014/main" id="{C0A7E575-6D23-41D2-8638-A19271C98906}"/>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fr-FR" noProof="0"/>
              <a:t>Catégorie</a:t>
            </a:r>
          </a:p>
        </p:txBody>
      </p:sp>
      <p:sp>
        <p:nvSpPr>
          <p:cNvPr id="3" name="Titel 2">
            <a:extLst>
              <a:ext uri="{FF2B5EF4-FFF2-40B4-BE49-F238E27FC236}">
                <a16:creationId xmlns:a16="http://schemas.microsoft.com/office/drawing/2014/main" id="{260FDF2E-D5AA-4A93-B84A-A0C5AF9C0199}"/>
              </a:ext>
            </a:extLst>
          </p:cNvPr>
          <p:cNvSpPr>
            <a:spLocks noGrp="1"/>
          </p:cNvSpPr>
          <p:nvPr>
            <p:ph type="title" hasCustomPrompt="1"/>
          </p:nvPr>
        </p:nvSpPr>
        <p:spPr/>
        <p:txBody>
          <a:bodyPr/>
          <a:lstStyle/>
          <a:p>
            <a:r>
              <a:rPr lang="fr-FR" noProof="0"/>
              <a:t>Titre 1, TT Norms Pro, 28 pt</a:t>
            </a:r>
          </a:p>
        </p:txBody>
      </p:sp>
      <p:sp>
        <p:nvSpPr>
          <p:cNvPr id="5" name="Fußzeilenplatzhalter 4">
            <a:extLst>
              <a:ext uri="{FF2B5EF4-FFF2-40B4-BE49-F238E27FC236}">
                <a16:creationId xmlns:a16="http://schemas.microsoft.com/office/drawing/2014/main" id="{F226E1F0-7F68-4672-BB3D-68648C515E71}"/>
              </a:ext>
            </a:extLst>
          </p:cNvPr>
          <p:cNvSpPr>
            <a:spLocks noGrp="1"/>
          </p:cNvSpPr>
          <p:nvPr>
            <p:ph type="ftr" sz="quarter" idx="16"/>
          </p:nvPr>
        </p:nvSpPr>
        <p:spPr/>
        <p:txBody>
          <a:bodyPr/>
          <a:lstStyle/>
          <a:p>
            <a:r>
              <a:rPr lang="fr-FR" noProof="0"/>
              <a:t>[insert presenter name]</a:t>
            </a:r>
          </a:p>
        </p:txBody>
      </p:sp>
    </p:spTree>
    <p:extLst>
      <p:ext uri="{BB962C8B-B14F-4D97-AF65-F5344CB8AC3E}">
        <p14:creationId xmlns:p14="http://schemas.microsoft.com/office/powerpoint/2010/main" val="2618240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ntent with Source">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7" y="1736725"/>
            <a:ext cx="11592301" cy="3816350"/>
          </a:xfrm>
        </p:spPr>
        <p:txBody>
          <a:bodyPr>
            <a:noAutofit/>
          </a:bodyPr>
          <a:lstStyle/>
          <a:p>
            <a:pPr lvl="0"/>
            <a:r>
              <a:rPr lang="en-US" noProof="0"/>
              <a:t>If not needed, please delete first-level bullet point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1" name="Textplatzhalter 10">
            <a:extLst>
              <a:ext uri="{FF2B5EF4-FFF2-40B4-BE49-F238E27FC236}">
                <a16:creationId xmlns:a16="http://schemas.microsoft.com/office/drawing/2014/main" id="{12AF9FF7-2DF4-4852-8126-899942EB4625}"/>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10" name="Textplatzhalter 10">
            <a:extLst>
              <a:ext uri="{FF2B5EF4-FFF2-40B4-BE49-F238E27FC236}">
                <a16:creationId xmlns:a16="http://schemas.microsoft.com/office/drawing/2014/main" id="{09EF645E-9208-4795-B50C-AE3060A99E6C}"/>
              </a:ext>
            </a:extLst>
          </p:cNvPr>
          <p:cNvSpPr>
            <a:spLocks noGrp="1"/>
          </p:cNvSpPr>
          <p:nvPr>
            <p:ph type="body" sz="quarter" idx="18" hasCustomPrompt="1"/>
          </p:nvPr>
        </p:nvSpPr>
        <p:spPr>
          <a:xfrm>
            <a:off x="298800" y="5562000"/>
            <a:ext cx="11592000" cy="421072"/>
          </a:xfrm>
          <a:prstGeom prst="rect">
            <a:avLst/>
          </a:prstGeom>
        </p:spPr>
        <p:txBody>
          <a:bodyPr wrap="square" tIns="36000" anchor="t" anchorCtr="0">
            <a:spAutoFit/>
          </a:bodyPr>
          <a:lstStyle>
            <a:lvl1pPr marL="0" indent="0" algn="l">
              <a:lnSpc>
                <a:spcPct val="100000"/>
              </a:lnSpc>
              <a:spcAft>
                <a:spcPts val="600"/>
              </a:spcAft>
              <a:buNone/>
              <a:defRPr sz="1000" b="0"/>
            </a:lvl1pPr>
          </a:lstStyle>
          <a:p>
            <a:pPr lvl="0"/>
            <a:r>
              <a:rPr lang="en-US" noProof="0"/>
              <a:t>Source</a:t>
            </a:r>
          </a:p>
          <a:p>
            <a:pPr lvl="0"/>
            <a:r>
              <a:rPr lang="en-US" noProof="0"/>
              <a:t>Reference</a:t>
            </a:r>
          </a:p>
        </p:txBody>
      </p:sp>
      <p:sp>
        <p:nvSpPr>
          <p:cNvPr id="3" name="Titel 2">
            <a:extLst>
              <a:ext uri="{FF2B5EF4-FFF2-40B4-BE49-F238E27FC236}">
                <a16:creationId xmlns:a16="http://schemas.microsoft.com/office/drawing/2014/main" id="{20E11528-72FE-4988-9768-23D9ABFCA06F}"/>
              </a:ext>
            </a:extLst>
          </p:cNvPr>
          <p:cNvSpPr>
            <a:spLocks noGrp="1"/>
          </p:cNvSpPr>
          <p:nvPr>
            <p:ph type="title" hasCustomPrompt="1"/>
          </p:nvPr>
        </p:nvSpPr>
        <p:spPr/>
        <p:txBody>
          <a:bodyPr/>
          <a:lstStyle/>
          <a:p>
            <a:r>
              <a:rPr lang="en-US"/>
              <a:t>Headline 1, TT Norms Pro, 28 </a:t>
            </a:r>
            <a:r>
              <a:rPr lang="en-US" err="1"/>
              <a:t>pt</a:t>
            </a:r>
            <a:endParaRPr lang="en-US" noProof="0"/>
          </a:p>
        </p:txBody>
      </p:sp>
      <p:sp>
        <p:nvSpPr>
          <p:cNvPr id="2" name="Footer Placeholder 1">
            <a:extLst>
              <a:ext uri="{FF2B5EF4-FFF2-40B4-BE49-F238E27FC236}">
                <a16:creationId xmlns:a16="http://schemas.microsoft.com/office/drawing/2014/main" id="{B76648D5-C2FD-4475-8D42-441B633858BA}"/>
              </a:ext>
            </a:extLst>
          </p:cNvPr>
          <p:cNvSpPr>
            <a:spLocks noGrp="1"/>
          </p:cNvSpPr>
          <p:nvPr>
            <p:ph type="ftr" sz="quarter" idx="19"/>
          </p:nvPr>
        </p:nvSpPr>
        <p:spPr/>
        <p:txBody>
          <a:bodyPr/>
          <a:lstStyle/>
          <a:p>
            <a:r>
              <a:rPr lang="en-US" noProof="0"/>
              <a:t>[insert presenter name]</a:t>
            </a:r>
          </a:p>
        </p:txBody>
      </p:sp>
    </p:spTree>
    <p:extLst>
      <p:ext uri="{BB962C8B-B14F-4D97-AF65-F5344CB8AC3E}">
        <p14:creationId xmlns:p14="http://schemas.microsoft.com/office/powerpoint/2010/main" val="1816403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ategory Headline only">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7" name="Textplatzhalter 10">
            <a:extLst>
              <a:ext uri="{FF2B5EF4-FFF2-40B4-BE49-F238E27FC236}">
                <a16:creationId xmlns:a16="http://schemas.microsoft.com/office/drawing/2014/main" id="{0EF79D1D-6C2B-4396-B157-7C19AA30FB1B}"/>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96048A24-72AD-46CF-873C-4F80196008A9}"/>
              </a:ext>
            </a:extLst>
          </p:cNvPr>
          <p:cNvSpPr>
            <a:spLocks noGrp="1"/>
          </p:cNvSpPr>
          <p:nvPr>
            <p:ph type="title" hasCustomPrompt="1"/>
          </p:nvPr>
        </p:nvSpPr>
        <p:spPr/>
        <p:txBody>
          <a:bodyPr/>
          <a:lstStyle/>
          <a:p>
            <a:r>
              <a:rPr lang="en-US"/>
              <a:t>Headline 1, TT Norms Pro, 28 </a:t>
            </a:r>
            <a:r>
              <a:rPr lang="en-US" err="1"/>
              <a:t>pt</a:t>
            </a:r>
            <a:endParaRPr lang="en-US" noProof="0"/>
          </a:p>
        </p:txBody>
      </p:sp>
      <p:sp>
        <p:nvSpPr>
          <p:cNvPr id="2" name="Footer Placeholder 1">
            <a:extLst>
              <a:ext uri="{FF2B5EF4-FFF2-40B4-BE49-F238E27FC236}">
                <a16:creationId xmlns:a16="http://schemas.microsoft.com/office/drawing/2014/main" id="{AEE0061A-1CAA-4DB7-BF7D-3A2399A36691}"/>
              </a:ext>
            </a:extLst>
          </p:cNvPr>
          <p:cNvSpPr>
            <a:spLocks noGrp="1"/>
          </p:cNvSpPr>
          <p:nvPr>
            <p:ph type="ftr" sz="quarter" idx="14"/>
          </p:nvPr>
        </p:nvSpPr>
        <p:spPr/>
        <p:txBody>
          <a:bodyPr/>
          <a:lstStyle/>
          <a:p>
            <a:r>
              <a:rPr lang="en-US" noProof="0"/>
              <a:t>[insert presenter name]</a:t>
            </a:r>
          </a:p>
        </p:txBody>
      </p:sp>
    </p:spTree>
    <p:extLst>
      <p:ext uri="{BB962C8B-B14F-4D97-AF65-F5344CB8AC3E}">
        <p14:creationId xmlns:p14="http://schemas.microsoft.com/office/powerpoint/2010/main" val="626450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298799" y="1736725"/>
            <a:ext cx="11592301" cy="3816350"/>
          </a:xfrm>
        </p:spPr>
        <p:txBody>
          <a:bodyPr>
            <a:noAutofit/>
          </a:bodyPr>
          <a:lstStyle/>
          <a:p>
            <a:pPr lvl="0"/>
            <a:r>
              <a:rPr lang="en-US" noProof="0"/>
              <a:t>If not needed, please delete first-level bullet point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7" name="Textplatzhalter 10">
            <a:extLst>
              <a:ext uri="{FF2B5EF4-FFF2-40B4-BE49-F238E27FC236}">
                <a16:creationId xmlns:a16="http://schemas.microsoft.com/office/drawing/2014/main" id="{5412D5DA-9F7E-48E0-B7F6-FB794CEA8EA9}"/>
              </a:ext>
            </a:extLst>
          </p:cNvPr>
          <p:cNvSpPr>
            <a:spLocks noGrp="1"/>
          </p:cNvSpPr>
          <p:nvPr>
            <p:ph type="body" sz="quarter" idx="13"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0"/>
              <a:t>Category</a:t>
            </a:r>
          </a:p>
        </p:txBody>
      </p:sp>
      <p:sp>
        <p:nvSpPr>
          <p:cNvPr id="3" name="Titel 2">
            <a:extLst>
              <a:ext uri="{FF2B5EF4-FFF2-40B4-BE49-F238E27FC236}">
                <a16:creationId xmlns:a16="http://schemas.microsoft.com/office/drawing/2014/main" id="{3BDBE6EC-CF56-410F-803D-4E4AA84C3BF3}"/>
              </a:ext>
            </a:extLst>
          </p:cNvPr>
          <p:cNvSpPr>
            <a:spLocks noGrp="1"/>
          </p:cNvSpPr>
          <p:nvPr>
            <p:ph type="title" hasCustomPrompt="1"/>
          </p:nvPr>
        </p:nvSpPr>
        <p:spPr/>
        <p:txBody>
          <a:bodyPr/>
          <a:lstStyle/>
          <a:p>
            <a:r>
              <a:rPr lang="en-US"/>
              <a:t>Headline 1, TT Norms Pro, 28 </a:t>
            </a:r>
            <a:r>
              <a:rPr lang="en-US" err="1"/>
              <a:t>pt</a:t>
            </a:r>
            <a:endParaRPr lang="en-US" noProof="0"/>
          </a:p>
        </p:txBody>
      </p:sp>
      <p:sp>
        <p:nvSpPr>
          <p:cNvPr id="2" name="Footer Placeholder 1">
            <a:extLst>
              <a:ext uri="{FF2B5EF4-FFF2-40B4-BE49-F238E27FC236}">
                <a16:creationId xmlns:a16="http://schemas.microsoft.com/office/drawing/2014/main" id="{6AEAE3BD-6319-4615-A3A3-68EA65A90AF1}"/>
              </a:ext>
            </a:extLst>
          </p:cNvPr>
          <p:cNvSpPr>
            <a:spLocks noGrp="1"/>
          </p:cNvSpPr>
          <p:nvPr>
            <p:ph type="ftr" sz="quarter" idx="16"/>
          </p:nvPr>
        </p:nvSpPr>
        <p:spPr/>
        <p:txBody>
          <a:bodyPr/>
          <a:lstStyle/>
          <a:p>
            <a:r>
              <a:rPr lang="en-US" noProof="0"/>
              <a:t>[insert presenter name]</a:t>
            </a:r>
          </a:p>
        </p:txBody>
      </p:sp>
    </p:spTree>
    <p:extLst>
      <p:ext uri="{BB962C8B-B14F-4D97-AF65-F5344CB8AC3E}">
        <p14:creationId xmlns:p14="http://schemas.microsoft.com/office/powerpoint/2010/main" val="4011586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Title </a:t>
            </a:r>
            <a:endParaRPr lang="en-GB" dirty="0"/>
          </a:p>
        </p:txBody>
      </p:sp>
      <p:sp>
        <p:nvSpPr>
          <p:cNvPr id="3" name="Date Placeholder 2"/>
          <p:cNvSpPr>
            <a:spLocks noGrp="1"/>
          </p:cNvSpPr>
          <p:nvPr>
            <p:ph type="dt" sz="half" idx="10"/>
          </p:nvPr>
        </p:nvSpPr>
        <p:spPr/>
        <p:txBody>
          <a:bodyPr/>
          <a:lstStyle/>
          <a:p>
            <a:r>
              <a:rPr lang="fr-FR"/>
              <a:t>September 17, 2020</a:t>
            </a:r>
            <a:endParaRPr lang="en-GB" dirty="0"/>
          </a:p>
        </p:txBody>
      </p:sp>
      <p:sp>
        <p:nvSpPr>
          <p:cNvPr id="4" name="Footer Placeholder 3"/>
          <p:cNvSpPr>
            <a:spLocks noGrp="1"/>
          </p:cNvSpPr>
          <p:nvPr>
            <p:ph type="ftr" sz="quarter" idx="11"/>
          </p:nvPr>
        </p:nvSpPr>
        <p:spPr/>
        <p:txBody>
          <a:bodyPr/>
          <a:lstStyle/>
          <a:p>
            <a:r>
              <a:rPr lang="en-GB"/>
              <a:t>[insert presenter name]</a:t>
            </a:r>
            <a:endParaRPr lang="en-GB" dirty="0"/>
          </a:p>
        </p:txBody>
      </p:sp>
      <p:sp>
        <p:nvSpPr>
          <p:cNvPr id="5" name="Slide Number Placeholder 4"/>
          <p:cNvSpPr>
            <a:spLocks noGrp="1"/>
          </p:cNvSpPr>
          <p:nvPr>
            <p:ph type="sldNum" sz="quarter" idx="12"/>
          </p:nvPr>
        </p:nvSpPr>
        <p:spPr/>
        <p:txBody>
          <a:bodyPr/>
          <a:lstStyle/>
          <a:p>
            <a:fld id="{AD3FAF27-8B82-4449-B01B-BEC948125F21}" type="slidenum">
              <a:rPr lang="en-GB" smtClean="0"/>
              <a:pPr/>
              <a:t>‹N°›</a:t>
            </a:fld>
            <a:endParaRPr lang="en-GB"/>
          </a:p>
        </p:txBody>
      </p:sp>
    </p:spTree>
    <p:extLst>
      <p:ext uri="{BB962C8B-B14F-4D97-AF65-F5344CB8AC3E}">
        <p14:creationId xmlns:p14="http://schemas.microsoft.com/office/powerpoint/2010/main" val="1730635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Standard 1">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3" name="Title 1">
            <a:extLst>
              <a:ext uri="{FF2B5EF4-FFF2-40B4-BE49-F238E27FC236}">
                <a16:creationId xmlns:a16="http://schemas.microsoft.com/office/drawing/2014/main" id="{96048A24-72AD-46CF-873C-4F80196008A9}"/>
              </a:ext>
            </a:extLst>
          </p:cNvPr>
          <p:cNvSpPr>
            <a:spLocks noGrp="1"/>
          </p:cNvSpPr>
          <p:nvPr>
            <p:ph type="title" hasCustomPrompt="1"/>
          </p:nvPr>
        </p:nvSpPr>
        <p:spPr>
          <a:xfrm>
            <a:off x="300038" y="584994"/>
            <a:ext cx="11592302" cy="864000"/>
          </a:xfrm>
        </p:spPr>
        <p:txBody>
          <a:bodyPr/>
          <a:lstStyle>
            <a:lvl1pPr>
              <a:defRPr/>
            </a:lvl1pPr>
          </a:lstStyle>
          <a:p>
            <a:r>
              <a:rPr lang="en-US" noProof="1"/>
              <a:t>Headline 1, TT Norms Pro, 28 pt</a:t>
            </a:r>
          </a:p>
        </p:txBody>
      </p:sp>
      <p:sp>
        <p:nvSpPr>
          <p:cNvPr id="5" name="Textplatzhalter 10">
            <a:extLst>
              <a:ext uri="{FF2B5EF4-FFF2-40B4-BE49-F238E27FC236}">
                <a16:creationId xmlns:a16="http://schemas.microsoft.com/office/drawing/2014/main" id="{ADC83558-4731-0B47-88E3-1E3AB845698F}"/>
              </a:ext>
            </a:extLst>
          </p:cNvPr>
          <p:cNvSpPr>
            <a:spLocks noGrp="1"/>
          </p:cNvSpPr>
          <p:nvPr>
            <p:ph type="body" sz="quarter" idx="13" hasCustomPrompt="1"/>
          </p:nvPr>
        </p:nvSpPr>
        <p:spPr>
          <a:xfrm>
            <a:off x="298800" y="234000"/>
            <a:ext cx="4320000" cy="180000"/>
          </a:xfrm>
          <a:prstGeom prst="rect">
            <a:avLst/>
          </a:prstGeom>
        </p:spPr>
        <p:txBody>
          <a:bodyPr anchor="t" anchorCtr="0">
            <a:noAutofit/>
          </a:bodyPr>
          <a:lstStyle>
            <a:lvl1pPr marL="0" indent="0">
              <a:lnSpc>
                <a:spcPct val="100000"/>
              </a:lnSpc>
              <a:buNone/>
              <a:defRPr sz="1200" b="0"/>
            </a:lvl1pPr>
          </a:lstStyle>
          <a:p>
            <a:pPr lvl="0"/>
            <a:r>
              <a:rPr lang="en-US" noProof="0"/>
              <a:t>Category</a:t>
            </a:r>
          </a:p>
        </p:txBody>
      </p:sp>
      <p:sp>
        <p:nvSpPr>
          <p:cNvPr id="7" name="Footer Placeholder 1">
            <a:extLst>
              <a:ext uri="{FF2B5EF4-FFF2-40B4-BE49-F238E27FC236}">
                <a16:creationId xmlns:a16="http://schemas.microsoft.com/office/drawing/2014/main" id="{62742F80-BC87-9745-B21F-926177FE908C}"/>
              </a:ext>
            </a:extLst>
          </p:cNvPr>
          <p:cNvSpPr>
            <a:spLocks noGrp="1"/>
          </p:cNvSpPr>
          <p:nvPr>
            <p:ph type="ftr" sz="quarter" idx="19"/>
          </p:nvPr>
        </p:nvSpPr>
        <p:spPr>
          <a:xfrm>
            <a:off x="730800" y="6494400"/>
            <a:ext cx="7452000" cy="153888"/>
          </a:xfrm>
        </p:spPr>
        <p:txBody>
          <a:bodyPr/>
          <a:lstStyle/>
          <a:p>
            <a:r>
              <a:rPr lang="en-US" noProof="0"/>
              <a:t>[insert presenter name]</a:t>
            </a:r>
          </a:p>
        </p:txBody>
      </p:sp>
      <p:sp>
        <p:nvSpPr>
          <p:cNvPr id="8" name="Textplatzhalter 10">
            <a:extLst>
              <a:ext uri="{FF2B5EF4-FFF2-40B4-BE49-F238E27FC236}">
                <a16:creationId xmlns:a16="http://schemas.microsoft.com/office/drawing/2014/main" id="{BA863321-4EE3-8743-95CB-CFD19CFBDC82}"/>
              </a:ext>
            </a:extLst>
          </p:cNvPr>
          <p:cNvSpPr>
            <a:spLocks noGrp="1"/>
          </p:cNvSpPr>
          <p:nvPr>
            <p:ph type="body" sz="quarter" idx="18" hasCustomPrompt="1"/>
          </p:nvPr>
        </p:nvSpPr>
        <p:spPr>
          <a:xfrm>
            <a:off x="298800" y="5562000"/>
            <a:ext cx="11592000" cy="216000"/>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Footnote</a:t>
            </a:r>
          </a:p>
        </p:txBody>
      </p:sp>
    </p:spTree>
    <p:extLst>
      <p:ext uri="{BB962C8B-B14F-4D97-AF65-F5344CB8AC3E}">
        <p14:creationId xmlns:p14="http://schemas.microsoft.com/office/powerpoint/2010/main" val="415378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673F-570A-405F-AB75-6320E9EEA1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B1DE8-D6C5-438C-BBC8-A48B7B233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52408-02B4-4290-96A2-A21E132C8065}"/>
              </a:ext>
            </a:extLst>
          </p:cNvPr>
          <p:cNvSpPr>
            <a:spLocks noGrp="1"/>
          </p:cNvSpPr>
          <p:nvPr>
            <p:ph type="dt" sz="half" idx="10"/>
          </p:nvPr>
        </p:nvSpPr>
        <p:spPr/>
        <p:txBody>
          <a:bodyPr/>
          <a:lstStyle/>
          <a:p>
            <a:r>
              <a:rPr lang="fr-FR"/>
              <a:t>September 17, 2020</a:t>
            </a:r>
            <a:endParaRPr lang="en-US"/>
          </a:p>
        </p:txBody>
      </p:sp>
      <p:sp>
        <p:nvSpPr>
          <p:cNvPr id="5" name="Footer Placeholder 4">
            <a:extLst>
              <a:ext uri="{FF2B5EF4-FFF2-40B4-BE49-F238E27FC236}">
                <a16:creationId xmlns:a16="http://schemas.microsoft.com/office/drawing/2014/main" id="{CD2461D2-8A61-49AE-8888-4133F1E7B559}"/>
              </a:ext>
            </a:extLst>
          </p:cNvPr>
          <p:cNvSpPr>
            <a:spLocks noGrp="1"/>
          </p:cNvSpPr>
          <p:nvPr>
            <p:ph type="ftr" sz="quarter" idx="11"/>
          </p:nvPr>
        </p:nvSpPr>
        <p:spPr/>
        <p:txBody>
          <a:bodyPr/>
          <a:lstStyle/>
          <a:p>
            <a:r>
              <a:rPr lang="en-US"/>
              <a:t>[insert presenter name]</a:t>
            </a:r>
          </a:p>
        </p:txBody>
      </p:sp>
      <p:sp>
        <p:nvSpPr>
          <p:cNvPr id="6" name="Slide Number Placeholder 5">
            <a:extLst>
              <a:ext uri="{FF2B5EF4-FFF2-40B4-BE49-F238E27FC236}">
                <a16:creationId xmlns:a16="http://schemas.microsoft.com/office/drawing/2014/main" id="{F940811D-CA39-4921-B276-4534BE201EC0}"/>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1080771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ent Standard 2">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A750B8A-000B-4D15-BD08-FDB00CE79C4E}"/>
              </a:ext>
            </a:extLst>
          </p:cNvPr>
          <p:cNvSpPr>
            <a:spLocks noGrp="1"/>
          </p:cNvSpPr>
          <p:nvPr>
            <p:ph type="body" sz="quarter" idx="15" hasCustomPrompt="1"/>
          </p:nvPr>
        </p:nvSpPr>
        <p:spPr>
          <a:xfrm>
            <a:off x="300037" y="1736725"/>
            <a:ext cx="11592301" cy="3816350"/>
          </a:xfrm>
        </p:spPr>
        <p:txBody>
          <a:bodyPr>
            <a:noAutofit/>
          </a:bodyPr>
          <a:lstStyle/>
          <a:p>
            <a:pPr lvl="0"/>
            <a:r>
              <a:rPr lang="en-US" noProof="0"/>
              <a:t>If not needed, please delete first-level bullet point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liennummernplatzhalter 5">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0" name="Textplatzhalter 10">
            <a:extLst>
              <a:ext uri="{FF2B5EF4-FFF2-40B4-BE49-F238E27FC236}">
                <a16:creationId xmlns:a16="http://schemas.microsoft.com/office/drawing/2014/main" id="{09EF645E-9208-4795-B50C-AE3060A99E6C}"/>
              </a:ext>
            </a:extLst>
          </p:cNvPr>
          <p:cNvSpPr>
            <a:spLocks noGrp="1"/>
          </p:cNvSpPr>
          <p:nvPr>
            <p:ph type="body" sz="quarter" idx="18" hasCustomPrompt="1"/>
          </p:nvPr>
        </p:nvSpPr>
        <p:spPr>
          <a:xfrm>
            <a:off x="298800" y="5562000"/>
            <a:ext cx="11592000" cy="216000"/>
          </a:xfrm>
          <a:prstGeom prst="rect">
            <a:avLst/>
          </a:prstGeom>
        </p:spPr>
        <p:txBody>
          <a:bodyPr wrap="square" tIns="36000" anchor="t" anchorCtr="0">
            <a:noAutofit/>
          </a:bodyPr>
          <a:lstStyle>
            <a:lvl1pPr marL="0" indent="0" algn="l">
              <a:lnSpc>
                <a:spcPct val="100000"/>
              </a:lnSpc>
              <a:spcAft>
                <a:spcPts val="600"/>
              </a:spcAft>
              <a:buNone/>
              <a:defRPr sz="1000" b="0"/>
            </a:lvl1pPr>
          </a:lstStyle>
          <a:p>
            <a:pPr lvl="0"/>
            <a:r>
              <a:rPr lang="en-US" noProof="0"/>
              <a:t>Footnote</a:t>
            </a:r>
          </a:p>
        </p:txBody>
      </p:sp>
      <p:sp>
        <p:nvSpPr>
          <p:cNvPr id="3" name="Titel 2">
            <a:extLst>
              <a:ext uri="{FF2B5EF4-FFF2-40B4-BE49-F238E27FC236}">
                <a16:creationId xmlns:a16="http://schemas.microsoft.com/office/drawing/2014/main" id="{20E11528-72FE-4988-9768-23D9ABFCA06F}"/>
              </a:ext>
            </a:extLst>
          </p:cNvPr>
          <p:cNvSpPr>
            <a:spLocks noGrp="1"/>
          </p:cNvSpPr>
          <p:nvPr>
            <p:ph type="title" hasCustomPrompt="1"/>
          </p:nvPr>
        </p:nvSpPr>
        <p:spPr>
          <a:xfrm>
            <a:off x="300038" y="584994"/>
            <a:ext cx="11592302" cy="864000"/>
          </a:xfrm>
        </p:spPr>
        <p:txBody>
          <a:bodyPr/>
          <a:lstStyle/>
          <a:p>
            <a:r>
              <a:rPr lang="en-US"/>
              <a:t>Headline 1, TT Norms Pro, 28 </a:t>
            </a:r>
            <a:r>
              <a:rPr lang="en-US" err="1"/>
              <a:t>pt</a:t>
            </a:r>
            <a:endParaRPr lang="en-US" noProof="0"/>
          </a:p>
        </p:txBody>
      </p:sp>
      <p:sp>
        <p:nvSpPr>
          <p:cNvPr id="2" name="Footer Placeholder 1">
            <a:extLst>
              <a:ext uri="{FF2B5EF4-FFF2-40B4-BE49-F238E27FC236}">
                <a16:creationId xmlns:a16="http://schemas.microsoft.com/office/drawing/2014/main" id="{B76648D5-C2FD-4475-8D42-441B633858BA}"/>
              </a:ext>
            </a:extLst>
          </p:cNvPr>
          <p:cNvSpPr>
            <a:spLocks noGrp="1"/>
          </p:cNvSpPr>
          <p:nvPr>
            <p:ph type="ftr" sz="quarter" idx="19"/>
          </p:nvPr>
        </p:nvSpPr>
        <p:spPr/>
        <p:txBody>
          <a:bodyPr/>
          <a:lstStyle/>
          <a:p>
            <a:r>
              <a:rPr lang="en-US" noProof="0"/>
              <a:t>[insert presenter name]</a:t>
            </a:r>
          </a:p>
        </p:txBody>
      </p:sp>
      <p:sp>
        <p:nvSpPr>
          <p:cNvPr id="8" name="Textplatzhalter 10">
            <a:extLst>
              <a:ext uri="{FF2B5EF4-FFF2-40B4-BE49-F238E27FC236}">
                <a16:creationId xmlns:a16="http://schemas.microsoft.com/office/drawing/2014/main" id="{2103C35D-22D8-FE43-86A5-2EDF1CF0B8DA}"/>
              </a:ext>
            </a:extLst>
          </p:cNvPr>
          <p:cNvSpPr>
            <a:spLocks noGrp="1"/>
          </p:cNvSpPr>
          <p:nvPr>
            <p:ph type="body" sz="quarter" idx="13" hasCustomPrompt="1"/>
          </p:nvPr>
        </p:nvSpPr>
        <p:spPr>
          <a:xfrm>
            <a:off x="298800" y="234000"/>
            <a:ext cx="4320000" cy="180000"/>
          </a:xfrm>
          <a:prstGeom prst="rect">
            <a:avLst/>
          </a:prstGeom>
        </p:spPr>
        <p:txBody>
          <a:bodyPr anchor="t" anchorCtr="0">
            <a:noAutofit/>
          </a:bodyPr>
          <a:lstStyle>
            <a:lvl1pPr marL="0" indent="0">
              <a:lnSpc>
                <a:spcPct val="100000"/>
              </a:lnSpc>
              <a:buNone/>
              <a:defRPr sz="1200" b="0"/>
            </a:lvl1pPr>
          </a:lstStyle>
          <a:p>
            <a:pPr lvl="0"/>
            <a:r>
              <a:rPr lang="en-US" noProof="0"/>
              <a:t>Category</a:t>
            </a:r>
          </a:p>
        </p:txBody>
      </p:sp>
    </p:spTree>
    <p:extLst>
      <p:ext uri="{BB962C8B-B14F-4D97-AF65-F5344CB8AC3E}">
        <p14:creationId xmlns:p14="http://schemas.microsoft.com/office/powerpoint/2010/main" val="776418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Image right 1/2">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865E2F00-0057-4319-AC5B-9936F8DC65CC}"/>
              </a:ext>
            </a:extLst>
          </p:cNvPr>
          <p:cNvSpPr>
            <a:spLocks noGrp="1"/>
          </p:cNvSpPr>
          <p:nvPr>
            <p:ph type="ftr" sz="quarter" idx="11"/>
          </p:nvPr>
        </p:nvSpPr>
        <p:spPr/>
        <p:txBody>
          <a:bodyPr/>
          <a:lstStyle/>
          <a:p>
            <a:r>
              <a:rPr lang="en-US"/>
              <a:t>[insert presenter name]</a:t>
            </a:r>
          </a:p>
        </p:txBody>
      </p:sp>
      <p:sp>
        <p:nvSpPr>
          <p:cNvPr id="7" name="Foliennummernplatzhalter 6">
            <a:extLst>
              <a:ext uri="{FF2B5EF4-FFF2-40B4-BE49-F238E27FC236}">
                <a16:creationId xmlns:a16="http://schemas.microsoft.com/office/drawing/2014/main" id="{E82F4C01-EE7D-4AA7-B38E-ECA8E4697398}"/>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8" name="Titel 1">
            <a:extLst>
              <a:ext uri="{FF2B5EF4-FFF2-40B4-BE49-F238E27FC236}">
                <a16:creationId xmlns:a16="http://schemas.microsoft.com/office/drawing/2014/main" id="{19EB45E5-02B9-4502-94F2-9839D77EC645}"/>
              </a:ext>
            </a:extLst>
          </p:cNvPr>
          <p:cNvSpPr>
            <a:spLocks noGrp="1"/>
          </p:cNvSpPr>
          <p:nvPr>
            <p:ph type="title" hasCustomPrompt="1"/>
          </p:nvPr>
        </p:nvSpPr>
        <p:spPr>
          <a:xfrm>
            <a:off x="501650" y="800100"/>
            <a:ext cx="11188699" cy="712694"/>
          </a:xfrm>
        </p:spPr>
        <p:txBody>
          <a:bodyPr/>
          <a:lstStyle>
            <a:lvl1pPr>
              <a:defRPr/>
            </a:lvl1pPr>
          </a:lstStyle>
          <a:p>
            <a:r>
              <a:rPr lang="en-GB" noProof="0"/>
              <a:t>Title</a:t>
            </a:r>
          </a:p>
        </p:txBody>
      </p:sp>
      <p:sp>
        <p:nvSpPr>
          <p:cNvPr id="13" name="Textplatzhalter 10">
            <a:extLst>
              <a:ext uri="{FF2B5EF4-FFF2-40B4-BE49-F238E27FC236}">
                <a16:creationId xmlns:a16="http://schemas.microsoft.com/office/drawing/2014/main" id="{C8ED4E2B-150B-4503-AC14-3AB1D5D19D59}"/>
              </a:ext>
            </a:extLst>
          </p:cNvPr>
          <p:cNvSpPr>
            <a:spLocks noGrp="1"/>
          </p:cNvSpPr>
          <p:nvPr>
            <p:ph type="body" sz="quarter" idx="18" hasCustomPrompt="1"/>
          </p:nvPr>
        </p:nvSpPr>
        <p:spPr>
          <a:xfrm>
            <a:off x="6235336" y="5577360"/>
            <a:ext cx="5455013" cy="421803"/>
          </a:xfrm>
          <a:prstGeom prst="rect">
            <a:avLst/>
          </a:prstGeom>
        </p:spPr>
        <p:txBody>
          <a:bodyPr wrap="square" anchor="b" anchorCtr="0">
            <a:noAutofit/>
          </a:bodyPr>
          <a:lstStyle>
            <a:lvl1pPr marL="0" indent="0" algn="l">
              <a:lnSpc>
                <a:spcPct val="100000"/>
              </a:lnSpc>
              <a:buNone/>
              <a:defRPr sz="1000" b="0"/>
            </a:lvl1pPr>
          </a:lstStyle>
          <a:p>
            <a:pPr lvl="0"/>
            <a:r>
              <a:rPr lang="en-US" noProof="0"/>
              <a:t>Caption</a:t>
            </a:r>
          </a:p>
        </p:txBody>
      </p:sp>
      <p:sp>
        <p:nvSpPr>
          <p:cNvPr id="15" name="Bildplatzhalter 7">
            <a:extLst>
              <a:ext uri="{FF2B5EF4-FFF2-40B4-BE49-F238E27FC236}">
                <a16:creationId xmlns:a16="http://schemas.microsoft.com/office/drawing/2014/main" id="{6BF3378D-2BDA-44C3-A250-7EBA0A54B84C}"/>
              </a:ext>
            </a:extLst>
          </p:cNvPr>
          <p:cNvSpPr>
            <a:spLocks noGrp="1"/>
          </p:cNvSpPr>
          <p:nvPr>
            <p:ph type="pic" sz="quarter" idx="17" hasCustomPrompt="1"/>
          </p:nvPr>
        </p:nvSpPr>
        <p:spPr>
          <a:xfrm>
            <a:off x="6235336" y="1724025"/>
            <a:ext cx="5455013" cy="3853335"/>
          </a:xfrm>
          <a:prstGeom prst="rect">
            <a:avLst/>
          </a:prstGeom>
          <a:solidFill>
            <a:schemeClr val="bg1">
              <a:lumMod val="75000"/>
            </a:schemeClr>
          </a:solidFill>
        </p:spPr>
        <p:txBody>
          <a:bodyPr anchor="ctr" anchorCtr="0"/>
          <a:lstStyle>
            <a:lvl1pPr marL="0" indent="0" algn="ctr">
              <a:buNone/>
              <a:defRPr b="0">
                <a:latin typeface="+mj-lt"/>
              </a:defRPr>
            </a:lvl1pPr>
          </a:lstStyle>
          <a:p>
            <a:r>
              <a:rPr lang="en-US" noProof="0"/>
              <a:t>Placeholder Image</a:t>
            </a:r>
          </a:p>
        </p:txBody>
      </p:sp>
      <p:sp>
        <p:nvSpPr>
          <p:cNvPr id="16" name="Textplatzhalter 10">
            <a:extLst>
              <a:ext uri="{FF2B5EF4-FFF2-40B4-BE49-F238E27FC236}">
                <a16:creationId xmlns:a16="http://schemas.microsoft.com/office/drawing/2014/main" id="{C2FE6AB7-A084-4708-9741-CED9DFF2E5BC}"/>
              </a:ext>
            </a:extLst>
          </p:cNvPr>
          <p:cNvSpPr>
            <a:spLocks noGrp="1"/>
          </p:cNvSpPr>
          <p:nvPr>
            <p:ph type="body" sz="quarter" idx="13" hasCustomPrompt="1"/>
          </p:nvPr>
        </p:nvSpPr>
        <p:spPr>
          <a:xfrm>
            <a:off x="501649" y="387350"/>
            <a:ext cx="2797200" cy="360678"/>
          </a:xfrm>
          <a:prstGeom prst="rect">
            <a:avLst/>
          </a:prstGeom>
        </p:spPr>
        <p:txBody>
          <a:bodyPr/>
          <a:lstStyle>
            <a:lvl1pPr marL="0" indent="0">
              <a:lnSpc>
                <a:spcPct val="100000"/>
              </a:lnSpc>
              <a:buNone/>
              <a:defRPr sz="1200" b="0"/>
            </a:lvl1pPr>
          </a:lstStyle>
          <a:p>
            <a:pPr lvl="0"/>
            <a:r>
              <a:rPr lang="en-US" noProof="0"/>
              <a:t>Category</a:t>
            </a:r>
          </a:p>
        </p:txBody>
      </p:sp>
      <p:sp>
        <p:nvSpPr>
          <p:cNvPr id="11" name="Textplatzhalter 3">
            <a:extLst>
              <a:ext uri="{FF2B5EF4-FFF2-40B4-BE49-F238E27FC236}">
                <a16:creationId xmlns:a16="http://schemas.microsoft.com/office/drawing/2014/main" id="{BA93FFC1-1D2F-44E0-A19A-53F01A03E8C0}"/>
              </a:ext>
            </a:extLst>
          </p:cNvPr>
          <p:cNvSpPr>
            <a:spLocks noGrp="1"/>
          </p:cNvSpPr>
          <p:nvPr>
            <p:ph type="body" sz="quarter" idx="15" hasCustomPrompt="1"/>
          </p:nvPr>
        </p:nvSpPr>
        <p:spPr>
          <a:xfrm>
            <a:off x="501650" y="1724025"/>
            <a:ext cx="5479200" cy="3744000"/>
          </a:xfrm>
        </p:spPr>
        <p:txBody>
          <a:bodyPr>
            <a:noAutofit/>
          </a:bodyPr>
          <a:lstStyle/>
          <a:p>
            <a:pPr lvl="0"/>
            <a:r>
              <a:rPr lang="en-US" noProof="0"/>
              <a:t>First Level</a:t>
            </a:r>
          </a:p>
          <a:p>
            <a:pPr lvl="1"/>
            <a:r>
              <a:rPr lang="en-US" noProof="0"/>
              <a:t>Second Level</a:t>
            </a:r>
          </a:p>
          <a:p>
            <a:pPr lvl="2"/>
            <a:r>
              <a:rPr lang="en-US" noProof="0"/>
              <a:t>Third Level</a:t>
            </a:r>
          </a:p>
          <a:p>
            <a:pPr lvl="3"/>
            <a:r>
              <a:rPr lang="en-US" noProof="0"/>
              <a:t>Fourth Level</a:t>
            </a:r>
          </a:p>
          <a:p>
            <a:pPr lvl="4"/>
            <a:r>
              <a:rPr lang="en-US" noProof="0"/>
              <a:t>Fifth Level</a:t>
            </a:r>
            <a:endParaRPr lang="en-US"/>
          </a:p>
        </p:txBody>
      </p:sp>
      <p:sp>
        <p:nvSpPr>
          <p:cNvPr id="10" name="Textplatzhalter 10">
            <a:extLst>
              <a:ext uri="{FF2B5EF4-FFF2-40B4-BE49-F238E27FC236}">
                <a16:creationId xmlns:a16="http://schemas.microsoft.com/office/drawing/2014/main" id="{D6347219-60C7-401A-8825-DC3BCBBAAE99}"/>
              </a:ext>
            </a:extLst>
          </p:cNvPr>
          <p:cNvSpPr>
            <a:spLocks noGrp="1"/>
          </p:cNvSpPr>
          <p:nvPr>
            <p:ph type="body" sz="quarter" idx="19" hasCustomPrompt="1"/>
          </p:nvPr>
        </p:nvSpPr>
        <p:spPr>
          <a:xfrm>
            <a:off x="501650" y="5577360"/>
            <a:ext cx="5479200" cy="421803"/>
          </a:xfrm>
          <a:prstGeom prst="rect">
            <a:avLst/>
          </a:prstGeom>
        </p:spPr>
        <p:txBody>
          <a:bodyPr wrap="square" anchor="b" anchorCtr="0">
            <a:noAutofit/>
          </a:bodyPr>
          <a:lstStyle>
            <a:lvl1pPr marL="0" indent="0" algn="l">
              <a:lnSpc>
                <a:spcPct val="100000"/>
              </a:lnSpc>
              <a:buNone/>
              <a:defRPr sz="1000" b="0"/>
            </a:lvl1pPr>
          </a:lstStyle>
          <a:p>
            <a:pPr lvl="0"/>
            <a:r>
              <a:rPr lang="en-US" noProof="0"/>
              <a:t>Reference</a:t>
            </a:r>
          </a:p>
        </p:txBody>
      </p:sp>
    </p:spTree>
    <p:extLst>
      <p:ext uri="{BB962C8B-B14F-4D97-AF65-F5344CB8AC3E}">
        <p14:creationId xmlns:p14="http://schemas.microsoft.com/office/powerpoint/2010/main" val="1603780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One Content with Source">
    <p:spTree>
      <p:nvGrpSpPr>
        <p:cNvPr id="1" name=""/>
        <p:cNvGrpSpPr/>
        <p:nvPr/>
      </p:nvGrpSpPr>
      <p:grpSpPr>
        <a:xfrm>
          <a:off x="0" y="0"/>
          <a:ext cx="0" cy="0"/>
          <a:chOff x="0" y="0"/>
          <a:chExt cx="0" cy="0"/>
        </a:xfrm>
      </p:grpSpPr>
      <p:sp>
        <p:nvSpPr>
          <p:cNvPr id="6" name="Slide Number Placeholder 1">
            <a:extLst>
              <a:ext uri="{FF2B5EF4-FFF2-40B4-BE49-F238E27FC236}">
                <a16:creationId xmlns:a16="http://schemas.microsoft.com/office/drawing/2014/main" id="{6BEFA9A3-4864-45F2-9697-0D75A2D17C71}"/>
              </a:ext>
            </a:extLst>
          </p:cNvPr>
          <p:cNvSpPr>
            <a:spLocks noGrp="1"/>
          </p:cNvSpPr>
          <p:nvPr>
            <p:ph type="sldNum" sz="quarter" idx="12"/>
          </p:nvPr>
        </p:nvSpPr>
        <p:spPr/>
        <p:txBody>
          <a:bodyPr/>
          <a:lstStyle/>
          <a:p>
            <a:fld id="{0C8761C7-EE27-4485-904A-AF787EF92FBE}" type="slidenum">
              <a:rPr lang="en-US" noProof="0" smtClean="0"/>
              <a:t>‹N°›</a:t>
            </a:fld>
            <a:endParaRPr lang="en-US" noProof="0"/>
          </a:p>
        </p:txBody>
      </p:sp>
      <p:sp>
        <p:nvSpPr>
          <p:cNvPr id="10" name="Text Placeholder 2">
            <a:extLst>
              <a:ext uri="{FF2B5EF4-FFF2-40B4-BE49-F238E27FC236}">
                <a16:creationId xmlns:a16="http://schemas.microsoft.com/office/drawing/2014/main" id="{09EF645E-9208-4795-B50C-AE3060A99E6C}"/>
              </a:ext>
            </a:extLst>
          </p:cNvPr>
          <p:cNvSpPr>
            <a:spLocks noGrp="1"/>
          </p:cNvSpPr>
          <p:nvPr>
            <p:ph type="body" sz="quarter" idx="2" hasCustomPrompt="1"/>
          </p:nvPr>
        </p:nvSpPr>
        <p:spPr>
          <a:xfrm>
            <a:off x="298800" y="5562000"/>
            <a:ext cx="11592000" cy="190240"/>
          </a:xfrm>
          <a:prstGeom prst="rect">
            <a:avLst/>
          </a:prstGeom>
        </p:spPr>
        <p:txBody>
          <a:bodyPr wrap="square" tIns="36000" anchor="t" anchorCtr="0">
            <a:spAutoFit/>
          </a:bodyPr>
          <a:lstStyle>
            <a:lvl1pPr marL="0" indent="0" algn="l">
              <a:lnSpc>
                <a:spcPct val="100000"/>
              </a:lnSpc>
              <a:spcAft>
                <a:spcPts val="600"/>
              </a:spcAft>
              <a:buNone/>
              <a:defRPr sz="1000" b="0"/>
            </a:lvl1pPr>
          </a:lstStyle>
          <a:p>
            <a:pPr lvl="0"/>
            <a:r>
              <a:rPr lang="en-US" noProof="1"/>
              <a:t>Source</a:t>
            </a:r>
          </a:p>
        </p:txBody>
      </p:sp>
      <p:sp>
        <p:nvSpPr>
          <p:cNvPr id="4" name="Text Placeholder 1">
            <a:extLst>
              <a:ext uri="{FF2B5EF4-FFF2-40B4-BE49-F238E27FC236}">
                <a16:creationId xmlns:a16="http://schemas.microsoft.com/office/drawing/2014/main" id="{9A750B8A-000B-4D15-BD08-FDB00CE79C4E}"/>
              </a:ext>
            </a:extLst>
          </p:cNvPr>
          <p:cNvSpPr>
            <a:spLocks noGrp="1"/>
          </p:cNvSpPr>
          <p:nvPr>
            <p:ph type="body" sz="quarter" idx="1" hasCustomPrompt="1"/>
          </p:nvPr>
        </p:nvSpPr>
        <p:spPr>
          <a:xfrm>
            <a:off x="300038" y="1736725"/>
            <a:ext cx="11592301" cy="3816350"/>
          </a:xfrm>
        </p:spPr>
        <p:txBody>
          <a:bodyPr>
            <a:noAutofit/>
          </a:bodyPr>
          <a:lstStyle>
            <a:lvl1pPr>
              <a:defRPr/>
            </a:lvl1pPr>
          </a:lstStyle>
          <a:p>
            <a:pPr lvl="0"/>
            <a:r>
              <a:rPr lang="en-US" noProof="1"/>
              <a:t>If not needed, please delete first-level bullet point</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Title 1">
            <a:extLst>
              <a:ext uri="{FF2B5EF4-FFF2-40B4-BE49-F238E27FC236}">
                <a16:creationId xmlns:a16="http://schemas.microsoft.com/office/drawing/2014/main" id="{20E11528-72FE-4988-9768-23D9ABFCA06F}"/>
              </a:ext>
            </a:extLst>
          </p:cNvPr>
          <p:cNvSpPr>
            <a:spLocks noGrp="1"/>
          </p:cNvSpPr>
          <p:nvPr>
            <p:ph type="title" hasCustomPrompt="1"/>
          </p:nvPr>
        </p:nvSpPr>
        <p:spPr/>
        <p:txBody>
          <a:bodyPr/>
          <a:lstStyle>
            <a:lvl1pPr>
              <a:defRPr/>
            </a:lvl1pPr>
          </a:lstStyle>
          <a:p>
            <a:r>
              <a:rPr lang="en-US" noProof="1"/>
              <a:t>Headline 1, TT Norms Pro, 28 pt</a:t>
            </a:r>
          </a:p>
        </p:txBody>
      </p:sp>
      <p:sp>
        <p:nvSpPr>
          <p:cNvPr id="11" name="Chapter_titleonly">
            <a:extLst>
              <a:ext uri="{FF2B5EF4-FFF2-40B4-BE49-F238E27FC236}">
                <a16:creationId xmlns:a16="http://schemas.microsoft.com/office/drawing/2014/main" id="{12AF9FF7-2DF4-4852-8126-899942EB4625}"/>
              </a:ext>
            </a:extLst>
          </p:cNvPr>
          <p:cNvSpPr>
            <a:spLocks noGrp="1"/>
          </p:cNvSpPr>
          <p:nvPr>
            <p:ph type="body" sz="quarter" idx="15" hasCustomPrompt="1"/>
          </p:nvPr>
        </p:nvSpPr>
        <p:spPr>
          <a:xfrm>
            <a:off x="298800" y="234000"/>
            <a:ext cx="2797200" cy="184666"/>
          </a:xfrm>
          <a:prstGeom prst="rect">
            <a:avLst/>
          </a:prstGeom>
        </p:spPr>
        <p:txBody>
          <a:bodyPr anchor="ctr" anchorCtr="0">
            <a:spAutoFit/>
          </a:bodyPr>
          <a:lstStyle>
            <a:lvl1pPr marL="0" indent="0">
              <a:lnSpc>
                <a:spcPct val="100000"/>
              </a:lnSpc>
              <a:buNone/>
              <a:defRPr sz="1200" b="0"/>
            </a:lvl1pPr>
          </a:lstStyle>
          <a:p>
            <a:pPr lvl="0"/>
            <a:r>
              <a:rPr lang="en-US" noProof="1"/>
              <a:t>Category</a:t>
            </a:r>
          </a:p>
        </p:txBody>
      </p:sp>
    </p:spTree>
    <p:extLst>
      <p:ext uri="{BB962C8B-B14F-4D97-AF65-F5344CB8AC3E}">
        <p14:creationId xmlns:p14="http://schemas.microsoft.com/office/powerpoint/2010/main" val="30091994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 only slide">
    <p:spTree>
      <p:nvGrpSpPr>
        <p:cNvPr id="1" name=""/>
        <p:cNvGrpSpPr/>
        <p:nvPr/>
      </p:nvGrpSpPr>
      <p:grpSpPr>
        <a:xfrm>
          <a:off x="0" y="0"/>
          <a:ext cx="0" cy="0"/>
          <a:chOff x="0" y="0"/>
          <a:chExt cx="0" cy="0"/>
        </a:xfrm>
      </p:grpSpPr>
      <p:sp>
        <p:nvSpPr>
          <p:cNvPr id="7" name="Content Placeholder 21"/>
          <p:cNvSpPr>
            <a:spLocks noGrp="1"/>
          </p:cNvSpPr>
          <p:nvPr>
            <p:ph sz="quarter" idx="15" hasCustomPrompt="1"/>
          </p:nvPr>
        </p:nvSpPr>
        <p:spPr>
          <a:xfrm>
            <a:off x="460399" y="1499265"/>
            <a:ext cx="9400263" cy="4809460"/>
          </a:xfrm>
        </p:spPr>
        <p:txBody>
          <a:bodyPr>
            <a:normAutofit/>
          </a:bodyPr>
          <a:lstStyle>
            <a:lvl1pPr marL="180975" indent="-180975">
              <a:lnSpc>
                <a:spcPct val="100000"/>
              </a:lnSpc>
              <a:spcBef>
                <a:spcPts val="0"/>
              </a:spcBef>
              <a:spcAft>
                <a:spcPts val="600"/>
              </a:spcAft>
              <a:buFont typeface="Symbol" panose="05050102010706020507" pitchFamily="18" charset="2"/>
              <a:buChar char="-"/>
              <a:defRPr sz="1600"/>
            </a:lvl1pPr>
            <a:lvl2pPr marL="361950" indent="-180975">
              <a:lnSpc>
                <a:spcPct val="100000"/>
              </a:lnSpc>
              <a:spcBef>
                <a:spcPts val="0"/>
              </a:spcBef>
              <a:spcAft>
                <a:spcPts val="600"/>
              </a:spcAft>
              <a:buClr>
                <a:schemeClr val="tx2"/>
              </a:buClr>
              <a:defRPr sz="1400"/>
            </a:lvl2pPr>
            <a:lvl3pPr marL="180975" indent="-180975">
              <a:lnSpc>
                <a:spcPct val="100000"/>
              </a:lnSpc>
              <a:spcBef>
                <a:spcPts val="0"/>
              </a:spcBef>
              <a:spcAft>
                <a:spcPts val="600"/>
              </a:spcAft>
              <a:defRPr sz="1600" baseline="0"/>
            </a:lvl3pPr>
            <a:lvl4pPr marL="361950" indent="-180975">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50" indent="-180975">
              <a:lnSpc>
                <a:spcPct val="100000"/>
              </a:lnSpc>
              <a:spcBef>
                <a:spcPts val="0"/>
              </a:spcBef>
              <a:spcAft>
                <a:spcPts val="600"/>
              </a:spcAft>
              <a:buFont typeface="Symbol" panose="05050102010706020507" pitchFamily="18" charset="2"/>
              <a:buChar char="-"/>
              <a:defRPr sz="1400"/>
            </a:lvl6pPr>
            <a:lvl7pPr marL="179388" indent="-179388">
              <a:lnSpc>
                <a:spcPct val="100000"/>
              </a:lnSpc>
              <a:spcBef>
                <a:spcPts val="0"/>
              </a:spcBef>
              <a:spcAft>
                <a:spcPts val="600"/>
              </a:spcAft>
              <a:buFont typeface="Symbol" panose="05050102010706020507" pitchFamily="18" charset="2"/>
              <a:buChar char="-"/>
              <a:defRPr sz="1600"/>
            </a:lvl7pPr>
            <a:lvl8pPr marL="360363" indent="-180975">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3" name="Date Placeholder 2"/>
          <p:cNvSpPr>
            <a:spLocks noGrp="1"/>
          </p:cNvSpPr>
          <p:nvPr>
            <p:ph type="dt" sz="half" idx="10"/>
          </p:nvPr>
        </p:nvSpPr>
        <p:spPr/>
        <p:txBody>
          <a:bodyPr/>
          <a:lstStyle/>
          <a:p>
            <a:r>
              <a:rPr lang="fr-FR"/>
              <a:t>September 17, 2020</a:t>
            </a:r>
            <a:endParaRPr lang="en-GB"/>
          </a:p>
        </p:txBody>
      </p:sp>
      <p:sp>
        <p:nvSpPr>
          <p:cNvPr id="4" name="Footer Placeholder 3"/>
          <p:cNvSpPr>
            <a:spLocks noGrp="1"/>
          </p:cNvSpPr>
          <p:nvPr>
            <p:ph type="ftr" sz="quarter" idx="11"/>
          </p:nvPr>
        </p:nvSpPr>
        <p:spPr/>
        <p:txBody>
          <a:bodyPr/>
          <a:lstStyle/>
          <a:p>
            <a:r>
              <a:rPr lang="en-GB"/>
              <a:t>[insert presenter name]</a:t>
            </a:r>
            <a:endParaRPr lang="en-GB" dirty="0"/>
          </a:p>
        </p:txBody>
      </p:sp>
      <p:sp>
        <p:nvSpPr>
          <p:cNvPr id="5" name="Slide Number Placeholder 4"/>
          <p:cNvSpPr>
            <a:spLocks noGrp="1"/>
          </p:cNvSpPr>
          <p:nvPr>
            <p:ph type="sldNum" sz="quarter" idx="12"/>
          </p:nvPr>
        </p:nvSpPr>
        <p:spPr/>
        <p:txBody>
          <a:bodyPr/>
          <a:lstStyle/>
          <a:p>
            <a:fld id="{AD3FAF27-8B82-4449-B01B-BEC948125F21}" type="slidenum">
              <a:rPr lang="en-GB" smtClean="0"/>
              <a:t>‹N°›</a:t>
            </a:fld>
            <a:endParaRPr lang="en-GB"/>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Tree>
    <p:extLst>
      <p:ext uri="{BB962C8B-B14F-4D97-AF65-F5344CB8AC3E}">
        <p14:creationId xmlns:p14="http://schemas.microsoft.com/office/powerpoint/2010/main" val="3699243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WS_BioPhorum title page photo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18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pic>
        <p:nvPicPr>
          <p:cNvPr id="10" name="Picture 9" descr="Logo&#10;&#10;Description automatically generated">
            <a:extLst>
              <a:ext uri="{FF2B5EF4-FFF2-40B4-BE49-F238E27FC236}">
                <a16:creationId xmlns:a16="http://schemas.microsoft.com/office/drawing/2014/main" id="{96704FAB-92A7-CBD8-F5F2-419D096A1302}"/>
              </a:ext>
            </a:extLst>
          </p:cNvPr>
          <p:cNvPicPr>
            <a:picLocks noChangeAspect="1"/>
          </p:cNvPicPr>
          <p:nvPr userDrawn="1"/>
        </p:nvPicPr>
        <p:blipFill>
          <a:blip r:embed="rId4"/>
          <a:stretch>
            <a:fillRect/>
          </a:stretch>
        </p:blipFill>
        <p:spPr>
          <a:xfrm>
            <a:off x="471599" y="1022533"/>
            <a:ext cx="2880000" cy="1095652"/>
          </a:xfrm>
          <a:prstGeom prst="rect">
            <a:avLst/>
          </a:prstGeom>
        </p:spPr>
      </p:pic>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5265160" cy="1381615"/>
          </a:xfrm>
        </p:spPr>
        <p:txBody>
          <a:bodyPr anchor="b">
            <a:normAutofit/>
          </a:bodyPr>
          <a:lstStyle>
            <a:lvl1pPr algn="l">
              <a:defRPr sz="3600">
                <a:solidFill>
                  <a:schemeClr val="tx2"/>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5265160"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dirty="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dirty="0">
              <a:solidFill>
                <a:schemeClr val="bg1">
                  <a:lumMod val="85000"/>
                </a:schemeClr>
              </a:solidFill>
              <a:latin typeface="Arial" panose="020B0604020202020204" pitchFamily="34" charset="0"/>
            </a:endParaRPr>
          </a:p>
        </p:txBody>
      </p:sp>
    </p:spTree>
    <p:extLst>
      <p:ext uri="{BB962C8B-B14F-4D97-AF65-F5344CB8AC3E}">
        <p14:creationId xmlns:p14="http://schemas.microsoft.com/office/powerpoint/2010/main" val="8088515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S_blank (gene)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58AF62-BD62-78D5-2A6F-5A2390B131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6" name="Date Placeholder 3">
            <a:extLst>
              <a:ext uri="{FF2B5EF4-FFF2-40B4-BE49-F238E27FC236}">
                <a16:creationId xmlns:a16="http://schemas.microsoft.com/office/drawing/2014/main" id="{68EFFDCA-5040-8A58-8445-DEC845F8E7D7}"/>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dirty="0">
                <a:latin typeface="Arial" panose="020B0604020202020204" pitchFamily="34" charset="0"/>
              </a:rPr>
              <a:t>© BioPhorum Operations Group Ltd </a:t>
            </a:r>
            <a:fld id="{533EC689-C20D-3241-8A64-5214479FBAD3}" type="datetimeyyyy">
              <a:rPr lang="en-GB" altLang="en-US" sz="600" smtClean="0">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dirty="0">
              <a:latin typeface="Arial" panose="020B0604020202020204" pitchFamily="34" charset="0"/>
            </a:endParaRPr>
          </a:p>
        </p:txBody>
      </p:sp>
    </p:spTree>
    <p:extLst>
      <p:ext uri="{BB962C8B-B14F-4D97-AF65-F5344CB8AC3E}">
        <p14:creationId xmlns:p14="http://schemas.microsoft.com/office/powerpoint/2010/main" val="2712139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S_BioPhorum title page photo 5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18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5265160"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5265160"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spTree>
    <p:extLst>
      <p:ext uri="{BB962C8B-B14F-4D97-AF65-F5344CB8AC3E}">
        <p14:creationId xmlns:p14="http://schemas.microsoft.com/office/powerpoint/2010/main" val="3829666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WS_pattern two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09909850-821C-1C77-3F98-996BE540BD3D}"/>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72337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WS_pattern on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EE90D3-490A-7A59-1F7D-3C2D92806026}"/>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latin typeface="Arial" panose="020B0604020202020204" pitchFamily="34" charset="0"/>
              </a:rPr>
              <a:t>© BioPhorum Operations Group Ltd </a:t>
            </a:r>
            <a:fld id="{533EC689-C20D-3241-8A64-5214479FBAD3}" type="datetimeyyyy">
              <a:rPr lang="en-GB" altLang="en-US" sz="600" smtClean="0">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latin typeface="Arial" panose="020B0604020202020204" pitchFamily="34" charset="0"/>
            </a:endParaRPr>
          </a:p>
        </p:txBody>
      </p:sp>
    </p:spTree>
    <p:extLst>
      <p:ext uri="{BB962C8B-B14F-4D97-AF65-F5344CB8AC3E}">
        <p14:creationId xmlns:p14="http://schemas.microsoft.com/office/powerpoint/2010/main" val="4096274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ubhead and text">
    <p:spTree>
      <p:nvGrpSpPr>
        <p:cNvPr id="1" name=""/>
        <p:cNvGrpSpPr/>
        <p:nvPr/>
      </p:nvGrpSpPr>
      <p:grpSpPr>
        <a:xfrm>
          <a:off x="0" y="0"/>
          <a:ext cx="0" cy="0"/>
          <a:chOff x="0" y="0"/>
          <a:chExt cx="0" cy="0"/>
        </a:xfrm>
      </p:grpSpPr>
      <p:sp>
        <p:nvSpPr>
          <p:cNvPr id="10" name="Content Placeholder 21"/>
          <p:cNvSpPr>
            <a:spLocks noGrp="1"/>
          </p:cNvSpPr>
          <p:nvPr>
            <p:ph sz="quarter" idx="15" hasCustomPrompt="1"/>
          </p:nvPr>
        </p:nvSpPr>
        <p:spPr>
          <a:xfrm>
            <a:off x="455083" y="1916373"/>
            <a:ext cx="9405580" cy="4308475"/>
          </a:xfrm>
        </p:spPr>
        <p:txBody>
          <a:bodyPr>
            <a:normAutofit/>
          </a:bodyPr>
          <a:lstStyle>
            <a:lvl1pPr marL="180975" indent="-180975">
              <a:lnSpc>
                <a:spcPct val="100000"/>
              </a:lnSpc>
              <a:spcBef>
                <a:spcPts val="0"/>
              </a:spcBef>
              <a:spcAft>
                <a:spcPts val="600"/>
              </a:spcAft>
              <a:buFont typeface="Symbol" panose="05050102010706020507" pitchFamily="18" charset="2"/>
              <a:buChar char="-"/>
              <a:defRPr sz="1600"/>
            </a:lvl1pPr>
            <a:lvl2pPr marL="361950" indent="-180975">
              <a:lnSpc>
                <a:spcPct val="100000"/>
              </a:lnSpc>
              <a:spcBef>
                <a:spcPts val="0"/>
              </a:spcBef>
              <a:spcAft>
                <a:spcPts val="600"/>
              </a:spcAft>
              <a:buClr>
                <a:schemeClr val="tx2"/>
              </a:buClr>
              <a:defRPr sz="1400"/>
            </a:lvl2pPr>
            <a:lvl3pPr marL="180975" indent="-180975">
              <a:lnSpc>
                <a:spcPct val="100000"/>
              </a:lnSpc>
              <a:spcBef>
                <a:spcPts val="0"/>
              </a:spcBef>
              <a:spcAft>
                <a:spcPts val="600"/>
              </a:spcAft>
              <a:defRPr sz="1600" baseline="0"/>
            </a:lvl3pPr>
            <a:lvl4pPr marL="361950" indent="-180975">
              <a:lnSpc>
                <a:spcPct val="100000"/>
              </a:lnSpc>
              <a:spcBef>
                <a:spcPts val="0"/>
              </a:spcBef>
              <a:spcAft>
                <a:spcPts val="600"/>
              </a:spcAft>
              <a:buFont typeface="Symbol" panose="05050102010706020507" pitchFamily="18" charset="2"/>
              <a:buChar char="-"/>
              <a:defRPr sz="1400" baseline="0"/>
            </a:lvl4pPr>
            <a:lvl5pPr marL="0" indent="0">
              <a:lnSpc>
                <a:spcPct val="100000"/>
              </a:lnSpc>
              <a:spcBef>
                <a:spcPts val="0"/>
              </a:spcBef>
              <a:buFont typeface="Symbol" panose="05050102010706020507" pitchFamily="18" charset="2"/>
              <a:buNone/>
              <a:defRPr sz="1600"/>
            </a:lvl5pPr>
            <a:lvl6pPr marL="361950" indent="-180975">
              <a:lnSpc>
                <a:spcPct val="100000"/>
              </a:lnSpc>
              <a:spcBef>
                <a:spcPts val="0"/>
              </a:spcBef>
              <a:spcAft>
                <a:spcPts val="600"/>
              </a:spcAft>
              <a:buFont typeface="Symbol" panose="05050102010706020507" pitchFamily="18" charset="2"/>
              <a:buChar char="-"/>
              <a:defRPr sz="1400"/>
            </a:lvl6pPr>
            <a:lvl7pPr marL="179388" indent="-179388">
              <a:lnSpc>
                <a:spcPct val="100000"/>
              </a:lnSpc>
              <a:spcBef>
                <a:spcPts val="0"/>
              </a:spcBef>
              <a:spcAft>
                <a:spcPts val="600"/>
              </a:spcAft>
              <a:buFont typeface="Symbol" panose="05050102010706020507" pitchFamily="18" charset="2"/>
              <a:buChar char="-"/>
              <a:defRPr sz="1600"/>
            </a:lvl7pPr>
            <a:lvl8pPr marL="360363" indent="-180975">
              <a:lnSpc>
                <a:spcPct val="100000"/>
              </a:lnSpc>
              <a:spcBef>
                <a:spcPts val="0"/>
              </a:spcBef>
              <a:spcAft>
                <a:spcPts val="600"/>
              </a:spcAft>
              <a:buFont typeface="Symbol" panose="05050102010706020507" pitchFamily="18" charset="2"/>
              <a:buChar char="-"/>
              <a:defRPr sz="1400"/>
            </a:lvl8pPr>
          </a:lstStyle>
          <a:p>
            <a:pPr lvl="0"/>
            <a:r>
              <a:rPr lang="en-US" dirty="0"/>
              <a:t>Primary bullet level</a:t>
            </a:r>
          </a:p>
          <a:p>
            <a:pPr lvl="1"/>
            <a:r>
              <a:rPr lang="en-US" dirty="0"/>
              <a:t>Secondary bullet level</a:t>
            </a:r>
          </a:p>
          <a:p>
            <a:pPr lvl="2"/>
            <a:r>
              <a:rPr lang="en-US" dirty="0"/>
              <a:t>Primary bullet level</a:t>
            </a:r>
          </a:p>
          <a:p>
            <a:pPr lvl="3"/>
            <a:r>
              <a:rPr lang="en-US" dirty="0"/>
              <a:t>Secondary bullet level</a:t>
            </a:r>
          </a:p>
          <a:p>
            <a:pPr lvl="2"/>
            <a:r>
              <a:rPr lang="en-US" dirty="0"/>
              <a:t>Primary bullet level</a:t>
            </a:r>
          </a:p>
          <a:p>
            <a:pPr lvl="5"/>
            <a:r>
              <a:rPr lang="en-US" dirty="0"/>
              <a:t>Secondary bullet level</a:t>
            </a:r>
          </a:p>
          <a:p>
            <a:pPr lvl="6"/>
            <a:r>
              <a:rPr lang="en-US" dirty="0"/>
              <a:t>Primary bullet level</a:t>
            </a:r>
          </a:p>
          <a:p>
            <a:pPr lvl="7"/>
            <a:r>
              <a:rPr lang="en-US" dirty="0"/>
              <a:t>Secondary bullet level</a:t>
            </a:r>
          </a:p>
        </p:txBody>
      </p:sp>
      <p:sp>
        <p:nvSpPr>
          <p:cNvPr id="3" name="Date Placeholder 2"/>
          <p:cNvSpPr>
            <a:spLocks noGrp="1"/>
          </p:cNvSpPr>
          <p:nvPr>
            <p:ph type="dt" sz="half" idx="10"/>
          </p:nvPr>
        </p:nvSpPr>
        <p:spPr/>
        <p:txBody>
          <a:bodyPr/>
          <a:lstStyle/>
          <a:p>
            <a:r>
              <a:rPr lang="en-US"/>
              <a:t>12 October 2021</a:t>
            </a:r>
            <a:endParaRPr lang="en-GB"/>
          </a:p>
        </p:txBody>
      </p:sp>
      <p:sp>
        <p:nvSpPr>
          <p:cNvPr id="4" name="Footer Placeholder 3"/>
          <p:cNvSpPr>
            <a:spLocks noGrp="1"/>
          </p:cNvSpPr>
          <p:nvPr>
            <p:ph type="ftr" sz="quarter" idx="11"/>
          </p:nvPr>
        </p:nvSpPr>
        <p:spPr/>
        <p:txBody>
          <a:bodyPr/>
          <a:lstStyle/>
          <a:p>
            <a:r>
              <a:rPr lang="en-GB"/>
              <a:t>Designing for Radiation</a:t>
            </a:r>
            <a:endParaRPr lang="en-GB" dirty="0"/>
          </a:p>
        </p:txBody>
      </p:sp>
      <p:sp>
        <p:nvSpPr>
          <p:cNvPr id="5" name="Slide Number Placeholder 4"/>
          <p:cNvSpPr>
            <a:spLocks noGrp="1"/>
          </p:cNvSpPr>
          <p:nvPr>
            <p:ph type="sldNum" sz="quarter" idx="12"/>
          </p:nvPr>
        </p:nvSpPr>
        <p:spPr/>
        <p:txBody>
          <a:bodyPr/>
          <a:lstStyle/>
          <a:p>
            <a:fld id="{AD3FAF27-8B82-4449-B01B-BEC948125F21}" type="slidenum">
              <a:rPr lang="en-GB" smtClean="0"/>
              <a:t>‹N°›</a:t>
            </a:fld>
            <a:endParaRPr lang="en-GB"/>
          </a:p>
        </p:txBody>
      </p:sp>
      <p:sp>
        <p:nvSpPr>
          <p:cNvPr id="2" name="Title 1"/>
          <p:cNvSpPr>
            <a:spLocks noGrp="1"/>
          </p:cNvSpPr>
          <p:nvPr>
            <p:ph type="title" hasCustomPrompt="1"/>
          </p:nvPr>
        </p:nvSpPr>
        <p:spPr/>
        <p:txBody>
          <a:bodyPr/>
          <a:lstStyle>
            <a:lvl1pPr>
              <a:defRPr/>
            </a:lvl1pPr>
          </a:lstStyle>
          <a:p>
            <a:r>
              <a:rPr lang="en-US" dirty="0"/>
              <a:t>Click to Edit Title</a:t>
            </a:r>
            <a:endParaRPr lang="en-GB" dirty="0"/>
          </a:p>
        </p:txBody>
      </p:sp>
      <p:sp>
        <p:nvSpPr>
          <p:cNvPr id="9" name="Text Placeholder 8"/>
          <p:cNvSpPr>
            <a:spLocks noGrp="1"/>
          </p:cNvSpPr>
          <p:nvPr>
            <p:ph type="body" sz="quarter" idx="14" hasCustomPrompt="1"/>
          </p:nvPr>
        </p:nvSpPr>
        <p:spPr>
          <a:xfrm>
            <a:off x="461353" y="1507066"/>
            <a:ext cx="5371283" cy="301934"/>
          </a:xfrm>
        </p:spPr>
        <p:txBody>
          <a:bodyPr>
            <a:normAutofit/>
          </a:bodyPr>
          <a:lstStyle>
            <a:lvl1pPr marL="0" indent="0">
              <a:buNone/>
              <a:defRPr sz="1800">
                <a:solidFill>
                  <a:schemeClr val="accent2"/>
                </a:solidFill>
              </a:defRPr>
            </a:lvl1pPr>
          </a:lstStyle>
          <a:p>
            <a:pPr lvl="0"/>
            <a:r>
              <a:rPr lang="en-US" dirty="0"/>
              <a:t>Click to edit subhead</a:t>
            </a:r>
          </a:p>
        </p:txBody>
      </p:sp>
    </p:spTree>
    <p:extLst>
      <p:ext uri="{BB962C8B-B14F-4D97-AF65-F5344CB8AC3E}">
        <p14:creationId xmlns:p14="http://schemas.microsoft.com/office/powerpoint/2010/main" val="1764229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B47F5-3764-48BE-B157-C0ACFD636A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0A5A9F-B0A6-4D60-BA0D-73C5798543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624D20-AB5F-4AE6-9698-EEB7A0F61A6E}"/>
              </a:ext>
            </a:extLst>
          </p:cNvPr>
          <p:cNvSpPr>
            <a:spLocks noGrp="1"/>
          </p:cNvSpPr>
          <p:nvPr>
            <p:ph type="dt" sz="half" idx="10"/>
          </p:nvPr>
        </p:nvSpPr>
        <p:spPr/>
        <p:txBody>
          <a:bodyPr/>
          <a:lstStyle/>
          <a:p>
            <a:r>
              <a:rPr lang="fr-FR"/>
              <a:t>September 17, 2020</a:t>
            </a:r>
            <a:endParaRPr lang="en-US"/>
          </a:p>
        </p:txBody>
      </p:sp>
      <p:sp>
        <p:nvSpPr>
          <p:cNvPr id="5" name="Footer Placeholder 4">
            <a:extLst>
              <a:ext uri="{FF2B5EF4-FFF2-40B4-BE49-F238E27FC236}">
                <a16:creationId xmlns:a16="http://schemas.microsoft.com/office/drawing/2014/main" id="{8C56FF38-7C53-49D9-A804-9F6F3E3C3BA3}"/>
              </a:ext>
            </a:extLst>
          </p:cNvPr>
          <p:cNvSpPr>
            <a:spLocks noGrp="1"/>
          </p:cNvSpPr>
          <p:nvPr>
            <p:ph type="ftr" sz="quarter" idx="11"/>
          </p:nvPr>
        </p:nvSpPr>
        <p:spPr/>
        <p:txBody>
          <a:bodyPr/>
          <a:lstStyle/>
          <a:p>
            <a:r>
              <a:rPr lang="en-US"/>
              <a:t>[insert presenter name]</a:t>
            </a:r>
          </a:p>
        </p:txBody>
      </p:sp>
      <p:sp>
        <p:nvSpPr>
          <p:cNvPr id="6" name="Slide Number Placeholder 5">
            <a:extLst>
              <a:ext uri="{FF2B5EF4-FFF2-40B4-BE49-F238E27FC236}">
                <a16:creationId xmlns:a16="http://schemas.microsoft.com/office/drawing/2014/main" id="{AE7BF6A4-7AAF-4239-953C-1726691C8DF0}"/>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23123230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S_BioPhorum title page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7" name="Title 1">
            <a:extLst>
              <a:ext uri="{FF2B5EF4-FFF2-40B4-BE49-F238E27FC236}">
                <a16:creationId xmlns:a16="http://schemas.microsoft.com/office/drawing/2014/main" id="{E0C1D0DD-1D86-BAD1-E592-A4A9C077734E}"/>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14C34EFA-B999-C114-D797-796386F25E46}"/>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a:extLst>
              <a:ext uri="{FF2B5EF4-FFF2-40B4-BE49-F238E27FC236}">
                <a16:creationId xmlns:a16="http://schemas.microsoft.com/office/drawing/2014/main" id="{2FD488B5-4F28-E879-0187-EA7F1F7A23C8}"/>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
        <p:nvSpPr>
          <p:cNvPr id="11" name="Rectangle 10">
            <a:extLst>
              <a:ext uri="{FF2B5EF4-FFF2-40B4-BE49-F238E27FC236}">
                <a16:creationId xmlns:a16="http://schemas.microsoft.com/office/drawing/2014/main" id="{7121B80D-4369-6F8A-9BC8-4F0D1D581B5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4308571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S_BioPhorum title pag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4" name="Title 1">
            <a:extLst>
              <a:ext uri="{FF2B5EF4-FFF2-40B4-BE49-F238E27FC236}">
                <a16:creationId xmlns:a16="http://schemas.microsoft.com/office/drawing/2014/main" id="{6D9051F9-4C82-F437-C63E-BBCB81B62155}"/>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AB27BDCF-9333-67DC-1D62-1AC7D9004C99}"/>
              </a:ext>
            </a:extLst>
          </p:cNvPr>
          <p:cNvSpPr>
            <a:spLocks noGrp="1"/>
          </p:cNvSpPr>
          <p:nvPr>
            <p:ph type="subTitle" idx="1"/>
          </p:nvPr>
        </p:nvSpPr>
        <p:spPr>
          <a:xfrm>
            <a:off x="949372" y="3789261"/>
            <a:ext cx="8432134" cy="91892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98582604-44A1-EAB2-A461-85D1D5E2643F}"/>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
        <p:nvSpPr>
          <p:cNvPr id="9" name="Rectangle 8">
            <a:extLst>
              <a:ext uri="{FF2B5EF4-FFF2-40B4-BE49-F238E27FC236}">
                <a16:creationId xmlns:a16="http://schemas.microsoft.com/office/drawing/2014/main" id="{678D0478-8F3E-6095-4E9F-A8E7D53BEA36}"/>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033857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S_BioPhorum title pag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7434071" y="2047385"/>
            <a:ext cx="4087131"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7434070" y="3550646"/>
            <a:ext cx="4087131"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44645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S_BioPhorum title pag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7434071" y="2047385"/>
            <a:ext cx="4087131" cy="1381615"/>
          </a:xfrm>
        </p:spPr>
        <p:txBody>
          <a:bodyPr anchor="b">
            <a:normAutofit/>
          </a:bodyPr>
          <a:lstStyle>
            <a:lvl1pPr algn="l">
              <a:defRPr sz="3600">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7434070" y="3550646"/>
            <a:ext cx="4087131"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1441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S_BioPhorum title page pattern thr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7434071" y="2047385"/>
            <a:ext cx="4087131"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7434070" y="3550646"/>
            <a:ext cx="4087131"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380370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S_charter">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0EFDF5-770B-AA54-0D65-65576B02C7A2}"/>
              </a:ext>
            </a:extLst>
          </p:cNvPr>
          <p:cNvSpPr/>
          <p:nvPr userDrawn="1"/>
        </p:nvSpPr>
        <p:spPr>
          <a:xfrm>
            <a:off x="9966300" y="0"/>
            <a:ext cx="2225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9E0E6-5E4F-482E-ED96-91E2A1E6FD43}"/>
              </a:ext>
            </a:extLst>
          </p:cNvPr>
          <p:cNvSpPr>
            <a:spLocks noGrp="1"/>
          </p:cNvSpPr>
          <p:nvPr>
            <p:ph type="title"/>
          </p:nvPr>
        </p:nvSpPr>
        <p:spPr>
          <a:xfrm>
            <a:off x="539997" y="252000"/>
            <a:ext cx="5141612" cy="720000"/>
          </a:xfrm>
        </p:spPr>
        <p:txBody>
          <a:bodyPr>
            <a:normAutofit/>
          </a:bodyPr>
          <a:lstStyle>
            <a:lvl1pPr>
              <a:defRPr sz="2400">
                <a:solidFill>
                  <a:schemeClr val="accent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E2399873-C50E-36E4-681B-3BF249C5E0FA}"/>
              </a:ext>
            </a:extLst>
          </p:cNvPr>
          <p:cNvSpPr>
            <a:spLocks noGrp="1"/>
          </p:cNvSpPr>
          <p:nvPr>
            <p:ph idx="1"/>
          </p:nvPr>
        </p:nvSpPr>
        <p:spPr>
          <a:xfrm>
            <a:off x="10144980" y="365760"/>
            <a:ext cx="1868340" cy="6258240"/>
          </a:xfrm>
        </p:spPr>
        <p:txBody>
          <a:bodyPr>
            <a:normAutofit/>
          </a:bodyPr>
          <a:lstStyle>
            <a:lvl1pPr marL="0" indent="0">
              <a:lnSpc>
                <a:spcPct val="100000"/>
              </a:lnSpc>
              <a:spcBef>
                <a:spcPts val="0"/>
              </a:spcBef>
              <a:spcAft>
                <a:spcPts val="600"/>
              </a:spcAft>
              <a:buNone/>
              <a:defRPr sz="1100" b="1">
                <a:solidFill>
                  <a:schemeClr val="accent1"/>
                </a:solidFill>
              </a:defRPr>
            </a:lvl1pPr>
            <a:lvl2pPr marL="7938" indent="0">
              <a:lnSpc>
                <a:spcPct val="100000"/>
              </a:lnSpc>
              <a:spcBef>
                <a:spcPts val="0"/>
              </a:spcBef>
              <a:spcAft>
                <a:spcPts val="600"/>
              </a:spcAft>
              <a:buNone/>
              <a:tabLst/>
              <a:defRPr sz="1100">
                <a:solidFill>
                  <a:schemeClr val="bg1"/>
                </a:solidFill>
              </a:defRPr>
            </a:lvl2pPr>
            <a:lvl3pPr marL="625475" indent="0">
              <a:lnSpc>
                <a:spcPct val="100000"/>
              </a:lnSpc>
              <a:spcBef>
                <a:spcPts val="0"/>
              </a:spcBef>
              <a:spcAft>
                <a:spcPts val="600"/>
              </a:spcAft>
              <a:buNone/>
              <a:defRPr sz="1400"/>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a:t>Click to edit Master text styles</a:t>
            </a:r>
          </a:p>
        </p:txBody>
      </p:sp>
      <p:sp>
        <p:nvSpPr>
          <p:cNvPr id="6" name="Date Placeholder 3">
            <a:extLst>
              <a:ext uri="{FF2B5EF4-FFF2-40B4-BE49-F238E27FC236}">
                <a16:creationId xmlns:a16="http://schemas.microsoft.com/office/drawing/2014/main" id="{7784E39B-6CD9-8388-A8D0-181CA546FC87}"/>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latin typeface="Arial" panose="020B0604020202020204" pitchFamily="34" charset="0"/>
              </a:rPr>
              <a:t>© BioPhorum Operations Group Ltd </a:t>
            </a:r>
            <a:fld id="{533EC689-C20D-3241-8A64-5214479FBAD3}" type="datetimeyyyy">
              <a:rPr lang="en-GB" altLang="en-US" sz="600" smtClean="0">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latin typeface="Arial" panose="020B0604020202020204" pitchFamily="34" charset="0"/>
            </a:endParaRPr>
          </a:p>
        </p:txBody>
      </p:sp>
      <p:sp>
        <p:nvSpPr>
          <p:cNvPr id="9" name="Shape 245">
            <a:extLst>
              <a:ext uri="{FF2B5EF4-FFF2-40B4-BE49-F238E27FC236}">
                <a16:creationId xmlns:a16="http://schemas.microsoft.com/office/drawing/2014/main" id="{361302D1-609C-21D6-AC79-C1F70B919C6A}"/>
              </a:ext>
            </a:extLst>
          </p:cNvPr>
          <p:cNvSpPr/>
          <p:nvPr userDrawn="1"/>
        </p:nvSpPr>
        <p:spPr>
          <a:xfrm>
            <a:off x="6945429" y="5925511"/>
            <a:ext cx="2113397"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latin typeface="Calibri"/>
                <a:ea typeface="Calibri"/>
                <a:cs typeface="Calibri"/>
                <a:sym typeface="Calibri"/>
              </a:defRPr>
            </a:lvl1pPr>
          </a:lstStyle>
          <a:p>
            <a:pPr>
              <a:spcAft>
                <a:spcPts val="300"/>
              </a:spcAft>
            </a:pPr>
            <a:endParaRPr lang="en-GB" sz="9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1386969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S_blue side">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0EFDF5-770B-AA54-0D65-65576B02C7A2}"/>
              </a:ext>
            </a:extLst>
          </p:cNvPr>
          <p:cNvSpPr/>
          <p:nvPr userDrawn="1"/>
        </p:nvSpPr>
        <p:spPr>
          <a:xfrm>
            <a:off x="8691513" y="0"/>
            <a:ext cx="35004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9E0E6-5E4F-482E-ED96-91E2A1E6FD43}"/>
              </a:ext>
            </a:extLst>
          </p:cNvPr>
          <p:cNvSpPr>
            <a:spLocks noGrp="1"/>
          </p:cNvSpPr>
          <p:nvPr>
            <p:ph type="title"/>
          </p:nvPr>
        </p:nvSpPr>
        <p:spPr>
          <a:xfrm>
            <a:off x="539997" y="252000"/>
            <a:ext cx="5141612" cy="720000"/>
          </a:xfrm>
        </p:spPr>
        <p:txBody>
          <a:bodyPr>
            <a:normAutofit/>
          </a:bodyPr>
          <a:lstStyle>
            <a:lvl1pPr>
              <a:defRPr sz="2400">
                <a:solidFill>
                  <a:schemeClr val="accent2"/>
                </a:solidFill>
              </a:defRPr>
            </a:lvl1pPr>
          </a:lstStyle>
          <a:p>
            <a:r>
              <a:rPr lang="en-US"/>
              <a:t>Click to edit Master title style</a:t>
            </a:r>
          </a:p>
        </p:txBody>
      </p:sp>
      <p:sp>
        <p:nvSpPr>
          <p:cNvPr id="6" name="Date Placeholder 3">
            <a:extLst>
              <a:ext uri="{FF2B5EF4-FFF2-40B4-BE49-F238E27FC236}">
                <a16:creationId xmlns:a16="http://schemas.microsoft.com/office/drawing/2014/main" id="{7784E39B-6CD9-8388-A8D0-181CA546FC87}"/>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latin typeface="Arial" panose="020B0604020202020204" pitchFamily="34" charset="0"/>
              </a:rPr>
              <a:t>© BioPhorum Operations Group Ltd </a:t>
            </a:r>
            <a:fld id="{533EC689-C20D-3241-8A64-5214479FBAD3}" type="datetimeyyyy">
              <a:rPr lang="en-GB" altLang="en-US" sz="600" smtClean="0">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latin typeface="Arial" panose="020B0604020202020204" pitchFamily="34" charset="0"/>
            </a:endParaRPr>
          </a:p>
        </p:txBody>
      </p:sp>
      <p:sp>
        <p:nvSpPr>
          <p:cNvPr id="9" name="Shape 245">
            <a:extLst>
              <a:ext uri="{FF2B5EF4-FFF2-40B4-BE49-F238E27FC236}">
                <a16:creationId xmlns:a16="http://schemas.microsoft.com/office/drawing/2014/main" id="{361302D1-609C-21D6-AC79-C1F70B919C6A}"/>
              </a:ext>
            </a:extLst>
          </p:cNvPr>
          <p:cNvSpPr/>
          <p:nvPr userDrawn="1"/>
        </p:nvSpPr>
        <p:spPr>
          <a:xfrm>
            <a:off x="6945429" y="5925511"/>
            <a:ext cx="2113397"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latin typeface="Calibri"/>
                <a:ea typeface="Calibri"/>
                <a:cs typeface="Calibri"/>
                <a:sym typeface="Calibri"/>
              </a:defRPr>
            </a:lvl1pPr>
          </a:lstStyle>
          <a:p>
            <a:pPr>
              <a:spcAft>
                <a:spcPts val="300"/>
              </a:spcAft>
            </a:pPr>
            <a:endParaRPr lang="en-GB" sz="9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4793677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S_wide blue side pane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97DE1-DC50-8845-1BB3-8CDA58F7207A}"/>
              </a:ext>
            </a:extLst>
          </p:cNvPr>
          <p:cNvSpPr/>
          <p:nvPr userDrawn="1"/>
        </p:nvSpPr>
        <p:spPr>
          <a:xfrm>
            <a:off x="6617417" y="0"/>
            <a:ext cx="5574583" cy="68654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E9E0E6-5E4F-482E-ED96-91E2A1E6FD43}"/>
              </a:ext>
            </a:extLst>
          </p:cNvPr>
          <p:cNvSpPr>
            <a:spLocks noGrp="1"/>
          </p:cNvSpPr>
          <p:nvPr>
            <p:ph type="title"/>
          </p:nvPr>
        </p:nvSpPr>
        <p:spPr>
          <a:xfrm>
            <a:off x="539997" y="252000"/>
            <a:ext cx="5141612" cy="720000"/>
          </a:xfrm>
        </p:spPr>
        <p:txBody>
          <a:bodyPr>
            <a:normAutofit/>
          </a:bodyPr>
          <a:lstStyle>
            <a:lvl1pPr>
              <a:defRPr sz="2400">
                <a:solidFill>
                  <a:schemeClr val="accent2"/>
                </a:solidFill>
              </a:defRPr>
            </a:lvl1pPr>
          </a:lstStyle>
          <a:p>
            <a:r>
              <a:rPr lang="en-US"/>
              <a:t>Click to edit Master title style</a:t>
            </a:r>
          </a:p>
        </p:txBody>
      </p:sp>
      <p:sp>
        <p:nvSpPr>
          <p:cNvPr id="6" name="Date Placeholder 3">
            <a:extLst>
              <a:ext uri="{FF2B5EF4-FFF2-40B4-BE49-F238E27FC236}">
                <a16:creationId xmlns:a16="http://schemas.microsoft.com/office/drawing/2014/main" id="{7784E39B-6CD9-8388-A8D0-181CA546FC87}"/>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latin typeface="Arial" panose="020B0604020202020204" pitchFamily="34" charset="0"/>
              </a:rPr>
              <a:t>© BioPhorum Operations Group Ltd </a:t>
            </a:r>
            <a:fld id="{533EC689-C20D-3241-8A64-5214479FBAD3}" type="datetimeyyyy">
              <a:rPr lang="en-GB" altLang="en-US" sz="600" smtClean="0">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latin typeface="Arial" panose="020B0604020202020204" pitchFamily="34" charset="0"/>
            </a:endParaRPr>
          </a:p>
        </p:txBody>
      </p:sp>
      <p:sp>
        <p:nvSpPr>
          <p:cNvPr id="9" name="Shape 245">
            <a:extLst>
              <a:ext uri="{FF2B5EF4-FFF2-40B4-BE49-F238E27FC236}">
                <a16:creationId xmlns:a16="http://schemas.microsoft.com/office/drawing/2014/main" id="{361302D1-609C-21D6-AC79-C1F70B919C6A}"/>
              </a:ext>
            </a:extLst>
          </p:cNvPr>
          <p:cNvSpPr/>
          <p:nvPr userDrawn="1"/>
        </p:nvSpPr>
        <p:spPr>
          <a:xfrm>
            <a:off x="6945429" y="5925511"/>
            <a:ext cx="2113397"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latin typeface="Calibri"/>
                <a:ea typeface="Calibri"/>
                <a:cs typeface="Calibri"/>
                <a:sym typeface="Calibri"/>
              </a:defRPr>
            </a:lvl1pPr>
          </a:lstStyle>
          <a:p>
            <a:pPr>
              <a:spcAft>
                <a:spcPts val="300"/>
              </a:spcAft>
            </a:pPr>
            <a:endParaRPr lang="en-GB" sz="9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840931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S_pattern on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EE90D3-490A-7A59-1F7D-3C2D92806026}"/>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latin typeface="Arial" panose="020B0604020202020204" pitchFamily="34" charset="0"/>
              </a:rPr>
              <a:t>© BioPhorum Operations Group Ltd </a:t>
            </a:r>
            <a:fld id="{533EC689-C20D-3241-8A64-5214479FBAD3}" type="datetimeyyyy">
              <a:rPr lang="en-GB" altLang="en-US" sz="600" smtClean="0">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latin typeface="Arial" panose="020B0604020202020204" pitchFamily="34" charset="0"/>
            </a:endParaRPr>
          </a:p>
        </p:txBody>
      </p:sp>
    </p:spTree>
    <p:extLst>
      <p:ext uri="{BB962C8B-B14F-4D97-AF65-F5344CB8AC3E}">
        <p14:creationId xmlns:p14="http://schemas.microsoft.com/office/powerpoint/2010/main" val="596054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S_pattern on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3348FB-F7FB-7514-252F-EED2CAB149D3}"/>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5" name="Date Placeholder 3">
            <a:extLst>
              <a:ext uri="{FF2B5EF4-FFF2-40B4-BE49-F238E27FC236}">
                <a16:creationId xmlns:a16="http://schemas.microsoft.com/office/drawing/2014/main" id="{F599F344-FD7F-32CB-8800-F3472C31C0D5}"/>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7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7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3489917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5B0C-A6BF-4303-845E-514B0A830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676B0-7BAF-4697-A708-FE1424F7FD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594F0-2FAF-487B-BBB0-0E57799A37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744111-F7F1-4883-B2C2-619256175460}"/>
              </a:ext>
            </a:extLst>
          </p:cNvPr>
          <p:cNvSpPr>
            <a:spLocks noGrp="1"/>
          </p:cNvSpPr>
          <p:nvPr>
            <p:ph type="dt" sz="half" idx="10"/>
          </p:nvPr>
        </p:nvSpPr>
        <p:spPr/>
        <p:txBody>
          <a:bodyPr/>
          <a:lstStyle/>
          <a:p>
            <a:r>
              <a:rPr lang="fr-FR"/>
              <a:t>September 17, 2020</a:t>
            </a:r>
            <a:endParaRPr lang="en-US"/>
          </a:p>
        </p:txBody>
      </p:sp>
      <p:sp>
        <p:nvSpPr>
          <p:cNvPr id="6" name="Footer Placeholder 5">
            <a:extLst>
              <a:ext uri="{FF2B5EF4-FFF2-40B4-BE49-F238E27FC236}">
                <a16:creationId xmlns:a16="http://schemas.microsoft.com/office/drawing/2014/main" id="{09E272A4-9142-4DDA-8116-82689ED64B3D}"/>
              </a:ext>
            </a:extLst>
          </p:cNvPr>
          <p:cNvSpPr>
            <a:spLocks noGrp="1"/>
          </p:cNvSpPr>
          <p:nvPr>
            <p:ph type="ftr" sz="quarter" idx="11"/>
          </p:nvPr>
        </p:nvSpPr>
        <p:spPr/>
        <p:txBody>
          <a:bodyPr/>
          <a:lstStyle/>
          <a:p>
            <a:r>
              <a:rPr lang="en-US"/>
              <a:t>[insert presenter name]</a:t>
            </a:r>
          </a:p>
        </p:txBody>
      </p:sp>
      <p:sp>
        <p:nvSpPr>
          <p:cNvPr id="7" name="Slide Number Placeholder 6">
            <a:extLst>
              <a:ext uri="{FF2B5EF4-FFF2-40B4-BE49-F238E27FC236}">
                <a16:creationId xmlns:a16="http://schemas.microsoft.com/office/drawing/2014/main" id="{FECD62B1-483E-4B9E-9CE2-1D5615765350}"/>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446353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WS_pattern on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9"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64A-9C50-CD40-27A9-BB0B7E016D00}"/>
              </a:ext>
            </a:extLst>
          </p:cNvPr>
          <p:cNvSpPr>
            <a:spLocks noGrp="1"/>
          </p:cNvSpPr>
          <p:nvPr>
            <p:ph idx="1"/>
          </p:nvPr>
        </p:nvSpPr>
        <p:spPr>
          <a:xfrm>
            <a:off x="540000" y="1224000"/>
            <a:ext cx="8640000" cy="5382000"/>
          </a:xfrm>
        </p:spPr>
        <p:txBody>
          <a:bodyPr>
            <a:normAutofit/>
          </a:bodyPr>
          <a:lstStyle>
            <a:lvl1pPr>
              <a:lnSpc>
                <a:spcPct val="100000"/>
              </a:lnSpc>
              <a:spcBef>
                <a:spcPts val="0"/>
              </a:spcBef>
              <a:spcAft>
                <a:spcPts val="600"/>
              </a:spcAft>
              <a:defRPr b="0">
                <a:solidFill>
                  <a:schemeClr val="tx1"/>
                </a:solidFill>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a:t>Click to edit Master text styles</a:t>
            </a:r>
          </a:p>
          <a:p>
            <a:pPr lvl="1"/>
            <a:r>
              <a:rPr lang="en-US"/>
              <a:t>Second level</a:t>
            </a:r>
          </a:p>
          <a:p>
            <a:pPr lvl="2"/>
            <a:r>
              <a:rPr lang="en-US"/>
              <a:t>Third level</a:t>
            </a:r>
          </a:p>
        </p:txBody>
      </p:sp>
      <p:sp>
        <p:nvSpPr>
          <p:cNvPr id="6" name="Date Placeholder 3">
            <a:extLst>
              <a:ext uri="{FF2B5EF4-FFF2-40B4-BE49-F238E27FC236}">
                <a16:creationId xmlns:a16="http://schemas.microsoft.com/office/drawing/2014/main" id="{3279D431-1ED1-9DF3-BB0F-39AEDB059E77}"/>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7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7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3148791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S_pattern two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09909850-821C-1C77-3F98-996BE540BD3D}"/>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33572229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S_pattern two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3348FB-F7FB-7514-252F-EED2CAB149D3}"/>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5" name="Date Placeholder 3">
            <a:extLst>
              <a:ext uri="{FF2B5EF4-FFF2-40B4-BE49-F238E27FC236}">
                <a16:creationId xmlns:a16="http://schemas.microsoft.com/office/drawing/2014/main" id="{92A08671-6431-643E-74C1-5A50710A2A4D}"/>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36472026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WS_pattern tw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9"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64A-9C50-CD40-27A9-BB0B7E016D00}"/>
              </a:ext>
            </a:extLst>
          </p:cNvPr>
          <p:cNvSpPr>
            <a:spLocks noGrp="1"/>
          </p:cNvSpPr>
          <p:nvPr>
            <p:ph idx="1"/>
          </p:nvPr>
        </p:nvSpPr>
        <p:spPr>
          <a:xfrm>
            <a:off x="540000" y="1224000"/>
            <a:ext cx="8640000" cy="5382000"/>
          </a:xfrm>
        </p:spPr>
        <p:txBody>
          <a:bodyPr>
            <a:normAutofit/>
          </a:bodyPr>
          <a:lstStyle>
            <a:lvl1pPr>
              <a:lnSpc>
                <a:spcPct val="100000"/>
              </a:lnSpc>
              <a:spcBef>
                <a:spcPts val="0"/>
              </a:spcBef>
              <a:spcAft>
                <a:spcPts val="600"/>
              </a:spcAft>
              <a:defRPr b="0">
                <a:solidFill>
                  <a:schemeClr val="tx1"/>
                </a:solidFill>
              </a:defRPr>
            </a:lvl1pPr>
            <a:lvl2pPr>
              <a:lnSpc>
                <a:spcPct val="100000"/>
              </a:lnSpc>
              <a:spcBef>
                <a:spcPts val="0"/>
              </a:spcBef>
              <a:spcAft>
                <a:spcPts val="600"/>
              </a:spcAft>
              <a:defRPr/>
            </a:lvl2pPr>
            <a:lvl3pPr>
              <a:lnSpc>
                <a:spcPct val="100000"/>
              </a:lnSpc>
              <a:spcBef>
                <a:spcPts val="0"/>
              </a:spcBef>
              <a:spcAft>
                <a:spcPts val="600"/>
              </a:spcAft>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F31094D5-FE3B-BD02-99F3-02BCE26BD85A}"/>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1976631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S_pattern thre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55E3B6C1-15EC-D44B-79A7-8D7AAF813E71}"/>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4283144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S_pattern thre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9"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Date Placeholder 3">
            <a:extLst>
              <a:ext uri="{FF2B5EF4-FFF2-40B4-BE49-F238E27FC236}">
                <a16:creationId xmlns:a16="http://schemas.microsoft.com/office/drawing/2014/main" id="{94C24FCB-7FE3-A8AA-1BE9-DBC02C1C478A}"/>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41015535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WS_pattern thre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9"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64A-9C50-CD40-27A9-BB0B7E016D00}"/>
              </a:ext>
            </a:extLst>
          </p:cNvPr>
          <p:cNvSpPr>
            <a:spLocks noGrp="1"/>
          </p:cNvSpPr>
          <p:nvPr>
            <p:ph idx="1"/>
          </p:nvPr>
        </p:nvSpPr>
        <p:spPr>
          <a:xfrm>
            <a:off x="540000" y="1224000"/>
            <a:ext cx="8639999" cy="5364579"/>
          </a:xfrm>
        </p:spPr>
        <p:txBody>
          <a:bodyPr>
            <a:normAutofit/>
          </a:bodyPr>
          <a:lstStyle>
            <a:lvl1pPr>
              <a:lnSpc>
                <a:spcPct val="100000"/>
              </a:lnSpc>
              <a:spcBef>
                <a:spcPts val="0"/>
              </a:spcBef>
              <a:spcAft>
                <a:spcPts val="600"/>
              </a:spcAft>
              <a:defRPr b="0">
                <a:solidFill>
                  <a:schemeClr val="bg1"/>
                </a:solidFill>
              </a:defRPr>
            </a:lvl1pPr>
            <a:lvl2pPr>
              <a:lnSpc>
                <a:spcPct val="100000"/>
              </a:lnSpc>
              <a:spcBef>
                <a:spcPts val="0"/>
              </a:spcBef>
              <a:spcAft>
                <a:spcPts val="600"/>
              </a:spcAft>
              <a:defRPr>
                <a:solidFill>
                  <a:schemeClr val="bg1"/>
                </a:solidFill>
              </a:defRPr>
            </a:lvl2pPr>
            <a:lvl3pPr>
              <a:lnSpc>
                <a:spcPct val="100000"/>
              </a:lnSpc>
              <a:spcBef>
                <a:spcPts val="0"/>
              </a:spcBef>
              <a:spcAft>
                <a:spcPts val="600"/>
              </a:spcAft>
              <a:defRPr>
                <a:solidFill>
                  <a:schemeClr val="bg1"/>
                </a:solidFill>
              </a:defRPr>
            </a:lvl3pPr>
            <a:lvl4pPr>
              <a:lnSpc>
                <a:spcPct val="100000"/>
              </a:lnSpc>
              <a:spcBef>
                <a:spcPts val="0"/>
              </a:spcBef>
              <a:spcAft>
                <a:spcPts val="600"/>
              </a:spcAft>
              <a:defRPr/>
            </a:lvl4pPr>
            <a:lvl5pPr>
              <a:lnSpc>
                <a:spcPct val="100000"/>
              </a:lnSpc>
              <a:spcBef>
                <a:spcPts val="0"/>
              </a:spcBef>
              <a:spcAft>
                <a:spcPts val="600"/>
              </a:spcAft>
              <a:defRPr/>
            </a:lvl5pPr>
          </a:lstStyle>
          <a:p>
            <a:pPr lvl="0"/>
            <a:r>
              <a:rPr lang="en-US"/>
              <a:t>Click to edit Master text styles</a:t>
            </a:r>
          </a:p>
          <a:p>
            <a:pPr lvl="1"/>
            <a:r>
              <a:rPr lang="en-US"/>
              <a:t>Second level</a:t>
            </a:r>
          </a:p>
          <a:p>
            <a:pPr lvl="2"/>
            <a:r>
              <a:rPr lang="en-US"/>
              <a:t>Third level</a:t>
            </a:r>
          </a:p>
        </p:txBody>
      </p:sp>
      <p:sp>
        <p:nvSpPr>
          <p:cNvPr id="6" name="Date Placeholder 3">
            <a:extLst>
              <a:ext uri="{FF2B5EF4-FFF2-40B4-BE49-F238E27FC236}">
                <a16:creationId xmlns:a16="http://schemas.microsoft.com/office/drawing/2014/main" id="{DB4BCF07-3635-8FE6-D6F5-58D71146A5A8}"/>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alpha val="49816"/>
                  </a:schemeClr>
                </a:solidFill>
                <a:latin typeface="Arial" panose="020B0604020202020204" pitchFamily="34" charset="0"/>
              </a:rPr>
              <a:t>© BioPhorum Operations Group Ltd </a:t>
            </a:r>
            <a:fld id="{533EC689-C20D-3241-8A64-5214479FBAD3}" type="datetimeyyyy">
              <a:rPr lang="en-GB" altLang="en-US" sz="600" smtClean="0">
                <a:solidFill>
                  <a:schemeClr val="bg1">
                    <a:alpha val="49816"/>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1767855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S_BioPhorum title page photo 5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18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5265160"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5265160"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spTree>
    <p:extLst>
      <p:ext uri="{BB962C8B-B14F-4D97-AF65-F5344CB8AC3E}">
        <p14:creationId xmlns:p14="http://schemas.microsoft.com/office/powerpoint/2010/main" val="33446361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S_DG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91AF335B-AACA-05D8-7C9F-52F1DC79A9BD}"/>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5449469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S_DS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028E792E-9833-66BA-9804-C75E1A9341F7}"/>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864720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2892-CC81-4A97-8312-7026A3E0D9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C221A6-206B-4AA7-8B63-E518C28A73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1717F0-1852-4137-B1AF-9B2EA2BBB0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BF8F43-72EB-4114-8F45-17ED0D804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9D7DB-6DA1-4BC2-B16A-C96F4A6390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135F43-52CC-4AF2-AAA6-899807EFB23F}"/>
              </a:ext>
            </a:extLst>
          </p:cNvPr>
          <p:cNvSpPr>
            <a:spLocks noGrp="1"/>
          </p:cNvSpPr>
          <p:nvPr>
            <p:ph type="dt" sz="half" idx="10"/>
          </p:nvPr>
        </p:nvSpPr>
        <p:spPr/>
        <p:txBody>
          <a:bodyPr/>
          <a:lstStyle/>
          <a:p>
            <a:r>
              <a:rPr lang="fr-FR"/>
              <a:t>September 17, 2020</a:t>
            </a:r>
            <a:endParaRPr lang="en-US"/>
          </a:p>
        </p:txBody>
      </p:sp>
      <p:sp>
        <p:nvSpPr>
          <p:cNvPr id="8" name="Footer Placeholder 7">
            <a:extLst>
              <a:ext uri="{FF2B5EF4-FFF2-40B4-BE49-F238E27FC236}">
                <a16:creationId xmlns:a16="http://schemas.microsoft.com/office/drawing/2014/main" id="{02FDC60D-BC26-46C5-83A8-A0AC90358CAD}"/>
              </a:ext>
            </a:extLst>
          </p:cNvPr>
          <p:cNvSpPr>
            <a:spLocks noGrp="1"/>
          </p:cNvSpPr>
          <p:nvPr>
            <p:ph type="ftr" sz="quarter" idx="11"/>
          </p:nvPr>
        </p:nvSpPr>
        <p:spPr/>
        <p:txBody>
          <a:bodyPr/>
          <a:lstStyle/>
          <a:p>
            <a:r>
              <a:rPr lang="en-US"/>
              <a:t>[insert presenter name]</a:t>
            </a:r>
          </a:p>
        </p:txBody>
      </p:sp>
      <p:sp>
        <p:nvSpPr>
          <p:cNvPr id="9" name="Slide Number Placeholder 8">
            <a:extLst>
              <a:ext uri="{FF2B5EF4-FFF2-40B4-BE49-F238E27FC236}">
                <a16:creationId xmlns:a16="http://schemas.microsoft.com/office/drawing/2014/main" id="{BDA30A0D-673A-48D3-899D-C73F457074C2}"/>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32821332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S_FF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C7E3D01-C2B4-9B3B-B8AF-DA87A0FD50AF}"/>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5446460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S_IT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99089132-8D1D-F9EC-791C-01DB56D6243E}"/>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733436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WS_SCtP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4A9B8E30-E97A-0408-F45B-952AE1EF1311}"/>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59623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WS_SPP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91C62712-55C3-EA5C-3EFB-A6D3C7A0B50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4253897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S_SUST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C2EDDE29-0103-051B-0257-753EA3037A4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5820854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S_TS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58F1133E-55E7-4FC7-9C4B-E0BA2FB550B7}"/>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135729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S_REG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tx1"/>
                </a:solidFill>
                <a:latin typeface="Arial" charset="0"/>
                <a:ea typeface="Arial" charset="0"/>
                <a:cs typeface="Arial" charset="0"/>
              </a:rPr>
              <a:t>CONNECT </a:t>
            </a:r>
          </a:p>
          <a:p>
            <a:pPr algn="l"/>
            <a:r>
              <a:rPr lang="en-US" sz="1800" b="1">
                <a:solidFill>
                  <a:schemeClr val="tx1"/>
                </a:solidFill>
                <a:latin typeface="Arial" charset="0"/>
                <a:ea typeface="Arial" charset="0"/>
                <a:cs typeface="Arial" charset="0"/>
              </a:rPr>
              <a:t>COLLABORATE </a:t>
            </a:r>
          </a:p>
          <a:p>
            <a:pPr algn="l"/>
            <a:r>
              <a:rPr lang="en-US" sz="1800"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0"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id="{3FBB1BB6-7B03-E407-92DF-0F82E5252DC2}"/>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240243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S_CGT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14690-52F0-4E97-E75D-FAF1F2A50657}"/>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B85B2F2-42AF-B714-7BCD-8391DFE76559}"/>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238309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S_DG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951C76-719F-BDD4-8C68-F0E8FF97DBF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8DDE182E-3432-8021-1538-F5FB94EAF844}"/>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7562531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S_DS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3897B-3A13-3641-162C-69E9B1C0094D}"/>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F08F701-D27B-57F5-C615-79A5F1EC57D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690487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43401F4D-E9AC-5441-7072-2969B567E7AB}"/>
              </a:ext>
            </a:extLst>
          </p:cNvPr>
          <p:cNvGraphicFramePr>
            <a:graphicFrameLocks noChangeAspect="1"/>
          </p:cNvGraphicFramePr>
          <p:nvPr userDrawn="1">
            <p:custDataLst>
              <p:tags r:id="rId1"/>
            </p:custDataLst>
            <p:extLst>
              <p:ext uri="{D42A27DB-BD31-4B8C-83A1-F6EECF244321}">
                <p14:modId xmlns:p14="http://schemas.microsoft.com/office/powerpoint/2010/main" val="4073147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9" name="Objet 8" hidden="1">
                        <a:extLst>
                          <a:ext uri="{FF2B5EF4-FFF2-40B4-BE49-F238E27FC236}">
                            <a16:creationId xmlns:a16="http://schemas.microsoft.com/office/drawing/2014/main" id="{43401F4D-E9AC-5441-7072-2969B567E7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C117824-16C8-4888-9C65-2FB6F18676F2}"/>
              </a:ext>
            </a:extLst>
          </p:cNvPr>
          <p:cNvSpPr>
            <a:spLocks noGrp="1"/>
          </p:cNvSpPr>
          <p:nvPr>
            <p:ph type="title" hasCustomPrompt="1"/>
          </p:nvPr>
        </p:nvSpPr>
        <p:spPr>
          <a:xfrm>
            <a:off x="838200" y="71833"/>
            <a:ext cx="10515600" cy="1325563"/>
          </a:xfrm>
        </p:spPr>
        <p:txBody>
          <a:bodyPr vert="horz"/>
          <a:lstStyle/>
          <a:p>
            <a:r>
              <a:rPr lang="en-US"/>
              <a:t>Click to edit Master title style</a:t>
            </a:r>
          </a:p>
        </p:txBody>
      </p:sp>
      <p:sp>
        <p:nvSpPr>
          <p:cNvPr id="3" name="Date Placeholder 2">
            <a:extLst>
              <a:ext uri="{FF2B5EF4-FFF2-40B4-BE49-F238E27FC236}">
                <a16:creationId xmlns:a16="http://schemas.microsoft.com/office/drawing/2014/main" id="{40E51DDF-C924-447C-BA99-29C524B5A82F}"/>
              </a:ext>
            </a:extLst>
          </p:cNvPr>
          <p:cNvSpPr>
            <a:spLocks noGrp="1"/>
          </p:cNvSpPr>
          <p:nvPr>
            <p:ph type="dt" sz="half" idx="10"/>
          </p:nvPr>
        </p:nvSpPr>
        <p:spPr/>
        <p:txBody>
          <a:bodyPr/>
          <a:lstStyle/>
          <a:p>
            <a:r>
              <a:rPr lang="fr-FR"/>
              <a:t>September 17, 2020</a:t>
            </a:r>
            <a:endParaRPr lang="en-US"/>
          </a:p>
        </p:txBody>
      </p:sp>
      <p:sp>
        <p:nvSpPr>
          <p:cNvPr id="4" name="Footer Placeholder 3">
            <a:extLst>
              <a:ext uri="{FF2B5EF4-FFF2-40B4-BE49-F238E27FC236}">
                <a16:creationId xmlns:a16="http://schemas.microsoft.com/office/drawing/2014/main" id="{63D62185-1D16-488A-99C6-F4B8179C9928}"/>
              </a:ext>
            </a:extLst>
          </p:cNvPr>
          <p:cNvSpPr>
            <a:spLocks noGrp="1"/>
          </p:cNvSpPr>
          <p:nvPr>
            <p:ph type="ftr" sz="quarter" idx="11"/>
          </p:nvPr>
        </p:nvSpPr>
        <p:spPr/>
        <p:txBody>
          <a:bodyPr/>
          <a:lstStyle/>
          <a:p>
            <a:r>
              <a:rPr lang="en-US"/>
              <a:t>[insert presenter name]</a:t>
            </a:r>
          </a:p>
        </p:txBody>
      </p:sp>
      <p:sp>
        <p:nvSpPr>
          <p:cNvPr id="5" name="Slide Number Placeholder 4">
            <a:extLst>
              <a:ext uri="{FF2B5EF4-FFF2-40B4-BE49-F238E27FC236}">
                <a16:creationId xmlns:a16="http://schemas.microsoft.com/office/drawing/2014/main" id="{80B92A43-CBF9-4012-8546-2F4404978809}"/>
              </a:ext>
            </a:extLst>
          </p:cNvPr>
          <p:cNvSpPr>
            <a:spLocks noGrp="1"/>
          </p:cNvSpPr>
          <p:nvPr>
            <p:ph type="sldNum" sz="quarter" idx="12"/>
          </p:nvPr>
        </p:nvSpPr>
        <p:spPr/>
        <p:txBody>
          <a:bodyPr/>
          <a:lstStyle/>
          <a:p>
            <a:fld id="{A51A9785-A052-4492-AAD8-5BB3B67483BF}" type="slidenum">
              <a:rPr lang="en-US" smtClean="0"/>
              <a:t>‹N°›</a:t>
            </a:fld>
            <a:endParaRPr lang="en-US"/>
          </a:p>
        </p:txBody>
      </p:sp>
      <p:sp>
        <p:nvSpPr>
          <p:cNvPr id="6" name="Rectangle 5">
            <a:extLst>
              <a:ext uri="{FF2B5EF4-FFF2-40B4-BE49-F238E27FC236}">
                <a16:creationId xmlns:a16="http://schemas.microsoft.com/office/drawing/2014/main" id="{3CFC9366-8529-95A1-03D6-EF05F9806C25}"/>
              </a:ext>
            </a:extLst>
          </p:cNvPr>
          <p:cNvSpPr/>
          <p:nvPr userDrawn="1"/>
        </p:nvSpPr>
        <p:spPr>
          <a:xfrm>
            <a:off x="0" y="0"/>
            <a:ext cx="12192000" cy="6858000"/>
          </a:xfrm>
          <a:prstGeom prst="rect">
            <a:avLst/>
          </a:prstGeom>
          <a:noFill/>
          <a:ln w="123825">
            <a:solidFill>
              <a:srgbClr val="8E2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0F42E6FB-EE0F-3E04-687D-5BE1EDB906FF}"/>
              </a:ext>
            </a:extLst>
          </p:cNvPr>
          <p:cNvSpPr txBox="1"/>
          <p:nvPr userDrawn="1"/>
        </p:nvSpPr>
        <p:spPr>
          <a:xfrm>
            <a:off x="1741714" y="6420405"/>
            <a:ext cx="7887544" cy="369332"/>
          </a:xfrm>
          <a:prstGeom prst="rect">
            <a:avLst/>
          </a:prstGeom>
          <a:noFill/>
        </p:spPr>
        <p:txBody>
          <a:bodyPr wrap="none" rtlCol="0">
            <a:spAutoFit/>
          </a:bodyPr>
          <a:lstStyle/>
          <a:p>
            <a:r>
              <a:rPr lang="en-US" b="1" dirty="0">
                <a:solidFill>
                  <a:srgbClr val="8E2C52"/>
                </a:solidFill>
              </a:rPr>
              <a:t>Medical Device Sterilization – Past, Present, and Future, September 20-21, 20239</a:t>
            </a:r>
          </a:p>
        </p:txBody>
      </p:sp>
    </p:spTree>
    <p:extLst>
      <p:ext uri="{BB962C8B-B14F-4D97-AF65-F5344CB8AC3E}">
        <p14:creationId xmlns:p14="http://schemas.microsoft.com/office/powerpoint/2010/main" val="33878931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S_FF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140A88-2228-3E05-9AC3-57E52FB81FAA}"/>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DFD9C681-FA90-1DA9-B944-9BA1BD4D5AEE}"/>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698896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S_IT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3BED8-4F45-5702-0AA2-7D3D43116885}"/>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7BA31BFA-A64B-3038-22BE-5489C694E133}"/>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5809995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S_SCtP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BA96C3-5612-B35B-2D06-0084F8A0CAA1}"/>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2F230350-FDEF-7876-5679-C6FBE18A6BAF}"/>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367838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S_SPP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7AA166-01CB-40E3-E073-5AB4E48BDFEB}"/>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9DABBE6-005B-ADC8-24C3-9090409FD6EC}"/>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7002497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S_SUST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D03F6-1FB5-62A4-DED3-F59AA2A0C688}"/>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3D1FFDD3-F616-44A0-7870-4D6A12E9C313}"/>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6536708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S_TS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87770B-3032-02D6-1B6C-B9006188A012}"/>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E95EDA73-56A5-6AB1-CE1D-F90F9F106471}"/>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142033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S_REG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D8E87B-F749-7830-3EDB-F8ACA97C1549}"/>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0EBA7064-5B2D-2D1D-8EEA-EA25B609B4B0}"/>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988665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S_CGT teal cover pag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14690-52F0-4E97-E75D-FAF1F2A50657}"/>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B85B2F2-42AF-B714-7BCD-8391DFE76559}"/>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0114978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S_DG teal cover pag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951C76-719F-BDD4-8C68-F0E8FF97DBF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8DDE182E-3432-8021-1538-F5FB94EAF844}"/>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9853008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S_DS teal cover page">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3897B-3A13-3641-162C-69E9B1C0094D}"/>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79"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0"/>
            <a:ext cx="2708228" cy="923330"/>
          </a:xfrm>
          <a:prstGeom prst="rect">
            <a:avLst/>
          </a:prstGeom>
        </p:spPr>
        <p:txBody>
          <a:bodyPr wrap="square">
            <a:spAutoFit/>
          </a:bodyPr>
          <a:lstStyle/>
          <a:p>
            <a:pPr algn="l"/>
            <a:r>
              <a:rPr lang="en-US" sz="1800" b="1">
                <a:solidFill>
                  <a:schemeClr val="bg1"/>
                </a:solidFill>
                <a:latin typeface="Arial" charset="0"/>
                <a:ea typeface="Arial" charset="0"/>
                <a:cs typeface="Arial" charset="0"/>
              </a:rPr>
              <a:t>CONNECT </a:t>
            </a:r>
          </a:p>
          <a:p>
            <a:pPr algn="l"/>
            <a:r>
              <a:rPr lang="en-US" sz="1800" b="1">
                <a:solidFill>
                  <a:schemeClr val="bg1"/>
                </a:solidFill>
                <a:latin typeface="Arial" charset="0"/>
                <a:ea typeface="Arial" charset="0"/>
                <a:cs typeface="Arial" charset="0"/>
              </a:rPr>
              <a:t>COLLABORATE </a:t>
            </a:r>
          </a:p>
          <a:p>
            <a:pPr algn="l"/>
            <a:r>
              <a:rPr lang="en-US" sz="1800"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0"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3" y="2286000"/>
            <a:ext cx="8432134"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2" y="3789261"/>
            <a:ext cx="8432134" cy="918926"/>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79"/>
            <a:ext cx="2114550"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US" altLang="en-US" sz="600">
                <a:solidFill>
                  <a:schemeClr val="bg1">
                    <a:lumMod val="85000"/>
                  </a:schemeClr>
                </a:solidFill>
                <a:latin typeface="Arial" panose="020B0604020202020204" pitchFamily="34" charset="0"/>
              </a:rPr>
              <a:t>© BioPhorum Operations Group Ltd </a:t>
            </a:r>
            <a:fld id="{533EC689-C20D-3241-8A64-5214479FBAD3}" type="datetimeyyyy">
              <a:rPr lang="en-GB" altLang="en-US" sz="600" smtClean="0">
                <a:solidFill>
                  <a:schemeClr val="bg1">
                    <a:lumMod val="85000"/>
                  </a:schemeClr>
                </a:solidFill>
                <a:latin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2023</a:t>
            </a:fld>
            <a:endParaRPr lang="en-US" altLang="en-US" sz="600">
              <a:solidFill>
                <a:schemeClr val="bg1">
                  <a:lumMod val="85000"/>
                </a:schemeClr>
              </a:solidFill>
              <a:latin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F08F701-D27B-57F5-C615-79A5F1EC57D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594220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700E17-8094-4193-8F05-99E1765C6B64}"/>
              </a:ext>
            </a:extLst>
          </p:cNvPr>
          <p:cNvSpPr>
            <a:spLocks noGrp="1"/>
          </p:cNvSpPr>
          <p:nvPr>
            <p:ph type="dt" sz="half" idx="10"/>
          </p:nvPr>
        </p:nvSpPr>
        <p:spPr/>
        <p:txBody>
          <a:bodyPr/>
          <a:lstStyle/>
          <a:p>
            <a:r>
              <a:rPr lang="fr-FR"/>
              <a:t>September 17, 2020</a:t>
            </a:r>
            <a:endParaRPr lang="en-US"/>
          </a:p>
        </p:txBody>
      </p:sp>
      <p:sp>
        <p:nvSpPr>
          <p:cNvPr id="3" name="Footer Placeholder 2">
            <a:extLst>
              <a:ext uri="{FF2B5EF4-FFF2-40B4-BE49-F238E27FC236}">
                <a16:creationId xmlns:a16="http://schemas.microsoft.com/office/drawing/2014/main" id="{BCF22462-443E-4548-A8FC-C82D190D4C49}"/>
              </a:ext>
            </a:extLst>
          </p:cNvPr>
          <p:cNvSpPr>
            <a:spLocks noGrp="1"/>
          </p:cNvSpPr>
          <p:nvPr>
            <p:ph type="ftr" sz="quarter" idx="11"/>
          </p:nvPr>
        </p:nvSpPr>
        <p:spPr/>
        <p:txBody>
          <a:bodyPr/>
          <a:lstStyle/>
          <a:p>
            <a:r>
              <a:rPr lang="en-US"/>
              <a:t>[insert presenter name]</a:t>
            </a:r>
          </a:p>
        </p:txBody>
      </p:sp>
      <p:sp>
        <p:nvSpPr>
          <p:cNvPr id="4" name="Slide Number Placeholder 3">
            <a:extLst>
              <a:ext uri="{FF2B5EF4-FFF2-40B4-BE49-F238E27FC236}">
                <a16:creationId xmlns:a16="http://schemas.microsoft.com/office/drawing/2014/main" id="{3CFC8C55-DFA2-4A96-B1D3-4155910BF9BE}"/>
              </a:ext>
            </a:extLst>
          </p:cNvPr>
          <p:cNvSpPr>
            <a:spLocks noGrp="1"/>
          </p:cNvSpPr>
          <p:nvPr>
            <p:ph type="sldNum" sz="quarter" idx="12"/>
          </p:nvPr>
        </p:nvSpPr>
        <p:spPr/>
        <p:txBody>
          <a:bodyPr/>
          <a:lstStyle/>
          <a:p>
            <a:fld id="{A51A9785-A052-4492-AAD8-5BB3B67483BF}" type="slidenum">
              <a:rPr lang="en-US" smtClean="0"/>
              <a:t>‹N°›</a:t>
            </a:fld>
            <a:endParaRPr lang="en-US"/>
          </a:p>
        </p:txBody>
      </p:sp>
      <p:sp>
        <p:nvSpPr>
          <p:cNvPr id="5" name="TextBox 1">
            <a:extLst>
              <a:ext uri="{FF2B5EF4-FFF2-40B4-BE49-F238E27FC236}">
                <a16:creationId xmlns:a16="http://schemas.microsoft.com/office/drawing/2014/main" id="{EB880B99-9D20-66A3-3538-8688F2D8E2F7}"/>
              </a:ext>
            </a:extLst>
          </p:cNvPr>
          <p:cNvSpPr txBox="1"/>
          <p:nvPr userDrawn="1"/>
        </p:nvSpPr>
        <p:spPr>
          <a:xfrm>
            <a:off x="1741714" y="6420405"/>
            <a:ext cx="7770525" cy="369332"/>
          </a:xfrm>
          <a:prstGeom prst="rect">
            <a:avLst/>
          </a:prstGeom>
          <a:noFill/>
        </p:spPr>
        <p:txBody>
          <a:bodyPr wrap="none" rtlCol="0">
            <a:spAutoFit/>
          </a:bodyPr>
          <a:lstStyle/>
          <a:p>
            <a:r>
              <a:rPr lang="en-US" b="1" dirty="0">
                <a:solidFill>
                  <a:srgbClr val="8E2C52"/>
                </a:solidFill>
              </a:rPr>
              <a:t>Medical Device Sterilization – Past, Present, and Future, September 20-21, 2023</a:t>
            </a:r>
          </a:p>
        </p:txBody>
      </p:sp>
    </p:spTree>
    <p:extLst>
      <p:ext uri="{BB962C8B-B14F-4D97-AF65-F5344CB8AC3E}">
        <p14:creationId xmlns:p14="http://schemas.microsoft.com/office/powerpoint/2010/main" val="1316451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S_BioPhorum title page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7" name="Title 1">
            <a:extLst>
              <a:ext uri="{FF2B5EF4-FFF2-40B4-BE49-F238E27FC236}">
                <a16:creationId xmlns:a16="http://schemas.microsoft.com/office/drawing/2014/main" id="{E0C1D0DD-1D86-BAD1-E592-A4A9C077734E}"/>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9" name="Subtitle 2">
            <a:extLst>
              <a:ext uri="{FF2B5EF4-FFF2-40B4-BE49-F238E27FC236}">
                <a16:creationId xmlns:a16="http://schemas.microsoft.com/office/drawing/2014/main" id="{14C34EFA-B999-C114-D797-796386F25E46}"/>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10" name="Date Placeholder 3">
            <a:extLst>
              <a:ext uri="{FF2B5EF4-FFF2-40B4-BE49-F238E27FC236}">
                <a16:creationId xmlns:a16="http://schemas.microsoft.com/office/drawing/2014/main" id="{2FD488B5-4F28-E879-0187-EA7F1F7A23C8}"/>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
        <p:nvSpPr>
          <p:cNvPr id="11" name="Rectangle 10">
            <a:extLst>
              <a:ext uri="{FF2B5EF4-FFF2-40B4-BE49-F238E27FC236}">
                <a16:creationId xmlns:a16="http://schemas.microsoft.com/office/drawing/2014/main" id="{7121B80D-4369-6F8A-9BC8-4F0D1D581B5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067854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S_BioPhorum title page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4" name="Title 1">
            <a:extLst>
              <a:ext uri="{FF2B5EF4-FFF2-40B4-BE49-F238E27FC236}">
                <a16:creationId xmlns:a16="http://schemas.microsoft.com/office/drawing/2014/main" id="{6D9051F9-4C82-F437-C63E-BBCB81B62155}"/>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AB27BDCF-9333-67DC-1D62-1AC7D9004C99}"/>
              </a:ext>
            </a:extLst>
          </p:cNvPr>
          <p:cNvSpPr>
            <a:spLocks noGrp="1"/>
          </p:cNvSpPr>
          <p:nvPr>
            <p:ph type="subTitle" idx="1"/>
          </p:nvPr>
        </p:nvSpPr>
        <p:spPr>
          <a:xfrm>
            <a:off x="949375" y="3789261"/>
            <a:ext cx="8432133" cy="918926"/>
          </a:xfrm>
        </p:spPr>
        <p:txBody>
          <a:bodyPr/>
          <a:lstStyle>
            <a:lvl1pPr marL="0" indent="0" algn="l">
              <a:buNone/>
              <a:defRPr sz="2400">
                <a:solidFill>
                  <a:schemeClr val="tx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7" name="Date Placeholder 3">
            <a:extLst>
              <a:ext uri="{FF2B5EF4-FFF2-40B4-BE49-F238E27FC236}">
                <a16:creationId xmlns:a16="http://schemas.microsoft.com/office/drawing/2014/main" id="{98582604-44A1-EAB2-A461-85D1D5E2643F}"/>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
        <p:nvSpPr>
          <p:cNvPr id="9" name="Rectangle 8">
            <a:extLst>
              <a:ext uri="{FF2B5EF4-FFF2-40B4-BE49-F238E27FC236}">
                <a16:creationId xmlns:a16="http://schemas.microsoft.com/office/drawing/2014/main" id="{678D0478-8F3E-6095-4E9F-A8E7D53BEA36}"/>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1088501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WS_BioPhorum title pag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7434074" y="2047386"/>
            <a:ext cx="4087131"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7434074" y="3550646"/>
            <a:ext cx="4087131"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Tree>
    <p:extLst>
      <p:ext uri="{BB962C8B-B14F-4D97-AF65-F5344CB8AC3E}">
        <p14:creationId xmlns:p14="http://schemas.microsoft.com/office/powerpoint/2010/main" val="11741099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S_BioPhorum title pag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7434074" y="2047386"/>
            <a:ext cx="4087131" cy="1381615"/>
          </a:xfrm>
        </p:spPr>
        <p:txBody>
          <a:bodyPr anchor="b">
            <a:normAutofit/>
          </a:bodyPr>
          <a:lstStyle>
            <a:lvl1pPr algn="l">
              <a:defRPr sz="3600">
                <a:solidFill>
                  <a:schemeClr val="tx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7434074" y="3550646"/>
            <a:ext cx="4087131"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Tree>
    <p:extLst>
      <p:ext uri="{BB962C8B-B14F-4D97-AF65-F5344CB8AC3E}">
        <p14:creationId xmlns:p14="http://schemas.microsoft.com/office/powerpoint/2010/main" val="1271261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S_BioPhorum title page pattern thre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7434074" y="2047386"/>
            <a:ext cx="4087131"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7434074" y="3550646"/>
            <a:ext cx="4087131"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Tree>
    <p:extLst>
      <p:ext uri="{BB962C8B-B14F-4D97-AF65-F5344CB8AC3E}">
        <p14:creationId xmlns:p14="http://schemas.microsoft.com/office/powerpoint/2010/main" val="2751519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S_charter">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0EFDF5-770B-AA54-0D65-65576B02C7A2}"/>
              </a:ext>
            </a:extLst>
          </p:cNvPr>
          <p:cNvSpPr/>
          <p:nvPr userDrawn="1"/>
        </p:nvSpPr>
        <p:spPr>
          <a:xfrm>
            <a:off x="9966300" y="0"/>
            <a:ext cx="2225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E9E0E6-5E4F-482E-ED96-91E2A1E6FD43}"/>
              </a:ext>
            </a:extLst>
          </p:cNvPr>
          <p:cNvSpPr>
            <a:spLocks noGrp="1"/>
          </p:cNvSpPr>
          <p:nvPr>
            <p:ph type="title"/>
          </p:nvPr>
        </p:nvSpPr>
        <p:spPr>
          <a:xfrm>
            <a:off x="539999" y="252000"/>
            <a:ext cx="5141612" cy="720000"/>
          </a:xfrm>
        </p:spPr>
        <p:txBody>
          <a:bodyPr>
            <a:normAutofit/>
          </a:bodyPr>
          <a:lstStyle>
            <a:lvl1pPr>
              <a:defRPr sz="2400">
                <a:solidFill>
                  <a:schemeClr val="accent2"/>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E2399873-C50E-36E4-681B-3BF249C5E0FA}"/>
              </a:ext>
            </a:extLst>
          </p:cNvPr>
          <p:cNvSpPr>
            <a:spLocks noGrp="1"/>
          </p:cNvSpPr>
          <p:nvPr>
            <p:ph idx="1"/>
          </p:nvPr>
        </p:nvSpPr>
        <p:spPr>
          <a:xfrm>
            <a:off x="10144980" y="365760"/>
            <a:ext cx="1868340" cy="6258240"/>
          </a:xfrm>
        </p:spPr>
        <p:txBody>
          <a:bodyPr>
            <a:normAutofit/>
          </a:bodyPr>
          <a:lstStyle>
            <a:lvl1pPr marL="0" indent="0">
              <a:lnSpc>
                <a:spcPct val="100000"/>
              </a:lnSpc>
              <a:spcBef>
                <a:spcPts val="0"/>
              </a:spcBef>
              <a:spcAft>
                <a:spcPts val="601"/>
              </a:spcAft>
              <a:buNone/>
              <a:defRPr sz="1100" b="1">
                <a:solidFill>
                  <a:schemeClr val="accent1"/>
                </a:solidFill>
              </a:defRPr>
            </a:lvl1pPr>
            <a:lvl2pPr marL="7938" indent="0">
              <a:lnSpc>
                <a:spcPct val="100000"/>
              </a:lnSpc>
              <a:spcBef>
                <a:spcPts val="0"/>
              </a:spcBef>
              <a:spcAft>
                <a:spcPts val="601"/>
              </a:spcAft>
              <a:buNone/>
              <a:tabLst/>
              <a:defRPr sz="1100">
                <a:solidFill>
                  <a:schemeClr val="bg1"/>
                </a:solidFill>
              </a:defRPr>
            </a:lvl2pPr>
            <a:lvl3pPr marL="625490" indent="0">
              <a:lnSpc>
                <a:spcPct val="100000"/>
              </a:lnSpc>
              <a:spcBef>
                <a:spcPts val="0"/>
              </a:spcBef>
              <a:spcAft>
                <a:spcPts val="601"/>
              </a:spcAft>
              <a:buNone/>
              <a:defRPr sz="1401"/>
            </a:lvl3pPr>
            <a:lvl4pPr>
              <a:lnSpc>
                <a:spcPct val="100000"/>
              </a:lnSpc>
              <a:spcBef>
                <a:spcPts val="0"/>
              </a:spcBef>
              <a:spcAft>
                <a:spcPts val="601"/>
              </a:spcAft>
              <a:defRPr/>
            </a:lvl4pPr>
            <a:lvl5pPr>
              <a:lnSpc>
                <a:spcPct val="100000"/>
              </a:lnSpc>
              <a:spcBef>
                <a:spcPts val="0"/>
              </a:spcBef>
              <a:spcAft>
                <a:spcPts val="601"/>
              </a:spcAft>
              <a:defRPr/>
            </a:lvl5pPr>
          </a:lstStyle>
          <a:p>
            <a:pPr lvl="0"/>
            <a:r>
              <a:rPr lang="en-US"/>
              <a:t>Click to edit Master text styles</a:t>
            </a:r>
          </a:p>
        </p:txBody>
      </p:sp>
      <p:sp>
        <p:nvSpPr>
          <p:cNvPr id="6" name="Date Placeholder 3">
            <a:extLst>
              <a:ext uri="{FF2B5EF4-FFF2-40B4-BE49-F238E27FC236}">
                <a16:creationId xmlns:a16="http://schemas.microsoft.com/office/drawing/2014/main" id="{7784E39B-6CD9-8388-A8D0-181CA546FC87}"/>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latin typeface="Arial" panose="020B0604020202020204" pitchFamily="34" charset="0"/>
              </a:rPr>
              <a:t>© BioPhorum Operations Group Ltd </a:t>
            </a:r>
            <a:fld id="{533EC689-C20D-3241-8A64-5214479FBAD3}" type="datetimeyyyy">
              <a:rPr lang="en-GB" altLang="en-US" sz="601" smtClean="0">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latin typeface="Arial" panose="020B0604020202020204" pitchFamily="34" charset="0"/>
            </a:endParaRPr>
          </a:p>
        </p:txBody>
      </p:sp>
      <p:sp>
        <p:nvSpPr>
          <p:cNvPr id="9" name="Shape 245">
            <a:extLst>
              <a:ext uri="{FF2B5EF4-FFF2-40B4-BE49-F238E27FC236}">
                <a16:creationId xmlns:a16="http://schemas.microsoft.com/office/drawing/2014/main" id="{361302D1-609C-21D6-AC79-C1F70B919C6A}"/>
              </a:ext>
            </a:extLst>
          </p:cNvPr>
          <p:cNvSpPr/>
          <p:nvPr userDrawn="1"/>
        </p:nvSpPr>
        <p:spPr>
          <a:xfrm>
            <a:off x="6945429" y="5925512"/>
            <a:ext cx="2113397"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latin typeface="Calibri"/>
                <a:ea typeface="Calibri"/>
                <a:cs typeface="Calibri"/>
                <a:sym typeface="Calibri"/>
              </a:defRPr>
            </a:lvl1pPr>
          </a:lstStyle>
          <a:p>
            <a:pPr>
              <a:spcAft>
                <a:spcPts val="300"/>
              </a:spcAft>
            </a:pPr>
            <a:endParaRPr lang="en-GB" sz="9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657100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S_blue side">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D0EFDF5-770B-AA54-0D65-65576B02C7A2}"/>
              </a:ext>
            </a:extLst>
          </p:cNvPr>
          <p:cNvSpPr/>
          <p:nvPr userDrawn="1"/>
        </p:nvSpPr>
        <p:spPr>
          <a:xfrm>
            <a:off x="8691513" y="0"/>
            <a:ext cx="35004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E9E0E6-5E4F-482E-ED96-91E2A1E6FD43}"/>
              </a:ext>
            </a:extLst>
          </p:cNvPr>
          <p:cNvSpPr>
            <a:spLocks noGrp="1"/>
          </p:cNvSpPr>
          <p:nvPr>
            <p:ph type="title"/>
          </p:nvPr>
        </p:nvSpPr>
        <p:spPr>
          <a:xfrm>
            <a:off x="539999" y="252000"/>
            <a:ext cx="5141612" cy="720000"/>
          </a:xfrm>
        </p:spPr>
        <p:txBody>
          <a:bodyPr>
            <a:normAutofit/>
          </a:bodyPr>
          <a:lstStyle>
            <a:lvl1pPr>
              <a:defRPr sz="2400">
                <a:solidFill>
                  <a:schemeClr val="accent2"/>
                </a:solidFill>
              </a:defRPr>
            </a:lvl1pPr>
          </a:lstStyle>
          <a:p>
            <a:r>
              <a:rPr lang="en-US"/>
              <a:t>Click to edit Master title style</a:t>
            </a:r>
          </a:p>
        </p:txBody>
      </p:sp>
      <p:sp>
        <p:nvSpPr>
          <p:cNvPr id="6" name="Date Placeholder 3">
            <a:extLst>
              <a:ext uri="{FF2B5EF4-FFF2-40B4-BE49-F238E27FC236}">
                <a16:creationId xmlns:a16="http://schemas.microsoft.com/office/drawing/2014/main" id="{7784E39B-6CD9-8388-A8D0-181CA546FC87}"/>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latin typeface="Arial" panose="020B0604020202020204" pitchFamily="34" charset="0"/>
              </a:rPr>
              <a:t>© BioPhorum Operations Group Ltd </a:t>
            </a:r>
            <a:fld id="{533EC689-C20D-3241-8A64-5214479FBAD3}" type="datetimeyyyy">
              <a:rPr lang="en-GB" altLang="en-US" sz="601" smtClean="0">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latin typeface="Arial" panose="020B0604020202020204" pitchFamily="34" charset="0"/>
            </a:endParaRPr>
          </a:p>
        </p:txBody>
      </p:sp>
      <p:sp>
        <p:nvSpPr>
          <p:cNvPr id="9" name="Shape 245">
            <a:extLst>
              <a:ext uri="{FF2B5EF4-FFF2-40B4-BE49-F238E27FC236}">
                <a16:creationId xmlns:a16="http://schemas.microsoft.com/office/drawing/2014/main" id="{361302D1-609C-21D6-AC79-C1F70B919C6A}"/>
              </a:ext>
            </a:extLst>
          </p:cNvPr>
          <p:cNvSpPr/>
          <p:nvPr userDrawn="1"/>
        </p:nvSpPr>
        <p:spPr>
          <a:xfrm>
            <a:off x="6945429" y="5925512"/>
            <a:ext cx="2113397"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latin typeface="Calibri"/>
                <a:ea typeface="Calibri"/>
                <a:cs typeface="Calibri"/>
                <a:sym typeface="Calibri"/>
              </a:defRPr>
            </a:lvl1pPr>
          </a:lstStyle>
          <a:p>
            <a:pPr>
              <a:spcAft>
                <a:spcPts val="300"/>
              </a:spcAft>
            </a:pPr>
            <a:endParaRPr lang="en-GB" sz="9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28314389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S_wide blue side panel">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097DE1-DC50-8845-1BB3-8CDA58F7207A}"/>
              </a:ext>
            </a:extLst>
          </p:cNvPr>
          <p:cNvSpPr/>
          <p:nvPr userDrawn="1"/>
        </p:nvSpPr>
        <p:spPr>
          <a:xfrm>
            <a:off x="6617420" y="0"/>
            <a:ext cx="5574583" cy="68654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2" name="Title 1">
            <a:extLst>
              <a:ext uri="{FF2B5EF4-FFF2-40B4-BE49-F238E27FC236}">
                <a16:creationId xmlns:a16="http://schemas.microsoft.com/office/drawing/2014/main" id="{75E9E0E6-5E4F-482E-ED96-91E2A1E6FD43}"/>
              </a:ext>
            </a:extLst>
          </p:cNvPr>
          <p:cNvSpPr>
            <a:spLocks noGrp="1"/>
          </p:cNvSpPr>
          <p:nvPr>
            <p:ph type="title"/>
          </p:nvPr>
        </p:nvSpPr>
        <p:spPr>
          <a:xfrm>
            <a:off x="539999" y="252000"/>
            <a:ext cx="5141612" cy="720000"/>
          </a:xfrm>
        </p:spPr>
        <p:txBody>
          <a:bodyPr>
            <a:normAutofit/>
          </a:bodyPr>
          <a:lstStyle>
            <a:lvl1pPr>
              <a:defRPr sz="2400">
                <a:solidFill>
                  <a:schemeClr val="accent2"/>
                </a:solidFill>
              </a:defRPr>
            </a:lvl1pPr>
          </a:lstStyle>
          <a:p>
            <a:r>
              <a:rPr lang="en-US"/>
              <a:t>Click to edit Master title style</a:t>
            </a:r>
          </a:p>
        </p:txBody>
      </p:sp>
      <p:sp>
        <p:nvSpPr>
          <p:cNvPr id="6" name="Date Placeholder 3">
            <a:extLst>
              <a:ext uri="{FF2B5EF4-FFF2-40B4-BE49-F238E27FC236}">
                <a16:creationId xmlns:a16="http://schemas.microsoft.com/office/drawing/2014/main" id="{7784E39B-6CD9-8388-A8D0-181CA546FC87}"/>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latin typeface="Arial" panose="020B0604020202020204" pitchFamily="34" charset="0"/>
              </a:rPr>
              <a:t>© BioPhorum Operations Group Ltd </a:t>
            </a:r>
            <a:fld id="{533EC689-C20D-3241-8A64-5214479FBAD3}" type="datetimeyyyy">
              <a:rPr lang="en-GB" altLang="en-US" sz="601" smtClean="0">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latin typeface="Arial" panose="020B0604020202020204" pitchFamily="34" charset="0"/>
            </a:endParaRPr>
          </a:p>
        </p:txBody>
      </p:sp>
      <p:sp>
        <p:nvSpPr>
          <p:cNvPr id="9" name="Shape 245">
            <a:extLst>
              <a:ext uri="{FF2B5EF4-FFF2-40B4-BE49-F238E27FC236}">
                <a16:creationId xmlns:a16="http://schemas.microsoft.com/office/drawing/2014/main" id="{361302D1-609C-21D6-AC79-C1F70B919C6A}"/>
              </a:ext>
            </a:extLst>
          </p:cNvPr>
          <p:cNvSpPr/>
          <p:nvPr userDrawn="1"/>
        </p:nvSpPr>
        <p:spPr>
          <a:xfrm>
            <a:off x="6945429" y="5925512"/>
            <a:ext cx="2113397" cy="23083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a:latin typeface="Calibri"/>
                <a:ea typeface="Calibri"/>
                <a:cs typeface="Calibri"/>
                <a:sym typeface="Calibri"/>
              </a:defRPr>
            </a:lvl1pPr>
          </a:lstStyle>
          <a:p>
            <a:pPr>
              <a:spcAft>
                <a:spcPts val="300"/>
              </a:spcAft>
            </a:pPr>
            <a:endParaRPr lang="en-GB" sz="900">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5656631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WS_pattern on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2EEE90D3-490A-7A59-1F7D-3C2D92806026}"/>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latin typeface="Arial" panose="020B0604020202020204" pitchFamily="34" charset="0"/>
              </a:rPr>
              <a:t>© BioPhorum Operations Group Ltd </a:t>
            </a:r>
            <a:fld id="{533EC689-C20D-3241-8A64-5214479FBAD3}" type="datetimeyyyy">
              <a:rPr lang="en-GB" altLang="en-US" sz="601" smtClean="0">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latin typeface="Arial" panose="020B0604020202020204" pitchFamily="34" charset="0"/>
            </a:endParaRPr>
          </a:p>
        </p:txBody>
      </p:sp>
    </p:spTree>
    <p:extLst>
      <p:ext uri="{BB962C8B-B14F-4D97-AF65-F5344CB8AC3E}">
        <p14:creationId xmlns:p14="http://schemas.microsoft.com/office/powerpoint/2010/main" val="3335165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WS_pattern on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3348FB-F7FB-7514-252F-EED2CAB149D3}"/>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5" name="Date Placeholder 3">
            <a:extLst>
              <a:ext uri="{FF2B5EF4-FFF2-40B4-BE49-F238E27FC236}">
                <a16:creationId xmlns:a16="http://schemas.microsoft.com/office/drawing/2014/main" id="{F599F344-FD7F-32CB-8800-F3472C31C0D5}"/>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7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7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85572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D10FF-060E-4DE3-926E-7ADE9C408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0D44D-8E27-40A5-91E1-4584006A91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07881-89E9-4C97-BDA2-F2770AFBE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B70430-943B-49A8-86D2-4E50C86D5DBD}"/>
              </a:ext>
            </a:extLst>
          </p:cNvPr>
          <p:cNvSpPr>
            <a:spLocks noGrp="1"/>
          </p:cNvSpPr>
          <p:nvPr>
            <p:ph type="dt" sz="half" idx="10"/>
          </p:nvPr>
        </p:nvSpPr>
        <p:spPr/>
        <p:txBody>
          <a:bodyPr/>
          <a:lstStyle/>
          <a:p>
            <a:r>
              <a:rPr lang="fr-FR"/>
              <a:t>September 17, 2020</a:t>
            </a:r>
            <a:endParaRPr lang="en-US"/>
          </a:p>
        </p:txBody>
      </p:sp>
      <p:sp>
        <p:nvSpPr>
          <p:cNvPr id="6" name="Footer Placeholder 5">
            <a:extLst>
              <a:ext uri="{FF2B5EF4-FFF2-40B4-BE49-F238E27FC236}">
                <a16:creationId xmlns:a16="http://schemas.microsoft.com/office/drawing/2014/main" id="{FD4B974F-B848-4F5D-880A-7A3DA88F9FB9}"/>
              </a:ext>
            </a:extLst>
          </p:cNvPr>
          <p:cNvSpPr>
            <a:spLocks noGrp="1"/>
          </p:cNvSpPr>
          <p:nvPr>
            <p:ph type="ftr" sz="quarter" idx="11"/>
          </p:nvPr>
        </p:nvSpPr>
        <p:spPr/>
        <p:txBody>
          <a:bodyPr/>
          <a:lstStyle/>
          <a:p>
            <a:r>
              <a:rPr lang="en-US"/>
              <a:t>[insert presenter name]</a:t>
            </a:r>
          </a:p>
        </p:txBody>
      </p:sp>
      <p:sp>
        <p:nvSpPr>
          <p:cNvPr id="7" name="Slide Number Placeholder 6">
            <a:extLst>
              <a:ext uri="{FF2B5EF4-FFF2-40B4-BE49-F238E27FC236}">
                <a16:creationId xmlns:a16="http://schemas.microsoft.com/office/drawing/2014/main" id="{EBF0761B-650F-4B4D-B92E-A59AE2194181}"/>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38144848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WS_pattern on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64A-9C50-CD40-27A9-BB0B7E016D00}"/>
              </a:ext>
            </a:extLst>
          </p:cNvPr>
          <p:cNvSpPr>
            <a:spLocks noGrp="1"/>
          </p:cNvSpPr>
          <p:nvPr>
            <p:ph idx="1"/>
          </p:nvPr>
        </p:nvSpPr>
        <p:spPr>
          <a:xfrm>
            <a:off x="540000" y="1224000"/>
            <a:ext cx="8640000" cy="5382000"/>
          </a:xfrm>
        </p:spPr>
        <p:txBody>
          <a:bodyPr>
            <a:normAutofit/>
          </a:bodyPr>
          <a:lstStyle>
            <a:lvl1pPr>
              <a:lnSpc>
                <a:spcPct val="100000"/>
              </a:lnSpc>
              <a:spcBef>
                <a:spcPts val="0"/>
              </a:spcBef>
              <a:spcAft>
                <a:spcPts val="601"/>
              </a:spcAft>
              <a:defRPr b="0">
                <a:solidFill>
                  <a:schemeClr val="tx1"/>
                </a:solidFill>
              </a:defRPr>
            </a:lvl1pPr>
            <a:lvl2pPr>
              <a:lnSpc>
                <a:spcPct val="100000"/>
              </a:lnSpc>
              <a:spcBef>
                <a:spcPts val="0"/>
              </a:spcBef>
              <a:spcAft>
                <a:spcPts val="601"/>
              </a:spcAft>
              <a:defRPr/>
            </a:lvl2pPr>
            <a:lvl3pPr>
              <a:lnSpc>
                <a:spcPct val="100000"/>
              </a:lnSpc>
              <a:spcBef>
                <a:spcPts val="0"/>
              </a:spcBef>
              <a:spcAft>
                <a:spcPts val="601"/>
              </a:spcAft>
              <a:defRPr/>
            </a:lvl3pPr>
            <a:lvl4pPr>
              <a:lnSpc>
                <a:spcPct val="100000"/>
              </a:lnSpc>
              <a:spcBef>
                <a:spcPts val="0"/>
              </a:spcBef>
              <a:spcAft>
                <a:spcPts val="601"/>
              </a:spcAft>
              <a:defRPr/>
            </a:lvl4pPr>
            <a:lvl5pPr>
              <a:lnSpc>
                <a:spcPct val="100000"/>
              </a:lnSpc>
              <a:spcBef>
                <a:spcPts val="0"/>
              </a:spcBef>
              <a:spcAft>
                <a:spcPts val="601"/>
              </a:spcAft>
              <a:defRPr/>
            </a:lvl5pPr>
          </a:lstStyle>
          <a:p>
            <a:pPr lvl="0"/>
            <a:r>
              <a:rPr lang="en-US"/>
              <a:t>Click to edit Master text styles</a:t>
            </a:r>
          </a:p>
          <a:p>
            <a:pPr lvl="1"/>
            <a:r>
              <a:rPr lang="en-US"/>
              <a:t>Second level</a:t>
            </a:r>
          </a:p>
          <a:p>
            <a:pPr lvl="2"/>
            <a:r>
              <a:rPr lang="en-US"/>
              <a:t>Third level</a:t>
            </a:r>
          </a:p>
        </p:txBody>
      </p:sp>
      <p:sp>
        <p:nvSpPr>
          <p:cNvPr id="6" name="Date Placeholder 3">
            <a:extLst>
              <a:ext uri="{FF2B5EF4-FFF2-40B4-BE49-F238E27FC236}">
                <a16:creationId xmlns:a16="http://schemas.microsoft.com/office/drawing/2014/main" id="{3279D431-1ED1-9DF3-BB0F-39AEDB059E77}"/>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7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7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75000"/>
                </a:schemeClr>
              </a:solidFill>
              <a:latin typeface="Arial" panose="020B0604020202020204" pitchFamily="34" charset="0"/>
            </a:endParaRPr>
          </a:p>
        </p:txBody>
      </p:sp>
    </p:spTree>
    <p:extLst>
      <p:ext uri="{BB962C8B-B14F-4D97-AF65-F5344CB8AC3E}">
        <p14:creationId xmlns:p14="http://schemas.microsoft.com/office/powerpoint/2010/main" val="8809055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WS_pattern two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09909850-821C-1C77-3F98-996BE540BD3D}"/>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30446574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WS_pattern two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3348FB-F7FB-7514-252F-EED2CAB149D3}"/>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5" name="Date Placeholder 3">
            <a:extLst>
              <a:ext uri="{FF2B5EF4-FFF2-40B4-BE49-F238E27FC236}">
                <a16:creationId xmlns:a16="http://schemas.microsoft.com/office/drawing/2014/main" id="{92A08671-6431-643E-74C1-5A50710A2A4D}"/>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20430209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WS_pattern tw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64A-9C50-CD40-27A9-BB0B7E016D00}"/>
              </a:ext>
            </a:extLst>
          </p:cNvPr>
          <p:cNvSpPr>
            <a:spLocks noGrp="1"/>
          </p:cNvSpPr>
          <p:nvPr>
            <p:ph idx="1"/>
          </p:nvPr>
        </p:nvSpPr>
        <p:spPr>
          <a:xfrm>
            <a:off x="540000" y="1224000"/>
            <a:ext cx="8640000" cy="5382000"/>
          </a:xfrm>
        </p:spPr>
        <p:txBody>
          <a:bodyPr>
            <a:normAutofit/>
          </a:bodyPr>
          <a:lstStyle>
            <a:lvl1pPr>
              <a:lnSpc>
                <a:spcPct val="100000"/>
              </a:lnSpc>
              <a:spcBef>
                <a:spcPts val="0"/>
              </a:spcBef>
              <a:spcAft>
                <a:spcPts val="601"/>
              </a:spcAft>
              <a:defRPr b="0">
                <a:solidFill>
                  <a:schemeClr val="tx1"/>
                </a:solidFill>
              </a:defRPr>
            </a:lvl1pPr>
            <a:lvl2pPr>
              <a:lnSpc>
                <a:spcPct val="100000"/>
              </a:lnSpc>
              <a:spcBef>
                <a:spcPts val="0"/>
              </a:spcBef>
              <a:spcAft>
                <a:spcPts val="601"/>
              </a:spcAft>
              <a:defRPr/>
            </a:lvl2pPr>
            <a:lvl3pPr>
              <a:lnSpc>
                <a:spcPct val="100000"/>
              </a:lnSpc>
              <a:spcBef>
                <a:spcPts val="0"/>
              </a:spcBef>
              <a:spcAft>
                <a:spcPts val="601"/>
              </a:spcAft>
              <a:defRPr/>
            </a:lvl3pPr>
            <a:lvl4pPr>
              <a:lnSpc>
                <a:spcPct val="100000"/>
              </a:lnSpc>
              <a:spcBef>
                <a:spcPts val="0"/>
              </a:spcBef>
              <a:spcAft>
                <a:spcPts val="601"/>
              </a:spcAft>
              <a:defRPr/>
            </a:lvl4pPr>
            <a:lvl5pPr>
              <a:lnSpc>
                <a:spcPct val="100000"/>
              </a:lnSpc>
              <a:spcBef>
                <a:spcPts val="0"/>
              </a:spcBef>
              <a:spcAft>
                <a:spcPts val="601"/>
              </a:spcAft>
              <a:defRPr/>
            </a:lvl5pPr>
          </a:lstStyle>
          <a:p>
            <a:pPr lvl="0"/>
            <a:r>
              <a:rPr lang="en-US"/>
              <a:t>Click to edit Master text styles</a:t>
            </a:r>
          </a:p>
          <a:p>
            <a:pPr lvl="1"/>
            <a:r>
              <a:rPr lang="en-US"/>
              <a:t>Second level</a:t>
            </a:r>
          </a:p>
          <a:p>
            <a:pPr lvl="2"/>
            <a:r>
              <a:rPr lang="en-US"/>
              <a:t>Third level</a:t>
            </a:r>
          </a:p>
        </p:txBody>
      </p:sp>
      <p:sp>
        <p:nvSpPr>
          <p:cNvPr id="4" name="Date Placeholder 3">
            <a:extLst>
              <a:ext uri="{FF2B5EF4-FFF2-40B4-BE49-F238E27FC236}">
                <a16:creationId xmlns:a16="http://schemas.microsoft.com/office/drawing/2014/main" id="{F31094D5-FE3B-BD02-99F3-02BCE26BD85A}"/>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27796223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S_pattern thre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55E3B6C1-15EC-D44B-79A7-8D7AAF813E71}"/>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2038952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WS_pattern three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Date Placeholder 3">
            <a:extLst>
              <a:ext uri="{FF2B5EF4-FFF2-40B4-BE49-F238E27FC236}">
                <a16:creationId xmlns:a16="http://schemas.microsoft.com/office/drawing/2014/main" id="{94C24FCB-7FE3-A8AA-1BE9-DBC02C1C478A}"/>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35704590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WS_pattern three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0E354-3BF3-FE65-5955-54218D618FBC}"/>
              </a:ext>
            </a:extLst>
          </p:cNvPr>
          <p:cNvSpPr>
            <a:spLocks noGrp="1"/>
          </p:cNvSpPr>
          <p:nvPr>
            <p:ph type="title"/>
          </p:nvPr>
        </p:nvSpPr>
        <p:spPr>
          <a:xfrm>
            <a:off x="539998" y="252000"/>
            <a:ext cx="8640000" cy="720000"/>
          </a:xfrm>
        </p:spPr>
        <p:txBody>
          <a:bodyPr>
            <a:normAutofit/>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B63664A-9C50-CD40-27A9-BB0B7E016D00}"/>
              </a:ext>
            </a:extLst>
          </p:cNvPr>
          <p:cNvSpPr>
            <a:spLocks noGrp="1"/>
          </p:cNvSpPr>
          <p:nvPr>
            <p:ph idx="1"/>
          </p:nvPr>
        </p:nvSpPr>
        <p:spPr>
          <a:xfrm>
            <a:off x="540005" y="1224002"/>
            <a:ext cx="8639998" cy="5364579"/>
          </a:xfrm>
        </p:spPr>
        <p:txBody>
          <a:bodyPr>
            <a:normAutofit/>
          </a:bodyPr>
          <a:lstStyle>
            <a:lvl1pPr>
              <a:lnSpc>
                <a:spcPct val="100000"/>
              </a:lnSpc>
              <a:spcBef>
                <a:spcPts val="0"/>
              </a:spcBef>
              <a:spcAft>
                <a:spcPts val="601"/>
              </a:spcAft>
              <a:defRPr b="0">
                <a:solidFill>
                  <a:schemeClr val="bg1"/>
                </a:solidFill>
              </a:defRPr>
            </a:lvl1pPr>
            <a:lvl2pPr>
              <a:lnSpc>
                <a:spcPct val="100000"/>
              </a:lnSpc>
              <a:spcBef>
                <a:spcPts val="0"/>
              </a:spcBef>
              <a:spcAft>
                <a:spcPts val="601"/>
              </a:spcAft>
              <a:defRPr>
                <a:solidFill>
                  <a:schemeClr val="bg1"/>
                </a:solidFill>
              </a:defRPr>
            </a:lvl2pPr>
            <a:lvl3pPr>
              <a:lnSpc>
                <a:spcPct val="100000"/>
              </a:lnSpc>
              <a:spcBef>
                <a:spcPts val="0"/>
              </a:spcBef>
              <a:spcAft>
                <a:spcPts val="601"/>
              </a:spcAft>
              <a:defRPr>
                <a:solidFill>
                  <a:schemeClr val="bg1"/>
                </a:solidFill>
              </a:defRPr>
            </a:lvl3pPr>
            <a:lvl4pPr>
              <a:lnSpc>
                <a:spcPct val="100000"/>
              </a:lnSpc>
              <a:spcBef>
                <a:spcPts val="0"/>
              </a:spcBef>
              <a:spcAft>
                <a:spcPts val="601"/>
              </a:spcAft>
              <a:defRPr/>
            </a:lvl4pPr>
            <a:lvl5pPr>
              <a:lnSpc>
                <a:spcPct val="100000"/>
              </a:lnSpc>
              <a:spcBef>
                <a:spcPts val="0"/>
              </a:spcBef>
              <a:spcAft>
                <a:spcPts val="601"/>
              </a:spcAft>
              <a:defRPr/>
            </a:lvl5pPr>
          </a:lstStyle>
          <a:p>
            <a:pPr lvl="0"/>
            <a:r>
              <a:rPr lang="en-US"/>
              <a:t>Click to edit Master text styles</a:t>
            </a:r>
          </a:p>
          <a:p>
            <a:pPr lvl="1"/>
            <a:r>
              <a:rPr lang="en-US"/>
              <a:t>Second level</a:t>
            </a:r>
          </a:p>
          <a:p>
            <a:pPr lvl="2"/>
            <a:r>
              <a:rPr lang="en-US"/>
              <a:t>Third level</a:t>
            </a:r>
          </a:p>
        </p:txBody>
      </p:sp>
      <p:sp>
        <p:nvSpPr>
          <p:cNvPr id="6" name="Date Placeholder 3">
            <a:extLst>
              <a:ext uri="{FF2B5EF4-FFF2-40B4-BE49-F238E27FC236}">
                <a16:creationId xmlns:a16="http://schemas.microsoft.com/office/drawing/2014/main" id="{DB4BCF07-3635-8FE6-D6F5-58D71146A5A8}"/>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alpha val="49816"/>
                  </a:schemeClr>
                </a:solidFill>
                <a:latin typeface="Arial" panose="020B0604020202020204" pitchFamily="34" charset="0"/>
              </a:rPr>
              <a:t>© BioPhorum Operations Group Ltd </a:t>
            </a:r>
            <a:fld id="{533EC689-C20D-3241-8A64-5214479FBAD3}" type="datetimeyyyy">
              <a:rPr lang="en-GB" altLang="en-US" sz="601" smtClean="0">
                <a:solidFill>
                  <a:schemeClr val="bg1">
                    <a:alpha val="49816"/>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alpha val="49816"/>
                </a:schemeClr>
              </a:solidFill>
              <a:latin typeface="Arial" panose="020B0604020202020204" pitchFamily="34" charset="0"/>
            </a:endParaRPr>
          </a:p>
        </p:txBody>
      </p:sp>
    </p:spTree>
    <p:extLst>
      <p:ext uri="{BB962C8B-B14F-4D97-AF65-F5344CB8AC3E}">
        <p14:creationId xmlns:p14="http://schemas.microsoft.com/office/powerpoint/2010/main" val="3855502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S_BioPhorum title page photo 5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3" cstate="screen">
            <a:alphaModFix amt="18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5" y="2286000"/>
            <a:ext cx="5265161"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5265161"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spTree>
    <p:extLst>
      <p:ext uri="{BB962C8B-B14F-4D97-AF65-F5344CB8AC3E}">
        <p14:creationId xmlns:p14="http://schemas.microsoft.com/office/powerpoint/2010/main" val="39644654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WS_DG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91AF335B-AACA-05D8-7C9F-52F1DC79A9BD}"/>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36539165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WS_DS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028E792E-9833-66BA-9804-C75E1A9341F7}"/>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667788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E97F-16A8-4C2C-A6BC-47817982E3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17061-6E36-406A-A0C1-5FF985EA6D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21DF23-F7B7-42D6-898F-B1272D60E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63CF9-B6B5-4A60-9D53-467F35A8A274}"/>
              </a:ext>
            </a:extLst>
          </p:cNvPr>
          <p:cNvSpPr>
            <a:spLocks noGrp="1"/>
          </p:cNvSpPr>
          <p:nvPr>
            <p:ph type="dt" sz="half" idx="10"/>
          </p:nvPr>
        </p:nvSpPr>
        <p:spPr/>
        <p:txBody>
          <a:bodyPr/>
          <a:lstStyle/>
          <a:p>
            <a:r>
              <a:rPr lang="fr-FR"/>
              <a:t>September 17, 2020</a:t>
            </a:r>
            <a:endParaRPr lang="en-US"/>
          </a:p>
        </p:txBody>
      </p:sp>
      <p:sp>
        <p:nvSpPr>
          <p:cNvPr id="6" name="Footer Placeholder 5">
            <a:extLst>
              <a:ext uri="{FF2B5EF4-FFF2-40B4-BE49-F238E27FC236}">
                <a16:creationId xmlns:a16="http://schemas.microsoft.com/office/drawing/2014/main" id="{F7D2AF4B-A7C0-43A6-BCA4-CF159EFC1E3D}"/>
              </a:ext>
            </a:extLst>
          </p:cNvPr>
          <p:cNvSpPr>
            <a:spLocks noGrp="1"/>
          </p:cNvSpPr>
          <p:nvPr>
            <p:ph type="ftr" sz="quarter" idx="11"/>
          </p:nvPr>
        </p:nvSpPr>
        <p:spPr/>
        <p:txBody>
          <a:bodyPr/>
          <a:lstStyle/>
          <a:p>
            <a:r>
              <a:rPr lang="en-US"/>
              <a:t>[insert presenter name]</a:t>
            </a:r>
          </a:p>
        </p:txBody>
      </p:sp>
      <p:sp>
        <p:nvSpPr>
          <p:cNvPr id="7" name="Slide Number Placeholder 6">
            <a:extLst>
              <a:ext uri="{FF2B5EF4-FFF2-40B4-BE49-F238E27FC236}">
                <a16:creationId xmlns:a16="http://schemas.microsoft.com/office/drawing/2014/main" id="{B9932542-0CBC-42AE-9E6D-1A3DF5941D33}"/>
              </a:ext>
            </a:extLst>
          </p:cNvPr>
          <p:cNvSpPr>
            <a:spLocks noGrp="1"/>
          </p:cNvSpPr>
          <p:nvPr>
            <p:ph type="sldNum" sz="quarter" idx="12"/>
          </p:nvPr>
        </p:nvSpPr>
        <p:spPr/>
        <p:txBody>
          <a:bodyPr/>
          <a:lstStyle/>
          <a:p>
            <a:fld id="{A51A9785-A052-4492-AAD8-5BB3B67483BF}" type="slidenum">
              <a:rPr lang="en-US" smtClean="0"/>
              <a:t>‹N°›</a:t>
            </a:fld>
            <a:endParaRPr lang="en-US"/>
          </a:p>
        </p:txBody>
      </p:sp>
    </p:spTree>
    <p:extLst>
      <p:ext uri="{BB962C8B-B14F-4D97-AF65-F5344CB8AC3E}">
        <p14:creationId xmlns:p14="http://schemas.microsoft.com/office/powerpoint/2010/main" val="3448041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WS_FF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C7E3D01-C2B4-9B3B-B8AF-DA87A0FD50AF}"/>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7997666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S_IT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99089132-8D1D-F9EC-791C-01DB56D6243E}"/>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6955035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WS_SCtP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7" name="Picture 6" descr="Logo&#10;&#10;Description automatically generated">
            <a:extLst>
              <a:ext uri="{FF2B5EF4-FFF2-40B4-BE49-F238E27FC236}">
                <a16:creationId xmlns:a16="http://schemas.microsoft.com/office/drawing/2014/main" id="{4A9B8E30-E97A-0408-F45B-952AE1EF1311}"/>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976850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WS_SPP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91C62712-55C3-EA5C-3EFB-A6D3C7A0B50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4959975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S_SUST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C2EDDE29-0103-051B-0257-753EA3037A4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13758549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WS_TS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58F1133E-55E7-4FC7-9C4B-E0BA2FB550B7}"/>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698341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S_REG white cover pag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8A337A4-AE1E-2BCE-3A7A-4B663B00B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tx1"/>
                </a:solidFill>
                <a:latin typeface="Arial" charset="0"/>
                <a:ea typeface="Arial" charset="0"/>
                <a:cs typeface="Arial" charset="0"/>
              </a:rPr>
              <a:t>CONNECT </a:t>
            </a:r>
          </a:p>
          <a:p>
            <a:pPr algn="l"/>
            <a:r>
              <a:rPr lang="en-US" sz="1801" b="1">
                <a:solidFill>
                  <a:schemeClr val="tx1"/>
                </a:solidFill>
                <a:latin typeface="Arial" charset="0"/>
                <a:ea typeface="Arial" charset="0"/>
                <a:cs typeface="Arial" charset="0"/>
              </a:rPr>
              <a:t>COLLABORATE </a:t>
            </a:r>
          </a:p>
          <a:p>
            <a:pPr algn="l"/>
            <a:r>
              <a:rPr lang="en-US" sz="1801" b="1">
                <a:solidFill>
                  <a:schemeClr val="tx1"/>
                </a:solidFill>
                <a:latin typeface="Arial" charset="0"/>
                <a:ea typeface="Arial" charset="0"/>
                <a:cs typeface="Arial" charset="0"/>
              </a:rPr>
              <a:t>ACCELERATE</a:t>
            </a:r>
            <a:r>
              <a:rPr lang="en-US" sz="1200" b="1" baseline="60000">
                <a:solidFill>
                  <a:schemeClr val="tx1"/>
                </a:solidFill>
                <a:latin typeface="Arial" charset="0"/>
                <a:ea typeface="Arial" charset="0"/>
                <a:cs typeface="Arial" charset="0"/>
              </a:rPr>
              <a:t>TM</a:t>
            </a:r>
            <a:endParaRPr lang="en-US" sz="1801" b="1" baseline="60000">
              <a:solidFill>
                <a:schemeClr val="tx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tx2"/>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7" name="Picture 6" descr="Logo, company name&#10;&#10;Description automatically generated">
            <a:extLst>
              <a:ext uri="{FF2B5EF4-FFF2-40B4-BE49-F238E27FC236}">
                <a16:creationId xmlns:a16="http://schemas.microsoft.com/office/drawing/2014/main" id="{3FBB1BB6-7B03-E407-92DF-0F82E5252DC2}"/>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3364531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WS_CGT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314690-52F0-4E97-E75D-FAF1F2A50657}"/>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9B85B2F2-42AF-B714-7BCD-8391DFE76559}"/>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25062430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S_DG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951C76-719F-BDD4-8C68-F0E8FF97DBFF}"/>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9" name="Picture 8" descr="Logo&#10;&#10;Description automatically generated">
            <a:extLst>
              <a:ext uri="{FF2B5EF4-FFF2-40B4-BE49-F238E27FC236}">
                <a16:creationId xmlns:a16="http://schemas.microsoft.com/office/drawing/2014/main" id="{8DDE182E-3432-8021-1538-F5FB94EAF844}"/>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35533912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S_DS navy cover page">
    <p:bg>
      <p:bgPr>
        <a:solidFill>
          <a:schemeClr val="accent3"/>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33897B-3A13-3641-162C-69E9B1C0094D}"/>
              </a:ext>
            </a:extLst>
          </p:cNvPr>
          <p:cNvPicPr>
            <a:picLocks noChangeAspect="1"/>
          </p:cNvPicPr>
          <p:nvPr userDrawn="1"/>
        </p:nvPicPr>
        <p:blipFill>
          <a:blip r:embed="rId2" cstate="screen">
            <a:alphaModFix amt="20000"/>
            <a:extLst>
              <a:ext uri="{28A0092B-C50C-407E-A947-70E740481C1C}">
                <a14:useLocalDpi xmlns:a14="http://schemas.microsoft.com/office/drawing/2010/main"/>
              </a:ext>
            </a:extLst>
          </a:blip>
          <a:stretch>
            <a:fillRect/>
          </a:stretch>
        </p:blipFill>
        <p:spPr>
          <a:xfrm>
            <a:off x="8169482" y="0"/>
            <a:ext cx="3419856" cy="6858000"/>
          </a:xfrm>
          <a:prstGeom prst="rect">
            <a:avLst/>
          </a:prstGeom>
        </p:spPr>
      </p:pic>
      <p:sp>
        <p:nvSpPr>
          <p:cNvPr id="12" name="Rectangle 11">
            <a:extLst>
              <a:ext uri="{FF2B5EF4-FFF2-40B4-BE49-F238E27FC236}">
                <a16:creationId xmlns:a16="http://schemas.microsoft.com/office/drawing/2014/main" id="{52263CDD-00D6-F29B-595A-232853984B31}"/>
              </a:ext>
            </a:extLst>
          </p:cNvPr>
          <p:cNvSpPr/>
          <p:nvPr userDrawn="1"/>
        </p:nvSpPr>
        <p:spPr>
          <a:xfrm>
            <a:off x="949372" y="5491951"/>
            <a:ext cx="2708228" cy="923714"/>
          </a:xfrm>
          <a:prstGeom prst="rect">
            <a:avLst/>
          </a:prstGeom>
        </p:spPr>
        <p:txBody>
          <a:bodyPr wrap="square">
            <a:spAutoFit/>
          </a:bodyPr>
          <a:lstStyle/>
          <a:p>
            <a:pPr algn="l"/>
            <a:r>
              <a:rPr lang="en-US" sz="1801" b="1">
                <a:solidFill>
                  <a:schemeClr val="bg1"/>
                </a:solidFill>
                <a:latin typeface="Arial" charset="0"/>
                <a:ea typeface="Arial" charset="0"/>
                <a:cs typeface="Arial" charset="0"/>
              </a:rPr>
              <a:t>CONNECT </a:t>
            </a:r>
          </a:p>
          <a:p>
            <a:pPr algn="l"/>
            <a:r>
              <a:rPr lang="en-US" sz="1801" b="1">
                <a:solidFill>
                  <a:schemeClr val="bg1"/>
                </a:solidFill>
                <a:latin typeface="Arial" charset="0"/>
                <a:ea typeface="Arial" charset="0"/>
                <a:cs typeface="Arial" charset="0"/>
              </a:rPr>
              <a:t>COLLABORATE </a:t>
            </a:r>
          </a:p>
          <a:p>
            <a:pPr algn="l"/>
            <a:r>
              <a:rPr lang="en-US" sz="1801" b="1">
                <a:solidFill>
                  <a:schemeClr val="bg1"/>
                </a:solidFill>
                <a:latin typeface="Arial" charset="0"/>
                <a:ea typeface="Arial" charset="0"/>
                <a:cs typeface="Arial" charset="0"/>
              </a:rPr>
              <a:t>ACCELERATE</a:t>
            </a:r>
            <a:r>
              <a:rPr lang="en-US" sz="1200" b="1" baseline="60000">
                <a:solidFill>
                  <a:schemeClr val="bg1"/>
                </a:solidFill>
                <a:latin typeface="Arial" charset="0"/>
                <a:ea typeface="Arial" charset="0"/>
                <a:cs typeface="Arial" charset="0"/>
              </a:rPr>
              <a:t>TM</a:t>
            </a:r>
            <a:endParaRPr lang="en-US" sz="1801" b="1" baseline="60000">
              <a:solidFill>
                <a:schemeClr val="bg1"/>
              </a:solidFill>
              <a:latin typeface="Arial" charset="0"/>
              <a:ea typeface="Arial" charset="0"/>
              <a:cs typeface="Arial" charset="0"/>
            </a:endParaRPr>
          </a:p>
        </p:txBody>
      </p:sp>
      <p:sp>
        <p:nvSpPr>
          <p:cNvPr id="4" name="Title 1">
            <a:extLst>
              <a:ext uri="{FF2B5EF4-FFF2-40B4-BE49-F238E27FC236}">
                <a16:creationId xmlns:a16="http://schemas.microsoft.com/office/drawing/2014/main" id="{4D785B75-43B2-7964-6494-96E185660A66}"/>
              </a:ext>
            </a:extLst>
          </p:cNvPr>
          <p:cNvSpPr>
            <a:spLocks noGrp="1"/>
          </p:cNvSpPr>
          <p:nvPr>
            <p:ph type="ctrTitle"/>
          </p:nvPr>
        </p:nvSpPr>
        <p:spPr>
          <a:xfrm>
            <a:off x="949377" y="2286000"/>
            <a:ext cx="8432133" cy="1381615"/>
          </a:xfrm>
        </p:spPr>
        <p:txBody>
          <a:bodyPr anchor="b">
            <a:normAutofit/>
          </a:bodyPr>
          <a:lstStyle>
            <a:lvl1pPr algn="l">
              <a:defRPr sz="3600">
                <a:solidFill>
                  <a:schemeClr val="bg1"/>
                </a:solidFill>
              </a:defRPr>
            </a:lvl1pPr>
          </a:lstStyle>
          <a:p>
            <a:r>
              <a:rPr lang="en-US"/>
              <a:t>Click to edit Master title style</a:t>
            </a:r>
          </a:p>
        </p:txBody>
      </p:sp>
      <p:sp>
        <p:nvSpPr>
          <p:cNvPr id="5" name="Subtitle 2">
            <a:extLst>
              <a:ext uri="{FF2B5EF4-FFF2-40B4-BE49-F238E27FC236}">
                <a16:creationId xmlns:a16="http://schemas.microsoft.com/office/drawing/2014/main" id="{7A9A157E-6782-1B96-3A89-1A69B0A0A839}"/>
              </a:ext>
            </a:extLst>
          </p:cNvPr>
          <p:cNvSpPr>
            <a:spLocks noGrp="1"/>
          </p:cNvSpPr>
          <p:nvPr>
            <p:ph type="subTitle" idx="1"/>
          </p:nvPr>
        </p:nvSpPr>
        <p:spPr>
          <a:xfrm>
            <a:off x="949375" y="3789261"/>
            <a:ext cx="8432133" cy="918926"/>
          </a:xfrm>
        </p:spPr>
        <p:txBody>
          <a:bodyPr/>
          <a:lstStyle>
            <a:lvl1pPr marL="0" indent="0" algn="l">
              <a:buNone/>
              <a:defRPr sz="2400">
                <a:solidFill>
                  <a:schemeClr val="accent1"/>
                </a:solidFill>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en-US"/>
              <a:t>Click to edit Master subtitle style</a:t>
            </a:r>
          </a:p>
        </p:txBody>
      </p:sp>
      <p:sp>
        <p:nvSpPr>
          <p:cNvPr id="6" name="Date Placeholder 3">
            <a:extLst>
              <a:ext uri="{FF2B5EF4-FFF2-40B4-BE49-F238E27FC236}">
                <a16:creationId xmlns:a16="http://schemas.microsoft.com/office/drawing/2014/main" id="{68E99A61-55C5-5926-A46F-F4DB2B5887EC}"/>
              </a:ext>
            </a:extLst>
          </p:cNvPr>
          <p:cNvSpPr txBox="1">
            <a:spLocks/>
          </p:cNvSpPr>
          <p:nvPr userDrawn="1"/>
        </p:nvSpPr>
        <p:spPr>
          <a:xfrm>
            <a:off x="9944100" y="6588581"/>
            <a:ext cx="2114549" cy="269421"/>
          </a:xfrm>
          <a:prstGeom prst="rect">
            <a:avLst/>
          </a:prstGeom>
        </p:spPr>
        <p:txBody>
          <a:bodyPr vert="horz" lIns="180000" tIns="36000" rIns="0" bIns="36000" rtlCol="0" anchor="ctr"/>
          <a:lstStyle>
            <a:defPPr>
              <a:defRPr lang="en-US"/>
            </a:defPPr>
            <a:lvl1pPr marL="0" algn="l" defTabSz="914400" rtl="0" eaLnBrk="1" latinLnBrk="0" hangingPunct="1">
              <a:defRPr sz="10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22" rtl="0" eaLnBrk="1" fontAlgn="auto" latinLnBrk="0" hangingPunct="1">
              <a:lnSpc>
                <a:spcPct val="100000"/>
              </a:lnSpc>
              <a:spcBef>
                <a:spcPct val="0"/>
              </a:spcBef>
              <a:spcAft>
                <a:spcPts val="0"/>
              </a:spcAft>
              <a:buClrTx/>
              <a:buSzTx/>
              <a:buFontTx/>
              <a:buNone/>
              <a:tabLst/>
              <a:defRPr/>
            </a:pPr>
            <a:r>
              <a:rPr lang="en-US" altLang="en-US" sz="601">
                <a:solidFill>
                  <a:schemeClr val="bg1">
                    <a:lumMod val="85000"/>
                  </a:schemeClr>
                </a:solidFill>
                <a:latin typeface="Arial" panose="020B0604020202020204" pitchFamily="34" charset="0"/>
              </a:rPr>
              <a:t>© BioPhorum Operations Group Ltd </a:t>
            </a:r>
            <a:fld id="{533EC689-C20D-3241-8A64-5214479FBAD3}" type="datetimeyyyy">
              <a:rPr lang="en-GB" altLang="en-US" sz="601" smtClean="0">
                <a:solidFill>
                  <a:schemeClr val="bg1">
                    <a:lumMod val="85000"/>
                  </a:schemeClr>
                </a:solidFill>
                <a:latin typeface="Arial" panose="020B0604020202020204" pitchFamily="34" charset="0"/>
              </a:rPr>
              <a:pPr marL="0" marR="0" lvl="0" indent="0" algn="r" defTabSz="914422" rtl="0" eaLnBrk="1" fontAlgn="auto" latinLnBrk="0" hangingPunct="1">
                <a:lnSpc>
                  <a:spcPct val="100000"/>
                </a:lnSpc>
                <a:spcBef>
                  <a:spcPct val="0"/>
                </a:spcBef>
                <a:spcAft>
                  <a:spcPts val="0"/>
                </a:spcAft>
                <a:buClrTx/>
                <a:buSzTx/>
                <a:buFontTx/>
                <a:buNone/>
                <a:tabLst/>
                <a:defRPr/>
              </a:pPr>
              <a:t>2023</a:t>
            </a:fld>
            <a:endParaRPr lang="en-US" altLang="en-US" sz="601">
              <a:solidFill>
                <a:schemeClr val="bg1">
                  <a:lumMod val="85000"/>
                </a:schemeClr>
              </a:solidFill>
              <a:latin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2F08F701-D27B-57F5-C615-79A5F1EC57D8}"/>
              </a:ext>
            </a:extLst>
          </p:cNvPr>
          <p:cNvPicPr>
            <a:picLocks noChangeAspect="1"/>
          </p:cNvPicPr>
          <p:nvPr userDrawn="1"/>
        </p:nvPicPr>
        <p:blipFill>
          <a:blip r:embed="rId3"/>
          <a:stretch>
            <a:fillRect/>
          </a:stretch>
        </p:blipFill>
        <p:spPr>
          <a:xfrm>
            <a:off x="468000" y="1008000"/>
            <a:ext cx="2880000" cy="1095652"/>
          </a:xfrm>
          <a:prstGeom prst="rect">
            <a:avLst/>
          </a:prstGeom>
        </p:spPr>
      </p:pic>
    </p:spTree>
    <p:extLst>
      <p:ext uri="{BB962C8B-B14F-4D97-AF65-F5344CB8AC3E}">
        <p14:creationId xmlns:p14="http://schemas.microsoft.com/office/powerpoint/2010/main" val="9713079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9" Type="http://schemas.openxmlformats.org/officeDocument/2006/relationships/slideLayout" Target="../slideLayouts/slideLayout68.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42" Type="http://schemas.openxmlformats.org/officeDocument/2006/relationships/tags" Target="../tags/tag4.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41" Type="http://schemas.openxmlformats.org/officeDocument/2006/relationships/theme" Target="../theme/theme2.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slideLayout" Target="../slideLayouts/slideLayout66.xml"/><Relationship Id="rId40" Type="http://schemas.openxmlformats.org/officeDocument/2006/relationships/slideLayout" Target="../slideLayouts/slideLayout69.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4" Type="http://schemas.openxmlformats.org/officeDocument/2006/relationships/image" Target="../media/image1.emf"/><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 Id="rId43" Type="http://schemas.openxmlformats.org/officeDocument/2006/relationships/oleObject" Target="../embeddings/oleObject3.bin"/><Relationship Id="rId8" Type="http://schemas.openxmlformats.org/officeDocument/2006/relationships/slideLayout" Target="../slideLayouts/slideLayout37.xml"/><Relationship Id="rId3" Type="http://schemas.openxmlformats.org/officeDocument/2006/relationships/slideLayout" Target="../slideLayouts/slideLayout32.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38" Type="http://schemas.openxmlformats.org/officeDocument/2006/relationships/slideLayout" Target="../slideLayouts/slideLayout67.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9" Type="http://schemas.openxmlformats.org/officeDocument/2006/relationships/slideLayout" Target="../slideLayouts/slideLayout108.xml"/><Relationship Id="rId21" Type="http://schemas.openxmlformats.org/officeDocument/2006/relationships/slideLayout" Target="../slideLayouts/slideLayout90.xml"/><Relationship Id="rId34" Type="http://schemas.openxmlformats.org/officeDocument/2006/relationships/slideLayout" Target="../slideLayouts/slideLayout103.xml"/><Relationship Id="rId42" Type="http://schemas.openxmlformats.org/officeDocument/2006/relationships/tags" Target="../tags/tag5.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41" Type="http://schemas.openxmlformats.org/officeDocument/2006/relationships/theme" Target="../theme/theme3.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slideLayout" Target="../slideLayouts/slideLayout101.xml"/><Relationship Id="rId37" Type="http://schemas.openxmlformats.org/officeDocument/2006/relationships/slideLayout" Target="../slideLayouts/slideLayout106.xml"/><Relationship Id="rId40" Type="http://schemas.openxmlformats.org/officeDocument/2006/relationships/slideLayout" Target="../slideLayouts/slideLayout109.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36" Type="http://schemas.openxmlformats.org/officeDocument/2006/relationships/slideLayout" Target="../slideLayouts/slideLayout10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slideLayout" Target="../slideLayouts/slideLayout100.xml"/><Relationship Id="rId44" Type="http://schemas.openxmlformats.org/officeDocument/2006/relationships/image" Target="../media/image1.emf"/><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slideLayout" Target="../slideLayouts/slideLayout99.xml"/><Relationship Id="rId35" Type="http://schemas.openxmlformats.org/officeDocument/2006/relationships/slideLayout" Target="../slideLayouts/slideLayout104.xml"/><Relationship Id="rId43" Type="http://schemas.openxmlformats.org/officeDocument/2006/relationships/oleObject" Target="../embeddings/oleObject4.bin"/><Relationship Id="rId8" Type="http://schemas.openxmlformats.org/officeDocument/2006/relationships/slideLayout" Target="../slideLayouts/slideLayout77.xml"/><Relationship Id="rId3" Type="http://schemas.openxmlformats.org/officeDocument/2006/relationships/slideLayout" Target="../slideLayouts/slideLayout72.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slideLayout" Target="../slideLayouts/slideLayout102.xml"/><Relationship Id="rId38"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59FF824F-65D3-EDEC-6837-51BB5322D9BA}"/>
              </a:ext>
            </a:extLst>
          </p:cNvPr>
          <p:cNvGraphicFramePr>
            <a:graphicFrameLocks noChangeAspect="1"/>
          </p:cNvGraphicFramePr>
          <p:nvPr userDrawn="1">
            <p:custDataLst>
              <p:tags r:id="rId31"/>
            </p:custDataLst>
            <p:extLst>
              <p:ext uri="{D42A27DB-BD31-4B8C-83A1-F6EECF244321}">
                <p14:modId xmlns:p14="http://schemas.microsoft.com/office/powerpoint/2010/main" val="1124225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2" imgW="592" imgH="591" progId="TCLayout.ActiveDocument.1">
                  <p:embed/>
                </p:oleObj>
              </mc:Choice>
              <mc:Fallback>
                <p:oleObj name="Diapositive think-cell" r:id="rId32" imgW="592" imgH="591" progId="TCLayout.ActiveDocument.1">
                  <p:embed/>
                  <p:pic>
                    <p:nvPicPr>
                      <p:cNvPr id="8" name="Objet 7" hidden="1">
                        <a:extLst>
                          <a:ext uri="{FF2B5EF4-FFF2-40B4-BE49-F238E27FC236}">
                            <a16:creationId xmlns:a16="http://schemas.microsoft.com/office/drawing/2014/main" id="{59FF824F-65D3-EDEC-6837-51BB5322D9BA}"/>
                          </a:ext>
                        </a:extLst>
                      </p:cNvPr>
                      <p:cNvPicPr/>
                      <p:nvPr/>
                    </p:nvPicPr>
                    <p:blipFill>
                      <a:blip r:embed="rId3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4E3F19A-3C1D-4509-802C-6756FE6577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DB82A1-8A1A-4DC0-9CE1-A1C995A9C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15FAA2-04A7-4064-BAF1-AE2F8B69E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September 17, 2020</a:t>
            </a:r>
            <a:endParaRPr lang="en-US"/>
          </a:p>
        </p:txBody>
      </p:sp>
      <p:sp>
        <p:nvSpPr>
          <p:cNvPr id="5" name="Footer Placeholder 4">
            <a:extLst>
              <a:ext uri="{FF2B5EF4-FFF2-40B4-BE49-F238E27FC236}">
                <a16:creationId xmlns:a16="http://schemas.microsoft.com/office/drawing/2014/main" id="{61759317-64C2-4E03-9BAC-65AAB0DB4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[insert presenter name]</a:t>
            </a:r>
          </a:p>
        </p:txBody>
      </p:sp>
      <p:sp>
        <p:nvSpPr>
          <p:cNvPr id="6" name="Slide Number Placeholder 5">
            <a:extLst>
              <a:ext uri="{FF2B5EF4-FFF2-40B4-BE49-F238E27FC236}">
                <a16:creationId xmlns:a16="http://schemas.microsoft.com/office/drawing/2014/main" id="{209EC157-4FB7-4F39-A1A5-42ADC9B3E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1A9785-A052-4492-AAD8-5BB3B67483BF}" type="slidenum">
              <a:rPr lang="en-US" smtClean="0"/>
              <a:t>‹N°›</a:t>
            </a:fld>
            <a:endParaRPr lang="en-US"/>
          </a:p>
        </p:txBody>
      </p:sp>
    </p:spTree>
    <p:extLst>
      <p:ext uri="{BB962C8B-B14F-4D97-AF65-F5344CB8AC3E}">
        <p14:creationId xmlns:p14="http://schemas.microsoft.com/office/powerpoint/2010/main" val="3163754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6" r:id="rId25"/>
    <p:sldLayoutId id="2147483687" r:id="rId26"/>
    <p:sldLayoutId id="2147483688" r:id="rId27"/>
    <p:sldLayoutId id="2147483689" r:id="rId28"/>
    <p:sldLayoutId id="2147483814"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F5C043CE-0A2D-1307-E36A-757E077F3C1C}"/>
              </a:ext>
            </a:extLst>
          </p:cNvPr>
          <p:cNvGraphicFramePr>
            <a:graphicFrameLocks noChangeAspect="1"/>
          </p:cNvGraphicFramePr>
          <p:nvPr userDrawn="1">
            <p:custDataLst>
              <p:tags r:id="rId42"/>
            </p:custDataLst>
            <p:extLst>
              <p:ext uri="{D42A27DB-BD31-4B8C-83A1-F6EECF244321}">
                <p14:modId xmlns:p14="http://schemas.microsoft.com/office/powerpoint/2010/main" val="23601021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3" imgW="592" imgH="591" progId="TCLayout.ActiveDocument.1">
                  <p:embed/>
                </p:oleObj>
              </mc:Choice>
              <mc:Fallback>
                <p:oleObj name="Diapositive think-cell" r:id="rId43" imgW="592" imgH="591" progId="TCLayout.ActiveDocument.1">
                  <p:embed/>
                  <p:pic>
                    <p:nvPicPr>
                      <p:cNvPr id="5" name="Objet 4" hidden="1">
                        <a:extLst>
                          <a:ext uri="{FF2B5EF4-FFF2-40B4-BE49-F238E27FC236}">
                            <a16:creationId xmlns:a16="http://schemas.microsoft.com/office/drawing/2014/main" id="{F5C043CE-0A2D-1307-E36A-757E077F3C1C}"/>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456678F-DC1B-5237-2566-7FA7E611194F}"/>
              </a:ext>
            </a:extLst>
          </p:cNvPr>
          <p:cNvSpPr>
            <a:spLocks noGrp="1"/>
          </p:cNvSpPr>
          <p:nvPr>
            <p:ph type="title"/>
          </p:nvPr>
        </p:nvSpPr>
        <p:spPr>
          <a:xfrm>
            <a:off x="539998" y="252000"/>
            <a:ext cx="11160000" cy="720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936D6CD-1818-596F-C536-C716E8E0DAB3}"/>
              </a:ext>
            </a:extLst>
          </p:cNvPr>
          <p:cNvSpPr>
            <a:spLocks noGrp="1"/>
          </p:cNvSpPr>
          <p:nvPr>
            <p:ph type="body" idx="1"/>
          </p:nvPr>
        </p:nvSpPr>
        <p:spPr>
          <a:xfrm>
            <a:off x="540000" y="1224000"/>
            <a:ext cx="11160000" cy="5400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5721667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 id="2147483731" r:id="rId40"/>
  </p:sldLayoutIdLst>
  <p:hf hdr="0" ftr="0" dt="0"/>
  <p:txStyles>
    <p:titleStyle>
      <a:lvl1pPr algn="l" defTabSz="914400"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68288" indent="-268288" algn="l" defTabSz="914400" rtl="0" eaLnBrk="1" latinLnBrk="0" hangingPunct="1">
        <a:lnSpc>
          <a:spcPct val="100000"/>
        </a:lnSpc>
        <a:spcBef>
          <a:spcPts val="0"/>
        </a:spcBef>
        <a:spcAft>
          <a:spcPts val="600"/>
        </a:spcAft>
        <a:buFont typeface="Arial" panose="020B0604020202020204" pitchFamily="34" charset="0"/>
        <a:buChar char="•"/>
        <a:tabLst/>
        <a:defRPr sz="2400" b="0" kern="1200">
          <a:solidFill>
            <a:schemeClr val="tx2"/>
          </a:solidFill>
          <a:latin typeface="Arial" panose="020B0604020202020204" pitchFamily="34" charset="0"/>
          <a:ea typeface="+mn-ea"/>
          <a:cs typeface="Arial" panose="020B0604020202020204" pitchFamily="34" charset="0"/>
        </a:defRPr>
      </a:lvl1pPr>
      <a:lvl2pPr marL="625475" indent="-357188"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2pPr>
      <a:lvl3pPr marL="982663" indent="-357188" algn="l" defTabSz="914400" rtl="0" eaLnBrk="1" latinLnBrk="0" hangingPunct="1">
        <a:lnSpc>
          <a:spcPct val="100000"/>
        </a:lnSpc>
        <a:spcBef>
          <a:spcPts val="0"/>
        </a:spcBef>
        <a:spcAft>
          <a:spcPts val="600"/>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6B32754E-68D8-1A40-FED1-E5C4064AEDE7}"/>
              </a:ext>
            </a:extLst>
          </p:cNvPr>
          <p:cNvGraphicFramePr>
            <a:graphicFrameLocks noChangeAspect="1"/>
          </p:cNvGraphicFramePr>
          <p:nvPr userDrawn="1">
            <p:custDataLst>
              <p:tags r:id="rId42"/>
            </p:custDataLst>
            <p:extLst>
              <p:ext uri="{D42A27DB-BD31-4B8C-83A1-F6EECF244321}">
                <p14:modId xmlns:p14="http://schemas.microsoft.com/office/powerpoint/2010/main" val="245015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3" imgW="592" imgH="591" progId="TCLayout.ActiveDocument.1">
                  <p:embed/>
                </p:oleObj>
              </mc:Choice>
              <mc:Fallback>
                <p:oleObj name="Diapositive think-cell" r:id="rId43" imgW="592" imgH="591" progId="TCLayout.ActiveDocument.1">
                  <p:embed/>
                  <p:pic>
                    <p:nvPicPr>
                      <p:cNvPr id="5" name="Objet 4" hidden="1">
                        <a:extLst>
                          <a:ext uri="{FF2B5EF4-FFF2-40B4-BE49-F238E27FC236}">
                            <a16:creationId xmlns:a16="http://schemas.microsoft.com/office/drawing/2014/main" id="{6B32754E-68D8-1A40-FED1-E5C4064AEDE7}"/>
                          </a:ext>
                        </a:extLst>
                      </p:cNvPr>
                      <p:cNvPicPr/>
                      <p:nvPr/>
                    </p:nvPicPr>
                    <p:blipFill>
                      <a:blip r:embed="rId4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456678F-DC1B-5237-2566-7FA7E611194F}"/>
              </a:ext>
            </a:extLst>
          </p:cNvPr>
          <p:cNvSpPr>
            <a:spLocks noGrp="1"/>
          </p:cNvSpPr>
          <p:nvPr>
            <p:ph type="title"/>
          </p:nvPr>
        </p:nvSpPr>
        <p:spPr>
          <a:xfrm>
            <a:off x="539998" y="252000"/>
            <a:ext cx="11160000" cy="7200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6936D6CD-1818-596F-C536-C716E8E0DAB3}"/>
              </a:ext>
            </a:extLst>
          </p:cNvPr>
          <p:cNvSpPr>
            <a:spLocks noGrp="1"/>
          </p:cNvSpPr>
          <p:nvPr>
            <p:ph type="body" idx="1"/>
          </p:nvPr>
        </p:nvSpPr>
        <p:spPr>
          <a:xfrm>
            <a:off x="540000" y="1224000"/>
            <a:ext cx="11160000" cy="54000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25493359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 id="2147483803" r:id="rId30"/>
    <p:sldLayoutId id="2147483804" r:id="rId31"/>
    <p:sldLayoutId id="2147483805" r:id="rId32"/>
    <p:sldLayoutId id="2147483806" r:id="rId33"/>
    <p:sldLayoutId id="2147483807" r:id="rId34"/>
    <p:sldLayoutId id="2147483808" r:id="rId35"/>
    <p:sldLayoutId id="2147483809" r:id="rId36"/>
    <p:sldLayoutId id="2147483810" r:id="rId37"/>
    <p:sldLayoutId id="2147483811" r:id="rId38"/>
    <p:sldLayoutId id="2147483812" r:id="rId39"/>
    <p:sldLayoutId id="2147483813" r:id="rId40"/>
  </p:sldLayoutIdLst>
  <p:txStyles>
    <p:titleStyle>
      <a:lvl1pPr algn="l" defTabSz="914422" rtl="0" eaLnBrk="1" latinLnBrk="0" hangingPunct="1">
        <a:lnSpc>
          <a:spcPct val="10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68295" indent="-268295" algn="l" defTabSz="914422" rtl="0" eaLnBrk="1" latinLnBrk="0" hangingPunct="1">
        <a:lnSpc>
          <a:spcPct val="100000"/>
        </a:lnSpc>
        <a:spcBef>
          <a:spcPts val="0"/>
        </a:spcBef>
        <a:spcAft>
          <a:spcPts val="601"/>
        </a:spcAft>
        <a:buFont typeface="Arial" panose="020B0604020202020204" pitchFamily="34" charset="0"/>
        <a:buChar char="•"/>
        <a:tabLst/>
        <a:defRPr sz="2400" b="0" kern="1200">
          <a:solidFill>
            <a:schemeClr val="tx2"/>
          </a:solidFill>
          <a:latin typeface="Arial" panose="020B0604020202020204" pitchFamily="34" charset="0"/>
          <a:ea typeface="+mn-ea"/>
          <a:cs typeface="Arial" panose="020B0604020202020204" pitchFamily="34" charset="0"/>
        </a:defRPr>
      </a:lvl1pPr>
      <a:lvl2pPr marL="625490" indent="-357197" algn="l" defTabSz="914422" rtl="0" eaLnBrk="1" latinLnBrk="0" hangingPunct="1">
        <a:lnSpc>
          <a:spcPct val="100000"/>
        </a:lnSpc>
        <a:spcBef>
          <a:spcPts val="0"/>
        </a:spcBef>
        <a:spcAft>
          <a:spcPts val="601"/>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2pPr>
      <a:lvl3pPr marL="982688" indent="-357197" algn="l" defTabSz="914422" rtl="0" eaLnBrk="1" latinLnBrk="0" hangingPunct="1">
        <a:lnSpc>
          <a:spcPct val="100000"/>
        </a:lnSpc>
        <a:spcBef>
          <a:spcPts val="0"/>
        </a:spcBef>
        <a:spcAft>
          <a:spcPts val="601"/>
        </a:spcAft>
        <a:buFont typeface="Arial" panose="020B0604020202020204" pitchFamily="34" charset="0"/>
        <a:buChar char="•"/>
        <a:tabLst/>
        <a:defRPr sz="2000" kern="1200">
          <a:solidFill>
            <a:schemeClr val="tx2"/>
          </a:solidFill>
          <a:latin typeface="Arial" panose="020B0604020202020204" pitchFamily="34" charset="0"/>
          <a:ea typeface="+mn-ea"/>
          <a:cs typeface="Arial" panose="020B0604020202020204" pitchFamily="34" charset="0"/>
        </a:defRPr>
      </a:lvl3pPr>
      <a:lvl4pPr marL="1600240" indent="-228606"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51" indent="-228606" algn="l" defTabSz="914422"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6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4"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6"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oleObject" Target="../embeddings/oleObject12.bin"/><Relationship Id="rId7"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6.emf"/><Relationship Id="rId9"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hyperlink" Target="https://doi.org/10.2345/0899-8205-55.s3.17" TargetMode="Externa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tags" Target="../tags/tag15.xml"/><Relationship Id="rId5" Type="http://schemas.openxmlformats.org/officeDocument/2006/relationships/image" Target="../media/image35.jpg"/><Relationship Id="rId4" Type="http://schemas.openxmlformats.org/officeDocument/2006/relationships/image" Target="../media/image36.emf"/></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3.xml"/><Relationship Id="rId7" Type="http://schemas.openxmlformats.org/officeDocument/2006/relationships/image" Target="../media/image55.jpeg"/><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54.png"/><Relationship Id="rId5" Type="http://schemas.openxmlformats.org/officeDocument/2006/relationships/image" Target="../media/image36.emf"/><Relationship Id="rId4" Type="http://schemas.openxmlformats.org/officeDocument/2006/relationships/oleObject" Target="../embeddings/oleObject15.bin"/><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iiaglobal.com/wp-content/uploads/2020/05/FactSheet_X-rays_WEB.pdf" TargetMode="Externa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58.png"/><Relationship Id="rId5" Type="http://schemas.openxmlformats.org/officeDocument/2006/relationships/image" Target="../media/image36.emf"/><Relationship Id="rId4" Type="http://schemas.openxmlformats.org/officeDocument/2006/relationships/oleObject" Target="../embeddings/oleObject16.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tags" Target="../tags/tag19.xml"/><Relationship Id="rId5" Type="http://schemas.openxmlformats.org/officeDocument/2006/relationships/image" Target="../media/image36.emf"/><Relationship Id="rId4"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61.png"/><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0.bin"/><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0.xml"/><Relationship Id="rId1" Type="http://schemas.openxmlformats.org/officeDocument/2006/relationships/tags" Target="../tags/tag22.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6.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emf"/><Relationship Id="rId5" Type="http://schemas.openxmlformats.org/officeDocument/2006/relationships/oleObject" Target="../embeddings/oleObject22.bin"/><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35.jp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36.e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6.bin"/><Relationship Id="rId7" Type="http://schemas.openxmlformats.org/officeDocument/2006/relationships/image" Target="../media/image69.gif"/><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70.gif"/><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6.xml"/><Relationship Id="rId1" Type="http://schemas.openxmlformats.org/officeDocument/2006/relationships/tags" Target="../tags/tag31.xml"/><Relationship Id="rId5" Type="http://schemas.openxmlformats.org/officeDocument/2006/relationships/image" Target="../media/image35.jpg"/><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74.png"/><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31.bin"/><Relationship Id="rId7" Type="http://schemas.openxmlformats.org/officeDocument/2006/relationships/image" Target="../media/image76.jp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75.png"/><Relationship Id="rId5" Type="http://schemas.openxmlformats.org/officeDocument/2006/relationships/image" Target="../media/image58.png"/><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xml"/><Relationship Id="rId7"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37.png"/><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oleObject" Target="../embeddings/oleObject6.bin"/><Relationship Id="rId9" Type="http://schemas.openxmlformats.org/officeDocument/2006/relationships/image" Target="../media/image40.png"/></Relationships>
</file>

<file path=ppt/slides/_rels/slide3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7.xml"/><Relationship Id="rId7" Type="http://schemas.openxmlformats.org/officeDocument/2006/relationships/image" Target="../media/image78.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77.png"/><Relationship Id="rId5" Type="http://schemas.openxmlformats.org/officeDocument/2006/relationships/image" Target="../media/image36.emf"/><Relationship Id="rId10" Type="http://schemas.openxmlformats.org/officeDocument/2006/relationships/image" Target="../media/image81.png"/><Relationship Id="rId4" Type="http://schemas.openxmlformats.org/officeDocument/2006/relationships/oleObject" Target="../embeddings/oleObject32.bin"/><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notesSlide" Target="../notesSlides/notesSlide8.xml"/><Relationship Id="rId7" Type="http://schemas.openxmlformats.org/officeDocument/2006/relationships/image" Target="../media/image83.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82.png"/><Relationship Id="rId5" Type="http://schemas.openxmlformats.org/officeDocument/2006/relationships/image" Target="../media/image36.emf"/><Relationship Id="rId10" Type="http://schemas.openxmlformats.org/officeDocument/2006/relationships/image" Target="../media/image85.png"/><Relationship Id="rId4" Type="http://schemas.openxmlformats.org/officeDocument/2006/relationships/oleObject" Target="../embeddings/oleObject33.bin"/><Relationship Id="rId9"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35.jpg"/><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9.xml"/><Relationship Id="rId7" Type="http://schemas.openxmlformats.org/officeDocument/2006/relationships/image" Target="../media/image86.png"/><Relationship Id="rId2" Type="http://schemas.openxmlformats.org/officeDocument/2006/relationships/slideLayout" Target="../slideLayouts/slideLayout6.xml"/><Relationship Id="rId1" Type="http://schemas.openxmlformats.org/officeDocument/2006/relationships/tags" Target="../tags/tag37.xml"/><Relationship Id="rId6" Type="http://schemas.openxmlformats.org/officeDocument/2006/relationships/image" Target="../media/image36.emf"/><Relationship Id="rId11" Type="http://schemas.openxmlformats.org/officeDocument/2006/relationships/image" Target="../media/image90.jpeg"/><Relationship Id="rId5" Type="http://schemas.openxmlformats.org/officeDocument/2006/relationships/oleObject" Target="../embeddings/oleObject35.bin"/><Relationship Id="rId10" Type="http://schemas.openxmlformats.org/officeDocument/2006/relationships/image" Target="../media/image89.jpeg"/><Relationship Id="rId4" Type="http://schemas.microsoft.com/office/2018/10/relationships/comments" Target="../comments/modernComment_221_C3A46F9.xml"/><Relationship Id="rId9" Type="http://schemas.openxmlformats.org/officeDocument/2006/relationships/image" Target="../media/image88.jpeg"/></Relationships>
</file>

<file path=ppt/slides/_rels/slide3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notesSlide" Target="../notesSlides/notesSlide10.xml"/><Relationship Id="rId7" Type="http://schemas.openxmlformats.org/officeDocument/2006/relationships/image" Target="../media/image91.emf"/><Relationship Id="rId12" Type="http://schemas.microsoft.com/office/2007/relationships/diagramDrawing" Target="../diagrams/drawing2.xml"/><Relationship Id="rId2" Type="http://schemas.openxmlformats.org/officeDocument/2006/relationships/slideLayout" Target="../slideLayouts/slideLayout6.xml"/><Relationship Id="rId1" Type="http://schemas.openxmlformats.org/officeDocument/2006/relationships/tags" Target="../tags/tag38.xml"/><Relationship Id="rId6" Type="http://schemas.openxmlformats.org/officeDocument/2006/relationships/oleObject" Target="../embeddings/oleObject37.bin"/><Relationship Id="rId11" Type="http://schemas.openxmlformats.org/officeDocument/2006/relationships/diagramColors" Target="../diagrams/colors2.xml"/><Relationship Id="rId5" Type="http://schemas.openxmlformats.org/officeDocument/2006/relationships/image" Target="../media/image36.emf"/><Relationship Id="rId10" Type="http://schemas.openxmlformats.org/officeDocument/2006/relationships/diagramQuickStyle" Target="../diagrams/quickStyle2.xml"/><Relationship Id="rId4" Type="http://schemas.openxmlformats.org/officeDocument/2006/relationships/oleObject" Target="../embeddings/oleObject36.bin"/><Relationship Id="rId9"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6.xml"/><Relationship Id="rId1" Type="http://schemas.openxmlformats.org/officeDocument/2006/relationships/tags" Target="../tags/tag3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36.em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94.wmf"/><Relationship Id="rId2" Type="http://schemas.openxmlformats.org/officeDocument/2006/relationships/slideLayout" Target="../slideLayouts/slideLayout6.xml"/><Relationship Id="rId1" Type="http://schemas.openxmlformats.org/officeDocument/2006/relationships/tags" Target="../tags/tag40.xml"/><Relationship Id="rId6" Type="http://schemas.openxmlformats.org/officeDocument/2006/relationships/oleObject" Target="../embeddings/oleObject40.bin"/><Relationship Id="rId5" Type="http://schemas.openxmlformats.org/officeDocument/2006/relationships/image" Target="../media/image36.emf"/><Relationship Id="rId4" Type="http://schemas.openxmlformats.org/officeDocument/2006/relationships/oleObject" Target="../embeddings/oleObject39.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0.xml"/><Relationship Id="rId1" Type="http://schemas.openxmlformats.org/officeDocument/2006/relationships/tags" Target="../tags/tag41.xml"/><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oleObject" Target="../embeddings/oleObject42.bin"/><Relationship Id="rId7"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tags" Target="../tags/tag42.xml"/><Relationship Id="rId6" Type="http://schemas.openxmlformats.org/officeDocument/2006/relationships/image" Target="../media/image96.jpeg"/><Relationship Id="rId5" Type="http://schemas.openxmlformats.org/officeDocument/2006/relationships/image" Target="../media/image95.emf"/><Relationship Id="rId4" Type="http://schemas.openxmlformats.org/officeDocument/2006/relationships/image" Target="../media/image36.emf"/><Relationship Id="rId9" Type="http://schemas.openxmlformats.org/officeDocument/2006/relationships/image" Target="../media/image99.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35.jp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3.sv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image" Target="../media/image36.emf"/><Relationship Id="rId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7.png"/><Relationship Id="rId3" Type="http://schemas.openxmlformats.org/officeDocument/2006/relationships/oleObject" Target="../embeddings/oleObject44.bin"/><Relationship Id="rId7" Type="http://schemas.openxmlformats.org/officeDocument/2006/relationships/image" Target="../media/image102.png"/><Relationship Id="rId12" Type="http://schemas.openxmlformats.org/officeDocument/2006/relationships/image" Target="../media/image41.emf"/><Relationship Id="rId2" Type="http://schemas.openxmlformats.org/officeDocument/2006/relationships/slideLayout" Target="../slideLayouts/slideLayout6.xml"/><Relationship Id="rId1" Type="http://schemas.openxmlformats.org/officeDocument/2006/relationships/tags" Target="../tags/tag44.xml"/><Relationship Id="rId6" Type="http://schemas.openxmlformats.org/officeDocument/2006/relationships/image" Target="../media/image101.png"/><Relationship Id="rId11" Type="http://schemas.openxmlformats.org/officeDocument/2006/relationships/image" Target="../media/image106.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36.emf"/><Relationship Id="rId9" Type="http://schemas.openxmlformats.org/officeDocument/2006/relationships/image" Target="../media/image104.png"/><Relationship Id="rId1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xml"/><Relationship Id="rId1" Type="http://schemas.openxmlformats.org/officeDocument/2006/relationships/tags" Target="../tags/tag45.xml"/><Relationship Id="rId4" Type="http://schemas.openxmlformats.org/officeDocument/2006/relationships/image" Target="../media/image36.emf"/></Relationships>
</file>

<file path=ppt/slides/_rels/slide4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46.xml"/><Relationship Id="rId6" Type="http://schemas.openxmlformats.org/officeDocument/2006/relationships/image" Target="../media/image109.jpeg"/><Relationship Id="rId5" Type="http://schemas.openxmlformats.org/officeDocument/2006/relationships/image" Target="../media/image36.emf"/><Relationship Id="rId10" Type="http://schemas.openxmlformats.org/officeDocument/2006/relationships/image" Target="../media/image111.png"/><Relationship Id="rId4" Type="http://schemas.openxmlformats.org/officeDocument/2006/relationships/oleObject" Target="../embeddings/oleObject46.bin"/><Relationship Id="rId9" Type="http://schemas.openxmlformats.org/officeDocument/2006/relationships/image" Target="../media/image110.pn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emf"/><Relationship Id="rId1" Type="http://schemas.openxmlformats.org/officeDocument/2006/relationships/slideLayout" Target="../slideLayouts/slideLayout6.xml"/><Relationship Id="rId6" Type="http://schemas.openxmlformats.org/officeDocument/2006/relationships/image" Target="../media/image99.emf"/><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13" Type="http://schemas.microsoft.com/office/2007/relationships/diagramDrawing" Target="../diagrams/drawing3.xml"/><Relationship Id="rId3" Type="http://schemas.openxmlformats.org/officeDocument/2006/relationships/notesSlide" Target="../notesSlides/notesSlide13.xml"/><Relationship Id="rId7" Type="http://schemas.openxmlformats.org/officeDocument/2006/relationships/image" Target="../media/image112.wmf"/><Relationship Id="rId12" Type="http://schemas.openxmlformats.org/officeDocument/2006/relationships/diagramColors" Target="../diagrams/colors3.xml"/><Relationship Id="rId2" Type="http://schemas.openxmlformats.org/officeDocument/2006/relationships/slideLayout" Target="../slideLayouts/slideLayout6.xml"/><Relationship Id="rId1" Type="http://schemas.openxmlformats.org/officeDocument/2006/relationships/tags" Target="../tags/tag47.xml"/><Relationship Id="rId6" Type="http://schemas.openxmlformats.org/officeDocument/2006/relationships/oleObject" Target="../embeddings/oleObject48.bin"/><Relationship Id="rId11" Type="http://schemas.openxmlformats.org/officeDocument/2006/relationships/diagramQuickStyle" Target="../diagrams/quickStyle3.xml"/><Relationship Id="rId5" Type="http://schemas.openxmlformats.org/officeDocument/2006/relationships/image" Target="../media/image36.emf"/><Relationship Id="rId10" Type="http://schemas.openxmlformats.org/officeDocument/2006/relationships/diagramLayout" Target="../diagrams/layout3.xml"/><Relationship Id="rId4" Type="http://schemas.openxmlformats.org/officeDocument/2006/relationships/oleObject" Target="../embeddings/oleObject47.bin"/><Relationship Id="rId9" Type="http://schemas.openxmlformats.org/officeDocument/2006/relationships/diagramData" Target="../diagrams/data3.xml"/></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notesSlide" Target="../notesSlides/notesSlide14.xml"/><Relationship Id="rId7" Type="http://schemas.openxmlformats.org/officeDocument/2006/relationships/diagramData" Target="../diagrams/data4.xml"/><Relationship Id="rId2" Type="http://schemas.openxmlformats.org/officeDocument/2006/relationships/slideLayout" Target="../slideLayouts/slideLayout6.xml"/><Relationship Id="rId1" Type="http://schemas.openxmlformats.org/officeDocument/2006/relationships/tags" Target="../tags/tag48.xml"/><Relationship Id="rId6" Type="http://schemas.openxmlformats.org/officeDocument/2006/relationships/image" Target="../media/image114.jpeg"/><Relationship Id="rId11" Type="http://schemas.microsoft.com/office/2007/relationships/diagramDrawing" Target="../diagrams/drawing4.xml"/><Relationship Id="rId5" Type="http://schemas.openxmlformats.org/officeDocument/2006/relationships/image" Target="../media/image36.emf"/><Relationship Id="rId10" Type="http://schemas.openxmlformats.org/officeDocument/2006/relationships/diagramColors" Target="../diagrams/colors4.xml"/><Relationship Id="rId4" Type="http://schemas.openxmlformats.org/officeDocument/2006/relationships/oleObject" Target="../embeddings/oleObject49.bin"/><Relationship Id="rId9"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3" Type="http://schemas.openxmlformats.org/officeDocument/2006/relationships/oleObject" Target="../embeddings/oleObject50.bin"/><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slideLayout" Target="../slideLayouts/slideLayout6.xml"/><Relationship Id="rId1" Type="http://schemas.openxmlformats.org/officeDocument/2006/relationships/tags" Target="../tags/tag49.xml"/><Relationship Id="rId6" Type="http://schemas.openxmlformats.org/officeDocument/2006/relationships/image" Target="../media/image41.emf"/><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svg"/><Relationship Id="rId4" Type="http://schemas.openxmlformats.org/officeDocument/2006/relationships/image" Target="../media/image1.emf"/><Relationship Id="rId9"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7" Type="http://schemas.openxmlformats.org/officeDocument/2006/relationships/image" Target="../media/image127.svg"/><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26.png"/><Relationship Id="rId5" Type="http://schemas.openxmlformats.org/officeDocument/2006/relationships/image" Target="../media/image125.sv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oleObject" Target="../embeddings/oleObject51.bin"/><Relationship Id="rId7" Type="http://schemas.openxmlformats.org/officeDocument/2006/relationships/diagramQuickStyle" Target="../diagrams/quickStyle5.xml"/><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6.emf"/><Relationship Id="rId9" Type="http://schemas.microsoft.com/office/2007/relationships/diagramDrawing" Target="../diagrams/drawing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1.xml"/><Relationship Id="rId6" Type="http://schemas.openxmlformats.org/officeDocument/2006/relationships/image" Target="../media/image35.jpg"/><Relationship Id="rId5" Type="http://schemas.openxmlformats.org/officeDocument/2006/relationships/image" Target="../media/image1.emf"/><Relationship Id="rId4" Type="http://schemas.openxmlformats.org/officeDocument/2006/relationships/oleObject" Target="../embeddings/oleObject5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image" Target="../media/image135.png"/><Relationship Id="rId3" Type="http://schemas.openxmlformats.org/officeDocument/2006/relationships/notesSlide" Target="../notesSlides/notesSlide16.xml"/><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slideLayout" Target="../slideLayouts/slideLayout6.xml"/><Relationship Id="rId1" Type="http://schemas.openxmlformats.org/officeDocument/2006/relationships/tags" Target="../tags/tag52.xml"/><Relationship Id="rId6" Type="http://schemas.openxmlformats.org/officeDocument/2006/relationships/image" Target="../media/image128.emf"/><Relationship Id="rId11" Type="http://schemas.openxmlformats.org/officeDocument/2006/relationships/image" Target="../media/image133.png"/><Relationship Id="rId5" Type="http://schemas.openxmlformats.org/officeDocument/2006/relationships/image" Target="../media/image1.emf"/><Relationship Id="rId10" Type="http://schemas.openxmlformats.org/officeDocument/2006/relationships/image" Target="../media/image132.svg"/><Relationship Id="rId4" Type="http://schemas.openxmlformats.org/officeDocument/2006/relationships/oleObject" Target="../embeddings/oleObject53.bin"/><Relationship Id="rId9" Type="http://schemas.openxmlformats.org/officeDocument/2006/relationships/image" Target="../media/image131.png"/><Relationship Id="rId14" Type="http://schemas.openxmlformats.org/officeDocument/2006/relationships/image" Target="../media/image136.png"/></Relationships>
</file>

<file path=ppt/slides/_rels/slide5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notesSlide" Target="../notesSlides/notesSlide17.xml"/><Relationship Id="rId7" Type="http://schemas.openxmlformats.org/officeDocument/2006/relationships/diagramData" Target="../diagrams/data6.xml"/><Relationship Id="rId2" Type="http://schemas.openxmlformats.org/officeDocument/2006/relationships/slideLayout" Target="../slideLayouts/slideLayout6.xml"/><Relationship Id="rId1" Type="http://schemas.openxmlformats.org/officeDocument/2006/relationships/tags" Target="../tags/tag53.xml"/><Relationship Id="rId6" Type="http://schemas.openxmlformats.org/officeDocument/2006/relationships/image" Target="../media/image137.jpeg"/><Relationship Id="rId11" Type="http://schemas.microsoft.com/office/2007/relationships/diagramDrawing" Target="../diagrams/drawing6.xml"/><Relationship Id="rId5" Type="http://schemas.openxmlformats.org/officeDocument/2006/relationships/image" Target="../media/image36.emf"/><Relationship Id="rId10" Type="http://schemas.openxmlformats.org/officeDocument/2006/relationships/diagramColors" Target="../diagrams/colors6.xml"/><Relationship Id="rId4" Type="http://schemas.openxmlformats.org/officeDocument/2006/relationships/oleObject" Target="../embeddings/oleObject54.bin"/><Relationship Id="rId9" Type="http://schemas.openxmlformats.org/officeDocument/2006/relationships/diagramQuickStyle" Target="../diagrams/quickStyle6.xml"/></Relationships>
</file>

<file path=ppt/slides/_rels/slide5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oleObject" Target="../embeddings/oleObject55.bin"/><Relationship Id="rId7"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tags" Target="../tags/tag54.xml"/><Relationship Id="rId6" Type="http://schemas.microsoft.com/office/2007/relationships/hdphoto" Target="../media/hdphoto1.wdp"/><Relationship Id="rId5" Type="http://schemas.openxmlformats.org/officeDocument/2006/relationships/image" Target="../media/image138.png"/><Relationship Id="rId4" Type="http://schemas.openxmlformats.org/officeDocument/2006/relationships/image" Target="../media/image1.emf"/><Relationship Id="rId9" Type="http://schemas.openxmlformats.org/officeDocument/2006/relationships/image" Target="../media/image140.png"/></Relationships>
</file>

<file path=ppt/slides/_rels/slide53.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notesSlide" Target="../notesSlides/notesSlide18.xml"/><Relationship Id="rId7" Type="http://schemas.openxmlformats.org/officeDocument/2006/relationships/diagramLayout" Target="../diagrams/layout7.xml"/><Relationship Id="rId2" Type="http://schemas.openxmlformats.org/officeDocument/2006/relationships/slideLayout" Target="../slideLayouts/slideLayout6.xml"/><Relationship Id="rId1" Type="http://schemas.openxmlformats.org/officeDocument/2006/relationships/tags" Target="../tags/tag55.xml"/><Relationship Id="rId6" Type="http://schemas.openxmlformats.org/officeDocument/2006/relationships/diagramData" Target="../diagrams/data7.xml"/><Relationship Id="rId5" Type="http://schemas.openxmlformats.org/officeDocument/2006/relationships/image" Target="../media/image36.emf"/><Relationship Id="rId10" Type="http://schemas.microsoft.com/office/2007/relationships/diagramDrawing" Target="../diagrams/drawing7.xml"/><Relationship Id="rId4" Type="http://schemas.openxmlformats.org/officeDocument/2006/relationships/oleObject" Target="../embeddings/oleObject56.bin"/><Relationship Id="rId9" Type="http://schemas.openxmlformats.org/officeDocument/2006/relationships/diagramColors" Target="../diagrams/colors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44.jpeg"/><Relationship Id="rId13" Type="http://schemas.openxmlformats.org/officeDocument/2006/relationships/image" Target="../media/image149.png"/><Relationship Id="rId3" Type="http://schemas.openxmlformats.org/officeDocument/2006/relationships/notesSlide" Target="../notesSlides/notesSlide19.xml"/><Relationship Id="rId7" Type="http://schemas.openxmlformats.org/officeDocument/2006/relationships/image" Target="../media/image143.jpeg"/><Relationship Id="rId12" Type="http://schemas.openxmlformats.org/officeDocument/2006/relationships/image" Target="../media/image148.jpeg"/><Relationship Id="rId2" Type="http://schemas.openxmlformats.org/officeDocument/2006/relationships/slideLayout" Target="../slideLayouts/slideLayout6.xml"/><Relationship Id="rId1" Type="http://schemas.openxmlformats.org/officeDocument/2006/relationships/tags" Target="../tags/tag56.xml"/><Relationship Id="rId6" Type="http://schemas.openxmlformats.org/officeDocument/2006/relationships/image" Target="../media/image36.emf"/><Relationship Id="rId11" Type="http://schemas.openxmlformats.org/officeDocument/2006/relationships/image" Target="../media/image147.jpeg"/><Relationship Id="rId5" Type="http://schemas.openxmlformats.org/officeDocument/2006/relationships/oleObject" Target="../embeddings/oleObject57.bin"/><Relationship Id="rId10" Type="http://schemas.openxmlformats.org/officeDocument/2006/relationships/image" Target="../media/image146.jpeg"/><Relationship Id="rId4" Type="http://schemas.openxmlformats.org/officeDocument/2006/relationships/image" Target="../media/image142.tiff"/><Relationship Id="rId9" Type="http://schemas.openxmlformats.org/officeDocument/2006/relationships/image" Target="../media/image145.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7.xml"/><Relationship Id="rId6" Type="http://schemas.openxmlformats.org/officeDocument/2006/relationships/image" Target="../media/image35.jpg"/><Relationship Id="rId5" Type="http://schemas.openxmlformats.org/officeDocument/2006/relationships/image" Target="../media/image1.emf"/><Relationship Id="rId4" Type="http://schemas.openxmlformats.org/officeDocument/2006/relationships/oleObject" Target="../embeddings/oleObject58.bin"/></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6.xml"/><Relationship Id="rId1" Type="http://schemas.openxmlformats.org/officeDocument/2006/relationships/tags" Target="../tags/tag58.xml"/><Relationship Id="rId6" Type="http://schemas.microsoft.com/office/2007/relationships/hdphoto" Target="../media/hdphoto3.wdp"/><Relationship Id="rId5" Type="http://schemas.openxmlformats.org/officeDocument/2006/relationships/image" Target="../media/image150.png"/><Relationship Id="rId4" Type="http://schemas.openxmlformats.org/officeDocument/2006/relationships/image" Target="../media/image36.emf"/></Relationships>
</file>

<file path=ppt/slides/_rels/slide5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0.xml"/><Relationship Id="rId1" Type="http://schemas.openxmlformats.org/officeDocument/2006/relationships/tags" Target="../tags/tag9.xml"/><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21.xml"/><Relationship Id="rId7" Type="http://schemas.openxmlformats.org/officeDocument/2006/relationships/image" Target="../media/image154.jpeg"/><Relationship Id="rId2" Type="http://schemas.openxmlformats.org/officeDocument/2006/relationships/slideLayout" Target="../slideLayouts/slideLayout10.xml"/><Relationship Id="rId1" Type="http://schemas.openxmlformats.org/officeDocument/2006/relationships/tags" Target="../tags/tag59.xml"/><Relationship Id="rId6" Type="http://schemas.openxmlformats.org/officeDocument/2006/relationships/image" Target="../media/image153.emf"/><Relationship Id="rId5" Type="http://schemas.openxmlformats.org/officeDocument/2006/relationships/image" Target="../media/image36.emf"/><Relationship Id="rId4" Type="http://schemas.openxmlformats.org/officeDocument/2006/relationships/oleObject" Target="../embeddings/oleObject60.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60.xml"/><Relationship Id="rId6" Type="http://schemas.openxmlformats.org/officeDocument/2006/relationships/image" Target="../media/image35.jpg"/><Relationship Id="rId5" Type="http://schemas.openxmlformats.org/officeDocument/2006/relationships/image" Target="../media/image1.emf"/><Relationship Id="rId4" Type="http://schemas.openxmlformats.org/officeDocument/2006/relationships/oleObject" Target="../embeddings/oleObject61.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6.xml"/><Relationship Id="rId1" Type="http://schemas.openxmlformats.org/officeDocument/2006/relationships/tags" Target="../tags/tag61.xml"/><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2" Type="http://schemas.microsoft.com/office/2018/10/relationships/comments" Target="../comments/modernComment_158_4FBD635D.xml"/><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3.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63.xml"/><Relationship Id="rId6" Type="http://schemas.openxmlformats.org/officeDocument/2006/relationships/image" Target="../media/image156.png"/><Relationship Id="rId5" Type="http://schemas.openxmlformats.org/officeDocument/2006/relationships/image" Target="../media/image1.emf"/><Relationship Id="rId4" Type="http://schemas.openxmlformats.org/officeDocument/2006/relationships/oleObject" Target="../embeddings/oleObject64.bin"/></Relationships>
</file>

<file path=ppt/slides/_rels/slide67.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notesSlide" Target="../notesSlides/notesSlide25.xml"/><Relationship Id="rId7" Type="http://schemas.openxmlformats.org/officeDocument/2006/relationships/image" Target="../media/image158.png"/><Relationship Id="rId2" Type="http://schemas.openxmlformats.org/officeDocument/2006/relationships/slideLayout" Target="../slideLayouts/slideLayout10.xml"/><Relationship Id="rId1" Type="http://schemas.openxmlformats.org/officeDocument/2006/relationships/tags" Target="../tags/tag64.xml"/><Relationship Id="rId6" Type="http://schemas.openxmlformats.org/officeDocument/2006/relationships/image" Target="../media/image157.png"/><Relationship Id="rId5" Type="http://schemas.openxmlformats.org/officeDocument/2006/relationships/image" Target="../media/image1.emf"/><Relationship Id="rId4" Type="http://schemas.openxmlformats.org/officeDocument/2006/relationships/oleObject" Target="../embeddings/oleObject65.bin"/><Relationship Id="rId9" Type="http://schemas.openxmlformats.org/officeDocument/2006/relationships/image" Target="../media/image160.emf"/></Relationships>
</file>

<file path=ppt/slides/_rels/slide6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8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7.xml"/><Relationship Id="rId1" Type="http://schemas.openxmlformats.org/officeDocument/2006/relationships/slideLayout" Target="../slideLayouts/slideLayout83.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0.xml"/><Relationship Id="rId1" Type="http://schemas.openxmlformats.org/officeDocument/2006/relationships/tags" Target="../tags/tag10.xml"/><Relationship Id="rId4" Type="http://schemas.openxmlformats.org/officeDocument/2006/relationships/image" Target="../media/image1.emf"/></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66.bin"/><Relationship Id="rId2" Type="http://schemas.openxmlformats.org/officeDocument/2006/relationships/slideLayout" Target="../slideLayouts/slideLayout83.xml"/><Relationship Id="rId1" Type="http://schemas.openxmlformats.org/officeDocument/2006/relationships/tags" Target="../tags/tag65.xml"/><Relationship Id="rId5" Type="http://schemas.openxmlformats.org/officeDocument/2006/relationships/image" Target="../media/image158.png"/><Relationship Id="rId4" Type="http://schemas.openxmlformats.org/officeDocument/2006/relationships/image" Target="../media/image1.emf"/></Relationships>
</file>

<file path=ppt/slides/_rels/slide7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66.xml"/><Relationship Id="rId6" Type="http://schemas.openxmlformats.org/officeDocument/2006/relationships/image" Target="../media/image35.jpg"/><Relationship Id="rId5" Type="http://schemas.openxmlformats.org/officeDocument/2006/relationships/image" Target="../media/image1.emf"/><Relationship Id="rId4" Type="http://schemas.openxmlformats.org/officeDocument/2006/relationships/oleObject" Target="../embeddings/oleObject67.bin"/></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oleObject" Target="../embeddings/oleObject68.bin"/><Relationship Id="rId7" Type="http://schemas.openxmlformats.org/officeDocument/2006/relationships/diagramData" Target="../diagrams/data9.xml"/><Relationship Id="rId2" Type="http://schemas.openxmlformats.org/officeDocument/2006/relationships/slideLayout" Target="../slideLayouts/slideLayout6.xml"/><Relationship Id="rId1" Type="http://schemas.openxmlformats.org/officeDocument/2006/relationships/tags" Target="../tags/tag67.xml"/><Relationship Id="rId6" Type="http://schemas.openxmlformats.org/officeDocument/2006/relationships/image" Target="../media/image45.svg"/><Relationship Id="rId11" Type="http://schemas.microsoft.com/office/2007/relationships/diagramDrawing" Target="../diagrams/drawing9.xml"/><Relationship Id="rId5" Type="http://schemas.openxmlformats.org/officeDocument/2006/relationships/image" Target="../media/image44.png"/><Relationship Id="rId10" Type="http://schemas.openxmlformats.org/officeDocument/2006/relationships/diagramColors" Target="../diagrams/colors9.xml"/><Relationship Id="rId4" Type="http://schemas.openxmlformats.org/officeDocument/2006/relationships/image" Target="../media/image36.emf"/><Relationship Id="rId9"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oleObject" Target="../embeddings/oleObject10.bin"/><Relationship Id="rId7" Type="http://schemas.openxmlformats.org/officeDocument/2006/relationships/diagramData" Target="../diagrams/data1.xml"/><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45.svg"/><Relationship Id="rId11" Type="http://schemas.microsoft.com/office/2007/relationships/diagramDrawing" Target="../diagrams/drawing1.xml"/><Relationship Id="rId5" Type="http://schemas.openxmlformats.org/officeDocument/2006/relationships/image" Target="../media/image44.png"/><Relationship Id="rId10" Type="http://schemas.openxmlformats.org/officeDocument/2006/relationships/diagramColors" Target="../diagrams/colors1.xml"/><Relationship Id="rId4" Type="http://schemas.openxmlformats.org/officeDocument/2006/relationships/image" Target="../media/image36.emf"/><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tags" Target="../tags/tag12.xml"/><Relationship Id="rId5" Type="http://schemas.openxmlformats.org/officeDocument/2006/relationships/image" Target="../media/image46.jp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6F358D-47BA-4AF5-8573-A3992A5A30E3}"/>
              </a:ext>
            </a:extLst>
          </p:cNvPr>
          <p:cNvSpPr/>
          <p:nvPr/>
        </p:nvSpPr>
        <p:spPr>
          <a:xfrm>
            <a:off x="0" y="0"/>
            <a:ext cx="12192000" cy="6858000"/>
          </a:xfrm>
          <a:prstGeom prst="rect">
            <a:avLst/>
          </a:prstGeom>
          <a:noFill/>
          <a:ln w="123825">
            <a:solidFill>
              <a:srgbClr val="8E2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Slide Number Placeholder 7">
            <a:extLst>
              <a:ext uri="{FF2B5EF4-FFF2-40B4-BE49-F238E27FC236}">
                <a16:creationId xmlns:a16="http://schemas.microsoft.com/office/drawing/2014/main" id="{C08BAEF8-9EF3-4D47-93C6-A4F2217C0F59}"/>
              </a:ext>
            </a:extLst>
          </p:cNvPr>
          <p:cNvSpPr>
            <a:spLocks noGrp="1"/>
          </p:cNvSpPr>
          <p:nvPr>
            <p:ph type="sldNum" sz="quarter" idx="12"/>
          </p:nvPr>
        </p:nvSpPr>
        <p:spPr>
          <a:xfrm>
            <a:off x="9111343" y="635634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A9785-A052-4492-AAD8-5BB3B67483BF}" type="slidenum">
              <a:rPr kumimoji="0" lang="en-US" sz="1400" b="0" i="0" u="none" strike="noStrike" kern="1200" cap="none" spc="0" normalizeH="0" baseline="0" noProof="0" smtClean="0">
                <a:ln>
                  <a:noFill/>
                </a:ln>
                <a:solidFill>
                  <a:srgbClr val="70AD4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pic>
        <p:nvPicPr>
          <p:cNvPr id="3" name="Picture 2" descr="Text, background pattern">
            <a:extLst>
              <a:ext uri="{FF2B5EF4-FFF2-40B4-BE49-F238E27FC236}">
                <a16:creationId xmlns:a16="http://schemas.microsoft.com/office/drawing/2014/main" id="{A8CF34DC-F3EF-5E0A-896F-9756C7EAFE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733"/>
            <a:ext cx="12192000" cy="3833494"/>
          </a:xfrm>
          <a:prstGeom prst="rect">
            <a:avLst/>
          </a:prstGeom>
        </p:spPr>
      </p:pic>
      <p:sp>
        <p:nvSpPr>
          <p:cNvPr id="5" name="Text Placeholder 2">
            <a:extLst>
              <a:ext uri="{FF2B5EF4-FFF2-40B4-BE49-F238E27FC236}">
                <a16:creationId xmlns:a16="http://schemas.microsoft.com/office/drawing/2014/main" id="{D6F6EEE2-2C92-19F3-58B4-3283E38ABE9E}"/>
              </a:ext>
            </a:extLst>
          </p:cNvPr>
          <p:cNvSpPr txBox="1">
            <a:spLocks/>
          </p:cNvSpPr>
          <p:nvPr/>
        </p:nvSpPr>
        <p:spPr>
          <a:xfrm>
            <a:off x="348343" y="4099770"/>
            <a:ext cx="10955382" cy="752287"/>
          </a:xfrm>
          <a:prstGeom prst="rect">
            <a:avLst/>
          </a:prstGeom>
        </p:spPr>
        <p:txBody>
          <a:bodyPr vert="horz" lIns="91440" tIns="45720" rIns="91440" bIns="45720" rtlCol="0" anchor="ctr">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dirty="0"/>
              <a:t>Risk Evaluations in implementing X-ray for Single-Use Systems sterilization</a:t>
            </a:r>
          </a:p>
        </p:txBody>
      </p:sp>
      <p:sp>
        <p:nvSpPr>
          <p:cNvPr id="7" name="Text Placeholder 3">
            <a:extLst>
              <a:ext uri="{FF2B5EF4-FFF2-40B4-BE49-F238E27FC236}">
                <a16:creationId xmlns:a16="http://schemas.microsoft.com/office/drawing/2014/main" id="{14E4316E-7797-A2B5-DF67-10376CF7AC0A}"/>
              </a:ext>
            </a:extLst>
          </p:cNvPr>
          <p:cNvSpPr txBox="1">
            <a:spLocks/>
          </p:cNvSpPr>
          <p:nvPr/>
        </p:nvSpPr>
        <p:spPr>
          <a:xfrm>
            <a:off x="348343" y="5354515"/>
            <a:ext cx="8499231" cy="500513"/>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t>Samuel Dorey, Principal Scientist Materials &amp; Irradiation | Sartorius	</a:t>
            </a:r>
          </a:p>
        </p:txBody>
      </p:sp>
    </p:spTree>
    <p:extLst>
      <p:ext uri="{BB962C8B-B14F-4D97-AF65-F5344CB8AC3E}">
        <p14:creationId xmlns:p14="http://schemas.microsoft.com/office/powerpoint/2010/main" val="4330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Objet 25" hidden="1">
            <a:extLst>
              <a:ext uri="{FF2B5EF4-FFF2-40B4-BE49-F238E27FC236}">
                <a16:creationId xmlns:a16="http://schemas.microsoft.com/office/drawing/2014/main" id="{9C2A06E4-0FEA-4CAF-A678-B9F20D2EEF69}"/>
              </a:ext>
            </a:extLst>
          </p:cNvPr>
          <p:cNvGraphicFramePr>
            <a:graphicFrameLocks noChangeAspect="1"/>
          </p:cNvGraphicFramePr>
          <p:nvPr>
            <p:custDataLst>
              <p:tags r:id="rId1"/>
            </p:custDataLst>
            <p:extLst>
              <p:ext uri="{D42A27DB-BD31-4B8C-83A1-F6EECF244321}">
                <p14:modId xmlns:p14="http://schemas.microsoft.com/office/powerpoint/2010/main" val="42435803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26" name="Objet 25" hidden="1">
                        <a:extLst>
                          <a:ext uri="{FF2B5EF4-FFF2-40B4-BE49-F238E27FC236}">
                            <a16:creationId xmlns:a16="http://schemas.microsoft.com/office/drawing/2014/main" id="{9C2A06E4-0FEA-4CAF-A678-B9F20D2EEF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2A2732-6D23-4D38-962E-B7A3DE0DA468}"/>
              </a:ext>
            </a:extLst>
          </p:cNvPr>
          <p:cNvSpPr>
            <a:spLocks noGrp="1"/>
          </p:cNvSpPr>
          <p:nvPr>
            <p:ph type="title"/>
          </p:nvPr>
        </p:nvSpPr>
        <p:spPr/>
        <p:txBody>
          <a:bodyPr vert="horz">
            <a:normAutofit/>
          </a:bodyPr>
          <a:lstStyle/>
          <a:p>
            <a:r>
              <a:rPr lang="en-US" dirty="0">
                <a:solidFill>
                  <a:schemeClr val="tx2"/>
                </a:solidFill>
                <a:latin typeface="+mn-lt"/>
              </a:rPr>
              <a:t>ISO 11137 Requirements</a:t>
            </a:r>
          </a:p>
        </p:txBody>
      </p:sp>
      <p:sp>
        <p:nvSpPr>
          <p:cNvPr id="29" name="Espace réservé du numéro de diapositive 28">
            <a:extLst>
              <a:ext uri="{FF2B5EF4-FFF2-40B4-BE49-F238E27FC236}">
                <a16:creationId xmlns:a16="http://schemas.microsoft.com/office/drawing/2014/main" id="{B39101C2-4460-479A-96A7-412F67D59B34}"/>
              </a:ext>
            </a:extLst>
          </p:cNvPr>
          <p:cNvSpPr>
            <a:spLocks noGrp="1"/>
          </p:cNvSpPr>
          <p:nvPr>
            <p:ph type="sldNum" sz="quarter" idx="12"/>
          </p:nvPr>
        </p:nvSpPr>
        <p:spPr>
          <a:prstGeom prst="rect">
            <a:avLst/>
          </a:prstGeom>
        </p:spPr>
        <p:txBody>
          <a:bodyPr vert="horz" lIns="0" tIns="0" rIns="0" bIns="0" rtlCol="0" anchor="t" anchorCtr="0">
            <a:spAutoFit/>
          </a:bodyPr>
          <a:lstStyle>
            <a:defPPr>
              <a:defRPr lang="de-DE"/>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10</a:t>
            </a:fld>
            <a:endParaRPr lang="fr-FR"/>
          </a:p>
        </p:txBody>
      </p:sp>
      <p:sp>
        <p:nvSpPr>
          <p:cNvPr id="4" name="Content Placeholder 1">
            <a:extLst>
              <a:ext uri="{FF2B5EF4-FFF2-40B4-BE49-F238E27FC236}">
                <a16:creationId xmlns:a16="http://schemas.microsoft.com/office/drawing/2014/main" id="{EAD95D06-79DF-4458-B327-3AE16D0212CB}"/>
              </a:ext>
            </a:extLst>
          </p:cNvPr>
          <p:cNvSpPr txBox="1">
            <a:spLocks/>
          </p:cNvSpPr>
          <p:nvPr/>
        </p:nvSpPr>
        <p:spPr bwMode="auto">
          <a:xfrm>
            <a:off x="6740644" y="1512571"/>
            <a:ext cx="5365976" cy="4640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74625" indent="-174625" algn="l" rtl="0" eaLnBrk="1" fontAlgn="base" hangingPunct="1">
              <a:lnSpc>
                <a:spcPct val="95000"/>
              </a:lnSpc>
              <a:spcBef>
                <a:spcPts val="1200"/>
              </a:spcBef>
              <a:spcAft>
                <a:spcPct val="0"/>
              </a:spcAft>
              <a:buClr>
                <a:schemeClr val="accent1"/>
              </a:buClr>
              <a:buSzPct val="90000"/>
              <a:buFont typeface="Wingdings" pitchFamily="2" charset="2"/>
              <a:buChar char="§"/>
              <a:defRPr sz="2400">
                <a:solidFill>
                  <a:schemeClr val="tx1"/>
                </a:solidFill>
                <a:latin typeface="+mj-lt"/>
                <a:ea typeface="Geneva" pitchFamily="80" charset="-128"/>
                <a:cs typeface="Geneva" pitchFamily="80" charset="-128"/>
              </a:defRPr>
            </a:lvl1pPr>
            <a:lvl2pPr marL="403225" indent="-228600" algn="l" rtl="0" eaLnBrk="1" fontAlgn="base" hangingPunct="1">
              <a:lnSpc>
                <a:spcPct val="95000"/>
              </a:lnSpc>
              <a:spcBef>
                <a:spcPts val="900"/>
              </a:spcBef>
              <a:spcAft>
                <a:spcPct val="0"/>
              </a:spcAft>
              <a:buClr>
                <a:schemeClr val="accent1"/>
              </a:buClr>
              <a:buFont typeface="55 Helvetica Roman" pitchFamily="80" charset="0"/>
              <a:buChar char="–"/>
              <a:defRPr sz="2000">
                <a:solidFill>
                  <a:schemeClr val="tx1"/>
                </a:solidFill>
                <a:latin typeface="+mj-lt"/>
                <a:ea typeface="Geneva" pitchFamily="80" charset="-128"/>
                <a:cs typeface="Geneva" pitchFamily="96" charset="0"/>
              </a:defRPr>
            </a:lvl2pPr>
            <a:lvl3pPr marL="577850" indent="-174625" algn="l" rtl="0" eaLnBrk="1" fontAlgn="base" hangingPunct="1">
              <a:lnSpc>
                <a:spcPct val="95000"/>
              </a:lnSpc>
              <a:spcBef>
                <a:spcPts val="900"/>
              </a:spcBef>
              <a:spcAft>
                <a:spcPct val="0"/>
              </a:spcAft>
              <a:buClr>
                <a:schemeClr val="accent1"/>
              </a:buClr>
              <a:buFont typeface="Wingdings" pitchFamily="2" charset="2"/>
              <a:buChar char="§"/>
              <a:defRPr sz="2000">
                <a:solidFill>
                  <a:schemeClr val="tx1"/>
                </a:solidFill>
                <a:latin typeface="+mj-lt"/>
                <a:ea typeface="Geneva" pitchFamily="80" charset="-128"/>
                <a:cs typeface="Geneva" pitchFamily="96" charset="0"/>
              </a:defRPr>
            </a:lvl3pPr>
            <a:lvl4pPr marL="806450" indent="-228600" algn="l" rtl="0" eaLnBrk="1" fontAlgn="base" hangingPunct="1">
              <a:lnSpc>
                <a:spcPct val="95000"/>
              </a:lnSpc>
              <a:spcBef>
                <a:spcPts val="900"/>
              </a:spcBef>
              <a:spcAft>
                <a:spcPct val="0"/>
              </a:spcAft>
              <a:buClr>
                <a:schemeClr val="accent1"/>
              </a:buClr>
              <a:buFont typeface="55 Helvetica Roman" pitchFamily="80" charset="0"/>
              <a:buChar char="–"/>
              <a:defRPr sz="2000">
                <a:solidFill>
                  <a:schemeClr val="tx1"/>
                </a:solidFill>
                <a:latin typeface="+mj-lt"/>
                <a:ea typeface="Geneva" pitchFamily="80" charset="-128"/>
                <a:cs typeface="Geneva" pitchFamily="96" charset="0"/>
              </a:defRPr>
            </a:lvl4pPr>
            <a:lvl5pPr marL="1035050" indent="-228600" algn="l" rtl="0" eaLnBrk="1" fontAlgn="base" hangingPunct="1">
              <a:lnSpc>
                <a:spcPct val="95000"/>
              </a:lnSpc>
              <a:spcBef>
                <a:spcPts val="900"/>
              </a:spcBef>
              <a:spcAft>
                <a:spcPct val="0"/>
              </a:spcAft>
              <a:buClr>
                <a:schemeClr val="accent1"/>
              </a:buClr>
              <a:buFont typeface="55 Helvetica Roman" pitchFamily="80" charset="0"/>
              <a:buChar char="»"/>
              <a:defRPr sz="2000">
                <a:solidFill>
                  <a:schemeClr val="tx1"/>
                </a:solidFill>
                <a:latin typeface="+mj-lt"/>
                <a:ea typeface="Geneva" pitchFamily="80" charset="-128"/>
                <a:cs typeface="Geneva" pitchFamily="96" charset="0"/>
              </a:defRPr>
            </a:lvl5pPr>
            <a:lvl6pPr marL="1492250" indent="-228600" algn="l" rtl="0" eaLnBrk="1" fontAlgn="base" hangingPunct="1">
              <a:lnSpc>
                <a:spcPct val="85000"/>
              </a:lnSpc>
              <a:spcBef>
                <a:spcPct val="20000"/>
              </a:spcBef>
              <a:spcAft>
                <a:spcPct val="0"/>
              </a:spcAft>
              <a:buFont typeface="55 Helvetica Roman" charset="0"/>
              <a:buChar char="»"/>
              <a:defRPr sz="2000">
                <a:solidFill>
                  <a:srgbClr val="595959"/>
                </a:solidFill>
                <a:latin typeface="+mn-lt"/>
              </a:defRPr>
            </a:lvl6pPr>
            <a:lvl7pPr marL="1949450" indent="-228600" algn="l" rtl="0" eaLnBrk="1" fontAlgn="base" hangingPunct="1">
              <a:lnSpc>
                <a:spcPct val="85000"/>
              </a:lnSpc>
              <a:spcBef>
                <a:spcPct val="20000"/>
              </a:spcBef>
              <a:spcAft>
                <a:spcPct val="0"/>
              </a:spcAft>
              <a:buFont typeface="55 Helvetica Roman" charset="0"/>
              <a:buChar char="»"/>
              <a:defRPr sz="2000">
                <a:solidFill>
                  <a:srgbClr val="595959"/>
                </a:solidFill>
                <a:latin typeface="+mn-lt"/>
              </a:defRPr>
            </a:lvl7pPr>
            <a:lvl8pPr marL="2406650" indent="-228600" algn="l" rtl="0" eaLnBrk="1" fontAlgn="base" hangingPunct="1">
              <a:lnSpc>
                <a:spcPct val="85000"/>
              </a:lnSpc>
              <a:spcBef>
                <a:spcPct val="20000"/>
              </a:spcBef>
              <a:spcAft>
                <a:spcPct val="0"/>
              </a:spcAft>
              <a:buFont typeface="55 Helvetica Roman" charset="0"/>
              <a:buChar char="»"/>
              <a:defRPr sz="2000">
                <a:solidFill>
                  <a:srgbClr val="595959"/>
                </a:solidFill>
                <a:latin typeface="+mn-lt"/>
              </a:defRPr>
            </a:lvl8pPr>
            <a:lvl9pPr marL="2863850" indent="-228600" algn="l" rtl="0" eaLnBrk="1" fontAlgn="base" hangingPunct="1">
              <a:lnSpc>
                <a:spcPct val="85000"/>
              </a:lnSpc>
              <a:spcBef>
                <a:spcPct val="20000"/>
              </a:spcBef>
              <a:spcAft>
                <a:spcPct val="0"/>
              </a:spcAft>
              <a:buFont typeface="55 Helvetica Roman" charset="0"/>
              <a:buChar char="»"/>
              <a:defRPr sz="2000">
                <a:solidFill>
                  <a:srgbClr val="595959"/>
                </a:solidFill>
                <a:latin typeface="+mn-lt"/>
              </a:defRPr>
            </a:lvl9pPr>
          </a:lstStyle>
          <a:p>
            <a:pPr marL="0" indent="0">
              <a:buClr>
                <a:srgbClr val="3854A4"/>
              </a:buClr>
              <a:buFont typeface="Wingdings" pitchFamily="2" charset="2"/>
              <a:buNone/>
              <a:defRPr/>
            </a:pPr>
            <a:r>
              <a:rPr lang="en-US" sz="1800" b="1" kern="0" dirty="0">
                <a:solidFill>
                  <a:srgbClr val="00B9BE"/>
                </a:solidFill>
                <a:latin typeface="Arial"/>
              </a:rPr>
              <a:t>Radiation source.  </a:t>
            </a:r>
            <a:r>
              <a:rPr lang="en-US" sz="1800" kern="0" dirty="0">
                <a:solidFill>
                  <a:sysClr val="windowText" lastClr="000000"/>
                </a:solidFill>
                <a:latin typeface="Arial"/>
              </a:rPr>
              <a:t>Assess potential for radioactivity in the product for X ray &gt;5 MeV (~ 7 MeV is typical).  Most materials covered by existing published guidances.</a:t>
            </a:r>
          </a:p>
          <a:p>
            <a:pPr marL="0" indent="0">
              <a:buClr>
                <a:srgbClr val="3854A4"/>
              </a:buClr>
              <a:buFont typeface="Wingdings" pitchFamily="2" charset="2"/>
              <a:buNone/>
              <a:defRPr/>
            </a:pPr>
            <a:endParaRPr lang="en-US" sz="1800" kern="0" dirty="0">
              <a:solidFill>
                <a:sysClr val="windowText" lastClr="000000"/>
              </a:solidFill>
              <a:latin typeface="Arial"/>
            </a:endParaRPr>
          </a:p>
          <a:p>
            <a:pPr marL="0" indent="0">
              <a:buClr>
                <a:srgbClr val="3854A4"/>
              </a:buClr>
              <a:buFont typeface="Wingdings" pitchFamily="2" charset="2"/>
              <a:buNone/>
              <a:defRPr/>
            </a:pPr>
            <a:r>
              <a:rPr lang="en-US" sz="1800" b="1" kern="0" dirty="0">
                <a:solidFill>
                  <a:srgbClr val="00B9BE"/>
                </a:solidFill>
                <a:latin typeface="Arial"/>
              </a:rPr>
              <a:t>Establishing/transferring the sterilizing dose.  </a:t>
            </a:r>
            <a:r>
              <a:rPr lang="en-US" sz="1800" kern="0" dirty="0">
                <a:solidFill>
                  <a:sysClr val="windowText" lastClr="000000"/>
                </a:solidFill>
                <a:latin typeface="Arial"/>
              </a:rPr>
              <a:t>Addressed through dose verification studies (e.g. quarterly dose audits)</a:t>
            </a:r>
          </a:p>
          <a:p>
            <a:pPr marL="0" indent="0">
              <a:buClr>
                <a:srgbClr val="3854A4"/>
              </a:buClr>
              <a:buFont typeface="Wingdings" pitchFamily="2" charset="2"/>
              <a:buNone/>
              <a:defRPr/>
            </a:pPr>
            <a:endParaRPr lang="en-US" sz="1800" b="1" kern="0" dirty="0">
              <a:solidFill>
                <a:srgbClr val="3854A4"/>
              </a:solidFill>
              <a:latin typeface="Arial"/>
            </a:endParaRPr>
          </a:p>
          <a:p>
            <a:pPr marL="0" indent="0">
              <a:buClr>
                <a:srgbClr val="3854A4"/>
              </a:buClr>
              <a:buFont typeface="Wingdings" pitchFamily="2" charset="2"/>
              <a:buNone/>
              <a:defRPr/>
            </a:pPr>
            <a:r>
              <a:rPr lang="en-US" sz="1800" b="1" kern="0" dirty="0">
                <a:solidFill>
                  <a:srgbClr val="00B9BE"/>
                </a:solidFill>
                <a:latin typeface="Arial"/>
              </a:rPr>
              <a:t>Establishing/transferring the maximum acceptable dose.  </a:t>
            </a:r>
            <a:r>
              <a:rPr lang="en-US" sz="1800" kern="0" dirty="0">
                <a:solidFill>
                  <a:sysClr val="windowText" lastClr="000000"/>
                </a:solidFill>
                <a:latin typeface="Arial"/>
              </a:rPr>
              <a:t>‘Guidance refers to dose rate and temperature during irradiation, with the remark that higher dose rates may lower the unwanted effects upon product.’</a:t>
            </a:r>
          </a:p>
          <a:p>
            <a:pPr marL="0" indent="0">
              <a:buClr>
                <a:srgbClr val="3854A4"/>
              </a:buClr>
              <a:buFont typeface="Wingdings" pitchFamily="2" charset="2"/>
              <a:buNone/>
              <a:defRPr/>
            </a:pPr>
            <a:endParaRPr lang="en-US" sz="1800" kern="0" dirty="0">
              <a:solidFill>
                <a:sysClr val="windowText" lastClr="000000"/>
              </a:solidFill>
              <a:latin typeface="Arial"/>
            </a:endParaRPr>
          </a:p>
          <a:p>
            <a:pPr marL="0" indent="0">
              <a:buClr>
                <a:srgbClr val="3854A4"/>
              </a:buClr>
              <a:buFont typeface="Wingdings" pitchFamily="2" charset="2"/>
              <a:buNone/>
              <a:defRPr/>
            </a:pPr>
            <a:endParaRPr lang="en-US" sz="1800" kern="0" dirty="0">
              <a:solidFill>
                <a:sysClr val="windowText" lastClr="000000"/>
              </a:solidFill>
              <a:latin typeface="Arial"/>
            </a:endParaRPr>
          </a:p>
        </p:txBody>
      </p:sp>
      <p:pic>
        <p:nvPicPr>
          <p:cNvPr id="5" name="Picture 4">
            <a:extLst>
              <a:ext uri="{FF2B5EF4-FFF2-40B4-BE49-F238E27FC236}">
                <a16:creationId xmlns:a16="http://schemas.microsoft.com/office/drawing/2014/main" id="{FC5D15F4-6E21-45AB-B825-99D34A6A2459}"/>
              </a:ext>
            </a:extLst>
          </p:cNvPr>
          <p:cNvPicPr>
            <a:picLocks noChangeAspect="1"/>
          </p:cNvPicPr>
          <p:nvPr/>
        </p:nvPicPr>
        <p:blipFill>
          <a:blip r:embed="rId5"/>
          <a:stretch>
            <a:fillRect/>
          </a:stretch>
        </p:blipFill>
        <p:spPr>
          <a:xfrm>
            <a:off x="252341" y="1400206"/>
            <a:ext cx="5962888" cy="2788667"/>
          </a:xfrm>
          <a:prstGeom prst="rect">
            <a:avLst/>
          </a:prstGeom>
        </p:spPr>
      </p:pic>
      <p:sp>
        <p:nvSpPr>
          <p:cNvPr id="6" name="Rectangle 5">
            <a:extLst>
              <a:ext uri="{FF2B5EF4-FFF2-40B4-BE49-F238E27FC236}">
                <a16:creationId xmlns:a16="http://schemas.microsoft.com/office/drawing/2014/main" id="{B65FBC33-82BA-4A6C-967F-3ACA4C42DAB5}"/>
              </a:ext>
            </a:extLst>
          </p:cNvPr>
          <p:cNvSpPr/>
          <p:nvPr/>
        </p:nvSpPr>
        <p:spPr bwMode="auto">
          <a:xfrm>
            <a:off x="115909" y="1400204"/>
            <a:ext cx="6043658" cy="4465791"/>
          </a:xfrm>
          <a:prstGeom prst="rect">
            <a:avLst/>
          </a:prstGeom>
          <a:noFill/>
          <a:ln w="12700" cap="flat" cmpd="sng" algn="ctr">
            <a:solidFill>
              <a:sysClr val="window" lastClr="FFFFFF">
                <a:lumMod val="65000"/>
              </a:sys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kern="0">
              <a:solidFill>
                <a:prstClr val="white"/>
              </a:solidFill>
              <a:latin typeface="Arial" charset="0"/>
              <a:ea typeface="ＭＳ Ｐゴシック" pitchFamily="34" charset="-128"/>
            </a:endParaRPr>
          </a:p>
        </p:txBody>
      </p:sp>
      <p:pic>
        <p:nvPicPr>
          <p:cNvPr id="7" name="Picture 6">
            <a:extLst>
              <a:ext uri="{FF2B5EF4-FFF2-40B4-BE49-F238E27FC236}">
                <a16:creationId xmlns:a16="http://schemas.microsoft.com/office/drawing/2014/main" id="{89C3F1DF-4B98-43AB-A9F6-19023BA9E8A5}"/>
              </a:ext>
            </a:extLst>
          </p:cNvPr>
          <p:cNvPicPr>
            <a:picLocks noChangeAspect="1"/>
          </p:cNvPicPr>
          <p:nvPr/>
        </p:nvPicPr>
        <p:blipFill>
          <a:blip r:embed="rId6"/>
          <a:stretch>
            <a:fillRect/>
          </a:stretch>
        </p:blipFill>
        <p:spPr>
          <a:xfrm>
            <a:off x="166104" y="4471333"/>
            <a:ext cx="5854460" cy="293028"/>
          </a:xfrm>
          <a:prstGeom prst="rect">
            <a:avLst/>
          </a:prstGeom>
        </p:spPr>
      </p:pic>
      <p:sp>
        <p:nvSpPr>
          <p:cNvPr id="8" name="Oval 7">
            <a:extLst>
              <a:ext uri="{FF2B5EF4-FFF2-40B4-BE49-F238E27FC236}">
                <a16:creationId xmlns:a16="http://schemas.microsoft.com/office/drawing/2014/main" id="{EF925335-A6DE-497B-8020-33A532189724}"/>
              </a:ext>
            </a:extLst>
          </p:cNvPr>
          <p:cNvSpPr/>
          <p:nvPr/>
        </p:nvSpPr>
        <p:spPr bwMode="auto">
          <a:xfrm>
            <a:off x="6057948" y="5042612"/>
            <a:ext cx="144016" cy="490137"/>
          </a:xfrm>
          <a:prstGeom prst="ellipse">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a:solidFill>
                <a:prstClr val="white"/>
              </a:solidFill>
              <a:latin typeface="Arial" charset="0"/>
              <a:ea typeface="ＭＳ Ｐゴシック" pitchFamily="34" charset="-128"/>
            </a:endParaRPr>
          </a:p>
        </p:txBody>
      </p:sp>
      <p:sp>
        <p:nvSpPr>
          <p:cNvPr id="9" name="Oval 8">
            <a:extLst>
              <a:ext uri="{FF2B5EF4-FFF2-40B4-BE49-F238E27FC236}">
                <a16:creationId xmlns:a16="http://schemas.microsoft.com/office/drawing/2014/main" id="{BEB3A3BB-8A16-48AB-9E98-353975829253}"/>
              </a:ext>
            </a:extLst>
          </p:cNvPr>
          <p:cNvSpPr/>
          <p:nvPr/>
        </p:nvSpPr>
        <p:spPr bwMode="auto">
          <a:xfrm>
            <a:off x="6057948" y="5370518"/>
            <a:ext cx="144016" cy="490137"/>
          </a:xfrm>
          <a:prstGeom prst="ellipse">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a:solidFill>
                <a:prstClr val="white"/>
              </a:solidFill>
              <a:latin typeface="Arial" charset="0"/>
              <a:ea typeface="ＭＳ Ｐゴシック" pitchFamily="34" charset="-128"/>
            </a:endParaRPr>
          </a:p>
        </p:txBody>
      </p:sp>
      <p:sp>
        <p:nvSpPr>
          <p:cNvPr id="10" name="Oval 9">
            <a:extLst>
              <a:ext uri="{FF2B5EF4-FFF2-40B4-BE49-F238E27FC236}">
                <a16:creationId xmlns:a16="http://schemas.microsoft.com/office/drawing/2014/main" id="{9176DAA7-F58B-4170-8A4C-8A7ED8FB7AFC}"/>
              </a:ext>
            </a:extLst>
          </p:cNvPr>
          <p:cNvSpPr/>
          <p:nvPr/>
        </p:nvSpPr>
        <p:spPr bwMode="auto">
          <a:xfrm>
            <a:off x="6046518" y="5846416"/>
            <a:ext cx="144016" cy="490137"/>
          </a:xfrm>
          <a:prstGeom prst="ellipse">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a:solidFill>
                <a:prstClr val="white"/>
              </a:solidFill>
              <a:latin typeface="Arial" charset="0"/>
              <a:ea typeface="ＭＳ Ｐゴシック" pitchFamily="34" charset="-128"/>
            </a:endParaRPr>
          </a:p>
        </p:txBody>
      </p:sp>
      <p:sp>
        <p:nvSpPr>
          <p:cNvPr id="11" name="Oval 10">
            <a:extLst>
              <a:ext uri="{FF2B5EF4-FFF2-40B4-BE49-F238E27FC236}">
                <a16:creationId xmlns:a16="http://schemas.microsoft.com/office/drawing/2014/main" id="{31F767C2-1D11-4106-BBD5-D0CC79A965C9}"/>
              </a:ext>
            </a:extLst>
          </p:cNvPr>
          <p:cNvSpPr/>
          <p:nvPr/>
        </p:nvSpPr>
        <p:spPr bwMode="auto">
          <a:xfrm>
            <a:off x="6497427" y="1579943"/>
            <a:ext cx="144016" cy="490137"/>
          </a:xfrm>
          <a:prstGeom prst="ellipse">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a:solidFill>
                <a:prstClr val="white"/>
              </a:solidFill>
              <a:latin typeface="Arial" charset="0"/>
              <a:ea typeface="ＭＳ Ｐゴシック" pitchFamily="34" charset="-128"/>
            </a:endParaRPr>
          </a:p>
        </p:txBody>
      </p:sp>
      <p:sp>
        <p:nvSpPr>
          <p:cNvPr id="12" name="Oval 11">
            <a:extLst>
              <a:ext uri="{FF2B5EF4-FFF2-40B4-BE49-F238E27FC236}">
                <a16:creationId xmlns:a16="http://schemas.microsoft.com/office/drawing/2014/main" id="{E71053DD-30DF-4C1B-B512-7D1AAF2545EB}"/>
              </a:ext>
            </a:extLst>
          </p:cNvPr>
          <p:cNvSpPr/>
          <p:nvPr/>
        </p:nvSpPr>
        <p:spPr bwMode="auto">
          <a:xfrm>
            <a:off x="6497427" y="3200406"/>
            <a:ext cx="144016" cy="490137"/>
          </a:xfrm>
          <a:prstGeom prst="ellipse">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a:solidFill>
                <a:prstClr val="white"/>
              </a:solidFill>
              <a:latin typeface="Arial" charset="0"/>
              <a:ea typeface="ＭＳ Ｐゴシック" pitchFamily="34" charset="-128"/>
            </a:endParaRPr>
          </a:p>
        </p:txBody>
      </p:sp>
      <p:sp>
        <p:nvSpPr>
          <p:cNvPr id="13" name="Oval 12">
            <a:extLst>
              <a:ext uri="{FF2B5EF4-FFF2-40B4-BE49-F238E27FC236}">
                <a16:creationId xmlns:a16="http://schemas.microsoft.com/office/drawing/2014/main" id="{9EAED304-C608-49E0-A8B0-EDA73E766797}"/>
              </a:ext>
            </a:extLst>
          </p:cNvPr>
          <p:cNvSpPr/>
          <p:nvPr/>
        </p:nvSpPr>
        <p:spPr bwMode="auto">
          <a:xfrm>
            <a:off x="6497427" y="4545840"/>
            <a:ext cx="144016" cy="490137"/>
          </a:xfrm>
          <a:prstGeom prst="ellipse">
            <a:avLst/>
          </a:prstGeom>
          <a:no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eaLnBrk="0" fontAlgn="ctr" hangingPunct="0">
              <a:lnSpc>
                <a:spcPct val="90000"/>
              </a:lnSpc>
              <a:spcBef>
                <a:spcPct val="0"/>
              </a:spcBef>
              <a:spcAft>
                <a:spcPct val="0"/>
              </a:spcAft>
              <a:defRPr/>
            </a:pPr>
            <a:endParaRPr lang="en-US">
              <a:solidFill>
                <a:prstClr val="white"/>
              </a:solidFill>
              <a:latin typeface="Arial" charset="0"/>
              <a:ea typeface="ＭＳ Ｐゴシック" pitchFamily="34" charset="-128"/>
            </a:endParaRPr>
          </a:p>
        </p:txBody>
      </p:sp>
      <p:cxnSp>
        <p:nvCxnSpPr>
          <p:cNvPr id="14" name="Connector: Elbow 13">
            <a:extLst>
              <a:ext uri="{FF2B5EF4-FFF2-40B4-BE49-F238E27FC236}">
                <a16:creationId xmlns:a16="http://schemas.microsoft.com/office/drawing/2014/main" id="{31A3BFF8-A3E0-4DFC-A6C2-181A4CA925F6}"/>
              </a:ext>
            </a:extLst>
          </p:cNvPr>
          <p:cNvCxnSpPr>
            <a:cxnSpLocks/>
            <a:stCxn id="21" idx="6"/>
            <a:endCxn id="19" idx="1"/>
          </p:cNvCxnSpPr>
          <p:nvPr/>
        </p:nvCxnSpPr>
        <p:spPr bwMode="auto">
          <a:xfrm flipV="1">
            <a:off x="6082347" y="1675110"/>
            <a:ext cx="316070" cy="2931088"/>
          </a:xfrm>
          <a:prstGeom prst="bentConnector3">
            <a:avLst>
              <a:gd name="adj1" fmla="val 50000"/>
            </a:avLst>
          </a:prstGeom>
          <a:gradFill rotWithShape="0">
            <a:gsLst>
              <a:gs pos="0">
                <a:srgbClr val="1A8EEE"/>
              </a:gs>
              <a:gs pos="100000">
                <a:srgbClr val="003366">
                  <a:alpha val="99001"/>
                </a:srgbClr>
              </a:gs>
            </a:gsLst>
            <a:path path="rect">
              <a:fillToRect l="50000" t="50000" r="50000" b="50000"/>
            </a:path>
          </a:gradFill>
          <a:ln w="19050" cap="flat" cmpd="sng" algn="ctr">
            <a:solidFill>
              <a:srgbClr val="05C3DD"/>
            </a:solidFill>
            <a:prstDash val="solid"/>
            <a:round/>
            <a:headEnd type="none" w="med" len="med"/>
            <a:tailEnd type="triangle"/>
          </a:ln>
          <a:effectLst/>
        </p:spPr>
      </p:cxnSp>
      <p:cxnSp>
        <p:nvCxnSpPr>
          <p:cNvPr id="15" name="Connector: Elbow 14">
            <a:extLst>
              <a:ext uri="{FF2B5EF4-FFF2-40B4-BE49-F238E27FC236}">
                <a16:creationId xmlns:a16="http://schemas.microsoft.com/office/drawing/2014/main" id="{91F29C3B-8456-4FBA-A8A5-279929894ACB}"/>
              </a:ext>
            </a:extLst>
          </p:cNvPr>
          <p:cNvCxnSpPr>
            <a:cxnSpLocks/>
            <a:stCxn id="21" idx="6"/>
            <a:endCxn id="18" idx="1"/>
          </p:cNvCxnSpPr>
          <p:nvPr/>
        </p:nvCxnSpPr>
        <p:spPr bwMode="auto">
          <a:xfrm flipV="1">
            <a:off x="6082347" y="3240664"/>
            <a:ext cx="316070" cy="1365534"/>
          </a:xfrm>
          <a:prstGeom prst="bentConnector3">
            <a:avLst>
              <a:gd name="adj1" fmla="val 50000"/>
            </a:avLst>
          </a:prstGeom>
          <a:gradFill rotWithShape="0">
            <a:gsLst>
              <a:gs pos="0">
                <a:srgbClr val="1A8EEE"/>
              </a:gs>
              <a:gs pos="100000">
                <a:srgbClr val="003366">
                  <a:alpha val="99001"/>
                </a:srgbClr>
              </a:gs>
            </a:gsLst>
            <a:path path="rect">
              <a:fillToRect l="50000" t="50000" r="50000" b="50000"/>
            </a:path>
          </a:gradFill>
          <a:ln w="19050" cap="flat" cmpd="sng" algn="ctr">
            <a:solidFill>
              <a:srgbClr val="05C3DD"/>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07E9BF4F-2489-41E7-8ACD-456698372469}"/>
              </a:ext>
            </a:extLst>
          </p:cNvPr>
          <p:cNvCxnSpPr>
            <a:cxnSpLocks/>
            <a:stCxn id="21" idx="6"/>
            <a:endCxn id="17" idx="1"/>
          </p:cNvCxnSpPr>
          <p:nvPr/>
        </p:nvCxnSpPr>
        <p:spPr bwMode="auto">
          <a:xfrm flipV="1">
            <a:off x="6082347" y="4603558"/>
            <a:ext cx="316070" cy="2640"/>
          </a:xfrm>
          <a:prstGeom prst="bentConnector3">
            <a:avLst>
              <a:gd name="adj1" fmla="val 50000"/>
            </a:avLst>
          </a:prstGeom>
          <a:gradFill rotWithShape="0">
            <a:gsLst>
              <a:gs pos="0">
                <a:srgbClr val="1A8EEE"/>
              </a:gs>
              <a:gs pos="100000">
                <a:srgbClr val="003366">
                  <a:alpha val="99001"/>
                </a:srgbClr>
              </a:gs>
            </a:gsLst>
            <a:path path="rect">
              <a:fillToRect l="50000" t="50000" r="50000" b="50000"/>
            </a:path>
          </a:gradFill>
          <a:ln w="19050" cap="flat" cmpd="sng" algn="ctr">
            <a:solidFill>
              <a:srgbClr val="05C3DD"/>
            </a:solidFill>
            <a:prstDash val="solid"/>
            <a:round/>
            <a:headEnd type="none" w="med" len="med"/>
            <a:tailEnd type="triangle"/>
          </a:ln>
          <a:effectLst/>
        </p:spPr>
      </p:cxnSp>
      <p:sp>
        <p:nvSpPr>
          <p:cNvPr id="17" name="TextBox 16">
            <a:extLst>
              <a:ext uri="{FF2B5EF4-FFF2-40B4-BE49-F238E27FC236}">
                <a16:creationId xmlns:a16="http://schemas.microsoft.com/office/drawing/2014/main" id="{0EB41F8E-0710-4429-9594-AB6D120E1015}"/>
              </a:ext>
            </a:extLst>
          </p:cNvPr>
          <p:cNvSpPr txBox="1"/>
          <p:nvPr/>
        </p:nvSpPr>
        <p:spPr>
          <a:xfrm>
            <a:off x="6398417" y="4434473"/>
            <a:ext cx="389850" cy="338169"/>
          </a:xfrm>
          <a:prstGeom prst="rect">
            <a:avLst/>
          </a:prstGeom>
          <a:noFill/>
        </p:spPr>
        <p:txBody>
          <a:bodyPr wrap="none" rtlCol="0">
            <a:spAutoFit/>
          </a:bodyPr>
          <a:lstStyle/>
          <a:p>
            <a:pPr eaLnBrk="0" fontAlgn="ctr" hangingPunct="0">
              <a:lnSpc>
                <a:spcPct val="85000"/>
              </a:lnSpc>
              <a:spcBef>
                <a:spcPct val="35000"/>
              </a:spcBef>
              <a:spcAft>
                <a:spcPct val="0"/>
              </a:spcAft>
              <a:defRPr/>
            </a:pPr>
            <a:r>
              <a:rPr lang="en-US" dirty="0">
                <a:solidFill>
                  <a:srgbClr val="00B9BE"/>
                </a:solidFill>
                <a:latin typeface="Arial" charset="0"/>
                <a:ea typeface="MS PGothic" pitchFamily="34" charset="-128"/>
                <a:sym typeface="Wingdings" panose="05000000000000000000" pitchFamily="2" charset="2"/>
              </a:rPr>
              <a:t></a:t>
            </a:r>
            <a:endParaRPr lang="en-US" dirty="0">
              <a:solidFill>
                <a:srgbClr val="00B9BE"/>
              </a:solidFill>
              <a:latin typeface="Arial" charset="0"/>
              <a:ea typeface="MS PGothic" pitchFamily="34" charset="-128"/>
            </a:endParaRPr>
          </a:p>
        </p:txBody>
      </p:sp>
      <p:sp>
        <p:nvSpPr>
          <p:cNvPr id="18" name="TextBox 17">
            <a:extLst>
              <a:ext uri="{FF2B5EF4-FFF2-40B4-BE49-F238E27FC236}">
                <a16:creationId xmlns:a16="http://schemas.microsoft.com/office/drawing/2014/main" id="{1C4E5968-95A9-4F0B-BE21-5E0E8A144CC9}"/>
              </a:ext>
            </a:extLst>
          </p:cNvPr>
          <p:cNvSpPr txBox="1"/>
          <p:nvPr/>
        </p:nvSpPr>
        <p:spPr>
          <a:xfrm>
            <a:off x="6398417" y="3071579"/>
            <a:ext cx="389850" cy="338169"/>
          </a:xfrm>
          <a:prstGeom prst="rect">
            <a:avLst/>
          </a:prstGeom>
          <a:noFill/>
        </p:spPr>
        <p:txBody>
          <a:bodyPr wrap="none" rtlCol="0">
            <a:spAutoFit/>
          </a:bodyPr>
          <a:lstStyle/>
          <a:p>
            <a:pPr eaLnBrk="0" fontAlgn="ctr" hangingPunct="0">
              <a:lnSpc>
                <a:spcPct val="85000"/>
              </a:lnSpc>
              <a:spcBef>
                <a:spcPct val="35000"/>
              </a:spcBef>
              <a:spcAft>
                <a:spcPct val="0"/>
              </a:spcAft>
              <a:defRPr/>
            </a:pPr>
            <a:r>
              <a:rPr lang="en-US" dirty="0">
                <a:solidFill>
                  <a:srgbClr val="00B9BE"/>
                </a:solidFill>
                <a:latin typeface="Arial" charset="0"/>
                <a:ea typeface="MS PGothic" pitchFamily="34" charset="-128"/>
                <a:sym typeface="Wingdings" panose="05000000000000000000" pitchFamily="2" charset="2"/>
              </a:rPr>
              <a:t></a:t>
            </a:r>
            <a:endParaRPr lang="en-US" dirty="0">
              <a:solidFill>
                <a:srgbClr val="00B9BE"/>
              </a:solidFill>
              <a:latin typeface="Arial" charset="0"/>
              <a:ea typeface="MS PGothic" pitchFamily="34" charset="-128"/>
            </a:endParaRPr>
          </a:p>
        </p:txBody>
      </p:sp>
      <p:sp>
        <p:nvSpPr>
          <p:cNvPr id="19" name="TextBox 18">
            <a:extLst>
              <a:ext uri="{FF2B5EF4-FFF2-40B4-BE49-F238E27FC236}">
                <a16:creationId xmlns:a16="http://schemas.microsoft.com/office/drawing/2014/main" id="{59B34F94-2794-4B21-90C5-A1B07CEBC663}"/>
              </a:ext>
            </a:extLst>
          </p:cNvPr>
          <p:cNvSpPr txBox="1"/>
          <p:nvPr/>
        </p:nvSpPr>
        <p:spPr>
          <a:xfrm>
            <a:off x="6398417" y="1506025"/>
            <a:ext cx="389850" cy="338169"/>
          </a:xfrm>
          <a:prstGeom prst="rect">
            <a:avLst/>
          </a:prstGeom>
          <a:noFill/>
        </p:spPr>
        <p:txBody>
          <a:bodyPr wrap="none" rtlCol="0">
            <a:spAutoFit/>
          </a:bodyPr>
          <a:lstStyle/>
          <a:p>
            <a:pPr eaLnBrk="0" fontAlgn="ctr" hangingPunct="0">
              <a:lnSpc>
                <a:spcPct val="85000"/>
              </a:lnSpc>
              <a:spcBef>
                <a:spcPct val="35000"/>
              </a:spcBef>
              <a:spcAft>
                <a:spcPct val="0"/>
              </a:spcAft>
              <a:defRPr/>
            </a:pPr>
            <a:r>
              <a:rPr lang="en-US" dirty="0">
                <a:solidFill>
                  <a:srgbClr val="00B9BE"/>
                </a:solidFill>
                <a:latin typeface="Arial" charset="0"/>
                <a:ea typeface="MS PGothic" pitchFamily="34" charset="-128"/>
                <a:sym typeface="Wingdings" panose="05000000000000000000" pitchFamily="2" charset="2"/>
              </a:rPr>
              <a:t></a:t>
            </a:r>
            <a:endParaRPr lang="en-US" dirty="0">
              <a:solidFill>
                <a:srgbClr val="00B9BE"/>
              </a:solidFill>
              <a:latin typeface="Arial" charset="0"/>
              <a:ea typeface="MS PGothic" pitchFamily="34" charset="-128"/>
            </a:endParaRPr>
          </a:p>
        </p:txBody>
      </p:sp>
      <p:pic>
        <p:nvPicPr>
          <p:cNvPr id="20" name="Picture 2" descr="E:\fppt\template\arrows\circle1.png">
            <a:extLst>
              <a:ext uri="{FF2B5EF4-FFF2-40B4-BE49-F238E27FC236}">
                <a16:creationId xmlns:a16="http://schemas.microsoft.com/office/drawing/2014/main" id="{C59511E8-B87A-428B-9492-4180B3417A39}"/>
              </a:ext>
            </a:extLst>
          </p:cNvPr>
          <p:cNvPicPr>
            <a:picLocks noChangeAspect="1" noChangeArrowheads="1"/>
          </p:cNvPicPr>
          <p:nvPr/>
        </p:nvPicPr>
        <p:blipFill>
          <a:blip r:embed="rId7">
            <a:duotone>
              <a:srgbClr val="05C3DD">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115908" y="4223114"/>
            <a:ext cx="1599066" cy="745596"/>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21204772-EF44-4F99-B7F6-DE5F1A4C42DB}"/>
              </a:ext>
            </a:extLst>
          </p:cNvPr>
          <p:cNvSpPr/>
          <p:nvPr/>
        </p:nvSpPr>
        <p:spPr>
          <a:xfrm>
            <a:off x="5958780" y="4547804"/>
            <a:ext cx="123567" cy="116788"/>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6E33EFE-9848-4C7D-96E2-95B44E3EE640}"/>
              </a:ext>
            </a:extLst>
          </p:cNvPr>
          <p:cNvSpPr txBox="1"/>
          <p:nvPr/>
        </p:nvSpPr>
        <p:spPr>
          <a:xfrm>
            <a:off x="6277012" y="1560363"/>
            <a:ext cx="142563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78BD20">
                    <a:lumMod val="20000"/>
                    <a:lumOff val="80000"/>
                  </a:srgbClr>
                </a:solidFill>
                <a:effectLst/>
                <a:uLnTx/>
                <a:uFillTx/>
                <a:sym typeface="Wingdings" panose="05000000000000000000" pitchFamily="2" charset="2"/>
              </a:rPr>
              <a:t></a:t>
            </a:r>
            <a:endParaRPr kumimoji="0" lang="en-US" sz="4800" b="0" i="0" u="none" strike="noStrike" kern="0" cap="none" spc="0" normalizeH="0" baseline="0" noProof="0" dirty="0">
              <a:ln>
                <a:noFill/>
              </a:ln>
              <a:solidFill>
                <a:srgbClr val="78BD20">
                  <a:lumMod val="20000"/>
                  <a:lumOff val="80000"/>
                </a:srgbClr>
              </a:solidFill>
              <a:effectLst/>
              <a:uLnTx/>
              <a:uFillTx/>
            </a:endParaRPr>
          </a:p>
        </p:txBody>
      </p:sp>
      <p:sp>
        <p:nvSpPr>
          <p:cNvPr id="23" name="TextBox 22">
            <a:extLst>
              <a:ext uri="{FF2B5EF4-FFF2-40B4-BE49-F238E27FC236}">
                <a16:creationId xmlns:a16="http://schemas.microsoft.com/office/drawing/2014/main" id="{1E8EE4B8-7102-484C-BDE1-D38403EF1161}"/>
              </a:ext>
            </a:extLst>
          </p:cNvPr>
          <p:cNvSpPr txBox="1"/>
          <p:nvPr/>
        </p:nvSpPr>
        <p:spPr>
          <a:xfrm>
            <a:off x="6258768" y="3141483"/>
            <a:ext cx="1425635"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a:ln>
                  <a:noFill/>
                </a:ln>
                <a:solidFill>
                  <a:srgbClr val="78BD20">
                    <a:lumMod val="20000"/>
                    <a:lumOff val="80000"/>
                  </a:srgbClr>
                </a:solidFill>
                <a:effectLst/>
                <a:uLnTx/>
                <a:uFillTx/>
                <a:sym typeface="Wingdings" panose="05000000000000000000" pitchFamily="2" charset="2"/>
              </a:rPr>
              <a:t></a:t>
            </a:r>
            <a:endParaRPr kumimoji="0" lang="en-US" sz="4800" b="0" i="0" u="none" strike="noStrike" kern="0" cap="none" spc="0" normalizeH="0" baseline="0" noProof="0" dirty="0">
              <a:ln>
                <a:noFill/>
              </a:ln>
              <a:solidFill>
                <a:srgbClr val="78BD20">
                  <a:lumMod val="20000"/>
                  <a:lumOff val="80000"/>
                </a:srgbClr>
              </a:solidFill>
              <a:effectLst/>
              <a:uLnTx/>
              <a:uFillTx/>
            </a:endParaRPr>
          </a:p>
        </p:txBody>
      </p:sp>
      <p:pic>
        <p:nvPicPr>
          <p:cNvPr id="24" name="Graphic 23" descr="Statistics">
            <a:extLst>
              <a:ext uri="{FF2B5EF4-FFF2-40B4-BE49-F238E27FC236}">
                <a16:creationId xmlns:a16="http://schemas.microsoft.com/office/drawing/2014/main" id="{63609150-C774-4D5F-8CAD-06FB397A23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8836" y="4974763"/>
            <a:ext cx="401808" cy="401808"/>
          </a:xfrm>
          <a:prstGeom prst="rect">
            <a:avLst/>
          </a:prstGeom>
        </p:spPr>
      </p:pic>
    </p:spTree>
    <p:extLst>
      <p:ext uri="{BB962C8B-B14F-4D97-AF65-F5344CB8AC3E}">
        <p14:creationId xmlns:p14="http://schemas.microsoft.com/office/powerpoint/2010/main" val="179788431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8AFF137B-4661-41D7-8406-CE0D667513D7}"/>
              </a:ext>
            </a:extLst>
          </p:cNvPr>
          <p:cNvGraphicFramePr>
            <a:graphicFrameLocks noChangeAspect="1"/>
          </p:cNvGraphicFramePr>
          <p:nvPr>
            <p:custDataLst>
              <p:tags r:id="rId1"/>
            </p:custDataLst>
            <p:extLst>
              <p:ext uri="{D42A27DB-BD31-4B8C-83A1-F6EECF244321}">
                <p14:modId xmlns:p14="http://schemas.microsoft.com/office/powerpoint/2010/main" val="32110748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8" name="Objet 7" hidden="1">
                        <a:extLst>
                          <a:ext uri="{FF2B5EF4-FFF2-40B4-BE49-F238E27FC236}">
                            <a16:creationId xmlns:a16="http://schemas.microsoft.com/office/drawing/2014/main" id="{8AFF137B-4661-41D7-8406-CE0D667513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B7239D3D-89D2-41F4-AB1B-A1CC9770DA6F}"/>
              </a:ext>
            </a:extLst>
          </p:cNvPr>
          <p:cNvSpPr/>
          <p:nvPr/>
        </p:nvSpPr>
        <p:spPr>
          <a:xfrm>
            <a:off x="353154" y="1481620"/>
            <a:ext cx="1350245" cy="10925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err="1">
              <a:solidFill>
                <a:schemeClr val="tx1"/>
              </a:solidFill>
            </a:endParaRPr>
          </a:p>
        </p:txBody>
      </p:sp>
      <p:sp>
        <p:nvSpPr>
          <p:cNvPr id="5" name="Titre 4">
            <a:extLst>
              <a:ext uri="{FF2B5EF4-FFF2-40B4-BE49-F238E27FC236}">
                <a16:creationId xmlns:a16="http://schemas.microsoft.com/office/drawing/2014/main" id="{D8B68F6A-8035-4707-B32B-082855EE758E}"/>
              </a:ext>
            </a:extLst>
          </p:cNvPr>
          <p:cNvSpPr>
            <a:spLocks noGrp="1"/>
          </p:cNvSpPr>
          <p:nvPr>
            <p:ph type="title"/>
          </p:nvPr>
        </p:nvSpPr>
        <p:spPr/>
        <p:txBody>
          <a:bodyPr vert="horz">
            <a:normAutofit/>
          </a:bodyPr>
          <a:lstStyle/>
          <a:p>
            <a:r>
              <a:rPr lang="en-US" dirty="0"/>
              <a:t>Activation </a:t>
            </a:r>
            <a:r>
              <a:rPr lang="en-US" baseline="30000" dirty="0">
                <a:solidFill>
                  <a:schemeClr val="tx1">
                    <a:lumMod val="65000"/>
                    <a:lumOff val="35000"/>
                  </a:schemeClr>
                </a:solidFill>
                <a:ea typeface="MS PGothic" pitchFamily="34" charset="-128"/>
                <a:sym typeface="Wingdings" panose="05000000000000000000" pitchFamily="2" charset="2"/>
              </a:rPr>
              <a:t></a:t>
            </a:r>
            <a:endParaRPr lang="fr-FR" dirty="0">
              <a:latin typeface="+mj-lt"/>
            </a:endParaRPr>
          </a:p>
        </p:txBody>
      </p:sp>
      <p:sp>
        <p:nvSpPr>
          <p:cNvPr id="3" name="Espace réservé du numéro de diapositive 2">
            <a:extLst>
              <a:ext uri="{FF2B5EF4-FFF2-40B4-BE49-F238E27FC236}">
                <a16:creationId xmlns:a16="http://schemas.microsoft.com/office/drawing/2014/main" id="{B290F9ED-8794-4B77-BCC7-F4248858AA17}"/>
              </a:ext>
            </a:extLst>
          </p:cNvPr>
          <p:cNvSpPr>
            <a:spLocks noGrp="1"/>
          </p:cNvSpPr>
          <p:nvPr>
            <p:ph type="sldNum" sz="quarter" idx="12"/>
          </p:nvPr>
        </p:nvSpPr>
        <p:spPr/>
        <p:txBody>
          <a:bodyPr/>
          <a:lstStyle/>
          <a:p>
            <a:fld id="{0C8761C7-EE27-4485-904A-AF787EF92FBE}" type="slidenum">
              <a:rPr lang="en-US" noProof="0" smtClean="0"/>
              <a:t>11</a:t>
            </a:fld>
            <a:endParaRPr lang="en-US" noProof="0"/>
          </a:p>
        </p:txBody>
      </p:sp>
      <p:sp>
        <p:nvSpPr>
          <p:cNvPr id="2" name="Espace réservé du texte 1">
            <a:extLst>
              <a:ext uri="{FF2B5EF4-FFF2-40B4-BE49-F238E27FC236}">
                <a16:creationId xmlns:a16="http://schemas.microsoft.com/office/drawing/2014/main" id="{83F9FC4D-1085-4B91-BEA1-F51A5D3594D9}"/>
              </a:ext>
            </a:extLst>
          </p:cNvPr>
          <p:cNvSpPr>
            <a:spLocks noGrp="1"/>
          </p:cNvSpPr>
          <p:nvPr>
            <p:ph type="body" sz="quarter" idx="4294967295"/>
          </p:nvPr>
        </p:nvSpPr>
        <p:spPr>
          <a:xfrm>
            <a:off x="1509623" y="1472307"/>
            <a:ext cx="8024813" cy="1085850"/>
          </a:xfr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108000" tIns="144000" rIns="108000" bIns="72000" rtlCol="0" anchor="t" anchorCtr="0">
            <a:normAutofit fontScale="92500" lnSpcReduction="20000"/>
          </a:bodyPr>
          <a:lstStyle/>
          <a:p>
            <a:pPr marL="0" indent="0">
              <a:buNone/>
            </a:pPr>
            <a:r>
              <a:rPr lang="en-US" dirty="0"/>
              <a:t>The section 5.1.2 of ANSI/AAMI/ISO 11137-1 states that "the potential for induced radioactivity in product shall be assessed”</a:t>
            </a:r>
            <a:r>
              <a:rPr lang="en-US" baseline="30000" dirty="0"/>
              <a:t> </a:t>
            </a:r>
            <a:r>
              <a:rPr lang="en-US" dirty="0"/>
              <a:t>, when processed with X-ray Energy &gt; 5 MeV</a:t>
            </a:r>
            <a:r>
              <a:rPr lang="en-US" baseline="30000" dirty="0"/>
              <a:t>1</a:t>
            </a:r>
            <a:endParaRPr lang="en-US" dirty="0"/>
          </a:p>
          <a:p>
            <a:pPr marL="0" indent="0">
              <a:spcAft>
                <a:spcPts val="0"/>
              </a:spcAft>
              <a:buSzTx/>
              <a:buNone/>
            </a:pPr>
            <a:endParaRPr lang="fr-FR" dirty="0">
              <a:solidFill>
                <a:schemeClr val="bg1"/>
              </a:solidFill>
              <a:latin typeface="TT Norms Pro"/>
            </a:endParaRPr>
          </a:p>
        </p:txBody>
      </p:sp>
      <p:sp>
        <p:nvSpPr>
          <p:cNvPr id="7" name="Espace réservé du texte 1">
            <a:extLst>
              <a:ext uri="{FF2B5EF4-FFF2-40B4-BE49-F238E27FC236}">
                <a16:creationId xmlns:a16="http://schemas.microsoft.com/office/drawing/2014/main" id="{2B8E091B-0ABD-461C-AE00-314F5E90A7D5}"/>
              </a:ext>
            </a:extLst>
          </p:cNvPr>
          <p:cNvSpPr txBox="1">
            <a:spLocks/>
          </p:cNvSpPr>
          <p:nvPr/>
        </p:nvSpPr>
        <p:spPr>
          <a:xfrm>
            <a:off x="353154" y="2746740"/>
            <a:ext cx="9374476" cy="1567205"/>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t" anchorCtr="0">
            <a:no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lt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lt1"/>
                </a:solidFill>
                <a:latin typeface="+mn-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lt1"/>
                </a:solidFill>
                <a:latin typeface="+mn-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lt1"/>
                </a:solidFill>
                <a:latin typeface="+mn-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spcAft>
                <a:spcPts val="0"/>
              </a:spcAft>
              <a:buSzTx/>
            </a:pPr>
            <a:r>
              <a:rPr lang="en-US" dirty="0">
                <a:solidFill>
                  <a:schemeClr val="tx1"/>
                </a:solidFill>
              </a:rPr>
              <a:t>Literature: Plastics typical of single-use systems not expected to pose concern</a:t>
            </a:r>
          </a:p>
          <a:p>
            <a:pPr>
              <a:spcAft>
                <a:spcPts val="0"/>
              </a:spcAft>
              <a:buSzTx/>
            </a:pPr>
            <a:endParaRPr lang="en-US" dirty="0">
              <a:solidFill>
                <a:schemeClr val="tx1"/>
              </a:solidFill>
            </a:endParaRPr>
          </a:p>
          <a:p>
            <a:pPr>
              <a:spcAft>
                <a:spcPts val="0"/>
              </a:spcAft>
              <a:buSzTx/>
            </a:pPr>
            <a:r>
              <a:rPr lang="en-US" dirty="0">
                <a:solidFill>
                  <a:schemeClr val="tx1"/>
                </a:solidFill>
              </a:rPr>
              <a:t>Higher Risk Materials: Na, Cr, Mn, Cu, </a:t>
            </a:r>
            <a:r>
              <a:rPr lang="en-US" dirty="0" err="1">
                <a:solidFill>
                  <a:schemeClr val="tx1"/>
                </a:solidFill>
              </a:rPr>
              <a:t>Ar</a:t>
            </a:r>
            <a:r>
              <a:rPr lang="en-US" dirty="0">
                <a:solidFill>
                  <a:schemeClr val="tx1"/>
                </a:solidFill>
              </a:rPr>
              <a:t>, Br, Mo, </a:t>
            </a:r>
            <a:r>
              <a:rPr lang="en-US" dirty="0" err="1">
                <a:solidFill>
                  <a:schemeClr val="tx1"/>
                </a:solidFill>
              </a:rPr>
              <a:t>Te</a:t>
            </a:r>
            <a:r>
              <a:rPr lang="en-US" dirty="0">
                <a:solidFill>
                  <a:schemeClr val="tx1"/>
                </a:solidFill>
              </a:rPr>
              <a:t>, Ba, W, Pt, Au</a:t>
            </a:r>
          </a:p>
          <a:p>
            <a:pPr>
              <a:spcAft>
                <a:spcPts val="0"/>
              </a:spcAft>
              <a:buSzTx/>
            </a:pPr>
            <a:endParaRPr lang="en-US" dirty="0">
              <a:solidFill>
                <a:schemeClr val="tx1"/>
              </a:solidFill>
            </a:endParaRPr>
          </a:p>
          <a:p>
            <a:pPr>
              <a:spcAft>
                <a:spcPts val="0"/>
              </a:spcAft>
              <a:buSzTx/>
            </a:pPr>
            <a:r>
              <a:rPr lang="en-US" dirty="0">
                <a:solidFill>
                  <a:schemeClr val="tx1"/>
                </a:solidFill>
              </a:rPr>
              <a:t>Verification performed on representative products with stainless steel parts, mixing magnets, etc.</a:t>
            </a:r>
          </a:p>
          <a:p>
            <a:pPr>
              <a:spcAft>
                <a:spcPts val="0"/>
              </a:spcAft>
              <a:buSzTx/>
            </a:pPr>
            <a:endParaRPr lang="en-US" dirty="0">
              <a:solidFill>
                <a:schemeClr val="tx1"/>
              </a:solidFill>
            </a:endParaRPr>
          </a:p>
          <a:p>
            <a:pPr>
              <a:spcAft>
                <a:spcPts val="0"/>
              </a:spcAft>
              <a:buSzTx/>
            </a:pPr>
            <a:r>
              <a:rPr lang="en-US" dirty="0">
                <a:solidFill>
                  <a:schemeClr val="tx1"/>
                </a:solidFill>
              </a:rPr>
              <a:t>The radioactivity check was performed on freshly irradiated samples (i.e. &lt; 2-4hours after irradiation) with ~7 MeV X-rays</a:t>
            </a:r>
          </a:p>
          <a:p>
            <a:pPr>
              <a:spcAft>
                <a:spcPts val="0"/>
              </a:spcAft>
              <a:buSzTx/>
            </a:pPr>
            <a:endParaRPr lang="en-US" dirty="0">
              <a:solidFill>
                <a:schemeClr val="tx1"/>
              </a:solidFill>
            </a:endParaRPr>
          </a:p>
          <a:p>
            <a:pPr marL="0" indent="0">
              <a:spcAft>
                <a:spcPts val="0"/>
              </a:spcAft>
              <a:buSzTx/>
              <a:buFont typeface="Wingdings" panose="05000000000000000000" pitchFamily="2" charset="2"/>
              <a:buNone/>
            </a:pPr>
            <a:endParaRPr lang="fr-FR" dirty="0">
              <a:solidFill>
                <a:schemeClr val="tx1"/>
              </a:solidFill>
              <a:latin typeface="TT Norms Pro"/>
            </a:endParaRPr>
          </a:p>
        </p:txBody>
      </p:sp>
      <p:pic>
        <p:nvPicPr>
          <p:cNvPr id="15" name="Image 14">
            <a:extLst>
              <a:ext uri="{FF2B5EF4-FFF2-40B4-BE49-F238E27FC236}">
                <a16:creationId xmlns:a16="http://schemas.microsoft.com/office/drawing/2014/main" id="{2EC2FC1B-32B9-40CE-AA19-F5B638DDC3E6}"/>
              </a:ext>
            </a:extLst>
          </p:cNvPr>
          <p:cNvPicPr>
            <a:picLocks noChangeAspect="1"/>
          </p:cNvPicPr>
          <p:nvPr/>
        </p:nvPicPr>
        <p:blipFill>
          <a:blip r:embed="rId5"/>
          <a:stretch>
            <a:fillRect/>
          </a:stretch>
        </p:blipFill>
        <p:spPr>
          <a:xfrm>
            <a:off x="9534436" y="1471116"/>
            <a:ext cx="2500848" cy="1853922"/>
          </a:xfrm>
          <a:prstGeom prst="rect">
            <a:avLst/>
          </a:prstGeom>
        </p:spPr>
      </p:pic>
      <p:pic>
        <p:nvPicPr>
          <p:cNvPr id="16" name="Image 15">
            <a:extLst>
              <a:ext uri="{FF2B5EF4-FFF2-40B4-BE49-F238E27FC236}">
                <a16:creationId xmlns:a16="http://schemas.microsoft.com/office/drawing/2014/main" id="{84CFA610-5D19-49AA-80D6-985448F6CF12}"/>
              </a:ext>
            </a:extLst>
          </p:cNvPr>
          <p:cNvPicPr>
            <a:picLocks noChangeAspect="1"/>
          </p:cNvPicPr>
          <p:nvPr/>
        </p:nvPicPr>
        <p:blipFill>
          <a:blip r:embed="rId6"/>
          <a:stretch>
            <a:fillRect/>
          </a:stretch>
        </p:blipFill>
        <p:spPr>
          <a:xfrm>
            <a:off x="426119" y="1475875"/>
            <a:ext cx="1083504" cy="985972"/>
          </a:xfrm>
          <a:prstGeom prst="rect">
            <a:avLst/>
          </a:prstGeom>
        </p:spPr>
      </p:pic>
      <p:sp>
        <p:nvSpPr>
          <p:cNvPr id="12" name="Rectangle 11">
            <a:extLst>
              <a:ext uri="{FF2B5EF4-FFF2-40B4-BE49-F238E27FC236}">
                <a16:creationId xmlns:a16="http://schemas.microsoft.com/office/drawing/2014/main" id="{691FBB42-A706-4AC7-B9FA-BEF7BA24EB87}"/>
              </a:ext>
            </a:extLst>
          </p:cNvPr>
          <p:cNvSpPr/>
          <p:nvPr/>
        </p:nvSpPr>
        <p:spPr>
          <a:xfrm>
            <a:off x="353154" y="5930879"/>
            <a:ext cx="9499832" cy="646331"/>
          </a:xfrm>
          <a:prstGeom prst="rect">
            <a:avLst/>
          </a:prstGeom>
        </p:spPr>
        <p:txBody>
          <a:bodyPr wrap="square">
            <a:spAutoFit/>
          </a:bodyPr>
          <a:lstStyle/>
          <a:p>
            <a:r>
              <a:rPr lang="en-US" sz="1200" baseline="30000" dirty="0"/>
              <a:t>1</a:t>
            </a:r>
            <a:r>
              <a:rPr lang="en-US" sz="1200" dirty="0"/>
              <a:t>Hervé Michel, Thomas Kroc, Brian J McEvoy, Deepak Patil, Pierre Reppert, Mark A Smith, Potential Induced Radioactivity in Materials Processed with X-ray Energy Above 5 MeV, </a:t>
            </a:r>
            <a:r>
              <a:rPr lang="en-US" sz="1200" i="1" dirty="0"/>
              <a:t>Biomedical instrumentation &amp; technology</a:t>
            </a:r>
            <a:r>
              <a:rPr lang="en-US" sz="1200" dirty="0"/>
              <a:t>, 2021, </a:t>
            </a:r>
            <a:r>
              <a:rPr lang="en-US" sz="1200" i="1" dirty="0"/>
              <a:t>55</a:t>
            </a:r>
            <a:r>
              <a:rPr lang="en-US" sz="1200" dirty="0"/>
              <a:t>(s3), 17–26. </a:t>
            </a:r>
            <a:r>
              <a:rPr lang="en-US" sz="1200" dirty="0">
                <a:hlinkClick r:id="rId7"/>
              </a:rPr>
              <a:t>https://doi.org/10.2345/0899-8205-55.s3.17</a:t>
            </a:r>
            <a:endParaRPr lang="en-US" sz="1200" dirty="0"/>
          </a:p>
        </p:txBody>
      </p:sp>
      <p:sp>
        <p:nvSpPr>
          <p:cNvPr id="10" name="Rectangle 9">
            <a:extLst>
              <a:ext uri="{FF2B5EF4-FFF2-40B4-BE49-F238E27FC236}">
                <a16:creationId xmlns:a16="http://schemas.microsoft.com/office/drawing/2014/main" id="{2E6DCD5B-D186-41B4-B46E-DF4BA972BE3B}"/>
              </a:ext>
            </a:extLst>
          </p:cNvPr>
          <p:cNvSpPr/>
          <p:nvPr/>
        </p:nvSpPr>
        <p:spPr>
          <a:xfrm>
            <a:off x="353154" y="5122412"/>
            <a:ext cx="11893200" cy="646331"/>
          </a:xfrm>
          <a:prstGeom prst="rect">
            <a:avLst/>
          </a:prstGeom>
          <a:solidFill>
            <a:srgbClr val="8E2C52"/>
          </a:solidFill>
        </p:spPr>
        <p:txBody>
          <a:bodyPr wrap="square">
            <a:spAutoFit/>
          </a:bodyPr>
          <a:lstStyle/>
          <a:p>
            <a:r>
              <a:rPr lang="en-US" dirty="0">
                <a:solidFill>
                  <a:schemeClr val="bg1"/>
                </a:solidFill>
              </a:rPr>
              <a:t>No significant measurement of photonic rays and no significant equivalent dose has been detected</a:t>
            </a:r>
          </a:p>
          <a:p>
            <a:r>
              <a:rPr lang="en-US" dirty="0">
                <a:solidFill>
                  <a:schemeClr val="bg1"/>
                </a:solidFill>
                <a:sym typeface="Wingdings" panose="05000000000000000000" pitchFamily="2" charset="2"/>
              </a:rPr>
              <a:t> No external exposure has been highlighted in contact with boxes</a:t>
            </a:r>
            <a:endParaRPr lang="en-US" dirty="0">
              <a:solidFill>
                <a:schemeClr val="bg1"/>
              </a:solidFill>
            </a:endParaRPr>
          </a:p>
        </p:txBody>
      </p:sp>
    </p:spTree>
    <p:extLst>
      <p:ext uri="{BB962C8B-B14F-4D97-AF65-F5344CB8AC3E}">
        <p14:creationId xmlns:p14="http://schemas.microsoft.com/office/powerpoint/2010/main" val="88629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uiExpand="1" build="p" animBg="1"/>
      <p:bldP spid="7" grpId="0"/>
      <p:bldP spid="12"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E7A10C61-A0B8-555D-F725-D1FE7DBEDEA5}"/>
              </a:ext>
            </a:extLst>
          </p:cNvPr>
          <p:cNvGraphicFramePr>
            <a:graphicFrameLocks noChangeAspect="1"/>
          </p:cNvGraphicFramePr>
          <p:nvPr>
            <p:custDataLst>
              <p:tags r:id="rId1"/>
            </p:custDataLst>
            <p:extLst>
              <p:ext uri="{D42A27DB-BD31-4B8C-83A1-F6EECF244321}">
                <p14:modId xmlns:p14="http://schemas.microsoft.com/office/powerpoint/2010/main" val="4075729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4" name="Objet 3" hidden="1">
                        <a:extLst>
                          <a:ext uri="{FF2B5EF4-FFF2-40B4-BE49-F238E27FC236}">
                            <a16:creationId xmlns:a16="http://schemas.microsoft.com/office/drawing/2014/main" id="{E7A10C61-A0B8-555D-F725-D1FE7DBEDE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7F32971-42E9-9931-DCB3-215B217B19AB}"/>
              </a:ext>
            </a:extLst>
          </p:cNvPr>
          <p:cNvSpPr>
            <a:spLocks noGrp="1"/>
          </p:cNvSpPr>
          <p:nvPr>
            <p:ph type="title"/>
          </p:nvPr>
        </p:nvSpPr>
        <p:spPr>
          <a:xfrm>
            <a:off x="263435" y="3285296"/>
            <a:ext cx="10515600" cy="1325563"/>
          </a:xfrm>
        </p:spPr>
        <p:txBody>
          <a:bodyPr vert="horz"/>
          <a:lstStyle/>
          <a:p>
            <a:pPr algn="ctr"/>
            <a:r>
              <a:rPr lang="fr-FR" dirty="0" err="1"/>
              <a:t>Sterility</a:t>
            </a:r>
            <a:endParaRPr lang="fr-FR" dirty="0"/>
          </a:p>
        </p:txBody>
      </p:sp>
      <p:sp>
        <p:nvSpPr>
          <p:cNvPr id="3" name="Espace réservé du numéro de diapositive 2">
            <a:extLst>
              <a:ext uri="{FF2B5EF4-FFF2-40B4-BE49-F238E27FC236}">
                <a16:creationId xmlns:a16="http://schemas.microsoft.com/office/drawing/2014/main" id="{C86ECAC8-11B1-05B4-981B-A43D154D7E4F}"/>
              </a:ext>
            </a:extLst>
          </p:cNvPr>
          <p:cNvSpPr>
            <a:spLocks noGrp="1"/>
          </p:cNvSpPr>
          <p:nvPr>
            <p:ph type="sldNum" sz="quarter" idx="12"/>
          </p:nvPr>
        </p:nvSpPr>
        <p:spPr/>
        <p:txBody>
          <a:bodyPr/>
          <a:lstStyle/>
          <a:p>
            <a:fld id="{AD3FAF27-8B82-4449-B01B-BEC948125F21}" type="slidenum">
              <a:rPr lang="en-GB" smtClean="0"/>
              <a:pPr/>
              <a:t>12</a:t>
            </a:fld>
            <a:endParaRPr lang="en-GB"/>
          </a:p>
        </p:txBody>
      </p:sp>
      <p:pic>
        <p:nvPicPr>
          <p:cNvPr id="5" name="Picture 6" descr="Text, background pattern&#10;&#10;Description automatically generated">
            <a:extLst>
              <a:ext uri="{FF2B5EF4-FFF2-40B4-BE49-F238E27FC236}">
                <a16:creationId xmlns:a16="http://schemas.microsoft.com/office/drawing/2014/main" id="{AD7D128B-C718-0AE2-4C69-D5C8A7B82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2883715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331B6EAA-7306-4112-8CCB-A52100A7CFA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9" name="Objet 8" hidden="1">
                        <a:extLst>
                          <a:ext uri="{FF2B5EF4-FFF2-40B4-BE49-F238E27FC236}">
                            <a16:creationId xmlns:a16="http://schemas.microsoft.com/office/drawing/2014/main" id="{331B6EAA-7306-4112-8CCB-A52100A7CFA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60E02FF6-19DD-4499-841C-06F01AB4CA52}"/>
              </a:ext>
            </a:extLst>
          </p:cNvPr>
          <p:cNvSpPr>
            <a:spLocks noGrp="1"/>
          </p:cNvSpPr>
          <p:nvPr>
            <p:ph type="title"/>
          </p:nvPr>
        </p:nvSpPr>
        <p:spPr/>
        <p:txBody>
          <a:bodyPr vert="horz"/>
          <a:lstStyle/>
          <a:p>
            <a:r>
              <a:rPr lang="en-US" dirty="0"/>
              <a:t>Sterility</a:t>
            </a:r>
          </a:p>
        </p:txBody>
      </p:sp>
      <p:sp>
        <p:nvSpPr>
          <p:cNvPr id="3" name="Slide Number Placeholder 2">
            <a:extLst>
              <a:ext uri="{FF2B5EF4-FFF2-40B4-BE49-F238E27FC236}">
                <a16:creationId xmlns:a16="http://schemas.microsoft.com/office/drawing/2014/main" id="{D55FAEFF-E084-4DCE-BA32-35A621CEF48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smtClean="0">
                <a:ln>
                  <a:noFill/>
                </a:ln>
                <a:solidFill>
                  <a:srgbClr val="000000"/>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dirty="0">
              <a:ln>
                <a:noFill/>
              </a:ln>
              <a:solidFill>
                <a:srgbClr val="000000"/>
              </a:solidFill>
              <a:effectLst/>
              <a:uLnTx/>
              <a:uFillTx/>
              <a:latin typeface="TT Norms Pro"/>
              <a:ea typeface="+mn-ea"/>
              <a:cs typeface="+mn-cs"/>
            </a:endParaRPr>
          </a:p>
        </p:txBody>
      </p:sp>
      <p:sp>
        <p:nvSpPr>
          <p:cNvPr id="5" name="Text Placeholder 4">
            <a:extLst>
              <a:ext uri="{FF2B5EF4-FFF2-40B4-BE49-F238E27FC236}">
                <a16:creationId xmlns:a16="http://schemas.microsoft.com/office/drawing/2014/main" id="{FF8A0C2D-8A41-42F3-BD67-F957946A2A76}"/>
              </a:ext>
            </a:extLst>
          </p:cNvPr>
          <p:cNvSpPr>
            <a:spLocks noGrp="1"/>
          </p:cNvSpPr>
          <p:nvPr>
            <p:ph type="body" sz="quarter" idx="4294967295"/>
          </p:nvPr>
        </p:nvSpPr>
        <p:spPr>
          <a:xfrm>
            <a:off x="0" y="5602288"/>
            <a:ext cx="11591925" cy="420687"/>
          </a:xfrm>
        </p:spPr>
        <p:txBody>
          <a:bodyPr>
            <a:noAutofit/>
          </a:bodyPr>
          <a:lstStyle/>
          <a:p>
            <a:pPr marL="0" indent="0">
              <a:buNone/>
            </a:pPr>
            <a:r>
              <a:rPr lang="en-US" sz="1200" baseline="30000" dirty="0"/>
              <a:t>a</a:t>
            </a:r>
            <a:r>
              <a:rPr lang="en-US" sz="1200" dirty="0"/>
              <a:t> Study from Steris: D10 values on bacteria, yeast, fungi. Vegetative forms and spores. Up to 6kGy. </a:t>
            </a:r>
          </a:p>
          <a:p>
            <a:pPr marL="0" indent="0">
              <a:buNone/>
            </a:pPr>
            <a:r>
              <a:rPr lang="en-US" sz="1200" baseline="30000" dirty="0" err="1"/>
              <a:t>b</a:t>
            </a:r>
            <a:r>
              <a:rPr lang="en-US" sz="1200" dirty="0" err="1"/>
              <a:t>Tallentire</a:t>
            </a:r>
            <a:r>
              <a:rPr lang="en-US" sz="1200" dirty="0"/>
              <a:t>, A. and Miller, A. (2015) ‘Microbicidal effectiveness of X-rays used for sterilization purposes’, </a:t>
            </a:r>
            <a:r>
              <a:rPr lang="en-US" sz="1200" i="1" dirty="0"/>
              <a:t>Radiation Physics and Chemistry</a:t>
            </a:r>
            <a:r>
              <a:rPr lang="en-US" sz="1200" dirty="0"/>
              <a:t>, 107, pp. 128–130. </a:t>
            </a:r>
          </a:p>
        </p:txBody>
      </p:sp>
      <p:sp>
        <p:nvSpPr>
          <p:cNvPr id="8" name="Rectangle 7">
            <a:extLst>
              <a:ext uri="{FF2B5EF4-FFF2-40B4-BE49-F238E27FC236}">
                <a16:creationId xmlns:a16="http://schemas.microsoft.com/office/drawing/2014/main" id="{B3283CF5-D380-447D-A40B-B1121B1C3DB9}"/>
              </a:ext>
            </a:extLst>
          </p:cNvPr>
          <p:cNvSpPr/>
          <p:nvPr/>
        </p:nvSpPr>
        <p:spPr>
          <a:xfrm>
            <a:off x="298875" y="1666844"/>
            <a:ext cx="6619747" cy="1094225"/>
          </a:xfrm>
          <a:prstGeom prst="rect">
            <a:avLst/>
          </a:prstGeom>
          <a:solidFill>
            <a:schemeClr val="bg2"/>
          </a:solidFill>
        </p:spPr>
        <p:txBody>
          <a:bodyPr wrap="square" lIns="972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TT Norms Pro"/>
                <a:ea typeface="+mn-ea"/>
                <a:cs typeface="+mn-cs"/>
              </a:rPr>
              <a:t>Sterilization possible with ionizing radiations: gamma &amp; X-rays, and electron beam</a:t>
            </a:r>
          </a:p>
        </p:txBody>
      </p:sp>
      <p:sp>
        <p:nvSpPr>
          <p:cNvPr id="20" name="Rectangle 19">
            <a:extLst>
              <a:ext uri="{FF2B5EF4-FFF2-40B4-BE49-F238E27FC236}">
                <a16:creationId xmlns:a16="http://schemas.microsoft.com/office/drawing/2014/main" id="{290275DF-FFB5-433C-80E9-FB7B949B9BFA}"/>
              </a:ext>
            </a:extLst>
          </p:cNvPr>
          <p:cNvSpPr/>
          <p:nvPr/>
        </p:nvSpPr>
        <p:spPr>
          <a:xfrm>
            <a:off x="298875" y="2816036"/>
            <a:ext cx="6619747" cy="1094225"/>
          </a:xfrm>
          <a:prstGeom prst="rect">
            <a:avLst/>
          </a:prstGeom>
          <a:solidFill>
            <a:schemeClr val="bg2"/>
          </a:solidFill>
        </p:spPr>
        <p:txBody>
          <a:bodyPr wrap="square" lIns="972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TT Norms Pro"/>
                <a:ea typeface="+mn-ea"/>
                <a:cs typeface="+mn-cs"/>
              </a:rPr>
              <a:t>All irradiation technologies have the same goal: obtaining sterility by disrupting the biologic processes of micro-organisms </a:t>
            </a:r>
            <a:r>
              <a:rPr kumimoji="0" lang="en-US" sz="2000" b="0" i="0" u="none" strike="noStrike" kern="1200" cap="none" spc="0" normalizeH="0" baseline="30000" dirty="0" err="1">
                <a:ln>
                  <a:noFill/>
                </a:ln>
                <a:solidFill>
                  <a:srgbClr val="000000"/>
                </a:solidFill>
                <a:effectLst/>
                <a:uLnTx/>
                <a:uFillTx/>
                <a:latin typeface="TT Norms Pro"/>
                <a:ea typeface="+mn-ea"/>
                <a:cs typeface="+mn-cs"/>
              </a:rPr>
              <a:t>a,b</a:t>
            </a:r>
            <a:endParaRPr kumimoji="0" lang="en-US" sz="2000" b="0" i="0" u="none" strike="noStrike" kern="1200" cap="none" spc="0" normalizeH="0" baseline="30000" dirty="0">
              <a:ln>
                <a:noFill/>
              </a:ln>
              <a:solidFill>
                <a:srgbClr val="000000"/>
              </a:solidFill>
              <a:effectLst/>
              <a:uLnTx/>
              <a:uFillTx/>
              <a:latin typeface="TT Norms Pro"/>
              <a:ea typeface="+mn-ea"/>
              <a:cs typeface="+mn-cs"/>
            </a:endParaRPr>
          </a:p>
        </p:txBody>
      </p:sp>
      <p:sp>
        <p:nvSpPr>
          <p:cNvPr id="21" name="Rectangle 20">
            <a:extLst>
              <a:ext uri="{FF2B5EF4-FFF2-40B4-BE49-F238E27FC236}">
                <a16:creationId xmlns:a16="http://schemas.microsoft.com/office/drawing/2014/main" id="{AA49CB8F-8ADD-4749-A299-694E6C3C2A9A}"/>
              </a:ext>
            </a:extLst>
          </p:cNvPr>
          <p:cNvSpPr/>
          <p:nvPr/>
        </p:nvSpPr>
        <p:spPr>
          <a:xfrm>
            <a:off x="298875" y="3965228"/>
            <a:ext cx="6619747" cy="1094225"/>
          </a:xfrm>
          <a:prstGeom prst="rect">
            <a:avLst/>
          </a:prstGeom>
          <a:solidFill>
            <a:schemeClr val="bg2"/>
          </a:solidFill>
        </p:spPr>
        <p:txBody>
          <a:bodyPr wrap="square" lIns="97200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srgbClr val="000000"/>
                </a:solidFill>
                <a:effectLst/>
                <a:uLnTx/>
                <a:uFillTx/>
                <a:latin typeface="TT Norms Pro"/>
                <a:ea typeface="+mn-ea"/>
                <a:cs typeface="+mn-cs"/>
              </a:rPr>
              <a:t>Dose is dose. 25 kGy is achieved in gamma, </a:t>
            </a:r>
            <a:br>
              <a:rPr kumimoji="0" lang="en-US" sz="2000" b="0" i="0" u="none" strike="noStrike" kern="1200" cap="none" spc="0" normalizeH="0" baseline="0" dirty="0">
                <a:ln>
                  <a:noFill/>
                </a:ln>
                <a:solidFill>
                  <a:srgbClr val="000000"/>
                </a:solidFill>
                <a:effectLst/>
                <a:uLnTx/>
                <a:uFillTx/>
                <a:latin typeface="TT Norms Pro"/>
                <a:ea typeface="+mn-ea"/>
                <a:cs typeface="+mn-cs"/>
              </a:rPr>
            </a:br>
            <a:r>
              <a:rPr kumimoji="0" lang="en-US" sz="2000" b="0" i="0" u="none" strike="noStrike" kern="1200" cap="none" spc="0" normalizeH="0" baseline="0" dirty="0">
                <a:ln>
                  <a:noFill/>
                </a:ln>
                <a:solidFill>
                  <a:srgbClr val="000000"/>
                </a:solidFill>
                <a:effectLst/>
                <a:uLnTx/>
                <a:uFillTx/>
                <a:latin typeface="TT Norms Pro"/>
                <a:ea typeface="+mn-ea"/>
                <a:cs typeface="+mn-cs"/>
              </a:rPr>
              <a:t>X-rays &amp; E-beam</a:t>
            </a:r>
          </a:p>
        </p:txBody>
      </p:sp>
      <p:grpSp>
        <p:nvGrpSpPr>
          <p:cNvPr id="25" name="Group 24">
            <a:extLst>
              <a:ext uri="{FF2B5EF4-FFF2-40B4-BE49-F238E27FC236}">
                <a16:creationId xmlns:a16="http://schemas.microsoft.com/office/drawing/2014/main" id="{EE690127-549D-4EBC-A857-9D01C3FCF4DE}"/>
              </a:ext>
            </a:extLst>
          </p:cNvPr>
          <p:cNvGrpSpPr/>
          <p:nvPr/>
        </p:nvGrpSpPr>
        <p:grpSpPr>
          <a:xfrm>
            <a:off x="430967" y="1933671"/>
            <a:ext cx="560570" cy="560570"/>
            <a:chOff x="450515" y="4844655"/>
            <a:chExt cx="560570" cy="560570"/>
          </a:xfrm>
        </p:grpSpPr>
        <p:sp>
          <p:nvSpPr>
            <p:cNvPr id="23" name="Rectangle 22">
              <a:extLst>
                <a:ext uri="{FF2B5EF4-FFF2-40B4-BE49-F238E27FC236}">
                  <a16:creationId xmlns:a16="http://schemas.microsoft.com/office/drawing/2014/main" id="{09FF0FA7-8765-4359-8363-085791DAF874}"/>
                </a:ext>
              </a:extLst>
            </p:cNvPr>
            <p:cNvSpPr/>
            <p:nvPr/>
          </p:nvSpPr>
          <p:spPr>
            <a:xfrm>
              <a:off x="450515" y="4844655"/>
              <a:ext cx="560570" cy="5605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TT Norms Pro"/>
                <a:ea typeface="+mn-ea"/>
                <a:cs typeface="+mn-cs"/>
              </a:endParaRPr>
            </a:p>
          </p:txBody>
        </p:sp>
        <p:sp>
          <p:nvSpPr>
            <p:cNvPr id="24" name="Arrow: Chevron 23">
              <a:extLst>
                <a:ext uri="{FF2B5EF4-FFF2-40B4-BE49-F238E27FC236}">
                  <a16:creationId xmlns:a16="http://schemas.microsoft.com/office/drawing/2014/main" id="{C63F8906-5903-449F-B893-F9C4AB8BD0EB}"/>
                </a:ext>
              </a:extLst>
            </p:cNvPr>
            <p:cNvSpPr/>
            <p:nvPr/>
          </p:nvSpPr>
          <p:spPr>
            <a:xfrm>
              <a:off x="617262" y="5011402"/>
              <a:ext cx="227075" cy="22707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TT Norms Pro"/>
                <a:ea typeface="+mn-ea"/>
                <a:cs typeface="+mn-cs"/>
              </a:endParaRPr>
            </a:p>
          </p:txBody>
        </p:sp>
      </p:grpSp>
      <p:grpSp>
        <p:nvGrpSpPr>
          <p:cNvPr id="26" name="Group 25">
            <a:extLst>
              <a:ext uri="{FF2B5EF4-FFF2-40B4-BE49-F238E27FC236}">
                <a16:creationId xmlns:a16="http://schemas.microsoft.com/office/drawing/2014/main" id="{8FD9826D-7EAF-4E7C-937F-C396BF1F7E99}"/>
              </a:ext>
            </a:extLst>
          </p:cNvPr>
          <p:cNvGrpSpPr/>
          <p:nvPr/>
        </p:nvGrpSpPr>
        <p:grpSpPr>
          <a:xfrm>
            <a:off x="430967" y="3082863"/>
            <a:ext cx="560570" cy="560570"/>
            <a:chOff x="450515" y="4844655"/>
            <a:chExt cx="560570" cy="560570"/>
          </a:xfrm>
        </p:grpSpPr>
        <p:sp>
          <p:nvSpPr>
            <p:cNvPr id="27" name="Rectangle 26">
              <a:extLst>
                <a:ext uri="{FF2B5EF4-FFF2-40B4-BE49-F238E27FC236}">
                  <a16:creationId xmlns:a16="http://schemas.microsoft.com/office/drawing/2014/main" id="{D5DF4538-F0EA-4AB3-BB1D-44CD29A8D881}"/>
                </a:ext>
              </a:extLst>
            </p:cNvPr>
            <p:cNvSpPr/>
            <p:nvPr/>
          </p:nvSpPr>
          <p:spPr>
            <a:xfrm>
              <a:off x="450515" y="4844655"/>
              <a:ext cx="560570" cy="5605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TT Norms Pro"/>
                <a:ea typeface="+mn-ea"/>
                <a:cs typeface="+mn-cs"/>
              </a:endParaRPr>
            </a:p>
          </p:txBody>
        </p:sp>
        <p:sp>
          <p:nvSpPr>
            <p:cNvPr id="28" name="Arrow: Chevron 27">
              <a:extLst>
                <a:ext uri="{FF2B5EF4-FFF2-40B4-BE49-F238E27FC236}">
                  <a16:creationId xmlns:a16="http://schemas.microsoft.com/office/drawing/2014/main" id="{167B855B-DCCC-4ED6-A909-5E896A7B5E02}"/>
                </a:ext>
              </a:extLst>
            </p:cNvPr>
            <p:cNvSpPr/>
            <p:nvPr/>
          </p:nvSpPr>
          <p:spPr>
            <a:xfrm>
              <a:off x="617262" y="5011402"/>
              <a:ext cx="227075" cy="22707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TT Norms Pro"/>
                <a:ea typeface="+mn-ea"/>
                <a:cs typeface="+mn-cs"/>
              </a:endParaRPr>
            </a:p>
          </p:txBody>
        </p:sp>
      </p:grpSp>
      <p:grpSp>
        <p:nvGrpSpPr>
          <p:cNvPr id="29" name="Group 28">
            <a:extLst>
              <a:ext uri="{FF2B5EF4-FFF2-40B4-BE49-F238E27FC236}">
                <a16:creationId xmlns:a16="http://schemas.microsoft.com/office/drawing/2014/main" id="{067AFFDD-9E9D-4DC4-8F63-6D169D944EFB}"/>
              </a:ext>
            </a:extLst>
          </p:cNvPr>
          <p:cNvGrpSpPr/>
          <p:nvPr/>
        </p:nvGrpSpPr>
        <p:grpSpPr>
          <a:xfrm>
            <a:off x="430967" y="4232055"/>
            <a:ext cx="560570" cy="560570"/>
            <a:chOff x="450515" y="4844655"/>
            <a:chExt cx="560570" cy="560570"/>
          </a:xfrm>
        </p:grpSpPr>
        <p:sp>
          <p:nvSpPr>
            <p:cNvPr id="30" name="Rectangle 29">
              <a:extLst>
                <a:ext uri="{FF2B5EF4-FFF2-40B4-BE49-F238E27FC236}">
                  <a16:creationId xmlns:a16="http://schemas.microsoft.com/office/drawing/2014/main" id="{C6D39EC1-9B0E-4EC7-B189-2FBAB3EE7FDD}"/>
                </a:ext>
              </a:extLst>
            </p:cNvPr>
            <p:cNvSpPr/>
            <p:nvPr/>
          </p:nvSpPr>
          <p:spPr>
            <a:xfrm>
              <a:off x="450515" y="4844655"/>
              <a:ext cx="560570" cy="56057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TT Norms Pro"/>
                <a:ea typeface="+mn-ea"/>
                <a:cs typeface="+mn-cs"/>
              </a:endParaRPr>
            </a:p>
          </p:txBody>
        </p:sp>
        <p:sp>
          <p:nvSpPr>
            <p:cNvPr id="31" name="Arrow: Chevron 30">
              <a:extLst>
                <a:ext uri="{FF2B5EF4-FFF2-40B4-BE49-F238E27FC236}">
                  <a16:creationId xmlns:a16="http://schemas.microsoft.com/office/drawing/2014/main" id="{59607C0E-51B1-4A75-8253-A8B95E37CEEB}"/>
                </a:ext>
              </a:extLst>
            </p:cNvPr>
            <p:cNvSpPr/>
            <p:nvPr/>
          </p:nvSpPr>
          <p:spPr>
            <a:xfrm>
              <a:off x="617262" y="5011402"/>
              <a:ext cx="227075" cy="227075"/>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black"/>
                </a:solidFill>
                <a:effectLst/>
                <a:uLnTx/>
                <a:uFillTx/>
                <a:latin typeface="TT Norms Pro"/>
                <a:ea typeface="+mn-ea"/>
                <a:cs typeface="+mn-cs"/>
              </a:endParaRPr>
            </a:p>
          </p:txBody>
        </p:sp>
      </p:grpSp>
      <p:grpSp>
        <p:nvGrpSpPr>
          <p:cNvPr id="32" name="Groupe 6">
            <a:extLst>
              <a:ext uri="{FF2B5EF4-FFF2-40B4-BE49-F238E27FC236}">
                <a16:creationId xmlns:a16="http://schemas.microsoft.com/office/drawing/2014/main" id="{CB544A7C-BACA-4B8D-BD0E-2C8904EF82B3}"/>
              </a:ext>
            </a:extLst>
          </p:cNvPr>
          <p:cNvGrpSpPr/>
          <p:nvPr/>
        </p:nvGrpSpPr>
        <p:grpSpPr>
          <a:xfrm>
            <a:off x="7768295" y="3063392"/>
            <a:ext cx="3481149" cy="1857852"/>
            <a:chOff x="7929283" y="3140641"/>
            <a:chExt cx="4186525" cy="2234304"/>
          </a:xfrm>
        </p:grpSpPr>
        <p:sp>
          <p:nvSpPr>
            <p:cNvPr id="33" name="Ellipse 33">
              <a:extLst>
                <a:ext uri="{FF2B5EF4-FFF2-40B4-BE49-F238E27FC236}">
                  <a16:creationId xmlns:a16="http://schemas.microsoft.com/office/drawing/2014/main" id="{1689DEF4-0A42-489B-BCC4-42CF99129746}"/>
                </a:ext>
              </a:extLst>
            </p:cNvPr>
            <p:cNvSpPr/>
            <p:nvPr/>
          </p:nvSpPr>
          <p:spPr>
            <a:xfrm>
              <a:off x="9892084" y="3429000"/>
              <a:ext cx="1152733" cy="1175597"/>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TT Norms Pro"/>
                <a:ea typeface="+mn-ea"/>
                <a:cs typeface="+mn-cs"/>
              </a:endParaRPr>
            </a:p>
          </p:txBody>
        </p:sp>
        <p:pic>
          <p:nvPicPr>
            <p:cNvPr id="34" name="Picture 6" descr="See the source image">
              <a:extLst>
                <a:ext uri="{FF2B5EF4-FFF2-40B4-BE49-F238E27FC236}">
                  <a16:creationId xmlns:a16="http://schemas.microsoft.com/office/drawing/2014/main" id="{7C10FAB8-D195-4977-BA5C-E8C9BC064E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8336" y="3789426"/>
              <a:ext cx="962025" cy="1083800"/>
            </a:xfrm>
            <a:prstGeom prst="rect">
              <a:avLst/>
            </a:prstGeom>
            <a:noFill/>
            <a:extLst>
              <a:ext uri="{909E8E84-426E-40DD-AFC4-6F175D3DCCD1}">
                <a14:hiddenFill xmlns:a14="http://schemas.microsoft.com/office/drawing/2010/main">
                  <a:solidFill>
                    <a:srgbClr val="FFFFFF"/>
                  </a:solidFill>
                </a14:hiddenFill>
              </a:ext>
            </a:extLst>
          </p:spPr>
        </p:pic>
        <p:sp>
          <p:nvSpPr>
            <p:cNvPr id="35" name="Ellipse 36">
              <a:extLst>
                <a:ext uri="{FF2B5EF4-FFF2-40B4-BE49-F238E27FC236}">
                  <a16:creationId xmlns:a16="http://schemas.microsoft.com/office/drawing/2014/main" id="{B80C56C2-4164-4701-92FE-C9B63624BD9A}"/>
                </a:ext>
              </a:extLst>
            </p:cNvPr>
            <p:cNvSpPr/>
            <p:nvPr/>
          </p:nvSpPr>
          <p:spPr>
            <a:xfrm>
              <a:off x="9297923" y="4180580"/>
              <a:ext cx="114300" cy="1105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TT Norms Pro"/>
                <a:ea typeface="+mn-ea"/>
                <a:cs typeface="+mn-cs"/>
              </a:endParaRPr>
            </a:p>
          </p:txBody>
        </p:sp>
        <p:cxnSp>
          <p:nvCxnSpPr>
            <p:cNvPr id="36" name="Connecteur droit 60">
              <a:extLst>
                <a:ext uri="{FF2B5EF4-FFF2-40B4-BE49-F238E27FC236}">
                  <a16:creationId xmlns:a16="http://schemas.microsoft.com/office/drawing/2014/main" id="{2F4EDAA9-662C-4CDC-910D-3E7C065634EA}"/>
                </a:ext>
              </a:extLst>
            </p:cNvPr>
            <p:cNvCxnSpPr>
              <a:cxnSpLocks/>
            </p:cNvCxnSpPr>
            <p:nvPr/>
          </p:nvCxnSpPr>
          <p:spPr>
            <a:xfrm flipV="1">
              <a:off x="9412223" y="4021671"/>
              <a:ext cx="479861" cy="1859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Éclair 61">
              <a:extLst>
                <a:ext uri="{FF2B5EF4-FFF2-40B4-BE49-F238E27FC236}">
                  <a16:creationId xmlns:a16="http://schemas.microsoft.com/office/drawing/2014/main" id="{DE67F946-2AC3-4407-A725-CF623661078E}"/>
                </a:ext>
              </a:extLst>
            </p:cNvPr>
            <p:cNvSpPr/>
            <p:nvPr/>
          </p:nvSpPr>
          <p:spPr>
            <a:xfrm rot="4189111">
              <a:off x="10495183" y="3045689"/>
              <a:ext cx="733425" cy="923330"/>
            </a:xfrm>
            <a:prstGeom prst="lightningBol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TT Norms Pro"/>
                <a:ea typeface="+mn-ea"/>
                <a:cs typeface="+mn-cs"/>
              </a:endParaRPr>
            </a:p>
          </p:txBody>
        </p:sp>
        <p:sp>
          <p:nvSpPr>
            <p:cNvPr id="38" name="ZoneTexte 62">
              <a:extLst>
                <a:ext uri="{FF2B5EF4-FFF2-40B4-BE49-F238E27FC236}">
                  <a16:creationId xmlns:a16="http://schemas.microsoft.com/office/drawing/2014/main" id="{431D1907-E1C4-4EB4-8870-CBFB9ABAC07E}"/>
                </a:ext>
              </a:extLst>
            </p:cNvPr>
            <p:cNvSpPr txBox="1"/>
            <p:nvPr/>
          </p:nvSpPr>
          <p:spPr>
            <a:xfrm>
              <a:off x="7929283" y="5065459"/>
              <a:ext cx="4186525" cy="309486"/>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dirty="0">
                  <a:ln>
                    <a:noFill/>
                  </a:ln>
                  <a:solidFill>
                    <a:srgbClr val="000000"/>
                  </a:solidFill>
                  <a:effectLst/>
                  <a:uLnTx/>
                  <a:uFillTx/>
                  <a:latin typeface="TT Norms Pro"/>
                  <a:ea typeface="+mn-ea"/>
                  <a:cs typeface="+mn-cs"/>
                </a:rPr>
                <a:t>Microorganisms DNA breakage</a:t>
              </a:r>
            </a:p>
          </p:txBody>
        </p:sp>
      </p:grpSp>
      <p:grpSp>
        <p:nvGrpSpPr>
          <p:cNvPr id="45" name="Group 44">
            <a:extLst>
              <a:ext uri="{FF2B5EF4-FFF2-40B4-BE49-F238E27FC236}">
                <a16:creationId xmlns:a16="http://schemas.microsoft.com/office/drawing/2014/main" id="{E6EC33CB-57B6-49E2-A590-B6B568B17047}"/>
              </a:ext>
            </a:extLst>
          </p:cNvPr>
          <p:cNvGrpSpPr/>
          <p:nvPr/>
        </p:nvGrpSpPr>
        <p:grpSpPr>
          <a:xfrm>
            <a:off x="7348805" y="1247748"/>
            <a:ext cx="4541995" cy="1513321"/>
            <a:chOff x="7349967" y="1741369"/>
            <a:chExt cx="4541995" cy="1513321"/>
          </a:xfrm>
        </p:grpSpPr>
        <p:sp>
          <p:nvSpPr>
            <p:cNvPr id="10" name="Rectangle : coins arrondis 16">
              <a:extLst>
                <a:ext uri="{FF2B5EF4-FFF2-40B4-BE49-F238E27FC236}">
                  <a16:creationId xmlns:a16="http://schemas.microsoft.com/office/drawing/2014/main" id="{E7D91E24-2043-4B58-8277-0F6BDAFEBDE3}"/>
                </a:ext>
              </a:extLst>
            </p:cNvPr>
            <p:cNvSpPr/>
            <p:nvPr/>
          </p:nvSpPr>
          <p:spPr>
            <a:xfrm>
              <a:off x="7349967" y="2903220"/>
              <a:ext cx="1361985" cy="3514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FFFFFF"/>
                  </a:solidFill>
                  <a:effectLst/>
                  <a:uLnTx/>
                  <a:uFillTx/>
                  <a:latin typeface="TT Norms Pro"/>
                  <a:ea typeface="+mn-ea"/>
                  <a:cs typeface="+mn-cs"/>
                </a:rPr>
                <a:t>Gamma ray</a:t>
              </a:r>
            </a:p>
          </p:txBody>
        </p:sp>
        <p:sp>
          <p:nvSpPr>
            <p:cNvPr id="11" name="Ellipse 17">
              <a:extLst>
                <a:ext uri="{FF2B5EF4-FFF2-40B4-BE49-F238E27FC236}">
                  <a16:creationId xmlns:a16="http://schemas.microsoft.com/office/drawing/2014/main" id="{65D8BFB7-D5C8-4227-86E0-202EC50D0282}"/>
                </a:ext>
              </a:extLst>
            </p:cNvPr>
            <p:cNvSpPr/>
            <p:nvPr/>
          </p:nvSpPr>
          <p:spPr>
            <a:xfrm>
              <a:off x="10529977" y="2903220"/>
              <a:ext cx="1361985" cy="351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TT Norms Pro"/>
                  <a:ea typeface="+mn-ea"/>
                  <a:cs typeface="+mn-cs"/>
                </a:rPr>
                <a:t>E-Beam</a:t>
              </a:r>
            </a:p>
          </p:txBody>
        </p:sp>
        <p:sp>
          <p:nvSpPr>
            <p:cNvPr id="12" name="Rectangle : coins arrondis 18">
              <a:extLst>
                <a:ext uri="{FF2B5EF4-FFF2-40B4-BE49-F238E27FC236}">
                  <a16:creationId xmlns:a16="http://schemas.microsoft.com/office/drawing/2014/main" id="{A7970715-1279-4489-9F4C-422A76D37395}"/>
                </a:ext>
              </a:extLst>
            </p:cNvPr>
            <p:cNvSpPr/>
            <p:nvPr/>
          </p:nvSpPr>
          <p:spPr>
            <a:xfrm>
              <a:off x="8951295" y="2903220"/>
              <a:ext cx="1361985" cy="351470"/>
            </a:xfrm>
            <a:prstGeom prst="rect">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FFFFFF"/>
                  </a:solidFill>
                  <a:effectLst/>
                  <a:uLnTx/>
                  <a:uFillTx/>
                  <a:latin typeface="TT Norms Pro"/>
                  <a:ea typeface="+mn-ea"/>
                  <a:cs typeface="+mn-cs"/>
                </a:rPr>
                <a:t>X-Ray</a:t>
              </a:r>
            </a:p>
          </p:txBody>
        </p:sp>
        <p:sp>
          <p:nvSpPr>
            <p:cNvPr id="13" name="ZoneTexte 19">
              <a:extLst>
                <a:ext uri="{FF2B5EF4-FFF2-40B4-BE49-F238E27FC236}">
                  <a16:creationId xmlns:a16="http://schemas.microsoft.com/office/drawing/2014/main" id="{9C5ACBF7-865C-4191-91D0-D0C14AF372BF}"/>
                </a:ext>
              </a:extLst>
            </p:cNvPr>
            <p:cNvSpPr txBox="1"/>
            <p:nvPr/>
          </p:nvSpPr>
          <p:spPr>
            <a:xfrm>
              <a:off x="7433716" y="2191710"/>
              <a:ext cx="1194486" cy="416285"/>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TT Norms Pro"/>
                  <a:ea typeface="+mn-ea"/>
                  <a:cs typeface="+mn-cs"/>
                </a:rPr>
                <a:t>Radioactive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TT Norms Pro"/>
                  <a:ea typeface="+mn-ea"/>
                  <a:cs typeface="+mn-cs"/>
                </a:rPr>
                <a:t>Isotope </a:t>
              </a:r>
              <a:r>
                <a:rPr kumimoji="0" lang="en-US" sz="1400" b="0" i="0" u="none" strike="noStrike" kern="1200" cap="none" spc="0" normalizeH="0" baseline="30000" dirty="0">
                  <a:ln>
                    <a:noFill/>
                  </a:ln>
                  <a:solidFill>
                    <a:srgbClr val="000000"/>
                  </a:solidFill>
                  <a:effectLst/>
                  <a:uLnTx/>
                  <a:uFillTx/>
                  <a:latin typeface="TT Norms Pro"/>
                  <a:ea typeface="+mn-ea"/>
                  <a:cs typeface="+mn-cs"/>
                </a:rPr>
                <a:t>60</a:t>
              </a:r>
              <a:r>
                <a:rPr kumimoji="0" lang="en-US" sz="1400" b="0" i="0" u="none" strike="noStrike" kern="1200" cap="none" spc="0" normalizeH="0" baseline="0" dirty="0">
                  <a:ln>
                    <a:noFill/>
                  </a:ln>
                  <a:solidFill>
                    <a:srgbClr val="000000"/>
                  </a:solidFill>
                  <a:effectLst/>
                  <a:uLnTx/>
                  <a:uFillTx/>
                  <a:latin typeface="TT Norms Pro"/>
                  <a:ea typeface="+mn-ea"/>
                  <a:cs typeface="+mn-cs"/>
                </a:rPr>
                <a:t>Co </a:t>
              </a:r>
            </a:p>
          </p:txBody>
        </p:sp>
        <p:pic>
          <p:nvPicPr>
            <p:cNvPr id="15" name="Image 21">
              <a:extLst>
                <a:ext uri="{FF2B5EF4-FFF2-40B4-BE49-F238E27FC236}">
                  <a16:creationId xmlns:a16="http://schemas.microsoft.com/office/drawing/2014/main" id="{355642AC-1E81-44A9-AA5F-9AA2F6DBEF75}"/>
                </a:ext>
              </a:extLst>
            </p:cNvPr>
            <p:cNvPicPr>
              <a:picLocks noChangeAspect="1"/>
            </p:cNvPicPr>
            <p:nvPr/>
          </p:nvPicPr>
          <p:blipFill>
            <a:blip r:embed="rId8"/>
            <a:stretch>
              <a:fillRect/>
            </a:stretch>
          </p:blipFill>
          <p:spPr>
            <a:xfrm>
              <a:off x="7829932" y="1741369"/>
              <a:ext cx="402054" cy="398700"/>
            </a:xfrm>
            <a:prstGeom prst="rect">
              <a:avLst/>
            </a:prstGeom>
          </p:spPr>
        </p:pic>
        <p:sp>
          <p:nvSpPr>
            <p:cNvPr id="18" name="ZoneTexte 24">
              <a:extLst>
                <a:ext uri="{FF2B5EF4-FFF2-40B4-BE49-F238E27FC236}">
                  <a16:creationId xmlns:a16="http://schemas.microsoft.com/office/drawing/2014/main" id="{2BE2A415-02AF-4D84-BE17-F34C78D446CD}"/>
                </a:ext>
              </a:extLst>
            </p:cNvPr>
            <p:cNvSpPr txBox="1"/>
            <p:nvPr/>
          </p:nvSpPr>
          <p:spPr>
            <a:xfrm>
              <a:off x="9824385" y="2163534"/>
              <a:ext cx="1194486" cy="416285"/>
            </a:xfrm>
            <a:prstGeom prst="rect">
              <a:avLst/>
            </a:prstGeom>
          </p:spPr>
          <p:txBody>
            <a:bodyPr vert="horz"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TT Norms Pro"/>
                  <a:ea typeface="+mn-ea"/>
                  <a:cs typeface="+mn-cs"/>
                </a:rPr>
                <a:t>Electron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0000"/>
                  </a:solidFill>
                  <a:effectLst/>
                  <a:uLnTx/>
                  <a:uFillTx/>
                  <a:latin typeface="TT Norms Pro"/>
                  <a:ea typeface="+mn-ea"/>
                  <a:cs typeface="+mn-cs"/>
                </a:rPr>
                <a:t>accelerator</a:t>
              </a:r>
            </a:p>
          </p:txBody>
        </p:sp>
        <p:pic>
          <p:nvPicPr>
            <p:cNvPr id="19" name="Picture 4" descr="Résultat de recherche d'images pour &quot;electron beam for sterilization&quot;">
              <a:extLst>
                <a:ext uri="{FF2B5EF4-FFF2-40B4-BE49-F238E27FC236}">
                  <a16:creationId xmlns:a16="http://schemas.microsoft.com/office/drawing/2014/main" id="{6C40F822-7EC8-45D8-8EB6-27EF79A4DA2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737" b="24743"/>
            <a:stretch/>
          </p:blipFill>
          <p:spPr bwMode="auto">
            <a:xfrm>
              <a:off x="10217929" y="1742030"/>
              <a:ext cx="407400" cy="403094"/>
            </a:xfrm>
            <a:prstGeom prst="ellipse">
              <a:avLst/>
            </a:prstGeom>
            <a:noFill/>
            <a:extLst>
              <a:ext uri="{909E8E84-426E-40DD-AFC4-6F175D3DCCD1}">
                <a14:hiddenFill xmlns:a14="http://schemas.microsoft.com/office/drawing/2010/main">
                  <a:solidFill>
                    <a:srgbClr val="FFFFFF"/>
                  </a:solidFill>
                </a14:hiddenFill>
              </a:ext>
            </a:extLst>
          </p:spPr>
        </p:pic>
        <p:cxnSp>
          <p:nvCxnSpPr>
            <p:cNvPr id="40" name="Straight Arrow Connector 39">
              <a:extLst>
                <a:ext uri="{FF2B5EF4-FFF2-40B4-BE49-F238E27FC236}">
                  <a16:creationId xmlns:a16="http://schemas.microsoft.com/office/drawing/2014/main" id="{32B2B173-8937-40BA-8C78-B25FAD8995D8}"/>
                </a:ext>
              </a:extLst>
            </p:cNvPr>
            <p:cNvCxnSpPr>
              <a:cxnSpLocks/>
            </p:cNvCxnSpPr>
            <p:nvPr/>
          </p:nvCxnSpPr>
          <p:spPr>
            <a:xfrm>
              <a:off x="8030960" y="2662286"/>
              <a:ext cx="0" cy="165100"/>
            </a:xfrm>
            <a:prstGeom prst="straightConnector1">
              <a:avLst/>
            </a:prstGeom>
            <a:ln w="22225">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77E7A971-66A6-470C-A7EE-40DCA34B2039}"/>
                </a:ext>
              </a:extLst>
            </p:cNvPr>
            <p:cNvCxnSpPr>
              <a:cxnSpLocks/>
            </p:cNvCxnSpPr>
            <p:nvPr/>
          </p:nvCxnSpPr>
          <p:spPr>
            <a:xfrm rot="2700000">
              <a:off x="9886966" y="2662286"/>
              <a:ext cx="0" cy="165100"/>
            </a:xfrm>
            <a:prstGeom prst="straightConnector1">
              <a:avLst/>
            </a:prstGeom>
            <a:ln w="22225">
              <a:solidFill>
                <a:schemeClr val="bg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5310F8E-EA8F-44F4-9092-F9C6FAD2E9B7}"/>
                </a:ext>
              </a:extLst>
            </p:cNvPr>
            <p:cNvCxnSpPr>
              <a:cxnSpLocks/>
            </p:cNvCxnSpPr>
            <p:nvPr/>
          </p:nvCxnSpPr>
          <p:spPr>
            <a:xfrm rot="18900000" flipH="1">
              <a:off x="10966657" y="2662286"/>
              <a:ext cx="0" cy="165100"/>
            </a:xfrm>
            <a:prstGeom prst="straightConnector1">
              <a:avLst/>
            </a:prstGeom>
            <a:ln w="22225">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241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hidden="1">
            <a:extLst>
              <a:ext uri="{FF2B5EF4-FFF2-40B4-BE49-F238E27FC236}">
                <a16:creationId xmlns:a16="http://schemas.microsoft.com/office/drawing/2014/main" id="{65BD4FF4-8C46-4A83-A63D-16E0A4DC4F18}"/>
              </a:ext>
            </a:extLst>
          </p:cNvPr>
          <p:cNvGraphicFramePr>
            <a:graphicFrameLocks noChangeAspect="1"/>
          </p:cNvGraphicFramePr>
          <p:nvPr>
            <p:custDataLst>
              <p:tags r:id="rId1"/>
            </p:custDataLst>
            <p:extLst>
              <p:ext uri="{D42A27DB-BD31-4B8C-83A1-F6EECF244321}">
                <p14:modId xmlns:p14="http://schemas.microsoft.com/office/powerpoint/2010/main" val="37186777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14" name="Objet 13" hidden="1">
                        <a:extLst>
                          <a:ext uri="{FF2B5EF4-FFF2-40B4-BE49-F238E27FC236}">
                            <a16:creationId xmlns:a16="http://schemas.microsoft.com/office/drawing/2014/main" id="{65BD4FF4-8C46-4A83-A63D-16E0A4DC4F1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title"/>
          </p:nvPr>
        </p:nvSpPr>
        <p:spPr>
          <a:xfrm>
            <a:off x="521208" y="427898"/>
            <a:ext cx="10515600" cy="1325563"/>
          </a:xfrm>
        </p:spPr>
        <p:txBody>
          <a:bodyPr vert="horz"/>
          <a:lstStyle/>
          <a:p>
            <a:r>
              <a:rPr lang="en-US" dirty="0"/>
              <a:t>Sterility</a:t>
            </a:r>
            <a:br>
              <a:rPr lang="en-US" dirty="0"/>
            </a:br>
            <a:r>
              <a:rPr lang="en-US" sz="2200" dirty="0"/>
              <a:t>X-ray &amp; </a:t>
            </a:r>
            <a:r>
              <a:rPr lang="en-US" sz="2200" dirty="0" err="1"/>
              <a:t>Ebeam</a:t>
            </a:r>
            <a:r>
              <a:rPr lang="en-US" sz="2200" dirty="0"/>
              <a:t> sterilization requires for the SUS the same regulatory compliance than gamma</a:t>
            </a:r>
          </a:p>
        </p:txBody>
      </p:sp>
      <p:sp>
        <p:nvSpPr>
          <p:cNvPr id="3" name="Slide Number Placeholder 2"/>
          <p:cNvSpPr>
            <a:spLocks noGrp="1"/>
          </p:cNvSpPr>
          <p:nvPr>
            <p:ph type="sldNum" sz="quarter" idx="12"/>
          </p:nvPr>
        </p:nvSpPr>
        <p:spPr/>
        <p:txBody>
          <a:bodyPr/>
          <a:lstStyle/>
          <a:p>
            <a:fld id="{0C8761C7-EE27-4485-904A-AF787EF92FBE}" type="slidenum">
              <a:rPr lang="en-US" noProof="0" smtClean="0"/>
              <a:t>14</a:t>
            </a:fld>
            <a:endParaRPr lang="en-US" noProof="0"/>
          </a:p>
        </p:txBody>
      </p:sp>
      <p:sp>
        <p:nvSpPr>
          <p:cNvPr id="2" name="Text Placeholder 1"/>
          <p:cNvSpPr>
            <a:spLocks noGrp="1"/>
          </p:cNvSpPr>
          <p:nvPr>
            <p:ph type="body" sz="quarter" idx="4294967295"/>
          </p:nvPr>
        </p:nvSpPr>
        <p:spPr>
          <a:xfrm>
            <a:off x="424272" y="2102484"/>
            <a:ext cx="6948488" cy="4054476"/>
          </a:xfrm>
        </p:spPr>
        <p:txBody>
          <a:bodyPr>
            <a:normAutofit fontScale="85000" lnSpcReduction="20000"/>
          </a:bodyPr>
          <a:lstStyle/>
          <a:p>
            <a:r>
              <a:rPr lang="en-US" sz="3100" dirty="0"/>
              <a:t>Regulatory requirements</a:t>
            </a:r>
          </a:p>
          <a:p>
            <a:pPr lvl="1"/>
            <a:r>
              <a:rPr lang="en-US" sz="2300" dirty="0"/>
              <a:t>ISO 11137 requirements to be fulfilled for sterilization method validation</a:t>
            </a:r>
          </a:p>
          <a:p>
            <a:pPr lvl="1"/>
            <a:r>
              <a:rPr lang="en-US" sz="2300" dirty="0"/>
              <a:t>ISO 11137-1 “Sterilization of health care products — Radiation — Part 1”, is agnostic with respect to the technology of irradiation, and treats the requirements for gamma, X-ray or e-beam equally</a:t>
            </a:r>
          </a:p>
          <a:p>
            <a:pPr lvl="1"/>
            <a:endParaRPr lang="en-US" sz="2300" dirty="0"/>
          </a:p>
          <a:p>
            <a:pPr lvl="1"/>
            <a:r>
              <a:rPr lang="en-US" sz="2300" dirty="0"/>
              <a:t>ISO 11737-1:2018/</a:t>
            </a:r>
            <a:r>
              <a:rPr lang="en-US" sz="2300" dirty="0" err="1"/>
              <a:t>Amd</a:t>
            </a:r>
            <a:r>
              <a:rPr lang="en-US" sz="2300" dirty="0"/>
              <a:t> 1:2021 - Sterilization of health care products — Microbiological methods — Part 1: Determination of a population of microorganisms on products — Amendment 1</a:t>
            </a:r>
          </a:p>
          <a:p>
            <a:pPr lvl="1"/>
            <a:r>
              <a:rPr lang="en-US" sz="2300" dirty="0"/>
              <a:t>ISO 11737-2:2019 - Sterilization of health care products — Microbiological methods — Part 2: Tests of sterility performed in the definition, validation and maintenance of a sterilization process</a:t>
            </a:r>
          </a:p>
          <a:p>
            <a:pPr lvl="1"/>
            <a:endParaRPr lang="en-US" sz="2300" dirty="0"/>
          </a:p>
          <a:p>
            <a:pPr lvl="1"/>
            <a:endParaRPr lang="en-US" sz="2300" dirty="0"/>
          </a:p>
          <a:p>
            <a:pPr lvl="1"/>
            <a:endParaRPr lang="en-US" sz="1800" dirty="0"/>
          </a:p>
          <a:p>
            <a:endParaRPr lang="en-US" sz="2000" dirty="0"/>
          </a:p>
        </p:txBody>
      </p:sp>
      <p:pic>
        <p:nvPicPr>
          <p:cNvPr id="8" name="Image 7">
            <a:extLst>
              <a:ext uri="{FF2B5EF4-FFF2-40B4-BE49-F238E27FC236}">
                <a16:creationId xmlns:a16="http://schemas.microsoft.com/office/drawing/2014/main" id="{68A25E86-378B-4904-ADFD-8FDC7E03C528}"/>
              </a:ext>
            </a:extLst>
          </p:cNvPr>
          <p:cNvPicPr>
            <a:picLocks noChangeAspect="1"/>
          </p:cNvPicPr>
          <p:nvPr/>
        </p:nvPicPr>
        <p:blipFill>
          <a:blip r:embed="rId6"/>
          <a:stretch>
            <a:fillRect/>
          </a:stretch>
        </p:blipFill>
        <p:spPr>
          <a:xfrm>
            <a:off x="7632733" y="1793681"/>
            <a:ext cx="4454992" cy="2826445"/>
          </a:xfrm>
          <a:prstGeom prst="rect">
            <a:avLst/>
          </a:prstGeom>
        </p:spPr>
      </p:pic>
      <p:sp>
        <p:nvSpPr>
          <p:cNvPr id="9" name="Rectangle 8">
            <a:extLst>
              <a:ext uri="{FF2B5EF4-FFF2-40B4-BE49-F238E27FC236}">
                <a16:creationId xmlns:a16="http://schemas.microsoft.com/office/drawing/2014/main" id="{3BB30E0B-F04F-4085-BF2B-37B4F5C0CACF}"/>
              </a:ext>
            </a:extLst>
          </p:cNvPr>
          <p:cNvSpPr/>
          <p:nvPr/>
        </p:nvSpPr>
        <p:spPr>
          <a:xfrm>
            <a:off x="7571873" y="4660346"/>
            <a:ext cx="4515852" cy="369332"/>
          </a:xfrm>
          <a:prstGeom prst="rect">
            <a:avLst/>
          </a:prstGeom>
        </p:spPr>
        <p:txBody>
          <a:bodyPr wrap="square">
            <a:spAutoFit/>
          </a:bodyPr>
          <a:lstStyle/>
          <a:p>
            <a:r>
              <a:rPr lang="fr-FR" sz="900" dirty="0" err="1">
                <a:hlinkClick r:id="rId7"/>
              </a:rPr>
              <a:t>iia</a:t>
            </a:r>
            <a:r>
              <a:rPr lang="fr-FR" sz="900" dirty="0">
                <a:hlinkClick r:id="" action="ppaction://noaction"/>
              </a:rPr>
              <a:t>: International Irradiation Association – May 2020</a:t>
            </a:r>
          </a:p>
          <a:p>
            <a:r>
              <a:rPr lang="fr-FR" sz="900" dirty="0">
                <a:hlinkClick r:id="" action="ppaction://noaction"/>
              </a:rPr>
              <a:t>https://iiaglobal.com/wp-content/uploads/2020/05/FactSheet_X-rays_WEB.pdf</a:t>
            </a:r>
            <a:endParaRPr lang="fr-FR" sz="900" dirty="0"/>
          </a:p>
        </p:txBody>
      </p:sp>
    </p:spTree>
    <p:extLst>
      <p:ext uri="{BB962C8B-B14F-4D97-AF65-F5344CB8AC3E}">
        <p14:creationId xmlns:p14="http://schemas.microsoft.com/office/powerpoint/2010/main" val="3602470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966C0F72-66DF-E0F8-19D8-78BD4E97845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5" name="Objet 4" hidden="1">
                        <a:extLst>
                          <a:ext uri="{FF2B5EF4-FFF2-40B4-BE49-F238E27FC236}">
                            <a16:creationId xmlns:a16="http://schemas.microsoft.com/office/drawing/2014/main" id="{966C0F72-66DF-E0F8-19D8-78BD4E97845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4B835C4-1783-4DC8-A335-E2FC8A2F2BAE}"/>
              </a:ext>
            </a:extLst>
          </p:cNvPr>
          <p:cNvSpPr>
            <a:spLocks noGrp="1"/>
          </p:cNvSpPr>
          <p:nvPr>
            <p:ph type="title"/>
          </p:nvPr>
        </p:nvSpPr>
        <p:spPr/>
        <p:txBody>
          <a:bodyPr vert="horz"/>
          <a:lstStyle/>
          <a:p>
            <a:r>
              <a:rPr lang="en-US" dirty="0"/>
              <a:t>Sterility</a:t>
            </a:r>
            <a:br>
              <a:rPr lang="en-US" dirty="0"/>
            </a:br>
            <a:r>
              <a:rPr lang="en-US" sz="2000" dirty="0"/>
              <a:t>Microbicidal effectiveness of ionizing radiations</a:t>
            </a:r>
          </a:p>
        </p:txBody>
      </p:sp>
      <p:sp>
        <p:nvSpPr>
          <p:cNvPr id="17" name="Espace réservé du numéro de diapositive 16">
            <a:extLst>
              <a:ext uri="{FF2B5EF4-FFF2-40B4-BE49-F238E27FC236}">
                <a16:creationId xmlns:a16="http://schemas.microsoft.com/office/drawing/2014/main" id="{A3A29A46-6F11-BE74-05F1-FC51BE8775F2}"/>
              </a:ext>
            </a:extLst>
          </p:cNvPr>
          <p:cNvSpPr>
            <a:spLocks noGrp="1"/>
          </p:cNvSpPr>
          <p:nvPr>
            <p:ph type="sldNum" sz="quarter" idx="12"/>
          </p:nvPr>
        </p:nvSpPr>
        <p:spPr/>
        <p:txBody>
          <a:bodyPr/>
          <a:lstStyle/>
          <a:p>
            <a:fld id="{0C8761C7-EE27-4485-904A-AF787EF92FBE}" type="slidenum">
              <a:rPr lang="en-US" noProof="0" smtClean="0"/>
              <a:t>15</a:t>
            </a:fld>
            <a:endParaRPr lang="en-US" noProof="0"/>
          </a:p>
        </p:txBody>
      </p:sp>
      <p:pic>
        <p:nvPicPr>
          <p:cNvPr id="23" name="Image 7">
            <a:extLst>
              <a:ext uri="{FF2B5EF4-FFF2-40B4-BE49-F238E27FC236}">
                <a16:creationId xmlns:a16="http://schemas.microsoft.com/office/drawing/2014/main" id="{2753CFEE-A469-4EF9-B83F-785E7D38DC3B}"/>
              </a:ext>
            </a:extLst>
          </p:cNvPr>
          <p:cNvPicPr>
            <a:picLocks noChangeAspect="1"/>
          </p:cNvPicPr>
          <p:nvPr/>
        </p:nvPicPr>
        <p:blipFill>
          <a:blip r:embed="rId5"/>
          <a:stretch>
            <a:fillRect/>
          </a:stretch>
        </p:blipFill>
        <p:spPr>
          <a:xfrm>
            <a:off x="62732" y="1955447"/>
            <a:ext cx="3930977" cy="2719919"/>
          </a:xfrm>
          <a:prstGeom prst="rect">
            <a:avLst/>
          </a:prstGeom>
        </p:spPr>
      </p:pic>
      <p:sp>
        <p:nvSpPr>
          <p:cNvPr id="24" name="Rectangle : coins arrondis 8">
            <a:extLst>
              <a:ext uri="{FF2B5EF4-FFF2-40B4-BE49-F238E27FC236}">
                <a16:creationId xmlns:a16="http://schemas.microsoft.com/office/drawing/2014/main" id="{72792910-4616-4045-827B-2A8B8170BFCB}"/>
              </a:ext>
            </a:extLst>
          </p:cNvPr>
          <p:cNvSpPr/>
          <p:nvPr/>
        </p:nvSpPr>
        <p:spPr>
          <a:xfrm>
            <a:off x="8261025" y="1666523"/>
            <a:ext cx="3482338" cy="4277499"/>
          </a:xfrm>
          <a:prstGeom prst="roundRect">
            <a:avLst/>
          </a:prstGeom>
          <a:solidFill>
            <a:srgbClr val="8E2C52"/>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The radiation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response</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of spores of </a:t>
            </a:r>
            <a:r>
              <a:rPr kumimoji="0" lang="fr-FR" altLang="fr-FR" sz="1800" b="0" i="1" u="none" strike="noStrike" kern="1200" cap="none" spc="0" normalizeH="0" baseline="0" noProof="0" dirty="0">
                <a:ln>
                  <a:noFill/>
                </a:ln>
                <a:solidFill>
                  <a:srgbClr val="FFFFFF"/>
                </a:solidFill>
                <a:effectLst/>
                <a:uLnTx/>
                <a:uFillTx/>
                <a:latin typeface="Calibri" panose="020F0502020204030204"/>
                <a:ea typeface="NexusSerif"/>
                <a:cs typeface="+mn-cs"/>
              </a:rPr>
              <a:t>Bacillus </a:t>
            </a:r>
            <a:r>
              <a:rPr kumimoji="0" lang="fr-FR" altLang="fr-FR" sz="1800" b="0" i="1" u="none" strike="noStrike" kern="1200" cap="none" spc="0" normalizeH="0" baseline="0" noProof="0" dirty="0" err="1">
                <a:ln>
                  <a:noFill/>
                </a:ln>
                <a:solidFill>
                  <a:srgbClr val="FFFFFF"/>
                </a:solidFill>
                <a:effectLst/>
                <a:uLnTx/>
                <a:uFillTx/>
                <a:latin typeface="Calibri" panose="020F0502020204030204"/>
                <a:ea typeface="NexusSerif"/>
                <a:cs typeface="+mn-cs"/>
              </a:rPr>
              <a:t>pumilus</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to X-rays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was</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examined</a:t>
            </a:r>
            <a:endPar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endParaRPr>
          </a:p>
          <a:p>
            <a:pPr marL="0" marR="0" lvl="1" indent="0" algn="l" defTabSz="914400" rtl="0" eaLnBrk="0" fontAlgn="base" latinLnBrk="0" hangingPunct="0">
              <a:lnSpc>
                <a:spcPct val="100000"/>
              </a:lnSpc>
              <a:spcBef>
                <a:spcPct val="0"/>
              </a:spcBef>
              <a:spcAft>
                <a:spcPct val="0"/>
              </a:spcAft>
              <a:buClrTx/>
              <a:buSzTx/>
              <a:buFontTx/>
              <a:buNone/>
              <a:tabLst/>
              <a:defRPr/>
            </a:pP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The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response</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was</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found</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to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be</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the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same</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as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that</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cobalt 60, and high and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low</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energy</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 </a:t>
            </a:r>
            <a:r>
              <a:rPr kumimoji="0" lang="fr-FR" altLang="fr-FR" sz="1800" b="0" i="0" u="none" strike="noStrike" kern="1200" cap="none" spc="0" normalizeH="0" baseline="0" noProof="0" dirty="0" err="1">
                <a:ln>
                  <a:noFill/>
                </a:ln>
                <a:solidFill>
                  <a:srgbClr val="FFFFFF"/>
                </a:solidFill>
                <a:effectLst/>
                <a:uLnTx/>
                <a:uFillTx/>
                <a:latin typeface="Calibri" panose="020F0502020204030204"/>
                <a:ea typeface="NexusSerif"/>
                <a:cs typeface="+mn-cs"/>
              </a:rPr>
              <a:t>electrons</a:t>
            </a:r>
            <a:r>
              <a:rPr kumimoji="0" lang="fr-FR" altLang="fr-FR" sz="1800" b="0" i="0" u="none" strike="noStrike" kern="1200" cap="none" spc="0" normalizeH="0" baseline="0" noProof="0" dirty="0">
                <a:ln>
                  <a:noFill/>
                </a:ln>
                <a:solidFill>
                  <a:srgbClr val="FFFFFF"/>
                </a:solidFill>
                <a:effectLst/>
                <a:uLnTx/>
                <a:uFillTx/>
                <a:latin typeface="Calibri" panose="020F0502020204030204"/>
                <a:ea typeface="NexusSerif"/>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Statistical</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analysis</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show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that</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the D10 values of the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studied</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micro-organisms</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are not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significantly</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different</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when</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treated</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with</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 Gamma or X-Ray </a:t>
            </a:r>
            <a:r>
              <a:rPr kumimoji="0" lang="fr-FR" sz="1800" b="0" i="0" u="none" strike="noStrike" kern="1200" cap="none" spc="0" normalizeH="0" baseline="0" noProof="0" dirty="0" err="1">
                <a:ln>
                  <a:noFill/>
                </a:ln>
                <a:solidFill>
                  <a:srgbClr val="FFFFFF"/>
                </a:solidFill>
                <a:effectLst/>
                <a:uLnTx/>
                <a:uFillTx/>
                <a:latin typeface="Calibri" panose="020F0502020204030204"/>
                <a:ea typeface="+mn-ea"/>
                <a:cs typeface="+mn-cs"/>
              </a:rPr>
              <a:t>irradiators</a:t>
            </a:r>
            <a:r>
              <a:rPr kumimoji="0" lang="fr-FR"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sp>
        <p:nvSpPr>
          <p:cNvPr id="26" name="Rectangle 25">
            <a:extLst>
              <a:ext uri="{FF2B5EF4-FFF2-40B4-BE49-F238E27FC236}">
                <a16:creationId xmlns:a16="http://schemas.microsoft.com/office/drawing/2014/main" id="{C9297EB9-048C-4650-968B-AF23C196F412}"/>
              </a:ext>
            </a:extLst>
          </p:cNvPr>
          <p:cNvSpPr/>
          <p:nvPr/>
        </p:nvSpPr>
        <p:spPr>
          <a:xfrm>
            <a:off x="174951" y="4935765"/>
            <a:ext cx="38220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mn-cs"/>
              </a:rPr>
              <a:t>Alan Tallentire, Arne Miller, Microbicidal effectiveness of X-rays used for sterilization purposes, Radiation Physics and Chemistry, Volume 107, 2015, Pages 128-130, https://doi.org/10.1016/j.radphyschem.2014.09.012.</a:t>
            </a:r>
            <a:endParaRPr kumimoji="0" lang="fr-FR" sz="1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TextBox 3">
            <a:extLst>
              <a:ext uri="{FF2B5EF4-FFF2-40B4-BE49-F238E27FC236}">
                <a16:creationId xmlns:a16="http://schemas.microsoft.com/office/drawing/2014/main" id="{1499E745-7ADE-4D55-BE58-5E531D7F9D05}"/>
              </a:ext>
            </a:extLst>
          </p:cNvPr>
          <p:cNvSpPr txBox="1"/>
          <p:nvPr/>
        </p:nvSpPr>
        <p:spPr>
          <a:xfrm>
            <a:off x="11809695" y="6430516"/>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a:ea typeface="+mn-ea"/>
                <a:cs typeface="+mn-cs"/>
              </a:rPr>
              <a:t>.</a:t>
            </a:r>
          </a:p>
        </p:txBody>
      </p:sp>
      <p:pic>
        <p:nvPicPr>
          <p:cNvPr id="6" name="Picture 5">
            <a:extLst>
              <a:ext uri="{FF2B5EF4-FFF2-40B4-BE49-F238E27FC236}">
                <a16:creationId xmlns:a16="http://schemas.microsoft.com/office/drawing/2014/main" id="{3F8A1FDA-E975-4A03-A8DC-FD4569C17E13}"/>
              </a:ext>
            </a:extLst>
          </p:cNvPr>
          <p:cNvPicPr>
            <a:picLocks noChangeAspect="1"/>
          </p:cNvPicPr>
          <p:nvPr/>
        </p:nvPicPr>
        <p:blipFill>
          <a:blip r:embed="rId6"/>
          <a:stretch>
            <a:fillRect/>
          </a:stretch>
        </p:blipFill>
        <p:spPr>
          <a:xfrm>
            <a:off x="4489058" y="2102674"/>
            <a:ext cx="2308723" cy="2448516"/>
          </a:xfrm>
          <a:prstGeom prst="rect">
            <a:avLst/>
          </a:prstGeom>
        </p:spPr>
      </p:pic>
      <p:sp>
        <p:nvSpPr>
          <p:cNvPr id="29" name="Rectangle 28">
            <a:extLst>
              <a:ext uri="{FF2B5EF4-FFF2-40B4-BE49-F238E27FC236}">
                <a16:creationId xmlns:a16="http://schemas.microsoft.com/office/drawing/2014/main" id="{85D20D19-01F6-4A2F-A689-64CDACDAD407}"/>
              </a:ext>
            </a:extLst>
          </p:cNvPr>
          <p:cNvSpPr/>
          <p:nvPr/>
        </p:nvSpPr>
        <p:spPr>
          <a:xfrm>
            <a:off x="4200507" y="4935765"/>
            <a:ext cx="3482338" cy="995081"/>
          </a:xfrm>
          <a:prstGeom prst="rect">
            <a:avLst/>
          </a:prstGeom>
        </p:spPr>
        <p:txBody>
          <a:bodyPr wrap="square">
            <a:spAutoFit/>
          </a:bodyPr>
          <a:lstStyle/>
          <a:p>
            <a:pPr marR="0" lvl="0">
              <a:lnSpc>
                <a:spcPct val="107000"/>
              </a:lnSpc>
              <a:spcBef>
                <a:spcPts val="0"/>
              </a:spcBef>
              <a:spcAft>
                <a:spcPts val="0"/>
              </a:spcAft>
            </a:pPr>
            <a:r>
              <a:rPr lang="en-US" sz="1100" dirty="0">
                <a:solidFill>
                  <a:srgbClr val="000000"/>
                </a:solidFill>
                <a:effectLst/>
                <a:ea typeface="Calibri" panose="020F0502020204030204" pitchFamily="34" charset="0"/>
                <a:cs typeface="Times New Roman" panose="02020603050405020304" pitchFamily="18" charset="0"/>
              </a:rPr>
              <a:t>J </a:t>
            </a:r>
            <a:r>
              <a:rPr lang="en-US" sz="1100" dirty="0" err="1">
                <a:solidFill>
                  <a:srgbClr val="000000"/>
                </a:solidFill>
                <a:effectLst/>
                <a:ea typeface="Calibri" panose="020F0502020204030204" pitchFamily="34" charset="0"/>
                <a:cs typeface="Times New Roman" panose="02020603050405020304" pitchFamily="18" charset="0"/>
              </a:rPr>
              <a:t>Hjørringgaard</a:t>
            </a:r>
            <a:r>
              <a:rPr lang="en-US" sz="1100" dirty="0">
                <a:solidFill>
                  <a:srgbClr val="000000"/>
                </a:solidFill>
                <a:effectLst/>
                <a:ea typeface="Calibri" panose="020F0502020204030204" pitchFamily="34" charset="0"/>
                <a:cs typeface="Times New Roman" panose="02020603050405020304" pitchFamily="18" charset="0"/>
              </a:rPr>
              <a:t>, A Miller, C Andersen, S Cloetta, W </a:t>
            </a:r>
            <a:r>
              <a:rPr lang="en-US" sz="1100" dirty="0" err="1">
                <a:solidFill>
                  <a:srgbClr val="000000"/>
                </a:solidFill>
                <a:effectLst/>
                <a:ea typeface="Calibri" panose="020F0502020204030204" pitchFamily="34" charset="0"/>
                <a:cs typeface="Times New Roman" panose="02020603050405020304" pitchFamily="18" charset="0"/>
              </a:rPr>
              <a:t>Wandfluh</a:t>
            </a:r>
            <a:r>
              <a:rPr lang="en-US" sz="1100" dirty="0">
                <a:solidFill>
                  <a:srgbClr val="000000"/>
                </a:solidFill>
                <a:effectLst/>
                <a:ea typeface="Calibri" panose="020F0502020204030204" pitchFamily="34" charset="0"/>
                <a:cs typeface="Times New Roman" panose="02020603050405020304" pitchFamily="18" charset="0"/>
              </a:rPr>
              <a:t>, A Tallentire. Comparison of the microbicidal effectiveness of 150 kV x-rays and cobalt-60 gamma rays, Radiation Physics and Chemistry. (198) 2022. </a:t>
            </a:r>
            <a:endParaRPr lang="en-US" sz="1100" dirty="0">
              <a:effectLst/>
              <a:ea typeface="Calibri" panose="020F0502020204030204" pitchFamily="34" charset="0"/>
              <a:cs typeface="Times New Roman" panose="02020603050405020304" pitchFamily="18" charset="0"/>
            </a:endParaRPr>
          </a:p>
        </p:txBody>
      </p:sp>
      <p:cxnSp>
        <p:nvCxnSpPr>
          <p:cNvPr id="11" name="Connecteur droit 10">
            <a:extLst>
              <a:ext uri="{FF2B5EF4-FFF2-40B4-BE49-F238E27FC236}">
                <a16:creationId xmlns:a16="http://schemas.microsoft.com/office/drawing/2014/main" id="{AFFB79D3-21DF-9D71-8530-8925248BF8C2}"/>
              </a:ext>
            </a:extLst>
          </p:cNvPr>
          <p:cNvCxnSpPr/>
          <p:nvPr/>
        </p:nvCxnSpPr>
        <p:spPr>
          <a:xfrm>
            <a:off x="4084050" y="1955447"/>
            <a:ext cx="0" cy="36767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1FF39DEE-30A0-BD00-D1DB-B2B2F46B0773}"/>
              </a:ext>
            </a:extLst>
          </p:cNvPr>
          <p:cNvCxnSpPr/>
          <p:nvPr/>
        </p:nvCxnSpPr>
        <p:spPr>
          <a:xfrm>
            <a:off x="7863526" y="1966896"/>
            <a:ext cx="0" cy="367675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107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F59428F4-BD5B-426E-BBC7-0521E7ACF704}"/>
              </a:ext>
            </a:extLst>
          </p:cNvPr>
          <p:cNvGraphicFramePr>
            <a:graphicFrameLocks noChangeAspect="1"/>
          </p:cNvGraphicFramePr>
          <p:nvPr>
            <p:custDataLst>
              <p:tags r:id="rId1"/>
            </p:custDataLst>
            <p:extLst>
              <p:ext uri="{D42A27DB-BD31-4B8C-83A1-F6EECF244321}">
                <p14:modId xmlns:p14="http://schemas.microsoft.com/office/powerpoint/2010/main" val="3299206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5" name="Objet 4" hidden="1">
                        <a:extLst>
                          <a:ext uri="{FF2B5EF4-FFF2-40B4-BE49-F238E27FC236}">
                            <a16:creationId xmlns:a16="http://schemas.microsoft.com/office/drawing/2014/main" id="{F59428F4-BD5B-426E-BBC7-0521E7ACF70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D1275747-019C-4336-B48F-2907708E18D4}"/>
              </a:ext>
            </a:extLst>
          </p:cNvPr>
          <p:cNvSpPr>
            <a:spLocks noGrp="1"/>
          </p:cNvSpPr>
          <p:nvPr>
            <p:ph type="title"/>
          </p:nvPr>
        </p:nvSpPr>
        <p:spPr/>
        <p:txBody>
          <a:bodyPr vert="horz"/>
          <a:lstStyle/>
          <a:p>
            <a:r>
              <a:rPr lang="en-US" dirty="0"/>
              <a:t>Sterility Verification</a:t>
            </a:r>
            <a:endParaRPr lang="fr-FR" dirty="0"/>
          </a:p>
        </p:txBody>
      </p:sp>
      <p:sp>
        <p:nvSpPr>
          <p:cNvPr id="8" name="Espace réservé du texte 7">
            <a:extLst>
              <a:ext uri="{FF2B5EF4-FFF2-40B4-BE49-F238E27FC236}">
                <a16:creationId xmlns:a16="http://schemas.microsoft.com/office/drawing/2014/main" id="{43383989-05A3-43F6-9236-BFD91B8612D6}"/>
              </a:ext>
            </a:extLst>
          </p:cNvPr>
          <p:cNvSpPr>
            <a:spLocks noGrp="1"/>
          </p:cNvSpPr>
          <p:nvPr>
            <p:ph type="body" orient="vert" idx="1"/>
          </p:nvPr>
        </p:nvSpPr>
        <p:spPr>
          <a:xfrm>
            <a:off x="838200" y="2194559"/>
            <a:ext cx="10515600" cy="3982403"/>
          </a:xfrm>
        </p:spPr>
        <p:txBody>
          <a:bodyPr/>
          <a:lstStyle/>
          <a:p>
            <a:r>
              <a:rPr lang="en-US" sz="2000" dirty="0"/>
              <a:t>Initial Validation done per ISO11137 (</a:t>
            </a:r>
            <a:r>
              <a:rPr lang="en-US" sz="2000" dirty="0" err="1"/>
              <a:t>VD</a:t>
            </a:r>
            <a:r>
              <a:rPr lang="en-US" sz="2000" baseline="-25000" dirty="0" err="1"/>
              <a:t>max</a:t>
            </a:r>
            <a:r>
              <a:rPr lang="en-US" sz="2000" baseline="-25000" dirty="0"/>
              <a:t> </a:t>
            </a:r>
            <a:r>
              <a:rPr lang="en-US" sz="2000" dirty="0"/>
              <a:t>25) per product range and manufacturing site considering therefore the type and the nature of the microorganisms </a:t>
            </a:r>
            <a:r>
              <a:rPr lang="en-US" sz="2000" dirty="0">
                <a:sym typeface="Wingdings" panose="05000000000000000000" pitchFamily="2" charset="2"/>
              </a:rPr>
              <a:t> initial bioburden</a:t>
            </a:r>
          </a:p>
          <a:p>
            <a:endParaRPr lang="en-US" sz="2000" dirty="0">
              <a:sym typeface="Wingdings" panose="05000000000000000000" pitchFamily="2" charset="2"/>
            </a:endParaRPr>
          </a:p>
          <a:p>
            <a:r>
              <a:rPr lang="en-US" sz="2000" dirty="0">
                <a:sym typeface="Wingdings" panose="05000000000000000000" pitchFamily="2" charset="2"/>
              </a:rPr>
              <a:t>The experiment dose is defined according to the initial validation (initial bioburden level)</a:t>
            </a:r>
          </a:p>
          <a:p>
            <a:endParaRPr lang="en-US" sz="2000" dirty="0">
              <a:sym typeface="Wingdings" panose="05000000000000000000" pitchFamily="2" charset="2"/>
            </a:endParaRPr>
          </a:p>
          <a:p>
            <a:r>
              <a:rPr lang="en-US" sz="2000" dirty="0">
                <a:sym typeface="Wingdings" panose="05000000000000000000" pitchFamily="2" charset="2"/>
              </a:rPr>
              <a:t>This validation is common whatever the irradiation technology </a:t>
            </a:r>
          </a:p>
          <a:p>
            <a:endParaRPr lang="en-US" sz="2000" dirty="0">
              <a:sym typeface="Wingdings" panose="05000000000000000000" pitchFamily="2" charset="2"/>
            </a:endParaRPr>
          </a:p>
          <a:p>
            <a:r>
              <a:rPr lang="en-US" sz="2000" dirty="0">
                <a:sym typeface="Wingdings" panose="05000000000000000000" pitchFamily="2" charset="2"/>
              </a:rPr>
              <a:t>The experiment dose on 10 units has been applied for each technology allowing assessing the dose efficiently with SAL 10</a:t>
            </a:r>
            <a:r>
              <a:rPr lang="en-US" sz="2000" baseline="30000" dirty="0">
                <a:sym typeface="Wingdings" panose="05000000000000000000" pitchFamily="2" charset="2"/>
              </a:rPr>
              <a:t>-1</a:t>
            </a:r>
          </a:p>
          <a:p>
            <a:endParaRPr lang="fr-FR" dirty="0"/>
          </a:p>
        </p:txBody>
      </p:sp>
      <p:sp>
        <p:nvSpPr>
          <p:cNvPr id="13" name="Espace réservé du numéro de diapositive 12">
            <a:extLst>
              <a:ext uri="{FF2B5EF4-FFF2-40B4-BE49-F238E27FC236}">
                <a16:creationId xmlns:a16="http://schemas.microsoft.com/office/drawing/2014/main" id="{124C8620-62E7-4951-9452-34345D58251F}"/>
              </a:ext>
            </a:extLst>
          </p:cNvPr>
          <p:cNvSpPr>
            <a:spLocks noGrp="1"/>
          </p:cNvSpPr>
          <p:nvPr>
            <p:ph type="sldNum" sz="quarter" idx="12"/>
          </p:nvPr>
        </p:nvSpPr>
        <p:spPr/>
        <p:txBody>
          <a:bodyPr/>
          <a:lstStyle/>
          <a:p>
            <a:fld id="{0C8761C7-EE27-4485-904A-AF787EF92FBE}" type="slidenum">
              <a:rPr lang="en-US" noProof="0" smtClean="0"/>
              <a:t>16</a:t>
            </a:fld>
            <a:endParaRPr lang="en-US" noProof="0" dirty="0"/>
          </a:p>
        </p:txBody>
      </p:sp>
      <p:sp>
        <p:nvSpPr>
          <p:cNvPr id="7" name="TextBox 32">
            <a:extLst>
              <a:ext uri="{FF2B5EF4-FFF2-40B4-BE49-F238E27FC236}">
                <a16:creationId xmlns:a16="http://schemas.microsoft.com/office/drawing/2014/main" id="{6781B6AD-94B0-45E7-AC72-079BB1FA104E}"/>
              </a:ext>
            </a:extLst>
          </p:cNvPr>
          <p:cNvSpPr txBox="1"/>
          <p:nvPr/>
        </p:nvSpPr>
        <p:spPr>
          <a:xfrm>
            <a:off x="838200" y="1270573"/>
            <a:ext cx="6427127" cy="420115"/>
          </a:xfrm>
          <a:prstGeom prst="rect">
            <a:avLst/>
          </a:prstGeom>
          <a:noFill/>
        </p:spPr>
        <p:txBody>
          <a:bodyPr wrap="square" rtlCol="0">
            <a:spAutoFit/>
          </a:bodyPr>
          <a:lstStyle/>
          <a:p>
            <a:pPr marL="0" marR="0" lvl="0" indent="0" algn="l" defTabSz="914400" rtl="0" eaLnBrk="0" fontAlgn="ctr" latinLnBrk="0" hangingPunct="0">
              <a:lnSpc>
                <a:spcPct val="85000"/>
              </a:lnSpc>
              <a:spcBef>
                <a:spcPct val="35000"/>
              </a:spcBef>
              <a:spcAft>
                <a:spcPct val="0"/>
              </a:spcAft>
              <a:buClrTx/>
              <a:buSzTx/>
              <a:buFontTx/>
              <a:buNone/>
              <a:tabLst/>
              <a:defRPr/>
            </a:pPr>
            <a:r>
              <a:rPr kumimoji="0" lang="en-US" sz="2400" b="0" i="0" u="none" strike="noStrike" kern="1200" cap="none" spc="0" normalizeH="0" baseline="0" noProof="0" dirty="0">
                <a:ln>
                  <a:noFill/>
                </a:ln>
                <a:solidFill>
                  <a:schemeClr val="tx2"/>
                </a:solidFill>
                <a:effectLst/>
                <a:uLnTx/>
                <a:uFillTx/>
                <a:ea typeface="MS PGothic" pitchFamily="34" charset="-128"/>
                <a:cs typeface="+mn-cs"/>
                <a:sym typeface="Wingdings" panose="05000000000000000000" pitchFamily="2" charset="2"/>
              </a:rPr>
              <a:t> </a:t>
            </a:r>
            <a:r>
              <a:rPr kumimoji="0" lang="en-US" sz="2400" b="0" i="1" u="none" strike="noStrike" kern="1200" cap="none" spc="0" normalizeH="0" baseline="0" noProof="0" dirty="0">
                <a:ln>
                  <a:noFill/>
                </a:ln>
                <a:solidFill>
                  <a:schemeClr val="tx2"/>
                </a:solidFill>
                <a:effectLst/>
                <a:uLnTx/>
                <a:uFillTx/>
                <a:ea typeface="MS PGothic" pitchFamily="34" charset="-128"/>
                <a:cs typeface="+mn-cs"/>
              </a:rPr>
              <a:t>Transferring the </a:t>
            </a:r>
            <a:r>
              <a:rPr kumimoji="0" lang="en-US" sz="2400" b="1" i="1" u="none" strike="noStrike" kern="1200" cap="none" spc="0" normalizeH="0" baseline="0" noProof="0" dirty="0">
                <a:ln>
                  <a:noFill/>
                </a:ln>
                <a:solidFill>
                  <a:schemeClr val="tx2"/>
                </a:solidFill>
                <a:effectLst/>
                <a:uLnTx/>
                <a:uFillTx/>
                <a:ea typeface="MS PGothic" pitchFamily="34" charset="-128"/>
                <a:cs typeface="+mn-cs"/>
              </a:rPr>
              <a:t>minimum </a:t>
            </a:r>
            <a:r>
              <a:rPr kumimoji="0" lang="en-US" sz="2400" b="0" i="1" u="none" strike="noStrike" kern="1200" cap="none" spc="0" normalizeH="0" baseline="0" noProof="0" dirty="0">
                <a:ln>
                  <a:noFill/>
                </a:ln>
                <a:solidFill>
                  <a:schemeClr val="tx2"/>
                </a:solidFill>
                <a:effectLst/>
                <a:uLnTx/>
                <a:uFillTx/>
                <a:ea typeface="MS PGothic" pitchFamily="34" charset="-128"/>
                <a:cs typeface="+mn-cs"/>
              </a:rPr>
              <a:t>Sterilizing Dose</a:t>
            </a:r>
          </a:p>
        </p:txBody>
      </p:sp>
    </p:spTree>
    <p:extLst>
      <p:ext uri="{BB962C8B-B14F-4D97-AF65-F5344CB8AC3E}">
        <p14:creationId xmlns:p14="http://schemas.microsoft.com/office/powerpoint/2010/main" val="1840300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CA1D1635-FCCD-45BA-A97F-23ECC171DA57}"/>
              </a:ext>
            </a:extLst>
          </p:cNvPr>
          <p:cNvGraphicFramePr>
            <a:graphicFrameLocks noChangeAspect="1"/>
          </p:cNvGraphicFramePr>
          <p:nvPr>
            <p:custDataLst>
              <p:tags r:id="rId1"/>
            </p:custDataLst>
            <p:extLst>
              <p:ext uri="{D42A27DB-BD31-4B8C-83A1-F6EECF244321}">
                <p14:modId xmlns:p14="http://schemas.microsoft.com/office/powerpoint/2010/main" val="4038348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9" name="Objet 8" hidden="1">
                        <a:extLst>
                          <a:ext uri="{FF2B5EF4-FFF2-40B4-BE49-F238E27FC236}">
                            <a16:creationId xmlns:a16="http://schemas.microsoft.com/office/drawing/2014/main" id="{CA1D1635-FCCD-45BA-A97F-23ECC171DA5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re 3">
            <a:extLst>
              <a:ext uri="{FF2B5EF4-FFF2-40B4-BE49-F238E27FC236}">
                <a16:creationId xmlns:a16="http://schemas.microsoft.com/office/drawing/2014/main" id="{C2A23142-E223-42B3-BD5A-4932415658F7}"/>
              </a:ext>
            </a:extLst>
          </p:cNvPr>
          <p:cNvSpPr>
            <a:spLocks noGrp="1"/>
          </p:cNvSpPr>
          <p:nvPr>
            <p:ph type="title"/>
          </p:nvPr>
        </p:nvSpPr>
        <p:spPr>
          <a:xfrm>
            <a:off x="838200" y="71833"/>
            <a:ext cx="10900954" cy="1325563"/>
          </a:xfrm>
        </p:spPr>
        <p:txBody>
          <a:bodyPr vert="horz">
            <a:normAutofit/>
          </a:bodyPr>
          <a:lstStyle/>
          <a:p>
            <a:r>
              <a:rPr lang="fr-FR" sz="4000" dirty="0" err="1"/>
              <a:t>Sterility</a:t>
            </a:r>
            <a:r>
              <a:rPr lang="fr-FR" sz="4000" dirty="0"/>
              <a:t> – Performance Qualification(Dose mapping)</a:t>
            </a:r>
          </a:p>
        </p:txBody>
      </p:sp>
      <p:sp>
        <p:nvSpPr>
          <p:cNvPr id="2" name="Espace réservé du numéro de diapositive 1">
            <a:extLst>
              <a:ext uri="{FF2B5EF4-FFF2-40B4-BE49-F238E27FC236}">
                <a16:creationId xmlns:a16="http://schemas.microsoft.com/office/drawing/2014/main" id="{ED75841D-D8F1-495E-B065-64AFDABF58FF}"/>
              </a:ext>
            </a:extLst>
          </p:cNvPr>
          <p:cNvSpPr>
            <a:spLocks noGrp="1"/>
          </p:cNvSpPr>
          <p:nvPr>
            <p:ph type="sldNum" sz="quarter" idx="12"/>
          </p:nvPr>
        </p:nvSpPr>
        <p:spPr/>
        <p:txBody>
          <a:bodyPr/>
          <a:lstStyle/>
          <a:p>
            <a:fld id="{0C8761C7-EE27-4485-904A-AF787EF92FBE}" type="slidenum">
              <a:rPr lang="en-US" noProof="0" smtClean="0"/>
              <a:t>17</a:t>
            </a:fld>
            <a:endParaRPr lang="en-US" noProof="0"/>
          </a:p>
        </p:txBody>
      </p:sp>
      <p:sp>
        <p:nvSpPr>
          <p:cNvPr id="16" name="Espace réservé du texte 15">
            <a:extLst>
              <a:ext uri="{FF2B5EF4-FFF2-40B4-BE49-F238E27FC236}">
                <a16:creationId xmlns:a16="http://schemas.microsoft.com/office/drawing/2014/main" id="{8167805C-D8A9-4346-9F28-406BA58719F2}"/>
              </a:ext>
            </a:extLst>
          </p:cNvPr>
          <p:cNvSpPr>
            <a:spLocks noGrp="1"/>
          </p:cNvSpPr>
          <p:nvPr>
            <p:ph type="body" sz="quarter" idx="4294967295"/>
          </p:nvPr>
        </p:nvSpPr>
        <p:spPr>
          <a:xfrm>
            <a:off x="653143" y="1867353"/>
            <a:ext cx="7874000" cy="3816350"/>
          </a:xfrm>
        </p:spPr>
        <p:txBody>
          <a:bodyPr>
            <a:normAutofit fontScale="77500" lnSpcReduction="20000"/>
          </a:bodyPr>
          <a:lstStyle/>
          <a:p>
            <a:pPr marL="0" indent="0">
              <a:buNone/>
            </a:pPr>
            <a:r>
              <a:rPr lang="fr-FR" dirty="0" err="1"/>
              <a:t>Transferring</a:t>
            </a:r>
            <a:r>
              <a:rPr lang="fr-FR" dirty="0"/>
              <a:t> the Performance Qualification</a:t>
            </a:r>
          </a:p>
          <a:p>
            <a:pPr marL="0" indent="0">
              <a:buNone/>
            </a:pPr>
            <a:endParaRPr lang="en-US" dirty="0"/>
          </a:p>
          <a:p>
            <a:pPr marL="0" indent="0">
              <a:buNone/>
            </a:pPr>
            <a:r>
              <a:rPr lang="en-US" dirty="0"/>
              <a:t>The transfer of Performance Qualification Results is not possible </a:t>
            </a:r>
            <a:r>
              <a:rPr lang="en-US" dirty="0">
                <a:sym typeface="Wingdings" panose="05000000000000000000" pitchFamily="2" charset="2"/>
              </a:rPr>
              <a:t></a:t>
            </a:r>
            <a:r>
              <a:rPr lang="en-US" dirty="0"/>
              <a:t> almost each installation and site are different</a:t>
            </a:r>
          </a:p>
          <a:p>
            <a:pPr marL="0" indent="0">
              <a:buNone/>
            </a:pPr>
            <a:r>
              <a:rPr lang="en-US" dirty="0"/>
              <a:t>•A new PQ has to be done by changing from on site to another (also within same technology)</a:t>
            </a:r>
          </a:p>
          <a:p>
            <a:pPr marL="0" indent="0">
              <a:buNone/>
            </a:pPr>
            <a:r>
              <a:rPr lang="en-US" dirty="0"/>
              <a:t>•ISO11137 requires to conduct dose mapping  in triplicate by bracketing approach considering at least density as the critical attribute</a:t>
            </a:r>
          </a:p>
          <a:p>
            <a:pPr marL="0" indent="0">
              <a:buNone/>
            </a:pPr>
            <a:endParaRPr lang="en-US" dirty="0"/>
          </a:p>
          <a:p>
            <a:pPr marL="0" indent="0">
              <a:buNone/>
            </a:pPr>
            <a:r>
              <a:rPr lang="en-US" dirty="0">
                <a:sym typeface="Wingdings" panose="05000000000000000000" pitchFamily="2" charset="2"/>
              </a:rPr>
              <a:t> Expected dose range 25-45 kGy with X Rays and Gamma for single use biopharma products</a:t>
            </a:r>
            <a:endParaRPr lang="en-US" dirty="0"/>
          </a:p>
          <a:p>
            <a:pPr marL="0" indent="0">
              <a:buNone/>
            </a:pPr>
            <a:endParaRPr lang="fr-FR" dirty="0"/>
          </a:p>
          <a:p>
            <a:endParaRPr lang="fr-FR" dirty="0"/>
          </a:p>
        </p:txBody>
      </p:sp>
      <p:pic>
        <p:nvPicPr>
          <p:cNvPr id="14" name="Image 13">
            <a:extLst>
              <a:ext uri="{FF2B5EF4-FFF2-40B4-BE49-F238E27FC236}">
                <a16:creationId xmlns:a16="http://schemas.microsoft.com/office/drawing/2014/main" id="{C3EDCDDD-0370-46F0-824B-DAE0B6493BC0}"/>
              </a:ext>
            </a:extLst>
          </p:cNvPr>
          <p:cNvPicPr>
            <a:picLocks noChangeAspect="1"/>
          </p:cNvPicPr>
          <p:nvPr/>
        </p:nvPicPr>
        <p:blipFill>
          <a:blip r:embed="rId5"/>
          <a:stretch>
            <a:fillRect/>
          </a:stretch>
        </p:blipFill>
        <p:spPr>
          <a:xfrm>
            <a:off x="8366760" y="1709045"/>
            <a:ext cx="3653790" cy="3439909"/>
          </a:xfrm>
          <a:prstGeom prst="rect">
            <a:avLst/>
          </a:prstGeom>
        </p:spPr>
      </p:pic>
    </p:spTree>
    <p:extLst>
      <p:ext uri="{BB962C8B-B14F-4D97-AF65-F5344CB8AC3E}">
        <p14:creationId xmlns:p14="http://schemas.microsoft.com/office/powerpoint/2010/main" val="395412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bjet 29" hidden="1">
            <a:extLst>
              <a:ext uri="{FF2B5EF4-FFF2-40B4-BE49-F238E27FC236}">
                <a16:creationId xmlns:a16="http://schemas.microsoft.com/office/drawing/2014/main" id="{049C6695-DFEF-B3EF-196C-1B54CE4875C1}"/>
              </a:ext>
            </a:extLst>
          </p:cNvPr>
          <p:cNvGraphicFramePr>
            <a:graphicFrameLocks noChangeAspect="1"/>
          </p:cNvGraphicFramePr>
          <p:nvPr>
            <p:custDataLst>
              <p:tags r:id="rId1"/>
            </p:custData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30" name="Objet 29" hidden="1">
                        <a:extLst>
                          <a:ext uri="{FF2B5EF4-FFF2-40B4-BE49-F238E27FC236}">
                            <a16:creationId xmlns:a16="http://schemas.microsoft.com/office/drawing/2014/main" id="{049C6695-DFEF-B3EF-196C-1B54CE4875C1}"/>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6146" name="Text Box 2"/>
          <p:cNvSpPr txBox="1">
            <a:spLocks noChangeArrowheads="1"/>
          </p:cNvSpPr>
          <p:nvPr/>
        </p:nvSpPr>
        <p:spPr bwMode="auto">
          <a:xfrm>
            <a:off x="3388895" y="368793"/>
            <a:ext cx="7294269" cy="477054"/>
          </a:xfrm>
          <a:prstGeom prst="rect">
            <a:avLst/>
          </a:prstGeom>
        </p:spPr>
        <p:txBody>
          <a:bodyPr vert="horz" lIns="0" tIns="0" rIns="0" bIns="0" rtlCol="0" anchor="ctr">
            <a:normAutofit/>
          </a:bodyPr>
          <a:lstStyle>
            <a:defPPr>
              <a:defRPr lang="en-US"/>
            </a:defPPr>
            <a:lvl1pPr>
              <a:lnSpc>
                <a:spcPts val="3000"/>
              </a:lnSpc>
              <a:spcBef>
                <a:spcPct val="0"/>
              </a:spcBef>
              <a:buNone/>
              <a:defRPr sz="2800">
                <a:solidFill>
                  <a:schemeClr val="accent1"/>
                </a:solidFill>
                <a:latin typeface="+mj-lt"/>
                <a:ea typeface="+mj-ea"/>
                <a:cs typeface="+mj-cs"/>
              </a:defRPr>
            </a:lvl1pPr>
          </a:lstStyle>
          <a:p>
            <a:endParaRPr lang="en-GB" altLang="en-US"/>
          </a:p>
        </p:txBody>
      </p:sp>
      <p:sp>
        <p:nvSpPr>
          <p:cNvPr id="28" name="Titre 27">
            <a:extLst>
              <a:ext uri="{FF2B5EF4-FFF2-40B4-BE49-F238E27FC236}">
                <a16:creationId xmlns:a16="http://schemas.microsoft.com/office/drawing/2014/main" id="{74292B8F-0343-360F-0AFE-ECA5BB8342AA}"/>
              </a:ext>
            </a:extLst>
          </p:cNvPr>
          <p:cNvSpPr>
            <a:spLocks noGrp="1"/>
          </p:cNvSpPr>
          <p:nvPr>
            <p:ph type="title"/>
          </p:nvPr>
        </p:nvSpPr>
        <p:spPr/>
        <p:txBody>
          <a:bodyPr vert="horz"/>
          <a:lstStyle/>
          <a:p>
            <a:pPr marL="0" indent="0">
              <a:buNone/>
            </a:pPr>
            <a:r>
              <a:rPr lang="en-US" sz="2800"/>
              <a:t>Validating Sterility (ISO11137) and Maintaining Processes</a:t>
            </a:r>
          </a:p>
        </p:txBody>
      </p:sp>
      <p:sp>
        <p:nvSpPr>
          <p:cNvPr id="32" name="Espace réservé du numéro de diapositive 31">
            <a:extLst>
              <a:ext uri="{FF2B5EF4-FFF2-40B4-BE49-F238E27FC236}">
                <a16:creationId xmlns:a16="http://schemas.microsoft.com/office/drawing/2014/main" id="{D0CDA217-B1BA-1E2A-9B9B-8A13DE0AE3B6}"/>
              </a:ext>
            </a:extLst>
          </p:cNvPr>
          <p:cNvSpPr>
            <a:spLocks noGrp="1"/>
          </p:cNvSpPr>
          <p:nvPr>
            <p:ph type="sldNum" sz="quarter" idx="12"/>
          </p:nvPr>
        </p:nvSpPr>
        <p:spPr/>
        <p:txBody>
          <a:bodyPr/>
          <a:lstStyle/>
          <a:p>
            <a:fld id="{AD3FAF27-8B82-4449-B01B-BEC948125F21}" type="slidenum">
              <a:rPr lang="en-GB" smtClean="0"/>
              <a:pPr/>
              <a:t>18</a:t>
            </a:fld>
            <a:endParaRPr lang="en-GB"/>
          </a:p>
        </p:txBody>
      </p:sp>
      <p:grpSp>
        <p:nvGrpSpPr>
          <p:cNvPr id="6164" name="Group 6163">
            <a:extLst>
              <a:ext uri="{FF2B5EF4-FFF2-40B4-BE49-F238E27FC236}">
                <a16:creationId xmlns:a16="http://schemas.microsoft.com/office/drawing/2014/main" id="{9B1F767B-0FB0-A2C7-1C5B-B2BB2B464FB9}"/>
              </a:ext>
            </a:extLst>
          </p:cNvPr>
          <p:cNvGrpSpPr/>
          <p:nvPr/>
        </p:nvGrpSpPr>
        <p:grpSpPr>
          <a:xfrm>
            <a:off x="300037" y="3785667"/>
            <a:ext cx="823306" cy="1780627"/>
            <a:chOff x="300037" y="3423334"/>
            <a:chExt cx="872056" cy="2142961"/>
          </a:xfrm>
        </p:grpSpPr>
        <p:sp>
          <p:nvSpPr>
            <p:cNvPr id="51" name="Rectangle à coins arrondis 36">
              <a:extLst>
                <a:ext uri="{FF2B5EF4-FFF2-40B4-BE49-F238E27FC236}">
                  <a16:creationId xmlns:a16="http://schemas.microsoft.com/office/drawing/2014/main" id="{929F91ED-7EE2-2B18-571F-BA8B6CEE366D}"/>
                </a:ext>
              </a:extLst>
            </p:cNvPr>
            <p:cNvSpPr/>
            <p:nvPr/>
          </p:nvSpPr>
          <p:spPr>
            <a:xfrm rot="16200000">
              <a:off x="-105576" y="4288625"/>
              <a:ext cx="2142959" cy="412378"/>
            </a:xfrm>
            <a:prstGeom prst="rect">
              <a:avLst/>
            </a:prstGeom>
            <a:solidFill>
              <a:srgbClr val="FFED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a:solidFill>
                    <a:schemeClr val="tx1"/>
                  </a:solidFill>
                  <a:latin typeface="TT Norms Pro" panose="02000503030000020003" pitchFamily="2" charset="0"/>
                </a:rPr>
                <a:t>X Rays</a:t>
              </a:r>
            </a:p>
          </p:txBody>
        </p:sp>
        <p:sp>
          <p:nvSpPr>
            <p:cNvPr id="52" name="Rectangle à coins arrondis 24">
              <a:extLst>
                <a:ext uri="{FF2B5EF4-FFF2-40B4-BE49-F238E27FC236}">
                  <a16:creationId xmlns:a16="http://schemas.microsoft.com/office/drawing/2014/main" id="{50CDA393-E581-7D2E-DBDE-7BD6F3FB196A}"/>
                </a:ext>
              </a:extLst>
            </p:cNvPr>
            <p:cNvSpPr/>
            <p:nvPr/>
          </p:nvSpPr>
          <p:spPr>
            <a:xfrm rot="16200000">
              <a:off x="-565254" y="4288627"/>
              <a:ext cx="2142959" cy="412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TT Norms Pro" panose="02000503030000020003" pitchFamily="2" charset="0"/>
                </a:rPr>
                <a:t>Gamma Rays</a:t>
              </a:r>
            </a:p>
          </p:txBody>
        </p:sp>
      </p:grpSp>
      <p:grpSp>
        <p:nvGrpSpPr>
          <p:cNvPr id="6145" name="Group 6144">
            <a:extLst>
              <a:ext uri="{FF2B5EF4-FFF2-40B4-BE49-F238E27FC236}">
                <a16:creationId xmlns:a16="http://schemas.microsoft.com/office/drawing/2014/main" id="{53C25957-B005-2CE3-EFDF-DAD18EB5BC62}"/>
              </a:ext>
            </a:extLst>
          </p:cNvPr>
          <p:cNvGrpSpPr/>
          <p:nvPr/>
        </p:nvGrpSpPr>
        <p:grpSpPr>
          <a:xfrm>
            <a:off x="300037" y="1950805"/>
            <a:ext cx="823306" cy="1780627"/>
            <a:chOff x="350280" y="1215103"/>
            <a:chExt cx="872056" cy="2142961"/>
          </a:xfrm>
        </p:grpSpPr>
        <p:sp>
          <p:nvSpPr>
            <p:cNvPr id="63" name="Rectangle à coins arrondis 36">
              <a:extLst>
                <a:ext uri="{FF2B5EF4-FFF2-40B4-BE49-F238E27FC236}">
                  <a16:creationId xmlns:a16="http://schemas.microsoft.com/office/drawing/2014/main" id="{6B059175-5B21-6A8F-2172-0B96004EAFDB}"/>
                </a:ext>
              </a:extLst>
            </p:cNvPr>
            <p:cNvSpPr/>
            <p:nvPr/>
          </p:nvSpPr>
          <p:spPr>
            <a:xfrm rot="16200000">
              <a:off x="-55333" y="2080394"/>
              <a:ext cx="2142959" cy="412378"/>
            </a:xfrm>
            <a:prstGeom prst="rect">
              <a:avLst/>
            </a:prstGeom>
            <a:solidFill>
              <a:srgbClr val="FFED0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1200" b="1">
                  <a:solidFill>
                    <a:schemeClr val="tx1"/>
                  </a:solidFill>
                  <a:latin typeface="TT Norms Pro" panose="02000503030000020003" pitchFamily="2" charset="0"/>
                </a:rPr>
                <a:t>(</a:t>
              </a:r>
              <a:r>
                <a:rPr lang="fr-FR" sz="1200" b="1" err="1">
                  <a:solidFill>
                    <a:schemeClr val="tx1"/>
                  </a:solidFill>
                  <a:latin typeface="TT Norms Pro" panose="02000503030000020003" pitchFamily="2" charset="0"/>
                </a:rPr>
                <a:t>Legacy</a:t>
              </a:r>
              <a:r>
                <a:rPr lang="fr-FR" sz="1200" b="1">
                  <a:solidFill>
                    <a:schemeClr val="tx1"/>
                  </a:solidFill>
                  <a:latin typeface="TT Norms Pro" panose="02000503030000020003" pitchFamily="2" charset="0"/>
                </a:rPr>
                <a:t> process)</a:t>
              </a:r>
            </a:p>
          </p:txBody>
        </p:sp>
        <p:sp>
          <p:nvSpPr>
            <p:cNvPr id="6144" name="Rectangle à coins arrondis 24">
              <a:extLst>
                <a:ext uri="{FF2B5EF4-FFF2-40B4-BE49-F238E27FC236}">
                  <a16:creationId xmlns:a16="http://schemas.microsoft.com/office/drawing/2014/main" id="{EFCF6868-ED1A-4690-2A6F-1B0B22A3A915}"/>
                </a:ext>
              </a:extLst>
            </p:cNvPr>
            <p:cNvSpPr/>
            <p:nvPr/>
          </p:nvSpPr>
          <p:spPr>
            <a:xfrm rot="16200000">
              <a:off x="-515011" y="2080396"/>
              <a:ext cx="2142959" cy="4123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latin typeface="TT Norms Pro" panose="02000503030000020003" pitchFamily="2" charset="0"/>
                </a:rPr>
                <a:t>Gamma Rays</a:t>
              </a:r>
            </a:p>
          </p:txBody>
        </p:sp>
      </p:grpSp>
      <p:grpSp>
        <p:nvGrpSpPr>
          <p:cNvPr id="6172" name="Group 6171">
            <a:extLst>
              <a:ext uri="{FF2B5EF4-FFF2-40B4-BE49-F238E27FC236}">
                <a16:creationId xmlns:a16="http://schemas.microsoft.com/office/drawing/2014/main" id="{8E469349-85F0-37C1-C2A5-D6CF1A8D996B}"/>
              </a:ext>
            </a:extLst>
          </p:cNvPr>
          <p:cNvGrpSpPr/>
          <p:nvPr/>
        </p:nvGrpSpPr>
        <p:grpSpPr>
          <a:xfrm>
            <a:off x="1175909" y="1950806"/>
            <a:ext cx="1174315" cy="1780625"/>
            <a:chOff x="1423302" y="1472054"/>
            <a:chExt cx="1499352" cy="2273481"/>
          </a:xfrm>
        </p:grpSpPr>
        <p:pic>
          <p:nvPicPr>
            <p:cNvPr id="6168" name="Picture 4" descr="Flexsafe® 2D Bags - Sartorius Croatia">
              <a:extLst>
                <a:ext uri="{FF2B5EF4-FFF2-40B4-BE49-F238E27FC236}">
                  <a16:creationId xmlns:a16="http://schemas.microsoft.com/office/drawing/2014/main" id="{A0905A6C-9F39-629D-C1BC-6CDBF1786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302" y="2621021"/>
              <a:ext cx="1499352" cy="1124514"/>
            </a:xfrm>
            <a:prstGeom prst="rect">
              <a:avLst/>
            </a:prstGeom>
            <a:noFill/>
            <a:extLst>
              <a:ext uri="{909E8E84-426E-40DD-AFC4-6F175D3DCCD1}">
                <a14:hiddenFill xmlns:a14="http://schemas.microsoft.com/office/drawing/2010/main">
                  <a:solidFill>
                    <a:srgbClr val="FFFFFF"/>
                  </a:solidFill>
                </a14:hiddenFill>
              </a:ext>
            </a:extLst>
          </p:spPr>
        </p:pic>
        <p:pic>
          <p:nvPicPr>
            <p:cNvPr id="6169" name="Picture 2" descr="Celsius®-Pak - Sartorius Croatia">
              <a:extLst>
                <a:ext uri="{FF2B5EF4-FFF2-40B4-BE49-F238E27FC236}">
                  <a16:creationId xmlns:a16="http://schemas.microsoft.com/office/drawing/2014/main" id="{34844385-05AC-9345-7031-BE309114A2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3302" y="1472054"/>
              <a:ext cx="1499352" cy="1124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73" name="Group 6172">
            <a:extLst>
              <a:ext uri="{FF2B5EF4-FFF2-40B4-BE49-F238E27FC236}">
                <a16:creationId xmlns:a16="http://schemas.microsoft.com/office/drawing/2014/main" id="{E1071854-F8D9-3003-9AB7-673EB41467C3}"/>
              </a:ext>
            </a:extLst>
          </p:cNvPr>
          <p:cNvGrpSpPr/>
          <p:nvPr/>
        </p:nvGrpSpPr>
        <p:grpSpPr>
          <a:xfrm>
            <a:off x="1175909" y="3785667"/>
            <a:ext cx="1174315" cy="1780625"/>
            <a:chOff x="1423302" y="1472054"/>
            <a:chExt cx="1499352" cy="2273481"/>
          </a:xfrm>
        </p:grpSpPr>
        <p:pic>
          <p:nvPicPr>
            <p:cNvPr id="6174" name="Picture 4" descr="Flexsafe® 2D Bags - Sartorius Croatia">
              <a:extLst>
                <a:ext uri="{FF2B5EF4-FFF2-40B4-BE49-F238E27FC236}">
                  <a16:creationId xmlns:a16="http://schemas.microsoft.com/office/drawing/2014/main" id="{ADB781D0-440C-BD90-FAF3-24564E646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302" y="2621021"/>
              <a:ext cx="1499352" cy="1124514"/>
            </a:xfrm>
            <a:prstGeom prst="rect">
              <a:avLst/>
            </a:prstGeom>
            <a:noFill/>
            <a:extLst>
              <a:ext uri="{909E8E84-426E-40DD-AFC4-6F175D3DCCD1}">
                <a14:hiddenFill xmlns:a14="http://schemas.microsoft.com/office/drawing/2010/main">
                  <a:solidFill>
                    <a:srgbClr val="FFFFFF"/>
                  </a:solidFill>
                </a14:hiddenFill>
              </a:ext>
            </a:extLst>
          </p:spPr>
        </p:pic>
        <p:pic>
          <p:nvPicPr>
            <p:cNvPr id="6175" name="Picture 2" descr="Celsius®-Pak - Sartorius Croatia">
              <a:extLst>
                <a:ext uri="{FF2B5EF4-FFF2-40B4-BE49-F238E27FC236}">
                  <a16:creationId xmlns:a16="http://schemas.microsoft.com/office/drawing/2014/main" id="{D75C6863-CE12-E763-2A8F-2E822DCBFB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3302" y="1472054"/>
              <a:ext cx="1499352" cy="1124514"/>
            </a:xfrm>
            <a:prstGeom prst="rect">
              <a:avLst/>
            </a:prstGeom>
            <a:noFill/>
            <a:extLst>
              <a:ext uri="{909E8E84-426E-40DD-AFC4-6F175D3DCCD1}">
                <a14:hiddenFill xmlns:a14="http://schemas.microsoft.com/office/drawing/2010/main">
                  <a:solidFill>
                    <a:srgbClr val="FFFFFF"/>
                  </a:solidFill>
                </a14:hiddenFill>
              </a:ext>
            </a:extLst>
          </p:spPr>
        </p:pic>
      </p:grpSp>
      <p:sp>
        <p:nvSpPr>
          <p:cNvPr id="6178" name="Rectangle 6177">
            <a:extLst>
              <a:ext uri="{FF2B5EF4-FFF2-40B4-BE49-F238E27FC236}">
                <a16:creationId xmlns:a16="http://schemas.microsoft.com/office/drawing/2014/main" id="{70FD7E30-8DA1-8C0D-2F37-682DD03EEF92}"/>
              </a:ext>
            </a:extLst>
          </p:cNvPr>
          <p:cNvSpPr/>
          <p:nvPr/>
        </p:nvSpPr>
        <p:spPr>
          <a:xfrm>
            <a:off x="2401713" y="4724243"/>
            <a:ext cx="1842558" cy="588696"/>
          </a:xfrm>
          <a:prstGeom prst="rect">
            <a:avLst/>
          </a:prstGeom>
        </p:spPr>
        <p:txBody>
          <a:bodyPr wrap="square">
            <a:spAutoFit/>
          </a:bodyPr>
          <a:lstStyle/>
          <a:p>
            <a:pPr marL="176213" lvl="2" algn="ctr">
              <a:buNone/>
            </a:pPr>
            <a:r>
              <a:rPr lang="en-US" altLang="fr-FR" sz="1100" dirty="0">
                <a:latin typeface="TT Norms Pro" panose="02000503030000020003" pitchFamily="2" charset="0"/>
              </a:rPr>
              <a:t>Transfer product family strategy &amp; validation of min dose SAL10</a:t>
            </a:r>
            <a:r>
              <a:rPr lang="en-US" altLang="fr-FR" sz="1100" baseline="30000" dirty="0">
                <a:latin typeface="TT Norms Pro" panose="02000503030000020003" pitchFamily="2" charset="0"/>
              </a:rPr>
              <a:t>-6</a:t>
            </a:r>
          </a:p>
        </p:txBody>
      </p:sp>
      <p:cxnSp>
        <p:nvCxnSpPr>
          <p:cNvPr id="6181" name="Straight Arrow Connector 6180">
            <a:extLst>
              <a:ext uri="{FF2B5EF4-FFF2-40B4-BE49-F238E27FC236}">
                <a16:creationId xmlns:a16="http://schemas.microsoft.com/office/drawing/2014/main" id="{BA3BEB5F-CC64-F039-4B11-0A8B24B0EA36}"/>
              </a:ext>
            </a:extLst>
          </p:cNvPr>
          <p:cNvCxnSpPr>
            <a:cxnSpLocks/>
          </p:cNvCxnSpPr>
          <p:nvPr/>
        </p:nvCxnSpPr>
        <p:spPr>
          <a:xfrm>
            <a:off x="2495043" y="4675979"/>
            <a:ext cx="2055529" cy="0"/>
          </a:xfrm>
          <a:prstGeom prst="straightConnector1">
            <a:avLst/>
          </a:prstGeom>
          <a:ln w="127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183" name="Rectangle 6182">
            <a:extLst>
              <a:ext uri="{FF2B5EF4-FFF2-40B4-BE49-F238E27FC236}">
                <a16:creationId xmlns:a16="http://schemas.microsoft.com/office/drawing/2014/main" id="{F96ED9E4-42EA-B543-EBCA-4CA8BA3B8079}"/>
              </a:ext>
            </a:extLst>
          </p:cNvPr>
          <p:cNvSpPr/>
          <p:nvPr/>
        </p:nvSpPr>
        <p:spPr>
          <a:xfrm>
            <a:off x="9154328" y="1703091"/>
            <a:ext cx="2743200" cy="184666"/>
          </a:xfrm>
          <a:prstGeom prst="rect">
            <a:avLst/>
          </a:prstGeom>
        </p:spPr>
        <p:txBody>
          <a:bodyPr wrap="square" tIns="0" bIns="0">
            <a:spAutoFit/>
          </a:bodyPr>
          <a:lstStyle/>
          <a:p>
            <a:pPr marL="0" lvl="2" algn="ctr">
              <a:buNone/>
            </a:pPr>
            <a:r>
              <a:rPr lang="en-US" altLang="fr-FR" sz="1200">
                <a:latin typeface="TT Norms Pro" panose="02000503030000020003" pitchFamily="2" charset="0"/>
              </a:rPr>
              <a:t>3.   </a:t>
            </a:r>
            <a:r>
              <a:rPr lang="en-US" altLang="fr-FR" sz="1200" b="1">
                <a:latin typeface="TT Norms Pro" panose="02000503030000020003" pitchFamily="2" charset="0"/>
              </a:rPr>
              <a:t>Dose mapping</a:t>
            </a:r>
          </a:p>
        </p:txBody>
      </p:sp>
      <p:sp>
        <p:nvSpPr>
          <p:cNvPr id="6184" name="Rectangle 6183">
            <a:extLst>
              <a:ext uri="{FF2B5EF4-FFF2-40B4-BE49-F238E27FC236}">
                <a16:creationId xmlns:a16="http://schemas.microsoft.com/office/drawing/2014/main" id="{E2711C46-64E5-44B4-B8C2-9B8E71D6AF9E}"/>
              </a:ext>
            </a:extLst>
          </p:cNvPr>
          <p:cNvSpPr/>
          <p:nvPr/>
        </p:nvSpPr>
        <p:spPr>
          <a:xfrm>
            <a:off x="2294185" y="1703091"/>
            <a:ext cx="2256387" cy="184666"/>
          </a:xfrm>
          <a:prstGeom prst="rect">
            <a:avLst/>
          </a:prstGeom>
        </p:spPr>
        <p:txBody>
          <a:bodyPr wrap="none" tIns="0" bIns="0">
            <a:spAutoFit/>
          </a:bodyPr>
          <a:lstStyle/>
          <a:p>
            <a:pPr marL="541338" lvl="2" indent="-365125">
              <a:buNone/>
            </a:pPr>
            <a:r>
              <a:rPr lang="en-US" altLang="fr-FR" sz="1200">
                <a:latin typeface="TT Norms Pro" panose="02000503030000020003" pitchFamily="2" charset="0"/>
              </a:rPr>
              <a:t>1.   Initial </a:t>
            </a:r>
            <a:r>
              <a:rPr lang="en-US" altLang="fr-FR" sz="1200" b="1">
                <a:latin typeface="TT Norms Pro" panose="02000503030000020003" pitchFamily="2" charset="0"/>
              </a:rPr>
              <a:t>Validation</a:t>
            </a:r>
            <a:r>
              <a:rPr lang="en-US" altLang="fr-FR" sz="1200">
                <a:latin typeface="TT Norms Pro" panose="02000503030000020003" pitchFamily="2" charset="0"/>
              </a:rPr>
              <a:t> SAL10</a:t>
            </a:r>
            <a:r>
              <a:rPr lang="en-US" altLang="fr-FR" sz="1200" baseline="30000">
                <a:latin typeface="TT Norms Pro" panose="02000503030000020003" pitchFamily="2" charset="0"/>
              </a:rPr>
              <a:t>-6</a:t>
            </a:r>
            <a:endParaRPr lang="en-US" altLang="fr-FR" sz="1200">
              <a:latin typeface="TT Norms Pro" panose="02000503030000020003" pitchFamily="2" charset="0"/>
            </a:endParaRPr>
          </a:p>
        </p:txBody>
      </p:sp>
      <p:sp>
        <p:nvSpPr>
          <p:cNvPr id="6185" name="Rectangle 6184">
            <a:extLst>
              <a:ext uri="{FF2B5EF4-FFF2-40B4-BE49-F238E27FC236}">
                <a16:creationId xmlns:a16="http://schemas.microsoft.com/office/drawing/2014/main" id="{911FE8D5-FA5D-E076-0884-1868F4D0C84A}"/>
              </a:ext>
            </a:extLst>
          </p:cNvPr>
          <p:cNvSpPr/>
          <p:nvPr/>
        </p:nvSpPr>
        <p:spPr>
          <a:xfrm>
            <a:off x="5689728" y="1703091"/>
            <a:ext cx="2325445" cy="184666"/>
          </a:xfrm>
          <a:prstGeom prst="rect">
            <a:avLst/>
          </a:prstGeom>
        </p:spPr>
        <p:txBody>
          <a:bodyPr wrap="none" tIns="0" bIns="0">
            <a:spAutoFit/>
          </a:bodyPr>
          <a:lstStyle/>
          <a:p>
            <a:pPr marL="541338" lvl="2" indent="-365125">
              <a:buNone/>
            </a:pPr>
            <a:r>
              <a:rPr lang="en-US" altLang="fr-FR" sz="1200">
                <a:latin typeface="TT Norms Pro" panose="02000503030000020003" pitchFamily="2" charset="0"/>
              </a:rPr>
              <a:t>2.   </a:t>
            </a:r>
            <a:r>
              <a:rPr lang="en-US" altLang="fr-FR" sz="1200" b="1">
                <a:latin typeface="TT Norms Pro" panose="02000503030000020003" pitchFamily="2" charset="0"/>
              </a:rPr>
              <a:t>Verification (Dose audit)</a:t>
            </a:r>
          </a:p>
        </p:txBody>
      </p:sp>
      <p:sp>
        <p:nvSpPr>
          <p:cNvPr id="6186" name="Rectangle 6185">
            <a:extLst>
              <a:ext uri="{FF2B5EF4-FFF2-40B4-BE49-F238E27FC236}">
                <a16:creationId xmlns:a16="http://schemas.microsoft.com/office/drawing/2014/main" id="{E07AE901-562B-8C8F-B293-08A6DEB81198}"/>
              </a:ext>
            </a:extLst>
          </p:cNvPr>
          <p:cNvSpPr/>
          <p:nvPr/>
        </p:nvSpPr>
        <p:spPr>
          <a:xfrm>
            <a:off x="2481937" y="1948090"/>
            <a:ext cx="2068635" cy="432326"/>
          </a:xfrm>
          <a:prstGeom prst="rect">
            <a:avLst/>
          </a:prstGeom>
          <a:solidFill>
            <a:schemeClr val="tx1"/>
          </a:solidFill>
          <a:ln w="12700" cap="flat" cmpd="sng" algn="ctr">
            <a:noFill/>
            <a:prstDash val="solid"/>
            <a:miter lim="800000"/>
          </a:ln>
          <a:effectLst/>
        </p:spPr>
        <p:txBody>
          <a:bodyPr rtlCol="0" anchor="ctr"/>
          <a:lstStyle/>
          <a:p>
            <a:pPr algn="ctr" defTabSz="685800">
              <a:defRPr/>
            </a:pPr>
            <a:r>
              <a:rPr lang="en-US" sz="1100" kern="0">
                <a:solidFill>
                  <a:srgbClr val="FFFFFF"/>
                </a:solidFill>
              </a:rPr>
              <a:t>Bioburden on 3 batches of 10 units</a:t>
            </a:r>
          </a:p>
        </p:txBody>
      </p:sp>
      <p:sp>
        <p:nvSpPr>
          <p:cNvPr id="6187" name="Rectangle 6186">
            <a:extLst>
              <a:ext uri="{FF2B5EF4-FFF2-40B4-BE49-F238E27FC236}">
                <a16:creationId xmlns:a16="http://schemas.microsoft.com/office/drawing/2014/main" id="{5C0CFAF5-6F21-3E47-02B5-C220B1DECB0C}"/>
              </a:ext>
            </a:extLst>
          </p:cNvPr>
          <p:cNvSpPr/>
          <p:nvPr/>
        </p:nvSpPr>
        <p:spPr>
          <a:xfrm>
            <a:off x="2481937" y="2623597"/>
            <a:ext cx="2068635" cy="432326"/>
          </a:xfrm>
          <a:prstGeom prst="rect">
            <a:avLst/>
          </a:prstGeom>
          <a:solidFill>
            <a:schemeClr val="tx1"/>
          </a:solidFill>
          <a:ln w="12700" cap="flat" cmpd="sng" algn="ctr">
            <a:noFill/>
            <a:prstDash val="solid"/>
            <a:miter lim="800000"/>
          </a:ln>
          <a:effectLst/>
        </p:spPr>
        <p:txBody>
          <a:bodyPr rtlCol="0" anchor="ctr"/>
          <a:lstStyle/>
          <a:p>
            <a:pPr algn="ctr" defTabSz="685800">
              <a:defRPr/>
            </a:pPr>
            <a:r>
              <a:rPr lang="en-US" sz="1100" kern="0">
                <a:solidFill>
                  <a:srgbClr val="FFFFFF"/>
                </a:solidFill>
              </a:rPr>
              <a:t>Bioburden determination</a:t>
            </a:r>
          </a:p>
        </p:txBody>
      </p:sp>
      <p:cxnSp>
        <p:nvCxnSpPr>
          <p:cNvPr id="6188" name="Straight Arrow Connector 6187">
            <a:extLst>
              <a:ext uri="{FF2B5EF4-FFF2-40B4-BE49-F238E27FC236}">
                <a16:creationId xmlns:a16="http://schemas.microsoft.com/office/drawing/2014/main" id="{BDBAF75F-032B-81C3-D1F3-1978F4EAA602}"/>
              </a:ext>
            </a:extLst>
          </p:cNvPr>
          <p:cNvCxnSpPr>
            <a:cxnSpLocks/>
            <a:stCxn id="6186" idx="2"/>
            <a:endCxn id="6187" idx="0"/>
          </p:cNvCxnSpPr>
          <p:nvPr/>
        </p:nvCxnSpPr>
        <p:spPr>
          <a:xfrm>
            <a:off x="3516255" y="2380416"/>
            <a:ext cx="0" cy="2431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189" name="Rectangle 6188">
            <a:extLst>
              <a:ext uri="{FF2B5EF4-FFF2-40B4-BE49-F238E27FC236}">
                <a16:creationId xmlns:a16="http://schemas.microsoft.com/office/drawing/2014/main" id="{5D810C53-6619-B0F2-F65B-B5136ED5D1C8}"/>
              </a:ext>
            </a:extLst>
          </p:cNvPr>
          <p:cNvSpPr/>
          <p:nvPr/>
        </p:nvSpPr>
        <p:spPr>
          <a:xfrm>
            <a:off x="2481937" y="3299105"/>
            <a:ext cx="2068635" cy="432326"/>
          </a:xfrm>
          <a:prstGeom prst="rect">
            <a:avLst/>
          </a:prstGeom>
          <a:solidFill>
            <a:schemeClr val="tx1"/>
          </a:solidFill>
          <a:ln w="12700" cap="flat" cmpd="sng" algn="ctr">
            <a:noFill/>
            <a:prstDash val="solid"/>
            <a:miter lim="800000"/>
          </a:ln>
          <a:effectLst/>
        </p:spPr>
        <p:txBody>
          <a:bodyPr rtlCol="0" anchor="ctr"/>
          <a:lstStyle/>
          <a:p>
            <a:pPr algn="ctr" defTabSz="685800">
              <a:defRPr/>
            </a:pPr>
            <a:r>
              <a:rPr lang="en-US" sz="1100" kern="0">
                <a:solidFill>
                  <a:srgbClr val="FFFFFF"/>
                </a:solidFill>
              </a:rPr>
              <a:t>Determine verification dose (ISO11137-2: table 9)</a:t>
            </a:r>
          </a:p>
        </p:txBody>
      </p:sp>
      <p:cxnSp>
        <p:nvCxnSpPr>
          <p:cNvPr id="6190" name="Straight Arrow Connector 12">
            <a:extLst>
              <a:ext uri="{FF2B5EF4-FFF2-40B4-BE49-F238E27FC236}">
                <a16:creationId xmlns:a16="http://schemas.microsoft.com/office/drawing/2014/main" id="{BA83D89D-F41B-C0AC-AA08-9A2EBA32AB05}"/>
              </a:ext>
            </a:extLst>
          </p:cNvPr>
          <p:cNvCxnSpPr>
            <a:cxnSpLocks/>
            <a:stCxn id="6187" idx="2"/>
            <a:endCxn id="6189" idx="0"/>
          </p:cNvCxnSpPr>
          <p:nvPr/>
        </p:nvCxnSpPr>
        <p:spPr>
          <a:xfrm>
            <a:off x="3516255" y="3055923"/>
            <a:ext cx="0" cy="24318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6198" name="Image 6147">
            <a:extLst>
              <a:ext uri="{FF2B5EF4-FFF2-40B4-BE49-F238E27FC236}">
                <a16:creationId xmlns:a16="http://schemas.microsoft.com/office/drawing/2014/main" id="{0A5817CB-1580-0D99-5BB3-1478938E422A}"/>
              </a:ext>
            </a:extLst>
          </p:cNvPr>
          <p:cNvPicPr>
            <a:picLocks noChangeAspect="1"/>
          </p:cNvPicPr>
          <p:nvPr/>
        </p:nvPicPr>
        <p:blipFill>
          <a:blip r:embed="rId7"/>
          <a:stretch>
            <a:fillRect/>
          </a:stretch>
        </p:blipFill>
        <p:spPr>
          <a:xfrm>
            <a:off x="9713284" y="2000668"/>
            <a:ext cx="1700052" cy="1700052"/>
          </a:xfrm>
          <a:prstGeom prst="rect">
            <a:avLst/>
          </a:prstGeom>
        </p:spPr>
      </p:pic>
      <p:pic>
        <p:nvPicPr>
          <p:cNvPr id="6199" name="Image 6149">
            <a:extLst>
              <a:ext uri="{FF2B5EF4-FFF2-40B4-BE49-F238E27FC236}">
                <a16:creationId xmlns:a16="http://schemas.microsoft.com/office/drawing/2014/main" id="{1C29642C-7673-759A-0E8D-3D55C2A82541}"/>
              </a:ext>
            </a:extLst>
          </p:cNvPr>
          <p:cNvPicPr>
            <a:picLocks noChangeAspect="1"/>
          </p:cNvPicPr>
          <p:nvPr/>
        </p:nvPicPr>
        <p:blipFill>
          <a:blip r:embed="rId7"/>
          <a:stretch>
            <a:fillRect/>
          </a:stretch>
        </p:blipFill>
        <p:spPr>
          <a:xfrm>
            <a:off x="9713284" y="3853023"/>
            <a:ext cx="1700052" cy="1700052"/>
          </a:xfrm>
          <a:prstGeom prst="rect">
            <a:avLst/>
          </a:prstGeom>
        </p:spPr>
      </p:pic>
      <p:sp>
        <p:nvSpPr>
          <p:cNvPr id="6200" name="Rectangle 6199">
            <a:extLst>
              <a:ext uri="{FF2B5EF4-FFF2-40B4-BE49-F238E27FC236}">
                <a16:creationId xmlns:a16="http://schemas.microsoft.com/office/drawing/2014/main" id="{0FBAF2E9-BCE8-90AB-0653-330E4EF34601}"/>
              </a:ext>
            </a:extLst>
          </p:cNvPr>
          <p:cNvSpPr/>
          <p:nvPr/>
        </p:nvSpPr>
        <p:spPr>
          <a:xfrm>
            <a:off x="4845612" y="2564352"/>
            <a:ext cx="4345819" cy="435325"/>
          </a:xfrm>
          <a:prstGeom prst="rect">
            <a:avLst/>
          </a:prstGeom>
          <a:solidFill>
            <a:schemeClr val="tx1"/>
          </a:solidFill>
          <a:ln w="12700" cap="flat" cmpd="sng" algn="ctr">
            <a:noFill/>
            <a:prstDash val="solid"/>
            <a:miter lim="800000"/>
          </a:ln>
          <a:effectLst/>
        </p:spPr>
        <p:txBody>
          <a:bodyPr rtlCol="0" anchor="ctr"/>
          <a:lstStyle/>
          <a:p>
            <a:pPr algn="ctr" defTabSz="685800"/>
            <a:r>
              <a:rPr lang="en-US" sz="1100" kern="0">
                <a:solidFill>
                  <a:srgbClr val="FFFFFF"/>
                </a:solidFill>
              </a:rPr>
              <a:t>Irradiate at </a:t>
            </a:r>
            <a:r>
              <a:rPr lang="en-US" sz="1100" u="sng" kern="0">
                <a:solidFill>
                  <a:srgbClr val="FFFFFF"/>
                </a:solidFill>
              </a:rPr>
              <a:t>verification</a:t>
            </a:r>
            <a:r>
              <a:rPr lang="en-US" sz="1100" kern="0">
                <a:solidFill>
                  <a:srgbClr val="FFFFFF"/>
                </a:solidFill>
              </a:rPr>
              <a:t> dose</a:t>
            </a:r>
          </a:p>
        </p:txBody>
      </p:sp>
      <p:sp>
        <p:nvSpPr>
          <p:cNvPr id="6201" name="Rectangle 6200">
            <a:extLst>
              <a:ext uri="{FF2B5EF4-FFF2-40B4-BE49-F238E27FC236}">
                <a16:creationId xmlns:a16="http://schemas.microsoft.com/office/drawing/2014/main" id="{606FBBF8-2A7D-A461-E8DF-DA6D9A5A54BA}"/>
              </a:ext>
            </a:extLst>
          </p:cNvPr>
          <p:cNvSpPr/>
          <p:nvPr/>
        </p:nvSpPr>
        <p:spPr>
          <a:xfrm>
            <a:off x="4845612" y="1948090"/>
            <a:ext cx="4345819" cy="428507"/>
          </a:xfrm>
          <a:prstGeom prst="rect">
            <a:avLst/>
          </a:prstGeom>
          <a:solidFill>
            <a:schemeClr val="tx1"/>
          </a:solidFill>
          <a:ln w="12700" cap="flat" cmpd="sng" algn="ctr">
            <a:noFill/>
            <a:prstDash val="solid"/>
            <a:miter lim="800000"/>
          </a:ln>
          <a:effectLst/>
        </p:spPr>
        <p:txBody>
          <a:bodyPr rtlCol="0" anchor="ctr"/>
          <a:lstStyle/>
          <a:p>
            <a:pPr algn="ctr" defTabSz="685800"/>
            <a:r>
              <a:rPr lang="en-US" sz="1100" kern="0">
                <a:solidFill>
                  <a:srgbClr val="FFFFFF"/>
                </a:solidFill>
              </a:rPr>
              <a:t>10 units</a:t>
            </a:r>
          </a:p>
        </p:txBody>
      </p:sp>
      <p:sp>
        <p:nvSpPr>
          <p:cNvPr id="6202" name="Rectangle 6201">
            <a:extLst>
              <a:ext uri="{FF2B5EF4-FFF2-40B4-BE49-F238E27FC236}">
                <a16:creationId xmlns:a16="http://schemas.microsoft.com/office/drawing/2014/main" id="{B4FA8A31-C56E-7975-746D-67C60753E9C4}"/>
              </a:ext>
            </a:extLst>
          </p:cNvPr>
          <p:cNvSpPr/>
          <p:nvPr/>
        </p:nvSpPr>
        <p:spPr>
          <a:xfrm>
            <a:off x="4845612" y="4430654"/>
            <a:ext cx="4345819" cy="432387"/>
          </a:xfrm>
          <a:prstGeom prst="rect">
            <a:avLst/>
          </a:prstGeom>
          <a:solidFill>
            <a:schemeClr val="tx1"/>
          </a:solidFill>
          <a:ln w="12700" cap="flat" cmpd="sng" algn="ctr">
            <a:noFill/>
            <a:prstDash val="solid"/>
            <a:miter lim="800000"/>
          </a:ln>
          <a:effectLst/>
        </p:spPr>
        <p:txBody>
          <a:bodyPr rtlCol="0" anchor="ctr"/>
          <a:lstStyle/>
          <a:p>
            <a:pPr algn="ctr" defTabSz="685800"/>
            <a:r>
              <a:rPr lang="en-US" sz="1100" kern="0">
                <a:solidFill>
                  <a:srgbClr val="FFFFFF"/>
                </a:solidFill>
              </a:rPr>
              <a:t>≤ 1 units positive</a:t>
            </a:r>
          </a:p>
        </p:txBody>
      </p:sp>
      <p:sp>
        <p:nvSpPr>
          <p:cNvPr id="6203" name="Rectangle 6202">
            <a:extLst>
              <a:ext uri="{FF2B5EF4-FFF2-40B4-BE49-F238E27FC236}">
                <a16:creationId xmlns:a16="http://schemas.microsoft.com/office/drawing/2014/main" id="{65613CBD-B1C1-BCCA-FC8A-6348F3808F0D}"/>
              </a:ext>
            </a:extLst>
          </p:cNvPr>
          <p:cNvSpPr/>
          <p:nvPr/>
        </p:nvSpPr>
        <p:spPr>
          <a:xfrm>
            <a:off x="4845612" y="5050796"/>
            <a:ext cx="4345819" cy="506694"/>
          </a:xfrm>
          <a:prstGeom prst="rect">
            <a:avLst/>
          </a:prstGeom>
          <a:solidFill>
            <a:schemeClr val="bg2"/>
          </a:solidFill>
          <a:ln w="12700" cap="flat" cmpd="sng" algn="ctr">
            <a:noFill/>
            <a:prstDash val="solid"/>
            <a:miter lim="800000"/>
          </a:ln>
          <a:effectLst/>
        </p:spPr>
        <p:txBody>
          <a:bodyPr rtlCol="0" anchor="ctr"/>
          <a:lstStyle/>
          <a:p>
            <a:pPr algn="ctr" defTabSz="685800">
              <a:defRPr/>
            </a:pPr>
            <a:r>
              <a:rPr lang="en-US" sz="1350" b="1" kern="0">
                <a:latin typeface="Montserrat" panose="00000500000000000000" pitchFamily="2" charset="0"/>
              </a:rPr>
              <a:t>Substantiation of sterilization dose</a:t>
            </a:r>
          </a:p>
        </p:txBody>
      </p:sp>
      <p:sp>
        <p:nvSpPr>
          <p:cNvPr id="6204" name="Rectangle 6203">
            <a:extLst>
              <a:ext uri="{FF2B5EF4-FFF2-40B4-BE49-F238E27FC236}">
                <a16:creationId xmlns:a16="http://schemas.microsoft.com/office/drawing/2014/main" id="{8000BF5F-E9F7-850E-DB3E-19E3B8821CB8}"/>
              </a:ext>
            </a:extLst>
          </p:cNvPr>
          <p:cNvSpPr/>
          <p:nvPr/>
        </p:nvSpPr>
        <p:spPr>
          <a:xfrm>
            <a:off x="4845613" y="3187432"/>
            <a:ext cx="4345817" cy="435325"/>
          </a:xfrm>
          <a:prstGeom prst="rect">
            <a:avLst/>
          </a:prstGeom>
          <a:solidFill>
            <a:srgbClr val="00B9BE"/>
          </a:solidFill>
          <a:ln w="12700" cap="flat" cmpd="sng" algn="ctr">
            <a:noFill/>
            <a:prstDash val="solid"/>
            <a:miter lim="800000"/>
          </a:ln>
          <a:effectLst/>
        </p:spPr>
        <p:txBody>
          <a:bodyPr rtlCol="0" anchor="ctr"/>
          <a:lstStyle/>
          <a:p>
            <a:pPr algn="ctr" defTabSz="685800"/>
            <a:r>
              <a:rPr lang="en-US" sz="1100" kern="0">
                <a:solidFill>
                  <a:srgbClr val="FFFFFF"/>
                </a:solidFill>
              </a:rPr>
              <a:t>(low dose for verifying 10-1 SAL)</a:t>
            </a:r>
          </a:p>
        </p:txBody>
      </p:sp>
      <p:sp>
        <p:nvSpPr>
          <p:cNvPr id="6205" name="Rectangle 6204">
            <a:extLst>
              <a:ext uri="{FF2B5EF4-FFF2-40B4-BE49-F238E27FC236}">
                <a16:creationId xmlns:a16="http://schemas.microsoft.com/office/drawing/2014/main" id="{2E4F7594-6917-B36F-F959-1A24AB3ACC7F}"/>
              </a:ext>
            </a:extLst>
          </p:cNvPr>
          <p:cNvSpPr/>
          <p:nvPr/>
        </p:nvSpPr>
        <p:spPr>
          <a:xfrm>
            <a:off x="4845612" y="3810512"/>
            <a:ext cx="4345819" cy="432387"/>
          </a:xfrm>
          <a:prstGeom prst="rect">
            <a:avLst/>
          </a:prstGeom>
          <a:solidFill>
            <a:schemeClr val="tx1"/>
          </a:solidFill>
          <a:ln w="12700" cap="flat" cmpd="sng" algn="ctr">
            <a:noFill/>
            <a:prstDash val="solid"/>
            <a:miter lim="800000"/>
          </a:ln>
          <a:effectLst/>
        </p:spPr>
        <p:txBody>
          <a:bodyPr rtlCol="0" anchor="ctr"/>
          <a:lstStyle/>
          <a:p>
            <a:pPr algn="ctr" defTabSz="685800"/>
            <a:r>
              <a:rPr lang="en-US" sz="1100" kern="0">
                <a:solidFill>
                  <a:srgbClr val="FFFFFF"/>
                </a:solidFill>
              </a:rPr>
              <a:t>Sterility testing</a:t>
            </a:r>
          </a:p>
        </p:txBody>
      </p:sp>
      <p:cxnSp>
        <p:nvCxnSpPr>
          <p:cNvPr id="6207" name="Straight Arrow Connector 6206">
            <a:extLst>
              <a:ext uri="{FF2B5EF4-FFF2-40B4-BE49-F238E27FC236}">
                <a16:creationId xmlns:a16="http://schemas.microsoft.com/office/drawing/2014/main" id="{87D0E839-8BB8-6C87-B959-287A0C5B6CCF}"/>
              </a:ext>
            </a:extLst>
          </p:cNvPr>
          <p:cNvCxnSpPr>
            <a:stCxn id="6201" idx="2"/>
            <a:endCxn id="6200" idx="0"/>
          </p:cNvCxnSpPr>
          <p:nvPr/>
        </p:nvCxnSpPr>
        <p:spPr>
          <a:xfrm>
            <a:off x="7018522" y="2376597"/>
            <a:ext cx="0" cy="18775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13" name="Straight Arrow Connector 6212">
            <a:extLst>
              <a:ext uri="{FF2B5EF4-FFF2-40B4-BE49-F238E27FC236}">
                <a16:creationId xmlns:a16="http://schemas.microsoft.com/office/drawing/2014/main" id="{E3FD99BF-97EC-FF17-776F-B5629F91D96D}"/>
              </a:ext>
            </a:extLst>
          </p:cNvPr>
          <p:cNvCxnSpPr>
            <a:stCxn id="6200" idx="2"/>
            <a:endCxn id="6204" idx="0"/>
          </p:cNvCxnSpPr>
          <p:nvPr/>
        </p:nvCxnSpPr>
        <p:spPr>
          <a:xfrm>
            <a:off x="7018522" y="2999677"/>
            <a:ext cx="0" cy="18775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15" name="Straight Arrow Connector 6214">
            <a:extLst>
              <a:ext uri="{FF2B5EF4-FFF2-40B4-BE49-F238E27FC236}">
                <a16:creationId xmlns:a16="http://schemas.microsoft.com/office/drawing/2014/main" id="{D8C0D209-55CE-AF7D-2E18-B5D2D613B55D}"/>
              </a:ext>
            </a:extLst>
          </p:cNvPr>
          <p:cNvCxnSpPr>
            <a:stCxn id="6204" idx="2"/>
            <a:endCxn id="6205" idx="0"/>
          </p:cNvCxnSpPr>
          <p:nvPr/>
        </p:nvCxnSpPr>
        <p:spPr>
          <a:xfrm>
            <a:off x="7018522" y="3622757"/>
            <a:ext cx="0" cy="18775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17" name="Straight Arrow Connector 6216">
            <a:extLst>
              <a:ext uri="{FF2B5EF4-FFF2-40B4-BE49-F238E27FC236}">
                <a16:creationId xmlns:a16="http://schemas.microsoft.com/office/drawing/2014/main" id="{8EB1EEB7-4066-0686-7BBC-21431E05266E}"/>
              </a:ext>
            </a:extLst>
          </p:cNvPr>
          <p:cNvCxnSpPr>
            <a:stCxn id="6205" idx="2"/>
            <a:endCxn id="6202" idx="0"/>
          </p:cNvCxnSpPr>
          <p:nvPr/>
        </p:nvCxnSpPr>
        <p:spPr>
          <a:xfrm>
            <a:off x="7018522" y="4242899"/>
            <a:ext cx="0" cy="18775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19" name="Straight Arrow Connector 6218">
            <a:extLst>
              <a:ext uri="{FF2B5EF4-FFF2-40B4-BE49-F238E27FC236}">
                <a16:creationId xmlns:a16="http://schemas.microsoft.com/office/drawing/2014/main" id="{FB18F1F1-3EB2-9A7E-B28D-C22631E9ECDC}"/>
              </a:ext>
            </a:extLst>
          </p:cNvPr>
          <p:cNvCxnSpPr>
            <a:stCxn id="6202" idx="2"/>
            <a:endCxn id="6203" idx="0"/>
          </p:cNvCxnSpPr>
          <p:nvPr/>
        </p:nvCxnSpPr>
        <p:spPr>
          <a:xfrm>
            <a:off x="7018522" y="4863041"/>
            <a:ext cx="0" cy="187755"/>
          </a:xfrm>
          <a:prstGeom prst="straightConnector1">
            <a:avLst/>
          </a:prstGeom>
          <a:ln w="63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162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8E1416E7-E25F-0A1B-C3A5-8E89F7B14A6A}"/>
              </a:ext>
            </a:extLst>
          </p:cNvPr>
          <p:cNvGraphicFramePr>
            <a:graphicFrameLocks noChangeAspect="1"/>
          </p:cNvGraphicFramePr>
          <p:nvPr>
            <p:custDataLst>
              <p:tags r:id="rId1"/>
            </p:custDataLst>
            <p:extLst>
              <p:ext uri="{D42A27DB-BD31-4B8C-83A1-F6EECF244321}">
                <p14:modId xmlns:p14="http://schemas.microsoft.com/office/powerpoint/2010/main" val="14274164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7" name="Objet 6" hidden="1">
                        <a:extLst>
                          <a:ext uri="{FF2B5EF4-FFF2-40B4-BE49-F238E27FC236}">
                            <a16:creationId xmlns:a16="http://schemas.microsoft.com/office/drawing/2014/main" id="{8E1416E7-E25F-0A1B-C3A5-8E89F7B14A6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object 3"/>
          <p:cNvSpPr txBox="1">
            <a:spLocks noGrp="1"/>
          </p:cNvSpPr>
          <p:nvPr>
            <p:ph type="title"/>
          </p:nvPr>
        </p:nvSpPr>
        <p:spPr>
          <a:xfrm>
            <a:off x="838200" y="705606"/>
            <a:ext cx="10515600" cy="644600"/>
          </a:xfrm>
          <a:prstGeom prst="rect">
            <a:avLst/>
          </a:prstGeom>
        </p:spPr>
        <p:txBody>
          <a:bodyPr vert="horz" wrap="square" lIns="0" tIns="81280" rIns="0" bIns="0" rtlCol="0">
            <a:spAutoFit/>
          </a:bodyPr>
          <a:lstStyle/>
          <a:p>
            <a:pPr marL="12700" marR="5080">
              <a:lnSpc>
                <a:spcPts val="4320"/>
              </a:lnSpc>
              <a:spcBef>
                <a:spcPts val="640"/>
              </a:spcBef>
            </a:pPr>
            <a:r>
              <a:rPr spc="-5" dirty="0"/>
              <a:t>TIR104 – Transfer </a:t>
            </a:r>
            <a:r>
              <a:rPr spc="-10" dirty="0"/>
              <a:t>between </a:t>
            </a:r>
            <a:r>
              <a:rPr spc="-5" dirty="0"/>
              <a:t>radiation </a:t>
            </a:r>
            <a:r>
              <a:rPr spc="-10" dirty="0"/>
              <a:t>sources</a:t>
            </a:r>
            <a:r>
              <a:rPr lang="fr-FR" spc="-10" baseline="30000" dirty="0"/>
              <a:t>1</a:t>
            </a:r>
            <a:endParaRPr spc="-10" dirty="0"/>
          </a:p>
        </p:txBody>
      </p:sp>
      <p:sp>
        <p:nvSpPr>
          <p:cNvPr id="6" name="Espace réservé du texte vertical 5">
            <a:extLst>
              <a:ext uri="{FF2B5EF4-FFF2-40B4-BE49-F238E27FC236}">
                <a16:creationId xmlns:a16="http://schemas.microsoft.com/office/drawing/2014/main" id="{1BBD91C0-1496-EF47-CA52-E5EAACC3B9B1}"/>
              </a:ext>
            </a:extLst>
          </p:cNvPr>
          <p:cNvSpPr>
            <a:spLocks noGrp="1"/>
          </p:cNvSpPr>
          <p:nvPr>
            <p:ph type="body" orient="vert" idx="1"/>
          </p:nvPr>
        </p:nvSpPr>
        <p:spPr/>
        <p:txBody>
          <a:bodyPr>
            <a:normAutofit/>
          </a:bodyPr>
          <a:lstStyle/>
          <a:p>
            <a:pPr marL="248285" marR="781050" indent="-236220">
              <a:lnSpc>
                <a:spcPct val="100000"/>
              </a:lnSpc>
              <a:spcBef>
                <a:spcPts val="95"/>
              </a:spcBef>
              <a:buFont typeface="Arial"/>
              <a:buChar char="•"/>
              <a:tabLst>
                <a:tab pos="248920" algn="l"/>
              </a:tabLst>
            </a:pPr>
            <a:r>
              <a:rPr lang="en-US" sz="2400" spc="-5" dirty="0">
                <a:solidFill>
                  <a:srgbClr val="00467E"/>
                </a:solidFill>
                <a:cs typeface="Century Gothic"/>
              </a:rPr>
              <a:t>TIR104 </a:t>
            </a:r>
            <a:r>
              <a:rPr lang="en-US" sz="2400" spc="-10" dirty="0">
                <a:solidFill>
                  <a:srgbClr val="00467E"/>
                </a:solidFill>
                <a:cs typeface="Century Gothic"/>
              </a:rPr>
              <a:t>was </a:t>
            </a:r>
            <a:r>
              <a:rPr lang="en-US" sz="2400" dirty="0">
                <a:solidFill>
                  <a:srgbClr val="00467E"/>
                </a:solidFill>
                <a:cs typeface="Century Gothic"/>
              </a:rPr>
              <a:t>initiate </a:t>
            </a:r>
            <a:r>
              <a:rPr lang="en-US" sz="2400" spc="-5" dirty="0">
                <a:solidFill>
                  <a:srgbClr val="00467E"/>
                </a:solidFill>
                <a:cs typeface="Century Gothic"/>
              </a:rPr>
              <a:t>to </a:t>
            </a:r>
            <a:r>
              <a:rPr lang="en-US" sz="2400" dirty="0">
                <a:solidFill>
                  <a:srgbClr val="00467E"/>
                </a:solidFill>
                <a:cs typeface="Century Gothic"/>
              </a:rPr>
              <a:t>clarify </a:t>
            </a:r>
            <a:r>
              <a:rPr lang="en-US" sz="2400" spc="-5" dirty="0">
                <a:solidFill>
                  <a:srgbClr val="00467E"/>
                </a:solidFill>
                <a:cs typeface="Century Gothic"/>
              </a:rPr>
              <a:t>(and correct) </a:t>
            </a:r>
            <a:r>
              <a:rPr lang="en-US" sz="2400" dirty="0">
                <a:solidFill>
                  <a:srgbClr val="00467E"/>
                </a:solidFill>
                <a:cs typeface="Century Gothic"/>
              </a:rPr>
              <a:t>information in </a:t>
            </a:r>
            <a:r>
              <a:rPr lang="en-US" sz="2400" spc="-10" dirty="0">
                <a:solidFill>
                  <a:srgbClr val="00467E"/>
                </a:solidFill>
                <a:cs typeface="Century Gothic"/>
              </a:rPr>
              <a:t>ISO11137-1 </a:t>
            </a:r>
            <a:r>
              <a:rPr lang="en-US" sz="2400" spc="-5" dirty="0">
                <a:solidFill>
                  <a:srgbClr val="00467E"/>
                </a:solidFill>
                <a:cs typeface="Century Gothic"/>
              </a:rPr>
              <a:t>on transfer </a:t>
            </a:r>
            <a:r>
              <a:rPr lang="en-US" sz="2400" spc="-10" dirty="0">
                <a:solidFill>
                  <a:srgbClr val="00467E"/>
                </a:solidFill>
                <a:cs typeface="Century Gothic"/>
              </a:rPr>
              <a:t>between </a:t>
            </a:r>
            <a:r>
              <a:rPr lang="en-US" sz="2400" spc="-5" dirty="0">
                <a:solidFill>
                  <a:srgbClr val="00467E"/>
                </a:solidFill>
                <a:cs typeface="Century Gothic"/>
              </a:rPr>
              <a:t>radiation</a:t>
            </a:r>
            <a:r>
              <a:rPr lang="en-US" sz="2400" spc="90" dirty="0">
                <a:solidFill>
                  <a:srgbClr val="00467E"/>
                </a:solidFill>
                <a:cs typeface="Century Gothic"/>
              </a:rPr>
              <a:t> </a:t>
            </a:r>
            <a:r>
              <a:rPr lang="en-US" sz="2400" spc="-10" dirty="0">
                <a:solidFill>
                  <a:srgbClr val="00467E"/>
                </a:solidFill>
                <a:cs typeface="Century Gothic"/>
              </a:rPr>
              <a:t>sources</a:t>
            </a:r>
            <a:endParaRPr lang="en-US" sz="2400" dirty="0">
              <a:cs typeface="Century Gothic"/>
            </a:endParaRPr>
          </a:p>
          <a:p>
            <a:pPr marL="248285" marR="359410" indent="-236220">
              <a:lnSpc>
                <a:spcPct val="100000"/>
              </a:lnSpc>
              <a:spcBef>
                <a:spcPts val="600"/>
              </a:spcBef>
              <a:buFont typeface="Arial"/>
              <a:buChar char="•"/>
              <a:tabLst>
                <a:tab pos="248920" algn="l"/>
              </a:tabLst>
            </a:pPr>
            <a:r>
              <a:rPr lang="en-US" sz="2400" spc="-5" dirty="0">
                <a:solidFill>
                  <a:srgbClr val="00467E"/>
                </a:solidFill>
                <a:cs typeface="Century Gothic"/>
              </a:rPr>
              <a:t>Evaluation of process </a:t>
            </a:r>
            <a:r>
              <a:rPr lang="en-US" sz="2400" dirty="0">
                <a:solidFill>
                  <a:srgbClr val="00467E"/>
                </a:solidFill>
                <a:cs typeface="Century Gothic"/>
              </a:rPr>
              <a:t>capability </a:t>
            </a:r>
            <a:r>
              <a:rPr lang="en-US" sz="2400" spc="-10" dirty="0">
                <a:solidFill>
                  <a:srgbClr val="00467E"/>
                </a:solidFill>
                <a:cs typeface="Century Gothic"/>
              </a:rPr>
              <a:t>when </a:t>
            </a:r>
            <a:r>
              <a:rPr lang="en-US" sz="2400" dirty="0">
                <a:solidFill>
                  <a:srgbClr val="00467E"/>
                </a:solidFill>
                <a:cs typeface="Century Gothic"/>
              </a:rPr>
              <a:t>making </a:t>
            </a:r>
            <a:r>
              <a:rPr lang="en-US" sz="2400" spc="-5" dirty="0">
                <a:solidFill>
                  <a:srgbClr val="00467E"/>
                </a:solidFill>
                <a:cs typeface="Century Gothic"/>
              </a:rPr>
              <a:t>the decision to  transfer</a:t>
            </a:r>
            <a:endParaRPr lang="en-US" sz="2400" dirty="0">
              <a:cs typeface="Century Gothic"/>
            </a:endParaRPr>
          </a:p>
          <a:p>
            <a:pPr marL="706120" lvl="1" indent="-236854">
              <a:lnSpc>
                <a:spcPct val="100000"/>
              </a:lnSpc>
              <a:spcBef>
                <a:spcPts val="620"/>
              </a:spcBef>
              <a:buFont typeface="Arial"/>
              <a:buChar char="–"/>
              <a:tabLst>
                <a:tab pos="706755" algn="l"/>
              </a:tabLst>
            </a:pPr>
            <a:r>
              <a:rPr lang="en-US" sz="2000" dirty="0">
                <a:solidFill>
                  <a:srgbClr val="00467E"/>
                </a:solidFill>
                <a:cs typeface="Century Gothic"/>
              </a:rPr>
              <a:t>Can the irradiator physically deliver the </a:t>
            </a:r>
            <a:r>
              <a:rPr lang="en-US" sz="2000" spc="-5" dirty="0">
                <a:solidFill>
                  <a:srgbClr val="00467E"/>
                </a:solidFill>
                <a:cs typeface="Century Gothic"/>
              </a:rPr>
              <a:t>dose</a:t>
            </a:r>
            <a:r>
              <a:rPr lang="en-US" sz="2000" spc="-130" dirty="0">
                <a:solidFill>
                  <a:srgbClr val="00467E"/>
                </a:solidFill>
                <a:cs typeface="Century Gothic"/>
              </a:rPr>
              <a:t> </a:t>
            </a:r>
            <a:r>
              <a:rPr lang="en-US" sz="2000" dirty="0">
                <a:solidFill>
                  <a:srgbClr val="00467E"/>
                </a:solidFill>
                <a:cs typeface="Century Gothic"/>
              </a:rPr>
              <a:t>required?</a:t>
            </a:r>
            <a:endParaRPr lang="en-US" sz="2000" dirty="0">
              <a:cs typeface="Century Gothic"/>
            </a:endParaRPr>
          </a:p>
          <a:p>
            <a:pPr marL="706120" lvl="1" indent="-236854">
              <a:lnSpc>
                <a:spcPct val="100000"/>
              </a:lnSpc>
              <a:spcBef>
                <a:spcPts val="600"/>
              </a:spcBef>
              <a:buFont typeface="Arial"/>
              <a:buChar char="–"/>
              <a:tabLst>
                <a:tab pos="706755" algn="l"/>
              </a:tabLst>
            </a:pPr>
            <a:r>
              <a:rPr lang="en-US" sz="2000" spc="-10" dirty="0">
                <a:solidFill>
                  <a:srgbClr val="00467E"/>
                </a:solidFill>
                <a:cs typeface="Century Gothic"/>
              </a:rPr>
              <a:t>Will </a:t>
            </a:r>
            <a:r>
              <a:rPr lang="en-US" sz="2000" spc="-5" dirty="0">
                <a:solidFill>
                  <a:srgbClr val="00467E"/>
                </a:solidFill>
                <a:cs typeface="Century Gothic"/>
              </a:rPr>
              <a:t>dose specifications </a:t>
            </a:r>
            <a:r>
              <a:rPr lang="en-US" sz="2000" dirty="0">
                <a:solidFill>
                  <a:srgbClr val="00467E"/>
                </a:solidFill>
                <a:cs typeface="Century Gothic"/>
              </a:rPr>
              <a:t>need to </a:t>
            </a:r>
            <a:r>
              <a:rPr lang="en-US" sz="2000" spc="-10" dirty="0">
                <a:solidFill>
                  <a:srgbClr val="00467E"/>
                </a:solidFill>
                <a:cs typeface="Century Gothic"/>
              </a:rPr>
              <a:t>be </a:t>
            </a:r>
            <a:r>
              <a:rPr lang="en-US" sz="2000" spc="-5" dirty="0">
                <a:solidFill>
                  <a:srgbClr val="00467E"/>
                </a:solidFill>
                <a:cs typeface="Century Gothic"/>
              </a:rPr>
              <a:t>updated (and what </a:t>
            </a:r>
            <a:r>
              <a:rPr lang="en-US" sz="2000" spc="5" dirty="0">
                <a:solidFill>
                  <a:srgbClr val="00467E"/>
                </a:solidFill>
                <a:cs typeface="Century Gothic"/>
              </a:rPr>
              <a:t>is </a:t>
            </a:r>
            <a:r>
              <a:rPr lang="en-US" sz="2000" dirty="0">
                <a:solidFill>
                  <a:srgbClr val="00467E"/>
                </a:solidFill>
                <a:cs typeface="Century Gothic"/>
              </a:rPr>
              <a:t>the</a:t>
            </a:r>
            <a:r>
              <a:rPr lang="en-US" sz="2000" spc="40" dirty="0">
                <a:solidFill>
                  <a:srgbClr val="00467E"/>
                </a:solidFill>
                <a:cs typeface="Century Gothic"/>
              </a:rPr>
              <a:t> </a:t>
            </a:r>
            <a:r>
              <a:rPr lang="en-US" sz="2000" spc="-5" dirty="0">
                <a:solidFill>
                  <a:srgbClr val="00467E"/>
                </a:solidFill>
                <a:cs typeface="Century Gothic"/>
              </a:rPr>
              <a:t>likelihood</a:t>
            </a:r>
            <a:endParaRPr lang="en-US" sz="2000" dirty="0">
              <a:cs typeface="Century Gothic"/>
            </a:endParaRPr>
          </a:p>
          <a:p>
            <a:pPr marL="706120">
              <a:lnSpc>
                <a:spcPct val="100000"/>
              </a:lnSpc>
            </a:pPr>
            <a:r>
              <a:rPr lang="en-US" sz="2000" dirty="0">
                <a:solidFill>
                  <a:srgbClr val="00467E"/>
                </a:solidFill>
                <a:cs typeface="Century Gothic"/>
              </a:rPr>
              <a:t>of</a:t>
            </a:r>
            <a:r>
              <a:rPr lang="en-US" sz="2000" spc="-5" dirty="0">
                <a:solidFill>
                  <a:srgbClr val="00467E"/>
                </a:solidFill>
                <a:cs typeface="Century Gothic"/>
              </a:rPr>
              <a:t> success?)</a:t>
            </a:r>
            <a:endParaRPr lang="en-US" sz="2000" dirty="0">
              <a:cs typeface="Century Gothic"/>
            </a:endParaRPr>
          </a:p>
          <a:p>
            <a:pPr marL="248920" indent="-236220">
              <a:lnSpc>
                <a:spcPct val="100000"/>
              </a:lnSpc>
              <a:spcBef>
                <a:spcPts val="585"/>
              </a:spcBef>
              <a:buFont typeface="Arial"/>
              <a:buChar char="•"/>
              <a:tabLst>
                <a:tab pos="248920" algn="l"/>
              </a:tabLst>
            </a:pPr>
            <a:r>
              <a:rPr lang="en-US" sz="2400" spc="-5" dirty="0">
                <a:solidFill>
                  <a:srgbClr val="00467E"/>
                </a:solidFill>
                <a:cs typeface="Century Gothic"/>
              </a:rPr>
              <a:t>Guidance </a:t>
            </a:r>
            <a:r>
              <a:rPr lang="en-US" sz="2400" dirty="0">
                <a:solidFill>
                  <a:srgbClr val="00467E"/>
                </a:solidFill>
                <a:cs typeface="Century Gothic"/>
              </a:rPr>
              <a:t>on </a:t>
            </a:r>
            <a:r>
              <a:rPr lang="en-US" sz="2400" spc="-5" dirty="0">
                <a:solidFill>
                  <a:srgbClr val="00467E"/>
                </a:solidFill>
                <a:cs typeface="Century Gothic"/>
              </a:rPr>
              <a:t>transfer of</a:t>
            </a:r>
            <a:r>
              <a:rPr lang="en-US" sz="2400" spc="25" dirty="0">
                <a:solidFill>
                  <a:srgbClr val="00467E"/>
                </a:solidFill>
                <a:cs typeface="Century Gothic"/>
              </a:rPr>
              <a:t> </a:t>
            </a:r>
            <a:r>
              <a:rPr lang="en-US" sz="2400" spc="-5" dirty="0">
                <a:solidFill>
                  <a:srgbClr val="00467E"/>
                </a:solidFill>
                <a:cs typeface="Century Gothic"/>
              </a:rPr>
              <a:t>both:</a:t>
            </a:r>
            <a:endParaRPr lang="en-US" sz="2400" dirty="0">
              <a:cs typeface="Century Gothic"/>
            </a:endParaRPr>
          </a:p>
          <a:p>
            <a:pPr marL="706120" lvl="1" indent="-236854">
              <a:lnSpc>
                <a:spcPct val="100000"/>
              </a:lnSpc>
              <a:spcBef>
                <a:spcPts val="615"/>
              </a:spcBef>
              <a:buFont typeface="Arial"/>
              <a:buChar char="–"/>
              <a:tabLst>
                <a:tab pos="706755" algn="l"/>
              </a:tabLst>
            </a:pPr>
            <a:r>
              <a:rPr lang="en-US" sz="2000" spc="-5" dirty="0">
                <a:solidFill>
                  <a:srgbClr val="00467E"/>
                </a:solidFill>
                <a:cs typeface="Century Gothic"/>
              </a:rPr>
              <a:t>Sterilization</a:t>
            </a:r>
            <a:r>
              <a:rPr lang="en-US" sz="2000" spc="-40" dirty="0">
                <a:solidFill>
                  <a:srgbClr val="00467E"/>
                </a:solidFill>
                <a:cs typeface="Century Gothic"/>
              </a:rPr>
              <a:t> </a:t>
            </a:r>
            <a:r>
              <a:rPr lang="en-US" sz="2000" spc="-5" dirty="0">
                <a:solidFill>
                  <a:srgbClr val="00467E"/>
                </a:solidFill>
                <a:cs typeface="Century Gothic"/>
              </a:rPr>
              <a:t>dose</a:t>
            </a:r>
            <a:endParaRPr lang="en-US" sz="2000" dirty="0">
              <a:cs typeface="Century Gothic"/>
            </a:endParaRPr>
          </a:p>
          <a:p>
            <a:pPr marL="706120" lvl="1" indent="-236854">
              <a:lnSpc>
                <a:spcPct val="100000"/>
              </a:lnSpc>
              <a:spcBef>
                <a:spcPts val="605"/>
              </a:spcBef>
              <a:buFont typeface="Arial"/>
              <a:buChar char="–"/>
              <a:tabLst>
                <a:tab pos="706755" algn="l"/>
              </a:tabLst>
            </a:pPr>
            <a:r>
              <a:rPr lang="en-US" sz="2000" dirty="0">
                <a:solidFill>
                  <a:srgbClr val="00467E"/>
                </a:solidFill>
                <a:cs typeface="Century Gothic"/>
              </a:rPr>
              <a:t>Maximum </a:t>
            </a:r>
            <a:r>
              <a:rPr lang="en-US" sz="2000" spc="-5" dirty="0">
                <a:solidFill>
                  <a:srgbClr val="00467E"/>
                </a:solidFill>
                <a:cs typeface="Century Gothic"/>
              </a:rPr>
              <a:t>acceptable</a:t>
            </a:r>
            <a:r>
              <a:rPr lang="en-US" sz="2000" spc="-55" dirty="0">
                <a:solidFill>
                  <a:srgbClr val="00467E"/>
                </a:solidFill>
                <a:cs typeface="Century Gothic"/>
              </a:rPr>
              <a:t> </a:t>
            </a:r>
            <a:r>
              <a:rPr lang="en-US" sz="2000" spc="-5" dirty="0">
                <a:solidFill>
                  <a:srgbClr val="00467E"/>
                </a:solidFill>
                <a:cs typeface="Century Gothic"/>
              </a:rPr>
              <a:t>dose</a:t>
            </a:r>
            <a:endParaRPr lang="en-US" sz="2000" dirty="0">
              <a:cs typeface="Century Gothic"/>
            </a:endParaRPr>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fr-FR"/>
            </a:defPPr>
            <a:lvl1pPr marL="0" algn="l" defTabSz="914400" rtl="0" eaLnBrk="1" latinLnBrk="0" hangingPunct="1">
              <a:defRPr sz="9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fld id="{81D60167-4931-47E6-BA6A-407CBD079E47}" type="slidenum">
              <a:rPr lang="fr-FR" smtClean="0"/>
              <a:pPr marL="38100">
                <a:lnSpc>
                  <a:spcPct val="100000"/>
                </a:lnSpc>
                <a:spcBef>
                  <a:spcPts val="105"/>
                </a:spcBef>
              </a:pPr>
              <a:t>19</a:t>
            </a:fld>
            <a:endParaRPr dirty="0"/>
          </a:p>
        </p:txBody>
      </p:sp>
      <p:sp>
        <p:nvSpPr>
          <p:cNvPr id="8" name="ZoneTexte 7">
            <a:extLst>
              <a:ext uri="{FF2B5EF4-FFF2-40B4-BE49-F238E27FC236}">
                <a16:creationId xmlns:a16="http://schemas.microsoft.com/office/drawing/2014/main" id="{F1C10C8D-C7C0-B6A2-FA05-AC5875B65C89}"/>
              </a:ext>
            </a:extLst>
          </p:cNvPr>
          <p:cNvSpPr txBox="1"/>
          <p:nvPr/>
        </p:nvSpPr>
        <p:spPr>
          <a:xfrm>
            <a:off x="838200" y="6186703"/>
            <a:ext cx="11342752" cy="474489"/>
          </a:xfrm>
          <a:prstGeom prst="rect">
            <a:avLst/>
          </a:prstGeom>
          <a:noFill/>
        </p:spPr>
        <p:txBody>
          <a:bodyPr wrap="square">
            <a:spAutoFit/>
          </a:bodyPr>
          <a:lstStyle/>
          <a:p>
            <a:pPr marR="5080">
              <a:spcBef>
                <a:spcPts val="100"/>
              </a:spcBef>
            </a:pPr>
            <a:r>
              <a:rPr lang="en-US" sz="1200" baseline="30000" dirty="0">
                <a:latin typeface="Century Gothic"/>
                <a:cs typeface="Century Gothic"/>
              </a:rPr>
              <a:t>1</a:t>
            </a:r>
            <a:r>
              <a:rPr lang="en-US" sz="1200" dirty="0">
                <a:latin typeface="Century Gothic"/>
                <a:cs typeface="Century Gothic"/>
              </a:rPr>
              <a:t>Emily </a:t>
            </a:r>
            <a:r>
              <a:rPr lang="en-US" sz="1200" spc="-5" dirty="0">
                <a:latin typeface="Century Gothic"/>
                <a:cs typeface="Century Gothic"/>
              </a:rPr>
              <a:t>Craven, </a:t>
            </a:r>
            <a:r>
              <a:rPr lang="en-US" sz="1200" dirty="0">
                <a:latin typeface="Century Gothic"/>
                <a:cs typeface="Century Gothic"/>
              </a:rPr>
              <a:t>Medical Device Sterilization</a:t>
            </a:r>
            <a:r>
              <a:rPr lang="en-US" sz="1200" spc="-135" dirty="0">
                <a:latin typeface="Century Gothic"/>
                <a:cs typeface="Century Gothic"/>
              </a:rPr>
              <a:t> </a:t>
            </a:r>
            <a:r>
              <a:rPr lang="en-US" sz="1200" spc="-10" dirty="0">
                <a:latin typeface="Century Gothic"/>
                <a:cs typeface="Century Gothic"/>
              </a:rPr>
              <a:t>Workshop, </a:t>
            </a:r>
            <a:r>
              <a:rPr lang="en-US" sz="1200" spc="-5" dirty="0">
                <a:latin typeface="Century Gothic"/>
                <a:cs typeface="Century Gothic"/>
              </a:rPr>
              <a:t>2021, </a:t>
            </a:r>
            <a:r>
              <a:rPr lang="en-US" sz="1200" dirty="0">
                <a:latin typeface="Century Gothic"/>
                <a:cs typeface="Century Gothic"/>
              </a:rPr>
              <a:t>How </a:t>
            </a:r>
            <a:r>
              <a:rPr lang="en-US" sz="1200" spc="-5" dirty="0">
                <a:latin typeface="Century Gothic"/>
                <a:cs typeface="Century Gothic"/>
              </a:rPr>
              <a:t>standards are </a:t>
            </a:r>
            <a:r>
              <a:rPr lang="en-US" sz="1200" i="1" spc="-5" dirty="0">
                <a:latin typeface="Century Gothic"/>
                <a:cs typeface="Century Gothic"/>
              </a:rPr>
              <a:t>accelerating </a:t>
            </a:r>
            <a:r>
              <a:rPr lang="en-US" sz="1200" dirty="0">
                <a:latin typeface="Century Gothic"/>
                <a:cs typeface="Century Gothic"/>
              </a:rPr>
              <a:t>the </a:t>
            </a:r>
            <a:r>
              <a:rPr lang="en-US" sz="1200" spc="-5" dirty="0">
                <a:latin typeface="Century Gothic"/>
                <a:cs typeface="Century Gothic"/>
              </a:rPr>
              <a:t>adoption </a:t>
            </a:r>
            <a:r>
              <a:rPr lang="en-US" sz="1200" dirty="0">
                <a:latin typeface="Century Gothic"/>
                <a:cs typeface="Century Gothic"/>
              </a:rPr>
              <a:t>of</a:t>
            </a:r>
            <a:r>
              <a:rPr lang="en-US" sz="1200" spc="-90" dirty="0">
                <a:latin typeface="Century Gothic"/>
                <a:cs typeface="Century Gothic"/>
              </a:rPr>
              <a:t> </a:t>
            </a:r>
            <a:r>
              <a:rPr lang="en-US" sz="1200" dirty="0">
                <a:latin typeface="Century Gothic"/>
                <a:cs typeface="Century Gothic"/>
              </a:rPr>
              <a:t>machine </a:t>
            </a:r>
            <a:r>
              <a:rPr lang="en-US" sz="1200" spc="-5" dirty="0">
                <a:latin typeface="Century Gothic"/>
                <a:cs typeface="Century Gothic"/>
              </a:rPr>
              <a:t>source </a:t>
            </a:r>
            <a:r>
              <a:rPr lang="en-US" sz="1200" dirty="0">
                <a:latin typeface="Century Gothic"/>
                <a:cs typeface="Century Gothic"/>
              </a:rPr>
              <a:t>radiation</a:t>
            </a:r>
          </a:p>
          <a:p>
            <a:pPr marR="5080">
              <a:lnSpc>
                <a:spcPct val="100000"/>
              </a:lnSpc>
              <a:spcBef>
                <a:spcPts val="100"/>
              </a:spcBef>
            </a:pPr>
            <a:r>
              <a:rPr lang="en-US" sz="1200" spc="-5" dirty="0">
                <a:latin typeface="Century Gothic"/>
                <a:cs typeface="Century Gothic"/>
              </a:rPr>
              <a:t> </a:t>
            </a:r>
            <a:endParaRPr lang="en-US" sz="1200" dirty="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Objet 26" hidden="1">
            <a:extLst>
              <a:ext uri="{FF2B5EF4-FFF2-40B4-BE49-F238E27FC236}">
                <a16:creationId xmlns:a16="http://schemas.microsoft.com/office/drawing/2014/main" id="{03F8176B-E0E5-450F-BDE8-C87006370C0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27" name="Objet 26" hidden="1">
                        <a:extLst>
                          <a:ext uri="{FF2B5EF4-FFF2-40B4-BE49-F238E27FC236}">
                            <a16:creationId xmlns:a16="http://schemas.microsoft.com/office/drawing/2014/main" id="{03F8176B-E0E5-450F-BDE8-C87006370C0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00C3FC8C-4BD2-488A-A8C4-19146092771B}"/>
              </a:ext>
            </a:extLst>
          </p:cNvPr>
          <p:cNvSpPr>
            <a:spLocks noGrp="1"/>
          </p:cNvSpPr>
          <p:nvPr>
            <p:ph type="title"/>
          </p:nvPr>
        </p:nvSpPr>
        <p:spPr/>
        <p:txBody>
          <a:bodyPr vert="horz"/>
          <a:lstStyle/>
          <a:p>
            <a:r>
              <a:rPr lang="en-US" dirty="0"/>
              <a:t>Biotech Only Succeeds Working Together</a:t>
            </a:r>
            <a:endParaRPr lang="fr-FR" dirty="0"/>
          </a:p>
        </p:txBody>
      </p:sp>
      <p:sp>
        <p:nvSpPr>
          <p:cNvPr id="4" name="Freeform 2">
            <a:extLst>
              <a:ext uri="{FF2B5EF4-FFF2-40B4-BE49-F238E27FC236}">
                <a16:creationId xmlns:a16="http://schemas.microsoft.com/office/drawing/2014/main" id="{F969B927-66F6-45D0-9235-934E7E52C044}"/>
              </a:ext>
            </a:extLst>
          </p:cNvPr>
          <p:cNvSpPr>
            <a:spLocks noChangeArrowheads="1"/>
          </p:cNvSpPr>
          <p:nvPr/>
        </p:nvSpPr>
        <p:spPr bwMode="auto">
          <a:xfrm>
            <a:off x="1604948" y="3310059"/>
            <a:ext cx="1167545" cy="1167544"/>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1"/>
          </a:solidFill>
          <a:ln>
            <a:noFill/>
          </a:ln>
          <a:effectLst/>
        </p:spPr>
        <p:txBody>
          <a:bodyPr wrap="none" anchor="ctr"/>
          <a:lstStyle/>
          <a:p>
            <a:endParaRPr lang="en-US"/>
          </a:p>
        </p:txBody>
      </p:sp>
      <p:sp>
        <p:nvSpPr>
          <p:cNvPr id="5" name="Freeform 3">
            <a:extLst>
              <a:ext uri="{FF2B5EF4-FFF2-40B4-BE49-F238E27FC236}">
                <a16:creationId xmlns:a16="http://schemas.microsoft.com/office/drawing/2014/main" id="{92E82F87-557F-4EDE-93D4-384CEBF688F4}"/>
              </a:ext>
            </a:extLst>
          </p:cNvPr>
          <p:cNvSpPr>
            <a:spLocks noChangeArrowheads="1"/>
          </p:cNvSpPr>
          <p:nvPr/>
        </p:nvSpPr>
        <p:spPr bwMode="auto">
          <a:xfrm>
            <a:off x="1257694" y="2962802"/>
            <a:ext cx="1864789" cy="932396"/>
          </a:xfrm>
          <a:custGeom>
            <a:avLst/>
            <a:gdLst>
              <a:gd name="T0" fmla="*/ 1503 w 3006"/>
              <a:gd name="T1" fmla="*/ 0 h 1503"/>
              <a:gd name="T2" fmla="*/ 0 w 3006"/>
              <a:gd name="T3" fmla="*/ 1502 h 1503"/>
              <a:gd name="T4" fmla="*/ 455 w 3006"/>
              <a:gd name="T5" fmla="*/ 1502 h 1503"/>
              <a:gd name="T6" fmla="*/ 1503 w 3006"/>
              <a:gd name="T7" fmla="*/ 455 h 1503"/>
              <a:gd name="T8" fmla="*/ 2549 w 3006"/>
              <a:gd name="T9" fmla="*/ 1502 h 1503"/>
              <a:gd name="T10" fmla="*/ 3005 w 3006"/>
              <a:gd name="T11" fmla="*/ 1502 h 1503"/>
              <a:gd name="T12" fmla="*/ 1503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3" y="0"/>
                </a:moveTo>
                <a:cubicBezTo>
                  <a:pt x="672" y="0"/>
                  <a:pt x="0" y="673"/>
                  <a:pt x="0" y="1502"/>
                </a:cubicBezTo>
                <a:lnTo>
                  <a:pt x="455" y="1502"/>
                </a:lnTo>
                <a:cubicBezTo>
                  <a:pt x="455" y="924"/>
                  <a:pt x="924" y="455"/>
                  <a:pt x="1503" y="455"/>
                </a:cubicBezTo>
                <a:cubicBezTo>
                  <a:pt x="2081" y="455"/>
                  <a:pt x="2549" y="924"/>
                  <a:pt x="2549" y="1502"/>
                </a:cubicBezTo>
                <a:lnTo>
                  <a:pt x="3005" y="1502"/>
                </a:lnTo>
                <a:cubicBezTo>
                  <a:pt x="3005" y="673"/>
                  <a:pt x="2332" y="0"/>
                  <a:pt x="1503" y="0"/>
                </a:cubicBezTo>
              </a:path>
            </a:pathLst>
          </a:custGeom>
          <a:solidFill>
            <a:schemeClr val="accent1"/>
          </a:solidFill>
          <a:ln>
            <a:noFill/>
          </a:ln>
          <a:effectLst/>
        </p:spPr>
        <p:txBody>
          <a:bodyPr wrap="none" anchor="ctr"/>
          <a:lstStyle/>
          <a:p>
            <a:endParaRPr lang="en-US"/>
          </a:p>
        </p:txBody>
      </p:sp>
      <p:sp>
        <p:nvSpPr>
          <p:cNvPr id="6" name="Freeform 4">
            <a:extLst>
              <a:ext uri="{FF2B5EF4-FFF2-40B4-BE49-F238E27FC236}">
                <a16:creationId xmlns:a16="http://schemas.microsoft.com/office/drawing/2014/main" id="{D56E3C86-2F50-4EEF-B3D8-6981B427050F}"/>
              </a:ext>
            </a:extLst>
          </p:cNvPr>
          <p:cNvSpPr>
            <a:spLocks noChangeArrowheads="1"/>
          </p:cNvSpPr>
          <p:nvPr/>
        </p:nvSpPr>
        <p:spPr bwMode="auto">
          <a:xfrm>
            <a:off x="3185371" y="3310059"/>
            <a:ext cx="1167545" cy="1167544"/>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1" y="1884"/>
                  <a:pt x="0" y="1462"/>
                  <a:pt x="0" y="942"/>
                </a:cubicBezTo>
                <a:cubicBezTo>
                  <a:pt x="0" y="422"/>
                  <a:pt x="421" y="0"/>
                  <a:pt x="942" y="0"/>
                </a:cubicBezTo>
                <a:cubicBezTo>
                  <a:pt x="1462" y="0"/>
                  <a:pt x="1884" y="422"/>
                  <a:pt x="1884" y="942"/>
                </a:cubicBezTo>
              </a:path>
            </a:pathLst>
          </a:custGeom>
          <a:solidFill>
            <a:schemeClr val="accent1">
              <a:lumMod val="75000"/>
            </a:schemeClr>
          </a:solidFill>
          <a:ln>
            <a:noFill/>
          </a:ln>
          <a:effectLst/>
        </p:spPr>
        <p:txBody>
          <a:bodyPr wrap="none" anchor="ctr"/>
          <a:lstStyle/>
          <a:p>
            <a:endParaRPr lang="en-US"/>
          </a:p>
        </p:txBody>
      </p:sp>
      <p:sp>
        <p:nvSpPr>
          <p:cNvPr id="7" name="Freeform 5">
            <a:extLst>
              <a:ext uri="{FF2B5EF4-FFF2-40B4-BE49-F238E27FC236}">
                <a16:creationId xmlns:a16="http://schemas.microsoft.com/office/drawing/2014/main" id="{978D492F-C0CF-4277-81D4-5D942743DCDC}"/>
              </a:ext>
            </a:extLst>
          </p:cNvPr>
          <p:cNvSpPr>
            <a:spLocks noChangeArrowheads="1"/>
          </p:cNvSpPr>
          <p:nvPr/>
        </p:nvSpPr>
        <p:spPr bwMode="auto">
          <a:xfrm>
            <a:off x="2838116" y="3892463"/>
            <a:ext cx="1864789" cy="932396"/>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1">
              <a:lumMod val="75000"/>
            </a:schemeClr>
          </a:solidFill>
          <a:ln>
            <a:noFill/>
          </a:ln>
          <a:effectLst/>
        </p:spPr>
        <p:txBody>
          <a:bodyPr wrap="none" anchor="ctr"/>
          <a:lstStyle/>
          <a:p>
            <a:endParaRPr lang="en-US"/>
          </a:p>
        </p:txBody>
      </p:sp>
      <p:sp>
        <p:nvSpPr>
          <p:cNvPr id="8" name="Freeform 6">
            <a:extLst>
              <a:ext uri="{FF2B5EF4-FFF2-40B4-BE49-F238E27FC236}">
                <a16:creationId xmlns:a16="http://schemas.microsoft.com/office/drawing/2014/main" id="{2E547CAF-90A2-4A74-876E-7C8C975BAE3B}"/>
              </a:ext>
            </a:extLst>
          </p:cNvPr>
          <p:cNvSpPr>
            <a:spLocks noChangeArrowheads="1"/>
          </p:cNvSpPr>
          <p:nvPr/>
        </p:nvSpPr>
        <p:spPr bwMode="auto">
          <a:xfrm>
            <a:off x="4765794" y="3310059"/>
            <a:ext cx="1167545" cy="1167544"/>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3" y="1884"/>
                  <a:pt x="942" y="1884"/>
                </a:cubicBezTo>
                <a:cubicBezTo>
                  <a:pt x="422" y="1884"/>
                  <a:pt x="0" y="1462"/>
                  <a:pt x="0" y="942"/>
                </a:cubicBezTo>
                <a:cubicBezTo>
                  <a:pt x="0" y="422"/>
                  <a:pt x="422" y="0"/>
                  <a:pt x="942" y="0"/>
                </a:cubicBezTo>
                <a:cubicBezTo>
                  <a:pt x="1463" y="0"/>
                  <a:pt x="1884" y="422"/>
                  <a:pt x="1884" y="942"/>
                </a:cubicBezTo>
              </a:path>
            </a:pathLst>
          </a:custGeom>
          <a:solidFill>
            <a:schemeClr val="accent1">
              <a:lumMod val="60000"/>
              <a:lumOff val="40000"/>
            </a:schemeClr>
          </a:solidFill>
          <a:ln>
            <a:noFill/>
          </a:ln>
          <a:effectLst/>
        </p:spPr>
        <p:txBody>
          <a:bodyPr wrap="none" anchor="ctr"/>
          <a:lstStyle/>
          <a:p>
            <a:endParaRPr lang="en-US"/>
          </a:p>
        </p:txBody>
      </p:sp>
      <p:sp>
        <p:nvSpPr>
          <p:cNvPr id="9" name="Freeform 7">
            <a:extLst>
              <a:ext uri="{FF2B5EF4-FFF2-40B4-BE49-F238E27FC236}">
                <a16:creationId xmlns:a16="http://schemas.microsoft.com/office/drawing/2014/main" id="{7B0B0F10-DFA9-47F8-8AE6-98EF936CB930}"/>
              </a:ext>
            </a:extLst>
          </p:cNvPr>
          <p:cNvSpPr>
            <a:spLocks noChangeArrowheads="1"/>
          </p:cNvSpPr>
          <p:nvPr/>
        </p:nvSpPr>
        <p:spPr bwMode="auto">
          <a:xfrm>
            <a:off x="4418539" y="2962802"/>
            <a:ext cx="1864789" cy="932396"/>
          </a:xfrm>
          <a:custGeom>
            <a:avLst/>
            <a:gdLst>
              <a:gd name="T0" fmla="*/ 1502 w 3006"/>
              <a:gd name="T1" fmla="*/ 0 h 1503"/>
              <a:gd name="T2" fmla="*/ 0 w 3006"/>
              <a:gd name="T3" fmla="*/ 1502 h 1503"/>
              <a:gd name="T4" fmla="*/ 456 w 3006"/>
              <a:gd name="T5" fmla="*/ 1502 h 1503"/>
              <a:gd name="T6" fmla="*/ 1503 w 3006"/>
              <a:gd name="T7" fmla="*/ 455 h 1503"/>
              <a:gd name="T8" fmla="*/ 2550 w 3006"/>
              <a:gd name="T9" fmla="*/ 1502 h 1503"/>
              <a:gd name="T10" fmla="*/ 3005 w 3006"/>
              <a:gd name="T11" fmla="*/ 1502 h 1503"/>
              <a:gd name="T12" fmla="*/ 1502 w 3006"/>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6" h="1503">
                <a:moveTo>
                  <a:pt x="1502" y="0"/>
                </a:moveTo>
                <a:cubicBezTo>
                  <a:pt x="673" y="0"/>
                  <a:pt x="0" y="673"/>
                  <a:pt x="0" y="1502"/>
                </a:cubicBezTo>
                <a:lnTo>
                  <a:pt x="456" y="1502"/>
                </a:lnTo>
                <a:cubicBezTo>
                  <a:pt x="456" y="924"/>
                  <a:pt x="924" y="455"/>
                  <a:pt x="1503" y="455"/>
                </a:cubicBezTo>
                <a:cubicBezTo>
                  <a:pt x="2081" y="455"/>
                  <a:pt x="2550" y="924"/>
                  <a:pt x="2550" y="1502"/>
                </a:cubicBezTo>
                <a:lnTo>
                  <a:pt x="3005" y="1502"/>
                </a:lnTo>
                <a:cubicBezTo>
                  <a:pt x="3005" y="673"/>
                  <a:pt x="2332" y="0"/>
                  <a:pt x="1502" y="0"/>
                </a:cubicBezTo>
              </a:path>
            </a:pathLst>
          </a:custGeom>
          <a:solidFill>
            <a:schemeClr val="accent1">
              <a:lumMod val="60000"/>
              <a:lumOff val="40000"/>
            </a:schemeClr>
          </a:solidFill>
          <a:ln>
            <a:noFill/>
          </a:ln>
          <a:effectLst/>
        </p:spPr>
        <p:txBody>
          <a:bodyPr wrap="none" anchor="ctr"/>
          <a:lstStyle/>
          <a:p>
            <a:endParaRPr lang="en-US"/>
          </a:p>
        </p:txBody>
      </p:sp>
      <p:sp>
        <p:nvSpPr>
          <p:cNvPr id="10" name="Freeform 8">
            <a:extLst>
              <a:ext uri="{FF2B5EF4-FFF2-40B4-BE49-F238E27FC236}">
                <a16:creationId xmlns:a16="http://schemas.microsoft.com/office/drawing/2014/main" id="{39CBB8B5-4655-4784-B663-75AF70F60433}"/>
              </a:ext>
            </a:extLst>
          </p:cNvPr>
          <p:cNvSpPr>
            <a:spLocks noChangeArrowheads="1"/>
          </p:cNvSpPr>
          <p:nvPr/>
        </p:nvSpPr>
        <p:spPr bwMode="auto">
          <a:xfrm>
            <a:off x="5998962" y="3892463"/>
            <a:ext cx="1864789" cy="932396"/>
          </a:xfrm>
          <a:custGeom>
            <a:avLst/>
            <a:gdLst>
              <a:gd name="T0" fmla="*/ 2550 w 3006"/>
              <a:gd name="T1" fmla="*/ 0 h 1504"/>
              <a:gd name="T2" fmla="*/ 1503 w 3006"/>
              <a:gd name="T3" fmla="*/ 1047 h 1504"/>
              <a:gd name="T4" fmla="*/ 456 w 3006"/>
              <a:gd name="T5" fmla="*/ 0 h 1504"/>
              <a:gd name="T6" fmla="*/ 0 w 3006"/>
              <a:gd name="T7" fmla="*/ 0 h 1504"/>
              <a:gd name="T8" fmla="*/ 1503 w 3006"/>
              <a:gd name="T9" fmla="*/ 1503 h 1504"/>
              <a:gd name="T10" fmla="*/ 3005 w 3006"/>
              <a:gd name="T11" fmla="*/ 0 h 1504"/>
              <a:gd name="T12" fmla="*/ 2550 w 3006"/>
              <a:gd name="T13" fmla="*/ 0 h 1504"/>
            </a:gdLst>
            <a:ahLst/>
            <a:cxnLst>
              <a:cxn ang="0">
                <a:pos x="T0" y="T1"/>
              </a:cxn>
              <a:cxn ang="0">
                <a:pos x="T2" y="T3"/>
              </a:cxn>
              <a:cxn ang="0">
                <a:pos x="T4" y="T5"/>
              </a:cxn>
              <a:cxn ang="0">
                <a:pos x="T6" y="T7"/>
              </a:cxn>
              <a:cxn ang="0">
                <a:pos x="T8" y="T9"/>
              </a:cxn>
              <a:cxn ang="0">
                <a:pos x="T10" y="T11"/>
              </a:cxn>
              <a:cxn ang="0">
                <a:pos x="T12" y="T13"/>
              </a:cxn>
            </a:cxnLst>
            <a:rect l="0" t="0" r="r" b="b"/>
            <a:pathLst>
              <a:path w="3006" h="1504">
                <a:moveTo>
                  <a:pt x="2550" y="0"/>
                </a:moveTo>
                <a:cubicBezTo>
                  <a:pt x="2550" y="578"/>
                  <a:pt x="2081" y="1047"/>
                  <a:pt x="1503" y="1047"/>
                </a:cubicBezTo>
                <a:cubicBezTo>
                  <a:pt x="924" y="1047"/>
                  <a:pt x="456" y="578"/>
                  <a:pt x="456" y="0"/>
                </a:cubicBezTo>
                <a:lnTo>
                  <a:pt x="0" y="0"/>
                </a:lnTo>
                <a:cubicBezTo>
                  <a:pt x="0" y="830"/>
                  <a:pt x="673" y="1503"/>
                  <a:pt x="1503" y="1503"/>
                </a:cubicBezTo>
                <a:cubicBezTo>
                  <a:pt x="2333" y="1503"/>
                  <a:pt x="3005" y="830"/>
                  <a:pt x="3005" y="0"/>
                </a:cubicBezTo>
                <a:lnTo>
                  <a:pt x="2550" y="0"/>
                </a:lnTo>
              </a:path>
            </a:pathLst>
          </a:custGeom>
          <a:solidFill>
            <a:schemeClr val="accent1">
              <a:lumMod val="40000"/>
              <a:lumOff val="60000"/>
            </a:schemeClr>
          </a:solidFill>
          <a:ln>
            <a:noFill/>
          </a:ln>
          <a:effectLst/>
        </p:spPr>
        <p:txBody>
          <a:bodyPr wrap="none" anchor="ctr"/>
          <a:lstStyle/>
          <a:p>
            <a:endParaRPr lang="en-US"/>
          </a:p>
        </p:txBody>
      </p:sp>
      <p:sp>
        <p:nvSpPr>
          <p:cNvPr id="11" name="Freeform 9">
            <a:extLst>
              <a:ext uri="{FF2B5EF4-FFF2-40B4-BE49-F238E27FC236}">
                <a16:creationId xmlns:a16="http://schemas.microsoft.com/office/drawing/2014/main" id="{59065B99-1C26-4EAB-9F5E-A6B2A8D9F10E}"/>
              </a:ext>
            </a:extLst>
          </p:cNvPr>
          <p:cNvSpPr>
            <a:spLocks noChangeArrowheads="1"/>
          </p:cNvSpPr>
          <p:nvPr/>
        </p:nvSpPr>
        <p:spPr bwMode="auto">
          <a:xfrm>
            <a:off x="7929374" y="3310059"/>
            <a:ext cx="1167543" cy="1167544"/>
          </a:xfrm>
          <a:custGeom>
            <a:avLst/>
            <a:gdLst>
              <a:gd name="T0" fmla="*/ 1884 w 1885"/>
              <a:gd name="T1" fmla="*/ 942 h 1885"/>
              <a:gd name="T2" fmla="*/ 942 w 1885"/>
              <a:gd name="T3" fmla="*/ 1884 h 1885"/>
              <a:gd name="T4" fmla="*/ 0 w 1885"/>
              <a:gd name="T5" fmla="*/ 942 h 1885"/>
              <a:gd name="T6" fmla="*/ 942 w 1885"/>
              <a:gd name="T7" fmla="*/ 0 h 1885"/>
              <a:gd name="T8" fmla="*/ 1884 w 1885"/>
              <a:gd name="T9" fmla="*/ 942 h 1885"/>
            </a:gdLst>
            <a:ahLst/>
            <a:cxnLst>
              <a:cxn ang="0">
                <a:pos x="T0" y="T1"/>
              </a:cxn>
              <a:cxn ang="0">
                <a:pos x="T2" y="T3"/>
              </a:cxn>
              <a:cxn ang="0">
                <a:pos x="T4" y="T5"/>
              </a:cxn>
              <a:cxn ang="0">
                <a:pos x="T6" y="T7"/>
              </a:cxn>
              <a:cxn ang="0">
                <a:pos x="T8" y="T9"/>
              </a:cxn>
            </a:cxnLst>
            <a:rect l="0" t="0" r="r" b="b"/>
            <a:pathLst>
              <a:path w="1885" h="1885">
                <a:moveTo>
                  <a:pt x="1884" y="942"/>
                </a:moveTo>
                <a:cubicBezTo>
                  <a:pt x="1884" y="1462"/>
                  <a:pt x="1462" y="1884"/>
                  <a:pt x="942" y="1884"/>
                </a:cubicBezTo>
                <a:cubicBezTo>
                  <a:pt x="422" y="1884"/>
                  <a:pt x="0" y="1462"/>
                  <a:pt x="0" y="942"/>
                </a:cubicBezTo>
                <a:cubicBezTo>
                  <a:pt x="0" y="422"/>
                  <a:pt x="422" y="0"/>
                  <a:pt x="942" y="0"/>
                </a:cubicBezTo>
                <a:cubicBezTo>
                  <a:pt x="1462" y="0"/>
                  <a:pt x="1884" y="422"/>
                  <a:pt x="1884" y="942"/>
                </a:cubicBezTo>
              </a:path>
            </a:pathLst>
          </a:custGeom>
          <a:solidFill>
            <a:schemeClr val="accent1">
              <a:lumMod val="75000"/>
            </a:schemeClr>
          </a:solidFill>
          <a:ln>
            <a:noFill/>
          </a:ln>
          <a:effectLst/>
        </p:spPr>
        <p:txBody>
          <a:bodyPr wrap="none" anchor="ctr"/>
          <a:lstStyle/>
          <a:p>
            <a:endParaRPr lang="en-US"/>
          </a:p>
        </p:txBody>
      </p:sp>
      <p:sp>
        <p:nvSpPr>
          <p:cNvPr id="12" name="Freeform 10">
            <a:extLst>
              <a:ext uri="{FF2B5EF4-FFF2-40B4-BE49-F238E27FC236}">
                <a16:creationId xmlns:a16="http://schemas.microsoft.com/office/drawing/2014/main" id="{51357BA7-1E06-4D06-BA3A-DB0AD2F5F939}"/>
              </a:ext>
            </a:extLst>
          </p:cNvPr>
          <p:cNvSpPr>
            <a:spLocks noChangeArrowheads="1"/>
          </p:cNvSpPr>
          <p:nvPr/>
        </p:nvSpPr>
        <p:spPr bwMode="auto">
          <a:xfrm>
            <a:off x="7582118" y="2962802"/>
            <a:ext cx="1862056" cy="932396"/>
          </a:xfrm>
          <a:custGeom>
            <a:avLst/>
            <a:gdLst>
              <a:gd name="T0" fmla="*/ 1502 w 3005"/>
              <a:gd name="T1" fmla="*/ 0 h 1503"/>
              <a:gd name="T2" fmla="*/ 0 w 3005"/>
              <a:gd name="T3" fmla="*/ 1502 h 1503"/>
              <a:gd name="T4" fmla="*/ 455 w 3005"/>
              <a:gd name="T5" fmla="*/ 1502 h 1503"/>
              <a:gd name="T6" fmla="*/ 1502 w 3005"/>
              <a:gd name="T7" fmla="*/ 455 h 1503"/>
              <a:gd name="T8" fmla="*/ 2549 w 3005"/>
              <a:gd name="T9" fmla="*/ 1502 h 1503"/>
              <a:gd name="T10" fmla="*/ 3004 w 3005"/>
              <a:gd name="T11" fmla="*/ 1502 h 1503"/>
              <a:gd name="T12" fmla="*/ 1502 w 3005"/>
              <a:gd name="T13" fmla="*/ 0 h 1503"/>
            </a:gdLst>
            <a:ahLst/>
            <a:cxnLst>
              <a:cxn ang="0">
                <a:pos x="T0" y="T1"/>
              </a:cxn>
              <a:cxn ang="0">
                <a:pos x="T2" y="T3"/>
              </a:cxn>
              <a:cxn ang="0">
                <a:pos x="T4" y="T5"/>
              </a:cxn>
              <a:cxn ang="0">
                <a:pos x="T6" y="T7"/>
              </a:cxn>
              <a:cxn ang="0">
                <a:pos x="T8" y="T9"/>
              </a:cxn>
              <a:cxn ang="0">
                <a:pos x="T10" y="T11"/>
              </a:cxn>
              <a:cxn ang="0">
                <a:pos x="T12" y="T13"/>
              </a:cxn>
            </a:cxnLst>
            <a:rect l="0" t="0" r="r" b="b"/>
            <a:pathLst>
              <a:path w="3005" h="1503">
                <a:moveTo>
                  <a:pt x="1502" y="0"/>
                </a:moveTo>
                <a:cubicBezTo>
                  <a:pt x="673" y="0"/>
                  <a:pt x="0" y="673"/>
                  <a:pt x="0" y="1502"/>
                </a:cubicBezTo>
                <a:lnTo>
                  <a:pt x="455" y="1502"/>
                </a:lnTo>
                <a:cubicBezTo>
                  <a:pt x="455" y="924"/>
                  <a:pt x="924" y="455"/>
                  <a:pt x="1502" y="455"/>
                </a:cubicBezTo>
                <a:cubicBezTo>
                  <a:pt x="2080" y="455"/>
                  <a:pt x="2549" y="924"/>
                  <a:pt x="2549" y="1502"/>
                </a:cubicBezTo>
                <a:lnTo>
                  <a:pt x="3004" y="1502"/>
                </a:lnTo>
                <a:cubicBezTo>
                  <a:pt x="3004" y="673"/>
                  <a:pt x="2332" y="0"/>
                  <a:pt x="1502" y="0"/>
                </a:cubicBezTo>
              </a:path>
            </a:pathLst>
          </a:custGeom>
          <a:solidFill>
            <a:schemeClr val="accent1">
              <a:lumMod val="75000"/>
            </a:schemeClr>
          </a:solidFill>
          <a:ln>
            <a:noFill/>
          </a:ln>
          <a:effectLst/>
        </p:spPr>
        <p:txBody>
          <a:bodyPr wrap="none" anchor="ctr"/>
          <a:lstStyle/>
          <a:p>
            <a:endParaRPr lang="en-US"/>
          </a:p>
        </p:txBody>
      </p:sp>
      <p:sp>
        <p:nvSpPr>
          <p:cNvPr id="13" name="Freeform 11">
            <a:extLst>
              <a:ext uri="{FF2B5EF4-FFF2-40B4-BE49-F238E27FC236}">
                <a16:creationId xmlns:a16="http://schemas.microsoft.com/office/drawing/2014/main" id="{55C6A78F-4EF4-4598-9ADE-2BB6CF20116E}"/>
              </a:ext>
            </a:extLst>
          </p:cNvPr>
          <p:cNvSpPr>
            <a:spLocks noChangeArrowheads="1"/>
          </p:cNvSpPr>
          <p:nvPr/>
        </p:nvSpPr>
        <p:spPr bwMode="auto">
          <a:xfrm>
            <a:off x="6346216" y="3310059"/>
            <a:ext cx="1167545" cy="1167544"/>
          </a:xfrm>
          <a:custGeom>
            <a:avLst/>
            <a:gdLst>
              <a:gd name="T0" fmla="*/ 1883 w 1884"/>
              <a:gd name="T1" fmla="*/ 942 h 1885"/>
              <a:gd name="T2" fmla="*/ 942 w 1884"/>
              <a:gd name="T3" fmla="*/ 1884 h 1885"/>
              <a:gd name="T4" fmla="*/ 0 w 1884"/>
              <a:gd name="T5" fmla="*/ 942 h 1885"/>
              <a:gd name="T6" fmla="*/ 942 w 1884"/>
              <a:gd name="T7" fmla="*/ 0 h 1885"/>
              <a:gd name="T8" fmla="*/ 1883 w 1884"/>
              <a:gd name="T9" fmla="*/ 942 h 1885"/>
            </a:gdLst>
            <a:ahLst/>
            <a:cxnLst>
              <a:cxn ang="0">
                <a:pos x="T0" y="T1"/>
              </a:cxn>
              <a:cxn ang="0">
                <a:pos x="T2" y="T3"/>
              </a:cxn>
              <a:cxn ang="0">
                <a:pos x="T4" y="T5"/>
              </a:cxn>
              <a:cxn ang="0">
                <a:pos x="T6" y="T7"/>
              </a:cxn>
              <a:cxn ang="0">
                <a:pos x="T8" y="T9"/>
              </a:cxn>
            </a:cxnLst>
            <a:rect l="0" t="0" r="r" b="b"/>
            <a:pathLst>
              <a:path w="1884" h="1885">
                <a:moveTo>
                  <a:pt x="1883" y="942"/>
                </a:moveTo>
                <a:cubicBezTo>
                  <a:pt x="1883" y="1462"/>
                  <a:pt x="1462" y="1884"/>
                  <a:pt x="942" y="1884"/>
                </a:cubicBezTo>
                <a:cubicBezTo>
                  <a:pt x="421" y="1884"/>
                  <a:pt x="0" y="1462"/>
                  <a:pt x="0" y="942"/>
                </a:cubicBezTo>
                <a:cubicBezTo>
                  <a:pt x="0" y="422"/>
                  <a:pt x="421" y="0"/>
                  <a:pt x="942" y="0"/>
                </a:cubicBezTo>
                <a:cubicBezTo>
                  <a:pt x="1462" y="0"/>
                  <a:pt x="1883" y="422"/>
                  <a:pt x="1883" y="942"/>
                </a:cubicBezTo>
              </a:path>
            </a:pathLst>
          </a:custGeom>
          <a:solidFill>
            <a:schemeClr val="accent1">
              <a:lumMod val="40000"/>
              <a:lumOff val="60000"/>
            </a:schemeClr>
          </a:solidFill>
          <a:ln>
            <a:noFill/>
          </a:ln>
          <a:effectLst/>
        </p:spPr>
        <p:txBody>
          <a:bodyPr wrap="none" anchor="ctr"/>
          <a:lstStyle/>
          <a:p>
            <a:endParaRPr lang="en-US"/>
          </a:p>
        </p:txBody>
      </p:sp>
      <p:sp>
        <p:nvSpPr>
          <p:cNvPr id="14" name="TextBox 24">
            <a:extLst>
              <a:ext uri="{FF2B5EF4-FFF2-40B4-BE49-F238E27FC236}">
                <a16:creationId xmlns:a16="http://schemas.microsoft.com/office/drawing/2014/main" id="{8970B2E2-1F24-44A4-BD43-7788C3303026}"/>
              </a:ext>
            </a:extLst>
          </p:cNvPr>
          <p:cNvSpPr txBox="1"/>
          <p:nvPr/>
        </p:nvSpPr>
        <p:spPr>
          <a:xfrm>
            <a:off x="136849" y="4869744"/>
            <a:ext cx="4096950" cy="1477328"/>
          </a:xfrm>
          <a:prstGeom prst="rect">
            <a:avLst/>
          </a:prstGeom>
          <a:noFill/>
        </p:spPr>
        <p:txBody>
          <a:bodyPr wrap="square" rtlCol="0" anchor="b" anchorCtr="0">
            <a:spAutoFit/>
          </a:bodyPr>
          <a:lstStyle/>
          <a:p>
            <a:pPr algn="ctr"/>
            <a:r>
              <a:rPr lang="en-US" b="1" dirty="0">
                <a:solidFill>
                  <a:schemeClr val="tx2"/>
                </a:solidFill>
                <a:latin typeface="Poppins" pitchFamily="2" charset="77"/>
                <a:ea typeface="League Spartan" charset="0"/>
                <a:cs typeface="Poppins" pitchFamily="2" charset="77"/>
              </a:rPr>
              <a:t>Risk assessment, Equivalency evidence and validation package definition through the BPSA protocole and other guidelines</a:t>
            </a:r>
          </a:p>
        </p:txBody>
      </p:sp>
      <p:sp>
        <p:nvSpPr>
          <p:cNvPr id="15" name="TextBox 26">
            <a:extLst>
              <a:ext uri="{FF2B5EF4-FFF2-40B4-BE49-F238E27FC236}">
                <a16:creationId xmlns:a16="http://schemas.microsoft.com/office/drawing/2014/main" id="{04CD20BE-FAAE-4D81-A58C-71E65523044A}"/>
              </a:ext>
            </a:extLst>
          </p:cNvPr>
          <p:cNvSpPr txBox="1"/>
          <p:nvPr/>
        </p:nvSpPr>
        <p:spPr>
          <a:xfrm>
            <a:off x="5348899" y="5982914"/>
            <a:ext cx="4221028" cy="369332"/>
          </a:xfrm>
          <a:prstGeom prst="rect">
            <a:avLst/>
          </a:prstGeom>
          <a:noFill/>
        </p:spPr>
        <p:txBody>
          <a:bodyPr wrap="none" rtlCol="0" anchor="b" anchorCtr="0">
            <a:spAutoFit/>
          </a:bodyPr>
          <a:lstStyle/>
          <a:p>
            <a:pPr algn="ctr"/>
            <a:r>
              <a:rPr lang="en-US" b="1" dirty="0">
                <a:solidFill>
                  <a:schemeClr val="tx2"/>
                </a:solidFill>
                <a:latin typeface="Poppins" pitchFamily="2" charset="77"/>
                <a:ea typeface="League Spartan" charset="0"/>
                <a:cs typeface="Poppins" pitchFamily="2" charset="77"/>
              </a:rPr>
              <a:t>Change Notification in 2021 &amp; 2022</a:t>
            </a:r>
          </a:p>
        </p:txBody>
      </p:sp>
      <p:sp>
        <p:nvSpPr>
          <p:cNvPr id="16" name="TextBox 28">
            <a:extLst>
              <a:ext uri="{FF2B5EF4-FFF2-40B4-BE49-F238E27FC236}">
                <a16:creationId xmlns:a16="http://schemas.microsoft.com/office/drawing/2014/main" id="{68790B14-38AB-498B-AFC4-618291AC0A8B}"/>
              </a:ext>
            </a:extLst>
          </p:cNvPr>
          <p:cNvSpPr txBox="1"/>
          <p:nvPr/>
        </p:nvSpPr>
        <p:spPr>
          <a:xfrm>
            <a:off x="6929988" y="1388799"/>
            <a:ext cx="4059936" cy="923330"/>
          </a:xfrm>
          <a:prstGeom prst="rect">
            <a:avLst/>
          </a:prstGeom>
          <a:noFill/>
        </p:spPr>
        <p:txBody>
          <a:bodyPr wrap="square" rtlCol="0" anchor="b" anchorCtr="0">
            <a:spAutoFit/>
          </a:bodyPr>
          <a:lstStyle/>
          <a:p>
            <a:pPr algn="ctr"/>
            <a:r>
              <a:rPr lang="en-US" b="1" dirty="0">
                <a:solidFill>
                  <a:schemeClr val="tx2"/>
                </a:solidFill>
                <a:latin typeface="Poppins" pitchFamily="2" charset="77"/>
                <a:ea typeface="League Spartan" charset="0"/>
                <a:cs typeface="Poppins" pitchFamily="2" charset="77"/>
              </a:rPr>
              <a:t>Qualification Package review by biomanufacturers &amp; </a:t>
            </a:r>
          </a:p>
          <a:p>
            <a:pPr algn="ctr"/>
            <a:r>
              <a:rPr lang="en-US" b="1" dirty="0">
                <a:solidFill>
                  <a:schemeClr val="tx2"/>
                </a:solidFill>
                <a:latin typeface="Poppins" pitchFamily="2" charset="77"/>
                <a:ea typeface="League Spartan" charset="0"/>
                <a:cs typeface="Poppins" pitchFamily="2" charset="77"/>
              </a:rPr>
              <a:t>Supply Chain Considerations </a:t>
            </a:r>
          </a:p>
        </p:txBody>
      </p:sp>
      <p:sp>
        <p:nvSpPr>
          <p:cNvPr id="21" name="TextBox 33">
            <a:extLst>
              <a:ext uri="{FF2B5EF4-FFF2-40B4-BE49-F238E27FC236}">
                <a16:creationId xmlns:a16="http://schemas.microsoft.com/office/drawing/2014/main" id="{216EBD4B-F0FA-4BE3-903E-68E82290EED0}"/>
              </a:ext>
            </a:extLst>
          </p:cNvPr>
          <p:cNvSpPr txBox="1"/>
          <p:nvPr/>
        </p:nvSpPr>
        <p:spPr>
          <a:xfrm>
            <a:off x="1859144" y="3569481"/>
            <a:ext cx="659156" cy="655244"/>
          </a:xfrm>
          <a:prstGeom prst="rect">
            <a:avLst/>
          </a:prstGeom>
          <a:noFill/>
        </p:spPr>
        <p:txBody>
          <a:bodyPr wrap="square" rtlCol="0" anchor="ctr">
            <a:spAutoFit/>
          </a:bodyPr>
          <a:lstStyle/>
          <a:p>
            <a:pPr algn="ctr"/>
            <a:r>
              <a:rPr lang="en-US" sz="3658" b="1" dirty="0">
                <a:solidFill>
                  <a:schemeClr val="bg1"/>
                </a:solidFill>
                <a:latin typeface="Poppins" pitchFamily="2" charset="77"/>
                <a:cs typeface="Poppins" pitchFamily="2" charset="77"/>
              </a:rPr>
              <a:t>01</a:t>
            </a:r>
          </a:p>
        </p:txBody>
      </p:sp>
      <p:sp>
        <p:nvSpPr>
          <p:cNvPr id="22" name="TextBox 34">
            <a:extLst>
              <a:ext uri="{FF2B5EF4-FFF2-40B4-BE49-F238E27FC236}">
                <a16:creationId xmlns:a16="http://schemas.microsoft.com/office/drawing/2014/main" id="{3ADF7EC3-474B-49CE-8650-677196780171}"/>
              </a:ext>
            </a:extLst>
          </p:cNvPr>
          <p:cNvSpPr txBox="1"/>
          <p:nvPr/>
        </p:nvSpPr>
        <p:spPr>
          <a:xfrm>
            <a:off x="3439565" y="3569481"/>
            <a:ext cx="659156" cy="655244"/>
          </a:xfrm>
          <a:prstGeom prst="rect">
            <a:avLst/>
          </a:prstGeom>
          <a:noFill/>
        </p:spPr>
        <p:txBody>
          <a:bodyPr wrap="square" rtlCol="0" anchor="ctr">
            <a:spAutoFit/>
          </a:bodyPr>
          <a:lstStyle/>
          <a:p>
            <a:pPr algn="ctr"/>
            <a:r>
              <a:rPr lang="en-US" sz="3658" b="1" dirty="0">
                <a:solidFill>
                  <a:schemeClr val="bg1"/>
                </a:solidFill>
                <a:latin typeface="Poppins" pitchFamily="2" charset="77"/>
                <a:cs typeface="Poppins" pitchFamily="2" charset="77"/>
              </a:rPr>
              <a:t>02</a:t>
            </a:r>
          </a:p>
        </p:txBody>
      </p:sp>
      <p:sp>
        <p:nvSpPr>
          <p:cNvPr id="23" name="TextBox 35">
            <a:extLst>
              <a:ext uri="{FF2B5EF4-FFF2-40B4-BE49-F238E27FC236}">
                <a16:creationId xmlns:a16="http://schemas.microsoft.com/office/drawing/2014/main" id="{BC7F6B15-9EC2-4F7C-B21F-8415738A1BE0}"/>
              </a:ext>
            </a:extLst>
          </p:cNvPr>
          <p:cNvSpPr txBox="1"/>
          <p:nvPr/>
        </p:nvSpPr>
        <p:spPr>
          <a:xfrm>
            <a:off x="5019321" y="3569481"/>
            <a:ext cx="659156" cy="655244"/>
          </a:xfrm>
          <a:prstGeom prst="rect">
            <a:avLst/>
          </a:prstGeom>
          <a:noFill/>
        </p:spPr>
        <p:txBody>
          <a:bodyPr wrap="square" rtlCol="0" anchor="ctr">
            <a:spAutoFit/>
          </a:bodyPr>
          <a:lstStyle/>
          <a:p>
            <a:pPr algn="ctr"/>
            <a:r>
              <a:rPr lang="en-US" sz="3658" b="1" dirty="0">
                <a:solidFill>
                  <a:schemeClr val="bg1"/>
                </a:solidFill>
                <a:latin typeface="Poppins" pitchFamily="2" charset="77"/>
                <a:cs typeface="Poppins" pitchFamily="2" charset="77"/>
              </a:rPr>
              <a:t>03</a:t>
            </a:r>
          </a:p>
        </p:txBody>
      </p:sp>
      <p:sp>
        <p:nvSpPr>
          <p:cNvPr id="24" name="TextBox 36">
            <a:extLst>
              <a:ext uri="{FF2B5EF4-FFF2-40B4-BE49-F238E27FC236}">
                <a16:creationId xmlns:a16="http://schemas.microsoft.com/office/drawing/2014/main" id="{E12770F5-5D7B-484A-BAF2-F2AF5AA83C83}"/>
              </a:ext>
            </a:extLst>
          </p:cNvPr>
          <p:cNvSpPr txBox="1"/>
          <p:nvPr/>
        </p:nvSpPr>
        <p:spPr>
          <a:xfrm>
            <a:off x="6600411" y="3569481"/>
            <a:ext cx="659156" cy="655244"/>
          </a:xfrm>
          <a:prstGeom prst="rect">
            <a:avLst/>
          </a:prstGeom>
          <a:noFill/>
        </p:spPr>
        <p:txBody>
          <a:bodyPr wrap="square" rtlCol="0" anchor="ctr">
            <a:spAutoFit/>
          </a:bodyPr>
          <a:lstStyle/>
          <a:p>
            <a:pPr algn="ctr"/>
            <a:r>
              <a:rPr lang="en-US" sz="3658" b="1" dirty="0">
                <a:solidFill>
                  <a:schemeClr val="bg1"/>
                </a:solidFill>
                <a:latin typeface="Poppins" pitchFamily="2" charset="77"/>
                <a:cs typeface="Poppins" pitchFamily="2" charset="77"/>
              </a:rPr>
              <a:t>04</a:t>
            </a:r>
          </a:p>
        </p:txBody>
      </p:sp>
      <p:sp>
        <p:nvSpPr>
          <p:cNvPr id="25" name="TextBox 37">
            <a:extLst>
              <a:ext uri="{FF2B5EF4-FFF2-40B4-BE49-F238E27FC236}">
                <a16:creationId xmlns:a16="http://schemas.microsoft.com/office/drawing/2014/main" id="{CDE392FD-80FB-4DED-A314-7A8652BA7AE5}"/>
              </a:ext>
            </a:extLst>
          </p:cNvPr>
          <p:cNvSpPr txBox="1"/>
          <p:nvPr/>
        </p:nvSpPr>
        <p:spPr>
          <a:xfrm>
            <a:off x="8183568" y="3569481"/>
            <a:ext cx="659156" cy="655244"/>
          </a:xfrm>
          <a:prstGeom prst="rect">
            <a:avLst/>
          </a:prstGeom>
          <a:noFill/>
        </p:spPr>
        <p:txBody>
          <a:bodyPr wrap="square" rtlCol="0" anchor="ctr">
            <a:spAutoFit/>
          </a:bodyPr>
          <a:lstStyle/>
          <a:p>
            <a:pPr algn="ctr"/>
            <a:r>
              <a:rPr lang="en-US" sz="3658" b="1" dirty="0">
                <a:solidFill>
                  <a:schemeClr val="bg1"/>
                </a:solidFill>
                <a:latin typeface="Poppins" pitchFamily="2" charset="77"/>
                <a:cs typeface="Poppins" pitchFamily="2" charset="77"/>
              </a:rPr>
              <a:t>05</a:t>
            </a:r>
          </a:p>
        </p:txBody>
      </p:sp>
      <p:sp>
        <p:nvSpPr>
          <p:cNvPr id="28" name="Rectangle 27">
            <a:extLst>
              <a:ext uri="{FF2B5EF4-FFF2-40B4-BE49-F238E27FC236}">
                <a16:creationId xmlns:a16="http://schemas.microsoft.com/office/drawing/2014/main" id="{8AF3A98A-758A-4813-B7E6-76C335CC2906}"/>
              </a:ext>
            </a:extLst>
          </p:cNvPr>
          <p:cNvSpPr/>
          <p:nvPr/>
        </p:nvSpPr>
        <p:spPr>
          <a:xfrm>
            <a:off x="2304896" y="2338777"/>
            <a:ext cx="2928494" cy="369332"/>
          </a:xfrm>
          <a:prstGeom prst="rect">
            <a:avLst/>
          </a:prstGeom>
        </p:spPr>
        <p:txBody>
          <a:bodyPr wrap="none">
            <a:spAutoFit/>
          </a:bodyPr>
          <a:lstStyle/>
          <a:p>
            <a:r>
              <a:rPr lang="en-US" b="1" dirty="0">
                <a:solidFill>
                  <a:schemeClr val="tx2"/>
                </a:solidFill>
                <a:latin typeface="Poppins" pitchFamily="2" charset="77"/>
                <a:ea typeface="League Spartan" charset="0"/>
                <a:cs typeface="Poppins" pitchFamily="2" charset="77"/>
              </a:rPr>
              <a:t>Pre-change notification 2021</a:t>
            </a:r>
            <a:endParaRPr lang="fr-FR" dirty="0"/>
          </a:p>
        </p:txBody>
      </p:sp>
      <p:sp>
        <p:nvSpPr>
          <p:cNvPr id="29" name="TextBox 28">
            <a:extLst>
              <a:ext uri="{FF2B5EF4-FFF2-40B4-BE49-F238E27FC236}">
                <a16:creationId xmlns:a16="http://schemas.microsoft.com/office/drawing/2014/main" id="{DFDA00AA-1C42-4E38-91C6-5A102B50940A}"/>
              </a:ext>
            </a:extLst>
          </p:cNvPr>
          <p:cNvSpPr txBox="1"/>
          <p:nvPr/>
        </p:nvSpPr>
        <p:spPr>
          <a:xfrm>
            <a:off x="6721020" y="5219080"/>
            <a:ext cx="3611886" cy="369332"/>
          </a:xfrm>
          <a:prstGeom prst="rect">
            <a:avLst/>
          </a:prstGeom>
          <a:noFill/>
        </p:spPr>
        <p:txBody>
          <a:bodyPr wrap="none" rtlCol="0" anchor="b" anchorCtr="0">
            <a:spAutoFit/>
          </a:bodyPr>
          <a:lstStyle/>
          <a:p>
            <a:pPr algn="ctr"/>
            <a:r>
              <a:rPr lang="en-US" b="1" dirty="0">
                <a:solidFill>
                  <a:schemeClr val="tx2"/>
                </a:solidFill>
                <a:latin typeface="Poppins" pitchFamily="2" charset="77"/>
                <a:ea typeface="League Spartan" charset="0"/>
                <a:cs typeface="Poppins" pitchFamily="2" charset="77"/>
              </a:rPr>
              <a:t>Implementation in mid-2024</a:t>
            </a:r>
          </a:p>
        </p:txBody>
      </p:sp>
      <p:sp>
        <p:nvSpPr>
          <p:cNvPr id="30" name="Triangle isocèle 29">
            <a:extLst>
              <a:ext uri="{FF2B5EF4-FFF2-40B4-BE49-F238E27FC236}">
                <a16:creationId xmlns:a16="http://schemas.microsoft.com/office/drawing/2014/main" id="{2D63BD77-642A-491A-8C46-2D1F8EA114B3}"/>
              </a:ext>
            </a:extLst>
          </p:cNvPr>
          <p:cNvSpPr/>
          <p:nvPr/>
        </p:nvSpPr>
        <p:spPr>
          <a:xfrm rot="10800000">
            <a:off x="9163050" y="3892463"/>
            <a:ext cx="281123" cy="254087"/>
          </a:xfrm>
          <a:prstGeom prst="triangl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2" name="Connecteur droit 31">
            <a:extLst>
              <a:ext uri="{FF2B5EF4-FFF2-40B4-BE49-F238E27FC236}">
                <a16:creationId xmlns:a16="http://schemas.microsoft.com/office/drawing/2014/main" id="{B105EAB0-F724-47D7-9FA7-BAD8E5C9470A}"/>
              </a:ext>
            </a:extLst>
          </p:cNvPr>
          <p:cNvCxnSpPr>
            <a:cxnSpLocks/>
            <a:stCxn id="4" idx="1"/>
            <a:endCxn id="14" idx="0"/>
          </p:cNvCxnSpPr>
          <p:nvPr/>
        </p:nvCxnSpPr>
        <p:spPr>
          <a:xfrm flipH="1">
            <a:off x="2185324" y="4476984"/>
            <a:ext cx="3397" cy="392760"/>
          </a:xfrm>
          <a:prstGeom prst="line">
            <a:avLst/>
          </a:prstGeom>
          <a:ln>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97AA7F4D-0F30-488B-9CDD-734108F80162}"/>
              </a:ext>
            </a:extLst>
          </p:cNvPr>
          <p:cNvCxnSpPr>
            <a:cxnSpLocks/>
            <a:stCxn id="13" idx="3"/>
            <a:endCxn id="16" idx="1"/>
          </p:cNvCxnSpPr>
          <p:nvPr/>
        </p:nvCxnSpPr>
        <p:spPr>
          <a:xfrm flipH="1" flipV="1">
            <a:off x="6929988" y="1850464"/>
            <a:ext cx="1" cy="1459595"/>
          </a:xfrm>
          <a:prstGeom prst="line">
            <a:avLst/>
          </a:prstGeom>
          <a:ln>
            <a:solidFill>
              <a:schemeClr val="accent1">
                <a:lumMod val="40000"/>
                <a:lumOff val="6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5D7B0E71-7E82-41C3-A6EC-4EA2CFE2118F}"/>
              </a:ext>
            </a:extLst>
          </p:cNvPr>
          <p:cNvCxnSpPr>
            <a:cxnSpLocks/>
            <a:stCxn id="8" idx="1"/>
            <a:endCxn id="15" idx="1"/>
          </p:cNvCxnSpPr>
          <p:nvPr/>
        </p:nvCxnSpPr>
        <p:spPr>
          <a:xfrm flipH="1">
            <a:off x="5348899" y="4476984"/>
            <a:ext cx="358" cy="1690596"/>
          </a:xfrm>
          <a:prstGeom prst="line">
            <a:avLst/>
          </a:prstGeom>
          <a:ln>
            <a:solidFill>
              <a:schemeClr val="accent1">
                <a:lumMod val="60000"/>
                <a:lumOff val="4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69806636-29BE-41D8-A262-61F26B7A140A}"/>
              </a:ext>
            </a:extLst>
          </p:cNvPr>
          <p:cNvCxnSpPr>
            <a:cxnSpLocks/>
            <a:stCxn id="6" idx="3"/>
            <a:endCxn id="28" idx="2"/>
          </p:cNvCxnSpPr>
          <p:nvPr/>
        </p:nvCxnSpPr>
        <p:spPr>
          <a:xfrm flipV="1">
            <a:off x="3768834" y="2708109"/>
            <a:ext cx="309" cy="601950"/>
          </a:xfrm>
          <a:prstGeom prst="line">
            <a:avLst/>
          </a:prstGeom>
          <a:ln>
            <a:solidFill>
              <a:schemeClr val="accent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828DB70D-AA1D-4251-B218-A14E9051FF12}"/>
              </a:ext>
            </a:extLst>
          </p:cNvPr>
          <p:cNvCxnSpPr>
            <a:cxnSpLocks/>
            <a:stCxn id="11" idx="1"/>
            <a:endCxn id="29" idx="0"/>
          </p:cNvCxnSpPr>
          <p:nvPr/>
        </p:nvCxnSpPr>
        <p:spPr>
          <a:xfrm>
            <a:off x="8512836" y="4476984"/>
            <a:ext cx="14127" cy="742096"/>
          </a:xfrm>
          <a:prstGeom prst="line">
            <a:avLst/>
          </a:prstGeom>
          <a:ln>
            <a:solidFill>
              <a:schemeClr val="accent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6" name="TextBox 3">
            <a:extLst>
              <a:ext uri="{FF2B5EF4-FFF2-40B4-BE49-F238E27FC236}">
                <a16:creationId xmlns:a16="http://schemas.microsoft.com/office/drawing/2014/main" id="{695EC7D6-2759-400B-93E0-EE2892462506}"/>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Calibri" panose="020F0502020204030204"/>
                <a:ea typeface="+mn-ea"/>
                <a:cs typeface="+mn-cs"/>
              </a:rPr>
              <a:t>.</a:t>
            </a:r>
          </a:p>
        </p:txBody>
      </p:sp>
      <p:sp>
        <p:nvSpPr>
          <p:cNvPr id="3" name="Espace réservé du numéro de diapositive 2">
            <a:extLst>
              <a:ext uri="{FF2B5EF4-FFF2-40B4-BE49-F238E27FC236}">
                <a16:creationId xmlns:a16="http://schemas.microsoft.com/office/drawing/2014/main" id="{677F2E0E-38CE-FC83-6106-073C75DEFCB6}"/>
              </a:ext>
            </a:extLst>
          </p:cNvPr>
          <p:cNvSpPr>
            <a:spLocks noGrp="1"/>
          </p:cNvSpPr>
          <p:nvPr>
            <p:ph type="sldNum" sz="quarter" idx="12"/>
          </p:nvPr>
        </p:nvSpPr>
        <p:spPr/>
        <p:txBody>
          <a:bodyPr/>
          <a:lstStyle/>
          <a:p>
            <a:fld id="{A51A9785-A052-4492-AAD8-5BB3B67483BF}" type="slidenum">
              <a:rPr lang="en-US" smtClean="0"/>
              <a:t>2</a:t>
            </a:fld>
            <a:endParaRPr lang="en-US"/>
          </a:p>
        </p:txBody>
      </p:sp>
    </p:spTree>
    <p:extLst>
      <p:ext uri="{BB962C8B-B14F-4D97-AF65-F5344CB8AC3E}">
        <p14:creationId xmlns:p14="http://schemas.microsoft.com/office/powerpoint/2010/main" val="16425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22" grpId="0"/>
      <p:bldP spid="23" grpId="0"/>
      <p:bldP spid="28" grpId="0"/>
      <p:bldP spid="29"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F678E332-A8A3-E49E-E428-ABC84ACBE7D6}"/>
              </a:ext>
            </a:extLst>
          </p:cNvPr>
          <p:cNvGraphicFramePr>
            <a:graphicFrameLocks noChangeAspect="1"/>
          </p:cNvGraphicFramePr>
          <p:nvPr>
            <p:custDataLst>
              <p:tags r:id="rId2"/>
            </p:custDataLst>
            <p:extLst>
              <p:ext uri="{D42A27DB-BD31-4B8C-83A1-F6EECF244321}">
                <p14:modId xmlns:p14="http://schemas.microsoft.com/office/powerpoint/2010/main" val="3897555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592" imgH="591" progId="TCLayout.ActiveDocument.1">
                  <p:embed/>
                </p:oleObj>
              </mc:Choice>
              <mc:Fallback>
                <p:oleObj name="Diapositive think-cell" r:id="rId5" imgW="592" imgH="591" progId="TCLayout.ActiveDocument.1">
                  <p:embed/>
                  <p:pic>
                    <p:nvPicPr>
                      <p:cNvPr id="5" name="Objet 4" hidden="1">
                        <a:extLst>
                          <a:ext uri="{FF2B5EF4-FFF2-40B4-BE49-F238E27FC236}">
                            <a16:creationId xmlns:a16="http://schemas.microsoft.com/office/drawing/2014/main" id="{F678E332-A8A3-E49E-E428-ABC84ACBE7D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146" name="Rectangle 2"/>
          <p:cNvSpPr>
            <a:spLocks noGrp="1" noChangeArrowheads="1"/>
          </p:cNvSpPr>
          <p:nvPr>
            <p:ph type="title"/>
          </p:nvPr>
        </p:nvSpPr>
        <p:spPr/>
        <p:txBody>
          <a:bodyPr vert="horz"/>
          <a:lstStyle/>
          <a:p>
            <a:r>
              <a:rPr lang="en-US" sz="3600" dirty="0"/>
              <a:t>Finding Guidance</a:t>
            </a:r>
          </a:p>
        </p:txBody>
      </p:sp>
      <p:sp>
        <p:nvSpPr>
          <p:cNvPr id="2" name="Espace réservé du texte vertical 1">
            <a:extLst>
              <a:ext uri="{FF2B5EF4-FFF2-40B4-BE49-F238E27FC236}">
                <a16:creationId xmlns:a16="http://schemas.microsoft.com/office/drawing/2014/main" id="{2F5541D1-703C-7764-6F88-BD64777BEE61}"/>
              </a:ext>
            </a:extLst>
          </p:cNvPr>
          <p:cNvSpPr>
            <a:spLocks noGrp="1"/>
          </p:cNvSpPr>
          <p:nvPr>
            <p:ph type="body" orient="vert" idx="1"/>
          </p:nvPr>
        </p:nvSpPr>
        <p:spPr/>
        <p:txBody>
          <a:bodyPr>
            <a:normAutofit fontScale="77500" lnSpcReduction="20000"/>
          </a:bodyPr>
          <a:lstStyle/>
          <a:p>
            <a:pPr algn="l"/>
            <a:r>
              <a:rPr lang="en-US" sz="2800" dirty="0"/>
              <a:t>ISO 11137 - Part 1 - Requirements for development, validation and routine control of a sterilization process for medical devices</a:t>
            </a:r>
          </a:p>
          <a:p>
            <a:pPr algn="l"/>
            <a:endParaRPr lang="en-US" sz="2800" dirty="0"/>
          </a:p>
          <a:p>
            <a:pPr algn="l"/>
            <a:r>
              <a:rPr lang="en-US" sz="2800" dirty="0"/>
              <a:t>ISO 11137 - Part 3 – Guidance on </a:t>
            </a:r>
            <a:r>
              <a:rPr lang="en-US" sz="2800" dirty="0" err="1"/>
              <a:t>dosimetric</a:t>
            </a:r>
            <a:r>
              <a:rPr lang="en-US" sz="2800" dirty="0"/>
              <a:t> aspects</a:t>
            </a:r>
          </a:p>
          <a:p>
            <a:pPr algn="l"/>
            <a:endParaRPr lang="en-US" sz="2800" dirty="0"/>
          </a:p>
          <a:p>
            <a:pPr algn="l"/>
            <a:r>
              <a:rPr lang="en-US" sz="2800" dirty="0"/>
              <a:t>ISO 11137 - Part 4 - Guidance on control of the irradiation process</a:t>
            </a:r>
          </a:p>
          <a:p>
            <a:pPr algn="l"/>
            <a:endParaRPr lang="en-US" sz="2800" dirty="0"/>
          </a:p>
          <a:p>
            <a:pPr algn="l"/>
            <a:r>
              <a:rPr lang="en-US" sz="2800" dirty="0"/>
              <a:t>AAMI TIR 29, Guidance for process in radiation sterilization</a:t>
            </a:r>
          </a:p>
          <a:p>
            <a:pPr algn="l"/>
            <a:endParaRPr lang="en-US" dirty="0"/>
          </a:p>
          <a:p>
            <a:pPr algn="l"/>
            <a:r>
              <a:rPr lang="en-US" sz="2800" dirty="0"/>
              <a:t>ISO/ASTM 52628 – Standard practice for dosimetry in radiation processing</a:t>
            </a:r>
          </a:p>
          <a:p>
            <a:pPr algn="l"/>
            <a:endParaRPr lang="en-US" sz="2800" dirty="0"/>
          </a:p>
          <a:p>
            <a:pPr algn="l"/>
            <a:r>
              <a:rPr lang="en-US" sz="2800" dirty="0"/>
              <a:t>ISO/ASTM  52303 - Guide for absorbed-dose mapping in radiation processing facilities</a:t>
            </a:r>
          </a:p>
          <a:p>
            <a:pPr algn="l"/>
            <a:endParaRPr lang="en-US" sz="2800" dirty="0"/>
          </a:p>
          <a:p>
            <a:pPr algn="l"/>
            <a:endParaRPr lang="en-US" sz="2800" dirty="0"/>
          </a:p>
        </p:txBody>
      </p:sp>
      <p:sp>
        <p:nvSpPr>
          <p:cNvPr id="4" name="Rectangle 3"/>
          <p:cNvSpPr>
            <a:spLocks noChangeArrowheads="1"/>
          </p:cNvSpPr>
          <p:nvPr/>
        </p:nvSpPr>
        <p:spPr bwMode="auto">
          <a:xfrm>
            <a:off x="1695796" y="1295401"/>
            <a:ext cx="8991600" cy="216982"/>
          </a:xfrm>
          <a:prstGeom prst="rect">
            <a:avLst/>
          </a:prstGeom>
          <a:noFill/>
          <a:ln w="9525">
            <a:noFill/>
            <a:miter lim="800000"/>
            <a:headEnd/>
            <a:tailEnd/>
          </a:ln>
        </p:spPr>
        <p:txBody>
          <a:bodyPr wrap="square">
            <a:spAutoFit/>
          </a:bodyPr>
          <a:lstStyle/>
          <a:p>
            <a:pPr algn="l">
              <a:lnSpc>
                <a:spcPct val="90000"/>
              </a:lnSpc>
            </a:pPr>
            <a:endParaRPr lang="en-US" sz="900" dirty="0">
              <a:solidFill>
                <a:schemeClr val="bg1"/>
              </a:solidFill>
            </a:endParaRPr>
          </a:p>
        </p:txBody>
      </p:sp>
    </p:spTree>
    <p:custDataLst>
      <p:tags r:id="rId1"/>
    </p:custDataLst>
    <p:extLst>
      <p:ext uri="{BB962C8B-B14F-4D97-AF65-F5344CB8AC3E}">
        <p14:creationId xmlns:p14="http://schemas.microsoft.com/office/powerpoint/2010/main" val="73341816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5CE219A5-B936-4852-B4D9-79FC3EC7D7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7" name="Objet 6" hidden="1">
                        <a:extLst>
                          <a:ext uri="{FF2B5EF4-FFF2-40B4-BE49-F238E27FC236}">
                            <a16:creationId xmlns:a16="http://schemas.microsoft.com/office/drawing/2014/main" id="{5CE219A5-B936-4852-B4D9-79FC3EC7D77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itre 3">
            <a:extLst>
              <a:ext uri="{FF2B5EF4-FFF2-40B4-BE49-F238E27FC236}">
                <a16:creationId xmlns:a16="http://schemas.microsoft.com/office/drawing/2014/main" id="{AEE0EC01-2958-45DE-ACED-1611A8B4A7B4}"/>
              </a:ext>
            </a:extLst>
          </p:cNvPr>
          <p:cNvSpPr>
            <a:spLocks noGrp="1"/>
          </p:cNvSpPr>
          <p:nvPr>
            <p:ph type="title"/>
          </p:nvPr>
        </p:nvSpPr>
        <p:spPr/>
        <p:txBody>
          <a:bodyPr vert="horz"/>
          <a:lstStyle/>
          <a:p>
            <a:r>
              <a:rPr lang="en-US" dirty="0"/>
              <a:t>Transferring the </a:t>
            </a:r>
            <a:r>
              <a:rPr lang="en-US" b="1" dirty="0"/>
              <a:t>maximum </a:t>
            </a:r>
            <a:r>
              <a:rPr lang="en-US" dirty="0"/>
              <a:t>acceptable dose</a:t>
            </a:r>
            <a:endParaRPr lang="fr-FR" dirty="0"/>
          </a:p>
        </p:txBody>
      </p:sp>
      <p:sp>
        <p:nvSpPr>
          <p:cNvPr id="2" name="Espace réservé du numéro de diapositive 1">
            <a:extLst>
              <a:ext uri="{FF2B5EF4-FFF2-40B4-BE49-F238E27FC236}">
                <a16:creationId xmlns:a16="http://schemas.microsoft.com/office/drawing/2014/main" id="{2C7A0FE9-30A4-4C13-B56B-0C896652423E}"/>
              </a:ext>
            </a:extLst>
          </p:cNvPr>
          <p:cNvSpPr>
            <a:spLocks noGrp="1"/>
          </p:cNvSpPr>
          <p:nvPr>
            <p:ph type="sldNum" sz="quarter" idx="12"/>
          </p:nvPr>
        </p:nvSpPr>
        <p:spPr/>
        <p:txBody>
          <a:bodyPr/>
          <a:lstStyle/>
          <a:p>
            <a:fld id="{0C8761C7-EE27-4485-904A-AF787EF92FBE}" type="slidenum">
              <a:rPr lang="en-US" noProof="0" smtClean="0"/>
              <a:t>21</a:t>
            </a:fld>
            <a:endParaRPr lang="en-US" noProof="0"/>
          </a:p>
        </p:txBody>
      </p:sp>
      <p:sp>
        <p:nvSpPr>
          <p:cNvPr id="6" name="Espace réservé du texte 5">
            <a:extLst>
              <a:ext uri="{FF2B5EF4-FFF2-40B4-BE49-F238E27FC236}">
                <a16:creationId xmlns:a16="http://schemas.microsoft.com/office/drawing/2014/main" id="{2207E0A3-ABED-4BC4-A9E6-15C8B3F203C4}"/>
              </a:ext>
            </a:extLst>
          </p:cNvPr>
          <p:cNvSpPr>
            <a:spLocks noGrp="1"/>
          </p:cNvSpPr>
          <p:nvPr>
            <p:ph type="body" sz="quarter" idx="4294967295"/>
          </p:nvPr>
        </p:nvSpPr>
        <p:spPr>
          <a:xfrm>
            <a:off x="418012" y="1722008"/>
            <a:ext cx="11591925" cy="3816350"/>
          </a:xfrm>
        </p:spPr>
        <p:txBody>
          <a:bodyPr>
            <a:normAutofit fontScale="85000" lnSpcReduction="20000"/>
          </a:bodyPr>
          <a:lstStyle/>
          <a:p>
            <a:pPr marR="6440"/>
            <a:r>
              <a:rPr lang="en-US" dirty="0">
                <a:solidFill>
                  <a:srgbClr val="000000"/>
                </a:solidFill>
                <a:latin typeface="+mj-lt"/>
              </a:rPr>
              <a:t>As written in ISO 11137-1: 8.1.1, The maximum acceptable dose for product shall be established. When treated with the maximum acceptable dose, product shall meet its specified functional requirements throughout its defined lifetime</a:t>
            </a:r>
          </a:p>
          <a:p>
            <a:pPr marR="106440"/>
            <a:r>
              <a:rPr lang="en-US" dirty="0">
                <a:solidFill>
                  <a:srgbClr val="000000"/>
                </a:solidFill>
                <a:latin typeface="+mj-lt"/>
              </a:rPr>
              <a:t>This statement is not specific to X-Ray or Gamma or </a:t>
            </a:r>
            <a:r>
              <a:rPr lang="en-US" dirty="0" err="1">
                <a:solidFill>
                  <a:srgbClr val="000000"/>
                </a:solidFill>
                <a:latin typeface="+mj-lt"/>
              </a:rPr>
              <a:t>Ebeam</a:t>
            </a:r>
            <a:r>
              <a:rPr lang="en-US" dirty="0">
                <a:solidFill>
                  <a:srgbClr val="000000"/>
                </a:solidFill>
                <a:latin typeface="+mj-lt"/>
              </a:rPr>
              <a:t> process</a:t>
            </a:r>
          </a:p>
          <a:p>
            <a:pPr marR="24840"/>
            <a:r>
              <a:rPr lang="en-US" dirty="0">
                <a:solidFill>
                  <a:srgbClr val="000000"/>
                </a:solidFill>
                <a:latin typeface="+mj-lt"/>
              </a:rPr>
              <a:t>A confirmation study from the maximum dose established should be conducted</a:t>
            </a:r>
          </a:p>
          <a:p>
            <a:pPr marR="6640"/>
            <a:r>
              <a:rPr lang="en-US" dirty="0">
                <a:solidFill>
                  <a:srgbClr val="000000"/>
                </a:solidFill>
                <a:latin typeface="+mj-lt"/>
              </a:rPr>
              <a:t>For example, a comparison between worst case results from Gamma or E-Beam and X-Ray on maximum dose could be realized</a:t>
            </a:r>
          </a:p>
          <a:p>
            <a:pPr marR="6640"/>
            <a:r>
              <a:rPr lang="en-US" dirty="0">
                <a:solidFill>
                  <a:srgbClr val="000000"/>
                </a:solidFill>
                <a:latin typeface="+mj-lt"/>
              </a:rPr>
              <a:t>Clause 8.4.1 states that an assessment must be made to ensure that differences in conditions of two radiation sources do not affect the validity of the maximum acceptable dose</a:t>
            </a:r>
          </a:p>
          <a:p>
            <a:pPr marR="6640"/>
            <a:r>
              <a:rPr lang="en-US" dirty="0">
                <a:solidFill>
                  <a:srgbClr val="000000"/>
                </a:solidFill>
                <a:latin typeface="+mj-lt"/>
              </a:rPr>
              <a:t>The Guidance to this Section (A.8.4.1) mentions specifically dose rate and product temperature as the two most likely conditions that need to be considered</a:t>
            </a:r>
            <a:endParaRPr lang="fr-FR" dirty="0">
              <a:latin typeface="+mj-lt"/>
            </a:endParaRPr>
          </a:p>
          <a:p>
            <a:endParaRPr lang="fr-FR" dirty="0">
              <a:latin typeface="+mj-lt"/>
            </a:endParaRPr>
          </a:p>
        </p:txBody>
      </p:sp>
      <p:sp>
        <p:nvSpPr>
          <p:cNvPr id="3" name="TextBox 16">
            <a:extLst>
              <a:ext uri="{FF2B5EF4-FFF2-40B4-BE49-F238E27FC236}">
                <a16:creationId xmlns:a16="http://schemas.microsoft.com/office/drawing/2014/main" id="{35B3DD63-14BF-A8AC-52DF-50CF29A29FE6}"/>
              </a:ext>
            </a:extLst>
          </p:cNvPr>
          <p:cNvSpPr txBox="1"/>
          <p:nvPr/>
        </p:nvSpPr>
        <p:spPr>
          <a:xfrm>
            <a:off x="10416648" y="396445"/>
            <a:ext cx="389850" cy="338169"/>
          </a:xfrm>
          <a:prstGeom prst="rect">
            <a:avLst/>
          </a:prstGeom>
          <a:noFill/>
        </p:spPr>
        <p:txBody>
          <a:bodyPr wrap="none" rtlCol="0">
            <a:spAutoFit/>
          </a:bodyPr>
          <a:lstStyle/>
          <a:p>
            <a:pPr eaLnBrk="0" fontAlgn="ctr" hangingPunct="0">
              <a:lnSpc>
                <a:spcPct val="85000"/>
              </a:lnSpc>
              <a:spcBef>
                <a:spcPct val="35000"/>
              </a:spcBef>
              <a:spcAft>
                <a:spcPct val="0"/>
              </a:spcAft>
              <a:defRPr/>
            </a:pPr>
            <a:r>
              <a:rPr lang="en-US" dirty="0">
                <a:solidFill>
                  <a:schemeClr val="tx1">
                    <a:lumMod val="65000"/>
                    <a:lumOff val="35000"/>
                  </a:schemeClr>
                </a:solidFill>
                <a:latin typeface="Arial" charset="0"/>
                <a:ea typeface="MS PGothic" pitchFamily="34" charset="-128"/>
                <a:sym typeface="Wingdings" panose="05000000000000000000" pitchFamily="2" charset="2"/>
              </a:rPr>
              <a:t></a:t>
            </a:r>
            <a:endParaRPr lang="en-US" dirty="0">
              <a:solidFill>
                <a:schemeClr val="tx1">
                  <a:lumMod val="65000"/>
                  <a:lumOff val="35000"/>
                </a:schemeClr>
              </a:solidFill>
              <a:latin typeface="Arial" charset="0"/>
              <a:ea typeface="MS PGothic" pitchFamily="34" charset="-128"/>
            </a:endParaRPr>
          </a:p>
        </p:txBody>
      </p:sp>
    </p:spTree>
    <p:extLst>
      <p:ext uri="{BB962C8B-B14F-4D97-AF65-F5344CB8AC3E}">
        <p14:creationId xmlns:p14="http://schemas.microsoft.com/office/powerpoint/2010/main" val="3247109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E7A10C61-A0B8-555D-F725-D1FE7DBEDEA5}"/>
              </a:ext>
            </a:extLst>
          </p:cNvPr>
          <p:cNvGraphicFramePr>
            <a:graphicFrameLocks noChangeAspect="1"/>
          </p:cNvGraphicFramePr>
          <p:nvPr>
            <p:custDataLst>
              <p:tags r:id="rId1"/>
            </p:custDataLst>
            <p:extLst>
              <p:ext uri="{D42A27DB-BD31-4B8C-83A1-F6EECF244321}">
                <p14:modId xmlns:p14="http://schemas.microsoft.com/office/powerpoint/2010/main" val="32252355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4" name="Objet 3" hidden="1">
                        <a:extLst>
                          <a:ext uri="{FF2B5EF4-FFF2-40B4-BE49-F238E27FC236}">
                            <a16:creationId xmlns:a16="http://schemas.microsoft.com/office/drawing/2014/main" id="{E7A10C61-A0B8-555D-F725-D1FE7DBEDE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7F32971-42E9-9931-DCB3-215B217B19AB}"/>
              </a:ext>
            </a:extLst>
          </p:cNvPr>
          <p:cNvSpPr>
            <a:spLocks noGrp="1"/>
          </p:cNvSpPr>
          <p:nvPr>
            <p:ph type="title"/>
          </p:nvPr>
        </p:nvSpPr>
        <p:spPr>
          <a:xfrm>
            <a:off x="371107" y="3114561"/>
            <a:ext cx="10515600" cy="1325563"/>
          </a:xfrm>
        </p:spPr>
        <p:txBody>
          <a:bodyPr vert="horz"/>
          <a:lstStyle/>
          <a:p>
            <a:pPr algn="ctr"/>
            <a:r>
              <a:rPr lang="fr-FR" dirty="0" err="1"/>
              <a:t>Physics</a:t>
            </a:r>
            <a:endParaRPr lang="fr-FR" dirty="0"/>
          </a:p>
        </p:txBody>
      </p:sp>
      <p:sp>
        <p:nvSpPr>
          <p:cNvPr id="3" name="Espace réservé du numéro de diapositive 2">
            <a:extLst>
              <a:ext uri="{FF2B5EF4-FFF2-40B4-BE49-F238E27FC236}">
                <a16:creationId xmlns:a16="http://schemas.microsoft.com/office/drawing/2014/main" id="{C86ECAC8-11B1-05B4-981B-A43D154D7E4F}"/>
              </a:ext>
            </a:extLst>
          </p:cNvPr>
          <p:cNvSpPr>
            <a:spLocks noGrp="1"/>
          </p:cNvSpPr>
          <p:nvPr>
            <p:ph type="sldNum" sz="quarter" idx="12"/>
          </p:nvPr>
        </p:nvSpPr>
        <p:spPr/>
        <p:txBody>
          <a:bodyPr/>
          <a:lstStyle/>
          <a:p>
            <a:fld id="{AD3FAF27-8B82-4449-B01B-BEC948125F21}" type="slidenum">
              <a:rPr lang="en-GB" smtClean="0"/>
              <a:pPr/>
              <a:t>22</a:t>
            </a:fld>
            <a:endParaRPr lang="en-GB"/>
          </a:p>
        </p:txBody>
      </p:sp>
      <p:pic>
        <p:nvPicPr>
          <p:cNvPr id="5" name="Picture 6" descr="Text, background pattern&#10;&#10;Description automatically generated">
            <a:extLst>
              <a:ext uri="{FF2B5EF4-FFF2-40B4-BE49-F238E27FC236}">
                <a16:creationId xmlns:a16="http://schemas.microsoft.com/office/drawing/2014/main" id="{9F3E273A-F99C-4F06-AE94-93C5761681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31401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t 23" hidden="1">
            <a:extLst>
              <a:ext uri="{FF2B5EF4-FFF2-40B4-BE49-F238E27FC236}">
                <a16:creationId xmlns:a16="http://schemas.microsoft.com/office/drawing/2014/main" id="{439EBA6B-B772-904D-9335-FAECB2099B4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60" imgH="360" progId="TCLayout.ActiveDocument.1">
                  <p:embed/>
                </p:oleObj>
              </mc:Choice>
              <mc:Fallback>
                <p:oleObj name="Diapositive think-cell" r:id="rId3" imgW="360" imgH="360" progId="TCLayout.ActiveDocument.1">
                  <p:embed/>
                  <p:pic>
                    <p:nvPicPr>
                      <p:cNvPr id="24" name="Objet 23" hidden="1">
                        <a:extLst>
                          <a:ext uri="{FF2B5EF4-FFF2-40B4-BE49-F238E27FC236}">
                            <a16:creationId xmlns:a16="http://schemas.microsoft.com/office/drawing/2014/main" id="{439EBA6B-B772-904D-9335-FAECB2099B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966B3B3B-A2D2-C42D-5D92-6042D5311813}"/>
              </a:ext>
            </a:extLst>
          </p:cNvPr>
          <p:cNvSpPr>
            <a:spLocks noGrp="1"/>
          </p:cNvSpPr>
          <p:nvPr>
            <p:ph type="title"/>
          </p:nvPr>
        </p:nvSpPr>
        <p:spPr/>
        <p:txBody>
          <a:bodyPr vert="horz">
            <a:normAutofit/>
          </a:bodyPr>
          <a:lstStyle/>
          <a:p>
            <a:r>
              <a:rPr lang="fr-FR" sz="2800" dirty="0">
                <a:latin typeface="+mj-lt"/>
              </a:rPr>
              <a:t>Radiation </a:t>
            </a:r>
            <a:r>
              <a:rPr lang="fr-FR" sz="2800" spc="-40" dirty="0" err="1">
                <a:latin typeface="+mj-lt"/>
              </a:rPr>
              <a:t>Technology</a:t>
            </a:r>
            <a:r>
              <a:rPr lang="fr-FR" sz="2800" spc="-40" dirty="0">
                <a:latin typeface="+mj-lt"/>
              </a:rPr>
              <a:t>:</a:t>
            </a:r>
            <a:r>
              <a:rPr lang="fr-FR" sz="2800" spc="-105" dirty="0">
                <a:latin typeface="+mj-lt"/>
              </a:rPr>
              <a:t> </a:t>
            </a:r>
            <a:r>
              <a:rPr lang="fr-FR" sz="2800" spc="-5" dirty="0">
                <a:latin typeface="+mj-lt"/>
              </a:rPr>
              <a:t>Introduction</a:t>
            </a:r>
            <a:br>
              <a:rPr lang="fr-FR" sz="2800" spc="-5" dirty="0">
                <a:latin typeface="+mj-lt"/>
              </a:rPr>
            </a:br>
            <a:r>
              <a:rPr lang="en-GB" altLang="en-US" sz="2400" dirty="0">
                <a:solidFill>
                  <a:schemeClr val="tx2"/>
                </a:solidFill>
                <a:latin typeface="+mj-lt"/>
              </a:rPr>
              <a:t>Sterilization Modalities &amp; Technologies</a:t>
            </a:r>
            <a:endParaRPr lang="fr-FR" dirty="0">
              <a:latin typeface="+mj-lt"/>
            </a:endParaRPr>
          </a:p>
        </p:txBody>
      </p:sp>
      <p:sp>
        <p:nvSpPr>
          <p:cNvPr id="30" name="Espace réservé du numéro de diapositive 29">
            <a:extLst>
              <a:ext uri="{FF2B5EF4-FFF2-40B4-BE49-F238E27FC236}">
                <a16:creationId xmlns:a16="http://schemas.microsoft.com/office/drawing/2014/main" id="{6D52A943-2EF1-672B-A8F2-32681C3EC482}"/>
              </a:ext>
            </a:extLst>
          </p:cNvPr>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1463040" rtl="0" eaLnBrk="1" latinLnBrk="0" hangingPunct="1">
              <a:defRPr sz="1200" kern="1200">
                <a:solidFill>
                  <a:schemeClr val="accent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a:lstStyle>
          <a:p>
            <a:fld id="{5026CFE3-AF7B-BA4E-8593-EB164E66E68B}" type="slidenum">
              <a:rPr lang="en-US" smtClean="0">
                <a:latin typeface="+mj-lt"/>
              </a:rPr>
              <a:pPr/>
              <a:t>23</a:t>
            </a:fld>
            <a:endParaRPr lang="en-US" noProof="0">
              <a:latin typeface="+mj-lt"/>
            </a:endParaRPr>
          </a:p>
        </p:txBody>
      </p:sp>
      <p:sp>
        <p:nvSpPr>
          <p:cNvPr id="27" name="TextBox 3">
            <a:extLst>
              <a:ext uri="{FF2B5EF4-FFF2-40B4-BE49-F238E27FC236}">
                <a16:creationId xmlns:a16="http://schemas.microsoft.com/office/drawing/2014/main" id="{0C98E0DA-651E-606C-C4FD-0CD9358019C8}"/>
              </a:ext>
            </a:extLst>
          </p:cNvPr>
          <p:cNvSpPr txBox="1"/>
          <p:nvPr/>
        </p:nvSpPr>
        <p:spPr>
          <a:xfrm>
            <a:off x="7409652" y="2048406"/>
            <a:ext cx="1515534" cy="400110"/>
          </a:xfrm>
          <a:prstGeom prst="rect">
            <a:avLst/>
          </a:prstGeom>
          <a:noFill/>
        </p:spPr>
        <p:txBody>
          <a:bodyPr wrap="square" rtlCol="0">
            <a:spAutoFit/>
          </a:bodyPr>
          <a:lstStyle/>
          <a:p>
            <a:pPr algn="ctr">
              <a:defRPr/>
            </a:pPr>
            <a:r>
              <a:rPr lang="en-US" sz="2000" b="1" dirty="0">
                <a:solidFill>
                  <a:schemeClr val="accent2">
                    <a:lumMod val="50000"/>
                  </a:schemeClr>
                </a:solidFill>
                <a:latin typeface="+mj-lt"/>
              </a:rPr>
              <a:t>Gamma</a:t>
            </a:r>
          </a:p>
        </p:txBody>
      </p:sp>
      <p:sp>
        <p:nvSpPr>
          <p:cNvPr id="28" name="TextBox 4">
            <a:extLst>
              <a:ext uri="{FF2B5EF4-FFF2-40B4-BE49-F238E27FC236}">
                <a16:creationId xmlns:a16="http://schemas.microsoft.com/office/drawing/2014/main" id="{28F7F20C-D7A3-4CE7-5F3D-71486BABE0E8}"/>
              </a:ext>
            </a:extLst>
          </p:cNvPr>
          <p:cNvSpPr txBox="1"/>
          <p:nvPr/>
        </p:nvSpPr>
        <p:spPr>
          <a:xfrm>
            <a:off x="4811944" y="2048406"/>
            <a:ext cx="1515534" cy="400110"/>
          </a:xfrm>
          <a:prstGeom prst="rect">
            <a:avLst/>
          </a:prstGeom>
          <a:noFill/>
        </p:spPr>
        <p:txBody>
          <a:bodyPr wrap="square" rtlCol="0">
            <a:spAutoFit/>
          </a:bodyPr>
          <a:lstStyle/>
          <a:p>
            <a:pPr algn="ctr">
              <a:defRPr/>
            </a:pPr>
            <a:r>
              <a:rPr lang="en-US" sz="2000" b="1" dirty="0">
                <a:solidFill>
                  <a:schemeClr val="accent2">
                    <a:lumMod val="50000"/>
                  </a:schemeClr>
                </a:solidFill>
                <a:latin typeface="+mj-lt"/>
              </a:rPr>
              <a:t>Chemical</a:t>
            </a:r>
          </a:p>
        </p:txBody>
      </p:sp>
      <p:sp>
        <p:nvSpPr>
          <p:cNvPr id="29" name="TextBox 5">
            <a:extLst>
              <a:ext uri="{FF2B5EF4-FFF2-40B4-BE49-F238E27FC236}">
                <a16:creationId xmlns:a16="http://schemas.microsoft.com/office/drawing/2014/main" id="{92097E81-FB6E-63FC-8FAB-CC9C55D2F102}"/>
              </a:ext>
            </a:extLst>
          </p:cNvPr>
          <p:cNvSpPr txBox="1"/>
          <p:nvPr/>
        </p:nvSpPr>
        <p:spPr>
          <a:xfrm>
            <a:off x="2077592" y="2048406"/>
            <a:ext cx="1515534" cy="400110"/>
          </a:xfrm>
          <a:prstGeom prst="rect">
            <a:avLst/>
          </a:prstGeom>
          <a:noFill/>
        </p:spPr>
        <p:txBody>
          <a:bodyPr wrap="square" rtlCol="0">
            <a:spAutoFit/>
          </a:bodyPr>
          <a:lstStyle/>
          <a:p>
            <a:pPr algn="ctr">
              <a:defRPr/>
            </a:pPr>
            <a:r>
              <a:rPr lang="en-US" sz="2000" b="1" dirty="0">
                <a:solidFill>
                  <a:schemeClr val="accent2">
                    <a:lumMod val="50000"/>
                  </a:schemeClr>
                </a:solidFill>
                <a:latin typeface="+mj-lt"/>
              </a:rPr>
              <a:t>Heat</a:t>
            </a:r>
          </a:p>
        </p:txBody>
      </p:sp>
      <p:pic>
        <p:nvPicPr>
          <p:cNvPr id="31" name="Graphic 6" descr="Bonfire with solid fill">
            <a:extLst>
              <a:ext uri="{FF2B5EF4-FFF2-40B4-BE49-F238E27FC236}">
                <a16:creationId xmlns:a16="http://schemas.microsoft.com/office/drawing/2014/main" id="{1827B9E7-4968-A43C-66B8-407E2BE509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56994" y="2429403"/>
            <a:ext cx="914400" cy="914400"/>
          </a:xfrm>
          <a:prstGeom prst="rect">
            <a:avLst/>
          </a:prstGeom>
        </p:spPr>
      </p:pic>
      <p:pic>
        <p:nvPicPr>
          <p:cNvPr id="32" name="Picture 4">
            <a:extLst>
              <a:ext uri="{FF2B5EF4-FFF2-40B4-BE49-F238E27FC236}">
                <a16:creationId xmlns:a16="http://schemas.microsoft.com/office/drawing/2014/main" id="{2E1E71AA-D1BE-E6F5-7B0E-A5140EA82E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6777" y="2489414"/>
            <a:ext cx="704850" cy="781050"/>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Shape 8">
            <a:extLst>
              <a:ext uri="{FF2B5EF4-FFF2-40B4-BE49-F238E27FC236}">
                <a16:creationId xmlns:a16="http://schemas.microsoft.com/office/drawing/2014/main" id="{24AA1E3A-9981-9EB2-537D-76F59840CCE7}"/>
              </a:ext>
            </a:extLst>
          </p:cNvPr>
          <p:cNvSpPr/>
          <p:nvPr/>
        </p:nvSpPr>
        <p:spPr>
          <a:xfrm>
            <a:off x="7823621" y="2703137"/>
            <a:ext cx="783584" cy="176802"/>
          </a:xfrm>
          <a:custGeom>
            <a:avLst/>
            <a:gdLst>
              <a:gd name="connsiteX0" fmla="*/ 0 w 1839816"/>
              <a:gd name="connsiteY0" fmla="*/ 411298 h 592932"/>
              <a:gd name="connsiteX1" fmla="*/ 113841 w 1839816"/>
              <a:gd name="connsiteY1" fmla="*/ 572878 h 592932"/>
              <a:gd name="connsiteX2" fmla="*/ 227682 w 1839816"/>
              <a:gd name="connsiteY2" fmla="*/ 7346 h 592932"/>
              <a:gd name="connsiteX3" fmla="*/ 363556 w 1839816"/>
              <a:gd name="connsiteY3" fmla="*/ 572878 h 592932"/>
              <a:gd name="connsiteX4" fmla="*/ 484742 w 1839816"/>
              <a:gd name="connsiteY4" fmla="*/ 1 h 592932"/>
              <a:gd name="connsiteX5" fmla="*/ 609600 w 1839816"/>
              <a:gd name="connsiteY5" fmla="*/ 565534 h 592932"/>
              <a:gd name="connsiteX6" fmla="*/ 734457 w 1839816"/>
              <a:gd name="connsiteY6" fmla="*/ 7346 h 592932"/>
              <a:gd name="connsiteX7" fmla="*/ 866660 w 1839816"/>
              <a:gd name="connsiteY7" fmla="*/ 572878 h 592932"/>
              <a:gd name="connsiteX8" fmla="*/ 980501 w 1839816"/>
              <a:gd name="connsiteY8" fmla="*/ 3673 h 592932"/>
              <a:gd name="connsiteX9" fmla="*/ 1109031 w 1839816"/>
              <a:gd name="connsiteY9" fmla="*/ 565534 h 592932"/>
              <a:gd name="connsiteX10" fmla="*/ 1233889 w 1839816"/>
              <a:gd name="connsiteY10" fmla="*/ 7346 h 592932"/>
              <a:gd name="connsiteX11" fmla="*/ 1355074 w 1839816"/>
              <a:gd name="connsiteY11" fmla="*/ 569206 h 592932"/>
              <a:gd name="connsiteX12" fmla="*/ 1483604 w 1839816"/>
              <a:gd name="connsiteY12" fmla="*/ 3673 h 592932"/>
              <a:gd name="connsiteX13" fmla="*/ 1575412 w 1839816"/>
              <a:gd name="connsiteY13" fmla="*/ 352541 h 592932"/>
              <a:gd name="connsiteX14" fmla="*/ 1681908 w 1839816"/>
              <a:gd name="connsiteY14" fmla="*/ 411298 h 592932"/>
              <a:gd name="connsiteX15" fmla="*/ 1839816 w 1839816"/>
              <a:gd name="connsiteY15" fmla="*/ 407625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816" h="592932">
                <a:moveTo>
                  <a:pt x="0" y="411298"/>
                </a:moveTo>
                <a:cubicBezTo>
                  <a:pt x="37947" y="525750"/>
                  <a:pt x="75894" y="640203"/>
                  <a:pt x="113841" y="572878"/>
                </a:cubicBezTo>
                <a:cubicBezTo>
                  <a:pt x="151788" y="505553"/>
                  <a:pt x="186063" y="7346"/>
                  <a:pt x="227682" y="7346"/>
                </a:cubicBezTo>
                <a:cubicBezTo>
                  <a:pt x="269301" y="7346"/>
                  <a:pt x="320713" y="574102"/>
                  <a:pt x="363556" y="572878"/>
                </a:cubicBezTo>
                <a:cubicBezTo>
                  <a:pt x="406399" y="571654"/>
                  <a:pt x="443735" y="1225"/>
                  <a:pt x="484742" y="1"/>
                </a:cubicBezTo>
                <a:cubicBezTo>
                  <a:pt x="525749" y="-1223"/>
                  <a:pt x="567981" y="564310"/>
                  <a:pt x="609600" y="565534"/>
                </a:cubicBezTo>
                <a:cubicBezTo>
                  <a:pt x="651219" y="566758"/>
                  <a:pt x="691614" y="6122"/>
                  <a:pt x="734457" y="7346"/>
                </a:cubicBezTo>
                <a:cubicBezTo>
                  <a:pt x="777300" y="8570"/>
                  <a:pt x="825653" y="573490"/>
                  <a:pt x="866660" y="572878"/>
                </a:cubicBezTo>
                <a:cubicBezTo>
                  <a:pt x="907667" y="572266"/>
                  <a:pt x="940106" y="4897"/>
                  <a:pt x="980501" y="3673"/>
                </a:cubicBezTo>
                <a:cubicBezTo>
                  <a:pt x="1020896" y="2449"/>
                  <a:pt x="1066800" y="564922"/>
                  <a:pt x="1109031" y="565534"/>
                </a:cubicBezTo>
                <a:cubicBezTo>
                  <a:pt x="1151262" y="566146"/>
                  <a:pt x="1192882" y="6734"/>
                  <a:pt x="1233889" y="7346"/>
                </a:cubicBezTo>
                <a:cubicBezTo>
                  <a:pt x="1274896" y="7958"/>
                  <a:pt x="1313455" y="569818"/>
                  <a:pt x="1355074" y="569206"/>
                </a:cubicBezTo>
                <a:cubicBezTo>
                  <a:pt x="1396693" y="568594"/>
                  <a:pt x="1446881" y="39784"/>
                  <a:pt x="1483604" y="3673"/>
                </a:cubicBezTo>
                <a:cubicBezTo>
                  <a:pt x="1520327" y="-32438"/>
                  <a:pt x="1542361" y="284603"/>
                  <a:pt x="1575412" y="352541"/>
                </a:cubicBezTo>
                <a:cubicBezTo>
                  <a:pt x="1608463" y="420479"/>
                  <a:pt x="1637841" y="402117"/>
                  <a:pt x="1681908" y="411298"/>
                </a:cubicBezTo>
                <a:cubicBezTo>
                  <a:pt x="1725975" y="420479"/>
                  <a:pt x="1782895" y="414052"/>
                  <a:pt x="1839816" y="407625"/>
                </a:cubicBezTo>
              </a:path>
            </a:pathLst>
          </a:custGeom>
          <a:noFill/>
          <a:ln w="12700" cap="flat" cmpd="sng" algn="ctr">
            <a:solidFill>
              <a:srgbClr val="000000"/>
            </a:solidFill>
            <a:prstDash val="solid"/>
            <a:miter lim="800000"/>
            <a:tailEnd type="triangle"/>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63">
              <a:defRPr/>
            </a:pPr>
            <a:endParaRPr lang="en-US">
              <a:solidFill>
                <a:prstClr val="white"/>
              </a:solidFill>
              <a:latin typeface="+mj-lt"/>
            </a:endParaRPr>
          </a:p>
        </p:txBody>
      </p:sp>
      <p:sp>
        <p:nvSpPr>
          <p:cNvPr id="34" name="TextBox 9">
            <a:extLst>
              <a:ext uri="{FF2B5EF4-FFF2-40B4-BE49-F238E27FC236}">
                <a16:creationId xmlns:a16="http://schemas.microsoft.com/office/drawing/2014/main" id="{7D63A9D4-BD01-ECE5-ACE6-811ABB4664D1}"/>
              </a:ext>
            </a:extLst>
          </p:cNvPr>
          <p:cNvSpPr txBox="1"/>
          <p:nvPr/>
        </p:nvSpPr>
        <p:spPr>
          <a:xfrm>
            <a:off x="7571886" y="2522203"/>
            <a:ext cx="308154" cy="538609"/>
          </a:xfrm>
          <a:prstGeom prst="rect">
            <a:avLst/>
          </a:prstGeom>
          <a:noFill/>
        </p:spPr>
        <p:txBody>
          <a:bodyPr wrap="square" rtlCol="0">
            <a:spAutoFit/>
          </a:bodyPr>
          <a:lstStyle/>
          <a:p>
            <a:pPr>
              <a:defRPr/>
            </a:pPr>
            <a:r>
              <a:rPr lang="en-US" sz="2900">
                <a:solidFill>
                  <a:srgbClr val="003E51"/>
                </a:solidFill>
                <a:latin typeface="+mj-lt"/>
              </a:rPr>
              <a:t>g</a:t>
            </a:r>
          </a:p>
        </p:txBody>
      </p:sp>
      <p:grpSp>
        <p:nvGrpSpPr>
          <p:cNvPr id="35" name="Group 10">
            <a:extLst>
              <a:ext uri="{FF2B5EF4-FFF2-40B4-BE49-F238E27FC236}">
                <a16:creationId xmlns:a16="http://schemas.microsoft.com/office/drawing/2014/main" id="{CA1DEAA7-CBF0-6A9F-3009-040EAFD82D1D}"/>
              </a:ext>
            </a:extLst>
          </p:cNvPr>
          <p:cNvGrpSpPr/>
          <p:nvPr/>
        </p:nvGrpSpPr>
        <p:grpSpPr>
          <a:xfrm>
            <a:off x="6823471" y="1943942"/>
            <a:ext cx="3219164" cy="4078332"/>
            <a:chOff x="6760942" y="2151452"/>
            <a:chExt cx="3219164" cy="4078332"/>
          </a:xfrm>
        </p:grpSpPr>
        <p:sp>
          <p:nvSpPr>
            <p:cNvPr id="36" name="Rectangle: Rounded Corners 11">
              <a:extLst>
                <a:ext uri="{FF2B5EF4-FFF2-40B4-BE49-F238E27FC236}">
                  <a16:creationId xmlns:a16="http://schemas.microsoft.com/office/drawing/2014/main" id="{F7106B20-3DAE-1F64-E5D2-4893EE6184B8}"/>
                </a:ext>
              </a:extLst>
            </p:cNvPr>
            <p:cNvSpPr/>
            <p:nvPr/>
          </p:nvSpPr>
          <p:spPr>
            <a:xfrm>
              <a:off x="6959600" y="2151452"/>
              <a:ext cx="2582333" cy="3632197"/>
            </a:xfrm>
            <a:prstGeom prst="roundRect">
              <a:avLst/>
            </a:prstGeom>
            <a:noFill/>
            <a:ln w="12700" cap="flat" cmpd="sng" algn="ctr">
              <a:solidFill>
                <a:schemeClr val="accent6"/>
              </a:solidFill>
              <a:prstDash val="solid"/>
              <a:miter lim="800000"/>
            </a:ln>
            <a:effectLst/>
          </p:spPr>
          <p:txBody>
            <a:bodyPr rtlCol="0" anchor="ctr"/>
            <a:lstStyle/>
            <a:p>
              <a:pPr algn="ctr" defTabSz="914363">
                <a:defRPr/>
              </a:pPr>
              <a:endParaRPr lang="en-US" kern="0">
                <a:solidFill>
                  <a:srgbClr val="003466"/>
                </a:solidFill>
                <a:latin typeface="+mj-lt"/>
              </a:endParaRPr>
            </a:p>
          </p:txBody>
        </p:sp>
        <p:sp>
          <p:nvSpPr>
            <p:cNvPr id="37" name="TextBox 12">
              <a:extLst>
                <a:ext uri="{FF2B5EF4-FFF2-40B4-BE49-F238E27FC236}">
                  <a16:creationId xmlns:a16="http://schemas.microsoft.com/office/drawing/2014/main" id="{DA09D311-3E58-9DD0-63AD-89820B51F081}"/>
                </a:ext>
              </a:extLst>
            </p:cNvPr>
            <p:cNvSpPr txBox="1"/>
            <p:nvPr/>
          </p:nvSpPr>
          <p:spPr>
            <a:xfrm>
              <a:off x="7400778" y="4658982"/>
              <a:ext cx="2141155" cy="400110"/>
            </a:xfrm>
            <a:prstGeom prst="rect">
              <a:avLst/>
            </a:prstGeom>
            <a:noFill/>
          </p:spPr>
          <p:txBody>
            <a:bodyPr wrap="square" rtlCol="0">
              <a:spAutoFit/>
            </a:bodyPr>
            <a:lstStyle/>
            <a:p>
              <a:pPr algn="ctr" defTabSz="914363">
                <a:defRPr/>
              </a:pPr>
              <a:r>
                <a:rPr lang="en-US" sz="2000" b="1" kern="0" dirty="0">
                  <a:solidFill>
                    <a:schemeClr val="accent2">
                      <a:lumMod val="50000"/>
                    </a:schemeClr>
                  </a:solidFill>
                  <a:latin typeface="+mj-lt"/>
                </a:rPr>
                <a:t>Beta / E-beam</a:t>
              </a:r>
            </a:p>
          </p:txBody>
        </p:sp>
        <p:sp>
          <p:nvSpPr>
            <p:cNvPr id="38" name="Freeform: Shape 13">
              <a:extLst>
                <a:ext uri="{FF2B5EF4-FFF2-40B4-BE49-F238E27FC236}">
                  <a16:creationId xmlns:a16="http://schemas.microsoft.com/office/drawing/2014/main" id="{598FC4F0-D334-2D26-F4CD-08A4F40B9563}"/>
                </a:ext>
              </a:extLst>
            </p:cNvPr>
            <p:cNvSpPr/>
            <p:nvPr/>
          </p:nvSpPr>
          <p:spPr>
            <a:xfrm>
              <a:off x="7817512" y="3953761"/>
              <a:ext cx="783584" cy="176802"/>
            </a:xfrm>
            <a:custGeom>
              <a:avLst/>
              <a:gdLst>
                <a:gd name="connsiteX0" fmla="*/ 0 w 1839816"/>
                <a:gd name="connsiteY0" fmla="*/ 411298 h 592932"/>
                <a:gd name="connsiteX1" fmla="*/ 113841 w 1839816"/>
                <a:gd name="connsiteY1" fmla="*/ 572878 h 592932"/>
                <a:gd name="connsiteX2" fmla="*/ 227682 w 1839816"/>
                <a:gd name="connsiteY2" fmla="*/ 7346 h 592932"/>
                <a:gd name="connsiteX3" fmla="*/ 363556 w 1839816"/>
                <a:gd name="connsiteY3" fmla="*/ 572878 h 592932"/>
                <a:gd name="connsiteX4" fmla="*/ 484742 w 1839816"/>
                <a:gd name="connsiteY4" fmla="*/ 1 h 592932"/>
                <a:gd name="connsiteX5" fmla="*/ 609600 w 1839816"/>
                <a:gd name="connsiteY5" fmla="*/ 565534 h 592932"/>
                <a:gd name="connsiteX6" fmla="*/ 734457 w 1839816"/>
                <a:gd name="connsiteY6" fmla="*/ 7346 h 592932"/>
                <a:gd name="connsiteX7" fmla="*/ 866660 w 1839816"/>
                <a:gd name="connsiteY7" fmla="*/ 572878 h 592932"/>
                <a:gd name="connsiteX8" fmla="*/ 980501 w 1839816"/>
                <a:gd name="connsiteY8" fmla="*/ 3673 h 592932"/>
                <a:gd name="connsiteX9" fmla="*/ 1109031 w 1839816"/>
                <a:gd name="connsiteY9" fmla="*/ 565534 h 592932"/>
                <a:gd name="connsiteX10" fmla="*/ 1233889 w 1839816"/>
                <a:gd name="connsiteY10" fmla="*/ 7346 h 592932"/>
                <a:gd name="connsiteX11" fmla="*/ 1355074 w 1839816"/>
                <a:gd name="connsiteY11" fmla="*/ 569206 h 592932"/>
                <a:gd name="connsiteX12" fmla="*/ 1483604 w 1839816"/>
                <a:gd name="connsiteY12" fmla="*/ 3673 h 592932"/>
                <a:gd name="connsiteX13" fmla="*/ 1575412 w 1839816"/>
                <a:gd name="connsiteY13" fmla="*/ 352541 h 592932"/>
                <a:gd name="connsiteX14" fmla="*/ 1681908 w 1839816"/>
                <a:gd name="connsiteY14" fmla="*/ 411298 h 592932"/>
                <a:gd name="connsiteX15" fmla="*/ 1839816 w 1839816"/>
                <a:gd name="connsiteY15" fmla="*/ 407625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816" h="592932">
                  <a:moveTo>
                    <a:pt x="0" y="411298"/>
                  </a:moveTo>
                  <a:cubicBezTo>
                    <a:pt x="37947" y="525750"/>
                    <a:pt x="75894" y="640203"/>
                    <a:pt x="113841" y="572878"/>
                  </a:cubicBezTo>
                  <a:cubicBezTo>
                    <a:pt x="151788" y="505553"/>
                    <a:pt x="186063" y="7346"/>
                    <a:pt x="227682" y="7346"/>
                  </a:cubicBezTo>
                  <a:cubicBezTo>
                    <a:pt x="269301" y="7346"/>
                    <a:pt x="320713" y="574102"/>
                    <a:pt x="363556" y="572878"/>
                  </a:cubicBezTo>
                  <a:cubicBezTo>
                    <a:pt x="406399" y="571654"/>
                    <a:pt x="443735" y="1225"/>
                    <a:pt x="484742" y="1"/>
                  </a:cubicBezTo>
                  <a:cubicBezTo>
                    <a:pt x="525749" y="-1223"/>
                    <a:pt x="567981" y="564310"/>
                    <a:pt x="609600" y="565534"/>
                  </a:cubicBezTo>
                  <a:cubicBezTo>
                    <a:pt x="651219" y="566758"/>
                    <a:pt x="691614" y="6122"/>
                    <a:pt x="734457" y="7346"/>
                  </a:cubicBezTo>
                  <a:cubicBezTo>
                    <a:pt x="777300" y="8570"/>
                    <a:pt x="825653" y="573490"/>
                    <a:pt x="866660" y="572878"/>
                  </a:cubicBezTo>
                  <a:cubicBezTo>
                    <a:pt x="907667" y="572266"/>
                    <a:pt x="940106" y="4897"/>
                    <a:pt x="980501" y="3673"/>
                  </a:cubicBezTo>
                  <a:cubicBezTo>
                    <a:pt x="1020896" y="2449"/>
                    <a:pt x="1066800" y="564922"/>
                    <a:pt x="1109031" y="565534"/>
                  </a:cubicBezTo>
                  <a:cubicBezTo>
                    <a:pt x="1151262" y="566146"/>
                    <a:pt x="1192882" y="6734"/>
                    <a:pt x="1233889" y="7346"/>
                  </a:cubicBezTo>
                  <a:cubicBezTo>
                    <a:pt x="1274896" y="7958"/>
                    <a:pt x="1313455" y="569818"/>
                    <a:pt x="1355074" y="569206"/>
                  </a:cubicBezTo>
                  <a:cubicBezTo>
                    <a:pt x="1396693" y="568594"/>
                    <a:pt x="1446881" y="39784"/>
                    <a:pt x="1483604" y="3673"/>
                  </a:cubicBezTo>
                  <a:cubicBezTo>
                    <a:pt x="1520327" y="-32438"/>
                    <a:pt x="1542361" y="284603"/>
                    <a:pt x="1575412" y="352541"/>
                  </a:cubicBezTo>
                  <a:cubicBezTo>
                    <a:pt x="1608463" y="420479"/>
                    <a:pt x="1637841" y="402117"/>
                    <a:pt x="1681908" y="411298"/>
                  </a:cubicBezTo>
                  <a:cubicBezTo>
                    <a:pt x="1725975" y="420479"/>
                    <a:pt x="1782895" y="414052"/>
                    <a:pt x="1839816" y="407625"/>
                  </a:cubicBezTo>
                </a:path>
              </a:pathLst>
            </a:custGeom>
            <a:noFill/>
            <a:ln w="12700" cap="flat" cmpd="sng" algn="ctr">
              <a:solidFill>
                <a:srgbClr val="000000"/>
              </a:solidFill>
              <a:prstDash val="solid"/>
              <a:miter lim="800000"/>
              <a:tailEnd type="triangle"/>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63">
                <a:defRPr/>
              </a:pPr>
              <a:endParaRPr lang="en-US">
                <a:solidFill>
                  <a:srgbClr val="003466"/>
                </a:solidFill>
                <a:latin typeface="+mj-lt"/>
              </a:endParaRPr>
            </a:p>
          </p:txBody>
        </p:sp>
        <p:sp>
          <p:nvSpPr>
            <p:cNvPr id="39" name="TextBox 14">
              <a:extLst>
                <a:ext uri="{FF2B5EF4-FFF2-40B4-BE49-F238E27FC236}">
                  <a16:creationId xmlns:a16="http://schemas.microsoft.com/office/drawing/2014/main" id="{BAC22FCF-B6AB-5D80-870F-70AF37CFAAB4}"/>
                </a:ext>
              </a:extLst>
            </p:cNvPr>
            <p:cNvSpPr txBox="1"/>
            <p:nvPr/>
          </p:nvSpPr>
          <p:spPr>
            <a:xfrm>
              <a:off x="7509358" y="3857496"/>
              <a:ext cx="308154" cy="369332"/>
            </a:xfrm>
            <a:prstGeom prst="rect">
              <a:avLst/>
            </a:prstGeom>
            <a:noFill/>
          </p:spPr>
          <p:txBody>
            <a:bodyPr wrap="square" rtlCol="0">
              <a:spAutoFit/>
            </a:bodyPr>
            <a:lstStyle/>
            <a:p>
              <a:pPr defTabSz="914363">
                <a:defRPr/>
              </a:pPr>
              <a:r>
                <a:rPr lang="en-US" kern="0">
                  <a:solidFill>
                    <a:srgbClr val="003466"/>
                  </a:solidFill>
                  <a:latin typeface="+mj-lt"/>
                </a:rPr>
                <a:t>x</a:t>
              </a:r>
            </a:p>
          </p:txBody>
        </p:sp>
        <p:sp>
          <p:nvSpPr>
            <p:cNvPr id="40" name="TextBox 15">
              <a:extLst>
                <a:ext uri="{FF2B5EF4-FFF2-40B4-BE49-F238E27FC236}">
                  <a16:creationId xmlns:a16="http://schemas.microsoft.com/office/drawing/2014/main" id="{C37693E1-98B7-EFF4-C874-8B2023446AA6}"/>
                </a:ext>
              </a:extLst>
            </p:cNvPr>
            <p:cNvSpPr txBox="1"/>
            <p:nvPr/>
          </p:nvSpPr>
          <p:spPr>
            <a:xfrm>
              <a:off x="7499524" y="3520755"/>
              <a:ext cx="1515534" cy="400110"/>
            </a:xfrm>
            <a:prstGeom prst="rect">
              <a:avLst/>
            </a:prstGeom>
            <a:noFill/>
          </p:spPr>
          <p:txBody>
            <a:bodyPr wrap="square" rtlCol="0">
              <a:spAutoFit/>
            </a:bodyPr>
            <a:lstStyle/>
            <a:p>
              <a:pPr algn="ctr" defTabSz="914363">
                <a:defRPr/>
              </a:pPr>
              <a:r>
                <a:rPr lang="en-US" sz="2000" b="1" kern="0" dirty="0">
                  <a:solidFill>
                    <a:schemeClr val="accent2">
                      <a:lumMod val="50000"/>
                    </a:schemeClr>
                  </a:solidFill>
                  <a:latin typeface="+mj-lt"/>
                </a:rPr>
                <a:t>X-Ray</a:t>
              </a:r>
            </a:p>
          </p:txBody>
        </p:sp>
        <p:sp>
          <p:nvSpPr>
            <p:cNvPr id="41" name="Freeform: Shape 16">
              <a:extLst>
                <a:ext uri="{FF2B5EF4-FFF2-40B4-BE49-F238E27FC236}">
                  <a16:creationId xmlns:a16="http://schemas.microsoft.com/office/drawing/2014/main" id="{B9BBD6DC-8B6D-D346-BE3F-C7EFF7067A1C}"/>
                </a:ext>
              </a:extLst>
            </p:cNvPr>
            <p:cNvSpPr/>
            <p:nvPr/>
          </p:nvSpPr>
          <p:spPr>
            <a:xfrm>
              <a:off x="7865499" y="5117571"/>
              <a:ext cx="783584" cy="176802"/>
            </a:xfrm>
            <a:custGeom>
              <a:avLst/>
              <a:gdLst>
                <a:gd name="connsiteX0" fmla="*/ 0 w 1839816"/>
                <a:gd name="connsiteY0" fmla="*/ 411298 h 592932"/>
                <a:gd name="connsiteX1" fmla="*/ 113841 w 1839816"/>
                <a:gd name="connsiteY1" fmla="*/ 572878 h 592932"/>
                <a:gd name="connsiteX2" fmla="*/ 227682 w 1839816"/>
                <a:gd name="connsiteY2" fmla="*/ 7346 h 592932"/>
                <a:gd name="connsiteX3" fmla="*/ 363556 w 1839816"/>
                <a:gd name="connsiteY3" fmla="*/ 572878 h 592932"/>
                <a:gd name="connsiteX4" fmla="*/ 484742 w 1839816"/>
                <a:gd name="connsiteY4" fmla="*/ 1 h 592932"/>
                <a:gd name="connsiteX5" fmla="*/ 609600 w 1839816"/>
                <a:gd name="connsiteY5" fmla="*/ 565534 h 592932"/>
                <a:gd name="connsiteX6" fmla="*/ 734457 w 1839816"/>
                <a:gd name="connsiteY6" fmla="*/ 7346 h 592932"/>
                <a:gd name="connsiteX7" fmla="*/ 866660 w 1839816"/>
                <a:gd name="connsiteY7" fmla="*/ 572878 h 592932"/>
                <a:gd name="connsiteX8" fmla="*/ 980501 w 1839816"/>
                <a:gd name="connsiteY8" fmla="*/ 3673 h 592932"/>
                <a:gd name="connsiteX9" fmla="*/ 1109031 w 1839816"/>
                <a:gd name="connsiteY9" fmla="*/ 565534 h 592932"/>
                <a:gd name="connsiteX10" fmla="*/ 1233889 w 1839816"/>
                <a:gd name="connsiteY10" fmla="*/ 7346 h 592932"/>
                <a:gd name="connsiteX11" fmla="*/ 1355074 w 1839816"/>
                <a:gd name="connsiteY11" fmla="*/ 569206 h 592932"/>
                <a:gd name="connsiteX12" fmla="*/ 1483604 w 1839816"/>
                <a:gd name="connsiteY12" fmla="*/ 3673 h 592932"/>
                <a:gd name="connsiteX13" fmla="*/ 1575412 w 1839816"/>
                <a:gd name="connsiteY13" fmla="*/ 352541 h 592932"/>
                <a:gd name="connsiteX14" fmla="*/ 1681908 w 1839816"/>
                <a:gd name="connsiteY14" fmla="*/ 411298 h 592932"/>
                <a:gd name="connsiteX15" fmla="*/ 1839816 w 1839816"/>
                <a:gd name="connsiteY15" fmla="*/ 407625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816" h="592932">
                  <a:moveTo>
                    <a:pt x="0" y="411298"/>
                  </a:moveTo>
                  <a:cubicBezTo>
                    <a:pt x="37947" y="525750"/>
                    <a:pt x="75894" y="640203"/>
                    <a:pt x="113841" y="572878"/>
                  </a:cubicBezTo>
                  <a:cubicBezTo>
                    <a:pt x="151788" y="505553"/>
                    <a:pt x="186063" y="7346"/>
                    <a:pt x="227682" y="7346"/>
                  </a:cubicBezTo>
                  <a:cubicBezTo>
                    <a:pt x="269301" y="7346"/>
                    <a:pt x="320713" y="574102"/>
                    <a:pt x="363556" y="572878"/>
                  </a:cubicBezTo>
                  <a:cubicBezTo>
                    <a:pt x="406399" y="571654"/>
                    <a:pt x="443735" y="1225"/>
                    <a:pt x="484742" y="1"/>
                  </a:cubicBezTo>
                  <a:cubicBezTo>
                    <a:pt x="525749" y="-1223"/>
                    <a:pt x="567981" y="564310"/>
                    <a:pt x="609600" y="565534"/>
                  </a:cubicBezTo>
                  <a:cubicBezTo>
                    <a:pt x="651219" y="566758"/>
                    <a:pt x="691614" y="6122"/>
                    <a:pt x="734457" y="7346"/>
                  </a:cubicBezTo>
                  <a:cubicBezTo>
                    <a:pt x="777300" y="8570"/>
                    <a:pt x="825653" y="573490"/>
                    <a:pt x="866660" y="572878"/>
                  </a:cubicBezTo>
                  <a:cubicBezTo>
                    <a:pt x="907667" y="572266"/>
                    <a:pt x="940106" y="4897"/>
                    <a:pt x="980501" y="3673"/>
                  </a:cubicBezTo>
                  <a:cubicBezTo>
                    <a:pt x="1020896" y="2449"/>
                    <a:pt x="1066800" y="564922"/>
                    <a:pt x="1109031" y="565534"/>
                  </a:cubicBezTo>
                  <a:cubicBezTo>
                    <a:pt x="1151262" y="566146"/>
                    <a:pt x="1192882" y="6734"/>
                    <a:pt x="1233889" y="7346"/>
                  </a:cubicBezTo>
                  <a:cubicBezTo>
                    <a:pt x="1274896" y="7958"/>
                    <a:pt x="1313455" y="569818"/>
                    <a:pt x="1355074" y="569206"/>
                  </a:cubicBezTo>
                  <a:cubicBezTo>
                    <a:pt x="1396693" y="568594"/>
                    <a:pt x="1446881" y="39784"/>
                    <a:pt x="1483604" y="3673"/>
                  </a:cubicBezTo>
                  <a:cubicBezTo>
                    <a:pt x="1520327" y="-32438"/>
                    <a:pt x="1542361" y="284603"/>
                    <a:pt x="1575412" y="352541"/>
                  </a:cubicBezTo>
                  <a:cubicBezTo>
                    <a:pt x="1608463" y="420479"/>
                    <a:pt x="1637841" y="402117"/>
                    <a:pt x="1681908" y="411298"/>
                  </a:cubicBezTo>
                  <a:cubicBezTo>
                    <a:pt x="1725975" y="420479"/>
                    <a:pt x="1782895" y="414052"/>
                    <a:pt x="1839816" y="407625"/>
                  </a:cubicBezTo>
                </a:path>
              </a:pathLst>
            </a:custGeom>
            <a:noFill/>
            <a:ln w="12700" cap="flat" cmpd="sng" algn="ctr">
              <a:solidFill>
                <a:srgbClr val="000000"/>
              </a:solidFill>
              <a:prstDash val="solid"/>
              <a:miter lim="800000"/>
              <a:tailEnd type="triangle"/>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363">
                <a:defRPr/>
              </a:pPr>
              <a:endParaRPr lang="en-US">
                <a:solidFill>
                  <a:srgbClr val="003466"/>
                </a:solidFill>
                <a:latin typeface="+mj-lt"/>
              </a:endParaRPr>
            </a:p>
          </p:txBody>
        </p:sp>
        <p:sp>
          <p:nvSpPr>
            <p:cNvPr id="42" name="TextBox 17">
              <a:extLst>
                <a:ext uri="{FF2B5EF4-FFF2-40B4-BE49-F238E27FC236}">
                  <a16:creationId xmlns:a16="http://schemas.microsoft.com/office/drawing/2014/main" id="{0062EE2D-9D98-A409-0ED6-9BDB64B4BF9E}"/>
                </a:ext>
              </a:extLst>
            </p:cNvPr>
            <p:cNvSpPr txBox="1"/>
            <p:nvPr/>
          </p:nvSpPr>
          <p:spPr>
            <a:xfrm>
              <a:off x="7541335" y="5021899"/>
              <a:ext cx="623557" cy="369332"/>
            </a:xfrm>
            <a:prstGeom prst="rect">
              <a:avLst/>
            </a:prstGeom>
            <a:noFill/>
          </p:spPr>
          <p:txBody>
            <a:bodyPr wrap="square" rtlCol="0">
              <a:spAutoFit/>
            </a:bodyPr>
            <a:lstStyle/>
            <a:p>
              <a:pPr defTabSz="914363">
                <a:defRPr/>
              </a:pPr>
              <a:r>
                <a:rPr lang="en-US" kern="0" dirty="0">
                  <a:solidFill>
                    <a:srgbClr val="003466"/>
                  </a:solidFill>
                  <a:latin typeface="+mj-lt"/>
                </a:rPr>
                <a:t>e</a:t>
              </a:r>
              <a:r>
                <a:rPr lang="en-US" kern="0" baseline="30000" dirty="0">
                  <a:solidFill>
                    <a:srgbClr val="003466"/>
                  </a:solidFill>
                  <a:latin typeface="+mj-lt"/>
                </a:rPr>
                <a:t>-</a:t>
              </a:r>
              <a:endParaRPr lang="en-US" kern="0" dirty="0">
                <a:solidFill>
                  <a:srgbClr val="003466"/>
                </a:solidFill>
                <a:latin typeface="+mj-lt"/>
              </a:endParaRPr>
            </a:p>
          </p:txBody>
        </p:sp>
        <p:sp>
          <p:nvSpPr>
            <p:cNvPr id="43" name="TextBox 18">
              <a:extLst>
                <a:ext uri="{FF2B5EF4-FFF2-40B4-BE49-F238E27FC236}">
                  <a16:creationId xmlns:a16="http://schemas.microsoft.com/office/drawing/2014/main" id="{ABE78B7F-9053-7021-A2B3-116C73FDB0A7}"/>
                </a:ext>
              </a:extLst>
            </p:cNvPr>
            <p:cNvSpPr txBox="1"/>
            <p:nvPr/>
          </p:nvSpPr>
          <p:spPr>
            <a:xfrm>
              <a:off x="6760942" y="5829674"/>
              <a:ext cx="3219164" cy="400110"/>
            </a:xfrm>
            <a:prstGeom prst="rect">
              <a:avLst/>
            </a:prstGeom>
            <a:noFill/>
          </p:spPr>
          <p:txBody>
            <a:bodyPr wrap="square" rtlCol="0">
              <a:spAutoFit/>
            </a:bodyPr>
            <a:lstStyle/>
            <a:p>
              <a:pPr algn="ctr" defTabSz="914363">
                <a:defRPr/>
              </a:pPr>
              <a:r>
                <a:rPr lang="en-US" sz="2000" b="1" kern="0" dirty="0">
                  <a:solidFill>
                    <a:schemeClr val="accent2">
                      <a:lumMod val="50000"/>
                    </a:schemeClr>
                  </a:solidFill>
                  <a:latin typeface="+mj-lt"/>
                </a:rPr>
                <a:t>Ionizing Radiation</a:t>
              </a:r>
            </a:p>
          </p:txBody>
        </p:sp>
        <p:sp>
          <p:nvSpPr>
            <p:cNvPr id="44" name="Freeform: Shape 19">
              <a:extLst>
                <a:ext uri="{FF2B5EF4-FFF2-40B4-BE49-F238E27FC236}">
                  <a16:creationId xmlns:a16="http://schemas.microsoft.com/office/drawing/2014/main" id="{217DDD88-CEE0-B9A4-B9E5-DB633951B241}"/>
                </a:ext>
              </a:extLst>
            </p:cNvPr>
            <p:cNvSpPr/>
            <p:nvPr/>
          </p:nvSpPr>
          <p:spPr>
            <a:xfrm flipH="1">
              <a:off x="6960046" y="2152277"/>
              <a:ext cx="426305" cy="3631372"/>
            </a:xfrm>
            <a:custGeom>
              <a:avLst/>
              <a:gdLst>
                <a:gd name="connsiteX0" fmla="*/ 0 w 426305"/>
                <a:gd name="connsiteY0" fmla="*/ 0 h 3631372"/>
                <a:gd name="connsiteX1" fmla="*/ 0 w 426305"/>
                <a:gd name="connsiteY1" fmla="*/ 3631372 h 3631372"/>
                <a:gd name="connsiteX2" fmla="*/ 82648 w 426305"/>
                <a:gd name="connsiteY2" fmla="*/ 3623040 h 3631372"/>
                <a:gd name="connsiteX3" fmla="*/ 426305 w 426305"/>
                <a:gd name="connsiteY3" fmla="*/ 3201387 h 3631372"/>
                <a:gd name="connsiteX4" fmla="*/ 426305 w 426305"/>
                <a:gd name="connsiteY4" fmla="*/ 429984 h 3631372"/>
                <a:gd name="connsiteX5" fmla="*/ 82648 w 426305"/>
                <a:gd name="connsiteY5" fmla="*/ 8331 h 363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305" h="3631372">
                  <a:moveTo>
                    <a:pt x="0" y="0"/>
                  </a:moveTo>
                  <a:lnTo>
                    <a:pt x="0" y="3631372"/>
                  </a:lnTo>
                  <a:lnTo>
                    <a:pt x="82648" y="3623040"/>
                  </a:lnTo>
                  <a:cubicBezTo>
                    <a:pt x="278773" y="3582907"/>
                    <a:pt x="426305" y="3409377"/>
                    <a:pt x="426305" y="3201387"/>
                  </a:cubicBezTo>
                  <a:lnTo>
                    <a:pt x="426305" y="429984"/>
                  </a:lnTo>
                  <a:cubicBezTo>
                    <a:pt x="426305" y="221995"/>
                    <a:pt x="278773" y="48464"/>
                    <a:pt x="82648" y="8331"/>
                  </a:cubicBezTo>
                  <a:close/>
                </a:path>
              </a:pathLst>
            </a:custGeom>
            <a:solidFill>
              <a:schemeClr val="bg2"/>
            </a:solidFill>
            <a:ln w="12700" cap="flat" cmpd="sng" algn="ctr">
              <a:noFill/>
              <a:prstDash val="solid"/>
              <a:miter lim="800000"/>
            </a:ln>
            <a:effectLst/>
          </p:spPr>
          <p:txBody>
            <a:bodyPr wrap="square" rtlCol="0" anchor="ctr">
              <a:noAutofit/>
            </a:bodyPr>
            <a:lstStyle/>
            <a:p>
              <a:pPr algn="ctr" defTabSz="914363">
                <a:defRPr/>
              </a:pPr>
              <a:endParaRPr lang="en-US" kern="0">
                <a:solidFill>
                  <a:sysClr val="windowText" lastClr="000000"/>
                </a:solidFill>
                <a:latin typeface="+mj-lt"/>
              </a:endParaRPr>
            </a:p>
          </p:txBody>
        </p:sp>
      </p:grpSp>
      <p:sp>
        <p:nvSpPr>
          <p:cNvPr id="45" name="Rectangle: Rounded Corners 20">
            <a:extLst>
              <a:ext uri="{FF2B5EF4-FFF2-40B4-BE49-F238E27FC236}">
                <a16:creationId xmlns:a16="http://schemas.microsoft.com/office/drawing/2014/main" id="{B0A4F007-78C6-32AC-7680-B94019D0196B}"/>
              </a:ext>
            </a:extLst>
          </p:cNvPr>
          <p:cNvSpPr/>
          <p:nvPr/>
        </p:nvSpPr>
        <p:spPr>
          <a:xfrm>
            <a:off x="2288143" y="1397002"/>
            <a:ext cx="7316318" cy="473252"/>
          </a:xfrm>
          <a:prstGeom prst="roundRect">
            <a:avLst>
              <a:gd name="adj" fmla="val 25781"/>
            </a:avLst>
          </a:prstGeom>
          <a:solidFill>
            <a:srgbClr val="8E2C52"/>
          </a:solidFill>
          <a:ln w="12700" cap="flat" cmpd="sng" algn="ctr">
            <a:solidFill>
              <a:schemeClr val="accent6"/>
            </a:solidFill>
            <a:prstDash val="solid"/>
            <a:miter lim="800000"/>
          </a:ln>
          <a:effectLst/>
        </p:spPr>
        <p:txBody>
          <a:bodyPr rtlCol="0" anchor="ctr"/>
          <a:lstStyle/>
          <a:p>
            <a:pPr algn="ctr" defTabSz="914363">
              <a:defRPr/>
            </a:pPr>
            <a:r>
              <a:rPr lang="en-US" sz="2400" kern="0" dirty="0">
                <a:solidFill>
                  <a:srgbClr val="FFFFFF"/>
                </a:solidFill>
                <a:latin typeface="+mj-lt"/>
              </a:rPr>
              <a:t>Sterilization Modalities</a:t>
            </a:r>
          </a:p>
        </p:txBody>
      </p:sp>
      <p:sp>
        <p:nvSpPr>
          <p:cNvPr id="46" name="Rectangle 45">
            <a:extLst>
              <a:ext uri="{FF2B5EF4-FFF2-40B4-BE49-F238E27FC236}">
                <a16:creationId xmlns:a16="http://schemas.microsoft.com/office/drawing/2014/main" id="{03D9E5FE-A395-DD67-BEED-4B842FE8B741}"/>
              </a:ext>
            </a:extLst>
          </p:cNvPr>
          <p:cNvSpPr/>
          <p:nvPr/>
        </p:nvSpPr>
        <p:spPr>
          <a:xfrm rot="16200000">
            <a:off x="5550184" y="3592482"/>
            <a:ext cx="3421870" cy="333718"/>
          </a:xfrm>
          <a:prstGeom prst="rect">
            <a:avLst/>
          </a:prstGeom>
          <a:noFill/>
          <a:ln w="12700" cap="flat" cmpd="sng" algn="ctr">
            <a:noFill/>
            <a:prstDash val="solid"/>
            <a:miter lim="800000"/>
          </a:ln>
          <a:effectLst/>
        </p:spPr>
        <p:txBody>
          <a:bodyPr rtlCol="0" anchor="ctr"/>
          <a:lstStyle/>
          <a:p>
            <a:pPr algn="ctr" defTabSz="914363">
              <a:defRPr/>
            </a:pPr>
            <a:r>
              <a:rPr lang="en-US" kern="0" dirty="0">
                <a:solidFill>
                  <a:sysClr val="windowText" lastClr="000000"/>
                </a:solidFill>
                <a:latin typeface="+mj-lt"/>
              </a:rPr>
              <a:t>Technologies / Processes</a:t>
            </a:r>
          </a:p>
        </p:txBody>
      </p:sp>
    </p:spTree>
    <p:extLst>
      <p:ext uri="{BB962C8B-B14F-4D97-AF65-F5344CB8AC3E}">
        <p14:creationId xmlns:p14="http://schemas.microsoft.com/office/powerpoint/2010/main" val="17445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A98AC7A9-3064-4BD3-A8E8-F3973DD4D40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10" name="Objet 9" hidden="1">
                        <a:extLst>
                          <a:ext uri="{FF2B5EF4-FFF2-40B4-BE49-F238E27FC236}">
                            <a16:creationId xmlns:a16="http://schemas.microsoft.com/office/drawing/2014/main" id="{A98AC7A9-3064-4BD3-A8E8-F3973DD4D4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p:cNvSpPr>
            <a:spLocks noGrp="1"/>
          </p:cNvSpPr>
          <p:nvPr>
            <p:ph type="title"/>
          </p:nvPr>
        </p:nvSpPr>
        <p:spPr/>
        <p:txBody>
          <a:bodyPr vert="horz"/>
          <a:lstStyle/>
          <a:p>
            <a:r>
              <a:rPr lang="fr-FR" dirty="0"/>
              <a:t>Radiation </a:t>
            </a:r>
            <a:r>
              <a:rPr lang="fr-FR" spc="-40" dirty="0" err="1"/>
              <a:t>Technology</a:t>
            </a:r>
            <a:r>
              <a:rPr lang="fr-FR" spc="-40" dirty="0"/>
              <a:t>:</a:t>
            </a:r>
            <a:r>
              <a:rPr lang="fr-FR" spc="-105" dirty="0"/>
              <a:t> </a:t>
            </a:r>
            <a:r>
              <a:rPr lang="fr-FR" spc="-5" dirty="0"/>
              <a:t>Introduction</a:t>
            </a:r>
            <a:br>
              <a:rPr lang="fr-FR" spc="-5" dirty="0"/>
            </a:br>
            <a:r>
              <a:rPr lang="fr-FR" sz="2400" spc="-5" dirty="0"/>
              <a:t>Photon </a:t>
            </a:r>
            <a:r>
              <a:rPr lang="fr-FR" sz="2400" spc="-5" dirty="0" err="1"/>
              <a:t>is</a:t>
            </a:r>
            <a:r>
              <a:rPr lang="fr-FR" sz="2400" spc="-5" dirty="0"/>
              <a:t> a Photon</a:t>
            </a:r>
            <a:endParaRPr lang="en-US" dirty="0"/>
          </a:p>
        </p:txBody>
      </p:sp>
      <p:sp>
        <p:nvSpPr>
          <p:cNvPr id="4" name="Espace réservé du numéro de diapositive 3"/>
          <p:cNvSpPr>
            <a:spLocks noGrp="1"/>
          </p:cNvSpPr>
          <p:nvPr>
            <p:ph type="sldNum" sz="quarter" idx="12"/>
          </p:nvPr>
        </p:nvSpPr>
        <p:spPr/>
        <p:txBody>
          <a:bodyPr/>
          <a:lstStyle/>
          <a:p>
            <a:fld id="{B9B889D9-EBA6-49CF-8B6A-8784A5361956}" type="slidenum">
              <a:rPr lang="fr-FR" smtClean="0"/>
              <a:pPr/>
              <a:t>24</a:t>
            </a:fld>
            <a:endParaRPr lang="fr-FR"/>
          </a:p>
        </p:txBody>
      </p:sp>
      <p:sp>
        <p:nvSpPr>
          <p:cNvPr id="5" name="Espace réservé du texte 4"/>
          <p:cNvSpPr>
            <a:spLocks noGrp="1"/>
          </p:cNvSpPr>
          <p:nvPr>
            <p:ph type="body" sz="quarter" idx="4294967295"/>
          </p:nvPr>
        </p:nvSpPr>
        <p:spPr>
          <a:xfrm>
            <a:off x="477364" y="5913512"/>
            <a:ext cx="11591925" cy="190500"/>
          </a:xfrm>
        </p:spPr>
        <p:txBody>
          <a:bodyPr>
            <a:noAutofit/>
          </a:bodyPr>
          <a:lstStyle/>
          <a:p>
            <a:pPr marL="0" indent="0">
              <a:buNone/>
            </a:pPr>
            <a:r>
              <a:rPr lang="en-US" sz="800" baseline="30000" dirty="0"/>
              <a:t>a </a:t>
            </a:r>
            <a:r>
              <a:rPr lang="en-US" sz="800" dirty="0" err="1"/>
              <a:t>Cognetta</a:t>
            </a:r>
            <a:r>
              <a:rPr lang="en-US" sz="800" dirty="0"/>
              <a:t> A.B., Morse K.F. (2013) Physical Aspects of Dermatological Radiotherapy. In: </a:t>
            </a:r>
            <a:r>
              <a:rPr lang="en-US" sz="800" dirty="0" err="1"/>
              <a:t>Cognetta</a:t>
            </a:r>
            <a:r>
              <a:rPr lang="en-US" sz="800" dirty="0"/>
              <a:t> Jr. A., Mendenhall W. (eds) Radiation Therapy for Skin Cancer. Springer, New York, NY</a:t>
            </a:r>
          </a:p>
        </p:txBody>
      </p:sp>
      <p:sp>
        <p:nvSpPr>
          <p:cNvPr id="3" name="Espace réservé du texte 2"/>
          <p:cNvSpPr>
            <a:spLocks noGrp="1"/>
          </p:cNvSpPr>
          <p:nvPr>
            <p:ph type="body" sz="quarter" idx="4294967295"/>
          </p:nvPr>
        </p:nvSpPr>
        <p:spPr>
          <a:xfrm>
            <a:off x="400876" y="1711721"/>
            <a:ext cx="8620125" cy="3816350"/>
          </a:xfrm>
        </p:spPr>
        <p:txBody>
          <a:bodyPr>
            <a:normAutofit fontScale="77500" lnSpcReduction="20000"/>
          </a:bodyPr>
          <a:lstStyle/>
          <a:p>
            <a:pPr>
              <a:spcAft>
                <a:spcPts val="1200"/>
              </a:spcAft>
            </a:pPr>
            <a:r>
              <a:rPr lang="en-US" dirty="0"/>
              <a:t>Both γ-rays and X-rays are electromagnetic energy – </a:t>
            </a:r>
            <a:r>
              <a:rPr lang="en-US" b="1" dirty="0"/>
              <a:t>both are photons</a:t>
            </a:r>
          </a:p>
          <a:p>
            <a:pPr>
              <a:spcAft>
                <a:spcPts val="1200"/>
              </a:spcAft>
            </a:pPr>
            <a:r>
              <a:rPr lang="en-US" dirty="0"/>
              <a:t>The </a:t>
            </a:r>
            <a:r>
              <a:rPr lang="en-US" b="1" dirty="0"/>
              <a:t>different names </a:t>
            </a:r>
            <a:r>
              <a:rPr lang="en-US" dirty="0"/>
              <a:t>come from their </a:t>
            </a:r>
            <a:r>
              <a:rPr lang="en-US" b="1" dirty="0"/>
              <a:t>different origins</a:t>
            </a:r>
          </a:p>
          <a:p>
            <a:pPr>
              <a:spcAft>
                <a:spcPts val="1200"/>
              </a:spcAft>
            </a:pPr>
            <a:r>
              <a:rPr lang="en-US" dirty="0"/>
              <a:t>γ-rays originate from the nucleus of an atom:</a:t>
            </a:r>
          </a:p>
          <a:p>
            <a:pPr>
              <a:spcAft>
                <a:spcPts val="1200"/>
              </a:spcAft>
            </a:pPr>
            <a:endParaRPr lang="en-US" dirty="0"/>
          </a:p>
          <a:p>
            <a:endParaRPr lang="en-US" dirty="0"/>
          </a:p>
          <a:p>
            <a:endParaRPr lang="en-US" dirty="0"/>
          </a:p>
          <a:p>
            <a:endParaRPr lang="en-US" dirty="0"/>
          </a:p>
          <a:p>
            <a:r>
              <a:rPr lang="en-US" dirty="0"/>
              <a:t>X-rays originate from transitions in the electrons from an atom or </a:t>
            </a:r>
            <a:r>
              <a:rPr lang="en-US" dirty="0" err="1"/>
              <a:t>Bremsstrahlung</a:t>
            </a:r>
            <a:r>
              <a:rPr lang="en-US" baseline="30000" dirty="0" err="1"/>
              <a:t>a</a:t>
            </a:r>
            <a:endParaRPr lang="en-US" dirty="0"/>
          </a:p>
          <a:p>
            <a:endParaRPr lang="en-US" dirty="0"/>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1509" y="3209295"/>
            <a:ext cx="4180061" cy="1508594"/>
          </a:xfrm>
          <a:prstGeom prst="rect">
            <a:avLst/>
          </a:prstGeom>
        </p:spPr>
      </p:pic>
      <p:pic>
        <p:nvPicPr>
          <p:cNvPr id="9" name="Espace réservé du contenu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9021001" y="1254127"/>
            <a:ext cx="2876951" cy="17337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11" name="Image 10"/>
          <p:cNvPicPr>
            <a:picLocks noChangeAspect="1"/>
          </p:cNvPicPr>
          <p:nvPr/>
        </p:nvPicPr>
        <p:blipFill rotWithShape="1">
          <a:blip r:embed="rId7">
            <a:extLst>
              <a:ext uri="{28A0092B-C50C-407E-A947-70E740481C1C}">
                <a14:useLocalDpi xmlns:a14="http://schemas.microsoft.com/office/drawing/2010/main" val="0"/>
              </a:ext>
            </a:extLst>
          </a:blip>
          <a:srcRect b="6766"/>
          <a:stretch/>
        </p:blipFill>
        <p:spPr>
          <a:xfrm>
            <a:off x="9204318" y="3764762"/>
            <a:ext cx="2510318" cy="2086912"/>
          </a:xfrm>
          <a:prstGeom prst="rect">
            <a:avLst/>
          </a:prstGeom>
        </p:spPr>
      </p:pic>
    </p:spTree>
    <p:extLst>
      <p:ext uri="{BB962C8B-B14F-4D97-AF65-F5344CB8AC3E}">
        <p14:creationId xmlns:p14="http://schemas.microsoft.com/office/powerpoint/2010/main" val="3003238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t 17" hidden="1">
            <a:extLst>
              <a:ext uri="{FF2B5EF4-FFF2-40B4-BE49-F238E27FC236}">
                <a16:creationId xmlns:a16="http://schemas.microsoft.com/office/drawing/2014/main" id="{6580F4E6-C22B-941C-CC65-F1972F3A29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18" name="Objet 17" hidden="1">
                        <a:extLst>
                          <a:ext uri="{FF2B5EF4-FFF2-40B4-BE49-F238E27FC236}">
                            <a16:creationId xmlns:a16="http://schemas.microsoft.com/office/drawing/2014/main" id="{6580F4E6-C22B-941C-CC65-F1972F3A295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15E65B05-FE42-44C9-B4FF-BDCEDE59A388}"/>
              </a:ext>
            </a:extLst>
          </p:cNvPr>
          <p:cNvSpPr>
            <a:spLocks noGrp="1"/>
          </p:cNvSpPr>
          <p:nvPr>
            <p:ph type="title"/>
          </p:nvPr>
        </p:nvSpPr>
        <p:spPr/>
        <p:txBody>
          <a:bodyPr vert="horz"/>
          <a:lstStyle/>
          <a:p>
            <a:r>
              <a:rPr lang="fr-FR" dirty="0"/>
              <a:t>Radiation </a:t>
            </a:r>
            <a:r>
              <a:rPr lang="fr-FR" spc="-40" dirty="0" err="1"/>
              <a:t>Technology</a:t>
            </a:r>
            <a:r>
              <a:rPr lang="fr-FR" spc="-40" dirty="0"/>
              <a:t>:</a:t>
            </a:r>
            <a:r>
              <a:rPr lang="fr-FR" spc="-105" dirty="0"/>
              <a:t> </a:t>
            </a:r>
            <a:r>
              <a:rPr lang="fr-FR" spc="-5" dirty="0"/>
              <a:t>Introduction</a:t>
            </a:r>
            <a:endParaRPr lang="en-US" dirty="0"/>
          </a:p>
        </p:txBody>
      </p:sp>
      <p:sp>
        <p:nvSpPr>
          <p:cNvPr id="4" name="Espace réservé du numéro de diapositive 3">
            <a:extLst>
              <a:ext uri="{FF2B5EF4-FFF2-40B4-BE49-F238E27FC236}">
                <a16:creationId xmlns:a16="http://schemas.microsoft.com/office/drawing/2014/main" id="{72BBC1EE-44B4-415C-BF63-F590DF00229F}"/>
              </a:ext>
            </a:extLst>
          </p:cNvPr>
          <p:cNvSpPr>
            <a:spLocks noGrp="1"/>
          </p:cNvSpPr>
          <p:nvPr>
            <p:ph type="sldNum" sz="quarter" idx="12"/>
          </p:nvPr>
        </p:nvSpPr>
        <p:spPr/>
        <p:txBody>
          <a:bodyPr/>
          <a:lstStyle/>
          <a:p>
            <a:fld id="{B9B889D9-EBA6-49CF-8B6A-8784A5361956}" type="slidenum">
              <a:rPr lang="fr-FR" smtClean="0"/>
              <a:t>25</a:t>
            </a:fld>
            <a:endParaRPr lang="fr-FR"/>
          </a:p>
        </p:txBody>
      </p:sp>
      <p:sp>
        <p:nvSpPr>
          <p:cNvPr id="5" name="Espace réservé du texte 4"/>
          <p:cNvSpPr>
            <a:spLocks noGrp="1"/>
          </p:cNvSpPr>
          <p:nvPr>
            <p:ph type="body" sz="quarter" idx="4294967295"/>
          </p:nvPr>
        </p:nvSpPr>
        <p:spPr>
          <a:xfrm>
            <a:off x="715609" y="1647319"/>
            <a:ext cx="5478463" cy="3743325"/>
          </a:xfrm>
        </p:spPr>
        <p:txBody>
          <a:bodyPr>
            <a:normAutofit fontScale="70000" lnSpcReduction="20000"/>
          </a:bodyPr>
          <a:lstStyle/>
          <a:p>
            <a:pPr>
              <a:lnSpc>
                <a:spcPct val="100000"/>
              </a:lnSpc>
            </a:pPr>
            <a:r>
              <a:rPr lang="en-US" dirty="0"/>
              <a:t>Ionizing radiations in the form of </a:t>
            </a:r>
            <a:r>
              <a:rPr lang="en-US" dirty="0">
                <a:cs typeface="Times New Roman" panose="02020603050405020304" pitchFamily="18" charset="0"/>
              </a:rPr>
              <a:t>γ, </a:t>
            </a:r>
            <a:r>
              <a:rPr lang="en-US" dirty="0" err="1">
                <a:cs typeface="Times New Roman" panose="02020603050405020304" pitchFamily="18" charset="0"/>
              </a:rPr>
              <a:t>Eb</a:t>
            </a:r>
            <a:r>
              <a:rPr lang="en-US" dirty="0">
                <a:cs typeface="Times New Roman" panose="02020603050405020304" pitchFamily="18" charset="0"/>
              </a:rPr>
              <a:t>, X, produce abundant secondary electrons </a:t>
            </a:r>
            <a:r>
              <a:rPr lang="en-US" baseline="30000" dirty="0">
                <a:cs typeface="Times New Roman" panose="02020603050405020304" pitchFamily="18" charset="0"/>
              </a:rPr>
              <a:t>a</a:t>
            </a:r>
            <a:endParaRPr lang="en-US" dirty="0">
              <a:cs typeface="Times New Roman" panose="02020603050405020304" pitchFamily="18" charset="0"/>
            </a:endParaRPr>
          </a:p>
          <a:p>
            <a:pPr>
              <a:lnSpc>
                <a:spcPct val="100000"/>
              </a:lnSpc>
            </a:pPr>
            <a:endParaRPr lang="en-US" dirty="0">
              <a:cs typeface="Times New Roman" panose="02020603050405020304" pitchFamily="18" charset="0"/>
            </a:endParaRPr>
          </a:p>
          <a:p>
            <a:pPr marL="285739" indent="-285739">
              <a:buClr>
                <a:srgbClr val="FFC000"/>
              </a:buClr>
              <a:buFont typeface="Arial" panose="020B0604020202020204" pitchFamily="34" charset="0"/>
              <a:buChar char="•"/>
            </a:pPr>
            <a:r>
              <a:rPr lang="en-US" dirty="0">
                <a:cs typeface="Times New Roman" panose="02020603050405020304" pitchFamily="18" charset="0"/>
              </a:rPr>
              <a:t>Photon collision with molecules causes an electron to be ejected via the Compton effect</a:t>
            </a:r>
          </a:p>
          <a:p>
            <a:pPr marL="285739" indent="-285739">
              <a:buClr>
                <a:srgbClr val="FFC000"/>
              </a:buClr>
              <a:buFont typeface="Arial" panose="020B0604020202020204" pitchFamily="34" charset="0"/>
              <a:buChar char="•"/>
            </a:pPr>
            <a:r>
              <a:rPr lang="en-US" dirty="0">
                <a:cs typeface="Times New Roman" panose="02020603050405020304" pitchFamily="18" charset="0"/>
              </a:rPr>
              <a:t>Thus nearly all physical and chemical changes in polymers are produced by energetic electrons and not by the initiating photons</a:t>
            </a:r>
          </a:p>
          <a:p>
            <a:pPr marL="285739" indent="-285739">
              <a:buClr>
                <a:srgbClr val="FFC000"/>
              </a:buClr>
              <a:buFont typeface="Arial" panose="020B0604020202020204" pitchFamily="34" charset="0"/>
              <a:buChar char="•"/>
            </a:pPr>
            <a:r>
              <a:rPr lang="en-US" dirty="0">
                <a:cs typeface="Times New Roman" panose="02020603050405020304" pitchFamily="18" charset="0"/>
              </a:rPr>
              <a:t>Kinetics of reactions induced by photons are similar to those obtained if electrons are used as the primary irradiation</a:t>
            </a:r>
          </a:p>
          <a:p>
            <a:pPr>
              <a:lnSpc>
                <a:spcPct val="100000"/>
              </a:lnSpc>
            </a:pPr>
            <a:endParaRPr lang="en-US" dirty="0">
              <a:cs typeface="Times New Roman" panose="02020603050405020304" pitchFamily="18" charset="0"/>
            </a:endParaRPr>
          </a:p>
          <a:p>
            <a:pPr>
              <a:lnSpc>
                <a:spcPct val="100000"/>
              </a:lnSpc>
            </a:pPr>
            <a:endParaRPr lang="en-US" dirty="0"/>
          </a:p>
        </p:txBody>
      </p:sp>
      <p:sp>
        <p:nvSpPr>
          <p:cNvPr id="9" name="Espace réservé du texte 8"/>
          <p:cNvSpPr>
            <a:spLocks noGrp="1"/>
          </p:cNvSpPr>
          <p:nvPr>
            <p:ph type="body" sz="quarter" idx="4294967295"/>
          </p:nvPr>
        </p:nvSpPr>
        <p:spPr>
          <a:xfrm>
            <a:off x="877936" y="5507220"/>
            <a:ext cx="5478463" cy="422275"/>
          </a:xfrm>
        </p:spPr>
        <p:txBody>
          <a:bodyPr>
            <a:normAutofit fontScale="47500" lnSpcReduction="20000"/>
          </a:bodyPr>
          <a:lstStyle/>
          <a:p>
            <a:r>
              <a:rPr lang="en-US" baseline="30000" dirty="0"/>
              <a:t>a </a:t>
            </a:r>
            <a:r>
              <a:rPr lang="en-US" dirty="0"/>
              <a:t>A.G. </a:t>
            </a:r>
            <a:r>
              <a:rPr lang="en-US" dirty="0" err="1"/>
              <a:t>Chmielewski</a:t>
            </a:r>
            <a:r>
              <a:rPr lang="en-US" dirty="0"/>
              <a:t>, Future development in radiation processing, in Applications of ionizing radiation in material processing, vol2, p501, 2017.</a:t>
            </a:r>
          </a:p>
        </p:txBody>
      </p:sp>
      <p:grpSp>
        <p:nvGrpSpPr>
          <p:cNvPr id="7" name="Groupe 6">
            <a:extLst>
              <a:ext uri="{FF2B5EF4-FFF2-40B4-BE49-F238E27FC236}">
                <a16:creationId xmlns:a16="http://schemas.microsoft.com/office/drawing/2014/main" id="{64943495-DC38-A90B-4148-26F3F7E17239}"/>
              </a:ext>
            </a:extLst>
          </p:cNvPr>
          <p:cNvGrpSpPr/>
          <p:nvPr/>
        </p:nvGrpSpPr>
        <p:grpSpPr>
          <a:xfrm>
            <a:off x="7127156" y="1074821"/>
            <a:ext cx="4973734" cy="4561820"/>
            <a:chOff x="7127156" y="1074821"/>
            <a:chExt cx="4973734" cy="4561820"/>
          </a:xfrm>
        </p:grpSpPr>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1576" y="1221359"/>
              <a:ext cx="3917312" cy="4390190"/>
            </a:xfrm>
            <a:prstGeom prst="rect">
              <a:avLst/>
            </a:prstGeom>
          </p:spPr>
        </p:pic>
        <p:sp>
          <p:nvSpPr>
            <p:cNvPr id="3" name="ZoneTexte 2"/>
            <p:cNvSpPr txBox="1"/>
            <p:nvPr/>
          </p:nvSpPr>
          <p:spPr>
            <a:xfrm>
              <a:off x="7147205" y="1074821"/>
              <a:ext cx="1658827" cy="1041674"/>
            </a:xfrm>
            <a:prstGeom prst="rect">
              <a:avLst/>
            </a:prstGeom>
            <a:solidFill>
              <a:schemeClr val="bg1"/>
            </a:solidFill>
          </p:spPr>
          <p:txBody>
            <a:bodyPr vert="horz" wrap="none" lIns="0" tIns="0" rIns="0" bIns="0" rtlCol="0">
              <a:noAutofit/>
            </a:bodyPr>
            <a:lstStyle/>
            <a:p>
              <a:pPr algn="l"/>
              <a:endParaRPr lang="en-US" sz="1050" dirty="0">
                <a:latin typeface="+mj-lt"/>
              </a:endParaRPr>
            </a:p>
            <a:p>
              <a:pPr algn="l"/>
              <a:endParaRPr lang="en-US" sz="1050" dirty="0">
                <a:latin typeface="+mj-lt"/>
              </a:endParaRPr>
            </a:p>
            <a:p>
              <a:pPr algn="l"/>
              <a:endParaRPr lang="en-US" sz="1050" dirty="0">
                <a:latin typeface="+mj-lt"/>
              </a:endParaRPr>
            </a:p>
            <a:p>
              <a:pPr algn="l"/>
              <a:endParaRPr lang="en-US" sz="1050" dirty="0">
                <a:latin typeface="+mj-lt"/>
              </a:endParaRPr>
            </a:p>
            <a:p>
              <a:pPr algn="l"/>
              <a:r>
                <a:rPr lang="en-US" sz="1050" dirty="0">
                  <a:latin typeface="+mj-lt"/>
                </a:rPr>
                <a:t>(a)</a:t>
              </a:r>
            </a:p>
            <a:p>
              <a:pPr algn="l"/>
              <a:r>
                <a:rPr lang="en-US" sz="1050" dirty="0">
                  <a:latin typeface="+mj-lt"/>
                </a:rPr>
                <a:t>Incoming X-ray or </a:t>
              </a:r>
              <a:r>
                <a:rPr lang="el-GR" sz="1050" dirty="0">
                  <a:latin typeface="+mj-lt"/>
                  <a:cs typeface="Times New Roman" panose="02020603050405020304" pitchFamily="18" charset="0"/>
                </a:rPr>
                <a:t>γ</a:t>
              </a:r>
              <a:r>
                <a:rPr lang="fr-FR" sz="1050" dirty="0">
                  <a:latin typeface="+mj-lt"/>
                  <a:cs typeface="Times New Roman" panose="02020603050405020304" pitchFamily="18" charset="0"/>
                </a:rPr>
                <a:t>-rays</a:t>
              </a:r>
              <a:endParaRPr lang="en-US" sz="1050" dirty="0">
                <a:latin typeface="+mj-lt"/>
              </a:endParaRPr>
            </a:p>
          </p:txBody>
        </p:sp>
        <p:sp>
          <p:nvSpPr>
            <p:cNvPr id="11" name="ZoneTexte 10"/>
            <p:cNvSpPr txBox="1"/>
            <p:nvPr/>
          </p:nvSpPr>
          <p:spPr>
            <a:xfrm>
              <a:off x="7127156" y="2817704"/>
              <a:ext cx="1658827" cy="394200"/>
            </a:xfrm>
            <a:prstGeom prst="rect">
              <a:avLst/>
            </a:prstGeom>
            <a:solidFill>
              <a:schemeClr val="bg1"/>
            </a:solidFill>
          </p:spPr>
          <p:txBody>
            <a:bodyPr vert="horz" wrap="none" lIns="0" tIns="0" rIns="0" bIns="0" rtlCol="0">
              <a:noAutofit/>
            </a:bodyPr>
            <a:lstStyle/>
            <a:p>
              <a:pPr algn="l"/>
              <a:r>
                <a:rPr lang="en-US" sz="1050" dirty="0">
                  <a:latin typeface="+mj-lt"/>
                </a:rPr>
                <a:t>(b)</a:t>
              </a:r>
            </a:p>
            <a:p>
              <a:pPr algn="l"/>
              <a:r>
                <a:rPr lang="en-US" sz="1050" dirty="0">
                  <a:latin typeface="+mj-lt"/>
                </a:rPr>
                <a:t>Incoming X-ray or </a:t>
              </a:r>
              <a:r>
                <a:rPr lang="el-GR" sz="1050" dirty="0">
                  <a:latin typeface="+mj-lt"/>
                  <a:cs typeface="Times New Roman" panose="02020603050405020304" pitchFamily="18" charset="0"/>
                </a:rPr>
                <a:t>γ</a:t>
              </a:r>
              <a:r>
                <a:rPr lang="fr-FR" sz="1050" dirty="0">
                  <a:latin typeface="+mj-lt"/>
                  <a:cs typeface="Times New Roman" panose="02020603050405020304" pitchFamily="18" charset="0"/>
                </a:rPr>
                <a:t>-rays</a:t>
              </a:r>
              <a:endParaRPr lang="en-US" sz="1050" dirty="0">
                <a:latin typeface="+mj-lt"/>
              </a:endParaRPr>
            </a:p>
          </p:txBody>
        </p:sp>
        <p:sp>
          <p:nvSpPr>
            <p:cNvPr id="13" name="ZoneTexte 12"/>
            <p:cNvSpPr txBox="1"/>
            <p:nvPr/>
          </p:nvSpPr>
          <p:spPr>
            <a:xfrm>
              <a:off x="7127156" y="4475233"/>
              <a:ext cx="1658827" cy="392897"/>
            </a:xfrm>
            <a:prstGeom prst="rect">
              <a:avLst/>
            </a:prstGeom>
            <a:solidFill>
              <a:schemeClr val="bg1"/>
            </a:solidFill>
          </p:spPr>
          <p:txBody>
            <a:bodyPr vert="horz" wrap="none" lIns="0" tIns="0" rIns="0" bIns="0" rtlCol="0">
              <a:noAutofit/>
            </a:bodyPr>
            <a:lstStyle/>
            <a:p>
              <a:pPr algn="l"/>
              <a:r>
                <a:rPr lang="en-US" sz="1050" dirty="0">
                  <a:latin typeface="+mj-lt"/>
                </a:rPr>
                <a:t>(c)</a:t>
              </a:r>
            </a:p>
            <a:p>
              <a:pPr algn="l"/>
              <a:r>
                <a:rPr lang="en-US" sz="1050" dirty="0">
                  <a:latin typeface="+mj-lt"/>
                </a:rPr>
                <a:t>Incoming X-ray or </a:t>
              </a:r>
              <a:r>
                <a:rPr lang="el-GR" sz="1050" dirty="0">
                  <a:latin typeface="+mj-lt"/>
                  <a:cs typeface="Times New Roman" panose="02020603050405020304" pitchFamily="18" charset="0"/>
                </a:rPr>
                <a:t>γ</a:t>
              </a:r>
              <a:r>
                <a:rPr lang="fr-FR" sz="1050" dirty="0">
                  <a:latin typeface="+mj-lt"/>
                  <a:cs typeface="Times New Roman" panose="02020603050405020304" pitchFamily="18" charset="0"/>
                </a:rPr>
                <a:t>-rays</a:t>
              </a:r>
              <a:endParaRPr lang="en-US" sz="1050" dirty="0">
                <a:latin typeface="+mj-lt"/>
              </a:endParaRPr>
            </a:p>
          </p:txBody>
        </p:sp>
        <p:sp>
          <p:nvSpPr>
            <p:cNvPr id="14" name="ZoneTexte 13"/>
            <p:cNvSpPr txBox="1"/>
            <p:nvPr/>
          </p:nvSpPr>
          <p:spPr>
            <a:xfrm>
              <a:off x="9877267" y="1968847"/>
              <a:ext cx="1071823" cy="484419"/>
            </a:xfrm>
            <a:prstGeom prst="rect">
              <a:avLst/>
            </a:prstGeom>
            <a:solidFill>
              <a:schemeClr val="bg1"/>
            </a:solidFill>
          </p:spPr>
          <p:txBody>
            <a:bodyPr vert="horz" wrap="none" lIns="0" tIns="0" rIns="0" bIns="0" rtlCol="0">
              <a:noAutofit/>
            </a:bodyPr>
            <a:lstStyle/>
            <a:p>
              <a:pPr algn="l"/>
              <a:r>
                <a:rPr lang="en-US" sz="1050" dirty="0">
                  <a:latin typeface="+mj-lt"/>
                </a:rPr>
                <a:t>X-ray or </a:t>
              </a:r>
              <a:r>
                <a:rPr lang="el-GR" sz="1050" dirty="0">
                  <a:latin typeface="+mj-lt"/>
                  <a:cs typeface="Times New Roman" panose="02020603050405020304" pitchFamily="18" charset="0"/>
                </a:rPr>
                <a:t>γ</a:t>
              </a:r>
              <a:r>
                <a:rPr lang="fr-FR" sz="1050" dirty="0">
                  <a:latin typeface="+mj-lt"/>
                  <a:cs typeface="Times New Roman" panose="02020603050405020304" pitchFamily="18" charset="0"/>
                </a:rPr>
                <a:t>-rays </a:t>
              </a:r>
              <a:r>
                <a:rPr lang="en-US" sz="1050" dirty="0">
                  <a:latin typeface="+mj-lt"/>
                  <a:cs typeface="Times New Roman" panose="02020603050405020304" pitchFamily="18" charset="0"/>
                </a:rPr>
                <a:t>wavelength</a:t>
              </a:r>
              <a:r>
                <a:rPr lang="fr-FR" sz="1050" dirty="0">
                  <a:latin typeface="+mj-lt"/>
                  <a:cs typeface="Times New Roman" panose="02020603050405020304" pitchFamily="18" charset="0"/>
                </a:rPr>
                <a:t> </a:t>
              </a:r>
              <a:r>
                <a:rPr lang="en-US" sz="1050" dirty="0">
                  <a:latin typeface="+mj-lt"/>
                  <a:cs typeface="Times New Roman" panose="02020603050405020304" pitchFamily="18" charset="0"/>
                </a:rPr>
                <a:t>conserved</a:t>
              </a:r>
              <a:endParaRPr lang="en-US" sz="1050" dirty="0">
                <a:latin typeface="+mj-lt"/>
              </a:endParaRPr>
            </a:p>
          </p:txBody>
        </p:sp>
        <p:sp>
          <p:nvSpPr>
            <p:cNvPr id="15" name="ZoneTexte 14"/>
            <p:cNvSpPr txBox="1"/>
            <p:nvPr/>
          </p:nvSpPr>
          <p:spPr>
            <a:xfrm>
              <a:off x="10214774" y="4419233"/>
              <a:ext cx="1875062" cy="484419"/>
            </a:xfrm>
            <a:prstGeom prst="rect">
              <a:avLst/>
            </a:prstGeom>
            <a:solidFill>
              <a:schemeClr val="bg1"/>
            </a:solidFill>
          </p:spPr>
          <p:txBody>
            <a:bodyPr vert="horz" wrap="none" lIns="0" tIns="0" rIns="0" bIns="0" rtlCol="0">
              <a:noAutofit/>
            </a:bodyPr>
            <a:lstStyle/>
            <a:p>
              <a:pPr algn="l"/>
              <a:endParaRPr lang="en-US" sz="1050" dirty="0">
                <a:latin typeface="+mj-lt"/>
              </a:endParaRPr>
            </a:p>
          </p:txBody>
        </p:sp>
        <p:sp>
          <p:nvSpPr>
            <p:cNvPr id="10" name="Rectangle 9"/>
            <p:cNvSpPr/>
            <p:nvPr/>
          </p:nvSpPr>
          <p:spPr>
            <a:xfrm>
              <a:off x="9386357" y="3870765"/>
              <a:ext cx="725027" cy="259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2900" dirty="0" err="1">
                <a:solidFill>
                  <a:schemeClr val="tx1"/>
                </a:solidFill>
              </a:endParaRPr>
            </a:p>
          </p:txBody>
        </p:sp>
        <p:sp>
          <p:nvSpPr>
            <p:cNvPr id="16" name="Rectangle 15"/>
            <p:cNvSpPr/>
            <p:nvPr/>
          </p:nvSpPr>
          <p:spPr>
            <a:xfrm>
              <a:off x="10874212" y="3389125"/>
              <a:ext cx="1226678" cy="259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50" dirty="0">
                  <a:solidFill>
                    <a:schemeClr val="tx1"/>
                  </a:solidFill>
                </a:rPr>
                <a:t>Increased X-ray or </a:t>
              </a:r>
              <a:r>
                <a:rPr lang="el-GR" sz="1050" dirty="0">
                  <a:solidFill>
                    <a:schemeClr val="tx1"/>
                  </a:solidFill>
                  <a:cs typeface="Times New Roman" panose="02020603050405020304" pitchFamily="18" charset="0"/>
                </a:rPr>
                <a:t>γ</a:t>
              </a:r>
              <a:r>
                <a:rPr lang="fr-FR" sz="1050" dirty="0">
                  <a:solidFill>
                    <a:schemeClr val="tx1"/>
                  </a:solidFill>
                  <a:cs typeface="Times New Roman" panose="02020603050405020304" pitchFamily="18" charset="0"/>
                </a:rPr>
                <a:t>-rays</a:t>
              </a:r>
              <a:r>
                <a:rPr lang="en-US" sz="1050" dirty="0">
                  <a:solidFill>
                    <a:schemeClr val="tx1"/>
                  </a:solidFill>
                </a:rPr>
                <a:t> wavelength</a:t>
              </a:r>
            </a:p>
          </p:txBody>
        </p:sp>
        <p:sp>
          <p:nvSpPr>
            <p:cNvPr id="17" name="Rectangle 16"/>
            <p:cNvSpPr/>
            <p:nvPr/>
          </p:nvSpPr>
          <p:spPr>
            <a:xfrm>
              <a:off x="10214774" y="5052410"/>
              <a:ext cx="1420501" cy="584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sz="1050" dirty="0">
                  <a:solidFill>
                    <a:schemeClr val="tx1"/>
                  </a:solidFill>
                </a:rPr>
                <a:t>Auger electron or characteristic X-ray</a:t>
              </a:r>
            </a:p>
          </p:txBody>
        </p:sp>
      </p:grpSp>
    </p:spTree>
    <p:extLst>
      <p:ext uri="{BB962C8B-B14F-4D97-AF65-F5344CB8AC3E}">
        <p14:creationId xmlns:p14="http://schemas.microsoft.com/office/powerpoint/2010/main" val="210052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06651392-D836-BCE1-16A7-D0DA50D64A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6" name="Objet 5" hidden="1">
                        <a:extLst>
                          <a:ext uri="{FF2B5EF4-FFF2-40B4-BE49-F238E27FC236}">
                            <a16:creationId xmlns:a16="http://schemas.microsoft.com/office/drawing/2014/main" id="{06651392-D836-BCE1-16A7-D0DA50D64A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95F669F-646E-419C-AD76-92A87F1A28F6}"/>
              </a:ext>
            </a:extLst>
          </p:cNvPr>
          <p:cNvPicPr>
            <a:picLocks noChangeAspect="1"/>
          </p:cNvPicPr>
          <p:nvPr/>
        </p:nvPicPr>
        <p:blipFill>
          <a:blip r:embed="rId5"/>
          <a:stretch>
            <a:fillRect/>
          </a:stretch>
        </p:blipFill>
        <p:spPr>
          <a:xfrm>
            <a:off x="838200" y="1917711"/>
            <a:ext cx="7249537" cy="3705742"/>
          </a:xfrm>
          <a:prstGeom prst="rect">
            <a:avLst/>
          </a:prstGeom>
        </p:spPr>
      </p:pic>
      <p:sp>
        <p:nvSpPr>
          <p:cNvPr id="2" name="Title 1">
            <a:extLst>
              <a:ext uri="{FF2B5EF4-FFF2-40B4-BE49-F238E27FC236}">
                <a16:creationId xmlns:a16="http://schemas.microsoft.com/office/drawing/2014/main" id="{B5B05335-DA6C-4D35-BDCA-7759C78B3580}"/>
              </a:ext>
            </a:extLst>
          </p:cNvPr>
          <p:cNvSpPr>
            <a:spLocks noGrp="1"/>
          </p:cNvSpPr>
          <p:nvPr>
            <p:ph type="title"/>
          </p:nvPr>
        </p:nvSpPr>
        <p:spPr/>
        <p:txBody>
          <a:bodyPr vert="horz"/>
          <a:lstStyle/>
          <a:p>
            <a:r>
              <a:rPr lang="en-US" dirty="0"/>
              <a:t>Photons Deliver Dose, Electrons Do the Killing</a:t>
            </a:r>
          </a:p>
        </p:txBody>
      </p:sp>
      <p:sp>
        <p:nvSpPr>
          <p:cNvPr id="11" name="TextBox 10">
            <a:extLst>
              <a:ext uri="{FF2B5EF4-FFF2-40B4-BE49-F238E27FC236}">
                <a16:creationId xmlns:a16="http://schemas.microsoft.com/office/drawing/2014/main" id="{31A80D9E-70A7-43F4-BEE7-6491E19888A8}"/>
              </a:ext>
            </a:extLst>
          </p:cNvPr>
          <p:cNvSpPr txBox="1"/>
          <p:nvPr/>
        </p:nvSpPr>
        <p:spPr>
          <a:xfrm>
            <a:off x="1846009" y="5593923"/>
            <a:ext cx="6493933" cy="584775"/>
          </a:xfrm>
          <a:prstGeom prst="rect">
            <a:avLst/>
          </a:prstGeom>
          <a:noFill/>
        </p:spPr>
        <p:txBody>
          <a:bodyPr wrap="square" rtlCol="0">
            <a:spAutoFit/>
          </a:bodyPr>
          <a:lstStyle/>
          <a:p>
            <a:r>
              <a:rPr lang="en-US" sz="3200" dirty="0"/>
              <a:t>Electrons! They get the job done!</a:t>
            </a:r>
          </a:p>
        </p:txBody>
      </p:sp>
      <p:sp>
        <p:nvSpPr>
          <p:cNvPr id="13" name="TextBox 12">
            <a:extLst>
              <a:ext uri="{FF2B5EF4-FFF2-40B4-BE49-F238E27FC236}">
                <a16:creationId xmlns:a16="http://schemas.microsoft.com/office/drawing/2014/main" id="{81B2C995-37BE-481E-B8A5-85D1E1F44D64}"/>
              </a:ext>
            </a:extLst>
          </p:cNvPr>
          <p:cNvSpPr txBox="1"/>
          <p:nvPr/>
        </p:nvSpPr>
        <p:spPr>
          <a:xfrm>
            <a:off x="9124725" y="5306383"/>
            <a:ext cx="2630557" cy="646716"/>
          </a:xfrm>
          <a:prstGeom prst="rect">
            <a:avLst/>
          </a:prstGeom>
          <a:noFill/>
        </p:spPr>
        <p:txBody>
          <a:bodyPr wrap="square" rtlCol="0">
            <a:spAutoFit/>
          </a:bodyPr>
          <a:lstStyle/>
          <a:p>
            <a:pPr marL="0" marR="0" lvl="0" indent="0" defTabSz="914400" eaLnBrk="0" fontAlgn="ctr" latinLnBrk="0" hangingPunct="0">
              <a:lnSpc>
                <a:spcPct val="85000"/>
              </a:lnSpc>
              <a:spcBef>
                <a:spcPct val="35000"/>
              </a:spcBef>
              <a:spcAft>
                <a:spcPct val="0"/>
              </a:spcAft>
              <a:buClrTx/>
              <a:buSzTx/>
              <a:buFontTx/>
              <a:buNone/>
              <a:tabLst/>
              <a:defRPr/>
            </a:pPr>
            <a:r>
              <a:rPr kumimoji="0" lang="en-US" sz="1100" b="0" i="1" u="none" strike="noStrike" kern="0" cap="none" spc="0" normalizeH="0" baseline="0" noProof="0" dirty="0">
                <a:ln>
                  <a:noFill/>
                </a:ln>
                <a:solidFill>
                  <a:srgbClr val="FFFFFF">
                    <a:lumMod val="50000"/>
                  </a:srgbClr>
                </a:solidFill>
                <a:effectLst/>
                <a:uLnTx/>
                <a:uFillTx/>
                <a:latin typeface="Arial" charset="0"/>
                <a:ea typeface="MS PGothic" pitchFamily="34" charset="-128"/>
              </a:rPr>
              <a:t>2020 BPSA Webinar by Tom </a:t>
            </a:r>
            <a:r>
              <a:rPr kumimoji="0" lang="en-US" sz="1100" b="0" i="1" u="none" strike="noStrike" kern="0" cap="none" spc="0" normalizeH="0" baseline="0" noProof="0" dirty="0" err="1">
                <a:ln>
                  <a:noFill/>
                </a:ln>
                <a:solidFill>
                  <a:srgbClr val="FFFFFF">
                    <a:lumMod val="50000"/>
                  </a:srgbClr>
                </a:solidFill>
                <a:effectLst/>
                <a:uLnTx/>
                <a:uFillTx/>
                <a:latin typeface="Arial" charset="0"/>
                <a:ea typeface="MS PGothic" pitchFamily="34" charset="-128"/>
              </a:rPr>
              <a:t>Krocs</a:t>
            </a:r>
            <a:r>
              <a:rPr kumimoji="0" lang="en-US" sz="1100" b="0" i="1" u="none" strike="noStrike" kern="0" cap="none" spc="0" normalizeH="0" baseline="0" noProof="0" dirty="0">
                <a:ln>
                  <a:noFill/>
                </a:ln>
                <a:solidFill>
                  <a:srgbClr val="FFFFFF">
                    <a:lumMod val="50000"/>
                  </a:srgbClr>
                </a:solidFill>
                <a:effectLst/>
                <a:uLnTx/>
                <a:uFillTx/>
                <a:latin typeface="Arial" charset="0"/>
                <a:ea typeface="MS PGothic" pitchFamily="34" charset="-128"/>
              </a:rPr>
              <a:t> and John Logar  </a:t>
            </a:r>
          </a:p>
          <a:p>
            <a:pPr marL="0" marR="0" lvl="0" indent="0" defTabSz="914400" eaLnBrk="0" fontAlgn="ctr" latinLnBrk="0" hangingPunct="0">
              <a:lnSpc>
                <a:spcPct val="85000"/>
              </a:lnSpc>
              <a:spcBef>
                <a:spcPct val="35000"/>
              </a:spcBef>
              <a:spcAft>
                <a:spcPct val="0"/>
              </a:spcAft>
              <a:buClrTx/>
              <a:buSzTx/>
              <a:buFontTx/>
              <a:buNone/>
              <a:tabLst/>
              <a:defRPr/>
            </a:pPr>
            <a:endParaRPr kumimoji="0" lang="en-US" sz="1400" b="0" i="1" u="none" strike="noStrike" kern="0" cap="none" spc="0" normalizeH="0" baseline="0" noProof="0" dirty="0">
              <a:ln>
                <a:noFill/>
              </a:ln>
              <a:solidFill>
                <a:srgbClr val="FFFFFF">
                  <a:lumMod val="50000"/>
                </a:srgbClr>
              </a:solidFill>
              <a:effectLst/>
              <a:uLnTx/>
              <a:uFillTx/>
              <a:latin typeface="Arial" charset="0"/>
              <a:ea typeface="MS PGothic" pitchFamily="34" charset="-128"/>
            </a:endParaRPr>
          </a:p>
        </p:txBody>
      </p:sp>
      <p:sp>
        <p:nvSpPr>
          <p:cNvPr id="14" name="Rectangle 13">
            <a:extLst>
              <a:ext uri="{FF2B5EF4-FFF2-40B4-BE49-F238E27FC236}">
                <a16:creationId xmlns:a16="http://schemas.microsoft.com/office/drawing/2014/main" id="{70FF67B4-02D9-4BC0-8813-F40774BB6B2E}"/>
              </a:ext>
            </a:extLst>
          </p:cNvPr>
          <p:cNvSpPr/>
          <p:nvPr/>
        </p:nvSpPr>
        <p:spPr>
          <a:xfrm>
            <a:off x="838200" y="3031435"/>
            <a:ext cx="3286539" cy="2592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F5D5192-6357-4C17-AB28-5DCFFD52F43D}"/>
              </a:ext>
            </a:extLst>
          </p:cNvPr>
          <p:cNvPicPr>
            <a:picLocks noChangeAspect="1"/>
          </p:cNvPicPr>
          <p:nvPr/>
        </p:nvPicPr>
        <p:blipFill rotWithShape="1">
          <a:blip r:embed="rId6">
            <a:clrChange>
              <a:clrFrom>
                <a:srgbClr val="FFFFFF"/>
              </a:clrFrom>
              <a:clrTo>
                <a:srgbClr val="FFFFFF">
                  <a:alpha val="0"/>
                </a:srgbClr>
              </a:clrTo>
            </a:clrChange>
          </a:blip>
          <a:srcRect r="19399"/>
          <a:stretch/>
        </p:blipFill>
        <p:spPr>
          <a:xfrm>
            <a:off x="1138330" y="2922070"/>
            <a:ext cx="3708653" cy="2619741"/>
          </a:xfrm>
          <a:prstGeom prst="rect">
            <a:avLst/>
          </a:prstGeom>
        </p:spPr>
      </p:pic>
      <p:pic>
        <p:nvPicPr>
          <p:cNvPr id="15" name="Picture 14">
            <a:extLst>
              <a:ext uri="{FF2B5EF4-FFF2-40B4-BE49-F238E27FC236}">
                <a16:creationId xmlns:a16="http://schemas.microsoft.com/office/drawing/2014/main" id="{D4F45892-B135-4987-A5BA-2C29E7804A43}"/>
              </a:ext>
            </a:extLst>
          </p:cNvPr>
          <p:cNvPicPr>
            <a:picLocks noChangeAspect="1"/>
          </p:cNvPicPr>
          <p:nvPr/>
        </p:nvPicPr>
        <p:blipFill rotWithShape="1">
          <a:blip r:embed="rId7"/>
          <a:srcRect b="26787"/>
          <a:stretch/>
        </p:blipFill>
        <p:spPr>
          <a:xfrm>
            <a:off x="9194299" y="4205755"/>
            <a:ext cx="2711115" cy="1100628"/>
          </a:xfrm>
          <a:prstGeom prst="rect">
            <a:avLst/>
          </a:prstGeom>
        </p:spPr>
      </p:pic>
      <p:sp>
        <p:nvSpPr>
          <p:cNvPr id="9" name="TextBox 3">
            <a:extLst>
              <a:ext uri="{FF2B5EF4-FFF2-40B4-BE49-F238E27FC236}">
                <a16:creationId xmlns:a16="http://schemas.microsoft.com/office/drawing/2014/main" id="{434D4091-57FF-474D-86B2-B9ED70BDDE7F}"/>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Calibri" panose="020F0502020204030204"/>
                <a:ea typeface="+mn-ea"/>
                <a:cs typeface="+mn-cs"/>
              </a:rPr>
              <a:t>.</a:t>
            </a:r>
          </a:p>
        </p:txBody>
      </p:sp>
      <p:sp>
        <p:nvSpPr>
          <p:cNvPr id="4" name="Ellipse 3">
            <a:extLst>
              <a:ext uri="{FF2B5EF4-FFF2-40B4-BE49-F238E27FC236}">
                <a16:creationId xmlns:a16="http://schemas.microsoft.com/office/drawing/2014/main" id="{8AE69155-AA4F-41C6-BA76-6683F2BEEE93}"/>
              </a:ext>
            </a:extLst>
          </p:cNvPr>
          <p:cNvSpPr/>
          <p:nvPr/>
        </p:nvSpPr>
        <p:spPr>
          <a:xfrm>
            <a:off x="2953307" y="4129359"/>
            <a:ext cx="1963250" cy="9786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B78FDE7C-D7D1-56A5-6B7B-EC8C55A5A857}"/>
              </a:ext>
            </a:extLst>
          </p:cNvPr>
          <p:cNvSpPr>
            <a:spLocks noGrp="1"/>
          </p:cNvSpPr>
          <p:nvPr>
            <p:ph type="sldNum" sz="quarter" idx="12"/>
          </p:nvPr>
        </p:nvSpPr>
        <p:spPr/>
        <p:txBody>
          <a:bodyPr/>
          <a:lstStyle/>
          <a:p>
            <a:fld id="{A51A9785-A052-4492-AAD8-5BB3B67483BF}" type="slidenum">
              <a:rPr lang="en-US" smtClean="0"/>
              <a:t>26</a:t>
            </a:fld>
            <a:endParaRPr lang="en-US"/>
          </a:p>
        </p:txBody>
      </p:sp>
    </p:spTree>
    <p:extLst>
      <p:ext uri="{BB962C8B-B14F-4D97-AF65-F5344CB8AC3E}">
        <p14:creationId xmlns:p14="http://schemas.microsoft.com/office/powerpoint/2010/main" val="3611355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E7A10C61-A0B8-555D-F725-D1FE7DBEDEA5}"/>
              </a:ext>
            </a:extLst>
          </p:cNvPr>
          <p:cNvGraphicFramePr>
            <a:graphicFrameLocks noChangeAspect="1"/>
          </p:cNvGraphicFramePr>
          <p:nvPr>
            <p:custDataLst>
              <p:tags r:id="rId1"/>
            </p:custDataLst>
            <p:extLst>
              <p:ext uri="{D42A27DB-BD31-4B8C-83A1-F6EECF244321}">
                <p14:modId xmlns:p14="http://schemas.microsoft.com/office/powerpoint/2010/main" val="4087317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4" name="Objet 3" hidden="1">
                        <a:extLst>
                          <a:ext uri="{FF2B5EF4-FFF2-40B4-BE49-F238E27FC236}">
                            <a16:creationId xmlns:a16="http://schemas.microsoft.com/office/drawing/2014/main" id="{E7A10C61-A0B8-555D-F725-D1FE7DBEDE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7F32971-42E9-9931-DCB3-215B217B19AB}"/>
              </a:ext>
            </a:extLst>
          </p:cNvPr>
          <p:cNvSpPr>
            <a:spLocks noGrp="1"/>
          </p:cNvSpPr>
          <p:nvPr>
            <p:ph type="title"/>
          </p:nvPr>
        </p:nvSpPr>
        <p:spPr>
          <a:xfrm>
            <a:off x="576943" y="3076291"/>
            <a:ext cx="10515600" cy="1325563"/>
          </a:xfrm>
        </p:spPr>
        <p:txBody>
          <a:bodyPr vert="horz"/>
          <a:lstStyle/>
          <a:p>
            <a:pPr algn="ctr"/>
            <a:r>
              <a:rPr lang="fr-FR" dirty="0"/>
              <a:t>Radiation </a:t>
            </a:r>
            <a:r>
              <a:rPr lang="fr-FR" dirty="0" err="1"/>
              <a:t>Technology</a:t>
            </a:r>
            <a:endParaRPr lang="fr-FR" dirty="0"/>
          </a:p>
        </p:txBody>
      </p:sp>
      <p:sp>
        <p:nvSpPr>
          <p:cNvPr id="3" name="Espace réservé du numéro de diapositive 2">
            <a:extLst>
              <a:ext uri="{FF2B5EF4-FFF2-40B4-BE49-F238E27FC236}">
                <a16:creationId xmlns:a16="http://schemas.microsoft.com/office/drawing/2014/main" id="{C86ECAC8-11B1-05B4-981B-A43D154D7E4F}"/>
              </a:ext>
            </a:extLst>
          </p:cNvPr>
          <p:cNvSpPr>
            <a:spLocks noGrp="1"/>
          </p:cNvSpPr>
          <p:nvPr>
            <p:ph type="sldNum" sz="quarter" idx="12"/>
          </p:nvPr>
        </p:nvSpPr>
        <p:spPr/>
        <p:txBody>
          <a:bodyPr/>
          <a:lstStyle/>
          <a:p>
            <a:fld id="{AD3FAF27-8B82-4449-B01B-BEC948125F21}" type="slidenum">
              <a:rPr lang="en-GB" smtClean="0"/>
              <a:pPr/>
              <a:t>27</a:t>
            </a:fld>
            <a:endParaRPr lang="en-GB"/>
          </a:p>
        </p:txBody>
      </p:sp>
      <p:pic>
        <p:nvPicPr>
          <p:cNvPr id="6" name="Picture 6" descr="Text, background pattern&#10;&#10;Description automatically generated">
            <a:extLst>
              <a:ext uri="{FF2B5EF4-FFF2-40B4-BE49-F238E27FC236}">
                <a16:creationId xmlns:a16="http://schemas.microsoft.com/office/drawing/2014/main" id="{D722A2DE-8CC0-698D-9D90-A2ED440531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1061853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t 11" hidden="1">
            <a:extLst>
              <a:ext uri="{FF2B5EF4-FFF2-40B4-BE49-F238E27FC236}">
                <a16:creationId xmlns:a16="http://schemas.microsoft.com/office/drawing/2014/main" id="{DF106BB0-4E21-C498-CA2E-9D6AB562AC9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12" name="Objet 11" hidden="1">
                        <a:extLst>
                          <a:ext uri="{FF2B5EF4-FFF2-40B4-BE49-F238E27FC236}">
                            <a16:creationId xmlns:a16="http://schemas.microsoft.com/office/drawing/2014/main" id="{DF106BB0-4E21-C498-CA2E-9D6AB562AC9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Titre 16">
            <a:extLst>
              <a:ext uri="{FF2B5EF4-FFF2-40B4-BE49-F238E27FC236}">
                <a16:creationId xmlns:a16="http://schemas.microsoft.com/office/drawing/2014/main" id="{EA2689CA-D372-8656-68F7-577AB98D942B}"/>
              </a:ext>
            </a:extLst>
          </p:cNvPr>
          <p:cNvSpPr>
            <a:spLocks noGrp="1"/>
          </p:cNvSpPr>
          <p:nvPr>
            <p:ph type="title"/>
          </p:nvPr>
        </p:nvSpPr>
        <p:spPr/>
        <p:txBody>
          <a:bodyPr vert="horz"/>
          <a:lstStyle/>
          <a:p>
            <a:r>
              <a:rPr lang="fr-FR" dirty="0"/>
              <a:t>Radiation </a:t>
            </a:r>
            <a:r>
              <a:rPr lang="fr-FR" spc="-40" dirty="0" err="1"/>
              <a:t>Technology</a:t>
            </a:r>
            <a:r>
              <a:rPr lang="fr-FR" spc="-40" dirty="0"/>
              <a:t>:</a:t>
            </a:r>
            <a:r>
              <a:rPr lang="fr-FR" spc="-155" dirty="0"/>
              <a:t> Gamma-ray</a:t>
            </a:r>
            <a:endParaRPr lang="fr-FR" dirty="0"/>
          </a:p>
        </p:txBody>
      </p:sp>
      <p:sp>
        <p:nvSpPr>
          <p:cNvPr id="3" name="Espace réservé du numéro de diapositive 2">
            <a:extLst>
              <a:ext uri="{FF2B5EF4-FFF2-40B4-BE49-F238E27FC236}">
                <a16:creationId xmlns:a16="http://schemas.microsoft.com/office/drawing/2014/main" id="{4E1CEAFC-410D-C41E-56F4-0273E1E8622E}"/>
              </a:ext>
            </a:extLst>
          </p:cNvPr>
          <p:cNvSpPr>
            <a:spLocks noGrp="1"/>
          </p:cNvSpPr>
          <p:nvPr>
            <p:ph type="sldNum" sz="quarter" idx="12"/>
          </p:nvPr>
        </p:nvSpPr>
        <p:spPr/>
        <p:txBody>
          <a:bodyPr/>
          <a:lstStyle/>
          <a:p>
            <a:fld id="{0C8761C7-EE27-4485-904A-AF787EF92FBE}" type="slidenum">
              <a:rPr lang="en-US" noProof="0" smtClean="0"/>
              <a:t>28</a:t>
            </a:fld>
            <a:endParaRPr lang="en-US" noProof="0"/>
          </a:p>
        </p:txBody>
      </p:sp>
      <p:sp>
        <p:nvSpPr>
          <p:cNvPr id="19" name="Espace réservé du texte 18">
            <a:extLst>
              <a:ext uri="{FF2B5EF4-FFF2-40B4-BE49-F238E27FC236}">
                <a16:creationId xmlns:a16="http://schemas.microsoft.com/office/drawing/2014/main" id="{D09C2227-6F0C-7D04-3A5F-E35CAFFB2625}"/>
              </a:ext>
            </a:extLst>
          </p:cNvPr>
          <p:cNvSpPr>
            <a:spLocks noGrp="1"/>
          </p:cNvSpPr>
          <p:nvPr>
            <p:ph type="body" sz="quarter" idx="4294967295"/>
          </p:nvPr>
        </p:nvSpPr>
        <p:spPr>
          <a:xfrm>
            <a:off x="0" y="5594350"/>
            <a:ext cx="11591925" cy="190500"/>
          </a:xfrm>
        </p:spPr>
        <p:txBody>
          <a:bodyPr>
            <a:normAutofit fontScale="25000" lnSpcReduction="20000"/>
          </a:bodyPr>
          <a:lstStyle/>
          <a:p>
            <a:r>
              <a:rPr lang="fr-FR" dirty="0"/>
              <a:t>Source: Image of a gamma </a:t>
            </a:r>
            <a:r>
              <a:rPr lang="fr-FR" dirty="0" err="1"/>
              <a:t>irradiator</a:t>
            </a:r>
            <a:r>
              <a:rPr lang="fr-FR" dirty="0"/>
              <a:t>. © 2020 </a:t>
            </a:r>
            <a:r>
              <a:rPr lang="fr-FR" dirty="0" err="1"/>
              <a:t>Nordion</a:t>
            </a:r>
            <a:r>
              <a:rPr lang="fr-FR" dirty="0"/>
              <a:t> (Canada) Inc.</a:t>
            </a:r>
          </a:p>
        </p:txBody>
      </p:sp>
      <p:pic>
        <p:nvPicPr>
          <p:cNvPr id="14" name="Image 13">
            <a:extLst>
              <a:ext uri="{FF2B5EF4-FFF2-40B4-BE49-F238E27FC236}">
                <a16:creationId xmlns:a16="http://schemas.microsoft.com/office/drawing/2014/main" id="{E1E276BE-417C-92FD-337A-5E226DE5686C}"/>
              </a:ext>
            </a:extLst>
          </p:cNvPr>
          <p:cNvPicPr>
            <a:picLocks noChangeAspect="1"/>
          </p:cNvPicPr>
          <p:nvPr/>
        </p:nvPicPr>
        <p:blipFill>
          <a:blip r:embed="rId5"/>
          <a:stretch>
            <a:fillRect/>
          </a:stretch>
        </p:blipFill>
        <p:spPr>
          <a:xfrm>
            <a:off x="641685" y="1297688"/>
            <a:ext cx="7528716" cy="4264312"/>
          </a:xfrm>
          <a:prstGeom prst="rect">
            <a:avLst/>
          </a:prstGeom>
        </p:spPr>
      </p:pic>
    </p:spTree>
    <p:extLst>
      <p:ext uri="{BB962C8B-B14F-4D97-AF65-F5344CB8AC3E}">
        <p14:creationId xmlns:p14="http://schemas.microsoft.com/office/powerpoint/2010/main" val="39757480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t 15" hidden="1">
            <a:extLst>
              <a:ext uri="{FF2B5EF4-FFF2-40B4-BE49-F238E27FC236}">
                <a16:creationId xmlns:a16="http://schemas.microsoft.com/office/drawing/2014/main" id="{86C84F6A-6DD9-B124-B81C-4612D162392D}"/>
              </a:ext>
            </a:extLst>
          </p:cNvPr>
          <p:cNvGraphicFramePr>
            <a:graphicFrameLocks noChangeAspect="1"/>
          </p:cNvGraphicFramePr>
          <p:nvPr>
            <p:custDataLst>
              <p:tags r:id="rId1"/>
            </p:custDataLst>
            <p:extLst>
              <p:ext uri="{D42A27DB-BD31-4B8C-83A1-F6EECF244321}">
                <p14:modId xmlns:p14="http://schemas.microsoft.com/office/powerpoint/2010/main" val="31757342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16" name="Objet 15" hidden="1">
                        <a:extLst>
                          <a:ext uri="{FF2B5EF4-FFF2-40B4-BE49-F238E27FC236}">
                            <a16:creationId xmlns:a16="http://schemas.microsoft.com/office/drawing/2014/main" id="{86C84F6A-6DD9-B124-B81C-4612D16239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Image 14">
            <a:extLst>
              <a:ext uri="{FF2B5EF4-FFF2-40B4-BE49-F238E27FC236}">
                <a16:creationId xmlns:a16="http://schemas.microsoft.com/office/drawing/2014/main" id="{BB5B418E-A22E-F795-E716-A5A648901854}"/>
              </a:ext>
            </a:extLst>
          </p:cNvPr>
          <p:cNvPicPr>
            <a:picLocks noChangeAspect="1"/>
          </p:cNvPicPr>
          <p:nvPr/>
        </p:nvPicPr>
        <p:blipFill>
          <a:blip r:embed="rId5"/>
          <a:stretch>
            <a:fillRect/>
          </a:stretch>
        </p:blipFill>
        <p:spPr>
          <a:xfrm>
            <a:off x="6902817" y="2768127"/>
            <a:ext cx="4454992" cy="2826445"/>
          </a:xfrm>
          <a:prstGeom prst="rect">
            <a:avLst/>
          </a:prstGeom>
        </p:spPr>
      </p:pic>
      <p:grpSp>
        <p:nvGrpSpPr>
          <p:cNvPr id="6" name="object 6"/>
          <p:cNvGrpSpPr/>
          <p:nvPr/>
        </p:nvGrpSpPr>
        <p:grpSpPr>
          <a:xfrm>
            <a:off x="679704" y="2706623"/>
            <a:ext cx="5165090" cy="3409315"/>
            <a:chOff x="679704" y="2706623"/>
            <a:chExt cx="5165090" cy="3409315"/>
          </a:xfrm>
        </p:grpSpPr>
        <p:sp>
          <p:nvSpPr>
            <p:cNvPr id="7" name="object 7"/>
            <p:cNvSpPr/>
            <p:nvPr/>
          </p:nvSpPr>
          <p:spPr>
            <a:xfrm>
              <a:off x="679704" y="2706623"/>
              <a:ext cx="5164836" cy="3409188"/>
            </a:xfrm>
            <a:prstGeom prst="rect">
              <a:avLst/>
            </a:prstGeom>
            <a:blipFill>
              <a:blip r:embed="rId6" cstate="print"/>
              <a:stretch>
                <a:fillRect/>
              </a:stretch>
            </a:blipFill>
          </p:spPr>
          <p:txBody>
            <a:bodyPr wrap="square" lIns="0" tIns="0" rIns="0" bIns="0" rtlCol="0"/>
            <a:lstStyle/>
            <a:p>
              <a:endParaRPr sz="2900"/>
            </a:p>
          </p:txBody>
        </p:sp>
        <p:sp>
          <p:nvSpPr>
            <p:cNvPr id="8" name="object 8"/>
            <p:cNvSpPr/>
            <p:nvPr/>
          </p:nvSpPr>
          <p:spPr>
            <a:xfrm>
              <a:off x="734568" y="2761487"/>
              <a:ext cx="5006339" cy="3250692"/>
            </a:xfrm>
            <a:prstGeom prst="rect">
              <a:avLst/>
            </a:prstGeom>
            <a:blipFill>
              <a:blip r:embed="rId7" cstate="print"/>
              <a:stretch>
                <a:fillRect/>
              </a:stretch>
            </a:blipFill>
          </p:spPr>
          <p:txBody>
            <a:bodyPr wrap="square" lIns="0" tIns="0" rIns="0" bIns="0" rtlCol="0"/>
            <a:lstStyle/>
            <a:p>
              <a:endParaRPr sz="2900"/>
            </a:p>
          </p:txBody>
        </p:sp>
        <p:sp>
          <p:nvSpPr>
            <p:cNvPr id="9" name="object 9"/>
            <p:cNvSpPr/>
            <p:nvPr/>
          </p:nvSpPr>
          <p:spPr>
            <a:xfrm>
              <a:off x="720280" y="2747200"/>
              <a:ext cx="5034915" cy="3279775"/>
            </a:xfrm>
            <a:custGeom>
              <a:avLst/>
              <a:gdLst/>
              <a:ahLst/>
              <a:cxnLst/>
              <a:rect l="l" t="t" r="r" b="b"/>
              <a:pathLst>
                <a:path w="5034915" h="3279775">
                  <a:moveTo>
                    <a:pt x="0" y="3279266"/>
                  </a:moveTo>
                  <a:lnTo>
                    <a:pt x="5034914" y="3279266"/>
                  </a:lnTo>
                  <a:lnTo>
                    <a:pt x="5034914" y="0"/>
                  </a:lnTo>
                  <a:lnTo>
                    <a:pt x="0" y="0"/>
                  </a:lnTo>
                  <a:lnTo>
                    <a:pt x="0" y="3279266"/>
                  </a:lnTo>
                  <a:close/>
                </a:path>
              </a:pathLst>
            </a:custGeom>
            <a:ln w="28575">
              <a:solidFill>
                <a:srgbClr val="FFFFFF"/>
              </a:solidFill>
            </a:ln>
          </p:spPr>
          <p:txBody>
            <a:bodyPr wrap="square" lIns="0" tIns="0" rIns="0" bIns="0" rtlCol="0"/>
            <a:lstStyle/>
            <a:p>
              <a:endParaRPr sz="2900"/>
            </a:p>
          </p:txBody>
        </p:sp>
      </p:grpSp>
      <p:sp>
        <p:nvSpPr>
          <p:cNvPr id="10" name="object 10"/>
          <p:cNvSpPr txBox="1"/>
          <p:nvPr/>
        </p:nvSpPr>
        <p:spPr>
          <a:xfrm>
            <a:off x="2057718" y="1454972"/>
            <a:ext cx="8076565" cy="566822"/>
          </a:xfrm>
          <a:prstGeom prst="rect">
            <a:avLst/>
          </a:prstGeom>
        </p:spPr>
        <p:txBody>
          <a:bodyPr vert="horz" wrap="square" lIns="0" tIns="12700" rIns="0" bIns="0" rtlCol="0">
            <a:spAutoFit/>
          </a:bodyPr>
          <a:lstStyle/>
          <a:p>
            <a:pPr marL="1766499" marR="5080" indent="-1754435">
              <a:spcBef>
                <a:spcPts val="100"/>
              </a:spcBef>
            </a:pPr>
            <a:r>
              <a:rPr spc="-5" dirty="0">
                <a:latin typeface="+mj-lt"/>
                <a:cs typeface="Arial"/>
              </a:rPr>
              <a:t>Electrons produced in </a:t>
            </a:r>
            <a:r>
              <a:rPr dirty="0">
                <a:latin typeface="+mj-lt"/>
                <a:cs typeface="Arial"/>
              </a:rPr>
              <a:t>the </a:t>
            </a:r>
            <a:r>
              <a:rPr spc="-5" dirty="0">
                <a:latin typeface="+mj-lt"/>
                <a:cs typeface="Arial"/>
              </a:rPr>
              <a:t>Rhodotron or </a:t>
            </a:r>
            <a:r>
              <a:rPr spc="-10" dirty="0">
                <a:latin typeface="+mj-lt"/>
                <a:cs typeface="Arial"/>
              </a:rPr>
              <a:t>Linear </a:t>
            </a:r>
            <a:r>
              <a:rPr spc="-5" dirty="0">
                <a:latin typeface="+mj-lt"/>
                <a:cs typeface="Arial"/>
              </a:rPr>
              <a:t>Accelerator bombard a  tantalum plate (converter) </a:t>
            </a:r>
            <a:r>
              <a:rPr dirty="0">
                <a:latin typeface="+mj-lt"/>
                <a:cs typeface="Arial"/>
              </a:rPr>
              <a:t>to </a:t>
            </a:r>
            <a:r>
              <a:rPr b="1" spc="-5" dirty="0">
                <a:latin typeface="+mj-lt"/>
                <a:cs typeface="Arial"/>
              </a:rPr>
              <a:t>become</a:t>
            </a:r>
            <a:r>
              <a:rPr b="1" spc="30" dirty="0">
                <a:latin typeface="+mj-lt"/>
                <a:cs typeface="Arial"/>
              </a:rPr>
              <a:t> </a:t>
            </a:r>
            <a:r>
              <a:rPr b="1" spc="-10" dirty="0">
                <a:latin typeface="+mj-lt"/>
                <a:cs typeface="Arial"/>
              </a:rPr>
              <a:t>X-rays</a:t>
            </a:r>
            <a:endParaRPr dirty="0">
              <a:latin typeface="+mj-lt"/>
              <a:cs typeface="Arial"/>
            </a:endParaRPr>
          </a:p>
        </p:txBody>
      </p:sp>
      <p:sp>
        <p:nvSpPr>
          <p:cNvPr id="11" name="object 11"/>
          <p:cNvSpPr/>
          <p:nvPr/>
        </p:nvSpPr>
        <p:spPr>
          <a:xfrm>
            <a:off x="4706239" y="2122550"/>
            <a:ext cx="4625340" cy="1972310"/>
          </a:xfrm>
          <a:custGeom>
            <a:avLst/>
            <a:gdLst/>
            <a:ahLst/>
            <a:cxnLst/>
            <a:rect l="l" t="t" r="r" b="b"/>
            <a:pathLst>
              <a:path w="4625340" h="1972310">
                <a:moveTo>
                  <a:pt x="4625213" y="1962785"/>
                </a:moveTo>
                <a:lnTo>
                  <a:pt x="4594682" y="1927098"/>
                </a:lnTo>
                <a:lnTo>
                  <a:pt x="4532884" y="1854835"/>
                </a:lnTo>
                <a:lnTo>
                  <a:pt x="4511903" y="1904504"/>
                </a:lnTo>
                <a:lnTo>
                  <a:pt x="52514" y="19100"/>
                </a:lnTo>
                <a:lnTo>
                  <a:pt x="47752" y="5588"/>
                </a:lnTo>
                <a:lnTo>
                  <a:pt x="32918" y="10807"/>
                </a:lnTo>
                <a:lnTo>
                  <a:pt x="7366" y="0"/>
                </a:lnTo>
                <a:lnTo>
                  <a:pt x="0" y="17526"/>
                </a:lnTo>
                <a:lnTo>
                  <a:pt x="37236" y="33286"/>
                </a:lnTo>
                <a:lnTo>
                  <a:pt x="561289" y="1518234"/>
                </a:lnTo>
                <a:lnTo>
                  <a:pt x="510413" y="1536192"/>
                </a:lnTo>
                <a:lnTo>
                  <a:pt x="612521" y="1634744"/>
                </a:lnTo>
                <a:lnTo>
                  <a:pt x="625614" y="1530223"/>
                </a:lnTo>
                <a:lnTo>
                  <a:pt x="630174" y="1493901"/>
                </a:lnTo>
                <a:lnTo>
                  <a:pt x="579323" y="1511858"/>
                </a:lnTo>
                <a:lnTo>
                  <a:pt x="61074" y="43357"/>
                </a:lnTo>
                <a:lnTo>
                  <a:pt x="4504461" y="1922119"/>
                </a:lnTo>
                <a:lnTo>
                  <a:pt x="4483481" y="1971802"/>
                </a:lnTo>
                <a:lnTo>
                  <a:pt x="4625213" y="1962785"/>
                </a:lnTo>
                <a:close/>
              </a:path>
            </a:pathLst>
          </a:custGeom>
          <a:solidFill>
            <a:srgbClr val="FF0000"/>
          </a:solidFill>
        </p:spPr>
        <p:txBody>
          <a:bodyPr wrap="square" lIns="0" tIns="0" rIns="0" bIns="0" rtlCol="0"/>
          <a:lstStyle/>
          <a:p>
            <a:endParaRPr sz="2900"/>
          </a:p>
        </p:txBody>
      </p:sp>
      <p:sp>
        <p:nvSpPr>
          <p:cNvPr id="12" name="object 12"/>
          <p:cNvSpPr txBox="1"/>
          <p:nvPr/>
        </p:nvSpPr>
        <p:spPr>
          <a:xfrm>
            <a:off x="2394389" y="2332168"/>
            <a:ext cx="1403223" cy="289823"/>
          </a:xfrm>
          <a:prstGeom prst="rect">
            <a:avLst/>
          </a:prstGeom>
        </p:spPr>
        <p:txBody>
          <a:bodyPr vert="horz" wrap="square" lIns="0" tIns="12700" rIns="0" bIns="0" rtlCol="0">
            <a:spAutoFit/>
          </a:bodyPr>
          <a:lstStyle/>
          <a:p>
            <a:pPr marL="12699">
              <a:spcBef>
                <a:spcPts val="100"/>
              </a:spcBef>
            </a:pPr>
            <a:r>
              <a:rPr spc="-5" dirty="0">
                <a:latin typeface="+mj-lt"/>
                <a:cs typeface="Arial"/>
              </a:rPr>
              <a:t>R</a:t>
            </a:r>
            <a:r>
              <a:rPr spc="-15" dirty="0">
                <a:latin typeface="+mj-lt"/>
                <a:cs typeface="Arial"/>
              </a:rPr>
              <a:t>h</a:t>
            </a:r>
            <a:r>
              <a:rPr spc="-5" dirty="0">
                <a:latin typeface="+mj-lt"/>
                <a:cs typeface="Arial"/>
              </a:rPr>
              <a:t>o</a:t>
            </a:r>
            <a:r>
              <a:rPr spc="-15" dirty="0">
                <a:latin typeface="+mj-lt"/>
                <a:cs typeface="Arial"/>
              </a:rPr>
              <a:t>d</a:t>
            </a:r>
            <a:r>
              <a:rPr spc="-5" dirty="0">
                <a:latin typeface="+mj-lt"/>
                <a:cs typeface="Arial"/>
              </a:rPr>
              <a:t>otr</a:t>
            </a:r>
            <a:r>
              <a:rPr spc="-15" dirty="0">
                <a:latin typeface="+mj-lt"/>
                <a:cs typeface="Arial"/>
              </a:rPr>
              <a:t>o</a:t>
            </a:r>
            <a:r>
              <a:rPr spc="-5" dirty="0">
                <a:latin typeface="+mj-lt"/>
                <a:cs typeface="Arial"/>
              </a:rPr>
              <a:t>n</a:t>
            </a:r>
            <a:endParaRPr dirty="0">
              <a:latin typeface="+mj-lt"/>
              <a:cs typeface="Arial"/>
            </a:endParaRPr>
          </a:p>
        </p:txBody>
      </p:sp>
      <p:sp>
        <p:nvSpPr>
          <p:cNvPr id="13" name="object 13"/>
          <p:cNvSpPr txBox="1"/>
          <p:nvPr/>
        </p:nvSpPr>
        <p:spPr>
          <a:xfrm>
            <a:off x="8186583" y="2332168"/>
            <a:ext cx="2748207" cy="289823"/>
          </a:xfrm>
          <a:prstGeom prst="rect">
            <a:avLst/>
          </a:prstGeom>
        </p:spPr>
        <p:txBody>
          <a:bodyPr vert="horz" wrap="square" lIns="0" tIns="12700" rIns="0" bIns="0" rtlCol="0">
            <a:spAutoFit/>
          </a:bodyPr>
          <a:lstStyle/>
          <a:p>
            <a:pPr marL="12699">
              <a:spcBef>
                <a:spcPts val="100"/>
              </a:spcBef>
            </a:pPr>
            <a:r>
              <a:rPr spc="-5" dirty="0">
                <a:latin typeface="+mj-lt"/>
                <a:cs typeface="Arial"/>
              </a:rPr>
              <a:t>Linear</a:t>
            </a:r>
            <a:r>
              <a:rPr spc="-140" dirty="0">
                <a:latin typeface="+mj-lt"/>
                <a:cs typeface="Arial"/>
              </a:rPr>
              <a:t> </a:t>
            </a:r>
            <a:r>
              <a:rPr spc="-5" dirty="0">
                <a:latin typeface="+mj-lt"/>
                <a:cs typeface="Arial"/>
              </a:rPr>
              <a:t>Accelerator</a:t>
            </a:r>
            <a:endParaRPr dirty="0">
              <a:latin typeface="+mj-lt"/>
              <a:cs typeface="Arial"/>
            </a:endParaRPr>
          </a:p>
        </p:txBody>
      </p:sp>
      <p:sp>
        <p:nvSpPr>
          <p:cNvPr id="14" name="object 14"/>
          <p:cNvSpPr txBox="1">
            <a:spLocks noGrp="1"/>
          </p:cNvSpPr>
          <p:nvPr>
            <p:ph type="title"/>
          </p:nvPr>
        </p:nvSpPr>
        <p:spPr>
          <a:xfrm>
            <a:off x="838200" y="423503"/>
            <a:ext cx="10515600" cy="622222"/>
          </a:xfrm>
          <a:prstGeom prst="rect">
            <a:avLst/>
          </a:prstGeom>
        </p:spPr>
        <p:txBody>
          <a:bodyPr vert="horz" wrap="square" lIns="0" tIns="12700" rIns="0" bIns="0" rtlCol="0" anchor="ctr" anchorCtr="0">
            <a:spAutoFit/>
          </a:bodyPr>
          <a:lstStyle/>
          <a:p>
            <a:pPr marL="12699">
              <a:spcBef>
                <a:spcPts val="100"/>
              </a:spcBef>
            </a:pPr>
            <a:r>
              <a:rPr dirty="0"/>
              <a:t>Radiation </a:t>
            </a:r>
            <a:r>
              <a:rPr spc="-40" dirty="0"/>
              <a:t>Technology:</a:t>
            </a:r>
            <a:r>
              <a:rPr spc="-155" dirty="0"/>
              <a:t> </a:t>
            </a:r>
            <a:r>
              <a:rPr dirty="0"/>
              <a:t>X-ray</a:t>
            </a:r>
          </a:p>
        </p:txBody>
      </p:sp>
      <p:sp>
        <p:nvSpPr>
          <p:cNvPr id="2" name="Espace réservé du numéro de diapositive 1">
            <a:extLst>
              <a:ext uri="{FF2B5EF4-FFF2-40B4-BE49-F238E27FC236}">
                <a16:creationId xmlns:a16="http://schemas.microsoft.com/office/drawing/2014/main" id="{DE796C25-825C-E693-6FFF-E34698B38DDD}"/>
              </a:ext>
            </a:extLst>
          </p:cNvPr>
          <p:cNvSpPr>
            <a:spLocks noGrp="1"/>
          </p:cNvSpPr>
          <p:nvPr>
            <p:ph type="sldNum" sz="quarter" idx="12"/>
          </p:nvPr>
        </p:nvSpPr>
        <p:spPr/>
        <p:txBody>
          <a:bodyPr/>
          <a:lstStyle/>
          <a:p>
            <a:fld id="{0C8761C7-EE27-4485-904A-AF787EF92FBE}" type="slidenum">
              <a:rPr lang="en-US" noProof="0" smtClean="0"/>
              <a:t>29</a:t>
            </a:fld>
            <a:endParaRPr lang="en-US" noProof="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916F829C-13EC-26F4-207F-53A8DC8F692B}"/>
              </a:ext>
            </a:extLst>
          </p:cNvPr>
          <p:cNvGraphicFramePr>
            <a:graphicFrameLocks noChangeAspect="1"/>
          </p:cNvGraphicFramePr>
          <p:nvPr>
            <p:custDataLst>
              <p:tags r:id="rId1"/>
            </p:custDataLst>
            <p:extLst>
              <p:ext uri="{D42A27DB-BD31-4B8C-83A1-F6EECF244321}">
                <p14:modId xmlns:p14="http://schemas.microsoft.com/office/powerpoint/2010/main" val="2769308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4" name="Objet 3" hidden="1">
                        <a:extLst>
                          <a:ext uri="{FF2B5EF4-FFF2-40B4-BE49-F238E27FC236}">
                            <a16:creationId xmlns:a16="http://schemas.microsoft.com/office/drawing/2014/main" id="{916F829C-13EC-26F4-207F-53A8DC8F692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BD81ADF-C305-478B-9324-EC2A699488C0}"/>
              </a:ext>
            </a:extLst>
          </p:cNvPr>
          <p:cNvSpPr>
            <a:spLocks noGrp="1"/>
          </p:cNvSpPr>
          <p:nvPr>
            <p:ph type="title"/>
          </p:nvPr>
        </p:nvSpPr>
        <p:spPr/>
        <p:txBody>
          <a:bodyPr vert="horz"/>
          <a:lstStyle/>
          <a:p>
            <a:r>
              <a:rPr lang="en-US" dirty="0"/>
              <a:t>Demand, Capacity &amp; Implementation</a:t>
            </a:r>
          </a:p>
        </p:txBody>
      </p:sp>
      <p:sp>
        <p:nvSpPr>
          <p:cNvPr id="5" name="Espace réservé du numéro de diapositive 4">
            <a:extLst>
              <a:ext uri="{FF2B5EF4-FFF2-40B4-BE49-F238E27FC236}">
                <a16:creationId xmlns:a16="http://schemas.microsoft.com/office/drawing/2014/main" id="{CA90C611-8A05-60F6-9B0B-A0BEB1EF15CF}"/>
              </a:ext>
            </a:extLst>
          </p:cNvPr>
          <p:cNvSpPr>
            <a:spLocks noGrp="1"/>
          </p:cNvSpPr>
          <p:nvPr>
            <p:ph type="sldNum" sz="quarter" idx="12"/>
          </p:nvPr>
        </p:nvSpPr>
        <p:spPr/>
        <p:txBody>
          <a:bodyPr/>
          <a:lstStyle>
            <a:defPPr>
              <a:defRPr lang="en-US"/>
            </a:defPPr>
            <a:lvl1pPr marL="0" algn="r" defTabSz="914363" rtl="0" eaLnBrk="1" latinLnBrk="0" hangingPunct="1">
              <a:defRPr sz="1000" kern="1200">
                <a:solidFill>
                  <a:schemeClr val="tx1">
                    <a:tint val="75000"/>
                  </a:schemeClr>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fr-FR" smtClean="0"/>
              <a:pPr/>
              <a:t>3</a:t>
            </a:fld>
            <a:endParaRPr lang="fr-FR"/>
          </a:p>
        </p:txBody>
      </p:sp>
      <p:sp>
        <p:nvSpPr>
          <p:cNvPr id="65" name="Rectangle: Rounded Corners 64">
            <a:extLst>
              <a:ext uri="{FF2B5EF4-FFF2-40B4-BE49-F238E27FC236}">
                <a16:creationId xmlns:a16="http://schemas.microsoft.com/office/drawing/2014/main" id="{A0F01686-FB45-4D6D-865C-3A2A2E913E52}"/>
              </a:ext>
            </a:extLst>
          </p:cNvPr>
          <p:cNvSpPr/>
          <p:nvPr/>
        </p:nvSpPr>
        <p:spPr>
          <a:xfrm>
            <a:off x="285891" y="1406286"/>
            <a:ext cx="6679462" cy="426121"/>
          </a:xfrm>
          <a:prstGeom prst="roundRect">
            <a:avLst/>
          </a:prstGeom>
          <a:solidFill>
            <a:schemeClr val="tx1"/>
          </a:solidFill>
          <a:ln w="12700" cap="flat" cmpd="sng" algn="ctr">
            <a:solidFill>
              <a:srgbClr val="00249C"/>
            </a:solidFill>
            <a:prstDash val="solid"/>
            <a:miter lim="800000"/>
          </a:ln>
          <a:effectLst/>
        </p:spPr>
        <p:txBody>
          <a:bodyPr rtlCol="0" anchor="ctr"/>
          <a:lstStyle/>
          <a:p>
            <a:pPr algn="ctr" defTabSz="914363">
              <a:defRPr/>
            </a:pPr>
            <a:endParaRPr lang="en-US" kern="0" dirty="0">
              <a:solidFill>
                <a:srgbClr val="FFFFFF"/>
              </a:solidFill>
              <a:latin typeface="Montserrat" panose="00000500000000000000" pitchFamily="2" charset="0"/>
            </a:endParaRPr>
          </a:p>
        </p:txBody>
      </p:sp>
      <p:pic>
        <p:nvPicPr>
          <p:cNvPr id="67" name="Picture 66">
            <a:extLst>
              <a:ext uri="{FF2B5EF4-FFF2-40B4-BE49-F238E27FC236}">
                <a16:creationId xmlns:a16="http://schemas.microsoft.com/office/drawing/2014/main" id="{05BC89E1-2BA6-47D6-9409-CB69234CB316}"/>
              </a:ext>
            </a:extLst>
          </p:cNvPr>
          <p:cNvPicPr/>
          <p:nvPr/>
        </p:nvPicPr>
        <p:blipFill rotWithShape="1">
          <a:blip r:embed="rId6" cstate="print">
            <a:extLst>
              <a:ext uri="{28A0092B-C50C-407E-A947-70E740481C1C}">
                <a14:useLocalDpi xmlns:a14="http://schemas.microsoft.com/office/drawing/2010/main" val="0"/>
              </a:ext>
            </a:extLst>
          </a:blip>
          <a:srcRect b="7535"/>
          <a:stretch/>
        </p:blipFill>
        <p:spPr bwMode="auto">
          <a:xfrm>
            <a:off x="176575" y="1868881"/>
            <a:ext cx="6609988" cy="3383444"/>
          </a:xfrm>
          <a:prstGeom prst="rect">
            <a:avLst/>
          </a:prstGeom>
          <a:noFill/>
        </p:spPr>
      </p:pic>
      <p:sp>
        <p:nvSpPr>
          <p:cNvPr id="68" name="TextBox 67">
            <a:extLst>
              <a:ext uri="{FF2B5EF4-FFF2-40B4-BE49-F238E27FC236}">
                <a16:creationId xmlns:a16="http://schemas.microsoft.com/office/drawing/2014/main" id="{148E558A-722F-41C9-AB07-7414AADAF042}"/>
              </a:ext>
            </a:extLst>
          </p:cNvPr>
          <p:cNvSpPr txBox="1"/>
          <p:nvPr/>
        </p:nvSpPr>
        <p:spPr>
          <a:xfrm>
            <a:off x="396840" y="1434680"/>
            <a:ext cx="6220529" cy="384721"/>
          </a:xfrm>
          <a:prstGeom prst="rect">
            <a:avLst/>
          </a:prstGeom>
          <a:noFill/>
          <a:ln>
            <a:noFill/>
          </a:ln>
        </p:spPr>
        <p:txBody>
          <a:bodyPr wrap="square" rtlCol="0">
            <a:spAutoFit/>
          </a:bodyPr>
          <a:lstStyle/>
          <a:p>
            <a:pPr defTabSz="914363">
              <a:defRPr/>
            </a:pPr>
            <a:r>
              <a:rPr lang="en-US" sz="1900" b="1" kern="0" dirty="0">
                <a:solidFill>
                  <a:prstClr val="white"/>
                </a:solidFill>
                <a:latin typeface="Calibri" panose="020F0502020204030204"/>
              </a:rPr>
              <a:t>Contract Irradiation Capacity Bottle-Neck for Single-Use </a:t>
            </a:r>
            <a:r>
              <a:rPr lang="en-US" sz="1900" i="1" kern="0" dirty="0">
                <a:solidFill>
                  <a:prstClr val="white"/>
                </a:solidFill>
                <a:latin typeface="Calibri" panose="020F0502020204030204"/>
              </a:rPr>
              <a:t> </a:t>
            </a:r>
          </a:p>
        </p:txBody>
      </p:sp>
      <p:sp>
        <p:nvSpPr>
          <p:cNvPr id="70" name="TextBox 69">
            <a:extLst>
              <a:ext uri="{FF2B5EF4-FFF2-40B4-BE49-F238E27FC236}">
                <a16:creationId xmlns:a16="http://schemas.microsoft.com/office/drawing/2014/main" id="{99641435-6223-47D5-A7C4-3A23DE135E26}"/>
              </a:ext>
            </a:extLst>
          </p:cNvPr>
          <p:cNvSpPr txBox="1"/>
          <p:nvPr/>
        </p:nvSpPr>
        <p:spPr>
          <a:xfrm>
            <a:off x="609600" y="1860171"/>
            <a:ext cx="274434" cy="369332"/>
          </a:xfrm>
          <a:prstGeom prst="rect">
            <a:avLst/>
          </a:prstGeom>
          <a:noFill/>
        </p:spPr>
        <p:txBody>
          <a:bodyPr wrap="square" rtlCol="0">
            <a:spAutoFit/>
          </a:bodyPr>
          <a:lstStyle/>
          <a:p>
            <a:pPr defTabSz="914363">
              <a:defRPr/>
            </a:pPr>
            <a:r>
              <a:rPr lang="en-US" dirty="0">
                <a:solidFill>
                  <a:srgbClr val="FFFFFF">
                    <a:lumMod val="65000"/>
                  </a:srgbClr>
                </a:solidFill>
                <a:latin typeface="Montserrat" panose="00000500000000000000" pitchFamily="2" charset="0"/>
              </a:rPr>
              <a:t>*</a:t>
            </a:r>
          </a:p>
        </p:txBody>
      </p:sp>
      <p:sp>
        <p:nvSpPr>
          <p:cNvPr id="72" name="TextBox 71">
            <a:extLst>
              <a:ext uri="{FF2B5EF4-FFF2-40B4-BE49-F238E27FC236}">
                <a16:creationId xmlns:a16="http://schemas.microsoft.com/office/drawing/2014/main" id="{9E19701E-BC28-429F-812D-AD5EBE12A6E8}"/>
              </a:ext>
            </a:extLst>
          </p:cNvPr>
          <p:cNvSpPr txBox="1"/>
          <p:nvPr/>
        </p:nvSpPr>
        <p:spPr>
          <a:xfrm>
            <a:off x="5609346" y="4283762"/>
            <a:ext cx="264178" cy="307777"/>
          </a:xfrm>
          <a:prstGeom prst="rect">
            <a:avLst/>
          </a:prstGeom>
          <a:noFill/>
        </p:spPr>
        <p:txBody>
          <a:bodyPr wrap="square" rtlCol="0">
            <a:spAutoFit/>
          </a:bodyPr>
          <a:lstStyle/>
          <a:p>
            <a:pPr defTabSz="914363">
              <a:defRPr/>
            </a:pPr>
            <a:r>
              <a:rPr lang="en-GB" sz="1400" dirty="0">
                <a:solidFill>
                  <a:srgbClr val="00249C"/>
                </a:solidFill>
                <a:latin typeface="Monserrat"/>
              </a:rPr>
              <a:t>*</a:t>
            </a:r>
          </a:p>
        </p:txBody>
      </p:sp>
      <p:pic>
        <p:nvPicPr>
          <p:cNvPr id="74" name="Picture 73">
            <a:extLst>
              <a:ext uri="{FF2B5EF4-FFF2-40B4-BE49-F238E27FC236}">
                <a16:creationId xmlns:a16="http://schemas.microsoft.com/office/drawing/2014/main" id="{CE6747FC-A416-4D0C-92FA-EEB9D9D37EDD}"/>
              </a:ext>
            </a:extLst>
          </p:cNvPr>
          <p:cNvPicPr>
            <a:picLocks noChangeAspect="1"/>
          </p:cNvPicPr>
          <p:nvPr/>
        </p:nvPicPr>
        <p:blipFill>
          <a:blip r:embed="rId7"/>
          <a:stretch>
            <a:fillRect/>
          </a:stretch>
        </p:blipFill>
        <p:spPr>
          <a:xfrm>
            <a:off x="2611164" y="5793889"/>
            <a:ext cx="445296" cy="569546"/>
          </a:xfrm>
          <a:prstGeom prst="rect">
            <a:avLst/>
          </a:prstGeom>
        </p:spPr>
      </p:pic>
      <p:sp>
        <p:nvSpPr>
          <p:cNvPr id="75" name="TextBox 74">
            <a:extLst>
              <a:ext uri="{FF2B5EF4-FFF2-40B4-BE49-F238E27FC236}">
                <a16:creationId xmlns:a16="http://schemas.microsoft.com/office/drawing/2014/main" id="{7AD69B57-468D-4AA7-B412-51A2959CA637}"/>
              </a:ext>
            </a:extLst>
          </p:cNvPr>
          <p:cNvSpPr txBox="1"/>
          <p:nvPr/>
        </p:nvSpPr>
        <p:spPr>
          <a:xfrm>
            <a:off x="333298" y="5879159"/>
            <a:ext cx="2225482" cy="276999"/>
          </a:xfrm>
          <a:prstGeom prst="rect">
            <a:avLst/>
          </a:prstGeom>
          <a:noFill/>
        </p:spPr>
        <p:txBody>
          <a:bodyPr wrap="square" rtlCol="0">
            <a:spAutoFit/>
          </a:bodyPr>
          <a:lstStyle/>
          <a:p>
            <a:pPr defTabSz="914363">
              <a:defRPr/>
            </a:pPr>
            <a:r>
              <a:rPr lang="en-US" sz="1200" kern="0" dirty="0">
                <a:solidFill>
                  <a:srgbClr val="00249C"/>
                </a:solidFill>
                <a:latin typeface="Calibri" panose="020F0502020204030204"/>
              </a:rPr>
              <a:t>2021 BPSA White Paper. Part I</a:t>
            </a:r>
          </a:p>
        </p:txBody>
      </p:sp>
      <p:pic>
        <p:nvPicPr>
          <p:cNvPr id="77" name="Picture 76">
            <a:extLst>
              <a:ext uri="{FF2B5EF4-FFF2-40B4-BE49-F238E27FC236}">
                <a16:creationId xmlns:a16="http://schemas.microsoft.com/office/drawing/2014/main" id="{0EF02C26-EF75-4F33-9353-FADEDBA944F2}"/>
              </a:ext>
            </a:extLst>
          </p:cNvPr>
          <p:cNvPicPr>
            <a:picLocks noChangeAspect="1"/>
          </p:cNvPicPr>
          <p:nvPr/>
        </p:nvPicPr>
        <p:blipFill>
          <a:blip r:embed="rId8">
            <a:duotone>
              <a:srgbClr val="000000">
                <a:shade val="45000"/>
                <a:satMod val="135000"/>
              </a:srgbClr>
              <a:prstClr val="white"/>
            </a:duotone>
          </a:blip>
          <a:stretch>
            <a:fillRect/>
          </a:stretch>
        </p:blipFill>
        <p:spPr>
          <a:xfrm>
            <a:off x="2042496" y="5067153"/>
            <a:ext cx="125266" cy="125266"/>
          </a:xfrm>
          <a:prstGeom prst="rect">
            <a:avLst/>
          </a:prstGeom>
        </p:spPr>
      </p:pic>
      <p:sp>
        <p:nvSpPr>
          <p:cNvPr id="78" name="Arrow: Down 77">
            <a:extLst>
              <a:ext uri="{FF2B5EF4-FFF2-40B4-BE49-F238E27FC236}">
                <a16:creationId xmlns:a16="http://schemas.microsoft.com/office/drawing/2014/main" id="{504FB701-FB60-4C0B-A100-FA72BEAB6C1F}"/>
              </a:ext>
            </a:extLst>
          </p:cNvPr>
          <p:cNvSpPr/>
          <p:nvPr/>
        </p:nvSpPr>
        <p:spPr>
          <a:xfrm rot="10800000">
            <a:off x="2014320" y="5174321"/>
            <a:ext cx="153442" cy="361602"/>
          </a:xfrm>
          <a:prstGeom prst="downArrow">
            <a:avLst/>
          </a:prstGeom>
          <a:solidFill>
            <a:srgbClr val="000000"/>
          </a:solidFill>
          <a:ln w="12700" cap="flat" cmpd="sng" algn="ctr">
            <a:no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pic>
        <p:nvPicPr>
          <p:cNvPr id="79" name="Picture 78">
            <a:extLst>
              <a:ext uri="{FF2B5EF4-FFF2-40B4-BE49-F238E27FC236}">
                <a16:creationId xmlns:a16="http://schemas.microsoft.com/office/drawing/2014/main" id="{FA7E62C8-77EC-4856-899C-097F806FFF24}"/>
              </a:ext>
            </a:extLst>
          </p:cNvPr>
          <p:cNvPicPr>
            <a:picLocks noChangeAspect="1"/>
          </p:cNvPicPr>
          <p:nvPr/>
        </p:nvPicPr>
        <p:blipFill>
          <a:blip r:embed="rId8">
            <a:duotone>
              <a:srgbClr val="000000">
                <a:shade val="45000"/>
                <a:satMod val="135000"/>
              </a:srgbClr>
              <a:prstClr val="white"/>
            </a:duotone>
          </a:blip>
          <a:stretch>
            <a:fillRect/>
          </a:stretch>
        </p:blipFill>
        <p:spPr>
          <a:xfrm>
            <a:off x="2762196" y="5010101"/>
            <a:ext cx="125266" cy="125266"/>
          </a:xfrm>
          <a:prstGeom prst="rect">
            <a:avLst/>
          </a:prstGeom>
        </p:spPr>
      </p:pic>
      <p:sp>
        <p:nvSpPr>
          <p:cNvPr id="80" name="Arrow: Down 79">
            <a:extLst>
              <a:ext uri="{FF2B5EF4-FFF2-40B4-BE49-F238E27FC236}">
                <a16:creationId xmlns:a16="http://schemas.microsoft.com/office/drawing/2014/main" id="{68BE2E2E-A942-4EE2-9817-48EF4BC35F54}"/>
              </a:ext>
            </a:extLst>
          </p:cNvPr>
          <p:cNvSpPr/>
          <p:nvPr/>
        </p:nvSpPr>
        <p:spPr>
          <a:xfrm rot="10800000">
            <a:off x="2734019" y="5117269"/>
            <a:ext cx="176933" cy="616423"/>
          </a:xfrm>
          <a:prstGeom prst="downArrow">
            <a:avLst/>
          </a:prstGeom>
          <a:solidFill>
            <a:srgbClr val="000000"/>
          </a:solidFill>
          <a:ln w="12700" cap="flat" cmpd="sng" algn="ctr">
            <a:no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pic>
        <p:nvPicPr>
          <p:cNvPr id="87" name="Picture 86">
            <a:extLst>
              <a:ext uri="{FF2B5EF4-FFF2-40B4-BE49-F238E27FC236}">
                <a16:creationId xmlns:a16="http://schemas.microsoft.com/office/drawing/2014/main" id="{ED505171-1D28-4706-8F22-959ABF294B12}"/>
              </a:ext>
            </a:extLst>
          </p:cNvPr>
          <p:cNvPicPr/>
          <p:nvPr/>
        </p:nvPicPr>
        <p:blipFill rotWithShape="1">
          <a:blip r:embed="rId6" cstate="print">
            <a:extLst>
              <a:ext uri="{28A0092B-C50C-407E-A947-70E740481C1C}">
                <a14:useLocalDpi xmlns:a14="http://schemas.microsoft.com/office/drawing/2010/main" val="0"/>
              </a:ext>
            </a:extLst>
          </a:blip>
          <a:srcRect l="35967" t="92927" r="35465" b="1495"/>
          <a:stretch/>
        </p:blipFill>
        <p:spPr bwMode="auto">
          <a:xfrm>
            <a:off x="4980622" y="5098464"/>
            <a:ext cx="1939393" cy="241221"/>
          </a:xfrm>
          <a:prstGeom prst="rect">
            <a:avLst/>
          </a:prstGeom>
          <a:noFill/>
        </p:spPr>
      </p:pic>
      <p:sp>
        <p:nvSpPr>
          <p:cNvPr id="88" name="TextBox 87">
            <a:extLst>
              <a:ext uri="{FF2B5EF4-FFF2-40B4-BE49-F238E27FC236}">
                <a16:creationId xmlns:a16="http://schemas.microsoft.com/office/drawing/2014/main" id="{48F5A409-57E5-40C8-9959-2EC680946EFE}"/>
              </a:ext>
            </a:extLst>
          </p:cNvPr>
          <p:cNvSpPr txBox="1"/>
          <p:nvPr/>
        </p:nvSpPr>
        <p:spPr>
          <a:xfrm>
            <a:off x="491320" y="5477498"/>
            <a:ext cx="1973617" cy="276999"/>
          </a:xfrm>
          <a:prstGeom prst="rect">
            <a:avLst/>
          </a:prstGeom>
          <a:noFill/>
        </p:spPr>
        <p:txBody>
          <a:bodyPr wrap="square" rtlCol="0">
            <a:spAutoFit/>
          </a:bodyPr>
          <a:lstStyle/>
          <a:p>
            <a:pPr defTabSz="914363">
              <a:defRPr/>
            </a:pPr>
            <a:r>
              <a:rPr lang="en-US" sz="1200" i="1" kern="0" dirty="0">
                <a:solidFill>
                  <a:srgbClr val="000000"/>
                </a:solidFill>
                <a:latin typeface="Calibri" panose="020F0502020204030204"/>
              </a:rPr>
              <a:t>Industry workgroups created</a:t>
            </a:r>
          </a:p>
        </p:txBody>
      </p:sp>
      <p:pic>
        <p:nvPicPr>
          <p:cNvPr id="90" name="Picture 89">
            <a:extLst>
              <a:ext uri="{FF2B5EF4-FFF2-40B4-BE49-F238E27FC236}">
                <a16:creationId xmlns:a16="http://schemas.microsoft.com/office/drawing/2014/main" id="{ED2AFC24-97DC-44BB-A372-48A644848FB8}"/>
              </a:ext>
            </a:extLst>
          </p:cNvPr>
          <p:cNvPicPr>
            <a:picLocks noChangeAspect="1"/>
          </p:cNvPicPr>
          <p:nvPr/>
        </p:nvPicPr>
        <p:blipFill>
          <a:blip r:embed="rId9"/>
          <a:stretch>
            <a:fillRect/>
          </a:stretch>
        </p:blipFill>
        <p:spPr>
          <a:xfrm>
            <a:off x="3991798" y="4921526"/>
            <a:ext cx="213976" cy="213976"/>
          </a:xfrm>
          <a:prstGeom prst="rect">
            <a:avLst/>
          </a:prstGeom>
        </p:spPr>
      </p:pic>
      <p:sp>
        <p:nvSpPr>
          <p:cNvPr id="92" name="Rectangle: Rounded Corners 91">
            <a:extLst>
              <a:ext uri="{FF2B5EF4-FFF2-40B4-BE49-F238E27FC236}">
                <a16:creationId xmlns:a16="http://schemas.microsoft.com/office/drawing/2014/main" id="{22039804-F3C1-47B1-B6D8-A013CA4DE413}"/>
              </a:ext>
            </a:extLst>
          </p:cNvPr>
          <p:cNvSpPr/>
          <p:nvPr/>
        </p:nvSpPr>
        <p:spPr>
          <a:xfrm>
            <a:off x="7200039" y="1404338"/>
            <a:ext cx="4706070" cy="426121"/>
          </a:xfrm>
          <a:prstGeom prst="roundRect">
            <a:avLst/>
          </a:prstGeom>
          <a:solidFill>
            <a:schemeClr val="tx1"/>
          </a:solidFill>
          <a:ln w="12700" cap="flat" cmpd="sng" algn="ctr">
            <a:noFill/>
            <a:prstDash val="solid"/>
            <a:miter lim="800000"/>
          </a:ln>
          <a:effectLst/>
        </p:spPr>
        <p:txBody>
          <a:bodyPr rtlCol="0" anchor="ctr"/>
          <a:lstStyle/>
          <a:p>
            <a:pPr algn="ctr" defTabSz="914363">
              <a:defRPr/>
            </a:pPr>
            <a:endParaRPr lang="en-US" kern="0" dirty="0">
              <a:solidFill>
                <a:srgbClr val="FFFFFF"/>
              </a:solidFill>
              <a:latin typeface="Montserrat" panose="00000500000000000000" pitchFamily="2" charset="0"/>
            </a:endParaRPr>
          </a:p>
        </p:txBody>
      </p:sp>
      <p:sp>
        <p:nvSpPr>
          <p:cNvPr id="93" name="TextBox 92">
            <a:extLst>
              <a:ext uri="{FF2B5EF4-FFF2-40B4-BE49-F238E27FC236}">
                <a16:creationId xmlns:a16="http://schemas.microsoft.com/office/drawing/2014/main" id="{DEF47696-ADAF-4532-AF57-A5BB093CF02F}"/>
              </a:ext>
            </a:extLst>
          </p:cNvPr>
          <p:cNvSpPr txBox="1"/>
          <p:nvPr/>
        </p:nvSpPr>
        <p:spPr>
          <a:xfrm>
            <a:off x="7375361" y="1434680"/>
            <a:ext cx="4494422" cy="384721"/>
          </a:xfrm>
          <a:prstGeom prst="rect">
            <a:avLst/>
          </a:prstGeom>
          <a:noFill/>
          <a:ln>
            <a:noFill/>
          </a:ln>
        </p:spPr>
        <p:txBody>
          <a:bodyPr wrap="square" rtlCol="0">
            <a:spAutoFit/>
          </a:bodyPr>
          <a:lstStyle/>
          <a:p>
            <a:pPr defTabSz="914363">
              <a:defRPr/>
            </a:pPr>
            <a:r>
              <a:rPr lang="en-US" sz="1900" b="1" kern="0" dirty="0">
                <a:solidFill>
                  <a:prstClr val="white"/>
                </a:solidFill>
                <a:latin typeface="Calibri" panose="020F0502020204030204"/>
              </a:rPr>
              <a:t>Timelines</a:t>
            </a:r>
          </a:p>
        </p:txBody>
      </p:sp>
      <p:sp>
        <p:nvSpPr>
          <p:cNvPr id="94" name="Espace réservé du texte 8">
            <a:extLst>
              <a:ext uri="{FF2B5EF4-FFF2-40B4-BE49-F238E27FC236}">
                <a16:creationId xmlns:a16="http://schemas.microsoft.com/office/drawing/2014/main" id="{5029BC2D-8AEC-4ED2-B527-74FAFD93053B}"/>
              </a:ext>
            </a:extLst>
          </p:cNvPr>
          <p:cNvSpPr txBox="1">
            <a:spLocks/>
          </p:cNvSpPr>
          <p:nvPr/>
        </p:nvSpPr>
        <p:spPr>
          <a:xfrm>
            <a:off x="7193385" y="1875150"/>
            <a:ext cx="4998616" cy="15831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39" indent="-285739" defTabSz="914363">
              <a:lnSpc>
                <a:spcPct val="150000"/>
              </a:lnSpc>
              <a:spcBef>
                <a:spcPts val="0"/>
              </a:spcBef>
              <a:defRPr/>
            </a:pPr>
            <a:r>
              <a:rPr lang="en-US" sz="2000" kern="0" dirty="0">
                <a:solidFill>
                  <a:srgbClr val="00249C"/>
                </a:solidFill>
                <a:latin typeface="Calibri" panose="020F0502020204030204"/>
              </a:rPr>
              <a:t>Integrators Pre-change Notification Issued</a:t>
            </a:r>
          </a:p>
          <a:p>
            <a:pPr marL="285739" indent="-285739" defTabSz="914363">
              <a:lnSpc>
                <a:spcPct val="150000"/>
              </a:lnSpc>
              <a:spcBef>
                <a:spcPts val="0"/>
              </a:spcBef>
              <a:defRPr/>
            </a:pPr>
            <a:r>
              <a:rPr lang="en-US" sz="2000" kern="0" dirty="0">
                <a:solidFill>
                  <a:srgbClr val="00249C"/>
                </a:solidFill>
                <a:latin typeface="Calibri" panose="020F0502020204030204"/>
              </a:rPr>
              <a:t>Change Notifications Issued</a:t>
            </a:r>
          </a:p>
          <a:p>
            <a:pPr marL="285739" indent="-285739" defTabSz="914363">
              <a:lnSpc>
                <a:spcPct val="150000"/>
              </a:lnSpc>
              <a:spcBef>
                <a:spcPts val="0"/>
              </a:spcBef>
              <a:defRPr/>
            </a:pPr>
            <a:r>
              <a:rPr lang="en-US" sz="2000" kern="0" dirty="0">
                <a:solidFill>
                  <a:srgbClr val="00249C"/>
                </a:solidFill>
                <a:latin typeface="Calibri" panose="020F0502020204030204"/>
              </a:rPr>
              <a:t>Pandemic changed SUS landscape</a:t>
            </a:r>
          </a:p>
          <a:p>
            <a:pPr marL="285739" indent="-285739" defTabSz="914363">
              <a:lnSpc>
                <a:spcPct val="150000"/>
              </a:lnSpc>
              <a:spcBef>
                <a:spcPts val="0"/>
              </a:spcBef>
              <a:defRPr/>
            </a:pPr>
            <a:endParaRPr lang="en-US" sz="2000" kern="0" dirty="0">
              <a:solidFill>
                <a:srgbClr val="00249C"/>
              </a:solidFill>
              <a:latin typeface="Calibri" panose="020F0502020204030204"/>
            </a:endParaRPr>
          </a:p>
          <a:p>
            <a:pPr marL="0" indent="0" defTabSz="914363">
              <a:buNone/>
              <a:defRPr/>
            </a:pPr>
            <a:r>
              <a:rPr lang="fr-FR" sz="2000" dirty="0">
                <a:solidFill>
                  <a:srgbClr val="00249C"/>
                </a:solidFill>
                <a:latin typeface="Calibri" panose="020F0502020204030204"/>
              </a:rPr>
              <a:t> </a:t>
            </a:r>
          </a:p>
        </p:txBody>
      </p:sp>
      <p:sp>
        <p:nvSpPr>
          <p:cNvPr id="95" name="Diamond 94">
            <a:extLst>
              <a:ext uri="{FF2B5EF4-FFF2-40B4-BE49-F238E27FC236}">
                <a16:creationId xmlns:a16="http://schemas.microsoft.com/office/drawing/2014/main" id="{9C592233-7FE0-4C72-AB95-7A8C33315C38}"/>
              </a:ext>
            </a:extLst>
          </p:cNvPr>
          <p:cNvSpPr/>
          <p:nvPr/>
        </p:nvSpPr>
        <p:spPr>
          <a:xfrm>
            <a:off x="7259260" y="2125777"/>
            <a:ext cx="139118" cy="130629"/>
          </a:xfrm>
          <a:prstGeom prst="diamond">
            <a:avLst/>
          </a:prstGeom>
          <a:solidFill>
            <a:srgbClr val="FFFF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96" name="Diamond 95">
            <a:extLst>
              <a:ext uri="{FF2B5EF4-FFF2-40B4-BE49-F238E27FC236}">
                <a16:creationId xmlns:a16="http://schemas.microsoft.com/office/drawing/2014/main" id="{D5618A5C-39C4-41C7-85BD-F2F46D9F49A0}"/>
              </a:ext>
            </a:extLst>
          </p:cNvPr>
          <p:cNvSpPr/>
          <p:nvPr/>
        </p:nvSpPr>
        <p:spPr>
          <a:xfrm>
            <a:off x="7259370" y="2532808"/>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nvGrpSpPr>
          <p:cNvPr id="97" name="Group 96">
            <a:extLst>
              <a:ext uri="{FF2B5EF4-FFF2-40B4-BE49-F238E27FC236}">
                <a16:creationId xmlns:a16="http://schemas.microsoft.com/office/drawing/2014/main" id="{00E52C55-7903-4115-9ED5-4D66612BC777}"/>
              </a:ext>
            </a:extLst>
          </p:cNvPr>
          <p:cNvGrpSpPr/>
          <p:nvPr/>
        </p:nvGrpSpPr>
        <p:grpSpPr>
          <a:xfrm>
            <a:off x="2803498" y="4308708"/>
            <a:ext cx="305086" cy="524109"/>
            <a:chOff x="2829649" y="5047003"/>
            <a:chExt cx="305086" cy="524109"/>
          </a:xfrm>
        </p:grpSpPr>
        <p:grpSp>
          <p:nvGrpSpPr>
            <p:cNvPr id="105" name="Group 104">
              <a:extLst>
                <a:ext uri="{FF2B5EF4-FFF2-40B4-BE49-F238E27FC236}">
                  <a16:creationId xmlns:a16="http://schemas.microsoft.com/office/drawing/2014/main" id="{8F2F008F-1CE1-47C4-BF65-E9891DD43864}"/>
                </a:ext>
              </a:extLst>
            </p:cNvPr>
            <p:cNvGrpSpPr/>
            <p:nvPr/>
          </p:nvGrpSpPr>
          <p:grpSpPr>
            <a:xfrm>
              <a:off x="2829649" y="5047003"/>
              <a:ext cx="305086" cy="524109"/>
              <a:chOff x="2829649" y="5047003"/>
              <a:chExt cx="305086" cy="524109"/>
            </a:xfrm>
          </p:grpSpPr>
          <p:sp>
            <p:nvSpPr>
              <p:cNvPr id="107" name="Diamond 106">
                <a:extLst>
                  <a:ext uri="{FF2B5EF4-FFF2-40B4-BE49-F238E27FC236}">
                    <a16:creationId xmlns:a16="http://schemas.microsoft.com/office/drawing/2014/main" id="{CC0012D5-4C74-4384-BF55-41062CB2F112}"/>
                  </a:ext>
                </a:extLst>
              </p:cNvPr>
              <p:cNvSpPr/>
              <p:nvPr/>
            </p:nvSpPr>
            <p:spPr>
              <a:xfrm>
                <a:off x="2829649" y="5320357"/>
                <a:ext cx="139118" cy="130629"/>
              </a:xfrm>
              <a:prstGeom prst="diamond">
                <a:avLst/>
              </a:prstGeom>
              <a:solidFill>
                <a:srgbClr val="FFFF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08" name="Diamond 107">
                <a:extLst>
                  <a:ext uri="{FF2B5EF4-FFF2-40B4-BE49-F238E27FC236}">
                    <a16:creationId xmlns:a16="http://schemas.microsoft.com/office/drawing/2014/main" id="{5C384577-62C4-4226-A8C6-B7951B9085C2}"/>
                  </a:ext>
                </a:extLst>
              </p:cNvPr>
              <p:cNvSpPr/>
              <p:nvPr/>
            </p:nvSpPr>
            <p:spPr>
              <a:xfrm>
                <a:off x="2906189" y="5440483"/>
                <a:ext cx="139118" cy="130629"/>
              </a:xfrm>
              <a:prstGeom prst="diamond">
                <a:avLst/>
              </a:prstGeom>
              <a:solidFill>
                <a:srgbClr val="FFFF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09" name="Diamond 108">
                <a:extLst>
                  <a:ext uri="{FF2B5EF4-FFF2-40B4-BE49-F238E27FC236}">
                    <a16:creationId xmlns:a16="http://schemas.microsoft.com/office/drawing/2014/main" id="{CC95CADB-EA14-4CBD-8319-59B99204A271}"/>
                  </a:ext>
                </a:extLst>
              </p:cNvPr>
              <p:cNvSpPr/>
              <p:nvPr/>
            </p:nvSpPr>
            <p:spPr>
              <a:xfrm>
                <a:off x="2906189" y="5184985"/>
                <a:ext cx="139118" cy="130629"/>
              </a:xfrm>
              <a:prstGeom prst="diamond">
                <a:avLst/>
              </a:prstGeom>
              <a:solidFill>
                <a:srgbClr val="FFFF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10" name="Diamond 109">
                <a:extLst>
                  <a:ext uri="{FF2B5EF4-FFF2-40B4-BE49-F238E27FC236}">
                    <a16:creationId xmlns:a16="http://schemas.microsoft.com/office/drawing/2014/main" id="{3A35540F-1963-43CB-9039-882279958386}"/>
                  </a:ext>
                </a:extLst>
              </p:cNvPr>
              <p:cNvSpPr/>
              <p:nvPr/>
            </p:nvSpPr>
            <p:spPr>
              <a:xfrm>
                <a:off x="2995617" y="5047003"/>
                <a:ext cx="139118" cy="130629"/>
              </a:xfrm>
              <a:prstGeom prst="diamond">
                <a:avLst/>
              </a:prstGeom>
              <a:solidFill>
                <a:srgbClr val="FFFF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sp>
          <p:nvSpPr>
            <p:cNvPr id="106" name="Diamond 105">
              <a:extLst>
                <a:ext uri="{FF2B5EF4-FFF2-40B4-BE49-F238E27FC236}">
                  <a16:creationId xmlns:a16="http://schemas.microsoft.com/office/drawing/2014/main" id="{24C71E29-4DA0-40C9-BF3F-88B70A241B31}"/>
                </a:ext>
              </a:extLst>
            </p:cNvPr>
            <p:cNvSpPr/>
            <p:nvPr/>
          </p:nvSpPr>
          <p:spPr>
            <a:xfrm>
              <a:off x="2865983" y="5083196"/>
              <a:ext cx="139118" cy="130629"/>
            </a:xfrm>
            <a:prstGeom prst="diamond">
              <a:avLst/>
            </a:prstGeom>
            <a:solidFill>
              <a:srgbClr val="FFFF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grpSp>
        <p:nvGrpSpPr>
          <p:cNvPr id="98" name="Group 97">
            <a:extLst>
              <a:ext uri="{FF2B5EF4-FFF2-40B4-BE49-F238E27FC236}">
                <a16:creationId xmlns:a16="http://schemas.microsoft.com/office/drawing/2014/main" id="{8E7288A2-832C-4643-99B7-C1F1AB3DE077}"/>
              </a:ext>
            </a:extLst>
          </p:cNvPr>
          <p:cNvGrpSpPr/>
          <p:nvPr/>
        </p:nvGrpSpPr>
        <p:grpSpPr>
          <a:xfrm>
            <a:off x="3228729" y="4305445"/>
            <a:ext cx="467223" cy="524109"/>
            <a:chOff x="3089763" y="5047003"/>
            <a:chExt cx="467223" cy="524109"/>
          </a:xfrm>
        </p:grpSpPr>
        <p:grpSp>
          <p:nvGrpSpPr>
            <p:cNvPr id="99" name="Group 98">
              <a:extLst>
                <a:ext uri="{FF2B5EF4-FFF2-40B4-BE49-F238E27FC236}">
                  <a16:creationId xmlns:a16="http://schemas.microsoft.com/office/drawing/2014/main" id="{74B62E0A-7753-4E71-92B1-451923C25393}"/>
                </a:ext>
              </a:extLst>
            </p:cNvPr>
            <p:cNvGrpSpPr/>
            <p:nvPr/>
          </p:nvGrpSpPr>
          <p:grpSpPr>
            <a:xfrm>
              <a:off x="3089763" y="5047003"/>
              <a:ext cx="467223" cy="524109"/>
              <a:chOff x="3089763" y="5047003"/>
              <a:chExt cx="467223" cy="524109"/>
            </a:xfrm>
          </p:grpSpPr>
          <p:sp>
            <p:nvSpPr>
              <p:cNvPr id="101" name="Diamond 100">
                <a:extLst>
                  <a:ext uri="{FF2B5EF4-FFF2-40B4-BE49-F238E27FC236}">
                    <a16:creationId xmlns:a16="http://schemas.microsoft.com/office/drawing/2014/main" id="{A9A288B7-A494-413F-8C0B-36A11E5E84D1}"/>
                  </a:ext>
                </a:extLst>
              </p:cNvPr>
              <p:cNvSpPr/>
              <p:nvPr/>
            </p:nvSpPr>
            <p:spPr>
              <a:xfrm>
                <a:off x="3089763" y="5320357"/>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02" name="Diamond 101">
                <a:extLst>
                  <a:ext uri="{FF2B5EF4-FFF2-40B4-BE49-F238E27FC236}">
                    <a16:creationId xmlns:a16="http://schemas.microsoft.com/office/drawing/2014/main" id="{F501AC5A-C557-4104-93E6-648A541BA6DE}"/>
                  </a:ext>
                </a:extLst>
              </p:cNvPr>
              <p:cNvSpPr/>
              <p:nvPr/>
            </p:nvSpPr>
            <p:spPr>
              <a:xfrm>
                <a:off x="3274437" y="5440483"/>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03" name="Diamond 102">
                <a:extLst>
                  <a:ext uri="{FF2B5EF4-FFF2-40B4-BE49-F238E27FC236}">
                    <a16:creationId xmlns:a16="http://schemas.microsoft.com/office/drawing/2014/main" id="{7F68D781-3FFA-4C12-A582-05E9378794AB}"/>
                  </a:ext>
                </a:extLst>
              </p:cNvPr>
              <p:cNvSpPr/>
              <p:nvPr/>
            </p:nvSpPr>
            <p:spPr>
              <a:xfrm>
                <a:off x="3417868" y="5184985"/>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04" name="Diamond 103">
                <a:extLst>
                  <a:ext uri="{FF2B5EF4-FFF2-40B4-BE49-F238E27FC236}">
                    <a16:creationId xmlns:a16="http://schemas.microsoft.com/office/drawing/2014/main" id="{3CFB1072-8352-442E-B5B5-56399C183717}"/>
                  </a:ext>
                </a:extLst>
              </p:cNvPr>
              <p:cNvSpPr/>
              <p:nvPr/>
            </p:nvSpPr>
            <p:spPr>
              <a:xfrm>
                <a:off x="3301328" y="5047003"/>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sp>
          <p:nvSpPr>
            <p:cNvPr id="100" name="Diamond 99">
              <a:extLst>
                <a:ext uri="{FF2B5EF4-FFF2-40B4-BE49-F238E27FC236}">
                  <a16:creationId xmlns:a16="http://schemas.microsoft.com/office/drawing/2014/main" id="{6935848C-C492-4303-89FA-A8116E0A963A}"/>
                </a:ext>
              </a:extLst>
            </p:cNvPr>
            <p:cNvSpPr/>
            <p:nvPr/>
          </p:nvSpPr>
          <p:spPr>
            <a:xfrm>
              <a:off x="3265822" y="5231621"/>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cxnSp>
        <p:nvCxnSpPr>
          <p:cNvPr id="113" name="Straight Connector 112">
            <a:extLst>
              <a:ext uri="{FF2B5EF4-FFF2-40B4-BE49-F238E27FC236}">
                <a16:creationId xmlns:a16="http://schemas.microsoft.com/office/drawing/2014/main" id="{E1546FBB-8056-46C2-B249-1C3D71E20F2E}"/>
              </a:ext>
            </a:extLst>
          </p:cNvPr>
          <p:cNvCxnSpPr>
            <a:stCxn id="90" idx="2"/>
          </p:cNvCxnSpPr>
          <p:nvPr/>
        </p:nvCxnSpPr>
        <p:spPr>
          <a:xfrm>
            <a:off x="4098786" y="5135502"/>
            <a:ext cx="6095" cy="2381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A4664771-DA0E-4F6A-8096-F796E1840C10}"/>
              </a:ext>
            </a:extLst>
          </p:cNvPr>
          <p:cNvSpPr txBox="1"/>
          <p:nvPr/>
        </p:nvSpPr>
        <p:spPr>
          <a:xfrm>
            <a:off x="4010832" y="5315322"/>
            <a:ext cx="1598515" cy="369332"/>
          </a:xfrm>
          <a:prstGeom prst="rect">
            <a:avLst/>
          </a:prstGeom>
          <a:solidFill>
            <a:schemeClr val="bg1"/>
          </a:solidFill>
          <a:ln>
            <a:solidFill>
              <a:srgbClr val="C00000"/>
            </a:solidFill>
          </a:ln>
        </p:spPr>
        <p:txBody>
          <a:bodyPr wrap="square" rtlCol="0">
            <a:spAutoFit/>
          </a:bodyPr>
          <a:lstStyle/>
          <a:p>
            <a:pPr defTabSz="914363">
              <a:defRPr/>
            </a:pPr>
            <a:r>
              <a:rPr lang="en-US" kern="0" dirty="0">
                <a:solidFill>
                  <a:srgbClr val="C00000"/>
                </a:solidFill>
                <a:latin typeface="Calibri" panose="020F0502020204030204"/>
              </a:rPr>
              <a:t>We are here</a:t>
            </a:r>
          </a:p>
        </p:txBody>
      </p:sp>
      <p:sp>
        <p:nvSpPr>
          <p:cNvPr id="122" name="Diamond 121">
            <a:extLst>
              <a:ext uri="{FF2B5EF4-FFF2-40B4-BE49-F238E27FC236}">
                <a16:creationId xmlns:a16="http://schemas.microsoft.com/office/drawing/2014/main" id="{0304D412-2883-4D67-AAF2-0C17BB601519}"/>
              </a:ext>
            </a:extLst>
          </p:cNvPr>
          <p:cNvSpPr/>
          <p:nvPr/>
        </p:nvSpPr>
        <p:spPr>
          <a:xfrm>
            <a:off x="7264182" y="3498533"/>
            <a:ext cx="138762" cy="130629"/>
          </a:xfrm>
          <a:prstGeom prst="diamond">
            <a:avLst/>
          </a:prstGeom>
          <a:solidFill>
            <a:srgbClr val="C00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nvGrpSpPr>
          <p:cNvPr id="123" name="Group 122">
            <a:extLst>
              <a:ext uri="{FF2B5EF4-FFF2-40B4-BE49-F238E27FC236}">
                <a16:creationId xmlns:a16="http://schemas.microsoft.com/office/drawing/2014/main" id="{876CF2F7-82FF-4A59-9C69-0577C45113A4}"/>
              </a:ext>
            </a:extLst>
          </p:cNvPr>
          <p:cNvGrpSpPr/>
          <p:nvPr/>
        </p:nvGrpSpPr>
        <p:grpSpPr>
          <a:xfrm>
            <a:off x="3802776" y="4290418"/>
            <a:ext cx="872161" cy="524109"/>
            <a:chOff x="3663486" y="5047003"/>
            <a:chExt cx="935674" cy="524109"/>
          </a:xfrm>
        </p:grpSpPr>
        <p:grpSp>
          <p:nvGrpSpPr>
            <p:cNvPr id="125" name="Group 124">
              <a:extLst>
                <a:ext uri="{FF2B5EF4-FFF2-40B4-BE49-F238E27FC236}">
                  <a16:creationId xmlns:a16="http://schemas.microsoft.com/office/drawing/2014/main" id="{77F543E7-F358-4294-95FD-482E4B3A2346}"/>
                </a:ext>
              </a:extLst>
            </p:cNvPr>
            <p:cNvGrpSpPr/>
            <p:nvPr/>
          </p:nvGrpSpPr>
          <p:grpSpPr>
            <a:xfrm>
              <a:off x="3663486" y="5047003"/>
              <a:ext cx="596318" cy="524109"/>
              <a:chOff x="3663486" y="5047003"/>
              <a:chExt cx="596318" cy="524109"/>
            </a:xfrm>
          </p:grpSpPr>
          <p:grpSp>
            <p:nvGrpSpPr>
              <p:cNvPr id="130" name="Group 129">
                <a:extLst>
                  <a:ext uri="{FF2B5EF4-FFF2-40B4-BE49-F238E27FC236}">
                    <a16:creationId xmlns:a16="http://schemas.microsoft.com/office/drawing/2014/main" id="{FD0FAE7E-62F5-43F2-817E-F6AC79C9506D}"/>
                  </a:ext>
                </a:extLst>
              </p:cNvPr>
              <p:cNvGrpSpPr/>
              <p:nvPr/>
            </p:nvGrpSpPr>
            <p:grpSpPr>
              <a:xfrm>
                <a:off x="3663486" y="5047003"/>
                <a:ext cx="596318" cy="524109"/>
                <a:chOff x="3663486" y="5047003"/>
                <a:chExt cx="596318" cy="524109"/>
              </a:xfrm>
            </p:grpSpPr>
            <p:sp>
              <p:nvSpPr>
                <p:cNvPr id="132" name="Diamond 131">
                  <a:extLst>
                    <a:ext uri="{FF2B5EF4-FFF2-40B4-BE49-F238E27FC236}">
                      <a16:creationId xmlns:a16="http://schemas.microsoft.com/office/drawing/2014/main" id="{A3564755-C703-47DB-8F0B-30E3BAEE3C3C}"/>
                    </a:ext>
                  </a:extLst>
                </p:cNvPr>
                <p:cNvSpPr/>
                <p:nvPr/>
              </p:nvSpPr>
              <p:spPr>
                <a:xfrm>
                  <a:off x="3663486" y="5320357"/>
                  <a:ext cx="139118" cy="130629"/>
                </a:xfrm>
                <a:prstGeom prst="diamond">
                  <a:avLst/>
                </a:prstGeom>
                <a:solidFill>
                  <a:schemeClr val="tx1"/>
                </a:solidFill>
                <a:ln w="12700" cap="flat" cmpd="sng" algn="ctr">
                  <a:solidFill>
                    <a:schemeClr val="bg2"/>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33" name="Diamond 132">
                  <a:extLst>
                    <a:ext uri="{FF2B5EF4-FFF2-40B4-BE49-F238E27FC236}">
                      <a16:creationId xmlns:a16="http://schemas.microsoft.com/office/drawing/2014/main" id="{10506B5D-C431-44D8-9622-EADBBFD634B2}"/>
                    </a:ext>
                  </a:extLst>
                </p:cNvPr>
                <p:cNvSpPr/>
                <p:nvPr/>
              </p:nvSpPr>
              <p:spPr>
                <a:xfrm>
                  <a:off x="3783612" y="5440483"/>
                  <a:ext cx="139118" cy="130629"/>
                </a:xfrm>
                <a:prstGeom prst="diamond">
                  <a:avLst/>
                </a:prstGeom>
                <a:solidFill>
                  <a:srgbClr val="C00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34" name="Diamond 133">
                  <a:extLst>
                    <a:ext uri="{FF2B5EF4-FFF2-40B4-BE49-F238E27FC236}">
                      <a16:creationId xmlns:a16="http://schemas.microsoft.com/office/drawing/2014/main" id="{4E5C6147-4311-4D34-9257-6E6A2D1D621E}"/>
                    </a:ext>
                  </a:extLst>
                </p:cNvPr>
                <p:cNvSpPr/>
                <p:nvPr/>
              </p:nvSpPr>
              <p:spPr>
                <a:xfrm>
                  <a:off x="3968286" y="5184985"/>
                  <a:ext cx="139118" cy="130629"/>
                </a:xfrm>
                <a:prstGeom prst="diamond">
                  <a:avLst/>
                </a:prstGeom>
                <a:solidFill>
                  <a:srgbClr val="C00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35" name="Diamond 134">
                  <a:extLst>
                    <a:ext uri="{FF2B5EF4-FFF2-40B4-BE49-F238E27FC236}">
                      <a16:creationId xmlns:a16="http://schemas.microsoft.com/office/drawing/2014/main" id="{977A608C-E3BF-403D-B8F5-35E441C0CF5B}"/>
                    </a:ext>
                  </a:extLst>
                </p:cNvPr>
                <p:cNvSpPr/>
                <p:nvPr/>
              </p:nvSpPr>
              <p:spPr>
                <a:xfrm>
                  <a:off x="4120686" y="5047003"/>
                  <a:ext cx="139118" cy="130629"/>
                </a:xfrm>
                <a:prstGeom prst="diamond">
                  <a:avLst/>
                </a:prstGeom>
                <a:solidFill>
                  <a:srgbClr val="C00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sp>
            <p:nvSpPr>
              <p:cNvPr id="131" name="Diamond 130">
                <a:extLst>
                  <a:ext uri="{FF2B5EF4-FFF2-40B4-BE49-F238E27FC236}">
                    <a16:creationId xmlns:a16="http://schemas.microsoft.com/office/drawing/2014/main" id="{3FED4D72-816E-4585-A0AE-7BF17A531E89}"/>
                  </a:ext>
                </a:extLst>
              </p:cNvPr>
              <p:cNvSpPr/>
              <p:nvPr/>
            </p:nvSpPr>
            <p:spPr>
              <a:xfrm>
                <a:off x="3740255" y="5189453"/>
                <a:ext cx="139118" cy="130629"/>
              </a:xfrm>
              <a:prstGeom prst="diamond">
                <a:avLst/>
              </a:prstGeom>
              <a:solidFill>
                <a:srgbClr val="C00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grpSp>
        <p:cxnSp>
          <p:nvCxnSpPr>
            <p:cNvPr id="126" name="Straight Arrow Connector 125">
              <a:extLst>
                <a:ext uri="{FF2B5EF4-FFF2-40B4-BE49-F238E27FC236}">
                  <a16:creationId xmlns:a16="http://schemas.microsoft.com/office/drawing/2014/main" id="{997654AC-0F89-477C-8935-CD86BEBB0C80}"/>
                </a:ext>
              </a:extLst>
            </p:cNvPr>
            <p:cNvCxnSpPr>
              <a:cxnSpLocks/>
            </p:cNvCxnSpPr>
            <p:nvPr/>
          </p:nvCxnSpPr>
          <p:spPr>
            <a:xfrm>
              <a:off x="3853171" y="5385671"/>
              <a:ext cx="745989" cy="0"/>
            </a:xfrm>
            <a:prstGeom prst="straightConnector1">
              <a:avLst/>
            </a:prstGeom>
            <a:ln>
              <a:solidFill>
                <a:schemeClr val="tx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90479C68-38DE-47B9-A637-6989C847220A}"/>
                </a:ext>
              </a:extLst>
            </p:cNvPr>
            <p:cNvCxnSpPr>
              <a:cxnSpLocks/>
            </p:cNvCxnSpPr>
            <p:nvPr/>
          </p:nvCxnSpPr>
          <p:spPr>
            <a:xfrm>
              <a:off x="4120686" y="5250299"/>
              <a:ext cx="332110" cy="0"/>
            </a:xfrm>
            <a:prstGeom prst="straightConnector1">
              <a:avLst/>
            </a:prstGeom>
            <a:ln>
              <a:solidFill>
                <a:srgbClr val="FFBDB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F2126F65-B238-470D-A822-9E917F764E6C}"/>
                </a:ext>
              </a:extLst>
            </p:cNvPr>
            <p:cNvCxnSpPr>
              <a:cxnSpLocks/>
            </p:cNvCxnSpPr>
            <p:nvPr/>
          </p:nvCxnSpPr>
          <p:spPr>
            <a:xfrm>
              <a:off x="4009272" y="5482929"/>
              <a:ext cx="523030" cy="0"/>
            </a:xfrm>
            <a:prstGeom prst="straightConnector1">
              <a:avLst/>
            </a:prstGeom>
            <a:ln>
              <a:solidFill>
                <a:srgbClr val="FFBDB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ECD7E050-128D-4A85-BE63-8E1C00EC19D7}"/>
                </a:ext>
              </a:extLst>
            </p:cNvPr>
            <p:cNvCxnSpPr/>
            <p:nvPr/>
          </p:nvCxnSpPr>
          <p:spPr>
            <a:xfrm>
              <a:off x="3853171" y="5213825"/>
              <a:ext cx="139118" cy="0"/>
            </a:xfrm>
            <a:prstGeom prst="straightConnector1">
              <a:avLst/>
            </a:prstGeom>
            <a:ln>
              <a:solidFill>
                <a:srgbClr val="FFBDBD"/>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124" name="Espace réservé du texte 8">
            <a:extLst>
              <a:ext uri="{FF2B5EF4-FFF2-40B4-BE49-F238E27FC236}">
                <a16:creationId xmlns:a16="http://schemas.microsoft.com/office/drawing/2014/main" id="{D5157312-46D6-47D9-AAFD-9CEFAD5CB706}"/>
              </a:ext>
            </a:extLst>
          </p:cNvPr>
          <p:cNvSpPr txBox="1">
            <a:spLocks/>
          </p:cNvSpPr>
          <p:nvPr/>
        </p:nvSpPr>
        <p:spPr>
          <a:xfrm>
            <a:off x="7496140" y="3236204"/>
            <a:ext cx="2965936" cy="542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3">
              <a:lnSpc>
                <a:spcPct val="150000"/>
              </a:lnSpc>
              <a:spcBef>
                <a:spcPts val="0"/>
              </a:spcBef>
              <a:buNone/>
              <a:defRPr/>
            </a:pPr>
            <a:r>
              <a:rPr lang="en-US" sz="2000" kern="0" dirty="0">
                <a:solidFill>
                  <a:srgbClr val="00249C"/>
                </a:solidFill>
                <a:latin typeface="Calibri" panose="020F0502020204030204"/>
              </a:rPr>
              <a:t>Implementation Targets</a:t>
            </a:r>
          </a:p>
          <a:p>
            <a:pPr marL="0" indent="0" defTabSz="914363">
              <a:lnSpc>
                <a:spcPct val="150000"/>
              </a:lnSpc>
              <a:spcBef>
                <a:spcPts val="0"/>
              </a:spcBef>
              <a:buNone/>
              <a:defRPr/>
            </a:pPr>
            <a:endParaRPr lang="en-US" sz="2000" kern="0" dirty="0">
              <a:solidFill>
                <a:srgbClr val="00249C"/>
              </a:solidFill>
              <a:latin typeface="Calibri" panose="020F0502020204030204"/>
            </a:endParaRPr>
          </a:p>
          <a:p>
            <a:pPr marL="0" indent="0" defTabSz="914363">
              <a:lnSpc>
                <a:spcPct val="150000"/>
              </a:lnSpc>
              <a:spcBef>
                <a:spcPts val="0"/>
              </a:spcBef>
              <a:buNone/>
              <a:defRPr/>
            </a:pPr>
            <a:endParaRPr lang="en-US" sz="2000" kern="0" dirty="0">
              <a:solidFill>
                <a:srgbClr val="00249C"/>
              </a:solidFill>
              <a:latin typeface="Calibri" panose="020F0502020204030204"/>
            </a:endParaRPr>
          </a:p>
          <a:p>
            <a:pPr marL="0" indent="0" defTabSz="914363">
              <a:lnSpc>
                <a:spcPct val="150000"/>
              </a:lnSpc>
              <a:spcBef>
                <a:spcPts val="0"/>
              </a:spcBef>
              <a:buNone/>
              <a:defRPr/>
            </a:pPr>
            <a:endParaRPr lang="en-US" sz="2000" kern="0" dirty="0">
              <a:solidFill>
                <a:srgbClr val="00249C"/>
              </a:solidFill>
              <a:latin typeface="Calibri" panose="020F0502020204030204"/>
            </a:endParaRPr>
          </a:p>
          <a:p>
            <a:pPr marL="0" indent="0" defTabSz="914363">
              <a:lnSpc>
                <a:spcPct val="150000"/>
              </a:lnSpc>
              <a:spcBef>
                <a:spcPts val="0"/>
              </a:spcBef>
              <a:buNone/>
              <a:defRPr/>
            </a:pPr>
            <a:endParaRPr lang="en-US" sz="2000" kern="0" dirty="0">
              <a:solidFill>
                <a:srgbClr val="00249C"/>
              </a:solidFill>
              <a:latin typeface="Calibri" panose="020F0502020204030204"/>
            </a:endParaRPr>
          </a:p>
          <a:p>
            <a:pPr marL="0" indent="0" defTabSz="914363">
              <a:lnSpc>
                <a:spcPct val="150000"/>
              </a:lnSpc>
              <a:spcBef>
                <a:spcPts val="0"/>
              </a:spcBef>
              <a:buNone/>
              <a:defRPr/>
            </a:pPr>
            <a:endParaRPr lang="en-US" sz="2000" kern="0" dirty="0">
              <a:solidFill>
                <a:srgbClr val="00249C"/>
              </a:solidFill>
              <a:latin typeface="Calibri" panose="020F0502020204030204"/>
            </a:endParaRPr>
          </a:p>
          <a:p>
            <a:pPr marL="0" indent="0" defTabSz="914363">
              <a:lnSpc>
                <a:spcPct val="150000"/>
              </a:lnSpc>
              <a:spcBef>
                <a:spcPts val="0"/>
              </a:spcBef>
              <a:buNone/>
              <a:defRPr/>
            </a:pPr>
            <a:endParaRPr lang="en-US" sz="2000" b="1" kern="0" dirty="0">
              <a:solidFill>
                <a:srgbClr val="00249C"/>
              </a:solidFill>
              <a:latin typeface="Calibri" panose="020F0502020204030204"/>
            </a:endParaRPr>
          </a:p>
          <a:p>
            <a:pPr marL="0" indent="0" defTabSz="914363">
              <a:buNone/>
              <a:defRPr/>
            </a:pPr>
            <a:r>
              <a:rPr lang="fr-FR" sz="2000" dirty="0">
                <a:solidFill>
                  <a:srgbClr val="00249C"/>
                </a:solidFill>
                <a:latin typeface="Calibri" panose="020F0502020204030204"/>
              </a:rPr>
              <a:t> </a:t>
            </a:r>
          </a:p>
        </p:txBody>
      </p:sp>
      <p:cxnSp>
        <p:nvCxnSpPr>
          <p:cNvPr id="9" name="Connecteur droit 8">
            <a:extLst>
              <a:ext uri="{FF2B5EF4-FFF2-40B4-BE49-F238E27FC236}">
                <a16:creationId xmlns:a16="http://schemas.microsoft.com/office/drawing/2014/main" id="{B8043EEB-F5E3-10EA-C7F7-2C81360F62A8}"/>
              </a:ext>
            </a:extLst>
          </p:cNvPr>
          <p:cNvCxnSpPr>
            <a:cxnSpLocks/>
          </p:cNvCxnSpPr>
          <p:nvPr/>
        </p:nvCxnSpPr>
        <p:spPr>
          <a:xfrm flipV="1">
            <a:off x="2032451" y="3211828"/>
            <a:ext cx="578740" cy="900039"/>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1" name="Connecteur droit 10">
            <a:extLst>
              <a:ext uri="{FF2B5EF4-FFF2-40B4-BE49-F238E27FC236}">
                <a16:creationId xmlns:a16="http://schemas.microsoft.com/office/drawing/2014/main" id="{E624AEFA-9046-6B79-E81B-27D88F0E6794}"/>
              </a:ext>
            </a:extLst>
          </p:cNvPr>
          <p:cNvCxnSpPr>
            <a:cxnSpLocks/>
          </p:cNvCxnSpPr>
          <p:nvPr/>
        </p:nvCxnSpPr>
        <p:spPr>
          <a:xfrm flipH="1" flipV="1">
            <a:off x="3023260" y="3123555"/>
            <a:ext cx="834066" cy="557434"/>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4" name="Connecteur droit 13">
            <a:extLst>
              <a:ext uri="{FF2B5EF4-FFF2-40B4-BE49-F238E27FC236}">
                <a16:creationId xmlns:a16="http://schemas.microsoft.com/office/drawing/2014/main" id="{E51BECFB-07EA-E955-C338-401602CE9359}"/>
              </a:ext>
            </a:extLst>
          </p:cNvPr>
          <p:cNvCxnSpPr>
            <a:cxnSpLocks/>
          </p:cNvCxnSpPr>
          <p:nvPr/>
        </p:nvCxnSpPr>
        <p:spPr>
          <a:xfrm flipV="1">
            <a:off x="3857326" y="3023463"/>
            <a:ext cx="817611" cy="698391"/>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cxnSp>
        <p:nvCxnSpPr>
          <p:cNvPr id="19" name="Connecteur droit 18">
            <a:extLst>
              <a:ext uri="{FF2B5EF4-FFF2-40B4-BE49-F238E27FC236}">
                <a16:creationId xmlns:a16="http://schemas.microsoft.com/office/drawing/2014/main" id="{EF511D54-BC47-FCED-F84A-4AC83693C7E8}"/>
              </a:ext>
            </a:extLst>
          </p:cNvPr>
          <p:cNvCxnSpPr>
            <a:cxnSpLocks/>
          </p:cNvCxnSpPr>
          <p:nvPr/>
        </p:nvCxnSpPr>
        <p:spPr>
          <a:xfrm flipV="1">
            <a:off x="2611191" y="3123554"/>
            <a:ext cx="412069" cy="88273"/>
          </a:xfrm>
          <a:prstGeom prst="line">
            <a:avLst/>
          </a:prstGeom>
          <a:ln w="28575">
            <a:prstDash val="sysDash"/>
          </a:ln>
        </p:spPr>
        <p:style>
          <a:lnRef idx="1">
            <a:schemeClr val="accent6"/>
          </a:lnRef>
          <a:fillRef idx="0">
            <a:schemeClr val="accent6"/>
          </a:fillRef>
          <a:effectRef idx="0">
            <a:schemeClr val="accent6"/>
          </a:effectRef>
          <a:fontRef idx="minor">
            <a:schemeClr val="tx1"/>
          </a:fontRef>
        </p:style>
      </p:cxnSp>
      <p:sp>
        <p:nvSpPr>
          <p:cNvPr id="22" name="Diamond 95">
            <a:extLst>
              <a:ext uri="{FF2B5EF4-FFF2-40B4-BE49-F238E27FC236}">
                <a16:creationId xmlns:a16="http://schemas.microsoft.com/office/drawing/2014/main" id="{91330EF6-854D-475D-84BC-D020E776A032}"/>
              </a:ext>
            </a:extLst>
          </p:cNvPr>
          <p:cNvSpPr/>
          <p:nvPr/>
        </p:nvSpPr>
        <p:spPr>
          <a:xfrm>
            <a:off x="7264182" y="3023463"/>
            <a:ext cx="139118" cy="130629"/>
          </a:xfrm>
          <a:prstGeom prst="diamond">
            <a:avLst/>
          </a:prstGeom>
          <a:solidFill>
            <a:srgbClr val="FFC000"/>
          </a:solidFill>
          <a:ln w="12700" cap="flat" cmpd="sng" algn="ctr">
            <a:solidFill>
              <a:srgbClr val="78BD20">
                <a:shade val="50000"/>
              </a:srgbClr>
            </a:solid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pic>
        <p:nvPicPr>
          <p:cNvPr id="26" name="Picture 78">
            <a:extLst>
              <a:ext uri="{FF2B5EF4-FFF2-40B4-BE49-F238E27FC236}">
                <a16:creationId xmlns:a16="http://schemas.microsoft.com/office/drawing/2014/main" id="{1276F900-6DA2-E4A0-6E6F-175616DC8624}"/>
              </a:ext>
            </a:extLst>
          </p:cNvPr>
          <p:cNvPicPr>
            <a:picLocks noChangeAspect="1"/>
          </p:cNvPicPr>
          <p:nvPr/>
        </p:nvPicPr>
        <p:blipFill>
          <a:blip r:embed="rId8">
            <a:duotone>
              <a:srgbClr val="000000">
                <a:shade val="45000"/>
                <a:satMod val="135000"/>
              </a:srgbClr>
              <a:prstClr val="white"/>
            </a:duotone>
          </a:blip>
          <a:stretch>
            <a:fillRect/>
          </a:stretch>
        </p:blipFill>
        <p:spPr>
          <a:xfrm>
            <a:off x="3859664" y="5011750"/>
            <a:ext cx="125266" cy="125266"/>
          </a:xfrm>
          <a:prstGeom prst="rect">
            <a:avLst/>
          </a:prstGeom>
        </p:spPr>
      </p:pic>
      <p:sp>
        <p:nvSpPr>
          <p:cNvPr id="27" name="Arrow: Down 79">
            <a:extLst>
              <a:ext uri="{FF2B5EF4-FFF2-40B4-BE49-F238E27FC236}">
                <a16:creationId xmlns:a16="http://schemas.microsoft.com/office/drawing/2014/main" id="{22438F4E-CBD3-9572-B9B3-A3F139F16425}"/>
              </a:ext>
            </a:extLst>
          </p:cNvPr>
          <p:cNvSpPr/>
          <p:nvPr/>
        </p:nvSpPr>
        <p:spPr>
          <a:xfrm rot="10800000">
            <a:off x="3831487" y="5118918"/>
            <a:ext cx="176933" cy="616423"/>
          </a:xfrm>
          <a:prstGeom prst="downArrow">
            <a:avLst/>
          </a:prstGeom>
          <a:solidFill>
            <a:srgbClr val="000000"/>
          </a:solidFill>
          <a:ln w="12700" cap="flat" cmpd="sng" algn="ctr">
            <a:no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pic>
        <p:nvPicPr>
          <p:cNvPr id="28" name="Image 27">
            <a:extLst>
              <a:ext uri="{FF2B5EF4-FFF2-40B4-BE49-F238E27FC236}">
                <a16:creationId xmlns:a16="http://schemas.microsoft.com/office/drawing/2014/main" id="{24C2BFAE-93B6-B720-21C4-9F1D22852988}"/>
              </a:ext>
            </a:extLst>
          </p:cNvPr>
          <p:cNvPicPr>
            <a:picLocks noChangeAspect="1"/>
          </p:cNvPicPr>
          <p:nvPr/>
        </p:nvPicPr>
        <p:blipFill>
          <a:blip r:embed="rId10"/>
          <a:stretch>
            <a:fillRect/>
          </a:stretch>
        </p:blipFill>
        <p:spPr>
          <a:xfrm>
            <a:off x="3716524" y="5832901"/>
            <a:ext cx="445296" cy="567623"/>
          </a:xfrm>
          <a:prstGeom prst="rect">
            <a:avLst/>
          </a:prstGeom>
          <a:effectLst>
            <a:outerShdw blurRad="50800" dist="38100" dir="13500000" algn="br" rotWithShape="0">
              <a:prstClr val="black">
                <a:alpha val="40000"/>
              </a:prstClr>
            </a:outerShdw>
          </a:effectLst>
        </p:spPr>
      </p:pic>
      <p:sp>
        <p:nvSpPr>
          <p:cNvPr id="29" name="TextBox 74">
            <a:extLst>
              <a:ext uri="{FF2B5EF4-FFF2-40B4-BE49-F238E27FC236}">
                <a16:creationId xmlns:a16="http://schemas.microsoft.com/office/drawing/2014/main" id="{5C628C48-4A41-693A-ECC6-D24998DD8FC3}"/>
              </a:ext>
            </a:extLst>
          </p:cNvPr>
          <p:cNvSpPr txBox="1"/>
          <p:nvPr/>
        </p:nvSpPr>
        <p:spPr>
          <a:xfrm>
            <a:off x="4161819" y="5875681"/>
            <a:ext cx="2375277" cy="461665"/>
          </a:xfrm>
          <a:prstGeom prst="rect">
            <a:avLst/>
          </a:prstGeom>
          <a:noFill/>
        </p:spPr>
        <p:txBody>
          <a:bodyPr wrap="square" rtlCol="0">
            <a:spAutoFit/>
          </a:bodyPr>
          <a:lstStyle/>
          <a:p>
            <a:pPr defTabSz="914363">
              <a:defRPr/>
            </a:pPr>
            <a:r>
              <a:rPr lang="en-US" sz="1200" kern="0" dirty="0">
                <a:solidFill>
                  <a:srgbClr val="00249C"/>
                </a:solidFill>
                <a:latin typeface="Calibri" panose="020F0502020204030204"/>
              </a:rPr>
              <a:t>2023 BPSA White Paper. Part II: Representative qualification data</a:t>
            </a:r>
          </a:p>
        </p:txBody>
      </p:sp>
      <p:sp>
        <p:nvSpPr>
          <p:cNvPr id="12" name="Rectangle 11">
            <a:extLst>
              <a:ext uri="{FF2B5EF4-FFF2-40B4-BE49-F238E27FC236}">
                <a16:creationId xmlns:a16="http://schemas.microsoft.com/office/drawing/2014/main" id="{ADD6F70E-0938-9B0E-8864-878F99FD7DDA}"/>
              </a:ext>
            </a:extLst>
          </p:cNvPr>
          <p:cNvSpPr/>
          <p:nvPr/>
        </p:nvSpPr>
        <p:spPr>
          <a:xfrm>
            <a:off x="0" y="0"/>
            <a:ext cx="12192000" cy="6858000"/>
          </a:xfrm>
          <a:prstGeom prst="rect">
            <a:avLst/>
          </a:prstGeom>
          <a:noFill/>
          <a:ln w="123825">
            <a:solidFill>
              <a:srgbClr val="8E2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8589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2E5F3ACF-3FB0-4501-9148-81DAF2E04C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5" name="Objet 4" hidden="1">
                        <a:extLst>
                          <a:ext uri="{FF2B5EF4-FFF2-40B4-BE49-F238E27FC236}">
                            <a16:creationId xmlns:a16="http://schemas.microsoft.com/office/drawing/2014/main" id="{2E5F3ACF-3FB0-4501-9148-81DAF2E04C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2A2732-6D23-4D38-962E-B7A3DE0DA468}"/>
              </a:ext>
            </a:extLst>
          </p:cNvPr>
          <p:cNvSpPr>
            <a:spLocks noGrp="1"/>
          </p:cNvSpPr>
          <p:nvPr>
            <p:ph type="title"/>
          </p:nvPr>
        </p:nvSpPr>
        <p:spPr/>
        <p:txBody>
          <a:bodyPr vert="horz"/>
          <a:lstStyle/>
          <a:p>
            <a:r>
              <a:rPr lang="en-US" dirty="0"/>
              <a:t>Radiation technologies’ comparison</a:t>
            </a:r>
          </a:p>
        </p:txBody>
      </p:sp>
      <p:sp>
        <p:nvSpPr>
          <p:cNvPr id="3" name="Espace réservé du numéro de diapositive 2">
            <a:extLst>
              <a:ext uri="{FF2B5EF4-FFF2-40B4-BE49-F238E27FC236}">
                <a16:creationId xmlns:a16="http://schemas.microsoft.com/office/drawing/2014/main" id="{28DFAF90-ACF6-F705-3645-C30DEEB48EA4}"/>
              </a:ext>
            </a:extLst>
          </p:cNvPr>
          <p:cNvSpPr>
            <a:spLocks noGrp="1"/>
          </p:cNvSpPr>
          <p:nvPr>
            <p:ph type="sldNum" sz="quarter" idx="12"/>
          </p:nvPr>
        </p:nvSpPr>
        <p:spPr/>
        <p:txBody>
          <a:bodyPr/>
          <a:lstStyle/>
          <a:p>
            <a:fld id="{0C8761C7-EE27-4485-904A-AF787EF92FBE}" type="slidenum">
              <a:rPr lang="en-US" noProof="0" smtClean="0"/>
              <a:t>30</a:t>
            </a:fld>
            <a:endParaRPr lang="en-US" noProof="0"/>
          </a:p>
        </p:txBody>
      </p:sp>
      <p:sp>
        <p:nvSpPr>
          <p:cNvPr id="29" name="TextBox 28">
            <a:extLst>
              <a:ext uri="{FF2B5EF4-FFF2-40B4-BE49-F238E27FC236}">
                <a16:creationId xmlns:a16="http://schemas.microsoft.com/office/drawing/2014/main" id="{8CE400D1-16D4-4DAB-A4ED-12DC17272334}"/>
              </a:ext>
            </a:extLst>
          </p:cNvPr>
          <p:cNvSpPr txBox="1"/>
          <p:nvPr/>
        </p:nvSpPr>
        <p:spPr>
          <a:xfrm>
            <a:off x="900714" y="923917"/>
            <a:ext cx="3047629" cy="310854"/>
          </a:xfrm>
          <a:prstGeom prst="rect">
            <a:avLst/>
          </a:prstGeom>
          <a:noFill/>
        </p:spPr>
        <p:txBody>
          <a:bodyPr wrap="none" rtlCol="0">
            <a:spAutoFit/>
          </a:bodyPr>
          <a:lstStyle/>
          <a:p>
            <a:pPr defTabSz="914363" eaLnBrk="0" fontAlgn="ctr" hangingPunct="0">
              <a:lnSpc>
                <a:spcPct val="85000"/>
              </a:lnSpc>
              <a:spcBef>
                <a:spcPct val="35000"/>
              </a:spcBef>
              <a:spcAft>
                <a:spcPct val="0"/>
              </a:spcAft>
              <a:defRPr/>
            </a:pPr>
            <a:r>
              <a:rPr lang="en-US" sz="1600" i="1">
                <a:solidFill>
                  <a:srgbClr val="FFFFFF"/>
                </a:solidFill>
                <a:latin typeface="Arial" charset="0"/>
                <a:ea typeface="MS PGothic" pitchFamily="34" charset="-128"/>
              </a:rPr>
              <a:t>Maturation of X-ray Sterilization</a:t>
            </a:r>
          </a:p>
        </p:txBody>
      </p:sp>
      <p:sp>
        <p:nvSpPr>
          <p:cNvPr id="4" name="AutoShape 2" descr="Drawing of the 35 MeV, 40 kW linac manufactured by Mevex Corporation ...">
            <a:extLst>
              <a:ext uri="{FF2B5EF4-FFF2-40B4-BE49-F238E27FC236}">
                <a16:creationId xmlns:a16="http://schemas.microsoft.com/office/drawing/2014/main" id="{F69967FA-3A78-DB81-56D1-9EC239B609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2900"/>
          </a:p>
        </p:txBody>
      </p:sp>
      <p:grpSp>
        <p:nvGrpSpPr>
          <p:cNvPr id="17" name="Groupe 16">
            <a:extLst>
              <a:ext uri="{FF2B5EF4-FFF2-40B4-BE49-F238E27FC236}">
                <a16:creationId xmlns:a16="http://schemas.microsoft.com/office/drawing/2014/main" id="{927DA86B-241E-4FEF-631D-1D10A2573A77}"/>
              </a:ext>
            </a:extLst>
          </p:cNvPr>
          <p:cNvGrpSpPr/>
          <p:nvPr/>
        </p:nvGrpSpPr>
        <p:grpSpPr>
          <a:xfrm>
            <a:off x="506225" y="1907643"/>
            <a:ext cx="7560670" cy="2883505"/>
            <a:chOff x="506225" y="1907642"/>
            <a:chExt cx="7560670" cy="2883505"/>
          </a:xfrm>
        </p:grpSpPr>
        <p:grpSp>
          <p:nvGrpSpPr>
            <p:cNvPr id="65" name="Group 64">
              <a:extLst>
                <a:ext uri="{FF2B5EF4-FFF2-40B4-BE49-F238E27FC236}">
                  <a16:creationId xmlns:a16="http://schemas.microsoft.com/office/drawing/2014/main" id="{4EA6BC27-359C-4DF3-A62A-F8452CD8E51B}"/>
                </a:ext>
              </a:extLst>
            </p:cNvPr>
            <p:cNvGrpSpPr/>
            <p:nvPr/>
          </p:nvGrpSpPr>
          <p:grpSpPr>
            <a:xfrm>
              <a:off x="506225" y="1907642"/>
              <a:ext cx="7560670" cy="2883505"/>
              <a:chOff x="592347" y="2069402"/>
              <a:chExt cx="6152569" cy="1908680"/>
            </a:xfrm>
          </p:grpSpPr>
          <p:pic>
            <p:nvPicPr>
              <p:cNvPr id="7" name="Picture 6">
                <a:extLst>
                  <a:ext uri="{FF2B5EF4-FFF2-40B4-BE49-F238E27FC236}">
                    <a16:creationId xmlns:a16="http://schemas.microsoft.com/office/drawing/2014/main" id="{A56650D5-AAA4-4F3B-9C65-CB88B1AC03EC}"/>
                  </a:ext>
                </a:extLst>
              </p:cNvPr>
              <p:cNvPicPr>
                <a:picLocks noChangeAspect="1"/>
              </p:cNvPicPr>
              <p:nvPr/>
            </p:nvPicPr>
            <p:blipFill rotWithShape="1">
              <a:blip r:embed="rId6"/>
              <a:srcRect b="12245"/>
              <a:stretch/>
            </p:blipFill>
            <p:spPr>
              <a:xfrm>
                <a:off x="592347" y="2069402"/>
                <a:ext cx="3604562" cy="1908680"/>
              </a:xfrm>
              <a:prstGeom prst="rect">
                <a:avLst/>
              </a:prstGeom>
            </p:spPr>
          </p:pic>
          <p:sp>
            <p:nvSpPr>
              <p:cNvPr id="9" name="TextBox 8">
                <a:extLst>
                  <a:ext uri="{FF2B5EF4-FFF2-40B4-BE49-F238E27FC236}">
                    <a16:creationId xmlns:a16="http://schemas.microsoft.com/office/drawing/2014/main" id="{9A840EB2-C700-49DA-B74C-3537E3B639BF}"/>
                  </a:ext>
                </a:extLst>
              </p:cNvPr>
              <p:cNvSpPr txBox="1"/>
              <p:nvPr/>
            </p:nvSpPr>
            <p:spPr>
              <a:xfrm>
                <a:off x="3437706" y="2748809"/>
                <a:ext cx="893816" cy="244472"/>
              </a:xfrm>
              <a:prstGeom prst="rect">
                <a:avLst/>
              </a:prstGeom>
              <a:noFill/>
            </p:spPr>
            <p:txBody>
              <a:bodyPr wrap="none" rtlCol="0">
                <a:spAutoFit/>
              </a:bodyPr>
              <a:lstStyle/>
              <a:p>
                <a:pPr defTabSz="914363">
                  <a:defRPr/>
                </a:pPr>
                <a:r>
                  <a:rPr lang="en-US" kern="0">
                    <a:solidFill>
                      <a:srgbClr val="A0DBEC">
                        <a:lumMod val="50000"/>
                      </a:srgbClr>
                    </a:solidFill>
                  </a:rPr>
                  <a:t>(photon)</a:t>
                </a:r>
              </a:p>
            </p:txBody>
          </p:sp>
          <p:sp>
            <p:nvSpPr>
              <p:cNvPr id="10" name="TextBox 9">
                <a:extLst>
                  <a:ext uri="{FF2B5EF4-FFF2-40B4-BE49-F238E27FC236}">
                    <a16:creationId xmlns:a16="http://schemas.microsoft.com/office/drawing/2014/main" id="{81E5D069-9283-434F-9A51-D0B7561A48DE}"/>
                  </a:ext>
                </a:extLst>
              </p:cNvPr>
              <p:cNvSpPr txBox="1"/>
              <p:nvPr/>
            </p:nvSpPr>
            <p:spPr>
              <a:xfrm>
                <a:off x="3437706" y="3299967"/>
                <a:ext cx="893816" cy="244472"/>
              </a:xfrm>
              <a:prstGeom prst="rect">
                <a:avLst/>
              </a:prstGeom>
              <a:noFill/>
            </p:spPr>
            <p:txBody>
              <a:bodyPr wrap="none" rtlCol="0">
                <a:spAutoFit/>
              </a:bodyPr>
              <a:lstStyle/>
              <a:p>
                <a:pPr defTabSz="914363">
                  <a:defRPr/>
                </a:pPr>
                <a:r>
                  <a:rPr lang="en-US" kern="0">
                    <a:solidFill>
                      <a:srgbClr val="A0DBEC">
                        <a:lumMod val="50000"/>
                      </a:srgbClr>
                    </a:solidFill>
                  </a:rPr>
                  <a:t>(photon)</a:t>
                </a:r>
              </a:p>
            </p:txBody>
          </p:sp>
          <p:sp>
            <p:nvSpPr>
              <p:cNvPr id="11" name="TextBox 10">
                <a:extLst>
                  <a:ext uri="{FF2B5EF4-FFF2-40B4-BE49-F238E27FC236}">
                    <a16:creationId xmlns:a16="http://schemas.microsoft.com/office/drawing/2014/main" id="{CAD3DACE-7E79-4E13-B338-B2813D102443}"/>
                  </a:ext>
                </a:extLst>
              </p:cNvPr>
              <p:cNvSpPr txBox="1"/>
              <p:nvPr/>
            </p:nvSpPr>
            <p:spPr>
              <a:xfrm>
                <a:off x="3399646" y="2210978"/>
                <a:ext cx="978606" cy="244472"/>
              </a:xfrm>
              <a:prstGeom prst="rect">
                <a:avLst/>
              </a:prstGeom>
              <a:noFill/>
            </p:spPr>
            <p:txBody>
              <a:bodyPr wrap="none" rtlCol="0">
                <a:spAutoFit/>
              </a:bodyPr>
              <a:lstStyle/>
              <a:p>
                <a:pPr defTabSz="914363">
                  <a:defRPr/>
                </a:pPr>
                <a:r>
                  <a:rPr lang="en-US" kern="0">
                    <a:solidFill>
                      <a:srgbClr val="A0DBEC">
                        <a:lumMod val="50000"/>
                      </a:srgbClr>
                    </a:solidFill>
                  </a:rPr>
                  <a:t>(electron)</a:t>
                </a:r>
              </a:p>
            </p:txBody>
          </p:sp>
          <p:sp>
            <p:nvSpPr>
              <p:cNvPr id="15" name="Right Bracket 14">
                <a:extLst>
                  <a:ext uri="{FF2B5EF4-FFF2-40B4-BE49-F238E27FC236}">
                    <a16:creationId xmlns:a16="http://schemas.microsoft.com/office/drawing/2014/main" id="{6CA96FFC-3BFD-4716-AB2D-08308D9B2FB7}"/>
                  </a:ext>
                </a:extLst>
              </p:cNvPr>
              <p:cNvSpPr/>
              <p:nvPr/>
            </p:nvSpPr>
            <p:spPr>
              <a:xfrm flipH="1">
                <a:off x="639971" y="2774398"/>
                <a:ext cx="250369" cy="1056259"/>
              </a:xfrm>
              <a:prstGeom prst="rightBracket">
                <a:avLst/>
              </a:prstGeom>
              <a:noFill/>
              <a:ln w="6350" cap="flat" cmpd="sng" algn="ctr">
                <a:solidFill>
                  <a:srgbClr val="A0DBEC">
                    <a:lumMod val="50000"/>
                  </a:srgbClr>
                </a:solidFill>
                <a:prstDash val="solid"/>
                <a:miter lim="800000"/>
              </a:ln>
              <a:effectLst/>
            </p:spPr>
            <p:txBody>
              <a:bodyPr rtlCol="0" anchor="ctr"/>
              <a:lstStyle/>
              <a:p>
                <a:pPr algn="ctr" defTabSz="914363">
                  <a:defRPr/>
                </a:pPr>
                <a:endParaRPr lang="en-US" kern="0">
                  <a:solidFill>
                    <a:srgbClr val="00249C"/>
                  </a:solidFill>
                  <a:latin typeface="Calibri" panose="020F0502020204030204"/>
                </a:endParaRPr>
              </a:p>
            </p:txBody>
          </p:sp>
          <p:pic>
            <p:nvPicPr>
              <p:cNvPr id="33794" name="Picture 2">
                <a:extLst>
                  <a:ext uri="{FF2B5EF4-FFF2-40B4-BE49-F238E27FC236}">
                    <a16:creationId xmlns:a16="http://schemas.microsoft.com/office/drawing/2014/main" id="{6E2EE2A6-F6E8-4588-9406-1AD3E91A9E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67328" y="3186930"/>
                <a:ext cx="791152" cy="79115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17B75CA3-977D-4107-90F4-B08387E5B92D}"/>
                  </a:ext>
                </a:extLst>
              </p:cNvPr>
              <p:cNvPicPr>
                <a:picLocks noChangeAspect="1"/>
              </p:cNvPicPr>
              <p:nvPr/>
            </p:nvPicPr>
            <p:blipFill>
              <a:blip r:embed="rId8">
                <a:duotone>
                  <a:schemeClr val="bg2">
                    <a:shade val="45000"/>
                    <a:satMod val="135000"/>
                  </a:schemeClr>
                  <a:prstClr val="white"/>
                </a:duotone>
              </a:blip>
              <a:stretch>
                <a:fillRect/>
              </a:stretch>
            </p:blipFill>
            <p:spPr>
              <a:xfrm>
                <a:off x="4485147" y="2674406"/>
                <a:ext cx="633776" cy="589387"/>
              </a:xfrm>
              <a:prstGeom prst="rect">
                <a:avLst/>
              </a:prstGeom>
            </p:spPr>
          </p:pic>
          <p:pic>
            <p:nvPicPr>
              <p:cNvPr id="45" name="Picture 44">
                <a:extLst>
                  <a:ext uri="{FF2B5EF4-FFF2-40B4-BE49-F238E27FC236}">
                    <a16:creationId xmlns:a16="http://schemas.microsoft.com/office/drawing/2014/main" id="{A65E4870-CCF2-4F4C-9627-92594408D588}"/>
                  </a:ext>
                </a:extLst>
              </p:cNvPr>
              <p:cNvPicPr>
                <a:picLocks noChangeAspect="1"/>
              </p:cNvPicPr>
              <p:nvPr/>
            </p:nvPicPr>
            <p:blipFill>
              <a:blip r:embed="rId9">
                <a:duotone>
                  <a:schemeClr val="bg2">
                    <a:shade val="45000"/>
                    <a:satMod val="135000"/>
                  </a:schemeClr>
                  <a:prstClr val="white"/>
                </a:duotone>
              </a:blip>
              <a:stretch>
                <a:fillRect/>
              </a:stretch>
            </p:blipFill>
            <p:spPr>
              <a:xfrm>
                <a:off x="6160461" y="3299967"/>
                <a:ext cx="584455" cy="589387"/>
              </a:xfrm>
              <a:prstGeom prst="rect">
                <a:avLst/>
              </a:prstGeom>
            </p:spPr>
          </p:pic>
          <p:sp>
            <p:nvSpPr>
              <p:cNvPr id="46" name="TextBox 45">
                <a:extLst>
                  <a:ext uri="{FF2B5EF4-FFF2-40B4-BE49-F238E27FC236}">
                    <a16:creationId xmlns:a16="http://schemas.microsoft.com/office/drawing/2014/main" id="{62362498-F1A3-4720-A35F-6FD1ED090235}"/>
                  </a:ext>
                </a:extLst>
              </p:cNvPr>
              <p:cNvSpPr txBox="1"/>
              <p:nvPr/>
            </p:nvSpPr>
            <p:spPr>
              <a:xfrm>
                <a:off x="4940620" y="3280710"/>
                <a:ext cx="305505" cy="356522"/>
              </a:xfrm>
              <a:prstGeom prst="rect">
                <a:avLst/>
              </a:prstGeom>
              <a:noFill/>
            </p:spPr>
            <p:txBody>
              <a:bodyPr wrap="none" rtlCol="0">
                <a:spAutoFit/>
              </a:bodyPr>
              <a:lstStyle/>
              <a:p>
                <a:r>
                  <a:rPr lang="en-US" sz="2900">
                    <a:solidFill>
                      <a:schemeClr val="accent1"/>
                    </a:solidFill>
                  </a:rPr>
                  <a:t>+</a:t>
                </a:r>
              </a:p>
            </p:txBody>
          </p:sp>
        </p:grpSp>
        <p:pic>
          <p:nvPicPr>
            <p:cNvPr id="16" name="Image 15">
              <a:extLst>
                <a:ext uri="{FF2B5EF4-FFF2-40B4-BE49-F238E27FC236}">
                  <a16:creationId xmlns:a16="http://schemas.microsoft.com/office/drawing/2014/main" id="{A9565422-1D7A-F831-5A0D-5801C5CE1E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65402" y="3805148"/>
              <a:ext cx="1100590" cy="824795"/>
            </a:xfrm>
            <a:prstGeom prst="rect">
              <a:avLst/>
            </a:prstGeom>
          </p:spPr>
        </p:pic>
      </p:grpSp>
    </p:spTree>
    <p:extLst>
      <p:ext uri="{BB962C8B-B14F-4D97-AF65-F5344CB8AC3E}">
        <p14:creationId xmlns:p14="http://schemas.microsoft.com/office/powerpoint/2010/main" val="140163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2E5F3ACF-3FB0-4501-9148-81DAF2E04C5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5" name="Objet 4" hidden="1">
                        <a:extLst>
                          <a:ext uri="{FF2B5EF4-FFF2-40B4-BE49-F238E27FC236}">
                            <a16:creationId xmlns:a16="http://schemas.microsoft.com/office/drawing/2014/main" id="{2E5F3ACF-3FB0-4501-9148-81DAF2E04C5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2A2732-6D23-4D38-962E-B7A3DE0DA468}"/>
              </a:ext>
            </a:extLst>
          </p:cNvPr>
          <p:cNvSpPr>
            <a:spLocks noGrp="1"/>
          </p:cNvSpPr>
          <p:nvPr>
            <p:ph type="title"/>
          </p:nvPr>
        </p:nvSpPr>
        <p:spPr/>
        <p:txBody>
          <a:bodyPr vert="horz"/>
          <a:lstStyle/>
          <a:p>
            <a:r>
              <a:rPr lang="en-US" dirty="0"/>
              <a:t>Radiation technologies’ comparison</a:t>
            </a:r>
          </a:p>
        </p:txBody>
      </p:sp>
      <p:sp>
        <p:nvSpPr>
          <p:cNvPr id="3" name="Espace réservé du numéro de diapositive 2">
            <a:extLst>
              <a:ext uri="{FF2B5EF4-FFF2-40B4-BE49-F238E27FC236}">
                <a16:creationId xmlns:a16="http://schemas.microsoft.com/office/drawing/2014/main" id="{0B1C7323-FDEE-5A4D-3872-676729FD999F}"/>
              </a:ext>
            </a:extLst>
          </p:cNvPr>
          <p:cNvSpPr>
            <a:spLocks noGrp="1"/>
          </p:cNvSpPr>
          <p:nvPr>
            <p:ph type="sldNum" sz="quarter" idx="12"/>
          </p:nvPr>
        </p:nvSpPr>
        <p:spPr/>
        <p:txBody>
          <a:bodyPr/>
          <a:lstStyle/>
          <a:p>
            <a:fld id="{0C8761C7-EE27-4485-904A-AF787EF92FBE}" type="slidenum">
              <a:rPr lang="en-US" noProof="0" smtClean="0"/>
              <a:t>31</a:t>
            </a:fld>
            <a:endParaRPr lang="en-US" noProof="0"/>
          </a:p>
        </p:txBody>
      </p:sp>
      <p:grpSp>
        <p:nvGrpSpPr>
          <p:cNvPr id="16" name="Groupe 15">
            <a:extLst>
              <a:ext uri="{FF2B5EF4-FFF2-40B4-BE49-F238E27FC236}">
                <a16:creationId xmlns:a16="http://schemas.microsoft.com/office/drawing/2014/main" id="{C7E4D77D-AD50-6055-3E71-EE8146476F7A}"/>
              </a:ext>
            </a:extLst>
          </p:cNvPr>
          <p:cNvGrpSpPr/>
          <p:nvPr/>
        </p:nvGrpSpPr>
        <p:grpSpPr>
          <a:xfrm>
            <a:off x="298801" y="930684"/>
            <a:ext cx="11242895" cy="5011088"/>
            <a:chOff x="298800" y="930683"/>
            <a:chExt cx="11242895" cy="5011087"/>
          </a:xfrm>
        </p:grpSpPr>
        <p:sp>
          <p:nvSpPr>
            <p:cNvPr id="29" name="TextBox 28">
              <a:extLst>
                <a:ext uri="{FF2B5EF4-FFF2-40B4-BE49-F238E27FC236}">
                  <a16:creationId xmlns:a16="http://schemas.microsoft.com/office/drawing/2014/main" id="{8CE400D1-16D4-4DAB-A4ED-12DC17272334}"/>
                </a:ext>
              </a:extLst>
            </p:cNvPr>
            <p:cNvSpPr txBox="1"/>
            <p:nvPr/>
          </p:nvSpPr>
          <p:spPr>
            <a:xfrm>
              <a:off x="298800" y="930683"/>
              <a:ext cx="3047629" cy="310854"/>
            </a:xfrm>
            <a:prstGeom prst="rect">
              <a:avLst/>
            </a:prstGeom>
            <a:noFill/>
          </p:spPr>
          <p:txBody>
            <a:bodyPr wrap="none" rtlCol="0">
              <a:spAutoFit/>
            </a:bodyPr>
            <a:lstStyle/>
            <a:p>
              <a:pPr defTabSz="914363" eaLnBrk="0" fontAlgn="ctr" hangingPunct="0">
                <a:lnSpc>
                  <a:spcPct val="85000"/>
                </a:lnSpc>
                <a:spcBef>
                  <a:spcPct val="35000"/>
                </a:spcBef>
                <a:spcAft>
                  <a:spcPct val="0"/>
                </a:spcAft>
                <a:defRPr/>
              </a:pPr>
              <a:r>
                <a:rPr lang="en-US" sz="1600" i="1" dirty="0">
                  <a:solidFill>
                    <a:srgbClr val="FFFFFF"/>
                  </a:solidFill>
                  <a:latin typeface="Arial" charset="0"/>
                  <a:ea typeface="MS PGothic" pitchFamily="34" charset="-128"/>
                </a:rPr>
                <a:t>Maturation of X-ray Sterilization</a:t>
              </a:r>
            </a:p>
          </p:txBody>
        </p:sp>
        <p:sp>
          <p:nvSpPr>
            <p:cNvPr id="48" name="Content Placeholder 5">
              <a:extLst>
                <a:ext uri="{FF2B5EF4-FFF2-40B4-BE49-F238E27FC236}">
                  <a16:creationId xmlns:a16="http://schemas.microsoft.com/office/drawing/2014/main" id="{ED0F363C-D8C3-484C-A39B-295F85A8B8D9}"/>
                </a:ext>
              </a:extLst>
            </p:cNvPr>
            <p:cNvSpPr txBox="1">
              <a:spLocks/>
            </p:cNvSpPr>
            <p:nvPr/>
          </p:nvSpPr>
          <p:spPr>
            <a:xfrm>
              <a:off x="2089367" y="1480378"/>
              <a:ext cx="5486402" cy="388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3">
                <a:buNone/>
                <a:defRPr/>
              </a:pPr>
              <a:r>
                <a:rPr lang="en-US" sz="1800" b="1" i="1">
                  <a:solidFill>
                    <a:srgbClr val="00249C"/>
                  </a:solidFill>
                </a:rPr>
                <a:t>Directionality</a:t>
              </a:r>
            </a:p>
          </p:txBody>
        </p:sp>
        <p:pic>
          <p:nvPicPr>
            <p:cNvPr id="33795" name="Picture 2">
              <a:extLst>
                <a:ext uri="{FF2B5EF4-FFF2-40B4-BE49-F238E27FC236}">
                  <a16:creationId xmlns:a16="http://schemas.microsoft.com/office/drawing/2014/main" id="{D03C0D80-8A0C-471B-AB58-BB909E8B9D2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093" t="14088" b="30523"/>
            <a:stretch/>
          </p:blipFill>
          <p:spPr bwMode="auto">
            <a:xfrm>
              <a:off x="5311302" y="1541908"/>
              <a:ext cx="1800023" cy="158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Arrow: Right 46">
              <a:extLst>
                <a:ext uri="{FF2B5EF4-FFF2-40B4-BE49-F238E27FC236}">
                  <a16:creationId xmlns:a16="http://schemas.microsoft.com/office/drawing/2014/main" id="{BF86B663-399D-4311-A244-342FEDE86220}"/>
                </a:ext>
              </a:extLst>
            </p:cNvPr>
            <p:cNvSpPr/>
            <p:nvPr/>
          </p:nvSpPr>
          <p:spPr>
            <a:xfrm>
              <a:off x="5874755" y="1899162"/>
              <a:ext cx="306217" cy="214249"/>
            </a:xfrm>
            <a:prstGeom prst="rightArrow">
              <a:avLst/>
            </a:prstGeom>
            <a:solidFill>
              <a:srgbClr val="FFED00"/>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pic>
          <p:nvPicPr>
            <p:cNvPr id="51" name="Picture 50">
              <a:extLst>
                <a:ext uri="{FF2B5EF4-FFF2-40B4-BE49-F238E27FC236}">
                  <a16:creationId xmlns:a16="http://schemas.microsoft.com/office/drawing/2014/main" id="{82741FBD-23B1-4166-AC5D-3EF650D0091C}"/>
                </a:ext>
              </a:extLst>
            </p:cNvPr>
            <p:cNvPicPr>
              <a:picLocks noChangeAspect="1"/>
            </p:cNvPicPr>
            <p:nvPr/>
          </p:nvPicPr>
          <p:blipFill>
            <a:blip r:embed="rId7"/>
            <a:stretch>
              <a:fillRect/>
            </a:stretch>
          </p:blipFill>
          <p:spPr>
            <a:xfrm>
              <a:off x="2444867" y="1764241"/>
              <a:ext cx="1901984" cy="1101725"/>
            </a:xfrm>
            <a:prstGeom prst="rect">
              <a:avLst/>
            </a:prstGeom>
          </p:spPr>
        </p:pic>
        <p:sp>
          <p:nvSpPr>
            <p:cNvPr id="56" name="Oval 55">
              <a:extLst>
                <a:ext uri="{FF2B5EF4-FFF2-40B4-BE49-F238E27FC236}">
                  <a16:creationId xmlns:a16="http://schemas.microsoft.com/office/drawing/2014/main" id="{F8AF46DF-3E19-42B8-AF34-9A60A1FDD02A}"/>
                </a:ext>
              </a:extLst>
            </p:cNvPr>
            <p:cNvSpPr/>
            <p:nvPr/>
          </p:nvSpPr>
          <p:spPr>
            <a:xfrm>
              <a:off x="2897519" y="2471223"/>
              <a:ext cx="139148" cy="147123"/>
            </a:xfrm>
            <a:prstGeom prst="ellipse">
              <a:avLst/>
            </a:prstGeom>
            <a:solidFill>
              <a:srgbClr val="66B6E4"/>
            </a:solidFill>
            <a:ln>
              <a:noFill/>
            </a:ln>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p:sp>
          <p:nvSpPr>
            <p:cNvPr id="59" name="Content Placeholder 5">
              <a:extLst>
                <a:ext uri="{FF2B5EF4-FFF2-40B4-BE49-F238E27FC236}">
                  <a16:creationId xmlns:a16="http://schemas.microsoft.com/office/drawing/2014/main" id="{E4EB6B01-6867-4F3E-88FF-6C179EABD063}"/>
                </a:ext>
              </a:extLst>
            </p:cNvPr>
            <p:cNvSpPr txBox="1">
              <a:spLocks/>
            </p:cNvSpPr>
            <p:nvPr/>
          </p:nvSpPr>
          <p:spPr>
            <a:xfrm>
              <a:off x="2112006" y="3021569"/>
              <a:ext cx="5486402" cy="388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3">
                <a:buNone/>
                <a:defRPr/>
              </a:pPr>
              <a:r>
                <a:rPr lang="en-US" sz="1800" b="1" i="1">
                  <a:solidFill>
                    <a:srgbClr val="00249C"/>
                  </a:solidFill>
                </a:rPr>
                <a:t>Dose Rate </a:t>
              </a:r>
            </a:p>
          </p:txBody>
        </p:sp>
        <p:sp>
          <p:nvSpPr>
            <p:cNvPr id="71" name="Content Placeholder 5">
              <a:extLst>
                <a:ext uri="{FF2B5EF4-FFF2-40B4-BE49-F238E27FC236}">
                  <a16:creationId xmlns:a16="http://schemas.microsoft.com/office/drawing/2014/main" id="{C5435354-F06E-4E2E-93C2-26A967CF1B80}"/>
                </a:ext>
              </a:extLst>
            </p:cNvPr>
            <p:cNvSpPr txBox="1">
              <a:spLocks/>
            </p:cNvSpPr>
            <p:nvPr/>
          </p:nvSpPr>
          <p:spPr>
            <a:xfrm>
              <a:off x="2112006" y="4045305"/>
              <a:ext cx="5486402" cy="388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3">
                <a:buNone/>
                <a:defRPr/>
              </a:pPr>
              <a:r>
                <a:rPr lang="en-US" sz="1800" b="1" i="1">
                  <a:solidFill>
                    <a:srgbClr val="00249C"/>
                  </a:solidFill>
                </a:rPr>
                <a:t>Penetration and Dose Uniformity</a:t>
              </a:r>
            </a:p>
          </p:txBody>
        </p:sp>
        <p:sp>
          <p:nvSpPr>
            <p:cNvPr id="72" name="Content Placeholder 5">
              <a:extLst>
                <a:ext uri="{FF2B5EF4-FFF2-40B4-BE49-F238E27FC236}">
                  <a16:creationId xmlns:a16="http://schemas.microsoft.com/office/drawing/2014/main" id="{40FF027F-E54B-4A48-923B-5D5DA8A7FF15}"/>
                </a:ext>
              </a:extLst>
            </p:cNvPr>
            <p:cNvSpPr txBox="1">
              <a:spLocks/>
            </p:cNvSpPr>
            <p:nvPr/>
          </p:nvSpPr>
          <p:spPr>
            <a:xfrm>
              <a:off x="2112006" y="5227993"/>
              <a:ext cx="5486402" cy="3880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63">
                <a:buNone/>
                <a:defRPr/>
              </a:pPr>
              <a:r>
                <a:rPr lang="en-US" sz="1800" b="1" i="1">
                  <a:solidFill>
                    <a:srgbClr val="00249C"/>
                  </a:solidFill>
                </a:rPr>
                <a:t>Temperature</a:t>
              </a:r>
            </a:p>
          </p:txBody>
        </p:sp>
        <mc:AlternateContent xmlns:mc="http://schemas.openxmlformats.org/markup-compatibility/2006">
          <mc:Choice xmlns:am3d="http://schemas.microsoft.com/office/drawing/2017/model3d" Requires="am3d">
            <p:graphicFrame>
              <p:nvGraphicFramePr>
                <p:cNvPr id="66" name="3D Model 65" descr="Light Gray Cube">
                  <a:extLst>
                    <a:ext uri="{FF2B5EF4-FFF2-40B4-BE49-F238E27FC236}">
                      <a16:creationId xmlns:a16="http://schemas.microsoft.com/office/drawing/2014/main" id="{479F069B-F814-493F-8C69-050CFA160748}"/>
                    </a:ext>
                  </a:extLst>
                </p:cNvPr>
                <p:cNvGraphicFramePr>
                  <a:graphicFrameLocks noChangeAspect="1"/>
                </p:cNvGraphicFramePr>
                <p:nvPr/>
              </p:nvGraphicFramePr>
              <p:xfrm>
                <a:off x="2938163" y="4331705"/>
                <a:ext cx="691342" cy="735071"/>
              </p:xfrm>
              <a:graphic>
                <a:graphicData uri="http://schemas.microsoft.com/office/drawing/2017/model3d">
                  <am3d:model3d r:embed="rId8">
                    <am3d:spPr>
                      <a:xfrm>
                        <a:off x="0" y="0"/>
                        <a:ext cx="691342" cy="735071"/>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1565757" ay="1093348" az="522486"/>
                      <am3d:postTrans dx="0" dy="0" dz="0"/>
                    </am3d:trans>
                    <am3d:raster rName="Office3DRenderer" rVer="16.0.8326">
                      <am3d:blip r:embed="rId9"/>
                    </am3d:raster>
                    <am3d:objViewport viewportSz="7963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6" name="3D Model 65" descr="Light Gray Cube">
                  <a:extLst>
                    <a:ext uri="{FF2B5EF4-FFF2-40B4-BE49-F238E27FC236}">
                      <a16:creationId xmlns:a16="http://schemas.microsoft.com/office/drawing/2014/main" id="{479F069B-F814-493F-8C69-050CFA160748}"/>
                    </a:ext>
                  </a:extLst>
                </p:cNvPr>
                <p:cNvPicPr>
                  <a:picLocks noGrp="1" noRot="1" noChangeAspect="1" noMove="1" noResize="1" noEditPoints="1" noAdjustHandles="1" noChangeArrowheads="1" noChangeShapeType="1" noCrop="1"/>
                </p:cNvPicPr>
                <p:nvPr/>
              </p:nvPicPr>
              <p:blipFill>
                <a:blip r:embed="rId9"/>
                <a:stretch>
                  <a:fillRect/>
                </a:stretch>
              </p:blipFill>
              <p:spPr>
                <a:xfrm>
                  <a:off x="2938164" y="4331707"/>
                  <a:ext cx="691342" cy="7350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4" name="3D Model 73" descr="Light Gray Cube">
                  <a:extLst>
                    <a:ext uri="{FF2B5EF4-FFF2-40B4-BE49-F238E27FC236}">
                      <a16:creationId xmlns:a16="http://schemas.microsoft.com/office/drawing/2014/main" id="{A2EF213A-D7C1-419B-A39E-9AA6147F2A7F}"/>
                    </a:ext>
                  </a:extLst>
                </p:cNvPr>
                <p:cNvGraphicFramePr>
                  <a:graphicFrameLocks noChangeAspect="1"/>
                </p:cNvGraphicFramePr>
                <p:nvPr/>
              </p:nvGraphicFramePr>
              <p:xfrm>
                <a:off x="5858122" y="4431987"/>
                <a:ext cx="691342" cy="735071"/>
              </p:xfrm>
              <a:graphic>
                <a:graphicData uri="http://schemas.microsoft.com/office/drawing/2017/model3d">
                  <am3d:model3d r:embed="rId8">
                    <am3d:spPr>
                      <a:xfrm>
                        <a:off x="0" y="0"/>
                        <a:ext cx="691342" cy="735071"/>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1565757" ay="1093348" az="522486"/>
                      <am3d:postTrans dx="0" dy="0" dz="0"/>
                    </am3d:trans>
                    <am3d:raster rName="Office3DRenderer" rVer="16.0.8326">
                      <am3d:blip r:embed="rId9"/>
                    </am3d:raster>
                    <am3d:objViewport viewportSz="7963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4" name="3D Model 73" descr="Light Gray Cube">
                  <a:extLst>
                    <a:ext uri="{FF2B5EF4-FFF2-40B4-BE49-F238E27FC236}">
                      <a16:creationId xmlns:a16="http://schemas.microsoft.com/office/drawing/2014/main" id="{A2EF213A-D7C1-419B-A39E-9AA6147F2A7F}"/>
                    </a:ext>
                  </a:extLst>
                </p:cNvPr>
                <p:cNvPicPr>
                  <a:picLocks noGrp="1" noRot="1" noChangeAspect="1" noMove="1" noResize="1" noEditPoints="1" noAdjustHandles="1" noChangeArrowheads="1" noChangeShapeType="1" noCrop="1"/>
                </p:cNvPicPr>
                <p:nvPr/>
              </p:nvPicPr>
              <p:blipFill>
                <a:blip r:embed="rId9"/>
                <a:stretch>
                  <a:fillRect/>
                </a:stretch>
              </p:blipFill>
              <p:spPr>
                <a:xfrm>
                  <a:off x="5858123" y="4431989"/>
                  <a:ext cx="691342" cy="735071"/>
                </a:xfrm>
                <a:prstGeom prst="rect">
                  <a:avLst/>
                </a:prstGeom>
              </p:spPr>
            </p:pic>
          </mc:Fallback>
        </mc:AlternateContent>
        <p:sp>
          <p:nvSpPr>
            <p:cNvPr id="75" name="Freeform: Shape 74">
              <a:extLst>
                <a:ext uri="{FF2B5EF4-FFF2-40B4-BE49-F238E27FC236}">
                  <a16:creationId xmlns:a16="http://schemas.microsoft.com/office/drawing/2014/main" id="{416F7850-5F2B-475E-95FF-7347A3A1E2A5}"/>
                </a:ext>
              </a:extLst>
            </p:cNvPr>
            <p:cNvSpPr/>
            <p:nvPr/>
          </p:nvSpPr>
          <p:spPr>
            <a:xfrm>
              <a:off x="2892042" y="4694205"/>
              <a:ext cx="783584" cy="176802"/>
            </a:xfrm>
            <a:custGeom>
              <a:avLst/>
              <a:gdLst>
                <a:gd name="connsiteX0" fmla="*/ 0 w 1839816"/>
                <a:gd name="connsiteY0" fmla="*/ 411298 h 592932"/>
                <a:gd name="connsiteX1" fmla="*/ 113841 w 1839816"/>
                <a:gd name="connsiteY1" fmla="*/ 572878 h 592932"/>
                <a:gd name="connsiteX2" fmla="*/ 227682 w 1839816"/>
                <a:gd name="connsiteY2" fmla="*/ 7346 h 592932"/>
                <a:gd name="connsiteX3" fmla="*/ 363556 w 1839816"/>
                <a:gd name="connsiteY3" fmla="*/ 572878 h 592932"/>
                <a:gd name="connsiteX4" fmla="*/ 484742 w 1839816"/>
                <a:gd name="connsiteY4" fmla="*/ 1 h 592932"/>
                <a:gd name="connsiteX5" fmla="*/ 609600 w 1839816"/>
                <a:gd name="connsiteY5" fmla="*/ 565534 h 592932"/>
                <a:gd name="connsiteX6" fmla="*/ 734457 w 1839816"/>
                <a:gd name="connsiteY6" fmla="*/ 7346 h 592932"/>
                <a:gd name="connsiteX7" fmla="*/ 866660 w 1839816"/>
                <a:gd name="connsiteY7" fmla="*/ 572878 h 592932"/>
                <a:gd name="connsiteX8" fmla="*/ 980501 w 1839816"/>
                <a:gd name="connsiteY8" fmla="*/ 3673 h 592932"/>
                <a:gd name="connsiteX9" fmla="*/ 1109031 w 1839816"/>
                <a:gd name="connsiteY9" fmla="*/ 565534 h 592932"/>
                <a:gd name="connsiteX10" fmla="*/ 1233889 w 1839816"/>
                <a:gd name="connsiteY10" fmla="*/ 7346 h 592932"/>
                <a:gd name="connsiteX11" fmla="*/ 1355074 w 1839816"/>
                <a:gd name="connsiteY11" fmla="*/ 569206 h 592932"/>
                <a:gd name="connsiteX12" fmla="*/ 1483604 w 1839816"/>
                <a:gd name="connsiteY12" fmla="*/ 3673 h 592932"/>
                <a:gd name="connsiteX13" fmla="*/ 1575412 w 1839816"/>
                <a:gd name="connsiteY13" fmla="*/ 352541 h 592932"/>
                <a:gd name="connsiteX14" fmla="*/ 1681908 w 1839816"/>
                <a:gd name="connsiteY14" fmla="*/ 411298 h 592932"/>
                <a:gd name="connsiteX15" fmla="*/ 1839816 w 1839816"/>
                <a:gd name="connsiteY15" fmla="*/ 407625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816" h="592932">
                  <a:moveTo>
                    <a:pt x="0" y="411298"/>
                  </a:moveTo>
                  <a:cubicBezTo>
                    <a:pt x="37947" y="525750"/>
                    <a:pt x="75894" y="640203"/>
                    <a:pt x="113841" y="572878"/>
                  </a:cubicBezTo>
                  <a:cubicBezTo>
                    <a:pt x="151788" y="505553"/>
                    <a:pt x="186063" y="7346"/>
                    <a:pt x="227682" y="7346"/>
                  </a:cubicBezTo>
                  <a:cubicBezTo>
                    <a:pt x="269301" y="7346"/>
                    <a:pt x="320713" y="574102"/>
                    <a:pt x="363556" y="572878"/>
                  </a:cubicBezTo>
                  <a:cubicBezTo>
                    <a:pt x="406399" y="571654"/>
                    <a:pt x="443735" y="1225"/>
                    <a:pt x="484742" y="1"/>
                  </a:cubicBezTo>
                  <a:cubicBezTo>
                    <a:pt x="525749" y="-1223"/>
                    <a:pt x="567981" y="564310"/>
                    <a:pt x="609600" y="565534"/>
                  </a:cubicBezTo>
                  <a:cubicBezTo>
                    <a:pt x="651219" y="566758"/>
                    <a:pt x="691614" y="6122"/>
                    <a:pt x="734457" y="7346"/>
                  </a:cubicBezTo>
                  <a:cubicBezTo>
                    <a:pt x="777300" y="8570"/>
                    <a:pt x="825653" y="573490"/>
                    <a:pt x="866660" y="572878"/>
                  </a:cubicBezTo>
                  <a:cubicBezTo>
                    <a:pt x="907667" y="572266"/>
                    <a:pt x="940106" y="4897"/>
                    <a:pt x="980501" y="3673"/>
                  </a:cubicBezTo>
                  <a:cubicBezTo>
                    <a:pt x="1020896" y="2449"/>
                    <a:pt x="1066800" y="564922"/>
                    <a:pt x="1109031" y="565534"/>
                  </a:cubicBezTo>
                  <a:cubicBezTo>
                    <a:pt x="1151262" y="566146"/>
                    <a:pt x="1192882" y="6734"/>
                    <a:pt x="1233889" y="7346"/>
                  </a:cubicBezTo>
                  <a:cubicBezTo>
                    <a:pt x="1274896" y="7958"/>
                    <a:pt x="1313455" y="569818"/>
                    <a:pt x="1355074" y="569206"/>
                  </a:cubicBezTo>
                  <a:cubicBezTo>
                    <a:pt x="1396693" y="568594"/>
                    <a:pt x="1446881" y="39784"/>
                    <a:pt x="1483604" y="3673"/>
                  </a:cubicBezTo>
                  <a:cubicBezTo>
                    <a:pt x="1520327" y="-32438"/>
                    <a:pt x="1542361" y="284603"/>
                    <a:pt x="1575412" y="352541"/>
                  </a:cubicBezTo>
                  <a:cubicBezTo>
                    <a:pt x="1608463" y="420479"/>
                    <a:pt x="1637841" y="402117"/>
                    <a:pt x="1681908" y="411298"/>
                  </a:cubicBezTo>
                  <a:cubicBezTo>
                    <a:pt x="1725975" y="420479"/>
                    <a:pt x="1782895" y="414052"/>
                    <a:pt x="1839816" y="407625"/>
                  </a:cubicBezTo>
                </a:path>
              </a:pathLst>
            </a:custGeom>
            <a:noFill/>
            <a:ln>
              <a:solidFill>
                <a:schemeClr val="tx2">
                  <a:lumMod val="85000"/>
                  <a:lumOff val="1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reeform: Shape 75">
              <a:extLst>
                <a:ext uri="{FF2B5EF4-FFF2-40B4-BE49-F238E27FC236}">
                  <a16:creationId xmlns:a16="http://schemas.microsoft.com/office/drawing/2014/main" id="{C53F4625-BEF8-4101-953B-562BE7ACA300}"/>
                </a:ext>
              </a:extLst>
            </p:cNvPr>
            <p:cNvSpPr/>
            <p:nvPr/>
          </p:nvSpPr>
          <p:spPr>
            <a:xfrm>
              <a:off x="5770117" y="4755290"/>
              <a:ext cx="1064377" cy="176802"/>
            </a:xfrm>
            <a:custGeom>
              <a:avLst/>
              <a:gdLst>
                <a:gd name="connsiteX0" fmla="*/ 0 w 1839816"/>
                <a:gd name="connsiteY0" fmla="*/ 411298 h 592932"/>
                <a:gd name="connsiteX1" fmla="*/ 113841 w 1839816"/>
                <a:gd name="connsiteY1" fmla="*/ 572878 h 592932"/>
                <a:gd name="connsiteX2" fmla="*/ 227682 w 1839816"/>
                <a:gd name="connsiteY2" fmla="*/ 7346 h 592932"/>
                <a:gd name="connsiteX3" fmla="*/ 363556 w 1839816"/>
                <a:gd name="connsiteY3" fmla="*/ 572878 h 592932"/>
                <a:gd name="connsiteX4" fmla="*/ 484742 w 1839816"/>
                <a:gd name="connsiteY4" fmla="*/ 1 h 592932"/>
                <a:gd name="connsiteX5" fmla="*/ 609600 w 1839816"/>
                <a:gd name="connsiteY5" fmla="*/ 565534 h 592932"/>
                <a:gd name="connsiteX6" fmla="*/ 734457 w 1839816"/>
                <a:gd name="connsiteY6" fmla="*/ 7346 h 592932"/>
                <a:gd name="connsiteX7" fmla="*/ 866660 w 1839816"/>
                <a:gd name="connsiteY7" fmla="*/ 572878 h 592932"/>
                <a:gd name="connsiteX8" fmla="*/ 980501 w 1839816"/>
                <a:gd name="connsiteY8" fmla="*/ 3673 h 592932"/>
                <a:gd name="connsiteX9" fmla="*/ 1109031 w 1839816"/>
                <a:gd name="connsiteY9" fmla="*/ 565534 h 592932"/>
                <a:gd name="connsiteX10" fmla="*/ 1233889 w 1839816"/>
                <a:gd name="connsiteY10" fmla="*/ 7346 h 592932"/>
                <a:gd name="connsiteX11" fmla="*/ 1355074 w 1839816"/>
                <a:gd name="connsiteY11" fmla="*/ 569206 h 592932"/>
                <a:gd name="connsiteX12" fmla="*/ 1483604 w 1839816"/>
                <a:gd name="connsiteY12" fmla="*/ 3673 h 592932"/>
                <a:gd name="connsiteX13" fmla="*/ 1575412 w 1839816"/>
                <a:gd name="connsiteY13" fmla="*/ 352541 h 592932"/>
                <a:gd name="connsiteX14" fmla="*/ 1681908 w 1839816"/>
                <a:gd name="connsiteY14" fmla="*/ 411298 h 592932"/>
                <a:gd name="connsiteX15" fmla="*/ 1839816 w 1839816"/>
                <a:gd name="connsiteY15" fmla="*/ 407625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816" h="592932">
                  <a:moveTo>
                    <a:pt x="0" y="411298"/>
                  </a:moveTo>
                  <a:cubicBezTo>
                    <a:pt x="37947" y="525750"/>
                    <a:pt x="75894" y="640203"/>
                    <a:pt x="113841" y="572878"/>
                  </a:cubicBezTo>
                  <a:cubicBezTo>
                    <a:pt x="151788" y="505553"/>
                    <a:pt x="186063" y="7346"/>
                    <a:pt x="227682" y="7346"/>
                  </a:cubicBezTo>
                  <a:cubicBezTo>
                    <a:pt x="269301" y="7346"/>
                    <a:pt x="320713" y="574102"/>
                    <a:pt x="363556" y="572878"/>
                  </a:cubicBezTo>
                  <a:cubicBezTo>
                    <a:pt x="406399" y="571654"/>
                    <a:pt x="443735" y="1225"/>
                    <a:pt x="484742" y="1"/>
                  </a:cubicBezTo>
                  <a:cubicBezTo>
                    <a:pt x="525749" y="-1223"/>
                    <a:pt x="567981" y="564310"/>
                    <a:pt x="609600" y="565534"/>
                  </a:cubicBezTo>
                  <a:cubicBezTo>
                    <a:pt x="651219" y="566758"/>
                    <a:pt x="691614" y="6122"/>
                    <a:pt x="734457" y="7346"/>
                  </a:cubicBezTo>
                  <a:cubicBezTo>
                    <a:pt x="777300" y="8570"/>
                    <a:pt x="825653" y="573490"/>
                    <a:pt x="866660" y="572878"/>
                  </a:cubicBezTo>
                  <a:cubicBezTo>
                    <a:pt x="907667" y="572266"/>
                    <a:pt x="940106" y="4897"/>
                    <a:pt x="980501" y="3673"/>
                  </a:cubicBezTo>
                  <a:cubicBezTo>
                    <a:pt x="1020896" y="2449"/>
                    <a:pt x="1066800" y="564922"/>
                    <a:pt x="1109031" y="565534"/>
                  </a:cubicBezTo>
                  <a:cubicBezTo>
                    <a:pt x="1151262" y="566146"/>
                    <a:pt x="1192882" y="6734"/>
                    <a:pt x="1233889" y="7346"/>
                  </a:cubicBezTo>
                  <a:cubicBezTo>
                    <a:pt x="1274896" y="7958"/>
                    <a:pt x="1313455" y="569818"/>
                    <a:pt x="1355074" y="569206"/>
                  </a:cubicBezTo>
                  <a:cubicBezTo>
                    <a:pt x="1396693" y="568594"/>
                    <a:pt x="1446881" y="39784"/>
                    <a:pt x="1483604" y="3673"/>
                  </a:cubicBezTo>
                  <a:cubicBezTo>
                    <a:pt x="1520327" y="-32438"/>
                    <a:pt x="1542361" y="284603"/>
                    <a:pt x="1575412" y="352541"/>
                  </a:cubicBezTo>
                  <a:cubicBezTo>
                    <a:pt x="1608463" y="420479"/>
                    <a:pt x="1637841" y="402117"/>
                    <a:pt x="1681908" y="411298"/>
                  </a:cubicBezTo>
                  <a:cubicBezTo>
                    <a:pt x="1725975" y="420479"/>
                    <a:pt x="1782895" y="414052"/>
                    <a:pt x="1839816" y="407625"/>
                  </a:cubicBezTo>
                </a:path>
              </a:pathLst>
            </a:custGeom>
            <a:noFill/>
            <a:ln>
              <a:solidFill>
                <a:schemeClr val="tx2">
                  <a:lumMod val="85000"/>
                  <a:lumOff val="1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79" name="TextBox 78">
              <a:extLst>
                <a:ext uri="{FF2B5EF4-FFF2-40B4-BE49-F238E27FC236}">
                  <a16:creationId xmlns:a16="http://schemas.microsoft.com/office/drawing/2014/main" id="{6A311555-953A-4813-9BE1-F64B7DE5CCAD}"/>
                </a:ext>
              </a:extLst>
            </p:cNvPr>
            <p:cNvSpPr txBox="1"/>
            <p:nvPr/>
          </p:nvSpPr>
          <p:spPr>
            <a:xfrm>
              <a:off x="1696573" y="5541660"/>
              <a:ext cx="2444677" cy="400110"/>
            </a:xfrm>
            <a:prstGeom prst="rect">
              <a:avLst/>
            </a:prstGeom>
            <a:noFill/>
          </p:spPr>
          <p:txBody>
            <a:bodyPr wrap="square" rtlCol="0">
              <a:spAutoFit/>
            </a:bodyPr>
            <a:lstStyle/>
            <a:p>
              <a:pPr algn="ctr" defTabSz="914363">
                <a:defRPr/>
              </a:pPr>
              <a:r>
                <a:rPr lang="en-US" sz="2000" kern="0"/>
                <a:t>Entire vault absorbs</a:t>
              </a:r>
            </a:p>
          </p:txBody>
        </p:sp>
        <p:sp>
          <p:nvSpPr>
            <p:cNvPr id="81" name="TextBox 80">
              <a:extLst>
                <a:ext uri="{FF2B5EF4-FFF2-40B4-BE49-F238E27FC236}">
                  <a16:creationId xmlns:a16="http://schemas.microsoft.com/office/drawing/2014/main" id="{868DE136-94ED-4AE8-A2C9-61BC48380D60}"/>
                </a:ext>
              </a:extLst>
            </p:cNvPr>
            <p:cNvSpPr txBox="1"/>
            <p:nvPr/>
          </p:nvSpPr>
          <p:spPr>
            <a:xfrm>
              <a:off x="4451234" y="5541660"/>
              <a:ext cx="3520157" cy="400110"/>
            </a:xfrm>
            <a:prstGeom prst="rect">
              <a:avLst/>
            </a:prstGeom>
            <a:noFill/>
          </p:spPr>
          <p:txBody>
            <a:bodyPr wrap="square" rtlCol="0">
              <a:spAutoFit/>
            </a:bodyPr>
            <a:lstStyle/>
            <a:p>
              <a:pPr algn="ctr" defTabSz="914363">
                <a:defRPr/>
              </a:pPr>
              <a:r>
                <a:rPr lang="en-US" sz="2000" kern="0" dirty="0"/>
                <a:t>Material under beam absorbs</a:t>
              </a:r>
            </a:p>
          </p:txBody>
        </p:sp>
        <p:sp>
          <p:nvSpPr>
            <p:cNvPr id="83" name="Rectangle: Rounded Corners 82">
              <a:extLst>
                <a:ext uri="{FF2B5EF4-FFF2-40B4-BE49-F238E27FC236}">
                  <a16:creationId xmlns:a16="http://schemas.microsoft.com/office/drawing/2014/main" id="{4EDA5733-A887-43AB-AD1C-6DAD6CDC12DD}"/>
                </a:ext>
              </a:extLst>
            </p:cNvPr>
            <p:cNvSpPr/>
            <p:nvPr/>
          </p:nvSpPr>
          <p:spPr>
            <a:xfrm>
              <a:off x="2112007" y="1144135"/>
              <a:ext cx="2540928" cy="306849"/>
            </a:xfrm>
            <a:prstGeom prst="roundRect">
              <a:avLst/>
            </a:prstGeom>
            <a:solidFill>
              <a:schemeClr val="tx1"/>
            </a:solidFill>
            <a:ln w="12700" cap="flat" cmpd="sng" algn="ctr">
              <a:noFill/>
              <a:prstDash val="solid"/>
              <a:miter lim="800000"/>
            </a:ln>
            <a:effectLst/>
          </p:spPr>
          <p:txBody>
            <a:bodyPr rtlCol="0" anchor="ctr"/>
            <a:lstStyle/>
            <a:p>
              <a:pPr algn="ctr" defTabSz="914363">
                <a:defRPr/>
              </a:pPr>
              <a:endParaRPr lang="en-US" kern="0">
                <a:solidFill>
                  <a:sysClr val="windowText" lastClr="000000"/>
                </a:solidFill>
                <a:latin typeface="Calibri" panose="020F0502020204030204"/>
              </a:endParaRPr>
            </a:p>
          </p:txBody>
        </p:sp>
        <p:sp>
          <p:nvSpPr>
            <p:cNvPr id="84" name="Rectangle: Rounded Corners 83">
              <a:extLst>
                <a:ext uri="{FF2B5EF4-FFF2-40B4-BE49-F238E27FC236}">
                  <a16:creationId xmlns:a16="http://schemas.microsoft.com/office/drawing/2014/main" id="{3EA11DC6-DCAC-44C2-9B74-88363FEC85B0}"/>
                </a:ext>
              </a:extLst>
            </p:cNvPr>
            <p:cNvSpPr/>
            <p:nvPr/>
          </p:nvSpPr>
          <p:spPr>
            <a:xfrm>
              <a:off x="5034842" y="1144263"/>
              <a:ext cx="2540927" cy="306849"/>
            </a:xfrm>
            <a:prstGeom prst="roundRect">
              <a:avLst/>
            </a:prstGeom>
            <a:solidFill>
              <a:schemeClr val="tx1"/>
            </a:solidFill>
            <a:ln w="12700" cap="flat" cmpd="sng" algn="ctr">
              <a:no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77" name="TextBox 76">
              <a:extLst>
                <a:ext uri="{FF2B5EF4-FFF2-40B4-BE49-F238E27FC236}">
                  <a16:creationId xmlns:a16="http://schemas.microsoft.com/office/drawing/2014/main" id="{E25105C6-7626-46AF-A265-3931AEAE2183}"/>
                </a:ext>
              </a:extLst>
            </p:cNvPr>
            <p:cNvSpPr txBox="1"/>
            <p:nvPr/>
          </p:nvSpPr>
          <p:spPr>
            <a:xfrm>
              <a:off x="2856330" y="1093905"/>
              <a:ext cx="1099981" cy="400110"/>
            </a:xfrm>
            <a:prstGeom prst="rect">
              <a:avLst/>
            </a:prstGeom>
            <a:noFill/>
          </p:spPr>
          <p:txBody>
            <a:bodyPr wrap="none" rtlCol="0">
              <a:spAutoFit/>
            </a:bodyPr>
            <a:lstStyle/>
            <a:p>
              <a:pPr defTabSz="914363">
                <a:defRPr/>
              </a:pPr>
              <a:r>
                <a:rPr lang="en-US" sz="2000" kern="0">
                  <a:solidFill>
                    <a:schemeClr val="bg1"/>
                  </a:solidFill>
                </a:rPr>
                <a:t>Gamma</a:t>
              </a:r>
            </a:p>
          </p:txBody>
        </p:sp>
        <p:sp>
          <p:nvSpPr>
            <p:cNvPr id="78" name="TextBox 77">
              <a:extLst>
                <a:ext uri="{FF2B5EF4-FFF2-40B4-BE49-F238E27FC236}">
                  <a16:creationId xmlns:a16="http://schemas.microsoft.com/office/drawing/2014/main" id="{969FFBA6-084B-4B16-8680-5433236F1C63}"/>
                </a:ext>
              </a:extLst>
            </p:cNvPr>
            <p:cNvSpPr txBox="1"/>
            <p:nvPr/>
          </p:nvSpPr>
          <p:spPr>
            <a:xfrm>
              <a:off x="5884563" y="1086110"/>
              <a:ext cx="798617" cy="400110"/>
            </a:xfrm>
            <a:prstGeom prst="rect">
              <a:avLst/>
            </a:prstGeom>
            <a:noFill/>
          </p:spPr>
          <p:txBody>
            <a:bodyPr wrap="none" rtlCol="0">
              <a:spAutoFit/>
            </a:bodyPr>
            <a:lstStyle/>
            <a:p>
              <a:pPr defTabSz="914363">
                <a:defRPr/>
              </a:pPr>
              <a:r>
                <a:rPr lang="en-US" sz="2000" kern="0">
                  <a:solidFill>
                    <a:schemeClr val="bg1"/>
                  </a:solidFill>
                </a:rPr>
                <a:t>X-ray</a:t>
              </a:r>
            </a:p>
          </p:txBody>
        </p:sp>
        <p:sp>
          <p:nvSpPr>
            <p:cNvPr id="50" name="ZoneTexte 49">
              <a:extLst>
                <a:ext uri="{FF2B5EF4-FFF2-40B4-BE49-F238E27FC236}">
                  <a16:creationId xmlns:a16="http://schemas.microsoft.com/office/drawing/2014/main" id="{386E9E36-18C4-4DC6-9EB0-84D923E48397}"/>
                </a:ext>
              </a:extLst>
            </p:cNvPr>
            <p:cNvSpPr txBox="1"/>
            <p:nvPr/>
          </p:nvSpPr>
          <p:spPr>
            <a:xfrm>
              <a:off x="2545973" y="3507186"/>
              <a:ext cx="1291389" cy="412803"/>
            </a:xfrm>
            <a:prstGeom prst="rect">
              <a:avLst/>
            </a:prstGeom>
          </p:spPr>
          <p:txBody>
            <a:bodyPr vert="horz" wrap="none" lIns="0" tIns="0" rIns="0" bIns="0" rtlCol="0">
              <a:noAutofit/>
            </a:bodyPr>
            <a:lstStyle/>
            <a:p>
              <a:pPr algn="l"/>
              <a:r>
                <a:rPr lang="fr-FR" sz="2900"/>
                <a:t>&lt;10 kGy/h</a:t>
              </a:r>
            </a:p>
          </p:txBody>
        </p:sp>
        <p:sp>
          <p:nvSpPr>
            <p:cNvPr id="52" name="ZoneTexte 51">
              <a:extLst>
                <a:ext uri="{FF2B5EF4-FFF2-40B4-BE49-F238E27FC236}">
                  <a16:creationId xmlns:a16="http://schemas.microsoft.com/office/drawing/2014/main" id="{22893D07-7657-456E-A0AD-EB438148685B}"/>
                </a:ext>
              </a:extLst>
            </p:cNvPr>
            <p:cNvSpPr txBox="1"/>
            <p:nvPr/>
          </p:nvSpPr>
          <p:spPr>
            <a:xfrm>
              <a:off x="5820243" y="3577841"/>
              <a:ext cx="1291389" cy="412803"/>
            </a:xfrm>
            <a:prstGeom prst="rect">
              <a:avLst/>
            </a:prstGeom>
          </p:spPr>
          <p:txBody>
            <a:bodyPr vert="horz" wrap="none" lIns="0" tIns="0" rIns="0" bIns="0" rtlCol="0">
              <a:noAutofit/>
            </a:bodyPr>
            <a:lstStyle/>
            <a:p>
              <a:pPr algn="l"/>
              <a:r>
                <a:rPr lang="fr-FR" sz="2900"/>
                <a:t>&lt;100 kGy/h</a:t>
              </a:r>
            </a:p>
          </p:txBody>
        </p:sp>
        <p:pic>
          <p:nvPicPr>
            <p:cNvPr id="6" name="Picture 2">
              <a:extLst>
                <a:ext uri="{FF2B5EF4-FFF2-40B4-BE49-F238E27FC236}">
                  <a16:creationId xmlns:a16="http://schemas.microsoft.com/office/drawing/2014/main" id="{BFC0D51F-EA4D-4AB1-A25E-3A041C35BE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093" t="14088" b="30523"/>
            <a:stretch/>
          </p:blipFill>
          <p:spPr bwMode="auto">
            <a:xfrm>
              <a:off x="8668040" y="1549703"/>
              <a:ext cx="1800023" cy="158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Right 46">
              <a:extLst>
                <a:ext uri="{FF2B5EF4-FFF2-40B4-BE49-F238E27FC236}">
                  <a16:creationId xmlns:a16="http://schemas.microsoft.com/office/drawing/2014/main" id="{0A7DF0A8-D158-A585-918A-B5DAF99ACCD7}"/>
                </a:ext>
              </a:extLst>
            </p:cNvPr>
            <p:cNvSpPr/>
            <p:nvPr/>
          </p:nvSpPr>
          <p:spPr>
            <a:xfrm>
              <a:off x="9231493" y="1906957"/>
              <a:ext cx="306217" cy="214249"/>
            </a:xfrm>
            <a:prstGeom prst="rightArrow">
              <a:avLst/>
            </a:prstGeom>
            <a:solidFill>
              <a:srgbClr val="FFED00"/>
            </a:solidFill>
            <a:ln>
              <a:no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00"/>
            </a:p>
          </p:txBody>
        </p:sp>
        <mc:AlternateContent xmlns:mc="http://schemas.openxmlformats.org/markup-compatibility/2006">
          <mc:Choice xmlns:am3d="http://schemas.microsoft.com/office/drawing/2017/model3d" Requires="am3d">
            <p:graphicFrame>
              <p:nvGraphicFramePr>
                <p:cNvPr id="9" name="3D Model 73" descr="Light Gray Cube">
                  <a:extLst>
                    <a:ext uri="{FF2B5EF4-FFF2-40B4-BE49-F238E27FC236}">
                      <a16:creationId xmlns:a16="http://schemas.microsoft.com/office/drawing/2014/main" id="{06F6797D-2D89-41B6-9864-8A24A1C54373}"/>
                    </a:ext>
                  </a:extLst>
                </p:cNvPr>
                <p:cNvGraphicFramePr>
                  <a:graphicFrameLocks noChangeAspect="1"/>
                </p:cNvGraphicFramePr>
                <p:nvPr/>
              </p:nvGraphicFramePr>
              <p:xfrm>
                <a:off x="9387541" y="4701161"/>
                <a:ext cx="277910" cy="295488"/>
              </p:xfrm>
              <a:graphic>
                <a:graphicData uri="http://schemas.microsoft.com/office/drawing/2017/model3d">
                  <am3d:model3d r:embed="rId8">
                    <am3d:spPr>
                      <a:xfrm>
                        <a:off x="0" y="0"/>
                        <a:ext cx="277910" cy="295488"/>
                      </a:xfrm>
                      <a:prstGeom prst="rect">
                        <a:avLst/>
                      </a:prstGeom>
                    </am3d:spPr>
                    <am3d:camera>
                      <am3d:pos x="0" y="0" z="81469193"/>
                      <am3d:up dx="0" dy="36000000" dz="0"/>
                      <am3d:lookAt x="0" y="0" z="0"/>
                      <am3d:perspective fov="2700000"/>
                    </am3d:camera>
                    <am3d:trans>
                      <am3d:meterPerModelUnit n="7140529" d="1000000"/>
                      <am3d:preTrans dx="0" dy="-17999995" dz="5866"/>
                      <am3d:scale>
                        <am3d:sx n="1000000" d="1000000"/>
                        <am3d:sy n="1000000" d="1000000"/>
                        <am3d:sz n="1000000" d="1000000"/>
                      </am3d:scale>
                      <am3d:rot ax="1565757" ay="1093348" az="522486"/>
                      <am3d:postTrans dx="0" dy="0" dz="0"/>
                    </am3d:trans>
                    <am3d:raster rName="Office3DRenderer" rVer="16.0.8326">
                      <am3d:blip r:embed="rId10"/>
                    </am3d:raster>
                    <am3d:objViewport viewportSz="32010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73" descr="Light Gray Cube">
                  <a:extLst>
                    <a:ext uri="{FF2B5EF4-FFF2-40B4-BE49-F238E27FC236}">
                      <a16:creationId xmlns:a16="http://schemas.microsoft.com/office/drawing/2014/main" id="{06F6797D-2D89-41B6-9864-8A24A1C54373}"/>
                    </a:ext>
                  </a:extLst>
                </p:cNvPr>
                <p:cNvPicPr>
                  <a:picLocks noGrp="1" noRot="1" noChangeAspect="1" noMove="1" noResize="1" noEditPoints="1" noAdjustHandles="1" noChangeArrowheads="1" noChangeShapeType="1" noCrop="1"/>
                </p:cNvPicPr>
                <p:nvPr/>
              </p:nvPicPr>
              <p:blipFill>
                <a:blip r:embed="rId10"/>
                <a:stretch>
                  <a:fillRect/>
                </a:stretch>
              </p:blipFill>
              <p:spPr>
                <a:xfrm>
                  <a:off x="9387542" y="4701163"/>
                  <a:ext cx="277910" cy="295488"/>
                </a:xfrm>
                <a:prstGeom prst="rect">
                  <a:avLst/>
                </a:prstGeom>
              </p:spPr>
            </p:pic>
          </mc:Fallback>
        </mc:AlternateContent>
        <p:sp>
          <p:nvSpPr>
            <p:cNvPr id="10" name="Freeform: Shape 75">
              <a:extLst>
                <a:ext uri="{FF2B5EF4-FFF2-40B4-BE49-F238E27FC236}">
                  <a16:creationId xmlns:a16="http://schemas.microsoft.com/office/drawing/2014/main" id="{F285E9CB-15F7-68C4-1D1F-B63B38E27830}"/>
                </a:ext>
              </a:extLst>
            </p:cNvPr>
            <p:cNvSpPr/>
            <p:nvPr/>
          </p:nvSpPr>
          <p:spPr>
            <a:xfrm>
              <a:off x="9005521" y="4782606"/>
              <a:ext cx="1064377" cy="176802"/>
            </a:xfrm>
            <a:custGeom>
              <a:avLst/>
              <a:gdLst>
                <a:gd name="connsiteX0" fmla="*/ 0 w 1839816"/>
                <a:gd name="connsiteY0" fmla="*/ 411298 h 592932"/>
                <a:gd name="connsiteX1" fmla="*/ 113841 w 1839816"/>
                <a:gd name="connsiteY1" fmla="*/ 572878 h 592932"/>
                <a:gd name="connsiteX2" fmla="*/ 227682 w 1839816"/>
                <a:gd name="connsiteY2" fmla="*/ 7346 h 592932"/>
                <a:gd name="connsiteX3" fmla="*/ 363556 w 1839816"/>
                <a:gd name="connsiteY3" fmla="*/ 572878 h 592932"/>
                <a:gd name="connsiteX4" fmla="*/ 484742 w 1839816"/>
                <a:gd name="connsiteY4" fmla="*/ 1 h 592932"/>
                <a:gd name="connsiteX5" fmla="*/ 609600 w 1839816"/>
                <a:gd name="connsiteY5" fmla="*/ 565534 h 592932"/>
                <a:gd name="connsiteX6" fmla="*/ 734457 w 1839816"/>
                <a:gd name="connsiteY6" fmla="*/ 7346 h 592932"/>
                <a:gd name="connsiteX7" fmla="*/ 866660 w 1839816"/>
                <a:gd name="connsiteY7" fmla="*/ 572878 h 592932"/>
                <a:gd name="connsiteX8" fmla="*/ 980501 w 1839816"/>
                <a:gd name="connsiteY8" fmla="*/ 3673 h 592932"/>
                <a:gd name="connsiteX9" fmla="*/ 1109031 w 1839816"/>
                <a:gd name="connsiteY9" fmla="*/ 565534 h 592932"/>
                <a:gd name="connsiteX10" fmla="*/ 1233889 w 1839816"/>
                <a:gd name="connsiteY10" fmla="*/ 7346 h 592932"/>
                <a:gd name="connsiteX11" fmla="*/ 1355074 w 1839816"/>
                <a:gd name="connsiteY11" fmla="*/ 569206 h 592932"/>
                <a:gd name="connsiteX12" fmla="*/ 1483604 w 1839816"/>
                <a:gd name="connsiteY12" fmla="*/ 3673 h 592932"/>
                <a:gd name="connsiteX13" fmla="*/ 1575412 w 1839816"/>
                <a:gd name="connsiteY13" fmla="*/ 352541 h 592932"/>
                <a:gd name="connsiteX14" fmla="*/ 1681908 w 1839816"/>
                <a:gd name="connsiteY14" fmla="*/ 411298 h 592932"/>
                <a:gd name="connsiteX15" fmla="*/ 1839816 w 1839816"/>
                <a:gd name="connsiteY15" fmla="*/ 407625 h 592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9816" h="592932">
                  <a:moveTo>
                    <a:pt x="0" y="411298"/>
                  </a:moveTo>
                  <a:cubicBezTo>
                    <a:pt x="37947" y="525750"/>
                    <a:pt x="75894" y="640203"/>
                    <a:pt x="113841" y="572878"/>
                  </a:cubicBezTo>
                  <a:cubicBezTo>
                    <a:pt x="151788" y="505553"/>
                    <a:pt x="186063" y="7346"/>
                    <a:pt x="227682" y="7346"/>
                  </a:cubicBezTo>
                  <a:cubicBezTo>
                    <a:pt x="269301" y="7346"/>
                    <a:pt x="320713" y="574102"/>
                    <a:pt x="363556" y="572878"/>
                  </a:cubicBezTo>
                  <a:cubicBezTo>
                    <a:pt x="406399" y="571654"/>
                    <a:pt x="443735" y="1225"/>
                    <a:pt x="484742" y="1"/>
                  </a:cubicBezTo>
                  <a:cubicBezTo>
                    <a:pt x="525749" y="-1223"/>
                    <a:pt x="567981" y="564310"/>
                    <a:pt x="609600" y="565534"/>
                  </a:cubicBezTo>
                  <a:cubicBezTo>
                    <a:pt x="651219" y="566758"/>
                    <a:pt x="691614" y="6122"/>
                    <a:pt x="734457" y="7346"/>
                  </a:cubicBezTo>
                  <a:cubicBezTo>
                    <a:pt x="777300" y="8570"/>
                    <a:pt x="825653" y="573490"/>
                    <a:pt x="866660" y="572878"/>
                  </a:cubicBezTo>
                  <a:cubicBezTo>
                    <a:pt x="907667" y="572266"/>
                    <a:pt x="940106" y="4897"/>
                    <a:pt x="980501" y="3673"/>
                  </a:cubicBezTo>
                  <a:cubicBezTo>
                    <a:pt x="1020896" y="2449"/>
                    <a:pt x="1066800" y="564922"/>
                    <a:pt x="1109031" y="565534"/>
                  </a:cubicBezTo>
                  <a:cubicBezTo>
                    <a:pt x="1151262" y="566146"/>
                    <a:pt x="1192882" y="6734"/>
                    <a:pt x="1233889" y="7346"/>
                  </a:cubicBezTo>
                  <a:cubicBezTo>
                    <a:pt x="1274896" y="7958"/>
                    <a:pt x="1313455" y="569818"/>
                    <a:pt x="1355074" y="569206"/>
                  </a:cubicBezTo>
                  <a:cubicBezTo>
                    <a:pt x="1396693" y="568594"/>
                    <a:pt x="1446881" y="39784"/>
                    <a:pt x="1483604" y="3673"/>
                  </a:cubicBezTo>
                  <a:cubicBezTo>
                    <a:pt x="1520327" y="-32438"/>
                    <a:pt x="1542361" y="284603"/>
                    <a:pt x="1575412" y="352541"/>
                  </a:cubicBezTo>
                  <a:cubicBezTo>
                    <a:pt x="1608463" y="420479"/>
                    <a:pt x="1637841" y="402117"/>
                    <a:pt x="1681908" y="411298"/>
                  </a:cubicBezTo>
                  <a:cubicBezTo>
                    <a:pt x="1725975" y="420479"/>
                    <a:pt x="1782895" y="414052"/>
                    <a:pt x="1839816" y="407625"/>
                  </a:cubicBezTo>
                </a:path>
              </a:pathLst>
            </a:custGeom>
            <a:noFill/>
            <a:ln>
              <a:solidFill>
                <a:schemeClr val="tx2">
                  <a:lumMod val="85000"/>
                  <a:lumOff val="15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1" name="TextBox 80">
              <a:extLst>
                <a:ext uri="{FF2B5EF4-FFF2-40B4-BE49-F238E27FC236}">
                  <a16:creationId xmlns:a16="http://schemas.microsoft.com/office/drawing/2014/main" id="{B1F17C1F-8124-8659-70B6-82B91199825B}"/>
                </a:ext>
              </a:extLst>
            </p:cNvPr>
            <p:cNvSpPr txBox="1"/>
            <p:nvPr/>
          </p:nvSpPr>
          <p:spPr>
            <a:xfrm>
              <a:off x="8021538" y="5523101"/>
              <a:ext cx="3520157" cy="400110"/>
            </a:xfrm>
            <a:prstGeom prst="rect">
              <a:avLst/>
            </a:prstGeom>
            <a:noFill/>
          </p:spPr>
          <p:txBody>
            <a:bodyPr wrap="square" rtlCol="0">
              <a:spAutoFit/>
            </a:bodyPr>
            <a:lstStyle/>
            <a:p>
              <a:pPr algn="ctr" defTabSz="914363">
                <a:defRPr/>
              </a:pPr>
              <a:r>
                <a:rPr lang="en-US" sz="2000" kern="0" dirty="0"/>
                <a:t>Material under beam absorbs</a:t>
              </a:r>
            </a:p>
          </p:txBody>
        </p:sp>
        <p:sp>
          <p:nvSpPr>
            <p:cNvPr id="13" name="Rectangle: Rounded Corners 83">
              <a:extLst>
                <a:ext uri="{FF2B5EF4-FFF2-40B4-BE49-F238E27FC236}">
                  <a16:creationId xmlns:a16="http://schemas.microsoft.com/office/drawing/2014/main" id="{7A06240D-962B-DD55-B42D-276849B8C63B}"/>
                </a:ext>
              </a:extLst>
            </p:cNvPr>
            <p:cNvSpPr/>
            <p:nvPr/>
          </p:nvSpPr>
          <p:spPr>
            <a:xfrm>
              <a:off x="8391580" y="1152058"/>
              <a:ext cx="2540927" cy="306849"/>
            </a:xfrm>
            <a:prstGeom prst="roundRect">
              <a:avLst/>
            </a:prstGeom>
            <a:solidFill>
              <a:schemeClr val="tx1"/>
            </a:solidFill>
            <a:ln w="12700" cap="flat" cmpd="sng" algn="ctr">
              <a:noFill/>
              <a:prstDash val="solid"/>
              <a:miter lim="800000"/>
            </a:ln>
            <a:effectLst/>
          </p:spPr>
          <p:txBody>
            <a:bodyPr rtlCol="0" anchor="ctr"/>
            <a:lstStyle/>
            <a:p>
              <a:pPr algn="ctr" defTabSz="914363">
                <a:defRPr/>
              </a:pPr>
              <a:endParaRPr lang="en-US" kern="0">
                <a:solidFill>
                  <a:srgbClr val="FFFFFF"/>
                </a:solidFill>
                <a:latin typeface="Calibri" panose="020F0502020204030204"/>
              </a:endParaRPr>
            </a:p>
          </p:txBody>
        </p:sp>
        <p:sp>
          <p:nvSpPr>
            <p:cNvPr id="14" name="TextBox 77">
              <a:extLst>
                <a:ext uri="{FF2B5EF4-FFF2-40B4-BE49-F238E27FC236}">
                  <a16:creationId xmlns:a16="http://schemas.microsoft.com/office/drawing/2014/main" id="{B6F5B2BC-5A46-6A99-C83A-9CFD23E75A3E}"/>
                </a:ext>
              </a:extLst>
            </p:cNvPr>
            <p:cNvSpPr txBox="1"/>
            <p:nvPr/>
          </p:nvSpPr>
          <p:spPr>
            <a:xfrm>
              <a:off x="9241301" y="1093905"/>
              <a:ext cx="1000595" cy="400110"/>
            </a:xfrm>
            <a:prstGeom prst="rect">
              <a:avLst/>
            </a:prstGeom>
            <a:noFill/>
          </p:spPr>
          <p:txBody>
            <a:bodyPr wrap="none" rtlCol="0">
              <a:spAutoFit/>
            </a:bodyPr>
            <a:lstStyle/>
            <a:p>
              <a:pPr defTabSz="914363">
                <a:defRPr/>
              </a:pPr>
              <a:r>
                <a:rPr lang="en-US" sz="2000" kern="0" dirty="0" err="1">
                  <a:solidFill>
                    <a:schemeClr val="bg1"/>
                  </a:solidFill>
                </a:rPr>
                <a:t>Ebeam</a:t>
              </a:r>
              <a:endParaRPr lang="en-US" sz="2000" kern="0" dirty="0">
                <a:solidFill>
                  <a:schemeClr val="bg1"/>
                </a:solidFill>
              </a:endParaRPr>
            </a:p>
          </p:txBody>
        </p:sp>
        <p:sp>
          <p:nvSpPr>
            <p:cNvPr id="15" name="ZoneTexte 14">
              <a:extLst>
                <a:ext uri="{FF2B5EF4-FFF2-40B4-BE49-F238E27FC236}">
                  <a16:creationId xmlns:a16="http://schemas.microsoft.com/office/drawing/2014/main" id="{16B79389-40EA-FB1C-2960-844F185CF6FA}"/>
                </a:ext>
              </a:extLst>
            </p:cNvPr>
            <p:cNvSpPr txBox="1"/>
            <p:nvPr/>
          </p:nvSpPr>
          <p:spPr>
            <a:xfrm>
              <a:off x="9176981" y="3585636"/>
              <a:ext cx="1291389" cy="412803"/>
            </a:xfrm>
            <a:prstGeom prst="rect">
              <a:avLst/>
            </a:prstGeom>
          </p:spPr>
          <p:txBody>
            <a:bodyPr vert="horz" wrap="none" lIns="0" tIns="0" rIns="0" bIns="0" rtlCol="0">
              <a:noAutofit/>
            </a:bodyPr>
            <a:lstStyle/>
            <a:p>
              <a:pPr algn="l"/>
              <a:r>
                <a:rPr lang="fr-FR" sz="2900" dirty="0"/>
                <a:t>&lt;30 000 kGy/h</a:t>
              </a:r>
            </a:p>
          </p:txBody>
        </p:sp>
      </p:grpSp>
    </p:spTree>
    <p:extLst>
      <p:ext uri="{BB962C8B-B14F-4D97-AF65-F5344CB8AC3E}">
        <p14:creationId xmlns:p14="http://schemas.microsoft.com/office/powerpoint/2010/main" val="156488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E7A10C61-A0B8-555D-F725-D1FE7DBEDEA5}"/>
              </a:ext>
            </a:extLst>
          </p:cNvPr>
          <p:cNvGraphicFramePr>
            <a:graphicFrameLocks noChangeAspect="1"/>
          </p:cNvGraphicFramePr>
          <p:nvPr>
            <p:custDataLst>
              <p:tags r:id="rId1"/>
            </p:custDataLst>
            <p:extLst>
              <p:ext uri="{D42A27DB-BD31-4B8C-83A1-F6EECF244321}">
                <p14:modId xmlns:p14="http://schemas.microsoft.com/office/powerpoint/2010/main" val="20703852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4" name="Objet 3" hidden="1">
                        <a:extLst>
                          <a:ext uri="{FF2B5EF4-FFF2-40B4-BE49-F238E27FC236}">
                            <a16:creationId xmlns:a16="http://schemas.microsoft.com/office/drawing/2014/main" id="{E7A10C61-A0B8-555D-F725-D1FE7DBEDEA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7F32971-42E9-9931-DCB3-215B217B19AB}"/>
              </a:ext>
            </a:extLst>
          </p:cNvPr>
          <p:cNvSpPr>
            <a:spLocks noGrp="1"/>
          </p:cNvSpPr>
          <p:nvPr>
            <p:ph type="title"/>
          </p:nvPr>
        </p:nvSpPr>
        <p:spPr>
          <a:xfrm>
            <a:off x="371107" y="3233043"/>
            <a:ext cx="10515600" cy="1325563"/>
          </a:xfrm>
        </p:spPr>
        <p:txBody>
          <a:bodyPr vert="horz"/>
          <a:lstStyle/>
          <a:p>
            <a:pPr algn="ctr"/>
            <a:r>
              <a:rPr lang="fr-FR" dirty="0" err="1"/>
              <a:t>Material</a:t>
            </a:r>
            <a:r>
              <a:rPr lang="fr-FR" dirty="0"/>
              <a:t> science</a:t>
            </a:r>
          </a:p>
        </p:txBody>
      </p:sp>
      <p:sp>
        <p:nvSpPr>
          <p:cNvPr id="3" name="Espace réservé du numéro de diapositive 2">
            <a:extLst>
              <a:ext uri="{FF2B5EF4-FFF2-40B4-BE49-F238E27FC236}">
                <a16:creationId xmlns:a16="http://schemas.microsoft.com/office/drawing/2014/main" id="{C86ECAC8-11B1-05B4-981B-A43D154D7E4F}"/>
              </a:ext>
            </a:extLst>
          </p:cNvPr>
          <p:cNvSpPr>
            <a:spLocks noGrp="1"/>
          </p:cNvSpPr>
          <p:nvPr>
            <p:ph type="sldNum" sz="quarter" idx="12"/>
          </p:nvPr>
        </p:nvSpPr>
        <p:spPr/>
        <p:txBody>
          <a:bodyPr/>
          <a:lstStyle/>
          <a:p>
            <a:fld id="{AD3FAF27-8B82-4449-B01B-BEC948125F21}" type="slidenum">
              <a:rPr lang="en-GB" smtClean="0"/>
              <a:pPr/>
              <a:t>32</a:t>
            </a:fld>
            <a:endParaRPr lang="en-GB"/>
          </a:p>
        </p:txBody>
      </p:sp>
      <p:pic>
        <p:nvPicPr>
          <p:cNvPr id="7" name="Picture 6" descr="Text, background pattern&#10;&#10;Description automatically generated">
            <a:extLst>
              <a:ext uri="{FF2B5EF4-FFF2-40B4-BE49-F238E27FC236}">
                <a16:creationId xmlns:a16="http://schemas.microsoft.com/office/drawing/2014/main" id="{2B7648CB-873E-FF13-6125-2E9DA83244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1968484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29F7CDEA-ABE6-4F7D-B438-E288FBA63C91}"/>
              </a:ext>
            </a:extLst>
          </p:cNvPr>
          <p:cNvGraphicFramePr>
            <a:graphicFrameLocks noChangeAspect="1"/>
          </p:cNvGraphicFramePr>
          <p:nvPr>
            <p:custDataLst>
              <p:tags r:id="rId1"/>
            </p:custDataLst>
            <p:extLst>
              <p:ext uri="{D42A27DB-BD31-4B8C-83A1-F6EECF244321}">
                <p14:modId xmlns:p14="http://schemas.microsoft.com/office/powerpoint/2010/main" val="3168091912"/>
              </p:ext>
            </p:extLst>
          </p:nvPr>
        </p:nvGraphicFramePr>
        <p:xfrm>
          <a:off x="1525787" y="858777"/>
          <a:ext cx="1191" cy="1191"/>
        </p:xfrm>
        <a:graphic>
          <a:graphicData uri="http://schemas.openxmlformats.org/presentationml/2006/ole">
            <mc:AlternateContent xmlns:mc="http://schemas.openxmlformats.org/markup-compatibility/2006">
              <mc:Choice xmlns:v="urn:schemas-microsoft-com:vml" Requires="v">
                <p:oleObj name="Diapositive think-cell" r:id="rId5" imgW="353" imgH="353" progId="TCLayout.ActiveDocument.1">
                  <p:embed/>
                </p:oleObj>
              </mc:Choice>
              <mc:Fallback>
                <p:oleObj name="Diapositive think-cell" r:id="rId5" imgW="353" imgH="353" progId="TCLayout.ActiveDocument.1">
                  <p:embed/>
                  <p:pic>
                    <p:nvPicPr>
                      <p:cNvPr id="8" name="Objet 7" hidden="1">
                        <a:extLst>
                          <a:ext uri="{FF2B5EF4-FFF2-40B4-BE49-F238E27FC236}">
                            <a16:creationId xmlns:a16="http://schemas.microsoft.com/office/drawing/2014/main" id="{29F7CDEA-ABE6-4F7D-B438-E288FBA63C91}"/>
                          </a:ext>
                        </a:extLst>
                      </p:cNvPr>
                      <p:cNvPicPr/>
                      <p:nvPr/>
                    </p:nvPicPr>
                    <p:blipFill>
                      <a:blip r:embed="rId6"/>
                      <a:stretch>
                        <a:fillRect/>
                      </a:stretch>
                    </p:blipFill>
                    <p:spPr>
                      <a:xfrm>
                        <a:off x="1525787" y="858777"/>
                        <a:ext cx="1191" cy="1191"/>
                      </a:xfrm>
                      <a:prstGeom prst="rect">
                        <a:avLst/>
                      </a:prstGeom>
                    </p:spPr>
                  </p:pic>
                </p:oleObj>
              </mc:Fallback>
            </mc:AlternateContent>
          </a:graphicData>
        </a:graphic>
      </p:graphicFrame>
      <p:sp>
        <p:nvSpPr>
          <p:cNvPr id="2" name="Titre 1"/>
          <p:cNvSpPr>
            <a:spLocks noGrp="1"/>
          </p:cNvSpPr>
          <p:nvPr>
            <p:ph type="title"/>
          </p:nvPr>
        </p:nvSpPr>
        <p:spPr/>
        <p:txBody>
          <a:bodyPr vert="horz">
            <a:normAutofit/>
          </a:bodyPr>
          <a:lstStyle/>
          <a:p>
            <a:r>
              <a:rPr lang="en-GB" altLang="en-US" dirty="0">
                <a:latin typeface="+mn-lt"/>
              </a:rPr>
              <a:t>Single-Use Bioprocessing</a:t>
            </a:r>
            <a:endParaRPr lang="en-US" dirty="0">
              <a:latin typeface="+mn-lt"/>
            </a:endParaRPr>
          </a:p>
        </p:txBody>
      </p:sp>
      <p:sp>
        <p:nvSpPr>
          <p:cNvPr id="4" name="Espace réservé du numéro de diapositive 3"/>
          <p:cNvSpPr>
            <a:spLocks noGrp="1"/>
          </p:cNvSpPr>
          <p:nvPr>
            <p:ph type="sldNum" sz="quarter" idx="12"/>
          </p:nvPr>
        </p:nvSpPr>
        <p:spPr/>
        <p:txBody>
          <a:bodyPr/>
          <a:lstStyle/>
          <a:p>
            <a:pPr eaLnBrk="0" fontAlgn="ctr" hangingPunct="0">
              <a:lnSpc>
                <a:spcPct val="85000"/>
              </a:lnSpc>
              <a:spcBef>
                <a:spcPct val="35000"/>
              </a:spcBef>
              <a:spcAft>
                <a:spcPct val="0"/>
              </a:spcAft>
            </a:pPr>
            <a:fld id="{B9B889D9-EBA6-49CF-8B6A-8784A5361956}" type="slidenum">
              <a:rPr lang="fr-FR" sz="1050">
                <a:solidFill>
                  <a:prstClr val="black"/>
                </a:solidFill>
                <a:latin typeface="Arial" charset="0"/>
                <a:ea typeface="MS PGothic" pitchFamily="34" charset="-128"/>
              </a:rPr>
              <a:pPr eaLnBrk="0" fontAlgn="ctr" hangingPunct="0">
                <a:lnSpc>
                  <a:spcPct val="85000"/>
                </a:lnSpc>
                <a:spcBef>
                  <a:spcPct val="35000"/>
                </a:spcBef>
                <a:spcAft>
                  <a:spcPct val="0"/>
                </a:spcAft>
              </a:pPr>
              <a:t>33</a:t>
            </a:fld>
            <a:endParaRPr lang="fr-FR" sz="1050" dirty="0">
              <a:solidFill>
                <a:prstClr val="black"/>
              </a:solidFill>
              <a:latin typeface="Arial" charset="0"/>
              <a:ea typeface="MS PGothic" pitchFamily="34" charset="-128"/>
            </a:endParaRPr>
          </a:p>
        </p:txBody>
      </p:sp>
      <p:sp>
        <p:nvSpPr>
          <p:cNvPr id="13" name="Espace réservé du texte 12"/>
          <p:cNvSpPr>
            <a:spLocks noGrp="1"/>
          </p:cNvSpPr>
          <p:nvPr>
            <p:ph sz="quarter" idx="4294967295"/>
          </p:nvPr>
        </p:nvSpPr>
        <p:spPr>
          <a:xfrm>
            <a:off x="838200" y="1546225"/>
            <a:ext cx="9399588" cy="4810125"/>
          </a:xfrm>
        </p:spPr>
        <p:txBody>
          <a:bodyPr/>
          <a:lstStyle/>
          <a:p>
            <a:pPr>
              <a:buNone/>
            </a:pPr>
            <a:r>
              <a:rPr lang="en-US" sz="2000" b="1" dirty="0">
                <a:solidFill>
                  <a:schemeClr val="accent2"/>
                </a:solidFill>
              </a:rPr>
              <a:t>Many components involved</a:t>
            </a:r>
            <a:endParaRPr lang="en-US" sz="2000" dirty="0">
              <a:solidFill>
                <a:schemeClr val="accent2"/>
              </a:solidFill>
            </a:endParaRPr>
          </a:p>
          <a:p>
            <a:pPr>
              <a:buNone/>
            </a:pPr>
            <a:r>
              <a:rPr lang="en-US" sz="1800" dirty="0"/>
              <a:t>To manufacture large variety of single-use systems (SUS)</a:t>
            </a:r>
          </a:p>
          <a:p>
            <a:pPr>
              <a:buNone/>
            </a:pPr>
            <a:br>
              <a:rPr lang="en-US" sz="1500" dirty="0"/>
            </a:br>
            <a:endParaRPr lang="en-US" sz="1500" dirty="0"/>
          </a:p>
          <a:p>
            <a:endParaRPr lang="en-US" sz="1500" dirty="0"/>
          </a:p>
        </p:txBody>
      </p:sp>
      <p:sp>
        <p:nvSpPr>
          <p:cNvPr id="5" name="ZoneTexte 4"/>
          <p:cNvSpPr txBox="1"/>
          <p:nvPr/>
        </p:nvSpPr>
        <p:spPr>
          <a:xfrm>
            <a:off x="2892337" y="5874430"/>
            <a:ext cx="1109276" cy="199927"/>
          </a:xfrm>
          <a:prstGeom prst="rect">
            <a:avLst/>
          </a:prstGeom>
          <a:noFill/>
        </p:spPr>
        <p:txBody>
          <a:bodyPr wrap="square" rtlCol="0">
            <a:spAutoFit/>
          </a:bodyPr>
          <a:lstStyle/>
          <a:p>
            <a:pPr eaLnBrk="0" fontAlgn="ctr" hangingPunct="0">
              <a:lnSpc>
                <a:spcPct val="85000"/>
              </a:lnSpc>
              <a:spcBef>
                <a:spcPct val="35000"/>
              </a:spcBef>
              <a:spcAft>
                <a:spcPct val="0"/>
              </a:spcAft>
            </a:pPr>
            <a:endParaRPr lang="en-US" sz="788" dirty="0">
              <a:solidFill>
                <a:srgbClr val="8E2C52"/>
              </a:solidFill>
              <a:latin typeface="Arial" charset="0"/>
              <a:ea typeface="MS PGothic" pitchFamily="34" charset="-128"/>
            </a:endParaRPr>
          </a:p>
        </p:txBody>
      </p:sp>
      <p:sp>
        <p:nvSpPr>
          <p:cNvPr id="10" name="ZoneTexte 9"/>
          <p:cNvSpPr txBox="1"/>
          <p:nvPr/>
        </p:nvSpPr>
        <p:spPr>
          <a:xfrm>
            <a:off x="4995040" y="5117928"/>
            <a:ext cx="1492825" cy="520142"/>
          </a:xfrm>
          <a:prstGeom prst="rect">
            <a:avLst/>
          </a:prstGeom>
          <a:noFill/>
        </p:spPr>
        <p:txBody>
          <a:bodyPr wrap="square" rtlCol="0">
            <a:spAutoFit/>
          </a:bodyPr>
          <a:lstStyle/>
          <a:p>
            <a:pPr algn="ctr" eaLnBrk="0" fontAlgn="ctr" hangingPunct="0">
              <a:lnSpc>
                <a:spcPct val="85000"/>
              </a:lnSpc>
              <a:spcBef>
                <a:spcPct val="35000"/>
              </a:spcBef>
              <a:spcAft>
                <a:spcPct val="0"/>
              </a:spcAft>
            </a:pPr>
            <a:r>
              <a:rPr lang="en-US" sz="1600" dirty="0">
                <a:solidFill>
                  <a:srgbClr val="8E2C52"/>
                </a:solidFill>
                <a:latin typeface="Arial" charset="0"/>
                <a:ea typeface="MS PGothic" pitchFamily="34" charset="-128"/>
              </a:rPr>
              <a:t>Tubing (TPE, Silicone)</a:t>
            </a:r>
          </a:p>
        </p:txBody>
      </p:sp>
      <p:sp>
        <p:nvSpPr>
          <p:cNvPr id="11" name="ZoneTexte 10"/>
          <p:cNvSpPr txBox="1"/>
          <p:nvPr/>
        </p:nvSpPr>
        <p:spPr>
          <a:xfrm>
            <a:off x="3430150" y="5089971"/>
            <a:ext cx="936475" cy="310854"/>
          </a:xfrm>
          <a:prstGeom prst="rect">
            <a:avLst/>
          </a:prstGeom>
          <a:noFill/>
        </p:spPr>
        <p:txBody>
          <a:bodyPr wrap="none" rtlCol="0">
            <a:spAutoFit/>
          </a:bodyPr>
          <a:lstStyle/>
          <a:p>
            <a:pPr eaLnBrk="0" fontAlgn="ctr" hangingPunct="0">
              <a:lnSpc>
                <a:spcPct val="85000"/>
              </a:lnSpc>
              <a:spcBef>
                <a:spcPct val="35000"/>
              </a:spcBef>
              <a:spcAft>
                <a:spcPct val="0"/>
              </a:spcAft>
            </a:pPr>
            <a:r>
              <a:rPr lang="en-US" sz="1600" dirty="0">
                <a:solidFill>
                  <a:srgbClr val="8E2C52"/>
                </a:solidFill>
                <a:latin typeface="Arial" charset="0"/>
                <a:ea typeface="MS PGothic" pitchFamily="34" charset="-128"/>
              </a:rPr>
              <a:t>Sensors</a:t>
            </a:r>
          </a:p>
        </p:txBody>
      </p:sp>
      <p:sp>
        <p:nvSpPr>
          <p:cNvPr id="16" name="ZoneTexte 15">
            <a:extLst>
              <a:ext uri="{FF2B5EF4-FFF2-40B4-BE49-F238E27FC236}">
                <a16:creationId xmlns:a16="http://schemas.microsoft.com/office/drawing/2014/main" id="{99765F7A-2E45-4A67-B16B-939F1590874F}"/>
              </a:ext>
            </a:extLst>
          </p:cNvPr>
          <p:cNvSpPr txBox="1"/>
          <p:nvPr/>
        </p:nvSpPr>
        <p:spPr>
          <a:xfrm>
            <a:off x="1598542" y="5089984"/>
            <a:ext cx="1349239" cy="310854"/>
          </a:xfrm>
          <a:prstGeom prst="rect">
            <a:avLst/>
          </a:prstGeom>
          <a:noFill/>
        </p:spPr>
        <p:txBody>
          <a:bodyPr wrap="square" rtlCol="0">
            <a:spAutoFit/>
          </a:bodyPr>
          <a:lstStyle/>
          <a:p>
            <a:pPr eaLnBrk="0" fontAlgn="ctr" hangingPunct="0">
              <a:lnSpc>
                <a:spcPct val="85000"/>
              </a:lnSpc>
              <a:spcBef>
                <a:spcPct val="35000"/>
              </a:spcBef>
              <a:spcAft>
                <a:spcPct val="0"/>
              </a:spcAft>
            </a:pPr>
            <a:r>
              <a:rPr lang="en-US" sz="1600" dirty="0">
                <a:solidFill>
                  <a:srgbClr val="8E2C52"/>
                </a:solidFill>
                <a:latin typeface="Arial" charset="0"/>
                <a:ea typeface="MS PGothic" pitchFamily="34" charset="-128"/>
              </a:rPr>
              <a:t>Bags &amp; Film</a:t>
            </a:r>
          </a:p>
        </p:txBody>
      </p:sp>
      <p:sp>
        <p:nvSpPr>
          <p:cNvPr id="18" name="Rectangle 17">
            <a:extLst>
              <a:ext uri="{FF2B5EF4-FFF2-40B4-BE49-F238E27FC236}">
                <a16:creationId xmlns:a16="http://schemas.microsoft.com/office/drawing/2014/main" id="{E34B5867-7A3D-49C1-A679-86E460A758DA}"/>
              </a:ext>
            </a:extLst>
          </p:cNvPr>
          <p:cNvSpPr/>
          <p:nvPr/>
        </p:nvSpPr>
        <p:spPr>
          <a:xfrm>
            <a:off x="7467600" y="5124850"/>
            <a:ext cx="932666" cy="310854"/>
          </a:xfrm>
          <a:prstGeom prst="rect">
            <a:avLst/>
          </a:prstGeom>
        </p:spPr>
        <p:txBody>
          <a:bodyPr wrap="square">
            <a:spAutoFit/>
          </a:bodyPr>
          <a:lstStyle/>
          <a:p>
            <a:pPr eaLnBrk="0" fontAlgn="ctr" hangingPunct="0">
              <a:lnSpc>
                <a:spcPct val="85000"/>
              </a:lnSpc>
              <a:spcBef>
                <a:spcPct val="35000"/>
              </a:spcBef>
              <a:spcAft>
                <a:spcPct val="0"/>
              </a:spcAft>
            </a:pPr>
            <a:r>
              <a:rPr lang="en-US" sz="1600" dirty="0">
                <a:solidFill>
                  <a:srgbClr val="8E2C52"/>
                </a:solidFill>
                <a:latin typeface="Arial" charset="0"/>
                <a:ea typeface="MS PGothic" pitchFamily="34" charset="-128"/>
              </a:rPr>
              <a:t>Filters</a:t>
            </a:r>
          </a:p>
        </p:txBody>
      </p:sp>
      <p:sp>
        <p:nvSpPr>
          <p:cNvPr id="19" name="Rectangle 18">
            <a:extLst>
              <a:ext uri="{FF2B5EF4-FFF2-40B4-BE49-F238E27FC236}">
                <a16:creationId xmlns:a16="http://schemas.microsoft.com/office/drawing/2014/main" id="{02018120-7B0C-4CCE-9B39-61091AFC7E7F}"/>
              </a:ext>
            </a:extLst>
          </p:cNvPr>
          <p:cNvSpPr/>
          <p:nvPr/>
        </p:nvSpPr>
        <p:spPr>
          <a:xfrm>
            <a:off x="9143617" y="5103943"/>
            <a:ext cx="2210183" cy="310854"/>
          </a:xfrm>
          <a:prstGeom prst="rect">
            <a:avLst/>
          </a:prstGeom>
        </p:spPr>
        <p:txBody>
          <a:bodyPr wrap="square">
            <a:spAutoFit/>
          </a:bodyPr>
          <a:lstStyle/>
          <a:p>
            <a:pPr eaLnBrk="0" fontAlgn="ctr" hangingPunct="0">
              <a:lnSpc>
                <a:spcPct val="85000"/>
              </a:lnSpc>
              <a:spcBef>
                <a:spcPct val="35000"/>
              </a:spcBef>
              <a:spcAft>
                <a:spcPct val="0"/>
              </a:spcAft>
            </a:pPr>
            <a:r>
              <a:rPr lang="en-US" sz="1600" dirty="0">
                <a:solidFill>
                  <a:srgbClr val="8E2C52"/>
                </a:solidFill>
                <a:latin typeface="Arial" charset="0"/>
                <a:ea typeface="MS PGothic" pitchFamily="34" charset="-128"/>
              </a:rPr>
              <a:t>Aseptic Connectors</a:t>
            </a:r>
          </a:p>
        </p:txBody>
      </p:sp>
      <p:pic>
        <p:nvPicPr>
          <p:cNvPr id="20" name="Image 19">
            <a:extLst>
              <a:ext uri="{FF2B5EF4-FFF2-40B4-BE49-F238E27FC236}">
                <a16:creationId xmlns:a16="http://schemas.microsoft.com/office/drawing/2014/main" id="{4DE15225-D369-4E22-9F43-6763938DB4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4089" y="3437064"/>
            <a:ext cx="1618144" cy="1490155"/>
          </a:xfrm>
          <a:prstGeom prst="rect">
            <a:avLst/>
          </a:prstGeom>
        </p:spPr>
      </p:pic>
      <p:pic>
        <p:nvPicPr>
          <p:cNvPr id="9" name="Picture 8">
            <a:extLst>
              <a:ext uri="{FF2B5EF4-FFF2-40B4-BE49-F238E27FC236}">
                <a16:creationId xmlns:a16="http://schemas.microsoft.com/office/drawing/2014/main" id="{A7733BB0-191E-4745-8945-51C7842E4C6D}"/>
              </a:ext>
            </a:extLst>
          </p:cNvPr>
          <p:cNvPicPr>
            <a:picLocks noChangeAspect="1"/>
          </p:cNvPicPr>
          <p:nvPr/>
        </p:nvPicPr>
        <p:blipFill>
          <a:blip r:embed="rId8"/>
          <a:stretch>
            <a:fillRect/>
          </a:stretch>
        </p:blipFill>
        <p:spPr>
          <a:xfrm>
            <a:off x="3390482" y="3681464"/>
            <a:ext cx="1124810" cy="1001355"/>
          </a:xfrm>
          <a:prstGeom prst="rect">
            <a:avLst/>
          </a:prstGeom>
        </p:spPr>
      </p:pic>
      <p:pic>
        <p:nvPicPr>
          <p:cNvPr id="1026" name="Picture 2" descr="TuFlux® TPE Tubing - Sartorius Croatia">
            <a:extLst>
              <a:ext uri="{FF2B5EF4-FFF2-40B4-BE49-F238E27FC236}">
                <a16:creationId xmlns:a16="http://schemas.microsoft.com/office/drawing/2014/main" id="{E9EBC264-11B5-E863-A020-AC561CE9C6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23541" y="3493707"/>
            <a:ext cx="1835824" cy="1376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hema 2012: Sartorius stellt neue Sterilfiltergeneration Sartopore ...">
            <a:extLst>
              <a:ext uri="{FF2B5EF4-FFF2-40B4-BE49-F238E27FC236}">
                <a16:creationId xmlns:a16="http://schemas.microsoft.com/office/drawing/2014/main" id="{F2D5FB82-E5B1-4B2D-7BFB-7ED56E113A1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67614" y="3490092"/>
            <a:ext cx="1714749" cy="1384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pta® SFT Sterile Connectors - Sartorius Croatia">
            <a:extLst>
              <a:ext uri="{FF2B5EF4-FFF2-40B4-BE49-F238E27FC236}">
                <a16:creationId xmlns:a16="http://schemas.microsoft.com/office/drawing/2014/main" id="{B4E7A9A1-DFAE-24AE-107D-B69EC46DF4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0612" y="3455066"/>
            <a:ext cx="1938867" cy="145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45849"/>
      </p:ext>
    </p:extLst>
  </p:cSld>
  <p:clrMapOvr>
    <a:masterClrMapping/>
  </p:clrMapOvr>
  <p:transition/>
  <p:extLst>
    <p:ext uri="{6950BFC3-D8DA-4A85-94F7-54DA5524770B}">
      <p188:commentRel xmlns:p188="http://schemas.microsoft.com/office/powerpoint/2018/8/main" r:id="rId4"/>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0D81DDD5-649D-447A-8AB5-98A96A77C730}"/>
              </a:ext>
            </a:extLst>
          </p:cNvPr>
          <p:cNvGraphicFramePr>
            <a:graphicFrameLocks noChangeAspect="1"/>
          </p:cNvGraphicFramePr>
          <p:nvPr>
            <p:custDataLst>
              <p:tags r:id="rId1"/>
            </p:custDataLst>
            <p:extLst>
              <p:ext uri="{D42A27DB-BD31-4B8C-83A1-F6EECF244321}">
                <p14:modId xmlns:p14="http://schemas.microsoft.com/office/powerpoint/2010/main" val="4115590021"/>
              </p:ext>
            </p:ext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6" name="Objet 5" hidden="1">
                        <a:extLst>
                          <a:ext uri="{FF2B5EF4-FFF2-40B4-BE49-F238E27FC236}">
                            <a16:creationId xmlns:a16="http://schemas.microsoft.com/office/drawing/2014/main" id="{0D81DDD5-649D-447A-8AB5-98A96A77C730}"/>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2" name="Titre 1"/>
          <p:cNvSpPr>
            <a:spLocks noGrp="1"/>
          </p:cNvSpPr>
          <p:nvPr>
            <p:ph type="title"/>
          </p:nvPr>
        </p:nvSpPr>
        <p:spPr>
          <a:xfrm>
            <a:off x="838199" y="71833"/>
            <a:ext cx="11101251" cy="1325563"/>
          </a:xfrm>
        </p:spPr>
        <p:txBody>
          <a:bodyPr vert="horz" anchor="ctr" anchorCtr="0">
            <a:normAutofit/>
          </a:bodyPr>
          <a:lstStyle/>
          <a:p>
            <a:r>
              <a:rPr lang="fr-FR" sz="4000" dirty="0" err="1"/>
              <a:t>Material</a:t>
            </a:r>
            <a:r>
              <a:rPr lang="fr-FR" sz="4000" dirty="0"/>
              <a:t> science</a:t>
            </a:r>
            <a:endParaRPr lang="en-US" sz="4000" dirty="0"/>
          </a:p>
        </p:txBody>
      </p:sp>
      <p:sp>
        <p:nvSpPr>
          <p:cNvPr id="5" name="Espace réservé du numéro de diapositive 4"/>
          <p:cNvSpPr>
            <a:spLocks noGrp="1"/>
          </p:cNvSpPr>
          <p:nvPr>
            <p:ph type="sldNum" sz="quarter" idx="12"/>
          </p:nvPr>
        </p:nvSpPr>
        <p:spPr/>
        <p:txBody>
          <a:bodyPr anchor="t">
            <a:normAutofit/>
          </a:bodyPr>
          <a:lstStyle/>
          <a:p>
            <a:pPr eaLnBrk="0" fontAlgn="ctr" hangingPunct="0">
              <a:lnSpc>
                <a:spcPct val="85000"/>
              </a:lnSpc>
              <a:spcBef>
                <a:spcPct val="35000"/>
              </a:spcBef>
              <a:spcAft>
                <a:spcPts val="600"/>
              </a:spcAft>
            </a:pPr>
            <a:fld id="{B9B889D9-EBA6-49CF-8B6A-8784A5361956}" type="slidenum">
              <a:rPr lang="fr-FR" sz="1400">
                <a:solidFill>
                  <a:prstClr val="black"/>
                </a:solidFill>
                <a:latin typeface="Arial" charset="0"/>
                <a:ea typeface="MS PGothic" pitchFamily="34" charset="-128"/>
              </a:rPr>
              <a:pPr eaLnBrk="0" fontAlgn="ctr" hangingPunct="0">
                <a:lnSpc>
                  <a:spcPct val="85000"/>
                </a:lnSpc>
                <a:spcBef>
                  <a:spcPct val="35000"/>
                </a:spcBef>
                <a:spcAft>
                  <a:spcPts val="600"/>
                </a:spcAft>
              </a:pPr>
              <a:t>34</a:t>
            </a:fld>
            <a:endParaRPr lang="fr-FR" sz="1400">
              <a:solidFill>
                <a:prstClr val="black"/>
              </a:solidFill>
              <a:latin typeface="Arial" charset="0"/>
              <a:ea typeface="MS PGothic" pitchFamily="34" charset="-128"/>
            </a:endParaRPr>
          </a:p>
        </p:txBody>
      </p:sp>
      <p:sp>
        <p:nvSpPr>
          <p:cNvPr id="4" name="Titre 1"/>
          <p:cNvSpPr txBox="1">
            <a:spLocks/>
          </p:cNvSpPr>
          <p:nvPr/>
        </p:nvSpPr>
        <p:spPr>
          <a:xfrm>
            <a:off x="1919832" y="945047"/>
            <a:ext cx="8279322" cy="676712"/>
          </a:xfrm>
          <a:prstGeom prst="rect">
            <a:avLst/>
          </a:prstGeom>
        </p:spPr>
        <p:txBody>
          <a:bodyPr/>
          <a:lstStyle>
            <a:lvl1pPr algn="l" defTabSz="914400" rtl="0" eaLnBrk="1" latinLnBrk="0" hangingPunct="1">
              <a:spcBef>
                <a:spcPct val="0"/>
              </a:spcBef>
              <a:buNone/>
              <a:defRPr lang="de-DE" sz="2400" b="0" kern="1200" dirty="0" smtClean="0">
                <a:solidFill>
                  <a:srgbClr val="555555"/>
                </a:solidFill>
                <a:latin typeface="SartoriusRotisSans" pitchFamily="2" charset="0"/>
                <a:ea typeface="+mj-ea"/>
                <a:cs typeface="+mj-cs"/>
              </a:defRPr>
            </a:lvl1pPr>
          </a:lstStyle>
          <a:p>
            <a:pPr fontAlgn="ctr">
              <a:lnSpc>
                <a:spcPct val="85000"/>
              </a:lnSpc>
              <a:spcAft>
                <a:spcPct val="0"/>
              </a:spcAft>
            </a:pPr>
            <a:endParaRPr lang="fr-FR" sz="1800" dirty="0"/>
          </a:p>
        </p:txBody>
      </p:sp>
      <p:sp>
        <p:nvSpPr>
          <p:cNvPr id="15" name="TextBox 3">
            <a:extLst>
              <a:ext uri="{FF2B5EF4-FFF2-40B4-BE49-F238E27FC236}">
                <a16:creationId xmlns:a16="http://schemas.microsoft.com/office/drawing/2014/main" id="{772A52A0-F794-4BF1-A4C9-2DE4760912B5}"/>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Calibri" panose="020F0502020204030204"/>
                <a:ea typeface="+mn-ea"/>
                <a:cs typeface="+mn-cs"/>
              </a:rPr>
              <a:t>.</a:t>
            </a:r>
          </a:p>
        </p:txBody>
      </p:sp>
      <p:sp>
        <p:nvSpPr>
          <p:cNvPr id="8" name="Rectangle 4">
            <a:extLst>
              <a:ext uri="{FF2B5EF4-FFF2-40B4-BE49-F238E27FC236}">
                <a16:creationId xmlns:a16="http://schemas.microsoft.com/office/drawing/2014/main" id="{064A399F-BCE3-44F4-A281-27B2648A9B12}"/>
              </a:ext>
            </a:extLst>
          </p:cNvPr>
          <p:cNvSpPr>
            <a:spLocks noChangeArrowheads="1"/>
          </p:cNvSpPr>
          <p:nvPr/>
        </p:nvSpPr>
        <p:spPr bwMode="auto">
          <a:xfrm>
            <a:off x="2971800" y="1555130"/>
            <a:ext cx="69483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9" name="Objet 8">
            <a:extLst>
              <a:ext uri="{FF2B5EF4-FFF2-40B4-BE49-F238E27FC236}">
                <a16:creationId xmlns:a16="http://schemas.microsoft.com/office/drawing/2014/main" id="{06914384-8BCF-4878-8CE2-1B7D93BAD01C}"/>
              </a:ext>
            </a:extLst>
          </p:cNvPr>
          <p:cNvGraphicFramePr>
            <a:graphicFrameLocks noChangeAspect="1"/>
          </p:cNvGraphicFramePr>
          <p:nvPr/>
        </p:nvGraphicFramePr>
        <p:xfrm>
          <a:off x="412750" y="2472077"/>
          <a:ext cx="3891970" cy="3010769"/>
        </p:xfrm>
        <a:graphic>
          <a:graphicData uri="http://schemas.openxmlformats.org/presentationml/2006/ole">
            <mc:AlternateContent xmlns:mc="http://schemas.openxmlformats.org/markup-compatibility/2006">
              <mc:Choice xmlns:v="urn:schemas-microsoft-com:vml" Requires="v">
                <p:oleObj name="CS ChemDraw Drawing" r:id="rId6" imgW="4809587" imgH="3756147" progId="ChemDraw.Document.6.0">
                  <p:embed/>
                </p:oleObj>
              </mc:Choice>
              <mc:Fallback>
                <p:oleObj name="CS ChemDraw Drawing" r:id="rId6" imgW="4809587" imgH="3756147" progId="ChemDraw.Document.6.0">
                  <p:embed/>
                  <p:pic>
                    <p:nvPicPr>
                      <p:cNvPr id="9" name="Objet 8">
                        <a:extLst>
                          <a:ext uri="{FF2B5EF4-FFF2-40B4-BE49-F238E27FC236}">
                            <a16:creationId xmlns:a16="http://schemas.microsoft.com/office/drawing/2014/main" id="{06914384-8BCF-4878-8CE2-1B7D93BAD0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0" y="2472077"/>
                        <a:ext cx="3891970" cy="3010769"/>
                      </a:xfrm>
                      <a:prstGeom prst="rect">
                        <a:avLst/>
                      </a:prstGeom>
                      <a:noFill/>
                    </p:spPr>
                  </p:pic>
                </p:oleObj>
              </mc:Fallback>
            </mc:AlternateContent>
          </a:graphicData>
        </a:graphic>
      </p:graphicFrame>
      <p:sp>
        <p:nvSpPr>
          <p:cNvPr id="16" name="ZoneTexte 15">
            <a:extLst>
              <a:ext uri="{FF2B5EF4-FFF2-40B4-BE49-F238E27FC236}">
                <a16:creationId xmlns:a16="http://schemas.microsoft.com/office/drawing/2014/main" id="{7B127070-D73F-47C8-BFA0-7855BA86B892}"/>
              </a:ext>
            </a:extLst>
          </p:cNvPr>
          <p:cNvSpPr txBox="1"/>
          <p:nvPr/>
        </p:nvSpPr>
        <p:spPr>
          <a:xfrm>
            <a:off x="378037" y="5460020"/>
            <a:ext cx="4378760" cy="507831"/>
          </a:xfrm>
          <a:prstGeom prst="rect">
            <a:avLst/>
          </a:prstGeom>
          <a:noFill/>
        </p:spPr>
        <p:txBody>
          <a:bodyPr wrap="square" rtlCol="0">
            <a:spAutoFit/>
          </a:bodyPr>
          <a:lstStyle/>
          <a:p>
            <a:r>
              <a:rPr lang="fr-FR" sz="900" dirty="0"/>
              <a:t>Source: S. Dorey </a:t>
            </a:r>
            <a:r>
              <a:rPr lang="fr-FR" sz="900" i="1" dirty="0"/>
              <a:t>et al</a:t>
            </a:r>
            <a:r>
              <a:rPr lang="fr-FR" sz="900" dirty="0"/>
              <a:t>, Identification of </a:t>
            </a:r>
            <a:r>
              <a:rPr lang="fr-FR" sz="900" dirty="0" err="1"/>
              <a:t>chemical</a:t>
            </a:r>
            <a:r>
              <a:rPr lang="fr-FR" sz="900" dirty="0"/>
              <a:t> </a:t>
            </a:r>
            <a:r>
              <a:rPr lang="fr-FR" sz="900" dirty="0" err="1"/>
              <a:t>species</a:t>
            </a:r>
            <a:r>
              <a:rPr lang="fr-FR" sz="900" dirty="0"/>
              <a:t> </a:t>
            </a:r>
            <a:r>
              <a:rPr lang="fr-FR" sz="900" dirty="0" err="1"/>
              <a:t>created</a:t>
            </a:r>
            <a:r>
              <a:rPr lang="fr-FR" sz="900" dirty="0"/>
              <a:t> </a:t>
            </a:r>
            <a:r>
              <a:rPr lang="fr-FR" sz="900" dirty="0" err="1"/>
              <a:t>during</a:t>
            </a:r>
            <a:r>
              <a:rPr lang="fr-FR" sz="900" dirty="0"/>
              <a:t> </a:t>
            </a:r>
            <a:r>
              <a:rPr lang="el-GR" sz="900" dirty="0"/>
              <a:t>γ-</a:t>
            </a:r>
            <a:r>
              <a:rPr lang="fr-FR" sz="900" dirty="0"/>
              <a:t>irradiation of </a:t>
            </a:r>
            <a:r>
              <a:rPr lang="fr-FR" sz="900" dirty="0" err="1"/>
              <a:t>antioxidant</a:t>
            </a:r>
            <a:r>
              <a:rPr lang="fr-FR" sz="900" dirty="0"/>
              <a:t> </a:t>
            </a:r>
            <a:r>
              <a:rPr lang="fr-FR" sz="900" dirty="0" err="1"/>
              <a:t>used</a:t>
            </a:r>
            <a:r>
              <a:rPr lang="fr-FR" sz="900" dirty="0"/>
              <a:t> in </a:t>
            </a:r>
            <a:r>
              <a:rPr lang="fr-FR" sz="900" dirty="0" err="1"/>
              <a:t>polyethylene</a:t>
            </a:r>
            <a:r>
              <a:rPr lang="fr-FR" sz="900" dirty="0"/>
              <a:t> and </a:t>
            </a:r>
            <a:r>
              <a:rPr lang="fr-FR" sz="900" dirty="0" err="1"/>
              <a:t>polyethylene-co-vinyl</a:t>
            </a:r>
            <a:r>
              <a:rPr lang="fr-FR" sz="900" dirty="0"/>
              <a:t> </a:t>
            </a:r>
            <a:r>
              <a:rPr lang="fr-FR" sz="900" dirty="0" err="1"/>
              <a:t>acetate</a:t>
            </a:r>
            <a:r>
              <a:rPr lang="fr-FR" sz="900" dirty="0"/>
              <a:t> </a:t>
            </a:r>
            <a:r>
              <a:rPr lang="fr-FR" sz="900" dirty="0" err="1"/>
              <a:t>multilayer</a:t>
            </a:r>
            <a:r>
              <a:rPr lang="fr-FR" sz="900" dirty="0"/>
              <a:t> film, Journal of </a:t>
            </a:r>
            <a:r>
              <a:rPr lang="fr-FR" sz="900" dirty="0" err="1"/>
              <a:t>Applied</a:t>
            </a:r>
            <a:r>
              <a:rPr lang="fr-FR" sz="900" dirty="0"/>
              <a:t> </a:t>
            </a:r>
            <a:r>
              <a:rPr lang="fr-FR" sz="900" dirty="0" err="1"/>
              <a:t>Polymer</a:t>
            </a:r>
            <a:r>
              <a:rPr lang="fr-FR" sz="900" dirty="0"/>
              <a:t> Science, April 2020, DOI: 10.1002/app.49336</a:t>
            </a:r>
          </a:p>
        </p:txBody>
      </p:sp>
      <p:sp>
        <p:nvSpPr>
          <p:cNvPr id="10" name="Ellipse 9">
            <a:extLst>
              <a:ext uri="{FF2B5EF4-FFF2-40B4-BE49-F238E27FC236}">
                <a16:creationId xmlns:a16="http://schemas.microsoft.com/office/drawing/2014/main" id="{A81383ED-CC68-4261-8864-0C8102C07280}"/>
              </a:ext>
            </a:extLst>
          </p:cNvPr>
          <p:cNvSpPr/>
          <p:nvPr/>
        </p:nvSpPr>
        <p:spPr>
          <a:xfrm rot="1643106">
            <a:off x="799113" y="2256772"/>
            <a:ext cx="1989447" cy="985824"/>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2" name="Diagramme 11">
            <a:extLst>
              <a:ext uri="{FF2B5EF4-FFF2-40B4-BE49-F238E27FC236}">
                <a16:creationId xmlns:a16="http://schemas.microsoft.com/office/drawing/2014/main" id="{E3073385-ACF9-AB08-BE88-F35D5E668E31}"/>
              </a:ext>
            </a:extLst>
          </p:cNvPr>
          <p:cNvGraphicFramePr/>
          <p:nvPr>
            <p:extLst>
              <p:ext uri="{D42A27DB-BD31-4B8C-83A1-F6EECF244321}">
                <p14:modId xmlns:p14="http://schemas.microsoft.com/office/powerpoint/2010/main" val="3452140591"/>
              </p:ext>
            </p:extLst>
          </p:nvPr>
        </p:nvGraphicFramePr>
        <p:xfrm>
          <a:off x="4978971" y="1830417"/>
          <a:ext cx="6725501" cy="352637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8514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graphicEl>
                                              <a:dgm id="{D089F259-F217-407F-87BE-DF20CE6F423C}"/>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graphicEl>
                                              <a:dgm id="{05461861-0BF8-4CCF-9FE9-1AA94BA0B914}"/>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graphicEl>
                                              <a:dgm id="{3D64A396-D1D2-4DB3-BA07-D76CE77490F5}"/>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graphicEl>
                                              <a:dgm id="{A7EAC705-8FCE-47B1-9C5B-1D70D6B47906}"/>
                                            </p:graphic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graphicEl>
                                              <a:dgm id="{D9B538F1-35E1-458F-85A2-C302C04E8A6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graphicEl>
                                              <a:dgm id="{9D4A334D-DF0F-45CD-8805-20A8C735E55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animBg="1"/>
      <p:bldGraphic spid="12"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CC52548A-89C7-CE0F-7100-6B72178D1D43}"/>
              </a:ext>
            </a:extLst>
          </p:cNvPr>
          <p:cNvGraphicFramePr>
            <a:graphicFrameLocks noChangeAspect="1"/>
          </p:cNvGraphicFramePr>
          <p:nvPr>
            <p:custDataLst>
              <p:tags r:id="rId1"/>
            </p:custDataLst>
            <p:extLst>
              <p:ext uri="{D42A27DB-BD31-4B8C-83A1-F6EECF244321}">
                <p14:modId xmlns:p14="http://schemas.microsoft.com/office/powerpoint/2010/main" val="902567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60" imgH="360" progId="TCLayout.ActiveDocument.1">
                  <p:embed/>
                </p:oleObj>
              </mc:Choice>
              <mc:Fallback>
                <p:oleObj name="Diapositive think-cell" r:id="rId3" imgW="360" imgH="360" progId="TCLayout.ActiveDocument.1">
                  <p:embed/>
                  <p:pic>
                    <p:nvPicPr>
                      <p:cNvPr id="6" name="Objet 5" hidden="1">
                        <a:extLst>
                          <a:ext uri="{FF2B5EF4-FFF2-40B4-BE49-F238E27FC236}">
                            <a16:creationId xmlns:a16="http://schemas.microsoft.com/office/drawing/2014/main" id="{CC52548A-89C7-CE0F-7100-6B72178D1D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p:cNvSpPr>
            <a:spLocks noGrp="1"/>
          </p:cNvSpPr>
          <p:nvPr>
            <p:ph type="title"/>
          </p:nvPr>
        </p:nvSpPr>
        <p:spPr/>
        <p:txBody>
          <a:bodyPr vert="horz"/>
          <a:lstStyle/>
          <a:p>
            <a:r>
              <a:rPr lang="fr-FR" sz="3600" dirty="0" err="1"/>
              <a:t>Material</a:t>
            </a:r>
            <a:r>
              <a:rPr lang="fr-FR" sz="3600" dirty="0"/>
              <a:t> science</a:t>
            </a:r>
            <a:br>
              <a:rPr lang="en-US" dirty="0"/>
            </a:br>
            <a:r>
              <a:rPr lang="en-US" sz="2333" dirty="0">
                <a:solidFill>
                  <a:schemeClr val="tx2"/>
                </a:solidFill>
              </a:rPr>
              <a:t>Polymer property changes upon ionizing irradiations</a:t>
            </a:r>
            <a:endParaRPr lang="en-US" dirty="0">
              <a:solidFill>
                <a:schemeClr val="tx2"/>
              </a:solidFill>
            </a:endParaRPr>
          </a:p>
        </p:txBody>
      </p:sp>
      <p:sp>
        <p:nvSpPr>
          <p:cNvPr id="5" name="Espace réservé du numéro de diapositive 4"/>
          <p:cNvSpPr>
            <a:spLocks noGrp="1"/>
          </p:cNvSpPr>
          <p:nvPr>
            <p:ph type="sldNum" sz="quarter" idx="12"/>
          </p:nvPr>
        </p:nvSpPr>
        <p:spPr/>
        <p:txBody>
          <a:bodyPr/>
          <a:lstStyle/>
          <a:p>
            <a:fld id="{B9B889D9-EBA6-49CF-8B6A-8784A5361956}" type="slidenum">
              <a:rPr lang="fr-FR" smtClean="0"/>
              <a:pPr/>
              <a:t>35</a:t>
            </a:fld>
            <a:endParaRPr lang="fr-FR" dirty="0"/>
          </a:p>
        </p:txBody>
      </p:sp>
      <p:sp>
        <p:nvSpPr>
          <p:cNvPr id="4" name="Titre 1"/>
          <p:cNvSpPr txBox="1">
            <a:spLocks/>
          </p:cNvSpPr>
          <p:nvPr/>
        </p:nvSpPr>
        <p:spPr>
          <a:xfrm>
            <a:off x="1919288" y="944724"/>
            <a:ext cx="8280400" cy="676800"/>
          </a:xfrm>
          <a:prstGeom prst="rect">
            <a:avLst/>
          </a:prstGeom>
        </p:spPr>
        <p:txBody>
          <a:bodyPr/>
          <a:lstStyle>
            <a:lvl1pPr algn="l" defTabSz="914400" rtl="0" eaLnBrk="1" latinLnBrk="0" hangingPunct="1">
              <a:spcBef>
                <a:spcPct val="0"/>
              </a:spcBef>
              <a:buNone/>
              <a:defRPr lang="de-DE" sz="2400" b="0" kern="1200" dirty="0" smtClean="0">
                <a:solidFill>
                  <a:srgbClr val="555555"/>
                </a:solidFill>
                <a:latin typeface="SartoriusRotisSans" pitchFamily="2" charset="0"/>
                <a:ea typeface="+mj-ea"/>
                <a:cs typeface="+mj-cs"/>
              </a:defRPr>
            </a:lvl1pPr>
          </a:lstStyle>
          <a:p>
            <a:endParaRPr lang="fr-FR" sz="1800" dirty="0"/>
          </a:p>
        </p:txBody>
      </p:sp>
      <p:grpSp>
        <p:nvGrpSpPr>
          <p:cNvPr id="7" name="Groupe 6"/>
          <p:cNvGrpSpPr/>
          <p:nvPr/>
        </p:nvGrpSpPr>
        <p:grpSpPr>
          <a:xfrm>
            <a:off x="1122436" y="1372262"/>
            <a:ext cx="4342449" cy="1667583"/>
            <a:chOff x="2566579" y="2595208"/>
            <a:chExt cx="4342449" cy="1667583"/>
          </a:xfrm>
        </p:grpSpPr>
        <p:grpSp>
          <p:nvGrpSpPr>
            <p:cNvPr id="10" name="Groupe 9"/>
            <p:cNvGrpSpPr/>
            <p:nvPr/>
          </p:nvGrpSpPr>
          <p:grpSpPr>
            <a:xfrm>
              <a:off x="3437234" y="3420500"/>
              <a:ext cx="3471794" cy="842291"/>
              <a:chOff x="2576854" y="1564376"/>
              <a:chExt cx="3471794" cy="842291"/>
            </a:xfrm>
          </p:grpSpPr>
          <p:sp>
            <p:nvSpPr>
              <p:cNvPr id="13" name="Rectangle à coins arrondis 12"/>
              <p:cNvSpPr/>
              <p:nvPr/>
            </p:nvSpPr>
            <p:spPr>
              <a:xfrm>
                <a:off x="2576854" y="1564376"/>
                <a:ext cx="3471793" cy="842291"/>
              </a:xfrm>
              <a:prstGeom prst="roundRect">
                <a:avLst/>
              </a:prstGeom>
              <a:solidFill>
                <a:srgbClr val="8E2C5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ectangle 13"/>
              <p:cNvSpPr/>
              <p:nvPr/>
            </p:nvSpPr>
            <p:spPr>
              <a:xfrm>
                <a:off x="2617971" y="1605493"/>
                <a:ext cx="3430677" cy="760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4673" tIns="87630" rIns="87630" bIns="87630" numCol="1" spcCol="1270" anchor="ctr" anchorCtr="0">
                <a:noAutofit/>
              </a:bodyPr>
              <a:lstStyle/>
              <a:p>
                <a:pPr defTabSz="1022309">
                  <a:lnSpc>
                    <a:spcPct val="90000"/>
                  </a:lnSpc>
                  <a:spcBef>
                    <a:spcPct val="0"/>
                  </a:spcBef>
                  <a:spcAft>
                    <a:spcPct val="35000"/>
                  </a:spcAft>
                </a:pPr>
                <a:r>
                  <a:rPr lang="en-US" sz="2000" dirty="0"/>
                  <a:t>Chemical changes</a:t>
                </a:r>
              </a:p>
            </p:txBody>
          </p:sp>
        </p:grpSp>
        <p:sp>
          <p:nvSpPr>
            <p:cNvPr id="11" name="Ellipse 10"/>
            <p:cNvSpPr/>
            <p:nvPr/>
          </p:nvSpPr>
          <p:spPr>
            <a:xfrm>
              <a:off x="2566579" y="2595208"/>
              <a:ext cx="1455947" cy="1455850"/>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grpSp>
        <p:nvGrpSpPr>
          <p:cNvPr id="8" name="Groupe 7"/>
          <p:cNvGrpSpPr/>
          <p:nvPr/>
        </p:nvGrpSpPr>
        <p:grpSpPr>
          <a:xfrm>
            <a:off x="6096001" y="1335122"/>
            <a:ext cx="4354385" cy="1667582"/>
            <a:chOff x="2566578" y="2595209"/>
            <a:chExt cx="4354385" cy="1667582"/>
          </a:xfrm>
        </p:grpSpPr>
        <p:grpSp>
          <p:nvGrpSpPr>
            <p:cNvPr id="15" name="Groupe 14"/>
            <p:cNvGrpSpPr/>
            <p:nvPr/>
          </p:nvGrpSpPr>
          <p:grpSpPr>
            <a:xfrm>
              <a:off x="3437235" y="3420500"/>
              <a:ext cx="3483728" cy="842291"/>
              <a:chOff x="1249614" y="3211867"/>
              <a:chExt cx="3483728" cy="842291"/>
            </a:xfrm>
          </p:grpSpPr>
          <p:sp>
            <p:nvSpPr>
              <p:cNvPr id="17" name="Rectangle à coins arrondis 16"/>
              <p:cNvSpPr/>
              <p:nvPr/>
            </p:nvSpPr>
            <p:spPr>
              <a:xfrm>
                <a:off x="1249614" y="3211867"/>
                <a:ext cx="3483728" cy="842291"/>
              </a:xfrm>
              <a:prstGeom prst="roundRect">
                <a:avLst/>
              </a:prstGeom>
              <a:solidFill>
                <a:srgbClr val="8E2C5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Rectangle 17"/>
              <p:cNvSpPr/>
              <p:nvPr/>
            </p:nvSpPr>
            <p:spPr>
              <a:xfrm>
                <a:off x="1290731" y="3252984"/>
                <a:ext cx="3057952" cy="7600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4673" tIns="87630" rIns="87630" bIns="87630" numCol="1" spcCol="1270" anchor="ctr" anchorCtr="0">
                <a:noAutofit/>
              </a:bodyPr>
              <a:lstStyle/>
              <a:p>
                <a:pPr defTabSz="1022309">
                  <a:lnSpc>
                    <a:spcPct val="90000"/>
                  </a:lnSpc>
                  <a:spcBef>
                    <a:spcPct val="0"/>
                  </a:spcBef>
                  <a:spcAft>
                    <a:spcPct val="35000"/>
                  </a:spcAft>
                </a:pPr>
                <a:r>
                  <a:rPr lang="en-US" sz="2000" dirty="0"/>
                  <a:t>Physical changes</a:t>
                </a:r>
              </a:p>
            </p:txBody>
          </p:sp>
        </p:grpSp>
        <p:sp>
          <p:nvSpPr>
            <p:cNvPr id="16" name="Ellipse 15"/>
            <p:cNvSpPr/>
            <p:nvPr/>
          </p:nvSpPr>
          <p:spPr>
            <a:xfrm>
              <a:off x="2566578" y="2595209"/>
              <a:ext cx="1455947" cy="1455850"/>
            </a:xfrm>
            <a:prstGeom prst="ellipse">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
        <p:nvSpPr>
          <p:cNvPr id="19" name="Rectangle à coins arrondis 18"/>
          <p:cNvSpPr/>
          <p:nvPr/>
        </p:nvSpPr>
        <p:spPr bwMode="auto">
          <a:xfrm>
            <a:off x="1360420" y="3076816"/>
            <a:ext cx="4126937" cy="2884052"/>
          </a:xfrm>
          <a:prstGeom prst="roundRect">
            <a:avLst/>
          </a:prstGeom>
          <a:noFill/>
          <a:ln w="9525" cap="flat" cmpd="sng" algn="ctr">
            <a:solidFill>
              <a:schemeClr val="tx1"/>
            </a:solidFill>
            <a:prstDash val="solid"/>
            <a:round/>
            <a:headEnd type="none" w="med" len="med"/>
            <a:tailEnd type="none" w="med" len="med"/>
          </a:ln>
          <a:effectLst/>
        </p:spPr>
        <p:txBody>
          <a:bodyPr vert="horz" wrap="square" lIns="90000" tIns="0" rIns="90000" bIns="0" numCol="1" rtlCol="0" anchor="t" anchorCtr="0" compatLnSpc="1">
            <a:prstTxWarp prst="textNoShape">
              <a:avLst/>
            </a:prstTxWarp>
            <a:spAutoFit/>
          </a:bodyPr>
          <a:lstStyle/>
          <a:p>
            <a:pPr marL="342886" indent="-342886" fontAlgn="b">
              <a:lnSpc>
                <a:spcPct val="120000"/>
              </a:lnSpc>
              <a:buClr>
                <a:schemeClr val="bg2"/>
              </a:buClr>
              <a:buFont typeface="Arial" panose="020B0604020202020204" pitchFamily="34" charset="0"/>
              <a:buChar char="•"/>
            </a:pPr>
            <a:r>
              <a:rPr lang="en-US" dirty="0"/>
              <a:t>Crosslinking and chain scission</a:t>
            </a:r>
          </a:p>
          <a:p>
            <a:pPr marL="342886" indent="-342886" fontAlgn="b">
              <a:lnSpc>
                <a:spcPct val="120000"/>
              </a:lnSpc>
              <a:buClr>
                <a:schemeClr val="bg2"/>
              </a:buClr>
              <a:buFont typeface="Arial" panose="020B0604020202020204" pitchFamily="34" charset="0"/>
              <a:buChar char="•"/>
            </a:pPr>
            <a:r>
              <a:rPr lang="en-US" dirty="0"/>
              <a:t>Structural weakness</a:t>
            </a:r>
          </a:p>
          <a:p>
            <a:pPr marL="342886" indent="-342886" fontAlgn="b">
              <a:lnSpc>
                <a:spcPct val="120000"/>
              </a:lnSpc>
              <a:buClr>
                <a:schemeClr val="bg2"/>
              </a:buClr>
              <a:buFont typeface="Arial" panose="020B0604020202020204" pitchFamily="34" charset="0"/>
              <a:buChar char="•"/>
            </a:pPr>
            <a:r>
              <a:rPr lang="en-US" dirty="0"/>
              <a:t>Gas formation</a:t>
            </a:r>
          </a:p>
          <a:p>
            <a:pPr marL="342886" indent="-342886" fontAlgn="b">
              <a:lnSpc>
                <a:spcPct val="120000"/>
              </a:lnSpc>
              <a:buClr>
                <a:schemeClr val="bg2"/>
              </a:buClr>
              <a:buFont typeface="Arial" panose="020B0604020202020204" pitchFamily="34" charset="0"/>
              <a:buChar char="•"/>
            </a:pPr>
            <a:r>
              <a:rPr lang="en-US" dirty="0"/>
              <a:t>Double bond formation</a:t>
            </a:r>
          </a:p>
          <a:p>
            <a:pPr marL="342886" indent="-342886" fontAlgn="b">
              <a:lnSpc>
                <a:spcPct val="120000"/>
              </a:lnSpc>
              <a:buClr>
                <a:schemeClr val="bg2"/>
              </a:buClr>
              <a:buFont typeface="Arial" panose="020B0604020202020204" pitchFamily="34" charset="0"/>
              <a:buChar char="•"/>
            </a:pPr>
            <a:r>
              <a:rPr lang="en-US" dirty="0"/>
              <a:t>Oxidation</a:t>
            </a:r>
          </a:p>
          <a:p>
            <a:pPr marL="342886" indent="-342886" fontAlgn="b">
              <a:lnSpc>
                <a:spcPct val="120000"/>
              </a:lnSpc>
              <a:buClr>
                <a:schemeClr val="bg2"/>
              </a:buClr>
              <a:buFont typeface="Arial" panose="020B0604020202020204" pitchFamily="34" charset="0"/>
              <a:buChar char="•"/>
            </a:pPr>
            <a:r>
              <a:rPr lang="en-US" dirty="0"/>
              <a:t>Living radical effects after irradiation</a:t>
            </a:r>
          </a:p>
          <a:p>
            <a:pPr marL="342886" indent="-342886" fontAlgn="b">
              <a:lnSpc>
                <a:spcPct val="120000"/>
              </a:lnSpc>
              <a:buClr>
                <a:schemeClr val="bg2"/>
              </a:buClr>
              <a:buFont typeface="Arial" panose="020B0604020202020204" pitchFamily="34" charset="0"/>
              <a:buChar char="•"/>
            </a:pPr>
            <a:r>
              <a:rPr lang="en-US" dirty="0"/>
              <a:t>Effects on additives</a:t>
            </a:r>
          </a:p>
        </p:txBody>
      </p:sp>
      <p:sp>
        <p:nvSpPr>
          <p:cNvPr id="20" name="Rectangle à coins arrondis 19"/>
          <p:cNvSpPr/>
          <p:nvPr/>
        </p:nvSpPr>
        <p:spPr bwMode="auto">
          <a:xfrm>
            <a:off x="6356428" y="3102057"/>
            <a:ext cx="4178798" cy="2884052"/>
          </a:xfrm>
          <a:prstGeom prst="roundRect">
            <a:avLst/>
          </a:prstGeom>
          <a:noFill/>
          <a:ln w="9525" cap="flat" cmpd="sng" algn="ctr">
            <a:solidFill>
              <a:schemeClr val="tx1"/>
            </a:solidFill>
            <a:prstDash val="solid"/>
            <a:round/>
            <a:headEnd type="none" w="med" len="med"/>
            <a:tailEnd type="none" w="med" len="med"/>
          </a:ln>
          <a:effectLst/>
        </p:spPr>
        <p:txBody>
          <a:bodyPr vert="horz" wrap="square" lIns="90000" tIns="0" rIns="0" bIns="0" numCol="1" rtlCol="0" anchor="t" anchorCtr="0" compatLnSpc="1">
            <a:prstTxWarp prst="textNoShape">
              <a:avLst/>
            </a:prstTxWarp>
            <a:spAutoFit/>
          </a:bodyPr>
          <a:lstStyle/>
          <a:p>
            <a:pPr marL="342886" indent="-342886" fontAlgn="b">
              <a:lnSpc>
                <a:spcPct val="120000"/>
              </a:lnSpc>
              <a:buClr>
                <a:schemeClr val="bg2"/>
              </a:buClr>
              <a:buFont typeface="Arial" panose="020B0604020202020204" pitchFamily="34" charset="0"/>
              <a:buChar char="•"/>
            </a:pPr>
            <a:r>
              <a:rPr lang="en-US" dirty="0"/>
              <a:t>Changes in mechanical properties (mechanical strength, flexibility, Young’s moduli, torsional resistance, etc.)</a:t>
            </a:r>
          </a:p>
          <a:p>
            <a:pPr marL="342886" indent="-342886" fontAlgn="b">
              <a:lnSpc>
                <a:spcPct val="120000"/>
              </a:lnSpc>
              <a:buClr>
                <a:schemeClr val="bg2"/>
              </a:buClr>
              <a:buFont typeface="Arial" panose="020B0604020202020204" pitchFamily="34" charset="0"/>
              <a:buChar char="•"/>
            </a:pPr>
            <a:r>
              <a:rPr lang="en-US" dirty="0"/>
              <a:t>Color change</a:t>
            </a:r>
          </a:p>
          <a:p>
            <a:pPr marL="342886" indent="-342886" fontAlgn="b">
              <a:lnSpc>
                <a:spcPct val="120000"/>
              </a:lnSpc>
              <a:buClr>
                <a:schemeClr val="bg2"/>
              </a:buClr>
              <a:buFont typeface="Arial" panose="020B0604020202020204" pitchFamily="34" charset="0"/>
              <a:buChar char="•"/>
            </a:pPr>
            <a:r>
              <a:rPr lang="en-US" dirty="0"/>
              <a:t>Changes in conductivity</a:t>
            </a:r>
          </a:p>
          <a:p>
            <a:pPr marL="342886" indent="-342886" fontAlgn="b">
              <a:lnSpc>
                <a:spcPct val="120000"/>
              </a:lnSpc>
              <a:buClr>
                <a:schemeClr val="bg2"/>
              </a:buClr>
              <a:buFont typeface="Arial" panose="020B0604020202020204" pitchFamily="34" charset="0"/>
              <a:buChar char="•"/>
            </a:pPr>
            <a:r>
              <a:rPr lang="en-US" dirty="0"/>
              <a:t>Changes in crystallinity</a:t>
            </a:r>
          </a:p>
          <a:p>
            <a:pPr marL="342886" indent="-342886" fontAlgn="b">
              <a:lnSpc>
                <a:spcPct val="120000"/>
              </a:lnSpc>
              <a:buClr>
                <a:schemeClr val="bg2"/>
              </a:buClr>
              <a:buFont typeface="Arial" panose="020B0604020202020204" pitchFamily="34" charset="0"/>
              <a:buChar char="•"/>
            </a:pPr>
            <a:r>
              <a:rPr lang="en-US" dirty="0"/>
              <a:t>Thermal stability and transitions</a:t>
            </a:r>
          </a:p>
        </p:txBody>
      </p:sp>
    </p:spTree>
    <p:extLst>
      <p:ext uri="{BB962C8B-B14F-4D97-AF65-F5344CB8AC3E}">
        <p14:creationId xmlns:p14="http://schemas.microsoft.com/office/powerpoint/2010/main" val="2513230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t 9" hidden="1">
            <a:extLst>
              <a:ext uri="{FF2B5EF4-FFF2-40B4-BE49-F238E27FC236}">
                <a16:creationId xmlns:a16="http://schemas.microsoft.com/office/drawing/2014/main" id="{D3706817-25E0-5E52-6DE6-B85C62966F10}"/>
              </a:ext>
            </a:extLst>
          </p:cNvPr>
          <p:cNvGraphicFramePr>
            <a:graphicFrameLocks noChangeAspect="1"/>
          </p:cNvGraphicFramePr>
          <p:nvPr>
            <p:custDataLst>
              <p:tags r:id="rId1"/>
            </p:custDataLst>
            <p:extLst>
              <p:ext uri="{D42A27DB-BD31-4B8C-83A1-F6EECF244321}">
                <p14:modId xmlns:p14="http://schemas.microsoft.com/office/powerpoint/2010/main" val="35284802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10" name="Objet 9" hidden="1">
                        <a:extLst>
                          <a:ext uri="{FF2B5EF4-FFF2-40B4-BE49-F238E27FC236}">
                            <a16:creationId xmlns:a16="http://schemas.microsoft.com/office/drawing/2014/main" id="{D3706817-25E0-5E52-6DE6-B85C62966F1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re 1"/>
          <p:cNvSpPr>
            <a:spLocks noGrp="1"/>
          </p:cNvSpPr>
          <p:nvPr>
            <p:ph type="title"/>
          </p:nvPr>
        </p:nvSpPr>
        <p:spPr>
          <a:xfrm>
            <a:off x="838200" y="71833"/>
            <a:ext cx="11353800" cy="1325563"/>
          </a:xfrm>
        </p:spPr>
        <p:txBody>
          <a:bodyPr vert="horz"/>
          <a:lstStyle/>
          <a:p>
            <a:r>
              <a:rPr lang="en-US" dirty="0"/>
              <a:t>Material Consideration in Radiation Processing</a:t>
            </a:r>
            <a:endParaRPr lang="en-US" sz="3200" dirty="0"/>
          </a:p>
        </p:txBody>
      </p:sp>
      <p:sp>
        <p:nvSpPr>
          <p:cNvPr id="4" name="Espace réservé du numéro de diapositive 3"/>
          <p:cNvSpPr>
            <a:spLocks noGrp="1"/>
          </p:cNvSpPr>
          <p:nvPr>
            <p:ph type="sldNum" sz="quarter" idx="12"/>
          </p:nvPr>
        </p:nvSpPr>
        <p:spPr/>
        <p:txBody>
          <a:bodyPr/>
          <a:lstStyle/>
          <a:p>
            <a:fld id="{B9B889D9-EBA6-49CF-8B6A-8784A5361956}" type="slidenum">
              <a:rPr lang="fr-FR" smtClean="0"/>
              <a:pPr/>
              <a:t>36</a:t>
            </a:fld>
            <a:endParaRPr lang="fr-FR" dirty="0"/>
          </a:p>
        </p:txBody>
      </p:sp>
      <p:sp>
        <p:nvSpPr>
          <p:cNvPr id="8" name="Espace réservé du texte 7"/>
          <p:cNvSpPr>
            <a:spLocks noGrp="1"/>
          </p:cNvSpPr>
          <p:nvPr>
            <p:ph type="body" sz="quarter" idx="4294967295"/>
          </p:nvPr>
        </p:nvSpPr>
        <p:spPr>
          <a:xfrm>
            <a:off x="973092" y="5801541"/>
            <a:ext cx="10626725" cy="554809"/>
          </a:xfrm>
        </p:spPr>
        <p:txBody>
          <a:bodyPr>
            <a:normAutofit/>
          </a:bodyPr>
          <a:lstStyle/>
          <a:p>
            <a:pPr marL="0" indent="0">
              <a:buNone/>
            </a:pPr>
            <a:r>
              <a:rPr lang="en-US" sz="1000" baseline="30000" dirty="0" err="1">
                <a:latin typeface="+mj-lt"/>
              </a:rPr>
              <a:t>a</a:t>
            </a:r>
            <a:r>
              <a:rPr lang="en-US" sz="1000" dirty="0" err="1">
                <a:latin typeface="+mj-lt"/>
              </a:rPr>
              <a:t>M.</a:t>
            </a:r>
            <a:r>
              <a:rPr lang="en-US" sz="1000" dirty="0">
                <a:latin typeface="+mj-lt"/>
              </a:rPr>
              <a:t> </a:t>
            </a:r>
            <a:r>
              <a:rPr lang="en-US" sz="1000" dirty="0" err="1">
                <a:latin typeface="+mj-lt"/>
              </a:rPr>
              <a:t>Tavlet</a:t>
            </a:r>
            <a:r>
              <a:rPr lang="en-US" sz="1000" dirty="0">
                <a:latin typeface="+mj-lt"/>
              </a:rPr>
              <a:t>, A. Fontaine and H. </a:t>
            </a:r>
            <a:r>
              <a:rPr lang="en-US" sz="1000" dirty="0" err="1">
                <a:latin typeface="+mj-lt"/>
              </a:rPr>
              <a:t>Schönbacher</a:t>
            </a:r>
            <a:r>
              <a:rPr lang="en-US" sz="1000" dirty="0">
                <a:latin typeface="+mj-lt"/>
              </a:rPr>
              <a:t>, Compilation of radiation damage, CERN 98-01 test data, CERN, Geneva, 1998</a:t>
            </a:r>
          </a:p>
          <a:p>
            <a:pPr marL="0" indent="0">
              <a:buNone/>
            </a:pPr>
            <a:r>
              <a:rPr lang="en-US" sz="1000" baseline="30000" dirty="0" err="1">
                <a:latin typeface="+mj-lt"/>
              </a:rPr>
              <a:t>b</a:t>
            </a:r>
            <a:r>
              <a:rPr lang="en-US" sz="1000" dirty="0" err="1">
                <a:latin typeface="+mj-lt"/>
              </a:rPr>
              <a:t>AAMI</a:t>
            </a:r>
            <a:r>
              <a:rPr lang="en-US" sz="1000" dirty="0">
                <a:latin typeface="+mj-lt"/>
              </a:rPr>
              <a:t> TIR17</a:t>
            </a:r>
            <a:endParaRPr lang="en-US" sz="1000" baseline="30000" dirty="0">
              <a:latin typeface="+mj-lt"/>
            </a:endParaRPr>
          </a:p>
        </p:txBody>
      </p:sp>
      <p:sp>
        <p:nvSpPr>
          <p:cNvPr id="6" name="ZoneTexte 5"/>
          <p:cNvSpPr txBox="1"/>
          <p:nvPr/>
        </p:nvSpPr>
        <p:spPr>
          <a:xfrm>
            <a:off x="865640" y="1727800"/>
            <a:ext cx="2581116" cy="3816350"/>
          </a:xfrm>
          <a:prstGeom prst="snip2DiagRect">
            <a:avLst/>
          </a:prstGeom>
          <a:solidFill>
            <a:schemeClr val="tx1"/>
          </a:solidFill>
        </p:spPr>
        <p:txBody>
          <a:bodyPr wrap="square" rtlCol="0" anchor="ctr" anchorCtr="0">
            <a:noAutofit/>
          </a:bodyPr>
          <a:lstStyle/>
          <a:p>
            <a:r>
              <a:rPr lang="en-US" sz="2000" dirty="0">
                <a:solidFill>
                  <a:schemeClr val="bg1"/>
                </a:solidFill>
              </a:rPr>
              <a:t>Summary of general ionizing radiation resistance of polymers</a:t>
            </a:r>
          </a:p>
          <a:p>
            <a:endParaRPr lang="en-US" sz="2000" dirty="0">
              <a:solidFill>
                <a:schemeClr val="bg1"/>
              </a:solidFill>
            </a:endParaRPr>
          </a:p>
          <a:p>
            <a:r>
              <a:rPr lang="en-US" sz="2000" dirty="0">
                <a:solidFill>
                  <a:schemeClr val="bg1"/>
                </a:solidFill>
              </a:rPr>
              <a:t>(Loss on the elongation at break by 25% </a:t>
            </a:r>
            <a:r>
              <a:rPr lang="en-US" sz="2000" baseline="30000" dirty="0" err="1">
                <a:solidFill>
                  <a:schemeClr val="bg1"/>
                </a:solidFill>
              </a:rPr>
              <a:t>a,b</a:t>
            </a:r>
            <a:r>
              <a:rPr lang="en-US" sz="2000" dirty="0">
                <a:solidFill>
                  <a:schemeClr val="bg1"/>
                </a:solidFill>
              </a:rPr>
              <a:t>)</a:t>
            </a:r>
          </a:p>
        </p:txBody>
      </p:sp>
      <p:graphicFrame>
        <p:nvGraphicFramePr>
          <p:cNvPr id="9" name="Objet 8"/>
          <p:cNvGraphicFramePr>
            <a:graphicFrameLocks noChangeAspect="1"/>
          </p:cNvGraphicFramePr>
          <p:nvPr/>
        </p:nvGraphicFramePr>
        <p:xfrm>
          <a:off x="3908372" y="1085544"/>
          <a:ext cx="6127430" cy="4688600"/>
        </p:xfrm>
        <a:graphic>
          <a:graphicData uri="http://schemas.openxmlformats.org/presentationml/2006/ole">
            <mc:AlternateContent xmlns:mc="http://schemas.openxmlformats.org/markup-compatibility/2006">
              <mc:Choice xmlns:v="urn:schemas-microsoft-com:vml" Requires="v">
                <p:oleObj name="Graph" r:id="rId6" imgW="3920760" imgH="3000960" progId="Origin95.Graph">
                  <p:embed/>
                </p:oleObj>
              </mc:Choice>
              <mc:Fallback>
                <p:oleObj name="Graph" r:id="rId6" imgW="3920760" imgH="3000960" progId="Origin95.Graph">
                  <p:embed/>
                  <p:pic>
                    <p:nvPicPr>
                      <p:cNvPr id="9" name="Objet 8"/>
                      <p:cNvPicPr/>
                      <p:nvPr/>
                    </p:nvPicPr>
                    <p:blipFill>
                      <a:blip r:embed="rId7"/>
                      <a:stretch>
                        <a:fillRect/>
                      </a:stretch>
                    </p:blipFill>
                    <p:spPr>
                      <a:xfrm>
                        <a:off x="3908372" y="1085544"/>
                        <a:ext cx="6127430" cy="4688600"/>
                      </a:xfrm>
                      <a:prstGeom prst="rect">
                        <a:avLst/>
                      </a:prstGeom>
                    </p:spPr>
                  </p:pic>
                </p:oleObj>
              </mc:Fallback>
            </mc:AlternateContent>
          </a:graphicData>
        </a:graphic>
      </p:graphicFrame>
    </p:spTree>
    <p:extLst>
      <p:ext uri="{BB962C8B-B14F-4D97-AF65-F5344CB8AC3E}">
        <p14:creationId xmlns:p14="http://schemas.microsoft.com/office/powerpoint/2010/main" val="111515556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9C785EC9-700D-705C-5852-A113DB4C0403}"/>
              </a:ext>
            </a:extLst>
          </p:cNvPr>
          <p:cNvGraphicFramePr>
            <a:graphicFrameLocks noChangeAspect="1"/>
          </p:cNvGraphicFramePr>
          <p:nvPr>
            <p:custDataLst>
              <p:tags r:id="rId1"/>
            </p:custDataLst>
            <p:extLst>
              <p:ext uri="{D42A27DB-BD31-4B8C-83A1-F6EECF244321}">
                <p14:modId xmlns:p14="http://schemas.microsoft.com/office/powerpoint/2010/main" val="3829143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7" name="Objet 6" hidden="1">
                        <a:extLst>
                          <a:ext uri="{FF2B5EF4-FFF2-40B4-BE49-F238E27FC236}">
                            <a16:creationId xmlns:a16="http://schemas.microsoft.com/office/drawing/2014/main" id="{9C785EC9-700D-705C-5852-A113DB4C040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object 3"/>
          <p:cNvSpPr txBox="1">
            <a:spLocks noGrp="1"/>
          </p:cNvSpPr>
          <p:nvPr>
            <p:ph type="title"/>
          </p:nvPr>
        </p:nvSpPr>
        <p:spPr>
          <a:xfrm>
            <a:off x="838200" y="683261"/>
            <a:ext cx="10515600" cy="689291"/>
          </a:xfrm>
          <a:prstGeom prst="rect">
            <a:avLst/>
          </a:prstGeom>
        </p:spPr>
        <p:txBody>
          <a:bodyPr vert="horz" wrap="square" lIns="0" tIns="12065" rIns="0" bIns="0" rtlCol="0">
            <a:spAutoFit/>
          </a:bodyPr>
          <a:lstStyle/>
          <a:p>
            <a:pPr marL="12700">
              <a:lnSpc>
                <a:spcPct val="100000"/>
              </a:lnSpc>
              <a:spcBef>
                <a:spcPts val="95"/>
              </a:spcBef>
            </a:pPr>
            <a:r>
              <a:rPr spc="-5" dirty="0"/>
              <a:t>TIR17 – Compatibility of</a:t>
            </a:r>
            <a:r>
              <a:rPr dirty="0"/>
              <a:t> </a:t>
            </a:r>
            <a:r>
              <a:rPr spc="-5" dirty="0"/>
              <a:t>materials</a:t>
            </a:r>
            <a:r>
              <a:rPr lang="fr-FR" spc="-5" baseline="30000" dirty="0"/>
              <a:t>1</a:t>
            </a:r>
            <a:endParaRPr spc="-5" dirty="0"/>
          </a:p>
        </p:txBody>
      </p:sp>
      <p:sp>
        <p:nvSpPr>
          <p:cNvPr id="6" name="Espace réservé du texte vertical 5">
            <a:extLst>
              <a:ext uri="{FF2B5EF4-FFF2-40B4-BE49-F238E27FC236}">
                <a16:creationId xmlns:a16="http://schemas.microsoft.com/office/drawing/2014/main" id="{CBC554FD-5069-9552-6051-9B86728F4D58}"/>
              </a:ext>
            </a:extLst>
          </p:cNvPr>
          <p:cNvSpPr>
            <a:spLocks noGrp="1"/>
          </p:cNvSpPr>
          <p:nvPr>
            <p:ph type="body" orient="vert" idx="1"/>
          </p:nvPr>
        </p:nvSpPr>
        <p:spPr/>
        <p:txBody>
          <a:bodyPr>
            <a:normAutofit/>
          </a:bodyPr>
          <a:lstStyle/>
          <a:p>
            <a:pPr marL="248285" marR="748665" indent="-236220">
              <a:lnSpc>
                <a:spcPct val="100000"/>
              </a:lnSpc>
              <a:spcBef>
                <a:spcPts val="95"/>
              </a:spcBef>
              <a:buFont typeface="Arial"/>
              <a:buChar char="•"/>
              <a:tabLst>
                <a:tab pos="248920" algn="l"/>
              </a:tabLst>
            </a:pPr>
            <a:r>
              <a:rPr lang="en-US" sz="2400" spc="-5" dirty="0">
                <a:solidFill>
                  <a:srgbClr val="00467E"/>
                </a:solidFill>
                <a:cs typeface="Century Gothic"/>
              </a:rPr>
              <a:t>TIR17 </a:t>
            </a:r>
            <a:r>
              <a:rPr lang="en-US" sz="2400" dirty="0">
                <a:solidFill>
                  <a:srgbClr val="00467E"/>
                </a:solidFill>
                <a:cs typeface="Century Gothic"/>
              </a:rPr>
              <a:t>is </a:t>
            </a:r>
            <a:r>
              <a:rPr lang="en-US" sz="2400" spc="-5" dirty="0">
                <a:solidFill>
                  <a:srgbClr val="00467E"/>
                </a:solidFill>
                <a:cs typeface="Century Gothic"/>
              </a:rPr>
              <a:t>a resource that can </a:t>
            </a:r>
            <a:r>
              <a:rPr lang="en-US" sz="2400" spc="-10" dirty="0">
                <a:solidFill>
                  <a:srgbClr val="00467E"/>
                </a:solidFill>
                <a:cs typeface="Century Gothic"/>
              </a:rPr>
              <a:t>be </a:t>
            </a:r>
            <a:r>
              <a:rPr lang="en-US" sz="2400" spc="-5" dirty="0">
                <a:solidFill>
                  <a:srgbClr val="00467E"/>
                </a:solidFill>
                <a:cs typeface="Century Gothic"/>
              </a:rPr>
              <a:t>used </a:t>
            </a:r>
            <a:r>
              <a:rPr lang="en-US" sz="2400" dirty="0">
                <a:solidFill>
                  <a:srgbClr val="00467E"/>
                </a:solidFill>
                <a:cs typeface="Century Gothic"/>
              </a:rPr>
              <a:t>in </a:t>
            </a:r>
            <a:r>
              <a:rPr lang="en-US" sz="2400" spc="-10" dirty="0">
                <a:solidFill>
                  <a:srgbClr val="00467E"/>
                </a:solidFill>
                <a:cs typeface="Century Gothic"/>
              </a:rPr>
              <a:t>new </a:t>
            </a:r>
            <a:r>
              <a:rPr lang="en-US" sz="2400" spc="-5" dirty="0">
                <a:solidFill>
                  <a:srgbClr val="00467E"/>
                </a:solidFill>
                <a:cs typeface="Century Gothic"/>
              </a:rPr>
              <a:t>product design </a:t>
            </a:r>
            <a:r>
              <a:rPr lang="en-US" sz="2400" spc="-10" dirty="0">
                <a:solidFill>
                  <a:srgbClr val="00467E"/>
                </a:solidFill>
                <a:cs typeface="Century Gothic"/>
              </a:rPr>
              <a:t>when </a:t>
            </a:r>
            <a:r>
              <a:rPr lang="en-US" sz="2400" spc="-5" dirty="0">
                <a:solidFill>
                  <a:srgbClr val="00467E"/>
                </a:solidFill>
                <a:cs typeface="Century Gothic"/>
              </a:rPr>
              <a:t>selecting materials for a </a:t>
            </a:r>
            <a:r>
              <a:rPr lang="en-US" sz="2400" spc="-10" dirty="0">
                <a:solidFill>
                  <a:srgbClr val="00467E"/>
                </a:solidFill>
                <a:cs typeface="Century Gothic"/>
              </a:rPr>
              <a:t>health </a:t>
            </a:r>
            <a:r>
              <a:rPr lang="en-US" sz="2400" spc="-5" dirty="0">
                <a:solidFill>
                  <a:srgbClr val="00467E"/>
                </a:solidFill>
                <a:cs typeface="Century Gothic"/>
              </a:rPr>
              <a:t>care</a:t>
            </a:r>
            <a:r>
              <a:rPr lang="en-US" sz="2400" spc="110" dirty="0">
                <a:solidFill>
                  <a:srgbClr val="00467E"/>
                </a:solidFill>
                <a:cs typeface="Century Gothic"/>
              </a:rPr>
              <a:t> </a:t>
            </a:r>
            <a:r>
              <a:rPr lang="en-US" sz="2400" spc="-5" dirty="0">
                <a:solidFill>
                  <a:srgbClr val="00467E"/>
                </a:solidFill>
                <a:cs typeface="Century Gothic"/>
              </a:rPr>
              <a:t>product</a:t>
            </a:r>
            <a:endParaRPr lang="en-US" sz="2400" dirty="0">
              <a:cs typeface="Century Gothic"/>
            </a:endParaRPr>
          </a:p>
          <a:p>
            <a:pPr marL="248285" marR="5080" indent="-236220">
              <a:lnSpc>
                <a:spcPct val="100000"/>
              </a:lnSpc>
              <a:spcBef>
                <a:spcPts val="600"/>
              </a:spcBef>
              <a:buFont typeface="Arial"/>
              <a:buChar char="•"/>
              <a:tabLst>
                <a:tab pos="248920" algn="l"/>
              </a:tabLst>
            </a:pPr>
            <a:r>
              <a:rPr lang="en-US" sz="2400" spc="-10" dirty="0">
                <a:solidFill>
                  <a:srgbClr val="00467E"/>
                </a:solidFill>
                <a:cs typeface="Century Gothic"/>
              </a:rPr>
              <a:t>Valuable </a:t>
            </a:r>
            <a:r>
              <a:rPr lang="en-US" sz="2400" spc="-5" dirty="0">
                <a:solidFill>
                  <a:srgbClr val="00467E"/>
                </a:solidFill>
                <a:cs typeface="Century Gothic"/>
              </a:rPr>
              <a:t>update provided </a:t>
            </a:r>
            <a:r>
              <a:rPr lang="en-US" sz="2400" dirty="0">
                <a:solidFill>
                  <a:srgbClr val="00467E"/>
                </a:solidFill>
                <a:cs typeface="Century Gothic"/>
              </a:rPr>
              <a:t>in </a:t>
            </a:r>
            <a:r>
              <a:rPr lang="en-US" sz="2400" spc="-10" dirty="0">
                <a:solidFill>
                  <a:srgbClr val="00467E"/>
                </a:solidFill>
                <a:cs typeface="Century Gothic"/>
              </a:rPr>
              <a:t>2017, </a:t>
            </a:r>
            <a:r>
              <a:rPr lang="en-US" sz="2400" spc="-5" dirty="0">
                <a:solidFill>
                  <a:srgbClr val="00467E"/>
                </a:solidFill>
                <a:cs typeface="Century Gothic"/>
              </a:rPr>
              <a:t>but as materials evolve </a:t>
            </a:r>
            <a:r>
              <a:rPr lang="en-US" sz="2400" spc="-10" dirty="0">
                <a:solidFill>
                  <a:srgbClr val="00467E"/>
                </a:solidFill>
                <a:cs typeface="Century Gothic"/>
              </a:rPr>
              <a:t>and  </a:t>
            </a:r>
            <a:r>
              <a:rPr lang="en-US" sz="2400" spc="-5" dirty="0">
                <a:solidFill>
                  <a:srgbClr val="00467E"/>
                </a:solidFill>
                <a:cs typeface="Century Gothic"/>
              </a:rPr>
              <a:t>new sterilization methods </a:t>
            </a:r>
            <a:r>
              <a:rPr lang="en-US" sz="2400" spc="-10" dirty="0">
                <a:solidFill>
                  <a:srgbClr val="00467E"/>
                </a:solidFill>
                <a:cs typeface="Century Gothic"/>
              </a:rPr>
              <a:t>develop, </a:t>
            </a:r>
            <a:r>
              <a:rPr lang="en-US" sz="2400" spc="-5" dirty="0">
                <a:solidFill>
                  <a:srgbClr val="00467E"/>
                </a:solidFill>
                <a:cs typeface="Century Gothic"/>
              </a:rPr>
              <a:t>new </a:t>
            </a:r>
            <a:r>
              <a:rPr lang="en-US" sz="2400" dirty="0">
                <a:solidFill>
                  <a:srgbClr val="00467E"/>
                </a:solidFill>
                <a:cs typeface="Century Gothic"/>
              </a:rPr>
              <a:t>information </a:t>
            </a:r>
            <a:r>
              <a:rPr lang="en-US" sz="2400" spc="-10" dirty="0">
                <a:solidFill>
                  <a:srgbClr val="00467E"/>
                </a:solidFill>
                <a:cs typeface="Century Gothic"/>
              </a:rPr>
              <a:t>should be </a:t>
            </a:r>
            <a:r>
              <a:rPr lang="en-US" sz="2400" spc="-5" dirty="0">
                <a:solidFill>
                  <a:srgbClr val="00467E"/>
                </a:solidFill>
                <a:cs typeface="Century Gothic"/>
              </a:rPr>
              <a:t>incorporated</a:t>
            </a:r>
            <a:endParaRPr lang="en-US" sz="2400" dirty="0">
              <a:cs typeface="Century Gothic"/>
            </a:endParaRPr>
          </a:p>
          <a:p>
            <a:pPr marL="248920" indent="-236220">
              <a:lnSpc>
                <a:spcPct val="100000"/>
              </a:lnSpc>
              <a:spcBef>
                <a:spcPts val="605"/>
              </a:spcBef>
              <a:buFont typeface="Arial"/>
              <a:buChar char="•"/>
              <a:tabLst>
                <a:tab pos="248920" algn="l"/>
              </a:tabLst>
            </a:pPr>
            <a:r>
              <a:rPr lang="en-US" sz="2400" spc="-20" dirty="0">
                <a:solidFill>
                  <a:srgbClr val="00467E"/>
                </a:solidFill>
                <a:cs typeface="Century Gothic"/>
              </a:rPr>
              <a:t>Work </a:t>
            </a:r>
            <a:r>
              <a:rPr lang="en-US" sz="2400" spc="-5" dirty="0">
                <a:solidFill>
                  <a:srgbClr val="00467E"/>
                </a:solidFill>
                <a:cs typeface="Century Gothic"/>
              </a:rPr>
              <a:t>on the next revision </a:t>
            </a:r>
            <a:r>
              <a:rPr lang="en-US" sz="2400" dirty="0">
                <a:solidFill>
                  <a:srgbClr val="00467E"/>
                </a:solidFill>
                <a:cs typeface="Century Gothic"/>
              </a:rPr>
              <a:t>is</a:t>
            </a:r>
            <a:r>
              <a:rPr lang="en-US" sz="2400" spc="114" dirty="0">
                <a:solidFill>
                  <a:srgbClr val="00467E"/>
                </a:solidFill>
                <a:cs typeface="Century Gothic"/>
              </a:rPr>
              <a:t> </a:t>
            </a:r>
            <a:r>
              <a:rPr lang="en-US" sz="2400" spc="-5" dirty="0">
                <a:solidFill>
                  <a:srgbClr val="00467E"/>
                </a:solidFill>
                <a:cs typeface="Century Gothic"/>
              </a:rPr>
              <a:t>underway</a:t>
            </a:r>
            <a:endParaRPr lang="en-US" sz="2400" dirty="0">
              <a:cs typeface="Century Gothic"/>
            </a:endParaRPr>
          </a:p>
          <a:p>
            <a:pPr marL="706120" lvl="1" indent="-236854">
              <a:lnSpc>
                <a:spcPct val="100000"/>
              </a:lnSpc>
              <a:spcBef>
                <a:spcPts val="615"/>
              </a:spcBef>
              <a:buFont typeface="Arial"/>
              <a:buChar char="–"/>
              <a:tabLst>
                <a:tab pos="706755" algn="l"/>
              </a:tabLst>
            </a:pPr>
            <a:r>
              <a:rPr lang="en-US" sz="2000" spc="-5" dirty="0">
                <a:solidFill>
                  <a:srgbClr val="00467E"/>
                </a:solidFill>
                <a:cs typeface="Century Gothic"/>
              </a:rPr>
              <a:t>Better </a:t>
            </a:r>
            <a:r>
              <a:rPr lang="en-US" sz="2000" dirty="0">
                <a:solidFill>
                  <a:srgbClr val="00467E"/>
                </a:solidFill>
                <a:cs typeface="Century Gothic"/>
              </a:rPr>
              <a:t>guidance on ranking </a:t>
            </a:r>
            <a:r>
              <a:rPr lang="en-US" sz="2000" spc="-5" dirty="0">
                <a:solidFill>
                  <a:srgbClr val="00467E"/>
                </a:solidFill>
                <a:cs typeface="Century Gothic"/>
              </a:rPr>
              <a:t>systems </a:t>
            </a:r>
            <a:r>
              <a:rPr lang="en-US" sz="2000" dirty="0">
                <a:solidFill>
                  <a:srgbClr val="00467E"/>
                </a:solidFill>
                <a:cs typeface="Century Gothic"/>
              </a:rPr>
              <a:t>for material</a:t>
            </a:r>
            <a:r>
              <a:rPr lang="en-US" sz="2000" spc="-125" dirty="0">
                <a:solidFill>
                  <a:srgbClr val="00467E"/>
                </a:solidFill>
                <a:cs typeface="Century Gothic"/>
              </a:rPr>
              <a:t> </a:t>
            </a:r>
            <a:r>
              <a:rPr lang="en-US" sz="2000" spc="-5" dirty="0">
                <a:solidFill>
                  <a:srgbClr val="00467E"/>
                </a:solidFill>
                <a:cs typeface="Century Gothic"/>
              </a:rPr>
              <a:t>compatibility</a:t>
            </a:r>
            <a:endParaRPr lang="en-US" sz="2000" dirty="0">
              <a:cs typeface="Century Gothic"/>
            </a:endParaRPr>
          </a:p>
          <a:p>
            <a:pPr marL="706120" lvl="1" indent="-236854">
              <a:lnSpc>
                <a:spcPct val="100000"/>
              </a:lnSpc>
              <a:spcBef>
                <a:spcPts val="600"/>
              </a:spcBef>
              <a:buFont typeface="Arial"/>
              <a:buChar char="–"/>
              <a:tabLst>
                <a:tab pos="706755" algn="l"/>
              </a:tabLst>
            </a:pPr>
            <a:r>
              <a:rPr lang="en-US" sz="2000" dirty="0">
                <a:solidFill>
                  <a:srgbClr val="00467E"/>
                </a:solidFill>
                <a:cs typeface="Century Gothic"/>
              </a:rPr>
              <a:t>Modality </a:t>
            </a:r>
            <a:r>
              <a:rPr lang="en-US" sz="2000" spc="-5" dirty="0">
                <a:solidFill>
                  <a:srgbClr val="00467E"/>
                </a:solidFill>
                <a:cs typeface="Century Gothic"/>
              </a:rPr>
              <a:t>selection process</a:t>
            </a:r>
            <a:r>
              <a:rPr lang="en-US" sz="2000" spc="-45" dirty="0">
                <a:solidFill>
                  <a:srgbClr val="00467E"/>
                </a:solidFill>
                <a:cs typeface="Century Gothic"/>
              </a:rPr>
              <a:t> </a:t>
            </a:r>
            <a:r>
              <a:rPr lang="en-US" sz="2000" dirty="0">
                <a:solidFill>
                  <a:srgbClr val="00467E"/>
                </a:solidFill>
                <a:cs typeface="Century Gothic"/>
              </a:rPr>
              <a:t>guidance</a:t>
            </a:r>
            <a:endParaRPr lang="en-US" sz="2000" dirty="0">
              <a:cs typeface="Century Gothic"/>
            </a:endParaRPr>
          </a:p>
          <a:p>
            <a:pPr marL="706120" lvl="1" indent="-236854">
              <a:lnSpc>
                <a:spcPct val="100000"/>
              </a:lnSpc>
              <a:spcBef>
                <a:spcPts val="600"/>
              </a:spcBef>
              <a:buFont typeface="Arial"/>
              <a:buChar char="–"/>
              <a:tabLst>
                <a:tab pos="706755" algn="l"/>
              </a:tabLst>
            </a:pPr>
            <a:r>
              <a:rPr lang="en-US" sz="2000" spc="-5" dirty="0">
                <a:solidFill>
                  <a:srgbClr val="00467E"/>
                </a:solidFill>
                <a:cs typeface="Century Gothic"/>
              </a:rPr>
              <a:t>Guidance </a:t>
            </a:r>
            <a:r>
              <a:rPr lang="en-US" sz="2000" dirty="0">
                <a:solidFill>
                  <a:srgbClr val="00467E"/>
                </a:solidFill>
                <a:cs typeface="Century Gothic"/>
              </a:rPr>
              <a:t>on </a:t>
            </a:r>
            <a:r>
              <a:rPr lang="en-US" sz="2000" spc="-5" dirty="0">
                <a:solidFill>
                  <a:srgbClr val="00467E"/>
                </a:solidFill>
                <a:cs typeface="Century Gothic"/>
              </a:rPr>
              <a:t>appropriate challenge </a:t>
            </a:r>
            <a:r>
              <a:rPr lang="en-US" sz="2000" dirty="0">
                <a:solidFill>
                  <a:srgbClr val="00467E"/>
                </a:solidFill>
                <a:cs typeface="Century Gothic"/>
              </a:rPr>
              <a:t>conditions </a:t>
            </a:r>
            <a:r>
              <a:rPr lang="en-US" sz="2000" spc="-5" dirty="0">
                <a:solidFill>
                  <a:srgbClr val="00467E"/>
                </a:solidFill>
                <a:cs typeface="Century Gothic"/>
              </a:rPr>
              <a:t>and</a:t>
            </a:r>
            <a:r>
              <a:rPr lang="en-US" sz="2000" spc="-90" dirty="0">
                <a:solidFill>
                  <a:srgbClr val="00467E"/>
                </a:solidFill>
                <a:cs typeface="Century Gothic"/>
              </a:rPr>
              <a:t> </a:t>
            </a:r>
            <a:r>
              <a:rPr lang="en-US" sz="2000" dirty="0">
                <a:solidFill>
                  <a:srgbClr val="00467E"/>
                </a:solidFill>
                <a:cs typeface="Century Gothic"/>
              </a:rPr>
              <a:t>testing</a:t>
            </a:r>
            <a:endParaRPr lang="en-US" sz="2000" dirty="0">
              <a:cs typeface="Century Gothic"/>
            </a:endParaRPr>
          </a:p>
          <a:p>
            <a:pPr marL="706120" lvl="1" indent="-236854">
              <a:lnSpc>
                <a:spcPct val="100000"/>
              </a:lnSpc>
              <a:spcBef>
                <a:spcPts val="605"/>
              </a:spcBef>
              <a:buFont typeface="Arial"/>
              <a:buChar char="–"/>
              <a:tabLst>
                <a:tab pos="706755" algn="l"/>
              </a:tabLst>
            </a:pPr>
            <a:r>
              <a:rPr lang="en-US" sz="2000" spc="-5" dirty="0">
                <a:solidFill>
                  <a:srgbClr val="00467E"/>
                </a:solidFill>
                <a:cs typeface="Century Gothic"/>
              </a:rPr>
              <a:t>Guidance </a:t>
            </a:r>
            <a:r>
              <a:rPr lang="en-US" sz="2000" dirty="0">
                <a:solidFill>
                  <a:srgbClr val="00467E"/>
                </a:solidFill>
                <a:cs typeface="Century Gothic"/>
              </a:rPr>
              <a:t>on </a:t>
            </a:r>
            <a:r>
              <a:rPr lang="en-US" sz="2000" spc="-5" dirty="0">
                <a:solidFill>
                  <a:srgbClr val="00467E"/>
                </a:solidFill>
                <a:cs typeface="Century Gothic"/>
              </a:rPr>
              <a:t>evaluating </a:t>
            </a:r>
            <a:r>
              <a:rPr lang="en-US" sz="2000" dirty="0">
                <a:solidFill>
                  <a:srgbClr val="00467E"/>
                </a:solidFill>
                <a:cs typeface="Century Gothic"/>
              </a:rPr>
              <a:t>changing</a:t>
            </a:r>
            <a:r>
              <a:rPr lang="en-US" sz="2000" spc="-95" dirty="0">
                <a:solidFill>
                  <a:srgbClr val="00467E"/>
                </a:solidFill>
                <a:cs typeface="Century Gothic"/>
              </a:rPr>
              <a:t> </a:t>
            </a:r>
            <a:r>
              <a:rPr lang="en-US" sz="2000" spc="-5" dirty="0">
                <a:solidFill>
                  <a:srgbClr val="00467E"/>
                </a:solidFill>
                <a:cs typeface="Century Gothic"/>
              </a:rPr>
              <a:t>modalities?</a:t>
            </a:r>
            <a:endParaRPr lang="en-US" sz="2000" dirty="0">
              <a:cs typeface="Century Gothic"/>
            </a:endParaRPr>
          </a:p>
          <a:p>
            <a:pPr marL="0" indent="0">
              <a:buNone/>
            </a:pPr>
            <a:endParaRPr lang="fr-FR" sz="2400" dirty="0"/>
          </a:p>
        </p:txBody>
      </p:sp>
      <p:sp>
        <p:nvSpPr>
          <p:cNvPr id="5" name="object 5"/>
          <p:cNvSpPr txBox="1">
            <a:spLocks noGrp="1"/>
          </p:cNvSpPr>
          <p:nvPr>
            <p:ph type="sldNum" sz="quarter" idx="12"/>
          </p:nvPr>
        </p:nvSpPr>
        <p:spPr>
          <a:prstGeom prst="rect">
            <a:avLst/>
          </a:prstGeom>
        </p:spPr>
        <p:txBody>
          <a:bodyPr vert="horz" wrap="square" lIns="0" tIns="0" rIns="0" bIns="0" rtlCol="0">
            <a:spAutoFit/>
          </a:bodyPr>
          <a:lstStyle>
            <a:defPPr>
              <a:defRPr lang="fr-FR"/>
            </a:defPPr>
            <a:lvl1pPr marL="0" algn="l" defTabSz="914400" rtl="0" eaLnBrk="1" latinLnBrk="0" hangingPunct="1">
              <a:defRPr sz="9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fld id="{81D60167-4931-47E6-BA6A-407CBD079E47}" type="slidenum">
              <a:rPr lang="fr-FR" smtClean="0"/>
              <a:pPr marL="38100">
                <a:lnSpc>
                  <a:spcPct val="100000"/>
                </a:lnSpc>
                <a:spcBef>
                  <a:spcPts val="105"/>
                </a:spcBef>
              </a:pPr>
              <a:t>37</a:t>
            </a:fld>
            <a:endParaRPr dirty="0"/>
          </a:p>
        </p:txBody>
      </p:sp>
      <p:sp>
        <p:nvSpPr>
          <p:cNvPr id="8" name="ZoneTexte 7">
            <a:extLst>
              <a:ext uri="{FF2B5EF4-FFF2-40B4-BE49-F238E27FC236}">
                <a16:creationId xmlns:a16="http://schemas.microsoft.com/office/drawing/2014/main" id="{C9EDE92F-279C-4ABF-8BA5-5C8BA4FE2708}"/>
              </a:ext>
            </a:extLst>
          </p:cNvPr>
          <p:cNvSpPr txBox="1"/>
          <p:nvPr/>
        </p:nvSpPr>
        <p:spPr>
          <a:xfrm>
            <a:off x="838200" y="6029412"/>
            <a:ext cx="12093322" cy="474489"/>
          </a:xfrm>
          <a:prstGeom prst="rect">
            <a:avLst/>
          </a:prstGeom>
          <a:noFill/>
        </p:spPr>
        <p:txBody>
          <a:bodyPr wrap="square">
            <a:spAutoFit/>
          </a:bodyPr>
          <a:lstStyle/>
          <a:p>
            <a:pPr marR="5080">
              <a:spcBef>
                <a:spcPts val="100"/>
              </a:spcBef>
            </a:pPr>
            <a:r>
              <a:rPr lang="en-US" sz="1200" baseline="30000" dirty="0">
                <a:latin typeface="Century Gothic"/>
                <a:cs typeface="Century Gothic"/>
              </a:rPr>
              <a:t>1</a:t>
            </a:r>
            <a:r>
              <a:rPr lang="en-US" sz="1200" dirty="0">
                <a:latin typeface="Century Gothic"/>
                <a:cs typeface="Century Gothic"/>
              </a:rPr>
              <a:t>Emily </a:t>
            </a:r>
            <a:r>
              <a:rPr lang="en-US" sz="1200" spc="-5" dirty="0">
                <a:latin typeface="Century Gothic"/>
                <a:cs typeface="Century Gothic"/>
              </a:rPr>
              <a:t>Craven, </a:t>
            </a:r>
            <a:r>
              <a:rPr lang="en-US" sz="1200" dirty="0">
                <a:latin typeface="Century Gothic"/>
                <a:cs typeface="Century Gothic"/>
              </a:rPr>
              <a:t>Medical Device Sterilization</a:t>
            </a:r>
            <a:r>
              <a:rPr lang="en-US" sz="1200" spc="-135" dirty="0">
                <a:latin typeface="Century Gothic"/>
                <a:cs typeface="Century Gothic"/>
              </a:rPr>
              <a:t> </a:t>
            </a:r>
            <a:r>
              <a:rPr lang="en-US" sz="1200" spc="-10" dirty="0">
                <a:latin typeface="Century Gothic"/>
                <a:cs typeface="Century Gothic"/>
              </a:rPr>
              <a:t>Workshop, </a:t>
            </a:r>
            <a:r>
              <a:rPr lang="en-US" sz="1200" spc="-5" dirty="0">
                <a:latin typeface="Century Gothic"/>
                <a:cs typeface="Century Gothic"/>
              </a:rPr>
              <a:t>2021, </a:t>
            </a:r>
            <a:r>
              <a:rPr lang="en-US" sz="1200" dirty="0">
                <a:latin typeface="Century Gothic"/>
                <a:cs typeface="Century Gothic"/>
              </a:rPr>
              <a:t>How </a:t>
            </a:r>
            <a:r>
              <a:rPr lang="en-US" sz="1200" spc="-5" dirty="0">
                <a:latin typeface="Century Gothic"/>
                <a:cs typeface="Century Gothic"/>
              </a:rPr>
              <a:t>standards are </a:t>
            </a:r>
            <a:r>
              <a:rPr lang="en-US" sz="1200" i="1" spc="-5" dirty="0">
                <a:latin typeface="Century Gothic"/>
                <a:cs typeface="Century Gothic"/>
              </a:rPr>
              <a:t>accelerating </a:t>
            </a:r>
            <a:r>
              <a:rPr lang="en-US" sz="1200" dirty="0">
                <a:latin typeface="Century Gothic"/>
                <a:cs typeface="Century Gothic"/>
              </a:rPr>
              <a:t>the </a:t>
            </a:r>
            <a:r>
              <a:rPr lang="en-US" sz="1200" spc="-5" dirty="0">
                <a:latin typeface="Century Gothic"/>
                <a:cs typeface="Century Gothic"/>
              </a:rPr>
              <a:t>adoption </a:t>
            </a:r>
            <a:r>
              <a:rPr lang="en-US" sz="1200" dirty="0">
                <a:latin typeface="Century Gothic"/>
                <a:cs typeface="Century Gothic"/>
              </a:rPr>
              <a:t>of</a:t>
            </a:r>
            <a:r>
              <a:rPr lang="en-US" sz="1200" spc="-90" dirty="0">
                <a:latin typeface="Century Gothic"/>
                <a:cs typeface="Century Gothic"/>
              </a:rPr>
              <a:t> </a:t>
            </a:r>
            <a:r>
              <a:rPr lang="en-US" sz="1200" dirty="0">
                <a:latin typeface="Century Gothic"/>
                <a:cs typeface="Century Gothic"/>
              </a:rPr>
              <a:t>machine </a:t>
            </a:r>
            <a:r>
              <a:rPr lang="en-US" sz="1200" spc="-5" dirty="0">
                <a:latin typeface="Century Gothic"/>
                <a:cs typeface="Century Gothic"/>
              </a:rPr>
              <a:t>source </a:t>
            </a:r>
            <a:r>
              <a:rPr lang="en-US" sz="1200" dirty="0">
                <a:latin typeface="Century Gothic"/>
                <a:cs typeface="Century Gothic"/>
              </a:rPr>
              <a:t>radiation</a:t>
            </a:r>
          </a:p>
          <a:p>
            <a:pPr marR="5080">
              <a:lnSpc>
                <a:spcPct val="100000"/>
              </a:lnSpc>
              <a:spcBef>
                <a:spcPts val="100"/>
              </a:spcBef>
            </a:pPr>
            <a:r>
              <a:rPr lang="en-US" sz="1200" spc="-5" dirty="0">
                <a:latin typeface="Century Gothic"/>
                <a:cs typeface="Century Gothic"/>
              </a:rPr>
              <a:t> </a:t>
            </a:r>
            <a:endParaRPr lang="en-US" sz="1200" dirty="0">
              <a:latin typeface="Century Gothic"/>
              <a:cs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92836DCA-7A73-222B-CEFE-25C5EAAABA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9" name="Objet 8" hidden="1">
                        <a:extLst>
                          <a:ext uri="{FF2B5EF4-FFF2-40B4-BE49-F238E27FC236}">
                            <a16:creationId xmlns:a16="http://schemas.microsoft.com/office/drawing/2014/main" id="{92836DCA-7A73-222B-CEFE-25C5EAAABA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2A2732-6D23-4D38-962E-B7A3DE0DA468}"/>
              </a:ext>
            </a:extLst>
          </p:cNvPr>
          <p:cNvSpPr>
            <a:spLocks noGrp="1"/>
          </p:cNvSpPr>
          <p:nvPr>
            <p:ph type="title"/>
          </p:nvPr>
        </p:nvSpPr>
        <p:spPr/>
        <p:txBody>
          <a:bodyPr vert="horz"/>
          <a:lstStyle/>
          <a:p>
            <a:r>
              <a:rPr lang="en-US" dirty="0"/>
              <a:t>Materials Impact Assessment</a:t>
            </a:r>
          </a:p>
        </p:txBody>
      </p:sp>
      <p:pic>
        <p:nvPicPr>
          <p:cNvPr id="4" name="Picture 3">
            <a:extLst>
              <a:ext uri="{FF2B5EF4-FFF2-40B4-BE49-F238E27FC236}">
                <a16:creationId xmlns:a16="http://schemas.microsoft.com/office/drawing/2014/main" id="{9E10C52B-F12B-4080-81A3-98CE5E800ECB}"/>
              </a:ext>
            </a:extLst>
          </p:cNvPr>
          <p:cNvPicPr>
            <a:picLocks noChangeAspect="1"/>
          </p:cNvPicPr>
          <p:nvPr/>
        </p:nvPicPr>
        <p:blipFill>
          <a:blip r:embed="rId5"/>
          <a:stretch>
            <a:fillRect/>
          </a:stretch>
        </p:blipFill>
        <p:spPr>
          <a:xfrm>
            <a:off x="3784410" y="2121928"/>
            <a:ext cx="8164780" cy="3812156"/>
          </a:xfrm>
          <a:prstGeom prst="rect">
            <a:avLst/>
          </a:prstGeom>
          <a:solidFill>
            <a:srgbClr val="FFFFFF"/>
          </a:solidFill>
        </p:spPr>
      </p:pic>
      <p:pic>
        <p:nvPicPr>
          <p:cNvPr id="5" name="Picture 4" descr="Bullseye Shooting Target Clip Art, PNG, 768x768px, Bullseye, Archery, Area,  Blog, Free Content Download Free">
            <a:extLst>
              <a:ext uri="{FF2B5EF4-FFF2-40B4-BE49-F238E27FC236}">
                <a16:creationId xmlns:a16="http://schemas.microsoft.com/office/drawing/2014/main" id="{B61CF1EB-17BA-4ACF-BA49-47F5BC4C93AF}"/>
              </a:ext>
            </a:extLst>
          </p:cNvPr>
          <p:cNvPicPr>
            <a:picLocks noChangeAspect="1" noChangeArrowheads="1"/>
          </p:cNvPicPr>
          <p:nvPr/>
        </p:nvPicPr>
        <p:blipFill>
          <a:blip r:embed="rId6" cstate="print">
            <a:clrChange>
              <a:clrFrom>
                <a:srgbClr val="EFEFEF"/>
              </a:clrFrom>
              <a:clrTo>
                <a:srgbClr val="EFEFE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547961" y="4275382"/>
            <a:ext cx="1559171" cy="146013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7B54BD77-B40A-4961-962E-CFFBAC583142}"/>
              </a:ext>
            </a:extLst>
          </p:cNvPr>
          <p:cNvSpPr txBox="1">
            <a:spLocks/>
          </p:cNvSpPr>
          <p:nvPr/>
        </p:nvSpPr>
        <p:spPr>
          <a:xfrm>
            <a:off x="315132" y="1651500"/>
            <a:ext cx="4533901" cy="45889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49C"/>
                </a:solidFill>
                <a:effectLst/>
                <a:uLnTx/>
                <a:uFillTx/>
                <a:latin typeface="Montserrat" pitchFamily="2" charset="77"/>
                <a:ea typeface="+mn-ea"/>
                <a:cs typeface="+mn-cs"/>
              </a:rPr>
              <a:t>Focus on polymers with limited irradiation compatibility (worst case)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49C"/>
                </a:solidFill>
                <a:effectLst/>
                <a:uLnTx/>
                <a:uFillTx/>
                <a:latin typeface="Montserrat" pitchFamily="2" charset="77"/>
                <a:ea typeface="+mn-ea"/>
                <a:cs typeface="+mn-cs"/>
              </a:rPr>
              <a:t>Couple material-science assessments with component testing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49C"/>
              </a:solidFill>
              <a:effectLst/>
              <a:uLnTx/>
              <a:uFillTx/>
              <a:latin typeface="Montserrat" pitchFamily="2" charset="77"/>
              <a:ea typeface="+mn-ea"/>
              <a:cs typeface="+mn-cs"/>
            </a:endParaRPr>
          </a:p>
        </p:txBody>
      </p:sp>
      <p:sp>
        <p:nvSpPr>
          <p:cNvPr id="8" name="TextBox 7">
            <a:extLst>
              <a:ext uri="{FF2B5EF4-FFF2-40B4-BE49-F238E27FC236}">
                <a16:creationId xmlns:a16="http://schemas.microsoft.com/office/drawing/2014/main" id="{18A4DA1E-86CD-4D5C-AE73-47D6052338DA}"/>
              </a:ext>
            </a:extLst>
          </p:cNvPr>
          <p:cNvSpPr txBox="1"/>
          <p:nvPr/>
        </p:nvSpPr>
        <p:spPr>
          <a:xfrm>
            <a:off x="865017" y="923916"/>
            <a:ext cx="5371535" cy="310854"/>
          </a:xfrm>
          <a:prstGeom prst="rect">
            <a:avLst/>
          </a:prstGeom>
          <a:noFill/>
        </p:spPr>
        <p:txBody>
          <a:bodyPr wrap="none" rtlCol="0">
            <a:spAutoFit/>
          </a:bodyPr>
          <a:lstStyle/>
          <a:p>
            <a:pPr marL="0" marR="0" lvl="0" indent="0" algn="l" defTabSz="914400" rtl="0" eaLnBrk="0" fontAlgn="ctr" latinLnBrk="0" hangingPunct="0">
              <a:lnSpc>
                <a:spcPct val="85000"/>
              </a:lnSpc>
              <a:spcBef>
                <a:spcPct val="35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S PGothic" pitchFamily="34" charset="-128"/>
                <a:cs typeface="+mn-cs"/>
                <a:sym typeface="Wingdings 2" panose="05020102010507070707" pitchFamily="18" charset="2"/>
              </a:rPr>
              <a:t> </a:t>
            </a:r>
            <a:r>
              <a:rPr kumimoji="0" lang="en-US" sz="1600" b="0" i="1" u="none" strike="noStrike" kern="1200" cap="none" spc="0" normalizeH="0" baseline="0" noProof="0" dirty="0">
                <a:ln>
                  <a:noFill/>
                </a:ln>
                <a:solidFill>
                  <a:srgbClr val="FFFFFF"/>
                </a:solidFill>
                <a:effectLst/>
                <a:uLnTx/>
                <a:uFillTx/>
                <a:latin typeface="Arial" charset="0"/>
                <a:ea typeface="MS PGothic" pitchFamily="34" charset="-128"/>
                <a:cs typeface="+mn-cs"/>
              </a:rPr>
              <a:t>Transferring the Maximum Acceptable Dose (~50 kGy)</a:t>
            </a:r>
          </a:p>
        </p:txBody>
      </p:sp>
      <p:pic>
        <p:nvPicPr>
          <p:cNvPr id="10" name="Picture 233">
            <a:extLst>
              <a:ext uri="{FF2B5EF4-FFF2-40B4-BE49-F238E27FC236}">
                <a16:creationId xmlns:a16="http://schemas.microsoft.com/office/drawing/2014/main" id="{AE74C0D0-F5D3-FCD9-1B55-87697C5FA78D}"/>
              </a:ext>
            </a:extLst>
          </p:cNvPr>
          <p:cNvPicPr>
            <a:picLocks noChangeAspect="1"/>
          </p:cNvPicPr>
          <p:nvPr/>
        </p:nvPicPr>
        <p:blipFill rotWithShape="1">
          <a:blip r:embed="rId7"/>
          <a:srcRect l="3057" t="18968" r="87777" b="68620"/>
          <a:stretch/>
        </p:blipFill>
        <p:spPr>
          <a:xfrm>
            <a:off x="4697362" y="2347520"/>
            <a:ext cx="553046" cy="533520"/>
          </a:xfrm>
          <a:prstGeom prst="rect">
            <a:avLst/>
          </a:prstGeom>
        </p:spPr>
      </p:pic>
      <p:pic>
        <p:nvPicPr>
          <p:cNvPr id="11" name="Picture 242">
            <a:extLst>
              <a:ext uri="{FF2B5EF4-FFF2-40B4-BE49-F238E27FC236}">
                <a16:creationId xmlns:a16="http://schemas.microsoft.com/office/drawing/2014/main" id="{3BC5077C-70DF-A84E-E0D6-BF82399377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408" y="2341367"/>
            <a:ext cx="542333" cy="539673"/>
          </a:xfrm>
          <a:prstGeom prst="rect">
            <a:avLst/>
          </a:prstGeom>
        </p:spPr>
      </p:pic>
      <p:pic>
        <p:nvPicPr>
          <p:cNvPr id="12" name="Image 4">
            <a:extLst>
              <a:ext uri="{FF2B5EF4-FFF2-40B4-BE49-F238E27FC236}">
                <a16:creationId xmlns:a16="http://schemas.microsoft.com/office/drawing/2014/main" id="{A7E6C05A-3944-27EC-81AB-0A1CF6A86D6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760116" y="3007134"/>
            <a:ext cx="490292" cy="455435"/>
          </a:xfrm>
          <a:prstGeom prst="rect">
            <a:avLst/>
          </a:prstGeom>
        </p:spPr>
      </p:pic>
      <p:pic>
        <p:nvPicPr>
          <p:cNvPr id="13" name="Picture 247">
            <a:extLst>
              <a:ext uri="{FF2B5EF4-FFF2-40B4-BE49-F238E27FC236}">
                <a16:creationId xmlns:a16="http://schemas.microsoft.com/office/drawing/2014/main" id="{75C00A71-4762-E495-CA50-97228E03FD7B}"/>
              </a:ext>
            </a:extLst>
          </p:cNvPr>
          <p:cNvPicPr>
            <a:picLocks noChangeAspect="1"/>
          </p:cNvPicPr>
          <p:nvPr/>
        </p:nvPicPr>
        <p:blipFill rotWithShape="1">
          <a:blip r:embed="rId7"/>
          <a:srcRect l="52036" t="18588" r="41552" b="72359"/>
          <a:stretch/>
        </p:blipFill>
        <p:spPr>
          <a:xfrm>
            <a:off x="5351036" y="3007134"/>
            <a:ext cx="441705" cy="411539"/>
          </a:xfrm>
          <a:prstGeom prst="rect">
            <a:avLst/>
          </a:prstGeom>
        </p:spPr>
      </p:pic>
      <p:sp>
        <p:nvSpPr>
          <p:cNvPr id="3" name="Espace réservé du numéro de diapositive 2">
            <a:extLst>
              <a:ext uri="{FF2B5EF4-FFF2-40B4-BE49-F238E27FC236}">
                <a16:creationId xmlns:a16="http://schemas.microsoft.com/office/drawing/2014/main" id="{C3918E5D-C7C1-72E3-3886-133F7C49C4EB}"/>
              </a:ext>
            </a:extLst>
          </p:cNvPr>
          <p:cNvSpPr>
            <a:spLocks noGrp="1"/>
          </p:cNvSpPr>
          <p:nvPr>
            <p:ph type="sldNum" sz="quarter" idx="12"/>
          </p:nvPr>
        </p:nvSpPr>
        <p:spPr/>
        <p:txBody>
          <a:bodyPr/>
          <a:lstStyle/>
          <a:p>
            <a:fld id="{A51A9785-A052-4492-AAD8-5BB3B67483BF}" type="slidenum">
              <a:rPr lang="en-US" smtClean="0"/>
              <a:t>38</a:t>
            </a:fld>
            <a:endParaRPr lang="en-US"/>
          </a:p>
        </p:txBody>
      </p:sp>
    </p:spTree>
    <p:extLst>
      <p:ext uri="{BB962C8B-B14F-4D97-AF65-F5344CB8AC3E}">
        <p14:creationId xmlns:p14="http://schemas.microsoft.com/office/powerpoint/2010/main" val="2659962207"/>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0889464D-EA92-37CF-CB33-669ED75DDDD9}"/>
              </a:ext>
            </a:extLst>
          </p:cNvPr>
          <p:cNvGraphicFramePr>
            <a:graphicFrameLocks noChangeAspect="1"/>
          </p:cNvGraphicFramePr>
          <p:nvPr>
            <p:custDataLst>
              <p:tags r:id="rId1"/>
            </p:custDataLst>
            <p:extLst>
              <p:ext uri="{D42A27DB-BD31-4B8C-83A1-F6EECF244321}">
                <p14:modId xmlns:p14="http://schemas.microsoft.com/office/powerpoint/2010/main" val="241567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7" name="Objet 6" hidden="1">
                        <a:extLst>
                          <a:ext uri="{FF2B5EF4-FFF2-40B4-BE49-F238E27FC236}">
                            <a16:creationId xmlns:a16="http://schemas.microsoft.com/office/drawing/2014/main" id="{0889464D-EA92-37CF-CB33-669ED75DDD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5C5BCABD-706C-256A-ED69-2194A3998A5C}"/>
              </a:ext>
            </a:extLst>
          </p:cNvPr>
          <p:cNvSpPr>
            <a:spLocks noGrp="1"/>
          </p:cNvSpPr>
          <p:nvPr>
            <p:ph type="title"/>
          </p:nvPr>
        </p:nvSpPr>
        <p:spPr>
          <a:xfrm>
            <a:off x="707571" y="3154667"/>
            <a:ext cx="10515600" cy="1325563"/>
          </a:xfrm>
        </p:spPr>
        <p:txBody>
          <a:bodyPr vert="horz"/>
          <a:lstStyle/>
          <a:p>
            <a:pPr algn="ctr"/>
            <a:r>
              <a:rPr lang="fr-FR" dirty="0"/>
              <a:t>BPSA </a:t>
            </a:r>
            <a:r>
              <a:rPr lang="fr-FR" dirty="0" err="1"/>
              <a:t>risk</a:t>
            </a:r>
            <a:r>
              <a:rPr lang="fr-FR" dirty="0"/>
              <a:t> </a:t>
            </a:r>
            <a:r>
              <a:rPr lang="fr-FR" dirty="0" err="1"/>
              <a:t>assessment</a:t>
            </a:r>
            <a:r>
              <a:rPr lang="fr-FR" dirty="0"/>
              <a:t> guidance</a:t>
            </a:r>
          </a:p>
        </p:txBody>
      </p:sp>
      <p:sp>
        <p:nvSpPr>
          <p:cNvPr id="5" name="Espace réservé du numéro de diapositive 4">
            <a:extLst>
              <a:ext uri="{FF2B5EF4-FFF2-40B4-BE49-F238E27FC236}">
                <a16:creationId xmlns:a16="http://schemas.microsoft.com/office/drawing/2014/main" id="{4F2E7178-CD33-0F60-C1FB-14056DB36CAC}"/>
              </a:ext>
            </a:extLst>
          </p:cNvPr>
          <p:cNvSpPr>
            <a:spLocks noGrp="1"/>
          </p:cNvSpPr>
          <p:nvPr>
            <p:ph type="sldNum" sz="quarter" idx="12"/>
          </p:nvPr>
        </p:nvSpPr>
        <p:spPr/>
        <p:txBody>
          <a:bodyPr/>
          <a:lstStyle/>
          <a:p>
            <a:fld id="{A51A9785-A052-4492-AAD8-5BB3B67483BF}" type="slidenum">
              <a:rPr lang="en-US" smtClean="0"/>
              <a:t>39</a:t>
            </a:fld>
            <a:endParaRPr lang="en-US"/>
          </a:p>
        </p:txBody>
      </p:sp>
      <p:pic>
        <p:nvPicPr>
          <p:cNvPr id="6" name="Picture 6" descr="Text, background pattern&#10;&#10;Description automatically generated">
            <a:extLst>
              <a:ext uri="{FF2B5EF4-FFF2-40B4-BE49-F238E27FC236}">
                <a16:creationId xmlns:a16="http://schemas.microsoft.com/office/drawing/2014/main" id="{3E59CB8C-8D08-7D1E-7FC8-D7535517D0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246413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t 23" hidden="1">
            <a:extLst>
              <a:ext uri="{FF2B5EF4-FFF2-40B4-BE49-F238E27FC236}">
                <a16:creationId xmlns:a16="http://schemas.microsoft.com/office/drawing/2014/main" id="{E25C8F79-0E9E-9AFE-E695-16ACB9C4159F}"/>
              </a:ext>
            </a:extLst>
          </p:cNvPr>
          <p:cNvGraphicFramePr>
            <a:graphicFrameLocks noChangeAspect="1"/>
          </p:cNvGraphicFramePr>
          <p:nvPr>
            <p:custDataLst>
              <p:tags r:id="rId1"/>
            </p:custDataLst>
            <p:extLst>
              <p:ext uri="{D42A27DB-BD31-4B8C-83A1-F6EECF244321}">
                <p14:modId xmlns:p14="http://schemas.microsoft.com/office/powerpoint/2010/main" val="2190929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24" name="Objet 23" hidden="1">
                        <a:extLst>
                          <a:ext uri="{FF2B5EF4-FFF2-40B4-BE49-F238E27FC236}">
                            <a16:creationId xmlns:a16="http://schemas.microsoft.com/office/drawing/2014/main" id="{E25C8F79-0E9E-9AFE-E695-16ACB9C415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9BC0D71E-6034-EB46-8B19-6F6B8BB12618}"/>
              </a:ext>
            </a:extLst>
          </p:cNvPr>
          <p:cNvSpPr>
            <a:spLocks noGrp="1"/>
          </p:cNvSpPr>
          <p:nvPr>
            <p:ph type="title"/>
          </p:nvPr>
        </p:nvSpPr>
        <p:spPr>
          <a:xfrm>
            <a:off x="300036" y="396555"/>
            <a:ext cx="11602841" cy="1325563"/>
          </a:xfrm>
        </p:spPr>
        <p:txBody>
          <a:bodyPr vert="horz">
            <a:normAutofit/>
          </a:bodyPr>
          <a:lstStyle/>
          <a:p>
            <a:r>
              <a:rPr lang="en-US" dirty="0"/>
              <a:t>EU Annex 1 Specific Guidance on SUS Safety Assessment Needs</a:t>
            </a:r>
            <a:endParaRPr lang="en-DE" dirty="0"/>
          </a:p>
        </p:txBody>
      </p:sp>
      <p:sp>
        <p:nvSpPr>
          <p:cNvPr id="3" name="Slide Number Placeholder 2">
            <a:extLst>
              <a:ext uri="{FF2B5EF4-FFF2-40B4-BE49-F238E27FC236}">
                <a16:creationId xmlns:a16="http://schemas.microsoft.com/office/drawing/2014/main" id="{DFBC2C7F-392E-9D4A-8835-2689ACA00A8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dirty="0" smtClean="0">
                <a:ln>
                  <a:noFill/>
                </a:ln>
                <a:solidFill>
                  <a:prstClr val="black"/>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solidFill>
              <a:effectLst/>
              <a:uLnTx/>
              <a:uFillTx/>
              <a:latin typeface="TT Norms Pro"/>
              <a:ea typeface="+mn-ea"/>
              <a:cs typeface="+mn-cs"/>
            </a:endParaRPr>
          </a:p>
        </p:txBody>
      </p:sp>
      <p:sp>
        <p:nvSpPr>
          <p:cNvPr id="13" name="Rechteck 5">
            <a:extLst>
              <a:ext uri="{FF2B5EF4-FFF2-40B4-BE49-F238E27FC236}">
                <a16:creationId xmlns:a16="http://schemas.microsoft.com/office/drawing/2014/main" id="{A58A97D3-04FE-A147-87E5-7AE330835042}"/>
              </a:ext>
            </a:extLst>
          </p:cNvPr>
          <p:cNvSpPr>
            <a:spLocks noChangeAspect="1"/>
          </p:cNvSpPr>
          <p:nvPr/>
        </p:nvSpPr>
        <p:spPr bwMode="auto">
          <a:xfrm>
            <a:off x="3827704" y="2564900"/>
            <a:ext cx="720000" cy="720000"/>
          </a:xfrm>
          <a:prstGeom prst="rect">
            <a:avLst/>
          </a:prstGeom>
          <a:solidFill>
            <a:schemeClr val="tx1"/>
          </a:solidFill>
          <a:ln w="9525" cap="flat" cmpd="sng" algn="ctr">
            <a:noFill/>
            <a:prstDash val="solid"/>
            <a:round/>
            <a:headEnd type="none" w="med" len="med"/>
            <a:tailEnd type="none" w="med" len="med"/>
          </a:ln>
          <a:effectLst/>
        </p:spPr>
        <p:txBody>
          <a:bodyPr vert="horz" wrap="square" lIns="0" tIns="72000" rIns="0" bIns="72000" numCol="1" rtlCol="0" anchor="ctr" anchorCtr="0" compatLnSpc="1">
            <a:prstTxWarp prst="textNoShape">
              <a:avLst/>
            </a:prstTxWarp>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T Norms Pro"/>
                <a:ea typeface="+mn-ea"/>
                <a:cs typeface="+mn-cs"/>
              </a:rPr>
              <a:t> </a:t>
            </a:r>
          </a:p>
        </p:txBody>
      </p:sp>
      <p:sp>
        <p:nvSpPr>
          <p:cNvPr id="15" name="Rechteck 5">
            <a:extLst>
              <a:ext uri="{FF2B5EF4-FFF2-40B4-BE49-F238E27FC236}">
                <a16:creationId xmlns:a16="http://schemas.microsoft.com/office/drawing/2014/main" id="{C79183F1-F384-AC4C-93B7-E0EE4C5453D9}"/>
              </a:ext>
            </a:extLst>
          </p:cNvPr>
          <p:cNvSpPr>
            <a:spLocks noChangeAspect="1"/>
          </p:cNvSpPr>
          <p:nvPr/>
        </p:nvSpPr>
        <p:spPr bwMode="auto">
          <a:xfrm>
            <a:off x="3827704" y="3338988"/>
            <a:ext cx="720000" cy="720000"/>
          </a:xfrm>
          <a:prstGeom prst="rect">
            <a:avLst/>
          </a:prstGeom>
          <a:solidFill>
            <a:schemeClr val="tx1"/>
          </a:solidFill>
          <a:ln w="9525" cap="flat" cmpd="sng" algn="ctr">
            <a:noFill/>
            <a:prstDash val="solid"/>
            <a:round/>
            <a:headEnd type="none" w="med" len="med"/>
            <a:tailEnd type="none" w="med" len="med"/>
          </a:ln>
          <a:effectLst/>
        </p:spPr>
        <p:txBody>
          <a:bodyPr vert="horz" wrap="square" lIns="0" tIns="72000" rIns="0" bIns="72000" numCol="1" rtlCol="0" anchor="ctr" anchorCtr="0" compatLnSpc="1">
            <a:prstTxWarp prst="textNoShape">
              <a:avLst/>
            </a:prstTxWarp>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T Norms Pro"/>
                <a:ea typeface="+mn-ea"/>
                <a:cs typeface="+mn-cs"/>
              </a:rPr>
              <a:t>  </a:t>
            </a:r>
          </a:p>
        </p:txBody>
      </p:sp>
      <p:sp>
        <p:nvSpPr>
          <p:cNvPr id="16" name="Rechteck 5">
            <a:extLst>
              <a:ext uri="{FF2B5EF4-FFF2-40B4-BE49-F238E27FC236}">
                <a16:creationId xmlns:a16="http://schemas.microsoft.com/office/drawing/2014/main" id="{40F45371-DDE8-8D49-9C79-D9D377568540}"/>
              </a:ext>
            </a:extLst>
          </p:cNvPr>
          <p:cNvSpPr>
            <a:spLocks noChangeAspect="1"/>
          </p:cNvSpPr>
          <p:nvPr/>
        </p:nvSpPr>
        <p:spPr bwMode="auto">
          <a:xfrm>
            <a:off x="3827704" y="4113076"/>
            <a:ext cx="720000" cy="720000"/>
          </a:xfrm>
          <a:prstGeom prst="rect">
            <a:avLst/>
          </a:prstGeom>
          <a:solidFill>
            <a:schemeClr val="tx1"/>
          </a:solidFill>
          <a:ln w="9525" cap="flat" cmpd="sng" algn="ctr">
            <a:noFill/>
            <a:prstDash val="solid"/>
            <a:round/>
            <a:headEnd type="none" w="med" len="med"/>
            <a:tailEnd type="none" w="med" len="med"/>
          </a:ln>
          <a:effectLst/>
        </p:spPr>
        <p:txBody>
          <a:bodyPr vert="horz" wrap="square" lIns="0" tIns="72000" rIns="0" bIns="72000" numCol="1" rtlCol="0" anchor="ctr" anchorCtr="0" compatLnSpc="1">
            <a:prstTxWarp prst="textNoShape">
              <a:avLst/>
            </a:prstTxWarp>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TT Norms Pro"/>
                <a:ea typeface="+mn-ea"/>
                <a:cs typeface="+mn-cs"/>
              </a:rPr>
              <a:t> </a:t>
            </a:r>
          </a:p>
        </p:txBody>
      </p:sp>
      <p:sp>
        <p:nvSpPr>
          <p:cNvPr id="9" name="Textplatzhalter 49">
            <a:extLst>
              <a:ext uri="{FF2B5EF4-FFF2-40B4-BE49-F238E27FC236}">
                <a16:creationId xmlns:a16="http://schemas.microsoft.com/office/drawing/2014/main" id="{180A38F9-8AA8-404A-97E2-8E1FB7B088B6}"/>
              </a:ext>
            </a:extLst>
          </p:cNvPr>
          <p:cNvSpPr txBox="1">
            <a:spLocks/>
          </p:cNvSpPr>
          <p:nvPr/>
        </p:nvSpPr>
        <p:spPr bwMode="auto">
          <a:xfrm>
            <a:off x="4618800" y="3338988"/>
            <a:ext cx="7284078" cy="720000"/>
          </a:xfrm>
          <a:prstGeom prst="rect">
            <a:avLst/>
          </a:prstGeom>
          <a:solidFill>
            <a:schemeClr val="bg2"/>
          </a:solidFill>
          <a:ln w="9525">
            <a:noFill/>
            <a:miter lim="800000"/>
            <a:headEnd/>
            <a:tailEnd/>
          </a:ln>
        </p:spPr>
        <p:txBody>
          <a:bodyPr lIns="216000" rIns="216000" anchor="ct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600"/>
              </a:spcAft>
              <a:buClr>
                <a:srgbClr val="000000"/>
              </a:buClr>
              <a:buSzTx/>
              <a:buFontTx/>
              <a:buNone/>
              <a:tabLst/>
              <a:defRPr/>
            </a:pPr>
            <a:r>
              <a:rPr kumimoji="0" lang="en-GB" sz="1800" b="0" i="0" u="none" strike="noStrike" kern="1200" cap="none" spc="0" normalizeH="0" baseline="0" noProof="0" dirty="0">
                <a:ln>
                  <a:noFill/>
                </a:ln>
                <a:solidFill>
                  <a:srgbClr val="000000"/>
                </a:solidFill>
                <a:effectLst/>
                <a:uLnTx/>
                <a:uFillTx/>
                <a:latin typeface="TT Norms Pro"/>
                <a:ea typeface="ＭＳ Ｐゴシック" charset="0"/>
              </a:rPr>
              <a:t>SUS integrity maintained throughout intended operational conditions</a:t>
            </a:r>
            <a:endParaRPr kumimoji="0" lang="en-US" sz="1800" b="0" i="0" u="none" strike="noStrike" kern="1200" cap="none" spc="0" normalizeH="0" baseline="0" noProof="0" dirty="0">
              <a:ln>
                <a:noFill/>
              </a:ln>
              <a:solidFill>
                <a:prstClr val="black"/>
              </a:solidFill>
              <a:effectLst/>
              <a:uLnTx/>
              <a:uFillTx/>
              <a:latin typeface="TT Norms Pro"/>
              <a:ea typeface="ＭＳ Ｐゴシック" charset="0"/>
            </a:endParaRPr>
          </a:p>
        </p:txBody>
      </p:sp>
      <p:sp>
        <p:nvSpPr>
          <p:cNvPr id="10" name="Textplatzhalter 49">
            <a:extLst>
              <a:ext uri="{FF2B5EF4-FFF2-40B4-BE49-F238E27FC236}">
                <a16:creationId xmlns:a16="http://schemas.microsoft.com/office/drawing/2014/main" id="{CC36337D-0C6D-B94D-9D13-23BFC460B384}"/>
              </a:ext>
            </a:extLst>
          </p:cNvPr>
          <p:cNvSpPr txBox="1">
            <a:spLocks/>
          </p:cNvSpPr>
          <p:nvPr/>
        </p:nvSpPr>
        <p:spPr bwMode="auto">
          <a:xfrm>
            <a:off x="4618800" y="4113076"/>
            <a:ext cx="7284078" cy="720000"/>
          </a:xfrm>
          <a:prstGeom prst="rect">
            <a:avLst/>
          </a:prstGeom>
          <a:solidFill>
            <a:schemeClr val="bg2"/>
          </a:solidFill>
          <a:ln w="9525">
            <a:noFill/>
            <a:miter lim="800000"/>
            <a:headEnd/>
            <a:tailEnd/>
          </a:ln>
        </p:spPr>
        <p:txBody>
          <a:bodyPr lIns="216000" rIns="216000" anchor="ct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600"/>
              </a:spcAft>
              <a:buClr>
                <a:srgbClr val="000000"/>
              </a:buClr>
              <a:buSzTx/>
              <a:buFontTx/>
              <a:buNone/>
              <a:tabLst/>
              <a:defRPr/>
            </a:pPr>
            <a:r>
              <a:rPr kumimoji="0" lang="en-GB" sz="1800" b="0" i="0" u="none" strike="noStrike" kern="1200" cap="none" spc="0" normalizeH="0" baseline="0" noProof="0" dirty="0">
                <a:ln>
                  <a:noFill/>
                </a:ln>
                <a:solidFill>
                  <a:srgbClr val="000000"/>
                </a:solidFill>
                <a:effectLst/>
                <a:uLnTx/>
                <a:uFillTx/>
                <a:latin typeface="TT Norms Pro"/>
                <a:ea typeface="ＭＳ Ｐゴシック" charset="0"/>
              </a:rPr>
              <a:t>Evaluated impact of extractable and leachable profiles of the SUS on the product quality</a:t>
            </a:r>
            <a:endParaRPr kumimoji="0" lang="en-US" sz="1800" b="0" i="0" u="none" strike="noStrike" kern="1200" cap="none" spc="0" normalizeH="0" baseline="0" noProof="0" dirty="0">
              <a:ln>
                <a:noFill/>
              </a:ln>
              <a:solidFill>
                <a:prstClr val="black"/>
              </a:solidFill>
              <a:effectLst/>
              <a:uLnTx/>
              <a:uFillTx/>
              <a:latin typeface="TT Norms Pro"/>
              <a:ea typeface="ＭＳ Ｐゴシック" charset="0"/>
            </a:endParaRPr>
          </a:p>
        </p:txBody>
      </p:sp>
      <p:sp>
        <p:nvSpPr>
          <p:cNvPr id="8" name="Textplatzhalter 49">
            <a:extLst>
              <a:ext uri="{FF2B5EF4-FFF2-40B4-BE49-F238E27FC236}">
                <a16:creationId xmlns:a16="http://schemas.microsoft.com/office/drawing/2014/main" id="{D2B7659F-02E7-D447-9536-037B1036B2CD}"/>
              </a:ext>
            </a:extLst>
          </p:cNvPr>
          <p:cNvSpPr txBox="1">
            <a:spLocks/>
          </p:cNvSpPr>
          <p:nvPr/>
        </p:nvSpPr>
        <p:spPr bwMode="auto">
          <a:xfrm>
            <a:off x="4618800" y="2564900"/>
            <a:ext cx="7284078" cy="720000"/>
          </a:xfrm>
          <a:prstGeom prst="rect">
            <a:avLst/>
          </a:prstGeom>
          <a:solidFill>
            <a:schemeClr val="bg2"/>
          </a:solidFill>
          <a:ln w="9525">
            <a:noFill/>
            <a:miter lim="800000"/>
            <a:headEnd/>
            <a:tailEnd/>
          </a:ln>
        </p:spPr>
        <p:txBody>
          <a:bodyPr lIns="216000" rIns="216000" anchor="ct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600"/>
              </a:spcAft>
              <a:buClr>
                <a:srgbClr val="000000"/>
              </a:buClr>
              <a:buSzTx/>
              <a:buFontTx/>
              <a:buNone/>
              <a:tabLst/>
              <a:defRPr/>
            </a:pPr>
            <a:r>
              <a:rPr kumimoji="0" lang="en-GB" sz="1800" b="0" i="0" u="none" strike="noStrike" kern="1200" cap="none" spc="0" normalizeH="0" baseline="0" noProof="0" dirty="0">
                <a:ln>
                  <a:noFill/>
                </a:ln>
                <a:solidFill>
                  <a:srgbClr val="000000"/>
                </a:solidFill>
                <a:effectLst/>
                <a:uLnTx/>
                <a:uFillTx/>
                <a:latin typeface="TT Norms Pro"/>
                <a:ea typeface="ＭＳ Ｐゴシック" charset="0"/>
              </a:rPr>
              <a:t>Validated Sterilisation processes for SUS with no adverse impact on system performance</a:t>
            </a:r>
            <a:endParaRPr kumimoji="0" lang="en-DE" sz="1800" b="0" i="0" u="none" strike="sngStrike" kern="1200" cap="none" spc="0" normalizeH="0" baseline="0" noProof="0" dirty="0">
              <a:ln>
                <a:noFill/>
              </a:ln>
              <a:solidFill>
                <a:prstClr val="black"/>
              </a:solidFill>
              <a:effectLst/>
              <a:uLnTx/>
              <a:uFillTx/>
              <a:latin typeface="TT Norms Pro"/>
              <a:ea typeface="ＭＳ Ｐゴシック" charset="0"/>
            </a:endParaRPr>
          </a:p>
        </p:txBody>
      </p:sp>
      <p:sp>
        <p:nvSpPr>
          <p:cNvPr id="19" name="Dreieck 26">
            <a:extLst>
              <a:ext uri="{FF2B5EF4-FFF2-40B4-BE49-F238E27FC236}">
                <a16:creationId xmlns:a16="http://schemas.microsoft.com/office/drawing/2014/main" id="{1987A7B6-5D74-9944-B972-108F48647C21}"/>
              </a:ext>
            </a:extLst>
          </p:cNvPr>
          <p:cNvSpPr>
            <a:spLocks noChangeAspect="1"/>
          </p:cNvSpPr>
          <p:nvPr/>
        </p:nvSpPr>
        <p:spPr>
          <a:xfrm rot="16200000" flipH="1">
            <a:off x="1701726" y="2788735"/>
            <a:ext cx="2268178" cy="1820507"/>
          </a:xfrm>
          <a:prstGeom prst="triangle">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88" marR="0" lvl="0" indent="-268288" algn="l" defTabSz="914400" rtl="0" eaLnBrk="1" fontAlgn="auto" latinLnBrk="0" hangingPunct="1">
              <a:lnSpc>
                <a:spcPct val="100000"/>
              </a:lnSpc>
              <a:spcBef>
                <a:spcPts val="0"/>
              </a:spcBef>
              <a:spcAft>
                <a:spcPts val="400"/>
              </a:spcAft>
              <a:buClrTx/>
              <a:buSzPct val="100000"/>
              <a:buFont typeface="Wingdings" panose="05000000000000000000" pitchFamily="2" charset="2"/>
              <a:buChar char="§"/>
              <a:tabLst/>
              <a:defRPr/>
            </a:pPr>
            <a:endParaRPr kumimoji="0" lang="en-US" sz="1800" b="0" i="0" u="none" strike="noStrike" kern="1200" cap="none" spc="0" normalizeH="0" baseline="0" noProof="0">
              <a:ln>
                <a:noFill/>
              </a:ln>
              <a:solidFill>
                <a:prstClr val="white"/>
              </a:solidFill>
              <a:effectLst/>
              <a:uLnTx/>
              <a:uFillTx/>
              <a:latin typeface="TT Norms Pro"/>
              <a:ea typeface="+mn-ea"/>
              <a:cs typeface="+mn-cs"/>
            </a:endParaRPr>
          </a:p>
        </p:txBody>
      </p:sp>
      <p:sp>
        <p:nvSpPr>
          <p:cNvPr id="20" name="Rechteck 5">
            <a:extLst>
              <a:ext uri="{FF2B5EF4-FFF2-40B4-BE49-F238E27FC236}">
                <a16:creationId xmlns:a16="http://schemas.microsoft.com/office/drawing/2014/main" id="{68EB7D69-E140-224C-B098-7031D9417EED}"/>
              </a:ext>
            </a:extLst>
          </p:cNvPr>
          <p:cNvSpPr>
            <a:spLocks noChangeAspect="1"/>
          </p:cNvSpPr>
          <p:nvPr/>
        </p:nvSpPr>
        <p:spPr bwMode="auto">
          <a:xfrm>
            <a:off x="300037" y="2564900"/>
            <a:ext cx="2160000" cy="2160000"/>
          </a:xfrm>
          <a:prstGeom prst="rect">
            <a:avLst/>
          </a:prstGeom>
          <a:solidFill>
            <a:schemeClr val="bg2"/>
          </a:solidFill>
          <a:ln w="9525" cap="flat" cmpd="sng" algn="ctr">
            <a:noFill/>
            <a:prstDash val="solid"/>
            <a:round/>
            <a:headEnd type="none" w="med" len="med"/>
            <a:tailEnd type="none" w="med" len="med"/>
          </a:ln>
          <a:effectLst/>
        </p:spPr>
        <p:txBody>
          <a:bodyPr vert="horz" wrap="square" lIns="0" tIns="72000" rIns="0" bIns="7200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TT Norms Pro"/>
              <a:ea typeface="+mn-ea"/>
              <a:cs typeface="+mn-cs"/>
            </a:endParaRPr>
          </a:p>
        </p:txBody>
      </p:sp>
      <p:pic>
        <p:nvPicPr>
          <p:cNvPr id="27" name="Graphic 26">
            <a:extLst>
              <a:ext uri="{FF2B5EF4-FFF2-40B4-BE49-F238E27FC236}">
                <a16:creationId xmlns:a16="http://schemas.microsoft.com/office/drawing/2014/main" id="{4A68D259-6E84-4A4A-8235-61860A8912C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60037" y="2924900"/>
            <a:ext cx="1440000" cy="1440000"/>
          </a:xfrm>
          <a:prstGeom prst="rect">
            <a:avLst/>
          </a:prstGeom>
        </p:spPr>
      </p:pic>
    </p:spTree>
    <p:extLst>
      <p:ext uri="{BB962C8B-B14F-4D97-AF65-F5344CB8AC3E}">
        <p14:creationId xmlns:p14="http://schemas.microsoft.com/office/powerpoint/2010/main" val="378875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9" grpId="0" animBg="1"/>
      <p:bldP spid="10" grpId="0" animBg="1"/>
      <p:bldP spid="8" grpId="0" animBg="1"/>
      <p:bldP spid="19" grpId="0" animBg="1"/>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hidden="1">
            <a:extLst>
              <a:ext uri="{FF2B5EF4-FFF2-40B4-BE49-F238E27FC236}">
                <a16:creationId xmlns:a16="http://schemas.microsoft.com/office/drawing/2014/main" id="{B4E2B6D2-F0DC-D668-D210-B026435D49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14" name="Objet 13" hidden="1">
                        <a:extLst>
                          <a:ext uri="{FF2B5EF4-FFF2-40B4-BE49-F238E27FC236}">
                            <a16:creationId xmlns:a16="http://schemas.microsoft.com/office/drawing/2014/main" id="{B4E2B6D2-F0DC-D668-D210-B026435D499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1D2761-BE7E-FA4D-B1DE-AD14D3D5E080}"/>
              </a:ext>
            </a:extLst>
          </p:cNvPr>
          <p:cNvSpPr>
            <a:spLocks noGrp="1"/>
          </p:cNvSpPr>
          <p:nvPr>
            <p:ph type="title"/>
          </p:nvPr>
        </p:nvSpPr>
        <p:spPr/>
        <p:txBody>
          <a:bodyPr vert="horz"/>
          <a:lstStyle/>
          <a:p>
            <a:r>
              <a:rPr lang="en-US" dirty="0">
                <a:latin typeface="+mj-lt"/>
              </a:rPr>
              <a:t>X-ray Vision</a:t>
            </a:r>
          </a:p>
        </p:txBody>
      </p:sp>
      <p:sp>
        <p:nvSpPr>
          <p:cNvPr id="3" name="Espace réservé du numéro de diapositive 2">
            <a:extLst>
              <a:ext uri="{FF2B5EF4-FFF2-40B4-BE49-F238E27FC236}">
                <a16:creationId xmlns:a16="http://schemas.microsoft.com/office/drawing/2014/main" id="{9E0ECA68-4F5D-48E8-6228-A8ECAD57467D}"/>
              </a:ext>
            </a:extLst>
          </p:cNvPr>
          <p:cNvSpPr>
            <a:spLocks noGrp="1"/>
          </p:cNvSpPr>
          <p:nvPr>
            <p:ph type="sldNum" sz="quarter" idx="4294967295"/>
          </p:nvPr>
        </p:nvSpPr>
        <p:spPr>
          <a:xfrm>
            <a:off x="11147425" y="6506655"/>
            <a:ext cx="412750" cy="153987"/>
          </a:xfrm>
          <a:prstGeom prst="rect">
            <a:avLst/>
          </a:prstGeom>
        </p:spPr>
        <p:txBody>
          <a:bodyPr vert="horz" lIns="0" tIns="0" rIns="0" bIns="0" rtlCol="0" anchor="t" anchorCtr="0">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40</a:t>
            </a:fld>
            <a:endParaRPr lang="fr-FR"/>
          </a:p>
        </p:txBody>
      </p:sp>
      <p:pic>
        <p:nvPicPr>
          <p:cNvPr id="8" name="Picture 7">
            <a:extLst>
              <a:ext uri="{FF2B5EF4-FFF2-40B4-BE49-F238E27FC236}">
                <a16:creationId xmlns:a16="http://schemas.microsoft.com/office/drawing/2014/main" id="{67DED0C4-D7FB-4F1E-92E7-0B92424E241C}"/>
              </a:ext>
            </a:extLst>
          </p:cNvPr>
          <p:cNvPicPr>
            <a:picLocks noChangeAspect="1"/>
          </p:cNvPicPr>
          <p:nvPr/>
        </p:nvPicPr>
        <p:blipFill rotWithShape="1">
          <a:blip r:embed="rId5"/>
          <a:srcRect t="1627"/>
          <a:stretch/>
        </p:blipFill>
        <p:spPr>
          <a:xfrm>
            <a:off x="4055853" y="3287110"/>
            <a:ext cx="1158881" cy="1479411"/>
          </a:xfrm>
          <a:prstGeom prst="rect">
            <a:avLst/>
          </a:prstGeom>
        </p:spPr>
      </p:pic>
      <p:pic>
        <p:nvPicPr>
          <p:cNvPr id="13" name="Picture 12">
            <a:extLst>
              <a:ext uri="{FF2B5EF4-FFF2-40B4-BE49-F238E27FC236}">
                <a16:creationId xmlns:a16="http://schemas.microsoft.com/office/drawing/2014/main" id="{B645407C-C785-4C22-93B2-F77FDB69B40A}"/>
              </a:ext>
            </a:extLst>
          </p:cNvPr>
          <p:cNvPicPr>
            <a:picLocks noChangeAspect="1"/>
          </p:cNvPicPr>
          <p:nvPr/>
        </p:nvPicPr>
        <p:blipFill>
          <a:blip r:embed="rId6"/>
          <a:stretch>
            <a:fillRect/>
          </a:stretch>
        </p:blipFill>
        <p:spPr>
          <a:xfrm>
            <a:off x="9468217" y="3540900"/>
            <a:ext cx="2556973" cy="1225621"/>
          </a:xfrm>
          <a:prstGeom prst="rect">
            <a:avLst/>
          </a:prstGeom>
        </p:spPr>
      </p:pic>
      <p:pic>
        <p:nvPicPr>
          <p:cNvPr id="15" name="Graphic 14" descr="Stopwatch 66% with solid fill">
            <a:extLst>
              <a:ext uri="{FF2B5EF4-FFF2-40B4-BE49-F238E27FC236}">
                <a16:creationId xmlns:a16="http://schemas.microsoft.com/office/drawing/2014/main" id="{EC1DB607-6059-4807-916E-5FA1526C00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6810" y="3852121"/>
            <a:ext cx="914400" cy="914400"/>
          </a:xfrm>
          <a:prstGeom prst="rect">
            <a:avLst/>
          </a:prstGeom>
        </p:spPr>
      </p:pic>
      <p:pic>
        <p:nvPicPr>
          <p:cNvPr id="21" name="Graphic 20" descr="Chevron arrows with solid fill">
            <a:extLst>
              <a:ext uri="{FF2B5EF4-FFF2-40B4-BE49-F238E27FC236}">
                <a16:creationId xmlns:a16="http://schemas.microsoft.com/office/drawing/2014/main" id="{8A1C7781-46B5-4EF8-89EB-FE7B373B08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212058" y="4637023"/>
            <a:ext cx="914400" cy="914400"/>
          </a:xfrm>
          <a:prstGeom prst="rect">
            <a:avLst/>
          </a:prstGeom>
        </p:spPr>
      </p:pic>
      <p:pic>
        <p:nvPicPr>
          <p:cNvPr id="22" name="Graphic 21" descr="Chevron arrows with solid fill">
            <a:extLst>
              <a:ext uri="{FF2B5EF4-FFF2-40B4-BE49-F238E27FC236}">
                <a16:creationId xmlns:a16="http://schemas.microsoft.com/office/drawing/2014/main" id="{49C1CA70-B7AE-4AAB-B728-2FD30B85E3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81612" y="4637023"/>
            <a:ext cx="914400" cy="914400"/>
          </a:xfrm>
          <a:prstGeom prst="rect">
            <a:avLst/>
          </a:prstGeom>
        </p:spPr>
      </p:pic>
      <p:pic>
        <p:nvPicPr>
          <p:cNvPr id="23" name="Graphic 22" descr="Chevron arrows with solid fill">
            <a:extLst>
              <a:ext uri="{FF2B5EF4-FFF2-40B4-BE49-F238E27FC236}">
                <a16:creationId xmlns:a16="http://schemas.microsoft.com/office/drawing/2014/main" id="{67DF8030-AEE4-4359-9FC5-3AA82ECDF12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1166" y="4637023"/>
            <a:ext cx="914400" cy="914400"/>
          </a:xfrm>
          <a:prstGeom prst="rect">
            <a:avLst/>
          </a:prstGeom>
        </p:spPr>
      </p:pic>
      <p:sp>
        <p:nvSpPr>
          <p:cNvPr id="24" name="Rectangle 23">
            <a:extLst>
              <a:ext uri="{FF2B5EF4-FFF2-40B4-BE49-F238E27FC236}">
                <a16:creationId xmlns:a16="http://schemas.microsoft.com/office/drawing/2014/main" id="{E69C44D4-F577-4CD2-BDD7-01A1CAAAC0E7}"/>
              </a:ext>
            </a:extLst>
          </p:cNvPr>
          <p:cNvSpPr/>
          <p:nvPr/>
        </p:nvSpPr>
        <p:spPr>
          <a:xfrm>
            <a:off x="4246835" y="4896174"/>
            <a:ext cx="914400" cy="396099"/>
          </a:xfrm>
          <a:prstGeom prst="rect">
            <a:avLst/>
          </a:prstGeom>
          <a:solidFill>
            <a:srgbClr val="1F36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2021</a:t>
            </a:r>
          </a:p>
        </p:txBody>
      </p:sp>
      <p:sp>
        <p:nvSpPr>
          <p:cNvPr id="25" name="Rectangle 24">
            <a:extLst>
              <a:ext uri="{FF2B5EF4-FFF2-40B4-BE49-F238E27FC236}">
                <a16:creationId xmlns:a16="http://schemas.microsoft.com/office/drawing/2014/main" id="{6C6B3AEC-C1A1-4C46-8DEB-80F6C76F6E8C}"/>
              </a:ext>
            </a:extLst>
          </p:cNvPr>
          <p:cNvSpPr/>
          <p:nvPr/>
        </p:nvSpPr>
        <p:spPr>
          <a:xfrm>
            <a:off x="2177281" y="4896174"/>
            <a:ext cx="914400" cy="396099"/>
          </a:xfrm>
          <a:prstGeom prst="rect">
            <a:avLst/>
          </a:prstGeom>
          <a:solidFill>
            <a:srgbClr val="1F36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2020</a:t>
            </a:r>
          </a:p>
        </p:txBody>
      </p:sp>
      <p:sp>
        <p:nvSpPr>
          <p:cNvPr id="26" name="Rectangle 25">
            <a:extLst>
              <a:ext uri="{FF2B5EF4-FFF2-40B4-BE49-F238E27FC236}">
                <a16:creationId xmlns:a16="http://schemas.microsoft.com/office/drawing/2014/main" id="{B7882903-F710-4986-BB9F-61BE8A3C876B}"/>
              </a:ext>
            </a:extLst>
          </p:cNvPr>
          <p:cNvSpPr/>
          <p:nvPr/>
        </p:nvSpPr>
        <p:spPr>
          <a:xfrm>
            <a:off x="6316389" y="4896174"/>
            <a:ext cx="914400" cy="396099"/>
          </a:xfrm>
          <a:prstGeom prst="rect">
            <a:avLst/>
          </a:prstGeom>
          <a:solidFill>
            <a:srgbClr val="1F3665"/>
          </a:soli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2022</a:t>
            </a:r>
          </a:p>
        </p:txBody>
      </p:sp>
      <p:sp>
        <p:nvSpPr>
          <p:cNvPr id="27" name="Rectangle 26">
            <a:extLst>
              <a:ext uri="{FF2B5EF4-FFF2-40B4-BE49-F238E27FC236}">
                <a16:creationId xmlns:a16="http://schemas.microsoft.com/office/drawing/2014/main" id="{06A9CCAF-E0CB-46CC-8F6B-503F815437F0}"/>
              </a:ext>
            </a:extLst>
          </p:cNvPr>
          <p:cNvSpPr/>
          <p:nvPr/>
        </p:nvSpPr>
        <p:spPr>
          <a:xfrm>
            <a:off x="8385943" y="4896174"/>
            <a:ext cx="914400" cy="396099"/>
          </a:xfrm>
          <a:prstGeom prst="rect">
            <a:avLst/>
          </a:prstGeom>
          <a:solidFill>
            <a:srgbClr val="1F3665"/>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2023</a:t>
            </a:r>
          </a:p>
        </p:txBody>
      </p:sp>
      <p:pic>
        <p:nvPicPr>
          <p:cNvPr id="28" name="Graphic 27" descr="Chevron arrows with solid fill">
            <a:extLst>
              <a:ext uri="{FF2B5EF4-FFF2-40B4-BE49-F238E27FC236}">
                <a16:creationId xmlns:a16="http://schemas.microsoft.com/office/drawing/2014/main" id="{40916D75-34DA-4DE4-AB68-2620562143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42504" y="4637023"/>
            <a:ext cx="914400" cy="914400"/>
          </a:xfrm>
          <a:prstGeom prst="rect">
            <a:avLst/>
          </a:prstGeom>
        </p:spPr>
      </p:pic>
      <p:sp>
        <p:nvSpPr>
          <p:cNvPr id="29" name="Rectangle 28">
            <a:extLst>
              <a:ext uri="{FF2B5EF4-FFF2-40B4-BE49-F238E27FC236}">
                <a16:creationId xmlns:a16="http://schemas.microsoft.com/office/drawing/2014/main" id="{D4A3E10B-2799-40C1-AFEC-3F5C92F319F2}"/>
              </a:ext>
            </a:extLst>
          </p:cNvPr>
          <p:cNvSpPr/>
          <p:nvPr/>
        </p:nvSpPr>
        <p:spPr>
          <a:xfrm>
            <a:off x="107727" y="4896174"/>
            <a:ext cx="914400" cy="396099"/>
          </a:xfrm>
          <a:prstGeom prst="rect">
            <a:avLst/>
          </a:prstGeom>
          <a:solidFill>
            <a:srgbClr val="1F36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2019</a:t>
            </a:r>
          </a:p>
        </p:txBody>
      </p:sp>
      <p:pic>
        <p:nvPicPr>
          <p:cNvPr id="4" name="Graphic 22" descr="Chevron arrows with solid fill">
            <a:extLst>
              <a:ext uri="{FF2B5EF4-FFF2-40B4-BE49-F238E27FC236}">
                <a16:creationId xmlns:a16="http://schemas.microsoft.com/office/drawing/2014/main" id="{C0B656DA-2301-1A54-02D3-C1642A5F827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20720" y="4637023"/>
            <a:ext cx="914400" cy="914400"/>
          </a:xfrm>
          <a:prstGeom prst="rect">
            <a:avLst/>
          </a:prstGeom>
        </p:spPr>
      </p:pic>
      <p:sp>
        <p:nvSpPr>
          <p:cNvPr id="5" name="Rectangle 4">
            <a:extLst>
              <a:ext uri="{FF2B5EF4-FFF2-40B4-BE49-F238E27FC236}">
                <a16:creationId xmlns:a16="http://schemas.microsoft.com/office/drawing/2014/main" id="{54A5C767-557F-A1B0-B4CF-BB5BD0EB6E44}"/>
              </a:ext>
            </a:extLst>
          </p:cNvPr>
          <p:cNvSpPr/>
          <p:nvPr/>
        </p:nvSpPr>
        <p:spPr>
          <a:xfrm>
            <a:off x="10455497" y="4896174"/>
            <a:ext cx="914400" cy="396099"/>
          </a:xfrm>
          <a:prstGeom prst="rect">
            <a:avLst/>
          </a:prstGeom>
          <a:solidFill>
            <a:srgbClr val="1F3665"/>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2024</a:t>
            </a:r>
          </a:p>
        </p:txBody>
      </p:sp>
      <p:pic>
        <p:nvPicPr>
          <p:cNvPr id="6" name="Image 5">
            <a:extLst>
              <a:ext uri="{FF2B5EF4-FFF2-40B4-BE49-F238E27FC236}">
                <a16:creationId xmlns:a16="http://schemas.microsoft.com/office/drawing/2014/main" id="{0C95C540-2564-1380-CA6D-337F1FA94D1C}"/>
              </a:ext>
            </a:extLst>
          </p:cNvPr>
          <p:cNvPicPr>
            <a:picLocks noChangeAspect="1"/>
          </p:cNvPicPr>
          <p:nvPr/>
        </p:nvPicPr>
        <p:blipFill>
          <a:blip r:embed="rId12"/>
          <a:stretch>
            <a:fillRect/>
          </a:stretch>
        </p:blipFill>
        <p:spPr>
          <a:xfrm>
            <a:off x="8289376" y="3287110"/>
            <a:ext cx="1059438" cy="1350474"/>
          </a:xfrm>
          <a:prstGeom prst="rect">
            <a:avLst/>
          </a:prstGeom>
          <a:effectLst>
            <a:outerShdw blurRad="50800" dist="38100" dir="13500000" algn="br" rotWithShape="0">
              <a:prstClr val="black">
                <a:alpha val="40000"/>
              </a:prstClr>
            </a:outerShdw>
          </a:effectLst>
        </p:spPr>
      </p:pic>
      <p:pic>
        <p:nvPicPr>
          <p:cNvPr id="10" name="Image 9">
            <a:extLst>
              <a:ext uri="{FF2B5EF4-FFF2-40B4-BE49-F238E27FC236}">
                <a16:creationId xmlns:a16="http://schemas.microsoft.com/office/drawing/2014/main" id="{B0951930-7141-AADD-8556-34CFB919F5FF}"/>
              </a:ext>
            </a:extLst>
          </p:cNvPr>
          <p:cNvPicPr>
            <a:picLocks noChangeAspect="1"/>
          </p:cNvPicPr>
          <p:nvPr/>
        </p:nvPicPr>
        <p:blipFill>
          <a:blip r:embed="rId13"/>
          <a:stretch>
            <a:fillRect/>
          </a:stretch>
        </p:blipFill>
        <p:spPr>
          <a:xfrm>
            <a:off x="6262890" y="3216519"/>
            <a:ext cx="1059438" cy="1509074"/>
          </a:xfrm>
          <a:prstGeom prst="rect">
            <a:avLst/>
          </a:prstGeom>
          <a:ln>
            <a:noFill/>
          </a:ln>
        </p:spPr>
      </p:pic>
      <p:pic>
        <p:nvPicPr>
          <p:cNvPr id="7" name="Picture 17">
            <a:extLst>
              <a:ext uri="{FF2B5EF4-FFF2-40B4-BE49-F238E27FC236}">
                <a16:creationId xmlns:a16="http://schemas.microsoft.com/office/drawing/2014/main" id="{C70B99B0-21E3-92C1-A816-60B6ACD0B7A5}"/>
              </a:ext>
            </a:extLst>
          </p:cNvPr>
          <p:cNvPicPr>
            <a:picLocks noChangeAspect="1"/>
          </p:cNvPicPr>
          <p:nvPr/>
        </p:nvPicPr>
        <p:blipFill>
          <a:blip r:embed="rId14"/>
          <a:stretch>
            <a:fillRect/>
          </a:stretch>
        </p:blipFill>
        <p:spPr>
          <a:xfrm>
            <a:off x="6310729" y="1660778"/>
            <a:ext cx="1011599" cy="1306577"/>
          </a:xfrm>
          <a:prstGeom prst="rect">
            <a:avLst/>
          </a:prstGeom>
        </p:spPr>
      </p:pic>
    </p:spTree>
    <p:extLst>
      <p:ext uri="{BB962C8B-B14F-4D97-AF65-F5344CB8AC3E}">
        <p14:creationId xmlns:p14="http://schemas.microsoft.com/office/powerpoint/2010/main" val="2746223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CC51DE53-CBE3-0824-260E-2DE021ACB9AB}"/>
              </a:ext>
            </a:extLst>
          </p:cNvPr>
          <p:cNvGraphicFramePr>
            <a:graphicFrameLocks noChangeAspect="1"/>
          </p:cNvGraphicFramePr>
          <p:nvPr>
            <p:custDataLst>
              <p:tags r:id="rId1"/>
            </p:custDataLst>
            <p:extLst>
              <p:ext uri="{D42A27DB-BD31-4B8C-83A1-F6EECF244321}">
                <p14:modId xmlns:p14="http://schemas.microsoft.com/office/powerpoint/2010/main" val="2972581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5" name="Objet 4" hidden="1">
                        <a:extLst>
                          <a:ext uri="{FF2B5EF4-FFF2-40B4-BE49-F238E27FC236}">
                            <a16:creationId xmlns:a16="http://schemas.microsoft.com/office/drawing/2014/main" id="{CC51DE53-CBE3-0824-260E-2DE021ACB9A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07D26565-FCF7-0548-AB57-E25684D2C406}"/>
              </a:ext>
            </a:extLst>
          </p:cNvPr>
          <p:cNvSpPr>
            <a:spLocks noGrp="1"/>
          </p:cNvSpPr>
          <p:nvPr>
            <p:ph type="title"/>
          </p:nvPr>
        </p:nvSpPr>
        <p:spPr/>
        <p:txBody>
          <a:bodyPr vert="horz">
            <a:normAutofit/>
          </a:bodyPr>
          <a:lstStyle/>
          <a:p>
            <a:pPr algn="l"/>
            <a:r>
              <a:rPr lang="fr-FR" b="0" i="0" u="none" strike="noStrike" baseline="0" dirty="0">
                <a:latin typeface="+mn-lt"/>
              </a:rPr>
              <a:t> </a:t>
            </a:r>
            <a:r>
              <a:rPr lang="fr-FR" b="1" i="0" u="none" strike="noStrike" baseline="0" dirty="0">
                <a:solidFill>
                  <a:srgbClr val="000542"/>
                </a:solidFill>
                <a:latin typeface="+mn-lt"/>
              </a:rPr>
              <a:t>BPSA Quality Test Matrices (2015) </a:t>
            </a:r>
            <a:endParaRPr lang="en-US" sz="8000" dirty="0">
              <a:latin typeface="+mn-lt"/>
            </a:endParaRPr>
          </a:p>
        </p:txBody>
      </p:sp>
      <p:sp>
        <p:nvSpPr>
          <p:cNvPr id="2" name="Espace réservé du numéro de diapositive 1">
            <a:extLst>
              <a:ext uri="{FF2B5EF4-FFF2-40B4-BE49-F238E27FC236}">
                <a16:creationId xmlns:a16="http://schemas.microsoft.com/office/drawing/2014/main" id="{0019C416-7CEF-6708-F948-28F7AFE7C046}"/>
              </a:ext>
            </a:extLst>
          </p:cNvPr>
          <p:cNvSpPr>
            <a:spLocks noGrp="1"/>
          </p:cNvSpPr>
          <p:nvPr>
            <p:ph type="sldNum" sz="quarter" idx="4294967295"/>
          </p:nvPr>
        </p:nvSpPr>
        <p:spPr>
          <a:xfrm>
            <a:off x="11147425" y="6470079"/>
            <a:ext cx="412750" cy="153987"/>
          </a:xfrm>
          <a:prstGeom prst="rect">
            <a:avLst/>
          </a:prstGeom>
        </p:spPr>
        <p:txBody>
          <a:bodyPr vert="horz" lIns="0" tIns="0" rIns="0" bIns="0" rtlCol="0" anchor="t" anchorCtr="0">
            <a:spAutoFit/>
          </a:bodyP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fr-FR" smtClean="0"/>
              <a:pPr/>
              <a:t>41</a:t>
            </a:fld>
            <a:endParaRPr lang="fr-FR" dirty="0"/>
          </a:p>
        </p:txBody>
      </p:sp>
      <p:sp>
        <p:nvSpPr>
          <p:cNvPr id="11" name="ZoneTexte 10">
            <a:extLst>
              <a:ext uri="{FF2B5EF4-FFF2-40B4-BE49-F238E27FC236}">
                <a16:creationId xmlns:a16="http://schemas.microsoft.com/office/drawing/2014/main" id="{1A7C2AB7-96F4-9C1D-1059-C54DD5EEF807}"/>
              </a:ext>
            </a:extLst>
          </p:cNvPr>
          <p:cNvSpPr txBox="1"/>
          <p:nvPr/>
        </p:nvSpPr>
        <p:spPr>
          <a:xfrm>
            <a:off x="1079938" y="2194127"/>
            <a:ext cx="4516821" cy="3046988"/>
          </a:xfrm>
          <a:prstGeom prst="rect">
            <a:avLst/>
          </a:prstGeom>
          <a:noFill/>
        </p:spPr>
        <p:txBody>
          <a:bodyPr wrap="square">
            <a:spAutoFit/>
          </a:bodyPr>
          <a:lstStyle/>
          <a:p>
            <a:pPr algn="l"/>
            <a:endParaRPr lang="fr-FR" sz="2400" b="0" i="0" u="none" strike="noStrike" baseline="0" dirty="0">
              <a:solidFill>
                <a:srgbClr val="000000"/>
              </a:solidFill>
              <a:latin typeface="+mj-lt"/>
            </a:endParaRPr>
          </a:p>
          <a:p>
            <a:pPr marR="144330" algn="l"/>
            <a:r>
              <a:rPr lang="fr-FR" sz="2400" b="1" i="0" u="none" strike="noStrike" baseline="0" dirty="0">
                <a:solidFill>
                  <a:srgbClr val="000542"/>
                </a:solidFill>
                <a:latin typeface="+mj-lt"/>
              </a:rPr>
              <a:t>Test </a:t>
            </a:r>
            <a:r>
              <a:rPr lang="fr-FR" sz="2400" b="1" i="0" u="none" strike="noStrike" baseline="0" dirty="0" err="1">
                <a:solidFill>
                  <a:srgbClr val="000542"/>
                </a:solidFill>
                <a:latin typeface="+mj-lt"/>
              </a:rPr>
              <a:t>Categories</a:t>
            </a:r>
            <a:endParaRPr lang="fr-FR" sz="2400" b="0" i="0" u="none" strike="noStrike" baseline="0" dirty="0">
              <a:solidFill>
                <a:srgbClr val="000542"/>
              </a:solidFill>
              <a:latin typeface="+mj-lt"/>
            </a:endParaRPr>
          </a:p>
          <a:p>
            <a:pPr marR="0" algn="l"/>
            <a:r>
              <a:rPr lang="fr-FR" sz="2400" b="0" i="0" u="none" strike="noStrike" baseline="0" dirty="0">
                <a:solidFill>
                  <a:srgbClr val="000542"/>
                </a:solidFill>
                <a:latin typeface="+mj-lt"/>
              </a:rPr>
              <a:t>A. Physical</a:t>
            </a:r>
          </a:p>
          <a:p>
            <a:pPr marR="0" algn="l"/>
            <a:r>
              <a:rPr lang="fr-FR" sz="2400" b="0" i="0" u="none" strike="noStrike" baseline="0" dirty="0">
                <a:solidFill>
                  <a:srgbClr val="000542"/>
                </a:solidFill>
                <a:latin typeface="+mj-lt"/>
              </a:rPr>
              <a:t>B. </a:t>
            </a:r>
            <a:r>
              <a:rPr lang="fr-FR" sz="2400" b="0" i="0" u="none" strike="noStrike" baseline="0" dirty="0" err="1">
                <a:solidFill>
                  <a:srgbClr val="000542"/>
                </a:solidFill>
                <a:latin typeface="+mj-lt"/>
              </a:rPr>
              <a:t>Functional</a:t>
            </a:r>
            <a:endParaRPr lang="fr-FR" sz="2400" b="0" i="0" u="none" strike="noStrike" baseline="0" dirty="0">
              <a:solidFill>
                <a:srgbClr val="000542"/>
              </a:solidFill>
              <a:latin typeface="+mj-lt"/>
            </a:endParaRPr>
          </a:p>
          <a:p>
            <a:pPr marR="0" algn="l"/>
            <a:r>
              <a:rPr lang="fr-FR" sz="2400" b="0" i="0" u="none" strike="noStrike" baseline="0" dirty="0">
                <a:solidFill>
                  <a:srgbClr val="000542"/>
                </a:solidFill>
                <a:latin typeface="+mj-lt"/>
              </a:rPr>
              <a:t>C. </a:t>
            </a:r>
            <a:r>
              <a:rPr lang="fr-FR" sz="2400" b="0" i="0" u="none" strike="noStrike" baseline="0" dirty="0" err="1">
                <a:solidFill>
                  <a:srgbClr val="000542"/>
                </a:solidFill>
                <a:latin typeface="+mj-lt"/>
              </a:rPr>
              <a:t>Biological</a:t>
            </a:r>
            <a:endParaRPr lang="fr-FR" sz="2400" b="0" i="0" u="none" strike="noStrike" baseline="0" dirty="0">
              <a:solidFill>
                <a:srgbClr val="000542"/>
              </a:solidFill>
              <a:latin typeface="+mj-lt"/>
            </a:endParaRPr>
          </a:p>
          <a:p>
            <a:pPr marR="0" algn="l"/>
            <a:r>
              <a:rPr lang="fr-FR" sz="2400" b="0" i="0" u="none" strike="noStrike" baseline="0" dirty="0">
                <a:solidFill>
                  <a:srgbClr val="000542"/>
                </a:solidFill>
                <a:latin typeface="+mj-lt"/>
              </a:rPr>
              <a:t>D. Chemical</a:t>
            </a:r>
          </a:p>
          <a:p>
            <a:pPr marR="0" algn="l"/>
            <a:r>
              <a:rPr lang="fr-FR" sz="2400" b="0" i="0" u="none" strike="noStrike" baseline="0" dirty="0">
                <a:solidFill>
                  <a:srgbClr val="000542"/>
                </a:solidFill>
                <a:latin typeface="+mj-lt"/>
              </a:rPr>
              <a:t>E. </a:t>
            </a:r>
            <a:r>
              <a:rPr lang="fr-FR" sz="2400" b="0" i="0" u="none" strike="noStrike" baseline="0" dirty="0" err="1">
                <a:solidFill>
                  <a:srgbClr val="000542"/>
                </a:solidFill>
                <a:latin typeface="+mj-lt"/>
              </a:rPr>
              <a:t>Regulatory</a:t>
            </a:r>
            <a:endParaRPr lang="fr-FR" sz="2400" b="0" i="0" u="none" strike="noStrike" baseline="0" dirty="0">
              <a:solidFill>
                <a:srgbClr val="000542"/>
              </a:solidFill>
              <a:latin typeface="+mj-lt"/>
            </a:endParaRPr>
          </a:p>
          <a:p>
            <a:pPr marR="0" algn="l"/>
            <a:r>
              <a:rPr lang="fr-FR" sz="2400" b="0" i="0" u="none" strike="noStrike" baseline="0" dirty="0">
                <a:solidFill>
                  <a:srgbClr val="000542"/>
                </a:solidFill>
                <a:latin typeface="+mj-lt"/>
              </a:rPr>
              <a:t>F. </a:t>
            </a:r>
            <a:r>
              <a:rPr lang="fr-FR" sz="2400" b="0" i="0" u="none" strike="noStrike" baseline="0" dirty="0" err="1">
                <a:solidFill>
                  <a:srgbClr val="000542"/>
                </a:solidFill>
                <a:latin typeface="+mj-lt"/>
              </a:rPr>
              <a:t>Sterilization</a:t>
            </a:r>
            <a:r>
              <a:rPr lang="fr-FR" sz="2400" b="0" i="0" u="none" strike="noStrike" baseline="0" dirty="0">
                <a:solidFill>
                  <a:srgbClr val="000542"/>
                </a:solidFill>
                <a:latin typeface="+mj-lt"/>
              </a:rPr>
              <a:t>/</a:t>
            </a:r>
            <a:r>
              <a:rPr lang="fr-FR" sz="2400" b="0" i="0" u="none" strike="noStrike" baseline="0" dirty="0" err="1">
                <a:solidFill>
                  <a:srgbClr val="000542"/>
                </a:solidFill>
                <a:latin typeface="+mj-lt"/>
              </a:rPr>
              <a:t>Sanitization</a:t>
            </a:r>
            <a:endParaRPr lang="fr-FR" sz="2400" b="0" i="0" u="none" strike="noStrike" baseline="0" dirty="0">
              <a:solidFill>
                <a:srgbClr val="000542"/>
              </a:solidFill>
              <a:latin typeface="+mj-lt"/>
            </a:endParaRPr>
          </a:p>
        </p:txBody>
      </p:sp>
      <p:sp>
        <p:nvSpPr>
          <p:cNvPr id="15" name="ZoneTexte 14">
            <a:extLst>
              <a:ext uri="{FF2B5EF4-FFF2-40B4-BE49-F238E27FC236}">
                <a16:creationId xmlns:a16="http://schemas.microsoft.com/office/drawing/2014/main" id="{807401D1-707B-EEC6-791D-254C051AF289}"/>
              </a:ext>
            </a:extLst>
          </p:cNvPr>
          <p:cNvSpPr txBox="1"/>
          <p:nvPr/>
        </p:nvSpPr>
        <p:spPr>
          <a:xfrm>
            <a:off x="6006662" y="2194127"/>
            <a:ext cx="4516821" cy="3046988"/>
          </a:xfrm>
          <a:prstGeom prst="rect">
            <a:avLst/>
          </a:prstGeom>
          <a:noFill/>
        </p:spPr>
        <p:txBody>
          <a:bodyPr wrap="square">
            <a:spAutoFit/>
          </a:bodyPr>
          <a:lstStyle/>
          <a:p>
            <a:pPr algn="l"/>
            <a:endParaRPr lang="fr-FR" sz="2400" b="0" i="0" u="none" strike="noStrike" baseline="0" dirty="0">
              <a:solidFill>
                <a:srgbClr val="000000"/>
              </a:solidFill>
              <a:latin typeface="+mj-lt"/>
            </a:endParaRPr>
          </a:p>
          <a:p>
            <a:pPr marR="44080" algn="l"/>
            <a:r>
              <a:rPr lang="fr-FR" sz="2400" b="1" i="0" u="none" strike="noStrike" baseline="0" dirty="0">
                <a:solidFill>
                  <a:srgbClr val="000542"/>
                </a:solidFill>
                <a:latin typeface="+mj-lt"/>
              </a:rPr>
              <a:t>Component </a:t>
            </a:r>
            <a:r>
              <a:rPr lang="fr-FR" sz="2400" b="1" i="0" u="none" strike="noStrike" baseline="0" dirty="0" err="1">
                <a:solidFill>
                  <a:srgbClr val="000542"/>
                </a:solidFill>
                <a:latin typeface="+mj-lt"/>
              </a:rPr>
              <a:t>Categories</a:t>
            </a:r>
            <a:endParaRPr lang="fr-FR" sz="2400" b="0" i="0" u="none" strike="noStrike" baseline="0" dirty="0">
              <a:solidFill>
                <a:srgbClr val="000542"/>
              </a:solidFill>
              <a:latin typeface="+mj-lt"/>
            </a:endParaRPr>
          </a:p>
          <a:p>
            <a:pPr marR="0" algn="l"/>
            <a:r>
              <a:rPr lang="fr-FR" sz="2400" b="0" i="0" u="none" strike="noStrike" baseline="0" dirty="0" err="1">
                <a:solidFill>
                  <a:srgbClr val="000542"/>
                </a:solidFill>
                <a:latin typeface="+mj-lt"/>
              </a:rPr>
              <a:t>Chromatography</a:t>
            </a:r>
            <a:endParaRPr lang="fr-FR" sz="2400" b="0" i="0" u="none" strike="noStrike" baseline="0" dirty="0">
              <a:solidFill>
                <a:srgbClr val="000542"/>
              </a:solidFill>
              <a:latin typeface="+mj-lt"/>
            </a:endParaRPr>
          </a:p>
          <a:p>
            <a:pPr marR="0" algn="l"/>
            <a:r>
              <a:rPr lang="fr-FR" sz="2400" b="0" i="0" u="none" strike="noStrike" baseline="0" dirty="0" err="1">
                <a:solidFill>
                  <a:srgbClr val="000542"/>
                </a:solidFill>
                <a:latin typeface="+mj-lt"/>
              </a:rPr>
              <a:t>Connectors</a:t>
            </a:r>
            <a:r>
              <a:rPr lang="fr-FR" sz="2400" b="0" i="0" u="none" strike="noStrike" baseline="0" dirty="0">
                <a:solidFill>
                  <a:srgbClr val="000542"/>
                </a:solidFill>
                <a:latin typeface="+mj-lt"/>
              </a:rPr>
              <a:t>, Valves and </a:t>
            </a:r>
            <a:r>
              <a:rPr lang="fr-FR" sz="2400" b="0" i="0" u="none" strike="noStrike" baseline="0" dirty="0" err="1">
                <a:solidFill>
                  <a:srgbClr val="000542"/>
                </a:solidFill>
                <a:latin typeface="+mj-lt"/>
              </a:rPr>
              <a:t>Retainers</a:t>
            </a:r>
            <a:endParaRPr lang="fr-FR" sz="2400" b="0" i="0" u="none" strike="noStrike" baseline="0" dirty="0">
              <a:solidFill>
                <a:srgbClr val="000542"/>
              </a:solidFill>
              <a:latin typeface="+mj-lt"/>
            </a:endParaRPr>
          </a:p>
          <a:p>
            <a:pPr marR="0" algn="l"/>
            <a:r>
              <a:rPr lang="fr-FR" sz="2400" b="0" i="0" u="none" strike="noStrike" baseline="0" dirty="0">
                <a:solidFill>
                  <a:srgbClr val="000542"/>
                </a:solidFill>
                <a:latin typeface="+mj-lt"/>
              </a:rPr>
              <a:t>Containers and Film</a:t>
            </a:r>
          </a:p>
          <a:p>
            <a:pPr marR="0" algn="l"/>
            <a:r>
              <a:rPr lang="fr-FR" sz="2400" b="0" i="0" u="none" strike="noStrike" baseline="0" dirty="0" err="1">
                <a:solidFill>
                  <a:srgbClr val="000542"/>
                </a:solidFill>
                <a:latin typeface="+mj-lt"/>
              </a:rPr>
              <a:t>Sensors</a:t>
            </a:r>
            <a:endParaRPr lang="fr-FR" sz="2400" b="0" i="0" u="none" strike="noStrike" baseline="0" dirty="0">
              <a:solidFill>
                <a:srgbClr val="000542"/>
              </a:solidFill>
              <a:latin typeface="+mj-lt"/>
            </a:endParaRPr>
          </a:p>
          <a:p>
            <a:pPr marR="0" algn="l"/>
            <a:r>
              <a:rPr lang="fr-FR" sz="2400" b="0" i="0" u="none" strike="noStrike" baseline="0" dirty="0">
                <a:solidFill>
                  <a:srgbClr val="000542"/>
                </a:solidFill>
                <a:latin typeface="+mj-lt"/>
              </a:rPr>
              <a:t>Tubing</a:t>
            </a:r>
          </a:p>
          <a:p>
            <a:pPr marR="0" algn="l"/>
            <a:r>
              <a:rPr lang="fr-FR" sz="2400" b="0" i="0" u="none" strike="noStrike" baseline="0" dirty="0" err="1">
                <a:solidFill>
                  <a:srgbClr val="000542"/>
                </a:solidFill>
                <a:latin typeface="+mj-lt"/>
              </a:rPr>
              <a:t>Filters</a:t>
            </a:r>
            <a:endParaRPr lang="fr-FR" sz="2400" b="0" i="0" u="none" strike="noStrike" baseline="0" dirty="0">
              <a:solidFill>
                <a:srgbClr val="000542"/>
              </a:solidFill>
              <a:latin typeface="+mj-lt"/>
            </a:endParaRPr>
          </a:p>
        </p:txBody>
      </p:sp>
    </p:spTree>
    <p:extLst>
      <p:ext uri="{BB962C8B-B14F-4D97-AF65-F5344CB8AC3E}">
        <p14:creationId xmlns:p14="http://schemas.microsoft.com/office/powerpoint/2010/main" val="4736688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Objet 39" hidden="1">
            <a:extLst>
              <a:ext uri="{FF2B5EF4-FFF2-40B4-BE49-F238E27FC236}">
                <a16:creationId xmlns:a16="http://schemas.microsoft.com/office/drawing/2014/main" id="{920598F5-E21E-2F9D-389C-4E9D7AD26DDE}"/>
              </a:ext>
            </a:extLst>
          </p:cNvPr>
          <p:cNvGraphicFramePr>
            <a:graphicFrameLocks noChangeAspect="1"/>
          </p:cNvGraphicFramePr>
          <p:nvPr>
            <p:custDataLst>
              <p:tags r:id="rId1"/>
            </p:custDataLst>
            <p:extLst>
              <p:ext uri="{D42A27DB-BD31-4B8C-83A1-F6EECF244321}">
                <p14:modId xmlns:p14="http://schemas.microsoft.com/office/powerpoint/2010/main" val="2974988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40" name="Objet 39" hidden="1">
                        <a:extLst>
                          <a:ext uri="{FF2B5EF4-FFF2-40B4-BE49-F238E27FC236}">
                            <a16:creationId xmlns:a16="http://schemas.microsoft.com/office/drawing/2014/main" id="{920598F5-E21E-2F9D-389C-4E9D7AD26DD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5" name="Picture 2">
            <a:extLst>
              <a:ext uri="{FF2B5EF4-FFF2-40B4-BE49-F238E27FC236}">
                <a16:creationId xmlns:a16="http://schemas.microsoft.com/office/drawing/2014/main" id="{446E9F86-930F-42B7-B281-B0CEBD1E6C5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122"/>
          <a:stretch/>
        </p:blipFill>
        <p:spPr bwMode="auto">
          <a:xfrm>
            <a:off x="107260" y="1342122"/>
            <a:ext cx="865125" cy="742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B84108-299D-4C93-AC0F-0B282E1DB84C}"/>
              </a:ext>
            </a:extLst>
          </p:cNvPr>
          <p:cNvSpPr>
            <a:spLocks noGrp="1"/>
          </p:cNvSpPr>
          <p:nvPr>
            <p:ph type="title"/>
          </p:nvPr>
        </p:nvSpPr>
        <p:spPr/>
        <p:txBody>
          <a:bodyPr vert="horz">
            <a:normAutofit/>
          </a:bodyPr>
          <a:lstStyle/>
          <a:p>
            <a:r>
              <a:rPr lang="en-US" dirty="0"/>
              <a:t>Materials &amp; Assemblies Impact Assessment </a:t>
            </a:r>
          </a:p>
        </p:txBody>
      </p:sp>
      <p:sp>
        <p:nvSpPr>
          <p:cNvPr id="4" name="Content Placeholder 1">
            <a:extLst>
              <a:ext uri="{FF2B5EF4-FFF2-40B4-BE49-F238E27FC236}">
                <a16:creationId xmlns:a16="http://schemas.microsoft.com/office/drawing/2014/main" id="{564C7C46-C076-4B97-A348-D538AF8FBF80}"/>
              </a:ext>
            </a:extLst>
          </p:cNvPr>
          <p:cNvSpPr txBox="1">
            <a:spLocks/>
          </p:cNvSpPr>
          <p:nvPr/>
        </p:nvSpPr>
        <p:spPr>
          <a:xfrm>
            <a:off x="2577502" y="2669140"/>
            <a:ext cx="2446252" cy="2653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Materials Tests*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Physical Tests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Functional Tests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Biological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Chemical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Regulatory</a:t>
            </a:r>
          </a:p>
        </p:txBody>
      </p:sp>
      <p:pic>
        <p:nvPicPr>
          <p:cNvPr id="5" name="Graphic 4" descr="Statistics">
            <a:extLst>
              <a:ext uri="{FF2B5EF4-FFF2-40B4-BE49-F238E27FC236}">
                <a16:creationId xmlns:a16="http://schemas.microsoft.com/office/drawing/2014/main" id="{16989252-FB22-45AF-9B1E-5774C12771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48255" y="5626332"/>
            <a:ext cx="401808" cy="401808"/>
          </a:xfrm>
          <a:prstGeom prst="rect">
            <a:avLst/>
          </a:prstGeom>
        </p:spPr>
      </p:pic>
      <p:pic>
        <p:nvPicPr>
          <p:cNvPr id="6" name="Picture 5">
            <a:extLst>
              <a:ext uri="{FF2B5EF4-FFF2-40B4-BE49-F238E27FC236}">
                <a16:creationId xmlns:a16="http://schemas.microsoft.com/office/drawing/2014/main" id="{103500B0-026C-4416-8E35-5FF28352A002}"/>
              </a:ext>
            </a:extLst>
          </p:cNvPr>
          <p:cNvPicPr>
            <a:picLocks noChangeAspect="1"/>
          </p:cNvPicPr>
          <p:nvPr/>
        </p:nvPicPr>
        <p:blipFill>
          <a:blip r:embed="rId9"/>
          <a:stretch>
            <a:fillRect/>
          </a:stretch>
        </p:blipFill>
        <p:spPr>
          <a:xfrm>
            <a:off x="698166" y="1894344"/>
            <a:ext cx="1493227" cy="1498272"/>
          </a:xfrm>
          <a:prstGeom prst="rect">
            <a:avLst/>
          </a:prstGeom>
        </p:spPr>
      </p:pic>
      <p:sp>
        <p:nvSpPr>
          <p:cNvPr id="7" name="TextBox 6">
            <a:extLst>
              <a:ext uri="{FF2B5EF4-FFF2-40B4-BE49-F238E27FC236}">
                <a16:creationId xmlns:a16="http://schemas.microsoft.com/office/drawing/2014/main" id="{DC14E32C-D328-41D9-9337-67795F6353BA}"/>
              </a:ext>
            </a:extLst>
          </p:cNvPr>
          <p:cNvSpPr txBox="1"/>
          <p:nvPr/>
        </p:nvSpPr>
        <p:spPr>
          <a:xfrm>
            <a:off x="698165" y="3332141"/>
            <a:ext cx="1493227" cy="439929"/>
          </a:xfrm>
          <a:prstGeom prst="rect">
            <a:avLst/>
          </a:prstGeom>
          <a:solidFill>
            <a:srgbClr val="00249C"/>
          </a:solidFill>
        </p:spPr>
        <p:txBody>
          <a:bodyPr wrap="square" rtlCol="0">
            <a:spAutoFit/>
          </a:bodyPr>
          <a:lstStyle/>
          <a:p>
            <a:pPr marL="0" marR="0" lvl="0" indent="0" algn="ctr" defTabSz="914400" eaLnBrk="0" fontAlgn="ctr" latinLnBrk="0" hangingPunct="0">
              <a:lnSpc>
                <a:spcPct val="85000"/>
              </a:lnSpc>
              <a:spcBef>
                <a:spcPct val="35000"/>
              </a:spcBef>
              <a:spcAft>
                <a:spcPct val="0"/>
              </a:spcAft>
              <a:buClrTx/>
              <a:buSzTx/>
              <a:buFontTx/>
              <a:buNone/>
              <a:tabLst/>
              <a:defRPr/>
            </a:pPr>
            <a:r>
              <a:rPr kumimoji="0" lang="en-US" sz="1300" b="0" i="0" u="none" strike="noStrike" kern="0" cap="none" spc="0" normalizeH="0" baseline="0" noProof="0" dirty="0">
                <a:ln>
                  <a:noFill/>
                </a:ln>
                <a:solidFill>
                  <a:prstClr val="white"/>
                </a:solidFill>
                <a:effectLst/>
                <a:uLnTx/>
                <a:uFillTx/>
                <a:latin typeface="Montserrat" panose="00000500000000000000" pitchFamily="2" charset="0"/>
                <a:ea typeface="MS PGothic" pitchFamily="34" charset="-128"/>
              </a:rPr>
              <a:t>Quality Test Matrices</a:t>
            </a:r>
          </a:p>
        </p:txBody>
      </p:sp>
      <p:sp>
        <p:nvSpPr>
          <p:cNvPr id="8" name="Rectangle: Rounded Corners 7">
            <a:extLst>
              <a:ext uri="{FF2B5EF4-FFF2-40B4-BE49-F238E27FC236}">
                <a16:creationId xmlns:a16="http://schemas.microsoft.com/office/drawing/2014/main" id="{8C8AEC53-B923-44D9-9C42-CA0C306ADE73}"/>
              </a:ext>
            </a:extLst>
          </p:cNvPr>
          <p:cNvSpPr/>
          <p:nvPr/>
        </p:nvSpPr>
        <p:spPr>
          <a:xfrm>
            <a:off x="4353821" y="1913682"/>
            <a:ext cx="1459088" cy="501342"/>
          </a:xfrm>
          <a:prstGeom prst="roundRect">
            <a:avLst/>
          </a:prstGeom>
          <a:solidFill>
            <a:srgbClr val="05C3DD">
              <a:lumMod val="75000"/>
            </a:srgbClr>
          </a:solidFill>
          <a:ln w="12700" cap="flat" cmpd="sng" algn="ctr">
            <a:solidFill>
              <a:srgbClr val="0492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rPr>
              <a:t>Connectors &amp; Valves</a:t>
            </a:r>
          </a:p>
        </p:txBody>
      </p:sp>
      <p:sp>
        <p:nvSpPr>
          <p:cNvPr id="9" name="Rectangle: Rounded Corners 8">
            <a:extLst>
              <a:ext uri="{FF2B5EF4-FFF2-40B4-BE49-F238E27FC236}">
                <a16:creationId xmlns:a16="http://schemas.microsoft.com/office/drawing/2014/main" id="{91F487DD-4568-42F4-A287-C875BFC9F77E}"/>
              </a:ext>
            </a:extLst>
          </p:cNvPr>
          <p:cNvSpPr/>
          <p:nvPr/>
        </p:nvSpPr>
        <p:spPr>
          <a:xfrm>
            <a:off x="5888709" y="1917304"/>
            <a:ext cx="1362752" cy="501342"/>
          </a:xfrm>
          <a:prstGeom prst="roundRect">
            <a:avLst/>
          </a:prstGeom>
          <a:solidFill>
            <a:srgbClr val="05C3DD">
              <a:lumMod val="75000"/>
            </a:srgbClr>
          </a:solidFill>
          <a:ln w="12700" cap="flat" cmpd="sng" algn="ctr">
            <a:solidFill>
              <a:srgbClr val="0492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rPr>
              <a:t>Containers &amp; Film</a:t>
            </a:r>
          </a:p>
        </p:txBody>
      </p:sp>
      <p:sp>
        <p:nvSpPr>
          <p:cNvPr id="10" name="Rectangle: Rounded Corners 9">
            <a:extLst>
              <a:ext uri="{FF2B5EF4-FFF2-40B4-BE49-F238E27FC236}">
                <a16:creationId xmlns:a16="http://schemas.microsoft.com/office/drawing/2014/main" id="{36158AF7-750D-4A37-A53E-93636DF175CE}"/>
              </a:ext>
            </a:extLst>
          </p:cNvPr>
          <p:cNvSpPr/>
          <p:nvPr/>
        </p:nvSpPr>
        <p:spPr>
          <a:xfrm>
            <a:off x="7327262" y="1910830"/>
            <a:ext cx="1119126" cy="501342"/>
          </a:xfrm>
          <a:prstGeom prst="roundRect">
            <a:avLst/>
          </a:prstGeom>
          <a:solidFill>
            <a:srgbClr val="05C3DD">
              <a:lumMod val="75000"/>
            </a:srgbClr>
          </a:solidFill>
          <a:ln w="12700" cap="flat" cmpd="sng" algn="ctr">
            <a:solidFill>
              <a:srgbClr val="0492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rPr>
              <a:t>Sensors</a:t>
            </a:r>
          </a:p>
        </p:txBody>
      </p:sp>
      <p:sp>
        <p:nvSpPr>
          <p:cNvPr id="11" name="Rectangle: Rounded Corners 10">
            <a:extLst>
              <a:ext uri="{FF2B5EF4-FFF2-40B4-BE49-F238E27FC236}">
                <a16:creationId xmlns:a16="http://schemas.microsoft.com/office/drawing/2014/main" id="{E8A6F367-D46B-4701-B7E6-F69D61D631F2}"/>
              </a:ext>
            </a:extLst>
          </p:cNvPr>
          <p:cNvSpPr/>
          <p:nvPr/>
        </p:nvSpPr>
        <p:spPr>
          <a:xfrm>
            <a:off x="8522189" y="1910830"/>
            <a:ext cx="1006027" cy="501342"/>
          </a:xfrm>
          <a:prstGeom prst="roundRect">
            <a:avLst/>
          </a:prstGeom>
          <a:solidFill>
            <a:srgbClr val="05C3DD">
              <a:lumMod val="75000"/>
            </a:srgbClr>
          </a:solidFill>
          <a:ln w="12700" cap="flat" cmpd="sng" algn="ctr">
            <a:solidFill>
              <a:srgbClr val="0492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rPr>
              <a:t>Tubing</a:t>
            </a:r>
          </a:p>
        </p:txBody>
      </p:sp>
      <p:sp>
        <p:nvSpPr>
          <p:cNvPr id="12" name="Rectangle: Rounded Corners 11">
            <a:extLst>
              <a:ext uri="{FF2B5EF4-FFF2-40B4-BE49-F238E27FC236}">
                <a16:creationId xmlns:a16="http://schemas.microsoft.com/office/drawing/2014/main" id="{2D433AE0-3C90-429E-9EC4-B3DC734FA9BD}"/>
              </a:ext>
            </a:extLst>
          </p:cNvPr>
          <p:cNvSpPr/>
          <p:nvPr/>
        </p:nvSpPr>
        <p:spPr>
          <a:xfrm>
            <a:off x="9612615" y="1910830"/>
            <a:ext cx="1006027" cy="501342"/>
          </a:xfrm>
          <a:prstGeom prst="roundRect">
            <a:avLst/>
          </a:prstGeom>
          <a:solidFill>
            <a:srgbClr val="05C3DD">
              <a:lumMod val="75000"/>
            </a:srgbClr>
          </a:solidFill>
          <a:ln w="12700" cap="flat" cmpd="sng" algn="ctr">
            <a:solidFill>
              <a:srgbClr val="0492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rPr>
              <a:t>Filters</a:t>
            </a:r>
            <a:endParaRPr kumimoji="0" lang="en-US" sz="18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endParaRPr>
          </a:p>
        </p:txBody>
      </p:sp>
      <p:sp>
        <p:nvSpPr>
          <p:cNvPr id="13" name="Rectangle: Rounded Corners 12">
            <a:extLst>
              <a:ext uri="{FF2B5EF4-FFF2-40B4-BE49-F238E27FC236}">
                <a16:creationId xmlns:a16="http://schemas.microsoft.com/office/drawing/2014/main" id="{F1368BE3-B660-4F37-8FC2-7C4BFA9E3B17}"/>
              </a:ext>
            </a:extLst>
          </p:cNvPr>
          <p:cNvSpPr/>
          <p:nvPr/>
        </p:nvSpPr>
        <p:spPr>
          <a:xfrm>
            <a:off x="10698742" y="1910830"/>
            <a:ext cx="1440664" cy="501342"/>
          </a:xfrm>
          <a:prstGeom prst="roundRect">
            <a:avLst/>
          </a:prstGeom>
          <a:solidFill>
            <a:srgbClr val="00249C"/>
          </a:solidFill>
          <a:ln w="12700" cap="flat" cmpd="sng" algn="ctr">
            <a:solidFill>
              <a:srgbClr val="00249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Montserrat" panose="00000500000000000000" pitchFamily="2" charset="0"/>
                <a:ea typeface="+mn-ea"/>
                <a:cs typeface="+mn-cs"/>
              </a:rPr>
              <a:t>Assemblies</a:t>
            </a:r>
          </a:p>
        </p:txBody>
      </p:sp>
      <p:sp>
        <p:nvSpPr>
          <p:cNvPr id="14" name="Freeform 19">
            <a:extLst>
              <a:ext uri="{FF2B5EF4-FFF2-40B4-BE49-F238E27FC236}">
                <a16:creationId xmlns:a16="http://schemas.microsoft.com/office/drawing/2014/main" id="{EEF69F49-659D-4076-8652-B08771E6A5DE}"/>
              </a:ext>
            </a:extLst>
          </p:cNvPr>
          <p:cNvSpPr>
            <a:spLocks noChangeAspect="1" noEditPoints="1"/>
          </p:cNvSpPr>
          <p:nvPr/>
        </p:nvSpPr>
        <p:spPr bwMode="auto">
          <a:xfrm>
            <a:off x="1789569" y="1790026"/>
            <a:ext cx="1844675" cy="742950"/>
          </a:xfrm>
          <a:custGeom>
            <a:avLst/>
            <a:gdLst>
              <a:gd name="T0" fmla="*/ 715 w 868"/>
              <a:gd name="T1" fmla="*/ 128 h 351"/>
              <a:gd name="T2" fmla="*/ 363 w 868"/>
              <a:gd name="T3" fmla="*/ 50 h 351"/>
              <a:gd name="T4" fmla="*/ 226 w 868"/>
              <a:gd name="T5" fmla="*/ 94 h 351"/>
              <a:gd name="T6" fmla="*/ 155 w 868"/>
              <a:gd name="T7" fmla="*/ 112 h 351"/>
              <a:gd name="T8" fmla="*/ 111 w 868"/>
              <a:gd name="T9" fmla="*/ 138 h 351"/>
              <a:gd name="T10" fmla="*/ 85 w 868"/>
              <a:gd name="T11" fmla="*/ 163 h 351"/>
              <a:gd name="T12" fmla="*/ 104 w 868"/>
              <a:gd name="T13" fmla="*/ 185 h 351"/>
              <a:gd name="T14" fmla="*/ 69 w 868"/>
              <a:gd name="T15" fmla="*/ 174 h 351"/>
              <a:gd name="T16" fmla="*/ 92 w 868"/>
              <a:gd name="T17" fmla="*/ 203 h 351"/>
              <a:gd name="T18" fmla="*/ 66 w 868"/>
              <a:gd name="T19" fmla="*/ 192 h 351"/>
              <a:gd name="T20" fmla="*/ 75 w 868"/>
              <a:gd name="T21" fmla="*/ 207 h 351"/>
              <a:gd name="T22" fmla="*/ 72 w 868"/>
              <a:gd name="T23" fmla="*/ 224 h 351"/>
              <a:gd name="T24" fmla="*/ 64 w 868"/>
              <a:gd name="T25" fmla="*/ 228 h 351"/>
              <a:gd name="T26" fmla="*/ 29 w 868"/>
              <a:gd name="T27" fmla="*/ 217 h 351"/>
              <a:gd name="T28" fmla="*/ 31 w 868"/>
              <a:gd name="T29" fmla="*/ 228 h 351"/>
              <a:gd name="T30" fmla="*/ 53 w 868"/>
              <a:gd name="T31" fmla="*/ 253 h 351"/>
              <a:gd name="T32" fmla="*/ 36 w 868"/>
              <a:gd name="T33" fmla="*/ 257 h 351"/>
              <a:gd name="T34" fmla="*/ 774 w 868"/>
              <a:gd name="T35" fmla="*/ 258 h 351"/>
              <a:gd name="T36" fmla="*/ 640 w 868"/>
              <a:gd name="T37" fmla="*/ 136 h 351"/>
              <a:gd name="T38" fmla="*/ 376 w 868"/>
              <a:gd name="T39" fmla="*/ 47 h 351"/>
              <a:gd name="T40" fmla="*/ 235 w 868"/>
              <a:gd name="T41" fmla="*/ 76 h 351"/>
              <a:gd name="T42" fmla="*/ 221 w 868"/>
              <a:gd name="T43" fmla="*/ 70 h 351"/>
              <a:gd name="T44" fmla="*/ 180 w 868"/>
              <a:gd name="T45" fmla="*/ 89 h 351"/>
              <a:gd name="T46" fmla="*/ 168 w 868"/>
              <a:gd name="T47" fmla="*/ 110 h 351"/>
              <a:gd name="T48" fmla="*/ 140 w 868"/>
              <a:gd name="T49" fmla="*/ 145 h 351"/>
              <a:gd name="T50" fmla="*/ 81 w 868"/>
              <a:gd name="T51" fmla="*/ 192 h 351"/>
              <a:gd name="T52" fmla="*/ 126 w 868"/>
              <a:gd name="T53" fmla="*/ 134 h 351"/>
              <a:gd name="T54" fmla="*/ 253 w 868"/>
              <a:gd name="T55" fmla="*/ 36 h 351"/>
              <a:gd name="T56" fmla="*/ 399 w 868"/>
              <a:gd name="T57" fmla="*/ 2 h 351"/>
              <a:gd name="T58" fmla="*/ 510 w 868"/>
              <a:gd name="T59" fmla="*/ 14 h 351"/>
              <a:gd name="T60" fmla="*/ 732 w 868"/>
              <a:gd name="T61" fmla="*/ 145 h 351"/>
              <a:gd name="T62" fmla="*/ 794 w 868"/>
              <a:gd name="T63" fmla="*/ 260 h 351"/>
              <a:gd name="T64" fmla="*/ 787 w 868"/>
              <a:gd name="T65" fmla="*/ 222 h 351"/>
              <a:gd name="T66" fmla="*/ 721 w 868"/>
              <a:gd name="T67" fmla="*/ 150 h 351"/>
              <a:gd name="T68" fmla="*/ 533 w 868"/>
              <a:gd name="T69" fmla="*/ 22 h 351"/>
              <a:gd name="T70" fmla="*/ 380 w 868"/>
              <a:gd name="T71" fmla="*/ 47 h 351"/>
              <a:gd name="T72" fmla="*/ 307 w 868"/>
              <a:gd name="T73" fmla="*/ 53 h 351"/>
              <a:gd name="T74" fmla="*/ 281 w 868"/>
              <a:gd name="T75" fmla="*/ 47 h 351"/>
              <a:gd name="T76" fmla="*/ 242 w 868"/>
              <a:gd name="T77" fmla="*/ 43 h 351"/>
              <a:gd name="T78" fmla="*/ 222 w 868"/>
              <a:gd name="T79" fmla="*/ 51 h 351"/>
              <a:gd name="T80" fmla="*/ 197 w 868"/>
              <a:gd name="T81" fmla="*/ 73 h 351"/>
              <a:gd name="T82" fmla="*/ 164 w 868"/>
              <a:gd name="T83" fmla="*/ 99 h 351"/>
              <a:gd name="T84" fmla="*/ 142 w 868"/>
              <a:gd name="T85" fmla="*/ 117 h 351"/>
              <a:gd name="T86" fmla="*/ 141 w 868"/>
              <a:gd name="T87" fmla="*/ 138 h 351"/>
              <a:gd name="T88" fmla="*/ 124 w 868"/>
              <a:gd name="T89" fmla="*/ 129 h 351"/>
              <a:gd name="T90" fmla="*/ 113 w 868"/>
              <a:gd name="T91" fmla="*/ 142 h 351"/>
              <a:gd name="T92" fmla="*/ 337 w 868"/>
              <a:gd name="T93" fmla="*/ 9 h 351"/>
              <a:gd name="T94" fmla="*/ 168 w 868"/>
              <a:gd name="T95" fmla="*/ 125 h 351"/>
              <a:gd name="T96" fmla="*/ 197 w 868"/>
              <a:gd name="T97" fmla="*/ 105 h 351"/>
              <a:gd name="T98" fmla="*/ 131 w 868"/>
              <a:gd name="T99" fmla="*/ 159 h 351"/>
              <a:gd name="T100" fmla="*/ 88 w 868"/>
              <a:gd name="T101" fmla="*/ 171 h 351"/>
              <a:gd name="T102" fmla="*/ 85 w 868"/>
              <a:gd name="T103" fmla="*/ 191 h 351"/>
              <a:gd name="T104" fmla="*/ 79 w 868"/>
              <a:gd name="T105" fmla="*/ 215 h 351"/>
              <a:gd name="T106" fmla="*/ 48 w 868"/>
              <a:gd name="T107" fmla="*/ 193 h 351"/>
              <a:gd name="T108" fmla="*/ 64 w 868"/>
              <a:gd name="T109" fmla="*/ 238 h 351"/>
              <a:gd name="T110" fmla="*/ 17 w 868"/>
              <a:gd name="T111" fmla="*/ 235 h 351"/>
              <a:gd name="T112" fmla="*/ 87 w 868"/>
              <a:gd name="T113" fmla="*/ 158 h 351"/>
              <a:gd name="T114" fmla="*/ 865 w 868"/>
              <a:gd name="T115" fmla="*/ 172 h 351"/>
              <a:gd name="T116" fmla="*/ 859 w 868"/>
              <a:gd name="T117" fmla="*/ 117 h 351"/>
              <a:gd name="T118" fmla="*/ 782 w 868"/>
              <a:gd name="T119" fmla="*/ 277 h 351"/>
              <a:gd name="T120" fmla="*/ 841 w 868"/>
              <a:gd name="T121" fmla="*/ 164 h 351"/>
              <a:gd name="T122" fmla="*/ 861 w 868"/>
              <a:gd name="T123" fmla="*/ 201 h 351"/>
              <a:gd name="T124" fmla="*/ 666 w 868"/>
              <a:gd name="T125" fmla="*/ 29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8" h="351">
                <a:moveTo>
                  <a:pt x="813" y="278"/>
                </a:moveTo>
                <a:cubicBezTo>
                  <a:pt x="812" y="276"/>
                  <a:pt x="811" y="275"/>
                  <a:pt x="812" y="275"/>
                </a:cubicBezTo>
                <a:cubicBezTo>
                  <a:pt x="813" y="277"/>
                  <a:pt x="813" y="278"/>
                  <a:pt x="813" y="278"/>
                </a:cubicBezTo>
                <a:close/>
                <a:moveTo>
                  <a:pt x="812" y="266"/>
                </a:moveTo>
                <a:cubicBezTo>
                  <a:pt x="813" y="269"/>
                  <a:pt x="814" y="269"/>
                  <a:pt x="814" y="271"/>
                </a:cubicBezTo>
                <a:cubicBezTo>
                  <a:pt x="813" y="267"/>
                  <a:pt x="813" y="271"/>
                  <a:pt x="813" y="270"/>
                </a:cubicBezTo>
                <a:cubicBezTo>
                  <a:pt x="815" y="276"/>
                  <a:pt x="814" y="270"/>
                  <a:pt x="815" y="272"/>
                </a:cubicBezTo>
                <a:cubicBezTo>
                  <a:pt x="814" y="268"/>
                  <a:pt x="813" y="267"/>
                  <a:pt x="812" y="266"/>
                </a:cubicBezTo>
                <a:close/>
                <a:moveTo>
                  <a:pt x="781" y="282"/>
                </a:moveTo>
                <a:cubicBezTo>
                  <a:pt x="782" y="285"/>
                  <a:pt x="783" y="285"/>
                  <a:pt x="784" y="284"/>
                </a:cubicBezTo>
                <a:cubicBezTo>
                  <a:pt x="782" y="282"/>
                  <a:pt x="782" y="282"/>
                  <a:pt x="781" y="282"/>
                </a:cubicBezTo>
                <a:close/>
                <a:moveTo>
                  <a:pt x="798" y="267"/>
                </a:moveTo>
                <a:cubicBezTo>
                  <a:pt x="798" y="268"/>
                  <a:pt x="801" y="272"/>
                  <a:pt x="801" y="272"/>
                </a:cubicBezTo>
                <a:cubicBezTo>
                  <a:pt x="801" y="269"/>
                  <a:pt x="799" y="267"/>
                  <a:pt x="798" y="267"/>
                </a:cubicBezTo>
                <a:close/>
                <a:moveTo>
                  <a:pt x="791" y="270"/>
                </a:moveTo>
                <a:cubicBezTo>
                  <a:pt x="791" y="272"/>
                  <a:pt x="793" y="275"/>
                  <a:pt x="793" y="276"/>
                </a:cubicBezTo>
                <a:cubicBezTo>
                  <a:pt x="793" y="274"/>
                  <a:pt x="791" y="271"/>
                  <a:pt x="791" y="270"/>
                </a:cubicBezTo>
                <a:close/>
                <a:moveTo>
                  <a:pt x="789" y="269"/>
                </a:moveTo>
                <a:cubicBezTo>
                  <a:pt x="788" y="269"/>
                  <a:pt x="791" y="272"/>
                  <a:pt x="790" y="273"/>
                </a:cubicBezTo>
                <a:cubicBezTo>
                  <a:pt x="789" y="270"/>
                  <a:pt x="788" y="270"/>
                  <a:pt x="787" y="270"/>
                </a:cubicBezTo>
                <a:cubicBezTo>
                  <a:pt x="789" y="273"/>
                  <a:pt x="790" y="274"/>
                  <a:pt x="791" y="276"/>
                </a:cubicBezTo>
                <a:cubicBezTo>
                  <a:pt x="792" y="276"/>
                  <a:pt x="792" y="274"/>
                  <a:pt x="793" y="276"/>
                </a:cubicBezTo>
                <a:cubicBezTo>
                  <a:pt x="792" y="273"/>
                  <a:pt x="791" y="272"/>
                  <a:pt x="789" y="269"/>
                </a:cubicBezTo>
                <a:close/>
                <a:moveTo>
                  <a:pt x="801" y="266"/>
                </a:moveTo>
                <a:cubicBezTo>
                  <a:pt x="800" y="266"/>
                  <a:pt x="800" y="268"/>
                  <a:pt x="801" y="271"/>
                </a:cubicBezTo>
                <a:cubicBezTo>
                  <a:pt x="802" y="271"/>
                  <a:pt x="801" y="267"/>
                  <a:pt x="801" y="266"/>
                </a:cubicBezTo>
                <a:close/>
                <a:moveTo>
                  <a:pt x="799" y="270"/>
                </a:moveTo>
                <a:cubicBezTo>
                  <a:pt x="799" y="270"/>
                  <a:pt x="798" y="270"/>
                  <a:pt x="798" y="269"/>
                </a:cubicBezTo>
                <a:cubicBezTo>
                  <a:pt x="797" y="269"/>
                  <a:pt x="797" y="270"/>
                  <a:pt x="798" y="272"/>
                </a:cubicBezTo>
                <a:cubicBezTo>
                  <a:pt x="798" y="271"/>
                  <a:pt x="800" y="273"/>
                  <a:pt x="799" y="270"/>
                </a:cubicBezTo>
                <a:close/>
                <a:moveTo>
                  <a:pt x="770" y="269"/>
                </a:moveTo>
                <a:cubicBezTo>
                  <a:pt x="771" y="271"/>
                  <a:pt x="772" y="272"/>
                  <a:pt x="773" y="272"/>
                </a:cubicBezTo>
                <a:cubicBezTo>
                  <a:pt x="772" y="270"/>
                  <a:pt x="771" y="269"/>
                  <a:pt x="770" y="269"/>
                </a:cubicBezTo>
                <a:close/>
                <a:moveTo>
                  <a:pt x="807" y="248"/>
                </a:moveTo>
                <a:cubicBezTo>
                  <a:pt x="808" y="250"/>
                  <a:pt x="810" y="253"/>
                  <a:pt x="810" y="252"/>
                </a:cubicBezTo>
                <a:cubicBezTo>
                  <a:pt x="809" y="249"/>
                  <a:pt x="808" y="247"/>
                  <a:pt x="807" y="248"/>
                </a:cubicBezTo>
                <a:close/>
                <a:moveTo>
                  <a:pt x="802" y="246"/>
                </a:moveTo>
                <a:cubicBezTo>
                  <a:pt x="803" y="247"/>
                  <a:pt x="803" y="248"/>
                  <a:pt x="804" y="251"/>
                </a:cubicBezTo>
                <a:cubicBezTo>
                  <a:pt x="805" y="251"/>
                  <a:pt x="803" y="245"/>
                  <a:pt x="802" y="246"/>
                </a:cubicBezTo>
                <a:close/>
                <a:moveTo>
                  <a:pt x="805" y="245"/>
                </a:moveTo>
                <a:cubicBezTo>
                  <a:pt x="803" y="240"/>
                  <a:pt x="804" y="239"/>
                  <a:pt x="802" y="235"/>
                </a:cubicBezTo>
                <a:cubicBezTo>
                  <a:pt x="800" y="234"/>
                  <a:pt x="796" y="236"/>
                  <a:pt x="801" y="245"/>
                </a:cubicBezTo>
                <a:cubicBezTo>
                  <a:pt x="801" y="242"/>
                  <a:pt x="806" y="248"/>
                  <a:pt x="805" y="245"/>
                </a:cubicBezTo>
                <a:close/>
                <a:moveTo>
                  <a:pt x="759" y="246"/>
                </a:moveTo>
                <a:cubicBezTo>
                  <a:pt x="759" y="247"/>
                  <a:pt x="758" y="246"/>
                  <a:pt x="758" y="246"/>
                </a:cubicBezTo>
                <a:cubicBezTo>
                  <a:pt x="759" y="248"/>
                  <a:pt x="760" y="248"/>
                  <a:pt x="759" y="248"/>
                </a:cubicBezTo>
                <a:cubicBezTo>
                  <a:pt x="760" y="250"/>
                  <a:pt x="760" y="250"/>
                  <a:pt x="761" y="250"/>
                </a:cubicBezTo>
                <a:cubicBezTo>
                  <a:pt x="759" y="248"/>
                  <a:pt x="760" y="248"/>
                  <a:pt x="759" y="246"/>
                </a:cubicBezTo>
                <a:close/>
                <a:moveTo>
                  <a:pt x="766" y="178"/>
                </a:moveTo>
                <a:cubicBezTo>
                  <a:pt x="766" y="178"/>
                  <a:pt x="766" y="178"/>
                  <a:pt x="767" y="180"/>
                </a:cubicBezTo>
                <a:cubicBezTo>
                  <a:pt x="767" y="180"/>
                  <a:pt x="768" y="181"/>
                  <a:pt x="768" y="181"/>
                </a:cubicBezTo>
                <a:cubicBezTo>
                  <a:pt x="767" y="179"/>
                  <a:pt x="768" y="180"/>
                  <a:pt x="766" y="178"/>
                </a:cubicBezTo>
                <a:close/>
                <a:moveTo>
                  <a:pt x="756" y="167"/>
                </a:moveTo>
                <a:cubicBezTo>
                  <a:pt x="757" y="168"/>
                  <a:pt x="758" y="169"/>
                  <a:pt x="757" y="169"/>
                </a:cubicBezTo>
                <a:cubicBezTo>
                  <a:pt x="762" y="175"/>
                  <a:pt x="758" y="167"/>
                  <a:pt x="756" y="167"/>
                </a:cubicBezTo>
                <a:close/>
                <a:moveTo>
                  <a:pt x="713" y="128"/>
                </a:moveTo>
                <a:cubicBezTo>
                  <a:pt x="713" y="127"/>
                  <a:pt x="714" y="127"/>
                  <a:pt x="715" y="128"/>
                </a:cubicBezTo>
                <a:cubicBezTo>
                  <a:pt x="712" y="125"/>
                  <a:pt x="710" y="125"/>
                  <a:pt x="713" y="128"/>
                </a:cubicBezTo>
                <a:close/>
                <a:moveTo>
                  <a:pt x="640" y="70"/>
                </a:moveTo>
                <a:cubicBezTo>
                  <a:pt x="634" y="64"/>
                  <a:pt x="636" y="68"/>
                  <a:pt x="640" y="70"/>
                </a:cubicBezTo>
                <a:close/>
                <a:moveTo>
                  <a:pt x="545" y="23"/>
                </a:moveTo>
                <a:cubicBezTo>
                  <a:pt x="544" y="24"/>
                  <a:pt x="548" y="25"/>
                  <a:pt x="549" y="24"/>
                </a:cubicBezTo>
                <a:cubicBezTo>
                  <a:pt x="546" y="24"/>
                  <a:pt x="547" y="24"/>
                  <a:pt x="545" y="23"/>
                </a:cubicBezTo>
                <a:close/>
                <a:moveTo>
                  <a:pt x="539" y="20"/>
                </a:moveTo>
                <a:cubicBezTo>
                  <a:pt x="539" y="20"/>
                  <a:pt x="538" y="20"/>
                  <a:pt x="538" y="20"/>
                </a:cubicBezTo>
                <a:cubicBezTo>
                  <a:pt x="540" y="21"/>
                  <a:pt x="543" y="22"/>
                  <a:pt x="543" y="21"/>
                </a:cubicBezTo>
                <a:cubicBezTo>
                  <a:pt x="540" y="20"/>
                  <a:pt x="540" y="21"/>
                  <a:pt x="539" y="20"/>
                </a:cubicBezTo>
                <a:close/>
                <a:moveTo>
                  <a:pt x="530" y="17"/>
                </a:moveTo>
                <a:cubicBezTo>
                  <a:pt x="529" y="18"/>
                  <a:pt x="534" y="19"/>
                  <a:pt x="534" y="18"/>
                </a:cubicBezTo>
                <a:lnTo>
                  <a:pt x="530" y="17"/>
                </a:lnTo>
                <a:close/>
                <a:moveTo>
                  <a:pt x="524" y="16"/>
                </a:moveTo>
                <a:cubicBezTo>
                  <a:pt x="524" y="16"/>
                  <a:pt x="522" y="16"/>
                  <a:pt x="522" y="17"/>
                </a:cubicBezTo>
                <a:cubicBezTo>
                  <a:pt x="524" y="17"/>
                  <a:pt x="527" y="18"/>
                  <a:pt x="529" y="18"/>
                </a:cubicBezTo>
                <a:cubicBezTo>
                  <a:pt x="528" y="17"/>
                  <a:pt x="526" y="17"/>
                  <a:pt x="524" y="16"/>
                </a:cubicBezTo>
                <a:close/>
                <a:moveTo>
                  <a:pt x="498" y="10"/>
                </a:moveTo>
                <a:cubicBezTo>
                  <a:pt x="501" y="10"/>
                  <a:pt x="502" y="10"/>
                  <a:pt x="503" y="10"/>
                </a:cubicBezTo>
                <a:cubicBezTo>
                  <a:pt x="502" y="10"/>
                  <a:pt x="498" y="9"/>
                  <a:pt x="498" y="10"/>
                </a:cubicBezTo>
                <a:close/>
                <a:moveTo>
                  <a:pt x="467" y="7"/>
                </a:moveTo>
                <a:cubicBezTo>
                  <a:pt x="468" y="7"/>
                  <a:pt x="473" y="8"/>
                  <a:pt x="473" y="7"/>
                </a:cubicBezTo>
                <a:cubicBezTo>
                  <a:pt x="470" y="7"/>
                  <a:pt x="467" y="6"/>
                  <a:pt x="467" y="7"/>
                </a:cubicBezTo>
                <a:close/>
                <a:moveTo>
                  <a:pt x="443" y="52"/>
                </a:moveTo>
                <a:cubicBezTo>
                  <a:pt x="443" y="52"/>
                  <a:pt x="443" y="52"/>
                  <a:pt x="443" y="53"/>
                </a:cubicBezTo>
                <a:cubicBezTo>
                  <a:pt x="445" y="53"/>
                  <a:pt x="444" y="54"/>
                  <a:pt x="447" y="54"/>
                </a:cubicBezTo>
                <a:cubicBezTo>
                  <a:pt x="446" y="53"/>
                  <a:pt x="446" y="53"/>
                  <a:pt x="448" y="53"/>
                </a:cubicBezTo>
                <a:cubicBezTo>
                  <a:pt x="447" y="52"/>
                  <a:pt x="446" y="52"/>
                  <a:pt x="443" y="52"/>
                </a:cubicBezTo>
                <a:close/>
                <a:moveTo>
                  <a:pt x="435" y="51"/>
                </a:moveTo>
                <a:cubicBezTo>
                  <a:pt x="435" y="52"/>
                  <a:pt x="430" y="51"/>
                  <a:pt x="431" y="51"/>
                </a:cubicBezTo>
                <a:cubicBezTo>
                  <a:pt x="432" y="51"/>
                  <a:pt x="436" y="52"/>
                  <a:pt x="437" y="52"/>
                </a:cubicBezTo>
                <a:cubicBezTo>
                  <a:pt x="435" y="52"/>
                  <a:pt x="437" y="51"/>
                  <a:pt x="435" y="51"/>
                </a:cubicBezTo>
                <a:close/>
                <a:moveTo>
                  <a:pt x="402" y="50"/>
                </a:moveTo>
                <a:cubicBezTo>
                  <a:pt x="404" y="50"/>
                  <a:pt x="406" y="50"/>
                  <a:pt x="406" y="49"/>
                </a:cubicBezTo>
                <a:cubicBezTo>
                  <a:pt x="404" y="49"/>
                  <a:pt x="402" y="49"/>
                  <a:pt x="402" y="50"/>
                </a:cubicBezTo>
                <a:close/>
                <a:moveTo>
                  <a:pt x="391" y="1"/>
                </a:moveTo>
                <a:cubicBezTo>
                  <a:pt x="391" y="2"/>
                  <a:pt x="395" y="2"/>
                  <a:pt x="397" y="2"/>
                </a:cubicBezTo>
                <a:cubicBezTo>
                  <a:pt x="397" y="2"/>
                  <a:pt x="395" y="2"/>
                  <a:pt x="395" y="3"/>
                </a:cubicBezTo>
                <a:cubicBezTo>
                  <a:pt x="396" y="3"/>
                  <a:pt x="397" y="3"/>
                  <a:pt x="398" y="3"/>
                </a:cubicBezTo>
                <a:cubicBezTo>
                  <a:pt x="397" y="2"/>
                  <a:pt x="401" y="4"/>
                  <a:pt x="402" y="3"/>
                </a:cubicBezTo>
                <a:cubicBezTo>
                  <a:pt x="400" y="2"/>
                  <a:pt x="396" y="3"/>
                  <a:pt x="399" y="2"/>
                </a:cubicBezTo>
                <a:cubicBezTo>
                  <a:pt x="393" y="2"/>
                  <a:pt x="395" y="1"/>
                  <a:pt x="391" y="1"/>
                </a:cubicBezTo>
                <a:close/>
                <a:moveTo>
                  <a:pt x="394" y="3"/>
                </a:moveTo>
                <a:cubicBezTo>
                  <a:pt x="391" y="3"/>
                  <a:pt x="389" y="3"/>
                  <a:pt x="388" y="3"/>
                </a:cubicBezTo>
                <a:cubicBezTo>
                  <a:pt x="391" y="3"/>
                  <a:pt x="394" y="4"/>
                  <a:pt x="395" y="3"/>
                </a:cubicBezTo>
                <a:cubicBezTo>
                  <a:pt x="394" y="3"/>
                  <a:pt x="394" y="3"/>
                  <a:pt x="394" y="3"/>
                </a:cubicBezTo>
                <a:close/>
                <a:moveTo>
                  <a:pt x="384" y="2"/>
                </a:moveTo>
                <a:cubicBezTo>
                  <a:pt x="386" y="2"/>
                  <a:pt x="388" y="2"/>
                  <a:pt x="389" y="2"/>
                </a:cubicBezTo>
                <a:cubicBezTo>
                  <a:pt x="387" y="2"/>
                  <a:pt x="384" y="2"/>
                  <a:pt x="384" y="2"/>
                </a:cubicBezTo>
                <a:close/>
                <a:moveTo>
                  <a:pt x="371" y="5"/>
                </a:moveTo>
                <a:cubicBezTo>
                  <a:pt x="370" y="6"/>
                  <a:pt x="367" y="6"/>
                  <a:pt x="365" y="6"/>
                </a:cubicBezTo>
                <a:cubicBezTo>
                  <a:pt x="367" y="7"/>
                  <a:pt x="377" y="6"/>
                  <a:pt x="377" y="5"/>
                </a:cubicBezTo>
                <a:cubicBezTo>
                  <a:pt x="374" y="5"/>
                  <a:pt x="374" y="5"/>
                  <a:pt x="371" y="5"/>
                </a:cubicBezTo>
                <a:close/>
                <a:moveTo>
                  <a:pt x="364" y="51"/>
                </a:moveTo>
                <a:cubicBezTo>
                  <a:pt x="364" y="52"/>
                  <a:pt x="367" y="51"/>
                  <a:pt x="370" y="51"/>
                </a:cubicBezTo>
                <a:cubicBezTo>
                  <a:pt x="370" y="51"/>
                  <a:pt x="366" y="51"/>
                  <a:pt x="364" y="51"/>
                </a:cubicBezTo>
                <a:close/>
                <a:moveTo>
                  <a:pt x="363" y="50"/>
                </a:moveTo>
                <a:cubicBezTo>
                  <a:pt x="365" y="49"/>
                  <a:pt x="366" y="49"/>
                  <a:pt x="367" y="49"/>
                </a:cubicBezTo>
                <a:cubicBezTo>
                  <a:pt x="365" y="48"/>
                  <a:pt x="363" y="49"/>
                  <a:pt x="363" y="50"/>
                </a:cubicBezTo>
                <a:close/>
                <a:moveTo>
                  <a:pt x="326" y="13"/>
                </a:moveTo>
                <a:cubicBezTo>
                  <a:pt x="327" y="12"/>
                  <a:pt x="332" y="11"/>
                  <a:pt x="333" y="11"/>
                </a:cubicBezTo>
                <a:cubicBezTo>
                  <a:pt x="329" y="11"/>
                  <a:pt x="328" y="12"/>
                  <a:pt x="326" y="13"/>
                </a:cubicBezTo>
                <a:close/>
                <a:moveTo>
                  <a:pt x="321" y="10"/>
                </a:moveTo>
                <a:cubicBezTo>
                  <a:pt x="322" y="11"/>
                  <a:pt x="325" y="10"/>
                  <a:pt x="329" y="9"/>
                </a:cubicBezTo>
                <a:cubicBezTo>
                  <a:pt x="329" y="9"/>
                  <a:pt x="329" y="9"/>
                  <a:pt x="328" y="9"/>
                </a:cubicBezTo>
                <a:cubicBezTo>
                  <a:pt x="326" y="10"/>
                  <a:pt x="323" y="10"/>
                  <a:pt x="321" y="10"/>
                </a:cubicBezTo>
                <a:close/>
                <a:moveTo>
                  <a:pt x="322" y="58"/>
                </a:moveTo>
                <a:cubicBezTo>
                  <a:pt x="323" y="58"/>
                  <a:pt x="326" y="58"/>
                  <a:pt x="328" y="58"/>
                </a:cubicBezTo>
                <a:cubicBezTo>
                  <a:pt x="327" y="57"/>
                  <a:pt x="325" y="57"/>
                  <a:pt x="322" y="58"/>
                </a:cubicBezTo>
                <a:close/>
                <a:moveTo>
                  <a:pt x="313" y="59"/>
                </a:moveTo>
                <a:cubicBezTo>
                  <a:pt x="314" y="60"/>
                  <a:pt x="309" y="60"/>
                  <a:pt x="309" y="61"/>
                </a:cubicBezTo>
                <a:cubicBezTo>
                  <a:pt x="311" y="61"/>
                  <a:pt x="312" y="61"/>
                  <a:pt x="316" y="60"/>
                </a:cubicBezTo>
                <a:cubicBezTo>
                  <a:pt x="315" y="60"/>
                  <a:pt x="316" y="59"/>
                  <a:pt x="313" y="59"/>
                </a:cubicBezTo>
                <a:close/>
                <a:moveTo>
                  <a:pt x="286" y="24"/>
                </a:moveTo>
                <a:cubicBezTo>
                  <a:pt x="286" y="24"/>
                  <a:pt x="280" y="25"/>
                  <a:pt x="280" y="26"/>
                </a:cubicBezTo>
                <a:cubicBezTo>
                  <a:pt x="281" y="26"/>
                  <a:pt x="280" y="26"/>
                  <a:pt x="281" y="26"/>
                </a:cubicBezTo>
                <a:cubicBezTo>
                  <a:pt x="282" y="26"/>
                  <a:pt x="284" y="25"/>
                  <a:pt x="285" y="24"/>
                </a:cubicBezTo>
                <a:cubicBezTo>
                  <a:pt x="285" y="25"/>
                  <a:pt x="286" y="25"/>
                  <a:pt x="287" y="25"/>
                </a:cubicBezTo>
                <a:cubicBezTo>
                  <a:pt x="290" y="24"/>
                  <a:pt x="290" y="24"/>
                  <a:pt x="294" y="23"/>
                </a:cubicBezTo>
                <a:cubicBezTo>
                  <a:pt x="293" y="22"/>
                  <a:pt x="293" y="22"/>
                  <a:pt x="293" y="22"/>
                </a:cubicBezTo>
                <a:cubicBezTo>
                  <a:pt x="290" y="23"/>
                  <a:pt x="288" y="23"/>
                  <a:pt x="286" y="24"/>
                </a:cubicBezTo>
                <a:close/>
                <a:moveTo>
                  <a:pt x="287" y="68"/>
                </a:moveTo>
                <a:cubicBezTo>
                  <a:pt x="289" y="67"/>
                  <a:pt x="289" y="67"/>
                  <a:pt x="289" y="66"/>
                </a:cubicBezTo>
                <a:cubicBezTo>
                  <a:pt x="287" y="67"/>
                  <a:pt x="287" y="67"/>
                  <a:pt x="287" y="68"/>
                </a:cubicBezTo>
                <a:close/>
                <a:moveTo>
                  <a:pt x="237" y="80"/>
                </a:moveTo>
                <a:cubicBezTo>
                  <a:pt x="236" y="81"/>
                  <a:pt x="235" y="83"/>
                  <a:pt x="230" y="86"/>
                </a:cubicBezTo>
                <a:cubicBezTo>
                  <a:pt x="227" y="86"/>
                  <a:pt x="224" y="88"/>
                  <a:pt x="221" y="89"/>
                </a:cubicBezTo>
                <a:cubicBezTo>
                  <a:pt x="221" y="89"/>
                  <a:pt x="221" y="90"/>
                  <a:pt x="220" y="91"/>
                </a:cubicBezTo>
                <a:cubicBezTo>
                  <a:pt x="219" y="91"/>
                  <a:pt x="215" y="92"/>
                  <a:pt x="215" y="93"/>
                </a:cubicBezTo>
                <a:cubicBezTo>
                  <a:pt x="217" y="93"/>
                  <a:pt x="218" y="93"/>
                  <a:pt x="220" y="92"/>
                </a:cubicBezTo>
                <a:cubicBezTo>
                  <a:pt x="222" y="91"/>
                  <a:pt x="219" y="91"/>
                  <a:pt x="221" y="90"/>
                </a:cubicBezTo>
                <a:cubicBezTo>
                  <a:pt x="227" y="88"/>
                  <a:pt x="233" y="84"/>
                  <a:pt x="238" y="81"/>
                </a:cubicBezTo>
                <a:cubicBezTo>
                  <a:pt x="237" y="81"/>
                  <a:pt x="237" y="81"/>
                  <a:pt x="236" y="81"/>
                </a:cubicBezTo>
                <a:cubicBezTo>
                  <a:pt x="239" y="80"/>
                  <a:pt x="241" y="79"/>
                  <a:pt x="242" y="78"/>
                </a:cubicBezTo>
                <a:cubicBezTo>
                  <a:pt x="239" y="79"/>
                  <a:pt x="238" y="79"/>
                  <a:pt x="237" y="80"/>
                </a:cubicBezTo>
                <a:close/>
                <a:moveTo>
                  <a:pt x="228" y="79"/>
                </a:moveTo>
                <a:cubicBezTo>
                  <a:pt x="228" y="80"/>
                  <a:pt x="230" y="79"/>
                  <a:pt x="228" y="80"/>
                </a:cubicBezTo>
                <a:cubicBezTo>
                  <a:pt x="228" y="80"/>
                  <a:pt x="224" y="82"/>
                  <a:pt x="224" y="81"/>
                </a:cubicBezTo>
                <a:cubicBezTo>
                  <a:pt x="219" y="84"/>
                  <a:pt x="214" y="86"/>
                  <a:pt x="212" y="89"/>
                </a:cubicBezTo>
                <a:cubicBezTo>
                  <a:pt x="217" y="86"/>
                  <a:pt x="220" y="83"/>
                  <a:pt x="224" y="82"/>
                </a:cubicBezTo>
                <a:cubicBezTo>
                  <a:pt x="224" y="82"/>
                  <a:pt x="222" y="83"/>
                  <a:pt x="223" y="83"/>
                </a:cubicBezTo>
                <a:cubicBezTo>
                  <a:pt x="226" y="82"/>
                  <a:pt x="228" y="80"/>
                  <a:pt x="232" y="79"/>
                </a:cubicBezTo>
                <a:cubicBezTo>
                  <a:pt x="231" y="78"/>
                  <a:pt x="231" y="78"/>
                  <a:pt x="228" y="79"/>
                </a:cubicBezTo>
                <a:close/>
                <a:moveTo>
                  <a:pt x="209" y="55"/>
                </a:moveTo>
                <a:cubicBezTo>
                  <a:pt x="212" y="54"/>
                  <a:pt x="215" y="52"/>
                  <a:pt x="216" y="50"/>
                </a:cubicBezTo>
                <a:cubicBezTo>
                  <a:pt x="212" y="52"/>
                  <a:pt x="211" y="53"/>
                  <a:pt x="209" y="55"/>
                </a:cubicBezTo>
                <a:close/>
                <a:moveTo>
                  <a:pt x="220" y="66"/>
                </a:moveTo>
                <a:cubicBezTo>
                  <a:pt x="223" y="64"/>
                  <a:pt x="220" y="67"/>
                  <a:pt x="223" y="65"/>
                </a:cubicBezTo>
                <a:cubicBezTo>
                  <a:pt x="224" y="64"/>
                  <a:pt x="223" y="65"/>
                  <a:pt x="223" y="64"/>
                </a:cubicBezTo>
                <a:cubicBezTo>
                  <a:pt x="222" y="65"/>
                  <a:pt x="220" y="65"/>
                  <a:pt x="220" y="66"/>
                </a:cubicBezTo>
                <a:close/>
                <a:moveTo>
                  <a:pt x="217" y="67"/>
                </a:moveTo>
                <a:cubicBezTo>
                  <a:pt x="214" y="69"/>
                  <a:pt x="216" y="70"/>
                  <a:pt x="219" y="67"/>
                </a:cubicBezTo>
                <a:cubicBezTo>
                  <a:pt x="214" y="69"/>
                  <a:pt x="222" y="65"/>
                  <a:pt x="217" y="67"/>
                </a:cubicBezTo>
                <a:close/>
                <a:moveTo>
                  <a:pt x="226" y="94"/>
                </a:moveTo>
                <a:cubicBezTo>
                  <a:pt x="225" y="94"/>
                  <a:pt x="224" y="95"/>
                  <a:pt x="224" y="96"/>
                </a:cubicBezTo>
                <a:cubicBezTo>
                  <a:pt x="226" y="94"/>
                  <a:pt x="226" y="95"/>
                  <a:pt x="228" y="94"/>
                </a:cubicBezTo>
                <a:cubicBezTo>
                  <a:pt x="228" y="93"/>
                  <a:pt x="227" y="94"/>
                  <a:pt x="226" y="94"/>
                </a:cubicBezTo>
                <a:close/>
                <a:moveTo>
                  <a:pt x="216" y="80"/>
                </a:moveTo>
                <a:cubicBezTo>
                  <a:pt x="215" y="80"/>
                  <a:pt x="213" y="82"/>
                  <a:pt x="211" y="82"/>
                </a:cubicBezTo>
                <a:cubicBezTo>
                  <a:pt x="211" y="83"/>
                  <a:pt x="214" y="82"/>
                  <a:pt x="216" y="80"/>
                </a:cubicBezTo>
                <a:close/>
                <a:moveTo>
                  <a:pt x="206" y="79"/>
                </a:moveTo>
                <a:cubicBezTo>
                  <a:pt x="206" y="79"/>
                  <a:pt x="208" y="78"/>
                  <a:pt x="207" y="79"/>
                </a:cubicBezTo>
                <a:cubicBezTo>
                  <a:pt x="209" y="77"/>
                  <a:pt x="210" y="78"/>
                  <a:pt x="212" y="75"/>
                </a:cubicBezTo>
                <a:cubicBezTo>
                  <a:pt x="210" y="76"/>
                  <a:pt x="208" y="77"/>
                  <a:pt x="206" y="79"/>
                </a:cubicBezTo>
                <a:close/>
                <a:moveTo>
                  <a:pt x="192" y="65"/>
                </a:moveTo>
                <a:cubicBezTo>
                  <a:pt x="191" y="66"/>
                  <a:pt x="190" y="67"/>
                  <a:pt x="190" y="67"/>
                </a:cubicBezTo>
                <a:cubicBezTo>
                  <a:pt x="193" y="65"/>
                  <a:pt x="197" y="64"/>
                  <a:pt x="198" y="63"/>
                </a:cubicBezTo>
                <a:cubicBezTo>
                  <a:pt x="194" y="64"/>
                  <a:pt x="195" y="64"/>
                  <a:pt x="192" y="65"/>
                </a:cubicBezTo>
                <a:close/>
                <a:moveTo>
                  <a:pt x="208" y="90"/>
                </a:moveTo>
                <a:cubicBezTo>
                  <a:pt x="207" y="91"/>
                  <a:pt x="206" y="91"/>
                  <a:pt x="206" y="92"/>
                </a:cubicBezTo>
                <a:cubicBezTo>
                  <a:pt x="207" y="91"/>
                  <a:pt x="206" y="93"/>
                  <a:pt x="209" y="91"/>
                </a:cubicBezTo>
                <a:cubicBezTo>
                  <a:pt x="210" y="90"/>
                  <a:pt x="208" y="91"/>
                  <a:pt x="208" y="90"/>
                </a:cubicBezTo>
                <a:close/>
                <a:moveTo>
                  <a:pt x="207" y="101"/>
                </a:moveTo>
                <a:cubicBezTo>
                  <a:pt x="208" y="101"/>
                  <a:pt x="212" y="98"/>
                  <a:pt x="214" y="97"/>
                </a:cubicBezTo>
                <a:cubicBezTo>
                  <a:pt x="211" y="99"/>
                  <a:pt x="207" y="101"/>
                  <a:pt x="207" y="101"/>
                </a:cubicBezTo>
                <a:close/>
                <a:moveTo>
                  <a:pt x="190" y="86"/>
                </a:moveTo>
                <a:cubicBezTo>
                  <a:pt x="191" y="85"/>
                  <a:pt x="196" y="82"/>
                  <a:pt x="196" y="82"/>
                </a:cubicBezTo>
                <a:cubicBezTo>
                  <a:pt x="194" y="83"/>
                  <a:pt x="192" y="85"/>
                  <a:pt x="190" y="86"/>
                </a:cubicBezTo>
                <a:close/>
                <a:moveTo>
                  <a:pt x="198" y="111"/>
                </a:moveTo>
                <a:cubicBezTo>
                  <a:pt x="199" y="112"/>
                  <a:pt x="204" y="109"/>
                  <a:pt x="205" y="107"/>
                </a:cubicBezTo>
                <a:cubicBezTo>
                  <a:pt x="203" y="109"/>
                  <a:pt x="201" y="110"/>
                  <a:pt x="198" y="111"/>
                </a:cubicBezTo>
                <a:close/>
                <a:moveTo>
                  <a:pt x="185" y="86"/>
                </a:moveTo>
                <a:cubicBezTo>
                  <a:pt x="185" y="86"/>
                  <a:pt x="189" y="84"/>
                  <a:pt x="188" y="84"/>
                </a:cubicBezTo>
                <a:cubicBezTo>
                  <a:pt x="184" y="85"/>
                  <a:pt x="184" y="87"/>
                  <a:pt x="183" y="89"/>
                </a:cubicBezTo>
                <a:cubicBezTo>
                  <a:pt x="184" y="88"/>
                  <a:pt x="184" y="88"/>
                  <a:pt x="184" y="88"/>
                </a:cubicBezTo>
                <a:cubicBezTo>
                  <a:pt x="187" y="87"/>
                  <a:pt x="190" y="84"/>
                  <a:pt x="188" y="84"/>
                </a:cubicBezTo>
                <a:cubicBezTo>
                  <a:pt x="188" y="84"/>
                  <a:pt x="186" y="86"/>
                  <a:pt x="185" y="86"/>
                </a:cubicBezTo>
                <a:close/>
                <a:moveTo>
                  <a:pt x="175" y="77"/>
                </a:moveTo>
                <a:cubicBezTo>
                  <a:pt x="177" y="75"/>
                  <a:pt x="182" y="73"/>
                  <a:pt x="180" y="73"/>
                </a:cubicBezTo>
                <a:cubicBezTo>
                  <a:pt x="179" y="75"/>
                  <a:pt x="174" y="76"/>
                  <a:pt x="175" y="77"/>
                </a:cubicBezTo>
                <a:close/>
                <a:moveTo>
                  <a:pt x="186" y="115"/>
                </a:moveTo>
                <a:cubicBezTo>
                  <a:pt x="187" y="115"/>
                  <a:pt x="191" y="112"/>
                  <a:pt x="191" y="111"/>
                </a:cubicBezTo>
                <a:cubicBezTo>
                  <a:pt x="190" y="112"/>
                  <a:pt x="187" y="113"/>
                  <a:pt x="186" y="115"/>
                </a:cubicBezTo>
                <a:close/>
                <a:moveTo>
                  <a:pt x="177" y="93"/>
                </a:moveTo>
                <a:cubicBezTo>
                  <a:pt x="170" y="97"/>
                  <a:pt x="177" y="95"/>
                  <a:pt x="177" y="93"/>
                </a:cubicBezTo>
                <a:close/>
                <a:moveTo>
                  <a:pt x="183" y="114"/>
                </a:moveTo>
                <a:cubicBezTo>
                  <a:pt x="185" y="113"/>
                  <a:pt x="188" y="111"/>
                  <a:pt x="188" y="110"/>
                </a:cubicBezTo>
                <a:cubicBezTo>
                  <a:pt x="185" y="112"/>
                  <a:pt x="184" y="113"/>
                  <a:pt x="183" y="114"/>
                </a:cubicBezTo>
                <a:close/>
                <a:moveTo>
                  <a:pt x="158" y="89"/>
                </a:moveTo>
                <a:cubicBezTo>
                  <a:pt x="160" y="88"/>
                  <a:pt x="165" y="84"/>
                  <a:pt x="163" y="85"/>
                </a:cubicBezTo>
                <a:cubicBezTo>
                  <a:pt x="163" y="85"/>
                  <a:pt x="157" y="89"/>
                  <a:pt x="158" y="89"/>
                </a:cubicBezTo>
                <a:close/>
                <a:moveTo>
                  <a:pt x="166" y="104"/>
                </a:moveTo>
                <a:cubicBezTo>
                  <a:pt x="168" y="103"/>
                  <a:pt x="170" y="102"/>
                  <a:pt x="171" y="101"/>
                </a:cubicBezTo>
                <a:cubicBezTo>
                  <a:pt x="169" y="103"/>
                  <a:pt x="166" y="103"/>
                  <a:pt x="166" y="104"/>
                </a:cubicBezTo>
                <a:close/>
                <a:moveTo>
                  <a:pt x="172" y="122"/>
                </a:moveTo>
                <a:cubicBezTo>
                  <a:pt x="172" y="122"/>
                  <a:pt x="176" y="120"/>
                  <a:pt x="176" y="120"/>
                </a:cubicBezTo>
                <a:cubicBezTo>
                  <a:pt x="175" y="120"/>
                  <a:pt x="175" y="120"/>
                  <a:pt x="172" y="122"/>
                </a:cubicBezTo>
                <a:close/>
                <a:moveTo>
                  <a:pt x="142" y="97"/>
                </a:moveTo>
                <a:cubicBezTo>
                  <a:pt x="145" y="95"/>
                  <a:pt x="147" y="93"/>
                  <a:pt x="148" y="92"/>
                </a:cubicBezTo>
                <a:cubicBezTo>
                  <a:pt x="146" y="93"/>
                  <a:pt x="142" y="96"/>
                  <a:pt x="142" y="97"/>
                </a:cubicBezTo>
                <a:close/>
                <a:moveTo>
                  <a:pt x="155" y="112"/>
                </a:moveTo>
                <a:cubicBezTo>
                  <a:pt x="155" y="112"/>
                  <a:pt x="156" y="111"/>
                  <a:pt x="156" y="111"/>
                </a:cubicBezTo>
                <a:cubicBezTo>
                  <a:pt x="155" y="112"/>
                  <a:pt x="156" y="112"/>
                  <a:pt x="157" y="111"/>
                </a:cubicBezTo>
                <a:cubicBezTo>
                  <a:pt x="157" y="111"/>
                  <a:pt x="158" y="110"/>
                  <a:pt x="158" y="109"/>
                </a:cubicBezTo>
                <a:cubicBezTo>
                  <a:pt x="157" y="110"/>
                  <a:pt x="155" y="111"/>
                  <a:pt x="155" y="112"/>
                </a:cubicBezTo>
                <a:close/>
                <a:moveTo>
                  <a:pt x="164" y="129"/>
                </a:moveTo>
                <a:cubicBezTo>
                  <a:pt x="165" y="128"/>
                  <a:pt x="170" y="125"/>
                  <a:pt x="169" y="124"/>
                </a:cubicBezTo>
                <a:cubicBezTo>
                  <a:pt x="167" y="126"/>
                  <a:pt x="165" y="127"/>
                  <a:pt x="164" y="129"/>
                </a:cubicBezTo>
                <a:close/>
                <a:moveTo>
                  <a:pt x="153" y="112"/>
                </a:moveTo>
                <a:cubicBezTo>
                  <a:pt x="155" y="111"/>
                  <a:pt x="158" y="109"/>
                  <a:pt x="157" y="109"/>
                </a:cubicBezTo>
                <a:cubicBezTo>
                  <a:pt x="154" y="110"/>
                  <a:pt x="154" y="111"/>
                  <a:pt x="153" y="112"/>
                </a:cubicBezTo>
                <a:close/>
                <a:moveTo>
                  <a:pt x="164" y="125"/>
                </a:moveTo>
                <a:cubicBezTo>
                  <a:pt x="165" y="124"/>
                  <a:pt x="167" y="122"/>
                  <a:pt x="167" y="122"/>
                </a:cubicBezTo>
                <a:cubicBezTo>
                  <a:pt x="166" y="122"/>
                  <a:pt x="162" y="125"/>
                  <a:pt x="164" y="125"/>
                </a:cubicBezTo>
                <a:close/>
                <a:moveTo>
                  <a:pt x="162" y="131"/>
                </a:moveTo>
                <a:cubicBezTo>
                  <a:pt x="162" y="131"/>
                  <a:pt x="161" y="132"/>
                  <a:pt x="161" y="133"/>
                </a:cubicBezTo>
                <a:cubicBezTo>
                  <a:pt x="164" y="130"/>
                  <a:pt x="164" y="130"/>
                  <a:pt x="164" y="130"/>
                </a:cubicBezTo>
                <a:cubicBezTo>
                  <a:pt x="162" y="131"/>
                  <a:pt x="170" y="126"/>
                  <a:pt x="167" y="127"/>
                </a:cubicBezTo>
                <a:cubicBezTo>
                  <a:pt x="165" y="129"/>
                  <a:pt x="163" y="130"/>
                  <a:pt x="162" y="131"/>
                </a:cubicBezTo>
                <a:close/>
                <a:moveTo>
                  <a:pt x="153" y="115"/>
                </a:moveTo>
                <a:cubicBezTo>
                  <a:pt x="153" y="115"/>
                  <a:pt x="154" y="114"/>
                  <a:pt x="153" y="114"/>
                </a:cubicBezTo>
                <a:cubicBezTo>
                  <a:pt x="149" y="118"/>
                  <a:pt x="155" y="114"/>
                  <a:pt x="153" y="116"/>
                </a:cubicBezTo>
                <a:cubicBezTo>
                  <a:pt x="155" y="115"/>
                  <a:pt x="155" y="115"/>
                  <a:pt x="155" y="115"/>
                </a:cubicBezTo>
                <a:cubicBezTo>
                  <a:pt x="155" y="115"/>
                  <a:pt x="155" y="114"/>
                  <a:pt x="155" y="114"/>
                </a:cubicBezTo>
                <a:cubicBezTo>
                  <a:pt x="154" y="115"/>
                  <a:pt x="153" y="115"/>
                  <a:pt x="153" y="115"/>
                </a:cubicBezTo>
                <a:close/>
                <a:moveTo>
                  <a:pt x="132" y="105"/>
                </a:moveTo>
                <a:cubicBezTo>
                  <a:pt x="135" y="103"/>
                  <a:pt x="140" y="99"/>
                  <a:pt x="140" y="98"/>
                </a:cubicBezTo>
                <a:cubicBezTo>
                  <a:pt x="136" y="101"/>
                  <a:pt x="133" y="104"/>
                  <a:pt x="132" y="105"/>
                </a:cubicBezTo>
                <a:close/>
                <a:moveTo>
                  <a:pt x="158" y="134"/>
                </a:moveTo>
                <a:cubicBezTo>
                  <a:pt x="159" y="132"/>
                  <a:pt x="163" y="130"/>
                  <a:pt x="163" y="130"/>
                </a:cubicBezTo>
                <a:cubicBezTo>
                  <a:pt x="161" y="131"/>
                  <a:pt x="157" y="133"/>
                  <a:pt x="158" y="134"/>
                </a:cubicBezTo>
                <a:close/>
                <a:moveTo>
                  <a:pt x="149" y="141"/>
                </a:moveTo>
                <a:cubicBezTo>
                  <a:pt x="151" y="141"/>
                  <a:pt x="153" y="139"/>
                  <a:pt x="153" y="138"/>
                </a:cubicBezTo>
                <a:cubicBezTo>
                  <a:pt x="154" y="138"/>
                  <a:pt x="157" y="136"/>
                  <a:pt x="158" y="135"/>
                </a:cubicBezTo>
                <a:cubicBezTo>
                  <a:pt x="155" y="136"/>
                  <a:pt x="151" y="139"/>
                  <a:pt x="149" y="141"/>
                </a:cubicBezTo>
                <a:close/>
                <a:moveTo>
                  <a:pt x="132" y="110"/>
                </a:moveTo>
                <a:cubicBezTo>
                  <a:pt x="132" y="108"/>
                  <a:pt x="128" y="112"/>
                  <a:pt x="127" y="113"/>
                </a:cubicBezTo>
                <a:cubicBezTo>
                  <a:pt x="126" y="114"/>
                  <a:pt x="128" y="114"/>
                  <a:pt x="129" y="112"/>
                </a:cubicBezTo>
                <a:cubicBezTo>
                  <a:pt x="129" y="111"/>
                  <a:pt x="131" y="110"/>
                  <a:pt x="131" y="110"/>
                </a:cubicBezTo>
                <a:cubicBezTo>
                  <a:pt x="131" y="110"/>
                  <a:pt x="131" y="110"/>
                  <a:pt x="132" y="110"/>
                </a:cubicBezTo>
                <a:close/>
                <a:moveTo>
                  <a:pt x="137" y="153"/>
                </a:moveTo>
                <a:cubicBezTo>
                  <a:pt x="139" y="150"/>
                  <a:pt x="143" y="148"/>
                  <a:pt x="143" y="147"/>
                </a:cubicBezTo>
                <a:cubicBezTo>
                  <a:pt x="140" y="149"/>
                  <a:pt x="138" y="151"/>
                  <a:pt x="137" y="153"/>
                </a:cubicBezTo>
                <a:close/>
                <a:moveTo>
                  <a:pt x="105" y="131"/>
                </a:moveTo>
                <a:cubicBezTo>
                  <a:pt x="110" y="128"/>
                  <a:pt x="114" y="123"/>
                  <a:pt x="118" y="120"/>
                </a:cubicBezTo>
                <a:cubicBezTo>
                  <a:pt x="117" y="119"/>
                  <a:pt x="117" y="119"/>
                  <a:pt x="117" y="119"/>
                </a:cubicBezTo>
                <a:cubicBezTo>
                  <a:pt x="113" y="123"/>
                  <a:pt x="107" y="128"/>
                  <a:pt x="105" y="131"/>
                </a:cubicBezTo>
                <a:close/>
                <a:moveTo>
                  <a:pt x="144" y="153"/>
                </a:moveTo>
                <a:cubicBezTo>
                  <a:pt x="144" y="154"/>
                  <a:pt x="143" y="155"/>
                  <a:pt x="143" y="155"/>
                </a:cubicBezTo>
                <a:cubicBezTo>
                  <a:pt x="146" y="153"/>
                  <a:pt x="146" y="153"/>
                  <a:pt x="146" y="153"/>
                </a:cubicBezTo>
                <a:cubicBezTo>
                  <a:pt x="145" y="153"/>
                  <a:pt x="146" y="152"/>
                  <a:pt x="144" y="153"/>
                </a:cubicBezTo>
                <a:close/>
                <a:moveTo>
                  <a:pt x="124" y="137"/>
                </a:moveTo>
                <a:cubicBezTo>
                  <a:pt x="125" y="137"/>
                  <a:pt x="126" y="136"/>
                  <a:pt x="126" y="136"/>
                </a:cubicBezTo>
                <a:cubicBezTo>
                  <a:pt x="125" y="136"/>
                  <a:pt x="123" y="138"/>
                  <a:pt x="122" y="139"/>
                </a:cubicBezTo>
                <a:cubicBezTo>
                  <a:pt x="121" y="140"/>
                  <a:pt x="121" y="140"/>
                  <a:pt x="122" y="140"/>
                </a:cubicBezTo>
                <a:cubicBezTo>
                  <a:pt x="124" y="138"/>
                  <a:pt x="123" y="138"/>
                  <a:pt x="124" y="137"/>
                </a:cubicBezTo>
                <a:close/>
                <a:moveTo>
                  <a:pt x="112" y="136"/>
                </a:moveTo>
                <a:cubicBezTo>
                  <a:pt x="109" y="139"/>
                  <a:pt x="114" y="135"/>
                  <a:pt x="111" y="138"/>
                </a:cubicBezTo>
                <a:cubicBezTo>
                  <a:pt x="113" y="136"/>
                  <a:pt x="113" y="136"/>
                  <a:pt x="115" y="135"/>
                </a:cubicBezTo>
                <a:cubicBezTo>
                  <a:pt x="115" y="135"/>
                  <a:pt x="116" y="134"/>
                  <a:pt x="115" y="134"/>
                </a:cubicBezTo>
                <a:cubicBezTo>
                  <a:pt x="113" y="136"/>
                  <a:pt x="114" y="134"/>
                  <a:pt x="112" y="136"/>
                </a:cubicBezTo>
                <a:close/>
                <a:moveTo>
                  <a:pt x="125" y="156"/>
                </a:moveTo>
                <a:cubicBezTo>
                  <a:pt x="126" y="156"/>
                  <a:pt x="128" y="154"/>
                  <a:pt x="129" y="152"/>
                </a:cubicBezTo>
                <a:cubicBezTo>
                  <a:pt x="128" y="153"/>
                  <a:pt x="126" y="154"/>
                  <a:pt x="125" y="156"/>
                </a:cubicBezTo>
                <a:close/>
                <a:moveTo>
                  <a:pt x="113" y="150"/>
                </a:moveTo>
                <a:cubicBezTo>
                  <a:pt x="117" y="147"/>
                  <a:pt x="116" y="148"/>
                  <a:pt x="120" y="145"/>
                </a:cubicBezTo>
                <a:cubicBezTo>
                  <a:pt x="118" y="145"/>
                  <a:pt x="121" y="143"/>
                  <a:pt x="120" y="143"/>
                </a:cubicBezTo>
                <a:cubicBezTo>
                  <a:pt x="119" y="145"/>
                  <a:pt x="113" y="149"/>
                  <a:pt x="113" y="150"/>
                </a:cubicBezTo>
                <a:close/>
                <a:moveTo>
                  <a:pt x="112" y="138"/>
                </a:moveTo>
                <a:cubicBezTo>
                  <a:pt x="110" y="140"/>
                  <a:pt x="110" y="138"/>
                  <a:pt x="108" y="140"/>
                </a:cubicBezTo>
                <a:cubicBezTo>
                  <a:pt x="107" y="142"/>
                  <a:pt x="109" y="140"/>
                  <a:pt x="110" y="141"/>
                </a:cubicBezTo>
                <a:cubicBezTo>
                  <a:pt x="111" y="140"/>
                  <a:pt x="114" y="137"/>
                  <a:pt x="112" y="138"/>
                </a:cubicBezTo>
                <a:close/>
                <a:moveTo>
                  <a:pt x="96" y="141"/>
                </a:moveTo>
                <a:cubicBezTo>
                  <a:pt x="99" y="138"/>
                  <a:pt x="99" y="138"/>
                  <a:pt x="99" y="138"/>
                </a:cubicBezTo>
                <a:cubicBezTo>
                  <a:pt x="98" y="137"/>
                  <a:pt x="98" y="137"/>
                  <a:pt x="98" y="137"/>
                </a:cubicBezTo>
                <a:cubicBezTo>
                  <a:pt x="96" y="139"/>
                  <a:pt x="97" y="139"/>
                  <a:pt x="96" y="141"/>
                </a:cubicBezTo>
                <a:close/>
                <a:moveTo>
                  <a:pt x="119" y="170"/>
                </a:moveTo>
                <a:cubicBezTo>
                  <a:pt x="119" y="171"/>
                  <a:pt x="120" y="168"/>
                  <a:pt x="120" y="169"/>
                </a:cubicBezTo>
                <a:cubicBezTo>
                  <a:pt x="121" y="168"/>
                  <a:pt x="125" y="165"/>
                  <a:pt x="123" y="166"/>
                </a:cubicBezTo>
                <a:cubicBezTo>
                  <a:pt x="121" y="168"/>
                  <a:pt x="121" y="168"/>
                  <a:pt x="119" y="170"/>
                </a:cubicBezTo>
                <a:close/>
                <a:moveTo>
                  <a:pt x="111" y="161"/>
                </a:moveTo>
                <a:cubicBezTo>
                  <a:pt x="113" y="159"/>
                  <a:pt x="114" y="159"/>
                  <a:pt x="115" y="158"/>
                </a:cubicBezTo>
                <a:cubicBezTo>
                  <a:pt x="114" y="158"/>
                  <a:pt x="115" y="157"/>
                  <a:pt x="114" y="157"/>
                </a:cubicBezTo>
                <a:cubicBezTo>
                  <a:pt x="113" y="159"/>
                  <a:pt x="111" y="160"/>
                  <a:pt x="111" y="161"/>
                </a:cubicBezTo>
                <a:close/>
                <a:moveTo>
                  <a:pt x="85" y="151"/>
                </a:moveTo>
                <a:cubicBezTo>
                  <a:pt x="83" y="153"/>
                  <a:pt x="82" y="154"/>
                  <a:pt x="81" y="155"/>
                </a:cubicBezTo>
                <a:cubicBezTo>
                  <a:pt x="81" y="156"/>
                  <a:pt x="81" y="156"/>
                  <a:pt x="81" y="156"/>
                </a:cubicBezTo>
                <a:cubicBezTo>
                  <a:pt x="81" y="156"/>
                  <a:pt x="81" y="156"/>
                  <a:pt x="81" y="156"/>
                </a:cubicBezTo>
                <a:cubicBezTo>
                  <a:pt x="82" y="156"/>
                  <a:pt x="82" y="156"/>
                  <a:pt x="82" y="156"/>
                </a:cubicBezTo>
                <a:cubicBezTo>
                  <a:pt x="83" y="155"/>
                  <a:pt x="83" y="155"/>
                  <a:pt x="83" y="155"/>
                </a:cubicBezTo>
                <a:cubicBezTo>
                  <a:pt x="84" y="154"/>
                  <a:pt x="85" y="152"/>
                  <a:pt x="86" y="151"/>
                </a:cubicBezTo>
                <a:cubicBezTo>
                  <a:pt x="89" y="149"/>
                  <a:pt x="91" y="146"/>
                  <a:pt x="93" y="143"/>
                </a:cubicBezTo>
                <a:cubicBezTo>
                  <a:pt x="90" y="146"/>
                  <a:pt x="87" y="149"/>
                  <a:pt x="85" y="151"/>
                </a:cubicBezTo>
                <a:close/>
                <a:moveTo>
                  <a:pt x="88" y="156"/>
                </a:moveTo>
                <a:cubicBezTo>
                  <a:pt x="90" y="154"/>
                  <a:pt x="91" y="154"/>
                  <a:pt x="93" y="152"/>
                </a:cubicBezTo>
                <a:cubicBezTo>
                  <a:pt x="93" y="151"/>
                  <a:pt x="93" y="150"/>
                  <a:pt x="94" y="149"/>
                </a:cubicBezTo>
                <a:cubicBezTo>
                  <a:pt x="91" y="152"/>
                  <a:pt x="87" y="156"/>
                  <a:pt x="88" y="156"/>
                </a:cubicBezTo>
                <a:close/>
                <a:moveTo>
                  <a:pt x="86" y="154"/>
                </a:moveTo>
                <a:cubicBezTo>
                  <a:pt x="88" y="153"/>
                  <a:pt x="87" y="154"/>
                  <a:pt x="89" y="152"/>
                </a:cubicBezTo>
                <a:cubicBezTo>
                  <a:pt x="89" y="152"/>
                  <a:pt x="89" y="152"/>
                  <a:pt x="90" y="151"/>
                </a:cubicBezTo>
                <a:cubicBezTo>
                  <a:pt x="89" y="151"/>
                  <a:pt x="89" y="151"/>
                  <a:pt x="90" y="151"/>
                </a:cubicBezTo>
                <a:cubicBezTo>
                  <a:pt x="90" y="150"/>
                  <a:pt x="90" y="150"/>
                  <a:pt x="90" y="150"/>
                </a:cubicBezTo>
                <a:cubicBezTo>
                  <a:pt x="89" y="152"/>
                  <a:pt x="86" y="154"/>
                  <a:pt x="86" y="154"/>
                </a:cubicBezTo>
                <a:close/>
                <a:moveTo>
                  <a:pt x="96" y="160"/>
                </a:moveTo>
                <a:cubicBezTo>
                  <a:pt x="96" y="161"/>
                  <a:pt x="94" y="163"/>
                  <a:pt x="94" y="164"/>
                </a:cubicBezTo>
                <a:cubicBezTo>
                  <a:pt x="96" y="162"/>
                  <a:pt x="96" y="161"/>
                  <a:pt x="98" y="160"/>
                </a:cubicBezTo>
                <a:cubicBezTo>
                  <a:pt x="97" y="159"/>
                  <a:pt x="97" y="160"/>
                  <a:pt x="96" y="160"/>
                </a:cubicBezTo>
                <a:close/>
                <a:moveTo>
                  <a:pt x="95" y="158"/>
                </a:moveTo>
                <a:cubicBezTo>
                  <a:pt x="95" y="158"/>
                  <a:pt x="95" y="158"/>
                  <a:pt x="95" y="158"/>
                </a:cubicBezTo>
                <a:cubicBezTo>
                  <a:pt x="93" y="159"/>
                  <a:pt x="94" y="159"/>
                  <a:pt x="92" y="160"/>
                </a:cubicBezTo>
                <a:cubicBezTo>
                  <a:pt x="93" y="161"/>
                  <a:pt x="93" y="161"/>
                  <a:pt x="93" y="161"/>
                </a:cubicBezTo>
                <a:cubicBezTo>
                  <a:pt x="94" y="159"/>
                  <a:pt x="94" y="160"/>
                  <a:pt x="95" y="158"/>
                </a:cubicBezTo>
                <a:close/>
                <a:moveTo>
                  <a:pt x="85" y="163"/>
                </a:moveTo>
                <a:cubicBezTo>
                  <a:pt x="86" y="162"/>
                  <a:pt x="86" y="162"/>
                  <a:pt x="86" y="162"/>
                </a:cubicBezTo>
                <a:cubicBezTo>
                  <a:pt x="86" y="162"/>
                  <a:pt x="85" y="162"/>
                  <a:pt x="85" y="163"/>
                </a:cubicBezTo>
                <a:close/>
                <a:moveTo>
                  <a:pt x="91" y="167"/>
                </a:moveTo>
                <a:cubicBezTo>
                  <a:pt x="91" y="167"/>
                  <a:pt x="91" y="167"/>
                  <a:pt x="91" y="168"/>
                </a:cubicBezTo>
                <a:cubicBezTo>
                  <a:pt x="92" y="168"/>
                  <a:pt x="92" y="168"/>
                  <a:pt x="92" y="167"/>
                </a:cubicBezTo>
                <a:cubicBezTo>
                  <a:pt x="92" y="167"/>
                  <a:pt x="92" y="167"/>
                  <a:pt x="92" y="167"/>
                </a:cubicBezTo>
                <a:cubicBezTo>
                  <a:pt x="92" y="167"/>
                  <a:pt x="91" y="166"/>
                  <a:pt x="91" y="167"/>
                </a:cubicBezTo>
                <a:close/>
                <a:moveTo>
                  <a:pt x="101" y="179"/>
                </a:moveTo>
                <a:cubicBezTo>
                  <a:pt x="101" y="179"/>
                  <a:pt x="101" y="179"/>
                  <a:pt x="102" y="180"/>
                </a:cubicBezTo>
                <a:cubicBezTo>
                  <a:pt x="102" y="179"/>
                  <a:pt x="102" y="178"/>
                  <a:pt x="103" y="178"/>
                </a:cubicBezTo>
                <a:cubicBezTo>
                  <a:pt x="103" y="178"/>
                  <a:pt x="103" y="178"/>
                  <a:pt x="103" y="177"/>
                </a:cubicBezTo>
                <a:cubicBezTo>
                  <a:pt x="102" y="178"/>
                  <a:pt x="102" y="178"/>
                  <a:pt x="101" y="179"/>
                </a:cubicBezTo>
                <a:close/>
                <a:moveTo>
                  <a:pt x="111" y="187"/>
                </a:moveTo>
                <a:cubicBezTo>
                  <a:pt x="111" y="188"/>
                  <a:pt x="112" y="187"/>
                  <a:pt x="112" y="187"/>
                </a:cubicBezTo>
                <a:cubicBezTo>
                  <a:pt x="111" y="187"/>
                  <a:pt x="112" y="187"/>
                  <a:pt x="112" y="186"/>
                </a:cubicBezTo>
                <a:cubicBezTo>
                  <a:pt x="111" y="186"/>
                  <a:pt x="112" y="187"/>
                  <a:pt x="111" y="187"/>
                </a:cubicBezTo>
                <a:close/>
                <a:moveTo>
                  <a:pt x="100" y="178"/>
                </a:moveTo>
                <a:cubicBezTo>
                  <a:pt x="100" y="179"/>
                  <a:pt x="101" y="179"/>
                  <a:pt x="101" y="178"/>
                </a:cubicBezTo>
                <a:cubicBezTo>
                  <a:pt x="101" y="178"/>
                  <a:pt x="101" y="178"/>
                  <a:pt x="101" y="178"/>
                </a:cubicBezTo>
                <a:cubicBezTo>
                  <a:pt x="101" y="178"/>
                  <a:pt x="101" y="178"/>
                  <a:pt x="101" y="178"/>
                </a:cubicBezTo>
                <a:cubicBezTo>
                  <a:pt x="101" y="178"/>
                  <a:pt x="100" y="178"/>
                  <a:pt x="100" y="178"/>
                </a:cubicBezTo>
                <a:close/>
                <a:moveTo>
                  <a:pt x="101" y="180"/>
                </a:moveTo>
                <a:cubicBezTo>
                  <a:pt x="101" y="179"/>
                  <a:pt x="101" y="181"/>
                  <a:pt x="102" y="180"/>
                </a:cubicBezTo>
                <a:cubicBezTo>
                  <a:pt x="102" y="180"/>
                  <a:pt x="101" y="179"/>
                  <a:pt x="101" y="179"/>
                </a:cubicBezTo>
                <a:cubicBezTo>
                  <a:pt x="101" y="179"/>
                  <a:pt x="100" y="180"/>
                  <a:pt x="101" y="180"/>
                </a:cubicBezTo>
                <a:close/>
                <a:moveTo>
                  <a:pt x="76" y="157"/>
                </a:moveTo>
                <a:cubicBezTo>
                  <a:pt x="76" y="157"/>
                  <a:pt x="77" y="156"/>
                  <a:pt x="76" y="156"/>
                </a:cubicBezTo>
                <a:cubicBezTo>
                  <a:pt x="76" y="156"/>
                  <a:pt x="76" y="157"/>
                  <a:pt x="76" y="157"/>
                </a:cubicBezTo>
                <a:close/>
                <a:moveTo>
                  <a:pt x="99" y="179"/>
                </a:moveTo>
                <a:cubicBezTo>
                  <a:pt x="99" y="178"/>
                  <a:pt x="100" y="180"/>
                  <a:pt x="100" y="179"/>
                </a:cubicBezTo>
                <a:cubicBezTo>
                  <a:pt x="99" y="179"/>
                  <a:pt x="100" y="179"/>
                  <a:pt x="100" y="178"/>
                </a:cubicBezTo>
                <a:cubicBezTo>
                  <a:pt x="100" y="178"/>
                  <a:pt x="99" y="179"/>
                  <a:pt x="99" y="179"/>
                </a:cubicBezTo>
                <a:close/>
                <a:moveTo>
                  <a:pt x="104" y="186"/>
                </a:moveTo>
                <a:cubicBezTo>
                  <a:pt x="105" y="185"/>
                  <a:pt x="105" y="185"/>
                  <a:pt x="105" y="185"/>
                </a:cubicBezTo>
                <a:cubicBezTo>
                  <a:pt x="105" y="184"/>
                  <a:pt x="104" y="185"/>
                  <a:pt x="104" y="186"/>
                </a:cubicBezTo>
                <a:close/>
                <a:moveTo>
                  <a:pt x="100" y="181"/>
                </a:moveTo>
                <a:cubicBezTo>
                  <a:pt x="100" y="181"/>
                  <a:pt x="100" y="181"/>
                  <a:pt x="100" y="181"/>
                </a:cubicBezTo>
                <a:cubicBezTo>
                  <a:pt x="100" y="181"/>
                  <a:pt x="100" y="181"/>
                  <a:pt x="100" y="181"/>
                </a:cubicBezTo>
                <a:cubicBezTo>
                  <a:pt x="100" y="181"/>
                  <a:pt x="101" y="181"/>
                  <a:pt x="101" y="181"/>
                </a:cubicBezTo>
                <a:cubicBezTo>
                  <a:pt x="100" y="181"/>
                  <a:pt x="100" y="180"/>
                  <a:pt x="100" y="181"/>
                </a:cubicBezTo>
                <a:close/>
                <a:moveTo>
                  <a:pt x="108" y="192"/>
                </a:moveTo>
                <a:cubicBezTo>
                  <a:pt x="108" y="191"/>
                  <a:pt x="109" y="190"/>
                  <a:pt x="109" y="190"/>
                </a:cubicBezTo>
                <a:cubicBezTo>
                  <a:pt x="108" y="191"/>
                  <a:pt x="107" y="191"/>
                  <a:pt x="108" y="192"/>
                </a:cubicBezTo>
                <a:close/>
                <a:moveTo>
                  <a:pt x="76" y="161"/>
                </a:moveTo>
                <a:cubicBezTo>
                  <a:pt x="76" y="161"/>
                  <a:pt x="77" y="162"/>
                  <a:pt x="77" y="161"/>
                </a:cubicBezTo>
                <a:cubicBezTo>
                  <a:pt x="77" y="161"/>
                  <a:pt x="77" y="161"/>
                  <a:pt x="77" y="161"/>
                </a:cubicBezTo>
                <a:cubicBezTo>
                  <a:pt x="77" y="161"/>
                  <a:pt x="78" y="161"/>
                  <a:pt x="77" y="161"/>
                </a:cubicBezTo>
                <a:cubicBezTo>
                  <a:pt x="77" y="161"/>
                  <a:pt x="77" y="161"/>
                  <a:pt x="76" y="161"/>
                </a:cubicBezTo>
                <a:close/>
                <a:moveTo>
                  <a:pt x="99" y="182"/>
                </a:moveTo>
                <a:cubicBezTo>
                  <a:pt x="99" y="182"/>
                  <a:pt x="99" y="182"/>
                  <a:pt x="99" y="182"/>
                </a:cubicBezTo>
                <a:cubicBezTo>
                  <a:pt x="100" y="182"/>
                  <a:pt x="100" y="182"/>
                  <a:pt x="100" y="181"/>
                </a:cubicBezTo>
                <a:cubicBezTo>
                  <a:pt x="99" y="181"/>
                  <a:pt x="99" y="182"/>
                  <a:pt x="99" y="182"/>
                </a:cubicBezTo>
                <a:close/>
                <a:moveTo>
                  <a:pt x="102" y="184"/>
                </a:moveTo>
                <a:cubicBezTo>
                  <a:pt x="102" y="184"/>
                  <a:pt x="102" y="185"/>
                  <a:pt x="102" y="185"/>
                </a:cubicBezTo>
                <a:cubicBezTo>
                  <a:pt x="102" y="185"/>
                  <a:pt x="102" y="185"/>
                  <a:pt x="102" y="185"/>
                </a:cubicBezTo>
                <a:cubicBezTo>
                  <a:pt x="102" y="185"/>
                  <a:pt x="103" y="185"/>
                  <a:pt x="103" y="184"/>
                </a:cubicBezTo>
                <a:cubicBezTo>
                  <a:pt x="103" y="185"/>
                  <a:pt x="102" y="184"/>
                  <a:pt x="102" y="184"/>
                </a:cubicBezTo>
                <a:close/>
                <a:moveTo>
                  <a:pt x="103" y="187"/>
                </a:moveTo>
                <a:cubicBezTo>
                  <a:pt x="104" y="186"/>
                  <a:pt x="104" y="186"/>
                  <a:pt x="104" y="185"/>
                </a:cubicBezTo>
                <a:cubicBezTo>
                  <a:pt x="104" y="186"/>
                  <a:pt x="103" y="186"/>
                  <a:pt x="103" y="187"/>
                </a:cubicBezTo>
                <a:close/>
                <a:moveTo>
                  <a:pt x="99" y="185"/>
                </a:moveTo>
                <a:cubicBezTo>
                  <a:pt x="99" y="185"/>
                  <a:pt x="100" y="185"/>
                  <a:pt x="100" y="185"/>
                </a:cubicBezTo>
                <a:cubicBezTo>
                  <a:pt x="100" y="185"/>
                  <a:pt x="101" y="185"/>
                  <a:pt x="101" y="186"/>
                </a:cubicBezTo>
                <a:cubicBezTo>
                  <a:pt x="102" y="186"/>
                  <a:pt x="100" y="184"/>
                  <a:pt x="102" y="184"/>
                </a:cubicBezTo>
                <a:cubicBezTo>
                  <a:pt x="101" y="184"/>
                  <a:pt x="101" y="184"/>
                  <a:pt x="101" y="183"/>
                </a:cubicBezTo>
                <a:cubicBezTo>
                  <a:pt x="100" y="184"/>
                  <a:pt x="99" y="184"/>
                  <a:pt x="99" y="185"/>
                </a:cubicBezTo>
                <a:close/>
                <a:moveTo>
                  <a:pt x="84" y="169"/>
                </a:moveTo>
                <a:cubicBezTo>
                  <a:pt x="84" y="169"/>
                  <a:pt x="85" y="169"/>
                  <a:pt x="85" y="168"/>
                </a:cubicBezTo>
                <a:cubicBezTo>
                  <a:pt x="85" y="169"/>
                  <a:pt x="84" y="169"/>
                  <a:pt x="84" y="169"/>
                </a:cubicBezTo>
                <a:close/>
                <a:moveTo>
                  <a:pt x="97" y="181"/>
                </a:moveTo>
                <a:cubicBezTo>
                  <a:pt x="98" y="181"/>
                  <a:pt x="97" y="182"/>
                  <a:pt x="98" y="182"/>
                </a:cubicBezTo>
                <a:cubicBezTo>
                  <a:pt x="98" y="181"/>
                  <a:pt x="98" y="181"/>
                  <a:pt x="98" y="181"/>
                </a:cubicBezTo>
                <a:cubicBezTo>
                  <a:pt x="98" y="181"/>
                  <a:pt x="98" y="181"/>
                  <a:pt x="97" y="181"/>
                </a:cubicBezTo>
                <a:close/>
                <a:moveTo>
                  <a:pt x="105" y="194"/>
                </a:moveTo>
                <a:cubicBezTo>
                  <a:pt x="106" y="194"/>
                  <a:pt x="106" y="192"/>
                  <a:pt x="107" y="192"/>
                </a:cubicBezTo>
                <a:cubicBezTo>
                  <a:pt x="107" y="192"/>
                  <a:pt x="107" y="192"/>
                  <a:pt x="107" y="192"/>
                </a:cubicBezTo>
                <a:cubicBezTo>
                  <a:pt x="106" y="192"/>
                  <a:pt x="105" y="193"/>
                  <a:pt x="105" y="194"/>
                </a:cubicBezTo>
                <a:close/>
                <a:moveTo>
                  <a:pt x="91" y="184"/>
                </a:moveTo>
                <a:cubicBezTo>
                  <a:pt x="92" y="184"/>
                  <a:pt x="91" y="185"/>
                  <a:pt x="91" y="185"/>
                </a:cubicBezTo>
                <a:cubicBezTo>
                  <a:pt x="92" y="185"/>
                  <a:pt x="92" y="184"/>
                  <a:pt x="93" y="184"/>
                </a:cubicBezTo>
                <a:cubicBezTo>
                  <a:pt x="92" y="184"/>
                  <a:pt x="92" y="184"/>
                  <a:pt x="92" y="183"/>
                </a:cubicBezTo>
                <a:cubicBezTo>
                  <a:pt x="92" y="184"/>
                  <a:pt x="92" y="184"/>
                  <a:pt x="91" y="184"/>
                </a:cubicBezTo>
                <a:close/>
                <a:moveTo>
                  <a:pt x="72" y="169"/>
                </a:moveTo>
                <a:cubicBezTo>
                  <a:pt x="73" y="170"/>
                  <a:pt x="73" y="170"/>
                  <a:pt x="73" y="170"/>
                </a:cubicBezTo>
                <a:cubicBezTo>
                  <a:pt x="73" y="169"/>
                  <a:pt x="75" y="168"/>
                  <a:pt x="74" y="167"/>
                </a:cubicBezTo>
                <a:cubicBezTo>
                  <a:pt x="73" y="168"/>
                  <a:pt x="73" y="169"/>
                  <a:pt x="72" y="169"/>
                </a:cubicBezTo>
                <a:close/>
                <a:moveTo>
                  <a:pt x="74" y="170"/>
                </a:moveTo>
                <a:cubicBezTo>
                  <a:pt x="75" y="170"/>
                  <a:pt x="76" y="169"/>
                  <a:pt x="76" y="168"/>
                </a:cubicBezTo>
                <a:cubicBezTo>
                  <a:pt x="75" y="169"/>
                  <a:pt x="74" y="170"/>
                  <a:pt x="74" y="170"/>
                </a:cubicBezTo>
                <a:close/>
                <a:moveTo>
                  <a:pt x="88" y="184"/>
                </a:moveTo>
                <a:cubicBezTo>
                  <a:pt x="89" y="185"/>
                  <a:pt x="89" y="185"/>
                  <a:pt x="89" y="185"/>
                </a:cubicBezTo>
                <a:cubicBezTo>
                  <a:pt x="90" y="184"/>
                  <a:pt x="90" y="184"/>
                  <a:pt x="90" y="183"/>
                </a:cubicBezTo>
                <a:cubicBezTo>
                  <a:pt x="90" y="183"/>
                  <a:pt x="89" y="184"/>
                  <a:pt x="88" y="184"/>
                </a:cubicBezTo>
                <a:close/>
                <a:moveTo>
                  <a:pt x="71" y="168"/>
                </a:moveTo>
                <a:cubicBezTo>
                  <a:pt x="71" y="168"/>
                  <a:pt x="71" y="167"/>
                  <a:pt x="71" y="167"/>
                </a:cubicBezTo>
                <a:cubicBezTo>
                  <a:pt x="71" y="167"/>
                  <a:pt x="71" y="168"/>
                  <a:pt x="71" y="168"/>
                </a:cubicBezTo>
                <a:close/>
                <a:moveTo>
                  <a:pt x="89" y="187"/>
                </a:moveTo>
                <a:cubicBezTo>
                  <a:pt x="90" y="188"/>
                  <a:pt x="90" y="187"/>
                  <a:pt x="90" y="187"/>
                </a:cubicBezTo>
                <a:cubicBezTo>
                  <a:pt x="91" y="187"/>
                  <a:pt x="91" y="186"/>
                  <a:pt x="91" y="186"/>
                </a:cubicBezTo>
                <a:cubicBezTo>
                  <a:pt x="90" y="186"/>
                  <a:pt x="90" y="187"/>
                  <a:pt x="89" y="186"/>
                </a:cubicBezTo>
                <a:cubicBezTo>
                  <a:pt x="89" y="186"/>
                  <a:pt x="90" y="187"/>
                  <a:pt x="89" y="187"/>
                </a:cubicBezTo>
                <a:close/>
                <a:moveTo>
                  <a:pt x="84" y="182"/>
                </a:moveTo>
                <a:cubicBezTo>
                  <a:pt x="84" y="182"/>
                  <a:pt x="85" y="180"/>
                  <a:pt x="84" y="180"/>
                </a:cubicBezTo>
                <a:cubicBezTo>
                  <a:pt x="84" y="181"/>
                  <a:pt x="83" y="181"/>
                  <a:pt x="84" y="182"/>
                </a:cubicBezTo>
                <a:close/>
                <a:moveTo>
                  <a:pt x="72" y="173"/>
                </a:moveTo>
                <a:cubicBezTo>
                  <a:pt x="72" y="173"/>
                  <a:pt x="73" y="173"/>
                  <a:pt x="73" y="173"/>
                </a:cubicBezTo>
                <a:cubicBezTo>
                  <a:pt x="73" y="173"/>
                  <a:pt x="73" y="173"/>
                  <a:pt x="73" y="172"/>
                </a:cubicBezTo>
                <a:cubicBezTo>
                  <a:pt x="72" y="172"/>
                  <a:pt x="75" y="172"/>
                  <a:pt x="74" y="171"/>
                </a:cubicBezTo>
                <a:cubicBezTo>
                  <a:pt x="73" y="171"/>
                  <a:pt x="73" y="172"/>
                  <a:pt x="72" y="173"/>
                </a:cubicBezTo>
                <a:close/>
                <a:moveTo>
                  <a:pt x="97" y="197"/>
                </a:moveTo>
                <a:cubicBezTo>
                  <a:pt x="98" y="196"/>
                  <a:pt x="99" y="195"/>
                  <a:pt x="99" y="194"/>
                </a:cubicBezTo>
                <a:cubicBezTo>
                  <a:pt x="99" y="195"/>
                  <a:pt x="97" y="195"/>
                  <a:pt x="97" y="197"/>
                </a:cubicBezTo>
                <a:close/>
                <a:moveTo>
                  <a:pt x="69" y="174"/>
                </a:moveTo>
                <a:cubicBezTo>
                  <a:pt x="70" y="173"/>
                  <a:pt x="71" y="172"/>
                  <a:pt x="72" y="171"/>
                </a:cubicBezTo>
                <a:cubicBezTo>
                  <a:pt x="72" y="170"/>
                  <a:pt x="72" y="170"/>
                  <a:pt x="72" y="170"/>
                </a:cubicBezTo>
                <a:cubicBezTo>
                  <a:pt x="71" y="172"/>
                  <a:pt x="69" y="172"/>
                  <a:pt x="69" y="174"/>
                </a:cubicBezTo>
                <a:close/>
                <a:moveTo>
                  <a:pt x="91" y="189"/>
                </a:moveTo>
                <a:cubicBezTo>
                  <a:pt x="91" y="189"/>
                  <a:pt x="92" y="189"/>
                  <a:pt x="91" y="188"/>
                </a:cubicBezTo>
                <a:cubicBezTo>
                  <a:pt x="91" y="189"/>
                  <a:pt x="90" y="189"/>
                  <a:pt x="91" y="189"/>
                </a:cubicBezTo>
                <a:close/>
                <a:moveTo>
                  <a:pt x="69" y="171"/>
                </a:moveTo>
                <a:cubicBezTo>
                  <a:pt x="69" y="170"/>
                  <a:pt x="70" y="169"/>
                  <a:pt x="70" y="169"/>
                </a:cubicBezTo>
                <a:cubicBezTo>
                  <a:pt x="69" y="169"/>
                  <a:pt x="68" y="170"/>
                  <a:pt x="69" y="171"/>
                </a:cubicBezTo>
                <a:close/>
                <a:moveTo>
                  <a:pt x="67" y="172"/>
                </a:moveTo>
                <a:cubicBezTo>
                  <a:pt x="68" y="173"/>
                  <a:pt x="68" y="172"/>
                  <a:pt x="68" y="171"/>
                </a:cubicBezTo>
                <a:lnTo>
                  <a:pt x="67" y="172"/>
                </a:lnTo>
                <a:close/>
                <a:moveTo>
                  <a:pt x="96" y="198"/>
                </a:moveTo>
                <a:cubicBezTo>
                  <a:pt x="97" y="198"/>
                  <a:pt x="97" y="197"/>
                  <a:pt x="97" y="197"/>
                </a:cubicBezTo>
                <a:cubicBezTo>
                  <a:pt x="96" y="197"/>
                  <a:pt x="96" y="198"/>
                  <a:pt x="96" y="198"/>
                </a:cubicBezTo>
                <a:close/>
                <a:moveTo>
                  <a:pt x="75" y="181"/>
                </a:moveTo>
                <a:cubicBezTo>
                  <a:pt x="76" y="181"/>
                  <a:pt x="77" y="180"/>
                  <a:pt x="76" y="180"/>
                </a:cubicBezTo>
                <a:cubicBezTo>
                  <a:pt x="76" y="180"/>
                  <a:pt x="75" y="181"/>
                  <a:pt x="75" y="181"/>
                </a:cubicBezTo>
                <a:close/>
                <a:moveTo>
                  <a:pt x="90" y="195"/>
                </a:moveTo>
                <a:cubicBezTo>
                  <a:pt x="91" y="196"/>
                  <a:pt x="91" y="194"/>
                  <a:pt x="92" y="194"/>
                </a:cubicBezTo>
                <a:cubicBezTo>
                  <a:pt x="92" y="194"/>
                  <a:pt x="92" y="194"/>
                  <a:pt x="91" y="193"/>
                </a:cubicBezTo>
                <a:cubicBezTo>
                  <a:pt x="91" y="194"/>
                  <a:pt x="91" y="195"/>
                  <a:pt x="90" y="195"/>
                </a:cubicBezTo>
                <a:close/>
                <a:moveTo>
                  <a:pt x="65" y="173"/>
                </a:moveTo>
                <a:cubicBezTo>
                  <a:pt x="66" y="173"/>
                  <a:pt x="66" y="172"/>
                  <a:pt x="66" y="172"/>
                </a:cubicBezTo>
                <a:cubicBezTo>
                  <a:pt x="66" y="172"/>
                  <a:pt x="65" y="173"/>
                  <a:pt x="65" y="173"/>
                </a:cubicBezTo>
                <a:close/>
                <a:moveTo>
                  <a:pt x="67" y="176"/>
                </a:moveTo>
                <a:cubicBezTo>
                  <a:pt x="68" y="177"/>
                  <a:pt x="69" y="175"/>
                  <a:pt x="68" y="175"/>
                </a:cubicBezTo>
                <a:cubicBezTo>
                  <a:pt x="68" y="176"/>
                  <a:pt x="67" y="176"/>
                  <a:pt x="67" y="176"/>
                </a:cubicBezTo>
                <a:close/>
                <a:moveTo>
                  <a:pt x="70" y="178"/>
                </a:moveTo>
                <a:cubicBezTo>
                  <a:pt x="70" y="179"/>
                  <a:pt x="70" y="178"/>
                  <a:pt x="70" y="177"/>
                </a:cubicBezTo>
                <a:cubicBezTo>
                  <a:pt x="70" y="177"/>
                  <a:pt x="70" y="178"/>
                  <a:pt x="70" y="178"/>
                </a:cubicBezTo>
                <a:close/>
                <a:moveTo>
                  <a:pt x="88" y="196"/>
                </a:moveTo>
                <a:cubicBezTo>
                  <a:pt x="89" y="196"/>
                  <a:pt x="90" y="195"/>
                  <a:pt x="89" y="194"/>
                </a:cubicBezTo>
                <a:cubicBezTo>
                  <a:pt x="89" y="196"/>
                  <a:pt x="87" y="195"/>
                  <a:pt x="88" y="196"/>
                </a:cubicBezTo>
                <a:close/>
                <a:moveTo>
                  <a:pt x="63" y="174"/>
                </a:moveTo>
                <a:cubicBezTo>
                  <a:pt x="63" y="174"/>
                  <a:pt x="63" y="174"/>
                  <a:pt x="63" y="174"/>
                </a:cubicBezTo>
                <a:cubicBezTo>
                  <a:pt x="64" y="174"/>
                  <a:pt x="64" y="173"/>
                  <a:pt x="64" y="172"/>
                </a:cubicBezTo>
                <a:cubicBezTo>
                  <a:pt x="64" y="172"/>
                  <a:pt x="64" y="173"/>
                  <a:pt x="63" y="174"/>
                </a:cubicBezTo>
                <a:close/>
                <a:moveTo>
                  <a:pt x="87" y="195"/>
                </a:moveTo>
                <a:cubicBezTo>
                  <a:pt x="87" y="194"/>
                  <a:pt x="87" y="194"/>
                  <a:pt x="88" y="194"/>
                </a:cubicBezTo>
                <a:cubicBezTo>
                  <a:pt x="87" y="193"/>
                  <a:pt x="87" y="193"/>
                  <a:pt x="87" y="193"/>
                </a:cubicBezTo>
                <a:cubicBezTo>
                  <a:pt x="87" y="194"/>
                  <a:pt x="86" y="194"/>
                  <a:pt x="87" y="195"/>
                </a:cubicBezTo>
                <a:close/>
                <a:moveTo>
                  <a:pt x="89" y="196"/>
                </a:moveTo>
                <a:cubicBezTo>
                  <a:pt x="89" y="196"/>
                  <a:pt x="90" y="197"/>
                  <a:pt x="90" y="197"/>
                </a:cubicBezTo>
                <a:cubicBezTo>
                  <a:pt x="90" y="196"/>
                  <a:pt x="90" y="196"/>
                  <a:pt x="89" y="196"/>
                </a:cubicBezTo>
                <a:close/>
                <a:moveTo>
                  <a:pt x="70" y="180"/>
                </a:moveTo>
                <a:cubicBezTo>
                  <a:pt x="70" y="180"/>
                  <a:pt x="70" y="180"/>
                  <a:pt x="70" y="179"/>
                </a:cubicBezTo>
                <a:cubicBezTo>
                  <a:pt x="70" y="179"/>
                  <a:pt x="69" y="179"/>
                  <a:pt x="69" y="180"/>
                </a:cubicBezTo>
                <a:cubicBezTo>
                  <a:pt x="69" y="180"/>
                  <a:pt x="69" y="180"/>
                  <a:pt x="70" y="180"/>
                </a:cubicBezTo>
                <a:close/>
                <a:moveTo>
                  <a:pt x="63" y="175"/>
                </a:moveTo>
                <a:cubicBezTo>
                  <a:pt x="62" y="175"/>
                  <a:pt x="61" y="176"/>
                  <a:pt x="61" y="177"/>
                </a:cubicBezTo>
                <a:cubicBezTo>
                  <a:pt x="62" y="177"/>
                  <a:pt x="63" y="175"/>
                  <a:pt x="63" y="174"/>
                </a:cubicBezTo>
                <a:cubicBezTo>
                  <a:pt x="63" y="174"/>
                  <a:pt x="63" y="175"/>
                  <a:pt x="63" y="175"/>
                </a:cubicBezTo>
                <a:close/>
                <a:moveTo>
                  <a:pt x="88" y="201"/>
                </a:moveTo>
                <a:cubicBezTo>
                  <a:pt x="88" y="202"/>
                  <a:pt x="88" y="202"/>
                  <a:pt x="89" y="202"/>
                </a:cubicBezTo>
                <a:cubicBezTo>
                  <a:pt x="89" y="201"/>
                  <a:pt x="89" y="201"/>
                  <a:pt x="90" y="200"/>
                </a:cubicBezTo>
                <a:cubicBezTo>
                  <a:pt x="90" y="200"/>
                  <a:pt x="90" y="200"/>
                  <a:pt x="90" y="199"/>
                </a:cubicBezTo>
                <a:cubicBezTo>
                  <a:pt x="90" y="199"/>
                  <a:pt x="90" y="199"/>
                  <a:pt x="90" y="199"/>
                </a:cubicBezTo>
                <a:cubicBezTo>
                  <a:pt x="89" y="200"/>
                  <a:pt x="89" y="201"/>
                  <a:pt x="88" y="201"/>
                </a:cubicBezTo>
                <a:close/>
                <a:moveTo>
                  <a:pt x="92" y="203"/>
                </a:moveTo>
                <a:cubicBezTo>
                  <a:pt x="92" y="203"/>
                  <a:pt x="93" y="202"/>
                  <a:pt x="93" y="202"/>
                </a:cubicBezTo>
                <a:cubicBezTo>
                  <a:pt x="92" y="202"/>
                  <a:pt x="92" y="202"/>
                  <a:pt x="92" y="203"/>
                </a:cubicBezTo>
                <a:close/>
                <a:moveTo>
                  <a:pt x="62" y="177"/>
                </a:moveTo>
                <a:cubicBezTo>
                  <a:pt x="62" y="177"/>
                  <a:pt x="63" y="177"/>
                  <a:pt x="63" y="176"/>
                </a:cubicBezTo>
                <a:cubicBezTo>
                  <a:pt x="62" y="176"/>
                  <a:pt x="62" y="177"/>
                  <a:pt x="62" y="177"/>
                </a:cubicBezTo>
                <a:close/>
                <a:moveTo>
                  <a:pt x="62" y="177"/>
                </a:moveTo>
                <a:cubicBezTo>
                  <a:pt x="62" y="178"/>
                  <a:pt x="63" y="178"/>
                  <a:pt x="63" y="178"/>
                </a:cubicBezTo>
                <a:cubicBezTo>
                  <a:pt x="63" y="177"/>
                  <a:pt x="63" y="177"/>
                  <a:pt x="62" y="177"/>
                </a:cubicBezTo>
                <a:close/>
                <a:moveTo>
                  <a:pt x="90" y="205"/>
                </a:moveTo>
                <a:cubicBezTo>
                  <a:pt x="90" y="205"/>
                  <a:pt x="92" y="204"/>
                  <a:pt x="91" y="203"/>
                </a:cubicBezTo>
                <a:cubicBezTo>
                  <a:pt x="91" y="203"/>
                  <a:pt x="90" y="204"/>
                  <a:pt x="90" y="205"/>
                </a:cubicBezTo>
                <a:close/>
                <a:moveTo>
                  <a:pt x="89" y="203"/>
                </a:moveTo>
                <a:cubicBezTo>
                  <a:pt x="90" y="204"/>
                  <a:pt x="91" y="202"/>
                  <a:pt x="90" y="202"/>
                </a:cubicBezTo>
                <a:cubicBezTo>
                  <a:pt x="90" y="203"/>
                  <a:pt x="90" y="203"/>
                  <a:pt x="89" y="203"/>
                </a:cubicBezTo>
                <a:close/>
                <a:moveTo>
                  <a:pt x="78" y="193"/>
                </a:moveTo>
                <a:cubicBezTo>
                  <a:pt x="76" y="194"/>
                  <a:pt x="79" y="195"/>
                  <a:pt x="78" y="196"/>
                </a:cubicBezTo>
                <a:cubicBezTo>
                  <a:pt x="79" y="196"/>
                  <a:pt x="80" y="194"/>
                  <a:pt x="80" y="194"/>
                </a:cubicBezTo>
                <a:cubicBezTo>
                  <a:pt x="79" y="195"/>
                  <a:pt x="78" y="194"/>
                  <a:pt x="78" y="193"/>
                </a:cubicBezTo>
                <a:close/>
                <a:moveTo>
                  <a:pt x="70" y="188"/>
                </a:moveTo>
                <a:cubicBezTo>
                  <a:pt x="69" y="188"/>
                  <a:pt x="70" y="188"/>
                  <a:pt x="69" y="188"/>
                </a:cubicBezTo>
                <a:cubicBezTo>
                  <a:pt x="69" y="189"/>
                  <a:pt x="67" y="189"/>
                  <a:pt x="68" y="190"/>
                </a:cubicBezTo>
                <a:cubicBezTo>
                  <a:pt x="68" y="189"/>
                  <a:pt x="70" y="190"/>
                  <a:pt x="70" y="188"/>
                </a:cubicBezTo>
                <a:cubicBezTo>
                  <a:pt x="70" y="188"/>
                  <a:pt x="70" y="188"/>
                  <a:pt x="70" y="188"/>
                </a:cubicBezTo>
                <a:close/>
                <a:moveTo>
                  <a:pt x="66" y="185"/>
                </a:moveTo>
                <a:cubicBezTo>
                  <a:pt x="65" y="185"/>
                  <a:pt x="65" y="185"/>
                  <a:pt x="66" y="186"/>
                </a:cubicBezTo>
                <a:cubicBezTo>
                  <a:pt x="66" y="185"/>
                  <a:pt x="66" y="184"/>
                  <a:pt x="66" y="185"/>
                </a:cubicBezTo>
                <a:close/>
                <a:moveTo>
                  <a:pt x="79" y="199"/>
                </a:moveTo>
                <a:cubicBezTo>
                  <a:pt x="80" y="199"/>
                  <a:pt x="81" y="198"/>
                  <a:pt x="81" y="198"/>
                </a:cubicBezTo>
                <a:cubicBezTo>
                  <a:pt x="80" y="198"/>
                  <a:pt x="79" y="199"/>
                  <a:pt x="79" y="199"/>
                </a:cubicBezTo>
                <a:close/>
                <a:moveTo>
                  <a:pt x="84" y="202"/>
                </a:moveTo>
                <a:cubicBezTo>
                  <a:pt x="85" y="202"/>
                  <a:pt x="85" y="201"/>
                  <a:pt x="85" y="201"/>
                </a:cubicBezTo>
                <a:cubicBezTo>
                  <a:pt x="84" y="201"/>
                  <a:pt x="84" y="202"/>
                  <a:pt x="84" y="202"/>
                </a:cubicBezTo>
                <a:close/>
                <a:moveTo>
                  <a:pt x="58" y="182"/>
                </a:moveTo>
                <a:cubicBezTo>
                  <a:pt x="58" y="183"/>
                  <a:pt x="60" y="181"/>
                  <a:pt x="59" y="181"/>
                </a:cubicBezTo>
                <a:cubicBezTo>
                  <a:pt x="59" y="181"/>
                  <a:pt x="57" y="182"/>
                  <a:pt x="58" y="182"/>
                </a:cubicBezTo>
                <a:close/>
                <a:moveTo>
                  <a:pt x="76" y="197"/>
                </a:moveTo>
                <a:cubicBezTo>
                  <a:pt x="77" y="198"/>
                  <a:pt x="78" y="196"/>
                  <a:pt x="77" y="197"/>
                </a:cubicBezTo>
                <a:cubicBezTo>
                  <a:pt x="77" y="197"/>
                  <a:pt x="76" y="197"/>
                  <a:pt x="76" y="197"/>
                </a:cubicBezTo>
                <a:close/>
                <a:moveTo>
                  <a:pt x="68" y="191"/>
                </a:moveTo>
                <a:cubicBezTo>
                  <a:pt x="68" y="191"/>
                  <a:pt x="68" y="191"/>
                  <a:pt x="69" y="191"/>
                </a:cubicBezTo>
                <a:cubicBezTo>
                  <a:pt x="68" y="191"/>
                  <a:pt x="69" y="190"/>
                  <a:pt x="69" y="190"/>
                </a:cubicBezTo>
                <a:cubicBezTo>
                  <a:pt x="68" y="190"/>
                  <a:pt x="68" y="191"/>
                  <a:pt x="68" y="191"/>
                </a:cubicBezTo>
                <a:close/>
                <a:moveTo>
                  <a:pt x="69" y="194"/>
                </a:moveTo>
                <a:cubicBezTo>
                  <a:pt x="70" y="195"/>
                  <a:pt x="70" y="194"/>
                  <a:pt x="71" y="194"/>
                </a:cubicBezTo>
                <a:cubicBezTo>
                  <a:pt x="70" y="193"/>
                  <a:pt x="71" y="193"/>
                  <a:pt x="70" y="193"/>
                </a:cubicBezTo>
                <a:cubicBezTo>
                  <a:pt x="70" y="193"/>
                  <a:pt x="70" y="194"/>
                  <a:pt x="69" y="194"/>
                </a:cubicBezTo>
                <a:close/>
                <a:moveTo>
                  <a:pt x="64" y="195"/>
                </a:moveTo>
                <a:cubicBezTo>
                  <a:pt x="64" y="194"/>
                  <a:pt x="64" y="195"/>
                  <a:pt x="64" y="194"/>
                </a:cubicBezTo>
                <a:cubicBezTo>
                  <a:pt x="65" y="193"/>
                  <a:pt x="65" y="191"/>
                  <a:pt x="67" y="190"/>
                </a:cubicBezTo>
                <a:cubicBezTo>
                  <a:pt x="67" y="191"/>
                  <a:pt x="67" y="192"/>
                  <a:pt x="68" y="191"/>
                </a:cubicBezTo>
                <a:cubicBezTo>
                  <a:pt x="67" y="193"/>
                  <a:pt x="66" y="194"/>
                  <a:pt x="65" y="195"/>
                </a:cubicBezTo>
                <a:cubicBezTo>
                  <a:pt x="65" y="194"/>
                  <a:pt x="66" y="194"/>
                  <a:pt x="66" y="193"/>
                </a:cubicBezTo>
                <a:cubicBezTo>
                  <a:pt x="65" y="192"/>
                  <a:pt x="65" y="195"/>
                  <a:pt x="64" y="195"/>
                </a:cubicBezTo>
                <a:cubicBezTo>
                  <a:pt x="64" y="195"/>
                  <a:pt x="64" y="195"/>
                  <a:pt x="64" y="195"/>
                </a:cubicBezTo>
                <a:close/>
                <a:moveTo>
                  <a:pt x="66" y="192"/>
                </a:moveTo>
                <a:cubicBezTo>
                  <a:pt x="66" y="192"/>
                  <a:pt x="68" y="192"/>
                  <a:pt x="67" y="191"/>
                </a:cubicBezTo>
                <a:cubicBezTo>
                  <a:pt x="67" y="192"/>
                  <a:pt x="66" y="192"/>
                  <a:pt x="66" y="192"/>
                </a:cubicBezTo>
                <a:close/>
                <a:moveTo>
                  <a:pt x="68" y="196"/>
                </a:moveTo>
                <a:cubicBezTo>
                  <a:pt x="69" y="196"/>
                  <a:pt x="69" y="195"/>
                  <a:pt x="69" y="195"/>
                </a:cubicBezTo>
                <a:cubicBezTo>
                  <a:pt x="69" y="195"/>
                  <a:pt x="68" y="196"/>
                  <a:pt x="68" y="196"/>
                </a:cubicBezTo>
                <a:close/>
                <a:moveTo>
                  <a:pt x="81" y="205"/>
                </a:moveTo>
                <a:cubicBezTo>
                  <a:pt x="81" y="206"/>
                  <a:pt x="80" y="206"/>
                  <a:pt x="80" y="207"/>
                </a:cubicBezTo>
                <a:cubicBezTo>
                  <a:pt x="81" y="207"/>
                  <a:pt x="81" y="206"/>
                  <a:pt x="81" y="205"/>
                </a:cubicBezTo>
                <a:close/>
                <a:moveTo>
                  <a:pt x="85" y="210"/>
                </a:moveTo>
                <a:cubicBezTo>
                  <a:pt x="85" y="211"/>
                  <a:pt x="84" y="211"/>
                  <a:pt x="84" y="213"/>
                </a:cubicBezTo>
                <a:cubicBezTo>
                  <a:pt x="84" y="212"/>
                  <a:pt x="87" y="210"/>
                  <a:pt x="86" y="210"/>
                </a:cubicBezTo>
                <a:cubicBezTo>
                  <a:pt x="86" y="210"/>
                  <a:pt x="85" y="210"/>
                  <a:pt x="85" y="210"/>
                </a:cubicBezTo>
                <a:close/>
                <a:moveTo>
                  <a:pt x="81" y="210"/>
                </a:moveTo>
                <a:cubicBezTo>
                  <a:pt x="82" y="210"/>
                  <a:pt x="83" y="209"/>
                  <a:pt x="83" y="207"/>
                </a:cubicBezTo>
                <a:cubicBezTo>
                  <a:pt x="82" y="208"/>
                  <a:pt x="81" y="209"/>
                  <a:pt x="81" y="210"/>
                </a:cubicBezTo>
                <a:close/>
                <a:moveTo>
                  <a:pt x="67" y="196"/>
                </a:moveTo>
                <a:cubicBezTo>
                  <a:pt x="67" y="195"/>
                  <a:pt x="67" y="195"/>
                  <a:pt x="67" y="195"/>
                </a:cubicBezTo>
                <a:cubicBezTo>
                  <a:pt x="66" y="194"/>
                  <a:pt x="67" y="195"/>
                  <a:pt x="67" y="196"/>
                </a:cubicBezTo>
                <a:close/>
                <a:moveTo>
                  <a:pt x="54" y="186"/>
                </a:moveTo>
                <a:cubicBezTo>
                  <a:pt x="55" y="186"/>
                  <a:pt x="55" y="186"/>
                  <a:pt x="55" y="186"/>
                </a:cubicBezTo>
                <a:cubicBezTo>
                  <a:pt x="55" y="186"/>
                  <a:pt x="55" y="187"/>
                  <a:pt x="55" y="187"/>
                </a:cubicBezTo>
                <a:cubicBezTo>
                  <a:pt x="56" y="186"/>
                  <a:pt x="55" y="186"/>
                  <a:pt x="55" y="186"/>
                </a:cubicBezTo>
                <a:cubicBezTo>
                  <a:pt x="55" y="185"/>
                  <a:pt x="55" y="186"/>
                  <a:pt x="54" y="186"/>
                </a:cubicBezTo>
                <a:cubicBezTo>
                  <a:pt x="54" y="186"/>
                  <a:pt x="54" y="186"/>
                  <a:pt x="54" y="186"/>
                </a:cubicBezTo>
                <a:close/>
                <a:moveTo>
                  <a:pt x="63" y="194"/>
                </a:moveTo>
                <a:cubicBezTo>
                  <a:pt x="63" y="194"/>
                  <a:pt x="64" y="194"/>
                  <a:pt x="64" y="193"/>
                </a:cubicBezTo>
                <a:cubicBezTo>
                  <a:pt x="63" y="193"/>
                  <a:pt x="62" y="194"/>
                  <a:pt x="63" y="194"/>
                </a:cubicBezTo>
                <a:close/>
                <a:moveTo>
                  <a:pt x="68" y="198"/>
                </a:moveTo>
                <a:cubicBezTo>
                  <a:pt x="68" y="197"/>
                  <a:pt x="68" y="197"/>
                  <a:pt x="68" y="197"/>
                </a:cubicBezTo>
                <a:cubicBezTo>
                  <a:pt x="68" y="197"/>
                  <a:pt x="67" y="198"/>
                  <a:pt x="68" y="198"/>
                </a:cubicBezTo>
                <a:close/>
                <a:moveTo>
                  <a:pt x="68" y="200"/>
                </a:moveTo>
                <a:cubicBezTo>
                  <a:pt x="69" y="201"/>
                  <a:pt x="69" y="200"/>
                  <a:pt x="70" y="200"/>
                </a:cubicBezTo>
                <a:cubicBezTo>
                  <a:pt x="70" y="200"/>
                  <a:pt x="70" y="199"/>
                  <a:pt x="70" y="199"/>
                </a:cubicBezTo>
                <a:cubicBezTo>
                  <a:pt x="70" y="199"/>
                  <a:pt x="70" y="199"/>
                  <a:pt x="70" y="198"/>
                </a:cubicBezTo>
                <a:cubicBezTo>
                  <a:pt x="69" y="199"/>
                  <a:pt x="69" y="200"/>
                  <a:pt x="68" y="200"/>
                </a:cubicBezTo>
                <a:close/>
                <a:moveTo>
                  <a:pt x="53" y="186"/>
                </a:moveTo>
                <a:cubicBezTo>
                  <a:pt x="53" y="185"/>
                  <a:pt x="54" y="185"/>
                  <a:pt x="53" y="184"/>
                </a:cubicBezTo>
                <a:cubicBezTo>
                  <a:pt x="53" y="184"/>
                  <a:pt x="53" y="185"/>
                  <a:pt x="53" y="186"/>
                </a:cubicBezTo>
                <a:close/>
                <a:moveTo>
                  <a:pt x="66" y="197"/>
                </a:moveTo>
                <a:cubicBezTo>
                  <a:pt x="67" y="196"/>
                  <a:pt x="66" y="197"/>
                  <a:pt x="66" y="196"/>
                </a:cubicBezTo>
                <a:cubicBezTo>
                  <a:pt x="66" y="196"/>
                  <a:pt x="66" y="197"/>
                  <a:pt x="66" y="197"/>
                </a:cubicBezTo>
                <a:close/>
                <a:moveTo>
                  <a:pt x="71" y="202"/>
                </a:moveTo>
                <a:cubicBezTo>
                  <a:pt x="71" y="202"/>
                  <a:pt x="72" y="202"/>
                  <a:pt x="72" y="201"/>
                </a:cubicBezTo>
                <a:cubicBezTo>
                  <a:pt x="71" y="201"/>
                  <a:pt x="70" y="202"/>
                  <a:pt x="71" y="202"/>
                </a:cubicBezTo>
                <a:close/>
                <a:moveTo>
                  <a:pt x="60" y="193"/>
                </a:moveTo>
                <a:cubicBezTo>
                  <a:pt x="61" y="193"/>
                  <a:pt x="61" y="193"/>
                  <a:pt x="61" y="194"/>
                </a:cubicBezTo>
                <a:cubicBezTo>
                  <a:pt x="61" y="193"/>
                  <a:pt x="61" y="194"/>
                  <a:pt x="61" y="194"/>
                </a:cubicBezTo>
                <a:cubicBezTo>
                  <a:pt x="61" y="194"/>
                  <a:pt x="62" y="193"/>
                  <a:pt x="61" y="193"/>
                </a:cubicBezTo>
                <a:cubicBezTo>
                  <a:pt x="61" y="193"/>
                  <a:pt x="61" y="193"/>
                  <a:pt x="60" y="193"/>
                </a:cubicBezTo>
                <a:close/>
                <a:moveTo>
                  <a:pt x="54" y="191"/>
                </a:moveTo>
                <a:cubicBezTo>
                  <a:pt x="55" y="191"/>
                  <a:pt x="56" y="190"/>
                  <a:pt x="56" y="189"/>
                </a:cubicBezTo>
                <a:cubicBezTo>
                  <a:pt x="55" y="189"/>
                  <a:pt x="54" y="190"/>
                  <a:pt x="54" y="191"/>
                </a:cubicBezTo>
                <a:close/>
                <a:moveTo>
                  <a:pt x="76" y="210"/>
                </a:moveTo>
                <a:cubicBezTo>
                  <a:pt x="77" y="209"/>
                  <a:pt x="78" y="209"/>
                  <a:pt x="78" y="208"/>
                </a:cubicBezTo>
                <a:cubicBezTo>
                  <a:pt x="78" y="208"/>
                  <a:pt x="76" y="210"/>
                  <a:pt x="76" y="210"/>
                </a:cubicBezTo>
                <a:close/>
                <a:moveTo>
                  <a:pt x="75" y="208"/>
                </a:moveTo>
                <a:cubicBezTo>
                  <a:pt x="75" y="208"/>
                  <a:pt x="75" y="208"/>
                  <a:pt x="75" y="208"/>
                </a:cubicBezTo>
                <a:cubicBezTo>
                  <a:pt x="75" y="208"/>
                  <a:pt x="75" y="207"/>
                  <a:pt x="75" y="207"/>
                </a:cubicBezTo>
                <a:cubicBezTo>
                  <a:pt x="75" y="207"/>
                  <a:pt x="75" y="207"/>
                  <a:pt x="75" y="207"/>
                </a:cubicBezTo>
                <a:cubicBezTo>
                  <a:pt x="74" y="207"/>
                  <a:pt x="75" y="207"/>
                  <a:pt x="74" y="208"/>
                </a:cubicBezTo>
                <a:lnTo>
                  <a:pt x="75" y="208"/>
                </a:lnTo>
                <a:close/>
                <a:moveTo>
                  <a:pt x="74" y="206"/>
                </a:moveTo>
                <a:cubicBezTo>
                  <a:pt x="73" y="207"/>
                  <a:pt x="73" y="205"/>
                  <a:pt x="73" y="206"/>
                </a:cubicBezTo>
                <a:cubicBezTo>
                  <a:pt x="73" y="206"/>
                  <a:pt x="72" y="207"/>
                  <a:pt x="73" y="207"/>
                </a:cubicBezTo>
                <a:cubicBezTo>
                  <a:pt x="73" y="207"/>
                  <a:pt x="73" y="207"/>
                  <a:pt x="73" y="207"/>
                </a:cubicBezTo>
                <a:cubicBezTo>
                  <a:pt x="73" y="207"/>
                  <a:pt x="73" y="207"/>
                  <a:pt x="73" y="207"/>
                </a:cubicBezTo>
                <a:cubicBezTo>
                  <a:pt x="74" y="207"/>
                  <a:pt x="74" y="206"/>
                  <a:pt x="74" y="206"/>
                </a:cubicBezTo>
                <a:close/>
                <a:moveTo>
                  <a:pt x="50" y="189"/>
                </a:moveTo>
                <a:cubicBezTo>
                  <a:pt x="51" y="190"/>
                  <a:pt x="52" y="189"/>
                  <a:pt x="51" y="188"/>
                </a:cubicBezTo>
                <a:cubicBezTo>
                  <a:pt x="51" y="189"/>
                  <a:pt x="51" y="189"/>
                  <a:pt x="50" y="189"/>
                </a:cubicBezTo>
                <a:close/>
                <a:moveTo>
                  <a:pt x="53" y="192"/>
                </a:moveTo>
                <a:cubicBezTo>
                  <a:pt x="54" y="193"/>
                  <a:pt x="54" y="192"/>
                  <a:pt x="54" y="192"/>
                </a:cubicBezTo>
                <a:cubicBezTo>
                  <a:pt x="54" y="192"/>
                  <a:pt x="54" y="191"/>
                  <a:pt x="54" y="191"/>
                </a:cubicBezTo>
                <a:lnTo>
                  <a:pt x="53" y="192"/>
                </a:lnTo>
                <a:close/>
                <a:moveTo>
                  <a:pt x="73" y="209"/>
                </a:moveTo>
                <a:cubicBezTo>
                  <a:pt x="73" y="209"/>
                  <a:pt x="73" y="210"/>
                  <a:pt x="73" y="209"/>
                </a:cubicBezTo>
                <a:cubicBezTo>
                  <a:pt x="73" y="209"/>
                  <a:pt x="74" y="210"/>
                  <a:pt x="74" y="209"/>
                </a:cubicBezTo>
                <a:cubicBezTo>
                  <a:pt x="74" y="209"/>
                  <a:pt x="74" y="208"/>
                  <a:pt x="74" y="208"/>
                </a:cubicBezTo>
                <a:cubicBezTo>
                  <a:pt x="73" y="209"/>
                  <a:pt x="73" y="208"/>
                  <a:pt x="73" y="208"/>
                </a:cubicBezTo>
                <a:cubicBezTo>
                  <a:pt x="73" y="208"/>
                  <a:pt x="73" y="209"/>
                  <a:pt x="73" y="209"/>
                </a:cubicBezTo>
                <a:cubicBezTo>
                  <a:pt x="73" y="209"/>
                  <a:pt x="73" y="209"/>
                  <a:pt x="73" y="209"/>
                </a:cubicBezTo>
                <a:close/>
                <a:moveTo>
                  <a:pt x="49" y="190"/>
                </a:moveTo>
                <a:cubicBezTo>
                  <a:pt x="49" y="190"/>
                  <a:pt x="50" y="189"/>
                  <a:pt x="50" y="189"/>
                </a:cubicBezTo>
                <a:cubicBezTo>
                  <a:pt x="50" y="189"/>
                  <a:pt x="49" y="190"/>
                  <a:pt x="49" y="190"/>
                </a:cubicBezTo>
                <a:close/>
                <a:moveTo>
                  <a:pt x="52" y="194"/>
                </a:moveTo>
                <a:cubicBezTo>
                  <a:pt x="53" y="194"/>
                  <a:pt x="54" y="193"/>
                  <a:pt x="53" y="192"/>
                </a:cubicBezTo>
                <a:cubicBezTo>
                  <a:pt x="53" y="193"/>
                  <a:pt x="52" y="193"/>
                  <a:pt x="52" y="194"/>
                </a:cubicBezTo>
                <a:close/>
                <a:moveTo>
                  <a:pt x="66" y="205"/>
                </a:moveTo>
                <a:cubicBezTo>
                  <a:pt x="66" y="205"/>
                  <a:pt x="67" y="204"/>
                  <a:pt x="67" y="204"/>
                </a:cubicBezTo>
                <a:cubicBezTo>
                  <a:pt x="67" y="204"/>
                  <a:pt x="67" y="204"/>
                  <a:pt x="67" y="204"/>
                </a:cubicBezTo>
                <a:cubicBezTo>
                  <a:pt x="67" y="204"/>
                  <a:pt x="66" y="205"/>
                  <a:pt x="66" y="205"/>
                </a:cubicBezTo>
                <a:close/>
                <a:moveTo>
                  <a:pt x="58" y="198"/>
                </a:moveTo>
                <a:cubicBezTo>
                  <a:pt x="57" y="198"/>
                  <a:pt x="57" y="197"/>
                  <a:pt x="57" y="197"/>
                </a:cubicBezTo>
                <a:cubicBezTo>
                  <a:pt x="56" y="197"/>
                  <a:pt x="57" y="198"/>
                  <a:pt x="58" y="198"/>
                </a:cubicBezTo>
                <a:close/>
                <a:moveTo>
                  <a:pt x="50" y="197"/>
                </a:moveTo>
                <a:cubicBezTo>
                  <a:pt x="51" y="196"/>
                  <a:pt x="51" y="195"/>
                  <a:pt x="52" y="195"/>
                </a:cubicBezTo>
                <a:cubicBezTo>
                  <a:pt x="52" y="194"/>
                  <a:pt x="52" y="194"/>
                  <a:pt x="52" y="194"/>
                </a:cubicBezTo>
                <a:cubicBezTo>
                  <a:pt x="51" y="195"/>
                  <a:pt x="50" y="196"/>
                  <a:pt x="50" y="197"/>
                </a:cubicBezTo>
                <a:close/>
                <a:moveTo>
                  <a:pt x="79" y="218"/>
                </a:moveTo>
                <a:cubicBezTo>
                  <a:pt x="80" y="219"/>
                  <a:pt x="80" y="218"/>
                  <a:pt x="80" y="218"/>
                </a:cubicBezTo>
                <a:cubicBezTo>
                  <a:pt x="80" y="218"/>
                  <a:pt x="80" y="218"/>
                  <a:pt x="79" y="218"/>
                </a:cubicBezTo>
                <a:close/>
                <a:moveTo>
                  <a:pt x="45" y="192"/>
                </a:moveTo>
                <a:cubicBezTo>
                  <a:pt x="45" y="192"/>
                  <a:pt x="47" y="192"/>
                  <a:pt x="46" y="191"/>
                </a:cubicBezTo>
                <a:cubicBezTo>
                  <a:pt x="46" y="192"/>
                  <a:pt x="45" y="191"/>
                  <a:pt x="45" y="192"/>
                </a:cubicBezTo>
                <a:close/>
                <a:moveTo>
                  <a:pt x="42" y="196"/>
                </a:moveTo>
                <a:cubicBezTo>
                  <a:pt x="44" y="196"/>
                  <a:pt x="43" y="194"/>
                  <a:pt x="45" y="193"/>
                </a:cubicBezTo>
                <a:cubicBezTo>
                  <a:pt x="44" y="193"/>
                  <a:pt x="44" y="193"/>
                  <a:pt x="44" y="193"/>
                </a:cubicBezTo>
                <a:cubicBezTo>
                  <a:pt x="44" y="194"/>
                  <a:pt x="42" y="194"/>
                  <a:pt x="42" y="196"/>
                </a:cubicBezTo>
                <a:close/>
                <a:moveTo>
                  <a:pt x="49" y="199"/>
                </a:moveTo>
                <a:cubicBezTo>
                  <a:pt x="49" y="198"/>
                  <a:pt x="50" y="198"/>
                  <a:pt x="49" y="197"/>
                </a:cubicBezTo>
                <a:cubicBezTo>
                  <a:pt x="49" y="198"/>
                  <a:pt x="48" y="198"/>
                  <a:pt x="49" y="199"/>
                </a:cubicBezTo>
                <a:close/>
                <a:moveTo>
                  <a:pt x="67" y="214"/>
                </a:moveTo>
                <a:cubicBezTo>
                  <a:pt x="67" y="214"/>
                  <a:pt x="66" y="215"/>
                  <a:pt x="67" y="215"/>
                </a:cubicBezTo>
                <a:cubicBezTo>
                  <a:pt x="66" y="214"/>
                  <a:pt x="68" y="214"/>
                  <a:pt x="68" y="214"/>
                </a:cubicBezTo>
                <a:cubicBezTo>
                  <a:pt x="67" y="214"/>
                  <a:pt x="67" y="214"/>
                  <a:pt x="67" y="214"/>
                </a:cubicBezTo>
                <a:close/>
                <a:moveTo>
                  <a:pt x="72" y="224"/>
                </a:moveTo>
                <a:cubicBezTo>
                  <a:pt x="72" y="224"/>
                  <a:pt x="74" y="222"/>
                  <a:pt x="74" y="221"/>
                </a:cubicBezTo>
                <a:cubicBezTo>
                  <a:pt x="74" y="222"/>
                  <a:pt x="72" y="224"/>
                  <a:pt x="72" y="224"/>
                </a:cubicBezTo>
                <a:close/>
                <a:moveTo>
                  <a:pt x="59" y="212"/>
                </a:moveTo>
                <a:cubicBezTo>
                  <a:pt x="59" y="211"/>
                  <a:pt x="61" y="211"/>
                  <a:pt x="61" y="211"/>
                </a:cubicBezTo>
                <a:cubicBezTo>
                  <a:pt x="60" y="211"/>
                  <a:pt x="59" y="211"/>
                  <a:pt x="59" y="212"/>
                </a:cubicBezTo>
                <a:close/>
                <a:moveTo>
                  <a:pt x="71" y="219"/>
                </a:moveTo>
                <a:cubicBezTo>
                  <a:pt x="71" y="219"/>
                  <a:pt x="70" y="219"/>
                  <a:pt x="70" y="218"/>
                </a:cubicBezTo>
                <a:cubicBezTo>
                  <a:pt x="70" y="219"/>
                  <a:pt x="70" y="219"/>
                  <a:pt x="71" y="219"/>
                </a:cubicBezTo>
                <a:close/>
                <a:moveTo>
                  <a:pt x="41" y="197"/>
                </a:moveTo>
                <a:cubicBezTo>
                  <a:pt x="42" y="198"/>
                  <a:pt x="42" y="197"/>
                  <a:pt x="42" y="196"/>
                </a:cubicBezTo>
                <a:cubicBezTo>
                  <a:pt x="42" y="196"/>
                  <a:pt x="42" y="196"/>
                  <a:pt x="41" y="197"/>
                </a:cubicBezTo>
                <a:close/>
                <a:moveTo>
                  <a:pt x="57" y="214"/>
                </a:moveTo>
                <a:cubicBezTo>
                  <a:pt x="57" y="214"/>
                  <a:pt x="57" y="214"/>
                  <a:pt x="57" y="215"/>
                </a:cubicBezTo>
                <a:cubicBezTo>
                  <a:pt x="58" y="214"/>
                  <a:pt x="58" y="214"/>
                  <a:pt x="58" y="213"/>
                </a:cubicBezTo>
                <a:cubicBezTo>
                  <a:pt x="58" y="214"/>
                  <a:pt x="58" y="214"/>
                  <a:pt x="57" y="214"/>
                </a:cubicBezTo>
                <a:close/>
                <a:moveTo>
                  <a:pt x="62" y="219"/>
                </a:moveTo>
                <a:cubicBezTo>
                  <a:pt x="62" y="218"/>
                  <a:pt x="62" y="218"/>
                  <a:pt x="62" y="218"/>
                </a:cubicBezTo>
                <a:cubicBezTo>
                  <a:pt x="61" y="218"/>
                  <a:pt x="61" y="218"/>
                  <a:pt x="62" y="219"/>
                </a:cubicBezTo>
                <a:close/>
                <a:moveTo>
                  <a:pt x="62" y="219"/>
                </a:moveTo>
                <a:cubicBezTo>
                  <a:pt x="62" y="220"/>
                  <a:pt x="63" y="220"/>
                  <a:pt x="63" y="220"/>
                </a:cubicBezTo>
                <a:cubicBezTo>
                  <a:pt x="63" y="220"/>
                  <a:pt x="62" y="219"/>
                  <a:pt x="62" y="219"/>
                </a:cubicBezTo>
                <a:close/>
                <a:moveTo>
                  <a:pt x="43" y="206"/>
                </a:moveTo>
                <a:cubicBezTo>
                  <a:pt x="43" y="205"/>
                  <a:pt x="44" y="204"/>
                  <a:pt x="43" y="204"/>
                </a:cubicBezTo>
                <a:cubicBezTo>
                  <a:pt x="42" y="205"/>
                  <a:pt x="42" y="205"/>
                  <a:pt x="43" y="206"/>
                </a:cubicBezTo>
                <a:close/>
                <a:moveTo>
                  <a:pt x="59" y="218"/>
                </a:moveTo>
                <a:cubicBezTo>
                  <a:pt x="60" y="219"/>
                  <a:pt x="60" y="218"/>
                  <a:pt x="60" y="217"/>
                </a:cubicBezTo>
                <a:cubicBezTo>
                  <a:pt x="60" y="217"/>
                  <a:pt x="59" y="218"/>
                  <a:pt x="59" y="218"/>
                </a:cubicBezTo>
                <a:close/>
                <a:moveTo>
                  <a:pt x="57" y="218"/>
                </a:moveTo>
                <a:cubicBezTo>
                  <a:pt x="57" y="217"/>
                  <a:pt x="58" y="217"/>
                  <a:pt x="58" y="216"/>
                </a:cubicBezTo>
                <a:cubicBezTo>
                  <a:pt x="58" y="216"/>
                  <a:pt x="57" y="217"/>
                  <a:pt x="57" y="218"/>
                </a:cubicBezTo>
                <a:close/>
                <a:moveTo>
                  <a:pt x="64" y="226"/>
                </a:moveTo>
                <a:cubicBezTo>
                  <a:pt x="65" y="225"/>
                  <a:pt x="66" y="225"/>
                  <a:pt x="66" y="224"/>
                </a:cubicBezTo>
                <a:cubicBezTo>
                  <a:pt x="66" y="224"/>
                  <a:pt x="66" y="224"/>
                  <a:pt x="66" y="223"/>
                </a:cubicBezTo>
                <a:cubicBezTo>
                  <a:pt x="65" y="224"/>
                  <a:pt x="64" y="225"/>
                  <a:pt x="64" y="226"/>
                </a:cubicBezTo>
                <a:close/>
                <a:moveTo>
                  <a:pt x="49" y="214"/>
                </a:moveTo>
                <a:cubicBezTo>
                  <a:pt x="50" y="214"/>
                  <a:pt x="51" y="213"/>
                  <a:pt x="51" y="212"/>
                </a:cubicBezTo>
                <a:cubicBezTo>
                  <a:pt x="50" y="213"/>
                  <a:pt x="49" y="213"/>
                  <a:pt x="49" y="214"/>
                </a:cubicBezTo>
                <a:close/>
                <a:moveTo>
                  <a:pt x="57" y="221"/>
                </a:moveTo>
                <a:cubicBezTo>
                  <a:pt x="58" y="220"/>
                  <a:pt x="59" y="220"/>
                  <a:pt x="59" y="219"/>
                </a:cubicBezTo>
                <a:cubicBezTo>
                  <a:pt x="58" y="219"/>
                  <a:pt x="56" y="220"/>
                  <a:pt x="57" y="221"/>
                </a:cubicBezTo>
                <a:close/>
                <a:moveTo>
                  <a:pt x="41" y="208"/>
                </a:moveTo>
                <a:cubicBezTo>
                  <a:pt x="41" y="208"/>
                  <a:pt x="41" y="207"/>
                  <a:pt x="41" y="207"/>
                </a:cubicBezTo>
                <a:cubicBezTo>
                  <a:pt x="41" y="207"/>
                  <a:pt x="40" y="208"/>
                  <a:pt x="41" y="208"/>
                </a:cubicBezTo>
                <a:close/>
                <a:moveTo>
                  <a:pt x="62" y="226"/>
                </a:moveTo>
                <a:cubicBezTo>
                  <a:pt x="62" y="225"/>
                  <a:pt x="63" y="225"/>
                  <a:pt x="62" y="224"/>
                </a:cubicBezTo>
                <a:cubicBezTo>
                  <a:pt x="62" y="225"/>
                  <a:pt x="61" y="225"/>
                  <a:pt x="62" y="226"/>
                </a:cubicBezTo>
                <a:close/>
                <a:moveTo>
                  <a:pt x="53" y="219"/>
                </a:moveTo>
                <a:cubicBezTo>
                  <a:pt x="54" y="219"/>
                  <a:pt x="54" y="220"/>
                  <a:pt x="55" y="219"/>
                </a:cubicBezTo>
                <a:cubicBezTo>
                  <a:pt x="54" y="219"/>
                  <a:pt x="54" y="218"/>
                  <a:pt x="53" y="219"/>
                </a:cubicBezTo>
                <a:close/>
                <a:moveTo>
                  <a:pt x="68" y="232"/>
                </a:moveTo>
                <a:cubicBezTo>
                  <a:pt x="69" y="233"/>
                  <a:pt x="70" y="231"/>
                  <a:pt x="69" y="231"/>
                </a:cubicBezTo>
                <a:cubicBezTo>
                  <a:pt x="69" y="231"/>
                  <a:pt x="69" y="232"/>
                  <a:pt x="68" y="232"/>
                </a:cubicBezTo>
                <a:close/>
                <a:moveTo>
                  <a:pt x="55" y="224"/>
                </a:moveTo>
                <a:cubicBezTo>
                  <a:pt x="56" y="223"/>
                  <a:pt x="57" y="222"/>
                  <a:pt x="57" y="221"/>
                </a:cubicBezTo>
                <a:cubicBezTo>
                  <a:pt x="56" y="222"/>
                  <a:pt x="56" y="223"/>
                  <a:pt x="55" y="224"/>
                </a:cubicBezTo>
                <a:close/>
                <a:moveTo>
                  <a:pt x="62" y="228"/>
                </a:moveTo>
                <a:cubicBezTo>
                  <a:pt x="63" y="228"/>
                  <a:pt x="63" y="228"/>
                  <a:pt x="64" y="228"/>
                </a:cubicBezTo>
                <a:cubicBezTo>
                  <a:pt x="63" y="227"/>
                  <a:pt x="64" y="227"/>
                  <a:pt x="63" y="226"/>
                </a:cubicBezTo>
                <a:cubicBezTo>
                  <a:pt x="63" y="227"/>
                  <a:pt x="62" y="228"/>
                  <a:pt x="62" y="228"/>
                </a:cubicBezTo>
                <a:close/>
                <a:moveTo>
                  <a:pt x="53" y="220"/>
                </a:moveTo>
                <a:cubicBezTo>
                  <a:pt x="53" y="220"/>
                  <a:pt x="54" y="219"/>
                  <a:pt x="53" y="219"/>
                </a:cubicBezTo>
                <a:cubicBezTo>
                  <a:pt x="52" y="221"/>
                  <a:pt x="51" y="222"/>
                  <a:pt x="53" y="220"/>
                </a:cubicBezTo>
                <a:close/>
                <a:moveTo>
                  <a:pt x="47" y="216"/>
                </a:moveTo>
                <a:cubicBezTo>
                  <a:pt x="47" y="217"/>
                  <a:pt x="46" y="217"/>
                  <a:pt x="47" y="218"/>
                </a:cubicBezTo>
                <a:cubicBezTo>
                  <a:pt x="47" y="217"/>
                  <a:pt x="47" y="217"/>
                  <a:pt x="48" y="217"/>
                </a:cubicBezTo>
                <a:cubicBezTo>
                  <a:pt x="48" y="216"/>
                  <a:pt x="48" y="216"/>
                  <a:pt x="47" y="216"/>
                </a:cubicBezTo>
                <a:close/>
                <a:moveTo>
                  <a:pt x="59" y="227"/>
                </a:moveTo>
                <a:cubicBezTo>
                  <a:pt x="59" y="227"/>
                  <a:pt x="59" y="227"/>
                  <a:pt x="59" y="228"/>
                </a:cubicBezTo>
                <a:cubicBezTo>
                  <a:pt x="59" y="227"/>
                  <a:pt x="60" y="227"/>
                  <a:pt x="60" y="226"/>
                </a:cubicBezTo>
                <a:cubicBezTo>
                  <a:pt x="60" y="227"/>
                  <a:pt x="59" y="226"/>
                  <a:pt x="59" y="227"/>
                </a:cubicBezTo>
                <a:close/>
                <a:moveTo>
                  <a:pt x="57" y="227"/>
                </a:moveTo>
                <a:cubicBezTo>
                  <a:pt x="57" y="227"/>
                  <a:pt x="59" y="226"/>
                  <a:pt x="58" y="226"/>
                </a:cubicBezTo>
                <a:cubicBezTo>
                  <a:pt x="58" y="226"/>
                  <a:pt x="57" y="226"/>
                  <a:pt x="57" y="227"/>
                </a:cubicBezTo>
                <a:close/>
                <a:moveTo>
                  <a:pt x="51" y="223"/>
                </a:moveTo>
                <a:cubicBezTo>
                  <a:pt x="51" y="222"/>
                  <a:pt x="52" y="222"/>
                  <a:pt x="52" y="221"/>
                </a:cubicBezTo>
                <a:cubicBezTo>
                  <a:pt x="51" y="222"/>
                  <a:pt x="51" y="222"/>
                  <a:pt x="51" y="223"/>
                </a:cubicBezTo>
                <a:close/>
                <a:moveTo>
                  <a:pt x="33" y="211"/>
                </a:moveTo>
                <a:cubicBezTo>
                  <a:pt x="34" y="212"/>
                  <a:pt x="35" y="210"/>
                  <a:pt x="35" y="209"/>
                </a:cubicBezTo>
                <a:cubicBezTo>
                  <a:pt x="34" y="210"/>
                  <a:pt x="34" y="211"/>
                  <a:pt x="33" y="211"/>
                </a:cubicBezTo>
                <a:close/>
                <a:moveTo>
                  <a:pt x="40" y="214"/>
                </a:moveTo>
                <a:cubicBezTo>
                  <a:pt x="40" y="214"/>
                  <a:pt x="41" y="214"/>
                  <a:pt x="40" y="213"/>
                </a:cubicBezTo>
                <a:cubicBezTo>
                  <a:pt x="40" y="213"/>
                  <a:pt x="39" y="214"/>
                  <a:pt x="40" y="214"/>
                </a:cubicBezTo>
                <a:close/>
                <a:moveTo>
                  <a:pt x="35" y="215"/>
                </a:moveTo>
                <a:cubicBezTo>
                  <a:pt x="36" y="215"/>
                  <a:pt x="37" y="214"/>
                  <a:pt x="37" y="213"/>
                </a:cubicBezTo>
                <a:cubicBezTo>
                  <a:pt x="36" y="214"/>
                  <a:pt x="35" y="215"/>
                  <a:pt x="35" y="215"/>
                </a:cubicBezTo>
                <a:close/>
                <a:moveTo>
                  <a:pt x="48" y="223"/>
                </a:moveTo>
                <a:cubicBezTo>
                  <a:pt x="49" y="223"/>
                  <a:pt x="49" y="222"/>
                  <a:pt x="48" y="222"/>
                </a:cubicBezTo>
                <a:cubicBezTo>
                  <a:pt x="48" y="222"/>
                  <a:pt x="48" y="223"/>
                  <a:pt x="48" y="223"/>
                </a:cubicBezTo>
                <a:close/>
                <a:moveTo>
                  <a:pt x="38" y="217"/>
                </a:moveTo>
                <a:cubicBezTo>
                  <a:pt x="38" y="217"/>
                  <a:pt x="39" y="216"/>
                  <a:pt x="39" y="215"/>
                </a:cubicBezTo>
                <a:lnTo>
                  <a:pt x="38" y="217"/>
                </a:lnTo>
                <a:close/>
                <a:moveTo>
                  <a:pt x="43" y="223"/>
                </a:moveTo>
                <a:cubicBezTo>
                  <a:pt x="43" y="223"/>
                  <a:pt x="45" y="222"/>
                  <a:pt x="44" y="221"/>
                </a:cubicBezTo>
                <a:cubicBezTo>
                  <a:pt x="44" y="222"/>
                  <a:pt x="42" y="223"/>
                  <a:pt x="43" y="223"/>
                </a:cubicBezTo>
                <a:close/>
                <a:moveTo>
                  <a:pt x="62" y="237"/>
                </a:moveTo>
                <a:cubicBezTo>
                  <a:pt x="62" y="237"/>
                  <a:pt x="63" y="236"/>
                  <a:pt x="62" y="235"/>
                </a:cubicBezTo>
                <a:cubicBezTo>
                  <a:pt x="62" y="236"/>
                  <a:pt x="61" y="237"/>
                  <a:pt x="62" y="237"/>
                </a:cubicBezTo>
                <a:close/>
                <a:moveTo>
                  <a:pt x="30" y="213"/>
                </a:moveTo>
                <a:cubicBezTo>
                  <a:pt x="30" y="212"/>
                  <a:pt x="31" y="212"/>
                  <a:pt x="30" y="211"/>
                </a:cubicBezTo>
                <a:cubicBezTo>
                  <a:pt x="30" y="212"/>
                  <a:pt x="29" y="212"/>
                  <a:pt x="30" y="213"/>
                </a:cubicBezTo>
                <a:close/>
                <a:moveTo>
                  <a:pt x="49" y="228"/>
                </a:moveTo>
                <a:cubicBezTo>
                  <a:pt x="50" y="229"/>
                  <a:pt x="50" y="227"/>
                  <a:pt x="50" y="228"/>
                </a:cubicBezTo>
                <a:cubicBezTo>
                  <a:pt x="51" y="227"/>
                  <a:pt x="51" y="227"/>
                  <a:pt x="51" y="227"/>
                </a:cubicBezTo>
                <a:cubicBezTo>
                  <a:pt x="51" y="227"/>
                  <a:pt x="51" y="227"/>
                  <a:pt x="51" y="227"/>
                </a:cubicBezTo>
                <a:cubicBezTo>
                  <a:pt x="50" y="228"/>
                  <a:pt x="49" y="227"/>
                  <a:pt x="49" y="228"/>
                </a:cubicBezTo>
                <a:close/>
                <a:moveTo>
                  <a:pt x="44" y="225"/>
                </a:moveTo>
                <a:cubicBezTo>
                  <a:pt x="44" y="224"/>
                  <a:pt x="45" y="224"/>
                  <a:pt x="44" y="223"/>
                </a:cubicBezTo>
                <a:cubicBezTo>
                  <a:pt x="44" y="224"/>
                  <a:pt x="44" y="224"/>
                  <a:pt x="44" y="225"/>
                </a:cubicBezTo>
                <a:close/>
                <a:moveTo>
                  <a:pt x="64" y="238"/>
                </a:moveTo>
                <a:cubicBezTo>
                  <a:pt x="63" y="238"/>
                  <a:pt x="63" y="239"/>
                  <a:pt x="63" y="239"/>
                </a:cubicBezTo>
                <a:cubicBezTo>
                  <a:pt x="64" y="239"/>
                  <a:pt x="64" y="239"/>
                  <a:pt x="64" y="238"/>
                </a:cubicBezTo>
                <a:close/>
                <a:moveTo>
                  <a:pt x="29" y="217"/>
                </a:moveTo>
                <a:cubicBezTo>
                  <a:pt x="30" y="217"/>
                  <a:pt x="30" y="216"/>
                  <a:pt x="30" y="215"/>
                </a:cubicBezTo>
                <a:cubicBezTo>
                  <a:pt x="30" y="216"/>
                  <a:pt x="29" y="216"/>
                  <a:pt x="29" y="217"/>
                </a:cubicBezTo>
                <a:close/>
                <a:moveTo>
                  <a:pt x="55" y="237"/>
                </a:moveTo>
                <a:cubicBezTo>
                  <a:pt x="55" y="236"/>
                  <a:pt x="56" y="236"/>
                  <a:pt x="56" y="235"/>
                </a:cubicBezTo>
                <a:cubicBezTo>
                  <a:pt x="55" y="235"/>
                  <a:pt x="55" y="236"/>
                  <a:pt x="55" y="237"/>
                </a:cubicBezTo>
                <a:close/>
                <a:moveTo>
                  <a:pt x="47" y="231"/>
                </a:moveTo>
                <a:cubicBezTo>
                  <a:pt x="47" y="232"/>
                  <a:pt x="48" y="230"/>
                  <a:pt x="48" y="230"/>
                </a:cubicBezTo>
                <a:cubicBezTo>
                  <a:pt x="47" y="230"/>
                  <a:pt x="47" y="230"/>
                  <a:pt x="47" y="231"/>
                </a:cubicBezTo>
                <a:close/>
                <a:moveTo>
                  <a:pt x="61" y="240"/>
                </a:moveTo>
                <a:cubicBezTo>
                  <a:pt x="62" y="240"/>
                  <a:pt x="61" y="240"/>
                  <a:pt x="61" y="239"/>
                </a:cubicBezTo>
                <a:cubicBezTo>
                  <a:pt x="61" y="240"/>
                  <a:pt x="61" y="240"/>
                  <a:pt x="61" y="240"/>
                </a:cubicBezTo>
                <a:close/>
                <a:moveTo>
                  <a:pt x="34" y="223"/>
                </a:moveTo>
                <a:cubicBezTo>
                  <a:pt x="34" y="222"/>
                  <a:pt x="35" y="222"/>
                  <a:pt x="35" y="221"/>
                </a:cubicBezTo>
                <a:cubicBezTo>
                  <a:pt x="34" y="221"/>
                  <a:pt x="33" y="222"/>
                  <a:pt x="34" y="223"/>
                </a:cubicBezTo>
                <a:close/>
                <a:moveTo>
                  <a:pt x="26" y="217"/>
                </a:moveTo>
                <a:cubicBezTo>
                  <a:pt x="26" y="217"/>
                  <a:pt x="27" y="217"/>
                  <a:pt x="26" y="216"/>
                </a:cubicBezTo>
                <a:cubicBezTo>
                  <a:pt x="26" y="217"/>
                  <a:pt x="26" y="217"/>
                  <a:pt x="26" y="217"/>
                </a:cubicBezTo>
                <a:close/>
                <a:moveTo>
                  <a:pt x="32" y="222"/>
                </a:moveTo>
                <a:cubicBezTo>
                  <a:pt x="33" y="222"/>
                  <a:pt x="33" y="222"/>
                  <a:pt x="33" y="221"/>
                </a:cubicBezTo>
                <a:cubicBezTo>
                  <a:pt x="32" y="221"/>
                  <a:pt x="32" y="222"/>
                  <a:pt x="32" y="222"/>
                </a:cubicBezTo>
                <a:close/>
                <a:moveTo>
                  <a:pt x="27" y="218"/>
                </a:moveTo>
                <a:cubicBezTo>
                  <a:pt x="27" y="219"/>
                  <a:pt x="26" y="220"/>
                  <a:pt x="27" y="221"/>
                </a:cubicBezTo>
                <a:cubicBezTo>
                  <a:pt x="27" y="220"/>
                  <a:pt x="27" y="220"/>
                  <a:pt x="28" y="219"/>
                </a:cubicBezTo>
                <a:cubicBezTo>
                  <a:pt x="28" y="219"/>
                  <a:pt x="28" y="218"/>
                  <a:pt x="27" y="218"/>
                </a:cubicBezTo>
                <a:close/>
                <a:moveTo>
                  <a:pt x="32" y="225"/>
                </a:moveTo>
                <a:cubicBezTo>
                  <a:pt x="33" y="224"/>
                  <a:pt x="33" y="224"/>
                  <a:pt x="34" y="223"/>
                </a:cubicBezTo>
                <a:cubicBezTo>
                  <a:pt x="33" y="223"/>
                  <a:pt x="33" y="223"/>
                  <a:pt x="33" y="223"/>
                </a:cubicBezTo>
                <a:cubicBezTo>
                  <a:pt x="32" y="223"/>
                  <a:pt x="32" y="224"/>
                  <a:pt x="32" y="225"/>
                </a:cubicBezTo>
                <a:close/>
                <a:moveTo>
                  <a:pt x="23" y="221"/>
                </a:moveTo>
                <a:cubicBezTo>
                  <a:pt x="24" y="220"/>
                  <a:pt x="25" y="219"/>
                  <a:pt x="26" y="217"/>
                </a:cubicBezTo>
                <a:cubicBezTo>
                  <a:pt x="25" y="219"/>
                  <a:pt x="24" y="220"/>
                  <a:pt x="23" y="221"/>
                </a:cubicBezTo>
                <a:close/>
                <a:moveTo>
                  <a:pt x="57" y="242"/>
                </a:moveTo>
                <a:cubicBezTo>
                  <a:pt x="58" y="243"/>
                  <a:pt x="58" y="243"/>
                  <a:pt x="58" y="243"/>
                </a:cubicBezTo>
                <a:cubicBezTo>
                  <a:pt x="59" y="243"/>
                  <a:pt x="58" y="242"/>
                  <a:pt x="58" y="241"/>
                </a:cubicBezTo>
                <a:lnTo>
                  <a:pt x="57" y="242"/>
                </a:lnTo>
                <a:close/>
                <a:moveTo>
                  <a:pt x="25" y="220"/>
                </a:moveTo>
                <a:cubicBezTo>
                  <a:pt x="26" y="220"/>
                  <a:pt x="26" y="219"/>
                  <a:pt x="26" y="218"/>
                </a:cubicBezTo>
                <a:cubicBezTo>
                  <a:pt x="26" y="218"/>
                  <a:pt x="25" y="219"/>
                  <a:pt x="25" y="220"/>
                </a:cubicBezTo>
                <a:close/>
                <a:moveTo>
                  <a:pt x="44" y="234"/>
                </a:moveTo>
                <a:cubicBezTo>
                  <a:pt x="44" y="234"/>
                  <a:pt x="45" y="233"/>
                  <a:pt x="45" y="233"/>
                </a:cubicBezTo>
                <a:cubicBezTo>
                  <a:pt x="44" y="233"/>
                  <a:pt x="43" y="233"/>
                  <a:pt x="44" y="234"/>
                </a:cubicBezTo>
                <a:close/>
                <a:moveTo>
                  <a:pt x="49" y="243"/>
                </a:moveTo>
                <a:cubicBezTo>
                  <a:pt x="50" y="242"/>
                  <a:pt x="52" y="240"/>
                  <a:pt x="52" y="239"/>
                </a:cubicBezTo>
                <a:cubicBezTo>
                  <a:pt x="51" y="241"/>
                  <a:pt x="49" y="241"/>
                  <a:pt x="49" y="243"/>
                </a:cubicBezTo>
                <a:close/>
                <a:moveTo>
                  <a:pt x="31" y="225"/>
                </a:moveTo>
                <a:cubicBezTo>
                  <a:pt x="32" y="225"/>
                  <a:pt x="31" y="226"/>
                  <a:pt x="31" y="226"/>
                </a:cubicBezTo>
                <a:cubicBezTo>
                  <a:pt x="32" y="226"/>
                  <a:pt x="32" y="226"/>
                  <a:pt x="32" y="225"/>
                </a:cubicBezTo>
                <a:cubicBezTo>
                  <a:pt x="32" y="225"/>
                  <a:pt x="32" y="225"/>
                  <a:pt x="31" y="225"/>
                </a:cubicBezTo>
                <a:close/>
                <a:moveTo>
                  <a:pt x="42" y="242"/>
                </a:moveTo>
                <a:cubicBezTo>
                  <a:pt x="43" y="241"/>
                  <a:pt x="45" y="239"/>
                  <a:pt x="46" y="236"/>
                </a:cubicBezTo>
                <a:cubicBezTo>
                  <a:pt x="46" y="237"/>
                  <a:pt x="46" y="238"/>
                  <a:pt x="47" y="237"/>
                </a:cubicBezTo>
                <a:cubicBezTo>
                  <a:pt x="47" y="236"/>
                  <a:pt x="46" y="236"/>
                  <a:pt x="46" y="235"/>
                </a:cubicBezTo>
                <a:cubicBezTo>
                  <a:pt x="45" y="238"/>
                  <a:pt x="42" y="240"/>
                  <a:pt x="42" y="242"/>
                </a:cubicBezTo>
                <a:close/>
                <a:moveTo>
                  <a:pt x="23" y="220"/>
                </a:moveTo>
                <a:cubicBezTo>
                  <a:pt x="23" y="220"/>
                  <a:pt x="22" y="220"/>
                  <a:pt x="23" y="219"/>
                </a:cubicBezTo>
                <a:cubicBezTo>
                  <a:pt x="22" y="219"/>
                  <a:pt x="22" y="219"/>
                  <a:pt x="22" y="219"/>
                </a:cubicBezTo>
                <a:cubicBezTo>
                  <a:pt x="22" y="219"/>
                  <a:pt x="22" y="221"/>
                  <a:pt x="23" y="220"/>
                </a:cubicBezTo>
                <a:close/>
                <a:moveTo>
                  <a:pt x="30" y="227"/>
                </a:moveTo>
                <a:cubicBezTo>
                  <a:pt x="30" y="227"/>
                  <a:pt x="30" y="227"/>
                  <a:pt x="31" y="228"/>
                </a:cubicBezTo>
                <a:cubicBezTo>
                  <a:pt x="31" y="227"/>
                  <a:pt x="31" y="227"/>
                  <a:pt x="31" y="227"/>
                </a:cubicBezTo>
                <a:cubicBezTo>
                  <a:pt x="31" y="226"/>
                  <a:pt x="32" y="227"/>
                  <a:pt x="31" y="226"/>
                </a:cubicBezTo>
                <a:cubicBezTo>
                  <a:pt x="31" y="226"/>
                  <a:pt x="31" y="226"/>
                  <a:pt x="30" y="227"/>
                </a:cubicBezTo>
                <a:close/>
                <a:moveTo>
                  <a:pt x="31" y="230"/>
                </a:moveTo>
                <a:cubicBezTo>
                  <a:pt x="32" y="229"/>
                  <a:pt x="33" y="228"/>
                  <a:pt x="33" y="228"/>
                </a:cubicBezTo>
                <a:cubicBezTo>
                  <a:pt x="32" y="228"/>
                  <a:pt x="31" y="229"/>
                  <a:pt x="31" y="230"/>
                </a:cubicBezTo>
                <a:close/>
                <a:moveTo>
                  <a:pt x="57" y="246"/>
                </a:moveTo>
                <a:cubicBezTo>
                  <a:pt x="57" y="246"/>
                  <a:pt x="57" y="246"/>
                  <a:pt x="58" y="246"/>
                </a:cubicBezTo>
                <a:cubicBezTo>
                  <a:pt x="57" y="246"/>
                  <a:pt x="57" y="246"/>
                  <a:pt x="57" y="246"/>
                </a:cubicBezTo>
                <a:close/>
                <a:moveTo>
                  <a:pt x="21" y="224"/>
                </a:moveTo>
                <a:cubicBezTo>
                  <a:pt x="22" y="224"/>
                  <a:pt x="22" y="223"/>
                  <a:pt x="22" y="223"/>
                </a:cubicBezTo>
                <a:cubicBezTo>
                  <a:pt x="22" y="223"/>
                  <a:pt x="21" y="224"/>
                  <a:pt x="21" y="224"/>
                </a:cubicBezTo>
                <a:close/>
                <a:moveTo>
                  <a:pt x="52" y="249"/>
                </a:moveTo>
                <a:cubicBezTo>
                  <a:pt x="52" y="249"/>
                  <a:pt x="52" y="249"/>
                  <a:pt x="51" y="249"/>
                </a:cubicBezTo>
                <a:cubicBezTo>
                  <a:pt x="52" y="250"/>
                  <a:pt x="52" y="249"/>
                  <a:pt x="52" y="250"/>
                </a:cubicBezTo>
                <a:cubicBezTo>
                  <a:pt x="53" y="248"/>
                  <a:pt x="53" y="248"/>
                  <a:pt x="54" y="247"/>
                </a:cubicBezTo>
                <a:cubicBezTo>
                  <a:pt x="53" y="247"/>
                  <a:pt x="52" y="248"/>
                  <a:pt x="52" y="249"/>
                </a:cubicBezTo>
                <a:close/>
                <a:moveTo>
                  <a:pt x="29" y="230"/>
                </a:moveTo>
                <a:cubicBezTo>
                  <a:pt x="29" y="230"/>
                  <a:pt x="29" y="230"/>
                  <a:pt x="29" y="230"/>
                </a:cubicBezTo>
                <a:cubicBezTo>
                  <a:pt x="29" y="229"/>
                  <a:pt x="28" y="230"/>
                  <a:pt x="29" y="230"/>
                </a:cubicBezTo>
                <a:close/>
                <a:moveTo>
                  <a:pt x="54" y="249"/>
                </a:moveTo>
                <a:cubicBezTo>
                  <a:pt x="55" y="250"/>
                  <a:pt x="54" y="251"/>
                  <a:pt x="55" y="250"/>
                </a:cubicBezTo>
                <a:cubicBezTo>
                  <a:pt x="56" y="251"/>
                  <a:pt x="55" y="250"/>
                  <a:pt x="55" y="251"/>
                </a:cubicBezTo>
                <a:cubicBezTo>
                  <a:pt x="56" y="251"/>
                  <a:pt x="56" y="250"/>
                  <a:pt x="56" y="250"/>
                </a:cubicBezTo>
                <a:cubicBezTo>
                  <a:pt x="55" y="249"/>
                  <a:pt x="55" y="249"/>
                  <a:pt x="54" y="249"/>
                </a:cubicBezTo>
                <a:close/>
                <a:moveTo>
                  <a:pt x="47" y="245"/>
                </a:moveTo>
                <a:cubicBezTo>
                  <a:pt x="47" y="246"/>
                  <a:pt x="46" y="246"/>
                  <a:pt x="47" y="246"/>
                </a:cubicBezTo>
                <a:cubicBezTo>
                  <a:pt x="48" y="245"/>
                  <a:pt x="48" y="245"/>
                  <a:pt x="48" y="245"/>
                </a:cubicBezTo>
                <a:cubicBezTo>
                  <a:pt x="48" y="245"/>
                  <a:pt x="47" y="245"/>
                  <a:pt x="47" y="245"/>
                </a:cubicBezTo>
                <a:close/>
                <a:moveTo>
                  <a:pt x="28" y="231"/>
                </a:moveTo>
                <a:cubicBezTo>
                  <a:pt x="28" y="232"/>
                  <a:pt x="27" y="232"/>
                  <a:pt x="27" y="233"/>
                </a:cubicBezTo>
                <a:cubicBezTo>
                  <a:pt x="28" y="232"/>
                  <a:pt x="28" y="231"/>
                  <a:pt x="28" y="231"/>
                </a:cubicBezTo>
                <a:cubicBezTo>
                  <a:pt x="28" y="231"/>
                  <a:pt x="28" y="230"/>
                  <a:pt x="28" y="231"/>
                </a:cubicBezTo>
                <a:close/>
                <a:moveTo>
                  <a:pt x="28" y="235"/>
                </a:moveTo>
                <a:cubicBezTo>
                  <a:pt x="29" y="234"/>
                  <a:pt x="30" y="233"/>
                  <a:pt x="29" y="232"/>
                </a:cubicBezTo>
                <a:cubicBezTo>
                  <a:pt x="29" y="233"/>
                  <a:pt x="29" y="234"/>
                  <a:pt x="28" y="235"/>
                </a:cubicBezTo>
                <a:close/>
                <a:moveTo>
                  <a:pt x="48" y="247"/>
                </a:moveTo>
                <a:cubicBezTo>
                  <a:pt x="48" y="248"/>
                  <a:pt x="49" y="248"/>
                  <a:pt x="49" y="248"/>
                </a:cubicBezTo>
                <a:cubicBezTo>
                  <a:pt x="49" y="248"/>
                  <a:pt x="49" y="248"/>
                  <a:pt x="49" y="248"/>
                </a:cubicBezTo>
                <a:cubicBezTo>
                  <a:pt x="49" y="248"/>
                  <a:pt x="49" y="247"/>
                  <a:pt x="48" y="247"/>
                </a:cubicBezTo>
                <a:close/>
                <a:moveTo>
                  <a:pt x="17" y="226"/>
                </a:moveTo>
                <a:cubicBezTo>
                  <a:pt x="17" y="226"/>
                  <a:pt x="17" y="227"/>
                  <a:pt x="17" y="227"/>
                </a:cubicBezTo>
                <a:cubicBezTo>
                  <a:pt x="17" y="226"/>
                  <a:pt x="18" y="227"/>
                  <a:pt x="18" y="227"/>
                </a:cubicBezTo>
                <a:cubicBezTo>
                  <a:pt x="18" y="226"/>
                  <a:pt x="17" y="226"/>
                  <a:pt x="17" y="225"/>
                </a:cubicBezTo>
                <a:lnTo>
                  <a:pt x="17" y="226"/>
                </a:lnTo>
                <a:close/>
                <a:moveTo>
                  <a:pt x="41" y="244"/>
                </a:moveTo>
                <a:cubicBezTo>
                  <a:pt x="41" y="244"/>
                  <a:pt x="42" y="243"/>
                  <a:pt x="41" y="243"/>
                </a:cubicBezTo>
                <a:cubicBezTo>
                  <a:pt x="40" y="245"/>
                  <a:pt x="39" y="245"/>
                  <a:pt x="41" y="244"/>
                </a:cubicBezTo>
                <a:close/>
                <a:moveTo>
                  <a:pt x="50" y="252"/>
                </a:moveTo>
                <a:cubicBezTo>
                  <a:pt x="50" y="251"/>
                  <a:pt x="51" y="252"/>
                  <a:pt x="51" y="252"/>
                </a:cubicBezTo>
                <a:cubicBezTo>
                  <a:pt x="50" y="252"/>
                  <a:pt x="51" y="251"/>
                  <a:pt x="51" y="250"/>
                </a:cubicBezTo>
                <a:cubicBezTo>
                  <a:pt x="51" y="252"/>
                  <a:pt x="49" y="251"/>
                  <a:pt x="50" y="252"/>
                </a:cubicBezTo>
                <a:close/>
                <a:moveTo>
                  <a:pt x="42" y="245"/>
                </a:moveTo>
                <a:cubicBezTo>
                  <a:pt x="42" y="246"/>
                  <a:pt x="42" y="246"/>
                  <a:pt x="43" y="246"/>
                </a:cubicBezTo>
                <a:cubicBezTo>
                  <a:pt x="43" y="245"/>
                  <a:pt x="42" y="245"/>
                  <a:pt x="42" y="245"/>
                </a:cubicBezTo>
                <a:close/>
                <a:moveTo>
                  <a:pt x="53" y="255"/>
                </a:moveTo>
                <a:cubicBezTo>
                  <a:pt x="53" y="254"/>
                  <a:pt x="54" y="254"/>
                  <a:pt x="53" y="253"/>
                </a:cubicBezTo>
                <a:cubicBezTo>
                  <a:pt x="53" y="254"/>
                  <a:pt x="52" y="254"/>
                  <a:pt x="53" y="255"/>
                </a:cubicBezTo>
                <a:close/>
                <a:moveTo>
                  <a:pt x="40" y="247"/>
                </a:moveTo>
                <a:cubicBezTo>
                  <a:pt x="41" y="247"/>
                  <a:pt x="42" y="246"/>
                  <a:pt x="41" y="246"/>
                </a:cubicBezTo>
                <a:lnTo>
                  <a:pt x="40" y="247"/>
                </a:lnTo>
                <a:close/>
                <a:moveTo>
                  <a:pt x="43" y="248"/>
                </a:moveTo>
                <a:cubicBezTo>
                  <a:pt x="44" y="249"/>
                  <a:pt x="44" y="249"/>
                  <a:pt x="44" y="249"/>
                </a:cubicBezTo>
                <a:cubicBezTo>
                  <a:pt x="44" y="248"/>
                  <a:pt x="43" y="248"/>
                  <a:pt x="43" y="248"/>
                </a:cubicBezTo>
                <a:close/>
                <a:moveTo>
                  <a:pt x="15" y="234"/>
                </a:moveTo>
                <a:cubicBezTo>
                  <a:pt x="15" y="233"/>
                  <a:pt x="15" y="233"/>
                  <a:pt x="15" y="232"/>
                </a:cubicBezTo>
                <a:cubicBezTo>
                  <a:pt x="15" y="233"/>
                  <a:pt x="15" y="233"/>
                  <a:pt x="15" y="233"/>
                </a:cubicBezTo>
                <a:cubicBezTo>
                  <a:pt x="16" y="234"/>
                  <a:pt x="16" y="234"/>
                  <a:pt x="16" y="234"/>
                </a:cubicBezTo>
                <a:cubicBezTo>
                  <a:pt x="17" y="232"/>
                  <a:pt x="17" y="233"/>
                  <a:pt x="18" y="231"/>
                </a:cubicBezTo>
                <a:cubicBezTo>
                  <a:pt x="18" y="231"/>
                  <a:pt x="17" y="231"/>
                  <a:pt x="17" y="230"/>
                </a:cubicBezTo>
                <a:cubicBezTo>
                  <a:pt x="17" y="230"/>
                  <a:pt x="17" y="231"/>
                  <a:pt x="17" y="230"/>
                </a:cubicBezTo>
                <a:cubicBezTo>
                  <a:pt x="17" y="232"/>
                  <a:pt x="16" y="232"/>
                  <a:pt x="15" y="234"/>
                </a:cubicBezTo>
                <a:close/>
                <a:moveTo>
                  <a:pt x="51" y="255"/>
                </a:moveTo>
                <a:cubicBezTo>
                  <a:pt x="51" y="256"/>
                  <a:pt x="50" y="257"/>
                  <a:pt x="51" y="257"/>
                </a:cubicBezTo>
                <a:cubicBezTo>
                  <a:pt x="51" y="256"/>
                  <a:pt x="52" y="256"/>
                  <a:pt x="52" y="255"/>
                </a:cubicBezTo>
                <a:cubicBezTo>
                  <a:pt x="51" y="255"/>
                  <a:pt x="51" y="255"/>
                  <a:pt x="51" y="255"/>
                </a:cubicBezTo>
                <a:close/>
                <a:moveTo>
                  <a:pt x="20" y="235"/>
                </a:moveTo>
                <a:cubicBezTo>
                  <a:pt x="19" y="235"/>
                  <a:pt x="19" y="236"/>
                  <a:pt x="19" y="236"/>
                </a:cubicBezTo>
                <a:cubicBezTo>
                  <a:pt x="20" y="236"/>
                  <a:pt x="20" y="236"/>
                  <a:pt x="20" y="236"/>
                </a:cubicBezTo>
                <a:cubicBezTo>
                  <a:pt x="20" y="236"/>
                  <a:pt x="21" y="235"/>
                  <a:pt x="21" y="235"/>
                </a:cubicBezTo>
                <a:cubicBezTo>
                  <a:pt x="20" y="235"/>
                  <a:pt x="20" y="236"/>
                  <a:pt x="20" y="235"/>
                </a:cubicBezTo>
                <a:close/>
                <a:moveTo>
                  <a:pt x="21" y="238"/>
                </a:moveTo>
                <a:cubicBezTo>
                  <a:pt x="21" y="237"/>
                  <a:pt x="22" y="237"/>
                  <a:pt x="22" y="236"/>
                </a:cubicBezTo>
                <a:cubicBezTo>
                  <a:pt x="21" y="236"/>
                  <a:pt x="21" y="237"/>
                  <a:pt x="21" y="238"/>
                </a:cubicBezTo>
                <a:close/>
                <a:moveTo>
                  <a:pt x="17" y="236"/>
                </a:moveTo>
                <a:cubicBezTo>
                  <a:pt x="18" y="236"/>
                  <a:pt x="18" y="235"/>
                  <a:pt x="18" y="235"/>
                </a:cubicBezTo>
                <a:cubicBezTo>
                  <a:pt x="18" y="235"/>
                  <a:pt x="17" y="236"/>
                  <a:pt x="17" y="236"/>
                </a:cubicBezTo>
                <a:close/>
                <a:moveTo>
                  <a:pt x="23" y="243"/>
                </a:moveTo>
                <a:cubicBezTo>
                  <a:pt x="24" y="243"/>
                  <a:pt x="25" y="241"/>
                  <a:pt x="26" y="240"/>
                </a:cubicBezTo>
                <a:cubicBezTo>
                  <a:pt x="25" y="240"/>
                  <a:pt x="25" y="240"/>
                  <a:pt x="25" y="240"/>
                </a:cubicBezTo>
                <a:cubicBezTo>
                  <a:pt x="24" y="241"/>
                  <a:pt x="24" y="242"/>
                  <a:pt x="23" y="243"/>
                </a:cubicBezTo>
                <a:close/>
                <a:moveTo>
                  <a:pt x="17" y="238"/>
                </a:moveTo>
                <a:cubicBezTo>
                  <a:pt x="17" y="237"/>
                  <a:pt x="18" y="237"/>
                  <a:pt x="18" y="236"/>
                </a:cubicBezTo>
                <a:cubicBezTo>
                  <a:pt x="17" y="236"/>
                  <a:pt x="16" y="237"/>
                  <a:pt x="17" y="238"/>
                </a:cubicBezTo>
                <a:close/>
                <a:moveTo>
                  <a:pt x="35" y="251"/>
                </a:moveTo>
                <a:cubicBezTo>
                  <a:pt x="35" y="252"/>
                  <a:pt x="36" y="250"/>
                  <a:pt x="36" y="250"/>
                </a:cubicBezTo>
                <a:lnTo>
                  <a:pt x="35" y="251"/>
                </a:lnTo>
                <a:close/>
                <a:moveTo>
                  <a:pt x="38" y="255"/>
                </a:moveTo>
                <a:cubicBezTo>
                  <a:pt x="39" y="254"/>
                  <a:pt x="39" y="254"/>
                  <a:pt x="39" y="254"/>
                </a:cubicBezTo>
                <a:cubicBezTo>
                  <a:pt x="39" y="254"/>
                  <a:pt x="38" y="254"/>
                  <a:pt x="38" y="255"/>
                </a:cubicBezTo>
                <a:close/>
                <a:moveTo>
                  <a:pt x="12" y="236"/>
                </a:moveTo>
                <a:cubicBezTo>
                  <a:pt x="12" y="236"/>
                  <a:pt x="12" y="237"/>
                  <a:pt x="12" y="237"/>
                </a:cubicBezTo>
                <a:cubicBezTo>
                  <a:pt x="13" y="236"/>
                  <a:pt x="13" y="236"/>
                  <a:pt x="13" y="236"/>
                </a:cubicBezTo>
                <a:cubicBezTo>
                  <a:pt x="13" y="236"/>
                  <a:pt x="12" y="236"/>
                  <a:pt x="12" y="236"/>
                </a:cubicBezTo>
                <a:close/>
                <a:moveTo>
                  <a:pt x="38" y="253"/>
                </a:moveTo>
                <a:cubicBezTo>
                  <a:pt x="36" y="252"/>
                  <a:pt x="36" y="252"/>
                  <a:pt x="36" y="252"/>
                </a:cubicBezTo>
                <a:cubicBezTo>
                  <a:pt x="36" y="253"/>
                  <a:pt x="37" y="254"/>
                  <a:pt x="38" y="253"/>
                </a:cubicBezTo>
                <a:close/>
                <a:moveTo>
                  <a:pt x="12" y="239"/>
                </a:moveTo>
                <a:cubicBezTo>
                  <a:pt x="13" y="238"/>
                  <a:pt x="13" y="238"/>
                  <a:pt x="13" y="238"/>
                </a:cubicBezTo>
                <a:cubicBezTo>
                  <a:pt x="13" y="238"/>
                  <a:pt x="13" y="239"/>
                  <a:pt x="13" y="238"/>
                </a:cubicBezTo>
                <a:cubicBezTo>
                  <a:pt x="12" y="238"/>
                  <a:pt x="14" y="237"/>
                  <a:pt x="13" y="237"/>
                </a:cubicBezTo>
                <a:cubicBezTo>
                  <a:pt x="12" y="237"/>
                  <a:pt x="12" y="238"/>
                  <a:pt x="12" y="239"/>
                </a:cubicBezTo>
                <a:close/>
                <a:moveTo>
                  <a:pt x="35" y="256"/>
                </a:moveTo>
                <a:cubicBezTo>
                  <a:pt x="35" y="256"/>
                  <a:pt x="36" y="257"/>
                  <a:pt x="36" y="257"/>
                </a:cubicBezTo>
                <a:cubicBezTo>
                  <a:pt x="36" y="256"/>
                  <a:pt x="35" y="256"/>
                  <a:pt x="35" y="256"/>
                </a:cubicBezTo>
                <a:close/>
                <a:moveTo>
                  <a:pt x="27" y="255"/>
                </a:moveTo>
                <a:cubicBezTo>
                  <a:pt x="27" y="255"/>
                  <a:pt x="28" y="254"/>
                  <a:pt x="28" y="254"/>
                </a:cubicBezTo>
                <a:cubicBezTo>
                  <a:pt x="27" y="254"/>
                  <a:pt x="27" y="254"/>
                  <a:pt x="27" y="255"/>
                </a:cubicBezTo>
                <a:close/>
                <a:moveTo>
                  <a:pt x="8" y="244"/>
                </a:moveTo>
                <a:cubicBezTo>
                  <a:pt x="7" y="244"/>
                  <a:pt x="7" y="244"/>
                  <a:pt x="7" y="244"/>
                </a:cubicBezTo>
                <a:cubicBezTo>
                  <a:pt x="8" y="245"/>
                  <a:pt x="8" y="243"/>
                  <a:pt x="7" y="243"/>
                </a:cubicBezTo>
                <a:cubicBezTo>
                  <a:pt x="7" y="243"/>
                  <a:pt x="7" y="243"/>
                  <a:pt x="8" y="244"/>
                </a:cubicBezTo>
                <a:close/>
                <a:moveTo>
                  <a:pt x="6" y="247"/>
                </a:moveTo>
                <a:cubicBezTo>
                  <a:pt x="7" y="248"/>
                  <a:pt x="9" y="244"/>
                  <a:pt x="8" y="244"/>
                </a:cubicBezTo>
                <a:cubicBezTo>
                  <a:pt x="7" y="245"/>
                  <a:pt x="7" y="246"/>
                  <a:pt x="6" y="247"/>
                </a:cubicBezTo>
                <a:close/>
                <a:moveTo>
                  <a:pt x="11" y="248"/>
                </a:moveTo>
                <a:cubicBezTo>
                  <a:pt x="12" y="248"/>
                  <a:pt x="12" y="247"/>
                  <a:pt x="11" y="247"/>
                </a:cubicBezTo>
                <a:cubicBezTo>
                  <a:pt x="11" y="247"/>
                  <a:pt x="11" y="248"/>
                  <a:pt x="11" y="248"/>
                </a:cubicBezTo>
                <a:close/>
                <a:moveTo>
                  <a:pt x="32" y="264"/>
                </a:moveTo>
                <a:cubicBezTo>
                  <a:pt x="33" y="264"/>
                  <a:pt x="33" y="264"/>
                  <a:pt x="33" y="263"/>
                </a:cubicBezTo>
                <a:cubicBezTo>
                  <a:pt x="32" y="263"/>
                  <a:pt x="32" y="263"/>
                  <a:pt x="32" y="264"/>
                </a:cubicBezTo>
                <a:close/>
                <a:moveTo>
                  <a:pt x="10" y="250"/>
                </a:moveTo>
                <a:cubicBezTo>
                  <a:pt x="10" y="250"/>
                  <a:pt x="11" y="249"/>
                  <a:pt x="11" y="249"/>
                </a:cubicBezTo>
                <a:cubicBezTo>
                  <a:pt x="10" y="248"/>
                  <a:pt x="10" y="248"/>
                  <a:pt x="10" y="248"/>
                </a:cubicBezTo>
                <a:cubicBezTo>
                  <a:pt x="10" y="249"/>
                  <a:pt x="9" y="249"/>
                  <a:pt x="10" y="250"/>
                </a:cubicBezTo>
                <a:close/>
                <a:moveTo>
                  <a:pt x="7" y="252"/>
                </a:moveTo>
                <a:cubicBezTo>
                  <a:pt x="7" y="251"/>
                  <a:pt x="9" y="249"/>
                  <a:pt x="8" y="248"/>
                </a:cubicBezTo>
                <a:cubicBezTo>
                  <a:pt x="8" y="249"/>
                  <a:pt x="6" y="251"/>
                  <a:pt x="7" y="252"/>
                </a:cubicBezTo>
                <a:close/>
                <a:moveTo>
                  <a:pt x="3" y="247"/>
                </a:moveTo>
                <a:cubicBezTo>
                  <a:pt x="3" y="246"/>
                  <a:pt x="4" y="246"/>
                  <a:pt x="4" y="246"/>
                </a:cubicBezTo>
                <a:cubicBezTo>
                  <a:pt x="3" y="246"/>
                  <a:pt x="2" y="246"/>
                  <a:pt x="3" y="247"/>
                </a:cubicBezTo>
                <a:close/>
                <a:moveTo>
                  <a:pt x="0" y="255"/>
                </a:moveTo>
                <a:cubicBezTo>
                  <a:pt x="1" y="253"/>
                  <a:pt x="3" y="253"/>
                  <a:pt x="2" y="251"/>
                </a:cubicBezTo>
                <a:cubicBezTo>
                  <a:pt x="2" y="253"/>
                  <a:pt x="0" y="254"/>
                  <a:pt x="0" y="255"/>
                </a:cubicBezTo>
                <a:close/>
                <a:moveTo>
                  <a:pt x="30" y="271"/>
                </a:moveTo>
                <a:cubicBezTo>
                  <a:pt x="30" y="271"/>
                  <a:pt x="31" y="271"/>
                  <a:pt x="31" y="271"/>
                </a:cubicBezTo>
                <a:cubicBezTo>
                  <a:pt x="31" y="271"/>
                  <a:pt x="30" y="270"/>
                  <a:pt x="30" y="271"/>
                </a:cubicBezTo>
                <a:close/>
                <a:moveTo>
                  <a:pt x="34" y="274"/>
                </a:moveTo>
                <a:cubicBezTo>
                  <a:pt x="35" y="275"/>
                  <a:pt x="34" y="275"/>
                  <a:pt x="35" y="275"/>
                </a:cubicBezTo>
                <a:cubicBezTo>
                  <a:pt x="36" y="275"/>
                  <a:pt x="35" y="275"/>
                  <a:pt x="35" y="274"/>
                </a:cubicBezTo>
                <a:cubicBezTo>
                  <a:pt x="35" y="274"/>
                  <a:pt x="35" y="274"/>
                  <a:pt x="34" y="274"/>
                </a:cubicBezTo>
                <a:close/>
                <a:moveTo>
                  <a:pt x="3" y="254"/>
                </a:moveTo>
                <a:cubicBezTo>
                  <a:pt x="2" y="254"/>
                  <a:pt x="2" y="254"/>
                  <a:pt x="2" y="253"/>
                </a:cubicBezTo>
                <a:cubicBezTo>
                  <a:pt x="2" y="254"/>
                  <a:pt x="2" y="254"/>
                  <a:pt x="2" y="254"/>
                </a:cubicBezTo>
                <a:cubicBezTo>
                  <a:pt x="2" y="254"/>
                  <a:pt x="4" y="254"/>
                  <a:pt x="3" y="253"/>
                </a:cubicBezTo>
                <a:lnTo>
                  <a:pt x="3" y="254"/>
                </a:lnTo>
                <a:close/>
                <a:moveTo>
                  <a:pt x="27" y="271"/>
                </a:moveTo>
                <a:cubicBezTo>
                  <a:pt x="27" y="271"/>
                  <a:pt x="27" y="272"/>
                  <a:pt x="28" y="271"/>
                </a:cubicBezTo>
                <a:cubicBezTo>
                  <a:pt x="28" y="271"/>
                  <a:pt x="27" y="270"/>
                  <a:pt x="27" y="271"/>
                </a:cubicBezTo>
                <a:close/>
                <a:moveTo>
                  <a:pt x="31" y="278"/>
                </a:moveTo>
                <a:cubicBezTo>
                  <a:pt x="31" y="277"/>
                  <a:pt x="30" y="277"/>
                  <a:pt x="30" y="276"/>
                </a:cubicBezTo>
                <a:cubicBezTo>
                  <a:pt x="30" y="277"/>
                  <a:pt x="31" y="277"/>
                  <a:pt x="31" y="278"/>
                </a:cubicBezTo>
                <a:close/>
                <a:moveTo>
                  <a:pt x="31" y="281"/>
                </a:moveTo>
                <a:cubicBezTo>
                  <a:pt x="32" y="281"/>
                  <a:pt x="32" y="281"/>
                  <a:pt x="32" y="281"/>
                </a:cubicBezTo>
                <a:cubicBezTo>
                  <a:pt x="32" y="280"/>
                  <a:pt x="32" y="280"/>
                  <a:pt x="33" y="280"/>
                </a:cubicBezTo>
                <a:cubicBezTo>
                  <a:pt x="33" y="280"/>
                  <a:pt x="33" y="279"/>
                  <a:pt x="33" y="279"/>
                </a:cubicBezTo>
                <a:cubicBezTo>
                  <a:pt x="32" y="280"/>
                  <a:pt x="32" y="281"/>
                  <a:pt x="31" y="281"/>
                </a:cubicBezTo>
                <a:close/>
                <a:moveTo>
                  <a:pt x="782" y="255"/>
                </a:moveTo>
                <a:cubicBezTo>
                  <a:pt x="781" y="255"/>
                  <a:pt x="779" y="253"/>
                  <a:pt x="779" y="256"/>
                </a:cubicBezTo>
                <a:cubicBezTo>
                  <a:pt x="781" y="259"/>
                  <a:pt x="782" y="261"/>
                  <a:pt x="783" y="263"/>
                </a:cubicBezTo>
                <a:cubicBezTo>
                  <a:pt x="781" y="263"/>
                  <a:pt x="777" y="259"/>
                  <a:pt x="774" y="258"/>
                </a:cubicBezTo>
                <a:cubicBezTo>
                  <a:pt x="775" y="259"/>
                  <a:pt x="777" y="263"/>
                  <a:pt x="778" y="264"/>
                </a:cubicBezTo>
                <a:cubicBezTo>
                  <a:pt x="779" y="267"/>
                  <a:pt x="779" y="268"/>
                  <a:pt x="780" y="271"/>
                </a:cubicBezTo>
                <a:cubicBezTo>
                  <a:pt x="779" y="271"/>
                  <a:pt x="779" y="271"/>
                  <a:pt x="779" y="272"/>
                </a:cubicBezTo>
                <a:cubicBezTo>
                  <a:pt x="776" y="269"/>
                  <a:pt x="775" y="267"/>
                  <a:pt x="772" y="264"/>
                </a:cubicBezTo>
                <a:cubicBezTo>
                  <a:pt x="771" y="262"/>
                  <a:pt x="772" y="262"/>
                  <a:pt x="771" y="260"/>
                </a:cubicBezTo>
                <a:cubicBezTo>
                  <a:pt x="770" y="259"/>
                  <a:pt x="767" y="254"/>
                  <a:pt x="766" y="252"/>
                </a:cubicBezTo>
                <a:cubicBezTo>
                  <a:pt x="766" y="254"/>
                  <a:pt x="763" y="249"/>
                  <a:pt x="762" y="246"/>
                </a:cubicBezTo>
                <a:cubicBezTo>
                  <a:pt x="763" y="250"/>
                  <a:pt x="761" y="249"/>
                  <a:pt x="764" y="255"/>
                </a:cubicBezTo>
                <a:cubicBezTo>
                  <a:pt x="763" y="252"/>
                  <a:pt x="764" y="254"/>
                  <a:pt x="765" y="256"/>
                </a:cubicBezTo>
                <a:cubicBezTo>
                  <a:pt x="765" y="257"/>
                  <a:pt x="765" y="255"/>
                  <a:pt x="765" y="255"/>
                </a:cubicBezTo>
                <a:cubicBezTo>
                  <a:pt x="766" y="256"/>
                  <a:pt x="766" y="257"/>
                  <a:pt x="766" y="258"/>
                </a:cubicBezTo>
                <a:cubicBezTo>
                  <a:pt x="767" y="259"/>
                  <a:pt x="768" y="260"/>
                  <a:pt x="770" y="260"/>
                </a:cubicBezTo>
                <a:cubicBezTo>
                  <a:pt x="770" y="262"/>
                  <a:pt x="771" y="264"/>
                  <a:pt x="772" y="267"/>
                </a:cubicBezTo>
                <a:cubicBezTo>
                  <a:pt x="771" y="267"/>
                  <a:pt x="768" y="261"/>
                  <a:pt x="769" y="264"/>
                </a:cubicBezTo>
                <a:cubicBezTo>
                  <a:pt x="768" y="262"/>
                  <a:pt x="766" y="259"/>
                  <a:pt x="766" y="260"/>
                </a:cubicBezTo>
                <a:cubicBezTo>
                  <a:pt x="766" y="259"/>
                  <a:pt x="764" y="256"/>
                  <a:pt x="764" y="255"/>
                </a:cubicBezTo>
                <a:cubicBezTo>
                  <a:pt x="763" y="254"/>
                  <a:pt x="762" y="254"/>
                  <a:pt x="761" y="253"/>
                </a:cubicBezTo>
                <a:cubicBezTo>
                  <a:pt x="761" y="252"/>
                  <a:pt x="762" y="253"/>
                  <a:pt x="762" y="252"/>
                </a:cubicBezTo>
                <a:cubicBezTo>
                  <a:pt x="762" y="251"/>
                  <a:pt x="761" y="249"/>
                  <a:pt x="761" y="249"/>
                </a:cubicBezTo>
                <a:cubicBezTo>
                  <a:pt x="757" y="243"/>
                  <a:pt x="757" y="246"/>
                  <a:pt x="752" y="241"/>
                </a:cubicBezTo>
                <a:cubicBezTo>
                  <a:pt x="752" y="241"/>
                  <a:pt x="755" y="244"/>
                  <a:pt x="755" y="245"/>
                </a:cubicBezTo>
                <a:cubicBezTo>
                  <a:pt x="755" y="246"/>
                  <a:pt x="755" y="245"/>
                  <a:pt x="755" y="244"/>
                </a:cubicBezTo>
                <a:cubicBezTo>
                  <a:pt x="755" y="244"/>
                  <a:pt x="755" y="246"/>
                  <a:pt x="756" y="246"/>
                </a:cubicBezTo>
                <a:cubicBezTo>
                  <a:pt x="757" y="248"/>
                  <a:pt x="756" y="247"/>
                  <a:pt x="757" y="249"/>
                </a:cubicBezTo>
                <a:cubicBezTo>
                  <a:pt x="755" y="246"/>
                  <a:pt x="755" y="248"/>
                  <a:pt x="753" y="248"/>
                </a:cubicBezTo>
                <a:cubicBezTo>
                  <a:pt x="752" y="245"/>
                  <a:pt x="751" y="244"/>
                  <a:pt x="750" y="245"/>
                </a:cubicBezTo>
                <a:cubicBezTo>
                  <a:pt x="748" y="242"/>
                  <a:pt x="747" y="243"/>
                  <a:pt x="745" y="239"/>
                </a:cubicBezTo>
                <a:cubicBezTo>
                  <a:pt x="744" y="239"/>
                  <a:pt x="744" y="239"/>
                  <a:pt x="744" y="239"/>
                </a:cubicBezTo>
                <a:cubicBezTo>
                  <a:pt x="743" y="237"/>
                  <a:pt x="741" y="236"/>
                  <a:pt x="739" y="233"/>
                </a:cubicBezTo>
                <a:cubicBezTo>
                  <a:pt x="739" y="232"/>
                  <a:pt x="739" y="231"/>
                  <a:pt x="740" y="231"/>
                </a:cubicBezTo>
                <a:cubicBezTo>
                  <a:pt x="741" y="233"/>
                  <a:pt x="741" y="234"/>
                  <a:pt x="742" y="234"/>
                </a:cubicBezTo>
                <a:cubicBezTo>
                  <a:pt x="742" y="234"/>
                  <a:pt x="741" y="231"/>
                  <a:pt x="743" y="234"/>
                </a:cubicBezTo>
                <a:cubicBezTo>
                  <a:pt x="743" y="233"/>
                  <a:pt x="742" y="232"/>
                  <a:pt x="741" y="231"/>
                </a:cubicBezTo>
                <a:cubicBezTo>
                  <a:pt x="740" y="230"/>
                  <a:pt x="741" y="231"/>
                  <a:pt x="740" y="231"/>
                </a:cubicBezTo>
                <a:cubicBezTo>
                  <a:pt x="739" y="227"/>
                  <a:pt x="737" y="229"/>
                  <a:pt x="736" y="226"/>
                </a:cubicBezTo>
                <a:cubicBezTo>
                  <a:pt x="736" y="227"/>
                  <a:pt x="735" y="226"/>
                  <a:pt x="733" y="224"/>
                </a:cubicBezTo>
                <a:cubicBezTo>
                  <a:pt x="734" y="226"/>
                  <a:pt x="737" y="229"/>
                  <a:pt x="738" y="231"/>
                </a:cubicBezTo>
                <a:cubicBezTo>
                  <a:pt x="735" y="229"/>
                  <a:pt x="728" y="217"/>
                  <a:pt x="726" y="218"/>
                </a:cubicBezTo>
                <a:cubicBezTo>
                  <a:pt x="724" y="215"/>
                  <a:pt x="723" y="213"/>
                  <a:pt x="721" y="210"/>
                </a:cubicBezTo>
                <a:cubicBezTo>
                  <a:pt x="715" y="205"/>
                  <a:pt x="707" y="195"/>
                  <a:pt x="698" y="186"/>
                </a:cubicBezTo>
                <a:cubicBezTo>
                  <a:pt x="698" y="186"/>
                  <a:pt x="701" y="188"/>
                  <a:pt x="700" y="188"/>
                </a:cubicBezTo>
                <a:cubicBezTo>
                  <a:pt x="696" y="184"/>
                  <a:pt x="693" y="182"/>
                  <a:pt x="688" y="177"/>
                </a:cubicBezTo>
                <a:cubicBezTo>
                  <a:pt x="689" y="178"/>
                  <a:pt x="690" y="178"/>
                  <a:pt x="690" y="177"/>
                </a:cubicBezTo>
                <a:cubicBezTo>
                  <a:pt x="689" y="176"/>
                  <a:pt x="689" y="176"/>
                  <a:pt x="689" y="176"/>
                </a:cubicBezTo>
                <a:cubicBezTo>
                  <a:pt x="687" y="174"/>
                  <a:pt x="689" y="177"/>
                  <a:pt x="688" y="177"/>
                </a:cubicBezTo>
                <a:cubicBezTo>
                  <a:pt x="686" y="175"/>
                  <a:pt x="687" y="175"/>
                  <a:pt x="686" y="174"/>
                </a:cubicBezTo>
                <a:cubicBezTo>
                  <a:pt x="684" y="172"/>
                  <a:pt x="686" y="174"/>
                  <a:pt x="684" y="173"/>
                </a:cubicBezTo>
                <a:cubicBezTo>
                  <a:pt x="683" y="172"/>
                  <a:pt x="682" y="169"/>
                  <a:pt x="681" y="170"/>
                </a:cubicBezTo>
                <a:cubicBezTo>
                  <a:pt x="680" y="169"/>
                  <a:pt x="681" y="169"/>
                  <a:pt x="681" y="169"/>
                </a:cubicBezTo>
                <a:cubicBezTo>
                  <a:pt x="680" y="168"/>
                  <a:pt x="679" y="168"/>
                  <a:pt x="678" y="168"/>
                </a:cubicBezTo>
                <a:cubicBezTo>
                  <a:pt x="676" y="165"/>
                  <a:pt x="672" y="163"/>
                  <a:pt x="672" y="161"/>
                </a:cubicBezTo>
                <a:cubicBezTo>
                  <a:pt x="670" y="160"/>
                  <a:pt x="662" y="154"/>
                  <a:pt x="657" y="149"/>
                </a:cubicBezTo>
                <a:cubicBezTo>
                  <a:pt x="660" y="152"/>
                  <a:pt x="654" y="146"/>
                  <a:pt x="654" y="146"/>
                </a:cubicBezTo>
                <a:cubicBezTo>
                  <a:pt x="653" y="145"/>
                  <a:pt x="653" y="145"/>
                  <a:pt x="652" y="145"/>
                </a:cubicBezTo>
                <a:cubicBezTo>
                  <a:pt x="648" y="142"/>
                  <a:pt x="644" y="139"/>
                  <a:pt x="645" y="138"/>
                </a:cubicBezTo>
                <a:cubicBezTo>
                  <a:pt x="641" y="135"/>
                  <a:pt x="641" y="135"/>
                  <a:pt x="641" y="135"/>
                </a:cubicBezTo>
                <a:cubicBezTo>
                  <a:pt x="642" y="137"/>
                  <a:pt x="641" y="136"/>
                  <a:pt x="640" y="136"/>
                </a:cubicBezTo>
                <a:cubicBezTo>
                  <a:pt x="637" y="133"/>
                  <a:pt x="636" y="133"/>
                  <a:pt x="633" y="130"/>
                </a:cubicBezTo>
                <a:cubicBezTo>
                  <a:pt x="633" y="130"/>
                  <a:pt x="632" y="129"/>
                  <a:pt x="633" y="129"/>
                </a:cubicBezTo>
                <a:cubicBezTo>
                  <a:pt x="629" y="126"/>
                  <a:pt x="631" y="129"/>
                  <a:pt x="629" y="128"/>
                </a:cubicBezTo>
                <a:cubicBezTo>
                  <a:pt x="628" y="126"/>
                  <a:pt x="625" y="124"/>
                  <a:pt x="622" y="123"/>
                </a:cubicBezTo>
                <a:cubicBezTo>
                  <a:pt x="626" y="124"/>
                  <a:pt x="620" y="120"/>
                  <a:pt x="618" y="120"/>
                </a:cubicBezTo>
                <a:cubicBezTo>
                  <a:pt x="618" y="120"/>
                  <a:pt x="620" y="122"/>
                  <a:pt x="621" y="122"/>
                </a:cubicBezTo>
                <a:cubicBezTo>
                  <a:pt x="623" y="124"/>
                  <a:pt x="615" y="119"/>
                  <a:pt x="617" y="119"/>
                </a:cubicBezTo>
                <a:cubicBezTo>
                  <a:pt x="614" y="117"/>
                  <a:pt x="614" y="117"/>
                  <a:pt x="614" y="117"/>
                </a:cubicBezTo>
                <a:cubicBezTo>
                  <a:pt x="613" y="116"/>
                  <a:pt x="614" y="118"/>
                  <a:pt x="611" y="116"/>
                </a:cubicBezTo>
                <a:cubicBezTo>
                  <a:pt x="611" y="116"/>
                  <a:pt x="613" y="116"/>
                  <a:pt x="612" y="115"/>
                </a:cubicBezTo>
                <a:cubicBezTo>
                  <a:pt x="610" y="114"/>
                  <a:pt x="612" y="116"/>
                  <a:pt x="610" y="115"/>
                </a:cubicBezTo>
                <a:cubicBezTo>
                  <a:pt x="607" y="112"/>
                  <a:pt x="602" y="111"/>
                  <a:pt x="596" y="106"/>
                </a:cubicBezTo>
                <a:cubicBezTo>
                  <a:pt x="596" y="106"/>
                  <a:pt x="595" y="106"/>
                  <a:pt x="595" y="105"/>
                </a:cubicBezTo>
                <a:cubicBezTo>
                  <a:pt x="594" y="105"/>
                  <a:pt x="594" y="105"/>
                  <a:pt x="594" y="106"/>
                </a:cubicBezTo>
                <a:cubicBezTo>
                  <a:pt x="587" y="101"/>
                  <a:pt x="583" y="99"/>
                  <a:pt x="576" y="95"/>
                </a:cubicBezTo>
                <a:cubicBezTo>
                  <a:pt x="573" y="94"/>
                  <a:pt x="576" y="96"/>
                  <a:pt x="575" y="96"/>
                </a:cubicBezTo>
                <a:cubicBezTo>
                  <a:pt x="575" y="95"/>
                  <a:pt x="571" y="94"/>
                  <a:pt x="571" y="94"/>
                </a:cubicBezTo>
                <a:cubicBezTo>
                  <a:pt x="568" y="92"/>
                  <a:pt x="566" y="90"/>
                  <a:pt x="562" y="88"/>
                </a:cubicBezTo>
                <a:cubicBezTo>
                  <a:pt x="555" y="85"/>
                  <a:pt x="548" y="82"/>
                  <a:pt x="540" y="79"/>
                </a:cubicBezTo>
                <a:cubicBezTo>
                  <a:pt x="540" y="78"/>
                  <a:pt x="540" y="78"/>
                  <a:pt x="540" y="78"/>
                </a:cubicBezTo>
                <a:cubicBezTo>
                  <a:pt x="537" y="77"/>
                  <a:pt x="535" y="76"/>
                  <a:pt x="533" y="75"/>
                </a:cubicBezTo>
                <a:cubicBezTo>
                  <a:pt x="530" y="74"/>
                  <a:pt x="529" y="74"/>
                  <a:pt x="526" y="73"/>
                </a:cubicBezTo>
                <a:cubicBezTo>
                  <a:pt x="526" y="72"/>
                  <a:pt x="526" y="72"/>
                  <a:pt x="526" y="72"/>
                </a:cubicBezTo>
                <a:cubicBezTo>
                  <a:pt x="521" y="71"/>
                  <a:pt x="517" y="70"/>
                  <a:pt x="514" y="68"/>
                </a:cubicBezTo>
                <a:cubicBezTo>
                  <a:pt x="510" y="68"/>
                  <a:pt x="504" y="65"/>
                  <a:pt x="502" y="64"/>
                </a:cubicBezTo>
                <a:cubicBezTo>
                  <a:pt x="500" y="63"/>
                  <a:pt x="502" y="65"/>
                  <a:pt x="502" y="65"/>
                </a:cubicBezTo>
                <a:cubicBezTo>
                  <a:pt x="497" y="64"/>
                  <a:pt x="493" y="62"/>
                  <a:pt x="488" y="60"/>
                </a:cubicBezTo>
                <a:cubicBezTo>
                  <a:pt x="485" y="60"/>
                  <a:pt x="481" y="60"/>
                  <a:pt x="480" y="59"/>
                </a:cubicBezTo>
                <a:cubicBezTo>
                  <a:pt x="483" y="59"/>
                  <a:pt x="485" y="60"/>
                  <a:pt x="484" y="59"/>
                </a:cubicBezTo>
                <a:cubicBezTo>
                  <a:pt x="482" y="58"/>
                  <a:pt x="480" y="59"/>
                  <a:pt x="480" y="58"/>
                </a:cubicBezTo>
                <a:cubicBezTo>
                  <a:pt x="479" y="58"/>
                  <a:pt x="479" y="58"/>
                  <a:pt x="479" y="59"/>
                </a:cubicBezTo>
                <a:cubicBezTo>
                  <a:pt x="474" y="58"/>
                  <a:pt x="470" y="57"/>
                  <a:pt x="468" y="56"/>
                </a:cubicBezTo>
                <a:cubicBezTo>
                  <a:pt x="466" y="56"/>
                  <a:pt x="469" y="57"/>
                  <a:pt x="464" y="56"/>
                </a:cubicBezTo>
                <a:cubicBezTo>
                  <a:pt x="465" y="55"/>
                  <a:pt x="461" y="54"/>
                  <a:pt x="459" y="54"/>
                </a:cubicBezTo>
                <a:cubicBezTo>
                  <a:pt x="459" y="54"/>
                  <a:pt x="459" y="54"/>
                  <a:pt x="458" y="54"/>
                </a:cubicBezTo>
                <a:cubicBezTo>
                  <a:pt x="458" y="54"/>
                  <a:pt x="459" y="54"/>
                  <a:pt x="461" y="54"/>
                </a:cubicBezTo>
                <a:cubicBezTo>
                  <a:pt x="461" y="53"/>
                  <a:pt x="460" y="53"/>
                  <a:pt x="458" y="53"/>
                </a:cubicBezTo>
                <a:cubicBezTo>
                  <a:pt x="457" y="53"/>
                  <a:pt x="456" y="53"/>
                  <a:pt x="456" y="54"/>
                </a:cubicBezTo>
                <a:cubicBezTo>
                  <a:pt x="453" y="53"/>
                  <a:pt x="452" y="52"/>
                  <a:pt x="450" y="52"/>
                </a:cubicBezTo>
                <a:cubicBezTo>
                  <a:pt x="448" y="51"/>
                  <a:pt x="451" y="52"/>
                  <a:pt x="450" y="52"/>
                </a:cubicBezTo>
                <a:cubicBezTo>
                  <a:pt x="442" y="51"/>
                  <a:pt x="434" y="51"/>
                  <a:pt x="428" y="49"/>
                </a:cubicBezTo>
                <a:cubicBezTo>
                  <a:pt x="426" y="49"/>
                  <a:pt x="429" y="50"/>
                  <a:pt x="427" y="50"/>
                </a:cubicBezTo>
                <a:cubicBezTo>
                  <a:pt x="424" y="50"/>
                  <a:pt x="424" y="49"/>
                  <a:pt x="426" y="49"/>
                </a:cubicBezTo>
                <a:cubicBezTo>
                  <a:pt x="426" y="48"/>
                  <a:pt x="425" y="49"/>
                  <a:pt x="423" y="48"/>
                </a:cubicBezTo>
                <a:cubicBezTo>
                  <a:pt x="423" y="49"/>
                  <a:pt x="423" y="49"/>
                  <a:pt x="423" y="49"/>
                </a:cubicBezTo>
                <a:cubicBezTo>
                  <a:pt x="416" y="48"/>
                  <a:pt x="410" y="48"/>
                  <a:pt x="402" y="48"/>
                </a:cubicBezTo>
                <a:cubicBezTo>
                  <a:pt x="404" y="47"/>
                  <a:pt x="401" y="47"/>
                  <a:pt x="397" y="47"/>
                </a:cubicBezTo>
                <a:cubicBezTo>
                  <a:pt x="397" y="46"/>
                  <a:pt x="397" y="46"/>
                  <a:pt x="397" y="46"/>
                </a:cubicBezTo>
                <a:cubicBezTo>
                  <a:pt x="394" y="47"/>
                  <a:pt x="393" y="46"/>
                  <a:pt x="391" y="46"/>
                </a:cubicBezTo>
                <a:cubicBezTo>
                  <a:pt x="389" y="46"/>
                  <a:pt x="395" y="47"/>
                  <a:pt x="393" y="48"/>
                </a:cubicBezTo>
                <a:cubicBezTo>
                  <a:pt x="390" y="47"/>
                  <a:pt x="390" y="47"/>
                  <a:pt x="388" y="47"/>
                </a:cubicBezTo>
                <a:cubicBezTo>
                  <a:pt x="386" y="47"/>
                  <a:pt x="388" y="47"/>
                  <a:pt x="388" y="48"/>
                </a:cubicBezTo>
                <a:cubicBezTo>
                  <a:pt x="385" y="48"/>
                  <a:pt x="385" y="47"/>
                  <a:pt x="382" y="48"/>
                </a:cubicBezTo>
                <a:cubicBezTo>
                  <a:pt x="382" y="47"/>
                  <a:pt x="383" y="47"/>
                  <a:pt x="384" y="47"/>
                </a:cubicBezTo>
                <a:cubicBezTo>
                  <a:pt x="383" y="47"/>
                  <a:pt x="380" y="48"/>
                  <a:pt x="380" y="47"/>
                </a:cubicBezTo>
                <a:cubicBezTo>
                  <a:pt x="379" y="47"/>
                  <a:pt x="380" y="48"/>
                  <a:pt x="377" y="48"/>
                </a:cubicBezTo>
                <a:cubicBezTo>
                  <a:pt x="376" y="47"/>
                  <a:pt x="377" y="47"/>
                  <a:pt x="376" y="47"/>
                </a:cubicBezTo>
                <a:cubicBezTo>
                  <a:pt x="375" y="47"/>
                  <a:pt x="371" y="48"/>
                  <a:pt x="375" y="48"/>
                </a:cubicBezTo>
                <a:cubicBezTo>
                  <a:pt x="374" y="48"/>
                  <a:pt x="373" y="49"/>
                  <a:pt x="371" y="49"/>
                </a:cubicBezTo>
                <a:cubicBezTo>
                  <a:pt x="372" y="48"/>
                  <a:pt x="370" y="48"/>
                  <a:pt x="371" y="47"/>
                </a:cubicBezTo>
                <a:cubicBezTo>
                  <a:pt x="370" y="47"/>
                  <a:pt x="367" y="48"/>
                  <a:pt x="368" y="47"/>
                </a:cubicBezTo>
                <a:cubicBezTo>
                  <a:pt x="365" y="48"/>
                  <a:pt x="363" y="48"/>
                  <a:pt x="361" y="48"/>
                </a:cubicBezTo>
                <a:cubicBezTo>
                  <a:pt x="361" y="47"/>
                  <a:pt x="362" y="47"/>
                  <a:pt x="363" y="47"/>
                </a:cubicBezTo>
                <a:cubicBezTo>
                  <a:pt x="363" y="47"/>
                  <a:pt x="361" y="47"/>
                  <a:pt x="359" y="47"/>
                </a:cubicBezTo>
                <a:cubicBezTo>
                  <a:pt x="358" y="48"/>
                  <a:pt x="355" y="48"/>
                  <a:pt x="351" y="48"/>
                </a:cubicBezTo>
                <a:cubicBezTo>
                  <a:pt x="351" y="49"/>
                  <a:pt x="354" y="48"/>
                  <a:pt x="354" y="49"/>
                </a:cubicBezTo>
                <a:cubicBezTo>
                  <a:pt x="350" y="50"/>
                  <a:pt x="351" y="49"/>
                  <a:pt x="348" y="49"/>
                </a:cubicBezTo>
                <a:cubicBezTo>
                  <a:pt x="350" y="50"/>
                  <a:pt x="344" y="50"/>
                  <a:pt x="342" y="50"/>
                </a:cubicBezTo>
                <a:cubicBezTo>
                  <a:pt x="340" y="50"/>
                  <a:pt x="343" y="50"/>
                  <a:pt x="341" y="51"/>
                </a:cubicBezTo>
                <a:cubicBezTo>
                  <a:pt x="336" y="52"/>
                  <a:pt x="334" y="52"/>
                  <a:pt x="332" y="51"/>
                </a:cubicBezTo>
                <a:cubicBezTo>
                  <a:pt x="334" y="50"/>
                  <a:pt x="335" y="51"/>
                  <a:pt x="335" y="51"/>
                </a:cubicBezTo>
                <a:cubicBezTo>
                  <a:pt x="336" y="51"/>
                  <a:pt x="336" y="51"/>
                  <a:pt x="336" y="51"/>
                </a:cubicBezTo>
                <a:cubicBezTo>
                  <a:pt x="336" y="50"/>
                  <a:pt x="334" y="51"/>
                  <a:pt x="335" y="50"/>
                </a:cubicBezTo>
                <a:cubicBezTo>
                  <a:pt x="331" y="51"/>
                  <a:pt x="331" y="51"/>
                  <a:pt x="331" y="52"/>
                </a:cubicBezTo>
                <a:cubicBezTo>
                  <a:pt x="330" y="51"/>
                  <a:pt x="326" y="51"/>
                  <a:pt x="326" y="52"/>
                </a:cubicBezTo>
                <a:cubicBezTo>
                  <a:pt x="323" y="53"/>
                  <a:pt x="325" y="52"/>
                  <a:pt x="326" y="51"/>
                </a:cubicBezTo>
                <a:cubicBezTo>
                  <a:pt x="326" y="51"/>
                  <a:pt x="322" y="52"/>
                  <a:pt x="321" y="53"/>
                </a:cubicBezTo>
                <a:cubicBezTo>
                  <a:pt x="321" y="53"/>
                  <a:pt x="322" y="53"/>
                  <a:pt x="323" y="53"/>
                </a:cubicBezTo>
                <a:cubicBezTo>
                  <a:pt x="321" y="53"/>
                  <a:pt x="315" y="54"/>
                  <a:pt x="316" y="55"/>
                </a:cubicBezTo>
                <a:cubicBezTo>
                  <a:pt x="314" y="56"/>
                  <a:pt x="314" y="55"/>
                  <a:pt x="312" y="55"/>
                </a:cubicBezTo>
                <a:cubicBezTo>
                  <a:pt x="313" y="55"/>
                  <a:pt x="314" y="54"/>
                  <a:pt x="315" y="54"/>
                </a:cubicBezTo>
                <a:cubicBezTo>
                  <a:pt x="317" y="53"/>
                  <a:pt x="317" y="53"/>
                  <a:pt x="320" y="52"/>
                </a:cubicBezTo>
                <a:cubicBezTo>
                  <a:pt x="319" y="52"/>
                  <a:pt x="314" y="54"/>
                  <a:pt x="313" y="54"/>
                </a:cubicBezTo>
                <a:cubicBezTo>
                  <a:pt x="310" y="54"/>
                  <a:pt x="314" y="54"/>
                  <a:pt x="312" y="55"/>
                </a:cubicBezTo>
                <a:cubicBezTo>
                  <a:pt x="308" y="56"/>
                  <a:pt x="308" y="56"/>
                  <a:pt x="304" y="57"/>
                </a:cubicBezTo>
                <a:cubicBezTo>
                  <a:pt x="305" y="57"/>
                  <a:pt x="307" y="57"/>
                  <a:pt x="307" y="56"/>
                </a:cubicBezTo>
                <a:cubicBezTo>
                  <a:pt x="305" y="56"/>
                  <a:pt x="302" y="58"/>
                  <a:pt x="302" y="58"/>
                </a:cubicBezTo>
                <a:cubicBezTo>
                  <a:pt x="299" y="59"/>
                  <a:pt x="304" y="57"/>
                  <a:pt x="301" y="58"/>
                </a:cubicBezTo>
                <a:cubicBezTo>
                  <a:pt x="301" y="57"/>
                  <a:pt x="304" y="57"/>
                  <a:pt x="303" y="57"/>
                </a:cubicBezTo>
                <a:cubicBezTo>
                  <a:pt x="303" y="57"/>
                  <a:pt x="298" y="58"/>
                  <a:pt x="297" y="58"/>
                </a:cubicBezTo>
                <a:cubicBezTo>
                  <a:pt x="298" y="59"/>
                  <a:pt x="301" y="57"/>
                  <a:pt x="301" y="58"/>
                </a:cubicBezTo>
                <a:cubicBezTo>
                  <a:pt x="296" y="59"/>
                  <a:pt x="295" y="60"/>
                  <a:pt x="292" y="60"/>
                </a:cubicBezTo>
                <a:cubicBezTo>
                  <a:pt x="290" y="61"/>
                  <a:pt x="289" y="61"/>
                  <a:pt x="289" y="62"/>
                </a:cubicBezTo>
                <a:cubicBezTo>
                  <a:pt x="288" y="62"/>
                  <a:pt x="283" y="62"/>
                  <a:pt x="283" y="63"/>
                </a:cubicBezTo>
                <a:cubicBezTo>
                  <a:pt x="279" y="65"/>
                  <a:pt x="279" y="64"/>
                  <a:pt x="276" y="65"/>
                </a:cubicBezTo>
                <a:cubicBezTo>
                  <a:pt x="274" y="66"/>
                  <a:pt x="277" y="66"/>
                  <a:pt x="276" y="66"/>
                </a:cubicBezTo>
                <a:cubicBezTo>
                  <a:pt x="273" y="67"/>
                  <a:pt x="273" y="67"/>
                  <a:pt x="273" y="67"/>
                </a:cubicBezTo>
                <a:cubicBezTo>
                  <a:pt x="275" y="65"/>
                  <a:pt x="264" y="71"/>
                  <a:pt x="260" y="71"/>
                </a:cubicBezTo>
                <a:cubicBezTo>
                  <a:pt x="259" y="72"/>
                  <a:pt x="259" y="72"/>
                  <a:pt x="259" y="73"/>
                </a:cubicBezTo>
                <a:cubicBezTo>
                  <a:pt x="257" y="73"/>
                  <a:pt x="254" y="74"/>
                  <a:pt x="253" y="75"/>
                </a:cubicBezTo>
                <a:cubicBezTo>
                  <a:pt x="253" y="75"/>
                  <a:pt x="253" y="75"/>
                  <a:pt x="253" y="74"/>
                </a:cubicBezTo>
                <a:cubicBezTo>
                  <a:pt x="248" y="77"/>
                  <a:pt x="246" y="78"/>
                  <a:pt x="239" y="81"/>
                </a:cubicBezTo>
                <a:cubicBezTo>
                  <a:pt x="240" y="80"/>
                  <a:pt x="244" y="78"/>
                  <a:pt x="245" y="78"/>
                </a:cubicBezTo>
                <a:cubicBezTo>
                  <a:pt x="244" y="78"/>
                  <a:pt x="244" y="76"/>
                  <a:pt x="243" y="77"/>
                </a:cubicBezTo>
                <a:cubicBezTo>
                  <a:pt x="243" y="77"/>
                  <a:pt x="242" y="76"/>
                  <a:pt x="243" y="75"/>
                </a:cubicBezTo>
                <a:cubicBezTo>
                  <a:pt x="244" y="75"/>
                  <a:pt x="244" y="75"/>
                  <a:pt x="245" y="75"/>
                </a:cubicBezTo>
                <a:cubicBezTo>
                  <a:pt x="247" y="74"/>
                  <a:pt x="243" y="74"/>
                  <a:pt x="246" y="73"/>
                </a:cubicBezTo>
                <a:cubicBezTo>
                  <a:pt x="245" y="73"/>
                  <a:pt x="244" y="74"/>
                  <a:pt x="243" y="75"/>
                </a:cubicBezTo>
                <a:cubicBezTo>
                  <a:pt x="243" y="73"/>
                  <a:pt x="250" y="71"/>
                  <a:pt x="252" y="71"/>
                </a:cubicBezTo>
                <a:cubicBezTo>
                  <a:pt x="254" y="70"/>
                  <a:pt x="251" y="70"/>
                  <a:pt x="254" y="69"/>
                </a:cubicBezTo>
                <a:cubicBezTo>
                  <a:pt x="247" y="70"/>
                  <a:pt x="242" y="74"/>
                  <a:pt x="237" y="76"/>
                </a:cubicBezTo>
                <a:cubicBezTo>
                  <a:pt x="236" y="76"/>
                  <a:pt x="237" y="76"/>
                  <a:pt x="237" y="76"/>
                </a:cubicBezTo>
                <a:cubicBezTo>
                  <a:pt x="235" y="77"/>
                  <a:pt x="233" y="78"/>
                  <a:pt x="233" y="78"/>
                </a:cubicBezTo>
                <a:cubicBezTo>
                  <a:pt x="234" y="77"/>
                  <a:pt x="235" y="77"/>
                  <a:pt x="235" y="76"/>
                </a:cubicBezTo>
                <a:cubicBezTo>
                  <a:pt x="232" y="77"/>
                  <a:pt x="234" y="77"/>
                  <a:pt x="231" y="78"/>
                </a:cubicBezTo>
                <a:cubicBezTo>
                  <a:pt x="229" y="78"/>
                  <a:pt x="231" y="77"/>
                  <a:pt x="227" y="79"/>
                </a:cubicBezTo>
                <a:cubicBezTo>
                  <a:pt x="227" y="78"/>
                  <a:pt x="230" y="77"/>
                  <a:pt x="231" y="76"/>
                </a:cubicBezTo>
                <a:cubicBezTo>
                  <a:pt x="229" y="77"/>
                  <a:pt x="228" y="77"/>
                  <a:pt x="224" y="79"/>
                </a:cubicBezTo>
                <a:cubicBezTo>
                  <a:pt x="227" y="76"/>
                  <a:pt x="236" y="73"/>
                  <a:pt x="233" y="72"/>
                </a:cubicBezTo>
                <a:cubicBezTo>
                  <a:pt x="233" y="72"/>
                  <a:pt x="231" y="72"/>
                  <a:pt x="231" y="72"/>
                </a:cubicBezTo>
                <a:cubicBezTo>
                  <a:pt x="229" y="73"/>
                  <a:pt x="233" y="72"/>
                  <a:pt x="230" y="73"/>
                </a:cubicBezTo>
                <a:cubicBezTo>
                  <a:pt x="230" y="73"/>
                  <a:pt x="232" y="73"/>
                  <a:pt x="232" y="73"/>
                </a:cubicBezTo>
                <a:cubicBezTo>
                  <a:pt x="227" y="76"/>
                  <a:pt x="222" y="80"/>
                  <a:pt x="219" y="80"/>
                </a:cubicBezTo>
                <a:cubicBezTo>
                  <a:pt x="223" y="79"/>
                  <a:pt x="216" y="80"/>
                  <a:pt x="222" y="77"/>
                </a:cubicBezTo>
                <a:cubicBezTo>
                  <a:pt x="221" y="76"/>
                  <a:pt x="216" y="78"/>
                  <a:pt x="218" y="76"/>
                </a:cubicBezTo>
                <a:cubicBezTo>
                  <a:pt x="217" y="77"/>
                  <a:pt x="210" y="80"/>
                  <a:pt x="210" y="82"/>
                </a:cubicBezTo>
                <a:cubicBezTo>
                  <a:pt x="205" y="84"/>
                  <a:pt x="210" y="81"/>
                  <a:pt x="203" y="85"/>
                </a:cubicBezTo>
                <a:cubicBezTo>
                  <a:pt x="207" y="83"/>
                  <a:pt x="205" y="85"/>
                  <a:pt x="206" y="85"/>
                </a:cubicBezTo>
                <a:cubicBezTo>
                  <a:pt x="203" y="87"/>
                  <a:pt x="205" y="85"/>
                  <a:pt x="204" y="85"/>
                </a:cubicBezTo>
                <a:cubicBezTo>
                  <a:pt x="202" y="86"/>
                  <a:pt x="201" y="88"/>
                  <a:pt x="199" y="88"/>
                </a:cubicBezTo>
                <a:cubicBezTo>
                  <a:pt x="199" y="89"/>
                  <a:pt x="199" y="89"/>
                  <a:pt x="198" y="89"/>
                </a:cubicBezTo>
                <a:cubicBezTo>
                  <a:pt x="200" y="89"/>
                  <a:pt x="202" y="86"/>
                  <a:pt x="203" y="86"/>
                </a:cubicBezTo>
                <a:cubicBezTo>
                  <a:pt x="204" y="87"/>
                  <a:pt x="202" y="88"/>
                  <a:pt x="201" y="88"/>
                </a:cubicBezTo>
                <a:cubicBezTo>
                  <a:pt x="201" y="89"/>
                  <a:pt x="205" y="87"/>
                  <a:pt x="202" y="89"/>
                </a:cubicBezTo>
                <a:cubicBezTo>
                  <a:pt x="202" y="89"/>
                  <a:pt x="204" y="88"/>
                  <a:pt x="205" y="87"/>
                </a:cubicBezTo>
                <a:cubicBezTo>
                  <a:pt x="203" y="89"/>
                  <a:pt x="198" y="91"/>
                  <a:pt x="198" y="92"/>
                </a:cubicBezTo>
                <a:cubicBezTo>
                  <a:pt x="198" y="92"/>
                  <a:pt x="198" y="91"/>
                  <a:pt x="195" y="93"/>
                </a:cubicBezTo>
                <a:cubicBezTo>
                  <a:pt x="195" y="92"/>
                  <a:pt x="196" y="92"/>
                  <a:pt x="197" y="91"/>
                </a:cubicBezTo>
                <a:cubicBezTo>
                  <a:pt x="196" y="91"/>
                  <a:pt x="194" y="92"/>
                  <a:pt x="192" y="94"/>
                </a:cubicBezTo>
                <a:cubicBezTo>
                  <a:pt x="191" y="94"/>
                  <a:pt x="190" y="94"/>
                  <a:pt x="190" y="93"/>
                </a:cubicBezTo>
                <a:cubicBezTo>
                  <a:pt x="187" y="95"/>
                  <a:pt x="190" y="94"/>
                  <a:pt x="187" y="96"/>
                </a:cubicBezTo>
                <a:cubicBezTo>
                  <a:pt x="189" y="94"/>
                  <a:pt x="184" y="97"/>
                  <a:pt x="184" y="96"/>
                </a:cubicBezTo>
                <a:cubicBezTo>
                  <a:pt x="182" y="98"/>
                  <a:pt x="180" y="99"/>
                  <a:pt x="179" y="100"/>
                </a:cubicBezTo>
                <a:cubicBezTo>
                  <a:pt x="179" y="99"/>
                  <a:pt x="179" y="98"/>
                  <a:pt x="181" y="98"/>
                </a:cubicBezTo>
                <a:cubicBezTo>
                  <a:pt x="184" y="96"/>
                  <a:pt x="180" y="98"/>
                  <a:pt x="180" y="97"/>
                </a:cubicBezTo>
                <a:cubicBezTo>
                  <a:pt x="184" y="95"/>
                  <a:pt x="186" y="93"/>
                  <a:pt x="191" y="90"/>
                </a:cubicBezTo>
                <a:cubicBezTo>
                  <a:pt x="188" y="92"/>
                  <a:pt x="189" y="92"/>
                  <a:pt x="192" y="90"/>
                </a:cubicBezTo>
                <a:cubicBezTo>
                  <a:pt x="194" y="88"/>
                  <a:pt x="194" y="88"/>
                  <a:pt x="198" y="86"/>
                </a:cubicBezTo>
                <a:cubicBezTo>
                  <a:pt x="200" y="85"/>
                  <a:pt x="196" y="86"/>
                  <a:pt x="200" y="84"/>
                </a:cubicBezTo>
                <a:cubicBezTo>
                  <a:pt x="199" y="85"/>
                  <a:pt x="204" y="82"/>
                  <a:pt x="204" y="84"/>
                </a:cubicBezTo>
                <a:cubicBezTo>
                  <a:pt x="204" y="84"/>
                  <a:pt x="206" y="83"/>
                  <a:pt x="208" y="82"/>
                </a:cubicBezTo>
                <a:cubicBezTo>
                  <a:pt x="208" y="81"/>
                  <a:pt x="209" y="81"/>
                  <a:pt x="209" y="81"/>
                </a:cubicBezTo>
                <a:cubicBezTo>
                  <a:pt x="209" y="80"/>
                  <a:pt x="205" y="82"/>
                  <a:pt x="207" y="82"/>
                </a:cubicBezTo>
                <a:cubicBezTo>
                  <a:pt x="205" y="83"/>
                  <a:pt x="203" y="84"/>
                  <a:pt x="203" y="83"/>
                </a:cubicBezTo>
                <a:cubicBezTo>
                  <a:pt x="206" y="81"/>
                  <a:pt x="206" y="81"/>
                  <a:pt x="206" y="81"/>
                </a:cubicBezTo>
                <a:cubicBezTo>
                  <a:pt x="206" y="81"/>
                  <a:pt x="205" y="82"/>
                  <a:pt x="206" y="82"/>
                </a:cubicBezTo>
                <a:cubicBezTo>
                  <a:pt x="208" y="81"/>
                  <a:pt x="207" y="81"/>
                  <a:pt x="207" y="80"/>
                </a:cubicBezTo>
                <a:cubicBezTo>
                  <a:pt x="208" y="79"/>
                  <a:pt x="209" y="80"/>
                  <a:pt x="210" y="79"/>
                </a:cubicBezTo>
                <a:cubicBezTo>
                  <a:pt x="212" y="78"/>
                  <a:pt x="209" y="81"/>
                  <a:pt x="213" y="79"/>
                </a:cubicBezTo>
                <a:cubicBezTo>
                  <a:pt x="215" y="78"/>
                  <a:pt x="214" y="77"/>
                  <a:pt x="216" y="77"/>
                </a:cubicBezTo>
                <a:cubicBezTo>
                  <a:pt x="218" y="75"/>
                  <a:pt x="218" y="73"/>
                  <a:pt x="217" y="73"/>
                </a:cubicBezTo>
                <a:cubicBezTo>
                  <a:pt x="216" y="74"/>
                  <a:pt x="216" y="74"/>
                  <a:pt x="213" y="75"/>
                </a:cubicBezTo>
                <a:cubicBezTo>
                  <a:pt x="213" y="74"/>
                  <a:pt x="213" y="74"/>
                  <a:pt x="213" y="74"/>
                </a:cubicBezTo>
                <a:cubicBezTo>
                  <a:pt x="219" y="70"/>
                  <a:pt x="218" y="72"/>
                  <a:pt x="221" y="70"/>
                </a:cubicBezTo>
                <a:cubicBezTo>
                  <a:pt x="222" y="70"/>
                  <a:pt x="220" y="71"/>
                  <a:pt x="219" y="72"/>
                </a:cubicBezTo>
                <a:cubicBezTo>
                  <a:pt x="218" y="73"/>
                  <a:pt x="221" y="71"/>
                  <a:pt x="219" y="73"/>
                </a:cubicBezTo>
                <a:cubicBezTo>
                  <a:pt x="219" y="73"/>
                  <a:pt x="223" y="71"/>
                  <a:pt x="222" y="72"/>
                </a:cubicBezTo>
                <a:cubicBezTo>
                  <a:pt x="224" y="71"/>
                  <a:pt x="221" y="72"/>
                  <a:pt x="221" y="71"/>
                </a:cubicBezTo>
                <a:cubicBezTo>
                  <a:pt x="224" y="70"/>
                  <a:pt x="221" y="70"/>
                  <a:pt x="224" y="68"/>
                </a:cubicBezTo>
                <a:cubicBezTo>
                  <a:pt x="224" y="68"/>
                  <a:pt x="224" y="68"/>
                  <a:pt x="224" y="68"/>
                </a:cubicBezTo>
                <a:cubicBezTo>
                  <a:pt x="223" y="68"/>
                  <a:pt x="223" y="69"/>
                  <a:pt x="221" y="70"/>
                </a:cubicBezTo>
                <a:cubicBezTo>
                  <a:pt x="224" y="66"/>
                  <a:pt x="231" y="66"/>
                  <a:pt x="235" y="63"/>
                </a:cubicBezTo>
                <a:cubicBezTo>
                  <a:pt x="234" y="63"/>
                  <a:pt x="233" y="64"/>
                  <a:pt x="234" y="62"/>
                </a:cubicBezTo>
                <a:cubicBezTo>
                  <a:pt x="231" y="63"/>
                  <a:pt x="234" y="63"/>
                  <a:pt x="231" y="64"/>
                </a:cubicBezTo>
                <a:cubicBezTo>
                  <a:pt x="233" y="63"/>
                  <a:pt x="232" y="63"/>
                  <a:pt x="234" y="61"/>
                </a:cubicBezTo>
                <a:cubicBezTo>
                  <a:pt x="236" y="60"/>
                  <a:pt x="235" y="61"/>
                  <a:pt x="234" y="61"/>
                </a:cubicBezTo>
                <a:cubicBezTo>
                  <a:pt x="235" y="61"/>
                  <a:pt x="236" y="61"/>
                  <a:pt x="236" y="62"/>
                </a:cubicBezTo>
                <a:cubicBezTo>
                  <a:pt x="239" y="60"/>
                  <a:pt x="239" y="60"/>
                  <a:pt x="241" y="59"/>
                </a:cubicBezTo>
                <a:cubicBezTo>
                  <a:pt x="240" y="60"/>
                  <a:pt x="244" y="58"/>
                  <a:pt x="245" y="58"/>
                </a:cubicBezTo>
                <a:cubicBezTo>
                  <a:pt x="248" y="57"/>
                  <a:pt x="244" y="57"/>
                  <a:pt x="247" y="57"/>
                </a:cubicBezTo>
                <a:cubicBezTo>
                  <a:pt x="249" y="55"/>
                  <a:pt x="249" y="56"/>
                  <a:pt x="249" y="56"/>
                </a:cubicBezTo>
                <a:cubicBezTo>
                  <a:pt x="248" y="58"/>
                  <a:pt x="246" y="58"/>
                  <a:pt x="244" y="59"/>
                </a:cubicBezTo>
                <a:cubicBezTo>
                  <a:pt x="245" y="59"/>
                  <a:pt x="246" y="59"/>
                  <a:pt x="244" y="61"/>
                </a:cubicBezTo>
                <a:cubicBezTo>
                  <a:pt x="244" y="61"/>
                  <a:pt x="245" y="60"/>
                  <a:pt x="245" y="61"/>
                </a:cubicBezTo>
                <a:cubicBezTo>
                  <a:pt x="245" y="60"/>
                  <a:pt x="245" y="60"/>
                  <a:pt x="246" y="59"/>
                </a:cubicBezTo>
                <a:cubicBezTo>
                  <a:pt x="247" y="59"/>
                  <a:pt x="248" y="59"/>
                  <a:pt x="248" y="59"/>
                </a:cubicBezTo>
                <a:cubicBezTo>
                  <a:pt x="250" y="58"/>
                  <a:pt x="245" y="59"/>
                  <a:pt x="246" y="59"/>
                </a:cubicBezTo>
                <a:cubicBezTo>
                  <a:pt x="248" y="57"/>
                  <a:pt x="253" y="56"/>
                  <a:pt x="253" y="55"/>
                </a:cubicBezTo>
                <a:cubicBezTo>
                  <a:pt x="255" y="54"/>
                  <a:pt x="255" y="55"/>
                  <a:pt x="257" y="55"/>
                </a:cubicBezTo>
                <a:cubicBezTo>
                  <a:pt x="257" y="54"/>
                  <a:pt x="264" y="50"/>
                  <a:pt x="267" y="50"/>
                </a:cubicBezTo>
                <a:cubicBezTo>
                  <a:pt x="271" y="49"/>
                  <a:pt x="268" y="48"/>
                  <a:pt x="268" y="48"/>
                </a:cubicBezTo>
                <a:cubicBezTo>
                  <a:pt x="266" y="49"/>
                  <a:pt x="263" y="49"/>
                  <a:pt x="263" y="50"/>
                </a:cubicBezTo>
                <a:cubicBezTo>
                  <a:pt x="263" y="50"/>
                  <a:pt x="265" y="50"/>
                  <a:pt x="266" y="49"/>
                </a:cubicBezTo>
                <a:cubicBezTo>
                  <a:pt x="263" y="51"/>
                  <a:pt x="256" y="53"/>
                  <a:pt x="253" y="55"/>
                </a:cubicBezTo>
                <a:cubicBezTo>
                  <a:pt x="253" y="54"/>
                  <a:pt x="252" y="54"/>
                  <a:pt x="254" y="53"/>
                </a:cubicBezTo>
                <a:cubicBezTo>
                  <a:pt x="256" y="52"/>
                  <a:pt x="258" y="52"/>
                  <a:pt x="258" y="51"/>
                </a:cubicBezTo>
                <a:cubicBezTo>
                  <a:pt x="261" y="50"/>
                  <a:pt x="259" y="52"/>
                  <a:pt x="257" y="52"/>
                </a:cubicBezTo>
                <a:cubicBezTo>
                  <a:pt x="261" y="51"/>
                  <a:pt x="263" y="49"/>
                  <a:pt x="267" y="48"/>
                </a:cubicBezTo>
                <a:cubicBezTo>
                  <a:pt x="262" y="49"/>
                  <a:pt x="253" y="52"/>
                  <a:pt x="247" y="55"/>
                </a:cubicBezTo>
                <a:cubicBezTo>
                  <a:pt x="244" y="56"/>
                  <a:pt x="242" y="56"/>
                  <a:pt x="242" y="55"/>
                </a:cubicBezTo>
                <a:cubicBezTo>
                  <a:pt x="240" y="56"/>
                  <a:pt x="242" y="56"/>
                  <a:pt x="242" y="57"/>
                </a:cubicBezTo>
                <a:cubicBezTo>
                  <a:pt x="240" y="57"/>
                  <a:pt x="241" y="58"/>
                  <a:pt x="239" y="58"/>
                </a:cubicBezTo>
                <a:cubicBezTo>
                  <a:pt x="238" y="58"/>
                  <a:pt x="240" y="57"/>
                  <a:pt x="239" y="57"/>
                </a:cubicBezTo>
                <a:cubicBezTo>
                  <a:pt x="238" y="57"/>
                  <a:pt x="236" y="58"/>
                  <a:pt x="234" y="59"/>
                </a:cubicBezTo>
                <a:cubicBezTo>
                  <a:pt x="233" y="60"/>
                  <a:pt x="235" y="59"/>
                  <a:pt x="234" y="60"/>
                </a:cubicBezTo>
                <a:cubicBezTo>
                  <a:pt x="236" y="59"/>
                  <a:pt x="235" y="59"/>
                  <a:pt x="235" y="59"/>
                </a:cubicBezTo>
                <a:cubicBezTo>
                  <a:pt x="237" y="57"/>
                  <a:pt x="237" y="58"/>
                  <a:pt x="239" y="58"/>
                </a:cubicBezTo>
                <a:cubicBezTo>
                  <a:pt x="238" y="59"/>
                  <a:pt x="227" y="63"/>
                  <a:pt x="229" y="64"/>
                </a:cubicBezTo>
                <a:cubicBezTo>
                  <a:pt x="228" y="64"/>
                  <a:pt x="227" y="64"/>
                  <a:pt x="226" y="64"/>
                </a:cubicBezTo>
                <a:cubicBezTo>
                  <a:pt x="229" y="61"/>
                  <a:pt x="225" y="63"/>
                  <a:pt x="223" y="62"/>
                </a:cubicBezTo>
                <a:cubicBezTo>
                  <a:pt x="222" y="63"/>
                  <a:pt x="222" y="63"/>
                  <a:pt x="220" y="64"/>
                </a:cubicBezTo>
                <a:cubicBezTo>
                  <a:pt x="220" y="64"/>
                  <a:pt x="221" y="63"/>
                  <a:pt x="221" y="63"/>
                </a:cubicBezTo>
                <a:cubicBezTo>
                  <a:pt x="216" y="65"/>
                  <a:pt x="222" y="64"/>
                  <a:pt x="217" y="66"/>
                </a:cubicBezTo>
                <a:cubicBezTo>
                  <a:pt x="217" y="65"/>
                  <a:pt x="218" y="65"/>
                  <a:pt x="218" y="64"/>
                </a:cubicBezTo>
                <a:cubicBezTo>
                  <a:pt x="213" y="68"/>
                  <a:pt x="214" y="68"/>
                  <a:pt x="210" y="70"/>
                </a:cubicBezTo>
                <a:cubicBezTo>
                  <a:pt x="209" y="69"/>
                  <a:pt x="209" y="69"/>
                  <a:pt x="209" y="69"/>
                </a:cubicBezTo>
                <a:cubicBezTo>
                  <a:pt x="209" y="69"/>
                  <a:pt x="207" y="71"/>
                  <a:pt x="205" y="72"/>
                </a:cubicBezTo>
                <a:cubicBezTo>
                  <a:pt x="205" y="72"/>
                  <a:pt x="207" y="72"/>
                  <a:pt x="204" y="74"/>
                </a:cubicBezTo>
                <a:cubicBezTo>
                  <a:pt x="204" y="73"/>
                  <a:pt x="205" y="72"/>
                  <a:pt x="203" y="73"/>
                </a:cubicBezTo>
                <a:cubicBezTo>
                  <a:pt x="201" y="75"/>
                  <a:pt x="199" y="76"/>
                  <a:pt x="198" y="77"/>
                </a:cubicBezTo>
                <a:cubicBezTo>
                  <a:pt x="199" y="76"/>
                  <a:pt x="202" y="75"/>
                  <a:pt x="198" y="78"/>
                </a:cubicBezTo>
                <a:cubicBezTo>
                  <a:pt x="199" y="78"/>
                  <a:pt x="201" y="77"/>
                  <a:pt x="203" y="75"/>
                </a:cubicBezTo>
                <a:cubicBezTo>
                  <a:pt x="203" y="76"/>
                  <a:pt x="196" y="80"/>
                  <a:pt x="194" y="81"/>
                </a:cubicBezTo>
                <a:cubicBezTo>
                  <a:pt x="197" y="79"/>
                  <a:pt x="196" y="79"/>
                  <a:pt x="197" y="77"/>
                </a:cubicBezTo>
                <a:cubicBezTo>
                  <a:pt x="194" y="79"/>
                  <a:pt x="195" y="78"/>
                  <a:pt x="192" y="80"/>
                </a:cubicBezTo>
                <a:cubicBezTo>
                  <a:pt x="191" y="80"/>
                  <a:pt x="192" y="80"/>
                  <a:pt x="192" y="81"/>
                </a:cubicBezTo>
                <a:cubicBezTo>
                  <a:pt x="187" y="83"/>
                  <a:pt x="184" y="85"/>
                  <a:pt x="179" y="89"/>
                </a:cubicBezTo>
                <a:cubicBezTo>
                  <a:pt x="179" y="89"/>
                  <a:pt x="180" y="89"/>
                  <a:pt x="180" y="89"/>
                </a:cubicBezTo>
                <a:cubicBezTo>
                  <a:pt x="181" y="88"/>
                  <a:pt x="181" y="88"/>
                  <a:pt x="183" y="87"/>
                </a:cubicBezTo>
                <a:cubicBezTo>
                  <a:pt x="182" y="88"/>
                  <a:pt x="182" y="89"/>
                  <a:pt x="182" y="90"/>
                </a:cubicBezTo>
                <a:cubicBezTo>
                  <a:pt x="179" y="91"/>
                  <a:pt x="178" y="93"/>
                  <a:pt x="177" y="92"/>
                </a:cubicBezTo>
                <a:cubicBezTo>
                  <a:pt x="176" y="94"/>
                  <a:pt x="174" y="95"/>
                  <a:pt x="172" y="96"/>
                </a:cubicBezTo>
                <a:cubicBezTo>
                  <a:pt x="171" y="96"/>
                  <a:pt x="173" y="94"/>
                  <a:pt x="173" y="94"/>
                </a:cubicBezTo>
                <a:cubicBezTo>
                  <a:pt x="169" y="96"/>
                  <a:pt x="172" y="96"/>
                  <a:pt x="171" y="97"/>
                </a:cubicBezTo>
                <a:cubicBezTo>
                  <a:pt x="171" y="97"/>
                  <a:pt x="172" y="96"/>
                  <a:pt x="173" y="95"/>
                </a:cubicBezTo>
                <a:cubicBezTo>
                  <a:pt x="173" y="96"/>
                  <a:pt x="169" y="100"/>
                  <a:pt x="173" y="97"/>
                </a:cubicBezTo>
                <a:cubicBezTo>
                  <a:pt x="171" y="99"/>
                  <a:pt x="166" y="102"/>
                  <a:pt x="166" y="101"/>
                </a:cubicBezTo>
                <a:cubicBezTo>
                  <a:pt x="169" y="98"/>
                  <a:pt x="167" y="98"/>
                  <a:pt x="169" y="97"/>
                </a:cubicBezTo>
                <a:cubicBezTo>
                  <a:pt x="168" y="96"/>
                  <a:pt x="165" y="99"/>
                  <a:pt x="163" y="101"/>
                </a:cubicBezTo>
                <a:cubicBezTo>
                  <a:pt x="163" y="101"/>
                  <a:pt x="162" y="101"/>
                  <a:pt x="162" y="101"/>
                </a:cubicBezTo>
                <a:cubicBezTo>
                  <a:pt x="162" y="101"/>
                  <a:pt x="163" y="100"/>
                  <a:pt x="163" y="100"/>
                </a:cubicBezTo>
                <a:cubicBezTo>
                  <a:pt x="163" y="100"/>
                  <a:pt x="162" y="100"/>
                  <a:pt x="161" y="101"/>
                </a:cubicBezTo>
                <a:cubicBezTo>
                  <a:pt x="162" y="102"/>
                  <a:pt x="162" y="102"/>
                  <a:pt x="158" y="102"/>
                </a:cubicBezTo>
                <a:cubicBezTo>
                  <a:pt x="157" y="104"/>
                  <a:pt x="161" y="102"/>
                  <a:pt x="157" y="105"/>
                </a:cubicBezTo>
                <a:cubicBezTo>
                  <a:pt x="157" y="104"/>
                  <a:pt x="155" y="105"/>
                  <a:pt x="154" y="106"/>
                </a:cubicBezTo>
                <a:cubicBezTo>
                  <a:pt x="157" y="105"/>
                  <a:pt x="154" y="107"/>
                  <a:pt x="154" y="107"/>
                </a:cubicBezTo>
                <a:cubicBezTo>
                  <a:pt x="152" y="109"/>
                  <a:pt x="153" y="108"/>
                  <a:pt x="151" y="109"/>
                </a:cubicBezTo>
                <a:cubicBezTo>
                  <a:pt x="151" y="109"/>
                  <a:pt x="153" y="108"/>
                  <a:pt x="152" y="108"/>
                </a:cubicBezTo>
                <a:cubicBezTo>
                  <a:pt x="152" y="108"/>
                  <a:pt x="152" y="108"/>
                  <a:pt x="151" y="108"/>
                </a:cubicBezTo>
                <a:cubicBezTo>
                  <a:pt x="150" y="109"/>
                  <a:pt x="151" y="109"/>
                  <a:pt x="150" y="110"/>
                </a:cubicBezTo>
                <a:cubicBezTo>
                  <a:pt x="150" y="111"/>
                  <a:pt x="153" y="108"/>
                  <a:pt x="150" y="111"/>
                </a:cubicBezTo>
                <a:cubicBezTo>
                  <a:pt x="151" y="111"/>
                  <a:pt x="154" y="109"/>
                  <a:pt x="154" y="108"/>
                </a:cubicBezTo>
                <a:cubicBezTo>
                  <a:pt x="154" y="109"/>
                  <a:pt x="156" y="108"/>
                  <a:pt x="156" y="108"/>
                </a:cubicBezTo>
                <a:cubicBezTo>
                  <a:pt x="154" y="110"/>
                  <a:pt x="154" y="109"/>
                  <a:pt x="153" y="110"/>
                </a:cubicBezTo>
                <a:cubicBezTo>
                  <a:pt x="152" y="111"/>
                  <a:pt x="149" y="113"/>
                  <a:pt x="149" y="114"/>
                </a:cubicBezTo>
                <a:cubicBezTo>
                  <a:pt x="150" y="113"/>
                  <a:pt x="153" y="110"/>
                  <a:pt x="154" y="111"/>
                </a:cubicBezTo>
                <a:cubicBezTo>
                  <a:pt x="151" y="113"/>
                  <a:pt x="152" y="113"/>
                  <a:pt x="153" y="113"/>
                </a:cubicBezTo>
                <a:cubicBezTo>
                  <a:pt x="153" y="113"/>
                  <a:pt x="152" y="113"/>
                  <a:pt x="152" y="113"/>
                </a:cubicBezTo>
                <a:cubicBezTo>
                  <a:pt x="152" y="113"/>
                  <a:pt x="152" y="114"/>
                  <a:pt x="152" y="114"/>
                </a:cubicBezTo>
                <a:cubicBezTo>
                  <a:pt x="150" y="114"/>
                  <a:pt x="153" y="111"/>
                  <a:pt x="149" y="114"/>
                </a:cubicBezTo>
                <a:cubicBezTo>
                  <a:pt x="149" y="116"/>
                  <a:pt x="146" y="119"/>
                  <a:pt x="150" y="117"/>
                </a:cubicBezTo>
                <a:cubicBezTo>
                  <a:pt x="149" y="118"/>
                  <a:pt x="149" y="118"/>
                  <a:pt x="149" y="118"/>
                </a:cubicBezTo>
                <a:cubicBezTo>
                  <a:pt x="147" y="120"/>
                  <a:pt x="146" y="119"/>
                  <a:pt x="147" y="118"/>
                </a:cubicBezTo>
                <a:cubicBezTo>
                  <a:pt x="144" y="118"/>
                  <a:pt x="140" y="124"/>
                  <a:pt x="138" y="124"/>
                </a:cubicBezTo>
                <a:cubicBezTo>
                  <a:pt x="139" y="124"/>
                  <a:pt x="136" y="126"/>
                  <a:pt x="136" y="127"/>
                </a:cubicBezTo>
                <a:cubicBezTo>
                  <a:pt x="137" y="127"/>
                  <a:pt x="140" y="125"/>
                  <a:pt x="143" y="122"/>
                </a:cubicBezTo>
                <a:cubicBezTo>
                  <a:pt x="143" y="122"/>
                  <a:pt x="143" y="122"/>
                  <a:pt x="143" y="122"/>
                </a:cubicBezTo>
                <a:cubicBezTo>
                  <a:pt x="144" y="121"/>
                  <a:pt x="142" y="123"/>
                  <a:pt x="144" y="123"/>
                </a:cubicBezTo>
                <a:cubicBezTo>
                  <a:pt x="142" y="122"/>
                  <a:pt x="139" y="127"/>
                  <a:pt x="138" y="126"/>
                </a:cubicBezTo>
                <a:cubicBezTo>
                  <a:pt x="135" y="128"/>
                  <a:pt x="135" y="129"/>
                  <a:pt x="134" y="130"/>
                </a:cubicBezTo>
                <a:cubicBezTo>
                  <a:pt x="137" y="129"/>
                  <a:pt x="137" y="128"/>
                  <a:pt x="139" y="127"/>
                </a:cubicBezTo>
                <a:cubicBezTo>
                  <a:pt x="139" y="128"/>
                  <a:pt x="140" y="127"/>
                  <a:pt x="139" y="128"/>
                </a:cubicBezTo>
                <a:cubicBezTo>
                  <a:pt x="140" y="128"/>
                  <a:pt x="141" y="127"/>
                  <a:pt x="141" y="127"/>
                </a:cubicBezTo>
                <a:cubicBezTo>
                  <a:pt x="142" y="126"/>
                  <a:pt x="142" y="126"/>
                  <a:pt x="142" y="126"/>
                </a:cubicBezTo>
                <a:cubicBezTo>
                  <a:pt x="143" y="125"/>
                  <a:pt x="144" y="125"/>
                  <a:pt x="146" y="123"/>
                </a:cubicBezTo>
                <a:cubicBezTo>
                  <a:pt x="147" y="121"/>
                  <a:pt x="151" y="120"/>
                  <a:pt x="154" y="116"/>
                </a:cubicBezTo>
                <a:cubicBezTo>
                  <a:pt x="159" y="114"/>
                  <a:pt x="160" y="110"/>
                  <a:pt x="162" y="111"/>
                </a:cubicBezTo>
                <a:cubicBezTo>
                  <a:pt x="165" y="107"/>
                  <a:pt x="169" y="106"/>
                  <a:pt x="173" y="103"/>
                </a:cubicBezTo>
                <a:cubicBezTo>
                  <a:pt x="175" y="101"/>
                  <a:pt x="172" y="103"/>
                  <a:pt x="174" y="102"/>
                </a:cubicBezTo>
                <a:cubicBezTo>
                  <a:pt x="175" y="101"/>
                  <a:pt x="176" y="101"/>
                  <a:pt x="178" y="100"/>
                </a:cubicBezTo>
                <a:cubicBezTo>
                  <a:pt x="174" y="104"/>
                  <a:pt x="169" y="106"/>
                  <a:pt x="163" y="111"/>
                </a:cubicBezTo>
                <a:cubicBezTo>
                  <a:pt x="166" y="111"/>
                  <a:pt x="178" y="99"/>
                  <a:pt x="183" y="98"/>
                </a:cubicBezTo>
                <a:cubicBezTo>
                  <a:pt x="183" y="98"/>
                  <a:pt x="180" y="101"/>
                  <a:pt x="183" y="99"/>
                </a:cubicBezTo>
                <a:cubicBezTo>
                  <a:pt x="183" y="100"/>
                  <a:pt x="177" y="103"/>
                  <a:pt x="177" y="104"/>
                </a:cubicBezTo>
                <a:cubicBezTo>
                  <a:pt x="173" y="106"/>
                  <a:pt x="172" y="108"/>
                  <a:pt x="168" y="110"/>
                </a:cubicBezTo>
                <a:cubicBezTo>
                  <a:pt x="168" y="111"/>
                  <a:pt x="168" y="111"/>
                  <a:pt x="168" y="111"/>
                </a:cubicBezTo>
                <a:cubicBezTo>
                  <a:pt x="170" y="109"/>
                  <a:pt x="173" y="108"/>
                  <a:pt x="176" y="106"/>
                </a:cubicBezTo>
                <a:cubicBezTo>
                  <a:pt x="175" y="107"/>
                  <a:pt x="175" y="107"/>
                  <a:pt x="176" y="107"/>
                </a:cubicBezTo>
                <a:cubicBezTo>
                  <a:pt x="173" y="109"/>
                  <a:pt x="173" y="109"/>
                  <a:pt x="169" y="112"/>
                </a:cubicBezTo>
                <a:cubicBezTo>
                  <a:pt x="168" y="112"/>
                  <a:pt x="168" y="112"/>
                  <a:pt x="168" y="112"/>
                </a:cubicBezTo>
                <a:cubicBezTo>
                  <a:pt x="166" y="114"/>
                  <a:pt x="163" y="116"/>
                  <a:pt x="159" y="119"/>
                </a:cubicBezTo>
                <a:cubicBezTo>
                  <a:pt x="160" y="120"/>
                  <a:pt x="165" y="115"/>
                  <a:pt x="166" y="114"/>
                </a:cubicBezTo>
                <a:cubicBezTo>
                  <a:pt x="167" y="114"/>
                  <a:pt x="166" y="114"/>
                  <a:pt x="166" y="114"/>
                </a:cubicBezTo>
                <a:cubicBezTo>
                  <a:pt x="164" y="116"/>
                  <a:pt x="168" y="113"/>
                  <a:pt x="168" y="114"/>
                </a:cubicBezTo>
                <a:cubicBezTo>
                  <a:pt x="169" y="112"/>
                  <a:pt x="172" y="111"/>
                  <a:pt x="175" y="108"/>
                </a:cubicBezTo>
                <a:cubicBezTo>
                  <a:pt x="175" y="109"/>
                  <a:pt x="174" y="110"/>
                  <a:pt x="174" y="110"/>
                </a:cubicBezTo>
                <a:cubicBezTo>
                  <a:pt x="176" y="108"/>
                  <a:pt x="181" y="104"/>
                  <a:pt x="183" y="104"/>
                </a:cubicBezTo>
                <a:cubicBezTo>
                  <a:pt x="185" y="102"/>
                  <a:pt x="189" y="100"/>
                  <a:pt x="190" y="98"/>
                </a:cubicBezTo>
                <a:cubicBezTo>
                  <a:pt x="191" y="98"/>
                  <a:pt x="196" y="95"/>
                  <a:pt x="199" y="93"/>
                </a:cubicBezTo>
                <a:cubicBezTo>
                  <a:pt x="199" y="93"/>
                  <a:pt x="198" y="94"/>
                  <a:pt x="198" y="94"/>
                </a:cubicBezTo>
                <a:cubicBezTo>
                  <a:pt x="203" y="90"/>
                  <a:pt x="208" y="88"/>
                  <a:pt x="215" y="83"/>
                </a:cubicBezTo>
                <a:cubicBezTo>
                  <a:pt x="214" y="84"/>
                  <a:pt x="214" y="85"/>
                  <a:pt x="215" y="84"/>
                </a:cubicBezTo>
                <a:cubicBezTo>
                  <a:pt x="218" y="83"/>
                  <a:pt x="214" y="85"/>
                  <a:pt x="215" y="85"/>
                </a:cubicBezTo>
                <a:cubicBezTo>
                  <a:pt x="212" y="86"/>
                  <a:pt x="211" y="87"/>
                  <a:pt x="208" y="88"/>
                </a:cubicBezTo>
                <a:cubicBezTo>
                  <a:pt x="206" y="89"/>
                  <a:pt x="209" y="88"/>
                  <a:pt x="209" y="89"/>
                </a:cubicBezTo>
                <a:cubicBezTo>
                  <a:pt x="204" y="91"/>
                  <a:pt x="202" y="93"/>
                  <a:pt x="200" y="95"/>
                </a:cubicBezTo>
                <a:cubicBezTo>
                  <a:pt x="198" y="95"/>
                  <a:pt x="196" y="97"/>
                  <a:pt x="194" y="98"/>
                </a:cubicBezTo>
                <a:cubicBezTo>
                  <a:pt x="193" y="99"/>
                  <a:pt x="193" y="99"/>
                  <a:pt x="193" y="99"/>
                </a:cubicBezTo>
                <a:cubicBezTo>
                  <a:pt x="190" y="100"/>
                  <a:pt x="188" y="102"/>
                  <a:pt x="184" y="105"/>
                </a:cubicBezTo>
                <a:cubicBezTo>
                  <a:pt x="184" y="104"/>
                  <a:pt x="184" y="104"/>
                  <a:pt x="184" y="104"/>
                </a:cubicBezTo>
                <a:cubicBezTo>
                  <a:pt x="183" y="105"/>
                  <a:pt x="182" y="106"/>
                  <a:pt x="182" y="106"/>
                </a:cubicBezTo>
                <a:cubicBezTo>
                  <a:pt x="182" y="106"/>
                  <a:pt x="175" y="111"/>
                  <a:pt x="170" y="115"/>
                </a:cubicBezTo>
                <a:cubicBezTo>
                  <a:pt x="170" y="115"/>
                  <a:pt x="170" y="115"/>
                  <a:pt x="170" y="115"/>
                </a:cubicBezTo>
                <a:cubicBezTo>
                  <a:pt x="164" y="119"/>
                  <a:pt x="167" y="119"/>
                  <a:pt x="161" y="123"/>
                </a:cubicBezTo>
                <a:cubicBezTo>
                  <a:pt x="162" y="123"/>
                  <a:pt x="161" y="124"/>
                  <a:pt x="162" y="123"/>
                </a:cubicBezTo>
                <a:cubicBezTo>
                  <a:pt x="161" y="124"/>
                  <a:pt x="156" y="128"/>
                  <a:pt x="156" y="128"/>
                </a:cubicBezTo>
                <a:cubicBezTo>
                  <a:pt x="155" y="128"/>
                  <a:pt x="156" y="129"/>
                  <a:pt x="155" y="130"/>
                </a:cubicBezTo>
                <a:cubicBezTo>
                  <a:pt x="152" y="130"/>
                  <a:pt x="154" y="128"/>
                  <a:pt x="154" y="127"/>
                </a:cubicBezTo>
                <a:cubicBezTo>
                  <a:pt x="151" y="129"/>
                  <a:pt x="154" y="128"/>
                  <a:pt x="151" y="131"/>
                </a:cubicBezTo>
                <a:cubicBezTo>
                  <a:pt x="151" y="131"/>
                  <a:pt x="152" y="130"/>
                  <a:pt x="152" y="131"/>
                </a:cubicBezTo>
                <a:cubicBezTo>
                  <a:pt x="149" y="133"/>
                  <a:pt x="150" y="133"/>
                  <a:pt x="148" y="135"/>
                </a:cubicBezTo>
                <a:cubicBezTo>
                  <a:pt x="146" y="136"/>
                  <a:pt x="146" y="137"/>
                  <a:pt x="145" y="138"/>
                </a:cubicBezTo>
                <a:cubicBezTo>
                  <a:pt x="145" y="137"/>
                  <a:pt x="145" y="137"/>
                  <a:pt x="142" y="139"/>
                </a:cubicBezTo>
                <a:cubicBezTo>
                  <a:pt x="140" y="141"/>
                  <a:pt x="144" y="138"/>
                  <a:pt x="143" y="139"/>
                </a:cubicBezTo>
                <a:cubicBezTo>
                  <a:pt x="142" y="140"/>
                  <a:pt x="139" y="142"/>
                  <a:pt x="141" y="141"/>
                </a:cubicBezTo>
                <a:cubicBezTo>
                  <a:pt x="141" y="141"/>
                  <a:pt x="139" y="143"/>
                  <a:pt x="139" y="142"/>
                </a:cubicBezTo>
                <a:cubicBezTo>
                  <a:pt x="138" y="144"/>
                  <a:pt x="137" y="145"/>
                  <a:pt x="135" y="148"/>
                </a:cubicBezTo>
                <a:cubicBezTo>
                  <a:pt x="139" y="145"/>
                  <a:pt x="143" y="141"/>
                  <a:pt x="147" y="137"/>
                </a:cubicBezTo>
                <a:cubicBezTo>
                  <a:pt x="149" y="137"/>
                  <a:pt x="147" y="138"/>
                  <a:pt x="149" y="137"/>
                </a:cubicBezTo>
                <a:cubicBezTo>
                  <a:pt x="151" y="135"/>
                  <a:pt x="151" y="135"/>
                  <a:pt x="151" y="134"/>
                </a:cubicBezTo>
                <a:cubicBezTo>
                  <a:pt x="154" y="132"/>
                  <a:pt x="152" y="134"/>
                  <a:pt x="151" y="135"/>
                </a:cubicBezTo>
                <a:cubicBezTo>
                  <a:pt x="152" y="135"/>
                  <a:pt x="154" y="133"/>
                  <a:pt x="156" y="132"/>
                </a:cubicBezTo>
                <a:cubicBezTo>
                  <a:pt x="153" y="132"/>
                  <a:pt x="159" y="128"/>
                  <a:pt x="161" y="127"/>
                </a:cubicBezTo>
                <a:cubicBezTo>
                  <a:pt x="163" y="125"/>
                  <a:pt x="159" y="129"/>
                  <a:pt x="157" y="130"/>
                </a:cubicBezTo>
                <a:cubicBezTo>
                  <a:pt x="159" y="130"/>
                  <a:pt x="156" y="132"/>
                  <a:pt x="156" y="133"/>
                </a:cubicBezTo>
                <a:cubicBezTo>
                  <a:pt x="155" y="134"/>
                  <a:pt x="150" y="138"/>
                  <a:pt x="150" y="139"/>
                </a:cubicBezTo>
                <a:cubicBezTo>
                  <a:pt x="148" y="140"/>
                  <a:pt x="146" y="141"/>
                  <a:pt x="145" y="143"/>
                </a:cubicBezTo>
                <a:cubicBezTo>
                  <a:pt x="144" y="143"/>
                  <a:pt x="145" y="143"/>
                  <a:pt x="145" y="142"/>
                </a:cubicBezTo>
                <a:cubicBezTo>
                  <a:pt x="144" y="145"/>
                  <a:pt x="143" y="144"/>
                  <a:pt x="141" y="145"/>
                </a:cubicBezTo>
                <a:cubicBezTo>
                  <a:pt x="139" y="147"/>
                  <a:pt x="142" y="145"/>
                  <a:pt x="142" y="146"/>
                </a:cubicBezTo>
                <a:cubicBezTo>
                  <a:pt x="140" y="147"/>
                  <a:pt x="141" y="147"/>
                  <a:pt x="139" y="148"/>
                </a:cubicBezTo>
                <a:cubicBezTo>
                  <a:pt x="138" y="148"/>
                  <a:pt x="138" y="147"/>
                  <a:pt x="140" y="145"/>
                </a:cubicBezTo>
                <a:cubicBezTo>
                  <a:pt x="140" y="145"/>
                  <a:pt x="139" y="145"/>
                  <a:pt x="139" y="145"/>
                </a:cubicBezTo>
                <a:cubicBezTo>
                  <a:pt x="137" y="148"/>
                  <a:pt x="135" y="150"/>
                  <a:pt x="136" y="151"/>
                </a:cubicBezTo>
                <a:cubicBezTo>
                  <a:pt x="134" y="153"/>
                  <a:pt x="135" y="151"/>
                  <a:pt x="133" y="152"/>
                </a:cubicBezTo>
                <a:cubicBezTo>
                  <a:pt x="133" y="153"/>
                  <a:pt x="134" y="153"/>
                  <a:pt x="131" y="156"/>
                </a:cubicBezTo>
                <a:cubicBezTo>
                  <a:pt x="131" y="155"/>
                  <a:pt x="131" y="155"/>
                  <a:pt x="130" y="155"/>
                </a:cubicBezTo>
                <a:cubicBezTo>
                  <a:pt x="130" y="156"/>
                  <a:pt x="129" y="157"/>
                  <a:pt x="129" y="158"/>
                </a:cubicBezTo>
                <a:cubicBezTo>
                  <a:pt x="125" y="161"/>
                  <a:pt x="122" y="164"/>
                  <a:pt x="119" y="167"/>
                </a:cubicBezTo>
                <a:cubicBezTo>
                  <a:pt x="118" y="168"/>
                  <a:pt x="118" y="168"/>
                  <a:pt x="118" y="168"/>
                </a:cubicBezTo>
                <a:cubicBezTo>
                  <a:pt x="116" y="169"/>
                  <a:pt x="117" y="169"/>
                  <a:pt x="115" y="171"/>
                </a:cubicBezTo>
                <a:cubicBezTo>
                  <a:pt x="113" y="171"/>
                  <a:pt x="111" y="174"/>
                  <a:pt x="109" y="175"/>
                </a:cubicBezTo>
                <a:cubicBezTo>
                  <a:pt x="110" y="174"/>
                  <a:pt x="110" y="174"/>
                  <a:pt x="110" y="173"/>
                </a:cubicBezTo>
                <a:cubicBezTo>
                  <a:pt x="114" y="170"/>
                  <a:pt x="118" y="163"/>
                  <a:pt x="121" y="162"/>
                </a:cubicBezTo>
                <a:cubicBezTo>
                  <a:pt x="125" y="157"/>
                  <a:pt x="129" y="153"/>
                  <a:pt x="133" y="151"/>
                </a:cubicBezTo>
                <a:cubicBezTo>
                  <a:pt x="134" y="150"/>
                  <a:pt x="134" y="149"/>
                  <a:pt x="134" y="149"/>
                </a:cubicBezTo>
                <a:cubicBezTo>
                  <a:pt x="134" y="148"/>
                  <a:pt x="130" y="152"/>
                  <a:pt x="130" y="150"/>
                </a:cubicBezTo>
                <a:cubicBezTo>
                  <a:pt x="131" y="150"/>
                  <a:pt x="131" y="150"/>
                  <a:pt x="131" y="150"/>
                </a:cubicBezTo>
                <a:cubicBezTo>
                  <a:pt x="133" y="149"/>
                  <a:pt x="133" y="148"/>
                  <a:pt x="135" y="147"/>
                </a:cubicBezTo>
                <a:cubicBezTo>
                  <a:pt x="126" y="153"/>
                  <a:pt x="125" y="155"/>
                  <a:pt x="119" y="161"/>
                </a:cubicBezTo>
                <a:cubicBezTo>
                  <a:pt x="118" y="160"/>
                  <a:pt x="122" y="157"/>
                  <a:pt x="123" y="155"/>
                </a:cubicBezTo>
                <a:cubicBezTo>
                  <a:pt x="121" y="157"/>
                  <a:pt x="123" y="155"/>
                  <a:pt x="121" y="156"/>
                </a:cubicBezTo>
                <a:cubicBezTo>
                  <a:pt x="121" y="155"/>
                  <a:pt x="123" y="153"/>
                  <a:pt x="123" y="153"/>
                </a:cubicBezTo>
                <a:cubicBezTo>
                  <a:pt x="125" y="151"/>
                  <a:pt x="125" y="153"/>
                  <a:pt x="123" y="155"/>
                </a:cubicBezTo>
                <a:cubicBezTo>
                  <a:pt x="123" y="155"/>
                  <a:pt x="127" y="151"/>
                  <a:pt x="125" y="153"/>
                </a:cubicBezTo>
                <a:cubicBezTo>
                  <a:pt x="128" y="151"/>
                  <a:pt x="128" y="151"/>
                  <a:pt x="131" y="148"/>
                </a:cubicBezTo>
                <a:cubicBezTo>
                  <a:pt x="132" y="145"/>
                  <a:pt x="130" y="145"/>
                  <a:pt x="125" y="149"/>
                </a:cubicBezTo>
                <a:cubicBezTo>
                  <a:pt x="120" y="156"/>
                  <a:pt x="111" y="162"/>
                  <a:pt x="106" y="170"/>
                </a:cubicBezTo>
                <a:cubicBezTo>
                  <a:pt x="104" y="170"/>
                  <a:pt x="103" y="171"/>
                  <a:pt x="102" y="172"/>
                </a:cubicBezTo>
                <a:cubicBezTo>
                  <a:pt x="101" y="173"/>
                  <a:pt x="100" y="174"/>
                  <a:pt x="100" y="174"/>
                </a:cubicBezTo>
                <a:cubicBezTo>
                  <a:pt x="100" y="175"/>
                  <a:pt x="100" y="175"/>
                  <a:pt x="99" y="176"/>
                </a:cubicBezTo>
                <a:cubicBezTo>
                  <a:pt x="100" y="176"/>
                  <a:pt x="100" y="176"/>
                  <a:pt x="100" y="175"/>
                </a:cubicBezTo>
                <a:cubicBezTo>
                  <a:pt x="101" y="176"/>
                  <a:pt x="99" y="176"/>
                  <a:pt x="100" y="177"/>
                </a:cubicBezTo>
                <a:cubicBezTo>
                  <a:pt x="99" y="176"/>
                  <a:pt x="98" y="175"/>
                  <a:pt x="97" y="175"/>
                </a:cubicBezTo>
                <a:cubicBezTo>
                  <a:pt x="97" y="175"/>
                  <a:pt x="97" y="176"/>
                  <a:pt x="97" y="176"/>
                </a:cubicBezTo>
                <a:cubicBezTo>
                  <a:pt x="97" y="175"/>
                  <a:pt x="96" y="177"/>
                  <a:pt x="96" y="176"/>
                </a:cubicBezTo>
                <a:cubicBezTo>
                  <a:pt x="97" y="175"/>
                  <a:pt x="97" y="174"/>
                  <a:pt x="98" y="175"/>
                </a:cubicBezTo>
                <a:cubicBezTo>
                  <a:pt x="98" y="174"/>
                  <a:pt x="97" y="174"/>
                  <a:pt x="98" y="174"/>
                </a:cubicBezTo>
                <a:cubicBezTo>
                  <a:pt x="97" y="173"/>
                  <a:pt x="96" y="175"/>
                  <a:pt x="95" y="176"/>
                </a:cubicBezTo>
                <a:cubicBezTo>
                  <a:pt x="95" y="176"/>
                  <a:pt x="95" y="177"/>
                  <a:pt x="94" y="177"/>
                </a:cubicBezTo>
                <a:cubicBezTo>
                  <a:pt x="95" y="178"/>
                  <a:pt x="95" y="177"/>
                  <a:pt x="96" y="177"/>
                </a:cubicBezTo>
                <a:cubicBezTo>
                  <a:pt x="95" y="178"/>
                  <a:pt x="95" y="178"/>
                  <a:pt x="94" y="178"/>
                </a:cubicBezTo>
                <a:cubicBezTo>
                  <a:pt x="94" y="179"/>
                  <a:pt x="95" y="179"/>
                  <a:pt x="95" y="179"/>
                </a:cubicBezTo>
                <a:cubicBezTo>
                  <a:pt x="94" y="179"/>
                  <a:pt x="92" y="179"/>
                  <a:pt x="92" y="180"/>
                </a:cubicBezTo>
                <a:cubicBezTo>
                  <a:pt x="92" y="180"/>
                  <a:pt x="92" y="180"/>
                  <a:pt x="93" y="180"/>
                </a:cubicBezTo>
                <a:cubicBezTo>
                  <a:pt x="93" y="180"/>
                  <a:pt x="93" y="181"/>
                  <a:pt x="93" y="181"/>
                </a:cubicBezTo>
                <a:cubicBezTo>
                  <a:pt x="92" y="181"/>
                  <a:pt x="92" y="180"/>
                  <a:pt x="92" y="181"/>
                </a:cubicBezTo>
                <a:cubicBezTo>
                  <a:pt x="91" y="181"/>
                  <a:pt x="92" y="181"/>
                  <a:pt x="92" y="181"/>
                </a:cubicBezTo>
                <a:cubicBezTo>
                  <a:pt x="92" y="182"/>
                  <a:pt x="91" y="181"/>
                  <a:pt x="91" y="182"/>
                </a:cubicBezTo>
                <a:cubicBezTo>
                  <a:pt x="90" y="182"/>
                  <a:pt x="90" y="183"/>
                  <a:pt x="89" y="183"/>
                </a:cubicBezTo>
                <a:cubicBezTo>
                  <a:pt x="89" y="183"/>
                  <a:pt x="90" y="182"/>
                  <a:pt x="90" y="183"/>
                </a:cubicBezTo>
                <a:cubicBezTo>
                  <a:pt x="89" y="183"/>
                  <a:pt x="89" y="183"/>
                  <a:pt x="88" y="183"/>
                </a:cubicBezTo>
                <a:cubicBezTo>
                  <a:pt x="87" y="184"/>
                  <a:pt x="88" y="184"/>
                  <a:pt x="88" y="184"/>
                </a:cubicBezTo>
                <a:cubicBezTo>
                  <a:pt x="87" y="184"/>
                  <a:pt x="87" y="186"/>
                  <a:pt x="86" y="186"/>
                </a:cubicBezTo>
                <a:cubicBezTo>
                  <a:pt x="86" y="186"/>
                  <a:pt x="86" y="186"/>
                  <a:pt x="86" y="186"/>
                </a:cubicBezTo>
                <a:cubicBezTo>
                  <a:pt x="86" y="186"/>
                  <a:pt x="86" y="186"/>
                  <a:pt x="85" y="186"/>
                </a:cubicBezTo>
                <a:cubicBezTo>
                  <a:pt x="85" y="186"/>
                  <a:pt x="86" y="186"/>
                  <a:pt x="86" y="186"/>
                </a:cubicBezTo>
                <a:cubicBezTo>
                  <a:pt x="84" y="188"/>
                  <a:pt x="83" y="190"/>
                  <a:pt x="81" y="192"/>
                </a:cubicBezTo>
                <a:cubicBezTo>
                  <a:pt x="81" y="192"/>
                  <a:pt x="81" y="192"/>
                  <a:pt x="81" y="192"/>
                </a:cubicBezTo>
                <a:cubicBezTo>
                  <a:pt x="81" y="193"/>
                  <a:pt x="82" y="192"/>
                  <a:pt x="81" y="193"/>
                </a:cubicBezTo>
                <a:cubicBezTo>
                  <a:pt x="81" y="193"/>
                  <a:pt x="81" y="193"/>
                  <a:pt x="81" y="193"/>
                </a:cubicBezTo>
                <a:cubicBezTo>
                  <a:pt x="80" y="193"/>
                  <a:pt x="80" y="194"/>
                  <a:pt x="80" y="193"/>
                </a:cubicBezTo>
                <a:cubicBezTo>
                  <a:pt x="79" y="193"/>
                  <a:pt x="81" y="192"/>
                  <a:pt x="80" y="192"/>
                </a:cubicBezTo>
                <a:cubicBezTo>
                  <a:pt x="80" y="191"/>
                  <a:pt x="80" y="192"/>
                  <a:pt x="80" y="192"/>
                </a:cubicBezTo>
                <a:cubicBezTo>
                  <a:pt x="79" y="191"/>
                  <a:pt x="80" y="191"/>
                  <a:pt x="81" y="190"/>
                </a:cubicBezTo>
                <a:cubicBezTo>
                  <a:pt x="81" y="191"/>
                  <a:pt x="80" y="191"/>
                  <a:pt x="81" y="191"/>
                </a:cubicBezTo>
                <a:cubicBezTo>
                  <a:pt x="81" y="191"/>
                  <a:pt x="82" y="191"/>
                  <a:pt x="82" y="190"/>
                </a:cubicBezTo>
                <a:cubicBezTo>
                  <a:pt x="82" y="190"/>
                  <a:pt x="81" y="191"/>
                  <a:pt x="81" y="190"/>
                </a:cubicBezTo>
                <a:cubicBezTo>
                  <a:pt x="81" y="189"/>
                  <a:pt x="82" y="190"/>
                  <a:pt x="82" y="190"/>
                </a:cubicBezTo>
                <a:cubicBezTo>
                  <a:pt x="83" y="189"/>
                  <a:pt x="82" y="189"/>
                  <a:pt x="81" y="189"/>
                </a:cubicBezTo>
                <a:cubicBezTo>
                  <a:pt x="81" y="189"/>
                  <a:pt x="81" y="190"/>
                  <a:pt x="81" y="190"/>
                </a:cubicBezTo>
                <a:cubicBezTo>
                  <a:pt x="80" y="190"/>
                  <a:pt x="82" y="188"/>
                  <a:pt x="82" y="188"/>
                </a:cubicBezTo>
                <a:cubicBezTo>
                  <a:pt x="83" y="188"/>
                  <a:pt x="82" y="189"/>
                  <a:pt x="82" y="189"/>
                </a:cubicBezTo>
                <a:cubicBezTo>
                  <a:pt x="83" y="189"/>
                  <a:pt x="83" y="188"/>
                  <a:pt x="83" y="189"/>
                </a:cubicBezTo>
                <a:cubicBezTo>
                  <a:pt x="83" y="188"/>
                  <a:pt x="83" y="188"/>
                  <a:pt x="83" y="187"/>
                </a:cubicBezTo>
                <a:cubicBezTo>
                  <a:pt x="86" y="183"/>
                  <a:pt x="86" y="183"/>
                  <a:pt x="86" y="183"/>
                </a:cubicBezTo>
                <a:cubicBezTo>
                  <a:pt x="86" y="184"/>
                  <a:pt x="86" y="183"/>
                  <a:pt x="87" y="184"/>
                </a:cubicBezTo>
                <a:cubicBezTo>
                  <a:pt x="87" y="183"/>
                  <a:pt x="87" y="183"/>
                  <a:pt x="86" y="183"/>
                </a:cubicBezTo>
                <a:cubicBezTo>
                  <a:pt x="87" y="183"/>
                  <a:pt x="86" y="182"/>
                  <a:pt x="87" y="182"/>
                </a:cubicBezTo>
                <a:cubicBezTo>
                  <a:pt x="87" y="182"/>
                  <a:pt x="87" y="182"/>
                  <a:pt x="87" y="183"/>
                </a:cubicBezTo>
                <a:cubicBezTo>
                  <a:pt x="88" y="182"/>
                  <a:pt x="87" y="182"/>
                  <a:pt x="87" y="182"/>
                </a:cubicBezTo>
                <a:cubicBezTo>
                  <a:pt x="89" y="179"/>
                  <a:pt x="92" y="175"/>
                  <a:pt x="95" y="172"/>
                </a:cubicBezTo>
                <a:cubicBezTo>
                  <a:pt x="95" y="172"/>
                  <a:pt x="95" y="172"/>
                  <a:pt x="95" y="172"/>
                </a:cubicBezTo>
                <a:cubicBezTo>
                  <a:pt x="95" y="172"/>
                  <a:pt x="95" y="171"/>
                  <a:pt x="95" y="171"/>
                </a:cubicBezTo>
                <a:cubicBezTo>
                  <a:pt x="95" y="170"/>
                  <a:pt x="95" y="171"/>
                  <a:pt x="95" y="171"/>
                </a:cubicBezTo>
                <a:cubicBezTo>
                  <a:pt x="95" y="171"/>
                  <a:pt x="95" y="171"/>
                  <a:pt x="95" y="170"/>
                </a:cubicBezTo>
                <a:cubicBezTo>
                  <a:pt x="94" y="170"/>
                  <a:pt x="94" y="170"/>
                  <a:pt x="94" y="171"/>
                </a:cubicBezTo>
                <a:cubicBezTo>
                  <a:pt x="93" y="170"/>
                  <a:pt x="94" y="169"/>
                  <a:pt x="95" y="169"/>
                </a:cubicBezTo>
                <a:cubicBezTo>
                  <a:pt x="95" y="169"/>
                  <a:pt x="94" y="169"/>
                  <a:pt x="95" y="170"/>
                </a:cubicBezTo>
                <a:cubicBezTo>
                  <a:pt x="95" y="170"/>
                  <a:pt x="95" y="169"/>
                  <a:pt x="95" y="169"/>
                </a:cubicBezTo>
                <a:cubicBezTo>
                  <a:pt x="96" y="170"/>
                  <a:pt x="95" y="170"/>
                  <a:pt x="95" y="170"/>
                </a:cubicBezTo>
                <a:cubicBezTo>
                  <a:pt x="96" y="170"/>
                  <a:pt x="96" y="170"/>
                  <a:pt x="96" y="170"/>
                </a:cubicBezTo>
                <a:cubicBezTo>
                  <a:pt x="96" y="168"/>
                  <a:pt x="103" y="164"/>
                  <a:pt x="102" y="163"/>
                </a:cubicBezTo>
                <a:cubicBezTo>
                  <a:pt x="105" y="161"/>
                  <a:pt x="102" y="163"/>
                  <a:pt x="105" y="161"/>
                </a:cubicBezTo>
                <a:cubicBezTo>
                  <a:pt x="107" y="157"/>
                  <a:pt x="113" y="152"/>
                  <a:pt x="118" y="147"/>
                </a:cubicBezTo>
                <a:cubicBezTo>
                  <a:pt x="116" y="151"/>
                  <a:pt x="121" y="145"/>
                  <a:pt x="123" y="143"/>
                </a:cubicBezTo>
                <a:cubicBezTo>
                  <a:pt x="123" y="143"/>
                  <a:pt x="123" y="143"/>
                  <a:pt x="123" y="143"/>
                </a:cubicBezTo>
                <a:cubicBezTo>
                  <a:pt x="124" y="142"/>
                  <a:pt x="124" y="143"/>
                  <a:pt x="126" y="141"/>
                </a:cubicBezTo>
                <a:cubicBezTo>
                  <a:pt x="124" y="141"/>
                  <a:pt x="130" y="137"/>
                  <a:pt x="128" y="138"/>
                </a:cubicBezTo>
                <a:cubicBezTo>
                  <a:pt x="129" y="136"/>
                  <a:pt x="131" y="136"/>
                  <a:pt x="131" y="136"/>
                </a:cubicBezTo>
                <a:cubicBezTo>
                  <a:pt x="132" y="135"/>
                  <a:pt x="131" y="135"/>
                  <a:pt x="131" y="135"/>
                </a:cubicBezTo>
                <a:cubicBezTo>
                  <a:pt x="133" y="134"/>
                  <a:pt x="133" y="133"/>
                  <a:pt x="136" y="131"/>
                </a:cubicBezTo>
                <a:cubicBezTo>
                  <a:pt x="135" y="132"/>
                  <a:pt x="136" y="132"/>
                  <a:pt x="137" y="131"/>
                </a:cubicBezTo>
                <a:cubicBezTo>
                  <a:pt x="141" y="128"/>
                  <a:pt x="136" y="130"/>
                  <a:pt x="139" y="128"/>
                </a:cubicBezTo>
                <a:cubicBezTo>
                  <a:pt x="138" y="128"/>
                  <a:pt x="136" y="130"/>
                  <a:pt x="135" y="130"/>
                </a:cubicBezTo>
                <a:cubicBezTo>
                  <a:pt x="134" y="131"/>
                  <a:pt x="134" y="132"/>
                  <a:pt x="134" y="132"/>
                </a:cubicBezTo>
                <a:cubicBezTo>
                  <a:pt x="130" y="134"/>
                  <a:pt x="128" y="137"/>
                  <a:pt x="123" y="141"/>
                </a:cubicBezTo>
                <a:cubicBezTo>
                  <a:pt x="122" y="141"/>
                  <a:pt x="121" y="143"/>
                  <a:pt x="122" y="141"/>
                </a:cubicBezTo>
                <a:cubicBezTo>
                  <a:pt x="121" y="142"/>
                  <a:pt x="120" y="143"/>
                  <a:pt x="117" y="145"/>
                </a:cubicBezTo>
                <a:cubicBezTo>
                  <a:pt x="121" y="141"/>
                  <a:pt x="127" y="135"/>
                  <a:pt x="130" y="134"/>
                </a:cubicBezTo>
                <a:cubicBezTo>
                  <a:pt x="131" y="133"/>
                  <a:pt x="130" y="132"/>
                  <a:pt x="131" y="132"/>
                </a:cubicBezTo>
                <a:cubicBezTo>
                  <a:pt x="129" y="133"/>
                  <a:pt x="130" y="133"/>
                  <a:pt x="128" y="135"/>
                </a:cubicBezTo>
                <a:cubicBezTo>
                  <a:pt x="131" y="131"/>
                  <a:pt x="126" y="134"/>
                  <a:pt x="127" y="132"/>
                </a:cubicBezTo>
                <a:cubicBezTo>
                  <a:pt x="125" y="133"/>
                  <a:pt x="125" y="133"/>
                  <a:pt x="125" y="133"/>
                </a:cubicBezTo>
                <a:cubicBezTo>
                  <a:pt x="124" y="134"/>
                  <a:pt x="127" y="133"/>
                  <a:pt x="125" y="135"/>
                </a:cubicBezTo>
                <a:cubicBezTo>
                  <a:pt x="126" y="134"/>
                  <a:pt x="126" y="134"/>
                  <a:pt x="126" y="134"/>
                </a:cubicBezTo>
                <a:cubicBezTo>
                  <a:pt x="113" y="146"/>
                  <a:pt x="113" y="146"/>
                  <a:pt x="113" y="146"/>
                </a:cubicBezTo>
                <a:cubicBezTo>
                  <a:pt x="112" y="146"/>
                  <a:pt x="112" y="146"/>
                  <a:pt x="113" y="145"/>
                </a:cubicBezTo>
                <a:cubicBezTo>
                  <a:pt x="111" y="147"/>
                  <a:pt x="111" y="147"/>
                  <a:pt x="111" y="147"/>
                </a:cubicBezTo>
                <a:cubicBezTo>
                  <a:pt x="111" y="148"/>
                  <a:pt x="112" y="146"/>
                  <a:pt x="113" y="146"/>
                </a:cubicBezTo>
                <a:cubicBezTo>
                  <a:pt x="113" y="147"/>
                  <a:pt x="111" y="147"/>
                  <a:pt x="110" y="148"/>
                </a:cubicBezTo>
                <a:cubicBezTo>
                  <a:pt x="106" y="153"/>
                  <a:pt x="106" y="153"/>
                  <a:pt x="106" y="153"/>
                </a:cubicBezTo>
                <a:cubicBezTo>
                  <a:pt x="106" y="150"/>
                  <a:pt x="103" y="155"/>
                  <a:pt x="100" y="157"/>
                </a:cubicBezTo>
                <a:cubicBezTo>
                  <a:pt x="101" y="156"/>
                  <a:pt x="104" y="154"/>
                  <a:pt x="104" y="152"/>
                </a:cubicBezTo>
                <a:cubicBezTo>
                  <a:pt x="108" y="149"/>
                  <a:pt x="109" y="148"/>
                  <a:pt x="111" y="145"/>
                </a:cubicBezTo>
                <a:cubicBezTo>
                  <a:pt x="110" y="145"/>
                  <a:pt x="109" y="147"/>
                  <a:pt x="108" y="148"/>
                </a:cubicBezTo>
                <a:cubicBezTo>
                  <a:pt x="108" y="145"/>
                  <a:pt x="106" y="148"/>
                  <a:pt x="103" y="152"/>
                </a:cubicBezTo>
                <a:cubicBezTo>
                  <a:pt x="105" y="150"/>
                  <a:pt x="103" y="150"/>
                  <a:pt x="101" y="151"/>
                </a:cubicBezTo>
                <a:cubicBezTo>
                  <a:pt x="103" y="149"/>
                  <a:pt x="103" y="149"/>
                  <a:pt x="104" y="149"/>
                </a:cubicBezTo>
                <a:cubicBezTo>
                  <a:pt x="105" y="148"/>
                  <a:pt x="105" y="147"/>
                  <a:pt x="107" y="145"/>
                </a:cubicBezTo>
                <a:cubicBezTo>
                  <a:pt x="108" y="144"/>
                  <a:pt x="108" y="146"/>
                  <a:pt x="109" y="144"/>
                </a:cubicBezTo>
                <a:cubicBezTo>
                  <a:pt x="111" y="142"/>
                  <a:pt x="109" y="141"/>
                  <a:pt x="113" y="139"/>
                </a:cubicBezTo>
                <a:cubicBezTo>
                  <a:pt x="113" y="139"/>
                  <a:pt x="111" y="141"/>
                  <a:pt x="111" y="141"/>
                </a:cubicBezTo>
                <a:cubicBezTo>
                  <a:pt x="114" y="139"/>
                  <a:pt x="114" y="138"/>
                  <a:pt x="113" y="138"/>
                </a:cubicBezTo>
                <a:cubicBezTo>
                  <a:pt x="115" y="136"/>
                  <a:pt x="115" y="137"/>
                  <a:pt x="115" y="137"/>
                </a:cubicBezTo>
                <a:cubicBezTo>
                  <a:pt x="115" y="136"/>
                  <a:pt x="118" y="134"/>
                  <a:pt x="118" y="133"/>
                </a:cubicBezTo>
                <a:cubicBezTo>
                  <a:pt x="118" y="133"/>
                  <a:pt x="116" y="134"/>
                  <a:pt x="115" y="135"/>
                </a:cubicBezTo>
                <a:cubicBezTo>
                  <a:pt x="116" y="134"/>
                  <a:pt x="116" y="134"/>
                  <a:pt x="117" y="132"/>
                </a:cubicBezTo>
                <a:cubicBezTo>
                  <a:pt x="115" y="134"/>
                  <a:pt x="115" y="134"/>
                  <a:pt x="116" y="132"/>
                </a:cubicBezTo>
                <a:cubicBezTo>
                  <a:pt x="115" y="132"/>
                  <a:pt x="115" y="132"/>
                  <a:pt x="115" y="132"/>
                </a:cubicBezTo>
                <a:cubicBezTo>
                  <a:pt x="114" y="133"/>
                  <a:pt x="113" y="134"/>
                  <a:pt x="112" y="135"/>
                </a:cubicBezTo>
                <a:cubicBezTo>
                  <a:pt x="111" y="136"/>
                  <a:pt x="112" y="134"/>
                  <a:pt x="109" y="137"/>
                </a:cubicBezTo>
                <a:cubicBezTo>
                  <a:pt x="111" y="135"/>
                  <a:pt x="109" y="136"/>
                  <a:pt x="110" y="134"/>
                </a:cubicBezTo>
                <a:cubicBezTo>
                  <a:pt x="112" y="133"/>
                  <a:pt x="110" y="133"/>
                  <a:pt x="111" y="133"/>
                </a:cubicBezTo>
                <a:cubicBezTo>
                  <a:pt x="112" y="131"/>
                  <a:pt x="115" y="128"/>
                  <a:pt x="116" y="127"/>
                </a:cubicBezTo>
                <a:cubicBezTo>
                  <a:pt x="118" y="126"/>
                  <a:pt x="119" y="125"/>
                  <a:pt x="120" y="126"/>
                </a:cubicBezTo>
                <a:cubicBezTo>
                  <a:pt x="121" y="125"/>
                  <a:pt x="121" y="124"/>
                  <a:pt x="121" y="124"/>
                </a:cubicBezTo>
                <a:cubicBezTo>
                  <a:pt x="121" y="124"/>
                  <a:pt x="119" y="125"/>
                  <a:pt x="119" y="124"/>
                </a:cubicBezTo>
                <a:cubicBezTo>
                  <a:pt x="122" y="121"/>
                  <a:pt x="125" y="119"/>
                  <a:pt x="126" y="117"/>
                </a:cubicBezTo>
                <a:cubicBezTo>
                  <a:pt x="127" y="116"/>
                  <a:pt x="127" y="116"/>
                  <a:pt x="128" y="116"/>
                </a:cubicBezTo>
                <a:cubicBezTo>
                  <a:pt x="142" y="104"/>
                  <a:pt x="148" y="99"/>
                  <a:pt x="162" y="88"/>
                </a:cubicBezTo>
                <a:cubicBezTo>
                  <a:pt x="163" y="89"/>
                  <a:pt x="163" y="89"/>
                  <a:pt x="164" y="88"/>
                </a:cubicBezTo>
                <a:cubicBezTo>
                  <a:pt x="166" y="86"/>
                  <a:pt x="163" y="88"/>
                  <a:pt x="163" y="88"/>
                </a:cubicBezTo>
                <a:cubicBezTo>
                  <a:pt x="175" y="79"/>
                  <a:pt x="184" y="73"/>
                  <a:pt x="197" y="65"/>
                </a:cubicBezTo>
                <a:cubicBezTo>
                  <a:pt x="197" y="65"/>
                  <a:pt x="196" y="65"/>
                  <a:pt x="195" y="66"/>
                </a:cubicBezTo>
                <a:cubicBezTo>
                  <a:pt x="196" y="65"/>
                  <a:pt x="197" y="65"/>
                  <a:pt x="199" y="63"/>
                </a:cubicBezTo>
                <a:cubicBezTo>
                  <a:pt x="199" y="64"/>
                  <a:pt x="199" y="64"/>
                  <a:pt x="201" y="63"/>
                </a:cubicBezTo>
                <a:cubicBezTo>
                  <a:pt x="202" y="63"/>
                  <a:pt x="201" y="62"/>
                  <a:pt x="201" y="62"/>
                </a:cubicBezTo>
                <a:cubicBezTo>
                  <a:pt x="203" y="61"/>
                  <a:pt x="203" y="61"/>
                  <a:pt x="203" y="62"/>
                </a:cubicBezTo>
                <a:cubicBezTo>
                  <a:pt x="207" y="60"/>
                  <a:pt x="211" y="58"/>
                  <a:pt x="214" y="56"/>
                </a:cubicBezTo>
                <a:cubicBezTo>
                  <a:pt x="213" y="56"/>
                  <a:pt x="212" y="57"/>
                  <a:pt x="210" y="57"/>
                </a:cubicBezTo>
                <a:cubicBezTo>
                  <a:pt x="214" y="54"/>
                  <a:pt x="214" y="57"/>
                  <a:pt x="222" y="53"/>
                </a:cubicBezTo>
                <a:cubicBezTo>
                  <a:pt x="222" y="52"/>
                  <a:pt x="218" y="54"/>
                  <a:pt x="217" y="54"/>
                </a:cubicBezTo>
                <a:cubicBezTo>
                  <a:pt x="219" y="52"/>
                  <a:pt x="216" y="54"/>
                  <a:pt x="216" y="53"/>
                </a:cubicBezTo>
                <a:cubicBezTo>
                  <a:pt x="215" y="53"/>
                  <a:pt x="214" y="54"/>
                  <a:pt x="214" y="54"/>
                </a:cubicBezTo>
                <a:cubicBezTo>
                  <a:pt x="212" y="54"/>
                  <a:pt x="215" y="53"/>
                  <a:pt x="210" y="56"/>
                </a:cubicBezTo>
                <a:cubicBezTo>
                  <a:pt x="211" y="54"/>
                  <a:pt x="217" y="52"/>
                  <a:pt x="219" y="50"/>
                </a:cubicBezTo>
                <a:cubicBezTo>
                  <a:pt x="220" y="50"/>
                  <a:pt x="219" y="51"/>
                  <a:pt x="221" y="50"/>
                </a:cubicBezTo>
                <a:cubicBezTo>
                  <a:pt x="227" y="46"/>
                  <a:pt x="237" y="41"/>
                  <a:pt x="245" y="39"/>
                </a:cubicBezTo>
                <a:cubicBezTo>
                  <a:pt x="246" y="40"/>
                  <a:pt x="242" y="40"/>
                  <a:pt x="241" y="41"/>
                </a:cubicBezTo>
                <a:cubicBezTo>
                  <a:pt x="242" y="41"/>
                  <a:pt x="244" y="40"/>
                  <a:pt x="245" y="40"/>
                </a:cubicBezTo>
                <a:cubicBezTo>
                  <a:pt x="247" y="39"/>
                  <a:pt x="249" y="39"/>
                  <a:pt x="254" y="37"/>
                </a:cubicBezTo>
                <a:cubicBezTo>
                  <a:pt x="252" y="37"/>
                  <a:pt x="247" y="38"/>
                  <a:pt x="253" y="36"/>
                </a:cubicBezTo>
                <a:cubicBezTo>
                  <a:pt x="252" y="36"/>
                  <a:pt x="250" y="37"/>
                  <a:pt x="251" y="36"/>
                </a:cubicBezTo>
                <a:cubicBezTo>
                  <a:pt x="252" y="36"/>
                  <a:pt x="254" y="35"/>
                  <a:pt x="255" y="35"/>
                </a:cubicBezTo>
                <a:cubicBezTo>
                  <a:pt x="257" y="35"/>
                  <a:pt x="255" y="34"/>
                  <a:pt x="258" y="33"/>
                </a:cubicBezTo>
                <a:cubicBezTo>
                  <a:pt x="259" y="34"/>
                  <a:pt x="259" y="34"/>
                  <a:pt x="259" y="34"/>
                </a:cubicBezTo>
                <a:cubicBezTo>
                  <a:pt x="263" y="32"/>
                  <a:pt x="265" y="32"/>
                  <a:pt x="267" y="31"/>
                </a:cubicBezTo>
                <a:cubicBezTo>
                  <a:pt x="273" y="28"/>
                  <a:pt x="273" y="30"/>
                  <a:pt x="279" y="27"/>
                </a:cubicBezTo>
                <a:cubicBezTo>
                  <a:pt x="280" y="27"/>
                  <a:pt x="279" y="27"/>
                  <a:pt x="279" y="28"/>
                </a:cubicBezTo>
                <a:cubicBezTo>
                  <a:pt x="282" y="27"/>
                  <a:pt x="285" y="26"/>
                  <a:pt x="285" y="25"/>
                </a:cubicBezTo>
                <a:cubicBezTo>
                  <a:pt x="288" y="26"/>
                  <a:pt x="294" y="23"/>
                  <a:pt x="301" y="22"/>
                </a:cubicBezTo>
                <a:cubicBezTo>
                  <a:pt x="301" y="21"/>
                  <a:pt x="301" y="21"/>
                  <a:pt x="301" y="21"/>
                </a:cubicBezTo>
                <a:cubicBezTo>
                  <a:pt x="301" y="21"/>
                  <a:pt x="297" y="22"/>
                  <a:pt x="296" y="22"/>
                </a:cubicBezTo>
                <a:cubicBezTo>
                  <a:pt x="298" y="21"/>
                  <a:pt x="297" y="22"/>
                  <a:pt x="298" y="21"/>
                </a:cubicBezTo>
                <a:cubicBezTo>
                  <a:pt x="301" y="20"/>
                  <a:pt x="301" y="20"/>
                  <a:pt x="301" y="20"/>
                </a:cubicBezTo>
                <a:cubicBezTo>
                  <a:pt x="301" y="20"/>
                  <a:pt x="297" y="21"/>
                  <a:pt x="297" y="21"/>
                </a:cubicBezTo>
                <a:cubicBezTo>
                  <a:pt x="300" y="19"/>
                  <a:pt x="301" y="19"/>
                  <a:pt x="305" y="18"/>
                </a:cubicBezTo>
                <a:cubicBezTo>
                  <a:pt x="305" y="19"/>
                  <a:pt x="307" y="18"/>
                  <a:pt x="306" y="19"/>
                </a:cubicBezTo>
                <a:cubicBezTo>
                  <a:pt x="308" y="18"/>
                  <a:pt x="309" y="17"/>
                  <a:pt x="309" y="18"/>
                </a:cubicBezTo>
                <a:cubicBezTo>
                  <a:pt x="316" y="16"/>
                  <a:pt x="316" y="16"/>
                  <a:pt x="322" y="15"/>
                </a:cubicBezTo>
                <a:cubicBezTo>
                  <a:pt x="325" y="15"/>
                  <a:pt x="325" y="14"/>
                  <a:pt x="327" y="13"/>
                </a:cubicBezTo>
                <a:cubicBezTo>
                  <a:pt x="329" y="12"/>
                  <a:pt x="329" y="13"/>
                  <a:pt x="330" y="13"/>
                </a:cubicBezTo>
                <a:cubicBezTo>
                  <a:pt x="332" y="13"/>
                  <a:pt x="332" y="12"/>
                  <a:pt x="334" y="12"/>
                </a:cubicBezTo>
                <a:cubicBezTo>
                  <a:pt x="336" y="12"/>
                  <a:pt x="338" y="11"/>
                  <a:pt x="338" y="12"/>
                </a:cubicBezTo>
                <a:cubicBezTo>
                  <a:pt x="337" y="12"/>
                  <a:pt x="338" y="12"/>
                  <a:pt x="337" y="12"/>
                </a:cubicBezTo>
                <a:cubicBezTo>
                  <a:pt x="337" y="12"/>
                  <a:pt x="336" y="12"/>
                  <a:pt x="336" y="12"/>
                </a:cubicBezTo>
                <a:cubicBezTo>
                  <a:pt x="336" y="13"/>
                  <a:pt x="340" y="11"/>
                  <a:pt x="341" y="12"/>
                </a:cubicBezTo>
                <a:cubicBezTo>
                  <a:pt x="343" y="12"/>
                  <a:pt x="337" y="12"/>
                  <a:pt x="340" y="11"/>
                </a:cubicBezTo>
                <a:cubicBezTo>
                  <a:pt x="342" y="11"/>
                  <a:pt x="342" y="11"/>
                  <a:pt x="342" y="11"/>
                </a:cubicBezTo>
                <a:cubicBezTo>
                  <a:pt x="344" y="11"/>
                  <a:pt x="344" y="11"/>
                  <a:pt x="345" y="11"/>
                </a:cubicBezTo>
                <a:cubicBezTo>
                  <a:pt x="346" y="10"/>
                  <a:pt x="340" y="11"/>
                  <a:pt x="342" y="10"/>
                </a:cubicBezTo>
                <a:cubicBezTo>
                  <a:pt x="347" y="10"/>
                  <a:pt x="347" y="10"/>
                  <a:pt x="347" y="10"/>
                </a:cubicBezTo>
                <a:cubicBezTo>
                  <a:pt x="347" y="9"/>
                  <a:pt x="347" y="9"/>
                  <a:pt x="345" y="9"/>
                </a:cubicBezTo>
                <a:cubicBezTo>
                  <a:pt x="349" y="8"/>
                  <a:pt x="350" y="10"/>
                  <a:pt x="354" y="10"/>
                </a:cubicBezTo>
                <a:cubicBezTo>
                  <a:pt x="356" y="10"/>
                  <a:pt x="358" y="9"/>
                  <a:pt x="360" y="9"/>
                </a:cubicBezTo>
                <a:cubicBezTo>
                  <a:pt x="361" y="9"/>
                  <a:pt x="359" y="9"/>
                  <a:pt x="361" y="9"/>
                </a:cubicBezTo>
                <a:cubicBezTo>
                  <a:pt x="360" y="9"/>
                  <a:pt x="359" y="9"/>
                  <a:pt x="358" y="9"/>
                </a:cubicBezTo>
                <a:cubicBezTo>
                  <a:pt x="355" y="8"/>
                  <a:pt x="363" y="8"/>
                  <a:pt x="360" y="8"/>
                </a:cubicBezTo>
                <a:cubicBezTo>
                  <a:pt x="361" y="7"/>
                  <a:pt x="362" y="9"/>
                  <a:pt x="364" y="8"/>
                </a:cubicBezTo>
                <a:cubicBezTo>
                  <a:pt x="367" y="8"/>
                  <a:pt x="362" y="8"/>
                  <a:pt x="363" y="7"/>
                </a:cubicBezTo>
                <a:cubicBezTo>
                  <a:pt x="364" y="7"/>
                  <a:pt x="365" y="7"/>
                  <a:pt x="365" y="7"/>
                </a:cubicBezTo>
                <a:cubicBezTo>
                  <a:pt x="366" y="7"/>
                  <a:pt x="367" y="8"/>
                  <a:pt x="367" y="8"/>
                </a:cubicBezTo>
                <a:cubicBezTo>
                  <a:pt x="367" y="9"/>
                  <a:pt x="370" y="8"/>
                  <a:pt x="371" y="9"/>
                </a:cubicBezTo>
                <a:cubicBezTo>
                  <a:pt x="374" y="8"/>
                  <a:pt x="371" y="8"/>
                  <a:pt x="372" y="8"/>
                </a:cubicBezTo>
                <a:cubicBezTo>
                  <a:pt x="372" y="7"/>
                  <a:pt x="371" y="8"/>
                  <a:pt x="371" y="8"/>
                </a:cubicBezTo>
                <a:cubicBezTo>
                  <a:pt x="371" y="7"/>
                  <a:pt x="379" y="9"/>
                  <a:pt x="381" y="7"/>
                </a:cubicBezTo>
                <a:cubicBezTo>
                  <a:pt x="384" y="7"/>
                  <a:pt x="386" y="8"/>
                  <a:pt x="390" y="7"/>
                </a:cubicBezTo>
                <a:cubicBezTo>
                  <a:pt x="390" y="7"/>
                  <a:pt x="389" y="7"/>
                  <a:pt x="390" y="7"/>
                </a:cubicBezTo>
                <a:cubicBezTo>
                  <a:pt x="387" y="6"/>
                  <a:pt x="389" y="6"/>
                  <a:pt x="386" y="5"/>
                </a:cubicBezTo>
                <a:cubicBezTo>
                  <a:pt x="388" y="6"/>
                  <a:pt x="389" y="7"/>
                  <a:pt x="391" y="6"/>
                </a:cubicBezTo>
                <a:cubicBezTo>
                  <a:pt x="392" y="6"/>
                  <a:pt x="392" y="7"/>
                  <a:pt x="394" y="7"/>
                </a:cubicBezTo>
                <a:cubicBezTo>
                  <a:pt x="395" y="7"/>
                  <a:pt x="395" y="6"/>
                  <a:pt x="395" y="6"/>
                </a:cubicBezTo>
                <a:cubicBezTo>
                  <a:pt x="396" y="6"/>
                  <a:pt x="399" y="6"/>
                  <a:pt x="397" y="6"/>
                </a:cubicBezTo>
                <a:cubicBezTo>
                  <a:pt x="401" y="5"/>
                  <a:pt x="402" y="7"/>
                  <a:pt x="401" y="7"/>
                </a:cubicBezTo>
                <a:cubicBezTo>
                  <a:pt x="408" y="7"/>
                  <a:pt x="400" y="5"/>
                  <a:pt x="400" y="4"/>
                </a:cubicBezTo>
                <a:cubicBezTo>
                  <a:pt x="402" y="5"/>
                  <a:pt x="404" y="4"/>
                  <a:pt x="401" y="4"/>
                </a:cubicBezTo>
                <a:cubicBezTo>
                  <a:pt x="406" y="3"/>
                  <a:pt x="402" y="5"/>
                  <a:pt x="407" y="5"/>
                </a:cubicBezTo>
                <a:cubicBezTo>
                  <a:pt x="411" y="4"/>
                  <a:pt x="406" y="3"/>
                  <a:pt x="410" y="3"/>
                </a:cubicBezTo>
                <a:cubicBezTo>
                  <a:pt x="408" y="2"/>
                  <a:pt x="400" y="3"/>
                  <a:pt x="399" y="2"/>
                </a:cubicBezTo>
                <a:cubicBezTo>
                  <a:pt x="400" y="1"/>
                  <a:pt x="404" y="2"/>
                  <a:pt x="404" y="2"/>
                </a:cubicBezTo>
                <a:cubicBezTo>
                  <a:pt x="407" y="2"/>
                  <a:pt x="407" y="1"/>
                  <a:pt x="412" y="2"/>
                </a:cubicBezTo>
                <a:cubicBezTo>
                  <a:pt x="411" y="2"/>
                  <a:pt x="413" y="2"/>
                  <a:pt x="412" y="3"/>
                </a:cubicBezTo>
                <a:cubicBezTo>
                  <a:pt x="415" y="3"/>
                  <a:pt x="415" y="1"/>
                  <a:pt x="419" y="1"/>
                </a:cubicBezTo>
                <a:cubicBezTo>
                  <a:pt x="417" y="2"/>
                  <a:pt x="416" y="2"/>
                  <a:pt x="421" y="2"/>
                </a:cubicBezTo>
                <a:cubicBezTo>
                  <a:pt x="420" y="3"/>
                  <a:pt x="417" y="3"/>
                  <a:pt x="417" y="2"/>
                </a:cubicBezTo>
                <a:cubicBezTo>
                  <a:pt x="416" y="2"/>
                  <a:pt x="416" y="3"/>
                  <a:pt x="415" y="3"/>
                </a:cubicBezTo>
                <a:cubicBezTo>
                  <a:pt x="414" y="3"/>
                  <a:pt x="417" y="3"/>
                  <a:pt x="417" y="4"/>
                </a:cubicBezTo>
                <a:cubicBezTo>
                  <a:pt x="419" y="4"/>
                  <a:pt x="418" y="3"/>
                  <a:pt x="416" y="3"/>
                </a:cubicBezTo>
                <a:cubicBezTo>
                  <a:pt x="417" y="3"/>
                  <a:pt x="421" y="3"/>
                  <a:pt x="421" y="4"/>
                </a:cubicBezTo>
                <a:cubicBezTo>
                  <a:pt x="418" y="4"/>
                  <a:pt x="427" y="5"/>
                  <a:pt x="424" y="5"/>
                </a:cubicBezTo>
                <a:cubicBezTo>
                  <a:pt x="427" y="5"/>
                  <a:pt x="427" y="6"/>
                  <a:pt x="430" y="6"/>
                </a:cubicBezTo>
                <a:cubicBezTo>
                  <a:pt x="426" y="5"/>
                  <a:pt x="427" y="5"/>
                  <a:pt x="425" y="4"/>
                </a:cubicBezTo>
                <a:cubicBezTo>
                  <a:pt x="426" y="4"/>
                  <a:pt x="428" y="4"/>
                  <a:pt x="430" y="4"/>
                </a:cubicBezTo>
                <a:cubicBezTo>
                  <a:pt x="427" y="4"/>
                  <a:pt x="430" y="4"/>
                  <a:pt x="428" y="4"/>
                </a:cubicBezTo>
                <a:cubicBezTo>
                  <a:pt x="429" y="5"/>
                  <a:pt x="432" y="5"/>
                  <a:pt x="433" y="5"/>
                </a:cubicBezTo>
                <a:cubicBezTo>
                  <a:pt x="434" y="5"/>
                  <a:pt x="431" y="5"/>
                  <a:pt x="431" y="4"/>
                </a:cubicBezTo>
                <a:cubicBezTo>
                  <a:pt x="432" y="4"/>
                  <a:pt x="438" y="5"/>
                  <a:pt x="438" y="5"/>
                </a:cubicBezTo>
                <a:cubicBezTo>
                  <a:pt x="442" y="6"/>
                  <a:pt x="445" y="6"/>
                  <a:pt x="453" y="7"/>
                </a:cubicBezTo>
                <a:cubicBezTo>
                  <a:pt x="453" y="7"/>
                  <a:pt x="452" y="7"/>
                  <a:pt x="451" y="7"/>
                </a:cubicBezTo>
                <a:cubicBezTo>
                  <a:pt x="451" y="7"/>
                  <a:pt x="453" y="7"/>
                  <a:pt x="453" y="7"/>
                </a:cubicBezTo>
                <a:cubicBezTo>
                  <a:pt x="452" y="8"/>
                  <a:pt x="450" y="7"/>
                  <a:pt x="447" y="6"/>
                </a:cubicBezTo>
                <a:cubicBezTo>
                  <a:pt x="447" y="7"/>
                  <a:pt x="447" y="7"/>
                  <a:pt x="447" y="7"/>
                </a:cubicBezTo>
                <a:cubicBezTo>
                  <a:pt x="448" y="7"/>
                  <a:pt x="453" y="8"/>
                  <a:pt x="453" y="9"/>
                </a:cubicBezTo>
                <a:cubicBezTo>
                  <a:pt x="454" y="8"/>
                  <a:pt x="456" y="7"/>
                  <a:pt x="453" y="6"/>
                </a:cubicBezTo>
                <a:cubicBezTo>
                  <a:pt x="454" y="6"/>
                  <a:pt x="457" y="7"/>
                  <a:pt x="455" y="6"/>
                </a:cubicBezTo>
                <a:cubicBezTo>
                  <a:pt x="456" y="6"/>
                  <a:pt x="458" y="7"/>
                  <a:pt x="460" y="7"/>
                </a:cubicBezTo>
                <a:cubicBezTo>
                  <a:pt x="460" y="7"/>
                  <a:pt x="459" y="7"/>
                  <a:pt x="458" y="6"/>
                </a:cubicBezTo>
                <a:cubicBezTo>
                  <a:pt x="460" y="6"/>
                  <a:pt x="465" y="7"/>
                  <a:pt x="465" y="6"/>
                </a:cubicBezTo>
                <a:cubicBezTo>
                  <a:pt x="466" y="7"/>
                  <a:pt x="466" y="7"/>
                  <a:pt x="465" y="7"/>
                </a:cubicBezTo>
                <a:cubicBezTo>
                  <a:pt x="466" y="7"/>
                  <a:pt x="469" y="8"/>
                  <a:pt x="468" y="8"/>
                </a:cubicBezTo>
                <a:cubicBezTo>
                  <a:pt x="466" y="8"/>
                  <a:pt x="466" y="8"/>
                  <a:pt x="463" y="7"/>
                </a:cubicBezTo>
                <a:cubicBezTo>
                  <a:pt x="463" y="8"/>
                  <a:pt x="464" y="8"/>
                  <a:pt x="464" y="8"/>
                </a:cubicBezTo>
                <a:cubicBezTo>
                  <a:pt x="468" y="9"/>
                  <a:pt x="467" y="8"/>
                  <a:pt x="470" y="9"/>
                </a:cubicBezTo>
                <a:cubicBezTo>
                  <a:pt x="470" y="8"/>
                  <a:pt x="473" y="8"/>
                  <a:pt x="477" y="9"/>
                </a:cubicBezTo>
                <a:cubicBezTo>
                  <a:pt x="476" y="10"/>
                  <a:pt x="474" y="9"/>
                  <a:pt x="471" y="9"/>
                </a:cubicBezTo>
                <a:cubicBezTo>
                  <a:pt x="472" y="9"/>
                  <a:pt x="472" y="10"/>
                  <a:pt x="472" y="10"/>
                </a:cubicBezTo>
                <a:cubicBezTo>
                  <a:pt x="473" y="10"/>
                  <a:pt x="475" y="10"/>
                  <a:pt x="476" y="10"/>
                </a:cubicBezTo>
                <a:cubicBezTo>
                  <a:pt x="478" y="10"/>
                  <a:pt x="478" y="11"/>
                  <a:pt x="478" y="11"/>
                </a:cubicBezTo>
                <a:cubicBezTo>
                  <a:pt x="479" y="11"/>
                  <a:pt x="481" y="11"/>
                  <a:pt x="483" y="12"/>
                </a:cubicBezTo>
                <a:cubicBezTo>
                  <a:pt x="483" y="11"/>
                  <a:pt x="484" y="11"/>
                  <a:pt x="482" y="11"/>
                </a:cubicBezTo>
                <a:cubicBezTo>
                  <a:pt x="483" y="10"/>
                  <a:pt x="485" y="11"/>
                  <a:pt x="484" y="12"/>
                </a:cubicBezTo>
                <a:cubicBezTo>
                  <a:pt x="485" y="12"/>
                  <a:pt x="486" y="11"/>
                  <a:pt x="487" y="12"/>
                </a:cubicBezTo>
                <a:cubicBezTo>
                  <a:pt x="487" y="12"/>
                  <a:pt x="485" y="10"/>
                  <a:pt x="490" y="11"/>
                </a:cubicBezTo>
                <a:cubicBezTo>
                  <a:pt x="490" y="10"/>
                  <a:pt x="485" y="10"/>
                  <a:pt x="484" y="9"/>
                </a:cubicBezTo>
                <a:cubicBezTo>
                  <a:pt x="482" y="9"/>
                  <a:pt x="481" y="9"/>
                  <a:pt x="482" y="9"/>
                </a:cubicBezTo>
                <a:cubicBezTo>
                  <a:pt x="480" y="9"/>
                  <a:pt x="481" y="9"/>
                  <a:pt x="478" y="8"/>
                </a:cubicBezTo>
                <a:cubicBezTo>
                  <a:pt x="478" y="8"/>
                  <a:pt x="482" y="9"/>
                  <a:pt x="481" y="7"/>
                </a:cubicBezTo>
                <a:cubicBezTo>
                  <a:pt x="484" y="8"/>
                  <a:pt x="482" y="8"/>
                  <a:pt x="482" y="8"/>
                </a:cubicBezTo>
                <a:cubicBezTo>
                  <a:pt x="486" y="9"/>
                  <a:pt x="486" y="9"/>
                  <a:pt x="489" y="9"/>
                </a:cubicBezTo>
                <a:cubicBezTo>
                  <a:pt x="489" y="9"/>
                  <a:pt x="487" y="9"/>
                  <a:pt x="487" y="8"/>
                </a:cubicBezTo>
                <a:cubicBezTo>
                  <a:pt x="491" y="9"/>
                  <a:pt x="493" y="10"/>
                  <a:pt x="496" y="11"/>
                </a:cubicBezTo>
                <a:cubicBezTo>
                  <a:pt x="495" y="11"/>
                  <a:pt x="495" y="10"/>
                  <a:pt x="495" y="11"/>
                </a:cubicBezTo>
                <a:cubicBezTo>
                  <a:pt x="496" y="11"/>
                  <a:pt x="499" y="12"/>
                  <a:pt x="499" y="11"/>
                </a:cubicBezTo>
                <a:cubicBezTo>
                  <a:pt x="500" y="12"/>
                  <a:pt x="500" y="12"/>
                  <a:pt x="501" y="13"/>
                </a:cubicBezTo>
                <a:cubicBezTo>
                  <a:pt x="505" y="13"/>
                  <a:pt x="510" y="15"/>
                  <a:pt x="512" y="16"/>
                </a:cubicBezTo>
                <a:cubicBezTo>
                  <a:pt x="514" y="17"/>
                  <a:pt x="512" y="15"/>
                  <a:pt x="510" y="14"/>
                </a:cubicBezTo>
                <a:cubicBezTo>
                  <a:pt x="510" y="14"/>
                  <a:pt x="516" y="16"/>
                  <a:pt x="514" y="16"/>
                </a:cubicBezTo>
                <a:cubicBezTo>
                  <a:pt x="516" y="17"/>
                  <a:pt x="519" y="18"/>
                  <a:pt x="520" y="18"/>
                </a:cubicBezTo>
                <a:cubicBezTo>
                  <a:pt x="519" y="17"/>
                  <a:pt x="518" y="17"/>
                  <a:pt x="517" y="17"/>
                </a:cubicBezTo>
                <a:cubicBezTo>
                  <a:pt x="520" y="17"/>
                  <a:pt x="527" y="19"/>
                  <a:pt x="532" y="21"/>
                </a:cubicBezTo>
                <a:cubicBezTo>
                  <a:pt x="529" y="19"/>
                  <a:pt x="537" y="22"/>
                  <a:pt x="537" y="22"/>
                </a:cubicBezTo>
                <a:cubicBezTo>
                  <a:pt x="539" y="22"/>
                  <a:pt x="538" y="23"/>
                  <a:pt x="540" y="23"/>
                </a:cubicBezTo>
                <a:cubicBezTo>
                  <a:pt x="539" y="23"/>
                  <a:pt x="538" y="23"/>
                  <a:pt x="536" y="22"/>
                </a:cubicBezTo>
                <a:cubicBezTo>
                  <a:pt x="536" y="23"/>
                  <a:pt x="543" y="25"/>
                  <a:pt x="545" y="25"/>
                </a:cubicBezTo>
                <a:cubicBezTo>
                  <a:pt x="545" y="25"/>
                  <a:pt x="542" y="25"/>
                  <a:pt x="540" y="24"/>
                </a:cubicBezTo>
                <a:cubicBezTo>
                  <a:pt x="543" y="24"/>
                  <a:pt x="547" y="25"/>
                  <a:pt x="551" y="27"/>
                </a:cubicBezTo>
                <a:cubicBezTo>
                  <a:pt x="551" y="27"/>
                  <a:pt x="550" y="27"/>
                  <a:pt x="552" y="28"/>
                </a:cubicBezTo>
                <a:cubicBezTo>
                  <a:pt x="551" y="28"/>
                  <a:pt x="549" y="26"/>
                  <a:pt x="549" y="27"/>
                </a:cubicBezTo>
                <a:cubicBezTo>
                  <a:pt x="550" y="28"/>
                  <a:pt x="552" y="28"/>
                  <a:pt x="552" y="29"/>
                </a:cubicBezTo>
                <a:cubicBezTo>
                  <a:pt x="554" y="30"/>
                  <a:pt x="550" y="28"/>
                  <a:pt x="551" y="29"/>
                </a:cubicBezTo>
                <a:cubicBezTo>
                  <a:pt x="555" y="29"/>
                  <a:pt x="555" y="30"/>
                  <a:pt x="558" y="30"/>
                </a:cubicBezTo>
                <a:cubicBezTo>
                  <a:pt x="562" y="32"/>
                  <a:pt x="569" y="34"/>
                  <a:pt x="569" y="35"/>
                </a:cubicBezTo>
                <a:cubicBezTo>
                  <a:pt x="571" y="36"/>
                  <a:pt x="570" y="35"/>
                  <a:pt x="571" y="35"/>
                </a:cubicBezTo>
                <a:cubicBezTo>
                  <a:pt x="572" y="36"/>
                  <a:pt x="575" y="37"/>
                  <a:pt x="573" y="37"/>
                </a:cubicBezTo>
                <a:cubicBezTo>
                  <a:pt x="575" y="38"/>
                  <a:pt x="575" y="38"/>
                  <a:pt x="577" y="39"/>
                </a:cubicBezTo>
                <a:cubicBezTo>
                  <a:pt x="577" y="39"/>
                  <a:pt x="575" y="39"/>
                  <a:pt x="576" y="39"/>
                </a:cubicBezTo>
                <a:cubicBezTo>
                  <a:pt x="578" y="40"/>
                  <a:pt x="578" y="39"/>
                  <a:pt x="579" y="39"/>
                </a:cubicBezTo>
                <a:cubicBezTo>
                  <a:pt x="579" y="38"/>
                  <a:pt x="576" y="38"/>
                  <a:pt x="576" y="38"/>
                </a:cubicBezTo>
                <a:cubicBezTo>
                  <a:pt x="576" y="37"/>
                  <a:pt x="580" y="39"/>
                  <a:pt x="579" y="39"/>
                </a:cubicBezTo>
                <a:cubicBezTo>
                  <a:pt x="581" y="40"/>
                  <a:pt x="581" y="40"/>
                  <a:pt x="583" y="40"/>
                </a:cubicBezTo>
                <a:cubicBezTo>
                  <a:pt x="586" y="42"/>
                  <a:pt x="586" y="42"/>
                  <a:pt x="589" y="44"/>
                </a:cubicBezTo>
                <a:cubicBezTo>
                  <a:pt x="587" y="43"/>
                  <a:pt x="587" y="42"/>
                  <a:pt x="586" y="42"/>
                </a:cubicBezTo>
                <a:cubicBezTo>
                  <a:pt x="585" y="40"/>
                  <a:pt x="593" y="44"/>
                  <a:pt x="594" y="45"/>
                </a:cubicBezTo>
                <a:cubicBezTo>
                  <a:pt x="594" y="45"/>
                  <a:pt x="591" y="43"/>
                  <a:pt x="590" y="43"/>
                </a:cubicBezTo>
                <a:cubicBezTo>
                  <a:pt x="592" y="45"/>
                  <a:pt x="596" y="46"/>
                  <a:pt x="598" y="48"/>
                </a:cubicBezTo>
                <a:cubicBezTo>
                  <a:pt x="600" y="49"/>
                  <a:pt x="597" y="46"/>
                  <a:pt x="599" y="47"/>
                </a:cubicBezTo>
                <a:cubicBezTo>
                  <a:pt x="600" y="48"/>
                  <a:pt x="601" y="49"/>
                  <a:pt x="603" y="50"/>
                </a:cubicBezTo>
                <a:cubicBezTo>
                  <a:pt x="603" y="50"/>
                  <a:pt x="606" y="52"/>
                  <a:pt x="606" y="51"/>
                </a:cubicBezTo>
                <a:cubicBezTo>
                  <a:pt x="612" y="54"/>
                  <a:pt x="615" y="56"/>
                  <a:pt x="620" y="59"/>
                </a:cubicBezTo>
                <a:cubicBezTo>
                  <a:pt x="619" y="58"/>
                  <a:pt x="619" y="59"/>
                  <a:pt x="619" y="59"/>
                </a:cubicBezTo>
                <a:cubicBezTo>
                  <a:pt x="624" y="60"/>
                  <a:pt x="634" y="67"/>
                  <a:pt x="640" y="71"/>
                </a:cubicBezTo>
                <a:cubicBezTo>
                  <a:pt x="642" y="72"/>
                  <a:pt x="641" y="71"/>
                  <a:pt x="643" y="73"/>
                </a:cubicBezTo>
                <a:cubicBezTo>
                  <a:pt x="643" y="73"/>
                  <a:pt x="643" y="73"/>
                  <a:pt x="644" y="73"/>
                </a:cubicBezTo>
                <a:cubicBezTo>
                  <a:pt x="644" y="73"/>
                  <a:pt x="643" y="72"/>
                  <a:pt x="642" y="72"/>
                </a:cubicBezTo>
                <a:cubicBezTo>
                  <a:pt x="645" y="73"/>
                  <a:pt x="651" y="78"/>
                  <a:pt x="653" y="78"/>
                </a:cubicBezTo>
                <a:cubicBezTo>
                  <a:pt x="655" y="80"/>
                  <a:pt x="658" y="83"/>
                  <a:pt x="661" y="84"/>
                </a:cubicBezTo>
                <a:cubicBezTo>
                  <a:pt x="665" y="87"/>
                  <a:pt x="675" y="94"/>
                  <a:pt x="680" y="98"/>
                </a:cubicBezTo>
                <a:cubicBezTo>
                  <a:pt x="680" y="98"/>
                  <a:pt x="679" y="97"/>
                  <a:pt x="679" y="98"/>
                </a:cubicBezTo>
                <a:cubicBezTo>
                  <a:pt x="681" y="99"/>
                  <a:pt x="682" y="100"/>
                  <a:pt x="684" y="102"/>
                </a:cubicBezTo>
                <a:cubicBezTo>
                  <a:pt x="685" y="102"/>
                  <a:pt x="683" y="101"/>
                  <a:pt x="684" y="101"/>
                </a:cubicBezTo>
                <a:cubicBezTo>
                  <a:pt x="688" y="104"/>
                  <a:pt x="693" y="109"/>
                  <a:pt x="699" y="114"/>
                </a:cubicBezTo>
                <a:cubicBezTo>
                  <a:pt x="698" y="114"/>
                  <a:pt x="698" y="114"/>
                  <a:pt x="699" y="115"/>
                </a:cubicBezTo>
                <a:cubicBezTo>
                  <a:pt x="701" y="117"/>
                  <a:pt x="702" y="118"/>
                  <a:pt x="703" y="118"/>
                </a:cubicBezTo>
                <a:cubicBezTo>
                  <a:pt x="705" y="120"/>
                  <a:pt x="704" y="119"/>
                  <a:pt x="705" y="120"/>
                </a:cubicBezTo>
                <a:cubicBezTo>
                  <a:pt x="707" y="122"/>
                  <a:pt x="704" y="119"/>
                  <a:pt x="705" y="119"/>
                </a:cubicBezTo>
                <a:cubicBezTo>
                  <a:pt x="707" y="121"/>
                  <a:pt x="707" y="121"/>
                  <a:pt x="709" y="123"/>
                </a:cubicBezTo>
                <a:cubicBezTo>
                  <a:pt x="705" y="121"/>
                  <a:pt x="715" y="129"/>
                  <a:pt x="718" y="132"/>
                </a:cubicBezTo>
                <a:cubicBezTo>
                  <a:pt x="716" y="131"/>
                  <a:pt x="717" y="131"/>
                  <a:pt x="716" y="129"/>
                </a:cubicBezTo>
                <a:cubicBezTo>
                  <a:pt x="716" y="129"/>
                  <a:pt x="717" y="130"/>
                  <a:pt x="717" y="130"/>
                </a:cubicBezTo>
                <a:cubicBezTo>
                  <a:pt x="722" y="135"/>
                  <a:pt x="722" y="134"/>
                  <a:pt x="723" y="137"/>
                </a:cubicBezTo>
                <a:cubicBezTo>
                  <a:pt x="724" y="138"/>
                  <a:pt x="723" y="136"/>
                  <a:pt x="724" y="136"/>
                </a:cubicBezTo>
                <a:cubicBezTo>
                  <a:pt x="727" y="139"/>
                  <a:pt x="727" y="140"/>
                  <a:pt x="728" y="141"/>
                </a:cubicBezTo>
                <a:cubicBezTo>
                  <a:pt x="729" y="142"/>
                  <a:pt x="732" y="144"/>
                  <a:pt x="732" y="145"/>
                </a:cubicBezTo>
                <a:cubicBezTo>
                  <a:pt x="732" y="146"/>
                  <a:pt x="735" y="148"/>
                  <a:pt x="734" y="148"/>
                </a:cubicBezTo>
                <a:cubicBezTo>
                  <a:pt x="736" y="149"/>
                  <a:pt x="736" y="149"/>
                  <a:pt x="737" y="150"/>
                </a:cubicBezTo>
                <a:cubicBezTo>
                  <a:pt x="738" y="150"/>
                  <a:pt x="735" y="148"/>
                  <a:pt x="734" y="147"/>
                </a:cubicBezTo>
                <a:cubicBezTo>
                  <a:pt x="736" y="147"/>
                  <a:pt x="734" y="144"/>
                  <a:pt x="736" y="144"/>
                </a:cubicBezTo>
                <a:cubicBezTo>
                  <a:pt x="739" y="150"/>
                  <a:pt x="741" y="155"/>
                  <a:pt x="745" y="161"/>
                </a:cubicBezTo>
                <a:cubicBezTo>
                  <a:pt x="747" y="163"/>
                  <a:pt x="742" y="157"/>
                  <a:pt x="747" y="162"/>
                </a:cubicBezTo>
                <a:cubicBezTo>
                  <a:pt x="747" y="161"/>
                  <a:pt x="745" y="159"/>
                  <a:pt x="746" y="160"/>
                </a:cubicBezTo>
                <a:cubicBezTo>
                  <a:pt x="744" y="157"/>
                  <a:pt x="744" y="158"/>
                  <a:pt x="743" y="156"/>
                </a:cubicBezTo>
                <a:cubicBezTo>
                  <a:pt x="743" y="156"/>
                  <a:pt x="745" y="158"/>
                  <a:pt x="746" y="159"/>
                </a:cubicBezTo>
                <a:cubicBezTo>
                  <a:pt x="746" y="159"/>
                  <a:pt x="745" y="156"/>
                  <a:pt x="747" y="158"/>
                </a:cubicBezTo>
                <a:cubicBezTo>
                  <a:pt x="746" y="156"/>
                  <a:pt x="744" y="153"/>
                  <a:pt x="745" y="154"/>
                </a:cubicBezTo>
                <a:cubicBezTo>
                  <a:pt x="747" y="156"/>
                  <a:pt x="748" y="158"/>
                  <a:pt x="749" y="159"/>
                </a:cubicBezTo>
                <a:cubicBezTo>
                  <a:pt x="749" y="160"/>
                  <a:pt x="752" y="165"/>
                  <a:pt x="750" y="164"/>
                </a:cubicBezTo>
                <a:cubicBezTo>
                  <a:pt x="752" y="166"/>
                  <a:pt x="751" y="167"/>
                  <a:pt x="751" y="167"/>
                </a:cubicBezTo>
                <a:cubicBezTo>
                  <a:pt x="753" y="170"/>
                  <a:pt x="756" y="173"/>
                  <a:pt x="757" y="174"/>
                </a:cubicBezTo>
                <a:cubicBezTo>
                  <a:pt x="757" y="173"/>
                  <a:pt x="755" y="172"/>
                  <a:pt x="754" y="170"/>
                </a:cubicBezTo>
                <a:cubicBezTo>
                  <a:pt x="754" y="168"/>
                  <a:pt x="759" y="172"/>
                  <a:pt x="756" y="168"/>
                </a:cubicBezTo>
                <a:cubicBezTo>
                  <a:pt x="757" y="169"/>
                  <a:pt x="757" y="170"/>
                  <a:pt x="759" y="173"/>
                </a:cubicBezTo>
                <a:cubicBezTo>
                  <a:pt x="759" y="174"/>
                  <a:pt x="757" y="173"/>
                  <a:pt x="760" y="177"/>
                </a:cubicBezTo>
                <a:cubicBezTo>
                  <a:pt x="759" y="176"/>
                  <a:pt x="759" y="175"/>
                  <a:pt x="758" y="175"/>
                </a:cubicBezTo>
                <a:cubicBezTo>
                  <a:pt x="760" y="177"/>
                  <a:pt x="760" y="179"/>
                  <a:pt x="762" y="181"/>
                </a:cubicBezTo>
                <a:cubicBezTo>
                  <a:pt x="762" y="182"/>
                  <a:pt x="762" y="181"/>
                  <a:pt x="764" y="182"/>
                </a:cubicBezTo>
                <a:cubicBezTo>
                  <a:pt x="765" y="184"/>
                  <a:pt x="766" y="187"/>
                  <a:pt x="767" y="186"/>
                </a:cubicBezTo>
                <a:cubicBezTo>
                  <a:pt x="768" y="186"/>
                  <a:pt x="765" y="183"/>
                  <a:pt x="764" y="182"/>
                </a:cubicBezTo>
                <a:cubicBezTo>
                  <a:pt x="762" y="178"/>
                  <a:pt x="767" y="183"/>
                  <a:pt x="764" y="178"/>
                </a:cubicBezTo>
                <a:cubicBezTo>
                  <a:pt x="766" y="180"/>
                  <a:pt x="766" y="181"/>
                  <a:pt x="766" y="179"/>
                </a:cubicBezTo>
                <a:cubicBezTo>
                  <a:pt x="767" y="180"/>
                  <a:pt x="768" y="181"/>
                  <a:pt x="768" y="181"/>
                </a:cubicBezTo>
                <a:cubicBezTo>
                  <a:pt x="770" y="185"/>
                  <a:pt x="768" y="190"/>
                  <a:pt x="774" y="194"/>
                </a:cubicBezTo>
                <a:cubicBezTo>
                  <a:pt x="773" y="192"/>
                  <a:pt x="774" y="192"/>
                  <a:pt x="776" y="194"/>
                </a:cubicBezTo>
                <a:cubicBezTo>
                  <a:pt x="775" y="192"/>
                  <a:pt x="774" y="188"/>
                  <a:pt x="776" y="190"/>
                </a:cubicBezTo>
                <a:cubicBezTo>
                  <a:pt x="782" y="200"/>
                  <a:pt x="774" y="198"/>
                  <a:pt x="781" y="209"/>
                </a:cubicBezTo>
                <a:cubicBezTo>
                  <a:pt x="782" y="211"/>
                  <a:pt x="782" y="210"/>
                  <a:pt x="784" y="211"/>
                </a:cubicBezTo>
                <a:cubicBezTo>
                  <a:pt x="782" y="207"/>
                  <a:pt x="785" y="207"/>
                  <a:pt x="785" y="203"/>
                </a:cubicBezTo>
                <a:cubicBezTo>
                  <a:pt x="789" y="210"/>
                  <a:pt x="784" y="206"/>
                  <a:pt x="788" y="212"/>
                </a:cubicBezTo>
                <a:cubicBezTo>
                  <a:pt x="786" y="212"/>
                  <a:pt x="788" y="216"/>
                  <a:pt x="786" y="217"/>
                </a:cubicBezTo>
                <a:cubicBezTo>
                  <a:pt x="787" y="218"/>
                  <a:pt x="788" y="218"/>
                  <a:pt x="789" y="220"/>
                </a:cubicBezTo>
                <a:cubicBezTo>
                  <a:pt x="788" y="220"/>
                  <a:pt x="787" y="218"/>
                  <a:pt x="787" y="219"/>
                </a:cubicBezTo>
                <a:cubicBezTo>
                  <a:pt x="788" y="221"/>
                  <a:pt x="789" y="223"/>
                  <a:pt x="791" y="226"/>
                </a:cubicBezTo>
                <a:cubicBezTo>
                  <a:pt x="793" y="227"/>
                  <a:pt x="790" y="222"/>
                  <a:pt x="793" y="224"/>
                </a:cubicBezTo>
                <a:cubicBezTo>
                  <a:pt x="792" y="220"/>
                  <a:pt x="793" y="220"/>
                  <a:pt x="795" y="221"/>
                </a:cubicBezTo>
                <a:cubicBezTo>
                  <a:pt x="798" y="227"/>
                  <a:pt x="796" y="231"/>
                  <a:pt x="795" y="230"/>
                </a:cubicBezTo>
                <a:cubicBezTo>
                  <a:pt x="795" y="231"/>
                  <a:pt x="796" y="233"/>
                  <a:pt x="796" y="234"/>
                </a:cubicBezTo>
                <a:cubicBezTo>
                  <a:pt x="793" y="231"/>
                  <a:pt x="796" y="239"/>
                  <a:pt x="792" y="235"/>
                </a:cubicBezTo>
                <a:cubicBezTo>
                  <a:pt x="794" y="238"/>
                  <a:pt x="793" y="237"/>
                  <a:pt x="792" y="236"/>
                </a:cubicBezTo>
                <a:cubicBezTo>
                  <a:pt x="794" y="240"/>
                  <a:pt x="794" y="243"/>
                  <a:pt x="797" y="248"/>
                </a:cubicBezTo>
                <a:cubicBezTo>
                  <a:pt x="797" y="246"/>
                  <a:pt x="797" y="245"/>
                  <a:pt x="799" y="248"/>
                </a:cubicBezTo>
                <a:cubicBezTo>
                  <a:pt x="799" y="247"/>
                  <a:pt x="798" y="246"/>
                  <a:pt x="798" y="245"/>
                </a:cubicBezTo>
                <a:cubicBezTo>
                  <a:pt x="798" y="244"/>
                  <a:pt x="799" y="247"/>
                  <a:pt x="800" y="247"/>
                </a:cubicBezTo>
                <a:cubicBezTo>
                  <a:pt x="800" y="246"/>
                  <a:pt x="799" y="246"/>
                  <a:pt x="798" y="244"/>
                </a:cubicBezTo>
                <a:cubicBezTo>
                  <a:pt x="799" y="244"/>
                  <a:pt x="800" y="246"/>
                  <a:pt x="800" y="246"/>
                </a:cubicBezTo>
                <a:cubicBezTo>
                  <a:pt x="802" y="250"/>
                  <a:pt x="800" y="249"/>
                  <a:pt x="801" y="252"/>
                </a:cubicBezTo>
                <a:cubicBezTo>
                  <a:pt x="799" y="250"/>
                  <a:pt x="800" y="252"/>
                  <a:pt x="799" y="251"/>
                </a:cubicBezTo>
                <a:cubicBezTo>
                  <a:pt x="800" y="252"/>
                  <a:pt x="801" y="254"/>
                  <a:pt x="802" y="256"/>
                </a:cubicBezTo>
                <a:cubicBezTo>
                  <a:pt x="800" y="254"/>
                  <a:pt x="800" y="256"/>
                  <a:pt x="799" y="255"/>
                </a:cubicBezTo>
                <a:cubicBezTo>
                  <a:pt x="799" y="256"/>
                  <a:pt x="800" y="257"/>
                  <a:pt x="800" y="258"/>
                </a:cubicBezTo>
                <a:cubicBezTo>
                  <a:pt x="798" y="257"/>
                  <a:pt x="797" y="261"/>
                  <a:pt x="794" y="257"/>
                </a:cubicBezTo>
                <a:cubicBezTo>
                  <a:pt x="794" y="258"/>
                  <a:pt x="795" y="260"/>
                  <a:pt x="794" y="260"/>
                </a:cubicBezTo>
                <a:cubicBezTo>
                  <a:pt x="792" y="255"/>
                  <a:pt x="791" y="256"/>
                  <a:pt x="790" y="256"/>
                </a:cubicBezTo>
                <a:cubicBezTo>
                  <a:pt x="792" y="259"/>
                  <a:pt x="794" y="261"/>
                  <a:pt x="795" y="265"/>
                </a:cubicBezTo>
                <a:cubicBezTo>
                  <a:pt x="793" y="262"/>
                  <a:pt x="795" y="266"/>
                  <a:pt x="793" y="262"/>
                </a:cubicBezTo>
                <a:cubicBezTo>
                  <a:pt x="792" y="267"/>
                  <a:pt x="790" y="268"/>
                  <a:pt x="787" y="266"/>
                </a:cubicBezTo>
                <a:cubicBezTo>
                  <a:pt x="786" y="263"/>
                  <a:pt x="784" y="260"/>
                  <a:pt x="784" y="259"/>
                </a:cubicBezTo>
                <a:cubicBezTo>
                  <a:pt x="784" y="258"/>
                  <a:pt x="783" y="258"/>
                  <a:pt x="783" y="257"/>
                </a:cubicBezTo>
                <a:cubicBezTo>
                  <a:pt x="783" y="257"/>
                  <a:pt x="783" y="258"/>
                  <a:pt x="784" y="259"/>
                </a:cubicBezTo>
                <a:cubicBezTo>
                  <a:pt x="783" y="258"/>
                  <a:pt x="782" y="256"/>
                  <a:pt x="782" y="255"/>
                </a:cubicBezTo>
                <a:close/>
                <a:moveTo>
                  <a:pt x="340" y="50"/>
                </a:moveTo>
                <a:cubicBezTo>
                  <a:pt x="338" y="51"/>
                  <a:pt x="336" y="51"/>
                  <a:pt x="336" y="51"/>
                </a:cubicBezTo>
                <a:cubicBezTo>
                  <a:pt x="338" y="51"/>
                  <a:pt x="340" y="51"/>
                  <a:pt x="340" y="50"/>
                </a:cubicBezTo>
                <a:close/>
                <a:moveTo>
                  <a:pt x="236" y="74"/>
                </a:moveTo>
                <a:cubicBezTo>
                  <a:pt x="236" y="74"/>
                  <a:pt x="235" y="75"/>
                  <a:pt x="235" y="74"/>
                </a:cubicBezTo>
                <a:cubicBezTo>
                  <a:pt x="234" y="75"/>
                  <a:pt x="233" y="75"/>
                  <a:pt x="233" y="76"/>
                </a:cubicBezTo>
                <a:cubicBezTo>
                  <a:pt x="236" y="75"/>
                  <a:pt x="230" y="77"/>
                  <a:pt x="232" y="77"/>
                </a:cubicBezTo>
                <a:cubicBezTo>
                  <a:pt x="234" y="76"/>
                  <a:pt x="235" y="75"/>
                  <a:pt x="236" y="74"/>
                </a:cubicBezTo>
                <a:close/>
                <a:moveTo>
                  <a:pt x="231" y="76"/>
                </a:moveTo>
                <a:cubicBezTo>
                  <a:pt x="232" y="75"/>
                  <a:pt x="233" y="76"/>
                  <a:pt x="234" y="74"/>
                </a:cubicBezTo>
                <a:cubicBezTo>
                  <a:pt x="234" y="75"/>
                  <a:pt x="236" y="72"/>
                  <a:pt x="237" y="71"/>
                </a:cubicBezTo>
                <a:cubicBezTo>
                  <a:pt x="233" y="73"/>
                  <a:pt x="233" y="74"/>
                  <a:pt x="231" y="76"/>
                </a:cubicBezTo>
                <a:close/>
                <a:moveTo>
                  <a:pt x="162" y="116"/>
                </a:moveTo>
                <a:cubicBezTo>
                  <a:pt x="164" y="115"/>
                  <a:pt x="164" y="115"/>
                  <a:pt x="164" y="115"/>
                </a:cubicBezTo>
                <a:cubicBezTo>
                  <a:pt x="162" y="115"/>
                  <a:pt x="165" y="114"/>
                  <a:pt x="167" y="112"/>
                </a:cubicBezTo>
                <a:cubicBezTo>
                  <a:pt x="165" y="113"/>
                  <a:pt x="164" y="114"/>
                  <a:pt x="164" y="114"/>
                </a:cubicBezTo>
                <a:cubicBezTo>
                  <a:pt x="167" y="111"/>
                  <a:pt x="164" y="113"/>
                  <a:pt x="165" y="111"/>
                </a:cubicBezTo>
                <a:cubicBezTo>
                  <a:pt x="164" y="112"/>
                  <a:pt x="162" y="113"/>
                  <a:pt x="162" y="114"/>
                </a:cubicBezTo>
                <a:cubicBezTo>
                  <a:pt x="168" y="110"/>
                  <a:pt x="160" y="115"/>
                  <a:pt x="162" y="114"/>
                </a:cubicBezTo>
                <a:cubicBezTo>
                  <a:pt x="166" y="112"/>
                  <a:pt x="161" y="116"/>
                  <a:pt x="162" y="116"/>
                </a:cubicBezTo>
                <a:close/>
                <a:moveTo>
                  <a:pt x="132" y="113"/>
                </a:moveTo>
                <a:cubicBezTo>
                  <a:pt x="134" y="112"/>
                  <a:pt x="135" y="111"/>
                  <a:pt x="134" y="111"/>
                </a:cubicBezTo>
                <a:cubicBezTo>
                  <a:pt x="132" y="113"/>
                  <a:pt x="132" y="113"/>
                  <a:pt x="132" y="113"/>
                </a:cubicBezTo>
                <a:close/>
                <a:moveTo>
                  <a:pt x="788" y="254"/>
                </a:moveTo>
                <a:cubicBezTo>
                  <a:pt x="788" y="256"/>
                  <a:pt x="790" y="259"/>
                  <a:pt x="791" y="260"/>
                </a:cubicBezTo>
                <a:cubicBezTo>
                  <a:pt x="790" y="258"/>
                  <a:pt x="789" y="255"/>
                  <a:pt x="788" y="254"/>
                </a:cubicBezTo>
                <a:close/>
                <a:moveTo>
                  <a:pt x="792" y="242"/>
                </a:moveTo>
                <a:cubicBezTo>
                  <a:pt x="793" y="245"/>
                  <a:pt x="794" y="247"/>
                  <a:pt x="796" y="250"/>
                </a:cubicBezTo>
                <a:cubicBezTo>
                  <a:pt x="797" y="249"/>
                  <a:pt x="792" y="240"/>
                  <a:pt x="790" y="237"/>
                </a:cubicBezTo>
                <a:cubicBezTo>
                  <a:pt x="790" y="239"/>
                  <a:pt x="794" y="244"/>
                  <a:pt x="795" y="246"/>
                </a:cubicBezTo>
                <a:cubicBezTo>
                  <a:pt x="794" y="246"/>
                  <a:pt x="793" y="243"/>
                  <a:pt x="792" y="242"/>
                </a:cubicBezTo>
                <a:close/>
                <a:moveTo>
                  <a:pt x="787" y="245"/>
                </a:moveTo>
                <a:cubicBezTo>
                  <a:pt x="787" y="245"/>
                  <a:pt x="787" y="247"/>
                  <a:pt x="786" y="246"/>
                </a:cubicBezTo>
                <a:cubicBezTo>
                  <a:pt x="788" y="248"/>
                  <a:pt x="789" y="252"/>
                  <a:pt x="790" y="253"/>
                </a:cubicBezTo>
                <a:cubicBezTo>
                  <a:pt x="789" y="250"/>
                  <a:pt x="788" y="247"/>
                  <a:pt x="787" y="245"/>
                </a:cubicBezTo>
                <a:close/>
                <a:moveTo>
                  <a:pt x="779" y="256"/>
                </a:moveTo>
                <a:cubicBezTo>
                  <a:pt x="779" y="256"/>
                  <a:pt x="776" y="252"/>
                  <a:pt x="777" y="255"/>
                </a:cubicBezTo>
                <a:cubicBezTo>
                  <a:pt x="778" y="255"/>
                  <a:pt x="778" y="255"/>
                  <a:pt x="779" y="257"/>
                </a:cubicBezTo>
                <a:cubicBezTo>
                  <a:pt x="779" y="258"/>
                  <a:pt x="779" y="258"/>
                  <a:pt x="779" y="258"/>
                </a:cubicBezTo>
                <a:cubicBezTo>
                  <a:pt x="780" y="258"/>
                  <a:pt x="780" y="258"/>
                  <a:pt x="779" y="256"/>
                </a:cubicBezTo>
                <a:close/>
                <a:moveTo>
                  <a:pt x="785" y="244"/>
                </a:moveTo>
                <a:cubicBezTo>
                  <a:pt x="787" y="249"/>
                  <a:pt x="783" y="241"/>
                  <a:pt x="784" y="244"/>
                </a:cubicBezTo>
                <a:cubicBezTo>
                  <a:pt x="786" y="246"/>
                  <a:pt x="784" y="246"/>
                  <a:pt x="785" y="247"/>
                </a:cubicBezTo>
                <a:cubicBezTo>
                  <a:pt x="785" y="246"/>
                  <a:pt x="787" y="249"/>
                  <a:pt x="787" y="249"/>
                </a:cubicBezTo>
                <a:cubicBezTo>
                  <a:pt x="786" y="247"/>
                  <a:pt x="786" y="245"/>
                  <a:pt x="785" y="244"/>
                </a:cubicBezTo>
                <a:close/>
                <a:moveTo>
                  <a:pt x="789" y="230"/>
                </a:moveTo>
                <a:cubicBezTo>
                  <a:pt x="790" y="231"/>
                  <a:pt x="791" y="232"/>
                  <a:pt x="792" y="233"/>
                </a:cubicBezTo>
                <a:cubicBezTo>
                  <a:pt x="790" y="230"/>
                  <a:pt x="789" y="228"/>
                  <a:pt x="790" y="229"/>
                </a:cubicBezTo>
                <a:cubicBezTo>
                  <a:pt x="788" y="225"/>
                  <a:pt x="789" y="224"/>
                  <a:pt x="787" y="222"/>
                </a:cubicBezTo>
                <a:cubicBezTo>
                  <a:pt x="787" y="222"/>
                  <a:pt x="787" y="224"/>
                  <a:pt x="786" y="224"/>
                </a:cubicBezTo>
                <a:cubicBezTo>
                  <a:pt x="788" y="225"/>
                  <a:pt x="788" y="226"/>
                  <a:pt x="789" y="227"/>
                </a:cubicBezTo>
                <a:cubicBezTo>
                  <a:pt x="789" y="228"/>
                  <a:pt x="789" y="229"/>
                  <a:pt x="789" y="229"/>
                </a:cubicBezTo>
                <a:cubicBezTo>
                  <a:pt x="788" y="226"/>
                  <a:pt x="787" y="226"/>
                  <a:pt x="785" y="224"/>
                </a:cubicBezTo>
                <a:cubicBezTo>
                  <a:pt x="787" y="227"/>
                  <a:pt x="786" y="227"/>
                  <a:pt x="785" y="226"/>
                </a:cubicBezTo>
                <a:cubicBezTo>
                  <a:pt x="787" y="230"/>
                  <a:pt x="786" y="228"/>
                  <a:pt x="787" y="231"/>
                </a:cubicBezTo>
                <a:cubicBezTo>
                  <a:pt x="788" y="231"/>
                  <a:pt x="789" y="234"/>
                  <a:pt x="790" y="235"/>
                </a:cubicBezTo>
                <a:cubicBezTo>
                  <a:pt x="790" y="235"/>
                  <a:pt x="792" y="237"/>
                  <a:pt x="791" y="235"/>
                </a:cubicBezTo>
                <a:cubicBezTo>
                  <a:pt x="790" y="235"/>
                  <a:pt x="790" y="233"/>
                  <a:pt x="789" y="232"/>
                </a:cubicBezTo>
                <a:cubicBezTo>
                  <a:pt x="789" y="232"/>
                  <a:pt x="790" y="235"/>
                  <a:pt x="789" y="233"/>
                </a:cubicBezTo>
                <a:cubicBezTo>
                  <a:pt x="789" y="233"/>
                  <a:pt x="787" y="230"/>
                  <a:pt x="788" y="230"/>
                </a:cubicBezTo>
                <a:cubicBezTo>
                  <a:pt x="789" y="232"/>
                  <a:pt x="790" y="234"/>
                  <a:pt x="792" y="235"/>
                </a:cubicBezTo>
                <a:cubicBezTo>
                  <a:pt x="791" y="234"/>
                  <a:pt x="789" y="231"/>
                  <a:pt x="789" y="230"/>
                </a:cubicBezTo>
                <a:close/>
                <a:moveTo>
                  <a:pt x="788" y="235"/>
                </a:moveTo>
                <a:cubicBezTo>
                  <a:pt x="788" y="233"/>
                  <a:pt x="786" y="229"/>
                  <a:pt x="785" y="229"/>
                </a:cubicBezTo>
                <a:cubicBezTo>
                  <a:pt x="787" y="231"/>
                  <a:pt x="787" y="234"/>
                  <a:pt x="788" y="235"/>
                </a:cubicBezTo>
                <a:close/>
                <a:moveTo>
                  <a:pt x="756" y="236"/>
                </a:moveTo>
                <a:cubicBezTo>
                  <a:pt x="755" y="236"/>
                  <a:pt x="757" y="239"/>
                  <a:pt x="758" y="240"/>
                </a:cubicBezTo>
                <a:cubicBezTo>
                  <a:pt x="760" y="241"/>
                  <a:pt x="759" y="242"/>
                  <a:pt x="760" y="244"/>
                </a:cubicBezTo>
                <a:cubicBezTo>
                  <a:pt x="760" y="243"/>
                  <a:pt x="762" y="245"/>
                  <a:pt x="761" y="242"/>
                </a:cubicBezTo>
                <a:cubicBezTo>
                  <a:pt x="759" y="241"/>
                  <a:pt x="759" y="241"/>
                  <a:pt x="756" y="236"/>
                </a:cubicBezTo>
                <a:close/>
                <a:moveTo>
                  <a:pt x="780" y="220"/>
                </a:moveTo>
                <a:cubicBezTo>
                  <a:pt x="781" y="222"/>
                  <a:pt x="781" y="223"/>
                  <a:pt x="782" y="225"/>
                </a:cubicBezTo>
                <a:cubicBezTo>
                  <a:pt x="783" y="226"/>
                  <a:pt x="784" y="227"/>
                  <a:pt x="785" y="228"/>
                </a:cubicBezTo>
                <a:cubicBezTo>
                  <a:pt x="783" y="225"/>
                  <a:pt x="782" y="222"/>
                  <a:pt x="780" y="220"/>
                </a:cubicBezTo>
                <a:close/>
                <a:moveTo>
                  <a:pt x="787" y="219"/>
                </a:moveTo>
                <a:cubicBezTo>
                  <a:pt x="786" y="219"/>
                  <a:pt x="786" y="220"/>
                  <a:pt x="787" y="221"/>
                </a:cubicBezTo>
                <a:cubicBezTo>
                  <a:pt x="787" y="221"/>
                  <a:pt x="789" y="225"/>
                  <a:pt x="789" y="223"/>
                </a:cubicBezTo>
                <a:cubicBezTo>
                  <a:pt x="787" y="221"/>
                  <a:pt x="787" y="220"/>
                  <a:pt x="787" y="219"/>
                </a:cubicBezTo>
                <a:close/>
                <a:moveTo>
                  <a:pt x="781" y="226"/>
                </a:moveTo>
                <a:cubicBezTo>
                  <a:pt x="781" y="227"/>
                  <a:pt x="780" y="223"/>
                  <a:pt x="779" y="224"/>
                </a:cubicBezTo>
                <a:cubicBezTo>
                  <a:pt x="780" y="224"/>
                  <a:pt x="780" y="225"/>
                  <a:pt x="779" y="225"/>
                </a:cubicBezTo>
                <a:cubicBezTo>
                  <a:pt x="781" y="228"/>
                  <a:pt x="783" y="228"/>
                  <a:pt x="781" y="226"/>
                </a:cubicBezTo>
                <a:close/>
                <a:moveTo>
                  <a:pt x="760" y="233"/>
                </a:moveTo>
                <a:cubicBezTo>
                  <a:pt x="761" y="237"/>
                  <a:pt x="756" y="230"/>
                  <a:pt x="756" y="233"/>
                </a:cubicBezTo>
                <a:cubicBezTo>
                  <a:pt x="758" y="234"/>
                  <a:pt x="760" y="235"/>
                  <a:pt x="762" y="237"/>
                </a:cubicBezTo>
                <a:cubicBezTo>
                  <a:pt x="761" y="235"/>
                  <a:pt x="761" y="233"/>
                  <a:pt x="760" y="233"/>
                </a:cubicBezTo>
                <a:close/>
                <a:moveTo>
                  <a:pt x="754" y="232"/>
                </a:moveTo>
                <a:cubicBezTo>
                  <a:pt x="755" y="231"/>
                  <a:pt x="756" y="235"/>
                  <a:pt x="757" y="236"/>
                </a:cubicBezTo>
                <a:cubicBezTo>
                  <a:pt x="757" y="234"/>
                  <a:pt x="753" y="229"/>
                  <a:pt x="754" y="232"/>
                </a:cubicBezTo>
                <a:close/>
                <a:moveTo>
                  <a:pt x="747" y="236"/>
                </a:moveTo>
                <a:cubicBezTo>
                  <a:pt x="746" y="236"/>
                  <a:pt x="748" y="238"/>
                  <a:pt x="748" y="239"/>
                </a:cubicBezTo>
                <a:cubicBezTo>
                  <a:pt x="749" y="239"/>
                  <a:pt x="749" y="240"/>
                  <a:pt x="749" y="239"/>
                </a:cubicBezTo>
                <a:cubicBezTo>
                  <a:pt x="748" y="239"/>
                  <a:pt x="748" y="237"/>
                  <a:pt x="747" y="236"/>
                </a:cubicBezTo>
                <a:close/>
                <a:moveTo>
                  <a:pt x="753" y="170"/>
                </a:moveTo>
                <a:cubicBezTo>
                  <a:pt x="752" y="170"/>
                  <a:pt x="752" y="170"/>
                  <a:pt x="753" y="172"/>
                </a:cubicBezTo>
                <a:cubicBezTo>
                  <a:pt x="754" y="172"/>
                  <a:pt x="755" y="172"/>
                  <a:pt x="756" y="173"/>
                </a:cubicBezTo>
                <a:cubicBezTo>
                  <a:pt x="754" y="172"/>
                  <a:pt x="753" y="171"/>
                  <a:pt x="753" y="170"/>
                </a:cubicBezTo>
                <a:close/>
                <a:moveTo>
                  <a:pt x="747" y="163"/>
                </a:moveTo>
                <a:cubicBezTo>
                  <a:pt x="746" y="162"/>
                  <a:pt x="745" y="163"/>
                  <a:pt x="746" y="165"/>
                </a:cubicBezTo>
                <a:cubicBezTo>
                  <a:pt x="746" y="164"/>
                  <a:pt x="749" y="168"/>
                  <a:pt x="749" y="167"/>
                </a:cubicBezTo>
                <a:cubicBezTo>
                  <a:pt x="746" y="163"/>
                  <a:pt x="748" y="165"/>
                  <a:pt x="747" y="163"/>
                </a:cubicBezTo>
                <a:close/>
                <a:moveTo>
                  <a:pt x="726" y="156"/>
                </a:moveTo>
                <a:cubicBezTo>
                  <a:pt x="725" y="156"/>
                  <a:pt x="728" y="159"/>
                  <a:pt x="729" y="160"/>
                </a:cubicBezTo>
                <a:cubicBezTo>
                  <a:pt x="730" y="160"/>
                  <a:pt x="728" y="158"/>
                  <a:pt x="726" y="156"/>
                </a:cubicBezTo>
                <a:close/>
                <a:moveTo>
                  <a:pt x="723" y="152"/>
                </a:moveTo>
                <a:cubicBezTo>
                  <a:pt x="722" y="152"/>
                  <a:pt x="721" y="151"/>
                  <a:pt x="721" y="150"/>
                </a:cubicBezTo>
                <a:cubicBezTo>
                  <a:pt x="720" y="150"/>
                  <a:pt x="720" y="151"/>
                  <a:pt x="721" y="152"/>
                </a:cubicBezTo>
                <a:cubicBezTo>
                  <a:pt x="722" y="151"/>
                  <a:pt x="725" y="155"/>
                  <a:pt x="724" y="153"/>
                </a:cubicBezTo>
                <a:cubicBezTo>
                  <a:pt x="723" y="153"/>
                  <a:pt x="723" y="153"/>
                  <a:pt x="723" y="152"/>
                </a:cubicBezTo>
                <a:close/>
                <a:moveTo>
                  <a:pt x="726" y="146"/>
                </a:moveTo>
                <a:cubicBezTo>
                  <a:pt x="727" y="147"/>
                  <a:pt x="726" y="147"/>
                  <a:pt x="728" y="149"/>
                </a:cubicBezTo>
                <a:cubicBezTo>
                  <a:pt x="729" y="150"/>
                  <a:pt x="727" y="147"/>
                  <a:pt x="726" y="146"/>
                </a:cubicBezTo>
                <a:close/>
                <a:moveTo>
                  <a:pt x="717" y="154"/>
                </a:moveTo>
                <a:cubicBezTo>
                  <a:pt x="718" y="156"/>
                  <a:pt x="715" y="152"/>
                  <a:pt x="714" y="152"/>
                </a:cubicBezTo>
                <a:cubicBezTo>
                  <a:pt x="714" y="153"/>
                  <a:pt x="716" y="154"/>
                  <a:pt x="717" y="156"/>
                </a:cubicBezTo>
                <a:cubicBezTo>
                  <a:pt x="718" y="156"/>
                  <a:pt x="718" y="155"/>
                  <a:pt x="717" y="154"/>
                </a:cubicBezTo>
                <a:close/>
                <a:moveTo>
                  <a:pt x="723" y="138"/>
                </a:moveTo>
                <a:cubicBezTo>
                  <a:pt x="726" y="140"/>
                  <a:pt x="727" y="142"/>
                  <a:pt x="728" y="143"/>
                </a:cubicBezTo>
                <a:cubicBezTo>
                  <a:pt x="727" y="141"/>
                  <a:pt x="725" y="139"/>
                  <a:pt x="723" y="138"/>
                </a:cubicBezTo>
                <a:close/>
                <a:moveTo>
                  <a:pt x="723" y="139"/>
                </a:moveTo>
                <a:cubicBezTo>
                  <a:pt x="723" y="138"/>
                  <a:pt x="722" y="137"/>
                  <a:pt x="721" y="137"/>
                </a:cubicBezTo>
                <a:cubicBezTo>
                  <a:pt x="720" y="136"/>
                  <a:pt x="720" y="136"/>
                  <a:pt x="720" y="137"/>
                </a:cubicBezTo>
                <a:cubicBezTo>
                  <a:pt x="721" y="139"/>
                  <a:pt x="722" y="140"/>
                  <a:pt x="723" y="141"/>
                </a:cubicBezTo>
                <a:cubicBezTo>
                  <a:pt x="722" y="139"/>
                  <a:pt x="720" y="138"/>
                  <a:pt x="721" y="137"/>
                </a:cubicBezTo>
                <a:cubicBezTo>
                  <a:pt x="723" y="139"/>
                  <a:pt x="724" y="140"/>
                  <a:pt x="725" y="140"/>
                </a:cubicBezTo>
                <a:cubicBezTo>
                  <a:pt x="724" y="139"/>
                  <a:pt x="724" y="139"/>
                  <a:pt x="723" y="139"/>
                </a:cubicBezTo>
                <a:close/>
                <a:moveTo>
                  <a:pt x="722" y="140"/>
                </a:moveTo>
                <a:cubicBezTo>
                  <a:pt x="719" y="137"/>
                  <a:pt x="719" y="137"/>
                  <a:pt x="719" y="137"/>
                </a:cubicBezTo>
                <a:cubicBezTo>
                  <a:pt x="718" y="137"/>
                  <a:pt x="720" y="140"/>
                  <a:pt x="721" y="141"/>
                </a:cubicBezTo>
                <a:cubicBezTo>
                  <a:pt x="722" y="141"/>
                  <a:pt x="722" y="141"/>
                  <a:pt x="722" y="140"/>
                </a:cubicBezTo>
                <a:close/>
                <a:moveTo>
                  <a:pt x="721" y="134"/>
                </a:moveTo>
                <a:cubicBezTo>
                  <a:pt x="720" y="134"/>
                  <a:pt x="719" y="134"/>
                  <a:pt x="719" y="134"/>
                </a:cubicBezTo>
                <a:cubicBezTo>
                  <a:pt x="723" y="138"/>
                  <a:pt x="724" y="137"/>
                  <a:pt x="721" y="134"/>
                </a:cubicBezTo>
                <a:close/>
                <a:moveTo>
                  <a:pt x="714" y="136"/>
                </a:moveTo>
                <a:cubicBezTo>
                  <a:pt x="715" y="135"/>
                  <a:pt x="715" y="135"/>
                  <a:pt x="714" y="134"/>
                </a:cubicBezTo>
                <a:cubicBezTo>
                  <a:pt x="713" y="133"/>
                  <a:pt x="712" y="134"/>
                  <a:pt x="714" y="136"/>
                </a:cubicBezTo>
                <a:close/>
                <a:moveTo>
                  <a:pt x="697" y="113"/>
                </a:moveTo>
                <a:cubicBezTo>
                  <a:pt x="698" y="114"/>
                  <a:pt x="698" y="113"/>
                  <a:pt x="697" y="113"/>
                </a:cubicBezTo>
                <a:cubicBezTo>
                  <a:pt x="696" y="113"/>
                  <a:pt x="694" y="110"/>
                  <a:pt x="693" y="110"/>
                </a:cubicBezTo>
                <a:cubicBezTo>
                  <a:pt x="695" y="112"/>
                  <a:pt x="698" y="116"/>
                  <a:pt x="700" y="117"/>
                </a:cubicBezTo>
                <a:cubicBezTo>
                  <a:pt x="699" y="116"/>
                  <a:pt x="696" y="113"/>
                  <a:pt x="697" y="113"/>
                </a:cubicBezTo>
                <a:close/>
                <a:moveTo>
                  <a:pt x="662" y="153"/>
                </a:moveTo>
                <a:cubicBezTo>
                  <a:pt x="663" y="154"/>
                  <a:pt x="665" y="156"/>
                  <a:pt x="666" y="156"/>
                </a:cubicBezTo>
                <a:cubicBezTo>
                  <a:pt x="665" y="155"/>
                  <a:pt x="663" y="152"/>
                  <a:pt x="662" y="153"/>
                </a:cubicBezTo>
                <a:close/>
                <a:moveTo>
                  <a:pt x="685" y="103"/>
                </a:moveTo>
                <a:cubicBezTo>
                  <a:pt x="687" y="104"/>
                  <a:pt x="686" y="104"/>
                  <a:pt x="687" y="105"/>
                </a:cubicBezTo>
                <a:cubicBezTo>
                  <a:pt x="688" y="106"/>
                  <a:pt x="689" y="106"/>
                  <a:pt x="689" y="106"/>
                </a:cubicBezTo>
                <a:cubicBezTo>
                  <a:pt x="688" y="105"/>
                  <a:pt x="687" y="103"/>
                  <a:pt x="685" y="103"/>
                </a:cubicBezTo>
                <a:close/>
                <a:moveTo>
                  <a:pt x="599" y="49"/>
                </a:moveTo>
                <a:cubicBezTo>
                  <a:pt x="600" y="50"/>
                  <a:pt x="603" y="51"/>
                  <a:pt x="603" y="50"/>
                </a:cubicBezTo>
                <a:cubicBezTo>
                  <a:pt x="600" y="49"/>
                  <a:pt x="601" y="50"/>
                  <a:pt x="599" y="49"/>
                </a:cubicBezTo>
                <a:close/>
                <a:moveTo>
                  <a:pt x="579" y="43"/>
                </a:moveTo>
                <a:cubicBezTo>
                  <a:pt x="579" y="42"/>
                  <a:pt x="584" y="44"/>
                  <a:pt x="581" y="43"/>
                </a:cubicBezTo>
                <a:cubicBezTo>
                  <a:pt x="581" y="43"/>
                  <a:pt x="576" y="41"/>
                  <a:pt x="579" y="43"/>
                </a:cubicBezTo>
                <a:close/>
                <a:moveTo>
                  <a:pt x="568" y="37"/>
                </a:moveTo>
                <a:cubicBezTo>
                  <a:pt x="568" y="36"/>
                  <a:pt x="570" y="37"/>
                  <a:pt x="571" y="38"/>
                </a:cubicBezTo>
                <a:cubicBezTo>
                  <a:pt x="573" y="38"/>
                  <a:pt x="568" y="36"/>
                  <a:pt x="567" y="36"/>
                </a:cubicBezTo>
                <a:cubicBezTo>
                  <a:pt x="570" y="37"/>
                  <a:pt x="565" y="36"/>
                  <a:pt x="568" y="37"/>
                </a:cubicBezTo>
                <a:close/>
                <a:moveTo>
                  <a:pt x="562" y="33"/>
                </a:moveTo>
                <a:cubicBezTo>
                  <a:pt x="563" y="34"/>
                  <a:pt x="563" y="33"/>
                  <a:pt x="565" y="33"/>
                </a:cubicBezTo>
                <a:cubicBezTo>
                  <a:pt x="567" y="35"/>
                  <a:pt x="567" y="35"/>
                  <a:pt x="567" y="35"/>
                </a:cubicBezTo>
                <a:cubicBezTo>
                  <a:pt x="570" y="35"/>
                  <a:pt x="558" y="30"/>
                  <a:pt x="562" y="33"/>
                </a:cubicBezTo>
                <a:close/>
                <a:moveTo>
                  <a:pt x="533" y="22"/>
                </a:moveTo>
                <a:cubicBezTo>
                  <a:pt x="531" y="22"/>
                  <a:pt x="527" y="19"/>
                  <a:pt x="523" y="19"/>
                </a:cubicBezTo>
                <a:cubicBezTo>
                  <a:pt x="524" y="20"/>
                  <a:pt x="519" y="18"/>
                  <a:pt x="519" y="19"/>
                </a:cubicBezTo>
                <a:cubicBezTo>
                  <a:pt x="522" y="20"/>
                  <a:pt x="520" y="20"/>
                  <a:pt x="524" y="21"/>
                </a:cubicBezTo>
                <a:cubicBezTo>
                  <a:pt x="522" y="19"/>
                  <a:pt x="526" y="20"/>
                  <a:pt x="528" y="20"/>
                </a:cubicBezTo>
                <a:cubicBezTo>
                  <a:pt x="529" y="21"/>
                  <a:pt x="532" y="22"/>
                  <a:pt x="535" y="23"/>
                </a:cubicBezTo>
                <a:cubicBezTo>
                  <a:pt x="534" y="23"/>
                  <a:pt x="535" y="22"/>
                  <a:pt x="533" y="22"/>
                </a:cubicBezTo>
                <a:close/>
                <a:moveTo>
                  <a:pt x="513" y="21"/>
                </a:moveTo>
                <a:cubicBezTo>
                  <a:pt x="515" y="21"/>
                  <a:pt x="520" y="24"/>
                  <a:pt x="520" y="23"/>
                </a:cubicBezTo>
                <a:cubicBezTo>
                  <a:pt x="516" y="22"/>
                  <a:pt x="514" y="21"/>
                  <a:pt x="513" y="21"/>
                </a:cubicBezTo>
                <a:close/>
                <a:moveTo>
                  <a:pt x="499" y="13"/>
                </a:moveTo>
                <a:cubicBezTo>
                  <a:pt x="501" y="14"/>
                  <a:pt x="499" y="14"/>
                  <a:pt x="502" y="15"/>
                </a:cubicBezTo>
                <a:cubicBezTo>
                  <a:pt x="501" y="14"/>
                  <a:pt x="504" y="14"/>
                  <a:pt x="502" y="14"/>
                </a:cubicBezTo>
                <a:cubicBezTo>
                  <a:pt x="502" y="14"/>
                  <a:pt x="499" y="13"/>
                  <a:pt x="499" y="13"/>
                </a:cubicBezTo>
                <a:close/>
                <a:moveTo>
                  <a:pt x="497" y="13"/>
                </a:moveTo>
                <a:cubicBezTo>
                  <a:pt x="502" y="15"/>
                  <a:pt x="497" y="14"/>
                  <a:pt x="497" y="15"/>
                </a:cubicBezTo>
                <a:cubicBezTo>
                  <a:pt x="499" y="15"/>
                  <a:pt x="500" y="16"/>
                  <a:pt x="501" y="16"/>
                </a:cubicBezTo>
                <a:cubicBezTo>
                  <a:pt x="500" y="15"/>
                  <a:pt x="499" y="13"/>
                  <a:pt x="497" y="13"/>
                </a:cubicBezTo>
                <a:close/>
                <a:moveTo>
                  <a:pt x="494" y="15"/>
                </a:moveTo>
                <a:cubicBezTo>
                  <a:pt x="494" y="14"/>
                  <a:pt x="496" y="15"/>
                  <a:pt x="496" y="14"/>
                </a:cubicBezTo>
                <a:cubicBezTo>
                  <a:pt x="492" y="13"/>
                  <a:pt x="493" y="14"/>
                  <a:pt x="494" y="15"/>
                </a:cubicBezTo>
                <a:close/>
                <a:moveTo>
                  <a:pt x="441" y="7"/>
                </a:moveTo>
                <a:cubicBezTo>
                  <a:pt x="441" y="7"/>
                  <a:pt x="443" y="7"/>
                  <a:pt x="445" y="7"/>
                </a:cubicBezTo>
                <a:cubicBezTo>
                  <a:pt x="444" y="7"/>
                  <a:pt x="445" y="7"/>
                  <a:pt x="444" y="7"/>
                </a:cubicBezTo>
                <a:cubicBezTo>
                  <a:pt x="444" y="7"/>
                  <a:pt x="439" y="7"/>
                  <a:pt x="441" y="7"/>
                </a:cubicBezTo>
                <a:close/>
                <a:moveTo>
                  <a:pt x="436" y="6"/>
                </a:moveTo>
                <a:cubicBezTo>
                  <a:pt x="433" y="6"/>
                  <a:pt x="434" y="5"/>
                  <a:pt x="431" y="6"/>
                </a:cubicBezTo>
                <a:cubicBezTo>
                  <a:pt x="431" y="6"/>
                  <a:pt x="433" y="6"/>
                  <a:pt x="432" y="7"/>
                </a:cubicBezTo>
                <a:cubicBezTo>
                  <a:pt x="434" y="7"/>
                  <a:pt x="436" y="8"/>
                  <a:pt x="437" y="7"/>
                </a:cubicBezTo>
                <a:cubicBezTo>
                  <a:pt x="432" y="7"/>
                  <a:pt x="433" y="6"/>
                  <a:pt x="436" y="6"/>
                </a:cubicBezTo>
                <a:close/>
                <a:moveTo>
                  <a:pt x="424" y="8"/>
                </a:moveTo>
                <a:cubicBezTo>
                  <a:pt x="420" y="7"/>
                  <a:pt x="426" y="6"/>
                  <a:pt x="421" y="7"/>
                </a:cubicBezTo>
                <a:cubicBezTo>
                  <a:pt x="423" y="7"/>
                  <a:pt x="420" y="8"/>
                  <a:pt x="424" y="8"/>
                </a:cubicBezTo>
                <a:close/>
                <a:moveTo>
                  <a:pt x="415" y="4"/>
                </a:moveTo>
                <a:cubicBezTo>
                  <a:pt x="415" y="4"/>
                  <a:pt x="414" y="4"/>
                  <a:pt x="413" y="4"/>
                </a:cubicBezTo>
                <a:cubicBezTo>
                  <a:pt x="415" y="4"/>
                  <a:pt x="417" y="5"/>
                  <a:pt x="420" y="5"/>
                </a:cubicBezTo>
                <a:cubicBezTo>
                  <a:pt x="420" y="4"/>
                  <a:pt x="417" y="4"/>
                  <a:pt x="415" y="4"/>
                </a:cubicBezTo>
                <a:close/>
                <a:moveTo>
                  <a:pt x="417" y="5"/>
                </a:moveTo>
                <a:cubicBezTo>
                  <a:pt x="417" y="6"/>
                  <a:pt x="414" y="6"/>
                  <a:pt x="412" y="5"/>
                </a:cubicBezTo>
                <a:cubicBezTo>
                  <a:pt x="412" y="6"/>
                  <a:pt x="415" y="6"/>
                  <a:pt x="416" y="7"/>
                </a:cubicBezTo>
                <a:cubicBezTo>
                  <a:pt x="416" y="7"/>
                  <a:pt x="417" y="7"/>
                  <a:pt x="418" y="7"/>
                </a:cubicBezTo>
                <a:cubicBezTo>
                  <a:pt x="413" y="6"/>
                  <a:pt x="418" y="6"/>
                  <a:pt x="419" y="6"/>
                </a:cubicBezTo>
                <a:cubicBezTo>
                  <a:pt x="419" y="6"/>
                  <a:pt x="419" y="5"/>
                  <a:pt x="417" y="5"/>
                </a:cubicBezTo>
                <a:close/>
                <a:moveTo>
                  <a:pt x="412" y="4"/>
                </a:moveTo>
                <a:cubicBezTo>
                  <a:pt x="409" y="4"/>
                  <a:pt x="409" y="5"/>
                  <a:pt x="410" y="5"/>
                </a:cubicBezTo>
                <a:cubicBezTo>
                  <a:pt x="409" y="4"/>
                  <a:pt x="414" y="5"/>
                  <a:pt x="413" y="5"/>
                </a:cubicBezTo>
                <a:cubicBezTo>
                  <a:pt x="410" y="4"/>
                  <a:pt x="413" y="4"/>
                  <a:pt x="412" y="4"/>
                </a:cubicBezTo>
                <a:close/>
                <a:moveTo>
                  <a:pt x="409" y="5"/>
                </a:moveTo>
                <a:cubicBezTo>
                  <a:pt x="405" y="5"/>
                  <a:pt x="405" y="5"/>
                  <a:pt x="405" y="5"/>
                </a:cubicBezTo>
                <a:cubicBezTo>
                  <a:pt x="404" y="6"/>
                  <a:pt x="408" y="6"/>
                  <a:pt x="407" y="7"/>
                </a:cubicBezTo>
                <a:cubicBezTo>
                  <a:pt x="409" y="7"/>
                  <a:pt x="409" y="7"/>
                  <a:pt x="412" y="8"/>
                </a:cubicBezTo>
                <a:cubicBezTo>
                  <a:pt x="411" y="7"/>
                  <a:pt x="404" y="6"/>
                  <a:pt x="409" y="5"/>
                </a:cubicBezTo>
                <a:close/>
                <a:moveTo>
                  <a:pt x="391" y="7"/>
                </a:moveTo>
                <a:cubicBezTo>
                  <a:pt x="393" y="7"/>
                  <a:pt x="395" y="7"/>
                  <a:pt x="397" y="7"/>
                </a:cubicBezTo>
                <a:cubicBezTo>
                  <a:pt x="397" y="7"/>
                  <a:pt x="397" y="7"/>
                  <a:pt x="397" y="7"/>
                </a:cubicBezTo>
                <a:cubicBezTo>
                  <a:pt x="395" y="7"/>
                  <a:pt x="393" y="7"/>
                  <a:pt x="391" y="7"/>
                </a:cubicBezTo>
                <a:close/>
                <a:moveTo>
                  <a:pt x="376" y="46"/>
                </a:moveTo>
                <a:cubicBezTo>
                  <a:pt x="376" y="47"/>
                  <a:pt x="379" y="47"/>
                  <a:pt x="380" y="47"/>
                </a:cubicBezTo>
                <a:cubicBezTo>
                  <a:pt x="378" y="47"/>
                  <a:pt x="378" y="46"/>
                  <a:pt x="376" y="46"/>
                </a:cubicBezTo>
                <a:close/>
                <a:moveTo>
                  <a:pt x="354" y="47"/>
                </a:moveTo>
                <a:cubicBezTo>
                  <a:pt x="353" y="48"/>
                  <a:pt x="359" y="47"/>
                  <a:pt x="359" y="47"/>
                </a:cubicBezTo>
                <a:cubicBezTo>
                  <a:pt x="357" y="47"/>
                  <a:pt x="357" y="46"/>
                  <a:pt x="354" y="47"/>
                </a:cubicBezTo>
                <a:close/>
                <a:moveTo>
                  <a:pt x="323" y="15"/>
                </a:moveTo>
                <a:cubicBezTo>
                  <a:pt x="323" y="16"/>
                  <a:pt x="322" y="16"/>
                  <a:pt x="324" y="16"/>
                </a:cubicBezTo>
                <a:cubicBezTo>
                  <a:pt x="326" y="16"/>
                  <a:pt x="326" y="15"/>
                  <a:pt x="323" y="15"/>
                </a:cubicBezTo>
                <a:close/>
                <a:moveTo>
                  <a:pt x="325" y="47"/>
                </a:moveTo>
                <a:cubicBezTo>
                  <a:pt x="324" y="48"/>
                  <a:pt x="328" y="47"/>
                  <a:pt x="329" y="46"/>
                </a:cubicBezTo>
                <a:cubicBezTo>
                  <a:pt x="327" y="47"/>
                  <a:pt x="327" y="46"/>
                  <a:pt x="325" y="47"/>
                </a:cubicBezTo>
                <a:close/>
                <a:moveTo>
                  <a:pt x="321" y="51"/>
                </a:moveTo>
                <a:cubicBezTo>
                  <a:pt x="324" y="50"/>
                  <a:pt x="323" y="50"/>
                  <a:pt x="321" y="51"/>
                </a:cubicBezTo>
                <a:cubicBezTo>
                  <a:pt x="323" y="51"/>
                  <a:pt x="325" y="50"/>
                  <a:pt x="327" y="50"/>
                </a:cubicBezTo>
                <a:cubicBezTo>
                  <a:pt x="328" y="50"/>
                  <a:pt x="328" y="49"/>
                  <a:pt x="328" y="49"/>
                </a:cubicBezTo>
                <a:cubicBezTo>
                  <a:pt x="325" y="50"/>
                  <a:pt x="321" y="49"/>
                  <a:pt x="321" y="51"/>
                </a:cubicBezTo>
                <a:close/>
                <a:moveTo>
                  <a:pt x="316" y="18"/>
                </a:moveTo>
                <a:cubicBezTo>
                  <a:pt x="319" y="17"/>
                  <a:pt x="317" y="18"/>
                  <a:pt x="320" y="18"/>
                </a:cubicBezTo>
                <a:cubicBezTo>
                  <a:pt x="319" y="17"/>
                  <a:pt x="321" y="17"/>
                  <a:pt x="321" y="16"/>
                </a:cubicBezTo>
                <a:cubicBezTo>
                  <a:pt x="318" y="17"/>
                  <a:pt x="319" y="17"/>
                  <a:pt x="317" y="17"/>
                </a:cubicBezTo>
                <a:cubicBezTo>
                  <a:pt x="317" y="17"/>
                  <a:pt x="317" y="17"/>
                  <a:pt x="316" y="18"/>
                </a:cubicBezTo>
                <a:close/>
                <a:moveTo>
                  <a:pt x="311" y="35"/>
                </a:moveTo>
                <a:cubicBezTo>
                  <a:pt x="312" y="34"/>
                  <a:pt x="316" y="34"/>
                  <a:pt x="315" y="34"/>
                </a:cubicBezTo>
                <a:cubicBezTo>
                  <a:pt x="314" y="34"/>
                  <a:pt x="308" y="35"/>
                  <a:pt x="311" y="35"/>
                </a:cubicBezTo>
                <a:close/>
                <a:moveTo>
                  <a:pt x="314" y="49"/>
                </a:moveTo>
                <a:cubicBezTo>
                  <a:pt x="314" y="50"/>
                  <a:pt x="318" y="49"/>
                  <a:pt x="318" y="49"/>
                </a:cubicBezTo>
                <a:lnTo>
                  <a:pt x="314" y="49"/>
                </a:lnTo>
                <a:close/>
                <a:moveTo>
                  <a:pt x="308" y="47"/>
                </a:moveTo>
                <a:cubicBezTo>
                  <a:pt x="308" y="48"/>
                  <a:pt x="314" y="46"/>
                  <a:pt x="315" y="46"/>
                </a:cubicBezTo>
                <a:cubicBezTo>
                  <a:pt x="315" y="46"/>
                  <a:pt x="315" y="45"/>
                  <a:pt x="316" y="45"/>
                </a:cubicBezTo>
                <a:cubicBezTo>
                  <a:pt x="313" y="46"/>
                  <a:pt x="309" y="47"/>
                  <a:pt x="308" y="47"/>
                </a:cubicBezTo>
                <a:close/>
                <a:moveTo>
                  <a:pt x="302" y="21"/>
                </a:moveTo>
                <a:cubicBezTo>
                  <a:pt x="305" y="21"/>
                  <a:pt x="305" y="20"/>
                  <a:pt x="306" y="20"/>
                </a:cubicBezTo>
                <a:cubicBezTo>
                  <a:pt x="306" y="19"/>
                  <a:pt x="307" y="19"/>
                  <a:pt x="307" y="19"/>
                </a:cubicBezTo>
                <a:cubicBezTo>
                  <a:pt x="304" y="20"/>
                  <a:pt x="303" y="20"/>
                  <a:pt x="302" y="21"/>
                </a:cubicBezTo>
                <a:close/>
                <a:moveTo>
                  <a:pt x="314" y="52"/>
                </a:moveTo>
                <a:cubicBezTo>
                  <a:pt x="313" y="52"/>
                  <a:pt x="311" y="53"/>
                  <a:pt x="311" y="53"/>
                </a:cubicBezTo>
                <a:cubicBezTo>
                  <a:pt x="314" y="52"/>
                  <a:pt x="313" y="53"/>
                  <a:pt x="315" y="52"/>
                </a:cubicBezTo>
                <a:cubicBezTo>
                  <a:pt x="315" y="52"/>
                  <a:pt x="315" y="52"/>
                  <a:pt x="314" y="52"/>
                </a:cubicBezTo>
                <a:close/>
                <a:moveTo>
                  <a:pt x="309" y="42"/>
                </a:moveTo>
                <a:cubicBezTo>
                  <a:pt x="307" y="43"/>
                  <a:pt x="305" y="43"/>
                  <a:pt x="304" y="44"/>
                </a:cubicBezTo>
                <a:cubicBezTo>
                  <a:pt x="306" y="44"/>
                  <a:pt x="309" y="43"/>
                  <a:pt x="310" y="42"/>
                </a:cubicBezTo>
                <a:cubicBezTo>
                  <a:pt x="310" y="42"/>
                  <a:pt x="310" y="41"/>
                  <a:pt x="309" y="41"/>
                </a:cubicBezTo>
                <a:lnTo>
                  <a:pt x="309" y="42"/>
                </a:lnTo>
                <a:close/>
                <a:moveTo>
                  <a:pt x="306" y="49"/>
                </a:moveTo>
                <a:cubicBezTo>
                  <a:pt x="308" y="49"/>
                  <a:pt x="309" y="49"/>
                  <a:pt x="310" y="49"/>
                </a:cubicBezTo>
                <a:cubicBezTo>
                  <a:pt x="310" y="48"/>
                  <a:pt x="310" y="48"/>
                  <a:pt x="311" y="48"/>
                </a:cubicBezTo>
                <a:cubicBezTo>
                  <a:pt x="311" y="48"/>
                  <a:pt x="311" y="48"/>
                  <a:pt x="311" y="48"/>
                </a:cubicBezTo>
                <a:cubicBezTo>
                  <a:pt x="308" y="49"/>
                  <a:pt x="307" y="48"/>
                  <a:pt x="306" y="49"/>
                </a:cubicBezTo>
                <a:close/>
                <a:moveTo>
                  <a:pt x="306" y="51"/>
                </a:moveTo>
                <a:cubicBezTo>
                  <a:pt x="307" y="51"/>
                  <a:pt x="308" y="50"/>
                  <a:pt x="309" y="50"/>
                </a:cubicBezTo>
                <a:cubicBezTo>
                  <a:pt x="310" y="50"/>
                  <a:pt x="310" y="50"/>
                  <a:pt x="310" y="50"/>
                </a:cubicBezTo>
                <a:cubicBezTo>
                  <a:pt x="310" y="50"/>
                  <a:pt x="310" y="50"/>
                  <a:pt x="310" y="50"/>
                </a:cubicBezTo>
                <a:cubicBezTo>
                  <a:pt x="307" y="50"/>
                  <a:pt x="304" y="51"/>
                  <a:pt x="306" y="51"/>
                </a:cubicBezTo>
                <a:close/>
                <a:moveTo>
                  <a:pt x="307" y="53"/>
                </a:moveTo>
                <a:cubicBezTo>
                  <a:pt x="309" y="53"/>
                  <a:pt x="306" y="54"/>
                  <a:pt x="306" y="54"/>
                </a:cubicBezTo>
                <a:cubicBezTo>
                  <a:pt x="309" y="54"/>
                  <a:pt x="310" y="53"/>
                  <a:pt x="311" y="52"/>
                </a:cubicBezTo>
                <a:cubicBezTo>
                  <a:pt x="310" y="52"/>
                  <a:pt x="308" y="53"/>
                  <a:pt x="307" y="53"/>
                </a:cubicBezTo>
                <a:close/>
                <a:moveTo>
                  <a:pt x="308" y="54"/>
                </a:moveTo>
                <a:cubicBezTo>
                  <a:pt x="305" y="55"/>
                  <a:pt x="306" y="55"/>
                  <a:pt x="305" y="56"/>
                </a:cubicBezTo>
                <a:cubicBezTo>
                  <a:pt x="308" y="55"/>
                  <a:pt x="309" y="56"/>
                  <a:pt x="310" y="55"/>
                </a:cubicBezTo>
                <a:cubicBezTo>
                  <a:pt x="308" y="55"/>
                  <a:pt x="308" y="55"/>
                  <a:pt x="308" y="54"/>
                </a:cubicBezTo>
                <a:close/>
                <a:moveTo>
                  <a:pt x="302" y="38"/>
                </a:moveTo>
                <a:cubicBezTo>
                  <a:pt x="300" y="39"/>
                  <a:pt x="300" y="39"/>
                  <a:pt x="300" y="40"/>
                </a:cubicBezTo>
                <a:cubicBezTo>
                  <a:pt x="303" y="39"/>
                  <a:pt x="303" y="39"/>
                  <a:pt x="302" y="38"/>
                </a:cubicBezTo>
                <a:close/>
                <a:moveTo>
                  <a:pt x="301" y="46"/>
                </a:moveTo>
                <a:cubicBezTo>
                  <a:pt x="300" y="47"/>
                  <a:pt x="300" y="47"/>
                  <a:pt x="299" y="47"/>
                </a:cubicBezTo>
                <a:cubicBezTo>
                  <a:pt x="299" y="47"/>
                  <a:pt x="297" y="48"/>
                  <a:pt x="299" y="48"/>
                </a:cubicBezTo>
                <a:cubicBezTo>
                  <a:pt x="300" y="47"/>
                  <a:pt x="305" y="45"/>
                  <a:pt x="302" y="46"/>
                </a:cubicBezTo>
                <a:cubicBezTo>
                  <a:pt x="302" y="46"/>
                  <a:pt x="301" y="46"/>
                  <a:pt x="301" y="46"/>
                </a:cubicBezTo>
                <a:close/>
                <a:moveTo>
                  <a:pt x="300" y="51"/>
                </a:moveTo>
                <a:cubicBezTo>
                  <a:pt x="300" y="51"/>
                  <a:pt x="303" y="50"/>
                  <a:pt x="303" y="50"/>
                </a:cubicBezTo>
                <a:cubicBezTo>
                  <a:pt x="301" y="50"/>
                  <a:pt x="297" y="52"/>
                  <a:pt x="300" y="51"/>
                </a:cubicBezTo>
                <a:close/>
                <a:moveTo>
                  <a:pt x="296" y="41"/>
                </a:moveTo>
                <a:cubicBezTo>
                  <a:pt x="296" y="40"/>
                  <a:pt x="297" y="40"/>
                  <a:pt x="297" y="40"/>
                </a:cubicBezTo>
                <a:cubicBezTo>
                  <a:pt x="294" y="40"/>
                  <a:pt x="293" y="42"/>
                  <a:pt x="296" y="41"/>
                </a:cubicBezTo>
                <a:close/>
                <a:moveTo>
                  <a:pt x="295" y="49"/>
                </a:moveTo>
                <a:cubicBezTo>
                  <a:pt x="293" y="50"/>
                  <a:pt x="294" y="51"/>
                  <a:pt x="297" y="51"/>
                </a:cubicBezTo>
                <a:cubicBezTo>
                  <a:pt x="298" y="50"/>
                  <a:pt x="294" y="50"/>
                  <a:pt x="297" y="49"/>
                </a:cubicBezTo>
                <a:cubicBezTo>
                  <a:pt x="296" y="49"/>
                  <a:pt x="296" y="49"/>
                  <a:pt x="295" y="49"/>
                </a:cubicBezTo>
                <a:close/>
                <a:moveTo>
                  <a:pt x="296" y="54"/>
                </a:moveTo>
                <a:cubicBezTo>
                  <a:pt x="296" y="55"/>
                  <a:pt x="294" y="55"/>
                  <a:pt x="294" y="55"/>
                </a:cubicBezTo>
                <a:cubicBezTo>
                  <a:pt x="294" y="56"/>
                  <a:pt x="294" y="56"/>
                  <a:pt x="295" y="57"/>
                </a:cubicBezTo>
                <a:cubicBezTo>
                  <a:pt x="293" y="57"/>
                  <a:pt x="293" y="57"/>
                  <a:pt x="293" y="57"/>
                </a:cubicBezTo>
                <a:cubicBezTo>
                  <a:pt x="293" y="58"/>
                  <a:pt x="293" y="58"/>
                  <a:pt x="292" y="58"/>
                </a:cubicBezTo>
                <a:cubicBezTo>
                  <a:pt x="294" y="58"/>
                  <a:pt x="294" y="58"/>
                  <a:pt x="295" y="58"/>
                </a:cubicBezTo>
                <a:cubicBezTo>
                  <a:pt x="293" y="58"/>
                  <a:pt x="293" y="57"/>
                  <a:pt x="297" y="57"/>
                </a:cubicBezTo>
                <a:cubicBezTo>
                  <a:pt x="297" y="56"/>
                  <a:pt x="295" y="56"/>
                  <a:pt x="295" y="56"/>
                </a:cubicBezTo>
                <a:cubicBezTo>
                  <a:pt x="295" y="55"/>
                  <a:pt x="299" y="54"/>
                  <a:pt x="298" y="54"/>
                </a:cubicBezTo>
                <a:cubicBezTo>
                  <a:pt x="297" y="55"/>
                  <a:pt x="297" y="54"/>
                  <a:pt x="296" y="54"/>
                </a:cubicBezTo>
                <a:close/>
                <a:moveTo>
                  <a:pt x="286" y="51"/>
                </a:moveTo>
                <a:cubicBezTo>
                  <a:pt x="286" y="52"/>
                  <a:pt x="282" y="52"/>
                  <a:pt x="282" y="53"/>
                </a:cubicBezTo>
                <a:cubicBezTo>
                  <a:pt x="285" y="52"/>
                  <a:pt x="292" y="51"/>
                  <a:pt x="293" y="49"/>
                </a:cubicBezTo>
                <a:cubicBezTo>
                  <a:pt x="289" y="50"/>
                  <a:pt x="289" y="51"/>
                  <a:pt x="286" y="51"/>
                </a:cubicBezTo>
                <a:close/>
                <a:moveTo>
                  <a:pt x="287" y="58"/>
                </a:moveTo>
                <a:cubicBezTo>
                  <a:pt x="291" y="56"/>
                  <a:pt x="292" y="55"/>
                  <a:pt x="293" y="54"/>
                </a:cubicBezTo>
                <a:cubicBezTo>
                  <a:pt x="288" y="56"/>
                  <a:pt x="290" y="56"/>
                  <a:pt x="287" y="58"/>
                </a:cubicBezTo>
                <a:close/>
                <a:moveTo>
                  <a:pt x="286" y="51"/>
                </a:moveTo>
                <a:cubicBezTo>
                  <a:pt x="288" y="50"/>
                  <a:pt x="291" y="49"/>
                  <a:pt x="291" y="48"/>
                </a:cubicBezTo>
                <a:cubicBezTo>
                  <a:pt x="289" y="49"/>
                  <a:pt x="285" y="51"/>
                  <a:pt x="286" y="51"/>
                </a:cubicBezTo>
                <a:close/>
                <a:moveTo>
                  <a:pt x="288" y="60"/>
                </a:moveTo>
                <a:cubicBezTo>
                  <a:pt x="289" y="60"/>
                  <a:pt x="294" y="59"/>
                  <a:pt x="294" y="59"/>
                </a:cubicBezTo>
                <a:cubicBezTo>
                  <a:pt x="293" y="59"/>
                  <a:pt x="289" y="59"/>
                  <a:pt x="288" y="60"/>
                </a:cubicBezTo>
                <a:close/>
                <a:moveTo>
                  <a:pt x="283" y="27"/>
                </a:moveTo>
                <a:cubicBezTo>
                  <a:pt x="276" y="29"/>
                  <a:pt x="276" y="29"/>
                  <a:pt x="276" y="29"/>
                </a:cubicBezTo>
                <a:cubicBezTo>
                  <a:pt x="277" y="30"/>
                  <a:pt x="274" y="30"/>
                  <a:pt x="274" y="31"/>
                </a:cubicBezTo>
                <a:cubicBezTo>
                  <a:pt x="278" y="29"/>
                  <a:pt x="276" y="29"/>
                  <a:pt x="281" y="28"/>
                </a:cubicBezTo>
                <a:cubicBezTo>
                  <a:pt x="281" y="28"/>
                  <a:pt x="279" y="29"/>
                  <a:pt x="280" y="29"/>
                </a:cubicBezTo>
                <a:cubicBezTo>
                  <a:pt x="282" y="28"/>
                  <a:pt x="282" y="29"/>
                  <a:pt x="284" y="28"/>
                </a:cubicBezTo>
                <a:cubicBezTo>
                  <a:pt x="285" y="27"/>
                  <a:pt x="281" y="28"/>
                  <a:pt x="283" y="27"/>
                </a:cubicBezTo>
                <a:close/>
                <a:moveTo>
                  <a:pt x="291" y="52"/>
                </a:moveTo>
                <a:cubicBezTo>
                  <a:pt x="291" y="51"/>
                  <a:pt x="289" y="52"/>
                  <a:pt x="291" y="51"/>
                </a:cubicBezTo>
                <a:cubicBezTo>
                  <a:pt x="285" y="53"/>
                  <a:pt x="289" y="53"/>
                  <a:pt x="291" y="52"/>
                </a:cubicBezTo>
                <a:close/>
                <a:moveTo>
                  <a:pt x="282" y="46"/>
                </a:moveTo>
                <a:cubicBezTo>
                  <a:pt x="282" y="46"/>
                  <a:pt x="281" y="46"/>
                  <a:pt x="281" y="47"/>
                </a:cubicBezTo>
                <a:cubicBezTo>
                  <a:pt x="283" y="46"/>
                  <a:pt x="285" y="46"/>
                  <a:pt x="286" y="45"/>
                </a:cubicBezTo>
                <a:cubicBezTo>
                  <a:pt x="284" y="45"/>
                  <a:pt x="284" y="45"/>
                  <a:pt x="282" y="46"/>
                </a:cubicBezTo>
                <a:close/>
                <a:moveTo>
                  <a:pt x="275" y="46"/>
                </a:moveTo>
                <a:cubicBezTo>
                  <a:pt x="277" y="46"/>
                  <a:pt x="280" y="44"/>
                  <a:pt x="281" y="44"/>
                </a:cubicBezTo>
                <a:cubicBezTo>
                  <a:pt x="282" y="44"/>
                  <a:pt x="286" y="42"/>
                  <a:pt x="284" y="42"/>
                </a:cubicBezTo>
                <a:cubicBezTo>
                  <a:pt x="283" y="43"/>
                  <a:pt x="276" y="45"/>
                  <a:pt x="275" y="46"/>
                </a:cubicBezTo>
                <a:close/>
                <a:moveTo>
                  <a:pt x="284" y="57"/>
                </a:moveTo>
                <a:cubicBezTo>
                  <a:pt x="285" y="56"/>
                  <a:pt x="283" y="55"/>
                  <a:pt x="287" y="54"/>
                </a:cubicBezTo>
                <a:cubicBezTo>
                  <a:pt x="288" y="53"/>
                  <a:pt x="286" y="54"/>
                  <a:pt x="285" y="54"/>
                </a:cubicBezTo>
                <a:cubicBezTo>
                  <a:pt x="284" y="55"/>
                  <a:pt x="285" y="55"/>
                  <a:pt x="283" y="56"/>
                </a:cubicBezTo>
                <a:cubicBezTo>
                  <a:pt x="282" y="56"/>
                  <a:pt x="285" y="56"/>
                  <a:pt x="281" y="57"/>
                </a:cubicBezTo>
                <a:cubicBezTo>
                  <a:pt x="281" y="58"/>
                  <a:pt x="283" y="57"/>
                  <a:pt x="284" y="57"/>
                </a:cubicBezTo>
                <a:cubicBezTo>
                  <a:pt x="283" y="57"/>
                  <a:pt x="283" y="57"/>
                  <a:pt x="284" y="57"/>
                </a:cubicBezTo>
                <a:close/>
                <a:moveTo>
                  <a:pt x="279" y="43"/>
                </a:moveTo>
                <a:cubicBezTo>
                  <a:pt x="279" y="43"/>
                  <a:pt x="279" y="43"/>
                  <a:pt x="280" y="43"/>
                </a:cubicBezTo>
                <a:cubicBezTo>
                  <a:pt x="280" y="43"/>
                  <a:pt x="283" y="42"/>
                  <a:pt x="283" y="42"/>
                </a:cubicBezTo>
                <a:cubicBezTo>
                  <a:pt x="281" y="42"/>
                  <a:pt x="281" y="42"/>
                  <a:pt x="279" y="43"/>
                </a:cubicBezTo>
                <a:close/>
                <a:moveTo>
                  <a:pt x="273" y="49"/>
                </a:moveTo>
                <a:cubicBezTo>
                  <a:pt x="277" y="47"/>
                  <a:pt x="276" y="49"/>
                  <a:pt x="277" y="48"/>
                </a:cubicBezTo>
                <a:cubicBezTo>
                  <a:pt x="278" y="48"/>
                  <a:pt x="278" y="48"/>
                  <a:pt x="278" y="47"/>
                </a:cubicBezTo>
                <a:cubicBezTo>
                  <a:pt x="276" y="48"/>
                  <a:pt x="274" y="48"/>
                  <a:pt x="273" y="49"/>
                </a:cubicBezTo>
                <a:close/>
                <a:moveTo>
                  <a:pt x="274" y="62"/>
                </a:moveTo>
                <a:cubicBezTo>
                  <a:pt x="273" y="62"/>
                  <a:pt x="272" y="63"/>
                  <a:pt x="272" y="63"/>
                </a:cubicBezTo>
                <a:cubicBezTo>
                  <a:pt x="273" y="62"/>
                  <a:pt x="274" y="63"/>
                  <a:pt x="275" y="62"/>
                </a:cubicBezTo>
                <a:cubicBezTo>
                  <a:pt x="274" y="62"/>
                  <a:pt x="281" y="60"/>
                  <a:pt x="282" y="59"/>
                </a:cubicBezTo>
                <a:cubicBezTo>
                  <a:pt x="281" y="60"/>
                  <a:pt x="280" y="60"/>
                  <a:pt x="280" y="60"/>
                </a:cubicBezTo>
                <a:cubicBezTo>
                  <a:pt x="279" y="60"/>
                  <a:pt x="280" y="59"/>
                  <a:pt x="278" y="59"/>
                </a:cubicBezTo>
                <a:cubicBezTo>
                  <a:pt x="279" y="60"/>
                  <a:pt x="277" y="60"/>
                  <a:pt x="275" y="61"/>
                </a:cubicBezTo>
                <a:cubicBezTo>
                  <a:pt x="276" y="61"/>
                  <a:pt x="275" y="61"/>
                  <a:pt x="274" y="62"/>
                </a:cubicBezTo>
                <a:close/>
                <a:moveTo>
                  <a:pt x="270" y="48"/>
                </a:moveTo>
                <a:cubicBezTo>
                  <a:pt x="270" y="49"/>
                  <a:pt x="273" y="48"/>
                  <a:pt x="276" y="47"/>
                </a:cubicBezTo>
                <a:cubicBezTo>
                  <a:pt x="273" y="47"/>
                  <a:pt x="273" y="46"/>
                  <a:pt x="271" y="47"/>
                </a:cubicBezTo>
                <a:cubicBezTo>
                  <a:pt x="272" y="47"/>
                  <a:pt x="274" y="47"/>
                  <a:pt x="270" y="48"/>
                </a:cubicBezTo>
                <a:close/>
                <a:moveTo>
                  <a:pt x="276" y="60"/>
                </a:moveTo>
                <a:cubicBezTo>
                  <a:pt x="276" y="60"/>
                  <a:pt x="277" y="59"/>
                  <a:pt x="276" y="59"/>
                </a:cubicBezTo>
                <a:cubicBezTo>
                  <a:pt x="270" y="61"/>
                  <a:pt x="269" y="62"/>
                  <a:pt x="276" y="60"/>
                </a:cubicBezTo>
                <a:close/>
                <a:moveTo>
                  <a:pt x="264" y="34"/>
                </a:moveTo>
                <a:cubicBezTo>
                  <a:pt x="262" y="34"/>
                  <a:pt x="261" y="35"/>
                  <a:pt x="261" y="35"/>
                </a:cubicBezTo>
                <a:cubicBezTo>
                  <a:pt x="263" y="35"/>
                  <a:pt x="265" y="34"/>
                  <a:pt x="265" y="34"/>
                </a:cubicBezTo>
                <a:cubicBezTo>
                  <a:pt x="264" y="34"/>
                  <a:pt x="264" y="34"/>
                  <a:pt x="264" y="34"/>
                </a:cubicBezTo>
                <a:close/>
                <a:moveTo>
                  <a:pt x="248" y="40"/>
                </a:moveTo>
                <a:cubicBezTo>
                  <a:pt x="250" y="40"/>
                  <a:pt x="247" y="41"/>
                  <a:pt x="248" y="41"/>
                </a:cubicBezTo>
                <a:cubicBezTo>
                  <a:pt x="251" y="40"/>
                  <a:pt x="250" y="40"/>
                  <a:pt x="252" y="39"/>
                </a:cubicBezTo>
                <a:cubicBezTo>
                  <a:pt x="252" y="39"/>
                  <a:pt x="252" y="40"/>
                  <a:pt x="253" y="39"/>
                </a:cubicBezTo>
                <a:cubicBezTo>
                  <a:pt x="254" y="39"/>
                  <a:pt x="253" y="39"/>
                  <a:pt x="254" y="38"/>
                </a:cubicBezTo>
                <a:cubicBezTo>
                  <a:pt x="257" y="37"/>
                  <a:pt x="256" y="38"/>
                  <a:pt x="259" y="36"/>
                </a:cubicBezTo>
                <a:cubicBezTo>
                  <a:pt x="260" y="36"/>
                  <a:pt x="260" y="36"/>
                  <a:pt x="260" y="35"/>
                </a:cubicBezTo>
                <a:cubicBezTo>
                  <a:pt x="258" y="36"/>
                  <a:pt x="258" y="36"/>
                  <a:pt x="256" y="36"/>
                </a:cubicBezTo>
                <a:cubicBezTo>
                  <a:pt x="258" y="36"/>
                  <a:pt x="253" y="38"/>
                  <a:pt x="254" y="37"/>
                </a:cubicBezTo>
                <a:cubicBezTo>
                  <a:pt x="251" y="38"/>
                  <a:pt x="252" y="39"/>
                  <a:pt x="250" y="40"/>
                </a:cubicBezTo>
                <a:cubicBezTo>
                  <a:pt x="250" y="39"/>
                  <a:pt x="251" y="39"/>
                  <a:pt x="250" y="39"/>
                </a:cubicBezTo>
                <a:cubicBezTo>
                  <a:pt x="245" y="41"/>
                  <a:pt x="242" y="42"/>
                  <a:pt x="238" y="44"/>
                </a:cubicBezTo>
                <a:cubicBezTo>
                  <a:pt x="237" y="45"/>
                  <a:pt x="241" y="44"/>
                  <a:pt x="239" y="45"/>
                </a:cubicBezTo>
                <a:cubicBezTo>
                  <a:pt x="235" y="46"/>
                  <a:pt x="238" y="43"/>
                  <a:pt x="235" y="45"/>
                </a:cubicBezTo>
                <a:cubicBezTo>
                  <a:pt x="236" y="45"/>
                  <a:pt x="236" y="46"/>
                  <a:pt x="238" y="45"/>
                </a:cubicBezTo>
                <a:cubicBezTo>
                  <a:pt x="239" y="44"/>
                  <a:pt x="241" y="44"/>
                  <a:pt x="242" y="44"/>
                </a:cubicBezTo>
                <a:cubicBezTo>
                  <a:pt x="243" y="43"/>
                  <a:pt x="241" y="44"/>
                  <a:pt x="242" y="43"/>
                </a:cubicBezTo>
                <a:cubicBezTo>
                  <a:pt x="245" y="42"/>
                  <a:pt x="246" y="41"/>
                  <a:pt x="248" y="40"/>
                </a:cubicBezTo>
                <a:close/>
                <a:moveTo>
                  <a:pt x="253" y="56"/>
                </a:moveTo>
                <a:cubicBezTo>
                  <a:pt x="253" y="57"/>
                  <a:pt x="253" y="57"/>
                  <a:pt x="254" y="57"/>
                </a:cubicBezTo>
                <a:cubicBezTo>
                  <a:pt x="257" y="55"/>
                  <a:pt x="256" y="56"/>
                  <a:pt x="258" y="55"/>
                </a:cubicBezTo>
                <a:cubicBezTo>
                  <a:pt x="258" y="55"/>
                  <a:pt x="263" y="53"/>
                  <a:pt x="264" y="52"/>
                </a:cubicBezTo>
                <a:cubicBezTo>
                  <a:pt x="260" y="53"/>
                  <a:pt x="255" y="56"/>
                  <a:pt x="253" y="56"/>
                </a:cubicBezTo>
                <a:close/>
                <a:moveTo>
                  <a:pt x="264" y="64"/>
                </a:moveTo>
                <a:cubicBezTo>
                  <a:pt x="267" y="64"/>
                  <a:pt x="264" y="65"/>
                  <a:pt x="263" y="65"/>
                </a:cubicBezTo>
                <a:cubicBezTo>
                  <a:pt x="263" y="66"/>
                  <a:pt x="263" y="66"/>
                  <a:pt x="264" y="66"/>
                </a:cubicBezTo>
                <a:cubicBezTo>
                  <a:pt x="264" y="65"/>
                  <a:pt x="265" y="66"/>
                  <a:pt x="267" y="65"/>
                </a:cubicBezTo>
                <a:cubicBezTo>
                  <a:pt x="268" y="64"/>
                  <a:pt x="268" y="64"/>
                  <a:pt x="268" y="63"/>
                </a:cubicBezTo>
                <a:cubicBezTo>
                  <a:pt x="267" y="64"/>
                  <a:pt x="265" y="63"/>
                  <a:pt x="264" y="64"/>
                </a:cubicBezTo>
                <a:close/>
                <a:moveTo>
                  <a:pt x="261" y="65"/>
                </a:moveTo>
                <a:cubicBezTo>
                  <a:pt x="261" y="65"/>
                  <a:pt x="261" y="65"/>
                  <a:pt x="261" y="65"/>
                </a:cubicBezTo>
                <a:cubicBezTo>
                  <a:pt x="263" y="65"/>
                  <a:pt x="266" y="63"/>
                  <a:pt x="264" y="63"/>
                </a:cubicBezTo>
                <a:cubicBezTo>
                  <a:pt x="264" y="64"/>
                  <a:pt x="263" y="64"/>
                  <a:pt x="261" y="65"/>
                </a:cubicBezTo>
                <a:close/>
                <a:moveTo>
                  <a:pt x="253" y="68"/>
                </a:moveTo>
                <a:cubicBezTo>
                  <a:pt x="255" y="68"/>
                  <a:pt x="258" y="67"/>
                  <a:pt x="259" y="67"/>
                </a:cubicBezTo>
                <a:cubicBezTo>
                  <a:pt x="258" y="67"/>
                  <a:pt x="261" y="66"/>
                  <a:pt x="260" y="66"/>
                </a:cubicBezTo>
                <a:cubicBezTo>
                  <a:pt x="257" y="67"/>
                  <a:pt x="256" y="67"/>
                  <a:pt x="253" y="68"/>
                </a:cubicBezTo>
                <a:close/>
                <a:moveTo>
                  <a:pt x="256" y="64"/>
                </a:moveTo>
                <a:cubicBezTo>
                  <a:pt x="258" y="64"/>
                  <a:pt x="255" y="65"/>
                  <a:pt x="257" y="65"/>
                </a:cubicBezTo>
                <a:cubicBezTo>
                  <a:pt x="258" y="64"/>
                  <a:pt x="257" y="64"/>
                  <a:pt x="258" y="63"/>
                </a:cubicBezTo>
                <a:lnTo>
                  <a:pt x="256" y="64"/>
                </a:lnTo>
                <a:close/>
                <a:moveTo>
                  <a:pt x="249" y="75"/>
                </a:moveTo>
                <a:cubicBezTo>
                  <a:pt x="249" y="75"/>
                  <a:pt x="249" y="75"/>
                  <a:pt x="248" y="75"/>
                </a:cubicBezTo>
                <a:cubicBezTo>
                  <a:pt x="247" y="75"/>
                  <a:pt x="250" y="73"/>
                  <a:pt x="247" y="74"/>
                </a:cubicBezTo>
                <a:cubicBezTo>
                  <a:pt x="250" y="74"/>
                  <a:pt x="243" y="77"/>
                  <a:pt x="246" y="77"/>
                </a:cubicBezTo>
                <a:cubicBezTo>
                  <a:pt x="246" y="77"/>
                  <a:pt x="247" y="76"/>
                  <a:pt x="247" y="76"/>
                </a:cubicBezTo>
                <a:cubicBezTo>
                  <a:pt x="246" y="77"/>
                  <a:pt x="246" y="77"/>
                  <a:pt x="247" y="77"/>
                </a:cubicBezTo>
                <a:cubicBezTo>
                  <a:pt x="249" y="75"/>
                  <a:pt x="255" y="74"/>
                  <a:pt x="257" y="72"/>
                </a:cubicBezTo>
                <a:cubicBezTo>
                  <a:pt x="255" y="72"/>
                  <a:pt x="252" y="74"/>
                  <a:pt x="249" y="75"/>
                </a:cubicBezTo>
                <a:close/>
                <a:moveTo>
                  <a:pt x="248" y="62"/>
                </a:moveTo>
                <a:cubicBezTo>
                  <a:pt x="250" y="61"/>
                  <a:pt x="251" y="61"/>
                  <a:pt x="251" y="60"/>
                </a:cubicBezTo>
                <a:cubicBezTo>
                  <a:pt x="249" y="61"/>
                  <a:pt x="248" y="62"/>
                  <a:pt x="248" y="62"/>
                </a:cubicBezTo>
                <a:close/>
                <a:moveTo>
                  <a:pt x="246" y="67"/>
                </a:moveTo>
                <a:cubicBezTo>
                  <a:pt x="243" y="68"/>
                  <a:pt x="245" y="69"/>
                  <a:pt x="248" y="68"/>
                </a:cubicBezTo>
                <a:cubicBezTo>
                  <a:pt x="248" y="67"/>
                  <a:pt x="246" y="68"/>
                  <a:pt x="246" y="67"/>
                </a:cubicBezTo>
                <a:close/>
                <a:moveTo>
                  <a:pt x="244" y="65"/>
                </a:moveTo>
                <a:cubicBezTo>
                  <a:pt x="243" y="65"/>
                  <a:pt x="245" y="64"/>
                  <a:pt x="245" y="63"/>
                </a:cubicBezTo>
                <a:cubicBezTo>
                  <a:pt x="242" y="64"/>
                  <a:pt x="242" y="66"/>
                  <a:pt x="244" y="65"/>
                </a:cubicBezTo>
                <a:close/>
                <a:moveTo>
                  <a:pt x="241" y="72"/>
                </a:moveTo>
                <a:cubicBezTo>
                  <a:pt x="241" y="72"/>
                  <a:pt x="241" y="71"/>
                  <a:pt x="240" y="71"/>
                </a:cubicBezTo>
                <a:cubicBezTo>
                  <a:pt x="240" y="72"/>
                  <a:pt x="239" y="72"/>
                  <a:pt x="239" y="72"/>
                </a:cubicBezTo>
                <a:cubicBezTo>
                  <a:pt x="239" y="72"/>
                  <a:pt x="238" y="73"/>
                  <a:pt x="238" y="73"/>
                </a:cubicBezTo>
                <a:cubicBezTo>
                  <a:pt x="242" y="71"/>
                  <a:pt x="237" y="74"/>
                  <a:pt x="239" y="74"/>
                </a:cubicBezTo>
                <a:cubicBezTo>
                  <a:pt x="243" y="71"/>
                  <a:pt x="246" y="72"/>
                  <a:pt x="248" y="70"/>
                </a:cubicBezTo>
                <a:cubicBezTo>
                  <a:pt x="245" y="70"/>
                  <a:pt x="241" y="73"/>
                  <a:pt x="239" y="73"/>
                </a:cubicBezTo>
                <a:cubicBezTo>
                  <a:pt x="239" y="73"/>
                  <a:pt x="240" y="72"/>
                  <a:pt x="241" y="72"/>
                </a:cubicBezTo>
                <a:close/>
                <a:moveTo>
                  <a:pt x="239" y="71"/>
                </a:moveTo>
                <a:cubicBezTo>
                  <a:pt x="236" y="72"/>
                  <a:pt x="237" y="73"/>
                  <a:pt x="236" y="74"/>
                </a:cubicBezTo>
                <a:cubicBezTo>
                  <a:pt x="238" y="73"/>
                  <a:pt x="239" y="72"/>
                  <a:pt x="239" y="71"/>
                </a:cubicBezTo>
                <a:close/>
                <a:moveTo>
                  <a:pt x="226" y="49"/>
                </a:moveTo>
                <a:cubicBezTo>
                  <a:pt x="226" y="48"/>
                  <a:pt x="225" y="49"/>
                  <a:pt x="227" y="47"/>
                </a:cubicBezTo>
                <a:cubicBezTo>
                  <a:pt x="225" y="49"/>
                  <a:pt x="222" y="49"/>
                  <a:pt x="221" y="51"/>
                </a:cubicBezTo>
                <a:cubicBezTo>
                  <a:pt x="225" y="49"/>
                  <a:pt x="224" y="50"/>
                  <a:pt x="226" y="50"/>
                </a:cubicBezTo>
                <a:cubicBezTo>
                  <a:pt x="224" y="51"/>
                  <a:pt x="224" y="51"/>
                  <a:pt x="222" y="51"/>
                </a:cubicBezTo>
                <a:cubicBezTo>
                  <a:pt x="223" y="52"/>
                  <a:pt x="227" y="50"/>
                  <a:pt x="230" y="49"/>
                </a:cubicBezTo>
                <a:cubicBezTo>
                  <a:pt x="230" y="48"/>
                  <a:pt x="230" y="48"/>
                  <a:pt x="231" y="47"/>
                </a:cubicBezTo>
                <a:cubicBezTo>
                  <a:pt x="231" y="47"/>
                  <a:pt x="231" y="48"/>
                  <a:pt x="233" y="47"/>
                </a:cubicBezTo>
                <a:cubicBezTo>
                  <a:pt x="233" y="46"/>
                  <a:pt x="233" y="46"/>
                  <a:pt x="233" y="46"/>
                </a:cubicBezTo>
                <a:cubicBezTo>
                  <a:pt x="229" y="48"/>
                  <a:pt x="228" y="48"/>
                  <a:pt x="226" y="49"/>
                </a:cubicBezTo>
                <a:close/>
                <a:moveTo>
                  <a:pt x="235" y="57"/>
                </a:moveTo>
                <a:cubicBezTo>
                  <a:pt x="233" y="58"/>
                  <a:pt x="231" y="59"/>
                  <a:pt x="230" y="59"/>
                </a:cubicBezTo>
                <a:cubicBezTo>
                  <a:pt x="228" y="60"/>
                  <a:pt x="231" y="59"/>
                  <a:pt x="232" y="59"/>
                </a:cubicBezTo>
                <a:cubicBezTo>
                  <a:pt x="232" y="59"/>
                  <a:pt x="231" y="59"/>
                  <a:pt x="233" y="58"/>
                </a:cubicBezTo>
                <a:cubicBezTo>
                  <a:pt x="233" y="58"/>
                  <a:pt x="233" y="59"/>
                  <a:pt x="232" y="59"/>
                </a:cubicBezTo>
                <a:cubicBezTo>
                  <a:pt x="234" y="58"/>
                  <a:pt x="236" y="58"/>
                  <a:pt x="236" y="57"/>
                </a:cubicBezTo>
                <a:cubicBezTo>
                  <a:pt x="235" y="57"/>
                  <a:pt x="235" y="57"/>
                  <a:pt x="235" y="57"/>
                </a:cubicBezTo>
                <a:close/>
                <a:moveTo>
                  <a:pt x="235" y="64"/>
                </a:moveTo>
                <a:cubicBezTo>
                  <a:pt x="237" y="63"/>
                  <a:pt x="235" y="65"/>
                  <a:pt x="235" y="65"/>
                </a:cubicBezTo>
                <a:cubicBezTo>
                  <a:pt x="238" y="64"/>
                  <a:pt x="238" y="64"/>
                  <a:pt x="238" y="63"/>
                </a:cubicBezTo>
                <a:cubicBezTo>
                  <a:pt x="237" y="64"/>
                  <a:pt x="235" y="64"/>
                  <a:pt x="235" y="64"/>
                </a:cubicBezTo>
                <a:close/>
                <a:moveTo>
                  <a:pt x="230" y="61"/>
                </a:moveTo>
                <a:cubicBezTo>
                  <a:pt x="230" y="61"/>
                  <a:pt x="228" y="63"/>
                  <a:pt x="231" y="62"/>
                </a:cubicBezTo>
                <a:cubicBezTo>
                  <a:pt x="230" y="62"/>
                  <a:pt x="232" y="60"/>
                  <a:pt x="232" y="60"/>
                </a:cubicBezTo>
                <a:cubicBezTo>
                  <a:pt x="231" y="60"/>
                  <a:pt x="230" y="61"/>
                  <a:pt x="230" y="61"/>
                </a:cubicBezTo>
                <a:close/>
                <a:moveTo>
                  <a:pt x="227" y="61"/>
                </a:moveTo>
                <a:cubicBezTo>
                  <a:pt x="227" y="62"/>
                  <a:pt x="227" y="62"/>
                  <a:pt x="227" y="62"/>
                </a:cubicBezTo>
                <a:cubicBezTo>
                  <a:pt x="228" y="61"/>
                  <a:pt x="229" y="60"/>
                  <a:pt x="230" y="60"/>
                </a:cubicBezTo>
                <a:cubicBezTo>
                  <a:pt x="230" y="60"/>
                  <a:pt x="229" y="60"/>
                  <a:pt x="227" y="61"/>
                </a:cubicBezTo>
                <a:close/>
                <a:moveTo>
                  <a:pt x="225" y="71"/>
                </a:moveTo>
                <a:cubicBezTo>
                  <a:pt x="228" y="69"/>
                  <a:pt x="229" y="68"/>
                  <a:pt x="232" y="66"/>
                </a:cubicBezTo>
                <a:cubicBezTo>
                  <a:pt x="230" y="67"/>
                  <a:pt x="232" y="66"/>
                  <a:pt x="232" y="65"/>
                </a:cubicBezTo>
                <a:cubicBezTo>
                  <a:pt x="230" y="67"/>
                  <a:pt x="226" y="67"/>
                  <a:pt x="226" y="68"/>
                </a:cubicBezTo>
                <a:cubicBezTo>
                  <a:pt x="227" y="69"/>
                  <a:pt x="228" y="67"/>
                  <a:pt x="230" y="67"/>
                </a:cubicBezTo>
                <a:cubicBezTo>
                  <a:pt x="230" y="67"/>
                  <a:pt x="231" y="67"/>
                  <a:pt x="231" y="67"/>
                </a:cubicBezTo>
                <a:cubicBezTo>
                  <a:pt x="228" y="69"/>
                  <a:pt x="225" y="70"/>
                  <a:pt x="225" y="71"/>
                </a:cubicBezTo>
                <a:close/>
                <a:moveTo>
                  <a:pt x="228" y="73"/>
                </a:moveTo>
                <a:cubicBezTo>
                  <a:pt x="228" y="73"/>
                  <a:pt x="228" y="72"/>
                  <a:pt x="226" y="73"/>
                </a:cubicBezTo>
                <a:cubicBezTo>
                  <a:pt x="227" y="74"/>
                  <a:pt x="227" y="74"/>
                  <a:pt x="227" y="74"/>
                </a:cubicBezTo>
                <a:cubicBezTo>
                  <a:pt x="228" y="73"/>
                  <a:pt x="231" y="72"/>
                  <a:pt x="230" y="72"/>
                </a:cubicBezTo>
                <a:lnTo>
                  <a:pt x="228" y="73"/>
                </a:lnTo>
                <a:close/>
                <a:moveTo>
                  <a:pt x="221" y="77"/>
                </a:moveTo>
                <a:cubicBezTo>
                  <a:pt x="221" y="77"/>
                  <a:pt x="224" y="76"/>
                  <a:pt x="225" y="76"/>
                </a:cubicBezTo>
                <a:cubicBezTo>
                  <a:pt x="224" y="77"/>
                  <a:pt x="222" y="78"/>
                  <a:pt x="221" y="79"/>
                </a:cubicBezTo>
                <a:cubicBezTo>
                  <a:pt x="223" y="78"/>
                  <a:pt x="225" y="77"/>
                  <a:pt x="227" y="76"/>
                </a:cubicBezTo>
                <a:cubicBezTo>
                  <a:pt x="228" y="75"/>
                  <a:pt x="227" y="75"/>
                  <a:pt x="226" y="74"/>
                </a:cubicBezTo>
                <a:cubicBezTo>
                  <a:pt x="224" y="75"/>
                  <a:pt x="223" y="76"/>
                  <a:pt x="222" y="77"/>
                </a:cubicBezTo>
                <a:cubicBezTo>
                  <a:pt x="222" y="76"/>
                  <a:pt x="221" y="76"/>
                  <a:pt x="221" y="77"/>
                </a:cubicBezTo>
                <a:close/>
                <a:moveTo>
                  <a:pt x="224" y="73"/>
                </a:moveTo>
                <a:cubicBezTo>
                  <a:pt x="220" y="76"/>
                  <a:pt x="220" y="76"/>
                  <a:pt x="220" y="76"/>
                </a:cubicBezTo>
                <a:cubicBezTo>
                  <a:pt x="222" y="76"/>
                  <a:pt x="221" y="76"/>
                  <a:pt x="224" y="75"/>
                </a:cubicBezTo>
                <a:cubicBezTo>
                  <a:pt x="223" y="74"/>
                  <a:pt x="226" y="73"/>
                  <a:pt x="224" y="73"/>
                </a:cubicBezTo>
                <a:close/>
                <a:moveTo>
                  <a:pt x="206" y="64"/>
                </a:moveTo>
                <a:cubicBezTo>
                  <a:pt x="207" y="65"/>
                  <a:pt x="208" y="64"/>
                  <a:pt x="207" y="65"/>
                </a:cubicBezTo>
                <a:cubicBezTo>
                  <a:pt x="212" y="62"/>
                  <a:pt x="208" y="64"/>
                  <a:pt x="209" y="63"/>
                </a:cubicBezTo>
                <a:cubicBezTo>
                  <a:pt x="210" y="62"/>
                  <a:pt x="210" y="63"/>
                  <a:pt x="212" y="62"/>
                </a:cubicBezTo>
                <a:cubicBezTo>
                  <a:pt x="212" y="61"/>
                  <a:pt x="209" y="62"/>
                  <a:pt x="206" y="64"/>
                </a:cubicBezTo>
                <a:close/>
                <a:moveTo>
                  <a:pt x="197" y="73"/>
                </a:moveTo>
                <a:cubicBezTo>
                  <a:pt x="198" y="73"/>
                  <a:pt x="198" y="72"/>
                  <a:pt x="198" y="73"/>
                </a:cubicBezTo>
                <a:cubicBezTo>
                  <a:pt x="199" y="72"/>
                  <a:pt x="200" y="71"/>
                  <a:pt x="200" y="71"/>
                </a:cubicBezTo>
                <a:cubicBezTo>
                  <a:pt x="198" y="72"/>
                  <a:pt x="201" y="70"/>
                  <a:pt x="200" y="70"/>
                </a:cubicBezTo>
                <a:cubicBezTo>
                  <a:pt x="197" y="72"/>
                  <a:pt x="200" y="72"/>
                  <a:pt x="197" y="73"/>
                </a:cubicBezTo>
                <a:close/>
                <a:moveTo>
                  <a:pt x="196" y="70"/>
                </a:moveTo>
                <a:cubicBezTo>
                  <a:pt x="196" y="71"/>
                  <a:pt x="198" y="69"/>
                  <a:pt x="197" y="71"/>
                </a:cubicBezTo>
                <a:cubicBezTo>
                  <a:pt x="200" y="69"/>
                  <a:pt x="198" y="68"/>
                  <a:pt x="196" y="70"/>
                </a:cubicBezTo>
                <a:close/>
                <a:moveTo>
                  <a:pt x="191" y="75"/>
                </a:moveTo>
                <a:cubicBezTo>
                  <a:pt x="192" y="74"/>
                  <a:pt x="194" y="72"/>
                  <a:pt x="192" y="73"/>
                </a:cubicBezTo>
                <a:cubicBezTo>
                  <a:pt x="192" y="74"/>
                  <a:pt x="189" y="75"/>
                  <a:pt x="191" y="75"/>
                </a:cubicBezTo>
                <a:close/>
                <a:moveTo>
                  <a:pt x="187" y="76"/>
                </a:moveTo>
                <a:cubicBezTo>
                  <a:pt x="186" y="77"/>
                  <a:pt x="184" y="78"/>
                  <a:pt x="185" y="79"/>
                </a:cubicBezTo>
                <a:cubicBezTo>
                  <a:pt x="185" y="78"/>
                  <a:pt x="187" y="77"/>
                  <a:pt x="187" y="78"/>
                </a:cubicBezTo>
                <a:cubicBezTo>
                  <a:pt x="186" y="78"/>
                  <a:pt x="187" y="78"/>
                  <a:pt x="188" y="77"/>
                </a:cubicBezTo>
                <a:cubicBezTo>
                  <a:pt x="189" y="76"/>
                  <a:pt x="189" y="76"/>
                  <a:pt x="187" y="76"/>
                </a:cubicBezTo>
                <a:close/>
                <a:moveTo>
                  <a:pt x="186" y="75"/>
                </a:moveTo>
                <a:cubicBezTo>
                  <a:pt x="185" y="76"/>
                  <a:pt x="184" y="77"/>
                  <a:pt x="184" y="77"/>
                </a:cubicBezTo>
                <a:cubicBezTo>
                  <a:pt x="183" y="78"/>
                  <a:pt x="188" y="76"/>
                  <a:pt x="188" y="75"/>
                </a:cubicBezTo>
                <a:cubicBezTo>
                  <a:pt x="186" y="76"/>
                  <a:pt x="187" y="75"/>
                  <a:pt x="186" y="75"/>
                </a:cubicBezTo>
                <a:close/>
                <a:moveTo>
                  <a:pt x="186" y="95"/>
                </a:moveTo>
                <a:cubicBezTo>
                  <a:pt x="187" y="94"/>
                  <a:pt x="186" y="95"/>
                  <a:pt x="186" y="95"/>
                </a:cubicBezTo>
                <a:cubicBezTo>
                  <a:pt x="191" y="92"/>
                  <a:pt x="191" y="92"/>
                  <a:pt x="191" y="92"/>
                </a:cubicBezTo>
                <a:cubicBezTo>
                  <a:pt x="192" y="92"/>
                  <a:pt x="191" y="93"/>
                  <a:pt x="193" y="92"/>
                </a:cubicBezTo>
                <a:cubicBezTo>
                  <a:pt x="192" y="92"/>
                  <a:pt x="195" y="91"/>
                  <a:pt x="195" y="90"/>
                </a:cubicBezTo>
                <a:cubicBezTo>
                  <a:pt x="194" y="91"/>
                  <a:pt x="193" y="90"/>
                  <a:pt x="192" y="91"/>
                </a:cubicBezTo>
                <a:cubicBezTo>
                  <a:pt x="190" y="93"/>
                  <a:pt x="187" y="94"/>
                  <a:pt x="186" y="95"/>
                </a:cubicBezTo>
                <a:close/>
                <a:moveTo>
                  <a:pt x="178" y="81"/>
                </a:moveTo>
                <a:cubicBezTo>
                  <a:pt x="176" y="83"/>
                  <a:pt x="179" y="82"/>
                  <a:pt x="180" y="81"/>
                </a:cubicBezTo>
                <a:cubicBezTo>
                  <a:pt x="181" y="80"/>
                  <a:pt x="183" y="79"/>
                  <a:pt x="183" y="79"/>
                </a:cubicBezTo>
                <a:cubicBezTo>
                  <a:pt x="180" y="81"/>
                  <a:pt x="183" y="78"/>
                  <a:pt x="178" y="81"/>
                </a:cubicBezTo>
                <a:close/>
                <a:moveTo>
                  <a:pt x="182" y="80"/>
                </a:moveTo>
                <a:cubicBezTo>
                  <a:pt x="182" y="81"/>
                  <a:pt x="178" y="83"/>
                  <a:pt x="179" y="83"/>
                </a:cubicBezTo>
                <a:cubicBezTo>
                  <a:pt x="181" y="82"/>
                  <a:pt x="182" y="82"/>
                  <a:pt x="183" y="81"/>
                </a:cubicBezTo>
                <a:cubicBezTo>
                  <a:pt x="180" y="82"/>
                  <a:pt x="186" y="79"/>
                  <a:pt x="182" y="80"/>
                </a:cubicBezTo>
                <a:close/>
                <a:moveTo>
                  <a:pt x="182" y="82"/>
                </a:moveTo>
                <a:cubicBezTo>
                  <a:pt x="180" y="84"/>
                  <a:pt x="178" y="86"/>
                  <a:pt x="180" y="86"/>
                </a:cubicBezTo>
                <a:cubicBezTo>
                  <a:pt x="180" y="85"/>
                  <a:pt x="183" y="83"/>
                  <a:pt x="181" y="85"/>
                </a:cubicBezTo>
                <a:cubicBezTo>
                  <a:pt x="186" y="82"/>
                  <a:pt x="180" y="85"/>
                  <a:pt x="183" y="82"/>
                </a:cubicBezTo>
                <a:cubicBezTo>
                  <a:pt x="182" y="82"/>
                  <a:pt x="182" y="83"/>
                  <a:pt x="182" y="82"/>
                </a:cubicBezTo>
                <a:close/>
                <a:moveTo>
                  <a:pt x="165" y="91"/>
                </a:moveTo>
                <a:cubicBezTo>
                  <a:pt x="163" y="92"/>
                  <a:pt x="163" y="92"/>
                  <a:pt x="163" y="93"/>
                </a:cubicBezTo>
                <a:cubicBezTo>
                  <a:pt x="163" y="92"/>
                  <a:pt x="159" y="95"/>
                  <a:pt x="158" y="95"/>
                </a:cubicBezTo>
                <a:cubicBezTo>
                  <a:pt x="159" y="96"/>
                  <a:pt x="163" y="93"/>
                  <a:pt x="166" y="91"/>
                </a:cubicBezTo>
                <a:cubicBezTo>
                  <a:pt x="165" y="91"/>
                  <a:pt x="167" y="90"/>
                  <a:pt x="165" y="91"/>
                </a:cubicBezTo>
                <a:close/>
                <a:moveTo>
                  <a:pt x="167" y="91"/>
                </a:moveTo>
                <a:cubicBezTo>
                  <a:pt x="169" y="90"/>
                  <a:pt x="169" y="90"/>
                  <a:pt x="171" y="90"/>
                </a:cubicBezTo>
                <a:cubicBezTo>
                  <a:pt x="171" y="88"/>
                  <a:pt x="176" y="85"/>
                  <a:pt x="178" y="83"/>
                </a:cubicBezTo>
                <a:cubicBezTo>
                  <a:pt x="176" y="84"/>
                  <a:pt x="176" y="82"/>
                  <a:pt x="174" y="84"/>
                </a:cubicBezTo>
                <a:cubicBezTo>
                  <a:pt x="175" y="85"/>
                  <a:pt x="170" y="87"/>
                  <a:pt x="170" y="88"/>
                </a:cubicBezTo>
                <a:cubicBezTo>
                  <a:pt x="169" y="88"/>
                  <a:pt x="169" y="88"/>
                  <a:pt x="169" y="87"/>
                </a:cubicBezTo>
                <a:cubicBezTo>
                  <a:pt x="166" y="90"/>
                  <a:pt x="167" y="90"/>
                  <a:pt x="167" y="91"/>
                </a:cubicBezTo>
                <a:close/>
                <a:moveTo>
                  <a:pt x="173" y="93"/>
                </a:moveTo>
                <a:cubicBezTo>
                  <a:pt x="174" y="92"/>
                  <a:pt x="173" y="94"/>
                  <a:pt x="176" y="92"/>
                </a:cubicBezTo>
                <a:cubicBezTo>
                  <a:pt x="176" y="91"/>
                  <a:pt x="175" y="92"/>
                  <a:pt x="176" y="91"/>
                </a:cubicBezTo>
                <a:cubicBezTo>
                  <a:pt x="174" y="92"/>
                  <a:pt x="173" y="92"/>
                  <a:pt x="173" y="93"/>
                </a:cubicBezTo>
                <a:close/>
                <a:moveTo>
                  <a:pt x="174" y="104"/>
                </a:moveTo>
                <a:cubicBezTo>
                  <a:pt x="174" y="105"/>
                  <a:pt x="181" y="100"/>
                  <a:pt x="180" y="100"/>
                </a:cubicBezTo>
                <a:cubicBezTo>
                  <a:pt x="177" y="102"/>
                  <a:pt x="177" y="103"/>
                  <a:pt x="174" y="104"/>
                </a:cubicBezTo>
                <a:close/>
                <a:moveTo>
                  <a:pt x="164" y="99"/>
                </a:moveTo>
                <a:cubicBezTo>
                  <a:pt x="166" y="98"/>
                  <a:pt x="169" y="96"/>
                  <a:pt x="170" y="95"/>
                </a:cubicBezTo>
                <a:cubicBezTo>
                  <a:pt x="167" y="97"/>
                  <a:pt x="165" y="97"/>
                  <a:pt x="164" y="99"/>
                </a:cubicBezTo>
                <a:close/>
                <a:moveTo>
                  <a:pt x="159" y="99"/>
                </a:moveTo>
                <a:cubicBezTo>
                  <a:pt x="159" y="100"/>
                  <a:pt x="158" y="100"/>
                  <a:pt x="158" y="100"/>
                </a:cubicBezTo>
                <a:cubicBezTo>
                  <a:pt x="160" y="99"/>
                  <a:pt x="160" y="98"/>
                  <a:pt x="161" y="97"/>
                </a:cubicBezTo>
                <a:cubicBezTo>
                  <a:pt x="161" y="97"/>
                  <a:pt x="161" y="98"/>
                  <a:pt x="162" y="97"/>
                </a:cubicBezTo>
                <a:cubicBezTo>
                  <a:pt x="163" y="96"/>
                  <a:pt x="162" y="97"/>
                  <a:pt x="162" y="97"/>
                </a:cubicBezTo>
                <a:cubicBezTo>
                  <a:pt x="158" y="99"/>
                  <a:pt x="158" y="99"/>
                  <a:pt x="158" y="99"/>
                </a:cubicBezTo>
                <a:cubicBezTo>
                  <a:pt x="158" y="100"/>
                  <a:pt x="157" y="102"/>
                  <a:pt x="159" y="99"/>
                </a:cubicBezTo>
                <a:close/>
                <a:moveTo>
                  <a:pt x="153" y="99"/>
                </a:moveTo>
                <a:cubicBezTo>
                  <a:pt x="153" y="99"/>
                  <a:pt x="152" y="100"/>
                  <a:pt x="153" y="101"/>
                </a:cubicBezTo>
                <a:cubicBezTo>
                  <a:pt x="151" y="101"/>
                  <a:pt x="149" y="103"/>
                  <a:pt x="150" y="103"/>
                </a:cubicBezTo>
                <a:cubicBezTo>
                  <a:pt x="154" y="100"/>
                  <a:pt x="153" y="100"/>
                  <a:pt x="156" y="98"/>
                </a:cubicBezTo>
                <a:cubicBezTo>
                  <a:pt x="155" y="98"/>
                  <a:pt x="155" y="98"/>
                  <a:pt x="154" y="98"/>
                </a:cubicBezTo>
                <a:cubicBezTo>
                  <a:pt x="154" y="100"/>
                  <a:pt x="154" y="98"/>
                  <a:pt x="153" y="99"/>
                </a:cubicBezTo>
                <a:close/>
                <a:moveTo>
                  <a:pt x="160" y="120"/>
                </a:moveTo>
                <a:cubicBezTo>
                  <a:pt x="160" y="120"/>
                  <a:pt x="160" y="121"/>
                  <a:pt x="161" y="120"/>
                </a:cubicBezTo>
                <a:cubicBezTo>
                  <a:pt x="162" y="119"/>
                  <a:pt x="165" y="116"/>
                  <a:pt x="163" y="117"/>
                </a:cubicBezTo>
                <a:cubicBezTo>
                  <a:pt x="163" y="117"/>
                  <a:pt x="162" y="119"/>
                  <a:pt x="160" y="120"/>
                </a:cubicBezTo>
                <a:close/>
                <a:moveTo>
                  <a:pt x="150" y="106"/>
                </a:moveTo>
                <a:cubicBezTo>
                  <a:pt x="148" y="108"/>
                  <a:pt x="154" y="103"/>
                  <a:pt x="151" y="106"/>
                </a:cubicBezTo>
                <a:cubicBezTo>
                  <a:pt x="154" y="104"/>
                  <a:pt x="154" y="104"/>
                  <a:pt x="154" y="104"/>
                </a:cubicBezTo>
                <a:cubicBezTo>
                  <a:pt x="154" y="103"/>
                  <a:pt x="153" y="104"/>
                  <a:pt x="154" y="103"/>
                </a:cubicBezTo>
                <a:cubicBezTo>
                  <a:pt x="151" y="105"/>
                  <a:pt x="151" y="105"/>
                  <a:pt x="150" y="106"/>
                </a:cubicBezTo>
                <a:close/>
                <a:moveTo>
                  <a:pt x="146" y="105"/>
                </a:moveTo>
                <a:cubicBezTo>
                  <a:pt x="142" y="108"/>
                  <a:pt x="147" y="106"/>
                  <a:pt x="145" y="108"/>
                </a:cubicBezTo>
                <a:cubicBezTo>
                  <a:pt x="147" y="106"/>
                  <a:pt x="146" y="106"/>
                  <a:pt x="149" y="104"/>
                </a:cubicBezTo>
                <a:cubicBezTo>
                  <a:pt x="148" y="104"/>
                  <a:pt x="149" y="103"/>
                  <a:pt x="149" y="103"/>
                </a:cubicBezTo>
                <a:cubicBezTo>
                  <a:pt x="145" y="105"/>
                  <a:pt x="149" y="103"/>
                  <a:pt x="146" y="106"/>
                </a:cubicBezTo>
                <a:cubicBezTo>
                  <a:pt x="146" y="105"/>
                  <a:pt x="147" y="104"/>
                  <a:pt x="146" y="105"/>
                </a:cubicBezTo>
                <a:close/>
                <a:moveTo>
                  <a:pt x="153" y="120"/>
                </a:moveTo>
                <a:cubicBezTo>
                  <a:pt x="156" y="118"/>
                  <a:pt x="154" y="119"/>
                  <a:pt x="157" y="116"/>
                </a:cubicBezTo>
                <a:cubicBezTo>
                  <a:pt x="156" y="117"/>
                  <a:pt x="154" y="118"/>
                  <a:pt x="152" y="119"/>
                </a:cubicBezTo>
                <a:cubicBezTo>
                  <a:pt x="154" y="119"/>
                  <a:pt x="151" y="121"/>
                  <a:pt x="149" y="122"/>
                </a:cubicBezTo>
                <a:cubicBezTo>
                  <a:pt x="148" y="124"/>
                  <a:pt x="152" y="120"/>
                  <a:pt x="151" y="122"/>
                </a:cubicBezTo>
                <a:cubicBezTo>
                  <a:pt x="153" y="120"/>
                  <a:pt x="153" y="119"/>
                  <a:pt x="154" y="119"/>
                </a:cubicBezTo>
                <a:cubicBezTo>
                  <a:pt x="154" y="119"/>
                  <a:pt x="153" y="120"/>
                  <a:pt x="153" y="120"/>
                </a:cubicBezTo>
                <a:close/>
                <a:moveTo>
                  <a:pt x="136" y="117"/>
                </a:moveTo>
                <a:cubicBezTo>
                  <a:pt x="139" y="115"/>
                  <a:pt x="135" y="118"/>
                  <a:pt x="135" y="118"/>
                </a:cubicBezTo>
                <a:cubicBezTo>
                  <a:pt x="138" y="116"/>
                  <a:pt x="140" y="115"/>
                  <a:pt x="142" y="113"/>
                </a:cubicBezTo>
                <a:cubicBezTo>
                  <a:pt x="142" y="112"/>
                  <a:pt x="147" y="109"/>
                  <a:pt x="148" y="107"/>
                </a:cubicBezTo>
                <a:cubicBezTo>
                  <a:pt x="147" y="108"/>
                  <a:pt x="146" y="108"/>
                  <a:pt x="146" y="108"/>
                </a:cubicBezTo>
                <a:cubicBezTo>
                  <a:pt x="144" y="109"/>
                  <a:pt x="144" y="110"/>
                  <a:pt x="142" y="111"/>
                </a:cubicBezTo>
                <a:cubicBezTo>
                  <a:pt x="141" y="113"/>
                  <a:pt x="142" y="113"/>
                  <a:pt x="141" y="113"/>
                </a:cubicBezTo>
                <a:cubicBezTo>
                  <a:pt x="140" y="113"/>
                  <a:pt x="136" y="116"/>
                  <a:pt x="136" y="117"/>
                </a:cubicBezTo>
                <a:close/>
                <a:moveTo>
                  <a:pt x="153" y="123"/>
                </a:moveTo>
                <a:cubicBezTo>
                  <a:pt x="154" y="123"/>
                  <a:pt x="157" y="120"/>
                  <a:pt x="156" y="120"/>
                </a:cubicBezTo>
                <a:cubicBezTo>
                  <a:pt x="155" y="121"/>
                  <a:pt x="152" y="123"/>
                  <a:pt x="153" y="123"/>
                </a:cubicBezTo>
                <a:close/>
                <a:moveTo>
                  <a:pt x="137" y="109"/>
                </a:moveTo>
                <a:cubicBezTo>
                  <a:pt x="139" y="108"/>
                  <a:pt x="141" y="106"/>
                  <a:pt x="141" y="106"/>
                </a:cubicBezTo>
                <a:cubicBezTo>
                  <a:pt x="139" y="107"/>
                  <a:pt x="137" y="109"/>
                  <a:pt x="137" y="109"/>
                </a:cubicBezTo>
                <a:close/>
                <a:moveTo>
                  <a:pt x="136" y="114"/>
                </a:moveTo>
                <a:cubicBezTo>
                  <a:pt x="138" y="114"/>
                  <a:pt x="137" y="113"/>
                  <a:pt x="137" y="115"/>
                </a:cubicBezTo>
                <a:cubicBezTo>
                  <a:pt x="138" y="114"/>
                  <a:pt x="138" y="113"/>
                  <a:pt x="141" y="111"/>
                </a:cubicBezTo>
                <a:cubicBezTo>
                  <a:pt x="142" y="110"/>
                  <a:pt x="141" y="111"/>
                  <a:pt x="140" y="111"/>
                </a:cubicBezTo>
                <a:cubicBezTo>
                  <a:pt x="141" y="110"/>
                  <a:pt x="142" y="110"/>
                  <a:pt x="143" y="109"/>
                </a:cubicBezTo>
                <a:cubicBezTo>
                  <a:pt x="143" y="109"/>
                  <a:pt x="144" y="108"/>
                  <a:pt x="143" y="108"/>
                </a:cubicBezTo>
                <a:cubicBezTo>
                  <a:pt x="141" y="111"/>
                  <a:pt x="139" y="111"/>
                  <a:pt x="136" y="114"/>
                </a:cubicBezTo>
                <a:close/>
                <a:moveTo>
                  <a:pt x="142" y="117"/>
                </a:moveTo>
                <a:cubicBezTo>
                  <a:pt x="140" y="118"/>
                  <a:pt x="142" y="116"/>
                  <a:pt x="144" y="115"/>
                </a:cubicBezTo>
                <a:cubicBezTo>
                  <a:pt x="144" y="114"/>
                  <a:pt x="142" y="115"/>
                  <a:pt x="141" y="116"/>
                </a:cubicBezTo>
                <a:cubicBezTo>
                  <a:pt x="141" y="116"/>
                  <a:pt x="141" y="117"/>
                  <a:pt x="140" y="117"/>
                </a:cubicBezTo>
                <a:cubicBezTo>
                  <a:pt x="137" y="118"/>
                  <a:pt x="139" y="119"/>
                  <a:pt x="136" y="120"/>
                </a:cubicBezTo>
                <a:cubicBezTo>
                  <a:pt x="136" y="121"/>
                  <a:pt x="133" y="123"/>
                  <a:pt x="132" y="124"/>
                </a:cubicBezTo>
                <a:cubicBezTo>
                  <a:pt x="133" y="124"/>
                  <a:pt x="131" y="125"/>
                  <a:pt x="131" y="126"/>
                </a:cubicBezTo>
                <a:cubicBezTo>
                  <a:pt x="133" y="124"/>
                  <a:pt x="135" y="122"/>
                  <a:pt x="134" y="124"/>
                </a:cubicBezTo>
                <a:cubicBezTo>
                  <a:pt x="135" y="124"/>
                  <a:pt x="139" y="121"/>
                  <a:pt x="138" y="121"/>
                </a:cubicBezTo>
                <a:cubicBezTo>
                  <a:pt x="137" y="121"/>
                  <a:pt x="135" y="124"/>
                  <a:pt x="135" y="123"/>
                </a:cubicBezTo>
                <a:cubicBezTo>
                  <a:pt x="136" y="122"/>
                  <a:pt x="135" y="122"/>
                  <a:pt x="137" y="121"/>
                </a:cubicBezTo>
                <a:cubicBezTo>
                  <a:pt x="139" y="119"/>
                  <a:pt x="142" y="117"/>
                  <a:pt x="142" y="117"/>
                </a:cubicBezTo>
                <a:close/>
                <a:moveTo>
                  <a:pt x="143" y="118"/>
                </a:moveTo>
                <a:cubicBezTo>
                  <a:pt x="141" y="119"/>
                  <a:pt x="141" y="119"/>
                  <a:pt x="141" y="119"/>
                </a:cubicBezTo>
                <a:cubicBezTo>
                  <a:pt x="140" y="120"/>
                  <a:pt x="140" y="120"/>
                  <a:pt x="141" y="121"/>
                </a:cubicBezTo>
                <a:cubicBezTo>
                  <a:pt x="143" y="119"/>
                  <a:pt x="142" y="119"/>
                  <a:pt x="143" y="118"/>
                </a:cubicBezTo>
                <a:cubicBezTo>
                  <a:pt x="143" y="119"/>
                  <a:pt x="144" y="118"/>
                  <a:pt x="145" y="117"/>
                </a:cubicBezTo>
                <a:cubicBezTo>
                  <a:pt x="143" y="118"/>
                  <a:pt x="144" y="117"/>
                  <a:pt x="143" y="118"/>
                </a:cubicBezTo>
                <a:close/>
                <a:moveTo>
                  <a:pt x="146" y="128"/>
                </a:moveTo>
                <a:cubicBezTo>
                  <a:pt x="147" y="128"/>
                  <a:pt x="145" y="129"/>
                  <a:pt x="145" y="130"/>
                </a:cubicBezTo>
                <a:cubicBezTo>
                  <a:pt x="146" y="129"/>
                  <a:pt x="146" y="129"/>
                  <a:pt x="148" y="128"/>
                </a:cubicBezTo>
                <a:cubicBezTo>
                  <a:pt x="147" y="128"/>
                  <a:pt x="147" y="127"/>
                  <a:pt x="148" y="127"/>
                </a:cubicBezTo>
                <a:cubicBezTo>
                  <a:pt x="147" y="127"/>
                  <a:pt x="146" y="128"/>
                  <a:pt x="146" y="128"/>
                </a:cubicBezTo>
                <a:close/>
                <a:moveTo>
                  <a:pt x="133" y="117"/>
                </a:moveTo>
                <a:cubicBezTo>
                  <a:pt x="133" y="118"/>
                  <a:pt x="134" y="117"/>
                  <a:pt x="135" y="117"/>
                </a:cubicBezTo>
                <a:cubicBezTo>
                  <a:pt x="136" y="116"/>
                  <a:pt x="137" y="115"/>
                  <a:pt x="137" y="115"/>
                </a:cubicBezTo>
                <a:cubicBezTo>
                  <a:pt x="136" y="116"/>
                  <a:pt x="135" y="115"/>
                  <a:pt x="133" y="117"/>
                </a:cubicBezTo>
                <a:close/>
                <a:moveTo>
                  <a:pt x="144" y="129"/>
                </a:moveTo>
                <a:cubicBezTo>
                  <a:pt x="143" y="129"/>
                  <a:pt x="141" y="129"/>
                  <a:pt x="139" y="132"/>
                </a:cubicBezTo>
                <a:cubicBezTo>
                  <a:pt x="139" y="133"/>
                  <a:pt x="145" y="129"/>
                  <a:pt x="146" y="127"/>
                </a:cubicBezTo>
                <a:cubicBezTo>
                  <a:pt x="145" y="128"/>
                  <a:pt x="144" y="128"/>
                  <a:pt x="144" y="129"/>
                </a:cubicBezTo>
                <a:close/>
                <a:moveTo>
                  <a:pt x="133" y="117"/>
                </a:moveTo>
                <a:cubicBezTo>
                  <a:pt x="132" y="118"/>
                  <a:pt x="132" y="117"/>
                  <a:pt x="131" y="118"/>
                </a:cubicBezTo>
                <a:cubicBezTo>
                  <a:pt x="131" y="119"/>
                  <a:pt x="133" y="117"/>
                  <a:pt x="135" y="116"/>
                </a:cubicBezTo>
                <a:cubicBezTo>
                  <a:pt x="134" y="116"/>
                  <a:pt x="136" y="114"/>
                  <a:pt x="134" y="115"/>
                </a:cubicBezTo>
                <a:cubicBezTo>
                  <a:pt x="134" y="116"/>
                  <a:pt x="134" y="116"/>
                  <a:pt x="133" y="117"/>
                </a:cubicBezTo>
                <a:close/>
                <a:moveTo>
                  <a:pt x="138" y="122"/>
                </a:moveTo>
                <a:cubicBezTo>
                  <a:pt x="137" y="123"/>
                  <a:pt x="137" y="123"/>
                  <a:pt x="139" y="122"/>
                </a:cubicBezTo>
                <a:cubicBezTo>
                  <a:pt x="140" y="121"/>
                  <a:pt x="140" y="120"/>
                  <a:pt x="138" y="122"/>
                </a:cubicBezTo>
                <a:close/>
                <a:moveTo>
                  <a:pt x="139" y="137"/>
                </a:moveTo>
                <a:cubicBezTo>
                  <a:pt x="141" y="135"/>
                  <a:pt x="141" y="137"/>
                  <a:pt x="139" y="138"/>
                </a:cubicBezTo>
                <a:cubicBezTo>
                  <a:pt x="140" y="137"/>
                  <a:pt x="141" y="137"/>
                  <a:pt x="142" y="136"/>
                </a:cubicBezTo>
                <a:cubicBezTo>
                  <a:pt x="142" y="135"/>
                  <a:pt x="142" y="135"/>
                  <a:pt x="142" y="135"/>
                </a:cubicBezTo>
                <a:cubicBezTo>
                  <a:pt x="142" y="135"/>
                  <a:pt x="143" y="134"/>
                  <a:pt x="144" y="134"/>
                </a:cubicBezTo>
                <a:cubicBezTo>
                  <a:pt x="142" y="136"/>
                  <a:pt x="138" y="139"/>
                  <a:pt x="138" y="140"/>
                </a:cubicBezTo>
                <a:cubicBezTo>
                  <a:pt x="138" y="140"/>
                  <a:pt x="137" y="141"/>
                  <a:pt x="136" y="141"/>
                </a:cubicBezTo>
                <a:cubicBezTo>
                  <a:pt x="138" y="140"/>
                  <a:pt x="138" y="139"/>
                  <a:pt x="139" y="138"/>
                </a:cubicBezTo>
                <a:cubicBezTo>
                  <a:pt x="139" y="137"/>
                  <a:pt x="136" y="138"/>
                  <a:pt x="133" y="141"/>
                </a:cubicBezTo>
                <a:cubicBezTo>
                  <a:pt x="134" y="141"/>
                  <a:pt x="136" y="139"/>
                  <a:pt x="137" y="139"/>
                </a:cubicBezTo>
                <a:cubicBezTo>
                  <a:pt x="137" y="139"/>
                  <a:pt x="138" y="139"/>
                  <a:pt x="138" y="139"/>
                </a:cubicBezTo>
                <a:cubicBezTo>
                  <a:pt x="135" y="142"/>
                  <a:pt x="132" y="145"/>
                  <a:pt x="132" y="146"/>
                </a:cubicBezTo>
                <a:cubicBezTo>
                  <a:pt x="133" y="145"/>
                  <a:pt x="135" y="144"/>
                  <a:pt x="135" y="143"/>
                </a:cubicBezTo>
                <a:cubicBezTo>
                  <a:pt x="134" y="144"/>
                  <a:pt x="134" y="144"/>
                  <a:pt x="134" y="144"/>
                </a:cubicBezTo>
                <a:cubicBezTo>
                  <a:pt x="135" y="144"/>
                  <a:pt x="136" y="142"/>
                  <a:pt x="136" y="142"/>
                </a:cubicBezTo>
                <a:cubicBezTo>
                  <a:pt x="137" y="142"/>
                  <a:pt x="134" y="145"/>
                  <a:pt x="137" y="143"/>
                </a:cubicBezTo>
                <a:cubicBezTo>
                  <a:pt x="136" y="142"/>
                  <a:pt x="139" y="141"/>
                  <a:pt x="140" y="141"/>
                </a:cubicBezTo>
                <a:cubicBezTo>
                  <a:pt x="139" y="140"/>
                  <a:pt x="141" y="139"/>
                  <a:pt x="141" y="139"/>
                </a:cubicBezTo>
                <a:cubicBezTo>
                  <a:pt x="140" y="139"/>
                  <a:pt x="140" y="139"/>
                  <a:pt x="141" y="138"/>
                </a:cubicBezTo>
                <a:cubicBezTo>
                  <a:pt x="144" y="136"/>
                  <a:pt x="146" y="134"/>
                  <a:pt x="148" y="133"/>
                </a:cubicBezTo>
                <a:cubicBezTo>
                  <a:pt x="147" y="133"/>
                  <a:pt x="143" y="135"/>
                  <a:pt x="146" y="132"/>
                </a:cubicBezTo>
                <a:cubicBezTo>
                  <a:pt x="143" y="133"/>
                  <a:pt x="141" y="134"/>
                  <a:pt x="139" y="137"/>
                </a:cubicBezTo>
                <a:close/>
                <a:moveTo>
                  <a:pt x="142" y="131"/>
                </a:moveTo>
                <a:cubicBezTo>
                  <a:pt x="142" y="131"/>
                  <a:pt x="143" y="132"/>
                  <a:pt x="144" y="130"/>
                </a:cubicBezTo>
                <a:cubicBezTo>
                  <a:pt x="144" y="130"/>
                  <a:pt x="144" y="130"/>
                  <a:pt x="144" y="129"/>
                </a:cubicBezTo>
                <a:cubicBezTo>
                  <a:pt x="144" y="130"/>
                  <a:pt x="143" y="130"/>
                  <a:pt x="142" y="131"/>
                </a:cubicBezTo>
                <a:close/>
                <a:moveTo>
                  <a:pt x="142" y="143"/>
                </a:moveTo>
                <a:cubicBezTo>
                  <a:pt x="142" y="143"/>
                  <a:pt x="145" y="140"/>
                  <a:pt x="145" y="142"/>
                </a:cubicBezTo>
                <a:cubicBezTo>
                  <a:pt x="147" y="140"/>
                  <a:pt x="149" y="139"/>
                  <a:pt x="150" y="138"/>
                </a:cubicBezTo>
                <a:cubicBezTo>
                  <a:pt x="148" y="139"/>
                  <a:pt x="147" y="140"/>
                  <a:pt x="146" y="140"/>
                </a:cubicBezTo>
                <a:cubicBezTo>
                  <a:pt x="147" y="139"/>
                  <a:pt x="147" y="139"/>
                  <a:pt x="148" y="138"/>
                </a:cubicBezTo>
                <a:cubicBezTo>
                  <a:pt x="147" y="139"/>
                  <a:pt x="150" y="137"/>
                  <a:pt x="150" y="137"/>
                </a:cubicBezTo>
                <a:cubicBezTo>
                  <a:pt x="148" y="138"/>
                  <a:pt x="142" y="142"/>
                  <a:pt x="142" y="143"/>
                </a:cubicBezTo>
                <a:close/>
                <a:moveTo>
                  <a:pt x="125" y="125"/>
                </a:moveTo>
                <a:cubicBezTo>
                  <a:pt x="126" y="125"/>
                  <a:pt x="128" y="123"/>
                  <a:pt x="128" y="124"/>
                </a:cubicBezTo>
                <a:cubicBezTo>
                  <a:pt x="126" y="126"/>
                  <a:pt x="124" y="127"/>
                  <a:pt x="124" y="128"/>
                </a:cubicBezTo>
                <a:cubicBezTo>
                  <a:pt x="129" y="124"/>
                  <a:pt x="129" y="124"/>
                  <a:pt x="129" y="124"/>
                </a:cubicBezTo>
                <a:cubicBezTo>
                  <a:pt x="128" y="123"/>
                  <a:pt x="132" y="121"/>
                  <a:pt x="131" y="120"/>
                </a:cubicBezTo>
                <a:cubicBezTo>
                  <a:pt x="129" y="122"/>
                  <a:pt x="127" y="123"/>
                  <a:pt x="125" y="125"/>
                </a:cubicBezTo>
                <a:close/>
                <a:moveTo>
                  <a:pt x="131" y="122"/>
                </a:moveTo>
                <a:cubicBezTo>
                  <a:pt x="132" y="122"/>
                  <a:pt x="131" y="122"/>
                  <a:pt x="131" y="123"/>
                </a:cubicBezTo>
                <a:cubicBezTo>
                  <a:pt x="132" y="122"/>
                  <a:pt x="132" y="121"/>
                  <a:pt x="133" y="120"/>
                </a:cubicBezTo>
                <a:cubicBezTo>
                  <a:pt x="134" y="120"/>
                  <a:pt x="134" y="120"/>
                  <a:pt x="134" y="120"/>
                </a:cubicBezTo>
                <a:cubicBezTo>
                  <a:pt x="133" y="120"/>
                  <a:pt x="135" y="117"/>
                  <a:pt x="131" y="119"/>
                </a:cubicBezTo>
                <a:cubicBezTo>
                  <a:pt x="131" y="120"/>
                  <a:pt x="134" y="119"/>
                  <a:pt x="131" y="122"/>
                </a:cubicBezTo>
                <a:close/>
                <a:moveTo>
                  <a:pt x="139" y="130"/>
                </a:moveTo>
                <a:cubicBezTo>
                  <a:pt x="138" y="132"/>
                  <a:pt x="142" y="129"/>
                  <a:pt x="142" y="129"/>
                </a:cubicBezTo>
                <a:lnTo>
                  <a:pt x="139" y="130"/>
                </a:lnTo>
                <a:close/>
                <a:moveTo>
                  <a:pt x="133" y="129"/>
                </a:moveTo>
                <a:cubicBezTo>
                  <a:pt x="135" y="127"/>
                  <a:pt x="136" y="126"/>
                  <a:pt x="135" y="126"/>
                </a:cubicBezTo>
                <a:cubicBezTo>
                  <a:pt x="133" y="128"/>
                  <a:pt x="132" y="129"/>
                  <a:pt x="133" y="129"/>
                </a:cubicBezTo>
                <a:close/>
                <a:moveTo>
                  <a:pt x="129" y="121"/>
                </a:moveTo>
                <a:cubicBezTo>
                  <a:pt x="128" y="120"/>
                  <a:pt x="126" y="121"/>
                  <a:pt x="124" y="124"/>
                </a:cubicBezTo>
                <a:cubicBezTo>
                  <a:pt x="125" y="123"/>
                  <a:pt x="125" y="123"/>
                  <a:pt x="124" y="124"/>
                </a:cubicBezTo>
                <a:cubicBezTo>
                  <a:pt x="123" y="124"/>
                  <a:pt x="121" y="127"/>
                  <a:pt x="120" y="128"/>
                </a:cubicBezTo>
                <a:cubicBezTo>
                  <a:pt x="121" y="128"/>
                  <a:pt x="121" y="128"/>
                  <a:pt x="120" y="130"/>
                </a:cubicBezTo>
                <a:cubicBezTo>
                  <a:pt x="121" y="129"/>
                  <a:pt x="121" y="129"/>
                  <a:pt x="121" y="129"/>
                </a:cubicBezTo>
                <a:cubicBezTo>
                  <a:pt x="125" y="126"/>
                  <a:pt x="124" y="125"/>
                  <a:pt x="128" y="123"/>
                </a:cubicBezTo>
                <a:cubicBezTo>
                  <a:pt x="127" y="122"/>
                  <a:pt x="126" y="123"/>
                  <a:pt x="129" y="121"/>
                </a:cubicBezTo>
                <a:close/>
                <a:moveTo>
                  <a:pt x="129" y="131"/>
                </a:moveTo>
                <a:cubicBezTo>
                  <a:pt x="130" y="130"/>
                  <a:pt x="133" y="127"/>
                  <a:pt x="134" y="126"/>
                </a:cubicBezTo>
                <a:cubicBezTo>
                  <a:pt x="131" y="128"/>
                  <a:pt x="130" y="130"/>
                  <a:pt x="129" y="131"/>
                </a:cubicBezTo>
                <a:close/>
                <a:moveTo>
                  <a:pt x="133" y="136"/>
                </a:moveTo>
                <a:cubicBezTo>
                  <a:pt x="135" y="136"/>
                  <a:pt x="137" y="136"/>
                  <a:pt x="139" y="133"/>
                </a:cubicBezTo>
                <a:cubicBezTo>
                  <a:pt x="136" y="135"/>
                  <a:pt x="136" y="134"/>
                  <a:pt x="133" y="136"/>
                </a:cubicBezTo>
                <a:close/>
                <a:moveTo>
                  <a:pt x="124" y="131"/>
                </a:moveTo>
                <a:cubicBezTo>
                  <a:pt x="125" y="131"/>
                  <a:pt x="125" y="131"/>
                  <a:pt x="124" y="132"/>
                </a:cubicBezTo>
                <a:cubicBezTo>
                  <a:pt x="126" y="131"/>
                  <a:pt x="131" y="127"/>
                  <a:pt x="128" y="128"/>
                </a:cubicBezTo>
                <a:cubicBezTo>
                  <a:pt x="128" y="129"/>
                  <a:pt x="126" y="130"/>
                  <a:pt x="124" y="131"/>
                </a:cubicBezTo>
                <a:close/>
                <a:moveTo>
                  <a:pt x="121" y="127"/>
                </a:moveTo>
                <a:cubicBezTo>
                  <a:pt x="121" y="126"/>
                  <a:pt x="121" y="125"/>
                  <a:pt x="123" y="124"/>
                </a:cubicBezTo>
                <a:cubicBezTo>
                  <a:pt x="120" y="126"/>
                  <a:pt x="117" y="127"/>
                  <a:pt x="117" y="128"/>
                </a:cubicBezTo>
                <a:cubicBezTo>
                  <a:pt x="118" y="128"/>
                  <a:pt x="120" y="126"/>
                  <a:pt x="121" y="126"/>
                </a:cubicBezTo>
                <a:cubicBezTo>
                  <a:pt x="120" y="126"/>
                  <a:pt x="119" y="128"/>
                  <a:pt x="121" y="127"/>
                </a:cubicBezTo>
                <a:close/>
                <a:moveTo>
                  <a:pt x="120" y="131"/>
                </a:moveTo>
                <a:cubicBezTo>
                  <a:pt x="121" y="131"/>
                  <a:pt x="122" y="131"/>
                  <a:pt x="124" y="129"/>
                </a:cubicBezTo>
                <a:cubicBezTo>
                  <a:pt x="124" y="128"/>
                  <a:pt x="121" y="130"/>
                  <a:pt x="120" y="131"/>
                </a:cubicBezTo>
                <a:close/>
                <a:moveTo>
                  <a:pt x="119" y="140"/>
                </a:moveTo>
                <a:cubicBezTo>
                  <a:pt x="121" y="139"/>
                  <a:pt x="122" y="137"/>
                  <a:pt x="124" y="135"/>
                </a:cubicBezTo>
                <a:cubicBezTo>
                  <a:pt x="124" y="134"/>
                  <a:pt x="124" y="134"/>
                  <a:pt x="124" y="134"/>
                </a:cubicBezTo>
                <a:cubicBezTo>
                  <a:pt x="121" y="137"/>
                  <a:pt x="119" y="139"/>
                  <a:pt x="119" y="140"/>
                </a:cubicBezTo>
                <a:close/>
                <a:moveTo>
                  <a:pt x="117" y="131"/>
                </a:moveTo>
                <a:cubicBezTo>
                  <a:pt x="119" y="130"/>
                  <a:pt x="117" y="130"/>
                  <a:pt x="118" y="129"/>
                </a:cubicBezTo>
                <a:cubicBezTo>
                  <a:pt x="116" y="131"/>
                  <a:pt x="116" y="131"/>
                  <a:pt x="117" y="131"/>
                </a:cubicBezTo>
                <a:close/>
                <a:moveTo>
                  <a:pt x="112" y="133"/>
                </a:moveTo>
                <a:cubicBezTo>
                  <a:pt x="112" y="134"/>
                  <a:pt x="114" y="132"/>
                  <a:pt x="113" y="133"/>
                </a:cubicBezTo>
                <a:cubicBezTo>
                  <a:pt x="117" y="130"/>
                  <a:pt x="114" y="131"/>
                  <a:pt x="112" y="133"/>
                </a:cubicBezTo>
                <a:close/>
                <a:moveTo>
                  <a:pt x="117" y="138"/>
                </a:moveTo>
                <a:cubicBezTo>
                  <a:pt x="116" y="140"/>
                  <a:pt x="113" y="143"/>
                  <a:pt x="114" y="143"/>
                </a:cubicBezTo>
                <a:cubicBezTo>
                  <a:pt x="117" y="140"/>
                  <a:pt x="116" y="140"/>
                  <a:pt x="119" y="137"/>
                </a:cubicBezTo>
                <a:cubicBezTo>
                  <a:pt x="118" y="138"/>
                  <a:pt x="118" y="137"/>
                  <a:pt x="117" y="138"/>
                </a:cubicBezTo>
                <a:close/>
                <a:moveTo>
                  <a:pt x="114" y="157"/>
                </a:moveTo>
                <a:cubicBezTo>
                  <a:pt x="112" y="158"/>
                  <a:pt x="113" y="158"/>
                  <a:pt x="111" y="158"/>
                </a:cubicBezTo>
                <a:cubicBezTo>
                  <a:pt x="113" y="158"/>
                  <a:pt x="109" y="161"/>
                  <a:pt x="109" y="161"/>
                </a:cubicBezTo>
                <a:cubicBezTo>
                  <a:pt x="111" y="159"/>
                  <a:pt x="109" y="160"/>
                  <a:pt x="108" y="161"/>
                </a:cubicBezTo>
                <a:cubicBezTo>
                  <a:pt x="108" y="162"/>
                  <a:pt x="107" y="163"/>
                  <a:pt x="107" y="164"/>
                </a:cubicBezTo>
                <a:cubicBezTo>
                  <a:pt x="105" y="166"/>
                  <a:pt x="105" y="164"/>
                  <a:pt x="102" y="167"/>
                </a:cubicBezTo>
                <a:cubicBezTo>
                  <a:pt x="102" y="169"/>
                  <a:pt x="103" y="167"/>
                  <a:pt x="104" y="167"/>
                </a:cubicBezTo>
                <a:cubicBezTo>
                  <a:pt x="103" y="168"/>
                  <a:pt x="102" y="168"/>
                  <a:pt x="101" y="169"/>
                </a:cubicBezTo>
                <a:cubicBezTo>
                  <a:pt x="103" y="169"/>
                  <a:pt x="106" y="166"/>
                  <a:pt x="107" y="164"/>
                </a:cubicBezTo>
                <a:cubicBezTo>
                  <a:pt x="106" y="167"/>
                  <a:pt x="101" y="172"/>
                  <a:pt x="99" y="173"/>
                </a:cubicBezTo>
                <a:cubicBezTo>
                  <a:pt x="99" y="173"/>
                  <a:pt x="99" y="175"/>
                  <a:pt x="98" y="175"/>
                </a:cubicBezTo>
                <a:cubicBezTo>
                  <a:pt x="98" y="175"/>
                  <a:pt x="99" y="175"/>
                  <a:pt x="98" y="175"/>
                </a:cubicBezTo>
                <a:cubicBezTo>
                  <a:pt x="99" y="175"/>
                  <a:pt x="98" y="175"/>
                  <a:pt x="99" y="175"/>
                </a:cubicBezTo>
                <a:cubicBezTo>
                  <a:pt x="99" y="175"/>
                  <a:pt x="100" y="174"/>
                  <a:pt x="100" y="174"/>
                </a:cubicBezTo>
                <a:cubicBezTo>
                  <a:pt x="100" y="174"/>
                  <a:pt x="100" y="174"/>
                  <a:pt x="100" y="174"/>
                </a:cubicBezTo>
                <a:cubicBezTo>
                  <a:pt x="101" y="172"/>
                  <a:pt x="101" y="172"/>
                  <a:pt x="101" y="172"/>
                </a:cubicBezTo>
                <a:cubicBezTo>
                  <a:pt x="102" y="172"/>
                  <a:pt x="103" y="171"/>
                  <a:pt x="104" y="170"/>
                </a:cubicBezTo>
                <a:cubicBezTo>
                  <a:pt x="103" y="170"/>
                  <a:pt x="106" y="168"/>
                  <a:pt x="106" y="167"/>
                </a:cubicBezTo>
                <a:cubicBezTo>
                  <a:pt x="108" y="166"/>
                  <a:pt x="114" y="158"/>
                  <a:pt x="117" y="157"/>
                </a:cubicBezTo>
                <a:cubicBezTo>
                  <a:pt x="117" y="157"/>
                  <a:pt x="116" y="157"/>
                  <a:pt x="117" y="156"/>
                </a:cubicBezTo>
                <a:cubicBezTo>
                  <a:pt x="119" y="155"/>
                  <a:pt x="120" y="153"/>
                  <a:pt x="123" y="151"/>
                </a:cubicBezTo>
                <a:cubicBezTo>
                  <a:pt x="122" y="150"/>
                  <a:pt x="125" y="150"/>
                  <a:pt x="126" y="148"/>
                </a:cubicBezTo>
                <a:cubicBezTo>
                  <a:pt x="126" y="148"/>
                  <a:pt x="127" y="147"/>
                  <a:pt x="126" y="147"/>
                </a:cubicBezTo>
                <a:cubicBezTo>
                  <a:pt x="123" y="150"/>
                  <a:pt x="122" y="148"/>
                  <a:pt x="120" y="151"/>
                </a:cubicBezTo>
                <a:cubicBezTo>
                  <a:pt x="121" y="150"/>
                  <a:pt x="120" y="153"/>
                  <a:pt x="119" y="153"/>
                </a:cubicBezTo>
                <a:cubicBezTo>
                  <a:pt x="119" y="152"/>
                  <a:pt x="117" y="155"/>
                  <a:pt x="116" y="155"/>
                </a:cubicBezTo>
                <a:cubicBezTo>
                  <a:pt x="117" y="154"/>
                  <a:pt x="118" y="153"/>
                  <a:pt x="118" y="152"/>
                </a:cubicBezTo>
                <a:cubicBezTo>
                  <a:pt x="117" y="154"/>
                  <a:pt x="116" y="154"/>
                  <a:pt x="116" y="154"/>
                </a:cubicBezTo>
                <a:cubicBezTo>
                  <a:pt x="116" y="154"/>
                  <a:pt x="117" y="153"/>
                  <a:pt x="117" y="153"/>
                </a:cubicBezTo>
                <a:cubicBezTo>
                  <a:pt x="115" y="155"/>
                  <a:pt x="115" y="155"/>
                  <a:pt x="114" y="157"/>
                </a:cubicBezTo>
                <a:close/>
                <a:moveTo>
                  <a:pt x="119" y="151"/>
                </a:moveTo>
                <a:cubicBezTo>
                  <a:pt x="120" y="150"/>
                  <a:pt x="121" y="149"/>
                  <a:pt x="121" y="148"/>
                </a:cubicBezTo>
                <a:cubicBezTo>
                  <a:pt x="120" y="149"/>
                  <a:pt x="119" y="149"/>
                  <a:pt x="118" y="151"/>
                </a:cubicBezTo>
                <a:cubicBezTo>
                  <a:pt x="118" y="152"/>
                  <a:pt x="119" y="150"/>
                  <a:pt x="120" y="150"/>
                </a:cubicBezTo>
                <a:cubicBezTo>
                  <a:pt x="119" y="151"/>
                  <a:pt x="118" y="152"/>
                  <a:pt x="119" y="151"/>
                </a:cubicBezTo>
                <a:close/>
                <a:moveTo>
                  <a:pt x="124" y="159"/>
                </a:moveTo>
                <a:cubicBezTo>
                  <a:pt x="125" y="159"/>
                  <a:pt x="128" y="159"/>
                  <a:pt x="128" y="157"/>
                </a:cubicBezTo>
                <a:cubicBezTo>
                  <a:pt x="125" y="160"/>
                  <a:pt x="127" y="156"/>
                  <a:pt x="124" y="159"/>
                </a:cubicBezTo>
                <a:close/>
                <a:moveTo>
                  <a:pt x="112" y="142"/>
                </a:moveTo>
                <a:cubicBezTo>
                  <a:pt x="110" y="143"/>
                  <a:pt x="109" y="144"/>
                  <a:pt x="109" y="145"/>
                </a:cubicBezTo>
                <a:cubicBezTo>
                  <a:pt x="110" y="145"/>
                  <a:pt x="111" y="143"/>
                  <a:pt x="112" y="142"/>
                </a:cubicBezTo>
                <a:cubicBezTo>
                  <a:pt x="112" y="143"/>
                  <a:pt x="112" y="143"/>
                  <a:pt x="113" y="142"/>
                </a:cubicBezTo>
                <a:cubicBezTo>
                  <a:pt x="113" y="142"/>
                  <a:pt x="112" y="142"/>
                  <a:pt x="112" y="142"/>
                </a:cubicBezTo>
                <a:close/>
                <a:moveTo>
                  <a:pt x="114" y="170"/>
                </a:moveTo>
                <a:cubicBezTo>
                  <a:pt x="115" y="170"/>
                  <a:pt x="118" y="166"/>
                  <a:pt x="117" y="166"/>
                </a:cubicBezTo>
                <a:cubicBezTo>
                  <a:pt x="115" y="168"/>
                  <a:pt x="116" y="167"/>
                  <a:pt x="114" y="170"/>
                </a:cubicBezTo>
                <a:close/>
                <a:moveTo>
                  <a:pt x="88" y="182"/>
                </a:moveTo>
                <a:cubicBezTo>
                  <a:pt x="88" y="182"/>
                  <a:pt x="89" y="182"/>
                  <a:pt x="89" y="181"/>
                </a:cubicBezTo>
                <a:cubicBezTo>
                  <a:pt x="88" y="181"/>
                  <a:pt x="88" y="182"/>
                  <a:pt x="88" y="182"/>
                </a:cubicBezTo>
                <a:close/>
                <a:moveTo>
                  <a:pt x="108" y="144"/>
                </a:moveTo>
                <a:cubicBezTo>
                  <a:pt x="106" y="144"/>
                  <a:pt x="109" y="142"/>
                  <a:pt x="108" y="142"/>
                </a:cubicBezTo>
                <a:cubicBezTo>
                  <a:pt x="107" y="142"/>
                  <a:pt x="103" y="145"/>
                  <a:pt x="103" y="145"/>
                </a:cubicBezTo>
                <a:cubicBezTo>
                  <a:pt x="105" y="144"/>
                  <a:pt x="106" y="145"/>
                  <a:pt x="107" y="144"/>
                </a:cubicBezTo>
                <a:cubicBezTo>
                  <a:pt x="109" y="143"/>
                  <a:pt x="109" y="143"/>
                  <a:pt x="110" y="141"/>
                </a:cubicBezTo>
                <a:cubicBezTo>
                  <a:pt x="110" y="141"/>
                  <a:pt x="110" y="141"/>
                  <a:pt x="110" y="141"/>
                </a:cubicBezTo>
                <a:cubicBezTo>
                  <a:pt x="107" y="143"/>
                  <a:pt x="110" y="142"/>
                  <a:pt x="108" y="144"/>
                </a:cubicBezTo>
                <a:close/>
                <a:moveTo>
                  <a:pt x="802" y="247"/>
                </a:moveTo>
                <a:cubicBezTo>
                  <a:pt x="799" y="242"/>
                  <a:pt x="799" y="242"/>
                  <a:pt x="799" y="242"/>
                </a:cubicBezTo>
                <a:cubicBezTo>
                  <a:pt x="798" y="242"/>
                  <a:pt x="801" y="247"/>
                  <a:pt x="801" y="246"/>
                </a:cubicBezTo>
                <a:cubicBezTo>
                  <a:pt x="801" y="247"/>
                  <a:pt x="801" y="247"/>
                  <a:pt x="801" y="247"/>
                </a:cubicBezTo>
                <a:cubicBezTo>
                  <a:pt x="800" y="244"/>
                  <a:pt x="802" y="246"/>
                  <a:pt x="802" y="247"/>
                </a:cubicBezTo>
                <a:close/>
                <a:moveTo>
                  <a:pt x="596" y="44"/>
                </a:moveTo>
                <a:cubicBezTo>
                  <a:pt x="592" y="42"/>
                  <a:pt x="592" y="42"/>
                  <a:pt x="592" y="42"/>
                </a:cubicBezTo>
                <a:cubicBezTo>
                  <a:pt x="592" y="43"/>
                  <a:pt x="593" y="43"/>
                  <a:pt x="594" y="44"/>
                </a:cubicBezTo>
                <a:cubicBezTo>
                  <a:pt x="591" y="43"/>
                  <a:pt x="597" y="45"/>
                  <a:pt x="596" y="44"/>
                </a:cubicBezTo>
                <a:close/>
                <a:moveTo>
                  <a:pt x="493" y="9"/>
                </a:moveTo>
                <a:cubicBezTo>
                  <a:pt x="495" y="10"/>
                  <a:pt x="500" y="11"/>
                  <a:pt x="502" y="11"/>
                </a:cubicBezTo>
                <a:cubicBezTo>
                  <a:pt x="500" y="10"/>
                  <a:pt x="492" y="9"/>
                  <a:pt x="493" y="9"/>
                </a:cubicBezTo>
                <a:close/>
                <a:moveTo>
                  <a:pt x="467" y="5"/>
                </a:moveTo>
                <a:cubicBezTo>
                  <a:pt x="469" y="5"/>
                  <a:pt x="477" y="7"/>
                  <a:pt x="475" y="6"/>
                </a:cubicBezTo>
                <a:cubicBezTo>
                  <a:pt x="473" y="6"/>
                  <a:pt x="466" y="4"/>
                  <a:pt x="466" y="5"/>
                </a:cubicBezTo>
                <a:cubicBezTo>
                  <a:pt x="467" y="6"/>
                  <a:pt x="469" y="7"/>
                  <a:pt x="470" y="6"/>
                </a:cubicBezTo>
                <a:cubicBezTo>
                  <a:pt x="469" y="6"/>
                  <a:pt x="468" y="6"/>
                  <a:pt x="467" y="5"/>
                </a:cubicBezTo>
                <a:close/>
                <a:moveTo>
                  <a:pt x="411" y="0"/>
                </a:moveTo>
                <a:cubicBezTo>
                  <a:pt x="410" y="0"/>
                  <a:pt x="406" y="0"/>
                  <a:pt x="404" y="1"/>
                </a:cubicBezTo>
                <a:cubicBezTo>
                  <a:pt x="407" y="1"/>
                  <a:pt x="411" y="1"/>
                  <a:pt x="414" y="1"/>
                </a:cubicBezTo>
                <a:cubicBezTo>
                  <a:pt x="413" y="1"/>
                  <a:pt x="411" y="1"/>
                  <a:pt x="412" y="1"/>
                </a:cubicBezTo>
                <a:cubicBezTo>
                  <a:pt x="413" y="1"/>
                  <a:pt x="417" y="0"/>
                  <a:pt x="415" y="0"/>
                </a:cubicBezTo>
                <a:cubicBezTo>
                  <a:pt x="415" y="1"/>
                  <a:pt x="413" y="0"/>
                  <a:pt x="411" y="0"/>
                </a:cubicBezTo>
                <a:close/>
                <a:moveTo>
                  <a:pt x="394" y="50"/>
                </a:moveTo>
                <a:cubicBezTo>
                  <a:pt x="394" y="49"/>
                  <a:pt x="401" y="50"/>
                  <a:pt x="399" y="50"/>
                </a:cubicBezTo>
                <a:cubicBezTo>
                  <a:pt x="399" y="49"/>
                  <a:pt x="391" y="49"/>
                  <a:pt x="394" y="50"/>
                </a:cubicBezTo>
                <a:close/>
                <a:moveTo>
                  <a:pt x="388" y="50"/>
                </a:moveTo>
                <a:cubicBezTo>
                  <a:pt x="389" y="50"/>
                  <a:pt x="391" y="51"/>
                  <a:pt x="393" y="50"/>
                </a:cubicBezTo>
                <a:cubicBezTo>
                  <a:pt x="384" y="50"/>
                  <a:pt x="379" y="50"/>
                  <a:pt x="376" y="50"/>
                </a:cubicBezTo>
                <a:cubicBezTo>
                  <a:pt x="379" y="50"/>
                  <a:pt x="373" y="51"/>
                  <a:pt x="376" y="51"/>
                </a:cubicBezTo>
                <a:cubicBezTo>
                  <a:pt x="378" y="50"/>
                  <a:pt x="383" y="51"/>
                  <a:pt x="382" y="50"/>
                </a:cubicBezTo>
                <a:cubicBezTo>
                  <a:pt x="383" y="50"/>
                  <a:pt x="386" y="50"/>
                  <a:pt x="388" y="50"/>
                </a:cubicBezTo>
                <a:close/>
                <a:moveTo>
                  <a:pt x="350" y="7"/>
                </a:moveTo>
                <a:cubicBezTo>
                  <a:pt x="351" y="6"/>
                  <a:pt x="358" y="6"/>
                  <a:pt x="359" y="6"/>
                </a:cubicBezTo>
                <a:cubicBezTo>
                  <a:pt x="355" y="6"/>
                  <a:pt x="351" y="7"/>
                  <a:pt x="349" y="7"/>
                </a:cubicBezTo>
                <a:cubicBezTo>
                  <a:pt x="350" y="7"/>
                  <a:pt x="350" y="7"/>
                  <a:pt x="350" y="7"/>
                </a:cubicBezTo>
                <a:cubicBezTo>
                  <a:pt x="350" y="7"/>
                  <a:pt x="349" y="7"/>
                  <a:pt x="350" y="7"/>
                </a:cubicBezTo>
                <a:close/>
                <a:moveTo>
                  <a:pt x="350" y="8"/>
                </a:moveTo>
                <a:cubicBezTo>
                  <a:pt x="350" y="8"/>
                  <a:pt x="350" y="8"/>
                  <a:pt x="351" y="7"/>
                </a:cubicBezTo>
                <a:cubicBezTo>
                  <a:pt x="348" y="8"/>
                  <a:pt x="348" y="7"/>
                  <a:pt x="347" y="7"/>
                </a:cubicBezTo>
                <a:cubicBezTo>
                  <a:pt x="346" y="8"/>
                  <a:pt x="345" y="8"/>
                  <a:pt x="343" y="8"/>
                </a:cubicBezTo>
                <a:cubicBezTo>
                  <a:pt x="342" y="8"/>
                  <a:pt x="336" y="8"/>
                  <a:pt x="335" y="9"/>
                </a:cubicBezTo>
                <a:cubicBezTo>
                  <a:pt x="336" y="9"/>
                  <a:pt x="337" y="9"/>
                  <a:pt x="337" y="9"/>
                </a:cubicBezTo>
                <a:cubicBezTo>
                  <a:pt x="334" y="10"/>
                  <a:pt x="330" y="9"/>
                  <a:pt x="327" y="11"/>
                </a:cubicBezTo>
                <a:cubicBezTo>
                  <a:pt x="331" y="11"/>
                  <a:pt x="333" y="10"/>
                  <a:pt x="336" y="10"/>
                </a:cubicBezTo>
                <a:cubicBezTo>
                  <a:pt x="336" y="9"/>
                  <a:pt x="337" y="9"/>
                  <a:pt x="339" y="9"/>
                </a:cubicBezTo>
                <a:cubicBezTo>
                  <a:pt x="339" y="9"/>
                  <a:pt x="336" y="9"/>
                  <a:pt x="337" y="10"/>
                </a:cubicBezTo>
                <a:cubicBezTo>
                  <a:pt x="342" y="9"/>
                  <a:pt x="350" y="9"/>
                  <a:pt x="351" y="8"/>
                </a:cubicBezTo>
                <a:cubicBezTo>
                  <a:pt x="350" y="8"/>
                  <a:pt x="350" y="8"/>
                  <a:pt x="350" y="8"/>
                </a:cubicBezTo>
                <a:close/>
                <a:moveTo>
                  <a:pt x="314" y="14"/>
                </a:moveTo>
                <a:cubicBezTo>
                  <a:pt x="315" y="14"/>
                  <a:pt x="322" y="13"/>
                  <a:pt x="320" y="13"/>
                </a:cubicBezTo>
                <a:cubicBezTo>
                  <a:pt x="317" y="14"/>
                  <a:pt x="316" y="13"/>
                  <a:pt x="314" y="14"/>
                </a:cubicBezTo>
                <a:close/>
                <a:moveTo>
                  <a:pt x="241" y="77"/>
                </a:moveTo>
                <a:cubicBezTo>
                  <a:pt x="240" y="77"/>
                  <a:pt x="241" y="75"/>
                  <a:pt x="240" y="76"/>
                </a:cubicBezTo>
                <a:cubicBezTo>
                  <a:pt x="240" y="76"/>
                  <a:pt x="238" y="77"/>
                  <a:pt x="238" y="77"/>
                </a:cubicBezTo>
                <a:cubicBezTo>
                  <a:pt x="238" y="77"/>
                  <a:pt x="238" y="77"/>
                  <a:pt x="237" y="77"/>
                </a:cubicBezTo>
                <a:cubicBezTo>
                  <a:pt x="237" y="78"/>
                  <a:pt x="238" y="77"/>
                  <a:pt x="238" y="77"/>
                </a:cubicBezTo>
                <a:cubicBezTo>
                  <a:pt x="236" y="79"/>
                  <a:pt x="236" y="78"/>
                  <a:pt x="235" y="79"/>
                </a:cubicBezTo>
                <a:cubicBezTo>
                  <a:pt x="236" y="79"/>
                  <a:pt x="240" y="77"/>
                  <a:pt x="241" y="77"/>
                </a:cubicBezTo>
                <a:close/>
                <a:moveTo>
                  <a:pt x="232" y="80"/>
                </a:moveTo>
                <a:cubicBezTo>
                  <a:pt x="232" y="81"/>
                  <a:pt x="233" y="81"/>
                  <a:pt x="228" y="83"/>
                </a:cubicBezTo>
                <a:cubicBezTo>
                  <a:pt x="231" y="83"/>
                  <a:pt x="236" y="79"/>
                  <a:pt x="241" y="77"/>
                </a:cubicBezTo>
                <a:cubicBezTo>
                  <a:pt x="238" y="78"/>
                  <a:pt x="235" y="79"/>
                  <a:pt x="232" y="80"/>
                </a:cubicBezTo>
                <a:close/>
                <a:moveTo>
                  <a:pt x="222" y="84"/>
                </a:moveTo>
                <a:cubicBezTo>
                  <a:pt x="220" y="86"/>
                  <a:pt x="220" y="87"/>
                  <a:pt x="223" y="86"/>
                </a:cubicBezTo>
                <a:cubicBezTo>
                  <a:pt x="221" y="87"/>
                  <a:pt x="219" y="89"/>
                  <a:pt x="217" y="89"/>
                </a:cubicBezTo>
                <a:cubicBezTo>
                  <a:pt x="217" y="88"/>
                  <a:pt x="219" y="88"/>
                  <a:pt x="219" y="87"/>
                </a:cubicBezTo>
                <a:cubicBezTo>
                  <a:pt x="217" y="88"/>
                  <a:pt x="213" y="90"/>
                  <a:pt x="213" y="91"/>
                </a:cubicBezTo>
                <a:cubicBezTo>
                  <a:pt x="218" y="88"/>
                  <a:pt x="214" y="91"/>
                  <a:pt x="215" y="91"/>
                </a:cubicBezTo>
                <a:cubicBezTo>
                  <a:pt x="219" y="89"/>
                  <a:pt x="219" y="89"/>
                  <a:pt x="219" y="89"/>
                </a:cubicBezTo>
                <a:cubicBezTo>
                  <a:pt x="219" y="88"/>
                  <a:pt x="224" y="86"/>
                  <a:pt x="226" y="84"/>
                </a:cubicBezTo>
                <a:cubicBezTo>
                  <a:pt x="222" y="86"/>
                  <a:pt x="223" y="85"/>
                  <a:pt x="222" y="84"/>
                </a:cubicBezTo>
                <a:close/>
                <a:moveTo>
                  <a:pt x="214" y="101"/>
                </a:moveTo>
                <a:cubicBezTo>
                  <a:pt x="214" y="103"/>
                  <a:pt x="210" y="104"/>
                  <a:pt x="207" y="106"/>
                </a:cubicBezTo>
                <a:cubicBezTo>
                  <a:pt x="211" y="104"/>
                  <a:pt x="216" y="101"/>
                  <a:pt x="220" y="99"/>
                </a:cubicBezTo>
                <a:cubicBezTo>
                  <a:pt x="219" y="99"/>
                  <a:pt x="215" y="102"/>
                  <a:pt x="215" y="101"/>
                </a:cubicBezTo>
                <a:cubicBezTo>
                  <a:pt x="219" y="99"/>
                  <a:pt x="223" y="98"/>
                  <a:pt x="226" y="95"/>
                </a:cubicBezTo>
                <a:cubicBezTo>
                  <a:pt x="223" y="97"/>
                  <a:pt x="219" y="98"/>
                  <a:pt x="214" y="101"/>
                </a:cubicBezTo>
                <a:close/>
                <a:moveTo>
                  <a:pt x="211" y="86"/>
                </a:moveTo>
                <a:cubicBezTo>
                  <a:pt x="213" y="83"/>
                  <a:pt x="216" y="83"/>
                  <a:pt x="217" y="81"/>
                </a:cubicBezTo>
                <a:cubicBezTo>
                  <a:pt x="214" y="83"/>
                  <a:pt x="214" y="82"/>
                  <a:pt x="210" y="84"/>
                </a:cubicBezTo>
                <a:cubicBezTo>
                  <a:pt x="210" y="85"/>
                  <a:pt x="208" y="86"/>
                  <a:pt x="211" y="86"/>
                </a:cubicBezTo>
                <a:close/>
                <a:moveTo>
                  <a:pt x="210" y="82"/>
                </a:moveTo>
                <a:cubicBezTo>
                  <a:pt x="211" y="82"/>
                  <a:pt x="207" y="83"/>
                  <a:pt x="208" y="84"/>
                </a:cubicBezTo>
                <a:cubicBezTo>
                  <a:pt x="211" y="83"/>
                  <a:pt x="211" y="82"/>
                  <a:pt x="213" y="80"/>
                </a:cubicBezTo>
                <a:cubicBezTo>
                  <a:pt x="214" y="80"/>
                  <a:pt x="214" y="81"/>
                  <a:pt x="215" y="80"/>
                </a:cubicBezTo>
                <a:cubicBezTo>
                  <a:pt x="216" y="79"/>
                  <a:pt x="212" y="81"/>
                  <a:pt x="210" y="82"/>
                </a:cubicBezTo>
                <a:close/>
                <a:moveTo>
                  <a:pt x="203" y="100"/>
                </a:moveTo>
                <a:cubicBezTo>
                  <a:pt x="201" y="100"/>
                  <a:pt x="199" y="102"/>
                  <a:pt x="199" y="102"/>
                </a:cubicBezTo>
                <a:cubicBezTo>
                  <a:pt x="201" y="100"/>
                  <a:pt x="205" y="97"/>
                  <a:pt x="207" y="96"/>
                </a:cubicBezTo>
                <a:cubicBezTo>
                  <a:pt x="207" y="96"/>
                  <a:pt x="213" y="92"/>
                  <a:pt x="212" y="92"/>
                </a:cubicBezTo>
                <a:cubicBezTo>
                  <a:pt x="211" y="93"/>
                  <a:pt x="207" y="95"/>
                  <a:pt x="207" y="96"/>
                </a:cubicBezTo>
                <a:cubicBezTo>
                  <a:pt x="204" y="97"/>
                  <a:pt x="201" y="100"/>
                  <a:pt x="197" y="101"/>
                </a:cubicBezTo>
                <a:cubicBezTo>
                  <a:pt x="197" y="102"/>
                  <a:pt x="198" y="101"/>
                  <a:pt x="196" y="103"/>
                </a:cubicBezTo>
                <a:cubicBezTo>
                  <a:pt x="192" y="104"/>
                  <a:pt x="183" y="110"/>
                  <a:pt x="180" y="114"/>
                </a:cubicBezTo>
                <a:cubicBezTo>
                  <a:pt x="175" y="115"/>
                  <a:pt x="167" y="123"/>
                  <a:pt x="160" y="128"/>
                </a:cubicBezTo>
                <a:cubicBezTo>
                  <a:pt x="161" y="128"/>
                  <a:pt x="163" y="127"/>
                  <a:pt x="161" y="129"/>
                </a:cubicBezTo>
                <a:cubicBezTo>
                  <a:pt x="164" y="127"/>
                  <a:pt x="163" y="126"/>
                  <a:pt x="165" y="125"/>
                </a:cubicBezTo>
                <a:cubicBezTo>
                  <a:pt x="166" y="125"/>
                  <a:pt x="167" y="124"/>
                  <a:pt x="165" y="127"/>
                </a:cubicBezTo>
                <a:cubicBezTo>
                  <a:pt x="167" y="125"/>
                  <a:pt x="166" y="126"/>
                  <a:pt x="168" y="125"/>
                </a:cubicBezTo>
                <a:cubicBezTo>
                  <a:pt x="168" y="124"/>
                  <a:pt x="169" y="122"/>
                  <a:pt x="167" y="123"/>
                </a:cubicBezTo>
                <a:cubicBezTo>
                  <a:pt x="172" y="119"/>
                  <a:pt x="174" y="119"/>
                  <a:pt x="177" y="116"/>
                </a:cubicBezTo>
                <a:cubicBezTo>
                  <a:pt x="176" y="117"/>
                  <a:pt x="178" y="116"/>
                  <a:pt x="179" y="115"/>
                </a:cubicBezTo>
                <a:cubicBezTo>
                  <a:pt x="179" y="115"/>
                  <a:pt x="178" y="115"/>
                  <a:pt x="179" y="114"/>
                </a:cubicBezTo>
                <a:cubicBezTo>
                  <a:pt x="183" y="113"/>
                  <a:pt x="189" y="107"/>
                  <a:pt x="193" y="105"/>
                </a:cubicBezTo>
                <a:cubicBezTo>
                  <a:pt x="193" y="105"/>
                  <a:pt x="192" y="105"/>
                  <a:pt x="194" y="104"/>
                </a:cubicBezTo>
                <a:cubicBezTo>
                  <a:pt x="193" y="106"/>
                  <a:pt x="196" y="103"/>
                  <a:pt x="198" y="102"/>
                </a:cubicBezTo>
                <a:cubicBezTo>
                  <a:pt x="198" y="103"/>
                  <a:pt x="189" y="108"/>
                  <a:pt x="194" y="106"/>
                </a:cubicBezTo>
                <a:cubicBezTo>
                  <a:pt x="192" y="107"/>
                  <a:pt x="190" y="108"/>
                  <a:pt x="190" y="108"/>
                </a:cubicBezTo>
                <a:cubicBezTo>
                  <a:pt x="194" y="106"/>
                  <a:pt x="190" y="109"/>
                  <a:pt x="189" y="110"/>
                </a:cubicBezTo>
                <a:cubicBezTo>
                  <a:pt x="194" y="107"/>
                  <a:pt x="196" y="106"/>
                  <a:pt x="200" y="103"/>
                </a:cubicBezTo>
                <a:cubicBezTo>
                  <a:pt x="201" y="103"/>
                  <a:pt x="200" y="103"/>
                  <a:pt x="201" y="102"/>
                </a:cubicBezTo>
                <a:cubicBezTo>
                  <a:pt x="202" y="102"/>
                  <a:pt x="205" y="100"/>
                  <a:pt x="205" y="99"/>
                </a:cubicBezTo>
                <a:cubicBezTo>
                  <a:pt x="207" y="98"/>
                  <a:pt x="210" y="96"/>
                  <a:pt x="210" y="97"/>
                </a:cubicBezTo>
                <a:cubicBezTo>
                  <a:pt x="212" y="96"/>
                  <a:pt x="213" y="96"/>
                  <a:pt x="213" y="95"/>
                </a:cubicBezTo>
                <a:cubicBezTo>
                  <a:pt x="211" y="96"/>
                  <a:pt x="215" y="94"/>
                  <a:pt x="214" y="94"/>
                </a:cubicBezTo>
                <a:cubicBezTo>
                  <a:pt x="213" y="95"/>
                  <a:pt x="213" y="94"/>
                  <a:pt x="211" y="95"/>
                </a:cubicBezTo>
                <a:cubicBezTo>
                  <a:pt x="211" y="96"/>
                  <a:pt x="207" y="98"/>
                  <a:pt x="205" y="99"/>
                </a:cubicBezTo>
                <a:cubicBezTo>
                  <a:pt x="205" y="99"/>
                  <a:pt x="202" y="101"/>
                  <a:pt x="202" y="101"/>
                </a:cubicBezTo>
                <a:cubicBezTo>
                  <a:pt x="200" y="101"/>
                  <a:pt x="205" y="99"/>
                  <a:pt x="203" y="100"/>
                </a:cubicBezTo>
                <a:close/>
                <a:moveTo>
                  <a:pt x="201" y="82"/>
                </a:moveTo>
                <a:cubicBezTo>
                  <a:pt x="203" y="81"/>
                  <a:pt x="203" y="82"/>
                  <a:pt x="205" y="81"/>
                </a:cubicBezTo>
                <a:cubicBezTo>
                  <a:pt x="205" y="80"/>
                  <a:pt x="206" y="80"/>
                  <a:pt x="205" y="79"/>
                </a:cubicBezTo>
                <a:cubicBezTo>
                  <a:pt x="203" y="80"/>
                  <a:pt x="202" y="81"/>
                  <a:pt x="201" y="82"/>
                </a:cubicBezTo>
                <a:close/>
                <a:moveTo>
                  <a:pt x="192" y="82"/>
                </a:moveTo>
                <a:cubicBezTo>
                  <a:pt x="192" y="81"/>
                  <a:pt x="194" y="80"/>
                  <a:pt x="194" y="80"/>
                </a:cubicBezTo>
                <a:cubicBezTo>
                  <a:pt x="192" y="80"/>
                  <a:pt x="187" y="84"/>
                  <a:pt x="190" y="83"/>
                </a:cubicBezTo>
                <a:cubicBezTo>
                  <a:pt x="192" y="81"/>
                  <a:pt x="191" y="83"/>
                  <a:pt x="191" y="83"/>
                </a:cubicBezTo>
                <a:cubicBezTo>
                  <a:pt x="192" y="83"/>
                  <a:pt x="194" y="82"/>
                  <a:pt x="195" y="81"/>
                </a:cubicBezTo>
                <a:cubicBezTo>
                  <a:pt x="195" y="81"/>
                  <a:pt x="195" y="82"/>
                  <a:pt x="195" y="82"/>
                </a:cubicBezTo>
                <a:cubicBezTo>
                  <a:pt x="197" y="81"/>
                  <a:pt x="197" y="81"/>
                  <a:pt x="197" y="81"/>
                </a:cubicBezTo>
                <a:cubicBezTo>
                  <a:pt x="197" y="80"/>
                  <a:pt x="197" y="80"/>
                  <a:pt x="197" y="80"/>
                </a:cubicBezTo>
                <a:cubicBezTo>
                  <a:pt x="194" y="82"/>
                  <a:pt x="193" y="81"/>
                  <a:pt x="192" y="82"/>
                </a:cubicBezTo>
                <a:close/>
                <a:moveTo>
                  <a:pt x="196" y="84"/>
                </a:moveTo>
                <a:cubicBezTo>
                  <a:pt x="193" y="86"/>
                  <a:pt x="192" y="85"/>
                  <a:pt x="192" y="85"/>
                </a:cubicBezTo>
                <a:cubicBezTo>
                  <a:pt x="192" y="86"/>
                  <a:pt x="191" y="86"/>
                  <a:pt x="191" y="87"/>
                </a:cubicBezTo>
                <a:cubicBezTo>
                  <a:pt x="193" y="86"/>
                  <a:pt x="192" y="87"/>
                  <a:pt x="194" y="87"/>
                </a:cubicBezTo>
                <a:cubicBezTo>
                  <a:pt x="196" y="86"/>
                  <a:pt x="195" y="86"/>
                  <a:pt x="197" y="85"/>
                </a:cubicBezTo>
                <a:cubicBezTo>
                  <a:pt x="198" y="84"/>
                  <a:pt x="195" y="86"/>
                  <a:pt x="195" y="85"/>
                </a:cubicBezTo>
                <a:cubicBezTo>
                  <a:pt x="195" y="85"/>
                  <a:pt x="198" y="82"/>
                  <a:pt x="196" y="83"/>
                </a:cubicBezTo>
                <a:cubicBezTo>
                  <a:pt x="196" y="83"/>
                  <a:pt x="196" y="83"/>
                  <a:pt x="196" y="84"/>
                </a:cubicBezTo>
                <a:close/>
                <a:moveTo>
                  <a:pt x="187" y="104"/>
                </a:moveTo>
                <a:cubicBezTo>
                  <a:pt x="188" y="103"/>
                  <a:pt x="188" y="105"/>
                  <a:pt x="192" y="103"/>
                </a:cubicBezTo>
                <a:cubicBezTo>
                  <a:pt x="192" y="102"/>
                  <a:pt x="190" y="103"/>
                  <a:pt x="190" y="103"/>
                </a:cubicBezTo>
                <a:cubicBezTo>
                  <a:pt x="192" y="102"/>
                  <a:pt x="193" y="101"/>
                  <a:pt x="194" y="99"/>
                </a:cubicBezTo>
                <a:cubicBezTo>
                  <a:pt x="195" y="100"/>
                  <a:pt x="195" y="100"/>
                  <a:pt x="195" y="100"/>
                </a:cubicBezTo>
                <a:cubicBezTo>
                  <a:pt x="197" y="98"/>
                  <a:pt x="198" y="98"/>
                  <a:pt x="201" y="96"/>
                </a:cubicBezTo>
                <a:cubicBezTo>
                  <a:pt x="200" y="96"/>
                  <a:pt x="201" y="94"/>
                  <a:pt x="200" y="95"/>
                </a:cubicBezTo>
                <a:cubicBezTo>
                  <a:pt x="196" y="97"/>
                  <a:pt x="191" y="101"/>
                  <a:pt x="189" y="102"/>
                </a:cubicBezTo>
                <a:cubicBezTo>
                  <a:pt x="188" y="103"/>
                  <a:pt x="191" y="102"/>
                  <a:pt x="188" y="103"/>
                </a:cubicBezTo>
                <a:cubicBezTo>
                  <a:pt x="188" y="103"/>
                  <a:pt x="187" y="104"/>
                  <a:pt x="187" y="104"/>
                </a:cubicBezTo>
                <a:close/>
                <a:moveTo>
                  <a:pt x="198" y="107"/>
                </a:moveTo>
                <a:cubicBezTo>
                  <a:pt x="200" y="106"/>
                  <a:pt x="201" y="105"/>
                  <a:pt x="202" y="105"/>
                </a:cubicBezTo>
                <a:cubicBezTo>
                  <a:pt x="201" y="105"/>
                  <a:pt x="199" y="106"/>
                  <a:pt x="198" y="106"/>
                </a:cubicBezTo>
                <a:cubicBezTo>
                  <a:pt x="200" y="105"/>
                  <a:pt x="200" y="104"/>
                  <a:pt x="202" y="103"/>
                </a:cubicBezTo>
                <a:cubicBezTo>
                  <a:pt x="201" y="104"/>
                  <a:pt x="203" y="102"/>
                  <a:pt x="205" y="102"/>
                </a:cubicBezTo>
                <a:cubicBezTo>
                  <a:pt x="204" y="101"/>
                  <a:pt x="200" y="104"/>
                  <a:pt x="197" y="105"/>
                </a:cubicBezTo>
                <a:cubicBezTo>
                  <a:pt x="199" y="105"/>
                  <a:pt x="196" y="108"/>
                  <a:pt x="198" y="107"/>
                </a:cubicBezTo>
                <a:close/>
                <a:moveTo>
                  <a:pt x="186" y="99"/>
                </a:moveTo>
                <a:cubicBezTo>
                  <a:pt x="183" y="101"/>
                  <a:pt x="173" y="108"/>
                  <a:pt x="182" y="103"/>
                </a:cubicBezTo>
                <a:cubicBezTo>
                  <a:pt x="183" y="101"/>
                  <a:pt x="187" y="99"/>
                  <a:pt x="183" y="102"/>
                </a:cubicBezTo>
                <a:cubicBezTo>
                  <a:pt x="186" y="100"/>
                  <a:pt x="187" y="99"/>
                  <a:pt x="188" y="98"/>
                </a:cubicBezTo>
                <a:cubicBezTo>
                  <a:pt x="187" y="99"/>
                  <a:pt x="187" y="98"/>
                  <a:pt x="186" y="99"/>
                </a:cubicBezTo>
                <a:close/>
                <a:moveTo>
                  <a:pt x="169" y="89"/>
                </a:moveTo>
                <a:cubicBezTo>
                  <a:pt x="171" y="89"/>
                  <a:pt x="178" y="83"/>
                  <a:pt x="174" y="85"/>
                </a:cubicBezTo>
                <a:cubicBezTo>
                  <a:pt x="174" y="86"/>
                  <a:pt x="171" y="88"/>
                  <a:pt x="169" y="89"/>
                </a:cubicBezTo>
                <a:close/>
                <a:moveTo>
                  <a:pt x="182" y="123"/>
                </a:moveTo>
                <a:cubicBezTo>
                  <a:pt x="187" y="120"/>
                  <a:pt x="189" y="118"/>
                  <a:pt x="195" y="114"/>
                </a:cubicBezTo>
                <a:cubicBezTo>
                  <a:pt x="194" y="115"/>
                  <a:pt x="195" y="113"/>
                  <a:pt x="194" y="114"/>
                </a:cubicBezTo>
                <a:cubicBezTo>
                  <a:pt x="194" y="114"/>
                  <a:pt x="191" y="117"/>
                  <a:pt x="189" y="118"/>
                </a:cubicBezTo>
                <a:cubicBezTo>
                  <a:pt x="190" y="117"/>
                  <a:pt x="190" y="117"/>
                  <a:pt x="190" y="116"/>
                </a:cubicBezTo>
                <a:cubicBezTo>
                  <a:pt x="188" y="118"/>
                  <a:pt x="186" y="120"/>
                  <a:pt x="183" y="121"/>
                </a:cubicBezTo>
                <a:cubicBezTo>
                  <a:pt x="184" y="121"/>
                  <a:pt x="184" y="120"/>
                  <a:pt x="183" y="121"/>
                </a:cubicBezTo>
                <a:cubicBezTo>
                  <a:pt x="183" y="121"/>
                  <a:pt x="182" y="123"/>
                  <a:pt x="182" y="123"/>
                </a:cubicBezTo>
                <a:close/>
                <a:moveTo>
                  <a:pt x="178" y="110"/>
                </a:moveTo>
                <a:cubicBezTo>
                  <a:pt x="180" y="109"/>
                  <a:pt x="180" y="109"/>
                  <a:pt x="180" y="109"/>
                </a:cubicBezTo>
                <a:cubicBezTo>
                  <a:pt x="178" y="111"/>
                  <a:pt x="182" y="109"/>
                  <a:pt x="182" y="108"/>
                </a:cubicBezTo>
                <a:cubicBezTo>
                  <a:pt x="181" y="108"/>
                  <a:pt x="179" y="109"/>
                  <a:pt x="178" y="110"/>
                </a:cubicBezTo>
                <a:close/>
                <a:moveTo>
                  <a:pt x="178" y="117"/>
                </a:moveTo>
                <a:cubicBezTo>
                  <a:pt x="177" y="118"/>
                  <a:pt x="176" y="118"/>
                  <a:pt x="175" y="120"/>
                </a:cubicBezTo>
                <a:cubicBezTo>
                  <a:pt x="176" y="119"/>
                  <a:pt x="176" y="119"/>
                  <a:pt x="177" y="119"/>
                </a:cubicBezTo>
                <a:cubicBezTo>
                  <a:pt x="178" y="118"/>
                  <a:pt x="182" y="116"/>
                  <a:pt x="181" y="116"/>
                </a:cubicBezTo>
                <a:cubicBezTo>
                  <a:pt x="177" y="119"/>
                  <a:pt x="181" y="114"/>
                  <a:pt x="178" y="117"/>
                </a:cubicBezTo>
                <a:close/>
                <a:moveTo>
                  <a:pt x="164" y="122"/>
                </a:moveTo>
                <a:cubicBezTo>
                  <a:pt x="169" y="117"/>
                  <a:pt x="172" y="117"/>
                  <a:pt x="177" y="112"/>
                </a:cubicBezTo>
                <a:cubicBezTo>
                  <a:pt x="174" y="114"/>
                  <a:pt x="176" y="112"/>
                  <a:pt x="174" y="113"/>
                </a:cubicBezTo>
                <a:cubicBezTo>
                  <a:pt x="171" y="116"/>
                  <a:pt x="165" y="119"/>
                  <a:pt x="164" y="122"/>
                </a:cubicBezTo>
                <a:close/>
                <a:moveTo>
                  <a:pt x="159" y="111"/>
                </a:moveTo>
                <a:cubicBezTo>
                  <a:pt x="160" y="110"/>
                  <a:pt x="164" y="108"/>
                  <a:pt x="164" y="107"/>
                </a:cubicBezTo>
                <a:cubicBezTo>
                  <a:pt x="162" y="109"/>
                  <a:pt x="158" y="112"/>
                  <a:pt x="159" y="111"/>
                </a:cubicBezTo>
                <a:close/>
                <a:moveTo>
                  <a:pt x="170" y="123"/>
                </a:moveTo>
                <a:cubicBezTo>
                  <a:pt x="172" y="122"/>
                  <a:pt x="175" y="118"/>
                  <a:pt x="172" y="121"/>
                </a:cubicBezTo>
                <a:cubicBezTo>
                  <a:pt x="172" y="121"/>
                  <a:pt x="173" y="120"/>
                  <a:pt x="173" y="121"/>
                </a:cubicBezTo>
                <a:cubicBezTo>
                  <a:pt x="172" y="121"/>
                  <a:pt x="168" y="124"/>
                  <a:pt x="170" y="123"/>
                </a:cubicBezTo>
                <a:close/>
                <a:moveTo>
                  <a:pt x="125" y="113"/>
                </a:moveTo>
                <a:cubicBezTo>
                  <a:pt x="123" y="114"/>
                  <a:pt x="123" y="114"/>
                  <a:pt x="123" y="114"/>
                </a:cubicBezTo>
                <a:cubicBezTo>
                  <a:pt x="123" y="115"/>
                  <a:pt x="122" y="116"/>
                  <a:pt x="123" y="115"/>
                </a:cubicBezTo>
                <a:cubicBezTo>
                  <a:pt x="125" y="114"/>
                  <a:pt x="125" y="114"/>
                  <a:pt x="125" y="113"/>
                </a:cubicBezTo>
                <a:cubicBezTo>
                  <a:pt x="125" y="113"/>
                  <a:pt x="126" y="113"/>
                  <a:pt x="126" y="112"/>
                </a:cubicBezTo>
                <a:cubicBezTo>
                  <a:pt x="125" y="113"/>
                  <a:pt x="125" y="113"/>
                  <a:pt x="125" y="113"/>
                </a:cubicBezTo>
                <a:close/>
                <a:moveTo>
                  <a:pt x="107" y="138"/>
                </a:moveTo>
                <a:cubicBezTo>
                  <a:pt x="106" y="138"/>
                  <a:pt x="106" y="138"/>
                  <a:pt x="105" y="139"/>
                </a:cubicBezTo>
                <a:cubicBezTo>
                  <a:pt x="105" y="138"/>
                  <a:pt x="107" y="136"/>
                  <a:pt x="107" y="136"/>
                </a:cubicBezTo>
                <a:cubicBezTo>
                  <a:pt x="105" y="138"/>
                  <a:pt x="104" y="139"/>
                  <a:pt x="102" y="141"/>
                </a:cubicBezTo>
                <a:cubicBezTo>
                  <a:pt x="104" y="141"/>
                  <a:pt x="106" y="140"/>
                  <a:pt x="108" y="139"/>
                </a:cubicBezTo>
                <a:cubicBezTo>
                  <a:pt x="104" y="141"/>
                  <a:pt x="110" y="134"/>
                  <a:pt x="107" y="137"/>
                </a:cubicBezTo>
                <a:cubicBezTo>
                  <a:pt x="107" y="137"/>
                  <a:pt x="107" y="137"/>
                  <a:pt x="107" y="138"/>
                </a:cubicBezTo>
                <a:close/>
                <a:moveTo>
                  <a:pt x="128" y="160"/>
                </a:moveTo>
                <a:cubicBezTo>
                  <a:pt x="127" y="161"/>
                  <a:pt x="126" y="161"/>
                  <a:pt x="126" y="161"/>
                </a:cubicBezTo>
                <a:cubicBezTo>
                  <a:pt x="125" y="163"/>
                  <a:pt x="128" y="160"/>
                  <a:pt x="128" y="162"/>
                </a:cubicBezTo>
                <a:cubicBezTo>
                  <a:pt x="127" y="163"/>
                  <a:pt x="126" y="164"/>
                  <a:pt x="125" y="164"/>
                </a:cubicBezTo>
                <a:cubicBezTo>
                  <a:pt x="125" y="165"/>
                  <a:pt x="128" y="162"/>
                  <a:pt x="129" y="162"/>
                </a:cubicBezTo>
                <a:cubicBezTo>
                  <a:pt x="128" y="162"/>
                  <a:pt x="127" y="163"/>
                  <a:pt x="127" y="163"/>
                </a:cubicBezTo>
                <a:cubicBezTo>
                  <a:pt x="131" y="161"/>
                  <a:pt x="128" y="162"/>
                  <a:pt x="131" y="159"/>
                </a:cubicBezTo>
                <a:cubicBezTo>
                  <a:pt x="130" y="159"/>
                  <a:pt x="127" y="162"/>
                  <a:pt x="128" y="160"/>
                </a:cubicBezTo>
                <a:close/>
                <a:moveTo>
                  <a:pt x="95" y="148"/>
                </a:moveTo>
                <a:cubicBezTo>
                  <a:pt x="95" y="148"/>
                  <a:pt x="96" y="148"/>
                  <a:pt x="96" y="148"/>
                </a:cubicBezTo>
                <a:cubicBezTo>
                  <a:pt x="94" y="149"/>
                  <a:pt x="94" y="150"/>
                  <a:pt x="94" y="150"/>
                </a:cubicBezTo>
                <a:cubicBezTo>
                  <a:pt x="98" y="147"/>
                  <a:pt x="99" y="145"/>
                  <a:pt x="101" y="143"/>
                </a:cubicBezTo>
                <a:cubicBezTo>
                  <a:pt x="102" y="143"/>
                  <a:pt x="102" y="142"/>
                  <a:pt x="102" y="141"/>
                </a:cubicBezTo>
                <a:cubicBezTo>
                  <a:pt x="100" y="143"/>
                  <a:pt x="97" y="147"/>
                  <a:pt x="95" y="148"/>
                </a:cubicBezTo>
                <a:close/>
                <a:moveTo>
                  <a:pt x="110" y="169"/>
                </a:moveTo>
                <a:cubicBezTo>
                  <a:pt x="110" y="169"/>
                  <a:pt x="111" y="169"/>
                  <a:pt x="111" y="169"/>
                </a:cubicBezTo>
                <a:cubicBezTo>
                  <a:pt x="110" y="170"/>
                  <a:pt x="109" y="171"/>
                  <a:pt x="109" y="171"/>
                </a:cubicBezTo>
                <a:cubicBezTo>
                  <a:pt x="112" y="168"/>
                  <a:pt x="113" y="166"/>
                  <a:pt x="114" y="165"/>
                </a:cubicBezTo>
                <a:cubicBezTo>
                  <a:pt x="114" y="165"/>
                  <a:pt x="114" y="165"/>
                  <a:pt x="114" y="165"/>
                </a:cubicBezTo>
                <a:cubicBezTo>
                  <a:pt x="112" y="167"/>
                  <a:pt x="111" y="169"/>
                  <a:pt x="110" y="169"/>
                </a:cubicBezTo>
                <a:close/>
                <a:moveTo>
                  <a:pt x="91" y="154"/>
                </a:moveTo>
                <a:cubicBezTo>
                  <a:pt x="92" y="155"/>
                  <a:pt x="92" y="155"/>
                  <a:pt x="92" y="155"/>
                </a:cubicBezTo>
                <a:cubicBezTo>
                  <a:pt x="94" y="153"/>
                  <a:pt x="93" y="153"/>
                  <a:pt x="94" y="152"/>
                </a:cubicBezTo>
                <a:cubicBezTo>
                  <a:pt x="94" y="152"/>
                  <a:pt x="94" y="152"/>
                  <a:pt x="95" y="152"/>
                </a:cubicBezTo>
                <a:cubicBezTo>
                  <a:pt x="95" y="152"/>
                  <a:pt x="95" y="151"/>
                  <a:pt x="95" y="151"/>
                </a:cubicBezTo>
                <a:cubicBezTo>
                  <a:pt x="94" y="151"/>
                  <a:pt x="94" y="151"/>
                  <a:pt x="94" y="152"/>
                </a:cubicBezTo>
                <a:cubicBezTo>
                  <a:pt x="93" y="153"/>
                  <a:pt x="93" y="153"/>
                  <a:pt x="91" y="154"/>
                </a:cubicBezTo>
                <a:close/>
                <a:moveTo>
                  <a:pt x="92" y="162"/>
                </a:moveTo>
                <a:cubicBezTo>
                  <a:pt x="94" y="162"/>
                  <a:pt x="97" y="157"/>
                  <a:pt x="99" y="155"/>
                </a:cubicBezTo>
                <a:cubicBezTo>
                  <a:pt x="96" y="158"/>
                  <a:pt x="95" y="159"/>
                  <a:pt x="92" y="162"/>
                </a:cubicBezTo>
                <a:close/>
                <a:moveTo>
                  <a:pt x="88" y="161"/>
                </a:moveTo>
                <a:cubicBezTo>
                  <a:pt x="87" y="161"/>
                  <a:pt x="87" y="161"/>
                  <a:pt x="87" y="161"/>
                </a:cubicBezTo>
                <a:cubicBezTo>
                  <a:pt x="87" y="161"/>
                  <a:pt x="87" y="161"/>
                  <a:pt x="87" y="161"/>
                </a:cubicBezTo>
                <a:cubicBezTo>
                  <a:pt x="87" y="162"/>
                  <a:pt x="87" y="162"/>
                  <a:pt x="87" y="162"/>
                </a:cubicBezTo>
                <a:cubicBezTo>
                  <a:pt x="87" y="162"/>
                  <a:pt x="87" y="162"/>
                  <a:pt x="87" y="162"/>
                </a:cubicBezTo>
                <a:cubicBezTo>
                  <a:pt x="87" y="162"/>
                  <a:pt x="87" y="163"/>
                  <a:pt x="87" y="163"/>
                </a:cubicBezTo>
                <a:cubicBezTo>
                  <a:pt x="87" y="163"/>
                  <a:pt x="87" y="162"/>
                  <a:pt x="87" y="162"/>
                </a:cubicBezTo>
                <a:cubicBezTo>
                  <a:pt x="87" y="162"/>
                  <a:pt x="87" y="162"/>
                  <a:pt x="88" y="161"/>
                </a:cubicBezTo>
                <a:cubicBezTo>
                  <a:pt x="89" y="160"/>
                  <a:pt x="89" y="160"/>
                  <a:pt x="89" y="160"/>
                </a:cubicBezTo>
                <a:cubicBezTo>
                  <a:pt x="88" y="162"/>
                  <a:pt x="90" y="159"/>
                  <a:pt x="91" y="158"/>
                </a:cubicBezTo>
                <a:cubicBezTo>
                  <a:pt x="91" y="157"/>
                  <a:pt x="93" y="157"/>
                  <a:pt x="94" y="156"/>
                </a:cubicBezTo>
                <a:cubicBezTo>
                  <a:pt x="92" y="156"/>
                  <a:pt x="90" y="158"/>
                  <a:pt x="88" y="161"/>
                </a:cubicBezTo>
                <a:close/>
                <a:moveTo>
                  <a:pt x="106" y="176"/>
                </a:moveTo>
                <a:cubicBezTo>
                  <a:pt x="106" y="177"/>
                  <a:pt x="105" y="177"/>
                  <a:pt x="105" y="178"/>
                </a:cubicBezTo>
                <a:cubicBezTo>
                  <a:pt x="104" y="178"/>
                  <a:pt x="104" y="178"/>
                  <a:pt x="104" y="178"/>
                </a:cubicBezTo>
                <a:cubicBezTo>
                  <a:pt x="104" y="179"/>
                  <a:pt x="103" y="179"/>
                  <a:pt x="103" y="180"/>
                </a:cubicBezTo>
                <a:cubicBezTo>
                  <a:pt x="104" y="179"/>
                  <a:pt x="104" y="180"/>
                  <a:pt x="104" y="179"/>
                </a:cubicBezTo>
                <a:cubicBezTo>
                  <a:pt x="105" y="179"/>
                  <a:pt x="105" y="180"/>
                  <a:pt x="106" y="179"/>
                </a:cubicBezTo>
                <a:cubicBezTo>
                  <a:pt x="105" y="179"/>
                  <a:pt x="105" y="179"/>
                  <a:pt x="105" y="179"/>
                </a:cubicBezTo>
                <a:cubicBezTo>
                  <a:pt x="105" y="178"/>
                  <a:pt x="105" y="179"/>
                  <a:pt x="106" y="178"/>
                </a:cubicBezTo>
                <a:cubicBezTo>
                  <a:pt x="105" y="179"/>
                  <a:pt x="108" y="175"/>
                  <a:pt x="108" y="175"/>
                </a:cubicBezTo>
                <a:cubicBezTo>
                  <a:pt x="108" y="175"/>
                  <a:pt x="108" y="175"/>
                  <a:pt x="109" y="175"/>
                </a:cubicBezTo>
                <a:cubicBezTo>
                  <a:pt x="108" y="175"/>
                  <a:pt x="107" y="175"/>
                  <a:pt x="106" y="176"/>
                </a:cubicBezTo>
                <a:close/>
                <a:moveTo>
                  <a:pt x="109" y="180"/>
                </a:moveTo>
                <a:cubicBezTo>
                  <a:pt x="108" y="180"/>
                  <a:pt x="108" y="180"/>
                  <a:pt x="108" y="180"/>
                </a:cubicBezTo>
                <a:cubicBezTo>
                  <a:pt x="108" y="181"/>
                  <a:pt x="108" y="181"/>
                  <a:pt x="108" y="181"/>
                </a:cubicBezTo>
                <a:cubicBezTo>
                  <a:pt x="107" y="181"/>
                  <a:pt x="107" y="181"/>
                  <a:pt x="107" y="181"/>
                </a:cubicBezTo>
                <a:cubicBezTo>
                  <a:pt x="107" y="181"/>
                  <a:pt x="107" y="181"/>
                  <a:pt x="107" y="181"/>
                </a:cubicBezTo>
                <a:cubicBezTo>
                  <a:pt x="106" y="182"/>
                  <a:pt x="106" y="183"/>
                  <a:pt x="105" y="184"/>
                </a:cubicBezTo>
                <a:cubicBezTo>
                  <a:pt x="106" y="184"/>
                  <a:pt x="107" y="183"/>
                  <a:pt x="107" y="182"/>
                </a:cubicBezTo>
                <a:cubicBezTo>
                  <a:pt x="108" y="182"/>
                  <a:pt x="108" y="182"/>
                  <a:pt x="108" y="182"/>
                </a:cubicBezTo>
                <a:cubicBezTo>
                  <a:pt x="108" y="182"/>
                  <a:pt x="108" y="182"/>
                  <a:pt x="110" y="180"/>
                </a:cubicBezTo>
                <a:cubicBezTo>
                  <a:pt x="110" y="180"/>
                  <a:pt x="109" y="180"/>
                  <a:pt x="109" y="180"/>
                </a:cubicBezTo>
                <a:close/>
                <a:moveTo>
                  <a:pt x="88" y="171"/>
                </a:moveTo>
                <a:cubicBezTo>
                  <a:pt x="89" y="170"/>
                  <a:pt x="88" y="170"/>
                  <a:pt x="88" y="170"/>
                </a:cubicBezTo>
                <a:cubicBezTo>
                  <a:pt x="89" y="171"/>
                  <a:pt x="90" y="169"/>
                  <a:pt x="90" y="169"/>
                </a:cubicBezTo>
                <a:cubicBezTo>
                  <a:pt x="90" y="169"/>
                  <a:pt x="90" y="168"/>
                  <a:pt x="89" y="169"/>
                </a:cubicBezTo>
                <a:cubicBezTo>
                  <a:pt x="89" y="169"/>
                  <a:pt x="88" y="170"/>
                  <a:pt x="88" y="171"/>
                </a:cubicBezTo>
                <a:close/>
                <a:moveTo>
                  <a:pt x="98" y="180"/>
                </a:moveTo>
                <a:cubicBezTo>
                  <a:pt x="99" y="179"/>
                  <a:pt x="99" y="180"/>
                  <a:pt x="100" y="180"/>
                </a:cubicBezTo>
                <a:cubicBezTo>
                  <a:pt x="99" y="179"/>
                  <a:pt x="98" y="179"/>
                  <a:pt x="98" y="180"/>
                </a:cubicBezTo>
                <a:close/>
                <a:moveTo>
                  <a:pt x="102" y="183"/>
                </a:moveTo>
                <a:cubicBezTo>
                  <a:pt x="102" y="182"/>
                  <a:pt x="101" y="182"/>
                  <a:pt x="102" y="182"/>
                </a:cubicBezTo>
                <a:cubicBezTo>
                  <a:pt x="102" y="182"/>
                  <a:pt x="102" y="183"/>
                  <a:pt x="102" y="182"/>
                </a:cubicBezTo>
                <a:cubicBezTo>
                  <a:pt x="102" y="182"/>
                  <a:pt x="101" y="182"/>
                  <a:pt x="101" y="182"/>
                </a:cubicBezTo>
                <a:cubicBezTo>
                  <a:pt x="102" y="182"/>
                  <a:pt x="101" y="183"/>
                  <a:pt x="102" y="183"/>
                </a:cubicBezTo>
                <a:close/>
                <a:moveTo>
                  <a:pt x="102" y="191"/>
                </a:moveTo>
                <a:cubicBezTo>
                  <a:pt x="102" y="191"/>
                  <a:pt x="104" y="189"/>
                  <a:pt x="104" y="188"/>
                </a:cubicBezTo>
                <a:cubicBezTo>
                  <a:pt x="103" y="187"/>
                  <a:pt x="103" y="186"/>
                  <a:pt x="102" y="187"/>
                </a:cubicBezTo>
                <a:cubicBezTo>
                  <a:pt x="104" y="188"/>
                  <a:pt x="101" y="190"/>
                  <a:pt x="102" y="191"/>
                </a:cubicBezTo>
                <a:close/>
                <a:moveTo>
                  <a:pt x="100" y="187"/>
                </a:moveTo>
                <a:cubicBezTo>
                  <a:pt x="100" y="187"/>
                  <a:pt x="99" y="187"/>
                  <a:pt x="100" y="187"/>
                </a:cubicBezTo>
                <a:cubicBezTo>
                  <a:pt x="100" y="187"/>
                  <a:pt x="101" y="187"/>
                  <a:pt x="101" y="187"/>
                </a:cubicBezTo>
                <a:cubicBezTo>
                  <a:pt x="100" y="187"/>
                  <a:pt x="100" y="187"/>
                  <a:pt x="100" y="187"/>
                </a:cubicBezTo>
                <a:close/>
                <a:moveTo>
                  <a:pt x="99" y="192"/>
                </a:moveTo>
                <a:cubicBezTo>
                  <a:pt x="97" y="193"/>
                  <a:pt x="94" y="197"/>
                  <a:pt x="94" y="198"/>
                </a:cubicBezTo>
                <a:cubicBezTo>
                  <a:pt x="95" y="197"/>
                  <a:pt x="96" y="196"/>
                  <a:pt x="97" y="194"/>
                </a:cubicBezTo>
                <a:cubicBezTo>
                  <a:pt x="97" y="195"/>
                  <a:pt x="97" y="195"/>
                  <a:pt x="97" y="194"/>
                </a:cubicBezTo>
                <a:cubicBezTo>
                  <a:pt x="98" y="192"/>
                  <a:pt x="101" y="192"/>
                  <a:pt x="102" y="189"/>
                </a:cubicBezTo>
                <a:cubicBezTo>
                  <a:pt x="101" y="189"/>
                  <a:pt x="101" y="190"/>
                  <a:pt x="101" y="190"/>
                </a:cubicBezTo>
                <a:cubicBezTo>
                  <a:pt x="100" y="189"/>
                  <a:pt x="102" y="189"/>
                  <a:pt x="102" y="188"/>
                </a:cubicBezTo>
                <a:cubicBezTo>
                  <a:pt x="100" y="189"/>
                  <a:pt x="100" y="191"/>
                  <a:pt x="98" y="191"/>
                </a:cubicBezTo>
                <a:cubicBezTo>
                  <a:pt x="99" y="191"/>
                  <a:pt x="99" y="192"/>
                  <a:pt x="99" y="192"/>
                </a:cubicBezTo>
                <a:close/>
                <a:moveTo>
                  <a:pt x="95" y="191"/>
                </a:moveTo>
                <a:cubicBezTo>
                  <a:pt x="96" y="191"/>
                  <a:pt x="95" y="192"/>
                  <a:pt x="96" y="192"/>
                </a:cubicBezTo>
                <a:cubicBezTo>
                  <a:pt x="96" y="191"/>
                  <a:pt x="98" y="191"/>
                  <a:pt x="97" y="190"/>
                </a:cubicBezTo>
                <a:cubicBezTo>
                  <a:pt x="98" y="190"/>
                  <a:pt x="98" y="189"/>
                  <a:pt x="98" y="189"/>
                </a:cubicBezTo>
                <a:cubicBezTo>
                  <a:pt x="98" y="189"/>
                  <a:pt x="97" y="189"/>
                  <a:pt x="98" y="189"/>
                </a:cubicBezTo>
                <a:cubicBezTo>
                  <a:pt x="98" y="189"/>
                  <a:pt x="99" y="189"/>
                  <a:pt x="100" y="188"/>
                </a:cubicBezTo>
                <a:cubicBezTo>
                  <a:pt x="99" y="187"/>
                  <a:pt x="99" y="187"/>
                  <a:pt x="99" y="187"/>
                </a:cubicBezTo>
                <a:cubicBezTo>
                  <a:pt x="98" y="187"/>
                  <a:pt x="99" y="188"/>
                  <a:pt x="98" y="188"/>
                </a:cubicBezTo>
                <a:cubicBezTo>
                  <a:pt x="98" y="187"/>
                  <a:pt x="96" y="189"/>
                  <a:pt x="97" y="190"/>
                </a:cubicBezTo>
                <a:cubicBezTo>
                  <a:pt x="96" y="190"/>
                  <a:pt x="96" y="190"/>
                  <a:pt x="96" y="190"/>
                </a:cubicBezTo>
                <a:cubicBezTo>
                  <a:pt x="96" y="190"/>
                  <a:pt x="97" y="190"/>
                  <a:pt x="96" y="191"/>
                </a:cubicBezTo>
                <a:cubicBezTo>
                  <a:pt x="96" y="190"/>
                  <a:pt x="96" y="190"/>
                  <a:pt x="96" y="190"/>
                </a:cubicBezTo>
                <a:cubicBezTo>
                  <a:pt x="96" y="191"/>
                  <a:pt x="96" y="191"/>
                  <a:pt x="95" y="191"/>
                </a:cubicBezTo>
                <a:close/>
                <a:moveTo>
                  <a:pt x="85" y="191"/>
                </a:moveTo>
                <a:cubicBezTo>
                  <a:pt x="85" y="194"/>
                  <a:pt x="82" y="195"/>
                  <a:pt x="81" y="197"/>
                </a:cubicBezTo>
                <a:cubicBezTo>
                  <a:pt x="82" y="198"/>
                  <a:pt x="82" y="197"/>
                  <a:pt x="82" y="197"/>
                </a:cubicBezTo>
                <a:cubicBezTo>
                  <a:pt x="84" y="195"/>
                  <a:pt x="85" y="193"/>
                  <a:pt x="87" y="192"/>
                </a:cubicBezTo>
                <a:cubicBezTo>
                  <a:pt x="87" y="192"/>
                  <a:pt x="87" y="193"/>
                  <a:pt x="88" y="193"/>
                </a:cubicBezTo>
                <a:cubicBezTo>
                  <a:pt x="88" y="193"/>
                  <a:pt x="89" y="191"/>
                  <a:pt x="90" y="191"/>
                </a:cubicBezTo>
                <a:cubicBezTo>
                  <a:pt x="89" y="190"/>
                  <a:pt x="89" y="190"/>
                  <a:pt x="89" y="190"/>
                </a:cubicBezTo>
                <a:cubicBezTo>
                  <a:pt x="89" y="191"/>
                  <a:pt x="88" y="193"/>
                  <a:pt x="87" y="192"/>
                </a:cubicBezTo>
                <a:cubicBezTo>
                  <a:pt x="87" y="191"/>
                  <a:pt x="88" y="190"/>
                  <a:pt x="89" y="189"/>
                </a:cubicBezTo>
                <a:cubicBezTo>
                  <a:pt x="88" y="189"/>
                  <a:pt x="88" y="188"/>
                  <a:pt x="87" y="189"/>
                </a:cubicBezTo>
                <a:cubicBezTo>
                  <a:pt x="88" y="189"/>
                  <a:pt x="87" y="190"/>
                  <a:pt x="88" y="190"/>
                </a:cubicBezTo>
                <a:cubicBezTo>
                  <a:pt x="87" y="190"/>
                  <a:pt x="88" y="190"/>
                  <a:pt x="87" y="190"/>
                </a:cubicBezTo>
                <a:cubicBezTo>
                  <a:pt x="86" y="190"/>
                  <a:pt x="86" y="192"/>
                  <a:pt x="85" y="191"/>
                </a:cubicBezTo>
                <a:cubicBezTo>
                  <a:pt x="86" y="191"/>
                  <a:pt x="86" y="191"/>
                  <a:pt x="86" y="191"/>
                </a:cubicBezTo>
                <a:cubicBezTo>
                  <a:pt x="85" y="191"/>
                  <a:pt x="86" y="191"/>
                  <a:pt x="85" y="191"/>
                </a:cubicBezTo>
                <a:close/>
                <a:moveTo>
                  <a:pt x="94" y="201"/>
                </a:moveTo>
                <a:cubicBezTo>
                  <a:pt x="95" y="200"/>
                  <a:pt x="94" y="199"/>
                  <a:pt x="95" y="200"/>
                </a:cubicBezTo>
                <a:cubicBezTo>
                  <a:pt x="95" y="199"/>
                  <a:pt x="95" y="199"/>
                  <a:pt x="96" y="199"/>
                </a:cubicBezTo>
                <a:cubicBezTo>
                  <a:pt x="94" y="198"/>
                  <a:pt x="94" y="200"/>
                  <a:pt x="94" y="201"/>
                </a:cubicBezTo>
                <a:close/>
                <a:moveTo>
                  <a:pt x="93" y="198"/>
                </a:moveTo>
                <a:cubicBezTo>
                  <a:pt x="93" y="199"/>
                  <a:pt x="93" y="199"/>
                  <a:pt x="92" y="199"/>
                </a:cubicBezTo>
                <a:cubicBezTo>
                  <a:pt x="93" y="200"/>
                  <a:pt x="91" y="200"/>
                  <a:pt x="92" y="200"/>
                </a:cubicBezTo>
                <a:cubicBezTo>
                  <a:pt x="92" y="199"/>
                  <a:pt x="94" y="199"/>
                  <a:pt x="93" y="198"/>
                </a:cubicBezTo>
                <a:close/>
                <a:moveTo>
                  <a:pt x="91" y="201"/>
                </a:moveTo>
                <a:cubicBezTo>
                  <a:pt x="91" y="202"/>
                  <a:pt x="91" y="201"/>
                  <a:pt x="90" y="201"/>
                </a:cubicBezTo>
                <a:cubicBezTo>
                  <a:pt x="90" y="202"/>
                  <a:pt x="91" y="202"/>
                  <a:pt x="91" y="202"/>
                </a:cubicBezTo>
                <a:cubicBezTo>
                  <a:pt x="91" y="202"/>
                  <a:pt x="91" y="202"/>
                  <a:pt x="91" y="203"/>
                </a:cubicBezTo>
                <a:cubicBezTo>
                  <a:pt x="91" y="202"/>
                  <a:pt x="92" y="202"/>
                  <a:pt x="91" y="202"/>
                </a:cubicBezTo>
                <a:cubicBezTo>
                  <a:pt x="92" y="201"/>
                  <a:pt x="92" y="202"/>
                  <a:pt x="92" y="201"/>
                </a:cubicBezTo>
                <a:cubicBezTo>
                  <a:pt x="92" y="201"/>
                  <a:pt x="92" y="201"/>
                  <a:pt x="92" y="201"/>
                </a:cubicBezTo>
                <a:cubicBezTo>
                  <a:pt x="92" y="200"/>
                  <a:pt x="92" y="201"/>
                  <a:pt x="93" y="201"/>
                </a:cubicBezTo>
                <a:cubicBezTo>
                  <a:pt x="93" y="200"/>
                  <a:pt x="93" y="200"/>
                  <a:pt x="93" y="200"/>
                </a:cubicBezTo>
                <a:cubicBezTo>
                  <a:pt x="92" y="199"/>
                  <a:pt x="92" y="201"/>
                  <a:pt x="91" y="201"/>
                </a:cubicBezTo>
                <a:close/>
                <a:moveTo>
                  <a:pt x="87" y="202"/>
                </a:moveTo>
                <a:cubicBezTo>
                  <a:pt x="87" y="203"/>
                  <a:pt x="86" y="204"/>
                  <a:pt x="86" y="205"/>
                </a:cubicBezTo>
                <a:cubicBezTo>
                  <a:pt x="88" y="203"/>
                  <a:pt x="89" y="204"/>
                  <a:pt x="90" y="205"/>
                </a:cubicBezTo>
                <a:cubicBezTo>
                  <a:pt x="89" y="204"/>
                  <a:pt x="90" y="204"/>
                  <a:pt x="90" y="204"/>
                </a:cubicBezTo>
                <a:cubicBezTo>
                  <a:pt x="90" y="204"/>
                  <a:pt x="89" y="204"/>
                  <a:pt x="89" y="203"/>
                </a:cubicBezTo>
                <a:cubicBezTo>
                  <a:pt x="89" y="204"/>
                  <a:pt x="89" y="203"/>
                  <a:pt x="88" y="203"/>
                </a:cubicBezTo>
                <a:cubicBezTo>
                  <a:pt x="88" y="203"/>
                  <a:pt x="88" y="203"/>
                  <a:pt x="88" y="203"/>
                </a:cubicBezTo>
                <a:cubicBezTo>
                  <a:pt x="88" y="203"/>
                  <a:pt x="88" y="203"/>
                  <a:pt x="88" y="203"/>
                </a:cubicBezTo>
                <a:cubicBezTo>
                  <a:pt x="88" y="203"/>
                  <a:pt x="88" y="202"/>
                  <a:pt x="89" y="202"/>
                </a:cubicBezTo>
                <a:cubicBezTo>
                  <a:pt x="87" y="202"/>
                  <a:pt x="88" y="201"/>
                  <a:pt x="87" y="202"/>
                </a:cubicBezTo>
                <a:close/>
                <a:moveTo>
                  <a:pt x="64" y="186"/>
                </a:moveTo>
                <a:cubicBezTo>
                  <a:pt x="65" y="186"/>
                  <a:pt x="65" y="186"/>
                  <a:pt x="65" y="186"/>
                </a:cubicBezTo>
                <a:cubicBezTo>
                  <a:pt x="65" y="186"/>
                  <a:pt x="65" y="186"/>
                  <a:pt x="65" y="186"/>
                </a:cubicBezTo>
                <a:cubicBezTo>
                  <a:pt x="65" y="186"/>
                  <a:pt x="65" y="186"/>
                  <a:pt x="65" y="186"/>
                </a:cubicBezTo>
                <a:cubicBezTo>
                  <a:pt x="65" y="186"/>
                  <a:pt x="65" y="186"/>
                  <a:pt x="65" y="186"/>
                </a:cubicBezTo>
                <a:cubicBezTo>
                  <a:pt x="65" y="186"/>
                  <a:pt x="64" y="186"/>
                  <a:pt x="64" y="186"/>
                </a:cubicBezTo>
                <a:close/>
                <a:moveTo>
                  <a:pt x="86" y="208"/>
                </a:moveTo>
                <a:cubicBezTo>
                  <a:pt x="86" y="208"/>
                  <a:pt x="86" y="207"/>
                  <a:pt x="86" y="207"/>
                </a:cubicBezTo>
                <a:cubicBezTo>
                  <a:pt x="85" y="207"/>
                  <a:pt x="87" y="207"/>
                  <a:pt x="87" y="206"/>
                </a:cubicBezTo>
                <a:cubicBezTo>
                  <a:pt x="86" y="206"/>
                  <a:pt x="85" y="208"/>
                  <a:pt x="86" y="208"/>
                </a:cubicBezTo>
                <a:close/>
                <a:moveTo>
                  <a:pt x="84" y="206"/>
                </a:moveTo>
                <a:cubicBezTo>
                  <a:pt x="84" y="206"/>
                  <a:pt x="84" y="207"/>
                  <a:pt x="85" y="206"/>
                </a:cubicBezTo>
                <a:cubicBezTo>
                  <a:pt x="84" y="206"/>
                  <a:pt x="84" y="205"/>
                  <a:pt x="84" y="206"/>
                </a:cubicBezTo>
                <a:cubicBezTo>
                  <a:pt x="84" y="206"/>
                  <a:pt x="83" y="205"/>
                  <a:pt x="84" y="206"/>
                </a:cubicBezTo>
                <a:close/>
                <a:moveTo>
                  <a:pt x="79" y="215"/>
                </a:moveTo>
                <a:cubicBezTo>
                  <a:pt x="79" y="215"/>
                  <a:pt x="79" y="215"/>
                  <a:pt x="80" y="215"/>
                </a:cubicBezTo>
                <a:cubicBezTo>
                  <a:pt x="80" y="214"/>
                  <a:pt x="82" y="213"/>
                  <a:pt x="81" y="212"/>
                </a:cubicBezTo>
                <a:cubicBezTo>
                  <a:pt x="81" y="212"/>
                  <a:pt x="81" y="212"/>
                  <a:pt x="81" y="212"/>
                </a:cubicBezTo>
                <a:cubicBezTo>
                  <a:pt x="81" y="212"/>
                  <a:pt x="80" y="212"/>
                  <a:pt x="80" y="212"/>
                </a:cubicBezTo>
                <a:cubicBezTo>
                  <a:pt x="81" y="212"/>
                  <a:pt x="81" y="212"/>
                  <a:pt x="81" y="213"/>
                </a:cubicBezTo>
                <a:cubicBezTo>
                  <a:pt x="80" y="212"/>
                  <a:pt x="80" y="213"/>
                  <a:pt x="80" y="212"/>
                </a:cubicBezTo>
                <a:cubicBezTo>
                  <a:pt x="79" y="212"/>
                  <a:pt x="79" y="212"/>
                  <a:pt x="79" y="213"/>
                </a:cubicBezTo>
                <a:cubicBezTo>
                  <a:pt x="79" y="214"/>
                  <a:pt x="77" y="216"/>
                  <a:pt x="76" y="217"/>
                </a:cubicBezTo>
                <a:cubicBezTo>
                  <a:pt x="77" y="217"/>
                  <a:pt x="77" y="216"/>
                  <a:pt x="77" y="217"/>
                </a:cubicBezTo>
                <a:cubicBezTo>
                  <a:pt x="77" y="217"/>
                  <a:pt x="77" y="217"/>
                  <a:pt x="77" y="217"/>
                </a:cubicBezTo>
                <a:cubicBezTo>
                  <a:pt x="77" y="217"/>
                  <a:pt x="78" y="216"/>
                  <a:pt x="79" y="216"/>
                </a:cubicBezTo>
                <a:cubicBezTo>
                  <a:pt x="78" y="216"/>
                  <a:pt x="78" y="215"/>
                  <a:pt x="78" y="215"/>
                </a:cubicBezTo>
                <a:cubicBezTo>
                  <a:pt x="79" y="215"/>
                  <a:pt x="78" y="215"/>
                  <a:pt x="79" y="215"/>
                </a:cubicBezTo>
                <a:cubicBezTo>
                  <a:pt x="79" y="215"/>
                  <a:pt x="79" y="215"/>
                  <a:pt x="79" y="215"/>
                </a:cubicBezTo>
                <a:close/>
                <a:moveTo>
                  <a:pt x="74" y="207"/>
                </a:moveTo>
                <a:cubicBezTo>
                  <a:pt x="73" y="207"/>
                  <a:pt x="73" y="208"/>
                  <a:pt x="72" y="207"/>
                </a:cubicBezTo>
                <a:cubicBezTo>
                  <a:pt x="71" y="209"/>
                  <a:pt x="70" y="210"/>
                  <a:pt x="69" y="210"/>
                </a:cubicBezTo>
                <a:cubicBezTo>
                  <a:pt x="68" y="211"/>
                  <a:pt x="69" y="210"/>
                  <a:pt x="69" y="211"/>
                </a:cubicBezTo>
                <a:cubicBezTo>
                  <a:pt x="68" y="211"/>
                  <a:pt x="69" y="212"/>
                  <a:pt x="68" y="212"/>
                </a:cubicBezTo>
                <a:cubicBezTo>
                  <a:pt x="69" y="212"/>
                  <a:pt x="69" y="211"/>
                  <a:pt x="68" y="211"/>
                </a:cubicBezTo>
                <a:cubicBezTo>
                  <a:pt x="68" y="212"/>
                  <a:pt x="67" y="212"/>
                  <a:pt x="68" y="213"/>
                </a:cubicBezTo>
                <a:cubicBezTo>
                  <a:pt x="68" y="213"/>
                  <a:pt x="68" y="213"/>
                  <a:pt x="68" y="213"/>
                </a:cubicBezTo>
                <a:cubicBezTo>
                  <a:pt x="69" y="212"/>
                  <a:pt x="69" y="213"/>
                  <a:pt x="69" y="214"/>
                </a:cubicBezTo>
                <a:cubicBezTo>
                  <a:pt x="70" y="213"/>
                  <a:pt x="70" y="211"/>
                  <a:pt x="71" y="211"/>
                </a:cubicBezTo>
                <a:cubicBezTo>
                  <a:pt x="70" y="211"/>
                  <a:pt x="70" y="212"/>
                  <a:pt x="70" y="212"/>
                </a:cubicBezTo>
                <a:cubicBezTo>
                  <a:pt x="71" y="212"/>
                  <a:pt x="71" y="212"/>
                  <a:pt x="71" y="212"/>
                </a:cubicBezTo>
                <a:cubicBezTo>
                  <a:pt x="71" y="213"/>
                  <a:pt x="70" y="213"/>
                  <a:pt x="71" y="214"/>
                </a:cubicBezTo>
                <a:cubicBezTo>
                  <a:pt x="69" y="213"/>
                  <a:pt x="70" y="215"/>
                  <a:pt x="69" y="216"/>
                </a:cubicBezTo>
                <a:cubicBezTo>
                  <a:pt x="68" y="217"/>
                  <a:pt x="66" y="218"/>
                  <a:pt x="67" y="219"/>
                </a:cubicBezTo>
                <a:cubicBezTo>
                  <a:pt x="65" y="219"/>
                  <a:pt x="64" y="222"/>
                  <a:pt x="62" y="223"/>
                </a:cubicBezTo>
                <a:cubicBezTo>
                  <a:pt x="63" y="223"/>
                  <a:pt x="62" y="223"/>
                  <a:pt x="63" y="223"/>
                </a:cubicBezTo>
                <a:cubicBezTo>
                  <a:pt x="63" y="223"/>
                  <a:pt x="62" y="225"/>
                  <a:pt x="63" y="225"/>
                </a:cubicBezTo>
                <a:cubicBezTo>
                  <a:pt x="63" y="224"/>
                  <a:pt x="63" y="223"/>
                  <a:pt x="64" y="223"/>
                </a:cubicBezTo>
                <a:cubicBezTo>
                  <a:pt x="64" y="221"/>
                  <a:pt x="67" y="221"/>
                  <a:pt x="67" y="219"/>
                </a:cubicBezTo>
                <a:cubicBezTo>
                  <a:pt x="68" y="218"/>
                  <a:pt x="68" y="218"/>
                  <a:pt x="69" y="217"/>
                </a:cubicBezTo>
                <a:cubicBezTo>
                  <a:pt x="69" y="217"/>
                  <a:pt x="68" y="217"/>
                  <a:pt x="69" y="216"/>
                </a:cubicBezTo>
                <a:cubicBezTo>
                  <a:pt x="70" y="217"/>
                  <a:pt x="69" y="216"/>
                  <a:pt x="69" y="216"/>
                </a:cubicBezTo>
                <a:cubicBezTo>
                  <a:pt x="70" y="216"/>
                  <a:pt x="73" y="213"/>
                  <a:pt x="72" y="212"/>
                </a:cubicBezTo>
                <a:cubicBezTo>
                  <a:pt x="73" y="212"/>
                  <a:pt x="73" y="212"/>
                  <a:pt x="73" y="212"/>
                </a:cubicBezTo>
                <a:cubicBezTo>
                  <a:pt x="73" y="211"/>
                  <a:pt x="73" y="210"/>
                  <a:pt x="72" y="210"/>
                </a:cubicBezTo>
                <a:cubicBezTo>
                  <a:pt x="73" y="210"/>
                  <a:pt x="73" y="210"/>
                  <a:pt x="73" y="211"/>
                </a:cubicBezTo>
                <a:cubicBezTo>
                  <a:pt x="72" y="210"/>
                  <a:pt x="72" y="211"/>
                  <a:pt x="72" y="211"/>
                </a:cubicBezTo>
                <a:cubicBezTo>
                  <a:pt x="72" y="210"/>
                  <a:pt x="72" y="209"/>
                  <a:pt x="72" y="209"/>
                </a:cubicBezTo>
                <a:cubicBezTo>
                  <a:pt x="72" y="210"/>
                  <a:pt x="71" y="210"/>
                  <a:pt x="71" y="210"/>
                </a:cubicBezTo>
                <a:cubicBezTo>
                  <a:pt x="72" y="210"/>
                  <a:pt x="71" y="209"/>
                  <a:pt x="72" y="209"/>
                </a:cubicBezTo>
                <a:cubicBezTo>
                  <a:pt x="73" y="209"/>
                  <a:pt x="72" y="207"/>
                  <a:pt x="74" y="208"/>
                </a:cubicBezTo>
                <a:cubicBezTo>
                  <a:pt x="74" y="208"/>
                  <a:pt x="74" y="207"/>
                  <a:pt x="74" y="207"/>
                </a:cubicBezTo>
                <a:close/>
                <a:moveTo>
                  <a:pt x="64" y="211"/>
                </a:moveTo>
                <a:cubicBezTo>
                  <a:pt x="66" y="211"/>
                  <a:pt x="67" y="206"/>
                  <a:pt x="68" y="207"/>
                </a:cubicBezTo>
                <a:cubicBezTo>
                  <a:pt x="68" y="206"/>
                  <a:pt x="70" y="205"/>
                  <a:pt x="69" y="204"/>
                </a:cubicBezTo>
                <a:cubicBezTo>
                  <a:pt x="68" y="206"/>
                  <a:pt x="66" y="208"/>
                  <a:pt x="64" y="211"/>
                </a:cubicBezTo>
                <a:close/>
                <a:moveTo>
                  <a:pt x="73" y="215"/>
                </a:moveTo>
                <a:cubicBezTo>
                  <a:pt x="73" y="215"/>
                  <a:pt x="74" y="214"/>
                  <a:pt x="73" y="214"/>
                </a:cubicBezTo>
                <a:cubicBezTo>
                  <a:pt x="73" y="215"/>
                  <a:pt x="72" y="214"/>
                  <a:pt x="72" y="215"/>
                </a:cubicBezTo>
                <a:cubicBezTo>
                  <a:pt x="72" y="215"/>
                  <a:pt x="71" y="215"/>
                  <a:pt x="71" y="217"/>
                </a:cubicBezTo>
                <a:cubicBezTo>
                  <a:pt x="71" y="217"/>
                  <a:pt x="71" y="217"/>
                  <a:pt x="71" y="217"/>
                </a:cubicBezTo>
                <a:cubicBezTo>
                  <a:pt x="72" y="217"/>
                  <a:pt x="73" y="215"/>
                  <a:pt x="74" y="216"/>
                </a:cubicBezTo>
                <a:cubicBezTo>
                  <a:pt x="74" y="216"/>
                  <a:pt x="74" y="215"/>
                  <a:pt x="75" y="215"/>
                </a:cubicBezTo>
                <a:cubicBezTo>
                  <a:pt x="74" y="214"/>
                  <a:pt x="74" y="214"/>
                  <a:pt x="74" y="213"/>
                </a:cubicBezTo>
                <a:cubicBezTo>
                  <a:pt x="75" y="213"/>
                  <a:pt x="75" y="212"/>
                  <a:pt x="76" y="212"/>
                </a:cubicBezTo>
                <a:cubicBezTo>
                  <a:pt x="75" y="212"/>
                  <a:pt x="76" y="211"/>
                  <a:pt x="76" y="211"/>
                </a:cubicBezTo>
                <a:cubicBezTo>
                  <a:pt x="75" y="211"/>
                  <a:pt x="74" y="213"/>
                  <a:pt x="73" y="214"/>
                </a:cubicBezTo>
                <a:cubicBezTo>
                  <a:pt x="74" y="214"/>
                  <a:pt x="74" y="215"/>
                  <a:pt x="73" y="215"/>
                </a:cubicBezTo>
                <a:close/>
                <a:moveTo>
                  <a:pt x="74" y="210"/>
                </a:moveTo>
                <a:cubicBezTo>
                  <a:pt x="74" y="210"/>
                  <a:pt x="74" y="210"/>
                  <a:pt x="74" y="210"/>
                </a:cubicBezTo>
                <a:cubicBezTo>
                  <a:pt x="75" y="211"/>
                  <a:pt x="75" y="211"/>
                  <a:pt x="75" y="211"/>
                </a:cubicBezTo>
                <a:cubicBezTo>
                  <a:pt x="75" y="210"/>
                  <a:pt x="75" y="210"/>
                  <a:pt x="75" y="210"/>
                </a:cubicBezTo>
                <a:cubicBezTo>
                  <a:pt x="75" y="210"/>
                  <a:pt x="75" y="210"/>
                  <a:pt x="75" y="210"/>
                </a:cubicBezTo>
                <a:cubicBezTo>
                  <a:pt x="75" y="210"/>
                  <a:pt x="74" y="210"/>
                  <a:pt x="74" y="210"/>
                </a:cubicBezTo>
                <a:close/>
                <a:moveTo>
                  <a:pt x="48" y="194"/>
                </a:moveTo>
                <a:cubicBezTo>
                  <a:pt x="47" y="194"/>
                  <a:pt x="49" y="193"/>
                  <a:pt x="48" y="193"/>
                </a:cubicBezTo>
                <a:cubicBezTo>
                  <a:pt x="47" y="193"/>
                  <a:pt x="47" y="195"/>
                  <a:pt x="48" y="194"/>
                </a:cubicBezTo>
                <a:close/>
                <a:moveTo>
                  <a:pt x="75" y="220"/>
                </a:moveTo>
                <a:cubicBezTo>
                  <a:pt x="76" y="219"/>
                  <a:pt x="77" y="219"/>
                  <a:pt x="77" y="217"/>
                </a:cubicBezTo>
                <a:cubicBezTo>
                  <a:pt x="76" y="218"/>
                  <a:pt x="75" y="219"/>
                  <a:pt x="75" y="220"/>
                </a:cubicBezTo>
                <a:close/>
                <a:moveTo>
                  <a:pt x="39" y="198"/>
                </a:moveTo>
                <a:cubicBezTo>
                  <a:pt x="39" y="199"/>
                  <a:pt x="39" y="198"/>
                  <a:pt x="39" y="199"/>
                </a:cubicBezTo>
                <a:cubicBezTo>
                  <a:pt x="40" y="199"/>
                  <a:pt x="40" y="198"/>
                  <a:pt x="40" y="198"/>
                </a:cubicBezTo>
                <a:cubicBezTo>
                  <a:pt x="40" y="198"/>
                  <a:pt x="39" y="198"/>
                  <a:pt x="39" y="198"/>
                </a:cubicBezTo>
                <a:close/>
                <a:moveTo>
                  <a:pt x="67" y="230"/>
                </a:moveTo>
                <a:cubicBezTo>
                  <a:pt x="68" y="230"/>
                  <a:pt x="68" y="229"/>
                  <a:pt x="67" y="229"/>
                </a:cubicBezTo>
                <a:cubicBezTo>
                  <a:pt x="67" y="229"/>
                  <a:pt x="66" y="229"/>
                  <a:pt x="67" y="230"/>
                </a:cubicBezTo>
                <a:cubicBezTo>
                  <a:pt x="67" y="230"/>
                  <a:pt x="67" y="230"/>
                  <a:pt x="67" y="230"/>
                </a:cubicBezTo>
                <a:cubicBezTo>
                  <a:pt x="68" y="230"/>
                  <a:pt x="71" y="228"/>
                  <a:pt x="70" y="227"/>
                </a:cubicBezTo>
                <a:cubicBezTo>
                  <a:pt x="70" y="228"/>
                  <a:pt x="69" y="228"/>
                  <a:pt x="68" y="228"/>
                </a:cubicBezTo>
                <a:cubicBezTo>
                  <a:pt x="68" y="228"/>
                  <a:pt x="67" y="228"/>
                  <a:pt x="68" y="227"/>
                </a:cubicBezTo>
                <a:cubicBezTo>
                  <a:pt x="67" y="228"/>
                  <a:pt x="67" y="229"/>
                  <a:pt x="68" y="229"/>
                </a:cubicBezTo>
                <a:cubicBezTo>
                  <a:pt x="68" y="229"/>
                  <a:pt x="68" y="229"/>
                  <a:pt x="68" y="230"/>
                </a:cubicBezTo>
                <a:cubicBezTo>
                  <a:pt x="68" y="229"/>
                  <a:pt x="67" y="230"/>
                  <a:pt x="67" y="230"/>
                </a:cubicBezTo>
                <a:close/>
                <a:moveTo>
                  <a:pt x="57" y="232"/>
                </a:moveTo>
                <a:cubicBezTo>
                  <a:pt x="56" y="231"/>
                  <a:pt x="57" y="233"/>
                  <a:pt x="56" y="233"/>
                </a:cubicBezTo>
                <a:cubicBezTo>
                  <a:pt x="56" y="233"/>
                  <a:pt x="57" y="233"/>
                  <a:pt x="57" y="232"/>
                </a:cubicBezTo>
                <a:cubicBezTo>
                  <a:pt x="57" y="231"/>
                  <a:pt x="60" y="229"/>
                  <a:pt x="61" y="228"/>
                </a:cubicBezTo>
                <a:cubicBezTo>
                  <a:pt x="60" y="228"/>
                  <a:pt x="60" y="227"/>
                  <a:pt x="60" y="227"/>
                </a:cubicBezTo>
                <a:cubicBezTo>
                  <a:pt x="61" y="227"/>
                  <a:pt x="62" y="226"/>
                  <a:pt x="62" y="226"/>
                </a:cubicBezTo>
                <a:cubicBezTo>
                  <a:pt x="61" y="226"/>
                  <a:pt x="61" y="226"/>
                  <a:pt x="60" y="226"/>
                </a:cubicBezTo>
                <a:cubicBezTo>
                  <a:pt x="61" y="226"/>
                  <a:pt x="61" y="227"/>
                  <a:pt x="61" y="227"/>
                </a:cubicBezTo>
                <a:cubicBezTo>
                  <a:pt x="59" y="228"/>
                  <a:pt x="58" y="230"/>
                  <a:pt x="57" y="232"/>
                </a:cubicBezTo>
                <a:close/>
                <a:moveTo>
                  <a:pt x="66" y="232"/>
                </a:moveTo>
                <a:cubicBezTo>
                  <a:pt x="67" y="232"/>
                  <a:pt x="65" y="232"/>
                  <a:pt x="65" y="231"/>
                </a:cubicBezTo>
                <a:cubicBezTo>
                  <a:pt x="66" y="232"/>
                  <a:pt x="64" y="232"/>
                  <a:pt x="64" y="233"/>
                </a:cubicBezTo>
                <a:cubicBezTo>
                  <a:pt x="65" y="233"/>
                  <a:pt x="65" y="233"/>
                  <a:pt x="66" y="233"/>
                </a:cubicBezTo>
                <a:cubicBezTo>
                  <a:pt x="65" y="232"/>
                  <a:pt x="65" y="233"/>
                  <a:pt x="65" y="233"/>
                </a:cubicBezTo>
                <a:cubicBezTo>
                  <a:pt x="65" y="232"/>
                  <a:pt x="65" y="232"/>
                  <a:pt x="66" y="232"/>
                </a:cubicBezTo>
                <a:cubicBezTo>
                  <a:pt x="66" y="232"/>
                  <a:pt x="66" y="232"/>
                  <a:pt x="66" y="233"/>
                </a:cubicBezTo>
                <a:cubicBezTo>
                  <a:pt x="67" y="232"/>
                  <a:pt x="68" y="232"/>
                  <a:pt x="67" y="231"/>
                </a:cubicBezTo>
                <a:cubicBezTo>
                  <a:pt x="67" y="231"/>
                  <a:pt x="67" y="232"/>
                  <a:pt x="66" y="232"/>
                </a:cubicBezTo>
                <a:close/>
                <a:moveTo>
                  <a:pt x="50" y="233"/>
                </a:moveTo>
                <a:cubicBezTo>
                  <a:pt x="50" y="232"/>
                  <a:pt x="50" y="232"/>
                  <a:pt x="50" y="232"/>
                </a:cubicBezTo>
                <a:cubicBezTo>
                  <a:pt x="49" y="233"/>
                  <a:pt x="49" y="233"/>
                  <a:pt x="49" y="233"/>
                </a:cubicBezTo>
                <a:cubicBezTo>
                  <a:pt x="49" y="233"/>
                  <a:pt x="49" y="233"/>
                  <a:pt x="49" y="233"/>
                </a:cubicBezTo>
                <a:cubicBezTo>
                  <a:pt x="48" y="233"/>
                  <a:pt x="48" y="234"/>
                  <a:pt x="47" y="235"/>
                </a:cubicBezTo>
                <a:cubicBezTo>
                  <a:pt x="48" y="233"/>
                  <a:pt x="49" y="231"/>
                  <a:pt x="50" y="229"/>
                </a:cubicBezTo>
                <a:cubicBezTo>
                  <a:pt x="52" y="228"/>
                  <a:pt x="53" y="226"/>
                  <a:pt x="55" y="224"/>
                </a:cubicBezTo>
                <a:cubicBezTo>
                  <a:pt x="55" y="225"/>
                  <a:pt x="54" y="226"/>
                  <a:pt x="53" y="227"/>
                </a:cubicBezTo>
                <a:cubicBezTo>
                  <a:pt x="52" y="228"/>
                  <a:pt x="53" y="228"/>
                  <a:pt x="52" y="229"/>
                </a:cubicBezTo>
                <a:cubicBezTo>
                  <a:pt x="52" y="229"/>
                  <a:pt x="52" y="230"/>
                  <a:pt x="52" y="229"/>
                </a:cubicBezTo>
                <a:cubicBezTo>
                  <a:pt x="52" y="231"/>
                  <a:pt x="50" y="232"/>
                  <a:pt x="50" y="233"/>
                </a:cubicBezTo>
                <a:close/>
                <a:moveTo>
                  <a:pt x="51" y="231"/>
                </a:moveTo>
                <a:cubicBezTo>
                  <a:pt x="51" y="231"/>
                  <a:pt x="50" y="231"/>
                  <a:pt x="50" y="231"/>
                </a:cubicBezTo>
                <a:cubicBezTo>
                  <a:pt x="50" y="232"/>
                  <a:pt x="50" y="232"/>
                  <a:pt x="51" y="231"/>
                </a:cubicBezTo>
                <a:close/>
                <a:moveTo>
                  <a:pt x="47" y="227"/>
                </a:moveTo>
                <a:cubicBezTo>
                  <a:pt x="47" y="226"/>
                  <a:pt x="48" y="225"/>
                  <a:pt x="48" y="225"/>
                </a:cubicBezTo>
                <a:cubicBezTo>
                  <a:pt x="47" y="225"/>
                  <a:pt x="47" y="225"/>
                  <a:pt x="47" y="225"/>
                </a:cubicBezTo>
                <a:cubicBezTo>
                  <a:pt x="48" y="226"/>
                  <a:pt x="46" y="226"/>
                  <a:pt x="47" y="227"/>
                </a:cubicBezTo>
                <a:close/>
                <a:moveTo>
                  <a:pt x="64" y="239"/>
                </a:moveTo>
                <a:cubicBezTo>
                  <a:pt x="64" y="238"/>
                  <a:pt x="65" y="238"/>
                  <a:pt x="64" y="238"/>
                </a:cubicBezTo>
                <a:cubicBezTo>
                  <a:pt x="64" y="238"/>
                  <a:pt x="64" y="238"/>
                  <a:pt x="64" y="238"/>
                </a:cubicBezTo>
                <a:cubicBezTo>
                  <a:pt x="65" y="238"/>
                  <a:pt x="63" y="239"/>
                  <a:pt x="64" y="239"/>
                </a:cubicBezTo>
                <a:close/>
                <a:moveTo>
                  <a:pt x="54" y="231"/>
                </a:moveTo>
                <a:cubicBezTo>
                  <a:pt x="53" y="232"/>
                  <a:pt x="53" y="232"/>
                  <a:pt x="53" y="232"/>
                </a:cubicBezTo>
                <a:cubicBezTo>
                  <a:pt x="53" y="231"/>
                  <a:pt x="53" y="231"/>
                  <a:pt x="53" y="231"/>
                </a:cubicBezTo>
                <a:cubicBezTo>
                  <a:pt x="53" y="231"/>
                  <a:pt x="52" y="231"/>
                  <a:pt x="52" y="231"/>
                </a:cubicBezTo>
                <a:cubicBezTo>
                  <a:pt x="52" y="232"/>
                  <a:pt x="53" y="232"/>
                  <a:pt x="52" y="232"/>
                </a:cubicBezTo>
                <a:cubicBezTo>
                  <a:pt x="51" y="232"/>
                  <a:pt x="51" y="234"/>
                  <a:pt x="50" y="235"/>
                </a:cubicBezTo>
                <a:cubicBezTo>
                  <a:pt x="50" y="235"/>
                  <a:pt x="51" y="236"/>
                  <a:pt x="51" y="235"/>
                </a:cubicBezTo>
                <a:cubicBezTo>
                  <a:pt x="52" y="235"/>
                  <a:pt x="50" y="235"/>
                  <a:pt x="51" y="235"/>
                </a:cubicBezTo>
                <a:cubicBezTo>
                  <a:pt x="51" y="235"/>
                  <a:pt x="52" y="235"/>
                  <a:pt x="52" y="234"/>
                </a:cubicBezTo>
                <a:cubicBezTo>
                  <a:pt x="51" y="234"/>
                  <a:pt x="51" y="234"/>
                  <a:pt x="51" y="233"/>
                </a:cubicBezTo>
                <a:cubicBezTo>
                  <a:pt x="52" y="233"/>
                  <a:pt x="52" y="232"/>
                  <a:pt x="53" y="232"/>
                </a:cubicBezTo>
                <a:cubicBezTo>
                  <a:pt x="53" y="232"/>
                  <a:pt x="53" y="233"/>
                  <a:pt x="53" y="233"/>
                </a:cubicBezTo>
                <a:cubicBezTo>
                  <a:pt x="54" y="232"/>
                  <a:pt x="54" y="231"/>
                  <a:pt x="53" y="231"/>
                </a:cubicBezTo>
                <a:cubicBezTo>
                  <a:pt x="53" y="231"/>
                  <a:pt x="54" y="231"/>
                  <a:pt x="54" y="231"/>
                </a:cubicBezTo>
                <a:close/>
                <a:moveTo>
                  <a:pt x="53" y="236"/>
                </a:moveTo>
                <a:cubicBezTo>
                  <a:pt x="54" y="237"/>
                  <a:pt x="51" y="238"/>
                  <a:pt x="52" y="239"/>
                </a:cubicBezTo>
                <a:cubicBezTo>
                  <a:pt x="53" y="237"/>
                  <a:pt x="55" y="235"/>
                  <a:pt x="56" y="233"/>
                </a:cubicBezTo>
                <a:cubicBezTo>
                  <a:pt x="55" y="234"/>
                  <a:pt x="55" y="235"/>
                  <a:pt x="54" y="235"/>
                </a:cubicBezTo>
                <a:cubicBezTo>
                  <a:pt x="54" y="236"/>
                  <a:pt x="54" y="236"/>
                  <a:pt x="54" y="235"/>
                </a:cubicBezTo>
                <a:cubicBezTo>
                  <a:pt x="54" y="236"/>
                  <a:pt x="53" y="237"/>
                  <a:pt x="53" y="236"/>
                </a:cubicBezTo>
                <a:close/>
                <a:moveTo>
                  <a:pt x="59" y="240"/>
                </a:moveTo>
                <a:cubicBezTo>
                  <a:pt x="59" y="240"/>
                  <a:pt x="60" y="240"/>
                  <a:pt x="60" y="240"/>
                </a:cubicBezTo>
                <a:cubicBezTo>
                  <a:pt x="60" y="239"/>
                  <a:pt x="60" y="240"/>
                  <a:pt x="59" y="239"/>
                </a:cubicBezTo>
                <a:cubicBezTo>
                  <a:pt x="60" y="239"/>
                  <a:pt x="59" y="239"/>
                  <a:pt x="59" y="239"/>
                </a:cubicBezTo>
                <a:cubicBezTo>
                  <a:pt x="60" y="240"/>
                  <a:pt x="59" y="240"/>
                  <a:pt x="59" y="240"/>
                </a:cubicBezTo>
                <a:close/>
                <a:moveTo>
                  <a:pt x="46" y="234"/>
                </a:moveTo>
                <a:cubicBezTo>
                  <a:pt x="47" y="234"/>
                  <a:pt x="47" y="233"/>
                  <a:pt x="47" y="233"/>
                </a:cubicBezTo>
                <a:cubicBezTo>
                  <a:pt x="46" y="234"/>
                  <a:pt x="46" y="232"/>
                  <a:pt x="46" y="233"/>
                </a:cubicBezTo>
                <a:cubicBezTo>
                  <a:pt x="46" y="233"/>
                  <a:pt x="46" y="233"/>
                  <a:pt x="46" y="233"/>
                </a:cubicBezTo>
                <a:cubicBezTo>
                  <a:pt x="46" y="233"/>
                  <a:pt x="46" y="234"/>
                  <a:pt x="46" y="234"/>
                </a:cubicBezTo>
                <a:close/>
                <a:moveTo>
                  <a:pt x="48" y="236"/>
                </a:moveTo>
                <a:cubicBezTo>
                  <a:pt x="48" y="237"/>
                  <a:pt x="49" y="237"/>
                  <a:pt x="49" y="238"/>
                </a:cubicBezTo>
                <a:cubicBezTo>
                  <a:pt x="49" y="237"/>
                  <a:pt x="51" y="237"/>
                  <a:pt x="51" y="236"/>
                </a:cubicBezTo>
                <a:cubicBezTo>
                  <a:pt x="50" y="236"/>
                  <a:pt x="50" y="236"/>
                  <a:pt x="49" y="237"/>
                </a:cubicBezTo>
                <a:cubicBezTo>
                  <a:pt x="49" y="236"/>
                  <a:pt x="50" y="236"/>
                  <a:pt x="49" y="235"/>
                </a:cubicBezTo>
                <a:cubicBezTo>
                  <a:pt x="49" y="236"/>
                  <a:pt x="49" y="236"/>
                  <a:pt x="48" y="236"/>
                </a:cubicBezTo>
                <a:close/>
                <a:moveTo>
                  <a:pt x="24" y="224"/>
                </a:moveTo>
                <a:cubicBezTo>
                  <a:pt x="24" y="223"/>
                  <a:pt x="24" y="224"/>
                  <a:pt x="25" y="223"/>
                </a:cubicBezTo>
                <a:cubicBezTo>
                  <a:pt x="24" y="223"/>
                  <a:pt x="24" y="223"/>
                  <a:pt x="23" y="223"/>
                </a:cubicBezTo>
                <a:cubicBezTo>
                  <a:pt x="24" y="224"/>
                  <a:pt x="24" y="223"/>
                  <a:pt x="24" y="224"/>
                </a:cubicBezTo>
                <a:cubicBezTo>
                  <a:pt x="24" y="224"/>
                  <a:pt x="24" y="224"/>
                  <a:pt x="24" y="224"/>
                </a:cubicBezTo>
                <a:close/>
                <a:moveTo>
                  <a:pt x="17" y="230"/>
                </a:moveTo>
                <a:cubicBezTo>
                  <a:pt x="18" y="228"/>
                  <a:pt x="19" y="228"/>
                  <a:pt x="19" y="227"/>
                </a:cubicBezTo>
                <a:cubicBezTo>
                  <a:pt x="19" y="227"/>
                  <a:pt x="16" y="229"/>
                  <a:pt x="17" y="230"/>
                </a:cubicBezTo>
                <a:close/>
                <a:moveTo>
                  <a:pt x="45" y="246"/>
                </a:moveTo>
                <a:cubicBezTo>
                  <a:pt x="45" y="246"/>
                  <a:pt x="46" y="247"/>
                  <a:pt x="46" y="247"/>
                </a:cubicBezTo>
                <a:cubicBezTo>
                  <a:pt x="45" y="247"/>
                  <a:pt x="45" y="248"/>
                  <a:pt x="45" y="248"/>
                </a:cubicBezTo>
                <a:cubicBezTo>
                  <a:pt x="46" y="248"/>
                  <a:pt x="46" y="247"/>
                  <a:pt x="47" y="247"/>
                </a:cubicBezTo>
                <a:cubicBezTo>
                  <a:pt x="47" y="247"/>
                  <a:pt x="47" y="247"/>
                  <a:pt x="47" y="247"/>
                </a:cubicBezTo>
                <a:cubicBezTo>
                  <a:pt x="46" y="247"/>
                  <a:pt x="46" y="245"/>
                  <a:pt x="45" y="246"/>
                </a:cubicBezTo>
                <a:close/>
                <a:moveTo>
                  <a:pt x="19" y="231"/>
                </a:moveTo>
                <a:cubicBezTo>
                  <a:pt x="19" y="231"/>
                  <a:pt x="18" y="231"/>
                  <a:pt x="18" y="231"/>
                </a:cubicBezTo>
                <a:cubicBezTo>
                  <a:pt x="19" y="232"/>
                  <a:pt x="19" y="230"/>
                  <a:pt x="18" y="230"/>
                </a:cubicBezTo>
                <a:cubicBezTo>
                  <a:pt x="18" y="231"/>
                  <a:pt x="19" y="230"/>
                  <a:pt x="19" y="231"/>
                </a:cubicBezTo>
                <a:close/>
                <a:moveTo>
                  <a:pt x="18" y="232"/>
                </a:moveTo>
                <a:cubicBezTo>
                  <a:pt x="18" y="234"/>
                  <a:pt x="17" y="234"/>
                  <a:pt x="17" y="235"/>
                </a:cubicBezTo>
                <a:cubicBezTo>
                  <a:pt x="17" y="235"/>
                  <a:pt x="17" y="234"/>
                  <a:pt x="18" y="234"/>
                </a:cubicBezTo>
                <a:cubicBezTo>
                  <a:pt x="18" y="233"/>
                  <a:pt x="19" y="232"/>
                  <a:pt x="18" y="232"/>
                </a:cubicBezTo>
                <a:cubicBezTo>
                  <a:pt x="17" y="232"/>
                  <a:pt x="18" y="233"/>
                  <a:pt x="18" y="232"/>
                </a:cubicBezTo>
                <a:close/>
                <a:moveTo>
                  <a:pt x="4" y="256"/>
                </a:moveTo>
                <a:cubicBezTo>
                  <a:pt x="5" y="255"/>
                  <a:pt x="5" y="254"/>
                  <a:pt x="6" y="253"/>
                </a:cubicBezTo>
                <a:cubicBezTo>
                  <a:pt x="5" y="254"/>
                  <a:pt x="4" y="255"/>
                  <a:pt x="4" y="256"/>
                </a:cubicBezTo>
                <a:close/>
                <a:moveTo>
                  <a:pt x="5" y="258"/>
                </a:moveTo>
                <a:cubicBezTo>
                  <a:pt x="6" y="257"/>
                  <a:pt x="6" y="258"/>
                  <a:pt x="6" y="257"/>
                </a:cubicBezTo>
                <a:cubicBezTo>
                  <a:pt x="6" y="257"/>
                  <a:pt x="6" y="256"/>
                  <a:pt x="6" y="257"/>
                </a:cubicBezTo>
                <a:cubicBezTo>
                  <a:pt x="6" y="257"/>
                  <a:pt x="6" y="257"/>
                  <a:pt x="6" y="257"/>
                </a:cubicBezTo>
                <a:cubicBezTo>
                  <a:pt x="5" y="257"/>
                  <a:pt x="5" y="257"/>
                  <a:pt x="5" y="258"/>
                </a:cubicBezTo>
                <a:close/>
                <a:moveTo>
                  <a:pt x="810" y="264"/>
                </a:moveTo>
                <a:cubicBezTo>
                  <a:pt x="810" y="263"/>
                  <a:pt x="808" y="261"/>
                  <a:pt x="809" y="261"/>
                </a:cubicBezTo>
                <a:cubicBezTo>
                  <a:pt x="810" y="263"/>
                  <a:pt x="809" y="259"/>
                  <a:pt x="809" y="258"/>
                </a:cubicBezTo>
                <a:cubicBezTo>
                  <a:pt x="810" y="258"/>
                  <a:pt x="811" y="261"/>
                  <a:pt x="811" y="261"/>
                </a:cubicBezTo>
                <a:cubicBezTo>
                  <a:pt x="809" y="256"/>
                  <a:pt x="809" y="255"/>
                  <a:pt x="807" y="251"/>
                </a:cubicBezTo>
                <a:cubicBezTo>
                  <a:pt x="808" y="254"/>
                  <a:pt x="807" y="252"/>
                  <a:pt x="806" y="253"/>
                </a:cubicBezTo>
                <a:cubicBezTo>
                  <a:pt x="806" y="253"/>
                  <a:pt x="807" y="260"/>
                  <a:pt x="805" y="261"/>
                </a:cubicBezTo>
                <a:cubicBezTo>
                  <a:pt x="805" y="261"/>
                  <a:pt x="804" y="259"/>
                  <a:pt x="804" y="259"/>
                </a:cubicBezTo>
                <a:cubicBezTo>
                  <a:pt x="803" y="261"/>
                  <a:pt x="804" y="266"/>
                  <a:pt x="801" y="262"/>
                </a:cubicBezTo>
                <a:cubicBezTo>
                  <a:pt x="805" y="271"/>
                  <a:pt x="805" y="267"/>
                  <a:pt x="806" y="266"/>
                </a:cubicBezTo>
                <a:cubicBezTo>
                  <a:pt x="806" y="266"/>
                  <a:pt x="810" y="269"/>
                  <a:pt x="808" y="265"/>
                </a:cubicBezTo>
                <a:cubicBezTo>
                  <a:pt x="809" y="266"/>
                  <a:pt x="810" y="269"/>
                  <a:pt x="810" y="268"/>
                </a:cubicBezTo>
                <a:cubicBezTo>
                  <a:pt x="811" y="267"/>
                  <a:pt x="808" y="263"/>
                  <a:pt x="810" y="264"/>
                </a:cubicBezTo>
                <a:close/>
                <a:moveTo>
                  <a:pt x="440" y="4"/>
                </a:moveTo>
                <a:cubicBezTo>
                  <a:pt x="437" y="3"/>
                  <a:pt x="437" y="4"/>
                  <a:pt x="434" y="4"/>
                </a:cubicBezTo>
                <a:cubicBezTo>
                  <a:pt x="434" y="3"/>
                  <a:pt x="433" y="3"/>
                  <a:pt x="433" y="3"/>
                </a:cubicBezTo>
                <a:cubicBezTo>
                  <a:pt x="435" y="3"/>
                  <a:pt x="437" y="3"/>
                  <a:pt x="438" y="2"/>
                </a:cubicBezTo>
                <a:cubicBezTo>
                  <a:pt x="434" y="2"/>
                  <a:pt x="429" y="3"/>
                  <a:pt x="425" y="3"/>
                </a:cubicBezTo>
                <a:cubicBezTo>
                  <a:pt x="428" y="3"/>
                  <a:pt x="433" y="4"/>
                  <a:pt x="437" y="4"/>
                </a:cubicBezTo>
                <a:cubicBezTo>
                  <a:pt x="436" y="4"/>
                  <a:pt x="434" y="4"/>
                  <a:pt x="434" y="4"/>
                </a:cubicBezTo>
                <a:cubicBezTo>
                  <a:pt x="439" y="4"/>
                  <a:pt x="441" y="4"/>
                  <a:pt x="443" y="5"/>
                </a:cubicBezTo>
                <a:cubicBezTo>
                  <a:pt x="442" y="4"/>
                  <a:pt x="446" y="5"/>
                  <a:pt x="446" y="5"/>
                </a:cubicBezTo>
                <a:cubicBezTo>
                  <a:pt x="444" y="4"/>
                  <a:pt x="444" y="5"/>
                  <a:pt x="440" y="4"/>
                </a:cubicBezTo>
                <a:close/>
                <a:moveTo>
                  <a:pt x="399" y="5"/>
                </a:moveTo>
                <a:cubicBezTo>
                  <a:pt x="398" y="4"/>
                  <a:pt x="401" y="4"/>
                  <a:pt x="398" y="4"/>
                </a:cubicBezTo>
                <a:cubicBezTo>
                  <a:pt x="393" y="5"/>
                  <a:pt x="386" y="4"/>
                  <a:pt x="382" y="5"/>
                </a:cubicBezTo>
                <a:cubicBezTo>
                  <a:pt x="385" y="5"/>
                  <a:pt x="389" y="5"/>
                  <a:pt x="390" y="6"/>
                </a:cubicBezTo>
                <a:cubicBezTo>
                  <a:pt x="395" y="5"/>
                  <a:pt x="398" y="6"/>
                  <a:pt x="400" y="5"/>
                </a:cubicBezTo>
                <a:lnTo>
                  <a:pt x="399" y="5"/>
                </a:lnTo>
                <a:close/>
                <a:moveTo>
                  <a:pt x="142" y="101"/>
                </a:moveTo>
                <a:cubicBezTo>
                  <a:pt x="142" y="102"/>
                  <a:pt x="141" y="103"/>
                  <a:pt x="143" y="102"/>
                </a:cubicBezTo>
                <a:cubicBezTo>
                  <a:pt x="147" y="98"/>
                  <a:pt x="152" y="95"/>
                  <a:pt x="156" y="91"/>
                </a:cubicBezTo>
                <a:cubicBezTo>
                  <a:pt x="154" y="92"/>
                  <a:pt x="153" y="93"/>
                  <a:pt x="152" y="94"/>
                </a:cubicBezTo>
                <a:cubicBezTo>
                  <a:pt x="153" y="93"/>
                  <a:pt x="154" y="92"/>
                  <a:pt x="154" y="91"/>
                </a:cubicBezTo>
                <a:cubicBezTo>
                  <a:pt x="149" y="95"/>
                  <a:pt x="141" y="101"/>
                  <a:pt x="134" y="107"/>
                </a:cubicBezTo>
                <a:cubicBezTo>
                  <a:pt x="135" y="107"/>
                  <a:pt x="140" y="103"/>
                  <a:pt x="142" y="101"/>
                </a:cubicBezTo>
                <a:close/>
                <a:moveTo>
                  <a:pt x="84" y="158"/>
                </a:moveTo>
                <a:cubicBezTo>
                  <a:pt x="84" y="159"/>
                  <a:pt x="84" y="160"/>
                  <a:pt x="83" y="160"/>
                </a:cubicBezTo>
                <a:cubicBezTo>
                  <a:pt x="83" y="161"/>
                  <a:pt x="83" y="162"/>
                  <a:pt x="84" y="161"/>
                </a:cubicBezTo>
                <a:cubicBezTo>
                  <a:pt x="84" y="161"/>
                  <a:pt x="84" y="161"/>
                  <a:pt x="84" y="161"/>
                </a:cubicBezTo>
                <a:cubicBezTo>
                  <a:pt x="84" y="160"/>
                  <a:pt x="84" y="160"/>
                  <a:pt x="84" y="160"/>
                </a:cubicBezTo>
                <a:cubicBezTo>
                  <a:pt x="85" y="160"/>
                  <a:pt x="84" y="161"/>
                  <a:pt x="85" y="161"/>
                </a:cubicBezTo>
                <a:cubicBezTo>
                  <a:pt x="85" y="160"/>
                  <a:pt x="86" y="160"/>
                  <a:pt x="85" y="160"/>
                </a:cubicBezTo>
                <a:cubicBezTo>
                  <a:pt x="85" y="160"/>
                  <a:pt x="85" y="160"/>
                  <a:pt x="85" y="160"/>
                </a:cubicBezTo>
                <a:cubicBezTo>
                  <a:pt x="85" y="160"/>
                  <a:pt x="85" y="159"/>
                  <a:pt x="85" y="159"/>
                </a:cubicBezTo>
                <a:cubicBezTo>
                  <a:pt x="85" y="159"/>
                  <a:pt x="86" y="159"/>
                  <a:pt x="87" y="158"/>
                </a:cubicBezTo>
                <a:cubicBezTo>
                  <a:pt x="85" y="159"/>
                  <a:pt x="86" y="157"/>
                  <a:pt x="84" y="158"/>
                </a:cubicBezTo>
                <a:close/>
                <a:moveTo>
                  <a:pt x="103" y="180"/>
                </a:moveTo>
                <a:cubicBezTo>
                  <a:pt x="102" y="180"/>
                  <a:pt x="102" y="181"/>
                  <a:pt x="102" y="181"/>
                </a:cubicBezTo>
                <a:cubicBezTo>
                  <a:pt x="102" y="181"/>
                  <a:pt x="103" y="181"/>
                  <a:pt x="103" y="181"/>
                </a:cubicBezTo>
                <a:cubicBezTo>
                  <a:pt x="103" y="181"/>
                  <a:pt x="102" y="181"/>
                  <a:pt x="103" y="182"/>
                </a:cubicBezTo>
                <a:cubicBezTo>
                  <a:pt x="103" y="182"/>
                  <a:pt x="103" y="181"/>
                  <a:pt x="104" y="181"/>
                </a:cubicBezTo>
                <a:cubicBezTo>
                  <a:pt x="103" y="182"/>
                  <a:pt x="103" y="182"/>
                  <a:pt x="103" y="183"/>
                </a:cubicBezTo>
                <a:cubicBezTo>
                  <a:pt x="103" y="182"/>
                  <a:pt x="104" y="182"/>
                  <a:pt x="104" y="181"/>
                </a:cubicBezTo>
                <a:cubicBezTo>
                  <a:pt x="103" y="182"/>
                  <a:pt x="104" y="180"/>
                  <a:pt x="103" y="180"/>
                </a:cubicBezTo>
                <a:close/>
                <a:moveTo>
                  <a:pt x="77" y="160"/>
                </a:moveTo>
                <a:cubicBezTo>
                  <a:pt x="79" y="161"/>
                  <a:pt x="79" y="158"/>
                  <a:pt x="80" y="158"/>
                </a:cubicBezTo>
                <a:cubicBezTo>
                  <a:pt x="80" y="157"/>
                  <a:pt x="80" y="157"/>
                  <a:pt x="80" y="157"/>
                </a:cubicBezTo>
                <a:cubicBezTo>
                  <a:pt x="79" y="157"/>
                  <a:pt x="78" y="159"/>
                  <a:pt x="77" y="160"/>
                </a:cubicBezTo>
                <a:close/>
                <a:moveTo>
                  <a:pt x="81" y="163"/>
                </a:moveTo>
                <a:cubicBezTo>
                  <a:pt x="81" y="163"/>
                  <a:pt x="81" y="164"/>
                  <a:pt x="81" y="164"/>
                </a:cubicBezTo>
                <a:cubicBezTo>
                  <a:pt x="81" y="164"/>
                  <a:pt x="80" y="165"/>
                  <a:pt x="80" y="165"/>
                </a:cubicBezTo>
                <a:cubicBezTo>
                  <a:pt x="82" y="164"/>
                  <a:pt x="83" y="163"/>
                  <a:pt x="83" y="162"/>
                </a:cubicBezTo>
                <a:cubicBezTo>
                  <a:pt x="83" y="161"/>
                  <a:pt x="83" y="161"/>
                  <a:pt x="82" y="161"/>
                </a:cubicBezTo>
                <a:cubicBezTo>
                  <a:pt x="81" y="161"/>
                  <a:pt x="82" y="163"/>
                  <a:pt x="81" y="163"/>
                </a:cubicBezTo>
                <a:close/>
                <a:moveTo>
                  <a:pt x="95" y="192"/>
                </a:moveTo>
                <a:cubicBezTo>
                  <a:pt x="95" y="192"/>
                  <a:pt x="95" y="192"/>
                  <a:pt x="94" y="192"/>
                </a:cubicBezTo>
                <a:cubicBezTo>
                  <a:pt x="94" y="192"/>
                  <a:pt x="94" y="193"/>
                  <a:pt x="94" y="193"/>
                </a:cubicBezTo>
                <a:cubicBezTo>
                  <a:pt x="93" y="193"/>
                  <a:pt x="93" y="194"/>
                  <a:pt x="94" y="194"/>
                </a:cubicBezTo>
                <a:cubicBezTo>
                  <a:pt x="93" y="194"/>
                  <a:pt x="91" y="196"/>
                  <a:pt x="91" y="197"/>
                </a:cubicBezTo>
                <a:cubicBezTo>
                  <a:pt x="91" y="197"/>
                  <a:pt x="91" y="197"/>
                  <a:pt x="91" y="197"/>
                </a:cubicBezTo>
                <a:cubicBezTo>
                  <a:pt x="91" y="198"/>
                  <a:pt x="90" y="198"/>
                  <a:pt x="90" y="199"/>
                </a:cubicBezTo>
                <a:cubicBezTo>
                  <a:pt x="91" y="197"/>
                  <a:pt x="92" y="197"/>
                  <a:pt x="93" y="197"/>
                </a:cubicBezTo>
                <a:cubicBezTo>
                  <a:pt x="93" y="197"/>
                  <a:pt x="93" y="197"/>
                  <a:pt x="93" y="196"/>
                </a:cubicBezTo>
                <a:cubicBezTo>
                  <a:pt x="93" y="196"/>
                  <a:pt x="94" y="195"/>
                  <a:pt x="94" y="195"/>
                </a:cubicBezTo>
                <a:cubicBezTo>
                  <a:pt x="94" y="195"/>
                  <a:pt x="94" y="195"/>
                  <a:pt x="94" y="196"/>
                </a:cubicBezTo>
                <a:cubicBezTo>
                  <a:pt x="95" y="194"/>
                  <a:pt x="95" y="192"/>
                  <a:pt x="96" y="193"/>
                </a:cubicBezTo>
                <a:cubicBezTo>
                  <a:pt x="96" y="193"/>
                  <a:pt x="96" y="193"/>
                  <a:pt x="96" y="193"/>
                </a:cubicBezTo>
                <a:cubicBezTo>
                  <a:pt x="97" y="193"/>
                  <a:pt x="97" y="193"/>
                  <a:pt x="97" y="192"/>
                </a:cubicBezTo>
                <a:cubicBezTo>
                  <a:pt x="96" y="193"/>
                  <a:pt x="97" y="192"/>
                  <a:pt x="96" y="192"/>
                </a:cubicBezTo>
                <a:cubicBezTo>
                  <a:pt x="96" y="193"/>
                  <a:pt x="96" y="192"/>
                  <a:pt x="95" y="192"/>
                </a:cubicBezTo>
                <a:close/>
                <a:moveTo>
                  <a:pt x="65" y="175"/>
                </a:moveTo>
                <a:cubicBezTo>
                  <a:pt x="64" y="175"/>
                  <a:pt x="64" y="175"/>
                  <a:pt x="63" y="175"/>
                </a:cubicBezTo>
                <a:cubicBezTo>
                  <a:pt x="63" y="175"/>
                  <a:pt x="63" y="175"/>
                  <a:pt x="63" y="176"/>
                </a:cubicBezTo>
                <a:cubicBezTo>
                  <a:pt x="64" y="176"/>
                  <a:pt x="64" y="176"/>
                  <a:pt x="64" y="177"/>
                </a:cubicBezTo>
                <a:cubicBezTo>
                  <a:pt x="65" y="175"/>
                  <a:pt x="66" y="175"/>
                  <a:pt x="67" y="173"/>
                </a:cubicBezTo>
                <a:cubicBezTo>
                  <a:pt x="65" y="173"/>
                  <a:pt x="66" y="174"/>
                  <a:pt x="65" y="175"/>
                </a:cubicBezTo>
                <a:close/>
                <a:moveTo>
                  <a:pt x="45" y="240"/>
                </a:moveTo>
                <a:cubicBezTo>
                  <a:pt x="46" y="241"/>
                  <a:pt x="46" y="241"/>
                  <a:pt x="46" y="241"/>
                </a:cubicBezTo>
                <a:cubicBezTo>
                  <a:pt x="45" y="241"/>
                  <a:pt x="45" y="242"/>
                  <a:pt x="44" y="243"/>
                </a:cubicBezTo>
                <a:cubicBezTo>
                  <a:pt x="44" y="243"/>
                  <a:pt x="43" y="243"/>
                  <a:pt x="43" y="243"/>
                </a:cubicBezTo>
                <a:cubicBezTo>
                  <a:pt x="43" y="244"/>
                  <a:pt x="43" y="244"/>
                  <a:pt x="42" y="245"/>
                </a:cubicBezTo>
                <a:cubicBezTo>
                  <a:pt x="43" y="245"/>
                  <a:pt x="43" y="245"/>
                  <a:pt x="44" y="244"/>
                </a:cubicBezTo>
                <a:cubicBezTo>
                  <a:pt x="44" y="244"/>
                  <a:pt x="44" y="244"/>
                  <a:pt x="44" y="244"/>
                </a:cubicBezTo>
                <a:cubicBezTo>
                  <a:pt x="44" y="244"/>
                  <a:pt x="45" y="243"/>
                  <a:pt x="45" y="244"/>
                </a:cubicBezTo>
                <a:cubicBezTo>
                  <a:pt x="45" y="241"/>
                  <a:pt x="47" y="241"/>
                  <a:pt x="48" y="239"/>
                </a:cubicBezTo>
                <a:cubicBezTo>
                  <a:pt x="47" y="238"/>
                  <a:pt x="48" y="238"/>
                  <a:pt x="48" y="237"/>
                </a:cubicBezTo>
                <a:cubicBezTo>
                  <a:pt x="47" y="238"/>
                  <a:pt x="47" y="240"/>
                  <a:pt x="45" y="240"/>
                </a:cubicBezTo>
                <a:close/>
                <a:moveTo>
                  <a:pt x="820" y="180"/>
                </a:moveTo>
                <a:cubicBezTo>
                  <a:pt x="820" y="181"/>
                  <a:pt x="820" y="181"/>
                  <a:pt x="820" y="181"/>
                </a:cubicBezTo>
                <a:cubicBezTo>
                  <a:pt x="821" y="181"/>
                  <a:pt x="820" y="180"/>
                  <a:pt x="820" y="180"/>
                </a:cubicBezTo>
                <a:close/>
                <a:moveTo>
                  <a:pt x="866" y="171"/>
                </a:moveTo>
                <a:cubicBezTo>
                  <a:pt x="865" y="171"/>
                  <a:pt x="865" y="172"/>
                  <a:pt x="865" y="172"/>
                </a:cubicBezTo>
                <a:cubicBezTo>
                  <a:pt x="865" y="172"/>
                  <a:pt x="866" y="172"/>
                  <a:pt x="866" y="171"/>
                </a:cubicBezTo>
                <a:close/>
                <a:moveTo>
                  <a:pt x="867" y="170"/>
                </a:moveTo>
                <a:cubicBezTo>
                  <a:pt x="867" y="170"/>
                  <a:pt x="866" y="171"/>
                  <a:pt x="866" y="171"/>
                </a:cubicBezTo>
                <a:cubicBezTo>
                  <a:pt x="867" y="171"/>
                  <a:pt x="867" y="170"/>
                  <a:pt x="867" y="170"/>
                </a:cubicBezTo>
                <a:close/>
                <a:moveTo>
                  <a:pt x="861" y="164"/>
                </a:moveTo>
                <a:cubicBezTo>
                  <a:pt x="861" y="164"/>
                  <a:pt x="861" y="165"/>
                  <a:pt x="861" y="165"/>
                </a:cubicBezTo>
                <a:cubicBezTo>
                  <a:pt x="861" y="164"/>
                  <a:pt x="861" y="164"/>
                  <a:pt x="861" y="164"/>
                </a:cubicBezTo>
                <a:close/>
                <a:moveTo>
                  <a:pt x="868" y="162"/>
                </a:moveTo>
                <a:cubicBezTo>
                  <a:pt x="868" y="163"/>
                  <a:pt x="868" y="163"/>
                  <a:pt x="868" y="164"/>
                </a:cubicBezTo>
                <a:cubicBezTo>
                  <a:pt x="868" y="163"/>
                  <a:pt x="868" y="162"/>
                  <a:pt x="868" y="162"/>
                </a:cubicBezTo>
                <a:close/>
                <a:moveTo>
                  <a:pt x="837" y="147"/>
                </a:moveTo>
                <a:cubicBezTo>
                  <a:pt x="837" y="148"/>
                  <a:pt x="837" y="150"/>
                  <a:pt x="836" y="151"/>
                </a:cubicBezTo>
                <a:cubicBezTo>
                  <a:pt x="837" y="150"/>
                  <a:pt x="837" y="148"/>
                  <a:pt x="837" y="147"/>
                </a:cubicBezTo>
                <a:close/>
                <a:moveTo>
                  <a:pt x="852" y="150"/>
                </a:moveTo>
                <a:cubicBezTo>
                  <a:pt x="852" y="149"/>
                  <a:pt x="852" y="149"/>
                  <a:pt x="852" y="149"/>
                </a:cubicBezTo>
                <a:cubicBezTo>
                  <a:pt x="852" y="148"/>
                  <a:pt x="853" y="145"/>
                  <a:pt x="852" y="146"/>
                </a:cubicBezTo>
                <a:cubicBezTo>
                  <a:pt x="852" y="147"/>
                  <a:pt x="851" y="150"/>
                  <a:pt x="851" y="151"/>
                </a:cubicBezTo>
                <a:cubicBezTo>
                  <a:pt x="852" y="151"/>
                  <a:pt x="852" y="150"/>
                  <a:pt x="852" y="150"/>
                </a:cubicBezTo>
                <a:close/>
                <a:moveTo>
                  <a:pt x="857" y="134"/>
                </a:moveTo>
                <a:cubicBezTo>
                  <a:pt x="857" y="134"/>
                  <a:pt x="857" y="134"/>
                  <a:pt x="857" y="134"/>
                </a:cubicBezTo>
                <a:cubicBezTo>
                  <a:pt x="857" y="135"/>
                  <a:pt x="857" y="135"/>
                  <a:pt x="857" y="135"/>
                </a:cubicBezTo>
                <a:lnTo>
                  <a:pt x="857" y="134"/>
                </a:lnTo>
                <a:close/>
                <a:moveTo>
                  <a:pt x="855" y="121"/>
                </a:moveTo>
                <a:cubicBezTo>
                  <a:pt x="855" y="119"/>
                  <a:pt x="855" y="121"/>
                  <a:pt x="855" y="122"/>
                </a:cubicBezTo>
                <a:cubicBezTo>
                  <a:pt x="854" y="122"/>
                  <a:pt x="855" y="122"/>
                  <a:pt x="855" y="122"/>
                </a:cubicBezTo>
                <a:cubicBezTo>
                  <a:pt x="854" y="123"/>
                  <a:pt x="853" y="126"/>
                  <a:pt x="854" y="127"/>
                </a:cubicBezTo>
                <a:cubicBezTo>
                  <a:pt x="854" y="125"/>
                  <a:pt x="855" y="123"/>
                  <a:pt x="855" y="121"/>
                </a:cubicBezTo>
                <a:close/>
                <a:moveTo>
                  <a:pt x="861" y="127"/>
                </a:moveTo>
                <a:cubicBezTo>
                  <a:pt x="861" y="127"/>
                  <a:pt x="861" y="128"/>
                  <a:pt x="861" y="128"/>
                </a:cubicBezTo>
                <a:cubicBezTo>
                  <a:pt x="862" y="128"/>
                  <a:pt x="862" y="127"/>
                  <a:pt x="861" y="127"/>
                </a:cubicBezTo>
                <a:close/>
                <a:moveTo>
                  <a:pt x="843" y="120"/>
                </a:moveTo>
                <a:cubicBezTo>
                  <a:pt x="843" y="121"/>
                  <a:pt x="842" y="121"/>
                  <a:pt x="842" y="122"/>
                </a:cubicBezTo>
                <a:cubicBezTo>
                  <a:pt x="843" y="121"/>
                  <a:pt x="843" y="120"/>
                  <a:pt x="843" y="120"/>
                </a:cubicBezTo>
                <a:close/>
                <a:moveTo>
                  <a:pt x="859" y="124"/>
                </a:moveTo>
                <a:cubicBezTo>
                  <a:pt x="859" y="125"/>
                  <a:pt x="859" y="126"/>
                  <a:pt x="859" y="126"/>
                </a:cubicBezTo>
                <a:cubicBezTo>
                  <a:pt x="859" y="125"/>
                  <a:pt x="860" y="124"/>
                  <a:pt x="859" y="124"/>
                </a:cubicBezTo>
                <a:close/>
                <a:moveTo>
                  <a:pt x="862" y="124"/>
                </a:moveTo>
                <a:cubicBezTo>
                  <a:pt x="862" y="124"/>
                  <a:pt x="861" y="125"/>
                  <a:pt x="862" y="126"/>
                </a:cubicBezTo>
                <a:cubicBezTo>
                  <a:pt x="862" y="125"/>
                  <a:pt x="862" y="124"/>
                  <a:pt x="862" y="124"/>
                </a:cubicBezTo>
                <a:close/>
                <a:moveTo>
                  <a:pt x="839" y="118"/>
                </a:moveTo>
                <a:cubicBezTo>
                  <a:pt x="839" y="118"/>
                  <a:pt x="839" y="119"/>
                  <a:pt x="839" y="119"/>
                </a:cubicBezTo>
                <a:cubicBezTo>
                  <a:pt x="839" y="119"/>
                  <a:pt x="839" y="118"/>
                  <a:pt x="839" y="118"/>
                </a:cubicBezTo>
                <a:close/>
                <a:moveTo>
                  <a:pt x="844" y="116"/>
                </a:moveTo>
                <a:cubicBezTo>
                  <a:pt x="843" y="117"/>
                  <a:pt x="843" y="119"/>
                  <a:pt x="843" y="119"/>
                </a:cubicBezTo>
                <a:cubicBezTo>
                  <a:pt x="843" y="118"/>
                  <a:pt x="844" y="117"/>
                  <a:pt x="844" y="116"/>
                </a:cubicBezTo>
                <a:close/>
                <a:moveTo>
                  <a:pt x="862" y="120"/>
                </a:moveTo>
                <a:cubicBezTo>
                  <a:pt x="862" y="121"/>
                  <a:pt x="861" y="122"/>
                  <a:pt x="862" y="123"/>
                </a:cubicBezTo>
                <a:cubicBezTo>
                  <a:pt x="862" y="122"/>
                  <a:pt x="863" y="121"/>
                  <a:pt x="862" y="120"/>
                </a:cubicBezTo>
                <a:close/>
                <a:moveTo>
                  <a:pt x="855" y="118"/>
                </a:moveTo>
                <a:cubicBezTo>
                  <a:pt x="855" y="118"/>
                  <a:pt x="855" y="119"/>
                  <a:pt x="855" y="119"/>
                </a:cubicBezTo>
                <a:cubicBezTo>
                  <a:pt x="855" y="119"/>
                  <a:pt x="856" y="118"/>
                  <a:pt x="855" y="118"/>
                </a:cubicBezTo>
                <a:close/>
                <a:moveTo>
                  <a:pt x="858" y="117"/>
                </a:moveTo>
                <a:cubicBezTo>
                  <a:pt x="857" y="117"/>
                  <a:pt x="857" y="118"/>
                  <a:pt x="857" y="118"/>
                </a:cubicBezTo>
                <a:cubicBezTo>
                  <a:pt x="857" y="118"/>
                  <a:pt x="858" y="117"/>
                  <a:pt x="858" y="117"/>
                </a:cubicBezTo>
                <a:close/>
                <a:moveTo>
                  <a:pt x="860" y="116"/>
                </a:moveTo>
                <a:cubicBezTo>
                  <a:pt x="860" y="116"/>
                  <a:pt x="860" y="116"/>
                  <a:pt x="860" y="116"/>
                </a:cubicBezTo>
                <a:cubicBezTo>
                  <a:pt x="859" y="115"/>
                  <a:pt x="859" y="117"/>
                  <a:pt x="859" y="117"/>
                </a:cubicBezTo>
                <a:cubicBezTo>
                  <a:pt x="860" y="117"/>
                  <a:pt x="859" y="117"/>
                  <a:pt x="860" y="116"/>
                </a:cubicBezTo>
                <a:close/>
                <a:moveTo>
                  <a:pt x="849" y="110"/>
                </a:moveTo>
                <a:cubicBezTo>
                  <a:pt x="848" y="113"/>
                  <a:pt x="849" y="111"/>
                  <a:pt x="849" y="110"/>
                </a:cubicBezTo>
                <a:close/>
                <a:moveTo>
                  <a:pt x="845" y="105"/>
                </a:moveTo>
                <a:cubicBezTo>
                  <a:pt x="844" y="106"/>
                  <a:pt x="844" y="106"/>
                  <a:pt x="844" y="107"/>
                </a:cubicBezTo>
                <a:cubicBezTo>
                  <a:pt x="844" y="107"/>
                  <a:pt x="845" y="105"/>
                  <a:pt x="845" y="105"/>
                </a:cubicBezTo>
                <a:close/>
                <a:moveTo>
                  <a:pt x="844" y="105"/>
                </a:moveTo>
                <a:cubicBezTo>
                  <a:pt x="843" y="105"/>
                  <a:pt x="843" y="106"/>
                  <a:pt x="843" y="106"/>
                </a:cubicBezTo>
                <a:lnTo>
                  <a:pt x="844" y="105"/>
                </a:lnTo>
                <a:close/>
                <a:moveTo>
                  <a:pt x="836" y="101"/>
                </a:moveTo>
                <a:cubicBezTo>
                  <a:pt x="836" y="102"/>
                  <a:pt x="836" y="102"/>
                  <a:pt x="836" y="102"/>
                </a:cubicBezTo>
                <a:cubicBezTo>
                  <a:pt x="836" y="102"/>
                  <a:pt x="836" y="101"/>
                  <a:pt x="836" y="101"/>
                </a:cubicBezTo>
                <a:close/>
                <a:moveTo>
                  <a:pt x="838" y="98"/>
                </a:moveTo>
                <a:cubicBezTo>
                  <a:pt x="839" y="95"/>
                  <a:pt x="838" y="96"/>
                  <a:pt x="838" y="98"/>
                </a:cubicBezTo>
                <a:close/>
                <a:moveTo>
                  <a:pt x="828" y="135"/>
                </a:moveTo>
                <a:cubicBezTo>
                  <a:pt x="828" y="136"/>
                  <a:pt x="828" y="137"/>
                  <a:pt x="827" y="137"/>
                </a:cubicBezTo>
                <a:cubicBezTo>
                  <a:pt x="828" y="138"/>
                  <a:pt x="828" y="138"/>
                  <a:pt x="828" y="138"/>
                </a:cubicBezTo>
                <a:cubicBezTo>
                  <a:pt x="828" y="137"/>
                  <a:pt x="829" y="136"/>
                  <a:pt x="828" y="135"/>
                </a:cubicBezTo>
                <a:close/>
                <a:moveTo>
                  <a:pt x="846" y="121"/>
                </a:moveTo>
                <a:cubicBezTo>
                  <a:pt x="847" y="121"/>
                  <a:pt x="846" y="122"/>
                  <a:pt x="846" y="123"/>
                </a:cubicBezTo>
                <a:cubicBezTo>
                  <a:pt x="847" y="121"/>
                  <a:pt x="848" y="117"/>
                  <a:pt x="848" y="115"/>
                </a:cubicBezTo>
                <a:cubicBezTo>
                  <a:pt x="848" y="117"/>
                  <a:pt x="846" y="118"/>
                  <a:pt x="847" y="119"/>
                </a:cubicBezTo>
                <a:cubicBezTo>
                  <a:pt x="847" y="119"/>
                  <a:pt x="847" y="119"/>
                  <a:pt x="847" y="118"/>
                </a:cubicBezTo>
                <a:cubicBezTo>
                  <a:pt x="846" y="119"/>
                  <a:pt x="846" y="120"/>
                  <a:pt x="846" y="121"/>
                </a:cubicBezTo>
                <a:cubicBezTo>
                  <a:pt x="846" y="121"/>
                  <a:pt x="846" y="120"/>
                  <a:pt x="846" y="120"/>
                </a:cubicBezTo>
                <a:cubicBezTo>
                  <a:pt x="846" y="121"/>
                  <a:pt x="845" y="121"/>
                  <a:pt x="845" y="121"/>
                </a:cubicBezTo>
                <a:cubicBezTo>
                  <a:pt x="846" y="122"/>
                  <a:pt x="846" y="121"/>
                  <a:pt x="846" y="121"/>
                </a:cubicBezTo>
                <a:close/>
                <a:moveTo>
                  <a:pt x="860" y="122"/>
                </a:moveTo>
                <a:cubicBezTo>
                  <a:pt x="860" y="122"/>
                  <a:pt x="859" y="123"/>
                  <a:pt x="860" y="123"/>
                </a:cubicBezTo>
                <a:cubicBezTo>
                  <a:pt x="860" y="123"/>
                  <a:pt x="860" y="123"/>
                  <a:pt x="860" y="123"/>
                </a:cubicBezTo>
                <a:cubicBezTo>
                  <a:pt x="859" y="124"/>
                  <a:pt x="860" y="122"/>
                  <a:pt x="860" y="122"/>
                </a:cubicBezTo>
                <a:close/>
                <a:moveTo>
                  <a:pt x="861" y="115"/>
                </a:moveTo>
                <a:cubicBezTo>
                  <a:pt x="861" y="115"/>
                  <a:pt x="861" y="115"/>
                  <a:pt x="861" y="115"/>
                </a:cubicBezTo>
                <a:cubicBezTo>
                  <a:pt x="862" y="117"/>
                  <a:pt x="859" y="120"/>
                  <a:pt x="860" y="122"/>
                </a:cubicBezTo>
                <a:cubicBezTo>
                  <a:pt x="860" y="118"/>
                  <a:pt x="862" y="115"/>
                  <a:pt x="862" y="112"/>
                </a:cubicBezTo>
                <a:cubicBezTo>
                  <a:pt x="862" y="112"/>
                  <a:pt x="862" y="111"/>
                  <a:pt x="862" y="111"/>
                </a:cubicBezTo>
                <a:cubicBezTo>
                  <a:pt x="862" y="110"/>
                  <a:pt x="864" y="107"/>
                  <a:pt x="863" y="106"/>
                </a:cubicBezTo>
                <a:cubicBezTo>
                  <a:pt x="863" y="107"/>
                  <a:pt x="862" y="108"/>
                  <a:pt x="862" y="110"/>
                </a:cubicBezTo>
                <a:cubicBezTo>
                  <a:pt x="861" y="109"/>
                  <a:pt x="861" y="109"/>
                  <a:pt x="861" y="109"/>
                </a:cubicBezTo>
                <a:cubicBezTo>
                  <a:pt x="862" y="111"/>
                  <a:pt x="861" y="114"/>
                  <a:pt x="861" y="115"/>
                </a:cubicBezTo>
                <a:close/>
                <a:moveTo>
                  <a:pt x="842" y="104"/>
                </a:moveTo>
                <a:cubicBezTo>
                  <a:pt x="842" y="105"/>
                  <a:pt x="842" y="105"/>
                  <a:pt x="842" y="106"/>
                </a:cubicBezTo>
                <a:cubicBezTo>
                  <a:pt x="843" y="105"/>
                  <a:pt x="842" y="104"/>
                  <a:pt x="842" y="104"/>
                </a:cubicBezTo>
                <a:close/>
                <a:moveTo>
                  <a:pt x="707" y="252"/>
                </a:moveTo>
                <a:cubicBezTo>
                  <a:pt x="708" y="252"/>
                  <a:pt x="709" y="252"/>
                  <a:pt x="710" y="253"/>
                </a:cubicBezTo>
                <a:cubicBezTo>
                  <a:pt x="710" y="254"/>
                  <a:pt x="709" y="255"/>
                  <a:pt x="710" y="256"/>
                </a:cubicBezTo>
                <a:cubicBezTo>
                  <a:pt x="712" y="257"/>
                  <a:pt x="715" y="253"/>
                  <a:pt x="715" y="256"/>
                </a:cubicBezTo>
                <a:cubicBezTo>
                  <a:pt x="717" y="258"/>
                  <a:pt x="720" y="259"/>
                  <a:pt x="723" y="259"/>
                </a:cubicBezTo>
                <a:cubicBezTo>
                  <a:pt x="725" y="260"/>
                  <a:pt x="726" y="261"/>
                  <a:pt x="728" y="262"/>
                </a:cubicBezTo>
                <a:cubicBezTo>
                  <a:pt x="730" y="262"/>
                  <a:pt x="733" y="262"/>
                  <a:pt x="734" y="263"/>
                </a:cubicBezTo>
                <a:cubicBezTo>
                  <a:pt x="736" y="263"/>
                  <a:pt x="737" y="264"/>
                  <a:pt x="739" y="265"/>
                </a:cubicBezTo>
                <a:cubicBezTo>
                  <a:pt x="744" y="267"/>
                  <a:pt x="749" y="267"/>
                  <a:pt x="753" y="269"/>
                </a:cubicBezTo>
                <a:cubicBezTo>
                  <a:pt x="756" y="269"/>
                  <a:pt x="760" y="271"/>
                  <a:pt x="762" y="272"/>
                </a:cubicBezTo>
                <a:cubicBezTo>
                  <a:pt x="765" y="272"/>
                  <a:pt x="768" y="274"/>
                  <a:pt x="771" y="275"/>
                </a:cubicBezTo>
                <a:cubicBezTo>
                  <a:pt x="772" y="275"/>
                  <a:pt x="774" y="275"/>
                  <a:pt x="776" y="276"/>
                </a:cubicBezTo>
                <a:cubicBezTo>
                  <a:pt x="776" y="276"/>
                  <a:pt x="777" y="276"/>
                  <a:pt x="777" y="276"/>
                </a:cubicBezTo>
                <a:cubicBezTo>
                  <a:pt x="779" y="277"/>
                  <a:pt x="781" y="277"/>
                  <a:pt x="782" y="277"/>
                </a:cubicBezTo>
                <a:cubicBezTo>
                  <a:pt x="784" y="278"/>
                  <a:pt x="785" y="279"/>
                  <a:pt x="787" y="279"/>
                </a:cubicBezTo>
                <a:cubicBezTo>
                  <a:pt x="789" y="280"/>
                  <a:pt x="792" y="281"/>
                  <a:pt x="795" y="281"/>
                </a:cubicBezTo>
                <a:cubicBezTo>
                  <a:pt x="796" y="282"/>
                  <a:pt x="798" y="282"/>
                  <a:pt x="799" y="282"/>
                </a:cubicBezTo>
                <a:cubicBezTo>
                  <a:pt x="800" y="283"/>
                  <a:pt x="800" y="283"/>
                  <a:pt x="801" y="283"/>
                </a:cubicBezTo>
                <a:cubicBezTo>
                  <a:pt x="802" y="283"/>
                  <a:pt x="802" y="283"/>
                  <a:pt x="802" y="283"/>
                </a:cubicBezTo>
                <a:cubicBezTo>
                  <a:pt x="803" y="284"/>
                  <a:pt x="803" y="284"/>
                  <a:pt x="803" y="284"/>
                </a:cubicBezTo>
                <a:cubicBezTo>
                  <a:pt x="803" y="284"/>
                  <a:pt x="803" y="284"/>
                  <a:pt x="803" y="284"/>
                </a:cubicBezTo>
                <a:cubicBezTo>
                  <a:pt x="803" y="284"/>
                  <a:pt x="803" y="284"/>
                  <a:pt x="803" y="284"/>
                </a:cubicBezTo>
                <a:cubicBezTo>
                  <a:pt x="804" y="285"/>
                  <a:pt x="805" y="284"/>
                  <a:pt x="806" y="285"/>
                </a:cubicBezTo>
                <a:cubicBezTo>
                  <a:pt x="807" y="285"/>
                  <a:pt x="808" y="286"/>
                  <a:pt x="809" y="287"/>
                </a:cubicBezTo>
                <a:cubicBezTo>
                  <a:pt x="810" y="286"/>
                  <a:pt x="811" y="287"/>
                  <a:pt x="812" y="288"/>
                </a:cubicBezTo>
                <a:cubicBezTo>
                  <a:pt x="813" y="288"/>
                  <a:pt x="813" y="288"/>
                  <a:pt x="813" y="288"/>
                </a:cubicBezTo>
                <a:cubicBezTo>
                  <a:pt x="813" y="288"/>
                  <a:pt x="813" y="287"/>
                  <a:pt x="813" y="287"/>
                </a:cubicBezTo>
                <a:cubicBezTo>
                  <a:pt x="813" y="287"/>
                  <a:pt x="813" y="287"/>
                  <a:pt x="813" y="286"/>
                </a:cubicBezTo>
                <a:cubicBezTo>
                  <a:pt x="813" y="286"/>
                  <a:pt x="813" y="286"/>
                  <a:pt x="813" y="286"/>
                </a:cubicBezTo>
                <a:cubicBezTo>
                  <a:pt x="813" y="285"/>
                  <a:pt x="813" y="285"/>
                  <a:pt x="813" y="284"/>
                </a:cubicBezTo>
                <a:cubicBezTo>
                  <a:pt x="813" y="282"/>
                  <a:pt x="813" y="282"/>
                  <a:pt x="813" y="282"/>
                </a:cubicBezTo>
                <a:cubicBezTo>
                  <a:pt x="813" y="282"/>
                  <a:pt x="812" y="281"/>
                  <a:pt x="812" y="280"/>
                </a:cubicBezTo>
                <a:cubicBezTo>
                  <a:pt x="812" y="280"/>
                  <a:pt x="813" y="280"/>
                  <a:pt x="813" y="279"/>
                </a:cubicBezTo>
                <a:cubicBezTo>
                  <a:pt x="813" y="279"/>
                  <a:pt x="812" y="279"/>
                  <a:pt x="812" y="279"/>
                </a:cubicBezTo>
                <a:cubicBezTo>
                  <a:pt x="812" y="278"/>
                  <a:pt x="812" y="278"/>
                  <a:pt x="812" y="278"/>
                </a:cubicBezTo>
                <a:cubicBezTo>
                  <a:pt x="812" y="277"/>
                  <a:pt x="812" y="277"/>
                  <a:pt x="812" y="277"/>
                </a:cubicBezTo>
                <a:cubicBezTo>
                  <a:pt x="812" y="276"/>
                  <a:pt x="812" y="276"/>
                  <a:pt x="812" y="275"/>
                </a:cubicBezTo>
                <a:cubicBezTo>
                  <a:pt x="813" y="270"/>
                  <a:pt x="813" y="265"/>
                  <a:pt x="813" y="259"/>
                </a:cubicBezTo>
                <a:cubicBezTo>
                  <a:pt x="813" y="254"/>
                  <a:pt x="813" y="250"/>
                  <a:pt x="813" y="245"/>
                </a:cubicBezTo>
                <a:cubicBezTo>
                  <a:pt x="815" y="226"/>
                  <a:pt x="815" y="226"/>
                  <a:pt x="815" y="226"/>
                </a:cubicBezTo>
                <a:cubicBezTo>
                  <a:pt x="815" y="219"/>
                  <a:pt x="816" y="212"/>
                  <a:pt x="817" y="206"/>
                </a:cubicBezTo>
                <a:cubicBezTo>
                  <a:pt x="817" y="206"/>
                  <a:pt x="818" y="205"/>
                  <a:pt x="818" y="205"/>
                </a:cubicBezTo>
                <a:cubicBezTo>
                  <a:pt x="818" y="204"/>
                  <a:pt x="817" y="204"/>
                  <a:pt x="818" y="204"/>
                </a:cubicBezTo>
                <a:cubicBezTo>
                  <a:pt x="818" y="203"/>
                  <a:pt x="818" y="203"/>
                  <a:pt x="818" y="203"/>
                </a:cubicBezTo>
                <a:cubicBezTo>
                  <a:pt x="819" y="197"/>
                  <a:pt x="820" y="192"/>
                  <a:pt x="822" y="186"/>
                </a:cubicBezTo>
                <a:cubicBezTo>
                  <a:pt x="822" y="185"/>
                  <a:pt x="822" y="186"/>
                  <a:pt x="822" y="186"/>
                </a:cubicBezTo>
                <a:cubicBezTo>
                  <a:pt x="823" y="183"/>
                  <a:pt x="824" y="178"/>
                  <a:pt x="825" y="175"/>
                </a:cubicBezTo>
                <a:cubicBezTo>
                  <a:pt x="825" y="173"/>
                  <a:pt x="825" y="171"/>
                  <a:pt x="826" y="170"/>
                </a:cubicBezTo>
                <a:cubicBezTo>
                  <a:pt x="826" y="169"/>
                  <a:pt x="825" y="169"/>
                  <a:pt x="825" y="169"/>
                </a:cubicBezTo>
                <a:cubicBezTo>
                  <a:pt x="826" y="169"/>
                  <a:pt x="826" y="169"/>
                  <a:pt x="826" y="169"/>
                </a:cubicBezTo>
                <a:cubicBezTo>
                  <a:pt x="826" y="167"/>
                  <a:pt x="826" y="167"/>
                  <a:pt x="826" y="167"/>
                </a:cubicBezTo>
                <a:cubicBezTo>
                  <a:pt x="827" y="164"/>
                  <a:pt x="828" y="160"/>
                  <a:pt x="829" y="156"/>
                </a:cubicBezTo>
                <a:cubicBezTo>
                  <a:pt x="829" y="155"/>
                  <a:pt x="829" y="155"/>
                  <a:pt x="829" y="154"/>
                </a:cubicBezTo>
                <a:cubicBezTo>
                  <a:pt x="830" y="154"/>
                  <a:pt x="830" y="154"/>
                  <a:pt x="829" y="153"/>
                </a:cubicBezTo>
                <a:cubicBezTo>
                  <a:pt x="829" y="153"/>
                  <a:pt x="830" y="151"/>
                  <a:pt x="830" y="152"/>
                </a:cubicBezTo>
                <a:cubicBezTo>
                  <a:pt x="830" y="151"/>
                  <a:pt x="830" y="152"/>
                  <a:pt x="830" y="152"/>
                </a:cubicBezTo>
                <a:cubicBezTo>
                  <a:pt x="831" y="151"/>
                  <a:pt x="831" y="149"/>
                  <a:pt x="831" y="147"/>
                </a:cubicBezTo>
                <a:cubicBezTo>
                  <a:pt x="831" y="146"/>
                  <a:pt x="832" y="144"/>
                  <a:pt x="833" y="142"/>
                </a:cubicBezTo>
                <a:cubicBezTo>
                  <a:pt x="833" y="144"/>
                  <a:pt x="833" y="146"/>
                  <a:pt x="835" y="147"/>
                </a:cubicBezTo>
                <a:cubicBezTo>
                  <a:pt x="836" y="145"/>
                  <a:pt x="836" y="141"/>
                  <a:pt x="837" y="140"/>
                </a:cubicBezTo>
                <a:cubicBezTo>
                  <a:pt x="838" y="135"/>
                  <a:pt x="839" y="130"/>
                  <a:pt x="840" y="125"/>
                </a:cubicBezTo>
                <a:cubicBezTo>
                  <a:pt x="840" y="124"/>
                  <a:pt x="840" y="124"/>
                  <a:pt x="840" y="124"/>
                </a:cubicBezTo>
                <a:cubicBezTo>
                  <a:pt x="842" y="119"/>
                  <a:pt x="842" y="114"/>
                  <a:pt x="844" y="108"/>
                </a:cubicBezTo>
                <a:cubicBezTo>
                  <a:pt x="842" y="119"/>
                  <a:pt x="839" y="128"/>
                  <a:pt x="838" y="138"/>
                </a:cubicBezTo>
                <a:cubicBezTo>
                  <a:pt x="837" y="140"/>
                  <a:pt x="836" y="146"/>
                  <a:pt x="835" y="150"/>
                </a:cubicBezTo>
                <a:cubicBezTo>
                  <a:pt x="835" y="152"/>
                  <a:pt x="836" y="153"/>
                  <a:pt x="838" y="152"/>
                </a:cubicBezTo>
                <a:cubicBezTo>
                  <a:pt x="840" y="150"/>
                  <a:pt x="839" y="147"/>
                  <a:pt x="840" y="145"/>
                </a:cubicBezTo>
                <a:cubicBezTo>
                  <a:pt x="841" y="145"/>
                  <a:pt x="841" y="144"/>
                  <a:pt x="842" y="145"/>
                </a:cubicBezTo>
                <a:cubicBezTo>
                  <a:pt x="842" y="150"/>
                  <a:pt x="840" y="156"/>
                  <a:pt x="840" y="160"/>
                </a:cubicBezTo>
                <a:cubicBezTo>
                  <a:pt x="840" y="161"/>
                  <a:pt x="840" y="162"/>
                  <a:pt x="840" y="163"/>
                </a:cubicBezTo>
                <a:cubicBezTo>
                  <a:pt x="840" y="163"/>
                  <a:pt x="840" y="164"/>
                  <a:pt x="841" y="164"/>
                </a:cubicBezTo>
                <a:cubicBezTo>
                  <a:pt x="841" y="164"/>
                  <a:pt x="841" y="164"/>
                  <a:pt x="842" y="164"/>
                </a:cubicBezTo>
                <a:cubicBezTo>
                  <a:pt x="842" y="159"/>
                  <a:pt x="846" y="156"/>
                  <a:pt x="846" y="151"/>
                </a:cubicBezTo>
                <a:cubicBezTo>
                  <a:pt x="847" y="150"/>
                  <a:pt x="848" y="149"/>
                  <a:pt x="849" y="149"/>
                </a:cubicBezTo>
                <a:cubicBezTo>
                  <a:pt x="849" y="147"/>
                  <a:pt x="850" y="145"/>
                  <a:pt x="850" y="143"/>
                </a:cubicBezTo>
                <a:cubicBezTo>
                  <a:pt x="850" y="142"/>
                  <a:pt x="850" y="142"/>
                  <a:pt x="850" y="142"/>
                </a:cubicBezTo>
                <a:cubicBezTo>
                  <a:pt x="851" y="137"/>
                  <a:pt x="851" y="133"/>
                  <a:pt x="853" y="129"/>
                </a:cubicBezTo>
                <a:cubicBezTo>
                  <a:pt x="853" y="133"/>
                  <a:pt x="852" y="136"/>
                  <a:pt x="851" y="140"/>
                </a:cubicBezTo>
                <a:cubicBezTo>
                  <a:pt x="851" y="140"/>
                  <a:pt x="852" y="141"/>
                  <a:pt x="852" y="141"/>
                </a:cubicBezTo>
                <a:cubicBezTo>
                  <a:pt x="851" y="144"/>
                  <a:pt x="850" y="149"/>
                  <a:pt x="849" y="152"/>
                </a:cubicBezTo>
                <a:cubicBezTo>
                  <a:pt x="850" y="153"/>
                  <a:pt x="851" y="153"/>
                  <a:pt x="851" y="152"/>
                </a:cubicBezTo>
                <a:cubicBezTo>
                  <a:pt x="851" y="152"/>
                  <a:pt x="851" y="153"/>
                  <a:pt x="851" y="153"/>
                </a:cubicBezTo>
                <a:cubicBezTo>
                  <a:pt x="851" y="153"/>
                  <a:pt x="851" y="153"/>
                  <a:pt x="852" y="153"/>
                </a:cubicBezTo>
                <a:cubicBezTo>
                  <a:pt x="851" y="155"/>
                  <a:pt x="851" y="155"/>
                  <a:pt x="851" y="157"/>
                </a:cubicBezTo>
                <a:cubicBezTo>
                  <a:pt x="851" y="158"/>
                  <a:pt x="851" y="158"/>
                  <a:pt x="852" y="158"/>
                </a:cubicBezTo>
                <a:cubicBezTo>
                  <a:pt x="852" y="156"/>
                  <a:pt x="853" y="155"/>
                  <a:pt x="853" y="153"/>
                </a:cubicBezTo>
                <a:cubicBezTo>
                  <a:pt x="853" y="152"/>
                  <a:pt x="853" y="151"/>
                  <a:pt x="853" y="151"/>
                </a:cubicBezTo>
                <a:cubicBezTo>
                  <a:pt x="853" y="150"/>
                  <a:pt x="853" y="150"/>
                  <a:pt x="854" y="150"/>
                </a:cubicBezTo>
                <a:cubicBezTo>
                  <a:pt x="854" y="149"/>
                  <a:pt x="853" y="149"/>
                  <a:pt x="853" y="148"/>
                </a:cubicBezTo>
                <a:cubicBezTo>
                  <a:pt x="853" y="148"/>
                  <a:pt x="854" y="148"/>
                  <a:pt x="854" y="147"/>
                </a:cubicBezTo>
                <a:cubicBezTo>
                  <a:pt x="855" y="145"/>
                  <a:pt x="854" y="143"/>
                  <a:pt x="855" y="141"/>
                </a:cubicBezTo>
                <a:cubicBezTo>
                  <a:pt x="855" y="140"/>
                  <a:pt x="856" y="139"/>
                  <a:pt x="857" y="137"/>
                </a:cubicBezTo>
                <a:cubicBezTo>
                  <a:pt x="857" y="138"/>
                  <a:pt x="856" y="139"/>
                  <a:pt x="856" y="140"/>
                </a:cubicBezTo>
                <a:cubicBezTo>
                  <a:pt x="855" y="144"/>
                  <a:pt x="856" y="148"/>
                  <a:pt x="855" y="151"/>
                </a:cubicBezTo>
                <a:cubicBezTo>
                  <a:pt x="856" y="152"/>
                  <a:pt x="856" y="151"/>
                  <a:pt x="857" y="151"/>
                </a:cubicBezTo>
                <a:cubicBezTo>
                  <a:pt x="857" y="150"/>
                  <a:pt x="857" y="149"/>
                  <a:pt x="857" y="148"/>
                </a:cubicBezTo>
                <a:cubicBezTo>
                  <a:pt x="857" y="148"/>
                  <a:pt x="857" y="149"/>
                  <a:pt x="857" y="148"/>
                </a:cubicBezTo>
                <a:cubicBezTo>
                  <a:pt x="857" y="146"/>
                  <a:pt x="857" y="144"/>
                  <a:pt x="858" y="141"/>
                </a:cubicBezTo>
                <a:cubicBezTo>
                  <a:pt x="858" y="141"/>
                  <a:pt x="858" y="140"/>
                  <a:pt x="859" y="141"/>
                </a:cubicBezTo>
                <a:cubicBezTo>
                  <a:pt x="859" y="140"/>
                  <a:pt x="859" y="140"/>
                  <a:pt x="860" y="140"/>
                </a:cubicBezTo>
                <a:cubicBezTo>
                  <a:pt x="860" y="139"/>
                  <a:pt x="859" y="140"/>
                  <a:pt x="859" y="140"/>
                </a:cubicBezTo>
                <a:cubicBezTo>
                  <a:pt x="860" y="139"/>
                  <a:pt x="859" y="138"/>
                  <a:pt x="860" y="138"/>
                </a:cubicBezTo>
                <a:cubicBezTo>
                  <a:pt x="860" y="134"/>
                  <a:pt x="861" y="132"/>
                  <a:pt x="861" y="128"/>
                </a:cubicBezTo>
                <a:cubicBezTo>
                  <a:pt x="861" y="131"/>
                  <a:pt x="861" y="134"/>
                  <a:pt x="860" y="137"/>
                </a:cubicBezTo>
                <a:cubicBezTo>
                  <a:pt x="860" y="138"/>
                  <a:pt x="861" y="137"/>
                  <a:pt x="861" y="138"/>
                </a:cubicBezTo>
                <a:cubicBezTo>
                  <a:pt x="861" y="139"/>
                  <a:pt x="860" y="139"/>
                  <a:pt x="860" y="140"/>
                </a:cubicBezTo>
                <a:cubicBezTo>
                  <a:pt x="860" y="141"/>
                  <a:pt x="860" y="142"/>
                  <a:pt x="860" y="143"/>
                </a:cubicBezTo>
                <a:cubicBezTo>
                  <a:pt x="860" y="144"/>
                  <a:pt x="859" y="145"/>
                  <a:pt x="859" y="146"/>
                </a:cubicBezTo>
                <a:cubicBezTo>
                  <a:pt x="860" y="147"/>
                  <a:pt x="860" y="148"/>
                  <a:pt x="860" y="149"/>
                </a:cubicBezTo>
                <a:cubicBezTo>
                  <a:pt x="860" y="150"/>
                  <a:pt x="860" y="149"/>
                  <a:pt x="860" y="150"/>
                </a:cubicBezTo>
                <a:cubicBezTo>
                  <a:pt x="861" y="151"/>
                  <a:pt x="861" y="150"/>
                  <a:pt x="862" y="150"/>
                </a:cubicBezTo>
                <a:cubicBezTo>
                  <a:pt x="862" y="151"/>
                  <a:pt x="861" y="150"/>
                  <a:pt x="861" y="151"/>
                </a:cubicBezTo>
                <a:cubicBezTo>
                  <a:pt x="861" y="151"/>
                  <a:pt x="861" y="152"/>
                  <a:pt x="862" y="152"/>
                </a:cubicBezTo>
                <a:cubicBezTo>
                  <a:pt x="861" y="154"/>
                  <a:pt x="861" y="155"/>
                  <a:pt x="861" y="157"/>
                </a:cubicBezTo>
                <a:cubicBezTo>
                  <a:pt x="861" y="157"/>
                  <a:pt x="861" y="156"/>
                  <a:pt x="861" y="157"/>
                </a:cubicBezTo>
                <a:cubicBezTo>
                  <a:pt x="861" y="157"/>
                  <a:pt x="861" y="160"/>
                  <a:pt x="861" y="160"/>
                </a:cubicBezTo>
                <a:cubicBezTo>
                  <a:pt x="861" y="162"/>
                  <a:pt x="861" y="163"/>
                  <a:pt x="860" y="165"/>
                </a:cubicBezTo>
                <a:cubicBezTo>
                  <a:pt x="860" y="166"/>
                  <a:pt x="861" y="165"/>
                  <a:pt x="861" y="166"/>
                </a:cubicBezTo>
                <a:cubicBezTo>
                  <a:pt x="861" y="167"/>
                  <a:pt x="861" y="168"/>
                  <a:pt x="860" y="169"/>
                </a:cubicBezTo>
                <a:cubicBezTo>
                  <a:pt x="861" y="170"/>
                  <a:pt x="861" y="172"/>
                  <a:pt x="860" y="173"/>
                </a:cubicBezTo>
                <a:cubicBezTo>
                  <a:pt x="861" y="173"/>
                  <a:pt x="861" y="172"/>
                  <a:pt x="862" y="172"/>
                </a:cubicBezTo>
                <a:cubicBezTo>
                  <a:pt x="862" y="172"/>
                  <a:pt x="861" y="173"/>
                  <a:pt x="861" y="174"/>
                </a:cubicBezTo>
                <a:cubicBezTo>
                  <a:pt x="861" y="178"/>
                  <a:pt x="862" y="181"/>
                  <a:pt x="861" y="186"/>
                </a:cubicBezTo>
                <a:cubicBezTo>
                  <a:pt x="861" y="187"/>
                  <a:pt x="862" y="187"/>
                  <a:pt x="861" y="188"/>
                </a:cubicBezTo>
                <a:cubicBezTo>
                  <a:pt x="861" y="188"/>
                  <a:pt x="862" y="188"/>
                  <a:pt x="862" y="188"/>
                </a:cubicBezTo>
                <a:cubicBezTo>
                  <a:pt x="862" y="190"/>
                  <a:pt x="860" y="196"/>
                  <a:pt x="862" y="198"/>
                </a:cubicBezTo>
                <a:cubicBezTo>
                  <a:pt x="861" y="198"/>
                  <a:pt x="861" y="197"/>
                  <a:pt x="861" y="198"/>
                </a:cubicBezTo>
                <a:cubicBezTo>
                  <a:pt x="861" y="199"/>
                  <a:pt x="860" y="200"/>
                  <a:pt x="861" y="201"/>
                </a:cubicBezTo>
                <a:cubicBezTo>
                  <a:pt x="861" y="204"/>
                  <a:pt x="860" y="206"/>
                  <a:pt x="861" y="208"/>
                </a:cubicBezTo>
                <a:cubicBezTo>
                  <a:pt x="860" y="209"/>
                  <a:pt x="860" y="210"/>
                  <a:pt x="860" y="210"/>
                </a:cubicBezTo>
                <a:cubicBezTo>
                  <a:pt x="860" y="211"/>
                  <a:pt x="860" y="213"/>
                  <a:pt x="860" y="214"/>
                </a:cubicBezTo>
                <a:cubicBezTo>
                  <a:pt x="859" y="231"/>
                  <a:pt x="857" y="248"/>
                  <a:pt x="857" y="264"/>
                </a:cubicBezTo>
                <a:cubicBezTo>
                  <a:pt x="856" y="268"/>
                  <a:pt x="857" y="273"/>
                  <a:pt x="857" y="277"/>
                </a:cubicBezTo>
                <a:cubicBezTo>
                  <a:pt x="857" y="277"/>
                  <a:pt x="857" y="277"/>
                  <a:pt x="857" y="278"/>
                </a:cubicBezTo>
                <a:cubicBezTo>
                  <a:pt x="857" y="279"/>
                  <a:pt x="857" y="279"/>
                  <a:pt x="857" y="279"/>
                </a:cubicBezTo>
                <a:cubicBezTo>
                  <a:pt x="857" y="280"/>
                  <a:pt x="857" y="281"/>
                  <a:pt x="857" y="282"/>
                </a:cubicBezTo>
                <a:cubicBezTo>
                  <a:pt x="857" y="291"/>
                  <a:pt x="857" y="302"/>
                  <a:pt x="859" y="311"/>
                </a:cubicBezTo>
                <a:cubicBezTo>
                  <a:pt x="858" y="317"/>
                  <a:pt x="860" y="324"/>
                  <a:pt x="860" y="331"/>
                </a:cubicBezTo>
                <a:cubicBezTo>
                  <a:pt x="860" y="334"/>
                  <a:pt x="860" y="336"/>
                  <a:pt x="860" y="339"/>
                </a:cubicBezTo>
                <a:cubicBezTo>
                  <a:pt x="861" y="340"/>
                  <a:pt x="861" y="342"/>
                  <a:pt x="861" y="343"/>
                </a:cubicBezTo>
                <a:cubicBezTo>
                  <a:pt x="861" y="345"/>
                  <a:pt x="861" y="347"/>
                  <a:pt x="861" y="349"/>
                </a:cubicBezTo>
                <a:cubicBezTo>
                  <a:pt x="861" y="350"/>
                  <a:pt x="861" y="350"/>
                  <a:pt x="861" y="350"/>
                </a:cubicBezTo>
                <a:cubicBezTo>
                  <a:pt x="861" y="351"/>
                  <a:pt x="861" y="351"/>
                  <a:pt x="861" y="351"/>
                </a:cubicBezTo>
                <a:cubicBezTo>
                  <a:pt x="861" y="351"/>
                  <a:pt x="861" y="351"/>
                  <a:pt x="861" y="351"/>
                </a:cubicBezTo>
                <a:cubicBezTo>
                  <a:pt x="861" y="351"/>
                  <a:pt x="860" y="350"/>
                  <a:pt x="860" y="350"/>
                </a:cubicBezTo>
                <a:cubicBezTo>
                  <a:pt x="859" y="350"/>
                  <a:pt x="858" y="350"/>
                  <a:pt x="857" y="349"/>
                </a:cubicBezTo>
                <a:cubicBezTo>
                  <a:pt x="854" y="349"/>
                  <a:pt x="853" y="349"/>
                  <a:pt x="851" y="348"/>
                </a:cubicBezTo>
                <a:cubicBezTo>
                  <a:pt x="843" y="346"/>
                  <a:pt x="834" y="342"/>
                  <a:pt x="826" y="340"/>
                </a:cubicBezTo>
                <a:cubicBezTo>
                  <a:pt x="824" y="340"/>
                  <a:pt x="821" y="338"/>
                  <a:pt x="819" y="338"/>
                </a:cubicBezTo>
                <a:cubicBezTo>
                  <a:pt x="818" y="338"/>
                  <a:pt x="817" y="338"/>
                  <a:pt x="816" y="337"/>
                </a:cubicBezTo>
                <a:cubicBezTo>
                  <a:pt x="812" y="336"/>
                  <a:pt x="807" y="334"/>
                  <a:pt x="803" y="334"/>
                </a:cubicBezTo>
                <a:cubicBezTo>
                  <a:pt x="801" y="333"/>
                  <a:pt x="799" y="332"/>
                  <a:pt x="797" y="331"/>
                </a:cubicBezTo>
                <a:cubicBezTo>
                  <a:pt x="794" y="331"/>
                  <a:pt x="792" y="330"/>
                  <a:pt x="790" y="330"/>
                </a:cubicBezTo>
                <a:cubicBezTo>
                  <a:pt x="789" y="329"/>
                  <a:pt x="788" y="329"/>
                  <a:pt x="788" y="329"/>
                </a:cubicBezTo>
                <a:cubicBezTo>
                  <a:pt x="787" y="329"/>
                  <a:pt x="787" y="329"/>
                  <a:pt x="786" y="328"/>
                </a:cubicBezTo>
                <a:cubicBezTo>
                  <a:pt x="783" y="328"/>
                  <a:pt x="779" y="327"/>
                  <a:pt x="776" y="325"/>
                </a:cubicBezTo>
                <a:cubicBezTo>
                  <a:pt x="775" y="325"/>
                  <a:pt x="775" y="325"/>
                  <a:pt x="775" y="326"/>
                </a:cubicBezTo>
                <a:cubicBezTo>
                  <a:pt x="773" y="324"/>
                  <a:pt x="770" y="325"/>
                  <a:pt x="768" y="324"/>
                </a:cubicBezTo>
                <a:cubicBezTo>
                  <a:pt x="767" y="324"/>
                  <a:pt x="767" y="324"/>
                  <a:pt x="767" y="324"/>
                </a:cubicBezTo>
                <a:cubicBezTo>
                  <a:pt x="766" y="323"/>
                  <a:pt x="765" y="323"/>
                  <a:pt x="763" y="323"/>
                </a:cubicBezTo>
                <a:cubicBezTo>
                  <a:pt x="759" y="321"/>
                  <a:pt x="755" y="321"/>
                  <a:pt x="751" y="319"/>
                </a:cubicBezTo>
                <a:cubicBezTo>
                  <a:pt x="749" y="320"/>
                  <a:pt x="746" y="319"/>
                  <a:pt x="744" y="318"/>
                </a:cubicBezTo>
                <a:cubicBezTo>
                  <a:pt x="743" y="318"/>
                  <a:pt x="743" y="319"/>
                  <a:pt x="742" y="318"/>
                </a:cubicBezTo>
                <a:cubicBezTo>
                  <a:pt x="741" y="318"/>
                  <a:pt x="741" y="318"/>
                  <a:pt x="741" y="318"/>
                </a:cubicBezTo>
                <a:cubicBezTo>
                  <a:pt x="740" y="318"/>
                  <a:pt x="740" y="318"/>
                  <a:pt x="739" y="318"/>
                </a:cubicBezTo>
                <a:cubicBezTo>
                  <a:pt x="738" y="317"/>
                  <a:pt x="738" y="317"/>
                  <a:pt x="737" y="316"/>
                </a:cubicBezTo>
                <a:cubicBezTo>
                  <a:pt x="736" y="316"/>
                  <a:pt x="736" y="317"/>
                  <a:pt x="735" y="316"/>
                </a:cubicBezTo>
                <a:cubicBezTo>
                  <a:pt x="734" y="316"/>
                  <a:pt x="733" y="315"/>
                  <a:pt x="733" y="315"/>
                </a:cubicBezTo>
                <a:cubicBezTo>
                  <a:pt x="731" y="315"/>
                  <a:pt x="729" y="316"/>
                  <a:pt x="727" y="314"/>
                </a:cubicBezTo>
                <a:cubicBezTo>
                  <a:pt x="725" y="314"/>
                  <a:pt x="724" y="313"/>
                  <a:pt x="722" y="313"/>
                </a:cubicBezTo>
                <a:cubicBezTo>
                  <a:pt x="721" y="313"/>
                  <a:pt x="720" y="313"/>
                  <a:pt x="719" y="313"/>
                </a:cubicBezTo>
                <a:cubicBezTo>
                  <a:pt x="718" y="313"/>
                  <a:pt x="718" y="313"/>
                  <a:pt x="717" y="313"/>
                </a:cubicBezTo>
                <a:cubicBezTo>
                  <a:pt x="715" y="312"/>
                  <a:pt x="713" y="313"/>
                  <a:pt x="711" y="311"/>
                </a:cubicBezTo>
                <a:cubicBezTo>
                  <a:pt x="708" y="312"/>
                  <a:pt x="703" y="309"/>
                  <a:pt x="701" y="311"/>
                </a:cubicBezTo>
                <a:cubicBezTo>
                  <a:pt x="701" y="312"/>
                  <a:pt x="700" y="313"/>
                  <a:pt x="699" y="313"/>
                </a:cubicBezTo>
                <a:cubicBezTo>
                  <a:pt x="698" y="313"/>
                  <a:pt x="698" y="312"/>
                  <a:pt x="697" y="311"/>
                </a:cubicBezTo>
                <a:cubicBezTo>
                  <a:pt x="696" y="311"/>
                  <a:pt x="693" y="310"/>
                  <a:pt x="692" y="310"/>
                </a:cubicBezTo>
                <a:cubicBezTo>
                  <a:pt x="691" y="310"/>
                  <a:pt x="691" y="311"/>
                  <a:pt x="690" y="311"/>
                </a:cubicBezTo>
                <a:cubicBezTo>
                  <a:pt x="689" y="311"/>
                  <a:pt x="688" y="309"/>
                  <a:pt x="687" y="309"/>
                </a:cubicBezTo>
                <a:cubicBezTo>
                  <a:pt x="686" y="309"/>
                  <a:pt x="685" y="310"/>
                  <a:pt x="684" y="310"/>
                </a:cubicBezTo>
                <a:cubicBezTo>
                  <a:pt x="683" y="309"/>
                  <a:pt x="682" y="308"/>
                  <a:pt x="682" y="307"/>
                </a:cubicBezTo>
                <a:cubicBezTo>
                  <a:pt x="682" y="307"/>
                  <a:pt x="682" y="307"/>
                  <a:pt x="681" y="307"/>
                </a:cubicBezTo>
                <a:cubicBezTo>
                  <a:pt x="680" y="305"/>
                  <a:pt x="677" y="304"/>
                  <a:pt x="674" y="304"/>
                </a:cubicBezTo>
                <a:cubicBezTo>
                  <a:pt x="674" y="303"/>
                  <a:pt x="673" y="303"/>
                  <a:pt x="673" y="303"/>
                </a:cubicBezTo>
                <a:cubicBezTo>
                  <a:pt x="670" y="302"/>
                  <a:pt x="668" y="299"/>
                  <a:pt x="666" y="296"/>
                </a:cubicBezTo>
                <a:cubicBezTo>
                  <a:pt x="666" y="296"/>
                  <a:pt x="665" y="296"/>
                  <a:pt x="665" y="295"/>
                </a:cubicBezTo>
                <a:cubicBezTo>
                  <a:pt x="664" y="294"/>
                  <a:pt x="664" y="293"/>
                  <a:pt x="663" y="292"/>
                </a:cubicBezTo>
                <a:cubicBezTo>
                  <a:pt x="663" y="291"/>
                  <a:pt x="662" y="291"/>
                  <a:pt x="662" y="290"/>
                </a:cubicBezTo>
                <a:cubicBezTo>
                  <a:pt x="662" y="288"/>
                  <a:pt x="661" y="287"/>
                  <a:pt x="660" y="286"/>
                </a:cubicBezTo>
                <a:cubicBezTo>
                  <a:pt x="660" y="285"/>
                  <a:pt x="659" y="284"/>
                  <a:pt x="659" y="283"/>
                </a:cubicBezTo>
                <a:cubicBezTo>
                  <a:pt x="658" y="281"/>
                  <a:pt x="659" y="279"/>
                  <a:pt x="658" y="277"/>
                </a:cubicBezTo>
                <a:cubicBezTo>
                  <a:pt x="659" y="274"/>
                  <a:pt x="659" y="271"/>
                  <a:pt x="660" y="267"/>
                </a:cubicBezTo>
                <a:cubicBezTo>
                  <a:pt x="660" y="267"/>
                  <a:pt x="659" y="267"/>
                  <a:pt x="660" y="266"/>
                </a:cubicBezTo>
                <a:cubicBezTo>
                  <a:pt x="661" y="265"/>
                  <a:pt x="661" y="263"/>
                  <a:pt x="662" y="261"/>
                </a:cubicBezTo>
                <a:cubicBezTo>
                  <a:pt x="663" y="261"/>
                  <a:pt x="663" y="260"/>
                  <a:pt x="664" y="260"/>
                </a:cubicBezTo>
                <a:cubicBezTo>
                  <a:pt x="665" y="259"/>
                  <a:pt x="665" y="258"/>
                  <a:pt x="666" y="257"/>
                </a:cubicBezTo>
                <a:cubicBezTo>
                  <a:pt x="670" y="256"/>
                  <a:pt x="673" y="253"/>
                  <a:pt x="677" y="251"/>
                </a:cubicBezTo>
                <a:cubicBezTo>
                  <a:pt x="677" y="251"/>
                  <a:pt x="678" y="251"/>
                  <a:pt x="678" y="251"/>
                </a:cubicBezTo>
                <a:cubicBezTo>
                  <a:pt x="680" y="250"/>
                  <a:pt x="682" y="250"/>
                  <a:pt x="684" y="249"/>
                </a:cubicBezTo>
                <a:cubicBezTo>
                  <a:pt x="685" y="248"/>
                  <a:pt x="687" y="249"/>
                  <a:pt x="689" y="249"/>
                </a:cubicBezTo>
                <a:cubicBezTo>
                  <a:pt x="690" y="249"/>
                  <a:pt x="690" y="248"/>
                  <a:pt x="692" y="249"/>
                </a:cubicBezTo>
                <a:cubicBezTo>
                  <a:pt x="693" y="249"/>
                  <a:pt x="695" y="248"/>
                  <a:pt x="696" y="248"/>
                </a:cubicBezTo>
                <a:cubicBezTo>
                  <a:pt x="698" y="248"/>
                  <a:pt x="700" y="249"/>
                  <a:pt x="701" y="250"/>
                </a:cubicBezTo>
                <a:cubicBezTo>
                  <a:pt x="702" y="250"/>
                  <a:pt x="703" y="249"/>
                  <a:pt x="704" y="250"/>
                </a:cubicBezTo>
                <a:cubicBezTo>
                  <a:pt x="705" y="250"/>
                  <a:pt x="706" y="252"/>
                  <a:pt x="707" y="252"/>
                </a:cubicBezTo>
                <a:close/>
                <a:moveTo>
                  <a:pt x="858" y="156"/>
                </a:moveTo>
                <a:cubicBezTo>
                  <a:pt x="858" y="156"/>
                  <a:pt x="858" y="156"/>
                  <a:pt x="858" y="156"/>
                </a:cubicBezTo>
                <a:cubicBezTo>
                  <a:pt x="858" y="157"/>
                  <a:pt x="859" y="156"/>
                  <a:pt x="858" y="156"/>
                </a:cubicBezTo>
                <a:close/>
                <a:moveTo>
                  <a:pt x="859" y="156"/>
                </a:moveTo>
                <a:cubicBezTo>
                  <a:pt x="860" y="155"/>
                  <a:pt x="859" y="154"/>
                  <a:pt x="860" y="152"/>
                </a:cubicBezTo>
                <a:cubicBezTo>
                  <a:pt x="859" y="152"/>
                  <a:pt x="859" y="152"/>
                  <a:pt x="860" y="151"/>
                </a:cubicBezTo>
                <a:cubicBezTo>
                  <a:pt x="859" y="150"/>
                  <a:pt x="860" y="148"/>
                  <a:pt x="858" y="148"/>
                </a:cubicBezTo>
                <a:cubicBezTo>
                  <a:pt x="858" y="149"/>
                  <a:pt x="858" y="150"/>
                  <a:pt x="857" y="151"/>
                </a:cubicBezTo>
                <a:cubicBezTo>
                  <a:pt x="857" y="151"/>
                  <a:pt x="858" y="151"/>
                  <a:pt x="858" y="151"/>
                </a:cubicBezTo>
                <a:cubicBezTo>
                  <a:pt x="858" y="152"/>
                  <a:pt x="858" y="154"/>
                  <a:pt x="858" y="156"/>
                </a:cubicBezTo>
                <a:cubicBezTo>
                  <a:pt x="858" y="156"/>
                  <a:pt x="858" y="155"/>
                  <a:pt x="859" y="156"/>
                </a:cubicBezTo>
                <a:close/>
              </a:path>
            </a:pathLst>
          </a:custGeom>
          <a:solidFill>
            <a:srgbClr val="A0DBEC">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Montserrat" panose="00000500000000000000" pitchFamily="2" charset="0"/>
            </a:endParaRPr>
          </a:p>
        </p:txBody>
      </p:sp>
      <p:cxnSp>
        <p:nvCxnSpPr>
          <p:cNvPr id="15" name="Straight Connector 14">
            <a:extLst>
              <a:ext uri="{FF2B5EF4-FFF2-40B4-BE49-F238E27FC236}">
                <a16:creationId xmlns:a16="http://schemas.microsoft.com/office/drawing/2014/main" id="{C43CAF15-A503-495E-A0E8-F52D6B24C3B0}"/>
              </a:ext>
            </a:extLst>
          </p:cNvPr>
          <p:cNvCxnSpPr>
            <a:cxnSpLocks/>
          </p:cNvCxnSpPr>
          <p:nvPr/>
        </p:nvCxnSpPr>
        <p:spPr>
          <a:xfrm flipH="1">
            <a:off x="2601401" y="3018104"/>
            <a:ext cx="2055165" cy="0"/>
          </a:xfrm>
          <a:prstGeom prst="line">
            <a:avLst/>
          </a:prstGeom>
          <a:noFill/>
          <a:ln w="6350" cap="flat" cmpd="sng" algn="ctr">
            <a:solidFill>
              <a:srgbClr val="A0DBEC">
                <a:lumMod val="50000"/>
              </a:srgbClr>
            </a:solidFill>
            <a:prstDash val="solid"/>
            <a:miter lim="800000"/>
          </a:ln>
          <a:effectLst/>
        </p:spPr>
      </p:cxnSp>
      <p:cxnSp>
        <p:nvCxnSpPr>
          <p:cNvPr id="16" name="Straight Connector 15">
            <a:extLst>
              <a:ext uri="{FF2B5EF4-FFF2-40B4-BE49-F238E27FC236}">
                <a16:creationId xmlns:a16="http://schemas.microsoft.com/office/drawing/2014/main" id="{BE94CA87-036A-408C-B6E6-AEF573947315}"/>
              </a:ext>
            </a:extLst>
          </p:cNvPr>
          <p:cNvCxnSpPr>
            <a:cxnSpLocks/>
          </p:cNvCxnSpPr>
          <p:nvPr/>
        </p:nvCxnSpPr>
        <p:spPr>
          <a:xfrm flipH="1">
            <a:off x="2601401" y="3392616"/>
            <a:ext cx="2055165" cy="0"/>
          </a:xfrm>
          <a:prstGeom prst="line">
            <a:avLst/>
          </a:prstGeom>
          <a:noFill/>
          <a:ln w="6350" cap="flat" cmpd="sng" algn="ctr">
            <a:solidFill>
              <a:srgbClr val="A0DBEC">
                <a:lumMod val="50000"/>
              </a:srgbClr>
            </a:solidFill>
            <a:prstDash val="solid"/>
            <a:miter lim="800000"/>
          </a:ln>
          <a:effectLst/>
        </p:spPr>
      </p:cxnSp>
      <p:cxnSp>
        <p:nvCxnSpPr>
          <p:cNvPr id="17" name="Straight Connector 16">
            <a:extLst>
              <a:ext uri="{FF2B5EF4-FFF2-40B4-BE49-F238E27FC236}">
                <a16:creationId xmlns:a16="http://schemas.microsoft.com/office/drawing/2014/main" id="{DA0542E8-1FB9-4828-916E-2D4E6846FBD8}"/>
              </a:ext>
            </a:extLst>
          </p:cNvPr>
          <p:cNvCxnSpPr>
            <a:cxnSpLocks/>
          </p:cNvCxnSpPr>
          <p:nvPr/>
        </p:nvCxnSpPr>
        <p:spPr>
          <a:xfrm flipH="1">
            <a:off x="2601401" y="3772070"/>
            <a:ext cx="2055165" cy="0"/>
          </a:xfrm>
          <a:prstGeom prst="line">
            <a:avLst/>
          </a:prstGeom>
          <a:noFill/>
          <a:ln w="6350" cap="flat" cmpd="sng" algn="ctr">
            <a:solidFill>
              <a:srgbClr val="A0DBEC">
                <a:lumMod val="50000"/>
              </a:srgbClr>
            </a:solidFill>
            <a:prstDash val="solid"/>
            <a:miter lim="800000"/>
          </a:ln>
          <a:effectLst/>
        </p:spPr>
      </p:cxnSp>
      <p:cxnSp>
        <p:nvCxnSpPr>
          <p:cNvPr id="18" name="Straight Connector 17">
            <a:extLst>
              <a:ext uri="{FF2B5EF4-FFF2-40B4-BE49-F238E27FC236}">
                <a16:creationId xmlns:a16="http://schemas.microsoft.com/office/drawing/2014/main" id="{458D8896-F314-4D64-A65C-B18DEED992AF}"/>
              </a:ext>
            </a:extLst>
          </p:cNvPr>
          <p:cNvCxnSpPr>
            <a:cxnSpLocks/>
          </p:cNvCxnSpPr>
          <p:nvPr/>
        </p:nvCxnSpPr>
        <p:spPr>
          <a:xfrm flipH="1">
            <a:off x="2601401" y="4153070"/>
            <a:ext cx="2055165" cy="0"/>
          </a:xfrm>
          <a:prstGeom prst="line">
            <a:avLst/>
          </a:prstGeom>
          <a:noFill/>
          <a:ln w="6350" cap="flat" cmpd="sng" algn="ctr">
            <a:solidFill>
              <a:srgbClr val="A0DBEC">
                <a:lumMod val="50000"/>
              </a:srgbClr>
            </a:solidFill>
            <a:prstDash val="solid"/>
            <a:miter lim="800000"/>
          </a:ln>
          <a:effectLst/>
        </p:spPr>
      </p:cxnSp>
      <p:cxnSp>
        <p:nvCxnSpPr>
          <p:cNvPr id="19" name="Straight Connector 18">
            <a:extLst>
              <a:ext uri="{FF2B5EF4-FFF2-40B4-BE49-F238E27FC236}">
                <a16:creationId xmlns:a16="http://schemas.microsoft.com/office/drawing/2014/main" id="{93DA642D-8406-480E-B55A-29DAF1368671}"/>
              </a:ext>
            </a:extLst>
          </p:cNvPr>
          <p:cNvCxnSpPr>
            <a:cxnSpLocks/>
          </p:cNvCxnSpPr>
          <p:nvPr/>
        </p:nvCxnSpPr>
        <p:spPr>
          <a:xfrm flipH="1">
            <a:off x="2601401" y="4505495"/>
            <a:ext cx="2055165" cy="0"/>
          </a:xfrm>
          <a:prstGeom prst="line">
            <a:avLst/>
          </a:prstGeom>
          <a:noFill/>
          <a:ln w="6350" cap="flat" cmpd="sng" algn="ctr">
            <a:solidFill>
              <a:srgbClr val="A0DBEC">
                <a:lumMod val="50000"/>
              </a:srgbClr>
            </a:solidFill>
            <a:prstDash val="solid"/>
            <a:miter lim="800000"/>
          </a:ln>
          <a:effectLst/>
        </p:spPr>
      </p:cxnSp>
      <p:sp>
        <p:nvSpPr>
          <p:cNvPr id="20" name="Cloud 19">
            <a:extLst>
              <a:ext uri="{FF2B5EF4-FFF2-40B4-BE49-F238E27FC236}">
                <a16:creationId xmlns:a16="http://schemas.microsoft.com/office/drawing/2014/main" id="{D2819E44-59D3-4432-9CA7-6D5D9C126A21}"/>
              </a:ext>
            </a:extLst>
          </p:cNvPr>
          <p:cNvSpPr/>
          <p:nvPr/>
        </p:nvSpPr>
        <p:spPr>
          <a:xfrm>
            <a:off x="7860890" y="2818438"/>
            <a:ext cx="1459089" cy="742951"/>
          </a:xfrm>
          <a:prstGeom prst="cloud">
            <a:avLst/>
          </a:prstGeom>
          <a:solidFill>
            <a:schemeClr val="accent6">
              <a:lumMod val="20000"/>
              <a:lumOff val="80000"/>
            </a:schemeClr>
          </a:solidFill>
          <a:ln w="12700" cap="flat" cmpd="sng" algn="ctr">
            <a:solidFill>
              <a:srgbClr val="A0DBEC">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Pressure Burst Test</a:t>
            </a:r>
          </a:p>
        </p:txBody>
      </p:sp>
      <p:sp>
        <p:nvSpPr>
          <p:cNvPr id="21" name="Cloud 20">
            <a:extLst>
              <a:ext uri="{FF2B5EF4-FFF2-40B4-BE49-F238E27FC236}">
                <a16:creationId xmlns:a16="http://schemas.microsoft.com/office/drawing/2014/main" id="{4C5121FB-22EA-4250-8920-475DCA5BB7F0}"/>
              </a:ext>
            </a:extLst>
          </p:cNvPr>
          <p:cNvSpPr/>
          <p:nvPr/>
        </p:nvSpPr>
        <p:spPr>
          <a:xfrm>
            <a:off x="4748821" y="2489484"/>
            <a:ext cx="3019814" cy="895151"/>
          </a:xfrm>
          <a:prstGeom prst="cloud">
            <a:avLst/>
          </a:prstGeom>
          <a:solidFill>
            <a:schemeClr val="accent6">
              <a:lumMod val="20000"/>
              <a:lumOff val="80000"/>
            </a:schemeClr>
          </a:solidFill>
          <a:ln w="12700" cap="flat" cmpd="sng" algn="ctr">
            <a:solidFill>
              <a:srgbClr val="A0DBEC">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Materials Assessment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Color, DSC*, TGA*, FTIR*</a:t>
            </a:r>
          </a:p>
        </p:txBody>
      </p:sp>
      <p:sp>
        <p:nvSpPr>
          <p:cNvPr id="22" name="Cloud 21">
            <a:extLst>
              <a:ext uri="{FF2B5EF4-FFF2-40B4-BE49-F238E27FC236}">
                <a16:creationId xmlns:a16="http://schemas.microsoft.com/office/drawing/2014/main" id="{0D11F3A1-99EB-4921-AB10-0763925A07A4}"/>
              </a:ext>
            </a:extLst>
          </p:cNvPr>
          <p:cNvSpPr/>
          <p:nvPr/>
        </p:nvSpPr>
        <p:spPr>
          <a:xfrm>
            <a:off x="9284012" y="3184166"/>
            <a:ext cx="2728251" cy="895151"/>
          </a:xfrm>
          <a:prstGeom prst="cloud">
            <a:avLst/>
          </a:prstGeom>
          <a:solidFill>
            <a:schemeClr val="accent6">
              <a:lumMod val="20000"/>
              <a:lumOff val="80000"/>
            </a:schemeClr>
          </a:solidFill>
          <a:ln w="12700" cap="flat" cmpd="sng" algn="ctr">
            <a:solidFill>
              <a:srgbClr val="A0DBEC">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Bacterial Retention (ASTM F838)</a:t>
            </a:r>
          </a:p>
        </p:txBody>
      </p:sp>
      <p:sp>
        <p:nvSpPr>
          <p:cNvPr id="24" name="Cloud 23">
            <a:extLst>
              <a:ext uri="{FF2B5EF4-FFF2-40B4-BE49-F238E27FC236}">
                <a16:creationId xmlns:a16="http://schemas.microsoft.com/office/drawing/2014/main" id="{DEE13977-EBBF-485F-8194-84B4BA7110F1}"/>
              </a:ext>
            </a:extLst>
          </p:cNvPr>
          <p:cNvSpPr/>
          <p:nvPr/>
        </p:nvSpPr>
        <p:spPr>
          <a:xfrm>
            <a:off x="6847003" y="3822393"/>
            <a:ext cx="2069821" cy="895151"/>
          </a:xfrm>
          <a:prstGeom prst="cloud">
            <a:avLst/>
          </a:prstGeom>
          <a:solidFill>
            <a:schemeClr val="accent6">
              <a:lumMod val="20000"/>
              <a:lumOff val="80000"/>
            </a:schemeClr>
          </a:solidFill>
          <a:ln w="12700" cap="flat" cmpd="sng" algn="ctr">
            <a:solidFill>
              <a:srgbClr val="A0DBEC">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Extractables</a:t>
            </a:r>
            <a:b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b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USP &lt;665&gt;</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rgbClr val="A0DBEC">
                    <a:lumMod val="50000"/>
                  </a:srgbClr>
                </a:solidFill>
                <a:latin typeface="Montserrat" panose="00000500000000000000" pitchFamily="2" charset="0"/>
              </a:rPr>
              <a:t>Moderate Risk or equivalent</a:t>
            </a:r>
            <a:endPar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endParaRPr>
          </a:p>
        </p:txBody>
      </p:sp>
      <p:sp>
        <p:nvSpPr>
          <p:cNvPr id="26" name="Content Placeholder 1">
            <a:extLst>
              <a:ext uri="{FF2B5EF4-FFF2-40B4-BE49-F238E27FC236}">
                <a16:creationId xmlns:a16="http://schemas.microsoft.com/office/drawing/2014/main" id="{3A7E3622-E867-449C-A1CF-DA8E53C1F31B}"/>
              </a:ext>
            </a:extLst>
          </p:cNvPr>
          <p:cNvSpPr txBox="1">
            <a:spLocks/>
          </p:cNvSpPr>
          <p:nvPr/>
        </p:nvSpPr>
        <p:spPr>
          <a:xfrm>
            <a:off x="2402414" y="5253932"/>
            <a:ext cx="9881026" cy="959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Collectively assessed each test (</a:t>
            </a:r>
            <a:r>
              <a:rPr kumimoji="0" lang="en-US" sz="1800" b="0" i="0" u="none" strike="noStrike" kern="1200" cap="none" spc="0" normalizeH="0" baseline="0" noProof="0" dirty="0">
                <a:ln>
                  <a:noFill/>
                </a:ln>
                <a:solidFill>
                  <a:srgbClr val="C00000"/>
                </a:solidFill>
                <a:effectLst/>
                <a:uLnTx/>
                <a:uFillTx/>
                <a:latin typeface="Montserrat" pitchFamily="2" charset="77"/>
                <a:ea typeface="+mn-ea"/>
                <a:cs typeface="+mn-cs"/>
              </a:rPr>
              <a:t>High</a:t>
            </a: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a:t>
            </a:r>
            <a:r>
              <a:rPr kumimoji="0" lang="en-US" sz="1800" b="0" i="0" u="none" strike="noStrike" kern="1200" cap="none" spc="0" normalizeH="0" baseline="0" noProof="0" dirty="0">
                <a:ln>
                  <a:noFill/>
                </a:ln>
                <a:solidFill>
                  <a:srgbClr val="DEB710"/>
                </a:solidFill>
                <a:effectLst/>
                <a:uLnTx/>
                <a:uFillTx/>
                <a:latin typeface="Montserrat" pitchFamily="2" charset="77"/>
                <a:ea typeface="+mn-ea"/>
                <a:cs typeface="+mn-cs"/>
              </a:rPr>
              <a:t>Med</a:t>
            </a:r>
            <a:r>
              <a:rPr kumimoji="0" lang="en-US" sz="18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/Low) value to X–Ray assessment</a:t>
            </a:r>
          </a:p>
        </p:txBody>
      </p:sp>
      <p:sp>
        <p:nvSpPr>
          <p:cNvPr id="27" name="Cloud 26">
            <a:extLst>
              <a:ext uri="{FF2B5EF4-FFF2-40B4-BE49-F238E27FC236}">
                <a16:creationId xmlns:a16="http://schemas.microsoft.com/office/drawing/2014/main" id="{19B2ACE9-4BD3-446B-9DD4-F3752BDB5583}"/>
              </a:ext>
            </a:extLst>
          </p:cNvPr>
          <p:cNvSpPr/>
          <p:nvPr/>
        </p:nvSpPr>
        <p:spPr>
          <a:xfrm>
            <a:off x="8759222" y="4341408"/>
            <a:ext cx="2357013" cy="637139"/>
          </a:xfrm>
          <a:prstGeom prst="cloud">
            <a:avLst/>
          </a:prstGeom>
          <a:solidFill>
            <a:srgbClr val="EDEDED"/>
          </a:solidFill>
          <a:ln w="12700" cap="flat" cmpd="sng" algn="ctr">
            <a:solidFill>
              <a:srgbClr val="0492A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492A6"/>
                </a:solidFill>
                <a:effectLst/>
                <a:uLnTx/>
                <a:uFillTx/>
                <a:latin typeface="Montserrat" panose="00000500000000000000" pitchFamily="2" charset="0"/>
                <a:ea typeface="+mn-ea"/>
                <a:cs typeface="+mn-cs"/>
              </a:rPr>
              <a:t>Shelf life</a:t>
            </a:r>
          </a:p>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solidFill>
                  <a:schemeClr val="bg1">
                    <a:lumMod val="50000"/>
                  </a:schemeClr>
                </a:solidFill>
                <a:latin typeface="Montserrat" panose="00000500000000000000" pitchFamily="2" charset="0"/>
              </a:rPr>
              <a:t>(limited based on risk analysis)</a:t>
            </a:r>
            <a:endParaRPr kumimoji="0" lang="en-US" sz="1200" b="0" i="0" u="none" strike="noStrike" kern="0" cap="none" spc="0" normalizeH="0" baseline="0" noProof="0" dirty="0">
              <a:ln>
                <a:noFill/>
              </a:ln>
              <a:solidFill>
                <a:schemeClr val="bg1">
                  <a:lumMod val="50000"/>
                </a:schemeClr>
              </a:solidFill>
              <a:effectLst/>
              <a:uLnTx/>
              <a:uFillTx/>
              <a:latin typeface="Montserrat" panose="00000500000000000000" pitchFamily="2" charset="0"/>
              <a:ea typeface="+mn-ea"/>
              <a:cs typeface="+mn-cs"/>
            </a:endParaRPr>
          </a:p>
        </p:txBody>
      </p:sp>
      <p:pic>
        <p:nvPicPr>
          <p:cNvPr id="30" name="Picture 29">
            <a:extLst>
              <a:ext uri="{FF2B5EF4-FFF2-40B4-BE49-F238E27FC236}">
                <a16:creationId xmlns:a16="http://schemas.microsoft.com/office/drawing/2014/main" id="{9E8AC9FD-F1FD-4691-BA31-7A538A8500A8}"/>
              </a:ext>
            </a:extLst>
          </p:cNvPr>
          <p:cNvPicPr>
            <a:picLocks noChangeAspect="1"/>
          </p:cNvPicPr>
          <p:nvPr/>
        </p:nvPicPr>
        <p:blipFill>
          <a:blip r:embed="rId10"/>
          <a:stretch>
            <a:fillRect/>
          </a:stretch>
        </p:blipFill>
        <p:spPr>
          <a:xfrm>
            <a:off x="689598" y="3876286"/>
            <a:ext cx="1501793" cy="1950950"/>
          </a:xfrm>
          <a:prstGeom prst="rect">
            <a:avLst/>
          </a:prstGeom>
        </p:spPr>
      </p:pic>
      <p:sp>
        <p:nvSpPr>
          <p:cNvPr id="31" name="Content Placeholder 1">
            <a:extLst>
              <a:ext uri="{FF2B5EF4-FFF2-40B4-BE49-F238E27FC236}">
                <a16:creationId xmlns:a16="http://schemas.microsoft.com/office/drawing/2014/main" id="{1BE8712B-BA82-4F54-A681-D30E7FD8261D}"/>
              </a:ext>
            </a:extLst>
          </p:cNvPr>
          <p:cNvSpPr txBox="1">
            <a:spLocks/>
          </p:cNvSpPr>
          <p:nvPr/>
        </p:nvSpPr>
        <p:spPr>
          <a:xfrm>
            <a:off x="2448117" y="5748077"/>
            <a:ext cx="8797771" cy="3243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 Differential Scanning Calorimetry (</a:t>
            </a:r>
            <a:r>
              <a:rPr kumimoji="0" lang="en-US" sz="1000" b="1"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DSC</a:t>
            </a:r>
            <a:r>
              <a:rPr kumimoji="0" lang="en-US" sz="10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 Thermogravimetric Analysis (</a:t>
            </a:r>
            <a:r>
              <a:rPr kumimoji="0" lang="en-US" sz="1000" b="1"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TGA</a:t>
            </a:r>
            <a:r>
              <a:rPr kumimoji="0" lang="en-US" sz="10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 and Fourier Transform Infrared Spectroscopy (</a:t>
            </a:r>
            <a:r>
              <a:rPr kumimoji="0" lang="en-US" sz="1000" b="1"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FTIR</a:t>
            </a:r>
            <a:r>
              <a:rPr kumimoji="0" lang="en-US" sz="1000" b="0" i="0" u="none" strike="noStrike" kern="1200" cap="none" spc="0" normalizeH="0" baseline="0" noProof="0" dirty="0">
                <a:ln>
                  <a:noFill/>
                </a:ln>
                <a:solidFill>
                  <a:srgbClr val="A0DBEC">
                    <a:lumMod val="50000"/>
                  </a:srgbClr>
                </a:solidFill>
                <a:effectLst/>
                <a:uLnTx/>
                <a:uFillTx/>
                <a:latin typeface="Montserrat" pitchFamily="2" charset="77"/>
                <a:ea typeface="+mn-ea"/>
                <a:cs typeface="+mn-cs"/>
              </a:rPr>
              <a:t>).</a:t>
            </a:r>
          </a:p>
        </p:txBody>
      </p:sp>
      <p:sp>
        <p:nvSpPr>
          <p:cNvPr id="32" name="TextBox 31">
            <a:extLst>
              <a:ext uri="{FF2B5EF4-FFF2-40B4-BE49-F238E27FC236}">
                <a16:creationId xmlns:a16="http://schemas.microsoft.com/office/drawing/2014/main" id="{E40F2CB2-3B6B-43C9-92C3-FC55D8E4F5A0}"/>
              </a:ext>
            </a:extLst>
          </p:cNvPr>
          <p:cNvSpPr txBox="1"/>
          <p:nvPr/>
        </p:nvSpPr>
        <p:spPr>
          <a:xfrm>
            <a:off x="813319" y="934451"/>
            <a:ext cx="6091732" cy="310854"/>
          </a:xfrm>
          <a:prstGeom prst="rect">
            <a:avLst/>
          </a:prstGeom>
          <a:noFill/>
        </p:spPr>
        <p:txBody>
          <a:bodyPr wrap="none" rtlCol="0">
            <a:spAutoFit/>
          </a:bodyPr>
          <a:lstStyle/>
          <a:p>
            <a:pPr marL="0" marR="0" lvl="0" indent="0" algn="l" defTabSz="914400" rtl="0" eaLnBrk="0" fontAlgn="ctr" latinLnBrk="0" hangingPunct="0">
              <a:lnSpc>
                <a:spcPct val="85000"/>
              </a:lnSpc>
              <a:spcBef>
                <a:spcPct val="35000"/>
              </a:spcBef>
              <a:spcAft>
                <a:spcPct val="0"/>
              </a:spcAft>
              <a:buClrTx/>
              <a:buSzTx/>
              <a:buFontTx/>
              <a:buNone/>
              <a:tabLst/>
              <a:defRPr/>
            </a:pPr>
            <a:r>
              <a:rPr kumimoji="0" lang="en-US" sz="1600" b="0" u="none" strike="noStrike" kern="1200" cap="none" spc="0" normalizeH="0" baseline="0" noProof="0" dirty="0">
                <a:ln>
                  <a:noFill/>
                </a:ln>
                <a:solidFill>
                  <a:schemeClr val="bg1"/>
                </a:solidFill>
                <a:effectLst/>
                <a:uLnTx/>
                <a:uFillTx/>
                <a:latin typeface="Montserrat" panose="00000500000000000000" pitchFamily="2" charset="0"/>
                <a:ea typeface="MS PGothic" pitchFamily="34" charset="-128"/>
                <a:sym typeface="Wingdings 2" panose="05020102010507070707" pitchFamily="18" charset="2"/>
              </a:rPr>
              <a:t> </a:t>
            </a:r>
            <a:r>
              <a:rPr kumimoji="0" lang="en-US" sz="1600" b="0" i="1" u="none" strike="noStrike" kern="1200" cap="none" spc="0" normalizeH="0" baseline="0" noProof="0" dirty="0">
                <a:ln>
                  <a:noFill/>
                </a:ln>
                <a:solidFill>
                  <a:schemeClr val="bg1"/>
                </a:solidFill>
                <a:effectLst/>
                <a:uLnTx/>
                <a:uFillTx/>
                <a:latin typeface="Montserrat" panose="00000500000000000000" pitchFamily="2" charset="0"/>
                <a:ea typeface="MS PGothic" pitchFamily="34" charset="-128"/>
              </a:rPr>
              <a:t>Transferring the Maximum Acceptable Dose  (~50 kGy)</a:t>
            </a:r>
          </a:p>
        </p:txBody>
      </p:sp>
      <p:sp>
        <p:nvSpPr>
          <p:cNvPr id="33" name="Cloud 32">
            <a:extLst>
              <a:ext uri="{FF2B5EF4-FFF2-40B4-BE49-F238E27FC236}">
                <a16:creationId xmlns:a16="http://schemas.microsoft.com/office/drawing/2014/main" id="{97CC45F9-0376-4830-AAF4-278E2463E723}"/>
              </a:ext>
            </a:extLst>
          </p:cNvPr>
          <p:cNvSpPr/>
          <p:nvPr/>
        </p:nvSpPr>
        <p:spPr>
          <a:xfrm>
            <a:off x="5301636" y="4016923"/>
            <a:ext cx="1459089" cy="375515"/>
          </a:xfrm>
          <a:prstGeom prst="cloud">
            <a:avLst/>
          </a:prstGeom>
          <a:solidFill>
            <a:schemeClr val="accent3">
              <a:lumMod val="20000"/>
              <a:lumOff val="80000"/>
            </a:schemeClr>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USP &lt;88&gt;</a:t>
            </a:r>
          </a:p>
        </p:txBody>
      </p:sp>
      <p:sp>
        <p:nvSpPr>
          <p:cNvPr id="3" name="TextBox 2">
            <a:extLst>
              <a:ext uri="{FF2B5EF4-FFF2-40B4-BE49-F238E27FC236}">
                <a16:creationId xmlns:a16="http://schemas.microsoft.com/office/drawing/2014/main" id="{29126341-062B-4E68-B8C2-0EEEDEDFD8DE}"/>
              </a:ext>
            </a:extLst>
          </p:cNvPr>
          <p:cNvSpPr txBox="1"/>
          <p:nvPr/>
        </p:nvSpPr>
        <p:spPr>
          <a:xfrm>
            <a:off x="2322939" y="2644180"/>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34" name="TextBox 33">
            <a:extLst>
              <a:ext uri="{FF2B5EF4-FFF2-40B4-BE49-F238E27FC236}">
                <a16:creationId xmlns:a16="http://schemas.microsoft.com/office/drawing/2014/main" id="{5734601A-3999-45A7-AB89-1F5BBDDB697D}"/>
              </a:ext>
            </a:extLst>
          </p:cNvPr>
          <p:cNvSpPr txBox="1"/>
          <p:nvPr/>
        </p:nvSpPr>
        <p:spPr>
          <a:xfrm>
            <a:off x="2299040" y="3061426"/>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35" name="TextBox 34">
            <a:extLst>
              <a:ext uri="{FF2B5EF4-FFF2-40B4-BE49-F238E27FC236}">
                <a16:creationId xmlns:a16="http://schemas.microsoft.com/office/drawing/2014/main" id="{10FB3E0F-0F29-4EBD-9E16-3BC30AFB14B4}"/>
              </a:ext>
            </a:extLst>
          </p:cNvPr>
          <p:cNvSpPr txBox="1"/>
          <p:nvPr/>
        </p:nvSpPr>
        <p:spPr>
          <a:xfrm>
            <a:off x="2299040" y="3439335"/>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36" name="TextBox 35">
            <a:extLst>
              <a:ext uri="{FF2B5EF4-FFF2-40B4-BE49-F238E27FC236}">
                <a16:creationId xmlns:a16="http://schemas.microsoft.com/office/drawing/2014/main" id="{80024C19-BB77-4E86-9A42-776F84F6BEFF}"/>
              </a:ext>
            </a:extLst>
          </p:cNvPr>
          <p:cNvSpPr txBox="1"/>
          <p:nvPr/>
        </p:nvSpPr>
        <p:spPr>
          <a:xfrm>
            <a:off x="2288628" y="3839445"/>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37" name="TextBox 36">
            <a:extLst>
              <a:ext uri="{FF2B5EF4-FFF2-40B4-BE49-F238E27FC236}">
                <a16:creationId xmlns:a16="http://schemas.microsoft.com/office/drawing/2014/main" id="{A216D5C3-1827-40CC-AD09-51A83726ADEB}"/>
              </a:ext>
            </a:extLst>
          </p:cNvPr>
          <p:cNvSpPr txBox="1"/>
          <p:nvPr/>
        </p:nvSpPr>
        <p:spPr>
          <a:xfrm>
            <a:off x="2304423" y="4217354"/>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38" name="TextBox 37">
            <a:extLst>
              <a:ext uri="{FF2B5EF4-FFF2-40B4-BE49-F238E27FC236}">
                <a16:creationId xmlns:a16="http://schemas.microsoft.com/office/drawing/2014/main" id="{4EF92114-F63B-4FF2-A98F-8E7114F75F02}"/>
              </a:ext>
            </a:extLst>
          </p:cNvPr>
          <p:cNvSpPr txBox="1"/>
          <p:nvPr/>
        </p:nvSpPr>
        <p:spPr>
          <a:xfrm>
            <a:off x="2294011" y="4546576"/>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39" name="TextBox 38">
            <a:extLst>
              <a:ext uri="{FF2B5EF4-FFF2-40B4-BE49-F238E27FC236}">
                <a16:creationId xmlns:a16="http://schemas.microsoft.com/office/drawing/2014/main" id="{2990DBEF-FA9E-4386-9007-3EFC94FC8F55}"/>
              </a:ext>
            </a:extLst>
          </p:cNvPr>
          <p:cNvSpPr txBox="1"/>
          <p:nvPr/>
        </p:nvSpPr>
        <p:spPr>
          <a:xfrm>
            <a:off x="10507824" y="1633176"/>
            <a:ext cx="381836" cy="400110"/>
          </a:xfrm>
          <a:prstGeom prst="rect">
            <a:avLst/>
          </a:prstGeom>
          <a:noFill/>
        </p:spPr>
        <p:txBody>
          <a:bodyPr wrap="none" rtlCol="0">
            <a:spAutoFit/>
          </a:bodyPr>
          <a:lstStyle/>
          <a:p>
            <a:r>
              <a:rPr lang="en-US" sz="2000" b="1" dirty="0">
                <a:solidFill>
                  <a:srgbClr val="0492A6"/>
                </a:solidFill>
                <a:sym typeface="Wingdings 2" panose="05020102010507070707" pitchFamily="18" charset="2"/>
              </a:rPr>
              <a:t></a:t>
            </a:r>
            <a:endParaRPr lang="en-US" sz="2000" b="1" dirty="0">
              <a:solidFill>
                <a:srgbClr val="0492A6"/>
              </a:solidFill>
            </a:endParaRPr>
          </a:p>
        </p:txBody>
      </p:sp>
      <p:sp>
        <p:nvSpPr>
          <p:cNvPr id="28" name="Rectangle: Rounded Corners 27">
            <a:extLst>
              <a:ext uri="{FF2B5EF4-FFF2-40B4-BE49-F238E27FC236}">
                <a16:creationId xmlns:a16="http://schemas.microsoft.com/office/drawing/2014/main" id="{D76A0D37-FF17-4B7C-8136-D31D877386B3}"/>
              </a:ext>
            </a:extLst>
          </p:cNvPr>
          <p:cNvSpPr/>
          <p:nvPr/>
        </p:nvSpPr>
        <p:spPr>
          <a:xfrm>
            <a:off x="10671566" y="1905076"/>
            <a:ext cx="1467839" cy="501342"/>
          </a:xfrm>
          <a:prstGeom prst="roundRect">
            <a:avLst/>
          </a:prstGeom>
          <a:noFill/>
          <a:ln w="38100">
            <a:solidFill>
              <a:srgbClr val="049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41">
            <a:extLst>
              <a:ext uri="{FF2B5EF4-FFF2-40B4-BE49-F238E27FC236}">
                <a16:creationId xmlns:a16="http://schemas.microsoft.com/office/drawing/2014/main" id="{E106D73B-A662-4917-B4EE-C482B4102949}"/>
              </a:ext>
            </a:extLst>
          </p:cNvPr>
          <p:cNvSpPr/>
          <p:nvPr/>
        </p:nvSpPr>
        <p:spPr>
          <a:xfrm>
            <a:off x="9006448" y="2544463"/>
            <a:ext cx="1692294" cy="474765"/>
          </a:xfrm>
          <a:prstGeom prst="cloud">
            <a:avLst/>
          </a:prstGeom>
          <a:solidFill>
            <a:srgbClr val="EDEDED"/>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particulates</a:t>
            </a:r>
          </a:p>
        </p:txBody>
      </p:sp>
      <p:sp>
        <p:nvSpPr>
          <p:cNvPr id="43" name="Cloud 42">
            <a:extLst>
              <a:ext uri="{FF2B5EF4-FFF2-40B4-BE49-F238E27FC236}">
                <a16:creationId xmlns:a16="http://schemas.microsoft.com/office/drawing/2014/main" id="{90F69061-142A-447B-BD13-74D08E7C375A}"/>
              </a:ext>
            </a:extLst>
          </p:cNvPr>
          <p:cNvSpPr/>
          <p:nvPr/>
        </p:nvSpPr>
        <p:spPr>
          <a:xfrm>
            <a:off x="4680465" y="4380081"/>
            <a:ext cx="1668471" cy="474765"/>
          </a:xfrm>
          <a:prstGeom prst="cloud">
            <a:avLst/>
          </a:prstGeom>
          <a:solidFill>
            <a:srgbClr val="EDEDED"/>
          </a:solidFill>
          <a:ln w="12700" cap="flat" cmpd="sng" algn="ctr">
            <a:solidFill>
              <a:schemeClr val="bg1">
                <a:lumMod val="6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chemeClr val="bg1">
                    <a:lumMod val="50000"/>
                  </a:schemeClr>
                </a:solidFill>
                <a:effectLst/>
                <a:uLnTx/>
                <a:uFillTx/>
                <a:latin typeface="Montserrat" panose="00000500000000000000" pitchFamily="2" charset="0"/>
                <a:ea typeface="+mn-ea"/>
                <a:cs typeface="+mn-cs"/>
              </a:rPr>
              <a:t>endotoxin</a:t>
            </a:r>
          </a:p>
        </p:txBody>
      </p:sp>
      <p:sp>
        <p:nvSpPr>
          <p:cNvPr id="23" name="Cloud 22">
            <a:extLst>
              <a:ext uri="{FF2B5EF4-FFF2-40B4-BE49-F238E27FC236}">
                <a16:creationId xmlns:a16="http://schemas.microsoft.com/office/drawing/2014/main" id="{FC7B6EE5-5468-46CE-8591-E427E3B27392}"/>
              </a:ext>
            </a:extLst>
          </p:cNvPr>
          <p:cNvSpPr/>
          <p:nvPr/>
        </p:nvSpPr>
        <p:spPr>
          <a:xfrm>
            <a:off x="4748821" y="3586925"/>
            <a:ext cx="1698055" cy="510728"/>
          </a:xfrm>
          <a:prstGeom prst="cloud">
            <a:avLst/>
          </a:prstGeom>
          <a:solidFill>
            <a:schemeClr val="accent6">
              <a:lumMod val="20000"/>
              <a:lumOff val="80000"/>
            </a:schemeClr>
          </a:solidFill>
          <a:ln w="12700" cap="flat" cmpd="sng" algn="ctr">
            <a:solidFill>
              <a:srgbClr val="A0DBEC">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0DBEC">
                    <a:lumMod val="50000"/>
                  </a:srgbClr>
                </a:solidFill>
                <a:effectLst/>
                <a:uLnTx/>
                <a:uFillTx/>
                <a:latin typeface="Montserrat" panose="00000500000000000000" pitchFamily="2" charset="0"/>
                <a:ea typeface="+mn-ea"/>
                <a:cs typeface="+mn-cs"/>
              </a:rPr>
              <a:t>USP &lt;87&gt; or ISO 10993-5</a:t>
            </a:r>
          </a:p>
        </p:txBody>
      </p:sp>
      <p:sp>
        <p:nvSpPr>
          <p:cNvPr id="29" name="Espace réservé du numéro de diapositive 28">
            <a:extLst>
              <a:ext uri="{FF2B5EF4-FFF2-40B4-BE49-F238E27FC236}">
                <a16:creationId xmlns:a16="http://schemas.microsoft.com/office/drawing/2014/main" id="{3EDDC933-F68F-40B6-0B07-03BDEB8B7473}"/>
              </a:ext>
            </a:extLst>
          </p:cNvPr>
          <p:cNvSpPr>
            <a:spLocks noGrp="1"/>
          </p:cNvSpPr>
          <p:nvPr>
            <p:ph type="sldNum" sz="quarter" idx="12"/>
          </p:nvPr>
        </p:nvSpPr>
        <p:spPr/>
        <p:txBody>
          <a:bodyPr/>
          <a:lstStyle/>
          <a:p>
            <a:fld id="{A51A9785-A052-4492-AAD8-5BB3B67483BF}" type="slidenum">
              <a:rPr lang="en-US" smtClean="0"/>
              <a:t>42</a:t>
            </a:fld>
            <a:endParaRPr lang="en-US"/>
          </a:p>
        </p:txBody>
      </p:sp>
    </p:spTree>
    <p:extLst>
      <p:ext uri="{BB962C8B-B14F-4D97-AF65-F5344CB8AC3E}">
        <p14:creationId xmlns:p14="http://schemas.microsoft.com/office/powerpoint/2010/main" val="413418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500"/>
                                        <p:tgtEl>
                                          <p:spTgt spid="3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left)">
                                      <p:cBhvr>
                                        <p:cTn id="46" dur="5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wipe(left)">
                                      <p:cBhvr>
                                        <p:cTn id="59" dur="5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left)">
                                      <p:cBhvr>
                                        <p:cTn id="64" dur="500"/>
                                        <p:tgtEl>
                                          <p:spTgt spid="28"/>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left)">
                                      <p:cBhvr>
                                        <p:cTn id="6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7" grpId="0" animBg="1"/>
      <p:bldP spid="33" grpId="0" animBg="1"/>
      <p:bldP spid="3" grpId="0"/>
      <p:bldP spid="34" grpId="0"/>
      <p:bldP spid="35" grpId="0"/>
      <p:bldP spid="36" grpId="0"/>
      <p:bldP spid="37" grpId="0"/>
      <p:bldP spid="38" grpId="0"/>
      <p:bldP spid="39" grpId="0"/>
      <p:bldP spid="28" grpId="0" animBg="1"/>
      <p:bldP spid="42" grpId="0" animBg="1"/>
      <p:bldP spid="43" grpId="0" animBg="1"/>
      <p:bldP spid="2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2732-6D23-4D38-962E-B7A3DE0DA468}"/>
              </a:ext>
            </a:extLst>
          </p:cNvPr>
          <p:cNvSpPr>
            <a:spLocks noGrp="1"/>
          </p:cNvSpPr>
          <p:nvPr>
            <p:ph type="title"/>
          </p:nvPr>
        </p:nvSpPr>
        <p:spPr/>
        <p:txBody>
          <a:bodyPr/>
          <a:lstStyle/>
          <a:p>
            <a:r>
              <a:rPr lang="en-US" dirty="0"/>
              <a:t>Materials Impact Assessment</a:t>
            </a:r>
          </a:p>
        </p:txBody>
      </p:sp>
      <p:pic>
        <p:nvPicPr>
          <p:cNvPr id="4" name="Picture 3">
            <a:extLst>
              <a:ext uri="{FF2B5EF4-FFF2-40B4-BE49-F238E27FC236}">
                <a16:creationId xmlns:a16="http://schemas.microsoft.com/office/drawing/2014/main" id="{9E10C52B-F12B-4080-81A3-98CE5E800ECB}"/>
              </a:ext>
            </a:extLst>
          </p:cNvPr>
          <p:cNvPicPr>
            <a:picLocks noChangeAspect="1"/>
          </p:cNvPicPr>
          <p:nvPr/>
        </p:nvPicPr>
        <p:blipFill>
          <a:blip r:embed="rId2"/>
          <a:stretch>
            <a:fillRect/>
          </a:stretch>
        </p:blipFill>
        <p:spPr>
          <a:xfrm>
            <a:off x="3705582" y="2369304"/>
            <a:ext cx="8164780" cy="3812156"/>
          </a:xfrm>
          <a:prstGeom prst="rect">
            <a:avLst/>
          </a:prstGeom>
          <a:solidFill>
            <a:srgbClr val="FFFFFF"/>
          </a:solidFill>
        </p:spPr>
      </p:pic>
      <p:pic>
        <p:nvPicPr>
          <p:cNvPr id="5" name="Picture 4" descr="Bullseye Shooting Target Clip Art, PNG, 768x768px, Bullseye, Archery, Area,  Blog, Free Content Download Free">
            <a:extLst>
              <a:ext uri="{FF2B5EF4-FFF2-40B4-BE49-F238E27FC236}">
                <a16:creationId xmlns:a16="http://schemas.microsoft.com/office/drawing/2014/main" id="{B61CF1EB-17BA-4ACF-BA49-47F5BC4C93AF}"/>
              </a:ext>
            </a:extLst>
          </p:cNvPr>
          <p:cNvPicPr>
            <a:picLocks noChangeAspect="1" noChangeArrowheads="1"/>
          </p:cNvPicPr>
          <p:nvPr/>
        </p:nvPicPr>
        <p:blipFill>
          <a:blip r:embed="rId3" cstate="print">
            <a:clrChange>
              <a:clrFrom>
                <a:srgbClr val="EFEFEF"/>
              </a:clrFrom>
              <a:clrTo>
                <a:srgbClr val="EFEFEF">
                  <a:alpha val="0"/>
                </a:srgbClr>
              </a:clrTo>
            </a:clrChange>
            <a:alphaModFix amt="20000"/>
            <a:extLst>
              <a:ext uri="{28A0092B-C50C-407E-A947-70E740481C1C}">
                <a14:useLocalDpi xmlns:a14="http://schemas.microsoft.com/office/drawing/2010/main" val="0"/>
              </a:ext>
            </a:extLst>
          </a:blip>
          <a:srcRect/>
          <a:stretch>
            <a:fillRect/>
          </a:stretch>
        </p:blipFill>
        <p:spPr bwMode="auto">
          <a:xfrm>
            <a:off x="8547961" y="4275382"/>
            <a:ext cx="1559171" cy="146013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1">
            <a:extLst>
              <a:ext uri="{FF2B5EF4-FFF2-40B4-BE49-F238E27FC236}">
                <a16:creationId xmlns:a16="http://schemas.microsoft.com/office/drawing/2014/main" id="{7B54BD77-B40A-4961-962E-CFFBAC583142}"/>
              </a:ext>
            </a:extLst>
          </p:cNvPr>
          <p:cNvSpPr txBox="1">
            <a:spLocks/>
          </p:cNvSpPr>
          <p:nvPr/>
        </p:nvSpPr>
        <p:spPr>
          <a:xfrm>
            <a:off x="315132" y="1651500"/>
            <a:ext cx="4533901" cy="45889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49C"/>
                </a:solidFill>
                <a:effectLst/>
                <a:uLnTx/>
                <a:uFillTx/>
                <a:latin typeface="Montserrat" pitchFamily="2" charset="77"/>
                <a:ea typeface="+mn-ea"/>
                <a:cs typeface="+mn-cs"/>
              </a:rPr>
              <a:t>Focus on polymers with limited irradiation compatibility (worst case)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249C"/>
                </a:solidFill>
                <a:effectLst/>
                <a:uLnTx/>
                <a:uFillTx/>
                <a:latin typeface="Montserrat" pitchFamily="2" charset="77"/>
                <a:ea typeface="+mn-ea"/>
                <a:cs typeface="+mn-cs"/>
              </a:rPr>
              <a:t>Couple material-science assessments with component testing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C00000"/>
                </a:solidFill>
                <a:effectLst/>
                <a:uLnTx/>
                <a:uFillTx/>
                <a:latin typeface="Montserrat" pitchFamily="2" charset="77"/>
                <a:ea typeface="+mn-ea"/>
                <a:cs typeface="+mn-cs"/>
              </a:rPr>
              <a:t>Not retest every </a:t>
            </a:r>
            <a:br>
              <a:rPr kumimoji="0" lang="en-US" sz="2000" b="0" i="0" u="none" strike="noStrike" kern="1200" cap="none" spc="0" normalizeH="0" baseline="0" noProof="0">
                <a:ln>
                  <a:noFill/>
                </a:ln>
                <a:solidFill>
                  <a:srgbClr val="C00000"/>
                </a:solidFill>
                <a:effectLst/>
                <a:uLnTx/>
                <a:uFillTx/>
                <a:latin typeface="Montserrat" pitchFamily="2" charset="77"/>
                <a:ea typeface="+mn-ea"/>
                <a:cs typeface="+mn-cs"/>
              </a:rPr>
            </a:br>
            <a:r>
              <a:rPr kumimoji="0" lang="en-US" sz="2000" b="0" i="0" u="none" strike="noStrike" kern="1200" cap="none" spc="0" normalizeH="0" baseline="0" noProof="0">
                <a:ln>
                  <a:noFill/>
                </a:ln>
                <a:solidFill>
                  <a:srgbClr val="C00000"/>
                </a:solidFill>
                <a:effectLst/>
                <a:uLnTx/>
                <a:uFillTx/>
                <a:latin typeface="Montserrat" pitchFamily="2" charset="77"/>
                <a:ea typeface="+mn-ea"/>
                <a:cs typeface="+mn-cs"/>
              </a:rPr>
              <a:t>component.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B050"/>
                </a:solidFill>
                <a:effectLst/>
                <a:uLnTx/>
                <a:uFillTx/>
                <a:latin typeface="Montserrat" pitchFamily="2" charset="77"/>
                <a:ea typeface="+mn-ea"/>
                <a:cs typeface="+mn-cs"/>
              </a:rPr>
              <a:t>Demonstrate existing </a:t>
            </a:r>
            <a:br>
              <a:rPr kumimoji="0" lang="en-US" sz="2000" b="0" i="0" u="none" strike="noStrike" kern="1200" cap="none" spc="0" normalizeH="0" baseline="0" noProof="0">
                <a:ln>
                  <a:noFill/>
                </a:ln>
                <a:solidFill>
                  <a:srgbClr val="00B050"/>
                </a:solidFill>
                <a:effectLst/>
                <a:uLnTx/>
                <a:uFillTx/>
                <a:latin typeface="Montserrat" pitchFamily="2" charset="77"/>
                <a:ea typeface="+mn-ea"/>
                <a:cs typeface="+mn-cs"/>
              </a:rPr>
            </a:br>
            <a:r>
              <a:rPr kumimoji="0" lang="en-US" sz="2000" b="0" i="0" u="none" strike="noStrike" kern="1200" cap="none" spc="0" normalizeH="0" baseline="0" noProof="0">
                <a:ln>
                  <a:noFill/>
                </a:ln>
                <a:solidFill>
                  <a:srgbClr val="00B050"/>
                </a:solidFill>
                <a:effectLst/>
                <a:uLnTx/>
                <a:uFillTx/>
                <a:latin typeface="Montserrat" pitchFamily="2" charset="77"/>
                <a:ea typeface="+mn-ea"/>
                <a:cs typeface="+mn-cs"/>
              </a:rPr>
              <a:t>data packages remain </a:t>
            </a:r>
            <a:br>
              <a:rPr kumimoji="0" lang="en-US" sz="2000" b="0" i="0" u="none" strike="noStrike" kern="1200" cap="none" spc="0" normalizeH="0" baseline="0" noProof="0">
                <a:ln>
                  <a:noFill/>
                </a:ln>
                <a:solidFill>
                  <a:srgbClr val="00B050"/>
                </a:solidFill>
                <a:effectLst/>
                <a:uLnTx/>
                <a:uFillTx/>
                <a:latin typeface="Montserrat" pitchFamily="2" charset="77"/>
                <a:ea typeface="+mn-ea"/>
                <a:cs typeface="+mn-cs"/>
              </a:rPr>
            </a:br>
            <a:r>
              <a:rPr kumimoji="0" lang="en-US" sz="2000" b="0" i="0" u="none" strike="noStrike" kern="1200" cap="none" spc="0" normalizeH="0" baseline="0" noProof="0">
                <a:ln>
                  <a:noFill/>
                </a:ln>
                <a:solidFill>
                  <a:srgbClr val="00B050"/>
                </a:solidFill>
                <a:effectLst/>
                <a:uLnTx/>
                <a:uFillTx/>
                <a:latin typeface="Montserrat" pitchFamily="2" charset="77"/>
                <a:ea typeface="+mn-ea"/>
                <a:cs typeface="+mn-cs"/>
              </a:rPr>
              <a:t>valid for X-ray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249C"/>
              </a:solidFill>
              <a:effectLst/>
              <a:uLnTx/>
              <a:uFillTx/>
              <a:latin typeface="Montserrat" pitchFamily="2" charset="77"/>
              <a:ea typeface="+mn-ea"/>
              <a:cs typeface="+mn-cs"/>
            </a:endParaRPr>
          </a:p>
        </p:txBody>
      </p:sp>
      <p:sp>
        <p:nvSpPr>
          <p:cNvPr id="8" name="TextBox 7">
            <a:extLst>
              <a:ext uri="{FF2B5EF4-FFF2-40B4-BE49-F238E27FC236}">
                <a16:creationId xmlns:a16="http://schemas.microsoft.com/office/drawing/2014/main" id="{18A4DA1E-86CD-4D5C-AE73-47D6052338DA}"/>
              </a:ext>
            </a:extLst>
          </p:cNvPr>
          <p:cNvSpPr txBox="1"/>
          <p:nvPr/>
        </p:nvSpPr>
        <p:spPr>
          <a:xfrm>
            <a:off x="865017" y="923916"/>
            <a:ext cx="5371535" cy="310854"/>
          </a:xfrm>
          <a:prstGeom prst="rect">
            <a:avLst/>
          </a:prstGeom>
          <a:noFill/>
        </p:spPr>
        <p:txBody>
          <a:bodyPr wrap="none" rtlCol="0">
            <a:spAutoFit/>
          </a:bodyPr>
          <a:lstStyle/>
          <a:p>
            <a:pPr marL="0" marR="0" lvl="0" indent="0" algn="l" defTabSz="914400" rtl="0" eaLnBrk="0" fontAlgn="ctr" latinLnBrk="0" hangingPunct="0">
              <a:lnSpc>
                <a:spcPct val="85000"/>
              </a:lnSpc>
              <a:spcBef>
                <a:spcPct val="35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MS PGothic" pitchFamily="34" charset="-128"/>
                <a:cs typeface="+mn-cs"/>
                <a:sym typeface="Wingdings 2" panose="05020102010507070707" pitchFamily="18" charset="2"/>
              </a:rPr>
              <a:t> </a:t>
            </a:r>
            <a:r>
              <a:rPr kumimoji="0" lang="en-US" sz="1600" b="0" i="1" u="none" strike="noStrike" kern="1200" cap="none" spc="0" normalizeH="0" baseline="0" noProof="0" dirty="0">
                <a:ln>
                  <a:noFill/>
                </a:ln>
                <a:solidFill>
                  <a:srgbClr val="FFFFFF"/>
                </a:solidFill>
                <a:effectLst/>
                <a:uLnTx/>
                <a:uFillTx/>
                <a:latin typeface="Arial" charset="0"/>
                <a:ea typeface="MS PGothic" pitchFamily="34" charset="-128"/>
                <a:cs typeface="+mn-cs"/>
              </a:rPr>
              <a:t>Transferring the Maximum Acceptable Dose (~50 kGy)</a:t>
            </a:r>
          </a:p>
        </p:txBody>
      </p:sp>
      <p:pic>
        <p:nvPicPr>
          <p:cNvPr id="3" name="Picture 233">
            <a:extLst>
              <a:ext uri="{FF2B5EF4-FFF2-40B4-BE49-F238E27FC236}">
                <a16:creationId xmlns:a16="http://schemas.microsoft.com/office/drawing/2014/main" id="{7336E475-7C62-E514-C878-0AA57B5D2671}"/>
              </a:ext>
            </a:extLst>
          </p:cNvPr>
          <p:cNvPicPr>
            <a:picLocks noChangeAspect="1"/>
          </p:cNvPicPr>
          <p:nvPr/>
        </p:nvPicPr>
        <p:blipFill rotWithShape="1">
          <a:blip r:embed="rId4"/>
          <a:srcRect l="3057" t="18968" r="87777" b="68620"/>
          <a:stretch/>
        </p:blipFill>
        <p:spPr>
          <a:xfrm>
            <a:off x="4697362" y="2347520"/>
            <a:ext cx="553046" cy="533520"/>
          </a:xfrm>
          <a:prstGeom prst="rect">
            <a:avLst/>
          </a:prstGeom>
        </p:spPr>
      </p:pic>
      <p:pic>
        <p:nvPicPr>
          <p:cNvPr id="9" name="Picture 242">
            <a:extLst>
              <a:ext uri="{FF2B5EF4-FFF2-40B4-BE49-F238E27FC236}">
                <a16:creationId xmlns:a16="http://schemas.microsoft.com/office/drawing/2014/main" id="{8CEDD0FA-6DD0-AA2E-0A0E-D6DBDEAEA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0408" y="2341367"/>
            <a:ext cx="542333" cy="539673"/>
          </a:xfrm>
          <a:prstGeom prst="rect">
            <a:avLst/>
          </a:prstGeom>
        </p:spPr>
      </p:pic>
      <p:pic>
        <p:nvPicPr>
          <p:cNvPr id="10" name="Image 4">
            <a:extLst>
              <a:ext uri="{FF2B5EF4-FFF2-40B4-BE49-F238E27FC236}">
                <a16:creationId xmlns:a16="http://schemas.microsoft.com/office/drawing/2014/main" id="{D7752AC4-3127-A9D2-303C-FCE636229EC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760116" y="3007134"/>
            <a:ext cx="490292" cy="455435"/>
          </a:xfrm>
          <a:prstGeom prst="rect">
            <a:avLst/>
          </a:prstGeom>
        </p:spPr>
      </p:pic>
      <p:pic>
        <p:nvPicPr>
          <p:cNvPr id="11" name="Picture 247">
            <a:extLst>
              <a:ext uri="{FF2B5EF4-FFF2-40B4-BE49-F238E27FC236}">
                <a16:creationId xmlns:a16="http://schemas.microsoft.com/office/drawing/2014/main" id="{A2469925-839F-6DE2-C757-187A5C89F565}"/>
              </a:ext>
            </a:extLst>
          </p:cNvPr>
          <p:cNvPicPr>
            <a:picLocks noChangeAspect="1"/>
          </p:cNvPicPr>
          <p:nvPr/>
        </p:nvPicPr>
        <p:blipFill rotWithShape="1">
          <a:blip r:embed="rId4"/>
          <a:srcRect l="52036" t="18588" r="41552" b="72359"/>
          <a:stretch/>
        </p:blipFill>
        <p:spPr>
          <a:xfrm>
            <a:off x="5351036" y="3007134"/>
            <a:ext cx="441705" cy="411539"/>
          </a:xfrm>
          <a:prstGeom prst="rect">
            <a:avLst/>
          </a:prstGeom>
        </p:spPr>
      </p:pic>
      <p:sp>
        <p:nvSpPr>
          <p:cNvPr id="6" name="Espace réservé du numéro de diapositive 5">
            <a:extLst>
              <a:ext uri="{FF2B5EF4-FFF2-40B4-BE49-F238E27FC236}">
                <a16:creationId xmlns:a16="http://schemas.microsoft.com/office/drawing/2014/main" id="{F4FEE94C-58C5-677A-DBB3-99CD6A3CA552}"/>
              </a:ext>
            </a:extLst>
          </p:cNvPr>
          <p:cNvSpPr>
            <a:spLocks noGrp="1"/>
          </p:cNvSpPr>
          <p:nvPr>
            <p:ph type="sldNum" sz="quarter" idx="12"/>
          </p:nvPr>
        </p:nvSpPr>
        <p:spPr/>
        <p:txBody>
          <a:bodyPr/>
          <a:lstStyle/>
          <a:p>
            <a:fld id="{A51A9785-A052-4492-AAD8-5BB3B67483BF}" type="slidenum">
              <a:rPr lang="en-US" smtClean="0"/>
              <a:t>43</a:t>
            </a:fld>
            <a:endParaRPr lang="en-US"/>
          </a:p>
        </p:txBody>
      </p:sp>
    </p:spTree>
    <p:extLst>
      <p:ext uri="{BB962C8B-B14F-4D97-AF65-F5344CB8AC3E}">
        <p14:creationId xmlns:p14="http://schemas.microsoft.com/office/powerpoint/2010/main" val="3639987812"/>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256A5FF9-6F5B-4022-8CD6-7B69E5555781}"/>
              </a:ext>
            </a:extLst>
          </p:cNvPr>
          <p:cNvGraphicFramePr>
            <a:graphicFrameLocks noChangeAspect="1"/>
          </p:cNvGraphicFramePr>
          <p:nvPr>
            <p:custDataLst>
              <p:tags r:id="rId1"/>
            </p:custDataLst>
            <p:extLst>
              <p:ext uri="{D42A27DB-BD31-4B8C-83A1-F6EECF244321}">
                <p14:modId xmlns:p14="http://schemas.microsoft.com/office/powerpoint/2010/main" val="1089408605"/>
              </p:ext>
            </p:ext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6" name="Objet 5" hidden="1">
                        <a:extLst>
                          <a:ext uri="{FF2B5EF4-FFF2-40B4-BE49-F238E27FC236}">
                            <a16:creationId xmlns:a16="http://schemas.microsoft.com/office/drawing/2014/main" id="{256A5FF9-6F5B-4022-8CD6-7B69E5555781}"/>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2" name="Titre 1"/>
          <p:cNvSpPr>
            <a:spLocks noGrp="1"/>
          </p:cNvSpPr>
          <p:nvPr>
            <p:ph type="title"/>
          </p:nvPr>
        </p:nvSpPr>
        <p:spPr>
          <a:xfrm>
            <a:off x="419100" y="108633"/>
            <a:ext cx="11353800" cy="1325563"/>
          </a:xfrm>
        </p:spPr>
        <p:txBody>
          <a:bodyPr vert="horz">
            <a:normAutofit/>
          </a:bodyPr>
          <a:lstStyle/>
          <a:p>
            <a:r>
              <a:rPr lang="en-US" b="1" dirty="0"/>
              <a:t>Risk-based Testing Approach for X-ray Qualification</a:t>
            </a:r>
            <a:endParaRPr lang="en-US" dirty="0"/>
          </a:p>
        </p:txBody>
      </p:sp>
      <p:sp>
        <p:nvSpPr>
          <p:cNvPr id="12" name="Espace réservé du texte 11"/>
          <p:cNvSpPr>
            <a:spLocks noGrp="1"/>
          </p:cNvSpPr>
          <p:nvPr>
            <p:ph idx="4294967295"/>
          </p:nvPr>
        </p:nvSpPr>
        <p:spPr>
          <a:xfrm>
            <a:off x="263530" y="1571899"/>
            <a:ext cx="11591925" cy="3816350"/>
          </a:xfrm>
        </p:spPr>
        <p:txBody>
          <a:bodyPr>
            <a:normAutofit/>
          </a:bodyPr>
          <a:lstStyle/>
          <a:p>
            <a:pPr marL="0" indent="0">
              <a:buNone/>
            </a:pPr>
            <a:r>
              <a:rPr lang="en-US" b="1" dirty="0"/>
              <a:t>Materials/Components/Assemblies assessment</a:t>
            </a:r>
          </a:p>
        </p:txBody>
      </p:sp>
      <p:sp>
        <p:nvSpPr>
          <p:cNvPr id="4" name="Titre 1"/>
          <p:cNvSpPr txBox="1">
            <a:spLocks/>
          </p:cNvSpPr>
          <p:nvPr/>
        </p:nvSpPr>
        <p:spPr>
          <a:xfrm>
            <a:off x="1919832" y="945047"/>
            <a:ext cx="8279322" cy="676712"/>
          </a:xfrm>
          <a:prstGeom prst="rect">
            <a:avLst/>
          </a:prstGeom>
        </p:spPr>
        <p:txBody>
          <a:bodyPr/>
          <a:lstStyle>
            <a:lvl1pPr algn="l" defTabSz="914400" rtl="0" eaLnBrk="1" latinLnBrk="0" hangingPunct="1">
              <a:spcBef>
                <a:spcPct val="0"/>
              </a:spcBef>
              <a:buNone/>
              <a:defRPr lang="de-DE" sz="2400" b="0" kern="1200" dirty="0" smtClean="0">
                <a:solidFill>
                  <a:srgbClr val="555555"/>
                </a:solidFill>
                <a:latin typeface="SartoriusRotisSans" pitchFamily="2" charset="0"/>
                <a:ea typeface="+mj-ea"/>
                <a:cs typeface="+mj-cs"/>
              </a:defRPr>
            </a:lvl1pPr>
          </a:lstStyle>
          <a:p>
            <a:pPr fontAlgn="ctr">
              <a:lnSpc>
                <a:spcPct val="85000"/>
              </a:lnSpc>
              <a:spcAft>
                <a:spcPct val="0"/>
              </a:spcAft>
            </a:pPr>
            <a:endParaRPr lang="fr-FR" sz="1800" dirty="0"/>
          </a:p>
        </p:txBody>
      </p:sp>
      <p:graphicFrame>
        <p:nvGraphicFramePr>
          <p:cNvPr id="8" name="Objet 7">
            <a:extLst>
              <a:ext uri="{FF2B5EF4-FFF2-40B4-BE49-F238E27FC236}">
                <a16:creationId xmlns:a16="http://schemas.microsoft.com/office/drawing/2014/main" id="{9F780AFC-E48A-4840-A0B1-F678E4ECE421}"/>
              </a:ext>
            </a:extLst>
          </p:cNvPr>
          <p:cNvGraphicFramePr>
            <a:graphicFrameLocks noChangeAspect="1"/>
          </p:cNvGraphicFramePr>
          <p:nvPr/>
        </p:nvGraphicFramePr>
        <p:xfrm>
          <a:off x="7934381" y="1603561"/>
          <a:ext cx="3692525" cy="2825454"/>
        </p:xfrm>
        <a:graphic>
          <a:graphicData uri="http://schemas.openxmlformats.org/presentationml/2006/ole">
            <mc:AlternateContent xmlns:mc="http://schemas.openxmlformats.org/markup-compatibility/2006">
              <mc:Choice xmlns:v="urn:schemas-microsoft-com:vml" Requires="v">
                <p:oleObj name="Graph" r:id="rId6" imgW="3920760" imgH="3000960" progId="Origin95.Graph">
                  <p:embed/>
                </p:oleObj>
              </mc:Choice>
              <mc:Fallback>
                <p:oleObj name="Graph" r:id="rId6" imgW="3920760" imgH="3000960" progId="Origin95.Graph">
                  <p:embed/>
                  <p:pic>
                    <p:nvPicPr>
                      <p:cNvPr id="8" name="Objet 7">
                        <a:extLst>
                          <a:ext uri="{FF2B5EF4-FFF2-40B4-BE49-F238E27FC236}">
                            <a16:creationId xmlns:a16="http://schemas.microsoft.com/office/drawing/2014/main" id="{9F780AFC-E48A-4840-A0B1-F678E4ECE421}"/>
                          </a:ext>
                        </a:extLst>
                      </p:cNvPr>
                      <p:cNvPicPr/>
                      <p:nvPr/>
                    </p:nvPicPr>
                    <p:blipFill>
                      <a:blip r:embed="rId7"/>
                      <a:stretch>
                        <a:fillRect/>
                      </a:stretch>
                    </p:blipFill>
                    <p:spPr>
                      <a:xfrm>
                        <a:off x="7934381" y="1603561"/>
                        <a:ext cx="3692525" cy="2825454"/>
                      </a:xfrm>
                      <a:prstGeom prst="rect">
                        <a:avLst/>
                      </a:prstGeom>
                    </p:spPr>
                  </p:pic>
                </p:oleObj>
              </mc:Fallback>
            </mc:AlternateContent>
          </a:graphicData>
        </a:graphic>
      </p:graphicFrame>
      <p:pic>
        <p:nvPicPr>
          <p:cNvPr id="11" name="Picture 3">
            <a:extLst>
              <a:ext uri="{FF2B5EF4-FFF2-40B4-BE49-F238E27FC236}">
                <a16:creationId xmlns:a16="http://schemas.microsoft.com/office/drawing/2014/main" id="{1488DC53-89A4-4FDD-9CB8-5BF0DC50D0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321" t="3574"/>
          <a:stretch>
            <a:fillRect/>
          </a:stretch>
        </p:blipFill>
        <p:spPr bwMode="auto">
          <a:xfrm>
            <a:off x="8542240" y="4575479"/>
            <a:ext cx="2906713"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TextBox 3">
            <a:extLst>
              <a:ext uri="{FF2B5EF4-FFF2-40B4-BE49-F238E27FC236}">
                <a16:creationId xmlns:a16="http://schemas.microsoft.com/office/drawing/2014/main" id="{4C27BE8C-CD67-47E1-A854-5A8EEFB5AFE9}"/>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Calibri" panose="020F0502020204030204"/>
                <a:ea typeface="+mn-ea"/>
                <a:cs typeface="+mn-cs"/>
              </a:rPr>
              <a:t>.</a:t>
            </a:r>
          </a:p>
        </p:txBody>
      </p:sp>
      <p:sp>
        <p:nvSpPr>
          <p:cNvPr id="13" name="TextBox 31">
            <a:extLst>
              <a:ext uri="{FF2B5EF4-FFF2-40B4-BE49-F238E27FC236}">
                <a16:creationId xmlns:a16="http://schemas.microsoft.com/office/drawing/2014/main" id="{880A180F-1BDA-4191-9E19-E7A46EB23A48}"/>
              </a:ext>
            </a:extLst>
          </p:cNvPr>
          <p:cNvSpPr txBox="1"/>
          <p:nvPr/>
        </p:nvSpPr>
        <p:spPr>
          <a:xfrm>
            <a:off x="419100" y="1082750"/>
            <a:ext cx="6091732" cy="310854"/>
          </a:xfrm>
          <a:prstGeom prst="rect">
            <a:avLst/>
          </a:prstGeom>
          <a:noFill/>
        </p:spPr>
        <p:txBody>
          <a:bodyPr wrap="none" rtlCol="0">
            <a:spAutoFit/>
          </a:bodyPr>
          <a:lstStyle/>
          <a:p>
            <a:pPr marL="0" marR="0" lvl="0" indent="0" algn="l" defTabSz="914400" rtl="0" eaLnBrk="0" fontAlgn="ctr" latinLnBrk="0" hangingPunct="0">
              <a:lnSpc>
                <a:spcPct val="85000"/>
              </a:lnSpc>
              <a:spcBef>
                <a:spcPct val="35000"/>
              </a:spcBef>
              <a:spcAft>
                <a:spcPct val="0"/>
              </a:spcAft>
              <a:buClrTx/>
              <a:buSzTx/>
              <a:buFontTx/>
              <a:buNone/>
              <a:tabLst/>
              <a:defRPr/>
            </a:pPr>
            <a:r>
              <a:rPr kumimoji="0" lang="en-US" sz="1600" b="0" u="none" strike="noStrike" kern="1200" cap="none" spc="0" normalizeH="0" baseline="0" noProof="0" dirty="0">
                <a:ln>
                  <a:noFill/>
                </a:ln>
                <a:effectLst/>
                <a:uLnTx/>
                <a:uFillTx/>
                <a:latin typeface="Montserrat" panose="00000500000000000000" pitchFamily="2" charset="0"/>
                <a:ea typeface="MS PGothic" pitchFamily="34" charset="-128"/>
                <a:sym typeface="Wingdings 2" panose="05020102010507070707" pitchFamily="18" charset="2"/>
              </a:rPr>
              <a:t> </a:t>
            </a:r>
            <a:r>
              <a:rPr kumimoji="0" lang="en-US" sz="1600" b="0" i="1" u="none" strike="noStrike" kern="1200" cap="none" spc="0" normalizeH="0" baseline="0" noProof="0" dirty="0">
                <a:ln>
                  <a:noFill/>
                </a:ln>
                <a:effectLst/>
                <a:uLnTx/>
                <a:uFillTx/>
                <a:latin typeface="Montserrat" panose="00000500000000000000" pitchFamily="2" charset="0"/>
                <a:ea typeface="MS PGothic" pitchFamily="34" charset="-128"/>
              </a:rPr>
              <a:t>Transferring the Maximum Acceptable Dose  (~50 kGy)</a:t>
            </a:r>
          </a:p>
        </p:txBody>
      </p:sp>
      <p:graphicFrame>
        <p:nvGraphicFramePr>
          <p:cNvPr id="14" name="Diagramme 13">
            <a:extLst>
              <a:ext uri="{FF2B5EF4-FFF2-40B4-BE49-F238E27FC236}">
                <a16:creationId xmlns:a16="http://schemas.microsoft.com/office/drawing/2014/main" id="{835F7E63-5FF7-3BF4-A442-8E8705F65F1F}"/>
              </a:ext>
            </a:extLst>
          </p:cNvPr>
          <p:cNvGraphicFramePr/>
          <p:nvPr/>
        </p:nvGraphicFramePr>
        <p:xfrm>
          <a:off x="317133" y="2094981"/>
          <a:ext cx="7617248" cy="39746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 name="Espace réservé du numéro de diapositive 4">
            <a:extLst>
              <a:ext uri="{FF2B5EF4-FFF2-40B4-BE49-F238E27FC236}">
                <a16:creationId xmlns:a16="http://schemas.microsoft.com/office/drawing/2014/main" id="{68FC67F1-9359-C0DE-411A-B3A505731907}"/>
              </a:ext>
            </a:extLst>
          </p:cNvPr>
          <p:cNvSpPr>
            <a:spLocks noGrp="1"/>
          </p:cNvSpPr>
          <p:nvPr>
            <p:ph type="sldNum" sz="quarter" idx="12"/>
          </p:nvPr>
        </p:nvSpPr>
        <p:spPr/>
        <p:txBody>
          <a:bodyPr/>
          <a:lstStyle/>
          <a:p>
            <a:fld id="{A51A9785-A052-4492-AAD8-5BB3B67483BF}" type="slidenum">
              <a:rPr lang="en-US" smtClean="0"/>
              <a:t>44</a:t>
            </a:fld>
            <a:endParaRPr lang="en-US"/>
          </a:p>
        </p:txBody>
      </p:sp>
    </p:spTree>
    <p:extLst>
      <p:ext uri="{BB962C8B-B14F-4D97-AF65-F5344CB8AC3E}">
        <p14:creationId xmlns:p14="http://schemas.microsoft.com/office/powerpoint/2010/main" val="2265330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graphicEl>
                                              <a:dgm id="{D3434718-BE5C-46FE-8199-031DB715A69B}"/>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graphicEl>
                                              <a:dgm id="{7D49B5EA-CEC6-4A7A-B302-0F0ACF776D8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graphicEl>
                                              <a:dgm id="{315394C9-33E9-4407-9E06-A2CCE8BEB914}"/>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graphicEl>
                                              <a:dgm id="{9F8CDCA9-2234-4053-AEC9-27B10C35AD7F}"/>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graphicEl>
                                              <a:dgm id="{F2515985-A643-409C-A675-0D11D3A015DB}"/>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graphicEl>
                                              <a:dgm id="{C88E5D63-DF0D-4B0C-9D55-2D9731CBEA9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026CD778-9D2B-4EA7-BAB0-BA1FB50861E6}"/>
              </a:ext>
            </a:extLst>
          </p:cNvPr>
          <p:cNvGraphicFramePr>
            <a:graphicFrameLocks noChangeAspect="1"/>
          </p:cNvGraphicFramePr>
          <p:nvPr>
            <p:custDataLst>
              <p:tags r:id="rId1"/>
            </p:custDataLst>
            <p:extLst>
              <p:ext uri="{D42A27DB-BD31-4B8C-83A1-F6EECF244321}">
                <p14:modId xmlns:p14="http://schemas.microsoft.com/office/powerpoint/2010/main" val="3207288971"/>
              </p:ext>
            </p:ext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9" name="Objet 8" hidden="1">
                        <a:extLst>
                          <a:ext uri="{FF2B5EF4-FFF2-40B4-BE49-F238E27FC236}">
                            <a16:creationId xmlns:a16="http://schemas.microsoft.com/office/drawing/2014/main" id="{026CD778-9D2B-4EA7-BAB0-BA1FB50861E6}"/>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3" name="Titre 2">
            <a:extLst>
              <a:ext uri="{FF2B5EF4-FFF2-40B4-BE49-F238E27FC236}">
                <a16:creationId xmlns:a16="http://schemas.microsoft.com/office/drawing/2014/main" id="{484A0255-82A7-4845-8EAF-93525727A1B9}"/>
              </a:ext>
            </a:extLst>
          </p:cNvPr>
          <p:cNvSpPr>
            <a:spLocks noGrp="1"/>
          </p:cNvSpPr>
          <p:nvPr>
            <p:ph type="title"/>
          </p:nvPr>
        </p:nvSpPr>
        <p:spPr>
          <a:xfrm>
            <a:off x="838199" y="71833"/>
            <a:ext cx="11404789" cy="1325563"/>
          </a:xfrm>
        </p:spPr>
        <p:txBody>
          <a:bodyPr vert="horz">
            <a:normAutofit/>
          </a:bodyPr>
          <a:lstStyle/>
          <a:p>
            <a:r>
              <a:rPr lang="en-US" sz="4000" b="1" dirty="0"/>
              <a:t>Risk-based Testing Approach to Qualification of X-ray</a:t>
            </a:r>
            <a:endParaRPr lang="fr-FR" sz="4000" dirty="0"/>
          </a:p>
        </p:txBody>
      </p:sp>
      <p:sp>
        <p:nvSpPr>
          <p:cNvPr id="5" name="Espace réservé du contenu 4">
            <a:extLst>
              <a:ext uri="{FF2B5EF4-FFF2-40B4-BE49-F238E27FC236}">
                <a16:creationId xmlns:a16="http://schemas.microsoft.com/office/drawing/2014/main" id="{84016E49-88BF-4546-89FA-5EDCD4D4238D}"/>
              </a:ext>
            </a:extLst>
          </p:cNvPr>
          <p:cNvSpPr>
            <a:spLocks noGrp="1"/>
          </p:cNvSpPr>
          <p:nvPr>
            <p:ph idx="4294967295"/>
          </p:nvPr>
        </p:nvSpPr>
        <p:spPr>
          <a:xfrm>
            <a:off x="466234" y="1588805"/>
            <a:ext cx="4186238" cy="4351337"/>
          </a:xfrm>
        </p:spPr>
        <p:txBody>
          <a:bodyPr>
            <a:normAutofit/>
          </a:bodyPr>
          <a:lstStyle/>
          <a:p>
            <a:pPr marL="0" indent="0">
              <a:buNone/>
            </a:pPr>
            <a:r>
              <a:rPr lang="fr-FR" b="1" dirty="0"/>
              <a:t>Shelf life</a:t>
            </a:r>
          </a:p>
          <a:p>
            <a:pPr marL="0" indent="0">
              <a:buNone/>
            </a:pPr>
            <a:endParaRPr lang="fr-FR" sz="1800" b="1" dirty="0"/>
          </a:p>
          <a:p>
            <a:pPr marL="0" indent="0">
              <a:buNone/>
            </a:pPr>
            <a:r>
              <a:rPr lang="en-US" sz="2000" dirty="0"/>
              <a:t>“[…] The </a:t>
            </a:r>
            <a:r>
              <a:rPr lang="en-US" sz="2000" dirty="0">
                <a:solidFill>
                  <a:srgbClr val="008796"/>
                </a:solidFill>
                <a:effectLst>
                  <a:outerShdw blurRad="50800" dist="38100" dir="2700000" algn="tl" rotWithShape="0">
                    <a:prstClr val="black">
                      <a:alpha val="40000"/>
                    </a:prstClr>
                  </a:outerShdw>
                </a:effectLst>
              </a:rPr>
              <a:t>needs</a:t>
            </a:r>
            <a:r>
              <a:rPr lang="en-US" sz="2000" dirty="0"/>
              <a:t> and magnitude of a full-term </a:t>
            </a:r>
            <a:r>
              <a:rPr lang="en-US" sz="2000" dirty="0">
                <a:solidFill>
                  <a:srgbClr val="008796"/>
                </a:solidFill>
                <a:effectLst>
                  <a:outerShdw blurRad="50800" dist="38100" dir="2700000" algn="tl" rotWithShape="0">
                    <a:prstClr val="black">
                      <a:alpha val="40000"/>
                    </a:prstClr>
                  </a:outerShdw>
                </a:effectLst>
              </a:rPr>
              <a:t>shelf life study </a:t>
            </a:r>
            <a:r>
              <a:rPr lang="en-US" sz="2000" dirty="0"/>
              <a:t>can be evaluated through a </a:t>
            </a:r>
            <a:r>
              <a:rPr lang="en-US" sz="2000" dirty="0">
                <a:solidFill>
                  <a:srgbClr val="008796"/>
                </a:solidFill>
                <a:effectLst>
                  <a:outerShdw blurRad="50800" dist="38100" dir="2700000" algn="tl" rotWithShape="0">
                    <a:prstClr val="black">
                      <a:alpha val="40000"/>
                    </a:prstClr>
                  </a:outerShdw>
                </a:effectLst>
              </a:rPr>
              <a:t>risk assessment</a:t>
            </a:r>
            <a:r>
              <a:rPr lang="en-US" sz="2000" dirty="0"/>
              <a:t> based on </a:t>
            </a:r>
            <a:r>
              <a:rPr lang="en-US" sz="2000" dirty="0">
                <a:solidFill>
                  <a:srgbClr val="008796"/>
                </a:solidFill>
                <a:effectLst>
                  <a:outerShdw blurRad="50800" dist="38100" dir="2700000" algn="tl" rotWithShape="0">
                    <a:prstClr val="black">
                      <a:alpha val="40000"/>
                    </a:prstClr>
                  </a:outerShdw>
                </a:effectLst>
              </a:rPr>
              <a:t>existing information (e.g. gamma shelf-life data) </a:t>
            </a:r>
            <a:r>
              <a:rPr lang="en-US" sz="2000" dirty="0"/>
              <a:t>and time zero materials data comparing X-ray and gamma. If results demonstrate </a:t>
            </a:r>
            <a:r>
              <a:rPr lang="en-US" sz="2000" dirty="0">
                <a:solidFill>
                  <a:srgbClr val="008796"/>
                </a:solidFill>
                <a:effectLst>
                  <a:outerShdw blurRad="50800" dist="38100" dir="2700000" algn="tl" rotWithShape="0">
                    <a:prstClr val="black">
                      <a:alpha val="40000"/>
                    </a:prstClr>
                  </a:outerShdw>
                </a:effectLst>
              </a:rPr>
              <a:t>meaningful differences </a:t>
            </a:r>
            <a:r>
              <a:rPr lang="en-US" sz="2000" dirty="0"/>
              <a:t>in materials properties at time zero then </a:t>
            </a:r>
            <a:r>
              <a:rPr lang="en-US" sz="2000" dirty="0">
                <a:solidFill>
                  <a:srgbClr val="008796"/>
                </a:solidFill>
                <a:effectLst>
                  <a:outerShdw blurRad="50800" dist="38100" dir="2700000" algn="tl" rotWithShape="0">
                    <a:prstClr val="black">
                      <a:alpha val="40000"/>
                    </a:prstClr>
                  </a:outerShdw>
                </a:effectLst>
              </a:rPr>
              <a:t>further evaluation of shelf-life requirements may be warranted</a:t>
            </a:r>
            <a:r>
              <a:rPr lang="en-US" sz="2000" dirty="0"/>
              <a:t>.“</a:t>
            </a:r>
            <a:endParaRPr lang="fr-FR" sz="2000" b="1" dirty="0"/>
          </a:p>
        </p:txBody>
      </p:sp>
      <p:pic>
        <p:nvPicPr>
          <p:cNvPr id="34818" name="Picture 2" descr="AI for biopharmaceutical production – Sartorius a new shareholder in DFKI,  the German Research Center for Artificial Intelligence">
            <a:extLst>
              <a:ext uri="{FF2B5EF4-FFF2-40B4-BE49-F238E27FC236}">
                <a16:creationId xmlns:a16="http://schemas.microsoft.com/office/drawing/2014/main" id="{45F3811D-2832-4D69-A809-FD3F0824943E}"/>
              </a:ext>
            </a:extLst>
          </p:cNvPr>
          <p:cNvPicPr>
            <a:picLocks noChangeAspect="1" noChangeArrowheads="1"/>
          </p:cNvPicPr>
          <p:nvPr/>
        </p:nvPicPr>
        <p:blipFill>
          <a:blip r:embed="rId6">
            <a:alphaModFix amt="12000"/>
            <a:extLst>
              <a:ext uri="{28A0092B-C50C-407E-A947-70E740481C1C}">
                <a14:useLocalDpi xmlns:a14="http://schemas.microsoft.com/office/drawing/2010/main" val="0"/>
              </a:ext>
            </a:extLst>
          </a:blip>
          <a:srcRect/>
          <a:stretch>
            <a:fillRect/>
          </a:stretch>
        </p:blipFill>
        <p:spPr bwMode="auto">
          <a:xfrm flipH="1">
            <a:off x="672900" y="2243421"/>
            <a:ext cx="6373720" cy="35843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
            <a:extLst>
              <a:ext uri="{FF2B5EF4-FFF2-40B4-BE49-F238E27FC236}">
                <a16:creationId xmlns:a16="http://schemas.microsoft.com/office/drawing/2014/main" id="{ADD01F89-EFC6-48BB-9546-54E3AB886166}"/>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Calibri" panose="020F0502020204030204"/>
                <a:ea typeface="+mn-ea"/>
                <a:cs typeface="+mn-cs"/>
              </a:rPr>
              <a:t>.</a:t>
            </a:r>
          </a:p>
        </p:txBody>
      </p:sp>
      <p:sp>
        <p:nvSpPr>
          <p:cNvPr id="8" name="TextBox 31">
            <a:extLst>
              <a:ext uri="{FF2B5EF4-FFF2-40B4-BE49-F238E27FC236}">
                <a16:creationId xmlns:a16="http://schemas.microsoft.com/office/drawing/2014/main" id="{43EDD77A-D0BB-41EA-A9B4-6E601CE33BF0}"/>
              </a:ext>
            </a:extLst>
          </p:cNvPr>
          <p:cNvSpPr txBox="1"/>
          <p:nvPr/>
        </p:nvSpPr>
        <p:spPr>
          <a:xfrm>
            <a:off x="813894" y="1019963"/>
            <a:ext cx="6091732" cy="310854"/>
          </a:xfrm>
          <a:prstGeom prst="rect">
            <a:avLst/>
          </a:prstGeom>
          <a:noFill/>
        </p:spPr>
        <p:txBody>
          <a:bodyPr wrap="none" rtlCol="0">
            <a:spAutoFit/>
          </a:bodyPr>
          <a:lstStyle/>
          <a:p>
            <a:pPr marL="0" marR="0" lvl="0" indent="0" algn="l" defTabSz="914400" rtl="0" eaLnBrk="0" fontAlgn="ctr" latinLnBrk="0" hangingPunct="0">
              <a:lnSpc>
                <a:spcPct val="85000"/>
              </a:lnSpc>
              <a:spcBef>
                <a:spcPct val="35000"/>
              </a:spcBef>
              <a:spcAft>
                <a:spcPct val="0"/>
              </a:spcAft>
              <a:buClrTx/>
              <a:buSzTx/>
              <a:buFontTx/>
              <a:buNone/>
              <a:tabLst/>
              <a:defRPr/>
            </a:pPr>
            <a:r>
              <a:rPr kumimoji="0" lang="en-US" sz="1600" b="0" u="none" strike="noStrike" kern="1200" cap="none" spc="0" normalizeH="0" baseline="0" noProof="0" dirty="0">
                <a:ln>
                  <a:noFill/>
                </a:ln>
                <a:effectLst/>
                <a:uLnTx/>
                <a:uFillTx/>
                <a:latin typeface="Montserrat" panose="00000500000000000000" pitchFamily="2" charset="0"/>
                <a:ea typeface="MS PGothic" pitchFamily="34" charset="-128"/>
                <a:sym typeface="Wingdings 2" panose="05020102010507070707" pitchFamily="18" charset="2"/>
              </a:rPr>
              <a:t> </a:t>
            </a:r>
            <a:r>
              <a:rPr kumimoji="0" lang="en-US" sz="1600" b="0" i="1" u="none" strike="noStrike" kern="1200" cap="none" spc="0" normalizeH="0" baseline="0" noProof="0" dirty="0">
                <a:ln>
                  <a:noFill/>
                </a:ln>
                <a:effectLst/>
                <a:uLnTx/>
                <a:uFillTx/>
                <a:latin typeface="Montserrat" panose="00000500000000000000" pitchFamily="2" charset="0"/>
                <a:ea typeface="MS PGothic" pitchFamily="34" charset="-128"/>
              </a:rPr>
              <a:t>Transferring the Maximum Acceptable Dose  (~50 kGy)</a:t>
            </a:r>
          </a:p>
        </p:txBody>
      </p:sp>
      <p:graphicFrame>
        <p:nvGraphicFramePr>
          <p:cNvPr id="10" name="Diagramme 9">
            <a:extLst>
              <a:ext uri="{FF2B5EF4-FFF2-40B4-BE49-F238E27FC236}">
                <a16:creationId xmlns:a16="http://schemas.microsoft.com/office/drawing/2014/main" id="{38E4CA3C-F130-5429-BF02-4F86D315F9A2}"/>
              </a:ext>
            </a:extLst>
          </p:cNvPr>
          <p:cNvGraphicFramePr/>
          <p:nvPr>
            <p:extLst>
              <p:ext uri="{D42A27DB-BD31-4B8C-83A1-F6EECF244321}">
                <p14:modId xmlns:p14="http://schemas.microsoft.com/office/powerpoint/2010/main" val="1124832319"/>
              </p:ext>
            </p:extLst>
          </p:nvPr>
        </p:nvGraphicFramePr>
        <p:xfrm>
          <a:off x="5106486" y="1581948"/>
          <a:ext cx="6578077" cy="41398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Espace réservé du numéro de diapositive 1">
            <a:extLst>
              <a:ext uri="{FF2B5EF4-FFF2-40B4-BE49-F238E27FC236}">
                <a16:creationId xmlns:a16="http://schemas.microsoft.com/office/drawing/2014/main" id="{D9073329-CBC2-FEFE-7164-EEADFB7D0F95}"/>
              </a:ext>
            </a:extLst>
          </p:cNvPr>
          <p:cNvSpPr>
            <a:spLocks noGrp="1"/>
          </p:cNvSpPr>
          <p:nvPr>
            <p:ph type="sldNum" sz="quarter" idx="12"/>
          </p:nvPr>
        </p:nvSpPr>
        <p:spPr/>
        <p:txBody>
          <a:bodyPr/>
          <a:lstStyle/>
          <a:p>
            <a:fld id="{A51A9785-A052-4492-AAD8-5BB3B67483BF}" type="slidenum">
              <a:rPr lang="en-US" smtClean="0"/>
              <a:t>45</a:t>
            </a:fld>
            <a:endParaRPr lang="en-US"/>
          </a:p>
        </p:txBody>
      </p:sp>
    </p:spTree>
    <p:extLst>
      <p:ext uri="{BB962C8B-B14F-4D97-AF65-F5344CB8AC3E}">
        <p14:creationId xmlns:p14="http://schemas.microsoft.com/office/powerpoint/2010/main" val="66307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graphicEl>
                                              <a:dgm id="{40E92A40-0710-48CA-B1D0-95DE2BDCA638}"/>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graphicEl>
                                              <a:dgm id="{486F1B37-8835-4D6D-9B12-1842E867443C}"/>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AFE1AD8A-EE09-4A1B-B2CF-03062F3524A5}"/>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graphicEl>
                                              <a:dgm id="{DF5A71AD-8D5D-47DB-82E5-C3947BD582C2}"/>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graphicEl>
                                              <a:dgm id="{F6BA895C-57F6-4EDA-A737-C57A154ED7C7}"/>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graphicEl>
                                              <a:dgm id="{440C96E8-23DC-478D-BFC6-0C3BD643EDD0}"/>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208746E7-3D76-F5AA-5FF3-3D7D2B92A2D7}"/>
              </a:ext>
            </a:extLst>
          </p:cNvPr>
          <p:cNvGraphicFramePr>
            <a:graphicFrameLocks noChangeAspect="1"/>
          </p:cNvGraphicFramePr>
          <p:nvPr>
            <p:custDataLst>
              <p:tags r:id="rId1"/>
            </p:custDataLst>
            <p:extLst>
              <p:ext uri="{D42A27DB-BD31-4B8C-83A1-F6EECF244321}">
                <p14:modId xmlns:p14="http://schemas.microsoft.com/office/powerpoint/2010/main" val="26742015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9" name="Objet 8" hidden="1">
                        <a:extLst>
                          <a:ext uri="{FF2B5EF4-FFF2-40B4-BE49-F238E27FC236}">
                            <a16:creationId xmlns:a16="http://schemas.microsoft.com/office/drawing/2014/main" id="{208746E7-3D76-F5AA-5FF3-3D7D2B92A2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Content Placeholder 5">
            <a:extLst>
              <a:ext uri="{FF2B5EF4-FFF2-40B4-BE49-F238E27FC236}">
                <a16:creationId xmlns:a16="http://schemas.microsoft.com/office/drawing/2014/main" id="{028B4986-DAD4-EA40-3196-63ED2B2B359C}"/>
              </a:ext>
            </a:extLst>
          </p:cNvPr>
          <p:cNvSpPr txBox="1">
            <a:spLocks/>
          </p:cNvSpPr>
          <p:nvPr/>
        </p:nvSpPr>
        <p:spPr>
          <a:xfrm>
            <a:off x="4662125" y="1289356"/>
            <a:ext cx="6530130" cy="4351338"/>
          </a:xfrm>
          <a:prstGeom prst="rect">
            <a:avLst/>
          </a:prstGeom>
        </p:spPr>
        <p:txBody>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2000" marR="0" lvl="0" indent="-162000" algn="l" defTabSz="914400" rtl="0" eaLnBrk="1" fontAlgn="auto" latinLnBrk="0" hangingPunct="1">
              <a:lnSpc>
                <a:spcPct val="100000"/>
              </a:lnSpc>
              <a:spcBef>
                <a:spcPts val="0"/>
              </a:spcBef>
              <a:spcAft>
                <a:spcPts val="800"/>
              </a:spcAft>
              <a:buClrTx/>
              <a:buSzPct val="80000"/>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TT Norms Pro"/>
                <a:ea typeface="+mn-ea"/>
                <a:cs typeface="+mn-cs"/>
              </a:rPr>
              <a:t>Part II X-ray paper now available</a:t>
            </a:r>
          </a:p>
          <a:p>
            <a:pPr marL="162000" marR="0" lvl="0" indent="-162000" algn="l" defTabSz="914400" rtl="0" eaLnBrk="1" fontAlgn="auto" latinLnBrk="0" hangingPunct="1">
              <a:lnSpc>
                <a:spcPct val="100000"/>
              </a:lnSpc>
              <a:spcBef>
                <a:spcPts val="0"/>
              </a:spcBef>
              <a:spcAft>
                <a:spcPts val="800"/>
              </a:spcAft>
              <a:buClrTx/>
              <a:buSzPct val="80000"/>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TT Norms Pro"/>
              <a:ea typeface="+mn-ea"/>
              <a:cs typeface="+mn-cs"/>
            </a:endParaRPr>
          </a:p>
          <a:p>
            <a:pPr marL="162000" marR="0" lvl="0" indent="-162000" algn="l" defTabSz="914400" rtl="0" eaLnBrk="1" fontAlgn="auto" latinLnBrk="0" hangingPunct="1">
              <a:lnSpc>
                <a:spcPct val="100000"/>
              </a:lnSpc>
              <a:spcBef>
                <a:spcPts val="0"/>
              </a:spcBef>
              <a:spcAft>
                <a:spcPts val="800"/>
              </a:spcAft>
              <a:buClrTx/>
              <a:buSzPct val="80000"/>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TT Norms Pro"/>
              <a:ea typeface="+mn-ea"/>
              <a:cs typeface="+mn-cs"/>
            </a:endParaRPr>
          </a:p>
          <a:p>
            <a:pPr marL="162000" marR="0" lvl="0" indent="-162000" algn="l" defTabSz="914400" rtl="0" eaLnBrk="1" fontAlgn="auto" latinLnBrk="0" hangingPunct="1">
              <a:lnSpc>
                <a:spcPct val="100000"/>
              </a:lnSpc>
              <a:spcBef>
                <a:spcPts val="0"/>
              </a:spcBef>
              <a:spcAft>
                <a:spcPts val="800"/>
              </a:spcAft>
              <a:buClrTx/>
              <a:buSzPct val="80000"/>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TT Norms Pro"/>
              <a:ea typeface="+mn-ea"/>
              <a:cs typeface="+mn-cs"/>
            </a:endParaRPr>
          </a:p>
          <a:p>
            <a:pPr marL="162000" marR="0" lvl="0" indent="-162000" algn="l" defTabSz="914400" rtl="0" eaLnBrk="1" fontAlgn="auto" latinLnBrk="0" hangingPunct="1">
              <a:lnSpc>
                <a:spcPct val="100000"/>
              </a:lnSpc>
              <a:spcBef>
                <a:spcPts val="0"/>
              </a:spcBef>
              <a:spcAft>
                <a:spcPts val="800"/>
              </a:spcAft>
              <a:buClrTx/>
              <a:buSzPct val="80000"/>
              <a:buFont typeface="Wingdings" panose="05000000000000000000" pitchFamily="2" charset="2"/>
              <a:buChar char="§"/>
              <a:tabLst/>
              <a:defRPr/>
            </a:pPr>
            <a:r>
              <a:rPr kumimoji="0" lang="en-US" sz="2400" b="1" i="0" u="none" strike="noStrike" kern="1200" cap="none" spc="0" normalizeH="0" baseline="0" noProof="0" dirty="0">
                <a:ln>
                  <a:noFill/>
                </a:ln>
                <a:solidFill>
                  <a:prstClr val="black"/>
                </a:solidFill>
                <a:effectLst/>
                <a:uLnTx/>
                <a:uFillTx/>
                <a:latin typeface="TT Norms Pro"/>
                <a:ea typeface="+mn-ea"/>
                <a:cs typeface="+mn-cs"/>
              </a:rPr>
              <a:t>Authors and Reviewers</a:t>
            </a:r>
            <a:br>
              <a:rPr kumimoji="0" lang="en-US" sz="2400" b="1" i="0" u="none" strike="noStrike" kern="1200" cap="none" spc="0" normalizeH="0" baseline="0" noProof="0" dirty="0">
                <a:ln>
                  <a:noFill/>
                </a:ln>
                <a:solidFill>
                  <a:prstClr val="black"/>
                </a:solidFill>
                <a:effectLst/>
                <a:uLnTx/>
                <a:uFillTx/>
                <a:latin typeface="TT Norms Pro"/>
                <a:ea typeface="+mn-ea"/>
                <a:cs typeface="+mn-cs"/>
              </a:rPr>
            </a:br>
            <a:endParaRPr kumimoji="0" lang="en-US" sz="2400" b="1" i="0" u="none" strike="noStrike" kern="1200" cap="none" spc="0" normalizeH="0" baseline="0" noProof="0" dirty="0">
              <a:ln>
                <a:noFill/>
              </a:ln>
              <a:solidFill>
                <a:prstClr val="black"/>
              </a:solidFill>
              <a:effectLst/>
              <a:uLnTx/>
              <a:uFillTx/>
              <a:latin typeface="TT Norms Pro"/>
              <a:ea typeface="+mn-ea"/>
              <a:cs typeface="+mn-cs"/>
            </a:endParaRPr>
          </a:p>
          <a:p>
            <a:pPr marL="162000" marR="0" lvl="0" indent="-162000" algn="l" defTabSz="914400" rtl="0" eaLnBrk="1" fontAlgn="auto" latinLnBrk="0" hangingPunct="1">
              <a:lnSpc>
                <a:spcPct val="100000"/>
              </a:lnSpc>
              <a:spcBef>
                <a:spcPts val="0"/>
              </a:spcBef>
              <a:spcAft>
                <a:spcPts val="800"/>
              </a:spcAft>
              <a:buClrTx/>
              <a:buSzPct val="80000"/>
              <a:buFont typeface="Wingdings" panose="05000000000000000000" pitchFamily="2" charset="2"/>
              <a:buChar char="§"/>
              <a:tabLst/>
              <a:defRPr/>
            </a:pPr>
            <a:endParaRPr kumimoji="0" lang="en-US" sz="2400" b="1" i="0" u="none" strike="noStrike" kern="1200" cap="none" spc="0" normalizeH="0" baseline="0" noProof="0" dirty="0">
              <a:ln>
                <a:noFill/>
              </a:ln>
              <a:solidFill>
                <a:prstClr val="black"/>
              </a:solidFill>
              <a:effectLst/>
              <a:uLnTx/>
              <a:uFillTx/>
              <a:latin typeface="TT Norms Pro"/>
              <a:ea typeface="+mn-ea"/>
              <a:cs typeface="+mn-cs"/>
            </a:endParaRPr>
          </a:p>
        </p:txBody>
      </p:sp>
      <p:sp>
        <p:nvSpPr>
          <p:cNvPr id="13" name="Rectangle 12">
            <a:extLst>
              <a:ext uri="{FF2B5EF4-FFF2-40B4-BE49-F238E27FC236}">
                <a16:creationId xmlns:a16="http://schemas.microsoft.com/office/drawing/2014/main" id="{33C8C117-67DD-A348-8FF5-84DE5BF1A7D9}"/>
              </a:ext>
            </a:extLst>
          </p:cNvPr>
          <p:cNvSpPr/>
          <p:nvPr/>
        </p:nvSpPr>
        <p:spPr>
          <a:xfrm>
            <a:off x="488713" y="281608"/>
            <a:ext cx="9430146"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T Norms Pro"/>
                <a:ea typeface="+mn-ea"/>
                <a:cs typeface="+mn-cs"/>
              </a:rPr>
              <a:t>X-Ray: Representative Qualification Data</a:t>
            </a:r>
          </a:p>
        </p:txBody>
      </p:sp>
      <p:sp>
        <p:nvSpPr>
          <p:cNvPr id="4" name="Titre 3">
            <a:extLst>
              <a:ext uri="{FF2B5EF4-FFF2-40B4-BE49-F238E27FC236}">
                <a16:creationId xmlns:a16="http://schemas.microsoft.com/office/drawing/2014/main" id="{DEC9EEB7-FB64-A119-6723-8209F9C489E7}"/>
              </a:ext>
            </a:extLst>
          </p:cNvPr>
          <p:cNvSpPr>
            <a:spLocks noGrp="1"/>
          </p:cNvSpPr>
          <p:nvPr>
            <p:ph type="title"/>
          </p:nvPr>
        </p:nvSpPr>
        <p:spPr>
          <a:xfrm>
            <a:off x="192325" y="47786"/>
            <a:ext cx="10515600" cy="1325563"/>
          </a:xfrm>
        </p:spPr>
        <p:txBody>
          <a:bodyPr vert="horz">
            <a:normAutofit/>
          </a:bodyPr>
          <a:lstStyle/>
          <a:p>
            <a:r>
              <a:rPr lang="en-US" sz="3200" dirty="0">
                <a:solidFill>
                  <a:schemeClr val="bg2">
                    <a:lumMod val="10000"/>
                  </a:schemeClr>
                </a:solidFill>
                <a:latin typeface="+mj-lt"/>
              </a:rPr>
              <a:t>X-Ray: Representative Qualification Data</a:t>
            </a:r>
            <a:endParaRPr lang="fr-FR" sz="4800" dirty="0">
              <a:solidFill>
                <a:schemeClr val="bg2">
                  <a:lumMod val="10000"/>
                </a:schemeClr>
              </a:solidFill>
            </a:endParaRPr>
          </a:p>
        </p:txBody>
      </p:sp>
      <p:sp>
        <p:nvSpPr>
          <p:cNvPr id="7" name="Espace réservé du numéro de diapositive 6">
            <a:extLst>
              <a:ext uri="{FF2B5EF4-FFF2-40B4-BE49-F238E27FC236}">
                <a16:creationId xmlns:a16="http://schemas.microsoft.com/office/drawing/2014/main" id="{F6A2978D-CAB4-1546-9744-3FCA40BA18F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fr-FR" sz="1000" b="0" i="0" u="none" strike="noStrike" kern="1200" cap="none" spc="0" normalizeH="0" baseline="0" noProof="0" smtClean="0">
                <a:ln>
                  <a:noFill/>
                </a:ln>
                <a:solidFill>
                  <a:prstClr val="black"/>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fr-FR" sz="1000" b="0" i="0" u="none" strike="noStrike" kern="1200" cap="none" spc="0" normalizeH="0" baseline="0" noProof="0">
              <a:ln>
                <a:noFill/>
              </a:ln>
              <a:solidFill>
                <a:prstClr val="black"/>
              </a:solidFill>
              <a:effectLst/>
              <a:uLnTx/>
              <a:uFillTx/>
              <a:latin typeface="TT Norms Pro"/>
              <a:ea typeface="+mn-ea"/>
              <a:cs typeface="+mn-cs"/>
            </a:endParaRPr>
          </a:p>
        </p:txBody>
      </p:sp>
      <p:pic>
        <p:nvPicPr>
          <p:cNvPr id="18" name="Picture 17">
            <a:extLst>
              <a:ext uri="{FF2B5EF4-FFF2-40B4-BE49-F238E27FC236}">
                <a16:creationId xmlns:a16="http://schemas.microsoft.com/office/drawing/2014/main" id="{3DEC8583-A4B3-507D-75B3-D17573B612F7}"/>
              </a:ext>
            </a:extLst>
          </p:cNvPr>
          <p:cNvPicPr>
            <a:picLocks noChangeAspect="1"/>
          </p:cNvPicPr>
          <p:nvPr/>
        </p:nvPicPr>
        <p:blipFill>
          <a:blip r:embed="rId5"/>
          <a:stretch>
            <a:fillRect/>
          </a:stretch>
        </p:blipFill>
        <p:spPr>
          <a:xfrm>
            <a:off x="192325" y="1503071"/>
            <a:ext cx="946210" cy="1231740"/>
          </a:xfrm>
          <a:prstGeom prst="rect">
            <a:avLst/>
          </a:prstGeom>
          <a:effectLst>
            <a:outerShdw blurRad="50800" dist="38100" dir="13500000" algn="br" rotWithShape="0">
              <a:prstClr val="black">
                <a:alpha val="40000"/>
              </a:prstClr>
            </a:outerShdw>
          </a:effectLst>
        </p:spPr>
      </p:pic>
      <p:pic>
        <p:nvPicPr>
          <p:cNvPr id="3" name="Image 2">
            <a:extLst>
              <a:ext uri="{FF2B5EF4-FFF2-40B4-BE49-F238E27FC236}">
                <a16:creationId xmlns:a16="http://schemas.microsoft.com/office/drawing/2014/main" id="{8A40E9C4-6918-938F-1393-32A57C742CC7}"/>
              </a:ext>
            </a:extLst>
          </p:cNvPr>
          <p:cNvPicPr>
            <a:picLocks noChangeAspect="1"/>
          </p:cNvPicPr>
          <p:nvPr/>
        </p:nvPicPr>
        <p:blipFill>
          <a:blip r:embed="rId6"/>
          <a:stretch>
            <a:fillRect/>
          </a:stretch>
        </p:blipFill>
        <p:spPr>
          <a:xfrm>
            <a:off x="1061137" y="2109139"/>
            <a:ext cx="2665783" cy="3398097"/>
          </a:xfrm>
          <a:prstGeom prst="rect">
            <a:avLst/>
          </a:prstGeom>
          <a:effectLst>
            <a:outerShdw blurRad="50800" dist="38100" dir="13500000" algn="br" rotWithShape="0">
              <a:prstClr val="black">
                <a:alpha val="40000"/>
              </a:prstClr>
            </a:outerShdw>
          </a:effectLst>
        </p:spPr>
      </p:pic>
      <p:pic>
        <p:nvPicPr>
          <p:cNvPr id="22" name="Picture 21">
            <a:extLst>
              <a:ext uri="{FF2B5EF4-FFF2-40B4-BE49-F238E27FC236}">
                <a16:creationId xmlns:a16="http://schemas.microsoft.com/office/drawing/2014/main" id="{EAB4AF90-D2C2-AD91-D941-7902D4C98535}"/>
              </a:ext>
            </a:extLst>
          </p:cNvPr>
          <p:cNvPicPr>
            <a:picLocks noChangeAspect="1"/>
          </p:cNvPicPr>
          <p:nvPr/>
        </p:nvPicPr>
        <p:blipFill rotWithShape="1">
          <a:blip r:embed="rId7">
            <a:clrChange>
              <a:clrFrom>
                <a:srgbClr val="FFFFFF"/>
              </a:clrFrom>
              <a:clrTo>
                <a:srgbClr val="FFFFFF">
                  <a:alpha val="0"/>
                </a:srgbClr>
              </a:clrTo>
            </a:clrChange>
          </a:blip>
          <a:srcRect l="15210" t="11661"/>
          <a:stretch/>
        </p:blipFill>
        <p:spPr>
          <a:xfrm>
            <a:off x="4824050" y="3705909"/>
            <a:ext cx="3793766" cy="2305665"/>
          </a:xfrm>
          <a:prstGeom prst="rect">
            <a:avLst/>
          </a:prstGeom>
        </p:spPr>
      </p:pic>
      <p:pic>
        <p:nvPicPr>
          <p:cNvPr id="24" name="Picture 23">
            <a:extLst>
              <a:ext uri="{FF2B5EF4-FFF2-40B4-BE49-F238E27FC236}">
                <a16:creationId xmlns:a16="http://schemas.microsoft.com/office/drawing/2014/main" id="{DB2CF2EB-9077-D3D4-6AA2-0795697DC96D}"/>
              </a:ext>
            </a:extLst>
          </p:cNvPr>
          <p:cNvPicPr>
            <a:picLocks noChangeAspect="1"/>
          </p:cNvPicPr>
          <p:nvPr/>
        </p:nvPicPr>
        <p:blipFill rotWithShape="1">
          <a:blip r:embed="rId8">
            <a:clrChange>
              <a:clrFrom>
                <a:srgbClr val="FFFFFF"/>
              </a:clrFrom>
              <a:clrTo>
                <a:srgbClr val="FFFFFF">
                  <a:alpha val="0"/>
                </a:srgbClr>
              </a:clrTo>
            </a:clrChange>
          </a:blip>
          <a:srcRect l="6453" t="17055" r="60317"/>
          <a:stretch/>
        </p:blipFill>
        <p:spPr>
          <a:xfrm>
            <a:off x="8555813" y="3677652"/>
            <a:ext cx="2575050" cy="2362178"/>
          </a:xfrm>
          <a:prstGeom prst="rect">
            <a:avLst/>
          </a:prstGeom>
        </p:spPr>
      </p:pic>
      <p:pic>
        <p:nvPicPr>
          <p:cNvPr id="28" name="Graphic 27" descr="Fireworks outline">
            <a:extLst>
              <a:ext uri="{FF2B5EF4-FFF2-40B4-BE49-F238E27FC236}">
                <a16:creationId xmlns:a16="http://schemas.microsoft.com/office/drawing/2014/main" id="{DE579259-E461-739C-0CE3-71228036EF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46569" y="3808188"/>
            <a:ext cx="914400" cy="914400"/>
          </a:xfrm>
          <a:prstGeom prst="rect">
            <a:avLst/>
          </a:prstGeom>
        </p:spPr>
      </p:pic>
      <p:sp>
        <p:nvSpPr>
          <p:cNvPr id="5" name="TextBox 4">
            <a:extLst>
              <a:ext uri="{FF2B5EF4-FFF2-40B4-BE49-F238E27FC236}">
                <a16:creationId xmlns:a16="http://schemas.microsoft.com/office/drawing/2014/main" id="{8E8FB00F-4AD2-A721-307C-F396764CD2EE}"/>
              </a:ext>
            </a:extLst>
          </p:cNvPr>
          <p:cNvSpPr txBox="1"/>
          <p:nvPr/>
        </p:nvSpPr>
        <p:spPr>
          <a:xfrm>
            <a:off x="4836806" y="1828870"/>
            <a:ext cx="5893398" cy="67710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B9BE"/>
                </a:solidFill>
                <a:effectLst/>
                <a:uLnTx/>
                <a:uFillTx/>
                <a:latin typeface="TT Norms Pro"/>
                <a:ea typeface="+mn-ea"/>
                <a:cs typeface="+mn-cs"/>
              </a:rPr>
              <a:t>bpsalliance.org/resources/technical-guides/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TT Norms Pro"/>
                <a:ea typeface="+mn-ea"/>
                <a:cs typeface="+mn-cs"/>
              </a:rPr>
              <a:t>Please share the link, not the guide</a:t>
            </a:r>
          </a:p>
        </p:txBody>
      </p:sp>
      <p:grpSp>
        <p:nvGrpSpPr>
          <p:cNvPr id="6" name="Groupe 5">
            <a:extLst>
              <a:ext uri="{FF2B5EF4-FFF2-40B4-BE49-F238E27FC236}">
                <a16:creationId xmlns:a16="http://schemas.microsoft.com/office/drawing/2014/main" id="{34298A84-6684-83D7-5230-64E8F38A9DBF}"/>
              </a:ext>
            </a:extLst>
          </p:cNvPr>
          <p:cNvGrpSpPr/>
          <p:nvPr/>
        </p:nvGrpSpPr>
        <p:grpSpPr>
          <a:xfrm>
            <a:off x="9792739" y="418666"/>
            <a:ext cx="2099223" cy="2588161"/>
            <a:chOff x="9786153" y="835718"/>
            <a:chExt cx="2099223" cy="2588161"/>
          </a:xfrm>
        </p:grpSpPr>
        <p:pic>
          <p:nvPicPr>
            <p:cNvPr id="8" name="Picture 7">
              <a:extLst>
                <a:ext uri="{FF2B5EF4-FFF2-40B4-BE49-F238E27FC236}">
                  <a16:creationId xmlns:a16="http://schemas.microsoft.com/office/drawing/2014/main" id="{AE854640-0340-99B1-94DC-CBFD09488DFE}"/>
                </a:ext>
              </a:extLst>
            </p:cNvPr>
            <p:cNvPicPr>
              <a:picLocks noChangeAspect="1"/>
            </p:cNvPicPr>
            <p:nvPr/>
          </p:nvPicPr>
          <p:blipFill>
            <a:blip r:embed="rId11"/>
            <a:stretch>
              <a:fillRect/>
            </a:stretch>
          </p:blipFill>
          <p:spPr>
            <a:xfrm>
              <a:off x="9786153" y="835718"/>
              <a:ext cx="2099223" cy="1867394"/>
            </a:xfrm>
            <a:prstGeom prst="rect">
              <a:avLst/>
            </a:prstGeom>
          </p:spPr>
        </p:pic>
        <p:pic>
          <p:nvPicPr>
            <p:cNvPr id="10" name="Picture 9">
              <a:extLst>
                <a:ext uri="{FF2B5EF4-FFF2-40B4-BE49-F238E27FC236}">
                  <a16:creationId xmlns:a16="http://schemas.microsoft.com/office/drawing/2014/main" id="{EA064531-C38B-3D63-11AC-A5894A594C95}"/>
                </a:ext>
              </a:extLst>
            </p:cNvPr>
            <p:cNvPicPr>
              <a:picLocks noChangeAspect="1"/>
            </p:cNvPicPr>
            <p:nvPr/>
          </p:nvPicPr>
          <p:blipFill rotWithShape="1">
            <a:blip r:embed="rId12"/>
            <a:srcRect l="8779" t="83096" r="8154"/>
            <a:stretch/>
          </p:blipFill>
          <p:spPr>
            <a:xfrm>
              <a:off x="9786153" y="2752089"/>
              <a:ext cx="1943529" cy="671790"/>
            </a:xfrm>
            <a:prstGeom prst="rect">
              <a:avLst/>
            </a:prstGeom>
          </p:spPr>
        </p:pic>
      </p:grpSp>
      <p:pic>
        <p:nvPicPr>
          <p:cNvPr id="2" name="Picture 2" descr="BioProcessing Fittings | Nordson MEDICAL">
            <a:extLst>
              <a:ext uri="{FF2B5EF4-FFF2-40B4-BE49-F238E27FC236}">
                <a16:creationId xmlns:a16="http://schemas.microsoft.com/office/drawing/2014/main" id="{2B5182E8-05D0-74BB-DE7A-14D89E0BC61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73582" y="-111084"/>
            <a:ext cx="1943529" cy="1554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507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4B3E8-05DB-8178-4C66-CADD1776CFBB}"/>
              </a:ext>
            </a:extLst>
          </p:cNvPr>
          <p:cNvSpPr>
            <a:spLocks noGrp="1"/>
          </p:cNvSpPr>
          <p:nvPr>
            <p:ph type="title"/>
          </p:nvPr>
        </p:nvSpPr>
        <p:spPr/>
        <p:txBody>
          <a:bodyPr/>
          <a:lstStyle/>
          <a:p>
            <a:r>
              <a:rPr lang="en-US" dirty="0"/>
              <a:t>X-Ray: Representative Qualification Data</a:t>
            </a:r>
          </a:p>
        </p:txBody>
      </p:sp>
      <p:sp>
        <p:nvSpPr>
          <p:cNvPr id="16" name="Espace réservé du numéro de diapositive 15">
            <a:extLst>
              <a:ext uri="{FF2B5EF4-FFF2-40B4-BE49-F238E27FC236}">
                <a16:creationId xmlns:a16="http://schemas.microsoft.com/office/drawing/2014/main" id="{D90F79D7-9AF5-B017-73A7-51442208368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fr-FR" sz="1000" b="0" i="0" u="none" strike="noStrike" kern="1200" cap="none" spc="0" normalizeH="0" baseline="0" noProof="0" smtClean="0">
                <a:ln>
                  <a:noFill/>
                </a:ln>
                <a:solidFill>
                  <a:prstClr val="black"/>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fr-FR" sz="1000" b="0" i="0" u="none" strike="noStrike" kern="1200" cap="none" spc="0" normalizeH="0" baseline="0" noProof="0">
              <a:ln>
                <a:noFill/>
              </a:ln>
              <a:solidFill>
                <a:prstClr val="black"/>
              </a:solidFill>
              <a:effectLst/>
              <a:uLnTx/>
              <a:uFillTx/>
              <a:latin typeface="TT Norms Pro"/>
              <a:ea typeface="+mn-ea"/>
              <a:cs typeface="+mn-cs"/>
            </a:endParaRPr>
          </a:p>
        </p:txBody>
      </p:sp>
      <p:pic>
        <p:nvPicPr>
          <p:cNvPr id="5" name="Picture 4">
            <a:extLst>
              <a:ext uri="{FF2B5EF4-FFF2-40B4-BE49-F238E27FC236}">
                <a16:creationId xmlns:a16="http://schemas.microsoft.com/office/drawing/2014/main" id="{7AEB999A-3D75-B94D-C011-307A14115A22}"/>
              </a:ext>
            </a:extLst>
          </p:cNvPr>
          <p:cNvPicPr>
            <a:picLocks noChangeAspect="1"/>
          </p:cNvPicPr>
          <p:nvPr/>
        </p:nvPicPr>
        <p:blipFill>
          <a:blip r:embed="rId2"/>
          <a:stretch>
            <a:fillRect/>
          </a:stretch>
        </p:blipFill>
        <p:spPr>
          <a:xfrm>
            <a:off x="5402424" y="2663173"/>
            <a:ext cx="4834303" cy="3340827"/>
          </a:xfrm>
          <a:prstGeom prst="rect">
            <a:avLst/>
          </a:prstGeom>
        </p:spPr>
      </p:pic>
      <p:pic>
        <p:nvPicPr>
          <p:cNvPr id="6" name="Image 2">
            <a:extLst>
              <a:ext uri="{FF2B5EF4-FFF2-40B4-BE49-F238E27FC236}">
                <a16:creationId xmlns:a16="http://schemas.microsoft.com/office/drawing/2014/main" id="{382FD922-94FD-175F-7D23-FCCCEBF659E1}"/>
              </a:ext>
            </a:extLst>
          </p:cNvPr>
          <p:cNvPicPr>
            <a:picLocks noChangeAspect="1"/>
          </p:cNvPicPr>
          <p:nvPr/>
        </p:nvPicPr>
        <p:blipFill>
          <a:blip r:embed="rId3"/>
          <a:stretch>
            <a:fillRect/>
          </a:stretch>
        </p:blipFill>
        <p:spPr>
          <a:xfrm>
            <a:off x="188682" y="1441312"/>
            <a:ext cx="1172687" cy="1494835"/>
          </a:xfrm>
          <a:prstGeom prst="rect">
            <a:avLst/>
          </a:prstGeom>
          <a:effectLst>
            <a:outerShdw blurRad="50800" dist="38100" dir="13500000" algn="br" rotWithShape="0">
              <a:prstClr val="black">
                <a:alpha val="40000"/>
              </a:prstClr>
            </a:outerShdw>
          </a:effectLst>
        </p:spPr>
      </p:pic>
      <p:sp>
        <p:nvSpPr>
          <p:cNvPr id="7" name="Rectangle 6">
            <a:extLst>
              <a:ext uri="{FF2B5EF4-FFF2-40B4-BE49-F238E27FC236}">
                <a16:creationId xmlns:a16="http://schemas.microsoft.com/office/drawing/2014/main" id="{26A4ED4A-E92D-46A7-7325-BE1D90699DC6}"/>
              </a:ext>
            </a:extLst>
          </p:cNvPr>
          <p:cNvSpPr/>
          <p:nvPr/>
        </p:nvSpPr>
        <p:spPr>
          <a:xfrm>
            <a:off x="1544973" y="1459680"/>
            <a:ext cx="3157153" cy="9143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T Norms Pro"/>
                <a:ea typeface="+mn-ea"/>
                <a:cs typeface="+mn-cs"/>
              </a:rPr>
              <a:t>Temperature and Activation</a:t>
            </a:r>
            <a:br>
              <a:rPr kumimoji="0" lang="en-US" sz="1800" b="0" i="0" u="none" strike="noStrike" kern="1200" cap="none" spc="0" normalizeH="0" baseline="0" noProof="0" dirty="0">
                <a:ln>
                  <a:noFill/>
                </a:ln>
                <a:solidFill>
                  <a:prstClr val="white"/>
                </a:solidFill>
                <a:effectLst/>
                <a:uLnTx/>
                <a:uFillTx/>
                <a:latin typeface="TT Norms Pro"/>
                <a:ea typeface="+mn-ea"/>
                <a:cs typeface="+mn-cs"/>
              </a:rPr>
            </a:br>
            <a:r>
              <a:rPr kumimoji="0" lang="en-US" sz="1800" b="0" i="0" u="none" strike="noStrike" kern="1200" cap="none" spc="0" normalizeH="0" baseline="0" noProof="0" dirty="0">
                <a:ln>
                  <a:noFill/>
                </a:ln>
                <a:solidFill>
                  <a:prstClr val="white"/>
                </a:solidFill>
                <a:effectLst/>
                <a:uLnTx/>
                <a:uFillTx/>
                <a:latin typeface="TT Norms Pro"/>
                <a:ea typeface="+mn-ea"/>
                <a:cs typeface="+mn-cs"/>
              </a:rPr>
              <a:t>Assessment</a:t>
            </a:r>
            <a:br>
              <a:rPr kumimoji="0" lang="en-US" sz="1800" b="0" i="0" u="none" strike="noStrike" kern="1200" cap="none" spc="0" normalizeH="0" baseline="0" noProof="0" dirty="0">
                <a:ln>
                  <a:noFill/>
                </a:ln>
                <a:solidFill>
                  <a:prstClr val="white"/>
                </a:solidFill>
                <a:effectLst/>
                <a:uLnTx/>
                <a:uFillTx/>
                <a:latin typeface="TT Norms Pro"/>
                <a:ea typeface="+mn-ea"/>
                <a:cs typeface="+mn-cs"/>
              </a:rPr>
            </a:br>
            <a:r>
              <a:rPr kumimoji="0" lang="en-US" sz="1800" b="0" i="0" u="none" strike="noStrike" kern="1200" cap="none" spc="0" normalizeH="0" baseline="0" noProof="0" dirty="0">
                <a:ln>
                  <a:noFill/>
                </a:ln>
                <a:solidFill>
                  <a:prstClr val="white"/>
                </a:solidFill>
                <a:effectLst/>
                <a:uLnTx/>
                <a:uFillTx/>
                <a:latin typeface="TT Norms Pro"/>
                <a:ea typeface="+mn-ea"/>
                <a:cs typeface="+mn-cs"/>
              </a:rPr>
              <a:t>(45 polymer formulations)</a:t>
            </a:r>
          </a:p>
        </p:txBody>
      </p:sp>
      <p:pic>
        <p:nvPicPr>
          <p:cNvPr id="9" name="Graphic 8" descr="Thermometer with solid fill">
            <a:extLst>
              <a:ext uri="{FF2B5EF4-FFF2-40B4-BE49-F238E27FC236}">
                <a16:creationId xmlns:a16="http://schemas.microsoft.com/office/drawing/2014/main" id="{DC317041-6269-FAF2-3A9B-CBAF6385CA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10231" y="1512749"/>
            <a:ext cx="914400" cy="914400"/>
          </a:xfrm>
          <a:prstGeom prst="rect">
            <a:avLst/>
          </a:prstGeom>
        </p:spPr>
      </p:pic>
      <p:pic>
        <p:nvPicPr>
          <p:cNvPr id="11" name="Graphic 10" descr="Radioactive outline">
            <a:extLst>
              <a:ext uri="{FF2B5EF4-FFF2-40B4-BE49-F238E27FC236}">
                <a16:creationId xmlns:a16="http://schemas.microsoft.com/office/drawing/2014/main" id="{52AEB7A6-E305-A56E-8CD6-C6C6D5F0699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09855" y="1517050"/>
            <a:ext cx="914400" cy="914400"/>
          </a:xfrm>
          <a:prstGeom prst="rect">
            <a:avLst/>
          </a:prstGeom>
        </p:spPr>
      </p:pic>
      <p:sp>
        <p:nvSpPr>
          <p:cNvPr id="12" name="Rectangle 11">
            <a:extLst>
              <a:ext uri="{FF2B5EF4-FFF2-40B4-BE49-F238E27FC236}">
                <a16:creationId xmlns:a16="http://schemas.microsoft.com/office/drawing/2014/main" id="{7AAED2EF-5D3E-5220-1355-4155932A5BDD}"/>
              </a:ext>
            </a:extLst>
          </p:cNvPr>
          <p:cNvSpPr/>
          <p:nvPr/>
        </p:nvSpPr>
        <p:spPr>
          <a:xfrm>
            <a:off x="1527869" y="3403833"/>
            <a:ext cx="3157153" cy="9143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T Norms Pro"/>
                <a:ea typeface="+mn-ea"/>
                <a:cs typeface="+mn-cs"/>
              </a:rPr>
              <a:t>Component Test Data &amp; Assessment</a:t>
            </a:r>
          </a:p>
        </p:txBody>
      </p:sp>
      <p:sp>
        <p:nvSpPr>
          <p:cNvPr id="13" name="Rectangle 12">
            <a:extLst>
              <a:ext uri="{FF2B5EF4-FFF2-40B4-BE49-F238E27FC236}">
                <a16:creationId xmlns:a16="http://schemas.microsoft.com/office/drawing/2014/main" id="{7BD93AF4-B2F9-F7C9-7B00-CB1B9A2E3DFE}"/>
              </a:ext>
            </a:extLst>
          </p:cNvPr>
          <p:cNvSpPr/>
          <p:nvPr/>
        </p:nvSpPr>
        <p:spPr>
          <a:xfrm>
            <a:off x="1544970" y="2534441"/>
            <a:ext cx="3157153" cy="7406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T Norms Pro"/>
                <a:ea typeface="+mn-ea"/>
                <a:cs typeface="+mn-cs"/>
              </a:rPr>
              <a:t>Material Test Data &amp; Assessments</a:t>
            </a:r>
          </a:p>
        </p:txBody>
      </p:sp>
      <p:sp>
        <p:nvSpPr>
          <p:cNvPr id="14" name="Rectangle 13">
            <a:extLst>
              <a:ext uri="{FF2B5EF4-FFF2-40B4-BE49-F238E27FC236}">
                <a16:creationId xmlns:a16="http://schemas.microsoft.com/office/drawing/2014/main" id="{99DE2AEC-ABE3-082E-1674-0500D620FEA6}"/>
              </a:ext>
            </a:extLst>
          </p:cNvPr>
          <p:cNvSpPr/>
          <p:nvPr/>
        </p:nvSpPr>
        <p:spPr>
          <a:xfrm>
            <a:off x="1527868" y="4443138"/>
            <a:ext cx="3157153" cy="78320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T Norms Pro"/>
                <a:ea typeface="+mn-ea"/>
                <a:cs typeface="+mn-cs"/>
              </a:rPr>
              <a:t>Assembly Integrity</a:t>
            </a:r>
          </a:p>
        </p:txBody>
      </p:sp>
      <p:sp>
        <p:nvSpPr>
          <p:cNvPr id="15" name="Rectangle 14">
            <a:extLst>
              <a:ext uri="{FF2B5EF4-FFF2-40B4-BE49-F238E27FC236}">
                <a16:creationId xmlns:a16="http://schemas.microsoft.com/office/drawing/2014/main" id="{A9F4E5F9-1568-CF93-7E22-BDF227647542}"/>
              </a:ext>
            </a:extLst>
          </p:cNvPr>
          <p:cNvSpPr/>
          <p:nvPr/>
        </p:nvSpPr>
        <p:spPr>
          <a:xfrm>
            <a:off x="1544970" y="5347986"/>
            <a:ext cx="3157153" cy="7045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T Norms Pro"/>
                <a:ea typeface="+mn-ea"/>
                <a:cs typeface="+mn-cs"/>
              </a:rPr>
              <a:t>Next Steps</a:t>
            </a:r>
          </a:p>
        </p:txBody>
      </p:sp>
      <p:cxnSp>
        <p:nvCxnSpPr>
          <p:cNvPr id="19" name="Straight Connector 18">
            <a:extLst>
              <a:ext uri="{FF2B5EF4-FFF2-40B4-BE49-F238E27FC236}">
                <a16:creationId xmlns:a16="http://schemas.microsoft.com/office/drawing/2014/main" id="{46D85D40-A774-EB48-C707-DFC4AED45C0E}"/>
              </a:ext>
            </a:extLst>
          </p:cNvPr>
          <p:cNvCxnSpPr>
            <a:cxnSpLocks/>
          </p:cNvCxnSpPr>
          <p:nvPr/>
        </p:nvCxnSpPr>
        <p:spPr>
          <a:xfrm>
            <a:off x="4685021" y="1916879"/>
            <a:ext cx="71740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B5DF9D0B-EAFA-AD67-6773-E7880EE85E7E}"/>
              </a:ext>
            </a:extLst>
          </p:cNvPr>
          <p:cNvCxnSpPr>
            <a:cxnSpLocks/>
          </p:cNvCxnSpPr>
          <p:nvPr/>
        </p:nvCxnSpPr>
        <p:spPr>
          <a:xfrm>
            <a:off x="4685021" y="3861032"/>
            <a:ext cx="717403"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839628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89969879-FCD0-B839-939B-10A36947E09D}"/>
              </a:ext>
            </a:extLst>
          </p:cNvPr>
          <p:cNvGraphicFramePr>
            <a:graphicFrameLocks noChangeAspect="1"/>
          </p:cNvGraphicFramePr>
          <p:nvPr>
            <p:custDataLst>
              <p:tags r:id="rId1"/>
            </p:custDataLst>
            <p:extLst>
              <p:ext uri="{D42A27DB-BD31-4B8C-83A1-F6EECF244321}">
                <p14:modId xmlns:p14="http://schemas.microsoft.com/office/powerpoint/2010/main" val="2388897597"/>
              </p:ext>
            </p:extLst>
          </p:nvPr>
        </p:nvGraphicFramePr>
        <p:xfrm>
          <a:off x="1525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6" name="Objet 5" hidden="1">
                        <a:extLst>
                          <a:ext uri="{FF2B5EF4-FFF2-40B4-BE49-F238E27FC236}">
                            <a16:creationId xmlns:a16="http://schemas.microsoft.com/office/drawing/2014/main" id="{89969879-FCD0-B839-939B-10A36947E09D}"/>
                          </a:ext>
                        </a:extLst>
                      </p:cNvPr>
                      <p:cNvPicPr/>
                      <p:nvPr/>
                    </p:nvPicPr>
                    <p:blipFill>
                      <a:blip r:embed="rId4"/>
                      <a:stretch>
                        <a:fillRect/>
                      </a:stretch>
                    </p:blipFill>
                    <p:spPr>
                      <a:xfrm>
                        <a:off x="1525588" y="1588"/>
                        <a:ext cx="1588" cy="1588"/>
                      </a:xfrm>
                      <a:prstGeom prst="rect">
                        <a:avLst/>
                      </a:prstGeom>
                    </p:spPr>
                  </p:pic>
                </p:oleObj>
              </mc:Fallback>
            </mc:AlternateContent>
          </a:graphicData>
        </a:graphic>
      </p:graphicFrame>
      <p:sp>
        <p:nvSpPr>
          <p:cNvPr id="3" name="Text Box 2">
            <a:extLst>
              <a:ext uri="{FF2B5EF4-FFF2-40B4-BE49-F238E27FC236}">
                <a16:creationId xmlns:a16="http://schemas.microsoft.com/office/drawing/2014/main" id="{114B94FF-52A5-13D6-3186-720E022DCE0C}"/>
              </a:ext>
            </a:extLst>
          </p:cNvPr>
          <p:cNvSpPr txBox="1">
            <a:spLocks noChangeArrowheads="1"/>
          </p:cNvSpPr>
          <p:nvPr/>
        </p:nvSpPr>
        <p:spPr bwMode="auto">
          <a:xfrm>
            <a:off x="3276600" y="304800"/>
            <a:ext cx="6934200" cy="477054"/>
          </a:xfrm>
          <a:prstGeom prst="rect">
            <a:avLst/>
          </a:prstGeom>
        </p:spPr>
        <p:txBody>
          <a:bodyPr vert="horz" lIns="0" tIns="0" rIns="0" bIns="0" rtlCol="0" anchor="ctr">
            <a:normAutofit/>
          </a:bodyPr>
          <a:lstStyle>
            <a:defPPr>
              <a:defRPr lang="en-US"/>
            </a:defPPr>
            <a:lvl1pPr>
              <a:lnSpc>
                <a:spcPts val="3000"/>
              </a:lnSpc>
              <a:spcBef>
                <a:spcPct val="0"/>
              </a:spcBef>
              <a:buNone/>
              <a:defRPr sz="2800">
                <a:solidFill>
                  <a:schemeClr val="accent1"/>
                </a:solidFill>
                <a:latin typeface="+mj-lt"/>
                <a:ea typeface="+mj-ea"/>
                <a:cs typeface="+mj-cs"/>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endParaRPr kumimoji="0" lang="en-GB" altLang="en-US" sz="2800" b="0" i="0" u="none" strike="noStrike" kern="1200" cap="none" spc="0" normalizeH="0" baseline="0" noProof="0" dirty="0">
              <a:ln>
                <a:noFill/>
              </a:ln>
              <a:solidFill>
                <a:srgbClr val="C6C6C6"/>
              </a:solidFill>
              <a:effectLst/>
              <a:uLnTx/>
              <a:uFillTx/>
              <a:latin typeface="TT Norms Pro"/>
              <a:ea typeface="+mj-ea"/>
              <a:cs typeface="+mj-cs"/>
            </a:endParaRPr>
          </a:p>
        </p:txBody>
      </p:sp>
      <p:graphicFrame>
        <p:nvGraphicFramePr>
          <p:cNvPr id="4" name="Diagramme 4">
            <a:extLst>
              <a:ext uri="{FF2B5EF4-FFF2-40B4-BE49-F238E27FC236}">
                <a16:creationId xmlns:a16="http://schemas.microsoft.com/office/drawing/2014/main" id="{5308FA96-938C-DA29-B5AA-53D570AA04BA}"/>
              </a:ext>
            </a:extLst>
          </p:cNvPr>
          <p:cNvGraphicFramePr/>
          <p:nvPr/>
        </p:nvGraphicFramePr>
        <p:xfrm>
          <a:off x="1828800" y="1191209"/>
          <a:ext cx="9078686" cy="48177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re 1">
            <a:extLst>
              <a:ext uri="{FF2B5EF4-FFF2-40B4-BE49-F238E27FC236}">
                <a16:creationId xmlns:a16="http://schemas.microsoft.com/office/drawing/2014/main" id="{CFBBE595-BA2A-7E7F-2706-F4C9670AD08D}"/>
              </a:ext>
            </a:extLst>
          </p:cNvPr>
          <p:cNvSpPr>
            <a:spLocks noGrp="1"/>
          </p:cNvSpPr>
          <p:nvPr>
            <p:ph type="title"/>
          </p:nvPr>
        </p:nvSpPr>
        <p:spPr/>
        <p:txBody>
          <a:bodyPr vert="horz"/>
          <a:lstStyle/>
          <a:p>
            <a:r>
              <a:rPr lang="en-GB" altLang="en-US" dirty="0"/>
              <a:t>Recent Publications</a:t>
            </a:r>
            <a:endParaRPr lang="fr-FR" dirty="0"/>
          </a:p>
        </p:txBody>
      </p:sp>
      <p:sp>
        <p:nvSpPr>
          <p:cNvPr id="5" name="Espace réservé du numéro de diapositive 4">
            <a:extLst>
              <a:ext uri="{FF2B5EF4-FFF2-40B4-BE49-F238E27FC236}">
                <a16:creationId xmlns:a16="http://schemas.microsoft.com/office/drawing/2014/main" id="{15CF9135-5A5F-934C-2D47-83B6B032B3CB}"/>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smtClean="0">
                <a:ln>
                  <a:noFill/>
                </a:ln>
                <a:solidFill>
                  <a:prstClr val="black"/>
                </a:solidFill>
                <a:effectLst/>
                <a:uLnTx/>
                <a:uFillTx/>
                <a:latin typeface="TT Norms Pro"/>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1841078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C1059B95-1147-3259-CDB5-C9CEC70C570D}"/>
              </a:ext>
            </a:extLst>
          </p:cNvPr>
          <p:cNvGraphicFramePr>
            <a:graphicFrameLocks noChangeAspect="1"/>
          </p:cNvGraphicFramePr>
          <p:nvPr>
            <p:custDataLst>
              <p:tags r:id="rId1"/>
            </p:custDataLst>
            <p:extLst>
              <p:ext uri="{D42A27DB-BD31-4B8C-83A1-F6EECF244321}">
                <p14:modId xmlns:p14="http://schemas.microsoft.com/office/powerpoint/2010/main" val="3629520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6" name="Objet 5" hidden="1">
                        <a:extLst>
                          <a:ext uri="{FF2B5EF4-FFF2-40B4-BE49-F238E27FC236}">
                            <a16:creationId xmlns:a16="http://schemas.microsoft.com/office/drawing/2014/main" id="{C1059B95-1147-3259-CDB5-C9CEC70C57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Foliennummernplatzhalter 13">
            <a:extLst>
              <a:ext uri="{FF2B5EF4-FFF2-40B4-BE49-F238E27FC236}">
                <a16:creationId xmlns:a16="http://schemas.microsoft.com/office/drawing/2014/main" id="{88A36DB9-7F95-47AE-B1BC-BDA52CEBA7C7}"/>
              </a:ext>
            </a:extLst>
          </p:cNvPr>
          <p:cNvSpPr>
            <a:spLocks noGrp="1"/>
          </p:cNvSpPr>
          <p:nvPr>
            <p:ph type="sldNum" sz="quarter" idx="12"/>
          </p:nvPr>
        </p:nvSpPr>
        <p:spPr/>
        <p:txBody>
          <a:bodyPr/>
          <a:lstStyle/>
          <a:p>
            <a:fld id="{0C8761C7-EE27-4485-904A-AF787EF92FBE}" type="slidenum">
              <a:rPr lang="en-US" noProof="0" smtClean="0"/>
              <a:pPr/>
              <a:t>49</a:t>
            </a:fld>
            <a:endParaRPr lang="en-US" noProof="0"/>
          </a:p>
        </p:txBody>
      </p:sp>
      <p:sp>
        <p:nvSpPr>
          <p:cNvPr id="5" name="Titre 4">
            <a:extLst>
              <a:ext uri="{FF2B5EF4-FFF2-40B4-BE49-F238E27FC236}">
                <a16:creationId xmlns:a16="http://schemas.microsoft.com/office/drawing/2014/main" id="{6DAD2732-32DD-5224-2A24-554F35C6547C}"/>
              </a:ext>
            </a:extLst>
          </p:cNvPr>
          <p:cNvSpPr>
            <a:spLocks noGrp="1"/>
          </p:cNvSpPr>
          <p:nvPr>
            <p:ph type="title"/>
          </p:nvPr>
        </p:nvSpPr>
        <p:spPr>
          <a:xfrm>
            <a:off x="2031274" y="2971787"/>
            <a:ext cx="10515600" cy="1325563"/>
          </a:xfrm>
        </p:spPr>
        <p:txBody>
          <a:bodyPr vert="horz">
            <a:normAutofit/>
          </a:bodyPr>
          <a:lstStyle/>
          <a:p>
            <a:r>
              <a:rPr lang="en-US" sz="4400" b="1" dirty="0"/>
              <a:t>SUS vendors risk assessment</a:t>
            </a:r>
            <a:endParaRPr lang="fr-FR" dirty="0"/>
          </a:p>
        </p:txBody>
      </p:sp>
      <p:pic>
        <p:nvPicPr>
          <p:cNvPr id="17" name="Picture 6" descr="Text, background pattern&#10;&#10;Description automatically generated">
            <a:extLst>
              <a:ext uri="{FF2B5EF4-FFF2-40B4-BE49-F238E27FC236}">
                <a16:creationId xmlns:a16="http://schemas.microsoft.com/office/drawing/2014/main" id="{A44D43A0-EDB5-D0DD-E71A-9919C7016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
        <p:nvSpPr>
          <p:cNvPr id="7" name="ZoneTexte 6">
            <a:extLst>
              <a:ext uri="{FF2B5EF4-FFF2-40B4-BE49-F238E27FC236}">
                <a16:creationId xmlns:a16="http://schemas.microsoft.com/office/drawing/2014/main" id="{1E572175-2414-1E0D-629A-FC141D198A99}"/>
              </a:ext>
            </a:extLst>
          </p:cNvPr>
          <p:cNvSpPr txBox="1"/>
          <p:nvPr/>
        </p:nvSpPr>
        <p:spPr>
          <a:xfrm>
            <a:off x="1865376" y="5986272"/>
            <a:ext cx="2537490" cy="369332"/>
          </a:xfrm>
          <a:prstGeom prst="rect">
            <a:avLst/>
          </a:prstGeom>
          <a:noFill/>
        </p:spPr>
        <p:txBody>
          <a:bodyPr wrap="none" rtlCol="0">
            <a:spAutoFit/>
          </a:bodyPr>
          <a:lstStyle/>
          <a:p>
            <a:r>
              <a:rPr lang="fr-FR" dirty="0"/>
              <a:t>SUS = Single Use </a:t>
            </a:r>
            <a:r>
              <a:rPr lang="fr-FR" dirty="0" err="1"/>
              <a:t>Systems</a:t>
            </a:r>
            <a:endParaRPr lang="fr-FR" dirty="0"/>
          </a:p>
        </p:txBody>
      </p:sp>
    </p:spTree>
    <p:extLst>
      <p:ext uri="{BB962C8B-B14F-4D97-AF65-F5344CB8AC3E}">
        <p14:creationId xmlns:p14="http://schemas.microsoft.com/office/powerpoint/2010/main" val="528513124"/>
      </p:ext>
    </p:extLst>
  </p:cSld>
  <p:clrMapOvr>
    <a:masterClrMapping/>
  </p:clrMapOvr>
  <mc:AlternateContent xmlns:mc="http://schemas.openxmlformats.org/markup-compatibility/2006" xmlns:p14="http://schemas.microsoft.com/office/powerpoint/2010/main">
    <mc:Choice Requires="p14">
      <p:transition spd="slow" p14:dur="2000" advTm="180"/>
    </mc:Choice>
    <mc:Fallback xmlns="">
      <p:transition spd="slow" advTm="1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Standards and Guidance </a:t>
            </a:r>
          </a:p>
        </p:txBody>
      </p:sp>
      <p:sp>
        <p:nvSpPr>
          <p:cNvPr id="2" name="Date Placeholder 1"/>
          <p:cNvSpPr>
            <a:spLocks noGrp="1"/>
          </p:cNvSpPr>
          <p:nvPr>
            <p:ph type="dt" sz="half" idx="10"/>
          </p:nvPr>
        </p:nvSpPr>
        <p:spPr>
          <a:xfrm>
            <a:off x="947928" y="6165913"/>
            <a:ext cx="4014216" cy="365125"/>
          </a:xfrm>
        </p:spPr>
        <p:txBody>
          <a:bodyPr/>
          <a:lstStyle/>
          <a:p>
            <a:r>
              <a:rPr lang="en-GB" baseline="30000" dirty="0"/>
              <a:t>1</a:t>
            </a:r>
            <a:r>
              <a:rPr lang="en-GB" dirty="0"/>
              <a:t>ASTM E55/E61 radiation workshop, Denver, May 2023</a:t>
            </a:r>
          </a:p>
        </p:txBody>
      </p:sp>
      <p:sp>
        <p:nvSpPr>
          <p:cNvPr id="4" name="Slide Number Placeholder 3"/>
          <p:cNvSpPr>
            <a:spLocks noGrp="1"/>
          </p:cNvSpPr>
          <p:nvPr>
            <p:ph type="sldNum" sz="quarter" idx="12"/>
          </p:nvPr>
        </p:nvSpPr>
        <p:spPr/>
        <p:txBody>
          <a:bodyPr/>
          <a:lstStyle/>
          <a:p>
            <a:fld id="{AD3FAF27-8B82-4449-B01B-BEC948125F21}" type="slidenum">
              <a:rPr lang="en-GB" smtClean="0"/>
              <a:t>5</a:t>
            </a:fld>
            <a:endParaRPr lang="en-GB"/>
          </a:p>
        </p:txBody>
      </p:sp>
      <p:sp>
        <p:nvSpPr>
          <p:cNvPr id="6" name="Espace réservé du texte 5">
            <a:extLst>
              <a:ext uri="{FF2B5EF4-FFF2-40B4-BE49-F238E27FC236}">
                <a16:creationId xmlns:a16="http://schemas.microsoft.com/office/drawing/2014/main" id="{7974E5E7-3434-B6AD-9534-A73043993631}"/>
              </a:ext>
            </a:extLst>
          </p:cNvPr>
          <p:cNvSpPr>
            <a:spLocks noGrp="1"/>
          </p:cNvSpPr>
          <p:nvPr>
            <p:ph type="body" idx="1"/>
          </p:nvPr>
        </p:nvSpPr>
        <p:spPr/>
        <p:txBody>
          <a:bodyPr>
            <a:normAutofit fontScale="70000" lnSpcReduction="20000"/>
          </a:bodyPr>
          <a:lstStyle/>
          <a:p>
            <a:pPr marL="12700" marR="5080" indent="0">
              <a:buNone/>
            </a:pPr>
            <a:r>
              <a:rPr lang="en-GB" dirty="0"/>
              <a:t>Standards that should be used are</a:t>
            </a:r>
            <a:r>
              <a:rPr lang="en-GB" baseline="30000" dirty="0"/>
              <a:t>1</a:t>
            </a:r>
            <a:endParaRPr lang="en-GB" dirty="0"/>
          </a:p>
          <a:p>
            <a:pPr marL="457200" indent="-457200">
              <a:spcBef>
                <a:spcPct val="20000"/>
              </a:spcBef>
              <a:spcAft>
                <a:spcPct val="0"/>
              </a:spcAft>
            </a:pPr>
            <a:r>
              <a:rPr lang="en-GB" altLang="en-US" dirty="0"/>
              <a:t>ISO 11737-1:2018 - Sterilization of health care products — Microbiological methods — Part 1: Determination of a population of microorganisms on products </a:t>
            </a:r>
          </a:p>
          <a:p>
            <a:pPr marL="914400" lvl="1" indent="-457200">
              <a:spcBef>
                <a:spcPct val="20000"/>
              </a:spcBef>
              <a:spcAft>
                <a:spcPct val="0"/>
              </a:spcAft>
            </a:pPr>
            <a:r>
              <a:rPr lang="en-US" altLang="en-US" dirty="0"/>
              <a:t>As part of the sterilization of medical devices, quantitative analysis alone is not sufficient, but needs to be supplemented by qualitative analysis. , i.e. identification of present species.</a:t>
            </a:r>
          </a:p>
          <a:p>
            <a:pPr marL="450850" lvl="1" indent="-3175">
              <a:spcBef>
                <a:spcPct val="20000"/>
              </a:spcBef>
              <a:spcAft>
                <a:spcPct val="0"/>
              </a:spcAft>
              <a:buNone/>
            </a:pPr>
            <a:endParaRPr lang="en-GB" altLang="en-US" dirty="0"/>
          </a:p>
          <a:p>
            <a:pPr marL="457200" indent="-457200">
              <a:spcBef>
                <a:spcPct val="20000"/>
              </a:spcBef>
              <a:spcAft>
                <a:spcPct val="0"/>
              </a:spcAft>
            </a:pPr>
            <a:r>
              <a:rPr lang="en-GB" altLang="en-US" dirty="0"/>
              <a:t>ISO 11737-2:2019 - Sterilization of health care products — Microbiological methods — Part 2: Tests of sterility performed in the definition, validation and maintenance of a sterilization process</a:t>
            </a:r>
          </a:p>
          <a:p>
            <a:pPr marL="269875" indent="-3175">
              <a:spcBef>
                <a:spcPct val="20000"/>
              </a:spcBef>
              <a:spcAft>
                <a:spcPct val="0"/>
              </a:spcAft>
              <a:buNone/>
            </a:pPr>
            <a:endParaRPr lang="en-GB" altLang="en-US" dirty="0"/>
          </a:p>
          <a:p>
            <a:pPr marL="457200" indent="-457200">
              <a:spcBef>
                <a:spcPct val="20000"/>
              </a:spcBef>
              <a:spcAft>
                <a:spcPct val="0"/>
              </a:spcAft>
            </a:pPr>
            <a:r>
              <a:rPr lang="en-GB" altLang="en-US" dirty="0"/>
              <a:t>AAMI TIR 100 - </a:t>
            </a:r>
            <a:r>
              <a:rPr lang="en-US" altLang="en-US" dirty="0"/>
              <a:t>End-to-end microbiological quality and sterility assurance</a:t>
            </a:r>
          </a:p>
          <a:p>
            <a:pPr marL="457200" indent="-457200">
              <a:spcBef>
                <a:spcPct val="20000"/>
              </a:spcBef>
              <a:spcAft>
                <a:spcPct val="0"/>
              </a:spcAft>
              <a:buNone/>
            </a:pPr>
            <a:endParaRPr lang="en-US" altLang="en-US" dirty="0"/>
          </a:p>
          <a:p>
            <a:pPr marL="457200" indent="-457200">
              <a:spcBef>
                <a:spcPct val="20000"/>
              </a:spcBef>
              <a:spcAft>
                <a:spcPct val="0"/>
              </a:spcAft>
            </a:pPr>
            <a:r>
              <a:rPr lang="en-GB" sz="2800" dirty="0"/>
              <a:t>ISO 11607:</a:t>
            </a:r>
            <a:r>
              <a:rPr lang="en-US" b="0" i="0" dirty="0">
                <a:solidFill>
                  <a:srgbClr val="212529"/>
                </a:solidFill>
                <a:effectLst/>
              </a:rPr>
              <a:t> Packaging for terminally sterilized medical devices — Part 1: Requirements for materials, sterile barrier systems </a:t>
            </a:r>
            <a:r>
              <a:rPr lang="en-US" sz="2900" dirty="0">
                <a:solidFill>
                  <a:srgbClr val="212529"/>
                </a:solidFill>
              </a:rPr>
              <a:t>and packaging systems. </a:t>
            </a:r>
          </a:p>
          <a:p>
            <a:pPr marL="914400" lvl="1" indent="-457200">
              <a:spcBef>
                <a:spcPct val="20000"/>
              </a:spcBef>
              <a:spcAft>
                <a:spcPct val="0"/>
              </a:spcAft>
            </a:pPr>
            <a:r>
              <a:rPr lang="en-US" sz="2500" dirty="0">
                <a:solidFill>
                  <a:srgbClr val="212529"/>
                </a:solidFill>
              </a:rPr>
              <a:t>It </a:t>
            </a:r>
            <a:r>
              <a:rPr lang="en-GB" sz="2500" dirty="0">
                <a:solidFill>
                  <a:srgbClr val="212529"/>
                </a:solidFill>
              </a:rPr>
              <a:t>provides the requirements and test methods for packaging intended to maintain the sterility of terminally sterilized medical devices until the point of use. It also provides the requirements for the development and validation of processes including forming, sealing, and assembly of packaging used for sterilized medical devices.</a:t>
            </a:r>
            <a:endParaRPr lang="fr-FR" sz="2500" dirty="0">
              <a:solidFill>
                <a:srgbClr val="212529"/>
              </a:solidFill>
            </a:endParaRPr>
          </a:p>
        </p:txBody>
      </p:sp>
    </p:spTree>
    <p:extLst>
      <p:ext uri="{BB962C8B-B14F-4D97-AF65-F5344CB8AC3E}">
        <p14:creationId xmlns:p14="http://schemas.microsoft.com/office/powerpoint/2010/main" val="1423298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86FE266E-006A-82F1-53B3-E16E86AC179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6" name="Objet 5" hidden="1">
                        <a:extLst>
                          <a:ext uri="{FF2B5EF4-FFF2-40B4-BE49-F238E27FC236}">
                            <a16:creationId xmlns:a16="http://schemas.microsoft.com/office/drawing/2014/main" id="{86FE266E-006A-82F1-53B3-E16E86AC179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92" name="Connector: Elbow 91">
            <a:extLst>
              <a:ext uri="{FF2B5EF4-FFF2-40B4-BE49-F238E27FC236}">
                <a16:creationId xmlns:a16="http://schemas.microsoft.com/office/drawing/2014/main" id="{9F3941E4-E438-40A7-873A-6C989AAE4D01}"/>
              </a:ext>
            </a:extLst>
          </p:cNvPr>
          <p:cNvCxnSpPr>
            <a:endCxn id="73" idx="1"/>
          </p:cNvCxnSpPr>
          <p:nvPr/>
        </p:nvCxnSpPr>
        <p:spPr>
          <a:xfrm flipV="1">
            <a:off x="5988050" y="2450321"/>
            <a:ext cx="1799759" cy="1198055"/>
          </a:xfrm>
          <a:prstGeom prst="bentConnector3">
            <a:avLst>
              <a:gd name="adj1" fmla="val 5000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88763DDF-EA6D-4BA4-98EE-7CC7499FD735}"/>
              </a:ext>
            </a:extLst>
          </p:cNvPr>
          <p:cNvCxnSpPr>
            <a:cxnSpLocks/>
            <a:endCxn id="76" idx="1"/>
          </p:cNvCxnSpPr>
          <p:nvPr/>
        </p:nvCxnSpPr>
        <p:spPr>
          <a:xfrm>
            <a:off x="5988050" y="3648376"/>
            <a:ext cx="1799759" cy="896582"/>
          </a:xfrm>
          <a:prstGeom prst="bentConnector3">
            <a:avLst>
              <a:gd name="adj1" fmla="val 50000"/>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pic>
        <p:nvPicPr>
          <p:cNvPr id="22" name="Objet 21"/>
          <p:cNvPicPr>
            <a:picLocks noChangeAspect="1"/>
          </p:cNvPicPr>
          <p:nvPr/>
        </p:nvPicPr>
        <p:blipFill>
          <a:blip r:embed="rId6" cstate="print"/>
          <a:stretch>
            <a:fillRect/>
          </a:stretch>
        </p:blipFill>
        <p:spPr>
          <a:xfrm>
            <a:off x="1588" y="1588"/>
            <a:ext cx="1588" cy="1588"/>
          </a:xfrm>
          <a:prstGeom prst="rect">
            <a:avLst/>
          </a:prstGeom>
        </p:spPr>
      </p:pic>
      <p:sp>
        <p:nvSpPr>
          <p:cNvPr id="25" name="Titel 12">
            <a:extLst>
              <a:ext uri="{FF2B5EF4-FFF2-40B4-BE49-F238E27FC236}">
                <a16:creationId xmlns:a16="http://schemas.microsoft.com/office/drawing/2014/main" id="{EC992980-99FC-48FC-96DD-1DCC54F74BAD}"/>
              </a:ext>
            </a:extLst>
          </p:cNvPr>
          <p:cNvSpPr>
            <a:spLocks noGrp="1"/>
          </p:cNvSpPr>
          <p:nvPr>
            <p:ph type="title"/>
          </p:nvPr>
        </p:nvSpPr>
        <p:spPr/>
        <p:txBody>
          <a:bodyPr vert="horz">
            <a:normAutofit fontScale="90000"/>
          </a:bodyPr>
          <a:lstStyle/>
          <a:p>
            <a:r>
              <a:rPr lang="en-US" dirty="0"/>
              <a:t>Eligibility of Products to sterilization technologies</a:t>
            </a:r>
            <a:br>
              <a:rPr lang="en-US" dirty="0"/>
            </a:br>
            <a:r>
              <a:rPr lang="en-US" sz="2200" dirty="0"/>
              <a:t>BPSA X-ray Paper I</a:t>
            </a:r>
            <a:r>
              <a:rPr lang="en-US" sz="2200" baseline="30000" dirty="0"/>
              <a:t>1</a:t>
            </a:r>
            <a:r>
              <a:rPr lang="en-US" sz="2200" dirty="0"/>
              <a:t> and other guidelines</a:t>
            </a:r>
            <a:r>
              <a:rPr lang="en-US" sz="2200" baseline="30000" dirty="0"/>
              <a:t>2</a:t>
            </a:r>
            <a:r>
              <a:rPr lang="en-US" sz="2200" dirty="0"/>
              <a:t> define protocol to verify/validate equivalency</a:t>
            </a:r>
            <a:endParaRPr lang="en-US" sz="3200" dirty="0"/>
          </a:p>
        </p:txBody>
      </p:sp>
      <p:sp>
        <p:nvSpPr>
          <p:cNvPr id="3" name="Foliennummernplatzhalter 2">
            <a:extLst>
              <a:ext uri="{FF2B5EF4-FFF2-40B4-BE49-F238E27FC236}">
                <a16:creationId xmlns:a16="http://schemas.microsoft.com/office/drawing/2014/main" id="{C0BBBE15-A92B-49D1-9EE7-116ABBB1B65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de-DE" sz="1000" b="0" i="0" u="none" strike="noStrike" kern="1200" cap="none" spc="0" normalizeH="0" baseline="0" noProof="0" smtClean="0">
                <a:ln>
                  <a:noFill/>
                </a:ln>
                <a:solidFill>
                  <a:srgbClr val="000000"/>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de-DE" sz="1000" b="0" i="0" u="none" strike="noStrike" kern="1200" cap="none" spc="0" normalizeH="0" baseline="0" noProof="0">
              <a:ln>
                <a:noFill/>
              </a:ln>
              <a:solidFill>
                <a:srgbClr val="000000"/>
              </a:solidFill>
              <a:effectLst/>
              <a:uLnTx/>
              <a:uFillTx/>
              <a:latin typeface="TT Norms Pro"/>
              <a:ea typeface="+mn-ea"/>
              <a:cs typeface="+mn-cs"/>
            </a:endParaRPr>
          </a:p>
        </p:txBody>
      </p:sp>
      <p:sp>
        <p:nvSpPr>
          <p:cNvPr id="2" name="Rectangle 1">
            <a:extLst>
              <a:ext uri="{FF2B5EF4-FFF2-40B4-BE49-F238E27FC236}">
                <a16:creationId xmlns:a16="http://schemas.microsoft.com/office/drawing/2014/main" id="{B4301D44-8BC4-415F-A2F3-A76C587B4E31}"/>
              </a:ext>
            </a:extLst>
          </p:cNvPr>
          <p:cNvSpPr/>
          <p:nvPr/>
        </p:nvSpPr>
        <p:spPr>
          <a:xfrm>
            <a:off x="323421" y="1743675"/>
            <a:ext cx="1429179" cy="38093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62" name="Arrow: Pentagon 61">
            <a:extLst>
              <a:ext uri="{FF2B5EF4-FFF2-40B4-BE49-F238E27FC236}">
                <a16:creationId xmlns:a16="http://schemas.microsoft.com/office/drawing/2014/main" id="{2FC32C88-504B-41A5-9AA8-170D058B73D9}"/>
              </a:ext>
            </a:extLst>
          </p:cNvPr>
          <p:cNvSpPr/>
          <p:nvPr/>
        </p:nvSpPr>
        <p:spPr>
          <a:xfrm>
            <a:off x="1883896" y="1743676"/>
            <a:ext cx="4104154" cy="94727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65" name="Signe Plus 7">
            <a:extLst>
              <a:ext uri="{FF2B5EF4-FFF2-40B4-BE49-F238E27FC236}">
                <a16:creationId xmlns:a16="http://schemas.microsoft.com/office/drawing/2014/main" id="{498F6EBE-6F38-4DBA-8920-C3CCF8FB6260}"/>
              </a:ext>
            </a:extLst>
          </p:cNvPr>
          <p:cNvSpPr/>
          <p:nvPr/>
        </p:nvSpPr>
        <p:spPr>
          <a:xfrm>
            <a:off x="3696665" y="4136994"/>
            <a:ext cx="478617" cy="45382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TT Norms Pro"/>
              <a:ea typeface="+mn-ea"/>
              <a:cs typeface="+mn-cs"/>
            </a:endParaRPr>
          </a:p>
        </p:txBody>
      </p:sp>
      <p:sp>
        <p:nvSpPr>
          <p:cNvPr id="67" name="Signe Plus 7">
            <a:extLst>
              <a:ext uri="{FF2B5EF4-FFF2-40B4-BE49-F238E27FC236}">
                <a16:creationId xmlns:a16="http://schemas.microsoft.com/office/drawing/2014/main" id="{10AB5D77-98C8-4381-A714-468BEAB3EBB3}"/>
              </a:ext>
            </a:extLst>
          </p:cNvPr>
          <p:cNvSpPr/>
          <p:nvPr/>
        </p:nvSpPr>
        <p:spPr>
          <a:xfrm>
            <a:off x="3696665" y="2705929"/>
            <a:ext cx="478617" cy="453829"/>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srgbClr val="FFFFFF"/>
              </a:solidFill>
              <a:effectLst/>
              <a:uLnTx/>
              <a:uFillTx/>
              <a:latin typeface="TT Norms Pro"/>
              <a:ea typeface="+mn-ea"/>
              <a:cs typeface="+mn-cs"/>
            </a:endParaRPr>
          </a:p>
        </p:txBody>
      </p:sp>
      <p:sp>
        <p:nvSpPr>
          <p:cNvPr id="69" name="Arrow: Pentagon 68">
            <a:extLst>
              <a:ext uri="{FF2B5EF4-FFF2-40B4-BE49-F238E27FC236}">
                <a16:creationId xmlns:a16="http://schemas.microsoft.com/office/drawing/2014/main" id="{1CD857CB-59DD-4737-A163-E5CEB8C8AF3F}"/>
              </a:ext>
            </a:extLst>
          </p:cNvPr>
          <p:cNvSpPr/>
          <p:nvPr/>
        </p:nvSpPr>
        <p:spPr>
          <a:xfrm>
            <a:off x="1883896" y="3174741"/>
            <a:ext cx="4104154" cy="94727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71" name="Arrow: Pentagon 70">
            <a:extLst>
              <a:ext uri="{FF2B5EF4-FFF2-40B4-BE49-F238E27FC236}">
                <a16:creationId xmlns:a16="http://schemas.microsoft.com/office/drawing/2014/main" id="{0527DBFC-B224-4458-8E01-4368973D8964}"/>
              </a:ext>
            </a:extLst>
          </p:cNvPr>
          <p:cNvSpPr/>
          <p:nvPr/>
        </p:nvSpPr>
        <p:spPr>
          <a:xfrm>
            <a:off x="1883896" y="4605804"/>
            <a:ext cx="4104154" cy="947270"/>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grpSp>
        <p:nvGrpSpPr>
          <p:cNvPr id="101" name="Group 100">
            <a:extLst>
              <a:ext uri="{FF2B5EF4-FFF2-40B4-BE49-F238E27FC236}">
                <a16:creationId xmlns:a16="http://schemas.microsoft.com/office/drawing/2014/main" id="{FE393843-525E-4277-9303-6D1031F869D0}"/>
              </a:ext>
            </a:extLst>
          </p:cNvPr>
          <p:cNvGrpSpPr/>
          <p:nvPr/>
        </p:nvGrpSpPr>
        <p:grpSpPr>
          <a:xfrm>
            <a:off x="7787809" y="1743675"/>
            <a:ext cx="4104154" cy="1714762"/>
            <a:chOff x="7787809" y="1743675"/>
            <a:chExt cx="4104154" cy="1714762"/>
          </a:xfrm>
        </p:grpSpPr>
        <p:sp>
          <p:nvSpPr>
            <p:cNvPr id="73" name="Rectangle 72">
              <a:extLst>
                <a:ext uri="{FF2B5EF4-FFF2-40B4-BE49-F238E27FC236}">
                  <a16:creationId xmlns:a16="http://schemas.microsoft.com/office/drawing/2014/main" id="{72D4E6A4-1E51-4DB7-B757-00F9E2C709AB}"/>
                </a:ext>
              </a:extLst>
            </p:cNvPr>
            <p:cNvSpPr/>
            <p:nvPr/>
          </p:nvSpPr>
          <p:spPr>
            <a:xfrm>
              <a:off x="7787809" y="1743675"/>
              <a:ext cx="4104154" cy="1413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75" name="ZoneTexte 28">
              <a:extLst>
                <a:ext uri="{FF2B5EF4-FFF2-40B4-BE49-F238E27FC236}">
                  <a16:creationId xmlns:a16="http://schemas.microsoft.com/office/drawing/2014/main" id="{C9426A99-DFA9-4752-B87A-D2F7A87A9173}"/>
                </a:ext>
              </a:extLst>
            </p:cNvPr>
            <p:cNvSpPr txBox="1"/>
            <p:nvPr/>
          </p:nvSpPr>
          <p:spPr>
            <a:xfrm>
              <a:off x="8027226" y="3181438"/>
              <a:ext cx="3625320"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T Norms Pro"/>
                  <a:ea typeface="+mn-ea"/>
                  <a:cs typeface="+mn-cs"/>
                </a:rPr>
                <a:t>Product eligible all technologies</a:t>
              </a:r>
            </a:p>
          </p:txBody>
        </p:sp>
        <p:grpSp>
          <p:nvGrpSpPr>
            <p:cNvPr id="11" name="Group 10">
              <a:extLst>
                <a:ext uri="{FF2B5EF4-FFF2-40B4-BE49-F238E27FC236}">
                  <a16:creationId xmlns:a16="http://schemas.microsoft.com/office/drawing/2014/main" id="{8B69443C-ABDB-4BCF-B6EA-042266193865}"/>
                </a:ext>
              </a:extLst>
            </p:cNvPr>
            <p:cNvGrpSpPr/>
            <p:nvPr/>
          </p:nvGrpSpPr>
          <p:grpSpPr>
            <a:xfrm>
              <a:off x="8183766" y="2051072"/>
              <a:ext cx="3312241" cy="1014801"/>
              <a:chOff x="8129250" y="2051072"/>
              <a:chExt cx="3312241" cy="1014801"/>
            </a:xfrm>
          </p:grpSpPr>
          <p:sp>
            <p:nvSpPr>
              <p:cNvPr id="83" name="ZoneTexte 25">
                <a:extLst>
                  <a:ext uri="{FF2B5EF4-FFF2-40B4-BE49-F238E27FC236}">
                    <a16:creationId xmlns:a16="http://schemas.microsoft.com/office/drawing/2014/main" id="{C44184B3-D27B-47C3-820D-AC0997C5BEA6}"/>
                  </a:ext>
                </a:extLst>
              </p:cNvPr>
              <p:cNvSpPr txBox="1"/>
              <p:nvPr/>
            </p:nvSpPr>
            <p:spPr>
              <a:xfrm>
                <a:off x="9185971" y="2080988"/>
                <a:ext cx="2255520"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T Norms Pro"/>
                    <a:ea typeface="+mn-ea"/>
                    <a:cs typeface="+mn-cs"/>
                  </a:rPr>
                  <a:t>Equivalent impact of gamma and X-ray (and may be Eb) for the 3 levels</a:t>
                </a:r>
                <a:endParaRPr kumimoji="0" lang="fr-FR" sz="1600" b="0" i="0" u="none" strike="noStrike" kern="1200" cap="none" spc="0" normalizeH="0" baseline="0" noProof="0" dirty="0">
                  <a:ln>
                    <a:noFill/>
                  </a:ln>
                  <a:solidFill>
                    <a:srgbClr val="FFFFFF"/>
                  </a:solidFill>
                  <a:effectLst/>
                  <a:uLnTx/>
                  <a:uFillTx/>
                  <a:latin typeface="TT Norms Pro"/>
                  <a:ea typeface="+mn-ea"/>
                  <a:cs typeface="+mn-cs"/>
                </a:endParaRPr>
              </a:p>
            </p:txBody>
          </p:sp>
          <p:pic>
            <p:nvPicPr>
              <p:cNvPr id="84" name="Graphique 38" descr="Liste de vérification (droite à gauche)">
                <a:extLst>
                  <a:ext uri="{FF2B5EF4-FFF2-40B4-BE49-F238E27FC236}">
                    <a16:creationId xmlns:a16="http://schemas.microsoft.com/office/drawing/2014/main" id="{53484B68-2965-4560-ACD4-82D5082DC9D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29250" y="2051072"/>
                <a:ext cx="798496" cy="798496"/>
              </a:xfrm>
              <a:prstGeom prst="rect">
                <a:avLst/>
              </a:prstGeom>
            </p:spPr>
          </p:pic>
        </p:grpSp>
      </p:grpSp>
      <p:grpSp>
        <p:nvGrpSpPr>
          <p:cNvPr id="102" name="Group 101">
            <a:extLst>
              <a:ext uri="{FF2B5EF4-FFF2-40B4-BE49-F238E27FC236}">
                <a16:creationId xmlns:a16="http://schemas.microsoft.com/office/drawing/2014/main" id="{DDBE7781-000A-462D-99BE-3271516321B0}"/>
              </a:ext>
            </a:extLst>
          </p:cNvPr>
          <p:cNvGrpSpPr/>
          <p:nvPr/>
        </p:nvGrpSpPr>
        <p:grpSpPr>
          <a:xfrm>
            <a:off x="7787809" y="3838312"/>
            <a:ext cx="4104154" cy="1991761"/>
            <a:chOff x="7787809" y="3838312"/>
            <a:chExt cx="4104154" cy="1991761"/>
          </a:xfrm>
        </p:grpSpPr>
        <p:sp>
          <p:nvSpPr>
            <p:cNvPr id="76" name="Rectangle 75">
              <a:extLst>
                <a:ext uri="{FF2B5EF4-FFF2-40B4-BE49-F238E27FC236}">
                  <a16:creationId xmlns:a16="http://schemas.microsoft.com/office/drawing/2014/main" id="{3CDDD247-2C78-4B21-B24D-C467FE92BA77}"/>
                </a:ext>
              </a:extLst>
            </p:cNvPr>
            <p:cNvSpPr/>
            <p:nvPr/>
          </p:nvSpPr>
          <p:spPr>
            <a:xfrm>
              <a:off x="7787809" y="3838312"/>
              <a:ext cx="4104154" cy="14132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77" name="ZoneTexte 28">
              <a:extLst>
                <a:ext uri="{FF2B5EF4-FFF2-40B4-BE49-F238E27FC236}">
                  <a16:creationId xmlns:a16="http://schemas.microsoft.com/office/drawing/2014/main" id="{343F20A3-9FB3-4930-8835-267F4868A90B}"/>
                </a:ext>
              </a:extLst>
            </p:cNvPr>
            <p:cNvSpPr txBox="1"/>
            <p:nvPr/>
          </p:nvSpPr>
          <p:spPr>
            <a:xfrm>
              <a:off x="8027226" y="5276075"/>
              <a:ext cx="362532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T Norms Pro"/>
                  <a:ea typeface="+mn-ea"/>
                  <a:cs typeface="+mn-cs"/>
                </a:rPr>
                <a:t>Product </a:t>
              </a:r>
              <a:r>
                <a:rPr kumimoji="0" lang="en-US" sz="1800" b="0" i="0" u="none" strike="noStrike" kern="1200" cap="none" spc="0" normalizeH="0" baseline="0" noProof="0" dirty="0">
                  <a:ln>
                    <a:noFill/>
                  </a:ln>
                  <a:solidFill>
                    <a:srgbClr val="00B9BE"/>
                  </a:solidFill>
                  <a:effectLst/>
                  <a:uLnTx/>
                  <a:uFillTx/>
                  <a:latin typeface="TT Norms Pro"/>
                  <a:ea typeface="+mn-ea"/>
                  <a:cs typeface="+mn-cs"/>
                </a:rPr>
                <a:t>not</a:t>
              </a:r>
              <a:r>
                <a:rPr kumimoji="0" lang="en-US" sz="1800" b="0" i="0" u="none" strike="noStrike" kern="1200" cap="none" spc="0" normalizeH="0" baseline="0" noProof="0" dirty="0">
                  <a:ln>
                    <a:noFill/>
                  </a:ln>
                  <a:solidFill>
                    <a:srgbClr val="000000"/>
                  </a:solidFill>
                  <a:effectLst/>
                  <a:uLnTx/>
                  <a:uFillTx/>
                  <a:latin typeface="TT Norms Pro"/>
                  <a:ea typeface="+mn-ea"/>
                  <a:cs typeface="+mn-cs"/>
                </a:rPr>
                <a:t> eligible for all technologies</a:t>
              </a:r>
            </a:p>
          </p:txBody>
        </p:sp>
        <p:grpSp>
          <p:nvGrpSpPr>
            <p:cNvPr id="10" name="Group 9">
              <a:extLst>
                <a:ext uri="{FF2B5EF4-FFF2-40B4-BE49-F238E27FC236}">
                  <a16:creationId xmlns:a16="http://schemas.microsoft.com/office/drawing/2014/main" id="{68CEF8C7-D199-4869-A0B7-28A7E9C4314A}"/>
                </a:ext>
              </a:extLst>
            </p:cNvPr>
            <p:cNvGrpSpPr/>
            <p:nvPr/>
          </p:nvGrpSpPr>
          <p:grpSpPr>
            <a:xfrm>
              <a:off x="8172073" y="4113235"/>
              <a:ext cx="3335627" cy="863445"/>
              <a:chOff x="8105864" y="4113235"/>
              <a:chExt cx="3335627" cy="863445"/>
            </a:xfrm>
          </p:grpSpPr>
          <p:sp>
            <p:nvSpPr>
              <p:cNvPr id="86" name="ZoneTexte 27">
                <a:extLst>
                  <a:ext uri="{FF2B5EF4-FFF2-40B4-BE49-F238E27FC236}">
                    <a16:creationId xmlns:a16="http://schemas.microsoft.com/office/drawing/2014/main" id="{AC370746-ACF4-4469-B458-224CBC4C2CB7}"/>
                  </a:ext>
                </a:extLst>
              </p:cNvPr>
              <p:cNvSpPr txBox="1"/>
              <p:nvPr/>
            </p:nvSpPr>
            <p:spPr>
              <a:xfrm>
                <a:off x="9185971" y="4175625"/>
                <a:ext cx="2255520"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TT Norms Pro"/>
                    <a:ea typeface="+mn-ea"/>
                    <a:cs typeface="+mn-cs"/>
                  </a:rPr>
                  <a:t>One or more level(s) is/are not equivalent for one technology</a:t>
                </a:r>
                <a:endParaRPr kumimoji="0" lang="fr-FR" sz="1600" b="0" i="0" u="none" strike="noStrike" kern="1200" cap="none" spc="0" normalizeH="0" baseline="0" noProof="0" dirty="0">
                  <a:ln>
                    <a:noFill/>
                  </a:ln>
                  <a:solidFill>
                    <a:srgbClr val="FFFFFF"/>
                  </a:solidFill>
                  <a:effectLst/>
                  <a:uLnTx/>
                  <a:uFillTx/>
                  <a:latin typeface="TT Norms Pro"/>
                  <a:ea typeface="+mn-ea"/>
                  <a:cs typeface="+mn-cs"/>
                </a:endParaRPr>
              </a:p>
            </p:txBody>
          </p:sp>
          <p:pic>
            <p:nvPicPr>
              <p:cNvPr id="87" name="Graphique 40" descr="Contrat">
                <a:extLst>
                  <a:ext uri="{FF2B5EF4-FFF2-40B4-BE49-F238E27FC236}">
                    <a16:creationId xmlns:a16="http://schemas.microsoft.com/office/drawing/2014/main" id="{BA4C4DAF-D190-4355-9FF4-B36282460A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05864" y="4113235"/>
                <a:ext cx="821882" cy="863445"/>
              </a:xfrm>
              <a:prstGeom prst="rect">
                <a:avLst/>
              </a:prstGeom>
            </p:spPr>
          </p:pic>
        </p:grpSp>
      </p:grpSp>
      <p:cxnSp>
        <p:nvCxnSpPr>
          <p:cNvPr id="19" name="Connector: Elbow 18">
            <a:extLst>
              <a:ext uri="{FF2B5EF4-FFF2-40B4-BE49-F238E27FC236}">
                <a16:creationId xmlns:a16="http://schemas.microsoft.com/office/drawing/2014/main" id="{106DE91C-54EF-4B9C-B5DC-D86425A6A77F}"/>
              </a:ext>
            </a:extLst>
          </p:cNvPr>
          <p:cNvCxnSpPr/>
          <p:nvPr/>
        </p:nvCxnSpPr>
        <p:spPr>
          <a:xfrm>
            <a:off x="5988050" y="2217311"/>
            <a:ext cx="12700" cy="1431065"/>
          </a:xfrm>
          <a:prstGeom prst="bentConnector3">
            <a:avLst>
              <a:gd name="adj1" fmla="val 1800000"/>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1F9116D4-89ED-4626-9973-2A876F7ECE12}"/>
              </a:ext>
            </a:extLst>
          </p:cNvPr>
          <p:cNvCxnSpPr>
            <a:cxnSpLocks/>
          </p:cNvCxnSpPr>
          <p:nvPr/>
        </p:nvCxnSpPr>
        <p:spPr>
          <a:xfrm flipV="1">
            <a:off x="5988050" y="3648376"/>
            <a:ext cx="12700" cy="1431063"/>
          </a:xfrm>
          <a:prstGeom prst="bentConnector3">
            <a:avLst>
              <a:gd name="adj1" fmla="val 1800000"/>
            </a:avLst>
          </a:prstGeom>
          <a:ln w="571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3C7D0D33-F262-429B-ABB2-5345AF0BAEED}"/>
              </a:ext>
            </a:extLst>
          </p:cNvPr>
          <p:cNvGrpSpPr/>
          <p:nvPr/>
        </p:nvGrpSpPr>
        <p:grpSpPr>
          <a:xfrm>
            <a:off x="382697" y="2870161"/>
            <a:ext cx="1310627" cy="1556426"/>
            <a:chOff x="382697" y="2734604"/>
            <a:chExt cx="1310627" cy="1556426"/>
          </a:xfrm>
        </p:grpSpPr>
        <p:sp>
          <p:nvSpPr>
            <p:cNvPr id="81" name="ZoneTexte 28">
              <a:extLst>
                <a:ext uri="{FF2B5EF4-FFF2-40B4-BE49-F238E27FC236}">
                  <a16:creationId xmlns:a16="http://schemas.microsoft.com/office/drawing/2014/main" id="{A25F1587-88B1-4D54-99DA-9C7649632FF5}"/>
                </a:ext>
              </a:extLst>
            </p:cNvPr>
            <p:cNvSpPr txBox="1"/>
            <p:nvPr/>
          </p:nvSpPr>
          <p:spPr>
            <a:xfrm>
              <a:off x="382697" y="3798587"/>
              <a:ext cx="1310627"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T Norms Pro"/>
                  <a:ea typeface="+mn-ea"/>
                  <a:cs typeface="+mn-cs"/>
                </a:rPr>
                <a:t>Finished Products </a:t>
              </a:r>
              <a:endParaRPr kumimoji="0" lang="fr-FR" sz="1600" b="0" i="0" u="none" strike="noStrike" kern="1200" cap="none" spc="0" normalizeH="0" baseline="0" noProof="0">
                <a:ln>
                  <a:noFill/>
                </a:ln>
                <a:solidFill>
                  <a:srgbClr val="000000"/>
                </a:solidFill>
                <a:effectLst/>
                <a:uLnTx/>
                <a:uFillTx/>
                <a:latin typeface="TT Norms Pro"/>
                <a:ea typeface="+mn-ea"/>
                <a:cs typeface="+mn-cs"/>
              </a:endParaRPr>
            </a:p>
          </p:txBody>
        </p:sp>
        <p:pic>
          <p:nvPicPr>
            <p:cNvPr id="104" name="Picture 103" descr="Text  Description automatically generated">
              <a:extLst>
                <a:ext uri="{FF2B5EF4-FFF2-40B4-BE49-F238E27FC236}">
                  <a16:creationId xmlns:a16="http://schemas.microsoft.com/office/drawing/2014/main" id="{A22178FB-E52B-4E7E-A485-58C21904C3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222" y="2734604"/>
              <a:ext cx="1019576" cy="1019576"/>
            </a:xfrm>
            <a:prstGeom prst="rect">
              <a:avLst/>
            </a:prstGeom>
          </p:spPr>
        </p:pic>
      </p:grpSp>
      <p:grpSp>
        <p:nvGrpSpPr>
          <p:cNvPr id="113" name="Group 112">
            <a:extLst>
              <a:ext uri="{FF2B5EF4-FFF2-40B4-BE49-F238E27FC236}">
                <a16:creationId xmlns:a16="http://schemas.microsoft.com/office/drawing/2014/main" id="{E1CF1AB3-9513-4278-85EE-649090C4EF72}"/>
              </a:ext>
            </a:extLst>
          </p:cNvPr>
          <p:cNvGrpSpPr/>
          <p:nvPr/>
        </p:nvGrpSpPr>
        <p:grpSpPr>
          <a:xfrm>
            <a:off x="2304641" y="1820878"/>
            <a:ext cx="3262664" cy="792866"/>
            <a:chOff x="2395186" y="1820878"/>
            <a:chExt cx="3262664" cy="792866"/>
          </a:xfrm>
        </p:grpSpPr>
        <p:sp>
          <p:nvSpPr>
            <p:cNvPr id="78" name="ZoneTexte 28">
              <a:extLst>
                <a:ext uri="{FF2B5EF4-FFF2-40B4-BE49-F238E27FC236}">
                  <a16:creationId xmlns:a16="http://schemas.microsoft.com/office/drawing/2014/main" id="{6727780F-B319-4A8E-A0DA-1F959ABE7B3B}"/>
                </a:ext>
              </a:extLst>
            </p:cNvPr>
            <p:cNvSpPr txBox="1"/>
            <p:nvPr/>
          </p:nvSpPr>
          <p:spPr>
            <a:xfrm>
              <a:off x="3329552" y="1894146"/>
              <a:ext cx="2328298"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T Norms Pro"/>
                  <a:ea typeface="+mn-ea"/>
                  <a:cs typeface="+mn-cs"/>
                </a:rPr>
                <a:t>Components, sub-assemblies incl. Raw materials, resins, …</a:t>
              </a:r>
            </a:p>
          </p:txBody>
        </p:sp>
        <p:pic>
          <p:nvPicPr>
            <p:cNvPr id="108" name="Picture 107" descr="Shape  Description automatically generated with low confidence">
              <a:extLst>
                <a:ext uri="{FF2B5EF4-FFF2-40B4-BE49-F238E27FC236}">
                  <a16:creationId xmlns:a16="http://schemas.microsoft.com/office/drawing/2014/main" id="{7529D9B7-377E-4D21-B70D-FD82E71E4B0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5186" y="1820878"/>
              <a:ext cx="792866" cy="792866"/>
            </a:xfrm>
            <a:prstGeom prst="rect">
              <a:avLst/>
            </a:prstGeom>
          </p:spPr>
        </p:pic>
      </p:grpSp>
      <p:grpSp>
        <p:nvGrpSpPr>
          <p:cNvPr id="112" name="Group 111">
            <a:extLst>
              <a:ext uri="{FF2B5EF4-FFF2-40B4-BE49-F238E27FC236}">
                <a16:creationId xmlns:a16="http://schemas.microsoft.com/office/drawing/2014/main" id="{934147D1-4F44-4749-9F44-757B85EA5FDC}"/>
              </a:ext>
            </a:extLst>
          </p:cNvPr>
          <p:cNvGrpSpPr/>
          <p:nvPr/>
        </p:nvGrpSpPr>
        <p:grpSpPr>
          <a:xfrm>
            <a:off x="2301510" y="3251943"/>
            <a:ext cx="3268927" cy="792866"/>
            <a:chOff x="2395186" y="3251943"/>
            <a:chExt cx="3268927" cy="792866"/>
          </a:xfrm>
        </p:grpSpPr>
        <p:sp>
          <p:nvSpPr>
            <p:cNvPr id="79" name="ZoneTexte 28">
              <a:extLst>
                <a:ext uri="{FF2B5EF4-FFF2-40B4-BE49-F238E27FC236}">
                  <a16:creationId xmlns:a16="http://schemas.microsoft.com/office/drawing/2014/main" id="{D4304416-2E8F-4402-9CB0-53CF1990FD94}"/>
                </a:ext>
              </a:extLst>
            </p:cNvPr>
            <p:cNvSpPr txBox="1"/>
            <p:nvPr/>
          </p:nvSpPr>
          <p:spPr>
            <a:xfrm>
              <a:off x="3335815" y="3432933"/>
              <a:ext cx="232829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T Norms Pro"/>
                  <a:ea typeface="+mn-ea"/>
                  <a:cs typeface="+mn-cs"/>
                </a:rPr>
                <a:t>Functionalities / Use case / Application /  Shelf life</a:t>
              </a:r>
            </a:p>
          </p:txBody>
        </p:sp>
        <p:pic>
          <p:nvPicPr>
            <p:cNvPr id="109" name="Picture 108" descr="Shape  Description automatically generated with low confidence">
              <a:extLst>
                <a:ext uri="{FF2B5EF4-FFF2-40B4-BE49-F238E27FC236}">
                  <a16:creationId xmlns:a16="http://schemas.microsoft.com/office/drawing/2014/main" id="{CCDBB0E4-6A4F-4453-9BE8-08E8D2662A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95186" y="3251943"/>
              <a:ext cx="792866" cy="792866"/>
            </a:xfrm>
            <a:prstGeom prst="rect">
              <a:avLst/>
            </a:prstGeom>
          </p:spPr>
        </p:pic>
      </p:grpSp>
      <p:grpSp>
        <p:nvGrpSpPr>
          <p:cNvPr id="111" name="Group 110">
            <a:extLst>
              <a:ext uri="{FF2B5EF4-FFF2-40B4-BE49-F238E27FC236}">
                <a16:creationId xmlns:a16="http://schemas.microsoft.com/office/drawing/2014/main" id="{7026B7D1-3FB1-4311-9156-B5B7C9CDEF6C}"/>
              </a:ext>
            </a:extLst>
          </p:cNvPr>
          <p:cNvGrpSpPr/>
          <p:nvPr/>
        </p:nvGrpSpPr>
        <p:grpSpPr>
          <a:xfrm>
            <a:off x="2304938" y="4683599"/>
            <a:ext cx="3262071" cy="791680"/>
            <a:chOff x="2395779" y="4683599"/>
            <a:chExt cx="3262071" cy="791680"/>
          </a:xfrm>
        </p:grpSpPr>
        <p:sp>
          <p:nvSpPr>
            <p:cNvPr id="80" name="ZoneTexte 28">
              <a:extLst>
                <a:ext uri="{FF2B5EF4-FFF2-40B4-BE49-F238E27FC236}">
                  <a16:creationId xmlns:a16="http://schemas.microsoft.com/office/drawing/2014/main" id="{88E7FAA8-A994-46D9-97F7-602DA6E0FD16}"/>
                </a:ext>
              </a:extLst>
            </p:cNvPr>
            <p:cNvSpPr txBox="1"/>
            <p:nvPr/>
          </p:nvSpPr>
          <p:spPr>
            <a:xfrm>
              <a:off x="3329552" y="4717802"/>
              <a:ext cx="2328298" cy="7232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TT Norms Pro"/>
                  <a:ea typeface="+mn-ea"/>
                  <a:cs typeface="+mn-cs"/>
                </a:rPr>
                <a:t>Sterility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TT Norms Pro"/>
                  <a:ea typeface="+mn-ea"/>
                  <a:cs typeface="+mn-cs"/>
                </a:rPr>
                <a:t>SAL 10</a:t>
              </a:r>
              <a:r>
                <a:rPr kumimoji="0" lang="en-US" sz="1400" b="0" i="0" u="none" strike="noStrike" kern="1200" cap="none" spc="0" normalizeH="0" baseline="30000" noProof="0">
                  <a:ln>
                    <a:noFill/>
                  </a:ln>
                  <a:solidFill>
                    <a:srgbClr val="000000"/>
                  </a:solidFill>
                  <a:effectLst/>
                  <a:uLnTx/>
                  <a:uFillTx/>
                  <a:latin typeface="TT Norms Pro"/>
                  <a:ea typeface="+mn-ea"/>
                  <a:cs typeface="+mn-cs"/>
                </a:rPr>
                <a:t>-6  </a:t>
              </a:r>
              <a:r>
                <a:rPr kumimoji="0" lang="en-US" sz="1400" b="0" i="0" u="none" strike="noStrike" kern="1200" cap="none" spc="0" normalizeH="0" baseline="0" noProof="0">
                  <a:ln>
                    <a:noFill/>
                  </a:ln>
                  <a:solidFill>
                    <a:srgbClr val="000000"/>
                  </a:solidFill>
                  <a:effectLst/>
                  <a:uLnTx/>
                  <a:uFillTx/>
                  <a:latin typeface="TT Norms Pro"/>
                  <a:ea typeface="+mn-ea"/>
                  <a:cs typeface="+mn-cs"/>
                </a:rPr>
                <a:t>achievement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TT Norms Pro"/>
                  <a:ea typeface="+mn-ea"/>
                  <a:cs typeface="+mn-cs"/>
                </a:rPr>
                <a:t>Dose mapping</a:t>
              </a:r>
            </a:p>
          </p:txBody>
        </p:sp>
        <p:pic>
          <p:nvPicPr>
            <p:cNvPr id="110" name="Picture 109" descr="Shape  Description automatically generated with low confidence">
              <a:extLst>
                <a:ext uri="{FF2B5EF4-FFF2-40B4-BE49-F238E27FC236}">
                  <a16:creationId xmlns:a16="http://schemas.microsoft.com/office/drawing/2014/main" id="{C164AFC3-804F-43AB-BA3C-2DC45ACE05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395779" y="4683599"/>
              <a:ext cx="791680" cy="791680"/>
            </a:xfrm>
            <a:prstGeom prst="rect">
              <a:avLst/>
            </a:prstGeom>
          </p:spPr>
        </p:pic>
      </p:grpSp>
      <p:sp>
        <p:nvSpPr>
          <p:cNvPr id="33" name="ZoneTexte 32">
            <a:extLst>
              <a:ext uri="{FF2B5EF4-FFF2-40B4-BE49-F238E27FC236}">
                <a16:creationId xmlns:a16="http://schemas.microsoft.com/office/drawing/2014/main" id="{10533173-FF98-6E21-C321-59C6AE248D75}"/>
              </a:ext>
            </a:extLst>
          </p:cNvPr>
          <p:cNvSpPr txBox="1"/>
          <p:nvPr/>
        </p:nvSpPr>
        <p:spPr>
          <a:xfrm>
            <a:off x="178796" y="5932949"/>
            <a:ext cx="9661090" cy="914400"/>
          </a:xfrm>
          <a:prstGeom prst="rect">
            <a:avLst/>
          </a:prstGeom>
        </p:spPr>
        <p:txBody>
          <a:bodyPr vert="horz"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30000" noProof="0" dirty="0">
                <a:ln>
                  <a:noFill/>
                </a:ln>
                <a:solidFill>
                  <a:prstClr val="black"/>
                </a:solidFill>
                <a:effectLst/>
                <a:uLnTx/>
                <a:uFillTx/>
                <a:latin typeface="TT Norms Pro"/>
                <a:ea typeface="+mn-ea"/>
                <a:cs typeface="+mn-cs"/>
              </a:rPr>
              <a:t>1 </a:t>
            </a:r>
            <a:r>
              <a:rPr kumimoji="0" lang="en-US" sz="1100" b="0" i="0" u="none" strike="noStrike" kern="1200" cap="none" spc="0" normalizeH="0" baseline="0" noProof="0" dirty="0">
                <a:ln>
                  <a:noFill/>
                </a:ln>
                <a:solidFill>
                  <a:prstClr val="black"/>
                </a:solidFill>
                <a:effectLst/>
                <a:uLnTx/>
                <a:uFillTx/>
                <a:latin typeface="TT Norms Pro"/>
                <a:ea typeface="+mn-ea"/>
                <a:cs typeface="+mn-cs"/>
              </a:rPr>
              <a:t>2021 BPSA White Paper.  X-ray Sterilization of Single-Use Bioprocess Equipment: Part I – Industry Need, Requirements, and Risk Evaluation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dirty="0">
                <a:ln>
                  <a:noFill/>
                </a:ln>
                <a:solidFill>
                  <a:prstClr val="black"/>
                </a:solidFill>
                <a:effectLst/>
                <a:uLnTx/>
                <a:uFillTx/>
                <a:latin typeface="TT Norms Pro"/>
                <a:ea typeface="+mn-ea"/>
                <a:cs typeface="+mn-cs"/>
              </a:rPr>
              <a:t>2</a:t>
            </a:r>
            <a:r>
              <a:rPr kumimoji="0" lang="en-US" sz="1100" b="0" i="0" u="none" strike="noStrike" kern="1200" cap="none" spc="0" normalizeH="0" baseline="0" noProof="0" dirty="0">
                <a:ln>
                  <a:noFill/>
                </a:ln>
                <a:solidFill>
                  <a:prstClr val="black"/>
                </a:solidFill>
                <a:effectLst/>
                <a:uLnTx/>
                <a:uFillTx/>
                <a:latin typeface="TT Norms Pro"/>
                <a:ea typeface="+mn-ea"/>
                <a:cs typeface="+mn-cs"/>
              </a:rPr>
              <a:t> N. Dupuy et Al, Supplementing Gamma Sterilization with X-Ray and E-Beam Technologies, An International Industry and Academia Collaboration, </a:t>
            </a:r>
            <a:r>
              <a:rPr kumimoji="0" lang="en-US" sz="1100" b="0" i="0" u="none" strike="noStrike" kern="1200" cap="none" spc="0" normalizeH="0" baseline="0" noProof="0" dirty="0" err="1">
                <a:ln>
                  <a:noFill/>
                </a:ln>
                <a:solidFill>
                  <a:prstClr val="black"/>
                </a:solidFill>
                <a:effectLst/>
                <a:uLnTx/>
                <a:uFillTx/>
                <a:latin typeface="TT Norms Pro"/>
                <a:ea typeface="+mn-ea"/>
                <a:cs typeface="+mn-cs"/>
              </a:rPr>
              <a:t>BioProcess</a:t>
            </a:r>
            <a:r>
              <a:rPr kumimoji="0" lang="en-US" sz="1100" b="0" i="0" u="none" strike="noStrike" kern="1200" cap="none" spc="0" normalizeH="0" baseline="0" noProof="0" dirty="0">
                <a:ln>
                  <a:noFill/>
                </a:ln>
                <a:solidFill>
                  <a:prstClr val="black"/>
                </a:solidFill>
                <a:effectLst/>
                <a:uLnTx/>
                <a:uFillTx/>
                <a:latin typeface="TT Norms Pro"/>
                <a:ea typeface="+mn-ea"/>
                <a:cs typeface="+mn-cs"/>
              </a:rPr>
              <a:t> International, 20(3), 2022, 24-28</a:t>
            </a:r>
            <a:endParaRPr kumimoji="0" lang="fr-FR" sz="1100" b="0" i="0" u="none" strike="noStrike" kern="1200" cap="none" spc="0" normalizeH="0" baseline="30000" noProof="0" dirty="0">
              <a:ln>
                <a:noFill/>
              </a:ln>
              <a:solidFill>
                <a:prstClr val="black"/>
              </a:solidFill>
              <a:effectLst/>
              <a:uLnTx/>
              <a:uFillTx/>
              <a:latin typeface="TT Norms Pro"/>
              <a:ea typeface="+mn-ea"/>
              <a:cs typeface="+mn-cs"/>
            </a:endParaRPr>
          </a:p>
        </p:txBody>
      </p:sp>
    </p:spTree>
    <p:extLst>
      <p:ext uri="{BB962C8B-B14F-4D97-AF65-F5344CB8AC3E}">
        <p14:creationId xmlns:p14="http://schemas.microsoft.com/office/powerpoint/2010/main" val="3919984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0D81DDD5-649D-447A-8AB5-98A96A77C730}"/>
              </a:ext>
            </a:extLst>
          </p:cNvPr>
          <p:cNvGraphicFramePr>
            <a:graphicFrameLocks noChangeAspect="1"/>
          </p:cNvGraphicFramePr>
          <p:nvPr>
            <p:custDataLst>
              <p:tags r:id="rId1"/>
            </p:custDataLst>
          </p:nvPr>
        </p:nvGraphicFramePr>
        <p:xfrm>
          <a:off x="2381" y="2034"/>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6" name="Objet 5" hidden="1">
                        <a:extLst>
                          <a:ext uri="{FF2B5EF4-FFF2-40B4-BE49-F238E27FC236}">
                            <a16:creationId xmlns:a16="http://schemas.microsoft.com/office/drawing/2014/main" id="{0D81DDD5-649D-447A-8AB5-98A96A77C730}"/>
                          </a:ext>
                        </a:extLst>
                      </p:cNvPr>
                      <p:cNvPicPr/>
                      <p:nvPr/>
                    </p:nvPicPr>
                    <p:blipFill>
                      <a:blip r:embed="rId5"/>
                      <a:stretch>
                        <a:fillRect/>
                      </a:stretch>
                    </p:blipFill>
                    <p:spPr>
                      <a:xfrm>
                        <a:off x="2381" y="2034"/>
                        <a:ext cx="1588" cy="1588"/>
                      </a:xfrm>
                      <a:prstGeom prst="rect">
                        <a:avLst/>
                      </a:prstGeom>
                    </p:spPr>
                  </p:pic>
                </p:oleObj>
              </mc:Fallback>
            </mc:AlternateContent>
          </a:graphicData>
        </a:graphic>
      </p:graphicFrame>
      <p:sp>
        <p:nvSpPr>
          <p:cNvPr id="2" name="Titre 1"/>
          <p:cNvSpPr>
            <a:spLocks noGrp="1"/>
          </p:cNvSpPr>
          <p:nvPr>
            <p:ph type="title"/>
          </p:nvPr>
        </p:nvSpPr>
        <p:spPr/>
        <p:txBody>
          <a:bodyPr vert="horz" anchor="ctr" anchorCtr="0">
            <a:normAutofit/>
          </a:bodyPr>
          <a:lstStyle/>
          <a:p>
            <a:r>
              <a:rPr lang="en-US" sz="3600" b="1" dirty="0"/>
              <a:t>Risk-based Testing Approach to Qualification of X-ray</a:t>
            </a:r>
            <a:endParaRPr lang="en-US" sz="3600" dirty="0"/>
          </a:p>
        </p:txBody>
      </p:sp>
      <p:sp>
        <p:nvSpPr>
          <p:cNvPr id="5" name="Espace réservé du numéro de diapositive 4"/>
          <p:cNvSpPr>
            <a:spLocks noGrp="1"/>
          </p:cNvSpPr>
          <p:nvPr>
            <p:ph type="sldNum" sz="quarter" idx="12"/>
          </p:nvPr>
        </p:nvSpPr>
        <p:spPr/>
        <p:txBody>
          <a:bodyPr anchor="t">
            <a:normAutofit/>
          </a:bodyPr>
          <a:lstStyle/>
          <a:p>
            <a:pPr eaLnBrk="0" fontAlgn="ctr" hangingPunct="0">
              <a:lnSpc>
                <a:spcPct val="85000"/>
              </a:lnSpc>
              <a:spcBef>
                <a:spcPct val="35000"/>
              </a:spcBef>
              <a:spcAft>
                <a:spcPts val="600"/>
              </a:spcAft>
            </a:pPr>
            <a:fld id="{B9B889D9-EBA6-49CF-8B6A-8784A5361956}" type="slidenum">
              <a:rPr lang="fr-FR" sz="1400">
                <a:solidFill>
                  <a:prstClr val="black"/>
                </a:solidFill>
                <a:latin typeface="Arial" charset="0"/>
                <a:ea typeface="MS PGothic" pitchFamily="34" charset="-128"/>
              </a:rPr>
              <a:pPr eaLnBrk="0" fontAlgn="ctr" hangingPunct="0">
                <a:lnSpc>
                  <a:spcPct val="85000"/>
                </a:lnSpc>
                <a:spcBef>
                  <a:spcPct val="35000"/>
                </a:spcBef>
                <a:spcAft>
                  <a:spcPts val="600"/>
                </a:spcAft>
              </a:pPr>
              <a:t>51</a:t>
            </a:fld>
            <a:endParaRPr lang="fr-FR" sz="1400">
              <a:solidFill>
                <a:prstClr val="black"/>
              </a:solidFill>
              <a:latin typeface="Arial" charset="0"/>
              <a:ea typeface="MS PGothic" pitchFamily="34" charset="-128"/>
            </a:endParaRPr>
          </a:p>
        </p:txBody>
      </p:sp>
      <p:sp>
        <p:nvSpPr>
          <p:cNvPr id="4" name="Titre 1"/>
          <p:cNvSpPr txBox="1">
            <a:spLocks/>
          </p:cNvSpPr>
          <p:nvPr/>
        </p:nvSpPr>
        <p:spPr>
          <a:xfrm>
            <a:off x="1919832" y="945047"/>
            <a:ext cx="8279322" cy="676712"/>
          </a:xfrm>
          <a:prstGeom prst="rect">
            <a:avLst/>
          </a:prstGeom>
        </p:spPr>
        <p:txBody>
          <a:bodyPr/>
          <a:lstStyle>
            <a:lvl1pPr algn="l" defTabSz="914400" rtl="0" eaLnBrk="1" latinLnBrk="0" hangingPunct="1">
              <a:spcBef>
                <a:spcPct val="0"/>
              </a:spcBef>
              <a:buNone/>
              <a:defRPr lang="de-DE" sz="2400" b="0" kern="1200" dirty="0" smtClean="0">
                <a:solidFill>
                  <a:srgbClr val="555555"/>
                </a:solidFill>
                <a:latin typeface="SartoriusRotisSans" pitchFamily="2" charset="0"/>
                <a:ea typeface="+mj-ea"/>
                <a:cs typeface="+mj-cs"/>
              </a:defRPr>
            </a:lvl1pPr>
          </a:lstStyle>
          <a:p>
            <a:pPr fontAlgn="ctr">
              <a:lnSpc>
                <a:spcPct val="85000"/>
              </a:lnSpc>
              <a:spcAft>
                <a:spcPct val="0"/>
              </a:spcAft>
            </a:pPr>
            <a:endParaRPr lang="fr-FR" sz="1800" dirty="0"/>
          </a:p>
        </p:txBody>
      </p:sp>
      <p:pic>
        <p:nvPicPr>
          <p:cNvPr id="6155" name="Picture 11">
            <a:extLst>
              <a:ext uri="{FF2B5EF4-FFF2-40B4-BE49-F238E27FC236}">
                <a16:creationId xmlns:a16="http://schemas.microsoft.com/office/drawing/2014/main" id="{F38B44DC-A50D-4FDC-BB4E-83BE8D706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179" y="2479490"/>
            <a:ext cx="3726909" cy="243426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82CA290-2A00-4600-BEE2-8B1EF79C8AE9}"/>
              </a:ext>
            </a:extLst>
          </p:cNvPr>
          <p:cNvSpPr/>
          <p:nvPr/>
        </p:nvSpPr>
        <p:spPr>
          <a:xfrm>
            <a:off x="5230640" y="1435772"/>
            <a:ext cx="6221290" cy="707886"/>
          </a:xfrm>
          <a:prstGeom prst="rect">
            <a:avLst/>
          </a:prstGeom>
          <a:noFill/>
        </p:spPr>
        <p:txBody>
          <a:bodyPr wrap="square" lIns="91440" tIns="45720" rIns="91440" bIns="45720">
            <a:spAutoFit/>
          </a:bodyPr>
          <a:lstStyle/>
          <a:p>
            <a:pPr algn="ctr"/>
            <a:r>
              <a:rPr 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Material </a:t>
            </a: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Science</a:t>
            </a:r>
            <a:endParaRPr 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4" name="Rectangle 13">
            <a:extLst>
              <a:ext uri="{FF2B5EF4-FFF2-40B4-BE49-F238E27FC236}">
                <a16:creationId xmlns:a16="http://schemas.microsoft.com/office/drawing/2014/main" id="{A3007F8C-AF64-42FC-B1E2-69DCCF4AD08B}"/>
              </a:ext>
            </a:extLst>
          </p:cNvPr>
          <p:cNvSpPr/>
          <p:nvPr/>
        </p:nvSpPr>
        <p:spPr>
          <a:xfrm>
            <a:off x="-223543" y="1435772"/>
            <a:ext cx="7512860" cy="707886"/>
          </a:xfrm>
          <a:prstGeom prst="rect">
            <a:avLst/>
          </a:prstGeom>
          <a:noFill/>
        </p:spPr>
        <p:txBody>
          <a:bodyPr wrap="square" lIns="91440" tIns="45720" rIns="91440" bIns="45720">
            <a:spAutoFit/>
          </a:bodyPr>
          <a:lstStyle/>
          <a:p>
            <a:pPr algn="ctr"/>
            <a:r>
              <a:rPr lang="en-US" sz="4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Irradiation physics</a:t>
            </a:r>
            <a:endParaRPr lang="en-US" sz="4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12" name="ZoneTexte 11">
            <a:extLst>
              <a:ext uri="{FF2B5EF4-FFF2-40B4-BE49-F238E27FC236}">
                <a16:creationId xmlns:a16="http://schemas.microsoft.com/office/drawing/2014/main" id="{DEE21C8C-E5C1-4875-B7B6-142D22C16BB4}"/>
              </a:ext>
            </a:extLst>
          </p:cNvPr>
          <p:cNvSpPr txBox="1"/>
          <p:nvPr/>
        </p:nvSpPr>
        <p:spPr>
          <a:xfrm>
            <a:off x="436179" y="4955136"/>
            <a:ext cx="1064715" cy="184666"/>
          </a:xfrm>
          <a:prstGeom prst="rect">
            <a:avLst/>
          </a:prstGeom>
          <a:noFill/>
        </p:spPr>
        <p:txBody>
          <a:bodyPr wrap="none" rtlCol="0">
            <a:spAutoFit/>
          </a:bodyPr>
          <a:lstStyle/>
          <a:p>
            <a:r>
              <a:rPr lang="fr-FR" sz="600" dirty="0"/>
              <a:t>Source: www.sartorius.com</a:t>
            </a:r>
          </a:p>
        </p:txBody>
      </p:sp>
      <p:sp>
        <p:nvSpPr>
          <p:cNvPr id="15" name="TextBox 3">
            <a:extLst>
              <a:ext uri="{FF2B5EF4-FFF2-40B4-BE49-F238E27FC236}">
                <a16:creationId xmlns:a16="http://schemas.microsoft.com/office/drawing/2014/main" id="{772A52A0-F794-4BF1-A4C9-2DE4760912B5}"/>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4"/>
                </a:solidFill>
                <a:effectLst/>
                <a:uLnTx/>
                <a:uFillTx/>
                <a:latin typeface="Calibri" panose="020F0502020204030204"/>
                <a:ea typeface="+mn-ea"/>
                <a:cs typeface="+mn-cs"/>
              </a:rPr>
              <a:t>.</a:t>
            </a:r>
          </a:p>
        </p:txBody>
      </p:sp>
      <p:sp>
        <p:nvSpPr>
          <p:cNvPr id="8" name="Rectangle 4">
            <a:extLst>
              <a:ext uri="{FF2B5EF4-FFF2-40B4-BE49-F238E27FC236}">
                <a16:creationId xmlns:a16="http://schemas.microsoft.com/office/drawing/2014/main" id="{064A399F-BCE3-44F4-A281-27B2648A9B12}"/>
              </a:ext>
            </a:extLst>
          </p:cNvPr>
          <p:cNvSpPr>
            <a:spLocks noChangeArrowheads="1"/>
          </p:cNvSpPr>
          <p:nvPr/>
        </p:nvSpPr>
        <p:spPr bwMode="auto">
          <a:xfrm>
            <a:off x="2971800" y="1555130"/>
            <a:ext cx="694831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19" name="Diagramme 18">
            <a:extLst>
              <a:ext uri="{FF2B5EF4-FFF2-40B4-BE49-F238E27FC236}">
                <a16:creationId xmlns:a16="http://schemas.microsoft.com/office/drawing/2014/main" id="{387CCA8F-44EF-9C71-813E-30148693CB49}"/>
              </a:ext>
            </a:extLst>
          </p:cNvPr>
          <p:cNvGraphicFramePr/>
          <p:nvPr/>
        </p:nvGraphicFramePr>
        <p:xfrm>
          <a:off x="5088427" y="2386575"/>
          <a:ext cx="6725501" cy="352637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2412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graphicEl>
                                              <a:dgm id="{D089F259-F217-407F-87BE-DF20CE6F423C}"/>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graphicEl>
                                              <a:dgm id="{05461861-0BF8-4CCF-9FE9-1AA94BA0B91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graphicEl>
                                              <a:dgm id="{3D64A396-D1D2-4DB3-BA07-D76CE77490F5}"/>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graphicEl>
                                              <a:dgm id="{A7EAC705-8FCE-47B1-9C5B-1D70D6B47906}"/>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graphicEl>
                                              <a:dgm id="{D9B538F1-35E1-458F-85A2-C302C04E8A6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graphicEl>
                                              <a:dgm id="{9D4A334D-DF0F-45CD-8805-20A8C735E55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Graphic spid="19" grpId="0" uiExpan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hidden="1">
            <a:extLst>
              <a:ext uri="{FF2B5EF4-FFF2-40B4-BE49-F238E27FC236}">
                <a16:creationId xmlns:a16="http://schemas.microsoft.com/office/drawing/2014/main" id="{3E38CE86-9E0E-3A0A-F73A-BCDE69B6445F}"/>
              </a:ext>
            </a:extLst>
          </p:cNvPr>
          <p:cNvGraphicFramePr>
            <a:graphicFrameLocks noChangeAspect="1"/>
          </p:cNvGraphicFramePr>
          <p:nvPr>
            <p:custDataLst>
              <p:tags r:id="rId1"/>
            </p:custDataLst>
            <p:extLst>
              <p:ext uri="{D42A27DB-BD31-4B8C-83A1-F6EECF244321}">
                <p14:modId xmlns:p14="http://schemas.microsoft.com/office/powerpoint/2010/main" val="13468015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5" name="Objet 4" hidden="1">
                        <a:extLst>
                          <a:ext uri="{FF2B5EF4-FFF2-40B4-BE49-F238E27FC236}">
                            <a16:creationId xmlns:a16="http://schemas.microsoft.com/office/drawing/2014/main" id="{3E38CE86-9E0E-3A0A-F73A-BCDE69B6445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3B03C312-9176-4EE2-8886-3582E2285C38}"/>
              </a:ext>
            </a:extLst>
          </p:cNvPr>
          <p:cNvSpPr>
            <a:spLocks noGrp="1"/>
          </p:cNvSpPr>
          <p:nvPr>
            <p:ph type="title"/>
          </p:nvPr>
        </p:nvSpPr>
        <p:spPr>
          <a:xfrm>
            <a:off x="336368" y="167426"/>
            <a:ext cx="11519264" cy="1325563"/>
          </a:xfrm>
        </p:spPr>
        <p:txBody>
          <a:bodyPr vert="horz">
            <a:normAutofit/>
          </a:bodyPr>
          <a:lstStyle/>
          <a:p>
            <a:r>
              <a:rPr lang="en-US" sz="4000" dirty="0"/>
              <a:t>Assessment of the impact of X-rays vs gamma rays</a:t>
            </a:r>
          </a:p>
        </p:txBody>
      </p:sp>
      <p:sp>
        <p:nvSpPr>
          <p:cNvPr id="3" name="Slide Number Placeholder 2">
            <a:extLst>
              <a:ext uri="{FF2B5EF4-FFF2-40B4-BE49-F238E27FC236}">
                <a16:creationId xmlns:a16="http://schemas.microsoft.com/office/drawing/2014/main" id="{5ADFE296-254A-4BA4-9CE4-0A207D98B76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smtClean="0">
                <a:ln>
                  <a:noFill/>
                </a:ln>
                <a:solidFill>
                  <a:srgbClr val="000000"/>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a:ln>
                <a:noFill/>
              </a:ln>
              <a:solidFill>
                <a:srgbClr val="000000"/>
              </a:solidFill>
              <a:effectLst/>
              <a:uLnTx/>
              <a:uFillTx/>
              <a:latin typeface="TT Norms Pro"/>
              <a:ea typeface="+mn-ea"/>
              <a:cs typeface="+mn-cs"/>
            </a:endParaRPr>
          </a:p>
        </p:txBody>
      </p:sp>
      <p:sp>
        <p:nvSpPr>
          <p:cNvPr id="15" name="Rectangle 14">
            <a:extLst>
              <a:ext uri="{FF2B5EF4-FFF2-40B4-BE49-F238E27FC236}">
                <a16:creationId xmlns:a16="http://schemas.microsoft.com/office/drawing/2014/main" id="{AC1BB91A-23D6-98B9-C21A-BAEB2ABA5883}"/>
              </a:ext>
            </a:extLst>
          </p:cNvPr>
          <p:cNvSpPr/>
          <p:nvPr/>
        </p:nvSpPr>
        <p:spPr>
          <a:xfrm>
            <a:off x="5645151" y="1743675"/>
            <a:ext cx="6246812" cy="16983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16" name="Rectangle 15">
            <a:extLst>
              <a:ext uri="{FF2B5EF4-FFF2-40B4-BE49-F238E27FC236}">
                <a16:creationId xmlns:a16="http://schemas.microsoft.com/office/drawing/2014/main" id="{8737B45A-2BB8-5EAC-59AD-6BB4F21CA9FC}"/>
              </a:ext>
            </a:extLst>
          </p:cNvPr>
          <p:cNvSpPr/>
          <p:nvPr/>
        </p:nvSpPr>
        <p:spPr>
          <a:xfrm>
            <a:off x="5645151" y="3854747"/>
            <a:ext cx="6246812" cy="1698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000000"/>
              </a:solidFill>
              <a:effectLst/>
              <a:uLnTx/>
              <a:uFillTx/>
              <a:latin typeface="TT Norms Pro"/>
              <a:ea typeface="+mn-ea"/>
              <a:cs typeface="+mn-cs"/>
            </a:endParaRPr>
          </a:p>
        </p:txBody>
      </p:sp>
      <p:sp>
        <p:nvSpPr>
          <p:cNvPr id="9" name="Espace réservé du texte 8">
            <a:extLst>
              <a:ext uri="{FF2B5EF4-FFF2-40B4-BE49-F238E27FC236}">
                <a16:creationId xmlns:a16="http://schemas.microsoft.com/office/drawing/2014/main" id="{3B412C3F-AF3D-708B-ECCD-80D9C3C7F6C6}"/>
              </a:ext>
            </a:extLst>
          </p:cNvPr>
          <p:cNvSpPr txBox="1">
            <a:spLocks/>
          </p:cNvSpPr>
          <p:nvPr/>
        </p:nvSpPr>
        <p:spPr>
          <a:xfrm>
            <a:off x="6456485" y="1884953"/>
            <a:ext cx="5249322" cy="1415772"/>
          </a:xfrm>
          <a:prstGeom prst="rect">
            <a:avLst/>
          </a:prstGeom>
          <a:noFill/>
        </p:spPr>
        <p:txBody>
          <a:bodyPr wrap="square" lIns="0" tIns="0" rIns="0" bIns="0" anchor="ctr">
            <a:sp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Pct val="8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Provide </a:t>
            </a:r>
            <a:r>
              <a:rPr kumimoji="0" lang="en-US" sz="2800" b="1"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evidence</a:t>
            </a:r>
            <a: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 that X-ray irradiation </a:t>
            </a:r>
            <a:b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br>
            <a: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at the maximum dose impacts single-use materials/</a:t>
            </a:r>
            <a:b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br>
            <a: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products in a way that is </a:t>
            </a:r>
            <a:r>
              <a:rPr kumimoji="0" lang="en-US" sz="2800" b="1"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equivalent</a:t>
            </a:r>
            <a: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 than </a:t>
            </a:r>
            <a:b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br>
            <a:r>
              <a:rPr kumimoji="0" lang="en-US" sz="1800" b="0" i="0" u="none" strike="noStrike" kern="1200" cap="none" spc="0" normalizeH="0" baseline="0" noProof="0">
                <a:ln>
                  <a:noFill/>
                </a:ln>
                <a:solidFill>
                  <a:srgbClr val="000000"/>
                </a:solidFill>
                <a:effectLst/>
                <a:uLnTx/>
                <a:uFillTx/>
                <a:latin typeface="TT Norms Pro" panose="02000503030000020003" pitchFamily="2" charset="0"/>
                <a:ea typeface="+mn-ea"/>
                <a:cs typeface="+mn-cs"/>
              </a:rPr>
              <a:t>gamma, through a science-based rationale​</a:t>
            </a:r>
            <a:endParaRPr kumimoji="0" lang="fr-FR" sz="1800" b="0" i="0" u="none" strike="noStrike" kern="1200" cap="none" spc="0" normalizeH="0" baseline="0" noProof="0">
              <a:ln>
                <a:noFill/>
              </a:ln>
              <a:solidFill>
                <a:srgbClr val="000000"/>
              </a:solidFill>
              <a:effectLst/>
              <a:uLnTx/>
              <a:uFillTx/>
              <a:latin typeface="TT Norms Pro"/>
              <a:ea typeface="+mn-ea"/>
              <a:cs typeface="+mn-cs"/>
            </a:endParaRPr>
          </a:p>
        </p:txBody>
      </p:sp>
      <p:sp>
        <p:nvSpPr>
          <p:cNvPr id="11" name="Rectangle 10">
            <a:extLst>
              <a:ext uri="{FF2B5EF4-FFF2-40B4-BE49-F238E27FC236}">
                <a16:creationId xmlns:a16="http://schemas.microsoft.com/office/drawing/2014/main" id="{FA762936-DD4A-2607-B7D1-E0DCDE2D1652}"/>
              </a:ext>
            </a:extLst>
          </p:cNvPr>
          <p:cNvSpPr/>
          <p:nvPr/>
        </p:nvSpPr>
        <p:spPr>
          <a:xfrm>
            <a:off x="6456485" y="4011414"/>
            <a:ext cx="5262440" cy="1384995"/>
          </a:xfrm>
          <a:prstGeom prst="rect">
            <a:avLst/>
          </a:prstGeom>
          <a:noFill/>
        </p:spPr>
        <p:txBody>
          <a:bodyPr wrap="square" lIns="0" tIns="0" rIns="0" bIns="0" anchor="ctr">
            <a:spAutoFit/>
          </a:bodyPr>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TT Norms Pro"/>
                <a:ea typeface="+mn-ea"/>
                <a:cs typeface="+mn-cs"/>
              </a:rPr>
              <a:t>Keep current Validation &amp; Extractable guides </a:t>
            </a:r>
            <a:br>
              <a:rPr kumimoji="0" lang="en-US" sz="1800" b="0" i="0" u="none" strike="noStrike" kern="1200" cap="none" spc="0" normalizeH="0" baseline="0" noProof="0">
                <a:ln>
                  <a:noFill/>
                </a:ln>
                <a:solidFill>
                  <a:srgbClr val="FFFFFF"/>
                </a:solidFill>
                <a:effectLst/>
                <a:uLnTx/>
                <a:uFillTx/>
                <a:latin typeface="TT Norms Pro"/>
                <a:ea typeface="+mn-ea"/>
                <a:cs typeface="+mn-cs"/>
              </a:rPr>
            </a:br>
            <a:r>
              <a:rPr kumimoji="0" lang="en-US" sz="1800" b="0" i="0" u="none" strike="noStrike" kern="1200" cap="none" spc="0" normalizeH="0" baseline="0" noProof="0">
                <a:ln>
                  <a:noFill/>
                </a:ln>
                <a:solidFill>
                  <a:srgbClr val="FFFFFF"/>
                </a:solidFill>
                <a:effectLst/>
                <a:uLnTx/>
                <a:uFillTx/>
                <a:latin typeface="TT Norms Pro"/>
                <a:ea typeface="+mn-ea"/>
                <a:cs typeface="+mn-cs"/>
              </a:rPr>
              <a:t>in regards to specifications and properties</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TT Norms Pro"/>
                <a:ea typeface="+mn-ea"/>
                <a:cs typeface="+mn-cs"/>
              </a:rPr>
              <a:t>Keep current shelf life and sterility (e.g. SAL)</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srgbClr val="FFFFFF"/>
                </a:solidFill>
                <a:effectLst/>
                <a:uLnTx/>
                <a:uFillTx/>
                <a:latin typeface="TT Norms Pro"/>
                <a:ea typeface="+mn-ea"/>
                <a:cs typeface="+mn-cs"/>
              </a:rPr>
              <a:t>Keep product compliance with standards </a:t>
            </a:r>
            <a:br>
              <a:rPr kumimoji="0" lang="en-US" sz="1800" b="0" i="0" u="none" strike="noStrike" kern="1200" cap="none" spc="0" normalizeH="0" baseline="0" noProof="0">
                <a:ln>
                  <a:noFill/>
                </a:ln>
                <a:solidFill>
                  <a:srgbClr val="FFFFFF"/>
                </a:solidFill>
                <a:effectLst/>
                <a:uLnTx/>
                <a:uFillTx/>
                <a:latin typeface="TT Norms Pro"/>
                <a:ea typeface="+mn-ea"/>
                <a:cs typeface="+mn-cs"/>
              </a:rPr>
            </a:br>
            <a:r>
              <a:rPr kumimoji="0" lang="en-US" sz="1800" b="0" i="0" u="none" strike="noStrike" kern="1200" cap="none" spc="0" normalizeH="0" baseline="0" noProof="0">
                <a:ln>
                  <a:noFill/>
                </a:ln>
                <a:solidFill>
                  <a:srgbClr val="FFFFFF"/>
                </a:solidFill>
                <a:effectLst/>
                <a:uLnTx/>
                <a:uFillTx/>
                <a:latin typeface="TT Norms Pro"/>
                <a:ea typeface="+mn-ea"/>
                <a:cs typeface="+mn-cs"/>
              </a:rPr>
              <a:t>&amp; regulations</a:t>
            </a:r>
          </a:p>
        </p:txBody>
      </p:sp>
      <p:sp>
        <p:nvSpPr>
          <p:cNvPr id="22" name="Rectangle 21">
            <a:extLst>
              <a:ext uri="{FF2B5EF4-FFF2-40B4-BE49-F238E27FC236}">
                <a16:creationId xmlns:a16="http://schemas.microsoft.com/office/drawing/2014/main" id="{6C97A309-DCA4-B2EA-191F-5D58B110B415}"/>
              </a:ext>
            </a:extLst>
          </p:cNvPr>
          <p:cNvSpPr/>
          <p:nvPr/>
        </p:nvSpPr>
        <p:spPr>
          <a:xfrm>
            <a:off x="1538288" y="1736726"/>
            <a:ext cx="2557462" cy="38163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19" name="TextBox 18">
            <a:extLst>
              <a:ext uri="{FF2B5EF4-FFF2-40B4-BE49-F238E27FC236}">
                <a16:creationId xmlns:a16="http://schemas.microsoft.com/office/drawing/2014/main" id="{D5AACA77-C58D-D7F2-AE6C-1D7AECBAEEC4}"/>
              </a:ext>
            </a:extLst>
          </p:cNvPr>
          <p:cNvSpPr txBox="1"/>
          <p:nvPr/>
        </p:nvSpPr>
        <p:spPr>
          <a:xfrm>
            <a:off x="1915875" y="3275569"/>
            <a:ext cx="1802288" cy="738664"/>
          </a:xfrm>
          <a:prstGeom prst="rect">
            <a:avLst/>
          </a:prstGeom>
          <a:noFill/>
        </p:spPr>
        <p:txBody>
          <a:bodyPr wrap="non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a:ln>
                  <a:noFill/>
                </a:ln>
                <a:solidFill>
                  <a:prstClr val="black"/>
                </a:solidFill>
                <a:effectLst/>
                <a:uLnTx/>
                <a:uFillTx/>
                <a:latin typeface="TT Norms Pro"/>
                <a:ea typeface="+mn-ea"/>
                <a:cs typeface="+mn-cs"/>
              </a:rPr>
              <a:t>GOAL</a:t>
            </a:r>
          </a:p>
        </p:txBody>
      </p:sp>
      <p:sp>
        <p:nvSpPr>
          <p:cNvPr id="24" name="Rectangle 23">
            <a:extLst>
              <a:ext uri="{FF2B5EF4-FFF2-40B4-BE49-F238E27FC236}">
                <a16:creationId xmlns:a16="http://schemas.microsoft.com/office/drawing/2014/main" id="{1D410B1C-39CD-736E-8DB9-6E53BA77DE87}"/>
              </a:ext>
            </a:extLst>
          </p:cNvPr>
          <p:cNvSpPr/>
          <p:nvPr/>
        </p:nvSpPr>
        <p:spPr>
          <a:xfrm>
            <a:off x="300037" y="1736725"/>
            <a:ext cx="1233487" cy="3816350"/>
          </a:xfrm>
          <a:prstGeom prst="rect">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TT Norms Pro"/>
              <a:ea typeface="+mn-ea"/>
              <a:cs typeface="+mn-cs"/>
            </a:endParaRPr>
          </a:p>
        </p:txBody>
      </p:sp>
      <p:pic>
        <p:nvPicPr>
          <p:cNvPr id="17" name="Picture 108" descr="Shape  Description automatically generated with low confidence">
            <a:extLst>
              <a:ext uri="{FF2B5EF4-FFF2-40B4-BE49-F238E27FC236}">
                <a16:creationId xmlns:a16="http://schemas.microsoft.com/office/drawing/2014/main" id="{835A2D6C-AD0A-EFC7-F014-2BA6D9C1C0D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78171" y="3306291"/>
            <a:ext cx="677219" cy="677219"/>
          </a:xfrm>
          <a:prstGeom prst="rect">
            <a:avLst/>
          </a:prstGeom>
        </p:spPr>
      </p:pic>
      <p:sp>
        <p:nvSpPr>
          <p:cNvPr id="29" name="Rectangle 28">
            <a:extLst>
              <a:ext uri="{FF2B5EF4-FFF2-40B4-BE49-F238E27FC236}">
                <a16:creationId xmlns:a16="http://schemas.microsoft.com/office/drawing/2014/main" id="{CEF50778-EDFE-FDBA-227E-96D268C86AD6}"/>
              </a:ext>
            </a:extLst>
          </p:cNvPr>
          <p:cNvSpPr/>
          <p:nvPr/>
        </p:nvSpPr>
        <p:spPr>
          <a:xfrm>
            <a:off x="5181600" y="2203450"/>
            <a:ext cx="9144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30" name="Rectangle 29">
            <a:extLst>
              <a:ext uri="{FF2B5EF4-FFF2-40B4-BE49-F238E27FC236}">
                <a16:creationId xmlns:a16="http://schemas.microsoft.com/office/drawing/2014/main" id="{921EFC09-2A23-FC10-694C-0740D5FFF7C1}"/>
              </a:ext>
            </a:extLst>
          </p:cNvPr>
          <p:cNvSpPr/>
          <p:nvPr/>
        </p:nvSpPr>
        <p:spPr>
          <a:xfrm>
            <a:off x="5181600" y="4246711"/>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TT Norms Pro"/>
              <a:ea typeface="+mn-ea"/>
              <a:cs typeface="+mn-cs"/>
            </a:endParaRPr>
          </a:p>
        </p:txBody>
      </p:sp>
      <p:pic>
        <p:nvPicPr>
          <p:cNvPr id="28" name="Picture 27" descr="Shape&#10;&#10;Description automatically generated with low confidence">
            <a:extLst>
              <a:ext uri="{FF2B5EF4-FFF2-40B4-BE49-F238E27FC236}">
                <a16:creationId xmlns:a16="http://schemas.microsoft.com/office/drawing/2014/main" id="{D66736A5-3B59-CF7B-CD22-3368628A388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300834" y="2322684"/>
            <a:ext cx="675933" cy="675933"/>
          </a:xfrm>
          <a:prstGeom prst="rect">
            <a:avLst/>
          </a:prstGeom>
        </p:spPr>
      </p:pic>
      <p:pic>
        <p:nvPicPr>
          <p:cNvPr id="32" name="Picture 31" descr="Shape&#10;&#10;Description automatically generated with low confidence">
            <a:extLst>
              <a:ext uri="{FF2B5EF4-FFF2-40B4-BE49-F238E27FC236}">
                <a16:creationId xmlns:a16="http://schemas.microsoft.com/office/drawing/2014/main" id="{452B5902-7DB6-F68E-580B-48C80E7668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0182" y="4325293"/>
            <a:ext cx="757237" cy="757237"/>
          </a:xfrm>
          <a:prstGeom prst="rect">
            <a:avLst/>
          </a:prstGeom>
        </p:spPr>
      </p:pic>
      <p:cxnSp>
        <p:nvCxnSpPr>
          <p:cNvPr id="35" name="Connector: Elbow 34">
            <a:extLst>
              <a:ext uri="{FF2B5EF4-FFF2-40B4-BE49-F238E27FC236}">
                <a16:creationId xmlns:a16="http://schemas.microsoft.com/office/drawing/2014/main" id="{042F5A29-057F-840C-2A2C-52AF872C6DBA}"/>
              </a:ext>
            </a:extLst>
          </p:cNvPr>
          <p:cNvCxnSpPr>
            <a:stCxn id="22" idx="3"/>
            <a:endCxn id="29" idx="1"/>
          </p:cNvCxnSpPr>
          <p:nvPr/>
        </p:nvCxnSpPr>
        <p:spPr>
          <a:xfrm flipV="1">
            <a:off x="4095750" y="2660650"/>
            <a:ext cx="1085850" cy="984251"/>
          </a:xfrm>
          <a:prstGeom prst="bent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71A57F2B-0161-9305-BE1F-1A1C06E0EF29}"/>
              </a:ext>
            </a:extLst>
          </p:cNvPr>
          <p:cNvCxnSpPr>
            <a:stCxn id="22" idx="3"/>
            <a:endCxn id="30" idx="1"/>
          </p:cNvCxnSpPr>
          <p:nvPr/>
        </p:nvCxnSpPr>
        <p:spPr>
          <a:xfrm>
            <a:off x="4095750" y="3644901"/>
            <a:ext cx="1085850" cy="1059010"/>
          </a:xfrm>
          <a:prstGeom prst="bentConnector3">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6835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 10" hidden="1">
            <a:extLst>
              <a:ext uri="{FF2B5EF4-FFF2-40B4-BE49-F238E27FC236}">
                <a16:creationId xmlns:a16="http://schemas.microsoft.com/office/drawing/2014/main" id="{D7F0037B-EA0B-4DF3-B358-AC5310FA3CED}"/>
              </a:ext>
            </a:extLst>
          </p:cNvPr>
          <p:cNvGraphicFramePr>
            <a:graphicFrameLocks noChangeAspect="1"/>
          </p:cNvGraphicFramePr>
          <p:nvPr>
            <p:custDataLst>
              <p:tags r:id="rId1"/>
            </p:custDataLst>
            <p:extLst>
              <p:ext uri="{D42A27DB-BD31-4B8C-83A1-F6EECF244321}">
                <p14:modId xmlns:p14="http://schemas.microsoft.com/office/powerpoint/2010/main" val="81928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53" imgH="353" progId="TCLayout.ActiveDocument.1">
                  <p:embed/>
                </p:oleObj>
              </mc:Choice>
              <mc:Fallback>
                <p:oleObj name="Diapositive think-cell" r:id="rId4" imgW="353" imgH="353" progId="TCLayout.ActiveDocument.1">
                  <p:embed/>
                  <p:pic>
                    <p:nvPicPr>
                      <p:cNvPr id="11" name="Objet 10" hidden="1">
                        <a:extLst>
                          <a:ext uri="{FF2B5EF4-FFF2-40B4-BE49-F238E27FC236}">
                            <a16:creationId xmlns:a16="http://schemas.microsoft.com/office/drawing/2014/main" id="{D7F0037B-EA0B-4DF3-B358-AC5310FA3C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re 2">
            <a:extLst>
              <a:ext uri="{FF2B5EF4-FFF2-40B4-BE49-F238E27FC236}">
                <a16:creationId xmlns:a16="http://schemas.microsoft.com/office/drawing/2014/main" id="{34FFF06F-0FD5-4623-94A8-A65EAC48B5C2}"/>
              </a:ext>
            </a:extLst>
          </p:cNvPr>
          <p:cNvSpPr>
            <a:spLocks noGrp="1"/>
          </p:cNvSpPr>
          <p:nvPr>
            <p:ph type="title"/>
          </p:nvPr>
        </p:nvSpPr>
        <p:spPr>
          <a:xfrm>
            <a:off x="838200" y="319088"/>
            <a:ext cx="10515600" cy="1325563"/>
          </a:xfrm>
        </p:spPr>
        <p:txBody>
          <a:bodyPr vert="horz">
            <a:normAutofit/>
          </a:bodyPr>
          <a:lstStyle/>
          <a:p>
            <a:r>
              <a:rPr lang="en-US" dirty="0"/>
              <a:t>Selection of the testing components, sub-assemblies &amp; products</a:t>
            </a:r>
            <a:endParaRPr lang="fr-FR" dirty="0"/>
          </a:p>
        </p:txBody>
      </p:sp>
      <p:sp>
        <p:nvSpPr>
          <p:cNvPr id="5" name="Espace réservé du numéro de diapositive 4">
            <a:extLst>
              <a:ext uri="{FF2B5EF4-FFF2-40B4-BE49-F238E27FC236}">
                <a16:creationId xmlns:a16="http://schemas.microsoft.com/office/drawing/2014/main" id="{9EC941E5-0959-4561-8165-ED74A93C96AC}"/>
              </a:ext>
            </a:extLst>
          </p:cNvPr>
          <p:cNvSpPr>
            <a:spLocks noGrp="1"/>
          </p:cNvSpPr>
          <p:nvPr>
            <p:ph type="sldNum" sz="quarter" idx="12"/>
          </p:nvPr>
        </p:nvSpPr>
        <p:spPr/>
        <p:txBody>
          <a:bodyPr/>
          <a:lstStyle/>
          <a:p>
            <a:fld id="{0C8761C7-EE27-4485-904A-AF787EF92FBE}" type="slidenum">
              <a:rPr lang="en-US" noProof="0" smtClean="0"/>
              <a:t>53</a:t>
            </a:fld>
            <a:endParaRPr lang="en-US" noProof="0"/>
          </a:p>
        </p:txBody>
      </p:sp>
      <p:graphicFrame>
        <p:nvGraphicFramePr>
          <p:cNvPr id="2" name="Diagramme 1">
            <a:extLst>
              <a:ext uri="{FF2B5EF4-FFF2-40B4-BE49-F238E27FC236}">
                <a16:creationId xmlns:a16="http://schemas.microsoft.com/office/drawing/2014/main" id="{261AB99F-027A-F039-B979-CCBFFE1CE526}"/>
              </a:ext>
            </a:extLst>
          </p:cNvPr>
          <p:cNvGraphicFramePr/>
          <p:nvPr>
            <p:extLst>
              <p:ext uri="{D42A27DB-BD31-4B8C-83A1-F6EECF244321}">
                <p14:modId xmlns:p14="http://schemas.microsoft.com/office/powerpoint/2010/main" val="2643761522"/>
              </p:ext>
            </p:extLst>
          </p:nvPr>
        </p:nvGraphicFramePr>
        <p:xfrm>
          <a:off x="1507744" y="1120245"/>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4658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3F73076-070C-406E-9533-F2B684C6EDC9}"/>
              </a:ext>
            </a:extLst>
          </p:cNvPr>
          <p:cNvSpPr/>
          <p:nvPr/>
        </p:nvSpPr>
        <p:spPr>
          <a:xfrm>
            <a:off x="298498" y="5050672"/>
            <a:ext cx="11590762" cy="495768"/>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b="1">
              <a:solidFill>
                <a:schemeClr val="tx2"/>
              </a:solidFill>
              <a:sym typeface="Wingdings" panose="05000000000000000000" pitchFamily="2" charset="2"/>
            </a:endParaRPr>
          </a:p>
        </p:txBody>
      </p:sp>
      <p:sp>
        <p:nvSpPr>
          <p:cNvPr id="6" name="Title 5">
            <a:extLst>
              <a:ext uri="{FF2B5EF4-FFF2-40B4-BE49-F238E27FC236}">
                <a16:creationId xmlns:a16="http://schemas.microsoft.com/office/drawing/2014/main" id="{147EDD34-214E-4119-A9AB-413723CA5190}"/>
              </a:ext>
            </a:extLst>
          </p:cNvPr>
          <p:cNvSpPr>
            <a:spLocks noGrp="1"/>
          </p:cNvSpPr>
          <p:nvPr>
            <p:ph type="title"/>
          </p:nvPr>
        </p:nvSpPr>
        <p:spPr/>
        <p:txBody>
          <a:bodyPr/>
          <a:lstStyle/>
          <a:p>
            <a:r>
              <a:rPr lang="en-US"/>
              <a:t>Validation testing program defined based on risk analysis</a:t>
            </a:r>
          </a:p>
        </p:txBody>
      </p:sp>
      <p:sp>
        <p:nvSpPr>
          <p:cNvPr id="3" name="Slide Number Placeholder 2">
            <a:extLst>
              <a:ext uri="{FF2B5EF4-FFF2-40B4-BE49-F238E27FC236}">
                <a16:creationId xmlns:a16="http://schemas.microsoft.com/office/drawing/2014/main" id="{C7728101-1F2A-4559-ABEA-6AD91DE84EC4}"/>
              </a:ext>
            </a:extLst>
          </p:cNvPr>
          <p:cNvSpPr>
            <a:spLocks noGrp="1"/>
          </p:cNvSpPr>
          <p:nvPr>
            <p:ph type="sldNum" sz="quarter" idx="12"/>
          </p:nvPr>
        </p:nvSpPr>
        <p:spPr/>
        <p:txBody>
          <a:bodyPr/>
          <a:lstStyle/>
          <a:p>
            <a:fld id="{0C8761C7-EE27-4485-904A-AF787EF92FBE}" type="slidenum">
              <a:rPr lang="en-US" noProof="0" smtClean="0"/>
              <a:t>54</a:t>
            </a:fld>
            <a:endParaRPr lang="en-US" noProof="0"/>
          </a:p>
        </p:txBody>
      </p:sp>
      <p:sp>
        <p:nvSpPr>
          <p:cNvPr id="9" name="TextBox 8">
            <a:extLst>
              <a:ext uri="{FF2B5EF4-FFF2-40B4-BE49-F238E27FC236}">
                <a16:creationId xmlns:a16="http://schemas.microsoft.com/office/drawing/2014/main" id="{D4308F1E-8FB7-4CC8-88DA-ECA7C20720F3}"/>
              </a:ext>
            </a:extLst>
          </p:cNvPr>
          <p:cNvSpPr txBox="1"/>
          <p:nvPr/>
        </p:nvSpPr>
        <p:spPr>
          <a:xfrm>
            <a:off x="298498" y="1738313"/>
            <a:ext cx="11592302" cy="246221"/>
          </a:xfrm>
          <a:prstGeom prst="rect">
            <a:avLst/>
          </a:prstGeom>
          <a:noFill/>
        </p:spPr>
        <p:txBody>
          <a:bodyPr wrap="square" lIns="0" tIns="0" rIns="0" bIns="0">
            <a:spAutoFit/>
          </a:bodyPr>
          <a:lstStyle/>
          <a:p>
            <a:pPr marL="0" indent="0" algn="ctr">
              <a:buNone/>
            </a:pPr>
            <a:r>
              <a:rPr lang="en-US" sz="1600" b="1"/>
              <a:t>Risk Analysis (FMEA) is the tool used to assess the difference of impact between gamma and X-ray irradiated products</a:t>
            </a:r>
            <a:endParaRPr lang="en-US" sz="1600" b="1" baseline="30000">
              <a:sym typeface="Wingdings" panose="05000000000000000000" pitchFamily="2" charset="2"/>
            </a:endParaRPr>
          </a:p>
        </p:txBody>
      </p:sp>
      <p:grpSp>
        <p:nvGrpSpPr>
          <p:cNvPr id="2" name="Group 1">
            <a:extLst>
              <a:ext uri="{FF2B5EF4-FFF2-40B4-BE49-F238E27FC236}">
                <a16:creationId xmlns:a16="http://schemas.microsoft.com/office/drawing/2014/main" id="{A9D34F32-A982-4D57-82E4-4CB69161C531}"/>
              </a:ext>
            </a:extLst>
          </p:cNvPr>
          <p:cNvGrpSpPr/>
          <p:nvPr/>
        </p:nvGrpSpPr>
        <p:grpSpPr>
          <a:xfrm>
            <a:off x="298498" y="2554553"/>
            <a:ext cx="11590762" cy="2318914"/>
            <a:chOff x="2829697" y="2304876"/>
            <a:chExt cx="6715557" cy="1678369"/>
          </a:xfrm>
        </p:grpSpPr>
        <p:sp>
          <p:nvSpPr>
            <p:cNvPr id="13" name="Rectangle 12">
              <a:extLst>
                <a:ext uri="{FF2B5EF4-FFF2-40B4-BE49-F238E27FC236}">
                  <a16:creationId xmlns:a16="http://schemas.microsoft.com/office/drawing/2014/main" id="{15EE3E09-B2DC-44FA-A9A5-F26BACE09E54}"/>
                </a:ext>
              </a:extLst>
            </p:cNvPr>
            <p:cNvSpPr/>
            <p:nvPr/>
          </p:nvSpPr>
          <p:spPr>
            <a:xfrm>
              <a:off x="2829697" y="2311225"/>
              <a:ext cx="2174790" cy="8236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a:solidFill>
                    <a:schemeClr val="tx2"/>
                  </a:solidFill>
                  <a:sym typeface="Wingdings" panose="05000000000000000000" pitchFamily="2" charset="2"/>
                </a:rPr>
                <a:t>What happens?</a:t>
              </a:r>
            </a:p>
            <a:p>
              <a:pPr algn="ctr"/>
              <a:r>
                <a:rPr lang="en-US" sz="1600" b="1">
                  <a:solidFill>
                    <a:schemeClr val="tx2"/>
                  </a:solidFill>
                  <a:sym typeface="Wingdings" panose="05000000000000000000" pitchFamily="2" charset="2"/>
                </a:rPr>
                <a:t>Failure Effect</a:t>
              </a:r>
            </a:p>
          </p:txBody>
        </p:sp>
        <p:sp>
          <p:nvSpPr>
            <p:cNvPr id="14" name="Rectangle 13">
              <a:extLst>
                <a:ext uri="{FF2B5EF4-FFF2-40B4-BE49-F238E27FC236}">
                  <a16:creationId xmlns:a16="http://schemas.microsoft.com/office/drawing/2014/main" id="{771BC16F-0230-4608-AC45-C678F8BC18B9}"/>
                </a:ext>
              </a:extLst>
            </p:cNvPr>
            <p:cNvSpPr/>
            <p:nvPr/>
          </p:nvSpPr>
          <p:spPr>
            <a:xfrm>
              <a:off x="5100081" y="2311225"/>
              <a:ext cx="2174790" cy="8236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a:solidFill>
                    <a:schemeClr val="tx2"/>
                  </a:solidFill>
                  <a:sym typeface="Wingdings" panose="05000000000000000000" pitchFamily="2" charset="2"/>
                </a:rPr>
                <a:t>Failure Mode</a:t>
              </a:r>
            </a:p>
          </p:txBody>
        </p:sp>
        <p:sp>
          <p:nvSpPr>
            <p:cNvPr id="15" name="Rectangle 14">
              <a:extLst>
                <a:ext uri="{FF2B5EF4-FFF2-40B4-BE49-F238E27FC236}">
                  <a16:creationId xmlns:a16="http://schemas.microsoft.com/office/drawing/2014/main" id="{3357C79D-33FC-4DFE-84DD-D0F1D813D802}"/>
                </a:ext>
              </a:extLst>
            </p:cNvPr>
            <p:cNvSpPr/>
            <p:nvPr/>
          </p:nvSpPr>
          <p:spPr>
            <a:xfrm>
              <a:off x="7370464" y="2311225"/>
              <a:ext cx="2174790" cy="8236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600" b="1">
                  <a:solidFill>
                    <a:schemeClr val="tx2"/>
                  </a:solidFill>
                  <a:sym typeface="Wingdings" panose="05000000000000000000" pitchFamily="2" charset="2"/>
                </a:rPr>
                <a:t>Failure Cause</a:t>
              </a:r>
            </a:p>
            <a:p>
              <a:pPr algn="ctr"/>
              <a:r>
                <a:rPr lang="en-US" sz="1600">
                  <a:solidFill>
                    <a:schemeClr val="tx2"/>
                  </a:solidFill>
                  <a:sym typeface="Wingdings" panose="05000000000000000000" pitchFamily="2" charset="2"/>
                </a:rPr>
                <a:t>Why?</a:t>
              </a:r>
            </a:p>
          </p:txBody>
        </p:sp>
        <p:sp>
          <p:nvSpPr>
            <p:cNvPr id="16" name="Légende : flèche vers le haut 20">
              <a:extLst>
                <a:ext uri="{FF2B5EF4-FFF2-40B4-BE49-F238E27FC236}">
                  <a16:creationId xmlns:a16="http://schemas.microsoft.com/office/drawing/2014/main" id="{CA7E1998-DE8C-4FB0-BAB5-E7C2A772C3D0}"/>
                </a:ext>
              </a:extLst>
            </p:cNvPr>
            <p:cNvSpPr/>
            <p:nvPr/>
          </p:nvSpPr>
          <p:spPr>
            <a:xfrm>
              <a:off x="5100081" y="3425350"/>
              <a:ext cx="2174790" cy="557895"/>
            </a:xfrm>
            <a:prstGeom prst="upArrowCallout">
              <a:avLst>
                <a:gd name="adj1" fmla="val 486964"/>
                <a:gd name="adj2" fmla="val 243482"/>
                <a:gd name="adj3" fmla="val 25000"/>
                <a:gd name="adj4" fmla="val 66075"/>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fr-FR" sz="1600">
                  <a:solidFill>
                    <a:schemeClr val="bg1"/>
                  </a:solidFill>
                </a:rPr>
                <a:t>Focus </a:t>
              </a:r>
              <a:r>
                <a:rPr lang="fr-FR" sz="1600" err="1">
                  <a:solidFill>
                    <a:schemeClr val="bg1"/>
                  </a:solidFill>
                </a:rPr>
                <a:t>Element</a:t>
              </a:r>
              <a:endParaRPr lang="fr-FR" sz="1600">
                <a:solidFill>
                  <a:schemeClr val="bg1"/>
                </a:solidFill>
              </a:endParaRPr>
            </a:p>
          </p:txBody>
        </p:sp>
        <p:cxnSp>
          <p:nvCxnSpPr>
            <p:cNvPr id="18" name="Connector: Elbow 17">
              <a:extLst>
                <a:ext uri="{FF2B5EF4-FFF2-40B4-BE49-F238E27FC236}">
                  <a16:creationId xmlns:a16="http://schemas.microsoft.com/office/drawing/2014/main" id="{BE5242B7-39B3-4C49-97E2-4C78D0A310C9}"/>
                </a:ext>
              </a:extLst>
            </p:cNvPr>
            <p:cNvCxnSpPr>
              <a:stCxn id="14" idx="2"/>
              <a:endCxn id="13" idx="2"/>
            </p:cNvCxnSpPr>
            <p:nvPr/>
          </p:nvCxnSpPr>
          <p:spPr>
            <a:xfrm rot="5400000">
              <a:off x="5052284" y="1999678"/>
              <a:ext cx="12700" cy="2270384"/>
            </a:xfrm>
            <a:prstGeom prst="bentConnector3">
              <a:avLst>
                <a:gd name="adj1" fmla="val 1800000"/>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BBB8307C-071C-4482-ABD0-E170D92952D7}"/>
                </a:ext>
              </a:extLst>
            </p:cNvPr>
            <p:cNvCxnSpPr>
              <a:stCxn id="14" idx="0"/>
              <a:endCxn id="15" idx="0"/>
            </p:cNvCxnSpPr>
            <p:nvPr/>
          </p:nvCxnSpPr>
          <p:spPr>
            <a:xfrm rot="5400000" flipH="1" flipV="1">
              <a:off x="7322667" y="1176034"/>
              <a:ext cx="12700" cy="2270383"/>
            </a:xfrm>
            <a:prstGeom prst="bentConnector3">
              <a:avLst>
                <a:gd name="adj1" fmla="val 1800000"/>
              </a:avLst>
            </a:prstGeom>
            <a:ln w="63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60AECBFC-5266-427C-8D81-6998745204BA}"/>
              </a:ext>
            </a:extLst>
          </p:cNvPr>
          <p:cNvSpPr txBox="1"/>
          <p:nvPr/>
        </p:nvSpPr>
        <p:spPr>
          <a:xfrm>
            <a:off x="298498" y="5160057"/>
            <a:ext cx="11590762" cy="246221"/>
          </a:xfrm>
          <a:prstGeom prst="rect">
            <a:avLst/>
          </a:prstGeom>
          <a:noFill/>
        </p:spPr>
        <p:txBody>
          <a:bodyPr wrap="square" lIns="0" tIns="0" rIns="0" bIns="0">
            <a:spAutoFit/>
          </a:bodyPr>
          <a:lstStyle/>
          <a:p>
            <a:pPr marL="0" indent="0" algn="ctr">
              <a:buNone/>
            </a:pPr>
            <a:r>
              <a:rPr lang="en-US" sz="1600"/>
              <a:t>Selection of highest priority of failures have been identified and transposed in the testing protocol</a:t>
            </a:r>
          </a:p>
        </p:txBody>
      </p:sp>
      <p:cxnSp>
        <p:nvCxnSpPr>
          <p:cNvPr id="25" name="Straight Connector 24">
            <a:extLst>
              <a:ext uri="{FF2B5EF4-FFF2-40B4-BE49-F238E27FC236}">
                <a16:creationId xmlns:a16="http://schemas.microsoft.com/office/drawing/2014/main" id="{40EA807B-ED4F-4D10-9F3B-5BCF46CAB47E}"/>
              </a:ext>
            </a:extLst>
          </p:cNvPr>
          <p:cNvCxnSpPr>
            <a:cxnSpLocks/>
          </p:cNvCxnSpPr>
          <p:nvPr/>
        </p:nvCxnSpPr>
        <p:spPr>
          <a:xfrm flipV="1">
            <a:off x="298498" y="2061550"/>
            <a:ext cx="11593467" cy="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431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220D643-0D88-4622-8133-229F05EBF633}"/>
              </a:ext>
            </a:extLst>
          </p:cNvPr>
          <p:cNvPicPr>
            <a:picLocks noChangeAspect="1"/>
          </p:cNvPicPr>
          <p:nvPr/>
        </p:nvPicPr>
        <p:blipFill>
          <a:blip r:embed="rId2"/>
          <a:stretch>
            <a:fillRect/>
          </a:stretch>
        </p:blipFill>
        <p:spPr>
          <a:xfrm>
            <a:off x="476738" y="2839065"/>
            <a:ext cx="11308862" cy="1094406"/>
          </a:xfrm>
          <a:prstGeom prst="rect">
            <a:avLst/>
          </a:prstGeom>
        </p:spPr>
      </p:pic>
      <p:sp>
        <p:nvSpPr>
          <p:cNvPr id="6" name="Titre 5">
            <a:extLst>
              <a:ext uri="{FF2B5EF4-FFF2-40B4-BE49-F238E27FC236}">
                <a16:creationId xmlns:a16="http://schemas.microsoft.com/office/drawing/2014/main" id="{0A54F9DE-632F-4E02-9502-0A9E7039B3A2}"/>
              </a:ext>
            </a:extLst>
          </p:cNvPr>
          <p:cNvSpPr>
            <a:spLocks noGrp="1"/>
          </p:cNvSpPr>
          <p:nvPr>
            <p:ph type="title"/>
          </p:nvPr>
        </p:nvSpPr>
        <p:spPr/>
        <p:txBody>
          <a:bodyPr/>
          <a:lstStyle/>
          <a:p>
            <a:r>
              <a:rPr lang="en-US"/>
              <a:t>Validation testing program defined based on risk analysis</a:t>
            </a:r>
            <a:endParaRPr lang="fr-FR"/>
          </a:p>
        </p:txBody>
      </p:sp>
      <p:sp>
        <p:nvSpPr>
          <p:cNvPr id="3" name="Espace réservé du numéro de diapositive 2">
            <a:extLst>
              <a:ext uri="{FF2B5EF4-FFF2-40B4-BE49-F238E27FC236}">
                <a16:creationId xmlns:a16="http://schemas.microsoft.com/office/drawing/2014/main" id="{2682F7D9-FEE7-4E90-8248-93052BA1CAA1}"/>
              </a:ext>
            </a:extLst>
          </p:cNvPr>
          <p:cNvSpPr>
            <a:spLocks noGrp="1"/>
          </p:cNvSpPr>
          <p:nvPr>
            <p:ph type="sldNum" sz="quarter" idx="12"/>
          </p:nvPr>
        </p:nvSpPr>
        <p:spPr/>
        <p:txBody>
          <a:bodyPr/>
          <a:lstStyle/>
          <a:p>
            <a:fld id="{0C8761C7-EE27-4485-904A-AF787EF92FBE}" type="slidenum">
              <a:rPr lang="en-US" noProof="0" smtClean="0"/>
              <a:t>55</a:t>
            </a:fld>
            <a:endParaRPr lang="en-US" noProof="0"/>
          </a:p>
        </p:txBody>
      </p:sp>
    </p:spTree>
    <p:extLst>
      <p:ext uri="{BB962C8B-B14F-4D97-AF65-F5344CB8AC3E}">
        <p14:creationId xmlns:p14="http://schemas.microsoft.com/office/powerpoint/2010/main" val="20897970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94159AE8-AB7F-4C91-9161-1C92B438D7D6}"/>
              </a:ext>
            </a:extLst>
          </p:cNvPr>
          <p:cNvPicPr>
            <a:picLocks noChangeAspect="1"/>
          </p:cNvPicPr>
          <p:nvPr/>
        </p:nvPicPr>
        <p:blipFill rotWithShape="1">
          <a:blip r:embed="rId4">
            <a:extLst>
              <a:ext uri="{28A0092B-C50C-407E-A947-70E740481C1C}">
                <a14:useLocalDpi xmlns:a14="http://schemas.microsoft.com/office/drawing/2010/main" val="0"/>
              </a:ext>
            </a:extLst>
          </a:blip>
          <a:srcRect t="14311" b="9941"/>
          <a:stretch/>
        </p:blipFill>
        <p:spPr>
          <a:xfrm>
            <a:off x="1620866" y="2262561"/>
            <a:ext cx="3742863" cy="3645079"/>
          </a:xfrm>
          <a:prstGeom prst="rect">
            <a:avLst/>
          </a:prstGeom>
        </p:spPr>
      </p:pic>
      <p:graphicFrame>
        <p:nvGraphicFramePr>
          <p:cNvPr id="7" name="Objet 6" hidden="1">
            <a:extLst>
              <a:ext uri="{FF2B5EF4-FFF2-40B4-BE49-F238E27FC236}">
                <a16:creationId xmlns:a16="http://schemas.microsoft.com/office/drawing/2014/main" id="{D2923868-146A-47C2-9C92-067C12FE660D}"/>
              </a:ext>
            </a:extLst>
          </p:cNvPr>
          <p:cNvGraphicFramePr>
            <a:graphicFrameLocks noChangeAspect="1"/>
          </p:cNvGraphicFramePr>
          <p:nvPr>
            <p:custDataLst>
              <p:tags r:id="rId1"/>
            </p:custDataLst>
            <p:extLst>
              <p:ext uri="{D42A27DB-BD31-4B8C-83A1-F6EECF244321}">
                <p14:modId xmlns:p14="http://schemas.microsoft.com/office/powerpoint/2010/main" val="3153839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5" imgW="353" imgH="353" progId="TCLayout.ActiveDocument.1">
                  <p:embed/>
                </p:oleObj>
              </mc:Choice>
              <mc:Fallback>
                <p:oleObj name="Diapositive think-cell" r:id="rId5" imgW="353" imgH="353" progId="TCLayout.ActiveDocument.1">
                  <p:embed/>
                  <p:pic>
                    <p:nvPicPr>
                      <p:cNvPr id="7" name="Objet 6" hidden="1">
                        <a:extLst>
                          <a:ext uri="{FF2B5EF4-FFF2-40B4-BE49-F238E27FC236}">
                            <a16:creationId xmlns:a16="http://schemas.microsoft.com/office/drawing/2014/main" id="{D2923868-146A-47C2-9C92-067C12FE660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0" name="Picture 2" descr="See the source image">
            <a:extLst>
              <a:ext uri="{FF2B5EF4-FFF2-40B4-BE49-F238E27FC236}">
                <a16:creationId xmlns:a16="http://schemas.microsoft.com/office/drawing/2014/main" id="{7F2603B4-188E-4040-AEE6-8D2D8A7740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9128"/>
          <a:stretch/>
        </p:blipFill>
        <p:spPr bwMode="auto">
          <a:xfrm>
            <a:off x="6823096" y="4233432"/>
            <a:ext cx="3092492" cy="1832619"/>
          </a:xfrm>
          <a:prstGeom prst="rect">
            <a:avLst/>
          </a:prstGeom>
          <a:noFill/>
          <a:extLst>
            <a:ext uri="{909E8E84-426E-40DD-AFC4-6F175D3DCCD1}">
              <a14:hiddenFill xmlns:a14="http://schemas.microsoft.com/office/drawing/2010/main">
                <a:solidFill>
                  <a:srgbClr val="FFFFFF"/>
                </a:solidFill>
              </a14:hiddenFill>
            </a:ext>
          </a:extLst>
        </p:spPr>
      </p:pic>
      <p:sp>
        <p:nvSpPr>
          <p:cNvPr id="5" name="Titre 4">
            <a:extLst>
              <a:ext uri="{FF2B5EF4-FFF2-40B4-BE49-F238E27FC236}">
                <a16:creationId xmlns:a16="http://schemas.microsoft.com/office/drawing/2014/main" id="{8D25E156-9365-4445-BA3D-3190B711D53A}"/>
              </a:ext>
            </a:extLst>
          </p:cNvPr>
          <p:cNvSpPr>
            <a:spLocks noGrp="1"/>
          </p:cNvSpPr>
          <p:nvPr>
            <p:ph type="title"/>
          </p:nvPr>
        </p:nvSpPr>
        <p:spPr>
          <a:xfrm>
            <a:off x="838200" y="47449"/>
            <a:ext cx="11057100" cy="1325563"/>
          </a:xfrm>
        </p:spPr>
        <p:txBody>
          <a:bodyPr vert="horz" anchor="ctr">
            <a:normAutofit/>
          </a:bodyPr>
          <a:lstStyle/>
          <a:p>
            <a:r>
              <a:rPr lang="en-US" sz="3200" dirty="0"/>
              <a:t>How to revalidate Sartorius products/sub-assemblies/ materials ? </a:t>
            </a:r>
          </a:p>
        </p:txBody>
      </p:sp>
      <p:sp>
        <p:nvSpPr>
          <p:cNvPr id="3" name="Espace réservé du numéro de diapositive 2">
            <a:extLst>
              <a:ext uri="{FF2B5EF4-FFF2-40B4-BE49-F238E27FC236}">
                <a16:creationId xmlns:a16="http://schemas.microsoft.com/office/drawing/2014/main" id="{3647A1E1-4E7B-468F-807B-BEF46515D88C}"/>
              </a:ext>
            </a:extLst>
          </p:cNvPr>
          <p:cNvSpPr>
            <a:spLocks noGrp="1"/>
          </p:cNvSpPr>
          <p:nvPr>
            <p:ph type="sldNum" sz="quarter" idx="12"/>
          </p:nvPr>
        </p:nvSpPr>
        <p:spPr/>
        <p:txBody>
          <a:bodyPr/>
          <a:lstStyle/>
          <a:p>
            <a:fld id="{0C8761C7-EE27-4485-904A-AF787EF92FBE}" type="slidenum">
              <a:rPr lang="en-US" noProof="0" smtClean="0"/>
              <a:t>56</a:t>
            </a:fld>
            <a:endParaRPr lang="en-US" noProof="0"/>
          </a:p>
        </p:txBody>
      </p:sp>
      <p:sp>
        <p:nvSpPr>
          <p:cNvPr id="36" name="Ellipse 35">
            <a:extLst>
              <a:ext uri="{FF2B5EF4-FFF2-40B4-BE49-F238E27FC236}">
                <a16:creationId xmlns:a16="http://schemas.microsoft.com/office/drawing/2014/main" id="{AC23A23B-B906-4D98-B73D-84EF9083D4D4}"/>
              </a:ext>
            </a:extLst>
          </p:cNvPr>
          <p:cNvSpPr/>
          <p:nvPr/>
        </p:nvSpPr>
        <p:spPr>
          <a:xfrm>
            <a:off x="5232094" y="2280445"/>
            <a:ext cx="1454731" cy="1426730"/>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err="1">
              <a:solidFill>
                <a:schemeClr val="tx1"/>
              </a:solidFill>
            </a:endParaRPr>
          </a:p>
        </p:txBody>
      </p:sp>
      <p:sp>
        <p:nvSpPr>
          <p:cNvPr id="37" name="Ellipse 36">
            <a:extLst>
              <a:ext uri="{FF2B5EF4-FFF2-40B4-BE49-F238E27FC236}">
                <a16:creationId xmlns:a16="http://schemas.microsoft.com/office/drawing/2014/main" id="{3AC272FC-794B-4EBA-8C6E-6DC625DF7327}"/>
              </a:ext>
            </a:extLst>
          </p:cNvPr>
          <p:cNvSpPr/>
          <p:nvPr/>
        </p:nvSpPr>
        <p:spPr>
          <a:xfrm>
            <a:off x="5235495" y="4775654"/>
            <a:ext cx="1454731" cy="142673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err="1">
              <a:solidFill>
                <a:schemeClr val="tx1"/>
              </a:solidFill>
            </a:endParaRPr>
          </a:p>
        </p:txBody>
      </p:sp>
      <p:cxnSp>
        <p:nvCxnSpPr>
          <p:cNvPr id="40" name="Connecteur droit 39">
            <a:extLst>
              <a:ext uri="{FF2B5EF4-FFF2-40B4-BE49-F238E27FC236}">
                <a16:creationId xmlns:a16="http://schemas.microsoft.com/office/drawing/2014/main" id="{F26E88E6-335D-489F-AAF7-EB7CA38F00F8}"/>
              </a:ext>
            </a:extLst>
          </p:cNvPr>
          <p:cNvCxnSpPr>
            <a:cxnSpLocks/>
            <a:stCxn id="37" idx="2"/>
          </p:cNvCxnSpPr>
          <p:nvPr/>
        </p:nvCxnSpPr>
        <p:spPr>
          <a:xfrm flipH="1" flipV="1">
            <a:off x="4785056" y="5410291"/>
            <a:ext cx="450439" cy="78728"/>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A43EF281-51FC-4C43-95D2-6511A6803C94}"/>
              </a:ext>
            </a:extLst>
          </p:cNvPr>
          <p:cNvCxnSpPr>
            <a:cxnSpLocks/>
            <a:stCxn id="36" idx="2"/>
          </p:cNvCxnSpPr>
          <p:nvPr/>
        </p:nvCxnSpPr>
        <p:spPr>
          <a:xfrm flipH="1">
            <a:off x="3848513" y="2993810"/>
            <a:ext cx="1383581" cy="325385"/>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6" name="ZoneTexte 45">
            <a:extLst>
              <a:ext uri="{FF2B5EF4-FFF2-40B4-BE49-F238E27FC236}">
                <a16:creationId xmlns:a16="http://schemas.microsoft.com/office/drawing/2014/main" id="{E30F7E83-656E-48C4-BB00-3D44A100F096}"/>
              </a:ext>
            </a:extLst>
          </p:cNvPr>
          <p:cNvSpPr txBox="1"/>
          <p:nvPr/>
        </p:nvSpPr>
        <p:spPr>
          <a:xfrm>
            <a:off x="5193981" y="3750560"/>
            <a:ext cx="1467733" cy="391375"/>
          </a:xfrm>
          <a:prstGeom prst="rect">
            <a:avLst/>
          </a:prstGeom>
        </p:spPr>
        <p:txBody>
          <a:bodyPr vert="horz" wrap="square" lIns="0" tIns="0" rIns="0" bIns="0" rtlCol="0">
            <a:noAutofit/>
          </a:bodyPr>
          <a:lstStyle/>
          <a:p>
            <a:pPr algn="ctr"/>
            <a:r>
              <a:rPr lang="fr-FR" sz="1200" noProof="0" err="1"/>
              <a:t>Multilayer</a:t>
            </a:r>
            <a:r>
              <a:rPr lang="fr-FR" sz="1200" noProof="0"/>
              <a:t> </a:t>
            </a:r>
            <a:r>
              <a:rPr lang="fr-FR" sz="1200" noProof="0" err="1"/>
              <a:t>polymer</a:t>
            </a:r>
            <a:r>
              <a:rPr lang="fr-FR" sz="1200" noProof="0"/>
              <a:t> films (S40;S71;S80)</a:t>
            </a:r>
          </a:p>
        </p:txBody>
      </p:sp>
      <p:sp>
        <p:nvSpPr>
          <p:cNvPr id="55" name="ZoneTexte 54">
            <a:extLst>
              <a:ext uri="{FF2B5EF4-FFF2-40B4-BE49-F238E27FC236}">
                <a16:creationId xmlns:a16="http://schemas.microsoft.com/office/drawing/2014/main" id="{2BCF0E28-F3B1-4EBF-938F-76B65D89E20C}"/>
              </a:ext>
            </a:extLst>
          </p:cNvPr>
          <p:cNvSpPr txBox="1"/>
          <p:nvPr/>
        </p:nvSpPr>
        <p:spPr>
          <a:xfrm>
            <a:off x="5019280" y="4375261"/>
            <a:ext cx="548346" cy="212252"/>
          </a:xfrm>
          <a:prstGeom prst="rect">
            <a:avLst/>
          </a:prstGeom>
        </p:spPr>
        <p:txBody>
          <a:bodyPr vert="horz" wrap="square" lIns="0" tIns="0" rIns="0" bIns="0" rtlCol="0">
            <a:noAutofit/>
          </a:bodyPr>
          <a:lstStyle/>
          <a:p>
            <a:pPr algn="ctr"/>
            <a:r>
              <a:rPr lang="fr-FR" sz="1200" noProof="0"/>
              <a:t>Tubes</a:t>
            </a:r>
          </a:p>
        </p:txBody>
      </p:sp>
      <p:sp>
        <p:nvSpPr>
          <p:cNvPr id="56" name="ZoneTexte 55">
            <a:extLst>
              <a:ext uri="{FF2B5EF4-FFF2-40B4-BE49-F238E27FC236}">
                <a16:creationId xmlns:a16="http://schemas.microsoft.com/office/drawing/2014/main" id="{63B314E6-EBB6-465F-96EF-B727B96B539A}"/>
              </a:ext>
            </a:extLst>
          </p:cNvPr>
          <p:cNvSpPr txBox="1"/>
          <p:nvPr/>
        </p:nvSpPr>
        <p:spPr>
          <a:xfrm>
            <a:off x="5060852" y="4561222"/>
            <a:ext cx="1675023" cy="149389"/>
          </a:xfrm>
          <a:prstGeom prst="rect">
            <a:avLst/>
          </a:prstGeom>
        </p:spPr>
        <p:txBody>
          <a:bodyPr vert="horz" wrap="square" lIns="0" tIns="0" rIns="0" bIns="0" rtlCol="0">
            <a:noAutofit/>
          </a:bodyPr>
          <a:lstStyle/>
          <a:p>
            <a:pPr algn="ctr"/>
            <a:r>
              <a:rPr lang="fr-FR" sz="1100" i="1" noProof="0" err="1"/>
              <a:t>Tuflux</a:t>
            </a:r>
            <a:r>
              <a:rPr lang="fr-FR" sz="1100" i="1" noProof="0"/>
              <a:t> SIL</a:t>
            </a:r>
            <a:r>
              <a:rPr lang="fr-FR" sz="1100" i="1"/>
              <a:t> ®</a:t>
            </a:r>
            <a:r>
              <a:rPr lang="fr-FR" sz="1100" i="1" noProof="0"/>
              <a:t>, </a:t>
            </a:r>
            <a:r>
              <a:rPr lang="fr-FR" sz="1100" i="1" err="1"/>
              <a:t>Tuflux</a:t>
            </a:r>
            <a:r>
              <a:rPr lang="fr-FR" sz="1100" i="1"/>
              <a:t> TPE ® </a:t>
            </a:r>
          </a:p>
        </p:txBody>
      </p:sp>
      <p:sp>
        <p:nvSpPr>
          <p:cNvPr id="58" name="Ellipse 57">
            <a:extLst>
              <a:ext uri="{FF2B5EF4-FFF2-40B4-BE49-F238E27FC236}">
                <a16:creationId xmlns:a16="http://schemas.microsoft.com/office/drawing/2014/main" id="{10BFA2DF-28D3-4114-8642-943852FBAA89}"/>
              </a:ext>
            </a:extLst>
          </p:cNvPr>
          <p:cNvSpPr/>
          <p:nvPr/>
        </p:nvSpPr>
        <p:spPr>
          <a:xfrm>
            <a:off x="333503" y="3694208"/>
            <a:ext cx="1106527" cy="1094077"/>
          </a:xfrm>
          <a:prstGeom prst="ellipse">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err="1">
              <a:solidFill>
                <a:schemeClr val="tx1"/>
              </a:solidFill>
            </a:endParaRPr>
          </a:p>
        </p:txBody>
      </p:sp>
      <p:sp>
        <p:nvSpPr>
          <p:cNvPr id="62" name="Rectangle 61">
            <a:extLst>
              <a:ext uri="{FF2B5EF4-FFF2-40B4-BE49-F238E27FC236}">
                <a16:creationId xmlns:a16="http://schemas.microsoft.com/office/drawing/2014/main" id="{421EF39C-10CC-4017-9D03-9FE1D94BE71B}"/>
              </a:ext>
            </a:extLst>
          </p:cNvPr>
          <p:cNvSpPr/>
          <p:nvPr/>
        </p:nvSpPr>
        <p:spPr>
          <a:xfrm>
            <a:off x="-17350" y="4793831"/>
            <a:ext cx="1527213" cy="646331"/>
          </a:xfrm>
          <a:prstGeom prst="rect">
            <a:avLst/>
          </a:prstGeom>
        </p:spPr>
        <p:txBody>
          <a:bodyPr wrap="square">
            <a:spAutoFit/>
          </a:bodyPr>
          <a:lstStyle/>
          <a:p>
            <a:pPr algn="ctr"/>
            <a:r>
              <a:rPr lang="fr-FR" sz="1200" err="1"/>
              <a:t>Aseptic</a:t>
            </a:r>
            <a:r>
              <a:rPr lang="fr-FR" sz="1200"/>
              <a:t> </a:t>
            </a:r>
            <a:r>
              <a:rPr lang="fr-FR" sz="1200" err="1"/>
              <a:t>connectors</a:t>
            </a:r>
            <a:r>
              <a:rPr lang="fr-FR" sz="1200"/>
              <a:t> (i.e. </a:t>
            </a:r>
            <a:r>
              <a:rPr lang="fr-FR" sz="1200" i="1"/>
              <a:t>Opta® SFT </a:t>
            </a:r>
            <a:r>
              <a:rPr lang="fr-FR" sz="1200" i="1" err="1"/>
              <a:t>Sterile</a:t>
            </a:r>
            <a:r>
              <a:rPr lang="fr-FR" sz="1200" i="1"/>
              <a:t> </a:t>
            </a:r>
            <a:r>
              <a:rPr lang="fr-FR" sz="1200" i="1" err="1"/>
              <a:t>connectors</a:t>
            </a:r>
            <a:r>
              <a:rPr lang="fr-FR" sz="1200" i="1"/>
              <a:t>)</a:t>
            </a:r>
          </a:p>
        </p:txBody>
      </p:sp>
      <p:sp>
        <p:nvSpPr>
          <p:cNvPr id="63" name="Ellipse 62">
            <a:extLst>
              <a:ext uri="{FF2B5EF4-FFF2-40B4-BE49-F238E27FC236}">
                <a16:creationId xmlns:a16="http://schemas.microsoft.com/office/drawing/2014/main" id="{3361EA7F-7883-49C2-A6C1-A4F4E7C1D0C3}"/>
              </a:ext>
            </a:extLst>
          </p:cNvPr>
          <p:cNvSpPr/>
          <p:nvPr/>
        </p:nvSpPr>
        <p:spPr>
          <a:xfrm>
            <a:off x="1489125" y="5209061"/>
            <a:ext cx="976728" cy="927036"/>
          </a:xfrm>
          <a:prstGeom prst="ellipse">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err="1">
              <a:solidFill>
                <a:schemeClr val="tx1"/>
              </a:solidFill>
            </a:endParaRPr>
          </a:p>
        </p:txBody>
      </p:sp>
      <p:cxnSp>
        <p:nvCxnSpPr>
          <p:cNvPr id="65" name="Connecteur droit 64">
            <a:extLst>
              <a:ext uri="{FF2B5EF4-FFF2-40B4-BE49-F238E27FC236}">
                <a16:creationId xmlns:a16="http://schemas.microsoft.com/office/drawing/2014/main" id="{D71B37A1-9B06-4C67-A8B0-6A7020DCE9A8}"/>
              </a:ext>
            </a:extLst>
          </p:cNvPr>
          <p:cNvCxnSpPr>
            <a:cxnSpLocks/>
            <a:stCxn id="63" idx="7"/>
          </p:cNvCxnSpPr>
          <p:nvPr/>
        </p:nvCxnSpPr>
        <p:spPr>
          <a:xfrm flipV="1">
            <a:off x="2322814" y="4914317"/>
            <a:ext cx="2198186" cy="430505"/>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1F08A8F-1F1A-42C2-96E3-2084CEBCFB67}"/>
              </a:ext>
            </a:extLst>
          </p:cNvPr>
          <p:cNvSpPr/>
          <p:nvPr/>
        </p:nvSpPr>
        <p:spPr>
          <a:xfrm>
            <a:off x="733352" y="5776922"/>
            <a:ext cx="851181" cy="276999"/>
          </a:xfrm>
          <a:prstGeom prst="rect">
            <a:avLst/>
          </a:prstGeom>
        </p:spPr>
        <p:txBody>
          <a:bodyPr wrap="square">
            <a:spAutoFit/>
          </a:bodyPr>
          <a:lstStyle/>
          <a:p>
            <a:r>
              <a:rPr lang="fr-FR" sz="1200"/>
              <a:t>Clamps</a:t>
            </a:r>
            <a:endParaRPr lang="fr-FR" sz="1400"/>
          </a:p>
        </p:txBody>
      </p:sp>
      <p:cxnSp>
        <p:nvCxnSpPr>
          <p:cNvPr id="28" name="Connecteur droit 27">
            <a:extLst>
              <a:ext uri="{FF2B5EF4-FFF2-40B4-BE49-F238E27FC236}">
                <a16:creationId xmlns:a16="http://schemas.microsoft.com/office/drawing/2014/main" id="{694443B4-0B15-497E-897C-0F2353A11A11}"/>
              </a:ext>
            </a:extLst>
          </p:cNvPr>
          <p:cNvCxnSpPr>
            <a:cxnSpLocks/>
            <a:stCxn id="37" idx="6"/>
          </p:cNvCxnSpPr>
          <p:nvPr/>
        </p:nvCxnSpPr>
        <p:spPr>
          <a:xfrm flipV="1">
            <a:off x="6690226" y="4459789"/>
            <a:ext cx="906159" cy="1029230"/>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pic>
        <p:nvPicPr>
          <p:cNvPr id="34" name="Picture 2" descr="See the source image">
            <a:extLst>
              <a:ext uri="{FF2B5EF4-FFF2-40B4-BE49-F238E27FC236}">
                <a16:creationId xmlns:a16="http://schemas.microsoft.com/office/drawing/2014/main" id="{A1457868-E2B4-4F33-B6E8-47011C8CF64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567" r="10327"/>
          <a:stretch/>
        </p:blipFill>
        <p:spPr bwMode="auto">
          <a:xfrm>
            <a:off x="7118853" y="2203291"/>
            <a:ext cx="2891618" cy="1978922"/>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Connecteur droit 41">
            <a:extLst>
              <a:ext uri="{FF2B5EF4-FFF2-40B4-BE49-F238E27FC236}">
                <a16:creationId xmlns:a16="http://schemas.microsoft.com/office/drawing/2014/main" id="{FC6BBB68-E67A-4C38-9CD5-A120EEC7AB6A}"/>
              </a:ext>
            </a:extLst>
          </p:cNvPr>
          <p:cNvCxnSpPr>
            <a:cxnSpLocks/>
            <a:stCxn id="36" idx="5"/>
          </p:cNvCxnSpPr>
          <p:nvPr/>
        </p:nvCxnSpPr>
        <p:spPr>
          <a:xfrm>
            <a:off x="6473785" y="3498235"/>
            <a:ext cx="1837095" cy="961554"/>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2386464E-AAEF-4DDF-A81E-81218B8A4F0F}"/>
              </a:ext>
            </a:extLst>
          </p:cNvPr>
          <p:cNvCxnSpPr>
            <a:cxnSpLocks/>
            <a:stCxn id="36" idx="6"/>
          </p:cNvCxnSpPr>
          <p:nvPr/>
        </p:nvCxnSpPr>
        <p:spPr>
          <a:xfrm flipV="1">
            <a:off x="6686825" y="2955905"/>
            <a:ext cx="1837415" cy="37905"/>
          </a:xfrm>
          <a:prstGeom prst="line">
            <a:avLst/>
          </a:prstGeom>
          <a:ln w="63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A76DA42-5C88-4592-BB76-8D4068BF82C2}"/>
              </a:ext>
            </a:extLst>
          </p:cNvPr>
          <p:cNvSpPr/>
          <p:nvPr/>
        </p:nvSpPr>
        <p:spPr>
          <a:xfrm>
            <a:off x="296700" y="1059161"/>
            <a:ext cx="3852000" cy="512549"/>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a:solidFill>
                  <a:schemeClr val="tx1"/>
                </a:solidFill>
              </a:rPr>
              <a:t>Products</a:t>
            </a:r>
            <a:endParaRPr lang="fr-FR" sz="2000" err="1">
              <a:solidFill>
                <a:schemeClr val="tx1"/>
              </a:solidFill>
            </a:endParaRPr>
          </a:p>
        </p:txBody>
      </p:sp>
      <p:sp>
        <p:nvSpPr>
          <p:cNvPr id="11" name="Rectangle 10">
            <a:extLst>
              <a:ext uri="{FF2B5EF4-FFF2-40B4-BE49-F238E27FC236}">
                <a16:creationId xmlns:a16="http://schemas.microsoft.com/office/drawing/2014/main" id="{FF9FEE14-4F59-4B8F-A0A9-FF6231E65A8E}"/>
              </a:ext>
            </a:extLst>
          </p:cNvPr>
          <p:cNvSpPr/>
          <p:nvPr/>
        </p:nvSpPr>
        <p:spPr>
          <a:xfrm>
            <a:off x="4279395" y="1059161"/>
            <a:ext cx="3852000" cy="512549"/>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a:solidFill>
                  <a:schemeClr val="tx1"/>
                </a:solidFill>
              </a:rPr>
              <a:t>Sub-assemblies &amp; components</a:t>
            </a:r>
            <a:endParaRPr lang="fr-FR" sz="2000" err="1">
              <a:solidFill>
                <a:schemeClr val="tx1"/>
              </a:solidFill>
            </a:endParaRPr>
          </a:p>
        </p:txBody>
      </p:sp>
      <p:sp>
        <p:nvSpPr>
          <p:cNvPr id="13" name="Rectangle 12">
            <a:extLst>
              <a:ext uri="{FF2B5EF4-FFF2-40B4-BE49-F238E27FC236}">
                <a16:creationId xmlns:a16="http://schemas.microsoft.com/office/drawing/2014/main" id="{5E9C8B98-3558-4948-85A6-ABCFFC678A02}"/>
              </a:ext>
            </a:extLst>
          </p:cNvPr>
          <p:cNvSpPr/>
          <p:nvPr/>
        </p:nvSpPr>
        <p:spPr>
          <a:xfrm>
            <a:off x="8262090" y="1059161"/>
            <a:ext cx="3852000" cy="512549"/>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a:solidFill>
                  <a:schemeClr val="tx1"/>
                </a:solidFill>
              </a:rPr>
              <a:t>Materials</a:t>
            </a:r>
            <a:endParaRPr lang="fr-FR" sz="2000" err="1">
              <a:solidFill>
                <a:schemeClr val="tx1"/>
              </a:solidFill>
            </a:endParaRPr>
          </a:p>
        </p:txBody>
      </p:sp>
      <p:sp>
        <p:nvSpPr>
          <p:cNvPr id="14" name="Rectangle 13">
            <a:extLst>
              <a:ext uri="{FF2B5EF4-FFF2-40B4-BE49-F238E27FC236}">
                <a16:creationId xmlns:a16="http://schemas.microsoft.com/office/drawing/2014/main" id="{90C00767-D0A2-4BC5-A118-1E337AE654F6}"/>
              </a:ext>
            </a:extLst>
          </p:cNvPr>
          <p:cNvSpPr/>
          <p:nvPr/>
        </p:nvSpPr>
        <p:spPr>
          <a:xfrm>
            <a:off x="296700" y="1663064"/>
            <a:ext cx="11817390" cy="508144"/>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fr-FR" err="1">
                <a:solidFill>
                  <a:schemeClr val="tx1"/>
                </a:solidFill>
              </a:rPr>
              <a:t>Selection</a:t>
            </a:r>
            <a:r>
              <a:rPr lang="fr-FR">
                <a:solidFill>
                  <a:schemeClr val="tx1"/>
                </a:solidFill>
              </a:rPr>
              <a:t> of </a:t>
            </a:r>
            <a:r>
              <a:rPr lang="fr-FR" err="1">
                <a:solidFill>
                  <a:schemeClr val="tx1"/>
                </a:solidFill>
              </a:rPr>
              <a:t>representatives</a:t>
            </a:r>
            <a:r>
              <a:rPr lang="fr-FR">
                <a:solidFill>
                  <a:schemeClr val="tx1"/>
                </a:solidFill>
              </a:rPr>
              <a:t> acc. to stress, </a:t>
            </a:r>
            <a:r>
              <a:rPr lang="fr-FR" err="1">
                <a:solidFill>
                  <a:schemeClr val="tx1"/>
                </a:solidFill>
              </a:rPr>
              <a:t>worse</a:t>
            </a:r>
            <a:r>
              <a:rPr lang="fr-FR">
                <a:solidFill>
                  <a:schemeClr val="tx1"/>
                </a:solidFill>
              </a:rPr>
              <a:t> case applications, </a:t>
            </a:r>
            <a:r>
              <a:rPr lang="fr-FR" err="1">
                <a:solidFill>
                  <a:schemeClr val="tx1"/>
                </a:solidFill>
              </a:rPr>
              <a:t>consumption</a:t>
            </a:r>
            <a:r>
              <a:rPr lang="fr-FR">
                <a:solidFill>
                  <a:schemeClr val="tx1"/>
                </a:solidFill>
              </a:rPr>
              <a:t>, </a:t>
            </a:r>
            <a:r>
              <a:rPr lang="fr-FR" err="1">
                <a:solidFill>
                  <a:schemeClr val="tx1"/>
                </a:solidFill>
              </a:rPr>
              <a:t>polymer</a:t>
            </a:r>
            <a:r>
              <a:rPr lang="fr-FR">
                <a:solidFill>
                  <a:schemeClr val="tx1"/>
                </a:solidFill>
              </a:rPr>
              <a:t> </a:t>
            </a:r>
            <a:r>
              <a:rPr lang="fr-FR" err="1">
                <a:solidFill>
                  <a:schemeClr val="tx1"/>
                </a:solidFill>
              </a:rPr>
              <a:t>resistance</a:t>
            </a:r>
            <a:r>
              <a:rPr lang="fr-FR">
                <a:solidFill>
                  <a:schemeClr val="tx1"/>
                </a:solidFill>
              </a:rPr>
              <a:t>, etc.</a:t>
            </a:r>
          </a:p>
        </p:txBody>
      </p:sp>
      <p:sp>
        <p:nvSpPr>
          <p:cNvPr id="38" name="Ellipse 37">
            <a:extLst>
              <a:ext uri="{FF2B5EF4-FFF2-40B4-BE49-F238E27FC236}">
                <a16:creationId xmlns:a16="http://schemas.microsoft.com/office/drawing/2014/main" id="{C160F7D5-6A2A-40A9-B2A5-4CEE4932B049}"/>
              </a:ext>
            </a:extLst>
          </p:cNvPr>
          <p:cNvSpPr/>
          <p:nvPr/>
        </p:nvSpPr>
        <p:spPr>
          <a:xfrm>
            <a:off x="294369" y="2236867"/>
            <a:ext cx="1205726" cy="1198634"/>
          </a:xfrm>
          <a:prstGeom prst="ellipse">
            <a:avLst/>
          </a:prstGeom>
          <a:blipFill dpi="0" rotWithShape="1">
            <a:blip r:embed="rId13">
              <a:extLst>
                <a:ext uri="{28A0092B-C50C-407E-A947-70E740481C1C}">
                  <a14:useLocalDpi xmlns:a14="http://schemas.microsoft.com/office/drawing/2010/main" val="0"/>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43" name="Rectangle 42">
            <a:extLst>
              <a:ext uri="{FF2B5EF4-FFF2-40B4-BE49-F238E27FC236}">
                <a16:creationId xmlns:a16="http://schemas.microsoft.com/office/drawing/2014/main" id="{189B13BD-968C-47C6-A1EF-413D97B3FBB3}"/>
              </a:ext>
            </a:extLst>
          </p:cNvPr>
          <p:cNvSpPr/>
          <p:nvPr/>
        </p:nvSpPr>
        <p:spPr>
          <a:xfrm>
            <a:off x="21415" y="3441047"/>
            <a:ext cx="1531749"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err="1">
                <a:ln>
                  <a:noFill/>
                </a:ln>
                <a:solidFill>
                  <a:prstClr val="black"/>
                </a:solidFill>
                <a:effectLst/>
                <a:uLnTx/>
                <a:uFillTx/>
                <a:latin typeface="TT Norms Pro"/>
                <a:ea typeface="+mn-ea"/>
                <a:cs typeface="+mn-cs"/>
              </a:rPr>
              <a:t>Sub-assemblies</a:t>
            </a:r>
            <a:endParaRPr kumimoji="0" lang="fr-FR" sz="1400" b="0" i="1" u="none" strike="noStrike" kern="1200" cap="none" spc="0" normalizeH="0" baseline="0" noProof="0">
              <a:ln>
                <a:noFill/>
              </a:ln>
              <a:solidFill>
                <a:prstClr val="black"/>
              </a:solidFill>
              <a:effectLst/>
              <a:uLnTx/>
              <a:uFillTx/>
              <a:latin typeface="TT Norms Pro"/>
            </a:endParaRPr>
          </a:p>
        </p:txBody>
      </p:sp>
      <p:sp>
        <p:nvSpPr>
          <p:cNvPr id="44" name="Rectangle 43">
            <a:extLst>
              <a:ext uri="{FF2B5EF4-FFF2-40B4-BE49-F238E27FC236}">
                <a16:creationId xmlns:a16="http://schemas.microsoft.com/office/drawing/2014/main" id="{8BF40704-81E4-4101-A170-993B1B351AA7}"/>
              </a:ext>
            </a:extLst>
          </p:cNvPr>
          <p:cNvSpPr/>
          <p:nvPr/>
        </p:nvSpPr>
        <p:spPr>
          <a:xfrm>
            <a:off x="10048457" y="2318305"/>
            <a:ext cx="2065633" cy="3715631"/>
          </a:xfrm>
          <a:prstGeom prst="rect">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solidFill>
                  <a:schemeClr val="bg1"/>
                </a:solidFill>
                <a:sym typeface="Wingdings" panose="05000000000000000000" pitchFamily="2" charset="2"/>
              </a:rPr>
              <a:t>Materials &amp; Products properties:</a:t>
            </a:r>
          </a:p>
          <a:p>
            <a:pPr marL="92075" lvl="1">
              <a:buFontTx/>
              <a:buChar char="-"/>
            </a:pPr>
            <a:r>
              <a:rPr lang="en-US">
                <a:solidFill>
                  <a:schemeClr val="bg1"/>
                </a:solidFill>
              </a:rPr>
              <a:t>Sterility</a:t>
            </a:r>
          </a:p>
          <a:p>
            <a:pPr marL="92075" lvl="1">
              <a:buFontTx/>
              <a:buChar char="-"/>
            </a:pPr>
            <a:r>
              <a:rPr lang="en-US">
                <a:solidFill>
                  <a:schemeClr val="bg1"/>
                </a:solidFill>
              </a:rPr>
              <a:t>Physical &amp; chemical analysis</a:t>
            </a:r>
          </a:p>
          <a:p>
            <a:pPr marL="92075" lvl="1">
              <a:buFontTx/>
              <a:buChar char="-"/>
            </a:pPr>
            <a:r>
              <a:rPr lang="en-US">
                <a:solidFill>
                  <a:schemeClr val="bg1"/>
                </a:solidFill>
              </a:rPr>
              <a:t>Biocompatibility</a:t>
            </a:r>
          </a:p>
          <a:p>
            <a:pPr marL="92075" lvl="1">
              <a:buFontTx/>
              <a:buChar char="-"/>
            </a:pPr>
            <a:r>
              <a:rPr lang="en-US">
                <a:solidFill>
                  <a:schemeClr val="bg1"/>
                </a:solidFill>
              </a:rPr>
              <a:t>E/L profile</a:t>
            </a:r>
          </a:p>
          <a:p>
            <a:pPr marL="92075" lvl="1">
              <a:buFontTx/>
              <a:buChar char="-"/>
            </a:pPr>
            <a:r>
              <a:rPr lang="en-US">
                <a:solidFill>
                  <a:schemeClr val="bg1"/>
                </a:solidFill>
              </a:rPr>
              <a:t>Cell culture assay</a:t>
            </a:r>
          </a:p>
          <a:p>
            <a:pPr marL="92075" lvl="1">
              <a:buFontTx/>
              <a:buChar char="-"/>
            </a:pPr>
            <a:r>
              <a:rPr lang="en-US">
                <a:solidFill>
                  <a:schemeClr val="bg1"/>
                </a:solidFill>
              </a:rPr>
              <a:t>Functional testing</a:t>
            </a:r>
          </a:p>
          <a:p>
            <a:pPr lvl="1">
              <a:buFontTx/>
              <a:buChar char="-"/>
            </a:pPr>
            <a:endParaRPr lang="fr-FR">
              <a:solidFill>
                <a:schemeClr val="bg1"/>
              </a:solidFill>
            </a:endParaRPr>
          </a:p>
        </p:txBody>
      </p:sp>
    </p:spTree>
    <p:extLst>
      <p:ext uri="{BB962C8B-B14F-4D97-AF65-F5344CB8AC3E}">
        <p14:creationId xmlns:p14="http://schemas.microsoft.com/office/powerpoint/2010/main" val="287741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fade">
                                      <p:cBhvr>
                                        <p:cTn id="39" dur="500"/>
                                        <p:tgtEl>
                                          <p:spTgt spid="6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fade">
                                      <p:cBhvr>
                                        <p:cTn id="42" dur="500"/>
                                        <p:tgtEl>
                                          <p:spTgt spid="63"/>
                                        </p:tgtEl>
                                      </p:cBhvr>
                                    </p:animEffect>
                                  </p:childTnLst>
                                </p:cTn>
                              </p:par>
                              <p:par>
                                <p:cTn id="43" presetID="10"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fade">
                                      <p:cBhvr>
                                        <p:cTn id="45" dur="500"/>
                                        <p:tgtEl>
                                          <p:spTgt spid="6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fade">
                                      <p:cBhvr>
                                        <p:cTn id="48" dur="500"/>
                                        <p:tgtEl>
                                          <p:spTgt spid="6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500"/>
                                        <p:tgtEl>
                                          <p:spTgt spid="46"/>
                                        </p:tgtEl>
                                      </p:cBhvr>
                                    </p:animEffect>
                                  </p:childTnLst>
                                </p:cTn>
                              </p:par>
                              <p:par>
                                <p:cTn id="68" presetID="10"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childTnLst>
                                </p:cTn>
                              </p:par>
                              <p:par>
                                <p:cTn id="71" presetID="10"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500"/>
                                        <p:tgtEl>
                                          <p:spTgt spid="47"/>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6" grpId="0"/>
      <p:bldP spid="55" grpId="0"/>
      <p:bldP spid="56" grpId="0"/>
      <p:bldP spid="58" grpId="0" animBg="1"/>
      <p:bldP spid="62" grpId="0"/>
      <p:bldP spid="63" grpId="0" animBg="1"/>
      <p:bldP spid="66" grpId="0"/>
      <p:bldP spid="10" grpId="0" animBg="1"/>
      <p:bldP spid="11" grpId="0" animBg="1"/>
      <p:bldP spid="13" grpId="0" animBg="1"/>
      <p:bldP spid="14" grpId="0" animBg="1"/>
      <p:bldP spid="38" grpId="0" animBg="1"/>
      <p:bldP spid="43" grpId="0"/>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C1059B95-1147-3259-CDB5-C9CEC70C570D}"/>
              </a:ext>
            </a:extLst>
          </p:cNvPr>
          <p:cNvGraphicFramePr>
            <a:graphicFrameLocks noChangeAspect="1"/>
          </p:cNvGraphicFramePr>
          <p:nvPr>
            <p:custDataLst>
              <p:tags r:id="rId1"/>
            </p:custDataLst>
            <p:extLst>
              <p:ext uri="{D42A27DB-BD31-4B8C-83A1-F6EECF244321}">
                <p14:modId xmlns:p14="http://schemas.microsoft.com/office/powerpoint/2010/main" val="22564863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6" name="Objet 5" hidden="1">
                        <a:extLst>
                          <a:ext uri="{FF2B5EF4-FFF2-40B4-BE49-F238E27FC236}">
                            <a16:creationId xmlns:a16="http://schemas.microsoft.com/office/drawing/2014/main" id="{C1059B95-1147-3259-CDB5-C9CEC70C57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Foliennummernplatzhalter 13">
            <a:extLst>
              <a:ext uri="{FF2B5EF4-FFF2-40B4-BE49-F238E27FC236}">
                <a16:creationId xmlns:a16="http://schemas.microsoft.com/office/drawing/2014/main" id="{88A36DB9-7F95-47AE-B1BC-BDA52CEBA7C7}"/>
              </a:ext>
            </a:extLst>
          </p:cNvPr>
          <p:cNvSpPr>
            <a:spLocks noGrp="1"/>
          </p:cNvSpPr>
          <p:nvPr>
            <p:ph type="sldNum" sz="quarter" idx="12"/>
          </p:nvPr>
        </p:nvSpPr>
        <p:spPr/>
        <p:txBody>
          <a:bodyPr/>
          <a:lstStyle/>
          <a:p>
            <a:fld id="{0C8761C7-EE27-4485-904A-AF787EF92FBE}" type="slidenum">
              <a:rPr lang="en-US" noProof="0" smtClean="0"/>
              <a:pPr/>
              <a:t>57</a:t>
            </a:fld>
            <a:endParaRPr lang="en-US" noProof="0"/>
          </a:p>
        </p:txBody>
      </p:sp>
      <p:sp>
        <p:nvSpPr>
          <p:cNvPr id="5" name="Titre 4">
            <a:extLst>
              <a:ext uri="{FF2B5EF4-FFF2-40B4-BE49-F238E27FC236}">
                <a16:creationId xmlns:a16="http://schemas.microsoft.com/office/drawing/2014/main" id="{6DAD2732-32DD-5224-2A24-554F35C6547C}"/>
              </a:ext>
            </a:extLst>
          </p:cNvPr>
          <p:cNvSpPr>
            <a:spLocks noGrp="1"/>
          </p:cNvSpPr>
          <p:nvPr>
            <p:ph type="title"/>
          </p:nvPr>
        </p:nvSpPr>
        <p:spPr>
          <a:xfrm>
            <a:off x="1656370" y="3179051"/>
            <a:ext cx="9697430" cy="1325563"/>
          </a:xfrm>
        </p:spPr>
        <p:txBody>
          <a:bodyPr vert="horz">
            <a:normAutofit/>
          </a:bodyPr>
          <a:lstStyle/>
          <a:p>
            <a:pPr algn="ctr"/>
            <a:r>
              <a:rPr lang="en-US" sz="4400" b="1" dirty="0"/>
              <a:t>Equivalency</a:t>
            </a:r>
            <a:endParaRPr lang="fr-FR" dirty="0"/>
          </a:p>
        </p:txBody>
      </p:sp>
      <p:pic>
        <p:nvPicPr>
          <p:cNvPr id="17" name="Picture 6" descr="Text, background pattern&#10;&#10;Description automatically generated">
            <a:extLst>
              <a:ext uri="{FF2B5EF4-FFF2-40B4-BE49-F238E27FC236}">
                <a16:creationId xmlns:a16="http://schemas.microsoft.com/office/drawing/2014/main" id="{A44D43A0-EDB5-D0DD-E71A-9919C7016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726766427"/>
      </p:ext>
    </p:extLst>
  </p:cSld>
  <p:clrMapOvr>
    <a:masterClrMapping/>
  </p:clrMapOvr>
  <mc:AlternateContent xmlns:mc="http://schemas.openxmlformats.org/markup-compatibility/2006">
    <mc:Choice xmlns:p14="http://schemas.microsoft.com/office/powerpoint/2010/main" Requires="p14">
      <p:transition spd="slow" p14:dur="2000" advTm="180"/>
    </mc:Choice>
    <mc:Fallback>
      <p:transition spd="slow" advTm="18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t 2" hidden="1">
            <a:extLst>
              <a:ext uri="{FF2B5EF4-FFF2-40B4-BE49-F238E27FC236}">
                <a16:creationId xmlns:a16="http://schemas.microsoft.com/office/drawing/2014/main" id="{5A0CA92E-2BC4-4FC9-AFF2-90B92C30DC0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3" name="Objet 2" hidden="1">
                        <a:extLst>
                          <a:ext uri="{FF2B5EF4-FFF2-40B4-BE49-F238E27FC236}">
                            <a16:creationId xmlns:a16="http://schemas.microsoft.com/office/drawing/2014/main" id="{5A0CA92E-2BC4-4FC9-AFF2-90B92C30DC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3" name="Rectangle 32">
            <a:extLst>
              <a:ext uri="{FF2B5EF4-FFF2-40B4-BE49-F238E27FC236}">
                <a16:creationId xmlns:a16="http://schemas.microsoft.com/office/drawing/2014/main" id="{64B33CB2-8772-4D66-63BF-E94856212110}"/>
              </a:ext>
            </a:extLst>
          </p:cNvPr>
          <p:cNvSpPr/>
          <p:nvPr/>
        </p:nvSpPr>
        <p:spPr>
          <a:xfrm>
            <a:off x="4201509" y="3869555"/>
            <a:ext cx="7920000" cy="4642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sz="2900" dirty="0" err="1">
              <a:solidFill>
                <a:schemeClr val="tx1"/>
              </a:solidFill>
            </a:endParaRPr>
          </a:p>
        </p:txBody>
      </p:sp>
      <p:sp>
        <p:nvSpPr>
          <p:cNvPr id="32" name="Rectangle 31">
            <a:extLst>
              <a:ext uri="{FF2B5EF4-FFF2-40B4-BE49-F238E27FC236}">
                <a16:creationId xmlns:a16="http://schemas.microsoft.com/office/drawing/2014/main" id="{E24F1EE0-6010-9A8D-EDC8-6B2FFCED7E4E}"/>
              </a:ext>
            </a:extLst>
          </p:cNvPr>
          <p:cNvSpPr/>
          <p:nvPr/>
        </p:nvSpPr>
        <p:spPr>
          <a:xfrm>
            <a:off x="4202864" y="1488877"/>
            <a:ext cx="7920000" cy="79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fr-FR" sz="2000" dirty="0" err="1">
              <a:solidFill>
                <a:schemeClr val="tx1"/>
              </a:solidFill>
            </a:endParaRPr>
          </a:p>
        </p:txBody>
      </p:sp>
      <p:cxnSp>
        <p:nvCxnSpPr>
          <p:cNvPr id="13" name="Straight Connector 12">
            <a:extLst>
              <a:ext uri="{FF2B5EF4-FFF2-40B4-BE49-F238E27FC236}">
                <a16:creationId xmlns:a16="http://schemas.microsoft.com/office/drawing/2014/main" id="{0DE38B2C-89E1-4BAC-9F05-87EE65B0E76A}"/>
              </a:ext>
            </a:extLst>
          </p:cNvPr>
          <p:cNvCxnSpPr>
            <a:cxnSpLocks/>
          </p:cNvCxnSpPr>
          <p:nvPr/>
        </p:nvCxnSpPr>
        <p:spPr>
          <a:xfrm>
            <a:off x="119281" y="6689995"/>
            <a:ext cx="112712" cy="0"/>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 name="Groupe 3">
            <a:extLst>
              <a:ext uri="{FF2B5EF4-FFF2-40B4-BE49-F238E27FC236}">
                <a16:creationId xmlns:a16="http://schemas.microsoft.com/office/drawing/2014/main" id="{E9FB2776-4129-11F0-C5C2-3788EBFB9ABC}"/>
              </a:ext>
            </a:extLst>
          </p:cNvPr>
          <p:cNvGrpSpPr/>
          <p:nvPr/>
        </p:nvGrpSpPr>
        <p:grpSpPr>
          <a:xfrm>
            <a:off x="118188" y="1488878"/>
            <a:ext cx="4034415" cy="4375893"/>
            <a:chOff x="118188" y="1488878"/>
            <a:chExt cx="4034415" cy="4375893"/>
          </a:xfrm>
        </p:grpSpPr>
        <p:sp>
          <p:nvSpPr>
            <p:cNvPr id="2" name="Dreieck 26">
              <a:extLst>
                <a:ext uri="{FF2B5EF4-FFF2-40B4-BE49-F238E27FC236}">
                  <a16:creationId xmlns:a16="http://schemas.microsoft.com/office/drawing/2014/main" id="{9505257A-61A4-54F8-CFED-72745DCD1E5B}"/>
                </a:ext>
              </a:extLst>
            </p:cNvPr>
            <p:cNvSpPr>
              <a:spLocks noChangeAspect="1"/>
            </p:cNvSpPr>
            <p:nvPr/>
          </p:nvSpPr>
          <p:spPr>
            <a:xfrm rot="16200000" flipH="1">
              <a:off x="1060429" y="2772598"/>
              <a:ext cx="4375893" cy="1808454"/>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8278" indent="-268278">
                <a:spcAft>
                  <a:spcPts val="400"/>
                </a:spcAft>
                <a:buSzPct val="100000"/>
                <a:buFont typeface="Wingdings" panose="05000000000000000000" pitchFamily="2" charset="2"/>
                <a:buChar char="§"/>
              </a:pPr>
              <a:endParaRPr lang="en-US" sz="2900"/>
            </a:p>
          </p:txBody>
        </p:sp>
        <p:pic>
          <p:nvPicPr>
            <p:cNvPr id="18" name="Picture 4" descr="Climate services">
              <a:extLst>
                <a:ext uri="{FF2B5EF4-FFF2-40B4-BE49-F238E27FC236}">
                  <a16:creationId xmlns:a16="http://schemas.microsoft.com/office/drawing/2014/main" id="{27AB32FE-CAEF-8358-0817-D7CBFD5320E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18188" y="2594986"/>
              <a:ext cx="3108553" cy="216523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itre 1">
            <a:extLst>
              <a:ext uri="{FF2B5EF4-FFF2-40B4-BE49-F238E27FC236}">
                <a16:creationId xmlns:a16="http://schemas.microsoft.com/office/drawing/2014/main" id="{9462D95E-5779-A8C2-4D68-97F6231025D7}"/>
              </a:ext>
            </a:extLst>
          </p:cNvPr>
          <p:cNvSpPr txBox="1">
            <a:spLocks/>
          </p:cNvSpPr>
          <p:nvPr/>
        </p:nvSpPr>
        <p:spPr>
          <a:xfrm>
            <a:off x="300038" y="584995"/>
            <a:ext cx="11592302" cy="71269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800" kern="1200">
                <a:solidFill>
                  <a:schemeClr val="tx1"/>
                </a:solidFill>
                <a:latin typeface="TT Norms Pro" panose="02000503030000020003" pitchFamily="50" charset="0"/>
                <a:ea typeface="+mj-ea"/>
                <a:cs typeface="+mj-cs"/>
              </a:defRPr>
            </a:lvl1pPr>
          </a:lstStyle>
          <a:p>
            <a:endParaRPr lang="fr-FR" sz="3600" dirty="0"/>
          </a:p>
        </p:txBody>
      </p:sp>
      <p:sp>
        <p:nvSpPr>
          <p:cNvPr id="27" name="Titre 26">
            <a:extLst>
              <a:ext uri="{FF2B5EF4-FFF2-40B4-BE49-F238E27FC236}">
                <a16:creationId xmlns:a16="http://schemas.microsoft.com/office/drawing/2014/main" id="{5C0F6D47-B947-7BED-D872-A0195DBA7F26}"/>
              </a:ext>
            </a:extLst>
          </p:cNvPr>
          <p:cNvSpPr>
            <a:spLocks noGrp="1"/>
          </p:cNvSpPr>
          <p:nvPr>
            <p:ph type="title"/>
          </p:nvPr>
        </p:nvSpPr>
        <p:spPr/>
        <p:txBody>
          <a:bodyPr vert="horz"/>
          <a:lstStyle/>
          <a:p>
            <a:r>
              <a:rPr lang="en-US" dirty="0"/>
              <a:t>Proof of equivalency</a:t>
            </a:r>
            <a:endParaRPr lang="fr-FR" dirty="0"/>
          </a:p>
        </p:txBody>
      </p:sp>
      <p:sp>
        <p:nvSpPr>
          <p:cNvPr id="22" name="Espace réservé du numéro de diapositive 21">
            <a:extLst>
              <a:ext uri="{FF2B5EF4-FFF2-40B4-BE49-F238E27FC236}">
                <a16:creationId xmlns:a16="http://schemas.microsoft.com/office/drawing/2014/main" id="{E5B1F425-72FE-BA6F-C281-49C7C943C8B3}"/>
              </a:ext>
            </a:extLst>
          </p:cNvPr>
          <p:cNvSpPr>
            <a:spLocks noGrp="1"/>
          </p:cNvSpPr>
          <p:nvPr>
            <p:ph type="sldNum" sz="quarter" idx="12"/>
          </p:nvPr>
        </p:nvSpPr>
        <p:spPr/>
        <p:txBody>
          <a:bodyPr/>
          <a:lstStyle/>
          <a:p>
            <a:fld id="{B190DDF0-5801-409B-A568-F9362349A913}" type="slidenum">
              <a:rPr lang="en-GB" smtClean="0"/>
              <a:pPr/>
              <a:t>58</a:t>
            </a:fld>
            <a:endParaRPr lang="en-GB"/>
          </a:p>
        </p:txBody>
      </p:sp>
      <p:sp>
        <p:nvSpPr>
          <p:cNvPr id="29" name="Content Placeholder 7">
            <a:extLst>
              <a:ext uri="{FF2B5EF4-FFF2-40B4-BE49-F238E27FC236}">
                <a16:creationId xmlns:a16="http://schemas.microsoft.com/office/drawing/2014/main" id="{818AB787-20C3-72CD-0220-CEDB7DD521AD}"/>
              </a:ext>
            </a:extLst>
          </p:cNvPr>
          <p:cNvSpPr txBox="1">
            <a:spLocks/>
          </p:cNvSpPr>
          <p:nvPr/>
        </p:nvSpPr>
        <p:spPr>
          <a:xfrm>
            <a:off x="4227249" y="1464493"/>
            <a:ext cx="7846563" cy="4625306"/>
          </a:xfrm>
          <a:prstGeom prst="rect">
            <a:avLst/>
          </a:prstGeom>
        </p:spPr>
        <p:txBody>
          <a:bodyPr>
            <a:normAutofit/>
          </a:bodyPr>
          <a:lstStyle>
            <a:lvl1pPr marL="162000" indent="-162000" algn="l" defTabSz="914400" rtl="0" eaLnBrk="1" latinLnBrk="0" hangingPunct="1">
              <a:lnSpc>
                <a:spcPct val="100000"/>
              </a:lnSpc>
              <a:spcBef>
                <a:spcPts val="0"/>
              </a:spcBef>
              <a:spcAft>
                <a:spcPts val="800"/>
              </a:spcAft>
              <a:buSzPct val="80000"/>
              <a:buFont typeface="Wingdings" panose="05000000000000000000" pitchFamily="2" charset="2"/>
              <a:buChar char="§"/>
              <a:defRPr lang="de-DE" sz="1800" b="0" kern="1200" dirty="0" smtClean="0">
                <a:solidFill>
                  <a:schemeClr val="tx1"/>
                </a:solidFill>
                <a:latin typeface="+mn-lt"/>
                <a:ea typeface="+mn-ea"/>
                <a:cs typeface="+mn-cs"/>
              </a:defRPr>
            </a:lvl1pPr>
            <a:lvl2pPr marL="324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2pPr>
            <a:lvl3pPr marL="486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3pPr>
            <a:lvl4pPr marL="612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4pPr>
            <a:lvl5pPr marL="738000" indent="-108000" algn="l" defTabSz="914400" rtl="0" eaLnBrk="1" latinLnBrk="0" hangingPunct="1">
              <a:lnSpc>
                <a:spcPct val="100000"/>
              </a:lnSpc>
              <a:spcBef>
                <a:spcPts val="0"/>
              </a:spcBef>
              <a:spcAft>
                <a:spcPts val="800"/>
              </a:spcAft>
              <a:buSzPct val="80000"/>
              <a:buFont typeface="Wingdings" panose="05000000000000000000" pitchFamily="2" charset="2"/>
              <a:buChar char="§"/>
              <a:defRPr sz="1600" b="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333" b="1" dirty="0"/>
              <a:t>Equivalency of results means…equivalency of testing conditions!</a:t>
            </a:r>
            <a:endParaRPr lang="en-GB" sz="2333" dirty="0"/>
          </a:p>
          <a:p>
            <a:pPr marL="285739" indent="-285739">
              <a:buFont typeface="Arial" panose="020B0604020202020204" pitchFamily="34" charset="0"/>
              <a:buChar char="•"/>
            </a:pPr>
            <a:r>
              <a:rPr lang="en-US" sz="2000" dirty="0"/>
              <a:t>Gamma and X-ray irradiated materials &amp; products tested side by side</a:t>
            </a:r>
          </a:p>
          <a:p>
            <a:pPr marL="285739" indent="-285739">
              <a:buFont typeface="Arial" panose="020B0604020202020204" pitchFamily="34" charset="0"/>
              <a:buChar char="•"/>
            </a:pPr>
            <a:r>
              <a:rPr lang="en-US" sz="2000" dirty="0"/>
              <a:t>Same lot(s) and Same time gap between irradiation and testing</a:t>
            </a:r>
          </a:p>
          <a:p>
            <a:pPr marL="285739" indent="-285739">
              <a:buFont typeface="Arial" panose="020B0604020202020204" pitchFamily="34" charset="0"/>
              <a:buChar char="•"/>
            </a:pPr>
            <a:r>
              <a:rPr lang="en-US" sz="2000" dirty="0"/>
              <a:t>Same dose range (i.e. ~50±5 kGy)</a:t>
            </a:r>
          </a:p>
          <a:p>
            <a:pPr marL="285739" indent="-285739">
              <a:buFont typeface="Arial" panose="020B0604020202020204" pitchFamily="34" charset="0"/>
              <a:buChar char="•"/>
            </a:pPr>
            <a:endParaRPr lang="en-US" dirty="0"/>
          </a:p>
          <a:p>
            <a:pPr marL="0" indent="0">
              <a:buNone/>
            </a:pPr>
            <a:r>
              <a:rPr lang="en-US" sz="2333" b="1" dirty="0"/>
              <a:t>Lessons learnt:</a:t>
            </a:r>
            <a:endParaRPr lang="en-US" sz="2333" dirty="0"/>
          </a:p>
          <a:p>
            <a:pPr marL="285739" indent="-285739">
              <a:buFont typeface="Arial" panose="020B0604020202020204" pitchFamily="34" charset="0"/>
              <a:buChar char="•"/>
            </a:pPr>
            <a:r>
              <a:rPr lang="en-US" sz="2000" dirty="0"/>
              <a:t>Avoid comparing X-ray results with gamma results obtained years previously </a:t>
            </a:r>
          </a:p>
          <a:p>
            <a:pPr marL="285739" indent="-285739">
              <a:buFont typeface="Arial" panose="020B0604020202020204" pitchFamily="34" charset="0"/>
              <a:buChar char="•"/>
            </a:pPr>
            <a:r>
              <a:rPr lang="en-US" sz="2000" dirty="0"/>
              <a:t>Difficulty to assess to X-ray irradiation services</a:t>
            </a:r>
          </a:p>
          <a:p>
            <a:pPr marL="285739" indent="-285739">
              <a:buFont typeface="Arial" panose="020B0604020202020204" pitchFamily="34" charset="0"/>
              <a:buChar char="•"/>
            </a:pPr>
            <a:r>
              <a:rPr lang="en-US" sz="2000" dirty="0"/>
              <a:t>Timelines to get irradiated samples is up to 2-6 months!</a:t>
            </a:r>
          </a:p>
        </p:txBody>
      </p:sp>
    </p:spTree>
    <p:extLst>
      <p:ext uri="{BB962C8B-B14F-4D97-AF65-F5344CB8AC3E}">
        <p14:creationId xmlns:p14="http://schemas.microsoft.com/office/powerpoint/2010/main" val="348117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Proof of equivalency</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smtClean="0">
                <a:ln>
                  <a:noFill/>
                </a:ln>
                <a:solidFill>
                  <a:prstClr val="black"/>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prstClr val="black"/>
              </a:solidFill>
              <a:effectLst/>
              <a:uLnTx/>
              <a:uFillTx/>
              <a:latin typeface="TT Norms Pro"/>
              <a:ea typeface="+mn-ea"/>
              <a:cs typeface="+mn-cs"/>
            </a:endParaRPr>
          </a:p>
        </p:txBody>
      </p:sp>
      <p:sp>
        <p:nvSpPr>
          <p:cNvPr id="4" name="Text Placeholder 1">
            <a:extLst>
              <a:ext uri="{FF2B5EF4-FFF2-40B4-BE49-F238E27FC236}">
                <a16:creationId xmlns:a16="http://schemas.microsoft.com/office/drawing/2014/main" id="{6467792E-D38C-0C56-E9E3-A6F859F52A97}"/>
              </a:ext>
            </a:extLst>
          </p:cNvPr>
          <p:cNvSpPr txBox="1">
            <a:spLocks/>
          </p:cNvSpPr>
          <p:nvPr/>
        </p:nvSpPr>
        <p:spPr>
          <a:xfrm>
            <a:off x="400378" y="1536564"/>
            <a:ext cx="11592302" cy="10846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ym typeface="Wingdings" panose="05000000000000000000" pitchFamily="2" charset="2"/>
              </a:rPr>
              <a:t>Confirm statistically that the evaluated property is equivalent (impact of irradiation only – same batch –same production)</a:t>
            </a: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r>
              <a:rPr lang="en-US" sz="2000" b="1" dirty="0">
                <a:sym typeface="Wingdings" panose="05000000000000000000" pitchFamily="2" charset="2"/>
              </a:rPr>
              <a:t>Statistical approach is used to confirm</a:t>
            </a:r>
          </a:p>
          <a:p>
            <a:pPr>
              <a:buFontTx/>
              <a:buChar char="-"/>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r>
              <a:rPr lang="en-US" sz="2000" b="1" dirty="0">
                <a:sym typeface="Wingdings" panose="05000000000000000000" pitchFamily="2" charset="2"/>
              </a:rPr>
              <a:t>Equivalency is used on test not related to Compliance or Regulation: compliance with a standard or regulation</a:t>
            </a: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endParaRPr lang="en-US" sz="2000" b="1" dirty="0">
              <a:sym typeface="Wingdings" panose="05000000000000000000" pitchFamily="2" charset="2"/>
            </a:endParaRPr>
          </a:p>
          <a:p>
            <a:pPr marL="0" indent="0">
              <a:buFont typeface="Arial" panose="020B0604020202020204" pitchFamily="34" charset="0"/>
              <a:buNone/>
            </a:pPr>
            <a:r>
              <a:rPr lang="en-US" sz="2000" b="1" baseline="30000" dirty="0">
                <a:sym typeface="Wingdings" panose="05000000000000000000" pitchFamily="2" charset="2"/>
              </a:rPr>
              <a:t> </a:t>
            </a:r>
          </a:p>
          <a:p>
            <a:pPr marL="0" indent="0">
              <a:buFont typeface="Arial" panose="020B0604020202020204" pitchFamily="34" charset="0"/>
              <a:buNone/>
            </a:pPr>
            <a:endParaRPr lang="en-US" sz="2000" baseline="30000" dirty="0"/>
          </a:p>
          <a:p>
            <a:pPr marL="0" indent="0">
              <a:buFont typeface="Arial" panose="020B0604020202020204" pitchFamily="34" charset="0"/>
              <a:buNone/>
            </a:pPr>
            <a:endParaRPr lang="en-US" sz="2000" dirty="0"/>
          </a:p>
          <a:p>
            <a:endParaRPr lang="en-US" sz="2000" dirty="0"/>
          </a:p>
        </p:txBody>
      </p:sp>
      <p:graphicFrame>
        <p:nvGraphicFramePr>
          <p:cNvPr id="7" name="Tableau 13">
            <a:extLst>
              <a:ext uri="{FF2B5EF4-FFF2-40B4-BE49-F238E27FC236}">
                <a16:creationId xmlns:a16="http://schemas.microsoft.com/office/drawing/2014/main" id="{4792D0E3-C367-1A85-746E-580D49CD5178}"/>
              </a:ext>
            </a:extLst>
          </p:cNvPr>
          <p:cNvGraphicFramePr>
            <a:graphicFrameLocks noGrp="1"/>
          </p:cNvGraphicFramePr>
          <p:nvPr>
            <p:extLst>
              <p:ext uri="{D42A27DB-BD31-4B8C-83A1-F6EECF244321}">
                <p14:modId xmlns:p14="http://schemas.microsoft.com/office/powerpoint/2010/main" val="1992078181"/>
              </p:ext>
            </p:extLst>
          </p:nvPr>
        </p:nvGraphicFramePr>
        <p:xfrm>
          <a:off x="400378" y="2975884"/>
          <a:ext cx="11592301" cy="2240642"/>
        </p:xfrm>
        <a:graphic>
          <a:graphicData uri="http://schemas.openxmlformats.org/drawingml/2006/table">
            <a:tbl>
              <a:tblPr firstRow="1" bandRow="1">
                <a:tableStyleId>{7E9639D4-E3E2-4D34-9284-5A2195B3D0D7}</a:tableStyleId>
              </a:tblPr>
              <a:tblGrid>
                <a:gridCol w="2898075">
                  <a:extLst>
                    <a:ext uri="{9D8B030D-6E8A-4147-A177-3AD203B41FA5}">
                      <a16:colId xmlns:a16="http://schemas.microsoft.com/office/drawing/2014/main" val="1572185980"/>
                    </a:ext>
                  </a:extLst>
                </a:gridCol>
                <a:gridCol w="2898075">
                  <a:extLst>
                    <a:ext uri="{9D8B030D-6E8A-4147-A177-3AD203B41FA5}">
                      <a16:colId xmlns:a16="http://schemas.microsoft.com/office/drawing/2014/main" val="2714241235"/>
                    </a:ext>
                  </a:extLst>
                </a:gridCol>
                <a:gridCol w="1384231">
                  <a:extLst>
                    <a:ext uri="{9D8B030D-6E8A-4147-A177-3AD203B41FA5}">
                      <a16:colId xmlns:a16="http://schemas.microsoft.com/office/drawing/2014/main" val="1143464728"/>
                    </a:ext>
                  </a:extLst>
                </a:gridCol>
                <a:gridCol w="4411920">
                  <a:extLst>
                    <a:ext uri="{9D8B030D-6E8A-4147-A177-3AD203B41FA5}">
                      <a16:colId xmlns:a16="http://schemas.microsoft.com/office/drawing/2014/main" val="3522977150"/>
                    </a:ext>
                  </a:extLst>
                </a:gridCol>
              </a:tblGrid>
              <a:tr h="448077">
                <a:tc>
                  <a:txBody>
                    <a:bodyPr/>
                    <a:lstStyle/>
                    <a:p>
                      <a:r>
                        <a:rPr lang="fr-FR"/>
                        <a:t>rational</a:t>
                      </a:r>
                    </a:p>
                  </a:txBody>
                  <a:tcPr/>
                </a:tc>
                <a:tc>
                  <a:txBody>
                    <a:bodyPr/>
                    <a:lstStyle/>
                    <a:p>
                      <a:r>
                        <a:rPr lang="fr-FR" err="1"/>
                        <a:t>tool</a:t>
                      </a:r>
                      <a:endParaRPr lang="fr-FR"/>
                    </a:p>
                  </a:txBody>
                  <a:tcPr/>
                </a:tc>
                <a:tc>
                  <a:txBody>
                    <a:bodyPr/>
                    <a:lstStyle/>
                    <a:p>
                      <a:endParaRPr lang="fr-FR" dirty="0"/>
                    </a:p>
                  </a:txBody>
                  <a:tcPr/>
                </a:tc>
                <a:tc>
                  <a:txBody>
                    <a:bodyPr/>
                    <a:lstStyle/>
                    <a:p>
                      <a:r>
                        <a:rPr lang="fr-FR"/>
                        <a:t>inputs</a:t>
                      </a:r>
                    </a:p>
                  </a:txBody>
                  <a:tcPr/>
                </a:tc>
                <a:extLst>
                  <a:ext uri="{0D108BD9-81ED-4DB2-BD59-A6C34878D82A}">
                    <a16:rowId xmlns:a16="http://schemas.microsoft.com/office/drawing/2014/main" val="595803402"/>
                  </a:ext>
                </a:extLst>
              </a:tr>
              <a:tr h="1019172">
                <a:tc>
                  <a:txBody>
                    <a:bodyPr/>
                    <a:lstStyle/>
                    <a:p>
                      <a:r>
                        <a:rPr lang="fr-FR"/>
                        <a:t>Sampling</a:t>
                      </a:r>
                    </a:p>
                  </a:txBody>
                  <a:tcPr/>
                </a:tc>
                <a:tc>
                  <a:txBody>
                    <a:bodyPr/>
                    <a:lstStyle/>
                    <a:p>
                      <a:r>
                        <a:rPr lang="fr-FR" err="1"/>
                        <a:t>Sample</a:t>
                      </a:r>
                      <a:r>
                        <a:rPr lang="fr-FR"/>
                        <a:t> size</a:t>
                      </a:r>
                    </a:p>
                  </a:txBody>
                  <a:tcPr/>
                </a:tc>
                <a:tc>
                  <a:txBody>
                    <a:bodyPr/>
                    <a:lstStyle/>
                    <a:p>
                      <a:endParaRPr lang="fr-FR"/>
                    </a:p>
                  </a:txBody>
                  <a:tcPr/>
                </a:tc>
                <a:tc>
                  <a:txBody>
                    <a:bodyPr/>
                    <a:lstStyle/>
                    <a:p>
                      <a:r>
                        <a:rPr lang="fr-FR" err="1"/>
                        <a:t>Actual</a:t>
                      </a:r>
                      <a:r>
                        <a:rPr lang="fr-FR"/>
                        <a:t> variation – </a:t>
                      </a:r>
                      <a:r>
                        <a:rPr lang="fr-FR" err="1"/>
                        <a:t>measurement</a:t>
                      </a:r>
                      <a:r>
                        <a:rPr lang="fr-FR"/>
                        <a:t> </a:t>
                      </a:r>
                      <a:r>
                        <a:rPr lang="fr-FR" err="1"/>
                        <a:t>error</a:t>
                      </a:r>
                      <a:endParaRPr lang="fr-FR"/>
                    </a:p>
                  </a:txBody>
                  <a:tcPr/>
                </a:tc>
                <a:extLst>
                  <a:ext uri="{0D108BD9-81ED-4DB2-BD59-A6C34878D82A}">
                    <a16:rowId xmlns:a16="http://schemas.microsoft.com/office/drawing/2014/main" val="3076666182"/>
                  </a:ext>
                </a:extLst>
              </a:tr>
              <a:tr h="773393">
                <a:tc>
                  <a:txBody>
                    <a:bodyPr/>
                    <a:lstStyle/>
                    <a:p>
                      <a:r>
                        <a:rPr lang="fr-FR"/>
                        <a:t>Equivalence</a:t>
                      </a:r>
                    </a:p>
                  </a:txBody>
                  <a:tcPr/>
                </a:tc>
                <a:tc>
                  <a:txBody>
                    <a:bodyPr/>
                    <a:lstStyle/>
                    <a:p>
                      <a:r>
                        <a:rPr lang="fr-FR" err="1"/>
                        <a:t>Equivalence</a:t>
                      </a:r>
                      <a:r>
                        <a:rPr lang="fr-FR"/>
                        <a:t> test</a:t>
                      </a:r>
                    </a:p>
                  </a:txBody>
                  <a:tcPr/>
                </a:tc>
                <a:tc>
                  <a:txBody>
                    <a:bodyPr/>
                    <a:lstStyle/>
                    <a:p>
                      <a:endParaRPr lang="fr-FR"/>
                    </a:p>
                  </a:txBody>
                  <a:tcPr/>
                </a:tc>
                <a:tc>
                  <a:txBody>
                    <a:bodyPr/>
                    <a:lstStyle/>
                    <a:p>
                      <a:r>
                        <a:rPr lang="fr-FR" dirty="0"/>
                        <a:t>Max acceptable </a:t>
                      </a:r>
                      <a:r>
                        <a:rPr lang="fr-FR" dirty="0" err="1"/>
                        <a:t>difference</a:t>
                      </a:r>
                      <a:r>
                        <a:rPr lang="fr-FR" dirty="0"/>
                        <a:t> </a:t>
                      </a:r>
                      <a:r>
                        <a:rPr lang="fr-FR" dirty="0" err="1"/>
                        <a:t>based</a:t>
                      </a:r>
                      <a:r>
                        <a:rPr lang="fr-FR" dirty="0"/>
                        <a:t> on </a:t>
                      </a:r>
                      <a:r>
                        <a:rPr lang="fr-FR" dirty="0" err="1"/>
                        <a:t>bibliography</a:t>
                      </a:r>
                      <a:r>
                        <a:rPr lang="fr-FR" dirty="0"/>
                        <a:t> or </a:t>
                      </a:r>
                      <a:r>
                        <a:rPr lang="fr-FR" dirty="0" err="1"/>
                        <a:t>internal</a:t>
                      </a:r>
                      <a:r>
                        <a:rPr lang="fr-FR" dirty="0"/>
                        <a:t> </a:t>
                      </a:r>
                      <a:r>
                        <a:rPr lang="fr-FR" dirty="0" err="1"/>
                        <a:t>studies</a:t>
                      </a:r>
                      <a:endParaRPr lang="fr-FR" dirty="0"/>
                    </a:p>
                  </a:txBody>
                  <a:tcPr/>
                </a:tc>
                <a:extLst>
                  <a:ext uri="{0D108BD9-81ED-4DB2-BD59-A6C34878D82A}">
                    <a16:rowId xmlns:a16="http://schemas.microsoft.com/office/drawing/2014/main" val="196118556"/>
                  </a:ext>
                </a:extLst>
              </a:tr>
            </a:tbl>
          </a:graphicData>
        </a:graphic>
      </p:graphicFrame>
      <p:sp>
        <p:nvSpPr>
          <p:cNvPr id="15" name="ZoneTexte 14">
            <a:extLst>
              <a:ext uri="{FF2B5EF4-FFF2-40B4-BE49-F238E27FC236}">
                <a16:creationId xmlns:a16="http://schemas.microsoft.com/office/drawing/2014/main" id="{B09D2089-1FD9-46A2-3835-0F5C7899FC51}"/>
              </a:ext>
            </a:extLst>
          </p:cNvPr>
          <p:cNvSpPr txBox="1"/>
          <p:nvPr/>
        </p:nvSpPr>
        <p:spPr>
          <a:xfrm>
            <a:off x="8610600" y="2294385"/>
            <a:ext cx="3181021" cy="763140"/>
          </a:xfrm>
          <a:prstGeom prst="rect">
            <a:avLst/>
          </a:prstGeom>
        </p:spPr>
        <p:txBody>
          <a:bodyPr vert="horz"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T Norms Pro"/>
              <a:ea typeface="+mn-ea"/>
              <a:cs typeface="+mn-cs"/>
            </a:endParaRPr>
          </a:p>
        </p:txBody>
      </p:sp>
      <p:sp>
        <p:nvSpPr>
          <p:cNvPr id="16" name="ZoneTexte 15">
            <a:extLst>
              <a:ext uri="{FF2B5EF4-FFF2-40B4-BE49-F238E27FC236}">
                <a16:creationId xmlns:a16="http://schemas.microsoft.com/office/drawing/2014/main" id="{7D89DCF3-1B40-EBC5-862A-0E066282DFE2}"/>
              </a:ext>
            </a:extLst>
          </p:cNvPr>
          <p:cNvSpPr txBox="1"/>
          <p:nvPr/>
        </p:nvSpPr>
        <p:spPr>
          <a:xfrm>
            <a:off x="7320964" y="2345247"/>
            <a:ext cx="914400" cy="914400"/>
          </a:xfrm>
          <a:prstGeom prst="rect">
            <a:avLst/>
          </a:prstGeom>
        </p:spPr>
        <p:txBody>
          <a:bodyPr vert="horz"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T Norms Pro"/>
              <a:ea typeface="+mn-ea"/>
              <a:cs typeface="+mn-cs"/>
            </a:endParaRPr>
          </a:p>
        </p:txBody>
      </p:sp>
      <p:sp>
        <p:nvSpPr>
          <p:cNvPr id="17" name="ZoneTexte 16">
            <a:extLst>
              <a:ext uri="{FF2B5EF4-FFF2-40B4-BE49-F238E27FC236}">
                <a16:creationId xmlns:a16="http://schemas.microsoft.com/office/drawing/2014/main" id="{71FEB515-715E-74F0-03A4-C0DAD49AF765}"/>
              </a:ext>
            </a:extLst>
          </p:cNvPr>
          <p:cNvSpPr txBox="1"/>
          <p:nvPr/>
        </p:nvSpPr>
        <p:spPr>
          <a:xfrm>
            <a:off x="298800" y="2284919"/>
            <a:ext cx="914400" cy="914400"/>
          </a:xfrm>
          <a:prstGeom prst="rect">
            <a:avLst/>
          </a:prstGeom>
        </p:spPr>
        <p:txBody>
          <a:bodyPr vert="horz"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TT Norms Pro"/>
              <a:ea typeface="+mn-ea"/>
              <a:cs typeface="+mn-cs"/>
            </a:endParaRPr>
          </a:p>
        </p:txBody>
      </p:sp>
      <p:pic>
        <p:nvPicPr>
          <p:cNvPr id="18" name="Image 17">
            <a:extLst>
              <a:ext uri="{FF2B5EF4-FFF2-40B4-BE49-F238E27FC236}">
                <a16:creationId xmlns:a16="http://schemas.microsoft.com/office/drawing/2014/main" id="{9A8A2F49-AFF5-CC29-2722-30608B4526D6}"/>
              </a:ext>
            </a:extLst>
          </p:cNvPr>
          <p:cNvPicPr>
            <a:picLocks noChangeAspect="1"/>
          </p:cNvPicPr>
          <p:nvPr/>
        </p:nvPicPr>
        <p:blipFill>
          <a:blip r:embed="rId2"/>
          <a:stretch>
            <a:fillRect/>
          </a:stretch>
        </p:blipFill>
        <p:spPr>
          <a:xfrm>
            <a:off x="6270682" y="3547959"/>
            <a:ext cx="797460" cy="686881"/>
          </a:xfrm>
          <a:prstGeom prst="rect">
            <a:avLst/>
          </a:prstGeom>
        </p:spPr>
      </p:pic>
      <p:sp>
        <p:nvSpPr>
          <p:cNvPr id="19" name="Forme libre : forme 18">
            <a:extLst>
              <a:ext uri="{FF2B5EF4-FFF2-40B4-BE49-F238E27FC236}">
                <a16:creationId xmlns:a16="http://schemas.microsoft.com/office/drawing/2014/main" id="{44649592-0133-DCA8-9F84-3145C9F9491D}"/>
              </a:ext>
            </a:extLst>
          </p:cNvPr>
          <p:cNvSpPr/>
          <p:nvPr/>
        </p:nvSpPr>
        <p:spPr>
          <a:xfrm>
            <a:off x="6991350" y="1476364"/>
            <a:ext cx="1731469" cy="1533536"/>
          </a:xfrm>
          <a:custGeom>
            <a:avLst/>
            <a:gdLst>
              <a:gd name="connsiteX0" fmla="*/ 0 w 1731469"/>
              <a:gd name="connsiteY0" fmla="*/ 1257311 h 1533536"/>
              <a:gd name="connsiteX1" fmla="*/ 628650 w 1731469"/>
              <a:gd name="connsiteY1" fmla="*/ 11 h 1533536"/>
              <a:gd name="connsiteX2" fmla="*/ 1304925 w 1731469"/>
              <a:gd name="connsiteY2" fmla="*/ 1276361 h 1533536"/>
              <a:gd name="connsiteX3" fmla="*/ 1657350 w 1731469"/>
              <a:gd name="connsiteY3" fmla="*/ 1409711 h 1533536"/>
              <a:gd name="connsiteX4" fmla="*/ 1724025 w 1731469"/>
              <a:gd name="connsiteY4" fmla="*/ 1438286 h 1533536"/>
              <a:gd name="connsiteX5" fmla="*/ 1543050 w 1731469"/>
              <a:gd name="connsiteY5" fmla="*/ 1533536 h 1533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469" h="1533536">
                <a:moveTo>
                  <a:pt x="0" y="1257311"/>
                </a:moveTo>
                <a:cubicBezTo>
                  <a:pt x="205581" y="627073"/>
                  <a:pt x="411163" y="-3164"/>
                  <a:pt x="628650" y="11"/>
                </a:cubicBezTo>
                <a:cubicBezTo>
                  <a:pt x="846137" y="3186"/>
                  <a:pt x="1133475" y="1041411"/>
                  <a:pt x="1304925" y="1276361"/>
                </a:cubicBezTo>
                <a:cubicBezTo>
                  <a:pt x="1476375" y="1511311"/>
                  <a:pt x="1587500" y="1382724"/>
                  <a:pt x="1657350" y="1409711"/>
                </a:cubicBezTo>
                <a:cubicBezTo>
                  <a:pt x="1727200" y="1436699"/>
                  <a:pt x="1743075" y="1417649"/>
                  <a:pt x="1724025" y="1438286"/>
                </a:cubicBezTo>
                <a:cubicBezTo>
                  <a:pt x="1704975" y="1458923"/>
                  <a:pt x="1624012" y="1496229"/>
                  <a:pt x="1543050" y="1533536"/>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TT Norms Pro"/>
              <a:ea typeface="+mn-ea"/>
              <a:cs typeface="+mn-cs"/>
            </a:endParaRPr>
          </a:p>
        </p:txBody>
      </p:sp>
      <p:pic>
        <p:nvPicPr>
          <p:cNvPr id="20" name="Image 19">
            <a:extLst>
              <a:ext uri="{FF2B5EF4-FFF2-40B4-BE49-F238E27FC236}">
                <a16:creationId xmlns:a16="http://schemas.microsoft.com/office/drawing/2014/main" id="{5AFAA08B-60D1-7DB7-A705-7659B3DBDCE5}"/>
              </a:ext>
            </a:extLst>
          </p:cNvPr>
          <p:cNvPicPr>
            <a:picLocks noChangeAspect="1"/>
          </p:cNvPicPr>
          <p:nvPr/>
        </p:nvPicPr>
        <p:blipFill>
          <a:blip r:embed="rId3"/>
          <a:stretch>
            <a:fillRect/>
          </a:stretch>
        </p:blipFill>
        <p:spPr>
          <a:xfrm>
            <a:off x="6270682" y="4483731"/>
            <a:ext cx="720668" cy="690090"/>
          </a:xfrm>
          <a:prstGeom prst="rect">
            <a:avLst/>
          </a:prstGeom>
        </p:spPr>
      </p:pic>
    </p:spTree>
    <p:extLst>
      <p:ext uri="{BB962C8B-B14F-4D97-AF65-F5344CB8AC3E}">
        <p14:creationId xmlns:p14="http://schemas.microsoft.com/office/powerpoint/2010/main" val="3770539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Objet 51" hidden="1">
            <a:extLst>
              <a:ext uri="{FF2B5EF4-FFF2-40B4-BE49-F238E27FC236}">
                <a16:creationId xmlns:a16="http://schemas.microsoft.com/office/drawing/2014/main" id="{4961E3F7-EF0E-E28F-E1E3-7CA947596F6F}"/>
              </a:ext>
            </a:extLst>
          </p:cNvPr>
          <p:cNvGraphicFramePr>
            <a:graphicFrameLocks noChangeAspect="1"/>
          </p:cNvGraphicFramePr>
          <p:nvPr>
            <p:custDataLst>
              <p:tags r:id="rId1"/>
            </p:custDataLst>
            <p:extLst>
              <p:ext uri="{D42A27DB-BD31-4B8C-83A1-F6EECF244321}">
                <p14:modId xmlns:p14="http://schemas.microsoft.com/office/powerpoint/2010/main" val="855803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52" name="Objet 51" hidden="1">
                        <a:extLst>
                          <a:ext uri="{FF2B5EF4-FFF2-40B4-BE49-F238E27FC236}">
                            <a16:creationId xmlns:a16="http://schemas.microsoft.com/office/drawing/2014/main" id="{4961E3F7-EF0E-E28F-E1E3-7CA947596F6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2" name="object 2"/>
          <p:cNvGrpSpPr/>
          <p:nvPr/>
        </p:nvGrpSpPr>
        <p:grpSpPr>
          <a:xfrm>
            <a:off x="228536" y="1313624"/>
            <a:ext cx="5649595" cy="4729480"/>
            <a:chOff x="228536" y="1618424"/>
            <a:chExt cx="5649595" cy="4729480"/>
          </a:xfrm>
        </p:grpSpPr>
        <p:sp>
          <p:nvSpPr>
            <p:cNvPr id="3" name="object 3"/>
            <p:cNvSpPr/>
            <p:nvPr/>
          </p:nvSpPr>
          <p:spPr>
            <a:xfrm>
              <a:off x="233934" y="1623821"/>
              <a:ext cx="5638800" cy="4718685"/>
            </a:xfrm>
            <a:custGeom>
              <a:avLst/>
              <a:gdLst/>
              <a:ahLst/>
              <a:cxnLst/>
              <a:rect l="l" t="t" r="r" b="b"/>
              <a:pathLst>
                <a:path w="5638800" h="4718685">
                  <a:moveTo>
                    <a:pt x="5638800" y="0"/>
                  </a:moveTo>
                  <a:lnTo>
                    <a:pt x="0" y="0"/>
                  </a:lnTo>
                  <a:lnTo>
                    <a:pt x="0" y="4718304"/>
                  </a:lnTo>
                  <a:lnTo>
                    <a:pt x="5638800" y="4718304"/>
                  </a:lnTo>
                  <a:lnTo>
                    <a:pt x="5638800" y="0"/>
                  </a:lnTo>
                  <a:close/>
                </a:path>
              </a:pathLst>
            </a:custGeom>
            <a:solidFill>
              <a:srgbClr val="E47100"/>
            </a:solidFill>
          </p:spPr>
          <p:txBody>
            <a:bodyPr wrap="square" lIns="0" tIns="0" rIns="0" bIns="0" rtlCol="0"/>
            <a:lstStyle/>
            <a:p>
              <a:endParaRPr/>
            </a:p>
          </p:txBody>
        </p:sp>
        <p:sp>
          <p:nvSpPr>
            <p:cNvPr id="4" name="object 4"/>
            <p:cNvSpPr/>
            <p:nvPr/>
          </p:nvSpPr>
          <p:spPr>
            <a:xfrm>
              <a:off x="233934" y="1623821"/>
              <a:ext cx="5638800" cy="4718685"/>
            </a:xfrm>
            <a:custGeom>
              <a:avLst/>
              <a:gdLst/>
              <a:ahLst/>
              <a:cxnLst/>
              <a:rect l="l" t="t" r="r" b="b"/>
              <a:pathLst>
                <a:path w="5638800" h="4718685">
                  <a:moveTo>
                    <a:pt x="0" y="4718304"/>
                  </a:moveTo>
                  <a:lnTo>
                    <a:pt x="5638800" y="4718304"/>
                  </a:lnTo>
                  <a:lnTo>
                    <a:pt x="5638800" y="0"/>
                  </a:lnTo>
                  <a:lnTo>
                    <a:pt x="0" y="0"/>
                  </a:lnTo>
                  <a:lnTo>
                    <a:pt x="0" y="4718304"/>
                  </a:lnTo>
                  <a:close/>
                </a:path>
              </a:pathLst>
            </a:custGeom>
            <a:ln w="10794">
              <a:solidFill>
                <a:srgbClr val="00305C"/>
              </a:solidFill>
            </a:ln>
          </p:spPr>
          <p:txBody>
            <a:bodyPr wrap="square" lIns="0" tIns="0" rIns="0" bIns="0" rtlCol="0"/>
            <a:lstStyle/>
            <a:p>
              <a:endParaRPr/>
            </a:p>
          </p:txBody>
        </p:sp>
      </p:grpSp>
      <p:sp>
        <p:nvSpPr>
          <p:cNvPr id="5" name="object 5"/>
          <p:cNvSpPr txBox="1"/>
          <p:nvPr/>
        </p:nvSpPr>
        <p:spPr>
          <a:xfrm>
            <a:off x="1838960" y="1346961"/>
            <a:ext cx="2428875"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entury Gothic"/>
                <a:cs typeface="Century Gothic"/>
              </a:rPr>
              <a:t>Product</a:t>
            </a:r>
            <a:r>
              <a:rPr sz="1800" b="1" spc="-85" dirty="0">
                <a:solidFill>
                  <a:srgbClr val="FFFFFF"/>
                </a:solidFill>
                <a:latin typeface="Century Gothic"/>
                <a:cs typeface="Century Gothic"/>
              </a:rPr>
              <a:t> </a:t>
            </a:r>
            <a:r>
              <a:rPr sz="1800" b="1" spc="-5" dirty="0">
                <a:solidFill>
                  <a:srgbClr val="FFFFFF"/>
                </a:solidFill>
                <a:latin typeface="Century Gothic"/>
                <a:cs typeface="Century Gothic"/>
              </a:rPr>
              <a:t>development</a:t>
            </a:r>
            <a:endParaRPr sz="1800">
              <a:latin typeface="Century Gothic"/>
              <a:cs typeface="Century Gothic"/>
            </a:endParaRPr>
          </a:p>
        </p:txBody>
      </p:sp>
      <p:sp>
        <p:nvSpPr>
          <p:cNvPr id="6" name="object 6"/>
          <p:cNvSpPr txBox="1">
            <a:spLocks noGrp="1"/>
          </p:cNvSpPr>
          <p:nvPr>
            <p:ph type="title"/>
          </p:nvPr>
        </p:nvSpPr>
        <p:spPr>
          <a:xfrm>
            <a:off x="614934" y="412839"/>
            <a:ext cx="10930890" cy="644600"/>
          </a:xfrm>
          <a:prstGeom prst="rect">
            <a:avLst/>
          </a:prstGeom>
        </p:spPr>
        <p:txBody>
          <a:bodyPr vert="horz" wrap="square" lIns="0" tIns="81280" rIns="0" bIns="0" rtlCol="0">
            <a:spAutoFit/>
          </a:bodyPr>
          <a:lstStyle/>
          <a:p>
            <a:pPr marL="12700" marR="5080">
              <a:lnSpc>
                <a:spcPts val="4320"/>
              </a:lnSpc>
              <a:spcBef>
                <a:spcPts val="640"/>
              </a:spcBef>
            </a:pPr>
            <a:r>
              <a:rPr spc="-10" dirty="0"/>
              <a:t>How standards </a:t>
            </a:r>
            <a:r>
              <a:rPr spc="-5" dirty="0"/>
              <a:t>for radiation </a:t>
            </a:r>
            <a:r>
              <a:rPr spc="-10" dirty="0"/>
              <a:t>sterilization</a:t>
            </a:r>
            <a:r>
              <a:rPr spc="5" dirty="0"/>
              <a:t> </a:t>
            </a:r>
            <a:r>
              <a:rPr spc="-10" dirty="0"/>
              <a:t>work</a:t>
            </a:r>
            <a:r>
              <a:rPr lang="fr-FR" spc="-10" dirty="0"/>
              <a:t>s</a:t>
            </a:r>
            <a:r>
              <a:rPr lang="fr-FR" spc="-10" baseline="30000" dirty="0"/>
              <a:t>1</a:t>
            </a:r>
            <a:endParaRPr spc="-10" dirty="0"/>
          </a:p>
        </p:txBody>
      </p:sp>
      <p:sp>
        <p:nvSpPr>
          <p:cNvPr id="50" name="object 50"/>
          <p:cNvSpPr txBox="1">
            <a:spLocks noGrp="1"/>
          </p:cNvSpPr>
          <p:nvPr>
            <p:ph type="sldNum" sz="quarter" idx="12"/>
          </p:nvPr>
        </p:nvSpPr>
        <p:spPr>
          <a:prstGeom prst="rect">
            <a:avLst/>
          </a:prstGeom>
        </p:spPr>
        <p:txBody>
          <a:bodyPr vert="horz" wrap="square" lIns="0" tIns="0" rIns="0" bIns="0" rtlCol="0">
            <a:spAutoFit/>
          </a:bodyPr>
          <a:lstStyle>
            <a:defPPr>
              <a:defRPr lang="fr-FR"/>
            </a:defPPr>
            <a:lvl1pPr marL="0" algn="l" defTabSz="914400" rtl="0" eaLnBrk="1" latinLnBrk="0" hangingPunct="1">
              <a:defRPr sz="900" b="0" i="0" kern="1200">
                <a:solidFill>
                  <a:schemeClr val="bg1"/>
                </a:solidFill>
                <a:latin typeface="Century Gothic"/>
                <a:ea typeface="+mn-ea"/>
                <a:cs typeface="Century Gothic"/>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100">
              <a:lnSpc>
                <a:spcPct val="100000"/>
              </a:lnSpc>
              <a:spcBef>
                <a:spcPts val="105"/>
              </a:spcBef>
            </a:pPr>
            <a:fld id="{81D60167-4931-47E6-BA6A-407CBD079E47}" type="slidenum">
              <a:rPr lang="fr-FR" smtClean="0"/>
              <a:pPr marL="38100">
                <a:lnSpc>
                  <a:spcPct val="100000"/>
                </a:lnSpc>
                <a:spcBef>
                  <a:spcPts val="105"/>
                </a:spcBef>
              </a:pPr>
              <a:t>6</a:t>
            </a:fld>
            <a:endParaRPr dirty="0"/>
          </a:p>
        </p:txBody>
      </p:sp>
      <p:grpSp>
        <p:nvGrpSpPr>
          <p:cNvPr id="7" name="object 7"/>
          <p:cNvGrpSpPr/>
          <p:nvPr/>
        </p:nvGrpSpPr>
        <p:grpSpPr>
          <a:xfrm>
            <a:off x="545528" y="1789112"/>
            <a:ext cx="1445260" cy="4052570"/>
            <a:chOff x="545528" y="2093912"/>
            <a:chExt cx="1445260" cy="4052570"/>
          </a:xfrm>
        </p:grpSpPr>
        <p:sp>
          <p:nvSpPr>
            <p:cNvPr id="8" name="object 8"/>
            <p:cNvSpPr/>
            <p:nvPr/>
          </p:nvSpPr>
          <p:spPr>
            <a:xfrm>
              <a:off x="550926" y="2099310"/>
              <a:ext cx="1434465" cy="4041775"/>
            </a:xfrm>
            <a:custGeom>
              <a:avLst/>
              <a:gdLst/>
              <a:ahLst/>
              <a:cxnLst/>
              <a:rect l="l" t="t" r="r" b="b"/>
              <a:pathLst>
                <a:path w="1434464" h="4041775">
                  <a:moveTo>
                    <a:pt x="1434084" y="0"/>
                  </a:moveTo>
                  <a:lnTo>
                    <a:pt x="0" y="0"/>
                  </a:lnTo>
                  <a:lnTo>
                    <a:pt x="0" y="4041648"/>
                  </a:lnTo>
                  <a:lnTo>
                    <a:pt x="1434084" y="4041648"/>
                  </a:lnTo>
                  <a:lnTo>
                    <a:pt x="1434084" y="0"/>
                  </a:lnTo>
                  <a:close/>
                </a:path>
              </a:pathLst>
            </a:custGeom>
            <a:solidFill>
              <a:srgbClr val="AC5500"/>
            </a:solidFill>
          </p:spPr>
          <p:txBody>
            <a:bodyPr wrap="square" lIns="0" tIns="0" rIns="0" bIns="0" rtlCol="0"/>
            <a:lstStyle/>
            <a:p>
              <a:endParaRPr/>
            </a:p>
          </p:txBody>
        </p:sp>
        <p:sp>
          <p:nvSpPr>
            <p:cNvPr id="9" name="object 9"/>
            <p:cNvSpPr/>
            <p:nvPr/>
          </p:nvSpPr>
          <p:spPr>
            <a:xfrm>
              <a:off x="550926" y="2099310"/>
              <a:ext cx="1434465" cy="4041775"/>
            </a:xfrm>
            <a:custGeom>
              <a:avLst/>
              <a:gdLst/>
              <a:ahLst/>
              <a:cxnLst/>
              <a:rect l="l" t="t" r="r" b="b"/>
              <a:pathLst>
                <a:path w="1434464" h="4041775">
                  <a:moveTo>
                    <a:pt x="0" y="4041648"/>
                  </a:moveTo>
                  <a:lnTo>
                    <a:pt x="1434084" y="4041648"/>
                  </a:lnTo>
                  <a:lnTo>
                    <a:pt x="1434084" y="0"/>
                  </a:lnTo>
                  <a:lnTo>
                    <a:pt x="0" y="0"/>
                  </a:lnTo>
                  <a:lnTo>
                    <a:pt x="0" y="4041648"/>
                  </a:lnTo>
                  <a:close/>
                </a:path>
              </a:pathLst>
            </a:custGeom>
            <a:ln w="10794">
              <a:solidFill>
                <a:srgbClr val="00305C"/>
              </a:solidFill>
            </a:ln>
          </p:spPr>
          <p:txBody>
            <a:bodyPr wrap="square" lIns="0" tIns="0" rIns="0" bIns="0" rtlCol="0"/>
            <a:lstStyle/>
            <a:p>
              <a:endParaRPr/>
            </a:p>
          </p:txBody>
        </p:sp>
      </p:grpSp>
      <p:sp>
        <p:nvSpPr>
          <p:cNvPr id="10" name="object 10"/>
          <p:cNvSpPr txBox="1"/>
          <p:nvPr/>
        </p:nvSpPr>
        <p:spPr>
          <a:xfrm>
            <a:off x="888898" y="3661409"/>
            <a:ext cx="75565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entury Gothic"/>
                <a:cs typeface="Century Gothic"/>
              </a:rPr>
              <a:t>TIR</a:t>
            </a:r>
            <a:r>
              <a:rPr sz="1800" spc="-100" dirty="0">
                <a:solidFill>
                  <a:srgbClr val="FFFFFF"/>
                </a:solidFill>
                <a:latin typeface="Century Gothic"/>
                <a:cs typeface="Century Gothic"/>
              </a:rPr>
              <a:t> </a:t>
            </a:r>
            <a:r>
              <a:rPr sz="1800" spc="-5" dirty="0">
                <a:solidFill>
                  <a:srgbClr val="FFFFFF"/>
                </a:solidFill>
                <a:latin typeface="Century Gothic"/>
                <a:cs typeface="Century Gothic"/>
              </a:rPr>
              <a:t>100</a:t>
            </a:r>
            <a:endParaRPr sz="1800">
              <a:latin typeface="Century Gothic"/>
              <a:cs typeface="Century Gothic"/>
            </a:endParaRPr>
          </a:p>
        </p:txBody>
      </p:sp>
      <p:grpSp>
        <p:nvGrpSpPr>
          <p:cNvPr id="11" name="object 11"/>
          <p:cNvGrpSpPr/>
          <p:nvPr/>
        </p:nvGrpSpPr>
        <p:grpSpPr>
          <a:xfrm>
            <a:off x="6315392" y="1310576"/>
            <a:ext cx="5628640" cy="4727575"/>
            <a:chOff x="6315392" y="1615376"/>
            <a:chExt cx="5628640" cy="4727575"/>
          </a:xfrm>
        </p:grpSpPr>
        <p:sp>
          <p:nvSpPr>
            <p:cNvPr id="12" name="object 12"/>
            <p:cNvSpPr/>
            <p:nvPr/>
          </p:nvSpPr>
          <p:spPr>
            <a:xfrm>
              <a:off x="6320789" y="1620773"/>
              <a:ext cx="5617845" cy="4716780"/>
            </a:xfrm>
            <a:custGeom>
              <a:avLst/>
              <a:gdLst/>
              <a:ahLst/>
              <a:cxnLst/>
              <a:rect l="l" t="t" r="r" b="b"/>
              <a:pathLst>
                <a:path w="5617845" h="4716780">
                  <a:moveTo>
                    <a:pt x="5617464" y="0"/>
                  </a:moveTo>
                  <a:lnTo>
                    <a:pt x="0" y="0"/>
                  </a:lnTo>
                  <a:lnTo>
                    <a:pt x="0" y="4716780"/>
                  </a:lnTo>
                  <a:lnTo>
                    <a:pt x="5617464" y="4716780"/>
                  </a:lnTo>
                  <a:lnTo>
                    <a:pt x="5617464" y="0"/>
                  </a:lnTo>
                  <a:close/>
                </a:path>
              </a:pathLst>
            </a:custGeom>
            <a:solidFill>
              <a:srgbClr val="E47100"/>
            </a:solidFill>
          </p:spPr>
          <p:txBody>
            <a:bodyPr wrap="square" lIns="0" tIns="0" rIns="0" bIns="0" rtlCol="0"/>
            <a:lstStyle/>
            <a:p>
              <a:endParaRPr/>
            </a:p>
          </p:txBody>
        </p:sp>
        <p:sp>
          <p:nvSpPr>
            <p:cNvPr id="13" name="object 13"/>
            <p:cNvSpPr/>
            <p:nvPr/>
          </p:nvSpPr>
          <p:spPr>
            <a:xfrm>
              <a:off x="6320789" y="1620773"/>
              <a:ext cx="5617845" cy="4716780"/>
            </a:xfrm>
            <a:custGeom>
              <a:avLst/>
              <a:gdLst/>
              <a:ahLst/>
              <a:cxnLst/>
              <a:rect l="l" t="t" r="r" b="b"/>
              <a:pathLst>
                <a:path w="5617845" h="4716780">
                  <a:moveTo>
                    <a:pt x="0" y="4716780"/>
                  </a:moveTo>
                  <a:lnTo>
                    <a:pt x="5617464" y="4716780"/>
                  </a:lnTo>
                  <a:lnTo>
                    <a:pt x="5617464" y="0"/>
                  </a:lnTo>
                  <a:lnTo>
                    <a:pt x="0" y="0"/>
                  </a:lnTo>
                  <a:lnTo>
                    <a:pt x="0" y="4716780"/>
                  </a:lnTo>
                  <a:close/>
                </a:path>
              </a:pathLst>
            </a:custGeom>
            <a:ln w="10795">
              <a:solidFill>
                <a:srgbClr val="00305C"/>
              </a:solidFill>
            </a:ln>
          </p:spPr>
          <p:txBody>
            <a:bodyPr wrap="square" lIns="0" tIns="0" rIns="0" bIns="0" rtlCol="0"/>
            <a:lstStyle/>
            <a:p>
              <a:endParaRPr/>
            </a:p>
          </p:txBody>
        </p:sp>
      </p:grpSp>
      <p:sp>
        <p:nvSpPr>
          <p:cNvPr id="14" name="object 14"/>
          <p:cNvSpPr txBox="1"/>
          <p:nvPr/>
        </p:nvSpPr>
        <p:spPr>
          <a:xfrm>
            <a:off x="7919466" y="1343659"/>
            <a:ext cx="2419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entury Gothic"/>
                <a:cs typeface="Century Gothic"/>
              </a:rPr>
              <a:t>Process</a:t>
            </a:r>
            <a:r>
              <a:rPr sz="1800" b="1" spc="-85" dirty="0">
                <a:solidFill>
                  <a:srgbClr val="FFFFFF"/>
                </a:solidFill>
                <a:latin typeface="Century Gothic"/>
                <a:cs typeface="Century Gothic"/>
              </a:rPr>
              <a:t> </a:t>
            </a:r>
            <a:r>
              <a:rPr sz="1800" b="1" spc="-5" dirty="0">
                <a:solidFill>
                  <a:srgbClr val="FFFFFF"/>
                </a:solidFill>
                <a:latin typeface="Century Gothic"/>
                <a:cs typeface="Century Gothic"/>
              </a:rPr>
              <a:t>development</a:t>
            </a:r>
            <a:endParaRPr sz="1800">
              <a:latin typeface="Century Gothic"/>
              <a:cs typeface="Century Gothic"/>
            </a:endParaRPr>
          </a:p>
        </p:txBody>
      </p:sp>
      <p:grpSp>
        <p:nvGrpSpPr>
          <p:cNvPr id="15" name="object 15"/>
          <p:cNvGrpSpPr/>
          <p:nvPr/>
        </p:nvGrpSpPr>
        <p:grpSpPr>
          <a:xfrm>
            <a:off x="10203116" y="1789112"/>
            <a:ext cx="1445260" cy="4052570"/>
            <a:chOff x="10203116" y="2093912"/>
            <a:chExt cx="1445260" cy="4052570"/>
          </a:xfrm>
        </p:grpSpPr>
        <p:sp>
          <p:nvSpPr>
            <p:cNvPr id="16" name="object 16"/>
            <p:cNvSpPr/>
            <p:nvPr/>
          </p:nvSpPr>
          <p:spPr>
            <a:xfrm>
              <a:off x="10208514" y="2099310"/>
              <a:ext cx="1434465" cy="4041775"/>
            </a:xfrm>
            <a:custGeom>
              <a:avLst/>
              <a:gdLst/>
              <a:ahLst/>
              <a:cxnLst/>
              <a:rect l="l" t="t" r="r" b="b"/>
              <a:pathLst>
                <a:path w="1434465" h="4041775">
                  <a:moveTo>
                    <a:pt x="1434083" y="0"/>
                  </a:moveTo>
                  <a:lnTo>
                    <a:pt x="0" y="0"/>
                  </a:lnTo>
                  <a:lnTo>
                    <a:pt x="0" y="4041648"/>
                  </a:lnTo>
                  <a:lnTo>
                    <a:pt x="1434083" y="4041648"/>
                  </a:lnTo>
                  <a:lnTo>
                    <a:pt x="1434083" y="0"/>
                  </a:lnTo>
                  <a:close/>
                </a:path>
              </a:pathLst>
            </a:custGeom>
            <a:solidFill>
              <a:srgbClr val="AC5500"/>
            </a:solidFill>
          </p:spPr>
          <p:txBody>
            <a:bodyPr wrap="square" lIns="0" tIns="0" rIns="0" bIns="0" rtlCol="0"/>
            <a:lstStyle/>
            <a:p>
              <a:endParaRPr/>
            </a:p>
          </p:txBody>
        </p:sp>
        <p:sp>
          <p:nvSpPr>
            <p:cNvPr id="17" name="object 17"/>
            <p:cNvSpPr/>
            <p:nvPr/>
          </p:nvSpPr>
          <p:spPr>
            <a:xfrm>
              <a:off x="10208514" y="2099310"/>
              <a:ext cx="1434465" cy="4041775"/>
            </a:xfrm>
            <a:custGeom>
              <a:avLst/>
              <a:gdLst/>
              <a:ahLst/>
              <a:cxnLst/>
              <a:rect l="l" t="t" r="r" b="b"/>
              <a:pathLst>
                <a:path w="1434465" h="4041775">
                  <a:moveTo>
                    <a:pt x="0" y="4041648"/>
                  </a:moveTo>
                  <a:lnTo>
                    <a:pt x="1434083" y="4041648"/>
                  </a:lnTo>
                  <a:lnTo>
                    <a:pt x="1434083" y="0"/>
                  </a:lnTo>
                  <a:lnTo>
                    <a:pt x="0" y="0"/>
                  </a:lnTo>
                  <a:lnTo>
                    <a:pt x="0" y="4041648"/>
                  </a:lnTo>
                  <a:close/>
                </a:path>
              </a:pathLst>
            </a:custGeom>
            <a:ln w="10794">
              <a:solidFill>
                <a:srgbClr val="00305C"/>
              </a:solidFill>
            </a:ln>
          </p:spPr>
          <p:txBody>
            <a:bodyPr wrap="square" lIns="0" tIns="0" rIns="0" bIns="0" rtlCol="0"/>
            <a:lstStyle/>
            <a:p>
              <a:endParaRPr/>
            </a:p>
          </p:txBody>
        </p:sp>
      </p:grpSp>
      <p:sp>
        <p:nvSpPr>
          <p:cNvPr id="18" name="object 18"/>
          <p:cNvSpPr txBox="1"/>
          <p:nvPr/>
        </p:nvSpPr>
        <p:spPr>
          <a:xfrm>
            <a:off x="10496168" y="3524250"/>
            <a:ext cx="861694" cy="574040"/>
          </a:xfrm>
          <a:prstGeom prst="rect">
            <a:avLst/>
          </a:prstGeom>
        </p:spPr>
        <p:txBody>
          <a:bodyPr vert="horz" wrap="square" lIns="0" tIns="12700" rIns="0" bIns="0" rtlCol="0">
            <a:spAutoFit/>
          </a:bodyPr>
          <a:lstStyle/>
          <a:p>
            <a:pPr marL="12700" marR="5080" indent="233045">
              <a:lnSpc>
                <a:spcPct val="100000"/>
              </a:lnSpc>
              <a:spcBef>
                <a:spcPts val="100"/>
              </a:spcBef>
            </a:pPr>
            <a:r>
              <a:rPr sz="1800" dirty="0">
                <a:solidFill>
                  <a:srgbClr val="FFFFFF"/>
                </a:solidFill>
                <a:latin typeface="Century Gothic"/>
                <a:cs typeface="Century Gothic"/>
              </a:rPr>
              <a:t>ISO  </a:t>
            </a:r>
            <a:r>
              <a:rPr sz="1800" spc="-5" dirty="0">
                <a:solidFill>
                  <a:srgbClr val="FFFFFF"/>
                </a:solidFill>
                <a:latin typeface="Century Gothic"/>
                <a:cs typeface="Century Gothic"/>
              </a:rPr>
              <a:t>1113</a:t>
            </a:r>
            <a:r>
              <a:rPr sz="1800" dirty="0">
                <a:solidFill>
                  <a:srgbClr val="FFFFFF"/>
                </a:solidFill>
                <a:latin typeface="Century Gothic"/>
                <a:cs typeface="Century Gothic"/>
              </a:rPr>
              <a:t>7-1</a:t>
            </a:r>
            <a:endParaRPr sz="1800">
              <a:latin typeface="Century Gothic"/>
              <a:cs typeface="Century Gothic"/>
            </a:endParaRPr>
          </a:p>
        </p:txBody>
      </p:sp>
      <p:grpSp>
        <p:nvGrpSpPr>
          <p:cNvPr id="19" name="object 19"/>
          <p:cNvGrpSpPr/>
          <p:nvPr/>
        </p:nvGrpSpPr>
        <p:grpSpPr>
          <a:xfrm>
            <a:off x="7392860" y="1789112"/>
            <a:ext cx="2664460" cy="2292350"/>
            <a:chOff x="7392860" y="2093912"/>
            <a:chExt cx="2664460" cy="2292350"/>
          </a:xfrm>
        </p:grpSpPr>
        <p:sp>
          <p:nvSpPr>
            <p:cNvPr id="20" name="object 20"/>
            <p:cNvSpPr/>
            <p:nvPr/>
          </p:nvSpPr>
          <p:spPr>
            <a:xfrm>
              <a:off x="7398257" y="2099310"/>
              <a:ext cx="2653665" cy="2281555"/>
            </a:xfrm>
            <a:custGeom>
              <a:avLst/>
              <a:gdLst/>
              <a:ahLst/>
              <a:cxnLst/>
              <a:rect l="l" t="t" r="r" b="b"/>
              <a:pathLst>
                <a:path w="2653665" h="2281554">
                  <a:moveTo>
                    <a:pt x="2653283" y="0"/>
                  </a:moveTo>
                  <a:lnTo>
                    <a:pt x="0" y="0"/>
                  </a:lnTo>
                  <a:lnTo>
                    <a:pt x="0" y="2281428"/>
                  </a:lnTo>
                  <a:lnTo>
                    <a:pt x="2653283" y="2281428"/>
                  </a:lnTo>
                  <a:lnTo>
                    <a:pt x="2653283" y="0"/>
                  </a:lnTo>
                  <a:close/>
                </a:path>
              </a:pathLst>
            </a:custGeom>
            <a:solidFill>
              <a:srgbClr val="00467E"/>
            </a:solidFill>
          </p:spPr>
          <p:txBody>
            <a:bodyPr wrap="square" lIns="0" tIns="0" rIns="0" bIns="0" rtlCol="0"/>
            <a:lstStyle/>
            <a:p>
              <a:endParaRPr/>
            </a:p>
          </p:txBody>
        </p:sp>
        <p:sp>
          <p:nvSpPr>
            <p:cNvPr id="21" name="object 21"/>
            <p:cNvSpPr/>
            <p:nvPr/>
          </p:nvSpPr>
          <p:spPr>
            <a:xfrm>
              <a:off x="7398257" y="2099310"/>
              <a:ext cx="2653665" cy="2281555"/>
            </a:xfrm>
            <a:custGeom>
              <a:avLst/>
              <a:gdLst/>
              <a:ahLst/>
              <a:cxnLst/>
              <a:rect l="l" t="t" r="r" b="b"/>
              <a:pathLst>
                <a:path w="2653665" h="2281554">
                  <a:moveTo>
                    <a:pt x="0" y="2281428"/>
                  </a:moveTo>
                  <a:lnTo>
                    <a:pt x="2653283" y="2281428"/>
                  </a:lnTo>
                  <a:lnTo>
                    <a:pt x="2653283" y="0"/>
                  </a:lnTo>
                  <a:lnTo>
                    <a:pt x="0" y="0"/>
                  </a:lnTo>
                  <a:lnTo>
                    <a:pt x="0" y="2281428"/>
                  </a:lnTo>
                  <a:close/>
                </a:path>
              </a:pathLst>
            </a:custGeom>
            <a:ln w="10795">
              <a:solidFill>
                <a:srgbClr val="00305C"/>
              </a:solidFill>
            </a:ln>
          </p:spPr>
          <p:txBody>
            <a:bodyPr wrap="square" lIns="0" tIns="0" rIns="0" bIns="0" rtlCol="0"/>
            <a:lstStyle/>
            <a:p>
              <a:endParaRPr/>
            </a:p>
          </p:txBody>
        </p:sp>
      </p:grpSp>
      <p:sp>
        <p:nvSpPr>
          <p:cNvPr id="22" name="object 22"/>
          <p:cNvSpPr txBox="1"/>
          <p:nvPr/>
        </p:nvSpPr>
        <p:spPr>
          <a:xfrm>
            <a:off x="7514081" y="2369058"/>
            <a:ext cx="2425065" cy="1122680"/>
          </a:xfrm>
          <a:prstGeom prst="rect">
            <a:avLst/>
          </a:prstGeom>
        </p:spPr>
        <p:txBody>
          <a:bodyPr vert="horz" wrap="square" lIns="0" tIns="12700" rIns="0" bIns="0" rtlCol="0">
            <a:spAutoFit/>
          </a:bodyPr>
          <a:lstStyle/>
          <a:p>
            <a:pPr marL="12065" marR="5080" indent="-3810" algn="ctr">
              <a:lnSpc>
                <a:spcPct val="100000"/>
              </a:lnSpc>
              <a:spcBef>
                <a:spcPts val="100"/>
              </a:spcBef>
            </a:pPr>
            <a:r>
              <a:rPr sz="1800" dirty="0">
                <a:solidFill>
                  <a:srgbClr val="FFFFFF"/>
                </a:solidFill>
                <a:latin typeface="Century Gothic"/>
                <a:cs typeface="Century Gothic"/>
              </a:rPr>
              <a:t>ASTM </a:t>
            </a:r>
            <a:r>
              <a:rPr sz="1800" spc="-5" dirty="0">
                <a:solidFill>
                  <a:srgbClr val="FFFFFF"/>
                </a:solidFill>
                <a:latin typeface="Century Gothic"/>
                <a:cs typeface="Century Gothic"/>
              </a:rPr>
              <a:t>Dosimetry </a:t>
            </a:r>
            <a:r>
              <a:rPr sz="1800" spc="-10" dirty="0">
                <a:solidFill>
                  <a:srgbClr val="FFFFFF"/>
                </a:solidFill>
                <a:latin typeface="Century Gothic"/>
                <a:cs typeface="Century Gothic"/>
              </a:rPr>
              <a:t>and  </a:t>
            </a:r>
            <a:r>
              <a:rPr sz="1800" spc="-5" dirty="0">
                <a:solidFill>
                  <a:srgbClr val="FFFFFF"/>
                </a:solidFill>
                <a:latin typeface="Century Gothic"/>
                <a:cs typeface="Century Gothic"/>
              </a:rPr>
              <a:t>processing</a:t>
            </a:r>
            <a:r>
              <a:rPr sz="1800" spc="-55" dirty="0">
                <a:solidFill>
                  <a:srgbClr val="FFFFFF"/>
                </a:solidFill>
                <a:latin typeface="Century Gothic"/>
                <a:cs typeface="Century Gothic"/>
              </a:rPr>
              <a:t> </a:t>
            </a:r>
            <a:r>
              <a:rPr sz="1800" spc="-10" dirty="0">
                <a:solidFill>
                  <a:srgbClr val="FFFFFF"/>
                </a:solidFill>
                <a:latin typeface="Century Gothic"/>
                <a:cs typeface="Century Gothic"/>
              </a:rPr>
              <a:t>standards,  </a:t>
            </a:r>
            <a:r>
              <a:rPr sz="1800" dirty="0">
                <a:solidFill>
                  <a:srgbClr val="FFFFFF"/>
                </a:solidFill>
                <a:latin typeface="Century Gothic"/>
                <a:cs typeface="Century Gothic"/>
              </a:rPr>
              <a:t>IQ/OQ</a:t>
            </a:r>
            <a:endParaRPr sz="1800">
              <a:latin typeface="Century Gothic"/>
              <a:cs typeface="Century Gothic"/>
            </a:endParaRPr>
          </a:p>
          <a:p>
            <a:pPr algn="ctr">
              <a:lnSpc>
                <a:spcPct val="100000"/>
              </a:lnSpc>
            </a:pPr>
            <a:r>
              <a:rPr sz="1800" spc="5" dirty="0">
                <a:solidFill>
                  <a:srgbClr val="FFFFFF"/>
                </a:solidFill>
                <a:latin typeface="Century Gothic"/>
                <a:cs typeface="Century Gothic"/>
              </a:rPr>
              <a:t>ISO</a:t>
            </a:r>
            <a:r>
              <a:rPr sz="1800" spc="-30" dirty="0">
                <a:solidFill>
                  <a:srgbClr val="FFFFFF"/>
                </a:solidFill>
                <a:latin typeface="Century Gothic"/>
                <a:cs typeface="Century Gothic"/>
              </a:rPr>
              <a:t> </a:t>
            </a:r>
            <a:r>
              <a:rPr sz="1800" spc="-5" dirty="0">
                <a:solidFill>
                  <a:srgbClr val="FFFFFF"/>
                </a:solidFill>
                <a:latin typeface="Century Gothic"/>
                <a:cs typeface="Century Gothic"/>
              </a:rPr>
              <a:t>11137-3</a:t>
            </a:r>
            <a:endParaRPr sz="1800">
              <a:latin typeface="Century Gothic"/>
              <a:cs typeface="Century Gothic"/>
            </a:endParaRPr>
          </a:p>
        </p:txBody>
      </p:sp>
      <p:grpSp>
        <p:nvGrpSpPr>
          <p:cNvPr id="23" name="object 23"/>
          <p:cNvGrpSpPr/>
          <p:nvPr/>
        </p:nvGrpSpPr>
        <p:grpSpPr>
          <a:xfrm>
            <a:off x="2136584" y="4201604"/>
            <a:ext cx="2664460" cy="1640205"/>
            <a:chOff x="2136584" y="4506404"/>
            <a:chExt cx="2664460" cy="1640205"/>
          </a:xfrm>
        </p:grpSpPr>
        <p:sp>
          <p:nvSpPr>
            <p:cNvPr id="24" name="object 24"/>
            <p:cNvSpPr/>
            <p:nvPr/>
          </p:nvSpPr>
          <p:spPr>
            <a:xfrm>
              <a:off x="2141982" y="4511801"/>
              <a:ext cx="2653665" cy="1629410"/>
            </a:xfrm>
            <a:custGeom>
              <a:avLst/>
              <a:gdLst/>
              <a:ahLst/>
              <a:cxnLst/>
              <a:rect l="l" t="t" r="r" b="b"/>
              <a:pathLst>
                <a:path w="2653665" h="1629410">
                  <a:moveTo>
                    <a:pt x="2653284" y="0"/>
                  </a:moveTo>
                  <a:lnTo>
                    <a:pt x="0" y="0"/>
                  </a:lnTo>
                  <a:lnTo>
                    <a:pt x="0" y="1629156"/>
                  </a:lnTo>
                  <a:lnTo>
                    <a:pt x="2653284" y="1629156"/>
                  </a:lnTo>
                  <a:lnTo>
                    <a:pt x="2653284" y="0"/>
                  </a:lnTo>
                  <a:close/>
                </a:path>
              </a:pathLst>
            </a:custGeom>
            <a:solidFill>
              <a:srgbClr val="00467E"/>
            </a:solidFill>
          </p:spPr>
          <p:txBody>
            <a:bodyPr wrap="square" lIns="0" tIns="0" rIns="0" bIns="0" rtlCol="0"/>
            <a:lstStyle/>
            <a:p>
              <a:endParaRPr/>
            </a:p>
          </p:txBody>
        </p:sp>
        <p:sp>
          <p:nvSpPr>
            <p:cNvPr id="25" name="object 25"/>
            <p:cNvSpPr/>
            <p:nvPr/>
          </p:nvSpPr>
          <p:spPr>
            <a:xfrm>
              <a:off x="2141982" y="4511801"/>
              <a:ext cx="2653665" cy="1629410"/>
            </a:xfrm>
            <a:custGeom>
              <a:avLst/>
              <a:gdLst/>
              <a:ahLst/>
              <a:cxnLst/>
              <a:rect l="l" t="t" r="r" b="b"/>
              <a:pathLst>
                <a:path w="2653665" h="1629410">
                  <a:moveTo>
                    <a:pt x="0" y="1629156"/>
                  </a:moveTo>
                  <a:lnTo>
                    <a:pt x="2653284" y="1629156"/>
                  </a:lnTo>
                  <a:lnTo>
                    <a:pt x="2653284" y="0"/>
                  </a:lnTo>
                  <a:lnTo>
                    <a:pt x="0" y="0"/>
                  </a:lnTo>
                  <a:lnTo>
                    <a:pt x="0" y="1629156"/>
                  </a:lnTo>
                  <a:close/>
                </a:path>
              </a:pathLst>
            </a:custGeom>
            <a:ln w="10795">
              <a:solidFill>
                <a:srgbClr val="00305C"/>
              </a:solidFill>
            </a:ln>
          </p:spPr>
          <p:txBody>
            <a:bodyPr wrap="square" lIns="0" tIns="0" rIns="0" bIns="0" rtlCol="0"/>
            <a:lstStyle/>
            <a:p>
              <a:endParaRPr/>
            </a:p>
          </p:txBody>
        </p:sp>
      </p:grpSp>
      <p:sp>
        <p:nvSpPr>
          <p:cNvPr id="26" name="object 26"/>
          <p:cNvSpPr txBox="1"/>
          <p:nvPr/>
        </p:nvSpPr>
        <p:spPr>
          <a:xfrm>
            <a:off x="2482342" y="4730318"/>
            <a:ext cx="1972310" cy="574675"/>
          </a:xfrm>
          <a:prstGeom prst="rect">
            <a:avLst/>
          </a:prstGeom>
        </p:spPr>
        <p:txBody>
          <a:bodyPr vert="horz" wrap="square" lIns="0" tIns="12700" rIns="0" bIns="0" rtlCol="0">
            <a:spAutoFit/>
          </a:bodyPr>
          <a:lstStyle/>
          <a:p>
            <a:pPr algn="ctr">
              <a:lnSpc>
                <a:spcPct val="100000"/>
              </a:lnSpc>
              <a:spcBef>
                <a:spcPts val="100"/>
              </a:spcBef>
            </a:pPr>
            <a:r>
              <a:rPr sz="1800" dirty="0">
                <a:solidFill>
                  <a:srgbClr val="FFFFFF"/>
                </a:solidFill>
                <a:latin typeface="Century Gothic"/>
                <a:cs typeface="Century Gothic"/>
              </a:rPr>
              <a:t>Design</a:t>
            </a:r>
            <a:r>
              <a:rPr sz="1800" spc="-55" dirty="0">
                <a:solidFill>
                  <a:srgbClr val="FFFFFF"/>
                </a:solidFill>
                <a:latin typeface="Century Gothic"/>
                <a:cs typeface="Century Gothic"/>
              </a:rPr>
              <a:t> </a:t>
            </a:r>
            <a:r>
              <a:rPr sz="1800" spc="-5" dirty="0">
                <a:solidFill>
                  <a:srgbClr val="FFFFFF"/>
                </a:solidFill>
                <a:latin typeface="Century Gothic"/>
                <a:cs typeface="Century Gothic"/>
              </a:rPr>
              <a:t>Validation</a:t>
            </a:r>
            <a:endParaRPr sz="1800">
              <a:latin typeface="Century Gothic"/>
              <a:cs typeface="Century Gothic"/>
            </a:endParaRPr>
          </a:p>
          <a:p>
            <a:pPr algn="ctr">
              <a:lnSpc>
                <a:spcPct val="100000"/>
              </a:lnSpc>
              <a:spcBef>
                <a:spcPts val="5"/>
              </a:spcBef>
            </a:pPr>
            <a:r>
              <a:rPr sz="1800" spc="5" dirty="0">
                <a:solidFill>
                  <a:srgbClr val="FFFFFF"/>
                </a:solidFill>
                <a:latin typeface="Century Gothic"/>
                <a:cs typeface="Century Gothic"/>
              </a:rPr>
              <a:t>Aging</a:t>
            </a:r>
            <a:endParaRPr sz="1800">
              <a:latin typeface="Century Gothic"/>
              <a:cs typeface="Century Gothic"/>
            </a:endParaRPr>
          </a:p>
        </p:txBody>
      </p:sp>
      <p:grpSp>
        <p:nvGrpSpPr>
          <p:cNvPr id="27" name="object 27"/>
          <p:cNvGrpSpPr/>
          <p:nvPr/>
        </p:nvGrpSpPr>
        <p:grpSpPr>
          <a:xfrm>
            <a:off x="7392860" y="5097716"/>
            <a:ext cx="2664460" cy="744220"/>
            <a:chOff x="7392860" y="5402516"/>
            <a:chExt cx="2664460" cy="744220"/>
          </a:xfrm>
        </p:grpSpPr>
        <p:sp>
          <p:nvSpPr>
            <p:cNvPr id="28" name="object 28"/>
            <p:cNvSpPr/>
            <p:nvPr/>
          </p:nvSpPr>
          <p:spPr>
            <a:xfrm>
              <a:off x="7398257" y="5407913"/>
              <a:ext cx="2653665" cy="733425"/>
            </a:xfrm>
            <a:custGeom>
              <a:avLst/>
              <a:gdLst/>
              <a:ahLst/>
              <a:cxnLst/>
              <a:rect l="l" t="t" r="r" b="b"/>
              <a:pathLst>
                <a:path w="2653665" h="733425">
                  <a:moveTo>
                    <a:pt x="2653283" y="0"/>
                  </a:moveTo>
                  <a:lnTo>
                    <a:pt x="0" y="0"/>
                  </a:lnTo>
                  <a:lnTo>
                    <a:pt x="0" y="733044"/>
                  </a:lnTo>
                  <a:lnTo>
                    <a:pt x="2653283" y="733044"/>
                  </a:lnTo>
                  <a:lnTo>
                    <a:pt x="2653283" y="0"/>
                  </a:lnTo>
                  <a:close/>
                </a:path>
              </a:pathLst>
            </a:custGeom>
            <a:solidFill>
              <a:srgbClr val="00467E"/>
            </a:solidFill>
          </p:spPr>
          <p:txBody>
            <a:bodyPr wrap="square" lIns="0" tIns="0" rIns="0" bIns="0" rtlCol="0"/>
            <a:lstStyle/>
            <a:p>
              <a:endParaRPr/>
            </a:p>
          </p:txBody>
        </p:sp>
        <p:sp>
          <p:nvSpPr>
            <p:cNvPr id="29" name="object 29"/>
            <p:cNvSpPr/>
            <p:nvPr/>
          </p:nvSpPr>
          <p:spPr>
            <a:xfrm>
              <a:off x="7398257" y="5407913"/>
              <a:ext cx="2653665" cy="733425"/>
            </a:xfrm>
            <a:custGeom>
              <a:avLst/>
              <a:gdLst/>
              <a:ahLst/>
              <a:cxnLst/>
              <a:rect l="l" t="t" r="r" b="b"/>
              <a:pathLst>
                <a:path w="2653665" h="733425">
                  <a:moveTo>
                    <a:pt x="0" y="733044"/>
                  </a:moveTo>
                  <a:lnTo>
                    <a:pt x="2653283" y="733044"/>
                  </a:lnTo>
                  <a:lnTo>
                    <a:pt x="2653283" y="0"/>
                  </a:lnTo>
                  <a:lnTo>
                    <a:pt x="0" y="0"/>
                  </a:lnTo>
                  <a:lnTo>
                    <a:pt x="0" y="733044"/>
                  </a:lnTo>
                  <a:close/>
                </a:path>
              </a:pathLst>
            </a:custGeom>
            <a:ln w="10795">
              <a:solidFill>
                <a:srgbClr val="00305C"/>
              </a:solidFill>
            </a:ln>
          </p:spPr>
          <p:txBody>
            <a:bodyPr wrap="square" lIns="0" tIns="0" rIns="0" bIns="0" rtlCol="0"/>
            <a:lstStyle/>
            <a:p>
              <a:endParaRPr/>
            </a:p>
          </p:txBody>
        </p:sp>
      </p:grpSp>
      <p:sp>
        <p:nvSpPr>
          <p:cNvPr id="30" name="object 30"/>
          <p:cNvSpPr txBox="1"/>
          <p:nvPr/>
        </p:nvSpPr>
        <p:spPr>
          <a:xfrm>
            <a:off x="7860030" y="5178958"/>
            <a:ext cx="1730375" cy="574040"/>
          </a:xfrm>
          <a:prstGeom prst="rect">
            <a:avLst/>
          </a:prstGeom>
        </p:spPr>
        <p:txBody>
          <a:bodyPr vert="horz" wrap="square" lIns="0" tIns="12700" rIns="0" bIns="0" rtlCol="0">
            <a:spAutoFit/>
          </a:bodyPr>
          <a:lstStyle/>
          <a:p>
            <a:pPr marL="233045" marR="5080" indent="-220979">
              <a:lnSpc>
                <a:spcPct val="100000"/>
              </a:lnSpc>
              <a:spcBef>
                <a:spcPts val="100"/>
              </a:spcBef>
            </a:pPr>
            <a:r>
              <a:rPr sz="1800" spc="-5" dirty="0">
                <a:solidFill>
                  <a:srgbClr val="FFFFFF"/>
                </a:solidFill>
                <a:latin typeface="Century Gothic"/>
                <a:cs typeface="Century Gothic"/>
              </a:rPr>
              <a:t>Process</a:t>
            </a:r>
            <a:r>
              <a:rPr sz="1800" spc="-70" dirty="0">
                <a:solidFill>
                  <a:srgbClr val="FFFFFF"/>
                </a:solidFill>
                <a:latin typeface="Century Gothic"/>
                <a:cs typeface="Century Gothic"/>
              </a:rPr>
              <a:t> </a:t>
            </a:r>
            <a:r>
              <a:rPr sz="1800" spc="-5" dirty="0">
                <a:solidFill>
                  <a:srgbClr val="FFFFFF"/>
                </a:solidFill>
                <a:latin typeface="Century Gothic"/>
                <a:cs typeface="Century Gothic"/>
              </a:rPr>
              <a:t>Control  </a:t>
            </a:r>
            <a:r>
              <a:rPr sz="1800" spc="5" dirty="0">
                <a:solidFill>
                  <a:srgbClr val="FFFFFF"/>
                </a:solidFill>
                <a:latin typeface="Century Gothic"/>
                <a:cs typeface="Century Gothic"/>
              </a:rPr>
              <a:t>ISO</a:t>
            </a:r>
            <a:r>
              <a:rPr sz="1800" spc="-40" dirty="0">
                <a:solidFill>
                  <a:srgbClr val="FFFFFF"/>
                </a:solidFill>
                <a:latin typeface="Century Gothic"/>
                <a:cs typeface="Century Gothic"/>
              </a:rPr>
              <a:t> </a:t>
            </a:r>
            <a:r>
              <a:rPr sz="1800" spc="-5" dirty="0">
                <a:solidFill>
                  <a:srgbClr val="FFFFFF"/>
                </a:solidFill>
                <a:latin typeface="Century Gothic"/>
                <a:cs typeface="Century Gothic"/>
              </a:rPr>
              <a:t>11137-4</a:t>
            </a:r>
            <a:endParaRPr sz="1800">
              <a:latin typeface="Century Gothic"/>
              <a:cs typeface="Century Gothic"/>
            </a:endParaRPr>
          </a:p>
        </p:txBody>
      </p:sp>
      <p:grpSp>
        <p:nvGrpSpPr>
          <p:cNvPr id="31" name="object 31"/>
          <p:cNvGrpSpPr/>
          <p:nvPr/>
        </p:nvGrpSpPr>
        <p:grpSpPr>
          <a:xfrm>
            <a:off x="4946840" y="4201604"/>
            <a:ext cx="5096510" cy="736600"/>
            <a:chOff x="4946840" y="4506404"/>
            <a:chExt cx="5096510" cy="736600"/>
          </a:xfrm>
        </p:grpSpPr>
        <p:sp>
          <p:nvSpPr>
            <p:cNvPr id="32" name="object 32"/>
            <p:cNvSpPr/>
            <p:nvPr/>
          </p:nvSpPr>
          <p:spPr>
            <a:xfrm>
              <a:off x="4952238" y="4511801"/>
              <a:ext cx="5085715" cy="725805"/>
            </a:xfrm>
            <a:custGeom>
              <a:avLst/>
              <a:gdLst/>
              <a:ahLst/>
              <a:cxnLst/>
              <a:rect l="l" t="t" r="r" b="b"/>
              <a:pathLst>
                <a:path w="5085715" h="725804">
                  <a:moveTo>
                    <a:pt x="5085588" y="0"/>
                  </a:moveTo>
                  <a:lnTo>
                    <a:pt x="0" y="0"/>
                  </a:lnTo>
                  <a:lnTo>
                    <a:pt x="0" y="725424"/>
                  </a:lnTo>
                  <a:lnTo>
                    <a:pt x="5085588" y="725424"/>
                  </a:lnTo>
                  <a:lnTo>
                    <a:pt x="5085588" y="0"/>
                  </a:lnTo>
                  <a:close/>
                </a:path>
              </a:pathLst>
            </a:custGeom>
            <a:solidFill>
              <a:srgbClr val="00467E"/>
            </a:solidFill>
          </p:spPr>
          <p:txBody>
            <a:bodyPr wrap="square" lIns="0" tIns="0" rIns="0" bIns="0" rtlCol="0"/>
            <a:lstStyle/>
            <a:p>
              <a:endParaRPr/>
            </a:p>
          </p:txBody>
        </p:sp>
        <p:sp>
          <p:nvSpPr>
            <p:cNvPr id="33" name="object 33"/>
            <p:cNvSpPr/>
            <p:nvPr/>
          </p:nvSpPr>
          <p:spPr>
            <a:xfrm>
              <a:off x="4952238" y="4511801"/>
              <a:ext cx="5085715" cy="725805"/>
            </a:xfrm>
            <a:custGeom>
              <a:avLst/>
              <a:gdLst/>
              <a:ahLst/>
              <a:cxnLst/>
              <a:rect l="l" t="t" r="r" b="b"/>
              <a:pathLst>
                <a:path w="5085715" h="725804">
                  <a:moveTo>
                    <a:pt x="0" y="725424"/>
                  </a:moveTo>
                  <a:lnTo>
                    <a:pt x="5085588" y="725424"/>
                  </a:lnTo>
                  <a:lnTo>
                    <a:pt x="5085588" y="0"/>
                  </a:lnTo>
                  <a:lnTo>
                    <a:pt x="0" y="0"/>
                  </a:lnTo>
                  <a:lnTo>
                    <a:pt x="0" y="725424"/>
                  </a:lnTo>
                  <a:close/>
                </a:path>
              </a:pathLst>
            </a:custGeom>
            <a:ln w="10795">
              <a:solidFill>
                <a:srgbClr val="00305C"/>
              </a:solidFill>
            </a:ln>
          </p:spPr>
          <p:txBody>
            <a:bodyPr wrap="square" lIns="0" tIns="0" rIns="0" bIns="0" rtlCol="0"/>
            <a:lstStyle/>
            <a:p>
              <a:endParaRPr/>
            </a:p>
          </p:txBody>
        </p:sp>
      </p:grpSp>
      <p:sp>
        <p:nvSpPr>
          <p:cNvPr id="34" name="object 34"/>
          <p:cNvSpPr txBox="1"/>
          <p:nvPr/>
        </p:nvSpPr>
        <p:spPr>
          <a:xfrm>
            <a:off x="6607556" y="4278629"/>
            <a:ext cx="1776730" cy="574040"/>
          </a:xfrm>
          <a:prstGeom prst="rect">
            <a:avLst/>
          </a:prstGeom>
        </p:spPr>
        <p:txBody>
          <a:bodyPr vert="horz" wrap="square" lIns="0" tIns="12700" rIns="0" bIns="0" rtlCol="0">
            <a:spAutoFit/>
          </a:bodyPr>
          <a:lstStyle/>
          <a:p>
            <a:pPr marL="12700" marR="5080" indent="381000">
              <a:lnSpc>
                <a:spcPct val="100000"/>
              </a:lnSpc>
              <a:spcBef>
                <a:spcPts val="100"/>
              </a:spcBef>
            </a:pPr>
            <a:r>
              <a:rPr sz="1800" dirty="0">
                <a:solidFill>
                  <a:srgbClr val="FFFFFF"/>
                </a:solidFill>
                <a:latin typeface="Century Gothic"/>
                <a:cs typeface="Century Gothic"/>
              </a:rPr>
              <a:t>ASTM PQ  ISO/ASTM</a:t>
            </a:r>
            <a:r>
              <a:rPr sz="1800" spc="-120" dirty="0">
                <a:solidFill>
                  <a:srgbClr val="FFFFFF"/>
                </a:solidFill>
                <a:latin typeface="Century Gothic"/>
                <a:cs typeface="Century Gothic"/>
              </a:rPr>
              <a:t> </a:t>
            </a:r>
            <a:r>
              <a:rPr sz="1800" spc="-5" dirty="0">
                <a:solidFill>
                  <a:srgbClr val="FFFFFF"/>
                </a:solidFill>
                <a:latin typeface="Century Gothic"/>
                <a:cs typeface="Century Gothic"/>
              </a:rPr>
              <a:t>52303</a:t>
            </a:r>
            <a:endParaRPr sz="1800">
              <a:latin typeface="Century Gothic"/>
              <a:cs typeface="Century Gothic"/>
            </a:endParaRPr>
          </a:p>
        </p:txBody>
      </p:sp>
      <p:grpSp>
        <p:nvGrpSpPr>
          <p:cNvPr id="35" name="object 35"/>
          <p:cNvGrpSpPr/>
          <p:nvPr/>
        </p:nvGrpSpPr>
        <p:grpSpPr>
          <a:xfrm>
            <a:off x="2136584" y="1790636"/>
            <a:ext cx="5110480" cy="993775"/>
            <a:chOff x="2136584" y="2095436"/>
            <a:chExt cx="5110480" cy="993775"/>
          </a:xfrm>
        </p:grpSpPr>
        <p:sp>
          <p:nvSpPr>
            <p:cNvPr id="36" name="object 36"/>
            <p:cNvSpPr/>
            <p:nvPr/>
          </p:nvSpPr>
          <p:spPr>
            <a:xfrm>
              <a:off x="2141982" y="2100833"/>
              <a:ext cx="5099685" cy="982980"/>
            </a:xfrm>
            <a:custGeom>
              <a:avLst/>
              <a:gdLst/>
              <a:ahLst/>
              <a:cxnLst/>
              <a:rect l="l" t="t" r="r" b="b"/>
              <a:pathLst>
                <a:path w="5099684" h="982980">
                  <a:moveTo>
                    <a:pt x="5099304" y="0"/>
                  </a:moveTo>
                  <a:lnTo>
                    <a:pt x="0" y="0"/>
                  </a:lnTo>
                  <a:lnTo>
                    <a:pt x="0" y="982980"/>
                  </a:lnTo>
                  <a:lnTo>
                    <a:pt x="5099304" y="982980"/>
                  </a:lnTo>
                  <a:lnTo>
                    <a:pt x="5099304" y="0"/>
                  </a:lnTo>
                  <a:close/>
                </a:path>
              </a:pathLst>
            </a:custGeom>
            <a:solidFill>
              <a:srgbClr val="00467E"/>
            </a:solidFill>
          </p:spPr>
          <p:txBody>
            <a:bodyPr wrap="square" lIns="0" tIns="0" rIns="0" bIns="0" rtlCol="0"/>
            <a:lstStyle/>
            <a:p>
              <a:endParaRPr/>
            </a:p>
          </p:txBody>
        </p:sp>
        <p:sp>
          <p:nvSpPr>
            <p:cNvPr id="37" name="object 37"/>
            <p:cNvSpPr/>
            <p:nvPr/>
          </p:nvSpPr>
          <p:spPr>
            <a:xfrm>
              <a:off x="2141982" y="2100833"/>
              <a:ext cx="5099685" cy="982980"/>
            </a:xfrm>
            <a:custGeom>
              <a:avLst/>
              <a:gdLst/>
              <a:ahLst/>
              <a:cxnLst/>
              <a:rect l="l" t="t" r="r" b="b"/>
              <a:pathLst>
                <a:path w="5099684" h="982980">
                  <a:moveTo>
                    <a:pt x="0" y="982980"/>
                  </a:moveTo>
                  <a:lnTo>
                    <a:pt x="5099304" y="982980"/>
                  </a:lnTo>
                  <a:lnTo>
                    <a:pt x="5099304" y="0"/>
                  </a:lnTo>
                  <a:lnTo>
                    <a:pt x="0" y="0"/>
                  </a:lnTo>
                  <a:lnTo>
                    <a:pt x="0" y="982980"/>
                  </a:lnTo>
                  <a:close/>
                </a:path>
              </a:pathLst>
            </a:custGeom>
            <a:ln w="10795">
              <a:solidFill>
                <a:srgbClr val="00305C"/>
              </a:solidFill>
            </a:ln>
          </p:spPr>
          <p:txBody>
            <a:bodyPr wrap="square" lIns="0" tIns="0" rIns="0" bIns="0" rtlCol="0"/>
            <a:lstStyle/>
            <a:p>
              <a:endParaRPr/>
            </a:p>
          </p:txBody>
        </p:sp>
      </p:grpSp>
      <p:sp>
        <p:nvSpPr>
          <p:cNvPr id="38" name="object 38"/>
          <p:cNvSpPr txBox="1"/>
          <p:nvPr/>
        </p:nvSpPr>
        <p:spPr>
          <a:xfrm>
            <a:off x="3295269" y="1858136"/>
            <a:ext cx="2792730" cy="574040"/>
          </a:xfrm>
          <a:prstGeom prst="rect">
            <a:avLst/>
          </a:prstGeom>
        </p:spPr>
        <p:txBody>
          <a:bodyPr vert="horz" wrap="square" lIns="0" tIns="12700" rIns="0" bIns="0" rtlCol="0">
            <a:spAutoFit/>
          </a:bodyPr>
          <a:lstStyle/>
          <a:p>
            <a:pPr algn="ctr">
              <a:lnSpc>
                <a:spcPct val="100000"/>
              </a:lnSpc>
              <a:spcBef>
                <a:spcPts val="100"/>
              </a:spcBef>
            </a:pPr>
            <a:r>
              <a:rPr sz="1800" dirty="0">
                <a:solidFill>
                  <a:srgbClr val="FFFFFF"/>
                </a:solidFill>
                <a:latin typeface="Century Gothic"/>
                <a:cs typeface="Century Gothic"/>
              </a:rPr>
              <a:t>Sterilization</a:t>
            </a:r>
            <a:r>
              <a:rPr sz="1800" spc="-50" dirty="0">
                <a:solidFill>
                  <a:srgbClr val="FFFFFF"/>
                </a:solidFill>
                <a:latin typeface="Century Gothic"/>
                <a:cs typeface="Century Gothic"/>
              </a:rPr>
              <a:t> </a:t>
            </a:r>
            <a:r>
              <a:rPr sz="1800" dirty="0">
                <a:solidFill>
                  <a:srgbClr val="FFFFFF"/>
                </a:solidFill>
                <a:latin typeface="Century Gothic"/>
                <a:cs typeface="Century Gothic"/>
              </a:rPr>
              <a:t>Dose</a:t>
            </a:r>
            <a:endParaRPr sz="1800">
              <a:latin typeface="Century Gothic"/>
              <a:cs typeface="Century Gothic"/>
            </a:endParaRPr>
          </a:p>
          <a:p>
            <a:pPr algn="ctr">
              <a:lnSpc>
                <a:spcPct val="100000"/>
              </a:lnSpc>
            </a:pPr>
            <a:r>
              <a:rPr sz="1800" spc="5" dirty="0">
                <a:solidFill>
                  <a:srgbClr val="FFFFFF"/>
                </a:solidFill>
                <a:latin typeface="Century Gothic"/>
                <a:cs typeface="Century Gothic"/>
              </a:rPr>
              <a:t>ISO </a:t>
            </a:r>
            <a:r>
              <a:rPr sz="1800" spc="-5" dirty="0">
                <a:solidFill>
                  <a:srgbClr val="FFFFFF"/>
                </a:solidFill>
                <a:latin typeface="Century Gothic"/>
                <a:cs typeface="Century Gothic"/>
              </a:rPr>
              <a:t>11137-2, ISO/TS</a:t>
            </a:r>
            <a:r>
              <a:rPr sz="1800" spc="-65" dirty="0">
                <a:solidFill>
                  <a:srgbClr val="FFFFFF"/>
                </a:solidFill>
                <a:latin typeface="Century Gothic"/>
                <a:cs typeface="Century Gothic"/>
              </a:rPr>
              <a:t> </a:t>
            </a:r>
            <a:r>
              <a:rPr sz="1800" spc="-5" dirty="0">
                <a:solidFill>
                  <a:srgbClr val="FFFFFF"/>
                </a:solidFill>
                <a:latin typeface="Century Gothic"/>
                <a:cs typeface="Century Gothic"/>
              </a:rPr>
              <a:t>13004</a:t>
            </a:r>
            <a:endParaRPr sz="1800">
              <a:latin typeface="Century Gothic"/>
              <a:cs typeface="Century Gothic"/>
            </a:endParaRPr>
          </a:p>
        </p:txBody>
      </p:sp>
      <p:sp>
        <p:nvSpPr>
          <p:cNvPr id="39" name="object 39"/>
          <p:cNvSpPr txBox="1"/>
          <p:nvPr/>
        </p:nvSpPr>
        <p:spPr>
          <a:xfrm>
            <a:off x="4072890" y="2406472"/>
            <a:ext cx="123761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entury Gothic"/>
                <a:cs typeface="Century Gothic"/>
              </a:rPr>
              <a:t>TIR40,</a:t>
            </a:r>
            <a:r>
              <a:rPr sz="1800" spc="-80" dirty="0">
                <a:solidFill>
                  <a:srgbClr val="FFFFFF"/>
                </a:solidFill>
                <a:latin typeface="Century Gothic"/>
                <a:cs typeface="Century Gothic"/>
              </a:rPr>
              <a:t> </a:t>
            </a:r>
            <a:r>
              <a:rPr sz="1800" dirty="0">
                <a:solidFill>
                  <a:srgbClr val="FFFFFF"/>
                </a:solidFill>
                <a:latin typeface="Century Gothic"/>
                <a:cs typeface="Century Gothic"/>
              </a:rPr>
              <a:t>TIR35</a:t>
            </a:r>
            <a:endParaRPr sz="1800">
              <a:latin typeface="Century Gothic"/>
              <a:cs typeface="Century Gothic"/>
            </a:endParaRPr>
          </a:p>
        </p:txBody>
      </p:sp>
      <p:grpSp>
        <p:nvGrpSpPr>
          <p:cNvPr id="41" name="object 41"/>
          <p:cNvGrpSpPr/>
          <p:nvPr/>
        </p:nvGrpSpPr>
        <p:grpSpPr>
          <a:xfrm>
            <a:off x="4946840" y="5097716"/>
            <a:ext cx="2299970" cy="757555"/>
            <a:chOff x="4946840" y="5402516"/>
            <a:chExt cx="2299970" cy="757555"/>
          </a:xfrm>
        </p:grpSpPr>
        <p:sp>
          <p:nvSpPr>
            <p:cNvPr id="42" name="object 42"/>
            <p:cNvSpPr/>
            <p:nvPr/>
          </p:nvSpPr>
          <p:spPr>
            <a:xfrm>
              <a:off x="4952238" y="5407913"/>
              <a:ext cx="2289175" cy="746760"/>
            </a:xfrm>
            <a:custGeom>
              <a:avLst/>
              <a:gdLst/>
              <a:ahLst/>
              <a:cxnLst/>
              <a:rect l="l" t="t" r="r" b="b"/>
              <a:pathLst>
                <a:path w="2289175" h="746760">
                  <a:moveTo>
                    <a:pt x="2289048" y="0"/>
                  </a:moveTo>
                  <a:lnTo>
                    <a:pt x="0" y="0"/>
                  </a:lnTo>
                  <a:lnTo>
                    <a:pt x="0" y="746760"/>
                  </a:lnTo>
                  <a:lnTo>
                    <a:pt x="2289048" y="746760"/>
                  </a:lnTo>
                  <a:lnTo>
                    <a:pt x="2289048" y="0"/>
                  </a:lnTo>
                  <a:close/>
                </a:path>
              </a:pathLst>
            </a:custGeom>
            <a:solidFill>
              <a:srgbClr val="00467E"/>
            </a:solidFill>
          </p:spPr>
          <p:txBody>
            <a:bodyPr wrap="square" lIns="0" tIns="0" rIns="0" bIns="0" rtlCol="0"/>
            <a:lstStyle/>
            <a:p>
              <a:endParaRPr/>
            </a:p>
          </p:txBody>
        </p:sp>
        <p:sp>
          <p:nvSpPr>
            <p:cNvPr id="43" name="object 43"/>
            <p:cNvSpPr/>
            <p:nvPr/>
          </p:nvSpPr>
          <p:spPr>
            <a:xfrm>
              <a:off x="4952238" y="5407913"/>
              <a:ext cx="2289175" cy="746760"/>
            </a:xfrm>
            <a:custGeom>
              <a:avLst/>
              <a:gdLst/>
              <a:ahLst/>
              <a:cxnLst/>
              <a:rect l="l" t="t" r="r" b="b"/>
              <a:pathLst>
                <a:path w="2289175" h="746760">
                  <a:moveTo>
                    <a:pt x="0" y="746760"/>
                  </a:moveTo>
                  <a:lnTo>
                    <a:pt x="2289048" y="746760"/>
                  </a:lnTo>
                  <a:lnTo>
                    <a:pt x="2289048" y="0"/>
                  </a:lnTo>
                  <a:lnTo>
                    <a:pt x="0" y="0"/>
                  </a:lnTo>
                  <a:lnTo>
                    <a:pt x="0" y="746760"/>
                  </a:lnTo>
                  <a:close/>
                </a:path>
              </a:pathLst>
            </a:custGeom>
            <a:ln w="10794">
              <a:solidFill>
                <a:srgbClr val="00305C"/>
              </a:solidFill>
            </a:ln>
          </p:spPr>
          <p:txBody>
            <a:bodyPr wrap="square" lIns="0" tIns="0" rIns="0" bIns="0" rtlCol="0"/>
            <a:lstStyle/>
            <a:p>
              <a:endParaRPr/>
            </a:p>
          </p:txBody>
        </p:sp>
      </p:grpSp>
      <p:sp>
        <p:nvSpPr>
          <p:cNvPr id="44" name="object 44"/>
          <p:cNvSpPr txBox="1"/>
          <p:nvPr/>
        </p:nvSpPr>
        <p:spPr>
          <a:xfrm>
            <a:off x="5718809" y="5322519"/>
            <a:ext cx="75565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entury Gothic"/>
                <a:cs typeface="Century Gothic"/>
              </a:rPr>
              <a:t>TIR</a:t>
            </a:r>
            <a:r>
              <a:rPr sz="1800" spc="-100" dirty="0">
                <a:solidFill>
                  <a:srgbClr val="FFFFFF"/>
                </a:solidFill>
                <a:latin typeface="Century Gothic"/>
                <a:cs typeface="Century Gothic"/>
              </a:rPr>
              <a:t> </a:t>
            </a:r>
            <a:r>
              <a:rPr sz="1800" spc="-5" dirty="0">
                <a:solidFill>
                  <a:srgbClr val="FFFFFF"/>
                </a:solidFill>
                <a:latin typeface="Century Gothic"/>
                <a:cs typeface="Century Gothic"/>
              </a:rPr>
              <a:t>104</a:t>
            </a:r>
            <a:endParaRPr sz="1800">
              <a:latin typeface="Century Gothic"/>
              <a:cs typeface="Century Gothic"/>
            </a:endParaRPr>
          </a:p>
        </p:txBody>
      </p:sp>
      <p:grpSp>
        <p:nvGrpSpPr>
          <p:cNvPr id="45" name="object 45"/>
          <p:cNvGrpSpPr/>
          <p:nvPr/>
        </p:nvGrpSpPr>
        <p:grpSpPr>
          <a:xfrm>
            <a:off x="2136584" y="2904680"/>
            <a:ext cx="5110480" cy="1176655"/>
            <a:chOff x="2136584" y="3209480"/>
            <a:chExt cx="5110480" cy="1176655"/>
          </a:xfrm>
        </p:grpSpPr>
        <p:sp>
          <p:nvSpPr>
            <p:cNvPr id="46" name="object 46"/>
            <p:cNvSpPr/>
            <p:nvPr/>
          </p:nvSpPr>
          <p:spPr>
            <a:xfrm>
              <a:off x="2141982" y="3214877"/>
              <a:ext cx="5099685" cy="1165860"/>
            </a:xfrm>
            <a:custGeom>
              <a:avLst/>
              <a:gdLst/>
              <a:ahLst/>
              <a:cxnLst/>
              <a:rect l="l" t="t" r="r" b="b"/>
              <a:pathLst>
                <a:path w="5099684" h="1165860">
                  <a:moveTo>
                    <a:pt x="5099304" y="0"/>
                  </a:moveTo>
                  <a:lnTo>
                    <a:pt x="0" y="0"/>
                  </a:lnTo>
                  <a:lnTo>
                    <a:pt x="0" y="1165860"/>
                  </a:lnTo>
                  <a:lnTo>
                    <a:pt x="5099304" y="1165860"/>
                  </a:lnTo>
                  <a:lnTo>
                    <a:pt x="5099304" y="0"/>
                  </a:lnTo>
                  <a:close/>
                </a:path>
              </a:pathLst>
            </a:custGeom>
            <a:solidFill>
              <a:srgbClr val="00467E"/>
            </a:solidFill>
          </p:spPr>
          <p:txBody>
            <a:bodyPr wrap="square" lIns="0" tIns="0" rIns="0" bIns="0" rtlCol="0"/>
            <a:lstStyle/>
            <a:p>
              <a:endParaRPr/>
            </a:p>
          </p:txBody>
        </p:sp>
        <p:sp>
          <p:nvSpPr>
            <p:cNvPr id="47" name="object 47"/>
            <p:cNvSpPr/>
            <p:nvPr/>
          </p:nvSpPr>
          <p:spPr>
            <a:xfrm>
              <a:off x="2141982" y="3214877"/>
              <a:ext cx="5099685" cy="1165860"/>
            </a:xfrm>
            <a:custGeom>
              <a:avLst/>
              <a:gdLst/>
              <a:ahLst/>
              <a:cxnLst/>
              <a:rect l="l" t="t" r="r" b="b"/>
              <a:pathLst>
                <a:path w="5099684" h="1165860">
                  <a:moveTo>
                    <a:pt x="0" y="1165860"/>
                  </a:moveTo>
                  <a:lnTo>
                    <a:pt x="5099304" y="1165860"/>
                  </a:lnTo>
                  <a:lnTo>
                    <a:pt x="5099304" y="0"/>
                  </a:lnTo>
                  <a:lnTo>
                    <a:pt x="0" y="0"/>
                  </a:lnTo>
                  <a:lnTo>
                    <a:pt x="0" y="1165860"/>
                  </a:lnTo>
                  <a:close/>
                </a:path>
              </a:pathLst>
            </a:custGeom>
            <a:ln w="10795">
              <a:solidFill>
                <a:srgbClr val="00305C"/>
              </a:solidFill>
            </a:ln>
          </p:spPr>
          <p:txBody>
            <a:bodyPr wrap="square" lIns="0" tIns="0" rIns="0" bIns="0" rtlCol="0"/>
            <a:lstStyle/>
            <a:p>
              <a:endParaRPr/>
            </a:p>
          </p:txBody>
        </p:sp>
      </p:grpSp>
      <p:sp>
        <p:nvSpPr>
          <p:cNvPr id="48" name="object 48"/>
          <p:cNvSpPr txBox="1"/>
          <p:nvPr/>
        </p:nvSpPr>
        <p:spPr>
          <a:xfrm>
            <a:off x="2934080" y="3201416"/>
            <a:ext cx="351472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entury Gothic"/>
                <a:cs typeface="Century Gothic"/>
              </a:rPr>
              <a:t>Product </a:t>
            </a:r>
            <a:r>
              <a:rPr sz="1800" spc="-10" dirty="0">
                <a:solidFill>
                  <a:srgbClr val="FFFFFF"/>
                </a:solidFill>
                <a:latin typeface="Century Gothic"/>
                <a:cs typeface="Century Gothic"/>
              </a:rPr>
              <a:t>and </a:t>
            </a:r>
            <a:r>
              <a:rPr sz="1800" spc="-5" dirty="0">
                <a:solidFill>
                  <a:srgbClr val="FFFFFF"/>
                </a:solidFill>
                <a:latin typeface="Century Gothic"/>
                <a:cs typeface="Century Gothic"/>
              </a:rPr>
              <a:t>packaging</a:t>
            </a:r>
            <a:r>
              <a:rPr sz="1800" spc="-45" dirty="0">
                <a:solidFill>
                  <a:srgbClr val="FFFFFF"/>
                </a:solidFill>
                <a:latin typeface="Century Gothic"/>
                <a:cs typeface="Century Gothic"/>
              </a:rPr>
              <a:t> </a:t>
            </a:r>
            <a:r>
              <a:rPr sz="1800" dirty="0">
                <a:solidFill>
                  <a:srgbClr val="FFFFFF"/>
                </a:solidFill>
                <a:latin typeface="Century Gothic"/>
                <a:cs typeface="Century Gothic"/>
              </a:rPr>
              <a:t>Design</a:t>
            </a:r>
            <a:endParaRPr sz="1800">
              <a:latin typeface="Century Gothic"/>
              <a:cs typeface="Century Gothic"/>
            </a:endParaRPr>
          </a:p>
        </p:txBody>
      </p:sp>
      <p:sp>
        <p:nvSpPr>
          <p:cNvPr id="49" name="object 49"/>
          <p:cNvSpPr txBox="1"/>
          <p:nvPr/>
        </p:nvSpPr>
        <p:spPr>
          <a:xfrm>
            <a:off x="4376165" y="3475431"/>
            <a:ext cx="629285" cy="300355"/>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entury Gothic"/>
                <a:cs typeface="Century Gothic"/>
              </a:rPr>
              <a:t>TIR</a:t>
            </a:r>
            <a:r>
              <a:rPr sz="1800" spc="-100" dirty="0">
                <a:solidFill>
                  <a:srgbClr val="FFFFFF"/>
                </a:solidFill>
                <a:latin typeface="Century Gothic"/>
                <a:cs typeface="Century Gothic"/>
              </a:rPr>
              <a:t> </a:t>
            </a:r>
            <a:r>
              <a:rPr sz="1800" spc="-5" dirty="0">
                <a:solidFill>
                  <a:srgbClr val="FFFFFF"/>
                </a:solidFill>
                <a:latin typeface="Century Gothic"/>
                <a:cs typeface="Century Gothic"/>
              </a:rPr>
              <a:t>17</a:t>
            </a:r>
            <a:endParaRPr sz="1800">
              <a:latin typeface="Century Gothic"/>
              <a:cs typeface="Century Gothic"/>
            </a:endParaRPr>
          </a:p>
        </p:txBody>
      </p:sp>
      <p:sp>
        <p:nvSpPr>
          <p:cNvPr id="54" name="ZoneTexte 53">
            <a:extLst>
              <a:ext uri="{FF2B5EF4-FFF2-40B4-BE49-F238E27FC236}">
                <a16:creationId xmlns:a16="http://schemas.microsoft.com/office/drawing/2014/main" id="{FDF8C4DA-8D67-35CF-6049-252F7C52F776}"/>
              </a:ext>
            </a:extLst>
          </p:cNvPr>
          <p:cNvSpPr txBox="1"/>
          <p:nvPr/>
        </p:nvSpPr>
        <p:spPr>
          <a:xfrm>
            <a:off x="233934" y="6113551"/>
            <a:ext cx="12093322" cy="536044"/>
          </a:xfrm>
          <a:prstGeom prst="rect">
            <a:avLst/>
          </a:prstGeom>
          <a:noFill/>
        </p:spPr>
        <p:txBody>
          <a:bodyPr wrap="square">
            <a:spAutoFit/>
          </a:bodyPr>
          <a:lstStyle/>
          <a:p>
            <a:pPr marR="5080">
              <a:spcBef>
                <a:spcPts val="100"/>
              </a:spcBef>
            </a:pPr>
            <a:r>
              <a:rPr lang="en-US" sz="1400" baseline="30000" dirty="0">
                <a:latin typeface="Century Gothic"/>
                <a:cs typeface="Century Gothic"/>
              </a:rPr>
              <a:t>1</a:t>
            </a:r>
            <a:r>
              <a:rPr lang="en-US" sz="1400" dirty="0">
                <a:latin typeface="Century Gothic"/>
                <a:cs typeface="Century Gothic"/>
              </a:rPr>
              <a:t>Emily </a:t>
            </a:r>
            <a:r>
              <a:rPr lang="en-US" sz="1400" spc="-5" dirty="0">
                <a:latin typeface="Century Gothic"/>
                <a:cs typeface="Century Gothic"/>
              </a:rPr>
              <a:t>Craven, </a:t>
            </a:r>
            <a:r>
              <a:rPr lang="en-US" sz="1400" dirty="0">
                <a:latin typeface="Century Gothic"/>
                <a:cs typeface="Century Gothic"/>
              </a:rPr>
              <a:t>Medical Device Sterilization</a:t>
            </a:r>
            <a:r>
              <a:rPr lang="en-US" sz="1400" spc="-135" dirty="0">
                <a:latin typeface="Century Gothic"/>
                <a:cs typeface="Century Gothic"/>
              </a:rPr>
              <a:t> </a:t>
            </a:r>
            <a:r>
              <a:rPr lang="en-US" sz="1400" spc="-10" dirty="0">
                <a:latin typeface="Century Gothic"/>
                <a:cs typeface="Century Gothic"/>
              </a:rPr>
              <a:t>Workshop, </a:t>
            </a:r>
            <a:r>
              <a:rPr lang="en-US" sz="1400" spc="-5" dirty="0">
                <a:latin typeface="Century Gothic"/>
                <a:cs typeface="Century Gothic"/>
              </a:rPr>
              <a:t>2021, </a:t>
            </a:r>
            <a:r>
              <a:rPr lang="en-US" sz="1400" dirty="0">
                <a:latin typeface="Century Gothic"/>
                <a:cs typeface="Century Gothic"/>
              </a:rPr>
              <a:t>How </a:t>
            </a:r>
            <a:r>
              <a:rPr lang="en-US" sz="1400" spc="-5" dirty="0">
                <a:latin typeface="Century Gothic"/>
                <a:cs typeface="Century Gothic"/>
              </a:rPr>
              <a:t>standards are </a:t>
            </a:r>
            <a:r>
              <a:rPr lang="en-US" sz="1400" i="1" spc="-5" dirty="0">
                <a:latin typeface="Century Gothic"/>
                <a:cs typeface="Century Gothic"/>
              </a:rPr>
              <a:t>accelerating </a:t>
            </a:r>
            <a:r>
              <a:rPr lang="en-US" sz="1400" dirty="0">
                <a:latin typeface="Century Gothic"/>
                <a:cs typeface="Century Gothic"/>
              </a:rPr>
              <a:t>the </a:t>
            </a:r>
            <a:r>
              <a:rPr lang="en-US" sz="1400" spc="-5" dirty="0">
                <a:latin typeface="Century Gothic"/>
                <a:cs typeface="Century Gothic"/>
              </a:rPr>
              <a:t>adoption </a:t>
            </a:r>
            <a:r>
              <a:rPr lang="en-US" sz="1400" dirty="0">
                <a:latin typeface="Century Gothic"/>
                <a:cs typeface="Century Gothic"/>
              </a:rPr>
              <a:t>of</a:t>
            </a:r>
            <a:r>
              <a:rPr lang="en-US" sz="1400" spc="-90" dirty="0">
                <a:latin typeface="Century Gothic"/>
                <a:cs typeface="Century Gothic"/>
              </a:rPr>
              <a:t> </a:t>
            </a:r>
            <a:r>
              <a:rPr lang="en-US" sz="1400" dirty="0">
                <a:latin typeface="Century Gothic"/>
                <a:cs typeface="Century Gothic"/>
              </a:rPr>
              <a:t>machine </a:t>
            </a:r>
            <a:r>
              <a:rPr lang="en-US" sz="1400" spc="-5" dirty="0">
                <a:latin typeface="Century Gothic"/>
                <a:cs typeface="Century Gothic"/>
              </a:rPr>
              <a:t>source </a:t>
            </a:r>
            <a:r>
              <a:rPr lang="en-US" sz="1400" dirty="0">
                <a:latin typeface="Century Gothic"/>
                <a:cs typeface="Century Gothic"/>
              </a:rPr>
              <a:t>radiation</a:t>
            </a:r>
          </a:p>
          <a:p>
            <a:pPr marR="5080">
              <a:lnSpc>
                <a:spcPct val="100000"/>
              </a:lnSpc>
              <a:spcBef>
                <a:spcPts val="100"/>
              </a:spcBef>
            </a:pPr>
            <a:r>
              <a:rPr lang="en-US" sz="1400" spc="-5" dirty="0">
                <a:latin typeface="Century Gothic"/>
                <a:cs typeface="Century Gothic"/>
              </a:rPr>
              <a:t> </a:t>
            </a:r>
            <a:endParaRPr lang="en-US" sz="1400" dirty="0">
              <a:latin typeface="Century Gothic"/>
              <a:cs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t 8" hidden="1">
            <a:extLst>
              <a:ext uri="{FF2B5EF4-FFF2-40B4-BE49-F238E27FC236}">
                <a16:creationId xmlns:a16="http://schemas.microsoft.com/office/drawing/2014/main" id="{D449C3F5-D72D-40A7-90B2-B8CFF89E7DDB}"/>
              </a:ext>
            </a:extLst>
          </p:cNvPr>
          <p:cNvGraphicFramePr>
            <a:graphicFrameLocks noChangeAspect="1"/>
          </p:cNvGraphicFramePr>
          <p:nvPr>
            <p:custDataLst>
              <p:tags r:id="rId1"/>
            </p:custDataLst>
            <p:extLst>
              <p:ext uri="{D42A27DB-BD31-4B8C-83A1-F6EECF244321}">
                <p14:modId xmlns:p14="http://schemas.microsoft.com/office/powerpoint/2010/main" val="776908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360" imgH="360" progId="TCLayout.ActiveDocument.1">
                  <p:embed/>
                </p:oleObj>
              </mc:Choice>
              <mc:Fallback>
                <p:oleObj name="Diapositive think-cell" r:id="rId4" imgW="360" imgH="360" progId="TCLayout.ActiveDocument.1">
                  <p:embed/>
                  <p:pic>
                    <p:nvPicPr>
                      <p:cNvPr id="9" name="Objet 8" hidden="1">
                        <a:extLst>
                          <a:ext uri="{FF2B5EF4-FFF2-40B4-BE49-F238E27FC236}">
                            <a16:creationId xmlns:a16="http://schemas.microsoft.com/office/drawing/2014/main" id="{D449C3F5-D72D-40A7-90B2-B8CFF89E7D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re 4">
            <a:extLst>
              <a:ext uri="{FF2B5EF4-FFF2-40B4-BE49-F238E27FC236}">
                <a16:creationId xmlns:a16="http://schemas.microsoft.com/office/drawing/2014/main" id="{EE024909-EB0C-4DE5-B8B5-C040B409DF74}"/>
              </a:ext>
            </a:extLst>
          </p:cNvPr>
          <p:cNvSpPr>
            <a:spLocks noGrp="1"/>
          </p:cNvSpPr>
          <p:nvPr>
            <p:ph type="title"/>
          </p:nvPr>
        </p:nvSpPr>
        <p:spPr/>
        <p:txBody>
          <a:bodyPr vert="horz">
            <a:normAutofit/>
          </a:bodyPr>
          <a:lstStyle/>
          <a:p>
            <a:r>
              <a:rPr lang="en-US" sz="4000" dirty="0"/>
              <a:t>Tensile strength – Equivalence criteria defining  </a:t>
            </a:r>
          </a:p>
        </p:txBody>
      </p:sp>
      <p:sp>
        <p:nvSpPr>
          <p:cNvPr id="6" name="Espace réservé du texte vertical 5">
            <a:extLst>
              <a:ext uri="{FF2B5EF4-FFF2-40B4-BE49-F238E27FC236}">
                <a16:creationId xmlns:a16="http://schemas.microsoft.com/office/drawing/2014/main" id="{5CB09738-68DF-7EDF-B957-655AC228F354}"/>
              </a:ext>
            </a:extLst>
          </p:cNvPr>
          <p:cNvSpPr>
            <a:spLocks noGrp="1"/>
          </p:cNvSpPr>
          <p:nvPr>
            <p:ph type="body" orient="vert" idx="1"/>
          </p:nvPr>
        </p:nvSpPr>
        <p:spPr/>
        <p:txBody>
          <a:bodyPr/>
          <a:lstStyle/>
          <a:p>
            <a:endParaRPr lang="fr-FR" dirty="0"/>
          </a:p>
        </p:txBody>
      </p:sp>
      <p:sp>
        <p:nvSpPr>
          <p:cNvPr id="3" name="Espace réservé du numéro de diapositive 2">
            <a:extLst>
              <a:ext uri="{FF2B5EF4-FFF2-40B4-BE49-F238E27FC236}">
                <a16:creationId xmlns:a16="http://schemas.microsoft.com/office/drawing/2014/main" id="{780268AC-B6DD-420B-9E6F-597DD6806FD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smtClean="0">
                <a:ln>
                  <a:noFill/>
                </a:ln>
                <a:solidFill>
                  <a:prstClr val="black"/>
                </a:solidFill>
                <a:effectLst/>
                <a:uLnTx/>
                <a:uFillTx/>
                <a:latin typeface="TT Norm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a:ln>
                <a:noFill/>
              </a:ln>
              <a:solidFill>
                <a:prstClr val="black"/>
              </a:solidFill>
              <a:effectLst/>
              <a:uLnTx/>
              <a:uFillTx/>
              <a:latin typeface="TT Norms Pro"/>
              <a:ea typeface="+mn-ea"/>
              <a:cs typeface="+mn-cs"/>
            </a:endParaRPr>
          </a:p>
        </p:txBody>
      </p:sp>
      <p:sp>
        <p:nvSpPr>
          <p:cNvPr id="2" name="ZoneTexte 1">
            <a:extLst>
              <a:ext uri="{FF2B5EF4-FFF2-40B4-BE49-F238E27FC236}">
                <a16:creationId xmlns:a16="http://schemas.microsoft.com/office/drawing/2014/main" id="{16195104-62B6-42CA-92AD-A79329884D23}"/>
              </a:ext>
            </a:extLst>
          </p:cNvPr>
          <p:cNvSpPr txBox="1"/>
          <p:nvPr/>
        </p:nvSpPr>
        <p:spPr>
          <a:xfrm>
            <a:off x="7280811" y="3293221"/>
            <a:ext cx="4152405" cy="1946380"/>
          </a:xfrm>
          <a:prstGeom prst="rect">
            <a:avLst/>
          </a:prstGeom>
        </p:spPr>
        <p:txBody>
          <a:bodyPr vert="horz"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TT Norms Pro"/>
                <a:ea typeface="+mn-ea"/>
                <a:cs typeface="+mn-cs"/>
                <a:sym typeface="Wingdings" panose="05000000000000000000" pitchFamily="2" charset="2"/>
              </a:rPr>
              <a:t>Elongation at F</a:t>
            </a:r>
            <a:r>
              <a:rPr kumimoji="0" lang="en-US" sz="1600" b="1" i="0" u="none" strike="noStrike" kern="1200" cap="none" spc="0" normalizeH="0" baseline="-25000" noProof="0" dirty="0">
                <a:ln>
                  <a:noFill/>
                </a:ln>
                <a:solidFill>
                  <a:prstClr val="black"/>
                </a:solidFill>
                <a:effectLst/>
                <a:uLnTx/>
                <a:uFillTx/>
                <a:latin typeface="TT Norms Pro"/>
                <a:ea typeface="+mn-ea"/>
                <a:cs typeface="+mn-cs"/>
                <a:sym typeface="Wingdings" panose="05000000000000000000" pitchFamily="2" charset="2"/>
              </a:rPr>
              <a:t>max</a:t>
            </a:r>
            <a:r>
              <a:rPr kumimoji="0" lang="en-US" sz="1600" b="1" i="0" u="none" strike="noStrike" kern="1200" cap="none" spc="0" normalizeH="0" baseline="0" noProof="0" dirty="0">
                <a:ln>
                  <a:noFill/>
                </a:ln>
                <a:solidFill>
                  <a:prstClr val="black"/>
                </a:solidFill>
                <a:effectLst/>
                <a:uLnTx/>
                <a:uFillTx/>
                <a:latin typeface="TT Norms Pro"/>
                <a:ea typeface="+mn-ea"/>
                <a:cs typeface="+mn-cs"/>
                <a:sym typeface="Wingdings" panose="05000000000000000000" pitchFamily="2" charset="2"/>
              </a:rPr>
              <a:t> </a:t>
            </a:r>
            <a:r>
              <a:rPr kumimoji="0" lang="en-US" sz="1600" b="0" i="0" u="none" strike="noStrike" kern="1200" cap="none" spc="0" normalizeH="0" baseline="0" noProof="0" dirty="0">
                <a:ln>
                  <a:noFill/>
                </a:ln>
                <a:solidFill>
                  <a:prstClr val="black"/>
                </a:solidFill>
                <a:effectLst/>
                <a:uLnTx/>
                <a:uFillTx/>
                <a:latin typeface="TT Norms Pro"/>
                <a:ea typeface="+mn-ea"/>
                <a:cs typeface="+mn-cs"/>
                <a:sym typeface="Wingdings" panose="05000000000000000000" pitchFamily="2" charset="2"/>
              </a:rPr>
              <a:t>: 25% loss in elongation  significant change in mechanical properties of thermoplastics</a:t>
            </a:r>
            <a:r>
              <a:rPr kumimoji="0" lang="en-US" sz="1600" b="0" i="0" u="none" strike="noStrike" kern="1200" cap="none" spc="0" normalizeH="0" baseline="30000" noProof="0" dirty="0">
                <a:ln>
                  <a:noFill/>
                </a:ln>
                <a:solidFill>
                  <a:prstClr val="black"/>
                </a:solidFill>
                <a:effectLst/>
                <a:uLnTx/>
                <a:uFillTx/>
                <a:latin typeface="TT Norms Pro"/>
                <a:ea typeface="+mn-ea"/>
                <a:cs typeface="+mn-cs"/>
                <a:sym typeface="Wingdings" panose="05000000000000000000" pitchFamily="2" charset="2"/>
              </a:rPr>
              <a:t>1,2</a:t>
            </a:r>
            <a:r>
              <a:rPr kumimoji="0" lang="en-US" sz="1600" b="0" i="0" u="none" strike="noStrike" kern="1200" cap="none" spc="0" normalizeH="0" baseline="0" noProof="0" dirty="0">
                <a:ln>
                  <a:noFill/>
                </a:ln>
                <a:solidFill>
                  <a:prstClr val="black"/>
                </a:solidFill>
                <a:effectLst/>
                <a:uLnTx/>
                <a:uFillTx/>
                <a:latin typeface="TT Norms Pro"/>
                <a:ea typeface="+mn-ea"/>
                <a:cs typeface="+mn-cs"/>
                <a:sym typeface="Wingdings" panose="05000000000000000000" pitchFamily="2" charset="2"/>
              </a:rPr>
              <a:t>  </a:t>
            </a:r>
            <a:endParaRPr kumimoji="0" lang="en-US" sz="1600" b="0" i="0" u="none" strike="noStrike" kern="1200" cap="none" spc="0" normalizeH="0" baseline="0" noProof="0" dirty="0">
              <a:ln>
                <a:noFill/>
              </a:ln>
              <a:solidFill>
                <a:prstClr val="black"/>
              </a:solidFill>
              <a:effectLst/>
              <a:uLnTx/>
              <a:uFillTx/>
              <a:latin typeface="TT Norms Pro"/>
              <a:ea typeface="+mn-ea"/>
              <a:cs typeface="+mn-cs"/>
            </a:endParaRPr>
          </a:p>
        </p:txBody>
      </p:sp>
      <p:sp>
        <p:nvSpPr>
          <p:cNvPr id="7" name="Rectangle 6">
            <a:extLst>
              <a:ext uri="{FF2B5EF4-FFF2-40B4-BE49-F238E27FC236}">
                <a16:creationId xmlns:a16="http://schemas.microsoft.com/office/drawing/2014/main" id="{FD713FED-9B88-474E-A167-986D36E45BE4}"/>
              </a:ext>
            </a:extLst>
          </p:cNvPr>
          <p:cNvSpPr/>
          <p:nvPr/>
        </p:nvSpPr>
        <p:spPr>
          <a:xfrm>
            <a:off x="558121" y="6089622"/>
            <a:ext cx="8923292" cy="64633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30000" noProof="0" dirty="0">
                <a:ln>
                  <a:noFill/>
                </a:ln>
                <a:solidFill>
                  <a:prstClr val="black"/>
                </a:solidFill>
                <a:effectLst/>
                <a:uLnTx/>
                <a:uFillTx/>
                <a:latin typeface="TT Norms Pro" panose="02000503030000020003" pitchFamily="2" charset="0"/>
                <a:ea typeface="DengXian" panose="02010600030101010101" pitchFamily="2" charset="-122"/>
                <a:cs typeface="Times New Roman" panose="02020603050405020304" pitchFamily="18" charset="0"/>
              </a:rPr>
              <a:t>1</a:t>
            </a:r>
            <a:r>
              <a:rPr kumimoji="0" lang="en-US" sz="1200" b="0" i="1" u="none" strike="noStrike" kern="1200" cap="none" spc="0" normalizeH="0" baseline="0" noProof="0" dirty="0">
                <a:ln>
                  <a:noFill/>
                </a:ln>
                <a:solidFill>
                  <a:prstClr val="black"/>
                </a:solidFill>
                <a:effectLst/>
                <a:uLnTx/>
                <a:uFillTx/>
                <a:latin typeface="TT Norms Pro" panose="02000503030000020003" pitchFamily="2" charset="0"/>
                <a:ea typeface="DengXian" panose="02010600030101010101" pitchFamily="2" charset="-122"/>
                <a:cs typeface="Times New Roman" panose="02020603050405020304" pitchFamily="18" charset="0"/>
              </a:rPr>
              <a:t>Association for the Advancement of Medical Instrumentation (AAMI), “Compatibility of materials subject to irradiation,” 2017. </a:t>
            </a:r>
            <a:r>
              <a:rPr kumimoji="0" lang="en-US" sz="1200" b="0" i="1" u="none" strike="noStrike" kern="1200" cap="none" spc="0" normalizeH="0" baseline="30000" noProof="0" dirty="0">
                <a:ln>
                  <a:noFill/>
                </a:ln>
                <a:solidFill>
                  <a:prstClr val="black"/>
                </a:solidFill>
                <a:effectLst/>
                <a:uLnTx/>
                <a:uFillTx/>
                <a:latin typeface="TT Norms Pro" panose="02000503030000020003" pitchFamily="2" charset="0"/>
                <a:ea typeface="DengXian" panose="02010600030101010101" pitchFamily="2" charset="-122"/>
                <a:cs typeface="Times New Roman" panose="02020603050405020304" pitchFamily="18" charset="0"/>
              </a:rPr>
              <a:t>2</a:t>
            </a:r>
            <a:r>
              <a:rPr kumimoji="0" lang="en-US" sz="1200" b="0" i="1" u="none" strike="noStrike" kern="1200" cap="none" spc="0" normalizeH="0" baseline="0" noProof="0" dirty="0">
                <a:ln>
                  <a:noFill/>
                </a:ln>
                <a:solidFill>
                  <a:prstClr val="black"/>
                </a:solidFill>
                <a:effectLst/>
                <a:uLnTx/>
                <a:uFillTx/>
                <a:latin typeface="TT Norms Pro" panose="02000503030000020003" pitchFamily="2" charset="0"/>
                <a:ea typeface="DengXian" panose="02010600030101010101" pitchFamily="2" charset="-122"/>
                <a:cs typeface="Times New Roman" panose="02020603050405020304" pitchFamily="18" charset="0"/>
              </a:rPr>
              <a:t> European organization for nuclear research, CERN</a:t>
            </a:r>
            <a:r>
              <a:rPr kumimoji="0" lang="fr-FR" sz="1200" b="0" i="1" u="none" strike="noStrike" kern="1200" cap="none" spc="0" normalizeH="0" baseline="0" noProof="0" dirty="0">
                <a:ln>
                  <a:noFill/>
                </a:ln>
                <a:solidFill>
                  <a:prstClr val="black"/>
                </a:solidFill>
                <a:effectLst/>
                <a:uLnTx/>
                <a:uFillTx/>
                <a:latin typeface="TT Norms Pro" panose="02000503030000020003" pitchFamily="2" charset="0"/>
                <a:ea typeface="DengXian" panose="02010600030101010101" pitchFamily="2" charset="-122"/>
                <a:cs typeface="Times New Roman" panose="02020603050405020304" pitchFamily="18" charset="0"/>
              </a:rPr>
              <a:t>, </a:t>
            </a:r>
            <a:r>
              <a:rPr kumimoji="0" lang="en-US" sz="1200" b="0" i="1" u="none" strike="noStrike" kern="1200" cap="none" spc="0" normalizeH="0" baseline="0" noProof="0" dirty="0">
                <a:ln>
                  <a:noFill/>
                </a:ln>
                <a:solidFill>
                  <a:prstClr val="black"/>
                </a:solidFill>
                <a:effectLst/>
                <a:uLnTx/>
                <a:uFillTx/>
                <a:latin typeface="TT Norms Pro" panose="02000503030000020003" pitchFamily="2" charset="0"/>
                <a:ea typeface="DengXian" panose="02010600030101010101" pitchFamily="2" charset="-122"/>
                <a:cs typeface="Times New Roman" panose="02020603050405020304" pitchFamily="18" charset="0"/>
              </a:rPr>
              <a:t>compilation of radiation damage test data, PART II, 2nd edition: Thermoset and thermoplastic resins, composite materials, CERN 98-01 , 1998</a:t>
            </a:r>
            <a:endParaRPr kumimoji="0" lang="en-US" sz="1200" b="0" i="1" u="none" strike="noStrike" kern="1200" cap="none" spc="0" normalizeH="0" baseline="0" noProof="0" dirty="0">
              <a:ln>
                <a:noFill/>
              </a:ln>
              <a:solidFill>
                <a:prstClr val="black"/>
              </a:solidFill>
              <a:effectLst/>
              <a:uLnTx/>
              <a:uFillTx/>
              <a:latin typeface="TT Norms Pro"/>
              <a:ea typeface="+mn-ea"/>
              <a:cs typeface="+mn-cs"/>
            </a:endParaRPr>
          </a:p>
        </p:txBody>
      </p:sp>
      <p:sp>
        <p:nvSpPr>
          <p:cNvPr id="21" name="ZoneTexte 20">
            <a:extLst>
              <a:ext uri="{FF2B5EF4-FFF2-40B4-BE49-F238E27FC236}">
                <a16:creationId xmlns:a16="http://schemas.microsoft.com/office/drawing/2014/main" id="{AF4238AB-EE80-4B9B-85D0-967C1B13AE8E}"/>
              </a:ext>
            </a:extLst>
          </p:cNvPr>
          <p:cNvSpPr txBox="1"/>
          <p:nvPr/>
        </p:nvSpPr>
        <p:spPr>
          <a:xfrm>
            <a:off x="2807219" y="5213014"/>
            <a:ext cx="2863844" cy="483539"/>
          </a:xfrm>
          <a:prstGeom prst="rect">
            <a:avLst/>
          </a:prstGeom>
        </p:spPr>
        <p:txBody>
          <a:bodyPr vert="horz"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TT Norms Pro"/>
                <a:ea typeface="+mn-ea"/>
                <a:cs typeface="+mn-cs"/>
              </a:rPr>
              <a:t>Example of a stress-strain curve for a S80 film sample in TD direction</a:t>
            </a:r>
          </a:p>
        </p:txBody>
      </p:sp>
      <p:pic>
        <p:nvPicPr>
          <p:cNvPr id="11" name="Image 10">
            <a:extLst>
              <a:ext uri="{FF2B5EF4-FFF2-40B4-BE49-F238E27FC236}">
                <a16:creationId xmlns:a16="http://schemas.microsoft.com/office/drawing/2014/main" id="{C7067AFA-1F83-4DA2-89C1-FA14747EC3FA}"/>
              </a:ext>
            </a:extLst>
          </p:cNvPr>
          <p:cNvPicPr>
            <a:picLocks noChangeAspect="1"/>
          </p:cNvPicPr>
          <p:nvPr/>
        </p:nvPicPr>
        <p:blipFill>
          <a:blip r:embed="rId6"/>
          <a:stretch>
            <a:fillRect/>
          </a:stretch>
        </p:blipFill>
        <p:spPr>
          <a:xfrm>
            <a:off x="2006667" y="1285736"/>
            <a:ext cx="4675040" cy="3824203"/>
          </a:xfrm>
          <a:prstGeom prst="rect">
            <a:avLst/>
          </a:prstGeom>
        </p:spPr>
      </p:pic>
      <p:sp>
        <p:nvSpPr>
          <p:cNvPr id="10" name="Rectangle 9">
            <a:extLst>
              <a:ext uri="{FF2B5EF4-FFF2-40B4-BE49-F238E27FC236}">
                <a16:creationId xmlns:a16="http://schemas.microsoft.com/office/drawing/2014/main" id="{FA5164BF-049B-4867-9A28-8599D0064C55}"/>
              </a:ext>
            </a:extLst>
          </p:cNvPr>
          <p:cNvSpPr/>
          <p:nvPr/>
        </p:nvSpPr>
        <p:spPr>
          <a:xfrm>
            <a:off x="7186539" y="1814084"/>
            <a:ext cx="4447340" cy="1283140"/>
          </a:xfrm>
          <a:prstGeom prst="rect">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T Norms Pro"/>
                <a:ea typeface="+mn-ea"/>
                <a:cs typeface="+mn-cs"/>
              </a:rPr>
              <a:t>Bibliography inputs and internal knowledge inputs to build equivalence criteria:</a:t>
            </a:r>
          </a:p>
        </p:txBody>
      </p:sp>
      <p:sp>
        <p:nvSpPr>
          <p:cNvPr id="19" name="Cube 18">
            <a:extLst>
              <a:ext uri="{FF2B5EF4-FFF2-40B4-BE49-F238E27FC236}">
                <a16:creationId xmlns:a16="http://schemas.microsoft.com/office/drawing/2014/main" id="{17649FB0-4C9B-43AC-ADC3-3308527D576C}"/>
              </a:ext>
            </a:extLst>
          </p:cNvPr>
          <p:cNvSpPr/>
          <p:nvPr/>
        </p:nvSpPr>
        <p:spPr>
          <a:xfrm>
            <a:off x="734793" y="4266411"/>
            <a:ext cx="398431" cy="1073345"/>
          </a:xfrm>
          <a:prstGeom prst="cube">
            <a:avLst>
              <a:gd name="adj" fmla="val 9980"/>
            </a:avLst>
          </a:prstGeom>
          <a:solidFill>
            <a:srgbClr val="8E2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20" name="Flèche : droite 19">
            <a:extLst>
              <a:ext uri="{FF2B5EF4-FFF2-40B4-BE49-F238E27FC236}">
                <a16:creationId xmlns:a16="http://schemas.microsoft.com/office/drawing/2014/main" id="{50948C96-EAF5-4B79-92ED-CE4FE682A561}"/>
              </a:ext>
            </a:extLst>
          </p:cNvPr>
          <p:cNvSpPr/>
          <p:nvPr/>
        </p:nvSpPr>
        <p:spPr>
          <a:xfrm rot="16200000">
            <a:off x="701672" y="3845655"/>
            <a:ext cx="444636" cy="438688"/>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22" name="Flèche : droite 21">
            <a:extLst>
              <a:ext uri="{FF2B5EF4-FFF2-40B4-BE49-F238E27FC236}">
                <a16:creationId xmlns:a16="http://schemas.microsoft.com/office/drawing/2014/main" id="{305CFF5B-1A1C-4D9F-B958-61AE23454FF3}"/>
              </a:ext>
            </a:extLst>
          </p:cNvPr>
          <p:cNvSpPr/>
          <p:nvPr/>
        </p:nvSpPr>
        <p:spPr>
          <a:xfrm rot="5400000">
            <a:off x="701672" y="5342730"/>
            <a:ext cx="444636" cy="438688"/>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pic>
        <p:nvPicPr>
          <p:cNvPr id="23" name="Picture 2" descr="Image result for zwick &quot;z005-TE&quot;">
            <a:extLst>
              <a:ext uri="{FF2B5EF4-FFF2-40B4-BE49-F238E27FC236}">
                <a16:creationId xmlns:a16="http://schemas.microsoft.com/office/drawing/2014/main" id="{6970EC85-CA64-49CB-A1FB-24C982FFC9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742" t="11213" r="13102" b="13358"/>
          <a:stretch/>
        </p:blipFill>
        <p:spPr bwMode="auto">
          <a:xfrm>
            <a:off x="188329" y="1490585"/>
            <a:ext cx="1818338" cy="2284627"/>
          </a:xfrm>
          <a:prstGeom prst="rect">
            <a:avLst/>
          </a:prstGeom>
          <a:noFill/>
          <a:extLst>
            <a:ext uri="{909E8E84-426E-40DD-AFC4-6F175D3DCCD1}">
              <a14:hiddenFill xmlns:a14="http://schemas.microsoft.com/office/drawing/2010/main">
                <a:solidFill>
                  <a:srgbClr val="FFFFFF"/>
                </a:solidFill>
              </a14:hiddenFill>
            </a:ext>
          </a:extLst>
        </p:spPr>
      </p:pic>
      <p:sp>
        <p:nvSpPr>
          <p:cNvPr id="8" name="Corde 7">
            <a:extLst>
              <a:ext uri="{FF2B5EF4-FFF2-40B4-BE49-F238E27FC236}">
                <a16:creationId xmlns:a16="http://schemas.microsoft.com/office/drawing/2014/main" id="{5484CC10-0107-460B-891B-056ED905C106}"/>
              </a:ext>
            </a:extLst>
          </p:cNvPr>
          <p:cNvSpPr/>
          <p:nvPr/>
        </p:nvSpPr>
        <p:spPr>
          <a:xfrm rot="5400000">
            <a:off x="2730357" y="2197412"/>
            <a:ext cx="1149668" cy="768708"/>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12" name="Ellipse 11">
            <a:extLst>
              <a:ext uri="{FF2B5EF4-FFF2-40B4-BE49-F238E27FC236}">
                <a16:creationId xmlns:a16="http://schemas.microsoft.com/office/drawing/2014/main" id="{EB57ABA3-C989-4525-B7D8-924CD6DB5D6A}"/>
              </a:ext>
            </a:extLst>
          </p:cNvPr>
          <p:cNvSpPr/>
          <p:nvPr/>
        </p:nvSpPr>
        <p:spPr>
          <a:xfrm>
            <a:off x="5343896" y="3842681"/>
            <a:ext cx="1337811" cy="712694"/>
          </a:xfrm>
          <a:prstGeom prst="ellipse">
            <a:avLst/>
          </a:prstGeom>
          <a:noFill/>
          <a:ln w="28575">
            <a:solidFill>
              <a:srgbClr val="8E2C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sp>
        <p:nvSpPr>
          <p:cNvPr id="18" name="Ellipse 17">
            <a:extLst>
              <a:ext uri="{FF2B5EF4-FFF2-40B4-BE49-F238E27FC236}">
                <a16:creationId xmlns:a16="http://schemas.microsoft.com/office/drawing/2014/main" id="{18F1C10C-82B1-45B4-89CF-49E664EE3B8F}"/>
              </a:ext>
            </a:extLst>
          </p:cNvPr>
          <p:cNvSpPr/>
          <p:nvPr/>
        </p:nvSpPr>
        <p:spPr>
          <a:xfrm>
            <a:off x="4940136" y="1424944"/>
            <a:ext cx="1677730" cy="712694"/>
          </a:xfrm>
          <a:prstGeom prst="ellipse">
            <a:avLst/>
          </a:prstGeom>
          <a:noFill/>
          <a:ln w="28575">
            <a:solidFill>
              <a:srgbClr val="8E2C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err="1">
              <a:ln>
                <a:noFill/>
              </a:ln>
              <a:solidFill>
                <a:prstClr val="black"/>
              </a:solidFill>
              <a:effectLst/>
              <a:uLnTx/>
              <a:uFillTx/>
              <a:latin typeface="TT Norms Pro"/>
              <a:ea typeface="+mn-ea"/>
              <a:cs typeface="+mn-cs"/>
            </a:endParaRPr>
          </a:p>
        </p:txBody>
      </p:sp>
      <p:pic>
        <p:nvPicPr>
          <p:cNvPr id="15" name="Image 14">
            <a:extLst>
              <a:ext uri="{FF2B5EF4-FFF2-40B4-BE49-F238E27FC236}">
                <a16:creationId xmlns:a16="http://schemas.microsoft.com/office/drawing/2014/main" id="{DC951FC2-1FEA-C088-D550-526581AB7A21}"/>
              </a:ext>
            </a:extLst>
          </p:cNvPr>
          <p:cNvPicPr>
            <a:picLocks noChangeAspect="1"/>
          </p:cNvPicPr>
          <p:nvPr/>
        </p:nvPicPr>
        <p:blipFill>
          <a:blip r:embed="rId8"/>
          <a:stretch>
            <a:fillRect/>
          </a:stretch>
        </p:blipFill>
        <p:spPr>
          <a:xfrm>
            <a:off x="7411145" y="4018357"/>
            <a:ext cx="3682248" cy="2071265"/>
          </a:xfrm>
          <a:prstGeom prst="rect">
            <a:avLst/>
          </a:prstGeom>
        </p:spPr>
      </p:pic>
    </p:spTree>
    <p:extLst>
      <p:ext uri="{BB962C8B-B14F-4D97-AF65-F5344CB8AC3E}">
        <p14:creationId xmlns:p14="http://schemas.microsoft.com/office/powerpoint/2010/main" val="347397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animEffect transition="in" filter="fade">
                                      <p:cBhvr>
                                        <p:cTn id="43" dur="500"/>
                                        <p:tgtEl>
                                          <p:spTgt spid="2">
                                            <p:txEl>
                                              <p:pRg st="0" end="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10" grpId="0" animBg="1"/>
      <p:bldP spid="19" grpId="0" animBg="1"/>
      <p:bldP spid="20" grpId="0" animBg="1"/>
      <p:bldP spid="22" grpId="0" animBg="1"/>
      <p:bldP spid="8" grpId="0" animBg="1"/>
      <p:bldP spid="12" grpId="0" animBg="1"/>
      <p:bldP spid="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C1059B95-1147-3259-CDB5-C9CEC70C570D}"/>
              </a:ext>
            </a:extLst>
          </p:cNvPr>
          <p:cNvGraphicFramePr>
            <a:graphicFrameLocks noChangeAspect="1"/>
          </p:cNvGraphicFramePr>
          <p:nvPr>
            <p:custDataLst>
              <p:tags r:id="rId1"/>
            </p:custDataLst>
            <p:extLst>
              <p:ext uri="{D42A27DB-BD31-4B8C-83A1-F6EECF244321}">
                <p14:modId xmlns:p14="http://schemas.microsoft.com/office/powerpoint/2010/main" val="41832545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6" name="Objet 5" hidden="1">
                        <a:extLst>
                          <a:ext uri="{FF2B5EF4-FFF2-40B4-BE49-F238E27FC236}">
                            <a16:creationId xmlns:a16="http://schemas.microsoft.com/office/drawing/2014/main" id="{C1059B95-1147-3259-CDB5-C9CEC70C57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Foliennummernplatzhalter 13">
            <a:extLst>
              <a:ext uri="{FF2B5EF4-FFF2-40B4-BE49-F238E27FC236}">
                <a16:creationId xmlns:a16="http://schemas.microsoft.com/office/drawing/2014/main" id="{88A36DB9-7F95-47AE-B1BC-BDA52CEBA7C7}"/>
              </a:ext>
            </a:extLst>
          </p:cNvPr>
          <p:cNvSpPr>
            <a:spLocks noGrp="1"/>
          </p:cNvSpPr>
          <p:nvPr>
            <p:ph type="sldNum" sz="quarter" idx="12"/>
          </p:nvPr>
        </p:nvSpPr>
        <p:spPr/>
        <p:txBody>
          <a:bodyPr/>
          <a:lstStyle/>
          <a:p>
            <a:fld id="{0C8761C7-EE27-4485-904A-AF787EF92FBE}" type="slidenum">
              <a:rPr lang="en-US" noProof="0" smtClean="0"/>
              <a:pPr/>
              <a:t>61</a:t>
            </a:fld>
            <a:endParaRPr lang="en-US" noProof="0"/>
          </a:p>
        </p:txBody>
      </p:sp>
      <p:sp>
        <p:nvSpPr>
          <p:cNvPr id="5" name="Titre 4">
            <a:extLst>
              <a:ext uri="{FF2B5EF4-FFF2-40B4-BE49-F238E27FC236}">
                <a16:creationId xmlns:a16="http://schemas.microsoft.com/office/drawing/2014/main" id="{6DAD2732-32DD-5224-2A24-554F35C6547C}"/>
              </a:ext>
            </a:extLst>
          </p:cNvPr>
          <p:cNvSpPr>
            <a:spLocks noGrp="1"/>
          </p:cNvSpPr>
          <p:nvPr>
            <p:ph type="title"/>
          </p:nvPr>
        </p:nvSpPr>
        <p:spPr>
          <a:xfrm>
            <a:off x="2031274" y="2971787"/>
            <a:ext cx="10515600" cy="1325563"/>
          </a:xfrm>
        </p:spPr>
        <p:txBody>
          <a:bodyPr vert="horz">
            <a:normAutofit/>
          </a:bodyPr>
          <a:lstStyle/>
          <a:p>
            <a:r>
              <a:rPr lang="en-US" sz="4400" b="1" dirty="0"/>
              <a:t>Biomanufacturers risk evaluation</a:t>
            </a:r>
            <a:endParaRPr lang="fr-FR" dirty="0"/>
          </a:p>
        </p:txBody>
      </p:sp>
      <p:pic>
        <p:nvPicPr>
          <p:cNvPr id="17" name="Picture 6" descr="Text, background pattern&#10;&#10;Description automatically generated">
            <a:extLst>
              <a:ext uri="{FF2B5EF4-FFF2-40B4-BE49-F238E27FC236}">
                <a16:creationId xmlns:a16="http://schemas.microsoft.com/office/drawing/2014/main" id="{A44D43A0-EDB5-D0DD-E71A-9919C7016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965327236"/>
      </p:ext>
    </p:extLst>
  </p:cSld>
  <p:clrMapOvr>
    <a:masterClrMapping/>
  </p:clrMapOvr>
  <mc:AlternateContent xmlns:mc="http://schemas.openxmlformats.org/markup-compatibility/2006">
    <mc:Choice xmlns:p14="http://schemas.microsoft.com/office/powerpoint/2010/main" Requires="p14">
      <p:transition spd="slow" p14:dur="2000" advTm="180"/>
    </mc:Choice>
    <mc:Fallback>
      <p:transition spd="slow" advTm="18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t 6" hidden="1">
            <a:extLst>
              <a:ext uri="{FF2B5EF4-FFF2-40B4-BE49-F238E27FC236}">
                <a16:creationId xmlns:a16="http://schemas.microsoft.com/office/drawing/2014/main" id="{30355058-55E3-6D6E-BB15-0D0718F7B633}"/>
              </a:ext>
            </a:extLst>
          </p:cNvPr>
          <p:cNvGraphicFramePr>
            <a:graphicFrameLocks noChangeAspect="1"/>
          </p:cNvGraphicFramePr>
          <p:nvPr>
            <p:custDataLst>
              <p:tags r:id="rId1"/>
            </p:custDataLst>
            <p:extLst>
              <p:ext uri="{D42A27DB-BD31-4B8C-83A1-F6EECF244321}">
                <p14:modId xmlns:p14="http://schemas.microsoft.com/office/powerpoint/2010/main" val="40403150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7" name="Objet 6" hidden="1">
                        <a:extLst>
                          <a:ext uri="{FF2B5EF4-FFF2-40B4-BE49-F238E27FC236}">
                            <a16:creationId xmlns:a16="http://schemas.microsoft.com/office/drawing/2014/main" id="{30355058-55E3-6D6E-BB15-0D0718F7B6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8AB4E92-ED5E-569D-540B-A35EB9B7A0BA}"/>
              </a:ext>
            </a:extLst>
          </p:cNvPr>
          <p:cNvSpPr>
            <a:spLocks noGrp="1"/>
          </p:cNvSpPr>
          <p:nvPr>
            <p:ph type="ctrTitle"/>
          </p:nvPr>
        </p:nvSpPr>
        <p:spPr>
          <a:xfrm>
            <a:off x="688116" y="3429000"/>
            <a:ext cx="5265160" cy="1381615"/>
          </a:xfrm>
        </p:spPr>
        <p:txBody>
          <a:bodyPr vert="horz">
            <a:noAutofit/>
          </a:bodyPr>
          <a:lstStyle/>
          <a:p>
            <a:r>
              <a:rPr lang="en-US" sz="2800" dirty="0"/>
              <a:t>Guidance for risk evaluation of X-Ray irradiation of single use systems</a:t>
            </a:r>
          </a:p>
        </p:txBody>
      </p:sp>
    </p:spTree>
    <p:extLst>
      <p:ext uri="{BB962C8B-B14F-4D97-AF65-F5344CB8AC3E}">
        <p14:creationId xmlns:p14="http://schemas.microsoft.com/office/powerpoint/2010/main" val="3716396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03E822-5158-4450-5D28-66F0BD35501B}"/>
              </a:ext>
            </a:extLst>
          </p:cNvPr>
          <p:cNvSpPr txBox="1"/>
          <p:nvPr/>
        </p:nvSpPr>
        <p:spPr>
          <a:xfrm>
            <a:off x="554892" y="394677"/>
            <a:ext cx="7756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A520"/>
                </a:solidFill>
                <a:effectLst/>
                <a:uLnTx/>
                <a:uFillTx/>
                <a:latin typeface="Arial" panose="020B0604020202020204"/>
                <a:ea typeface="+mn-ea"/>
                <a:cs typeface="+mn-cs"/>
              </a:rPr>
              <a:t>The challenge</a:t>
            </a:r>
          </a:p>
        </p:txBody>
      </p:sp>
      <p:sp>
        <p:nvSpPr>
          <p:cNvPr id="3" name="Rectangle: Rounded Corners 2">
            <a:extLst>
              <a:ext uri="{FF2B5EF4-FFF2-40B4-BE49-F238E27FC236}">
                <a16:creationId xmlns:a16="http://schemas.microsoft.com/office/drawing/2014/main" id="{C871BC1E-D204-91E5-ACD8-04322EA113C2}"/>
              </a:ext>
            </a:extLst>
          </p:cNvPr>
          <p:cNvSpPr/>
          <p:nvPr/>
        </p:nvSpPr>
        <p:spPr>
          <a:xfrm>
            <a:off x="492002" y="1335936"/>
            <a:ext cx="8376695" cy="1472448"/>
          </a:xfrm>
          <a:prstGeom prst="roundRect">
            <a:avLst/>
          </a:prstGeom>
          <a:solidFill>
            <a:srgbClr val="F7A520"/>
          </a:solidFill>
          <a:ln w="12700" cap="flat" cmpd="sng" algn="ctr">
            <a:solidFill>
              <a:srgbClr val="F7A520">
                <a:shade val="50000"/>
              </a:srgbClr>
            </a:solidFill>
            <a:prstDash val="solid"/>
            <a:miter lim="800000"/>
          </a:ln>
          <a:effectLst/>
        </p:spPr>
        <p:txBody>
          <a:bodyPr rtlCol="0" anchor="ctr"/>
          <a:lstStyle/>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mn-ea"/>
                <a:cs typeface="+mn-cs"/>
              </a:rPr>
              <a:t>No </a:t>
            </a:r>
            <a:r>
              <a:rPr kumimoji="0" lang="en-GB" sz="2000" b="1" i="0" u="none" strike="noStrike" kern="0" cap="none" spc="0" normalizeH="0" baseline="0" noProof="0">
                <a:ln>
                  <a:noFill/>
                </a:ln>
                <a:solidFill>
                  <a:srgbClr val="007D88"/>
                </a:solidFill>
                <a:effectLst/>
                <a:uLnTx/>
                <a:uFillTx/>
                <a:latin typeface="Arial" panose="020B0604020202020204"/>
                <a:ea typeface="+mn-ea"/>
                <a:cs typeface="+mn-cs"/>
              </a:rPr>
              <a:t>standardized industry guidance </a:t>
            </a:r>
            <a:r>
              <a:rPr kumimoji="0" lang="en-GB" sz="2000" b="0" i="0" u="none" strike="noStrike" kern="0" cap="none" spc="0" normalizeH="0" baseline="0" noProof="0">
                <a:ln>
                  <a:noFill/>
                </a:ln>
                <a:solidFill>
                  <a:srgbClr val="000000"/>
                </a:solidFill>
                <a:effectLst/>
                <a:uLnTx/>
                <a:uFillTx/>
                <a:latin typeface="Arial" panose="020B0604020202020204"/>
                <a:ea typeface="+mn-ea"/>
                <a:cs typeface="+mn-cs"/>
              </a:rPr>
              <a:t>to inform evaluation, qualification / validation and documentation of the change</a:t>
            </a:r>
          </a:p>
        </p:txBody>
      </p:sp>
      <p:sp>
        <p:nvSpPr>
          <p:cNvPr id="4" name="Rectangle: Rounded Corners 3">
            <a:extLst>
              <a:ext uri="{FF2B5EF4-FFF2-40B4-BE49-F238E27FC236}">
                <a16:creationId xmlns:a16="http://schemas.microsoft.com/office/drawing/2014/main" id="{20D0FC21-06DA-5744-EB41-86CE8F4FF637}"/>
              </a:ext>
            </a:extLst>
          </p:cNvPr>
          <p:cNvSpPr/>
          <p:nvPr/>
        </p:nvSpPr>
        <p:spPr>
          <a:xfrm>
            <a:off x="492002" y="3440161"/>
            <a:ext cx="8376695" cy="1472448"/>
          </a:xfrm>
          <a:prstGeom prst="roundRect">
            <a:avLst/>
          </a:prstGeom>
          <a:solidFill>
            <a:srgbClr val="F7A520"/>
          </a:solidFill>
          <a:ln w="12700" cap="flat" cmpd="sng" algn="ctr">
            <a:solidFill>
              <a:srgbClr val="F7A520">
                <a:shade val="50000"/>
              </a:srgbClr>
            </a:solidFill>
            <a:prstDash val="solid"/>
            <a:miter lim="800000"/>
          </a:ln>
          <a:effectLst/>
        </p:spPr>
        <p:txBody>
          <a:bodyPr rtlCol="0" anchor="ctr"/>
          <a:lstStyle/>
          <a:p>
            <a:pPr marL="285750" marR="0" lvl="0" indent="-285750" algn="l" defTabSz="914400" rtl="0" eaLnBrk="1" fontAlgn="base" latinLnBrk="0" hangingPunct="1">
              <a:lnSpc>
                <a:spcPct val="100000"/>
              </a:lnSpc>
              <a:spcBef>
                <a:spcPct val="0"/>
              </a:spcBef>
              <a:spcAft>
                <a:spcPts val="300"/>
              </a:spcAft>
              <a:buClrTx/>
              <a:buSzTx/>
              <a:buFont typeface="Arial" panose="020B0604020202020204" pitchFamily="34" charset="0"/>
              <a:buChar char="•"/>
              <a:tabLst/>
              <a:defRPr/>
            </a:pPr>
            <a:r>
              <a:rPr kumimoji="0" lang="en-GB" sz="2000" b="0" i="0" u="none" strike="noStrike" kern="0" cap="none" spc="0" normalizeH="0" baseline="0" noProof="0">
                <a:ln>
                  <a:noFill/>
                </a:ln>
                <a:solidFill>
                  <a:srgbClr val="000000"/>
                </a:solidFill>
                <a:effectLst/>
                <a:uLnTx/>
                <a:uFillTx/>
                <a:latin typeface="Arial" panose="020B0604020202020204"/>
                <a:ea typeface="+mn-ea"/>
                <a:cs typeface="+mn-cs"/>
              </a:rPr>
              <a:t>There is a </a:t>
            </a:r>
            <a:r>
              <a:rPr kumimoji="0" lang="en-GB" sz="2000" b="1" i="0" u="none" strike="noStrike" kern="0" cap="none" spc="0" normalizeH="0" baseline="0" noProof="0">
                <a:ln>
                  <a:noFill/>
                </a:ln>
                <a:solidFill>
                  <a:srgbClr val="007D88"/>
                </a:solidFill>
                <a:effectLst/>
                <a:uLnTx/>
                <a:uFillTx/>
                <a:latin typeface="Arial" panose="020B0604020202020204"/>
                <a:ea typeface="+mn-ea"/>
                <a:cs typeface="+mn-cs"/>
              </a:rPr>
              <a:t>risk</a:t>
            </a:r>
            <a:r>
              <a:rPr kumimoji="0" lang="en-GB" sz="2000" b="0" i="0" u="none" strike="noStrike" kern="0" cap="none" spc="0" normalizeH="0" baseline="0" noProof="0">
                <a:ln>
                  <a:noFill/>
                </a:ln>
                <a:solidFill>
                  <a:srgbClr val="000000"/>
                </a:solidFill>
                <a:effectLst/>
                <a:uLnTx/>
                <a:uFillTx/>
                <a:latin typeface="Arial" panose="020B0604020202020204"/>
                <a:ea typeface="+mn-ea"/>
                <a:cs typeface="+mn-cs"/>
              </a:rPr>
              <a:t> of individual companies interpreting and approaching the change and submitting </a:t>
            </a:r>
            <a:r>
              <a:rPr kumimoji="0" lang="en-GB" sz="2000" b="1" i="0" u="none" strike="noStrike" kern="0" cap="none" spc="0" normalizeH="0" baseline="0" noProof="0">
                <a:ln>
                  <a:noFill/>
                </a:ln>
                <a:solidFill>
                  <a:srgbClr val="007D88"/>
                </a:solidFill>
                <a:effectLst/>
                <a:uLnTx/>
                <a:uFillTx/>
                <a:latin typeface="Arial" panose="020B0604020202020204"/>
                <a:ea typeface="+mn-ea"/>
                <a:cs typeface="+mn-cs"/>
              </a:rPr>
              <a:t>filing changes in diverse ways</a:t>
            </a:r>
          </a:p>
        </p:txBody>
      </p:sp>
    </p:spTree>
    <p:extLst>
      <p:ext uri="{BB962C8B-B14F-4D97-AF65-F5344CB8AC3E}">
        <p14:creationId xmlns:p14="http://schemas.microsoft.com/office/powerpoint/2010/main" val="1337811805"/>
      </p:ext>
    </p:extLst>
  </p:cSld>
  <p:clrMapOvr>
    <a:masterClrMapping/>
  </p:clrMapOvr>
  <p:extLst>
    <p:ext uri="{6950BFC3-D8DA-4A85-94F7-54DA5524770B}">
      <p188:commentRel xmlns:p188="http://schemas.microsoft.com/office/powerpoint/2018/8/main" r:id="rId2"/>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6A18-6727-685C-113C-19C25461AA03}"/>
              </a:ext>
            </a:extLst>
          </p:cNvPr>
          <p:cNvSpPr>
            <a:spLocks noGrp="1"/>
          </p:cNvSpPr>
          <p:nvPr>
            <p:ph type="title" idx="4294967295"/>
          </p:nvPr>
        </p:nvSpPr>
        <p:spPr>
          <a:xfrm>
            <a:off x="389693" y="311029"/>
            <a:ext cx="8640763" cy="719137"/>
          </a:xfrm>
        </p:spPr>
        <p:txBody>
          <a:bodyPr/>
          <a:lstStyle/>
          <a:p>
            <a:r>
              <a:rPr lang="en-GB">
                <a:solidFill>
                  <a:srgbClr val="F7A520"/>
                </a:solidFill>
                <a:latin typeface="Arial"/>
                <a:cs typeface="Arial"/>
              </a:rPr>
              <a:t>The challenge</a:t>
            </a:r>
            <a:endParaRPr lang="en-GB">
              <a:solidFill>
                <a:srgbClr val="F7A520"/>
              </a:solidFill>
            </a:endParaRPr>
          </a:p>
        </p:txBody>
      </p:sp>
      <p:sp>
        <p:nvSpPr>
          <p:cNvPr id="3" name="TextBox 2">
            <a:extLst>
              <a:ext uri="{FF2B5EF4-FFF2-40B4-BE49-F238E27FC236}">
                <a16:creationId xmlns:a16="http://schemas.microsoft.com/office/drawing/2014/main" id="{C0525A8D-9BF1-0B85-8592-118EF08EF8EA}"/>
              </a:ext>
            </a:extLst>
          </p:cNvPr>
          <p:cNvSpPr txBox="1"/>
          <p:nvPr/>
        </p:nvSpPr>
        <p:spPr>
          <a:xfrm>
            <a:off x="358431" y="1136706"/>
            <a:ext cx="9656984" cy="535531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Physical, chemical, and biological impacts of the two irradiation methods are expected to be </a:t>
            </a:r>
            <a:r>
              <a:rPr kumimoji="0" lang="en-GB" sz="1800" b="1" i="0" u="none" strike="noStrike" kern="1200" cap="none" spc="0" normalizeH="0" baseline="0" noProof="0" dirty="0">
                <a:ln>
                  <a:noFill/>
                </a:ln>
                <a:solidFill>
                  <a:srgbClr val="007D88"/>
                </a:solidFill>
                <a:effectLst/>
                <a:uLnTx/>
                <a:uFillTx/>
                <a:latin typeface="Arial" panose="020B0604020202020204"/>
                <a:ea typeface="+mn-ea"/>
                <a:cs typeface="+mn-cs"/>
              </a:rPr>
              <a:t>very similar and some data exists </a:t>
            </a: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to demonstrate equivalency based on physics and material compatibility with Gamma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solidFill>
                  <a:srgbClr val="FFFFFF"/>
                </a:solidFill>
                <a:latin typeface="Arial" panose="020B0604020202020204"/>
              </a:rPr>
              <a:t>H</a:t>
            </a:r>
            <a:r>
              <a:rPr kumimoji="0" lang="en-GB" sz="1800" b="1" i="0" u="none" strike="noStrike" kern="1200" cap="none" spc="0" normalizeH="0" baseline="0" noProof="0" dirty="0" err="1">
                <a:ln>
                  <a:noFill/>
                </a:ln>
                <a:solidFill>
                  <a:srgbClr val="FFFFFF"/>
                </a:solidFill>
                <a:effectLst/>
                <a:uLnTx/>
                <a:uFillTx/>
                <a:latin typeface="Arial" panose="020B0604020202020204"/>
                <a:ea typeface="+mn-ea"/>
                <a:cs typeface="+mn-cs"/>
              </a:rPr>
              <a:t>owever</a:t>
            </a:r>
            <a:r>
              <a:rPr kumimoji="0" lang="en-GB" sz="1800" b="1" i="0" u="none" strike="noStrike" kern="1200" cap="none" spc="0" normalizeH="0" baseline="0" noProof="0" dirty="0">
                <a:ln>
                  <a:noFill/>
                </a:ln>
                <a:solidFill>
                  <a:srgbClr val="007D88"/>
                </a:solidFill>
                <a:effectLst/>
                <a:uLnTx/>
                <a:uFillTx/>
                <a:latin typeface="Arial" panose="020B0604020202020204"/>
                <a:ea typeface="+mn-ea"/>
                <a:cs typeface="+mn-cs"/>
              </a:rPr>
              <a:t>, regulations apply</a:t>
            </a:r>
            <a:r>
              <a:rPr kumimoji="0" lang="en-GB" sz="1800" b="1" i="0" u="none" strike="noStrike" kern="1200" cap="none" spc="0" normalizeH="0" baseline="0" noProof="0" dirty="0">
                <a:ln>
                  <a:noFill/>
                </a:ln>
                <a:solidFill>
                  <a:srgbClr val="002A43"/>
                </a:solidFill>
                <a:effectLst/>
                <a:uLnTx/>
                <a:uFillTx/>
                <a:latin typeface="Arial" panose="020B0604020202020204"/>
                <a:ea typeface="+mn-ea"/>
                <a:cs typeface="+mn-cs"/>
              </a:rPr>
              <a:t> </a:t>
            </a: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to all manufactured drug products requiring documented scientific evidence to demonstrate that Good Manufacturing Practice (GMP)-compliant materials used in manufacturing processes meet the needs of their intended applications.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Clear expectation from Reg Authorities that end users need to perform and document </a:t>
            </a:r>
            <a:r>
              <a:rPr kumimoji="0" lang="en-GB" sz="1800" b="1" i="0" u="none" strike="noStrike" kern="1200" cap="none" spc="0" normalizeH="0" baseline="0" noProof="0" dirty="0">
                <a:ln>
                  <a:noFill/>
                </a:ln>
                <a:solidFill>
                  <a:srgbClr val="007D88"/>
                </a:solidFill>
                <a:effectLst/>
                <a:uLnTx/>
                <a:uFillTx/>
                <a:latin typeface="Arial" panose="020B0604020202020204"/>
                <a:ea typeface="+mn-ea"/>
                <a:cs typeface="+mn-cs"/>
              </a:rPr>
              <a:t>their own risk assessment </a:t>
            </a:r>
            <a:endPar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With the requirement to implement X-Ray Irradiation as an additional irradiation technology becoming urgent due to capacity constraints, it is not feasible to perform an in-depth risk assessment of every  component subject to the change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A</a:t>
            </a:r>
            <a:r>
              <a:rPr kumimoji="0" lang="en-GB" sz="1800" b="0" i="0" u="none" strike="noStrike" kern="1200" cap="none" spc="0" normalizeH="0" baseline="0" noProof="0" dirty="0">
                <a:ln>
                  <a:noFill/>
                </a:ln>
                <a:solidFill>
                  <a:srgbClr val="002A43"/>
                </a:solidFill>
                <a:effectLst/>
                <a:uLnTx/>
                <a:uFillTx/>
                <a:latin typeface="Arial" panose="020B0604020202020204"/>
                <a:ea typeface="+mn-ea"/>
                <a:cs typeface="+mn-cs"/>
              </a:rPr>
              <a:t> </a:t>
            </a:r>
            <a:r>
              <a:rPr kumimoji="0" lang="en-GB" sz="1800" b="1" i="0" u="none" strike="noStrike" kern="1200" cap="none" spc="0" normalizeH="0" baseline="0" noProof="0" dirty="0">
                <a:ln>
                  <a:noFill/>
                </a:ln>
                <a:solidFill>
                  <a:srgbClr val="007D88"/>
                </a:solidFill>
                <a:effectLst/>
                <a:uLnTx/>
                <a:uFillTx/>
                <a:latin typeface="Arial" panose="020B0604020202020204"/>
                <a:ea typeface="+mn-ea"/>
                <a:cs typeface="+mn-cs"/>
              </a:rPr>
              <a:t>data-driven, risk-based, harmonized approach </a:t>
            </a: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is required to </a:t>
            </a:r>
            <a:r>
              <a:rPr kumimoji="0" lang="en-US" sz="1800" b="1" i="0" u="none" strike="noStrike" kern="1200" cap="none" spc="0" normalizeH="0" baseline="0" noProof="0" dirty="0">
                <a:ln>
                  <a:noFill/>
                </a:ln>
                <a:solidFill>
                  <a:srgbClr val="007D88"/>
                </a:solidFill>
                <a:effectLst/>
                <a:uLnTx/>
                <a:uFillTx/>
                <a:latin typeface="Arial" panose="020B0604020202020204"/>
                <a:ea typeface="+mn-ea"/>
                <a:cs typeface="+mn-cs"/>
              </a:rPr>
              <a:t>proactively</a:t>
            </a:r>
            <a:r>
              <a:rPr kumimoji="0" lang="en-US" sz="1800" b="0" i="0" u="none" strike="noStrike" kern="1200" cap="none" spc="0" normalizeH="0" baseline="0" noProof="0" dirty="0">
                <a:ln>
                  <a:noFill/>
                </a:ln>
                <a:solidFill>
                  <a:srgbClr val="002A43"/>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evaluate equivalency between GI and XI treated products to ultimately reduce or mitigate any specific risk assessment needs at the local manufacturing site.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2A43"/>
              </a:solidFill>
              <a:effectLst/>
              <a:uLnTx/>
              <a:uFillTx/>
              <a:latin typeface="-apple-system"/>
              <a:ea typeface="+mn-ea"/>
              <a:cs typeface="+mn-cs"/>
            </a:endParaRPr>
          </a:p>
        </p:txBody>
      </p:sp>
    </p:spTree>
    <p:extLst>
      <p:ext uri="{BB962C8B-B14F-4D97-AF65-F5344CB8AC3E}">
        <p14:creationId xmlns:p14="http://schemas.microsoft.com/office/powerpoint/2010/main" val="32804224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94609DB5-A4EC-2B63-7995-45C3B7FDE745}"/>
              </a:ext>
            </a:extLst>
          </p:cNvPr>
          <p:cNvGraphicFramePr>
            <a:graphicFrameLocks noChangeAspect="1"/>
          </p:cNvGraphicFramePr>
          <p:nvPr>
            <p:custDataLst>
              <p:tags r:id="rId1"/>
            </p:custDataLst>
            <p:extLst>
              <p:ext uri="{D42A27DB-BD31-4B8C-83A1-F6EECF244321}">
                <p14:modId xmlns:p14="http://schemas.microsoft.com/office/powerpoint/2010/main" val="2299361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8" name="Objet 7" hidden="1">
                        <a:extLst>
                          <a:ext uri="{FF2B5EF4-FFF2-40B4-BE49-F238E27FC236}">
                            <a16:creationId xmlns:a16="http://schemas.microsoft.com/office/drawing/2014/main" id="{94609DB5-A4EC-2B63-7995-45C3B7FDE74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C32371A-1737-8EF9-DC11-01F9E1EC6D75}"/>
              </a:ext>
            </a:extLst>
          </p:cNvPr>
          <p:cNvSpPr>
            <a:spLocks noGrp="1"/>
          </p:cNvSpPr>
          <p:nvPr>
            <p:ph type="title"/>
          </p:nvPr>
        </p:nvSpPr>
        <p:spPr>
          <a:xfrm>
            <a:off x="876300" y="252000"/>
            <a:ext cx="8640000" cy="720000"/>
          </a:xfrm>
        </p:spPr>
        <p:txBody>
          <a:bodyPr vert="horz">
            <a:normAutofit fontScale="90000"/>
          </a:bodyPr>
          <a:lstStyle/>
          <a:p>
            <a:r>
              <a:rPr lang="en-GB" sz="4400" b="0" dirty="0">
                <a:solidFill>
                  <a:schemeClr val="tx1"/>
                </a:solidFill>
                <a:latin typeface="+mn-lt"/>
              </a:rPr>
              <a:t>The solution</a:t>
            </a:r>
          </a:p>
        </p:txBody>
      </p:sp>
      <p:sp>
        <p:nvSpPr>
          <p:cNvPr id="3" name="Content Placeholder 2">
            <a:extLst>
              <a:ext uri="{FF2B5EF4-FFF2-40B4-BE49-F238E27FC236}">
                <a16:creationId xmlns:a16="http://schemas.microsoft.com/office/drawing/2014/main" id="{CBB4B842-49F6-EEBF-99E8-6E439F7BB576}"/>
              </a:ext>
            </a:extLst>
          </p:cNvPr>
          <p:cNvSpPr>
            <a:spLocks noGrp="1"/>
          </p:cNvSpPr>
          <p:nvPr>
            <p:ph idx="1"/>
          </p:nvPr>
        </p:nvSpPr>
        <p:spPr>
          <a:xfrm>
            <a:off x="876300" y="738000"/>
            <a:ext cx="8640000" cy="5382000"/>
          </a:xfrm>
        </p:spPr>
        <p:txBody>
          <a:bodyPr/>
          <a:lstStyle/>
          <a:p>
            <a:endParaRPr lang="en-GB" dirty="0"/>
          </a:p>
          <a:p>
            <a:pPr marL="0" indent="0">
              <a:buNone/>
            </a:pPr>
            <a:r>
              <a:rPr lang="en-GB" dirty="0"/>
              <a:t>Authoring team developed guidance and tools to help pragmatically navigate the change and simplify evaluation of addition of X-Ray as an ionizing sterilization technology with an aligned, one industry voice </a:t>
            </a:r>
          </a:p>
          <a:p>
            <a:endParaRPr lang="en-GB" dirty="0"/>
          </a:p>
        </p:txBody>
      </p:sp>
      <p:sp>
        <p:nvSpPr>
          <p:cNvPr id="4" name="Rectangle: Rounded Corners 3">
            <a:extLst>
              <a:ext uri="{FF2B5EF4-FFF2-40B4-BE49-F238E27FC236}">
                <a16:creationId xmlns:a16="http://schemas.microsoft.com/office/drawing/2014/main" id="{4EEC6532-9C3F-AA6F-FA58-1921E47A10A3}"/>
              </a:ext>
            </a:extLst>
          </p:cNvPr>
          <p:cNvSpPr/>
          <p:nvPr/>
        </p:nvSpPr>
        <p:spPr>
          <a:xfrm>
            <a:off x="2552700" y="4194680"/>
            <a:ext cx="2108200" cy="18034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ea typeface="+mn-ea"/>
                <a:cs typeface="+mn-cs"/>
              </a:rPr>
              <a:t>20 Companies</a:t>
            </a:r>
          </a:p>
        </p:txBody>
      </p:sp>
      <p:sp>
        <p:nvSpPr>
          <p:cNvPr id="6" name="Rectangle: Rounded Corners 5">
            <a:extLst>
              <a:ext uri="{FF2B5EF4-FFF2-40B4-BE49-F238E27FC236}">
                <a16:creationId xmlns:a16="http://schemas.microsoft.com/office/drawing/2014/main" id="{8D9451A2-4F45-5A34-92CF-9838720566F9}"/>
              </a:ext>
            </a:extLst>
          </p:cNvPr>
          <p:cNvSpPr/>
          <p:nvPr/>
        </p:nvSpPr>
        <p:spPr>
          <a:xfrm>
            <a:off x="5196300" y="4194680"/>
            <a:ext cx="2108200" cy="18034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ea typeface="+mn-ea"/>
                <a:cs typeface="+mn-cs"/>
              </a:rPr>
              <a:t>~50 SMEs</a:t>
            </a:r>
          </a:p>
        </p:txBody>
      </p:sp>
      <p:sp>
        <p:nvSpPr>
          <p:cNvPr id="13" name="ZoneTexte 12">
            <a:extLst>
              <a:ext uri="{FF2B5EF4-FFF2-40B4-BE49-F238E27FC236}">
                <a16:creationId xmlns:a16="http://schemas.microsoft.com/office/drawing/2014/main" id="{FD4CF978-E945-9594-85BD-9547605CB939}"/>
              </a:ext>
            </a:extLst>
          </p:cNvPr>
          <p:cNvSpPr txBox="1"/>
          <p:nvPr/>
        </p:nvSpPr>
        <p:spPr>
          <a:xfrm>
            <a:off x="2552700" y="3176668"/>
            <a:ext cx="4751800" cy="907652"/>
          </a:xfrm>
          <a:prstGeom prst="rect">
            <a:avLst/>
          </a:prstGeom>
          <a:solidFill>
            <a:srgbClr val="002A43"/>
          </a:solidFill>
        </p:spPr>
        <p:txBody>
          <a:bodyPr wrap="square" anchor="ctr" anchorCtr="0">
            <a:noAutofit/>
          </a:bodyPr>
          <a:lstStyle/>
          <a:p>
            <a:pPr algn="ctr"/>
            <a:r>
              <a:rPr lang="en-GB" sz="2800" b="0" dirty="0">
                <a:solidFill>
                  <a:schemeClr val="bg1"/>
                </a:solidFill>
                <a:latin typeface="+mn-lt"/>
              </a:rPr>
              <a:t>Industry consensus</a:t>
            </a:r>
            <a:endParaRPr lang="fr-FR" sz="2800" dirty="0">
              <a:solidFill>
                <a:schemeClr val="bg1"/>
              </a:solidFill>
            </a:endParaRPr>
          </a:p>
        </p:txBody>
      </p:sp>
    </p:spTree>
    <p:extLst>
      <p:ext uri="{BB962C8B-B14F-4D97-AF65-F5344CB8AC3E}">
        <p14:creationId xmlns:p14="http://schemas.microsoft.com/office/powerpoint/2010/main" val="13616751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t 10" hidden="1">
            <a:extLst>
              <a:ext uri="{FF2B5EF4-FFF2-40B4-BE49-F238E27FC236}">
                <a16:creationId xmlns:a16="http://schemas.microsoft.com/office/drawing/2014/main" id="{18F0DBF3-9427-C5D2-05C6-0C552FCE7C8B}"/>
              </a:ext>
            </a:extLst>
          </p:cNvPr>
          <p:cNvGraphicFramePr>
            <a:graphicFrameLocks noChangeAspect="1"/>
          </p:cNvGraphicFramePr>
          <p:nvPr>
            <p:custDataLst>
              <p:tags r:id="rId1"/>
            </p:custDataLst>
            <p:extLst>
              <p:ext uri="{D42A27DB-BD31-4B8C-83A1-F6EECF244321}">
                <p14:modId xmlns:p14="http://schemas.microsoft.com/office/powerpoint/2010/main" val="33331603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11" name="Objet 10" hidden="1">
                        <a:extLst>
                          <a:ext uri="{FF2B5EF4-FFF2-40B4-BE49-F238E27FC236}">
                            <a16:creationId xmlns:a16="http://schemas.microsoft.com/office/drawing/2014/main" id="{18F0DBF3-9427-C5D2-05C6-0C552FCE7C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97D3FB97-C89F-4FD4-04FC-55B43BFA3BEF}"/>
              </a:ext>
            </a:extLst>
          </p:cNvPr>
          <p:cNvPicPr>
            <a:picLocks noChangeAspect="1"/>
          </p:cNvPicPr>
          <p:nvPr/>
        </p:nvPicPr>
        <p:blipFill>
          <a:blip r:embed="rId6"/>
          <a:stretch>
            <a:fillRect/>
          </a:stretch>
        </p:blipFill>
        <p:spPr>
          <a:xfrm>
            <a:off x="876300" y="1047842"/>
            <a:ext cx="4236720" cy="5232666"/>
          </a:xfrm>
          <a:prstGeom prst="rect">
            <a:avLst/>
          </a:prstGeom>
        </p:spPr>
      </p:pic>
      <p:sp>
        <p:nvSpPr>
          <p:cNvPr id="6" name="TextBox 5">
            <a:extLst>
              <a:ext uri="{FF2B5EF4-FFF2-40B4-BE49-F238E27FC236}">
                <a16:creationId xmlns:a16="http://schemas.microsoft.com/office/drawing/2014/main" id="{2558F181-8B91-35C0-64A2-7E99C6D3DB77}"/>
              </a:ext>
            </a:extLst>
          </p:cNvPr>
          <p:cNvSpPr txBox="1"/>
          <p:nvPr/>
        </p:nvSpPr>
        <p:spPr>
          <a:xfrm>
            <a:off x="12192000" y="541633"/>
            <a:ext cx="3439715" cy="646331"/>
          </a:xfrm>
          <a:prstGeom prst="rect">
            <a:avLst/>
          </a:prstGeom>
          <a:noFill/>
        </p:spPr>
        <p:txBody>
          <a:bodyPr wrap="square">
            <a:spAutoFit/>
          </a:bodyPr>
          <a:lstStyle/>
          <a:p>
            <a:endParaRPr lang="en-GB" dirty="0"/>
          </a:p>
          <a:p>
            <a:endParaRPr lang="en-GB" dirty="0"/>
          </a:p>
        </p:txBody>
      </p:sp>
      <p:sp>
        <p:nvSpPr>
          <p:cNvPr id="2" name="Rectangle : avec coins rognés en diagonale 1">
            <a:extLst>
              <a:ext uri="{FF2B5EF4-FFF2-40B4-BE49-F238E27FC236}">
                <a16:creationId xmlns:a16="http://schemas.microsoft.com/office/drawing/2014/main" id="{A93775E9-DA27-D57F-C2C6-4C24E4D9A068}"/>
              </a:ext>
            </a:extLst>
          </p:cNvPr>
          <p:cNvSpPr/>
          <p:nvPr/>
        </p:nvSpPr>
        <p:spPr>
          <a:xfrm>
            <a:off x="5303723" y="1047842"/>
            <a:ext cx="6132576" cy="1055519"/>
          </a:xfrm>
          <a:prstGeom prst="snip2DiagRect">
            <a:avLst/>
          </a:prstGeom>
          <a:solidFill>
            <a:srgbClr val="8E2C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Define key concepts and tools to simplify application of published (BPSA) data</a:t>
            </a:r>
          </a:p>
        </p:txBody>
      </p:sp>
      <p:sp>
        <p:nvSpPr>
          <p:cNvPr id="3" name="Flèche : virage 2">
            <a:extLst>
              <a:ext uri="{FF2B5EF4-FFF2-40B4-BE49-F238E27FC236}">
                <a16:creationId xmlns:a16="http://schemas.microsoft.com/office/drawing/2014/main" id="{4014380E-6BED-E4F5-8DF1-3F5227FC2A1B}"/>
              </a:ext>
            </a:extLst>
          </p:cNvPr>
          <p:cNvSpPr/>
          <p:nvPr/>
        </p:nvSpPr>
        <p:spPr>
          <a:xfrm flipV="1">
            <a:off x="5626811" y="2932417"/>
            <a:ext cx="1353312" cy="1365504"/>
          </a:xfrm>
          <a:prstGeom prst="bentArrow">
            <a:avLst/>
          </a:prstGeom>
          <a:solidFill>
            <a:srgbClr val="8E2C52">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 name="Rectangle : avec coin arrondi et coin rogné en haut 7">
            <a:extLst>
              <a:ext uri="{FF2B5EF4-FFF2-40B4-BE49-F238E27FC236}">
                <a16:creationId xmlns:a16="http://schemas.microsoft.com/office/drawing/2014/main" id="{3EA2EDFA-41BB-2E5E-5D13-75FFE28D04FC}"/>
              </a:ext>
            </a:extLst>
          </p:cNvPr>
          <p:cNvSpPr/>
          <p:nvPr/>
        </p:nvSpPr>
        <p:spPr>
          <a:xfrm>
            <a:off x="7199579" y="3329112"/>
            <a:ext cx="4236720" cy="1365504"/>
          </a:xfrm>
          <a:prstGeom prst="snipRoundRect">
            <a:avLst>
              <a:gd name="adj1" fmla="val 0"/>
              <a:gd name="adj2" fmla="val 16667"/>
            </a:avLst>
          </a:prstGeom>
          <a:solidFill>
            <a:srgbClr val="8E2C52">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Focus on materials of construction compatibility with X-ray irradiation</a:t>
            </a:r>
            <a:endParaRPr lang="en-US" sz="2400" dirty="0"/>
          </a:p>
        </p:txBody>
      </p:sp>
      <p:sp>
        <p:nvSpPr>
          <p:cNvPr id="12" name="Flèche : virage 11">
            <a:extLst>
              <a:ext uri="{FF2B5EF4-FFF2-40B4-BE49-F238E27FC236}">
                <a16:creationId xmlns:a16="http://schemas.microsoft.com/office/drawing/2014/main" id="{FE82D67D-1236-E9A2-9BE0-789CEE53C5D2}"/>
              </a:ext>
            </a:extLst>
          </p:cNvPr>
          <p:cNvSpPr/>
          <p:nvPr/>
        </p:nvSpPr>
        <p:spPr>
          <a:xfrm flipV="1">
            <a:off x="5626811" y="4480345"/>
            <a:ext cx="1353312" cy="1365504"/>
          </a:xfrm>
          <a:prstGeom prst="bentArrow">
            <a:avLst/>
          </a:prstGeom>
          <a:solidFill>
            <a:srgbClr val="8E2C52">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Triangle rectangle 9">
            <a:extLst>
              <a:ext uri="{FF2B5EF4-FFF2-40B4-BE49-F238E27FC236}">
                <a16:creationId xmlns:a16="http://schemas.microsoft.com/office/drawing/2014/main" id="{5ECCE24F-2E86-9A3E-CFCA-AC6A53AB8FF2}"/>
              </a:ext>
            </a:extLst>
          </p:cNvPr>
          <p:cNvSpPr/>
          <p:nvPr/>
        </p:nvSpPr>
        <p:spPr>
          <a:xfrm rot="10800000">
            <a:off x="11148299" y="4883914"/>
            <a:ext cx="288000" cy="288000"/>
          </a:xfrm>
          <a:prstGeom prst="rtTriangle">
            <a:avLst/>
          </a:prstGeom>
          <a:solidFill>
            <a:srgbClr val="8E2C52">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ectangle : avec coins rognés en diagonale 12">
            <a:extLst>
              <a:ext uri="{FF2B5EF4-FFF2-40B4-BE49-F238E27FC236}">
                <a16:creationId xmlns:a16="http://schemas.microsoft.com/office/drawing/2014/main" id="{4C5DE4FE-20AB-810E-0DF7-C5F093D0C4E5}"/>
              </a:ext>
            </a:extLst>
          </p:cNvPr>
          <p:cNvSpPr/>
          <p:nvPr/>
        </p:nvSpPr>
        <p:spPr>
          <a:xfrm>
            <a:off x="7199579" y="4889566"/>
            <a:ext cx="4236720" cy="1365504"/>
          </a:xfrm>
          <a:prstGeom prst="snip2DiagRect">
            <a:avLst>
              <a:gd name="adj1" fmla="val 0"/>
              <a:gd name="adj2" fmla="val 21131"/>
            </a:avLst>
          </a:prstGeom>
          <a:solidFill>
            <a:srgbClr val="8E2C52">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Focus on the intended use of the assembly.</a:t>
            </a:r>
            <a:endParaRPr lang="en-US" sz="2400" dirty="0"/>
          </a:p>
        </p:txBody>
      </p:sp>
      <p:sp>
        <p:nvSpPr>
          <p:cNvPr id="14" name="Rectangle : avec coins rognés en diagonale 13">
            <a:extLst>
              <a:ext uri="{FF2B5EF4-FFF2-40B4-BE49-F238E27FC236}">
                <a16:creationId xmlns:a16="http://schemas.microsoft.com/office/drawing/2014/main" id="{56C296BB-E7BC-B355-292A-8AD6B1969ABD}"/>
              </a:ext>
            </a:extLst>
          </p:cNvPr>
          <p:cNvSpPr/>
          <p:nvPr/>
        </p:nvSpPr>
        <p:spPr>
          <a:xfrm>
            <a:off x="5303723" y="2200442"/>
            <a:ext cx="6132576" cy="671016"/>
          </a:xfrm>
          <a:prstGeom prst="snip2DiagRect">
            <a:avLst/>
          </a:prstGeom>
          <a:solidFill>
            <a:srgbClr val="8E2C52">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Two-parts toolkit</a:t>
            </a:r>
          </a:p>
        </p:txBody>
      </p:sp>
      <p:sp>
        <p:nvSpPr>
          <p:cNvPr id="5" name="Espace réservé du numéro de diapositive 4">
            <a:extLst>
              <a:ext uri="{FF2B5EF4-FFF2-40B4-BE49-F238E27FC236}">
                <a16:creationId xmlns:a16="http://schemas.microsoft.com/office/drawing/2014/main" id="{1AC3442B-E92F-4BE2-E0AD-BFC0D57D7516}"/>
              </a:ext>
            </a:extLst>
          </p:cNvPr>
          <p:cNvSpPr>
            <a:spLocks noGrp="1"/>
          </p:cNvSpPr>
          <p:nvPr>
            <p:ph type="sldNum" sz="quarter" idx="12"/>
          </p:nvPr>
        </p:nvSpPr>
        <p:spPr/>
        <p:txBody>
          <a:bodyPr/>
          <a:lstStyle/>
          <a:p>
            <a:fld id="{A51A9785-A052-4492-AAD8-5BB3B67483BF}" type="slidenum">
              <a:rPr lang="en-US" smtClean="0"/>
              <a:t>66</a:t>
            </a:fld>
            <a:endParaRPr lang="en-US"/>
          </a:p>
        </p:txBody>
      </p:sp>
      <p:sp>
        <p:nvSpPr>
          <p:cNvPr id="7" name="Title 1">
            <a:extLst>
              <a:ext uri="{FF2B5EF4-FFF2-40B4-BE49-F238E27FC236}">
                <a16:creationId xmlns:a16="http://schemas.microsoft.com/office/drawing/2014/main" id="{EABA5D73-E53D-D4B9-0BD1-6F5596807490}"/>
              </a:ext>
            </a:extLst>
          </p:cNvPr>
          <p:cNvSpPr>
            <a:spLocks noGrp="1"/>
          </p:cNvSpPr>
          <p:nvPr>
            <p:ph type="title"/>
          </p:nvPr>
        </p:nvSpPr>
        <p:spPr>
          <a:xfrm>
            <a:off x="876300" y="252000"/>
            <a:ext cx="8640000" cy="720000"/>
          </a:xfrm>
        </p:spPr>
        <p:txBody>
          <a:bodyPr vert="horz">
            <a:normAutofit/>
          </a:bodyPr>
          <a:lstStyle/>
          <a:p>
            <a:r>
              <a:rPr lang="en-GB" sz="4400" b="0" dirty="0">
                <a:solidFill>
                  <a:schemeClr val="tx1"/>
                </a:solidFill>
                <a:latin typeface="+mn-lt"/>
              </a:rPr>
              <a:t>The solution</a:t>
            </a:r>
          </a:p>
        </p:txBody>
      </p:sp>
    </p:spTree>
    <p:extLst>
      <p:ext uri="{BB962C8B-B14F-4D97-AF65-F5344CB8AC3E}">
        <p14:creationId xmlns:p14="http://schemas.microsoft.com/office/powerpoint/2010/main" val="4032033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t 16" hidden="1">
            <a:extLst>
              <a:ext uri="{FF2B5EF4-FFF2-40B4-BE49-F238E27FC236}">
                <a16:creationId xmlns:a16="http://schemas.microsoft.com/office/drawing/2014/main" id="{D6729F62-A653-E8AF-6B1A-EE802A0B5FFE}"/>
              </a:ext>
            </a:extLst>
          </p:cNvPr>
          <p:cNvGraphicFramePr>
            <a:graphicFrameLocks noChangeAspect="1"/>
          </p:cNvGraphicFramePr>
          <p:nvPr>
            <p:custDataLst>
              <p:tags r:id="rId1"/>
            </p:custDataLst>
            <p:extLst>
              <p:ext uri="{D42A27DB-BD31-4B8C-83A1-F6EECF244321}">
                <p14:modId xmlns:p14="http://schemas.microsoft.com/office/powerpoint/2010/main" val="31693398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17" name="Objet 16" hidden="1">
                        <a:extLst>
                          <a:ext uri="{FF2B5EF4-FFF2-40B4-BE49-F238E27FC236}">
                            <a16:creationId xmlns:a16="http://schemas.microsoft.com/office/drawing/2014/main" id="{D6729F62-A653-E8AF-6B1A-EE802A0B5FF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Rectangle: Rounded Corners 12">
            <a:extLst>
              <a:ext uri="{FF2B5EF4-FFF2-40B4-BE49-F238E27FC236}">
                <a16:creationId xmlns:a16="http://schemas.microsoft.com/office/drawing/2014/main" id="{506FD9EF-68C3-881D-CD53-353E74BF4DA0}"/>
              </a:ext>
            </a:extLst>
          </p:cNvPr>
          <p:cNvSpPr/>
          <p:nvPr/>
        </p:nvSpPr>
        <p:spPr>
          <a:xfrm>
            <a:off x="322451" y="1298376"/>
            <a:ext cx="11710230" cy="797418"/>
          </a:xfrm>
          <a:prstGeom prst="roundRect">
            <a:avLst/>
          </a:prstGeom>
          <a:solidFill>
            <a:srgbClr val="8E2C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E23DB46-A3C1-9DE7-268F-54EC86B6D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037" y="3318997"/>
            <a:ext cx="3255001" cy="2535522"/>
          </a:xfrm>
          <a:prstGeom prst="rect">
            <a:avLst/>
          </a:prstGeom>
          <a:ln>
            <a:solidFill>
              <a:schemeClr val="accent1"/>
            </a:solidFill>
          </a:ln>
        </p:spPr>
      </p:pic>
      <p:pic>
        <p:nvPicPr>
          <p:cNvPr id="4" name="Picture 3">
            <a:extLst>
              <a:ext uri="{FF2B5EF4-FFF2-40B4-BE49-F238E27FC236}">
                <a16:creationId xmlns:a16="http://schemas.microsoft.com/office/drawing/2014/main" id="{831D630D-CB7F-18B0-9E31-FDC70BF22F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33066" y="2422430"/>
            <a:ext cx="2388795" cy="3910518"/>
          </a:xfrm>
          <a:prstGeom prst="rect">
            <a:avLst/>
          </a:prstGeom>
          <a:noFill/>
          <a:ln>
            <a:solidFill>
              <a:schemeClr val="accent1"/>
            </a:solidFill>
          </a:ln>
        </p:spPr>
      </p:pic>
      <p:pic>
        <p:nvPicPr>
          <p:cNvPr id="6" name="Picture 5">
            <a:extLst>
              <a:ext uri="{FF2B5EF4-FFF2-40B4-BE49-F238E27FC236}">
                <a16:creationId xmlns:a16="http://schemas.microsoft.com/office/drawing/2014/main" id="{56B8C5E6-8004-D068-886D-F9FFE034B8E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64647" y="2319981"/>
            <a:ext cx="3349330" cy="1647216"/>
          </a:xfrm>
          <a:prstGeom prst="rect">
            <a:avLst/>
          </a:prstGeom>
          <a:noFill/>
        </p:spPr>
      </p:pic>
      <p:pic>
        <p:nvPicPr>
          <p:cNvPr id="7" name="Picture 6">
            <a:extLst>
              <a:ext uri="{FF2B5EF4-FFF2-40B4-BE49-F238E27FC236}">
                <a16:creationId xmlns:a16="http://schemas.microsoft.com/office/drawing/2014/main" id="{DEA7D411-C3C0-B74F-C86F-F5C404FF6D6F}"/>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05053" y="4069764"/>
            <a:ext cx="2133388" cy="2417780"/>
          </a:xfrm>
          <a:prstGeom prst="rect">
            <a:avLst/>
          </a:prstGeom>
          <a:noFill/>
          <a:ln>
            <a:solidFill>
              <a:schemeClr val="accent1"/>
            </a:solidFill>
          </a:ln>
        </p:spPr>
      </p:pic>
      <p:sp>
        <p:nvSpPr>
          <p:cNvPr id="9" name="Arrow: Right 8">
            <a:extLst>
              <a:ext uri="{FF2B5EF4-FFF2-40B4-BE49-F238E27FC236}">
                <a16:creationId xmlns:a16="http://schemas.microsoft.com/office/drawing/2014/main" id="{809588CE-F948-4E28-4715-4BCF504DF0C7}"/>
              </a:ext>
            </a:extLst>
          </p:cNvPr>
          <p:cNvSpPr/>
          <p:nvPr/>
        </p:nvSpPr>
        <p:spPr>
          <a:xfrm>
            <a:off x="7481671" y="4256922"/>
            <a:ext cx="478793" cy="22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268258B7-4340-F142-D9A3-3C762D5AB60C}"/>
              </a:ext>
            </a:extLst>
          </p:cNvPr>
          <p:cNvSpPr txBox="1"/>
          <p:nvPr/>
        </p:nvSpPr>
        <p:spPr>
          <a:xfrm>
            <a:off x="680133" y="1391422"/>
            <a:ext cx="307007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Arial" panose="020B0604020202020204"/>
                <a:ea typeface="+mn-ea"/>
                <a:cs typeface="+mn-cs"/>
              </a:rPr>
              <a:t>Established implementation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Arial" panose="020B0604020202020204"/>
                <a:ea typeface="+mn-ea"/>
                <a:cs typeface="+mn-cs"/>
              </a:rPr>
              <a:t>cycle</a:t>
            </a:r>
          </a:p>
        </p:txBody>
      </p:sp>
      <p:sp>
        <p:nvSpPr>
          <p:cNvPr id="11" name="TextBox 10">
            <a:extLst>
              <a:ext uri="{FF2B5EF4-FFF2-40B4-BE49-F238E27FC236}">
                <a16:creationId xmlns:a16="http://schemas.microsoft.com/office/drawing/2014/main" id="{93EE1479-2E5F-1D5D-29CE-D41E936567F4}"/>
              </a:ext>
            </a:extLst>
          </p:cNvPr>
          <p:cNvSpPr txBox="1"/>
          <p:nvPr/>
        </p:nvSpPr>
        <p:spPr>
          <a:xfrm>
            <a:off x="4733066" y="1373919"/>
            <a:ext cx="242887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Arial" panose="020B0604020202020204"/>
                <a:ea typeface="+mn-ea"/>
                <a:cs typeface="+mn-cs"/>
              </a:rPr>
              <a:t>Established flowchart/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Arial" panose="020B0604020202020204"/>
                <a:ea typeface="+mn-ea"/>
                <a:cs typeface="+mn-cs"/>
              </a:rPr>
              <a:t>decision tree</a:t>
            </a:r>
          </a:p>
        </p:txBody>
      </p:sp>
      <p:sp>
        <p:nvSpPr>
          <p:cNvPr id="12" name="TextBox 11">
            <a:extLst>
              <a:ext uri="{FF2B5EF4-FFF2-40B4-BE49-F238E27FC236}">
                <a16:creationId xmlns:a16="http://schemas.microsoft.com/office/drawing/2014/main" id="{E6A064D6-DAAC-90EF-DF3F-1AA1EC53AA60}"/>
              </a:ext>
            </a:extLst>
          </p:cNvPr>
          <p:cNvSpPr txBox="1"/>
          <p:nvPr/>
        </p:nvSpPr>
        <p:spPr>
          <a:xfrm>
            <a:off x="8421516" y="1529921"/>
            <a:ext cx="31213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bg1"/>
                </a:solidFill>
                <a:effectLst/>
                <a:uLnTx/>
                <a:uFillTx/>
                <a:latin typeface="Arial" panose="020B0604020202020204"/>
                <a:ea typeface="+mn-ea"/>
                <a:cs typeface="+mn-cs"/>
              </a:rPr>
              <a:t>Developed tools &amp; templates</a:t>
            </a:r>
          </a:p>
        </p:txBody>
      </p:sp>
      <p:sp>
        <p:nvSpPr>
          <p:cNvPr id="14" name="Arrow: Right 13">
            <a:extLst>
              <a:ext uri="{FF2B5EF4-FFF2-40B4-BE49-F238E27FC236}">
                <a16:creationId xmlns:a16="http://schemas.microsoft.com/office/drawing/2014/main" id="{B8AADF70-4FF8-51D4-668A-A4BDE554B87D}"/>
              </a:ext>
            </a:extLst>
          </p:cNvPr>
          <p:cNvSpPr/>
          <p:nvPr/>
        </p:nvSpPr>
        <p:spPr>
          <a:xfrm>
            <a:off x="3755813" y="4256922"/>
            <a:ext cx="478793" cy="2280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re 14">
            <a:extLst>
              <a:ext uri="{FF2B5EF4-FFF2-40B4-BE49-F238E27FC236}">
                <a16:creationId xmlns:a16="http://schemas.microsoft.com/office/drawing/2014/main" id="{59B8626D-E531-2CE1-21EC-A68292DCF8B6}"/>
              </a:ext>
            </a:extLst>
          </p:cNvPr>
          <p:cNvSpPr>
            <a:spLocks noGrp="1"/>
          </p:cNvSpPr>
          <p:nvPr>
            <p:ph type="title"/>
          </p:nvPr>
        </p:nvSpPr>
        <p:spPr>
          <a:xfrm>
            <a:off x="838200" y="194437"/>
            <a:ext cx="10515600" cy="1325563"/>
          </a:xfrm>
        </p:spPr>
        <p:txBody>
          <a:bodyPr vert="horz" anchor="t"/>
          <a:lstStyle/>
          <a:p>
            <a:r>
              <a:rPr kumimoji="0" lang="en-GB" sz="4400" i="0" u="none" strike="noStrike" kern="1200" cap="none" spc="0" normalizeH="0" baseline="0" noProof="0" dirty="0">
                <a:ln>
                  <a:noFill/>
                </a:ln>
                <a:effectLst/>
                <a:uLnTx/>
                <a:uFillTx/>
                <a:latin typeface="+mn-lt"/>
                <a:ea typeface="+mn-ea"/>
                <a:cs typeface="+mn-cs"/>
              </a:rPr>
              <a:t>Development of the Guidance &amp; Tools</a:t>
            </a:r>
            <a:endParaRPr lang="fr-FR" dirty="0">
              <a:latin typeface="+mn-lt"/>
            </a:endParaRPr>
          </a:p>
        </p:txBody>
      </p:sp>
      <p:sp>
        <p:nvSpPr>
          <p:cNvPr id="2" name="Espace réservé du numéro de diapositive 1">
            <a:extLst>
              <a:ext uri="{FF2B5EF4-FFF2-40B4-BE49-F238E27FC236}">
                <a16:creationId xmlns:a16="http://schemas.microsoft.com/office/drawing/2014/main" id="{CD2BE0AA-50D5-5386-A3BF-CDDF4387FC2F}"/>
              </a:ext>
            </a:extLst>
          </p:cNvPr>
          <p:cNvSpPr>
            <a:spLocks noGrp="1"/>
          </p:cNvSpPr>
          <p:nvPr>
            <p:ph type="sldNum" sz="quarter" idx="12"/>
          </p:nvPr>
        </p:nvSpPr>
        <p:spPr/>
        <p:txBody>
          <a:bodyPr/>
          <a:lstStyle/>
          <a:p>
            <a:fld id="{A51A9785-A052-4492-AAD8-5BB3B67483BF}" type="slidenum">
              <a:rPr lang="en-US" smtClean="0"/>
              <a:t>67</a:t>
            </a:fld>
            <a:endParaRPr lang="en-US"/>
          </a:p>
        </p:txBody>
      </p:sp>
    </p:spTree>
    <p:extLst>
      <p:ext uri="{BB962C8B-B14F-4D97-AF65-F5344CB8AC3E}">
        <p14:creationId xmlns:p14="http://schemas.microsoft.com/office/powerpoint/2010/main" val="3627058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D39238B-1656-7EA0-E2E7-F1DF2F938C1A}"/>
              </a:ext>
            </a:extLst>
          </p:cNvPr>
          <p:cNvSpPr>
            <a:spLocks noGrp="1"/>
          </p:cNvSpPr>
          <p:nvPr>
            <p:ph type="title"/>
          </p:nvPr>
        </p:nvSpPr>
        <p:spPr/>
        <p:txBody>
          <a:bodyPr/>
          <a:lstStyle/>
          <a:p>
            <a:r>
              <a:rPr lang="en-GB"/>
              <a:t>Overview of Guidance</a:t>
            </a:r>
          </a:p>
        </p:txBody>
      </p:sp>
      <p:grpSp>
        <p:nvGrpSpPr>
          <p:cNvPr id="2" name="Group 1">
            <a:extLst>
              <a:ext uri="{FF2B5EF4-FFF2-40B4-BE49-F238E27FC236}">
                <a16:creationId xmlns:a16="http://schemas.microsoft.com/office/drawing/2014/main" id="{B8DD2F1C-3CAD-417D-9D50-A4A41BF8F258}"/>
              </a:ext>
            </a:extLst>
          </p:cNvPr>
          <p:cNvGrpSpPr/>
          <p:nvPr/>
        </p:nvGrpSpPr>
        <p:grpSpPr>
          <a:xfrm>
            <a:off x="539998" y="1783080"/>
            <a:ext cx="4140299" cy="4282440"/>
            <a:chOff x="850801" y="817260"/>
            <a:chExt cx="6843262" cy="5819815"/>
          </a:xfrm>
        </p:grpSpPr>
        <p:graphicFrame>
          <p:nvGraphicFramePr>
            <p:cNvPr id="8" name="Diagram 7">
              <a:extLst>
                <a:ext uri="{FF2B5EF4-FFF2-40B4-BE49-F238E27FC236}">
                  <a16:creationId xmlns:a16="http://schemas.microsoft.com/office/drawing/2014/main" id="{E564554D-D175-EF6A-9DF3-D0555FB2C80D}"/>
                </a:ext>
              </a:extLst>
            </p:cNvPr>
            <p:cNvGraphicFramePr/>
            <p:nvPr/>
          </p:nvGraphicFramePr>
          <p:xfrm>
            <a:off x="850801" y="1918574"/>
            <a:ext cx="6843262" cy="47185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CCBD745D-91FF-F6C0-7C37-6D0BBD52374B}"/>
                </a:ext>
              </a:extLst>
            </p:cNvPr>
            <p:cNvSpPr txBox="1"/>
            <p:nvPr/>
          </p:nvSpPr>
          <p:spPr>
            <a:xfrm>
              <a:off x="2883354" y="3767017"/>
              <a:ext cx="2742510" cy="112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A43"/>
                  </a:solidFill>
                  <a:effectLst/>
                  <a:uLnTx/>
                  <a:uFillTx/>
                  <a:latin typeface="Arial" panose="020B0604020202020204"/>
                  <a:ea typeface="+mn-ea"/>
                  <a:cs typeface="+mn-cs"/>
                </a:rPr>
                <a:t>X-Ray implementation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2A43"/>
                  </a:solidFill>
                  <a:effectLst/>
                  <a:uLnTx/>
                  <a:uFillTx/>
                  <a:latin typeface="Arial" panose="020B0604020202020204"/>
                  <a:ea typeface="+mn-ea"/>
                  <a:cs typeface="+mn-cs"/>
                </a:rPr>
                <a:t>cycle</a:t>
              </a:r>
            </a:p>
          </p:txBody>
        </p:sp>
        <p:sp>
          <p:nvSpPr>
            <p:cNvPr id="10" name="Arc 9">
              <a:extLst>
                <a:ext uri="{FF2B5EF4-FFF2-40B4-BE49-F238E27FC236}">
                  <a16:creationId xmlns:a16="http://schemas.microsoft.com/office/drawing/2014/main" id="{4A164B8B-E020-AD1E-7FFB-8B2C901E4C01}"/>
                </a:ext>
              </a:extLst>
            </p:cNvPr>
            <p:cNvSpPr/>
            <p:nvPr/>
          </p:nvSpPr>
          <p:spPr>
            <a:xfrm rot="10137403" flipH="1" flipV="1">
              <a:off x="2885751" y="1428042"/>
              <a:ext cx="655844" cy="1015392"/>
            </a:xfrm>
            <a:prstGeom prst="arc">
              <a:avLst/>
            </a:prstGeom>
            <a:ln>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2A43"/>
                </a:solidFill>
                <a:effectLst/>
                <a:uLnTx/>
                <a:uFillTx/>
                <a:latin typeface="Arial" panose="020B0604020202020204"/>
                <a:ea typeface="+mn-ea"/>
                <a:cs typeface="+mn-cs"/>
              </a:endParaRPr>
            </a:p>
          </p:txBody>
        </p:sp>
        <p:sp>
          <p:nvSpPr>
            <p:cNvPr id="11" name="Arc 10">
              <a:extLst>
                <a:ext uri="{FF2B5EF4-FFF2-40B4-BE49-F238E27FC236}">
                  <a16:creationId xmlns:a16="http://schemas.microsoft.com/office/drawing/2014/main" id="{4A14A05F-F27C-FAEF-5E7C-72763B648E15}"/>
                </a:ext>
              </a:extLst>
            </p:cNvPr>
            <p:cNvSpPr/>
            <p:nvPr/>
          </p:nvSpPr>
          <p:spPr>
            <a:xfrm rot="12376254" flipV="1">
              <a:off x="4935622" y="1480481"/>
              <a:ext cx="727906" cy="1069636"/>
            </a:xfrm>
            <a:prstGeom prst="arc">
              <a:avLst/>
            </a:prstGeom>
            <a:ln>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2A43"/>
                </a:solidFill>
                <a:effectLst/>
                <a:uLnTx/>
                <a:uFillTx/>
                <a:latin typeface="Arial" panose="020B0604020202020204"/>
                <a:ea typeface="+mn-ea"/>
                <a:cs typeface="+mn-cs"/>
              </a:endParaRPr>
            </a:p>
          </p:txBody>
        </p:sp>
        <p:sp>
          <p:nvSpPr>
            <p:cNvPr id="12" name="Rectangle: Rounded Corners 11">
              <a:extLst>
                <a:ext uri="{FF2B5EF4-FFF2-40B4-BE49-F238E27FC236}">
                  <a16:creationId xmlns:a16="http://schemas.microsoft.com/office/drawing/2014/main" id="{A35F7DB4-F6E1-1D6E-EFF8-947260AB0BCE}"/>
                </a:ext>
              </a:extLst>
            </p:cNvPr>
            <p:cNvSpPr/>
            <p:nvPr/>
          </p:nvSpPr>
          <p:spPr>
            <a:xfrm>
              <a:off x="5730052" y="817260"/>
              <a:ext cx="1728000" cy="90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2A43"/>
                  </a:solidFill>
                  <a:effectLst/>
                  <a:uLnTx/>
                  <a:uFillTx/>
                  <a:latin typeface="Arial" panose="020B0604020202020204"/>
                  <a:ea typeface="+mn-ea"/>
                  <a:cs typeface="+mn-cs"/>
                </a:rPr>
                <a:t>Step 7</a:t>
              </a:r>
              <a:r>
                <a:rPr kumimoji="0" lang="en-GB" sz="1200" b="0" i="0" u="none" strike="noStrike" kern="1200" cap="none" spc="0" normalizeH="0" baseline="0" noProof="0">
                  <a:ln>
                    <a:noFill/>
                  </a:ln>
                  <a:solidFill>
                    <a:srgbClr val="002A43"/>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A43"/>
                  </a:solidFill>
                  <a:effectLst/>
                  <a:uLnTx/>
                  <a:uFillTx/>
                  <a:latin typeface="Arial" panose="020B0604020202020204"/>
                  <a:ea typeface="+mn-ea"/>
                  <a:cs typeface="+mn-cs"/>
                </a:rPr>
                <a:t>Close </a:t>
              </a:r>
            </a:p>
          </p:txBody>
        </p:sp>
        <p:sp>
          <p:nvSpPr>
            <p:cNvPr id="13" name="Rectangle: Rounded Corners 12">
              <a:extLst>
                <a:ext uri="{FF2B5EF4-FFF2-40B4-BE49-F238E27FC236}">
                  <a16:creationId xmlns:a16="http://schemas.microsoft.com/office/drawing/2014/main" id="{EE90AB04-37F6-7A97-BCED-9FCAE25A8ABB}"/>
                </a:ext>
              </a:extLst>
            </p:cNvPr>
            <p:cNvSpPr/>
            <p:nvPr/>
          </p:nvSpPr>
          <p:spPr>
            <a:xfrm>
              <a:off x="1284002" y="984472"/>
              <a:ext cx="1728000" cy="9000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a:ln>
                    <a:noFill/>
                  </a:ln>
                  <a:solidFill>
                    <a:srgbClr val="002A43"/>
                  </a:solidFill>
                  <a:effectLst/>
                  <a:uLnTx/>
                  <a:uFillTx/>
                  <a:latin typeface="Arial" panose="020B0604020202020204"/>
                  <a:ea typeface="+mn-ea"/>
                  <a:cs typeface="+mn-cs"/>
                </a:rPr>
                <a:t>Step 1</a:t>
              </a:r>
              <a:r>
                <a:rPr kumimoji="0" lang="en-GB" sz="1200" b="0" i="0" u="none" strike="noStrike" kern="1200" cap="none" spc="0" normalizeH="0" baseline="0" noProof="0">
                  <a:ln>
                    <a:noFill/>
                  </a:ln>
                  <a:solidFill>
                    <a:srgbClr val="002A43"/>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A43"/>
                  </a:solidFill>
                  <a:effectLst/>
                  <a:uLnTx/>
                  <a:uFillTx/>
                  <a:latin typeface="Arial" panose="020B0604020202020204"/>
                  <a:ea typeface="+mn-ea"/>
                  <a:cs typeface="+mn-cs"/>
                </a:rPr>
                <a:t>Trigger</a:t>
              </a:r>
            </a:p>
          </p:txBody>
        </p:sp>
      </p:grpSp>
      <p:pic>
        <p:nvPicPr>
          <p:cNvPr id="3" name="Picture 2">
            <a:extLst>
              <a:ext uri="{FF2B5EF4-FFF2-40B4-BE49-F238E27FC236}">
                <a16:creationId xmlns:a16="http://schemas.microsoft.com/office/drawing/2014/main" id="{71C1D313-D3D9-97FA-86FB-32225CC38D5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713061" y="1906121"/>
            <a:ext cx="2452730" cy="4025627"/>
          </a:xfrm>
          <a:prstGeom prst="rect">
            <a:avLst/>
          </a:prstGeom>
          <a:noFill/>
          <a:ln>
            <a:noFill/>
          </a:ln>
        </p:spPr>
      </p:pic>
      <p:cxnSp>
        <p:nvCxnSpPr>
          <p:cNvPr id="5" name="Straight Arrow Connector 4">
            <a:extLst>
              <a:ext uri="{FF2B5EF4-FFF2-40B4-BE49-F238E27FC236}">
                <a16:creationId xmlns:a16="http://schemas.microsoft.com/office/drawing/2014/main" id="{B6B8405A-138D-B3EC-0CFC-D6C515C337C0}"/>
              </a:ext>
            </a:extLst>
          </p:cNvPr>
          <p:cNvCxnSpPr/>
          <p:nvPr/>
        </p:nvCxnSpPr>
        <p:spPr>
          <a:xfrm>
            <a:off x="5247698" y="3886200"/>
            <a:ext cx="993082"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82263D-4DA4-4858-D08B-2A828188103B}"/>
              </a:ext>
            </a:extLst>
          </p:cNvPr>
          <p:cNvSpPr txBox="1"/>
          <p:nvPr/>
        </p:nvSpPr>
        <p:spPr>
          <a:xfrm>
            <a:off x="6007756" y="6145514"/>
            <a:ext cx="386334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A43"/>
                </a:solidFill>
                <a:effectLst/>
                <a:uLnTx/>
                <a:uFillTx/>
                <a:latin typeface="Arial" panose="020B0604020202020204" pitchFamily="34" charset="0"/>
                <a:ea typeface="Times New Roman" panose="02020603050405020304" pitchFamily="18" charset="0"/>
                <a:cs typeface="+mn-cs"/>
              </a:rPr>
              <a:t>End-to-end risk evaluation flowchart</a:t>
            </a:r>
            <a:endParaRPr kumimoji="0" lang="en-US" sz="1800" b="0" i="0" u="none" strike="noStrike" kern="1200" cap="none" spc="0" normalizeH="0" baseline="0" noProof="0">
              <a:ln>
                <a:noFill/>
              </a:ln>
              <a:solidFill>
                <a:srgbClr val="002A43"/>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38432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D690-78D7-428A-3667-C2B8204242C6}"/>
              </a:ext>
            </a:extLst>
          </p:cNvPr>
          <p:cNvSpPr>
            <a:spLocks noGrp="1"/>
          </p:cNvSpPr>
          <p:nvPr>
            <p:ph type="title"/>
          </p:nvPr>
        </p:nvSpPr>
        <p:spPr/>
        <p:txBody>
          <a:bodyPr/>
          <a:lstStyle/>
          <a:p>
            <a:r>
              <a:rPr lang="en-GB"/>
              <a:t>Guidance Steps</a:t>
            </a:r>
          </a:p>
        </p:txBody>
      </p:sp>
      <p:pic>
        <p:nvPicPr>
          <p:cNvPr id="6" name="Picture 5">
            <a:extLst>
              <a:ext uri="{FF2B5EF4-FFF2-40B4-BE49-F238E27FC236}">
                <a16:creationId xmlns:a16="http://schemas.microsoft.com/office/drawing/2014/main" id="{D0DDA352-75D5-4031-80DC-F4B528A366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263" y="1238762"/>
            <a:ext cx="2993525" cy="4913225"/>
          </a:xfrm>
          <a:prstGeom prst="rect">
            <a:avLst/>
          </a:prstGeom>
          <a:noFill/>
          <a:ln>
            <a:noFill/>
          </a:ln>
        </p:spPr>
      </p:pic>
      <p:sp>
        <p:nvSpPr>
          <p:cNvPr id="4" name="TextBox 3">
            <a:extLst>
              <a:ext uri="{FF2B5EF4-FFF2-40B4-BE49-F238E27FC236}">
                <a16:creationId xmlns:a16="http://schemas.microsoft.com/office/drawing/2014/main" id="{28CCE05B-96D2-B0FF-EC88-BD176901DA0B}"/>
              </a:ext>
            </a:extLst>
          </p:cNvPr>
          <p:cNvSpPr txBox="1"/>
          <p:nvPr/>
        </p:nvSpPr>
        <p:spPr>
          <a:xfrm>
            <a:off x="7258593" y="1215710"/>
            <a:ext cx="1438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A43"/>
                </a:solidFill>
                <a:effectLst/>
                <a:uLnTx/>
                <a:uFillTx/>
                <a:latin typeface="Arial" panose="020B0604020202020204"/>
                <a:ea typeface="+mn-ea"/>
                <a:cs typeface="+mn-cs"/>
              </a:rPr>
              <a:t>Excel sheet logo, an</a:t>
            </a:r>
          </a:p>
        </p:txBody>
      </p:sp>
      <p:pic>
        <p:nvPicPr>
          <p:cNvPr id="13" name="Picture 12">
            <a:extLst>
              <a:ext uri="{FF2B5EF4-FFF2-40B4-BE49-F238E27FC236}">
                <a16:creationId xmlns:a16="http://schemas.microsoft.com/office/drawing/2014/main" id="{5D952F5B-9612-7393-A930-BCA5803DA5CF}"/>
              </a:ext>
            </a:extLst>
          </p:cNvPr>
          <p:cNvPicPr>
            <a:picLocks noChangeAspect="1"/>
          </p:cNvPicPr>
          <p:nvPr/>
        </p:nvPicPr>
        <p:blipFill rotWithShape="1">
          <a:blip r:embed="rId4"/>
          <a:srcRect t="1475" r="255" b="611"/>
          <a:stretch/>
        </p:blipFill>
        <p:spPr>
          <a:xfrm>
            <a:off x="3672837" y="1019954"/>
            <a:ext cx="2667002" cy="1269051"/>
          </a:xfrm>
          <a:prstGeom prst="rect">
            <a:avLst/>
          </a:prstGeom>
          <a:ln w="12700">
            <a:solidFill>
              <a:srgbClr val="F7A520"/>
            </a:solidFill>
          </a:ln>
        </p:spPr>
      </p:pic>
      <p:pic>
        <p:nvPicPr>
          <p:cNvPr id="15" name="Picture 14">
            <a:extLst>
              <a:ext uri="{FF2B5EF4-FFF2-40B4-BE49-F238E27FC236}">
                <a16:creationId xmlns:a16="http://schemas.microsoft.com/office/drawing/2014/main" id="{05AC1B6A-EFB6-60EC-7E66-D2E0C3B8DBCD}"/>
              </a:ext>
            </a:extLst>
          </p:cNvPr>
          <p:cNvPicPr>
            <a:picLocks noChangeAspect="1"/>
          </p:cNvPicPr>
          <p:nvPr/>
        </p:nvPicPr>
        <p:blipFill>
          <a:blip r:embed="rId5"/>
          <a:stretch>
            <a:fillRect/>
          </a:stretch>
        </p:blipFill>
        <p:spPr>
          <a:xfrm>
            <a:off x="6938551" y="2371782"/>
            <a:ext cx="2667002" cy="1269051"/>
          </a:xfrm>
          <a:prstGeom prst="rect">
            <a:avLst/>
          </a:prstGeom>
          <a:ln>
            <a:solidFill>
              <a:srgbClr val="F7A520"/>
            </a:solidFill>
          </a:ln>
        </p:spPr>
      </p:pic>
      <p:sp>
        <p:nvSpPr>
          <p:cNvPr id="18" name="Oval 17">
            <a:extLst>
              <a:ext uri="{FF2B5EF4-FFF2-40B4-BE49-F238E27FC236}">
                <a16:creationId xmlns:a16="http://schemas.microsoft.com/office/drawing/2014/main" id="{113D1757-F56A-29DD-2AA5-93CDF5EF86A9}"/>
              </a:ext>
            </a:extLst>
          </p:cNvPr>
          <p:cNvSpPr/>
          <p:nvPr/>
        </p:nvSpPr>
        <p:spPr>
          <a:xfrm>
            <a:off x="1454331" y="1759131"/>
            <a:ext cx="627018" cy="3694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Arrow Connector 19">
            <a:extLst>
              <a:ext uri="{FF2B5EF4-FFF2-40B4-BE49-F238E27FC236}">
                <a16:creationId xmlns:a16="http://schemas.microsoft.com/office/drawing/2014/main" id="{89E4A68B-17B2-812A-E6A9-99B614C2E320}"/>
              </a:ext>
            </a:extLst>
          </p:cNvPr>
          <p:cNvCxnSpPr>
            <a:cxnSpLocks/>
          </p:cNvCxnSpPr>
          <p:nvPr/>
        </p:nvCxnSpPr>
        <p:spPr>
          <a:xfrm>
            <a:off x="2081349" y="1942011"/>
            <a:ext cx="15914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84612CD4-E09E-F6A8-D04B-86904173E014}"/>
              </a:ext>
            </a:extLst>
          </p:cNvPr>
          <p:cNvSpPr/>
          <p:nvPr/>
        </p:nvSpPr>
        <p:spPr>
          <a:xfrm>
            <a:off x="387537" y="2128592"/>
            <a:ext cx="3017372" cy="17554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 name="Straight Arrow Connector 21">
            <a:extLst>
              <a:ext uri="{FF2B5EF4-FFF2-40B4-BE49-F238E27FC236}">
                <a16:creationId xmlns:a16="http://schemas.microsoft.com/office/drawing/2014/main" id="{EF92E7D0-0371-0B9E-A900-3B607AA1D85B}"/>
              </a:ext>
            </a:extLst>
          </p:cNvPr>
          <p:cNvCxnSpPr>
            <a:cxnSpLocks/>
          </p:cNvCxnSpPr>
          <p:nvPr/>
        </p:nvCxnSpPr>
        <p:spPr>
          <a:xfrm>
            <a:off x="3404909" y="2990014"/>
            <a:ext cx="34400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4D51129-57A0-B955-BF3B-6C42C4E3BFB5}"/>
              </a:ext>
            </a:extLst>
          </p:cNvPr>
          <p:cNvCxnSpPr>
            <a:cxnSpLocks/>
            <a:endCxn id="32" idx="6"/>
          </p:cNvCxnSpPr>
          <p:nvPr/>
        </p:nvCxnSpPr>
        <p:spPr>
          <a:xfrm rot="10800000" flipV="1">
            <a:off x="3440350" y="3652845"/>
            <a:ext cx="5739651" cy="696680"/>
          </a:xfrm>
          <a:prstGeom prst="bentConnector3">
            <a:avLst>
              <a:gd name="adj1" fmla="val 537"/>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39F828D0-EE02-E028-DCCE-321FE25C6E24}"/>
              </a:ext>
            </a:extLst>
          </p:cNvPr>
          <p:cNvSpPr/>
          <p:nvPr/>
        </p:nvSpPr>
        <p:spPr>
          <a:xfrm>
            <a:off x="422977" y="3691023"/>
            <a:ext cx="3017372" cy="131700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val 34">
            <a:extLst>
              <a:ext uri="{FF2B5EF4-FFF2-40B4-BE49-F238E27FC236}">
                <a16:creationId xmlns:a16="http://schemas.microsoft.com/office/drawing/2014/main" id="{448E2ED5-AFDB-E4DB-C605-B9AACBF8CB2F}"/>
              </a:ext>
            </a:extLst>
          </p:cNvPr>
          <p:cNvSpPr/>
          <p:nvPr/>
        </p:nvSpPr>
        <p:spPr>
          <a:xfrm>
            <a:off x="422977" y="5046205"/>
            <a:ext cx="3017372" cy="12391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Straight Arrow Connector 25">
            <a:extLst>
              <a:ext uri="{FF2B5EF4-FFF2-40B4-BE49-F238E27FC236}">
                <a16:creationId xmlns:a16="http://schemas.microsoft.com/office/drawing/2014/main" id="{B2D7D099-A09A-1967-685D-C271C781D5D2}"/>
              </a:ext>
            </a:extLst>
          </p:cNvPr>
          <p:cNvCxnSpPr>
            <a:cxnSpLocks/>
            <a:stCxn id="35" idx="6"/>
          </p:cNvCxnSpPr>
          <p:nvPr/>
        </p:nvCxnSpPr>
        <p:spPr>
          <a:xfrm flipV="1">
            <a:off x="3440349" y="5665786"/>
            <a:ext cx="3256542" cy="1"/>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5B1CEC4B-2A27-C5B8-8DC9-3F0526CB4607}"/>
              </a:ext>
            </a:extLst>
          </p:cNvPr>
          <p:cNvPicPr>
            <a:picLocks noChangeAspect="1"/>
          </p:cNvPicPr>
          <p:nvPr/>
        </p:nvPicPr>
        <p:blipFill>
          <a:blip r:embed="rId6"/>
          <a:stretch>
            <a:fillRect/>
          </a:stretch>
        </p:blipFill>
        <p:spPr>
          <a:xfrm>
            <a:off x="6696891" y="4703194"/>
            <a:ext cx="3100252" cy="1821729"/>
          </a:xfrm>
          <a:prstGeom prst="rect">
            <a:avLst/>
          </a:prstGeom>
          <a:ln>
            <a:solidFill>
              <a:srgbClr val="F7A520"/>
            </a:solidFill>
          </a:ln>
        </p:spPr>
      </p:pic>
    </p:spTree>
    <p:extLst>
      <p:ext uri="{BB962C8B-B14F-4D97-AF65-F5344CB8AC3E}">
        <p14:creationId xmlns:p14="http://schemas.microsoft.com/office/powerpoint/2010/main" val="392036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6D0DF064-4E84-E0EC-84D2-D8ED6FA183E8}"/>
              </a:ext>
            </a:extLst>
          </p:cNvPr>
          <p:cNvGraphicFramePr>
            <a:graphicFrameLocks noChangeAspect="1"/>
          </p:cNvGraphicFramePr>
          <p:nvPr>
            <p:custDataLst>
              <p:tags r:id="rId1"/>
            </p:custDataLst>
            <p:extLst>
              <p:ext uri="{D42A27DB-BD31-4B8C-83A1-F6EECF244321}">
                <p14:modId xmlns:p14="http://schemas.microsoft.com/office/powerpoint/2010/main" val="343059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6" name="Objet 5" hidden="1">
                        <a:extLst>
                          <a:ext uri="{FF2B5EF4-FFF2-40B4-BE49-F238E27FC236}">
                            <a16:creationId xmlns:a16="http://schemas.microsoft.com/office/drawing/2014/main" id="{6D0DF064-4E84-E0EC-84D2-D8ED6FA183E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46CF5B8B-12DA-7FC6-2B2A-A1F502FD512B}"/>
              </a:ext>
            </a:extLst>
          </p:cNvPr>
          <p:cNvSpPr>
            <a:spLocks noGrp="1"/>
          </p:cNvSpPr>
          <p:nvPr>
            <p:ph type="title"/>
          </p:nvPr>
        </p:nvSpPr>
        <p:spPr/>
        <p:txBody>
          <a:bodyPr vert="horz"/>
          <a:lstStyle/>
          <a:p>
            <a:r>
              <a:rPr lang="en-US" dirty="0"/>
              <a:t>Standards and Guidance </a:t>
            </a:r>
            <a:endParaRPr lang="fr-FR" dirty="0"/>
          </a:p>
        </p:txBody>
      </p:sp>
      <p:sp>
        <p:nvSpPr>
          <p:cNvPr id="3" name="Espace réservé du texte vertical 2">
            <a:extLst>
              <a:ext uri="{FF2B5EF4-FFF2-40B4-BE49-F238E27FC236}">
                <a16:creationId xmlns:a16="http://schemas.microsoft.com/office/drawing/2014/main" id="{EAE3884A-BA2D-DBF0-FEFE-4864F12B159B}"/>
              </a:ext>
            </a:extLst>
          </p:cNvPr>
          <p:cNvSpPr>
            <a:spLocks noGrp="1"/>
          </p:cNvSpPr>
          <p:nvPr>
            <p:ph type="body" orient="vert" idx="1"/>
          </p:nvPr>
        </p:nvSpPr>
        <p:spPr/>
        <p:txBody>
          <a:bodyPr/>
          <a:lstStyle/>
          <a:p>
            <a:r>
              <a:rPr lang="en-US" dirty="0"/>
              <a:t>Managing concepts in Quality System meeting Regulatory Requirements in Medical Devices Industry</a:t>
            </a:r>
          </a:p>
          <a:p>
            <a:r>
              <a:rPr lang="en-US" dirty="0"/>
              <a:t>Risk management principles used throughout the lifecycle of a product (design, manufacturing, post-production, and retirement)</a:t>
            </a:r>
          </a:p>
          <a:p>
            <a:pPr lvl="1"/>
            <a:r>
              <a:rPr lang="en-US" dirty="0"/>
              <a:t>ANSI/AAMI/ISO 13485:2016: </a:t>
            </a:r>
            <a:r>
              <a:rPr lang="en-US" b="0" i="0" dirty="0">
                <a:solidFill>
                  <a:srgbClr val="212529"/>
                </a:solidFill>
                <a:effectLst/>
                <a:latin typeface="Inter var ISO"/>
              </a:rPr>
              <a:t>Medical devices — Quality management systems — Requirements for regulatory purposes</a:t>
            </a:r>
          </a:p>
          <a:p>
            <a:pPr lvl="1"/>
            <a:r>
              <a:rPr lang="en-US" i="1" dirty="0"/>
              <a:t>using</a:t>
            </a:r>
            <a:r>
              <a:rPr lang="en-US" dirty="0"/>
              <a:t> ANSI/AAMI/ISO 14971:2019: </a:t>
            </a:r>
            <a:r>
              <a:rPr lang="en-US" b="0" i="0" dirty="0">
                <a:solidFill>
                  <a:srgbClr val="212529"/>
                </a:solidFill>
                <a:effectLst/>
                <a:latin typeface="Inter var ISO"/>
              </a:rPr>
              <a:t>Medical devices — Application of risk management to medical devices</a:t>
            </a:r>
          </a:p>
          <a:p>
            <a:pPr lvl="1"/>
            <a:r>
              <a:rPr lang="en-US" i="1" dirty="0"/>
              <a:t>and</a:t>
            </a:r>
            <a:r>
              <a:rPr lang="en-US" dirty="0"/>
              <a:t> ANSI/AAMI/ISO TIR24971:2020: </a:t>
            </a:r>
            <a:r>
              <a:rPr lang="en-US" b="0" i="0" dirty="0">
                <a:solidFill>
                  <a:srgbClr val="212529"/>
                </a:solidFill>
                <a:effectLst/>
                <a:latin typeface="Inter var ISO"/>
              </a:rPr>
              <a:t>Medical devices — Guidance on the application of ISO 14971</a:t>
            </a:r>
          </a:p>
          <a:p>
            <a:pPr lvl="1"/>
            <a:endParaRPr lang="fr-FR" dirty="0"/>
          </a:p>
        </p:txBody>
      </p:sp>
      <p:sp>
        <p:nvSpPr>
          <p:cNvPr id="4" name="Espace réservé du numéro de diapositive 3">
            <a:extLst>
              <a:ext uri="{FF2B5EF4-FFF2-40B4-BE49-F238E27FC236}">
                <a16:creationId xmlns:a16="http://schemas.microsoft.com/office/drawing/2014/main" id="{22941ABC-85D6-FD09-CFA3-517F6AC74D63}"/>
              </a:ext>
            </a:extLst>
          </p:cNvPr>
          <p:cNvSpPr>
            <a:spLocks noGrp="1"/>
          </p:cNvSpPr>
          <p:nvPr>
            <p:ph type="sldNum" sz="quarter" idx="12"/>
          </p:nvPr>
        </p:nvSpPr>
        <p:spPr/>
        <p:txBody>
          <a:bodyPr/>
          <a:lstStyle/>
          <a:p>
            <a:fld id="{A51A9785-A052-4492-AAD8-5BB3B67483BF}" type="slidenum">
              <a:rPr lang="en-US" smtClean="0"/>
              <a:t>7</a:t>
            </a:fld>
            <a:endParaRPr lang="en-US"/>
          </a:p>
        </p:txBody>
      </p:sp>
    </p:spTree>
    <p:extLst>
      <p:ext uri="{BB962C8B-B14F-4D97-AF65-F5344CB8AC3E}">
        <p14:creationId xmlns:p14="http://schemas.microsoft.com/office/powerpoint/2010/main" val="579375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t 3" hidden="1">
            <a:extLst>
              <a:ext uri="{FF2B5EF4-FFF2-40B4-BE49-F238E27FC236}">
                <a16:creationId xmlns:a16="http://schemas.microsoft.com/office/drawing/2014/main" id="{41777CAD-30F9-5AED-26B7-184F959B46A8}"/>
              </a:ext>
            </a:extLst>
          </p:cNvPr>
          <p:cNvGraphicFramePr>
            <a:graphicFrameLocks noChangeAspect="1"/>
          </p:cNvGraphicFramePr>
          <p:nvPr>
            <p:custDataLst>
              <p:tags r:id="rId1"/>
            </p:custDataLst>
            <p:extLst>
              <p:ext uri="{D42A27DB-BD31-4B8C-83A1-F6EECF244321}">
                <p14:modId xmlns:p14="http://schemas.microsoft.com/office/powerpoint/2010/main" val="1739677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4" name="Objet 3" hidden="1">
                        <a:extLst>
                          <a:ext uri="{FF2B5EF4-FFF2-40B4-BE49-F238E27FC236}">
                            <a16:creationId xmlns:a16="http://schemas.microsoft.com/office/drawing/2014/main" id="{41777CAD-30F9-5AED-26B7-184F959B46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re 1">
            <a:extLst>
              <a:ext uri="{FF2B5EF4-FFF2-40B4-BE49-F238E27FC236}">
                <a16:creationId xmlns:a16="http://schemas.microsoft.com/office/drawing/2014/main" id="{6C6E9A47-555C-9D69-48F0-088BF55E4E56}"/>
              </a:ext>
            </a:extLst>
          </p:cNvPr>
          <p:cNvSpPr>
            <a:spLocks noGrp="1"/>
          </p:cNvSpPr>
          <p:nvPr>
            <p:ph type="title"/>
          </p:nvPr>
        </p:nvSpPr>
        <p:spPr/>
        <p:txBody>
          <a:bodyPr vert="horz">
            <a:normAutofit/>
          </a:bodyPr>
          <a:lstStyle/>
          <a:p>
            <a:r>
              <a:rPr lang="en-GB" dirty="0"/>
              <a:t>The Teams Approach</a:t>
            </a:r>
            <a:endParaRPr lang="fr-FR" dirty="0"/>
          </a:p>
        </p:txBody>
      </p:sp>
      <p:sp>
        <p:nvSpPr>
          <p:cNvPr id="3" name="Espace réservé du contenu 2">
            <a:extLst>
              <a:ext uri="{FF2B5EF4-FFF2-40B4-BE49-F238E27FC236}">
                <a16:creationId xmlns:a16="http://schemas.microsoft.com/office/drawing/2014/main" id="{9723A8C9-ECBC-C33E-5524-F7C7F26A9718}"/>
              </a:ext>
            </a:extLst>
          </p:cNvPr>
          <p:cNvSpPr>
            <a:spLocks noGrp="1"/>
          </p:cNvSpPr>
          <p:nvPr>
            <p:ph idx="1"/>
          </p:nvPr>
        </p:nvSpPr>
        <p:spPr/>
        <p:txBody>
          <a:bodyPr>
            <a:normAutofit fontScale="92500"/>
          </a:bodyPr>
          <a:lstStyle/>
          <a:p>
            <a:r>
              <a:rPr lang="en-US" dirty="0"/>
              <a:t>Risk evaluation</a:t>
            </a:r>
            <a:r>
              <a:rPr lang="fr-FR" dirty="0"/>
              <a:t> </a:t>
            </a:r>
            <a:r>
              <a:rPr lang="en-AE" dirty="0"/>
              <a:t>based upon understanding the specific steps in a bioprocess (upstream and downstream) and their criticality </a:t>
            </a:r>
          </a:p>
          <a:p>
            <a:endParaRPr lang="en-AE" dirty="0"/>
          </a:p>
          <a:p>
            <a:endParaRPr lang="en-AE" dirty="0"/>
          </a:p>
          <a:p>
            <a:endParaRPr lang="en-AE" dirty="0"/>
          </a:p>
          <a:p>
            <a:endParaRPr lang="en-AE" dirty="0"/>
          </a:p>
          <a:p>
            <a:endParaRPr lang="en-AE" dirty="0"/>
          </a:p>
          <a:p>
            <a:endParaRPr lang="en-AE" dirty="0"/>
          </a:p>
          <a:p>
            <a:endParaRPr lang="en-AE" dirty="0"/>
          </a:p>
          <a:p>
            <a:endParaRPr lang="en-AE" dirty="0"/>
          </a:p>
          <a:p>
            <a:r>
              <a:rPr lang="en-GB" dirty="0"/>
              <a:t>Simplified consolidation and documentation and can be adapted to suit local procedures and  quality management systems</a:t>
            </a:r>
            <a:endParaRPr lang="en-AE" dirty="0"/>
          </a:p>
        </p:txBody>
      </p:sp>
      <p:pic>
        <p:nvPicPr>
          <p:cNvPr id="5" name="Picture 4">
            <a:extLst>
              <a:ext uri="{FF2B5EF4-FFF2-40B4-BE49-F238E27FC236}">
                <a16:creationId xmlns:a16="http://schemas.microsoft.com/office/drawing/2014/main" id="{9F1F56F6-490F-7793-CACB-5D8A9B94048A}"/>
              </a:ext>
            </a:extLst>
          </p:cNvPr>
          <p:cNvPicPr>
            <a:picLocks noChangeAspect="1"/>
          </p:cNvPicPr>
          <p:nvPr/>
        </p:nvPicPr>
        <p:blipFill rotWithShape="1">
          <a:blip r:embed="rId5">
            <a:extLst>
              <a:ext uri="{28A0092B-C50C-407E-A947-70E740481C1C}">
                <a14:useLocalDpi xmlns:a14="http://schemas.microsoft.com/office/drawing/2010/main" val="0"/>
              </a:ext>
            </a:extLst>
          </a:blip>
          <a:srcRect t="54133" r="9259" b="26568"/>
          <a:stretch/>
        </p:blipFill>
        <p:spPr bwMode="auto">
          <a:xfrm>
            <a:off x="393976" y="1990344"/>
            <a:ext cx="9200268" cy="3203448"/>
          </a:xfrm>
          <a:prstGeom prst="rect">
            <a:avLst/>
          </a:prstGeom>
          <a:noFill/>
          <a:ln>
            <a:solidFill>
              <a:schemeClr val="accent1"/>
            </a:solidFill>
          </a:ln>
        </p:spPr>
      </p:pic>
    </p:spTree>
    <p:extLst>
      <p:ext uri="{BB962C8B-B14F-4D97-AF65-F5344CB8AC3E}">
        <p14:creationId xmlns:p14="http://schemas.microsoft.com/office/powerpoint/2010/main" val="7236661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5F35B246-08A2-D6D6-0A58-65A39D8597AD}"/>
              </a:ext>
            </a:extLst>
          </p:cNvPr>
          <p:cNvSpPr txBox="1"/>
          <p:nvPr/>
        </p:nvSpPr>
        <p:spPr>
          <a:xfrm>
            <a:off x="610773" y="1225689"/>
            <a:ext cx="4072128" cy="5632311"/>
          </a:xfrm>
          <a:prstGeom prst="rect">
            <a:avLst/>
          </a:prstGeom>
          <a:noFill/>
        </p:spPr>
        <p:txBody>
          <a:bodyPr wrap="square">
            <a:spAutoFit/>
          </a:bodyPr>
          <a:lstStyle/>
          <a:p>
            <a:pPr marL="285750" indent="-285750">
              <a:buFont typeface="Wingdings" panose="05000000000000000000" pitchFamily="2" charset="2"/>
              <a:buChar char="Ø"/>
            </a:pPr>
            <a:r>
              <a:rPr lang="en-GB" dirty="0"/>
              <a:t>Building on the 7 step cycle and a template decision tree from a member organization, an end to end process flow/decision tree was established</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Provides guidance to facilitate categorization of impact level based on existing supplier data, prior knowledge and SUS use application</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4 impact levels defined</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Guidance provided on suggested action to be taken at each level</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US" dirty="0"/>
              <a:t>The </a:t>
            </a:r>
            <a:r>
              <a:rPr lang="en-US" dirty="0" err="1"/>
              <a:t>BioPhorum</a:t>
            </a:r>
            <a:r>
              <a:rPr lang="en-US" dirty="0"/>
              <a:t> guidance and associated tools and template spreadsheet provides a robust, consistent, and repeatable methodology </a:t>
            </a:r>
            <a:endParaRPr lang="en-GB" dirty="0"/>
          </a:p>
        </p:txBody>
      </p:sp>
      <p:sp>
        <p:nvSpPr>
          <p:cNvPr id="7" name="Title 1">
            <a:extLst>
              <a:ext uri="{FF2B5EF4-FFF2-40B4-BE49-F238E27FC236}">
                <a16:creationId xmlns:a16="http://schemas.microsoft.com/office/drawing/2014/main" id="{0D6F3305-4E93-DDEA-25CC-6FCEFB2B3BB2}"/>
              </a:ext>
            </a:extLst>
          </p:cNvPr>
          <p:cNvSpPr txBox="1">
            <a:spLocks/>
          </p:cNvSpPr>
          <p:nvPr/>
        </p:nvSpPr>
        <p:spPr>
          <a:xfrm>
            <a:off x="610773" y="118278"/>
            <a:ext cx="10515600" cy="1325563"/>
          </a:xfrm>
          <a:prstGeom prst="rect">
            <a:avLst/>
          </a:prstGeom>
        </p:spPr>
        <p:txBody>
          <a:bodyPr anchor="ctr"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t>The Teams Approach</a:t>
            </a:r>
          </a:p>
        </p:txBody>
      </p:sp>
      <p:pic>
        <p:nvPicPr>
          <p:cNvPr id="8" name="Picture 4">
            <a:extLst>
              <a:ext uri="{FF2B5EF4-FFF2-40B4-BE49-F238E27FC236}">
                <a16:creationId xmlns:a16="http://schemas.microsoft.com/office/drawing/2014/main" id="{46AEA3FC-1596-12C0-0F65-C6779B33B9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8573" y="909507"/>
            <a:ext cx="3561469" cy="5830215"/>
          </a:xfrm>
          <a:prstGeom prst="rect">
            <a:avLst/>
          </a:prstGeom>
          <a:noFill/>
          <a:ln>
            <a:solidFill>
              <a:schemeClr val="accent1"/>
            </a:solidFill>
          </a:ln>
        </p:spPr>
      </p:pic>
      <p:sp>
        <p:nvSpPr>
          <p:cNvPr id="9" name="Arrow: Right 6">
            <a:extLst>
              <a:ext uri="{FF2B5EF4-FFF2-40B4-BE49-F238E27FC236}">
                <a16:creationId xmlns:a16="http://schemas.microsoft.com/office/drawing/2014/main" id="{2FFEC9A8-1F4D-00B8-9F1F-CA4B94779C9D}"/>
              </a:ext>
            </a:extLst>
          </p:cNvPr>
          <p:cNvSpPr/>
          <p:nvPr/>
        </p:nvSpPr>
        <p:spPr>
          <a:xfrm>
            <a:off x="4077577" y="4041844"/>
            <a:ext cx="1603896" cy="3185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029515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t 5" hidden="1">
            <a:extLst>
              <a:ext uri="{FF2B5EF4-FFF2-40B4-BE49-F238E27FC236}">
                <a16:creationId xmlns:a16="http://schemas.microsoft.com/office/drawing/2014/main" id="{C1059B95-1147-3259-CDB5-C9CEC70C570D}"/>
              </a:ext>
            </a:extLst>
          </p:cNvPr>
          <p:cNvGraphicFramePr>
            <a:graphicFrameLocks noChangeAspect="1"/>
          </p:cNvGraphicFramePr>
          <p:nvPr>
            <p:custDataLst>
              <p:tags r:id="rId1"/>
            </p:custDataLst>
            <p:extLst>
              <p:ext uri="{D42A27DB-BD31-4B8C-83A1-F6EECF244321}">
                <p14:modId xmlns:p14="http://schemas.microsoft.com/office/powerpoint/2010/main" val="15805671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4" imgW="592" imgH="591" progId="TCLayout.ActiveDocument.1">
                  <p:embed/>
                </p:oleObj>
              </mc:Choice>
              <mc:Fallback>
                <p:oleObj name="Diapositive think-cell" r:id="rId4" imgW="592" imgH="591" progId="TCLayout.ActiveDocument.1">
                  <p:embed/>
                  <p:pic>
                    <p:nvPicPr>
                      <p:cNvPr id="6" name="Objet 5" hidden="1">
                        <a:extLst>
                          <a:ext uri="{FF2B5EF4-FFF2-40B4-BE49-F238E27FC236}">
                            <a16:creationId xmlns:a16="http://schemas.microsoft.com/office/drawing/2014/main" id="{C1059B95-1147-3259-CDB5-C9CEC70C57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Foliennummernplatzhalter 13">
            <a:extLst>
              <a:ext uri="{FF2B5EF4-FFF2-40B4-BE49-F238E27FC236}">
                <a16:creationId xmlns:a16="http://schemas.microsoft.com/office/drawing/2014/main" id="{88A36DB9-7F95-47AE-B1BC-BDA52CEBA7C7}"/>
              </a:ext>
            </a:extLst>
          </p:cNvPr>
          <p:cNvSpPr>
            <a:spLocks noGrp="1"/>
          </p:cNvSpPr>
          <p:nvPr>
            <p:ph type="sldNum" sz="quarter" idx="12"/>
          </p:nvPr>
        </p:nvSpPr>
        <p:spPr/>
        <p:txBody>
          <a:bodyPr/>
          <a:lstStyle/>
          <a:p>
            <a:fld id="{0C8761C7-EE27-4485-904A-AF787EF92FBE}" type="slidenum">
              <a:rPr lang="en-US" noProof="0" smtClean="0"/>
              <a:pPr/>
              <a:t>72</a:t>
            </a:fld>
            <a:endParaRPr lang="en-US" noProof="0"/>
          </a:p>
        </p:txBody>
      </p:sp>
      <p:sp>
        <p:nvSpPr>
          <p:cNvPr id="5" name="Titre 4">
            <a:extLst>
              <a:ext uri="{FF2B5EF4-FFF2-40B4-BE49-F238E27FC236}">
                <a16:creationId xmlns:a16="http://schemas.microsoft.com/office/drawing/2014/main" id="{6DAD2732-32DD-5224-2A24-554F35C6547C}"/>
              </a:ext>
            </a:extLst>
          </p:cNvPr>
          <p:cNvSpPr>
            <a:spLocks noGrp="1"/>
          </p:cNvSpPr>
          <p:nvPr>
            <p:ph type="title"/>
          </p:nvPr>
        </p:nvSpPr>
        <p:spPr>
          <a:xfrm>
            <a:off x="2031274" y="2971787"/>
            <a:ext cx="10515600" cy="1325563"/>
          </a:xfrm>
        </p:spPr>
        <p:txBody>
          <a:bodyPr vert="horz">
            <a:normAutofit/>
          </a:bodyPr>
          <a:lstStyle/>
          <a:p>
            <a:r>
              <a:rPr lang="en-US" sz="4400" b="1" dirty="0"/>
              <a:t>Summary</a:t>
            </a:r>
            <a:endParaRPr lang="fr-FR" dirty="0"/>
          </a:p>
        </p:txBody>
      </p:sp>
      <p:pic>
        <p:nvPicPr>
          <p:cNvPr id="17" name="Picture 6" descr="Text, background pattern&#10;&#10;Description automatically generated">
            <a:extLst>
              <a:ext uri="{FF2B5EF4-FFF2-40B4-BE49-F238E27FC236}">
                <a16:creationId xmlns:a16="http://schemas.microsoft.com/office/drawing/2014/main" id="{A44D43A0-EDB5-D0DD-E71A-9919C70169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162" y="106587"/>
            <a:ext cx="5534745" cy="1844915"/>
          </a:xfrm>
          <a:prstGeom prst="rect">
            <a:avLst/>
          </a:prstGeom>
        </p:spPr>
      </p:pic>
    </p:spTree>
    <p:extLst>
      <p:ext uri="{BB962C8B-B14F-4D97-AF65-F5344CB8AC3E}">
        <p14:creationId xmlns:p14="http://schemas.microsoft.com/office/powerpoint/2010/main" val="3260153791"/>
      </p:ext>
    </p:extLst>
  </p:cSld>
  <p:clrMapOvr>
    <a:masterClrMapping/>
  </p:clrMapOvr>
  <mc:AlternateContent xmlns:mc="http://schemas.openxmlformats.org/markup-compatibility/2006">
    <mc:Choice xmlns:p14="http://schemas.microsoft.com/office/powerpoint/2010/main" Requires="p14">
      <p:transition spd="slow" p14:dur="2000" advTm="180"/>
    </mc:Choice>
    <mc:Fallback>
      <p:transition spd="slow" advTm="18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t 15" hidden="1">
            <a:extLst>
              <a:ext uri="{FF2B5EF4-FFF2-40B4-BE49-F238E27FC236}">
                <a16:creationId xmlns:a16="http://schemas.microsoft.com/office/drawing/2014/main" id="{A1E174F6-2183-DD2A-261F-DECFC94E63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16" name="Objet 15" hidden="1">
                        <a:extLst>
                          <a:ext uri="{FF2B5EF4-FFF2-40B4-BE49-F238E27FC236}">
                            <a16:creationId xmlns:a16="http://schemas.microsoft.com/office/drawing/2014/main" id="{A1E174F6-2183-DD2A-261F-DECFC94E63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Oval 8">
            <a:extLst>
              <a:ext uri="{FF2B5EF4-FFF2-40B4-BE49-F238E27FC236}">
                <a16:creationId xmlns:a16="http://schemas.microsoft.com/office/drawing/2014/main" id="{7106E184-FC9E-4D6D-938C-D067DFF9A3E6}"/>
              </a:ext>
            </a:extLst>
          </p:cNvPr>
          <p:cNvSpPr/>
          <p:nvPr/>
        </p:nvSpPr>
        <p:spPr>
          <a:xfrm>
            <a:off x="7824292" y="2643643"/>
            <a:ext cx="2528770" cy="2528770"/>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6D80FC2-2031-4B2E-ACA4-BD2D1E9C7A9E}"/>
              </a:ext>
            </a:extLst>
          </p:cNvPr>
          <p:cNvSpPr>
            <a:spLocks noGrp="1"/>
          </p:cNvSpPr>
          <p:nvPr>
            <p:ph type="title"/>
          </p:nvPr>
        </p:nvSpPr>
        <p:spPr>
          <a:xfrm>
            <a:off x="838200" y="71833"/>
            <a:ext cx="11353800" cy="1325563"/>
          </a:xfrm>
        </p:spPr>
        <p:txBody>
          <a:bodyPr vert="horz"/>
          <a:lstStyle/>
          <a:p>
            <a:r>
              <a:rPr lang="en-US" dirty="0"/>
              <a:t>SUS qualification in Ionizing Radiation Sterilization </a:t>
            </a:r>
          </a:p>
        </p:txBody>
      </p:sp>
      <p:sp>
        <p:nvSpPr>
          <p:cNvPr id="15" name="Espace réservé du numéro de diapositive 14">
            <a:extLst>
              <a:ext uri="{FF2B5EF4-FFF2-40B4-BE49-F238E27FC236}">
                <a16:creationId xmlns:a16="http://schemas.microsoft.com/office/drawing/2014/main" id="{C6FD7B30-C779-3D8B-A5A1-90B7FB63D69C}"/>
              </a:ext>
            </a:extLst>
          </p:cNvPr>
          <p:cNvSpPr>
            <a:spLocks noGrp="1"/>
          </p:cNvSpPr>
          <p:nvPr>
            <p:ph type="sldNum" sz="quarter" idx="12"/>
          </p:nvPr>
        </p:nvSpPr>
        <p:spPr/>
        <p:txBody>
          <a:bodyPr/>
          <a:lstStyle/>
          <a:p>
            <a:fld id="{0C8761C7-EE27-4485-904A-AF787EF92FBE}" type="slidenum">
              <a:rPr lang="fr-FR" noProof="0" smtClean="0"/>
              <a:t>73</a:t>
            </a:fld>
            <a:endParaRPr lang="fr-FR" noProof="0"/>
          </a:p>
        </p:txBody>
      </p:sp>
      <p:sp>
        <p:nvSpPr>
          <p:cNvPr id="10" name="Rectangle 9">
            <a:extLst>
              <a:ext uri="{FF2B5EF4-FFF2-40B4-BE49-F238E27FC236}">
                <a16:creationId xmlns:a16="http://schemas.microsoft.com/office/drawing/2014/main" id="{FFB97053-44AD-48AC-9BA7-E01E75ADDBC6}"/>
              </a:ext>
            </a:extLst>
          </p:cNvPr>
          <p:cNvSpPr/>
          <p:nvPr/>
        </p:nvSpPr>
        <p:spPr>
          <a:xfrm>
            <a:off x="8290331" y="2330535"/>
            <a:ext cx="1439449" cy="94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678E09-0576-45BB-858E-16FD0B384853}"/>
              </a:ext>
            </a:extLst>
          </p:cNvPr>
          <p:cNvSpPr/>
          <p:nvPr/>
        </p:nvSpPr>
        <p:spPr>
          <a:xfrm>
            <a:off x="9763745" y="3824544"/>
            <a:ext cx="1439449" cy="94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1E4039-4EA9-4604-A6AA-7F10621CAC64}"/>
              </a:ext>
            </a:extLst>
          </p:cNvPr>
          <p:cNvSpPr/>
          <p:nvPr/>
        </p:nvSpPr>
        <p:spPr>
          <a:xfrm>
            <a:off x="7003837" y="3619516"/>
            <a:ext cx="1439449" cy="94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4EA4D8-AAAC-4315-94D0-A421A3E614AA}"/>
              </a:ext>
            </a:extLst>
          </p:cNvPr>
          <p:cNvSpPr txBox="1"/>
          <p:nvPr/>
        </p:nvSpPr>
        <p:spPr>
          <a:xfrm>
            <a:off x="6974160" y="4001294"/>
            <a:ext cx="1773115" cy="646331"/>
          </a:xfrm>
          <a:prstGeom prst="rect">
            <a:avLst/>
          </a:prstGeom>
          <a:solidFill>
            <a:schemeClr val="bg1"/>
          </a:solidFill>
        </p:spPr>
        <p:txBody>
          <a:bodyPr wrap="square" rtlCol="0">
            <a:spAutoFit/>
          </a:bodyPr>
          <a:lstStyle/>
          <a:p>
            <a:r>
              <a:rPr lang="en-US" dirty="0">
                <a:solidFill>
                  <a:srgbClr val="1F3665"/>
                </a:solidFill>
              </a:rPr>
              <a:t>Component Manufacturers</a:t>
            </a:r>
          </a:p>
        </p:txBody>
      </p:sp>
      <p:sp>
        <p:nvSpPr>
          <p:cNvPr id="6" name="TextBox 5">
            <a:extLst>
              <a:ext uri="{FF2B5EF4-FFF2-40B4-BE49-F238E27FC236}">
                <a16:creationId xmlns:a16="http://schemas.microsoft.com/office/drawing/2014/main" id="{9D876F5F-033D-498A-9ED8-CF540998E077}"/>
              </a:ext>
            </a:extLst>
          </p:cNvPr>
          <p:cNvSpPr txBox="1"/>
          <p:nvPr/>
        </p:nvSpPr>
        <p:spPr>
          <a:xfrm>
            <a:off x="8443286" y="2452436"/>
            <a:ext cx="1207318" cy="646331"/>
          </a:xfrm>
          <a:prstGeom prst="rect">
            <a:avLst/>
          </a:prstGeom>
          <a:solidFill>
            <a:schemeClr val="bg1"/>
          </a:solidFill>
        </p:spPr>
        <p:txBody>
          <a:bodyPr wrap="none" rtlCol="0">
            <a:spAutoFit/>
          </a:bodyPr>
          <a:lstStyle/>
          <a:p>
            <a:pPr algn="ctr"/>
            <a:r>
              <a:rPr lang="en-US" dirty="0">
                <a:solidFill>
                  <a:srgbClr val="1F3665"/>
                </a:solidFill>
              </a:rPr>
              <a:t>SUS</a:t>
            </a:r>
            <a:br>
              <a:rPr lang="en-US" dirty="0">
                <a:solidFill>
                  <a:srgbClr val="1F3665"/>
                </a:solidFill>
              </a:rPr>
            </a:br>
            <a:r>
              <a:rPr lang="en-US" dirty="0">
                <a:solidFill>
                  <a:srgbClr val="1F3665"/>
                </a:solidFill>
              </a:rPr>
              <a:t>Integrators</a:t>
            </a:r>
          </a:p>
        </p:txBody>
      </p:sp>
      <p:sp>
        <p:nvSpPr>
          <p:cNvPr id="8" name="TextBox 7">
            <a:extLst>
              <a:ext uri="{FF2B5EF4-FFF2-40B4-BE49-F238E27FC236}">
                <a16:creationId xmlns:a16="http://schemas.microsoft.com/office/drawing/2014/main" id="{984D0AD2-3766-470A-9322-838DD96AA651}"/>
              </a:ext>
            </a:extLst>
          </p:cNvPr>
          <p:cNvSpPr txBox="1"/>
          <p:nvPr/>
        </p:nvSpPr>
        <p:spPr>
          <a:xfrm>
            <a:off x="9581522" y="4122370"/>
            <a:ext cx="1854739" cy="369332"/>
          </a:xfrm>
          <a:prstGeom prst="rect">
            <a:avLst/>
          </a:prstGeom>
          <a:solidFill>
            <a:schemeClr val="bg1"/>
          </a:solidFill>
        </p:spPr>
        <p:txBody>
          <a:bodyPr wrap="none" rtlCol="0">
            <a:spAutoFit/>
          </a:bodyPr>
          <a:lstStyle/>
          <a:p>
            <a:r>
              <a:rPr lang="en-US" dirty="0">
                <a:solidFill>
                  <a:srgbClr val="1F3665"/>
                </a:solidFill>
              </a:rPr>
              <a:t>Biomanufacturers</a:t>
            </a:r>
          </a:p>
        </p:txBody>
      </p:sp>
      <p:pic>
        <p:nvPicPr>
          <p:cNvPr id="5" name="Graphic 4" descr="Cycle with people with solid fill">
            <a:extLst>
              <a:ext uri="{FF2B5EF4-FFF2-40B4-BE49-F238E27FC236}">
                <a16:creationId xmlns:a16="http://schemas.microsoft.com/office/drawing/2014/main" id="{B44C9F0F-A2E0-4A4D-8596-F30EE0D154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3175" y="3223908"/>
            <a:ext cx="1117429" cy="1117429"/>
          </a:xfrm>
          <a:prstGeom prst="rect">
            <a:avLst/>
          </a:prstGeom>
        </p:spPr>
      </p:pic>
      <p:sp>
        <p:nvSpPr>
          <p:cNvPr id="13" name="TextBox 12">
            <a:extLst>
              <a:ext uri="{FF2B5EF4-FFF2-40B4-BE49-F238E27FC236}">
                <a16:creationId xmlns:a16="http://schemas.microsoft.com/office/drawing/2014/main" id="{7014E905-54BB-4346-B51B-2D9F1F9B0C4F}"/>
              </a:ext>
            </a:extLst>
          </p:cNvPr>
          <p:cNvSpPr txBox="1"/>
          <p:nvPr/>
        </p:nvSpPr>
        <p:spPr>
          <a:xfrm>
            <a:off x="7404558" y="5335106"/>
            <a:ext cx="3368237" cy="461665"/>
          </a:xfrm>
          <a:prstGeom prst="rect">
            <a:avLst/>
          </a:prstGeom>
          <a:solidFill>
            <a:schemeClr val="bg1"/>
          </a:solidFill>
        </p:spPr>
        <p:txBody>
          <a:bodyPr wrap="square" rtlCol="0">
            <a:spAutoFit/>
          </a:bodyPr>
          <a:lstStyle/>
          <a:p>
            <a:r>
              <a:rPr lang="en-US" sz="2400" b="1" i="1" dirty="0">
                <a:solidFill>
                  <a:schemeClr val="bg1">
                    <a:lumMod val="50000"/>
                  </a:schemeClr>
                </a:solidFill>
              </a:rPr>
              <a:t>Communication is key</a:t>
            </a:r>
          </a:p>
        </p:txBody>
      </p:sp>
      <p:sp>
        <p:nvSpPr>
          <p:cNvPr id="14" name="TextBox 3">
            <a:extLst>
              <a:ext uri="{FF2B5EF4-FFF2-40B4-BE49-F238E27FC236}">
                <a16:creationId xmlns:a16="http://schemas.microsoft.com/office/drawing/2014/main" id="{BAC4FB79-C8EC-4984-86B4-12E3075DCA52}"/>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solidFill>
                <a:effectLst/>
                <a:uLnTx/>
                <a:uFillTx/>
                <a:latin typeface="Calibri" panose="020F0502020204030204"/>
                <a:ea typeface="+mn-ea"/>
                <a:cs typeface="+mn-cs"/>
              </a:rPr>
              <a:t>.</a:t>
            </a:r>
          </a:p>
        </p:txBody>
      </p:sp>
      <p:graphicFrame>
        <p:nvGraphicFramePr>
          <p:cNvPr id="18" name="Diagramme 17">
            <a:extLst>
              <a:ext uri="{FF2B5EF4-FFF2-40B4-BE49-F238E27FC236}">
                <a16:creationId xmlns:a16="http://schemas.microsoft.com/office/drawing/2014/main" id="{FD436A76-A9D9-3369-CD96-488C7FD853CC}"/>
              </a:ext>
            </a:extLst>
          </p:cNvPr>
          <p:cNvGraphicFramePr/>
          <p:nvPr>
            <p:extLst>
              <p:ext uri="{D42A27DB-BD31-4B8C-83A1-F6EECF244321}">
                <p14:modId xmlns:p14="http://schemas.microsoft.com/office/powerpoint/2010/main" val="3992314192"/>
              </p:ext>
            </p:extLst>
          </p:nvPr>
        </p:nvGraphicFramePr>
        <p:xfrm>
          <a:off x="588048" y="1464016"/>
          <a:ext cx="5551866" cy="47417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5">
            <a:extLst>
              <a:ext uri="{FF2B5EF4-FFF2-40B4-BE49-F238E27FC236}">
                <a16:creationId xmlns:a16="http://schemas.microsoft.com/office/drawing/2014/main" id="{EA5FC3B2-1F14-1F49-0888-5815A1631120}"/>
              </a:ext>
            </a:extLst>
          </p:cNvPr>
          <p:cNvSpPr txBox="1"/>
          <p:nvPr/>
        </p:nvSpPr>
        <p:spPr>
          <a:xfrm>
            <a:off x="7965506" y="1335980"/>
            <a:ext cx="2089098" cy="369332"/>
          </a:xfrm>
          <a:prstGeom prst="rect">
            <a:avLst/>
          </a:prstGeom>
          <a:solidFill>
            <a:schemeClr val="bg1"/>
          </a:solidFill>
        </p:spPr>
        <p:txBody>
          <a:bodyPr wrap="none" rtlCol="0">
            <a:spAutoFit/>
          </a:bodyPr>
          <a:lstStyle/>
          <a:p>
            <a:pPr algn="ctr"/>
            <a:r>
              <a:rPr lang="en-US" dirty="0">
                <a:solidFill>
                  <a:srgbClr val="1F3665"/>
                </a:solidFill>
              </a:rPr>
              <a:t>Sterilization services</a:t>
            </a:r>
          </a:p>
        </p:txBody>
      </p:sp>
      <p:cxnSp>
        <p:nvCxnSpPr>
          <p:cNvPr id="17" name="Connecteur droit 16">
            <a:extLst>
              <a:ext uri="{FF2B5EF4-FFF2-40B4-BE49-F238E27FC236}">
                <a16:creationId xmlns:a16="http://schemas.microsoft.com/office/drawing/2014/main" id="{6BE5571F-5802-2908-1DC5-113149F02B01}"/>
              </a:ext>
            </a:extLst>
          </p:cNvPr>
          <p:cNvCxnSpPr>
            <a:stCxn id="3" idx="2"/>
            <a:endCxn id="10" idx="0"/>
          </p:cNvCxnSpPr>
          <p:nvPr/>
        </p:nvCxnSpPr>
        <p:spPr>
          <a:xfrm>
            <a:off x="9010055" y="1705312"/>
            <a:ext cx="1" cy="625223"/>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85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t 15" hidden="1">
            <a:extLst>
              <a:ext uri="{FF2B5EF4-FFF2-40B4-BE49-F238E27FC236}">
                <a16:creationId xmlns:a16="http://schemas.microsoft.com/office/drawing/2014/main" id="{A1E174F6-2183-DD2A-261F-DECFC94E633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353" imgH="353" progId="TCLayout.ActiveDocument.1">
                  <p:embed/>
                </p:oleObj>
              </mc:Choice>
              <mc:Fallback>
                <p:oleObj name="Diapositive think-cell" r:id="rId3" imgW="353" imgH="353" progId="TCLayout.ActiveDocument.1">
                  <p:embed/>
                  <p:pic>
                    <p:nvPicPr>
                      <p:cNvPr id="16" name="Objet 15" hidden="1">
                        <a:extLst>
                          <a:ext uri="{FF2B5EF4-FFF2-40B4-BE49-F238E27FC236}">
                            <a16:creationId xmlns:a16="http://schemas.microsoft.com/office/drawing/2014/main" id="{A1E174F6-2183-DD2A-261F-DECFC94E63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Oval 8">
            <a:extLst>
              <a:ext uri="{FF2B5EF4-FFF2-40B4-BE49-F238E27FC236}">
                <a16:creationId xmlns:a16="http://schemas.microsoft.com/office/drawing/2014/main" id="{7106E184-FC9E-4D6D-938C-D067DFF9A3E6}"/>
              </a:ext>
            </a:extLst>
          </p:cNvPr>
          <p:cNvSpPr/>
          <p:nvPr/>
        </p:nvSpPr>
        <p:spPr>
          <a:xfrm>
            <a:off x="7824292" y="2643643"/>
            <a:ext cx="2528770" cy="25287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D80FC2-2031-4B2E-ACA4-BD2D1E9C7A9E}"/>
              </a:ext>
            </a:extLst>
          </p:cNvPr>
          <p:cNvSpPr>
            <a:spLocks noGrp="1"/>
          </p:cNvSpPr>
          <p:nvPr>
            <p:ph type="title"/>
          </p:nvPr>
        </p:nvSpPr>
        <p:spPr>
          <a:xfrm>
            <a:off x="838200" y="71833"/>
            <a:ext cx="11353800" cy="1325563"/>
          </a:xfrm>
        </p:spPr>
        <p:txBody>
          <a:bodyPr vert="horz"/>
          <a:lstStyle/>
          <a:p>
            <a:r>
              <a:rPr lang="en-US" dirty="0"/>
              <a:t>SUS qualification in Ionizing Radiation Sterilization </a:t>
            </a:r>
          </a:p>
        </p:txBody>
      </p:sp>
      <p:sp>
        <p:nvSpPr>
          <p:cNvPr id="15" name="Espace réservé du numéro de diapositive 14">
            <a:extLst>
              <a:ext uri="{FF2B5EF4-FFF2-40B4-BE49-F238E27FC236}">
                <a16:creationId xmlns:a16="http://schemas.microsoft.com/office/drawing/2014/main" id="{C6FD7B30-C779-3D8B-A5A1-90B7FB63D69C}"/>
              </a:ext>
            </a:extLst>
          </p:cNvPr>
          <p:cNvSpPr>
            <a:spLocks noGrp="1"/>
          </p:cNvSpPr>
          <p:nvPr>
            <p:ph type="sldNum" sz="quarter" idx="12"/>
          </p:nvPr>
        </p:nvSpPr>
        <p:spPr/>
        <p:txBody>
          <a:bodyPr/>
          <a:lstStyle/>
          <a:p>
            <a:fld id="{0C8761C7-EE27-4485-904A-AF787EF92FBE}" type="slidenum">
              <a:rPr lang="fr-FR" noProof="0" smtClean="0"/>
              <a:t>8</a:t>
            </a:fld>
            <a:endParaRPr lang="fr-FR" noProof="0"/>
          </a:p>
        </p:txBody>
      </p:sp>
      <p:sp>
        <p:nvSpPr>
          <p:cNvPr id="10" name="Rectangle 9">
            <a:extLst>
              <a:ext uri="{FF2B5EF4-FFF2-40B4-BE49-F238E27FC236}">
                <a16:creationId xmlns:a16="http://schemas.microsoft.com/office/drawing/2014/main" id="{FFB97053-44AD-48AC-9BA7-E01E75ADDBC6}"/>
              </a:ext>
            </a:extLst>
          </p:cNvPr>
          <p:cNvSpPr/>
          <p:nvPr/>
        </p:nvSpPr>
        <p:spPr>
          <a:xfrm>
            <a:off x="8290331" y="2330535"/>
            <a:ext cx="1439449" cy="94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678E09-0576-45BB-858E-16FD0B384853}"/>
              </a:ext>
            </a:extLst>
          </p:cNvPr>
          <p:cNvSpPr/>
          <p:nvPr/>
        </p:nvSpPr>
        <p:spPr>
          <a:xfrm>
            <a:off x="9763745" y="3824544"/>
            <a:ext cx="1439449" cy="94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1E4039-4EA9-4604-A6AA-7F10621CAC64}"/>
              </a:ext>
            </a:extLst>
          </p:cNvPr>
          <p:cNvSpPr/>
          <p:nvPr/>
        </p:nvSpPr>
        <p:spPr>
          <a:xfrm>
            <a:off x="7003837" y="3619516"/>
            <a:ext cx="1439449" cy="941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34EA4D8-AAAC-4315-94D0-A421A3E614AA}"/>
              </a:ext>
            </a:extLst>
          </p:cNvPr>
          <p:cNvSpPr txBox="1"/>
          <p:nvPr/>
        </p:nvSpPr>
        <p:spPr>
          <a:xfrm>
            <a:off x="6974160" y="4001294"/>
            <a:ext cx="1773115" cy="646331"/>
          </a:xfrm>
          <a:prstGeom prst="rect">
            <a:avLst/>
          </a:prstGeom>
          <a:solidFill>
            <a:schemeClr val="bg1"/>
          </a:solidFill>
        </p:spPr>
        <p:txBody>
          <a:bodyPr wrap="square" rtlCol="0">
            <a:spAutoFit/>
          </a:bodyPr>
          <a:lstStyle/>
          <a:p>
            <a:r>
              <a:rPr lang="en-US" dirty="0">
                <a:solidFill>
                  <a:srgbClr val="1F3665"/>
                </a:solidFill>
              </a:rPr>
              <a:t>Component Manufacturers</a:t>
            </a:r>
          </a:p>
        </p:txBody>
      </p:sp>
      <p:sp>
        <p:nvSpPr>
          <p:cNvPr id="6" name="TextBox 5">
            <a:extLst>
              <a:ext uri="{FF2B5EF4-FFF2-40B4-BE49-F238E27FC236}">
                <a16:creationId xmlns:a16="http://schemas.microsoft.com/office/drawing/2014/main" id="{9D876F5F-033D-498A-9ED8-CF540998E077}"/>
              </a:ext>
            </a:extLst>
          </p:cNvPr>
          <p:cNvSpPr txBox="1"/>
          <p:nvPr/>
        </p:nvSpPr>
        <p:spPr>
          <a:xfrm>
            <a:off x="8443286" y="2452436"/>
            <a:ext cx="1207318" cy="646331"/>
          </a:xfrm>
          <a:prstGeom prst="rect">
            <a:avLst/>
          </a:prstGeom>
          <a:solidFill>
            <a:schemeClr val="bg1"/>
          </a:solidFill>
        </p:spPr>
        <p:txBody>
          <a:bodyPr wrap="none" rtlCol="0">
            <a:spAutoFit/>
          </a:bodyPr>
          <a:lstStyle/>
          <a:p>
            <a:pPr algn="ctr"/>
            <a:r>
              <a:rPr lang="en-US" dirty="0">
                <a:solidFill>
                  <a:srgbClr val="1F3665"/>
                </a:solidFill>
              </a:rPr>
              <a:t>SUS</a:t>
            </a:r>
            <a:br>
              <a:rPr lang="en-US" dirty="0">
                <a:solidFill>
                  <a:srgbClr val="1F3665"/>
                </a:solidFill>
              </a:rPr>
            </a:br>
            <a:r>
              <a:rPr lang="en-US" dirty="0">
                <a:solidFill>
                  <a:srgbClr val="1F3665"/>
                </a:solidFill>
              </a:rPr>
              <a:t>Integrators</a:t>
            </a:r>
          </a:p>
        </p:txBody>
      </p:sp>
      <p:sp>
        <p:nvSpPr>
          <p:cNvPr id="8" name="TextBox 7">
            <a:extLst>
              <a:ext uri="{FF2B5EF4-FFF2-40B4-BE49-F238E27FC236}">
                <a16:creationId xmlns:a16="http://schemas.microsoft.com/office/drawing/2014/main" id="{984D0AD2-3766-470A-9322-838DD96AA651}"/>
              </a:ext>
            </a:extLst>
          </p:cNvPr>
          <p:cNvSpPr txBox="1"/>
          <p:nvPr/>
        </p:nvSpPr>
        <p:spPr>
          <a:xfrm>
            <a:off x="9581522" y="4122370"/>
            <a:ext cx="1854739" cy="369332"/>
          </a:xfrm>
          <a:prstGeom prst="rect">
            <a:avLst/>
          </a:prstGeom>
          <a:solidFill>
            <a:schemeClr val="bg1"/>
          </a:solidFill>
        </p:spPr>
        <p:txBody>
          <a:bodyPr wrap="none" rtlCol="0">
            <a:spAutoFit/>
          </a:bodyPr>
          <a:lstStyle/>
          <a:p>
            <a:r>
              <a:rPr lang="en-US" dirty="0">
                <a:solidFill>
                  <a:srgbClr val="1F3665"/>
                </a:solidFill>
              </a:rPr>
              <a:t>Biomanufacturers</a:t>
            </a:r>
          </a:p>
        </p:txBody>
      </p:sp>
      <p:pic>
        <p:nvPicPr>
          <p:cNvPr id="5" name="Graphic 4" descr="Cycle with people with solid fill">
            <a:extLst>
              <a:ext uri="{FF2B5EF4-FFF2-40B4-BE49-F238E27FC236}">
                <a16:creationId xmlns:a16="http://schemas.microsoft.com/office/drawing/2014/main" id="{B44C9F0F-A2E0-4A4D-8596-F30EE0D154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33175" y="3223908"/>
            <a:ext cx="1117429" cy="1117429"/>
          </a:xfrm>
          <a:prstGeom prst="rect">
            <a:avLst/>
          </a:prstGeom>
        </p:spPr>
      </p:pic>
      <p:sp>
        <p:nvSpPr>
          <p:cNvPr id="13" name="TextBox 12">
            <a:extLst>
              <a:ext uri="{FF2B5EF4-FFF2-40B4-BE49-F238E27FC236}">
                <a16:creationId xmlns:a16="http://schemas.microsoft.com/office/drawing/2014/main" id="{7014E905-54BB-4346-B51B-2D9F1F9B0C4F}"/>
              </a:ext>
            </a:extLst>
          </p:cNvPr>
          <p:cNvSpPr txBox="1"/>
          <p:nvPr/>
        </p:nvSpPr>
        <p:spPr>
          <a:xfrm>
            <a:off x="7404558" y="5335106"/>
            <a:ext cx="3368237" cy="461665"/>
          </a:xfrm>
          <a:prstGeom prst="rect">
            <a:avLst/>
          </a:prstGeom>
          <a:solidFill>
            <a:schemeClr val="bg1"/>
          </a:solidFill>
        </p:spPr>
        <p:txBody>
          <a:bodyPr wrap="square" rtlCol="0">
            <a:spAutoFit/>
          </a:bodyPr>
          <a:lstStyle/>
          <a:p>
            <a:r>
              <a:rPr lang="en-US" sz="2400" b="1" i="1" dirty="0">
                <a:solidFill>
                  <a:schemeClr val="bg1">
                    <a:lumMod val="50000"/>
                  </a:schemeClr>
                </a:solidFill>
              </a:rPr>
              <a:t>Communication is key</a:t>
            </a:r>
          </a:p>
        </p:txBody>
      </p:sp>
      <p:sp>
        <p:nvSpPr>
          <p:cNvPr id="14" name="TextBox 3">
            <a:extLst>
              <a:ext uri="{FF2B5EF4-FFF2-40B4-BE49-F238E27FC236}">
                <a16:creationId xmlns:a16="http://schemas.microsoft.com/office/drawing/2014/main" id="{BAC4FB79-C8EC-4984-86B4-12E3075DCA52}"/>
              </a:ext>
            </a:extLst>
          </p:cNvPr>
          <p:cNvSpPr txBox="1"/>
          <p:nvPr/>
        </p:nvSpPr>
        <p:spPr>
          <a:xfrm>
            <a:off x="12000615" y="6488668"/>
            <a:ext cx="2423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solidFill>
                <a:effectLst/>
                <a:uLnTx/>
                <a:uFillTx/>
                <a:latin typeface="Calibri" panose="020F0502020204030204"/>
                <a:ea typeface="+mn-ea"/>
                <a:cs typeface="+mn-cs"/>
              </a:rPr>
              <a:t>.</a:t>
            </a:r>
          </a:p>
        </p:txBody>
      </p:sp>
      <p:graphicFrame>
        <p:nvGraphicFramePr>
          <p:cNvPr id="3" name="Diagramme 2">
            <a:extLst>
              <a:ext uri="{FF2B5EF4-FFF2-40B4-BE49-F238E27FC236}">
                <a16:creationId xmlns:a16="http://schemas.microsoft.com/office/drawing/2014/main" id="{41D2723F-90E9-323F-1C44-68CEE8AA7464}"/>
              </a:ext>
            </a:extLst>
          </p:cNvPr>
          <p:cNvGraphicFramePr/>
          <p:nvPr>
            <p:extLst>
              <p:ext uri="{D42A27DB-BD31-4B8C-83A1-F6EECF244321}">
                <p14:modId xmlns:p14="http://schemas.microsoft.com/office/powerpoint/2010/main" val="1840522512"/>
              </p:ext>
            </p:extLst>
          </p:nvPr>
        </p:nvGraphicFramePr>
        <p:xfrm>
          <a:off x="588048" y="1464016"/>
          <a:ext cx="5551866" cy="47417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2346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7" grpId="0" animBg="1"/>
      <p:bldP spid="6" grpId="0" animBg="1"/>
      <p:bldP spid="8"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B60EF41E-D59C-8345-B4C1-9D824DA140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e think-cell" r:id="rId3" imgW="592" imgH="591" progId="TCLayout.ActiveDocument.1">
                  <p:embed/>
                </p:oleObj>
              </mc:Choice>
              <mc:Fallback>
                <p:oleObj name="Diapositive think-cell" r:id="rId3" imgW="592" imgH="591" progId="TCLayout.ActiveDocument.1">
                  <p:embed/>
                  <p:pic>
                    <p:nvPicPr>
                      <p:cNvPr id="8" name="Objet 7" hidden="1">
                        <a:extLst>
                          <a:ext uri="{FF2B5EF4-FFF2-40B4-BE49-F238E27FC236}">
                            <a16:creationId xmlns:a16="http://schemas.microsoft.com/office/drawing/2014/main" id="{B60EF41E-D59C-8345-B4C1-9D824DA140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Titre 8">
            <a:extLst>
              <a:ext uri="{FF2B5EF4-FFF2-40B4-BE49-F238E27FC236}">
                <a16:creationId xmlns:a16="http://schemas.microsoft.com/office/drawing/2014/main" id="{CE0C2EE6-D129-74CC-9D73-38F73573C671}"/>
              </a:ext>
            </a:extLst>
          </p:cNvPr>
          <p:cNvSpPr>
            <a:spLocks noGrp="1"/>
          </p:cNvSpPr>
          <p:nvPr>
            <p:ph type="title"/>
          </p:nvPr>
        </p:nvSpPr>
        <p:spPr/>
        <p:txBody>
          <a:bodyPr vert="horz"/>
          <a:lstStyle/>
          <a:p>
            <a:r>
              <a:rPr lang="fr-FR" dirty="0"/>
              <a:t>Agenda</a:t>
            </a:r>
          </a:p>
        </p:txBody>
      </p:sp>
      <p:sp>
        <p:nvSpPr>
          <p:cNvPr id="3" name="Espace réservé du numéro de diapositive 2">
            <a:extLst>
              <a:ext uri="{FF2B5EF4-FFF2-40B4-BE49-F238E27FC236}">
                <a16:creationId xmlns:a16="http://schemas.microsoft.com/office/drawing/2014/main" id="{53AAA381-FF64-D544-643D-18C017FC91E4}"/>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0C8761C7-EE27-4485-904A-AF787EF92FBE}" type="slidenum">
              <a:rPr kumimoji="0" lang="en-US" sz="1000" b="0" i="0" u="none" strike="noStrike" kern="1200" cap="none" spc="0" normalizeH="0" baseline="0" noProof="0" smtClean="0">
                <a:ln>
                  <a:noFill/>
                </a:ln>
                <a:solidFill>
                  <a:prstClr val="black"/>
                </a:solidFill>
                <a:effectLst/>
                <a:uLnTx/>
                <a:uFillTx/>
                <a:latin typeface="TT Norms Pro"/>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TT Norms Pro"/>
              <a:ea typeface="+mn-ea"/>
              <a:cs typeface="+mn-cs"/>
            </a:endParaRPr>
          </a:p>
        </p:txBody>
      </p:sp>
      <p:sp>
        <p:nvSpPr>
          <p:cNvPr id="5" name="Espace réservé du texte 4">
            <a:extLst>
              <a:ext uri="{FF2B5EF4-FFF2-40B4-BE49-F238E27FC236}">
                <a16:creationId xmlns:a16="http://schemas.microsoft.com/office/drawing/2014/main" id="{7C833C18-6C1D-ED4E-D040-68FAC133B386}"/>
              </a:ext>
            </a:extLst>
          </p:cNvPr>
          <p:cNvSpPr>
            <a:spLocks noGrp="1"/>
          </p:cNvSpPr>
          <p:nvPr>
            <p:ph type="body" sz="quarter" idx="4294967295"/>
          </p:nvPr>
        </p:nvSpPr>
        <p:spPr>
          <a:xfrm>
            <a:off x="587375" y="1742655"/>
            <a:ext cx="5508625" cy="3816350"/>
          </a:xfrm>
        </p:spPr>
        <p:txBody>
          <a:bodyPr>
            <a:normAutofit lnSpcReduction="10000"/>
          </a:bodyPr>
          <a:lstStyle/>
          <a:p>
            <a:r>
              <a:rPr lang="en-US" dirty="0"/>
              <a:t>ISO1137 requirements</a:t>
            </a:r>
          </a:p>
          <a:p>
            <a:r>
              <a:rPr lang="en-US" dirty="0"/>
              <a:t>Irradiation physics </a:t>
            </a:r>
          </a:p>
          <a:p>
            <a:r>
              <a:rPr lang="en-US" dirty="0"/>
              <a:t>Radiation technologies</a:t>
            </a:r>
          </a:p>
          <a:p>
            <a:r>
              <a:rPr lang="en-US" dirty="0"/>
              <a:t>Material science</a:t>
            </a:r>
          </a:p>
          <a:p>
            <a:r>
              <a:rPr lang="en-US" dirty="0"/>
              <a:t>BPSA guidance</a:t>
            </a:r>
          </a:p>
          <a:p>
            <a:r>
              <a:rPr lang="en-US" dirty="0"/>
              <a:t>Vendor assessment</a:t>
            </a:r>
          </a:p>
          <a:p>
            <a:r>
              <a:rPr lang="en-US" dirty="0" err="1"/>
              <a:t>BioPhorum</a:t>
            </a:r>
            <a:r>
              <a:rPr lang="en-US" dirty="0"/>
              <a:t> risk evaluation guidance</a:t>
            </a:r>
          </a:p>
          <a:p>
            <a:endParaRPr lang="fr-FR" dirty="0"/>
          </a:p>
        </p:txBody>
      </p:sp>
      <p:pic>
        <p:nvPicPr>
          <p:cNvPr id="6" name="Espace réservé pour une image  7">
            <a:extLst>
              <a:ext uri="{FF2B5EF4-FFF2-40B4-BE49-F238E27FC236}">
                <a16:creationId xmlns:a16="http://schemas.microsoft.com/office/drawing/2014/main" id="{3AB695E5-CAE3-180C-FC07-0E2E7F76BC29}"/>
              </a:ext>
            </a:extLst>
          </p:cNvPr>
          <p:cNvPicPr>
            <a:picLocks noChangeAspect="1"/>
          </p:cNvPicPr>
          <p:nvPr/>
        </p:nvPicPr>
        <p:blipFill rotWithShape="1">
          <a:blip r:embed="rId5">
            <a:extLst>
              <a:ext uri="{28A0092B-C50C-407E-A947-70E740481C1C}">
                <a14:useLocalDpi xmlns:a14="http://schemas.microsoft.com/office/drawing/2010/main" val="0"/>
              </a:ext>
            </a:extLst>
          </a:blip>
          <a:srcRect l="15852" r="17271"/>
          <a:stretch/>
        </p:blipFill>
        <p:spPr>
          <a:xfrm>
            <a:off x="7602584" y="936745"/>
            <a:ext cx="4511038" cy="4496830"/>
          </a:xfrm>
          <a:prstGeom prst="rect">
            <a:avLst/>
          </a:prstGeom>
          <a:solidFill>
            <a:schemeClr val="bg1">
              <a:lumMod val="75000"/>
            </a:schemeClr>
          </a:solidFill>
        </p:spPr>
      </p:pic>
    </p:spTree>
    <p:extLst>
      <p:ext uri="{BB962C8B-B14F-4D97-AF65-F5344CB8AC3E}">
        <p14:creationId xmlns:p14="http://schemas.microsoft.com/office/powerpoint/2010/main" val="30362044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WS_master">
  <a:themeElements>
    <a:clrScheme name="BioPhorum widescreen">
      <a:dk1>
        <a:srgbClr val="002A43"/>
      </a:dk1>
      <a:lt1>
        <a:srgbClr val="FFFFFF"/>
      </a:lt1>
      <a:dk2>
        <a:srgbClr val="002A43"/>
      </a:dk2>
      <a:lt2>
        <a:srgbClr val="646464"/>
      </a:lt2>
      <a:accent1>
        <a:srgbClr val="F7A520"/>
      </a:accent1>
      <a:accent2>
        <a:srgbClr val="007D88"/>
      </a:accent2>
      <a:accent3>
        <a:srgbClr val="002A43"/>
      </a:accent3>
      <a:accent4>
        <a:srgbClr val="81004F"/>
      </a:accent4>
      <a:accent5>
        <a:srgbClr val="A8192C"/>
      </a:accent5>
      <a:accent6>
        <a:srgbClr val="00594D"/>
      </a:accent6>
      <a:hlink>
        <a:srgbClr val="007D88"/>
      </a:hlink>
      <a:folHlink>
        <a:srgbClr val="F7A5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Black">
      <a:srgbClr val="000000"/>
    </a:custClr>
    <a:custClr name="Grey">
      <a:srgbClr val="E6E6E6"/>
    </a:custClr>
    <a:custClr name="Navy">
      <a:srgbClr val="002A43"/>
    </a:custClr>
    <a:custClr name="Yellow">
      <a:srgbClr val="F7A520"/>
    </a:custClr>
    <a:custClr name="Teal">
      <a:srgbClr val="007D88"/>
    </a:custClr>
    <a:custClr name="Navy">
      <a:srgbClr val="002A43"/>
    </a:custClr>
    <a:custClr name="Purple">
      <a:srgbClr val="2C162C"/>
    </a:custClr>
    <a:custClr name="Traffic light red">
      <a:srgbClr val="871335"/>
    </a:custClr>
    <a:custClr name="Traffic light green">
      <a:srgbClr val="31554B"/>
    </a:custClr>
    <a:custClr name="grey">
      <a:srgbClr val="E6E6E6"/>
    </a:custClr>
    <a:custClr name="grey">
      <a:srgbClr val="E6E6E6"/>
    </a:custClr>
    <a:custClr name="grey">
      <a:srgbClr val="E6E6E6"/>
    </a:custClr>
    <a:custClr name="Navy 80%">
      <a:srgbClr val="335569"/>
    </a:custClr>
    <a:custClr name="Yellow 80%">
      <a:srgbClr val="F9B74D"/>
    </a:custClr>
    <a:custClr name="Teal 80%">
      <a:srgbClr val="3397A0"/>
    </a:custClr>
    <a:custClr name="Navy 80%">
      <a:srgbClr val="335569"/>
    </a:custClr>
    <a:custClr name="Warm pink">
      <a:srgbClr val="81004F"/>
    </a:custClr>
    <a:custClr name="Traffic light yellow">
      <a:srgbClr val="F7A520"/>
    </a:custClr>
    <a:custClr name="Green">
      <a:srgbClr val="8EA238"/>
    </a:custClr>
    <a:custClr name="grey">
      <a:srgbClr val="E6E6E6"/>
    </a:custClr>
    <a:custClr name="grey">
      <a:srgbClr val="E6E6E6"/>
    </a:custClr>
    <a:custClr name="grey">
      <a:srgbClr val="E6E6E6"/>
    </a:custClr>
    <a:custClr name="Navy 60%">
      <a:srgbClr val="667F8E"/>
    </a:custClr>
    <a:custClr name="Yellow 60%">
      <a:srgbClr val="FAC979"/>
    </a:custClr>
    <a:custClr name="Teal 60%">
      <a:srgbClr val="66B1B8"/>
    </a:custClr>
    <a:custClr name="Navy 60%">
      <a:srgbClr val="667F8E"/>
    </a:custClr>
    <a:custClr name="Light pink">
      <a:srgbClr val="DC0077"/>
    </a:custClr>
    <a:custClr name="Traffic light green">
      <a:srgbClr val="31554B"/>
    </a:custClr>
    <a:custClr name="Orange">
      <a:srgbClr val="CE7826"/>
    </a:custClr>
    <a:custClr name="grey">
      <a:srgbClr val="E6E6E6"/>
    </a:custClr>
    <a:custClr name="grey">
      <a:srgbClr val="E6E6E6"/>
    </a:custClr>
    <a:custClr name="grey">
      <a:srgbClr val="E6E6E6"/>
    </a:custClr>
    <a:custClr name="Navy 40%">
      <a:srgbClr val="99AAB4"/>
    </a:custClr>
    <a:custClr name="Yellow 40%">
      <a:srgbClr val="FCDBA6"/>
    </a:custClr>
    <a:custClr name="Teal 40%">
      <a:srgbClr val="99CBCF"/>
    </a:custClr>
    <a:custClr name="Navy 40%">
      <a:srgbClr val="99AAB4"/>
    </a:custClr>
    <a:custClr name="grey">
      <a:srgbClr val="E6E6E6"/>
    </a:custClr>
    <a:custClr name="grey">
      <a:srgbClr val="E6E6E6"/>
    </a:custClr>
    <a:custClr name="grey">
      <a:srgbClr val="E6E6E6"/>
    </a:custClr>
    <a:custClr name="grey">
      <a:srgbClr val="E6E6E6"/>
    </a:custClr>
    <a:custClr name="grey">
      <a:srgbClr val="E6E6E6"/>
    </a:custClr>
    <a:custClr name="grey">
      <a:srgbClr val="E6E6E6"/>
    </a:custClr>
    <a:custClr name="Navy 20%">
      <a:srgbClr val="CCD4D9"/>
    </a:custClr>
    <a:custClr name="Yellow 20%">
      <a:srgbClr val="FDEDD2"/>
    </a:custClr>
    <a:custClr name="Teal 20%">
      <a:srgbClr val="CCE5E7"/>
    </a:custClr>
    <a:custClr name="Navy 20%">
      <a:srgbClr val="CCD4D9"/>
    </a:custClr>
    <a:custClr name="grey">
      <a:srgbClr val="E6E6E6"/>
    </a:custClr>
    <a:custClr name="grey">
      <a:srgbClr val="E6E6E6"/>
    </a:custClr>
    <a:custClr name="grey">
      <a:srgbClr val="E6E6E6"/>
    </a:custClr>
  </a:custClrLst>
  <a:extLst>
    <a:ext uri="{05A4C25C-085E-4340-85A3-A5531E510DB2}">
      <thm15:themeFamily xmlns:thm15="http://schemas.microsoft.com/office/thememl/2012/main" name="BioPhorum covers and section breaks.pptx" id="{0C7A00A6-CB9E-4CF2-A59A-93EDC0F6D4D1}" vid="{44104998-FD7E-4BF2-A223-87EB46404047}"/>
    </a:ext>
  </a:extLst>
</a:theme>
</file>

<file path=ppt/theme/theme3.xml><?xml version="1.0" encoding="utf-8"?>
<a:theme xmlns:a="http://schemas.openxmlformats.org/drawingml/2006/main" name="4_WS_master">
  <a:themeElements>
    <a:clrScheme name="BioPhorum widescreen">
      <a:dk1>
        <a:srgbClr val="002A43"/>
      </a:dk1>
      <a:lt1>
        <a:srgbClr val="FFFFFF"/>
      </a:lt1>
      <a:dk2>
        <a:srgbClr val="002A43"/>
      </a:dk2>
      <a:lt2>
        <a:srgbClr val="646464"/>
      </a:lt2>
      <a:accent1>
        <a:srgbClr val="F7A520"/>
      </a:accent1>
      <a:accent2>
        <a:srgbClr val="007D88"/>
      </a:accent2>
      <a:accent3>
        <a:srgbClr val="002A43"/>
      </a:accent3>
      <a:accent4>
        <a:srgbClr val="81004F"/>
      </a:accent4>
      <a:accent5>
        <a:srgbClr val="A8192C"/>
      </a:accent5>
      <a:accent6>
        <a:srgbClr val="00594D"/>
      </a:accent6>
      <a:hlink>
        <a:srgbClr val="007D88"/>
      </a:hlink>
      <a:folHlink>
        <a:srgbClr val="F7A5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White">
      <a:srgbClr val="FFFFFF"/>
    </a:custClr>
    <a:custClr name="Black">
      <a:srgbClr val="000000"/>
    </a:custClr>
    <a:custClr name="Grey">
      <a:srgbClr val="E6E6E6"/>
    </a:custClr>
    <a:custClr name="Navy">
      <a:srgbClr val="002A43"/>
    </a:custClr>
    <a:custClr name="Yellow">
      <a:srgbClr val="F7A520"/>
    </a:custClr>
    <a:custClr name="Teal">
      <a:srgbClr val="007D88"/>
    </a:custClr>
    <a:custClr name="Navy">
      <a:srgbClr val="002A43"/>
    </a:custClr>
    <a:custClr name="Purple">
      <a:srgbClr val="2C162C"/>
    </a:custClr>
    <a:custClr name="Traffic light red">
      <a:srgbClr val="871335"/>
    </a:custClr>
    <a:custClr name="Traffic light green">
      <a:srgbClr val="31554B"/>
    </a:custClr>
    <a:custClr name="grey">
      <a:srgbClr val="E6E6E6"/>
    </a:custClr>
    <a:custClr name="grey">
      <a:srgbClr val="E6E6E6"/>
    </a:custClr>
    <a:custClr name="grey">
      <a:srgbClr val="E6E6E6"/>
    </a:custClr>
    <a:custClr name="Navy 80%">
      <a:srgbClr val="335569"/>
    </a:custClr>
    <a:custClr name="Yellow 80%">
      <a:srgbClr val="F9B74D"/>
    </a:custClr>
    <a:custClr name="Teal 80%">
      <a:srgbClr val="3397A0"/>
    </a:custClr>
    <a:custClr name="Navy 80%">
      <a:srgbClr val="335569"/>
    </a:custClr>
    <a:custClr name="Warm pink">
      <a:srgbClr val="81004F"/>
    </a:custClr>
    <a:custClr name="Traffic light yellow">
      <a:srgbClr val="F7A520"/>
    </a:custClr>
    <a:custClr name="Green">
      <a:srgbClr val="8EA238"/>
    </a:custClr>
    <a:custClr name="grey">
      <a:srgbClr val="E6E6E6"/>
    </a:custClr>
    <a:custClr name="grey">
      <a:srgbClr val="E6E6E6"/>
    </a:custClr>
    <a:custClr name="grey">
      <a:srgbClr val="E6E6E6"/>
    </a:custClr>
    <a:custClr name="Navy 60%">
      <a:srgbClr val="667F8E"/>
    </a:custClr>
    <a:custClr name="Yellow 60%">
      <a:srgbClr val="FAC979"/>
    </a:custClr>
    <a:custClr name="Teal 60%">
      <a:srgbClr val="66B1B8"/>
    </a:custClr>
    <a:custClr name="Navy 60%">
      <a:srgbClr val="667F8E"/>
    </a:custClr>
    <a:custClr name="Light pink">
      <a:srgbClr val="DC0077"/>
    </a:custClr>
    <a:custClr name="Traffic light green">
      <a:srgbClr val="31554B"/>
    </a:custClr>
    <a:custClr name="Orange">
      <a:srgbClr val="CE7826"/>
    </a:custClr>
    <a:custClr name="grey">
      <a:srgbClr val="E6E6E6"/>
    </a:custClr>
    <a:custClr name="grey">
      <a:srgbClr val="E6E6E6"/>
    </a:custClr>
    <a:custClr name="grey">
      <a:srgbClr val="E6E6E6"/>
    </a:custClr>
    <a:custClr name="Navy 40%">
      <a:srgbClr val="99AAB4"/>
    </a:custClr>
    <a:custClr name="Yellow 40%">
      <a:srgbClr val="FCDBA6"/>
    </a:custClr>
    <a:custClr name="Teal 40%">
      <a:srgbClr val="99CBCF"/>
    </a:custClr>
    <a:custClr name="Navy 40%">
      <a:srgbClr val="99AAB4"/>
    </a:custClr>
    <a:custClr name="grey">
      <a:srgbClr val="E6E6E6"/>
    </a:custClr>
    <a:custClr name="grey">
      <a:srgbClr val="E6E6E6"/>
    </a:custClr>
    <a:custClr name="grey">
      <a:srgbClr val="E6E6E6"/>
    </a:custClr>
    <a:custClr name="grey">
      <a:srgbClr val="E6E6E6"/>
    </a:custClr>
    <a:custClr name="grey">
      <a:srgbClr val="E6E6E6"/>
    </a:custClr>
    <a:custClr name="grey">
      <a:srgbClr val="E6E6E6"/>
    </a:custClr>
    <a:custClr name="Navy 20%">
      <a:srgbClr val="CCD4D9"/>
    </a:custClr>
    <a:custClr name="Yellow 20%">
      <a:srgbClr val="FDEDD2"/>
    </a:custClr>
    <a:custClr name="Teal 20%">
      <a:srgbClr val="CCE5E7"/>
    </a:custClr>
    <a:custClr name="Navy 20%">
      <a:srgbClr val="CCD4D9"/>
    </a:custClr>
    <a:custClr name="grey">
      <a:srgbClr val="E6E6E6"/>
    </a:custClr>
    <a:custClr name="grey">
      <a:srgbClr val="E6E6E6"/>
    </a:custClr>
    <a:custClr name="grey">
      <a:srgbClr val="E6E6E6"/>
    </a:custClr>
  </a:custClrLst>
  <a:extLst>
    <a:ext uri="{05A4C25C-085E-4340-85A3-A5531E510DB2}">
      <thm15:themeFamily xmlns:thm15="http://schemas.microsoft.com/office/thememl/2012/main" name="BioPhorum covers and section breaks.pptx" id="{0C7A00A6-CB9E-4CF2-A59A-93EDC0F6D4D1}" vid="{44104998-FD7E-4BF2-A223-87EB4640404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c7a02b0-b409-4a14-8332-6772575f453b}" enabled="0" method="" siteId="{8c7a02b0-b409-4a14-8332-6772575f453b}" removed="1"/>
</clbl:labelList>
</file>

<file path=docProps/app.xml><?xml version="1.0" encoding="utf-8"?>
<Properties xmlns="http://schemas.openxmlformats.org/officeDocument/2006/extended-properties" xmlns:vt="http://schemas.openxmlformats.org/officeDocument/2006/docPropsVTypes">
  <TotalTime>0</TotalTime>
  <Words>6728</Words>
  <Application>Microsoft Office PowerPoint</Application>
  <PresentationFormat>Grand écran</PresentationFormat>
  <Paragraphs>835</Paragraphs>
  <Slides>73</Slides>
  <Notes>29</Notes>
  <HiddenSlides>3</HiddenSlides>
  <MMClips>0</MMClips>
  <ScaleCrop>false</ScaleCrop>
  <HeadingPairs>
    <vt:vector size="8" baseType="variant">
      <vt:variant>
        <vt:lpstr>Polices utilisées</vt:lpstr>
      </vt:variant>
      <vt:variant>
        <vt:i4>14</vt:i4>
      </vt:variant>
      <vt:variant>
        <vt:lpstr>Thème</vt:lpstr>
      </vt:variant>
      <vt:variant>
        <vt:i4>3</vt:i4>
      </vt:variant>
      <vt:variant>
        <vt:lpstr>Serveurs OLE incorporés</vt:lpstr>
      </vt:variant>
      <vt:variant>
        <vt:i4>3</vt:i4>
      </vt:variant>
      <vt:variant>
        <vt:lpstr>Titres des diapositives</vt:lpstr>
      </vt:variant>
      <vt:variant>
        <vt:i4>73</vt:i4>
      </vt:variant>
    </vt:vector>
  </HeadingPairs>
  <TitlesOfParts>
    <vt:vector size="93" baseType="lpstr">
      <vt:lpstr>-apple-system</vt:lpstr>
      <vt:lpstr>Inter var ISO</vt:lpstr>
      <vt:lpstr>Monserrat</vt:lpstr>
      <vt:lpstr>SartoriusRotisSans</vt:lpstr>
      <vt:lpstr>Arial</vt:lpstr>
      <vt:lpstr>Calibri</vt:lpstr>
      <vt:lpstr>Calibri Light</vt:lpstr>
      <vt:lpstr>Century Gothic</vt:lpstr>
      <vt:lpstr>Montserrat</vt:lpstr>
      <vt:lpstr>Poppins</vt:lpstr>
      <vt:lpstr>Symbol</vt:lpstr>
      <vt:lpstr>Times New Roman</vt:lpstr>
      <vt:lpstr>TT Norms Pro</vt:lpstr>
      <vt:lpstr>Wingdings</vt:lpstr>
      <vt:lpstr>1_Office Theme</vt:lpstr>
      <vt:lpstr>2_WS_master</vt:lpstr>
      <vt:lpstr>4_WS_master</vt:lpstr>
      <vt:lpstr>Diapositive think-cell</vt:lpstr>
      <vt:lpstr>CS ChemDraw Drawing</vt:lpstr>
      <vt:lpstr>Graph</vt:lpstr>
      <vt:lpstr>Présentation PowerPoint</vt:lpstr>
      <vt:lpstr>Biotech Only Succeeds Working Together</vt:lpstr>
      <vt:lpstr>Demand, Capacity &amp; Implementation</vt:lpstr>
      <vt:lpstr>EU Annex 1 Specific Guidance on SUS Safety Assessment Needs</vt:lpstr>
      <vt:lpstr>Standards and Guidance </vt:lpstr>
      <vt:lpstr>How standards for radiation sterilization works1</vt:lpstr>
      <vt:lpstr>Standards and Guidance </vt:lpstr>
      <vt:lpstr>SUS qualification in Ionizing Radiation Sterilization </vt:lpstr>
      <vt:lpstr>Agenda</vt:lpstr>
      <vt:lpstr>ISO 11137 Requirements</vt:lpstr>
      <vt:lpstr>Activation </vt:lpstr>
      <vt:lpstr>Sterility</vt:lpstr>
      <vt:lpstr>Sterility</vt:lpstr>
      <vt:lpstr>Sterility X-ray &amp; Ebeam sterilization requires for the SUS the same regulatory compliance than gamma</vt:lpstr>
      <vt:lpstr>Sterility Microbicidal effectiveness of ionizing radiations</vt:lpstr>
      <vt:lpstr>Sterility Verification</vt:lpstr>
      <vt:lpstr>Sterility – Performance Qualification(Dose mapping)</vt:lpstr>
      <vt:lpstr>Validating Sterility (ISO11137) and Maintaining Processes</vt:lpstr>
      <vt:lpstr>TIR104 – Transfer between radiation sources1</vt:lpstr>
      <vt:lpstr>Finding Guidance</vt:lpstr>
      <vt:lpstr>Transferring the maximum acceptable dose</vt:lpstr>
      <vt:lpstr>Physics</vt:lpstr>
      <vt:lpstr>Radiation Technology: Introduction Sterilization Modalities &amp; Technologies</vt:lpstr>
      <vt:lpstr>Radiation Technology: Introduction Photon is a Photon</vt:lpstr>
      <vt:lpstr>Radiation Technology: Introduction</vt:lpstr>
      <vt:lpstr>Photons Deliver Dose, Electrons Do the Killing</vt:lpstr>
      <vt:lpstr>Radiation Technology</vt:lpstr>
      <vt:lpstr>Radiation Technology: Gamma-ray</vt:lpstr>
      <vt:lpstr>Radiation Technology: X-ray</vt:lpstr>
      <vt:lpstr>Radiation technologies’ comparison</vt:lpstr>
      <vt:lpstr>Radiation technologies’ comparison</vt:lpstr>
      <vt:lpstr>Material science</vt:lpstr>
      <vt:lpstr>Single-Use Bioprocessing</vt:lpstr>
      <vt:lpstr>Material science</vt:lpstr>
      <vt:lpstr>Material science Polymer property changes upon ionizing irradiations</vt:lpstr>
      <vt:lpstr>Material Consideration in Radiation Processing</vt:lpstr>
      <vt:lpstr>TIR17 – Compatibility of materials1</vt:lpstr>
      <vt:lpstr>Materials Impact Assessment</vt:lpstr>
      <vt:lpstr>BPSA risk assessment guidance</vt:lpstr>
      <vt:lpstr>X-ray Vision</vt:lpstr>
      <vt:lpstr> BPSA Quality Test Matrices (2015) </vt:lpstr>
      <vt:lpstr>Materials &amp; Assemblies Impact Assessment </vt:lpstr>
      <vt:lpstr>Materials Impact Assessment</vt:lpstr>
      <vt:lpstr>Risk-based Testing Approach for X-ray Qualification</vt:lpstr>
      <vt:lpstr>Risk-based Testing Approach to Qualification of X-ray</vt:lpstr>
      <vt:lpstr>X-Ray: Representative Qualification Data</vt:lpstr>
      <vt:lpstr>X-Ray: Representative Qualification Data</vt:lpstr>
      <vt:lpstr>Recent Publications</vt:lpstr>
      <vt:lpstr>SUS vendors risk assessment</vt:lpstr>
      <vt:lpstr>Eligibility of Products to sterilization technologies BPSA X-ray Paper I1 and other guidelines2 define protocol to verify/validate equivalency</vt:lpstr>
      <vt:lpstr>Risk-based Testing Approach to Qualification of X-ray</vt:lpstr>
      <vt:lpstr>Assessment of the impact of X-rays vs gamma rays</vt:lpstr>
      <vt:lpstr>Selection of the testing components, sub-assemblies &amp; products</vt:lpstr>
      <vt:lpstr>Validation testing program defined based on risk analysis</vt:lpstr>
      <vt:lpstr>Validation testing program defined based on risk analysis</vt:lpstr>
      <vt:lpstr>How to revalidate Sartorius products/sub-assemblies/ materials ? </vt:lpstr>
      <vt:lpstr>Equivalency</vt:lpstr>
      <vt:lpstr>Proof of equivalency</vt:lpstr>
      <vt:lpstr>Proof of equivalency</vt:lpstr>
      <vt:lpstr>Tensile strength – Equivalence criteria defining  </vt:lpstr>
      <vt:lpstr>Biomanufacturers risk evaluation</vt:lpstr>
      <vt:lpstr>Guidance for risk evaluation of X-Ray irradiation of single use systems</vt:lpstr>
      <vt:lpstr>Présentation PowerPoint</vt:lpstr>
      <vt:lpstr>The challenge</vt:lpstr>
      <vt:lpstr>The solution</vt:lpstr>
      <vt:lpstr>The solution</vt:lpstr>
      <vt:lpstr>Development of the Guidance &amp; Tools</vt:lpstr>
      <vt:lpstr>Overview of Guidance</vt:lpstr>
      <vt:lpstr>Guidance Steps</vt:lpstr>
      <vt:lpstr>The Teams Approach</vt:lpstr>
      <vt:lpstr>Présentation PowerPoint</vt:lpstr>
      <vt:lpstr>Summary</vt:lpstr>
      <vt:lpstr>SUS qualification in Ionizing Radiation Sterilization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Pasmore, Mark</dc:creator>
  <cp:lastModifiedBy>Dorey, Samuel</cp:lastModifiedBy>
  <cp:revision>8</cp:revision>
  <dcterms:created xsi:type="dcterms:W3CDTF">2021-09-20T18:58:47Z</dcterms:created>
  <dcterms:modified xsi:type="dcterms:W3CDTF">2023-09-18T20:56:18Z</dcterms:modified>
</cp:coreProperties>
</file>