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2" r:id="rId2"/>
    <p:sldId id="271" r:id="rId3"/>
    <p:sldId id="280" r:id="rId4"/>
    <p:sldId id="275" r:id="rId5"/>
    <p:sldId id="274" r:id="rId6"/>
    <p:sldId id="276" r:id="rId7"/>
    <p:sldId id="273" r:id="rId8"/>
    <p:sldId id="281" r:id="rId9"/>
    <p:sldId id="278"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2C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CC6DD-0105-40D8-B604-1B1159B08461}" v="1" dt="2023-09-13T20:36:02.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p:scale>
          <a:sx n="80" d="100"/>
          <a:sy n="80" d="100"/>
        </p:scale>
        <p:origin x="1362"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083BA-6C9B-4710-A96E-63EA7EA8D684}"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E9033-08B3-44F2-A233-AA65697B73E7}" type="slidenum">
              <a:rPr lang="en-US" smtClean="0"/>
              <a:t>‹#›</a:t>
            </a:fld>
            <a:endParaRPr lang="en-US"/>
          </a:p>
        </p:txBody>
      </p:sp>
    </p:spTree>
    <p:extLst>
      <p:ext uri="{BB962C8B-B14F-4D97-AF65-F5344CB8AC3E}">
        <p14:creationId xmlns:p14="http://schemas.microsoft.com/office/powerpoint/2010/main" val="200309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F431-671D-428D-A528-C2DFB76DEF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638C36-FC5A-4B78-9B6E-E0E24131A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1B196C-47FD-4913-80B0-EC80E0D2D5B8}"/>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83969AF2-ACFE-415C-9907-6240BD21BBDB}"/>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CD78A9B9-40F2-4CAA-B278-5A15918F5244}"/>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422447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6989-F95A-431F-A54D-B07A1B681A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576933-12A7-44EE-A1FB-6089AE681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68C73-71F9-4F9B-9E4A-B605CE1268F1}"/>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4597EB7B-B946-4E39-BA4C-A2B40F3E7ABF}"/>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7C4E9FA6-A38B-4893-BB1C-34E03FB705E5}"/>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410404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A66178-8052-4EB9-AF28-204086BB7B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13CA8D-099F-4268-85BA-88D34406CD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2901B-DE5E-4582-9B16-B8F4B812BED0}"/>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0686AC94-BDFF-496B-960C-0FEE63D0EE8C}"/>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0B48DCFC-486C-4E83-92C9-6D7FF54C6A2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234692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673F-570A-405F-AB75-6320E9EEA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1B1DE8-D6C5-438C-BBC8-A48B7B233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52408-02B4-4290-96A2-A21E132C8065}"/>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CD2461D2-8A61-49AE-8888-4133F1E7B559}"/>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F940811D-CA39-4921-B276-4534BE201EC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108077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47F5-3764-48BE-B157-C0ACFD636A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0A5A9F-B0A6-4D60-BA0D-73C579854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624D20-AB5F-4AE6-9698-EEB7A0F61A6E}"/>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8C56FF38-7C53-49D9-A804-9F6F3E3C3BA3}"/>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AE7BF6A4-7AAF-4239-953C-1726691C8DF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231232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5B0C-A6BF-4303-845E-514B0A8306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676B0-7BAF-4697-A708-FE1424F7FD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3594F0-2FAF-487B-BBB0-0E57799A37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44111-F7F1-4883-B2C2-619256175460}"/>
              </a:ext>
            </a:extLst>
          </p:cNvPr>
          <p:cNvSpPr>
            <a:spLocks noGrp="1"/>
          </p:cNvSpPr>
          <p:nvPr>
            <p:ph type="dt" sz="half" idx="10"/>
          </p:nvPr>
        </p:nvSpPr>
        <p:spPr/>
        <p:txBody>
          <a:bodyPr/>
          <a:lstStyle/>
          <a:p>
            <a:r>
              <a:rPr lang="en-US"/>
              <a:t>September 17, 2020</a:t>
            </a:r>
          </a:p>
        </p:txBody>
      </p:sp>
      <p:sp>
        <p:nvSpPr>
          <p:cNvPr id="6" name="Footer Placeholder 5">
            <a:extLst>
              <a:ext uri="{FF2B5EF4-FFF2-40B4-BE49-F238E27FC236}">
                <a16:creationId xmlns:a16="http://schemas.microsoft.com/office/drawing/2014/main" id="{09E272A4-9142-4DDA-8116-82689ED64B3D}"/>
              </a:ext>
            </a:extLst>
          </p:cNvPr>
          <p:cNvSpPr>
            <a:spLocks noGrp="1"/>
          </p:cNvSpPr>
          <p:nvPr>
            <p:ph type="ftr" sz="quarter" idx="11"/>
          </p:nvPr>
        </p:nvSpPr>
        <p:spPr/>
        <p:txBody>
          <a:bodyPr/>
          <a:lstStyle/>
          <a:p>
            <a:r>
              <a:rPr lang="en-US"/>
              <a:t>[insert presenter name]</a:t>
            </a:r>
          </a:p>
        </p:txBody>
      </p:sp>
      <p:sp>
        <p:nvSpPr>
          <p:cNvPr id="7" name="Slide Number Placeholder 6">
            <a:extLst>
              <a:ext uri="{FF2B5EF4-FFF2-40B4-BE49-F238E27FC236}">
                <a16:creationId xmlns:a16="http://schemas.microsoft.com/office/drawing/2014/main" id="{FECD62B1-483E-4B9E-9CE2-1D561576535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44635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2892-CC81-4A97-8312-7026A3E0D9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C221A6-206B-4AA7-8B63-E518C28A73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1717F0-1852-4137-B1AF-9B2EA2BBB0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F8F43-72EB-4114-8F45-17ED0D804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89D7DB-6DA1-4BC2-B16A-C96F4A6390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135F43-52CC-4AF2-AAA6-899807EFB23F}"/>
              </a:ext>
            </a:extLst>
          </p:cNvPr>
          <p:cNvSpPr>
            <a:spLocks noGrp="1"/>
          </p:cNvSpPr>
          <p:nvPr>
            <p:ph type="dt" sz="half" idx="10"/>
          </p:nvPr>
        </p:nvSpPr>
        <p:spPr/>
        <p:txBody>
          <a:bodyPr/>
          <a:lstStyle/>
          <a:p>
            <a:r>
              <a:rPr lang="en-US"/>
              <a:t>September 17, 2020</a:t>
            </a:r>
          </a:p>
        </p:txBody>
      </p:sp>
      <p:sp>
        <p:nvSpPr>
          <p:cNvPr id="8" name="Footer Placeholder 7">
            <a:extLst>
              <a:ext uri="{FF2B5EF4-FFF2-40B4-BE49-F238E27FC236}">
                <a16:creationId xmlns:a16="http://schemas.microsoft.com/office/drawing/2014/main" id="{02FDC60D-BC26-46C5-83A8-A0AC90358CAD}"/>
              </a:ext>
            </a:extLst>
          </p:cNvPr>
          <p:cNvSpPr>
            <a:spLocks noGrp="1"/>
          </p:cNvSpPr>
          <p:nvPr>
            <p:ph type="ftr" sz="quarter" idx="11"/>
          </p:nvPr>
        </p:nvSpPr>
        <p:spPr/>
        <p:txBody>
          <a:bodyPr/>
          <a:lstStyle/>
          <a:p>
            <a:r>
              <a:rPr lang="en-US"/>
              <a:t>[insert presenter name]</a:t>
            </a:r>
          </a:p>
        </p:txBody>
      </p:sp>
      <p:sp>
        <p:nvSpPr>
          <p:cNvPr id="9" name="Slide Number Placeholder 8">
            <a:extLst>
              <a:ext uri="{FF2B5EF4-FFF2-40B4-BE49-F238E27FC236}">
                <a16:creationId xmlns:a16="http://schemas.microsoft.com/office/drawing/2014/main" id="{BDA30A0D-673A-48D3-899D-C73F457074C2}"/>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28213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7824-16C8-4888-9C65-2FB6F18676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E51DDF-C924-447C-BA99-29C524B5A82F}"/>
              </a:ext>
            </a:extLst>
          </p:cNvPr>
          <p:cNvSpPr>
            <a:spLocks noGrp="1"/>
          </p:cNvSpPr>
          <p:nvPr>
            <p:ph type="dt" sz="half" idx="10"/>
          </p:nvPr>
        </p:nvSpPr>
        <p:spPr/>
        <p:txBody>
          <a:bodyPr/>
          <a:lstStyle/>
          <a:p>
            <a:r>
              <a:rPr lang="en-US"/>
              <a:t>September 17, 2020</a:t>
            </a:r>
          </a:p>
        </p:txBody>
      </p:sp>
      <p:sp>
        <p:nvSpPr>
          <p:cNvPr id="4" name="Footer Placeholder 3">
            <a:extLst>
              <a:ext uri="{FF2B5EF4-FFF2-40B4-BE49-F238E27FC236}">
                <a16:creationId xmlns:a16="http://schemas.microsoft.com/office/drawing/2014/main" id="{63D62185-1D16-488A-99C6-F4B8179C9928}"/>
              </a:ext>
            </a:extLst>
          </p:cNvPr>
          <p:cNvSpPr>
            <a:spLocks noGrp="1"/>
          </p:cNvSpPr>
          <p:nvPr>
            <p:ph type="ftr" sz="quarter" idx="11"/>
          </p:nvPr>
        </p:nvSpPr>
        <p:spPr/>
        <p:txBody>
          <a:bodyPr/>
          <a:lstStyle/>
          <a:p>
            <a:r>
              <a:rPr lang="en-US"/>
              <a:t>[insert presenter name]</a:t>
            </a:r>
          </a:p>
        </p:txBody>
      </p:sp>
      <p:sp>
        <p:nvSpPr>
          <p:cNvPr id="5" name="Slide Number Placeholder 4">
            <a:extLst>
              <a:ext uri="{FF2B5EF4-FFF2-40B4-BE49-F238E27FC236}">
                <a16:creationId xmlns:a16="http://schemas.microsoft.com/office/drawing/2014/main" id="{80B92A43-CBF9-4012-8546-2F4404978809}"/>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38789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00E17-8094-4193-8F05-99E1765C6B64}"/>
              </a:ext>
            </a:extLst>
          </p:cNvPr>
          <p:cNvSpPr>
            <a:spLocks noGrp="1"/>
          </p:cNvSpPr>
          <p:nvPr>
            <p:ph type="dt" sz="half" idx="10"/>
          </p:nvPr>
        </p:nvSpPr>
        <p:spPr/>
        <p:txBody>
          <a:bodyPr/>
          <a:lstStyle/>
          <a:p>
            <a:r>
              <a:rPr lang="en-US"/>
              <a:t>September 17, 2020</a:t>
            </a:r>
          </a:p>
        </p:txBody>
      </p:sp>
      <p:sp>
        <p:nvSpPr>
          <p:cNvPr id="3" name="Footer Placeholder 2">
            <a:extLst>
              <a:ext uri="{FF2B5EF4-FFF2-40B4-BE49-F238E27FC236}">
                <a16:creationId xmlns:a16="http://schemas.microsoft.com/office/drawing/2014/main" id="{BCF22462-443E-4548-A8FC-C82D190D4C49}"/>
              </a:ext>
            </a:extLst>
          </p:cNvPr>
          <p:cNvSpPr>
            <a:spLocks noGrp="1"/>
          </p:cNvSpPr>
          <p:nvPr>
            <p:ph type="ftr" sz="quarter" idx="11"/>
          </p:nvPr>
        </p:nvSpPr>
        <p:spPr/>
        <p:txBody>
          <a:bodyPr/>
          <a:lstStyle/>
          <a:p>
            <a:r>
              <a:rPr lang="en-US"/>
              <a:t>[insert presenter name]</a:t>
            </a:r>
          </a:p>
        </p:txBody>
      </p:sp>
      <p:sp>
        <p:nvSpPr>
          <p:cNvPr id="4" name="Slide Number Placeholder 3">
            <a:extLst>
              <a:ext uri="{FF2B5EF4-FFF2-40B4-BE49-F238E27FC236}">
                <a16:creationId xmlns:a16="http://schemas.microsoft.com/office/drawing/2014/main" id="{3CFC8C55-DFA2-4A96-B1D3-4155910BF9BE}"/>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131645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D10FF-060E-4DE3-926E-7ADE9C408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40D44D-8E27-40A5-91E1-4584006A91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A07881-89E9-4C97-BDA2-F2770AFBE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B70430-943B-49A8-86D2-4E50C86D5DBD}"/>
              </a:ext>
            </a:extLst>
          </p:cNvPr>
          <p:cNvSpPr>
            <a:spLocks noGrp="1"/>
          </p:cNvSpPr>
          <p:nvPr>
            <p:ph type="dt" sz="half" idx="10"/>
          </p:nvPr>
        </p:nvSpPr>
        <p:spPr/>
        <p:txBody>
          <a:bodyPr/>
          <a:lstStyle/>
          <a:p>
            <a:r>
              <a:rPr lang="en-US"/>
              <a:t>September 17, 2020</a:t>
            </a:r>
          </a:p>
        </p:txBody>
      </p:sp>
      <p:sp>
        <p:nvSpPr>
          <p:cNvPr id="6" name="Footer Placeholder 5">
            <a:extLst>
              <a:ext uri="{FF2B5EF4-FFF2-40B4-BE49-F238E27FC236}">
                <a16:creationId xmlns:a16="http://schemas.microsoft.com/office/drawing/2014/main" id="{FD4B974F-B848-4F5D-880A-7A3DA88F9FB9}"/>
              </a:ext>
            </a:extLst>
          </p:cNvPr>
          <p:cNvSpPr>
            <a:spLocks noGrp="1"/>
          </p:cNvSpPr>
          <p:nvPr>
            <p:ph type="ftr" sz="quarter" idx="11"/>
          </p:nvPr>
        </p:nvSpPr>
        <p:spPr/>
        <p:txBody>
          <a:bodyPr/>
          <a:lstStyle/>
          <a:p>
            <a:r>
              <a:rPr lang="en-US"/>
              <a:t>[insert presenter name]</a:t>
            </a:r>
          </a:p>
        </p:txBody>
      </p:sp>
      <p:sp>
        <p:nvSpPr>
          <p:cNvPr id="7" name="Slide Number Placeholder 6">
            <a:extLst>
              <a:ext uri="{FF2B5EF4-FFF2-40B4-BE49-F238E27FC236}">
                <a16:creationId xmlns:a16="http://schemas.microsoft.com/office/drawing/2014/main" id="{EBF0761B-650F-4B4D-B92E-A59AE2194181}"/>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81448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E97F-16A8-4C2C-A6BC-47817982E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917061-6E36-406A-A0C1-5FF985EA6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21DF23-F7B7-42D6-898F-B1272D60E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63CF9-B6B5-4A60-9D53-467F35A8A274}"/>
              </a:ext>
            </a:extLst>
          </p:cNvPr>
          <p:cNvSpPr>
            <a:spLocks noGrp="1"/>
          </p:cNvSpPr>
          <p:nvPr>
            <p:ph type="dt" sz="half" idx="10"/>
          </p:nvPr>
        </p:nvSpPr>
        <p:spPr/>
        <p:txBody>
          <a:bodyPr/>
          <a:lstStyle/>
          <a:p>
            <a:r>
              <a:rPr lang="en-US"/>
              <a:t>September 17, 2020</a:t>
            </a:r>
          </a:p>
        </p:txBody>
      </p:sp>
      <p:sp>
        <p:nvSpPr>
          <p:cNvPr id="6" name="Footer Placeholder 5">
            <a:extLst>
              <a:ext uri="{FF2B5EF4-FFF2-40B4-BE49-F238E27FC236}">
                <a16:creationId xmlns:a16="http://schemas.microsoft.com/office/drawing/2014/main" id="{F7D2AF4B-A7C0-43A6-BCA4-CF159EFC1E3D}"/>
              </a:ext>
            </a:extLst>
          </p:cNvPr>
          <p:cNvSpPr>
            <a:spLocks noGrp="1"/>
          </p:cNvSpPr>
          <p:nvPr>
            <p:ph type="ftr" sz="quarter" idx="11"/>
          </p:nvPr>
        </p:nvSpPr>
        <p:spPr/>
        <p:txBody>
          <a:bodyPr/>
          <a:lstStyle/>
          <a:p>
            <a:r>
              <a:rPr lang="en-US"/>
              <a:t>[insert presenter name]</a:t>
            </a:r>
          </a:p>
        </p:txBody>
      </p:sp>
      <p:sp>
        <p:nvSpPr>
          <p:cNvPr id="7" name="Slide Number Placeholder 6">
            <a:extLst>
              <a:ext uri="{FF2B5EF4-FFF2-40B4-BE49-F238E27FC236}">
                <a16:creationId xmlns:a16="http://schemas.microsoft.com/office/drawing/2014/main" id="{B9932542-0CBC-42AE-9E6D-1A3DF5941D33}"/>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44804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3F19A-3C1D-4509-802C-6756FE657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DB82A1-8A1A-4DC0-9CE1-A1C995A9C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5FAA2-04A7-4064-BAF1-AE2F8B69E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September 17, 2020</a:t>
            </a:r>
          </a:p>
        </p:txBody>
      </p:sp>
      <p:sp>
        <p:nvSpPr>
          <p:cNvPr id="5" name="Footer Placeholder 4">
            <a:extLst>
              <a:ext uri="{FF2B5EF4-FFF2-40B4-BE49-F238E27FC236}">
                <a16:creationId xmlns:a16="http://schemas.microsoft.com/office/drawing/2014/main" id="{61759317-64C2-4E03-9BAC-65AAB0DB4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presenter name]</a:t>
            </a:r>
          </a:p>
        </p:txBody>
      </p:sp>
      <p:sp>
        <p:nvSpPr>
          <p:cNvPr id="6" name="Slide Number Placeholder 5">
            <a:extLst>
              <a:ext uri="{FF2B5EF4-FFF2-40B4-BE49-F238E27FC236}">
                <a16:creationId xmlns:a16="http://schemas.microsoft.com/office/drawing/2014/main" id="{209EC157-4FB7-4F39-A1A5-42ADC9B3E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A9785-A052-4492-AAD8-5BB3B67483BF}" type="slidenum">
              <a:rPr lang="en-US" smtClean="0"/>
              <a:t>‹#›</a:t>
            </a:fld>
            <a:endParaRPr lang="en-US"/>
          </a:p>
        </p:txBody>
      </p:sp>
    </p:spTree>
    <p:extLst>
      <p:ext uri="{BB962C8B-B14F-4D97-AF65-F5344CB8AC3E}">
        <p14:creationId xmlns:p14="http://schemas.microsoft.com/office/powerpoint/2010/main" val="316375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urrent/title-21/section-814.39#p-814.39(a)" TargetMode="External"/><Relationship Id="rId2" Type="http://schemas.openxmlformats.org/officeDocument/2006/relationships/hyperlink" Target="https://www.ecfr.gov/current/title-21/section-814.84" TargetMode="External"/><Relationship Id="rId1" Type="http://schemas.openxmlformats.org/officeDocument/2006/relationships/slideLayout" Target="../slideLayouts/slideLayout2.xml"/><Relationship Id="rId4" Type="http://schemas.openxmlformats.org/officeDocument/2006/relationships/hyperlink" Target="https://www.ecfr.gov/current/title-21/section-814.39#p-814.39(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accessdata.fda.gov/scripts/cdrh/cfdocs/cfstandards/search.cfm" TargetMode="External"/><Relationship Id="rId3" Type="http://schemas.openxmlformats.org/officeDocument/2006/relationships/hyperlink" Target="https://www.fda.gov/regulatory-information/search-fda-guidance-documents/requests-feedback-and-meetings-medical-device-submissions-q-submission-program" TargetMode="External"/><Relationship Id="rId7" Type="http://schemas.openxmlformats.org/officeDocument/2006/relationships/hyperlink" Target="https://www.fda.gov/medical-devices/general-hospital-devices-and-supplies/sterilization-medical-devices" TargetMode="External"/><Relationship Id="rId2" Type="http://schemas.openxmlformats.org/officeDocument/2006/relationships/hyperlink" Target="https://www.fda.gov/regulatory-information/search-fda-guidance-documents/submission-and-review-sterility-information-premarket-notification-510k-submissions-devices-labeled" TargetMode="External"/><Relationship Id="rId1" Type="http://schemas.openxmlformats.org/officeDocument/2006/relationships/slideLayout" Target="../slideLayouts/slideLayout2.xml"/><Relationship Id="rId6" Type="http://schemas.openxmlformats.org/officeDocument/2006/relationships/hyperlink" Target="https://www.federalregister.gov/documents/2023/04/12/2023-07598/center-for-devices-and-radiological-health-radiation-sterilization-master-file-pilot-program" TargetMode="External"/><Relationship Id="rId5" Type="http://schemas.openxmlformats.org/officeDocument/2006/relationships/hyperlink" Target="https://www.fda.gov/regulatory-information/search-fda-guidance-documents/developing-and-responding-deficiencies-accordance-least-burdensome-provisions" TargetMode="External"/><Relationship Id="rId4" Type="http://schemas.openxmlformats.org/officeDocument/2006/relationships/hyperlink" Target="https://www.fda.gov/regulatory-information/search-fda-guidance-documents/modifications-devices-subject-premarket-approval-pma-pma-supplement-decision-making-process" TargetMode="External"/><Relationship Id="rId9" Type="http://schemas.openxmlformats.org/officeDocument/2006/relationships/hyperlink" Target="https://www.fda.gov/regulatory-information/search-fda-guidance-documents/fda-decisions-investigational-device-exemption-clinical-investigat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6F358D-47BA-4AF5-8573-A3992A5A30E3}"/>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pic>
        <p:nvPicPr>
          <p:cNvPr id="3" name="Picture 2" descr="Text, background pattern">
            <a:extLst>
              <a:ext uri="{FF2B5EF4-FFF2-40B4-BE49-F238E27FC236}">
                <a16:creationId xmlns:a16="http://schemas.microsoft.com/office/drawing/2014/main" id="{A8CF34DC-F3EF-5E0A-896F-9756C7EAF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733"/>
            <a:ext cx="12192000" cy="3833494"/>
          </a:xfrm>
          <a:prstGeom prst="rect">
            <a:avLst/>
          </a:prstGeom>
        </p:spPr>
      </p:pic>
      <p:sp>
        <p:nvSpPr>
          <p:cNvPr id="5" name="Text Placeholder 2">
            <a:extLst>
              <a:ext uri="{FF2B5EF4-FFF2-40B4-BE49-F238E27FC236}">
                <a16:creationId xmlns:a16="http://schemas.microsoft.com/office/drawing/2014/main" id="{D6F6EEE2-2C92-19F3-58B4-3283E38ABE9E}"/>
              </a:ext>
            </a:extLst>
          </p:cNvPr>
          <p:cNvSpPr txBox="1">
            <a:spLocks/>
          </p:cNvSpPr>
          <p:nvPr/>
        </p:nvSpPr>
        <p:spPr>
          <a:xfrm>
            <a:off x="348343" y="4269104"/>
            <a:ext cx="10955382" cy="75228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dirty="0">
                <a:solidFill>
                  <a:schemeClr val="tx1"/>
                </a:solidFill>
                <a:effectLst/>
                <a:latin typeface="Calibri" panose="020F0502020204030204" pitchFamily="34" charset="0"/>
                <a:ea typeface="Calibri" panose="020F0502020204030204" pitchFamily="34" charset="0"/>
              </a:rPr>
              <a:t>Engaging with FDA: Radiation Master File Pilot, Submission Review, Responses, &amp; Misconceptions</a:t>
            </a:r>
            <a:endParaRPr lang="en-US" sz="3600" b="1" dirty="0">
              <a:solidFill>
                <a:schemeClr val="tx1"/>
              </a:solidFill>
            </a:endParaRPr>
          </a:p>
        </p:txBody>
      </p:sp>
    </p:spTree>
    <p:extLst>
      <p:ext uri="{BB962C8B-B14F-4D97-AF65-F5344CB8AC3E}">
        <p14:creationId xmlns:p14="http://schemas.microsoft.com/office/powerpoint/2010/main" val="4330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4" name="TextBox 3">
            <a:extLst>
              <a:ext uri="{FF2B5EF4-FFF2-40B4-BE49-F238E27FC236}">
                <a16:creationId xmlns:a16="http://schemas.microsoft.com/office/drawing/2014/main" id="{77BA35F6-8F05-F337-F04F-A9AE3DDB472C}"/>
              </a:ext>
            </a:extLst>
          </p:cNvPr>
          <p:cNvSpPr txBox="1"/>
          <p:nvPr/>
        </p:nvSpPr>
        <p:spPr>
          <a:xfrm>
            <a:off x="567267" y="68263"/>
            <a:ext cx="4275666" cy="701731"/>
          </a:xfrm>
          <a:prstGeom prst="rect">
            <a:avLst/>
          </a:prstGeom>
        </p:spPr>
        <p:txBody>
          <a:bodyPr anchor="ctr"/>
          <a:lstStyle>
            <a:defPPr>
              <a:defRPr lang="en-US"/>
            </a:defPPr>
            <a:lvl1pPr>
              <a:lnSpc>
                <a:spcPct val="90000"/>
              </a:lnSpc>
              <a:spcBef>
                <a:spcPct val="0"/>
              </a:spcBef>
              <a:buNone/>
              <a:defRPr sz="4400">
                <a:latin typeface="+mj-lt"/>
                <a:ea typeface="+mj-ea"/>
                <a:cs typeface="+mj-cs"/>
              </a:defRPr>
            </a:lvl1pPr>
          </a:lstStyle>
          <a:p>
            <a:r>
              <a:rPr lang="en-US" dirty="0"/>
              <a:t>Seed Questions</a:t>
            </a:r>
          </a:p>
        </p:txBody>
      </p:sp>
      <p:sp>
        <p:nvSpPr>
          <p:cNvPr id="5" name="TextBox 4">
            <a:extLst>
              <a:ext uri="{FF2B5EF4-FFF2-40B4-BE49-F238E27FC236}">
                <a16:creationId xmlns:a16="http://schemas.microsoft.com/office/drawing/2014/main" id="{67093199-6AE2-6F00-1A62-529C1BF85064}"/>
              </a:ext>
            </a:extLst>
          </p:cNvPr>
          <p:cNvSpPr txBox="1"/>
          <p:nvPr/>
        </p:nvSpPr>
        <p:spPr>
          <a:xfrm>
            <a:off x="139700" y="796954"/>
            <a:ext cx="11912599" cy="5626861"/>
          </a:xfrm>
          <a:prstGeom prst="rect">
            <a:avLst/>
          </a:prstGeom>
          <a:noFill/>
        </p:spPr>
        <p:txBody>
          <a:bodyPr wrap="square" rtlCol="0">
            <a:spAutoFit/>
          </a:bodyPr>
          <a:lstStyle/>
          <a:p>
            <a:pPr marL="0" marR="0">
              <a:lnSpc>
                <a:spcPct val="107000"/>
              </a:lnSpc>
              <a:spcBef>
                <a:spcPts val="0"/>
              </a:spcBef>
              <a:spcAft>
                <a:spcPts val="800"/>
              </a:spcAft>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Seed Questions for the submission discussion section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If during the Pre-submission (Q-sub) meeting we identify one a proposed path forward, however, due to the data, design needs, or other reason we need to change direction prior to submission. How would this best be communicated to the FDA?  (M)</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the best way to go about gaining FDA acceptance for a method that doesn’t necessarily follow a recognized standard or guidance? (P)</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Are deviations in testing and/or data outliers a showstopper? (M)</a:t>
            </a:r>
          </a:p>
          <a:p>
            <a:pPr marL="342900" indent="-342900">
              <a:lnSpc>
                <a:spcPct val="107000"/>
              </a:lnSpc>
              <a:buFont typeface="+mj-lt"/>
              <a:buAutoNum type="arabicPeriod"/>
            </a:pPr>
            <a:r>
              <a:rPr lang="en-US" sz="1600" dirty="0">
                <a:solidFill>
                  <a:schemeClr val="accent1">
                    <a:lumMod val="75000"/>
                  </a:schemeClr>
                </a:solidFill>
                <a:latin typeface="Calibri" panose="020F0502020204030204" pitchFamily="34" charset="0"/>
                <a:cs typeface="Times New Roman" panose="02020603050405020304" pitchFamily="18" charset="0"/>
              </a:rPr>
              <a:t>How large of a scope can the FDA Master File include? We have other products also wanting to make the same move from Gamma to </a:t>
            </a:r>
            <a:r>
              <a:rPr lang="en-US" sz="1600" dirty="0" err="1">
                <a:solidFill>
                  <a:schemeClr val="accent1">
                    <a:lumMod val="75000"/>
                  </a:schemeClr>
                </a:solidFill>
                <a:latin typeface="Calibri" panose="020F0502020204030204" pitchFamily="34" charset="0"/>
                <a:cs typeface="Times New Roman" panose="02020603050405020304" pitchFamily="18" charset="0"/>
              </a:rPr>
              <a:t>Ebeam</a:t>
            </a:r>
            <a:r>
              <a:rPr lang="en-US" sz="1600" dirty="0">
                <a:solidFill>
                  <a:schemeClr val="accent1">
                    <a:lumMod val="75000"/>
                  </a:schemeClr>
                </a:solidFill>
                <a:latin typeface="Calibri" panose="020F0502020204030204" pitchFamily="34" charset="0"/>
                <a:cs typeface="Times New Roman" panose="02020603050405020304" pitchFamily="18" charset="0"/>
              </a:rPr>
              <a:t> at the same contract sterilizer, and the contract sterilizer has a </a:t>
            </a:r>
            <a:r>
              <a:rPr lang="en-US" sz="1600" dirty="0" err="1">
                <a:solidFill>
                  <a:schemeClr val="accent1">
                    <a:lumMod val="75000"/>
                  </a:schemeClr>
                </a:solidFill>
                <a:latin typeface="Calibri" panose="020F0502020204030204" pitchFamily="34" charset="0"/>
                <a:cs typeface="Times New Roman" panose="02020603050405020304" pitchFamily="18" charset="0"/>
              </a:rPr>
              <a:t>masterfile</a:t>
            </a:r>
            <a:r>
              <a:rPr lang="en-US" sz="1600" dirty="0">
                <a:solidFill>
                  <a:schemeClr val="accent1">
                    <a:lumMod val="75000"/>
                  </a:schemeClr>
                </a:solidFill>
                <a:latin typeface="Calibri" panose="020F0502020204030204" pitchFamily="34" charset="0"/>
                <a:cs typeface="Times New Roman" panose="02020603050405020304" pitchFamily="18" charset="0"/>
              </a:rPr>
              <a:t> in the pilot program. Would they require a new Master File from the sterilizer, or could they expand the master file to include them? (P)</a:t>
            </a:r>
          </a:p>
          <a:p>
            <a:pPr marL="342900" marR="0" lvl="0" indent="-342900">
              <a:lnSpc>
                <a:spcPct val="107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Seed Questions for the FDA Response to Submission, Information Requests, &amp; Misconceptions section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What is the difference between a clarification call versus a submission issue meeting during premarket review ?(P)</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does in mean if we get deficiencies or a request for information that was already provided in an additional information request? (M)</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are the limits of what we can ask in a pre-sub or submission issue meeting?(P)</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the best way to approach submission issue questions and meetings? (M)</a:t>
            </a:r>
          </a:p>
          <a:p>
            <a:pPr marL="0" marR="0">
              <a:lnSpc>
                <a:spcPct val="107000"/>
              </a:lnSpc>
              <a:spcBef>
                <a:spcPts val="0"/>
              </a:spcBef>
              <a:spcAft>
                <a:spcPts val="800"/>
              </a:spcAft>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Backup Questions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How are devices classified and how do we know if we need a 510k, PMA, or IDE?</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If a device’s intended use is changing, does it’s classification change? </a:t>
            </a:r>
          </a:p>
          <a:p>
            <a:pPr marL="0" marR="0">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p>
        </p:txBody>
      </p:sp>
    </p:spTree>
    <p:extLst>
      <p:ext uri="{BB962C8B-B14F-4D97-AF65-F5344CB8AC3E}">
        <p14:creationId xmlns:p14="http://schemas.microsoft.com/office/powerpoint/2010/main" val="205600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ext, background pattern&#10;&#10;Description automatically generated">
            <a:extLst>
              <a:ext uri="{FF2B5EF4-FFF2-40B4-BE49-F238E27FC236}">
                <a16:creationId xmlns:a16="http://schemas.microsoft.com/office/drawing/2014/main" id="{6E98BCC5-6B9B-14F8-DB81-9D52D1B11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62" y="106587"/>
            <a:ext cx="5534745" cy="1844915"/>
          </a:xfrm>
          <a:prstGeom prst="rect">
            <a:avLst/>
          </a:prstGeom>
        </p:spPr>
      </p:pic>
      <p:sp>
        <p:nvSpPr>
          <p:cNvPr id="10" name="TextBox 9">
            <a:extLst>
              <a:ext uri="{FF2B5EF4-FFF2-40B4-BE49-F238E27FC236}">
                <a16:creationId xmlns:a16="http://schemas.microsoft.com/office/drawing/2014/main" id="{120C55FA-80C7-D7D3-8730-6DEA064286EC}"/>
              </a:ext>
            </a:extLst>
          </p:cNvPr>
          <p:cNvSpPr txBox="1"/>
          <p:nvPr/>
        </p:nvSpPr>
        <p:spPr>
          <a:xfrm>
            <a:off x="2107474" y="6382081"/>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pic>
        <p:nvPicPr>
          <p:cNvPr id="2" name="Picture 1">
            <a:extLst>
              <a:ext uri="{FF2B5EF4-FFF2-40B4-BE49-F238E27FC236}">
                <a16:creationId xmlns:a16="http://schemas.microsoft.com/office/drawing/2014/main" id="{B9DAE869-70B7-BBBA-CB12-304DA5B74784}"/>
              </a:ext>
            </a:extLst>
          </p:cNvPr>
          <p:cNvPicPr>
            <a:picLocks noChangeAspect="1"/>
          </p:cNvPicPr>
          <p:nvPr/>
        </p:nvPicPr>
        <p:blipFill rotWithShape="1">
          <a:blip r:embed="rId3"/>
          <a:srcRect l="32461" t="15834" r="26738" b="58148"/>
          <a:stretch/>
        </p:blipFill>
        <p:spPr>
          <a:xfrm>
            <a:off x="130930" y="2168160"/>
            <a:ext cx="5497977" cy="3944301"/>
          </a:xfrm>
          <a:prstGeom prst="rect">
            <a:avLst/>
          </a:prstGeom>
        </p:spPr>
      </p:pic>
      <p:sp>
        <p:nvSpPr>
          <p:cNvPr id="4" name="Text Placeholder 5">
            <a:extLst>
              <a:ext uri="{FF2B5EF4-FFF2-40B4-BE49-F238E27FC236}">
                <a16:creationId xmlns:a16="http://schemas.microsoft.com/office/drawing/2014/main" id="{0390EB2D-6390-EC9C-96FA-1BFEBE573D9E}"/>
              </a:ext>
            </a:extLst>
          </p:cNvPr>
          <p:cNvSpPr txBox="1">
            <a:spLocks/>
          </p:cNvSpPr>
          <p:nvPr/>
        </p:nvSpPr>
        <p:spPr>
          <a:xfrm>
            <a:off x="5759837" y="72638"/>
            <a:ext cx="6338001" cy="6177124"/>
          </a:xfrm>
          <a:prstGeom prst="rect">
            <a:avLst/>
          </a:prstGeom>
          <a:solidFill>
            <a:schemeClr val="bg1"/>
          </a:solidFill>
        </p:spPr>
        <p:txBody>
          <a:bodyPr vert="horz" lIns="91440" tIns="45720" rIns="91440" bIns="45720" rtlCol="0" anchor="t">
            <a:normAutofit/>
          </a:bodyPr>
          <a:lstStyle>
            <a:lvl1pPr marL="457200" indent="-230400" algn="l" defTabSz="914400" rtl="0" eaLnBrk="1" latinLnBrk="0" hangingPunct="1">
              <a:lnSpc>
                <a:spcPct val="100000"/>
              </a:lnSpc>
              <a:spcBef>
                <a:spcPts val="432"/>
              </a:spcBef>
              <a:buFont typeface="Arial" panose="020B0604020202020204" pitchFamily="34" charset="0"/>
              <a:buChar char="•"/>
              <a:defRPr sz="1800" kern="1200">
                <a:solidFill>
                  <a:schemeClr val="tx1"/>
                </a:solidFill>
                <a:latin typeface="+mn-lt"/>
                <a:ea typeface="+mn-ea"/>
                <a:cs typeface="+mn-cs"/>
              </a:defRPr>
            </a:lvl1pPr>
            <a:lvl2pPr marL="687600" indent="-228600" algn="l" defTabSz="914400" rtl="0" eaLnBrk="1" latinLnBrk="0" hangingPunct="1">
              <a:lnSpc>
                <a:spcPct val="100000"/>
              </a:lnSpc>
              <a:spcBef>
                <a:spcPts val="432"/>
              </a:spcBef>
              <a:buFont typeface="Courier New" panose="02070309020205020404" pitchFamily="49" charset="0"/>
              <a:buChar char="o"/>
              <a:defRPr sz="1800" kern="1200">
                <a:solidFill>
                  <a:schemeClr val="tx1"/>
                </a:solidFill>
                <a:latin typeface="+mn-lt"/>
                <a:ea typeface="+mn-ea"/>
                <a:cs typeface="+mn-cs"/>
              </a:defRPr>
            </a:lvl2pPr>
            <a:lvl3pPr marL="1004400" indent="-273600" algn="l" defTabSz="914400" rtl="0" eaLnBrk="1" latinLnBrk="0" hangingPunct="1">
              <a:lnSpc>
                <a:spcPct val="100000"/>
              </a:lnSpc>
              <a:spcBef>
                <a:spcPts val="432"/>
              </a:spcBef>
              <a:buFont typeface="Arial" panose="020B0604020202020204" pitchFamily="34" charset="0"/>
              <a:buChar char="‒"/>
              <a:defRPr sz="1800" kern="1200">
                <a:solidFill>
                  <a:schemeClr val="tx1"/>
                </a:solidFill>
                <a:latin typeface="+mn-lt"/>
                <a:ea typeface="+mn-ea"/>
                <a:cs typeface="+mn-cs"/>
              </a:defRPr>
            </a:lvl3pPr>
            <a:lvl4pPr marL="1281600" indent="-273600" algn="l" defTabSz="914400" rtl="0" eaLnBrk="1" latinLnBrk="0" hangingPunct="1">
              <a:lnSpc>
                <a:spcPct val="100000"/>
              </a:lnSpc>
              <a:spcBef>
                <a:spcPts val="432"/>
              </a:spcBef>
              <a:buFont typeface="Arial" panose="020B0604020202020204" pitchFamily="34" charset="0"/>
              <a:buChar char="»"/>
              <a:defRPr sz="1800" kern="1200">
                <a:solidFill>
                  <a:schemeClr val="tx1"/>
                </a:solidFill>
                <a:latin typeface="+mn-lt"/>
                <a:ea typeface="+mn-ea"/>
                <a:cs typeface="+mn-cs"/>
              </a:defRPr>
            </a:lvl4pPr>
            <a:lvl5pPr marL="1281600" indent="-273600" algn="l" defTabSz="914400" rtl="0" eaLnBrk="1" latinLnBrk="0" hangingPunct="1">
              <a:lnSpc>
                <a:spcPct val="100000"/>
              </a:lnSpc>
              <a:spcBef>
                <a:spcPts val="432"/>
              </a:spcBef>
              <a:buFont typeface="Arial" panose="020B0604020202020204" pitchFamily="34" charset="0"/>
              <a:buChar char="•"/>
              <a:defRPr sz="18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800" indent="0">
              <a:buNone/>
            </a:pPr>
            <a:endParaRPr lang="en-US" sz="2800" b="1" u="sng" dirty="0">
              <a:solidFill>
                <a:srgbClr val="000000"/>
              </a:solidFill>
            </a:endParaRPr>
          </a:p>
          <a:p>
            <a:pPr marL="233363" indent="-228600">
              <a:buNone/>
            </a:pPr>
            <a:r>
              <a:rPr lang="en-US" sz="2400" b="1" u="sng" dirty="0">
                <a:solidFill>
                  <a:srgbClr val="000000"/>
                </a:solidFill>
              </a:rPr>
              <a:t>Masterfile Pilot Program (30 minutes)</a:t>
            </a:r>
          </a:p>
          <a:p>
            <a:pPr marL="233363" indent="-228600"/>
            <a:r>
              <a:rPr lang="en-US" sz="1600" dirty="0"/>
              <a:t>Overview of FDA’s Radiation Sterility Masterfile Pilot Program</a:t>
            </a:r>
            <a:endParaRPr lang="en-US" sz="1600" dirty="0">
              <a:solidFill>
                <a:srgbClr val="000000"/>
              </a:solidFill>
            </a:endParaRPr>
          </a:p>
          <a:p>
            <a:pPr marL="233363" indent="-228600"/>
            <a:r>
              <a:rPr lang="en-US" sz="1600" dirty="0"/>
              <a:t>FDA representatives: Ryan Ortega</a:t>
            </a:r>
          </a:p>
          <a:p>
            <a:pPr marL="233363" indent="-228600">
              <a:buNone/>
            </a:pPr>
            <a:r>
              <a:rPr lang="en-US" sz="2400" b="1" u="sng" dirty="0">
                <a:solidFill>
                  <a:srgbClr val="000000"/>
                </a:solidFill>
              </a:rPr>
              <a:t>Submission Discussion (30 minutes)</a:t>
            </a:r>
          </a:p>
          <a:p>
            <a:pPr marL="233363" indent="-228600">
              <a:spcBef>
                <a:spcPts val="0"/>
              </a:spcBef>
            </a:pPr>
            <a:r>
              <a:rPr lang="en-US" sz="1600" dirty="0">
                <a:solidFill>
                  <a:srgbClr val="000000"/>
                </a:solidFill>
                <a:cs typeface="Calibri"/>
              </a:rPr>
              <a:t>This discussion will build on the Mock Pre-submission example presented at last year’s 2022Workshop and discuss things to consider for a submission for a sterilization change to a device</a:t>
            </a:r>
          </a:p>
          <a:p>
            <a:pPr marL="233363" indent="-228600">
              <a:spcBef>
                <a:spcPts val="0"/>
              </a:spcBef>
            </a:pPr>
            <a:r>
              <a:rPr lang="en-US" sz="1600" dirty="0"/>
              <a:t>FDA representatives: Ryan Ortega, Clarence Murray, Chris Dugard, Sree Gutala, and Steve Anisko</a:t>
            </a:r>
          </a:p>
          <a:p>
            <a:pPr marL="233363" indent="-228600">
              <a:spcBef>
                <a:spcPts val="0"/>
              </a:spcBef>
            </a:pPr>
            <a:r>
              <a:rPr lang="en-US" sz="1600" dirty="0"/>
              <a:t>Industry Representatives:  Patrick Anibaldi and Mark Pasmore</a:t>
            </a:r>
          </a:p>
          <a:p>
            <a:pPr marL="0" indent="4763">
              <a:buNone/>
            </a:pPr>
            <a:r>
              <a:rPr lang="en-US" sz="2400" b="1" u="sng" dirty="0">
                <a:solidFill>
                  <a:srgbClr val="000000"/>
                </a:solidFill>
              </a:rPr>
              <a:t>FDA Response to Submission, Information Requests, &amp; Misconceptions (30 minutes)</a:t>
            </a:r>
          </a:p>
          <a:p>
            <a:pPr marL="233363" indent="-228600">
              <a:spcBef>
                <a:spcPts val="0"/>
              </a:spcBef>
            </a:pPr>
            <a:r>
              <a:rPr lang="en-US" sz="1600" dirty="0">
                <a:solidFill>
                  <a:srgbClr val="000000"/>
                </a:solidFill>
                <a:cs typeface="Calibri"/>
              </a:rPr>
              <a:t>This discussion will cover some common aspects of FDA review of premarket submissions and aspects of additional information requests that arise during premarket review.</a:t>
            </a:r>
          </a:p>
          <a:p>
            <a:pPr marL="233363" indent="-228600">
              <a:spcBef>
                <a:spcPts val="0"/>
              </a:spcBef>
            </a:pPr>
            <a:r>
              <a:rPr lang="en-US" sz="1600" dirty="0"/>
              <a:t>FDA representatives: Ryan Ortega, Clarence Murray, Chris Dugard, Sree Gutala, and Steve Anisko</a:t>
            </a:r>
          </a:p>
          <a:p>
            <a:pPr marL="233363" indent="-228600">
              <a:spcBef>
                <a:spcPts val="0"/>
              </a:spcBef>
            </a:pPr>
            <a:r>
              <a:rPr lang="en-US" sz="1600" dirty="0"/>
              <a:t>Industry Representatives:  Mark Pasmore and Patrick Anibaldi</a:t>
            </a:r>
            <a:endParaRPr lang="en-US" sz="1600" dirty="0">
              <a:solidFill>
                <a:srgbClr val="000000"/>
              </a:solidFill>
              <a:highlight>
                <a:srgbClr val="FFFF00"/>
              </a:highlight>
              <a:cs typeface="Calibri"/>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cs typeface="Calibri" panose="020F0502020204030204"/>
            </a:endParaRPr>
          </a:p>
        </p:txBody>
      </p:sp>
    </p:spTree>
    <p:extLst>
      <p:ext uri="{BB962C8B-B14F-4D97-AF65-F5344CB8AC3E}">
        <p14:creationId xmlns:p14="http://schemas.microsoft.com/office/powerpoint/2010/main" val="328969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F50583-AADE-8211-57CE-69A0B0493613}"/>
              </a:ext>
            </a:extLst>
          </p:cNvPr>
          <p:cNvSpPr>
            <a:spLocks noGrp="1"/>
          </p:cNvSpPr>
          <p:nvPr>
            <p:ph type="title"/>
          </p:nvPr>
        </p:nvSpPr>
        <p:spPr>
          <a:xfrm>
            <a:off x="147320" y="136525"/>
            <a:ext cx="11922760" cy="879475"/>
          </a:xfrm>
        </p:spPr>
        <p:txBody>
          <a:bodyPr>
            <a:normAutofit/>
          </a:bodyPr>
          <a:lstStyle/>
          <a:p>
            <a:pPr algn="ctr"/>
            <a:r>
              <a:rPr lang="en-US" sz="4000" dirty="0"/>
              <a:t>FDA’s Radiation Sterilization Master File Pilot Program</a:t>
            </a:r>
          </a:p>
        </p:txBody>
      </p:sp>
      <p:sp>
        <p:nvSpPr>
          <p:cNvPr id="7" name="Content Placeholder 6">
            <a:extLst>
              <a:ext uri="{FF2B5EF4-FFF2-40B4-BE49-F238E27FC236}">
                <a16:creationId xmlns:a16="http://schemas.microsoft.com/office/drawing/2014/main" id="{9F52ACCE-B323-787F-538A-7C6A43A7FC78}"/>
              </a:ext>
            </a:extLst>
          </p:cNvPr>
          <p:cNvSpPr>
            <a:spLocks noGrp="1"/>
          </p:cNvSpPr>
          <p:nvPr>
            <p:ph idx="1"/>
          </p:nvPr>
        </p:nvSpPr>
        <p:spPr>
          <a:xfrm>
            <a:off x="304800" y="1152525"/>
            <a:ext cx="11663680" cy="5067300"/>
          </a:xfrm>
        </p:spPr>
        <p:txBody>
          <a:bodyPr>
            <a:normAutofit lnSpcReduction="10000"/>
          </a:bodyPr>
          <a:lstStyle/>
          <a:p>
            <a:r>
              <a:rPr lang="en-US" sz="2400" dirty="0"/>
              <a:t>Sterilization providers that sterilize single-use medical devices using gamma radiation may submit a Master File when making certain changes between sterilization sites, certain changes to sterilization methods to utilize non-gamma radiation sources ( </a:t>
            </a:r>
            <a:r>
              <a:rPr lang="en-US" sz="2400" i="1" dirty="0"/>
              <a:t>i.e.,</a:t>
            </a:r>
            <a:r>
              <a:rPr lang="en-US" sz="2400" dirty="0"/>
              <a:t> x-ray or electron beam), or certain changes to sterilization processes to utilize reduced gamma radiation doses. </a:t>
            </a:r>
          </a:p>
          <a:p>
            <a:endParaRPr lang="en-US" sz="2400" dirty="0"/>
          </a:p>
          <a:p>
            <a:r>
              <a:rPr lang="en-US" sz="2400" dirty="0"/>
              <a:t>After a Master File has been submitted by a sterilization provider and accepted into the Radiation Pilot Program, a PMA holder may, upon FDA's permission, include a reference to a Master File in a postapproval report filed in accordance with § 814.84 (</a:t>
            </a:r>
            <a:r>
              <a:rPr lang="en-US" sz="2400" dirty="0">
                <a:hlinkClick r:id="rId2"/>
              </a:rPr>
              <a:t>21 CFR 814.84</a:t>
            </a:r>
            <a:r>
              <a:rPr lang="en-US" sz="2400" dirty="0"/>
              <a:t>), as relevant to describe changes affecting the sterilization of the PMA holder's class III device(s) and provided that the PMA holder has a right of reference to the Master File.</a:t>
            </a:r>
          </a:p>
          <a:p>
            <a:pPr marL="0" indent="0">
              <a:buNone/>
            </a:pPr>
            <a:endParaRPr lang="en-US" sz="2400" dirty="0"/>
          </a:p>
          <a:p>
            <a:r>
              <a:rPr lang="en-US" sz="2400" dirty="0"/>
              <a:t>The PMA holder may include this reference in a postapproval report to satisfy the requirements of § 814.39(a) and (e) (</a:t>
            </a:r>
            <a:r>
              <a:rPr lang="en-US" sz="2400" dirty="0">
                <a:hlinkClick r:id="rId3"/>
              </a:rPr>
              <a:t>21 CFR 814.39(a)</a:t>
            </a:r>
            <a:r>
              <a:rPr lang="en-US" sz="2400" dirty="0"/>
              <a:t> and </a:t>
            </a:r>
            <a:r>
              <a:rPr lang="en-US" sz="2400" dirty="0">
                <a:hlinkClick r:id="rId4"/>
              </a:rPr>
              <a:t>(e)</a:t>
            </a:r>
            <a:r>
              <a:rPr lang="en-US" sz="2400" dirty="0"/>
              <a:t>) and in lieu of submitting a PMA supplement for such changes.</a:t>
            </a:r>
          </a:p>
        </p:txBody>
      </p:sp>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Tree>
    <p:extLst>
      <p:ext uri="{BB962C8B-B14F-4D97-AF65-F5344CB8AC3E}">
        <p14:creationId xmlns:p14="http://schemas.microsoft.com/office/powerpoint/2010/main" val="28634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ext, background pattern&#10;&#10;Description automatically generated">
            <a:extLst>
              <a:ext uri="{FF2B5EF4-FFF2-40B4-BE49-F238E27FC236}">
                <a16:creationId xmlns:a16="http://schemas.microsoft.com/office/drawing/2014/main" id="{6E98BCC5-6B9B-14F8-DB81-9D52D1B11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62" y="106587"/>
            <a:ext cx="5534745" cy="1844915"/>
          </a:xfrm>
          <a:prstGeom prst="rect">
            <a:avLst/>
          </a:prstGeom>
        </p:spPr>
      </p:pic>
      <p:sp>
        <p:nvSpPr>
          <p:cNvPr id="10" name="TextBox 9">
            <a:extLst>
              <a:ext uri="{FF2B5EF4-FFF2-40B4-BE49-F238E27FC236}">
                <a16:creationId xmlns:a16="http://schemas.microsoft.com/office/drawing/2014/main" id="{120C55FA-80C7-D7D3-8730-6DEA064286EC}"/>
              </a:ext>
            </a:extLst>
          </p:cNvPr>
          <p:cNvSpPr txBox="1"/>
          <p:nvPr/>
        </p:nvSpPr>
        <p:spPr>
          <a:xfrm>
            <a:off x="2107474" y="6382081"/>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pic>
        <p:nvPicPr>
          <p:cNvPr id="2" name="Picture 1">
            <a:extLst>
              <a:ext uri="{FF2B5EF4-FFF2-40B4-BE49-F238E27FC236}">
                <a16:creationId xmlns:a16="http://schemas.microsoft.com/office/drawing/2014/main" id="{B9DAE869-70B7-BBBA-CB12-304DA5B74784}"/>
              </a:ext>
            </a:extLst>
          </p:cNvPr>
          <p:cNvPicPr>
            <a:picLocks noChangeAspect="1"/>
          </p:cNvPicPr>
          <p:nvPr/>
        </p:nvPicPr>
        <p:blipFill rotWithShape="1">
          <a:blip r:embed="rId3"/>
          <a:srcRect l="32461" t="15834" r="26738" b="58148"/>
          <a:stretch/>
        </p:blipFill>
        <p:spPr>
          <a:xfrm>
            <a:off x="130930" y="2168160"/>
            <a:ext cx="5497977" cy="3944301"/>
          </a:xfrm>
          <a:prstGeom prst="rect">
            <a:avLst/>
          </a:prstGeom>
        </p:spPr>
      </p:pic>
      <p:sp>
        <p:nvSpPr>
          <p:cNvPr id="4" name="Text Placeholder 5">
            <a:extLst>
              <a:ext uri="{FF2B5EF4-FFF2-40B4-BE49-F238E27FC236}">
                <a16:creationId xmlns:a16="http://schemas.microsoft.com/office/drawing/2014/main" id="{D0874B12-6971-2EB7-81E9-322C0E7A93A0}"/>
              </a:ext>
            </a:extLst>
          </p:cNvPr>
          <p:cNvSpPr txBox="1">
            <a:spLocks/>
          </p:cNvSpPr>
          <p:nvPr/>
        </p:nvSpPr>
        <p:spPr>
          <a:xfrm>
            <a:off x="5958869" y="425060"/>
            <a:ext cx="6030484" cy="6007879"/>
          </a:xfrm>
          <a:prstGeom prst="rect">
            <a:avLst/>
          </a:prstGeom>
          <a:solidFill>
            <a:schemeClr val="bg1"/>
          </a:solidFill>
        </p:spPr>
        <p:txBody>
          <a:bodyPr vert="horz" lIns="91440" tIns="45720" rIns="91440" bIns="45720" rtlCol="0">
            <a:normAutofit/>
          </a:bodyPr>
          <a:lstStyle>
            <a:lvl1pPr marL="457200" indent="-230400" algn="l" defTabSz="914400" rtl="0" eaLnBrk="1" latinLnBrk="0" hangingPunct="1">
              <a:lnSpc>
                <a:spcPct val="100000"/>
              </a:lnSpc>
              <a:spcBef>
                <a:spcPts val="432"/>
              </a:spcBef>
              <a:buFont typeface="Arial" panose="020B0604020202020204" pitchFamily="34" charset="0"/>
              <a:buChar char="•"/>
              <a:defRPr sz="1800" kern="1200">
                <a:solidFill>
                  <a:schemeClr val="tx1"/>
                </a:solidFill>
                <a:latin typeface="+mn-lt"/>
                <a:ea typeface="+mn-ea"/>
                <a:cs typeface="+mn-cs"/>
              </a:defRPr>
            </a:lvl1pPr>
            <a:lvl2pPr marL="687600" indent="-228600" algn="l" defTabSz="914400" rtl="0" eaLnBrk="1" latinLnBrk="0" hangingPunct="1">
              <a:lnSpc>
                <a:spcPct val="100000"/>
              </a:lnSpc>
              <a:spcBef>
                <a:spcPts val="432"/>
              </a:spcBef>
              <a:buFont typeface="Courier New" panose="02070309020205020404" pitchFamily="49" charset="0"/>
              <a:buChar char="o"/>
              <a:defRPr sz="1800" kern="1200">
                <a:solidFill>
                  <a:schemeClr val="tx1"/>
                </a:solidFill>
                <a:latin typeface="+mn-lt"/>
                <a:ea typeface="+mn-ea"/>
                <a:cs typeface="+mn-cs"/>
              </a:defRPr>
            </a:lvl2pPr>
            <a:lvl3pPr marL="1004400" indent="-273600" algn="l" defTabSz="914400" rtl="0" eaLnBrk="1" latinLnBrk="0" hangingPunct="1">
              <a:lnSpc>
                <a:spcPct val="100000"/>
              </a:lnSpc>
              <a:spcBef>
                <a:spcPts val="432"/>
              </a:spcBef>
              <a:buFont typeface="Arial" panose="020B0604020202020204" pitchFamily="34" charset="0"/>
              <a:buChar char="‒"/>
              <a:defRPr sz="1800" kern="1200">
                <a:solidFill>
                  <a:schemeClr val="tx1"/>
                </a:solidFill>
                <a:latin typeface="+mn-lt"/>
                <a:ea typeface="+mn-ea"/>
                <a:cs typeface="+mn-cs"/>
              </a:defRPr>
            </a:lvl3pPr>
            <a:lvl4pPr marL="1281600" indent="-273600" algn="l" defTabSz="914400" rtl="0" eaLnBrk="1" latinLnBrk="0" hangingPunct="1">
              <a:lnSpc>
                <a:spcPct val="100000"/>
              </a:lnSpc>
              <a:spcBef>
                <a:spcPts val="432"/>
              </a:spcBef>
              <a:buFont typeface="Arial" panose="020B0604020202020204" pitchFamily="34" charset="0"/>
              <a:buChar char="»"/>
              <a:defRPr sz="1800" kern="1200">
                <a:solidFill>
                  <a:schemeClr val="tx1"/>
                </a:solidFill>
                <a:latin typeface="+mn-lt"/>
                <a:ea typeface="+mn-ea"/>
                <a:cs typeface="+mn-cs"/>
              </a:defRPr>
            </a:lvl4pPr>
            <a:lvl5pPr marL="1281600" indent="-273600" algn="l" defTabSz="914400" rtl="0" eaLnBrk="1" latinLnBrk="0" hangingPunct="1">
              <a:lnSpc>
                <a:spcPct val="100000"/>
              </a:lnSpc>
              <a:spcBef>
                <a:spcPts val="432"/>
              </a:spcBef>
              <a:buFont typeface="Arial" panose="020B0604020202020204" pitchFamily="34" charset="0"/>
              <a:buChar char="•"/>
              <a:defRPr sz="18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800" indent="0">
              <a:buNone/>
            </a:pPr>
            <a:r>
              <a:rPr lang="en-US" sz="3200" dirty="0"/>
              <a:t>Poll Questions (Coffee Break)</a:t>
            </a:r>
          </a:p>
          <a:p>
            <a:pPr marL="226800" indent="0">
              <a:buNone/>
            </a:pPr>
            <a:endParaRPr lang="en-US" b="1" dirty="0"/>
          </a:p>
          <a:p>
            <a:pPr marL="226800" indent="0">
              <a:buNone/>
            </a:pPr>
            <a:r>
              <a:rPr lang="en-US" b="1" dirty="0"/>
              <a:t>1. What is your experience with FDA Masterfile Pilot?:</a:t>
            </a:r>
          </a:p>
          <a:p>
            <a:pPr marL="573300" lvl="1" indent="-342900">
              <a:buFont typeface="+mj-lt"/>
              <a:buAutoNum type="alphaUcPeriod"/>
            </a:pPr>
            <a:r>
              <a:rPr lang="en-US" dirty="0"/>
              <a:t>Was not aware</a:t>
            </a:r>
          </a:p>
          <a:p>
            <a:pPr marL="573300" lvl="1" indent="-342900">
              <a:buFont typeface="+mj-lt"/>
              <a:buAutoNum type="alphaUcPeriod"/>
            </a:pPr>
            <a:r>
              <a:rPr lang="en-US" dirty="0"/>
              <a:t>Have heard of, but not knowledgeable</a:t>
            </a:r>
          </a:p>
          <a:p>
            <a:pPr marL="573300" lvl="1" indent="-342900">
              <a:buFont typeface="+mj-lt"/>
              <a:buAutoNum type="alphaUcPeriod"/>
            </a:pPr>
            <a:r>
              <a:rPr lang="en-US" dirty="0"/>
              <a:t>Knowledgeable but no plans to be involved</a:t>
            </a:r>
          </a:p>
          <a:p>
            <a:pPr marL="573300" lvl="1" indent="-342900">
              <a:buFont typeface="+mj-lt"/>
              <a:buAutoNum type="alphaUcPeriod"/>
            </a:pPr>
            <a:r>
              <a:rPr lang="en-US" dirty="0"/>
              <a:t>Aware and considering submitting a proposal</a:t>
            </a:r>
          </a:p>
          <a:p>
            <a:pPr marL="573300" lvl="1" indent="-342900">
              <a:buFont typeface="+mj-lt"/>
              <a:buAutoNum type="alphaUcPeriod"/>
            </a:pPr>
            <a:endParaRPr lang="en-US" dirty="0"/>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p:txBody>
      </p:sp>
    </p:spTree>
    <p:extLst>
      <p:ext uri="{BB962C8B-B14F-4D97-AF65-F5344CB8AC3E}">
        <p14:creationId xmlns:p14="http://schemas.microsoft.com/office/powerpoint/2010/main" val="2231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ext, background pattern&#10;&#10;Description automatically generated">
            <a:extLst>
              <a:ext uri="{FF2B5EF4-FFF2-40B4-BE49-F238E27FC236}">
                <a16:creationId xmlns:a16="http://schemas.microsoft.com/office/drawing/2014/main" id="{6E98BCC5-6B9B-14F8-DB81-9D52D1B11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62" y="106587"/>
            <a:ext cx="5534745" cy="1844915"/>
          </a:xfrm>
          <a:prstGeom prst="rect">
            <a:avLst/>
          </a:prstGeom>
        </p:spPr>
      </p:pic>
      <p:sp>
        <p:nvSpPr>
          <p:cNvPr id="10" name="TextBox 9">
            <a:extLst>
              <a:ext uri="{FF2B5EF4-FFF2-40B4-BE49-F238E27FC236}">
                <a16:creationId xmlns:a16="http://schemas.microsoft.com/office/drawing/2014/main" id="{120C55FA-80C7-D7D3-8730-6DEA064286EC}"/>
              </a:ext>
            </a:extLst>
          </p:cNvPr>
          <p:cNvSpPr txBox="1"/>
          <p:nvPr/>
        </p:nvSpPr>
        <p:spPr>
          <a:xfrm>
            <a:off x="2107474" y="6382081"/>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pic>
        <p:nvPicPr>
          <p:cNvPr id="2" name="Picture 1">
            <a:extLst>
              <a:ext uri="{FF2B5EF4-FFF2-40B4-BE49-F238E27FC236}">
                <a16:creationId xmlns:a16="http://schemas.microsoft.com/office/drawing/2014/main" id="{B9DAE869-70B7-BBBA-CB12-304DA5B74784}"/>
              </a:ext>
            </a:extLst>
          </p:cNvPr>
          <p:cNvPicPr>
            <a:picLocks noChangeAspect="1"/>
          </p:cNvPicPr>
          <p:nvPr/>
        </p:nvPicPr>
        <p:blipFill rotWithShape="1">
          <a:blip r:embed="rId3"/>
          <a:srcRect l="32461" t="15834" r="26738" b="58148"/>
          <a:stretch/>
        </p:blipFill>
        <p:spPr>
          <a:xfrm>
            <a:off x="130930" y="2168160"/>
            <a:ext cx="5497977" cy="3944301"/>
          </a:xfrm>
          <a:prstGeom prst="rect">
            <a:avLst/>
          </a:prstGeom>
        </p:spPr>
      </p:pic>
      <p:sp>
        <p:nvSpPr>
          <p:cNvPr id="4" name="Text Placeholder 5">
            <a:extLst>
              <a:ext uri="{FF2B5EF4-FFF2-40B4-BE49-F238E27FC236}">
                <a16:creationId xmlns:a16="http://schemas.microsoft.com/office/drawing/2014/main" id="{D0874B12-6971-2EB7-81E9-322C0E7A93A0}"/>
              </a:ext>
            </a:extLst>
          </p:cNvPr>
          <p:cNvSpPr txBox="1">
            <a:spLocks/>
          </p:cNvSpPr>
          <p:nvPr/>
        </p:nvSpPr>
        <p:spPr>
          <a:xfrm>
            <a:off x="5958869" y="425060"/>
            <a:ext cx="6030484" cy="6007879"/>
          </a:xfrm>
          <a:prstGeom prst="rect">
            <a:avLst/>
          </a:prstGeom>
          <a:solidFill>
            <a:schemeClr val="bg1"/>
          </a:solidFill>
        </p:spPr>
        <p:txBody>
          <a:bodyPr vert="horz" lIns="91440" tIns="45720" rIns="91440" bIns="45720" rtlCol="0">
            <a:normAutofit/>
          </a:bodyPr>
          <a:lstStyle>
            <a:lvl1pPr marL="457200" indent="-230400" algn="l" defTabSz="914400" rtl="0" eaLnBrk="1" latinLnBrk="0" hangingPunct="1">
              <a:lnSpc>
                <a:spcPct val="100000"/>
              </a:lnSpc>
              <a:spcBef>
                <a:spcPts val="432"/>
              </a:spcBef>
              <a:buFont typeface="Arial" panose="020B0604020202020204" pitchFamily="34" charset="0"/>
              <a:buChar char="•"/>
              <a:defRPr sz="1800" kern="1200">
                <a:solidFill>
                  <a:schemeClr val="tx1"/>
                </a:solidFill>
                <a:latin typeface="+mn-lt"/>
                <a:ea typeface="+mn-ea"/>
                <a:cs typeface="+mn-cs"/>
              </a:defRPr>
            </a:lvl1pPr>
            <a:lvl2pPr marL="687600" indent="-228600" algn="l" defTabSz="914400" rtl="0" eaLnBrk="1" latinLnBrk="0" hangingPunct="1">
              <a:lnSpc>
                <a:spcPct val="100000"/>
              </a:lnSpc>
              <a:spcBef>
                <a:spcPts val="432"/>
              </a:spcBef>
              <a:buFont typeface="Courier New" panose="02070309020205020404" pitchFamily="49" charset="0"/>
              <a:buChar char="o"/>
              <a:defRPr sz="1800" kern="1200">
                <a:solidFill>
                  <a:schemeClr val="tx1"/>
                </a:solidFill>
                <a:latin typeface="+mn-lt"/>
                <a:ea typeface="+mn-ea"/>
                <a:cs typeface="+mn-cs"/>
              </a:defRPr>
            </a:lvl2pPr>
            <a:lvl3pPr marL="1004400" indent="-273600" algn="l" defTabSz="914400" rtl="0" eaLnBrk="1" latinLnBrk="0" hangingPunct="1">
              <a:lnSpc>
                <a:spcPct val="100000"/>
              </a:lnSpc>
              <a:spcBef>
                <a:spcPts val="432"/>
              </a:spcBef>
              <a:buFont typeface="Arial" panose="020B0604020202020204" pitchFamily="34" charset="0"/>
              <a:buChar char="‒"/>
              <a:defRPr sz="1800" kern="1200">
                <a:solidFill>
                  <a:schemeClr val="tx1"/>
                </a:solidFill>
                <a:latin typeface="+mn-lt"/>
                <a:ea typeface="+mn-ea"/>
                <a:cs typeface="+mn-cs"/>
              </a:defRPr>
            </a:lvl3pPr>
            <a:lvl4pPr marL="1281600" indent="-273600" algn="l" defTabSz="914400" rtl="0" eaLnBrk="1" latinLnBrk="0" hangingPunct="1">
              <a:lnSpc>
                <a:spcPct val="100000"/>
              </a:lnSpc>
              <a:spcBef>
                <a:spcPts val="432"/>
              </a:spcBef>
              <a:buFont typeface="Arial" panose="020B0604020202020204" pitchFamily="34" charset="0"/>
              <a:buChar char="»"/>
              <a:defRPr sz="1800" kern="1200">
                <a:solidFill>
                  <a:schemeClr val="tx1"/>
                </a:solidFill>
                <a:latin typeface="+mn-lt"/>
                <a:ea typeface="+mn-ea"/>
                <a:cs typeface="+mn-cs"/>
              </a:defRPr>
            </a:lvl4pPr>
            <a:lvl5pPr marL="1281600" indent="-273600" algn="l" defTabSz="914400" rtl="0" eaLnBrk="1" latinLnBrk="0" hangingPunct="1">
              <a:lnSpc>
                <a:spcPct val="100000"/>
              </a:lnSpc>
              <a:spcBef>
                <a:spcPts val="432"/>
              </a:spcBef>
              <a:buFont typeface="Arial" panose="020B0604020202020204" pitchFamily="34" charset="0"/>
              <a:buChar char="•"/>
              <a:defRPr sz="1800" kern="120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800" indent="0">
              <a:buNone/>
            </a:pPr>
            <a:r>
              <a:rPr lang="en-US" sz="3200" dirty="0"/>
              <a:t>Poll Questions (5-minute break)</a:t>
            </a:r>
          </a:p>
          <a:p>
            <a:pPr marL="573300" lvl="1" indent="-342900">
              <a:buFont typeface="+mj-lt"/>
              <a:buAutoNum type="alphaUcPeriod"/>
            </a:pPr>
            <a:endParaRPr lang="en-US" dirty="0"/>
          </a:p>
          <a:p>
            <a:pPr marL="230400" lvl="1" indent="0">
              <a:buNone/>
            </a:pPr>
            <a:r>
              <a:rPr lang="en-US" b="1" dirty="0"/>
              <a:t>2. Number of regulatory submissions you have been involved in preparing, including US and other Countries?</a:t>
            </a:r>
          </a:p>
          <a:p>
            <a:pPr marL="573300" lvl="1" indent="-342900">
              <a:buFont typeface="+mj-lt"/>
              <a:buAutoNum type="alphaUcPeriod"/>
            </a:pPr>
            <a:r>
              <a:rPr lang="en-US" dirty="0"/>
              <a:t>0</a:t>
            </a:r>
          </a:p>
          <a:p>
            <a:pPr marL="573300" lvl="1" indent="-342900">
              <a:buFont typeface="+mj-lt"/>
              <a:buAutoNum type="alphaUcPeriod"/>
            </a:pPr>
            <a:r>
              <a:rPr lang="en-US" dirty="0"/>
              <a:t>1-3</a:t>
            </a:r>
          </a:p>
          <a:p>
            <a:pPr marL="573300" lvl="1" indent="-342900">
              <a:buFont typeface="+mj-lt"/>
              <a:buAutoNum type="alphaUcPeriod"/>
            </a:pPr>
            <a:r>
              <a:rPr lang="en-US" dirty="0"/>
              <a:t>4-10</a:t>
            </a:r>
          </a:p>
          <a:p>
            <a:pPr marL="573300" lvl="1" indent="-342900">
              <a:buFont typeface="+mj-lt"/>
              <a:buAutoNum type="alphaUcPeriod"/>
            </a:pPr>
            <a:r>
              <a:rPr lang="en-US" dirty="0"/>
              <a:t>&gt;10 (Lots!)</a:t>
            </a: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a:p>
            <a:pPr indent="-1188720">
              <a:lnSpc>
                <a:spcPct val="120000"/>
              </a:lnSpc>
              <a:spcBef>
                <a:spcPts val="600"/>
              </a:spcBef>
              <a:buNone/>
            </a:pPr>
            <a:endParaRPr lang="en-US" sz="1600" i="1" dirty="0">
              <a:solidFill>
                <a:srgbClr val="000000"/>
              </a:solidFill>
            </a:endParaRPr>
          </a:p>
        </p:txBody>
      </p:sp>
    </p:spTree>
    <p:extLst>
      <p:ext uri="{BB962C8B-B14F-4D97-AF65-F5344CB8AC3E}">
        <p14:creationId xmlns:p14="http://schemas.microsoft.com/office/powerpoint/2010/main" val="415340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4" name="Title 1">
            <a:extLst>
              <a:ext uri="{FF2B5EF4-FFF2-40B4-BE49-F238E27FC236}">
                <a16:creationId xmlns:a16="http://schemas.microsoft.com/office/drawing/2014/main" id="{3B27EED5-EC5B-3DD4-C748-97DAA424CEFA}"/>
              </a:ext>
            </a:extLst>
          </p:cNvPr>
          <p:cNvSpPr txBox="1">
            <a:spLocks/>
          </p:cNvSpPr>
          <p:nvPr/>
        </p:nvSpPr>
        <p:spPr>
          <a:xfrm>
            <a:off x="831850" y="1709738"/>
            <a:ext cx="10515600" cy="2852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Submission Introductions</a:t>
            </a:r>
          </a:p>
        </p:txBody>
      </p:sp>
      <p:sp>
        <p:nvSpPr>
          <p:cNvPr id="5" name="Text Placeholder 2">
            <a:extLst>
              <a:ext uri="{FF2B5EF4-FFF2-40B4-BE49-F238E27FC236}">
                <a16:creationId xmlns:a16="http://schemas.microsoft.com/office/drawing/2014/main" id="{2D45D89E-0DFC-63F6-4DEC-B820EBAD75A2}"/>
              </a:ext>
            </a:extLst>
          </p:cNvPr>
          <p:cNvSpPr txBox="1">
            <a:spLocks/>
          </p:cNvSpPr>
          <p:nvPr/>
        </p:nvSpPr>
        <p:spPr>
          <a:xfrm>
            <a:off x="831850" y="4589463"/>
            <a:ext cx="10515600" cy="150018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FDA representatives: Ryan Ortega, Clarence Murray, Chris Dugard, Sree Gutala, and Steve Anisko</a:t>
            </a:r>
            <a:endParaRPr lang="en-US" dirty="0">
              <a:highlight>
                <a:srgbClr val="FFFF00"/>
              </a:highlight>
            </a:endParaRPr>
          </a:p>
          <a:p>
            <a:endParaRPr lang="en-US" dirty="0">
              <a:highlight>
                <a:srgbClr val="FFFF00"/>
              </a:highlight>
            </a:endParaRPr>
          </a:p>
          <a:p>
            <a:r>
              <a:rPr lang="en-US" dirty="0"/>
              <a:t>Company Representatives: Patrick Anibaldi and Mark Pasmore</a:t>
            </a:r>
            <a:endParaRPr lang="en-US" dirty="0">
              <a:solidFill>
                <a:srgbClr val="000000"/>
              </a:solidFill>
            </a:endParaRPr>
          </a:p>
        </p:txBody>
      </p:sp>
    </p:spTree>
    <p:extLst>
      <p:ext uri="{BB962C8B-B14F-4D97-AF65-F5344CB8AC3E}">
        <p14:creationId xmlns:p14="http://schemas.microsoft.com/office/powerpoint/2010/main" val="222353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5" name="Title 1">
            <a:extLst>
              <a:ext uri="{FF2B5EF4-FFF2-40B4-BE49-F238E27FC236}">
                <a16:creationId xmlns:a16="http://schemas.microsoft.com/office/drawing/2014/main" id="{55C50D5C-08B1-56FB-3A08-1A55025DD842}"/>
              </a:ext>
            </a:extLst>
          </p:cNvPr>
          <p:cNvSpPr txBox="1">
            <a:spLocks/>
          </p:cNvSpPr>
          <p:nvPr/>
        </p:nvSpPr>
        <p:spPr>
          <a:xfrm>
            <a:off x="840144" y="25739"/>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Mock Product Presentation</a:t>
            </a:r>
          </a:p>
        </p:txBody>
      </p:sp>
      <p:sp>
        <p:nvSpPr>
          <p:cNvPr id="6" name="TextBox 5">
            <a:extLst>
              <a:ext uri="{FF2B5EF4-FFF2-40B4-BE49-F238E27FC236}">
                <a16:creationId xmlns:a16="http://schemas.microsoft.com/office/drawing/2014/main" id="{4E646578-82B2-4052-D44B-617673C5CBD3}"/>
              </a:ext>
            </a:extLst>
          </p:cNvPr>
          <p:cNvSpPr txBox="1"/>
          <p:nvPr/>
        </p:nvSpPr>
        <p:spPr>
          <a:xfrm>
            <a:off x="626646" y="1298949"/>
            <a:ext cx="6993354" cy="4752648"/>
          </a:xfrm>
          <a:prstGeom prst="rect">
            <a:avLst/>
          </a:prstGeom>
          <a:noFill/>
        </p:spPr>
        <p:txBody>
          <a:bodyPr wrap="square" lIns="91440" tIns="45720" rIns="91440" bIns="45720" rtlCol="0" anchor="t">
            <a:spAutoFit/>
          </a:bodyPr>
          <a:lstStyle/>
          <a:p>
            <a:pPr marL="285750" indent="-285750">
              <a:lnSpc>
                <a:spcPct val="107000"/>
              </a:lnSpc>
              <a:buFont typeface="Courier New" panose="02070309020205020404" pitchFamily="49" charset="0"/>
              <a:buChar char="o"/>
            </a:pPr>
            <a:r>
              <a:rPr lang="en-US" dirty="0">
                <a:latin typeface="Calibri"/>
                <a:cs typeface="Times New Roman"/>
              </a:rPr>
              <a:t>Frankenstein Product has approval for Gamma and will be seeking approval for electron beam (</a:t>
            </a:r>
            <a:r>
              <a:rPr lang="en-US" dirty="0" err="1">
                <a:latin typeface="Calibri"/>
                <a:cs typeface="Times New Roman"/>
              </a:rPr>
              <a:t>ebeam</a:t>
            </a:r>
            <a:r>
              <a:rPr lang="en-US" dirty="0">
                <a:latin typeface="Calibri"/>
                <a:cs typeface="Times New Roman"/>
              </a:rPr>
              <a:t>) and X-ray sterilization</a:t>
            </a:r>
          </a:p>
          <a:p>
            <a:pPr marL="742950" lvl="1" indent="-285750">
              <a:lnSpc>
                <a:spcPct val="107000"/>
              </a:lnSpc>
              <a:buFont typeface="Courier New" panose="02070309020205020404" pitchFamily="49" charset="0"/>
              <a:buChar char="o"/>
            </a:pPr>
            <a:r>
              <a:rPr lang="en-US" dirty="0">
                <a:latin typeface="Calibri"/>
                <a:ea typeface="+mn-lt"/>
                <a:cs typeface="Calibri"/>
              </a:rPr>
              <a:t>Implantable Class III Medical Device</a:t>
            </a:r>
          </a:p>
          <a:p>
            <a:pPr marL="742950" lvl="1" indent="-285750">
              <a:lnSpc>
                <a:spcPct val="107000"/>
              </a:lnSpc>
              <a:spcAft>
                <a:spcPts val="800"/>
              </a:spcAft>
              <a:buFont typeface="Courier New,monospace" panose="02070309020205020404" pitchFamily="49" charset="0"/>
              <a:buChar char="o"/>
            </a:pPr>
            <a:r>
              <a:rPr lang="en-US" dirty="0">
                <a:latin typeface="Calibri"/>
                <a:ea typeface="+mn-lt"/>
                <a:cs typeface="Calibri"/>
              </a:rPr>
              <a:t>Intended use is not changing</a:t>
            </a:r>
            <a:endParaRPr lang="en-US" dirty="0">
              <a:ea typeface="+mn-lt"/>
              <a:cs typeface="+mn-lt"/>
            </a:endParaRPr>
          </a:p>
          <a:p>
            <a:pPr marL="742950" marR="0" lvl="1" indent="-285750">
              <a:lnSpc>
                <a:spcPct val="107000"/>
              </a:lnSpc>
              <a:spcBef>
                <a:spcPts val="0"/>
              </a:spcBef>
              <a:spcAft>
                <a:spcPts val="800"/>
              </a:spcAft>
              <a:buFont typeface="Courier New" panose="02070309020205020404" pitchFamily="49" charset="0"/>
              <a:buChar char="o"/>
            </a:pPr>
            <a:r>
              <a:rPr lang="en-US" dirty="0">
                <a:latin typeface="Calibri"/>
                <a:ea typeface="Calibri" panose="020F0502020204030204" pitchFamily="34" charset="0"/>
                <a:cs typeface="Times New Roman"/>
              </a:rPr>
              <a:t>Product family has ~ 100 different configurations</a:t>
            </a:r>
            <a:endParaRPr lang="en-US" dirty="0">
              <a:latin typeface="Calibri" panose="020F0502020204030204" pitchFamily="34" charset="0"/>
              <a:ea typeface="Calibri" panose="020F0502020204030204" pitchFamily="34" charset="0"/>
              <a:cs typeface="Times New Roman"/>
            </a:endParaRPr>
          </a:p>
          <a:p>
            <a:pPr marL="1200150" lvl="2" indent="-285750">
              <a:lnSpc>
                <a:spcPct val="107000"/>
              </a:lnSpc>
              <a:spcAft>
                <a:spcPts val="800"/>
              </a:spcAft>
              <a:buFont typeface="Courier New,monospace" panose="02070309020205020404" pitchFamily="49" charset="0"/>
              <a:buChar char="o"/>
            </a:pPr>
            <a:r>
              <a:rPr lang="en-US" dirty="0">
                <a:latin typeface="Calibri"/>
                <a:ea typeface="+mn-lt"/>
                <a:cs typeface="Calibri"/>
              </a:rPr>
              <a:t>Geometry/density differences</a:t>
            </a:r>
            <a:endParaRPr lang="en-US" dirty="0">
              <a:ea typeface="+mn-lt"/>
              <a:cs typeface="+mn-lt"/>
            </a:endParaRPr>
          </a:p>
          <a:p>
            <a:pPr marL="742950" lvl="1" indent="-285750">
              <a:lnSpc>
                <a:spcPct val="107000"/>
              </a:lnSpc>
              <a:spcAft>
                <a:spcPts val="800"/>
              </a:spcAft>
              <a:buFont typeface="Courier New" panose="02070309020205020404" pitchFamily="49" charset="0"/>
              <a:buChar char="o"/>
            </a:pPr>
            <a:r>
              <a:rPr lang="en-US" dirty="0">
                <a:latin typeface="Calibri"/>
                <a:ea typeface="Calibri" panose="020F0502020204030204" pitchFamily="34" charset="0"/>
                <a:cs typeface="Times New Roman"/>
              </a:rPr>
              <a:t>Pre-Submission Topics:</a:t>
            </a:r>
          </a:p>
          <a:p>
            <a:pPr marL="1200150" lvl="2" indent="-285750">
              <a:lnSpc>
                <a:spcPct val="107000"/>
              </a:lnSpc>
              <a:spcAft>
                <a:spcPts val="800"/>
              </a:spcAft>
              <a:buFont typeface="Courier New" panose="02070309020205020404" pitchFamily="49" charset="0"/>
              <a:buChar char="o"/>
            </a:pPr>
            <a:r>
              <a:rPr lang="en-US" dirty="0">
                <a:latin typeface="Calibri"/>
                <a:ea typeface="Calibri" panose="020F0502020204030204" pitchFamily="34" charset="0"/>
                <a:cs typeface="Times New Roman"/>
              </a:rPr>
              <a:t>Adding Sterilization Modalities</a:t>
            </a:r>
          </a:p>
          <a:p>
            <a:pPr marL="1200150" lvl="2" indent="-285750">
              <a:lnSpc>
                <a:spcPct val="107000"/>
              </a:lnSpc>
              <a:spcAft>
                <a:spcPts val="800"/>
              </a:spcAft>
              <a:buFont typeface="Courier New" panose="02070309020205020404" pitchFamily="49" charset="0"/>
              <a:buChar char="o"/>
            </a:pPr>
            <a:r>
              <a:rPr lang="en-US" dirty="0">
                <a:latin typeface="Calibri"/>
                <a:ea typeface="Calibri" panose="020F0502020204030204" pitchFamily="34" charset="0"/>
                <a:cs typeface="Times New Roman"/>
              </a:rPr>
              <a:t>Maximum Dose Setting</a:t>
            </a:r>
          </a:p>
          <a:p>
            <a:pPr marL="1200150" lvl="2" indent="-285750">
              <a:lnSpc>
                <a:spcPct val="107000"/>
              </a:lnSpc>
              <a:spcAft>
                <a:spcPts val="800"/>
              </a:spcAft>
              <a:buFont typeface="Courier New" panose="02070309020205020404" pitchFamily="49" charset="0"/>
              <a:buChar char="o"/>
            </a:pPr>
            <a:r>
              <a:rPr lang="en-US" dirty="0">
                <a:latin typeface="Calibri"/>
                <a:ea typeface="Calibri" panose="020F0502020204030204" pitchFamily="34" charset="0"/>
                <a:cs typeface="Times New Roman"/>
              </a:rPr>
              <a:t>Lowering Minimum Dose</a:t>
            </a:r>
          </a:p>
          <a:p>
            <a:pPr marL="1200150" lvl="2" indent="-285750">
              <a:lnSpc>
                <a:spcPct val="107000"/>
              </a:lnSpc>
              <a:spcAft>
                <a:spcPts val="800"/>
              </a:spcAft>
              <a:buFont typeface="Courier New" panose="02070309020205020404" pitchFamily="49" charset="0"/>
              <a:buChar char="o"/>
            </a:pPr>
            <a:r>
              <a:rPr lang="en-US" dirty="0">
                <a:latin typeface="Calibri"/>
                <a:ea typeface="Calibri" panose="020F0502020204030204" pitchFamily="34" charset="0"/>
                <a:cs typeface="Times New Roman"/>
              </a:rPr>
              <a:t>And using a Surrogate Device for Testing/Validation</a:t>
            </a:r>
          </a:p>
          <a:p>
            <a:pPr marL="742950" lvl="1" indent="-285750">
              <a:lnSpc>
                <a:spcPct val="107000"/>
              </a:lnSpc>
              <a:spcAft>
                <a:spcPts val="800"/>
              </a:spcAft>
              <a:buFont typeface="Courier New" panose="02070309020205020404" pitchFamily="49" charset="0"/>
              <a:buChar char="o"/>
            </a:pPr>
            <a:r>
              <a:rPr lang="en-US" dirty="0">
                <a:latin typeface="Calibri"/>
                <a:ea typeface="Calibri" panose="020F0502020204030204" pitchFamily="34" charset="0"/>
                <a:cs typeface="Times New Roman"/>
              </a:rPr>
              <a:t>Since the Pre-Submission meeting we added X-ray sterilization, this has not been previously discussed</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m3d="http://schemas.microsoft.com/office/drawing/2017/model3d" Requires="am3d">
          <p:graphicFrame>
            <p:nvGraphicFramePr>
              <p:cNvPr id="7" name="3D Model 6" descr="Transistor">
                <a:extLst>
                  <a:ext uri="{FF2B5EF4-FFF2-40B4-BE49-F238E27FC236}">
                    <a16:creationId xmlns:a16="http://schemas.microsoft.com/office/drawing/2014/main" id="{221C6B9A-2453-156B-373B-5C49C30EFA28}"/>
                  </a:ext>
                </a:extLst>
              </p:cNvPr>
              <p:cNvGraphicFramePr>
                <a:graphicFrameLocks noChangeAspect="1"/>
              </p:cNvGraphicFramePr>
              <p:nvPr>
                <p:extLst>
                  <p:ext uri="{D42A27DB-BD31-4B8C-83A1-F6EECF244321}">
                    <p14:modId xmlns:p14="http://schemas.microsoft.com/office/powerpoint/2010/main" val="314604405"/>
                  </p:ext>
                </p:extLst>
              </p:nvPr>
            </p:nvGraphicFramePr>
            <p:xfrm>
              <a:off x="9695973" y="1124042"/>
              <a:ext cx="1184469" cy="5199502"/>
            </p:xfrm>
            <a:graphic>
              <a:graphicData uri="http://schemas.microsoft.com/office/drawing/2017/model3d">
                <am3d:model3d r:embed="rId2">
                  <am3d:spPr>
                    <a:xfrm>
                      <a:off x="0" y="0"/>
                      <a:ext cx="1184469" cy="5199502"/>
                    </a:xfrm>
                    <a:prstGeom prst="rect">
                      <a:avLst/>
                    </a:prstGeom>
                  </am3d:spPr>
                  <am3d:camera>
                    <am3d:pos x="0" y="0" z="48994109"/>
                    <am3d:up dx="0" dy="36000000" dz="0"/>
                    <am3d:lookAt x="0" y="0" z="0"/>
                    <am3d:perspective fov="2700000"/>
                  </am3d:camera>
                  <am3d:trans>
                    <am3d:meterPerModelUnit n="44444442" d="1000000"/>
                    <am3d:preTrans dx="0" dy="-2194794" dz="0"/>
                    <am3d:scale>
                      <am3d:sx n="1000000" d="1000000"/>
                      <am3d:sy n="1000000" d="1000000"/>
                      <am3d:sz n="1000000" d="1000000"/>
                    </am3d:scale>
                    <am3d:rot/>
                    <am3d:postTrans dx="0" dy="0" dz="0"/>
                  </am3d:trans>
                  <am3d:raster rName="Office3DRenderer" rVer="16.0.8326">
                    <am3d:blip r:embed="rId3"/>
                  </am3d:raster>
                  <am3d:objViewport viewportSz="547937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Transistor">
                <a:extLst>
                  <a:ext uri="{FF2B5EF4-FFF2-40B4-BE49-F238E27FC236}">
                    <a16:creationId xmlns:a16="http://schemas.microsoft.com/office/drawing/2014/main" id="{221C6B9A-2453-156B-373B-5C49C30EFA28}"/>
                  </a:ext>
                </a:extLst>
              </p:cNvPr>
              <p:cNvPicPr>
                <a:picLocks noGrp="1" noRot="1" noChangeAspect="1" noMove="1" noResize="1" noEditPoints="1" noAdjustHandles="1" noChangeArrowheads="1" noChangeShapeType="1" noCrop="1"/>
              </p:cNvPicPr>
              <p:nvPr/>
            </p:nvPicPr>
            <p:blipFill>
              <a:blip r:embed="rId3"/>
              <a:stretch>
                <a:fillRect/>
              </a:stretch>
            </p:blipFill>
            <p:spPr>
              <a:xfrm>
                <a:off x="9695973" y="1124042"/>
                <a:ext cx="1184469" cy="5199502"/>
              </a:xfrm>
              <a:prstGeom prst="rect">
                <a:avLst/>
              </a:prstGeom>
            </p:spPr>
          </p:pic>
        </mc:Fallback>
      </mc:AlternateContent>
      <p:sp>
        <p:nvSpPr>
          <p:cNvPr id="9" name="Callout: Bent Line 8">
            <a:extLst>
              <a:ext uri="{FF2B5EF4-FFF2-40B4-BE49-F238E27FC236}">
                <a16:creationId xmlns:a16="http://schemas.microsoft.com/office/drawing/2014/main" id="{8FD669F6-821F-0F66-F7BF-F86ABDE97DB5}"/>
              </a:ext>
            </a:extLst>
          </p:cNvPr>
          <p:cNvSpPr/>
          <p:nvPr/>
        </p:nvSpPr>
        <p:spPr>
          <a:xfrm flipH="1">
            <a:off x="7210718" y="3730568"/>
            <a:ext cx="1735542" cy="531349"/>
          </a:xfrm>
          <a:prstGeom prst="borderCallout2">
            <a:avLst>
              <a:gd name="adj1" fmla="val 18750"/>
              <a:gd name="adj2" fmla="val -2358"/>
              <a:gd name="adj3" fmla="val 18750"/>
              <a:gd name="adj4" fmla="val -16667"/>
              <a:gd name="adj5" fmla="val 65373"/>
              <a:gd name="adj6" fmla="val -531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Platinum or Palladium Leads</a:t>
            </a:r>
          </a:p>
        </p:txBody>
      </p:sp>
      <p:sp>
        <p:nvSpPr>
          <p:cNvPr id="10" name="Callout: Bent Line 9">
            <a:extLst>
              <a:ext uri="{FF2B5EF4-FFF2-40B4-BE49-F238E27FC236}">
                <a16:creationId xmlns:a16="http://schemas.microsoft.com/office/drawing/2014/main" id="{E94B9F3D-B49F-945F-916F-17A2F0910D93}"/>
              </a:ext>
            </a:extLst>
          </p:cNvPr>
          <p:cNvSpPr/>
          <p:nvPr/>
        </p:nvSpPr>
        <p:spPr>
          <a:xfrm flipH="1">
            <a:off x="7218120" y="4530642"/>
            <a:ext cx="1735541" cy="531350"/>
          </a:xfrm>
          <a:prstGeom prst="borderCallout2">
            <a:avLst>
              <a:gd name="adj1" fmla="val 18750"/>
              <a:gd name="adj2" fmla="val 901"/>
              <a:gd name="adj3" fmla="val 18750"/>
              <a:gd name="adj4" fmla="val -16667"/>
              <a:gd name="adj5" fmla="val 43700"/>
              <a:gd name="adj6" fmla="val -27911"/>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Polyurethane Foam Packaging</a:t>
            </a:r>
          </a:p>
        </p:txBody>
      </p:sp>
      <p:sp>
        <p:nvSpPr>
          <p:cNvPr id="11" name="Callout: Bent Line 10">
            <a:extLst>
              <a:ext uri="{FF2B5EF4-FFF2-40B4-BE49-F238E27FC236}">
                <a16:creationId xmlns:a16="http://schemas.microsoft.com/office/drawing/2014/main" id="{F98493BF-5273-CFBD-B4C3-2873820E6747}"/>
              </a:ext>
            </a:extLst>
          </p:cNvPr>
          <p:cNvSpPr/>
          <p:nvPr/>
        </p:nvSpPr>
        <p:spPr>
          <a:xfrm flipH="1">
            <a:off x="7210719" y="2919629"/>
            <a:ext cx="1742942" cy="531350"/>
          </a:xfrm>
          <a:prstGeom prst="borderCallout2">
            <a:avLst>
              <a:gd name="adj1" fmla="val 18750"/>
              <a:gd name="adj2" fmla="val -761"/>
              <a:gd name="adj3" fmla="val 18750"/>
              <a:gd name="adj4" fmla="val -16667"/>
              <a:gd name="adj5" fmla="val -122371"/>
              <a:gd name="adj6" fmla="val -4503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Nylon or Epoxy Header</a:t>
            </a:r>
          </a:p>
        </p:txBody>
      </p:sp>
      <p:sp>
        <p:nvSpPr>
          <p:cNvPr id="12" name="Cube 11">
            <a:extLst>
              <a:ext uri="{FF2B5EF4-FFF2-40B4-BE49-F238E27FC236}">
                <a16:creationId xmlns:a16="http://schemas.microsoft.com/office/drawing/2014/main" id="{38282ECA-74DD-766E-1AB3-91B2174B5422}"/>
              </a:ext>
            </a:extLst>
          </p:cNvPr>
          <p:cNvSpPr/>
          <p:nvPr/>
        </p:nvSpPr>
        <p:spPr>
          <a:xfrm>
            <a:off x="9365529" y="414073"/>
            <a:ext cx="2168166" cy="5892537"/>
          </a:xfrm>
          <a:prstGeom prst="cube">
            <a:avLst/>
          </a:prstGeom>
          <a:solidFill>
            <a:schemeClr val="accent1">
              <a:alpha val="18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31E6ECA-EB88-73DC-302D-F8A08F9948F7}"/>
              </a:ext>
            </a:extLst>
          </p:cNvPr>
          <p:cNvCxnSpPr/>
          <p:nvPr/>
        </p:nvCxnSpPr>
        <p:spPr>
          <a:xfrm>
            <a:off x="10817290" y="1161836"/>
            <a:ext cx="629817"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BFECF1A-73EC-A2CA-92E0-196C924695EB}"/>
              </a:ext>
            </a:extLst>
          </p:cNvPr>
          <p:cNvCxnSpPr>
            <a:cxnSpLocks/>
          </p:cNvCxnSpPr>
          <p:nvPr/>
        </p:nvCxnSpPr>
        <p:spPr>
          <a:xfrm>
            <a:off x="10801739" y="6083734"/>
            <a:ext cx="645368"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74AB455-BF9F-92B3-7F8F-1CCE12C2C106}"/>
              </a:ext>
            </a:extLst>
          </p:cNvPr>
          <p:cNvCxnSpPr/>
          <p:nvPr/>
        </p:nvCxnSpPr>
        <p:spPr>
          <a:xfrm flipH="1" flipV="1">
            <a:off x="11348746" y="1164558"/>
            <a:ext cx="3110" cy="1581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DDA7B10-AA58-446F-C6EE-59D961488F74}"/>
              </a:ext>
            </a:extLst>
          </p:cNvPr>
          <p:cNvCxnSpPr>
            <a:cxnSpLocks/>
          </p:cNvCxnSpPr>
          <p:nvPr/>
        </p:nvCxnSpPr>
        <p:spPr>
          <a:xfrm flipH="1">
            <a:off x="11348746" y="3889096"/>
            <a:ext cx="3110" cy="21973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B58C08-BFA1-3A33-0049-685852B284D3}"/>
              </a:ext>
            </a:extLst>
          </p:cNvPr>
          <p:cNvSpPr txBox="1"/>
          <p:nvPr/>
        </p:nvSpPr>
        <p:spPr>
          <a:xfrm rot="-5400000">
            <a:off x="10862386" y="3096382"/>
            <a:ext cx="971939" cy="381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Length</a:t>
            </a:r>
            <a:endParaRPr lang="en-US"/>
          </a:p>
        </p:txBody>
      </p:sp>
      <p:cxnSp>
        <p:nvCxnSpPr>
          <p:cNvPr id="18" name="Straight Arrow Connector 17">
            <a:extLst>
              <a:ext uri="{FF2B5EF4-FFF2-40B4-BE49-F238E27FC236}">
                <a16:creationId xmlns:a16="http://schemas.microsoft.com/office/drawing/2014/main" id="{1CEF1E38-A646-611A-A620-37E6762753ED}"/>
              </a:ext>
            </a:extLst>
          </p:cNvPr>
          <p:cNvCxnSpPr>
            <a:cxnSpLocks/>
          </p:cNvCxnSpPr>
          <p:nvPr/>
        </p:nvCxnSpPr>
        <p:spPr>
          <a:xfrm flipV="1">
            <a:off x="9728718" y="757510"/>
            <a:ext cx="1" cy="32657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E75E4EB-5526-DC6A-F398-D98E48F598B1}"/>
              </a:ext>
            </a:extLst>
          </p:cNvPr>
          <p:cNvCxnSpPr>
            <a:cxnSpLocks/>
          </p:cNvCxnSpPr>
          <p:nvPr/>
        </p:nvCxnSpPr>
        <p:spPr>
          <a:xfrm flipV="1">
            <a:off x="9337999" y="876863"/>
            <a:ext cx="393441" cy="108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D0B8910-E1FA-5E5E-A7BD-6C14AC1B2FB0}"/>
              </a:ext>
            </a:extLst>
          </p:cNvPr>
          <p:cNvCxnSpPr>
            <a:cxnSpLocks/>
          </p:cNvCxnSpPr>
          <p:nvPr/>
        </p:nvCxnSpPr>
        <p:spPr>
          <a:xfrm flipV="1">
            <a:off x="10817290" y="749734"/>
            <a:ext cx="1" cy="41987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23953DE-D21D-8B2E-8EB0-13E3A0DEFA25}"/>
              </a:ext>
            </a:extLst>
          </p:cNvPr>
          <p:cNvCxnSpPr>
            <a:cxnSpLocks/>
          </p:cNvCxnSpPr>
          <p:nvPr/>
        </p:nvCxnSpPr>
        <p:spPr>
          <a:xfrm flipH="1" flipV="1">
            <a:off x="10796686" y="876863"/>
            <a:ext cx="376333" cy="3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08FA3CE-D22F-2782-409B-03D47CDC0D50}"/>
              </a:ext>
            </a:extLst>
          </p:cNvPr>
          <p:cNvSpPr txBox="1"/>
          <p:nvPr/>
        </p:nvSpPr>
        <p:spPr>
          <a:xfrm>
            <a:off x="9921549" y="685974"/>
            <a:ext cx="971939" cy="381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Diam.</a:t>
            </a:r>
            <a:endParaRPr lang="en-US"/>
          </a:p>
        </p:txBody>
      </p:sp>
    </p:spTree>
    <p:extLst>
      <p:ext uri="{BB962C8B-B14F-4D97-AF65-F5344CB8AC3E}">
        <p14:creationId xmlns:p14="http://schemas.microsoft.com/office/powerpoint/2010/main" val="3458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FC2E213-796E-87D0-6E5E-C1868C66F570}"/>
              </a:ext>
            </a:extLst>
          </p:cNvPr>
          <p:cNvSpPr>
            <a:spLocks noGrp="1"/>
          </p:cNvSpPr>
          <p:nvPr>
            <p:ph idx="1"/>
          </p:nvPr>
        </p:nvSpPr>
        <p:spPr>
          <a:xfrm>
            <a:off x="274320" y="1619227"/>
            <a:ext cx="5720080" cy="4679974"/>
          </a:xfrm>
        </p:spPr>
        <p:txBody>
          <a:bodyPr>
            <a:normAutofit/>
          </a:bodyPr>
          <a:lstStyle/>
          <a:p>
            <a:pPr marL="0" indent="0">
              <a:buNone/>
            </a:pPr>
            <a:r>
              <a:rPr lang="en-US" sz="2400" dirty="0"/>
              <a:t>510(k) Sterility Guidance: </a:t>
            </a:r>
            <a:r>
              <a:rPr lang="en-US" sz="1600" dirty="0">
                <a:hlinkClick r:id="rId2"/>
              </a:rPr>
              <a:t>https://www.fda.gov/regulatory-information/search-fda-guidance-documents/submission-and-review-sterility-information-premarket-notification-510k-submissions-devices-labeled</a:t>
            </a:r>
            <a:endParaRPr lang="en-US" sz="1600" dirty="0"/>
          </a:p>
          <a:p>
            <a:pPr marL="0" indent="0">
              <a:buNone/>
            </a:pPr>
            <a:r>
              <a:rPr lang="en-US" sz="2400" dirty="0"/>
              <a:t>Q-Submission Program Guidance: </a:t>
            </a:r>
            <a:r>
              <a:rPr lang="en-US" sz="1600" dirty="0">
                <a:hlinkClick r:id="rId3"/>
              </a:rPr>
              <a:t>https://www.fda.gov/regulatory-information/search-fda-guidance-documents/requests-feedback-and-meetings-medical-device-submissions-q-submission-program</a:t>
            </a:r>
            <a:endParaRPr lang="en-US" sz="1600" dirty="0"/>
          </a:p>
          <a:p>
            <a:pPr marL="0" indent="0">
              <a:buNone/>
            </a:pPr>
            <a:r>
              <a:rPr lang="en-US" sz="2400" dirty="0"/>
              <a:t>PMA Supplement Guidance: </a:t>
            </a:r>
            <a:r>
              <a:rPr lang="en-US" sz="1600" dirty="0">
                <a:hlinkClick r:id="rId4"/>
              </a:rPr>
              <a:t>https://www.fda.gov/regulatory-information/search-fda-guidance-documents/modifications-devices-subject-premarket-approval-pma-pma-supplement-decision-making-process</a:t>
            </a:r>
            <a:endParaRPr lang="en-US" sz="1600" dirty="0"/>
          </a:p>
          <a:p>
            <a:pPr marL="0" indent="0">
              <a:buNone/>
            </a:pPr>
            <a:r>
              <a:rPr lang="en-US" sz="2400" dirty="0"/>
              <a:t>Guidance on responding to deficiencies: </a:t>
            </a:r>
            <a:r>
              <a:rPr lang="en-US" sz="1600" dirty="0">
                <a:hlinkClick r:id="rId5"/>
              </a:rPr>
              <a:t>https://www.fda.gov/regulatory-information/search-fda-guidance-documents/developing-and-responding-deficiencies-accordance-least-burdensome-provisions</a:t>
            </a:r>
            <a:endParaRPr lang="en-US" sz="1600" dirty="0"/>
          </a:p>
        </p:txBody>
      </p:sp>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4" name="TextBox 3">
            <a:extLst>
              <a:ext uri="{FF2B5EF4-FFF2-40B4-BE49-F238E27FC236}">
                <a16:creationId xmlns:a16="http://schemas.microsoft.com/office/drawing/2014/main" id="{77BA35F6-8F05-F337-F04F-A9AE3DDB472C}"/>
              </a:ext>
            </a:extLst>
          </p:cNvPr>
          <p:cNvSpPr txBox="1"/>
          <p:nvPr/>
        </p:nvSpPr>
        <p:spPr>
          <a:xfrm>
            <a:off x="592667" y="406400"/>
            <a:ext cx="8419253" cy="701731"/>
          </a:xfrm>
          <a:prstGeom prst="rect">
            <a:avLst/>
          </a:prstGeom>
        </p:spPr>
        <p:txBody>
          <a:bodyPr anchor="ctr"/>
          <a:lstStyle>
            <a:defPPr>
              <a:defRPr lang="en-US"/>
            </a:defPPr>
            <a:lvl1pPr>
              <a:lnSpc>
                <a:spcPct val="90000"/>
              </a:lnSpc>
              <a:spcBef>
                <a:spcPct val="0"/>
              </a:spcBef>
              <a:buNone/>
              <a:defRPr sz="4400">
                <a:latin typeface="+mj-lt"/>
                <a:ea typeface="+mj-ea"/>
                <a:cs typeface="+mj-cs"/>
              </a:defRPr>
            </a:lvl1pPr>
          </a:lstStyle>
          <a:p>
            <a:r>
              <a:rPr lang="en-US" dirty="0"/>
              <a:t>Useful Links and FDA Guidances</a:t>
            </a:r>
          </a:p>
        </p:txBody>
      </p:sp>
      <p:sp>
        <p:nvSpPr>
          <p:cNvPr id="7" name="Content Placeholder 5">
            <a:extLst>
              <a:ext uri="{FF2B5EF4-FFF2-40B4-BE49-F238E27FC236}">
                <a16:creationId xmlns:a16="http://schemas.microsoft.com/office/drawing/2014/main" id="{E1CCC45B-DA19-9C1C-0821-801AF51C39AC}"/>
              </a:ext>
            </a:extLst>
          </p:cNvPr>
          <p:cNvSpPr txBox="1">
            <a:spLocks/>
          </p:cNvSpPr>
          <p:nvPr/>
        </p:nvSpPr>
        <p:spPr>
          <a:xfrm>
            <a:off x="6177280" y="1619226"/>
            <a:ext cx="5923280" cy="4679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FDA’s Radiation Sterilization Master File Pilot: </a:t>
            </a:r>
            <a:r>
              <a:rPr lang="en-US" sz="1600" dirty="0">
                <a:hlinkClick r:id="rId6"/>
              </a:rPr>
              <a:t>https://www.federalregister.gov/documents/2023/04/12/2023-07598/center-for-devices-and-radiological-health-radiation-sterilization-master-file-pilot-program</a:t>
            </a:r>
            <a:endParaRPr lang="en-US" sz="1600" dirty="0"/>
          </a:p>
          <a:p>
            <a:pPr marL="0" indent="0">
              <a:buNone/>
            </a:pPr>
            <a:r>
              <a:rPr lang="en-US" sz="2400" dirty="0"/>
              <a:t>Webpage “Sterilization for Medical Devices”: </a:t>
            </a:r>
            <a:r>
              <a:rPr lang="en-US" sz="1600" dirty="0">
                <a:hlinkClick r:id="rId7"/>
              </a:rPr>
              <a:t>https://www.fda.gov/medical-devices/general-hospital-devices-and-supplies/sterilization-medical-devices</a:t>
            </a:r>
            <a:endParaRPr lang="en-US" sz="1600" dirty="0"/>
          </a:p>
          <a:p>
            <a:pPr marL="0" indent="0">
              <a:buNone/>
            </a:pPr>
            <a:r>
              <a:rPr lang="en-US" sz="2400" dirty="0"/>
              <a:t>FDA Recognized Standards Database</a:t>
            </a:r>
          </a:p>
          <a:p>
            <a:pPr marL="0" indent="0">
              <a:buNone/>
            </a:pPr>
            <a:r>
              <a:rPr lang="en-US" sz="1600" dirty="0">
                <a:hlinkClick r:id="rId8"/>
              </a:rPr>
              <a:t>https://www.accessdata.fda.gov/scripts/cdrh/cfdocs/cfstandards/search.cfm</a:t>
            </a:r>
            <a:endParaRPr lang="en-US" sz="1600" dirty="0"/>
          </a:p>
          <a:p>
            <a:pPr marL="0" indent="0">
              <a:buNone/>
            </a:pPr>
            <a:r>
              <a:rPr lang="en-US" sz="2400" dirty="0"/>
              <a:t>Investigational Device Exemption (IDE) Guidance:</a:t>
            </a:r>
          </a:p>
          <a:p>
            <a:pPr marL="0" indent="0">
              <a:buNone/>
            </a:pPr>
            <a:r>
              <a:rPr lang="en-US" sz="1600" dirty="0">
                <a:hlinkClick r:id="rId9"/>
              </a:rPr>
              <a:t>https://www.fda.gov/regulatory-information/search-fda-guidance-documents/fda-decisions-investigational-device-exemption-clinical-investigations</a:t>
            </a:r>
            <a:r>
              <a:rPr lang="en-US" sz="1600" dirty="0"/>
              <a:t> </a:t>
            </a:r>
          </a:p>
        </p:txBody>
      </p:sp>
    </p:spTree>
    <p:extLst>
      <p:ext uri="{BB962C8B-B14F-4D97-AF65-F5344CB8AC3E}">
        <p14:creationId xmlns:p14="http://schemas.microsoft.com/office/powerpoint/2010/main" val="2168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4" name="TextBox 3">
            <a:extLst>
              <a:ext uri="{FF2B5EF4-FFF2-40B4-BE49-F238E27FC236}">
                <a16:creationId xmlns:a16="http://schemas.microsoft.com/office/drawing/2014/main" id="{77BA35F6-8F05-F337-F04F-A9AE3DDB472C}"/>
              </a:ext>
            </a:extLst>
          </p:cNvPr>
          <p:cNvSpPr txBox="1"/>
          <p:nvPr/>
        </p:nvSpPr>
        <p:spPr>
          <a:xfrm>
            <a:off x="592667" y="406400"/>
            <a:ext cx="4275666" cy="701731"/>
          </a:xfrm>
          <a:prstGeom prst="rect">
            <a:avLst/>
          </a:prstGeom>
        </p:spPr>
        <p:txBody>
          <a:bodyPr anchor="ctr"/>
          <a:lstStyle>
            <a:defPPr>
              <a:defRPr lang="en-US"/>
            </a:defPPr>
            <a:lvl1pPr>
              <a:lnSpc>
                <a:spcPct val="90000"/>
              </a:lnSpc>
              <a:spcBef>
                <a:spcPct val="0"/>
              </a:spcBef>
              <a:buNone/>
              <a:defRPr sz="4400">
                <a:latin typeface="+mj-lt"/>
                <a:ea typeface="+mj-ea"/>
                <a:cs typeface="+mj-cs"/>
              </a:defRPr>
            </a:lvl1pPr>
          </a:lstStyle>
          <a:p>
            <a:r>
              <a:rPr lang="en-US" dirty="0" err="1"/>
              <a:t>BackUp</a:t>
            </a:r>
            <a:r>
              <a:rPr lang="en-US" dirty="0"/>
              <a:t> Slides</a:t>
            </a:r>
          </a:p>
        </p:txBody>
      </p:sp>
    </p:spTree>
    <p:extLst>
      <p:ext uri="{BB962C8B-B14F-4D97-AF65-F5344CB8AC3E}">
        <p14:creationId xmlns:p14="http://schemas.microsoft.com/office/powerpoint/2010/main" val="18936204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4183</TotalTime>
  <Words>1166</Words>
  <Application>Microsoft Office PowerPoint</Application>
  <PresentationFormat>Widescreen</PresentationFormat>
  <Paragraphs>142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Courier New,monospace</vt:lpstr>
      <vt:lpstr>1_Office Theme</vt:lpstr>
      <vt:lpstr>PowerPoint Presentation</vt:lpstr>
      <vt:lpstr>PowerPoint Presentation</vt:lpstr>
      <vt:lpstr>FDA’s Radiation Sterilization Master File Pilot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Pasmore, Mark</dc:creator>
  <cp:lastModifiedBy>Pasmore, Mark</cp:lastModifiedBy>
  <cp:revision>11</cp:revision>
  <dcterms:created xsi:type="dcterms:W3CDTF">2021-09-20T18:58:47Z</dcterms:created>
  <dcterms:modified xsi:type="dcterms:W3CDTF">2023-09-15T20:34:26Z</dcterms:modified>
</cp:coreProperties>
</file>