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69" r:id="rId2"/>
    <p:sldMasterId id="2147483670" r:id="rId3"/>
  </p:sldMasterIdLst>
  <p:notesMasterIdLst>
    <p:notesMasterId r:id="rId22"/>
  </p:notesMasterIdLst>
  <p:handoutMasterIdLst>
    <p:handoutMasterId r:id="rId23"/>
  </p:handoutMasterIdLst>
  <p:sldIdLst>
    <p:sldId id="269" r:id="rId4"/>
    <p:sldId id="298" r:id="rId5"/>
    <p:sldId id="283" r:id="rId6"/>
    <p:sldId id="284" r:id="rId7"/>
    <p:sldId id="271" r:id="rId8"/>
    <p:sldId id="289" r:id="rId9"/>
    <p:sldId id="287" r:id="rId10"/>
    <p:sldId id="297" r:id="rId11"/>
    <p:sldId id="291" r:id="rId12"/>
    <p:sldId id="292" r:id="rId13"/>
    <p:sldId id="293" r:id="rId14"/>
    <p:sldId id="296" r:id="rId15"/>
    <p:sldId id="272" r:id="rId16"/>
    <p:sldId id="273" r:id="rId17"/>
    <p:sldId id="281" r:id="rId18"/>
    <p:sldId id="282" r:id="rId19"/>
    <p:sldId id="274" r:id="rId20"/>
    <p:sldId id="28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>
          <p15:clr>
            <a:srgbClr val="A4A3A4"/>
          </p15:clr>
        </p15:guide>
        <p15:guide id="2" pos="5572">
          <p15:clr>
            <a:srgbClr val="A4A3A4"/>
          </p15:clr>
        </p15:guide>
        <p15:guide id="3" pos="5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00A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56"/>
  </p:normalViewPr>
  <p:slideViewPr>
    <p:cSldViewPr snapToGrid="0" snapToObjects="1" showGuides="1">
      <p:cViewPr>
        <p:scale>
          <a:sx n="80" d="100"/>
          <a:sy n="80" d="100"/>
        </p:scale>
        <p:origin x="716" y="120"/>
      </p:cViewPr>
      <p:guideLst>
        <p:guide orient="horz" pos="3132"/>
        <p:guide pos="5572"/>
        <p:guide pos="5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0183E-76D8-374A-9C10-42FFB7CD0DA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10071-0FBE-1147-B3F9-8F1BB253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62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E3ABE-0A87-1F43-A927-0EDAF4E39AC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C3A8-9BF2-FD4A-B6CC-0A80D1368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82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18037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46175" y="1451043"/>
            <a:ext cx="6845723" cy="59123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6175" y="1105839"/>
            <a:ext cx="6845723" cy="2851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name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29346" y="4804163"/>
            <a:ext cx="516204" cy="249843"/>
          </a:xfrm>
          <a:prstGeom prst="rect">
            <a:avLst/>
          </a:prstGeom>
        </p:spPr>
        <p:txBody>
          <a:bodyPr vert="horz" lIns="91440" tIns="0" rIns="0" bIns="0" rtlCol="0" anchor="ctr"/>
          <a:lstStyle>
            <a:defPPr>
              <a:defRPr lang="en-US"/>
            </a:defPPr>
            <a:lvl1pPr marL="0" indent="0" algn="r" defTabSz="457200" rtl="0" eaLnBrk="1" latinLnBrk="0" hangingPunct="1">
              <a:buClr>
                <a:schemeClr val="accent1"/>
              </a:buClr>
              <a:buFontTx/>
              <a:buNone/>
              <a:defRPr sz="850" b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10399F-4D92-E44F-8192-4D20918CAC42}" type="slidenum">
              <a:rPr lang="en-US" sz="700" smtClean="0"/>
              <a:pPr/>
              <a:t>‹#›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8178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ri-color footer - onl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0100" y="606181"/>
            <a:ext cx="7652669" cy="38588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2668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4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onl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0100" y="606181"/>
            <a:ext cx="7658100" cy="38588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8099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39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ri-color footer - Paragraph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0101" y="606028"/>
            <a:ext cx="7658100" cy="3852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8099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5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Paragraph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0101" y="606028"/>
            <a:ext cx="7658100" cy="38528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8099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9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88443" y="945280"/>
            <a:ext cx="3764326" cy="30670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800101" y="606181"/>
            <a:ext cx="3689350" cy="38588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2668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60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2 columns of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0103" y="1081563"/>
            <a:ext cx="3689348" cy="33777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800101" y="655936"/>
            <a:ext cx="3689349" cy="27432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anchor="ctr" anchorCtr="0"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300" b="0" i="0" kern="1100" cap="all" spc="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2668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16"/>
          </p:nvPr>
        </p:nvSpPr>
        <p:spPr>
          <a:xfrm>
            <a:off x="4763421" y="1081563"/>
            <a:ext cx="3689348" cy="33777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11430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763419" y="655936"/>
            <a:ext cx="3689349" cy="274320"/>
          </a:xfrm>
          <a:prstGeom prst="rect">
            <a:avLst/>
          </a:prstGeom>
          <a:solidFill>
            <a:schemeClr val="accent2"/>
          </a:solidFill>
        </p:spPr>
        <p:txBody>
          <a:bodyPr vert="horz" wrap="square" anchor="ctr" anchorCtr="0"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300" b="0" i="0" kern="1100" cap="all" spc="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0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ri-color footer - no line in header - onl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8"/>
          <p:cNvSpPr>
            <a:spLocks noGrp="1"/>
          </p:cNvSpPr>
          <p:nvPr>
            <p:ph sz="quarter" idx="13"/>
          </p:nvPr>
        </p:nvSpPr>
        <p:spPr>
          <a:xfrm>
            <a:off x="800100" y="606181"/>
            <a:ext cx="7658100" cy="38588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8099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56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tri-color footer - no line in header - onl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8"/>
          <p:cNvSpPr>
            <a:spLocks noGrp="1"/>
          </p:cNvSpPr>
          <p:nvPr>
            <p:ph sz="quarter" idx="13"/>
          </p:nvPr>
        </p:nvSpPr>
        <p:spPr>
          <a:xfrm>
            <a:off x="800100" y="606181"/>
            <a:ext cx="7658100" cy="38588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Courier New"/>
              <a:buChar char="o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Ø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Wingdings" charset="2"/>
              <a:buChar char="v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 marL="91440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00101" y="184219"/>
            <a:ext cx="7658099" cy="2269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2000" b="1">
                <a:solidFill>
                  <a:srgbClr val="00AFD7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9346" y="4804127"/>
            <a:ext cx="516204" cy="249843"/>
          </a:xfrm>
          <a:prstGeom prst="rect">
            <a:avLst/>
          </a:prstGeom>
        </p:spPr>
        <p:txBody>
          <a:bodyPr tIns="0" rIns="0" bIns="0"/>
          <a:lstStyle>
            <a:lvl1pPr marL="0" indent="0" algn="r">
              <a:buClr>
                <a:schemeClr val="accent1"/>
              </a:buClr>
              <a:buFontTx/>
              <a:buNone/>
              <a:defRPr sz="700" b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3510399F-4D92-E44F-8192-4D20918CA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2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28435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11391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171977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81594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145766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39765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236328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175" y="1128769"/>
            <a:ext cx="6248402" cy="59123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200"/>
              </a:lnSpc>
              <a:defRPr sz="28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175" y="1851685"/>
            <a:ext cx="6248402" cy="3205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500" b="1" i="0" kern="1000" cap="all" spc="50">
                <a:solidFill>
                  <a:srgbClr val="00AFD7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6175" y="2239228"/>
            <a:ext cx="1332637" cy="1280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000" b="1" i="0" kern="700" cap="none" spc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95864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01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1" r:id="rId4"/>
    <p:sldLayoutId id="2147483672" r:id="rId5"/>
    <p:sldLayoutId id="2147483673" r:id="rId6"/>
    <p:sldLayoutId id="2147483675" r:id="rId7"/>
    <p:sldLayoutId id="2147483676" r:id="rId8"/>
    <p:sldLayoutId id="2147483677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A3D1-FCAD-B540-8637-ACE170631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195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5C9D-1060-1145-A10A-C5A85E759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6" r:id="rId3"/>
    <p:sldLayoutId id="2147483664" r:id="rId4"/>
    <p:sldLayoutId id="2147483658" r:id="rId5"/>
    <p:sldLayoutId id="2147483661" r:id="rId6"/>
    <p:sldLayoutId id="2147483667" r:id="rId7"/>
    <p:sldLayoutId id="2147483674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light shining through a ceiling&#10;&#10;Description automatically generated with medium confidence">
            <a:extLst>
              <a:ext uri="{FF2B5EF4-FFF2-40B4-BE49-F238E27FC236}">
                <a16:creationId xmlns:a16="http://schemas.microsoft.com/office/drawing/2014/main" id="{5DC8D954-E2D1-6BC8-FA0F-B3AEA4C878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28" y="2411504"/>
            <a:ext cx="9145557" cy="27312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E1EC30D-C3FD-C54B-A571-D8BE1EC3A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88" y="3876528"/>
            <a:ext cx="8316623" cy="4886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THE STANDARD DISTRIBUTION OF RESISTANCES – SDR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7A7220B-E385-9447-9BBD-DDA6834C0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029" y="4602505"/>
            <a:ext cx="2190026" cy="320595"/>
          </a:xfrm>
        </p:spPr>
        <p:txBody>
          <a:bodyPr>
            <a:normAutofit/>
          </a:bodyPr>
          <a:lstStyle/>
          <a:p>
            <a:r>
              <a:rPr lang="en-US" sz="1800" b="0" dirty="0">
                <a:solidFill>
                  <a:schemeClr val="bg1"/>
                </a:solidFill>
              </a:rPr>
              <a:t>Martell Winters</a:t>
            </a:r>
          </a:p>
        </p:txBody>
      </p:sp>
      <p:pic>
        <p:nvPicPr>
          <p:cNvPr id="2" name="Picture 1" descr="Text, background pattern">
            <a:extLst>
              <a:ext uri="{FF2B5EF4-FFF2-40B4-BE49-F238E27FC236}">
                <a16:creationId xmlns:a16="http://schemas.microsoft.com/office/drawing/2014/main" id="{AFFE2179-EB94-E890-2DF4-3E2882A10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0" y="5160"/>
            <a:ext cx="9139109" cy="285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55227-E053-96BB-BF08-214C4D31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B77BA9A-E9F7-86CA-15AA-46BADDC532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4118" y="37574"/>
            <a:ext cx="6592878" cy="50722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13696C-D16C-BDAF-E1DE-10597D2C0E0F}"/>
              </a:ext>
            </a:extLst>
          </p:cNvPr>
          <p:cNvSpPr txBox="1"/>
          <p:nvPr/>
        </p:nvSpPr>
        <p:spPr>
          <a:xfrm rot="16200000">
            <a:off x="-985600" y="2248471"/>
            <a:ext cx="368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Original Method 1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2244D4-20F9-40BB-9850-AA7E1B6F6460}"/>
              </a:ext>
            </a:extLst>
          </p:cNvPr>
          <p:cNvSpPr txBox="1"/>
          <p:nvPr/>
        </p:nvSpPr>
        <p:spPr>
          <a:xfrm>
            <a:off x="7796049" y="851335"/>
            <a:ext cx="126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SIP – go to next lowest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C093BB-926F-5011-0EA7-F3CF5EE5A6D7}"/>
              </a:ext>
            </a:extLst>
          </p:cNvPr>
          <p:cNvSpPr txBox="1"/>
          <p:nvPr/>
        </p:nvSpPr>
        <p:spPr>
          <a:xfrm>
            <a:off x="7701061" y="1755231"/>
            <a:ext cx="1396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Bioburden – go to next highest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F11F977-9639-7D1C-2D95-4F1EA0E80ECC}"/>
              </a:ext>
            </a:extLst>
          </p:cNvPr>
          <p:cNvSpPr/>
          <p:nvPr/>
        </p:nvSpPr>
        <p:spPr>
          <a:xfrm>
            <a:off x="1173188" y="4506836"/>
            <a:ext cx="1544524" cy="586851"/>
          </a:xfrm>
          <a:prstGeom prst="ellipse">
            <a:avLst/>
          </a:prstGeom>
          <a:noFill/>
          <a:ln w="444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9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BA2A11-15EA-577E-2239-3A2988F1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VARIATION DO WE EXPECT?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A58F1-6E67-941E-96E2-FBA8C722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2BFDAC9-5ACB-6FFB-69D1-E2658C3968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1620" y="948690"/>
            <a:ext cx="6080760" cy="1234440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637B6765-D24E-A31A-F6FD-B58348E6C4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2569003"/>
            <a:ext cx="7658100" cy="923770"/>
          </a:xfrm>
        </p:spPr>
        <p:txBody>
          <a:bodyPr>
            <a:normAutofit/>
          </a:bodyPr>
          <a:lstStyle/>
          <a:p>
            <a:r>
              <a:rPr lang="en-US" sz="2000" dirty="0"/>
              <a:t>Note that the focus is on averages…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C5C4A-F886-B96F-BCF6-ABC75DC22338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23871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DA73E8-0A9D-B3A0-989A-54B2612C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 AUDITS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1C1CE-0DC8-2E6B-DB7A-D179D09D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462691-EA55-7A54-6E54-E4CBD6750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086" y="874390"/>
            <a:ext cx="8922614" cy="26993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EFE6EE-832A-4E5C-2ACE-AB38DCF22C28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210069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2D505D-8386-6B2E-6A94-CCB4F162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SDR – POPULATION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6C9AE-00DC-BD3A-91A3-10C01F7B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Group 194">
            <a:extLst>
              <a:ext uri="{FF2B5EF4-FFF2-40B4-BE49-F238E27FC236}">
                <a16:creationId xmlns:a16="http://schemas.microsoft.com/office/drawing/2014/main" id="{7D6AF9C8-9BC7-580D-A6CE-77A41D78B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08183"/>
              </p:ext>
            </p:extLst>
          </p:nvPr>
        </p:nvGraphicFramePr>
        <p:xfrm>
          <a:off x="519113" y="1657350"/>
          <a:ext cx="8091488" cy="971550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D-value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65.5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22.5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0.07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0.007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D473D0-E316-EAEE-E57D-A4908F5E8FFE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316617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643E31-73A8-7F3E-107A-CAD9FC91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277D3-2A8B-D090-365A-90571242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 descr="A graph of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2F8ED6CE-C3BE-0EDA-22FE-622AE37CEB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8"/>
          <a:stretch/>
        </p:blipFill>
        <p:spPr>
          <a:xfrm>
            <a:off x="2063763" y="86138"/>
            <a:ext cx="5016474" cy="503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80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277D3-2A8B-D090-365A-90571242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9346" y="4723751"/>
            <a:ext cx="516204" cy="249843"/>
          </a:xfrm>
        </p:spPr>
        <p:txBody>
          <a:bodyPr/>
          <a:lstStyle/>
          <a:p>
            <a:fld id="{3510399F-4D92-E44F-8192-4D20918CAC4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A graph of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2F8ED6CE-C3BE-0EDA-22FE-622AE37CEB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63763" y="88322"/>
            <a:ext cx="5016474" cy="503680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92FAB6-A120-5BA3-D86B-DA36E82C880F}"/>
              </a:ext>
            </a:extLst>
          </p:cNvPr>
          <p:cNvCxnSpPr/>
          <p:nvPr/>
        </p:nvCxnSpPr>
        <p:spPr>
          <a:xfrm>
            <a:off x="2680447" y="2148848"/>
            <a:ext cx="1891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536DDC-CC4B-2C9E-F7F5-A7E12FA3716D}"/>
              </a:ext>
            </a:extLst>
          </p:cNvPr>
          <p:cNvCxnSpPr/>
          <p:nvPr/>
        </p:nvCxnSpPr>
        <p:spPr>
          <a:xfrm>
            <a:off x="2680447" y="2638919"/>
            <a:ext cx="1891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633A3EE-0568-7265-8383-345F94A7426E}"/>
              </a:ext>
            </a:extLst>
          </p:cNvPr>
          <p:cNvSpPr txBox="1"/>
          <p:nvPr/>
        </p:nvSpPr>
        <p:spPr>
          <a:xfrm>
            <a:off x="4174565" y="1826123"/>
            <a:ext cx="851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VDmax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4174DB-7EFE-D2FB-BE59-F6EAB48839AE}"/>
              </a:ext>
            </a:extLst>
          </p:cNvPr>
          <p:cNvSpPr txBox="1"/>
          <p:nvPr/>
        </p:nvSpPr>
        <p:spPr>
          <a:xfrm>
            <a:off x="4326965" y="2304235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Method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B9A73-7F1D-8BA9-EED1-33A32C0A0EA1}"/>
              </a:ext>
            </a:extLst>
          </p:cNvPr>
          <p:cNvSpPr txBox="1"/>
          <p:nvPr/>
        </p:nvSpPr>
        <p:spPr>
          <a:xfrm>
            <a:off x="6900748" y="524985"/>
            <a:ext cx="220100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3"/>
                </a:solidFill>
              </a:rPr>
              <a:t>Do all components of the SDR influence the test of sterility outcome equally?</a:t>
            </a:r>
          </a:p>
        </p:txBody>
      </p:sp>
      <p:pic>
        <p:nvPicPr>
          <p:cNvPr id="11" name="Picture 10" descr="A graph of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05D5B0BF-F42A-53F8-5F5F-05FF9B4EA2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7763" y="2687029"/>
            <a:ext cx="8726271" cy="20367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939907-E616-0A29-61F3-8DADA2E1BB48}"/>
              </a:ext>
            </a:extLst>
          </p:cNvPr>
          <p:cNvSpPr txBox="1"/>
          <p:nvPr/>
        </p:nvSpPr>
        <p:spPr>
          <a:xfrm>
            <a:off x="5139850" y="1142132"/>
            <a:ext cx="1873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4"/>
                </a:solidFill>
              </a:rPr>
              <a:t>Will a general increase in bioburden cause a failure?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840549-A6B4-25EC-9CD1-F4863B26E224}"/>
              </a:ext>
            </a:extLst>
          </p:cNvPr>
          <p:cNvSpPr txBox="1"/>
          <p:nvPr/>
        </p:nvSpPr>
        <p:spPr>
          <a:xfrm>
            <a:off x="7329130" y="3015910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2.5 kGy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82AE06-D62C-8AE6-CA43-D1C6932B607D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014519" y="3200576"/>
            <a:ext cx="1314611" cy="2378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97AC45-C872-108A-8B3E-7BFC0962C666}"/>
              </a:ext>
            </a:extLst>
          </p:cNvPr>
          <p:cNvCxnSpPr/>
          <p:nvPr/>
        </p:nvCxnSpPr>
        <p:spPr>
          <a:xfrm>
            <a:off x="5374736" y="2687029"/>
            <a:ext cx="1596428" cy="203672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8C20909-F0D8-1C1B-F138-17AEEF4CAC6C}"/>
              </a:ext>
            </a:extLst>
          </p:cNvPr>
          <p:cNvSpPr txBox="1"/>
          <p:nvPr/>
        </p:nvSpPr>
        <p:spPr>
          <a:xfrm>
            <a:off x="6673158" y="4155584"/>
            <a:ext cx="12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2.8/3.1 kGy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200D26-9DC7-C700-AEAD-B7C8D87CC463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5980043" y="3742876"/>
            <a:ext cx="1323961" cy="4127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410AC8A-3635-0750-8F44-E8AEAD97FB40}"/>
              </a:ext>
            </a:extLst>
          </p:cNvPr>
          <p:cNvSpPr txBox="1"/>
          <p:nvPr/>
        </p:nvSpPr>
        <p:spPr>
          <a:xfrm>
            <a:off x="2918905" y="3971093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2.0 kGy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514354F-F6F3-7835-EFDA-21208D735BF6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3799082" y="3750402"/>
            <a:ext cx="1920192" cy="405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3933ED4-3073-09A4-8800-AF4018CC5DC2}"/>
              </a:ext>
            </a:extLst>
          </p:cNvPr>
          <p:cNvSpPr txBox="1"/>
          <p:nvPr/>
        </p:nvSpPr>
        <p:spPr>
          <a:xfrm>
            <a:off x="949769" y="624231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2.5 kGy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957F08-E2D4-6DDD-0970-D4B1B82BA325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1829946" y="808897"/>
            <a:ext cx="857582" cy="127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8F20FCF-FA75-F4B7-CB45-323472B15173}"/>
              </a:ext>
            </a:extLst>
          </p:cNvPr>
          <p:cNvSpPr txBox="1"/>
          <p:nvPr/>
        </p:nvSpPr>
        <p:spPr>
          <a:xfrm>
            <a:off x="578304" y="922363"/>
            <a:ext cx="12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2.8/3.1 kGy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5AB427B-5430-CB07-E666-F42BE893694F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1839996" y="1107029"/>
            <a:ext cx="840451" cy="351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C911641-4B48-523E-81C1-68AB9FC252A7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1839996" y="1107029"/>
            <a:ext cx="840451" cy="1082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0D9AB62-9A1E-67D2-1B14-88AB59AE273F}"/>
              </a:ext>
            </a:extLst>
          </p:cNvPr>
          <p:cNvSpPr txBox="1"/>
          <p:nvPr/>
        </p:nvSpPr>
        <p:spPr>
          <a:xfrm>
            <a:off x="950503" y="336311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2.0 kGy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0189AA1-7590-6E38-1506-FB071B5D709F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1830680" y="520977"/>
            <a:ext cx="839717" cy="2532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97E9BD9-21DE-0120-F0DE-C07D02214F39}"/>
              </a:ext>
            </a:extLst>
          </p:cNvPr>
          <p:cNvSpPr txBox="1"/>
          <p:nvPr/>
        </p:nvSpPr>
        <p:spPr>
          <a:xfrm>
            <a:off x="197114" y="1289643"/>
            <a:ext cx="1873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4"/>
                </a:solidFill>
              </a:rPr>
              <a:t>How frequently should we see these?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A7BA2C-F1C9-FC01-F527-1F39AFC0E50E}"/>
              </a:ext>
            </a:extLst>
          </p:cNvPr>
          <p:cNvSpPr txBox="1"/>
          <p:nvPr/>
        </p:nvSpPr>
        <p:spPr>
          <a:xfrm>
            <a:off x="254201" y="374080"/>
            <a:ext cx="49336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6%</a:t>
            </a:r>
          </a:p>
          <a:p>
            <a:r>
              <a:rPr lang="en-US" dirty="0">
                <a:solidFill>
                  <a:schemeClr val="accent4"/>
                </a:solidFill>
              </a:rPr>
              <a:t>3%</a:t>
            </a:r>
          </a:p>
          <a:p>
            <a:r>
              <a:rPr lang="en-US" dirty="0">
                <a:solidFill>
                  <a:schemeClr val="accent4"/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56148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14375 -0.0030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21" grpId="0"/>
      <p:bldP spid="25" grpId="0"/>
      <p:bldP spid="31" grpId="0"/>
      <p:bldP spid="36" grpId="0"/>
      <p:bldP spid="44" grpId="0"/>
      <p:bldP spid="49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277D3-2A8B-D090-365A-90571242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9346" y="4723746"/>
            <a:ext cx="516204" cy="249843"/>
          </a:xfrm>
        </p:spPr>
        <p:txBody>
          <a:bodyPr/>
          <a:lstStyle/>
          <a:p>
            <a:fld id="{3510399F-4D92-E44F-8192-4D20918CAC4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 descr="A graph of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2F8ED6CE-C3BE-0EDA-22FE-622AE37CEB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63763" y="82039"/>
            <a:ext cx="5016474" cy="50430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B73B29-3F13-BBB9-6115-FA89656178B5}"/>
              </a:ext>
            </a:extLst>
          </p:cNvPr>
          <p:cNvSpPr txBox="1"/>
          <p:nvPr/>
        </p:nvSpPr>
        <p:spPr>
          <a:xfrm>
            <a:off x="7091744" y="524980"/>
            <a:ext cx="1819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accent3"/>
                </a:solidFill>
              </a:rPr>
              <a:t>How about influence on the SAL?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3DACF-2D13-1D24-2C48-E5909DF65FC2}"/>
              </a:ext>
            </a:extLst>
          </p:cNvPr>
          <p:cNvSpPr txBox="1"/>
          <p:nvPr/>
        </p:nvSpPr>
        <p:spPr>
          <a:xfrm>
            <a:off x="7513350" y="3836650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4.0 kGy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A890C1-6BE0-7095-D45B-FA9CAAEE052B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263412" y="4021316"/>
            <a:ext cx="1249938" cy="580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B4A04E8-6451-CF33-8346-859F1C9CCBE2}"/>
              </a:ext>
            </a:extLst>
          </p:cNvPr>
          <p:cNvSpPr txBox="1"/>
          <p:nvPr/>
        </p:nvSpPr>
        <p:spPr>
          <a:xfrm>
            <a:off x="7514010" y="3518066"/>
            <a:ext cx="12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3.4/3.7 kGy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6A1E66-D007-08BA-DE51-DCCC462725EE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82602" y="3702732"/>
            <a:ext cx="1431408" cy="899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3E0642A-FB5A-BEE7-1ADE-A5B9E7825847}"/>
              </a:ext>
            </a:extLst>
          </p:cNvPr>
          <p:cNvSpPr txBox="1"/>
          <p:nvPr/>
        </p:nvSpPr>
        <p:spPr>
          <a:xfrm>
            <a:off x="7514010" y="3190199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3.1 kGy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4B9E13-CFEB-FFA5-F56F-78043D2D31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5945275" y="3374865"/>
            <a:ext cx="1568735" cy="1227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A6072F0-866F-F131-48FD-D3A7FDF492C1}"/>
              </a:ext>
            </a:extLst>
          </p:cNvPr>
          <p:cNvSpPr txBox="1"/>
          <p:nvPr/>
        </p:nvSpPr>
        <p:spPr>
          <a:xfrm>
            <a:off x="314847" y="1294255"/>
            <a:ext cx="161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0.07%</a:t>
            </a:r>
            <a:r>
              <a:rPr lang="en-US" dirty="0">
                <a:solidFill>
                  <a:schemeClr val="accent1"/>
                </a:solidFill>
              </a:rPr>
              <a:t> 4.0 kGy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37C71F0-7D8E-FADE-6257-8422725A359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1926769" y="1478921"/>
            <a:ext cx="741962" cy="2510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B5EFF92-E185-43D6-B26C-4C8B0DDA6500}"/>
              </a:ext>
            </a:extLst>
          </p:cNvPr>
          <p:cNvSpPr txBox="1"/>
          <p:nvPr/>
        </p:nvSpPr>
        <p:spPr>
          <a:xfrm>
            <a:off x="637959" y="575734"/>
            <a:ext cx="121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1%</a:t>
            </a:r>
            <a:r>
              <a:rPr lang="en-US" dirty="0">
                <a:solidFill>
                  <a:schemeClr val="accent1"/>
                </a:solidFill>
              </a:rPr>
              <a:t> 3.1 kGy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544B5F-B9F2-2170-641A-AB990857BD93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853163" y="760400"/>
            <a:ext cx="817234" cy="455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9EB69D5-AC9C-C45B-4985-0343F3EB9418}"/>
              </a:ext>
            </a:extLst>
          </p:cNvPr>
          <p:cNvSpPr txBox="1"/>
          <p:nvPr/>
        </p:nvSpPr>
        <p:spPr>
          <a:xfrm>
            <a:off x="82586" y="922363"/>
            <a:ext cx="215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0.4/0.1%</a:t>
            </a:r>
            <a:r>
              <a:rPr lang="en-US" dirty="0">
                <a:solidFill>
                  <a:schemeClr val="accent1"/>
                </a:solidFill>
              </a:rPr>
              <a:t> 3.4/3.7 kGy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60DF6F7-6987-589C-D6A7-93A5B4ACEF80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2235548" y="1107029"/>
            <a:ext cx="444899" cy="530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2060D2-F3B2-E943-0E3F-AF4B714A4F3F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2235548" y="1107029"/>
            <a:ext cx="444899" cy="2896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D70F72C-7F13-E0F7-545B-FF7FCD70C370}"/>
              </a:ext>
            </a:extLst>
          </p:cNvPr>
          <p:cNvCxnSpPr/>
          <p:nvPr/>
        </p:nvCxnSpPr>
        <p:spPr>
          <a:xfrm flipH="1" flipV="1">
            <a:off x="2680447" y="1732191"/>
            <a:ext cx="3582965" cy="28699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8151FA6-F291-78CA-EFFA-6D270C841525}"/>
              </a:ext>
            </a:extLst>
          </p:cNvPr>
          <p:cNvCxnSpPr>
            <a:cxnSpLocks/>
          </p:cNvCxnSpPr>
          <p:nvPr/>
        </p:nvCxnSpPr>
        <p:spPr>
          <a:xfrm flipH="1" flipV="1">
            <a:off x="2063763" y="1229248"/>
            <a:ext cx="4187895" cy="336079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102DF7-D1E2-4B45-B944-35F9E75EEB62}"/>
              </a:ext>
            </a:extLst>
          </p:cNvPr>
          <p:cNvCxnSpPr>
            <a:cxnSpLocks/>
          </p:cNvCxnSpPr>
          <p:nvPr/>
        </p:nvCxnSpPr>
        <p:spPr>
          <a:xfrm>
            <a:off x="2680447" y="2150345"/>
            <a:ext cx="229013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3A25B83-1E73-BCB1-91E6-283A18B2BA4E}"/>
              </a:ext>
            </a:extLst>
          </p:cNvPr>
          <p:cNvCxnSpPr>
            <a:cxnSpLocks/>
          </p:cNvCxnSpPr>
          <p:nvPr/>
        </p:nvCxnSpPr>
        <p:spPr>
          <a:xfrm>
            <a:off x="2668731" y="2637696"/>
            <a:ext cx="230185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FB72266-A49D-7466-7B11-9C601C101588}"/>
              </a:ext>
            </a:extLst>
          </p:cNvPr>
          <p:cNvSpPr txBox="1"/>
          <p:nvPr/>
        </p:nvSpPr>
        <p:spPr>
          <a:xfrm>
            <a:off x="4916476" y="2812152"/>
            <a:ext cx="136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Now at 0.7%</a:t>
            </a:r>
          </a:p>
          <a:p>
            <a:r>
              <a:rPr lang="en-US" dirty="0">
                <a:solidFill>
                  <a:schemeClr val="accent3"/>
                </a:solidFill>
              </a:rPr>
              <a:t>     ~27 kGy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D22DA1D-987C-217E-E732-1F9A6B213F44}"/>
              </a:ext>
            </a:extLst>
          </p:cNvPr>
          <p:cNvSpPr/>
          <p:nvPr/>
        </p:nvSpPr>
        <p:spPr>
          <a:xfrm>
            <a:off x="3654255" y="2024689"/>
            <a:ext cx="261257" cy="25327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D33F125-CEA0-99BB-19B0-23356388115D}"/>
              </a:ext>
            </a:extLst>
          </p:cNvPr>
          <p:cNvSpPr/>
          <p:nvPr/>
        </p:nvSpPr>
        <p:spPr>
          <a:xfrm>
            <a:off x="4244162" y="2511061"/>
            <a:ext cx="261257" cy="25327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E9FCF4-8393-2466-A72B-484FA9B622B5}"/>
              </a:ext>
            </a:extLst>
          </p:cNvPr>
          <p:cNvSpPr txBox="1"/>
          <p:nvPr/>
        </p:nvSpPr>
        <p:spPr>
          <a:xfrm>
            <a:off x="3821725" y="773796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Called a pass/fail (P/F) scenario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85D6920-B7DE-A2C2-87CC-E2E37DD11F66}"/>
              </a:ext>
            </a:extLst>
          </p:cNvPr>
          <p:cNvCxnSpPr>
            <a:cxnSpLocks/>
            <a:stCxn id="63" idx="2"/>
            <a:endCxn id="60" idx="7"/>
          </p:cNvCxnSpPr>
          <p:nvPr/>
        </p:nvCxnSpPr>
        <p:spPr>
          <a:xfrm flipH="1">
            <a:off x="3877252" y="1143128"/>
            <a:ext cx="1495218" cy="918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83CC648-D27F-3DBF-0E50-9D6873278A92}"/>
              </a:ext>
            </a:extLst>
          </p:cNvPr>
          <p:cNvSpPr txBox="1"/>
          <p:nvPr/>
        </p:nvSpPr>
        <p:spPr>
          <a:xfrm>
            <a:off x="5189980" y="1301335"/>
            <a:ext cx="177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Is the sky falling?</a:t>
            </a:r>
          </a:p>
        </p:txBody>
      </p:sp>
      <p:pic>
        <p:nvPicPr>
          <p:cNvPr id="2050" name="Picture 2" descr="Alan Tallentire 1929-2022 - INTERNATIONAL IRRADIATION ASSOCIATION">
            <a:extLst>
              <a:ext uri="{FF2B5EF4-FFF2-40B4-BE49-F238E27FC236}">
                <a16:creationId xmlns:a16="http://schemas.microsoft.com/office/drawing/2014/main" id="{34A688F6-5F19-6682-E449-C516DA3B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5959" y="1097929"/>
            <a:ext cx="16002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0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09877E-6 L 0.0658 0.0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  <p:bldP spid="17" grpId="0"/>
      <p:bldP spid="19" grpId="0"/>
      <p:bldP spid="23" grpId="0"/>
      <p:bldP spid="59" grpId="0"/>
      <p:bldP spid="60" grpId="0" animBg="1"/>
      <p:bldP spid="61" grpId="0" animBg="1"/>
      <p:bldP spid="63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2A2AB7-9A06-F113-A7C4-06ABA0BA57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697761"/>
            <a:ext cx="7658100" cy="3508014"/>
          </a:xfrm>
        </p:spPr>
        <p:txBody>
          <a:bodyPr>
            <a:normAutofit/>
          </a:bodyPr>
          <a:lstStyle/>
          <a:p>
            <a:r>
              <a:rPr lang="en-US" sz="1600" dirty="0"/>
              <a:t>Can we “fix” it?</a:t>
            </a:r>
          </a:p>
          <a:p>
            <a:pPr lvl="1"/>
            <a:r>
              <a:rPr lang="en-US" sz="1400" dirty="0"/>
              <a:t>TIR76</a:t>
            </a:r>
          </a:p>
          <a:p>
            <a:pPr lvl="1"/>
            <a:r>
              <a:rPr lang="en-US" sz="1400" dirty="0"/>
              <a:t>Test 30-90 or 100 samples always?</a:t>
            </a:r>
          </a:p>
          <a:p>
            <a:pPr lvl="1"/>
            <a:r>
              <a:rPr lang="en-US" sz="1400" dirty="0"/>
              <a:t>Test 30-90 initially?</a:t>
            </a:r>
          </a:p>
          <a:p>
            <a:pPr lvl="1"/>
            <a:r>
              <a:rPr lang="en-US" sz="1400" dirty="0"/>
              <a:t>Consider other populations (e.g., A, B, D, E, F)?</a:t>
            </a:r>
          </a:p>
          <a:p>
            <a:pPr lvl="1"/>
            <a:r>
              <a:rPr lang="en-US" sz="1400" dirty="0"/>
              <a:t>VD selected based on different criteria</a:t>
            </a:r>
          </a:p>
          <a:p>
            <a:r>
              <a:rPr lang="en-US" sz="1600" dirty="0"/>
              <a:t>Resistant bugs are not infectious – usually</a:t>
            </a:r>
          </a:p>
          <a:p>
            <a:r>
              <a:rPr lang="en-US" sz="1600" dirty="0"/>
              <a:t>How can we use Population C to understand dose audit failures?</a:t>
            </a:r>
          </a:p>
          <a:p>
            <a:r>
              <a:rPr lang="en-US" sz="1600" dirty="0"/>
              <a:t>Is Population C still valid?</a:t>
            </a:r>
          </a:p>
          <a:p>
            <a:r>
              <a:rPr lang="en-US" sz="1600" dirty="0"/>
              <a:t>How would it manifest itself if Population C was no longer valid?</a:t>
            </a:r>
          </a:p>
          <a:p>
            <a:r>
              <a:rPr lang="en-US" sz="1600" dirty="0"/>
              <a:t>Are there other reasons for wanting something different from Population C?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8FECC7-9710-5043-EA48-0EE8D377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SKY FALLING?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C3E90-D9B7-C28A-24C3-720BA854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Group 194">
            <a:extLst>
              <a:ext uri="{FF2B5EF4-FFF2-40B4-BE49-F238E27FC236}">
                <a16:creationId xmlns:a16="http://schemas.microsoft.com/office/drawing/2014/main" id="{CFEFA57C-FC34-71F3-8462-872B74EDB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42235"/>
              </p:ext>
            </p:extLst>
          </p:nvPr>
        </p:nvGraphicFramePr>
        <p:xfrm>
          <a:off x="2735579" y="536604"/>
          <a:ext cx="6225539" cy="574706"/>
        </p:xfrm>
        <a:graphic>
          <a:graphicData uri="http://schemas.openxmlformats.org/drawingml/2006/table">
            <a:tbl>
              <a:tblPr/>
              <a:tblGrid>
                <a:gridCol w="81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8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7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D-value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65.5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F1A1E26-F153-F451-4820-ED302357715B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404744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54313C-C364-DF23-CFEC-E7497C65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092" y="2601797"/>
            <a:ext cx="2684116" cy="588624"/>
          </a:xfrm>
        </p:spPr>
        <p:txBody>
          <a:bodyPr/>
          <a:lstStyle/>
          <a:p>
            <a:r>
              <a:rPr lang="en-US" sz="4000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37EEA-40D8-8CF1-D8BC-89BCEC86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CA827-68E4-4259-9019-F0AEC5C0D0D6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  <p:pic>
        <p:nvPicPr>
          <p:cNvPr id="6" name="Picture 5" descr="Text, background pattern&#10;&#10;Description automatically generated">
            <a:extLst>
              <a:ext uri="{FF2B5EF4-FFF2-40B4-BE49-F238E27FC236}">
                <a16:creationId xmlns:a16="http://schemas.microsoft.com/office/drawing/2014/main" id="{C31DC641-0403-2B5A-DC65-1A53658C52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2" y="7527"/>
            <a:ext cx="5534745" cy="184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532645-3D1E-DEDD-FD28-1BBEF8BF4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1012148"/>
            <a:ext cx="7658100" cy="2178201"/>
          </a:xfrm>
        </p:spPr>
        <p:txBody>
          <a:bodyPr>
            <a:normAutofit/>
          </a:bodyPr>
          <a:lstStyle/>
          <a:p>
            <a:r>
              <a:rPr lang="en-US" sz="1800" dirty="0"/>
              <a:t>Review background of SDR</a:t>
            </a:r>
          </a:p>
          <a:p>
            <a:r>
              <a:rPr lang="en-US" sz="1800" dirty="0"/>
              <a:t>Gain insight into how we use it now</a:t>
            </a:r>
          </a:p>
          <a:p>
            <a:r>
              <a:rPr lang="en-US" sz="1800" dirty="0"/>
              <a:t>Understand some imperfections of the SDR</a:t>
            </a:r>
          </a:p>
          <a:p>
            <a:r>
              <a:rPr lang="en-US" sz="1800" dirty="0"/>
              <a:t>Discuss appropriateness of SDR in 2023</a:t>
            </a:r>
          </a:p>
          <a:p>
            <a:r>
              <a:rPr lang="en-US" sz="1800" dirty="0"/>
              <a:t>Are there other options to the SDR?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1E8AF3-716A-308A-38A8-7DC507D2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F77A0-0F71-923A-5757-8EDAD1E3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860E4F-1C93-E695-D44C-2F64CE433873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23167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C00A69-5A14-4DA7-AD96-E80082A9FB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542780"/>
            <a:ext cx="7658100" cy="4244697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1977 J&amp;J conference “A North American Viewpoint on Selection of Radiation Sterilization Dose”</a:t>
            </a:r>
          </a:p>
          <a:p>
            <a:pPr lvl="1"/>
            <a:r>
              <a:rPr lang="en-US" sz="1400" dirty="0"/>
              <a:t>John Masefield, James Whitby</a:t>
            </a:r>
          </a:p>
          <a:p>
            <a:r>
              <a:rPr lang="en-US" sz="1600" dirty="0"/>
              <a:t>Many companies using 25 kGy with no substantiation and some countries requiring 25 kGy minimum</a:t>
            </a:r>
          </a:p>
          <a:p>
            <a:r>
              <a:rPr lang="en-US" sz="1600" dirty="0"/>
              <a:t>“Class 1” approach:</a:t>
            </a:r>
          </a:p>
          <a:p>
            <a:pPr lvl="1"/>
            <a:r>
              <a:rPr lang="en-US" sz="1400" dirty="0"/>
              <a:t>Requires a sterility test to release product “has serious statistical limitations”</a:t>
            </a:r>
          </a:p>
          <a:p>
            <a:pPr lvl="1"/>
            <a:r>
              <a:rPr lang="en-US" sz="1400" dirty="0"/>
              <a:t>17% nonsterile samples would pass the test 5% of the time</a:t>
            </a:r>
          </a:p>
          <a:p>
            <a:pPr lvl="1"/>
            <a:r>
              <a:rPr lang="en-US" sz="1400" dirty="0"/>
              <a:t>“No one needs this type of protection!” </a:t>
            </a:r>
          </a:p>
          <a:p>
            <a:r>
              <a:rPr lang="en-US" sz="1600" dirty="0"/>
              <a:t>“Class 2” approach:</a:t>
            </a:r>
          </a:p>
          <a:p>
            <a:pPr lvl="1"/>
            <a:r>
              <a:rPr lang="en-US" sz="1400" dirty="0"/>
              <a:t>An arbitrary minimum sterilization dose, usually 2.5 </a:t>
            </a:r>
            <a:r>
              <a:rPr lang="en-US" sz="1400" dirty="0" err="1"/>
              <a:t>Mrad</a:t>
            </a:r>
            <a:r>
              <a:rPr lang="en-US" sz="1400" dirty="0"/>
              <a:t> (25 kGy) “unduly restrictive”</a:t>
            </a:r>
            <a:br>
              <a:rPr lang="en-US" sz="1400" dirty="0"/>
            </a:br>
            <a:r>
              <a:rPr lang="en-US" sz="1400" dirty="0"/>
              <a:t>due to material effects</a:t>
            </a:r>
          </a:p>
          <a:p>
            <a:r>
              <a:rPr lang="en-US" sz="1600" dirty="0"/>
              <a:t>“Class 3” approach:</a:t>
            </a:r>
          </a:p>
          <a:p>
            <a:pPr lvl="1"/>
            <a:r>
              <a:rPr lang="en-US" sz="1400" dirty="0"/>
              <a:t>“specifies </a:t>
            </a:r>
            <a:r>
              <a:rPr lang="en-US" sz="1400" u="sng" dirty="0"/>
              <a:t>no set dose </a:t>
            </a:r>
            <a:r>
              <a:rPr lang="en-US" sz="1400" dirty="0"/>
              <a:t>but requires that the </a:t>
            </a:r>
            <a:r>
              <a:rPr lang="en-US" sz="1400" u="sng" dirty="0"/>
              <a:t>probability of sterility </a:t>
            </a:r>
            <a:r>
              <a:rPr lang="en-US" sz="1400" dirty="0"/>
              <a:t>be defined as a function of the </a:t>
            </a:r>
            <a:r>
              <a:rPr lang="en-US" sz="1400" u="sng" dirty="0"/>
              <a:t>distribution</a:t>
            </a:r>
            <a:r>
              <a:rPr lang="en-US" sz="1400" dirty="0"/>
              <a:t> and </a:t>
            </a:r>
            <a:r>
              <a:rPr lang="en-US" sz="1400" u="sng" dirty="0"/>
              <a:t>sterilization resistance </a:t>
            </a:r>
            <a:r>
              <a:rPr lang="en-US" sz="1400" dirty="0"/>
              <a:t>of </a:t>
            </a:r>
            <a:r>
              <a:rPr lang="en-US" sz="1400" dirty="0" err="1"/>
              <a:t>presterilization</a:t>
            </a:r>
            <a:r>
              <a:rPr lang="en-US" sz="1400" dirty="0"/>
              <a:t> bacterial contamination (</a:t>
            </a:r>
            <a:r>
              <a:rPr lang="en-US" sz="1400" u="sng" dirty="0"/>
              <a:t>bioburden</a:t>
            </a:r>
            <a:r>
              <a:rPr lang="en-US" sz="1400" dirty="0"/>
              <a:t>), and of the </a:t>
            </a:r>
            <a:r>
              <a:rPr lang="en-US" sz="1400" u="sng" dirty="0"/>
              <a:t>margin of safety sought</a:t>
            </a:r>
            <a:r>
              <a:rPr lang="en-US" sz="1400" dirty="0"/>
              <a:t>, as determined by the </a:t>
            </a:r>
            <a:r>
              <a:rPr lang="en-US" sz="1400" u="sng" dirty="0"/>
              <a:t>intended use of the products</a:t>
            </a:r>
            <a:r>
              <a:rPr lang="en-US" sz="1400" dirty="0"/>
              <a:t>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02EB5D-278E-52C6-969F-6B431068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IT ALL BEGIN?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B85E4-5D48-05DE-A566-3F9BB8D9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D4965E-5F80-245F-8FAA-BE3D4CBAD4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043" y="1554480"/>
            <a:ext cx="1538295" cy="23684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92DA0C-2874-302F-BF4F-F5029D2810E1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400410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4218E0-C116-44CD-0E3B-11EA7A6635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575701"/>
            <a:ext cx="7658100" cy="3858815"/>
          </a:xfrm>
        </p:spPr>
        <p:txBody>
          <a:bodyPr>
            <a:normAutofit/>
          </a:bodyPr>
          <a:lstStyle/>
          <a:p>
            <a:r>
              <a:rPr lang="en-US" sz="1600" dirty="0"/>
              <a:t>Recognized that “sterility should be classified in a probabilistic way”</a:t>
            </a:r>
          </a:p>
          <a:p>
            <a:r>
              <a:rPr lang="en-US" sz="1600" dirty="0"/>
              <a:t>Proof “requires extensive product bioburden knowledge”</a:t>
            </a:r>
          </a:p>
          <a:p>
            <a:pPr lvl="1"/>
            <a:r>
              <a:rPr lang="en-US" sz="1400" dirty="0"/>
              <a:t>We’ve gotten away from having “extensive” knowledge </a:t>
            </a:r>
          </a:p>
          <a:p>
            <a:r>
              <a:rPr lang="en-US" sz="1600" dirty="0"/>
              <a:t>“must be practicable so that they do not impose excessive costs on the</a:t>
            </a:r>
            <a:br>
              <a:rPr lang="en-US" sz="1600" dirty="0"/>
            </a:br>
            <a:r>
              <a:rPr lang="en-US" sz="1600" dirty="0"/>
              <a:t>manufacturer and therefore the consumer”</a:t>
            </a:r>
          </a:p>
          <a:p>
            <a:r>
              <a:rPr lang="en-US" sz="1600" dirty="0"/>
              <a:t>“a microbial inactivation level of </a:t>
            </a:r>
            <a:r>
              <a:rPr lang="en-US" sz="1600" u="sng" dirty="0"/>
              <a:t>one contaminated item in 1000</a:t>
            </a:r>
            <a:r>
              <a:rPr lang="en-US" sz="1600" dirty="0"/>
              <a:t>, together with a </a:t>
            </a:r>
            <a:r>
              <a:rPr lang="en-US" sz="1600" u="sng" dirty="0"/>
              <a:t>less than 1 in 1000 chance of potential untoward effect </a:t>
            </a:r>
            <a:r>
              <a:rPr lang="en-US" sz="1600" dirty="0"/>
              <a:t>in use”</a:t>
            </a:r>
          </a:p>
          <a:p>
            <a:pPr lvl="1"/>
            <a:r>
              <a:rPr lang="en-US" sz="1400" dirty="0"/>
              <a:t>Risk-based approach</a:t>
            </a:r>
          </a:p>
          <a:p>
            <a:pPr lvl="1"/>
            <a:r>
              <a:rPr lang="en-US" sz="1400" dirty="0"/>
              <a:t>Combined chance of harm is 1 in 1 million</a:t>
            </a:r>
          </a:p>
          <a:p>
            <a:r>
              <a:rPr lang="en-US" sz="1600" dirty="0"/>
              <a:t>Let’s not provide “a greater margin of safety attending the use of a surgical drape than is demanded for an implanted heart valve”</a:t>
            </a:r>
          </a:p>
          <a:p>
            <a:r>
              <a:rPr lang="en-US" sz="1600" dirty="0"/>
              <a:t>Used terms such as “one in one million” and “margin of safety” – not SAL yet…</a:t>
            </a:r>
          </a:p>
          <a:p>
            <a:r>
              <a:rPr lang="en-US" sz="1600" dirty="0"/>
              <a:t>Absorbed dose was described in terms of Megarad or </a:t>
            </a:r>
            <a:r>
              <a:rPr lang="en-US" sz="1600" dirty="0" err="1"/>
              <a:t>Mrad</a:t>
            </a:r>
            <a:r>
              <a:rPr lang="en-US" sz="1600" dirty="0"/>
              <a:t> → 1 </a:t>
            </a:r>
            <a:r>
              <a:rPr lang="en-US" sz="1600" dirty="0" err="1"/>
              <a:t>Mrad</a:t>
            </a:r>
            <a:r>
              <a:rPr lang="en-US" sz="1600" dirty="0"/>
              <a:t> = 10 kGy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9DB3CD-AFF8-021D-2E7E-253C8B5E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7F660-C353-AD87-5864-B96F792C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STERIS HONORS THE MEMORY OF JOHN MASEFIELD, FOUNDER OF ISOMEDIX CORPORATION  | STERIS AST">
            <a:extLst>
              <a:ext uri="{FF2B5EF4-FFF2-40B4-BE49-F238E27FC236}">
                <a16:creationId xmlns:a16="http://schemas.microsoft.com/office/drawing/2014/main" id="{F6CC9C49-3625-B53C-B1FE-E2AA231EC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8518" y="89530"/>
            <a:ext cx="1864042" cy="185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451E55-5A0F-4D4C-002A-48E166212259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65980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EA10A6-A825-C92E-5FBE-B27C7B8BA9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3880" y="565640"/>
            <a:ext cx="7658100" cy="4244697"/>
          </a:xfrm>
        </p:spPr>
        <p:txBody>
          <a:bodyPr>
            <a:normAutofit/>
          </a:bodyPr>
          <a:lstStyle/>
          <a:p>
            <a:r>
              <a:rPr lang="en-US" sz="1600" dirty="0"/>
              <a:t>1979, Radiation Physics and Chemistry, Dr. James Whitby</a:t>
            </a:r>
          </a:p>
          <a:p>
            <a:pPr lvl="1"/>
            <a:r>
              <a:rPr lang="en-US" sz="1400" dirty="0"/>
              <a:t>Follow up article also 1979 in PDA</a:t>
            </a:r>
          </a:p>
          <a:p>
            <a:r>
              <a:rPr lang="en-US" sz="1600" dirty="0"/>
              <a:t>“microbes derived from the constituents of large surgical operating room packs”</a:t>
            </a:r>
          </a:p>
          <a:p>
            <a:pPr lvl="1"/>
            <a:r>
              <a:rPr lang="en-US" sz="1400" dirty="0"/>
              <a:t>Bioburden ~160,000 CFU</a:t>
            </a:r>
          </a:p>
          <a:p>
            <a:r>
              <a:rPr lang="en-US" sz="1600" dirty="0"/>
              <a:t>Applied 2, 4, 6, 8, and 10 kGy to products</a:t>
            </a:r>
          </a:p>
          <a:p>
            <a:pPr lvl="1"/>
            <a:r>
              <a:rPr lang="en-US" sz="1400" dirty="0"/>
              <a:t>Minimum 2 kGy dose weeded out less-resistant microorganisms</a:t>
            </a:r>
          </a:p>
          <a:p>
            <a:r>
              <a:rPr lang="en-US" sz="1600" dirty="0"/>
              <a:t>Tested in TSB at 30°C for up to 3 weeks</a:t>
            </a:r>
          </a:p>
          <a:p>
            <a:r>
              <a:rPr lang="en-US" sz="1600" dirty="0"/>
              <a:t>Microorganisms grown on TSA and inoculated inside test tubes and </a:t>
            </a:r>
            <a:r>
              <a:rPr lang="en-US" sz="1600" dirty="0" err="1"/>
              <a:t>Kaycel</a:t>
            </a:r>
            <a:br>
              <a:rPr lang="en-US" sz="1600" dirty="0"/>
            </a:br>
            <a:r>
              <a:rPr lang="en-US" sz="1600" dirty="0"/>
              <a:t>and dried overnight</a:t>
            </a:r>
          </a:p>
          <a:p>
            <a:r>
              <a:rPr lang="en-US" sz="1600" dirty="0"/>
              <a:t>Started with 673 isolates – very iterative series of tests</a:t>
            </a:r>
          </a:p>
          <a:p>
            <a:r>
              <a:rPr lang="en-US" sz="1600" dirty="0"/>
              <a:t>Highest D</a:t>
            </a:r>
            <a:r>
              <a:rPr lang="en-US" sz="1600" baseline="-25000" dirty="0"/>
              <a:t>10</a:t>
            </a:r>
            <a:r>
              <a:rPr lang="en-US" sz="1600" dirty="0"/>
              <a:t> obtained was 4.2 kGy</a:t>
            </a:r>
          </a:p>
          <a:p>
            <a:r>
              <a:rPr lang="en-US" sz="1600" dirty="0"/>
              <a:t>Mean D</a:t>
            </a:r>
            <a:r>
              <a:rPr lang="en-US" sz="1600" baseline="-25000" dirty="0"/>
              <a:t>10</a:t>
            </a:r>
            <a:r>
              <a:rPr lang="en-US" sz="1600" dirty="0"/>
              <a:t> on glass = 2.7 kGy and on </a:t>
            </a:r>
            <a:r>
              <a:rPr lang="en-US" sz="1600" dirty="0" err="1"/>
              <a:t>Kaycel</a:t>
            </a:r>
            <a:r>
              <a:rPr lang="en-US" sz="1600" dirty="0"/>
              <a:t> = 1.6 kGy</a:t>
            </a:r>
          </a:p>
          <a:p>
            <a:r>
              <a:rPr lang="en-US" sz="1600" dirty="0"/>
              <a:t>Used the term “desired level of sterility” and “desired probability of sterility”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18BB41-13A2-7ED7-7BD2-8FDEC28B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DISTRIBUTION OF RESISTANCES BEGINNINGS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474EC-C596-B3B0-2157-23750388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481EB5-FBD7-A6B6-F84F-51297CE513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47560" y="1842262"/>
            <a:ext cx="1897380" cy="28154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B0019B-619A-5D46-964C-046E0582B306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3545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ED12EB-8F4E-EBAB-223C-F4DDDC350E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“In early experiments </a:t>
            </a:r>
            <a:r>
              <a:rPr lang="en-US" sz="1600" u="sng" dirty="0"/>
              <a:t>anaerobic incubation </a:t>
            </a:r>
            <a:r>
              <a:rPr lang="en-US" sz="1600" dirty="0"/>
              <a:t>was also carried out on samples of all materials, but since samples incubated anaerobically </a:t>
            </a:r>
            <a:r>
              <a:rPr lang="en-US" sz="1600" u="sng" dirty="0"/>
              <a:t>consistently gave sterile results after lower irradiation doses </a:t>
            </a:r>
            <a:r>
              <a:rPr lang="en-US" sz="1600" dirty="0"/>
              <a:t>than aerobically incubated samples, </a:t>
            </a:r>
            <a:r>
              <a:rPr lang="en-US" sz="1600" u="sng" dirty="0"/>
              <a:t>aerobic incubation was used exclusively </a:t>
            </a:r>
            <a:r>
              <a:rPr lang="en-US" sz="1600" dirty="0"/>
              <a:t>in later experiments.”</a:t>
            </a:r>
          </a:p>
          <a:p>
            <a:r>
              <a:rPr lang="en-US" sz="1600" dirty="0"/>
              <a:t>Two screening mechanisms</a:t>
            </a:r>
          </a:p>
          <a:p>
            <a:pPr lvl="1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: isolates survived a minimum dose of 2 kGy (2-10 kGy)</a:t>
            </a:r>
          </a:p>
          <a:p>
            <a:pPr lvl="2"/>
            <a:r>
              <a:rPr lang="en-US" sz="1200" dirty="0"/>
              <a:t>How many microorganisms didn’t make the 2 kGy cut?</a:t>
            </a:r>
          </a:p>
          <a:p>
            <a:pPr lvl="1"/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: isolates survived a minimum dose of 5 kGy (5-24 kGy)</a:t>
            </a:r>
          </a:p>
          <a:p>
            <a:pPr lvl="2"/>
            <a:r>
              <a:rPr lang="en-US" sz="1200" dirty="0"/>
              <a:t>How many microorganisms didn’t make the 5 kGy cut?</a:t>
            </a:r>
          </a:p>
          <a:p>
            <a:r>
              <a:rPr lang="en-US" sz="1600" dirty="0"/>
              <a:t>Isolates were “almost exclusively” Gram positive rods, Gram positive cocci, and fungi</a:t>
            </a:r>
          </a:p>
          <a:p>
            <a:pPr lvl="1"/>
            <a:r>
              <a:rPr lang="en-US" sz="1400" dirty="0"/>
              <a:t>All proved tolerant of drying conditions</a:t>
            </a:r>
          </a:p>
          <a:p>
            <a:r>
              <a:rPr lang="en-US" sz="1600" dirty="0"/>
              <a:t>“…a small radiation-resistant portion of the population would determine the dose and could be overlooked…”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8388D-195B-825E-A116-A88EB5A9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DISTRIBUTION OF RESISTANCES BEGINNINGS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B22E5-40F1-FD79-24FF-D6C53E72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007B1-DF9C-9D0C-9A6F-19A405759727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17613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2221B6-B7FD-8F2F-271C-E64EB66A34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626600"/>
            <a:ext cx="7658100" cy="4244697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/>
              <a:t>Refined 1980 J&amp;J Second Kilmer Conference</a:t>
            </a:r>
          </a:p>
          <a:p>
            <a:r>
              <a:rPr lang="en-US" sz="1700" dirty="0"/>
              <a:t>“It has become standard to define sterility assurance level in terms of the probability that a randomly chosen item will be nonsterile. In this paper we will refer to the desired probability of a nonsterile item as the Sterility Assurance Level (SAL)…”</a:t>
            </a:r>
          </a:p>
          <a:p>
            <a:r>
              <a:rPr lang="en-US" sz="1700" dirty="0"/>
              <a:t>Explains how to “…allow the probability of product </a:t>
            </a:r>
            <a:r>
              <a:rPr lang="en-US" sz="1700" dirty="0" err="1"/>
              <a:t>nonsterility</a:t>
            </a:r>
            <a:r>
              <a:rPr lang="en-US" sz="1700" dirty="0"/>
              <a:t> at a given dose to be related to the probability of </a:t>
            </a:r>
            <a:r>
              <a:rPr lang="en-US" sz="1700" dirty="0" err="1"/>
              <a:t>nonsterility</a:t>
            </a:r>
            <a:r>
              <a:rPr lang="en-US" sz="1700" dirty="0"/>
              <a:t> at another dose…”</a:t>
            </a:r>
          </a:p>
          <a:p>
            <a:r>
              <a:rPr lang="en-US" sz="1700" dirty="0"/>
              <a:t>“This makes it possible to calculate the probability of </a:t>
            </a:r>
            <a:r>
              <a:rPr lang="en-US" sz="1700" dirty="0" err="1"/>
              <a:t>nonsterility</a:t>
            </a:r>
            <a:r>
              <a:rPr lang="en-US" sz="1700" dirty="0"/>
              <a:t> at a selected dose without actually experimenting at that dose.”</a:t>
            </a:r>
          </a:p>
          <a:p>
            <a:r>
              <a:rPr lang="en-US" sz="1700" dirty="0"/>
              <a:t>“…the sterilizing dose will be set by extrapolation rather than interpolation, even though extrapolation is undesirable.”</a:t>
            </a:r>
          </a:p>
          <a:p>
            <a:r>
              <a:rPr lang="en-US" sz="1700" dirty="0"/>
              <a:t>Refined previous work on 673 isolates, after screening dose of 4 kGy</a:t>
            </a:r>
          </a:p>
          <a:p>
            <a:r>
              <a:rPr lang="en-US" sz="1700" dirty="0"/>
              <a:t>Rationale: “Although these resistances were chosen somewhat arbitrarily for universal use, it is our belief that this distribution will, in most cases, represent a more severe challenge to radiation microbial inactivation than the natural bioburden on items to be sterilized.”</a:t>
            </a:r>
          </a:p>
          <a:p>
            <a:r>
              <a:rPr lang="en-US" sz="1700" dirty="0"/>
              <a:t>Other populations were considered, but the Whitby population was well-characterized and resulted in a 1,000 CFU sterilization dose being 24.9 kGy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E3A34-DA73-9F69-5027-23B2A92B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SDR IS BORN…AND 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2517A-1330-6CF7-0F67-FE1DBE8E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E0F744-EE7E-D5EA-CF20-93C1B1D6EA76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18692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C4EC6-C5AC-C5D8-12DD-74A1CA1C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6E5CA-5BBF-1D79-AA36-1F8DF171A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47" y="472122"/>
            <a:ext cx="9003105" cy="42370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32D52E-6D7F-EFED-8A79-96052D8B0429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110683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CF32FC-F721-86B8-F668-1DAB2F8EBA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664700"/>
            <a:ext cx="7658100" cy="4244697"/>
          </a:xfrm>
        </p:spPr>
        <p:txBody>
          <a:bodyPr>
            <a:normAutofit/>
          </a:bodyPr>
          <a:lstStyle/>
          <a:p>
            <a:r>
              <a:rPr lang="en-US" sz="1600" dirty="0"/>
              <a:t>Using the SDR to set doses – First version of Method 1</a:t>
            </a:r>
          </a:p>
          <a:p>
            <a:r>
              <a:rPr lang="en-US" sz="1600" dirty="0"/>
              <a:t>First versions of Methods 2A and 2B</a:t>
            </a:r>
          </a:p>
          <a:p>
            <a:r>
              <a:rPr lang="en-US" sz="1600" dirty="0"/>
              <a:t>A simplified batch-by-batch approach to verify 25 kGy – The “Kilmer Method”</a:t>
            </a:r>
          </a:p>
          <a:p>
            <a:pPr lvl="1"/>
            <a:r>
              <a:rPr lang="en-US" sz="1400" dirty="0"/>
              <a:t>Uses a modified SDR assuming a higher average D</a:t>
            </a:r>
            <a:r>
              <a:rPr lang="en-US" sz="1400" baseline="-25000" dirty="0"/>
              <a:t>10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Never got into AAMI/ISO methods</a:t>
            </a:r>
          </a:p>
          <a:p>
            <a:pPr lvl="1"/>
            <a:r>
              <a:rPr lang="en-US" sz="1400" dirty="0"/>
              <a:t>No bioburden required</a:t>
            </a:r>
          </a:p>
          <a:p>
            <a:pPr lvl="1"/>
            <a:r>
              <a:rPr lang="en-US" sz="1400" dirty="0"/>
              <a:t>Irradiate 10 units at 10.1 kGy ± 0.5 kGy</a:t>
            </a:r>
          </a:p>
          <a:p>
            <a:pPr lvl="2"/>
            <a:r>
              <a:rPr lang="en-US" sz="1200" dirty="0"/>
              <a:t>0 (+) of 10: pass</a:t>
            </a:r>
          </a:p>
          <a:p>
            <a:pPr lvl="2"/>
            <a:r>
              <a:rPr lang="en-US" sz="1200" dirty="0"/>
              <a:t>1 (+) of 10: test 10 more at 10.1 kGy, 0 (+) = pass</a:t>
            </a:r>
          </a:p>
          <a:p>
            <a:pPr lvl="2"/>
            <a:r>
              <a:rPr lang="en-US" sz="1200" dirty="0"/>
              <a:t>2 (+) of 10: fail</a:t>
            </a:r>
          </a:p>
          <a:p>
            <a:pPr lvl="1"/>
            <a:r>
              <a:rPr lang="en-US" sz="1400" dirty="0"/>
              <a:t>For “product by product” basis, same approach but with 3 batches</a:t>
            </a:r>
          </a:p>
          <a:p>
            <a:pPr lvl="1"/>
            <a:r>
              <a:rPr lang="en-US" sz="1400" dirty="0"/>
              <a:t>This sample size concept, combined with the Method 1 approach evolved to Methods 3A and 3B</a:t>
            </a:r>
          </a:p>
          <a:p>
            <a:pPr lvl="2"/>
            <a:r>
              <a:rPr lang="en-US" sz="1200" dirty="0"/>
              <a:t>Then ISO 13408, then VDmax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E54417-13B9-1E89-DE72-1F98D8D6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SUBSTANTIATION APPROACHES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30CE-16BB-C75A-7F8B-3D9F2002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99F-4D92-E44F-8192-4D20918CAC4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CB97EF-C2BA-2CCF-F690-7DA9DEB3CD66}"/>
              </a:ext>
            </a:extLst>
          </p:cNvPr>
          <p:cNvSpPr txBox="1"/>
          <p:nvPr/>
        </p:nvSpPr>
        <p:spPr>
          <a:xfrm>
            <a:off x="743887" y="4684638"/>
            <a:ext cx="777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E2C52"/>
                </a:solidFill>
              </a:rPr>
              <a:t>Medical Device Sterilization – Past, Present, and Future, September 20-21, 2023</a:t>
            </a:r>
          </a:p>
        </p:txBody>
      </p:sp>
    </p:spTree>
    <p:extLst>
      <p:ext uri="{BB962C8B-B14F-4D97-AF65-F5344CB8AC3E}">
        <p14:creationId xmlns:p14="http://schemas.microsoft.com/office/powerpoint/2010/main" val="2791063263"/>
      </p:ext>
    </p:extLst>
  </p:cSld>
  <p:clrMapOvr>
    <a:masterClrMapping/>
  </p:clrMapOvr>
</p:sld>
</file>

<file path=ppt/theme/theme1.xml><?xml version="1.0" encoding="utf-8"?>
<a:theme xmlns:a="http://schemas.openxmlformats.org/drawingml/2006/main" name="NelsonLabs_PPTtemplate_widescreen_Master_1_16_2018">
  <a:themeElements>
    <a:clrScheme name="Custom 3">
      <a:dk1>
        <a:sysClr val="windowText" lastClr="000000"/>
      </a:dk1>
      <a:lt1>
        <a:sysClr val="window" lastClr="FFFFFF"/>
      </a:lt1>
      <a:dk2>
        <a:srgbClr val="646367"/>
      </a:dk2>
      <a:lt2>
        <a:srgbClr val="EEECE1"/>
      </a:lt2>
      <a:accent1>
        <a:srgbClr val="00AFD7"/>
      </a:accent1>
      <a:accent2>
        <a:srgbClr val="004580"/>
      </a:accent2>
      <a:accent3>
        <a:srgbClr val="93C90E"/>
      </a:accent3>
      <a:accent4>
        <a:srgbClr val="FF6C0C"/>
      </a:accent4>
      <a:accent5>
        <a:srgbClr val="F2CD00"/>
      </a:accent5>
      <a:accent6>
        <a:srgbClr val="00AB5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L LLC WideTemplate2023" id="{DEE8A457-3F03-2E45-BB76-D47B4F0BA196}" vid="{082E3953-598D-D947-B3F1-4374FDCC02EE}"/>
    </a:ext>
  </a:extLst>
</a:theme>
</file>

<file path=ppt/theme/theme2.xml><?xml version="1.0" encoding="utf-8"?>
<a:theme xmlns:a="http://schemas.openxmlformats.org/drawingml/2006/main" name="Nelson Labs Section Slide">
  <a:themeElements>
    <a:clrScheme name="Custom 3">
      <a:dk1>
        <a:sysClr val="windowText" lastClr="000000"/>
      </a:dk1>
      <a:lt1>
        <a:sysClr val="window" lastClr="FFFFFF"/>
      </a:lt1>
      <a:dk2>
        <a:srgbClr val="646367"/>
      </a:dk2>
      <a:lt2>
        <a:srgbClr val="EEECE1"/>
      </a:lt2>
      <a:accent1>
        <a:srgbClr val="00AFD7"/>
      </a:accent1>
      <a:accent2>
        <a:srgbClr val="004580"/>
      </a:accent2>
      <a:accent3>
        <a:srgbClr val="93C90E"/>
      </a:accent3>
      <a:accent4>
        <a:srgbClr val="FF6C0C"/>
      </a:accent4>
      <a:accent5>
        <a:srgbClr val="F2CD00"/>
      </a:accent5>
      <a:accent6>
        <a:srgbClr val="00AB5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L LLC WideTemplate2023" id="{DEE8A457-3F03-2E45-BB76-D47B4F0BA196}" vid="{963631C9-CE5A-8D4F-BA8A-E486B1306695}"/>
    </a:ext>
  </a:extLst>
</a:theme>
</file>

<file path=ppt/theme/theme3.xml><?xml version="1.0" encoding="utf-8"?>
<a:theme xmlns:a="http://schemas.openxmlformats.org/drawingml/2006/main" name="Nelson Labs Content Slides">
  <a:themeElements>
    <a:clrScheme name="Custom 4">
      <a:dk1>
        <a:sysClr val="windowText" lastClr="000000"/>
      </a:dk1>
      <a:lt1>
        <a:sysClr val="window" lastClr="FFFFFF"/>
      </a:lt1>
      <a:dk2>
        <a:srgbClr val="646367"/>
      </a:dk2>
      <a:lt2>
        <a:srgbClr val="EEECE1"/>
      </a:lt2>
      <a:accent1>
        <a:srgbClr val="00AFD7"/>
      </a:accent1>
      <a:accent2>
        <a:srgbClr val="004580"/>
      </a:accent2>
      <a:accent3>
        <a:srgbClr val="93C90E"/>
      </a:accent3>
      <a:accent4>
        <a:srgbClr val="FF6C0C"/>
      </a:accent4>
      <a:accent5>
        <a:srgbClr val="F2CD00"/>
      </a:accent5>
      <a:accent6>
        <a:srgbClr val="00AB5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L LLC WideTemplate2023" id="{DEE8A457-3F03-2E45-BB76-D47B4F0BA196}" vid="{880A2144-18ED-7C4A-A2A7-198AC6C4BD8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 LLC WideTemplate2023</Template>
  <TotalTime>7959</TotalTime>
  <Words>1464</Words>
  <Application>Microsoft Office PowerPoint</Application>
  <PresentationFormat>On-screen Show (16:9)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NelsonLabs_PPTtemplate_widescreen_Master_1_16_2018</vt:lpstr>
      <vt:lpstr>Nelson Labs Section Slide</vt:lpstr>
      <vt:lpstr>Nelson Labs Content Slides</vt:lpstr>
      <vt:lpstr>THE STANDARD DISTRIBUTION OF RESISTANCES – SDR</vt:lpstr>
      <vt:lpstr>GOALS</vt:lpstr>
      <vt:lpstr>HOW DID IT ALL BEGIN?</vt:lpstr>
      <vt:lpstr>IMPORTANT CONCEPTS</vt:lpstr>
      <vt:lpstr>STANDARD DISTRIBUTION OF RESISTANCES BEGINNINGS</vt:lpstr>
      <vt:lpstr>STANDARD DISTRIBUTION OF RESISTANCES BEGINNINGS</vt:lpstr>
      <vt:lpstr>THE SDR IS BORN…AND SAL</vt:lpstr>
      <vt:lpstr>PowerPoint Presentation</vt:lpstr>
      <vt:lpstr>SUBSTANTIATION APPROACHES</vt:lpstr>
      <vt:lpstr>PowerPoint Presentation</vt:lpstr>
      <vt:lpstr>HOW MUCH VARIATION DO WE EXPECT?</vt:lpstr>
      <vt:lpstr>DOSE AUDITS</vt:lpstr>
      <vt:lpstr>SDR – POPULATION C</vt:lpstr>
      <vt:lpstr>PowerPoint Presentation</vt:lpstr>
      <vt:lpstr>PowerPoint Presentation</vt:lpstr>
      <vt:lpstr>PowerPoint Presentation</vt:lpstr>
      <vt:lpstr>IS THE SKY FALLING?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Martell K. Winters</dc:creator>
  <cp:lastModifiedBy>Martell K. Winters</cp:lastModifiedBy>
  <cp:revision>114</cp:revision>
  <cp:lastPrinted>2017-10-24T20:45:27Z</cp:lastPrinted>
  <dcterms:created xsi:type="dcterms:W3CDTF">2023-01-03T22:32:01Z</dcterms:created>
  <dcterms:modified xsi:type="dcterms:W3CDTF">2023-09-21T05:23:33Z</dcterms:modified>
</cp:coreProperties>
</file>