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72" r:id="rId2"/>
    <p:sldId id="271" r:id="rId3"/>
    <p:sldId id="273" r:id="rId4"/>
    <p:sldId id="280" r:id="rId5"/>
    <p:sldId id="274" r:id="rId6"/>
    <p:sldId id="281" r:id="rId7"/>
    <p:sldId id="275" r:id="rId8"/>
    <p:sldId id="276" r:id="rId9"/>
    <p:sldId id="277" r:id="rId10"/>
    <p:sldId id="279" r:id="rId11"/>
    <p:sldId id="278" r:id="rId12"/>
    <p:sldId id="28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19F"/>
    <a:srgbClr val="8E2C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4660"/>
  </p:normalViewPr>
  <p:slideViewPr>
    <p:cSldViewPr snapToGrid="0">
      <p:cViewPr varScale="1">
        <p:scale>
          <a:sx n="66" d="100"/>
          <a:sy n="66" d="100"/>
        </p:scale>
        <p:origin x="55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A083BA-6C9B-4710-A96E-63EA7EA8D684}" type="datetimeFigureOut">
              <a:rPr lang="en-US" smtClean="0"/>
              <a:t>9/19/2023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FE9033-08B3-44F2-A233-AA65697B73E7}" type="slidenum">
              <a:rPr lang="en-US" smtClean="0"/>
              <a:t>‹#›</a:t>
            </a:fld>
            <a:endParaRPr lang="en-US"/>
          </a:p>
        </p:txBody>
      </p:sp>
    </p:spTree>
    <p:extLst>
      <p:ext uri="{BB962C8B-B14F-4D97-AF65-F5344CB8AC3E}">
        <p14:creationId xmlns:p14="http://schemas.microsoft.com/office/powerpoint/2010/main" val="2003092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9F431-671D-428D-A528-C2DFB76DEF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638C36-FC5A-4B78-9B6E-E0E24131A1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1B196C-47FD-4913-80B0-EC80E0D2D5B8}"/>
              </a:ext>
            </a:extLst>
          </p:cNvPr>
          <p:cNvSpPr>
            <a:spLocks noGrp="1"/>
          </p:cNvSpPr>
          <p:nvPr>
            <p:ph type="dt" sz="half" idx="10"/>
          </p:nvPr>
        </p:nvSpPr>
        <p:spPr/>
        <p:txBody>
          <a:bodyPr/>
          <a:lstStyle/>
          <a:p>
            <a:r>
              <a:rPr lang="en-US"/>
              <a:t>September 17, 2020</a:t>
            </a:r>
          </a:p>
        </p:txBody>
      </p:sp>
      <p:sp>
        <p:nvSpPr>
          <p:cNvPr id="5" name="Footer Placeholder 4">
            <a:extLst>
              <a:ext uri="{FF2B5EF4-FFF2-40B4-BE49-F238E27FC236}">
                <a16:creationId xmlns:a16="http://schemas.microsoft.com/office/drawing/2014/main" id="{83969AF2-ACFE-415C-9907-6240BD21BBDB}"/>
              </a:ext>
            </a:extLst>
          </p:cNvPr>
          <p:cNvSpPr>
            <a:spLocks noGrp="1"/>
          </p:cNvSpPr>
          <p:nvPr>
            <p:ph type="ftr" sz="quarter" idx="11"/>
          </p:nvPr>
        </p:nvSpPr>
        <p:spPr/>
        <p:txBody>
          <a:bodyPr/>
          <a:lstStyle/>
          <a:p>
            <a:r>
              <a:rPr lang="en-US"/>
              <a:t>[insert presenter name]</a:t>
            </a:r>
          </a:p>
        </p:txBody>
      </p:sp>
      <p:sp>
        <p:nvSpPr>
          <p:cNvPr id="6" name="Slide Number Placeholder 5">
            <a:extLst>
              <a:ext uri="{FF2B5EF4-FFF2-40B4-BE49-F238E27FC236}">
                <a16:creationId xmlns:a16="http://schemas.microsoft.com/office/drawing/2014/main" id="{CD78A9B9-40F2-4CAA-B278-5A15918F5244}"/>
              </a:ext>
            </a:extLst>
          </p:cNvPr>
          <p:cNvSpPr>
            <a:spLocks noGrp="1"/>
          </p:cNvSpPr>
          <p:nvPr>
            <p:ph type="sldNum" sz="quarter" idx="12"/>
          </p:nvPr>
        </p:nvSpPr>
        <p:spPr/>
        <p:txBody>
          <a:bodyPr/>
          <a:lstStyle/>
          <a:p>
            <a:fld id="{A51A9785-A052-4492-AAD8-5BB3B67483BF}" type="slidenum">
              <a:rPr lang="en-US" smtClean="0"/>
              <a:t>‹#›</a:t>
            </a:fld>
            <a:endParaRPr lang="en-US"/>
          </a:p>
        </p:txBody>
      </p:sp>
    </p:spTree>
    <p:extLst>
      <p:ext uri="{BB962C8B-B14F-4D97-AF65-F5344CB8AC3E}">
        <p14:creationId xmlns:p14="http://schemas.microsoft.com/office/powerpoint/2010/main" val="4224470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E6989-F95A-431F-A54D-B07A1B681A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A576933-12A7-44EE-A1FB-6089AE6819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468C73-71F9-4F9B-9E4A-B605CE1268F1}"/>
              </a:ext>
            </a:extLst>
          </p:cNvPr>
          <p:cNvSpPr>
            <a:spLocks noGrp="1"/>
          </p:cNvSpPr>
          <p:nvPr>
            <p:ph type="dt" sz="half" idx="10"/>
          </p:nvPr>
        </p:nvSpPr>
        <p:spPr/>
        <p:txBody>
          <a:bodyPr/>
          <a:lstStyle/>
          <a:p>
            <a:r>
              <a:rPr lang="en-US"/>
              <a:t>September 17, 2020</a:t>
            </a:r>
          </a:p>
        </p:txBody>
      </p:sp>
      <p:sp>
        <p:nvSpPr>
          <p:cNvPr id="5" name="Footer Placeholder 4">
            <a:extLst>
              <a:ext uri="{FF2B5EF4-FFF2-40B4-BE49-F238E27FC236}">
                <a16:creationId xmlns:a16="http://schemas.microsoft.com/office/drawing/2014/main" id="{4597EB7B-B946-4E39-BA4C-A2B40F3E7ABF}"/>
              </a:ext>
            </a:extLst>
          </p:cNvPr>
          <p:cNvSpPr>
            <a:spLocks noGrp="1"/>
          </p:cNvSpPr>
          <p:nvPr>
            <p:ph type="ftr" sz="quarter" idx="11"/>
          </p:nvPr>
        </p:nvSpPr>
        <p:spPr/>
        <p:txBody>
          <a:bodyPr/>
          <a:lstStyle/>
          <a:p>
            <a:r>
              <a:rPr lang="en-US"/>
              <a:t>[insert presenter name]</a:t>
            </a:r>
          </a:p>
        </p:txBody>
      </p:sp>
      <p:sp>
        <p:nvSpPr>
          <p:cNvPr id="6" name="Slide Number Placeholder 5">
            <a:extLst>
              <a:ext uri="{FF2B5EF4-FFF2-40B4-BE49-F238E27FC236}">
                <a16:creationId xmlns:a16="http://schemas.microsoft.com/office/drawing/2014/main" id="{7C4E9FA6-A38B-4893-BB1C-34E03FB705E5}"/>
              </a:ext>
            </a:extLst>
          </p:cNvPr>
          <p:cNvSpPr>
            <a:spLocks noGrp="1"/>
          </p:cNvSpPr>
          <p:nvPr>
            <p:ph type="sldNum" sz="quarter" idx="12"/>
          </p:nvPr>
        </p:nvSpPr>
        <p:spPr/>
        <p:txBody>
          <a:bodyPr/>
          <a:lstStyle/>
          <a:p>
            <a:fld id="{A51A9785-A052-4492-AAD8-5BB3B67483BF}" type="slidenum">
              <a:rPr lang="en-US" smtClean="0"/>
              <a:t>‹#›</a:t>
            </a:fld>
            <a:endParaRPr lang="en-US"/>
          </a:p>
        </p:txBody>
      </p:sp>
    </p:spTree>
    <p:extLst>
      <p:ext uri="{BB962C8B-B14F-4D97-AF65-F5344CB8AC3E}">
        <p14:creationId xmlns:p14="http://schemas.microsoft.com/office/powerpoint/2010/main" val="4104043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A66178-8052-4EB9-AF28-204086BB7B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13CA8D-099F-4268-85BA-88D34406CD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D2901B-DE5E-4582-9B16-B8F4B812BED0}"/>
              </a:ext>
            </a:extLst>
          </p:cNvPr>
          <p:cNvSpPr>
            <a:spLocks noGrp="1"/>
          </p:cNvSpPr>
          <p:nvPr>
            <p:ph type="dt" sz="half" idx="10"/>
          </p:nvPr>
        </p:nvSpPr>
        <p:spPr/>
        <p:txBody>
          <a:bodyPr/>
          <a:lstStyle/>
          <a:p>
            <a:r>
              <a:rPr lang="en-US"/>
              <a:t>September 17, 2020</a:t>
            </a:r>
          </a:p>
        </p:txBody>
      </p:sp>
      <p:sp>
        <p:nvSpPr>
          <p:cNvPr id="5" name="Footer Placeholder 4">
            <a:extLst>
              <a:ext uri="{FF2B5EF4-FFF2-40B4-BE49-F238E27FC236}">
                <a16:creationId xmlns:a16="http://schemas.microsoft.com/office/drawing/2014/main" id="{0686AC94-BDFF-496B-960C-0FEE63D0EE8C}"/>
              </a:ext>
            </a:extLst>
          </p:cNvPr>
          <p:cNvSpPr>
            <a:spLocks noGrp="1"/>
          </p:cNvSpPr>
          <p:nvPr>
            <p:ph type="ftr" sz="quarter" idx="11"/>
          </p:nvPr>
        </p:nvSpPr>
        <p:spPr/>
        <p:txBody>
          <a:bodyPr/>
          <a:lstStyle/>
          <a:p>
            <a:r>
              <a:rPr lang="en-US"/>
              <a:t>[insert presenter name]</a:t>
            </a:r>
          </a:p>
        </p:txBody>
      </p:sp>
      <p:sp>
        <p:nvSpPr>
          <p:cNvPr id="6" name="Slide Number Placeholder 5">
            <a:extLst>
              <a:ext uri="{FF2B5EF4-FFF2-40B4-BE49-F238E27FC236}">
                <a16:creationId xmlns:a16="http://schemas.microsoft.com/office/drawing/2014/main" id="{0B48DCFC-486C-4E83-92C9-6D7FF54C6A20}"/>
              </a:ext>
            </a:extLst>
          </p:cNvPr>
          <p:cNvSpPr>
            <a:spLocks noGrp="1"/>
          </p:cNvSpPr>
          <p:nvPr>
            <p:ph type="sldNum" sz="quarter" idx="12"/>
          </p:nvPr>
        </p:nvSpPr>
        <p:spPr/>
        <p:txBody>
          <a:bodyPr/>
          <a:lstStyle/>
          <a:p>
            <a:fld id="{A51A9785-A052-4492-AAD8-5BB3B67483BF}" type="slidenum">
              <a:rPr lang="en-US" smtClean="0"/>
              <a:t>‹#›</a:t>
            </a:fld>
            <a:endParaRPr lang="en-US"/>
          </a:p>
        </p:txBody>
      </p:sp>
    </p:spTree>
    <p:extLst>
      <p:ext uri="{BB962C8B-B14F-4D97-AF65-F5344CB8AC3E}">
        <p14:creationId xmlns:p14="http://schemas.microsoft.com/office/powerpoint/2010/main" val="2346923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3673F-570A-405F-AB75-6320E9EEA1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1B1DE8-D6C5-438C-BBC8-A48B7B2339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852408-02B4-4290-96A2-A21E132C8065}"/>
              </a:ext>
            </a:extLst>
          </p:cNvPr>
          <p:cNvSpPr>
            <a:spLocks noGrp="1"/>
          </p:cNvSpPr>
          <p:nvPr>
            <p:ph type="dt" sz="half" idx="10"/>
          </p:nvPr>
        </p:nvSpPr>
        <p:spPr/>
        <p:txBody>
          <a:bodyPr/>
          <a:lstStyle/>
          <a:p>
            <a:r>
              <a:rPr lang="en-US"/>
              <a:t>September 17, 2020</a:t>
            </a:r>
          </a:p>
        </p:txBody>
      </p:sp>
      <p:sp>
        <p:nvSpPr>
          <p:cNvPr id="5" name="Footer Placeholder 4">
            <a:extLst>
              <a:ext uri="{FF2B5EF4-FFF2-40B4-BE49-F238E27FC236}">
                <a16:creationId xmlns:a16="http://schemas.microsoft.com/office/drawing/2014/main" id="{CD2461D2-8A61-49AE-8888-4133F1E7B559}"/>
              </a:ext>
            </a:extLst>
          </p:cNvPr>
          <p:cNvSpPr>
            <a:spLocks noGrp="1"/>
          </p:cNvSpPr>
          <p:nvPr>
            <p:ph type="ftr" sz="quarter" idx="11"/>
          </p:nvPr>
        </p:nvSpPr>
        <p:spPr/>
        <p:txBody>
          <a:bodyPr/>
          <a:lstStyle/>
          <a:p>
            <a:r>
              <a:rPr lang="en-US"/>
              <a:t>[insert presenter name]</a:t>
            </a:r>
          </a:p>
        </p:txBody>
      </p:sp>
      <p:sp>
        <p:nvSpPr>
          <p:cNvPr id="6" name="Slide Number Placeholder 5">
            <a:extLst>
              <a:ext uri="{FF2B5EF4-FFF2-40B4-BE49-F238E27FC236}">
                <a16:creationId xmlns:a16="http://schemas.microsoft.com/office/drawing/2014/main" id="{F940811D-CA39-4921-B276-4534BE201EC0}"/>
              </a:ext>
            </a:extLst>
          </p:cNvPr>
          <p:cNvSpPr>
            <a:spLocks noGrp="1"/>
          </p:cNvSpPr>
          <p:nvPr>
            <p:ph type="sldNum" sz="quarter" idx="12"/>
          </p:nvPr>
        </p:nvSpPr>
        <p:spPr/>
        <p:txBody>
          <a:bodyPr/>
          <a:lstStyle/>
          <a:p>
            <a:fld id="{A51A9785-A052-4492-AAD8-5BB3B67483BF}" type="slidenum">
              <a:rPr lang="en-US" smtClean="0"/>
              <a:t>‹#›</a:t>
            </a:fld>
            <a:endParaRPr lang="en-US"/>
          </a:p>
        </p:txBody>
      </p:sp>
    </p:spTree>
    <p:extLst>
      <p:ext uri="{BB962C8B-B14F-4D97-AF65-F5344CB8AC3E}">
        <p14:creationId xmlns:p14="http://schemas.microsoft.com/office/powerpoint/2010/main" val="1080771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B47F5-3764-48BE-B157-C0ACFD636A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0A5A9F-B0A6-4D60-BA0D-73C5798543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624D20-AB5F-4AE6-9698-EEB7A0F61A6E}"/>
              </a:ext>
            </a:extLst>
          </p:cNvPr>
          <p:cNvSpPr>
            <a:spLocks noGrp="1"/>
          </p:cNvSpPr>
          <p:nvPr>
            <p:ph type="dt" sz="half" idx="10"/>
          </p:nvPr>
        </p:nvSpPr>
        <p:spPr/>
        <p:txBody>
          <a:bodyPr/>
          <a:lstStyle/>
          <a:p>
            <a:r>
              <a:rPr lang="en-US"/>
              <a:t>September 17, 2020</a:t>
            </a:r>
          </a:p>
        </p:txBody>
      </p:sp>
      <p:sp>
        <p:nvSpPr>
          <p:cNvPr id="5" name="Footer Placeholder 4">
            <a:extLst>
              <a:ext uri="{FF2B5EF4-FFF2-40B4-BE49-F238E27FC236}">
                <a16:creationId xmlns:a16="http://schemas.microsoft.com/office/drawing/2014/main" id="{8C56FF38-7C53-49D9-A804-9F6F3E3C3BA3}"/>
              </a:ext>
            </a:extLst>
          </p:cNvPr>
          <p:cNvSpPr>
            <a:spLocks noGrp="1"/>
          </p:cNvSpPr>
          <p:nvPr>
            <p:ph type="ftr" sz="quarter" idx="11"/>
          </p:nvPr>
        </p:nvSpPr>
        <p:spPr/>
        <p:txBody>
          <a:bodyPr/>
          <a:lstStyle/>
          <a:p>
            <a:r>
              <a:rPr lang="en-US"/>
              <a:t>[insert presenter name]</a:t>
            </a:r>
          </a:p>
        </p:txBody>
      </p:sp>
      <p:sp>
        <p:nvSpPr>
          <p:cNvPr id="6" name="Slide Number Placeholder 5">
            <a:extLst>
              <a:ext uri="{FF2B5EF4-FFF2-40B4-BE49-F238E27FC236}">
                <a16:creationId xmlns:a16="http://schemas.microsoft.com/office/drawing/2014/main" id="{AE7BF6A4-7AAF-4239-953C-1726691C8DF0}"/>
              </a:ext>
            </a:extLst>
          </p:cNvPr>
          <p:cNvSpPr>
            <a:spLocks noGrp="1"/>
          </p:cNvSpPr>
          <p:nvPr>
            <p:ph type="sldNum" sz="quarter" idx="12"/>
          </p:nvPr>
        </p:nvSpPr>
        <p:spPr/>
        <p:txBody>
          <a:bodyPr/>
          <a:lstStyle/>
          <a:p>
            <a:fld id="{A51A9785-A052-4492-AAD8-5BB3B67483BF}" type="slidenum">
              <a:rPr lang="en-US" smtClean="0"/>
              <a:t>‹#›</a:t>
            </a:fld>
            <a:endParaRPr lang="en-US"/>
          </a:p>
        </p:txBody>
      </p:sp>
    </p:spTree>
    <p:extLst>
      <p:ext uri="{BB962C8B-B14F-4D97-AF65-F5344CB8AC3E}">
        <p14:creationId xmlns:p14="http://schemas.microsoft.com/office/powerpoint/2010/main" val="2312323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55B0C-A6BF-4303-845E-514B0A8306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9676B0-7BAF-4697-A708-FE1424F7FD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3594F0-2FAF-487B-BBB0-0E57799A37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744111-F7F1-4883-B2C2-619256175460}"/>
              </a:ext>
            </a:extLst>
          </p:cNvPr>
          <p:cNvSpPr>
            <a:spLocks noGrp="1"/>
          </p:cNvSpPr>
          <p:nvPr>
            <p:ph type="dt" sz="half" idx="10"/>
          </p:nvPr>
        </p:nvSpPr>
        <p:spPr/>
        <p:txBody>
          <a:bodyPr/>
          <a:lstStyle/>
          <a:p>
            <a:r>
              <a:rPr lang="en-US"/>
              <a:t>September 17, 2020</a:t>
            </a:r>
          </a:p>
        </p:txBody>
      </p:sp>
      <p:sp>
        <p:nvSpPr>
          <p:cNvPr id="6" name="Footer Placeholder 5">
            <a:extLst>
              <a:ext uri="{FF2B5EF4-FFF2-40B4-BE49-F238E27FC236}">
                <a16:creationId xmlns:a16="http://schemas.microsoft.com/office/drawing/2014/main" id="{09E272A4-9142-4DDA-8116-82689ED64B3D}"/>
              </a:ext>
            </a:extLst>
          </p:cNvPr>
          <p:cNvSpPr>
            <a:spLocks noGrp="1"/>
          </p:cNvSpPr>
          <p:nvPr>
            <p:ph type="ftr" sz="quarter" idx="11"/>
          </p:nvPr>
        </p:nvSpPr>
        <p:spPr/>
        <p:txBody>
          <a:bodyPr/>
          <a:lstStyle/>
          <a:p>
            <a:r>
              <a:rPr lang="en-US"/>
              <a:t>[insert presenter name]</a:t>
            </a:r>
          </a:p>
        </p:txBody>
      </p:sp>
      <p:sp>
        <p:nvSpPr>
          <p:cNvPr id="7" name="Slide Number Placeholder 6">
            <a:extLst>
              <a:ext uri="{FF2B5EF4-FFF2-40B4-BE49-F238E27FC236}">
                <a16:creationId xmlns:a16="http://schemas.microsoft.com/office/drawing/2014/main" id="{FECD62B1-483E-4B9E-9CE2-1D5615765350}"/>
              </a:ext>
            </a:extLst>
          </p:cNvPr>
          <p:cNvSpPr>
            <a:spLocks noGrp="1"/>
          </p:cNvSpPr>
          <p:nvPr>
            <p:ph type="sldNum" sz="quarter" idx="12"/>
          </p:nvPr>
        </p:nvSpPr>
        <p:spPr/>
        <p:txBody>
          <a:bodyPr/>
          <a:lstStyle/>
          <a:p>
            <a:fld id="{A51A9785-A052-4492-AAD8-5BB3B67483BF}" type="slidenum">
              <a:rPr lang="en-US" smtClean="0"/>
              <a:t>‹#›</a:t>
            </a:fld>
            <a:endParaRPr lang="en-US"/>
          </a:p>
        </p:txBody>
      </p:sp>
    </p:spTree>
    <p:extLst>
      <p:ext uri="{BB962C8B-B14F-4D97-AF65-F5344CB8AC3E}">
        <p14:creationId xmlns:p14="http://schemas.microsoft.com/office/powerpoint/2010/main" val="446353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D2892-CC81-4A97-8312-7026A3E0D9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C221A6-206B-4AA7-8B63-E518C28A73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1717F0-1852-4137-B1AF-9B2EA2BBB0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BF8F43-72EB-4114-8F45-17ED0D804F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89D7DB-6DA1-4BC2-B16A-C96F4A6390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135F43-52CC-4AF2-AAA6-899807EFB23F}"/>
              </a:ext>
            </a:extLst>
          </p:cNvPr>
          <p:cNvSpPr>
            <a:spLocks noGrp="1"/>
          </p:cNvSpPr>
          <p:nvPr>
            <p:ph type="dt" sz="half" idx="10"/>
          </p:nvPr>
        </p:nvSpPr>
        <p:spPr/>
        <p:txBody>
          <a:bodyPr/>
          <a:lstStyle/>
          <a:p>
            <a:r>
              <a:rPr lang="en-US"/>
              <a:t>September 17, 2020</a:t>
            </a:r>
          </a:p>
        </p:txBody>
      </p:sp>
      <p:sp>
        <p:nvSpPr>
          <p:cNvPr id="8" name="Footer Placeholder 7">
            <a:extLst>
              <a:ext uri="{FF2B5EF4-FFF2-40B4-BE49-F238E27FC236}">
                <a16:creationId xmlns:a16="http://schemas.microsoft.com/office/drawing/2014/main" id="{02FDC60D-BC26-46C5-83A8-A0AC90358CAD}"/>
              </a:ext>
            </a:extLst>
          </p:cNvPr>
          <p:cNvSpPr>
            <a:spLocks noGrp="1"/>
          </p:cNvSpPr>
          <p:nvPr>
            <p:ph type="ftr" sz="quarter" idx="11"/>
          </p:nvPr>
        </p:nvSpPr>
        <p:spPr/>
        <p:txBody>
          <a:bodyPr/>
          <a:lstStyle/>
          <a:p>
            <a:r>
              <a:rPr lang="en-US"/>
              <a:t>[insert presenter name]</a:t>
            </a:r>
          </a:p>
        </p:txBody>
      </p:sp>
      <p:sp>
        <p:nvSpPr>
          <p:cNvPr id="9" name="Slide Number Placeholder 8">
            <a:extLst>
              <a:ext uri="{FF2B5EF4-FFF2-40B4-BE49-F238E27FC236}">
                <a16:creationId xmlns:a16="http://schemas.microsoft.com/office/drawing/2014/main" id="{BDA30A0D-673A-48D3-899D-C73F457074C2}"/>
              </a:ext>
            </a:extLst>
          </p:cNvPr>
          <p:cNvSpPr>
            <a:spLocks noGrp="1"/>
          </p:cNvSpPr>
          <p:nvPr>
            <p:ph type="sldNum" sz="quarter" idx="12"/>
          </p:nvPr>
        </p:nvSpPr>
        <p:spPr/>
        <p:txBody>
          <a:bodyPr/>
          <a:lstStyle/>
          <a:p>
            <a:fld id="{A51A9785-A052-4492-AAD8-5BB3B67483BF}" type="slidenum">
              <a:rPr lang="en-US" smtClean="0"/>
              <a:t>‹#›</a:t>
            </a:fld>
            <a:endParaRPr lang="en-US"/>
          </a:p>
        </p:txBody>
      </p:sp>
    </p:spTree>
    <p:extLst>
      <p:ext uri="{BB962C8B-B14F-4D97-AF65-F5344CB8AC3E}">
        <p14:creationId xmlns:p14="http://schemas.microsoft.com/office/powerpoint/2010/main" val="3282133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17824-16C8-4888-9C65-2FB6F18676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E51DDF-C924-447C-BA99-29C524B5A82F}"/>
              </a:ext>
            </a:extLst>
          </p:cNvPr>
          <p:cNvSpPr>
            <a:spLocks noGrp="1"/>
          </p:cNvSpPr>
          <p:nvPr>
            <p:ph type="dt" sz="half" idx="10"/>
          </p:nvPr>
        </p:nvSpPr>
        <p:spPr/>
        <p:txBody>
          <a:bodyPr/>
          <a:lstStyle/>
          <a:p>
            <a:r>
              <a:rPr lang="en-US"/>
              <a:t>September 17, 2020</a:t>
            </a:r>
          </a:p>
        </p:txBody>
      </p:sp>
      <p:sp>
        <p:nvSpPr>
          <p:cNvPr id="4" name="Footer Placeholder 3">
            <a:extLst>
              <a:ext uri="{FF2B5EF4-FFF2-40B4-BE49-F238E27FC236}">
                <a16:creationId xmlns:a16="http://schemas.microsoft.com/office/drawing/2014/main" id="{63D62185-1D16-488A-99C6-F4B8179C9928}"/>
              </a:ext>
            </a:extLst>
          </p:cNvPr>
          <p:cNvSpPr>
            <a:spLocks noGrp="1"/>
          </p:cNvSpPr>
          <p:nvPr>
            <p:ph type="ftr" sz="quarter" idx="11"/>
          </p:nvPr>
        </p:nvSpPr>
        <p:spPr/>
        <p:txBody>
          <a:bodyPr/>
          <a:lstStyle/>
          <a:p>
            <a:r>
              <a:rPr lang="en-US"/>
              <a:t>[insert presenter name]</a:t>
            </a:r>
          </a:p>
        </p:txBody>
      </p:sp>
      <p:sp>
        <p:nvSpPr>
          <p:cNvPr id="5" name="Slide Number Placeholder 4">
            <a:extLst>
              <a:ext uri="{FF2B5EF4-FFF2-40B4-BE49-F238E27FC236}">
                <a16:creationId xmlns:a16="http://schemas.microsoft.com/office/drawing/2014/main" id="{80B92A43-CBF9-4012-8546-2F4404978809}"/>
              </a:ext>
            </a:extLst>
          </p:cNvPr>
          <p:cNvSpPr>
            <a:spLocks noGrp="1"/>
          </p:cNvSpPr>
          <p:nvPr>
            <p:ph type="sldNum" sz="quarter" idx="12"/>
          </p:nvPr>
        </p:nvSpPr>
        <p:spPr/>
        <p:txBody>
          <a:bodyPr/>
          <a:lstStyle/>
          <a:p>
            <a:fld id="{A51A9785-A052-4492-AAD8-5BB3B67483BF}" type="slidenum">
              <a:rPr lang="en-US" smtClean="0"/>
              <a:t>‹#›</a:t>
            </a:fld>
            <a:endParaRPr lang="en-US"/>
          </a:p>
        </p:txBody>
      </p:sp>
    </p:spTree>
    <p:extLst>
      <p:ext uri="{BB962C8B-B14F-4D97-AF65-F5344CB8AC3E}">
        <p14:creationId xmlns:p14="http://schemas.microsoft.com/office/powerpoint/2010/main" val="3387893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700E17-8094-4193-8F05-99E1765C6B64}"/>
              </a:ext>
            </a:extLst>
          </p:cNvPr>
          <p:cNvSpPr>
            <a:spLocks noGrp="1"/>
          </p:cNvSpPr>
          <p:nvPr>
            <p:ph type="dt" sz="half" idx="10"/>
          </p:nvPr>
        </p:nvSpPr>
        <p:spPr/>
        <p:txBody>
          <a:bodyPr/>
          <a:lstStyle/>
          <a:p>
            <a:r>
              <a:rPr lang="en-US"/>
              <a:t>September 17, 2020</a:t>
            </a:r>
          </a:p>
        </p:txBody>
      </p:sp>
      <p:sp>
        <p:nvSpPr>
          <p:cNvPr id="3" name="Footer Placeholder 2">
            <a:extLst>
              <a:ext uri="{FF2B5EF4-FFF2-40B4-BE49-F238E27FC236}">
                <a16:creationId xmlns:a16="http://schemas.microsoft.com/office/drawing/2014/main" id="{BCF22462-443E-4548-A8FC-C82D190D4C49}"/>
              </a:ext>
            </a:extLst>
          </p:cNvPr>
          <p:cNvSpPr>
            <a:spLocks noGrp="1"/>
          </p:cNvSpPr>
          <p:nvPr>
            <p:ph type="ftr" sz="quarter" idx="11"/>
          </p:nvPr>
        </p:nvSpPr>
        <p:spPr/>
        <p:txBody>
          <a:bodyPr/>
          <a:lstStyle/>
          <a:p>
            <a:r>
              <a:rPr lang="en-US"/>
              <a:t>[insert presenter name]</a:t>
            </a:r>
          </a:p>
        </p:txBody>
      </p:sp>
      <p:sp>
        <p:nvSpPr>
          <p:cNvPr id="4" name="Slide Number Placeholder 3">
            <a:extLst>
              <a:ext uri="{FF2B5EF4-FFF2-40B4-BE49-F238E27FC236}">
                <a16:creationId xmlns:a16="http://schemas.microsoft.com/office/drawing/2014/main" id="{3CFC8C55-DFA2-4A96-B1D3-4155910BF9BE}"/>
              </a:ext>
            </a:extLst>
          </p:cNvPr>
          <p:cNvSpPr>
            <a:spLocks noGrp="1"/>
          </p:cNvSpPr>
          <p:nvPr>
            <p:ph type="sldNum" sz="quarter" idx="12"/>
          </p:nvPr>
        </p:nvSpPr>
        <p:spPr/>
        <p:txBody>
          <a:bodyPr/>
          <a:lstStyle/>
          <a:p>
            <a:fld id="{A51A9785-A052-4492-AAD8-5BB3B67483BF}" type="slidenum">
              <a:rPr lang="en-US" smtClean="0"/>
              <a:t>‹#›</a:t>
            </a:fld>
            <a:endParaRPr lang="en-US"/>
          </a:p>
        </p:txBody>
      </p:sp>
    </p:spTree>
    <p:extLst>
      <p:ext uri="{BB962C8B-B14F-4D97-AF65-F5344CB8AC3E}">
        <p14:creationId xmlns:p14="http://schemas.microsoft.com/office/powerpoint/2010/main" val="1316451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D10FF-060E-4DE3-926E-7ADE9C4088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40D44D-8E27-40A5-91E1-4584006A91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A07881-89E9-4C97-BDA2-F2770AFBED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B70430-943B-49A8-86D2-4E50C86D5DBD}"/>
              </a:ext>
            </a:extLst>
          </p:cNvPr>
          <p:cNvSpPr>
            <a:spLocks noGrp="1"/>
          </p:cNvSpPr>
          <p:nvPr>
            <p:ph type="dt" sz="half" idx="10"/>
          </p:nvPr>
        </p:nvSpPr>
        <p:spPr/>
        <p:txBody>
          <a:bodyPr/>
          <a:lstStyle/>
          <a:p>
            <a:r>
              <a:rPr lang="en-US"/>
              <a:t>September 17, 2020</a:t>
            </a:r>
          </a:p>
        </p:txBody>
      </p:sp>
      <p:sp>
        <p:nvSpPr>
          <p:cNvPr id="6" name="Footer Placeholder 5">
            <a:extLst>
              <a:ext uri="{FF2B5EF4-FFF2-40B4-BE49-F238E27FC236}">
                <a16:creationId xmlns:a16="http://schemas.microsoft.com/office/drawing/2014/main" id="{FD4B974F-B848-4F5D-880A-7A3DA88F9FB9}"/>
              </a:ext>
            </a:extLst>
          </p:cNvPr>
          <p:cNvSpPr>
            <a:spLocks noGrp="1"/>
          </p:cNvSpPr>
          <p:nvPr>
            <p:ph type="ftr" sz="quarter" idx="11"/>
          </p:nvPr>
        </p:nvSpPr>
        <p:spPr/>
        <p:txBody>
          <a:bodyPr/>
          <a:lstStyle/>
          <a:p>
            <a:r>
              <a:rPr lang="en-US"/>
              <a:t>[insert presenter name]</a:t>
            </a:r>
          </a:p>
        </p:txBody>
      </p:sp>
      <p:sp>
        <p:nvSpPr>
          <p:cNvPr id="7" name="Slide Number Placeholder 6">
            <a:extLst>
              <a:ext uri="{FF2B5EF4-FFF2-40B4-BE49-F238E27FC236}">
                <a16:creationId xmlns:a16="http://schemas.microsoft.com/office/drawing/2014/main" id="{EBF0761B-650F-4B4D-B92E-A59AE2194181}"/>
              </a:ext>
            </a:extLst>
          </p:cNvPr>
          <p:cNvSpPr>
            <a:spLocks noGrp="1"/>
          </p:cNvSpPr>
          <p:nvPr>
            <p:ph type="sldNum" sz="quarter" idx="12"/>
          </p:nvPr>
        </p:nvSpPr>
        <p:spPr/>
        <p:txBody>
          <a:bodyPr/>
          <a:lstStyle/>
          <a:p>
            <a:fld id="{A51A9785-A052-4492-AAD8-5BB3B67483BF}" type="slidenum">
              <a:rPr lang="en-US" smtClean="0"/>
              <a:t>‹#›</a:t>
            </a:fld>
            <a:endParaRPr lang="en-US"/>
          </a:p>
        </p:txBody>
      </p:sp>
    </p:spTree>
    <p:extLst>
      <p:ext uri="{BB962C8B-B14F-4D97-AF65-F5344CB8AC3E}">
        <p14:creationId xmlns:p14="http://schemas.microsoft.com/office/powerpoint/2010/main" val="3814484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8E97F-16A8-4C2C-A6BC-47817982E3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917061-6E36-406A-A0C1-5FF985EA6D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321DF23-F7B7-42D6-898F-B1272D60E7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463CF9-B6B5-4A60-9D53-467F35A8A274}"/>
              </a:ext>
            </a:extLst>
          </p:cNvPr>
          <p:cNvSpPr>
            <a:spLocks noGrp="1"/>
          </p:cNvSpPr>
          <p:nvPr>
            <p:ph type="dt" sz="half" idx="10"/>
          </p:nvPr>
        </p:nvSpPr>
        <p:spPr/>
        <p:txBody>
          <a:bodyPr/>
          <a:lstStyle/>
          <a:p>
            <a:r>
              <a:rPr lang="en-US"/>
              <a:t>September 17, 2020</a:t>
            </a:r>
          </a:p>
        </p:txBody>
      </p:sp>
      <p:sp>
        <p:nvSpPr>
          <p:cNvPr id="6" name="Footer Placeholder 5">
            <a:extLst>
              <a:ext uri="{FF2B5EF4-FFF2-40B4-BE49-F238E27FC236}">
                <a16:creationId xmlns:a16="http://schemas.microsoft.com/office/drawing/2014/main" id="{F7D2AF4B-A7C0-43A6-BCA4-CF159EFC1E3D}"/>
              </a:ext>
            </a:extLst>
          </p:cNvPr>
          <p:cNvSpPr>
            <a:spLocks noGrp="1"/>
          </p:cNvSpPr>
          <p:nvPr>
            <p:ph type="ftr" sz="quarter" idx="11"/>
          </p:nvPr>
        </p:nvSpPr>
        <p:spPr/>
        <p:txBody>
          <a:bodyPr/>
          <a:lstStyle/>
          <a:p>
            <a:r>
              <a:rPr lang="en-US"/>
              <a:t>[insert presenter name]</a:t>
            </a:r>
          </a:p>
        </p:txBody>
      </p:sp>
      <p:sp>
        <p:nvSpPr>
          <p:cNvPr id="7" name="Slide Number Placeholder 6">
            <a:extLst>
              <a:ext uri="{FF2B5EF4-FFF2-40B4-BE49-F238E27FC236}">
                <a16:creationId xmlns:a16="http://schemas.microsoft.com/office/drawing/2014/main" id="{B9932542-0CBC-42AE-9E6D-1A3DF5941D33}"/>
              </a:ext>
            </a:extLst>
          </p:cNvPr>
          <p:cNvSpPr>
            <a:spLocks noGrp="1"/>
          </p:cNvSpPr>
          <p:nvPr>
            <p:ph type="sldNum" sz="quarter" idx="12"/>
          </p:nvPr>
        </p:nvSpPr>
        <p:spPr/>
        <p:txBody>
          <a:bodyPr/>
          <a:lstStyle/>
          <a:p>
            <a:fld id="{A51A9785-A052-4492-AAD8-5BB3B67483BF}" type="slidenum">
              <a:rPr lang="en-US" smtClean="0"/>
              <a:t>‹#›</a:t>
            </a:fld>
            <a:endParaRPr lang="en-US"/>
          </a:p>
        </p:txBody>
      </p:sp>
    </p:spTree>
    <p:extLst>
      <p:ext uri="{BB962C8B-B14F-4D97-AF65-F5344CB8AC3E}">
        <p14:creationId xmlns:p14="http://schemas.microsoft.com/office/powerpoint/2010/main" val="3448041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E3F19A-3C1D-4509-802C-6756FE6577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BDB82A1-8A1A-4DC0-9CE1-A1C995A9C4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15FAA2-04A7-4064-BAF1-AE2F8B69E5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September 17, 2020</a:t>
            </a:r>
          </a:p>
        </p:txBody>
      </p:sp>
      <p:sp>
        <p:nvSpPr>
          <p:cNvPr id="5" name="Footer Placeholder 4">
            <a:extLst>
              <a:ext uri="{FF2B5EF4-FFF2-40B4-BE49-F238E27FC236}">
                <a16:creationId xmlns:a16="http://schemas.microsoft.com/office/drawing/2014/main" id="{61759317-64C2-4E03-9BAC-65AAB0DB44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[insert presenter name]</a:t>
            </a:r>
          </a:p>
        </p:txBody>
      </p:sp>
      <p:sp>
        <p:nvSpPr>
          <p:cNvPr id="6" name="Slide Number Placeholder 5">
            <a:extLst>
              <a:ext uri="{FF2B5EF4-FFF2-40B4-BE49-F238E27FC236}">
                <a16:creationId xmlns:a16="http://schemas.microsoft.com/office/drawing/2014/main" id="{209EC157-4FB7-4F39-A1A5-42ADC9B3E9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1A9785-A052-4492-AAD8-5BB3B67483BF}" type="slidenum">
              <a:rPr lang="en-US" smtClean="0"/>
              <a:t>‹#›</a:t>
            </a:fld>
            <a:endParaRPr lang="en-US"/>
          </a:p>
        </p:txBody>
      </p:sp>
    </p:spTree>
    <p:extLst>
      <p:ext uri="{BB962C8B-B14F-4D97-AF65-F5344CB8AC3E}">
        <p14:creationId xmlns:p14="http://schemas.microsoft.com/office/powerpoint/2010/main" val="31637544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iiaglobal.com/" TargetMode="Externa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6F358D-47BA-4AF5-8573-A3992A5A30E3}"/>
              </a:ext>
            </a:extLst>
          </p:cNvPr>
          <p:cNvSpPr/>
          <p:nvPr/>
        </p:nvSpPr>
        <p:spPr>
          <a:xfrm>
            <a:off x="0" y="0"/>
            <a:ext cx="12192000" cy="6858000"/>
          </a:xfrm>
          <a:prstGeom prst="rect">
            <a:avLst/>
          </a:prstGeom>
          <a:noFill/>
          <a:ln w="123825">
            <a:solidFill>
              <a:srgbClr val="8E2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Slide Number Placeholder 7">
            <a:extLst>
              <a:ext uri="{FF2B5EF4-FFF2-40B4-BE49-F238E27FC236}">
                <a16:creationId xmlns:a16="http://schemas.microsoft.com/office/drawing/2014/main" id="{C08BAEF8-9EF3-4D47-93C6-A4F2217C0F59}"/>
              </a:ext>
            </a:extLst>
          </p:cNvPr>
          <p:cNvSpPr>
            <a:spLocks noGrp="1"/>
          </p:cNvSpPr>
          <p:nvPr>
            <p:ph type="sldNum" sz="quarter" idx="12"/>
          </p:nvPr>
        </p:nvSpPr>
        <p:spPr>
          <a:xfrm>
            <a:off x="9111343" y="635634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1A9785-A052-4492-AAD8-5BB3B67483BF}" type="slidenum">
              <a:rPr kumimoji="0" lang="en-US" sz="1400" b="0" i="0" u="none" strike="noStrike" kern="1200" cap="none" spc="0" normalizeH="0" baseline="0" noProof="0" smtClean="0">
                <a:ln>
                  <a:noFill/>
                </a:ln>
                <a:solidFill>
                  <a:srgbClr val="70AD47"/>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400" b="0" i="0" u="none" strike="noStrike" kern="1200" cap="none" spc="0" normalizeH="0" baseline="0" noProof="0" dirty="0">
              <a:ln>
                <a:noFill/>
              </a:ln>
              <a:solidFill>
                <a:srgbClr val="70AD47"/>
              </a:solidFill>
              <a:effectLst/>
              <a:uLnTx/>
              <a:uFillTx/>
              <a:latin typeface="Calibri" panose="020F0502020204030204"/>
              <a:ea typeface="+mn-ea"/>
              <a:cs typeface="+mn-cs"/>
            </a:endParaRPr>
          </a:p>
        </p:txBody>
      </p:sp>
      <p:pic>
        <p:nvPicPr>
          <p:cNvPr id="3" name="Picture 2" descr="Text, background pattern">
            <a:extLst>
              <a:ext uri="{FF2B5EF4-FFF2-40B4-BE49-F238E27FC236}">
                <a16:creationId xmlns:a16="http://schemas.microsoft.com/office/drawing/2014/main" id="{A8CF34DC-F3EF-5E0A-896F-9756C7EAFE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733"/>
            <a:ext cx="12192000" cy="3833494"/>
          </a:xfrm>
          <a:prstGeom prst="rect">
            <a:avLst/>
          </a:prstGeom>
        </p:spPr>
      </p:pic>
      <p:sp>
        <p:nvSpPr>
          <p:cNvPr id="5" name="Text Placeholder 2">
            <a:extLst>
              <a:ext uri="{FF2B5EF4-FFF2-40B4-BE49-F238E27FC236}">
                <a16:creationId xmlns:a16="http://schemas.microsoft.com/office/drawing/2014/main" id="{D6F6EEE2-2C92-19F3-58B4-3283E38ABE9E}"/>
              </a:ext>
            </a:extLst>
          </p:cNvPr>
          <p:cNvSpPr txBox="1">
            <a:spLocks/>
          </p:cNvSpPr>
          <p:nvPr/>
        </p:nvSpPr>
        <p:spPr>
          <a:xfrm>
            <a:off x="348343" y="4099770"/>
            <a:ext cx="10955382" cy="752287"/>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t>Training Sources</a:t>
            </a:r>
          </a:p>
        </p:txBody>
      </p:sp>
      <p:sp>
        <p:nvSpPr>
          <p:cNvPr id="7" name="Text Placeholder 3">
            <a:extLst>
              <a:ext uri="{FF2B5EF4-FFF2-40B4-BE49-F238E27FC236}">
                <a16:creationId xmlns:a16="http://schemas.microsoft.com/office/drawing/2014/main" id="{14E4316E-7797-A2B5-DF67-10376CF7AC0A}"/>
              </a:ext>
            </a:extLst>
          </p:cNvPr>
          <p:cNvSpPr txBox="1">
            <a:spLocks/>
          </p:cNvSpPr>
          <p:nvPr/>
        </p:nvSpPr>
        <p:spPr>
          <a:xfrm>
            <a:off x="348343" y="5604772"/>
            <a:ext cx="8499231" cy="50051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dirty="0"/>
              <a:t>John A. Williams, Medtronic	</a:t>
            </a:r>
          </a:p>
        </p:txBody>
      </p:sp>
    </p:spTree>
    <p:extLst>
      <p:ext uri="{BB962C8B-B14F-4D97-AF65-F5344CB8AC3E}">
        <p14:creationId xmlns:p14="http://schemas.microsoft.com/office/powerpoint/2010/main" val="43303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C08BAEF8-9EF3-4D47-93C6-A4F2217C0F59}"/>
              </a:ext>
            </a:extLst>
          </p:cNvPr>
          <p:cNvSpPr>
            <a:spLocks noGrp="1"/>
          </p:cNvSpPr>
          <p:nvPr>
            <p:ph type="sldNum" sz="quarter" idx="12"/>
          </p:nvPr>
        </p:nvSpPr>
        <p:spPr>
          <a:xfrm>
            <a:off x="9111343" y="635634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1A9785-A052-4492-AAD8-5BB3B67483BF}" type="slidenum">
              <a:rPr kumimoji="0" lang="en-US" sz="1400" b="0" i="0" u="none" strike="noStrike" kern="1200" cap="none" spc="0" normalizeH="0" baseline="0" noProof="0" smtClean="0">
                <a:ln>
                  <a:noFill/>
                </a:ln>
                <a:solidFill>
                  <a:srgbClr val="70AD47"/>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400" b="0" i="0" u="none" strike="noStrike" kern="1200" cap="none" spc="0" normalizeH="0" baseline="0" noProof="0" dirty="0">
              <a:ln>
                <a:noFill/>
              </a:ln>
              <a:solidFill>
                <a:srgbClr val="70AD47"/>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85A2B237-735F-BA4E-7389-AF9020CA2BB2}"/>
              </a:ext>
            </a:extLst>
          </p:cNvPr>
          <p:cNvSpPr/>
          <p:nvPr/>
        </p:nvSpPr>
        <p:spPr>
          <a:xfrm>
            <a:off x="0" y="0"/>
            <a:ext cx="12192000" cy="6858000"/>
          </a:xfrm>
          <a:prstGeom prst="rect">
            <a:avLst/>
          </a:prstGeom>
          <a:noFill/>
          <a:ln w="123825">
            <a:solidFill>
              <a:srgbClr val="8E2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27B4284D-3E54-4F0C-A75A-6E1B21DE62BB}"/>
              </a:ext>
            </a:extLst>
          </p:cNvPr>
          <p:cNvSpPr txBox="1"/>
          <p:nvPr/>
        </p:nvSpPr>
        <p:spPr>
          <a:xfrm>
            <a:off x="1741714" y="6420405"/>
            <a:ext cx="7770525" cy="369332"/>
          </a:xfrm>
          <a:prstGeom prst="rect">
            <a:avLst/>
          </a:prstGeom>
          <a:noFill/>
        </p:spPr>
        <p:txBody>
          <a:bodyPr wrap="none" rtlCol="0">
            <a:spAutoFit/>
          </a:bodyPr>
          <a:lstStyle/>
          <a:p>
            <a:r>
              <a:rPr lang="en-US" b="1" dirty="0">
                <a:solidFill>
                  <a:srgbClr val="8E2C52"/>
                </a:solidFill>
              </a:rPr>
              <a:t>Medical Device Sterilization – Past, Present, and Future, September 20-21, 2023</a:t>
            </a:r>
          </a:p>
        </p:txBody>
      </p:sp>
      <p:sp>
        <p:nvSpPr>
          <p:cNvPr id="6" name="TextBox 5">
            <a:extLst>
              <a:ext uri="{FF2B5EF4-FFF2-40B4-BE49-F238E27FC236}">
                <a16:creationId xmlns:a16="http://schemas.microsoft.com/office/drawing/2014/main" id="{E51C0DF9-CF79-46EA-9A0B-085194EEFC0C}"/>
              </a:ext>
            </a:extLst>
          </p:cNvPr>
          <p:cNvSpPr txBox="1"/>
          <p:nvPr/>
        </p:nvSpPr>
        <p:spPr>
          <a:xfrm>
            <a:off x="337456" y="1746327"/>
            <a:ext cx="11667423" cy="4247317"/>
          </a:xfrm>
          <a:prstGeom prst="rect">
            <a:avLst/>
          </a:prstGeom>
          <a:noFill/>
        </p:spPr>
        <p:txBody>
          <a:bodyPr wrap="square">
            <a:spAutoFit/>
          </a:bodyPr>
          <a:lstStyle/>
          <a:p>
            <a:pPr marL="285750" marR="0" indent="-285750">
              <a:spcBef>
                <a:spcPts val="0"/>
              </a:spcBef>
              <a:spcAft>
                <a:spcPts val="0"/>
              </a:spcAft>
              <a:buFont typeface="Arial" panose="020B0604020202020204" pitchFamily="34" charset="0"/>
              <a:buChar char="•"/>
            </a:pPr>
            <a:r>
              <a:rPr lang="en-US" dirty="0">
                <a:solidFill>
                  <a:srgbClr val="000000"/>
                </a:solidFill>
                <a:effectLst/>
                <a:ea typeface="DengXian" panose="02010600030101010101" pitchFamily="2" charset="-122"/>
                <a:cs typeface="Calibri" panose="020F0502020204030204" pitchFamily="34" charset="0"/>
              </a:rPr>
              <a:t>Offer unique opportunity to learn about </a:t>
            </a:r>
            <a:r>
              <a:rPr lang="en-US" dirty="0" err="1">
                <a:solidFill>
                  <a:srgbClr val="000000"/>
                </a:solidFill>
                <a:effectLst/>
                <a:ea typeface="DengXian" panose="02010600030101010101" pitchFamily="2" charset="-122"/>
                <a:cs typeface="Calibri" panose="020F0502020204030204" pitchFamily="34" charset="0"/>
              </a:rPr>
              <a:t>eBeam</a:t>
            </a:r>
            <a:r>
              <a:rPr lang="en-US" dirty="0">
                <a:solidFill>
                  <a:srgbClr val="000000"/>
                </a:solidFill>
                <a:effectLst/>
                <a:ea typeface="DengXian" panose="02010600030101010101" pitchFamily="2" charset="-122"/>
                <a:cs typeface="Calibri" panose="020F0502020204030204" pitchFamily="34" charset="0"/>
              </a:rPr>
              <a:t> technology at a commercial scale facility </a:t>
            </a:r>
            <a:endParaRPr lang="en-US" dirty="0">
              <a:solidFill>
                <a:srgbClr val="000000"/>
              </a:solidFill>
              <a:effectLst/>
              <a:ea typeface="Times New Roman" panose="02020603050405020304" pitchFamily="18"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dirty="0">
                <a:solidFill>
                  <a:srgbClr val="000000"/>
                </a:solidFill>
                <a:effectLst/>
                <a:ea typeface="DengXian" panose="02010600030101010101" pitchFamily="2" charset="-122"/>
                <a:cs typeface="Calibri" panose="020F0502020204030204" pitchFamily="34" charset="0"/>
              </a:rPr>
              <a:t>Facilitate deep understanding of electron beam technology and how to harness this technology for commercial applications </a:t>
            </a:r>
            <a:endParaRPr lang="en-US" dirty="0">
              <a:solidFill>
                <a:srgbClr val="000000"/>
              </a:solidFill>
              <a:effectLst/>
              <a:ea typeface="Times New Roman" panose="02020603050405020304" pitchFamily="18"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dirty="0">
                <a:solidFill>
                  <a:srgbClr val="000000"/>
                </a:solidFill>
                <a:effectLst/>
                <a:ea typeface="DengXian" panose="02010600030101010101" pitchFamily="2" charset="-122"/>
                <a:cs typeface="Calibri" panose="020F0502020204030204" pitchFamily="34" charset="0"/>
              </a:rPr>
              <a:t>To provide attendees with an understanding of the relationships existing between material density, penetration, and dose distribution </a:t>
            </a:r>
            <a:endParaRPr lang="en-US" dirty="0">
              <a:solidFill>
                <a:srgbClr val="000000"/>
              </a:solidFill>
              <a:effectLst/>
              <a:ea typeface="Times New Roman" panose="02020603050405020304" pitchFamily="18"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dirty="0">
                <a:solidFill>
                  <a:srgbClr val="000000"/>
                </a:solidFill>
                <a:effectLst/>
                <a:ea typeface="DengXian" panose="02010600030101010101" pitchFamily="2" charset="-122"/>
                <a:cs typeface="Calibri" panose="020F0502020204030204" pitchFamily="34" charset="0"/>
              </a:rPr>
              <a:t>Provide attendees with information about the core </a:t>
            </a:r>
            <a:r>
              <a:rPr lang="en-US" dirty="0" err="1">
                <a:solidFill>
                  <a:srgbClr val="000000"/>
                </a:solidFill>
                <a:effectLst/>
                <a:ea typeface="DengXian" panose="02010600030101010101" pitchFamily="2" charset="-122"/>
                <a:cs typeface="Calibri" panose="020F0502020204030204" pitchFamily="34" charset="0"/>
              </a:rPr>
              <a:t>eBeam</a:t>
            </a:r>
            <a:r>
              <a:rPr lang="en-US" dirty="0">
                <a:solidFill>
                  <a:srgbClr val="000000"/>
                </a:solidFill>
                <a:effectLst/>
                <a:ea typeface="DengXian" panose="02010600030101010101" pitchFamily="2" charset="-122"/>
                <a:cs typeface="Calibri" panose="020F0502020204030204" pitchFamily="34" charset="0"/>
              </a:rPr>
              <a:t> technology equipment needed for commercial applications </a:t>
            </a:r>
            <a:endParaRPr lang="en-US" dirty="0">
              <a:solidFill>
                <a:srgbClr val="000000"/>
              </a:solidFill>
              <a:effectLst/>
              <a:ea typeface="Times New Roman" panose="02020603050405020304" pitchFamily="18"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dirty="0">
                <a:solidFill>
                  <a:srgbClr val="000000"/>
                </a:solidFill>
                <a:effectLst/>
                <a:ea typeface="DengXian" panose="02010600030101010101" pitchFamily="2" charset="-122"/>
                <a:cs typeface="Calibri" panose="020F0502020204030204" pitchFamily="34" charset="0"/>
              </a:rPr>
              <a:t>Provide hands-on experience with dose-mapping medical products and agricultural products, handling alanine dosimeters, dosimetry, working and single and double beam configurations </a:t>
            </a:r>
            <a:endParaRPr lang="en-US" dirty="0">
              <a:solidFill>
                <a:srgbClr val="000000"/>
              </a:solidFill>
              <a:effectLst/>
              <a:ea typeface="Times New Roman" panose="02020603050405020304" pitchFamily="18"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dirty="0">
                <a:solidFill>
                  <a:srgbClr val="000000"/>
                </a:solidFill>
                <a:effectLst/>
                <a:ea typeface="DengXian" panose="02010600030101010101" pitchFamily="2" charset="-122"/>
                <a:cs typeface="Calibri" panose="020F0502020204030204" pitchFamily="34" charset="0"/>
              </a:rPr>
              <a:t>Facilitate interaction with leading </a:t>
            </a:r>
            <a:r>
              <a:rPr lang="en-US" dirty="0" err="1">
                <a:solidFill>
                  <a:srgbClr val="000000"/>
                </a:solidFill>
                <a:effectLst/>
                <a:ea typeface="DengXian" panose="02010600030101010101" pitchFamily="2" charset="-122"/>
                <a:cs typeface="Calibri" panose="020F0502020204030204" pitchFamily="34" charset="0"/>
              </a:rPr>
              <a:t>eBeam</a:t>
            </a:r>
            <a:r>
              <a:rPr lang="en-US" dirty="0">
                <a:solidFill>
                  <a:srgbClr val="000000"/>
                </a:solidFill>
                <a:effectLst/>
                <a:ea typeface="DengXian" panose="02010600030101010101" pitchFamily="2" charset="-122"/>
                <a:cs typeface="Calibri" panose="020F0502020204030204" pitchFamily="34" charset="0"/>
              </a:rPr>
              <a:t> technology equipment providers and sub-system suppliers </a:t>
            </a:r>
            <a:endParaRPr lang="en-US" dirty="0">
              <a:solidFill>
                <a:srgbClr val="000000"/>
              </a:solidFill>
              <a:effectLst/>
              <a:ea typeface="Times New Roman" panose="02020603050405020304" pitchFamily="18"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dirty="0">
                <a:solidFill>
                  <a:srgbClr val="000000"/>
                </a:solidFill>
                <a:effectLst/>
                <a:ea typeface="DengXian" panose="02010600030101010101" pitchFamily="2" charset="-122"/>
                <a:cs typeface="Calibri" panose="020F0502020204030204" pitchFamily="34" charset="0"/>
              </a:rPr>
              <a:t>Provide attendees with a clear understanding of the actual costs, equipment, permits and other critical information necessary to adopt the technology </a:t>
            </a:r>
            <a:endParaRPr lang="en-US" dirty="0">
              <a:solidFill>
                <a:srgbClr val="000000"/>
              </a:solidFill>
              <a:effectLst/>
              <a:ea typeface="Times New Roman" panose="02020603050405020304" pitchFamily="18"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dirty="0">
                <a:effectLst/>
                <a:ea typeface="DengXian" panose="02010600030101010101" pitchFamily="2" charset="-122"/>
              </a:rPr>
              <a:t>Provide attendees with actionable information to adopt </a:t>
            </a:r>
            <a:r>
              <a:rPr lang="en-US" dirty="0" err="1">
                <a:effectLst/>
                <a:ea typeface="DengXian" panose="02010600030101010101" pitchFamily="2" charset="-122"/>
              </a:rPr>
              <a:t>eBeam</a:t>
            </a:r>
            <a:r>
              <a:rPr lang="en-US" dirty="0">
                <a:effectLst/>
                <a:ea typeface="DengXian" panose="02010600030101010101" pitchFamily="2" charset="-122"/>
              </a:rPr>
              <a:t> and or X-ray technology in different specific applications such as medical device sterilization, food pasteurization, phytosanitary treatment, environmental applications, and biomedical applications.</a:t>
            </a:r>
            <a:endParaRPr lang="en-US" dirty="0">
              <a:effectLst/>
              <a:ea typeface="Times New Roman" panose="02020603050405020304" pitchFamily="18" charset="0"/>
            </a:endParaRPr>
          </a:p>
          <a:p>
            <a:pPr marL="0" marR="0">
              <a:spcBef>
                <a:spcPts val="0"/>
              </a:spcBef>
              <a:spcAft>
                <a:spcPts val="0"/>
              </a:spcAft>
            </a:pPr>
            <a:r>
              <a:rPr lang="en-US" dirty="0">
                <a:effectLst/>
                <a:ea typeface="DengXian" panose="02010600030101010101" pitchFamily="2" charset="-122"/>
              </a:rPr>
              <a:t> </a:t>
            </a:r>
            <a:endParaRPr lang="en-US" dirty="0">
              <a:effectLst/>
              <a:ea typeface="Times New Roman" panose="02020603050405020304" pitchFamily="18" charset="0"/>
            </a:endParaRPr>
          </a:p>
        </p:txBody>
      </p:sp>
      <p:pic>
        <p:nvPicPr>
          <p:cNvPr id="5122" name="Picture 2" descr="Welcome to Food Science &amp; Technology - Department of Food Science &amp;  Technology">
            <a:extLst>
              <a:ext uri="{FF2B5EF4-FFF2-40B4-BE49-F238E27FC236}">
                <a16:creationId xmlns:a16="http://schemas.microsoft.com/office/drawing/2014/main" id="{9EBBFC89-4EA5-52DA-4201-4A23503B9D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8608" y="365207"/>
            <a:ext cx="2428875" cy="8096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33A080B-FA2A-F34C-B915-7577834FDE23}"/>
              </a:ext>
            </a:extLst>
          </p:cNvPr>
          <p:cNvSpPr txBox="1"/>
          <p:nvPr/>
        </p:nvSpPr>
        <p:spPr>
          <a:xfrm>
            <a:off x="337456" y="143308"/>
            <a:ext cx="7401255" cy="1200329"/>
          </a:xfrm>
          <a:prstGeom prst="rect">
            <a:avLst/>
          </a:prstGeom>
          <a:noFill/>
        </p:spPr>
        <p:txBody>
          <a:bodyPr wrap="square">
            <a:spAutoFit/>
          </a:bodyPr>
          <a:lstStyle/>
          <a:p>
            <a:pPr algn="l"/>
            <a:r>
              <a:rPr lang="en-US" sz="2400" b="1" i="0" dirty="0">
                <a:solidFill>
                  <a:srgbClr val="00619F"/>
                </a:solidFill>
                <a:effectLst/>
              </a:rPr>
              <a:t>2023 Hands-On Electron Beam Technology Workshop </a:t>
            </a:r>
          </a:p>
          <a:p>
            <a:pPr algn="l"/>
            <a:r>
              <a:rPr lang="en-US" sz="2400" b="0" i="0" dirty="0">
                <a:solidFill>
                  <a:srgbClr val="212529"/>
                </a:solidFill>
                <a:effectLst/>
              </a:rPr>
              <a:t>April 15-19, 2024</a:t>
            </a:r>
          </a:p>
          <a:p>
            <a:pPr algn="l"/>
            <a:r>
              <a:rPr lang="en-US" sz="2400" dirty="0">
                <a:solidFill>
                  <a:srgbClr val="212529"/>
                </a:solidFill>
              </a:rPr>
              <a:t>Texas A&amp;M – National Center for Electron Beam Research</a:t>
            </a:r>
            <a:endParaRPr lang="en-US" sz="2400" b="0" i="0" dirty="0">
              <a:solidFill>
                <a:srgbClr val="212529"/>
              </a:solidFill>
              <a:effectLst/>
            </a:endParaRPr>
          </a:p>
        </p:txBody>
      </p:sp>
    </p:spTree>
    <p:extLst>
      <p:ext uri="{BB962C8B-B14F-4D97-AF65-F5344CB8AC3E}">
        <p14:creationId xmlns:p14="http://schemas.microsoft.com/office/powerpoint/2010/main" val="1089949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C08BAEF8-9EF3-4D47-93C6-A4F2217C0F59}"/>
              </a:ext>
            </a:extLst>
          </p:cNvPr>
          <p:cNvSpPr>
            <a:spLocks noGrp="1"/>
          </p:cNvSpPr>
          <p:nvPr>
            <p:ph type="sldNum" sz="quarter" idx="12"/>
          </p:nvPr>
        </p:nvSpPr>
        <p:spPr>
          <a:xfrm>
            <a:off x="9111343" y="635634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1A9785-A052-4492-AAD8-5BB3B67483BF}" type="slidenum">
              <a:rPr kumimoji="0" lang="en-US" sz="1400" b="0" i="0" u="none" strike="noStrike" kern="1200" cap="none" spc="0" normalizeH="0" baseline="0" noProof="0" smtClean="0">
                <a:ln>
                  <a:noFill/>
                </a:ln>
                <a:solidFill>
                  <a:srgbClr val="70AD47"/>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400" b="0" i="0" u="none" strike="noStrike" kern="1200" cap="none" spc="0" normalizeH="0" baseline="0" noProof="0" dirty="0">
              <a:ln>
                <a:noFill/>
              </a:ln>
              <a:solidFill>
                <a:srgbClr val="70AD47"/>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85A2B237-735F-BA4E-7389-AF9020CA2BB2}"/>
              </a:ext>
            </a:extLst>
          </p:cNvPr>
          <p:cNvSpPr/>
          <p:nvPr/>
        </p:nvSpPr>
        <p:spPr>
          <a:xfrm>
            <a:off x="0" y="0"/>
            <a:ext cx="12192000" cy="6858000"/>
          </a:xfrm>
          <a:prstGeom prst="rect">
            <a:avLst/>
          </a:prstGeom>
          <a:noFill/>
          <a:ln w="123825">
            <a:solidFill>
              <a:srgbClr val="8E2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27B4284D-3E54-4F0C-A75A-6E1B21DE62BB}"/>
              </a:ext>
            </a:extLst>
          </p:cNvPr>
          <p:cNvSpPr txBox="1"/>
          <p:nvPr/>
        </p:nvSpPr>
        <p:spPr>
          <a:xfrm>
            <a:off x="1741714" y="6420405"/>
            <a:ext cx="7770525" cy="369332"/>
          </a:xfrm>
          <a:prstGeom prst="rect">
            <a:avLst/>
          </a:prstGeom>
          <a:noFill/>
        </p:spPr>
        <p:txBody>
          <a:bodyPr wrap="none" rtlCol="0">
            <a:spAutoFit/>
          </a:bodyPr>
          <a:lstStyle/>
          <a:p>
            <a:r>
              <a:rPr lang="en-US" b="1" dirty="0">
                <a:solidFill>
                  <a:srgbClr val="8E2C52"/>
                </a:solidFill>
              </a:rPr>
              <a:t>Medical Device Sterilization – Past, Present, and Future, September 20-21, 2023</a:t>
            </a:r>
          </a:p>
        </p:txBody>
      </p:sp>
      <p:sp>
        <p:nvSpPr>
          <p:cNvPr id="6" name="TextBox 5">
            <a:extLst>
              <a:ext uri="{FF2B5EF4-FFF2-40B4-BE49-F238E27FC236}">
                <a16:creationId xmlns:a16="http://schemas.microsoft.com/office/drawing/2014/main" id="{EBD96CE2-FCC0-BC67-1B0C-CF4ACAF177BE}"/>
              </a:ext>
            </a:extLst>
          </p:cNvPr>
          <p:cNvSpPr txBox="1"/>
          <p:nvPr/>
        </p:nvSpPr>
        <p:spPr>
          <a:xfrm>
            <a:off x="544836" y="954686"/>
            <a:ext cx="10164279" cy="5386090"/>
          </a:xfrm>
          <a:prstGeom prst="rect">
            <a:avLst/>
          </a:prstGeom>
          <a:noFill/>
        </p:spPr>
        <p:txBody>
          <a:bodyPr wrap="square">
            <a:spAutoFit/>
          </a:bodyPr>
          <a:lstStyle/>
          <a:p>
            <a:pPr algn="l"/>
            <a:endParaRPr lang="en-US" sz="2000" b="0" i="0" u="none"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r>
              <a:rPr lang="en-US" sz="1800" b="0" i="0" u="none" strike="noStrike" baseline="0" dirty="0">
                <a:solidFill>
                  <a:srgbClr val="000000"/>
                </a:solidFill>
                <a:latin typeface="Calibri" panose="020F0502020204030204" pitchFamily="34" charset="0"/>
              </a:rPr>
              <a:t>Radiation and Dosimetry Fundamentals </a:t>
            </a:r>
          </a:p>
          <a:p>
            <a:pPr marL="285750" indent="-285750">
              <a:buFont typeface="Arial" panose="020B0604020202020204" pitchFamily="34" charset="0"/>
              <a:buChar char="•"/>
            </a:pPr>
            <a:r>
              <a:rPr lang="en-US" sz="1800" b="0" i="0" u="none" strike="noStrike" baseline="0" dirty="0">
                <a:solidFill>
                  <a:srgbClr val="000000"/>
                </a:solidFill>
                <a:latin typeface="Calibri" panose="020F0502020204030204" pitchFamily="34" charset="0"/>
              </a:rPr>
              <a:t>Reference Dosimetry Systems </a:t>
            </a:r>
          </a:p>
          <a:p>
            <a:pPr marL="285750" indent="-285750">
              <a:buFont typeface="Arial" panose="020B0604020202020204" pitchFamily="34" charset="0"/>
              <a:buChar char="•"/>
            </a:pPr>
            <a:r>
              <a:rPr lang="en-US" sz="1800" b="0" i="0" u="none" strike="noStrike" baseline="0" dirty="0">
                <a:solidFill>
                  <a:srgbClr val="000000"/>
                </a:solidFill>
                <a:latin typeface="Calibri" panose="020F0502020204030204" pitchFamily="34" charset="0"/>
              </a:rPr>
              <a:t>Routine Dosimetry Systems </a:t>
            </a:r>
          </a:p>
          <a:p>
            <a:pPr marL="285750" indent="-285750">
              <a:buFont typeface="Arial" panose="020B0604020202020204" pitchFamily="34" charset="0"/>
              <a:buChar char="•"/>
            </a:pPr>
            <a:r>
              <a:rPr lang="en-US" sz="1800" b="0" i="0" u="none" strike="noStrike" baseline="0" dirty="0">
                <a:solidFill>
                  <a:srgbClr val="000000"/>
                </a:solidFill>
                <a:latin typeface="Calibri" panose="020F0502020204030204" pitchFamily="34" charset="0"/>
              </a:rPr>
              <a:t>Influence quantities and Uncertainties </a:t>
            </a:r>
          </a:p>
          <a:p>
            <a:pPr marL="285750" indent="-285750">
              <a:buFont typeface="Arial" panose="020B0604020202020204" pitchFamily="34" charset="0"/>
              <a:buChar char="•"/>
            </a:pPr>
            <a:r>
              <a:rPr lang="en-US" sz="1800" b="0" i="0" u="none" strike="noStrike" baseline="0" dirty="0">
                <a:solidFill>
                  <a:srgbClr val="000000"/>
                </a:solidFill>
                <a:latin typeface="Calibri" panose="020F0502020204030204" pitchFamily="34" charset="0"/>
              </a:rPr>
              <a:t>Practical session on dosimetry system calibration </a:t>
            </a:r>
          </a:p>
          <a:p>
            <a:pPr marL="285750" indent="-285750">
              <a:buFont typeface="Arial" panose="020B0604020202020204" pitchFamily="34" charset="0"/>
              <a:buChar char="•"/>
            </a:pPr>
            <a:r>
              <a:rPr lang="en-US" sz="1800" b="0" i="0" u="none" strike="noStrike" baseline="0" dirty="0">
                <a:solidFill>
                  <a:srgbClr val="000000"/>
                </a:solidFill>
                <a:latin typeface="Calibri" panose="020F0502020204030204" pitchFamily="34" charset="0"/>
              </a:rPr>
              <a:t>Practical session on dosimetry system calibration (cont.) </a:t>
            </a:r>
          </a:p>
          <a:p>
            <a:pPr marL="285750" indent="-285750">
              <a:buFont typeface="Arial" panose="020B0604020202020204" pitchFamily="34" charset="0"/>
              <a:buChar char="•"/>
            </a:pPr>
            <a:r>
              <a:rPr lang="en-US" sz="1800" b="0" i="0" u="none" strike="noStrike" baseline="0" dirty="0">
                <a:solidFill>
                  <a:srgbClr val="000000"/>
                </a:solidFill>
                <a:latin typeface="Calibri" panose="020F0502020204030204" pitchFamily="34" charset="0"/>
              </a:rPr>
              <a:t>Overview of standards/guides (ISO 11137-1, -3, and -4, ASTM 51261, 52628, ...) </a:t>
            </a:r>
          </a:p>
          <a:p>
            <a:pPr marL="285750" indent="-285750">
              <a:buFont typeface="Arial" panose="020B0604020202020204" pitchFamily="34" charset="0"/>
              <a:buChar char="•"/>
            </a:pPr>
            <a:r>
              <a:rPr lang="en-US" sz="1800" b="0" i="0" u="none" strike="noStrike" baseline="0" dirty="0">
                <a:solidFill>
                  <a:srgbClr val="000000"/>
                </a:solidFill>
                <a:latin typeface="Calibri" panose="020F0502020204030204" pitchFamily="34" charset="0"/>
              </a:rPr>
              <a:t>Process Qualification (IQ/OQ) </a:t>
            </a:r>
          </a:p>
          <a:p>
            <a:pPr marL="285750" indent="-285750">
              <a:buFont typeface="Arial" panose="020B0604020202020204" pitchFamily="34" charset="0"/>
              <a:buChar char="•"/>
            </a:pPr>
            <a:r>
              <a:rPr lang="en-US" sz="1800" b="0" i="0" u="none" strike="noStrike" baseline="0" dirty="0">
                <a:solidFill>
                  <a:srgbClr val="000000"/>
                </a:solidFill>
                <a:latin typeface="Calibri" panose="020F0502020204030204" pitchFamily="34" charset="0"/>
              </a:rPr>
              <a:t>Practical session on Operational Qualification </a:t>
            </a:r>
          </a:p>
          <a:p>
            <a:pPr marL="285750" indent="-285750">
              <a:buFont typeface="Arial" panose="020B0604020202020204" pitchFamily="34" charset="0"/>
              <a:buChar char="•"/>
            </a:pPr>
            <a:r>
              <a:rPr lang="en-US" sz="1800" b="0" i="0" u="none" strike="noStrike" baseline="0" dirty="0">
                <a:solidFill>
                  <a:srgbClr val="000000"/>
                </a:solidFill>
                <a:latin typeface="Calibri" panose="020F0502020204030204" pitchFamily="34" charset="0"/>
              </a:rPr>
              <a:t>Practical session on Operational Qualification (cont.) </a:t>
            </a:r>
          </a:p>
          <a:p>
            <a:pPr marL="285750" indent="-285750">
              <a:buFont typeface="Arial" panose="020B0604020202020204" pitchFamily="34" charset="0"/>
              <a:buChar char="•"/>
            </a:pPr>
            <a:r>
              <a:rPr lang="en-US" sz="1800" b="0" i="0" u="none" strike="noStrike" baseline="0" dirty="0">
                <a:solidFill>
                  <a:srgbClr val="000000"/>
                </a:solidFill>
                <a:latin typeface="Calibri" panose="020F0502020204030204" pitchFamily="34" charset="0"/>
              </a:rPr>
              <a:t>Overview of ISO 11137-2 (Microbiology aspects) </a:t>
            </a:r>
          </a:p>
          <a:p>
            <a:pPr marL="285750" indent="-285750">
              <a:buFont typeface="Arial" panose="020B0604020202020204" pitchFamily="34" charset="0"/>
              <a:buChar char="•"/>
            </a:pPr>
            <a:r>
              <a:rPr lang="en-US" sz="1800" b="0" i="0" u="none" strike="noStrike" baseline="0" dirty="0">
                <a:solidFill>
                  <a:srgbClr val="000000"/>
                </a:solidFill>
                <a:latin typeface="Calibri" panose="020F0502020204030204" pitchFamily="34" charset="0"/>
              </a:rPr>
              <a:t>Impact of radiation dose on polymeric material properties </a:t>
            </a:r>
          </a:p>
          <a:p>
            <a:pPr marL="285750" indent="-285750">
              <a:buFont typeface="Arial" panose="020B0604020202020204" pitchFamily="34" charset="0"/>
              <a:buChar char="•"/>
            </a:pPr>
            <a:r>
              <a:rPr lang="en-US" sz="1800" b="0" i="0" u="none" strike="noStrike" baseline="0" dirty="0">
                <a:solidFill>
                  <a:srgbClr val="000000"/>
                </a:solidFill>
                <a:latin typeface="Calibri" panose="020F0502020204030204" pitchFamily="34" charset="0"/>
              </a:rPr>
              <a:t>Process Definition – Sterilization Dose and Maximum Acceptable dose </a:t>
            </a:r>
          </a:p>
          <a:p>
            <a:pPr marL="285750" indent="-285750">
              <a:buFont typeface="Arial" panose="020B0604020202020204" pitchFamily="34" charset="0"/>
              <a:buChar char="•"/>
            </a:pPr>
            <a:r>
              <a:rPr lang="en-US" sz="1800" b="0" i="0" u="none" strike="noStrike" baseline="0" dirty="0">
                <a:solidFill>
                  <a:srgbClr val="000000"/>
                </a:solidFill>
                <a:latin typeface="Calibri" panose="020F0502020204030204" pitchFamily="34" charset="0"/>
              </a:rPr>
              <a:t>Process Qualification PQ </a:t>
            </a:r>
          </a:p>
          <a:p>
            <a:pPr marL="285750" indent="-285750">
              <a:buFont typeface="Arial" panose="020B0604020202020204" pitchFamily="34" charset="0"/>
              <a:buChar char="•"/>
            </a:pPr>
            <a:r>
              <a:rPr lang="en-US" sz="1800" b="0" i="0" u="none" strike="noStrike" baseline="0" dirty="0">
                <a:solidFill>
                  <a:srgbClr val="000000"/>
                </a:solidFill>
                <a:latin typeface="Calibri" panose="020F0502020204030204" pitchFamily="34" charset="0"/>
              </a:rPr>
              <a:t>Practical session on Performance Qualification </a:t>
            </a:r>
          </a:p>
          <a:p>
            <a:pPr marL="285750" indent="-285750">
              <a:buFont typeface="Arial" panose="020B0604020202020204" pitchFamily="34" charset="0"/>
              <a:buChar char="•"/>
            </a:pPr>
            <a:r>
              <a:rPr lang="en-US" sz="1800" b="0" i="0" u="none" strike="noStrike" baseline="0" dirty="0">
                <a:solidFill>
                  <a:srgbClr val="000000"/>
                </a:solidFill>
                <a:latin typeface="Calibri" panose="020F0502020204030204" pitchFamily="34" charset="0"/>
              </a:rPr>
              <a:t>Establishing the process </a:t>
            </a:r>
          </a:p>
          <a:p>
            <a:pPr marL="285750" indent="-285750">
              <a:buFont typeface="Arial" panose="020B0604020202020204" pitchFamily="34" charset="0"/>
              <a:buChar char="•"/>
            </a:pPr>
            <a:r>
              <a:rPr lang="en-US" sz="1800" b="0" i="0" u="none" strike="noStrike" baseline="0" dirty="0">
                <a:solidFill>
                  <a:srgbClr val="000000"/>
                </a:solidFill>
                <a:latin typeface="Calibri" panose="020F0502020204030204" pitchFamily="34" charset="0"/>
              </a:rPr>
              <a:t>Control and monitoring the process (ISO 11137-4) </a:t>
            </a:r>
          </a:p>
          <a:p>
            <a:pPr marL="285750" indent="-285750">
              <a:buFont typeface="Arial" panose="020B0604020202020204" pitchFamily="34" charset="0"/>
              <a:buChar char="•"/>
            </a:pPr>
            <a:r>
              <a:rPr lang="en-US" sz="1800" b="0" i="0" u="none" strike="noStrike" baseline="0" dirty="0">
                <a:solidFill>
                  <a:srgbClr val="000000"/>
                </a:solidFill>
                <a:latin typeface="Calibri" panose="020F0502020204030204" pitchFamily="34" charset="0"/>
              </a:rPr>
              <a:t>Maintaining Process Effectiveness </a:t>
            </a:r>
            <a:endParaRPr lang="en-US" dirty="0"/>
          </a:p>
        </p:txBody>
      </p:sp>
      <p:pic>
        <p:nvPicPr>
          <p:cNvPr id="9" name="Picture 8">
            <a:extLst>
              <a:ext uri="{FF2B5EF4-FFF2-40B4-BE49-F238E27FC236}">
                <a16:creationId xmlns:a16="http://schemas.microsoft.com/office/drawing/2014/main" id="{996A8152-B1B5-EBA0-B047-4551DD795F50}"/>
              </a:ext>
            </a:extLst>
          </p:cNvPr>
          <p:cNvPicPr>
            <a:picLocks noChangeAspect="1"/>
          </p:cNvPicPr>
          <p:nvPr/>
        </p:nvPicPr>
        <p:blipFill>
          <a:blip r:embed="rId2"/>
          <a:stretch>
            <a:fillRect/>
          </a:stretch>
        </p:blipFill>
        <p:spPr>
          <a:xfrm>
            <a:off x="9701652" y="2695744"/>
            <a:ext cx="2152891" cy="1565176"/>
          </a:xfrm>
          <a:prstGeom prst="rect">
            <a:avLst/>
          </a:prstGeom>
        </p:spPr>
      </p:pic>
      <p:sp>
        <p:nvSpPr>
          <p:cNvPr id="10" name="TextBox 9">
            <a:extLst>
              <a:ext uri="{FF2B5EF4-FFF2-40B4-BE49-F238E27FC236}">
                <a16:creationId xmlns:a16="http://schemas.microsoft.com/office/drawing/2014/main" id="{21DEF1A4-74F2-0897-29D9-071B92BFDD0E}"/>
              </a:ext>
            </a:extLst>
          </p:cNvPr>
          <p:cNvSpPr txBox="1"/>
          <p:nvPr/>
        </p:nvSpPr>
        <p:spPr>
          <a:xfrm>
            <a:off x="337456" y="143308"/>
            <a:ext cx="8773887" cy="1200329"/>
          </a:xfrm>
          <a:prstGeom prst="rect">
            <a:avLst/>
          </a:prstGeom>
          <a:noFill/>
        </p:spPr>
        <p:txBody>
          <a:bodyPr wrap="square">
            <a:spAutoFit/>
          </a:bodyPr>
          <a:lstStyle/>
          <a:p>
            <a:pPr algn="l"/>
            <a:r>
              <a:rPr lang="en-US" sz="2400" b="1" i="0" u="none" strike="noStrike" baseline="0" dirty="0">
                <a:solidFill>
                  <a:srgbClr val="00619F"/>
                </a:solidFill>
              </a:rPr>
              <a:t>Theoretical and Practical Dosimetry Course for Radiation Processing </a:t>
            </a:r>
            <a:r>
              <a:rPr lang="en-US" sz="2400" b="1" i="0" dirty="0">
                <a:solidFill>
                  <a:srgbClr val="00619F"/>
                </a:solidFill>
                <a:effectLst/>
              </a:rPr>
              <a:t> </a:t>
            </a:r>
          </a:p>
          <a:p>
            <a:pPr algn="l"/>
            <a:r>
              <a:rPr lang="en-US" sz="2400" b="0" i="0" dirty="0">
                <a:solidFill>
                  <a:srgbClr val="212529"/>
                </a:solidFill>
                <a:effectLst/>
              </a:rPr>
              <a:t>October 2-6, 2023</a:t>
            </a:r>
          </a:p>
          <a:p>
            <a:pPr algn="l"/>
            <a:r>
              <a:rPr lang="en-US" sz="2400" dirty="0">
                <a:solidFill>
                  <a:srgbClr val="212529"/>
                </a:solidFill>
              </a:rPr>
              <a:t>Strasbourg, France</a:t>
            </a:r>
            <a:endParaRPr lang="en-US" sz="2400" b="0" i="0" dirty="0">
              <a:solidFill>
                <a:srgbClr val="212529"/>
              </a:solidFill>
              <a:effectLst/>
            </a:endParaRPr>
          </a:p>
        </p:txBody>
      </p:sp>
      <p:pic>
        <p:nvPicPr>
          <p:cNvPr id="14" name="Picture 13">
            <a:extLst>
              <a:ext uri="{FF2B5EF4-FFF2-40B4-BE49-F238E27FC236}">
                <a16:creationId xmlns:a16="http://schemas.microsoft.com/office/drawing/2014/main" id="{081A4994-3932-4BDB-C3F3-09BF41C2704F}"/>
              </a:ext>
            </a:extLst>
          </p:cNvPr>
          <p:cNvPicPr>
            <a:picLocks noChangeAspect="1"/>
          </p:cNvPicPr>
          <p:nvPr/>
        </p:nvPicPr>
        <p:blipFill>
          <a:blip r:embed="rId3"/>
          <a:stretch>
            <a:fillRect/>
          </a:stretch>
        </p:blipFill>
        <p:spPr>
          <a:xfrm>
            <a:off x="9701652" y="4479980"/>
            <a:ext cx="2152891" cy="787078"/>
          </a:xfrm>
          <a:prstGeom prst="rect">
            <a:avLst/>
          </a:prstGeom>
        </p:spPr>
      </p:pic>
      <p:pic>
        <p:nvPicPr>
          <p:cNvPr id="1026" name="Picture 4">
            <a:extLst>
              <a:ext uri="{FF2B5EF4-FFF2-40B4-BE49-F238E27FC236}">
                <a16:creationId xmlns:a16="http://schemas.microsoft.com/office/drawing/2014/main" id="{6FC437BB-B6BB-3891-05EE-30D3DE1FE4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0470" y="275839"/>
            <a:ext cx="1226694" cy="1588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a:extLst>
              <a:ext uri="{FF2B5EF4-FFF2-40B4-BE49-F238E27FC236}">
                <a16:creationId xmlns:a16="http://schemas.microsoft.com/office/drawing/2014/main" id="{8915E42A-C80D-91FD-16D0-F7BAD59460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20470" y="5436631"/>
            <a:ext cx="816532" cy="122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5227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C08BAEF8-9EF3-4D47-93C6-A4F2217C0F59}"/>
              </a:ext>
            </a:extLst>
          </p:cNvPr>
          <p:cNvSpPr>
            <a:spLocks noGrp="1"/>
          </p:cNvSpPr>
          <p:nvPr>
            <p:ph type="sldNum" sz="quarter" idx="12"/>
          </p:nvPr>
        </p:nvSpPr>
        <p:spPr>
          <a:xfrm>
            <a:off x="9111343" y="635634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1A9785-A052-4492-AAD8-5BB3B67483BF}" type="slidenum">
              <a:rPr kumimoji="0" lang="en-US" sz="1400" b="0" i="0" u="none" strike="noStrike" kern="1200" cap="none" spc="0" normalizeH="0" baseline="0" noProof="0" smtClean="0">
                <a:ln>
                  <a:noFill/>
                </a:ln>
                <a:solidFill>
                  <a:srgbClr val="70AD47"/>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400" b="0" i="0" u="none" strike="noStrike" kern="1200" cap="none" spc="0" normalizeH="0" baseline="0" noProof="0" dirty="0">
              <a:ln>
                <a:noFill/>
              </a:ln>
              <a:solidFill>
                <a:srgbClr val="70AD47"/>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85A2B237-735F-BA4E-7389-AF9020CA2BB2}"/>
              </a:ext>
            </a:extLst>
          </p:cNvPr>
          <p:cNvSpPr/>
          <p:nvPr/>
        </p:nvSpPr>
        <p:spPr>
          <a:xfrm>
            <a:off x="0" y="0"/>
            <a:ext cx="12192000" cy="6858000"/>
          </a:xfrm>
          <a:prstGeom prst="rect">
            <a:avLst/>
          </a:prstGeom>
          <a:noFill/>
          <a:ln w="123825">
            <a:solidFill>
              <a:srgbClr val="8E2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Text, background pattern&#10;&#10;Description automatically generated">
            <a:extLst>
              <a:ext uri="{FF2B5EF4-FFF2-40B4-BE49-F238E27FC236}">
                <a16:creationId xmlns:a16="http://schemas.microsoft.com/office/drawing/2014/main" id="{6E98BCC5-6B9B-14F8-DB81-9D52D1B11A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62" y="106587"/>
            <a:ext cx="5534745" cy="1844915"/>
          </a:xfrm>
          <a:prstGeom prst="rect">
            <a:avLst/>
          </a:prstGeom>
        </p:spPr>
      </p:pic>
      <p:sp>
        <p:nvSpPr>
          <p:cNvPr id="10" name="TextBox 9">
            <a:extLst>
              <a:ext uri="{FF2B5EF4-FFF2-40B4-BE49-F238E27FC236}">
                <a16:creationId xmlns:a16="http://schemas.microsoft.com/office/drawing/2014/main" id="{120C55FA-80C7-D7D3-8730-6DEA064286EC}"/>
              </a:ext>
            </a:extLst>
          </p:cNvPr>
          <p:cNvSpPr txBox="1"/>
          <p:nvPr/>
        </p:nvSpPr>
        <p:spPr>
          <a:xfrm>
            <a:off x="2107474" y="6382081"/>
            <a:ext cx="7770525" cy="369332"/>
          </a:xfrm>
          <a:prstGeom prst="rect">
            <a:avLst/>
          </a:prstGeom>
          <a:noFill/>
        </p:spPr>
        <p:txBody>
          <a:bodyPr wrap="none" rtlCol="0">
            <a:spAutoFit/>
          </a:bodyPr>
          <a:lstStyle/>
          <a:p>
            <a:r>
              <a:rPr lang="en-US" b="1" dirty="0">
                <a:solidFill>
                  <a:srgbClr val="8E2C52"/>
                </a:solidFill>
              </a:rPr>
              <a:t>Medical Device Sterilization – Past, Present, and Future, September 20-21, 2023</a:t>
            </a:r>
          </a:p>
        </p:txBody>
      </p:sp>
      <p:sp>
        <p:nvSpPr>
          <p:cNvPr id="2" name="TextBox 1">
            <a:extLst>
              <a:ext uri="{FF2B5EF4-FFF2-40B4-BE49-F238E27FC236}">
                <a16:creationId xmlns:a16="http://schemas.microsoft.com/office/drawing/2014/main" id="{C7E65EC3-6FE9-EADA-7C97-68E5603C30AB}"/>
              </a:ext>
            </a:extLst>
          </p:cNvPr>
          <p:cNvSpPr txBox="1"/>
          <p:nvPr/>
        </p:nvSpPr>
        <p:spPr>
          <a:xfrm>
            <a:off x="182881" y="2321176"/>
            <a:ext cx="11883418" cy="3600986"/>
          </a:xfrm>
          <a:prstGeom prst="rect">
            <a:avLst/>
          </a:prstGeom>
          <a:noFill/>
        </p:spPr>
        <p:txBody>
          <a:bodyPr wrap="square" rtlCol="0">
            <a:spAutoFit/>
          </a:bodyPr>
          <a:lstStyle/>
          <a:p>
            <a:r>
              <a:rPr lang="en-US" sz="2800" b="1" u="sng" dirty="0"/>
              <a:t>Links </a:t>
            </a:r>
          </a:p>
          <a:p>
            <a:pPr marL="285750" indent="-285750">
              <a:buFont typeface="Arial" panose="020B0604020202020204" pitchFamily="34" charset="0"/>
              <a:buChar char="•"/>
            </a:pPr>
            <a:r>
              <a:rPr lang="en-US" sz="2000" b="1" dirty="0"/>
              <a:t>AAMI:</a:t>
            </a:r>
            <a:r>
              <a:rPr lang="en-US" sz="2000" dirty="0"/>
              <a:t>  https://aami.org/training/training-suites/sterilization/radiation-sterilization-for-medical-devices</a:t>
            </a:r>
          </a:p>
          <a:p>
            <a:pPr marL="285750" indent="-285750">
              <a:buFont typeface="Arial" panose="020B0604020202020204" pitchFamily="34" charset="0"/>
              <a:buChar char="•"/>
            </a:pPr>
            <a:r>
              <a:rPr lang="en-US" sz="2000" b="1" dirty="0"/>
              <a:t>ASTM: </a:t>
            </a:r>
            <a:r>
              <a:rPr lang="en-US" sz="2000" dirty="0"/>
              <a:t>https://na.eventscloud.com/website/54394/e61_10th_radiation_processing_feb_2024/</a:t>
            </a:r>
          </a:p>
          <a:p>
            <a:pPr marL="285750" indent="-285750">
              <a:buFont typeface="Arial" panose="020B0604020202020204" pitchFamily="34" charset="0"/>
              <a:buChar char="•"/>
            </a:pPr>
            <a:r>
              <a:rPr lang="en-US" sz="2000" b="1" dirty="0" err="1"/>
              <a:t>iiA</a:t>
            </a:r>
            <a:r>
              <a:rPr lang="en-US" sz="2000" b="1" dirty="0"/>
              <a:t>: </a:t>
            </a:r>
            <a:r>
              <a:rPr lang="en-US" sz="2000" dirty="0"/>
              <a:t>https://imrp-iia.com/</a:t>
            </a:r>
          </a:p>
          <a:p>
            <a:pPr marL="285750" indent="-285750">
              <a:buFont typeface="Arial" panose="020B0604020202020204" pitchFamily="34" charset="0"/>
              <a:buChar char="•"/>
            </a:pPr>
            <a:r>
              <a:rPr lang="en-US" sz="2000" b="1" dirty="0"/>
              <a:t>RISO National Laboratory: </a:t>
            </a:r>
            <a:r>
              <a:rPr lang="en-US" sz="2000" dirty="0"/>
              <a:t>https://www.healthtech.dtu.dk/services-and-products/industrial-and-medical-dosimetry/courses</a:t>
            </a:r>
          </a:p>
          <a:p>
            <a:pPr marL="285750" indent="-285750">
              <a:buFont typeface="Arial" panose="020B0604020202020204" pitchFamily="34" charset="0"/>
              <a:buChar char="•"/>
            </a:pPr>
            <a:r>
              <a:rPr lang="en-US" sz="2000" b="1" dirty="0"/>
              <a:t>Texas A&amp;M: </a:t>
            </a:r>
            <a:r>
              <a:rPr lang="en-US" sz="2000" dirty="0"/>
              <a:t>https://ebeam-tamu.org/</a:t>
            </a:r>
          </a:p>
          <a:p>
            <a:pPr marL="285750" indent="-285750">
              <a:buFont typeface="Arial" panose="020B0604020202020204" pitchFamily="34" charset="0"/>
              <a:buChar char="•"/>
            </a:pPr>
            <a:r>
              <a:rPr lang="en-US" sz="2000" b="1" dirty="0"/>
              <a:t>The Irradiation Panel: </a:t>
            </a:r>
            <a:r>
              <a:rPr lang="en-US" sz="2000" dirty="0"/>
              <a:t>https://www.irradiationpanel.org/</a:t>
            </a:r>
          </a:p>
          <a:p>
            <a:endParaRPr lang="en-US" sz="24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284380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C08BAEF8-9EF3-4D47-93C6-A4F2217C0F59}"/>
              </a:ext>
            </a:extLst>
          </p:cNvPr>
          <p:cNvSpPr>
            <a:spLocks noGrp="1"/>
          </p:cNvSpPr>
          <p:nvPr>
            <p:ph type="sldNum" sz="quarter" idx="12"/>
          </p:nvPr>
        </p:nvSpPr>
        <p:spPr>
          <a:xfrm>
            <a:off x="9111343" y="635634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1A9785-A052-4492-AAD8-5BB3B67483BF}" type="slidenum">
              <a:rPr kumimoji="0" lang="en-US" sz="1400" b="0" i="0" u="none" strike="noStrike" kern="1200" cap="none" spc="0" normalizeH="0" baseline="0" noProof="0" smtClean="0">
                <a:ln>
                  <a:noFill/>
                </a:ln>
                <a:solidFill>
                  <a:srgbClr val="70AD47"/>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400" b="0" i="0" u="none" strike="noStrike" kern="1200" cap="none" spc="0" normalizeH="0" baseline="0" noProof="0" dirty="0">
              <a:ln>
                <a:noFill/>
              </a:ln>
              <a:solidFill>
                <a:srgbClr val="70AD47"/>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85A2B237-735F-BA4E-7389-AF9020CA2BB2}"/>
              </a:ext>
            </a:extLst>
          </p:cNvPr>
          <p:cNvSpPr/>
          <p:nvPr/>
        </p:nvSpPr>
        <p:spPr>
          <a:xfrm>
            <a:off x="0" y="0"/>
            <a:ext cx="12192000" cy="6858000"/>
          </a:xfrm>
          <a:prstGeom prst="rect">
            <a:avLst/>
          </a:prstGeom>
          <a:noFill/>
          <a:ln w="123825">
            <a:solidFill>
              <a:srgbClr val="8E2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Text, background pattern&#10;&#10;Description automatically generated">
            <a:extLst>
              <a:ext uri="{FF2B5EF4-FFF2-40B4-BE49-F238E27FC236}">
                <a16:creationId xmlns:a16="http://schemas.microsoft.com/office/drawing/2014/main" id="{6E98BCC5-6B9B-14F8-DB81-9D52D1B11A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62" y="106587"/>
            <a:ext cx="5534745" cy="1844915"/>
          </a:xfrm>
          <a:prstGeom prst="rect">
            <a:avLst/>
          </a:prstGeom>
        </p:spPr>
      </p:pic>
      <p:sp>
        <p:nvSpPr>
          <p:cNvPr id="10" name="TextBox 9">
            <a:extLst>
              <a:ext uri="{FF2B5EF4-FFF2-40B4-BE49-F238E27FC236}">
                <a16:creationId xmlns:a16="http://schemas.microsoft.com/office/drawing/2014/main" id="{120C55FA-80C7-D7D3-8730-6DEA064286EC}"/>
              </a:ext>
            </a:extLst>
          </p:cNvPr>
          <p:cNvSpPr txBox="1"/>
          <p:nvPr/>
        </p:nvSpPr>
        <p:spPr>
          <a:xfrm>
            <a:off x="2107474" y="6382081"/>
            <a:ext cx="7770525" cy="369332"/>
          </a:xfrm>
          <a:prstGeom prst="rect">
            <a:avLst/>
          </a:prstGeom>
          <a:noFill/>
        </p:spPr>
        <p:txBody>
          <a:bodyPr wrap="none" rtlCol="0">
            <a:spAutoFit/>
          </a:bodyPr>
          <a:lstStyle/>
          <a:p>
            <a:r>
              <a:rPr lang="en-US" b="1" dirty="0">
                <a:solidFill>
                  <a:srgbClr val="8E2C52"/>
                </a:solidFill>
              </a:rPr>
              <a:t>Medical Device Sterilization – Past, Present, and Future, September 20-21, 2023</a:t>
            </a:r>
          </a:p>
        </p:txBody>
      </p:sp>
      <p:sp>
        <p:nvSpPr>
          <p:cNvPr id="2" name="TextBox 1">
            <a:extLst>
              <a:ext uri="{FF2B5EF4-FFF2-40B4-BE49-F238E27FC236}">
                <a16:creationId xmlns:a16="http://schemas.microsoft.com/office/drawing/2014/main" id="{C7E65EC3-6FE9-EADA-7C97-68E5603C30AB}"/>
              </a:ext>
            </a:extLst>
          </p:cNvPr>
          <p:cNvSpPr txBox="1"/>
          <p:nvPr/>
        </p:nvSpPr>
        <p:spPr>
          <a:xfrm>
            <a:off x="484471" y="2321176"/>
            <a:ext cx="11581827" cy="4031873"/>
          </a:xfrm>
          <a:prstGeom prst="rect">
            <a:avLst/>
          </a:prstGeom>
          <a:noFill/>
        </p:spPr>
        <p:txBody>
          <a:bodyPr wrap="square" rtlCol="0">
            <a:spAutoFit/>
          </a:bodyPr>
          <a:lstStyle/>
          <a:p>
            <a:r>
              <a:rPr lang="en-US" sz="2800" b="1" u="sng" dirty="0"/>
              <a:t>AGENDA </a:t>
            </a:r>
          </a:p>
          <a:p>
            <a:pPr marL="285750" indent="-285750">
              <a:buFont typeface="Arial" panose="020B0604020202020204" pitchFamily="34" charset="0"/>
              <a:buChar char="•"/>
            </a:pPr>
            <a:r>
              <a:rPr lang="en-US" sz="2800" dirty="0"/>
              <a:t>AAMI</a:t>
            </a:r>
          </a:p>
          <a:p>
            <a:pPr marL="285750" indent="-285750">
              <a:buFont typeface="Arial" panose="020B0604020202020204" pitchFamily="34" charset="0"/>
              <a:buChar char="•"/>
            </a:pPr>
            <a:r>
              <a:rPr lang="en-US" sz="2800" dirty="0"/>
              <a:t>ASTM</a:t>
            </a:r>
          </a:p>
          <a:p>
            <a:pPr marL="285750" indent="-285750">
              <a:buFont typeface="Arial" panose="020B0604020202020204" pitchFamily="34" charset="0"/>
              <a:buChar char="•"/>
            </a:pPr>
            <a:r>
              <a:rPr lang="en-US" sz="2800" dirty="0" err="1"/>
              <a:t>iiA</a:t>
            </a:r>
            <a:endParaRPr lang="en-US" sz="2800" dirty="0"/>
          </a:p>
          <a:p>
            <a:pPr marL="285750" indent="-285750">
              <a:buFont typeface="Arial" panose="020B0604020202020204" pitchFamily="34" charset="0"/>
              <a:buChar char="•"/>
            </a:pPr>
            <a:r>
              <a:rPr lang="en-US" sz="2800" dirty="0"/>
              <a:t>RISO National Laboratory </a:t>
            </a:r>
          </a:p>
          <a:p>
            <a:pPr marL="285750" indent="-285750">
              <a:buFont typeface="Arial" panose="020B0604020202020204" pitchFamily="34" charset="0"/>
              <a:buChar char="•"/>
            </a:pPr>
            <a:r>
              <a:rPr lang="en-US" sz="2800" dirty="0"/>
              <a:t>Texas A&amp;M</a:t>
            </a:r>
          </a:p>
          <a:p>
            <a:pPr marL="285750" indent="-285750">
              <a:buFont typeface="Arial" panose="020B0604020202020204" pitchFamily="34" charset="0"/>
              <a:buChar char="•"/>
            </a:pPr>
            <a:r>
              <a:rPr lang="en-US" sz="2800" dirty="0"/>
              <a:t>The Irradiation Panel</a:t>
            </a:r>
          </a:p>
          <a:p>
            <a:endParaRPr lang="en-US" sz="24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289699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C08BAEF8-9EF3-4D47-93C6-A4F2217C0F59}"/>
              </a:ext>
            </a:extLst>
          </p:cNvPr>
          <p:cNvSpPr>
            <a:spLocks noGrp="1"/>
          </p:cNvSpPr>
          <p:nvPr>
            <p:ph type="sldNum" sz="quarter" idx="12"/>
          </p:nvPr>
        </p:nvSpPr>
        <p:spPr>
          <a:xfrm>
            <a:off x="9111343" y="635634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1A9785-A052-4492-AAD8-5BB3B67483BF}" type="slidenum">
              <a:rPr kumimoji="0" lang="en-US" sz="1400" b="0" i="0" u="none" strike="noStrike" kern="1200" cap="none" spc="0" normalizeH="0" baseline="0" noProof="0" smtClean="0">
                <a:ln>
                  <a:noFill/>
                </a:ln>
                <a:solidFill>
                  <a:srgbClr val="70AD47"/>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400" b="0" i="0" u="none" strike="noStrike" kern="1200" cap="none" spc="0" normalizeH="0" baseline="0" noProof="0" dirty="0">
              <a:ln>
                <a:noFill/>
              </a:ln>
              <a:solidFill>
                <a:srgbClr val="70AD47"/>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85A2B237-735F-BA4E-7389-AF9020CA2BB2}"/>
              </a:ext>
            </a:extLst>
          </p:cNvPr>
          <p:cNvSpPr/>
          <p:nvPr/>
        </p:nvSpPr>
        <p:spPr>
          <a:xfrm>
            <a:off x="0" y="0"/>
            <a:ext cx="12192000" cy="6858000"/>
          </a:xfrm>
          <a:prstGeom prst="rect">
            <a:avLst/>
          </a:prstGeom>
          <a:noFill/>
          <a:ln w="123825">
            <a:solidFill>
              <a:srgbClr val="8E2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27B4284D-3E54-4F0C-A75A-6E1B21DE62BB}"/>
              </a:ext>
            </a:extLst>
          </p:cNvPr>
          <p:cNvSpPr txBox="1"/>
          <p:nvPr/>
        </p:nvSpPr>
        <p:spPr>
          <a:xfrm>
            <a:off x="1741714" y="6420405"/>
            <a:ext cx="7770525" cy="369332"/>
          </a:xfrm>
          <a:prstGeom prst="rect">
            <a:avLst/>
          </a:prstGeom>
          <a:noFill/>
        </p:spPr>
        <p:txBody>
          <a:bodyPr wrap="none" rtlCol="0">
            <a:spAutoFit/>
          </a:bodyPr>
          <a:lstStyle/>
          <a:p>
            <a:r>
              <a:rPr lang="en-US" b="1" dirty="0">
                <a:solidFill>
                  <a:srgbClr val="8E2C52"/>
                </a:solidFill>
              </a:rPr>
              <a:t>Medical Device Sterilization – Past, Present, and Future, September 20-21, 2023</a:t>
            </a:r>
          </a:p>
        </p:txBody>
      </p:sp>
      <p:sp>
        <p:nvSpPr>
          <p:cNvPr id="9" name="TextBox 8">
            <a:extLst>
              <a:ext uri="{FF2B5EF4-FFF2-40B4-BE49-F238E27FC236}">
                <a16:creationId xmlns:a16="http://schemas.microsoft.com/office/drawing/2014/main" id="{4CF4A458-18A7-3C89-5CCB-845BD7AEE976}"/>
              </a:ext>
            </a:extLst>
          </p:cNvPr>
          <p:cNvSpPr txBox="1"/>
          <p:nvPr/>
        </p:nvSpPr>
        <p:spPr>
          <a:xfrm>
            <a:off x="337456" y="223454"/>
            <a:ext cx="7266501" cy="830997"/>
          </a:xfrm>
          <a:prstGeom prst="rect">
            <a:avLst/>
          </a:prstGeom>
          <a:noFill/>
        </p:spPr>
        <p:txBody>
          <a:bodyPr wrap="square">
            <a:spAutoFit/>
          </a:bodyPr>
          <a:lstStyle/>
          <a:p>
            <a:pPr algn="l"/>
            <a:r>
              <a:rPr lang="en-US" sz="2400" b="1" i="0" dirty="0">
                <a:solidFill>
                  <a:srgbClr val="00619F"/>
                </a:solidFill>
                <a:effectLst/>
              </a:rPr>
              <a:t>Radiation Sterilization for Medical Devices </a:t>
            </a:r>
          </a:p>
          <a:p>
            <a:pPr algn="l"/>
            <a:r>
              <a:rPr lang="en-US" sz="2400" b="0" i="0" dirty="0">
                <a:solidFill>
                  <a:srgbClr val="212529"/>
                </a:solidFill>
                <a:effectLst/>
              </a:rPr>
              <a:t>Oct 10 to Oct 13, 2023 (Virtual)</a:t>
            </a:r>
          </a:p>
        </p:txBody>
      </p:sp>
      <p:sp>
        <p:nvSpPr>
          <p:cNvPr id="11" name="TextBox 10">
            <a:extLst>
              <a:ext uri="{FF2B5EF4-FFF2-40B4-BE49-F238E27FC236}">
                <a16:creationId xmlns:a16="http://schemas.microsoft.com/office/drawing/2014/main" id="{6F4FC612-0587-0267-A31F-9A3AEC905CA7}"/>
              </a:ext>
            </a:extLst>
          </p:cNvPr>
          <p:cNvSpPr txBox="1"/>
          <p:nvPr/>
        </p:nvSpPr>
        <p:spPr>
          <a:xfrm>
            <a:off x="337458" y="1564479"/>
            <a:ext cx="11517086" cy="3693319"/>
          </a:xfrm>
          <a:prstGeom prst="rect">
            <a:avLst/>
          </a:prstGeom>
          <a:noFill/>
        </p:spPr>
        <p:txBody>
          <a:bodyPr wrap="square">
            <a:spAutoFit/>
          </a:bodyPr>
          <a:lstStyle/>
          <a:p>
            <a:pPr algn="l"/>
            <a:r>
              <a:rPr lang="en-US" b="1" i="0" u="sng" dirty="0">
                <a:solidFill>
                  <a:srgbClr val="000000"/>
                </a:solidFill>
                <a:effectLst/>
              </a:rPr>
              <a:t>Overview</a:t>
            </a:r>
          </a:p>
          <a:p>
            <a:pPr algn="l"/>
            <a:r>
              <a:rPr lang="en-US" b="0" i="0" dirty="0">
                <a:solidFill>
                  <a:srgbClr val="444444"/>
                </a:solidFill>
                <a:effectLst/>
              </a:rPr>
              <a:t>This 3.5-day program covers principles, processes, industry best practices, and industry standards in radiation sterilization for medical devices. Some of the topics covered are: FDA expectations regarding successful submissions and inspections, recalls, problem solving, and risk avoidance; scientific theory and principles of radiation sterilization; and the 11137 series radiation sterilization standards.</a:t>
            </a:r>
          </a:p>
          <a:p>
            <a:pPr algn="l"/>
            <a:br>
              <a:rPr lang="en-US" b="0" i="0" dirty="0">
                <a:solidFill>
                  <a:srgbClr val="444444"/>
                </a:solidFill>
                <a:effectLst/>
              </a:rPr>
            </a:br>
            <a:endParaRPr lang="en-US" b="0" i="0" dirty="0">
              <a:solidFill>
                <a:srgbClr val="444444"/>
              </a:solidFill>
              <a:effectLst/>
            </a:endParaRPr>
          </a:p>
          <a:p>
            <a:pPr algn="l"/>
            <a:r>
              <a:rPr lang="en-US" b="1" i="0" u="sng" dirty="0">
                <a:solidFill>
                  <a:srgbClr val="000000"/>
                </a:solidFill>
                <a:effectLst/>
              </a:rPr>
              <a:t>Objectives</a:t>
            </a:r>
          </a:p>
          <a:p>
            <a:pPr algn="l"/>
            <a:r>
              <a:rPr lang="en-US" b="0" i="0" dirty="0">
                <a:solidFill>
                  <a:srgbClr val="444444"/>
                </a:solidFill>
                <a:effectLst/>
              </a:rPr>
              <a:t>Participants will understand FDA expectations regarding successful submissions and inspections, recalls, problem solving, and risk avoidance and scientific theory and principles of radiation sterilization. The course examines the global ANSI/AAMI/ISO 11137 series on radiation sterilization standards. Participants will learn integration of industry standards with the Quality System regulation, auditing processes for contract laboratories and sterilizers, and radiation sterilization processing, including safety precautions, characteristics, constraints, and impact of radiation operations</a:t>
            </a:r>
          </a:p>
        </p:txBody>
      </p:sp>
      <p:pic>
        <p:nvPicPr>
          <p:cNvPr id="1028" name="Picture 4" descr="AAMI Main Page | AAMI">
            <a:extLst>
              <a:ext uri="{FF2B5EF4-FFF2-40B4-BE49-F238E27FC236}">
                <a16:creationId xmlns:a16="http://schemas.microsoft.com/office/drawing/2014/main" id="{18D10A93-2750-9463-B97C-0F0936E4A3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05151" y="136526"/>
            <a:ext cx="1349392" cy="685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3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C08BAEF8-9EF3-4D47-93C6-A4F2217C0F59}"/>
              </a:ext>
            </a:extLst>
          </p:cNvPr>
          <p:cNvSpPr>
            <a:spLocks noGrp="1"/>
          </p:cNvSpPr>
          <p:nvPr>
            <p:ph type="sldNum" sz="quarter" idx="12"/>
          </p:nvPr>
        </p:nvSpPr>
        <p:spPr>
          <a:xfrm>
            <a:off x="9111343" y="635634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1A9785-A052-4492-AAD8-5BB3B67483BF}" type="slidenum">
              <a:rPr kumimoji="0" lang="en-US" sz="1400" b="0" i="0" u="none" strike="noStrike" kern="1200" cap="none" spc="0" normalizeH="0" baseline="0" noProof="0" smtClean="0">
                <a:ln>
                  <a:noFill/>
                </a:ln>
                <a:solidFill>
                  <a:srgbClr val="70AD47"/>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400" b="0" i="0" u="none" strike="noStrike" kern="1200" cap="none" spc="0" normalizeH="0" baseline="0" noProof="0" dirty="0">
              <a:ln>
                <a:noFill/>
              </a:ln>
              <a:solidFill>
                <a:srgbClr val="70AD47"/>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85A2B237-735F-BA4E-7389-AF9020CA2BB2}"/>
              </a:ext>
            </a:extLst>
          </p:cNvPr>
          <p:cNvSpPr/>
          <p:nvPr/>
        </p:nvSpPr>
        <p:spPr>
          <a:xfrm>
            <a:off x="0" y="0"/>
            <a:ext cx="12192000" cy="6858000"/>
          </a:xfrm>
          <a:prstGeom prst="rect">
            <a:avLst/>
          </a:prstGeom>
          <a:noFill/>
          <a:ln w="123825">
            <a:solidFill>
              <a:srgbClr val="8E2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27B4284D-3E54-4F0C-A75A-6E1B21DE62BB}"/>
              </a:ext>
            </a:extLst>
          </p:cNvPr>
          <p:cNvSpPr txBox="1"/>
          <p:nvPr/>
        </p:nvSpPr>
        <p:spPr>
          <a:xfrm>
            <a:off x="1741714" y="6420405"/>
            <a:ext cx="7770525" cy="369332"/>
          </a:xfrm>
          <a:prstGeom prst="rect">
            <a:avLst/>
          </a:prstGeom>
          <a:noFill/>
        </p:spPr>
        <p:txBody>
          <a:bodyPr wrap="none" rtlCol="0">
            <a:spAutoFit/>
          </a:bodyPr>
          <a:lstStyle/>
          <a:p>
            <a:r>
              <a:rPr lang="en-US" b="1" dirty="0">
                <a:solidFill>
                  <a:srgbClr val="8E2C52"/>
                </a:solidFill>
              </a:rPr>
              <a:t>Medical Device Sterilization – Past, Present, and Future, September 20-21, 2023</a:t>
            </a:r>
          </a:p>
        </p:txBody>
      </p:sp>
      <p:sp>
        <p:nvSpPr>
          <p:cNvPr id="6" name="TextBox 5">
            <a:extLst>
              <a:ext uri="{FF2B5EF4-FFF2-40B4-BE49-F238E27FC236}">
                <a16:creationId xmlns:a16="http://schemas.microsoft.com/office/drawing/2014/main" id="{4E76A0B2-10A6-3F0A-F4A6-2BFD5D9F3158}"/>
              </a:ext>
            </a:extLst>
          </p:cNvPr>
          <p:cNvSpPr txBox="1"/>
          <p:nvPr/>
        </p:nvSpPr>
        <p:spPr>
          <a:xfrm>
            <a:off x="302680" y="1135742"/>
            <a:ext cx="6160168" cy="5632311"/>
          </a:xfrm>
          <a:prstGeom prst="rect">
            <a:avLst/>
          </a:prstGeom>
          <a:noFill/>
        </p:spPr>
        <p:txBody>
          <a:bodyPr wrap="square">
            <a:spAutoFit/>
          </a:bodyPr>
          <a:lstStyle/>
          <a:p>
            <a:pPr marL="0" marR="0">
              <a:spcBef>
                <a:spcPts val="0"/>
              </a:spcBef>
              <a:spcAft>
                <a:spcPts val="0"/>
              </a:spcAft>
            </a:pPr>
            <a:r>
              <a:rPr lang="en-US" sz="1800" b="1" u="sng" dirty="0">
                <a:effectLst/>
                <a:latin typeface="Calibri" panose="020F0502020204030204" pitchFamily="34" charset="0"/>
                <a:ea typeface="DengXian" panose="02010600030101010101" pitchFamily="2" charset="-122"/>
              </a:rPr>
              <a:t>MODULES/TRAINING TOPICS</a:t>
            </a:r>
          </a:p>
          <a:p>
            <a:pPr marL="0" marR="0">
              <a:spcBef>
                <a:spcPts val="0"/>
              </a:spcBef>
              <a:spcAft>
                <a:spcPts val="0"/>
              </a:spcAft>
            </a:pPr>
            <a:endParaRPr lang="en-US" sz="1800" b="1" u="sng" dirty="0">
              <a:effectLst/>
              <a:latin typeface="Calibri" panose="020F0502020204030204" pitchFamily="34" charset="0"/>
              <a:ea typeface="DengXian" panose="02010600030101010101" pitchFamily="2" charset="-122"/>
            </a:endParaRP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DengXian" panose="02010600030101010101" pitchFamily="2" charset="-122"/>
              </a:rPr>
              <a:t>Overview of ISO 11137</a:t>
            </a:r>
            <a:endParaRPr lang="en-US" sz="1400" dirty="0">
              <a:effectLst/>
              <a:latin typeface="Calibri" panose="020F0502020204030204" pitchFamily="34" charset="0"/>
              <a:ea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DengXian" panose="02010600030101010101" pitchFamily="2" charset="-122"/>
              </a:rPr>
              <a:t>Microbiological testing</a:t>
            </a:r>
            <a:endParaRPr lang="en-US" sz="1400" dirty="0">
              <a:effectLst/>
              <a:latin typeface="Calibri" panose="020F0502020204030204" pitchFamily="34" charset="0"/>
              <a:ea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DengXian" panose="02010600030101010101" pitchFamily="2" charset="-122"/>
              </a:rPr>
              <a:t>Gamma design and operation</a:t>
            </a:r>
            <a:endParaRPr lang="en-US" sz="1400" dirty="0">
              <a:effectLst/>
              <a:latin typeface="Calibri" panose="020F0502020204030204" pitchFamily="34" charset="0"/>
              <a:ea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DengXian" panose="02010600030101010101" pitchFamily="2" charset="-122"/>
              </a:rPr>
              <a:t>E-beam and X-ray design and operation</a:t>
            </a:r>
            <a:endParaRPr lang="en-US" sz="1400" dirty="0">
              <a:effectLst/>
              <a:latin typeface="Calibri" panose="020F0502020204030204" pitchFamily="34" charset="0"/>
              <a:ea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DengXian" panose="02010600030101010101" pitchFamily="2" charset="-122"/>
              </a:rPr>
              <a:t>Sterility assurance</a:t>
            </a:r>
            <a:endParaRPr lang="en-US" sz="1400" dirty="0">
              <a:effectLst/>
              <a:latin typeface="Calibri" panose="020F0502020204030204" pitchFamily="34" charset="0"/>
              <a:ea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DengXian" panose="02010600030101010101" pitchFamily="2" charset="-122"/>
              </a:rPr>
              <a:t>Product and process definition</a:t>
            </a:r>
            <a:endParaRPr lang="en-US" sz="1400" dirty="0">
              <a:effectLst/>
              <a:latin typeface="Calibri" panose="020F0502020204030204" pitchFamily="34" charset="0"/>
              <a:ea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DengXian" panose="02010600030101010101" pitchFamily="2" charset="-122"/>
              </a:rPr>
              <a:t>Process definition – Maximum dose</a:t>
            </a:r>
            <a:endParaRPr lang="en-US" sz="1400" dirty="0">
              <a:effectLst/>
              <a:latin typeface="Calibri" panose="020F0502020204030204" pitchFamily="34" charset="0"/>
              <a:ea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DengXian" panose="02010600030101010101" pitchFamily="2" charset="-122"/>
              </a:rPr>
              <a:t>Method 2 process definition</a:t>
            </a:r>
            <a:endParaRPr lang="en-US" sz="1400" dirty="0">
              <a:effectLst/>
              <a:latin typeface="Calibri" panose="020F0502020204030204" pitchFamily="34" charset="0"/>
              <a:ea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DengXian" panose="02010600030101010101" pitchFamily="2" charset="-122"/>
              </a:rPr>
              <a:t>Method 1 process definition</a:t>
            </a:r>
            <a:endParaRPr lang="en-US" sz="1400" dirty="0">
              <a:effectLst/>
              <a:latin typeface="Calibri" panose="020F0502020204030204" pitchFamily="34" charset="0"/>
              <a:ea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DengXian" panose="02010600030101010101" pitchFamily="2" charset="-122"/>
              </a:rPr>
              <a:t>Dosimetry</a:t>
            </a:r>
            <a:endParaRPr lang="en-US" sz="1400" dirty="0">
              <a:effectLst/>
              <a:latin typeface="Calibri" panose="020F0502020204030204" pitchFamily="34" charset="0"/>
              <a:ea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DengXian" panose="02010600030101010101" pitchFamily="2" charset="-122"/>
              </a:rPr>
              <a:t>Sterilizer equipment validation</a:t>
            </a:r>
            <a:endParaRPr lang="en-US" sz="1400" dirty="0">
              <a:effectLst/>
              <a:latin typeface="Calibri" panose="020F0502020204030204" pitchFamily="34" charset="0"/>
              <a:ea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DengXian" panose="02010600030101010101" pitchFamily="2" charset="-122"/>
              </a:rPr>
              <a:t>Method </a:t>
            </a:r>
            <a:r>
              <a:rPr lang="en-US" sz="1800" dirty="0" err="1">
                <a:effectLst/>
                <a:latin typeface="Calibri" panose="020F0502020204030204" pitchFamily="34" charset="0"/>
                <a:ea typeface="DengXian" panose="02010600030101010101" pitchFamily="2" charset="-122"/>
              </a:rPr>
              <a:t>VDmax</a:t>
            </a:r>
            <a:r>
              <a:rPr lang="en-US" sz="1800" dirty="0">
                <a:effectLst/>
                <a:latin typeface="Calibri" panose="020F0502020204030204" pitchFamily="34" charset="0"/>
                <a:ea typeface="DengXian" panose="02010600030101010101" pitchFamily="2" charset="-122"/>
              </a:rPr>
              <a:t> process definition</a:t>
            </a:r>
            <a:endParaRPr lang="en-US" sz="1400" dirty="0">
              <a:effectLst/>
              <a:latin typeface="Calibri" panose="020F0502020204030204" pitchFamily="34" charset="0"/>
              <a:ea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DengXian" panose="02010600030101010101" pitchFamily="2" charset="-122"/>
              </a:rPr>
              <a:t>Routine processing</a:t>
            </a:r>
            <a:endParaRPr lang="en-US" sz="1400" dirty="0">
              <a:effectLst/>
              <a:latin typeface="Calibri" panose="020F0502020204030204" pitchFamily="34" charset="0"/>
              <a:ea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DengXian" panose="02010600030101010101" pitchFamily="2" charset="-122"/>
              </a:rPr>
              <a:t>Maintaining process effectiveness – Microbiological</a:t>
            </a:r>
            <a:endParaRPr lang="en-US" sz="1400" dirty="0">
              <a:effectLst/>
              <a:latin typeface="Calibri" panose="020F0502020204030204" pitchFamily="34" charset="0"/>
              <a:ea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DengXian" panose="02010600030101010101" pitchFamily="2" charset="-122"/>
              </a:rPr>
              <a:t>Contract sterilizers and labs</a:t>
            </a:r>
            <a:endParaRPr lang="en-US" sz="1400" dirty="0">
              <a:effectLst/>
              <a:latin typeface="Calibri" panose="020F0502020204030204" pitchFamily="34" charset="0"/>
              <a:ea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DengXian" panose="02010600030101010101" pitchFamily="2" charset="-122"/>
              </a:rPr>
              <a:t>Maintenance of validation equipment</a:t>
            </a:r>
            <a:endParaRPr lang="en-US" sz="1400" dirty="0">
              <a:effectLst/>
              <a:latin typeface="Calibri" panose="020F0502020204030204" pitchFamily="34" charset="0"/>
              <a:ea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DengXian" panose="02010600030101010101" pitchFamily="2" charset="-122"/>
              </a:rPr>
              <a:t>Changing sites</a:t>
            </a:r>
            <a:endParaRPr lang="en-US" sz="1400" dirty="0">
              <a:effectLst/>
              <a:latin typeface="Calibri" panose="020F0502020204030204" pitchFamily="34"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DengXian" panose="02010600030101010101" pitchFamily="2" charset="-122"/>
              </a:rPr>
              <a:t> </a:t>
            </a:r>
            <a:endParaRPr lang="en-US" sz="1400" dirty="0">
              <a:effectLst/>
              <a:latin typeface="Calibri" panose="020F0502020204030204" pitchFamily="34" charset="0"/>
              <a:ea typeface="Times New Roman" panose="02020603050405020304" pitchFamily="18" charset="0"/>
            </a:endParaRPr>
          </a:p>
        </p:txBody>
      </p:sp>
      <p:pic>
        <p:nvPicPr>
          <p:cNvPr id="1026" name="Picture 2" descr="Radiation-sterilization-23">
            <a:extLst>
              <a:ext uri="{FF2B5EF4-FFF2-40B4-BE49-F238E27FC236}">
                <a16:creationId xmlns:a16="http://schemas.microsoft.com/office/drawing/2014/main" id="{59789A3A-95CA-5E12-F915-8787C05A87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5528" y="1383260"/>
            <a:ext cx="4091480" cy="40914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AMI Main Page | AAMI">
            <a:extLst>
              <a:ext uri="{FF2B5EF4-FFF2-40B4-BE49-F238E27FC236}">
                <a16:creationId xmlns:a16="http://schemas.microsoft.com/office/drawing/2014/main" id="{18D10A93-2750-9463-B97C-0F0936E4A3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5151" y="136526"/>
            <a:ext cx="1349392" cy="68540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3273091-890B-C7CE-0F32-34316CFA22B1}"/>
              </a:ext>
            </a:extLst>
          </p:cNvPr>
          <p:cNvSpPr txBox="1"/>
          <p:nvPr/>
        </p:nvSpPr>
        <p:spPr>
          <a:xfrm>
            <a:off x="337456" y="223454"/>
            <a:ext cx="7266501" cy="830997"/>
          </a:xfrm>
          <a:prstGeom prst="rect">
            <a:avLst/>
          </a:prstGeom>
          <a:noFill/>
        </p:spPr>
        <p:txBody>
          <a:bodyPr wrap="square">
            <a:spAutoFit/>
          </a:bodyPr>
          <a:lstStyle/>
          <a:p>
            <a:pPr algn="l"/>
            <a:r>
              <a:rPr lang="en-US" sz="2400" b="1" i="0" dirty="0">
                <a:solidFill>
                  <a:srgbClr val="00619F"/>
                </a:solidFill>
                <a:effectLst/>
              </a:rPr>
              <a:t>Radiation Sterilization for Medical Devices </a:t>
            </a:r>
          </a:p>
          <a:p>
            <a:pPr algn="l"/>
            <a:r>
              <a:rPr lang="en-US" sz="2400" b="0" i="0" dirty="0">
                <a:solidFill>
                  <a:srgbClr val="212529"/>
                </a:solidFill>
                <a:effectLst/>
              </a:rPr>
              <a:t>Oct 10 to Oct 13, 2023 (Virtual)</a:t>
            </a:r>
          </a:p>
        </p:txBody>
      </p:sp>
    </p:spTree>
    <p:extLst>
      <p:ext uri="{BB962C8B-B14F-4D97-AF65-F5344CB8AC3E}">
        <p14:creationId xmlns:p14="http://schemas.microsoft.com/office/powerpoint/2010/main" val="2077770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C08BAEF8-9EF3-4D47-93C6-A4F2217C0F59}"/>
              </a:ext>
            </a:extLst>
          </p:cNvPr>
          <p:cNvSpPr>
            <a:spLocks noGrp="1"/>
          </p:cNvSpPr>
          <p:nvPr>
            <p:ph type="sldNum" sz="quarter" idx="12"/>
          </p:nvPr>
        </p:nvSpPr>
        <p:spPr>
          <a:xfrm>
            <a:off x="9111343" y="635634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1A9785-A052-4492-AAD8-5BB3B67483BF}" type="slidenum">
              <a:rPr kumimoji="0" lang="en-US" sz="1400" b="0" i="0" u="none" strike="noStrike" kern="1200" cap="none" spc="0" normalizeH="0" baseline="0" noProof="0" smtClean="0">
                <a:ln>
                  <a:noFill/>
                </a:ln>
                <a:solidFill>
                  <a:srgbClr val="70AD47"/>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400" b="0" i="0" u="none" strike="noStrike" kern="1200" cap="none" spc="0" normalizeH="0" baseline="0" noProof="0" dirty="0">
              <a:ln>
                <a:noFill/>
              </a:ln>
              <a:solidFill>
                <a:srgbClr val="70AD47"/>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85A2B237-735F-BA4E-7389-AF9020CA2BB2}"/>
              </a:ext>
            </a:extLst>
          </p:cNvPr>
          <p:cNvSpPr/>
          <p:nvPr/>
        </p:nvSpPr>
        <p:spPr>
          <a:xfrm>
            <a:off x="0" y="0"/>
            <a:ext cx="12192000" cy="6858000"/>
          </a:xfrm>
          <a:prstGeom prst="rect">
            <a:avLst/>
          </a:prstGeom>
          <a:noFill/>
          <a:ln w="123825">
            <a:solidFill>
              <a:srgbClr val="8E2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27B4284D-3E54-4F0C-A75A-6E1B21DE62BB}"/>
              </a:ext>
            </a:extLst>
          </p:cNvPr>
          <p:cNvSpPr txBox="1"/>
          <p:nvPr/>
        </p:nvSpPr>
        <p:spPr>
          <a:xfrm>
            <a:off x="1741714" y="6420405"/>
            <a:ext cx="7770525" cy="369332"/>
          </a:xfrm>
          <a:prstGeom prst="rect">
            <a:avLst/>
          </a:prstGeom>
          <a:noFill/>
        </p:spPr>
        <p:txBody>
          <a:bodyPr wrap="none" rtlCol="0">
            <a:spAutoFit/>
          </a:bodyPr>
          <a:lstStyle/>
          <a:p>
            <a:r>
              <a:rPr lang="en-US" b="1" dirty="0">
                <a:solidFill>
                  <a:srgbClr val="8E2C52"/>
                </a:solidFill>
              </a:rPr>
              <a:t>Medical Device Sterilization – Past, Present, and Future, September 20-21, 2023</a:t>
            </a:r>
          </a:p>
        </p:txBody>
      </p:sp>
      <p:pic>
        <p:nvPicPr>
          <p:cNvPr id="5" name="Picture 4" descr="A picture containing clipart&#10;&#10;Description automatically generated">
            <a:extLst>
              <a:ext uri="{FF2B5EF4-FFF2-40B4-BE49-F238E27FC236}">
                <a16:creationId xmlns:a16="http://schemas.microsoft.com/office/drawing/2014/main" id="{6A4284B3-AD46-7F44-9DF0-5C9F0C2F6B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1871" y="293687"/>
            <a:ext cx="1650365" cy="1515745"/>
          </a:xfrm>
          <a:prstGeom prst="rect">
            <a:avLst/>
          </a:prstGeom>
        </p:spPr>
      </p:pic>
      <p:sp>
        <p:nvSpPr>
          <p:cNvPr id="12" name="TextBox 11">
            <a:extLst>
              <a:ext uri="{FF2B5EF4-FFF2-40B4-BE49-F238E27FC236}">
                <a16:creationId xmlns:a16="http://schemas.microsoft.com/office/drawing/2014/main" id="{4D966D47-FF37-CA05-5CE1-8F8F866440D1}"/>
              </a:ext>
            </a:extLst>
          </p:cNvPr>
          <p:cNvSpPr txBox="1"/>
          <p:nvPr/>
        </p:nvSpPr>
        <p:spPr>
          <a:xfrm>
            <a:off x="224589" y="2103119"/>
            <a:ext cx="11552952" cy="3139321"/>
          </a:xfrm>
          <a:prstGeom prst="rect">
            <a:avLst/>
          </a:prstGeom>
          <a:noFill/>
        </p:spPr>
        <p:txBody>
          <a:bodyPr wrap="square">
            <a:spAutoFit/>
          </a:bodyPr>
          <a:lstStyle/>
          <a:p>
            <a:pPr marL="0" marR="0" algn="just">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pPr>
            <a:r>
              <a:rPr lang="en-US" sz="1800" dirty="0">
                <a:effectLst/>
                <a:ea typeface="Calibri" panose="020F0502020204030204" pitchFamily="34" charset="0"/>
              </a:rPr>
              <a:t>ASTM International’s Committee E61 on </a:t>
            </a:r>
            <a:r>
              <a:rPr lang="en-US" sz="1800" i="1" dirty="0">
                <a:effectLst/>
                <a:ea typeface="Calibri" panose="020F0502020204030204" pitchFamily="34" charset="0"/>
              </a:rPr>
              <a:t>Radiation Processing</a:t>
            </a:r>
            <a:r>
              <a:rPr lang="en-US" sz="1800" dirty="0">
                <a:effectLst/>
                <a:ea typeface="Calibri" panose="020F0502020204030204" pitchFamily="34" charset="0"/>
              </a:rPr>
              <a:t> is pleased to announce that the </a:t>
            </a:r>
            <a:r>
              <a:rPr lang="en-US" sz="1800" i="1" dirty="0">
                <a:effectLst/>
                <a:ea typeface="Calibri" panose="020F0502020204030204" pitchFamily="34" charset="0"/>
              </a:rPr>
              <a:t>10th International Workshop on Radiation Processing </a:t>
            </a:r>
            <a:r>
              <a:rPr lang="en-US" sz="1800" dirty="0">
                <a:effectLst/>
                <a:ea typeface="Calibri" panose="020F0502020204030204" pitchFamily="34" charset="0"/>
              </a:rPr>
              <a:t>will be held in San Diego, CA, United States, February 5-9, 2024. </a:t>
            </a:r>
          </a:p>
          <a:p>
            <a:pPr marL="0" marR="0" algn="just">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pPr>
            <a:r>
              <a:rPr lang="en-US" sz="1800" dirty="0">
                <a:effectLst/>
                <a:ea typeface="Calibri" panose="020F0502020204030204" pitchFamily="34" charset="0"/>
              </a:rPr>
              <a:t> </a:t>
            </a:r>
          </a:p>
          <a:p>
            <a:pPr marL="0" marR="0" algn="just">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pPr>
            <a:r>
              <a:rPr lang="en-US" sz="1800" dirty="0">
                <a:effectLst/>
                <a:ea typeface="Calibri" panose="020F0502020204030204" pitchFamily="34" charset="0"/>
              </a:rPr>
              <a:t>The workshop follows the very successful nine previous workshops given in North America and Europe. The tenth workshop continues to evolve in order to provide the most value to those attending. Attendees will get an end-to-end view of radiation processing, including </a:t>
            </a:r>
            <a:r>
              <a:rPr lang="en-US" sz="1800" dirty="0" err="1">
                <a:effectLst/>
                <a:ea typeface="Calibri" panose="020F0502020204030204" pitchFamily="34" charset="0"/>
              </a:rPr>
              <a:t>dosimetric</a:t>
            </a:r>
            <a:r>
              <a:rPr lang="en-US" sz="1800" dirty="0">
                <a:effectLst/>
                <a:ea typeface="Calibri" panose="020F0502020204030204" pitchFamily="34" charset="0"/>
              </a:rPr>
              <a:t> aspects. In keeping with the previous workshops this workshop will focus on practical examples and case studies, highlighting the way in which ASTM documents can be utilized to meet the requirements in the ISO radiation standards.</a:t>
            </a:r>
          </a:p>
          <a:p>
            <a:pPr marL="0" marR="0" algn="just">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pPr>
            <a:r>
              <a:rPr lang="en-US" sz="1800" dirty="0">
                <a:effectLst/>
                <a:ea typeface="Calibri" panose="020F0502020204030204" pitchFamily="34" charset="0"/>
              </a:rPr>
              <a:t> </a:t>
            </a:r>
          </a:p>
          <a:p>
            <a:pPr marL="0" marR="0" algn="just">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pPr>
            <a:r>
              <a:rPr lang="en-US" sz="1800" dirty="0">
                <a:effectLst/>
                <a:ea typeface="Calibri" panose="020F0502020204030204" pitchFamily="34" charset="0"/>
              </a:rPr>
              <a:t>This workshop will provide a combination of plenary presentations, hands-on practical exercises, informal "roundtable" sessions, and case studies. Limit of 75 technical participants.  </a:t>
            </a:r>
          </a:p>
        </p:txBody>
      </p:sp>
      <p:sp>
        <p:nvSpPr>
          <p:cNvPr id="4" name="TextBox 3">
            <a:extLst>
              <a:ext uri="{FF2B5EF4-FFF2-40B4-BE49-F238E27FC236}">
                <a16:creationId xmlns:a16="http://schemas.microsoft.com/office/drawing/2014/main" id="{BD4A1F82-9770-44A6-9741-1A8D6A451087}"/>
              </a:ext>
            </a:extLst>
          </p:cNvPr>
          <p:cNvSpPr txBox="1"/>
          <p:nvPr/>
        </p:nvSpPr>
        <p:spPr>
          <a:xfrm>
            <a:off x="301591" y="204145"/>
            <a:ext cx="8592151" cy="1431161"/>
          </a:xfrm>
          <a:prstGeom prst="rect">
            <a:avLst/>
          </a:prstGeom>
          <a:noFill/>
        </p:spPr>
        <p:txBody>
          <a:bodyPr wrap="square">
            <a:spAutoFit/>
          </a:bodyPr>
          <a:lstStyle/>
          <a:p>
            <a:pPr marL="0" marR="0">
              <a:spcBef>
                <a:spcPts val="0"/>
              </a:spcBef>
              <a:spcAft>
                <a:spcPts val="300"/>
              </a:spcAft>
            </a:pPr>
            <a:r>
              <a:rPr lang="en-US" sz="2400" b="1" kern="1400" dirty="0">
                <a:solidFill>
                  <a:srgbClr val="1F497D"/>
                </a:solidFill>
                <a:effectLst/>
                <a:cs typeface="Times New Roman" panose="02020603050405020304" pitchFamily="18" charset="0"/>
              </a:rPr>
              <a:t>10th INTERNATIONAL WORKSHOP ON RADIATION PROCESSING</a:t>
            </a:r>
            <a:endParaRPr lang="en-US" sz="2400" b="1" kern="1400" dirty="0">
              <a:effectLst/>
              <a:cs typeface="Times New Roman" panose="02020603050405020304" pitchFamily="18" charset="0"/>
            </a:endParaRPr>
          </a:p>
          <a:p>
            <a:pPr marL="0" marR="0">
              <a:spcBef>
                <a:spcPts val="1200"/>
              </a:spcBef>
              <a:spcAft>
                <a:spcPts val="300"/>
              </a:spcAft>
            </a:pPr>
            <a:r>
              <a:rPr lang="en-GB" sz="2400" b="0" kern="1400" dirty="0">
                <a:effectLst/>
                <a:cs typeface="Times New Roman" panose="02020603050405020304" pitchFamily="18" charset="0"/>
              </a:rPr>
              <a:t>February 5-9, 2024 </a:t>
            </a:r>
            <a:endParaRPr lang="en-US" sz="2400" b="1" kern="1400" dirty="0">
              <a:effectLst/>
              <a:cs typeface="Times New Roman" panose="02020603050405020304" pitchFamily="18" charset="0"/>
            </a:endParaRPr>
          </a:p>
          <a:p>
            <a:pPr marL="0" marR="0">
              <a:spcBef>
                <a:spcPts val="0"/>
              </a:spcBef>
              <a:spcAft>
                <a:spcPts val="0"/>
              </a:spcAft>
              <a:tabLst>
                <a:tab pos="2743200" algn="ctr"/>
                <a:tab pos="5486400" algn="r"/>
              </a:tabLst>
            </a:pPr>
            <a:r>
              <a:rPr lang="en-GB" sz="2400" kern="1400" dirty="0">
                <a:effectLst/>
                <a:ea typeface="Calibri" panose="020F0502020204030204" pitchFamily="34" charset="0"/>
                <a:cs typeface="Times New Roman" panose="02020603050405020304" pitchFamily="18" charset="0"/>
              </a:rPr>
              <a:t>San Diego, CA</a:t>
            </a:r>
            <a:endParaRPr lang="en-US" sz="2400" dirty="0">
              <a:effectLst/>
              <a:ea typeface="Calibri" panose="020F0502020204030204" pitchFamily="34" charset="0"/>
            </a:endParaRPr>
          </a:p>
        </p:txBody>
      </p:sp>
    </p:spTree>
    <p:extLst>
      <p:ext uri="{BB962C8B-B14F-4D97-AF65-F5344CB8AC3E}">
        <p14:creationId xmlns:p14="http://schemas.microsoft.com/office/powerpoint/2010/main" val="2092396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C08BAEF8-9EF3-4D47-93C6-A4F2217C0F59}"/>
              </a:ext>
            </a:extLst>
          </p:cNvPr>
          <p:cNvSpPr>
            <a:spLocks noGrp="1"/>
          </p:cNvSpPr>
          <p:nvPr>
            <p:ph type="sldNum" sz="quarter" idx="12"/>
          </p:nvPr>
        </p:nvSpPr>
        <p:spPr>
          <a:xfrm>
            <a:off x="9111343" y="635634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1A9785-A052-4492-AAD8-5BB3B67483BF}" type="slidenum">
              <a:rPr kumimoji="0" lang="en-US" sz="1400" b="0" i="0" u="none" strike="noStrike" kern="1200" cap="none" spc="0" normalizeH="0" baseline="0" noProof="0" smtClean="0">
                <a:ln>
                  <a:noFill/>
                </a:ln>
                <a:solidFill>
                  <a:srgbClr val="70AD47"/>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400" b="0" i="0" u="none" strike="noStrike" kern="1200" cap="none" spc="0" normalizeH="0" baseline="0" noProof="0" dirty="0">
              <a:ln>
                <a:noFill/>
              </a:ln>
              <a:solidFill>
                <a:srgbClr val="70AD47"/>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85A2B237-735F-BA4E-7389-AF9020CA2BB2}"/>
              </a:ext>
            </a:extLst>
          </p:cNvPr>
          <p:cNvSpPr/>
          <p:nvPr/>
        </p:nvSpPr>
        <p:spPr>
          <a:xfrm>
            <a:off x="0" y="0"/>
            <a:ext cx="12192000" cy="6858000"/>
          </a:xfrm>
          <a:prstGeom prst="rect">
            <a:avLst/>
          </a:prstGeom>
          <a:noFill/>
          <a:ln w="123825">
            <a:solidFill>
              <a:srgbClr val="8E2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27B4284D-3E54-4F0C-A75A-6E1B21DE62BB}"/>
              </a:ext>
            </a:extLst>
          </p:cNvPr>
          <p:cNvSpPr txBox="1"/>
          <p:nvPr/>
        </p:nvSpPr>
        <p:spPr>
          <a:xfrm>
            <a:off x="1741714" y="6420405"/>
            <a:ext cx="7770525" cy="369332"/>
          </a:xfrm>
          <a:prstGeom prst="rect">
            <a:avLst/>
          </a:prstGeom>
          <a:noFill/>
        </p:spPr>
        <p:txBody>
          <a:bodyPr wrap="none" rtlCol="0">
            <a:spAutoFit/>
          </a:bodyPr>
          <a:lstStyle/>
          <a:p>
            <a:r>
              <a:rPr lang="en-US" b="1" dirty="0">
                <a:solidFill>
                  <a:srgbClr val="8E2C52"/>
                </a:solidFill>
              </a:rPr>
              <a:t>Medical Device Sterilization – Past, Present, and Future, September 20-21, 2023</a:t>
            </a:r>
          </a:p>
        </p:txBody>
      </p:sp>
      <p:pic>
        <p:nvPicPr>
          <p:cNvPr id="5" name="Picture 4" descr="A picture containing clipart&#10;&#10;Description automatically generated">
            <a:extLst>
              <a:ext uri="{FF2B5EF4-FFF2-40B4-BE49-F238E27FC236}">
                <a16:creationId xmlns:a16="http://schemas.microsoft.com/office/drawing/2014/main" id="{6A4284B3-AD46-7F44-9DF0-5C9F0C2F6B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1871" y="293687"/>
            <a:ext cx="1650365" cy="1515745"/>
          </a:xfrm>
          <a:prstGeom prst="rect">
            <a:avLst/>
          </a:prstGeom>
        </p:spPr>
      </p:pic>
      <p:sp>
        <p:nvSpPr>
          <p:cNvPr id="7" name="TextBox 6">
            <a:extLst>
              <a:ext uri="{FF2B5EF4-FFF2-40B4-BE49-F238E27FC236}">
                <a16:creationId xmlns:a16="http://schemas.microsoft.com/office/drawing/2014/main" id="{C2145C05-2387-32A7-9AB3-8D3E8705F9D6}"/>
              </a:ext>
            </a:extLst>
          </p:cNvPr>
          <p:cNvSpPr txBox="1"/>
          <p:nvPr/>
        </p:nvSpPr>
        <p:spPr>
          <a:xfrm>
            <a:off x="301591" y="204145"/>
            <a:ext cx="8592151" cy="1431161"/>
          </a:xfrm>
          <a:prstGeom prst="rect">
            <a:avLst/>
          </a:prstGeom>
          <a:noFill/>
        </p:spPr>
        <p:txBody>
          <a:bodyPr wrap="square">
            <a:spAutoFit/>
          </a:bodyPr>
          <a:lstStyle/>
          <a:p>
            <a:pPr marL="0" marR="0">
              <a:spcBef>
                <a:spcPts val="0"/>
              </a:spcBef>
              <a:spcAft>
                <a:spcPts val="300"/>
              </a:spcAft>
            </a:pPr>
            <a:r>
              <a:rPr lang="en-US" sz="2400" b="1" kern="1400" dirty="0">
                <a:solidFill>
                  <a:srgbClr val="1F497D"/>
                </a:solidFill>
                <a:effectLst/>
                <a:cs typeface="Times New Roman" panose="02020603050405020304" pitchFamily="18" charset="0"/>
              </a:rPr>
              <a:t>10th INTERNATIONAL WORKSHOP ON RADIATION PROCESSING</a:t>
            </a:r>
            <a:endParaRPr lang="en-US" sz="2400" b="1" kern="1400" dirty="0">
              <a:effectLst/>
              <a:cs typeface="Times New Roman" panose="02020603050405020304" pitchFamily="18" charset="0"/>
            </a:endParaRPr>
          </a:p>
          <a:p>
            <a:pPr marL="0" marR="0">
              <a:spcBef>
                <a:spcPts val="1200"/>
              </a:spcBef>
              <a:spcAft>
                <a:spcPts val="300"/>
              </a:spcAft>
            </a:pPr>
            <a:r>
              <a:rPr lang="en-GB" sz="2400" b="0" kern="1400" dirty="0">
                <a:effectLst/>
                <a:cs typeface="Times New Roman" panose="02020603050405020304" pitchFamily="18" charset="0"/>
              </a:rPr>
              <a:t>February 5-9, 2024 </a:t>
            </a:r>
            <a:endParaRPr lang="en-US" sz="2400" b="1" kern="1400" dirty="0">
              <a:effectLst/>
              <a:cs typeface="Times New Roman" panose="02020603050405020304" pitchFamily="18" charset="0"/>
            </a:endParaRPr>
          </a:p>
          <a:p>
            <a:pPr marL="0" marR="0">
              <a:spcBef>
                <a:spcPts val="0"/>
              </a:spcBef>
              <a:spcAft>
                <a:spcPts val="0"/>
              </a:spcAft>
              <a:tabLst>
                <a:tab pos="2743200" algn="ctr"/>
                <a:tab pos="5486400" algn="r"/>
              </a:tabLst>
            </a:pPr>
            <a:r>
              <a:rPr lang="en-GB" sz="2400" kern="1400" dirty="0">
                <a:effectLst/>
                <a:ea typeface="Calibri" panose="020F0502020204030204" pitchFamily="34" charset="0"/>
                <a:cs typeface="Times New Roman" panose="02020603050405020304" pitchFamily="18" charset="0"/>
              </a:rPr>
              <a:t>San Diego, CA</a:t>
            </a:r>
            <a:endParaRPr lang="en-US" sz="2400" dirty="0">
              <a:effectLst/>
              <a:ea typeface="Calibri" panose="020F0502020204030204" pitchFamily="34" charset="0"/>
            </a:endParaRPr>
          </a:p>
        </p:txBody>
      </p:sp>
      <p:sp>
        <p:nvSpPr>
          <p:cNvPr id="10" name="TextBox 9">
            <a:extLst>
              <a:ext uri="{FF2B5EF4-FFF2-40B4-BE49-F238E27FC236}">
                <a16:creationId xmlns:a16="http://schemas.microsoft.com/office/drawing/2014/main" id="{6EDDA6B6-48C5-2B87-B66C-5DBE720A3DC9}"/>
              </a:ext>
            </a:extLst>
          </p:cNvPr>
          <p:cNvSpPr txBox="1"/>
          <p:nvPr/>
        </p:nvSpPr>
        <p:spPr>
          <a:xfrm>
            <a:off x="739541" y="1989397"/>
            <a:ext cx="10560518" cy="4901342"/>
          </a:xfrm>
          <a:prstGeom prst="rect">
            <a:avLst/>
          </a:prstGeom>
          <a:noFill/>
        </p:spPr>
        <p:txBody>
          <a:bodyPr wrap="square">
            <a:spAutoFit/>
          </a:bodyPr>
          <a:lstStyle/>
          <a:p>
            <a:pPr marL="0" marR="0">
              <a:spcBef>
                <a:spcPts val="1200"/>
              </a:spcBef>
              <a:spcAft>
                <a:spcPts val="300"/>
              </a:spcAft>
            </a:pPr>
            <a:r>
              <a:rPr lang="en-US" sz="2800" b="1" kern="1400" dirty="0">
                <a:effectLst/>
                <a:cs typeface="Times New Roman" panose="02020603050405020304" pitchFamily="18" charset="0"/>
              </a:rPr>
              <a:t>WORKSHOP FORMAT</a:t>
            </a:r>
            <a:endParaRPr lang="en-US" sz="3200" b="1" kern="1400" dirty="0">
              <a:effectLst/>
              <a:cs typeface="Times New Roman" panose="02020603050405020304" pitchFamily="18" charset="0"/>
            </a:endParaRPr>
          </a:p>
          <a:p>
            <a:pPr marL="0" marR="0" algn="just">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pPr>
            <a:r>
              <a:rPr lang="en-US" sz="1800" dirty="0">
                <a:effectLst/>
                <a:ea typeface="Calibri" panose="020F0502020204030204" pitchFamily="34" charset="0"/>
              </a:rPr>
              <a:t> </a:t>
            </a:r>
          </a:p>
          <a:p>
            <a:pPr marL="0" marR="0" algn="just">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pPr>
            <a:r>
              <a:rPr lang="en-US" sz="1800" dirty="0">
                <a:effectLst/>
                <a:ea typeface="Calibri" panose="020F0502020204030204" pitchFamily="34" charset="0"/>
              </a:rPr>
              <a:t>The Workshop will address the following major topics during the plenary and hands-on sessions:</a:t>
            </a:r>
          </a:p>
          <a:p>
            <a:pPr marL="0" marR="0" algn="ctr">
              <a:spcBef>
                <a:spcPts val="0"/>
              </a:spcBef>
              <a:spcAft>
                <a:spcPts val="0"/>
              </a:spcAft>
            </a:pPr>
            <a:r>
              <a:rPr lang="en-US" sz="2400" b="1" dirty="0">
                <a:solidFill>
                  <a:srgbClr val="0000FF"/>
                </a:solidFill>
                <a:effectLst/>
              </a:rPr>
              <a:t> </a:t>
            </a:r>
            <a:endParaRPr lang="en-US" sz="1400" b="1" dirty="0">
              <a:solidFill>
                <a:srgbClr val="0000FF"/>
              </a:solidFill>
              <a:effectLst/>
            </a:endParaRPr>
          </a:p>
          <a:p>
            <a:pPr marL="342900" marR="0" lvl="0" indent="-342900" algn="just">
              <a:spcBef>
                <a:spcPts val="0"/>
              </a:spcBef>
              <a:spcAft>
                <a:spcPts val="600"/>
              </a:spcAft>
              <a:buFont typeface="Symbol" panose="05050102010706020507" pitchFamily="18" charset="2"/>
              <a:buChar char=""/>
              <a:tabLst>
                <a:tab pos="2743200" algn="ctr"/>
                <a:tab pos="5486400" algn="r"/>
                <a:tab pos="0" algn="l"/>
                <a:tab pos="571500" algn="l"/>
                <a:tab pos="118872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Lst>
            </a:pPr>
            <a:r>
              <a:rPr lang="en-US" sz="1800" b="1" dirty="0">
                <a:effectLst/>
                <a:ea typeface="Calibri" panose="020F0502020204030204" pitchFamily="34" charset="0"/>
              </a:rPr>
              <a:t>Radiation Physics &amp; Statistics</a:t>
            </a:r>
            <a:endParaRPr lang="en-US" sz="1800" dirty="0">
              <a:effectLst/>
              <a:ea typeface="Calibri" panose="020F0502020204030204" pitchFamily="34" charset="0"/>
            </a:endParaRPr>
          </a:p>
          <a:p>
            <a:pPr marL="342900" marR="0" lvl="0" indent="-342900" algn="just">
              <a:spcBef>
                <a:spcPts val="0"/>
              </a:spcBef>
              <a:spcAft>
                <a:spcPts val="600"/>
              </a:spcAft>
              <a:buFont typeface="Symbol" panose="05050102010706020507" pitchFamily="18" charset="2"/>
              <a:buChar char=""/>
              <a:tabLst>
                <a:tab pos="2743200" algn="ctr"/>
                <a:tab pos="5486400" algn="r"/>
                <a:tab pos="0" algn="l"/>
                <a:tab pos="571500" algn="l"/>
                <a:tab pos="118872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Lst>
            </a:pPr>
            <a:r>
              <a:rPr lang="en-US" sz="1800" b="1" dirty="0">
                <a:effectLst/>
                <a:ea typeface="Calibri" panose="020F0502020204030204" pitchFamily="34" charset="0"/>
              </a:rPr>
              <a:t>Microbiology &amp; Establish Dose Requirements </a:t>
            </a:r>
            <a:endParaRPr lang="en-US" sz="1800" dirty="0">
              <a:effectLst/>
              <a:ea typeface="Calibri" panose="020F0502020204030204" pitchFamily="34" charset="0"/>
            </a:endParaRPr>
          </a:p>
          <a:p>
            <a:pPr marL="342900" marR="0" lvl="0" indent="-342900" algn="just">
              <a:spcBef>
                <a:spcPts val="0"/>
              </a:spcBef>
              <a:spcAft>
                <a:spcPts val="600"/>
              </a:spcAft>
              <a:buFont typeface="Symbol" panose="05050102010706020507" pitchFamily="18" charset="2"/>
              <a:buChar char=""/>
              <a:tabLst>
                <a:tab pos="2743200" algn="ctr"/>
                <a:tab pos="5486400" algn="r"/>
                <a:tab pos="571500" algn="l"/>
                <a:tab pos="118872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Lst>
            </a:pPr>
            <a:r>
              <a:rPr lang="en-US" sz="1800" b="1" dirty="0">
                <a:effectLst/>
                <a:ea typeface="Calibri" panose="020F0502020204030204" pitchFamily="34" charset="0"/>
              </a:rPr>
              <a:t>Dosimetry Calibration, Uncertainty &amp; Application</a:t>
            </a:r>
            <a:endParaRPr lang="en-US" sz="1800" dirty="0">
              <a:effectLst/>
              <a:ea typeface="Calibri" panose="020F0502020204030204" pitchFamily="34" charset="0"/>
            </a:endParaRPr>
          </a:p>
          <a:p>
            <a:pPr marL="342900" marR="0" lvl="0" indent="-342900" algn="just">
              <a:spcBef>
                <a:spcPts val="0"/>
              </a:spcBef>
              <a:spcAft>
                <a:spcPts val="600"/>
              </a:spcAft>
              <a:buFont typeface="Symbol" panose="05050102010706020507" pitchFamily="18" charset="2"/>
              <a:buChar char=""/>
              <a:tabLst>
                <a:tab pos="2743200" algn="ctr"/>
                <a:tab pos="5486400" algn="r"/>
                <a:tab pos="571500" algn="l"/>
                <a:tab pos="118872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Lst>
            </a:pPr>
            <a:r>
              <a:rPr lang="en-US" sz="1800" b="1" dirty="0">
                <a:effectLst/>
                <a:ea typeface="Calibri" panose="020F0502020204030204" pitchFamily="34" charset="0"/>
              </a:rPr>
              <a:t>Operational Qualification &amp; Performance Qualification</a:t>
            </a:r>
            <a:endParaRPr lang="en-US" sz="1800" dirty="0">
              <a:effectLst/>
              <a:ea typeface="Calibri" panose="020F0502020204030204" pitchFamily="34" charset="0"/>
            </a:endParaRPr>
          </a:p>
          <a:p>
            <a:pPr marL="342900" marR="0" lvl="0" indent="-342900" algn="just">
              <a:spcBef>
                <a:spcPts val="0"/>
              </a:spcBef>
              <a:spcAft>
                <a:spcPts val="600"/>
              </a:spcAft>
              <a:buFont typeface="Symbol" panose="05050102010706020507" pitchFamily="18" charset="2"/>
              <a:buChar char=""/>
              <a:tabLst>
                <a:tab pos="2743200" algn="ctr"/>
                <a:tab pos="5486400" algn="r"/>
                <a:tab pos="0" algn="l"/>
                <a:tab pos="571500" algn="l"/>
                <a:tab pos="118872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Lst>
            </a:pPr>
            <a:r>
              <a:rPr lang="en-US" sz="1800" b="1" dirty="0">
                <a:effectLst/>
                <a:ea typeface="Calibri" panose="020F0502020204030204" pitchFamily="34" charset="0"/>
              </a:rPr>
              <a:t>Process Capability assessment (</a:t>
            </a:r>
            <a:r>
              <a:rPr lang="en-US" sz="1800" b="1" dirty="0" err="1">
                <a:effectLst/>
                <a:ea typeface="Calibri" panose="020F0502020204030204" pitchFamily="34" charset="0"/>
              </a:rPr>
              <a:t>Cpk</a:t>
            </a:r>
            <a:r>
              <a:rPr lang="en-US" sz="1800" b="1" dirty="0">
                <a:effectLst/>
                <a:ea typeface="Calibri" panose="020F0502020204030204" pitchFamily="34" charset="0"/>
              </a:rPr>
              <a:t>), Establishment &amp; Control</a:t>
            </a:r>
            <a:endParaRPr lang="en-US" sz="1800" dirty="0">
              <a:effectLst/>
              <a:ea typeface="Calibri" panose="020F0502020204030204" pitchFamily="34" charset="0"/>
            </a:endParaRPr>
          </a:p>
          <a:p>
            <a:pPr marL="342900" marR="0" lvl="0" indent="-342900" algn="just">
              <a:spcBef>
                <a:spcPts val="0"/>
              </a:spcBef>
              <a:spcAft>
                <a:spcPts val="600"/>
              </a:spcAft>
              <a:buFont typeface="Symbol" panose="05050102010706020507" pitchFamily="18" charset="2"/>
              <a:buChar char=""/>
              <a:tabLst>
                <a:tab pos="2743200" algn="ctr"/>
                <a:tab pos="5486400" algn="r"/>
                <a:tab pos="0" algn="l"/>
                <a:tab pos="571500" algn="l"/>
                <a:tab pos="118872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Lst>
            </a:pPr>
            <a:r>
              <a:rPr lang="en-US" sz="1800" b="1" dirty="0">
                <a:effectLst/>
                <a:ea typeface="Calibri" panose="020F0502020204030204" pitchFamily="34" charset="0"/>
              </a:rPr>
              <a:t>Proactive Change Control </a:t>
            </a:r>
            <a:endParaRPr lang="en-US" sz="1800" dirty="0">
              <a:effectLst/>
              <a:ea typeface="Calibri" panose="020F0502020204030204" pitchFamily="34" charset="0"/>
            </a:endParaRPr>
          </a:p>
          <a:p>
            <a:pPr marL="342900" marR="0" lvl="0" indent="-342900" algn="just">
              <a:spcBef>
                <a:spcPts val="0"/>
              </a:spcBef>
              <a:spcAft>
                <a:spcPts val="600"/>
              </a:spcAft>
              <a:buFont typeface="Symbol" panose="05050102010706020507" pitchFamily="18" charset="2"/>
              <a:buChar char=""/>
              <a:tabLst>
                <a:tab pos="2743200" algn="ctr"/>
                <a:tab pos="5486400" algn="r"/>
                <a:tab pos="571500" algn="l"/>
                <a:tab pos="118872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Lst>
            </a:pPr>
            <a:r>
              <a:rPr lang="en-US" sz="1800" b="1" dirty="0">
                <a:effectLst/>
                <a:ea typeface="Calibri" panose="020F0502020204030204" pitchFamily="34" charset="0"/>
              </a:rPr>
              <a:t>Gamma, X-ray and Electron Beam Change Control</a:t>
            </a:r>
            <a:endParaRPr lang="en-US" sz="1800" dirty="0">
              <a:effectLst/>
              <a:ea typeface="Calibri" panose="020F0502020204030204" pitchFamily="34" charset="0"/>
            </a:endParaRPr>
          </a:p>
          <a:p>
            <a:pPr marL="342900" marR="0" lvl="0" indent="-342900" algn="just">
              <a:spcBef>
                <a:spcPts val="0"/>
              </a:spcBef>
              <a:spcAft>
                <a:spcPts val="600"/>
              </a:spcAft>
              <a:buFont typeface="Symbol" panose="05050102010706020507" pitchFamily="18" charset="2"/>
              <a:buChar char=""/>
              <a:tabLst>
                <a:tab pos="2743200" algn="ctr"/>
                <a:tab pos="5486400" algn="r"/>
                <a:tab pos="571500" algn="l"/>
                <a:tab pos="118872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Lst>
            </a:pPr>
            <a:r>
              <a:rPr lang="en-US" sz="1800" b="1" dirty="0">
                <a:effectLst/>
                <a:ea typeface="Calibri" panose="020F0502020204030204" pitchFamily="34" charset="0"/>
              </a:rPr>
              <a:t>ASTM EO Update</a:t>
            </a:r>
            <a:endParaRPr lang="en-US" sz="1800" dirty="0">
              <a:effectLst/>
              <a:ea typeface="Calibri" panose="020F0502020204030204" pitchFamily="34" charset="0"/>
            </a:endParaRPr>
          </a:p>
          <a:p>
            <a:pPr marL="0" marR="0" algn="ctr">
              <a:spcBef>
                <a:spcPts val="1200"/>
              </a:spcBef>
              <a:spcAft>
                <a:spcPts val="300"/>
              </a:spcAft>
            </a:pPr>
            <a:r>
              <a:rPr lang="en-US" sz="2800" b="1" kern="1400" dirty="0">
                <a:effectLst/>
                <a:latin typeface="Arial" panose="020B0604020202020204" pitchFamily="34" charset="0"/>
                <a:cs typeface="Times New Roman" panose="02020603050405020304" pitchFamily="18" charset="0"/>
              </a:rPr>
              <a:t> </a:t>
            </a:r>
            <a:endParaRPr lang="en-US" sz="3200" b="1" kern="1400" dirty="0">
              <a:effectLst/>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355786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C08BAEF8-9EF3-4D47-93C6-A4F2217C0F59}"/>
              </a:ext>
            </a:extLst>
          </p:cNvPr>
          <p:cNvSpPr>
            <a:spLocks noGrp="1"/>
          </p:cNvSpPr>
          <p:nvPr>
            <p:ph type="sldNum" sz="quarter" idx="12"/>
          </p:nvPr>
        </p:nvSpPr>
        <p:spPr>
          <a:xfrm>
            <a:off x="9111343" y="635634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1A9785-A052-4492-AAD8-5BB3B67483BF}" type="slidenum">
              <a:rPr kumimoji="0" lang="en-US" sz="1400" b="0" i="0" u="none" strike="noStrike" kern="1200" cap="none" spc="0" normalizeH="0" baseline="0" noProof="0" smtClean="0">
                <a:ln>
                  <a:noFill/>
                </a:ln>
                <a:solidFill>
                  <a:srgbClr val="70AD47"/>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400" b="0" i="0" u="none" strike="noStrike" kern="1200" cap="none" spc="0" normalizeH="0" baseline="0" noProof="0" dirty="0">
              <a:ln>
                <a:noFill/>
              </a:ln>
              <a:solidFill>
                <a:srgbClr val="70AD47"/>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85A2B237-735F-BA4E-7389-AF9020CA2BB2}"/>
              </a:ext>
            </a:extLst>
          </p:cNvPr>
          <p:cNvSpPr/>
          <p:nvPr/>
        </p:nvSpPr>
        <p:spPr>
          <a:xfrm>
            <a:off x="0" y="0"/>
            <a:ext cx="12192000" cy="6858000"/>
          </a:xfrm>
          <a:prstGeom prst="rect">
            <a:avLst/>
          </a:prstGeom>
          <a:noFill/>
          <a:ln w="123825">
            <a:solidFill>
              <a:srgbClr val="8E2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27B4284D-3E54-4F0C-A75A-6E1B21DE62BB}"/>
              </a:ext>
            </a:extLst>
          </p:cNvPr>
          <p:cNvSpPr txBox="1"/>
          <p:nvPr/>
        </p:nvSpPr>
        <p:spPr>
          <a:xfrm>
            <a:off x="1741714" y="6420405"/>
            <a:ext cx="7770525" cy="369332"/>
          </a:xfrm>
          <a:prstGeom prst="rect">
            <a:avLst/>
          </a:prstGeom>
          <a:noFill/>
        </p:spPr>
        <p:txBody>
          <a:bodyPr wrap="none" rtlCol="0">
            <a:spAutoFit/>
          </a:bodyPr>
          <a:lstStyle/>
          <a:p>
            <a:r>
              <a:rPr lang="en-US" b="1" dirty="0">
                <a:solidFill>
                  <a:srgbClr val="8E2C52"/>
                </a:solidFill>
              </a:rPr>
              <a:t>Medical Device Sterilization – Past, Present, and Future, September 20-21, 2023</a:t>
            </a:r>
          </a:p>
        </p:txBody>
      </p:sp>
      <p:sp>
        <p:nvSpPr>
          <p:cNvPr id="9" name="TextBox 8">
            <a:extLst>
              <a:ext uri="{FF2B5EF4-FFF2-40B4-BE49-F238E27FC236}">
                <a16:creationId xmlns:a16="http://schemas.microsoft.com/office/drawing/2014/main" id="{27281C4B-54D5-26D8-0948-08DF47CCF5C5}"/>
              </a:ext>
            </a:extLst>
          </p:cNvPr>
          <p:cNvSpPr txBox="1"/>
          <p:nvPr/>
        </p:nvSpPr>
        <p:spPr>
          <a:xfrm>
            <a:off x="337457" y="1501887"/>
            <a:ext cx="7362754" cy="3970318"/>
          </a:xfrm>
          <a:prstGeom prst="rect">
            <a:avLst/>
          </a:prstGeom>
          <a:noFill/>
        </p:spPr>
        <p:txBody>
          <a:bodyPr wrap="square">
            <a:spAutoFit/>
          </a:bodyPr>
          <a:lstStyle/>
          <a:p>
            <a:r>
              <a:rPr lang="en-US" b="0" i="0" dirty="0">
                <a:effectLst/>
              </a:rPr>
              <a:t>The International Meeting on Radiation Processing (IMRP) is recognized as the leading international event for those involved in the application or science of radiation processing.  It is where the business and science of irradiation come together to discuss recent advances, current trends as well as the issues and opportunities that impact the commercial use of ionizing radiation.</a:t>
            </a:r>
          </a:p>
          <a:p>
            <a:r>
              <a:rPr lang="en-US" b="0" i="0" dirty="0">
                <a:effectLst/>
              </a:rPr>
              <a:t>IMRP is organized every 2-3 years on a different continent by the International Irradiation Association (</a:t>
            </a:r>
            <a:r>
              <a:rPr lang="en-US" b="0" i="0" u="none" strike="noStrike" dirty="0" err="1">
                <a:effectLst/>
                <a:hlinkClick r:id="rId2">
                  <a:extLst>
                    <a:ext uri="{A12FA001-AC4F-418D-AE19-62706E023703}">
                      <ahyp:hlinkClr xmlns:ahyp="http://schemas.microsoft.com/office/drawing/2018/hyperlinkcolor" val="tx"/>
                    </a:ext>
                  </a:extLst>
                </a:hlinkClick>
              </a:rPr>
              <a:t>iia</a:t>
            </a:r>
            <a:r>
              <a:rPr lang="en-US" b="0" i="0" dirty="0">
                <a:effectLst/>
              </a:rPr>
              <a:t>).  The first IMRP meeting was held in Puerto Rico in 1976 and this 21</a:t>
            </a:r>
            <a:r>
              <a:rPr lang="en-US" b="0" i="0" baseline="30000" dirty="0">
                <a:effectLst/>
              </a:rPr>
              <a:t>st</a:t>
            </a:r>
            <a:r>
              <a:rPr lang="en-US" b="0" i="0" dirty="0">
                <a:effectLst/>
              </a:rPr>
              <a:t> IMRP will be held in Costa Rica.</a:t>
            </a:r>
          </a:p>
          <a:p>
            <a:endParaRPr lang="en-US" b="0" i="0" dirty="0">
              <a:effectLst/>
            </a:endParaRPr>
          </a:p>
          <a:p>
            <a:r>
              <a:rPr lang="en-US" b="0" i="0" dirty="0">
                <a:effectLst/>
              </a:rPr>
              <a:t>The IMRP program is always topical and includes regional, technology and application updates from industry leaders.  The IMRP exhibition, side events and technical tours are great opportunities to learn and to meet industry colleagues. </a:t>
            </a:r>
          </a:p>
        </p:txBody>
      </p:sp>
      <p:pic>
        <p:nvPicPr>
          <p:cNvPr id="3074" name="Picture 2" descr="International Irradiation Association | LinkedIn">
            <a:extLst>
              <a:ext uri="{FF2B5EF4-FFF2-40B4-BE49-F238E27FC236}">
                <a16:creationId xmlns:a16="http://schemas.microsoft.com/office/drawing/2014/main" id="{A66EFE8A-EB19-A05D-0266-62D0DE8CB2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9543" y="170685"/>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6FC1802-EEE9-3C43-74D5-036194CE8795}"/>
              </a:ext>
            </a:extLst>
          </p:cNvPr>
          <p:cNvSpPr txBox="1"/>
          <p:nvPr/>
        </p:nvSpPr>
        <p:spPr>
          <a:xfrm>
            <a:off x="260454" y="150779"/>
            <a:ext cx="7266501" cy="1200329"/>
          </a:xfrm>
          <a:prstGeom prst="rect">
            <a:avLst/>
          </a:prstGeom>
          <a:noFill/>
        </p:spPr>
        <p:txBody>
          <a:bodyPr wrap="square">
            <a:spAutoFit/>
          </a:bodyPr>
          <a:lstStyle/>
          <a:p>
            <a:pPr algn="l"/>
            <a:r>
              <a:rPr lang="en-US" sz="2400" b="1" i="0" dirty="0">
                <a:solidFill>
                  <a:srgbClr val="00619F"/>
                </a:solidFill>
                <a:effectLst/>
              </a:rPr>
              <a:t>International Meeting on Radiation Processing</a:t>
            </a:r>
          </a:p>
          <a:p>
            <a:pPr algn="l"/>
            <a:r>
              <a:rPr lang="en-US" sz="2400" b="0" i="0" dirty="0">
                <a:solidFill>
                  <a:srgbClr val="212529"/>
                </a:solidFill>
                <a:effectLst/>
              </a:rPr>
              <a:t>November 4-8, 2024</a:t>
            </a:r>
          </a:p>
          <a:p>
            <a:pPr algn="l"/>
            <a:r>
              <a:rPr lang="en-US" sz="2400" dirty="0">
                <a:solidFill>
                  <a:srgbClr val="212529"/>
                </a:solidFill>
              </a:rPr>
              <a:t>Costa Rica</a:t>
            </a:r>
            <a:endParaRPr lang="en-US" sz="2400" b="0" i="0" dirty="0">
              <a:solidFill>
                <a:srgbClr val="212529"/>
              </a:solidFill>
              <a:effectLst/>
            </a:endParaRPr>
          </a:p>
        </p:txBody>
      </p:sp>
      <p:pic>
        <p:nvPicPr>
          <p:cNvPr id="3076" name="Picture 4">
            <a:extLst>
              <a:ext uri="{FF2B5EF4-FFF2-40B4-BE49-F238E27FC236}">
                <a16:creationId xmlns:a16="http://schemas.microsoft.com/office/drawing/2014/main" id="{A5EF49DA-E9AB-3218-7D24-025775B532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1693" y="2711333"/>
            <a:ext cx="4052850" cy="2718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840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C08BAEF8-9EF3-4D47-93C6-A4F2217C0F59}"/>
              </a:ext>
            </a:extLst>
          </p:cNvPr>
          <p:cNvSpPr>
            <a:spLocks noGrp="1"/>
          </p:cNvSpPr>
          <p:nvPr>
            <p:ph type="sldNum" sz="quarter" idx="12"/>
          </p:nvPr>
        </p:nvSpPr>
        <p:spPr>
          <a:xfrm>
            <a:off x="9111343" y="635634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1A9785-A052-4492-AAD8-5BB3B67483BF}" type="slidenum">
              <a:rPr kumimoji="0" lang="en-US" sz="1400" b="0" i="0" u="none" strike="noStrike" kern="1200" cap="none" spc="0" normalizeH="0" baseline="0" noProof="0" smtClean="0">
                <a:ln>
                  <a:noFill/>
                </a:ln>
                <a:solidFill>
                  <a:srgbClr val="70AD47"/>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400" b="0" i="0" u="none" strike="noStrike" kern="1200" cap="none" spc="0" normalizeH="0" baseline="0" noProof="0" dirty="0">
              <a:ln>
                <a:noFill/>
              </a:ln>
              <a:solidFill>
                <a:srgbClr val="70AD47"/>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85A2B237-735F-BA4E-7389-AF9020CA2BB2}"/>
              </a:ext>
            </a:extLst>
          </p:cNvPr>
          <p:cNvSpPr/>
          <p:nvPr/>
        </p:nvSpPr>
        <p:spPr>
          <a:xfrm>
            <a:off x="0" y="0"/>
            <a:ext cx="12192000" cy="6858000"/>
          </a:xfrm>
          <a:prstGeom prst="rect">
            <a:avLst/>
          </a:prstGeom>
          <a:noFill/>
          <a:ln w="123825">
            <a:solidFill>
              <a:srgbClr val="8E2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27B4284D-3E54-4F0C-A75A-6E1B21DE62BB}"/>
              </a:ext>
            </a:extLst>
          </p:cNvPr>
          <p:cNvSpPr txBox="1"/>
          <p:nvPr/>
        </p:nvSpPr>
        <p:spPr>
          <a:xfrm>
            <a:off x="1741714" y="6420405"/>
            <a:ext cx="7770525" cy="369332"/>
          </a:xfrm>
          <a:prstGeom prst="rect">
            <a:avLst/>
          </a:prstGeom>
          <a:noFill/>
        </p:spPr>
        <p:txBody>
          <a:bodyPr wrap="none" rtlCol="0">
            <a:spAutoFit/>
          </a:bodyPr>
          <a:lstStyle/>
          <a:p>
            <a:r>
              <a:rPr lang="en-US" b="1" dirty="0">
                <a:solidFill>
                  <a:srgbClr val="8E2C52"/>
                </a:solidFill>
              </a:rPr>
              <a:t>Medical Device Sterilization – Past, Present, and Future, September 20-21, 2023</a:t>
            </a:r>
          </a:p>
        </p:txBody>
      </p:sp>
      <p:pic>
        <p:nvPicPr>
          <p:cNvPr id="2050" name="Picture 2">
            <a:extLst>
              <a:ext uri="{FF2B5EF4-FFF2-40B4-BE49-F238E27FC236}">
                <a16:creationId xmlns:a16="http://schemas.microsoft.com/office/drawing/2014/main" id="{27E4BC11-8093-6155-9E6C-03B7A3E63C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03806" y="263491"/>
            <a:ext cx="650737" cy="97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5A8A3241-C953-2689-841B-815FCC59C6F5}"/>
              </a:ext>
            </a:extLst>
          </p:cNvPr>
          <p:cNvSpPr txBox="1"/>
          <p:nvPr/>
        </p:nvSpPr>
        <p:spPr>
          <a:xfrm>
            <a:off x="337456" y="1752787"/>
            <a:ext cx="11347613" cy="915892"/>
          </a:xfrm>
          <a:prstGeom prst="rect">
            <a:avLst/>
          </a:prstGeom>
          <a:noFill/>
        </p:spPr>
        <p:txBody>
          <a:bodyPr wrap="square">
            <a:spAutoFit/>
          </a:bodyPr>
          <a:lstStyle/>
          <a:p>
            <a:pPr>
              <a:lnSpc>
                <a:spcPts val="1600"/>
              </a:lnSpc>
              <a:tabLst>
                <a:tab pos="0" algn="l"/>
              </a:tabLst>
            </a:pPr>
            <a:r>
              <a:rPr lang="en-US" sz="1800" dirty="0">
                <a:effectLst/>
                <a:ea typeface="Times New Roman" panose="02020603050405020304" pitchFamily="18" charset="0"/>
                <a:cs typeface="Times New Roman" panose="02020603050405020304" pitchFamily="18" charset="0"/>
              </a:rPr>
              <a:t>This RISO course gives background for understanding and implementing the requirements of EN ISO 11137. The emphasis of this course is on high energy (10 MeV) electron beam sterilization, but aspects of low energy (100-200 keV) electron beam and of gamma sterilization will also be addressed</a:t>
            </a:r>
            <a:endParaRPr lang="en-US" dirty="0"/>
          </a:p>
          <a:p>
            <a:pPr marL="0" marR="0">
              <a:lnSpc>
                <a:spcPts val="1600"/>
              </a:lnSpc>
              <a:spcBef>
                <a:spcPts val="0"/>
              </a:spcBef>
              <a:spcAft>
                <a:spcPts val="0"/>
              </a:spcAft>
              <a:tabLst>
                <a:tab pos="0" algn="l"/>
              </a:tabLst>
            </a:pPr>
            <a:r>
              <a:rPr lang="en-US" sz="1800" dirty="0">
                <a:effectLst/>
                <a:latin typeface="CG Times"/>
                <a:ea typeface="Times New Roman" panose="02020603050405020304" pitchFamily="18" charset="0"/>
                <a:cs typeface="Times New Roman" panose="02020603050405020304" pitchFamily="18" charset="0"/>
              </a:rPr>
              <a:t>  </a:t>
            </a:r>
            <a:endParaRPr lang="en-US" sz="1200" dirty="0">
              <a:effectLst/>
              <a:latin typeface="CG Times"/>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57E7E8CF-90E8-81AB-7995-B3C176CCAB16}"/>
              </a:ext>
            </a:extLst>
          </p:cNvPr>
          <p:cNvSpPr txBox="1"/>
          <p:nvPr/>
        </p:nvSpPr>
        <p:spPr>
          <a:xfrm>
            <a:off x="337456" y="2668679"/>
            <a:ext cx="11126804" cy="2010807"/>
          </a:xfrm>
          <a:prstGeom prst="rect">
            <a:avLst/>
          </a:prstGeom>
          <a:noFill/>
        </p:spPr>
        <p:txBody>
          <a:bodyPr wrap="square">
            <a:spAutoFit/>
          </a:bodyPr>
          <a:lstStyle/>
          <a:p>
            <a:pPr marL="0" marR="0">
              <a:lnSpc>
                <a:spcPts val="1600"/>
              </a:lnSpc>
              <a:spcBef>
                <a:spcPts val="0"/>
              </a:spcBef>
              <a:spcAft>
                <a:spcPts val="0"/>
              </a:spcAft>
              <a:tabLst>
                <a:tab pos="0" algn="l"/>
              </a:tabLst>
            </a:pPr>
            <a:r>
              <a:rPr lang="en-US" dirty="0">
                <a:effectLst/>
                <a:ea typeface="Times New Roman" panose="02020603050405020304" pitchFamily="18" charset="0"/>
                <a:cs typeface="Times New Roman" panose="02020603050405020304" pitchFamily="18" charset="0"/>
              </a:rPr>
              <a:t>The focus points of the course are:</a:t>
            </a:r>
          </a:p>
          <a:p>
            <a:pPr marL="0" marR="0">
              <a:lnSpc>
                <a:spcPts val="1600"/>
              </a:lnSpc>
              <a:spcBef>
                <a:spcPts val="0"/>
              </a:spcBef>
              <a:spcAft>
                <a:spcPts val="0"/>
              </a:spcAft>
              <a:tabLst>
                <a:tab pos="0" algn="l"/>
              </a:tabLst>
            </a:pPr>
            <a:r>
              <a:rPr lang="en-US" dirty="0">
                <a:effectLst/>
                <a:ea typeface="Times New Roman" panose="02020603050405020304" pitchFamily="18" charset="0"/>
                <a:cs typeface="Times New Roman" panose="02020603050405020304" pitchFamily="18" charset="0"/>
              </a:rPr>
              <a:t> </a:t>
            </a:r>
          </a:p>
          <a:p>
            <a:pPr marL="0" marR="0">
              <a:lnSpc>
                <a:spcPts val="1600"/>
              </a:lnSpc>
              <a:spcBef>
                <a:spcPts val="0"/>
              </a:spcBef>
              <a:spcAft>
                <a:spcPts val="0"/>
              </a:spcAft>
              <a:tabLst>
                <a:tab pos="0" algn="l"/>
              </a:tabLst>
            </a:pPr>
            <a:r>
              <a:rPr lang="en-US" dirty="0">
                <a:effectLst/>
                <a:ea typeface="Times New Roman" panose="02020603050405020304" pitchFamily="18" charset="0"/>
                <a:cs typeface="Times New Roman" panose="02020603050405020304" pitchFamily="18" charset="0"/>
              </a:rPr>
              <a:t>1.	Calibration of dosimetry systems 	</a:t>
            </a:r>
          </a:p>
          <a:p>
            <a:pPr marL="0" marR="0">
              <a:lnSpc>
                <a:spcPts val="1600"/>
              </a:lnSpc>
              <a:spcBef>
                <a:spcPts val="0"/>
              </a:spcBef>
              <a:spcAft>
                <a:spcPts val="0"/>
              </a:spcAft>
              <a:tabLst>
                <a:tab pos="0" algn="l"/>
              </a:tabLst>
            </a:pPr>
            <a:r>
              <a:rPr lang="en-US" dirty="0">
                <a:effectLst/>
                <a:ea typeface="Times New Roman" panose="02020603050405020304" pitchFamily="18" charset="0"/>
                <a:cs typeface="Times New Roman" panose="02020603050405020304" pitchFamily="18" charset="0"/>
              </a:rPr>
              <a:t>2. 	Dose measurements as required and used in validation </a:t>
            </a:r>
          </a:p>
          <a:p>
            <a:pPr marL="0" marR="0">
              <a:lnSpc>
                <a:spcPts val="1600"/>
              </a:lnSpc>
              <a:spcBef>
                <a:spcPts val="0"/>
              </a:spcBef>
              <a:spcAft>
                <a:spcPts val="0"/>
              </a:spcAft>
              <a:tabLst>
                <a:tab pos="0" algn="l"/>
              </a:tabLst>
            </a:pPr>
            <a:r>
              <a:rPr lang="en-US" dirty="0">
                <a:effectLst/>
                <a:ea typeface="Times New Roman" panose="02020603050405020304" pitchFamily="18" charset="0"/>
                <a:cs typeface="Times New Roman" panose="02020603050405020304" pitchFamily="18" charset="0"/>
              </a:rPr>
              <a:t>	 	 - IQ/OQ, Installation / Operational Qualification</a:t>
            </a:r>
          </a:p>
          <a:p>
            <a:pPr marL="0" marR="0">
              <a:lnSpc>
                <a:spcPts val="1600"/>
              </a:lnSpc>
              <a:spcBef>
                <a:spcPts val="0"/>
              </a:spcBef>
              <a:spcAft>
                <a:spcPts val="0"/>
              </a:spcAft>
              <a:tabLst>
                <a:tab pos="0" algn="l"/>
              </a:tabLst>
            </a:pPr>
            <a:r>
              <a:rPr lang="en-US" dirty="0">
                <a:effectLst/>
                <a:ea typeface="Times New Roman" panose="02020603050405020304" pitchFamily="18" charset="0"/>
                <a:cs typeface="Times New Roman" panose="02020603050405020304" pitchFamily="18" charset="0"/>
              </a:rPr>
              <a:t>	 	 - PQ, Performance Qualification</a:t>
            </a:r>
          </a:p>
          <a:p>
            <a:pPr marL="0" marR="0">
              <a:lnSpc>
                <a:spcPts val="1600"/>
              </a:lnSpc>
              <a:spcBef>
                <a:spcPts val="0"/>
              </a:spcBef>
              <a:spcAft>
                <a:spcPts val="0"/>
              </a:spcAft>
              <a:tabLst>
                <a:tab pos="0" algn="l"/>
              </a:tabLst>
            </a:pPr>
            <a:r>
              <a:rPr lang="en-US" dirty="0">
                <a:effectLst/>
                <a:ea typeface="Times New Roman" panose="02020603050405020304" pitchFamily="18" charset="0"/>
                <a:cs typeface="Times New Roman" panose="02020603050405020304" pitchFamily="18" charset="0"/>
              </a:rPr>
              <a:t>	  	 - Routine monitoring and Process Control</a:t>
            </a:r>
          </a:p>
          <a:p>
            <a:pPr marL="457200" marR="0" indent="-457200">
              <a:lnSpc>
                <a:spcPts val="1600"/>
              </a:lnSpc>
              <a:spcBef>
                <a:spcPts val="0"/>
              </a:spcBef>
              <a:spcAft>
                <a:spcPts val="0"/>
              </a:spcAft>
              <a:tabLst>
                <a:tab pos="0" algn="l"/>
              </a:tabLst>
            </a:pPr>
            <a:r>
              <a:rPr lang="en-US" dirty="0">
                <a:effectLst/>
                <a:ea typeface="Times New Roman" panose="02020603050405020304" pitchFamily="18" charset="0"/>
                <a:cs typeface="Times New Roman" panose="02020603050405020304" pitchFamily="18" charset="0"/>
              </a:rPr>
              <a:t>3. 		Establishing the sterilization dose using the methods in EN ISO 11137-2 and EN ISO 13004.</a:t>
            </a:r>
          </a:p>
          <a:p>
            <a:r>
              <a:rPr lang="en-US" dirty="0">
                <a:effectLst/>
                <a:ea typeface="Times New Roman" panose="02020603050405020304" pitchFamily="18" charset="0"/>
                <a:cs typeface="Times New Roman" panose="02020603050405020304" pitchFamily="18" charset="0"/>
              </a:rPr>
              <a:t>4. 	Establishing maximum acceptable dose by investigating effect of dose on product.</a:t>
            </a:r>
            <a:endParaRPr lang="en-US" dirty="0"/>
          </a:p>
        </p:txBody>
      </p:sp>
      <p:sp>
        <p:nvSpPr>
          <p:cNvPr id="16" name="TextBox 15">
            <a:extLst>
              <a:ext uri="{FF2B5EF4-FFF2-40B4-BE49-F238E27FC236}">
                <a16:creationId xmlns:a16="http://schemas.microsoft.com/office/drawing/2014/main" id="{AC9D39D8-5D53-6B8A-B88F-FC393C8848D6}"/>
              </a:ext>
            </a:extLst>
          </p:cNvPr>
          <p:cNvSpPr txBox="1"/>
          <p:nvPr/>
        </p:nvSpPr>
        <p:spPr>
          <a:xfrm>
            <a:off x="337456" y="223454"/>
            <a:ext cx="10528893" cy="1200329"/>
          </a:xfrm>
          <a:prstGeom prst="rect">
            <a:avLst/>
          </a:prstGeom>
          <a:noFill/>
        </p:spPr>
        <p:txBody>
          <a:bodyPr wrap="square">
            <a:spAutoFit/>
          </a:bodyPr>
          <a:lstStyle/>
          <a:p>
            <a:pPr algn="l"/>
            <a:r>
              <a:rPr lang="en-US" sz="2400" b="1" i="0" dirty="0">
                <a:solidFill>
                  <a:srgbClr val="00619F"/>
                </a:solidFill>
                <a:effectLst/>
              </a:rPr>
              <a:t>Validation and Process Control for Electron Beam Sterilization</a:t>
            </a:r>
          </a:p>
          <a:p>
            <a:pPr algn="l"/>
            <a:r>
              <a:rPr lang="en-US" sz="2400" b="0" i="0" dirty="0">
                <a:solidFill>
                  <a:srgbClr val="212529"/>
                </a:solidFill>
                <a:effectLst/>
              </a:rPr>
              <a:t>September 11-15, 2023</a:t>
            </a:r>
          </a:p>
          <a:p>
            <a:pPr algn="l"/>
            <a:r>
              <a:rPr lang="en-US" sz="2400" dirty="0">
                <a:solidFill>
                  <a:srgbClr val="212529"/>
                </a:solidFill>
              </a:rPr>
              <a:t>RISO National Laboratory, Roskilde, Denmark</a:t>
            </a:r>
            <a:endParaRPr lang="en-US" sz="2400" b="0" i="0" dirty="0">
              <a:solidFill>
                <a:srgbClr val="212529"/>
              </a:solidFill>
              <a:effectLst/>
            </a:endParaRPr>
          </a:p>
        </p:txBody>
      </p:sp>
      <p:pic>
        <p:nvPicPr>
          <p:cNvPr id="2054" name="Picture 7" descr="Calorim photo 1">
            <a:extLst>
              <a:ext uri="{FF2B5EF4-FFF2-40B4-BE49-F238E27FC236}">
                <a16:creationId xmlns:a16="http://schemas.microsoft.com/office/drawing/2014/main" id="{B808CA32-A8B8-240E-B7A7-21BE987810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456" y="4775245"/>
            <a:ext cx="206375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10" descr="RhodotronTT300">
            <a:extLst>
              <a:ext uri="{FF2B5EF4-FFF2-40B4-BE49-F238E27FC236}">
                <a16:creationId xmlns:a16="http://schemas.microsoft.com/office/drawing/2014/main" id="{5B9862D8-4B66-AE22-CE5D-6516B66F02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3478" y="4739445"/>
            <a:ext cx="2137380" cy="1680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6" descr="CIRCE_Bioster">
            <a:extLst>
              <a:ext uri="{FF2B5EF4-FFF2-40B4-BE49-F238E27FC236}">
                <a16:creationId xmlns:a16="http://schemas.microsoft.com/office/drawing/2014/main" id="{B5B487A2-E3B1-E143-6EC7-2B3B4D7B9A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4593" y="3147093"/>
            <a:ext cx="2139950"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5694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C08BAEF8-9EF3-4D47-93C6-A4F2217C0F59}"/>
              </a:ext>
            </a:extLst>
          </p:cNvPr>
          <p:cNvSpPr>
            <a:spLocks noGrp="1"/>
          </p:cNvSpPr>
          <p:nvPr>
            <p:ph type="sldNum" sz="quarter" idx="12"/>
          </p:nvPr>
        </p:nvSpPr>
        <p:spPr>
          <a:xfrm>
            <a:off x="9111343" y="635634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1A9785-A052-4492-AAD8-5BB3B67483BF}" type="slidenum">
              <a:rPr kumimoji="0" lang="en-US" sz="1400" b="0" i="0" u="none" strike="noStrike" kern="1200" cap="none" spc="0" normalizeH="0" baseline="0" noProof="0" smtClean="0">
                <a:ln>
                  <a:noFill/>
                </a:ln>
                <a:solidFill>
                  <a:srgbClr val="70AD47"/>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400" b="0" i="0" u="none" strike="noStrike" kern="1200" cap="none" spc="0" normalizeH="0" baseline="0" noProof="0" dirty="0">
              <a:ln>
                <a:noFill/>
              </a:ln>
              <a:solidFill>
                <a:srgbClr val="70AD47"/>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85A2B237-735F-BA4E-7389-AF9020CA2BB2}"/>
              </a:ext>
            </a:extLst>
          </p:cNvPr>
          <p:cNvSpPr/>
          <p:nvPr/>
        </p:nvSpPr>
        <p:spPr>
          <a:xfrm>
            <a:off x="0" y="0"/>
            <a:ext cx="12192000" cy="6858000"/>
          </a:xfrm>
          <a:prstGeom prst="rect">
            <a:avLst/>
          </a:prstGeom>
          <a:noFill/>
          <a:ln w="123825">
            <a:solidFill>
              <a:srgbClr val="8E2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27B4284D-3E54-4F0C-A75A-6E1B21DE62BB}"/>
              </a:ext>
            </a:extLst>
          </p:cNvPr>
          <p:cNvSpPr txBox="1"/>
          <p:nvPr/>
        </p:nvSpPr>
        <p:spPr>
          <a:xfrm>
            <a:off x="1741714" y="6420405"/>
            <a:ext cx="7770525" cy="369332"/>
          </a:xfrm>
          <a:prstGeom prst="rect">
            <a:avLst/>
          </a:prstGeom>
          <a:noFill/>
        </p:spPr>
        <p:txBody>
          <a:bodyPr wrap="none" rtlCol="0">
            <a:spAutoFit/>
          </a:bodyPr>
          <a:lstStyle/>
          <a:p>
            <a:r>
              <a:rPr lang="en-US" b="1" dirty="0">
                <a:solidFill>
                  <a:srgbClr val="8E2C52"/>
                </a:solidFill>
              </a:rPr>
              <a:t>Medical Device Sterilization – Past, Present, and Future, September 20-21, 2023</a:t>
            </a:r>
          </a:p>
        </p:txBody>
      </p:sp>
      <p:sp>
        <p:nvSpPr>
          <p:cNvPr id="10" name="TextBox 9">
            <a:extLst>
              <a:ext uri="{FF2B5EF4-FFF2-40B4-BE49-F238E27FC236}">
                <a16:creationId xmlns:a16="http://schemas.microsoft.com/office/drawing/2014/main" id="{0C597A57-2B86-A528-E36D-ADA58FED8749}"/>
              </a:ext>
            </a:extLst>
          </p:cNvPr>
          <p:cNvSpPr txBox="1"/>
          <p:nvPr/>
        </p:nvSpPr>
        <p:spPr>
          <a:xfrm>
            <a:off x="404261" y="1747166"/>
            <a:ext cx="11450282" cy="2358979"/>
          </a:xfrm>
          <a:prstGeom prst="rect">
            <a:avLst/>
          </a:prstGeom>
          <a:noFill/>
        </p:spPr>
        <p:txBody>
          <a:bodyPr wrap="square">
            <a:spAutoFit/>
          </a:bodyPr>
          <a:lstStyle/>
          <a:p>
            <a:pPr marL="0" marR="0">
              <a:lnSpc>
                <a:spcPts val="1600"/>
              </a:lnSpc>
              <a:spcBef>
                <a:spcPts val="0"/>
              </a:spcBef>
              <a:spcAft>
                <a:spcPts val="0"/>
              </a:spcAft>
              <a:tabLst>
                <a:tab pos="0" algn="l"/>
              </a:tabLst>
            </a:pPr>
            <a:r>
              <a:rPr lang="en-US" dirty="0">
                <a:effectLst/>
                <a:ea typeface="Times New Roman" panose="02020603050405020304" pitchFamily="18" charset="0"/>
                <a:cs typeface="Times New Roman" panose="02020603050405020304" pitchFamily="18" charset="0"/>
              </a:rPr>
              <a:t>Irradiation with electron beams in the energy range lower than 300 keV is used in the polymer industry for curing and crosslinking. These beams are also used in the pharmaceutical and medical device industries for sterilization of surfaces. Both applications may require that delivered doses are traceable to national standards and that the low energy electron beam processes is validated. </a:t>
            </a:r>
          </a:p>
          <a:p>
            <a:pPr marL="0" marR="0">
              <a:lnSpc>
                <a:spcPts val="1600"/>
              </a:lnSpc>
              <a:spcBef>
                <a:spcPts val="0"/>
              </a:spcBef>
              <a:spcAft>
                <a:spcPts val="0"/>
              </a:spcAft>
              <a:tabLst>
                <a:tab pos="0" algn="l"/>
              </a:tabLst>
            </a:pPr>
            <a:r>
              <a:rPr lang="en-US" dirty="0">
                <a:effectLst/>
                <a:ea typeface="Times New Roman" panose="02020603050405020304" pitchFamily="18" charset="0"/>
                <a:cs typeface="Times New Roman" panose="02020603050405020304" pitchFamily="18" charset="0"/>
              </a:rPr>
              <a:t> </a:t>
            </a:r>
          </a:p>
          <a:p>
            <a:pPr marR="0">
              <a:lnSpc>
                <a:spcPts val="1600"/>
              </a:lnSpc>
              <a:spcBef>
                <a:spcPts val="0"/>
              </a:spcBef>
              <a:spcAft>
                <a:spcPts val="0"/>
              </a:spcAft>
              <a:tabLst>
                <a:tab pos="0" algn="l"/>
              </a:tabLst>
            </a:pPr>
            <a:r>
              <a:rPr lang="en-US" dirty="0">
                <a:effectLst/>
                <a:ea typeface="Times New Roman" panose="02020603050405020304" pitchFamily="18" charset="0"/>
                <a:cs typeface="Times New Roman" panose="02020603050405020304" pitchFamily="18" charset="0"/>
              </a:rPr>
              <a:t>The Course provides the background for understanding the validation requirements of the radiation sterilization standards with focus on the </a:t>
            </a:r>
            <a:r>
              <a:rPr lang="en-US" dirty="0" err="1">
                <a:effectLst/>
                <a:ea typeface="Times New Roman" panose="02020603050405020304" pitchFamily="18" charset="0"/>
                <a:cs typeface="Times New Roman" panose="02020603050405020304" pitchFamily="18" charset="0"/>
              </a:rPr>
              <a:t>dosimet­ric</a:t>
            </a:r>
            <a:r>
              <a:rPr lang="en-US" dirty="0">
                <a:effectLst/>
                <a:ea typeface="Times New Roman" panose="02020603050405020304" pitchFamily="18" charset="0"/>
                <a:cs typeface="Times New Roman" panose="02020603050405020304" pitchFamily="18" charset="0"/>
              </a:rPr>
              <a:t> aspects as used in</a:t>
            </a:r>
          </a:p>
          <a:p>
            <a:pPr marL="342900" marR="0" indent="-342900">
              <a:lnSpc>
                <a:spcPts val="1600"/>
              </a:lnSpc>
              <a:spcBef>
                <a:spcPts val="0"/>
              </a:spcBef>
              <a:spcAft>
                <a:spcPts val="0"/>
              </a:spcAft>
              <a:buFont typeface="+mj-lt"/>
              <a:buAutoNum type="arabicPeriod"/>
              <a:tabLst>
                <a:tab pos="0" algn="l"/>
              </a:tabLst>
            </a:pPr>
            <a:endParaRPr lang="en-US" dirty="0">
              <a:effectLst/>
              <a:ea typeface="Times New Roman" panose="02020603050405020304" pitchFamily="18" charset="0"/>
              <a:cs typeface="Times New Roman" panose="02020603050405020304" pitchFamily="18" charset="0"/>
            </a:endParaRPr>
          </a:p>
          <a:p>
            <a:pPr marL="342900" marR="0" indent="-342900">
              <a:lnSpc>
                <a:spcPts val="1600"/>
              </a:lnSpc>
              <a:spcBef>
                <a:spcPts val="0"/>
              </a:spcBef>
              <a:spcAft>
                <a:spcPts val="0"/>
              </a:spcAft>
              <a:buFont typeface="+mj-lt"/>
              <a:buAutoNum type="arabicPeriod"/>
              <a:tabLst>
                <a:tab pos="0" algn="l"/>
              </a:tabLst>
            </a:pPr>
            <a:r>
              <a:rPr lang="en-US" dirty="0">
                <a:effectLst/>
                <a:ea typeface="Times New Roman" panose="02020603050405020304" pitchFamily="18" charset="0"/>
                <a:cs typeface="Times New Roman" panose="02020603050405020304" pitchFamily="18" charset="0"/>
              </a:rPr>
              <a:t>IQ/OQ, Installation / Operational Qualification</a:t>
            </a:r>
          </a:p>
          <a:p>
            <a:pPr marL="342900" marR="0" indent="-342900">
              <a:lnSpc>
                <a:spcPts val="1600"/>
              </a:lnSpc>
              <a:spcBef>
                <a:spcPts val="0"/>
              </a:spcBef>
              <a:spcAft>
                <a:spcPts val="0"/>
              </a:spcAft>
              <a:buFont typeface="+mj-lt"/>
              <a:buAutoNum type="arabicPeriod"/>
              <a:tabLst>
                <a:tab pos="0" algn="l"/>
              </a:tabLst>
            </a:pPr>
            <a:r>
              <a:rPr lang="en-US" dirty="0">
                <a:effectLst/>
                <a:ea typeface="Times New Roman" panose="02020603050405020304" pitchFamily="18" charset="0"/>
                <a:cs typeface="Times New Roman" panose="02020603050405020304" pitchFamily="18" charset="0"/>
              </a:rPr>
              <a:t>PQ, Performance Qualification</a:t>
            </a:r>
          </a:p>
          <a:p>
            <a:pPr marL="342900" marR="0" indent="-342900">
              <a:lnSpc>
                <a:spcPts val="1600"/>
              </a:lnSpc>
              <a:spcBef>
                <a:spcPts val="0"/>
              </a:spcBef>
              <a:spcAft>
                <a:spcPts val="0"/>
              </a:spcAft>
              <a:buFont typeface="+mj-lt"/>
              <a:buAutoNum type="arabicPeriod"/>
              <a:tabLst>
                <a:tab pos="0" algn="l"/>
              </a:tabLst>
            </a:pPr>
            <a:r>
              <a:rPr lang="en-US" dirty="0">
                <a:effectLst/>
                <a:ea typeface="Times New Roman" panose="02020603050405020304" pitchFamily="18" charset="0"/>
                <a:cs typeface="Times New Roman" panose="02020603050405020304" pitchFamily="18" charset="0"/>
              </a:rPr>
              <a:t>Routine monitoring and Process Control</a:t>
            </a:r>
          </a:p>
        </p:txBody>
      </p:sp>
      <p:pic>
        <p:nvPicPr>
          <p:cNvPr id="11" name="Picture 2">
            <a:extLst>
              <a:ext uri="{FF2B5EF4-FFF2-40B4-BE49-F238E27FC236}">
                <a16:creationId xmlns:a16="http://schemas.microsoft.com/office/drawing/2014/main" id="{C1054B44-6483-6B60-4E53-B6DB5D3E47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03806" y="263491"/>
            <a:ext cx="650737" cy="97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2FE4855B-8020-403A-08E7-146E944F3E37}"/>
              </a:ext>
            </a:extLst>
          </p:cNvPr>
          <p:cNvSpPr txBox="1"/>
          <p:nvPr/>
        </p:nvSpPr>
        <p:spPr>
          <a:xfrm>
            <a:off x="337456" y="263491"/>
            <a:ext cx="10528893" cy="1200329"/>
          </a:xfrm>
          <a:prstGeom prst="rect">
            <a:avLst/>
          </a:prstGeom>
          <a:noFill/>
        </p:spPr>
        <p:txBody>
          <a:bodyPr wrap="square">
            <a:spAutoFit/>
          </a:bodyPr>
          <a:lstStyle/>
          <a:p>
            <a:pPr algn="l"/>
            <a:r>
              <a:rPr lang="en-US" sz="2400" b="1" i="0" dirty="0">
                <a:solidFill>
                  <a:srgbClr val="00619F"/>
                </a:solidFill>
                <a:effectLst/>
              </a:rPr>
              <a:t>Validation and Process Control for Low Energy Electron Beam Sterilization</a:t>
            </a:r>
          </a:p>
          <a:p>
            <a:pPr algn="l"/>
            <a:r>
              <a:rPr lang="en-US" sz="2400" dirty="0">
                <a:solidFill>
                  <a:srgbClr val="212529"/>
                </a:solidFill>
              </a:rPr>
              <a:t>October 10-12</a:t>
            </a:r>
            <a:r>
              <a:rPr lang="en-US" sz="2400" b="0" i="0" dirty="0">
                <a:solidFill>
                  <a:srgbClr val="212529"/>
                </a:solidFill>
                <a:effectLst/>
              </a:rPr>
              <a:t>, 2023</a:t>
            </a:r>
          </a:p>
          <a:p>
            <a:pPr algn="l"/>
            <a:r>
              <a:rPr lang="en-US" sz="2400" dirty="0">
                <a:solidFill>
                  <a:srgbClr val="212529"/>
                </a:solidFill>
              </a:rPr>
              <a:t>RISO National Laboratory, Roskilde, Denmark</a:t>
            </a:r>
            <a:endParaRPr lang="en-US" sz="2400" b="0" i="0" dirty="0">
              <a:solidFill>
                <a:srgbClr val="212529"/>
              </a:solidFill>
              <a:effectLst/>
            </a:endParaRPr>
          </a:p>
        </p:txBody>
      </p:sp>
      <p:pic>
        <p:nvPicPr>
          <p:cNvPr id="4097" name="Picture 1">
            <a:extLst>
              <a:ext uri="{FF2B5EF4-FFF2-40B4-BE49-F238E27FC236}">
                <a16:creationId xmlns:a16="http://schemas.microsoft.com/office/drawing/2014/main" id="{9DBAB2AE-56CD-ED75-A3D8-87B947595B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975800" y="3476259"/>
            <a:ext cx="2530031"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3">
            <a:extLst>
              <a:ext uri="{FF2B5EF4-FFF2-40B4-BE49-F238E27FC236}">
                <a16:creationId xmlns:a16="http://schemas.microsoft.com/office/drawing/2014/main" id="{F4666C74-C079-C4D1-F36F-CBDC1CE5AE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401" y="4537810"/>
            <a:ext cx="2343150" cy="162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2" descr="RisoScanProducts">
            <a:extLst>
              <a:ext uri="{FF2B5EF4-FFF2-40B4-BE49-F238E27FC236}">
                <a16:creationId xmlns:a16="http://schemas.microsoft.com/office/drawing/2014/main" id="{796ADF4B-B4DF-22FE-9AD4-FC855974CF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7760" y="4532433"/>
            <a:ext cx="2195112" cy="171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212690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1534</Words>
  <Application>Microsoft Office PowerPoint</Application>
  <PresentationFormat>Widescreen</PresentationFormat>
  <Paragraphs>159</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CG Times</vt:lpstr>
      <vt:lpstr>Arial</vt:lpstr>
      <vt:lpstr>Calibri</vt:lpstr>
      <vt:lpstr>Calibri Light</vt:lpstr>
      <vt:lpstr>Symbol</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Pasmore, Mark</dc:creator>
  <cp:lastModifiedBy>Williams, John [MN035]</cp:lastModifiedBy>
  <cp:revision>17</cp:revision>
  <dcterms:created xsi:type="dcterms:W3CDTF">2021-09-20T18:58:47Z</dcterms:created>
  <dcterms:modified xsi:type="dcterms:W3CDTF">2023-09-19T17:59:28Z</dcterms:modified>
</cp:coreProperties>
</file>