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4"/>
  </p:sldMasterIdLst>
  <p:notesMasterIdLst>
    <p:notesMasterId r:id="rId21"/>
  </p:notesMasterIdLst>
  <p:handoutMasterIdLst>
    <p:handoutMasterId r:id="rId22"/>
  </p:handoutMasterIdLst>
  <p:sldIdLst>
    <p:sldId id="3268" r:id="rId5"/>
    <p:sldId id="3269" r:id="rId6"/>
    <p:sldId id="3270" r:id="rId7"/>
    <p:sldId id="3271" r:id="rId8"/>
    <p:sldId id="3284" r:id="rId9"/>
    <p:sldId id="3280" r:id="rId10"/>
    <p:sldId id="3281" r:id="rId11"/>
    <p:sldId id="3287" r:id="rId12"/>
    <p:sldId id="3272" r:id="rId13"/>
    <p:sldId id="3288" r:id="rId14"/>
    <p:sldId id="3273" r:id="rId15"/>
    <p:sldId id="3274" r:id="rId16"/>
    <p:sldId id="3282" r:id="rId17"/>
    <p:sldId id="3283" r:id="rId18"/>
    <p:sldId id="3277" r:id="rId19"/>
    <p:sldId id="3278" r:id="rId20"/>
  </p:sldIdLst>
  <p:sldSz cx="9144000" cy="5143500" type="screen16x9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107">
          <p15:clr>
            <a:srgbClr val="A4A3A4"/>
          </p15:clr>
        </p15:guide>
        <p15:guide id="2" orient="horz" pos="1274">
          <p15:clr>
            <a:srgbClr val="A4A3A4"/>
          </p15:clr>
        </p15:guide>
        <p15:guide id="3" orient="horz" pos="114">
          <p15:clr>
            <a:srgbClr val="A4A3A4"/>
          </p15:clr>
        </p15:guide>
        <p15:guide id="4" orient="horz" pos="2093">
          <p15:clr>
            <a:srgbClr val="A4A3A4"/>
          </p15:clr>
        </p15:guide>
        <p15:guide id="5" orient="horz" pos="453">
          <p15:clr>
            <a:srgbClr val="A4A3A4"/>
          </p15:clr>
        </p15:guide>
        <p15:guide id="6" orient="horz" pos="3001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C97"/>
    <a:srgbClr val="000000"/>
    <a:srgbClr val="FF8000"/>
    <a:srgbClr val="D883FF"/>
    <a:srgbClr val="000001"/>
    <a:srgbClr val="030204"/>
    <a:srgbClr val="110818"/>
    <a:srgbClr val="150C20"/>
    <a:srgbClr val="010000"/>
    <a:srgbClr val="D1F0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530"/>
    <p:restoredTop sz="87243"/>
  </p:normalViewPr>
  <p:slideViewPr>
    <p:cSldViewPr snapToGrid="0" snapToObjects="1">
      <p:cViewPr>
        <p:scale>
          <a:sx n="160" d="100"/>
          <a:sy n="160" d="100"/>
        </p:scale>
        <p:origin x="520" y="144"/>
      </p:cViewPr>
      <p:guideLst>
        <p:guide orient="horz" pos="3107"/>
        <p:guide orient="horz" pos="1274"/>
        <p:guide orient="horz" pos="114"/>
        <p:guide orient="horz" pos="2093"/>
        <p:guide orient="horz" pos="453"/>
        <p:guide orient="horz" pos="3001"/>
        <p:guide pos="5616"/>
        <p:guide pos="136"/>
        <p:guide pos="589"/>
        <p:guide pos="4453"/>
        <p:guide pos="5163"/>
        <p:guide pos="4632"/>
      </p:guideLst>
    </p:cSldViewPr>
  </p:slideViewPr>
  <p:notesTextViewPr>
    <p:cViewPr>
      <p:scale>
        <a:sx n="95" d="100"/>
        <a:sy n="95" d="100"/>
      </p:scale>
      <p:origin x="0" y="0"/>
    </p:cViewPr>
  </p:notesText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7/26/23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7/26/23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8790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8869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2477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9703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1570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4572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5725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4911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8687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0346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1717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9115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emf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lose-up of a factory&#10;&#10;Description automatically generated with low confidence">
            <a:extLst>
              <a:ext uri="{FF2B5EF4-FFF2-40B4-BE49-F238E27FC236}">
                <a16:creationId xmlns:a16="http://schemas.microsoft.com/office/drawing/2014/main" id="{6981BFD7-6588-0D4B-8CC1-3092F9D89EB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7762" y="-486547"/>
            <a:ext cx="9161762" cy="353019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0291EDF-F712-3D43-8EEC-DDEAB4C756BA}"/>
              </a:ext>
            </a:extLst>
          </p:cNvPr>
          <p:cNvSpPr/>
          <p:nvPr userDrawn="1"/>
        </p:nvSpPr>
        <p:spPr>
          <a:xfrm>
            <a:off x="-17763" y="-486547"/>
            <a:ext cx="9161762" cy="3530196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75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  <a:gs pos="52000">
                <a:schemeClr val="accent1">
                  <a:tint val="50000"/>
                  <a:shade val="100000"/>
                  <a:satMod val="350000"/>
                  <a:alpha val="51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23"/>
          <p:cNvSpPr>
            <a:spLocks noGrp="1"/>
          </p:cNvSpPr>
          <p:nvPr>
            <p:ph type="body" sz="quarter" idx="10" hasCustomPrompt="1"/>
          </p:nvPr>
        </p:nvSpPr>
        <p:spPr>
          <a:xfrm>
            <a:off x="322385" y="4624911"/>
            <a:ext cx="2432848" cy="229832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100">
                <a:solidFill>
                  <a:srgbClr val="63666A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Month/Day/Year – Helvetica 11pt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486547"/>
            <a:ext cx="9161762" cy="1084887"/>
          </a:xfrm>
          <a:prstGeom prst="rect">
            <a:avLst/>
          </a:prstGeom>
          <a:solidFill>
            <a:srgbClr val="00295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 hasCustomPrompt="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Presentation Title – Helvetica 24pt</a:t>
            </a:r>
          </a:p>
        </p:txBody>
      </p:sp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  <p:pic>
        <p:nvPicPr>
          <p:cNvPr id="10" name="Picture 4" descr="quantum sensor back piece">
            <a:extLst>
              <a:ext uri="{FF2B5EF4-FFF2-40B4-BE49-F238E27FC236}">
                <a16:creationId xmlns:a16="http://schemas.microsoft.com/office/drawing/2014/main" id="{58996D56-0C7D-0545-97D5-1614214A0A2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16823" y="658523"/>
            <a:ext cx="1184754" cy="1745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quantum sensor board">
            <a:extLst>
              <a:ext uri="{FF2B5EF4-FFF2-40B4-BE49-F238E27FC236}">
                <a16:creationId xmlns:a16="http://schemas.microsoft.com/office/drawing/2014/main" id="{B970DDA0-C74F-5046-A378-DDCACA046D3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71851" y="987224"/>
            <a:ext cx="889941" cy="1125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quantum sensor front wire">
            <a:extLst>
              <a:ext uri="{FF2B5EF4-FFF2-40B4-BE49-F238E27FC236}">
                <a16:creationId xmlns:a16="http://schemas.microsoft.com/office/drawing/2014/main" id="{8E223E00-B323-724E-B6CA-F8C7BC74BF0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21378" y="1479305"/>
            <a:ext cx="458312" cy="778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0" descr="quantum sensor front piece">
            <a:extLst>
              <a:ext uri="{FF2B5EF4-FFF2-40B4-BE49-F238E27FC236}">
                <a16:creationId xmlns:a16="http://schemas.microsoft.com/office/drawing/2014/main" id="{F43291D3-2C06-EF44-866C-4C41505D5F5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44" y="1153592"/>
            <a:ext cx="1267601" cy="1789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532A1F0-4E7A-E244-8810-AC7326853167}"/>
              </a:ext>
            </a:extLst>
          </p:cNvPr>
          <p:cNvSpPr/>
          <p:nvPr userDrawn="1"/>
        </p:nvSpPr>
        <p:spPr>
          <a:xfrm>
            <a:off x="4977442" y="109365"/>
            <a:ext cx="1424084" cy="465826"/>
          </a:xfrm>
          <a:prstGeom prst="rect">
            <a:avLst/>
          </a:prstGeom>
          <a:solidFill>
            <a:srgbClr val="00295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 descr="Text&#10;&#10;Description automatically generated with medium confidence">
            <a:extLst>
              <a:ext uri="{FF2B5EF4-FFF2-40B4-BE49-F238E27FC236}">
                <a16:creationId xmlns:a16="http://schemas.microsoft.com/office/drawing/2014/main" id="{FF97E303-7D0D-0140-8C19-6B3554D43B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74971" y="181351"/>
            <a:ext cx="1229025" cy="290085"/>
          </a:xfrm>
          <a:prstGeom prst="rect">
            <a:avLst/>
          </a:prstGeom>
        </p:spPr>
      </p:pic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93AC8FA2-90E7-D148-8B12-B15FB0A3395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30017" y="4505383"/>
            <a:ext cx="1611139" cy="408453"/>
          </a:xfrm>
          <a:prstGeom prst="rect">
            <a:avLst/>
          </a:prstGeom>
        </p:spPr>
        <p:txBody>
          <a:bodyPr lIns="0" tIns="0" rIns="0" bIns="0"/>
          <a:lstStyle>
            <a:lvl1pPr marL="230188" indent="-230188">
              <a:defRPr sz="1050">
                <a:solidFill>
                  <a:srgbClr val="505050"/>
                </a:solidFill>
              </a:defRPr>
            </a:lvl1pPr>
            <a:lvl2pPr marL="512763" indent="-230188">
              <a:defRPr sz="1600">
                <a:solidFill>
                  <a:srgbClr val="505050"/>
                </a:solidFill>
              </a:defRPr>
            </a:lvl2pPr>
            <a:lvl3pPr marL="803275" indent="-230188">
              <a:defRPr sz="1500">
                <a:solidFill>
                  <a:srgbClr val="505050"/>
                </a:solidFill>
              </a:defRPr>
            </a:lvl3pPr>
            <a:lvl4pPr marL="1085850" indent="-228600">
              <a:defRPr sz="1400">
                <a:solidFill>
                  <a:srgbClr val="505050"/>
                </a:solidFill>
              </a:defRPr>
            </a:lvl4pPr>
            <a:lvl5pPr marL="1370013" indent="-230188"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Insert partner logo here</a:t>
            </a:r>
          </a:p>
        </p:txBody>
      </p:sp>
      <p:sp>
        <p:nvSpPr>
          <p:cNvPr id="19" name="Text Placeholder 23">
            <a:extLst>
              <a:ext uri="{FF2B5EF4-FFF2-40B4-BE49-F238E27FC236}">
                <a16:creationId xmlns:a16="http://schemas.microsoft.com/office/drawing/2014/main" id="{245080E3-9504-414A-AA23-AB0CE37FF0C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29290" y="4110207"/>
            <a:ext cx="2041405" cy="408453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400">
                <a:solidFill>
                  <a:srgbClr val="63666A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Presenter 1 name</a:t>
            </a:r>
          </a:p>
        </p:txBody>
      </p:sp>
      <p:sp>
        <p:nvSpPr>
          <p:cNvPr id="20" name="Text Placeholder 23">
            <a:extLst>
              <a:ext uri="{FF2B5EF4-FFF2-40B4-BE49-F238E27FC236}">
                <a16:creationId xmlns:a16="http://schemas.microsoft.com/office/drawing/2014/main" id="{6F8C807F-204C-8B4F-9A59-26AA04D8C39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99035" y="4110207"/>
            <a:ext cx="2041405" cy="408453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400">
                <a:solidFill>
                  <a:srgbClr val="63666A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Presenter 2 name</a:t>
            </a:r>
          </a:p>
        </p:txBody>
      </p:sp>
      <p:sp>
        <p:nvSpPr>
          <p:cNvPr id="21" name="Text Placeholder 23">
            <a:extLst>
              <a:ext uri="{FF2B5EF4-FFF2-40B4-BE49-F238E27FC236}">
                <a16:creationId xmlns:a16="http://schemas.microsoft.com/office/drawing/2014/main" id="{8AAB08ED-6551-B547-9C66-87D57174223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68780" y="4104604"/>
            <a:ext cx="2041405" cy="408453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400">
                <a:solidFill>
                  <a:srgbClr val="63666A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Presenter 3 name</a:t>
            </a:r>
          </a:p>
        </p:txBody>
      </p:sp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3" y="728664"/>
            <a:ext cx="8672513" cy="3794522"/>
          </a:xfrm>
          <a:prstGeom prst="rect">
            <a:avLst/>
          </a:prstGeom>
        </p:spPr>
        <p:txBody>
          <a:bodyPr lIns="0" tIns="0" rIns="0" bIns="0"/>
          <a:lstStyle>
            <a:lvl1pPr marL="230188" indent="-230188">
              <a:defRPr sz="1800">
                <a:solidFill>
                  <a:srgbClr val="505050"/>
                </a:solidFill>
              </a:defRPr>
            </a:lvl1pPr>
            <a:lvl2pPr marL="512763" indent="-230188">
              <a:defRPr sz="1600">
                <a:solidFill>
                  <a:srgbClr val="505050"/>
                </a:solidFill>
              </a:defRPr>
            </a:lvl2pPr>
            <a:lvl3pPr marL="803275" indent="-230188">
              <a:defRPr sz="1500">
                <a:solidFill>
                  <a:srgbClr val="505050"/>
                </a:solidFill>
              </a:defRPr>
            </a:lvl3pPr>
            <a:lvl4pPr marL="1085850" indent="-228600">
              <a:defRPr sz="1400">
                <a:solidFill>
                  <a:srgbClr val="505050"/>
                </a:solidFill>
              </a:defRPr>
            </a:lvl4pPr>
            <a:lvl5pPr marL="1370013" indent="-230188"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DE06BCD8-7AE2-644C-B33E-DE87792CE2EC}"/>
              </a:ext>
            </a:extLst>
          </p:cNvPr>
          <p:cNvSpPr txBox="1">
            <a:spLocks/>
          </p:cNvSpPr>
          <p:nvPr userDrawn="1"/>
        </p:nvSpPr>
        <p:spPr>
          <a:xfrm>
            <a:off x="598944" y="4851094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900" kern="1200" smtClean="0">
                <a:solidFill>
                  <a:srgbClr val="004C97"/>
                </a:solidFill>
                <a:latin typeface="Helvetica" charset="0"/>
                <a:ea typeface="Geneva" charset="0"/>
                <a:cs typeface="ＭＳ Ｐゴシック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pPr>
              <a:defRPr/>
            </a:pPr>
            <a:r>
              <a:rPr lang="en-US" dirty="0"/>
              <a:t>8/3/23</a:t>
            </a: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960FB5DE-2BBF-E942-B18F-431AEB78E818}"/>
              </a:ext>
            </a:extLst>
          </p:cNvPr>
          <p:cNvSpPr txBox="1">
            <a:spLocks/>
          </p:cNvSpPr>
          <p:nvPr userDrawn="1"/>
        </p:nvSpPr>
        <p:spPr>
          <a:xfrm>
            <a:off x="1117700" y="4846903"/>
            <a:ext cx="3710332" cy="296597"/>
          </a:xfrm>
          <a:prstGeom prst="rect">
            <a:avLst/>
          </a:prstGeom>
        </p:spPr>
        <p:txBody>
          <a:bodyPr lIns="0" tIns="0" rIns="0" bIns="0" anchor="t" anchorCtr="0"/>
          <a:lstStyle>
            <a:defPPr>
              <a:defRPr lang="en-US"/>
            </a:defPPr>
            <a:lvl1pPr marL="0" algn="l" defTabSz="457200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pPr>
              <a:spcBef>
                <a:spcPts val="0"/>
              </a:spcBef>
            </a:pPr>
            <a:r>
              <a:rPr lang="en-US" dirty="0"/>
              <a:t>Ajeya Dixon</a:t>
            </a:r>
            <a:endParaRPr lang="en-US" sz="900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7CC9F928-A55A-6F48-B4D1-652C0647D14B}"/>
              </a:ext>
            </a:extLst>
          </p:cNvPr>
          <p:cNvSpPr txBox="1">
            <a:spLocks/>
          </p:cNvSpPr>
          <p:nvPr userDrawn="1"/>
        </p:nvSpPr>
        <p:spPr>
          <a:xfrm>
            <a:off x="84367" y="4851094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defTabSz="457200" rtl="0" fontAlgn="base">
              <a:spcBef>
                <a:spcPct val="0"/>
              </a:spcBef>
              <a:spcAft>
                <a:spcPct val="0"/>
              </a:spcAft>
              <a:defRPr sz="900" kern="1200" smtClean="0">
                <a:solidFill>
                  <a:srgbClr val="004C97"/>
                </a:solidFill>
                <a:latin typeface="Helvetica" charset="0"/>
                <a:ea typeface="Geneva" charset="0"/>
                <a:cs typeface="ＭＳ Ｐゴシック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728663"/>
            <a:ext cx="4206240" cy="2725341"/>
          </a:xfrm>
          <a:prstGeom prst="rect">
            <a:avLst/>
          </a:prstGeom>
        </p:spPr>
        <p:txBody>
          <a:bodyPr lIns="0" tIns="0" rIns="0" bIns="0"/>
          <a:lstStyle>
            <a:lvl1pPr marL="230188" indent="-230188">
              <a:defRPr sz="1800">
                <a:solidFill>
                  <a:srgbClr val="505050"/>
                </a:solidFill>
              </a:defRPr>
            </a:lvl1pPr>
            <a:lvl2pPr marL="512763" indent="-230188">
              <a:defRPr sz="1600">
                <a:solidFill>
                  <a:srgbClr val="505050"/>
                </a:solidFill>
              </a:defRPr>
            </a:lvl2pPr>
            <a:lvl3pPr marL="803275" indent="-230188">
              <a:defRPr sz="1500">
                <a:solidFill>
                  <a:srgbClr val="505050"/>
                </a:solidFill>
              </a:defRPr>
            </a:lvl3pPr>
            <a:lvl4pPr marL="1085850" indent="-228600">
              <a:defRPr sz="1400">
                <a:solidFill>
                  <a:srgbClr val="505050"/>
                </a:solidFill>
              </a:defRPr>
            </a:lvl4pPr>
            <a:lvl5pPr marL="1370013" indent="-230188"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5" y="728663"/>
            <a:ext cx="4215383" cy="2725341"/>
          </a:xfrm>
          <a:prstGeom prst="rect">
            <a:avLst/>
          </a:prstGeom>
        </p:spPr>
        <p:txBody>
          <a:bodyPr lIns="0" tIns="0" rIns="0" bIns="0"/>
          <a:lstStyle>
            <a:lvl1pPr marL="230188" indent="-230188">
              <a:defRPr sz="1800">
                <a:solidFill>
                  <a:srgbClr val="505050"/>
                </a:solidFill>
              </a:defRPr>
            </a:lvl1pPr>
            <a:lvl2pPr marL="512763" indent="-230188">
              <a:defRPr sz="1600">
                <a:solidFill>
                  <a:srgbClr val="505050"/>
                </a:solidFill>
              </a:defRPr>
            </a:lvl2pPr>
            <a:lvl3pPr marL="806450" indent="-228600">
              <a:defRPr sz="1500">
                <a:solidFill>
                  <a:srgbClr val="505050"/>
                </a:solidFill>
              </a:defRPr>
            </a:lvl3pPr>
            <a:lvl4pPr marL="1087438" indent="-228600">
              <a:defRPr sz="1400">
                <a:solidFill>
                  <a:srgbClr val="505050"/>
                </a:solidFill>
              </a:defRPr>
            </a:lvl4pPr>
            <a:lvl5pPr marL="1370013" indent="-228600"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3573827"/>
            <a:ext cx="4205476" cy="9493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2" y="3573827"/>
            <a:ext cx="4206239" cy="9493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4B680134-5D92-7242-BBA1-886BF9DEE3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98944" y="4851094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911CFC9-9956-B44E-BAB6-83E292F8D241}" type="datetime1">
              <a:rPr lang="en-US" smtClean="0"/>
              <a:t>7/26/23</a:t>
            </a:fld>
            <a:endParaRPr lang="en-US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BEA271B4-4C3E-BD4E-913B-EA929FC683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74551" y="4846903"/>
            <a:ext cx="4109227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Presenter | Presentation Title or Meeting Title</a:t>
            </a:r>
            <a:endParaRPr lang="en-US" b="1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AF2E4B72-D638-994A-B26D-1991D3D7B1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367" y="4851094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 algn="ctr">
              <a:defRPr/>
            </a:pPr>
            <a:fld id="{148C009B-CB69-E04A-B9B3-34B26D69E9CF}" type="slidenum">
              <a:rPr lang="en-US" smtClean="0"/>
              <a:pPr algn="ctr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719138"/>
            <a:ext cx="3027894" cy="376700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5" y="719139"/>
            <a:ext cx="5347605" cy="3767006"/>
          </a:xfrm>
          <a:prstGeom prst="rect">
            <a:avLst/>
          </a:prstGeom>
        </p:spPr>
        <p:txBody>
          <a:bodyPr lIns="0" tIns="0" rIns="0" bIns="0"/>
          <a:lstStyle>
            <a:lvl1pPr marL="230188" indent="-230188">
              <a:defRPr sz="1800">
                <a:solidFill>
                  <a:srgbClr val="505050"/>
                </a:solidFill>
              </a:defRPr>
            </a:lvl1pPr>
            <a:lvl2pPr marL="514350" indent="-230188">
              <a:defRPr sz="1600">
                <a:solidFill>
                  <a:srgbClr val="505050"/>
                </a:solidFill>
              </a:defRPr>
            </a:lvl2pPr>
            <a:lvl3pPr marL="806450" indent="-228600">
              <a:defRPr sz="1500">
                <a:solidFill>
                  <a:srgbClr val="505050"/>
                </a:solidFill>
              </a:defRPr>
            </a:lvl3pPr>
            <a:lvl4pPr marL="1087438" indent="-228600">
              <a:defRPr sz="1400">
                <a:solidFill>
                  <a:srgbClr val="505050"/>
                </a:solidFill>
              </a:defRPr>
            </a:lvl4pPr>
            <a:lvl5pPr marL="1370013" indent="-228600"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190520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1D1E85FB-9D24-E742-A183-0032C25D3146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598944" y="4851094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911CFC9-9956-B44E-BAB6-83E292F8D241}" type="datetime1">
              <a:rPr lang="en-US" smtClean="0"/>
              <a:t>7/26/23</a:t>
            </a:fld>
            <a:endParaRPr lang="en-US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58638AA5-9B26-B243-A739-BD432267BA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74551" y="4846903"/>
            <a:ext cx="4109227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Presenter | Presentation Title or Meeting Title</a:t>
            </a:r>
            <a:endParaRPr lang="en-US" b="1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FA7B224-0DB2-BE4D-A5A0-3951E09FDF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367" y="4851094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 algn="ctr">
              <a:defRPr/>
            </a:pPr>
            <a:fld id="{148C009B-CB69-E04A-B9B3-34B26D69E9CF}" type="slidenum">
              <a:rPr lang="en-US" smtClean="0"/>
              <a:pPr algn="ctr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728664"/>
            <a:ext cx="8686800" cy="2795038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3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3707254"/>
            <a:ext cx="8686800" cy="81844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77828938-55C4-D54F-97BC-6558BFC0A55D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598944" y="4851094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911CFC9-9956-B44E-BAB6-83E292F8D241}" type="datetime1">
              <a:rPr lang="en-US" smtClean="0"/>
              <a:t>7/26/23</a:t>
            </a:fld>
            <a:endParaRPr lang="en-US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0B46EA44-3E02-F848-9364-CFD6DEC4B3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74551" y="4846903"/>
            <a:ext cx="4109227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Presenter | Presentation Title or Meeting Title</a:t>
            </a:r>
            <a:endParaRPr lang="en-US" b="1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04FB1EB2-998A-C145-B854-F76D309071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367" y="4851094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 algn="ctr">
              <a:defRPr/>
            </a:pPr>
            <a:fld id="{148C009B-CB69-E04A-B9B3-34B26D69E9CF}" type="slidenum">
              <a:rPr lang="en-US" smtClean="0"/>
              <a:pPr algn="ctr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ogo Bottom: 3 Pictures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722003"/>
            <a:ext cx="2764716" cy="2795038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3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3707254"/>
            <a:ext cx="8686800" cy="81844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77828938-55C4-D54F-97BC-6558BFC0A55D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598944" y="4851094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911CFC9-9956-B44E-BAB6-83E292F8D241}" type="datetime1">
              <a:rPr lang="en-US" smtClean="0"/>
              <a:t>7/26/23</a:t>
            </a:fld>
            <a:endParaRPr lang="en-US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0B46EA44-3E02-F848-9364-CFD6DEC4B3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74551" y="4846903"/>
            <a:ext cx="4109227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Presenter | Presentation Title or Meeting Title</a:t>
            </a:r>
            <a:endParaRPr lang="en-US" b="1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04FB1EB2-998A-C145-B854-F76D309071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367" y="4851094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 algn="ctr">
              <a:defRPr/>
            </a:pPr>
            <a:fld id="{148C009B-CB69-E04A-B9B3-34B26D69E9CF}" type="slidenum">
              <a:rPr lang="en-US" smtClean="0"/>
              <a:pPr algn="ctr">
                <a:defRPr/>
              </a:pPr>
              <a:t>‹#›</a:t>
            </a:fld>
            <a:endParaRPr lang="en-US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3201775C-AD98-2244-BFD9-9D2B630B7494}"/>
              </a:ext>
            </a:extLst>
          </p:cNvPr>
          <p:cNvSpPr>
            <a:spLocks noGrp="1"/>
          </p:cNvSpPr>
          <p:nvPr>
            <p:ph type="pic" idx="15"/>
          </p:nvPr>
        </p:nvSpPr>
        <p:spPr>
          <a:xfrm>
            <a:off x="3185115" y="720589"/>
            <a:ext cx="2764716" cy="2795038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3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EFDDEADE-6168-E74A-B5A8-27F6C2E38AF0}"/>
              </a:ext>
            </a:extLst>
          </p:cNvPr>
          <p:cNvSpPr>
            <a:spLocks noGrp="1"/>
          </p:cNvSpPr>
          <p:nvPr>
            <p:ph type="pic" idx="16"/>
          </p:nvPr>
        </p:nvSpPr>
        <p:spPr>
          <a:xfrm>
            <a:off x="6146157" y="722003"/>
            <a:ext cx="2764716" cy="2795038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3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28662861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190501"/>
            <a:ext cx="8675688" cy="4352192"/>
          </a:xfrm>
          <a:prstGeom prst="rect">
            <a:avLst/>
          </a:prstGeom>
        </p:spPr>
        <p:txBody>
          <a:bodyPr vert="horz"/>
          <a:lstStyle>
            <a:lvl1pPr marL="230188" indent="-230188"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C04DE35B-43B2-5E46-BB2A-7F0C47F493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98944" y="4851094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911CFC9-9956-B44E-BAB6-83E292F8D241}" type="datetime1">
              <a:rPr lang="en-US" smtClean="0"/>
              <a:t>7/26/23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8CB08929-45CB-4844-8FAB-490E069AA8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74551" y="4846903"/>
            <a:ext cx="4109227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Presenter | Presentation Title or Meeting Title</a:t>
            </a:r>
            <a:endParaRPr lang="en-US" b="1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00369265-93AE-D948-8118-B1D4795106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367" y="4851094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 algn="ctr">
              <a:defRPr/>
            </a:pPr>
            <a:fld id="{148C009B-CB69-E04A-B9B3-34B26D69E9CF}" type="slidenum">
              <a:rPr lang="en-US" smtClean="0"/>
              <a:pPr algn="ctr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llage - multipl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21" name="Date Placeholder 3">
            <a:extLst>
              <a:ext uri="{FF2B5EF4-FFF2-40B4-BE49-F238E27FC236}">
                <a16:creationId xmlns:a16="http://schemas.microsoft.com/office/drawing/2014/main" id="{F003E816-DE23-7A4B-A7F1-1C444743BC6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98944" y="4851094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911CFC9-9956-B44E-BAB6-83E292F8D241}" type="datetime1">
              <a:rPr lang="en-US" smtClean="0"/>
              <a:t>7/26/23</a:t>
            </a:fld>
            <a:endParaRPr lang="en-US"/>
          </a:p>
        </p:txBody>
      </p:sp>
      <p:sp>
        <p:nvSpPr>
          <p:cNvPr id="22" name="Footer Placeholder 4">
            <a:extLst>
              <a:ext uri="{FF2B5EF4-FFF2-40B4-BE49-F238E27FC236}">
                <a16:creationId xmlns:a16="http://schemas.microsoft.com/office/drawing/2014/main" id="{2DF94F28-0184-8042-9D48-11789A42E8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74551" y="4846903"/>
            <a:ext cx="4109227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Presenter | Presentation Title or Meeting Title</a:t>
            </a:r>
            <a:endParaRPr lang="en-US" b="1"/>
          </a:p>
        </p:txBody>
      </p: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A9F1936B-7E4C-D74A-AB55-2D8B530D44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367" y="4851094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 algn="ctr">
              <a:defRPr/>
            </a:pPr>
            <a:fld id="{148C009B-CB69-E04A-B9B3-34B26D69E9CF}" type="slidenum">
              <a:rPr lang="en-US" smtClean="0"/>
              <a:pPr algn="ctr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598944" y="4851094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08/03/2023</a:t>
            </a: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74551" y="4846903"/>
            <a:ext cx="3197449" cy="185166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Ajeya Dixon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367" y="4851094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 algn="ctr">
              <a:defRPr/>
            </a:pPr>
            <a:fld id="{148C009B-CB69-E04A-B9B3-34B26D69E9CF}" type="slidenum">
              <a:rPr lang="en-US" smtClean="0"/>
              <a:pPr algn="ctr">
                <a:defRPr/>
              </a:pPr>
              <a:t>‹#›</a:t>
            </a:fld>
            <a:endParaRPr lang="en-US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6" y="3358114"/>
            <a:ext cx="1076325" cy="1809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97DF15F-E4F1-4748-9406-D17A68FA5E50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5653" y="4756601"/>
            <a:ext cx="2693984" cy="272457"/>
          </a:xfrm>
          <a:prstGeom prst="rect">
            <a:avLst/>
          </a:prstGeom>
        </p:spPr>
      </p:pic>
      <p:pic>
        <p:nvPicPr>
          <p:cNvPr id="7" name="Picture 6" descr="A picture containing icon&#10;&#10;Description automatically generated">
            <a:extLst>
              <a:ext uri="{FF2B5EF4-FFF2-40B4-BE49-F238E27FC236}">
                <a16:creationId xmlns:a16="http://schemas.microsoft.com/office/drawing/2014/main" id="{67A3B8BE-B724-E148-AFCA-7B0B94FC73E7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64884" y="4772157"/>
            <a:ext cx="1235135" cy="23396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04" r:id="rId2"/>
    <p:sldLayoutId id="2147484105" r:id="rId3"/>
    <p:sldLayoutId id="2147484120" r:id="rId4"/>
    <p:sldLayoutId id="2147484103" r:id="rId5"/>
    <p:sldLayoutId id="2147484123" r:id="rId6"/>
    <p:sldLayoutId id="2147484122" r:id="rId7"/>
    <p:sldLayoutId id="2147484116" r:id="rId8"/>
  </p:sldLayoutIdLst>
  <p:hf hdr="0" ft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6590625-AD56-C756-E762-9A1D60D89BE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August 3, 2023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1D127A-E06F-6A56-A988-7970AA9C809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/>
              <a:t>Interfacial Width Analysis of Metal Capping Layers and Niobium in Superconducting Qubits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765CB9C-0AF3-F754-1F73-FF707DB2131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29289" y="4110207"/>
            <a:ext cx="3002489" cy="408453"/>
          </a:xfrm>
        </p:spPr>
        <p:txBody>
          <a:bodyPr/>
          <a:lstStyle/>
          <a:p>
            <a:r>
              <a:rPr lang="en-US" dirty="0"/>
              <a:t>Ajeya Dixon</a:t>
            </a:r>
          </a:p>
          <a:p>
            <a:r>
              <a:rPr lang="en-US" dirty="0"/>
              <a:t>FRA-URA Women in STEM</a:t>
            </a:r>
          </a:p>
        </p:txBody>
      </p:sp>
    </p:spTree>
    <p:extLst>
      <p:ext uri="{BB962C8B-B14F-4D97-AF65-F5344CB8AC3E}">
        <p14:creationId xmlns:p14="http://schemas.microsoft.com/office/powerpoint/2010/main" val="42268735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1FEEED8-2B69-047F-F466-32690BBD1D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</a:pPr>
            <a:r>
              <a:rPr lang="en-US" dirty="0"/>
              <a:t>Interfacial Width of Aluminum Caps</a:t>
            </a:r>
          </a:p>
        </p:txBody>
      </p:sp>
      <p:pic>
        <p:nvPicPr>
          <p:cNvPr id="5122" name="Picture 2" descr="Study of Pt-Al-Nb Alloys Above 45 at.% Pt | SpringerLink">
            <a:extLst>
              <a:ext uri="{FF2B5EF4-FFF2-40B4-BE49-F238E27FC236}">
                <a16:creationId xmlns:a16="http://schemas.microsoft.com/office/drawing/2014/main" id="{899F61AF-3545-642C-1666-8DF44C4123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4685" y="989853"/>
            <a:ext cx="4111957" cy="3163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>
            <a:extLst>
              <a:ext uri="{FF2B5EF4-FFF2-40B4-BE49-F238E27FC236}">
                <a16:creationId xmlns:a16="http://schemas.microsoft.com/office/drawing/2014/main" id="{C42CD5C2-7F22-7CE3-25A6-3E1D79DF62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742" y="611916"/>
            <a:ext cx="2540424" cy="201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>
            <a:extLst>
              <a:ext uri="{FF2B5EF4-FFF2-40B4-BE49-F238E27FC236}">
                <a16:creationId xmlns:a16="http://schemas.microsoft.com/office/drawing/2014/main" id="{05C02ED2-3E4A-A25D-B157-F6B733B379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742" y="2655239"/>
            <a:ext cx="2540424" cy="2018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34930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F14263D-959C-0A0B-D500-49C8F273DF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3" y="728664"/>
            <a:ext cx="3307973" cy="3794522"/>
          </a:xfrm>
        </p:spPr>
        <p:txBody>
          <a:bodyPr/>
          <a:lstStyle/>
          <a:p>
            <a:r>
              <a:rPr lang="en-US" dirty="0"/>
              <a:t>We find that palladium and gold metal encapsulations have the least amount of alloying present on average.</a:t>
            </a:r>
          </a:p>
          <a:p>
            <a:endParaRPr lang="en-US" dirty="0"/>
          </a:p>
          <a:p>
            <a:r>
              <a:rPr lang="en-US" dirty="0"/>
              <a:t>More comprehensive analysis is needed to determine the cause of increased alloying in tantalum and platinum encapsulations.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1FEEED8-2B69-047F-F466-32690BBD1D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Interfacial Width of Different Metal Caps Conclusion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FDDFA31-FA70-DF1E-D7EE-7601EF46A0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0525" y="873315"/>
            <a:ext cx="4934190" cy="2956674"/>
          </a:xfrm>
          <a:prstGeom prst="rect">
            <a:avLst/>
          </a:prstGeom>
        </p:spPr>
      </p:pic>
      <p:sp>
        <p:nvSpPr>
          <p:cNvPr id="5" name="Text Placeholder 34">
            <a:extLst>
              <a:ext uri="{FF2B5EF4-FFF2-40B4-BE49-F238E27FC236}">
                <a16:creationId xmlns:a16="http://schemas.microsoft.com/office/drawing/2014/main" id="{0C5C3F46-CFAB-3BDE-A1D7-94AB65D834FD}"/>
              </a:ext>
            </a:extLst>
          </p:cNvPr>
          <p:cNvSpPr txBox="1">
            <a:spLocks/>
          </p:cNvSpPr>
          <p:nvPr/>
        </p:nvSpPr>
        <p:spPr>
          <a:xfrm>
            <a:off x="4383567" y="3943652"/>
            <a:ext cx="3968105" cy="249930"/>
          </a:xfrm>
          <a:prstGeom prst="rect">
            <a:avLst/>
          </a:prstGeom>
          <a:noFill/>
        </p:spPr>
        <p:txBody>
          <a:bodyPr vert="horz" lIns="0" tIns="308967" rIns="308967" bIns="308967"/>
          <a:lstStyle>
            <a:lvl1pPr marL="0" indent="0" algn="l" defTabSz="514944" rtl="0" eaLnBrk="1" latinLnBrk="0" hangingPunct="1">
              <a:spcBef>
                <a:spcPct val="20000"/>
              </a:spcBef>
              <a:buFontTx/>
              <a:buNone/>
              <a:defRPr sz="2700" b="1" i="0" kern="1200" baseline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  <a:lvl2pPr marL="514944" indent="0" algn="l" defTabSz="514944" rtl="0" eaLnBrk="1" latinLnBrk="0" hangingPunct="1">
              <a:spcBef>
                <a:spcPct val="20000"/>
              </a:spcBef>
              <a:buFontTx/>
              <a:buNone/>
              <a:defRPr sz="2700" b="1" i="0" kern="1200" baseline="0">
                <a:solidFill>
                  <a:schemeClr val="bg1"/>
                </a:solidFill>
                <a:latin typeface="Helvetica"/>
                <a:ea typeface="+mn-ea"/>
                <a:cs typeface="+mn-cs"/>
              </a:defRPr>
            </a:lvl2pPr>
            <a:lvl3pPr marL="1029889" indent="0" algn="l" defTabSz="514944" rtl="0" eaLnBrk="1" latinLnBrk="0" hangingPunct="1">
              <a:spcBef>
                <a:spcPct val="20000"/>
              </a:spcBef>
              <a:buFontTx/>
              <a:buNone/>
              <a:defRPr sz="2700" b="1" i="0" kern="1200" baseline="0">
                <a:solidFill>
                  <a:schemeClr val="bg1"/>
                </a:solidFill>
                <a:latin typeface="Helvetica"/>
                <a:ea typeface="+mn-ea"/>
                <a:cs typeface="+mn-cs"/>
              </a:defRPr>
            </a:lvl3pPr>
            <a:lvl4pPr marL="1544833" indent="0" algn="l" defTabSz="514944" rtl="0" eaLnBrk="1" latinLnBrk="0" hangingPunct="1">
              <a:spcBef>
                <a:spcPct val="20000"/>
              </a:spcBef>
              <a:buFontTx/>
              <a:buNone/>
              <a:defRPr sz="2700" b="1" i="0" kern="1200" baseline="0">
                <a:solidFill>
                  <a:schemeClr val="bg1"/>
                </a:solidFill>
                <a:latin typeface="Helvetica"/>
                <a:ea typeface="+mn-ea"/>
                <a:cs typeface="+mn-cs"/>
              </a:defRPr>
            </a:lvl4pPr>
            <a:lvl5pPr marL="2059777" indent="0" algn="l" defTabSz="514944" rtl="0" eaLnBrk="1" latinLnBrk="0" hangingPunct="1">
              <a:spcBef>
                <a:spcPct val="20000"/>
              </a:spcBef>
              <a:buFontTx/>
              <a:buNone/>
              <a:defRPr sz="2700" b="1" i="0" kern="1200" baseline="0">
                <a:solidFill>
                  <a:schemeClr val="bg1"/>
                </a:solidFill>
                <a:latin typeface="Helvetica"/>
                <a:ea typeface="+mn-ea"/>
                <a:cs typeface="+mn-cs"/>
              </a:defRPr>
            </a:lvl5pPr>
            <a:lvl6pPr marL="2832194" indent="-257472" algn="l" defTabSz="514944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47138" indent="-257472" algn="l" defTabSz="514944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62083" indent="-257472" algn="l" defTabSz="514944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77027" indent="-257472" algn="l" defTabSz="514944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51494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004C97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Graphical representation of different metal cap interfacial widths</a:t>
            </a:r>
          </a:p>
        </p:txBody>
      </p:sp>
    </p:spTree>
    <p:extLst>
      <p:ext uri="{BB962C8B-B14F-4D97-AF65-F5344CB8AC3E}">
        <p14:creationId xmlns:p14="http://schemas.microsoft.com/office/powerpoint/2010/main" val="22521066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F14263D-959C-0A0B-D500-49C8F273DF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3" y="728664"/>
            <a:ext cx="5458965" cy="3794522"/>
          </a:xfrm>
        </p:spPr>
        <p:txBody>
          <a:bodyPr/>
          <a:lstStyle/>
          <a:p>
            <a:pPr marL="571500" indent="-571500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1" dirty="0"/>
              <a:t>Sample: </a:t>
            </a:r>
            <a:r>
              <a:rPr lang="en-US" dirty="0"/>
              <a:t>Nb thin film capped with Ta prepared on a Si substrate</a:t>
            </a:r>
          </a:p>
          <a:p>
            <a:pPr marL="571500" indent="-571500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marL="571500" indent="-571500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Experiments (3 measurements for each)</a:t>
            </a:r>
          </a:p>
          <a:p>
            <a:pPr lvl="1">
              <a:defRPr/>
            </a:pPr>
            <a:r>
              <a:rPr lang="en-US" dirty="0"/>
              <a:t>Reference (not annealed)</a:t>
            </a:r>
          </a:p>
          <a:p>
            <a:pPr marL="512763" marR="0" lvl="1" indent="-230188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lang="en-US" dirty="0"/>
              <a:t>400°C</a:t>
            </a:r>
          </a:p>
          <a:p>
            <a:pPr marL="512763" marR="0" lvl="1" indent="-230188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lang="en-US" dirty="0"/>
              <a:t>450°C</a:t>
            </a:r>
          </a:p>
          <a:p>
            <a:pPr marL="512763" marR="0" lvl="1" indent="-230188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lang="en-US" dirty="0"/>
              <a:t>500°C</a:t>
            </a:r>
          </a:p>
          <a:p>
            <a:pPr marL="512763" marR="0" lvl="1" indent="-230188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lang="en-US" dirty="0"/>
              <a:t>550°C</a:t>
            </a:r>
          </a:p>
          <a:p>
            <a:pPr marL="571500" indent="-571500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marL="0" indent="0" fontAlgn="auto">
              <a:spcAft>
                <a:spcPts val="0"/>
              </a:spcAft>
              <a:buNone/>
            </a:pPr>
            <a:endParaRPr lang="en-US" b="1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1FEEED8-2B69-047F-F466-32690BBD1D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</a:pPr>
            <a:r>
              <a:rPr lang="en-US" dirty="0"/>
              <a:t>Interfacial Width of Annealed Tantalum Cap Overview</a:t>
            </a:r>
          </a:p>
        </p:txBody>
      </p:sp>
      <p:sp>
        <p:nvSpPr>
          <p:cNvPr id="4" name="Text Placeholder 40">
            <a:extLst>
              <a:ext uri="{FF2B5EF4-FFF2-40B4-BE49-F238E27FC236}">
                <a16:creationId xmlns:a16="http://schemas.microsoft.com/office/drawing/2014/main" id="{4C295342-5846-A143-1411-D06AC9AD938C}"/>
              </a:ext>
            </a:extLst>
          </p:cNvPr>
          <p:cNvSpPr txBox="1">
            <a:spLocks/>
          </p:cNvSpPr>
          <p:nvPr/>
        </p:nvSpPr>
        <p:spPr>
          <a:xfrm>
            <a:off x="5302093" y="3839523"/>
            <a:ext cx="2680434" cy="780689"/>
          </a:xfrm>
          <a:prstGeom prst="rect">
            <a:avLst/>
          </a:prstGeom>
          <a:noFill/>
        </p:spPr>
        <p:txBody>
          <a:bodyPr vert="horz" lIns="0" tIns="308967" rIns="308967" bIns="308967"/>
          <a:lstStyle>
            <a:lvl1pPr marL="0" indent="0" algn="l" defTabSz="514944" rtl="0" eaLnBrk="1" latinLnBrk="0" hangingPunct="1">
              <a:spcBef>
                <a:spcPct val="20000"/>
              </a:spcBef>
              <a:buFontTx/>
              <a:buNone/>
              <a:defRPr sz="2400" b="1" i="0" kern="1200" baseline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  <a:lvl2pPr marL="514944" indent="0" algn="l" defTabSz="514944" rtl="0" eaLnBrk="1" latinLnBrk="0" hangingPunct="1">
              <a:spcBef>
                <a:spcPct val="20000"/>
              </a:spcBef>
              <a:buFontTx/>
              <a:buNone/>
              <a:defRPr sz="2700" b="1" i="0" kern="1200" baseline="0">
                <a:solidFill>
                  <a:schemeClr val="bg1"/>
                </a:solidFill>
                <a:latin typeface="Helvetica"/>
                <a:ea typeface="+mn-ea"/>
                <a:cs typeface="+mn-cs"/>
              </a:defRPr>
            </a:lvl2pPr>
            <a:lvl3pPr marL="1029889" indent="0" algn="l" defTabSz="514944" rtl="0" eaLnBrk="1" latinLnBrk="0" hangingPunct="1">
              <a:spcBef>
                <a:spcPct val="20000"/>
              </a:spcBef>
              <a:buFontTx/>
              <a:buNone/>
              <a:defRPr sz="2700" b="1" i="0" kern="1200" baseline="0">
                <a:solidFill>
                  <a:schemeClr val="bg1"/>
                </a:solidFill>
                <a:latin typeface="Helvetica"/>
                <a:ea typeface="+mn-ea"/>
                <a:cs typeface="+mn-cs"/>
              </a:defRPr>
            </a:lvl3pPr>
            <a:lvl4pPr marL="1544833" indent="0" algn="l" defTabSz="514944" rtl="0" eaLnBrk="1" latinLnBrk="0" hangingPunct="1">
              <a:spcBef>
                <a:spcPct val="20000"/>
              </a:spcBef>
              <a:buFontTx/>
              <a:buNone/>
              <a:defRPr sz="2700" b="1" i="0" kern="1200" baseline="0">
                <a:solidFill>
                  <a:schemeClr val="bg1"/>
                </a:solidFill>
                <a:latin typeface="Helvetica"/>
                <a:ea typeface="+mn-ea"/>
                <a:cs typeface="+mn-cs"/>
              </a:defRPr>
            </a:lvl4pPr>
            <a:lvl5pPr marL="2059777" indent="0" algn="l" defTabSz="514944" rtl="0" eaLnBrk="1" latinLnBrk="0" hangingPunct="1">
              <a:spcBef>
                <a:spcPct val="20000"/>
              </a:spcBef>
              <a:buFontTx/>
              <a:buNone/>
              <a:defRPr sz="2700" b="1" i="0" kern="1200" baseline="0">
                <a:solidFill>
                  <a:schemeClr val="bg1"/>
                </a:solidFill>
                <a:latin typeface="Helvetica"/>
                <a:ea typeface="+mn-ea"/>
                <a:cs typeface="+mn-cs"/>
              </a:defRPr>
            </a:lvl5pPr>
            <a:lvl6pPr marL="2832194" indent="-257472" algn="l" defTabSz="514944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47138" indent="-257472" algn="l" defTabSz="514944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62083" indent="-257472" algn="l" defTabSz="514944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77027" indent="-257472" algn="l" defTabSz="514944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</a:pPr>
            <a:r>
              <a:rPr lang="en-US" sz="800" dirty="0"/>
              <a:t>A roughly ~5nm </a:t>
            </a:r>
            <a:r>
              <a:rPr lang="en-US" sz="800" dirty="0" err="1"/>
              <a:t>TaOx</a:t>
            </a:r>
            <a:r>
              <a:rPr lang="en-US" sz="800" dirty="0"/>
              <a:t> is observed at the surface</a:t>
            </a:r>
          </a:p>
          <a:p>
            <a:pPr algn="ctr" fontAlgn="auto">
              <a:spcAft>
                <a:spcPts val="0"/>
              </a:spcAft>
            </a:pPr>
            <a:r>
              <a:rPr lang="en-US" sz="800" dirty="0"/>
              <a:t>(Source: Dr. Jae-</a:t>
            </a:r>
            <a:r>
              <a:rPr lang="en-US" sz="800" dirty="0" err="1"/>
              <a:t>Yel</a:t>
            </a:r>
            <a:r>
              <a:rPr lang="en-US" sz="800" dirty="0"/>
              <a:t> Lee, Fermilab)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0660790-38F5-FC98-FA9E-98486E1DDD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8648" y="1217673"/>
            <a:ext cx="2809749" cy="281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341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1FEEED8-2B69-047F-F466-32690BBD1D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Interfacial Width of Annealed Tantalum Cap</a:t>
            </a:r>
          </a:p>
        </p:txBody>
      </p:sp>
      <p:pic>
        <p:nvPicPr>
          <p:cNvPr id="4" name="Picture 42">
            <a:extLst>
              <a:ext uri="{FF2B5EF4-FFF2-40B4-BE49-F238E27FC236}">
                <a16:creationId xmlns:a16="http://schemas.microsoft.com/office/drawing/2014/main" id="{2114A003-9C08-021B-8CAF-16DA57FC87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3394" y="704023"/>
            <a:ext cx="3771218" cy="2997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Placeholder 40">
            <a:extLst>
              <a:ext uri="{FF2B5EF4-FFF2-40B4-BE49-F238E27FC236}">
                <a16:creationId xmlns:a16="http://schemas.microsoft.com/office/drawing/2014/main" id="{9496EC32-CB63-41B2-0D6E-42F421157BCB}"/>
              </a:ext>
            </a:extLst>
          </p:cNvPr>
          <p:cNvSpPr txBox="1">
            <a:spLocks/>
          </p:cNvSpPr>
          <p:nvPr/>
        </p:nvSpPr>
        <p:spPr>
          <a:xfrm>
            <a:off x="5258224" y="3548670"/>
            <a:ext cx="3885776" cy="346780"/>
          </a:xfrm>
          <a:prstGeom prst="rect">
            <a:avLst/>
          </a:prstGeom>
          <a:noFill/>
        </p:spPr>
        <p:txBody>
          <a:bodyPr vert="horz" lIns="0" tIns="308967" rIns="308967" bIns="308967"/>
          <a:lstStyle>
            <a:lvl1pPr marL="0" indent="0" algn="l" defTabSz="514944" rtl="0" eaLnBrk="1" latinLnBrk="0" hangingPunct="1">
              <a:spcBef>
                <a:spcPct val="20000"/>
              </a:spcBef>
              <a:buFontTx/>
              <a:buNone/>
              <a:defRPr sz="2400" b="1" i="0" kern="1200" baseline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  <a:lvl2pPr marL="514944" indent="0" algn="l" defTabSz="514944" rtl="0" eaLnBrk="1" latinLnBrk="0" hangingPunct="1">
              <a:spcBef>
                <a:spcPct val="20000"/>
              </a:spcBef>
              <a:buFontTx/>
              <a:buNone/>
              <a:defRPr sz="2700" b="1" i="0" kern="1200" baseline="0">
                <a:solidFill>
                  <a:schemeClr val="bg1"/>
                </a:solidFill>
                <a:latin typeface="Helvetica"/>
                <a:ea typeface="+mn-ea"/>
                <a:cs typeface="+mn-cs"/>
              </a:defRPr>
            </a:lvl2pPr>
            <a:lvl3pPr marL="1029889" indent="0" algn="l" defTabSz="514944" rtl="0" eaLnBrk="1" latinLnBrk="0" hangingPunct="1">
              <a:spcBef>
                <a:spcPct val="20000"/>
              </a:spcBef>
              <a:buFontTx/>
              <a:buNone/>
              <a:defRPr sz="2700" b="1" i="0" kern="1200" baseline="0">
                <a:solidFill>
                  <a:schemeClr val="bg1"/>
                </a:solidFill>
                <a:latin typeface="Helvetica"/>
                <a:ea typeface="+mn-ea"/>
                <a:cs typeface="+mn-cs"/>
              </a:defRPr>
            </a:lvl3pPr>
            <a:lvl4pPr marL="1544833" indent="0" algn="l" defTabSz="514944" rtl="0" eaLnBrk="1" latinLnBrk="0" hangingPunct="1">
              <a:spcBef>
                <a:spcPct val="20000"/>
              </a:spcBef>
              <a:buFontTx/>
              <a:buNone/>
              <a:defRPr sz="2700" b="1" i="0" kern="1200" baseline="0">
                <a:solidFill>
                  <a:schemeClr val="bg1"/>
                </a:solidFill>
                <a:latin typeface="Helvetica"/>
                <a:ea typeface="+mn-ea"/>
                <a:cs typeface="+mn-cs"/>
              </a:defRPr>
            </a:lvl4pPr>
            <a:lvl5pPr marL="2059777" indent="0" algn="l" defTabSz="514944" rtl="0" eaLnBrk="1" latinLnBrk="0" hangingPunct="1">
              <a:spcBef>
                <a:spcPct val="20000"/>
              </a:spcBef>
              <a:buFontTx/>
              <a:buNone/>
              <a:defRPr sz="2700" b="1" i="0" kern="1200" baseline="0">
                <a:solidFill>
                  <a:schemeClr val="bg1"/>
                </a:solidFill>
                <a:latin typeface="Helvetica"/>
                <a:ea typeface="+mn-ea"/>
                <a:cs typeface="+mn-cs"/>
              </a:defRPr>
            </a:lvl5pPr>
            <a:lvl6pPr marL="2832194" indent="-257472" algn="l" defTabSz="514944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47138" indent="-257472" algn="l" defTabSz="514944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62083" indent="-257472" algn="l" defTabSz="514944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77027" indent="-257472" algn="l" defTabSz="514944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</a:pPr>
            <a:r>
              <a:rPr lang="en-US" sz="800" dirty="0"/>
              <a:t>SIMS-</a:t>
            </a:r>
            <a:r>
              <a:rPr lang="en-US" sz="800" dirty="0" err="1"/>
              <a:t>ToF</a:t>
            </a:r>
            <a:r>
              <a:rPr lang="en-US" sz="800" dirty="0"/>
              <a:t> spectra of different anneal temperatures on a </a:t>
            </a:r>
            <a:r>
              <a:rPr lang="en-US" sz="800" dirty="0" err="1"/>
              <a:t>TaNb</a:t>
            </a:r>
            <a:r>
              <a:rPr lang="en-US" sz="800" dirty="0"/>
              <a:t> thin film</a:t>
            </a:r>
          </a:p>
        </p:txBody>
      </p:sp>
      <p:sp>
        <p:nvSpPr>
          <p:cNvPr id="10" name="Text Placeholder 34">
            <a:extLst>
              <a:ext uri="{FF2B5EF4-FFF2-40B4-BE49-F238E27FC236}">
                <a16:creationId xmlns:a16="http://schemas.microsoft.com/office/drawing/2014/main" id="{6820DD12-D277-9549-78CD-1124D5340D80}"/>
              </a:ext>
            </a:extLst>
          </p:cNvPr>
          <p:cNvSpPr txBox="1">
            <a:spLocks/>
          </p:cNvSpPr>
          <p:nvPr/>
        </p:nvSpPr>
        <p:spPr>
          <a:xfrm>
            <a:off x="489306" y="3548670"/>
            <a:ext cx="4331584" cy="346781"/>
          </a:xfrm>
          <a:prstGeom prst="rect">
            <a:avLst/>
          </a:prstGeom>
          <a:noFill/>
        </p:spPr>
        <p:txBody>
          <a:bodyPr vert="horz" lIns="0" tIns="308967" rIns="308967" bIns="308967"/>
          <a:lstStyle>
            <a:lvl1pPr marL="0" indent="0" algn="l" defTabSz="514944" rtl="0" eaLnBrk="1" latinLnBrk="0" hangingPunct="1">
              <a:spcBef>
                <a:spcPct val="20000"/>
              </a:spcBef>
              <a:buFontTx/>
              <a:buNone/>
              <a:defRPr sz="2700" b="1" i="0" kern="1200" baseline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  <a:lvl2pPr marL="514944" indent="0" algn="l" defTabSz="514944" rtl="0" eaLnBrk="1" latinLnBrk="0" hangingPunct="1">
              <a:spcBef>
                <a:spcPct val="20000"/>
              </a:spcBef>
              <a:buFontTx/>
              <a:buNone/>
              <a:defRPr sz="2700" b="1" i="0" kern="1200" baseline="0">
                <a:solidFill>
                  <a:schemeClr val="bg1"/>
                </a:solidFill>
                <a:latin typeface="Helvetica"/>
                <a:ea typeface="+mn-ea"/>
                <a:cs typeface="+mn-cs"/>
              </a:defRPr>
            </a:lvl2pPr>
            <a:lvl3pPr marL="1029889" indent="0" algn="l" defTabSz="514944" rtl="0" eaLnBrk="1" latinLnBrk="0" hangingPunct="1">
              <a:spcBef>
                <a:spcPct val="20000"/>
              </a:spcBef>
              <a:buFontTx/>
              <a:buNone/>
              <a:defRPr sz="2700" b="1" i="0" kern="1200" baseline="0">
                <a:solidFill>
                  <a:schemeClr val="bg1"/>
                </a:solidFill>
                <a:latin typeface="Helvetica"/>
                <a:ea typeface="+mn-ea"/>
                <a:cs typeface="+mn-cs"/>
              </a:defRPr>
            </a:lvl3pPr>
            <a:lvl4pPr marL="1544833" indent="0" algn="l" defTabSz="514944" rtl="0" eaLnBrk="1" latinLnBrk="0" hangingPunct="1">
              <a:spcBef>
                <a:spcPct val="20000"/>
              </a:spcBef>
              <a:buFontTx/>
              <a:buNone/>
              <a:defRPr sz="2700" b="1" i="0" kern="1200" baseline="0">
                <a:solidFill>
                  <a:schemeClr val="bg1"/>
                </a:solidFill>
                <a:latin typeface="Helvetica"/>
                <a:ea typeface="+mn-ea"/>
                <a:cs typeface="+mn-cs"/>
              </a:defRPr>
            </a:lvl4pPr>
            <a:lvl5pPr marL="2059777" indent="0" algn="l" defTabSz="514944" rtl="0" eaLnBrk="1" latinLnBrk="0" hangingPunct="1">
              <a:spcBef>
                <a:spcPct val="20000"/>
              </a:spcBef>
              <a:buFontTx/>
              <a:buNone/>
              <a:defRPr sz="2700" b="1" i="0" kern="1200" baseline="0">
                <a:solidFill>
                  <a:schemeClr val="bg1"/>
                </a:solidFill>
                <a:latin typeface="Helvetica"/>
                <a:ea typeface="+mn-ea"/>
                <a:cs typeface="+mn-cs"/>
              </a:defRPr>
            </a:lvl5pPr>
            <a:lvl6pPr marL="2832194" indent="-257472" algn="l" defTabSz="514944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47138" indent="-257472" algn="l" defTabSz="514944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62083" indent="-257472" algn="l" defTabSz="514944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77027" indent="-257472" algn="l" defTabSz="514944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</a:pPr>
            <a:r>
              <a:rPr lang="en-US" sz="800" dirty="0"/>
              <a:t>Graphical representation of interfacial widths after 1hr anneal times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541834E-A17F-3B77-3F38-3B3DE9B788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540" y="932549"/>
            <a:ext cx="4597400" cy="276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9420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F14263D-959C-0A0B-D500-49C8F273DF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5485" y="674489"/>
            <a:ext cx="4719915" cy="3794522"/>
          </a:xfrm>
        </p:spPr>
        <p:txBody>
          <a:bodyPr/>
          <a:lstStyle/>
          <a:p>
            <a:r>
              <a:rPr lang="en-US" dirty="0"/>
              <a:t>We find that the Ta/Nb interface is generally stable at 400°C.</a:t>
            </a:r>
          </a:p>
          <a:p>
            <a:r>
              <a:rPr lang="en-US" dirty="0"/>
              <a:t>Temperatures higher than 400°C present a higher presence of alloying between the niobium material and the metal cap.</a:t>
            </a:r>
          </a:p>
          <a:p>
            <a:endParaRPr lang="en-US" dirty="0"/>
          </a:p>
          <a:p>
            <a:r>
              <a:rPr lang="en-US" dirty="0"/>
              <a:t>Next Steps:</a:t>
            </a:r>
          </a:p>
          <a:p>
            <a:pPr lvl="1"/>
            <a:r>
              <a:rPr lang="en-US" dirty="0"/>
              <a:t>Determine an improved method for analyzing interfacial widths between trials.</a:t>
            </a:r>
          </a:p>
          <a:p>
            <a:pPr lvl="1"/>
            <a:r>
              <a:rPr lang="en-US" dirty="0"/>
              <a:t>Testing interfacial stability of other metal encapsulation layers with high temperature anneals.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1FEEED8-2B69-047F-F466-32690BBD1D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Interfacial Width of Annealed Tantalum Cap Conclusion</a:t>
            </a:r>
          </a:p>
        </p:txBody>
      </p:sp>
      <p:sp>
        <p:nvSpPr>
          <p:cNvPr id="5" name="Text Placeholder 40">
            <a:extLst>
              <a:ext uri="{FF2B5EF4-FFF2-40B4-BE49-F238E27FC236}">
                <a16:creationId xmlns:a16="http://schemas.microsoft.com/office/drawing/2014/main" id="{390E1079-2733-8367-C6B9-4F315FB556B5}"/>
              </a:ext>
            </a:extLst>
          </p:cNvPr>
          <p:cNvSpPr txBox="1">
            <a:spLocks/>
          </p:cNvSpPr>
          <p:nvPr/>
        </p:nvSpPr>
        <p:spPr>
          <a:xfrm>
            <a:off x="722124" y="3316920"/>
            <a:ext cx="2680434" cy="780689"/>
          </a:xfrm>
          <a:prstGeom prst="rect">
            <a:avLst/>
          </a:prstGeom>
          <a:noFill/>
        </p:spPr>
        <p:txBody>
          <a:bodyPr vert="horz" lIns="0" tIns="308967" rIns="308967" bIns="308967"/>
          <a:lstStyle>
            <a:lvl1pPr marL="0" indent="0" algn="l" defTabSz="514944" rtl="0" eaLnBrk="1" latinLnBrk="0" hangingPunct="1">
              <a:spcBef>
                <a:spcPct val="20000"/>
              </a:spcBef>
              <a:buFontTx/>
              <a:buNone/>
              <a:defRPr sz="2400" b="1" i="0" kern="1200" baseline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  <a:lvl2pPr marL="514944" indent="0" algn="l" defTabSz="514944" rtl="0" eaLnBrk="1" latinLnBrk="0" hangingPunct="1">
              <a:spcBef>
                <a:spcPct val="20000"/>
              </a:spcBef>
              <a:buFontTx/>
              <a:buNone/>
              <a:defRPr sz="2700" b="1" i="0" kern="1200" baseline="0">
                <a:solidFill>
                  <a:schemeClr val="bg1"/>
                </a:solidFill>
                <a:latin typeface="Helvetica"/>
                <a:ea typeface="+mn-ea"/>
                <a:cs typeface="+mn-cs"/>
              </a:defRPr>
            </a:lvl2pPr>
            <a:lvl3pPr marL="1029889" indent="0" algn="l" defTabSz="514944" rtl="0" eaLnBrk="1" latinLnBrk="0" hangingPunct="1">
              <a:spcBef>
                <a:spcPct val="20000"/>
              </a:spcBef>
              <a:buFontTx/>
              <a:buNone/>
              <a:defRPr sz="2700" b="1" i="0" kern="1200" baseline="0">
                <a:solidFill>
                  <a:schemeClr val="bg1"/>
                </a:solidFill>
                <a:latin typeface="Helvetica"/>
                <a:ea typeface="+mn-ea"/>
                <a:cs typeface="+mn-cs"/>
              </a:defRPr>
            </a:lvl3pPr>
            <a:lvl4pPr marL="1544833" indent="0" algn="l" defTabSz="514944" rtl="0" eaLnBrk="1" latinLnBrk="0" hangingPunct="1">
              <a:spcBef>
                <a:spcPct val="20000"/>
              </a:spcBef>
              <a:buFontTx/>
              <a:buNone/>
              <a:defRPr sz="2700" b="1" i="0" kern="1200" baseline="0">
                <a:solidFill>
                  <a:schemeClr val="bg1"/>
                </a:solidFill>
                <a:latin typeface="Helvetica"/>
                <a:ea typeface="+mn-ea"/>
                <a:cs typeface="+mn-cs"/>
              </a:defRPr>
            </a:lvl4pPr>
            <a:lvl5pPr marL="2059777" indent="0" algn="l" defTabSz="514944" rtl="0" eaLnBrk="1" latinLnBrk="0" hangingPunct="1">
              <a:spcBef>
                <a:spcPct val="20000"/>
              </a:spcBef>
              <a:buFontTx/>
              <a:buNone/>
              <a:defRPr sz="2700" b="1" i="0" kern="1200" baseline="0">
                <a:solidFill>
                  <a:schemeClr val="bg1"/>
                </a:solidFill>
                <a:latin typeface="Helvetica"/>
                <a:ea typeface="+mn-ea"/>
                <a:cs typeface="+mn-cs"/>
              </a:defRPr>
            </a:lvl5pPr>
            <a:lvl6pPr marL="2832194" indent="-257472" algn="l" defTabSz="514944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47138" indent="-257472" algn="l" defTabSz="514944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62083" indent="-257472" algn="l" defTabSz="514944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77027" indent="-257472" algn="l" defTabSz="514944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</a:pPr>
            <a:r>
              <a:rPr lang="en-US" sz="800" dirty="0"/>
              <a:t>Typical columnar grain structure with 30-50 nm grain size</a:t>
            </a:r>
          </a:p>
          <a:p>
            <a:pPr algn="ctr" fontAlgn="auto">
              <a:spcAft>
                <a:spcPts val="0"/>
              </a:spcAft>
            </a:pPr>
            <a:r>
              <a:rPr lang="en-US" sz="800" dirty="0"/>
              <a:t>(Source: Dr. Jae-</a:t>
            </a:r>
            <a:r>
              <a:rPr lang="en-US" sz="800" dirty="0" err="1"/>
              <a:t>Yel</a:t>
            </a:r>
            <a:r>
              <a:rPr lang="en-US" sz="800" dirty="0"/>
              <a:t> Lee, Fermilab)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CEB02D7-91E6-B000-BF56-30FA85CEF2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906" y="877593"/>
            <a:ext cx="2680434" cy="2680434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8C69F277-9AF2-88B3-F7B4-4737C5D0ADFB}"/>
              </a:ext>
            </a:extLst>
          </p:cNvPr>
          <p:cNvCxnSpPr>
            <a:cxnSpLocks/>
          </p:cNvCxnSpPr>
          <p:nvPr/>
        </p:nvCxnSpPr>
        <p:spPr>
          <a:xfrm>
            <a:off x="3226408" y="1534673"/>
            <a:ext cx="3523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40">
            <a:extLst>
              <a:ext uri="{FF2B5EF4-FFF2-40B4-BE49-F238E27FC236}">
                <a16:creationId xmlns:a16="http://schemas.microsoft.com/office/drawing/2014/main" id="{A9E2749D-EB55-38AD-CF4A-159BAB7ECDB6}"/>
              </a:ext>
            </a:extLst>
          </p:cNvPr>
          <p:cNvSpPr txBox="1">
            <a:spLocks/>
          </p:cNvSpPr>
          <p:nvPr/>
        </p:nvSpPr>
        <p:spPr>
          <a:xfrm>
            <a:off x="2537292" y="1182971"/>
            <a:ext cx="2680434" cy="780689"/>
          </a:xfrm>
          <a:prstGeom prst="rect">
            <a:avLst/>
          </a:prstGeom>
          <a:noFill/>
        </p:spPr>
        <p:txBody>
          <a:bodyPr vert="horz" lIns="0" tIns="308967" rIns="308967" bIns="308967"/>
          <a:lstStyle>
            <a:lvl1pPr marL="0" indent="0" algn="l" defTabSz="514944" rtl="0" eaLnBrk="1" latinLnBrk="0" hangingPunct="1">
              <a:spcBef>
                <a:spcPct val="20000"/>
              </a:spcBef>
              <a:buFontTx/>
              <a:buNone/>
              <a:defRPr sz="2400" b="1" i="0" kern="1200" baseline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  <a:lvl2pPr marL="514944" indent="0" algn="l" defTabSz="514944" rtl="0" eaLnBrk="1" latinLnBrk="0" hangingPunct="1">
              <a:spcBef>
                <a:spcPct val="20000"/>
              </a:spcBef>
              <a:buFontTx/>
              <a:buNone/>
              <a:defRPr sz="2700" b="1" i="0" kern="1200" baseline="0">
                <a:solidFill>
                  <a:schemeClr val="bg1"/>
                </a:solidFill>
                <a:latin typeface="Helvetica"/>
                <a:ea typeface="+mn-ea"/>
                <a:cs typeface="+mn-cs"/>
              </a:defRPr>
            </a:lvl2pPr>
            <a:lvl3pPr marL="1029889" indent="0" algn="l" defTabSz="514944" rtl="0" eaLnBrk="1" latinLnBrk="0" hangingPunct="1">
              <a:spcBef>
                <a:spcPct val="20000"/>
              </a:spcBef>
              <a:buFontTx/>
              <a:buNone/>
              <a:defRPr sz="2700" b="1" i="0" kern="1200" baseline="0">
                <a:solidFill>
                  <a:schemeClr val="bg1"/>
                </a:solidFill>
                <a:latin typeface="Helvetica"/>
                <a:ea typeface="+mn-ea"/>
                <a:cs typeface="+mn-cs"/>
              </a:defRPr>
            </a:lvl3pPr>
            <a:lvl4pPr marL="1544833" indent="0" algn="l" defTabSz="514944" rtl="0" eaLnBrk="1" latinLnBrk="0" hangingPunct="1">
              <a:spcBef>
                <a:spcPct val="20000"/>
              </a:spcBef>
              <a:buFontTx/>
              <a:buNone/>
              <a:defRPr sz="2700" b="1" i="0" kern="1200" baseline="0">
                <a:solidFill>
                  <a:schemeClr val="bg1"/>
                </a:solidFill>
                <a:latin typeface="Helvetica"/>
                <a:ea typeface="+mn-ea"/>
                <a:cs typeface="+mn-cs"/>
              </a:defRPr>
            </a:lvl4pPr>
            <a:lvl5pPr marL="2059777" indent="0" algn="l" defTabSz="514944" rtl="0" eaLnBrk="1" latinLnBrk="0" hangingPunct="1">
              <a:spcBef>
                <a:spcPct val="20000"/>
              </a:spcBef>
              <a:buFontTx/>
              <a:buNone/>
              <a:defRPr sz="2700" b="1" i="0" kern="1200" baseline="0">
                <a:solidFill>
                  <a:schemeClr val="bg1"/>
                </a:solidFill>
                <a:latin typeface="Helvetica"/>
                <a:ea typeface="+mn-ea"/>
                <a:cs typeface="+mn-cs"/>
              </a:defRPr>
            </a:lvl5pPr>
            <a:lvl6pPr marL="2832194" indent="-257472" algn="l" defTabSz="514944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47138" indent="-257472" algn="l" defTabSz="514944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62083" indent="-257472" algn="l" defTabSz="514944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77027" indent="-257472" algn="l" defTabSz="514944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</a:pPr>
            <a:r>
              <a:rPr lang="en-US" sz="800" dirty="0"/>
              <a:t>Ta</a:t>
            </a:r>
          </a:p>
        </p:txBody>
      </p:sp>
      <p:sp>
        <p:nvSpPr>
          <p:cNvPr id="14" name="Text Placeholder 40">
            <a:extLst>
              <a:ext uri="{FF2B5EF4-FFF2-40B4-BE49-F238E27FC236}">
                <a16:creationId xmlns:a16="http://schemas.microsoft.com/office/drawing/2014/main" id="{C81D76B7-7846-F6D8-187E-6FA8372E66C8}"/>
              </a:ext>
            </a:extLst>
          </p:cNvPr>
          <p:cNvSpPr txBox="1">
            <a:spLocks/>
          </p:cNvSpPr>
          <p:nvPr/>
        </p:nvSpPr>
        <p:spPr>
          <a:xfrm>
            <a:off x="2538334" y="1605156"/>
            <a:ext cx="2680434" cy="780689"/>
          </a:xfrm>
          <a:prstGeom prst="rect">
            <a:avLst/>
          </a:prstGeom>
          <a:noFill/>
        </p:spPr>
        <p:txBody>
          <a:bodyPr vert="horz" lIns="0" tIns="308967" rIns="308967" bIns="308967"/>
          <a:lstStyle>
            <a:lvl1pPr marL="0" indent="0" algn="l" defTabSz="514944" rtl="0" eaLnBrk="1" latinLnBrk="0" hangingPunct="1">
              <a:spcBef>
                <a:spcPct val="20000"/>
              </a:spcBef>
              <a:buFontTx/>
              <a:buNone/>
              <a:defRPr sz="2400" b="1" i="0" kern="1200" baseline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  <a:lvl2pPr marL="514944" indent="0" algn="l" defTabSz="514944" rtl="0" eaLnBrk="1" latinLnBrk="0" hangingPunct="1">
              <a:spcBef>
                <a:spcPct val="20000"/>
              </a:spcBef>
              <a:buFontTx/>
              <a:buNone/>
              <a:defRPr sz="2700" b="1" i="0" kern="1200" baseline="0">
                <a:solidFill>
                  <a:schemeClr val="bg1"/>
                </a:solidFill>
                <a:latin typeface="Helvetica"/>
                <a:ea typeface="+mn-ea"/>
                <a:cs typeface="+mn-cs"/>
              </a:defRPr>
            </a:lvl2pPr>
            <a:lvl3pPr marL="1029889" indent="0" algn="l" defTabSz="514944" rtl="0" eaLnBrk="1" latinLnBrk="0" hangingPunct="1">
              <a:spcBef>
                <a:spcPct val="20000"/>
              </a:spcBef>
              <a:buFontTx/>
              <a:buNone/>
              <a:defRPr sz="2700" b="1" i="0" kern="1200" baseline="0">
                <a:solidFill>
                  <a:schemeClr val="bg1"/>
                </a:solidFill>
                <a:latin typeface="Helvetica"/>
                <a:ea typeface="+mn-ea"/>
                <a:cs typeface="+mn-cs"/>
              </a:defRPr>
            </a:lvl3pPr>
            <a:lvl4pPr marL="1544833" indent="0" algn="l" defTabSz="514944" rtl="0" eaLnBrk="1" latinLnBrk="0" hangingPunct="1">
              <a:spcBef>
                <a:spcPct val="20000"/>
              </a:spcBef>
              <a:buFontTx/>
              <a:buNone/>
              <a:defRPr sz="2700" b="1" i="0" kern="1200" baseline="0">
                <a:solidFill>
                  <a:schemeClr val="bg1"/>
                </a:solidFill>
                <a:latin typeface="Helvetica"/>
                <a:ea typeface="+mn-ea"/>
                <a:cs typeface="+mn-cs"/>
              </a:defRPr>
            </a:lvl4pPr>
            <a:lvl5pPr marL="2059777" indent="0" algn="l" defTabSz="514944" rtl="0" eaLnBrk="1" latinLnBrk="0" hangingPunct="1">
              <a:spcBef>
                <a:spcPct val="20000"/>
              </a:spcBef>
              <a:buFontTx/>
              <a:buNone/>
              <a:defRPr sz="2700" b="1" i="0" kern="1200" baseline="0">
                <a:solidFill>
                  <a:schemeClr val="bg1"/>
                </a:solidFill>
                <a:latin typeface="Helvetica"/>
                <a:ea typeface="+mn-ea"/>
                <a:cs typeface="+mn-cs"/>
              </a:defRPr>
            </a:lvl5pPr>
            <a:lvl6pPr marL="2832194" indent="-257472" algn="l" defTabSz="514944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47138" indent="-257472" algn="l" defTabSz="514944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62083" indent="-257472" algn="l" defTabSz="514944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77027" indent="-257472" algn="l" defTabSz="514944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</a:pPr>
            <a:r>
              <a:rPr lang="en-US" sz="800" dirty="0"/>
              <a:t>Nb</a:t>
            </a:r>
          </a:p>
        </p:txBody>
      </p:sp>
      <p:sp>
        <p:nvSpPr>
          <p:cNvPr id="15" name="Text Placeholder 40">
            <a:extLst>
              <a:ext uri="{FF2B5EF4-FFF2-40B4-BE49-F238E27FC236}">
                <a16:creationId xmlns:a16="http://schemas.microsoft.com/office/drawing/2014/main" id="{B4BDB615-AB5C-A4BB-88D4-97951D962EFB}"/>
              </a:ext>
            </a:extLst>
          </p:cNvPr>
          <p:cNvSpPr txBox="1">
            <a:spLocks/>
          </p:cNvSpPr>
          <p:nvPr/>
        </p:nvSpPr>
        <p:spPr>
          <a:xfrm>
            <a:off x="2537292" y="2613975"/>
            <a:ext cx="2680434" cy="780689"/>
          </a:xfrm>
          <a:prstGeom prst="rect">
            <a:avLst/>
          </a:prstGeom>
          <a:noFill/>
        </p:spPr>
        <p:txBody>
          <a:bodyPr vert="horz" lIns="0" tIns="308967" rIns="308967" bIns="308967"/>
          <a:lstStyle>
            <a:lvl1pPr marL="0" indent="0" algn="l" defTabSz="514944" rtl="0" eaLnBrk="1" latinLnBrk="0" hangingPunct="1">
              <a:spcBef>
                <a:spcPct val="20000"/>
              </a:spcBef>
              <a:buFontTx/>
              <a:buNone/>
              <a:defRPr sz="2400" b="1" i="0" kern="1200" baseline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  <a:lvl2pPr marL="514944" indent="0" algn="l" defTabSz="514944" rtl="0" eaLnBrk="1" latinLnBrk="0" hangingPunct="1">
              <a:spcBef>
                <a:spcPct val="20000"/>
              </a:spcBef>
              <a:buFontTx/>
              <a:buNone/>
              <a:defRPr sz="2700" b="1" i="0" kern="1200" baseline="0">
                <a:solidFill>
                  <a:schemeClr val="bg1"/>
                </a:solidFill>
                <a:latin typeface="Helvetica"/>
                <a:ea typeface="+mn-ea"/>
                <a:cs typeface="+mn-cs"/>
              </a:defRPr>
            </a:lvl2pPr>
            <a:lvl3pPr marL="1029889" indent="0" algn="l" defTabSz="514944" rtl="0" eaLnBrk="1" latinLnBrk="0" hangingPunct="1">
              <a:spcBef>
                <a:spcPct val="20000"/>
              </a:spcBef>
              <a:buFontTx/>
              <a:buNone/>
              <a:defRPr sz="2700" b="1" i="0" kern="1200" baseline="0">
                <a:solidFill>
                  <a:schemeClr val="bg1"/>
                </a:solidFill>
                <a:latin typeface="Helvetica"/>
                <a:ea typeface="+mn-ea"/>
                <a:cs typeface="+mn-cs"/>
              </a:defRPr>
            </a:lvl3pPr>
            <a:lvl4pPr marL="1544833" indent="0" algn="l" defTabSz="514944" rtl="0" eaLnBrk="1" latinLnBrk="0" hangingPunct="1">
              <a:spcBef>
                <a:spcPct val="20000"/>
              </a:spcBef>
              <a:buFontTx/>
              <a:buNone/>
              <a:defRPr sz="2700" b="1" i="0" kern="1200" baseline="0">
                <a:solidFill>
                  <a:schemeClr val="bg1"/>
                </a:solidFill>
                <a:latin typeface="Helvetica"/>
                <a:ea typeface="+mn-ea"/>
                <a:cs typeface="+mn-cs"/>
              </a:defRPr>
            </a:lvl4pPr>
            <a:lvl5pPr marL="2059777" indent="0" algn="l" defTabSz="514944" rtl="0" eaLnBrk="1" latinLnBrk="0" hangingPunct="1">
              <a:spcBef>
                <a:spcPct val="20000"/>
              </a:spcBef>
              <a:buFontTx/>
              <a:buNone/>
              <a:defRPr sz="2700" b="1" i="0" kern="1200" baseline="0">
                <a:solidFill>
                  <a:schemeClr val="bg1"/>
                </a:solidFill>
                <a:latin typeface="Helvetica"/>
                <a:ea typeface="+mn-ea"/>
                <a:cs typeface="+mn-cs"/>
              </a:defRPr>
            </a:lvl5pPr>
            <a:lvl6pPr marL="2832194" indent="-257472" algn="l" defTabSz="514944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47138" indent="-257472" algn="l" defTabSz="514944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62083" indent="-257472" algn="l" defTabSz="514944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77027" indent="-257472" algn="l" defTabSz="514944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</a:pPr>
            <a:r>
              <a:rPr lang="en-US" sz="800" dirty="0"/>
              <a:t>Si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174F981F-2EDB-6B69-BC4D-1CDDFD9C2CB2}"/>
              </a:ext>
            </a:extLst>
          </p:cNvPr>
          <p:cNvCxnSpPr>
            <a:cxnSpLocks/>
          </p:cNvCxnSpPr>
          <p:nvPr/>
        </p:nvCxnSpPr>
        <p:spPr>
          <a:xfrm>
            <a:off x="3226408" y="1957400"/>
            <a:ext cx="3523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CD23BC84-CCD0-ED10-B177-23B2DF003EA0}"/>
              </a:ext>
            </a:extLst>
          </p:cNvPr>
          <p:cNvCxnSpPr>
            <a:cxnSpLocks/>
          </p:cNvCxnSpPr>
          <p:nvPr/>
        </p:nvCxnSpPr>
        <p:spPr>
          <a:xfrm>
            <a:off x="3226408" y="2966219"/>
            <a:ext cx="3523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AFFB4607-76D8-AFB0-6062-2BB0E602A763}"/>
              </a:ext>
            </a:extLst>
          </p:cNvPr>
          <p:cNvCxnSpPr>
            <a:cxnSpLocks/>
          </p:cNvCxnSpPr>
          <p:nvPr/>
        </p:nvCxnSpPr>
        <p:spPr>
          <a:xfrm>
            <a:off x="1999123" y="1501825"/>
            <a:ext cx="0" cy="20666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69357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1FEEED8-2B69-047F-F466-32690BBD1D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Acknowledgements</a:t>
            </a:r>
          </a:p>
        </p:txBody>
      </p:sp>
      <p:sp>
        <p:nvSpPr>
          <p:cNvPr id="5" name="Text Placeholder 36">
            <a:extLst>
              <a:ext uri="{FF2B5EF4-FFF2-40B4-BE49-F238E27FC236}">
                <a16:creationId xmlns:a16="http://schemas.microsoft.com/office/drawing/2014/main" id="{2867F14B-A448-9D48-F61B-F98456935017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vert="horz" lIns="102989" tIns="51494" rIns="102989" bIns="51494"/>
          <a:lstStyle>
            <a:lvl1pPr marL="0" indent="0" algn="l" defTabSz="514944" rtl="0" eaLnBrk="1" latinLnBrk="0" hangingPunct="1">
              <a:spcBef>
                <a:spcPct val="20000"/>
              </a:spcBef>
              <a:buFontTx/>
              <a:buNone/>
              <a:defRPr sz="4000" kern="1200" baseline="0">
                <a:solidFill>
                  <a:schemeClr val="tx1"/>
                </a:solidFill>
                <a:latin typeface="Helvetica"/>
                <a:ea typeface="+mn-ea"/>
                <a:cs typeface="+mn-cs"/>
              </a:defRPr>
            </a:lvl1pPr>
            <a:lvl2pPr marL="514944" indent="0" algn="l" defTabSz="514944" rtl="0" eaLnBrk="1" latinLnBrk="0" hangingPunct="1">
              <a:spcBef>
                <a:spcPct val="20000"/>
              </a:spcBef>
              <a:buFontTx/>
              <a:buNone/>
              <a:defRPr sz="4500" kern="1200" baseline="0">
                <a:solidFill>
                  <a:schemeClr val="tx1"/>
                </a:solidFill>
                <a:latin typeface=""/>
                <a:ea typeface="+mn-ea"/>
                <a:cs typeface="+mn-cs"/>
              </a:defRPr>
            </a:lvl2pPr>
            <a:lvl3pPr marL="1029889" indent="0" algn="l" defTabSz="514944" rtl="0" eaLnBrk="1" latinLnBrk="0" hangingPunct="1">
              <a:spcBef>
                <a:spcPct val="20000"/>
              </a:spcBef>
              <a:buFontTx/>
              <a:buNone/>
              <a:defRPr sz="4500" kern="1200" baseline="0">
                <a:solidFill>
                  <a:schemeClr val="tx1"/>
                </a:solidFill>
                <a:latin typeface=""/>
                <a:ea typeface="+mn-ea"/>
                <a:cs typeface="+mn-cs"/>
              </a:defRPr>
            </a:lvl3pPr>
            <a:lvl4pPr marL="1544833" indent="0" algn="l" defTabSz="514944" rtl="0" eaLnBrk="1" latinLnBrk="0" hangingPunct="1">
              <a:spcBef>
                <a:spcPct val="20000"/>
              </a:spcBef>
              <a:buFontTx/>
              <a:buNone/>
              <a:defRPr sz="4500" kern="1200" baseline="0">
                <a:solidFill>
                  <a:schemeClr val="tx1"/>
                </a:solidFill>
                <a:latin typeface=""/>
                <a:ea typeface="+mn-ea"/>
                <a:cs typeface="+mn-cs"/>
              </a:defRPr>
            </a:lvl4pPr>
            <a:lvl5pPr marL="2059777" indent="0" algn="l" defTabSz="514944" rtl="0" eaLnBrk="1" latinLnBrk="0" hangingPunct="1">
              <a:spcBef>
                <a:spcPct val="20000"/>
              </a:spcBef>
              <a:buFontTx/>
              <a:buNone/>
              <a:defRPr sz="4500" kern="1200" baseline="0">
                <a:solidFill>
                  <a:schemeClr val="tx1"/>
                </a:solidFill>
                <a:latin typeface=""/>
                <a:ea typeface="+mn-ea"/>
                <a:cs typeface="+mn-cs"/>
              </a:defRPr>
            </a:lvl5pPr>
            <a:lvl6pPr marL="2832194" indent="-257472" algn="l" defTabSz="514944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47138" indent="-257472" algn="l" defTabSz="514944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62083" indent="-257472" algn="l" defTabSz="514944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77027" indent="-257472" algn="l" defTabSz="514944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0188" marR="0" lvl="0" indent="-230188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Helvetica"/>
                <a:ea typeface="Geneva" charset="0"/>
              </a:rPr>
              <a:t>This manuscript has been authored by Fermi Research Alliance, LLC under Contract No. DE-AC02-07CH11359 with the U.S. Department of Energy, Office of Science, Office of High Energy Physics.</a:t>
            </a:r>
          </a:p>
          <a:p>
            <a:pPr marL="230188" marR="0" lvl="0" indent="-230188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lang="en-US" sz="1800" dirty="0">
              <a:solidFill>
                <a:srgbClr val="505050"/>
              </a:solidFill>
              <a:ea typeface="Geneva" charset="0"/>
            </a:endParaRPr>
          </a:p>
          <a:p>
            <a:pPr marL="230188" marR="0" lvl="0" indent="-230188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lang="en-US" sz="1800" dirty="0">
              <a:solidFill>
                <a:srgbClr val="505050"/>
              </a:solidFill>
              <a:ea typeface="Geneva" charset="0"/>
            </a:endParaRPr>
          </a:p>
          <a:p>
            <a:pPr marL="230188" marR="0" lvl="0" indent="-230188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Helvetica"/>
                <a:ea typeface="Geneva" charset="0"/>
              </a:rPr>
              <a:t>Dr.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Helvetica"/>
                <a:ea typeface="Geneva" charset="0"/>
              </a:rPr>
              <a:t>Akshay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Helvetica"/>
                <a:ea typeface="Geneva" charset="0"/>
              </a:rPr>
              <a:t> A. Murthy</a:t>
            </a:r>
          </a:p>
          <a:p>
            <a:pPr marL="230188" marR="0" lvl="0" indent="-230188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Helvetica"/>
                <a:ea typeface="Geneva" charset="0"/>
              </a:rPr>
              <a:t>Dr. Anna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Helvetica"/>
                <a:ea typeface="Geneva" charset="0"/>
              </a:rPr>
              <a:t>Grassellino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505050"/>
              </a:solidFill>
              <a:effectLst/>
              <a:uLnTx/>
              <a:uFillTx/>
              <a:latin typeface="Helvetica"/>
              <a:ea typeface="Geneva" charset="0"/>
            </a:endParaRPr>
          </a:p>
          <a:p>
            <a:pPr marL="230188" indent="-230188" defTabSz="457200">
              <a:buFont typeface="Arial" charset="0"/>
              <a:buChar char="•"/>
              <a:defRPr/>
            </a:pPr>
            <a:r>
              <a:rPr lang="en-US" sz="1800" dirty="0" err="1">
                <a:solidFill>
                  <a:srgbClr val="505050"/>
                </a:solidFill>
                <a:ea typeface="Geneva" charset="0"/>
              </a:rPr>
              <a:t>Maithilee</a:t>
            </a:r>
            <a:r>
              <a:rPr lang="en-US" sz="1800" dirty="0">
                <a:solidFill>
                  <a:srgbClr val="505050"/>
                </a:solidFill>
                <a:ea typeface="Geneva" charset="0"/>
              </a:rPr>
              <a:t> Shinde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505050"/>
              </a:solidFill>
              <a:effectLst/>
              <a:uLnTx/>
              <a:uFillTx/>
              <a:latin typeface="Helvetica"/>
              <a:ea typeface="Geneva" charset="0"/>
            </a:endParaRPr>
          </a:p>
          <a:p>
            <a:pPr marL="230188" marR="0" lvl="0" indent="-230188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sz="1800" dirty="0">
                <a:solidFill>
                  <a:srgbClr val="505050"/>
                </a:solidFill>
                <a:ea typeface="Geneva" charset="0"/>
              </a:rPr>
              <a:t>University Research Association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505050"/>
              </a:solidFill>
              <a:effectLst/>
              <a:uLnTx/>
              <a:uFillTx/>
              <a:latin typeface="Helvetica"/>
              <a:ea typeface="Geneva" charset="0"/>
            </a:endParaRPr>
          </a:p>
          <a:p>
            <a:pPr marR="0" lvl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505050"/>
              </a:solidFill>
              <a:effectLst/>
              <a:uLnTx/>
              <a:uFillTx/>
              <a:latin typeface="Helvetica"/>
              <a:ea typeface="Genev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59264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1FEEED8-2B69-047F-F466-32690BBD1D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1458" y="2170019"/>
            <a:ext cx="3281083" cy="803462"/>
          </a:xfrm>
        </p:spPr>
        <p:txBody>
          <a:bodyPr/>
          <a:lstStyle/>
          <a:p>
            <a:pPr algn="ctr"/>
            <a:r>
              <a:rPr lang="en-US" sz="4000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38760454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F14263D-959C-0A0B-D500-49C8F273DF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3" y="757240"/>
            <a:ext cx="3835540" cy="3794522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en-US" dirty="0"/>
              <a:t>Recent improvements in qubit coherence times through the analysis of defects and impurities at the interfaces and surfaces of the device.</a:t>
            </a:r>
          </a:p>
          <a:p>
            <a:pPr>
              <a:spcAft>
                <a:spcPts val="0"/>
              </a:spcAft>
            </a:pPr>
            <a:endParaRPr lang="en-US" dirty="0"/>
          </a:p>
          <a:p>
            <a:pPr>
              <a:spcAft>
                <a:spcPts val="0"/>
              </a:spcAft>
            </a:pPr>
            <a:r>
              <a:rPr lang="en-US" dirty="0"/>
              <a:t>Reducing niobium oxides present on the device surface via metal encapsulation has led to a 2-5 times increase in coherence times.</a:t>
            </a:r>
          </a:p>
          <a:p>
            <a:pPr marL="0" indent="0">
              <a:spcAft>
                <a:spcPts val="0"/>
              </a:spcAft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1FEEED8-2B69-047F-F466-32690BBD1D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Improved Qubit Coherence Times With Surface Encapsulation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48E5240-21A8-5BFB-37FC-14EA43D8AB7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" t="8686" r="36713" b="4206"/>
          <a:stretch/>
        </p:blipFill>
        <p:spPr>
          <a:xfrm>
            <a:off x="5826185" y="509722"/>
            <a:ext cx="2877953" cy="3694667"/>
          </a:xfrm>
          <a:prstGeom prst="rect">
            <a:avLst/>
          </a:prstGeom>
        </p:spPr>
      </p:pic>
      <p:sp>
        <p:nvSpPr>
          <p:cNvPr id="5" name="Text Placeholder 40">
            <a:extLst>
              <a:ext uri="{FF2B5EF4-FFF2-40B4-BE49-F238E27FC236}">
                <a16:creationId xmlns:a16="http://schemas.microsoft.com/office/drawing/2014/main" id="{4DB9B5A3-1A3F-1682-6452-3BA626B0666E}"/>
              </a:ext>
            </a:extLst>
          </p:cNvPr>
          <p:cNvSpPr txBox="1">
            <a:spLocks/>
          </p:cNvSpPr>
          <p:nvPr/>
        </p:nvSpPr>
        <p:spPr>
          <a:xfrm>
            <a:off x="6409321" y="4053259"/>
            <a:ext cx="2294817" cy="538664"/>
          </a:xfrm>
          <a:prstGeom prst="rect">
            <a:avLst/>
          </a:prstGeom>
          <a:noFill/>
        </p:spPr>
        <p:txBody>
          <a:bodyPr vert="horz" lIns="0" tIns="308967" rIns="308967" bIns="308967"/>
          <a:lstStyle>
            <a:lvl1pPr marL="0" indent="0" algn="l" defTabSz="514944" rtl="0" eaLnBrk="1" latinLnBrk="0" hangingPunct="1">
              <a:spcBef>
                <a:spcPct val="20000"/>
              </a:spcBef>
              <a:buFontTx/>
              <a:buNone/>
              <a:defRPr sz="2400" b="1" i="0" kern="1200" baseline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  <a:lvl2pPr marL="514944" indent="0" algn="l" defTabSz="514944" rtl="0" eaLnBrk="1" latinLnBrk="0" hangingPunct="1">
              <a:spcBef>
                <a:spcPct val="20000"/>
              </a:spcBef>
              <a:buFontTx/>
              <a:buNone/>
              <a:defRPr sz="2700" b="1" i="0" kern="1200" baseline="0">
                <a:solidFill>
                  <a:schemeClr val="bg1"/>
                </a:solidFill>
                <a:latin typeface="Helvetica"/>
                <a:ea typeface="+mn-ea"/>
                <a:cs typeface="+mn-cs"/>
              </a:defRPr>
            </a:lvl2pPr>
            <a:lvl3pPr marL="1029889" indent="0" algn="l" defTabSz="514944" rtl="0" eaLnBrk="1" latinLnBrk="0" hangingPunct="1">
              <a:spcBef>
                <a:spcPct val="20000"/>
              </a:spcBef>
              <a:buFontTx/>
              <a:buNone/>
              <a:defRPr sz="2700" b="1" i="0" kern="1200" baseline="0">
                <a:solidFill>
                  <a:schemeClr val="bg1"/>
                </a:solidFill>
                <a:latin typeface="Helvetica"/>
                <a:ea typeface="+mn-ea"/>
                <a:cs typeface="+mn-cs"/>
              </a:defRPr>
            </a:lvl3pPr>
            <a:lvl4pPr marL="1544833" indent="0" algn="l" defTabSz="514944" rtl="0" eaLnBrk="1" latinLnBrk="0" hangingPunct="1">
              <a:spcBef>
                <a:spcPct val="20000"/>
              </a:spcBef>
              <a:buFontTx/>
              <a:buNone/>
              <a:defRPr sz="2700" b="1" i="0" kern="1200" baseline="0">
                <a:solidFill>
                  <a:schemeClr val="bg1"/>
                </a:solidFill>
                <a:latin typeface="Helvetica"/>
                <a:ea typeface="+mn-ea"/>
                <a:cs typeface="+mn-cs"/>
              </a:defRPr>
            </a:lvl4pPr>
            <a:lvl5pPr marL="2059777" indent="0" algn="l" defTabSz="514944" rtl="0" eaLnBrk="1" latinLnBrk="0" hangingPunct="1">
              <a:spcBef>
                <a:spcPct val="20000"/>
              </a:spcBef>
              <a:buFontTx/>
              <a:buNone/>
              <a:defRPr sz="2700" b="1" i="0" kern="1200" baseline="0">
                <a:solidFill>
                  <a:schemeClr val="bg1"/>
                </a:solidFill>
                <a:latin typeface="Helvetica"/>
                <a:ea typeface="+mn-ea"/>
                <a:cs typeface="+mn-cs"/>
              </a:defRPr>
            </a:lvl5pPr>
            <a:lvl6pPr marL="2832194" indent="-257472" algn="l" defTabSz="514944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47138" indent="-257472" algn="l" defTabSz="514944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62083" indent="-257472" algn="l" defTabSz="514944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77027" indent="-257472" algn="l" defTabSz="514944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</a:pPr>
            <a:r>
              <a:rPr lang="en-US" sz="800" dirty="0">
                <a:latin typeface="Helvetica" pitchFamily="2" charset="0"/>
              </a:rPr>
              <a:t>M. Bal et al., 2023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614BC3C-274C-E3A0-7D13-7035AA9831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4143" y="761918"/>
            <a:ext cx="1682381" cy="2869366"/>
          </a:xfrm>
          <a:prstGeom prst="rect">
            <a:avLst/>
          </a:prstGeom>
        </p:spPr>
      </p:pic>
      <p:sp>
        <p:nvSpPr>
          <p:cNvPr id="10" name="Text Placeholder 40">
            <a:extLst>
              <a:ext uri="{FF2B5EF4-FFF2-40B4-BE49-F238E27FC236}">
                <a16:creationId xmlns:a16="http://schemas.microsoft.com/office/drawing/2014/main" id="{C95D5E33-BD88-FA43-B07F-E8D0609DC322}"/>
              </a:ext>
            </a:extLst>
          </p:cNvPr>
          <p:cNvSpPr txBox="1">
            <a:spLocks/>
          </p:cNvSpPr>
          <p:nvPr/>
        </p:nvSpPr>
        <p:spPr>
          <a:xfrm>
            <a:off x="4114504" y="3361952"/>
            <a:ext cx="2294817" cy="538664"/>
          </a:xfrm>
          <a:prstGeom prst="rect">
            <a:avLst/>
          </a:prstGeom>
          <a:noFill/>
        </p:spPr>
        <p:txBody>
          <a:bodyPr vert="horz" lIns="0" tIns="308967" rIns="308967" bIns="308967"/>
          <a:lstStyle>
            <a:lvl1pPr marL="0" indent="0" algn="l" defTabSz="514944" rtl="0" eaLnBrk="1" latinLnBrk="0" hangingPunct="1">
              <a:spcBef>
                <a:spcPct val="20000"/>
              </a:spcBef>
              <a:buFontTx/>
              <a:buNone/>
              <a:defRPr sz="2400" b="1" i="0" kern="1200" baseline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  <a:lvl2pPr marL="514944" indent="0" algn="l" defTabSz="514944" rtl="0" eaLnBrk="1" latinLnBrk="0" hangingPunct="1">
              <a:spcBef>
                <a:spcPct val="20000"/>
              </a:spcBef>
              <a:buFontTx/>
              <a:buNone/>
              <a:defRPr sz="2700" b="1" i="0" kern="1200" baseline="0">
                <a:solidFill>
                  <a:schemeClr val="bg1"/>
                </a:solidFill>
                <a:latin typeface="Helvetica"/>
                <a:ea typeface="+mn-ea"/>
                <a:cs typeface="+mn-cs"/>
              </a:defRPr>
            </a:lvl2pPr>
            <a:lvl3pPr marL="1029889" indent="0" algn="l" defTabSz="514944" rtl="0" eaLnBrk="1" latinLnBrk="0" hangingPunct="1">
              <a:spcBef>
                <a:spcPct val="20000"/>
              </a:spcBef>
              <a:buFontTx/>
              <a:buNone/>
              <a:defRPr sz="2700" b="1" i="0" kern="1200" baseline="0">
                <a:solidFill>
                  <a:schemeClr val="bg1"/>
                </a:solidFill>
                <a:latin typeface="Helvetica"/>
                <a:ea typeface="+mn-ea"/>
                <a:cs typeface="+mn-cs"/>
              </a:defRPr>
            </a:lvl3pPr>
            <a:lvl4pPr marL="1544833" indent="0" algn="l" defTabSz="514944" rtl="0" eaLnBrk="1" latinLnBrk="0" hangingPunct="1">
              <a:spcBef>
                <a:spcPct val="20000"/>
              </a:spcBef>
              <a:buFontTx/>
              <a:buNone/>
              <a:defRPr sz="2700" b="1" i="0" kern="1200" baseline="0">
                <a:solidFill>
                  <a:schemeClr val="bg1"/>
                </a:solidFill>
                <a:latin typeface="Helvetica"/>
                <a:ea typeface="+mn-ea"/>
                <a:cs typeface="+mn-cs"/>
              </a:defRPr>
            </a:lvl4pPr>
            <a:lvl5pPr marL="2059777" indent="0" algn="l" defTabSz="514944" rtl="0" eaLnBrk="1" latinLnBrk="0" hangingPunct="1">
              <a:spcBef>
                <a:spcPct val="20000"/>
              </a:spcBef>
              <a:buFontTx/>
              <a:buNone/>
              <a:defRPr sz="2700" b="1" i="0" kern="1200" baseline="0">
                <a:solidFill>
                  <a:schemeClr val="bg1"/>
                </a:solidFill>
                <a:latin typeface="Helvetica"/>
                <a:ea typeface="+mn-ea"/>
                <a:cs typeface="+mn-cs"/>
              </a:defRPr>
            </a:lvl5pPr>
            <a:lvl6pPr marL="2832194" indent="-257472" algn="l" defTabSz="514944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47138" indent="-257472" algn="l" defTabSz="514944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62083" indent="-257472" algn="l" defTabSz="514944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77027" indent="-257472" algn="l" defTabSz="514944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</a:pPr>
            <a:r>
              <a:rPr lang="en-US" sz="800" dirty="0">
                <a:latin typeface="Helvetica" pitchFamily="2" charset="0"/>
              </a:rPr>
              <a:t>M. Bal et al., 2023</a:t>
            </a:r>
          </a:p>
        </p:txBody>
      </p:sp>
    </p:spTree>
    <p:extLst>
      <p:ext uri="{BB962C8B-B14F-4D97-AF65-F5344CB8AC3E}">
        <p14:creationId xmlns:p14="http://schemas.microsoft.com/office/powerpoint/2010/main" val="6743669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F14263D-959C-0A0B-D500-49C8F273DF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4" y="728664"/>
            <a:ext cx="4343396" cy="3794522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How can we identify intermixing (alloying) between the metal cap and niobium species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How will annealing a Ta/Nb sample at high temperatures (&gt; 400°C) affect the interfacial width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1FEEED8-2B69-047F-F466-32690BBD1D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Questions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6CC0C6D-009A-AED5-A214-331539E794D7}"/>
              </a:ext>
            </a:extLst>
          </p:cNvPr>
          <p:cNvGrpSpPr/>
          <p:nvPr/>
        </p:nvGrpSpPr>
        <p:grpSpPr>
          <a:xfrm>
            <a:off x="5007072" y="45309"/>
            <a:ext cx="4362965" cy="2061384"/>
            <a:chOff x="9718807" y="9805781"/>
            <a:chExt cx="7871090" cy="3062519"/>
          </a:xfrm>
        </p:grpSpPr>
        <p:sp>
          <p:nvSpPr>
            <p:cNvPr id="16" name="Text Placeholder 34">
              <a:extLst>
                <a:ext uri="{FF2B5EF4-FFF2-40B4-BE49-F238E27FC236}">
                  <a16:creationId xmlns:a16="http://schemas.microsoft.com/office/drawing/2014/main" id="{D46682A7-795C-8C85-E0ED-4FA7D9204FDF}"/>
                </a:ext>
              </a:extLst>
            </p:cNvPr>
            <p:cNvSpPr txBox="1">
              <a:spLocks/>
            </p:cNvSpPr>
            <p:nvPr/>
          </p:nvSpPr>
          <p:spPr>
            <a:xfrm>
              <a:off x="13174391" y="11763775"/>
              <a:ext cx="4415506" cy="802129"/>
            </a:xfrm>
            <a:prstGeom prst="rect">
              <a:avLst/>
            </a:prstGeom>
            <a:noFill/>
          </p:spPr>
          <p:txBody>
            <a:bodyPr vert="horz" lIns="0" tIns="308967" rIns="308967" bIns="308967"/>
            <a:lstStyle>
              <a:lvl1pPr marL="0" indent="0" algn="l" defTabSz="514944" rtl="0" eaLnBrk="1" latinLnBrk="0" hangingPunct="1">
                <a:spcBef>
                  <a:spcPct val="20000"/>
                </a:spcBef>
                <a:buFontTx/>
                <a:buNone/>
                <a:defRPr sz="2700" b="1" i="0" kern="1200" baseline="0">
                  <a:solidFill>
                    <a:srgbClr val="004C97"/>
                  </a:solidFill>
                  <a:latin typeface="Helvetica"/>
                  <a:ea typeface="+mn-ea"/>
                  <a:cs typeface="+mn-cs"/>
                </a:defRPr>
              </a:lvl1pPr>
              <a:lvl2pPr marL="514944" indent="0" algn="l" defTabSz="514944" rtl="0" eaLnBrk="1" latinLnBrk="0" hangingPunct="1">
                <a:spcBef>
                  <a:spcPct val="20000"/>
                </a:spcBef>
                <a:buFontTx/>
                <a:buNone/>
                <a:defRPr sz="2700" b="1" i="0" kern="1200" baseline="0">
                  <a:solidFill>
                    <a:schemeClr val="bg1"/>
                  </a:solidFill>
                  <a:latin typeface="Helvetica"/>
                  <a:ea typeface="+mn-ea"/>
                  <a:cs typeface="+mn-cs"/>
                </a:defRPr>
              </a:lvl2pPr>
              <a:lvl3pPr marL="1029889" indent="0" algn="l" defTabSz="514944" rtl="0" eaLnBrk="1" latinLnBrk="0" hangingPunct="1">
                <a:spcBef>
                  <a:spcPct val="20000"/>
                </a:spcBef>
                <a:buFontTx/>
                <a:buNone/>
                <a:defRPr sz="2700" b="1" i="0" kern="1200" baseline="0">
                  <a:solidFill>
                    <a:schemeClr val="bg1"/>
                  </a:solidFill>
                  <a:latin typeface="Helvetica"/>
                  <a:ea typeface="+mn-ea"/>
                  <a:cs typeface="+mn-cs"/>
                </a:defRPr>
              </a:lvl3pPr>
              <a:lvl4pPr marL="1544833" indent="0" algn="l" defTabSz="514944" rtl="0" eaLnBrk="1" latinLnBrk="0" hangingPunct="1">
                <a:spcBef>
                  <a:spcPct val="20000"/>
                </a:spcBef>
                <a:buFontTx/>
                <a:buNone/>
                <a:defRPr sz="2700" b="1" i="0" kern="1200" baseline="0">
                  <a:solidFill>
                    <a:schemeClr val="bg1"/>
                  </a:solidFill>
                  <a:latin typeface="Helvetica"/>
                  <a:ea typeface="+mn-ea"/>
                  <a:cs typeface="+mn-cs"/>
                </a:defRPr>
              </a:lvl4pPr>
              <a:lvl5pPr marL="2059777" indent="0" algn="l" defTabSz="514944" rtl="0" eaLnBrk="1" latinLnBrk="0" hangingPunct="1">
                <a:spcBef>
                  <a:spcPct val="20000"/>
                </a:spcBef>
                <a:buFontTx/>
                <a:buNone/>
                <a:defRPr sz="2700" b="1" i="0" kern="1200" baseline="0">
                  <a:solidFill>
                    <a:schemeClr val="bg1"/>
                  </a:solidFill>
                  <a:latin typeface="Helvetica"/>
                  <a:ea typeface="+mn-ea"/>
                  <a:cs typeface="+mn-cs"/>
                </a:defRPr>
              </a:lvl5pPr>
              <a:lvl6pPr marL="2832194" indent="-257472" algn="l" defTabSz="514944" rtl="0" eaLnBrk="1" latinLnBrk="0" hangingPunct="1">
                <a:spcBef>
                  <a:spcPct val="20000"/>
                </a:spcBef>
                <a:buFont typeface="Arial"/>
                <a:buChar char="•"/>
                <a:defRPr sz="2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347138" indent="-257472" algn="l" defTabSz="514944" rtl="0" eaLnBrk="1" latinLnBrk="0" hangingPunct="1">
                <a:spcBef>
                  <a:spcPct val="20000"/>
                </a:spcBef>
                <a:buFont typeface="Arial"/>
                <a:buChar char="•"/>
                <a:defRPr sz="2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862083" indent="-257472" algn="l" defTabSz="514944" rtl="0" eaLnBrk="1" latinLnBrk="0" hangingPunct="1">
                <a:spcBef>
                  <a:spcPct val="20000"/>
                </a:spcBef>
                <a:buFont typeface="Arial"/>
                <a:buChar char="•"/>
                <a:defRPr sz="2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377027" indent="-257472" algn="l" defTabSz="514944" rtl="0" eaLnBrk="1" latinLnBrk="0" hangingPunct="1">
                <a:spcBef>
                  <a:spcPct val="20000"/>
                </a:spcBef>
                <a:buFont typeface="Arial"/>
                <a:buChar char="•"/>
                <a:defRPr sz="2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Aft>
                  <a:spcPts val="0"/>
                </a:spcAft>
              </a:pPr>
              <a:r>
                <a:rPr lang="en-US" sz="800" dirty="0">
                  <a:solidFill>
                    <a:schemeClr val="tx1"/>
                  </a:solidFill>
                </a:rPr>
                <a:t>Silicon or Sapphire Substrate</a:t>
              </a:r>
            </a:p>
          </p:txBody>
        </p:sp>
        <p:sp>
          <p:nvSpPr>
            <p:cNvPr id="17" name="Text Placeholder 34">
              <a:extLst>
                <a:ext uri="{FF2B5EF4-FFF2-40B4-BE49-F238E27FC236}">
                  <a16:creationId xmlns:a16="http://schemas.microsoft.com/office/drawing/2014/main" id="{20B67050-867D-E3C6-1776-FD6E7BFFEB20}"/>
                </a:ext>
              </a:extLst>
            </p:cNvPr>
            <p:cNvSpPr txBox="1">
              <a:spLocks/>
            </p:cNvSpPr>
            <p:nvPr/>
          </p:nvSpPr>
          <p:spPr>
            <a:xfrm>
              <a:off x="12619674" y="10778763"/>
              <a:ext cx="3625242" cy="802129"/>
            </a:xfrm>
            <a:prstGeom prst="rect">
              <a:avLst/>
            </a:prstGeom>
            <a:noFill/>
          </p:spPr>
          <p:txBody>
            <a:bodyPr vert="horz" lIns="0" tIns="308967" rIns="308967" bIns="308967"/>
            <a:lstStyle>
              <a:lvl1pPr marL="0" indent="0" algn="l" defTabSz="514944" rtl="0" eaLnBrk="1" latinLnBrk="0" hangingPunct="1">
                <a:spcBef>
                  <a:spcPct val="20000"/>
                </a:spcBef>
                <a:buFontTx/>
                <a:buNone/>
                <a:defRPr sz="2700" b="1" i="0" kern="1200" baseline="0">
                  <a:solidFill>
                    <a:srgbClr val="004C97"/>
                  </a:solidFill>
                  <a:latin typeface="Helvetica"/>
                  <a:ea typeface="+mn-ea"/>
                  <a:cs typeface="+mn-cs"/>
                </a:defRPr>
              </a:lvl1pPr>
              <a:lvl2pPr marL="514944" indent="0" algn="l" defTabSz="514944" rtl="0" eaLnBrk="1" latinLnBrk="0" hangingPunct="1">
                <a:spcBef>
                  <a:spcPct val="20000"/>
                </a:spcBef>
                <a:buFontTx/>
                <a:buNone/>
                <a:defRPr sz="2700" b="1" i="0" kern="1200" baseline="0">
                  <a:solidFill>
                    <a:schemeClr val="bg1"/>
                  </a:solidFill>
                  <a:latin typeface="Helvetica"/>
                  <a:ea typeface="+mn-ea"/>
                  <a:cs typeface="+mn-cs"/>
                </a:defRPr>
              </a:lvl2pPr>
              <a:lvl3pPr marL="1029889" indent="0" algn="l" defTabSz="514944" rtl="0" eaLnBrk="1" latinLnBrk="0" hangingPunct="1">
                <a:spcBef>
                  <a:spcPct val="20000"/>
                </a:spcBef>
                <a:buFontTx/>
                <a:buNone/>
                <a:defRPr sz="2700" b="1" i="0" kern="1200" baseline="0">
                  <a:solidFill>
                    <a:schemeClr val="bg1"/>
                  </a:solidFill>
                  <a:latin typeface="Helvetica"/>
                  <a:ea typeface="+mn-ea"/>
                  <a:cs typeface="+mn-cs"/>
                </a:defRPr>
              </a:lvl3pPr>
              <a:lvl4pPr marL="1544833" indent="0" algn="l" defTabSz="514944" rtl="0" eaLnBrk="1" latinLnBrk="0" hangingPunct="1">
                <a:spcBef>
                  <a:spcPct val="20000"/>
                </a:spcBef>
                <a:buFontTx/>
                <a:buNone/>
                <a:defRPr sz="2700" b="1" i="0" kern="1200" baseline="0">
                  <a:solidFill>
                    <a:schemeClr val="bg1"/>
                  </a:solidFill>
                  <a:latin typeface="Helvetica"/>
                  <a:ea typeface="+mn-ea"/>
                  <a:cs typeface="+mn-cs"/>
                </a:defRPr>
              </a:lvl4pPr>
              <a:lvl5pPr marL="2059777" indent="0" algn="l" defTabSz="514944" rtl="0" eaLnBrk="1" latinLnBrk="0" hangingPunct="1">
                <a:spcBef>
                  <a:spcPct val="20000"/>
                </a:spcBef>
                <a:buFontTx/>
                <a:buNone/>
                <a:defRPr sz="2700" b="1" i="0" kern="1200" baseline="0">
                  <a:solidFill>
                    <a:schemeClr val="bg1"/>
                  </a:solidFill>
                  <a:latin typeface="Helvetica"/>
                  <a:ea typeface="+mn-ea"/>
                  <a:cs typeface="+mn-cs"/>
                </a:defRPr>
              </a:lvl5pPr>
              <a:lvl6pPr marL="2832194" indent="-257472" algn="l" defTabSz="514944" rtl="0" eaLnBrk="1" latinLnBrk="0" hangingPunct="1">
                <a:spcBef>
                  <a:spcPct val="20000"/>
                </a:spcBef>
                <a:buFont typeface="Arial"/>
                <a:buChar char="•"/>
                <a:defRPr sz="2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347138" indent="-257472" algn="l" defTabSz="514944" rtl="0" eaLnBrk="1" latinLnBrk="0" hangingPunct="1">
                <a:spcBef>
                  <a:spcPct val="20000"/>
                </a:spcBef>
                <a:buFont typeface="Arial"/>
                <a:buChar char="•"/>
                <a:defRPr sz="2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862083" indent="-257472" algn="l" defTabSz="514944" rtl="0" eaLnBrk="1" latinLnBrk="0" hangingPunct="1">
                <a:spcBef>
                  <a:spcPct val="20000"/>
                </a:spcBef>
                <a:buFont typeface="Arial"/>
                <a:buChar char="•"/>
                <a:defRPr sz="2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377027" indent="-257472" algn="l" defTabSz="514944" rtl="0" eaLnBrk="1" latinLnBrk="0" hangingPunct="1">
                <a:spcBef>
                  <a:spcPct val="20000"/>
                </a:spcBef>
                <a:buFont typeface="Arial"/>
                <a:buChar char="•"/>
                <a:defRPr sz="2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Aft>
                  <a:spcPts val="0"/>
                </a:spcAft>
              </a:pPr>
              <a:r>
                <a:rPr lang="en-US" sz="800" dirty="0">
                  <a:solidFill>
                    <a:schemeClr val="tx1"/>
                  </a:solidFill>
                </a:rPr>
                <a:t>Niobium</a:t>
              </a:r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AFB687CD-43DD-B5DF-7D4A-3D27457C7EFE}"/>
                </a:ext>
              </a:extLst>
            </p:cNvPr>
            <p:cNvGrpSpPr/>
            <p:nvPr/>
          </p:nvGrpSpPr>
          <p:grpSpPr>
            <a:xfrm>
              <a:off x="9718807" y="10215189"/>
              <a:ext cx="3722738" cy="2653111"/>
              <a:chOff x="9718807" y="10215189"/>
              <a:chExt cx="3722738" cy="2653111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F51E30A8-4E54-53CE-2DB6-69120C174D0A}"/>
                  </a:ext>
                </a:extLst>
              </p:cNvPr>
              <p:cNvGrpSpPr/>
              <p:nvPr/>
            </p:nvGrpSpPr>
            <p:grpSpPr>
              <a:xfrm>
                <a:off x="9718807" y="10215189"/>
                <a:ext cx="3722738" cy="2653111"/>
                <a:chOff x="9307286" y="11067550"/>
                <a:chExt cx="6328764" cy="2653111"/>
              </a:xfrm>
            </p:grpSpPr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id="{1BE744D8-C1B2-1A9A-274F-53DE3E5AA163}"/>
                    </a:ext>
                  </a:extLst>
                </p:cNvPr>
                <p:cNvSpPr/>
                <p:nvPr/>
              </p:nvSpPr>
              <p:spPr>
                <a:xfrm>
                  <a:off x="9307286" y="11887200"/>
                  <a:ext cx="6328764" cy="1833461"/>
                </a:xfrm>
                <a:prstGeom prst="rect">
                  <a:avLst/>
                </a:prstGeom>
                <a:gradFill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50000"/>
                        <a:lumOff val="50000"/>
                      </a:schemeClr>
                    </a:gs>
                  </a:gsLst>
                  <a:lin ang="16200000" scaled="1"/>
                </a:gra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4" name="Rectangle 23">
                  <a:extLst>
                    <a:ext uri="{FF2B5EF4-FFF2-40B4-BE49-F238E27FC236}">
                      <a16:creationId xmlns:a16="http://schemas.microsoft.com/office/drawing/2014/main" id="{E6FBD55D-2753-24CE-C3EF-182284CEB4B9}"/>
                    </a:ext>
                  </a:extLst>
                </p:cNvPr>
                <p:cNvSpPr/>
                <p:nvPr/>
              </p:nvSpPr>
              <p:spPr>
                <a:xfrm>
                  <a:off x="9307286" y="11201400"/>
                  <a:ext cx="6328764" cy="525652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16200000" scaled="1"/>
                  <a:tileRect/>
                </a:gra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633AC08F-B5AB-2660-27F7-1E1BFE616B6F}"/>
                    </a:ext>
                  </a:extLst>
                </p:cNvPr>
                <p:cNvSpPr/>
                <p:nvPr/>
              </p:nvSpPr>
              <p:spPr>
                <a:xfrm>
                  <a:off x="9307286" y="11067550"/>
                  <a:ext cx="6328764" cy="133850"/>
                </a:xfrm>
                <a:prstGeom prst="rect">
                  <a:avLst/>
                </a:prstGeom>
                <a:gradFill>
                  <a:gsLst>
                    <a:gs pos="0">
                      <a:schemeClr val="accent1">
                        <a:lumMod val="60000"/>
                        <a:lumOff val="40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16200000" scaled="1"/>
                </a:gra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8202611B-8956-38EA-3416-72E07D39A57A}"/>
                  </a:ext>
                </a:extLst>
              </p:cNvPr>
              <p:cNvSpPr/>
              <p:nvPr/>
            </p:nvSpPr>
            <p:spPr>
              <a:xfrm>
                <a:off x="9718807" y="10804735"/>
                <a:ext cx="3722738" cy="778873"/>
              </a:xfrm>
              <a:prstGeom prst="rect">
                <a:avLst/>
              </a:prstGeom>
              <a:gradFill>
                <a:gsLst>
                  <a:gs pos="0">
                    <a:schemeClr val="tx1">
                      <a:lumMod val="75000"/>
                      <a:lumOff val="25000"/>
                    </a:schemeClr>
                  </a:gs>
                  <a:gs pos="100000">
                    <a:schemeClr val="tx1">
                      <a:lumMod val="95000"/>
                      <a:lumOff val="5000"/>
                    </a:schemeClr>
                  </a:gs>
                </a:gsLst>
                <a:lin ang="16200000" scaled="0"/>
              </a:gra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9" name="Text Placeholder 34">
              <a:extLst>
                <a:ext uri="{FF2B5EF4-FFF2-40B4-BE49-F238E27FC236}">
                  <a16:creationId xmlns:a16="http://schemas.microsoft.com/office/drawing/2014/main" id="{25760A18-9E0E-7CDD-69DF-B33371DA20B5}"/>
                </a:ext>
              </a:extLst>
            </p:cNvPr>
            <p:cNvSpPr txBox="1">
              <a:spLocks/>
            </p:cNvSpPr>
            <p:nvPr/>
          </p:nvSpPr>
          <p:spPr>
            <a:xfrm>
              <a:off x="12670129" y="10151459"/>
              <a:ext cx="3625242" cy="802129"/>
            </a:xfrm>
            <a:prstGeom prst="rect">
              <a:avLst/>
            </a:prstGeom>
            <a:noFill/>
          </p:spPr>
          <p:txBody>
            <a:bodyPr vert="horz" lIns="0" tIns="308967" rIns="308967" bIns="308967"/>
            <a:lstStyle>
              <a:lvl1pPr marL="0" indent="0" algn="l" defTabSz="514944" rtl="0" eaLnBrk="1" latinLnBrk="0" hangingPunct="1">
                <a:spcBef>
                  <a:spcPct val="20000"/>
                </a:spcBef>
                <a:buFontTx/>
                <a:buNone/>
                <a:defRPr sz="2700" b="1" i="0" kern="1200" baseline="0">
                  <a:solidFill>
                    <a:srgbClr val="004C97"/>
                  </a:solidFill>
                  <a:latin typeface="Helvetica"/>
                  <a:ea typeface="+mn-ea"/>
                  <a:cs typeface="+mn-cs"/>
                </a:defRPr>
              </a:lvl1pPr>
              <a:lvl2pPr marL="514944" indent="0" algn="l" defTabSz="514944" rtl="0" eaLnBrk="1" latinLnBrk="0" hangingPunct="1">
                <a:spcBef>
                  <a:spcPct val="20000"/>
                </a:spcBef>
                <a:buFontTx/>
                <a:buNone/>
                <a:defRPr sz="2700" b="1" i="0" kern="1200" baseline="0">
                  <a:solidFill>
                    <a:schemeClr val="bg1"/>
                  </a:solidFill>
                  <a:latin typeface="Helvetica"/>
                  <a:ea typeface="+mn-ea"/>
                  <a:cs typeface="+mn-cs"/>
                </a:defRPr>
              </a:lvl2pPr>
              <a:lvl3pPr marL="1029889" indent="0" algn="l" defTabSz="514944" rtl="0" eaLnBrk="1" latinLnBrk="0" hangingPunct="1">
                <a:spcBef>
                  <a:spcPct val="20000"/>
                </a:spcBef>
                <a:buFontTx/>
                <a:buNone/>
                <a:defRPr sz="2700" b="1" i="0" kern="1200" baseline="0">
                  <a:solidFill>
                    <a:schemeClr val="bg1"/>
                  </a:solidFill>
                  <a:latin typeface="Helvetica"/>
                  <a:ea typeface="+mn-ea"/>
                  <a:cs typeface="+mn-cs"/>
                </a:defRPr>
              </a:lvl3pPr>
              <a:lvl4pPr marL="1544833" indent="0" algn="l" defTabSz="514944" rtl="0" eaLnBrk="1" latinLnBrk="0" hangingPunct="1">
                <a:spcBef>
                  <a:spcPct val="20000"/>
                </a:spcBef>
                <a:buFontTx/>
                <a:buNone/>
                <a:defRPr sz="2700" b="1" i="0" kern="1200" baseline="0">
                  <a:solidFill>
                    <a:schemeClr val="bg1"/>
                  </a:solidFill>
                  <a:latin typeface="Helvetica"/>
                  <a:ea typeface="+mn-ea"/>
                  <a:cs typeface="+mn-cs"/>
                </a:defRPr>
              </a:lvl4pPr>
              <a:lvl5pPr marL="2059777" indent="0" algn="l" defTabSz="514944" rtl="0" eaLnBrk="1" latinLnBrk="0" hangingPunct="1">
                <a:spcBef>
                  <a:spcPct val="20000"/>
                </a:spcBef>
                <a:buFontTx/>
                <a:buNone/>
                <a:defRPr sz="2700" b="1" i="0" kern="1200" baseline="0">
                  <a:solidFill>
                    <a:schemeClr val="bg1"/>
                  </a:solidFill>
                  <a:latin typeface="Helvetica"/>
                  <a:ea typeface="+mn-ea"/>
                  <a:cs typeface="+mn-cs"/>
                </a:defRPr>
              </a:lvl5pPr>
              <a:lvl6pPr marL="2832194" indent="-257472" algn="l" defTabSz="514944" rtl="0" eaLnBrk="1" latinLnBrk="0" hangingPunct="1">
                <a:spcBef>
                  <a:spcPct val="20000"/>
                </a:spcBef>
                <a:buFont typeface="Arial"/>
                <a:buChar char="•"/>
                <a:defRPr sz="2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347138" indent="-257472" algn="l" defTabSz="514944" rtl="0" eaLnBrk="1" latinLnBrk="0" hangingPunct="1">
                <a:spcBef>
                  <a:spcPct val="20000"/>
                </a:spcBef>
                <a:buFont typeface="Arial"/>
                <a:buChar char="•"/>
                <a:defRPr sz="2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862083" indent="-257472" algn="l" defTabSz="514944" rtl="0" eaLnBrk="1" latinLnBrk="0" hangingPunct="1">
                <a:spcBef>
                  <a:spcPct val="20000"/>
                </a:spcBef>
                <a:buFont typeface="Arial"/>
                <a:buChar char="•"/>
                <a:defRPr sz="2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377027" indent="-257472" algn="l" defTabSz="514944" rtl="0" eaLnBrk="1" latinLnBrk="0" hangingPunct="1">
                <a:spcBef>
                  <a:spcPct val="20000"/>
                </a:spcBef>
                <a:buFont typeface="Arial"/>
                <a:buChar char="•"/>
                <a:defRPr sz="2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Aft>
                  <a:spcPts val="0"/>
                </a:spcAft>
              </a:pPr>
              <a:r>
                <a:rPr lang="en-US" sz="800" dirty="0">
                  <a:solidFill>
                    <a:schemeClr val="tx1"/>
                  </a:solidFill>
                </a:rPr>
                <a:t>Metal Cap</a:t>
              </a:r>
            </a:p>
          </p:txBody>
        </p:sp>
        <p:sp>
          <p:nvSpPr>
            <p:cNvPr id="20" name="Text Placeholder 34">
              <a:extLst>
                <a:ext uri="{FF2B5EF4-FFF2-40B4-BE49-F238E27FC236}">
                  <a16:creationId xmlns:a16="http://schemas.microsoft.com/office/drawing/2014/main" id="{336A7772-6C89-89AF-A936-BAAAB49359BD}"/>
                </a:ext>
              </a:extLst>
            </p:cNvPr>
            <p:cNvSpPr txBox="1">
              <a:spLocks/>
            </p:cNvSpPr>
            <p:nvPr/>
          </p:nvSpPr>
          <p:spPr>
            <a:xfrm>
              <a:off x="12460331" y="9805781"/>
              <a:ext cx="3625242" cy="802128"/>
            </a:xfrm>
            <a:prstGeom prst="rect">
              <a:avLst/>
            </a:prstGeom>
            <a:noFill/>
          </p:spPr>
          <p:txBody>
            <a:bodyPr vert="horz" lIns="0" tIns="308967" rIns="308967" bIns="308967"/>
            <a:lstStyle>
              <a:lvl1pPr marL="0" indent="0" algn="l" defTabSz="514944" rtl="0" eaLnBrk="1" latinLnBrk="0" hangingPunct="1">
                <a:spcBef>
                  <a:spcPct val="20000"/>
                </a:spcBef>
                <a:buFontTx/>
                <a:buNone/>
                <a:defRPr sz="2700" b="1" i="0" kern="1200" baseline="0">
                  <a:solidFill>
                    <a:srgbClr val="004C97"/>
                  </a:solidFill>
                  <a:latin typeface="Helvetica"/>
                  <a:ea typeface="+mn-ea"/>
                  <a:cs typeface="+mn-cs"/>
                </a:defRPr>
              </a:lvl1pPr>
              <a:lvl2pPr marL="514944" indent="0" algn="l" defTabSz="514944" rtl="0" eaLnBrk="1" latinLnBrk="0" hangingPunct="1">
                <a:spcBef>
                  <a:spcPct val="20000"/>
                </a:spcBef>
                <a:buFontTx/>
                <a:buNone/>
                <a:defRPr sz="2700" b="1" i="0" kern="1200" baseline="0">
                  <a:solidFill>
                    <a:schemeClr val="bg1"/>
                  </a:solidFill>
                  <a:latin typeface="Helvetica"/>
                  <a:ea typeface="+mn-ea"/>
                  <a:cs typeface="+mn-cs"/>
                </a:defRPr>
              </a:lvl2pPr>
              <a:lvl3pPr marL="1029889" indent="0" algn="l" defTabSz="514944" rtl="0" eaLnBrk="1" latinLnBrk="0" hangingPunct="1">
                <a:spcBef>
                  <a:spcPct val="20000"/>
                </a:spcBef>
                <a:buFontTx/>
                <a:buNone/>
                <a:defRPr sz="2700" b="1" i="0" kern="1200" baseline="0">
                  <a:solidFill>
                    <a:schemeClr val="bg1"/>
                  </a:solidFill>
                  <a:latin typeface="Helvetica"/>
                  <a:ea typeface="+mn-ea"/>
                  <a:cs typeface="+mn-cs"/>
                </a:defRPr>
              </a:lvl3pPr>
              <a:lvl4pPr marL="1544833" indent="0" algn="l" defTabSz="514944" rtl="0" eaLnBrk="1" latinLnBrk="0" hangingPunct="1">
                <a:spcBef>
                  <a:spcPct val="20000"/>
                </a:spcBef>
                <a:buFontTx/>
                <a:buNone/>
                <a:defRPr sz="2700" b="1" i="0" kern="1200" baseline="0">
                  <a:solidFill>
                    <a:schemeClr val="bg1"/>
                  </a:solidFill>
                  <a:latin typeface="Helvetica"/>
                  <a:ea typeface="+mn-ea"/>
                  <a:cs typeface="+mn-cs"/>
                </a:defRPr>
              </a:lvl4pPr>
              <a:lvl5pPr marL="2059777" indent="0" algn="l" defTabSz="514944" rtl="0" eaLnBrk="1" latinLnBrk="0" hangingPunct="1">
                <a:spcBef>
                  <a:spcPct val="20000"/>
                </a:spcBef>
                <a:buFontTx/>
                <a:buNone/>
                <a:defRPr sz="2700" b="1" i="0" kern="1200" baseline="0">
                  <a:solidFill>
                    <a:schemeClr val="bg1"/>
                  </a:solidFill>
                  <a:latin typeface="Helvetica"/>
                  <a:ea typeface="+mn-ea"/>
                  <a:cs typeface="+mn-cs"/>
                </a:defRPr>
              </a:lvl5pPr>
              <a:lvl6pPr marL="2832194" indent="-257472" algn="l" defTabSz="514944" rtl="0" eaLnBrk="1" latinLnBrk="0" hangingPunct="1">
                <a:spcBef>
                  <a:spcPct val="20000"/>
                </a:spcBef>
                <a:buFont typeface="Arial"/>
                <a:buChar char="•"/>
                <a:defRPr sz="2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347138" indent="-257472" algn="l" defTabSz="514944" rtl="0" eaLnBrk="1" latinLnBrk="0" hangingPunct="1">
                <a:spcBef>
                  <a:spcPct val="20000"/>
                </a:spcBef>
                <a:buFont typeface="Arial"/>
                <a:buChar char="•"/>
                <a:defRPr sz="2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862083" indent="-257472" algn="l" defTabSz="514944" rtl="0" eaLnBrk="1" latinLnBrk="0" hangingPunct="1">
                <a:spcBef>
                  <a:spcPct val="20000"/>
                </a:spcBef>
                <a:buFont typeface="Arial"/>
                <a:buChar char="•"/>
                <a:defRPr sz="2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377027" indent="-257472" algn="l" defTabSz="514944" rtl="0" eaLnBrk="1" latinLnBrk="0" hangingPunct="1">
                <a:spcBef>
                  <a:spcPct val="20000"/>
                </a:spcBef>
                <a:buFont typeface="Arial"/>
                <a:buChar char="•"/>
                <a:defRPr sz="2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Aft>
                  <a:spcPts val="0"/>
                </a:spcAft>
              </a:pPr>
              <a:r>
                <a:rPr lang="en-US" sz="800" dirty="0">
                  <a:solidFill>
                    <a:schemeClr val="tx1"/>
                  </a:solidFill>
                </a:rPr>
                <a:t>Oxide</a:t>
              </a:r>
            </a:p>
          </p:txBody>
        </p:sp>
      </p:grpSp>
      <p:sp>
        <p:nvSpPr>
          <p:cNvPr id="26" name="Text Placeholder 34">
            <a:extLst>
              <a:ext uri="{FF2B5EF4-FFF2-40B4-BE49-F238E27FC236}">
                <a16:creationId xmlns:a16="http://schemas.microsoft.com/office/drawing/2014/main" id="{AAE065AC-81A0-888B-9326-65D50792D12A}"/>
              </a:ext>
            </a:extLst>
          </p:cNvPr>
          <p:cNvSpPr txBox="1">
            <a:spLocks/>
          </p:cNvSpPr>
          <p:nvPr/>
        </p:nvSpPr>
        <p:spPr>
          <a:xfrm>
            <a:off x="3790278" y="2004347"/>
            <a:ext cx="5759225" cy="408236"/>
          </a:xfrm>
          <a:prstGeom prst="rect">
            <a:avLst/>
          </a:prstGeom>
          <a:noFill/>
        </p:spPr>
        <p:txBody>
          <a:bodyPr vert="horz" lIns="0" tIns="308967" rIns="308967" bIns="308967"/>
          <a:lstStyle>
            <a:lvl1pPr marL="0" indent="0" algn="l" defTabSz="514944" rtl="0" eaLnBrk="1" latinLnBrk="0" hangingPunct="1">
              <a:spcBef>
                <a:spcPct val="20000"/>
              </a:spcBef>
              <a:buFontTx/>
              <a:buNone/>
              <a:defRPr sz="2700" b="1" i="0" kern="1200" baseline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  <a:lvl2pPr marL="514944" indent="0" algn="l" defTabSz="514944" rtl="0" eaLnBrk="1" latinLnBrk="0" hangingPunct="1">
              <a:spcBef>
                <a:spcPct val="20000"/>
              </a:spcBef>
              <a:buFontTx/>
              <a:buNone/>
              <a:defRPr sz="2700" b="1" i="0" kern="1200" baseline="0">
                <a:solidFill>
                  <a:schemeClr val="bg1"/>
                </a:solidFill>
                <a:latin typeface="Helvetica"/>
                <a:ea typeface="+mn-ea"/>
                <a:cs typeface="+mn-cs"/>
              </a:defRPr>
            </a:lvl2pPr>
            <a:lvl3pPr marL="1029889" indent="0" algn="l" defTabSz="514944" rtl="0" eaLnBrk="1" latinLnBrk="0" hangingPunct="1">
              <a:spcBef>
                <a:spcPct val="20000"/>
              </a:spcBef>
              <a:buFontTx/>
              <a:buNone/>
              <a:defRPr sz="2700" b="1" i="0" kern="1200" baseline="0">
                <a:solidFill>
                  <a:schemeClr val="bg1"/>
                </a:solidFill>
                <a:latin typeface="Helvetica"/>
                <a:ea typeface="+mn-ea"/>
                <a:cs typeface="+mn-cs"/>
              </a:defRPr>
            </a:lvl3pPr>
            <a:lvl4pPr marL="1544833" indent="0" algn="l" defTabSz="514944" rtl="0" eaLnBrk="1" latinLnBrk="0" hangingPunct="1">
              <a:spcBef>
                <a:spcPct val="20000"/>
              </a:spcBef>
              <a:buFontTx/>
              <a:buNone/>
              <a:defRPr sz="2700" b="1" i="0" kern="1200" baseline="0">
                <a:solidFill>
                  <a:schemeClr val="bg1"/>
                </a:solidFill>
                <a:latin typeface="Helvetica"/>
                <a:ea typeface="+mn-ea"/>
                <a:cs typeface="+mn-cs"/>
              </a:defRPr>
            </a:lvl4pPr>
            <a:lvl5pPr marL="2059777" indent="0" algn="l" defTabSz="514944" rtl="0" eaLnBrk="1" latinLnBrk="0" hangingPunct="1">
              <a:spcBef>
                <a:spcPct val="20000"/>
              </a:spcBef>
              <a:buFontTx/>
              <a:buNone/>
              <a:defRPr sz="2700" b="1" i="0" kern="1200" baseline="0">
                <a:solidFill>
                  <a:schemeClr val="bg1"/>
                </a:solidFill>
                <a:latin typeface="Helvetica"/>
                <a:ea typeface="+mn-ea"/>
                <a:cs typeface="+mn-cs"/>
              </a:defRPr>
            </a:lvl5pPr>
            <a:lvl6pPr marL="2832194" indent="-257472" algn="l" defTabSz="514944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47138" indent="-257472" algn="l" defTabSz="514944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62083" indent="-257472" algn="l" defTabSz="514944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77027" indent="-257472" algn="l" defTabSz="514944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</a:pPr>
            <a:r>
              <a:rPr lang="en-US" sz="800" dirty="0"/>
              <a:t>Generalized schematic of a metal capped thin film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95EFB059-379F-6CC6-CFE2-0682075B0F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0942" y="2499208"/>
            <a:ext cx="2063523" cy="2095172"/>
          </a:xfrm>
          <a:prstGeom prst="rect">
            <a:avLst/>
          </a:prstGeom>
        </p:spPr>
      </p:pic>
      <p:sp>
        <p:nvSpPr>
          <p:cNvPr id="32" name="Text Placeholder 40">
            <a:extLst>
              <a:ext uri="{FF2B5EF4-FFF2-40B4-BE49-F238E27FC236}">
                <a16:creationId xmlns:a16="http://schemas.microsoft.com/office/drawing/2014/main" id="{E666BA70-C723-25B1-91F7-9173187F80C6}"/>
              </a:ext>
            </a:extLst>
          </p:cNvPr>
          <p:cNvSpPr txBox="1">
            <a:spLocks/>
          </p:cNvSpPr>
          <p:nvPr/>
        </p:nvSpPr>
        <p:spPr>
          <a:xfrm>
            <a:off x="6499255" y="4193859"/>
            <a:ext cx="2294817" cy="538664"/>
          </a:xfrm>
          <a:prstGeom prst="rect">
            <a:avLst/>
          </a:prstGeom>
          <a:noFill/>
        </p:spPr>
        <p:txBody>
          <a:bodyPr vert="horz" lIns="0" tIns="308967" rIns="308967" bIns="308967"/>
          <a:lstStyle>
            <a:lvl1pPr marL="0" indent="0" algn="l" defTabSz="514944" rtl="0" eaLnBrk="1" latinLnBrk="0" hangingPunct="1">
              <a:spcBef>
                <a:spcPct val="20000"/>
              </a:spcBef>
              <a:buFontTx/>
              <a:buNone/>
              <a:defRPr sz="2400" b="1" i="0" kern="1200" baseline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  <a:lvl2pPr marL="514944" indent="0" algn="l" defTabSz="514944" rtl="0" eaLnBrk="1" latinLnBrk="0" hangingPunct="1">
              <a:spcBef>
                <a:spcPct val="20000"/>
              </a:spcBef>
              <a:buFontTx/>
              <a:buNone/>
              <a:defRPr sz="2700" b="1" i="0" kern="1200" baseline="0">
                <a:solidFill>
                  <a:schemeClr val="bg1"/>
                </a:solidFill>
                <a:latin typeface="Helvetica"/>
                <a:ea typeface="+mn-ea"/>
                <a:cs typeface="+mn-cs"/>
              </a:defRPr>
            </a:lvl2pPr>
            <a:lvl3pPr marL="1029889" indent="0" algn="l" defTabSz="514944" rtl="0" eaLnBrk="1" latinLnBrk="0" hangingPunct="1">
              <a:spcBef>
                <a:spcPct val="20000"/>
              </a:spcBef>
              <a:buFontTx/>
              <a:buNone/>
              <a:defRPr sz="2700" b="1" i="0" kern="1200" baseline="0">
                <a:solidFill>
                  <a:schemeClr val="bg1"/>
                </a:solidFill>
                <a:latin typeface="Helvetica"/>
                <a:ea typeface="+mn-ea"/>
                <a:cs typeface="+mn-cs"/>
              </a:defRPr>
            </a:lvl3pPr>
            <a:lvl4pPr marL="1544833" indent="0" algn="l" defTabSz="514944" rtl="0" eaLnBrk="1" latinLnBrk="0" hangingPunct="1">
              <a:spcBef>
                <a:spcPct val="20000"/>
              </a:spcBef>
              <a:buFontTx/>
              <a:buNone/>
              <a:defRPr sz="2700" b="1" i="0" kern="1200" baseline="0">
                <a:solidFill>
                  <a:schemeClr val="bg1"/>
                </a:solidFill>
                <a:latin typeface="Helvetica"/>
                <a:ea typeface="+mn-ea"/>
                <a:cs typeface="+mn-cs"/>
              </a:defRPr>
            </a:lvl4pPr>
            <a:lvl5pPr marL="2059777" indent="0" algn="l" defTabSz="514944" rtl="0" eaLnBrk="1" latinLnBrk="0" hangingPunct="1">
              <a:spcBef>
                <a:spcPct val="20000"/>
              </a:spcBef>
              <a:buFontTx/>
              <a:buNone/>
              <a:defRPr sz="2700" b="1" i="0" kern="1200" baseline="0">
                <a:solidFill>
                  <a:schemeClr val="bg1"/>
                </a:solidFill>
                <a:latin typeface="Helvetica"/>
                <a:ea typeface="+mn-ea"/>
                <a:cs typeface="+mn-cs"/>
              </a:defRPr>
            </a:lvl5pPr>
            <a:lvl6pPr marL="2832194" indent="-257472" algn="l" defTabSz="514944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47138" indent="-257472" algn="l" defTabSz="514944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62083" indent="-257472" algn="l" defTabSz="514944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77027" indent="-257472" algn="l" defTabSz="514944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</a:pPr>
            <a:r>
              <a:rPr lang="en-US" sz="800" dirty="0">
                <a:latin typeface="Helvetica" pitchFamily="2" charset="0"/>
              </a:rPr>
              <a:t>M. Bal et al., 2023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ACF75031-BAB7-1DCD-6341-879FDC0A5B3B}"/>
              </a:ext>
            </a:extLst>
          </p:cNvPr>
          <p:cNvGrpSpPr/>
          <p:nvPr/>
        </p:nvGrpSpPr>
        <p:grpSpPr>
          <a:xfrm>
            <a:off x="6977456" y="3636720"/>
            <a:ext cx="141238" cy="318504"/>
            <a:chOff x="7493000" y="2997200"/>
            <a:chExt cx="203200" cy="520700"/>
          </a:xfrm>
        </p:grpSpPr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B938B67A-D4D9-E66B-DD17-B5AB56A5FDB5}"/>
                </a:ext>
              </a:extLst>
            </p:cNvPr>
            <p:cNvCxnSpPr>
              <a:cxnSpLocks/>
            </p:cNvCxnSpPr>
            <p:nvPr/>
          </p:nvCxnSpPr>
          <p:spPr>
            <a:xfrm>
              <a:off x="7493000" y="2997200"/>
              <a:ext cx="203200" cy="0"/>
            </a:xfrm>
            <a:prstGeom prst="line">
              <a:avLst/>
            </a:prstGeom>
            <a:ln>
              <a:solidFill>
                <a:srgbClr val="004C97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7FEDA05B-BEAC-39A8-298A-81739462E57F}"/>
                </a:ext>
              </a:extLst>
            </p:cNvPr>
            <p:cNvCxnSpPr>
              <a:cxnSpLocks/>
            </p:cNvCxnSpPr>
            <p:nvPr/>
          </p:nvCxnSpPr>
          <p:spPr>
            <a:xfrm>
              <a:off x="7594600" y="2997200"/>
              <a:ext cx="0" cy="520700"/>
            </a:xfrm>
            <a:prstGeom prst="line">
              <a:avLst/>
            </a:prstGeom>
            <a:ln>
              <a:solidFill>
                <a:srgbClr val="004C97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D0A39007-6363-05FC-C524-0A1B3464B648}"/>
                </a:ext>
              </a:extLst>
            </p:cNvPr>
            <p:cNvCxnSpPr>
              <a:cxnSpLocks/>
            </p:cNvCxnSpPr>
            <p:nvPr/>
          </p:nvCxnSpPr>
          <p:spPr>
            <a:xfrm>
              <a:off x="7493000" y="3517900"/>
              <a:ext cx="203200" cy="0"/>
            </a:xfrm>
            <a:prstGeom prst="line">
              <a:avLst/>
            </a:prstGeom>
            <a:ln>
              <a:solidFill>
                <a:srgbClr val="004C97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1" name="Text Placeholder 40">
            <a:extLst>
              <a:ext uri="{FF2B5EF4-FFF2-40B4-BE49-F238E27FC236}">
                <a16:creationId xmlns:a16="http://schemas.microsoft.com/office/drawing/2014/main" id="{9918D638-68B6-DEBC-A869-347928655217}"/>
              </a:ext>
            </a:extLst>
          </p:cNvPr>
          <p:cNvSpPr txBox="1">
            <a:spLocks/>
          </p:cNvSpPr>
          <p:nvPr/>
        </p:nvSpPr>
        <p:spPr>
          <a:xfrm>
            <a:off x="6778580" y="3581899"/>
            <a:ext cx="1682379" cy="353711"/>
          </a:xfrm>
          <a:prstGeom prst="rect">
            <a:avLst/>
          </a:prstGeom>
          <a:noFill/>
        </p:spPr>
        <p:txBody>
          <a:bodyPr vert="horz" lIns="0" tIns="308967" rIns="308967" bIns="308967"/>
          <a:lstStyle>
            <a:lvl1pPr marL="0" indent="0" algn="l" defTabSz="514944" rtl="0" eaLnBrk="1" latinLnBrk="0" hangingPunct="1">
              <a:spcBef>
                <a:spcPct val="20000"/>
              </a:spcBef>
              <a:buFontTx/>
              <a:buNone/>
              <a:defRPr sz="2400" b="1" i="0" kern="1200" baseline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  <a:lvl2pPr marL="514944" indent="0" algn="l" defTabSz="514944" rtl="0" eaLnBrk="1" latinLnBrk="0" hangingPunct="1">
              <a:spcBef>
                <a:spcPct val="20000"/>
              </a:spcBef>
              <a:buFontTx/>
              <a:buNone/>
              <a:defRPr sz="2700" b="1" i="0" kern="1200" baseline="0">
                <a:solidFill>
                  <a:schemeClr val="bg1"/>
                </a:solidFill>
                <a:latin typeface="Helvetica"/>
                <a:ea typeface="+mn-ea"/>
                <a:cs typeface="+mn-cs"/>
              </a:defRPr>
            </a:lvl2pPr>
            <a:lvl3pPr marL="1029889" indent="0" algn="l" defTabSz="514944" rtl="0" eaLnBrk="1" latinLnBrk="0" hangingPunct="1">
              <a:spcBef>
                <a:spcPct val="20000"/>
              </a:spcBef>
              <a:buFontTx/>
              <a:buNone/>
              <a:defRPr sz="2700" b="1" i="0" kern="1200" baseline="0">
                <a:solidFill>
                  <a:schemeClr val="bg1"/>
                </a:solidFill>
                <a:latin typeface="Helvetica"/>
                <a:ea typeface="+mn-ea"/>
                <a:cs typeface="+mn-cs"/>
              </a:defRPr>
            </a:lvl3pPr>
            <a:lvl4pPr marL="1544833" indent="0" algn="l" defTabSz="514944" rtl="0" eaLnBrk="1" latinLnBrk="0" hangingPunct="1">
              <a:spcBef>
                <a:spcPct val="20000"/>
              </a:spcBef>
              <a:buFontTx/>
              <a:buNone/>
              <a:defRPr sz="2700" b="1" i="0" kern="1200" baseline="0">
                <a:solidFill>
                  <a:schemeClr val="bg1"/>
                </a:solidFill>
                <a:latin typeface="Helvetica"/>
                <a:ea typeface="+mn-ea"/>
                <a:cs typeface="+mn-cs"/>
              </a:defRPr>
            </a:lvl4pPr>
            <a:lvl5pPr marL="2059777" indent="0" algn="l" defTabSz="514944" rtl="0" eaLnBrk="1" latinLnBrk="0" hangingPunct="1">
              <a:spcBef>
                <a:spcPct val="20000"/>
              </a:spcBef>
              <a:buFontTx/>
              <a:buNone/>
              <a:defRPr sz="2700" b="1" i="0" kern="1200" baseline="0">
                <a:solidFill>
                  <a:schemeClr val="bg1"/>
                </a:solidFill>
                <a:latin typeface="Helvetica"/>
                <a:ea typeface="+mn-ea"/>
                <a:cs typeface="+mn-cs"/>
              </a:defRPr>
            </a:lvl5pPr>
            <a:lvl6pPr marL="2832194" indent="-257472" algn="l" defTabSz="514944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47138" indent="-257472" algn="l" defTabSz="514944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62083" indent="-257472" algn="l" defTabSz="514944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77027" indent="-257472" algn="l" defTabSz="514944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</a:pPr>
            <a:r>
              <a:rPr lang="en-US" sz="800" dirty="0">
                <a:latin typeface="Helvetica" pitchFamily="2" charset="0"/>
              </a:rPr>
              <a:t>Intermixing</a:t>
            </a:r>
          </a:p>
        </p:txBody>
      </p:sp>
    </p:spTree>
    <p:extLst>
      <p:ext uri="{BB962C8B-B14F-4D97-AF65-F5344CB8AC3E}">
        <p14:creationId xmlns:p14="http://schemas.microsoft.com/office/powerpoint/2010/main" val="41694884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F14263D-959C-0A0B-D500-49C8F273DF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27469" y="837351"/>
            <a:ext cx="4387931" cy="3198520"/>
          </a:xfrm>
        </p:spPr>
        <p:txBody>
          <a:bodyPr/>
          <a:lstStyle/>
          <a:p>
            <a:r>
              <a:rPr lang="en-US" dirty="0"/>
              <a:t>SIMS-</a:t>
            </a:r>
            <a:r>
              <a:rPr lang="en-US" dirty="0" err="1"/>
              <a:t>ToF</a:t>
            </a:r>
            <a:r>
              <a:rPr lang="en-US" dirty="0"/>
              <a:t> is an advanced technique that precisely detects and quantifies impurities and trace elements in materials through its sensitive mass spectrometry capabilities.</a:t>
            </a:r>
          </a:p>
          <a:p>
            <a:endParaRPr lang="en-US" dirty="0"/>
          </a:p>
          <a:p>
            <a:r>
              <a:rPr lang="en-US" dirty="0"/>
              <a:t>Key Elements:</a:t>
            </a:r>
          </a:p>
          <a:p>
            <a:pPr lvl="1"/>
            <a:r>
              <a:rPr lang="en-US" dirty="0"/>
              <a:t>Analysis gun</a:t>
            </a:r>
          </a:p>
          <a:p>
            <a:pPr lvl="1"/>
            <a:r>
              <a:rPr lang="en-US" dirty="0"/>
              <a:t>Dual sputter gun</a:t>
            </a:r>
          </a:p>
          <a:p>
            <a:pPr lvl="1"/>
            <a:r>
              <a:rPr lang="en-US" dirty="0"/>
              <a:t>Detector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1FEEED8-2B69-047F-F466-32690BBD1D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Secondary Ion Mass Spectrometry - Time of Flight</a:t>
            </a:r>
          </a:p>
        </p:txBody>
      </p:sp>
      <p:pic>
        <p:nvPicPr>
          <p:cNvPr id="4" name="Picture 10" descr="Time-of-Flight Secondary Ion Mass Spectrometry | Time-of-Flight Secondary  Ion Mass Spectrometry Laboratory">
            <a:extLst>
              <a:ext uri="{FF2B5EF4-FFF2-40B4-BE49-F238E27FC236}">
                <a16:creationId xmlns:a16="http://schemas.microsoft.com/office/drawing/2014/main" id="{13DBD993-D334-1B98-5DBA-9CD8E5DB91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269" y="997367"/>
            <a:ext cx="3255309" cy="2878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Placeholder 40">
            <a:extLst>
              <a:ext uri="{FF2B5EF4-FFF2-40B4-BE49-F238E27FC236}">
                <a16:creationId xmlns:a16="http://schemas.microsoft.com/office/drawing/2014/main" id="{5229CD83-AB80-124E-983D-85C0A7CEF4B9}"/>
              </a:ext>
            </a:extLst>
          </p:cNvPr>
          <p:cNvSpPr txBox="1">
            <a:spLocks/>
          </p:cNvSpPr>
          <p:nvPr/>
        </p:nvSpPr>
        <p:spPr>
          <a:xfrm>
            <a:off x="1189273" y="3555822"/>
            <a:ext cx="2892305" cy="640065"/>
          </a:xfrm>
          <a:prstGeom prst="rect">
            <a:avLst/>
          </a:prstGeom>
          <a:noFill/>
        </p:spPr>
        <p:txBody>
          <a:bodyPr vert="horz" lIns="0" tIns="308967" rIns="308967" bIns="308967"/>
          <a:lstStyle>
            <a:lvl1pPr marL="0" indent="0" algn="l" defTabSz="514944" rtl="0" eaLnBrk="1" latinLnBrk="0" hangingPunct="1">
              <a:spcBef>
                <a:spcPct val="20000"/>
              </a:spcBef>
              <a:buFontTx/>
              <a:buNone/>
              <a:defRPr sz="2400" b="1" i="0" kern="1200" baseline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  <a:lvl2pPr marL="514944" indent="0" algn="l" defTabSz="514944" rtl="0" eaLnBrk="1" latinLnBrk="0" hangingPunct="1">
              <a:spcBef>
                <a:spcPct val="20000"/>
              </a:spcBef>
              <a:buFontTx/>
              <a:buNone/>
              <a:defRPr sz="2700" b="1" i="0" kern="1200" baseline="0">
                <a:solidFill>
                  <a:schemeClr val="bg1"/>
                </a:solidFill>
                <a:latin typeface="Helvetica"/>
                <a:ea typeface="+mn-ea"/>
                <a:cs typeface="+mn-cs"/>
              </a:defRPr>
            </a:lvl2pPr>
            <a:lvl3pPr marL="1029889" indent="0" algn="l" defTabSz="514944" rtl="0" eaLnBrk="1" latinLnBrk="0" hangingPunct="1">
              <a:spcBef>
                <a:spcPct val="20000"/>
              </a:spcBef>
              <a:buFontTx/>
              <a:buNone/>
              <a:defRPr sz="2700" b="1" i="0" kern="1200" baseline="0">
                <a:solidFill>
                  <a:schemeClr val="bg1"/>
                </a:solidFill>
                <a:latin typeface="Helvetica"/>
                <a:ea typeface="+mn-ea"/>
                <a:cs typeface="+mn-cs"/>
              </a:defRPr>
            </a:lvl3pPr>
            <a:lvl4pPr marL="1544833" indent="0" algn="l" defTabSz="514944" rtl="0" eaLnBrk="1" latinLnBrk="0" hangingPunct="1">
              <a:spcBef>
                <a:spcPct val="20000"/>
              </a:spcBef>
              <a:buFontTx/>
              <a:buNone/>
              <a:defRPr sz="2700" b="1" i="0" kern="1200" baseline="0">
                <a:solidFill>
                  <a:schemeClr val="bg1"/>
                </a:solidFill>
                <a:latin typeface="Helvetica"/>
                <a:ea typeface="+mn-ea"/>
                <a:cs typeface="+mn-cs"/>
              </a:defRPr>
            </a:lvl4pPr>
            <a:lvl5pPr marL="2059777" indent="0" algn="l" defTabSz="514944" rtl="0" eaLnBrk="1" latinLnBrk="0" hangingPunct="1">
              <a:spcBef>
                <a:spcPct val="20000"/>
              </a:spcBef>
              <a:buFontTx/>
              <a:buNone/>
              <a:defRPr sz="2700" b="1" i="0" kern="1200" baseline="0">
                <a:solidFill>
                  <a:schemeClr val="bg1"/>
                </a:solidFill>
                <a:latin typeface="Helvetica"/>
                <a:ea typeface="+mn-ea"/>
                <a:cs typeface="+mn-cs"/>
              </a:defRPr>
            </a:lvl5pPr>
            <a:lvl6pPr marL="2832194" indent="-257472" algn="l" defTabSz="514944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47138" indent="-257472" algn="l" defTabSz="514944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62083" indent="-257472" algn="l" defTabSz="514944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77027" indent="-257472" algn="l" defTabSz="514944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</a:pPr>
            <a:r>
              <a:rPr lang="en-US" sz="800" dirty="0"/>
              <a:t>(Source: Tanguy </a:t>
            </a:r>
            <a:r>
              <a:rPr lang="en-US" sz="800" dirty="0" err="1"/>
              <a:t>Terlier</a:t>
            </a:r>
            <a:r>
              <a:rPr lang="en-US" sz="800" dirty="0"/>
              <a:t>, Ph.D., Rice University)</a:t>
            </a:r>
          </a:p>
        </p:txBody>
      </p:sp>
    </p:spTree>
    <p:extLst>
      <p:ext uri="{BB962C8B-B14F-4D97-AF65-F5344CB8AC3E}">
        <p14:creationId xmlns:p14="http://schemas.microsoft.com/office/powerpoint/2010/main" val="22050441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F14263D-959C-0A0B-D500-49C8F273DF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2887" y="876582"/>
            <a:ext cx="8672513" cy="3794522"/>
          </a:xfrm>
        </p:spPr>
        <p:txBody>
          <a:bodyPr/>
          <a:lstStyle/>
          <a:p>
            <a:r>
              <a:rPr lang="en-US" dirty="0"/>
              <a:t>11 Pre-measured samples of niobium thin films encapsulated with different metals:</a:t>
            </a:r>
          </a:p>
          <a:p>
            <a:pPr lvl="1"/>
            <a:r>
              <a:rPr lang="en-US" dirty="0"/>
              <a:t>Pt/Nb</a:t>
            </a:r>
          </a:p>
          <a:p>
            <a:pPr lvl="1"/>
            <a:r>
              <a:rPr lang="en-US" dirty="0"/>
              <a:t>Al/Nb </a:t>
            </a:r>
          </a:p>
          <a:p>
            <a:pPr lvl="1"/>
            <a:r>
              <a:rPr lang="en-US" dirty="0" err="1"/>
              <a:t>TiN</a:t>
            </a:r>
            <a:r>
              <a:rPr lang="en-US" dirty="0"/>
              <a:t>/Nb</a:t>
            </a:r>
          </a:p>
          <a:p>
            <a:pPr lvl="1"/>
            <a:r>
              <a:rPr lang="en-US" dirty="0"/>
              <a:t>Ta/Nb</a:t>
            </a:r>
          </a:p>
          <a:p>
            <a:pPr lvl="1"/>
            <a:r>
              <a:rPr lang="en-US" dirty="0" err="1"/>
              <a:t>PdAu</a:t>
            </a:r>
            <a:r>
              <a:rPr lang="en-US" dirty="0"/>
              <a:t>/Nb</a:t>
            </a:r>
          </a:p>
          <a:p>
            <a:pPr lvl="1"/>
            <a:r>
              <a:rPr lang="en-US" dirty="0"/>
              <a:t>Au/Nb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1FEEED8-2B69-047F-F466-32690BBD1D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Interfacial Width of Different Metal Caps Overview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8CC436A-B695-FF23-54D2-0AA2304C90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5864" y="1960467"/>
            <a:ext cx="6945249" cy="1902265"/>
          </a:xfrm>
          <a:prstGeom prst="rect">
            <a:avLst/>
          </a:prstGeom>
        </p:spPr>
      </p:pic>
      <p:sp>
        <p:nvSpPr>
          <p:cNvPr id="6" name="Text Placeholder 40">
            <a:extLst>
              <a:ext uri="{FF2B5EF4-FFF2-40B4-BE49-F238E27FC236}">
                <a16:creationId xmlns:a16="http://schemas.microsoft.com/office/drawing/2014/main" id="{8ACDDC42-0C72-3831-2F36-CE5945526432}"/>
              </a:ext>
            </a:extLst>
          </p:cNvPr>
          <p:cNvSpPr txBox="1">
            <a:spLocks/>
          </p:cNvSpPr>
          <p:nvPr/>
        </p:nvSpPr>
        <p:spPr>
          <a:xfrm>
            <a:off x="4281079" y="3876563"/>
            <a:ext cx="2294817" cy="538664"/>
          </a:xfrm>
          <a:prstGeom prst="rect">
            <a:avLst/>
          </a:prstGeom>
          <a:noFill/>
        </p:spPr>
        <p:txBody>
          <a:bodyPr vert="horz" lIns="0" tIns="308967" rIns="308967" bIns="308967"/>
          <a:lstStyle>
            <a:lvl1pPr marL="0" indent="0" algn="l" defTabSz="514944" rtl="0" eaLnBrk="1" latinLnBrk="0" hangingPunct="1">
              <a:spcBef>
                <a:spcPct val="20000"/>
              </a:spcBef>
              <a:buFontTx/>
              <a:buNone/>
              <a:defRPr sz="2400" b="1" i="0" kern="1200" baseline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  <a:lvl2pPr marL="514944" indent="0" algn="l" defTabSz="514944" rtl="0" eaLnBrk="1" latinLnBrk="0" hangingPunct="1">
              <a:spcBef>
                <a:spcPct val="20000"/>
              </a:spcBef>
              <a:buFontTx/>
              <a:buNone/>
              <a:defRPr sz="2700" b="1" i="0" kern="1200" baseline="0">
                <a:solidFill>
                  <a:schemeClr val="bg1"/>
                </a:solidFill>
                <a:latin typeface="Helvetica"/>
                <a:ea typeface="+mn-ea"/>
                <a:cs typeface="+mn-cs"/>
              </a:defRPr>
            </a:lvl2pPr>
            <a:lvl3pPr marL="1029889" indent="0" algn="l" defTabSz="514944" rtl="0" eaLnBrk="1" latinLnBrk="0" hangingPunct="1">
              <a:spcBef>
                <a:spcPct val="20000"/>
              </a:spcBef>
              <a:buFontTx/>
              <a:buNone/>
              <a:defRPr sz="2700" b="1" i="0" kern="1200" baseline="0">
                <a:solidFill>
                  <a:schemeClr val="bg1"/>
                </a:solidFill>
                <a:latin typeface="Helvetica"/>
                <a:ea typeface="+mn-ea"/>
                <a:cs typeface="+mn-cs"/>
              </a:defRPr>
            </a:lvl3pPr>
            <a:lvl4pPr marL="1544833" indent="0" algn="l" defTabSz="514944" rtl="0" eaLnBrk="1" latinLnBrk="0" hangingPunct="1">
              <a:spcBef>
                <a:spcPct val="20000"/>
              </a:spcBef>
              <a:buFontTx/>
              <a:buNone/>
              <a:defRPr sz="2700" b="1" i="0" kern="1200" baseline="0">
                <a:solidFill>
                  <a:schemeClr val="bg1"/>
                </a:solidFill>
                <a:latin typeface="Helvetica"/>
                <a:ea typeface="+mn-ea"/>
                <a:cs typeface="+mn-cs"/>
              </a:defRPr>
            </a:lvl4pPr>
            <a:lvl5pPr marL="2059777" indent="0" algn="l" defTabSz="514944" rtl="0" eaLnBrk="1" latinLnBrk="0" hangingPunct="1">
              <a:spcBef>
                <a:spcPct val="20000"/>
              </a:spcBef>
              <a:buFontTx/>
              <a:buNone/>
              <a:defRPr sz="2700" b="1" i="0" kern="1200" baseline="0">
                <a:solidFill>
                  <a:schemeClr val="bg1"/>
                </a:solidFill>
                <a:latin typeface="Helvetica"/>
                <a:ea typeface="+mn-ea"/>
                <a:cs typeface="+mn-cs"/>
              </a:defRPr>
            </a:lvl5pPr>
            <a:lvl6pPr marL="2832194" indent="-257472" algn="l" defTabSz="514944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47138" indent="-257472" algn="l" defTabSz="514944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62083" indent="-257472" algn="l" defTabSz="514944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77027" indent="-257472" algn="l" defTabSz="514944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</a:pPr>
            <a:r>
              <a:rPr lang="en-US" sz="800" dirty="0">
                <a:latin typeface="Helvetica" pitchFamily="2" charset="0"/>
              </a:rPr>
              <a:t>M. Bal et al., 2023</a:t>
            </a:r>
          </a:p>
        </p:txBody>
      </p:sp>
    </p:spTree>
    <p:extLst>
      <p:ext uri="{BB962C8B-B14F-4D97-AF65-F5344CB8AC3E}">
        <p14:creationId xmlns:p14="http://schemas.microsoft.com/office/powerpoint/2010/main" val="19094732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1FEEED8-2B69-047F-F466-32690BBD1D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Analysis Procedure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5AD6C4E-FDD8-737B-A2CA-D92086FD212F}"/>
              </a:ext>
            </a:extLst>
          </p:cNvPr>
          <p:cNvGrpSpPr/>
          <p:nvPr/>
        </p:nvGrpSpPr>
        <p:grpSpPr>
          <a:xfrm>
            <a:off x="1777180" y="679957"/>
            <a:ext cx="6297457" cy="3661701"/>
            <a:chOff x="4292343" y="30460789"/>
            <a:chExt cx="10958773" cy="5745228"/>
          </a:xfrm>
        </p:grpSpPr>
        <p:pic>
          <p:nvPicPr>
            <p:cNvPr id="9" name="Picture 18">
              <a:extLst>
                <a:ext uri="{FF2B5EF4-FFF2-40B4-BE49-F238E27FC236}">
                  <a16:creationId xmlns:a16="http://schemas.microsoft.com/office/drawing/2014/main" id="{FCEDD819-C16B-BCE4-9CB8-7BA0EF636EB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92343" y="30460789"/>
              <a:ext cx="7229097" cy="57452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53F74230-57AA-363C-7C17-C2E6984636D6}"/>
                </a:ext>
              </a:extLst>
            </p:cNvPr>
            <p:cNvSpPr/>
            <p:nvPr/>
          </p:nvSpPr>
          <p:spPr>
            <a:xfrm>
              <a:off x="5862878" y="31821120"/>
              <a:ext cx="1529806" cy="2176272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FD4F6D99-346F-61F7-8A09-2BF747FF5DBB}"/>
                </a:ext>
              </a:extLst>
            </p:cNvPr>
            <p:cNvCxnSpPr/>
            <p:nvPr/>
          </p:nvCxnSpPr>
          <p:spPr>
            <a:xfrm>
              <a:off x="7392684" y="32936688"/>
              <a:ext cx="529594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ED667034-A6CE-175C-486C-9E0769CC0661}"/>
                </a:ext>
              </a:extLst>
            </p:cNvPr>
            <p:cNvCxnSpPr>
              <a:cxnSpLocks/>
            </p:cNvCxnSpPr>
            <p:nvPr/>
          </p:nvCxnSpPr>
          <p:spPr>
            <a:xfrm>
              <a:off x="6502668" y="32357568"/>
              <a:ext cx="549426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F8E3770B-B4D7-9EC6-A762-9BCDC73854CB}"/>
                </a:ext>
              </a:extLst>
            </p:cNvPr>
            <p:cNvCxnSpPr>
              <a:cxnSpLocks/>
            </p:cNvCxnSpPr>
            <p:nvPr/>
          </p:nvCxnSpPr>
          <p:spPr>
            <a:xfrm>
              <a:off x="6162162" y="33363408"/>
              <a:ext cx="596278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 Placeholder 34">
              <a:extLst>
                <a:ext uri="{FF2B5EF4-FFF2-40B4-BE49-F238E27FC236}">
                  <a16:creationId xmlns:a16="http://schemas.microsoft.com/office/drawing/2014/main" id="{7EAF919D-025C-185F-4448-6807BA28F2E3}"/>
                </a:ext>
              </a:extLst>
            </p:cNvPr>
            <p:cNvSpPr txBox="1">
              <a:spLocks/>
            </p:cNvSpPr>
            <p:nvPr/>
          </p:nvSpPr>
          <p:spPr>
            <a:xfrm>
              <a:off x="11688907" y="31903871"/>
              <a:ext cx="1720938" cy="769825"/>
            </a:xfrm>
            <a:prstGeom prst="rect">
              <a:avLst/>
            </a:prstGeom>
            <a:noFill/>
          </p:spPr>
          <p:txBody>
            <a:bodyPr vert="horz" lIns="0" tIns="308967" rIns="308967" bIns="308967"/>
            <a:lstStyle>
              <a:lvl1pPr marL="0" indent="0" algn="l" defTabSz="514944" rtl="0" eaLnBrk="1" latinLnBrk="0" hangingPunct="1">
                <a:spcBef>
                  <a:spcPct val="20000"/>
                </a:spcBef>
                <a:buFontTx/>
                <a:buNone/>
                <a:defRPr sz="2700" b="1" i="0" kern="1200" baseline="0">
                  <a:solidFill>
                    <a:srgbClr val="004C97"/>
                  </a:solidFill>
                  <a:latin typeface="Helvetica"/>
                  <a:ea typeface="+mn-ea"/>
                  <a:cs typeface="+mn-cs"/>
                </a:defRPr>
              </a:lvl1pPr>
              <a:lvl2pPr marL="514944" indent="0" algn="l" defTabSz="514944" rtl="0" eaLnBrk="1" latinLnBrk="0" hangingPunct="1">
                <a:spcBef>
                  <a:spcPct val="20000"/>
                </a:spcBef>
                <a:buFontTx/>
                <a:buNone/>
                <a:defRPr sz="2700" b="1" i="0" kern="1200" baseline="0">
                  <a:solidFill>
                    <a:schemeClr val="bg1"/>
                  </a:solidFill>
                  <a:latin typeface="Helvetica"/>
                  <a:ea typeface="+mn-ea"/>
                  <a:cs typeface="+mn-cs"/>
                </a:defRPr>
              </a:lvl2pPr>
              <a:lvl3pPr marL="1029889" indent="0" algn="l" defTabSz="514944" rtl="0" eaLnBrk="1" latinLnBrk="0" hangingPunct="1">
                <a:spcBef>
                  <a:spcPct val="20000"/>
                </a:spcBef>
                <a:buFontTx/>
                <a:buNone/>
                <a:defRPr sz="2700" b="1" i="0" kern="1200" baseline="0">
                  <a:solidFill>
                    <a:schemeClr val="bg1"/>
                  </a:solidFill>
                  <a:latin typeface="Helvetica"/>
                  <a:ea typeface="+mn-ea"/>
                  <a:cs typeface="+mn-cs"/>
                </a:defRPr>
              </a:lvl3pPr>
              <a:lvl4pPr marL="1544833" indent="0" algn="l" defTabSz="514944" rtl="0" eaLnBrk="1" latinLnBrk="0" hangingPunct="1">
                <a:spcBef>
                  <a:spcPct val="20000"/>
                </a:spcBef>
                <a:buFontTx/>
                <a:buNone/>
                <a:defRPr sz="2700" b="1" i="0" kern="1200" baseline="0">
                  <a:solidFill>
                    <a:schemeClr val="bg1"/>
                  </a:solidFill>
                  <a:latin typeface="Helvetica"/>
                  <a:ea typeface="+mn-ea"/>
                  <a:cs typeface="+mn-cs"/>
                </a:defRPr>
              </a:lvl4pPr>
              <a:lvl5pPr marL="2059777" indent="0" algn="l" defTabSz="514944" rtl="0" eaLnBrk="1" latinLnBrk="0" hangingPunct="1">
                <a:spcBef>
                  <a:spcPct val="20000"/>
                </a:spcBef>
                <a:buFontTx/>
                <a:buNone/>
                <a:defRPr sz="2700" b="1" i="0" kern="1200" baseline="0">
                  <a:solidFill>
                    <a:schemeClr val="bg1"/>
                  </a:solidFill>
                  <a:latin typeface="Helvetica"/>
                  <a:ea typeface="+mn-ea"/>
                  <a:cs typeface="+mn-cs"/>
                </a:defRPr>
              </a:lvl5pPr>
              <a:lvl6pPr marL="2832194" indent="-257472" algn="l" defTabSz="514944" rtl="0" eaLnBrk="1" latinLnBrk="0" hangingPunct="1">
                <a:spcBef>
                  <a:spcPct val="20000"/>
                </a:spcBef>
                <a:buFont typeface="Arial"/>
                <a:buChar char="•"/>
                <a:defRPr sz="2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347138" indent="-257472" algn="l" defTabSz="514944" rtl="0" eaLnBrk="1" latinLnBrk="0" hangingPunct="1">
                <a:spcBef>
                  <a:spcPct val="20000"/>
                </a:spcBef>
                <a:buFont typeface="Arial"/>
                <a:buChar char="•"/>
                <a:defRPr sz="2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862083" indent="-257472" algn="l" defTabSz="514944" rtl="0" eaLnBrk="1" latinLnBrk="0" hangingPunct="1">
                <a:spcBef>
                  <a:spcPct val="20000"/>
                </a:spcBef>
                <a:buFont typeface="Arial"/>
                <a:buChar char="•"/>
                <a:defRPr sz="2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377027" indent="-257472" algn="l" defTabSz="514944" rtl="0" eaLnBrk="1" latinLnBrk="0" hangingPunct="1">
                <a:spcBef>
                  <a:spcPct val="20000"/>
                </a:spcBef>
                <a:buFont typeface="Arial"/>
                <a:buChar char="•"/>
                <a:defRPr sz="2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Aft>
                  <a:spcPts val="0"/>
                </a:spcAft>
              </a:pPr>
              <a:r>
                <a:rPr lang="en-US" sz="1000" dirty="0">
                  <a:solidFill>
                    <a:schemeClr val="tx1"/>
                  </a:solidFill>
                </a:rPr>
                <a:t>90%</a:t>
              </a:r>
            </a:p>
          </p:txBody>
        </p:sp>
        <p:sp>
          <p:nvSpPr>
            <p:cNvPr id="15" name="Text Placeholder 34">
              <a:extLst>
                <a:ext uri="{FF2B5EF4-FFF2-40B4-BE49-F238E27FC236}">
                  <a16:creationId xmlns:a16="http://schemas.microsoft.com/office/drawing/2014/main" id="{6609BB1D-B76C-5812-AFD2-55CC7C2AF812}"/>
                </a:ext>
              </a:extLst>
            </p:cNvPr>
            <p:cNvSpPr txBox="1">
              <a:spLocks/>
            </p:cNvSpPr>
            <p:nvPr/>
          </p:nvSpPr>
          <p:spPr>
            <a:xfrm>
              <a:off x="11849065" y="32925914"/>
              <a:ext cx="1720938" cy="769825"/>
            </a:xfrm>
            <a:prstGeom prst="rect">
              <a:avLst/>
            </a:prstGeom>
            <a:noFill/>
          </p:spPr>
          <p:txBody>
            <a:bodyPr vert="horz" lIns="0" tIns="308967" rIns="308967" bIns="308967"/>
            <a:lstStyle>
              <a:lvl1pPr marL="0" indent="0" algn="l" defTabSz="514944" rtl="0" eaLnBrk="1" latinLnBrk="0" hangingPunct="1">
                <a:spcBef>
                  <a:spcPct val="20000"/>
                </a:spcBef>
                <a:buFontTx/>
                <a:buNone/>
                <a:defRPr sz="2700" b="1" i="0" kern="1200" baseline="0">
                  <a:solidFill>
                    <a:srgbClr val="004C97"/>
                  </a:solidFill>
                  <a:latin typeface="Helvetica"/>
                  <a:ea typeface="+mn-ea"/>
                  <a:cs typeface="+mn-cs"/>
                </a:defRPr>
              </a:lvl1pPr>
              <a:lvl2pPr marL="514944" indent="0" algn="l" defTabSz="514944" rtl="0" eaLnBrk="1" latinLnBrk="0" hangingPunct="1">
                <a:spcBef>
                  <a:spcPct val="20000"/>
                </a:spcBef>
                <a:buFontTx/>
                <a:buNone/>
                <a:defRPr sz="2700" b="1" i="0" kern="1200" baseline="0">
                  <a:solidFill>
                    <a:schemeClr val="bg1"/>
                  </a:solidFill>
                  <a:latin typeface="Helvetica"/>
                  <a:ea typeface="+mn-ea"/>
                  <a:cs typeface="+mn-cs"/>
                </a:defRPr>
              </a:lvl2pPr>
              <a:lvl3pPr marL="1029889" indent="0" algn="l" defTabSz="514944" rtl="0" eaLnBrk="1" latinLnBrk="0" hangingPunct="1">
                <a:spcBef>
                  <a:spcPct val="20000"/>
                </a:spcBef>
                <a:buFontTx/>
                <a:buNone/>
                <a:defRPr sz="2700" b="1" i="0" kern="1200" baseline="0">
                  <a:solidFill>
                    <a:schemeClr val="bg1"/>
                  </a:solidFill>
                  <a:latin typeface="Helvetica"/>
                  <a:ea typeface="+mn-ea"/>
                  <a:cs typeface="+mn-cs"/>
                </a:defRPr>
              </a:lvl3pPr>
              <a:lvl4pPr marL="1544833" indent="0" algn="l" defTabSz="514944" rtl="0" eaLnBrk="1" latinLnBrk="0" hangingPunct="1">
                <a:spcBef>
                  <a:spcPct val="20000"/>
                </a:spcBef>
                <a:buFontTx/>
                <a:buNone/>
                <a:defRPr sz="2700" b="1" i="0" kern="1200" baseline="0">
                  <a:solidFill>
                    <a:schemeClr val="bg1"/>
                  </a:solidFill>
                  <a:latin typeface="Helvetica"/>
                  <a:ea typeface="+mn-ea"/>
                  <a:cs typeface="+mn-cs"/>
                </a:defRPr>
              </a:lvl4pPr>
              <a:lvl5pPr marL="2059777" indent="0" algn="l" defTabSz="514944" rtl="0" eaLnBrk="1" latinLnBrk="0" hangingPunct="1">
                <a:spcBef>
                  <a:spcPct val="20000"/>
                </a:spcBef>
                <a:buFontTx/>
                <a:buNone/>
                <a:defRPr sz="2700" b="1" i="0" kern="1200" baseline="0">
                  <a:solidFill>
                    <a:schemeClr val="bg1"/>
                  </a:solidFill>
                  <a:latin typeface="Helvetica"/>
                  <a:ea typeface="+mn-ea"/>
                  <a:cs typeface="+mn-cs"/>
                </a:defRPr>
              </a:lvl5pPr>
              <a:lvl6pPr marL="2832194" indent="-257472" algn="l" defTabSz="514944" rtl="0" eaLnBrk="1" latinLnBrk="0" hangingPunct="1">
                <a:spcBef>
                  <a:spcPct val="20000"/>
                </a:spcBef>
                <a:buFont typeface="Arial"/>
                <a:buChar char="•"/>
                <a:defRPr sz="2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347138" indent="-257472" algn="l" defTabSz="514944" rtl="0" eaLnBrk="1" latinLnBrk="0" hangingPunct="1">
                <a:spcBef>
                  <a:spcPct val="20000"/>
                </a:spcBef>
                <a:buFont typeface="Arial"/>
                <a:buChar char="•"/>
                <a:defRPr sz="2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862083" indent="-257472" algn="l" defTabSz="514944" rtl="0" eaLnBrk="1" latinLnBrk="0" hangingPunct="1">
                <a:spcBef>
                  <a:spcPct val="20000"/>
                </a:spcBef>
                <a:buFont typeface="Arial"/>
                <a:buChar char="•"/>
                <a:defRPr sz="2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377027" indent="-257472" algn="l" defTabSz="514944" rtl="0" eaLnBrk="1" latinLnBrk="0" hangingPunct="1">
                <a:spcBef>
                  <a:spcPct val="20000"/>
                </a:spcBef>
                <a:buFont typeface="Arial"/>
                <a:buChar char="•"/>
                <a:defRPr sz="2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Aft>
                  <a:spcPts val="0"/>
                </a:spcAft>
              </a:pPr>
              <a:r>
                <a:rPr lang="en-US" sz="1000" dirty="0">
                  <a:solidFill>
                    <a:schemeClr val="tx1"/>
                  </a:solidFill>
                </a:rPr>
                <a:t>10%</a:t>
              </a:r>
            </a:p>
          </p:txBody>
        </p:sp>
        <p:sp>
          <p:nvSpPr>
            <p:cNvPr id="16" name="Text Placeholder 34">
              <a:extLst>
                <a:ext uri="{FF2B5EF4-FFF2-40B4-BE49-F238E27FC236}">
                  <a16:creationId xmlns:a16="http://schemas.microsoft.com/office/drawing/2014/main" id="{27ECFFBB-9CB1-0731-A1DF-8CCA2572180C}"/>
                </a:ext>
              </a:extLst>
            </p:cNvPr>
            <p:cNvSpPr txBox="1">
              <a:spLocks/>
            </p:cNvSpPr>
            <p:nvPr/>
          </p:nvSpPr>
          <p:spPr>
            <a:xfrm>
              <a:off x="12549375" y="32480395"/>
              <a:ext cx="2701741" cy="769825"/>
            </a:xfrm>
            <a:prstGeom prst="rect">
              <a:avLst/>
            </a:prstGeom>
            <a:noFill/>
          </p:spPr>
          <p:txBody>
            <a:bodyPr vert="horz" lIns="0" tIns="308967" rIns="308967" bIns="308967"/>
            <a:lstStyle>
              <a:lvl1pPr marL="0" indent="0" algn="l" defTabSz="514944" rtl="0" eaLnBrk="1" latinLnBrk="0" hangingPunct="1">
                <a:spcBef>
                  <a:spcPct val="20000"/>
                </a:spcBef>
                <a:buFontTx/>
                <a:buNone/>
                <a:defRPr sz="2700" b="1" i="0" kern="1200" baseline="0">
                  <a:solidFill>
                    <a:srgbClr val="004C97"/>
                  </a:solidFill>
                  <a:latin typeface="Helvetica"/>
                  <a:ea typeface="+mn-ea"/>
                  <a:cs typeface="+mn-cs"/>
                </a:defRPr>
              </a:lvl1pPr>
              <a:lvl2pPr marL="514944" indent="0" algn="l" defTabSz="514944" rtl="0" eaLnBrk="1" latinLnBrk="0" hangingPunct="1">
                <a:spcBef>
                  <a:spcPct val="20000"/>
                </a:spcBef>
                <a:buFontTx/>
                <a:buNone/>
                <a:defRPr sz="2700" b="1" i="0" kern="1200" baseline="0">
                  <a:solidFill>
                    <a:schemeClr val="bg1"/>
                  </a:solidFill>
                  <a:latin typeface="Helvetica"/>
                  <a:ea typeface="+mn-ea"/>
                  <a:cs typeface="+mn-cs"/>
                </a:defRPr>
              </a:lvl2pPr>
              <a:lvl3pPr marL="1029889" indent="0" algn="l" defTabSz="514944" rtl="0" eaLnBrk="1" latinLnBrk="0" hangingPunct="1">
                <a:spcBef>
                  <a:spcPct val="20000"/>
                </a:spcBef>
                <a:buFontTx/>
                <a:buNone/>
                <a:defRPr sz="2700" b="1" i="0" kern="1200" baseline="0">
                  <a:solidFill>
                    <a:schemeClr val="bg1"/>
                  </a:solidFill>
                  <a:latin typeface="Helvetica"/>
                  <a:ea typeface="+mn-ea"/>
                  <a:cs typeface="+mn-cs"/>
                </a:defRPr>
              </a:lvl3pPr>
              <a:lvl4pPr marL="1544833" indent="0" algn="l" defTabSz="514944" rtl="0" eaLnBrk="1" latinLnBrk="0" hangingPunct="1">
                <a:spcBef>
                  <a:spcPct val="20000"/>
                </a:spcBef>
                <a:buFontTx/>
                <a:buNone/>
                <a:defRPr sz="2700" b="1" i="0" kern="1200" baseline="0">
                  <a:solidFill>
                    <a:schemeClr val="bg1"/>
                  </a:solidFill>
                  <a:latin typeface="Helvetica"/>
                  <a:ea typeface="+mn-ea"/>
                  <a:cs typeface="+mn-cs"/>
                </a:defRPr>
              </a:lvl4pPr>
              <a:lvl5pPr marL="2059777" indent="0" algn="l" defTabSz="514944" rtl="0" eaLnBrk="1" latinLnBrk="0" hangingPunct="1">
                <a:spcBef>
                  <a:spcPct val="20000"/>
                </a:spcBef>
                <a:buFontTx/>
                <a:buNone/>
                <a:defRPr sz="2700" b="1" i="0" kern="1200" baseline="0">
                  <a:solidFill>
                    <a:schemeClr val="bg1"/>
                  </a:solidFill>
                  <a:latin typeface="Helvetica"/>
                  <a:ea typeface="+mn-ea"/>
                  <a:cs typeface="+mn-cs"/>
                </a:defRPr>
              </a:lvl5pPr>
              <a:lvl6pPr marL="2832194" indent="-257472" algn="l" defTabSz="514944" rtl="0" eaLnBrk="1" latinLnBrk="0" hangingPunct="1">
                <a:spcBef>
                  <a:spcPct val="20000"/>
                </a:spcBef>
                <a:buFont typeface="Arial"/>
                <a:buChar char="•"/>
                <a:defRPr sz="2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347138" indent="-257472" algn="l" defTabSz="514944" rtl="0" eaLnBrk="1" latinLnBrk="0" hangingPunct="1">
                <a:spcBef>
                  <a:spcPct val="20000"/>
                </a:spcBef>
                <a:buFont typeface="Arial"/>
                <a:buChar char="•"/>
                <a:defRPr sz="2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862083" indent="-257472" algn="l" defTabSz="514944" rtl="0" eaLnBrk="1" latinLnBrk="0" hangingPunct="1">
                <a:spcBef>
                  <a:spcPct val="20000"/>
                </a:spcBef>
                <a:buFont typeface="Arial"/>
                <a:buChar char="•"/>
                <a:defRPr sz="2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377027" indent="-257472" algn="l" defTabSz="514944" rtl="0" eaLnBrk="1" latinLnBrk="0" hangingPunct="1">
                <a:spcBef>
                  <a:spcPct val="20000"/>
                </a:spcBef>
                <a:buFont typeface="Arial"/>
                <a:buChar char="•"/>
                <a:defRPr sz="2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Aft>
                  <a:spcPts val="0"/>
                </a:spcAft>
              </a:pPr>
              <a:r>
                <a:rPr lang="en-US" sz="1000" dirty="0">
                  <a:solidFill>
                    <a:schemeClr val="tx1"/>
                  </a:solidFill>
                </a:rPr>
                <a:t>Interfacial Width</a:t>
              </a:r>
            </a:p>
          </p:txBody>
        </p:sp>
      </p:grpSp>
      <p:sp>
        <p:nvSpPr>
          <p:cNvPr id="17" name="Text Placeholder 34">
            <a:extLst>
              <a:ext uri="{FF2B5EF4-FFF2-40B4-BE49-F238E27FC236}">
                <a16:creationId xmlns:a16="http://schemas.microsoft.com/office/drawing/2014/main" id="{83BAAFDE-A475-048E-7140-E1D519B532F4}"/>
              </a:ext>
            </a:extLst>
          </p:cNvPr>
          <p:cNvSpPr txBox="1">
            <a:spLocks/>
          </p:cNvSpPr>
          <p:nvPr/>
        </p:nvSpPr>
        <p:spPr>
          <a:xfrm>
            <a:off x="1586108" y="4218886"/>
            <a:ext cx="5130089" cy="345006"/>
          </a:xfrm>
          <a:prstGeom prst="rect">
            <a:avLst/>
          </a:prstGeom>
          <a:noFill/>
        </p:spPr>
        <p:txBody>
          <a:bodyPr vert="horz" lIns="0" tIns="308967" rIns="308967" bIns="308967"/>
          <a:lstStyle>
            <a:lvl1pPr marL="0" indent="0" algn="l" defTabSz="514944" rtl="0" eaLnBrk="1" latinLnBrk="0" hangingPunct="1">
              <a:spcBef>
                <a:spcPct val="20000"/>
              </a:spcBef>
              <a:buFontTx/>
              <a:buNone/>
              <a:defRPr sz="2700" b="1" i="0" kern="1200" baseline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  <a:lvl2pPr marL="514944" indent="0" algn="l" defTabSz="514944" rtl="0" eaLnBrk="1" latinLnBrk="0" hangingPunct="1">
              <a:spcBef>
                <a:spcPct val="20000"/>
              </a:spcBef>
              <a:buFontTx/>
              <a:buNone/>
              <a:defRPr sz="2700" b="1" i="0" kern="1200" baseline="0">
                <a:solidFill>
                  <a:schemeClr val="bg1"/>
                </a:solidFill>
                <a:latin typeface="Helvetica"/>
                <a:ea typeface="+mn-ea"/>
                <a:cs typeface="+mn-cs"/>
              </a:defRPr>
            </a:lvl2pPr>
            <a:lvl3pPr marL="1029889" indent="0" algn="l" defTabSz="514944" rtl="0" eaLnBrk="1" latinLnBrk="0" hangingPunct="1">
              <a:spcBef>
                <a:spcPct val="20000"/>
              </a:spcBef>
              <a:buFontTx/>
              <a:buNone/>
              <a:defRPr sz="2700" b="1" i="0" kern="1200" baseline="0">
                <a:solidFill>
                  <a:schemeClr val="bg1"/>
                </a:solidFill>
                <a:latin typeface="Helvetica"/>
                <a:ea typeface="+mn-ea"/>
                <a:cs typeface="+mn-cs"/>
              </a:defRPr>
            </a:lvl3pPr>
            <a:lvl4pPr marL="1544833" indent="0" algn="l" defTabSz="514944" rtl="0" eaLnBrk="1" latinLnBrk="0" hangingPunct="1">
              <a:spcBef>
                <a:spcPct val="20000"/>
              </a:spcBef>
              <a:buFontTx/>
              <a:buNone/>
              <a:defRPr sz="2700" b="1" i="0" kern="1200" baseline="0">
                <a:solidFill>
                  <a:schemeClr val="bg1"/>
                </a:solidFill>
                <a:latin typeface="Helvetica"/>
                <a:ea typeface="+mn-ea"/>
                <a:cs typeface="+mn-cs"/>
              </a:defRPr>
            </a:lvl4pPr>
            <a:lvl5pPr marL="2059777" indent="0" algn="l" defTabSz="514944" rtl="0" eaLnBrk="1" latinLnBrk="0" hangingPunct="1">
              <a:spcBef>
                <a:spcPct val="20000"/>
              </a:spcBef>
              <a:buFontTx/>
              <a:buNone/>
              <a:defRPr sz="2700" b="1" i="0" kern="1200" baseline="0">
                <a:solidFill>
                  <a:schemeClr val="bg1"/>
                </a:solidFill>
                <a:latin typeface="Helvetica"/>
                <a:ea typeface="+mn-ea"/>
                <a:cs typeface="+mn-cs"/>
              </a:defRPr>
            </a:lvl5pPr>
            <a:lvl6pPr marL="2832194" indent="-257472" algn="l" defTabSz="514944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47138" indent="-257472" algn="l" defTabSz="514944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62083" indent="-257472" algn="l" defTabSz="514944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77027" indent="-257472" algn="l" defTabSz="514944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</a:pPr>
            <a:r>
              <a:rPr lang="en-US" sz="800" dirty="0"/>
              <a:t>SIMS-</a:t>
            </a:r>
            <a:r>
              <a:rPr lang="en-US" sz="800" dirty="0" err="1"/>
              <a:t>ToF</a:t>
            </a:r>
            <a:r>
              <a:rPr lang="en-US" sz="800" dirty="0"/>
              <a:t> spectra of a palladium and gold metal cap on a niobium thin film</a:t>
            </a:r>
          </a:p>
        </p:txBody>
      </p:sp>
    </p:spTree>
    <p:extLst>
      <p:ext uri="{BB962C8B-B14F-4D97-AF65-F5344CB8AC3E}">
        <p14:creationId xmlns:p14="http://schemas.microsoft.com/office/powerpoint/2010/main" val="30080617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1FEEED8-2B69-047F-F466-32690BBD1D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</a:pPr>
            <a:r>
              <a:rPr lang="en-US" dirty="0"/>
              <a:t>Interfacial Width of Different Metal Caps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573F6C8-F662-F4FA-9DBA-5DA0717AC0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4186" y="630745"/>
            <a:ext cx="5995628" cy="3592711"/>
          </a:xfrm>
          <a:prstGeom prst="rect">
            <a:avLst/>
          </a:prstGeom>
        </p:spPr>
      </p:pic>
      <p:sp>
        <p:nvSpPr>
          <p:cNvPr id="9" name="Text Placeholder 34">
            <a:extLst>
              <a:ext uri="{FF2B5EF4-FFF2-40B4-BE49-F238E27FC236}">
                <a16:creationId xmlns:a16="http://schemas.microsoft.com/office/drawing/2014/main" id="{6541FE52-C795-13DB-31B0-3AB614F59B04}"/>
              </a:ext>
            </a:extLst>
          </p:cNvPr>
          <p:cNvSpPr txBox="1">
            <a:spLocks/>
          </p:cNvSpPr>
          <p:nvPr/>
        </p:nvSpPr>
        <p:spPr>
          <a:xfrm>
            <a:off x="2161140" y="4169668"/>
            <a:ext cx="4821720" cy="320909"/>
          </a:xfrm>
          <a:prstGeom prst="rect">
            <a:avLst/>
          </a:prstGeom>
          <a:noFill/>
        </p:spPr>
        <p:txBody>
          <a:bodyPr vert="horz" lIns="0" tIns="308967" rIns="308967" bIns="308967"/>
          <a:lstStyle>
            <a:lvl1pPr marL="0" indent="0" algn="l" defTabSz="514944" rtl="0" eaLnBrk="1" latinLnBrk="0" hangingPunct="1">
              <a:spcBef>
                <a:spcPct val="20000"/>
              </a:spcBef>
              <a:buFontTx/>
              <a:buNone/>
              <a:defRPr sz="2700" b="1" i="0" kern="1200" baseline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  <a:lvl2pPr marL="514944" indent="0" algn="l" defTabSz="514944" rtl="0" eaLnBrk="1" latinLnBrk="0" hangingPunct="1">
              <a:spcBef>
                <a:spcPct val="20000"/>
              </a:spcBef>
              <a:buFontTx/>
              <a:buNone/>
              <a:defRPr sz="2700" b="1" i="0" kern="1200" baseline="0">
                <a:solidFill>
                  <a:schemeClr val="bg1"/>
                </a:solidFill>
                <a:latin typeface="Helvetica"/>
                <a:ea typeface="+mn-ea"/>
                <a:cs typeface="+mn-cs"/>
              </a:defRPr>
            </a:lvl2pPr>
            <a:lvl3pPr marL="1029889" indent="0" algn="l" defTabSz="514944" rtl="0" eaLnBrk="1" latinLnBrk="0" hangingPunct="1">
              <a:spcBef>
                <a:spcPct val="20000"/>
              </a:spcBef>
              <a:buFontTx/>
              <a:buNone/>
              <a:defRPr sz="2700" b="1" i="0" kern="1200" baseline="0">
                <a:solidFill>
                  <a:schemeClr val="bg1"/>
                </a:solidFill>
                <a:latin typeface="Helvetica"/>
                <a:ea typeface="+mn-ea"/>
                <a:cs typeface="+mn-cs"/>
              </a:defRPr>
            </a:lvl3pPr>
            <a:lvl4pPr marL="1544833" indent="0" algn="l" defTabSz="514944" rtl="0" eaLnBrk="1" latinLnBrk="0" hangingPunct="1">
              <a:spcBef>
                <a:spcPct val="20000"/>
              </a:spcBef>
              <a:buFontTx/>
              <a:buNone/>
              <a:defRPr sz="2700" b="1" i="0" kern="1200" baseline="0">
                <a:solidFill>
                  <a:schemeClr val="bg1"/>
                </a:solidFill>
                <a:latin typeface="Helvetica"/>
                <a:ea typeface="+mn-ea"/>
                <a:cs typeface="+mn-cs"/>
              </a:defRPr>
            </a:lvl4pPr>
            <a:lvl5pPr marL="2059777" indent="0" algn="l" defTabSz="514944" rtl="0" eaLnBrk="1" latinLnBrk="0" hangingPunct="1">
              <a:spcBef>
                <a:spcPct val="20000"/>
              </a:spcBef>
              <a:buFontTx/>
              <a:buNone/>
              <a:defRPr sz="2700" b="1" i="0" kern="1200" baseline="0">
                <a:solidFill>
                  <a:schemeClr val="bg1"/>
                </a:solidFill>
                <a:latin typeface="Helvetica"/>
                <a:ea typeface="+mn-ea"/>
                <a:cs typeface="+mn-cs"/>
              </a:defRPr>
            </a:lvl5pPr>
            <a:lvl6pPr marL="2832194" indent="-257472" algn="l" defTabSz="514944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47138" indent="-257472" algn="l" defTabSz="514944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62083" indent="-257472" algn="l" defTabSz="514944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77027" indent="-257472" algn="l" defTabSz="514944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51494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004C97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Graphical representation of different metal cap interfacial widths</a:t>
            </a:r>
          </a:p>
        </p:txBody>
      </p:sp>
    </p:spTree>
    <p:extLst>
      <p:ext uri="{BB962C8B-B14F-4D97-AF65-F5344CB8AC3E}">
        <p14:creationId xmlns:p14="http://schemas.microsoft.com/office/powerpoint/2010/main" val="34430423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1FEEED8-2B69-047F-F466-32690BBD1D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</a:pPr>
            <a:r>
              <a:rPr lang="en-US" dirty="0"/>
              <a:t>Interfacial Width Analysis of Tantalum Caps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180798F-A273-6FE5-0176-8320F2A896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1207" y="1274283"/>
            <a:ext cx="3818633" cy="2761970"/>
          </a:xfrm>
          <a:prstGeom prst="rect">
            <a:avLst/>
          </a:prstGeom>
        </p:spPr>
      </p:pic>
      <p:pic>
        <p:nvPicPr>
          <p:cNvPr id="4098" name="Picture 2">
            <a:extLst>
              <a:ext uri="{FF2B5EF4-FFF2-40B4-BE49-F238E27FC236}">
                <a16:creationId xmlns:a16="http://schemas.microsoft.com/office/drawing/2014/main" id="{F94B5C0F-3AD9-DD7F-684C-3CE28156C0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95" y="2655269"/>
            <a:ext cx="2265680" cy="1800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41923B91-65A7-4E0C-97B1-89BD0A7F03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3609" y="2655268"/>
            <a:ext cx="2265681" cy="1800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>
            <a:extLst>
              <a:ext uri="{FF2B5EF4-FFF2-40B4-BE49-F238E27FC236}">
                <a16:creationId xmlns:a16="http://schemas.microsoft.com/office/drawing/2014/main" id="{17758B89-BB34-A8D8-9F14-D9B767003E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8935" y="708828"/>
            <a:ext cx="2265680" cy="1800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71849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1FEEED8-2B69-047F-F466-32690BBD1D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</a:pPr>
            <a:r>
              <a:rPr lang="en-US" dirty="0"/>
              <a:t>Interfacial Width Analysis of Platinum Cap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2B50529F-93DF-AEAF-8ED9-5E39DC9094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717" y="1033879"/>
            <a:ext cx="4263283" cy="3318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Study of Pt-Al-Nb Alloys Above 45 at.% Pt | SpringerLink">
            <a:extLst>
              <a:ext uri="{FF2B5EF4-FFF2-40B4-BE49-F238E27FC236}">
                <a16:creationId xmlns:a16="http://schemas.microsoft.com/office/drawing/2014/main" id="{BE51A3EF-839E-4005-FE47-AAC2CE255A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4670" y="1033879"/>
            <a:ext cx="4180730" cy="3075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9901835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_PPT_0909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F014944FF35AF4D8D9077E1048B0D7C" ma:contentTypeVersion="5" ma:contentTypeDescription="Create a new document." ma:contentTypeScope="" ma:versionID="0af01e628dec37d82f153a4555d3127c">
  <xsd:schema xmlns:xsd="http://www.w3.org/2001/XMLSchema" xmlns:xs="http://www.w3.org/2001/XMLSchema" xmlns:p="http://schemas.microsoft.com/office/2006/metadata/properties" xmlns:ns2="2fbef6ad-55e0-4d24-bf53-b306f88a0df1" targetNamespace="http://schemas.microsoft.com/office/2006/metadata/properties" ma:root="true" ma:fieldsID="9b3ffcae0e9c40b7b44ff57b61c35711" ns2:_="">
    <xsd:import namespace="2fbef6ad-55e0-4d24-bf53-b306f88a0df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bef6ad-55e0-4d24-bf53-b306f88a0df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0BBA0A5-36AA-4DF9-BF74-AAFE8BF9D78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B7EC1E9-50CF-44D4-80AF-79730E876650}">
  <ds:schemaRefs>
    <ds:schemaRef ds:uri="2fbef6ad-55e0-4d24-bf53-b306f88a0df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6D4F8D2B-9739-408A-A324-E6730217C8B0}">
  <ds:schemaRefs>
    <ds:schemaRef ds:uri="2fbef6ad-55e0-4d24-bf53-b306f88a0df1"/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schemas.microsoft.com/office/2006/metadata/properties"/>
    <ds:schemaRef ds:uri="http://purl.org/dc/elements/1.1/"/>
    <ds:schemaRef ds:uri="http://purl.org/dc/terms/"/>
    <ds:schemaRef ds:uri="http://schemas.microsoft.com/office/infopath/2007/PartnerControl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30783</TotalTime>
  <Words>598</Words>
  <Application>Microsoft Macintosh PowerPoint</Application>
  <PresentationFormat>On-screen Show (16:9)</PresentationFormat>
  <Paragraphs>102</Paragraphs>
  <Slides>16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Helvetica</vt:lpstr>
      <vt:lpstr>Fermilab_PPT_090915</vt:lpstr>
      <vt:lpstr>PowerPoint Presentation</vt:lpstr>
      <vt:lpstr>Improved Qubit Coherence Times With Surface Encapsulation</vt:lpstr>
      <vt:lpstr>Key Questions</vt:lpstr>
      <vt:lpstr>Secondary Ion Mass Spectrometry - Time of Flight</vt:lpstr>
      <vt:lpstr>Interfacial Width of Different Metal Caps Overview</vt:lpstr>
      <vt:lpstr>Analysis Procedure</vt:lpstr>
      <vt:lpstr>Interfacial Width of Different Metal Caps</vt:lpstr>
      <vt:lpstr>Interfacial Width Analysis of Tantalum Caps</vt:lpstr>
      <vt:lpstr>Interfacial Width Analysis of Platinum Cap</vt:lpstr>
      <vt:lpstr>Interfacial Width of Aluminum Caps</vt:lpstr>
      <vt:lpstr>Interfacial Width of Different Metal Caps Conclusion</vt:lpstr>
      <vt:lpstr>Interfacial Width of Annealed Tantalum Cap Overview</vt:lpstr>
      <vt:lpstr>Interfacial Width of Annealed Tantalum Cap</vt:lpstr>
      <vt:lpstr>Interfacial Width of Annealed Tantalum Cap Conclusion</vt:lpstr>
      <vt:lpstr>Acknowledgements</vt:lpstr>
      <vt:lpstr>Questions?</vt:lpstr>
    </vt:vector>
  </TitlesOfParts>
  <Company>Sandbox Studio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Sandbox Studio</dc:creator>
  <cp:lastModifiedBy>Dixon, Ajeya</cp:lastModifiedBy>
  <cp:revision>135</cp:revision>
  <cp:lastPrinted>2014-01-20T19:40:21Z</cp:lastPrinted>
  <dcterms:created xsi:type="dcterms:W3CDTF">2014-01-03T20:18:13Z</dcterms:created>
  <dcterms:modified xsi:type="dcterms:W3CDTF">2023-08-02T23:28:03Z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0x0101007F014944FF35AF4D8D9077E1048B0D7C</vt:lpwstr>
  </property>
</Properties>
</file>