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5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da6765bb5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5da6765bb5_2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da6765bb5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5da6765bb5_2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da6765bb5_2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5da6765bb5_2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5da6765bb5_2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5da6765bb5_2_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da6765bb5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test we were expecting to perform within an experiment environment, </a:t>
            </a:r>
            <a:r>
              <a:rPr lang="en"/>
              <a:t>the</a:t>
            </a:r>
            <a:r>
              <a:rPr lang="en"/>
              <a:t> environment being the project setup that is on the board. </a:t>
            </a:r>
            <a:endParaRPr/>
          </a:p>
        </p:txBody>
      </p:sp>
      <p:sp>
        <p:nvSpPr>
          <p:cNvPr id="320" name="Google Shape;320;g25da6765bb5_2_2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5da6765bb5_2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5da6765bb5_2_2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5da6765bb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5da6765bb5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da6765bb5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Contains the multiplexed sensors, any of which can be excited by a photon. </a:t>
            </a:r>
            <a:endParaRPr/>
          </a:p>
        </p:txBody>
      </p:sp>
      <p:sp>
        <p:nvSpPr>
          <p:cNvPr id="174" name="Google Shape;174;g25da6765bb5_2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da6765bb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da6765bb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da6765bb5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5da6765bb5_2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da6765bb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5da6765bb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da6765bb5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5da6765bb5_2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da6765bb5_2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5da6765bb5_2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da6765bb5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5da6765bb5_2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5da6765bb5_2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5da6765bb5_2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lt1">
            <a:alpha val="0"/>
          </a:schemeClr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31279" l="0" r="0" t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ntent &amp; Caption" showMasterSp="0">
  <p:cSld name="Logo Bottom: Content &amp;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1530604" y="4878161"/>
            <a:ext cx="6262119" cy="18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A picture containing icon&#10;&#10;Description automatically generated"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mparison" showMasterSp="0">
  <p:cSld name="Logo Bottom: Comparis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3" type="body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4" type="body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A picture containing icon&#10;&#10;Description automatically generated" id="82" name="Google Shape;8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Title &amp; Content" showMasterSp="0">
  <p:cSld name="Logo Bottom: Title &amp;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icon&#10;&#10;Description automatically generated" id="90" name="Google Shape;9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>
            <a:alpha val="0"/>
          </a:schemeClr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8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14-0218-16D.lr.jpg" id="96" name="Google Shape;96;p18"/>
          <p:cNvPicPr preferRelativeResize="0"/>
          <p:nvPr/>
        </p:nvPicPr>
        <p:blipFill rotWithShape="1">
          <a:blip r:embed="rId2">
            <a:alphaModFix/>
          </a:blip>
          <a:srcRect b="29524" l="0" r="0" t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97" name="Google Shape;97;p18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bg>
      <p:bgPr>
        <a:solidFill>
          <a:schemeClr val="lt1">
            <a:alpha val="0"/>
          </a:schemeClr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9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2">
            <a:alphaModFix/>
          </a:blip>
          <a:srcRect b="40718" l="0" r="0" t="18330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lt1">
            <a:alpha val="0"/>
          </a:schemeClr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0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2">
            <a:alphaModFix/>
          </a:blip>
          <a:srcRect b="44455" l="0" r="0" t="1464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bg>
      <p:bgPr>
        <a:solidFill>
          <a:schemeClr val="lt1">
            <a:alpha val="0"/>
          </a:schemeClr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1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b="39239" l="0" r="0" t="19861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15" name="Google Shape;115;p21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bg>
      <p:bgPr>
        <a:solidFill>
          <a:schemeClr val="lt1">
            <a:alpha val="0"/>
          </a:schemeClr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2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2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2">
            <a:alphaModFix/>
          </a:blip>
          <a:srcRect b="16134" l="0" r="0" t="4296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 showMasterSp="0">
  <p:cSld name="5_Title Slide">
    <p:bg>
      <p:bgPr>
        <a:solidFill>
          <a:schemeClr val="lt1">
            <a:alpha val="0"/>
          </a:schemeClr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2">
            <a:alphaModFix/>
          </a:blip>
          <a:srcRect b="0" l="29" r="28" t="0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Picture &amp; Caption" showMasterSp="0">
  <p:cSld name="Logo Bottom: Picture &amp; Ca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/>
          <p:nvPr>
            <p:ph idx="2" type="pic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4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4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A picture containing icon&#10;&#10;Description automatically generated" id="135" name="Google Shape;1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ayout" showMasterSp="0">
  <p:cSld name="Picture Layou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5"/>
          <p:cNvSpPr/>
          <p:nvPr>
            <p:ph idx="2" type="pic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icon&#10;&#10;Description automatically generated" id="142" name="Google Shape;14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Extra Logos" showMasterSp="0">
  <p:cSld name="Logo Bottom: Extra Logo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1" type="ftr"/>
          </p:nvPr>
        </p:nvSpPr>
        <p:spPr>
          <a:xfrm>
            <a:off x="1530603" y="4878161"/>
            <a:ext cx="627227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6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9" name="Google Shape;149;p26"/>
          <p:cNvSpPr/>
          <p:nvPr>
            <p:ph idx="2" type="pic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6"/>
          <p:cNvSpPr/>
          <p:nvPr>
            <p:ph idx="3" type="pic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6"/>
          <p:cNvSpPr/>
          <p:nvPr>
            <p:ph idx="4" type="pic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6"/>
          <p:cNvSpPr/>
          <p:nvPr>
            <p:ph idx="5" type="pic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6"/>
          <p:cNvSpPr/>
          <p:nvPr>
            <p:ph idx="6" type="pic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6"/>
          <p:cNvSpPr/>
          <p:nvPr>
            <p:ph idx="7" type="pic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6"/>
          <p:cNvSpPr/>
          <p:nvPr>
            <p:ph idx="8" type="pic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6"/>
          <p:cNvSpPr/>
          <p:nvPr>
            <p:ph idx="9" type="pic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6"/>
          <p:cNvSpPr/>
          <p:nvPr>
            <p:ph idx="13" type="pic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6"/>
          <p:cNvSpPr/>
          <p:nvPr>
            <p:ph idx="14" type="pic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6"/>
          <p:cNvSpPr/>
          <p:nvPr>
            <p:ph idx="15" type="pic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6"/>
          <p:cNvSpPr/>
          <p:nvPr>
            <p:ph idx="16" type="pic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6"/>
          <p:cNvSpPr/>
          <p:nvPr>
            <p:ph idx="17" type="pic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6"/>
          <p:cNvSpPr/>
          <p:nvPr>
            <p:ph idx="18" type="pic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6"/>
          <p:cNvSpPr/>
          <p:nvPr>
            <p:ph idx="19" type="pic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icon&#10;&#10;Description automatically generated" id="164" name="Google Shape;16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6450016" y="3358114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cap="flat" cmpd="sng" w="76200">
              <a:solidFill>
                <a:srgbClr val="99D6EA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FermiLogo_RGB_NALBlue.png" id="57" name="Google Shape;57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i.org/10.1063/5.0076249" TargetMode="External"/><Relationship Id="rId4" Type="http://schemas.openxmlformats.org/officeDocument/2006/relationships/hyperlink" Target="https://web.physics.ucsb.edu/~bmazin/mkids.html" TargetMode="External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Helvetica Neue"/>
              <a:buNone/>
            </a:pPr>
            <a:r>
              <a:rPr lang="en" sz="1400"/>
              <a:t>Sarah Marmolejos	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Helvetica Neue"/>
              <a:buNone/>
            </a:pPr>
            <a:r>
              <a:rPr lang="en" sz="1400"/>
              <a:t>Supervisor: Leandro Stefanazzi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Helvetica Neue"/>
              <a:buNone/>
            </a:pPr>
            <a:r>
              <a:rPr lang="en" sz="1400"/>
              <a:t>URA – Women in STEM Final Presentation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Helvetica Neue"/>
              <a:buNone/>
            </a:pPr>
            <a:r>
              <a:rPr lang="en" sz="1400"/>
              <a:t>3 August 2023</a:t>
            </a:r>
            <a:endParaRPr/>
          </a:p>
        </p:txBody>
      </p:sp>
      <p:sp>
        <p:nvSpPr>
          <p:cNvPr id="171" name="Google Shape;171;p27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Helvetica Neue"/>
              <a:buNone/>
            </a:pPr>
            <a:r>
              <a:rPr lang="en" sz="1800"/>
              <a:t>Streaming Infrastructure for Frequency Multiplexed Sensors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idx="3" type="body"/>
          </p:nvPr>
        </p:nvSpPr>
        <p:spPr>
          <a:xfrm>
            <a:off x="222240" y="3186202"/>
            <a:ext cx="42054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9:  User Datagram Protocol (UDP) </a:t>
            </a:r>
            <a:r>
              <a:rPr lang="en"/>
              <a:t>is a type of communication protocol that doesn’t require any handshaking when transferring data. After an initial request is </a:t>
            </a:r>
            <a:r>
              <a:rPr lang="en"/>
              <a:t>received</a:t>
            </a:r>
            <a:r>
              <a:rPr lang="en"/>
              <a:t>, a device will </a:t>
            </a:r>
            <a:r>
              <a:rPr lang="en"/>
              <a:t>continuously</a:t>
            </a:r>
            <a:r>
              <a:rPr lang="en"/>
              <a:t> send information. </a:t>
            </a:r>
            <a:endParaRPr/>
          </a:p>
        </p:txBody>
      </p:sp>
      <p:sp>
        <p:nvSpPr>
          <p:cNvPr id="273" name="Google Shape;273;p36"/>
          <p:cNvSpPr txBox="1"/>
          <p:nvPr>
            <p:ph idx="4" type="body"/>
          </p:nvPr>
        </p:nvSpPr>
        <p:spPr>
          <a:xfrm>
            <a:off x="4692402" y="3186202"/>
            <a:ext cx="42063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10: TCP (Transmission Control Protocol) communication consists of three steps in its handshaking process. First, it establishes a connection (SYN). Then another device synchronizes and acknowledges the message (SYN-ACK). Finally, this device sends the acknowledgement back (ACK). </a:t>
            </a:r>
            <a:endParaRPr/>
          </a:p>
        </p:txBody>
      </p:sp>
      <p:sp>
        <p:nvSpPr>
          <p:cNvPr id="274" name="Google Shape;274;p36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36"/>
          <p:cNvSpPr txBox="1"/>
          <p:nvPr>
            <p:ph type="title"/>
          </p:nvPr>
        </p:nvSpPr>
        <p:spPr>
          <a:xfrm>
            <a:off x="1548988" y="755375"/>
            <a:ext cx="675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UDP</a:t>
            </a:r>
            <a:endParaRPr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884" y="1647596"/>
            <a:ext cx="3579375" cy="10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821625"/>
            <a:ext cx="3316075" cy="8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 txBox="1"/>
          <p:nvPr>
            <p:ph type="title"/>
          </p:nvPr>
        </p:nvSpPr>
        <p:spPr>
          <a:xfrm>
            <a:off x="6695813" y="755375"/>
            <a:ext cx="675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TCP</a:t>
            </a:r>
            <a:endParaRPr sz="1950"/>
          </a:p>
        </p:txBody>
      </p:sp>
      <p:sp>
        <p:nvSpPr>
          <p:cNvPr id="279" name="Google Shape;279;p36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280" name="Google Shape;280;p36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sp>
        <p:nvSpPr>
          <p:cNvPr id="281" name="Google Shape;281;p36"/>
          <p:cNvSpPr txBox="1"/>
          <p:nvPr>
            <p:ph type="title"/>
          </p:nvPr>
        </p:nvSpPr>
        <p:spPr>
          <a:xfrm>
            <a:off x="228600" y="190520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Choosing the right transport protocol</a:t>
            </a:r>
            <a:endParaRPr/>
          </a:p>
        </p:txBody>
      </p:sp>
      <p:pic>
        <p:nvPicPr>
          <p:cNvPr id="282" name="Google Shape;28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idx="2" type="body"/>
          </p:nvPr>
        </p:nvSpPr>
        <p:spPr>
          <a:xfrm>
            <a:off x="317506" y="804810"/>
            <a:ext cx="3758307" cy="3682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0188" lvl="0" marL="2301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" sz="1600"/>
              <a:t>Pyro is a python library that allows objects to interact over a server.</a:t>
            </a:r>
            <a:endParaRPr sz="1600"/>
          </a:p>
          <a:p>
            <a:pPr indent="-230187" lvl="1" marL="51435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Char char="–"/>
            </a:pPr>
            <a:r>
              <a:rPr lang="en"/>
              <a:t>Unique to pyro is the Name Server, a tool that allows us to keep track of objects by using a logical name rather than an ID or location. </a:t>
            </a:r>
            <a:endParaRPr/>
          </a:p>
          <a:p>
            <a:pPr indent="-217487" lvl="0" marL="230187" rtl="0" algn="l">
              <a:spcBef>
                <a:spcPts val="984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Using Pyro networking tasks become simple. User code can easily make use of this library for transporting data over the network.</a:t>
            </a:r>
            <a:endParaRPr sz="1600"/>
          </a:p>
        </p:txBody>
      </p:sp>
      <p:sp>
        <p:nvSpPr>
          <p:cNvPr id="288" name="Google Shape;288;p37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37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Networking made easy:</a:t>
            </a:r>
            <a:r>
              <a:rPr lang="en" sz="1950"/>
              <a:t>  Pyro</a:t>
            </a:r>
            <a:endParaRPr/>
          </a:p>
        </p:txBody>
      </p:sp>
      <p:pic>
        <p:nvPicPr>
          <p:cNvPr descr="PYRO logo" id="290" name="Google Shape;29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5223" y="898257"/>
            <a:ext cx="285750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292" name="Google Shape;292;p37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pic>
        <p:nvPicPr>
          <p:cNvPr id="293" name="Google Shape;29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idx="1" type="body"/>
          </p:nvPr>
        </p:nvSpPr>
        <p:spPr>
          <a:xfrm>
            <a:off x="386575" y="3858475"/>
            <a:ext cx="74061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11: </a:t>
            </a:r>
            <a:r>
              <a:rPr lang="en"/>
              <a:t>Block</a:t>
            </a:r>
            <a:r>
              <a:rPr lang="en"/>
              <a:t> diagram showing the connections between different components. The PC has an ethernet connection with the ZCU111 board, and acts as the client. The ZCU111 utilizes the firmware a counter, streamer, and DMA (direct memory access) hardware blocks.  </a:t>
            </a:r>
            <a:endParaRPr/>
          </a:p>
        </p:txBody>
      </p:sp>
      <p:sp>
        <p:nvSpPr>
          <p:cNvPr id="299" name="Google Shape;299;p38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386575" y="800025"/>
            <a:ext cx="2266200" cy="2743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1" name="Google Shape;301;p38"/>
          <p:cNvCxnSpPr>
            <a:stCxn id="300" idx="3"/>
            <a:endCxn id="302" idx="1"/>
          </p:cNvCxnSpPr>
          <p:nvPr/>
        </p:nvCxnSpPr>
        <p:spPr>
          <a:xfrm>
            <a:off x="2652775" y="2171625"/>
            <a:ext cx="246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sp>
        <p:nvSpPr>
          <p:cNvPr id="302" name="Google Shape;302;p38"/>
          <p:cNvSpPr/>
          <p:nvPr/>
        </p:nvSpPr>
        <p:spPr>
          <a:xfrm>
            <a:off x="5118650" y="800100"/>
            <a:ext cx="3906000" cy="2743200"/>
          </a:xfrm>
          <a:prstGeom prst="rect">
            <a:avLst/>
          </a:prstGeom>
          <a:solidFill>
            <a:srgbClr val="99D6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"/>
          <p:cNvSpPr/>
          <p:nvPr/>
        </p:nvSpPr>
        <p:spPr>
          <a:xfrm>
            <a:off x="819025" y="1545450"/>
            <a:ext cx="1401300" cy="1252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Pyro (client)</a:t>
            </a:r>
            <a:endParaRPr b="1"/>
          </a:p>
        </p:txBody>
      </p:sp>
      <p:sp>
        <p:nvSpPr>
          <p:cNvPr id="304" name="Google Shape;304;p38"/>
          <p:cNvSpPr/>
          <p:nvPr/>
        </p:nvSpPr>
        <p:spPr>
          <a:xfrm>
            <a:off x="5706275" y="1270763"/>
            <a:ext cx="2677500" cy="1020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5181625" y="2667000"/>
            <a:ext cx="950700" cy="462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Counter</a:t>
            </a:r>
            <a:endParaRPr b="1"/>
          </a:p>
        </p:txBody>
      </p:sp>
      <p:sp>
        <p:nvSpPr>
          <p:cNvPr id="306" name="Google Shape;306;p38"/>
          <p:cNvSpPr/>
          <p:nvPr/>
        </p:nvSpPr>
        <p:spPr>
          <a:xfrm>
            <a:off x="6573950" y="2667000"/>
            <a:ext cx="1049400" cy="462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Streamer</a:t>
            </a:r>
            <a:endParaRPr b="1"/>
          </a:p>
        </p:txBody>
      </p:sp>
      <p:sp>
        <p:nvSpPr>
          <p:cNvPr id="307" name="Google Shape;307;p38"/>
          <p:cNvSpPr/>
          <p:nvPr/>
        </p:nvSpPr>
        <p:spPr>
          <a:xfrm>
            <a:off x="7978650" y="2667000"/>
            <a:ext cx="675300" cy="462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DMA</a:t>
            </a:r>
            <a:endParaRPr b="1"/>
          </a:p>
        </p:txBody>
      </p:sp>
      <p:sp>
        <p:nvSpPr>
          <p:cNvPr id="308" name="Google Shape;308;p38"/>
          <p:cNvSpPr txBox="1"/>
          <p:nvPr/>
        </p:nvSpPr>
        <p:spPr>
          <a:xfrm>
            <a:off x="1221525" y="479100"/>
            <a:ext cx="7752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PC</a:t>
            </a:r>
            <a:endParaRPr b="1"/>
          </a:p>
        </p:txBody>
      </p:sp>
      <p:sp>
        <p:nvSpPr>
          <p:cNvPr id="309" name="Google Shape;309;p38"/>
          <p:cNvSpPr txBox="1"/>
          <p:nvPr/>
        </p:nvSpPr>
        <p:spPr>
          <a:xfrm>
            <a:off x="6573950" y="479100"/>
            <a:ext cx="8613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ZCU111</a:t>
            </a:r>
            <a:endParaRPr b="1"/>
          </a:p>
        </p:txBody>
      </p:sp>
      <p:sp>
        <p:nvSpPr>
          <p:cNvPr id="310" name="Google Shape;310;p38"/>
          <p:cNvSpPr/>
          <p:nvPr/>
        </p:nvSpPr>
        <p:spPr>
          <a:xfrm>
            <a:off x="5874275" y="1494975"/>
            <a:ext cx="2385300" cy="5952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Linux OS (Pyro Server)</a:t>
            </a:r>
            <a:endParaRPr b="1"/>
          </a:p>
        </p:txBody>
      </p:sp>
      <p:sp>
        <p:nvSpPr>
          <p:cNvPr id="311" name="Google Shape;311;p38"/>
          <p:cNvSpPr txBox="1"/>
          <p:nvPr/>
        </p:nvSpPr>
        <p:spPr>
          <a:xfrm>
            <a:off x="6211925" y="918150"/>
            <a:ext cx="19017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Processing System</a:t>
            </a:r>
            <a:endParaRPr b="1"/>
          </a:p>
        </p:txBody>
      </p:sp>
      <p:cxnSp>
        <p:nvCxnSpPr>
          <p:cNvPr id="312" name="Google Shape;312;p38"/>
          <p:cNvCxnSpPr>
            <a:stCxn id="305" idx="3"/>
            <a:endCxn id="306" idx="1"/>
          </p:cNvCxnSpPr>
          <p:nvPr/>
        </p:nvCxnSpPr>
        <p:spPr>
          <a:xfrm>
            <a:off x="6132325" y="2898150"/>
            <a:ext cx="44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38"/>
          <p:cNvCxnSpPr>
            <a:endCxn id="307" idx="1"/>
          </p:cNvCxnSpPr>
          <p:nvPr/>
        </p:nvCxnSpPr>
        <p:spPr>
          <a:xfrm flipH="1" rot="10800000">
            <a:off x="7623450" y="2898150"/>
            <a:ext cx="3552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38"/>
          <p:cNvCxnSpPr>
            <a:stCxn id="307" idx="3"/>
            <a:endCxn id="304" idx="3"/>
          </p:cNvCxnSpPr>
          <p:nvPr/>
        </p:nvCxnSpPr>
        <p:spPr>
          <a:xfrm rot="10800000">
            <a:off x="8383650" y="1780950"/>
            <a:ext cx="270300" cy="1117200"/>
          </a:xfrm>
          <a:prstGeom prst="curvedConnector3">
            <a:avLst>
              <a:gd fmla="val -880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5" name="Google Shape;315;p38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316" name="Google Shape;316;p38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sp>
        <p:nvSpPr>
          <p:cNvPr id="317" name="Google Shape;317;p38"/>
          <p:cNvSpPr txBox="1"/>
          <p:nvPr>
            <p:ph type="title"/>
          </p:nvPr>
        </p:nvSpPr>
        <p:spPr>
          <a:xfrm>
            <a:off x="228600" y="190520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Block diagram of the full system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idx="1" type="body"/>
          </p:nvPr>
        </p:nvSpPr>
        <p:spPr>
          <a:xfrm>
            <a:off x="228600" y="2956819"/>
            <a:ext cx="30279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12: </a:t>
            </a:r>
            <a:r>
              <a:rPr b="0" i="0" lang="en" sz="1400" u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plot was </a:t>
            </a:r>
            <a:r>
              <a:rPr b="0" lang="en" sz="1400"/>
              <a:t>obtained</a:t>
            </a:r>
            <a:r>
              <a:rPr b="0" i="0" lang="en" sz="1400" u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after programming the ZCU111 to produce data. The board is plotting points from the counter, which resets to zero after reaching a set limit. The plot shows two counters, with limits of 500 and 100.</a:t>
            </a:r>
            <a:endParaRPr b="0"/>
          </a:p>
          <a:p>
            <a:pPr indent="0" lvl="0" marL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br>
              <a:rPr lang="en"/>
            </a:br>
            <a:endParaRPr/>
          </a:p>
        </p:txBody>
      </p:sp>
      <p:sp>
        <p:nvSpPr>
          <p:cNvPr id="323" name="Google Shape;323;p39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085" y="586471"/>
            <a:ext cx="5441986" cy="360244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9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326" name="Google Shape;326;p39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pic>
        <p:nvPicPr>
          <p:cNvPr id="327" name="Google Shape;32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9"/>
          <p:cNvSpPr txBox="1"/>
          <p:nvPr>
            <p:ph type="title"/>
          </p:nvPr>
        </p:nvSpPr>
        <p:spPr>
          <a:xfrm>
            <a:off x="228600" y="190520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Data generation on board</a:t>
            </a:r>
            <a:endParaRPr/>
          </a:p>
        </p:txBody>
      </p:sp>
      <p:sp>
        <p:nvSpPr>
          <p:cNvPr id="329" name="Google Shape;329;p39"/>
          <p:cNvSpPr txBox="1"/>
          <p:nvPr/>
        </p:nvSpPr>
        <p:spPr>
          <a:xfrm>
            <a:off x="308850" y="737475"/>
            <a:ext cx="2947800" cy="21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System validation was done by simulating data using a simple counter block.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streamer allows to ship data over the network for further processing.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final experiment will differ only on the source of the data.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/>
          <p:nvPr>
            <p:ph idx="1" type="body"/>
          </p:nvPr>
        </p:nvSpPr>
        <p:spPr>
          <a:xfrm>
            <a:off x="222250" y="3295275"/>
            <a:ext cx="85938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5887" lvl="0" marL="230187" rtl="0" algn="l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rPr lang="en"/>
              <a:t>  I would like to thank my supervisor Leandro Stefanazzi, Sho Uemura, and my mentor Margaret Votava for their support and guidance throughout this project and the internship. </a:t>
            </a:r>
            <a:endParaRPr/>
          </a:p>
        </p:txBody>
      </p:sp>
      <p:sp>
        <p:nvSpPr>
          <p:cNvPr id="335" name="Google Shape;335;p40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36" name="Google Shape;336;p40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40"/>
          <p:cNvSpPr txBox="1"/>
          <p:nvPr/>
        </p:nvSpPr>
        <p:spPr>
          <a:xfrm>
            <a:off x="318262" y="2800879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Acknowledgements</a:t>
            </a:r>
            <a:endParaRPr/>
          </a:p>
        </p:txBody>
      </p:sp>
      <p:sp>
        <p:nvSpPr>
          <p:cNvPr id="338" name="Google Shape;338;p40"/>
          <p:cNvSpPr txBox="1"/>
          <p:nvPr/>
        </p:nvSpPr>
        <p:spPr>
          <a:xfrm>
            <a:off x="270263" y="672350"/>
            <a:ext cx="8141400" cy="17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MKIDs</a:t>
            </a: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FPGA structure</a:t>
            </a: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UDP and TCP</a:t>
            </a: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Pyro library</a:t>
            </a:r>
            <a:endParaRPr sz="18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40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340" name="Google Shape;340;p40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pic>
        <p:nvPicPr>
          <p:cNvPr id="341" name="Google Shape;3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47" name="Google Shape;347;p41"/>
          <p:cNvSpPr txBox="1"/>
          <p:nvPr>
            <p:ph idx="12" type="sldNum"/>
          </p:nvPr>
        </p:nvSpPr>
        <p:spPr>
          <a:xfrm>
            <a:off x="222250" y="4878161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41"/>
          <p:cNvSpPr txBox="1"/>
          <p:nvPr/>
        </p:nvSpPr>
        <p:spPr>
          <a:xfrm>
            <a:off x="381000" y="881082"/>
            <a:ext cx="8823300" cy="28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 L. Stefanazzi </a:t>
            </a:r>
            <a:r>
              <a:rPr i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“The QICK (Quantum Instrumentation Control Kit): Readout and control for qubits and detectors,” </a:t>
            </a:r>
            <a:r>
              <a:rPr i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of Scientific Instruments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vol. 93, no. 4, p. 044709, Apr. 2022, doi: </a:t>
            </a:r>
            <a:r>
              <a:rPr lang="en" sz="12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10.1063/5.0076249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A.O. El-Rayis </a:t>
            </a:r>
            <a:r>
              <a:rPr i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al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.,  “Reconfigurable architectures for the next generation of mobile device telecommunications systems, ” Nov. 2014.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[3] “http://web.physics.ucsb.edu/~bmazin/public_html/mkids.html,” </a:t>
            </a:r>
            <a:r>
              <a:rPr i="1" lang="en" sz="1200">
                <a:latin typeface="Helvetica Neue"/>
                <a:ea typeface="Helvetica Neue"/>
                <a:cs typeface="Helvetica Neue"/>
                <a:sym typeface="Helvetica Neue"/>
              </a:rPr>
              <a:t>web.physics.ucsb.edu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" sz="12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https://web.physics.ucsb.edu/~bmazin/mkids.html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[4] “Pyro - Python Remote Objects - 4.82 — Pyro 4.82 documentation,” </a:t>
            </a:r>
            <a:r>
              <a:rPr i="1" lang="en" sz="1200">
                <a:latin typeface="Helvetica Neue"/>
                <a:ea typeface="Helvetica Neue"/>
                <a:cs typeface="Helvetica Neue"/>
                <a:sym typeface="Helvetica Neue"/>
              </a:rPr>
              <a:t>pyro4.readthedocs.io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. https://pyro4.readthedocs.io/en/stable/ (accessed Aug. 02, 2023).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‌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49" name="Google Shape;349;p41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350" name="Google Shape;350;p41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pic>
        <p:nvPicPr>
          <p:cNvPr id="351" name="Google Shape;35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228600" y="3990753"/>
            <a:ext cx="3027894" cy="495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1: resonator response with frequency shift (dashed line). </a:t>
            </a:r>
            <a:endParaRPr/>
          </a:p>
        </p:txBody>
      </p:sp>
      <p:sp>
        <p:nvSpPr>
          <p:cNvPr id="177" name="Google Shape;177;p28"/>
          <p:cNvSpPr txBox="1"/>
          <p:nvPr>
            <p:ph idx="2" type="body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When hit by a photon, superconducting properties change the Kinetic Inductance, resulting on a frequency shift of the resonator.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To use this device, an output sine wave tuned to the resonator frequency is sent, and it is read back to monitor phase changes.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sp>
        <p:nvSpPr>
          <p:cNvPr id="179" name="Google Shape;179;p28"/>
          <p:cNvSpPr txBox="1"/>
          <p:nvPr>
            <p:ph idx="11" type="ftr"/>
          </p:nvPr>
        </p:nvSpPr>
        <p:spPr>
          <a:xfrm>
            <a:off x="1530604" y="4878161"/>
            <a:ext cx="6262119" cy="18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8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Microwave Kinetic Inductance Detectors (MKIDs)</a:t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23198" r="48004" t="0"/>
          <a:stretch/>
        </p:blipFill>
        <p:spPr>
          <a:xfrm>
            <a:off x="736827" y="573605"/>
            <a:ext cx="2006373" cy="322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5852675" y="3456000"/>
            <a:ext cx="2575800" cy="99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60"/>
              </a:spcBef>
              <a:spcAft>
                <a:spcPts val="0"/>
              </a:spcAft>
              <a:buNone/>
            </a:pPr>
            <a:r>
              <a:rPr lang="en"/>
              <a:t>Figure 2: Parallel r</a:t>
            </a:r>
            <a:r>
              <a:rPr lang="en"/>
              <a:t>esonator</a:t>
            </a:r>
            <a:r>
              <a:rPr lang="en"/>
              <a:t> circuit, using an inductor (L), a capacitor </a:t>
            </a:r>
            <a:r>
              <a:rPr lang="en"/>
              <a:t>(C)</a:t>
            </a:r>
            <a:r>
              <a:rPr lang="en"/>
              <a:t>, and a resistor </a:t>
            </a:r>
            <a:r>
              <a:rPr lang="en"/>
              <a:t>(R).</a:t>
            </a:r>
            <a:endParaRPr/>
          </a:p>
        </p:txBody>
      </p:sp>
      <p:sp>
        <p:nvSpPr>
          <p:cNvPr id="189" name="Google Shape;189;p29"/>
          <p:cNvSpPr txBox="1"/>
          <p:nvPr>
            <p:ph idx="2" type="body"/>
          </p:nvPr>
        </p:nvSpPr>
        <p:spPr>
          <a:xfrm>
            <a:off x="228598" y="688200"/>
            <a:ext cx="4159500" cy="376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">
                <a:solidFill>
                  <a:schemeClr val="accent6"/>
                </a:solidFill>
              </a:rPr>
              <a:t>Microwave Kinetic Inductance Detectors behave like resonator circuits.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">
                <a:solidFill>
                  <a:schemeClr val="accent6"/>
                </a:solidFill>
              </a:rPr>
              <a:t>High integration allows fitting hundreds or thousands of resonators on 2 GHz of bandwidth, which needs a complex system for readout and control.</a:t>
            </a:r>
            <a:endParaRPr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98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531" y="688206"/>
            <a:ext cx="3553750" cy="18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sp>
        <p:nvSpPr>
          <p:cNvPr id="192" name="Google Shape;192;p29"/>
          <p:cNvSpPr txBox="1"/>
          <p:nvPr>
            <p:ph idx="12" type="sldNum"/>
          </p:nvPr>
        </p:nvSpPr>
        <p:spPr>
          <a:xfrm>
            <a:off x="222250" y="4878161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9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228600" y="190520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Electrical model of an MKID</a:t>
            </a:r>
            <a:endParaRPr/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228599" y="3430772"/>
            <a:ext cx="4102395" cy="43239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100"/>
              <a:buNone/>
            </a:pPr>
            <a:r>
              <a:rPr lang="en" sz="1100"/>
              <a:t>Figure 3: Firmware implementation with 4 independent RF feed-lines</a:t>
            </a:r>
            <a:endParaRPr/>
          </a:p>
        </p:txBody>
      </p:sp>
      <p:sp>
        <p:nvSpPr>
          <p:cNvPr id="201" name="Google Shape;201;p30"/>
          <p:cNvSpPr txBox="1"/>
          <p:nvPr>
            <p:ph idx="2" type="body"/>
          </p:nvPr>
        </p:nvSpPr>
        <p:spPr>
          <a:xfrm>
            <a:off x="4789038" y="840389"/>
            <a:ext cx="4215539" cy="3767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0187" lvl="0" marL="2301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</a:rPr>
              <a:t>To excite and read MKIDs, </a:t>
            </a:r>
            <a:r>
              <a:rPr b="0" i="0" lang="en" sz="1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Fermilab’s Quantum and Astrophysics Systems Department developed a firmware that is used to excite many different MKID’s using a single Radio Frequency Feed Line.</a:t>
            </a:r>
            <a:endParaRPr b="0" i="0" sz="16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230187" lvl="0" marL="2301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High logic integration allows for more than one independent feed line per FPGA chip.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230188" lvl="0" marL="2301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This reduces overall system complexity for very high number of pixels (channels).</a:t>
            </a:r>
            <a:endParaRPr sz="1600">
              <a:solidFill>
                <a:srgbClr val="000000"/>
              </a:solidFill>
            </a:endParaRPr>
          </a:p>
          <a:p>
            <a:pPr indent="-115888" lvl="0" marL="230188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sp>
        <p:nvSpPr>
          <p:cNvPr id="203" name="Google Shape;203;p30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0"/>
          <p:cNvSpPr txBox="1"/>
          <p:nvPr>
            <p:ph type="title"/>
          </p:nvPr>
        </p:nvSpPr>
        <p:spPr>
          <a:xfrm>
            <a:off x="429419" y="248716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Control and readout of MKIDs</a:t>
            </a: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19" y="961640"/>
            <a:ext cx="3596415" cy="224451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idx="2" type="body"/>
          </p:nvPr>
        </p:nvSpPr>
        <p:spPr>
          <a:xfrm>
            <a:off x="228600" y="540250"/>
            <a:ext cx="8686800" cy="376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of the projects that utilize this firmware would benefit from having the ability to continuously stream data from an FPGA.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could possibly impact the following:</a:t>
            </a:r>
            <a:endParaRPr/>
          </a:p>
          <a:p>
            <a:pPr indent="-342900" lvl="0" marL="457200" rtl="0" algn="l">
              <a:spcBef>
                <a:spcPts val="984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Superconducting qubits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Squeezers Control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Quantum Networks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MKIDs</a:t>
            </a:r>
            <a:endParaRPr/>
          </a:p>
          <a:p>
            <a:pPr indent="0" lvl="0" marL="0" rtl="0" algn="l">
              <a:spcBef>
                <a:spcPts val="984"/>
              </a:spcBef>
              <a:spcAft>
                <a:spcPts val="0"/>
              </a:spcAft>
              <a:buNone/>
            </a:pPr>
            <a:r>
              <a:rPr lang="en"/>
              <a:t>All these projects will require streaming data from the FPGA to the user with an Ethernet Network connection.</a:t>
            </a:r>
            <a:endParaRPr/>
          </a:p>
        </p:txBody>
      </p:sp>
      <p:sp>
        <p:nvSpPr>
          <p:cNvPr id="213" name="Google Shape;213;p31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222250" y="4878161"/>
            <a:ext cx="414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31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216" name="Google Shape;216;p31"/>
          <p:cNvSpPr txBox="1"/>
          <p:nvPr>
            <p:ph type="title"/>
          </p:nvPr>
        </p:nvSpPr>
        <p:spPr>
          <a:xfrm>
            <a:off x="228600" y="190520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Projects that benefit from RFSoC FPGAs</a:t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324562" y="3534028"/>
            <a:ext cx="3361389" cy="520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4: Kria KR260 dev kit used for early development stages.</a:t>
            </a:r>
            <a:endParaRPr/>
          </a:p>
        </p:txBody>
      </p:sp>
      <p:sp>
        <p:nvSpPr>
          <p:cNvPr id="223" name="Google Shape;223;p32"/>
          <p:cNvSpPr txBox="1"/>
          <p:nvPr>
            <p:ph idx="2" type="body"/>
          </p:nvPr>
        </p:nvSpPr>
        <p:spPr>
          <a:xfrm>
            <a:off x="3997842" y="815163"/>
            <a:ext cx="4821594" cy="3670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0187" lvl="0" marL="2301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Field Programmable Gate Arrays (FPGAs) are integrated circuits that have a programmable fabric made up of logic blocks</a:t>
            </a:r>
            <a:r>
              <a:rPr lang="en" sz="1600">
                <a:solidFill>
                  <a:srgbClr val="000000"/>
                </a:solidFill>
              </a:rPr>
              <a:t>.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230187" lvl="0" marL="230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0" i="0" lang="en" sz="1600" u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can make use of higher-level programming by including additional interface functions and components. </a:t>
            </a:r>
            <a:endParaRPr b="0" i="0" sz="16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30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115888" lvl="0" marL="230188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4" name="Google Shape;224;p32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32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What is an FPGA? </a:t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63" y="826524"/>
            <a:ext cx="3361389" cy="252104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228" name="Google Shape;228;p32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1929750" y="2681475"/>
            <a:ext cx="2567700" cy="19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5: T</a:t>
            </a:r>
            <a:r>
              <a:rPr lang="en"/>
              <a:t>he ZCU111 board is shown. Highlighted are the RFSoC (software, firmware, RF, and processor components) and the RF board.</a:t>
            </a:r>
            <a:r>
              <a:rPr lang="en"/>
              <a:t> </a:t>
            </a:r>
            <a:r>
              <a:rPr lang="en"/>
              <a:t>The RF blocks include the ADC (analog to digital), DAC (digital to analog), and digital output.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550" y="323200"/>
            <a:ext cx="3698990" cy="4265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238" name="Google Shape;238;p33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sp>
        <p:nvSpPr>
          <p:cNvPr id="239" name="Google Shape;239;p33"/>
          <p:cNvSpPr txBox="1"/>
          <p:nvPr>
            <p:ph idx="2" type="body"/>
          </p:nvPr>
        </p:nvSpPr>
        <p:spPr>
          <a:xfrm>
            <a:off x="222250" y="323200"/>
            <a:ext cx="4275300" cy="22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30187" lvl="0" marL="230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Modern FPGAs also include the Processing System, which is a multi-core system with DDR memory. A standard Operating System runs on this processing system.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230187" lvl="0" marL="230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Users can reload FPGA logic contents on the fly, unlocking a world of possibilities for system deployment.</a:t>
            </a:r>
            <a:endParaRPr sz="1600">
              <a:solidFill>
                <a:srgbClr val="000000"/>
              </a:solidFill>
            </a:endParaRPr>
          </a:p>
          <a:p>
            <a:pPr indent="-115887" lvl="0" marL="230187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 txBox="1"/>
          <p:nvPr>
            <p:ph type="title"/>
          </p:nvPr>
        </p:nvSpPr>
        <p:spPr>
          <a:xfrm>
            <a:off x="228600" y="190520"/>
            <a:ext cx="8686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Advanced FPGA </a:t>
            </a:r>
            <a:r>
              <a:rPr lang="en" sz="1950"/>
              <a:t> System</a:t>
            </a:r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4951665" y="2007088"/>
            <a:ext cx="37257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7: Logic gates are devices that take two elements as inputs to produce a single output. Shown above are some of the most common logic gates. </a:t>
            </a:r>
            <a:endParaRPr/>
          </a:p>
        </p:txBody>
      </p:sp>
      <p:sp>
        <p:nvSpPr>
          <p:cNvPr id="247" name="Google Shape;247;p34"/>
          <p:cNvSpPr txBox="1"/>
          <p:nvPr>
            <p:ph idx="2" type="body"/>
          </p:nvPr>
        </p:nvSpPr>
        <p:spPr>
          <a:xfrm>
            <a:off x="222250" y="624842"/>
            <a:ext cx="4665619" cy="3791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0188" lvl="0" marL="2301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Logic blocks contain the following elements:</a:t>
            </a:r>
            <a:endParaRPr/>
          </a:p>
          <a:p>
            <a:pPr indent="-230187" lvl="1" marL="51435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Char char="–"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Flip Flops: smallest storage (1 bit) that can save </a:t>
            </a:r>
            <a:r>
              <a:rPr lang="en" sz="1400"/>
              <a:t>the logic states of the FPGA.</a:t>
            </a:r>
            <a:endParaRPr sz="1400"/>
          </a:p>
          <a:p>
            <a:pPr indent="-217487" lvl="1" marL="514350" rtl="0" algn="l">
              <a:spcBef>
                <a:spcPts val="984"/>
              </a:spcBef>
              <a:spcAft>
                <a:spcPts val="0"/>
              </a:spcAft>
              <a:buSzPts val="1400"/>
              <a:buChar char="–"/>
            </a:pPr>
            <a:r>
              <a:rPr lang="en" sz="1400">
                <a:solidFill>
                  <a:schemeClr val="accent6"/>
                </a:solidFill>
              </a:rPr>
              <a:t>Multiplexers: circuits that choose between multiple inputs, but returns the one that was selected</a:t>
            </a:r>
            <a:endParaRPr sz="1400"/>
          </a:p>
          <a:p>
            <a:pPr indent="-230187" lvl="1" marL="51435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Char char="–"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Look up Tables (LUT): array</a:t>
            </a:r>
            <a:r>
              <a:rPr lang="en" sz="1400"/>
              <a:t>s that store information, rather than performing calculations. </a:t>
            </a:r>
            <a:endParaRPr/>
          </a:p>
          <a:p>
            <a:pPr indent="-230188" lvl="0" marL="230188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•"/>
            </a:pPr>
            <a:r>
              <a:rPr lang="en" sz="1600">
                <a:latin typeface="Helvetica Neue"/>
                <a:ea typeface="Helvetica Neue"/>
                <a:cs typeface="Helvetica Neue"/>
                <a:sym typeface="Helvetica Neue"/>
              </a:rPr>
              <a:t>All of which are made up of logic gates. </a:t>
            </a:r>
            <a:endParaRPr/>
          </a:p>
        </p:txBody>
      </p:sp>
      <p:sp>
        <p:nvSpPr>
          <p:cNvPr id="248" name="Google Shape;248;p34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4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FPGA “fabric”</a:t>
            </a:r>
            <a:endParaRPr/>
          </a:p>
        </p:txBody>
      </p:sp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24590" r="19208" t="0"/>
          <a:stretch/>
        </p:blipFill>
        <p:spPr>
          <a:xfrm>
            <a:off x="361508" y="2898167"/>
            <a:ext cx="2639806" cy="182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9933" y="495462"/>
            <a:ext cx="4191215" cy="123831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2798803" y="3664238"/>
            <a:ext cx="37257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r>
              <a:rPr lang="en"/>
              <a:t>Figure 6: </a:t>
            </a:r>
            <a:r>
              <a:rPr lang="en"/>
              <a:t>The diagram shows a basic layout for the lower level programming of an FPGA [2] . </a:t>
            </a:r>
            <a:endParaRPr/>
          </a:p>
        </p:txBody>
      </p:sp>
      <p:sp>
        <p:nvSpPr>
          <p:cNvPr id="253" name="Google Shape;253;p34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254" name="Google Shape;254;p34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pic>
        <p:nvPicPr>
          <p:cNvPr id="255" name="Google Shape;25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2501700" y="625950"/>
            <a:ext cx="1270800" cy="19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050"/>
              <a:buNone/>
            </a:pPr>
            <a:r>
              <a:rPr lang="en" sz="1050"/>
              <a:t>Figure 8: display of the software used in this project. </a:t>
            </a:r>
            <a:endParaRPr b="0" sz="1050"/>
          </a:p>
          <a:p>
            <a:pPr indent="0" lvl="0" marL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None/>
            </a:pPr>
            <a:br>
              <a:rPr lang="en"/>
            </a:br>
            <a:endParaRPr/>
          </a:p>
        </p:txBody>
      </p:sp>
      <p:sp>
        <p:nvSpPr>
          <p:cNvPr id="261" name="Google Shape;261;p35"/>
          <p:cNvSpPr txBox="1"/>
          <p:nvPr>
            <p:ph idx="2" type="body"/>
          </p:nvPr>
        </p:nvSpPr>
        <p:spPr>
          <a:xfrm>
            <a:off x="4112325" y="625950"/>
            <a:ext cx="3680400" cy="24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0187" lvl="0" marL="2301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4E"/>
              </a:buClr>
              <a:buSzPts val="1600"/>
              <a:buFont typeface="Arial"/>
              <a:buChar char="•"/>
            </a:pPr>
            <a:r>
              <a:rPr b="0" i="0" lang="en" sz="1600" u="none" strike="noStrike">
                <a:solidFill>
                  <a:srgbClr val="5050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project mostly involved the use of higher-level programming of the FPGA using a Jupyter notebooks environment, and the ubuntu linux operating system.</a:t>
            </a:r>
            <a:endParaRPr b="0" i="0" sz="1600" u="none" strike="noStrike">
              <a:solidFill>
                <a:srgbClr val="50504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0504E"/>
              </a:solidFill>
            </a:endParaRPr>
          </a:p>
          <a:p>
            <a:pPr indent="-230188" lvl="0" marL="2301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4E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50504E"/>
                </a:solidFill>
              </a:rPr>
              <a:t>The FPGA is able to run a full linux OS, while providing a high abstraction through the use of Python for user development.</a:t>
            </a:r>
            <a:r>
              <a:rPr b="0" i="0" lang="en" sz="1600" u="none" strike="noStrike">
                <a:solidFill>
                  <a:srgbClr val="5050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600">
              <a:solidFill>
                <a:srgbClr val="50504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5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High Level Programming </a:t>
            </a:r>
            <a:endParaRPr/>
          </a:p>
        </p:txBody>
      </p:sp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573" y="530174"/>
            <a:ext cx="1782155" cy="408316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>
            <p:ph idx="11" type="ftr"/>
          </p:nvPr>
        </p:nvSpPr>
        <p:spPr>
          <a:xfrm>
            <a:off x="1530604" y="4878161"/>
            <a:ext cx="62622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Marmolejos | Streaming Infrastructure for Frequency Multiplexed Sensors</a:t>
            </a:r>
            <a:endParaRPr b="1"/>
          </a:p>
        </p:txBody>
      </p:sp>
      <p:sp>
        <p:nvSpPr>
          <p:cNvPr id="266" name="Google Shape;266;p35"/>
          <p:cNvSpPr txBox="1"/>
          <p:nvPr>
            <p:ph idx="10" type="dt"/>
          </p:nvPr>
        </p:nvSpPr>
        <p:spPr>
          <a:xfrm>
            <a:off x="736827" y="4878161"/>
            <a:ext cx="675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8/3/2023</a:t>
            </a:r>
            <a:endParaRPr/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975" y="4843335"/>
            <a:ext cx="1198129" cy="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