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7"/>
  </p:notesMasterIdLst>
  <p:handoutMasterIdLst>
    <p:handoutMasterId r:id="rId18"/>
  </p:handoutMasterIdLst>
  <p:sldIdLst>
    <p:sldId id="294" r:id="rId2"/>
    <p:sldId id="324" r:id="rId3"/>
    <p:sldId id="311" r:id="rId4"/>
    <p:sldId id="323" r:id="rId5"/>
    <p:sldId id="309" r:id="rId6"/>
    <p:sldId id="312" r:id="rId7"/>
    <p:sldId id="310" r:id="rId8"/>
    <p:sldId id="314" r:id="rId9"/>
    <p:sldId id="315" r:id="rId10"/>
    <p:sldId id="325" r:id="rId11"/>
    <p:sldId id="326" r:id="rId12"/>
    <p:sldId id="316" r:id="rId13"/>
    <p:sldId id="317" r:id="rId14"/>
    <p:sldId id="322" r:id="rId15"/>
    <p:sldId id="320" r:id="rId1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50"/>
    <a:srgbClr val="97D7EB"/>
    <a:srgbClr val="98D7EA"/>
    <a:srgbClr val="98D7EB"/>
    <a:srgbClr val="50504E"/>
    <a:srgbClr val="4E4E4E"/>
    <a:srgbClr val="404040"/>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B06BB-8A59-470A-A38C-986DBA4B42D9}" v="2" dt="2023-07-28T16:22:45.5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291" autoAdjust="0"/>
  </p:normalViewPr>
  <p:slideViewPr>
    <p:cSldViewPr snapToGrid="0" snapToObjects="1" showGuides="1">
      <p:cViewPr varScale="1">
        <p:scale>
          <a:sx n="96" d="100"/>
          <a:sy n="96" d="100"/>
        </p:scale>
        <p:origin x="792" y="7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69" d="100"/>
          <a:sy n="69" d="100"/>
        </p:scale>
        <p:origin x="308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A5618-6F2A-4A67-B1CD-3CF9A8FA2E8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E38288A-2142-48B8-93E4-BE1CF6E9126C}">
      <dgm:prSet/>
      <dgm:spPr/>
      <dgm:t>
        <a:bodyPr/>
        <a:lstStyle/>
        <a:p>
          <a:r>
            <a:rPr lang="en-US" dirty="0"/>
            <a:t>413 Projects</a:t>
          </a:r>
        </a:p>
      </dgm:t>
    </dgm:pt>
    <dgm:pt modelId="{6F69B5D9-44AE-4E3D-AC3C-053784EB1EB4}" type="parTrans" cxnId="{E298B01E-223E-459D-9752-2EA4B2EBFC27}">
      <dgm:prSet/>
      <dgm:spPr/>
      <dgm:t>
        <a:bodyPr/>
        <a:lstStyle/>
        <a:p>
          <a:endParaRPr lang="en-US"/>
        </a:p>
      </dgm:t>
    </dgm:pt>
    <dgm:pt modelId="{6436BB30-4F52-488E-A250-465ADBC3D2F1}" type="sibTrans" cxnId="{E298B01E-223E-459D-9752-2EA4B2EBFC27}">
      <dgm:prSet/>
      <dgm:spPr/>
      <dgm:t>
        <a:bodyPr/>
        <a:lstStyle/>
        <a:p>
          <a:endParaRPr lang="en-US"/>
        </a:p>
      </dgm:t>
    </dgm:pt>
    <dgm:pt modelId="{738C6896-5E99-4F36-A152-E3FCD542AAB9}">
      <dgm:prSet/>
      <dgm:spPr/>
      <dgm:t>
        <a:bodyPr/>
        <a:lstStyle/>
        <a:p>
          <a:r>
            <a:rPr lang="en-US" dirty="0"/>
            <a:t>Established processes identified from DOE O 413</a:t>
          </a:r>
        </a:p>
      </dgm:t>
    </dgm:pt>
    <dgm:pt modelId="{FBDA3008-76F7-402B-B1F0-569C92E7F9F6}" type="parTrans" cxnId="{536B7259-C1E5-4BE6-AE28-D6D3198C1FC2}">
      <dgm:prSet/>
      <dgm:spPr/>
      <dgm:t>
        <a:bodyPr/>
        <a:lstStyle/>
        <a:p>
          <a:endParaRPr lang="en-US"/>
        </a:p>
      </dgm:t>
    </dgm:pt>
    <dgm:pt modelId="{4F8CDFA0-6CF5-4905-8E4C-503F3DEF83AE}" type="sibTrans" cxnId="{536B7259-C1E5-4BE6-AE28-D6D3198C1FC2}">
      <dgm:prSet/>
      <dgm:spPr/>
      <dgm:t>
        <a:bodyPr/>
        <a:lstStyle/>
        <a:p>
          <a:endParaRPr lang="en-US"/>
        </a:p>
      </dgm:t>
    </dgm:pt>
    <dgm:pt modelId="{DD548C6D-7D2A-46A7-A5CB-B80A9F2A38DC}">
      <dgm:prSet/>
      <dgm:spPr/>
      <dgm:t>
        <a:bodyPr/>
        <a:lstStyle/>
        <a:p>
          <a:r>
            <a:rPr lang="en-US" dirty="0"/>
            <a:t>Tailored 413 Projects</a:t>
          </a:r>
        </a:p>
      </dgm:t>
    </dgm:pt>
    <dgm:pt modelId="{F2C149FE-797E-4F9A-A89D-3E76118DF79A}" type="sibTrans" cxnId="{4ACDC49B-AAE6-49C8-B702-A76CD019DA0C}">
      <dgm:prSet/>
      <dgm:spPr/>
      <dgm:t>
        <a:bodyPr/>
        <a:lstStyle/>
        <a:p>
          <a:endParaRPr lang="en-US"/>
        </a:p>
      </dgm:t>
    </dgm:pt>
    <dgm:pt modelId="{9079FAEE-5248-43BB-AC63-C7733A773D2C}" type="parTrans" cxnId="{4ACDC49B-AAE6-49C8-B702-A76CD019DA0C}">
      <dgm:prSet/>
      <dgm:spPr/>
      <dgm:t>
        <a:bodyPr/>
        <a:lstStyle/>
        <a:p>
          <a:endParaRPr lang="en-US"/>
        </a:p>
      </dgm:t>
    </dgm:pt>
    <dgm:pt modelId="{4E54AA0D-F6B3-45AE-8FB6-6C06D8F14104}">
      <dgm:prSet/>
      <dgm:spPr/>
      <dgm:t>
        <a:bodyPr/>
        <a:lstStyle/>
        <a:p>
          <a:r>
            <a:rPr lang="en-US" dirty="0"/>
            <a:t>Capital Minor Construction Projects (e.g., General Plant Projects)</a:t>
          </a:r>
        </a:p>
      </dgm:t>
    </dgm:pt>
    <dgm:pt modelId="{9688AAC1-04EC-4074-AD0D-3920566537CE}" type="parTrans" cxnId="{4D5E3BAB-0F9E-4C88-BE16-A4C78206C1F7}">
      <dgm:prSet/>
      <dgm:spPr/>
      <dgm:t>
        <a:bodyPr/>
        <a:lstStyle/>
        <a:p>
          <a:endParaRPr lang="en-US"/>
        </a:p>
      </dgm:t>
    </dgm:pt>
    <dgm:pt modelId="{68019194-A327-4841-BD41-B577CEE60B0E}" type="sibTrans" cxnId="{4D5E3BAB-0F9E-4C88-BE16-A4C78206C1F7}">
      <dgm:prSet/>
      <dgm:spPr/>
      <dgm:t>
        <a:bodyPr/>
        <a:lstStyle/>
        <a:p>
          <a:endParaRPr lang="en-US"/>
        </a:p>
      </dgm:t>
    </dgm:pt>
    <dgm:pt modelId="{3ACF2F82-6AD0-48B5-99BA-0A2C91D80709}">
      <dgm:prSet/>
      <dgm:spPr/>
      <dgm:t>
        <a:bodyPr/>
        <a:lstStyle/>
        <a:p>
          <a:r>
            <a:rPr lang="en-US" dirty="0"/>
            <a:t>Costs between $500k and  $25M</a:t>
          </a:r>
        </a:p>
      </dgm:t>
    </dgm:pt>
    <dgm:pt modelId="{BFB351EC-8443-43B9-8D51-E253CAE1C732}" type="parTrans" cxnId="{BC062418-12F3-48A5-857F-F75C81AE2B31}">
      <dgm:prSet/>
      <dgm:spPr/>
      <dgm:t>
        <a:bodyPr/>
        <a:lstStyle/>
        <a:p>
          <a:endParaRPr lang="en-US"/>
        </a:p>
      </dgm:t>
    </dgm:pt>
    <dgm:pt modelId="{4FEDA6FD-D14F-41C5-ABEE-A2ECA12B4272}" type="sibTrans" cxnId="{BC062418-12F3-48A5-857F-F75C81AE2B31}">
      <dgm:prSet/>
      <dgm:spPr/>
      <dgm:t>
        <a:bodyPr/>
        <a:lstStyle/>
        <a:p>
          <a:endParaRPr lang="en-US"/>
        </a:p>
      </dgm:t>
    </dgm:pt>
    <dgm:pt modelId="{B5C10FED-6C27-4141-BF2C-E120DFAD5120}">
      <dgm:prSet/>
      <dgm:spPr/>
      <dgm:t>
        <a:bodyPr/>
        <a:lstStyle/>
        <a:p>
          <a:r>
            <a:rPr lang="en-US" dirty="0"/>
            <a:t>Costs &gt; $50M</a:t>
          </a:r>
        </a:p>
      </dgm:t>
    </dgm:pt>
    <dgm:pt modelId="{0B79BF1A-4DF2-4DC2-85EB-988C60A98641}" type="parTrans" cxnId="{27D00DEA-9F0E-4AAF-A2B5-8B1835B756C6}">
      <dgm:prSet/>
      <dgm:spPr/>
      <dgm:t>
        <a:bodyPr/>
        <a:lstStyle/>
        <a:p>
          <a:endParaRPr lang="en-US"/>
        </a:p>
      </dgm:t>
    </dgm:pt>
    <dgm:pt modelId="{25753DF0-49ED-4398-8DBB-06E5D5D149E4}" type="sibTrans" cxnId="{27D00DEA-9F0E-4AAF-A2B5-8B1835B756C6}">
      <dgm:prSet/>
      <dgm:spPr/>
      <dgm:t>
        <a:bodyPr/>
        <a:lstStyle/>
        <a:p>
          <a:endParaRPr lang="en-US"/>
        </a:p>
      </dgm:t>
    </dgm:pt>
    <dgm:pt modelId="{200CCEFB-BC75-4B94-B38E-B3F98FE636F9}">
      <dgm:prSet/>
      <dgm:spPr/>
      <dgm:t>
        <a:bodyPr/>
        <a:lstStyle/>
        <a:p>
          <a:r>
            <a:rPr lang="en-US" dirty="0"/>
            <a:t>Costs between $25M and  $50M</a:t>
          </a:r>
        </a:p>
      </dgm:t>
    </dgm:pt>
    <dgm:pt modelId="{E7182DB0-3003-4FA3-A64F-03DEBE02F688}" type="parTrans" cxnId="{5C320509-4E76-4C02-9921-0EF1C3D56C85}">
      <dgm:prSet/>
      <dgm:spPr/>
      <dgm:t>
        <a:bodyPr/>
        <a:lstStyle/>
        <a:p>
          <a:endParaRPr lang="en-US"/>
        </a:p>
      </dgm:t>
    </dgm:pt>
    <dgm:pt modelId="{7EDDB617-9D45-47BC-BEF9-27A1EE243F7F}" type="sibTrans" cxnId="{5C320509-4E76-4C02-9921-0EF1C3D56C85}">
      <dgm:prSet/>
      <dgm:spPr/>
      <dgm:t>
        <a:bodyPr/>
        <a:lstStyle/>
        <a:p>
          <a:endParaRPr lang="en-US"/>
        </a:p>
      </dgm:t>
    </dgm:pt>
    <dgm:pt modelId="{06F1FAFD-99D0-41DD-8071-CFEF63AB1467}">
      <dgm:prSet/>
      <dgm:spPr/>
      <dgm:t>
        <a:bodyPr/>
        <a:lstStyle/>
        <a:p>
          <a:r>
            <a:rPr lang="en-US" dirty="0"/>
            <a:t>Tailored processes identified from DOE O 413</a:t>
          </a:r>
        </a:p>
      </dgm:t>
    </dgm:pt>
    <dgm:pt modelId="{A0704667-153F-4DC5-BBBF-992A9F7149A3}" type="parTrans" cxnId="{569BD5B0-3DFD-47F4-8160-663F5462E8A2}">
      <dgm:prSet/>
      <dgm:spPr/>
      <dgm:t>
        <a:bodyPr/>
        <a:lstStyle/>
        <a:p>
          <a:endParaRPr lang="en-US"/>
        </a:p>
      </dgm:t>
    </dgm:pt>
    <dgm:pt modelId="{B57B2F9A-1FFB-48E4-98BB-68FCFBB5384F}" type="sibTrans" cxnId="{569BD5B0-3DFD-47F4-8160-663F5462E8A2}">
      <dgm:prSet/>
      <dgm:spPr/>
      <dgm:t>
        <a:bodyPr/>
        <a:lstStyle/>
        <a:p>
          <a:endParaRPr lang="en-US"/>
        </a:p>
      </dgm:t>
    </dgm:pt>
    <dgm:pt modelId="{29EE5379-9FB2-4A2E-9713-D80F9BA92B9E}">
      <dgm:prSet/>
      <dgm:spPr/>
      <dgm:t>
        <a:bodyPr/>
        <a:lstStyle/>
        <a:p>
          <a:r>
            <a:rPr lang="en-US" dirty="0"/>
            <a:t>Non-capital Improvement Projects</a:t>
          </a:r>
        </a:p>
      </dgm:t>
    </dgm:pt>
    <dgm:pt modelId="{C41DFF43-7DAB-4F60-A623-E55550EE01E7}" type="parTrans" cxnId="{FFEF3C78-ECDB-4847-9DAC-8503ED02E6B0}">
      <dgm:prSet/>
      <dgm:spPr/>
      <dgm:t>
        <a:bodyPr/>
        <a:lstStyle/>
        <a:p>
          <a:endParaRPr lang="en-US"/>
        </a:p>
      </dgm:t>
    </dgm:pt>
    <dgm:pt modelId="{873B97DE-CDFB-4D5D-93E4-B00274E0200C}" type="sibTrans" cxnId="{FFEF3C78-ECDB-4847-9DAC-8503ED02E6B0}">
      <dgm:prSet/>
      <dgm:spPr/>
      <dgm:t>
        <a:bodyPr/>
        <a:lstStyle/>
        <a:p>
          <a:endParaRPr lang="en-US"/>
        </a:p>
      </dgm:t>
    </dgm:pt>
    <dgm:pt modelId="{E17020A9-E03C-485F-8352-36DC5B02BB4B}">
      <dgm:prSet/>
      <dgm:spPr/>
      <dgm:t>
        <a:bodyPr/>
        <a:lstStyle/>
        <a:p>
          <a:r>
            <a:rPr lang="en-US" dirty="0"/>
            <a:t>Further tailored processes identified from DOE O 413</a:t>
          </a:r>
        </a:p>
      </dgm:t>
    </dgm:pt>
    <dgm:pt modelId="{D290A10B-7F39-443A-9E75-93B2FEED3558}" type="parTrans" cxnId="{FA9214BB-8C8E-4A58-AF1E-5A5273CEFA18}">
      <dgm:prSet/>
      <dgm:spPr/>
      <dgm:t>
        <a:bodyPr/>
        <a:lstStyle/>
        <a:p>
          <a:endParaRPr lang="en-US"/>
        </a:p>
      </dgm:t>
    </dgm:pt>
    <dgm:pt modelId="{166DEC30-95C8-4772-B097-8FC9C940B2C2}" type="sibTrans" cxnId="{FA9214BB-8C8E-4A58-AF1E-5A5273CEFA18}">
      <dgm:prSet/>
      <dgm:spPr/>
      <dgm:t>
        <a:bodyPr/>
        <a:lstStyle/>
        <a:p>
          <a:endParaRPr lang="en-US"/>
        </a:p>
      </dgm:t>
    </dgm:pt>
    <dgm:pt modelId="{A9A93893-9D5D-4C14-8AA1-10A80C2945FB}">
      <dgm:prSet/>
      <dgm:spPr/>
      <dgm:t>
        <a:bodyPr/>
        <a:lstStyle/>
        <a:p>
          <a:r>
            <a:rPr lang="en-US" dirty="0"/>
            <a:t>Costs &lt; $500k</a:t>
          </a:r>
        </a:p>
      </dgm:t>
    </dgm:pt>
    <dgm:pt modelId="{050E8F2A-77FB-4FD8-83A6-97D261C86BCE}" type="parTrans" cxnId="{A9252AFE-33C1-4C58-B4E1-78EDC6990D16}">
      <dgm:prSet/>
      <dgm:spPr/>
      <dgm:t>
        <a:bodyPr/>
        <a:lstStyle/>
        <a:p>
          <a:endParaRPr lang="en-US"/>
        </a:p>
      </dgm:t>
    </dgm:pt>
    <dgm:pt modelId="{2C29B700-64F1-411A-8A5F-9E772670F821}" type="sibTrans" cxnId="{A9252AFE-33C1-4C58-B4E1-78EDC6990D16}">
      <dgm:prSet/>
      <dgm:spPr/>
      <dgm:t>
        <a:bodyPr/>
        <a:lstStyle/>
        <a:p>
          <a:endParaRPr lang="en-US"/>
        </a:p>
      </dgm:t>
    </dgm:pt>
    <dgm:pt modelId="{E062C29C-6515-4265-A245-97E83814C98C}">
      <dgm:prSet/>
      <dgm:spPr/>
      <dgm:t>
        <a:bodyPr/>
        <a:lstStyle/>
        <a:p>
          <a:r>
            <a:rPr lang="en-US" dirty="0"/>
            <a:t>The most simplified processes tailored from DOE O 413</a:t>
          </a:r>
        </a:p>
      </dgm:t>
    </dgm:pt>
    <dgm:pt modelId="{9EE42C35-8F70-4AAD-A713-CBAC33BE99ED}" type="parTrans" cxnId="{F2057AB2-C149-43B9-AA35-7C699305F339}">
      <dgm:prSet/>
      <dgm:spPr/>
      <dgm:t>
        <a:bodyPr/>
        <a:lstStyle/>
        <a:p>
          <a:endParaRPr lang="en-US"/>
        </a:p>
      </dgm:t>
    </dgm:pt>
    <dgm:pt modelId="{00F30F25-DEAC-46A5-9E87-EAC7345597B5}" type="sibTrans" cxnId="{F2057AB2-C149-43B9-AA35-7C699305F339}">
      <dgm:prSet/>
      <dgm:spPr/>
      <dgm:t>
        <a:bodyPr/>
        <a:lstStyle/>
        <a:p>
          <a:endParaRPr lang="en-US"/>
        </a:p>
      </dgm:t>
    </dgm:pt>
    <dgm:pt modelId="{D5E046EE-3540-4B9B-9604-95F8948B61AE}" type="pres">
      <dgm:prSet presAssocID="{F39A5618-6F2A-4A67-B1CD-3CF9A8FA2E86}" presName="Name0" presStyleCnt="0">
        <dgm:presLayoutVars>
          <dgm:dir/>
          <dgm:animLvl val="lvl"/>
          <dgm:resizeHandles val="exact"/>
        </dgm:presLayoutVars>
      </dgm:prSet>
      <dgm:spPr/>
    </dgm:pt>
    <dgm:pt modelId="{AC2AB0B3-74E8-4121-AFAE-B43FC4DCFE08}" type="pres">
      <dgm:prSet presAssocID="{7E38288A-2142-48B8-93E4-BE1CF6E9126C}" presName="composite" presStyleCnt="0"/>
      <dgm:spPr/>
    </dgm:pt>
    <dgm:pt modelId="{98B89F60-BDF4-4014-AF8B-D0D681FD96F0}" type="pres">
      <dgm:prSet presAssocID="{7E38288A-2142-48B8-93E4-BE1CF6E9126C}" presName="parTx" presStyleLbl="alignNode1" presStyleIdx="0" presStyleCnt="4">
        <dgm:presLayoutVars>
          <dgm:chMax val="0"/>
          <dgm:chPref val="0"/>
          <dgm:bulletEnabled val="1"/>
        </dgm:presLayoutVars>
      </dgm:prSet>
      <dgm:spPr/>
    </dgm:pt>
    <dgm:pt modelId="{EB093D83-CCD1-4140-B9B7-F896490CE84C}" type="pres">
      <dgm:prSet presAssocID="{7E38288A-2142-48B8-93E4-BE1CF6E9126C}" presName="desTx" presStyleLbl="alignAccFollowNode1" presStyleIdx="0" presStyleCnt="4">
        <dgm:presLayoutVars>
          <dgm:bulletEnabled val="1"/>
        </dgm:presLayoutVars>
      </dgm:prSet>
      <dgm:spPr/>
    </dgm:pt>
    <dgm:pt modelId="{12C4D80E-F009-4C22-A555-4966CDF98BE8}" type="pres">
      <dgm:prSet presAssocID="{6436BB30-4F52-488E-A250-465ADBC3D2F1}" presName="space" presStyleCnt="0"/>
      <dgm:spPr/>
    </dgm:pt>
    <dgm:pt modelId="{964DF27B-C768-4E4B-AC34-021C3F7F35E4}" type="pres">
      <dgm:prSet presAssocID="{DD548C6D-7D2A-46A7-A5CB-B80A9F2A38DC}" presName="composite" presStyleCnt="0"/>
      <dgm:spPr/>
    </dgm:pt>
    <dgm:pt modelId="{22905F18-303A-4CCF-AC24-49145FFF4D2B}" type="pres">
      <dgm:prSet presAssocID="{DD548C6D-7D2A-46A7-A5CB-B80A9F2A38DC}" presName="parTx" presStyleLbl="alignNode1" presStyleIdx="1" presStyleCnt="4">
        <dgm:presLayoutVars>
          <dgm:chMax val="0"/>
          <dgm:chPref val="0"/>
          <dgm:bulletEnabled val="1"/>
        </dgm:presLayoutVars>
      </dgm:prSet>
      <dgm:spPr/>
    </dgm:pt>
    <dgm:pt modelId="{DE0D384F-3EE7-49D6-801E-A4ED78C4E6CF}" type="pres">
      <dgm:prSet presAssocID="{DD548C6D-7D2A-46A7-A5CB-B80A9F2A38DC}" presName="desTx" presStyleLbl="alignAccFollowNode1" presStyleIdx="1" presStyleCnt="4">
        <dgm:presLayoutVars>
          <dgm:bulletEnabled val="1"/>
        </dgm:presLayoutVars>
      </dgm:prSet>
      <dgm:spPr/>
    </dgm:pt>
    <dgm:pt modelId="{18396EA5-23EC-42AC-9439-F4D8FAF19F91}" type="pres">
      <dgm:prSet presAssocID="{F2C149FE-797E-4F9A-A89D-3E76118DF79A}" presName="space" presStyleCnt="0"/>
      <dgm:spPr/>
    </dgm:pt>
    <dgm:pt modelId="{20CDD9FC-BB27-4A66-A652-60A15884A77E}" type="pres">
      <dgm:prSet presAssocID="{4E54AA0D-F6B3-45AE-8FB6-6C06D8F14104}" presName="composite" presStyleCnt="0"/>
      <dgm:spPr/>
    </dgm:pt>
    <dgm:pt modelId="{A4A53EF5-7D73-470A-BD36-70AA775E9E85}" type="pres">
      <dgm:prSet presAssocID="{4E54AA0D-F6B3-45AE-8FB6-6C06D8F14104}" presName="parTx" presStyleLbl="alignNode1" presStyleIdx="2" presStyleCnt="4">
        <dgm:presLayoutVars>
          <dgm:chMax val="0"/>
          <dgm:chPref val="0"/>
          <dgm:bulletEnabled val="1"/>
        </dgm:presLayoutVars>
      </dgm:prSet>
      <dgm:spPr/>
    </dgm:pt>
    <dgm:pt modelId="{D704D2AD-942C-44AF-A4DE-DE5A98590A8A}" type="pres">
      <dgm:prSet presAssocID="{4E54AA0D-F6B3-45AE-8FB6-6C06D8F14104}" presName="desTx" presStyleLbl="alignAccFollowNode1" presStyleIdx="2" presStyleCnt="4">
        <dgm:presLayoutVars>
          <dgm:bulletEnabled val="1"/>
        </dgm:presLayoutVars>
      </dgm:prSet>
      <dgm:spPr/>
    </dgm:pt>
    <dgm:pt modelId="{A6859377-FE0A-4D70-8F23-38E21C58DFEC}" type="pres">
      <dgm:prSet presAssocID="{68019194-A327-4841-BD41-B577CEE60B0E}" presName="space" presStyleCnt="0"/>
      <dgm:spPr/>
    </dgm:pt>
    <dgm:pt modelId="{E29F9610-F770-42D3-A2E9-160A7C384718}" type="pres">
      <dgm:prSet presAssocID="{29EE5379-9FB2-4A2E-9713-D80F9BA92B9E}" presName="composite" presStyleCnt="0"/>
      <dgm:spPr/>
    </dgm:pt>
    <dgm:pt modelId="{28C2F6F5-3126-4FA5-AE7D-D377494446BE}" type="pres">
      <dgm:prSet presAssocID="{29EE5379-9FB2-4A2E-9713-D80F9BA92B9E}" presName="parTx" presStyleLbl="alignNode1" presStyleIdx="3" presStyleCnt="4">
        <dgm:presLayoutVars>
          <dgm:chMax val="0"/>
          <dgm:chPref val="0"/>
          <dgm:bulletEnabled val="1"/>
        </dgm:presLayoutVars>
      </dgm:prSet>
      <dgm:spPr/>
    </dgm:pt>
    <dgm:pt modelId="{4A34BB94-FD40-4498-B538-9E0B286B0438}" type="pres">
      <dgm:prSet presAssocID="{29EE5379-9FB2-4A2E-9713-D80F9BA92B9E}" presName="desTx" presStyleLbl="alignAccFollowNode1" presStyleIdx="3" presStyleCnt="4">
        <dgm:presLayoutVars>
          <dgm:bulletEnabled val="1"/>
        </dgm:presLayoutVars>
      </dgm:prSet>
      <dgm:spPr/>
    </dgm:pt>
  </dgm:ptLst>
  <dgm:cxnLst>
    <dgm:cxn modelId="{DDD02201-B6F8-49B9-9F22-205616EC91EB}" type="presOf" srcId="{200CCEFB-BC75-4B94-B38E-B3F98FE636F9}" destId="{DE0D384F-3EE7-49D6-801E-A4ED78C4E6CF}" srcOrd="0" destOrd="0" presId="urn:microsoft.com/office/officeart/2005/8/layout/hList1"/>
    <dgm:cxn modelId="{4BE24401-72E7-4C82-A543-D4A41050FE9D}" type="presOf" srcId="{B5C10FED-6C27-4141-BF2C-E120DFAD5120}" destId="{EB093D83-CCD1-4140-B9B7-F896490CE84C}" srcOrd="0" destOrd="0" presId="urn:microsoft.com/office/officeart/2005/8/layout/hList1"/>
    <dgm:cxn modelId="{5C320509-4E76-4C02-9921-0EF1C3D56C85}" srcId="{DD548C6D-7D2A-46A7-A5CB-B80A9F2A38DC}" destId="{200CCEFB-BC75-4B94-B38E-B3F98FE636F9}" srcOrd="0" destOrd="0" parTransId="{E7182DB0-3003-4FA3-A64F-03DEBE02F688}" sibTransId="{7EDDB617-9D45-47BC-BEF9-27A1EE243F7F}"/>
    <dgm:cxn modelId="{7328830E-6969-4F07-AAAD-6CAB6F9AD279}" type="presOf" srcId="{DD548C6D-7D2A-46A7-A5CB-B80A9F2A38DC}" destId="{22905F18-303A-4CCF-AC24-49145FFF4D2B}" srcOrd="0" destOrd="0" presId="urn:microsoft.com/office/officeart/2005/8/layout/hList1"/>
    <dgm:cxn modelId="{BC062418-12F3-48A5-857F-F75C81AE2B31}" srcId="{4E54AA0D-F6B3-45AE-8FB6-6C06D8F14104}" destId="{3ACF2F82-6AD0-48B5-99BA-0A2C91D80709}" srcOrd="0" destOrd="0" parTransId="{BFB351EC-8443-43B9-8D51-E253CAE1C732}" sibTransId="{4FEDA6FD-D14F-41C5-ABEE-A2ECA12B4272}"/>
    <dgm:cxn modelId="{E298B01E-223E-459D-9752-2EA4B2EBFC27}" srcId="{F39A5618-6F2A-4A67-B1CD-3CF9A8FA2E86}" destId="{7E38288A-2142-48B8-93E4-BE1CF6E9126C}" srcOrd="0" destOrd="0" parTransId="{6F69B5D9-44AE-4E3D-AC3C-053784EB1EB4}" sibTransId="{6436BB30-4F52-488E-A250-465ADBC3D2F1}"/>
    <dgm:cxn modelId="{0424212A-FA58-4BC8-A177-B3EEF9EC78B1}" type="presOf" srcId="{7E38288A-2142-48B8-93E4-BE1CF6E9126C}" destId="{98B89F60-BDF4-4014-AF8B-D0D681FD96F0}" srcOrd="0" destOrd="0" presId="urn:microsoft.com/office/officeart/2005/8/layout/hList1"/>
    <dgm:cxn modelId="{B3EEF738-096E-43EA-9AFE-A6210D72405A}" type="presOf" srcId="{738C6896-5E99-4F36-A152-E3FCD542AAB9}" destId="{EB093D83-CCD1-4140-B9B7-F896490CE84C}" srcOrd="0" destOrd="1" presId="urn:microsoft.com/office/officeart/2005/8/layout/hList1"/>
    <dgm:cxn modelId="{EFC1875F-598F-4827-B461-1A2CF3F35728}" type="presOf" srcId="{4E54AA0D-F6B3-45AE-8FB6-6C06D8F14104}" destId="{A4A53EF5-7D73-470A-BD36-70AA775E9E85}" srcOrd="0" destOrd="0" presId="urn:microsoft.com/office/officeart/2005/8/layout/hList1"/>
    <dgm:cxn modelId="{AB540347-04B1-4674-BD0C-AA53821FD6A6}" type="presOf" srcId="{E062C29C-6515-4265-A245-97E83814C98C}" destId="{4A34BB94-FD40-4498-B538-9E0B286B0438}" srcOrd="0" destOrd="1" presId="urn:microsoft.com/office/officeart/2005/8/layout/hList1"/>
    <dgm:cxn modelId="{AA00236A-BB02-4A03-9CF9-BFD809923B66}" type="presOf" srcId="{F39A5618-6F2A-4A67-B1CD-3CF9A8FA2E86}" destId="{D5E046EE-3540-4B9B-9604-95F8948B61AE}" srcOrd="0" destOrd="0" presId="urn:microsoft.com/office/officeart/2005/8/layout/hList1"/>
    <dgm:cxn modelId="{FFEF3C78-ECDB-4847-9DAC-8503ED02E6B0}" srcId="{F39A5618-6F2A-4A67-B1CD-3CF9A8FA2E86}" destId="{29EE5379-9FB2-4A2E-9713-D80F9BA92B9E}" srcOrd="3" destOrd="0" parTransId="{C41DFF43-7DAB-4F60-A623-E55550EE01E7}" sibTransId="{873B97DE-CDFB-4D5D-93E4-B00274E0200C}"/>
    <dgm:cxn modelId="{536B7259-C1E5-4BE6-AE28-D6D3198C1FC2}" srcId="{7E38288A-2142-48B8-93E4-BE1CF6E9126C}" destId="{738C6896-5E99-4F36-A152-E3FCD542AAB9}" srcOrd="1" destOrd="0" parTransId="{FBDA3008-76F7-402B-B1F0-569C92E7F9F6}" sibTransId="{4F8CDFA0-6CF5-4905-8E4C-503F3DEF83AE}"/>
    <dgm:cxn modelId="{B1A9D27F-3424-4284-82BD-AEAA634CC028}" type="presOf" srcId="{3ACF2F82-6AD0-48B5-99BA-0A2C91D80709}" destId="{D704D2AD-942C-44AF-A4DE-DE5A98590A8A}" srcOrd="0" destOrd="0" presId="urn:microsoft.com/office/officeart/2005/8/layout/hList1"/>
    <dgm:cxn modelId="{FFE5A199-8A89-4882-9FF0-5FAB2CF138CA}" type="presOf" srcId="{E17020A9-E03C-485F-8352-36DC5B02BB4B}" destId="{D704D2AD-942C-44AF-A4DE-DE5A98590A8A}" srcOrd="0" destOrd="1" presId="urn:microsoft.com/office/officeart/2005/8/layout/hList1"/>
    <dgm:cxn modelId="{4ACDC49B-AAE6-49C8-B702-A76CD019DA0C}" srcId="{F39A5618-6F2A-4A67-B1CD-3CF9A8FA2E86}" destId="{DD548C6D-7D2A-46A7-A5CB-B80A9F2A38DC}" srcOrd="1" destOrd="0" parTransId="{9079FAEE-5248-43BB-AC63-C7733A773D2C}" sibTransId="{F2C149FE-797E-4F9A-A89D-3E76118DF79A}"/>
    <dgm:cxn modelId="{D4E00EA4-A99C-48FA-8B6F-7138745FA2D9}" type="presOf" srcId="{29EE5379-9FB2-4A2E-9713-D80F9BA92B9E}" destId="{28C2F6F5-3126-4FA5-AE7D-D377494446BE}" srcOrd="0" destOrd="0" presId="urn:microsoft.com/office/officeart/2005/8/layout/hList1"/>
    <dgm:cxn modelId="{4D5E3BAB-0F9E-4C88-BE16-A4C78206C1F7}" srcId="{F39A5618-6F2A-4A67-B1CD-3CF9A8FA2E86}" destId="{4E54AA0D-F6B3-45AE-8FB6-6C06D8F14104}" srcOrd="2" destOrd="0" parTransId="{9688AAC1-04EC-4074-AD0D-3920566537CE}" sibTransId="{68019194-A327-4841-BD41-B577CEE60B0E}"/>
    <dgm:cxn modelId="{569BD5B0-3DFD-47F4-8160-663F5462E8A2}" srcId="{DD548C6D-7D2A-46A7-A5CB-B80A9F2A38DC}" destId="{06F1FAFD-99D0-41DD-8071-CFEF63AB1467}" srcOrd="1" destOrd="0" parTransId="{A0704667-153F-4DC5-BBBF-992A9F7149A3}" sibTransId="{B57B2F9A-1FFB-48E4-98BB-68FCFBB5384F}"/>
    <dgm:cxn modelId="{F2057AB2-C149-43B9-AA35-7C699305F339}" srcId="{29EE5379-9FB2-4A2E-9713-D80F9BA92B9E}" destId="{E062C29C-6515-4265-A245-97E83814C98C}" srcOrd="1" destOrd="0" parTransId="{9EE42C35-8F70-4AAD-A713-CBAC33BE99ED}" sibTransId="{00F30F25-DEAC-46A5-9E87-EAC7345597B5}"/>
    <dgm:cxn modelId="{FA9214BB-8C8E-4A58-AF1E-5A5273CEFA18}" srcId="{4E54AA0D-F6B3-45AE-8FB6-6C06D8F14104}" destId="{E17020A9-E03C-485F-8352-36DC5B02BB4B}" srcOrd="1" destOrd="0" parTransId="{D290A10B-7F39-443A-9E75-93B2FEED3558}" sibTransId="{166DEC30-95C8-4772-B097-8FC9C940B2C2}"/>
    <dgm:cxn modelId="{27D00DEA-9F0E-4AAF-A2B5-8B1835B756C6}" srcId="{7E38288A-2142-48B8-93E4-BE1CF6E9126C}" destId="{B5C10FED-6C27-4141-BF2C-E120DFAD5120}" srcOrd="0" destOrd="0" parTransId="{0B79BF1A-4DF2-4DC2-85EB-988C60A98641}" sibTransId="{25753DF0-49ED-4398-8DBB-06E5D5D149E4}"/>
    <dgm:cxn modelId="{884160FA-D229-42F6-84AB-84917F9CD037}" type="presOf" srcId="{06F1FAFD-99D0-41DD-8071-CFEF63AB1467}" destId="{DE0D384F-3EE7-49D6-801E-A4ED78C4E6CF}" srcOrd="0" destOrd="1" presId="urn:microsoft.com/office/officeart/2005/8/layout/hList1"/>
    <dgm:cxn modelId="{A9252AFE-33C1-4C58-B4E1-78EDC6990D16}" srcId="{29EE5379-9FB2-4A2E-9713-D80F9BA92B9E}" destId="{A9A93893-9D5D-4C14-8AA1-10A80C2945FB}" srcOrd="0" destOrd="0" parTransId="{050E8F2A-77FB-4FD8-83A6-97D261C86BCE}" sibTransId="{2C29B700-64F1-411A-8A5F-9E772670F821}"/>
    <dgm:cxn modelId="{E50051FE-0E57-4FBD-8F73-B1EAEC075339}" type="presOf" srcId="{A9A93893-9D5D-4C14-8AA1-10A80C2945FB}" destId="{4A34BB94-FD40-4498-B538-9E0B286B0438}" srcOrd="0" destOrd="0" presId="urn:microsoft.com/office/officeart/2005/8/layout/hList1"/>
    <dgm:cxn modelId="{843198DF-0A33-4E03-8BDE-9B2421E4579E}" type="presParOf" srcId="{D5E046EE-3540-4B9B-9604-95F8948B61AE}" destId="{AC2AB0B3-74E8-4121-AFAE-B43FC4DCFE08}" srcOrd="0" destOrd="0" presId="urn:microsoft.com/office/officeart/2005/8/layout/hList1"/>
    <dgm:cxn modelId="{D72D82E9-2993-4E0E-B548-2D1C71D17C68}" type="presParOf" srcId="{AC2AB0B3-74E8-4121-AFAE-B43FC4DCFE08}" destId="{98B89F60-BDF4-4014-AF8B-D0D681FD96F0}" srcOrd="0" destOrd="0" presId="urn:microsoft.com/office/officeart/2005/8/layout/hList1"/>
    <dgm:cxn modelId="{E2A757CC-EF5B-4F82-9E9A-291C02D7C7EA}" type="presParOf" srcId="{AC2AB0B3-74E8-4121-AFAE-B43FC4DCFE08}" destId="{EB093D83-CCD1-4140-B9B7-F896490CE84C}" srcOrd="1" destOrd="0" presId="urn:microsoft.com/office/officeart/2005/8/layout/hList1"/>
    <dgm:cxn modelId="{89A6B58E-6905-4229-8034-2027AF7C4B62}" type="presParOf" srcId="{D5E046EE-3540-4B9B-9604-95F8948B61AE}" destId="{12C4D80E-F009-4C22-A555-4966CDF98BE8}" srcOrd="1" destOrd="0" presId="urn:microsoft.com/office/officeart/2005/8/layout/hList1"/>
    <dgm:cxn modelId="{D0920533-98CF-4733-802B-472092672286}" type="presParOf" srcId="{D5E046EE-3540-4B9B-9604-95F8948B61AE}" destId="{964DF27B-C768-4E4B-AC34-021C3F7F35E4}" srcOrd="2" destOrd="0" presId="urn:microsoft.com/office/officeart/2005/8/layout/hList1"/>
    <dgm:cxn modelId="{4268D29B-8A11-41D2-A322-6E26A84A0957}" type="presParOf" srcId="{964DF27B-C768-4E4B-AC34-021C3F7F35E4}" destId="{22905F18-303A-4CCF-AC24-49145FFF4D2B}" srcOrd="0" destOrd="0" presId="urn:microsoft.com/office/officeart/2005/8/layout/hList1"/>
    <dgm:cxn modelId="{241D2787-76F6-47E3-8186-D8DB6C4EFF79}" type="presParOf" srcId="{964DF27B-C768-4E4B-AC34-021C3F7F35E4}" destId="{DE0D384F-3EE7-49D6-801E-A4ED78C4E6CF}" srcOrd="1" destOrd="0" presId="urn:microsoft.com/office/officeart/2005/8/layout/hList1"/>
    <dgm:cxn modelId="{9EF72733-EE8C-4F82-A8D2-B01A1CC08D8B}" type="presParOf" srcId="{D5E046EE-3540-4B9B-9604-95F8948B61AE}" destId="{18396EA5-23EC-42AC-9439-F4D8FAF19F91}" srcOrd="3" destOrd="0" presId="urn:microsoft.com/office/officeart/2005/8/layout/hList1"/>
    <dgm:cxn modelId="{15EDEBEB-1D6B-4956-A4F1-A2942DAF4353}" type="presParOf" srcId="{D5E046EE-3540-4B9B-9604-95F8948B61AE}" destId="{20CDD9FC-BB27-4A66-A652-60A15884A77E}" srcOrd="4" destOrd="0" presId="urn:microsoft.com/office/officeart/2005/8/layout/hList1"/>
    <dgm:cxn modelId="{49AD093C-6D52-4C1E-BC31-AC3FBEAD5B77}" type="presParOf" srcId="{20CDD9FC-BB27-4A66-A652-60A15884A77E}" destId="{A4A53EF5-7D73-470A-BD36-70AA775E9E85}" srcOrd="0" destOrd="0" presId="urn:microsoft.com/office/officeart/2005/8/layout/hList1"/>
    <dgm:cxn modelId="{1B51F446-6528-4DE6-8425-4626EB40AD2F}" type="presParOf" srcId="{20CDD9FC-BB27-4A66-A652-60A15884A77E}" destId="{D704D2AD-942C-44AF-A4DE-DE5A98590A8A}" srcOrd="1" destOrd="0" presId="urn:microsoft.com/office/officeart/2005/8/layout/hList1"/>
    <dgm:cxn modelId="{74F9CD9F-7506-4D48-9E51-8D8F2CE02960}" type="presParOf" srcId="{D5E046EE-3540-4B9B-9604-95F8948B61AE}" destId="{A6859377-FE0A-4D70-8F23-38E21C58DFEC}" srcOrd="5" destOrd="0" presId="urn:microsoft.com/office/officeart/2005/8/layout/hList1"/>
    <dgm:cxn modelId="{1058D6B4-CA78-4A90-8DA6-FF3A5F59B201}" type="presParOf" srcId="{D5E046EE-3540-4B9B-9604-95F8948B61AE}" destId="{E29F9610-F770-42D3-A2E9-160A7C384718}" srcOrd="6" destOrd="0" presId="urn:microsoft.com/office/officeart/2005/8/layout/hList1"/>
    <dgm:cxn modelId="{E54ACFC5-47E0-45CB-A648-5B1BEB6C5E7B}" type="presParOf" srcId="{E29F9610-F770-42D3-A2E9-160A7C384718}" destId="{28C2F6F5-3126-4FA5-AE7D-D377494446BE}" srcOrd="0" destOrd="0" presId="urn:microsoft.com/office/officeart/2005/8/layout/hList1"/>
    <dgm:cxn modelId="{CF8FABA4-7758-494E-87E9-5DA20E9D2B38}" type="presParOf" srcId="{E29F9610-F770-42D3-A2E9-160A7C384718}" destId="{4A34BB94-FD40-4498-B538-9E0B286B04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89F60-BDF4-4014-AF8B-D0D681FD96F0}">
      <dsp:nvSpPr>
        <dsp:cNvPr id="0" name=""/>
        <dsp:cNvSpPr/>
      </dsp:nvSpPr>
      <dsp:spPr>
        <a:xfrm>
          <a:off x="3260" y="450908"/>
          <a:ext cx="1960631" cy="72942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413 Projects</a:t>
          </a:r>
        </a:p>
      </dsp:txBody>
      <dsp:txXfrm>
        <a:off x="3260" y="450908"/>
        <a:ext cx="1960631" cy="729421"/>
      </dsp:txXfrm>
    </dsp:sp>
    <dsp:sp modelId="{EB093D83-CCD1-4140-B9B7-F896490CE84C}">
      <dsp:nvSpPr>
        <dsp:cNvPr id="0" name=""/>
        <dsp:cNvSpPr/>
      </dsp:nvSpPr>
      <dsp:spPr>
        <a:xfrm>
          <a:off x="3260" y="1180329"/>
          <a:ext cx="1960631" cy="97790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Costs &gt; $50M</a:t>
          </a:r>
        </a:p>
        <a:p>
          <a:pPr marL="114300" lvl="1" indent="-114300" algn="l" defTabSz="533400">
            <a:lnSpc>
              <a:spcPct val="90000"/>
            </a:lnSpc>
            <a:spcBef>
              <a:spcPct val="0"/>
            </a:spcBef>
            <a:spcAft>
              <a:spcPct val="15000"/>
            </a:spcAft>
            <a:buChar char="•"/>
          </a:pPr>
          <a:r>
            <a:rPr lang="en-US" sz="1200" kern="1200" dirty="0"/>
            <a:t>Established processes identified from DOE O 413</a:t>
          </a:r>
        </a:p>
      </dsp:txBody>
      <dsp:txXfrm>
        <a:off x="3260" y="1180329"/>
        <a:ext cx="1960631" cy="977906"/>
      </dsp:txXfrm>
    </dsp:sp>
    <dsp:sp modelId="{22905F18-303A-4CCF-AC24-49145FFF4D2B}">
      <dsp:nvSpPr>
        <dsp:cNvPr id="0" name=""/>
        <dsp:cNvSpPr/>
      </dsp:nvSpPr>
      <dsp:spPr>
        <a:xfrm>
          <a:off x="2238380" y="450908"/>
          <a:ext cx="1960631" cy="72942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Tailored 413 Projects</a:t>
          </a:r>
        </a:p>
      </dsp:txBody>
      <dsp:txXfrm>
        <a:off x="2238380" y="450908"/>
        <a:ext cx="1960631" cy="729421"/>
      </dsp:txXfrm>
    </dsp:sp>
    <dsp:sp modelId="{DE0D384F-3EE7-49D6-801E-A4ED78C4E6CF}">
      <dsp:nvSpPr>
        <dsp:cNvPr id="0" name=""/>
        <dsp:cNvSpPr/>
      </dsp:nvSpPr>
      <dsp:spPr>
        <a:xfrm>
          <a:off x="2238380" y="1180329"/>
          <a:ext cx="1960631" cy="97790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Costs between $25M and  $50M</a:t>
          </a:r>
        </a:p>
        <a:p>
          <a:pPr marL="114300" lvl="1" indent="-114300" algn="l" defTabSz="533400">
            <a:lnSpc>
              <a:spcPct val="90000"/>
            </a:lnSpc>
            <a:spcBef>
              <a:spcPct val="0"/>
            </a:spcBef>
            <a:spcAft>
              <a:spcPct val="15000"/>
            </a:spcAft>
            <a:buChar char="•"/>
          </a:pPr>
          <a:r>
            <a:rPr lang="en-US" sz="1200" kern="1200" dirty="0"/>
            <a:t>Tailored processes identified from DOE O 413</a:t>
          </a:r>
        </a:p>
      </dsp:txBody>
      <dsp:txXfrm>
        <a:off x="2238380" y="1180329"/>
        <a:ext cx="1960631" cy="977906"/>
      </dsp:txXfrm>
    </dsp:sp>
    <dsp:sp modelId="{A4A53EF5-7D73-470A-BD36-70AA775E9E85}">
      <dsp:nvSpPr>
        <dsp:cNvPr id="0" name=""/>
        <dsp:cNvSpPr/>
      </dsp:nvSpPr>
      <dsp:spPr>
        <a:xfrm>
          <a:off x="4473500" y="450908"/>
          <a:ext cx="1960631" cy="72942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Capital Minor Construction Projects (e.g., General Plant Projects)</a:t>
          </a:r>
        </a:p>
      </dsp:txBody>
      <dsp:txXfrm>
        <a:off x="4473500" y="450908"/>
        <a:ext cx="1960631" cy="729421"/>
      </dsp:txXfrm>
    </dsp:sp>
    <dsp:sp modelId="{D704D2AD-942C-44AF-A4DE-DE5A98590A8A}">
      <dsp:nvSpPr>
        <dsp:cNvPr id="0" name=""/>
        <dsp:cNvSpPr/>
      </dsp:nvSpPr>
      <dsp:spPr>
        <a:xfrm>
          <a:off x="4473500" y="1180329"/>
          <a:ext cx="1960631" cy="97790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Costs between $500k and  $25M</a:t>
          </a:r>
        </a:p>
        <a:p>
          <a:pPr marL="114300" lvl="1" indent="-114300" algn="l" defTabSz="533400">
            <a:lnSpc>
              <a:spcPct val="90000"/>
            </a:lnSpc>
            <a:spcBef>
              <a:spcPct val="0"/>
            </a:spcBef>
            <a:spcAft>
              <a:spcPct val="15000"/>
            </a:spcAft>
            <a:buChar char="•"/>
          </a:pPr>
          <a:r>
            <a:rPr lang="en-US" sz="1200" kern="1200" dirty="0"/>
            <a:t>Further tailored processes identified from DOE O 413</a:t>
          </a:r>
        </a:p>
      </dsp:txBody>
      <dsp:txXfrm>
        <a:off x="4473500" y="1180329"/>
        <a:ext cx="1960631" cy="977906"/>
      </dsp:txXfrm>
    </dsp:sp>
    <dsp:sp modelId="{28C2F6F5-3126-4FA5-AE7D-D377494446BE}">
      <dsp:nvSpPr>
        <dsp:cNvPr id="0" name=""/>
        <dsp:cNvSpPr/>
      </dsp:nvSpPr>
      <dsp:spPr>
        <a:xfrm>
          <a:off x="6708620" y="450908"/>
          <a:ext cx="1960631" cy="72942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Non-capital Improvement Projects</a:t>
          </a:r>
        </a:p>
      </dsp:txBody>
      <dsp:txXfrm>
        <a:off x="6708620" y="450908"/>
        <a:ext cx="1960631" cy="729421"/>
      </dsp:txXfrm>
    </dsp:sp>
    <dsp:sp modelId="{4A34BB94-FD40-4498-B538-9E0B286B0438}">
      <dsp:nvSpPr>
        <dsp:cNvPr id="0" name=""/>
        <dsp:cNvSpPr/>
      </dsp:nvSpPr>
      <dsp:spPr>
        <a:xfrm>
          <a:off x="6708620" y="1180329"/>
          <a:ext cx="1960631" cy="97790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Costs &lt; $500k</a:t>
          </a:r>
        </a:p>
        <a:p>
          <a:pPr marL="114300" lvl="1" indent="-114300" algn="l" defTabSz="533400">
            <a:lnSpc>
              <a:spcPct val="90000"/>
            </a:lnSpc>
            <a:spcBef>
              <a:spcPct val="0"/>
            </a:spcBef>
            <a:spcAft>
              <a:spcPct val="15000"/>
            </a:spcAft>
            <a:buChar char="•"/>
          </a:pPr>
          <a:r>
            <a:rPr lang="en-US" sz="1200" kern="1200" dirty="0"/>
            <a:t>The most simplified processes tailored from DOE O 413</a:t>
          </a:r>
        </a:p>
      </dsp:txBody>
      <dsp:txXfrm>
        <a:off x="6708620" y="1180329"/>
        <a:ext cx="1960631" cy="9779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solidFill>
                <a:schemeClr val="accent6">
                  <a:lumMod val="50000"/>
                </a:schemeClr>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65901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s-PR" dirty="0">
              <a:solidFill>
                <a:schemeClr val="accent6"/>
              </a:solidFill>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58583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26644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s-PR"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397356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60026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b="0"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1458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336839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s-PR" sz="1100"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00863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46255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270130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18417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4371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07928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25011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s-PR" dirty="0">
              <a:solidFill>
                <a:schemeClr val="accent6"/>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84029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Loaiza Medina | URA Final Presentation</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Loaiza Medina | URA Final Presentation</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Loaiza Medina | URA Final Presentation</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Loaiza Medina | URA Final Presentation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Loaiza Medina | URA Final Presentation</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Loaiza Medina | URA Final Presentation</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Loaiza Medina | URA Final Presentation</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endParaRPr lang="en-US" sz="1800" dirty="0"/>
          </a:p>
          <a:p>
            <a:r>
              <a:rPr lang="en-US" sz="1800" dirty="0"/>
              <a:t>Eliminating Bottlenecks in General Plant Projects Processes: Improving Documentation Flow</a:t>
            </a:r>
          </a:p>
          <a:p>
            <a:endParaRPr lang="en-US" sz="1800" dirty="0"/>
          </a:p>
        </p:txBody>
      </p:sp>
      <p:sp>
        <p:nvSpPr>
          <p:cNvPr id="4" name="Text Placeholder 3"/>
          <p:cNvSpPr>
            <a:spLocks noGrp="1"/>
          </p:cNvSpPr>
          <p:nvPr>
            <p:ph type="body" sz="quarter" idx="10"/>
          </p:nvPr>
        </p:nvSpPr>
        <p:spPr>
          <a:xfrm>
            <a:off x="341925" y="3906087"/>
            <a:ext cx="8499231" cy="1062999"/>
          </a:xfrm>
        </p:spPr>
        <p:txBody>
          <a:bodyPr/>
          <a:lstStyle/>
          <a:p>
            <a:r>
              <a:rPr lang="en-US" sz="1400" dirty="0"/>
              <a:t>Loaiza </a:t>
            </a:r>
            <a:r>
              <a:rPr lang="en-US" sz="1400" dirty="0" err="1"/>
              <a:t>Giovanska</a:t>
            </a:r>
            <a:r>
              <a:rPr lang="en-US" sz="1400" dirty="0"/>
              <a:t> Medina Pérez</a:t>
            </a:r>
          </a:p>
          <a:p>
            <a:r>
              <a:rPr lang="en-US" sz="1400" dirty="0"/>
              <a:t>Supervisor: Mark Jeffers</a:t>
            </a:r>
          </a:p>
          <a:p>
            <a:r>
              <a:rPr lang="en-US" sz="1400" dirty="0"/>
              <a:t>URA: Undergraduate Women in STEM</a:t>
            </a:r>
          </a:p>
          <a:p>
            <a:r>
              <a:rPr lang="en-US" sz="1400" dirty="0"/>
              <a:t>3 August 2023</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48A5E7-18BB-8445-62F9-561B26A83486}"/>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8" name="Title 7">
            <a:extLst>
              <a:ext uri="{FF2B5EF4-FFF2-40B4-BE49-F238E27FC236}">
                <a16:creationId xmlns:a16="http://schemas.microsoft.com/office/drawing/2014/main" id="{65DB1F3F-BE93-D792-FA53-20CDFEBDE00A}"/>
              </a:ext>
            </a:extLst>
          </p:cNvPr>
          <p:cNvSpPr>
            <a:spLocks noGrp="1"/>
          </p:cNvSpPr>
          <p:nvPr>
            <p:ph type="title"/>
          </p:nvPr>
        </p:nvSpPr>
        <p:spPr/>
        <p:txBody>
          <a:bodyPr/>
          <a:lstStyle/>
          <a:p>
            <a:r>
              <a:rPr lang="en-US" dirty="0"/>
              <a:t>Visualizing GPP Processes Through a Flowchart</a:t>
            </a:r>
            <a:endParaRPr lang="es-PR" dirty="0"/>
          </a:p>
        </p:txBody>
      </p:sp>
      <p:sp>
        <p:nvSpPr>
          <p:cNvPr id="11" name="Footer Placeholder 10">
            <a:extLst>
              <a:ext uri="{FF2B5EF4-FFF2-40B4-BE49-F238E27FC236}">
                <a16:creationId xmlns:a16="http://schemas.microsoft.com/office/drawing/2014/main" id="{59D94E69-7720-44EB-263B-B6E507BF9914}"/>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pic>
        <p:nvPicPr>
          <p:cNvPr id="13" name="Picture 12">
            <a:extLst>
              <a:ext uri="{FF2B5EF4-FFF2-40B4-BE49-F238E27FC236}">
                <a16:creationId xmlns:a16="http://schemas.microsoft.com/office/drawing/2014/main" id="{D92B1EC6-608A-B78F-0CB9-E91A47DC3AAC}"/>
              </a:ext>
            </a:extLst>
          </p:cNvPr>
          <p:cNvPicPr>
            <a:picLocks noChangeAspect="1"/>
          </p:cNvPicPr>
          <p:nvPr/>
        </p:nvPicPr>
        <p:blipFill rotWithShape="1">
          <a:blip r:embed="rId3"/>
          <a:srcRect r="34768" b="76576"/>
          <a:stretch/>
        </p:blipFill>
        <p:spPr>
          <a:xfrm>
            <a:off x="1581691" y="686704"/>
            <a:ext cx="2742883" cy="2433358"/>
          </a:xfrm>
          <a:prstGeom prst="rect">
            <a:avLst/>
          </a:prstGeom>
        </p:spPr>
      </p:pic>
      <p:pic>
        <p:nvPicPr>
          <p:cNvPr id="17" name="Picture 16">
            <a:extLst>
              <a:ext uri="{FF2B5EF4-FFF2-40B4-BE49-F238E27FC236}">
                <a16:creationId xmlns:a16="http://schemas.microsoft.com/office/drawing/2014/main" id="{E56DAF4E-84BB-61B7-D4E7-945FB3426CD9}"/>
              </a:ext>
            </a:extLst>
          </p:cNvPr>
          <p:cNvPicPr>
            <a:picLocks noChangeAspect="1"/>
          </p:cNvPicPr>
          <p:nvPr/>
        </p:nvPicPr>
        <p:blipFill rotWithShape="1">
          <a:blip r:embed="rId3"/>
          <a:srcRect t="23451"/>
          <a:stretch/>
        </p:blipFill>
        <p:spPr>
          <a:xfrm>
            <a:off x="5088367" y="527403"/>
            <a:ext cx="2473943" cy="4088694"/>
          </a:xfrm>
          <a:prstGeom prst="rect">
            <a:avLst/>
          </a:prstGeom>
        </p:spPr>
      </p:pic>
    </p:spTree>
    <p:extLst>
      <p:ext uri="{BB962C8B-B14F-4D97-AF65-F5344CB8AC3E}">
        <p14:creationId xmlns:p14="http://schemas.microsoft.com/office/powerpoint/2010/main" val="182277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CDC0F-6BDF-3B88-552E-94E67AC21280}"/>
              </a:ext>
            </a:extLst>
          </p:cNvPr>
          <p:cNvSpPr>
            <a:spLocks noGrp="1"/>
          </p:cNvSpPr>
          <p:nvPr>
            <p:ph sz="half" idx="13"/>
          </p:nvPr>
        </p:nvSpPr>
        <p:spPr>
          <a:xfrm>
            <a:off x="228600" y="728663"/>
            <a:ext cx="8686799" cy="3833398"/>
          </a:xfrm>
        </p:spPr>
        <p:txBody>
          <a:bodyPr/>
          <a:lstStyle/>
          <a:p>
            <a:r>
              <a:rPr lang="en-US" i="1" u="sng" dirty="0"/>
              <a:t>Data</a:t>
            </a:r>
          </a:p>
          <a:p>
            <a:endParaRPr lang="en-US" i="1" u="sng" dirty="0"/>
          </a:p>
          <a:p>
            <a:endParaRPr lang="es-PR" i="1" u="sng" dirty="0"/>
          </a:p>
        </p:txBody>
      </p:sp>
      <p:sp>
        <p:nvSpPr>
          <p:cNvPr id="7" name="Slide Number Placeholder 6">
            <a:extLst>
              <a:ext uri="{FF2B5EF4-FFF2-40B4-BE49-F238E27FC236}">
                <a16:creationId xmlns:a16="http://schemas.microsoft.com/office/drawing/2014/main" id="{F68B1DF4-65F0-3DCF-6D0D-A33771AAF7C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8" name="Title 7">
            <a:extLst>
              <a:ext uri="{FF2B5EF4-FFF2-40B4-BE49-F238E27FC236}">
                <a16:creationId xmlns:a16="http://schemas.microsoft.com/office/drawing/2014/main" id="{016B8E76-C765-1B04-8BA6-B563227187D3}"/>
              </a:ext>
            </a:extLst>
          </p:cNvPr>
          <p:cNvSpPr>
            <a:spLocks noGrp="1"/>
          </p:cNvSpPr>
          <p:nvPr>
            <p:ph type="title"/>
          </p:nvPr>
        </p:nvSpPr>
        <p:spPr/>
        <p:txBody>
          <a:bodyPr/>
          <a:lstStyle/>
          <a:p>
            <a:r>
              <a:rPr lang="en-US" dirty="0"/>
              <a:t>Methodology: Lead Time</a:t>
            </a:r>
            <a:endParaRPr lang="es-PR" dirty="0"/>
          </a:p>
        </p:txBody>
      </p:sp>
      <p:sp>
        <p:nvSpPr>
          <p:cNvPr id="16" name="Footer Placeholder 15">
            <a:extLst>
              <a:ext uri="{FF2B5EF4-FFF2-40B4-BE49-F238E27FC236}">
                <a16:creationId xmlns:a16="http://schemas.microsoft.com/office/drawing/2014/main" id="{6F31966F-64A8-D611-1316-32160D7F7714}"/>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pic>
        <p:nvPicPr>
          <p:cNvPr id="17" name="Picture 16">
            <a:extLst>
              <a:ext uri="{FF2B5EF4-FFF2-40B4-BE49-F238E27FC236}">
                <a16:creationId xmlns:a16="http://schemas.microsoft.com/office/drawing/2014/main" id="{D482AFDA-CA30-042E-73E7-40EEFF9B782D}"/>
              </a:ext>
            </a:extLst>
          </p:cNvPr>
          <p:cNvPicPr>
            <a:picLocks noChangeAspect="1"/>
          </p:cNvPicPr>
          <p:nvPr/>
        </p:nvPicPr>
        <p:blipFill rotWithShape="1">
          <a:blip r:embed="rId3"/>
          <a:srcRect b="7095"/>
          <a:stretch/>
        </p:blipFill>
        <p:spPr>
          <a:xfrm>
            <a:off x="1874376" y="644471"/>
            <a:ext cx="5574569" cy="4001782"/>
          </a:xfrm>
          <a:prstGeom prst="rect">
            <a:avLst/>
          </a:prstGeom>
        </p:spPr>
      </p:pic>
    </p:spTree>
    <p:extLst>
      <p:ext uri="{BB962C8B-B14F-4D97-AF65-F5344CB8AC3E}">
        <p14:creationId xmlns:p14="http://schemas.microsoft.com/office/powerpoint/2010/main" val="216539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8A1C7-A0DB-9CC2-7256-1645D748AC55}"/>
              </a:ext>
            </a:extLst>
          </p:cNvPr>
          <p:cNvSpPr>
            <a:spLocks noGrp="1"/>
          </p:cNvSpPr>
          <p:nvPr>
            <p:ph sz="half" idx="13"/>
          </p:nvPr>
        </p:nvSpPr>
        <p:spPr>
          <a:xfrm>
            <a:off x="228601" y="728663"/>
            <a:ext cx="4206240" cy="3843337"/>
          </a:xfrm>
        </p:spPr>
        <p:txBody>
          <a:bodyPr/>
          <a:lstStyle/>
          <a:p>
            <a:pPr marL="285750" indent="-285750">
              <a:buFont typeface="Arial" panose="020B0604020202020204" pitchFamily="34" charset="0"/>
              <a:buChar char="•"/>
            </a:pPr>
            <a:r>
              <a:rPr lang="en-US" sz="1700" dirty="0"/>
              <a:t>The Procurement area accounts for 60% of the total time spent in the GPP document flow, despite handling only 18% of the total documentation.</a:t>
            </a:r>
          </a:p>
          <a:p>
            <a:pPr marL="285750" indent="-285750">
              <a:buFont typeface="Arial" panose="020B0604020202020204" pitchFamily="34" charset="0"/>
              <a:buChar char="•"/>
            </a:pPr>
            <a:r>
              <a:rPr lang="en-US" sz="1700" dirty="0"/>
              <a:t>The Finance area manages 53% of the total tasks and documents in the process but occupies only 13% of the total time in the documentation process.</a:t>
            </a:r>
          </a:p>
          <a:p>
            <a:pPr marL="285750" indent="-285750">
              <a:buFont typeface="Arial" panose="020B0604020202020204" pitchFamily="34" charset="0"/>
              <a:buChar char="•"/>
            </a:pPr>
            <a:r>
              <a:rPr lang="en-US" sz="1700" dirty="0"/>
              <a:t>Conducting a thorough analysis is crucial to understand the complexity of Procurement tasks and improve its processes, as they are the main contributors to GPP delays.</a:t>
            </a:r>
          </a:p>
        </p:txBody>
      </p:sp>
      <p:sp>
        <p:nvSpPr>
          <p:cNvPr id="7" name="Slide Number Placeholder 6">
            <a:extLst>
              <a:ext uri="{FF2B5EF4-FFF2-40B4-BE49-F238E27FC236}">
                <a16:creationId xmlns:a16="http://schemas.microsoft.com/office/drawing/2014/main" id="{82F993C3-7C61-B00D-1126-08BEA51FD7E0}"/>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8" name="Title 7">
            <a:extLst>
              <a:ext uri="{FF2B5EF4-FFF2-40B4-BE49-F238E27FC236}">
                <a16:creationId xmlns:a16="http://schemas.microsoft.com/office/drawing/2014/main" id="{E6653DEF-2905-D760-F66D-3D5FB1C31097}"/>
              </a:ext>
            </a:extLst>
          </p:cNvPr>
          <p:cNvSpPr>
            <a:spLocks noGrp="1"/>
          </p:cNvSpPr>
          <p:nvPr>
            <p:ph type="title"/>
          </p:nvPr>
        </p:nvSpPr>
        <p:spPr/>
        <p:txBody>
          <a:bodyPr/>
          <a:lstStyle/>
          <a:p>
            <a:r>
              <a:rPr lang="en-US" dirty="0"/>
              <a:t>Results</a:t>
            </a:r>
            <a:endParaRPr lang="es-PR" dirty="0"/>
          </a:p>
        </p:txBody>
      </p:sp>
      <p:pic>
        <p:nvPicPr>
          <p:cNvPr id="11" name="Picture 1">
            <a:extLst>
              <a:ext uri="{FF2B5EF4-FFF2-40B4-BE49-F238E27FC236}">
                <a16:creationId xmlns:a16="http://schemas.microsoft.com/office/drawing/2014/main" id="{0DEC293C-0736-0884-50E5-2AB41F547D26}"/>
              </a:ext>
            </a:extLst>
          </p:cNvPr>
          <p:cNvPicPr>
            <a:picLocks noGrp="1" noChangeAspect="1" noChangeArrowheads="1"/>
          </p:cNvPicPr>
          <p:nvPr>
            <p:ph sz="half" idx="15"/>
          </p:nvPr>
        </p:nvPicPr>
        <p:blipFill>
          <a:blip r:embed="rId3">
            <a:extLst>
              <a:ext uri="{28A0092B-C50C-407E-A947-70E740481C1C}">
                <a14:useLocalDpi xmlns:a14="http://schemas.microsoft.com/office/drawing/2010/main" val="0"/>
              </a:ext>
            </a:extLst>
          </a:blip>
          <a:srcRect/>
          <a:stretch>
            <a:fillRect/>
          </a:stretch>
        </p:blipFill>
        <p:spPr bwMode="auto">
          <a:xfrm>
            <a:off x="4692650" y="1268579"/>
            <a:ext cx="4214813" cy="2714292"/>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a:extLst>
              <a:ext uri="{FF2B5EF4-FFF2-40B4-BE49-F238E27FC236}">
                <a16:creationId xmlns:a16="http://schemas.microsoft.com/office/drawing/2014/main" id="{71AD50DA-3BB1-0724-0CC2-15C81CDCF08A}"/>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Tree>
    <p:extLst>
      <p:ext uri="{BB962C8B-B14F-4D97-AF65-F5344CB8AC3E}">
        <p14:creationId xmlns:p14="http://schemas.microsoft.com/office/powerpoint/2010/main" val="172044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9C5CC-B5D0-2E2C-5D08-314FB332CFC4}"/>
              </a:ext>
            </a:extLst>
          </p:cNvPr>
          <p:cNvSpPr>
            <a:spLocks noGrp="1"/>
          </p:cNvSpPr>
          <p:nvPr>
            <p:ph sz="half" idx="13"/>
          </p:nvPr>
        </p:nvSpPr>
        <p:spPr>
          <a:xfrm>
            <a:off x="228601" y="728663"/>
            <a:ext cx="8670090" cy="3953506"/>
          </a:xfrm>
        </p:spPr>
        <p:txBody>
          <a:bodyPr/>
          <a:lstStyle/>
          <a:p>
            <a:r>
              <a:rPr lang="en-US" sz="1700" i="1" u="sng" dirty="0"/>
              <a:t>Conclusion</a:t>
            </a:r>
          </a:p>
          <a:p>
            <a:pPr marL="285750" indent="-285750">
              <a:buFont typeface="Arial" panose="020B0604020202020204" pitchFamily="34" charset="0"/>
              <a:buChar char="•"/>
            </a:pPr>
            <a:r>
              <a:rPr lang="en-US" sz="1700" dirty="0"/>
              <a:t>Procurement area consumes 60% of the total time in documentation, approvals, and tasks in GPP projects, while Project Administrator manages 26%, and Finance handles 13%.</a:t>
            </a:r>
          </a:p>
          <a:p>
            <a:r>
              <a:rPr lang="en-US" sz="1700" i="1" u="sng" dirty="0"/>
              <a:t>Future Work</a:t>
            </a:r>
          </a:p>
          <a:p>
            <a:pPr marL="285750" indent="-285750">
              <a:buFont typeface="Arial" panose="020B0604020202020204" pitchFamily="34" charset="0"/>
              <a:buChar char="•"/>
            </a:pPr>
            <a:r>
              <a:rPr lang="en-US" sz="1700" dirty="0"/>
              <a:t>Comprehensive investigation needed to identify factors impacting Procurement and Project Administrator divisions to provide recommendations for improving lead time.</a:t>
            </a:r>
          </a:p>
          <a:p>
            <a:pPr marL="285750" indent="-285750">
              <a:buFont typeface="Arial" panose="020B0604020202020204" pitchFamily="34" charset="0"/>
              <a:buChar char="•"/>
            </a:pPr>
            <a:r>
              <a:rPr lang="en-US" sz="1700" dirty="0"/>
              <a:t>Evaluation of human and technological resources to ensure efficient allocation.</a:t>
            </a:r>
          </a:p>
          <a:p>
            <a:pPr marL="285750" indent="-285750">
              <a:buFont typeface="Arial" panose="020B0604020202020204" pitchFamily="34" charset="0"/>
              <a:buChar char="•"/>
            </a:pPr>
            <a:r>
              <a:rPr lang="en-US" sz="1700" dirty="0"/>
              <a:t>Identification of internal and external obstacles affecting lead time.</a:t>
            </a:r>
          </a:p>
          <a:p>
            <a:pPr marL="285750" indent="-285750">
              <a:buFont typeface="Arial" panose="020B0604020202020204" pitchFamily="34" charset="0"/>
              <a:buChar char="•"/>
            </a:pPr>
            <a:r>
              <a:rPr lang="en-US" sz="1700" dirty="0"/>
              <a:t>Surveys, team feedback, and benchmarking to gather relevant insights.</a:t>
            </a:r>
          </a:p>
          <a:p>
            <a:pPr marL="285750" indent="-285750">
              <a:buFont typeface="Arial" panose="020B0604020202020204" pitchFamily="34" charset="0"/>
              <a:buChar char="•"/>
            </a:pPr>
            <a:r>
              <a:rPr lang="en-US" sz="1700" dirty="0"/>
              <a:t>Development of concrete recommendations and an action plan to improve efficiency in the Procurement and Project Administrator divisions.</a:t>
            </a:r>
          </a:p>
        </p:txBody>
      </p:sp>
      <p:sp>
        <p:nvSpPr>
          <p:cNvPr id="7" name="Slide Number Placeholder 6">
            <a:extLst>
              <a:ext uri="{FF2B5EF4-FFF2-40B4-BE49-F238E27FC236}">
                <a16:creationId xmlns:a16="http://schemas.microsoft.com/office/drawing/2014/main" id="{FC0532D0-2ACB-3EB0-00FD-9C6C6D3749AB}"/>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8" name="Title 7">
            <a:extLst>
              <a:ext uri="{FF2B5EF4-FFF2-40B4-BE49-F238E27FC236}">
                <a16:creationId xmlns:a16="http://schemas.microsoft.com/office/drawing/2014/main" id="{F25F5D62-36BA-5ABE-CB93-5CC39B496C1F}"/>
              </a:ext>
            </a:extLst>
          </p:cNvPr>
          <p:cNvSpPr>
            <a:spLocks noGrp="1"/>
          </p:cNvSpPr>
          <p:nvPr>
            <p:ph type="title"/>
          </p:nvPr>
        </p:nvSpPr>
        <p:spPr/>
        <p:txBody>
          <a:bodyPr/>
          <a:lstStyle/>
          <a:p>
            <a:r>
              <a:rPr lang="es-PR" dirty="0" err="1"/>
              <a:t>Conclusion</a:t>
            </a:r>
            <a:r>
              <a:rPr lang="es-PR" dirty="0"/>
              <a:t> and Future </a:t>
            </a:r>
            <a:r>
              <a:rPr lang="es-PR" dirty="0" err="1"/>
              <a:t>Work</a:t>
            </a:r>
            <a:endParaRPr lang="es-PR" dirty="0"/>
          </a:p>
        </p:txBody>
      </p:sp>
      <p:sp>
        <p:nvSpPr>
          <p:cNvPr id="9" name="Footer Placeholder 8">
            <a:extLst>
              <a:ext uri="{FF2B5EF4-FFF2-40B4-BE49-F238E27FC236}">
                <a16:creationId xmlns:a16="http://schemas.microsoft.com/office/drawing/2014/main" id="{9360C61E-8549-40B8-D238-DE1CED73FD6D}"/>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Tree>
    <p:extLst>
      <p:ext uri="{BB962C8B-B14F-4D97-AF65-F5344CB8AC3E}">
        <p14:creationId xmlns:p14="http://schemas.microsoft.com/office/powerpoint/2010/main" val="162009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CA3976-2178-4193-3196-7D80D679B528}"/>
              </a:ext>
            </a:extLst>
          </p:cNvPr>
          <p:cNvSpPr>
            <a:spLocks noGrp="1"/>
          </p:cNvSpPr>
          <p:nvPr>
            <p:ph idx="1"/>
          </p:nvPr>
        </p:nvSpPr>
        <p:spPr/>
        <p:txBody>
          <a:bodyPr/>
          <a:lstStyle/>
          <a:p>
            <a:r>
              <a:rPr lang="en-US" dirty="0"/>
              <a:t>Establish clear and efficient workflows for document review and approval, ensuring that tasks are assigned to the appropriate individuals and reasonable deadlines are set.</a:t>
            </a:r>
          </a:p>
          <a:p>
            <a:r>
              <a:rPr lang="en-US" dirty="0"/>
              <a:t>Provide training to the staff involved in the documentation flow, ensuring they are familiar with the procedures and tools used, which will enhance their efficiency and accuracy.</a:t>
            </a:r>
          </a:p>
          <a:p>
            <a:r>
              <a:rPr lang="en-US" dirty="0"/>
              <a:t>Promote a culture of open and collaborative communication throughout the organization, enabling quick resolution of any issues or questions related to documentation and avoiding unnecessary delays.</a:t>
            </a:r>
          </a:p>
          <a:p>
            <a:r>
              <a:rPr lang="en-US" dirty="0"/>
              <a:t>Conduct regular reviews of the documentation process to identify areas for improvement and adjust procedures as needed to optimize efficiency.</a:t>
            </a:r>
          </a:p>
          <a:p>
            <a:pPr marL="0" indent="0">
              <a:buNone/>
            </a:pPr>
            <a:endParaRPr lang="es-PR" dirty="0"/>
          </a:p>
        </p:txBody>
      </p:sp>
      <p:sp>
        <p:nvSpPr>
          <p:cNvPr id="3" name="Title 2">
            <a:extLst>
              <a:ext uri="{FF2B5EF4-FFF2-40B4-BE49-F238E27FC236}">
                <a16:creationId xmlns:a16="http://schemas.microsoft.com/office/drawing/2014/main" id="{C707E9E7-C8EB-FA4B-A802-89CA4B90F007}"/>
              </a:ext>
            </a:extLst>
          </p:cNvPr>
          <p:cNvSpPr>
            <a:spLocks noGrp="1"/>
          </p:cNvSpPr>
          <p:nvPr>
            <p:ph type="title"/>
          </p:nvPr>
        </p:nvSpPr>
        <p:spPr/>
        <p:txBody>
          <a:bodyPr/>
          <a:lstStyle/>
          <a:p>
            <a:r>
              <a:rPr lang="es-PR" dirty="0"/>
              <a:t>Future </a:t>
            </a:r>
            <a:r>
              <a:rPr lang="es-PR" dirty="0" err="1"/>
              <a:t>Recommendations</a:t>
            </a:r>
            <a:endParaRPr lang="es-PR" dirty="0"/>
          </a:p>
        </p:txBody>
      </p:sp>
      <p:sp>
        <p:nvSpPr>
          <p:cNvPr id="5" name="Slide Number Placeholder 4">
            <a:extLst>
              <a:ext uri="{FF2B5EF4-FFF2-40B4-BE49-F238E27FC236}">
                <a16:creationId xmlns:a16="http://schemas.microsoft.com/office/drawing/2014/main" id="{27AF363D-E7D6-1951-152D-35D849FB45B8}"/>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6" name="Footer Placeholder 5">
            <a:extLst>
              <a:ext uri="{FF2B5EF4-FFF2-40B4-BE49-F238E27FC236}">
                <a16:creationId xmlns:a16="http://schemas.microsoft.com/office/drawing/2014/main" id="{5B002B31-8545-F6E1-EAFE-503F13EE7A09}"/>
              </a:ext>
            </a:extLst>
          </p:cNvPr>
          <p:cNvSpPr>
            <a:spLocks noGrp="1"/>
          </p:cNvSpPr>
          <p:nvPr>
            <p:ph type="ftr" sz="quarter" idx="3"/>
          </p:nvPr>
        </p:nvSpPr>
        <p:spPr/>
        <p:txBody>
          <a:bodyPr/>
          <a:lstStyle/>
          <a:p>
            <a:pPr>
              <a:defRPr/>
            </a:pPr>
            <a:r>
              <a:rPr lang="en-US"/>
              <a:t>Loaiza Medina | URA Final Presentation</a:t>
            </a:r>
            <a:endParaRPr lang="en-US" b="1" dirty="0"/>
          </a:p>
        </p:txBody>
      </p:sp>
    </p:spTree>
    <p:extLst>
      <p:ext uri="{BB962C8B-B14F-4D97-AF65-F5344CB8AC3E}">
        <p14:creationId xmlns:p14="http://schemas.microsoft.com/office/powerpoint/2010/main" val="196376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15773-83E2-471E-39EB-B5FC6CB2B117}"/>
              </a:ext>
            </a:extLst>
          </p:cNvPr>
          <p:cNvSpPr>
            <a:spLocks noGrp="1"/>
          </p:cNvSpPr>
          <p:nvPr>
            <p:ph type="body" sz="quarter" idx="11"/>
          </p:nvPr>
        </p:nvSpPr>
        <p:spPr>
          <a:xfrm>
            <a:off x="341924" y="3523868"/>
            <a:ext cx="8499232" cy="752287"/>
          </a:xfrm>
        </p:spPr>
        <p:txBody>
          <a:bodyPr>
            <a:normAutofit/>
          </a:bodyPr>
          <a:lstStyle/>
          <a:p>
            <a:pPr algn="ctr"/>
            <a:r>
              <a:rPr lang="en-US" sz="3200" dirty="0"/>
              <a:t>Thank You!</a:t>
            </a:r>
            <a:endParaRPr lang="es-PR" sz="3200" dirty="0"/>
          </a:p>
        </p:txBody>
      </p:sp>
    </p:spTree>
    <p:extLst>
      <p:ext uri="{BB962C8B-B14F-4D97-AF65-F5344CB8AC3E}">
        <p14:creationId xmlns:p14="http://schemas.microsoft.com/office/powerpoint/2010/main" val="67730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AB180-624F-D9F9-1C73-BEEBD24AC759}"/>
              </a:ext>
            </a:extLst>
          </p:cNvPr>
          <p:cNvSpPr>
            <a:spLocks noGrp="1"/>
          </p:cNvSpPr>
          <p:nvPr>
            <p:ph idx="1"/>
          </p:nvPr>
        </p:nvSpPr>
        <p:spPr>
          <a:xfrm>
            <a:off x="228603" y="705803"/>
            <a:ext cx="8672513" cy="3998979"/>
          </a:xfrm>
        </p:spPr>
        <p:txBody>
          <a:bodyPr/>
          <a:lstStyle/>
          <a:p>
            <a:pPr marL="0" indent="0">
              <a:buNone/>
            </a:pPr>
            <a:r>
              <a:rPr lang="en-US" dirty="0"/>
              <a:t>A </a:t>
            </a:r>
            <a:r>
              <a:rPr lang="en-US" b="1" dirty="0"/>
              <a:t>project</a:t>
            </a:r>
            <a:r>
              <a:rPr lang="en-US" dirty="0"/>
              <a:t> that is </a:t>
            </a:r>
            <a:r>
              <a:rPr lang="en-US" b="1" dirty="0"/>
              <a:t>successfully </a:t>
            </a:r>
            <a:r>
              <a:rPr lang="en-US" dirty="0"/>
              <a:t>carried out without delays and has multiple benefits for an organization like </a:t>
            </a:r>
            <a:r>
              <a:rPr lang="en-US" b="1" dirty="0"/>
              <a:t>Fermilab</a:t>
            </a:r>
            <a:r>
              <a:rPr lang="en-US" dirty="0"/>
              <a:t>:</a:t>
            </a:r>
          </a:p>
          <a:p>
            <a:r>
              <a:rPr lang="en-US" sz="1600" b="1" dirty="0"/>
              <a:t>Credibility and reputation</a:t>
            </a:r>
            <a:r>
              <a:rPr lang="en-US" sz="1600" dirty="0"/>
              <a:t>: A well-executed project reflects effective management by Fermilab. This enhances its credibility and reputation within the U.S. Congress and the HEP community.</a:t>
            </a:r>
          </a:p>
          <a:p>
            <a:r>
              <a:rPr lang="en-US" sz="1600" b="1" dirty="0"/>
              <a:t>Access to future funding</a:t>
            </a:r>
            <a:r>
              <a:rPr lang="en-US" sz="1600" dirty="0"/>
              <a:t>: The success of a project and the demonstration of good management can open doors for future Congressional funding requests. When resources are sought for improvements and advancements, having a track record of meeting milestones and deliverables significantly improves the chances for continuing Congressional funding support.</a:t>
            </a:r>
          </a:p>
          <a:p>
            <a:r>
              <a:rPr lang="en-US" sz="1600" b="1" dirty="0"/>
              <a:t>Cost accuracy</a:t>
            </a:r>
            <a:r>
              <a:rPr lang="en-US" sz="1600" dirty="0"/>
              <a:t>: Meeting the project's schedule and scope helps keep costs under control. Being off by factors of two to three has large consequences. Delays and changes in scope often lead to increased expenses, which can negatively impact the project’s value and viability.</a:t>
            </a:r>
            <a:endParaRPr lang="es-PR" sz="1600" dirty="0"/>
          </a:p>
        </p:txBody>
      </p:sp>
      <p:sp>
        <p:nvSpPr>
          <p:cNvPr id="3" name="Title 2">
            <a:extLst>
              <a:ext uri="{FF2B5EF4-FFF2-40B4-BE49-F238E27FC236}">
                <a16:creationId xmlns:a16="http://schemas.microsoft.com/office/drawing/2014/main" id="{049136B4-3673-FC94-FD65-CF093FF30718}"/>
              </a:ext>
            </a:extLst>
          </p:cNvPr>
          <p:cNvSpPr>
            <a:spLocks noGrp="1"/>
          </p:cNvSpPr>
          <p:nvPr>
            <p:ph type="title"/>
          </p:nvPr>
        </p:nvSpPr>
        <p:spPr/>
        <p:txBody>
          <a:bodyPr/>
          <a:lstStyle/>
          <a:p>
            <a:r>
              <a:rPr lang="en-US" dirty="0"/>
              <a:t>The Benefits of Successful Projects for Fermilab</a:t>
            </a:r>
            <a:endParaRPr lang="es-PR" dirty="0"/>
          </a:p>
        </p:txBody>
      </p:sp>
      <p:sp>
        <p:nvSpPr>
          <p:cNvPr id="4" name="Footer Placeholder 3">
            <a:extLst>
              <a:ext uri="{FF2B5EF4-FFF2-40B4-BE49-F238E27FC236}">
                <a16:creationId xmlns:a16="http://schemas.microsoft.com/office/drawing/2014/main" id="{6395BAA7-33B3-EE76-E623-108B8EE5FE37}"/>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a:extLst>
              <a:ext uri="{FF2B5EF4-FFF2-40B4-BE49-F238E27FC236}">
                <a16:creationId xmlns:a16="http://schemas.microsoft.com/office/drawing/2014/main" id="{85C00854-65C4-E928-D966-4C3417052C66}"/>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29303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20BDF3-C9F7-52F5-2CA6-F7D58ABA598B}"/>
              </a:ext>
            </a:extLst>
          </p:cNvPr>
          <p:cNvSpPr>
            <a:spLocks noGrp="1"/>
          </p:cNvSpPr>
          <p:nvPr>
            <p:ph sz="half" idx="13"/>
          </p:nvPr>
        </p:nvSpPr>
        <p:spPr>
          <a:xfrm>
            <a:off x="228601" y="728663"/>
            <a:ext cx="8670090" cy="1050441"/>
          </a:xfrm>
        </p:spPr>
        <p:txBody>
          <a:bodyPr/>
          <a:lstStyle/>
          <a:p>
            <a:r>
              <a:rPr lang="en-US" i="1" u="sng" dirty="0"/>
              <a:t>ISD Overview</a:t>
            </a:r>
          </a:p>
          <a:p>
            <a:r>
              <a:rPr lang="en-US" dirty="0"/>
              <a:t>Purpose</a:t>
            </a:r>
          </a:p>
          <a:p>
            <a:pPr marL="285750" indent="-285750">
              <a:buFont typeface="Arial" panose="020B0604020202020204" pitchFamily="34" charset="0"/>
              <a:buChar char="•"/>
            </a:pPr>
            <a:r>
              <a:rPr lang="en-US" dirty="0"/>
              <a:t>Efficiently manage </a:t>
            </a:r>
            <a:r>
              <a:rPr lang="en-US" dirty="0">
                <a:solidFill>
                  <a:srgbClr val="004C97"/>
                </a:solidFill>
              </a:rPr>
              <a:t>real</a:t>
            </a:r>
            <a:r>
              <a:rPr lang="en-US" dirty="0"/>
              <a:t> and </a:t>
            </a:r>
            <a:r>
              <a:rPr lang="en-US" dirty="0">
                <a:solidFill>
                  <a:srgbClr val="004C97"/>
                </a:solidFill>
              </a:rPr>
              <a:t>personal</a:t>
            </a:r>
            <a:r>
              <a:rPr lang="en-US" dirty="0"/>
              <a:t> property assets for Fermilab operations.</a:t>
            </a:r>
            <a:endParaRPr lang="es-PR" dirty="0"/>
          </a:p>
        </p:txBody>
      </p:sp>
      <p:sp>
        <p:nvSpPr>
          <p:cNvPr id="4" name="Text Placeholder 3">
            <a:extLst>
              <a:ext uri="{FF2B5EF4-FFF2-40B4-BE49-F238E27FC236}">
                <a16:creationId xmlns:a16="http://schemas.microsoft.com/office/drawing/2014/main" id="{869BF5F2-B889-A27A-28AF-5FBA4497C60E}"/>
              </a:ext>
            </a:extLst>
          </p:cNvPr>
          <p:cNvSpPr>
            <a:spLocks noGrp="1"/>
          </p:cNvSpPr>
          <p:nvPr>
            <p:ph type="body" sz="half" idx="16"/>
          </p:nvPr>
        </p:nvSpPr>
        <p:spPr>
          <a:xfrm>
            <a:off x="229365" y="1956591"/>
            <a:ext cx="4205476" cy="2744082"/>
          </a:xfrm>
        </p:spPr>
        <p:txBody>
          <a:bodyPr/>
          <a:lstStyle/>
          <a:p>
            <a:r>
              <a:rPr lang="es-PR" i="1" u="sng" dirty="0"/>
              <a:t>Real </a:t>
            </a:r>
            <a:r>
              <a:rPr lang="en-US" i="1" u="sng" dirty="0"/>
              <a:t>Property</a:t>
            </a:r>
          </a:p>
          <a:p>
            <a:pPr marL="285750" indent="-285750">
              <a:buFont typeface="Arial" panose="020B0604020202020204" pitchFamily="34" charset="0"/>
              <a:buChar char="•"/>
            </a:pPr>
            <a:r>
              <a:rPr lang="en-US" b="0" dirty="0"/>
              <a:t>Planning, designing, constructing, renovating, and disposing of real property.</a:t>
            </a:r>
          </a:p>
          <a:p>
            <a:pPr marL="285750" indent="-285750">
              <a:buFont typeface="Arial" panose="020B0604020202020204" pitchFamily="34" charset="0"/>
              <a:buChar char="•"/>
            </a:pPr>
            <a:r>
              <a:rPr lang="en-US" b="0" dirty="0"/>
              <a:t>Operating, maintaining, repairing, and surveilling real property assets.</a:t>
            </a:r>
          </a:p>
          <a:p>
            <a:pPr marL="285750" indent="-285750">
              <a:buFont typeface="Arial" panose="020B0604020202020204" pitchFamily="34" charset="0"/>
              <a:buChar char="•"/>
            </a:pPr>
            <a:r>
              <a:rPr lang="en-US" b="0" dirty="0"/>
              <a:t>Overseeing real property data development, maintenance, and reporting, including data validation coordination.</a:t>
            </a:r>
          </a:p>
          <a:p>
            <a:pPr marL="285750" indent="-285750">
              <a:buFont typeface="Arial" panose="020B0604020202020204" pitchFamily="34" charset="0"/>
              <a:buChar char="•"/>
            </a:pPr>
            <a:r>
              <a:rPr lang="en-US" b="0" dirty="0"/>
              <a:t>Providing dedicated staff for Fermilab's real property data as the main point of contact internally and externally.</a:t>
            </a:r>
            <a:endParaRPr lang="es-PR" b="0" dirty="0"/>
          </a:p>
        </p:txBody>
      </p:sp>
      <p:sp>
        <p:nvSpPr>
          <p:cNvPr id="5" name="Text Placeholder 4">
            <a:extLst>
              <a:ext uri="{FF2B5EF4-FFF2-40B4-BE49-F238E27FC236}">
                <a16:creationId xmlns:a16="http://schemas.microsoft.com/office/drawing/2014/main" id="{8E633A82-898A-6985-7300-16E5B2FEFAA2}"/>
              </a:ext>
            </a:extLst>
          </p:cNvPr>
          <p:cNvSpPr>
            <a:spLocks noGrp="1"/>
          </p:cNvSpPr>
          <p:nvPr>
            <p:ph type="body" sz="half" idx="19"/>
          </p:nvPr>
        </p:nvSpPr>
        <p:spPr>
          <a:xfrm>
            <a:off x="4708396" y="1956591"/>
            <a:ext cx="4206239" cy="2744082"/>
          </a:xfrm>
        </p:spPr>
        <p:txBody>
          <a:bodyPr/>
          <a:lstStyle/>
          <a:p>
            <a:r>
              <a:rPr lang="en-US" i="1" u="sng" dirty="0"/>
              <a:t>Personal Property</a:t>
            </a:r>
          </a:p>
          <a:p>
            <a:pPr marL="285750" indent="-285750">
              <a:buFont typeface="Arial" panose="020B0604020202020204" pitchFamily="34" charset="0"/>
              <a:buChar char="•"/>
            </a:pPr>
            <a:r>
              <a:rPr lang="en-US" b="0" dirty="0"/>
              <a:t>Managing Fermilab personal property from acquisition to disposition.</a:t>
            </a:r>
          </a:p>
          <a:p>
            <a:pPr marL="285750" indent="-285750">
              <a:buFont typeface="Arial" panose="020B0604020202020204" pitchFamily="34" charset="0"/>
              <a:buChar char="•"/>
            </a:pPr>
            <a:r>
              <a:rPr lang="en-US" b="0" dirty="0"/>
              <a:t>Ensuring efficient utilization and inventory control.</a:t>
            </a:r>
          </a:p>
          <a:p>
            <a:pPr marL="285750" indent="-285750">
              <a:buFont typeface="Arial" panose="020B0604020202020204" pitchFamily="34" charset="0"/>
              <a:buChar char="•"/>
            </a:pPr>
            <a:r>
              <a:rPr lang="en-US" b="0" dirty="0"/>
              <a:t>Handling loan documentation, reuse, and disposal processes.</a:t>
            </a:r>
            <a:endParaRPr lang="es-PR" b="0" dirty="0"/>
          </a:p>
        </p:txBody>
      </p:sp>
      <p:sp>
        <p:nvSpPr>
          <p:cNvPr id="7" name="Slide Number Placeholder 6">
            <a:extLst>
              <a:ext uri="{FF2B5EF4-FFF2-40B4-BE49-F238E27FC236}">
                <a16:creationId xmlns:a16="http://schemas.microsoft.com/office/drawing/2014/main" id="{69619E6E-30F3-D4C4-EFA9-C0C7CF5BBDBF}"/>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Title 7">
            <a:extLst>
              <a:ext uri="{FF2B5EF4-FFF2-40B4-BE49-F238E27FC236}">
                <a16:creationId xmlns:a16="http://schemas.microsoft.com/office/drawing/2014/main" id="{65EF96A4-6354-CB89-F002-F51124A307C2}"/>
              </a:ext>
            </a:extLst>
          </p:cNvPr>
          <p:cNvSpPr>
            <a:spLocks noGrp="1"/>
          </p:cNvSpPr>
          <p:nvPr>
            <p:ph type="title"/>
          </p:nvPr>
        </p:nvSpPr>
        <p:spPr/>
        <p:txBody>
          <a:bodyPr/>
          <a:lstStyle/>
          <a:p>
            <a:r>
              <a:rPr lang="en-US" dirty="0"/>
              <a:t>Infrastructure Service Division (ISD)</a:t>
            </a:r>
            <a:endParaRPr lang="es-PR" dirty="0"/>
          </a:p>
        </p:txBody>
      </p:sp>
      <p:sp>
        <p:nvSpPr>
          <p:cNvPr id="9" name="Footer Placeholder 8">
            <a:extLst>
              <a:ext uri="{FF2B5EF4-FFF2-40B4-BE49-F238E27FC236}">
                <a16:creationId xmlns:a16="http://schemas.microsoft.com/office/drawing/2014/main" id="{DA325F70-1866-0FA0-0FA0-89ED3550FB5F}"/>
              </a:ext>
            </a:extLst>
          </p:cNvPr>
          <p:cNvSpPr>
            <a:spLocks noGrp="1"/>
          </p:cNvSpPr>
          <p:nvPr>
            <p:ph type="ftr" sz="quarter" idx="3"/>
          </p:nvPr>
        </p:nvSpPr>
        <p:spPr/>
        <p:txBody>
          <a:bodyPr/>
          <a:lstStyle/>
          <a:p>
            <a:pPr>
              <a:defRPr/>
            </a:pPr>
            <a:r>
              <a:rPr lang="en-US"/>
              <a:t>Loaiza Medina | URA Final Presentation</a:t>
            </a:r>
            <a:endParaRPr lang="en-US" b="1" dirty="0"/>
          </a:p>
        </p:txBody>
      </p:sp>
      <p:sp>
        <p:nvSpPr>
          <p:cNvPr id="3" name="Rectangle: Rounded Corners 2">
            <a:extLst>
              <a:ext uri="{FF2B5EF4-FFF2-40B4-BE49-F238E27FC236}">
                <a16:creationId xmlns:a16="http://schemas.microsoft.com/office/drawing/2014/main" id="{8DC43E8D-ACE0-DEB8-34A4-AC490CC237D9}"/>
              </a:ext>
            </a:extLst>
          </p:cNvPr>
          <p:cNvSpPr/>
          <p:nvPr/>
        </p:nvSpPr>
        <p:spPr>
          <a:xfrm>
            <a:off x="480447" y="2161155"/>
            <a:ext cx="3862953" cy="441702"/>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AF2E30-F2A0-58C5-52B4-013DAEBB1843}"/>
              </a:ext>
            </a:extLst>
          </p:cNvPr>
          <p:cNvCxnSpPr/>
          <p:nvPr/>
        </p:nvCxnSpPr>
        <p:spPr>
          <a:xfrm>
            <a:off x="4343400" y="2440983"/>
            <a:ext cx="662553" cy="1053885"/>
          </a:xfrm>
          <a:prstGeom prst="line">
            <a:avLst/>
          </a:prstGeom>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F995459E-CEB1-6A72-0673-E414BE3F17F9}"/>
              </a:ext>
            </a:extLst>
          </p:cNvPr>
          <p:cNvSpPr txBox="1"/>
          <p:nvPr/>
        </p:nvSpPr>
        <p:spPr>
          <a:xfrm>
            <a:off x="4708396" y="3489522"/>
            <a:ext cx="3688936" cy="830997"/>
          </a:xfrm>
          <a:prstGeom prst="rect">
            <a:avLst/>
          </a:prstGeom>
          <a:noFill/>
        </p:spPr>
        <p:txBody>
          <a:bodyPr wrap="square" rtlCol="0">
            <a:spAutoFit/>
          </a:bodyPr>
          <a:lstStyle/>
          <a:p>
            <a:r>
              <a:rPr lang="en-US" sz="1600" dirty="0">
                <a:solidFill>
                  <a:schemeClr val="accent4"/>
                </a:solidFill>
              </a:rPr>
              <a:t>Focus of this project is on the processes around the planning, design , and construction of real property</a:t>
            </a:r>
          </a:p>
        </p:txBody>
      </p:sp>
    </p:spTree>
    <p:extLst>
      <p:ext uri="{BB962C8B-B14F-4D97-AF65-F5344CB8AC3E}">
        <p14:creationId xmlns:p14="http://schemas.microsoft.com/office/powerpoint/2010/main" val="116835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20BDF3-C9F7-52F5-2CA6-F7D58ABA598B}"/>
              </a:ext>
            </a:extLst>
          </p:cNvPr>
          <p:cNvSpPr>
            <a:spLocks noGrp="1"/>
          </p:cNvSpPr>
          <p:nvPr>
            <p:ph sz="half" idx="13"/>
          </p:nvPr>
        </p:nvSpPr>
        <p:spPr>
          <a:xfrm>
            <a:off x="228601" y="728663"/>
            <a:ext cx="8670090" cy="1517580"/>
          </a:xfrm>
        </p:spPr>
        <p:txBody>
          <a:bodyPr/>
          <a:lstStyle/>
          <a:p>
            <a:r>
              <a:rPr lang="en-US" dirty="0"/>
              <a:t>The general process for construction of a new asset follows the general format of planning the project, designing the asset, physical construction activities, and then turning over the new asset to operations. </a:t>
            </a:r>
          </a:p>
          <a:p>
            <a:r>
              <a:rPr lang="en-US" dirty="0"/>
              <a:t>Specific requirements of the process are determined by the cost and complexity of the project. In general, the process falls into four major categories:</a:t>
            </a:r>
            <a:endParaRPr lang="es-PR" dirty="0"/>
          </a:p>
        </p:txBody>
      </p:sp>
      <p:sp>
        <p:nvSpPr>
          <p:cNvPr id="7" name="Slide Number Placeholder 6">
            <a:extLst>
              <a:ext uri="{FF2B5EF4-FFF2-40B4-BE49-F238E27FC236}">
                <a16:creationId xmlns:a16="http://schemas.microsoft.com/office/drawing/2014/main" id="{69619E6E-30F3-D4C4-EFA9-C0C7CF5BBDBF}"/>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Title 7">
            <a:extLst>
              <a:ext uri="{FF2B5EF4-FFF2-40B4-BE49-F238E27FC236}">
                <a16:creationId xmlns:a16="http://schemas.microsoft.com/office/drawing/2014/main" id="{65EF96A4-6354-CB89-F002-F51124A307C2}"/>
              </a:ext>
            </a:extLst>
          </p:cNvPr>
          <p:cNvSpPr>
            <a:spLocks noGrp="1"/>
          </p:cNvSpPr>
          <p:nvPr>
            <p:ph type="title"/>
          </p:nvPr>
        </p:nvSpPr>
        <p:spPr/>
        <p:txBody>
          <a:bodyPr/>
          <a:lstStyle/>
          <a:p>
            <a:r>
              <a:rPr lang="en-US" dirty="0"/>
              <a:t>Construction Process Overview</a:t>
            </a:r>
            <a:endParaRPr lang="es-PR" dirty="0"/>
          </a:p>
        </p:txBody>
      </p:sp>
      <p:sp>
        <p:nvSpPr>
          <p:cNvPr id="9" name="Footer Placeholder 8">
            <a:extLst>
              <a:ext uri="{FF2B5EF4-FFF2-40B4-BE49-F238E27FC236}">
                <a16:creationId xmlns:a16="http://schemas.microsoft.com/office/drawing/2014/main" id="{DA325F70-1866-0FA0-0FA0-89ED3550FB5F}"/>
              </a:ext>
            </a:extLst>
          </p:cNvPr>
          <p:cNvSpPr>
            <a:spLocks noGrp="1"/>
          </p:cNvSpPr>
          <p:nvPr>
            <p:ph type="ftr" sz="quarter" idx="3"/>
          </p:nvPr>
        </p:nvSpPr>
        <p:spPr/>
        <p:txBody>
          <a:bodyPr/>
          <a:lstStyle/>
          <a:p>
            <a:pPr>
              <a:defRPr/>
            </a:pPr>
            <a:r>
              <a:rPr lang="en-US"/>
              <a:t>Loaiza Medina | URA Final Presentation</a:t>
            </a:r>
            <a:endParaRPr lang="en-US" b="1" dirty="0"/>
          </a:p>
        </p:txBody>
      </p:sp>
      <p:graphicFrame>
        <p:nvGraphicFramePr>
          <p:cNvPr id="15" name="Content Placeholder 11">
            <a:extLst>
              <a:ext uri="{FF2B5EF4-FFF2-40B4-BE49-F238E27FC236}">
                <a16:creationId xmlns:a16="http://schemas.microsoft.com/office/drawing/2014/main" id="{91E74266-E904-DE41-2741-1F4FC1316DBF}"/>
              </a:ext>
            </a:extLst>
          </p:cNvPr>
          <p:cNvGraphicFramePr>
            <a:graphicFrameLocks/>
          </p:cNvGraphicFramePr>
          <p:nvPr>
            <p:extLst>
              <p:ext uri="{D42A27DB-BD31-4B8C-83A1-F6EECF244321}">
                <p14:modId xmlns:p14="http://schemas.microsoft.com/office/powerpoint/2010/main" val="3645861827"/>
              </p:ext>
            </p:extLst>
          </p:nvPr>
        </p:nvGraphicFramePr>
        <p:xfrm>
          <a:off x="226178" y="2162014"/>
          <a:ext cx="8672513" cy="260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9BE8CABC-2367-2E58-F225-2DAD1D057030}"/>
              </a:ext>
            </a:extLst>
          </p:cNvPr>
          <p:cNvSpPr/>
          <p:nvPr/>
        </p:nvSpPr>
        <p:spPr>
          <a:xfrm>
            <a:off x="4500081" y="2472988"/>
            <a:ext cx="2276061" cy="1949653"/>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0DA5D08-3826-7313-6AAD-207DFA5CBAFF}"/>
              </a:ext>
            </a:extLst>
          </p:cNvPr>
          <p:cNvCxnSpPr>
            <a:cxnSpLocks/>
            <a:endCxn id="5" idx="1"/>
          </p:cNvCxnSpPr>
          <p:nvPr/>
        </p:nvCxnSpPr>
        <p:spPr>
          <a:xfrm>
            <a:off x="5049660" y="4414837"/>
            <a:ext cx="390208" cy="348901"/>
          </a:xfrm>
          <a:prstGeom prst="line">
            <a:avLst/>
          </a:prstGeom>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id="{78A83EDF-343D-5804-89F4-EE1725FAF2ED}"/>
              </a:ext>
            </a:extLst>
          </p:cNvPr>
          <p:cNvSpPr txBox="1"/>
          <p:nvPr/>
        </p:nvSpPr>
        <p:spPr>
          <a:xfrm>
            <a:off x="5439868" y="4471350"/>
            <a:ext cx="2173530" cy="584775"/>
          </a:xfrm>
          <a:prstGeom prst="rect">
            <a:avLst/>
          </a:prstGeom>
          <a:noFill/>
        </p:spPr>
        <p:txBody>
          <a:bodyPr wrap="square" rtlCol="0">
            <a:spAutoFit/>
          </a:bodyPr>
          <a:lstStyle/>
          <a:p>
            <a:r>
              <a:rPr lang="en-US" sz="1600" dirty="0">
                <a:solidFill>
                  <a:schemeClr val="accent4"/>
                </a:solidFill>
              </a:rPr>
              <a:t>Focus of this Project: GPP Processes</a:t>
            </a:r>
          </a:p>
        </p:txBody>
      </p:sp>
    </p:spTree>
    <p:extLst>
      <p:ext uri="{BB962C8B-B14F-4D97-AF65-F5344CB8AC3E}">
        <p14:creationId xmlns:p14="http://schemas.microsoft.com/office/powerpoint/2010/main" val="391921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0A09D-C835-B994-66EF-D1581B20D0E8}"/>
              </a:ext>
            </a:extLst>
          </p:cNvPr>
          <p:cNvSpPr>
            <a:spLocks noGrp="1"/>
          </p:cNvSpPr>
          <p:nvPr>
            <p:ph sz="half" idx="13"/>
          </p:nvPr>
        </p:nvSpPr>
        <p:spPr>
          <a:xfrm>
            <a:off x="228601" y="591503"/>
            <a:ext cx="8670090" cy="3794523"/>
          </a:xfrm>
        </p:spPr>
        <p:txBody>
          <a:bodyPr/>
          <a:lstStyle/>
          <a:p>
            <a:r>
              <a:rPr lang="en-US" i="1" u="sng" dirty="0"/>
              <a:t>GPP Overview</a:t>
            </a:r>
          </a:p>
          <a:p>
            <a:pPr marL="285750" indent="-285750">
              <a:buFont typeface="Arial" panose="020B0604020202020204" pitchFamily="34" charset="0"/>
              <a:buChar char="•"/>
            </a:pPr>
            <a:r>
              <a:rPr lang="en-US" sz="1600" dirty="0"/>
              <a:t>Managed by the Head of the Engineering Department within the Infrastructure Services Division (ISD).</a:t>
            </a:r>
          </a:p>
          <a:p>
            <a:pPr marL="285750" indent="-285750">
              <a:buFont typeface="Arial" panose="020B0604020202020204" pitchFamily="34" charset="0"/>
              <a:buChar char="•"/>
            </a:pPr>
            <a:r>
              <a:rPr lang="en-US" sz="1600" dirty="0"/>
              <a:t>These projects provide for design, construction, additions and/or improvements to land, buildings, and utility systems.</a:t>
            </a:r>
          </a:p>
          <a:p>
            <a:pPr marL="285750" indent="-285750">
              <a:buFont typeface="Arial" panose="020B0604020202020204" pitchFamily="34" charset="0"/>
              <a:buChar char="•"/>
            </a:pPr>
            <a:r>
              <a:rPr lang="en-US" sz="1600" dirty="0"/>
              <a:t>Essential to adapt facilities to new or improved production techniques, achieve operational efficiencies, and address health, fire, and security concerns.</a:t>
            </a:r>
          </a:p>
          <a:p>
            <a:pPr marL="285750" indent="-285750">
              <a:buFont typeface="Arial" panose="020B0604020202020204" pitchFamily="34" charset="0"/>
              <a:buChar char="•"/>
            </a:pPr>
            <a:r>
              <a:rPr lang="en-US" sz="1600" dirty="0"/>
              <a:t>Goal is to execute the entire project from design through construction within two-three years.</a:t>
            </a:r>
          </a:p>
          <a:p>
            <a:pPr algn="ctr"/>
            <a:r>
              <a:rPr lang="es-PR" sz="1600" b="1" i="1" dirty="0" err="1"/>
              <a:t>The</a:t>
            </a:r>
            <a:r>
              <a:rPr lang="es-PR" sz="1600" b="1" i="1" dirty="0"/>
              <a:t> </a:t>
            </a:r>
            <a:r>
              <a:rPr lang="es-PR" sz="1600" b="1" i="1" dirty="0" err="1"/>
              <a:t>focus</a:t>
            </a:r>
            <a:r>
              <a:rPr lang="es-PR" sz="1600" b="1" i="1" dirty="0"/>
              <a:t> of </a:t>
            </a:r>
            <a:r>
              <a:rPr lang="es-PR" sz="1600" b="1" i="1" dirty="0" err="1"/>
              <a:t>this</a:t>
            </a:r>
            <a:r>
              <a:rPr lang="es-PR" sz="1600" b="1" i="1" dirty="0"/>
              <a:t> </a:t>
            </a:r>
            <a:r>
              <a:rPr lang="es-PR" sz="1600" b="1" i="1" dirty="0" err="1">
                <a:solidFill>
                  <a:schemeClr val="tx2"/>
                </a:solidFill>
              </a:rPr>
              <a:t>study</a:t>
            </a:r>
            <a:r>
              <a:rPr lang="es-PR" sz="1600" b="1" i="1" dirty="0"/>
              <a:t> </a:t>
            </a:r>
            <a:r>
              <a:rPr lang="es-PR" sz="1600" b="1" i="1" dirty="0" err="1"/>
              <a:t>is</a:t>
            </a:r>
            <a:r>
              <a:rPr lang="es-PR" sz="1600" b="1" i="1" dirty="0"/>
              <a:t> </a:t>
            </a:r>
            <a:r>
              <a:rPr lang="es-PR" sz="1600" b="1" i="1" dirty="0" err="1"/>
              <a:t>to</a:t>
            </a:r>
            <a:r>
              <a:rPr lang="es-PR" sz="1600" b="1" i="1" dirty="0"/>
              <a:t> </a:t>
            </a:r>
            <a:r>
              <a:rPr lang="es-PR" sz="1600" b="1" i="1" dirty="0" err="1"/>
              <a:t>identify</a:t>
            </a:r>
            <a:r>
              <a:rPr lang="es-PR" sz="1600" b="1" i="1" dirty="0"/>
              <a:t> </a:t>
            </a:r>
            <a:r>
              <a:rPr lang="es-PR" sz="1600" b="1" i="1" dirty="0" err="1"/>
              <a:t>any</a:t>
            </a:r>
            <a:r>
              <a:rPr lang="es-PR" sz="1600" b="1" i="1" dirty="0"/>
              <a:t> </a:t>
            </a:r>
            <a:r>
              <a:rPr lang="es-PR" sz="1600" b="1" i="1" dirty="0" err="1"/>
              <a:t>bottlenecks</a:t>
            </a:r>
            <a:r>
              <a:rPr lang="es-PR" sz="1600" b="1" i="1" dirty="0"/>
              <a:t> </a:t>
            </a:r>
            <a:r>
              <a:rPr lang="es-PR" sz="1600" b="1" i="1" dirty="0" err="1"/>
              <a:t>within</a:t>
            </a:r>
            <a:r>
              <a:rPr lang="es-PR" sz="1600" b="1" i="1" dirty="0"/>
              <a:t> </a:t>
            </a:r>
            <a:r>
              <a:rPr lang="es-PR" sz="1600" b="1" i="1" dirty="0" err="1"/>
              <a:t>the</a:t>
            </a:r>
            <a:r>
              <a:rPr lang="es-PR" sz="1600" b="1" i="1" dirty="0"/>
              <a:t> </a:t>
            </a:r>
            <a:r>
              <a:rPr lang="es-PR" sz="1600" b="1" i="1" dirty="0" err="1"/>
              <a:t>processes</a:t>
            </a:r>
            <a:r>
              <a:rPr lang="es-PR" sz="1600" b="1" i="1" dirty="0"/>
              <a:t> </a:t>
            </a:r>
            <a:r>
              <a:rPr lang="es-PR" sz="1600" b="1" i="1" dirty="0" err="1"/>
              <a:t>for</a:t>
            </a:r>
            <a:r>
              <a:rPr lang="es-PR" sz="1600" b="1" i="1" dirty="0"/>
              <a:t> </a:t>
            </a:r>
            <a:r>
              <a:rPr lang="es-PR" sz="1600" b="1" i="1" dirty="0" err="1"/>
              <a:t>executing</a:t>
            </a:r>
            <a:r>
              <a:rPr lang="es-PR" sz="1600" b="1" i="1" dirty="0"/>
              <a:t> </a:t>
            </a:r>
            <a:r>
              <a:rPr lang="es-PR" sz="1600" b="1" i="1" dirty="0" err="1"/>
              <a:t>GPPs</a:t>
            </a:r>
            <a:r>
              <a:rPr lang="es-PR" sz="1600" b="1" i="1" dirty="0"/>
              <a:t> at Fermilab, </a:t>
            </a:r>
            <a:r>
              <a:rPr lang="es-PR" sz="1600" b="1" i="1" dirty="0" err="1"/>
              <a:t>specifically</a:t>
            </a:r>
            <a:r>
              <a:rPr lang="es-PR" sz="1600" b="1" i="1" dirty="0"/>
              <a:t> </a:t>
            </a:r>
            <a:r>
              <a:rPr lang="es-PR" sz="1600" b="1" i="1" dirty="0" err="1"/>
              <a:t>focusing</a:t>
            </a:r>
            <a:r>
              <a:rPr lang="es-PR" sz="1600" b="1" i="1" dirty="0"/>
              <a:t> </a:t>
            </a:r>
            <a:r>
              <a:rPr lang="es-PR" sz="1600" b="1" i="1" dirty="0" err="1"/>
              <a:t>on</a:t>
            </a:r>
            <a:r>
              <a:rPr lang="es-PR" sz="1600" b="1" i="1" dirty="0"/>
              <a:t> </a:t>
            </a:r>
            <a:r>
              <a:rPr lang="es-PR" sz="1600" b="1" i="1" dirty="0" err="1"/>
              <a:t>internal</a:t>
            </a:r>
            <a:r>
              <a:rPr lang="es-PR" sz="1600" b="1" i="1" dirty="0"/>
              <a:t> </a:t>
            </a:r>
            <a:r>
              <a:rPr lang="es-PR" sz="1600" b="1" i="1" dirty="0" err="1"/>
              <a:t>processes</a:t>
            </a:r>
            <a:r>
              <a:rPr lang="es-PR" sz="1600" b="1" i="1" dirty="0"/>
              <a:t> </a:t>
            </a:r>
            <a:r>
              <a:rPr lang="es-PR" sz="1600" b="1" i="1" dirty="0" err="1"/>
              <a:t>to</a:t>
            </a:r>
            <a:r>
              <a:rPr lang="es-PR" sz="1600" b="1" i="1" dirty="0"/>
              <a:t> </a:t>
            </a:r>
            <a:r>
              <a:rPr lang="es-PR" sz="1600" b="1" i="1" dirty="0" err="1"/>
              <a:t>initiate</a:t>
            </a:r>
            <a:r>
              <a:rPr lang="es-PR" sz="1600" b="1" i="1" dirty="0"/>
              <a:t> </a:t>
            </a:r>
            <a:r>
              <a:rPr lang="es-PR" sz="1600" b="1" i="1" dirty="0" err="1"/>
              <a:t>the</a:t>
            </a:r>
            <a:r>
              <a:rPr lang="es-PR" sz="1600" b="1" i="1" dirty="0"/>
              <a:t> </a:t>
            </a:r>
            <a:r>
              <a:rPr lang="es-PR" sz="1600" b="1" i="1" dirty="0" err="1"/>
              <a:t>projects</a:t>
            </a:r>
            <a:r>
              <a:rPr lang="es-PR" sz="1600" b="1" i="1" dirty="0"/>
              <a:t>.</a:t>
            </a:r>
            <a:endParaRPr lang="en-US" sz="1600" b="1" dirty="0"/>
          </a:p>
          <a:p>
            <a:pPr marL="285750" indent="-285750">
              <a:buFont typeface="Arial" panose="020B0604020202020204" pitchFamily="34" charset="0"/>
              <a:buChar char="•"/>
            </a:pPr>
            <a:r>
              <a:rPr lang="en-US" sz="1600" dirty="0"/>
              <a:t>Methodology used was to review current procedures, interview staff members involved in the processes (e.g., project team members, program manager, procurement and financial staff), map out the process, and identify potential bottlenecks.</a:t>
            </a:r>
          </a:p>
          <a:p>
            <a:pPr algn="ctr"/>
            <a:endParaRPr lang="es-PR" sz="1600" i="1" dirty="0"/>
          </a:p>
        </p:txBody>
      </p:sp>
      <p:sp>
        <p:nvSpPr>
          <p:cNvPr id="7" name="Slide Number Placeholder 6">
            <a:extLst>
              <a:ext uri="{FF2B5EF4-FFF2-40B4-BE49-F238E27FC236}">
                <a16:creationId xmlns:a16="http://schemas.microsoft.com/office/drawing/2014/main" id="{0E597612-F16D-581B-C92B-57DB94B790A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Title 7">
            <a:extLst>
              <a:ext uri="{FF2B5EF4-FFF2-40B4-BE49-F238E27FC236}">
                <a16:creationId xmlns:a16="http://schemas.microsoft.com/office/drawing/2014/main" id="{752BBDE3-AC96-4AB5-A5DA-08C89B78491B}"/>
              </a:ext>
            </a:extLst>
          </p:cNvPr>
          <p:cNvSpPr>
            <a:spLocks noGrp="1"/>
          </p:cNvSpPr>
          <p:nvPr>
            <p:ph type="title"/>
          </p:nvPr>
        </p:nvSpPr>
        <p:spPr/>
        <p:txBody>
          <a:bodyPr/>
          <a:lstStyle/>
          <a:p>
            <a:r>
              <a:rPr lang="en-US" dirty="0"/>
              <a:t>General Plant Projects </a:t>
            </a:r>
            <a:endParaRPr lang="es-PR" dirty="0"/>
          </a:p>
        </p:txBody>
      </p:sp>
      <p:sp>
        <p:nvSpPr>
          <p:cNvPr id="9" name="Footer Placeholder 8">
            <a:extLst>
              <a:ext uri="{FF2B5EF4-FFF2-40B4-BE49-F238E27FC236}">
                <a16:creationId xmlns:a16="http://schemas.microsoft.com/office/drawing/2014/main" id="{C166A4F6-25BA-45E0-6853-3655166C0163}"/>
              </a:ext>
            </a:extLst>
          </p:cNvPr>
          <p:cNvSpPr>
            <a:spLocks noGrp="1"/>
          </p:cNvSpPr>
          <p:nvPr>
            <p:ph type="ftr" sz="quarter" idx="3"/>
          </p:nvPr>
        </p:nvSpPr>
        <p:spPr/>
        <p:txBody>
          <a:bodyPr/>
          <a:lstStyle/>
          <a:p>
            <a:pPr>
              <a:defRPr/>
            </a:pPr>
            <a:r>
              <a:rPr lang="en-US"/>
              <a:t>Loaiza Medina | URA Final Presentation</a:t>
            </a:r>
            <a:endParaRPr lang="en-US" b="1" dirty="0"/>
          </a:p>
        </p:txBody>
      </p:sp>
    </p:spTree>
    <p:extLst>
      <p:ext uri="{BB962C8B-B14F-4D97-AF65-F5344CB8AC3E}">
        <p14:creationId xmlns:p14="http://schemas.microsoft.com/office/powerpoint/2010/main" val="225793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2EA656-20E8-5EAA-F8A9-990FE53B75AF}"/>
              </a:ext>
            </a:extLst>
          </p:cNvPr>
          <p:cNvSpPr>
            <a:spLocks noGrp="1"/>
          </p:cNvSpPr>
          <p:nvPr>
            <p:ph type="body" sz="half" idx="16"/>
          </p:nvPr>
        </p:nvSpPr>
        <p:spPr>
          <a:xfrm>
            <a:off x="605867" y="648750"/>
            <a:ext cx="3415993" cy="398447"/>
          </a:xfrm>
        </p:spPr>
        <p:txBody>
          <a:bodyPr/>
          <a:lstStyle/>
          <a:p>
            <a:r>
              <a:rPr lang="en-US" b="1" i="0" u="none" strike="noStrike" dirty="0">
                <a:solidFill>
                  <a:srgbClr val="004C97"/>
                </a:solidFill>
                <a:effectLst/>
                <a:latin typeface="Helvetica" panose="020B0604020202020204" pitchFamily="34" charset="0"/>
              </a:rPr>
              <a:t>GPP – Accelerator Campus Utility Corridor</a:t>
            </a:r>
            <a:r>
              <a:rPr lang="en-US" b="0" i="0" dirty="0">
                <a:solidFill>
                  <a:srgbClr val="004C97"/>
                </a:solidFill>
                <a:effectLst/>
                <a:latin typeface="Helvetica" panose="020B0604020202020204" pitchFamily="34" charset="0"/>
              </a:rPr>
              <a:t>​</a:t>
            </a:r>
            <a:endParaRPr lang="es-PR" dirty="0"/>
          </a:p>
        </p:txBody>
      </p:sp>
      <p:sp>
        <p:nvSpPr>
          <p:cNvPr id="5" name="Text Placeholder 4">
            <a:extLst>
              <a:ext uri="{FF2B5EF4-FFF2-40B4-BE49-F238E27FC236}">
                <a16:creationId xmlns:a16="http://schemas.microsoft.com/office/drawing/2014/main" id="{08F39EB7-CF9B-571C-8370-6AB7352708F9}"/>
              </a:ext>
            </a:extLst>
          </p:cNvPr>
          <p:cNvSpPr>
            <a:spLocks noGrp="1"/>
          </p:cNvSpPr>
          <p:nvPr>
            <p:ph type="body" sz="half" idx="19"/>
          </p:nvPr>
        </p:nvSpPr>
        <p:spPr>
          <a:xfrm>
            <a:off x="4727399" y="648749"/>
            <a:ext cx="4206239" cy="398447"/>
          </a:xfrm>
        </p:spPr>
        <p:txBody>
          <a:bodyPr/>
          <a:lstStyle/>
          <a:p>
            <a:r>
              <a:rPr lang="en-US" dirty="0"/>
              <a:t>GPP – Accelerator Campus Master Substation Feeder​</a:t>
            </a:r>
            <a:endParaRPr lang="es-PR" dirty="0"/>
          </a:p>
        </p:txBody>
      </p:sp>
      <p:sp>
        <p:nvSpPr>
          <p:cNvPr id="7" name="Slide Number Placeholder 6">
            <a:extLst>
              <a:ext uri="{FF2B5EF4-FFF2-40B4-BE49-F238E27FC236}">
                <a16:creationId xmlns:a16="http://schemas.microsoft.com/office/drawing/2014/main" id="{2C179C5F-5891-BB90-451B-5F88A04B4DCF}"/>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Title 7">
            <a:extLst>
              <a:ext uri="{FF2B5EF4-FFF2-40B4-BE49-F238E27FC236}">
                <a16:creationId xmlns:a16="http://schemas.microsoft.com/office/drawing/2014/main" id="{4B0C7270-A20C-516F-28F2-16445D64EF6E}"/>
              </a:ext>
            </a:extLst>
          </p:cNvPr>
          <p:cNvSpPr>
            <a:spLocks noGrp="1"/>
          </p:cNvSpPr>
          <p:nvPr>
            <p:ph type="title"/>
          </p:nvPr>
        </p:nvSpPr>
        <p:spPr>
          <a:xfrm>
            <a:off x="211127" y="186518"/>
            <a:ext cx="8686800" cy="320908"/>
          </a:xfrm>
        </p:spPr>
        <p:txBody>
          <a:bodyPr/>
          <a:lstStyle/>
          <a:p>
            <a:r>
              <a:rPr lang="en-US" dirty="0"/>
              <a:t>GPP Examples</a:t>
            </a:r>
            <a:endParaRPr lang="es-PR" dirty="0"/>
          </a:p>
        </p:txBody>
      </p:sp>
      <p:pic>
        <p:nvPicPr>
          <p:cNvPr id="1026" name="Picture 2">
            <a:extLst>
              <a:ext uri="{FF2B5EF4-FFF2-40B4-BE49-F238E27FC236}">
                <a16:creationId xmlns:a16="http://schemas.microsoft.com/office/drawing/2014/main" id="{669359A9-DB3A-07AA-1A89-7F17552176AD}"/>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1259488" y="1140800"/>
            <a:ext cx="2108753" cy="1581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dirty, old, broken, blue&#10;&#10;Description automatically generated">
            <a:extLst>
              <a:ext uri="{FF2B5EF4-FFF2-40B4-BE49-F238E27FC236}">
                <a16:creationId xmlns:a16="http://schemas.microsoft.com/office/drawing/2014/main" id="{AACF0D74-8BD7-A210-6A4F-7B6B4A636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56" y="2829035"/>
            <a:ext cx="2108752" cy="1581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EAA6A7-81F7-27F7-133B-6454A54CE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761" y="1188519"/>
            <a:ext cx="2106356" cy="1581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0F58A83-CAD9-516D-4608-E2B8456A8D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761" y="2836543"/>
            <a:ext cx="2106356" cy="15815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D87A5CBB-E78F-F582-FAF9-101E212E66AA}"/>
              </a:ext>
            </a:extLst>
          </p:cNvPr>
          <p:cNvSpPr>
            <a:spLocks noGrp="1"/>
          </p:cNvSpPr>
          <p:nvPr>
            <p:ph type="ftr" sz="quarter" idx="3"/>
          </p:nvPr>
        </p:nvSpPr>
        <p:spPr/>
        <p:txBody>
          <a:bodyPr/>
          <a:lstStyle/>
          <a:p>
            <a:pPr>
              <a:defRPr/>
            </a:pPr>
            <a:r>
              <a:rPr lang="en-US"/>
              <a:t>Loaiza Medina | URA Final Presentation</a:t>
            </a:r>
            <a:endParaRPr lang="en-US" b="1" dirty="0"/>
          </a:p>
        </p:txBody>
      </p:sp>
    </p:spTree>
    <p:extLst>
      <p:ext uri="{BB962C8B-B14F-4D97-AF65-F5344CB8AC3E}">
        <p14:creationId xmlns:p14="http://schemas.microsoft.com/office/powerpoint/2010/main" val="337982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B86A7-7721-C566-2C0F-8253F0864BF9}"/>
              </a:ext>
            </a:extLst>
          </p:cNvPr>
          <p:cNvSpPr>
            <a:spLocks noGrp="1"/>
          </p:cNvSpPr>
          <p:nvPr>
            <p:ph sz="half" idx="13"/>
          </p:nvPr>
        </p:nvSpPr>
        <p:spPr>
          <a:xfrm>
            <a:off x="228601" y="728663"/>
            <a:ext cx="4206240" cy="3794523"/>
          </a:xfrm>
        </p:spPr>
        <p:txBody>
          <a:bodyPr/>
          <a:lstStyle/>
          <a:p>
            <a:pPr marL="285750" indent="-285750">
              <a:buFont typeface="Arial" panose="020B0604020202020204" pitchFamily="34" charset="0"/>
              <a:buChar char="•"/>
            </a:pPr>
            <a:r>
              <a:rPr lang="en-US" sz="1700" dirty="0"/>
              <a:t>It is a restriction or congestion point in a process.</a:t>
            </a:r>
          </a:p>
          <a:p>
            <a:pPr marL="285750" indent="-285750">
              <a:buFont typeface="Arial" panose="020B0604020202020204" pitchFamily="34" charset="0"/>
              <a:buChar char="•"/>
            </a:pPr>
            <a:r>
              <a:rPr lang="en-US" sz="1700" dirty="0"/>
              <a:t>It represents a stage or resource that limits the production capacity of the system.</a:t>
            </a:r>
          </a:p>
          <a:p>
            <a:pPr marL="285750" indent="-285750">
              <a:buFont typeface="Arial" panose="020B0604020202020204" pitchFamily="34" charset="0"/>
              <a:buChar char="•"/>
            </a:pPr>
            <a:r>
              <a:rPr lang="en-US" sz="1700" dirty="0"/>
              <a:t>It causes delays and accumulation of work in the workflow.</a:t>
            </a:r>
          </a:p>
          <a:p>
            <a:pPr marL="285750" indent="-285750">
              <a:buFont typeface="Arial" panose="020B0604020202020204" pitchFamily="34" charset="0"/>
              <a:buChar char="•"/>
            </a:pPr>
            <a:r>
              <a:rPr lang="en-US" sz="1700" dirty="0"/>
              <a:t>It is a factor that negatively affects the efficiency of the process.</a:t>
            </a:r>
          </a:p>
          <a:p>
            <a:pPr marL="285750" indent="-285750">
              <a:buFont typeface="Arial" panose="020B0604020202020204" pitchFamily="34" charset="0"/>
              <a:buChar char="•"/>
            </a:pPr>
            <a:r>
              <a:rPr lang="en-US" sz="1700" dirty="0"/>
              <a:t>It can be caused by various factors, such as lack of resources, inefficient communication, or unclear procedures.</a:t>
            </a:r>
            <a:endParaRPr lang="es-PR" sz="1700" dirty="0"/>
          </a:p>
        </p:txBody>
      </p:sp>
      <p:pic>
        <p:nvPicPr>
          <p:cNvPr id="9" name="Content Placeholder 8">
            <a:extLst>
              <a:ext uri="{FF2B5EF4-FFF2-40B4-BE49-F238E27FC236}">
                <a16:creationId xmlns:a16="http://schemas.microsoft.com/office/drawing/2014/main" id="{560E636B-7EEA-8109-608D-FB1D03F7E8E4}"/>
              </a:ext>
            </a:extLst>
          </p:cNvPr>
          <p:cNvPicPr>
            <a:picLocks noGrp="1" noChangeAspect="1"/>
          </p:cNvPicPr>
          <p:nvPr>
            <p:ph sz="half" idx="15"/>
          </p:nvPr>
        </p:nvPicPr>
        <p:blipFill>
          <a:blip r:embed="rId3"/>
          <a:stretch>
            <a:fillRect/>
          </a:stretch>
        </p:blipFill>
        <p:spPr>
          <a:xfrm>
            <a:off x="4661661" y="1707581"/>
            <a:ext cx="4214813" cy="1728338"/>
          </a:xfrm>
          <a:prstGeom prst="rect">
            <a:avLst/>
          </a:prstGeom>
        </p:spPr>
      </p:pic>
      <p:sp>
        <p:nvSpPr>
          <p:cNvPr id="7" name="Slide Number Placeholder 6">
            <a:extLst>
              <a:ext uri="{FF2B5EF4-FFF2-40B4-BE49-F238E27FC236}">
                <a16:creationId xmlns:a16="http://schemas.microsoft.com/office/drawing/2014/main" id="{505282F5-D566-633B-00E6-C3A665AB20C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Title 7">
            <a:extLst>
              <a:ext uri="{FF2B5EF4-FFF2-40B4-BE49-F238E27FC236}">
                <a16:creationId xmlns:a16="http://schemas.microsoft.com/office/drawing/2014/main" id="{3A727F19-6BA4-FB03-A203-3082B8FC7D2D}"/>
              </a:ext>
            </a:extLst>
          </p:cNvPr>
          <p:cNvSpPr>
            <a:spLocks noGrp="1"/>
          </p:cNvSpPr>
          <p:nvPr>
            <p:ph type="title"/>
          </p:nvPr>
        </p:nvSpPr>
        <p:spPr/>
        <p:txBody>
          <a:bodyPr/>
          <a:lstStyle/>
          <a:p>
            <a:r>
              <a:rPr lang="en-US" dirty="0"/>
              <a:t>Bottleneck</a:t>
            </a:r>
            <a:endParaRPr lang="es-PR" dirty="0"/>
          </a:p>
        </p:txBody>
      </p:sp>
      <p:sp>
        <p:nvSpPr>
          <p:cNvPr id="3" name="Footer Placeholder 2">
            <a:extLst>
              <a:ext uri="{FF2B5EF4-FFF2-40B4-BE49-F238E27FC236}">
                <a16:creationId xmlns:a16="http://schemas.microsoft.com/office/drawing/2014/main" id="{8C2E3033-DAA0-8436-7E44-7F64C90315D7}"/>
              </a:ext>
            </a:extLst>
          </p:cNvPr>
          <p:cNvSpPr>
            <a:spLocks noGrp="1"/>
          </p:cNvSpPr>
          <p:nvPr>
            <p:ph type="ftr" sz="quarter" idx="3"/>
          </p:nvPr>
        </p:nvSpPr>
        <p:spPr/>
        <p:txBody>
          <a:bodyPr/>
          <a:lstStyle/>
          <a:p>
            <a:pPr>
              <a:defRPr/>
            </a:pPr>
            <a:r>
              <a:rPr lang="en-US"/>
              <a:t>Loaiza Medina | URA Final Presentation</a:t>
            </a:r>
            <a:endParaRPr lang="en-US" b="1" dirty="0"/>
          </a:p>
        </p:txBody>
      </p:sp>
    </p:spTree>
    <p:extLst>
      <p:ext uri="{BB962C8B-B14F-4D97-AF65-F5344CB8AC3E}">
        <p14:creationId xmlns:p14="http://schemas.microsoft.com/office/powerpoint/2010/main" val="310850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03E18-2F37-4B35-84E8-A0A81619F088}"/>
              </a:ext>
            </a:extLst>
          </p:cNvPr>
          <p:cNvSpPr>
            <a:spLocks noGrp="1"/>
          </p:cNvSpPr>
          <p:nvPr>
            <p:ph sz="half" idx="13"/>
          </p:nvPr>
        </p:nvSpPr>
        <p:spPr>
          <a:xfrm>
            <a:off x="228601" y="728663"/>
            <a:ext cx="8678862" cy="3694250"/>
          </a:xfrm>
        </p:spPr>
        <p:txBody>
          <a:bodyPr/>
          <a:lstStyle/>
          <a:p>
            <a:pPr marL="285750" indent="-285750">
              <a:buFont typeface="Arial" panose="020B0604020202020204" pitchFamily="34" charset="0"/>
              <a:buChar char="•"/>
            </a:pPr>
            <a:r>
              <a:rPr lang="en-US" dirty="0"/>
              <a:t>It measures the time from the scheduling to the completion of a task, revealing efficiency and productivity.</a:t>
            </a:r>
          </a:p>
          <a:p>
            <a:pPr marL="285750" indent="-285750">
              <a:buFont typeface="Arial" panose="020B0604020202020204" pitchFamily="34" charset="0"/>
              <a:buChar char="•"/>
            </a:pPr>
            <a:r>
              <a:rPr lang="en-US" dirty="0"/>
              <a:t>It enables organizations to improve planning and decision-making for faster and more effective execution of activities.</a:t>
            </a:r>
          </a:p>
          <a:p>
            <a:pPr marL="285750" indent="-285750">
              <a:buFont typeface="Arial" panose="020B0604020202020204" pitchFamily="34" charset="0"/>
              <a:buChar char="•"/>
            </a:pPr>
            <a:r>
              <a:rPr lang="en-US" dirty="0"/>
              <a:t>Companies can identify areas of improvement in their processes and optimize resource allocation based on lead time analysis.</a:t>
            </a:r>
            <a:endParaRPr lang="es-PR" dirty="0"/>
          </a:p>
        </p:txBody>
      </p:sp>
      <p:pic>
        <p:nvPicPr>
          <p:cNvPr id="9" name="Content Placeholder 8">
            <a:extLst>
              <a:ext uri="{FF2B5EF4-FFF2-40B4-BE49-F238E27FC236}">
                <a16:creationId xmlns:a16="http://schemas.microsoft.com/office/drawing/2014/main" id="{DD53EF84-E9D2-00EC-524D-6C50E573D6A1}"/>
              </a:ext>
            </a:extLst>
          </p:cNvPr>
          <p:cNvPicPr>
            <a:picLocks noGrp="1" noChangeAspect="1"/>
          </p:cNvPicPr>
          <p:nvPr>
            <p:ph sz="half" idx="15"/>
          </p:nvPr>
        </p:nvPicPr>
        <p:blipFill>
          <a:blip r:embed="rId3"/>
          <a:stretch>
            <a:fillRect/>
          </a:stretch>
        </p:blipFill>
        <p:spPr>
          <a:xfrm>
            <a:off x="2148203" y="2861384"/>
            <a:ext cx="4847593" cy="1263355"/>
          </a:xfrm>
          <a:prstGeom prst="rect">
            <a:avLst/>
          </a:prstGeom>
        </p:spPr>
      </p:pic>
      <p:sp>
        <p:nvSpPr>
          <p:cNvPr id="7" name="Slide Number Placeholder 6">
            <a:extLst>
              <a:ext uri="{FF2B5EF4-FFF2-40B4-BE49-F238E27FC236}">
                <a16:creationId xmlns:a16="http://schemas.microsoft.com/office/drawing/2014/main" id="{F86DCC89-90B4-0817-B8D7-67D36128BC7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Title 7">
            <a:extLst>
              <a:ext uri="{FF2B5EF4-FFF2-40B4-BE49-F238E27FC236}">
                <a16:creationId xmlns:a16="http://schemas.microsoft.com/office/drawing/2014/main" id="{A2CC276E-155A-C955-3004-7275A4D0BEBB}"/>
              </a:ext>
            </a:extLst>
          </p:cNvPr>
          <p:cNvSpPr>
            <a:spLocks noGrp="1"/>
          </p:cNvSpPr>
          <p:nvPr>
            <p:ph type="title"/>
          </p:nvPr>
        </p:nvSpPr>
        <p:spPr/>
        <p:txBody>
          <a:bodyPr/>
          <a:lstStyle/>
          <a:p>
            <a:r>
              <a:rPr lang="en-US" dirty="0"/>
              <a:t>Methodology: Lead Time</a:t>
            </a:r>
            <a:endParaRPr lang="es-PR" dirty="0"/>
          </a:p>
        </p:txBody>
      </p:sp>
      <p:sp>
        <p:nvSpPr>
          <p:cNvPr id="10" name="Footer Placeholder 9">
            <a:extLst>
              <a:ext uri="{FF2B5EF4-FFF2-40B4-BE49-F238E27FC236}">
                <a16:creationId xmlns:a16="http://schemas.microsoft.com/office/drawing/2014/main" id="{61AAA724-A012-4649-7B92-199B494AE670}"/>
              </a:ext>
            </a:extLst>
          </p:cNvPr>
          <p:cNvSpPr>
            <a:spLocks noGrp="1"/>
          </p:cNvSpPr>
          <p:nvPr>
            <p:ph type="ftr" sz="quarter" idx="3"/>
          </p:nvPr>
        </p:nvSpPr>
        <p:spPr/>
        <p:txBody>
          <a:bodyPr/>
          <a:lstStyle/>
          <a:p>
            <a:pPr>
              <a:defRPr/>
            </a:pPr>
            <a:r>
              <a:rPr lang="en-US"/>
              <a:t>Loaiza Medina | URA Final Presentation</a:t>
            </a:r>
            <a:endParaRPr lang="en-US" b="1" dirty="0"/>
          </a:p>
        </p:txBody>
      </p:sp>
    </p:spTree>
    <p:extLst>
      <p:ext uri="{BB962C8B-B14F-4D97-AF65-F5344CB8AC3E}">
        <p14:creationId xmlns:p14="http://schemas.microsoft.com/office/powerpoint/2010/main" val="424142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BCDAF-309F-5106-C3A5-582DD29E0D40}"/>
              </a:ext>
            </a:extLst>
          </p:cNvPr>
          <p:cNvSpPr>
            <a:spLocks noGrp="1"/>
          </p:cNvSpPr>
          <p:nvPr>
            <p:ph sz="half" idx="15"/>
          </p:nvPr>
        </p:nvSpPr>
        <p:spPr>
          <a:xfrm>
            <a:off x="228601" y="645459"/>
            <a:ext cx="8679238" cy="3916602"/>
          </a:xfrm>
        </p:spPr>
        <p:txBody>
          <a:bodyPr/>
          <a:lstStyle/>
          <a:p>
            <a:pPr marL="0" indent="0">
              <a:buNone/>
            </a:pPr>
            <a:r>
              <a:rPr lang="en-US" i="1" u="sng" dirty="0"/>
              <a:t>Analysis</a:t>
            </a:r>
            <a:endParaRPr lang="es-PR" i="1" u="sng" dirty="0"/>
          </a:p>
        </p:txBody>
      </p:sp>
      <p:sp>
        <p:nvSpPr>
          <p:cNvPr id="7" name="Slide Number Placeholder 6">
            <a:extLst>
              <a:ext uri="{FF2B5EF4-FFF2-40B4-BE49-F238E27FC236}">
                <a16:creationId xmlns:a16="http://schemas.microsoft.com/office/drawing/2014/main" id="{F68B1DF4-65F0-3DCF-6D0D-A33771AAF7C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8" name="Title 7">
            <a:extLst>
              <a:ext uri="{FF2B5EF4-FFF2-40B4-BE49-F238E27FC236}">
                <a16:creationId xmlns:a16="http://schemas.microsoft.com/office/drawing/2014/main" id="{016B8E76-C765-1B04-8BA6-B563227187D3}"/>
              </a:ext>
            </a:extLst>
          </p:cNvPr>
          <p:cNvSpPr>
            <a:spLocks noGrp="1"/>
          </p:cNvSpPr>
          <p:nvPr>
            <p:ph type="title"/>
          </p:nvPr>
        </p:nvSpPr>
        <p:spPr/>
        <p:txBody>
          <a:bodyPr/>
          <a:lstStyle/>
          <a:p>
            <a:r>
              <a:rPr lang="en-US" dirty="0"/>
              <a:t>Methodology: Lead Time</a:t>
            </a:r>
            <a:endParaRPr lang="es-PR" dirty="0"/>
          </a:p>
        </p:txBody>
      </p:sp>
      <p:pic>
        <p:nvPicPr>
          <p:cNvPr id="15" name="Picture 14">
            <a:extLst>
              <a:ext uri="{FF2B5EF4-FFF2-40B4-BE49-F238E27FC236}">
                <a16:creationId xmlns:a16="http://schemas.microsoft.com/office/drawing/2014/main" id="{93990F48-C623-FE38-A78A-F093D6EFF511}"/>
              </a:ext>
            </a:extLst>
          </p:cNvPr>
          <p:cNvPicPr>
            <a:picLocks noChangeAspect="1"/>
          </p:cNvPicPr>
          <p:nvPr/>
        </p:nvPicPr>
        <p:blipFill>
          <a:blip r:embed="rId3"/>
          <a:stretch>
            <a:fillRect/>
          </a:stretch>
        </p:blipFill>
        <p:spPr>
          <a:xfrm>
            <a:off x="1624509" y="1111916"/>
            <a:ext cx="5894982" cy="2866137"/>
          </a:xfrm>
          <a:prstGeom prst="rect">
            <a:avLst/>
          </a:prstGeom>
        </p:spPr>
      </p:pic>
      <p:sp>
        <p:nvSpPr>
          <p:cNvPr id="16" name="Footer Placeholder 15">
            <a:extLst>
              <a:ext uri="{FF2B5EF4-FFF2-40B4-BE49-F238E27FC236}">
                <a16:creationId xmlns:a16="http://schemas.microsoft.com/office/drawing/2014/main" id="{6F31966F-64A8-D611-1316-32160D7F7714}"/>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Loaiza Medina | URA Final Presentation</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Tree>
    <p:extLst>
      <p:ext uri="{BB962C8B-B14F-4D97-AF65-F5344CB8AC3E}">
        <p14:creationId xmlns:p14="http://schemas.microsoft.com/office/powerpoint/2010/main" val="3880525081"/>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16879</TotalTime>
  <Words>1192</Words>
  <Application>Microsoft Office PowerPoint</Application>
  <PresentationFormat>On-screen Show (16:9)</PresentationFormat>
  <Paragraphs>127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Fermilab_PPT_090915</vt:lpstr>
      <vt:lpstr>PowerPoint Presentation</vt:lpstr>
      <vt:lpstr>The Benefits of Successful Projects for Fermilab</vt:lpstr>
      <vt:lpstr>Infrastructure Service Division (ISD)</vt:lpstr>
      <vt:lpstr>Construction Process Overview</vt:lpstr>
      <vt:lpstr>General Plant Projects </vt:lpstr>
      <vt:lpstr>GPP Examples</vt:lpstr>
      <vt:lpstr>Bottleneck</vt:lpstr>
      <vt:lpstr>Methodology: Lead Time</vt:lpstr>
      <vt:lpstr>Methodology: Lead Time</vt:lpstr>
      <vt:lpstr>Visualizing GPP Processes Through a Flowchart</vt:lpstr>
      <vt:lpstr>Methodology: Lead Time</vt:lpstr>
      <vt:lpstr>Results</vt:lpstr>
      <vt:lpstr>Conclusion and Future Work</vt:lpstr>
      <vt:lpstr>Future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Delgado</dc:creator>
  <cp:lastModifiedBy>LOAIZA GIOVANSKA MEDINA-PEREZ</cp:lastModifiedBy>
  <cp:revision>88</cp:revision>
  <cp:lastPrinted>2023-07-29T21:04:57Z</cp:lastPrinted>
  <dcterms:created xsi:type="dcterms:W3CDTF">2021-06-11T15:03:40Z</dcterms:created>
  <dcterms:modified xsi:type="dcterms:W3CDTF">2023-08-01T20:48:27Z</dcterms:modified>
</cp:coreProperties>
</file>