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316" r:id="rId4"/>
    <p:sldId id="342" r:id="rId5"/>
    <p:sldId id="388" r:id="rId6"/>
    <p:sldId id="389" r:id="rId7"/>
    <p:sldId id="390" r:id="rId8"/>
    <p:sldId id="391" r:id="rId9"/>
    <p:sldId id="397" r:id="rId10"/>
    <p:sldId id="257" r:id="rId11"/>
    <p:sldId id="396" r:id="rId12"/>
    <p:sldId id="376" r:id="rId13"/>
    <p:sldId id="369" r:id="rId14"/>
    <p:sldId id="370" r:id="rId15"/>
    <p:sldId id="371" r:id="rId16"/>
    <p:sldId id="372" r:id="rId17"/>
    <p:sldId id="377" r:id="rId18"/>
    <p:sldId id="378" r:id="rId19"/>
    <p:sldId id="374" r:id="rId20"/>
    <p:sldId id="362" r:id="rId21"/>
    <p:sldId id="344" r:id="rId22"/>
    <p:sldId id="366" r:id="rId23"/>
    <p:sldId id="392" r:id="rId24"/>
    <p:sldId id="380" r:id="rId25"/>
    <p:sldId id="395" r:id="rId26"/>
    <p:sldId id="375" r:id="rId27"/>
    <p:sldId id="343" r:id="rId28"/>
    <p:sldId id="368" r:id="rId29"/>
    <p:sldId id="365" r:id="rId30"/>
    <p:sldId id="311" r:id="rId3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13"/>
    <a:srgbClr val="DE3C10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94712" autoAdjust="0"/>
  </p:normalViewPr>
  <p:slideViewPr>
    <p:cSldViewPr>
      <p:cViewPr>
        <p:scale>
          <a:sx n="90" d="100"/>
          <a:sy n="90" d="100"/>
        </p:scale>
        <p:origin x="-31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10/29/2012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10/29/2012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OTE Building PMG Report </a:t>
            </a:r>
            <a:br>
              <a:rPr lang="en-US" sz="4000" b="1" dirty="0" smtClean="0"/>
            </a:br>
            <a:r>
              <a:rPr lang="en-US" sz="4000" b="1" dirty="0" smtClean="0"/>
              <a:t>October 25, 2012</a:t>
            </a:r>
            <a:br>
              <a:rPr lang="en-US" sz="4000" b="1" dirty="0" smtClean="0"/>
            </a:br>
            <a:r>
              <a:rPr lang="en-US" sz="2800" dirty="0" smtClean="0"/>
              <a:t>Rhonda Merchut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11" y="1600200"/>
            <a:ext cx="3756378" cy="500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Schedule analysis, reporting, and cost curve </a:t>
            </a:r>
            <a:r>
              <a:rPr lang="en-US" sz="3600" dirty="0" smtClean="0"/>
              <a:t>continues.</a:t>
            </a:r>
          </a:p>
          <a:p>
            <a:r>
              <a:rPr lang="en-US" sz="3600" b="1" dirty="0" smtClean="0"/>
              <a:t>Shop drawing review </a:t>
            </a:r>
            <a:r>
              <a:rPr lang="en-US" sz="3600" dirty="0" smtClean="0"/>
              <a:t>well underway</a:t>
            </a:r>
            <a:r>
              <a:rPr lang="en-US" sz="3600" b="1" dirty="0" smtClean="0"/>
              <a:t>. </a:t>
            </a:r>
            <a:r>
              <a:rPr lang="en-US" sz="3600" dirty="0" smtClean="0"/>
              <a:t>Approx 60% through anticipated 800+ submittals. </a:t>
            </a:r>
          </a:p>
          <a:p>
            <a:r>
              <a:rPr lang="en-US" sz="3600" b="1" dirty="0"/>
              <a:t>Subcontractor’s BIM model developed </a:t>
            </a:r>
            <a:r>
              <a:rPr lang="en-US" sz="3600" dirty="0"/>
              <a:t>for coordination. </a:t>
            </a:r>
            <a:r>
              <a:rPr lang="en-US" sz="3600" b="1" dirty="0"/>
              <a:t>Extensive coordination required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Safety procedures </a:t>
            </a:r>
            <a:r>
              <a:rPr lang="en-US" sz="3600" dirty="0" smtClean="0"/>
              <a:t>continue to be expanded as more subs come onto the project.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dirty="0" smtClean="0"/>
              <a:t>LEED procedures &amp; Action Plan implemented.</a:t>
            </a:r>
          </a:p>
          <a:p>
            <a:pPr lvl="1"/>
            <a:r>
              <a:rPr lang="en-US" b="1" dirty="0" smtClean="0"/>
              <a:t>91% construction waste has been recycled.</a:t>
            </a:r>
          </a:p>
          <a:p>
            <a:pPr lvl="1"/>
            <a:r>
              <a:rPr lang="en-US" b="1" dirty="0" smtClean="0"/>
              <a:t>On track to meet goal of 20% (by cost) of regionally manufactured materials.</a:t>
            </a:r>
          </a:p>
          <a:p>
            <a:pPr lvl="1"/>
            <a:r>
              <a:rPr lang="en-US" b="1" dirty="0" smtClean="0"/>
              <a:t>On track to meet goal of 20% (by cost) of recycled content in materials used.</a:t>
            </a:r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Building Construction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Sub structure complete (SOG underway)</a:t>
            </a:r>
          </a:p>
          <a:p>
            <a:pPr lvl="1"/>
            <a:r>
              <a:rPr lang="en-US" b="1" dirty="0" smtClean="0"/>
              <a:t>Under-slab utilities underway</a:t>
            </a:r>
          </a:p>
          <a:p>
            <a:r>
              <a:rPr lang="en-US" sz="3600" b="1" dirty="0" smtClean="0"/>
              <a:t>Superstructure nearing completion</a:t>
            </a:r>
          </a:p>
          <a:p>
            <a:pPr lvl="1"/>
            <a:r>
              <a:rPr lang="en-US" b="1" dirty="0" smtClean="0"/>
              <a:t>West decks poured</a:t>
            </a:r>
          </a:p>
          <a:p>
            <a:pPr lvl="1"/>
            <a:r>
              <a:rPr lang="en-US" b="1" dirty="0" smtClean="0"/>
              <a:t>Slab pours for east side on-going</a:t>
            </a:r>
          </a:p>
          <a:p>
            <a:r>
              <a:rPr lang="en-US" sz="3600" b="1" dirty="0" smtClean="0"/>
              <a:t>Interior CDF steel underway</a:t>
            </a:r>
          </a:p>
          <a:p>
            <a:r>
              <a:rPr lang="en-US" sz="3600" b="1" dirty="0" smtClean="0"/>
              <a:t>Detailing perimeter vertical structural steel tubing underway</a:t>
            </a:r>
          </a:p>
          <a:p>
            <a:r>
              <a:rPr lang="en-US" sz="3600" b="1" dirty="0" smtClean="0"/>
              <a:t>Transformer &amp; Switchboard rec’d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48" y="274638"/>
            <a:ext cx="4349752" cy="792162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Super structure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" y="304800"/>
            <a:ext cx="3666941" cy="273888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4240271" cy="31671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3733800" cy="27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1762"/>
            <a:ext cx="2415143" cy="362271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00400"/>
            <a:ext cx="20193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\\blue1\FESS\FESS_ENG\Active Projects\10\8\1\Pictures\Cindy Arnold\2012 10-09\12-0277-14D_t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2812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60134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 CDF</a:t>
            </a:r>
            <a:endParaRPr lang="en-US" sz="3200" b="1" dirty="0"/>
          </a:p>
        </p:txBody>
      </p:sp>
      <p:pic>
        <p:nvPicPr>
          <p:cNvPr id="1027" name="Picture 3" descr="\\blue1\FESS\FESS_ENG\Active Projects\10\8\1\Pictures\Cindy Arnold\2012 10-15\12-0282-04D_t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3513138"/>
            <a:ext cx="2845593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27432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2654"/>
            <a:ext cx="4080272" cy="3060204"/>
          </a:xfrm>
        </p:spPr>
      </p:pic>
      <p:sp>
        <p:nvSpPr>
          <p:cNvPr id="3" name="TextBox 2"/>
          <p:cNvSpPr txBox="1"/>
          <p:nvPr/>
        </p:nvSpPr>
        <p:spPr>
          <a:xfrm>
            <a:off x="4038600" y="1600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Cantilever at CDF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453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0" y="539632"/>
            <a:ext cx="4021980" cy="301648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733800" cy="2800350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10499"/>
            <a:ext cx="3884845" cy="29136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Utilities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3886200" cy="2914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038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9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8" y="891182"/>
            <a:ext cx="2889692" cy="21672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5372"/>
            <a:ext cx="3865826" cy="2899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199" y="1000780"/>
            <a:ext cx="478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Inside CDF</a:t>
            </a:r>
            <a:endParaRPr lang="en-US" sz="2800" b="1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1717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Two Week Look </a:t>
            </a:r>
            <a:r>
              <a:rPr lang="en-US" b="1" dirty="0"/>
              <a:t>A</a:t>
            </a: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80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Prep and Pour west slab on grade (except polished concrete areas) </a:t>
            </a:r>
          </a:p>
          <a:p>
            <a:r>
              <a:rPr lang="en-US" sz="4000" b="1" dirty="0" smtClean="0"/>
              <a:t>Begin interior MEP ceiling rough-in</a:t>
            </a:r>
          </a:p>
          <a:p>
            <a:r>
              <a:rPr lang="en-US" sz="4000" b="1" dirty="0" smtClean="0"/>
              <a:t>Continue vertical steel tube work</a:t>
            </a:r>
          </a:p>
          <a:p>
            <a:r>
              <a:rPr lang="en-US" sz="4000" b="1" dirty="0" smtClean="0"/>
              <a:t>Pour east decks</a:t>
            </a:r>
          </a:p>
          <a:p>
            <a:pPr marL="5715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696200" cy="990600"/>
          </a:xfrm>
          <a:noFill/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64820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Coordination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400" dirty="0">
                <a:solidFill>
                  <a:schemeClr val="tx1"/>
                </a:solidFill>
              </a:rPr>
              <a:t>OTE Building Project </a:t>
            </a:r>
            <a:r>
              <a:rPr lang="en-US" sz="5100" dirty="0" smtClean="0">
                <a:solidFill>
                  <a:schemeClr val="tx1"/>
                </a:solidFill>
              </a:rPr>
              <a:t>State </a:t>
            </a:r>
            <a:r>
              <a:rPr lang="en-US" sz="5100" dirty="0">
                <a:solidFill>
                  <a:schemeClr val="tx1"/>
                </a:solidFill>
              </a:rPr>
              <a:t>Activities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Fiscal &amp; Schedule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Summary Action Items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DCEO </a:t>
            </a:r>
            <a:r>
              <a:rPr lang="en-US" b="1" dirty="0" smtClean="0"/>
              <a:t>line item budget revised </a:t>
            </a:r>
            <a:r>
              <a:rPr lang="en-US" dirty="0"/>
              <a:t>based on Barton Malow schedule of </a:t>
            </a:r>
            <a:r>
              <a:rPr lang="en-US" dirty="0" smtClean="0"/>
              <a:t>values &amp; revised burdens</a:t>
            </a:r>
            <a:endParaRPr lang="en-US" b="1" dirty="0" smtClean="0"/>
          </a:p>
          <a:p>
            <a:endParaRPr lang="en-US" sz="36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Budget </a:t>
            </a:r>
            <a:r>
              <a:rPr lang="en-US" b="1" dirty="0">
                <a:solidFill>
                  <a:srgbClr val="FF0000"/>
                </a:solidFill>
              </a:rPr>
              <a:t>Modification </a:t>
            </a:r>
            <a:r>
              <a:rPr lang="en-US" b="1" dirty="0" smtClean="0">
                <a:solidFill>
                  <a:srgbClr val="FF0000"/>
                </a:solidFill>
              </a:rPr>
              <a:t>Request approved 10/22/12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26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3713" r="6833" b="7912"/>
          <a:stretch/>
        </p:blipFill>
        <p:spPr>
          <a:xfrm>
            <a:off x="762000" y="915393"/>
            <a:ext cx="7315199" cy="5570570"/>
          </a:xfrm>
        </p:spPr>
      </p:pic>
    </p:spTree>
    <p:extLst>
      <p:ext uri="{BB962C8B-B14F-4D97-AF65-F5344CB8AC3E}">
        <p14:creationId xmlns:p14="http://schemas.microsoft.com/office/powerpoint/2010/main" val="2118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4485" r="6175" b="8520"/>
          <a:stretch/>
        </p:blipFill>
        <p:spPr>
          <a:xfrm>
            <a:off x="762000" y="1066800"/>
            <a:ext cx="7543800" cy="5580768"/>
          </a:xfrm>
        </p:spPr>
      </p:pic>
    </p:spTree>
    <p:extLst>
      <p:ext uri="{BB962C8B-B14F-4D97-AF65-F5344CB8AC3E}">
        <p14:creationId xmlns:p14="http://schemas.microsoft.com/office/powerpoint/2010/main" val="38115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additional days for underground work (SA05)</a:t>
            </a:r>
          </a:p>
          <a:p>
            <a:r>
              <a:rPr lang="en-US" dirty="0" smtClean="0"/>
              <a:t>Anticipated 10 additional days for deck penetration changes. (EC 049)</a:t>
            </a:r>
          </a:p>
          <a:p>
            <a:r>
              <a:rPr lang="en-US" dirty="0" smtClean="0"/>
              <a:t>Anticipated revised MS 3, Project Complete: </a:t>
            </a:r>
            <a:r>
              <a:rPr lang="en-US" b="1" dirty="0" smtClean="0"/>
              <a:t>12/10/13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BCWS &amp; ACWP Cost Curve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29% costed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30% time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16" y="2243579"/>
            <a:ext cx="8771484" cy="349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Unaligned Activities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8954"/>
            <a:ext cx="8229600" cy="36284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Change Order Tracking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maintain Change Order Log. </a:t>
            </a:r>
          </a:p>
          <a:p>
            <a:pPr lvl="1"/>
            <a:r>
              <a:rPr lang="en-US" dirty="0" smtClean="0"/>
              <a:t>60 identified EC’s = +$119K</a:t>
            </a:r>
          </a:p>
          <a:p>
            <a:pPr lvl="1"/>
            <a:r>
              <a:rPr lang="en-US" dirty="0" smtClean="0"/>
              <a:t>Existing Conditions, A/E omissions, value engineering are the primary categories</a:t>
            </a:r>
          </a:p>
          <a:p>
            <a:pPr lvl="1"/>
            <a:r>
              <a:rPr lang="en-US" b="1" dirty="0" smtClean="0"/>
              <a:t>Discipline coordination remains a challenge </a:t>
            </a:r>
          </a:p>
          <a:p>
            <a:pPr lvl="2"/>
            <a:r>
              <a:rPr lang="en-US" dirty="0" smtClean="0"/>
              <a:t>145 RFI’s to date</a:t>
            </a:r>
          </a:p>
          <a:p>
            <a:r>
              <a:rPr lang="en-US" dirty="0" smtClean="0"/>
              <a:t>PA working diligently with BMC to insure timely submissions of Modification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PP Tracking Milestones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95400"/>
            <a:ext cx="8297617" cy="4447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1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Contingency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Sources available to fund change orders: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IGPP;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b="1" dirty="0"/>
              <a:t>De-scope from anticipated T&amp;M work</a:t>
            </a:r>
            <a:r>
              <a:rPr lang="en-US" dirty="0" smtClean="0"/>
              <a:t>;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ALL T&amp;M has been cancelled: </a:t>
            </a:r>
          </a:p>
          <a:p>
            <a:pPr lvl="3"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Service Screen Wall, Bike path realignment, native prairie garden, Art &amp; Science Window Film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De-scope from A/E support work;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DOE </a:t>
            </a:r>
            <a:r>
              <a:rPr lang="en-US" b="1" dirty="0" smtClean="0"/>
              <a:t>backstop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Subject to FY 13 funding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De-scope from main construction work (will not recover all funds</a:t>
            </a:r>
            <a:r>
              <a:rPr lang="en-US" dirty="0" smtClean="0"/>
              <a:t>);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Value engineering main construction 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Contingency Opportunities </a:t>
            </a:r>
            <a:r>
              <a:rPr lang="en-US" sz="3800" b="1" dirty="0" smtClean="0"/>
              <a:t>status:</a:t>
            </a:r>
            <a:endParaRPr lang="en-US" sz="3800" dirty="0" smtClean="0"/>
          </a:p>
          <a:p>
            <a:pPr marL="628650" indent="-571500"/>
            <a:r>
              <a:rPr lang="en-US" sz="3600" b="1" dirty="0" smtClean="0"/>
              <a:t>Change CMU 2-hour wall to Gyp Board 2-hour wall</a:t>
            </a:r>
            <a:endParaRPr lang="en-US" sz="3600" dirty="0" smtClean="0"/>
          </a:p>
          <a:p>
            <a:pPr marL="628650" indent="-571500"/>
            <a:r>
              <a:rPr lang="en-US" sz="3600" b="1" dirty="0" smtClean="0"/>
              <a:t>Mechanical modifications</a:t>
            </a:r>
            <a:endParaRPr lang="en-US" sz="3600" dirty="0" smtClean="0"/>
          </a:p>
          <a:p>
            <a:pPr marL="628650" indent="-571500"/>
            <a:r>
              <a:rPr lang="en-US" sz="3600" b="1" dirty="0" smtClean="0"/>
              <a:t>Glazing Type changes</a:t>
            </a:r>
          </a:p>
          <a:p>
            <a:pPr marL="628650" indent="-571500"/>
            <a:endParaRPr lang="en-US" sz="3600" b="1" dirty="0"/>
          </a:p>
          <a:p>
            <a:pPr marL="5715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To date $170K in savings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IASU Update</a:t>
            </a:r>
            <a:endParaRPr lang="en-US" sz="4000" dirty="0" smtClean="0"/>
          </a:p>
          <a:p>
            <a:r>
              <a:rPr lang="en-US" sz="3600" dirty="0" smtClean="0"/>
              <a:t>Phase 1 has been complete.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4000" b="1" dirty="0" smtClean="0"/>
              <a:t>CDF Coordination</a:t>
            </a:r>
          </a:p>
          <a:p>
            <a:r>
              <a:rPr lang="en-US" sz="3600" dirty="0">
                <a:solidFill>
                  <a:prstClr val="black"/>
                </a:solidFill>
              </a:rPr>
              <a:t>OTE work on </a:t>
            </a:r>
            <a:r>
              <a:rPr lang="en-US" sz="3600" b="1" dirty="0">
                <a:solidFill>
                  <a:prstClr val="black"/>
                </a:solidFill>
              </a:rPr>
              <a:t>east side </a:t>
            </a:r>
            <a:r>
              <a:rPr lang="en-US" sz="3600" dirty="0">
                <a:solidFill>
                  <a:prstClr val="black"/>
                </a:solidFill>
              </a:rPr>
              <a:t>general assembly is complete &amp; returned </a:t>
            </a:r>
            <a:r>
              <a:rPr lang="en-US" sz="3600" dirty="0" smtClean="0">
                <a:solidFill>
                  <a:prstClr val="black"/>
                </a:solidFill>
              </a:rPr>
              <a:t>to CDF </a:t>
            </a:r>
            <a:r>
              <a:rPr lang="en-US" sz="3600" dirty="0">
                <a:solidFill>
                  <a:prstClr val="black"/>
                </a:solidFill>
              </a:rPr>
              <a:t>use.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West ramp remains closed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</a:rPr>
              <a:t>CDF roof reinforcing continues</a:t>
            </a:r>
          </a:p>
          <a:p>
            <a:pPr lvl="1"/>
            <a:r>
              <a:rPr lang="en-US" sz="3200" b="1" dirty="0" smtClean="0">
                <a:solidFill>
                  <a:prstClr val="black"/>
                </a:solidFill>
              </a:rPr>
              <a:t>OTE/CDF Bridge prep work underway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1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Summary Action Items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001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Obtain Status of block </a:t>
            </a:r>
            <a:r>
              <a:rPr lang="en-US" sz="3600" dirty="0" err="1" smtClean="0"/>
              <a:t>pivoter</a:t>
            </a:r>
            <a:r>
              <a:rPr lang="en-US" sz="3600" dirty="0" smtClean="0"/>
              <a:t>. </a:t>
            </a:r>
          </a:p>
          <a:p>
            <a:r>
              <a:rPr lang="en-US" sz="3600" strike="sngStrike" dirty="0" smtClean="0"/>
              <a:t>Obtain final decision on CDF tours</a:t>
            </a:r>
            <a:r>
              <a:rPr lang="en-US" sz="3600" dirty="0" smtClean="0"/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No public Tours</a:t>
            </a:r>
          </a:p>
          <a:p>
            <a:r>
              <a:rPr lang="en-US" sz="3600" dirty="0" smtClean="0"/>
              <a:t>Obtain samples for polished concrete floor. </a:t>
            </a:r>
            <a:r>
              <a:rPr lang="en-US" sz="3600" dirty="0" smtClean="0">
                <a:solidFill>
                  <a:srgbClr val="FF0000"/>
                </a:solidFill>
              </a:rPr>
              <a:t>Aggregate has been selected. EC must be issued.</a:t>
            </a:r>
          </a:p>
          <a:p>
            <a:r>
              <a:rPr lang="en-US" sz="3600" dirty="0" smtClean="0"/>
              <a:t>Continue overarching IARC development: </a:t>
            </a:r>
            <a:r>
              <a:rPr lang="en-US" sz="3600" b="1" dirty="0" smtClean="0"/>
              <a:t>Outfitting needs </a:t>
            </a:r>
            <a:r>
              <a:rPr lang="en-US" sz="3600" dirty="0" smtClean="0"/>
              <a:t>, costs, and schedule </a:t>
            </a:r>
            <a:r>
              <a:rPr lang="en-US" sz="3600" b="1" dirty="0" smtClean="0"/>
              <a:t>including VoIP, CDF refurbishment scope</a:t>
            </a:r>
            <a:r>
              <a:rPr lang="en-US" sz="3600" dirty="0" smtClean="0"/>
              <a:t>. </a:t>
            </a:r>
            <a:r>
              <a:rPr lang="en-US" sz="3600" strike="sngStrike" dirty="0" smtClean="0"/>
              <a:t>Coordinate </a:t>
            </a:r>
            <a:r>
              <a:rPr lang="en-US" sz="3600" b="1" strike="sngStrike" dirty="0" smtClean="0"/>
              <a:t>Lecture Hall furnishings </a:t>
            </a:r>
            <a:r>
              <a:rPr lang="en-US" sz="3600" strike="sngStrike" dirty="0" smtClean="0"/>
              <a:t>with under slab electrical placement</a:t>
            </a:r>
            <a:r>
              <a:rPr lang="en-US" sz="3600" dirty="0" smtClean="0"/>
              <a:t>.</a:t>
            </a:r>
            <a:r>
              <a:rPr lang="en-US" sz="3600" dirty="0" smtClean="0">
                <a:solidFill>
                  <a:srgbClr val="FF0000"/>
                </a:solidFill>
              </a:rPr>
              <a:t> Under slab electrical finalized.</a:t>
            </a:r>
            <a:endParaRPr lang="en-US" sz="3600" dirty="0" smtClean="0"/>
          </a:p>
          <a:p>
            <a:r>
              <a:rPr lang="en-US" sz="3600" dirty="0" smtClean="0"/>
              <a:t>Continue </a:t>
            </a:r>
            <a:r>
              <a:rPr lang="en-US" sz="3600" b="1" dirty="0" smtClean="0"/>
              <a:t>contingency opportunities </a:t>
            </a:r>
            <a:r>
              <a:rPr lang="en-US" sz="3600" dirty="0" smtClean="0"/>
              <a:t>identification.</a:t>
            </a:r>
          </a:p>
          <a:p>
            <a:r>
              <a:rPr lang="en-US" sz="3600" strike="sngStrike" dirty="0" smtClean="0"/>
              <a:t>Submit to </a:t>
            </a:r>
            <a:r>
              <a:rPr lang="en-US" sz="3600" strike="sngStrike" dirty="0"/>
              <a:t>DCEO </a:t>
            </a:r>
            <a:r>
              <a:rPr lang="en-US" sz="3600" b="1" strike="sngStrike" dirty="0"/>
              <a:t>revised line item budget</a:t>
            </a:r>
            <a:r>
              <a:rPr lang="en-US" sz="3600" b="1" dirty="0" smtClean="0"/>
              <a:t>. </a:t>
            </a:r>
            <a:r>
              <a:rPr lang="en-US" sz="3600" dirty="0" smtClean="0">
                <a:solidFill>
                  <a:srgbClr val="FF0000"/>
                </a:solidFill>
              </a:rPr>
              <a:t>Approval rec’d</a:t>
            </a:r>
            <a:endParaRPr lang="en-US" sz="3600" dirty="0" smtClean="0"/>
          </a:p>
          <a:p>
            <a:r>
              <a:rPr lang="en-US" sz="3600" dirty="0" smtClean="0"/>
              <a:t>Continue </a:t>
            </a:r>
            <a:r>
              <a:rPr lang="en-US" sz="3600" b="1" dirty="0" smtClean="0"/>
              <a:t>cost loaded schedule evaluation &amp; cost curve analysis </a:t>
            </a:r>
            <a:r>
              <a:rPr lang="en-US" sz="3600" dirty="0" smtClean="0"/>
              <a:t>with Subcontractor.</a:t>
            </a:r>
          </a:p>
          <a:p>
            <a:r>
              <a:rPr lang="en-US" sz="3600" dirty="0" smtClean="0"/>
              <a:t>Continue</a:t>
            </a:r>
            <a:r>
              <a:rPr lang="en-US" sz="3600" b="1" dirty="0" smtClean="0"/>
              <a:t> shop drawing &amp; change order review, RFI responses</a:t>
            </a:r>
          </a:p>
          <a:p>
            <a:r>
              <a:rPr lang="en-US" sz="3600" b="1" dirty="0" smtClean="0"/>
              <a:t>Continue construction coordination</a:t>
            </a:r>
            <a:r>
              <a:rPr lang="en-US" sz="3600" b="1" dirty="0"/>
              <a:t> </a:t>
            </a:r>
            <a:r>
              <a:rPr lang="en-US" sz="3600" b="1" dirty="0" smtClean="0"/>
              <a:t>&amp; oversight. </a:t>
            </a:r>
          </a:p>
          <a:p>
            <a:endParaRPr lang="en-US" sz="3600" b="1" dirty="0"/>
          </a:p>
          <a:p>
            <a:r>
              <a:rPr lang="en-US" sz="3600" b="1" dirty="0" smtClean="0">
                <a:solidFill>
                  <a:srgbClr val="FF0000"/>
                </a:solidFill>
              </a:rPr>
              <a:t>Next PMG re: Thanksgiving &amp; Christmas?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l"/>
            <a:r>
              <a:rPr lang="en-US" b="1" dirty="0" smtClean="0"/>
              <a:t>CDF Refurbishment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Project scope development underway</a:t>
            </a:r>
          </a:p>
          <a:p>
            <a:r>
              <a:rPr lang="en-US" sz="3600" dirty="0" smtClean="0"/>
              <a:t>Priorities:</a:t>
            </a:r>
          </a:p>
          <a:p>
            <a:pPr lvl="1"/>
            <a:r>
              <a:rPr lang="en-US" sz="3600" b="1" dirty="0" smtClean="0"/>
              <a:t>Building fire and life safety </a:t>
            </a:r>
            <a:r>
              <a:rPr lang="en-US" sz="3600" dirty="0" smtClean="0"/>
              <a:t> </a:t>
            </a:r>
          </a:p>
          <a:p>
            <a:pPr lvl="2"/>
            <a:r>
              <a:rPr lang="en-US" sz="3200" dirty="0" smtClean="0"/>
              <a:t>Building Use to remain as science. No expansion of tours. </a:t>
            </a:r>
          </a:p>
          <a:p>
            <a:pPr lvl="2"/>
            <a:r>
              <a:rPr lang="en-US" sz="3200" dirty="0" smtClean="0"/>
              <a:t>Update per Code required.</a:t>
            </a:r>
          </a:p>
          <a:p>
            <a:pPr lvl="2"/>
            <a:r>
              <a:rPr lang="en-US" sz="3200" dirty="0" smtClean="0"/>
              <a:t>End of life equipment to be replaced</a:t>
            </a:r>
          </a:p>
          <a:p>
            <a:pPr lvl="1"/>
            <a:r>
              <a:rPr lang="en-US" sz="3600" b="1" dirty="0"/>
              <a:t>Regulatory compliance</a:t>
            </a:r>
            <a:r>
              <a:rPr lang="en-US" sz="3600" dirty="0"/>
              <a:t>: </a:t>
            </a:r>
            <a:endParaRPr lang="en-US" sz="3600" dirty="0" smtClean="0"/>
          </a:p>
          <a:p>
            <a:pPr lvl="2"/>
            <a:r>
              <a:rPr lang="en-US" sz="3200" dirty="0" smtClean="0"/>
              <a:t>ADA</a:t>
            </a:r>
            <a:r>
              <a:rPr lang="en-US" sz="3200" dirty="0"/>
              <a:t>, </a:t>
            </a:r>
          </a:p>
          <a:p>
            <a:pPr lvl="2"/>
            <a:r>
              <a:rPr lang="en-US" sz="3200" dirty="0" smtClean="0"/>
              <a:t>Guiding </a:t>
            </a:r>
            <a:r>
              <a:rPr lang="en-US" sz="3200" dirty="0"/>
              <a:t>principles</a:t>
            </a:r>
          </a:p>
          <a:p>
            <a:pPr lvl="1"/>
            <a:r>
              <a:rPr lang="en-US" sz="3600" b="1" dirty="0" smtClean="0"/>
              <a:t>Building systems &amp; infrastructure</a:t>
            </a:r>
            <a:r>
              <a:rPr lang="en-US" sz="3600" dirty="0" smtClean="0"/>
              <a:t>: </a:t>
            </a:r>
          </a:p>
          <a:p>
            <a:pPr lvl="2"/>
            <a:r>
              <a:rPr lang="en-US" sz="3200" dirty="0" smtClean="0"/>
              <a:t>replacement </a:t>
            </a:r>
            <a:r>
              <a:rPr lang="en-US" sz="3200" dirty="0" err="1" smtClean="0"/>
              <a:t>vs</a:t>
            </a:r>
            <a:r>
              <a:rPr lang="en-US" sz="3200" dirty="0" smtClean="0"/>
              <a:t> repair evaluation underway</a:t>
            </a:r>
          </a:p>
          <a:p>
            <a:pPr lvl="2"/>
            <a:r>
              <a:rPr lang="en-US" sz="3200" dirty="0" smtClean="0"/>
              <a:t>upgrade</a:t>
            </a:r>
          </a:p>
          <a:p>
            <a:pPr lvl="1"/>
            <a:endParaRPr lang="en-US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7080" r="8495" b="8588"/>
          <a:stretch/>
        </p:blipFill>
        <p:spPr>
          <a:xfrm>
            <a:off x="381000" y="381000"/>
            <a:ext cx="8229600" cy="61531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6666" r="7657" b="17460"/>
          <a:stretch/>
        </p:blipFill>
        <p:spPr>
          <a:xfrm>
            <a:off x="457200" y="609600"/>
            <a:ext cx="8194530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6" y="762000"/>
            <a:ext cx="7308506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1233100"/>
            <a:ext cx="73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(loaded)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04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3004"/>
            <a:ext cx="7239000" cy="57576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89783"/>
            <a:ext cx="7239000" cy="32640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9362</TotalTime>
  <Words>662</Words>
  <Application>Microsoft Office PowerPoint</Application>
  <PresentationFormat>On-screen Show (4:3)</PresentationFormat>
  <Paragraphs>143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OTE Building PMG Report  October 25, 2012 Rhonda Merchut</vt:lpstr>
      <vt:lpstr>Agenda</vt:lpstr>
      <vt:lpstr>PowerPoint Presentation</vt:lpstr>
      <vt:lpstr>CDF Refurbishment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OTE Project Status: </vt:lpstr>
      <vt:lpstr> OTE Project Status: </vt:lpstr>
      <vt:lpstr> OTE Building Construction Status: </vt:lpstr>
      <vt:lpstr>Super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Week Look Ahead</vt:lpstr>
      <vt:lpstr>State DCEO Activities </vt:lpstr>
      <vt:lpstr>Schedule</vt:lpstr>
      <vt:lpstr>Schedule</vt:lpstr>
      <vt:lpstr>Schedule Adjustments</vt:lpstr>
      <vt:lpstr>PowerPoint Presentation</vt:lpstr>
      <vt:lpstr>Unaligned Activities</vt:lpstr>
      <vt:lpstr>Change Order Tracking</vt:lpstr>
      <vt:lpstr>PP Tracking Milestones </vt:lpstr>
      <vt:lpstr>Contingency Management</vt:lpstr>
      <vt:lpstr> </vt:lpstr>
      <vt:lpstr>Summary Action Items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403</cp:revision>
  <cp:lastPrinted>2012-10-29T12:51:55Z</cp:lastPrinted>
  <dcterms:created xsi:type="dcterms:W3CDTF">2010-11-29T18:55:41Z</dcterms:created>
  <dcterms:modified xsi:type="dcterms:W3CDTF">2012-10-29T16:16:07Z</dcterms:modified>
</cp:coreProperties>
</file>