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/>
          <p:nvPr>
            <p:ph type="body" sz="quarter" idx="1"/>
          </p:nvPr>
        </p:nvSpPr>
        <p:spPr>
          <a:xfrm>
            <a:off x="3731848" y="9927543"/>
            <a:ext cx="16998462" cy="3058483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457200" defTabSz="9144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914400" defTabSz="9144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1371600" defTabSz="9144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828800" defTabSz="9144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Rectangle 7"/>
          <p:cNvSpPr/>
          <p:nvPr/>
        </p:nvSpPr>
        <p:spPr>
          <a:xfrm>
            <a:off x="3012477" y="-3"/>
            <a:ext cx="18379438" cy="1793874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Text Placeholder 24"/>
          <p:cNvSpPr/>
          <p:nvPr>
            <p:ph type="body" sz="quarter" idx="21"/>
          </p:nvPr>
        </p:nvSpPr>
        <p:spPr>
          <a:xfrm>
            <a:off x="3731847" y="7903681"/>
            <a:ext cx="16998466" cy="20061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 defTabSz="914400">
              <a:lnSpc>
                <a:spcPct val="100000"/>
              </a:lnSpc>
              <a:spcBef>
                <a:spcPts val="1400"/>
              </a:spcBef>
              <a:buSzTx/>
              <a:buNone/>
              <a:defRPr b="1" sz="64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rcRect l="0" t="25816" r="0" b="25769"/>
          <a:stretch>
            <a:fillRect/>
          </a:stretch>
        </p:blipFill>
        <p:spPr>
          <a:xfrm>
            <a:off x="3012476" y="1634021"/>
            <a:ext cx="18379440" cy="5932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2477" y="499686"/>
            <a:ext cx="18021573" cy="60378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6154400" y="12712700"/>
            <a:ext cx="4267200" cy="7366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24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Bottom: Content &amp; Caption"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ody Level One…"/>
          <p:cNvSpPr txBox="1"/>
          <p:nvPr>
            <p:ph type="body" sz="quarter" idx="1"/>
          </p:nvPr>
        </p:nvSpPr>
        <p:spPr>
          <a:xfrm>
            <a:off x="3505200" y="1917698"/>
            <a:ext cx="6055789" cy="10045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4572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9144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13716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8288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3492500" y="13008426"/>
            <a:ext cx="351731" cy="36830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24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xfrm>
            <a:off x="3505200" y="508051"/>
            <a:ext cx="17373600" cy="855755"/>
          </a:xfrm>
          <a:prstGeom prst="rect">
            <a:avLst/>
          </a:prstGeom>
        </p:spPr>
        <p:txBody>
          <a:bodyPr lIns="0" tIns="0" rIns="0" bIns="0" anchor="b"/>
          <a:lstStyle>
            <a:lvl1pPr defTabSz="914400">
              <a:lnSpc>
                <a:spcPct val="100000"/>
              </a:lnSpc>
              <a:defRPr spc="0" sz="56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64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71894" y="12517695"/>
            <a:ext cx="2216789" cy="3982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13"/>
          <p:cNvSpPr/>
          <p:nvPr/>
        </p:nvSpPr>
        <p:spPr>
          <a:xfrm>
            <a:off x="3476982" y="12647924"/>
            <a:ext cx="15062202" cy="146051"/>
          </a:xfrm>
          <a:prstGeom prst="rect">
            <a:avLst/>
          </a:prstGeom>
          <a:solidFill>
            <a:srgbClr val="97D7EB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go Bottom: Picture &amp; Caption"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icture Placeholder 2"/>
          <p:cNvSpPr/>
          <p:nvPr>
            <p:ph type="pic" sz="half" idx="21"/>
          </p:nvPr>
        </p:nvSpPr>
        <p:spPr>
          <a:xfrm>
            <a:off x="3496145" y="1943100"/>
            <a:ext cx="17373601" cy="7453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sz="quarter" idx="1"/>
          </p:nvPr>
        </p:nvSpPr>
        <p:spPr>
          <a:xfrm>
            <a:off x="3496145" y="9886009"/>
            <a:ext cx="17373601" cy="2182519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4572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9144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13716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828800" defTabSz="914400">
              <a:lnSpc>
                <a:spcPct val="100000"/>
              </a:lnSpc>
              <a:spcBef>
                <a:spcPts val="700"/>
              </a:spcBef>
              <a:buSzTx/>
              <a:buNone/>
              <a:defRPr b="1" sz="32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3492500" y="13008426"/>
            <a:ext cx="351731" cy="36830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24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5" name="Title Text"/>
          <p:cNvSpPr txBox="1"/>
          <p:nvPr>
            <p:ph type="title"/>
          </p:nvPr>
        </p:nvSpPr>
        <p:spPr>
          <a:xfrm>
            <a:off x="3505200" y="503504"/>
            <a:ext cx="17373600" cy="855754"/>
          </a:xfrm>
          <a:prstGeom prst="rect">
            <a:avLst/>
          </a:prstGeom>
        </p:spPr>
        <p:txBody>
          <a:bodyPr lIns="0" tIns="0" rIns="0" bIns="0" anchor="b"/>
          <a:lstStyle>
            <a:lvl1pPr defTabSz="914400">
              <a:lnSpc>
                <a:spcPct val="100000"/>
              </a:lnSpc>
              <a:defRPr spc="0" sz="56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76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71894" y="12517695"/>
            <a:ext cx="2216789" cy="39829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4"/>
          <p:cNvSpPr/>
          <p:nvPr/>
        </p:nvSpPr>
        <p:spPr>
          <a:xfrm>
            <a:off x="3476982" y="12647924"/>
            <a:ext cx="15062202" cy="146051"/>
          </a:xfrm>
          <a:prstGeom prst="rect">
            <a:avLst/>
          </a:prstGeom>
          <a:solidFill>
            <a:srgbClr val="97D7EB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3" Type="http://schemas.openxmlformats.org/officeDocument/2006/relationships/hyperlink" Target="https://docs.xilinx.com/r/en-US/ug1399-vitis-hls/pragma-HLS-pipeline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github.com/DarkEnergySurvey/pixcorrect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 Placeholder 1"/>
          <p:cNvSpPr txBox="1"/>
          <p:nvPr>
            <p:ph type="body" sz="quarter" idx="1"/>
          </p:nvPr>
        </p:nvSpPr>
        <p:spPr>
          <a:xfrm>
            <a:off x="3731848" y="10091224"/>
            <a:ext cx="16998462" cy="278043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/>
            </a:pPr>
            <a:r>
              <a:t>Semih Kacmaz	, Fermi National Accelerator Laboratory</a:t>
            </a:r>
          </a:p>
          <a:p>
            <a:pPr>
              <a:spcBef>
                <a:spcPts val="700"/>
              </a:spcBef>
              <a:defRPr sz="3200"/>
            </a:pPr>
          </a:p>
          <a:p>
            <a:pPr>
              <a:spcBef>
                <a:spcPts val="700"/>
              </a:spcBef>
              <a:defRPr sz="3200"/>
            </a:pPr>
            <a:r>
              <a:t>August 11, 2023</a:t>
            </a:r>
          </a:p>
        </p:txBody>
      </p:sp>
      <p:sp>
        <p:nvSpPr>
          <p:cNvPr id="187" name="Text Placeholder 2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1400"/>
              </a:spcBef>
              <a:buSzTx/>
              <a:buNone/>
              <a:defRPr b="1" sz="36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Efforts Toward </a:t>
            </a:r>
          </a:p>
          <a:p>
            <a:pPr marL="0" indent="0" defTabSz="914400">
              <a:lnSpc>
                <a:spcPct val="100000"/>
              </a:lnSpc>
              <a:spcBef>
                <a:spcPts val="1400"/>
              </a:spcBef>
              <a:buSzTx/>
              <a:buNone/>
              <a:defRPr b="1" sz="36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4" name="2_biasimagehistogram.png" descr="2_biasimagehistogr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2728" y="2302220"/>
            <a:ext cx="11729524" cy="8775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firstbias.png" descr="firstbi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2909" y="1954249"/>
            <a:ext cx="6673078" cy="9471837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le 6"/>
          <p:cNvSpPr txBox="1"/>
          <p:nvPr/>
        </p:nvSpPr>
        <p:spPr>
          <a:xfrm>
            <a:off x="4037029" y="444443"/>
            <a:ext cx="17373601" cy="855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914400">
              <a:defRPr b="1" sz="38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Bias Image</a:t>
            </a:r>
          </a:p>
        </p:txBody>
      </p:sp>
      <p:sp>
        <p:nvSpPr>
          <p:cNvPr id="25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258" name="Text Placeholder 2"/>
          <p:cNvSpPr txBox="1"/>
          <p:nvPr>
            <p:ph type="body" sz="quarter" idx="1"/>
          </p:nvPr>
        </p:nvSpPr>
        <p:spPr>
          <a:xfrm>
            <a:off x="4141186" y="11743363"/>
            <a:ext cx="6336524" cy="54947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/>
            </a:lvl1pPr>
          </a:lstStyle>
          <a:p>
            <a:pPr/>
            <a:r>
              <a:t>Bias Image</a:t>
            </a:r>
          </a:p>
        </p:txBody>
      </p:sp>
      <p:sp>
        <p:nvSpPr>
          <p:cNvPr id="259" name="Text Placeholder 2"/>
          <p:cNvSpPr txBox="1"/>
          <p:nvPr/>
        </p:nvSpPr>
        <p:spPr>
          <a:xfrm>
            <a:off x="13499228" y="11743363"/>
            <a:ext cx="6673078" cy="54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58951">
              <a:spcBef>
                <a:spcPts val="500"/>
              </a:spcBef>
              <a:defRPr b="1" sz="2324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Row-Averaged Cross Section of the Bias Image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329258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Title 6"/>
          <p:cNvSpPr txBox="1"/>
          <p:nvPr>
            <p:ph type="title"/>
          </p:nvPr>
        </p:nvSpPr>
        <p:spPr>
          <a:xfrm>
            <a:off x="4037029" y="444443"/>
            <a:ext cx="17373601" cy="85575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Bias Calibration (No Overscan Subtraction)</a:t>
            </a:r>
          </a:p>
        </p:txBody>
      </p:sp>
      <p:sp>
        <p:nvSpPr>
          <p:cNvPr id="263" name="Text Placeholder 1"/>
          <p:cNvSpPr txBox="1"/>
          <p:nvPr/>
        </p:nvSpPr>
        <p:spPr>
          <a:xfrm>
            <a:off x="3966444" y="1591550"/>
            <a:ext cx="6686008" cy="1004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64" name="2_science.png" descr="2_scie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6444" y="1591549"/>
            <a:ext cx="6685881" cy="900614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 Placeholder 1"/>
          <p:cNvSpPr txBox="1"/>
          <p:nvPr/>
        </p:nvSpPr>
        <p:spPr>
          <a:xfrm>
            <a:off x="14144287" y="1591550"/>
            <a:ext cx="6686007" cy="1004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66" name="biascalibrated.png" descr="biascalibrat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44287" y="1591550"/>
            <a:ext cx="6685880" cy="920291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268" name="Text Placeholder 1"/>
          <p:cNvSpPr txBox="1"/>
          <p:nvPr>
            <p:ph type="body" sz="quarter" idx="1"/>
          </p:nvPr>
        </p:nvSpPr>
        <p:spPr>
          <a:xfrm>
            <a:off x="4141186" y="11743363"/>
            <a:ext cx="6336524" cy="54947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500"/>
              </a:spcBef>
              <a:defRPr sz="2400"/>
            </a:lvl1pPr>
          </a:lstStyle>
          <a:p>
            <a:pPr/>
            <a:r>
              <a:t>Raw Science Image</a:t>
            </a:r>
          </a:p>
        </p:txBody>
      </p:sp>
      <p:sp>
        <p:nvSpPr>
          <p:cNvPr id="269" name="Text Placeholder 1"/>
          <p:cNvSpPr txBox="1"/>
          <p:nvPr/>
        </p:nvSpPr>
        <p:spPr>
          <a:xfrm>
            <a:off x="14319029" y="11743363"/>
            <a:ext cx="6336524" cy="54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Bias Calibrated Science Image w/o 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2" name="Title 6"/>
          <p:cNvSpPr txBox="1"/>
          <p:nvPr>
            <p:ph type="title"/>
          </p:nvPr>
        </p:nvSpPr>
        <p:spPr>
          <a:xfrm>
            <a:off x="4037029" y="444443"/>
            <a:ext cx="17373601" cy="85575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Bias Calibration (With Overscan Subtraction)</a:t>
            </a:r>
          </a:p>
        </p:txBody>
      </p:sp>
      <p:sp>
        <p:nvSpPr>
          <p:cNvPr id="273" name="Text Placeholder 1"/>
          <p:cNvSpPr txBox="1"/>
          <p:nvPr/>
        </p:nvSpPr>
        <p:spPr>
          <a:xfrm>
            <a:off x="3966444" y="1591550"/>
            <a:ext cx="6686008" cy="1004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74" name="2_science.png" descr="2_scie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6444" y="1591549"/>
            <a:ext cx="6685881" cy="900614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ext Placeholder 1"/>
          <p:cNvSpPr txBox="1"/>
          <p:nvPr/>
        </p:nvSpPr>
        <p:spPr>
          <a:xfrm>
            <a:off x="14144287" y="1591550"/>
            <a:ext cx="6686007" cy="1004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76" name="biaswithoverscan.png" descr="biaswithoversc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44287" y="1591550"/>
            <a:ext cx="6685880" cy="920291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278" name="Text Placeholder 1"/>
          <p:cNvSpPr txBox="1"/>
          <p:nvPr>
            <p:ph type="body" sz="quarter" idx="1"/>
          </p:nvPr>
        </p:nvSpPr>
        <p:spPr>
          <a:xfrm>
            <a:off x="4141186" y="11743363"/>
            <a:ext cx="6336524" cy="54947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500"/>
              </a:spcBef>
              <a:defRPr sz="2400"/>
            </a:lvl1pPr>
          </a:lstStyle>
          <a:p>
            <a:pPr/>
            <a:r>
              <a:t>Raw Science Image</a:t>
            </a:r>
          </a:p>
        </p:txBody>
      </p:sp>
      <p:sp>
        <p:nvSpPr>
          <p:cNvPr id="279" name="Text Placeholder 1"/>
          <p:cNvSpPr txBox="1"/>
          <p:nvPr/>
        </p:nvSpPr>
        <p:spPr>
          <a:xfrm>
            <a:off x="14319029" y="11743363"/>
            <a:ext cx="6336524" cy="54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Bias Calibrated Science Image with 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2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Gain, Nonlinearity, and Flat Corrections</a:t>
            </a:r>
          </a:p>
        </p:txBody>
      </p:sp>
      <p:pic>
        <p:nvPicPr>
          <p:cNvPr id="283" name="finalcomparison.png" descr="finalcomparis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5178" y="2986778"/>
            <a:ext cx="10313047" cy="714182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 Placeholder 2"/>
          <p:cNvSpPr txBox="1"/>
          <p:nvPr/>
        </p:nvSpPr>
        <p:spPr>
          <a:xfrm>
            <a:off x="14004211" y="2772870"/>
            <a:ext cx="9287528" cy="904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Gain correction: Rescaling both the regions based on the gain of amps A and B. </a:t>
            </a: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practice, this is a unit conversion from e- / ADU  to e-</a:t>
            </a:r>
          </a:p>
          <a:p>
            <a:pPr algn="l" defTabSz="457200">
              <a:spcBef>
                <a:spcPts val="900"/>
              </a:spcBef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Nonlinearity correction refers to the correction of the nonlinear behavior of each CCD.</a:t>
            </a: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It is achieved by performing a simple interpolation utilizing a pre-calculated look-up table.</a:t>
            </a: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Flat-field corrections compensate non-uniformity of the CCD response to light</a:t>
            </a:r>
          </a:p>
          <a:p>
            <a:pPr algn="l" defTabSz="457200">
              <a:spcBef>
                <a:spcPts val="900"/>
              </a:spcBef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Potential non-uniformity sources are: pixel sensitivity, dust etc.</a:t>
            </a: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9400" indent="-279400" algn="l" defTabSz="457200">
              <a:spcBef>
                <a:spcPts val="900"/>
              </a:spcBef>
              <a:buSzPct val="123000"/>
              <a:buChar char="•"/>
              <a:defRPr sz="2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Flat-field calibration images are practically photographs of the dome in our specific case</a:t>
            </a:r>
          </a:p>
        </p:txBody>
      </p:sp>
      <p:sp>
        <p:nvSpPr>
          <p:cNvPr id="285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286" name="Text Placeholder 2"/>
          <p:cNvSpPr txBox="1"/>
          <p:nvPr>
            <p:ph type="body" sz="quarter" idx="1"/>
          </p:nvPr>
        </p:nvSpPr>
        <p:spPr>
          <a:xfrm>
            <a:off x="2904294" y="10666159"/>
            <a:ext cx="4755016" cy="144421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/>
            </a:lvl1pPr>
          </a:lstStyle>
          <a:p>
            <a:pPr/>
            <a:r>
              <a:t>Bias + Overscan + Gain + Nonlinearity Corrected Science Image</a:t>
            </a:r>
          </a:p>
        </p:txBody>
      </p:sp>
      <p:sp>
        <p:nvSpPr>
          <p:cNvPr id="287" name="Text Placeholder 2"/>
          <p:cNvSpPr txBox="1"/>
          <p:nvPr/>
        </p:nvSpPr>
        <p:spPr>
          <a:xfrm>
            <a:off x="8454252" y="10666159"/>
            <a:ext cx="4755017" cy="144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914400">
              <a:spcBef>
                <a:spcPts val="600"/>
              </a:spcBef>
              <a:defRPr b="1" sz="28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Bias + Overscan + Gain + Nonlinearity + Flat-field</a:t>
            </a:r>
          </a:p>
          <a:p>
            <a:pPr defTabSz="914400">
              <a:spcBef>
                <a:spcPts val="600"/>
              </a:spcBef>
              <a:defRPr b="1" sz="28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Corrected Science Image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0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C++ Implementation for Testing</a:t>
            </a:r>
          </a:p>
        </p:txBody>
      </p:sp>
      <p:pic>
        <p:nvPicPr>
          <p:cNvPr id="291" name="cpp.png" descr="c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082" y="1296755"/>
            <a:ext cx="10002151" cy="11324898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5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C++ Implementation for Testing</a:t>
            </a:r>
          </a:p>
        </p:txBody>
      </p:sp>
      <p:pic>
        <p:nvPicPr>
          <p:cNvPr id="296" name="cpp.png" descr="c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082" y="1296755"/>
            <a:ext cx="10002151" cy="1132489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Line"/>
          <p:cNvSpPr/>
          <p:nvPr/>
        </p:nvSpPr>
        <p:spPr>
          <a:xfrm flipV="1">
            <a:off x="4101785" y="3995741"/>
            <a:ext cx="1" cy="3354513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8" name="Line"/>
          <p:cNvSpPr/>
          <p:nvPr/>
        </p:nvSpPr>
        <p:spPr>
          <a:xfrm flipV="1">
            <a:off x="4101785" y="8321197"/>
            <a:ext cx="1" cy="3354514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9" name="Amp B"/>
          <p:cNvSpPr txBox="1"/>
          <p:nvPr/>
        </p:nvSpPr>
        <p:spPr>
          <a:xfrm rot="16200000">
            <a:off x="2912385" y="5355548"/>
            <a:ext cx="151196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300" name="Amp A"/>
          <p:cNvSpPr txBox="1"/>
          <p:nvPr/>
        </p:nvSpPr>
        <p:spPr>
          <a:xfrm rot="16200000">
            <a:off x="2920843" y="9681004"/>
            <a:ext cx="149504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301" name="Line"/>
          <p:cNvSpPr/>
          <p:nvPr/>
        </p:nvSpPr>
        <p:spPr>
          <a:xfrm flipH="1" flipV="1">
            <a:off x="12641162" y="280869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2" name="Overscan Extraction"/>
          <p:cNvSpPr txBox="1"/>
          <p:nvPr/>
        </p:nvSpPr>
        <p:spPr>
          <a:xfrm>
            <a:off x="16255850" y="2485125"/>
            <a:ext cx="455142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Extraction</a:t>
            </a:r>
          </a:p>
        </p:txBody>
      </p:sp>
      <p:sp>
        <p:nvSpPr>
          <p:cNvPr id="303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6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C++ Implementation for Testing</a:t>
            </a:r>
          </a:p>
        </p:txBody>
      </p:sp>
      <p:pic>
        <p:nvPicPr>
          <p:cNvPr id="307" name="cpp.png" descr="c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082" y="1296755"/>
            <a:ext cx="10002151" cy="11324898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Line"/>
          <p:cNvSpPr/>
          <p:nvPr/>
        </p:nvSpPr>
        <p:spPr>
          <a:xfrm flipV="1">
            <a:off x="4101785" y="3995741"/>
            <a:ext cx="1" cy="3354513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9" name="Line"/>
          <p:cNvSpPr/>
          <p:nvPr/>
        </p:nvSpPr>
        <p:spPr>
          <a:xfrm flipV="1">
            <a:off x="4101785" y="8321197"/>
            <a:ext cx="1" cy="3354514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0" name="Amp B"/>
          <p:cNvSpPr txBox="1"/>
          <p:nvPr/>
        </p:nvSpPr>
        <p:spPr>
          <a:xfrm rot="16200000">
            <a:off x="2912385" y="5355548"/>
            <a:ext cx="151196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311" name="Amp A"/>
          <p:cNvSpPr txBox="1"/>
          <p:nvPr/>
        </p:nvSpPr>
        <p:spPr>
          <a:xfrm rot="16200000">
            <a:off x="2920843" y="9681004"/>
            <a:ext cx="149504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312" name="Line"/>
          <p:cNvSpPr/>
          <p:nvPr/>
        </p:nvSpPr>
        <p:spPr>
          <a:xfrm flipH="1" flipV="1">
            <a:off x="12641162" y="280869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3" name="Overscan Extraction"/>
          <p:cNvSpPr txBox="1"/>
          <p:nvPr/>
        </p:nvSpPr>
        <p:spPr>
          <a:xfrm>
            <a:off x="16255850" y="2485125"/>
            <a:ext cx="455142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Extraction</a:t>
            </a:r>
          </a:p>
        </p:txBody>
      </p:sp>
      <p:sp>
        <p:nvSpPr>
          <p:cNvPr id="314" name="Line"/>
          <p:cNvSpPr/>
          <p:nvPr/>
        </p:nvSpPr>
        <p:spPr>
          <a:xfrm flipH="1">
            <a:off x="10932519" y="4463435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5" name="}"/>
          <p:cNvSpPr txBox="1"/>
          <p:nvPr/>
        </p:nvSpPr>
        <p:spPr>
          <a:xfrm>
            <a:off x="10042237" y="3990969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16" name="Overscan Subtraction"/>
          <p:cNvSpPr txBox="1"/>
          <p:nvPr/>
        </p:nvSpPr>
        <p:spPr>
          <a:xfrm>
            <a:off x="14366079" y="4139866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17" name="}"/>
          <p:cNvSpPr txBox="1"/>
          <p:nvPr/>
        </p:nvSpPr>
        <p:spPr>
          <a:xfrm>
            <a:off x="10042237" y="8319446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18" name="Line"/>
          <p:cNvSpPr/>
          <p:nvPr/>
        </p:nvSpPr>
        <p:spPr>
          <a:xfrm flipH="1">
            <a:off x="10763355" y="888071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9" name="Overscan Subtraction"/>
          <p:cNvSpPr txBox="1"/>
          <p:nvPr/>
        </p:nvSpPr>
        <p:spPr>
          <a:xfrm>
            <a:off x="14366079" y="8523132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20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C++ Implementation for Testing</a:t>
            </a:r>
          </a:p>
        </p:txBody>
      </p:sp>
      <p:pic>
        <p:nvPicPr>
          <p:cNvPr id="324" name="cpp.png" descr="c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082" y="1296755"/>
            <a:ext cx="10002151" cy="1132489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Line"/>
          <p:cNvSpPr/>
          <p:nvPr/>
        </p:nvSpPr>
        <p:spPr>
          <a:xfrm flipV="1">
            <a:off x="4101785" y="3995741"/>
            <a:ext cx="1" cy="3354513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6" name="Line"/>
          <p:cNvSpPr/>
          <p:nvPr/>
        </p:nvSpPr>
        <p:spPr>
          <a:xfrm flipV="1">
            <a:off x="4101785" y="8321197"/>
            <a:ext cx="1" cy="3354514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7" name="Amp B"/>
          <p:cNvSpPr txBox="1"/>
          <p:nvPr/>
        </p:nvSpPr>
        <p:spPr>
          <a:xfrm rot="16200000">
            <a:off x="2912385" y="5355548"/>
            <a:ext cx="151196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328" name="Amp A"/>
          <p:cNvSpPr txBox="1"/>
          <p:nvPr/>
        </p:nvSpPr>
        <p:spPr>
          <a:xfrm rot="16200000">
            <a:off x="2920843" y="9681004"/>
            <a:ext cx="149504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329" name="Line"/>
          <p:cNvSpPr/>
          <p:nvPr/>
        </p:nvSpPr>
        <p:spPr>
          <a:xfrm flipH="1" flipV="1">
            <a:off x="12641162" y="280869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0" name="Overscan Extraction"/>
          <p:cNvSpPr txBox="1"/>
          <p:nvPr/>
        </p:nvSpPr>
        <p:spPr>
          <a:xfrm>
            <a:off x="16255850" y="2485125"/>
            <a:ext cx="455142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Extraction</a:t>
            </a:r>
          </a:p>
        </p:txBody>
      </p:sp>
      <p:sp>
        <p:nvSpPr>
          <p:cNvPr id="331" name="Line"/>
          <p:cNvSpPr/>
          <p:nvPr/>
        </p:nvSpPr>
        <p:spPr>
          <a:xfrm flipH="1">
            <a:off x="10932519" y="4463435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2" name="}"/>
          <p:cNvSpPr txBox="1"/>
          <p:nvPr/>
        </p:nvSpPr>
        <p:spPr>
          <a:xfrm>
            <a:off x="10042237" y="3990969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33" name="Overscan Subtraction"/>
          <p:cNvSpPr txBox="1"/>
          <p:nvPr/>
        </p:nvSpPr>
        <p:spPr>
          <a:xfrm>
            <a:off x="14366079" y="4139866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34" name="}"/>
          <p:cNvSpPr txBox="1"/>
          <p:nvPr/>
        </p:nvSpPr>
        <p:spPr>
          <a:xfrm>
            <a:off x="10042237" y="8319446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35" name="Line"/>
          <p:cNvSpPr/>
          <p:nvPr/>
        </p:nvSpPr>
        <p:spPr>
          <a:xfrm flipH="1">
            <a:off x="10763355" y="888071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6" name="Overscan Subtraction"/>
          <p:cNvSpPr txBox="1"/>
          <p:nvPr/>
        </p:nvSpPr>
        <p:spPr>
          <a:xfrm>
            <a:off x="14366079" y="8523132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37" name="Line"/>
          <p:cNvSpPr/>
          <p:nvPr/>
        </p:nvSpPr>
        <p:spPr>
          <a:xfrm flipH="1">
            <a:off x="10932519" y="5295757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Bias Subtraction"/>
          <p:cNvSpPr txBox="1"/>
          <p:nvPr/>
        </p:nvSpPr>
        <p:spPr>
          <a:xfrm>
            <a:off x="14929807" y="5006197"/>
            <a:ext cx="37293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Bias Subtraction</a:t>
            </a:r>
          </a:p>
        </p:txBody>
      </p:sp>
      <p:sp>
        <p:nvSpPr>
          <p:cNvPr id="339" name="Line"/>
          <p:cNvSpPr/>
          <p:nvPr/>
        </p:nvSpPr>
        <p:spPr>
          <a:xfrm flipH="1">
            <a:off x="10763355" y="961059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0" name="Bias Subtraction"/>
          <p:cNvSpPr txBox="1"/>
          <p:nvPr/>
        </p:nvSpPr>
        <p:spPr>
          <a:xfrm>
            <a:off x="14929807" y="9287021"/>
            <a:ext cx="37293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Bias Subtraction</a:t>
            </a:r>
          </a:p>
        </p:txBody>
      </p:sp>
      <p:sp>
        <p:nvSpPr>
          <p:cNvPr id="341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4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C++ Implementation for Testing</a:t>
            </a:r>
          </a:p>
        </p:txBody>
      </p:sp>
      <p:pic>
        <p:nvPicPr>
          <p:cNvPr id="345" name="cpp.png" descr="c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082" y="1296755"/>
            <a:ext cx="10002151" cy="1132489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Line"/>
          <p:cNvSpPr/>
          <p:nvPr/>
        </p:nvSpPr>
        <p:spPr>
          <a:xfrm flipV="1">
            <a:off x="4101785" y="3995741"/>
            <a:ext cx="1" cy="3354513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7" name="Line"/>
          <p:cNvSpPr/>
          <p:nvPr/>
        </p:nvSpPr>
        <p:spPr>
          <a:xfrm flipV="1">
            <a:off x="4101785" y="8321197"/>
            <a:ext cx="1" cy="3354514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8" name="Amp B"/>
          <p:cNvSpPr txBox="1"/>
          <p:nvPr/>
        </p:nvSpPr>
        <p:spPr>
          <a:xfrm rot="16200000">
            <a:off x="2912385" y="5355548"/>
            <a:ext cx="151196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349" name="Amp A"/>
          <p:cNvSpPr txBox="1"/>
          <p:nvPr/>
        </p:nvSpPr>
        <p:spPr>
          <a:xfrm rot="16200000">
            <a:off x="2920843" y="9681004"/>
            <a:ext cx="149504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350" name="Line"/>
          <p:cNvSpPr/>
          <p:nvPr/>
        </p:nvSpPr>
        <p:spPr>
          <a:xfrm flipH="1" flipV="1">
            <a:off x="12641162" y="280869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1" name="Overscan Extraction"/>
          <p:cNvSpPr txBox="1"/>
          <p:nvPr/>
        </p:nvSpPr>
        <p:spPr>
          <a:xfrm>
            <a:off x="16255850" y="2485125"/>
            <a:ext cx="455142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Extraction</a:t>
            </a:r>
          </a:p>
        </p:txBody>
      </p:sp>
      <p:sp>
        <p:nvSpPr>
          <p:cNvPr id="352" name="Line"/>
          <p:cNvSpPr/>
          <p:nvPr/>
        </p:nvSpPr>
        <p:spPr>
          <a:xfrm flipH="1">
            <a:off x="10932519" y="4463435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3" name="}"/>
          <p:cNvSpPr txBox="1"/>
          <p:nvPr/>
        </p:nvSpPr>
        <p:spPr>
          <a:xfrm>
            <a:off x="10042237" y="3990969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54" name="Overscan Subtraction"/>
          <p:cNvSpPr txBox="1"/>
          <p:nvPr/>
        </p:nvSpPr>
        <p:spPr>
          <a:xfrm>
            <a:off x="14366079" y="4139866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55" name="}"/>
          <p:cNvSpPr txBox="1"/>
          <p:nvPr/>
        </p:nvSpPr>
        <p:spPr>
          <a:xfrm>
            <a:off x="10042237" y="8319446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56" name="Line"/>
          <p:cNvSpPr/>
          <p:nvPr/>
        </p:nvSpPr>
        <p:spPr>
          <a:xfrm flipH="1">
            <a:off x="10763355" y="888071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7" name="Overscan Subtraction"/>
          <p:cNvSpPr txBox="1"/>
          <p:nvPr/>
        </p:nvSpPr>
        <p:spPr>
          <a:xfrm>
            <a:off x="14366079" y="8523132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58" name="Line"/>
          <p:cNvSpPr/>
          <p:nvPr/>
        </p:nvSpPr>
        <p:spPr>
          <a:xfrm flipH="1">
            <a:off x="10932519" y="5295757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9" name="Bias Subtraction"/>
          <p:cNvSpPr txBox="1"/>
          <p:nvPr/>
        </p:nvSpPr>
        <p:spPr>
          <a:xfrm>
            <a:off x="14929807" y="5006197"/>
            <a:ext cx="37293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Bias Subtraction</a:t>
            </a:r>
          </a:p>
        </p:txBody>
      </p:sp>
      <p:sp>
        <p:nvSpPr>
          <p:cNvPr id="360" name="Line"/>
          <p:cNvSpPr/>
          <p:nvPr/>
        </p:nvSpPr>
        <p:spPr>
          <a:xfrm flipH="1">
            <a:off x="10763355" y="961059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1" name="Bias Subtraction"/>
          <p:cNvSpPr txBox="1"/>
          <p:nvPr/>
        </p:nvSpPr>
        <p:spPr>
          <a:xfrm>
            <a:off x="14929807" y="9287021"/>
            <a:ext cx="37293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Bias Subtraction</a:t>
            </a:r>
          </a:p>
        </p:txBody>
      </p:sp>
      <p:sp>
        <p:nvSpPr>
          <p:cNvPr id="362" name="}"/>
          <p:cNvSpPr txBox="1"/>
          <p:nvPr/>
        </p:nvSpPr>
        <p:spPr>
          <a:xfrm>
            <a:off x="12738625" y="5629271"/>
            <a:ext cx="817096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63" name="Line"/>
          <p:cNvSpPr/>
          <p:nvPr/>
        </p:nvSpPr>
        <p:spPr>
          <a:xfrm flipH="1">
            <a:off x="13448295" y="6021032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4" name="Nonlinearity Correction"/>
          <p:cNvSpPr txBox="1"/>
          <p:nvPr/>
        </p:nvSpPr>
        <p:spPr>
          <a:xfrm>
            <a:off x="16605402" y="5697463"/>
            <a:ext cx="51764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Nonlinearity Correction</a:t>
            </a:r>
          </a:p>
        </p:txBody>
      </p:sp>
      <p:sp>
        <p:nvSpPr>
          <p:cNvPr id="365" name="}"/>
          <p:cNvSpPr txBox="1"/>
          <p:nvPr/>
        </p:nvSpPr>
        <p:spPr>
          <a:xfrm>
            <a:off x="12738625" y="9962453"/>
            <a:ext cx="817096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66" name="Line"/>
          <p:cNvSpPr/>
          <p:nvPr/>
        </p:nvSpPr>
        <p:spPr>
          <a:xfrm flipH="1">
            <a:off x="13448295" y="1035421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7" name="Nonlinearity Correction"/>
          <p:cNvSpPr txBox="1"/>
          <p:nvPr/>
        </p:nvSpPr>
        <p:spPr>
          <a:xfrm>
            <a:off x="16605402" y="10030645"/>
            <a:ext cx="51764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Nonlinearity Correction</a:t>
            </a:r>
          </a:p>
        </p:txBody>
      </p:sp>
      <p:sp>
        <p:nvSpPr>
          <p:cNvPr id="368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1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C++ Implementation for Testing</a:t>
            </a:r>
          </a:p>
        </p:txBody>
      </p:sp>
      <p:pic>
        <p:nvPicPr>
          <p:cNvPr id="372" name="cpp.png" descr="c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082" y="1296755"/>
            <a:ext cx="10002151" cy="11324898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Line"/>
          <p:cNvSpPr/>
          <p:nvPr/>
        </p:nvSpPr>
        <p:spPr>
          <a:xfrm flipV="1">
            <a:off x="4101785" y="3995741"/>
            <a:ext cx="1" cy="3354513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4" name="Line"/>
          <p:cNvSpPr/>
          <p:nvPr/>
        </p:nvSpPr>
        <p:spPr>
          <a:xfrm flipV="1">
            <a:off x="4101785" y="8321197"/>
            <a:ext cx="1" cy="3354514"/>
          </a:xfrm>
          <a:prstGeom prst="line">
            <a:avLst/>
          </a:prstGeom>
          <a:ln w="50800">
            <a:solidFill>
              <a:srgbClr val="FF8A8C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5" name="Amp B"/>
          <p:cNvSpPr txBox="1"/>
          <p:nvPr/>
        </p:nvSpPr>
        <p:spPr>
          <a:xfrm rot="16200000">
            <a:off x="2912385" y="5355548"/>
            <a:ext cx="151196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376" name="Amp A"/>
          <p:cNvSpPr txBox="1"/>
          <p:nvPr/>
        </p:nvSpPr>
        <p:spPr>
          <a:xfrm rot="16200000">
            <a:off x="2920843" y="9681004"/>
            <a:ext cx="149504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377" name="Line"/>
          <p:cNvSpPr/>
          <p:nvPr/>
        </p:nvSpPr>
        <p:spPr>
          <a:xfrm flipH="1" flipV="1">
            <a:off x="12641162" y="280869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8" name="Overscan Extraction"/>
          <p:cNvSpPr txBox="1"/>
          <p:nvPr/>
        </p:nvSpPr>
        <p:spPr>
          <a:xfrm>
            <a:off x="16255850" y="2485125"/>
            <a:ext cx="455142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Extraction</a:t>
            </a:r>
          </a:p>
        </p:txBody>
      </p:sp>
      <p:sp>
        <p:nvSpPr>
          <p:cNvPr id="379" name="Line"/>
          <p:cNvSpPr/>
          <p:nvPr/>
        </p:nvSpPr>
        <p:spPr>
          <a:xfrm flipH="1">
            <a:off x="10932519" y="4463435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0" name="}"/>
          <p:cNvSpPr txBox="1"/>
          <p:nvPr/>
        </p:nvSpPr>
        <p:spPr>
          <a:xfrm>
            <a:off x="10042237" y="3990969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81" name="Overscan Subtraction"/>
          <p:cNvSpPr txBox="1"/>
          <p:nvPr/>
        </p:nvSpPr>
        <p:spPr>
          <a:xfrm>
            <a:off x="14366079" y="4139866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82" name="}"/>
          <p:cNvSpPr txBox="1"/>
          <p:nvPr/>
        </p:nvSpPr>
        <p:spPr>
          <a:xfrm>
            <a:off x="10042237" y="8319446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83" name="Line"/>
          <p:cNvSpPr/>
          <p:nvPr/>
        </p:nvSpPr>
        <p:spPr>
          <a:xfrm flipH="1">
            <a:off x="10763355" y="888071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4" name="Overscan Subtraction"/>
          <p:cNvSpPr txBox="1"/>
          <p:nvPr/>
        </p:nvSpPr>
        <p:spPr>
          <a:xfrm>
            <a:off x="14366079" y="8523132"/>
            <a:ext cx="485683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Overscan Subtraction</a:t>
            </a:r>
          </a:p>
        </p:txBody>
      </p:sp>
      <p:sp>
        <p:nvSpPr>
          <p:cNvPr id="385" name="Line"/>
          <p:cNvSpPr/>
          <p:nvPr/>
        </p:nvSpPr>
        <p:spPr>
          <a:xfrm flipH="1">
            <a:off x="10932519" y="5295757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6" name="Bias Subtraction"/>
          <p:cNvSpPr txBox="1"/>
          <p:nvPr/>
        </p:nvSpPr>
        <p:spPr>
          <a:xfrm>
            <a:off x="14929807" y="5006197"/>
            <a:ext cx="37293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Bias Subtraction</a:t>
            </a:r>
          </a:p>
        </p:txBody>
      </p:sp>
      <p:sp>
        <p:nvSpPr>
          <p:cNvPr id="387" name="Line"/>
          <p:cNvSpPr/>
          <p:nvPr/>
        </p:nvSpPr>
        <p:spPr>
          <a:xfrm flipH="1">
            <a:off x="10763355" y="9610590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8" name="Bias Subtraction"/>
          <p:cNvSpPr txBox="1"/>
          <p:nvPr/>
        </p:nvSpPr>
        <p:spPr>
          <a:xfrm>
            <a:off x="14929807" y="9287021"/>
            <a:ext cx="37293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Bias Subtraction</a:t>
            </a:r>
          </a:p>
        </p:txBody>
      </p:sp>
      <p:sp>
        <p:nvSpPr>
          <p:cNvPr id="389" name="}"/>
          <p:cNvSpPr txBox="1"/>
          <p:nvPr/>
        </p:nvSpPr>
        <p:spPr>
          <a:xfrm>
            <a:off x="12738625" y="5629271"/>
            <a:ext cx="817096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90" name="Line"/>
          <p:cNvSpPr/>
          <p:nvPr/>
        </p:nvSpPr>
        <p:spPr>
          <a:xfrm flipH="1">
            <a:off x="13448295" y="6021032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1" name="Nonlinearity Correction"/>
          <p:cNvSpPr txBox="1"/>
          <p:nvPr/>
        </p:nvSpPr>
        <p:spPr>
          <a:xfrm>
            <a:off x="16605402" y="5697463"/>
            <a:ext cx="51764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Nonlinearity Correction</a:t>
            </a:r>
          </a:p>
        </p:txBody>
      </p:sp>
      <p:sp>
        <p:nvSpPr>
          <p:cNvPr id="392" name="}"/>
          <p:cNvSpPr txBox="1"/>
          <p:nvPr/>
        </p:nvSpPr>
        <p:spPr>
          <a:xfrm>
            <a:off x="12738625" y="9962453"/>
            <a:ext cx="817096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93" name="Line"/>
          <p:cNvSpPr/>
          <p:nvPr/>
        </p:nvSpPr>
        <p:spPr>
          <a:xfrm flipH="1">
            <a:off x="13448295" y="1035421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4" name="Nonlinearity Correction"/>
          <p:cNvSpPr txBox="1"/>
          <p:nvPr/>
        </p:nvSpPr>
        <p:spPr>
          <a:xfrm>
            <a:off x="16605402" y="10030645"/>
            <a:ext cx="51764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Nonlinearity Correction</a:t>
            </a:r>
          </a:p>
        </p:txBody>
      </p:sp>
      <p:sp>
        <p:nvSpPr>
          <p:cNvPr id="395" name="}"/>
          <p:cNvSpPr txBox="1"/>
          <p:nvPr/>
        </p:nvSpPr>
        <p:spPr>
          <a:xfrm>
            <a:off x="10042237" y="6666989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96" name="Line"/>
          <p:cNvSpPr/>
          <p:nvPr/>
        </p:nvSpPr>
        <p:spPr>
          <a:xfrm flipH="1">
            <a:off x="10932519" y="7139454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7" name="Gain &amp; Flat Corrections"/>
          <p:cNvSpPr txBox="1"/>
          <p:nvPr/>
        </p:nvSpPr>
        <p:spPr>
          <a:xfrm>
            <a:off x="14201944" y="6778691"/>
            <a:ext cx="518510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Gain &amp; Flat Corrections</a:t>
            </a:r>
          </a:p>
        </p:txBody>
      </p:sp>
      <p:sp>
        <p:nvSpPr>
          <p:cNvPr id="398" name="}"/>
          <p:cNvSpPr txBox="1"/>
          <p:nvPr/>
        </p:nvSpPr>
        <p:spPr>
          <a:xfrm>
            <a:off x="10042237" y="10981822"/>
            <a:ext cx="817096" cy="9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399" name="Line"/>
          <p:cNvSpPr/>
          <p:nvPr/>
        </p:nvSpPr>
        <p:spPr>
          <a:xfrm flipH="1">
            <a:off x="10932519" y="11454288"/>
            <a:ext cx="2857290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0" name="Gain &amp; Flat Corrections"/>
          <p:cNvSpPr txBox="1"/>
          <p:nvPr/>
        </p:nvSpPr>
        <p:spPr>
          <a:xfrm>
            <a:off x="14201944" y="11147723"/>
            <a:ext cx="518510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solidFill>
                  <a:srgbClr val="29CD66"/>
                </a:solidFill>
              </a:defRPr>
            </a:lvl1pPr>
          </a:lstStyle>
          <a:p>
            <a:pPr/>
            <a:r>
              <a:t>Gain &amp; Flat Corrections</a:t>
            </a:r>
          </a:p>
        </p:txBody>
      </p:sp>
      <p:sp>
        <p:nvSpPr>
          <p:cNvPr id="401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190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Title 6"/>
          <p:cNvSpPr txBox="1"/>
          <p:nvPr>
            <p:ph type="title"/>
          </p:nvPr>
        </p:nvSpPr>
        <p:spPr>
          <a:xfrm>
            <a:off x="4037029" y="444443"/>
            <a:ext cx="17373601" cy="85575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Science Image and Objectives</a:t>
            </a:r>
          </a:p>
        </p:txBody>
      </p:sp>
      <p:sp>
        <p:nvSpPr>
          <p:cNvPr id="192" name="Text Placeholder 1"/>
          <p:cNvSpPr txBox="1"/>
          <p:nvPr/>
        </p:nvSpPr>
        <p:spPr>
          <a:xfrm>
            <a:off x="3966444" y="1390029"/>
            <a:ext cx="6686008" cy="1004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3" name="2_science.png" descr="2_scie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6444" y="1390029"/>
            <a:ext cx="6685881" cy="900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 Placeholder 2"/>
          <p:cNvSpPr txBox="1"/>
          <p:nvPr/>
        </p:nvSpPr>
        <p:spPr>
          <a:xfrm>
            <a:off x="11735552" y="2097836"/>
            <a:ext cx="9287528" cy="952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Raw science image is in 4146 x 2140. We see a sample image obtained as part of the Dark Energy Survey data.</a:t>
            </a:r>
          </a:p>
          <a:p>
            <a:pPr algn="l" defTabSz="443484">
              <a:spcBef>
                <a:spcPts val="800"/>
              </a:spcBef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Two amplifiers and several correction regions</a:t>
            </a: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actual image data is contained between pixels [50: , 56:2104] — i.e. it has 4K resolution. </a:t>
            </a: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Our objective is to replicate a portion of the Dark Energy Survey’s pre-processing pipeline on several levels</a:t>
            </a: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eventually aim to implement all those steps in FPGAs which can potentially accelerate the pipeline processing timeline by several orders of magnitude.</a:t>
            </a: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accelerated pipeline performance is expected to be directly useful in supernova detection and GW astronomy.</a:t>
            </a: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71018" indent="-271018" algn="l" defTabSz="443484">
              <a:spcBef>
                <a:spcPts val="800"/>
              </a:spcBef>
              <a:buSzPct val="123000"/>
              <a:buChar char="•"/>
              <a:defRPr sz="252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Ideal scenario: our efforts become a part of the Rubin observatory prompt pre-processing pipeline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4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</a:t>
            </a:r>
          </a:p>
        </p:txBody>
      </p:sp>
      <p:pic>
        <p:nvPicPr>
          <p:cNvPr id="405" name="Screenshot 2023-08-09 at 5.49.19 PM.png" descr="Screenshot 2023-08-09 at 5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6594" y="1390669"/>
            <a:ext cx="13249837" cy="111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Transposed Inputs"/>
          <p:cNvSpPr txBox="1"/>
          <p:nvPr/>
        </p:nvSpPr>
        <p:spPr>
          <a:xfrm>
            <a:off x="17707801" y="1063198"/>
            <a:ext cx="41449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Transposed Inputs</a:t>
            </a:r>
          </a:p>
        </p:txBody>
      </p:sp>
      <p:sp>
        <p:nvSpPr>
          <p:cNvPr id="407" name="}"/>
          <p:cNvSpPr txBox="1"/>
          <p:nvPr/>
        </p:nvSpPr>
        <p:spPr>
          <a:xfrm>
            <a:off x="9592964" y="1817354"/>
            <a:ext cx="817096" cy="135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08" name="Line"/>
          <p:cNvSpPr/>
          <p:nvPr/>
        </p:nvSpPr>
        <p:spPr>
          <a:xfrm flipH="1" flipV="1">
            <a:off x="11220555" y="2494391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9" name="Inputs are streamed"/>
          <p:cNvSpPr txBox="1"/>
          <p:nvPr/>
        </p:nvSpPr>
        <p:spPr>
          <a:xfrm>
            <a:off x="16752708" y="2176942"/>
            <a:ext cx="431551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Inputs are streamed </a:t>
            </a:r>
          </a:p>
        </p:txBody>
      </p:sp>
      <p:sp>
        <p:nvSpPr>
          <p:cNvPr id="410" name="Amp B"/>
          <p:cNvSpPr txBox="1"/>
          <p:nvPr/>
        </p:nvSpPr>
        <p:spPr>
          <a:xfrm rot="16200000">
            <a:off x="2912385" y="5758589"/>
            <a:ext cx="1511961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411" name="Amp A"/>
          <p:cNvSpPr txBox="1"/>
          <p:nvPr/>
        </p:nvSpPr>
        <p:spPr>
          <a:xfrm rot="16200000">
            <a:off x="2920843" y="10058856"/>
            <a:ext cx="1495045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412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5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 (Interfaces)</a:t>
            </a:r>
          </a:p>
        </p:txBody>
      </p:sp>
      <p:sp>
        <p:nvSpPr>
          <p:cNvPr id="416" name="Text Placeholder 2"/>
          <p:cNvSpPr txBox="1"/>
          <p:nvPr>
            <p:ph type="body" sz="half" idx="1"/>
          </p:nvPr>
        </p:nvSpPr>
        <p:spPr>
          <a:xfrm>
            <a:off x="3476982" y="3085877"/>
            <a:ext cx="15062202" cy="7544246"/>
          </a:xfrm>
          <a:prstGeom prst="rect">
            <a:avLst/>
          </a:prstGeom>
        </p:spPr>
        <p:txBody>
          <a:bodyPr/>
          <a:lstStyle/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Interfaces: Designed channels for data flow into or out of the design.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Port protocols control the data flow.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Some possible options: ap_none (no protocol), ap_fifo (std FIFO), ap_memory (RAM)…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Initially selected port protocol: ap_fifo (default streaming protocol)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No special reason behind this choice:  They are just easier to work with initially.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This choice is definitely going to change at later stages.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Eventual aim is P2P communication between storage device and FPGAs.</a:t>
            </a:r>
          </a:p>
        </p:txBody>
      </p:sp>
      <p:sp>
        <p:nvSpPr>
          <p:cNvPr id="41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0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</a:t>
            </a:r>
          </a:p>
        </p:txBody>
      </p:sp>
      <p:pic>
        <p:nvPicPr>
          <p:cNvPr id="421" name="Screenshot 2023-08-09 at 5.49.19 PM.png" descr="Screenshot 2023-08-09 at 5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6594" y="1390669"/>
            <a:ext cx="13249837" cy="111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ransposed Inputs"/>
          <p:cNvSpPr txBox="1"/>
          <p:nvPr/>
        </p:nvSpPr>
        <p:spPr>
          <a:xfrm>
            <a:off x="17164398" y="1390669"/>
            <a:ext cx="41449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Transposed Inputs</a:t>
            </a:r>
          </a:p>
        </p:txBody>
      </p:sp>
      <p:sp>
        <p:nvSpPr>
          <p:cNvPr id="423" name="}"/>
          <p:cNvSpPr txBox="1"/>
          <p:nvPr/>
        </p:nvSpPr>
        <p:spPr>
          <a:xfrm>
            <a:off x="9592964" y="1817354"/>
            <a:ext cx="817096" cy="135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24" name="Line"/>
          <p:cNvSpPr/>
          <p:nvPr/>
        </p:nvSpPr>
        <p:spPr>
          <a:xfrm flipH="1" flipV="1">
            <a:off x="11220555" y="2494391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5" name="Inputs are streamed"/>
          <p:cNvSpPr txBox="1"/>
          <p:nvPr/>
        </p:nvSpPr>
        <p:spPr>
          <a:xfrm>
            <a:off x="16639929" y="2176942"/>
            <a:ext cx="4188410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Inputs are streamed</a:t>
            </a:r>
          </a:p>
        </p:txBody>
      </p:sp>
      <p:sp>
        <p:nvSpPr>
          <p:cNvPr id="426" name="}"/>
          <p:cNvSpPr txBox="1"/>
          <p:nvPr/>
        </p:nvSpPr>
        <p:spPr>
          <a:xfrm>
            <a:off x="9592964" y="3041903"/>
            <a:ext cx="81709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27" name="}"/>
          <p:cNvSpPr txBox="1"/>
          <p:nvPr/>
        </p:nvSpPr>
        <p:spPr>
          <a:xfrm>
            <a:off x="9592964" y="7704228"/>
            <a:ext cx="817096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28" name="Line"/>
          <p:cNvSpPr/>
          <p:nvPr/>
        </p:nvSpPr>
        <p:spPr>
          <a:xfrm flipH="1" flipV="1">
            <a:off x="11220555" y="3502024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9" name="Line"/>
          <p:cNvSpPr/>
          <p:nvPr/>
        </p:nvSpPr>
        <p:spPr>
          <a:xfrm flipH="1">
            <a:off x="11220555" y="8186066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0" name="Amp Loops are Merged"/>
          <p:cNvSpPr txBox="1"/>
          <p:nvPr/>
        </p:nvSpPr>
        <p:spPr>
          <a:xfrm>
            <a:off x="16440239" y="3184575"/>
            <a:ext cx="4929074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Loops are Merged</a:t>
            </a:r>
          </a:p>
        </p:txBody>
      </p:sp>
      <p:sp>
        <p:nvSpPr>
          <p:cNvPr id="431" name="Amp Loops are Merged"/>
          <p:cNvSpPr txBox="1"/>
          <p:nvPr/>
        </p:nvSpPr>
        <p:spPr>
          <a:xfrm>
            <a:off x="16440239" y="7772477"/>
            <a:ext cx="4929074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Loops are Merged</a:t>
            </a:r>
          </a:p>
        </p:txBody>
      </p:sp>
      <p:sp>
        <p:nvSpPr>
          <p:cNvPr id="432" name="Amp B"/>
          <p:cNvSpPr txBox="1"/>
          <p:nvPr/>
        </p:nvSpPr>
        <p:spPr>
          <a:xfrm rot="16200000">
            <a:off x="2912385" y="5758589"/>
            <a:ext cx="1511961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433" name="Amp A"/>
          <p:cNvSpPr txBox="1"/>
          <p:nvPr/>
        </p:nvSpPr>
        <p:spPr>
          <a:xfrm rot="16200000">
            <a:off x="2920843" y="10058856"/>
            <a:ext cx="1495045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434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7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</a:t>
            </a:r>
          </a:p>
        </p:txBody>
      </p:sp>
      <p:pic>
        <p:nvPicPr>
          <p:cNvPr id="438" name="Screenshot 2023-08-09 at 5.49.19 PM.png" descr="Screenshot 2023-08-09 at 5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6594" y="1390669"/>
            <a:ext cx="13249837" cy="111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ransposed Inputs"/>
          <p:cNvSpPr txBox="1"/>
          <p:nvPr/>
        </p:nvSpPr>
        <p:spPr>
          <a:xfrm>
            <a:off x="17164398" y="1390669"/>
            <a:ext cx="41449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Transposed Inputs</a:t>
            </a:r>
          </a:p>
        </p:txBody>
      </p:sp>
      <p:sp>
        <p:nvSpPr>
          <p:cNvPr id="440" name="}"/>
          <p:cNvSpPr txBox="1"/>
          <p:nvPr/>
        </p:nvSpPr>
        <p:spPr>
          <a:xfrm>
            <a:off x="9592964" y="1817354"/>
            <a:ext cx="817096" cy="135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41" name="Line"/>
          <p:cNvSpPr/>
          <p:nvPr/>
        </p:nvSpPr>
        <p:spPr>
          <a:xfrm flipH="1" flipV="1">
            <a:off x="11220555" y="2494391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2" name="Inputs are streamed"/>
          <p:cNvSpPr txBox="1"/>
          <p:nvPr/>
        </p:nvSpPr>
        <p:spPr>
          <a:xfrm>
            <a:off x="16639929" y="2176942"/>
            <a:ext cx="4188410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Inputs are streamed</a:t>
            </a:r>
          </a:p>
        </p:txBody>
      </p:sp>
      <p:sp>
        <p:nvSpPr>
          <p:cNvPr id="443" name="}"/>
          <p:cNvSpPr txBox="1"/>
          <p:nvPr/>
        </p:nvSpPr>
        <p:spPr>
          <a:xfrm>
            <a:off x="9592964" y="3041903"/>
            <a:ext cx="81709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44" name="}"/>
          <p:cNvSpPr txBox="1"/>
          <p:nvPr/>
        </p:nvSpPr>
        <p:spPr>
          <a:xfrm>
            <a:off x="9592964" y="7704228"/>
            <a:ext cx="817096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45" name="Line"/>
          <p:cNvSpPr/>
          <p:nvPr/>
        </p:nvSpPr>
        <p:spPr>
          <a:xfrm flipH="1" flipV="1">
            <a:off x="11220555" y="3502024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6" name="Line"/>
          <p:cNvSpPr/>
          <p:nvPr/>
        </p:nvSpPr>
        <p:spPr>
          <a:xfrm flipH="1">
            <a:off x="11220555" y="8186066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7" name="Amp Loops are Merged"/>
          <p:cNvSpPr txBox="1"/>
          <p:nvPr/>
        </p:nvSpPr>
        <p:spPr>
          <a:xfrm>
            <a:off x="16440239" y="3184575"/>
            <a:ext cx="4929074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Loops are Merged</a:t>
            </a:r>
          </a:p>
        </p:txBody>
      </p:sp>
      <p:sp>
        <p:nvSpPr>
          <p:cNvPr id="448" name="Amp Loops are Merged"/>
          <p:cNvSpPr txBox="1"/>
          <p:nvPr/>
        </p:nvSpPr>
        <p:spPr>
          <a:xfrm>
            <a:off x="16440239" y="7772477"/>
            <a:ext cx="4929074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Loops are Merged</a:t>
            </a:r>
          </a:p>
        </p:txBody>
      </p:sp>
      <p:sp>
        <p:nvSpPr>
          <p:cNvPr id="449" name="}"/>
          <p:cNvSpPr txBox="1"/>
          <p:nvPr/>
        </p:nvSpPr>
        <p:spPr>
          <a:xfrm>
            <a:off x="9592964" y="3861016"/>
            <a:ext cx="81709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50" name="}"/>
          <p:cNvSpPr txBox="1"/>
          <p:nvPr/>
        </p:nvSpPr>
        <p:spPr>
          <a:xfrm>
            <a:off x="9592964" y="8325829"/>
            <a:ext cx="81709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51" name="Line"/>
          <p:cNvSpPr/>
          <p:nvPr/>
        </p:nvSpPr>
        <p:spPr>
          <a:xfrm flipH="1" flipV="1">
            <a:off x="11220555" y="4178420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52" name="Line"/>
          <p:cNvSpPr/>
          <p:nvPr/>
        </p:nvSpPr>
        <p:spPr>
          <a:xfrm flipH="1">
            <a:off x="11220555" y="8738203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53" name="Each Loop is Flattened…"/>
          <p:cNvSpPr txBox="1"/>
          <p:nvPr/>
        </p:nvSpPr>
        <p:spPr>
          <a:xfrm>
            <a:off x="16497618" y="3587920"/>
            <a:ext cx="4814317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29CD66"/>
                </a:solidFill>
              </a:defRPr>
            </a:pPr>
            <a:r>
              <a:t>Each Loop is Flattened</a:t>
            </a:r>
          </a:p>
          <a:p>
            <a:pPr>
              <a:defRPr sz="3600">
                <a:solidFill>
                  <a:srgbClr val="29CD66"/>
                </a:solidFill>
              </a:defRPr>
            </a:pPr>
            <a:r>
              <a:t>And Pipelined</a:t>
            </a:r>
          </a:p>
        </p:txBody>
      </p:sp>
      <p:sp>
        <p:nvSpPr>
          <p:cNvPr id="454" name="Each Loop is Flattened…"/>
          <p:cNvSpPr txBox="1"/>
          <p:nvPr/>
        </p:nvSpPr>
        <p:spPr>
          <a:xfrm>
            <a:off x="16497618" y="8298173"/>
            <a:ext cx="4814317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29CD66"/>
                </a:solidFill>
              </a:defRPr>
            </a:pPr>
            <a:r>
              <a:t>Each Loop is Flattened</a:t>
            </a:r>
          </a:p>
          <a:p>
            <a:pPr>
              <a:defRPr sz="3600">
                <a:solidFill>
                  <a:srgbClr val="29CD66"/>
                </a:solidFill>
              </a:defRPr>
            </a:pPr>
            <a:r>
              <a:t>And Pipelined</a:t>
            </a:r>
          </a:p>
        </p:txBody>
      </p:sp>
      <p:sp>
        <p:nvSpPr>
          <p:cNvPr id="455" name="Amp B"/>
          <p:cNvSpPr txBox="1"/>
          <p:nvPr/>
        </p:nvSpPr>
        <p:spPr>
          <a:xfrm rot="16200000">
            <a:off x="2912385" y="5758589"/>
            <a:ext cx="1511961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456" name="Amp A"/>
          <p:cNvSpPr txBox="1"/>
          <p:nvPr/>
        </p:nvSpPr>
        <p:spPr>
          <a:xfrm rot="16200000">
            <a:off x="2920843" y="10058856"/>
            <a:ext cx="1495045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45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0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 (Pipelining)</a:t>
            </a:r>
          </a:p>
        </p:txBody>
      </p:sp>
      <p:pic>
        <p:nvPicPr>
          <p:cNvPr id="461" name="Screenshot 2023-08-10 at 1.10.56 PM.png" descr="Screenshot 2023-08-10 at 1.10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2701" y="4216400"/>
            <a:ext cx="8051801" cy="52832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Illustration of the Behavior of the pipeline directive.…"/>
          <p:cNvSpPr txBox="1"/>
          <p:nvPr/>
        </p:nvSpPr>
        <p:spPr>
          <a:xfrm>
            <a:off x="3038673" y="9783449"/>
            <a:ext cx="8899856" cy="7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Illustration of the Behavior of the pipeline directive.</a:t>
            </a:r>
          </a:p>
          <a:p>
            <a:pPr>
              <a:defRPr sz="1800"/>
            </a:pPr>
            <a:r>
              <a:t>(Adapted from </a:t>
            </a:r>
            <a:r>
              <a:rPr u="sng">
                <a:hlinkClick r:id="rId3" invalidUrl="" action="" tgtFrame="" tooltip="" history="1" highlightClick="0" endSnd="0"/>
              </a:rPr>
              <a:t>https://docs.xilinx.com/r/en-US/ug1399-vitis-hls/pragma-HLS-pipeline</a:t>
            </a:r>
            <a:r>
              <a:t>)</a:t>
            </a:r>
          </a:p>
        </p:txBody>
      </p:sp>
      <p:sp>
        <p:nvSpPr>
          <p:cNvPr id="463" name="Text Placeholder 2"/>
          <p:cNvSpPr txBox="1"/>
          <p:nvPr>
            <p:ph type="body" sz="half" idx="1"/>
          </p:nvPr>
        </p:nvSpPr>
        <p:spPr>
          <a:xfrm>
            <a:off x="12110942" y="3367332"/>
            <a:ext cx="9287528" cy="7544245"/>
          </a:xfrm>
          <a:prstGeom prst="rect">
            <a:avLst/>
          </a:prstGeom>
        </p:spPr>
        <p:txBody>
          <a:bodyPr/>
          <a:lstStyle/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“Pipelining a loop allows the operations of the loop to be implemented in a concurrent manner”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Measure of concurrency: Initiation Interval (II)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II: Launch frequency between consecutive iterations.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W/o pipelining RD, CMP, and WR operations have II: 3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With pipelining, II: 1 (The ideal scenario)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Obviously has direct effect on the final latency of the design</a:t>
            </a:r>
          </a:p>
        </p:txBody>
      </p:sp>
      <p:sp>
        <p:nvSpPr>
          <p:cNvPr id="464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7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</a:t>
            </a:r>
          </a:p>
        </p:txBody>
      </p:sp>
      <p:pic>
        <p:nvPicPr>
          <p:cNvPr id="468" name="Screenshot 2023-08-09 at 5.49.19 PM.png" descr="Screenshot 2023-08-09 at 5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6594" y="1390669"/>
            <a:ext cx="13249837" cy="111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Transposed Inputs"/>
          <p:cNvSpPr txBox="1"/>
          <p:nvPr/>
        </p:nvSpPr>
        <p:spPr>
          <a:xfrm>
            <a:off x="17164398" y="1390669"/>
            <a:ext cx="41449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 u="sng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Transposed Inputs</a:t>
            </a:r>
          </a:p>
        </p:txBody>
      </p:sp>
      <p:sp>
        <p:nvSpPr>
          <p:cNvPr id="470" name="}"/>
          <p:cNvSpPr txBox="1"/>
          <p:nvPr/>
        </p:nvSpPr>
        <p:spPr>
          <a:xfrm>
            <a:off x="9592964" y="1817354"/>
            <a:ext cx="817096" cy="135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71" name="Line"/>
          <p:cNvSpPr/>
          <p:nvPr/>
        </p:nvSpPr>
        <p:spPr>
          <a:xfrm flipH="1" flipV="1">
            <a:off x="11220555" y="2494391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2" name="Inputs are streamed"/>
          <p:cNvSpPr txBox="1"/>
          <p:nvPr/>
        </p:nvSpPr>
        <p:spPr>
          <a:xfrm>
            <a:off x="16639929" y="2176942"/>
            <a:ext cx="4188410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Inputs are streamed</a:t>
            </a:r>
          </a:p>
        </p:txBody>
      </p:sp>
      <p:sp>
        <p:nvSpPr>
          <p:cNvPr id="473" name="}"/>
          <p:cNvSpPr txBox="1"/>
          <p:nvPr/>
        </p:nvSpPr>
        <p:spPr>
          <a:xfrm>
            <a:off x="9592964" y="3041903"/>
            <a:ext cx="81709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74" name="}"/>
          <p:cNvSpPr txBox="1"/>
          <p:nvPr/>
        </p:nvSpPr>
        <p:spPr>
          <a:xfrm>
            <a:off x="9592964" y="7704228"/>
            <a:ext cx="817096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75" name="Line"/>
          <p:cNvSpPr/>
          <p:nvPr/>
        </p:nvSpPr>
        <p:spPr>
          <a:xfrm flipH="1" flipV="1">
            <a:off x="11220555" y="3502024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6" name="Line"/>
          <p:cNvSpPr/>
          <p:nvPr/>
        </p:nvSpPr>
        <p:spPr>
          <a:xfrm flipH="1">
            <a:off x="11220555" y="8186066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7" name="Amp Loops are Merged"/>
          <p:cNvSpPr txBox="1"/>
          <p:nvPr/>
        </p:nvSpPr>
        <p:spPr>
          <a:xfrm>
            <a:off x="16440239" y="3184575"/>
            <a:ext cx="4929074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Loops are Merged</a:t>
            </a:r>
          </a:p>
        </p:txBody>
      </p:sp>
      <p:sp>
        <p:nvSpPr>
          <p:cNvPr id="478" name="Amp Loops are Merged"/>
          <p:cNvSpPr txBox="1"/>
          <p:nvPr/>
        </p:nvSpPr>
        <p:spPr>
          <a:xfrm>
            <a:off x="16440239" y="7772477"/>
            <a:ext cx="4929074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Loops are Merged</a:t>
            </a:r>
          </a:p>
        </p:txBody>
      </p:sp>
      <p:sp>
        <p:nvSpPr>
          <p:cNvPr id="479" name="}"/>
          <p:cNvSpPr txBox="1"/>
          <p:nvPr/>
        </p:nvSpPr>
        <p:spPr>
          <a:xfrm>
            <a:off x="9592964" y="3861016"/>
            <a:ext cx="81709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80" name="}"/>
          <p:cNvSpPr txBox="1"/>
          <p:nvPr/>
        </p:nvSpPr>
        <p:spPr>
          <a:xfrm>
            <a:off x="9592964" y="8325829"/>
            <a:ext cx="81709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29CD66"/>
                </a:solidFill>
              </a:defRPr>
            </a:lvl1pPr>
          </a:lstStyle>
          <a:p>
            <a:pPr/>
            <a:r>
              <a:t>}</a:t>
            </a:r>
          </a:p>
        </p:txBody>
      </p:sp>
      <p:sp>
        <p:nvSpPr>
          <p:cNvPr id="481" name="Line"/>
          <p:cNvSpPr/>
          <p:nvPr/>
        </p:nvSpPr>
        <p:spPr>
          <a:xfrm flipH="1" flipV="1">
            <a:off x="11220555" y="4178420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2" name="Line"/>
          <p:cNvSpPr/>
          <p:nvPr/>
        </p:nvSpPr>
        <p:spPr>
          <a:xfrm flipH="1">
            <a:off x="11220555" y="8738203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3" name="Each Loop is Flattened…"/>
          <p:cNvSpPr txBox="1"/>
          <p:nvPr/>
        </p:nvSpPr>
        <p:spPr>
          <a:xfrm>
            <a:off x="16497618" y="3587920"/>
            <a:ext cx="4814317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29CD66"/>
                </a:solidFill>
              </a:defRPr>
            </a:pPr>
            <a:r>
              <a:t>Each Loop is Flattened</a:t>
            </a:r>
          </a:p>
          <a:p>
            <a:pPr>
              <a:defRPr sz="3600">
                <a:solidFill>
                  <a:srgbClr val="29CD66"/>
                </a:solidFill>
              </a:defRPr>
            </a:pPr>
            <a:r>
              <a:t>And Pipelined</a:t>
            </a:r>
          </a:p>
        </p:txBody>
      </p:sp>
      <p:sp>
        <p:nvSpPr>
          <p:cNvPr id="484" name="Each Loop is Flattened…"/>
          <p:cNvSpPr txBox="1"/>
          <p:nvPr/>
        </p:nvSpPr>
        <p:spPr>
          <a:xfrm>
            <a:off x="16497618" y="8298173"/>
            <a:ext cx="4814317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29CD66"/>
                </a:solidFill>
              </a:defRPr>
            </a:pPr>
            <a:r>
              <a:t>Each Loop is Flattened</a:t>
            </a:r>
          </a:p>
          <a:p>
            <a:pPr>
              <a:defRPr sz="3600">
                <a:solidFill>
                  <a:srgbClr val="29CD66"/>
                </a:solidFill>
              </a:defRPr>
            </a:pPr>
            <a:r>
              <a:t>And Pipelined</a:t>
            </a:r>
          </a:p>
        </p:txBody>
      </p:sp>
      <p:sp>
        <p:nvSpPr>
          <p:cNvPr id="485" name="Amp B"/>
          <p:cNvSpPr txBox="1"/>
          <p:nvPr/>
        </p:nvSpPr>
        <p:spPr>
          <a:xfrm rot="16200000">
            <a:off x="2912385" y="5758589"/>
            <a:ext cx="1511961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486" name="Amp A"/>
          <p:cNvSpPr txBox="1"/>
          <p:nvPr/>
        </p:nvSpPr>
        <p:spPr>
          <a:xfrm rot="16200000">
            <a:off x="2920843" y="10058856"/>
            <a:ext cx="1495045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487" name="Line"/>
          <p:cNvSpPr/>
          <p:nvPr/>
        </p:nvSpPr>
        <p:spPr>
          <a:xfrm flipH="1" flipV="1">
            <a:off x="11220555" y="6182243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8" name="Line"/>
          <p:cNvSpPr/>
          <p:nvPr/>
        </p:nvSpPr>
        <p:spPr>
          <a:xfrm flipH="1">
            <a:off x="11220555" y="10561775"/>
            <a:ext cx="4409189" cy="1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9" name="Core Operations"/>
          <p:cNvSpPr txBox="1"/>
          <p:nvPr/>
        </p:nvSpPr>
        <p:spPr>
          <a:xfrm>
            <a:off x="17498840" y="5864793"/>
            <a:ext cx="3476093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Core Operations</a:t>
            </a:r>
          </a:p>
        </p:txBody>
      </p:sp>
      <p:sp>
        <p:nvSpPr>
          <p:cNvPr id="490" name="Core Operations"/>
          <p:cNvSpPr txBox="1"/>
          <p:nvPr/>
        </p:nvSpPr>
        <p:spPr>
          <a:xfrm>
            <a:off x="17498840" y="10244326"/>
            <a:ext cx="3476093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Core Operations</a:t>
            </a:r>
          </a:p>
        </p:txBody>
      </p:sp>
      <p:sp>
        <p:nvSpPr>
          <p:cNvPr id="491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4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HLS Implementation of the Top Function (Performance)</a:t>
            </a:r>
          </a:p>
        </p:txBody>
      </p:sp>
      <p:pic>
        <p:nvPicPr>
          <p:cNvPr id="495" name="Screenshot 2023-08-01 at 3.10.18 PM.png" descr="Screenshot 2023-08-01 at 3.10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250" y="2731290"/>
            <a:ext cx="19011900" cy="223520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Text Placeholder 2"/>
          <p:cNvSpPr txBox="1"/>
          <p:nvPr>
            <p:ph type="body" sz="half" idx="1"/>
          </p:nvPr>
        </p:nvSpPr>
        <p:spPr>
          <a:xfrm>
            <a:off x="3476982" y="4889227"/>
            <a:ext cx="15062202" cy="7544246"/>
          </a:xfrm>
          <a:prstGeom prst="rect">
            <a:avLst/>
          </a:prstGeom>
        </p:spPr>
        <p:txBody>
          <a:bodyPr/>
          <a:lstStyle/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We are only applying the simplest corrections, I.e. no parallelized overscan subtraction or linear correction (yet).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With overscan subtraction and linear correction the latency increased to 0.1 seconds (not reporting).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Recall that the science image is in 4K -&gt; There are ~8.5 million pixels to concurrently operate on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So, even with II = 1, T = 5 ns, and perfect efficiency, concurrent operations on all the pixels gives the latency ~50 ms.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Vanilla C++ test code takes ~5 secs to run, so there is a considerable improvement.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Area use seems to be efficient, but that is expected given the ultra-simplistic design.</a:t>
            </a:r>
          </a:p>
        </p:txBody>
      </p:sp>
      <p:sp>
        <p:nvSpPr>
          <p:cNvPr id="49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lide Number Placeholder 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0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Concluding Remarks</a:t>
            </a:r>
          </a:p>
        </p:txBody>
      </p:sp>
      <p:sp>
        <p:nvSpPr>
          <p:cNvPr id="501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502" name="Text Placeholder 2"/>
          <p:cNvSpPr txBox="1"/>
          <p:nvPr>
            <p:ph type="body" idx="1"/>
          </p:nvPr>
        </p:nvSpPr>
        <p:spPr>
          <a:xfrm>
            <a:off x="3476982" y="1981493"/>
            <a:ext cx="16950275" cy="9955422"/>
          </a:xfrm>
          <a:prstGeom prst="rect">
            <a:avLst/>
          </a:prstGeom>
        </p:spPr>
        <p:txBody>
          <a:bodyPr/>
          <a:lstStyle/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Disclaimer: This project is still at a very early stage and work-in progress and there are many aspects to improve and/or modify. We expect to keep working on improvements during the Fall and possibly beyond.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The steps were: Learn CCD image processing fundamentals  —&gt;  Learn the basics of HLS.    —&gt;            Pixcorrect (</a:t>
            </a:r>
            <a:r>
              <a:rPr u="sng">
                <a:hlinkClick r:id="rId2" invalidUrl="" action="" tgtFrame="" tooltip="" history="1" highlightClick="0" endSnd="0"/>
              </a:rPr>
              <a:t>https://github.com/DarkEnergySurvey/pixcorrect</a:t>
            </a:r>
            <a:r>
              <a:t>)     —&gt;   Python —&gt;   C++  —&gt;  HLS 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Next mandatory step is to use ap_types instead of integers to get a better performance estimate and eliminate some overflow issues during rescaling process.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We still need to figure out a smart way to implement parallelized overscan subtraction.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The primary issue with parallelized OS: Calculating the median of each row/column is currently creating a massive bottleneck.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Concurrent nonlinearity correction should be simple yet it doesn’t mean much to implement it without the previous calibration operations </a:t>
            </a: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</a:p>
          <a:p>
            <a:pPr marL="279400" indent="-279400" defTabSz="457200">
              <a:spcBef>
                <a:spcPts val="900"/>
              </a:spcBef>
              <a:buSzPct val="123000"/>
              <a:buChar char="•"/>
              <a:defRPr b="0" sz="2600">
                <a:solidFill>
                  <a:schemeClr val="accent1"/>
                </a:solidFill>
              </a:defRPr>
            </a:pPr>
            <a:r>
              <a:t>After resolving all of these issues, we furthermore aim to integrate P2P communication into the picture.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 Placeholder 2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1400"/>
              </a:spcBef>
              <a:buSzTx/>
              <a:buNone/>
              <a:defRPr b="1" sz="3600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THANKS!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 Placeholder 2"/>
          <p:cNvSpPr txBox="1"/>
          <p:nvPr>
            <p:ph type="body" sz="quarter" idx="1"/>
          </p:nvPr>
        </p:nvSpPr>
        <p:spPr>
          <a:xfrm>
            <a:off x="3521521" y="11525215"/>
            <a:ext cx="18646661" cy="1615485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/>
            </a:lvl1pPr>
          </a:lstStyle>
          <a:p>
            <a:pPr/>
            <a:r>
              <a:t>Science Image (left) and Its Row-Averaged Distribution (right)</a:t>
            </a:r>
          </a:p>
        </p:txBody>
      </p:sp>
      <p:sp>
        <p:nvSpPr>
          <p:cNvPr id="197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8" name="2_output.png" descr="2_outpu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9368" y="3161520"/>
            <a:ext cx="12432684" cy="650237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 Placeholder 1"/>
          <p:cNvSpPr txBox="1"/>
          <p:nvPr/>
        </p:nvSpPr>
        <p:spPr>
          <a:xfrm>
            <a:off x="3966444" y="1390029"/>
            <a:ext cx="6686008" cy="1004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914400">
              <a:spcBef>
                <a:spcPts val="500"/>
              </a:spcBef>
              <a:defRPr b="1"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00" name="2_science.png" descr="2_scien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6444" y="1390029"/>
            <a:ext cx="6685881" cy="900614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6"/>
          <p:cNvSpPr txBox="1"/>
          <p:nvPr>
            <p:ph type="title"/>
          </p:nvPr>
        </p:nvSpPr>
        <p:spPr>
          <a:xfrm>
            <a:off x="4037029" y="444443"/>
            <a:ext cx="17373601" cy="85575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Science Image</a:t>
            </a:r>
          </a:p>
        </p:txBody>
      </p:sp>
      <p:sp>
        <p:nvSpPr>
          <p:cNvPr id="202" name="Amp B"/>
          <p:cNvSpPr txBox="1"/>
          <p:nvPr/>
        </p:nvSpPr>
        <p:spPr>
          <a:xfrm>
            <a:off x="13570184" y="7928694"/>
            <a:ext cx="1511961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B</a:t>
            </a:r>
          </a:p>
        </p:txBody>
      </p:sp>
      <p:sp>
        <p:nvSpPr>
          <p:cNvPr id="203" name="Amp A"/>
          <p:cNvSpPr txBox="1"/>
          <p:nvPr/>
        </p:nvSpPr>
        <p:spPr>
          <a:xfrm>
            <a:off x="19032766" y="7928694"/>
            <a:ext cx="149504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29CD66"/>
                </a:solidFill>
              </a:defRPr>
            </a:lvl1pPr>
          </a:lstStyle>
          <a:p>
            <a:pPr/>
            <a:r>
              <a:t>Amp A</a:t>
            </a:r>
          </a:p>
        </p:txBody>
      </p:sp>
      <p:sp>
        <p:nvSpPr>
          <p:cNvPr id="204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DES Preprocessing Pipeline</a:t>
            </a:r>
          </a:p>
        </p:txBody>
      </p:sp>
      <p:pic>
        <p:nvPicPr>
          <p:cNvPr id="208" name="Screenshot 2023-08-10 at 2.28.10 PM.png" descr="Screenshot 2023-08-10 at 2.28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323" y="2843177"/>
            <a:ext cx="16091682" cy="593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chematic Illustrating the DES Preprocessing Pipeline…"/>
          <p:cNvSpPr txBox="1"/>
          <p:nvPr/>
        </p:nvSpPr>
        <p:spPr>
          <a:xfrm>
            <a:off x="7394688" y="9850396"/>
            <a:ext cx="9932952" cy="70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Schematic Illustrating the DES Preprocessing Pipeline</a:t>
            </a:r>
          </a:p>
          <a:p>
            <a:pPr>
              <a:defRPr sz="1200">
                <a:solidFill>
                  <a:schemeClr val="accent1"/>
                </a:solidFill>
              </a:defRPr>
            </a:pPr>
            <a:r>
              <a:t>Adapted from Morganson et al., The Dark Energy Image Processing Pipeline Preprint Draft Version, 2018, https://arxiv.org/pdf/1801.03177.pdf</a:t>
            </a:r>
          </a:p>
        </p:txBody>
      </p:sp>
      <p:sp>
        <p:nvSpPr>
          <p:cNvPr id="210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DES Preprocessing Pipeline</a:t>
            </a:r>
          </a:p>
        </p:txBody>
      </p:sp>
      <p:pic>
        <p:nvPicPr>
          <p:cNvPr id="214" name="Screenshot 2023-08-10 at 2.28.10 PM.png" descr="Screenshot 2023-08-10 at 2.28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323" y="2843177"/>
            <a:ext cx="16091682" cy="593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chematic Illustrating the DES Preprocessing Pipeline…"/>
          <p:cNvSpPr txBox="1"/>
          <p:nvPr/>
        </p:nvSpPr>
        <p:spPr>
          <a:xfrm>
            <a:off x="7394688" y="9850396"/>
            <a:ext cx="9932952" cy="70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Schematic Illustrating the DES Preprocessing Pipeline</a:t>
            </a:r>
          </a:p>
          <a:p>
            <a:pPr>
              <a:defRPr sz="1200">
                <a:solidFill>
                  <a:schemeClr val="accent1"/>
                </a:solidFill>
              </a:defRPr>
            </a:pPr>
            <a:r>
              <a:t>Adapted from Morganson et al., The Dark Energy Image Processing Pipeline Preprint Draft Version, 2018, https://arxiv.org/pdf/1801.03177.pdf</a:t>
            </a:r>
          </a:p>
        </p:txBody>
      </p:sp>
      <p:sp>
        <p:nvSpPr>
          <p:cNvPr id="216" name="Line"/>
          <p:cNvSpPr/>
          <p:nvPr/>
        </p:nvSpPr>
        <p:spPr>
          <a:xfrm flipH="1" flipV="1">
            <a:off x="9843843" y="5206093"/>
            <a:ext cx="1311628" cy="790355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7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DES Preprocessing Pipeline</a:t>
            </a:r>
          </a:p>
        </p:txBody>
      </p:sp>
      <p:pic>
        <p:nvPicPr>
          <p:cNvPr id="221" name="Screenshot 2023-08-10 at 2.28.10 PM.png" descr="Screenshot 2023-08-10 at 2.28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323" y="2843177"/>
            <a:ext cx="16091682" cy="593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chematic Illustrating the DES Preprocessing Pipeline…"/>
          <p:cNvSpPr txBox="1"/>
          <p:nvPr/>
        </p:nvSpPr>
        <p:spPr>
          <a:xfrm>
            <a:off x="7394688" y="9850396"/>
            <a:ext cx="9932952" cy="70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Schematic Illustrating the DES Preprocessing Pipeline</a:t>
            </a:r>
          </a:p>
          <a:p>
            <a:pPr>
              <a:defRPr sz="1200">
                <a:solidFill>
                  <a:schemeClr val="accent1"/>
                </a:solidFill>
              </a:defRPr>
            </a:pPr>
            <a:r>
              <a:t>Adapted from Morganson et al., The Dark Energy Image Processing Pipeline Preprint Draft Version, 2018, https://arxiv.org/pdf/1801.03177.pdf</a:t>
            </a:r>
          </a:p>
        </p:txBody>
      </p:sp>
      <p:sp>
        <p:nvSpPr>
          <p:cNvPr id="223" name="Line"/>
          <p:cNvSpPr/>
          <p:nvPr/>
        </p:nvSpPr>
        <p:spPr>
          <a:xfrm flipH="1">
            <a:off x="12912245" y="1307889"/>
            <a:ext cx="418413" cy="1879458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4" name="Line"/>
          <p:cNvSpPr/>
          <p:nvPr/>
        </p:nvSpPr>
        <p:spPr>
          <a:xfrm flipH="1" flipV="1">
            <a:off x="9843843" y="5206093"/>
            <a:ext cx="1311628" cy="790355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5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8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DES Preprocessing Pipeline</a:t>
            </a:r>
          </a:p>
        </p:txBody>
      </p:sp>
      <p:pic>
        <p:nvPicPr>
          <p:cNvPr id="229" name="Screenshot 2023-08-10 at 2.28.10 PM.png" descr="Screenshot 2023-08-10 at 2.28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323" y="2843177"/>
            <a:ext cx="16091682" cy="593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chematic Illustrating the DES Preprocessing Pipeline…"/>
          <p:cNvSpPr txBox="1"/>
          <p:nvPr/>
        </p:nvSpPr>
        <p:spPr>
          <a:xfrm>
            <a:off x="7394688" y="9850396"/>
            <a:ext cx="9932952" cy="70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Schematic Illustrating the DES Preprocessing Pipeline</a:t>
            </a:r>
          </a:p>
          <a:p>
            <a:pPr>
              <a:defRPr sz="1200">
                <a:solidFill>
                  <a:schemeClr val="accent1"/>
                </a:solidFill>
              </a:defRPr>
            </a:pPr>
            <a:r>
              <a:t>Adapted from Morganson et al., The Dark Energy Image Processing Pipeline Preprint Draft Version, 2018, https://arxiv.org/pdf/1801.03177.pdf</a:t>
            </a:r>
          </a:p>
        </p:txBody>
      </p:sp>
      <p:sp>
        <p:nvSpPr>
          <p:cNvPr id="231" name="Line"/>
          <p:cNvSpPr/>
          <p:nvPr/>
        </p:nvSpPr>
        <p:spPr>
          <a:xfrm flipH="1">
            <a:off x="12912245" y="1307889"/>
            <a:ext cx="418413" cy="1879458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2" name="Line"/>
          <p:cNvSpPr/>
          <p:nvPr/>
        </p:nvSpPr>
        <p:spPr>
          <a:xfrm flipH="1">
            <a:off x="16107647" y="2289803"/>
            <a:ext cx="1036538" cy="1644753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3" name="Line"/>
          <p:cNvSpPr/>
          <p:nvPr/>
        </p:nvSpPr>
        <p:spPr>
          <a:xfrm flipH="1" flipV="1">
            <a:off x="9843843" y="5206093"/>
            <a:ext cx="1311628" cy="790355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4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7" name="Title 6"/>
          <p:cNvSpPr txBox="1"/>
          <p:nvPr>
            <p:ph type="title"/>
          </p:nvPr>
        </p:nvSpPr>
        <p:spPr>
          <a:xfrm>
            <a:off x="3962400" y="414732"/>
            <a:ext cx="17373600" cy="8557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DES Preprocessing Pipeline</a:t>
            </a:r>
          </a:p>
        </p:txBody>
      </p:sp>
      <p:pic>
        <p:nvPicPr>
          <p:cNvPr id="238" name="Screenshot 2023-08-10 at 2.28.10 PM.png" descr="Screenshot 2023-08-10 at 2.28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323" y="2843177"/>
            <a:ext cx="16091682" cy="593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chematic Illustrating the DES Preprocessing Pipeline…"/>
          <p:cNvSpPr txBox="1"/>
          <p:nvPr/>
        </p:nvSpPr>
        <p:spPr>
          <a:xfrm>
            <a:off x="7394688" y="9850396"/>
            <a:ext cx="9932952" cy="70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Schematic Illustrating the DES Preprocessing Pipeline</a:t>
            </a:r>
          </a:p>
          <a:p>
            <a:pPr>
              <a:defRPr sz="1200">
                <a:solidFill>
                  <a:schemeClr val="accent1"/>
                </a:solidFill>
              </a:defRPr>
            </a:pPr>
            <a:r>
              <a:t>Adapted from Morganson et al., The Dark Energy Image Processing Pipeline Preprint Draft Version, 2018, https://arxiv.org/pdf/1801.03177.pdf</a:t>
            </a:r>
          </a:p>
        </p:txBody>
      </p:sp>
      <p:sp>
        <p:nvSpPr>
          <p:cNvPr id="240" name="Line"/>
          <p:cNvSpPr/>
          <p:nvPr/>
        </p:nvSpPr>
        <p:spPr>
          <a:xfrm flipH="1">
            <a:off x="12912245" y="1307889"/>
            <a:ext cx="418413" cy="1879458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1" name="Line"/>
          <p:cNvSpPr/>
          <p:nvPr/>
        </p:nvSpPr>
        <p:spPr>
          <a:xfrm flipH="1">
            <a:off x="16107647" y="2289803"/>
            <a:ext cx="1036538" cy="1644753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2" name="Line"/>
          <p:cNvSpPr/>
          <p:nvPr/>
        </p:nvSpPr>
        <p:spPr>
          <a:xfrm flipH="1" flipV="1">
            <a:off x="9843843" y="5206093"/>
            <a:ext cx="1311628" cy="790355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Line"/>
          <p:cNvSpPr/>
          <p:nvPr/>
        </p:nvSpPr>
        <p:spPr>
          <a:xfrm flipH="1">
            <a:off x="19229786" y="3526650"/>
            <a:ext cx="1036539" cy="1644753"/>
          </a:xfrm>
          <a:prstGeom prst="line">
            <a:avLst/>
          </a:prstGeom>
          <a:ln w="152400">
            <a:solidFill>
              <a:srgbClr val="FF8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4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Number Placeholder 5"/>
          <p:cNvSpPr txBox="1"/>
          <p:nvPr>
            <p:ph type="sldNum" sz="quarter" idx="2"/>
          </p:nvPr>
        </p:nvSpPr>
        <p:spPr>
          <a:xfrm>
            <a:off x="3492500" y="13008426"/>
            <a:ext cx="18221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Title 6"/>
          <p:cNvSpPr txBox="1"/>
          <p:nvPr>
            <p:ph type="title"/>
          </p:nvPr>
        </p:nvSpPr>
        <p:spPr>
          <a:xfrm>
            <a:off x="4037029" y="444443"/>
            <a:ext cx="17373601" cy="85575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Bias Image</a:t>
            </a:r>
          </a:p>
        </p:txBody>
      </p:sp>
      <p:pic>
        <p:nvPicPr>
          <p:cNvPr id="248" name="firstbias.png" descr="firstbia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2909" y="2122082"/>
            <a:ext cx="6673078" cy="947183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 Placeholder 2"/>
          <p:cNvSpPr txBox="1"/>
          <p:nvPr/>
        </p:nvSpPr>
        <p:spPr>
          <a:xfrm>
            <a:off x="11604982" y="3085877"/>
            <a:ext cx="9287528" cy="754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Bias: Positive DC Offset applied to all pixels</a:t>
            </a: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 picture taken with shutter closed and no exposure time</a:t>
            </a:r>
          </a:p>
          <a:p>
            <a:pPr algn="l" defTabSz="420623">
              <a:spcBef>
                <a:spcPts val="800"/>
              </a:spcBef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Ideally would be the same for each pixel but in practice there are slight variations.</a:t>
            </a: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Often numerous bias calibration pictures are taken and a combined median or averaged master bias is used (The case here).</a:t>
            </a: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This combination reduces the noise.</a:t>
            </a: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Dark current and hot pixels are eliminated with clipping and masking in the original pipeline</a:t>
            </a: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57047" indent="-257047" algn="l" defTabSz="420623">
              <a:spcBef>
                <a:spcPts val="800"/>
              </a:spcBef>
              <a:buSzPct val="123000"/>
              <a:buChar char="•"/>
              <a:defRPr sz="2392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are ignoring these operations for simplicity</a:t>
            </a:r>
          </a:p>
        </p:txBody>
      </p:sp>
      <p:sp>
        <p:nvSpPr>
          <p:cNvPr id="250" name="Footer Placeholder 4"/>
          <p:cNvSpPr txBox="1"/>
          <p:nvPr/>
        </p:nvSpPr>
        <p:spPr>
          <a:xfrm>
            <a:off x="6109201" y="13008426"/>
            <a:ext cx="125242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solidFill>
                  <a:srgbClr val="004C9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Semih Kacmaz | Efforts Toward In-Storage Processing of Astronomical Images Using FPGAs</a:t>
            </a:r>
          </a:p>
        </p:txBody>
      </p:sp>
      <p:sp>
        <p:nvSpPr>
          <p:cNvPr id="251" name="Text Placeholder 1"/>
          <p:cNvSpPr txBox="1"/>
          <p:nvPr>
            <p:ph type="body" sz="quarter" idx="1"/>
          </p:nvPr>
        </p:nvSpPr>
        <p:spPr>
          <a:xfrm>
            <a:off x="4141186" y="11743363"/>
            <a:ext cx="6336524" cy="54947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500"/>
              </a:spcBef>
              <a:defRPr sz="2400"/>
            </a:lvl1pPr>
          </a:lstStyle>
          <a:p>
            <a:pPr/>
            <a:r>
              <a:t>Bias Image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