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9" r:id="rId2"/>
    <p:sldId id="289" r:id="rId3"/>
    <p:sldId id="288" r:id="rId4"/>
    <p:sldId id="268" r:id="rId5"/>
    <p:sldId id="258" r:id="rId6"/>
    <p:sldId id="256" r:id="rId7"/>
    <p:sldId id="257" r:id="rId8"/>
    <p:sldId id="264" r:id="rId9"/>
    <p:sldId id="265" r:id="rId10"/>
    <p:sldId id="267" r:id="rId11"/>
    <p:sldId id="260" r:id="rId12"/>
    <p:sldId id="294" r:id="rId13"/>
    <p:sldId id="293" r:id="rId14"/>
    <p:sldId id="295" r:id="rId15"/>
    <p:sldId id="299" r:id="rId16"/>
    <p:sldId id="298" r:id="rId17"/>
    <p:sldId id="301" r:id="rId18"/>
    <p:sldId id="300" r:id="rId19"/>
    <p:sldId id="296" r:id="rId20"/>
    <p:sldId id="302" r:id="rId21"/>
    <p:sldId id="303" r:id="rId22"/>
    <p:sldId id="286" r:id="rId23"/>
    <p:sldId id="285" r:id="rId24"/>
    <p:sldId id="287" r:id="rId25"/>
    <p:sldId id="280" r:id="rId26"/>
    <p:sldId id="281" r:id="rId27"/>
    <p:sldId id="282" r:id="rId28"/>
    <p:sldId id="283" r:id="rId29"/>
    <p:sldId id="284" r:id="rId30"/>
    <p:sldId id="291" r:id="rId31"/>
    <p:sldId id="292" r:id="rId32"/>
    <p:sldId id="2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8"/>
    <p:restoredTop sz="94650"/>
  </p:normalViewPr>
  <p:slideViewPr>
    <p:cSldViewPr snapToGrid="0">
      <p:cViewPr>
        <p:scale>
          <a:sx n="112" d="100"/>
          <a:sy n="112" d="100"/>
        </p:scale>
        <p:origin x="68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anchitachakraborty/Desktop/Fermi/Results_Version_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anchitachakraborty/Desktop/Fermi/Results_Version_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Improvement</a:t>
            </a:r>
            <a:r>
              <a:rPr lang="en-US" baseline="0"/>
              <a:t> from Version 4 to 5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00753330288191"/>
          <c:y val="0.12521023271911355"/>
          <c:w val="0.83950498471641666"/>
          <c:h val="0.7797478186848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'Average Comparison Version 4-5'!$B$1</c:f>
              <c:strCache>
                <c:ptCount val="1"/>
                <c:pt idx="0">
                  <c:v>Version 4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'Average Comparison Version 4-5'!$B$2:$B$6</c:f>
              <c:numCache>
                <c:formatCode>General</c:formatCode>
                <c:ptCount val="5"/>
                <c:pt idx="0">
                  <c:v>244.4467085</c:v>
                </c:pt>
                <c:pt idx="1">
                  <c:v>246.7092457</c:v>
                </c:pt>
                <c:pt idx="2">
                  <c:v>246.622175</c:v>
                </c:pt>
                <c:pt idx="3">
                  <c:v>245.98714409999999</c:v>
                </c:pt>
                <c:pt idx="4">
                  <c:v>246.9956377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D3-EA4F-AC2D-EADBD1785BA1}"/>
            </c:ext>
          </c:extLst>
        </c:ser>
        <c:ser>
          <c:idx val="1"/>
          <c:order val="1"/>
          <c:tx>
            <c:strRef>
              <c:f>'Average Comparison Version 4-5'!$C$1</c:f>
              <c:strCache>
                <c:ptCount val="1"/>
                <c:pt idx="0">
                  <c:v>Version 5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val>
            <c:numRef>
              <c:f>'Average Comparison Version 4-5'!$C$2:$C$6</c:f>
              <c:numCache>
                <c:formatCode>General</c:formatCode>
                <c:ptCount val="5"/>
                <c:pt idx="0">
                  <c:v>221.9857839486917</c:v>
                </c:pt>
                <c:pt idx="1">
                  <c:v>221.95436415743725</c:v>
                </c:pt>
                <c:pt idx="2">
                  <c:v>219.799706167934</c:v>
                </c:pt>
                <c:pt idx="3">
                  <c:v>221.3995305050976</c:v>
                </c:pt>
                <c:pt idx="4">
                  <c:v>221.3995305050976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D3-EA4F-AC2D-EADBD1785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177792"/>
        <c:axId val="308179520"/>
      </c:barChart>
      <c:catAx>
        <c:axId val="308177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Server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179520"/>
        <c:crosses val="autoZero"/>
        <c:auto val="1"/>
        <c:lblAlgn val="ctr"/>
        <c:lblOffset val="100"/>
        <c:noMultiLvlLbl val="0"/>
      </c:catAx>
      <c:valAx>
        <c:axId val="30817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Average</a:t>
                </a:r>
                <a:r>
                  <a:rPr lang="en-US" baseline="0" dirty="0"/>
                  <a:t> Service Time for 1000 Files (seconds)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17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Improvement</a:t>
            </a:r>
            <a:r>
              <a:rPr lang="en-US" baseline="0"/>
              <a:t> from Version 4 to 5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00753330288191"/>
          <c:y val="0.12521023271911355"/>
          <c:w val="0.83950498471641666"/>
          <c:h val="0.7797478186848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'Average Comparison Version 4-5'!$B$1</c:f>
              <c:strCache>
                <c:ptCount val="1"/>
                <c:pt idx="0">
                  <c:v>Version 4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'Average Comparison Version 4-5'!$B$2:$B$6</c:f>
              <c:numCache>
                <c:formatCode>General</c:formatCode>
                <c:ptCount val="5"/>
                <c:pt idx="0">
                  <c:v>244.4467085</c:v>
                </c:pt>
                <c:pt idx="1">
                  <c:v>246.7092457</c:v>
                </c:pt>
                <c:pt idx="2">
                  <c:v>246.622175</c:v>
                </c:pt>
                <c:pt idx="3">
                  <c:v>245.98714409999999</c:v>
                </c:pt>
                <c:pt idx="4">
                  <c:v>246.9956377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72-364B-90D6-90BE1B4304C3}"/>
            </c:ext>
          </c:extLst>
        </c:ser>
        <c:ser>
          <c:idx val="1"/>
          <c:order val="1"/>
          <c:tx>
            <c:strRef>
              <c:f>'Average Comparison Version 4-5'!$C$1</c:f>
              <c:strCache>
                <c:ptCount val="1"/>
                <c:pt idx="0">
                  <c:v>Version 5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val>
            <c:numRef>
              <c:f>'Average Comparison Version 4-5'!$C$2:$C$6</c:f>
              <c:numCache>
                <c:formatCode>General</c:formatCode>
                <c:ptCount val="5"/>
                <c:pt idx="0">
                  <c:v>221.9857839486917</c:v>
                </c:pt>
                <c:pt idx="1">
                  <c:v>221.95436415743725</c:v>
                </c:pt>
                <c:pt idx="2">
                  <c:v>219.799706167934</c:v>
                </c:pt>
                <c:pt idx="3">
                  <c:v>221.3995305050976</c:v>
                </c:pt>
                <c:pt idx="4">
                  <c:v>221.3995305050976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72-364B-90D6-90BE1B430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177792"/>
        <c:axId val="308179520"/>
      </c:barChart>
      <c:catAx>
        <c:axId val="308177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Server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179520"/>
        <c:crosses val="autoZero"/>
        <c:auto val="1"/>
        <c:lblAlgn val="ctr"/>
        <c:lblOffset val="100"/>
        <c:noMultiLvlLbl val="0"/>
      </c:catAx>
      <c:valAx>
        <c:axId val="30817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Average</a:t>
                </a:r>
                <a:r>
                  <a:rPr lang="en-US" baseline="0" dirty="0"/>
                  <a:t> Service Time for 1000 Files (seconds)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17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920594940294638"/>
          <c:y val="2.9945215174506466E-2"/>
          <c:w val="0.12747509702102763"/>
          <c:h val="0.135790841274804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2C751-E056-6D4B-81A5-490EE02D74DF}" type="datetimeFigureOut">
              <a:rPr lang="en-US" smtClean="0"/>
              <a:t>8/11/23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394A1-F387-1643-9BF3-8044E211F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8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F563-CC8C-9A54-AEBD-17326D13B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2C1D6-5722-94D1-0097-D2C65755F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A32C8-26B1-56CF-8492-3DF2DE107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8398-1FBE-3248-BBF5-E8335B9082D4}" type="datetime1">
              <a:rPr lang="en-US" smtClean="0"/>
              <a:t>8/11/23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6FDC6-D795-4F5B-1C79-BC2D3A731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60A22-0485-4E71-30A5-F8D30083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1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6226-3B55-4E78-9290-E5F9DC9E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7F8D3-6DBB-4BA4-ED08-C17B553E0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343BA-A8E6-403B-A6EB-6D2685E99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772-CD62-974C-977B-AB45824A0457}" type="datetime1">
              <a:rPr lang="en-US" smtClean="0"/>
              <a:t>8/11/23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64AAB-C381-DA3D-9BB7-630E36D9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50D79-A2F3-F73B-1CB2-D041E870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3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A4390B-A698-0A00-E2EC-CEE21C746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CAA2D-1C46-3B37-83E3-C0849B9B8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B69B2-815A-73AC-5D2F-D9521E9E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C959-665B-104B-91C5-7D3A29AAF7B2}" type="datetime1">
              <a:rPr lang="en-US" smtClean="0"/>
              <a:t>8/11/23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F2625-8EA4-99F9-4572-C96052EC4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0A02E-822E-0ECB-D09F-29428AA4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0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4A75-7F36-3DDD-556E-9455D62B9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C856C-D3F4-B3D7-AFF7-1593DD3AA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83395-BA3B-E055-28FD-2588ECA7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A775-A244-C14B-86C8-D2A90D652491}" type="datetime1">
              <a:rPr lang="en-US" smtClean="0"/>
              <a:t>8/11/23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2A72E-9FC1-C57E-67E2-8E2A8DAB5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347DA-5A14-B516-349C-D3C44783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00060-EC03-396C-60EC-E784B262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E32D6-2C01-84F1-1444-2C44FCBD0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BEDA0-0516-9DF9-3554-B40AF4CD1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D792-6CA5-9244-83A9-74E3CC605F34}" type="datetime1">
              <a:rPr lang="en-US" smtClean="0"/>
              <a:t>8/11/23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B08FA-C65D-46FF-930A-BA52EA39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57901-EF04-7E88-F5D8-D500F4E9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2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0B1D3-0F7E-48EB-95C9-E880F971A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4BDA4-532F-4BA1-EECB-84C937E3B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A3CDA-3849-5C1C-93EE-52414D8AB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00C37-5423-5353-D000-325B24D0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25651-668B-BA4C-A3BE-46F9E3C1BAAD}" type="datetime1">
              <a:rPr lang="en-US" smtClean="0"/>
              <a:t>8/11/23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61E46-671F-E955-02AC-24D6804F0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1FB78-78F7-829F-DB45-4CECEC32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9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C17B-69EE-B2FD-BBD8-BFA21A64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63E3C-9239-3A19-ADE1-E4EC0AF33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7840E-F4BF-394D-E000-985D45AE5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9636B-26D7-22C0-EAEC-70AF00BD9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47B66-79FC-676B-B99D-D1294FB39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8B2C7B-E70B-2A55-903C-E3A48499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ACE6-36AF-7043-AB7A-57DE41B66F45}" type="datetime1">
              <a:rPr lang="en-US" smtClean="0"/>
              <a:t>8/11/23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D1B7F0-825E-C498-1644-B391FDF1A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FCFEC1-EEEA-2AFB-7DCE-630A5E825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7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3644-2DB0-4030-B262-872F7FA4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94C662-42A7-6E14-A275-DDCBE7133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9CDF-3D78-144D-B7D8-166E2706E65D}" type="datetime1">
              <a:rPr lang="en-US" smtClean="0"/>
              <a:t>8/11/23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A11EA-F113-4246-BA9B-7BC0C84E4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4C81E-2BDD-C0E0-A8D8-4951303E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8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ECA01-C3D8-E946-197B-FC45646D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999B3-9265-8D43-9461-9EA7BB77861A}" type="datetime1">
              <a:rPr lang="en-US" smtClean="0"/>
              <a:t>8/11/23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7D90B2-62A3-F016-ECEB-A1CCF988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8C297-5C18-9BBF-C6DF-40533444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2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41C57-1642-AB32-ED13-9CE33D212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628D8-C2E9-EC43-FF89-7616DD630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D0FEE-A7A7-1ACA-D769-BECB2CCA1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2F2AB-98E6-1149-1E62-DBD328D0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D112-3FCB-2E48-9F3A-5CE140E32019}" type="datetime1">
              <a:rPr lang="en-US" smtClean="0"/>
              <a:t>8/11/23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17B14-BA66-2093-AF4B-478E1217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C8895-D5F3-4E3E-FA0D-3684EB29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5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A0D7-B7FC-06B7-E1EF-131B4D43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DD77A-86B8-A13E-EBB8-ED59E7E18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AEF18-6AF4-D205-3CC8-7885FE8B5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E3723-6D80-6FC9-93F5-141E7D70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3C4DB-6D05-3542-B772-E878FBB356BD}" type="datetime1">
              <a:rPr lang="en-US" smtClean="0"/>
              <a:t>8/11/23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FC408-3B35-3A78-D80A-A68C8CDC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A1013-29DC-1119-2E35-0189EAD2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7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84103-F305-090D-B8C6-A01AB496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84FC7-DDA4-E30B-2CFC-6C1C72F29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7122B-00DE-7611-BE21-D5FC95BA0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F809A-4831-8A44-B460-469A69D56531}" type="datetime1">
              <a:rPr lang="en-US" smtClean="0"/>
              <a:t>8/11/23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8E1A2-11BD-E088-E852-57E5E15BC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D7EC5-FD96-E5B0-CE7F-4E176D33B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E90F0-9D08-5B42-95A3-419A120EF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129C-977C-3B48-663A-27AF470628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Simulation of Tape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703DA-A9AE-8A91-EF6E-A0DA64AF50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Fermilab Final Presentation</a:t>
            </a:r>
          </a:p>
          <a:p>
            <a:r>
              <a:rPr lang="en-US" dirty="0"/>
              <a:t>Sanchita Chakraborty – Computational Science Internship Summer 2023</a:t>
            </a:r>
          </a:p>
          <a:p>
            <a:r>
              <a:rPr lang="en-US" dirty="0"/>
              <a:t>University of Wisconsin - Madison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95663-08B2-1D1E-B807-07AD1292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95913-DDE7-F5F1-A82C-A09A44D4B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87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9F6385C-8608-C0AF-3833-17E981EF4126}"/>
              </a:ext>
            </a:extLst>
          </p:cNvPr>
          <p:cNvSpPr/>
          <p:nvPr/>
        </p:nvSpPr>
        <p:spPr>
          <a:xfrm>
            <a:off x="266705" y="369332"/>
            <a:ext cx="2088444" cy="7450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 size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1E3657-3FE0-7D20-CE0C-9F32D5B5D88D}"/>
              </a:ext>
            </a:extLst>
          </p:cNvPr>
          <p:cNvSpPr txBox="1"/>
          <p:nvPr/>
        </p:nvSpPr>
        <p:spPr>
          <a:xfrm>
            <a:off x="266705" y="0"/>
            <a:ext cx="373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Tape Storage – Sample Tape with Files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12BDA6-DB30-5ADB-90C8-2EE87E938092}"/>
              </a:ext>
            </a:extLst>
          </p:cNvPr>
          <p:cNvSpPr/>
          <p:nvPr/>
        </p:nvSpPr>
        <p:spPr>
          <a:xfrm>
            <a:off x="2355149" y="366130"/>
            <a:ext cx="2088444" cy="7450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 size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3C1415-15A7-B2CD-E031-473210ABDB39}"/>
              </a:ext>
            </a:extLst>
          </p:cNvPr>
          <p:cNvSpPr/>
          <p:nvPr/>
        </p:nvSpPr>
        <p:spPr>
          <a:xfrm>
            <a:off x="4435308" y="362928"/>
            <a:ext cx="2088444" cy="7450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 Size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7961B56-8959-4A0D-C3C1-F3318D1ABB4F}"/>
              </a:ext>
            </a:extLst>
          </p:cNvPr>
          <p:cNvSpPr/>
          <p:nvPr/>
        </p:nvSpPr>
        <p:spPr>
          <a:xfrm>
            <a:off x="6611060" y="695867"/>
            <a:ext cx="90311" cy="919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3911908-E41D-9FD1-DBE2-34B7CD12F8A4}"/>
              </a:ext>
            </a:extLst>
          </p:cNvPr>
          <p:cNvSpPr/>
          <p:nvPr/>
        </p:nvSpPr>
        <p:spPr>
          <a:xfrm>
            <a:off x="6788679" y="695867"/>
            <a:ext cx="90311" cy="919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F3007BF-F402-307C-1244-EC791877EFA1}"/>
              </a:ext>
            </a:extLst>
          </p:cNvPr>
          <p:cNvSpPr/>
          <p:nvPr/>
        </p:nvSpPr>
        <p:spPr>
          <a:xfrm>
            <a:off x="6966298" y="689463"/>
            <a:ext cx="90311" cy="919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65574B5-B16E-3ED2-BA3F-ED45EA251E95}"/>
              </a:ext>
            </a:extLst>
          </p:cNvPr>
          <p:cNvSpPr/>
          <p:nvPr/>
        </p:nvSpPr>
        <p:spPr>
          <a:xfrm>
            <a:off x="7143916" y="362926"/>
            <a:ext cx="2097787" cy="7450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62EA8B3-0A32-E361-C6B5-D5BC87EBA481}"/>
              </a:ext>
            </a:extLst>
          </p:cNvPr>
          <p:cNvSpPr/>
          <p:nvPr/>
        </p:nvSpPr>
        <p:spPr>
          <a:xfrm>
            <a:off x="9241704" y="362926"/>
            <a:ext cx="2097787" cy="7514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3DDA4A-7C24-26ED-BB12-D1C61842A42C}"/>
              </a:ext>
            </a:extLst>
          </p:cNvPr>
          <p:cNvSpPr txBox="1"/>
          <p:nvPr/>
        </p:nvSpPr>
        <p:spPr>
          <a:xfrm>
            <a:off x="1160084" y="11143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21CB59-9E68-8240-0420-18815FCECE95}"/>
              </a:ext>
            </a:extLst>
          </p:cNvPr>
          <p:cNvSpPr txBox="1"/>
          <p:nvPr/>
        </p:nvSpPr>
        <p:spPr>
          <a:xfrm>
            <a:off x="3240243" y="1107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19A75C-0B65-4276-3FCE-48E6EB6291A1}"/>
              </a:ext>
            </a:extLst>
          </p:cNvPr>
          <p:cNvSpPr txBox="1"/>
          <p:nvPr/>
        </p:nvSpPr>
        <p:spPr>
          <a:xfrm>
            <a:off x="5328687" y="1107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DBC4DE7-98B7-7E48-BE3E-A6790AB1BCBA}"/>
              </a:ext>
            </a:extLst>
          </p:cNvPr>
          <p:cNvSpPr txBox="1"/>
          <p:nvPr/>
        </p:nvSpPr>
        <p:spPr>
          <a:xfrm>
            <a:off x="7494391" y="1120801"/>
            <a:ext cx="138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Empty Space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10E731-50E8-FEA5-7D5A-E9FAD584B35A}"/>
              </a:ext>
            </a:extLst>
          </p:cNvPr>
          <p:cNvSpPr txBox="1"/>
          <p:nvPr/>
        </p:nvSpPr>
        <p:spPr>
          <a:xfrm>
            <a:off x="9574550" y="1120801"/>
            <a:ext cx="138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Empty Space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1332A91-6D58-8C6C-30DC-91DC43AD4274}"/>
              </a:ext>
            </a:extLst>
          </p:cNvPr>
          <p:cNvSpPr/>
          <p:nvPr/>
        </p:nvSpPr>
        <p:spPr>
          <a:xfrm>
            <a:off x="4274803" y="366130"/>
            <a:ext cx="328781" cy="7450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Pause: -1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E2B6642-5010-5518-8502-303B7C276866}"/>
              </a:ext>
            </a:extLst>
          </p:cNvPr>
          <p:cNvSpPr/>
          <p:nvPr/>
        </p:nvSpPr>
        <p:spPr>
          <a:xfrm>
            <a:off x="2185891" y="375734"/>
            <a:ext cx="301686" cy="7322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Pause: -1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BA11F81-7724-D6B8-0DE7-5BFD454049E1}"/>
              </a:ext>
            </a:extLst>
          </p:cNvPr>
          <p:cNvSpPr txBox="1"/>
          <p:nvPr/>
        </p:nvSpPr>
        <p:spPr>
          <a:xfrm>
            <a:off x="0" y="2624916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Number of Tapes</a:t>
            </a:r>
            <a:r>
              <a:rPr lang="en-US" dirty="0"/>
              <a:t>: user-input for each type</a:t>
            </a:r>
          </a:p>
          <a:p>
            <a:r>
              <a:rPr lang="en-US" dirty="0" err="1"/>
              <a:t>num_tapes</a:t>
            </a:r>
            <a:r>
              <a:rPr lang="en-US" dirty="0"/>
              <a:t>: total number of tapes</a:t>
            </a:r>
          </a:p>
          <a:p>
            <a:r>
              <a:rPr lang="en-US" dirty="0"/>
              <a:t>Num_lto6, num_lto7, num_lto8, num_lto9: each type</a:t>
            </a:r>
          </a:p>
          <a:p>
            <a:endParaRPr lang="en-US" dirty="0"/>
          </a:p>
          <a:p>
            <a:r>
              <a:rPr lang="en-US" b="1" u="sng" dirty="0"/>
              <a:t>Storage:</a:t>
            </a:r>
            <a:r>
              <a:rPr lang="en-US" b="1" dirty="0"/>
              <a:t> </a:t>
            </a:r>
            <a:r>
              <a:rPr lang="en-US" dirty="0"/>
              <a:t>dependent on type of tape and compressed/uncompressed status</a:t>
            </a:r>
            <a:endParaRPr lang="en-US" b="1" u="sng" dirty="0"/>
          </a:p>
          <a:p>
            <a:r>
              <a:rPr lang="en-US" dirty="0"/>
              <a:t>LTO6_storage_uncompressed = 2.5E6, LTO6_storage_compressed = 6.25E6</a:t>
            </a:r>
          </a:p>
          <a:p>
            <a:r>
              <a:rPr lang="en-US" dirty="0"/>
              <a:t>LTO7_storage_uncompressed = 6E6, LTO7_storage_compressed = 1.5E7</a:t>
            </a:r>
          </a:p>
          <a:p>
            <a:r>
              <a:rPr lang="en-US" dirty="0"/>
              <a:t>LTO8_storage_uncompressed = 1.2E7, LTO8_storage_compressed = 3E7</a:t>
            </a:r>
          </a:p>
          <a:p>
            <a:r>
              <a:rPr lang="en-US" dirty="0"/>
              <a:t>LTO9_storage_uncompressed = 1.8E7, LTO9_storage_compressed = 4.5E7</a:t>
            </a:r>
          </a:p>
          <a:p>
            <a:endParaRPr lang="en-US" dirty="0"/>
          </a:p>
          <a:p>
            <a:r>
              <a:rPr lang="en-US" b="1" u="sng" dirty="0"/>
              <a:t>Assumptions: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tape has an assigned location, type, storage capacity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80B87A-F589-BF3F-5B26-1C655CD1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696496-EFB3-BD88-CAF0-02DC2820E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1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CCDB-08BF-EFBE-4100-BA096065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and Design of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A0C6A-CBA8-2B2B-AB51-5D9C68028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67863D-BC78-D3EC-9F22-0F6ABF48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15D3E-953D-4C63-1EAA-8E9A5B23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1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7F746-DB79-A5F9-87F1-46091C68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855" y="299515"/>
            <a:ext cx="2629786" cy="1325563"/>
          </a:xfrm>
        </p:spPr>
        <p:txBody>
          <a:bodyPr/>
          <a:lstStyle/>
          <a:p>
            <a:r>
              <a:rPr lang="en-US" dirty="0"/>
              <a:t>User Input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9BC4000-B1EE-7A24-2E95-856F25BA44BA}"/>
              </a:ext>
            </a:extLst>
          </p:cNvPr>
          <p:cNvSpPr/>
          <p:nvPr/>
        </p:nvSpPr>
        <p:spPr>
          <a:xfrm>
            <a:off x="499730" y="1520456"/>
            <a:ext cx="4976037" cy="49335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1087AB4-33BE-FA52-D958-53178AF321DD}"/>
              </a:ext>
            </a:extLst>
          </p:cNvPr>
          <p:cNvSpPr/>
          <p:nvPr/>
        </p:nvSpPr>
        <p:spPr>
          <a:xfrm>
            <a:off x="648586" y="2413591"/>
            <a:ext cx="3009014" cy="36469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-  Number of Slots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Number of </a:t>
            </a:r>
            <a:r>
              <a:rPr lang="en-US" dirty="0" err="1"/>
              <a:t>LTOx</a:t>
            </a:r>
            <a:r>
              <a:rPr lang="en-US" dirty="0"/>
              <a:t> Tapes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Type of Tape each slot takes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IBM or Non-IBM Tape Library</a:t>
            </a:r>
          </a:p>
        </p:txBody>
      </p:sp>
      <p:sp>
        <p:nvSpPr>
          <p:cNvPr id="25" name="U-Turn Arrow 24">
            <a:extLst>
              <a:ext uri="{FF2B5EF4-FFF2-40B4-BE49-F238E27FC236}">
                <a16:creationId xmlns:a16="http://schemas.microsoft.com/office/drawing/2014/main" id="{29F3C317-9824-7FA0-5014-403BB7ABEFAF}"/>
              </a:ext>
            </a:extLst>
          </p:cNvPr>
          <p:cNvSpPr/>
          <p:nvPr/>
        </p:nvSpPr>
        <p:spPr>
          <a:xfrm rot="5400000">
            <a:off x="3072809" y="3882694"/>
            <a:ext cx="2987749" cy="914400"/>
          </a:xfrm>
          <a:prstGeom prst="utur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4B191B-0545-C5D6-C06A-88E233BCED99}"/>
              </a:ext>
            </a:extLst>
          </p:cNvPr>
          <p:cNvSpPr txBox="1"/>
          <p:nvPr/>
        </p:nvSpPr>
        <p:spPr>
          <a:xfrm>
            <a:off x="3806456" y="3689498"/>
            <a:ext cx="1137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Repeat # of tape libraries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FF14B-5B7A-A73D-CB46-B7F83701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1600" y="6356350"/>
            <a:ext cx="4114800" cy="365125"/>
          </a:xfrm>
        </p:spPr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C2E5A-3E37-39E8-99CF-B6B0C889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70E3AB08-1706-9330-1A92-ACC9FA0E281A}"/>
              </a:ext>
            </a:extLst>
          </p:cNvPr>
          <p:cNvGrpSpPr/>
          <p:nvPr/>
        </p:nvGrpSpPr>
        <p:grpSpPr>
          <a:xfrm>
            <a:off x="212652" y="1050702"/>
            <a:ext cx="11766696" cy="5305648"/>
            <a:chOff x="212652" y="510362"/>
            <a:chExt cx="11766696" cy="5996764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7B0F5AB7-933D-3A23-463D-6D4FEBD2B847}"/>
                </a:ext>
              </a:extLst>
            </p:cNvPr>
            <p:cNvSpPr/>
            <p:nvPr/>
          </p:nvSpPr>
          <p:spPr>
            <a:xfrm>
              <a:off x="212652" y="510363"/>
              <a:ext cx="3785191" cy="599676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Read Algorithm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1B36137-D845-D651-4A26-2DDF98CCDCC0}"/>
                </a:ext>
              </a:extLst>
            </p:cNvPr>
            <p:cNvGrpSpPr/>
            <p:nvPr/>
          </p:nvGrpSpPr>
          <p:grpSpPr>
            <a:xfrm>
              <a:off x="1355651" y="510362"/>
              <a:ext cx="10623697" cy="5996764"/>
              <a:chOff x="1355651" y="510362"/>
              <a:chExt cx="10623697" cy="5996764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15AE899D-3071-D0AC-A8A6-075739885830}"/>
                  </a:ext>
                </a:extLst>
              </p:cNvPr>
              <p:cNvSpPr/>
              <p:nvPr/>
            </p:nvSpPr>
            <p:spPr>
              <a:xfrm>
                <a:off x="4203404" y="510363"/>
                <a:ext cx="3785191" cy="599676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Write Algorithm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  No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                                                Yes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51872060-5DBD-F62A-3AF0-65ED9EF73F26}"/>
                  </a:ext>
                </a:extLst>
              </p:cNvPr>
              <p:cNvSpPr/>
              <p:nvPr/>
            </p:nvSpPr>
            <p:spPr>
              <a:xfrm>
                <a:off x="8194157" y="510362"/>
                <a:ext cx="3785191" cy="599676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Intention Algorithm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DD26E32-1A08-64D5-A822-492308AED336}"/>
                  </a:ext>
                </a:extLst>
              </p:cNvPr>
              <p:cNvSpPr/>
              <p:nvPr/>
            </p:nvSpPr>
            <p:spPr>
              <a:xfrm>
                <a:off x="1355651" y="1364512"/>
                <a:ext cx="1499192" cy="150273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Identify File Size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EB080A3-2145-C4E9-7D3F-1532FF05C839}"/>
                  </a:ext>
                </a:extLst>
              </p:cNvPr>
              <p:cNvSpPr/>
              <p:nvPr/>
            </p:nvSpPr>
            <p:spPr>
              <a:xfrm>
                <a:off x="1355651" y="4486940"/>
                <a:ext cx="1499192" cy="150273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Search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2AB90637-D93E-D838-5539-5476401E9F7E}"/>
                  </a:ext>
                </a:extLst>
              </p:cNvPr>
              <p:cNvCxnSpPr/>
              <p:nvPr/>
            </p:nvCxnSpPr>
            <p:spPr>
              <a:xfrm>
                <a:off x="2105247" y="3083442"/>
                <a:ext cx="0" cy="1222744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pic>
            <p:nvPicPr>
              <p:cNvPr id="12" name="Graphic 11" descr="Stopwatch 75% outline">
                <a:extLst>
                  <a:ext uri="{FF2B5EF4-FFF2-40B4-BE49-F238E27FC236}">
                    <a16:creationId xmlns:a16="http://schemas.microsoft.com/office/drawing/2014/main" id="{DB0B62E3-35F0-4BAD-1DA2-1EFEADE660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05247" y="319331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37F6C16-35C1-0182-15CD-1D262A701B07}"/>
                  </a:ext>
                </a:extLst>
              </p:cNvPr>
              <p:cNvSpPr/>
              <p:nvPr/>
            </p:nvSpPr>
            <p:spPr>
              <a:xfrm>
                <a:off x="4391246" y="1364512"/>
                <a:ext cx="1499192" cy="150273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Generate File Size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9E3CED4-EF26-D256-4DAB-CA2E86AD4C51}"/>
                  </a:ext>
                </a:extLst>
              </p:cNvPr>
              <p:cNvSpPr/>
              <p:nvPr/>
            </p:nvSpPr>
            <p:spPr>
              <a:xfrm>
                <a:off x="4297325" y="4844903"/>
                <a:ext cx="1387551" cy="150273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Address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EFF129A-B394-8833-48B2-E7F370DF2895}"/>
                  </a:ext>
                </a:extLst>
              </p:cNvPr>
              <p:cNvSpPr/>
              <p:nvPr/>
            </p:nvSpPr>
            <p:spPr>
              <a:xfrm>
                <a:off x="6284731" y="4844903"/>
                <a:ext cx="1499192" cy="150273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Check if full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5C25398-4A65-9130-4F01-8822B0CEABBE}"/>
                  </a:ext>
                </a:extLst>
              </p:cNvPr>
              <p:cNvCxnSpPr>
                <a:cxnSpLocks/>
                <a:stCxn id="13" idx="4"/>
                <a:endCxn id="14" idx="0"/>
              </p:cNvCxnSpPr>
              <p:nvPr/>
            </p:nvCxnSpPr>
            <p:spPr>
              <a:xfrm flipH="1">
                <a:off x="4991101" y="2867246"/>
                <a:ext cx="149741" cy="197765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E1E7981-3423-BEC1-41E0-D80D32813A14}"/>
                  </a:ext>
                </a:extLst>
              </p:cNvPr>
              <p:cNvCxnSpPr>
                <a:cxnSpLocks/>
                <a:stCxn id="14" idx="6"/>
                <a:endCxn id="15" idx="4"/>
              </p:cNvCxnSpPr>
              <p:nvPr/>
            </p:nvCxnSpPr>
            <p:spPr>
              <a:xfrm>
                <a:off x="5684876" y="5596270"/>
                <a:ext cx="1349451" cy="75136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24660CA-4F5E-BF94-6B75-AB85F161F0BD}"/>
                  </a:ext>
                </a:extLst>
              </p:cNvPr>
              <p:cNvCxnSpPr>
                <a:stCxn id="15" idx="0"/>
                <a:endCxn id="13" idx="6"/>
              </p:cNvCxnSpPr>
              <p:nvPr/>
            </p:nvCxnSpPr>
            <p:spPr>
              <a:xfrm flipH="1" flipV="1">
                <a:off x="5890438" y="2115879"/>
                <a:ext cx="1143889" cy="2729024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Graphic 22" descr="Stopwatch 75% outline">
                <a:extLst>
                  <a:ext uri="{FF2B5EF4-FFF2-40B4-BE49-F238E27FC236}">
                    <a16:creationId xmlns:a16="http://schemas.microsoft.com/office/drawing/2014/main" id="{6549354B-3E13-EB67-DFA1-CEA35B0277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121153" y="4186127"/>
                <a:ext cx="538717" cy="538717"/>
              </a:xfrm>
              <a:prstGeom prst="rect">
                <a:avLst/>
              </a:prstGeom>
            </p:spPr>
          </p:pic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7341631-F252-F0AC-5688-C55E06673078}"/>
                  </a:ext>
                </a:extLst>
              </p:cNvPr>
              <p:cNvSpPr/>
              <p:nvPr/>
            </p:nvSpPr>
            <p:spPr>
              <a:xfrm>
                <a:off x="6592184" y="2418907"/>
                <a:ext cx="1049078" cy="110844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Write</a:t>
                </a: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AB6AE9C0-AF5F-56D8-C688-F789192F592E}"/>
                  </a:ext>
                </a:extLst>
              </p:cNvPr>
              <p:cNvCxnSpPr>
                <a:stCxn id="15" idx="0"/>
                <a:endCxn id="26" idx="4"/>
              </p:cNvCxnSpPr>
              <p:nvPr/>
            </p:nvCxnSpPr>
            <p:spPr>
              <a:xfrm flipV="1">
                <a:off x="7034327" y="3527351"/>
                <a:ext cx="82396" cy="131755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Graphic 35" descr="List outline">
                <a:extLst>
                  <a:ext uri="{FF2B5EF4-FFF2-40B4-BE49-F238E27FC236}">
                    <a16:creationId xmlns:a16="http://schemas.microsoft.com/office/drawing/2014/main" id="{E58A29EB-9719-41FA-0B32-70AFCA2DD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318364" y="2490112"/>
                <a:ext cx="3536776" cy="3536776"/>
              </a:xfrm>
              <a:prstGeom prst="rect">
                <a:avLst/>
              </a:prstGeom>
            </p:spPr>
          </p:pic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852C4626-6FB1-E871-F1EF-D2E21561EDD8}"/>
                  </a:ext>
                </a:extLst>
              </p:cNvPr>
              <p:cNvSpPr/>
              <p:nvPr/>
            </p:nvSpPr>
            <p:spPr>
              <a:xfrm>
                <a:off x="10717619" y="1467293"/>
                <a:ext cx="914400" cy="951614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Write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3D630D93-7E75-3FA5-0A40-37D65D6E301D}"/>
                  </a:ext>
                </a:extLst>
              </p:cNvPr>
              <p:cNvSpPr/>
              <p:nvPr/>
            </p:nvSpPr>
            <p:spPr>
              <a:xfrm>
                <a:off x="8817935" y="1467144"/>
                <a:ext cx="914400" cy="951614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Read</a:t>
                </a:r>
              </a:p>
            </p:txBody>
          </p:sp>
        </p:grpSp>
      </p:grpSp>
      <p:sp>
        <p:nvSpPr>
          <p:cNvPr id="42" name="Title 41">
            <a:extLst>
              <a:ext uri="{FF2B5EF4-FFF2-40B4-BE49-F238E27FC236}">
                <a16:creationId xmlns:a16="http://schemas.microsoft.com/office/drawing/2014/main" id="{CB032593-E10A-C61A-36E6-73B6F018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76" y="-185916"/>
            <a:ext cx="10515600" cy="1325563"/>
          </a:xfrm>
        </p:spPr>
        <p:txBody>
          <a:bodyPr/>
          <a:lstStyle/>
          <a:p>
            <a:r>
              <a:rPr lang="en-US" dirty="0"/>
              <a:t>3 Key Algorithms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AF8C0C-DACA-AF6A-0A31-EC023A424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52867"/>
            <a:ext cx="4114800" cy="365125"/>
          </a:xfrm>
        </p:spPr>
        <p:txBody>
          <a:bodyPr/>
          <a:lstStyle/>
          <a:p>
            <a:r>
              <a:rPr lang="en-US" dirty="0"/>
              <a:t>Sanchita Chakraborty, Fermilab Computational Science Internship, Summer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62230-91F4-C372-43A4-ABCB1BEC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2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AF3B-4987-44C5-DB66-6B31D32B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88"/>
            <a:ext cx="10515600" cy="1325563"/>
          </a:xfrm>
        </p:spPr>
        <p:txBody>
          <a:bodyPr/>
          <a:lstStyle/>
          <a:p>
            <a:r>
              <a:rPr lang="en-US" dirty="0"/>
              <a:t>Address Match and Times Accessed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B614CBB-EF79-A525-9777-571B7EDAFDC9}"/>
              </a:ext>
            </a:extLst>
          </p:cNvPr>
          <p:cNvSpPr/>
          <p:nvPr/>
        </p:nvSpPr>
        <p:spPr>
          <a:xfrm>
            <a:off x="838200" y="1403497"/>
            <a:ext cx="3338624" cy="52950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Tape </a:t>
            </a:r>
          </a:p>
          <a:p>
            <a:pPr algn="ctr"/>
            <a:r>
              <a:rPr lang="en-US" b="1" dirty="0"/>
              <a:t>Library x</a:t>
            </a: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A858531B-9020-2531-20CF-2E45D955A6EE}"/>
              </a:ext>
            </a:extLst>
          </p:cNvPr>
          <p:cNvSpPr/>
          <p:nvPr/>
        </p:nvSpPr>
        <p:spPr>
          <a:xfrm>
            <a:off x="1064069" y="1821165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3D692218-CD67-427E-A768-455AC24B67CD}"/>
              </a:ext>
            </a:extLst>
          </p:cNvPr>
          <p:cNvSpPr/>
          <p:nvPr/>
        </p:nvSpPr>
        <p:spPr>
          <a:xfrm>
            <a:off x="1064069" y="253943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7FE18BBB-D349-119D-7372-5EEC512315C1}"/>
              </a:ext>
            </a:extLst>
          </p:cNvPr>
          <p:cNvSpPr/>
          <p:nvPr/>
        </p:nvSpPr>
        <p:spPr>
          <a:xfrm>
            <a:off x="1064069" y="325770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1375AC62-7C01-7110-1E20-FC548394D121}"/>
              </a:ext>
            </a:extLst>
          </p:cNvPr>
          <p:cNvSpPr/>
          <p:nvPr/>
        </p:nvSpPr>
        <p:spPr>
          <a:xfrm>
            <a:off x="1064069" y="397597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C3B572B1-E7F5-105A-71D9-71F7D7074831}"/>
              </a:ext>
            </a:extLst>
          </p:cNvPr>
          <p:cNvSpPr/>
          <p:nvPr/>
        </p:nvSpPr>
        <p:spPr>
          <a:xfrm>
            <a:off x="1064069" y="4694247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3FF4DE-992F-69A0-0493-8C6C4DFFA445}"/>
              </a:ext>
            </a:extLst>
          </p:cNvPr>
          <p:cNvSpPr/>
          <p:nvPr/>
        </p:nvSpPr>
        <p:spPr>
          <a:xfrm>
            <a:off x="1279129" y="5366307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5E6058-6F3C-07C5-BBE9-74D6CA060CF4}"/>
              </a:ext>
            </a:extLst>
          </p:cNvPr>
          <p:cNvSpPr/>
          <p:nvPr/>
        </p:nvSpPr>
        <p:spPr>
          <a:xfrm>
            <a:off x="1279129" y="5526343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1F76F0-BB8F-8D81-E762-BDC1067C53D7}"/>
              </a:ext>
            </a:extLst>
          </p:cNvPr>
          <p:cNvSpPr/>
          <p:nvPr/>
        </p:nvSpPr>
        <p:spPr>
          <a:xfrm>
            <a:off x="1279129" y="5686380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A564CB64-1600-B855-303F-0FF4A5212FC7}"/>
              </a:ext>
            </a:extLst>
          </p:cNvPr>
          <p:cNvSpPr/>
          <p:nvPr/>
        </p:nvSpPr>
        <p:spPr>
          <a:xfrm>
            <a:off x="1064069" y="5855238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C785F36E-CE99-A50D-07A6-7D2424A71CA2}"/>
              </a:ext>
            </a:extLst>
          </p:cNvPr>
          <p:cNvSpPr/>
          <p:nvPr/>
        </p:nvSpPr>
        <p:spPr>
          <a:xfrm>
            <a:off x="3436154" y="1821165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AB722CC6-652C-4958-B67A-53C86115682B}"/>
              </a:ext>
            </a:extLst>
          </p:cNvPr>
          <p:cNvSpPr/>
          <p:nvPr/>
        </p:nvSpPr>
        <p:spPr>
          <a:xfrm>
            <a:off x="3436154" y="253943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0B1C7951-F971-D70E-5B7F-73EF08964475}"/>
              </a:ext>
            </a:extLst>
          </p:cNvPr>
          <p:cNvSpPr/>
          <p:nvPr/>
        </p:nvSpPr>
        <p:spPr>
          <a:xfrm>
            <a:off x="3436154" y="325770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B8184901-FF8A-03F8-5FBD-C828D2B98B29}"/>
              </a:ext>
            </a:extLst>
          </p:cNvPr>
          <p:cNvSpPr/>
          <p:nvPr/>
        </p:nvSpPr>
        <p:spPr>
          <a:xfrm>
            <a:off x="3436154" y="397597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5D7F24B2-1486-310F-EF26-67311C03EA1C}"/>
              </a:ext>
            </a:extLst>
          </p:cNvPr>
          <p:cNvSpPr/>
          <p:nvPr/>
        </p:nvSpPr>
        <p:spPr>
          <a:xfrm>
            <a:off x="3436154" y="4694247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1EC705-DA4F-6AE0-8E25-F9C69D2F4AF2}"/>
              </a:ext>
            </a:extLst>
          </p:cNvPr>
          <p:cNvSpPr/>
          <p:nvPr/>
        </p:nvSpPr>
        <p:spPr>
          <a:xfrm>
            <a:off x="3651215" y="5366307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43A3A3-DB52-63B2-5807-8E40A4F452DE}"/>
              </a:ext>
            </a:extLst>
          </p:cNvPr>
          <p:cNvSpPr/>
          <p:nvPr/>
        </p:nvSpPr>
        <p:spPr>
          <a:xfrm>
            <a:off x="3651215" y="5526343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60FFB7-22F9-4C28-485A-37038EC78F72}"/>
              </a:ext>
            </a:extLst>
          </p:cNvPr>
          <p:cNvSpPr/>
          <p:nvPr/>
        </p:nvSpPr>
        <p:spPr>
          <a:xfrm>
            <a:off x="3651215" y="5686380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3B57978B-EFFF-7626-429D-6B9E0D250873}"/>
              </a:ext>
            </a:extLst>
          </p:cNvPr>
          <p:cNvSpPr/>
          <p:nvPr/>
        </p:nvSpPr>
        <p:spPr>
          <a:xfrm>
            <a:off x="3436154" y="5855238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Graphic 23" descr="Robot Hand outline">
            <a:extLst>
              <a:ext uri="{FF2B5EF4-FFF2-40B4-BE49-F238E27FC236}">
                <a16:creationId xmlns:a16="http://schemas.microsoft.com/office/drawing/2014/main" id="{18B7364F-6722-B5F1-624C-65858FF5C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7680" y="2057919"/>
            <a:ext cx="1095440" cy="1199787"/>
          </a:xfrm>
          <a:prstGeom prst="rect">
            <a:avLst/>
          </a:prstGeom>
        </p:spPr>
      </p:pic>
      <p:pic>
        <p:nvPicPr>
          <p:cNvPr id="25" name="Graphic 24" descr="Robot Hand outline">
            <a:extLst>
              <a:ext uri="{FF2B5EF4-FFF2-40B4-BE49-F238E27FC236}">
                <a16:creationId xmlns:a16="http://schemas.microsoft.com/office/drawing/2014/main" id="{F6D362CA-C433-0D16-EEEE-04012CB3D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627806" y="5391667"/>
            <a:ext cx="1095440" cy="11997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147F0FB-C4A2-708F-665A-506D38F305F2}"/>
              </a:ext>
            </a:extLst>
          </p:cNvPr>
          <p:cNvSpPr/>
          <p:nvPr/>
        </p:nvSpPr>
        <p:spPr>
          <a:xfrm>
            <a:off x="4764017" y="1461212"/>
            <a:ext cx="2088444" cy="745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cpfes53f12e5kv4g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B2C678-77F0-53FE-6105-82A2E6037784}"/>
              </a:ext>
            </a:extLst>
          </p:cNvPr>
          <p:cNvSpPr txBox="1"/>
          <p:nvPr/>
        </p:nvSpPr>
        <p:spPr>
          <a:xfrm>
            <a:off x="4657826" y="1099110"/>
            <a:ext cx="230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Alphanumeric Address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209DB-E97D-86A9-41A4-AC8135DB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8FC64C08-795A-54A4-698C-A8B7DEB8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18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500">
        <p159:morph option="byObject"/>
      </p:transition>
    </mc:Choice>
    <mc:Fallback>
      <p:transition advClick="0" advTm="5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AF3B-4987-44C5-DB66-6B31D32B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88"/>
            <a:ext cx="10515600" cy="1325563"/>
          </a:xfrm>
        </p:spPr>
        <p:txBody>
          <a:bodyPr/>
          <a:lstStyle/>
          <a:p>
            <a:r>
              <a:rPr lang="en-US" dirty="0"/>
              <a:t>Address Match and Times Accessed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B614CBB-EF79-A525-9777-571B7EDAFDC9}"/>
              </a:ext>
            </a:extLst>
          </p:cNvPr>
          <p:cNvSpPr/>
          <p:nvPr/>
        </p:nvSpPr>
        <p:spPr>
          <a:xfrm>
            <a:off x="838200" y="1403497"/>
            <a:ext cx="3338624" cy="52950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Tape </a:t>
            </a:r>
          </a:p>
          <a:p>
            <a:pPr algn="ctr"/>
            <a:r>
              <a:rPr lang="en-US" b="1" dirty="0"/>
              <a:t>Library x</a:t>
            </a: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A858531B-9020-2531-20CF-2E45D955A6EE}"/>
              </a:ext>
            </a:extLst>
          </p:cNvPr>
          <p:cNvSpPr/>
          <p:nvPr/>
        </p:nvSpPr>
        <p:spPr>
          <a:xfrm>
            <a:off x="1064069" y="1821165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3D692218-CD67-427E-A768-455AC24B67CD}"/>
              </a:ext>
            </a:extLst>
          </p:cNvPr>
          <p:cNvSpPr/>
          <p:nvPr/>
        </p:nvSpPr>
        <p:spPr>
          <a:xfrm>
            <a:off x="1064069" y="253943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7FE18BBB-D349-119D-7372-5EEC512315C1}"/>
              </a:ext>
            </a:extLst>
          </p:cNvPr>
          <p:cNvSpPr/>
          <p:nvPr/>
        </p:nvSpPr>
        <p:spPr>
          <a:xfrm>
            <a:off x="1064069" y="325770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1375AC62-7C01-7110-1E20-FC548394D121}"/>
              </a:ext>
            </a:extLst>
          </p:cNvPr>
          <p:cNvSpPr/>
          <p:nvPr/>
        </p:nvSpPr>
        <p:spPr>
          <a:xfrm>
            <a:off x="1064069" y="397597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C3B572B1-E7F5-105A-71D9-71F7D7074831}"/>
              </a:ext>
            </a:extLst>
          </p:cNvPr>
          <p:cNvSpPr/>
          <p:nvPr/>
        </p:nvSpPr>
        <p:spPr>
          <a:xfrm>
            <a:off x="1064069" y="4694247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3FF4DE-992F-69A0-0493-8C6C4DFFA445}"/>
              </a:ext>
            </a:extLst>
          </p:cNvPr>
          <p:cNvSpPr/>
          <p:nvPr/>
        </p:nvSpPr>
        <p:spPr>
          <a:xfrm>
            <a:off x="1279129" y="5366307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5E6058-6F3C-07C5-BBE9-74D6CA060CF4}"/>
              </a:ext>
            </a:extLst>
          </p:cNvPr>
          <p:cNvSpPr/>
          <p:nvPr/>
        </p:nvSpPr>
        <p:spPr>
          <a:xfrm>
            <a:off x="1279129" y="5526343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1F76F0-BB8F-8D81-E762-BDC1067C53D7}"/>
              </a:ext>
            </a:extLst>
          </p:cNvPr>
          <p:cNvSpPr/>
          <p:nvPr/>
        </p:nvSpPr>
        <p:spPr>
          <a:xfrm>
            <a:off x="1279129" y="5686380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A564CB64-1600-B855-303F-0FF4A5212FC7}"/>
              </a:ext>
            </a:extLst>
          </p:cNvPr>
          <p:cNvSpPr/>
          <p:nvPr/>
        </p:nvSpPr>
        <p:spPr>
          <a:xfrm>
            <a:off x="1064069" y="5855238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C785F36E-CE99-A50D-07A6-7D2424A71CA2}"/>
              </a:ext>
            </a:extLst>
          </p:cNvPr>
          <p:cNvSpPr/>
          <p:nvPr/>
        </p:nvSpPr>
        <p:spPr>
          <a:xfrm>
            <a:off x="3436154" y="1821165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AB722CC6-652C-4958-B67A-53C86115682B}"/>
              </a:ext>
            </a:extLst>
          </p:cNvPr>
          <p:cNvSpPr/>
          <p:nvPr/>
        </p:nvSpPr>
        <p:spPr>
          <a:xfrm>
            <a:off x="3436154" y="253943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0B1C7951-F971-D70E-5B7F-73EF08964475}"/>
              </a:ext>
            </a:extLst>
          </p:cNvPr>
          <p:cNvSpPr/>
          <p:nvPr/>
        </p:nvSpPr>
        <p:spPr>
          <a:xfrm>
            <a:off x="3436154" y="325770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B8184901-FF8A-03F8-5FBD-C828D2B98B29}"/>
              </a:ext>
            </a:extLst>
          </p:cNvPr>
          <p:cNvSpPr/>
          <p:nvPr/>
        </p:nvSpPr>
        <p:spPr>
          <a:xfrm>
            <a:off x="3436154" y="397597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5D7F24B2-1486-310F-EF26-67311C03EA1C}"/>
              </a:ext>
            </a:extLst>
          </p:cNvPr>
          <p:cNvSpPr/>
          <p:nvPr/>
        </p:nvSpPr>
        <p:spPr>
          <a:xfrm>
            <a:off x="3436154" y="4694247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1EC705-DA4F-6AE0-8E25-F9C69D2F4AF2}"/>
              </a:ext>
            </a:extLst>
          </p:cNvPr>
          <p:cNvSpPr/>
          <p:nvPr/>
        </p:nvSpPr>
        <p:spPr>
          <a:xfrm>
            <a:off x="3651215" y="5366307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43A3A3-DB52-63B2-5807-8E40A4F452DE}"/>
              </a:ext>
            </a:extLst>
          </p:cNvPr>
          <p:cNvSpPr/>
          <p:nvPr/>
        </p:nvSpPr>
        <p:spPr>
          <a:xfrm>
            <a:off x="3651215" y="5526343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60FFB7-22F9-4C28-485A-37038EC78F72}"/>
              </a:ext>
            </a:extLst>
          </p:cNvPr>
          <p:cNvSpPr/>
          <p:nvPr/>
        </p:nvSpPr>
        <p:spPr>
          <a:xfrm>
            <a:off x="3651215" y="5686380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3B57978B-EFFF-7626-429D-6B9E0D250873}"/>
              </a:ext>
            </a:extLst>
          </p:cNvPr>
          <p:cNvSpPr/>
          <p:nvPr/>
        </p:nvSpPr>
        <p:spPr>
          <a:xfrm>
            <a:off x="3436154" y="5855238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Graphic 23" descr="Robot Hand outline">
            <a:extLst>
              <a:ext uri="{FF2B5EF4-FFF2-40B4-BE49-F238E27FC236}">
                <a16:creationId xmlns:a16="http://schemas.microsoft.com/office/drawing/2014/main" id="{18B7364F-6722-B5F1-624C-65858FF5C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7680" y="2057919"/>
            <a:ext cx="1095440" cy="1199787"/>
          </a:xfrm>
          <a:prstGeom prst="rect">
            <a:avLst/>
          </a:prstGeom>
        </p:spPr>
      </p:pic>
      <p:pic>
        <p:nvPicPr>
          <p:cNvPr id="25" name="Graphic 24" descr="Robot Hand outline">
            <a:extLst>
              <a:ext uri="{FF2B5EF4-FFF2-40B4-BE49-F238E27FC236}">
                <a16:creationId xmlns:a16="http://schemas.microsoft.com/office/drawing/2014/main" id="{F6D362CA-C433-0D16-EEEE-04012CB3D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627806" y="5391667"/>
            <a:ext cx="1095440" cy="11997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147F0FB-C4A2-708F-665A-506D38F305F2}"/>
              </a:ext>
            </a:extLst>
          </p:cNvPr>
          <p:cNvSpPr/>
          <p:nvPr/>
        </p:nvSpPr>
        <p:spPr>
          <a:xfrm>
            <a:off x="4764017" y="1461212"/>
            <a:ext cx="2088444" cy="745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cpfes53f12e5kv4g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B2C678-77F0-53FE-6105-82A2E6037784}"/>
              </a:ext>
            </a:extLst>
          </p:cNvPr>
          <p:cNvSpPr txBox="1"/>
          <p:nvPr/>
        </p:nvSpPr>
        <p:spPr>
          <a:xfrm>
            <a:off x="4657826" y="1099110"/>
            <a:ext cx="230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Alphanumeric Address</a:t>
            </a: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3BD498E5-CEF1-4AE7-E518-322118E7CE15}"/>
              </a:ext>
            </a:extLst>
          </p:cNvPr>
          <p:cNvSpPr/>
          <p:nvPr/>
        </p:nvSpPr>
        <p:spPr>
          <a:xfrm flipH="1">
            <a:off x="5709267" y="2295119"/>
            <a:ext cx="197943" cy="10898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C4B31D-8340-54D0-9FDF-F28E8B76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AA451-D807-F8E6-6087-67D3BCA9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73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">
        <p159:morph option="byObject"/>
      </p:transition>
    </mc:Choice>
    <mc:Fallback>
      <p:transition spd="slow" advClick="0" advTm="5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AF3B-4987-44C5-DB66-6B31D32B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88"/>
            <a:ext cx="10515600" cy="1325563"/>
          </a:xfrm>
        </p:spPr>
        <p:txBody>
          <a:bodyPr/>
          <a:lstStyle/>
          <a:p>
            <a:r>
              <a:rPr lang="en-US" dirty="0"/>
              <a:t>Address Match and Times Accessed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B614CBB-EF79-A525-9777-571B7EDAFDC9}"/>
              </a:ext>
            </a:extLst>
          </p:cNvPr>
          <p:cNvSpPr/>
          <p:nvPr/>
        </p:nvSpPr>
        <p:spPr>
          <a:xfrm>
            <a:off x="838200" y="1403497"/>
            <a:ext cx="3338624" cy="52950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Tape </a:t>
            </a:r>
          </a:p>
          <a:p>
            <a:pPr algn="ctr"/>
            <a:r>
              <a:rPr lang="en-US" b="1" dirty="0"/>
              <a:t>Library x</a:t>
            </a: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A858531B-9020-2531-20CF-2E45D955A6EE}"/>
              </a:ext>
            </a:extLst>
          </p:cNvPr>
          <p:cNvSpPr/>
          <p:nvPr/>
        </p:nvSpPr>
        <p:spPr>
          <a:xfrm>
            <a:off x="1064069" y="1821165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3D692218-CD67-427E-A768-455AC24B67CD}"/>
              </a:ext>
            </a:extLst>
          </p:cNvPr>
          <p:cNvSpPr/>
          <p:nvPr/>
        </p:nvSpPr>
        <p:spPr>
          <a:xfrm>
            <a:off x="1064069" y="253943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7FE18BBB-D349-119D-7372-5EEC512315C1}"/>
              </a:ext>
            </a:extLst>
          </p:cNvPr>
          <p:cNvSpPr/>
          <p:nvPr/>
        </p:nvSpPr>
        <p:spPr>
          <a:xfrm>
            <a:off x="1064069" y="325770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1375AC62-7C01-7110-1E20-FC548394D121}"/>
              </a:ext>
            </a:extLst>
          </p:cNvPr>
          <p:cNvSpPr/>
          <p:nvPr/>
        </p:nvSpPr>
        <p:spPr>
          <a:xfrm>
            <a:off x="1064069" y="397597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C3B572B1-E7F5-105A-71D9-71F7D7074831}"/>
              </a:ext>
            </a:extLst>
          </p:cNvPr>
          <p:cNvSpPr/>
          <p:nvPr/>
        </p:nvSpPr>
        <p:spPr>
          <a:xfrm>
            <a:off x="1064069" y="4694247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3FF4DE-992F-69A0-0493-8C6C4DFFA445}"/>
              </a:ext>
            </a:extLst>
          </p:cNvPr>
          <p:cNvSpPr/>
          <p:nvPr/>
        </p:nvSpPr>
        <p:spPr>
          <a:xfrm>
            <a:off x="1279129" y="5366307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5E6058-6F3C-07C5-BBE9-74D6CA060CF4}"/>
              </a:ext>
            </a:extLst>
          </p:cNvPr>
          <p:cNvSpPr/>
          <p:nvPr/>
        </p:nvSpPr>
        <p:spPr>
          <a:xfrm>
            <a:off x="1279129" y="5526343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1F76F0-BB8F-8D81-E762-BDC1067C53D7}"/>
              </a:ext>
            </a:extLst>
          </p:cNvPr>
          <p:cNvSpPr/>
          <p:nvPr/>
        </p:nvSpPr>
        <p:spPr>
          <a:xfrm>
            <a:off x="1279129" y="5686380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A564CB64-1600-B855-303F-0FF4A5212FC7}"/>
              </a:ext>
            </a:extLst>
          </p:cNvPr>
          <p:cNvSpPr/>
          <p:nvPr/>
        </p:nvSpPr>
        <p:spPr>
          <a:xfrm>
            <a:off x="1064069" y="5855238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C785F36E-CE99-A50D-07A6-7D2424A71CA2}"/>
              </a:ext>
            </a:extLst>
          </p:cNvPr>
          <p:cNvSpPr/>
          <p:nvPr/>
        </p:nvSpPr>
        <p:spPr>
          <a:xfrm>
            <a:off x="3436154" y="1821165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AB722CC6-652C-4958-B67A-53C86115682B}"/>
              </a:ext>
            </a:extLst>
          </p:cNvPr>
          <p:cNvSpPr/>
          <p:nvPr/>
        </p:nvSpPr>
        <p:spPr>
          <a:xfrm>
            <a:off x="3436154" y="253943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0B1C7951-F971-D70E-5B7F-73EF08964475}"/>
              </a:ext>
            </a:extLst>
          </p:cNvPr>
          <p:cNvSpPr/>
          <p:nvPr/>
        </p:nvSpPr>
        <p:spPr>
          <a:xfrm>
            <a:off x="3436154" y="325770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B8184901-FF8A-03F8-5FBD-C828D2B98B29}"/>
              </a:ext>
            </a:extLst>
          </p:cNvPr>
          <p:cNvSpPr/>
          <p:nvPr/>
        </p:nvSpPr>
        <p:spPr>
          <a:xfrm>
            <a:off x="3436154" y="397597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5D7F24B2-1486-310F-EF26-67311C03EA1C}"/>
              </a:ext>
            </a:extLst>
          </p:cNvPr>
          <p:cNvSpPr/>
          <p:nvPr/>
        </p:nvSpPr>
        <p:spPr>
          <a:xfrm>
            <a:off x="3436154" y="4694247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1EC705-DA4F-6AE0-8E25-F9C69D2F4AF2}"/>
              </a:ext>
            </a:extLst>
          </p:cNvPr>
          <p:cNvSpPr/>
          <p:nvPr/>
        </p:nvSpPr>
        <p:spPr>
          <a:xfrm>
            <a:off x="3651215" y="5366307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43A3A3-DB52-63B2-5807-8E40A4F452DE}"/>
              </a:ext>
            </a:extLst>
          </p:cNvPr>
          <p:cNvSpPr/>
          <p:nvPr/>
        </p:nvSpPr>
        <p:spPr>
          <a:xfrm>
            <a:off x="3651215" y="5526343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60FFB7-22F9-4C28-485A-37038EC78F72}"/>
              </a:ext>
            </a:extLst>
          </p:cNvPr>
          <p:cNvSpPr/>
          <p:nvPr/>
        </p:nvSpPr>
        <p:spPr>
          <a:xfrm>
            <a:off x="3651215" y="5686380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3B57978B-EFFF-7626-429D-6B9E0D250873}"/>
              </a:ext>
            </a:extLst>
          </p:cNvPr>
          <p:cNvSpPr/>
          <p:nvPr/>
        </p:nvSpPr>
        <p:spPr>
          <a:xfrm>
            <a:off x="3436154" y="5855238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Graphic 23" descr="Robot Hand outline">
            <a:extLst>
              <a:ext uri="{FF2B5EF4-FFF2-40B4-BE49-F238E27FC236}">
                <a16:creationId xmlns:a16="http://schemas.microsoft.com/office/drawing/2014/main" id="{18B7364F-6722-B5F1-624C-65858FF5C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7680" y="2057919"/>
            <a:ext cx="1095440" cy="1199787"/>
          </a:xfrm>
          <a:prstGeom prst="rect">
            <a:avLst/>
          </a:prstGeom>
        </p:spPr>
      </p:pic>
      <p:pic>
        <p:nvPicPr>
          <p:cNvPr id="25" name="Graphic 24" descr="Robot Hand outline">
            <a:extLst>
              <a:ext uri="{FF2B5EF4-FFF2-40B4-BE49-F238E27FC236}">
                <a16:creationId xmlns:a16="http://schemas.microsoft.com/office/drawing/2014/main" id="{F6D362CA-C433-0D16-EEEE-04012CB3D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627806" y="5391667"/>
            <a:ext cx="1095440" cy="11997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147F0FB-C4A2-708F-665A-506D38F305F2}"/>
              </a:ext>
            </a:extLst>
          </p:cNvPr>
          <p:cNvSpPr/>
          <p:nvPr/>
        </p:nvSpPr>
        <p:spPr>
          <a:xfrm>
            <a:off x="4764017" y="1461212"/>
            <a:ext cx="2088444" cy="745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cpfes53f12e5kv4g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B2C678-77F0-53FE-6105-82A2E6037784}"/>
              </a:ext>
            </a:extLst>
          </p:cNvPr>
          <p:cNvSpPr txBox="1"/>
          <p:nvPr/>
        </p:nvSpPr>
        <p:spPr>
          <a:xfrm>
            <a:off x="4657826" y="1099110"/>
            <a:ext cx="230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Alphanumeric Address</a:t>
            </a: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3BD498E5-CEF1-4AE7-E518-322118E7CE15}"/>
              </a:ext>
            </a:extLst>
          </p:cNvPr>
          <p:cNvSpPr/>
          <p:nvPr/>
        </p:nvSpPr>
        <p:spPr>
          <a:xfrm flipH="1">
            <a:off x="5709267" y="2295119"/>
            <a:ext cx="197943" cy="10898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85B460-1893-3AF5-9DEF-7EC3F4099E9B}"/>
              </a:ext>
            </a:extLst>
          </p:cNvPr>
          <p:cNvSpPr/>
          <p:nvPr/>
        </p:nvSpPr>
        <p:spPr>
          <a:xfrm>
            <a:off x="4862988" y="3832114"/>
            <a:ext cx="2088444" cy="10898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[tape library, slot number, layer (IBM only)]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A2F828-3C98-B102-61AE-E978EA24DB7E}"/>
              </a:ext>
            </a:extLst>
          </p:cNvPr>
          <p:cNvSpPr txBox="1"/>
          <p:nvPr/>
        </p:nvSpPr>
        <p:spPr>
          <a:xfrm>
            <a:off x="4726443" y="3427377"/>
            <a:ext cx="244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Linked Location Address</a:t>
            </a: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A72B146D-3D4A-661C-586F-9C13D481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684469B3-E304-E004-06E1-D55D543F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911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500">
        <p159:morph option="byObject"/>
      </p:transition>
    </mc:Choice>
    <mc:Fallback>
      <p:transition advClick="0" advTm="5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AF3B-4987-44C5-DB66-6B31D32B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88"/>
            <a:ext cx="10515600" cy="1325563"/>
          </a:xfrm>
        </p:spPr>
        <p:txBody>
          <a:bodyPr/>
          <a:lstStyle/>
          <a:p>
            <a:r>
              <a:rPr lang="en-US" dirty="0"/>
              <a:t>Address Match and Times Accessed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B614CBB-EF79-A525-9777-571B7EDAFDC9}"/>
              </a:ext>
            </a:extLst>
          </p:cNvPr>
          <p:cNvSpPr/>
          <p:nvPr/>
        </p:nvSpPr>
        <p:spPr>
          <a:xfrm>
            <a:off x="838200" y="1403497"/>
            <a:ext cx="3338624" cy="52950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Tape </a:t>
            </a:r>
          </a:p>
          <a:p>
            <a:pPr algn="ctr"/>
            <a:r>
              <a:rPr lang="en-US" b="1" dirty="0"/>
              <a:t>Library x</a:t>
            </a: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A858531B-9020-2531-20CF-2E45D955A6EE}"/>
              </a:ext>
            </a:extLst>
          </p:cNvPr>
          <p:cNvSpPr/>
          <p:nvPr/>
        </p:nvSpPr>
        <p:spPr>
          <a:xfrm>
            <a:off x="1064069" y="1821165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3D692218-CD67-427E-A768-455AC24B67CD}"/>
              </a:ext>
            </a:extLst>
          </p:cNvPr>
          <p:cNvSpPr/>
          <p:nvPr/>
        </p:nvSpPr>
        <p:spPr>
          <a:xfrm>
            <a:off x="1064069" y="253943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7FE18BBB-D349-119D-7372-5EEC512315C1}"/>
              </a:ext>
            </a:extLst>
          </p:cNvPr>
          <p:cNvSpPr/>
          <p:nvPr/>
        </p:nvSpPr>
        <p:spPr>
          <a:xfrm>
            <a:off x="1064069" y="325770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1375AC62-7C01-7110-1E20-FC548394D121}"/>
              </a:ext>
            </a:extLst>
          </p:cNvPr>
          <p:cNvSpPr/>
          <p:nvPr/>
        </p:nvSpPr>
        <p:spPr>
          <a:xfrm>
            <a:off x="1064069" y="397597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C3B572B1-E7F5-105A-71D9-71F7D7074831}"/>
              </a:ext>
            </a:extLst>
          </p:cNvPr>
          <p:cNvSpPr/>
          <p:nvPr/>
        </p:nvSpPr>
        <p:spPr>
          <a:xfrm>
            <a:off x="1064069" y="4694247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3FF4DE-992F-69A0-0493-8C6C4DFFA445}"/>
              </a:ext>
            </a:extLst>
          </p:cNvPr>
          <p:cNvSpPr/>
          <p:nvPr/>
        </p:nvSpPr>
        <p:spPr>
          <a:xfrm>
            <a:off x="1279129" y="5366307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5E6058-6F3C-07C5-BBE9-74D6CA060CF4}"/>
              </a:ext>
            </a:extLst>
          </p:cNvPr>
          <p:cNvSpPr/>
          <p:nvPr/>
        </p:nvSpPr>
        <p:spPr>
          <a:xfrm>
            <a:off x="1279129" y="5526343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1F76F0-BB8F-8D81-E762-BDC1067C53D7}"/>
              </a:ext>
            </a:extLst>
          </p:cNvPr>
          <p:cNvSpPr/>
          <p:nvPr/>
        </p:nvSpPr>
        <p:spPr>
          <a:xfrm>
            <a:off x="1279129" y="5686380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A564CB64-1600-B855-303F-0FF4A5212FC7}"/>
              </a:ext>
            </a:extLst>
          </p:cNvPr>
          <p:cNvSpPr/>
          <p:nvPr/>
        </p:nvSpPr>
        <p:spPr>
          <a:xfrm>
            <a:off x="1064069" y="5855238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C785F36E-CE99-A50D-07A6-7D2424A71CA2}"/>
              </a:ext>
            </a:extLst>
          </p:cNvPr>
          <p:cNvSpPr/>
          <p:nvPr/>
        </p:nvSpPr>
        <p:spPr>
          <a:xfrm>
            <a:off x="3436154" y="1821165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AB722CC6-652C-4958-B67A-53C86115682B}"/>
              </a:ext>
            </a:extLst>
          </p:cNvPr>
          <p:cNvSpPr/>
          <p:nvPr/>
        </p:nvSpPr>
        <p:spPr>
          <a:xfrm>
            <a:off x="3436154" y="253943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0B1C7951-F971-D70E-5B7F-73EF08964475}"/>
              </a:ext>
            </a:extLst>
          </p:cNvPr>
          <p:cNvSpPr/>
          <p:nvPr/>
        </p:nvSpPr>
        <p:spPr>
          <a:xfrm>
            <a:off x="3436154" y="325770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B8184901-FF8A-03F8-5FBD-C828D2B98B29}"/>
              </a:ext>
            </a:extLst>
          </p:cNvPr>
          <p:cNvSpPr/>
          <p:nvPr/>
        </p:nvSpPr>
        <p:spPr>
          <a:xfrm>
            <a:off x="3436154" y="397597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5D7F24B2-1486-310F-EF26-67311C03EA1C}"/>
              </a:ext>
            </a:extLst>
          </p:cNvPr>
          <p:cNvSpPr/>
          <p:nvPr/>
        </p:nvSpPr>
        <p:spPr>
          <a:xfrm>
            <a:off x="3436154" y="4694247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1EC705-DA4F-6AE0-8E25-F9C69D2F4AF2}"/>
              </a:ext>
            </a:extLst>
          </p:cNvPr>
          <p:cNvSpPr/>
          <p:nvPr/>
        </p:nvSpPr>
        <p:spPr>
          <a:xfrm>
            <a:off x="3651215" y="5366307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43A3A3-DB52-63B2-5807-8E40A4F452DE}"/>
              </a:ext>
            </a:extLst>
          </p:cNvPr>
          <p:cNvSpPr/>
          <p:nvPr/>
        </p:nvSpPr>
        <p:spPr>
          <a:xfrm>
            <a:off x="3651215" y="5526343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60FFB7-22F9-4C28-485A-37038EC78F72}"/>
              </a:ext>
            </a:extLst>
          </p:cNvPr>
          <p:cNvSpPr/>
          <p:nvPr/>
        </p:nvSpPr>
        <p:spPr>
          <a:xfrm>
            <a:off x="3651215" y="5686380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3B57978B-EFFF-7626-429D-6B9E0D250873}"/>
              </a:ext>
            </a:extLst>
          </p:cNvPr>
          <p:cNvSpPr/>
          <p:nvPr/>
        </p:nvSpPr>
        <p:spPr>
          <a:xfrm>
            <a:off x="3436154" y="5855238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Graphic 23" descr="Robot Hand outline">
            <a:extLst>
              <a:ext uri="{FF2B5EF4-FFF2-40B4-BE49-F238E27FC236}">
                <a16:creationId xmlns:a16="http://schemas.microsoft.com/office/drawing/2014/main" id="{18B7364F-6722-B5F1-624C-65858FF5C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7680" y="2057919"/>
            <a:ext cx="1095440" cy="1199787"/>
          </a:xfrm>
          <a:prstGeom prst="rect">
            <a:avLst/>
          </a:prstGeom>
        </p:spPr>
      </p:pic>
      <p:pic>
        <p:nvPicPr>
          <p:cNvPr id="25" name="Graphic 24" descr="Robot Hand outline">
            <a:extLst>
              <a:ext uri="{FF2B5EF4-FFF2-40B4-BE49-F238E27FC236}">
                <a16:creationId xmlns:a16="http://schemas.microsoft.com/office/drawing/2014/main" id="{F6D362CA-C433-0D16-EEEE-04012CB3D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627806" y="5391667"/>
            <a:ext cx="1095440" cy="11997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147F0FB-C4A2-708F-665A-506D38F305F2}"/>
              </a:ext>
            </a:extLst>
          </p:cNvPr>
          <p:cNvSpPr/>
          <p:nvPr/>
        </p:nvSpPr>
        <p:spPr>
          <a:xfrm>
            <a:off x="4764017" y="1461212"/>
            <a:ext cx="2088444" cy="745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cpfes53f12e5kv4g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B2C678-77F0-53FE-6105-82A2E6037784}"/>
              </a:ext>
            </a:extLst>
          </p:cNvPr>
          <p:cNvSpPr txBox="1"/>
          <p:nvPr/>
        </p:nvSpPr>
        <p:spPr>
          <a:xfrm>
            <a:off x="4657826" y="1099110"/>
            <a:ext cx="230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Alphanumeric Address</a:t>
            </a: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3BD498E5-CEF1-4AE7-E518-322118E7CE15}"/>
              </a:ext>
            </a:extLst>
          </p:cNvPr>
          <p:cNvSpPr/>
          <p:nvPr/>
        </p:nvSpPr>
        <p:spPr>
          <a:xfrm flipH="1">
            <a:off x="5709267" y="2295119"/>
            <a:ext cx="197943" cy="10898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85B460-1893-3AF5-9DEF-7EC3F4099E9B}"/>
              </a:ext>
            </a:extLst>
          </p:cNvPr>
          <p:cNvSpPr/>
          <p:nvPr/>
        </p:nvSpPr>
        <p:spPr>
          <a:xfrm>
            <a:off x="4862988" y="3832114"/>
            <a:ext cx="2088444" cy="10898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[tape library, slot number, layer (IBM only)]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A2F828-3C98-B102-61AE-E978EA24DB7E}"/>
              </a:ext>
            </a:extLst>
          </p:cNvPr>
          <p:cNvSpPr txBox="1"/>
          <p:nvPr/>
        </p:nvSpPr>
        <p:spPr>
          <a:xfrm>
            <a:off x="4726443" y="3427377"/>
            <a:ext cx="244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Linked Location Address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A975BDED-C78C-C394-DF61-D6D1D9E96913}"/>
              </a:ext>
            </a:extLst>
          </p:cNvPr>
          <p:cNvSpPr/>
          <p:nvPr/>
        </p:nvSpPr>
        <p:spPr>
          <a:xfrm>
            <a:off x="1064069" y="1825319"/>
            <a:ext cx="516146" cy="601205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 descr="Badge Cross with solid fill">
            <a:extLst>
              <a:ext uri="{FF2B5EF4-FFF2-40B4-BE49-F238E27FC236}">
                <a16:creationId xmlns:a16="http://schemas.microsoft.com/office/drawing/2014/main" id="{FD07EC18-5B49-9EC2-037C-09F434F71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860" y="1901640"/>
            <a:ext cx="448561" cy="448561"/>
          </a:xfrm>
          <a:prstGeom prst="rect">
            <a:avLst/>
          </a:prstGeom>
        </p:spPr>
      </p:pic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6DF813F3-805C-4CBE-B453-6B318EE2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0FE43AA0-4224-9F0F-57AA-4954BF6B8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836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500">
        <p159:morph option="byObject"/>
      </p:transition>
    </mc:Choice>
    <mc:Fallback>
      <p:transition advClick="0" advTm="5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AF3B-4987-44C5-DB66-6B31D32B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88"/>
            <a:ext cx="10515600" cy="1325563"/>
          </a:xfrm>
        </p:spPr>
        <p:txBody>
          <a:bodyPr/>
          <a:lstStyle/>
          <a:p>
            <a:r>
              <a:rPr lang="en-US" dirty="0"/>
              <a:t>Address Match and Times Accessed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B614CBB-EF79-A525-9777-571B7EDAFDC9}"/>
              </a:ext>
            </a:extLst>
          </p:cNvPr>
          <p:cNvSpPr/>
          <p:nvPr/>
        </p:nvSpPr>
        <p:spPr>
          <a:xfrm>
            <a:off x="838200" y="1403497"/>
            <a:ext cx="3338624" cy="52950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Tape </a:t>
            </a:r>
          </a:p>
          <a:p>
            <a:pPr algn="ctr"/>
            <a:r>
              <a:rPr lang="en-US" b="1" dirty="0"/>
              <a:t>Library x</a:t>
            </a: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A858531B-9020-2531-20CF-2E45D955A6EE}"/>
              </a:ext>
            </a:extLst>
          </p:cNvPr>
          <p:cNvSpPr/>
          <p:nvPr/>
        </p:nvSpPr>
        <p:spPr>
          <a:xfrm>
            <a:off x="1064069" y="1821165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3D692218-CD67-427E-A768-455AC24B67CD}"/>
              </a:ext>
            </a:extLst>
          </p:cNvPr>
          <p:cNvSpPr/>
          <p:nvPr/>
        </p:nvSpPr>
        <p:spPr>
          <a:xfrm>
            <a:off x="1064069" y="253943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7FE18BBB-D349-119D-7372-5EEC512315C1}"/>
              </a:ext>
            </a:extLst>
          </p:cNvPr>
          <p:cNvSpPr/>
          <p:nvPr/>
        </p:nvSpPr>
        <p:spPr>
          <a:xfrm>
            <a:off x="1064069" y="325770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1375AC62-7C01-7110-1E20-FC548394D121}"/>
              </a:ext>
            </a:extLst>
          </p:cNvPr>
          <p:cNvSpPr/>
          <p:nvPr/>
        </p:nvSpPr>
        <p:spPr>
          <a:xfrm>
            <a:off x="1064069" y="397597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C3B572B1-E7F5-105A-71D9-71F7D7074831}"/>
              </a:ext>
            </a:extLst>
          </p:cNvPr>
          <p:cNvSpPr/>
          <p:nvPr/>
        </p:nvSpPr>
        <p:spPr>
          <a:xfrm>
            <a:off x="1064069" y="4694247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3FF4DE-992F-69A0-0493-8C6C4DFFA445}"/>
              </a:ext>
            </a:extLst>
          </p:cNvPr>
          <p:cNvSpPr/>
          <p:nvPr/>
        </p:nvSpPr>
        <p:spPr>
          <a:xfrm>
            <a:off x="1279129" y="5366307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5E6058-6F3C-07C5-BBE9-74D6CA060CF4}"/>
              </a:ext>
            </a:extLst>
          </p:cNvPr>
          <p:cNvSpPr/>
          <p:nvPr/>
        </p:nvSpPr>
        <p:spPr>
          <a:xfrm>
            <a:off x="1279129" y="5526343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1F76F0-BB8F-8D81-E762-BDC1067C53D7}"/>
              </a:ext>
            </a:extLst>
          </p:cNvPr>
          <p:cNvSpPr/>
          <p:nvPr/>
        </p:nvSpPr>
        <p:spPr>
          <a:xfrm>
            <a:off x="1279129" y="5686380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A564CB64-1600-B855-303F-0FF4A5212FC7}"/>
              </a:ext>
            </a:extLst>
          </p:cNvPr>
          <p:cNvSpPr/>
          <p:nvPr/>
        </p:nvSpPr>
        <p:spPr>
          <a:xfrm>
            <a:off x="1064069" y="5855238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C785F36E-CE99-A50D-07A6-7D2424A71CA2}"/>
              </a:ext>
            </a:extLst>
          </p:cNvPr>
          <p:cNvSpPr/>
          <p:nvPr/>
        </p:nvSpPr>
        <p:spPr>
          <a:xfrm>
            <a:off x="3436154" y="1821165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AB722CC6-652C-4958-B67A-53C86115682B}"/>
              </a:ext>
            </a:extLst>
          </p:cNvPr>
          <p:cNvSpPr/>
          <p:nvPr/>
        </p:nvSpPr>
        <p:spPr>
          <a:xfrm>
            <a:off x="3436154" y="253943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0B1C7951-F971-D70E-5B7F-73EF08964475}"/>
              </a:ext>
            </a:extLst>
          </p:cNvPr>
          <p:cNvSpPr/>
          <p:nvPr/>
        </p:nvSpPr>
        <p:spPr>
          <a:xfrm>
            <a:off x="3436154" y="325770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B8184901-FF8A-03F8-5FBD-C828D2B98B29}"/>
              </a:ext>
            </a:extLst>
          </p:cNvPr>
          <p:cNvSpPr/>
          <p:nvPr/>
        </p:nvSpPr>
        <p:spPr>
          <a:xfrm>
            <a:off x="3436154" y="397597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5D7F24B2-1486-310F-EF26-67311C03EA1C}"/>
              </a:ext>
            </a:extLst>
          </p:cNvPr>
          <p:cNvSpPr/>
          <p:nvPr/>
        </p:nvSpPr>
        <p:spPr>
          <a:xfrm>
            <a:off x="3436154" y="4694247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1EC705-DA4F-6AE0-8E25-F9C69D2F4AF2}"/>
              </a:ext>
            </a:extLst>
          </p:cNvPr>
          <p:cNvSpPr/>
          <p:nvPr/>
        </p:nvSpPr>
        <p:spPr>
          <a:xfrm>
            <a:off x="3651215" y="5366307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43A3A3-DB52-63B2-5807-8E40A4F452DE}"/>
              </a:ext>
            </a:extLst>
          </p:cNvPr>
          <p:cNvSpPr/>
          <p:nvPr/>
        </p:nvSpPr>
        <p:spPr>
          <a:xfrm>
            <a:off x="3651215" y="5526343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60FFB7-22F9-4C28-485A-37038EC78F72}"/>
              </a:ext>
            </a:extLst>
          </p:cNvPr>
          <p:cNvSpPr/>
          <p:nvPr/>
        </p:nvSpPr>
        <p:spPr>
          <a:xfrm>
            <a:off x="3651215" y="5686380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3B57978B-EFFF-7626-429D-6B9E0D250873}"/>
              </a:ext>
            </a:extLst>
          </p:cNvPr>
          <p:cNvSpPr/>
          <p:nvPr/>
        </p:nvSpPr>
        <p:spPr>
          <a:xfrm>
            <a:off x="3436154" y="5855238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Graphic 23" descr="Robot Hand outline">
            <a:extLst>
              <a:ext uri="{FF2B5EF4-FFF2-40B4-BE49-F238E27FC236}">
                <a16:creationId xmlns:a16="http://schemas.microsoft.com/office/drawing/2014/main" id="{18B7364F-6722-B5F1-624C-65858FF5C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7680" y="2057919"/>
            <a:ext cx="1095440" cy="1199787"/>
          </a:xfrm>
          <a:prstGeom prst="rect">
            <a:avLst/>
          </a:prstGeom>
        </p:spPr>
      </p:pic>
      <p:pic>
        <p:nvPicPr>
          <p:cNvPr id="25" name="Graphic 24" descr="Robot Hand outline">
            <a:extLst>
              <a:ext uri="{FF2B5EF4-FFF2-40B4-BE49-F238E27FC236}">
                <a16:creationId xmlns:a16="http://schemas.microsoft.com/office/drawing/2014/main" id="{F6D362CA-C433-0D16-EEEE-04012CB3D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627806" y="5391667"/>
            <a:ext cx="1095440" cy="11997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147F0FB-C4A2-708F-665A-506D38F305F2}"/>
              </a:ext>
            </a:extLst>
          </p:cNvPr>
          <p:cNvSpPr/>
          <p:nvPr/>
        </p:nvSpPr>
        <p:spPr>
          <a:xfrm>
            <a:off x="4764017" y="1461212"/>
            <a:ext cx="2088444" cy="745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cpfes53f12e5kv4g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B2C678-77F0-53FE-6105-82A2E6037784}"/>
              </a:ext>
            </a:extLst>
          </p:cNvPr>
          <p:cNvSpPr txBox="1"/>
          <p:nvPr/>
        </p:nvSpPr>
        <p:spPr>
          <a:xfrm>
            <a:off x="4657826" y="1099110"/>
            <a:ext cx="230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Alphanumeric Address</a:t>
            </a: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3BD498E5-CEF1-4AE7-E518-322118E7CE15}"/>
              </a:ext>
            </a:extLst>
          </p:cNvPr>
          <p:cNvSpPr/>
          <p:nvPr/>
        </p:nvSpPr>
        <p:spPr>
          <a:xfrm flipH="1">
            <a:off x="5709267" y="2295119"/>
            <a:ext cx="197943" cy="10898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85B460-1893-3AF5-9DEF-7EC3F4099E9B}"/>
              </a:ext>
            </a:extLst>
          </p:cNvPr>
          <p:cNvSpPr/>
          <p:nvPr/>
        </p:nvSpPr>
        <p:spPr>
          <a:xfrm>
            <a:off x="4862988" y="3832114"/>
            <a:ext cx="2088444" cy="10898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[tape library, slot number, layer (IBM only)]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A2F828-3C98-B102-61AE-E978EA24DB7E}"/>
              </a:ext>
            </a:extLst>
          </p:cNvPr>
          <p:cNvSpPr txBox="1"/>
          <p:nvPr/>
        </p:nvSpPr>
        <p:spPr>
          <a:xfrm>
            <a:off x="4726443" y="3427377"/>
            <a:ext cx="244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Linked Location Address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A975BDED-C78C-C394-DF61-D6D1D9E96913}"/>
              </a:ext>
            </a:extLst>
          </p:cNvPr>
          <p:cNvSpPr/>
          <p:nvPr/>
        </p:nvSpPr>
        <p:spPr>
          <a:xfrm>
            <a:off x="1064068" y="2536551"/>
            <a:ext cx="516146" cy="601205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 descr="Badge Cross with solid fill">
            <a:extLst>
              <a:ext uri="{FF2B5EF4-FFF2-40B4-BE49-F238E27FC236}">
                <a16:creationId xmlns:a16="http://schemas.microsoft.com/office/drawing/2014/main" id="{FD07EC18-5B49-9EC2-037C-09F434F71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860" y="2626124"/>
            <a:ext cx="448561" cy="448561"/>
          </a:xfrm>
          <a:prstGeom prst="rect">
            <a:avLst/>
          </a:prstGeom>
        </p:spPr>
      </p:pic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360ABBF6-7837-3A5F-62DB-2FFF6FC0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6FAD0D6F-F321-3F79-58B6-2763656D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307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500">
        <p159:morph option="byObject"/>
      </p:transition>
    </mc:Choice>
    <mc:Fallback>
      <p:transition advClick="0" advTm="5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AF3B-4987-44C5-DB66-6B31D32B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88"/>
            <a:ext cx="10515600" cy="1325563"/>
          </a:xfrm>
        </p:spPr>
        <p:txBody>
          <a:bodyPr/>
          <a:lstStyle/>
          <a:p>
            <a:r>
              <a:rPr lang="en-US" dirty="0"/>
              <a:t>Address Match and Times Accessed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B614CBB-EF79-A525-9777-571B7EDAFDC9}"/>
              </a:ext>
            </a:extLst>
          </p:cNvPr>
          <p:cNvSpPr/>
          <p:nvPr/>
        </p:nvSpPr>
        <p:spPr>
          <a:xfrm>
            <a:off x="838200" y="1403497"/>
            <a:ext cx="3338624" cy="52950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Tape </a:t>
            </a:r>
          </a:p>
          <a:p>
            <a:pPr algn="ctr"/>
            <a:r>
              <a:rPr lang="en-US" b="1" dirty="0"/>
              <a:t>Library x</a:t>
            </a: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A858531B-9020-2531-20CF-2E45D955A6EE}"/>
              </a:ext>
            </a:extLst>
          </p:cNvPr>
          <p:cNvSpPr/>
          <p:nvPr/>
        </p:nvSpPr>
        <p:spPr>
          <a:xfrm>
            <a:off x="1064069" y="1821165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3D692218-CD67-427E-A768-455AC24B67CD}"/>
              </a:ext>
            </a:extLst>
          </p:cNvPr>
          <p:cNvSpPr/>
          <p:nvPr/>
        </p:nvSpPr>
        <p:spPr>
          <a:xfrm>
            <a:off x="1064069" y="253943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7FE18BBB-D349-119D-7372-5EEC512315C1}"/>
              </a:ext>
            </a:extLst>
          </p:cNvPr>
          <p:cNvSpPr/>
          <p:nvPr/>
        </p:nvSpPr>
        <p:spPr>
          <a:xfrm>
            <a:off x="1064069" y="325770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1375AC62-7C01-7110-1E20-FC548394D121}"/>
              </a:ext>
            </a:extLst>
          </p:cNvPr>
          <p:cNvSpPr/>
          <p:nvPr/>
        </p:nvSpPr>
        <p:spPr>
          <a:xfrm>
            <a:off x="1064069" y="397597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C3B572B1-E7F5-105A-71D9-71F7D7074831}"/>
              </a:ext>
            </a:extLst>
          </p:cNvPr>
          <p:cNvSpPr/>
          <p:nvPr/>
        </p:nvSpPr>
        <p:spPr>
          <a:xfrm>
            <a:off x="1064069" y="4694247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3FF4DE-992F-69A0-0493-8C6C4DFFA445}"/>
              </a:ext>
            </a:extLst>
          </p:cNvPr>
          <p:cNvSpPr/>
          <p:nvPr/>
        </p:nvSpPr>
        <p:spPr>
          <a:xfrm>
            <a:off x="1279129" y="5366307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5E6058-6F3C-07C5-BBE9-74D6CA060CF4}"/>
              </a:ext>
            </a:extLst>
          </p:cNvPr>
          <p:cNvSpPr/>
          <p:nvPr/>
        </p:nvSpPr>
        <p:spPr>
          <a:xfrm>
            <a:off x="1279129" y="5526343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1F76F0-BB8F-8D81-E762-BDC1067C53D7}"/>
              </a:ext>
            </a:extLst>
          </p:cNvPr>
          <p:cNvSpPr/>
          <p:nvPr/>
        </p:nvSpPr>
        <p:spPr>
          <a:xfrm>
            <a:off x="1279129" y="5686380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A564CB64-1600-B855-303F-0FF4A5212FC7}"/>
              </a:ext>
            </a:extLst>
          </p:cNvPr>
          <p:cNvSpPr/>
          <p:nvPr/>
        </p:nvSpPr>
        <p:spPr>
          <a:xfrm>
            <a:off x="1064069" y="5855238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C785F36E-CE99-A50D-07A6-7D2424A71CA2}"/>
              </a:ext>
            </a:extLst>
          </p:cNvPr>
          <p:cNvSpPr/>
          <p:nvPr/>
        </p:nvSpPr>
        <p:spPr>
          <a:xfrm>
            <a:off x="3436154" y="1821165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AB722CC6-652C-4958-B67A-53C86115682B}"/>
              </a:ext>
            </a:extLst>
          </p:cNvPr>
          <p:cNvSpPr/>
          <p:nvPr/>
        </p:nvSpPr>
        <p:spPr>
          <a:xfrm>
            <a:off x="3436154" y="253943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0B1C7951-F971-D70E-5B7F-73EF08964475}"/>
              </a:ext>
            </a:extLst>
          </p:cNvPr>
          <p:cNvSpPr/>
          <p:nvPr/>
        </p:nvSpPr>
        <p:spPr>
          <a:xfrm>
            <a:off x="3436154" y="325770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B8184901-FF8A-03F8-5FBD-C828D2B98B29}"/>
              </a:ext>
            </a:extLst>
          </p:cNvPr>
          <p:cNvSpPr/>
          <p:nvPr/>
        </p:nvSpPr>
        <p:spPr>
          <a:xfrm>
            <a:off x="3436154" y="397597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5D7F24B2-1486-310F-EF26-67311C03EA1C}"/>
              </a:ext>
            </a:extLst>
          </p:cNvPr>
          <p:cNvSpPr/>
          <p:nvPr/>
        </p:nvSpPr>
        <p:spPr>
          <a:xfrm>
            <a:off x="3436154" y="4694247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1EC705-DA4F-6AE0-8E25-F9C69D2F4AF2}"/>
              </a:ext>
            </a:extLst>
          </p:cNvPr>
          <p:cNvSpPr/>
          <p:nvPr/>
        </p:nvSpPr>
        <p:spPr>
          <a:xfrm>
            <a:off x="3651215" y="5366307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43A3A3-DB52-63B2-5807-8E40A4F452DE}"/>
              </a:ext>
            </a:extLst>
          </p:cNvPr>
          <p:cNvSpPr/>
          <p:nvPr/>
        </p:nvSpPr>
        <p:spPr>
          <a:xfrm>
            <a:off x="3651215" y="5526343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60FFB7-22F9-4C28-485A-37038EC78F72}"/>
              </a:ext>
            </a:extLst>
          </p:cNvPr>
          <p:cNvSpPr/>
          <p:nvPr/>
        </p:nvSpPr>
        <p:spPr>
          <a:xfrm>
            <a:off x="3651215" y="5686380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3B57978B-EFFF-7626-429D-6B9E0D250873}"/>
              </a:ext>
            </a:extLst>
          </p:cNvPr>
          <p:cNvSpPr/>
          <p:nvPr/>
        </p:nvSpPr>
        <p:spPr>
          <a:xfrm>
            <a:off x="3436154" y="5855238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Graphic 23" descr="Robot Hand outline">
            <a:extLst>
              <a:ext uri="{FF2B5EF4-FFF2-40B4-BE49-F238E27FC236}">
                <a16:creationId xmlns:a16="http://schemas.microsoft.com/office/drawing/2014/main" id="{18B7364F-6722-B5F1-624C-65858FF5C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7680" y="2057919"/>
            <a:ext cx="1095440" cy="1199787"/>
          </a:xfrm>
          <a:prstGeom prst="rect">
            <a:avLst/>
          </a:prstGeom>
        </p:spPr>
      </p:pic>
      <p:pic>
        <p:nvPicPr>
          <p:cNvPr id="25" name="Graphic 24" descr="Robot Hand outline">
            <a:extLst>
              <a:ext uri="{FF2B5EF4-FFF2-40B4-BE49-F238E27FC236}">
                <a16:creationId xmlns:a16="http://schemas.microsoft.com/office/drawing/2014/main" id="{F6D362CA-C433-0D16-EEEE-04012CB3D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627806" y="5391667"/>
            <a:ext cx="1095440" cy="11997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147F0FB-C4A2-708F-665A-506D38F305F2}"/>
              </a:ext>
            </a:extLst>
          </p:cNvPr>
          <p:cNvSpPr/>
          <p:nvPr/>
        </p:nvSpPr>
        <p:spPr>
          <a:xfrm>
            <a:off x="4764017" y="1461212"/>
            <a:ext cx="2088444" cy="745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cpfes53f12e5kv4g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B2C678-77F0-53FE-6105-82A2E6037784}"/>
              </a:ext>
            </a:extLst>
          </p:cNvPr>
          <p:cNvSpPr txBox="1"/>
          <p:nvPr/>
        </p:nvSpPr>
        <p:spPr>
          <a:xfrm>
            <a:off x="4657826" y="1099110"/>
            <a:ext cx="230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Alphanumeric Address</a:t>
            </a: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3BD498E5-CEF1-4AE7-E518-322118E7CE15}"/>
              </a:ext>
            </a:extLst>
          </p:cNvPr>
          <p:cNvSpPr/>
          <p:nvPr/>
        </p:nvSpPr>
        <p:spPr>
          <a:xfrm flipH="1">
            <a:off x="5709267" y="2295119"/>
            <a:ext cx="197943" cy="10898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85B460-1893-3AF5-9DEF-7EC3F4099E9B}"/>
              </a:ext>
            </a:extLst>
          </p:cNvPr>
          <p:cNvSpPr/>
          <p:nvPr/>
        </p:nvSpPr>
        <p:spPr>
          <a:xfrm>
            <a:off x="4862988" y="3832114"/>
            <a:ext cx="2088444" cy="10898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[tape library, slot number, layer (IBM only)]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A2F828-3C98-B102-61AE-E978EA24DB7E}"/>
              </a:ext>
            </a:extLst>
          </p:cNvPr>
          <p:cNvSpPr txBox="1"/>
          <p:nvPr/>
        </p:nvSpPr>
        <p:spPr>
          <a:xfrm>
            <a:off x="4726443" y="3427377"/>
            <a:ext cx="244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Linked Location Address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66E5D7BD-1635-8F99-1522-F047C87985E0}"/>
              </a:ext>
            </a:extLst>
          </p:cNvPr>
          <p:cNvSpPr/>
          <p:nvPr/>
        </p:nvSpPr>
        <p:spPr>
          <a:xfrm>
            <a:off x="1064069" y="3257706"/>
            <a:ext cx="516146" cy="601205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 descr="Badge Cross with solid fill">
            <a:extLst>
              <a:ext uri="{FF2B5EF4-FFF2-40B4-BE49-F238E27FC236}">
                <a16:creationId xmlns:a16="http://schemas.microsoft.com/office/drawing/2014/main" id="{67D3AD4A-CB87-B5E7-F7C2-F843A8031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860" y="3348148"/>
            <a:ext cx="448561" cy="448561"/>
          </a:xfrm>
          <a:prstGeom prst="rect">
            <a:avLst/>
          </a:prstGeom>
        </p:spPr>
      </p:pic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A47DDDAE-4069-7F9E-9A91-A96C19401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D6D1A6D3-CFF2-7121-2551-C77121A5C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25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500">
        <p159:morph option="byObject"/>
      </p:transition>
    </mc:Choice>
    <mc:Fallback>
      <p:transition advClick="0" advTm="5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1237F4-3391-8C77-2CEB-99B01543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Project and Goals of Project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A36471-DA70-1DD7-A10D-12F6ADABB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ape storage systems continue to play a crucial role in long-term data retention for various industries, such as scientific research, and archival repositories, particularly at National Laboratories like Fermilab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Goals: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Present a comprehensive understanding of the current tape storage system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ccurately model the behavior of modern tape storage systems, including various components such as tape drives, libraries, and media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dentify key factors influencing system performance, such as data compression, and tape utilization patterns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558F3D-8980-89D7-9DE7-54750011F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173070-5396-570A-A144-79A6E97B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20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AF3B-4987-44C5-DB66-6B31D32B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88"/>
            <a:ext cx="10515600" cy="1325563"/>
          </a:xfrm>
        </p:spPr>
        <p:txBody>
          <a:bodyPr/>
          <a:lstStyle/>
          <a:p>
            <a:r>
              <a:rPr lang="en-US" dirty="0"/>
              <a:t>Address Match and Times Accessed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B614CBB-EF79-A525-9777-571B7EDAFDC9}"/>
              </a:ext>
            </a:extLst>
          </p:cNvPr>
          <p:cNvSpPr/>
          <p:nvPr/>
        </p:nvSpPr>
        <p:spPr>
          <a:xfrm>
            <a:off x="838200" y="1403497"/>
            <a:ext cx="3338624" cy="52950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Tape </a:t>
            </a:r>
          </a:p>
          <a:p>
            <a:pPr algn="ctr"/>
            <a:r>
              <a:rPr lang="en-US" b="1" dirty="0"/>
              <a:t>Library x</a:t>
            </a: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A858531B-9020-2531-20CF-2E45D955A6EE}"/>
              </a:ext>
            </a:extLst>
          </p:cNvPr>
          <p:cNvSpPr/>
          <p:nvPr/>
        </p:nvSpPr>
        <p:spPr>
          <a:xfrm>
            <a:off x="1064069" y="1821165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3D692218-CD67-427E-A768-455AC24B67CD}"/>
              </a:ext>
            </a:extLst>
          </p:cNvPr>
          <p:cNvSpPr/>
          <p:nvPr/>
        </p:nvSpPr>
        <p:spPr>
          <a:xfrm>
            <a:off x="1064069" y="253943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7FE18BBB-D349-119D-7372-5EEC512315C1}"/>
              </a:ext>
            </a:extLst>
          </p:cNvPr>
          <p:cNvSpPr/>
          <p:nvPr/>
        </p:nvSpPr>
        <p:spPr>
          <a:xfrm>
            <a:off x="1064069" y="325770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1375AC62-7C01-7110-1E20-FC548394D121}"/>
              </a:ext>
            </a:extLst>
          </p:cNvPr>
          <p:cNvSpPr/>
          <p:nvPr/>
        </p:nvSpPr>
        <p:spPr>
          <a:xfrm>
            <a:off x="1064069" y="397597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C3B572B1-E7F5-105A-71D9-71F7D7074831}"/>
              </a:ext>
            </a:extLst>
          </p:cNvPr>
          <p:cNvSpPr/>
          <p:nvPr/>
        </p:nvSpPr>
        <p:spPr>
          <a:xfrm>
            <a:off x="1064069" y="4694247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3FF4DE-992F-69A0-0493-8C6C4DFFA445}"/>
              </a:ext>
            </a:extLst>
          </p:cNvPr>
          <p:cNvSpPr/>
          <p:nvPr/>
        </p:nvSpPr>
        <p:spPr>
          <a:xfrm>
            <a:off x="1279129" y="5366307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5E6058-6F3C-07C5-BBE9-74D6CA060CF4}"/>
              </a:ext>
            </a:extLst>
          </p:cNvPr>
          <p:cNvSpPr/>
          <p:nvPr/>
        </p:nvSpPr>
        <p:spPr>
          <a:xfrm>
            <a:off x="1279129" y="5526343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1F76F0-BB8F-8D81-E762-BDC1067C53D7}"/>
              </a:ext>
            </a:extLst>
          </p:cNvPr>
          <p:cNvSpPr/>
          <p:nvPr/>
        </p:nvSpPr>
        <p:spPr>
          <a:xfrm>
            <a:off x="1279129" y="5686380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A564CB64-1600-B855-303F-0FF4A5212FC7}"/>
              </a:ext>
            </a:extLst>
          </p:cNvPr>
          <p:cNvSpPr/>
          <p:nvPr/>
        </p:nvSpPr>
        <p:spPr>
          <a:xfrm>
            <a:off x="1064069" y="5855238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C785F36E-CE99-A50D-07A6-7D2424A71CA2}"/>
              </a:ext>
            </a:extLst>
          </p:cNvPr>
          <p:cNvSpPr/>
          <p:nvPr/>
        </p:nvSpPr>
        <p:spPr>
          <a:xfrm>
            <a:off x="3436154" y="1821165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AB722CC6-652C-4958-B67A-53C86115682B}"/>
              </a:ext>
            </a:extLst>
          </p:cNvPr>
          <p:cNvSpPr/>
          <p:nvPr/>
        </p:nvSpPr>
        <p:spPr>
          <a:xfrm>
            <a:off x="3436154" y="253943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0B1C7951-F971-D70E-5B7F-73EF08964475}"/>
              </a:ext>
            </a:extLst>
          </p:cNvPr>
          <p:cNvSpPr/>
          <p:nvPr/>
        </p:nvSpPr>
        <p:spPr>
          <a:xfrm>
            <a:off x="3436154" y="325770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B8184901-FF8A-03F8-5FBD-C828D2B98B29}"/>
              </a:ext>
            </a:extLst>
          </p:cNvPr>
          <p:cNvSpPr/>
          <p:nvPr/>
        </p:nvSpPr>
        <p:spPr>
          <a:xfrm>
            <a:off x="3436154" y="397597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5D7F24B2-1486-310F-EF26-67311C03EA1C}"/>
              </a:ext>
            </a:extLst>
          </p:cNvPr>
          <p:cNvSpPr/>
          <p:nvPr/>
        </p:nvSpPr>
        <p:spPr>
          <a:xfrm>
            <a:off x="3436154" y="4694247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1EC705-DA4F-6AE0-8E25-F9C69D2F4AF2}"/>
              </a:ext>
            </a:extLst>
          </p:cNvPr>
          <p:cNvSpPr/>
          <p:nvPr/>
        </p:nvSpPr>
        <p:spPr>
          <a:xfrm>
            <a:off x="3651215" y="5366307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43A3A3-DB52-63B2-5807-8E40A4F452DE}"/>
              </a:ext>
            </a:extLst>
          </p:cNvPr>
          <p:cNvSpPr/>
          <p:nvPr/>
        </p:nvSpPr>
        <p:spPr>
          <a:xfrm>
            <a:off x="3651215" y="5526343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60FFB7-22F9-4C28-485A-37038EC78F72}"/>
              </a:ext>
            </a:extLst>
          </p:cNvPr>
          <p:cNvSpPr/>
          <p:nvPr/>
        </p:nvSpPr>
        <p:spPr>
          <a:xfrm>
            <a:off x="3651215" y="5686380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3B57978B-EFFF-7626-429D-6B9E0D250873}"/>
              </a:ext>
            </a:extLst>
          </p:cNvPr>
          <p:cNvSpPr/>
          <p:nvPr/>
        </p:nvSpPr>
        <p:spPr>
          <a:xfrm>
            <a:off x="3436154" y="5855238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Graphic 23" descr="Robot Hand outline">
            <a:extLst>
              <a:ext uri="{FF2B5EF4-FFF2-40B4-BE49-F238E27FC236}">
                <a16:creationId xmlns:a16="http://schemas.microsoft.com/office/drawing/2014/main" id="{18B7364F-6722-B5F1-624C-65858FF5C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7680" y="2057919"/>
            <a:ext cx="1095440" cy="1199787"/>
          </a:xfrm>
          <a:prstGeom prst="rect">
            <a:avLst/>
          </a:prstGeom>
        </p:spPr>
      </p:pic>
      <p:pic>
        <p:nvPicPr>
          <p:cNvPr id="25" name="Graphic 24" descr="Robot Hand outline">
            <a:extLst>
              <a:ext uri="{FF2B5EF4-FFF2-40B4-BE49-F238E27FC236}">
                <a16:creationId xmlns:a16="http://schemas.microsoft.com/office/drawing/2014/main" id="{F6D362CA-C433-0D16-EEEE-04012CB3D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627806" y="5391667"/>
            <a:ext cx="1095440" cy="11997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147F0FB-C4A2-708F-665A-506D38F305F2}"/>
              </a:ext>
            </a:extLst>
          </p:cNvPr>
          <p:cNvSpPr/>
          <p:nvPr/>
        </p:nvSpPr>
        <p:spPr>
          <a:xfrm>
            <a:off x="4764017" y="1461212"/>
            <a:ext cx="2088444" cy="745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cpfes53f12e5kv4g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B2C678-77F0-53FE-6105-82A2E6037784}"/>
              </a:ext>
            </a:extLst>
          </p:cNvPr>
          <p:cNvSpPr txBox="1"/>
          <p:nvPr/>
        </p:nvSpPr>
        <p:spPr>
          <a:xfrm>
            <a:off x="4657826" y="1099110"/>
            <a:ext cx="230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Alphanumeric Address</a:t>
            </a: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3BD498E5-CEF1-4AE7-E518-322118E7CE15}"/>
              </a:ext>
            </a:extLst>
          </p:cNvPr>
          <p:cNvSpPr/>
          <p:nvPr/>
        </p:nvSpPr>
        <p:spPr>
          <a:xfrm flipH="1">
            <a:off x="5709267" y="2295119"/>
            <a:ext cx="197943" cy="10898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85B460-1893-3AF5-9DEF-7EC3F4099E9B}"/>
              </a:ext>
            </a:extLst>
          </p:cNvPr>
          <p:cNvSpPr/>
          <p:nvPr/>
        </p:nvSpPr>
        <p:spPr>
          <a:xfrm>
            <a:off x="4862988" y="3832114"/>
            <a:ext cx="2088444" cy="10898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[tape library, slot number, layer (IBM only)]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A2F828-3C98-B102-61AE-E978EA24DB7E}"/>
              </a:ext>
            </a:extLst>
          </p:cNvPr>
          <p:cNvSpPr txBox="1"/>
          <p:nvPr/>
        </p:nvSpPr>
        <p:spPr>
          <a:xfrm>
            <a:off x="4726443" y="3427377"/>
            <a:ext cx="244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Linked Location Address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BA2692F7-2DB5-DB39-0550-5CBC98AD96E7}"/>
              </a:ext>
            </a:extLst>
          </p:cNvPr>
          <p:cNvSpPr/>
          <p:nvPr/>
        </p:nvSpPr>
        <p:spPr>
          <a:xfrm>
            <a:off x="1064069" y="3973460"/>
            <a:ext cx="516146" cy="601205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Graphic 32" descr="Badge Tick1 with solid fill">
            <a:extLst>
              <a:ext uri="{FF2B5EF4-FFF2-40B4-BE49-F238E27FC236}">
                <a16:creationId xmlns:a16="http://schemas.microsoft.com/office/drawing/2014/main" id="{FEC55097-17FE-4D73-61B6-F6A38F839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8849" y="4023439"/>
            <a:ext cx="501245" cy="501245"/>
          </a:xfrm>
          <a:prstGeom prst="rect">
            <a:avLst/>
          </a:prstGeom>
        </p:spPr>
      </p:pic>
      <p:sp>
        <p:nvSpPr>
          <p:cNvPr id="35" name="Down Arrow 34">
            <a:extLst>
              <a:ext uri="{FF2B5EF4-FFF2-40B4-BE49-F238E27FC236}">
                <a16:creationId xmlns:a16="http://schemas.microsoft.com/office/drawing/2014/main" id="{1553D070-CB9C-DB72-A1FB-6993096B7B8F}"/>
              </a:ext>
            </a:extLst>
          </p:cNvPr>
          <p:cNvSpPr/>
          <p:nvPr/>
        </p:nvSpPr>
        <p:spPr>
          <a:xfrm rot="14383067" flipH="1">
            <a:off x="7850899" y="2839607"/>
            <a:ext cx="228124" cy="17086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08EB3381-9750-B9CB-A908-862B3EA7B4FE}"/>
              </a:ext>
            </a:extLst>
          </p:cNvPr>
          <p:cNvSpPr/>
          <p:nvPr/>
        </p:nvSpPr>
        <p:spPr>
          <a:xfrm rot="18739711" flipH="1">
            <a:off x="7866202" y="4026028"/>
            <a:ext cx="236533" cy="194286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0E1743F-323C-DDA9-86B6-F1325573D529}"/>
              </a:ext>
            </a:extLst>
          </p:cNvPr>
          <p:cNvSpPr/>
          <p:nvPr/>
        </p:nvSpPr>
        <p:spPr>
          <a:xfrm>
            <a:off x="8782282" y="2474643"/>
            <a:ext cx="1245870" cy="12300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054201D-D162-5ACC-C724-5C6EEEAFF62D}"/>
              </a:ext>
            </a:extLst>
          </p:cNvPr>
          <p:cNvSpPr/>
          <p:nvPr/>
        </p:nvSpPr>
        <p:spPr>
          <a:xfrm>
            <a:off x="8782282" y="5156654"/>
            <a:ext cx="1245870" cy="12300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</a:t>
            </a:r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B3AC5C16-6FC2-4553-3CFF-ACCFDB55E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23D917BF-EB99-0D0E-B82C-C12912242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791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advClick="0" advTm="500">
        <p159:morph option="byObject"/>
      </p:transition>
    </mc:Choice>
    <mc:Fallback>
      <p:transition advClick="0" advTm="5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AF3B-4987-44C5-DB66-6B31D32B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88"/>
            <a:ext cx="10515600" cy="1325563"/>
          </a:xfrm>
        </p:spPr>
        <p:txBody>
          <a:bodyPr/>
          <a:lstStyle/>
          <a:p>
            <a:r>
              <a:rPr lang="en-US" dirty="0"/>
              <a:t>Address Match and Times Accessed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B614CBB-EF79-A525-9777-571B7EDAFDC9}"/>
              </a:ext>
            </a:extLst>
          </p:cNvPr>
          <p:cNvSpPr/>
          <p:nvPr/>
        </p:nvSpPr>
        <p:spPr>
          <a:xfrm>
            <a:off x="838200" y="1403497"/>
            <a:ext cx="3338624" cy="52950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Tape </a:t>
            </a:r>
          </a:p>
          <a:p>
            <a:pPr algn="ctr"/>
            <a:r>
              <a:rPr lang="en-US" b="1" dirty="0"/>
              <a:t>Library x</a:t>
            </a: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A858531B-9020-2531-20CF-2E45D955A6EE}"/>
              </a:ext>
            </a:extLst>
          </p:cNvPr>
          <p:cNvSpPr/>
          <p:nvPr/>
        </p:nvSpPr>
        <p:spPr>
          <a:xfrm>
            <a:off x="1064069" y="1821165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3D692218-CD67-427E-A768-455AC24B67CD}"/>
              </a:ext>
            </a:extLst>
          </p:cNvPr>
          <p:cNvSpPr/>
          <p:nvPr/>
        </p:nvSpPr>
        <p:spPr>
          <a:xfrm>
            <a:off x="1064069" y="253943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7FE18BBB-D349-119D-7372-5EEC512315C1}"/>
              </a:ext>
            </a:extLst>
          </p:cNvPr>
          <p:cNvSpPr/>
          <p:nvPr/>
        </p:nvSpPr>
        <p:spPr>
          <a:xfrm>
            <a:off x="1064069" y="325770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1375AC62-7C01-7110-1E20-FC548394D121}"/>
              </a:ext>
            </a:extLst>
          </p:cNvPr>
          <p:cNvSpPr/>
          <p:nvPr/>
        </p:nvSpPr>
        <p:spPr>
          <a:xfrm>
            <a:off x="1064069" y="397597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C3B572B1-E7F5-105A-71D9-71F7D7074831}"/>
              </a:ext>
            </a:extLst>
          </p:cNvPr>
          <p:cNvSpPr/>
          <p:nvPr/>
        </p:nvSpPr>
        <p:spPr>
          <a:xfrm>
            <a:off x="1064069" y="4694247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3FF4DE-992F-69A0-0493-8C6C4DFFA445}"/>
              </a:ext>
            </a:extLst>
          </p:cNvPr>
          <p:cNvSpPr/>
          <p:nvPr/>
        </p:nvSpPr>
        <p:spPr>
          <a:xfrm>
            <a:off x="1279129" y="5366307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5E6058-6F3C-07C5-BBE9-74D6CA060CF4}"/>
              </a:ext>
            </a:extLst>
          </p:cNvPr>
          <p:cNvSpPr/>
          <p:nvPr/>
        </p:nvSpPr>
        <p:spPr>
          <a:xfrm>
            <a:off x="1279129" y="5526343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1F76F0-BB8F-8D81-E762-BDC1067C53D7}"/>
              </a:ext>
            </a:extLst>
          </p:cNvPr>
          <p:cNvSpPr/>
          <p:nvPr/>
        </p:nvSpPr>
        <p:spPr>
          <a:xfrm>
            <a:off x="1279129" y="5686380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A564CB64-1600-B855-303F-0FF4A5212FC7}"/>
              </a:ext>
            </a:extLst>
          </p:cNvPr>
          <p:cNvSpPr/>
          <p:nvPr/>
        </p:nvSpPr>
        <p:spPr>
          <a:xfrm>
            <a:off x="1064069" y="5855238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C785F36E-CE99-A50D-07A6-7D2424A71CA2}"/>
              </a:ext>
            </a:extLst>
          </p:cNvPr>
          <p:cNvSpPr/>
          <p:nvPr/>
        </p:nvSpPr>
        <p:spPr>
          <a:xfrm>
            <a:off x="3436154" y="1821165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AB722CC6-652C-4958-B67A-53C86115682B}"/>
              </a:ext>
            </a:extLst>
          </p:cNvPr>
          <p:cNvSpPr/>
          <p:nvPr/>
        </p:nvSpPr>
        <p:spPr>
          <a:xfrm>
            <a:off x="3436154" y="253943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0B1C7951-F971-D70E-5B7F-73EF08964475}"/>
              </a:ext>
            </a:extLst>
          </p:cNvPr>
          <p:cNvSpPr/>
          <p:nvPr/>
        </p:nvSpPr>
        <p:spPr>
          <a:xfrm>
            <a:off x="3436154" y="325770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B8184901-FF8A-03F8-5FBD-C828D2B98B29}"/>
              </a:ext>
            </a:extLst>
          </p:cNvPr>
          <p:cNvSpPr/>
          <p:nvPr/>
        </p:nvSpPr>
        <p:spPr>
          <a:xfrm>
            <a:off x="3436154" y="3975976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5D7F24B2-1486-310F-EF26-67311C03EA1C}"/>
              </a:ext>
            </a:extLst>
          </p:cNvPr>
          <p:cNvSpPr/>
          <p:nvPr/>
        </p:nvSpPr>
        <p:spPr>
          <a:xfrm>
            <a:off x="3436154" y="4694247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1EC705-DA4F-6AE0-8E25-F9C69D2F4AF2}"/>
              </a:ext>
            </a:extLst>
          </p:cNvPr>
          <p:cNvSpPr/>
          <p:nvPr/>
        </p:nvSpPr>
        <p:spPr>
          <a:xfrm>
            <a:off x="3651215" y="5366307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43A3A3-DB52-63B2-5807-8E40A4F452DE}"/>
              </a:ext>
            </a:extLst>
          </p:cNvPr>
          <p:cNvSpPr/>
          <p:nvPr/>
        </p:nvSpPr>
        <p:spPr>
          <a:xfrm>
            <a:off x="3651215" y="5526343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60FFB7-22F9-4C28-485A-37038EC78F72}"/>
              </a:ext>
            </a:extLst>
          </p:cNvPr>
          <p:cNvSpPr/>
          <p:nvPr/>
        </p:nvSpPr>
        <p:spPr>
          <a:xfrm>
            <a:off x="3651215" y="5686380"/>
            <a:ext cx="86024" cy="8973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3B57978B-EFFF-7626-429D-6B9E0D250873}"/>
              </a:ext>
            </a:extLst>
          </p:cNvPr>
          <p:cNvSpPr/>
          <p:nvPr/>
        </p:nvSpPr>
        <p:spPr>
          <a:xfrm>
            <a:off x="3436154" y="5855238"/>
            <a:ext cx="516146" cy="60120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Graphic 23" descr="Robot Hand outline">
            <a:extLst>
              <a:ext uri="{FF2B5EF4-FFF2-40B4-BE49-F238E27FC236}">
                <a16:creationId xmlns:a16="http://schemas.microsoft.com/office/drawing/2014/main" id="{18B7364F-6722-B5F1-624C-65858FF5C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7680" y="2057919"/>
            <a:ext cx="1095440" cy="1199787"/>
          </a:xfrm>
          <a:prstGeom prst="rect">
            <a:avLst/>
          </a:prstGeom>
        </p:spPr>
      </p:pic>
      <p:pic>
        <p:nvPicPr>
          <p:cNvPr id="25" name="Graphic 24" descr="Robot Hand outline">
            <a:extLst>
              <a:ext uri="{FF2B5EF4-FFF2-40B4-BE49-F238E27FC236}">
                <a16:creationId xmlns:a16="http://schemas.microsoft.com/office/drawing/2014/main" id="{F6D362CA-C433-0D16-EEEE-04012CB3D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627806" y="5391667"/>
            <a:ext cx="1095440" cy="11997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147F0FB-C4A2-708F-665A-506D38F305F2}"/>
              </a:ext>
            </a:extLst>
          </p:cNvPr>
          <p:cNvSpPr/>
          <p:nvPr/>
        </p:nvSpPr>
        <p:spPr>
          <a:xfrm>
            <a:off x="4740726" y="1847153"/>
            <a:ext cx="2088444" cy="745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cpfes53f12e5kv4g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B2C678-77F0-53FE-6105-82A2E6037784}"/>
              </a:ext>
            </a:extLst>
          </p:cNvPr>
          <p:cNvSpPr txBox="1"/>
          <p:nvPr/>
        </p:nvSpPr>
        <p:spPr>
          <a:xfrm>
            <a:off x="4634535" y="1485051"/>
            <a:ext cx="230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Alphanumeric Address</a:t>
            </a:r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3BD498E5-CEF1-4AE7-E518-322118E7CE15}"/>
              </a:ext>
            </a:extLst>
          </p:cNvPr>
          <p:cNvSpPr/>
          <p:nvPr/>
        </p:nvSpPr>
        <p:spPr>
          <a:xfrm flipH="1">
            <a:off x="5685976" y="2681060"/>
            <a:ext cx="197943" cy="10898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85B460-1893-3AF5-9DEF-7EC3F4099E9B}"/>
              </a:ext>
            </a:extLst>
          </p:cNvPr>
          <p:cNvSpPr/>
          <p:nvPr/>
        </p:nvSpPr>
        <p:spPr>
          <a:xfrm>
            <a:off x="4839697" y="4218055"/>
            <a:ext cx="2088444" cy="10898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[tape library, slot number, layer (IBM only)]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A2F828-3C98-B102-61AE-E978EA24DB7E}"/>
              </a:ext>
            </a:extLst>
          </p:cNvPr>
          <p:cNvSpPr txBox="1"/>
          <p:nvPr/>
        </p:nvSpPr>
        <p:spPr>
          <a:xfrm>
            <a:off x="4703152" y="3813318"/>
            <a:ext cx="244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Linked Location Address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BA2692F7-2DB5-DB39-0550-5CBC98AD96E7}"/>
              </a:ext>
            </a:extLst>
          </p:cNvPr>
          <p:cNvSpPr/>
          <p:nvPr/>
        </p:nvSpPr>
        <p:spPr>
          <a:xfrm>
            <a:off x="1064069" y="3973460"/>
            <a:ext cx="516146" cy="601205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Graphic 32" descr="Badge Tick1 with solid fill">
            <a:extLst>
              <a:ext uri="{FF2B5EF4-FFF2-40B4-BE49-F238E27FC236}">
                <a16:creationId xmlns:a16="http://schemas.microsoft.com/office/drawing/2014/main" id="{FEC55097-17FE-4D73-61B6-F6A38F839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8849" y="4023439"/>
            <a:ext cx="501245" cy="501245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2BD12897-BF07-CD48-983F-FC052BBD2635}"/>
              </a:ext>
            </a:extLst>
          </p:cNvPr>
          <p:cNvSpPr/>
          <p:nvPr/>
        </p:nvSpPr>
        <p:spPr>
          <a:xfrm rot="14383067" flipH="1">
            <a:off x="7827608" y="3225548"/>
            <a:ext cx="228124" cy="17086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8A728DC8-E48D-3C7A-7F35-CEED96E44741}"/>
              </a:ext>
            </a:extLst>
          </p:cNvPr>
          <p:cNvSpPr/>
          <p:nvPr/>
        </p:nvSpPr>
        <p:spPr>
          <a:xfrm rot="18739711" flipH="1">
            <a:off x="7842911" y="4411969"/>
            <a:ext cx="236533" cy="194286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DC2C3D8-783B-D106-6F58-8296502DD6C3}"/>
              </a:ext>
            </a:extLst>
          </p:cNvPr>
          <p:cNvSpPr/>
          <p:nvPr/>
        </p:nvSpPr>
        <p:spPr>
          <a:xfrm>
            <a:off x="8758991" y="2860584"/>
            <a:ext cx="1245870" cy="12300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21AD0A9-E8DC-134C-69DD-2FB58CE7FD3D}"/>
              </a:ext>
            </a:extLst>
          </p:cNvPr>
          <p:cNvSpPr/>
          <p:nvPr/>
        </p:nvSpPr>
        <p:spPr>
          <a:xfrm>
            <a:off x="8758991" y="5542595"/>
            <a:ext cx="1245870" cy="12300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C4B1E8-E6F6-C504-9A63-2796D68ECB87}"/>
              </a:ext>
            </a:extLst>
          </p:cNvPr>
          <p:cNvSpPr txBox="1"/>
          <p:nvPr/>
        </p:nvSpPr>
        <p:spPr>
          <a:xfrm>
            <a:off x="8500114" y="4090595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times accessed</a:t>
            </a:r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3D966CA8-A8E4-E69C-443E-A3A58F363D44}"/>
              </a:ext>
            </a:extLst>
          </p:cNvPr>
          <p:cNvSpPr/>
          <p:nvPr/>
        </p:nvSpPr>
        <p:spPr>
          <a:xfrm rot="10800000" flipH="1">
            <a:off x="9282954" y="1854383"/>
            <a:ext cx="197943" cy="9262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0DAECB-A9D8-350C-9599-48BE494A25A4}"/>
              </a:ext>
            </a:extLst>
          </p:cNvPr>
          <p:cNvSpPr/>
          <p:nvPr/>
        </p:nvSpPr>
        <p:spPr>
          <a:xfrm>
            <a:off x="8452598" y="1347978"/>
            <a:ext cx="1858654" cy="4074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Move + Shuffle ?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5CB14F41-C185-5D9E-188B-AFA20055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A973121B-00CB-E585-661A-57D4CA5C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06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"/>
    </mc:Choice>
    <mc:Fallback>
      <p:transition advClick="0" advTm="5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CCDB-08BF-EFBE-4100-BA096065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A0C6A-CBA8-2B2B-AB51-5D9C68028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CF95A2-63C3-24C3-731D-80DECA06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E2673-A9A6-3FC7-908C-19313B52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7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F78C31-AE45-E6FF-B1EE-8E013348D47E}"/>
              </a:ext>
            </a:extLst>
          </p:cNvPr>
          <p:cNvSpPr txBox="1"/>
          <p:nvPr/>
        </p:nvSpPr>
        <p:spPr>
          <a:xfrm>
            <a:off x="267412" y="6425818"/>
            <a:ext cx="1203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Left-skewed distribution of file sizes read and written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515035-7547-62EB-D59D-5DA6CEBBDEF9}"/>
              </a:ext>
            </a:extLst>
          </p:cNvPr>
          <p:cNvSpPr txBox="1">
            <a:spLocks/>
          </p:cNvSpPr>
          <p:nvPr/>
        </p:nvSpPr>
        <p:spPr>
          <a:xfrm>
            <a:off x="161087" y="24751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Data Analysis: Distribution of File Sizes – Read and Write</a:t>
            </a:r>
          </a:p>
        </p:txBody>
      </p:sp>
      <p:pic>
        <p:nvPicPr>
          <p:cNvPr id="4" name="Picture 3" descr="A graph with blue and black bars&#10;&#10;Description automatically generated">
            <a:extLst>
              <a:ext uri="{FF2B5EF4-FFF2-40B4-BE49-F238E27FC236}">
                <a16:creationId xmlns:a16="http://schemas.microsoft.com/office/drawing/2014/main" id="{4AF6062A-AB9C-34FD-61A0-BEC139681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12" y="1269349"/>
            <a:ext cx="10777270" cy="495604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8D864-8A7A-A63C-6470-48B29AC2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3070" y="6403340"/>
            <a:ext cx="4114800" cy="365125"/>
          </a:xfrm>
        </p:spPr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94AC1-9156-7E6F-0AC1-AA43374E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04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F78C31-AE45-E6FF-B1EE-8E013348D47E}"/>
              </a:ext>
            </a:extLst>
          </p:cNvPr>
          <p:cNvSpPr txBox="1"/>
          <p:nvPr/>
        </p:nvSpPr>
        <p:spPr>
          <a:xfrm>
            <a:off x="161086" y="4564846"/>
            <a:ext cx="12030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 Distribution of Access Tines</a:t>
            </a:r>
          </a:p>
          <a:p>
            <a:r>
              <a:rPr lang="en-US" dirty="0"/>
              <a:t>Peaks at 11 AM-12 PM</a:t>
            </a:r>
          </a:p>
          <a:p>
            <a:r>
              <a:rPr lang="en-US" dirty="0"/>
              <a:t>Adjusted Inverse Sampling Distribution to Normal Distribution for Arrival Times of Requests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515035-7547-62EB-D59D-5DA6CEBBDEF9}"/>
              </a:ext>
            </a:extLst>
          </p:cNvPr>
          <p:cNvSpPr txBox="1">
            <a:spLocks/>
          </p:cNvSpPr>
          <p:nvPr/>
        </p:nvSpPr>
        <p:spPr>
          <a:xfrm>
            <a:off x="161087" y="24751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Data Analysis: Access Times</a:t>
            </a:r>
          </a:p>
        </p:txBody>
      </p:sp>
      <p:pic>
        <p:nvPicPr>
          <p:cNvPr id="5" name="Picture 4" descr="A graph of blue and white bars&#10;&#10;Description automatically generated">
            <a:extLst>
              <a:ext uri="{FF2B5EF4-FFF2-40B4-BE49-F238E27FC236}">
                <a16:creationId xmlns:a16="http://schemas.microsoft.com/office/drawing/2014/main" id="{643DD30D-6343-DDA4-48DA-6EA58D55C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34" y="850606"/>
            <a:ext cx="12230851" cy="343431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AC9BA-380F-D313-B592-BE007A7E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5CA32-AB36-230C-EFF4-ABAA5A78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72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CCDB-08BF-EFBE-4100-BA096065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A0C6A-CBA8-2B2B-AB51-5D9C68028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DDA90-8350-374A-FC0B-123EB39F8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EB7D5-5178-D1CC-9449-BC9C4BEC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57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F78C31-AE45-E6FF-B1EE-8E013348D47E}"/>
              </a:ext>
            </a:extLst>
          </p:cNvPr>
          <p:cNvSpPr txBox="1"/>
          <p:nvPr/>
        </p:nvSpPr>
        <p:spPr>
          <a:xfrm>
            <a:off x="-1" y="2572408"/>
            <a:ext cx="120309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Inputs:</a:t>
            </a:r>
          </a:p>
          <a:p>
            <a:r>
              <a:rPr lang="en-US" dirty="0"/>
              <a:t>Tape Library 1: IBM, 7 slots</a:t>
            </a:r>
          </a:p>
          <a:p>
            <a:r>
              <a:rPr lang="en-US" dirty="0"/>
              <a:t>Tape Library 2: IBM, 12 slots</a:t>
            </a:r>
          </a:p>
          <a:p>
            <a:r>
              <a:rPr lang="en-US" dirty="0"/>
              <a:t>Tape Library 3: Non-IBM, 15 slots</a:t>
            </a:r>
          </a:p>
          <a:p>
            <a:r>
              <a:rPr lang="en-US" dirty="0"/>
              <a:t>Tape Library 4: Non-IBM, 10 slots</a:t>
            </a:r>
          </a:p>
          <a:p>
            <a:r>
              <a:rPr lang="en-US" dirty="0"/>
              <a:t>Tape Library 5: Non-IBM, 20 slots</a:t>
            </a:r>
          </a:p>
          <a:p>
            <a:endParaRPr lang="en-US" dirty="0"/>
          </a:p>
          <a:p>
            <a:r>
              <a:rPr lang="en-US" dirty="0"/>
              <a:t>0 LTO-6 tapes</a:t>
            </a:r>
          </a:p>
          <a:p>
            <a:r>
              <a:rPr lang="en-US" dirty="0"/>
              <a:t>6 LTO-7 tapes</a:t>
            </a:r>
          </a:p>
          <a:p>
            <a:r>
              <a:rPr lang="en-US" dirty="0"/>
              <a:t>10 LTO-8 tapes</a:t>
            </a:r>
          </a:p>
          <a:p>
            <a:r>
              <a:rPr lang="en-US" dirty="0"/>
              <a:t>15 LTO-9 tapes</a:t>
            </a:r>
          </a:p>
          <a:p>
            <a:endParaRPr lang="en-US" dirty="0"/>
          </a:p>
          <a:p>
            <a:r>
              <a:rPr lang="en-US" dirty="0"/>
              <a:t>Ran 10 sample trials on 1000 files</a:t>
            </a:r>
          </a:p>
          <a:p>
            <a:r>
              <a:rPr lang="en-US" dirty="0"/>
              <a:t>Max Inter-arrival Time: 60 seconds</a:t>
            </a:r>
          </a:p>
          <a:p>
            <a:r>
              <a:rPr lang="en-US" b="1" dirty="0"/>
              <a:t>Improvement: 9-10% per server: Find closest slot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496B0C-5AD6-B1D5-C903-1F202EC16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87" y="1000812"/>
            <a:ext cx="11869826" cy="13146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2515035-7547-62EB-D59D-5DA6CEBBDEF9}"/>
              </a:ext>
            </a:extLst>
          </p:cNvPr>
          <p:cNvSpPr txBox="1">
            <a:spLocks/>
          </p:cNvSpPr>
          <p:nvPr/>
        </p:nvSpPr>
        <p:spPr>
          <a:xfrm>
            <a:off x="161087" y="24751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Results: Based on Manufacturing Manuals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D2B5387-9750-144E-FB83-4BD39FAFC3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547723"/>
              </p:ext>
            </p:extLst>
          </p:nvPr>
        </p:nvGraphicFramePr>
        <p:xfrm>
          <a:off x="5418887" y="2572409"/>
          <a:ext cx="6418964" cy="3600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BC94D-6887-6B3C-CF2E-A125BFE8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84670" y="6405475"/>
            <a:ext cx="4114800" cy="365125"/>
          </a:xfrm>
        </p:spPr>
        <p:txBody>
          <a:bodyPr/>
          <a:lstStyle/>
          <a:p>
            <a:r>
              <a:rPr lang="en-US" dirty="0"/>
              <a:t>Sanchita Chakraborty, Fermilab Computational Science Internship, Summer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1828-9BA7-C245-1D08-C3DA6F48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88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F78C31-AE45-E6FF-B1EE-8E013348D47E}"/>
              </a:ext>
            </a:extLst>
          </p:cNvPr>
          <p:cNvSpPr txBox="1"/>
          <p:nvPr/>
        </p:nvSpPr>
        <p:spPr>
          <a:xfrm>
            <a:off x="80543" y="4252352"/>
            <a:ext cx="12030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Service Time for 5 Different Tape Library Compared to Actual Data</a:t>
            </a:r>
          </a:p>
          <a:p>
            <a:endParaRPr lang="en-US" dirty="0"/>
          </a:p>
          <a:p>
            <a:r>
              <a:rPr lang="en-US" b="1" u="sng" dirty="0"/>
              <a:t>Key Differences and Similarities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matches relatively closely for maximum service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Simulation does not do as great a job of capturing the skewed-binomial distribution (see previous slide)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file sizes need to be drawn from a skewed binomial distribution instead of a normal distribution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515035-7547-62EB-D59D-5DA6CEBBDEF9}"/>
              </a:ext>
            </a:extLst>
          </p:cNvPr>
          <p:cNvSpPr txBox="1">
            <a:spLocks/>
          </p:cNvSpPr>
          <p:nvPr/>
        </p:nvSpPr>
        <p:spPr>
          <a:xfrm>
            <a:off x="161087" y="24751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Post-Statistical Data Implementation</a:t>
            </a:r>
          </a:p>
        </p:txBody>
      </p:sp>
      <p:pic>
        <p:nvPicPr>
          <p:cNvPr id="9" name="Picture 8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43AD46AC-FE54-9C56-DF0E-BA6022B10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8" y="1154114"/>
            <a:ext cx="11956965" cy="292433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08304-13AD-E4B6-294F-D501EF095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0CCD6-EC34-AABD-1545-E718AD2ED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23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CCDB-08BF-EFBE-4100-BA096065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of Interest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A0C6A-CBA8-2B2B-AB51-5D9C68028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938E2-D7AE-88D7-B734-0325DBAA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7971E-7F2F-9984-3D3B-82E097C6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27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F78C31-AE45-E6FF-B1EE-8E013348D47E}"/>
              </a:ext>
            </a:extLst>
          </p:cNvPr>
          <p:cNvSpPr txBox="1"/>
          <p:nvPr/>
        </p:nvSpPr>
        <p:spPr>
          <a:xfrm>
            <a:off x="5284634" y="1986476"/>
            <a:ext cx="6875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Potential Causes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Huge slowdowns when accessing larger files vs smaller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Manufacturing data may be based on much smaller data sets and for use starkly different from that of Fermilab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Number of individuals accessing files at the same time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A7C26B-1A1A-08FE-83BA-E92712689C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459264"/>
              </p:ext>
            </p:extLst>
          </p:nvPr>
        </p:nvGraphicFramePr>
        <p:xfrm>
          <a:off x="31898" y="272469"/>
          <a:ext cx="5337544" cy="315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267BAB40-EF64-DCB5-5366-7E49F8F0F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9" y="3548085"/>
            <a:ext cx="11956965" cy="267036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9C1728-11AC-5A79-CAF2-09448A58CE46}"/>
              </a:ext>
            </a:extLst>
          </p:cNvPr>
          <p:cNvSpPr txBox="1">
            <a:spLocks/>
          </p:cNvSpPr>
          <p:nvPr/>
        </p:nvSpPr>
        <p:spPr>
          <a:xfrm>
            <a:off x="6306706" y="130316"/>
            <a:ext cx="564429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/>
              <a:t>Stark Difference Between Manufacturing and Actual Speed Claims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573FD-479C-39DD-2879-F371F4F3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181F1-4FAB-C103-70C5-7F11E0C8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4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CCDB-08BF-EFBE-4100-BA096065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Tape Library Characteristics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A0C6A-CBA8-2B2B-AB51-5D9C68028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86A2E-869B-F775-7308-71886397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32611-0654-B6BF-85B2-9453B6B1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24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CCDB-08BF-EFBE-4100-BA096065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A0C6A-CBA8-2B2B-AB51-5D9C68028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6B3B0-2EB6-3C75-A04F-4D98B34A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E0082-2D14-79FB-3AFD-E04BCC3F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82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5E4C38-2A30-6F78-C4EA-B3EBF857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55" y="365125"/>
            <a:ext cx="11059633" cy="1325563"/>
          </a:xfrm>
        </p:spPr>
        <p:txBody>
          <a:bodyPr/>
          <a:lstStyle/>
          <a:p>
            <a:r>
              <a:rPr lang="en-US" dirty="0"/>
              <a:t>Between Now and 09/01/23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BAE42F-AE06-45BD-8304-CE77E29BF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55" y="1690688"/>
            <a:ext cx="10515600" cy="4351338"/>
          </a:xfrm>
        </p:spPr>
        <p:txBody>
          <a:bodyPr/>
          <a:lstStyle/>
          <a:p>
            <a:r>
              <a:rPr lang="en-US" dirty="0"/>
              <a:t>Move the characteristic of LTO8, LTO9 to Slots</a:t>
            </a:r>
          </a:p>
          <a:p>
            <a:r>
              <a:rPr lang="en-US" dirty="0"/>
              <a:t>Gather data on efficiency change of acquiring a new tape library, slot, etc. to help determine what the optimal storage system setup may be</a:t>
            </a:r>
          </a:p>
          <a:p>
            <a:r>
              <a:rPr lang="en-US" dirty="0"/>
              <a:t>Instead of 2 tasks being completed at a library at a time, change to on average 1.2-1.5 tasks being completed at a library at a time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4A245-4D37-D50C-14FC-9D217DC1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5C7C45-2129-8CB2-EFAB-877A4A11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54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CCDB-08BF-EFBE-4100-BA096065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A0C6A-CBA8-2B2B-AB51-5D9C68028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time!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5A9BC-B62C-6E2A-06C8-458AE711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D4A0E-E090-DD38-ED39-E2E01F5C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6DFED79C-CA7A-C5D3-27A8-1109354AEE27}"/>
              </a:ext>
            </a:extLst>
          </p:cNvPr>
          <p:cNvGrpSpPr/>
          <p:nvPr/>
        </p:nvGrpSpPr>
        <p:grpSpPr>
          <a:xfrm>
            <a:off x="5345225" y="106553"/>
            <a:ext cx="1539110" cy="2253588"/>
            <a:chOff x="289690" y="291904"/>
            <a:chExt cx="4332849" cy="6274191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1F15A17D-8CD7-CE32-4BB9-16617D21180B}"/>
                </a:ext>
              </a:extLst>
            </p:cNvPr>
            <p:cNvSpPr/>
            <p:nvPr/>
          </p:nvSpPr>
          <p:spPr>
            <a:xfrm>
              <a:off x="289690" y="291904"/>
              <a:ext cx="4332849" cy="627419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Tape </a:t>
              </a:r>
            </a:p>
            <a:p>
              <a:pPr algn="ctr"/>
              <a:r>
                <a:rPr lang="en-US" b="1" dirty="0"/>
                <a:t>Library 3</a:t>
              </a:r>
            </a:p>
          </p:txBody>
        </p:sp>
        <p:sp>
          <p:nvSpPr>
            <p:cNvPr id="60" name="Round Same Side Corner Rectangle 59">
              <a:extLst>
                <a:ext uri="{FF2B5EF4-FFF2-40B4-BE49-F238E27FC236}">
                  <a16:creationId xmlns:a16="http://schemas.microsoft.com/office/drawing/2014/main" id="{63DC00AC-E8B8-2DA9-44B6-BF161324A5B9}"/>
                </a:ext>
              </a:extLst>
            </p:cNvPr>
            <p:cNvSpPr/>
            <p:nvPr/>
          </p:nvSpPr>
          <p:spPr>
            <a:xfrm>
              <a:off x="582821" y="786809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ound Same Side Corner Rectangle 60">
              <a:extLst>
                <a:ext uri="{FF2B5EF4-FFF2-40B4-BE49-F238E27FC236}">
                  <a16:creationId xmlns:a16="http://schemas.microsoft.com/office/drawing/2014/main" id="{1E6E51D9-D1FE-1634-72D7-455BF2C0C1EE}"/>
                </a:ext>
              </a:extLst>
            </p:cNvPr>
            <p:cNvSpPr/>
            <p:nvPr/>
          </p:nvSpPr>
          <p:spPr>
            <a:xfrm>
              <a:off x="582821" y="1637905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ound Same Side Corner Rectangle 61">
              <a:extLst>
                <a:ext uri="{FF2B5EF4-FFF2-40B4-BE49-F238E27FC236}">
                  <a16:creationId xmlns:a16="http://schemas.microsoft.com/office/drawing/2014/main" id="{0B1C7244-F6B7-0AD5-3AA0-0DBA05AC6794}"/>
                </a:ext>
              </a:extLst>
            </p:cNvPr>
            <p:cNvSpPr/>
            <p:nvPr/>
          </p:nvSpPr>
          <p:spPr>
            <a:xfrm>
              <a:off x="582821" y="2489001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ound Same Side Corner Rectangle 62">
              <a:extLst>
                <a:ext uri="{FF2B5EF4-FFF2-40B4-BE49-F238E27FC236}">
                  <a16:creationId xmlns:a16="http://schemas.microsoft.com/office/drawing/2014/main" id="{EFC84052-20A3-FEDC-6C64-62C202D7D6AA}"/>
                </a:ext>
              </a:extLst>
            </p:cNvPr>
            <p:cNvSpPr/>
            <p:nvPr/>
          </p:nvSpPr>
          <p:spPr>
            <a:xfrm>
              <a:off x="582821" y="3340097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ound Same Side Corner Rectangle 63">
              <a:extLst>
                <a:ext uri="{FF2B5EF4-FFF2-40B4-BE49-F238E27FC236}">
                  <a16:creationId xmlns:a16="http://schemas.microsoft.com/office/drawing/2014/main" id="{65934F0F-BF8D-FAA7-4383-30E1D7B9638B}"/>
                </a:ext>
              </a:extLst>
            </p:cNvPr>
            <p:cNvSpPr/>
            <p:nvPr/>
          </p:nvSpPr>
          <p:spPr>
            <a:xfrm>
              <a:off x="582821" y="4191193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F17FAEF-4544-3647-F750-8BEDEAFB2E08}"/>
                </a:ext>
              </a:extLst>
            </p:cNvPr>
            <p:cNvSpPr/>
            <p:nvPr/>
          </p:nvSpPr>
          <p:spPr>
            <a:xfrm>
              <a:off x="861926" y="4987533"/>
              <a:ext cx="111642" cy="10632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3378E30-9BF7-92F6-DE65-8611ABBBCD5E}"/>
                </a:ext>
              </a:extLst>
            </p:cNvPr>
            <p:cNvSpPr/>
            <p:nvPr/>
          </p:nvSpPr>
          <p:spPr>
            <a:xfrm>
              <a:off x="861926" y="5177164"/>
              <a:ext cx="111642" cy="10632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4C03CB3-3285-E847-A0DB-9BD0058F4A3B}"/>
                </a:ext>
              </a:extLst>
            </p:cNvPr>
            <p:cNvSpPr/>
            <p:nvPr/>
          </p:nvSpPr>
          <p:spPr>
            <a:xfrm>
              <a:off x="861926" y="5366795"/>
              <a:ext cx="111642" cy="10632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 Same Side Corner Rectangle 67">
              <a:extLst>
                <a:ext uri="{FF2B5EF4-FFF2-40B4-BE49-F238E27FC236}">
                  <a16:creationId xmlns:a16="http://schemas.microsoft.com/office/drawing/2014/main" id="{83375201-F63C-FC68-FD08-92172B26761C}"/>
                </a:ext>
              </a:extLst>
            </p:cNvPr>
            <p:cNvSpPr/>
            <p:nvPr/>
          </p:nvSpPr>
          <p:spPr>
            <a:xfrm>
              <a:off x="582821" y="5566879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ound Same Side Corner Rectangle 68">
              <a:extLst>
                <a:ext uri="{FF2B5EF4-FFF2-40B4-BE49-F238E27FC236}">
                  <a16:creationId xmlns:a16="http://schemas.microsoft.com/office/drawing/2014/main" id="{75C9EE2D-F20E-F734-1136-AF7B0B968FC3}"/>
                </a:ext>
              </a:extLst>
            </p:cNvPr>
            <p:cNvSpPr/>
            <p:nvPr/>
          </p:nvSpPr>
          <p:spPr>
            <a:xfrm>
              <a:off x="3661301" y="786809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ound Same Side Corner Rectangle 69">
              <a:extLst>
                <a:ext uri="{FF2B5EF4-FFF2-40B4-BE49-F238E27FC236}">
                  <a16:creationId xmlns:a16="http://schemas.microsoft.com/office/drawing/2014/main" id="{975761E2-9B02-5272-0331-8E16948E53A6}"/>
                </a:ext>
              </a:extLst>
            </p:cNvPr>
            <p:cNvSpPr/>
            <p:nvPr/>
          </p:nvSpPr>
          <p:spPr>
            <a:xfrm>
              <a:off x="3661301" y="1637905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ound Same Side Corner Rectangle 70">
              <a:extLst>
                <a:ext uri="{FF2B5EF4-FFF2-40B4-BE49-F238E27FC236}">
                  <a16:creationId xmlns:a16="http://schemas.microsoft.com/office/drawing/2014/main" id="{1D48DDE8-330F-6EC2-BA1B-479C51D62AAE}"/>
                </a:ext>
              </a:extLst>
            </p:cNvPr>
            <p:cNvSpPr/>
            <p:nvPr/>
          </p:nvSpPr>
          <p:spPr>
            <a:xfrm>
              <a:off x="3661301" y="2489001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ound Same Side Corner Rectangle 71">
              <a:extLst>
                <a:ext uri="{FF2B5EF4-FFF2-40B4-BE49-F238E27FC236}">
                  <a16:creationId xmlns:a16="http://schemas.microsoft.com/office/drawing/2014/main" id="{1781417F-0A64-CE85-F16C-BEE99262FAEF}"/>
                </a:ext>
              </a:extLst>
            </p:cNvPr>
            <p:cNvSpPr/>
            <p:nvPr/>
          </p:nvSpPr>
          <p:spPr>
            <a:xfrm>
              <a:off x="3661301" y="3340097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ound Same Side Corner Rectangle 72">
              <a:extLst>
                <a:ext uri="{FF2B5EF4-FFF2-40B4-BE49-F238E27FC236}">
                  <a16:creationId xmlns:a16="http://schemas.microsoft.com/office/drawing/2014/main" id="{553684A3-1194-3BC4-710A-9746015DF119}"/>
                </a:ext>
              </a:extLst>
            </p:cNvPr>
            <p:cNvSpPr/>
            <p:nvPr/>
          </p:nvSpPr>
          <p:spPr>
            <a:xfrm>
              <a:off x="3661301" y="4191193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402CE-A1EA-FA30-439B-BD05AF93B2C9}"/>
                </a:ext>
              </a:extLst>
            </p:cNvPr>
            <p:cNvSpPr/>
            <p:nvPr/>
          </p:nvSpPr>
          <p:spPr>
            <a:xfrm>
              <a:off x="3940406" y="4987533"/>
              <a:ext cx="111642" cy="10632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AE4734A-B51D-2749-A441-FA83F93C06C7}"/>
                </a:ext>
              </a:extLst>
            </p:cNvPr>
            <p:cNvSpPr/>
            <p:nvPr/>
          </p:nvSpPr>
          <p:spPr>
            <a:xfrm>
              <a:off x="3940406" y="5177164"/>
              <a:ext cx="111642" cy="10632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FAB9B3F-052A-7B12-76F4-93C8B23F1C21}"/>
                </a:ext>
              </a:extLst>
            </p:cNvPr>
            <p:cNvSpPr/>
            <p:nvPr/>
          </p:nvSpPr>
          <p:spPr>
            <a:xfrm>
              <a:off x="3940406" y="5366795"/>
              <a:ext cx="111642" cy="10632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 Same Side Corner Rectangle 76">
              <a:extLst>
                <a:ext uri="{FF2B5EF4-FFF2-40B4-BE49-F238E27FC236}">
                  <a16:creationId xmlns:a16="http://schemas.microsoft.com/office/drawing/2014/main" id="{33A0A0C4-B39D-1C99-959F-502D610C44ED}"/>
                </a:ext>
              </a:extLst>
            </p:cNvPr>
            <p:cNvSpPr/>
            <p:nvPr/>
          </p:nvSpPr>
          <p:spPr>
            <a:xfrm>
              <a:off x="3661301" y="5566879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8" name="Graphic 77" descr="Robot Hand outline">
              <a:extLst>
                <a:ext uri="{FF2B5EF4-FFF2-40B4-BE49-F238E27FC236}">
                  <a16:creationId xmlns:a16="http://schemas.microsoft.com/office/drawing/2014/main" id="{FB9E387D-AB27-EECC-064A-1E3BC1674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57840" y="1067345"/>
              <a:ext cx="1421656" cy="1421656"/>
            </a:xfrm>
            <a:prstGeom prst="rect">
              <a:avLst/>
            </a:prstGeom>
          </p:spPr>
        </p:pic>
        <p:pic>
          <p:nvPicPr>
            <p:cNvPr id="79" name="Graphic 78" descr="Robot Hand outline">
              <a:extLst>
                <a:ext uri="{FF2B5EF4-FFF2-40B4-BE49-F238E27FC236}">
                  <a16:creationId xmlns:a16="http://schemas.microsoft.com/office/drawing/2014/main" id="{5D288678-6BA3-2B9B-1349-CDB2EB798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314436" y="5017583"/>
              <a:ext cx="1421656" cy="1421656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BB8B688-F9A4-87E1-9A2D-BA55A4F0C216}"/>
              </a:ext>
            </a:extLst>
          </p:cNvPr>
          <p:cNvGrpSpPr/>
          <p:nvPr/>
        </p:nvGrpSpPr>
        <p:grpSpPr>
          <a:xfrm>
            <a:off x="8992089" y="115419"/>
            <a:ext cx="1539110" cy="2253588"/>
            <a:chOff x="289690" y="291904"/>
            <a:chExt cx="4332849" cy="6274191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D55B8639-6B47-3B0E-4D21-DB0DE671724E}"/>
                </a:ext>
              </a:extLst>
            </p:cNvPr>
            <p:cNvSpPr/>
            <p:nvPr/>
          </p:nvSpPr>
          <p:spPr>
            <a:xfrm>
              <a:off x="289690" y="291904"/>
              <a:ext cx="4332849" cy="627419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Tape </a:t>
              </a:r>
            </a:p>
            <a:p>
              <a:pPr algn="ctr"/>
              <a:r>
                <a:rPr lang="en-US" b="1" dirty="0"/>
                <a:t>Library 5</a:t>
              </a:r>
            </a:p>
          </p:txBody>
        </p:sp>
        <p:sp>
          <p:nvSpPr>
            <p:cNvPr id="104" name="Round Same Side Corner Rectangle 103">
              <a:extLst>
                <a:ext uri="{FF2B5EF4-FFF2-40B4-BE49-F238E27FC236}">
                  <a16:creationId xmlns:a16="http://schemas.microsoft.com/office/drawing/2014/main" id="{F9F715C6-8012-805D-0FC1-6DA102B7BFF2}"/>
                </a:ext>
              </a:extLst>
            </p:cNvPr>
            <p:cNvSpPr/>
            <p:nvPr/>
          </p:nvSpPr>
          <p:spPr>
            <a:xfrm>
              <a:off x="582821" y="786809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ound Same Side Corner Rectangle 104">
              <a:extLst>
                <a:ext uri="{FF2B5EF4-FFF2-40B4-BE49-F238E27FC236}">
                  <a16:creationId xmlns:a16="http://schemas.microsoft.com/office/drawing/2014/main" id="{FE05061A-E3DD-735A-250F-4D2C08FAD724}"/>
                </a:ext>
              </a:extLst>
            </p:cNvPr>
            <p:cNvSpPr/>
            <p:nvPr/>
          </p:nvSpPr>
          <p:spPr>
            <a:xfrm>
              <a:off x="582821" y="1637905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ound Same Side Corner Rectangle 105">
              <a:extLst>
                <a:ext uri="{FF2B5EF4-FFF2-40B4-BE49-F238E27FC236}">
                  <a16:creationId xmlns:a16="http://schemas.microsoft.com/office/drawing/2014/main" id="{5BC05E32-940B-335E-AA50-3BAA003AB98F}"/>
                </a:ext>
              </a:extLst>
            </p:cNvPr>
            <p:cNvSpPr/>
            <p:nvPr/>
          </p:nvSpPr>
          <p:spPr>
            <a:xfrm>
              <a:off x="582821" y="2489001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ound Same Side Corner Rectangle 106">
              <a:extLst>
                <a:ext uri="{FF2B5EF4-FFF2-40B4-BE49-F238E27FC236}">
                  <a16:creationId xmlns:a16="http://schemas.microsoft.com/office/drawing/2014/main" id="{E399A64B-A68E-F151-396D-100FF2E0B845}"/>
                </a:ext>
              </a:extLst>
            </p:cNvPr>
            <p:cNvSpPr/>
            <p:nvPr/>
          </p:nvSpPr>
          <p:spPr>
            <a:xfrm>
              <a:off x="582821" y="3340097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ound Same Side Corner Rectangle 107">
              <a:extLst>
                <a:ext uri="{FF2B5EF4-FFF2-40B4-BE49-F238E27FC236}">
                  <a16:creationId xmlns:a16="http://schemas.microsoft.com/office/drawing/2014/main" id="{06E37366-7EF6-28F8-2449-446F38C6150E}"/>
                </a:ext>
              </a:extLst>
            </p:cNvPr>
            <p:cNvSpPr/>
            <p:nvPr/>
          </p:nvSpPr>
          <p:spPr>
            <a:xfrm>
              <a:off x="582821" y="4191193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C077019-3C25-2871-5D4E-41A9375D9247}"/>
                </a:ext>
              </a:extLst>
            </p:cNvPr>
            <p:cNvSpPr/>
            <p:nvPr/>
          </p:nvSpPr>
          <p:spPr>
            <a:xfrm>
              <a:off x="861926" y="4987533"/>
              <a:ext cx="111642" cy="10632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49025CD-30BE-0699-67D9-35EC9B028C3E}"/>
                </a:ext>
              </a:extLst>
            </p:cNvPr>
            <p:cNvSpPr/>
            <p:nvPr/>
          </p:nvSpPr>
          <p:spPr>
            <a:xfrm>
              <a:off x="861926" y="5177164"/>
              <a:ext cx="111642" cy="10632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8261CE6-2B71-2EA7-813D-56157F9233EB}"/>
                </a:ext>
              </a:extLst>
            </p:cNvPr>
            <p:cNvSpPr/>
            <p:nvPr/>
          </p:nvSpPr>
          <p:spPr>
            <a:xfrm>
              <a:off x="861926" y="5366795"/>
              <a:ext cx="111642" cy="10632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 Same Side Corner Rectangle 111">
              <a:extLst>
                <a:ext uri="{FF2B5EF4-FFF2-40B4-BE49-F238E27FC236}">
                  <a16:creationId xmlns:a16="http://schemas.microsoft.com/office/drawing/2014/main" id="{1C319AB6-F57A-6899-2B95-2CD7323AAA5D}"/>
                </a:ext>
              </a:extLst>
            </p:cNvPr>
            <p:cNvSpPr/>
            <p:nvPr/>
          </p:nvSpPr>
          <p:spPr>
            <a:xfrm>
              <a:off x="582821" y="5566879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ound Same Side Corner Rectangle 112">
              <a:extLst>
                <a:ext uri="{FF2B5EF4-FFF2-40B4-BE49-F238E27FC236}">
                  <a16:creationId xmlns:a16="http://schemas.microsoft.com/office/drawing/2014/main" id="{6DB44095-D60F-13F3-372E-1DD4508AB5FF}"/>
                </a:ext>
              </a:extLst>
            </p:cNvPr>
            <p:cNvSpPr/>
            <p:nvPr/>
          </p:nvSpPr>
          <p:spPr>
            <a:xfrm>
              <a:off x="3661301" y="786809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ound Same Side Corner Rectangle 113">
              <a:extLst>
                <a:ext uri="{FF2B5EF4-FFF2-40B4-BE49-F238E27FC236}">
                  <a16:creationId xmlns:a16="http://schemas.microsoft.com/office/drawing/2014/main" id="{7EA97800-2E8F-B809-FD19-E6E42FD4F792}"/>
                </a:ext>
              </a:extLst>
            </p:cNvPr>
            <p:cNvSpPr/>
            <p:nvPr/>
          </p:nvSpPr>
          <p:spPr>
            <a:xfrm>
              <a:off x="3661301" y="1637905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ound Same Side Corner Rectangle 114">
              <a:extLst>
                <a:ext uri="{FF2B5EF4-FFF2-40B4-BE49-F238E27FC236}">
                  <a16:creationId xmlns:a16="http://schemas.microsoft.com/office/drawing/2014/main" id="{7D1D07ED-CE04-A3CD-9BD1-A666F74526A0}"/>
                </a:ext>
              </a:extLst>
            </p:cNvPr>
            <p:cNvSpPr/>
            <p:nvPr/>
          </p:nvSpPr>
          <p:spPr>
            <a:xfrm>
              <a:off x="3661301" y="2489001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ound Same Side Corner Rectangle 115">
              <a:extLst>
                <a:ext uri="{FF2B5EF4-FFF2-40B4-BE49-F238E27FC236}">
                  <a16:creationId xmlns:a16="http://schemas.microsoft.com/office/drawing/2014/main" id="{E8BD35B4-C358-4689-7CD1-E423A01250B5}"/>
                </a:ext>
              </a:extLst>
            </p:cNvPr>
            <p:cNvSpPr/>
            <p:nvPr/>
          </p:nvSpPr>
          <p:spPr>
            <a:xfrm>
              <a:off x="3661301" y="3340097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ound Same Side Corner Rectangle 116">
              <a:extLst>
                <a:ext uri="{FF2B5EF4-FFF2-40B4-BE49-F238E27FC236}">
                  <a16:creationId xmlns:a16="http://schemas.microsoft.com/office/drawing/2014/main" id="{6F29AF61-84CA-3AB5-947B-CB964114B7B5}"/>
                </a:ext>
              </a:extLst>
            </p:cNvPr>
            <p:cNvSpPr/>
            <p:nvPr/>
          </p:nvSpPr>
          <p:spPr>
            <a:xfrm>
              <a:off x="3661301" y="4191193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DC368FE-2FBE-6029-03BF-AB34CD07F9B3}"/>
                </a:ext>
              </a:extLst>
            </p:cNvPr>
            <p:cNvSpPr/>
            <p:nvPr/>
          </p:nvSpPr>
          <p:spPr>
            <a:xfrm>
              <a:off x="3940406" y="4987533"/>
              <a:ext cx="111642" cy="10632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6ED0A8F-4BD6-C30C-829D-711BB0EA82D7}"/>
                </a:ext>
              </a:extLst>
            </p:cNvPr>
            <p:cNvSpPr/>
            <p:nvPr/>
          </p:nvSpPr>
          <p:spPr>
            <a:xfrm>
              <a:off x="3940406" y="5177164"/>
              <a:ext cx="111642" cy="10632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5464D49-AFD1-E7CC-0E17-37647D43F702}"/>
                </a:ext>
              </a:extLst>
            </p:cNvPr>
            <p:cNvSpPr/>
            <p:nvPr/>
          </p:nvSpPr>
          <p:spPr>
            <a:xfrm>
              <a:off x="3940406" y="5366795"/>
              <a:ext cx="111642" cy="10632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 Same Side Corner Rectangle 120">
              <a:extLst>
                <a:ext uri="{FF2B5EF4-FFF2-40B4-BE49-F238E27FC236}">
                  <a16:creationId xmlns:a16="http://schemas.microsoft.com/office/drawing/2014/main" id="{9FC19103-7495-9F13-93F5-430126A8B0A0}"/>
                </a:ext>
              </a:extLst>
            </p:cNvPr>
            <p:cNvSpPr/>
            <p:nvPr/>
          </p:nvSpPr>
          <p:spPr>
            <a:xfrm>
              <a:off x="3661301" y="5566879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2" name="Graphic 121" descr="Robot Hand outline">
              <a:extLst>
                <a:ext uri="{FF2B5EF4-FFF2-40B4-BE49-F238E27FC236}">
                  <a16:creationId xmlns:a16="http://schemas.microsoft.com/office/drawing/2014/main" id="{CB0BF26B-2285-46C1-D38A-2104C5CB5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57840" y="1067345"/>
              <a:ext cx="1421656" cy="1421656"/>
            </a:xfrm>
            <a:prstGeom prst="rect">
              <a:avLst/>
            </a:prstGeom>
          </p:spPr>
        </p:pic>
        <p:pic>
          <p:nvPicPr>
            <p:cNvPr id="123" name="Graphic 122" descr="Robot Hand outline">
              <a:extLst>
                <a:ext uri="{FF2B5EF4-FFF2-40B4-BE49-F238E27FC236}">
                  <a16:creationId xmlns:a16="http://schemas.microsoft.com/office/drawing/2014/main" id="{F411BBC0-E1CD-E679-2AE7-0A67D2352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314436" y="5017583"/>
              <a:ext cx="1421656" cy="1421656"/>
            </a:xfrm>
            <a:prstGeom prst="rect">
              <a:avLst/>
            </a:prstGeom>
          </p:spPr>
        </p:pic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89494DF-BED9-75C5-3B88-0B0FB8A3EA8E}"/>
              </a:ext>
            </a:extLst>
          </p:cNvPr>
          <p:cNvGrpSpPr/>
          <p:nvPr/>
        </p:nvGrpSpPr>
        <p:grpSpPr>
          <a:xfrm>
            <a:off x="3521791" y="103626"/>
            <a:ext cx="1539111" cy="2265381"/>
            <a:chOff x="371528" y="189771"/>
            <a:chExt cx="5217562" cy="6287683"/>
          </a:xfrm>
        </p:grpSpPr>
        <p:sp>
          <p:nvSpPr>
            <p:cNvPr id="219" name="Rounded Rectangle 218">
              <a:extLst>
                <a:ext uri="{FF2B5EF4-FFF2-40B4-BE49-F238E27FC236}">
                  <a16:creationId xmlns:a16="http://schemas.microsoft.com/office/drawing/2014/main" id="{72923E76-A78A-70F8-28F5-8F9F5E63CD9C}"/>
                </a:ext>
              </a:extLst>
            </p:cNvPr>
            <p:cNvSpPr/>
            <p:nvPr/>
          </p:nvSpPr>
          <p:spPr>
            <a:xfrm>
              <a:off x="371528" y="189771"/>
              <a:ext cx="5217562" cy="628768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B7E39955-84BA-B88E-A1FC-D2E96490B5A0}"/>
                </a:ext>
              </a:extLst>
            </p:cNvPr>
            <p:cNvGrpSpPr/>
            <p:nvPr/>
          </p:nvGrpSpPr>
          <p:grpSpPr>
            <a:xfrm>
              <a:off x="685591" y="639173"/>
              <a:ext cx="4229913" cy="5297917"/>
              <a:chOff x="358213" y="712991"/>
              <a:chExt cx="4229913" cy="5297917"/>
            </a:xfrm>
          </p:grpSpPr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DB9AAFF9-7026-0835-14B9-8746A83AFA42}"/>
                  </a:ext>
                </a:extLst>
              </p:cNvPr>
              <p:cNvSpPr/>
              <p:nvPr/>
            </p:nvSpPr>
            <p:spPr>
              <a:xfrm>
                <a:off x="1198261" y="3591011"/>
                <a:ext cx="111642" cy="10632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71301AE1-BBCF-A9C1-E57F-2D12815FF623}"/>
                  </a:ext>
                </a:extLst>
              </p:cNvPr>
              <p:cNvSpPr/>
              <p:nvPr/>
            </p:nvSpPr>
            <p:spPr>
              <a:xfrm>
                <a:off x="1198261" y="3781509"/>
                <a:ext cx="111642" cy="10632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66A8209F-4D60-AC3F-41B0-69D9C85B6053}"/>
                  </a:ext>
                </a:extLst>
              </p:cNvPr>
              <p:cNvSpPr/>
              <p:nvPr/>
            </p:nvSpPr>
            <p:spPr>
              <a:xfrm>
                <a:off x="1201954" y="3963582"/>
                <a:ext cx="111642" cy="10632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4" name="Graphic 223" descr="Robot Hand outline">
                <a:extLst>
                  <a:ext uri="{FF2B5EF4-FFF2-40B4-BE49-F238E27FC236}">
                    <a16:creationId xmlns:a16="http://schemas.microsoft.com/office/drawing/2014/main" id="{D8609C2A-97AA-AD94-5CA2-D048B041C6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174322" y="4322940"/>
                <a:ext cx="572170" cy="572170"/>
              </a:xfrm>
              <a:prstGeom prst="rect">
                <a:avLst/>
              </a:prstGeom>
            </p:spPr>
          </p:pic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47A120DA-4FFC-E3A7-16E1-BE990CBCDD33}"/>
                  </a:ext>
                </a:extLst>
              </p:cNvPr>
              <p:cNvGrpSpPr/>
              <p:nvPr/>
            </p:nvGrpSpPr>
            <p:grpSpPr>
              <a:xfrm>
                <a:off x="367965" y="712991"/>
                <a:ext cx="1782839" cy="861520"/>
                <a:chOff x="367965" y="712991"/>
                <a:chExt cx="1782839" cy="861520"/>
              </a:xfrm>
            </p:grpSpPr>
            <p:sp>
              <p:nvSpPr>
                <p:cNvPr id="297" name="Rectangle 296">
                  <a:extLst>
                    <a:ext uri="{FF2B5EF4-FFF2-40B4-BE49-F238E27FC236}">
                      <a16:creationId xmlns:a16="http://schemas.microsoft.com/office/drawing/2014/main" id="{6B273E0D-566D-8155-AA73-4DE7154C2CAC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ound Same Side Corner Rectangle 297">
                  <a:extLst>
                    <a:ext uri="{FF2B5EF4-FFF2-40B4-BE49-F238E27FC236}">
                      <a16:creationId xmlns:a16="http://schemas.microsoft.com/office/drawing/2014/main" id="{BAAF65B0-A210-624E-B85C-45367E13A181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Round Same Side Corner Rectangle 298">
                  <a:extLst>
                    <a:ext uri="{FF2B5EF4-FFF2-40B4-BE49-F238E27FC236}">
                      <a16:creationId xmlns:a16="http://schemas.microsoft.com/office/drawing/2014/main" id="{215B30C7-CA58-2116-D908-C10235D3F828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ound Same Side Corner Rectangle 299">
                  <a:extLst>
                    <a:ext uri="{FF2B5EF4-FFF2-40B4-BE49-F238E27FC236}">
                      <a16:creationId xmlns:a16="http://schemas.microsoft.com/office/drawing/2014/main" id="{03CEEEF8-DAAD-DF5E-2457-441E177210D6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Round Same Side Corner Rectangle 300">
                  <a:extLst>
                    <a:ext uri="{FF2B5EF4-FFF2-40B4-BE49-F238E27FC236}">
                      <a16:creationId xmlns:a16="http://schemas.microsoft.com/office/drawing/2014/main" id="{949AFA84-33F9-8193-4904-E3140B5308A3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ound Same Side Corner Rectangle 301">
                  <a:extLst>
                    <a:ext uri="{FF2B5EF4-FFF2-40B4-BE49-F238E27FC236}">
                      <a16:creationId xmlns:a16="http://schemas.microsoft.com/office/drawing/2014/main" id="{B7B24A9D-0E4A-BACE-DD57-87F78351574A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D3211450-28D3-A243-1235-C33A21DB7CBC}"/>
                  </a:ext>
                </a:extLst>
              </p:cNvPr>
              <p:cNvGrpSpPr/>
              <p:nvPr/>
            </p:nvGrpSpPr>
            <p:grpSpPr>
              <a:xfrm>
                <a:off x="358213" y="1682826"/>
                <a:ext cx="1782839" cy="861520"/>
                <a:chOff x="367965" y="712991"/>
                <a:chExt cx="1782839" cy="861520"/>
              </a:xfrm>
            </p:grpSpPr>
            <p:sp>
              <p:nvSpPr>
                <p:cNvPr id="291" name="Rectangle 290">
                  <a:extLst>
                    <a:ext uri="{FF2B5EF4-FFF2-40B4-BE49-F238E27FC236}">
                      <a16:creationId xmlns:a16="http://schemas.microsoft.com/office/drawing/2014/main" id="{B2F2A1FA-C769-A2F0-A714-BDBF4E8F4E9A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Round Same Side Corner Rectangle 291">
                  <a:extLst>
                    <a:ext uri="{FF2B5EF4-FFF2-40B4-BE49-F238E27FC236}">
                      <a16:creationId xmlns:a16="http://schemas.microsoft.com/office/drawing/2014/main" id="{073FC3C9-AB73-EE4C-4B19-47CFBEE0D747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ound Same Side Corner Rectangle 292">
                  <a:extLst>
                    <a:ext uri="{FF2B5EF4-FFF2-40B4-BE49-F238E27FC236}">
                      <a16:creationId xmlns:a16="http://schemas.microsoft.com/office/drawing/2014/main" id="{638D1244-3194-B2FC-F5DB-F13C951A9B1E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Round Same Side Corner Rectangle 293">
                  <a:extLst>
                    <a:ext uri="{FF2B5EF4-FFF2-40B4-BE49-F238E27FC236}">
                      <a16:creationId xmlns:a16="http://schemas.microsoft.com/office/drawing/2014/main" id="{04E99E8D-F3D5-C63E-4345-2DF1A7A07FF7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ound Same Side Corner Rectangle 294">
                  <a:extLst>
                    <a:ext uri="{FF2B5EF4-FFF2-40B4-BE49-F238E27FC236}">
                      <a16:creationId xmlns:a16="http://schemas.microsoft.com/office/drawing/2014/main" id="{8FC13A8C-EF53-AB63-813F-08A23A16D0F5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Round Same Side Corner Rectangle 295">
                  <a:extLst>
                    <a:ext uri="{FF2B5EF4-FFF2-40B4-BE49-F238E27FC236}">
                      <a16:creationId xmlns:a16="http://schemas.microsoft.com/office/drawing/2014/main" id="{CE014129-4532-7750-C36F-D2CD801E3EBA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0FFE083-4617-399E-8ED0-183D1ECA8CCF}"/>
                  </a:ext>
                </a:extLst>
              </p:cNvPr>
              <p:cNvGrpSpPr/>
              <p:nvPr/>
            </p:nvGrpSpPr>
            <p:grpSpPr>
              <a:xfrm>
                <a:off x="367965" y="2648804"/>
                <a:ext cx="1782839" cy="861520"/>
                <a:chOff x="367965" y="712991"/>
                <a:chExt cx="1782839" cy="861520"/>
              </a:xfrm>
            </p:grpSpPr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E688EF0D-8D6A-5861-397F-6A13202D9734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Round Same Side Corner Rectangle 285">
                  <a:extLst>
                    <a:ext uri="{FF2B5EF4-FFF2-40B4-BE49-F238E27FC236}">
                      <a16:creationId xmlns:a16="http://schemas.microsoft.com/office/drawing/2014/main" id="{18E428FC-A0B5-50E5-D190-E8C1E32C2104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ound Same Side Corner Rectangle 286">
                  <a:extLst>
                    <a:ext uri="{FF2B5EF4-FFF2-40B4-BE49-F238E27FC236}">
                      <a16:creationId xmlns:a16="http://schemas.microsoft.com/office/drawing/2014/main" id="{9739ACC1-9C01-DE6C-5E16-F6A723C6C875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Round Same Side Corner Rectangle 287">
                  <a:extLst>
                    <a:ext uri="{FF2B5EF4-FFF2-40B4-BE49-F238E27FC236}">
                      <a16:creationId xmlns:a16="http://schemas.microsoft.com/office/drawing/2014/main" id="{40DC21D9-7C84-0B7E-E056-AB518D4E3C08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ound Same Side Corner Rectangle 288">
                  <a:extLst>
                    <a:ext uri="{FF2B5EF4-FFF2-40B4-BE49-F238E27FC236}">
                      <a16:creationId xmlns:a16="http://schemas.microsoft.com/office/drawing/2014/main" id="{EE12EA12-FF7E-E916-E7C5-CD3DCB12B281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Round Same Side Corner Rectangle 289">
                  <a:extLst>
                    <a:ext uri="{FF2B5EF4-FFF2-40B4-BE49-F238E27FC236}">
                      <a16:creationId xmlns:a16="http://schemas.microsoft.com/office/drawing/2014/main" id="{936F2513-C4F7-1C8F-E1A6-D6B31ECBA246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944C2D28-F2B0-DC12-9CF9-6DF5DEC4002B}"/>
                  </a:ext>
                </a:extLst>
              </p:cNvPr>
              <p:cNvGrpSpPr/>
              <p:nvPr/>
            </p:nvGrpSpPr>
            <p:grpSpPr>
              <a:xfrm>
                <a:off x="366356" y="4186933"/>
                <a:ext cx="1782839" cy="861520"/>
                <a:chOff x="367965" y="712991"/>
                <a:chExt cx="1782839" cy="861520"/>
              </a:xfrm>
            </p:grpSpPr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12EFB8E6-4CBC-3F20-4680-7D25567F32A3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ound Same Side Corner Rectangle 279">
                  <a:extLst>
                    <a:ext uri="{FF2B5EF4-FFF2-40B4-BE49-F238E27FC236}">
                      <a16:creationId xmlns:a16="http://schemas.microsoft.com/office/drawing/2014/main" id="{8260484C-26D4-60D3-F17E-1B3BDD43D4F2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Round Same Side Corner Rectangle 280">
                  <a:extLst>
                    <a:ext uri="{FF2B5EF4-FFF2-40B4-BE49-F238E27FC236}">
                      <a16:creationId xmlns:a16="http://schemas.microsoft.com/office/drawing/2014/main" id="{E553F56D-4511-80DC-4A51-C0887557ED18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Round Same Side Corner Rectangle 281">
                  <a:extLst>
                    <a:ext uri="{FF2B5EF4-FFF2-40B4-BE49-F238E27FC236}">
                      <a16:creationId xmlns:a16="http://schemas.microsoft.com/office/drawing/2014/main" id="{2EF128C2-4464-CDD6-60AF-8EDDFC2D5889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Round Same Side Corner Rectangle 282">
                  <a:extLst>
                    <a:ext uri="{FF2B5EF4-FFF2-40B4-BE49-F238E27FC236}">
                      <a16:creationId xmlns:a16="http://schemas.microsoft.com/office/drawing/2014/main" id="{182F9A70-465F-CB4C-82E8-06C219D5F61D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Round Same Side Corner Rectangle 283">
                  <a:extLst>
                    <a:ext uri="{FF2B5EF4-FFF2-40B4-BE49-F238E27FC236}">
                      <a16:creationId xmlns:a16="http://schemas.microsoft.com/office/drawing/2014/main" id="{5C7107F3-1349-CB3C-5BA4-008F08322890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4A920247-37A7-9EFB-02EA-C77A4C2A2829}"/>
                  </a:ext>
                </a:extLst>
              </p:cNvPr>
              <p:cNvGrpSpPr/>
              <p:nvPr/>
            </p:nvGrpSpPr>
            <p:grpSpPr>
              <a:xfrm>
                <a:off x="381784" y="5149388"/>
                <a:ext cx="1782839" cy="861520"/>
                <a:chOff x="367965" y="712991"/>
                <a:chExt cx="1782839" cy="861520"/>
              </a:xfrm>
            </p:grpSpPr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97EDDDFF-4B0B-18CD-6787-893DB9653F3F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ound Same Side Corner Rectangle 273">
                  <a:extLst>
                    <a:ext uri="{FF2B5EF4-FFF2-40B4-BE49-F238E27FC236}">
                      <a16:creationId xmlns:a16="http://schemas.microsoft.com/office/drawing/2014/main" id="{FA4F44EB-8C87-78A4-2326-63A97ED9B1EE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Round Same Side Corner Rectangle 274">
                  <a:extLst>
                    <a:ext uri="{FF2B5EF4-FFF2-40B4-BE49-F238E27FC236}">
                      <a16:creationId xmlns:a16="http://schemas.microsoft.com/office/drawing/2014/main" id="{AAACD5F5-BA72-3CCB-3CE3-F6AF3826DC3B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ound Same Side Corner Rectangle 275">
                  <a:extLst>
                    <a:ext uri="{FF2B5EF4-FFF2-40B4-BE49-F238E27FC236}">
                      <a16:creationId xmlns:a16="http://schemas.microsoft.com/office/drawing/2014/main" id="{948AA27B-23F1-FD07-09D5-967B7DA8A50A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ound Same Side Corner Rectangle 276">
                  <a:extLst>
                    <a:ext uri="{FF2B5EF4-FFF2-40B4-BE49-F238E27FC236}">
                      <a16:creationId xmlns:a16="http://schemas.microsoft.com/office/drawing/2014/main" id="{30C8D1D6-DAAA-831F-D588-9845BD67EC9D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ound Same Side Corner Rectangle 277">
                  <a:extLst>
                    <a:ext uri="{FF2B5EF4-FFF2-40B4-BE49-F238E27FC236}">
                      <a16:creationId xmlns:a16="http://schemas.microsoft.com/office/drawing/2014/main" id="{CD5AC3F0-8A2F-40B9-0B3B-4633304A3267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0DE691F5-6024-034A-8F34-0C7509F353CE}"/>
                  </a:ext>
                </a:extLst>
              </p:cNvPr>
              <p:cNvSpPr/>
              <p:nvPr/>
            </p:nvSpPr>
            <p:spPr>
              <a:xfrm>
                <a:off x="3621764" y="3591011"/>
                <a:ext cx="111642" cy="10632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2719617D-A2E1-EE0C-8ABD-F23A6F7D5544}"/>
                  </a:ext>
                </a:extLst>
              </p:cNvPr>
              <p:cNvSpPr/>
              <p:nvPr/>
            </p:nvSpPr>
            <p:spPr>
              <a:xfrm>
                <a:off x="3621764" y="3781509"/>
                <a:ext cx="111642" cy="10632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42A96DF8-D321-1698-6ED7-E3595ECC4B0D}"/>
                  </a:ext>
                </a:extLst>
              </p:cNvPr>
              <p:cNvSpPr/>
              <p:nvPr/>
            </p:nvSpPr>
            <p:spPr>
              <a:xfrm>
                <a:off x="3625457" y="3963582"/>
                <a:ext cx="111642" cy="10632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C946A91E-A51B-EC9F-BB1C-14EC9C9D802E}"/>
                  </a:ext>
                </a:extLst>
              </p:cNvPr>
              <p:cNvGrpSpPr/>
              <p:nvPr/>
            </p:nvGrpSpPr>
            <p:grpSpPr>
              <a:xfrm>
                <a:off x="2791468" y="712991"/>
                <a:ext cx="1782839" cy="861520"/>
                <a:chOff x="367965" y="712991"/>
                <a:chExt cx="1782839" cy="861520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6307070E-1337-8AAB-A75C-A7B07D4DDC53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ound Same Side Corner Rectangle 267">
                  <a:extLst>
                    <a:ext uri="{FF2B5EF4-FFF2-40B4-BE49-F238E27FC236}">
                      <a16:creationId xmlns:a16="http://schemas.microsoft.com/office/drawing/2014/main" id="{DE0AB4C8-6340-D850-1857-AE9E6A77F256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ound Same Side Corner Rectangle 268">
                  <a:extLst>
                    <a:ext uri="{FF2B5EF4-FFF2-40B4-BE49-F238E27FC236}">
                      <a16:creationId xmlns:a16="http://schemas.microsoft.com/office/drawing/2014/main" id="{EBBD9D30-C074-5A13-5690-C6CC77EB80A3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ound Same Side Corner Rectangle 269">
                  <a:extLst>
                    <a:ext uri="{FF2B5EF4-FFF2-40B4-BE49-F238E27FC236}">
                      <a16:creationId xmlns:a16="http://schemas.microsoft.com/office/drawing/2014/main" id="{22B60175-21A0-7D97-6983-06DBB525A0DB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Round Same Side Corner Rectangle 270">
                  <a:extLst>
                    <a:ext uri="{FF2B5EF4-FFF2-40B4-BE49-F238E27FC236}">
                      <a16:creationId xmlns:a16="http://schemas.microsoft.com/office/drawing/2014/main" id="{9B3EEE58-606F-96EC-786E-A1F01A81775D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Round Same Side Corner Rectangle 271">
                  <a:extLst>
                    <a:ext uri="{FF2B5EF4-FFF2-40B4-BE49-F238E27FC236}">
                      <a16:creationId xmlns:a16="http://schemas.microsoft.com/office/drawing/2014/main" id="{8602B026-55BC-F8D1-5639-2938A4E57244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37FF98B5-5831-C2EA-64FB-B95A4C32F7F6}"/>
                  </a:ext>
                </a:extLst>
              </p:cNvPr>
              <p:cNvGrpSpPr/>
              <p:nvPr/>
            </p:nvGrpSpPr>
            <p:grpSpPr>
              <a:xfrm>
                <a:off x="2781716" y="1682826"/>
                <a:ext cx="1782839" cy="861520"/>
                <a:chOff x="367965" y="712991"/>
                <a:chExt cx="1782839" cy="861520"/>
              </a:xfrm>
            </p:grpSpPr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5BB32A2B-57B3-268B-672B-7E1525BCB01D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ound Same Side Corner Rectangle 261">
                  <a:extLst>
                    <a:ext uri="{FF2B5EF4-FFF2-40B4-BE49-F238E27FC236}">
                      <a16:creationId xmlns:a16="http://schemas.microsoft.com/office/drawing/2014/main" id="{DA29C6C3-C7CE-9D1C-1E39-069F85CFEBAA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ound Same Side Corner Rectangle 262">
                  <a:extLst>
                    <a:ext uri="{FF2B5EF4-FFF2-40B4-BE49-F238E27FC236}">
                      <a16:creationId xmlns:a16="http://schemas.microsoft.com/office/drawing/2014/main" id="{4D8DA2BF-ECBE-F520-2B8A-287DA1585828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ound Same Side Corner Rectangle 263">
                  <a:extLst>
                    <a:ext uri="{FF2B5EF4-FFF2-40B4-BE49-F238E27FC236}">
                      <a16:creationId xmlns:a16="http://schemas.microsoft.com/office/drawing/2014/main" id="{15014340-B777-FE88-1636-F5E1B959775C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ound Same Side Corner Rectangle 264">
                  <a:extLst>
                    <a:ext uri="{FF2B5EF4-FFF2-40B4-BE49-F238E27FC236}">
                      <a16:creationId xmlns:a16="http://schemas.microsoft.com/office/drawing/2014/main" id="{C8728626-903F-D47C-7A23-FDFE58E20ACA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ound Same Side Corner Rectangle 265">
                  <a:extLst>
                    <a:ext uri="{FF2B5EF4-FFF2-40B4-BE49-F238E27FC236}">
                      <a16:creationId xmlns:a16="http://schemas.microsoft.com/office/drawing/2014/main" id="{F984DE05-F126-D960-ABD4-71D60EA175CF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D2F65F68-526B-D129-B003-28AEB3029CDC}"/>
                  </a:ext>
                </a:extLst>
              </p:cNvPr>
              <p:cNvGrpSpPr/>
              <p:nvPr/>
            </p:nvGrpSpPr>
            <p:grpSpPr>
              <a:xfrm>
                <a:off x="2791468" y="2648804"/>
                <a:ext cx="1782839" cy="861520"/>
                <a:chOff x="367965" y="712991"/>
                <a:chExt cx="1782839" cy="861520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01DDC17E-C5AC-01C1-0C92-8B784CFBCEFA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ound Same Side Corner Rectangle 255">
                  <a:extLst>
                    <a:ext uri="{FF2B5EF4-FFF2-40B4-BE49-F238E27FC236}">
                      <a16:creationId xmlns:a16="http://schemas.microsoft.com/office/drawing/2014/main" id="{48473C1A-591C-708F-F30A-6FEFF5FD26BD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ound Same Side Corner Rectangle 256">
                  <a:extLst>
                    <a:ext uri="{FF2B5EF4-FFF2-40B4-BE49-F238E27FC236}">
                      <a16:creationId xmlns:a16="http://schemas.microsoft.com/office/drawing/2014/main" id="{372E8AF2-A794-58ED-94F2-084E4147FD8A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ound Same Side Corner Rectangle 257">
                  <a:extLst>
                    <a:ext uri="{FF2B5EF4-FFF2-40B4-BE49-F238E27FC236}">
                      <a16:creationId xmlns:a16="http://schemas.microsoft.com/office/drawing/2014/main" id="{20F52E53-1AE6-62D1-7151-BEDB197D6163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ound Same Side Corner Rectangle 258">
                  <a:extLst>
                    <a:ext uri="{FF2B5EF4-FFF2-40B4-BE49-F238E27FC236}">
                      <a16:creationId xmlns:a16="http://schemas.microsoft.com/office/drawing/2014/main" id="{F25779B3-EA68-32F7-21FB-A83C41D0F3A4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Round Same Side Corner Rectangle 259">
                  <a:extLst>
                    <a:ext uri="{FF2B5EF4-FFF2-40B4-BE49-F238E27FC236}">
                      <a16:creationId xmlns:a16="http://schemas.microsoft.com/office/drawing/2014/main" id="{5F33FFCC-559D-423C-B023-2C53C4B7F21D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FB3DF9C8-9BEC-02CB-0199-14D4DD979634}"/>
                  </a:ext>
                </a:extLst>
              </p:cNvPr>
              <p:cNvGrpSpPr/>
              <p:nvPr/>
            </p:nvGrpSpPr>
            <p:grpSpPr>
              <a:xfrm>
                <a:off x="2789859" y="4186933"/>
                <a:ext cx="1782839" cy="861520"/>
                <a:chOff x="367965" y="712991"/>
                <a:chExt cx="1782839" cy="861520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BAD2B712-95C4-70E2-9EF5-104255FE4F21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ound Same Side Corner Rectangle 249">
                  <a:extLst>
                    <a:ext uri="{FF2B5EF4-FFF2-40B4-BE49-F238E27FC236}">
                      <a16:creationId xmlns:a16="http://schemas.microsoft.com/office/drawing/2014/main" id="{73DBA43A-58BA-18A2-93C7-37323316AAC1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ound Same Side Corner Rectangle 250">
                  <a:extLst>
                    <a:ext uri="{FF2B5EF4-FFF2-40B4-BE49-F238E27FC236}">
                      <a16:creationId xmlns:a16="http://schemas.microsoft.com/office/drawing/2014/main" id="{BE124EF2-6B28-BD69-7555-1605BC9A90AE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ound Same Side Corner Rectangle 251">
                  <a:extLst>
                    <a:ext uri="{FF2B5EF4-FFF2-40B4-BE49-F238E27FC236}">
                      <a16:creationId xmlns:a16="http://schemas.microsoft.com/office/drawing/2014/main" id="{58649B95-1FE3-BF10-E93A-579EEAC9549A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ound Same Side Corner Rectangle 252">
                  <a:extLst>
                    <a:ext uri="{FF2B5EF4-FFF2-40B4-BE49-F238E27FC236}">
                      <a16:creationId xmlns:a16="http://schemas.microsoft.com/office/drawing/2014/main" id="{09EDE8F9-87FF-62A0-C59F-1D675ECC7773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ound Same Side Corner Rectangle 253">
                  <a:extLst>
                    <a:ext uri="{FF2B5EF4-FFF2-40B4-BE49-F238E27FC236}">
                      <a16:creationId xmlns:a16="http://schemas.microsoft.com/office/drawing/2014/main" id="{4410478F-2756-7AB5-263A-2CD13F4F3685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989C1AAB-B679-E60F-D15E-60DFD68B56A6}"/>
                  </a:ext>
                </a:extLst>
              </p:cNvPr>
              <p:cNvGrpSpPr/>
              <p:nvPr/>
            </p:nvGrpSpPr>
            <p:grpSpPr>
              <a:xfrm>
                <a:off x="2805287" y="5149388"/>
                <a:ext cx="1782839" cy="861520"/>
                <a:chOff x="367965" y="712991"/>
                <a:chExt cx="1782839" cy="861520"/>
              </a:xfrm>
            </p:grpSpPr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A1221BF1-E6CD-AD96-D9CB-2A410922C911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Round Same Side Corner Rectangle 243">
                  <a:extLst>
                    <a:ext uri="{FF2B5EF4-FFF2-40B4-BE49-F238E27FC236}">
                      <a16:creationId xmlns:a16="http://schemas.microsoft.com/office/drawing/2014/main" id="{FDC3F23D-8E74-9A5A-908F-3A78EC28B60B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ound Same Side Corner Rectangle 244">
                  <a:extLst>
                    <a:ext uri="{FF2B5EF4-FFF2-40B4-BE49-F238E27FC236}">
                      <a16:creationId xmlns:a16="http://schemas.microsoft.com/office/drawing/2014/main" id="{1ECE6A87-82A9-01FF-2422-335D369A3789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Round Same Side Corner Rectangle 245">
                  <a:extLst>
                    <a:ext uri="{FF2B5EF4-FFF2-40B4-BE49-F238E27FC236}">
                      <a16:creationId xmlns:a16="http://schemas.microsoft.com/office/drawing/2014/main" id="{EB708A22-63FC-A9A2-1967-2EE219632FB0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ound Same Side Corner Rectangle 246">
                  <a:extLst>
                    <a:ext uri="{FF2B5EF4-FFF2-40B4-BE49-F238E27FC236}">
                      <a16:creationId xmlns:a16="http://schemas.microsoft.com/office/drawing/2014/main" id="{17EC8886-BED1-2431-B854-4B727D75CB6C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Round Same Side Corner Rectangle 247">
                  <a:extLst>
                    <a:ext uri="{FF2B5EF4-FFF2-40B4-BE49-F238E27FC236}">
                      <a16:creationId xmlns:a16="http://schemas.microsoft.com/office/drawing/2014/main" id="{B7866ECD-B424-A64F-DA95-964C5FEA8838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38" name="Graphic 237" descr="Robot Hand outline">
                <a:extLst>
                  <a:ext uri="{FF2B5EF4-FFF2-40B4-BE49-F238E27FC236}">
                    <a16:creationId xmlns:a16="http://schemas.microsoft.com/office/drawing/2014/main" id="{9A3BF730-71FC-2285-7EDE-4E619675A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98352" y="1002341"/>
                <a:ext cx="572170" cy="572170"/>
              </a:xfrm>
              <a:prstGeom prst="rect">
                <a:avLst/>
              </a:prstGeom>
            </p:spPr>
          </p:pic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B2D05B33-BE87-DCE5-DFD9-2DB2941AD14F}"/>
                  </a:ext>
                </a:extLst>
              </p:cNvPr>
              <p:cNvSpPr txBox="1"/>
              <p:nvPr/>
            </p:nvSpPr>
            <p:spPr>
              <a:xfrm rot="16200000">
                <a:off x="579368" y="990050"/>
                <a:ext cx="666300" cy="323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49E8AE83-59B2-BC4F-0FB2-B82AE9E466C4}"/>
                  </a:ext>
                </a:extLst>
              </p:cNvPr>
              <p:cNvSpPr txBox="1"/>
              <p:nvPr/>
            </p:nvSpPr>
            <p:spPr>
              <a:xfrm rot="16200000">
                <a:off x="929365" y="1009419"/>
                <a:ext cx="666300" cy="323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2489F86F-273B-6580-6A5E-C82F7E14C321}"/>
                  </a:ext>
                </a:extLst>
              </p:cNvPr>
              <p:cNvSpPr txBox="1"/>
              <p:nvPr/>
            </p:nvSpPr>
            <p:spPr>
              <a:xfrm rot="16200000">
                <a:off x="1239007" y="1009418"/>
                <a:ext cx="666300" cy="323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9AC4607C-A538-DC2E-942D-0BF4D53D2964}"/>
                  </a:ext>
                </a:extLst>
              </p:cNvPr>
              <p:cNvSpPr txBox="1"/>
              <p:nvPr/>
            </p:nvSpPr>
            <p:spPr>
              <a:xfrm rot="16200000">
                <a:off x="1596246" y="999709"/>
                <a:ext cx="666300" cy="323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B8730C7E-63E2-4745-468E-83712CD0F974}"/>
              </a:ext>
            </a:extLst>
          </p:cNvPr>
          <p:cNvGrpSpPr/>
          <p:nvPr/>
        </p:nvGrpSpPr>
        <p:grpSpPr>
          <a:xfrm>
            <a:off x="7164525" y="90727"/>
            <a:ext cx="1539111" cy="2265381"/>
            <a:chOff x="371528" y="189771"/>
            <a:chExt cx="5217562" cy="6287683"/>
          </a:xfrm>
        </p:grpSpPr>
        <p:sp>
          <p:nvSpPr>
            <p:cNvPr id="304" name="Rounded Rectangle 303">
              <a:extLst>
                <a:ext uri="{FF2B5EF4-FFF2-40B4-BE49-F238E27FC236}">
                  <a16:creationId xmlns:a16="http://schemas.microsoft.com/office/drawing/2014/main" id="{3EB85989-A627-B7E0-E724-8B5F9D6EC137}"/>
                </a:ext>
              </a:extLst>
            </p:cNvPr>
            <p:cNvSpPr/>
            <p:nvPr/>
          </p:nvSpPr>
          <p:spPr>
            <a:xfrm>
              <a:off x="371528" y="189771"/>
              <a:ext cx="5217562" cy="628768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51522082-CD48-1494-3055-883D73E88D9F}"/>
                </a:ext>
              </a:extLst>
            </p:cNvPr>
            <p:cNvGrpSpPr/>
            <p:nvPr/>
          </p:nvGrpSpPr>
          <p:grpSpPr>
            <a:xfrm>
              <a:off x="685591" y="639173"/>
              <a:ext cx="4229913" cy="5297917"/>
              <a:chOff x="358213" y="712991"/>
              <a:chExt cx="4229913" cy="5297917"/>
            </a:xfrm>
          </p:grpSpPr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48F422B5-DBDE-10BC-CD0E-B6A2BC0FAECE}"/>
                  </a:ext>
                </a:extLst>
              </p:cNvPr>
              <p:cNvSpPr/>
              <p:nvPr/>
            </p:nvSpPr>
            <p:spPr>
              <a:xfrm>
                <a:off x="1198261" y="3591011"/>
                <a:ext cx="111642" cy="10632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365BA927-2593-C84E-11B4-DB3AE8387918}"/>
                  </a:ext>
                </a:extLst>
              </p:cNvPr>
              <p:cNvSpPr/>
              <p:nvPr/>
            </p:nvSpPr>
            <p:spPr>
              <a:xfrm>
                <a:off x="1198261" y="3781509"/>
                <a:ext cx="111642" cy="10632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88AB782C-3551-AF5C-5E04-E9BA5F4C4720}"/>
                  </a:ext>
                </a:extLst>
              </p:cNvPr>
              <p:cNvSpPr/>
              <p:nvPr/>
            </p:nvSpPr>
            <p:spPr>
              <a:xfrm>
                <a:off x="1201954" y="3963582"/>
                <a:ext cx="111642" cy="10632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9" name="Graphic 308" descr="Robot Hand outline">
                <a:extLst>
                  <a:ext uri="{FF2B5EF4-FFF2-40B4-BE49-F238E27FC236}">
                    <a16:creationId xmlns:a16="http://schemas.microsoft.com/office/drawing/2014/main" id="{F90CE3A0-15B8-9F41-D796-80649CC1B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174322" y="4322940"/>
                <a:ext cx="572170" cy="572170"/>
              </a:xfrm>
              <a:prstGeom prst="rect">
                <a:avLst/>
              </a:prstGeom>
            </p:spPr>
          </p:pic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2CAEE7F5-BFAD-69D2-07B6-A20E2E35220D}"/>
                  </a:ext>
                </a:extLst>
              </p:cNvPr>
              <p:cNvGrpSpPr/>
              <p:nvPr/>
            </p:nvGrpSpPr>
            <p:grpSpPr>
              <a:xfrm>
                <a:off x="367965" y="712991"/>
                <a:ext cx="1782839" cy="861520"/>
                <a:chOff x="367965" y="712991"/>
                <a:chExt cx="1782839" cy="861520"/>
              </a:xfrm>
            </p:grpSpPr>
            <p:sp>
              <p:nvSpPr>
                <p:cNvPr id="382" name="Rectangle 381">
                  <a:extLst>
                    <a:ext uri="{FF2B5EF4-FFF2-40B4-BE49-F238E27FC236}">
                      <a16:creationId xmlns:a16="http://schemas.microsoft.com/office/drawing/2014/main" id="{D34774C2-DA0E-A3F3-CC6D-F7CC3935273F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ound Same Side Corner Rectangle 382">
                  <a:extLst>
                    <a:ext uri="{FF2B5EF4-FFF2-40B4-BE49-F238E27FC236}">
                      <a16:creationId xmlns:a16="http://schemas.microsoft.com/office/drawing/2014/main" id="{2048BC0E-C448-7EE7-FAD6-B563D56622E8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ound Same Side Corner Rectangle 383">
                  <a:extLst>
                    <a:ext uri="{FF2B5EF4-FFF2-40B4-BE49-F238E27FC236}">
                      <a16:creationId xmlns:a16="http://schemas.microsoft.com/office/drawing/2014/main" id="{CD1C3B2F-8D0F-FDDA-6400-B6ED1BF3D231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Round Same Side Corner Rectangle 384">
                  <a:extLst>
                    <a:ext uri="{FF2B5EF4-FFF2-40B4-BE49-F238E27FC236}">
                      <a16:creationId xmlns:a16="http://schemas.microsoft.com/office/drawing/2014/main" id="{16E9EAAB-43A8-7855-EC96-09BB332D1794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ound Same Side Corner Rectangle 385">
                  <a:extLst>
                    <a:ext uri="{FF2B5EF4-FFF2-40B4-BE49-F238E27FC236}">
                      <a16:creationId xmlns:a16="http://schemas.microsoft.com/office/drawing/2014/main" id="{AFCBF147-C169-C010-F14A-96707AFD4FF7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ound Same Side Corner Rectangle 386">
                  <a:extLst>
                    <a:ext uri="{FF2B5EF4-FFF2-40B4-BE49-F238E27FC236}">
                      <a16:creationId xmlns:a16="http://schemas.microsoft.com/office/drawing/2014/main" id="{1C9E2A70-6E89-CBF6-C3FE-5024149C8ABE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2366C173-2A10-7781-E604-8EE53BEBEF5F}"/>
                  </a:ext>
                </a:extLst>
              </p:cNvPr>
              <p:cNvGrpSpPr/>
              <p:nvPr/>
            </p:nvGrpSpPr>
            <p:grpSpPr>
              <a:xfrm>
                <a:off x="358213" y="1682826"/>
                <a:ext cx="1782839" cy="861520"/>
                <a:chOff x="367965" y="712991"/>
                <a:chExt cx="1782839" cy="861520"/>
              </a:xfrm>
            </p:grpSpPr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61B14DAC-FFC9-4F89-CFDD-0F8F7BF1F8F8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ound Same Side Corner Rectangle 376">
                  <a:extLst>
                    <a:ext uri="{FF2B5EF4-FFF2-40B4-BE49-F238E27FC236}">
                      <a16:creationId xmlns:a16="http://schemas.microsoft.com/office/drawing/2014/main" id="{AE0E9713-DEF6-6171-20E6-CE26E227680F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ound Same Side Corner Rectangle 377">
                  <a:extLst>
                    <a:ext uri="{FF2B5EF4-FFF2-40B4-BE49-F238E27FC236}">
                      <a16:creationId xmlns:a16="http://schemas.microsoft.com/office/drawing/2014/main" id="{590F6F6A-29BE-8242-01FE-BDA2444E5428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ound Same Side Corner Rectangle 378">
                  <a:extLst>
                    <a:ext uri="{FF2B5EF4-FFF2-40B4-BE49-F238E27FC236}">
                      <a16:creationId xmlns:a16="http://schemas.microsoft.com/office/drawing/2014/main" id="{AFBBBF97-1B5F-1177-29A6-D750040485EF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Round Same Side Corner Rectangle 379">
                  <a:extLst>
                    <a:ext uri="{FF2B5EF4-FFF2-40B4-BE49-F238E27FC236}">
                      <a16:creationId xmlns:a16="http://schemas.microsoft.com/office/drawing/2014/main" id="{F998F5D5-5264-396E-4D9B-E30AD1A3AF9B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Round Same Side Corner Rectangle 380">
                  <a:extLst>
                    <a:ext uri="{FF2B5EF4-FFF2-40B4-BE49-F238E27FC236}">
                      <a16:creationId xmlns:a16="http://schemas.microsoft.com/office/drawing/2014/main" id="{8ECA06D9-DC13-80C0-CCDE-27776C66315D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B15FA07E-65C4-7556-C9F0-C9B8238CDA04}"/>
                  </a:ext>
                </a:extLst>
              </p:cNvPr>
              <p:cNvGrpSpPr/>
              <p:nvPr/>
            </p:nvGrpSpPr>
            <p:grpSpPr>
              <a:xfrm>
                <a:off x="367965" y="2648804"/>
                <a:ext cx="1782839" cy="861520"/>
                <a:chOff x="367965" y="712991"/>
                <a:chExt cx="1782839" cy="861520"/>
              </a:xfrm>
            </p:grpSpPr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B7B31A87-ADE0-FE9C-C1DA-EC00D076BEEA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ound Same Side Corner Rectangle 370">
                  <a:extLst>
                    <a:ext uri="{FF2B5EF4-FFF2-40B4-BE49-F238E27FC236}">
                      <a16:creationId xmlns:a16="http://schemas.microsoft.com/office/drawing/2014/main" id="{4F8493F4-E2BA-21D4-CC91-397578CE2ECC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ound Same Side Corner Rectangle 371">
                  <a:extLst>
                    <a:ext uri="{FF2B5EF4-FFF2-40B4-BE49-F238E27FC236}">
                      <a16:creationId xmlns:a16="http://schemas.microsoft.com/office/drawing/2014/main" id="{FB28690F-9550-1D99-058E-5AADD91AAA7E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ound Same Side Corner Rectangle 372">
                  <a:extLst>
                    <a:ext uri="{FF2B5EF4-FFF2-40B4-BE49-F238E27FC236}">
                      <a16:creationId xmlns:a16="http://schemas.microsoft.com/office/drawing/2014/main" id="{908E0212-0019-359F-69F2-62B2018E6B1F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ound Same Side Corner Rectangle 373">
                  <a:extLst>
                    <a:ext uri="{FF2B5EF4-FFF2-40B4-BE49-F238E27FC236}">
                      <a16:creationId xmlns:a16="http://schemas.microsoft.com/office/drawing/2014/main" id="{92CB7118-FB33-4E85-B4A9-A8D1E5A9CB9D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ound Same Side Corner Rectangle 374">
                  <a:extLst>
                    <a:ext uri="{FF2B5EF4-FFF2-40B4-BE49-F238E27FC236}">
                      <a16:creationId xmlns:a16="http://schemas.microsoft.com/office/drawing/2014/main" id="{A776D8F2-1EE1-85B2-F1A4-D8E818D06AB3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BEB645E6-5284-24EF-654C-09AB8F2DD5A3}"/>
                  </a:ext>
                </a:extLst>
              </p:cNvPr>
              <p:cNvGrpSpPr/>
              <p:nvPr/>
            </p:nvGrpSpPr>
            <p:grpSpPr>
              <a:xfrm>
                <a:off x="366356" y="4186933"/>
                <a:ext cx="1782839" cy="861520"/>
                <a:chOff x="367965" y="712991"/>
                <a:chExt cx="1782839" cy="861520"/>
              </a:xfrm>
            </p:grpSpPr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250D7718-1B53-5B80-96C6-5A9D7B4F0A08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ound Same Side Corner Rectangle 364">
                  <a:extLst>
                    <a:ext uri="{FF2B5EF4-FFF2-40B4-BE49-F238E27FC236}">
                      <a16:creationId xmlns:a16="http://schemas.microsoft.com/office/drawing/2014/main" id="{B117EAF1-2691-83C6-C08C-8A965B51F280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ound Same Side Corner Rectangle 365">
                  <a:extLst>
                    <a:ext uri="{FF2B5EF4-FFF2-40B4-BE49-F238E27FC236}">
                      <a16:creationId xmlns:a16="http://schemas.microsoft.com/office/drawing/2014/main" id="{48EB3533-E2A3-AFC7-F32F-F63D2866DE18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ound Same Side Corner Rectangle 366">
                  <a:extLst>
                    <a:ext uri="{FF2B5EF4-FFF2-40B4-BE49-F238E27FC236}">
                      <a16:creationId xmlns:a16="http://schemas.microsoft.com/office/drawing/2014/main" id="{7B4E29AF-C16B-9EE0-AC89-F982C57F242C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ound Same Side Corner Rectangle 367">
                  <a:extLst>
                    <a:ext uri="{FF2B5EF4-FFF2-40B4-BE49-F238E27FC236}">
                      <a16:creationId xmlns:a16="http://schemas.microsoft.com/office/drawing/2014/main" id="{E874AF9B-D70C-2ADE-5853-A4855838C03C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ound Same Side Corner Rectangle 368">
                  <a:extLst>
                    <a:ext uri="{FF2B5EF4-FFF2-40B4-BE49-F238E27FC236}">
                      <a16:creationId xmlns:a16="http://schemas.microsoft.com/office/drawing/2014/main" id="{490E8C1D-1DBF-2A3B-C29A-99C5B48867BD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FEF218C5-93C7-5C1E-3F15-10A5732CF7EF}"/>
                  </a:ext>
                </a:extLst>
              </p:cNvPr>
              <p:cNvGrpSpPr/>
              <p:nvPr/>
            </p:nvGrpSpPr>
            <p:grpSpPr>
              <a:xfrm>
                <a:off x="381784" y="5149388"/>
                <a:ext cx="1782839" cy="861520"/>
                <a:chOff x="367965" y="712991"/>
                <a:chExt cx="1782839" cy="861520"/>
              </a:xfrm>
            </p:grpSpPr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34F067ED-3A57-319F-FA95-A65D1E10FD10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ound Same Side Corner Rectangle 358">
                  <a:extLst>
                    <a:ext uri="{FF2B5EF4-FFF2-40B4-BE49-F238E27FC236}">
                      <a16:creationId xmlns:a16="http://schemas.microsoft.com/office/drawing/2014/main" id="{9E0D4A53-6656-4C81-42C9-8257194C0778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Round Same Side Corner Rectangle 359">
                  <a:extLst>
                    <a:ext uri="{FF2B5EF4-FFF2-40B4-BE49-F238E27FC236}">
                      <a16:creationId xmlns:a16="http://schemas.microsoft.com/office/drawing/2014/main" id="{34FA1FE1-1ACD-A5C2-4868-1AE723F84A7E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ound Same Side Corner Rectangle 360">
                  <a:extLst>
                    <a:ext uri="{FF2B5EF4-FFF2-40B4-BE49-F238E27FC236}">
                      <a16:creationId xmlns:a16="http://schemas.microsoft.com/office/drawing/2014/main" id="{D8F24F84-E1AF-910A-8377-56DB8FD65082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ound Same Side Corner Rectangle 361">
                  <a:extLst>
                    <a:ext uri="{FF2B5EF4-FFF2-40B4-BE49-F238E27FC236}">
                      <a16:creationId xmlns:a16="http://schemas.microsoft.com/office/drawing/2014/main" id="{31243C48-3EFE-9567-C78E-356C0B0EB6FF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ound Same Side Corner Rectangle 362">
                  <a:extLst>
                    <a:ext uri="{FF2B5EF4-FFF2-40B4-BE49-F238E27FC236}">
                      <a16:creationId xmlns:a16="http://schemas.microsoft.com/office/drawing/2014/main" id="{164C133F-132B-DDED-5544-7EBB139C44AE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8837B314-55D0-1A99-A5E8-8020807061B1}"/>
                  </a:ext>
                </a:extLst>
              </p:cNvPr>
              <p:cNvSpPr/>
              <p:nvPr/>
            </p:nvSpPr>
            <p:spPr>
              <a:xfrm>
                <a:off x="3621764" y="3591011"/>
                <a:ext cx="111642" cy="10632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942DE365-6E39-D729-97FF-B8A1AF62D5E7}"/>
                  </a:ext>
                </a:extLst>
              </p:cNvPr>
              <p:cNvSpPr/>
              <p:nvPr/>
            </p:nvSpPr>
            <p:spPr>
              <a:xfrm>
                <a:off x="3621764" y="3781509"/>
                <a:ext cx="111642" cy="10632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0B5E9572-E8E9-F118-2811-08BDB373D3C5}"/>
                  </a:ext>
                </a:extLst>
              </p:cNvPr>
              <p:cNvSpPr/>
              <p:nvPr/>
            </p:nvSpPr>
            <p:spPr>
              <a:xfrm>
                <a:off x="3625457" y="3963582"/>
                <a:ext cx="111642" cy="10632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404D6A0B-14D9-0857-D00C-7FE1EA0F70D7}"/>
                  </a:ext>
                </a:extLst>
              </p:cNvPr>
              <p:cNvGrpSpPr/>
              <p:nvPr/>
            </p:nvGrpSpPr>
            <p:grpSpPr>
              <a:xfrm>
                <a:off x="2791468" y="712991"/>
                <a:ext cx="1782839" cy="861520"/>
                <a:chOff x="367965" y="712991"/>
                <a:chExt cx="1782839" cy="861520"/>
              </a:xfrm>
            </p:grpSpPr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5E25FE7D-0B90-D0E5-41BA-BEAC7ED8697B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ound Same Side Corner Rectangle 352">
                  <a:extLst>
                    <a:ext uri="{FF2B5EF4-FFF2-40B4-BE49-F238E27FC236}">
                      <a16:creationId xmlns:a16="http://schemas.microsoft.com/office/drawing/2014/main" id="{36F9A51B-96B8-417E-3D0F-60B9BE722B87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ound Same Side Corner Rectangle 353">
                  <a:extLst>
                    <a:ext uri="{FF2B5EF4-FFF2-40B4-BE49-F238E27FC236}">
                      <a16:creationId xmlns:a16="http://schemas.microsoft.com/office/drawing/2014/main" id="{9F55FED9-213D-E1B0-BC5C-0D6E7BE9ED6C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ound Same Side Corner Rectangle 354">
                  <a:extLst>
                    <a:ext uri="{FF2B5EF4-FFF2-40B4-BE49-F238E27FC236}">
                      <a16:creationId xmlns:a16="http://schemas.microsoft.com/office/drawing/2014/main" id="{9AD162C9-96B8-8D86-F64E-398A64045119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ound Same Side Corner Rectangle 355">
                  <a:extLst>
                    <a:ext uri="{FF2B5EF4-FFF2-40B4-BE49-F238E27FC236}">
                      <a16:creationId xmlns:a16="http://schemas.microsoft.com/office/drawing/2014/main" id="{6B454E10-AAAB-5531-DB93-534E43E4874F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ound Same Side Corner Rectangle 356">
                  <a:extLst>
                    <a:ext uri="{FF2B5EF4-FFF2-40B4-BE49-F238E27FC236}">
                      <a16:creationId xmlns:a16="http://schemas.microsoft.com/office/drawing/2014/main" id="{9CCB9001-0C7F-487E-D49C-81E260DDE367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00F9911F-0EDC-628F-6E61-4D80AD964E69}"/>
                  </a:ext>
                </a:extLst>
              </p:cNvPr>
              <p:cNvGrpSpPr/>
              <p:nvPr/>
            </p:nvGrpSpPr>
            <p:grpSpPr>
              <a:xfrm>
                <a:off x="2781716" y="1682826"/>
                <a:ext cx="1782839" cy="861520"/>
                <a:chOff x="367965" y="712991"/>
                <a:chExt cx="1782839" cy="861520"/>
              </a:xfrm>
            </p:grpSpPr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87C41D57-63D6-073E-FF97-37CF3D1D35E7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ound Same Side Corner Rectangle 346">
                  <a:extLst>
                    <a:ext uri="{FF2B5EF4-FFF2-40B4-BE49-F238E27FC236}">
                      <a16:creationId xmlns:a16="http://schemas.microsoft.com/office/drawing/2014/main" id="{8B6C2480-6DFE-A9B1-B5EE-969E77F6278C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Round Same Side Corner Rectangle 347">
                  <a:extLst>
                    <a:ext uri="{FF2B5EF4-FFF2-40B4-BE49-F238E27FC236}">
                      <a16:creationId xmlns:a16="http://schemas.microsoft.com/office/drawing/2014/main" id="{B14CED21-B051-B8D1-EED4-E194DC0E888D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Round Same Side Corner Rectangle 348">
                  <a:extLst>
                    <a:ext uri="{FF2B5EF4-FFF2-40B4-BE49-F238E27FC236}">
                      <a16:creationId xmlns:a16="http://schemas.microsoft.com/office/drawing/2014/main" id="{86D7B3C1-325E-1633-053E-2E73DABC065B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Round Same Side Corner Rectangle 349">
                  <a:extLst>
                    <a:ext uri="{FF2B5EF4-FFF2-40B4-BE49-F238E27FC236}">
                      <a16:creationId xmlns:a16="http://schemas.microsoft.com/office/drawing/2014/main" id="{27B20433-BBD1-1BB0-7746-73D71852BBDF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ound Same Side Corner Rectangle 350">
                  <a:extLst>
                    <a:ext uri="{FF2B5EF4-FFF2-40B4-BE49-F238E27FC236}">
                      <a16:creationId xmlns:a16="http://schemas.microsoft.com/office/drawing/2014/main" id="{DC888052-595C-FBFA-3104-5C1446CFA74D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88C59853-D86B-2BF4-B13F-E3631C90DA92}"/>
                  </a:ext>
                </a:extLst>
              </p:cNvPr>
              <p:cNvGrpSpPr/>
              <p:nvPr/>
            </p:nvGrpSpPr>
            <p:grpSpPr>
              <a:xfrm>
                <a:off x="2791468" y="2648804"/>
                <a:ext cx="1782839" cy="861520"/>
                <a:chOff x="367965" y="712991"/>
                <a:chExt cx="1782839" cy="861520"/>
              </a:xfrm>
            </p:grpSpPr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1DE92DB4-0957-1A1F-414E-A039060995E4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ound Same Side Corner Rectangle 340">
                  <a:extLst>
                    <a:ext uri="{FF2B5EF4-FFF2-40B4-BE49-F238E27FC236}">
                      <a16:creationId xmlns:a16="http://schemas.microsoft.com/office/drawing/2014/main" id="{A0F98F65-2D8E-77D3-C07E-5B5982DA61C6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ound Same Side Corner Rectangle 341">
                  <a:extLst>
                    <a:ext uri="{FF2B5EF4-FFF2-40B4-BE49-F238E27FC236}">
                      <a16:creationId xmlns:a16="http://schemas.microsoft.com/office/drawing/2014/main" id="{A32B684F-550A-A959-6F69-C33E6CF423C2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ound Same Side Corner Rectangle 342">
                  <a:extLst>
                    <a:ext uri="{FF2B5EF4-FFF2-40B4-BE49-F238E27FC236}">
                      <a16:creationId xmlns:a16="http://schemas.microsoft.com/office/drawing/2014/main" id="{06900314-5537-AACC-4AD6-A2587D712D30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ound Same Side Corner Rectangle 343">
                  <a:extLst>
                    <a:ext uri="{FF2B5EF4-FFF2-40B4-BE49-F238E27FC236}">
                      <a16:creationId xmlns:a16="http://schemas.microsoft.com/office/drawing/2014/main" id="{7D94DDF8-33F7-6E56-6EB6-D556158A6B81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ound Same Side Corner Rectangle 344">
                  <a:extLst>
                    <a:ext uri="{FF2B5EF4-FFF2-40B4-BE49-F238E27FC236}">
                      <a16:creationId xmlns:a16="http://schemas.microsoft.com/office/drawing/2014/main" id="{3AA8276E-2340-4603-3CED-746D4274A1D8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03CB7F06-D784-B045-F2AE-4F9179AB231A}"/>
                  </a:ext>
                </a:extLst>
              </p:cNvPr>
              <p:cNvGrpSpPr/>
              <p:nvPr/>
            </p:nvGrpSpPr>
            <p:grpSpPr>
              <a:xfrm>
                <a:off x="2789859" y="4186933"/>
                <a:ext cx="1782839" cy="861520"/>
                <a:chOff x="367965" y="712991"/>
                <a:chExt cx="1782839" cy="861520"/>
              </a:xfrm>
            </p:grpSpPr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EAE82768-40FC-B532-D625-55439F700364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ound Same Side Corner Rectangle 334">
                  <a:extLst>
                    <a:ext uri="{FF2B5EF4-FFF2-40B4-BE49-F238E27FC236}">
                      <a16:creationId xmlns:a16="http://schemas.microsoft.com/office/drawing/2014/main" id="{FB020B1A-203B-CF45-FD5E-C4A6EF46D1F2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Round Same Side Corner Rectangle 335">
                  <a:extLst>
                    <a:ext uri="{FF2B5EF4-FFF2-40B4-BE49-F238E27FC236}">
                      <a16:creationId xmlns:a16="http://schemas.microsoft.com/office/drawing/2014/main" id="{DD28FC7F-247F-2A89-D200-AB5262A57DBE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ound Same Side Corner Rectangle 336">
                  <a:extLst>
                    <a:ext uri="{FF2B5EF4-FFF2-40B4-BE49-F238E27FC236}">
                      <a16:creationId xmlns:a16="http://schemas.microsoft.com/office/drawing/2014/main" id="{F956C37D-E5C2-AFAB-A7DB-43AF03260C6F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ound Same Side Corner Rectangle 337">
                  <a:extLst>
                    <a:ext uri="{FF2B5EF4-FFF2-40B4-BE49-F238E27FC236}">
                      <a16:creationId xmlns:a16="http://schemas.microsoft.com/office/drawing/2014/main" id="{CA2BA0BF-26BC-E783-0B42-74904C0B4873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ound Same Side Corner Rectangle 338">
                  <a:extLst>
                    <a:ext uri="{FF2B5EF4-FFF2-40B4-BE49-F238E27FC236}">
                      <a16:creationId xmlns:a16="http://schemas.microsoft.com/office/drawing/2014/main" id="{FB8C7F70-2BC6-0E40-E7D5-6843B240C564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EED59CDC-ED74-6358-ADE6-45D0D2DB4249}"/>
                  </a:ext>
                </a:extLst>
              </p:cNvPr>
              <p:cNvGrpSpPr/>
              <p:nvPr/>
            </p:nvGrpSpPr>
            <p:grpSpPr>
              <a:xfrm>
                <a:off x="2805287" y="5149388"/>
                <a:ext cx="1782839" cy="861520"/>
                <a:chOff x="367965" y="712991"/>
                <a:chExt cx="1782839" cy="861520"/>
              </a:xfrm>
            </p:grpSpPr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53144076-0F6A-4E6F-95AC-F443DED0ADFB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ound Same Side Corner Rectangle 328">
                  <a:extLst>
                    <a:ext uri="{FF2B5EF4-FFF2-40B4-BE49-F238E27FC236}">
                      <a16:creationId xmlns:a16="http://schemas.microsoft.com/office/drawing/2014/main" id="{4AA6BCC4-A4EE-7ACA-DF3F-B5727CC7B04C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ound Same Side Corner Rectangle 329">
                  <a:extLst>
                    <a:ext uri="{FF2B5EF4-FFF2-40B4-BE49-F238E27FC236}">
                      <a16:creationId xmlns:a16="http://schemas.microsoft.com/office/drawing/2014/main" id="{61DF476A-96A5-CEED-EB98-1001A9B30226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ound Same Side Corner Rectangle 330">
                  <a:extLst>
                    <a:ext uri="{FF2B5EF4-FFF2-40B4-BE49-F238E27FC236}">
                      <a16:creationId xmlns:a16="http://schemas.microsoft.com/office/drawing/2014/main" id="{32F55387-1B37-9E1B-B516-12BD5F50776B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ound Same Side Corner Rectangle 331">
                  <a:extLst>
                    <a:ext uri="{FF2B5EF4-FFF2-40B4-BE49-F238E27FC236}">
                      <a16:creationId xmlns:a16="http://schemas.microsoft.com/office/drawing/2014/main" id="{937F3790-487A-4B80-22EA-EF86C974027C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ound Same Side Corner Rectangle 332">
                  <a:extLst>
                    <a:ext uri="{FF2B5EF4-FFF2-40B4-BE49-F238E27FC236}">
                      <a16:creationId xmlns:a16="http://schemas.microsoft.com/office/drawing/2014/main" id="{8178940F-E942-A8CD-D8BC-C3AD7B5E70CF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23" name="Graphic 322" descr="Robot Hand outline">
                <a:extLst>
                  <a:ext uri="{FF2B5EF4-FFF2-40B4-BE49-F238E27FC236}">
                    <a16:creationId xmlns:a16="http://schemas.microsoft.com/office/drawing/2014/main" id="{8FE9E4D9-1685-A82D-AA27-E0CCEC06FD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98352" y="1002341"/>
                <a:ext cx="572170" cy="572170"/>
              </a:xfrm>
              <a:prstGeom prst="rect">
                <a:avLst/>
              </a:prstGeom>
            </p:spPr>
          </p:pic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705721E8-CA93-C424-0596-E5A91490A8C5}"/>
                  </a:ext>
                </a:extLst>
              </p:cNvPr>
              <p:cNvSpPr txBox="1"/>
              <p:nvPr/>
            </p:nvSpPr>
            <p:spPr>
              <a:xfrm rot="16200000">
                <a:off x="579368" y="990050"/>
                <a:ext cx="666300" cy="323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84518ED-6779-0055-4D40-62F04603928D}"/>
                  </a:ext>
                </a:extLst>
              </p:cNvPr>
              <p:cNvSpPr txBox="1"/>
              <p:nvPr/>
            </p:nvSpPr>
            <p:spPr>
              <a:xfrm rot="16200000">
                <a:off x="929365" y="1009419"/>
                <a:ext cx="666300" cy="323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1E143ECD-F30B-3A7E-B8BF-C0675EC2D3F9}"/>
                  </a:ext>
                </a:extLst>
              </p:cNvPr>
              <p:cNvSpPr txBox="1"/>
              <p:nvPr/>
            </p:nvSpPr>
            <p:spPr>
              <a:xfrm rot="16200000">
                <a:off x="1239007" y="1009418"/>
                <a:ext cx="666300" cy="323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DAA149FC-0BCA-CAB7-7774-7A4EE42463AD}"/>
                  </a:ext>
                </a:extLst>
              </p:cNvPr>
              <p:cNvSpPr txBox="1"/>
              <p:nvPr/>
            </p:nvSpPr>
            <p:spPr>
              <a:xfrm rot="16200000">
                <a:off x="1596246" y="999709"/>
                <a:ext cx="666300" cy="323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88" name="TextBox 387">
            <a:extLst>
              <a:ext uri="{FF2B5EF4-FFF2-40B4-BE49-F238E27FC236}">
                <a16:creationId xmlns:a16="http://schemas.microsoft.com/office/drawing/2014/main" id="{6CAB3142-3E56-AB01-BC32-20E395F73EBE}"/>
              </a:ext>
            </a:extLst>
          </p:cNvPr>
          <p:cNvSpPr txBox="1"/>
          <p:nvPr/>
        </p:nvSpPr>
        <p:spPr>
          <a:xfrm>
            <a:off x="3802783" y="895715"/>
            <a:ext cx="104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Tape Library 2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67DA78B4-D821-5D91-2B96-61D56A87B9DA}"/>
              </a:ext>
            </a:extLst>
          </p:cNvPr>
          <p:cNvSpPr txBox="1"/>
          <p:nvPr/>
        </p:nvSpPr>
        <p:spPr>
          <a:xfrm>
            <a:off x="7495589" y="1025615"/>
            <a:ext cx="1014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Tape</a:t>
            </a:r>
          </a:p>
          <a:p>
            <a:r>
              <a:rPr lang="en-US" b="1" dirty="0">
                <a:solidFill>
                  <a:schemeClr val="bg1"/>
                </a:solidFill>
              </a:rPr>
              <a:t>Library 4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FAE124BC-8E48-7E0F-2ECD-087A4761F410}"/>
              </a:ext>
            </a:extLst>
          </p:cNvPr>
          <p:cNvSpPr txBox="1"/>
          <p:nvPr/>
        </p:nvSpPr>
        <p:spPr>
          <a:xfrm>
            <a:off x="0" y="2911889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State of Tape Library</a:t>
            </a:r>
            <a:r>
              <a:rPr lang="en-US" dirty="0"/>
              <a:t>: </a:t>
            </a:r>
          </a:p>
          <a:p>
            <a:r>
              <a:rPr lang="en-US" dirty="0"/>
              <a:t>state_S1, state_S2, state_S3, state_S4, state_S5: 0, 1, or 2 to describe occupied or not</a:t>
            </a:r>
          </a:p>
          <a:p>
            <a:r>
              <a:rPr lang="en-US" b="1" u="sng" dirty="0"/>
              <a:t>Number of Departures Per Tape Library </a:t>
            </a:r>
            <a:r>
              <a:rPr lang="en-US" dirty="0"/>
              <a:t>: </a:t>
            </a:r>
          </a:p>
          <a:p>
            <a:r>
              <a:rPr lang="en-US" dirty="0"/>
              <a:t>num_of_departures1, num_of_departures2, num_of_departures3, num_of_departures4, num_of_departures5</a:t>
            </a:r>
          </a:p>
          <a:p>
            <a:r>
              <a:rPr lang="en-US" b="1" u="sng" dirty="0"/>
              <a:t>Total Departure Time of Tape Library </a:t>
            </a:r>
            <a:r>
              <a:rPr lang="en-US" dirty="0"/>
              <a:t>: </a:t>
            </a:r>
          </a:p>
          <a:p>
            <a:r>
              <a:rPr lang="en-US" dirty="0"/>
              <a:t>dep_sum_S1, dep_sum_S2, dep_sum_S3, dep_sum_S4, dep_sum_S5</a:t>
            </a:r>
          </a:p>
          <a:p>
            <a:r>
              <a:rPr lang="en-US" b="1" u="sng" dirty="0"/>
              <a:t>Departure Time From Tape Library :</a:t>
            </a:r>
            <a:endParaRPr lang="en-US" dirty="0"/>
          </a:p>
          <a:p>
            <a:r>
              <a:rPr lang="en-US" dirty="0"/>
              <a:t>t_departure_S1, t_departure_S2, t_departure_S3, t_departure_S4, t_departure_S5</a:t>
            </a:r>
          </a:p>
          <a:p>
            <a:r>
              <a:rPr lang="en-US" b="1" u="sng" dirty="0"/>
              <a:t>Type of Storage Tape Library :</a:t>
            </a:r>
            <a:r>
              <a:rPr lang="en-US" dirty="0"/>
              <a:t> based on user input</a:t>
            </a:r>
          </a:p>
          <a:p>
            <a:r>
              <a:rPr lang="en-US" dirty="0"/>
              <a:t>TYPE_S1, TYPE_S2, TYPE_S3, TYPE_S4, TYPE_S5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BFCFE55-8F23-E1AA-22E6-1EED81D177F5}"/>
              </a:ext>
            </a:extLst>
          </p:cNvPr>
          <p:cNvGrpSpPr/>
          <p:nvPr/>
        </p:nvGrpSpPr>
        <p:grpSpPr>
          <a:xfrm>
            <a:off x="1698361" y="106553"/>
            <a:ext cx="1539110" cy="2253588"/>
            <a:chOff x="289690" y="291904"/>
            <a:chExt cx="4332849" cy="6274191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3762B66-A53A-FD5C-0185-AE0CDF206A4F}"/>
                </a:ext>
              </a:extLst>
            </p:cNvPr>
            <p:cNvSpPr/>
            <p:nvPr/>
          </p:nvSpPr>
          <p:spPr>
            <a:xfrm>
              <a:off x="289690" y="291904"/>
              <a:ext cx="4332849" cy="627419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Tape </a:t>
              </a:r>
            </a:p>
            <a:p>
              <a:pPr algn="ctr"/>
              <a:r>
                <a:rPr lang="en-US" b="1" dirty="0"/>
                <a:t>Library 1</a:t>
              </a:r>
            </a:p>
          </p:txBody>
        </p:sp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7392AA9F-0C12-5BC9-83FE-BAB2D91DE5E6}"/>
                </a:ext>
              </a:extLst>
            </p:cNvPr>
            <p:cNvSpPr/>
            <p:nvPr/>
          </p:nvSpPr>
          <p:spPr>
            <a:xfrm>
              <a:off x="582821" y="786809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ound Same Side Corner Rectangle 10">
              <a:extLst>
                <a:ext uri="{FF2B5EF4-FFF2-40B4-BE49-F238E27FC236}">
                  <a16:creationId xmlns:a16="http://schemas.microsoft.com/office/drawing/2014/main" id="{673344AD-8306-1DA8-6737-61B85D82111E}"/>
                </a:ext>
              </a:extLst>
            </p:cNvPr>
            <p:cNvSpPr/>
            <p:nvPr/>
          </p:nvSpPr>
          <p:spPr>
            <a:xfrm>
              <a:off x="582821" y="1637905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 Same Side Corner Rectangle 11">
              <a:extLst>
                <a:ext uri="{FF2B5EF4-FFF2-40B4-BE49-F238E27FC236}">
                  <a16:creationId xmlns:a16="http://schemas.microsoft.com/office/drawing/2014/main" id="{237AB42C-7AAE-EF30-4856-7CA85935EA3B}"/>
                </a:ext>
              </a:extLst>
            </p:cNvPr>
            <p:cNvSpPr/>
            <p:nvPr/>
          </p:nvSpPr>
          <p:spPr>
            <a:xfrm>
              <a:off x="582821" y="2489001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 Same Side Corner Rectangle 12">
              <a:extLst>
                <a:ext uri="{FF2B5EF4-FFF2-40B4-BE49-F238E27FC236}">
                  <a16:creationId xmlns:a16="http://schemas.microsoft.com/office/drawing/2014/main" id="{6429CCD6-DB42-26A3-3416-869B2FF913A9}"/>
                </a:ext>
              </a:extLst>
            </p:cNvPr>
            <p:cNvSpPr/>
            <p:nvPr/>
          </p:nvSpPr>
          <p:spPr>
            <a:xfrm>
              <a:off x="582821" y="3340097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 Same Side Corner Rectangle 13">
              <a:extLst>
                <a:ext uri="{FF2B5EF4-FFF2-40B4-BE49-F238E27FC236}">
                  <a16:creationId xmlns:a16="http://schemas.microsoft.com/office/drawing/2014/main" id="{E22937CC-8D71-AC38-6422-631F032F91A4}"/>
                </a:ext>
              </a:extLst>
            </p:cNvPr>
            <p:cNvSpPr/>
            <p:nvPr/>
          </p:nvSpPr>
          <p:spPr>
            <a:xfrm>
              <a:off x="582821" y="4191193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CF598AC-3A52-4013-19FC-3C79E7B8574C}"/>
                </a:ext>
              </a:extLst>
            </p:cNvPr>
            <p:cNvSpPr/>
            <p:nvPr/>
          </p:nvSpPr>
          <p:spPr>
            <a:xfrm>
              <a:off x="861926" y="4987533"/>
              <a:ext cx="111642" cy="10632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5AFFEE0-3850-C2B2-E774-3EFEC0BFC4C5}"/>
                </a:ext>
              </a:extLst>
            </p:cNvPr>
            <p:cNvSpPr/>
            <p:nvPr/>
          </p:nvSpPr>
          <p:spPr>
            <a:xfrm>
              <a:off x="861926" y="5177164"/>
              <a:ext cx="111642" cy="10632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A92564E-B166-555E-6F9E-78882E9C081D}"/>
                </a:ext>
              </a:extLst>
            </p:cNvPr>
            <p:cNvSpPr/>
            <p:nvPr/>
          </p:nvSpPr>
          <p:spPr>
            <a:xfrm>
              <a:off x="861926" y="5366795"/>
              <a:ext cx="111642" cy="10632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 Same Side Corner Rectangle 17">
              <a:extLst>
                <a:ext uri="{FF2B5EF4-FFF2-40B4-BE49-F238E27FC236}">
                  <a16:creationId xmlns:a16="http://schemas.microsoft.com/office/drawing/2014/main" id="{155929DA-C1AA-CC44-467D-EF2C4E86F4E5}"/>
                </a:ext>
              </a:extLst>
            </p:cNvPr>
            <p:cNvSpPr/>
            <p:nvPr/>
          </p:nvSpPr>
          <p:spPr>
            <a:xfrm>
              <a:off x="582821" y="5566879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 Same Side Corner Rectangle 18">
              <a:extLst>
                <a:ext uri="{FF2B5EF4-FFF2-40B4-BE49-F238E27FC236}">
                  <a16:creationId xmlns:a16="http://schemas.microsoft.com/office/drawing/2014/main" id="{C5DD1CFB-83B8-07AE-1B62-DFD7A5D114F2}"/>
                </a:ext>
              </a:extLst>
            </p:cNvPr>
            <p:cNvSpPr/>
            <p:nvPr/>
          </p:nvSpPr>
          <p:spPr>
            <a:xfrm>
              <a:off x="3661301" y="786809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 Same Side Corner Rectangle 19">
              <a:extLst>
                <a:ext uri="{FF2B5EF4-FFF2-40B4-BE49-F238E27FC236}">
                  <a16:creationId xmlns:a16="http://schemas.microsoft.com/office/drawing/2014/main" id="{49A9E75B-085C-3103-C66C-0AC249A9B66E}"/>
                </a:ext>
              </a:extLst>
            </p:cNvPr>
            <p:cNvSpPr/>
            <p:nvPr/>
          </p:nvSpPr>
          <p:spPr>
            <a:xfrm>
              <a:off x="3661301" y="1637905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 Same Side Corner Rectangle 20">
              <a:extLst>
                <a:ext uri="{FF2B5EF4-FFF2-40B4-BE49-F238E27FC236}">
                  <a16:creationId xmlns:a16="http://schemas.microsoft.com/office/drawing/2014/main" id="{D3F28378-A547-2ADC-239C-502A0B88B1B1}"/>
                </a:ext>
              </a:extLst>
            </p:cNvPr>
            <p:cNvSpPr/>
            <p:nvPr/>
          </p:nvSpPr>
          <p:spPr>
            <a:xfrm>
              <a:off x="3661301" y="2489001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 Same Side Corner Rectangle 21">
              <a:extLst>
                <a:ext uri="{FF2B5EF4-FFF2-40B4-BE49-F238E27FC236}">
                  <a16:creationId xmlns:a16="http://schemas.microsoft.com/office/drawing/2014/main" id="{63E23BAF-1B15-95D5-7FF0-8E653DA79390}"/>
                </a:ext>
              </a:extLst>
            </p:cNvPr>
            <p:cNvSpPr/>
            <p:nvPr/>
          </p:nvSpPr>
          <p:spPr>
            <a:xfrm>
              <a:off x="3661301" y="3340097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 Same Side Corner Rectangle 22">
              <a:extLst>
                <a:ext uri="{FF2B5EF4-FFF2-40B4-BE49-F238E27FC236}">
                  <a16:creationId xmlns:a16="http://schemas.microsoft.com/office/drawing/2014/main" id="{D5F1C4CA-DB18-ED21-9BB4-355DCF62CFB6}"/>
                </a:ext>
              </a:extLst>
            </p:cNvPr>
            <p:cNvSpPr/>
            <p:nvPr/>
          </p:nvSpPr>
          <p:spPr>
            <a:xfrm>
              <a:off x="3661301" y="4191193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18897C-A222-DB33-9A07-52B95FAE8BA0}"/>
                </a:ext>
              </a:extLst>
            </p:cNvPr>
            <p:cNvSpPr/>
            <p:nvPr/>
          </p:nvSpPr>
          <p:spPr>
            <a:xfrm>
              <a:off x="3940406" y="4987533"/>
              <a:ext cx="111642" cy="10632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A667D84-AFEC-7ECF-2556-38F847CCBA96}"/>
                </a:ext>
              </a:extLst>
            </p:cNvPr>
            <p:cNvSpPr/>
            <p:nvPr/>
          </p:nvSpPr>
          <p:spPr>
            <a:xfrm>
              <a:off x="3940406" y="5177164"/>
              <a:ext cx="111642" cy="10632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F021BF9-83A0-3283-E6B2-BD9723CC74A3}"/>
                </a:ext>
              </a:extLst>
            </p:cNvPr>
            <p:cNvSpPr/>
            <p:nvPr/>
          </p:nvSpPr>
          <p:spPr>
            <a:xfrm>
              <a:off x="3940406" y="5366795"/>
              <a:ext cx="111642" cy="10632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 Same Side Corner Rectangle 26">
              <a:extLst>
                <a:ext uri="{FF2B5EF4-FFF2-40B4-BE49-F238E27FC236}">
                  <a16:creationId xmlns:a16="http://schemas.microsoft.com/office/drawing/2014/main" id="{7FFC50E3-69F4-7606-FA4A-B2E73CDCF9B5}"/>
                </a:ext>
              </a:extLst>
            </p:cNvPr>
            <p:cNvSpPr/>
            <p:nvPr/>
          </p:nvSpPr>
          <p:spPr>
            <a:xfrm>
              <a:off x="3661301" y="5566879"/>
              <a:ext cx="669852" cy="712382"/>
            </a:xfrm>
            <a:prstGeom prst="round2Same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Graphic 30" descr="Robot Hand outline">
              <a:extLst>
                <a:ext uri="{FF2B5EF4-FFF2-40B4-BE49-F238E27FC236}">
                  <a16:creationId xmlns:a16="http://schemas.microsoft.com/office/drawing/2014/main" id="{DBFD05B1-BB03-A420-FEB1-684FE02FA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57840" y="1067345"/>
              <a:ext cx="1421656" cy="1421656"/>
            </a:xfrm>
            <a:prstGeom prst="rect">
              <a:avLst/>
            </a:prstGeom>
          </p:spPr>
        </p:pic>
        <p:pic>
          <p:nvPicPr>
            <p:cNvPr id="32" name="Graphic 31" descr="Robot Hand outline">
              <a:extLst>
                <a:ext uri="{FF2B5EF4-FFF2-40B4-BE49-F238E27FC236}">
                  <a16:creationId xmlns:a16="http://schemas.microsoft.com/office/drawing/2014/main" id="{5DB5A5AC-EC99-1E83-DBEF-3ACDF73B8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314436" y="5017583"/>
              <a:ext cx="1421656" cy="1421656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CED488-EA62-6FB1-5A8D-E56F869D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8B8A62-42A8-CBF2-5DDF-84241200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2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CCDB-08BF-EFBE-4100-BA096065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Schematic of Servers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A0C6A-CBA8-2B2B-AB51-5D9C68028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DDCB2-4D1E-B55B-B55B-1D29D1FD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A4D20-3F65-8721-2CAC-C69A22BA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FFCE5A28-D637-2460-7EE3-DD2AF88ECB08}"/>
              </a:ext>
            </a:extLst>
          </p:cNvPr>
          <p:cNvSpPr txBox="1"/>
          <p:nvPr/>
        </p:nvSpPr>
        <p:spPr>
          <a:xfrm>
            <a:off x="5592161" y="3615568"/>
            <a:ext cx="161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24A412D-7D88-8AA4-5A82-EBD7F0BD38C9}"/>
              </a:ext>
            </a:extLst>
          </p:cNvPr>
          <p:cNvSpPr/>
          <p:nvPr/>
        </p:nvSpPr>
        <p:spPr>
          <a:xfrm>
            <a:off x="321258" y="291904"/>
            <a:ext cx="4332849" cy="62741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39AD536B-5DA2-39A5-148C-783E5730C28D}"/>
              </a:ext>
            </a:extLst>
          </p:cNvPr>
          <p:cNvSpPr/>
          <p:nvPr/>
        </p:nvSpPr>
        <p:spPr>
          <a:xfrm>
            <a:off x="616688" y="758494"/>
            <a:ext cx="669852" cy="712382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EB0CC35A-B179-E9E3-655B-9AC4439F2F15}"/>
              </a:ext>
            </a:extLst>
          </p:cNvPr>
          <p:cNvSpPr/>
          <p:nvPr/>
        </p:nvSpPr>
        <p:spPr>
          <a:xfrm>
            <a:off x="616688" y="1609590"/>
            <a:ext cx="669852" cy="712382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534665D2-E89C-0CDF-B440-BBE322843E01}"/>
              </a:ext>
            </a:extLst>
          </p:cNvPr>
          <p:cNvSpPr/>
          <p:nvPr/>
        </p:nvSpPr>
        <p:spPr>
          <a:xfrm>
            <a:off x="616688" y="2460686"/>
            <a:ext cx="669852" cy="712382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740A7CEC-0E0C-DC33-AE38-14A00F73C909}"/>
              </a:ext>
            </a:extLst>
          </p:cNvPr>
          <p:cNvSpPr/>
          <p:nvPr/>
        </p:nvSpPr>
        <p:spPr>
          <a:xfrm>
            <a:off x="616688" y="3311782"/>
            <a:ext cx="669852" cy="712382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C656DF5F-A044-917E-BB4E-F9945CDAB48E}"/>
              </a:ext>
            </a:extLst>
          </p:cNvPr>
          <p:cNvSpPr/>
          <p:nvPr/>
        </p:nvSpPr>
        <p:spPr>
          <a:xfrm>
            <a:off x="616688" y="4162878"/>
            <a:ext cx="669852" cy="712382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DFDE0D-3220-70BD-BC3A-FD0E6B9CBFEF}"/>
              </a:ext>
            </a:extLst>
          </p:cNvPr>
          <p:cNvSpPr/>
          <p:nvPr/>
        </p:nvSpPr>
        <p:spPr>
          <a:xfrm>
            <a:off x="895793" y="4959218"/>
            <a:ext cx="111642" cy="10632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EA10AF-2679-5D5B-B082-D08D491AD519}"/>
              </a:ext>
            </a:extLst>
          </p:cNvPr>
          <p:cNvSpPr/>
          <p:nvPr/>
        </p:nvSpPr>
        <p:spPr>
          <a:xfrm>
            <a:off x="895793" y="5148849"/>
            <a:ext cx="111642" cy="10632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A1FCF0-A2EB-F69B-F0DC-D8F2152B0849}"/>
              </a:ext>
            </a:extLst>
          </p:cNvPr>
          <p:cNvSpPr/>
          <p:nvPr/>
        </p:nvSpPr>
        <p:spPr>
          <a:xfrm>
            <a:off x="895793" y="5338480"/>
            <a:ext cx="111642" cy="10632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A89F0201-B039-7628-C6BB-682AC711C305}"/>
              </a:ext>
            </a:extLst>
          </p:cNvPr>
          <p:cNvSpPr/>
          <p:nvPr/>
        </p:nvSpPr>
        <p:spPr>
          <a:xfrm>
            <a:off x="616688" y="5538564"/>
            <a:ext cx="669852" cy="712382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767DA942-013E-3A90-D7C4-F0ADA023CDCD}"/>
              </a:ext>
            </a:extLst>
          </p:cNvPr>
          <p:cNvSpPr/>
          <p:nvPr/>
        </p:nvSpPr>
        <p:spPr>
          <a:xfrm>
            <a:off x="3695168" y="758494"/>
            <a:ext cx="669852" cy="712382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n+1</a:t>
            </a:r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0D817F64-488A-F98E-A6D6-E02F040F7EDE}"/>
              </a:ext>
            </a:extLst>
          </p:cNvPr>
          <p:cNvSpPr/>
          <p:nvPr/>
        </p:nvSpPr>
        <p:spPr>
          <a:xfrm>
            <a:off x="3695168" y="1609590"/>
            <a:ext cx="669852" cy="712382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n+2</a:t>
            </a:r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A87F9FC5-D92B-F1A4-3615-B7CDCF0758E2}"/>
              </a:ext>
            </a:extLst>
          </p:cNvPr>
          <p:cNvSpPr/>
          <p:nvPr/>
        </p:nvSpPr>
        <p:spPr>
          <a:xfrm>
            <a:off x="3695168" y="2460686"/>
            <a:ext cx="669852" cy="712382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n+3</a:t>
            </a:r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F424035D-C0E3-D9C0-2B3D-F91A2562C0ED}"/>
              </a:ext>
            </a:extLst>
          </p:cNvPr>
          <p:cNvSpPr/>
          <p:nvPr/>
        </p:nvSpPr>
        <p:spPr>
          <a:xfrm>
            <a:off x="3695168" y="3311782"/>
            <a:ext cx="669852" cy="712382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n+4</a:t>
            </a: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9F6F225D-50D0-0BAE-9196-FB26F9727E1E}"/>
              </a:ext>
            </a:extLst>
          </p:cNvPr>
          <p:cNvSpPr/>
          <p:nvPr/>
        </p:nvSpPr>
        <p:spPr>
          <a:xfrm>
            <a:off x="3695168" y="4162878"/>
            <a:ext cx="669852" cy="712382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n+5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FF40C9-92A5-B84B-05F2-07C7CD2B4859}"/>
              </a:ext>
            </a:extLst>
          </p:cNvPr>
          <p:cNvSpPr/>
          <p:nvPr/>
        </p:nvSpPr>
        <p:spPr>
          <a:xfrm>
            <a:off x="3974273" y="4959218"/>
            <a:ext cx="111642" cy="10632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6E5B78-8E68-449D-6108-215B208A2EF8}"/>
              </a:ext>
            </a:extLst>
          </p:cNvPr>
          <p:cNvSpPr/>
          <p:nvPr/>
        </p:nvSpPr>
        <p:spPr>
          <a:xfrm>
            <a:off x="3974273" y="5148849"/>
            <a:ext cx="111642" cy="10632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0A9438-9154-237F-C716-945B47DEEDF2}"/>
              </a:ext>
            </a:extLst>
          </p:cNvPr>
          <p:cNvSpPr/>
          <p:nvPr/>
        </p:nvSpPr>
        <p:spPr>
          <a:xfrm>
            <a:off x="3974273" y="5338480"/>
            <a:ext cx="111642" cy="10632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4AD6AF30-1F7A-9F95-F8B4-AD09DE835B64}"/>
              </a:ext>
            </a:extLst>
          </p:cNvPr>
          <p:cNvSpPr/>
          <p:nvPr/>
        </p:nvSpPr>
        <p:spPr>
          <a:xfrm>
            <a:off x="3695168" y="5538564"/>
            <a:ext cx="669852" cy="712382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n+m</a:t>
            </a:r>
            <a:endParaRPr lang="en-US" dirty="0"/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062C3953-16CB-690B-3180-7CD072C5FC6E}"/>
              </a:ext>
            </a:extLst>
          </p:cNvPr>
          <p:cNvCxnSpPr>
            <a:cxnSpLocks/>
          </p:cNvCxnSpPr>
          <p:nvPr/>
        </p:nvCxnSpPr>
        <p:spPr>
          <a:xfrm flipV="1">
            <a:off x="2489981" y="946286"/>
            <a:ext cx="2565345" cy="1668707"/>
          </a:xfrm>
          <a:prstGeom prst="curvedConnector3">
            <a:avLst/>
          </a:prstGeom>
          <a:ln w="12700" cap="rnd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23AC9A4-5C63-1080-3F41-12510C0D2D13}"/>
              </a:ext>
            </a:extLst>
          </p:cNvPr>
          <p:cNvSpPr txBox="1"/>
          <p:nvPr/>
        </p:nvSpPr>
        <p:spPr>
          <a:xfrm>
            <a:off x="5105981" y="684676"/>
            <a:ext cx="1615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Tape Library</a:t>
            </a: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833FB0CD-6813-622E-BF75-54FD07C2CF21}"/>
              </a:ext>
            </a:extLst>
          </p:cNvPr>
          <p:cNvCxnSpPr>
            <a:cxnSpLocks/>
          </p:cNvCxnSpPr>
          <p:nvPr/>
        </p:nvCxnSpPr>
        <p:spPr>
          <a:xfrm flipV="1">
            <a:off x="4030094" y="3889876"/>
            <a:ext cx="1595934" cy="629819"/>
          </a:xfrm>
          <a:prstGeom prst="curvedConnector3">
            <a:avLst/>
          </a:prstGeom>
          <a:ln w="12700" cap="rnd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aphic 35" descr="Robot Hand outline">
            <a:extLst>
              <a:ext uri="{FF2B5EF4-FFF2-40B4-BE49-F238E27FC236}">
                <a16:creationId xmlns:a16="http://schemas.microsoft.com/office/drawing/2014/main" id="{7715CB60-B9A9-AC35-0DF1-CF1D6611BD9D}"/>
              </a:ext>
            </a:extLst>
          </p:cNvPr>
          <p:cNvGrpSpPr/>
          <p:nvPr/>
        </p:nvGrpSpPr>
        <p:grpSpPr>
          <a:xfrm>
            <a:off x="2250942" y="1246354"/>
            <a:ext cx="1288408" cy="992197"/>
            <a:chOff x="2250942" y="1246354"/>
            <a:chExt cx="1288408" cy="992197"/>
          </a:xfrm>
          <a:solidFill>
            <a:srgbClr val="000000"/>
          </a:solidFill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9CB10B8-C2A5-8C1B-F747-CBA575A1B3D8}"/>
                </a:ext>
              </a:extLst>
            </p:cNvPr>
            <p:cNvSpPr/>
            <p:nvPr/>
          </p:nvSpPr>
          <p:spPr>
            <a:xfrm>
              <a:off x="2250942" y="1246354"/>
              <a:ext cx="1288408" cy="992197"/>
            </a:xfrm>
            <a:custGeom>
              <a:avLst/>
              <a:gdLst>
                <a:gd name="connsiteX0" fmla="*/ 1277876 w 1288408"/>
                <a:gd name="connsiteY0" fmla="*/ 341908 h 992197"/>
                <a:gd name="connsiteX1" fmla="*/ 1266029 w 1288408"/>
                <a:gd name="connsiteY1" fmla="*/ 328388 h 992197"/>
                <a:gd name="connsiteX2" fmla="*/ 1109469 w 1288408"/>
                <a:gd name="connsiteY2" fmla="*/ 296489 h 992197"/>
                <a:gd name="connsiteX3" fmla="*/ 1096052 w 1288408"/>
                <a:gd name="connsiteY3" fmla="*/ 300517 h 992197"/>
                <a:gd name="connsiteX4" fmla="*/ 1076386 w 1288408"/>
                <a:gd name="connsiteY4" fmla="*/ 320183 h 992197"/>
                <a:gd name="connsiteX5" fmla="*/ 788382 w 1288408"/>
                <a:gd name="connsiteY5" fmla="*/ 35112 h 992197"/>
                <a:gd name="connsiteX6" fmla="*/ 648290 w 1288408"/>
                <a:gd name="connsiteY6" fmla="*/ 21191 h 992197"/>
                <a:gd name="connsiteX7" fmla="*/ 335911 w 1288408"/>
                <a:gd name="connsiteY7" fmla="*/ 266916 h 992197"/>
                <a:gd name="connsiteX8" fmla="*/ 325796 w 1288408"/>
                <a:gd name="connsiteY8" fmla="*/ 266560 h 992197"/>
                <a:gd name="connsiteX9" fmla="*/ 59236 w 1288408"/>
                <a:gd name="connsiteY9" fmla="*/ 533121 h 992197"/>
                <a:gd name="connsiteX10" fmla="*/ 59236 w 1288408"/>
                <a:gd name="connsiteY10" fmla="*/ 845589 h 992197"/>
                <a:gd name="connsiteX11" fmla="*/ 0 w 1288408"/>
                <a:gd name="connsiteY11" fmla="*/ 918153 h 992197"/>
                <a:gd name="connsiteX12" fmla="*/ 0 w 1288408"/>
                <a:gd name="connsiteY12" fmla="*/ 992197 h 992197"/>
                <a:gd name="connsiteX13" fmla="*/ 651592 w 1288408"/>
                <a:gd name="connsiteY13" fmla="*/ 992197 h 992197"/>
                <a:gd name="connsiteX14" fmla="*/ 651592 w 1288408"/>
                <a:gd name="connsiteY14" fmla="*/ 918153 h 992197"/>
                <a:gd name="connsiteX15" fmla="*/ 591527 w 1288408"/>
                <a:gd name="connsiteY15" fmla="*/ 845589 h 992197"/>
                <a:gd name="connsiteX16" fmla="*/ 592357 w 1288408"/>
                <a:gd name="connsiteY16" fmla="*/ 533121 h 992197"/>
                <a:gd name="connsiteX17" fmla="*/ 592357 w 1288408"/>
                <a:gd name="connsiteY17" fmla="*/ 533121 h 992197"/>
                <a:gd name="connsiteX18" fmla="*/ 535165 w 1288408"/>
                <a:gd name="connsiteY18" fmla="*/ 369127 h 992197"/>
                <a:gd name="connsiteX19" fmla="*/ 675642 w 1288408"/>
                <a:gd name="connsiteY19" fmla="*/ 201046 h 992197"/>
                <a:gd name="connsiteX20" fmla="*/ 744578 w 1288408"/>
                <a:gd name="connsiteY20" fmla="*/ 201564 h 992197"/>
                <a:gd name="connsiteX21" fmla="*/ 971643 w 1288408"/>
                <a:gd name="connsiteY21" fmla="*/ 424927 h 992197"/>
                <a:gd name="connsiteX22" fmla="*/ 950081 w 1288408"/>
                <a:gd name="connsiteY22" fmla="*/ 446474 h 992197"/>
                <a:gd name="connsiteX23" fmla="*/ 946008 w 1288408"/>
                <a:gd name="connsiteY23" fmla="*/ 459802 h 992197"/>
                <a:gd name="connsiteX24" fmla="*/ 976293 w 1288408"/>
                <a:gd name="connsiteY24" fmla="*/ 618006 h 992197"/>
                <a:gd name="connsiteX25" fmla="*/ 989858 w 1288408"/>
                <a:gd name="connsiteY25" fmla="*/ 629986 h 992197"/>
                <a:gd name="connsiteX26" fmla="*/ 1146921 w 1288408"/>
                <a:gd name="connsiteY26" fmla="*/ 640456 h 992197"/>
                <a:gd name="connsiteX27" fmla="*/ 1147928 w 1288408"/>
                <a:gd name="connsiteY27" fmla="*/ 640456 h 992197"/>
                <a:gd name="connsiteX28" fmla="*/ 1163218 w 1288408"/>
                <a:gd name="connsiteY28" fmla="*/ 626128 h 992197"/>
                <a:gd name="connsiteX29" fmla="*/ 1148891 w 1288408"/>
                <a:gd name="connsiteY29" fmla="*/ 610838 h 992197"/>
                <a:gd name="connsiteX30" fmla="*/ 1003230 w 1288408"/>
                <a:gd name="connsiteY30" fmla="*/ 601138 h 992197"/>
                <a:gd name="connsiteX31" fmla="*/ 976574 w 1288408"/>
                <a:gd name="connsiteY31" fmla="*/ 461860 h 992197"/>
                <a:gd name="connsiteX32" fmla="*/ 1111335 w 1288408"/>
                <a:gd name="connsiteY32" fmla="*/ 327099 h 992197"/>
                <a:gd name="connsiteX33" fmla="*/ 1249058 w 1288408"/>
                <a:gd name="connsiteY33" fmla="*/ 355147 h 992197"/>
                <a:gd name="connsiteX34" fmla="*/ 1258758 w 1288408"/>
                <a:gd name="connsiteY34" fmla="*/ 500941 h 992197"/>
                <a:gd name="connsiteX35" fmla="*/ 1274515 w 1288408"/>
                <a:gd name="connsiteY35" fmla="*/ 514743 h 992197"/>
                <a:gd name="connsiteX36" fmla="*/ 1288380 w 1288408"/>
                <a:gd name="connsiteY36" fmla="*/ 499049 h 992197"/>
                <a:gd name="connsiteX37" fmla="*/ 1288376 w 1288408"/>
                <a:gd name="connsiteY37" fmla="*/ 498972 h 992197"/>
                <a:gd name="connsiteX38" fmla="*/ 621975 w 1288408"/>
                <a:gd name="connsiteY38" fmla="*/ 918153 h 992197"/>
                <a:gd name="connsiteX39" fmla="*/ 621975 w 1288408"/>
                <a:gd name="connsiteY39" fmla="*/ 962579 h 992197"/>
                <a:gd name="connsiteX40" fmla="*/ 29618 w 1288408"/>
                <a:gd name="connsiteY40" fmla="*/ 962579 h 992197"/>
                <a:gd name="connsiteX41" fmla="*/ 29618 w 1288408"/>
                <a:gd name="connsiteY41" fmla="*/ 918153 h 992197"/>
                <a:gd name="connsiteX42" fmla="*/ 74045 w 1288408"/>
                <a:gd name="connsiteY42" fmla="*/ 873726 h 992197"/>
                <a:gd name="connsiteX43" fmla="*/ 577548 w 1288408"/>
                <a:gd name="connsiteY43" fmla="*/ 873726 h 992197"/>
                <a:gd name="connsiteX44" fmla="*/ 621975 w 1288408"/>
                <a:gd name="connsiteY44" fmla="*/ 918153 h 992197"/>
                <a:gd name="connsiteX45" fmla="*/ 562739 w 1288408"/>
                <a:gd name="connsiteY45" fmla="*/ 533121 h 992197"/>
                <a:gd name="connsiteX46" fmla="*/ 561910 w 1288408"/>
                <a:gd name="connsiteY46" fmla="*/ 844108 h 992197"/>
                <a:gd name="connsiteX47" fmla="*/ 88854 w 1288408"/>
                <a:gd name="connsiteY47" fmla="*/ 844108 h 992197"/>
                <a:gd name="connsiteX48" fmla="*/ 88854 w 1288408"/>
                <a:gd name="connsiteY48" fmla="*/ 533121 h 992197"/>
                <a:gd name="connsiteX49" fmla="*/ 296045 w 1288408"/>
                <a:gd name="connsiteY49" fmla="*/ 298296 h 992197"/>
                <a:gd name="connsiteX50" fmla="*/ 236661 w 1288408"/>
                <a:gd name="connsiteY50" fmla="*/ 345048 h 992197"/>
                <a:gd name="connsiteX51" fmla="*/ 221319 w 1288408"/>
                <a:gd name="connsiteY51" fmla="*/ 518638 h 992197"/>
                <a:gd name="connsiteX52" fmla="*/ 315771 w 1288408"/>
                <a:gd name="connsiteY52" fmla="*/ 562739 h 992197"/>
                <a:gd name="connsiteX53" fmla="*/ 321176 w 1288408"/>
                <a:gd name="connsiteY53" fmla="*/ 562605 h 992197"/>
                <a:gd name="connsiteX54" fmla="*/ 410207 w 1288408"/>
                <a:gd name="connsiteY54" fmla="*/ 518593 h 992197"/>
                <a:gd name="connsiteX55" fmla="*/ 515809 w 1288408"/>
                <a:gd name="connsiteY55" fmla="*/ 392244 h 992197"/>
                <a:gd name="connsiteX56" fmla="*/ 562739 w 1288408"/>
                <a:gd name="connsiteY56" fmla="*/ 533121 h 992197"/>
                <a:gd name="connsiteX57" fmla="*/ 387520 w 1288408"/>
                <a:gd name="connsiteY57" fmla="*/ 499579 h 992197"/>
                <a:gd name="connsiteX58" fmla="*/ 319873 w 1288408"/>
                <a:gd name="connsiteY58" fmla="*/ 533017 h 992197"/>
                <a:gd name="connsiteX59" fmla="*/ 249560 w 1288408"/>
                <a:gd name="connsiteY59" fmla="*/ 505695 h 992197"/>
                <a:gd name="connsiteX60" fmla="*/ 249489 w 1288408"/>
                <a:gd name="connsiteY60" fmla="*/ 373336 h 992197"/>
                <a:gd name="connsiteX61" fmla="*/ 255321 w 1288408"/>
                <a:gd name="connsiteY61" fmla="*/ 367972 h 992197"/>
                <a:gd name="connsiteX62" fmla="*/ 607773 w 1288408"/>
                <a:gd name="connsiteY62" fmla="*/ 90527 h 992197"/>
                <a:gd name="connsiteX63" fmla="*/ 608010 w 1288408"/>
                <a:gd name="connsiteY63" fmla="*/ 90660 h 992197"/>
                <a:gd name="connsiteX64" fmla="*/ 648971 w 1288408"/>
                <a:gd name="connsiteY64" fmla="*/ 186622 h 992197"/>
                <a:gd name="connsiteX65" fmla="*/ 637405 w 1288408"/>
                <a:gd name="connsiteY65" fmla="*/ 113318 h 992197"/>
                <a:gd name="connsiteX66" fmla="*/ 701173 w 1288408"/>
                <a:gd name="connsiteY66" fmla="*/ 30257 h 992197"/>
                <a:gd name="connsiteX67" fmla="*/ 784233 w 1288408"/>
                <a:gd name="connsiteY67" fmla="*/ 94025 h 992197"/>
                <a:gd name="connsiteX68" fmla="*/ 720466 w 1288408"/>
                <a:gd name="connsiteY68" fmla="*/ 177085 h 992197"/>
                <a:gd name="connsiteX69" fmla="*/ 701173 w 1288408"/>
                <a:gd name="connsiteY69" fmla="*/ 177085 h 992197"/>
                <a:gd name="connsiteX70" fmla="*/ 637405 w 1288408"/>
                <a:gd name="connsiteY70" fmla="*/ 113318 h 992197"/>
                <a:gd name="connsiteX71" fmla="*/ 814698 w 1288408"/>
                <a:gd name="connsiteY71" fmla="*/ 102715 h 992197"/>
                <a:gd name="connsiteX72" fmla="*/ 1054958 w 1288408"/>
                <a:gd name="connsiteY72" fmla="*/ 340605 h 992197"/>
                <a:gd name="connsiteX73" fmla="*/ 992109 w 1288408"/>
                <a:gd name="connsiteY73" fmla="*/ 403469 h 992197"/>
                <a:gd name="connsiteX74" fmla="*/ 772093 w 1288408"/>
                <a:gd name="connsiteY74" fmla="*/ 187096 h 992197"/>
                <a:gd name="connsiteX75" fmla="*/ 814490 w 1288408"/>
                <a:gd name="connsiteY75" fmla="*/ 105143 h 992197"/>
                <a:gd name="connsiteX76" fmla="*/ 814490 w 1288408"/>
                <a:gd name="connsiteY76" fmla="*/ 102863 h 992197"/>
                <a:gd name="connsiteX77" fmla="*/ 814698 w 1288408"/>
                <a:gd name="connsiteY77" fmla="*/ 102715 h 99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88408" h="992197">
                  <a:moveTo>
                    <a:pt x="1277876" y="341908"/>
                  </a:moveTo>
                  <a:cubicBezTo>
                    <a:pt x="1277428" y="335246"/>
                    <a:pt x="1272575" y="329709"/>
                    <a:pt x="1266029" y="328388"/>
                  </a:cubicBezTo>
                  <a:lnTo>
                    <a:pt x="1109469" y="296489"/>
                  </a:lnTo>
                  <a:cubicBezTo>
                    <a:pt x="1104603" y="295456"/>
                    <a:pt x="1099546" y="296975"/>
                    <a:pt x="1096052" y="300517"/>
                  </a:cubicBezTo>
                  <a:lnTo>
                    <a:pt x="1076386" y="320183"/>
                  </a:lnTo>
                  <a:lnTo>
                    <a:pt x="788382" y="35112"/>
                  </a:lnTo>
                  <a:cubicBezTo>
                    <a:pt x="752620" y="-5665"/>
                    <a:pt x="691377" y="-11750"/>
                    <a:pt x="648290" y="21191"/>
                  </a:cubicBezTo>
                  <a:lnTo>
                    <a:pt x="335911" y="266916"/>
                  </a:lnTo>
                  <a:cubicBezTo>
                    <a:pt x="332549" y="266768"/>
                    <a:pt x="329202" y="266560"/>
                    <a:pt x="325796" y="266560"/>
                  </a:cubicBezTo>
                  <a:cubicBezTo>
                    <a:pt x="178650" y="266732"/>
                    <a:pt x="59407" y="385975"/>
                    <a:pt x="59236" y="533121"/>
                  </a:cubicBezTo>
                  <a:lnTo>
                    <a:pt x="59236" y="845589"/>
                  </a:lnTo>
                  <a:cubicBezTo>
                    <a:pt x="24784" y="852674"/>
                    <a:pt x="44" y="882980"/>
                    <a:pt x="0" y="918153"/>
                  </a:cubicBezTo>
                  <a:lnTo>
                    <a:pt x="0" y="992197"/>
                  </a:lnTo>
                  <a:lnTo>
                    <a:pt x="651592" y="992197"/>
                  </a:lnTo>
                  <a:lnTo>
                    <a:pt x="651592" y="918153"/>
                  </a:lnTo>
                  <a:cubicBezTo>
                    <a:pt x="651492" y="882716"/>
                    <a:pt x="626321" y="852308"/>
                    <a:pt x="591527" y="845589"/>
                  </a:cubicBezTo>
                  <a:lnTo>
                    <a:pt x="592357" y="533121"/>
                  </a:lnTo>
                  <a:lnTo>
                    <a:pt x="592357" y="533121"/>
                  </a:lnTo>
                  <a:cubicBezTo>
                    <a:pt x="592302" y="473576"/>
                    <a:pt x="572150" y="415793"/>
                    <a:pt x="535165" y="369127"/>
                  </a:cubicBezTo>
                  <a:lnTo>
                    <a:pt x="675642" y="201046"/>
                  </a:lnTo>
                  <a:cubicBezTo>
                    <a:pt x="697860" y="209235"/>
                    <a:pt x="722238" y="209419"/>
                    <a:pt x="744578" y="201564"/>
                  </a:cubicBezTo>
                  <a:lnTo>
                    <a:pt x="971643" y="424927"/>
                  </a:lnTo>
                  <a:lnTo>
                    <a:pt x="950081" y="446474"/>
                  </a:lnTo>
                  <a:cubicBezTo>
                    <a:pt x="946587" y="449960"/>
                    <a:pt x="945061" y="454958"/>
                    <a:pt x="946008" y="459802"/>
                  </a:cubicBezTo>
                  <a:lnTo>
                    <a:pt x="976293" y="618006"/>
                  </a:lnTo>
                  <a:cubicBezTo>
                    <a:pt x="977565" y="624619"/>
                    <a:pt x="983137" y="629542"/>
                    <a:pt x="989858" y="629986"/>
                  </a:cubicBezTo>
                  <a:lnTo>
                    <a:pt x="1146921" y="640456"/>
                  </a:lnTo>
                  <a:lnTo>
                    <a:pt x="1147928" y="640456"/>
                  </a:lnTo>
                  <a:cubicBezTo>
                    <a:pt x="1156107" y="640721"/>
                    <a:pt x="1162952" y="634307"/>
                    <a:pt x="1163218" y="626128"/>
                  </a:cubicBezTo>
                  <a:cubicBezTo>
                    <a:pt x="1163485" y="617949"/>
                    <a:pt x="1157070" y="611105"/>
                    <a:pt x="1148891" y="610838"/>
                  </a:cubicBezTo>
                  <a:lnTo>
                    <a:pt x="1003230" y="601138"/>
                  </a:lnTo>
                  <a:lnTo>
                    <a:pt x="976574" y="461860"/>
                  </a:lnTo>
                  <a:lnTo>
                    <a:pt x="1111335" y="327099"/>
                  </a:lnTo>
                  <a:lnTo>
                    <a:pt x="1249058" y="355147"/>
                  </a:lnTo>
                  <a:lnTo>
                    <a:pt x="1258758" y="500941"/>
                  </a:lnTo>
                  <a:cubicBezTo>
                    <a:pt x="1259405" y="509050"/>
                    <a:pt x="1266391" y="515170"/>
                    <a:pt x="1274515" y="514743"/>
                  </a:cubicBezTo>
                  <a:cubicBezTo>
                    <a:pt x="1282677" y="514238"/>
                    <a:pt x="1288885" y="507211"/>
                    <a:pt x="1288380" y="499049"/>
                  </a:cubicBezTo>
                  <a:cubicBezTo>
                    <a:pt x="1288379" y="499022"/>
                    <a:pt x="1288377" y="498997"/>
                    <a:pt x="1288376" y="498972"/>
                  </a:cubicBezTo>
                  <a:close/>
                  <a:moveTo>
                    <a:pt x="621975" y="918153"/>
                  </a:moveTo>
                  <a:lnTo>
                    <a:pt x="621975" y="962579"/>
                  </a:lnTo>
                  <a:lnTo>
                    <a:pt x="29618" y="962579"/>
                  </a:lnTo>
                  <a:lnTo>
                    <a:pt x="29618" y="918153"/>
                  </a:lnTo>
                  <a:cubicBezTo>
                    <a:pt x="29618" y="893616"/>
                    <a:pt x="49508" y="873726"/>
                    <a:pt x="74045" y="873726"/>
                  </a:cubicBezTo>
                  <a:lnTo>
                    <a:pt x="577548" y="873726"/>
                  </a:lnTo>
                  <a:cubicBezTo>
                    <a:pt x="602085" y="873726"/>
                    <a:pt x="621975" y="893616"/>
                    <a:pt x="621975" y="918153"/>
                  </a:cubicBezTo>
                  <a:close/>
                  <a:moveTo>
                    <a:pt x="562739" y="533121"/>
                  </a:moveTo>
                  <a:lnTo>
                    <a:pt x="561910" y="844108"/>
                  </a:lnTo>
                  <a:lnTo>
                    <a:pt x="88854" y="844108"/>
                  </a:lnTo>
                  <a:lnTo>
                    <a:pt x="88854" y="533121"/>
                  </a:lnTo>
                  <a:cubicBezTo>
                    <a:pt x="89042" y="413881"/>
                    <a:pt x="177757" y="313333"/>
                    <a:pt x="296045" y="298296"/>
                  </a:cubicBezTo>
                  <a:lnTo>
                    <a:pt x="236661" y="345048"/>
                  </a:lnTo>
                  <a:cubicBezTo>
                    <a:pt x="184489" y="388746"/>
                    <a:pt x="177620" y="466466"/>
                    <a:pt x="221319" y="518638"/>
                  </a:cubicBezTo>
                  <a:cubicBezTo>
                    <a:pt x="244729" y="546587"/>
                    <a:pt x="279312" y="562734"/>
                    <a:pt x="315771" y="562739"/>
                  </a:cubicBezTo>
                  <a:cubicBezTo>
                    <a:pt x="317562" y="562739"/>
                    <a:pt x="319369" y="562739"/>
                    <a:pt x="321176" y="562605"/>
                  </a:cubicBezTo>
                  <a:cubicBezTo>
                    <a:pt x="355704" y="561043"/>
                    <a:pt x="387998" y="545079"/>
                    <a:pt x="410207" y="518593"/>
                  </a:cubicBezTo>
                  <a:lnTo>
                    <a:pt x="515809" y="392244"/>
                  </a:lnTo>
                  <a:cubicBezTo>
                    <a:pt x="546252" y="432905"/>
                    <a:pt x="562715" y="482326"/>
                    <a:pt x="562739" y="533121"/>
                  </a:cubicBezTo>
                  <a:close/>
                  <a:moveTo>
                    <a:pt x="387520" y="499579"/>
                  </a:moveTo>
                  <a:cubicBezTo>
                    <a:pt x="370747" y="519831"/>
                    <a:pt x="346150" y="531991"/>
                    <a:pt x="319873" y="533017"/>
                  </a:cubicBezTo>
                  <a:cubicBezTo>
                    <a:pt x="293593" y="534466"/>
                    <a:pt x="267966" y="524507"/>
                    <a:pt x="249560" y="505695"/>
                  </a:cubicBezTo>
                  <a:cubicBezTo>
                    <a:pt x="212991" y="469164"/>
                    <a:pt x="212958" y="409905"/>
                    <a:pt x="249489" y="373336"/>
                  </a:cubicBezTo>
                  <a:cubicBezTo>
                    <a:pt x="251356" y="371465"/>
                    <a:pt x="253302" y="369676"/>
                    <a:pt x="255321" y="367972"/>
                  </a:cubicBezTo>
                  <a:lnTo>
                    <a:pt x="607773" y="90527"/>
                  </a:lnTo>
                  <a:cubicBezTo>
                    <a:pt x="607936" y="90408"/>
                    <a:pt x="608039" y="90527"/>
                    <a:pt x="608010" y="90660"/>
                  </a:cubicBezTo>
                  <a:cubicBezTo>
                    <a:pt x="603037" y="127739"/>
                    <a:pt x="618755" y="164564"/>
                    <a:pt x="648971" y="186622"/>
                  </a:cubicBezTo>
                  <a:close/>
                  <a:moveTo>
                    <a:pt x="637405" y="113318"/>
                  </a:moveTo>
                  <a:cubicBezTo>
                    <a:pt x="632077" y="72772"/>
                    <a:pt x="660627" y="35586"/>
                    <a:pt x="701173" y="30257"/>
                  </a:cubicBezTo>
                  <a:cubicBezTo>
                    <a:pt x="741718" y="24931"/>
                    <a:pt x="778905" y="53479"/>
                    <a:pt x="784233" y="94025"/>
                  </a:cubicBezTo>
                  <a:cubicBezTo>
                    <a:pt x="789560" y="134570"/>
                    <a:pt x="761011" y="171757"/>
                    <a:pt x="720466" y="177085"/>
                  </a:cubicBezTo>
                  <a:cubicBezTo>
                    <a:pt x="714062" y="177926"/>
                    <a:pt x="707576" y="177926"/>
                    <a:pt x="701173" y="177085"/>
                  </a:cubicBezTo>
                  <a:cubicBezTo>
                    <a:pt x="667946" y="172688"/>
                    <a:pt x="641802" y="146544"/>
                    <a:pt x="637405" y="113318"/>
                  </a:cubicBezTo>
                  <a:close/>
                  <a:moveTo>
                    <a:pt x="814698" y="102715"/>
                  </a:moveTo>
                  <a:lnTo>
                    <a:pt x="1054958" y="340605"/>
                  </a:lnTo>
                  <a:lnTo>
                    <a:pt x="992109" y="403469"/>
                  </a:lnTo>
                  <a:lnTo>
                    <a:pt x="772093" y="187096"/>
                  </a:lnTo>
                  <a:cubicBezTo>
                    <a:pt x="798295" y="167939"/>
                    <a:pt x="813993" y="137598"/>
                    <a:pt x="814490" y="105143"/>
                  </a:cubicBezTo>
                  <a:cubicBezTo>
                    <a:pt x="814490" y="104699"/>
                    <a:pt x="814490" y="103662"/>
                    <a:pt x="814490" y="102863"/>
                  </a:cubicBezTo>
                  <a:cubicBezTo>
                    <a:pt x="814490" y="102596"/>
                    <a:pt x="814490" y="102566"/>
                    <a:pt x="814698" y="102715"/>
                  </a:cubicBezTo>
                  <a:close/>
                </a:path>
              </a:pathLst>
            </a:custGeom>
            <a:solidFill>
              <a:srgbClr val="000000"/>
            </a:solidFill>
            <a:ln w="14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881B9CE-0974-099C-8E6C-F3E43D0AF183}"/>
                </a:ext>
              </a:extLst>
            </p:cNvPr>
            <p:cNvSpPr/>
            <p:nvPr/>
          </p:nvSpPr>
          <p:spPr>
            <a:xfrm>
              <a:off x="2539839" y="1623787"/>
              <a:ext cx="88914" cy="88916"/>
            </a:xfrm>
            <a:custGeom>
              <a:avLst/>
              <a:gdLst>
                <a:gd name="connsiteX0" fmla="*/ 16700 w 88914"/>
                <a:gd name="connsiteY0" fmla="*/ 9776 h 88916"/>
                <a:gd name="connsiteX1" fmla="*/ 9717 w 88914"/>
                <a:gd name="connsiteY1" fmla="*/ 72217 h 88916"/>
                <a:gd name="connsiteX2" fmla="*/ 72157 w 88914"/>
                <a:gd name="connsiteY2" fmla="*/ 79199 h 88916"/>
                <a:gd name="connsiteX3" fmla="*/ 75832 w 88914"/>
                <a:gd name="connsiteY3" fmla="*/ 75913 h 88916"/>
                <a:gd name="connsiteX4" fmla="*/ 75832 w 88914"/>
                <a:gd name="connsiteY4" fmla="*/ 75913 h 88916"/>
                <a:gd name="connsiteX5" fmla="*/ 75974 w 88914"/>
                <a:gd name="connsiteY5" fmla="*/ 13085 h 88916"/>
                <a:gd name="connsiteX6" fmla="*/ 16685 w 88914"/>
                <a:gd name="connsiteY6" fmla="*/ 9776 h 88916"/>
                <a:gd name="connsiteX7" fmla="*/ 54892 w 88914"/>
                <a:gd name="connsiteY7" fmla="*/ 54988 h 88916"/>
                <a:gd name="connsiteX8" fmla="*/ 54892 w 88914"/>
                <a:gd name="connsiteY8" fmla="*/ 54988 h 88916"/>
                <a:gd name="connsiteX9" fmla="*/ 33967 w 88914"/>
                <a:gd name="connsiteY9" fmla="*/ 54988 h 88916"/>
                <a:gd name="connsiteX10" fmla="*/ 33964 w 88914"/>
                <a:gd name="connsiteY10" fmla="*/ 34045 h 88916"/>
                <a:gd name="connsiteX11" fmla="*/ 54907 w 88914"/>
                <a:gd name="connsiteY11" fmla="*/ 34042 h 88916"/>
                <a:gd name="connsiteX12" fmla="*/ 54910 w 88914"/>
                <a:gd name="connsiteY12" fmla="*/ 54985 h 88916"/>
                <a:gd name="connsiteX13" fmla="*/ 54907 w 88914"/>
                <a:gd name="connsiteY13" fmla="*/ 54988 h 8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914" h="88916">
                  <a:moveTo>
                    <a:pt x="16700" y="9776"/>
                  </a:moveTo>
                  <a:cubicBezTo>
                    <a:pt x="-2471" y="25090"/>
                    <a:pt x="-5597" y="53045"/>
                    <a:pt x="9717" y="72217"/>
                  </a:cubicBezTo>
                  <a:cubicBezTo>
                    <a:pt x="25031" y="91387"/>
                    <a:pt x="52986" y="94513"/>
                    <a:pt x="72157" y="79199"/>
                  </a:cubicBezTo>
                  <a:cubicBezTo>
                    <a:pt x="73441" y="78173"/>
                    <a:pt x="74669" y="77075"/>
                    <a:pt x="75832" y="75913"/>
                  </a:cubicBezTo>
                  <a:lnTo>
                    <a:pt x="75832" y="75913"/>
                  </a:lnTo>
                  <a:cubicBezTo>
                    <a:pt x="93220" y="58603"/>
                    <a:pt x="93284" y="30473"/>
                    <a:pt x="75974" y="13085"/>
                  </a:cubicBezTo>
                  <a:cubicBezTo>
                    <a:pt x="59959" y="-3004"/>
                    <a:pt x="34390" y="-4431"/>
                    <a:pt x="16685" y="9776"/>
                  </a:cubicBezTo>
                  <a:close/>
                  <a:moveTo>
                    <a:pt x="54892" y="54988"/>
                  </a:moveTo>
                  <a:lnTo>
                    <a:pt x="54892" y="54988"/>
                  </a:lnTo>
                  <a:cubicBezTo>
                    <a:pt x="49041" y="60586"/>
                    <a:pt x="39818" y="60586"/>
                    <a:pt x="33967" y="54988"/>
                  </a:cubicBezTo>
                  <a:cubicBezTo>
                    <a:pt x="28182" y="49205"/>
                    <a:pt x="28181" y="39829"/>
                    <a:pt x="33964" y="34045"/>
                  </a:cubicBezTo>
                  <a:cubicBezTo>
                    <a:pt x="39747" y="28261"/>
                    <a:pt x="49122" y="28259"/>
                    <a:pt x="54907" y="34042"/>
                  </a:cubicBezTo>
                  <a:cubicBezTo>
                    <a:pt x="60691" y="39824"/>
                    <a:pt x="60692" y="49201"/>
                    <a:pt x="54910" y="54985"/>
                  </a:cubicBezTo>
                  <a:cubicBezTo>
                    <a:pt x="54908" y="54986"/>
                    <a:pt x="54908" y="54986"/>
                    <a:pt x="54907" y="54988"/>
                  </a:cubicBezTo>
                  <a:close/>
                </a:path>
              </a:pathLst>
            </a:custGeom>
            <a:solidFill>
              <a:srgbClr val="000000"/>
            </a:solidFill>
            <a:ln w="14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EDE580C-AEAB-2A23-E660-50240921A86C}"/>
                </a:ext>
              </a:extLst>
            </p:cNvPr>
            <p:cNvSpPr/>
            <p:nvPr/>
          </p:nvSpPr>
          <p:spPr>
            <a:xfrm>
              <a:off x="2924759" y="1312969"/>
              <a:ext cx="74051" cy="74058"/>
            </a:xfrm>
            <a:custGeom>
              <a:avLst/>
              <a:gdLst>
                <a:gd name="connsiteX0" fmla="*/ 44267 w 74051"/>
                <a:gd name="connsiteY0" fmla="*/ 721 h 74058"/>
                <a:gd name="connsiteX1" fmla="*/ 721 w 74051"/>
                <a:gd name="connsiteY1" fmla="*/ 29791 h 74058"/>
                <a:gd name="connsiteX2" fmla="*/ 29791 w 74051"/>
                <a:gd name="connsiteY2" fmla="*/ 73337 h 74058"/>
                <a:gd name="connsiteX3" fmla="*/ 73337 w 74051"/>
                <a:gd name="connsiteY3" fmla="*/ 44267 h 74058"/>
                <a:gd name="connsiteX4" fmla="*/ 73337 w 74051"/>
                <a:gd name="connsiteY4" fmla="*/ 29791 h 74058"/>
                <a:gd name="connsiteX5" fmla="*/ 44267 w 74051"/>
                <a:gd name="connsiteY5" fmla="*/ 721 h 74058"/>
                <a:gd name="connsiteX6" fmla="*/ 37011 w 74051"/>
                <a:gd name="connsiteY6" fmla="*/ 44452 h 74058"/>
                <a:gd name="connsiteX7" fmla="*/ 29606 w 74051"/>
                <a:gd name="connsiteY7" fmla="*/ 37048 h 74058"/>
                <a:gd name="connsiteX8" fmla="*/ 37011 w 74051"/>
                <a:gd name="connsiteY8" fmla="*/ 29643 h 74058"/>
                <a:gd name="connsiteX9" fmla="*/ 44415 w 74051"/>
                <a:gd name="connsiteY9" fmla="*/ 37048 h 74058"/>
                <a:gd name="connsiteX10" fmla="*/ 37011 w 74051"/>
                <a:gd name="connsiteY10" fmla="*/ 44452 h 7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051" h="74058">
                  <a:moveTo>
                    <a:pt x="44267" y="721"/>
                  </a:moveTo>
                  <a:cubicBezTo>
                    <a:pt x="24214" y="-3276"/>
                    <a:pt x="4718" y="9739"/>
                    <a:pt x="721" y="29791"/>
                  </a:cubicBezTo>
                  <a:cubicBezTo>
                    <a:pt x="-3276" y="49844"/>
                    <a:pt x="9739" y="69340"/>
                    <a:pt x="29791" y="73337"/>
                  </a:cubicBezTo>
                  <a:cubicBezTo>
                    <a:pt x="49844" y="77334"/>
                    <a:pt x="69340" y="64320"/>
                    <a:pt x="73337" y="44267"/>
                  </a:cubicBezTo>
                  <a:cubicBezTo>
                    <a:pt x="74289" y="39490"/>
                    <a:pt x="74289" y="34570"/>
                    <a:pt x="73337" y="29791"/>
                  </a:cubicBezTo>
                  <a:cubicBezTo>
                    <a:pt x="70412" y="15117"/>
                    <a:pt x="58941" y="3646"/>
                    <a:pt x="44267" y="721"/>
                  </a:cubicBezTo>
                  <a:close/>
                  <a:moveTo>
                    <a:pt x="37011" y="44452"/>
                  </a:moveTo>
                  <a:cubicBezTo>
                    <a:pt x="32922" y="44452"/>
                    <a:pt x="29606" y="41136"/>
                    <a:pt x="29606" y="37048"/>
                  </a:cubicBezTo>
                  <a:cubicBezTo>
                    <a:pt x="29606" y="32959"/>
                    <a:pt x="32922" y="29643"/>
                    <a:pt x="37011" y="29643"/>
                  </a:cubicBezTo>
                  <a:cubicBezTo>
                    <a:pt x="41099" y="29643"/>
                    <a:pt x="44415" y="32959"/>
                    <a:pt x="44415" y="37048"/>
                  </a:cubicBezTo>
                  <a:cubicBezTo>
                    <a:pt x="44415" y="41136"/>
                    <a:pt x="41099" y="44452"/>
                    <a:pt x="37011" y="44452"/>
                  </a:cubicBezTo>
                  <a:close/>
                </a:path>
              </a:pathLst>
            </a:custGeom>
            <a:solidFill>
              <a:srgbClr val="000000"/>
            </a:solidFill>
            <a:ln w="14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aphic 36" descr="Robot Hand outline">
            <a:extLst>
              <a:ext uri="{FF2B5EF4-FFF2-40B4-BE49-F238E27FC236}">
                <a16:creationId xmlns:a16="http://schemas.microsoft.com/office/drawing/2014/main" id="{830641CE-D246-67F0-D04F-86B41EE07193}"/>
              </a:ext>
            </a:extLst>
          </p:cNvPr>
          <p:cNvGrpSpPr/>
          <p:nvPr/>
        </p:nvGrpSpPr>
        <p:grpSpPr>
          <a:xfrm>
            <a:off x="1407538" y="5196592"/>
            <a:ext cx="1288408" cy="992197"/>
            <a:chOff x="1407538" y="5196592"/>
            <a:chExt cx="1288408" cy="992197"/>
          </a:xfrm>
          <a:solidFill>
            <a:srgbClr val="000000"/>
          </a:solidFill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B59378C-B459-D832-2493-99BE2BBA3521}"/>
                </a:ext>
              </a:extLst>
            </p:cNvPr>
            <p:cNvSpPr/>
            <p:nvPr/>
          </p:nvSpPr>
          <p:spPr>
            <a:xfrm>
              <a:off x="1407538" y="5196592"/>
              <a:ext cx="1288408" cy="992197"/>
            </a:xfrm>
            <a:custGeom>
              <a:avLst/>
              <a:gdLst>
                <a:gd name="connsiteX0" fmla="*/ 1277876 w 1288408"/>
                <a:gd name="connsiteY0" fmla="*/ 341908 h 992197"/>
                <a:gd name="connsiteX1" fmla="*/ 1266029 w 1288408"/>
                <a:gd name="connsiteY1" fmla="*/ 328388 h 992197"/>
                <a:gd name="connsiteX2" fmla="*/ 1109469 w 1288408"/>
                <a:gd name="connsiteY2" fmla="*/ 296489 h 992197"/>
                <a:gd name="connsiteX3" fmla="*/ 1096052 w 1288408"/>
                <a:gd name="connsiteY3" fmla="*/ 300517 h 992197"/>
                <a:gd name="connsiteX4" fmla="*/ 1076386 w 1288408"/>
                <a:gd name="connsiteY4" fmla="*/ 320183 h 992197"/>
                <a:gd name="connsiteX5" fmla="*/ 788382 w 1288408"/>
                <a:gd name="connsiteY5" fmla="*/ 35112 h 992197"/>
                <a:gd name="connsiteX6" fmla="*/ 648290 w 1288408"/>
                <a:gd name="connsiteY6" fmla="*/ 21191 h 992197"/>
                <a:gd name="connsiteX7" fmla="*/ 335911 w 1288408"/>
                <a:gd name="connsiteY7" fmla="*/ 266916 h 992197"/>
                <a:gd name="connsiteX8" fmla="*/ 325796 w 1288408"/>
                <a:gd name="connsiteY8" fmla="*/ 266560 h 992197"/>
                <a:gd name="connsiteX9" fmla="*/ 59236 w 1288408"/>
                <a:gd name="connsiteY9" fmla="*/ 533121 h 992197"/>
                <a:gd name="connsiteX10" fmla="*/ 59236 w 1288408"/>
                <a:gd name="connsiteY10" fmla="*/ 845589 h 992197"/>
                <a:gd name="connsiteX11" fmla="*/ 0 w 1288408"/>
                <a:gd name="connsiteY11" fmla="*/ 918153 h 992197"/>
                <a:gd name="connsiteX12" fmla="*/ 0 w 1288408"/>
                <a:gd name="connsiteY12" fmla="*/ 992197 h 992197"/>
                <a:gd name="connsiteX13" fmla="*/ 651592 w 1288408"/>
                <a:gd name="connsiteY13" fmla="*/ 992197 h 992197"/>
                <a:gd name="connsiteX14" fmla="*/ 651592 w 1288408"/>
                <a:gd name="connsiteY14" fmla="*/ 918153 h 992197"/>
                <a:gd name="connsiteX15" fmla="*/ 591527 w 1288408"/>
                <a:gd name="connsiteY15" fmla="*/ 845589 h 992197"/>
                <a:gd name="connsiteX16" fmla="*/ 592357 w 1288408"/>
                <a:gd name="connsiteY16" fmla="*/ 533121 h 992197"/>
                <a:gd name="connsiteX17" fmla="*/ 592357 w 1288408"/>
                <a:gd name="connsiteY17" fmla="*/ 533121 h 992197"/>
                <a:gd name="connsiteX18" fmla="*/ 535165 w 1288408"/>
                <a:gd name="connsiteY18" fmla="*/ 369127 h 992197"/>
                <a:gd name="connsiteX19" fmla="*/ 675642 w 1288408"/>
                <a:gd name="connsiteY19" fmla="*/ 201046 h 992197"/>
                <a:gd name="connsiteX20" fmla="*/ 744578 w 1288408"/>
                <a:gd name="connsiteY20" fmla="*/ 201564 h 992197"/>
                <a:gd name="connsiteX21" fmla="*/ 971643 w 1288408"/>
                <a:gd name="connsiteY21" fmla="*/ 424927 h 992197"/>
                <a:gd name="connsiteX22" fmla="*/ 950081 w 1288408"/>
                <a:gd name="connsiteY22" fmla="*/ 446474 h 992197"/>
                <a:gd name="connsiteX23" fmla="*/ 946008 w 1288408"/>
                <a:gd name="connsiteY23" fmla="*/ 459802 h 992197"/>
                <a:gd name="connsiteX24" fmla="*/ 976293 w 1288408"/>
                <a:gd name="connsiteY24" fmla="*/ 618006 h 992197"/>
                <a:gd name="connsiteX25" fmla="*/ 989858 w 1288408"/>
                <a:gd name="connsiteY25" fmla="*/ 629986 h 992197"/>
                <a:gd name="connsiteX26" fmla="*/ 1146921 w 1288408"/>
                <a:gd name="connsiteY26" fmla="*/ 640456 h 992197"/>
                <a:gd name="connsiteX27" fmla="*/ 1147928 w 1288408"/>
                <a:gd name="connsiteY27" fmla="*/ 640456 h 992197"/>
                <a:gd name="connsiteX28" fmla="*/ 1163218 w 1288408"/>
                <a:gd name="connsiteY28" fmla="*/ 626128 h 992197"/>
                <a:gd name="connsiteX29" fmla="*/ 1148891 w 1288408"/>
                <a:gd name="connsiteY29" fmla="*/ 610838 h 992197"/>
                <a:gd name="connsiteX30" fmla="*/ 1003230 w 1288408"/>
                <a:gd name="connsiteY30" fmla="*/ 601138 h 992197"/>
                <a:gd name="connsiteX31" fmla="*/ 976574 w 1288408"/>
                <a:gd name="connsiteY31" fmla="*/ 461860 h 992197"/>
                <a:gd name="connsiteX32" fmla="*/ 1111335 w 1288408"/>
                <a:gd name="connsiteY32" fmla="*/ 327099 h 992197"/>
                <a:gd name="connsiteX33" fmla="*/ 1249058 w 1288408"/>
                <a:gd name="connsiteY33" fmla="*/ 355147 h 992197"/>
                <a:gd name="connsiteX34" fmla="*/ 1258758 w 1288408"/>
                <a:gd name="connsiteY34" fmla="*/ 500941 h 992197"/>
                <a:gd name="connsiteX35" fmla="*/ 1274515 w 1288408"/>
                <a:gd name="connsiteY35" fmla="*/ 514743 h 992197"/>
                <a:gd name="connsiteX36" fmla="*/ 1288380 w 1288408"/>
                <a:gd name="connsiteY36" fmla="*/ 499049 h 992197"/>
                <a:gd name="connsiteX37" fmla="*/ 1288376 w 1288408"/>
                <a:gd name="connsiteY37" fmla="*/ 498972 h 992197"/>
                <a:gd name="connsiteX38" fmla="*/ 621975 w 1288408"/>
                <a:gd name="connsiteY38" fmla="*/ 918153 h 992197"/>
                <a:gd name="connsiteX39" fmla="*/ 621975 w 1288408"/>
                <a:gd name="connsiteY39" fmla="*/ 962579 h 992197"/>
                <a:gd name="connsiteX40" fmla="*/ 29618 w 1288408"/>
                <a:gd name="connsiteY40" fmla="*/ 962579 h 992197"/>
                <a:gd name="connsiteX41" fmla="*/ 29618 w 1288408"/>
                <a:gd name="connsiteY41" fmla="*/ 918153 h 992197"/>
                <a:gd name="connsiteX42" fmla="*/ 74045 w 1288408"/>
                <a:gd name="connsiteY42" fmla="*/ 873726 h 992197"/>
                <a:gd name="connsiteX43" fmla="*/ 577548 w 1288408"/>
                <a:gd name="connsiteY43" fmla="*/ 873726 h 992197"/>
                <a:gd name="connsiteX44" fmla="*/ 621975 w 1288408"/>
                <a:gd name="connsiteY44" fmla="*/ 918153 h 992197"/>
                <a:gd name="connsiteX45" fmla="*/ 562739 w 1288408"/>
                <a:gd name="connsiteY45" fmla="*/ 533121 h 992197"/>
                <a:gd name="connsiteX46" fmla="*/ 561910 w 1288408"/>
                <a:gd name="connsiteY46" fmla="*/ 844108 h 992197"/>
                <a:gd name="connsiteX47" fmla="*/ 88854 w 1288408"/>
                <a:gd name="connsiteY47" fmla="*/ 844108 h 992197"/>
                <a:gd name="connsiteX48" fmla="*/ 88854 w 1288408"/>
                <a:gd name="connsiteY48" fmla="*/ 533121 h 992197"/>
                <a:gd name="connsiteX49" fmla="*/ 296045 w 1288408"/>
                <a:gd name="connsiteY49" fmla="*/ 298296 h 992197"/>
                <a:gd name="connsiteX50" fmla="*/ 236661 w 1288408"/>
                <a:gd name="connsiteY50" fmla="*/ 345048 h 992197"/>
                <a:gd name="connsiteX51" fmla="*/ 221319 w 1288408"/>
                <a:gd name="connsiteY51" fmla="*/ 518638 h 992197"/>
                <a:gd name="connsiteX52" fmla="*/ 315771 w 1288408"/>
                <a:gd name="connsiteY52" fmla="*/ 562739 h 992197"/>
                <a:gd name="connsiteX53" fmla="*/ 321176 w 1288408"/>
                <a:gd name="connsiteY53" fmla="*/ 562605 h 992197"/>
                <a:gd name="connsiteX54" fmla="*/ 410207 w 1288408"/>
                <a:gd name="connsiteY54" fmla="*/ 518593 h 992197"/>
                <a:gd name="connsiteX55" fmla="*/ 515809 w 1288408"/>
                <a:gd name="connsiteY55" fmla="*/ 392244 h 992197"/>
                <a:gd name="connsiteX56" fmla="*/ 562739 w 1288408"/>
                <a:gd name="connsiteY56" fmla="*/ 533121 h 992197"/>
                <a:gd name="connsiteX57" fmla="*/ 387520 w 1288408"/>
                <a:gd name="connsiteY57" fmla="*/ 499579 h 992197"/>
                <a:gd name="connsiteX58" fmla="*/ 319873 w 1288408"/>
                <a:gd name="connsiteY58" fmla="*/ 533017 h 992197"/>
                <a:gd name="connsiteX59" fmla="*/ 249560 w 1288408"/>
                <a:gd name="connsiteY59" fmla="*/ 505695 h 992197"/>
                <a:gd name="connsiteX60" fmla="*/ 249489 w 1288408"/>
                <a:gd name="connsiteY60" fmla="*/ 373336 h 992197"/>
                <a:gd name="connsiteX61" fmla="*/ 255321 w 1288408"/>
                <a:gd name="connsiteY61" fmla="*/ 367972 h 992197"/>
                <a:gd name="connsiteX62" fmla="*/ 607773 w 1288408"/>
                <a:gd name="connsiteY62" fmla="*/ 90527 h 992197"/>
                <a:gd name="connsiteX63" fmla="*/ 608010 w 1288408"/>
                <a:gd name="connsiteY63" fmla="*/ 90660 h 992197"/>
                <a:gd name="connsiteX64" fmla="*/ 648971 w 1288408"/>
                <a:gd name="connsiteY64" fmla="*/ 186622 h 992197"/>
                <a:gd name="connsiteX65" fmla="*/ 637405 w 1288408"/>
                <a:gd name="connsiteY65" fmla="*/ 113318 h 992197"/>
                <a:gd name="connsiteX66" fmla="*/ 701173 w 1288408"/>
                <a:gd name="connsiteY66" fmla="*/ 30257 h 992197"/>
                <a:gd name="connsiteX67" fmla="*/ 784233 w 1288408"/>
                <a:gd name="connsiteY67" fmla="*/ 94025 h 992197"/>
                <a:gd name="connsiteX68" fmla="*/ 720466 w 1288408"/>
                <a:gd name="connsiteY68" fmla="*/ 177085 h 992197"/>
                <a:gd name="connsiteX69" fmla="*/ 701173 w 1288408"/>
                <a:gd name="connsiteY69" fmla="*/ 177085 h 992197"/>
                <a:gd name="connsiteX70" fmla="*/ 637405 w 1288408"/>
                <a:gd name="connsiteY70" fmla="*/ 113318 h 992197"/>
                <a:gd name="connsiteX71" fmla="*/ 814698 w 1288408"/>
                <a:gd name="connsiteY71" fmla="*/ 102715 h 992197"/>
                <a:gd name="connsiteX72" fmla="*/ 1054958 w 1288408"/>
                <a:gd name="connsiteY72" fmla="*/ 340605 h 992197"/>
                <a:gd name="connsiteX73" fmla="*/ 992109 w 1288408"/>
                <a:gd name="connsiteY73" fmla="*/ 403469 h 992197"/>
                <a:gd name="connsiteX74" fmla="*/ 772093 w 1288408"/>
                <a:gd name="connsiteY74" fmla="*/ 187096 h 992197"/>
                <a:gd name="connsiteX75" fmla="*/ 814490 w 1288408"/>
                <a:gd name="connsiteY75" fmla="*/ 105143 h 992197"/>
                <a:gd name="connsiteX76" fmla="*/ 814490 w 1288408"/>
                <a:gd name="connsiteY76" fmla="*/ 102863 h 992197"/>
                <a:gd name="connsiteX77" fmla="*/ 814698 w 1288408"/>
                <a:gd name="connsiteY77" fmla="*/ 102715 h 99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88408" h="992197">
                  <a:moveTo>
                    <a:pt x="1277876" y="341908"/>
                  </a:moveTo>
                  <a:cubicBezTo>
                    <a:pt x="1277428" y="335246"/>
                    <a:pt x="1272575" y="329709"/>
                    <a:pt x="1266029" y="328388"/>
                  </a:cubicBezTo>
                  <a:lnTo>
                    <a:pt x="1109469" y="296489"/>
                  </a:lnTo>
                  <a:cubicBezTo>
                    <a:pt x="1104603" y="295456"/>
                    <a:pt x="1099546" y="296975"/>
                    <a:pt x="1096052" y="300517"/>
                  </a:cubicBezTo>
                  <a:lnTo>
                    <a:pt x="1076386" y="320183"/>
                  </a:lnTo>
                  <a:lnTo>
                    <a:pt x="788382" y="35112"/>
                  </a:lnTo>
                  <a:cubicBezTo>
                    <a:pt x="752620" y="-5665"/>
                    <a:pt x="691377" y="-11750"/>
                    <a:pt x="648290" y="21191"/>
                  </a:cubicBezTo>
                  <a:lnTo>
                    <a:pt x="335911" y="266916"/>
                  </a:lnTo>
                  <a:cubicBezTo>
                    <a:pt x="332549" y="266768"/>
                    <a:pt x="329202" y="266560"/>
                    <a:pt x="325796" y="266560"/>
                  </a:cubicBezTo>
                  <a:cubicBezTo>
                    <a:pt x="178650" y="266732"/>
                    <a:pt x="59407" y="385975"/>
                    <a:pt x="59236" y="533121"/>
                  </a:cubicBezTo>
                  <a:lnTo>
                    <a:pt x="59236" y="845589"/>
                  </a:lnTo>
                  <a:cubicBezTo>
                    <a:pt x="24784" y="852674"/>
                    <a:pt x="44" y="882980"/>
                    <a:pt x="0" y="918153"/>
                  </a:cubicBezTo>
                  <a:lnTo>
                    <a:pt x="0" y="992197"/>
                  </a:lnTo>
                  <a:lnTo>
                    <a:pt x="651592" y="992197"/>
                  </a:lnTo>
                  <a:lnTo>
                    <a:pt x="651592" y="918153"/>
                  </a:lnTo>
                  <a:cubicBezTo>
                    <a:pt x="651492" y="882716"/>
                    <a:pt x="626321" y="852308"/>
                    <a:pt x="591527" y="845589"/>
                  </a:cubicBezTo>
                  <a:lnTo>
                    <a:pt x="592357" y="533121"/>
                  </a:lnTo>
                  <a:lnTo>
                    <a:pt x="592357" y="533121"/>
                  </a:lnTo>
                  <a:cubicBezTo>
                    <a:pt x="592302" y="473576"/>
                    <a:pt x="572150" y="415793"/>
                    <a:pt x="535165" y="369127"/>
                  </a:cubicBezTo>
                  <a:lnTo>
                    <a:pt x="675642" y="201046"/>
                  </a:lnTo>
                  <a:cubicBezTo>
                    <a:pt x="697860" y="209235"/>
                    <a:pt x="722238" y="209419"/>
                    <a:pt x="744578" y="201564"/>
                  </a:cubicBezTo>
                  <a:lnTo>
                    <a:pt x="971643" y="424927"/>
                  </a:lnTo>
                  <a:lnTo>
                    <a:pt x="950081" y="446474"/>
                  </a:lnTo>
                  <a:cubicBezTo>
                    <a:pt x="946587" y="449960"/>
                    <a:pt x="945061" y="454958"/>
                    <a:pt x="946008" y="459802"/>
                  </a:cubicBezTo>
                  <a:lnTo>
                    <a:pt x="976293" y="618006"/>
                  </a:lnTo>
                  <a:cubicBezTo>
                    <a:pt x="977565" y="624619"/>
                    <a:pt x="983137" y="629542"/>
                    <a:pt x="989858" y="629986"/>
                  </a:cubicBezTo>
                  <a:lnTo>
                    <a:pt x="1146921" y="640456"/>
                  </a:lnTo>
                  <a:lnTo>
                    <a:pt x="1147928" y="640456"/>
                  </a:lnTo>
                  <a:cubicBezTo>
                    <a:pt x="1156107" y="640721"/>
                    <a:pt x="1162952" y="634307"/>
                    <a:pt x="1163218" y="626128"/>
                  </a:cubicBezTo>
                  <a:cubicBezTo>
                    <a:pt x="1163485" y="617949"/>
                    <a:pt x="1157070" y="611105"/>
                    <a:pt x="1148891" y="610838"/>
                  </a:cubicBezTo>
                  <a:lnTo>
                    <a:pt x="1003230" y="601138"/>
                  </a:lnTo>
                  <a:lnTo>
                    <a:pt x="976574" y="461860"/>
                  </a:lnTo>
                  <a:lnTo>
                    <a:pt x="1111335" y="327099"/>
                  </a:lnTo>
                  <a:lnTo>
                    <a:pt x="1249058" y="355147"/>
                  </a:lnTo>
                  <a:lnTo>
                    <a:pt x="1258758" y="500941"/>
                  </a:lnTo>
                  <a:cubicBezTo>
                    <a:pt x="1259405" y="509050"/>
                    <a:pt x="1266391" y="515170"/>
                    <a:pt x="1274515" y="514743"/>
                  </a:cubicBezTo>
                  <a:cubicBezTo>
                    <a:pt x="1282677" y="514238"/>
                    <a:pt x="1288885" y="507211"/>
                    <a:pt x="1288380" y="499049"/>
                  </a:cubicBezTo>
                  <a:cubicBezTo>
                    <a:pt x="1288379" y="499022"/>
                    <a:pt x="1288377" y="498997"/>
                    <a:pt x="1288376" y="498972"/>
                  </a:cubicBezTo>
                  <a:close/>
                  <a:moveTo>
                    <a:pt x="621975" y="918153"/>
                  </a:moveTo>
                  <a:lnTo>
                    <a:pt x="621975" y="962579"/>
                  </a:lnTo>
                  <a:lnTo>
                    <a:pt x="29618" y="962579"/>
                  </a:lnTo>
                  <a:lnTo>
                    <a:pt x="29618" y="918153"/>
                  </a:lnTo>
                  <a:cubicBezTo>
                    <a:pt x="29618" y="893616"/>
                    <a:pt x="49508" y="873726"/>
                    <a:pt x="74045" y="873726"/>
                  </a:cubicBezTo>
                  <a:lnTo>
                    <a:pt x="577548" y="873726"/>
                  </a:lnTo>
                  <a:cubicBezTo>
                    <a:pt x="602085" y="873726"/>
                    <a:pt x="621975" y="893616"/>
                    <a:pt x="621975" y="918153"/>
                  </a:cubicBezTo>
                  <a:close/>
                  <a:moveTo>
                    <a:pt x="562739" y="533121"/>
                  </a:moveTo>
                  <a:lnTo>
                    <a:pt x="561910" y="844108"/>
                  </a:lnTo>
                  <a:lnTo>
                    <a:pt x="88854" y="844108"/>
                  </a:lnTo>
                  <a:lnTo>
                    <a:pt x="88854" y="533121"/>
                  </a:lnTo>
                  <a:cubicBezTo>
                    <a:pt x="89042" y="413881"/>
                    <a:pt x="177757" y="313333"/>
                    <a:pt x="296045" y="298296"/>
                  </a:cubicBezTo>
                  <a:lnTo>
                    <a:pt x="236661" y="345048"/>
                  </a:lnTo>
                  <a:cubicBezTo>
                    <a:pt x="184489" y="388746"/>
                    <a:pt x="177620" y="466466"/>
                    <a:pt x="221319" y="518638"/>
                  </a:cubicBezTo>
                  <a:cubicBezTo>
                    <a:pt x="244729" y="546587"/>
                    <a:pt x="279312" y="562734"/>
                    <a:pt x="315771" y="562739"/>
                  </a:cubicBezTo>
                  <a:cubicBezTo>
                    <a:pt x="317562" y="562739"/>
                    <a:pt x="319369" y="562739"/>
                    <a:pt x="321176" y="562605"/>
                  </a:cubicBezTo>
                  <a:cubicBezTo>
                    <a:pt x="355704" y="561043"/>
                    <a:pt x="387998" y="545079"/>
                    <a:pt x="410207" y="518593"/>
                  </a:cubicBezTo>
                  <a:lnTo>
                    <a:pt x="515809" y="392244"/>
                  </a:lnTo>
                  <a:cubicBezTo>
                    <a:pt x="546252" y="432905"/>
                    <a:pt x="562715" y="482326"/>
                    <a:pt x="562739" y="533121"/>
                  </a:cubicBezTo>
                  <a:close/>
                  <a:moveTo>
                    <a:pt x="387520" y="499579"/>
                  </a:moveTo>
                  <a:cubicBezTo>
                    <a:pt x="370747" y="519831"/>
                    <a:pt x="346150" y="531991"/>
                    <a:pt x="319873" y="533017"/>
                  </a:cubicBezTo>
                  <a:cubicBezTo>
                    <a:pt x="293593" y="534466"/>
                    <a:pt x="267966" y="524507"/>
                    <a:pt x="249560" y="505695"/>
                  </a:cubicBezTo>
                  <a:cubicBezTo>
                    <a:pt x="212991" y="469164"/>
                    <a:pt x="212958" y="409905"/>
                    <a:pt x="249489" y="373336"/>
                  </a:cubicBezTo>
                  <a:cubicBezTo>
                    <a:pt x="251356" y="371465"/>
                    <a:pt x="253302" y="369676"/>
                    <a:pt x="255321" y="367972"/>
                  </a:cubicBezTo>
                  <a:lnTo>
                    <a:pt x="607773" y="90527"/>
                  </a:lnTo>
                  <a:cubicBezTo>
                    <a:pt x="607936" y="90408"/>
                    <a:pt x="608039" y="90527"/>
                    <a:pt x="608010" y="90660"/>
                  </a:cubicBezTo>
                  <a:cubicBezTo>
                    <a:pt x="603037" y="127739"/>
                    <a:pt x="618755" y="164564"/>
                    <a:pt x="648971" y="186622"/>
                  </a:cubicBezTo>
                  <a:close/>
                  <a:moveTo>
                    <a:pt x="637405" y="113318"/>
                  </a:moveTo>
                  <a:cubicBezTo>
                    <a:pt x="632077" y="72772"/>
                    <a:pt x="660627" y="35586"/>
                    <a:pt x="701173" y="30257"/>
                  </a:cubicBezTo>
                  <a:cubicBezTo>
                    <a:pt x="741718" y="24931"/>
                    <a:pt x="778905" y="53479"/>
                    <a:pt x="784233" y="94025"/>
                  </a:cubicBezTo>
                  <a:cubicBezTo>
                    <a:pt x="789560" y="134570"/>
                    <a:pt x="761011" y="171757"/>
                    <a:pt x="720466" y="177085"/>
                  </a:cubicBezTo>
                  <a:cubicBezTo>
                    <a:pt x="714062" y="177926"/>
                    <a:pt x="707576" y="177926"/>
                    <a:pt x="701173" y="177085"/>
                  </a:cubicBezTo>
                  <a:cubicBezTo>
                    <a:pt x="667946" y="172688"/>
                    <a:pt x="641802" y="146544"/>
                    <a:pt x="637405" y="113318"/>
                  </a:cubicBezTo>
                  <a:close/>
                  <a:moveTo>
                    <a:pt x="814698" y="102715"/>
                  </a:moveTo>
                  <a:lnTo>
                    <a:pt x="1054958" y="340605"/>
                  </a:lnTo>
                  <a:lnTo>
                    <a:pt x="992109" y="403469"/>
                  </a:lnTo>
                  <a:lnTo>
                    <a:pt x="772093" y="187096"/>
                  </a:lnTo>
                  <a:cubicBezTo>
                    <a:pt x="798295" y="167939"/>
                    <a:pt x="813993" y="137598"/>
                    <a:pt x="814490" y="105143"/>
                  </a:cubicBezTo>
                  <a:cubicBezTo>
                    <a:pt x="814490" y="104699"/>
                    <a:pt x="814490" y="103662"/>
                    <a:pt x="814490" y="102863"/>
                  </a:cubicBezTo>
                  <a:cubicBezTo>
                    <a:pt x="814490" y="102596"/>
                    <a:pt x="814490" y="102566"/>
                    <a:pt x="814698" y="102715"/>
                  </a:cubicBezTo>
                  <a:close/>
                </a:path>
              </a:pathLst>
            </a:custGeom>
            <a:solidFill>
              <a:srgbClr val="000000"/>
            </a:solidFill>
            <a:ln w="14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8134031-DA5D-17E1-4173-ABABAE26F7DC}"/>
                </a:ext>
              </a:extLst>
            </p:cNvPr>
            <p:cNvSpPr/>
            <p:nvPr/>
          </p:nvSpPr>
          <p:spPr>
            <a:xfrm>
              <a:off x="1696435" y="5574025"/>
              <a:ext cx="88914" cy="88916"/>
            </a:xfrm>
            <a:custGeom>
              <a:avLst/>
              <a:gdLst>
                <a:gd name="connsiteX0" fmla="*/ 16700 w 88914"/>
                <a:gd name="connsiteY0" fmla="*/ 9776 h 88916"/>
                <a:gd name="connsiteX1" fmla="*/ 9717 w 88914"/>
                <a:gd name="connsiteY1" fmla="*/ 72217 h 88916"/>
                <a:gd name="connsiteX2" fmla="*/ 72157 w 88914"/>
                <a:gd name="connsiteY2" fmla="*/ 79199 h 88916"/>
                <a:gd name="connsiteX3" fmla="*/ 75832 w 88914"/>
                <a:gd name="connsiteY3" fmla="*/ 75913 h 88916"/>
                <a:gd name="connsiteX4" fmla="*/ 75832 w 88914"/>
                <a:gd name="connsiteY4" fmla="*/ 75913 h 88916"/>
                <a:gd name="connsiteX5" fmla="*/ 75974 w 88914"/>
                <a:gd name="connsiteY5" fmla="*/ 13085 h 88916"/>
                <a:gd name="connsiteX6" fmla="*/ 16685 w 88914"/>
                <a:gd name="connsiteY6" fmla="*/ 9776 h 88916"/>
                <a:gd name="connsiteX7" fmla="*/ 54892 w 88914"/>
                <a:gd name="connsiteY7" fmla="*/ 54988 h 88916"/>
                <a:gd name="connsiteX8" fmla="*/ 54892 w 88914"/>
                <a:gd name="connsiteY8" fmla="*/ 54988 h 88916"/>
                <a:gd name="connsiteX9" fmla="*/ 33967 w 88914"/>
                <a:gd name="connsiteY9" fmla="*/ 54988 h 88916"/>
                <a:gd name="connsiteX10" fmla="*/ 33964 w 88914"/>
                <a:gd name="connsiteY10" fmla="*/ 34045 h 88916"/>
                <a:gd name="connsiteX11" fmla="*/ 54907 w 88914"/>
                <a:gd name="connsiteY11" fmla="*/ 34042 h 88916"/>
                <a:gd name="connsiteX12" fmla="*/ 54910 w 88914"/>
                <a:gd name="connsiteY12" fmla="*/ 54985 h 88916"/>
                <a:gd name="connsiteX13" fmla="*/ 54907 w 88914"/>
                <a:gd name="connsiteY13" fmla="*/ 54988 h 8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914" h="88916">
                  <a:moveTo>
                    <a:pt x="16700" y="9776"/>
                  </a:moveTo>
                  <a:cubicBezTo>
                    <a:pt x="-2471" y="25090"/>
                    <a:pt x="-5597" y="53045"/>
                    <a:pt x="9717" y="72217"/>
                  </a:cubicBezTo>
                  <a:cubicBezTo>
                    <a:pt x="25031" y="91387"/>
                    <a:pt x="52986" y="94513"/>
                    <a:pt x="72157" y="79199"/>
                  </a:cubicBezTo>
                  <a:cubicBezTo>
                    <a:pt x="73441" y="78173"/>
                    <a:pt x="74669" y="77075"/>
                    <a:pt x="75832" y="75913"/>
                  </a:cubicBezTo>
                  <a:lnTo>
                    <a:pt x="75832" y="75913"/>
                  </a:lnTo>
                  <a:cubicBezTo>
                    <a:pt x="93220" y="58603"/>
                    <a:pt x="93284" y="30473"/>
                    <a:pt x="75974" y="13085"/>
                  </a:cubicBezTo>
                  <a:cubicBezTo>
                    <a:pt x="59959" y="-3004"/>
                    <a:pt x="34390" y="-4431"/>
                    <a:pt x="16685" y="9776"/>
                  </a:cubicBezTo>
                  <a:close/>
                  <a:moveTo>
                    <a:pt x="54892" y="54988"/>
                  </a:moveTo>
                  <a:lnTo>
                    <a:pt x="54892" y="54988"/>
                  </a:lnTo>
                  <a:cubicBezTo>
                    <a:pt x="49041" y="60586"/>
                    <a:pt x="39818" y="60586"/>
                    <a:pt x="33967" y="54988"/>
                  </a:cubicBezTo>
                  <a:cubicBezTo>
                    <a:pt x="28182" y="49205"/>
                    <a:pt x="28181" y="39829"/>
                    <a:pt x="33964" y="34045"/>
                  </a:cubicBezTo>
                  <a:cubicBezTo>
                    <a:pt x="39747" y="28261"/>
                    <a:pt x="49122" y="28259"/>
                    <a:pt x="54907" y="34042"/>
                  </a:cubicBezTo>
                  <a:cubicBezTo>
                    <a:pt x="60691" y="39824"/>
                    <a:pt x="60692" y="49201"/>
                    <a:pt x="54910" y="54985"/>
                  </a:cubicBezTo>
                  <a:cubicBezTo>
                    <a:pt x="54908" y="54986"/>
                    <a:pt x="54908" y="54986"/>
                    <a:pt x="54907" y="54988"/>
                  </a:cubicBezTo>
                  <a:close/>
                </a:path>
              </a:pathLst>
            </a:custGeom>
            <a:solidFill>
              <a:srgbClr val="000000"/>
            </a:solidFill>
            <a:ln w="14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09A9957-A8ED-53E1-F4A6-69F3633074B1}"/>
                </a:ext>
              </a:extLst>
            </p:cNvPr>
            <p:cNvSpPr/>
            <p:nvPr/>
          </p:nvSpPr>
          <p:spPr>
            <a:xfrm>
              <a:off x="2081355" y="5263207"/>
              <a:ext cx="74051" cy="74058"/>
            </a:xfrm>
            <a:custGeom>
              <a:avLst/>
              <a:gdLst>
                <a:gd name="connsiteX0" fmla="*/ 44267 w 74051"/>
                <a:gd name="connsiteY0" fmla="*/ 721 h 74058"/>
                <a:gd name="connsiteX1" fmla="*/ 721 w 74051"/>
                <a:gd name="connsiteY1" fmla="*/ 29791 h 74058"/>
                <a:gd name="connsiteX2" fmla="*/ 29791 w 74051"/>
                <a:gd name="connsiteY2" fmla="*/ 73337 h 74058"/>
                <a:gd name="connsiteX3" fmla="*/ 73337 w 74051"/>
                <a:gd name="connsiteY3" fmla="*/ 44267 h 74058"/>
                <a:gd name="connsiteX4" fmla="*/ 73337 w 74051"/>
                <a:gd name="connsiteY4" fmla="*/ 29791 h 74058"/>
                <a:gd name="connsiteX5" fmla="*/ 44267 w 74051"/>
                <a:gd name="connsiteY5" fmla="*/ 721 h 74058"/>
                <a:gd name="connsiteX6" fmla="*/ 37011 w 74051"/>
                <a:gd name="connsiteY6" fmla="*/ 44452 h 74058"/>
                <a:gd name="connsiteX7" fmla="*/ 29606 w 74051"/>
                <a:gd name="connsiteY7" fmla="*/ 37048 h 74058"/>
                <a:gd name="connsiteX8" fmla="*/ 37011 w 74051"/>
                <a:gd name="connsiteY8" fmla="*/ 29643 h 74058"/>
                <a:gd name="connsiteX9" fmla="*/ 44415 w 74051"/>
                <a:gd name="connsiteY9" fmla="*/ 37048 h 74058"/>
                <a:gd name="connsiteX10" fmla="*/ 37011 w 74051"/>
                <a:gd name="connsiteY10" fmla="*/ 44452 h 7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051" h="74058">
                  <a:moveTo>
                    <a:pt x="44267" y="721"/>
                  </a:moveTo>
                  <a:cubicBezTo>
                    <a:pt x="24214" y="-3276"/>
                    <a:pt x="4718" y="9739"/>
                    <a:pt x="721" y="29791"/>
                  </a:cubicBezTo>
                  <a:cubicBezTo>
                    <a:pt x="-3276" y="49844"/>
                    <a:pt x="9739" y="69340"/>
                    <a:pt x="29791" y="73337"/>
                  </a:cubicBezTo>
                  <a:cubicBezTo>
                    <a:pt x="49844" y="77334"/>
                    <a:pt x="69340" y="64320"/>
                    <a:pt x="73337" y="44267"/>
                  </a:cubicBezTo>
                  <a:cubicBezTo>
                    <a:pt x="74289" y="39490"/>
                    <a:pt x="74289" y="34570"/>
                    <a:pt x="73337" y="29791"/>
                  </a:cubicBezTo>
                  <a:cubicBezTo>
                    <a:pt x="70412" y="15117"/>
                    <a:pt x="58941" y="3646"/>
                    <a:pt x="44267" y="721"/>
                  </a:cubicBezTo>
                  <a:close/>
                  <a:moveTo>
                    <a:pt x="37011" y="44452"/>
                  </a:moveTo>
                  <a:cubicBezTo>
                    <a:pt x="32922" y="44452"/>
                    <a:pt x="29606" y="41136"/>
                    <a:pt x="29606" y="37048"/>
                  </a:cubicBezTo>
                  <a:cubicBezTo>
                    <a:pt x="29606" y="32959"/>
                    <a:pt x="32922" y="29643"/>
                    <a:pt x="37011" y="29643"/>
                  </a:cubicBezTo>
                  <a:cubicBezTo>
                    <a:pt x="41099" y="29643"/>
                    <a:pt x="44415" y="32959"/>
                    <a:pt x="44415" y="37048"/>
                  </a:cubicBezTo>
                  <a:cubicBezTo>
                    <a:pt x="44415" y="41136"/>
                    <a:pt x="41099" y="44452"/>
                    <a:pt x="37011" y="44452"/>
                  </a:cubicBezTo>
                  <a:close/>
                </a:path>
              </a:pathLst>
            </a:custGeom>
            <a:solidFill>
              <a:srgbClr val="000000"/>
            </a:solidFill>
            <a:ln w="14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6B5AD70C-F8DA-DAA7-B600-B925F9056D0D}"/>
              </a:ext>
            </a:extLst>
          </p:cNvPr>
          <p:cNvCxnSpPr>
            <a:cxnSpLocks/>
          </p:cNvCxnSpPr>
          <p:nvPr/>
        </p:nvCxnSpPr>
        <p:spPr>
          <a:xfrm flipV="1">
            <a:off x="2311286" y="5855084"/>
            <a:ext cx="2917356" cy="39671"/>
          </a:xfrm>
          <a:prstGeom prst="curvedConnector3">
            <a:avLst/>
          </a:prstGeom>
          <a:ln w="12700" cap="rnd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44F87CE-E14C-3A02-E20F-FFD9C4B0D346}"/>
              </a:ext>
            </a:extLst>
          </p:cNvPr>
          <p:cNvSpPr txBox="1"/>
          <p:nvPr/>
        </p:nvSpPr>
        <p:spPr>
          <a:xfrm>
            <a:off x="5254413" y="5582948"/>
            <a:ext cx="161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Accessor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D2B4D3-20BC-F842-7153-175585FC57CA}"/>
              </a:ext>
            </a:extLst>
          </p:cNvPr>
          <p:cNvSpPr txBox="1"/>
          <p:nvPr/>
        </p:nvSpPr>
        <p:spPr>
          <a:xfrm>
            <a:off x="6721421" y="263589"/>
            <a:ext cx="4747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Non-IBM Tape Library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A2FF86-8612-F81A-338B-11C1E078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20B63D-2CEC-1CEF-99BA-ECE4C38C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9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84D2B4D3-20BC-F842-7153-175585FC57CA}"/>
              </a:ext>
            </a:extLst>
          </p:cNvPr>
          <p:cNvSpPr txBox="1"/>
          <p:nvPr/>
        </p:nvSpPr>
        <p:spPr>
          <a:xfrm>
            <a:off x="7027862" y="189771"/>
            <a:ext cx="4747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IBM Tape Library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9B73E-4FA0-B990-0666-F6E85CF805E8}"/>
              </a:ext>
            </a:extLst>
          </p:cNvPr>
          <p:cNvGrpSpPr/>
          <p:nvPr/>
        </p:nvGrpSpPr>
        <p:grpSpPr>
          <a:xfrm>
            <a:off x="-351929" y="189771"/>
            <a:ext cx="7920775" cy="6287683"/>
            <a:chOff x="-679307" y="263589"/>
            <a:chExt cx="7920775" cy="628768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2FC2C65-54EF-DC5A-D68D-615BFDF0F125}"/>
                </a:ext>
              </a:extLst>
            </p:cNvPr>
            <p:cNvGrpSpPr/>
            <p:nvPr/>
          </p:nvGrpSpPr>
          <p:grpSpPr>
            <a:xfrm>
              <a:off x="-679307" y="263589"/>
              <a:ext cx="6331903" cy="6287683"/>
              <a:chOff x="-679307" y="263589"/>
              <a:chExt cx="6331903" cy="628768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24A412D-7D88-8AA4-5A82-EBD7F0BD38C9}"/>
                  </a:ext>
                </a:extLst>
              </p:cNvPr>
              <p:cNvSpPr/>
              <p:nvPr/>
            </p:nvSpPr>
            <p:spPr>
              <a:xfrm>
                <a:off x="44150" y="263589"/>
                <a:ext cx="5217562" cy="628768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8CB8B7-810E-7F18-6FA5-95111CB5E84B}"/>
                  </a:ext>
                </a:extLst>
              </p:cNvPr>
              <p:cNvSpPr txBox="1"/>
              <p:nvPr/>
            </p:nvSpPr>
            <p:spPr>
              <a:xfrm>
                <a:off x="-679307" y="401154"/>
                <a:ext cx="1774695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r>
                  <a:rPr lang="en-US" b="1" dirty="0"/>
                  <a:t>1</a:t>
                </a:r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r>
                  <a:rPr lang="en-US" b="1" dirty="0"/>
                  <a:t>2</a:t>
                </a:r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r>
                  <a:rPr lang="en-US" b="1" dirty="0"/>
                  <a:t>3</a:t>
                </a:r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r>
                  <a:rPr lang="en-US" b="1" dirty="0"/>
                  <a:t>n-1</a:t>
                </a:r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r>
                  <a:rPr lang="en-US" b="1" dirty="0"/>
                  <a:t>n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7DECB2-2FC0-5ABF-7141-93B273108B54}"/>
                  </a:ext>
                </a:extLst>
              </p:cNvPr>
              <p:cNvSpPr txBox="1"/>
              <p:nvPr/>
            </p:nvSpPr>
            <p:spPr>
              <a:xfrm>
                <a:off x="3877901" y="296618"/>
                <a:ext cx="1774695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r>
                  <a:rPr lang="en-US" b="1" dirty="0"/>
                  <a:t>n+1</a:t>
                </a:r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r>
                  <a:rPr lang="en-US" b="1" dirty="0"/>
                  <a:t>n+2</a:t>
                </a:r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r>
                  <a:rPr lang="en-US" b="1" dirty="0"/>
                  <a:t>n+3</a:t>
                </a:r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r>
                  <a:rPr lang="en-US" b="1" dirty="0"/>
                  <a:t>      n+m-1</a:t>
                </a:r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r>
                  <a:rPr lang="en-US" b="1" dirty="0"/>
                  <a:t>   </a:t>
                </a:r>
                <a:r>
                  <a:rPr lang="en-US" b="1" dirty="0" err="1"/>
                  <a:t>n+m</a:t>
                </a:r>
                <a:endParaRPr lang="en-US" b="1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3AC9A4-5C63-1080-3F41-12510C0D2D13}"/>
                </a:ext>
              </a:extLst>
            </p:cNvPr>
            <p:cNvSpPr txBox="1"/>
            <p:nvPr/>
          </p:nvSpPr>
          <p:spPr>
            <a:xfrm>
              <a:off x="5253167" y="682850"/>
              <a:ext cx="16154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Tape Library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CE5A28-D637-2460-7EE3-DD2AF88ECB08}"/>
                </a:ext>
              </a:extLst>
            </p:cNvPr>
            <p:cNvSpPr txBox="1"/>
            <p:nvPr/>
          </p:nvSpPr>
          <p:spPr>
            <a:xfrm>
              <a:off x="5626028" y="3615568"/>
              <a:ext cx="1615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Slots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44F87CE-E14C-3A02-E20F-FFD9C4B0D346}"/>
                </a:ext>
              </a:extLst>
            </p:cNvPr>
            <p:cNvSpPr txBox="1"/>
            <p:nvPr/>
          </p:nvSpPr>
          <p:spPr>
            <a:xfrm>
              <a:off x="5288280" y="5582948"/>
              <a:ext cx="1615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Accessor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E8C8396-5A7A-97C9-B4F7-11C6E67AAE66}"/>
                </a:ext>
              </a:extLst>
            </p:cNvPr>
            <p:cNvGrpSpPr/>
            <p:nvPr/>
          </p:nvGrpSpPr>
          <p:grpSpPr>
            <a:xfrm>
              <a:off x="358213" y="712991"/>
              <a:ext cx="5267815" cy="5297917"/>
              <a:chOff x="358213" y="712991"/>
              <a:chExt cx="5267815" cy="529791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BDFDE0D-3220-70BD-BC3A-FD0E6B9CBFEF}"/>
                  </a:ext>
                </a:extLst>
              </p:cNvPr>
              <p:cNvSpPr/>
              <p:nvPr/>
            </p:nvSpPr>
            <p:spPr>
              <a:xfrm>
                <a:off x="1198261" y="3591011"/>
                <a:ext cx="111642" cy="10632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1EA10AF-2679-5D5B-B082-D08D491AD519}"/>
                  </a:ext>
                </a:extLst>
              </p:cNvPr>
              <p:cNvSpPr/>
              <p:nvPr/>
            </p:nvSpPr>
            <p:spPr>
              <a:xfrm>
                <a:off x="1198261" y="3781509"/>
                <a:ext cx="111642" cy="10632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6A1FCF0-A2EB-F69B-F0DC-D8F2152B0849}"/>
                  </a:ext>
                </a:extLst>
              </p:cNvPr>
              <p:cNvSpPr/>
              <p:nvPr/>
            </p:nvSpPr>
            <p:spPr>
              <a:xfrm>
                <a:off x="1201954" y="3963582"/>
                <a:ext cx="111642" cy="10632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Graphic 36" descr="Robot Hand outline">
                <a:extLst>
                  <a:ext uri="{FF2B5EF4-FFF2-40B4-BE49-F238E27FC236}">
                    <a16:creationId xmlns:a16="http://schemas.microsoft.com/office/drawing/2014/main" id="{D5EF1161-7C76-062E-EE9A-49AA815BE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2174322" y="4322940"/>
                <a:ext cx="572170" cy="572170"/>
              </a:xfrm>
              <a:prstGeom prst="rect">
                <a:avLst/>
              </a:prstGeom>
            </p:spPr>
          </p:pic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BFB822D-891F-54E9-F4E3-A3EC21A6B011}"/>
                  </a:ext>
                </a:extLst>
              </p:cNvPr>
              <p:cNvGrpSpPr/>
              <p:nvPr/>
            </p:nvGrpSpPr>
            <p:grpSpPr>
              <a:xfrm>
                <a:off x="367965" y="712991"/>
                <a:ext cx="1782839" cy="861520"/>
                <a:chOff x="367965" y="712991"/>
                <a:chExt cx="1782839" cy="861520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7914C2A-DB27-0AA3-67B1-B3A1A9EE332F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Round Same Side Corner Rectangle 1">
                  <a:extLst>
                    <a:ext uri="{FF2B5EF4-FFF2-40B4-BE49-F238E27FC236}">
                      <a16:creationId xmlns:a16="http://schemas.microsoft.com/office/drawing/2014/main" id="{324FAE2D-9916-BAAE-142D-A188FC8FF47D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ound Same Side Corner Rectangle 2">
                  <a:extLst>
                    <a:ext uri="{FF2B5EF4-FFF2-40B4-BE49-F238E27FC236}">
                      <a16:creationId xmlns:a16="http://schemas.microsoft.com/office/drawing/2014/main" id="{599DBABD-1125-80DA-F2EE-749DE2C4857B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 Same Side Corner Rectangle 22">
                  <a:extLst>
                    <a:ext uri="{FF2B5EF4-FFF2-40B4-BE49-F238E27FC236}">
                      <a16:creationId xmlns:a16="http://schemas.microsoft.com/office/drawing/2014/main" id="{2E6F274A-E7B4-4FAE-D1CD-18939B41BA1C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 Same Side Corner Rectangle 24">
                  <a:extLst>
                    <a:ext uri="{FF2B5EF4-FFF2-40B4-BE49-F238E27FC236}">
                      <a16:creationId xmlns:a16="http://schemas.microsoft.com/office/drawing/2014/main" id="{860D81D9-ADFC-8D3F-5CD8-FC02D957213F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ound Same Side Corner Rectangle 27">
                  <a:extLst>
                    <a:ext uri="{FF2B5EF4-FFF2-40B4-BE49-F238E27FC236}">
                      <a16:creationId xmlns:a16="http://schemas.microsoft.com/office/drawing/2014/main" id="{74E66672-AF27-4298-E57B-5D090B85B9D2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Layer</a:t>
                  </a:r>
                  <a:r>
                    <a:rPr lang="en-US" sz="1200" dirty="0"/>
                    <a:t> </a:t>
                  </a:r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BB64299-F1AD-5380-0CF4-B82DB380B7C6}"/>
                  </a:ext>
                </a:extLst>
              </p:cNvPr>
              <p:cNvGrpSpPr/>
              <p:nvPr/>
            </p:nvGrpSpPr>
            <p:grpSpPr>
              <a:xfrm>
                <a:off x="358213" y="1682826"/>
                <a:ext cx="1782839" cy="861520"/>
                <a:chOff x="367965" y="712991"/>
                <a:chExt cx="1782839" cy="861520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B153F25-B389-383A-09D9-04068ABDA55A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ound Same Side Corner Rectangle 33">
                  <a:extLst>
                    <a:ext uri="{FF2B5EF4-FFF2-40B4-BE49-F238E27FC236}">
                      <a16:creationId xmlns:a16="http://schemas.microsoft.com/office/drawing/2014/main" id="{EC34FBD0-AD69-9998-2BA3-0007BECC2B3B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ound Same Side Corner Rectangle 34">
                  <a:extLst>
                    <a:ext uri="{FF2B5EF4-FFF2-40B4-BE49-F238E27FC236}">
                      <a16:creationId xmlns:a16="http://schemas.microsoft.com/office/drawing/2014/main" id="{F6F03DBE-44F4-1ECF-A5B5-0CD4DAF751C4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ound Same Side Corner Rectangle 38">
                  <a:extLst>
                    <a:ext uri="{FF2B5EF4-FFF2-40B4-BE49-F238E27FC236}">
                      <a16:creationId xmlns:a16="http://schemas.microsoft.com/office/drawing/2014/main" id="{6C6F035C-EEAF-B075-0A9D-604BCE98ED1C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ound Same Side Corner Rectangle 39">
                  <a:extLst>
                    <a:ext uri="{FF2B5EF4-FFF2-40B4-BE49-F238E27FC236}">
                      <a16:creationId xmlns:a16="http://schemas.microsoft.com/office/drawing/2014/main" id="{9272ACC9-DBFC-11A7-7CB9-2CD31AF3A1F8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ound Same Side Corner Rectangle 42">
                  <a:extLst>
                    <a:ext uri="{FF2B5EF4-FFF2-40B4-BE49-F238E27FC236}">
                      <a16:creationId xmlns:a16="http://schemas.microsoft.com/office/drawing/2014/main" id="{4657EE9E-C19C-FEA1-C83A-759749563A33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D9A1053-E0CF-4CAE-F911-48B6FDFD0EE9}"/>
                  </a:ext>
                </a:extLst>
              </p:cNvPr>
              <p:cNvGrpSpPr/>
              <p:nvPr/>
            </p:nvGrpSpPr>
            <p:grpSpPr>
              <a:xfrm>
                <a:off x="367965" y="2648804"/>
                <a:ext cx="1782839" cy="861520"/>
                <a:chOff x="367965" y="712991"/>
                <a:chExt cx="1782839" cy="861520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C12DDCA8-165E-6F07-38B0-2918A0087011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ound Same Side Corner Rectangle 45">
                  <a:extLst>
                    <a:ext uri="{FF2B5EF4-FFF2-40B4-BE49-F238E27FC236}">
                      <a16:creationId xmlns:a16="http://schemas.microsoft.com/office/drawing/2014/main" id="{AE29670E-F9C4-FBC3-F172-657B94E49252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ound Same Side Corner Rectangle 46">
                  <a:extLst>
                    <a:ext uri="{FF2B5EF4-FFF2-40B4-BE49-F238E27FC236}">
                      <a16:creationId xmlns:a16="http://schemas.microsoft.com/office/drawing/2014/main" id="{92FF05D2-8632-F434-B116-E3A80965D62D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ound Same Side Corner Rectangle 47">
                  <a:extLst>
                    <a:ext uri="{FF2B5EF4-FFF2-40B4-BE49-F238E27FC236}">
                      <a16:creationId xmlns:a16="http://schemas.microsoft.com/office/drawing/2014/main" id="{4ED830E8-11B8-E9AE-72FD-0455918AFA1E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ound Same Side Corner Rectangle 48">
                  <a:extLst>
                    <a:ext uri="{FF2B5EF4-FFF2-40B4-BE49-F238E27FC236}">
                      <a16:creationId xmlns:a16="http://schemas.microsoft.com/office/drawing/2014/main" id="{9A815F9D-9E6D-5445-2CA5-B417901A0951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ound Same Side Corner Rectangle 49">
                  <a:extLst>
                    <a:ext uri="{FF2B5EF4-FFF2-40B4-BE49-F238E27FC236}">
                      <a16:creationId xmlns:a16="http://schemas.microsoft.com/office/drawing/2014/main" id="{EC5E4372-BD78-8F93-2817-6161CCEED1FC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4075A90D-27F9-6298-D58D-E04DD5D524E5}"/>
                  </a:ext>
                </a:extLst>
              </p:cNvPr>
              <p:cNvGrpSpPr/>
              <p:nvPr/>
            </p:nvGrpSpPr>
            <p:grpSpPr>
              <a:xfrm>
                <a:off x="366356" y="4186933"/>
                <a:ext cx="1782839" cy="861520"/>
                <a:chOff x="367965" y="712991"/>
                <a:chExt cx="1782839" cy="861520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4179C63-BA1D-630E-7BBD-6EBE2134A55E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ound Same Side Corner Rectangle 52">
                  <a:extLst>
                    <a:ext uri="{FF2B5EF4-FFF2-40B4-BE49-F238E27FC236}">
                      <a16:creationId xmlns:a16="http://schemas.microsoft.com/office/drawing/2014/main" id="{EBA0385F-D16B-BCC1-7282-A97EED98276E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ound Same Side Corner Rectangle 53">
                  <a:extLst>
                    <a:ext uri="{FF2B5EF4-FFF2-40B4-BE49-F238E27FC236}">
                      <a16:creationId xmlns:a16="http://schemas.microsoft.com/office/drawing/2014/main" id="{883EF4A4-2087-8E80-6166-4E902D20E1C5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ound Same Side Corner Rectangle 54">
                  <a:extLst>
                    <a:ext uri="{FF2B5EF4-FFF2-40B4-BE49-F238E27FC236}">
                      <a16:creationId xmlns:a16="http://schemas.microsoft.com/office/drawing/2014/main" id="{55F226CA-B7F9-59AD-6DC0-7067BF48517A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ound Same Side Corner Rectangle 55">
                  <a:extLst>
                    <a:ext uri="{FF2B5EF4-FFF2-40B4-BE49-F238E27FC236}">
                      <a16:creationId xmlns:a16="http://schemas.microsoft.com/office/drawing/2014/main" id="{3E2C8F3B-225F-91A0-BBE0-E343414784B0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ound Same Side Corner Rectangle 56">
                  <a:extLst>
                    <a:ext uri="{FF2B5EF4-FFF2-40B4-BE49-F238E27FC236}">
                      <a16:creationId xmlns:a16="http://schemas.microsoft.com/office/drawing/2014/main" id="{B504E6BA-4DEC-7606-C2F8-F063826AC362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3F744A2D-1ADF-AAE0-2098-CD3AD279A8CE}"/>
                  </a:ext>
                </a:extLst>
              </p:cNvPr>
              <p:cNvGrpSpPr/>
              <p:nvPr/>
            </p:nvGrpSpPr>
            <p:grpSpPr>
              <a:xfrm>
                <a:off x="381784" y="5149388"/>
                <a:ext cx="1782839" cy="861520"/>
                <a:chOff x="367965" y="712991"/>
                <a:chExt cx="1782839" cy="86152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BD2F4B11-71EC-FA20-7412-10F252DECAB2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ound Same Side Corner Rectangle 59">
                  <a:extLst>
                    <a:ext uri="{FF2B5EF4-FFF2-40B4-BE49-F238E27FC236}">
                      <a16:creationId xmlns:a16="http://schemas.microsoft.com/office/drawing/2014/main" id="{9CE54EEB-7433-9A02-5AE0-AA4A99B8F8B4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ound Same Side Corner Rectangle 60">
                  <a:extLst>
                    <a:ext uri="{FF2B5EF4-FFF2-40B4-BE49-F238E27FC236}">
                      <a16:creationId xmlns:a16="http://schemas.microsoft.com/office/drawing/2014/main" id="{3B411AF1-F29E-3127-BE16-1D2512DACEA4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ound Same Side Corner Rectangle 61">
                  <a:extLst>
                    <a:ext uri="{FF2B5EF4-FFF2-40B4-BE49-F238E27FC236}">
                      <a16:creationId xmlns:a16="http://schemas.microsoft.com/office/drawing/2014/main" id="{72892F12-CA8D-373B-60C6-067B1E819EF7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ound Same Side Corner Rectangle 62">
                  <a:extLst>
                    <a:ext uri="{FF2B5EF4-FFF2-40B4-BE49-F238E27FC236}">
                      <a16:creationId xmlns:a16="http://schemas.microsoft.com/office/drawing/2014/main" id="{F9EF5695-1061-EEEB-AE42-4994DE397505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ound Same Side Corner Rectangle 63">
                  <a:extLst>
                    <a:ext uri="{FF2B5EF4-FFF2-40B4-BE49-F238E27FC236}">
                      <a16:creationId xmlns:a16="http://schemas.microsoft.com/office/drawing/2014/main" id="{8C454844-B37B-7CED-C985-14A0406CA1A9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04345CBA-0FC8-B6F4-026A-54E817864663}"/>
                  </a:ext>
                </a:extLst>
              </p:cNvPr>
              <p:cNvSpPr/>
              <p:nvPr/>
            </p:nvSpPr>
            <p:spPr>
              <a:xfrm>
                <a:off x="3621764" y="3591011"/>
                <a:ext cx="111642" cy="10632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38E0FC2-CEBE-07CA-3F20-D2FF4DF77ACD}"/>
                  </a:ext>
                </a:extLst>
              </p:cNvPr>
              <p:cNvSpPr/>
              <p:nvPr/>
            </p:nvSpPr>
            <p:spPr>
              <a:xfrm>
                <a:off x="3621764" y="3781509"/>
                <a:ext cx="111642" cy="10632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B6880B2-49BB-B9AE-4EA6-4599B794C6EA}"/>
                  </a:ext>
                </a:extLst>
              </p:cNvPr>
              <p:cNvSpPr/>
              <p:nvPr/>
            </p:nvSpPr>
            <p:spPr>
              <a:xfrm>
                <a:off x="3625457" y="3963582"/>
                <a:ext cx="111642" cy="106325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D36232F5-7DB6-27DC-2EA6-7DCC68A1505A}"/>
                  </a:ext>
                </a:extLst>
              </p:cNvPr>
              <p:cNvGrpSpPr/>
              <p:nvPr/>
            </p:nvGrpSpPr>
            <p:grpSpPr>
              <a:xfrm>
                <a:off x="2791468" y="712991"/>
                <a:ext cx="1782839" cy="861520"/>
                <a:chOff x="367965" y="712991"/>
                <a:chExt cx="1782839" cy="861520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071C67C6-0689-F9D5-B961-AA8BDCF21872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ound Same Side Corner Rectangle 69">
                  <a:extLst>
                    <a:ext uri="{FF2B5EF4-FFF2-40B4-BE49-F238E27FC236}">
                      <a16:creationId xmlns:a16="http://schemas.microsoft.com/office/drawing/2014/main" id="{44A4A50B-8842-1846-4FB9-1FDFBE9B6DED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ound Same Side Corner Rectangle 70">
                  <a:extLst>
                    <a:ext uri="{FF2B5EF4-FFF2-40B4-BE49-F238E27FC236}">
                      <a16:creationId xmlns:a16="http://schemas.microsoft.com/office/drawing/2014/main" id="{409213EB-7982-3D0C-550F-4F1F234363FB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ound Same Side Corner Rectangle 71">
                  <a:extLst>
                    <a:ext uri="{FF2B5EF4-FFF2-40B4-BE49-F238E27FC236}">
                      <a16:creationId xmlns:a16="http://schemas.microsoft.com/office/drawing/2014/main" id="{F3BF1949-D8CE-28EA-E01D-87584AD3D35A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ound Same Side Corner Rectangle 72">
                  <a:extLst>
                    <a:ext uri="{FF2B5EF4-FFF2-40B4-BE49-F238E27FC236}">
                      <a16:creationId xmlns:a16="http://schemas.microsoft.com/office/drawing/2014/main" id="{BFA16C57-0707-7DC8-7F73-7678FABB8159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ound Same Side Corner Rectangle 73">
                  <a:extLst>
                    <a:ext uri="{FF2B5EF4-FFF2-40B4-BE49-F238E27FC236}">
                      <a16:creationId xmlns:a16="http://schemas.microsoft.com/office/drawing/2014/main" id="{5BCE813B-E313-9C8F-4E23-C70CBE7D88EB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EA828C64-814C-F8FD-69B8-D1E3719E32E8}"/>
                  </a:ext>
                </a:extLst>
              </p:cNvPr>
              <p:cNvGrpSpPr/>
              <p:nvPr/>
            </p:nvGrpSpPr>
            <p:grpSpPr>
              <a:xfrm>
                <a:off x="2781716" y="1682826"/>
                <a:ext cx="1782839" cy="861520"/>
                <a:chOff x="367965" y="712991"/>
                <a:chExt cx="1782839" cy="861520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67B32F0-5664-6C06-7F09-ADB1E3CF527E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ound Same Side Corner Rectangle 76">
                  <a:extLst>
                    <a:ext uri="{FF2B5EF4-FFF2-40B4-BE49-F238E27FC236}">
                      <a16:creationId xmlns:a16="http://schemas.microsoft.com/office/drawing/2014/main" id="{A9AA29F1-D93C-F5C6-EC5B-C899A00E6052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ound Same Side Corner Rectangle 77">
                  <a:extLst>
                    <a:ext uri="{FF2B5EF4-FFF2-40B4-BE49-F238E27FC236}">
                      <a16:creationId xmlns:a16="http://schemas.microsoft.com/office/drawing/2014/main" id="{872CFD5D-E538-5E95-E8E5-66735F8A702C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ound Same Side Corner Rectangle 78">
                  <a:extLst>
                    <a:ext uri="{FF2B5EF4-FFF2-40B4-BE49-F238E27FC236}">
                      <a16:creationId xmlns:a16="http://schemas.microsoft.com/office/drawing/2014/main" id="{2B70222D-5D88-9BF3-3002-2DE2174A601B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ound Same Side Corner Rectangle 79">
                  <a:extLst>
                    <a:ext uri="{FF2B5EF4-FFF2-40B4-BE49-F238E27FC236}">
                      <a16:creationId xmlns:a16="http://schemas.microsoft.com/office/drawing/2014/main" id="{33D798B4-8436-2414-56A4-C12C451069F4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ound Same Side Corner Rectangle 80">
                  <a:extLst>
                    <a:ext uri="{FF2B5EF4-FFF2-40B4-BE49-F238E27FC236}">
                      <a16:creationId xmlns:a16="http://schemas.microsoft.com/office/drawing/2014/main" id="{46BF4BB6-E180-2957-A78C-90A68304DCB5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1E440BB-A38E-6E42-F2A6-873956623A76}"/>
                  </a:ext>
                </a:extLst>
              </p:cNvPr>
              <p:cNvGrpSpPr/>
              <p:nvPr/>
            </p:nvGrpSpPr>
            <p:grpSpPr>
              <a:xfrm>
                <a:off x="2791468" y="2648804"/>
                <a:ext cx="1782839" cy="861520"/>
                <a:chOff x="367965" y="712991"/>
                <a:chExt cx="1782839" cy="861520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30010E98-BFA8-78C8-ABD9-435717A6F6BD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 Same Side Corner Rectangle 83">
                  <a:extLst>
                    <a:ext uri="{FF2B5EF4-FFF2-40B4-BE49-F238E27FC236}">
                      <a16:creationId xmlns:a16="http://schemas.microsoft.com/office/drawing/2014/main" id="{2845258A-0B3D-5D87-80FC-197D9571531C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ound Same Side Corner Rectangle 84">
                  <a:extLst>
                    <a:ext uri="{FF2B5EF4-FFF2-40B4-BE49-F238E27FC236}">
                      <a16:creationId xmlns:a16="http://schemas.microsoft.com/office/drawing/2014/main" id="{1C6D442D-FB9D-E670-C83B-BD62F0A72A9C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ound Same Side Corner Rectangle 85">
                  <a:extLst>
                    <a:ext uri="{FF2B5EF4-FFF2-40B4-BE49-F238E27FC236}">
                      <a16:creationId xmlns:a16="http://schemas.microsoft.com/office/drawing/2014/main" id="{4FF442C9-C00B-BE96-0223-08BC99C49095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ound Same Side Corner Rectangle 86">
                  <a:extLst>
                    <a:ext uri="{FF2B5EF4-FFF2-40B4-BE49-F238E27FC236}">
                      <a16:creationId xmlns:a16="http://schemas.microsoft.com/office/drawing/2014/main" id="{83185228-D9C3-3FCA-E4F9-BCEC13CE21BB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ound Same Side Corner Rectangle 87">
                  <a:extLst>
                    <a:ext uri="{FF2B5EF4-FFF2-40B4-BE49-F238E27FC236}">
                      <a16:creationId xmlns:a16="http://schemas.microsoft.com/office/drawing/2014/main" id="{A767D2C7-9A21-4C21-FD25-15A0F040F3C3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14E6C2E4-FB88-4622-32A1-7BF3D4651D22}"/>
                  </a:ext>
                </a:extLst>
              </p:cNvPr>
              <p:cNvGrpSpPr/>
              <p:nvPr/>
            </p:nvGrpSpPr>
            <p:grpSpPr>
              <a:xfrm>
                <a:off x="2789859" y="4186933"/>
                <a:ext cx="1782839" cy="861520"/>
                <a:chOff x="367965" y="712991"/>
                <a:chExt cx="1782839" cy="86152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98923983-AC6A-8B79-FA67-BFAB757935F9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ound Same Side Corner Rectangle 90">
                  <a:extLst>
                    <a:ext uri="{FF2B5EF4-FFF2-40B4-BE49-F238E27FC236}">
                      <a16:creationId xmlns:a16="http://schemas.microsoft.com/office/drawing/2014/main" id="{09976884-27F7-FC43-D14F-B1A427FA0B9D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ound Same Side Corner Rectangle 91">
                  <a:extLst>
                    <a:ext uri="{FF2B5EF4-FFF2-40B4-BE49-F238E27FC236}">
                      <a16:creationId xmlns:a16="http://schemas.microsoft.com/office/drawing/2014/main" id="{6C1233D5-AB9B-A3E4-79FF-018E62ED010E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ound Same Side Corner Rectangle 92">
                  <a:extLst>
                    <a:ext uri="{FF2B5EF4-FFF2-40B4-BE49-F238E27FC236}">
                      <a16:creationId xmlns:a16="http://schemas.microsoft.com/office/drawing/2014/main" id="{E5F4AA3A-8570-E230-28CC-27A46D396A99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ound Same Side Corner Rectangle 93">
                  <a:extLst>
                    <a:ext uri="{FF2B5EF4-FFF2-40B4-BE49-F238E27FC236}">
                      <a16:creationId xmlns:a16="http://schemas.microsoft.com/office/drawing/2014/main" id="{63FBAEF8-7B9C-0B94-6336-658F021B904A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ound Same Side Corner Rectangle 94">
                  <a:extLst>
                    <a:ext uri="{FF2B5EF4-FFF2-40B4-BE49-F238E27FC236}">
                      <a16:creationId xmlns:a16="http://schemas.microsoft.com/office/drawing/2014/main" id="{C71A9FF4-D45A-7AC4-69EA-716871F42A70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2C2D9B8A-8157-CB55-742D-7A455B36D5B9}"/>
                  </a:ext>
                </a:extLst>
              </p:cNvPr>
              <p:cNvGrpSpPr/>
              <p:nvPr/>
            </p:nvGrpSpPr>
            <p:grpSpPr>
              <a:xfrm>
                <a:off x="2805287" y="5149388"/>
                <a:ext cx="1782839" cy="861520"/>
                <a:chOff x="367965" y="712991"/>
                <a:chExt cx="1782839" cy="861520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586581B9-B4F0-D8F1-A678-41E93F2D53CA}"/>
                    </a:ext>
                  </a:extLst>
                </p:cNvPr>
                <p:cNvSpPr/>
                <p:nvPr/>
              </p:nvSpPr>
              <p:spPr>
                <a:xfrm>
                  <a:off x="367965" y="712991"/>
                  <a:ext cx="1782839" cy="8615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ound Same Side Corner Rectangle 97">
                  <a:extLst>
                    <a:ext uri="{FF2B5EF4-FFF2-40B4-BE49-F238E27FC236}">
                      <a16:creationId xmlns:a16="http://schemas.microsoft.com/office/drawing/2014/main" id="{47C682F4-C0F5-0B38-CDC4-9BA6CB632A2A}"/>
                    </a:ext>
                  </a:extLst>
                </p:cNvPr>
                <p:cNvSpPr/>
                <p:nvPr/>
              </p:nvSpPr>
              <p:spPr>
                <a:xfrm>
                  <a:off x="782718" y="786809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ound Same Side Corner Rectangle 98">
                  <a:extLst>
                    <a:ext uri="{FF2B5EF4-FFF2-40B4-BE49-F238E27FC236}">
                      <a16:creationId xmlns:a16="http://schemas.microsoft.com/office/drawing/2014/main" id="{9BFCD3C5-287B-283E-AD54-9B08B2B6A8A0}"/>
                    </a:ext>
                  </a:extLst>
                </p:cNvPr>
                <p:cNvSpPr/>
                <p:nvPr/>
              </p:nvSpPr>
              <p:spPr>
                <a:xfrm>
                  <a:off x="1127976" y="786808"/>
                  <a:ext cx="279105" cy="712379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ound Same Side Corner Rectangle 99">
                  <a:extLst>
                    <a:ext uri="{FF2B5EF4-FFF2-40B4-BE49-F238E27FC236}">
                      <a16:creationId xmlns:a16="http://schemas.microsoft.com/office/drawing/2014/main" id="{FA212000-1BB3-FCD2-E218-3EA9B7D63E45}"/>
                    </a:ext>
                  </a:extLst>
                </p:cNvPr>
                <p:cNvSpPr/>
                <p:nvPr/>
              </p:nvSpPr>
              <p:spPr>
                <a:xfrm>
                  <a:off x="1454629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ound Same Side Corner Rectangle 100">
                  <a:extLst>
                    <a:ext uri="{FF2B5EF4-FFF2-40B4-BE49-F238E27FC236}">
                      <a16:creationId xmlns:a16="http://schemas.microsoft.com/office/drawing/2014/main" id="{E2C05BDF-B60B-A7CC-076C-66FA859ECB1B}"/>
                    </a:ext>
                  </a:extLst>
                </p:cNvPr>
                <p:cNvSpPr/>
                <p:nvPr/>
              </p:nvSpPr>
              <p:spPr>
                <a:xfrm>
                  <a:off x="1799887" y="786809"/>
                  <a:ext cx="279105" cy="712378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ound Same Side Corner Rectangle 101">
                  <a:extLst>
                    <a:ext uri="{FF2B5EF4-FFF2-40B4-BE49-F238E27FC236}">
                      <a16:creationId xmlns:a16="http://schemas.microsoft.com/office/drawing/2014/main" id="{A06A2AF5-4249-4706-5D23-1E8A0BB6BE21}"/>
                    </a:ext>
                  </a:extLst>
                </p:cNvPr>
                <p:cNvSpPr/>
                <p:nvPr/>
              </p:nvSpPr>
              <p:spPr>
                <a:xfrm>
                  <a:off x="438920" y="786807"/>
                  <a:ext cx="279105" cy="712380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03" name="Graphic 102" descr="Robot Hand outline">
                <a:extLst>
                  <a:ext uri="{FF2B5EF4-FFF2-40B4-BE49-F238E27FC236}">
                    <a16:creationId xmlns:a16="http://schemas.microsoft.com/office/drawing/2014/main" id="{33882846-B7E0-084D-D3B5-CDA2829C22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98352" y="1002341"/>
                <a:ext cx="572170" cy="572170"/>
              </a:xfrm>
              <a:prstGeom prst="rect">
                <a:avLst/>
              </a:prstGeom>
            </p:spPr>
          </p:pic>
          <p:cxnSp>
            <p:nvCxnSpPr>
              <p:cNvPr id="24" name="Curved Connector 23">
                <a:extLst>
                  <a:ext uri="{FF2B5EF4-FFF2-40B4-BE49-F238E27FC236}">
                    <a16:creationId xmlns:a16="http://schemas.microsoft.com/office/drawing/2014/main" id="{062C3953-16CB-690B-3180-7CD072C5FC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98292" y="944091"/>
                <a:ext cx="2836535" cy="1714995"/>
              </a:xfrm>
              <a:prstGeom prst="curvedConnector3">
                <a:avLst/>
              </a:prstGeom>
              <a:ln w="12700" cap="rnd">
                <a:solidFill>
                  <a:schemeClr val="tx1"/>
                </a:solidFill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urved Connector 28">
                <a:extLst>
                  <a:ext uri="{FF2B5EF4-FFF2-40B4-BE49-F238E27FC236}">
                    <a16:creationId xmlns:a16="http://schemas.microsoft.com/office/drawing/2014/main" id="{833FB0CD-6813-622E-BF75-54FD07C2CF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0094" y="3918191"/>
                <a:ext cx="1595934" cy="629819"/>
              </a:xfrm>
              <a:prstGeom prst="curvedConnector3">
                <a:avLst/>
              </a:prstGeom>
              <a:ln w="12700" cap="rnd">
                <a:solidFill>
                  <a:schemeClr val="tx1"/>
                </a:solidFill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urved Connector 37">
                <a:extLst>
                  <a:ext uri="{FF2B5EF4-FFF2-40B4-BE49-F238E27FC236}">
                    <a16:creationId xmlns:a16="http://schemas.microsoft.com/office/drawing/2014/main" id="{6B5AD70C-F8DA-DAA7-B600-B925F9056D0D}"/>
                  </a:ext>
                </a:extLst>
              </p:cNvPr>
              <p:cNvCxnSpPr>
                <a:cxnSpLocks/>
                <a:stCxn id="37" idx="1"/>
              </p:cNvCxnSpPr>
              <p:nvPr/>
            </p:nvCxnSpPr>
            <p:spPr>
              <a:xfrm>
                <a:off x="2746492" y="4609025"/>
                <a:ext cx="2482150" cy="1274374"/>
              </a:xfrm>
              <a:prstGeom prst="curvedConnector3">
                <a:avLst/>
              </a:prstGeom>
              <a:ln w="12700" cap="rnd">
                <a:solidFill>
                  <a:schemeClr val="tx1"/>
                </a:solidFill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018CCB0-4891-AEC7-93BD-9F7FF502034C}"/>
                  </a:ext>
                </a:extLst>
              </p:cNvPr>
              <p:cNvSpPr txBox="1"/>
              <p:nvPr/>
            </p:nvSpPr>
            <p:spPr>
              <a:xfrm rot="16200000">
                <a:off x="579368" y="1011999"/>
                <a:ext cx="666300" cy="279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Layer 2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38F9594-AFBE-9610-4165-01F649F3DF2F}"/>
                  </a:ext>
                </a:extLst>
              </p:cNvPr>
              <p:cNvSpPr txBox="1"/>
              <p:nvPr/>
            </p:nvSpPr>
            <p:spPr>
              <a:xfrm rot="16200000">
                <a:off x="929365" y="1031368"/>
                <a:ext cx="666300" cy="279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Layer 3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89C26406-82B8-6892-933E-4D93803BE352}"/>
                  </a:ext>
                </a:extLst>
              </p:cNvPr>
              <p:cNvSpPr txBox="1"/>
              <p:nvPr/>
            </p:nvSpPr>
            <p:spPr>
              <a:xfrm rot="16200000">
                <a:off x="1239006" y="1031367"/>
                <a:ext cx="666300" cy="279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Layer 4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126DFCCA-1D1B-99A9-7860-39634BECCA41}"/>
                  </a:ext>
                </a:extLst>
              </p:cNvPr>
              <p:cNvSpPr txBox="1"/>
              <p:nvPr/>
            </p:nvSpPr>
            <p:spPr>
              <a:xfrm rot="16200000">
                <a:off x="1596246" y="1021658"/>
                <a:ext cx="666300" cy="279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Layer 5</a:t>
                </a:r>
              </a:p>
            </p:txBody>
          </p:sp>
        </p:grp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F61BCAB-B519-84D5-A64A-8FA515C2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6946" y="6378989"/>
            <a:ext cx="4114800" cy="365125"/>
          </a:xfrm>
        </p:spPr>
        <p:txBody>
          <a:bodyPr/>
          <a:lstStyle/>
          <a:p>
            <a:r>
              <a:rPr lang="en-US" dirty="0"/>
              <a:t>Sanchita Chakraborty, Fermilab Computational Science Internship, Summer 2023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0EE0489-8743-3E9E-E5E9-8639E141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39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CCDB-08BF-EFBE-4100-BA096065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Tape Characteristics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A0C6A-CBA8-2B2B-AB51-5D9C68028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59EA0-53A2-EEE3-00C5-9AF56E15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Sanchita Chakraborty, Fermilab Computational Science Internship, Summer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0B3D7-E728-C181-76A6-871118BC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0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04790-3977-FB2F-4F7E-6C1C765E03D0}"/>
              </a:ext>
            </a:extLst>
          </p:cNvPr>
          <p:cNvSpPr/>
          <p:nvPr/>
        </p:nvSpPr>
        <p:spPr>
          <a:xfrm>
            <a:off x="395111" y="595110"/>
            <a:ext cx="2088444" cy="745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cpfes53f12e5kv4g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C5F4A2-242F-CAA8-9089-3F32B56E7F4D}"/>
              </a:ext>
            </a:extLst>
          </p:cNvPr>
          <p:cNvSpPr txBox="1"/>
          <p:nvPr/>
        </p:nvSpPr>
        <p:spPr>
          <a:xfrm>
            <a:off x="395111" y="225778"/>
            <a:ext cx="312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Tape Addresses - Alphanumeric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B2488D-FBE8-AAE3-ABC3-AF218FBA57A3}"/>
              </a:ext>
            </a:extLst>
          </p:cNvPr>
          <p:cNvSpPr/>
          <p:nvPr/>
        </p:nvSpPr>
        <p:spPr>
          <a:xfrm>
            <a:off x="2483555" y="591908"/>
            <a:ext cx="2088444" cy="745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ja0fl2nbjj6dwju9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3AD5F2-C042-E359-9B28-6442309E2C1A}"/>
              </a:ext>
            </a:extLst>
          </p:cNvPr>
          <p:cNvSpPr/>
          <p:nvPr/>
        </p:nvSpPr>
        <p:spPr>
          <a:xfrm>
            <a:off x="4563714" y="588706"/>
            <a:ext cx="2088444" cy="745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qrozoxi6bpj295k8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A4A4EE-B325-0D57-FDAB-3A4FDEE49422}"/>
              </a:ext>
            </a:extLst>
          </p:cNvPr>
          <p:cNvSpPr/>
          <p:nvPr/>
        </p:nvSpPr>
        <p:spPr>
          <a:xfrm>
            <a:off x="6739466" y="921645"/>
            <a:ext cx="90311" cy="919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2D8B38-869C-22DF-6DBF-315D61A82D83}"/>
              </a:ext>
            </a:extLst>
          </p:cNvPr>
          <p:cNvSpPr/>
          <p:nvPr/>
        </p:nvSpPr>
        <p:spPr>
          <a:xfrm>
            <a:off x="6917085" y="921645"/>
            <a:ext cx="90311" cy="919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46B11D2-7573-1FA0-E4B2-790B40E9AB0B}"/>
              </a:ext>
            </a:extLst>
          </p:cNvPr>
          <p:cNvSpPr/>
          <p:nvPr/>
        </p:nvSpPr>
        <p:spPr>
          <a:xfrm>
            <a:off x="7094704" y="915241"/>
            <a:ext cx="90311" cy="919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E316A6-E791-F0A5-2B43-B333DC07C685}"/>
              </a:ext>
            </a:extLst>
          </p:cNvPr>
          <p:cNvSpPr/>
          <p:nvPr/>
        </p:nvSpPr>
        <p:spPr>
          <a:xfrm>
            <a:off x="7272323" y="588704"/>
            <a:ext cx="2088444" cy="745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a99zjgvo84j5krdz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C62D26-5E2B-E062-C1D4-A1A07F3C898B}"/>
              </a:ext>
            </a:extLst>
          </p:cNvPr>
          <p:cNvSpPr/>
          <p:nvPr/>
        </p:nvSpPr>
        <p:spPr>
          <a:xfrm>
            <a:off x="9352482" y="595108"/>
            <a:ext cx="2088444" cy="745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9mzk1d0vmhhu6bsi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B443E7-825A-41B1-2655-ABA920DB7EE5}"/>
              </a:ext>
            </a:extLst>
          </p:cNvPr>
          <p:cNvSpPr txBox="1"/>
          <p:nvPr/>
        </p:nvSpPr>
        <p:spPr>
          <a:xfrm>
            <a:off x="1288490" y="13401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535688-9024-9FBF-A10E-7D4B5C5ED4EA}"/>
              </a:ext>
            </a:extLst>
          </p:cNvPr>
          <p:cNvSpPr txBox="1"/>
          <p:nvPr/>
        </p:nvSpPr>
        <p:spPr>
          <a:xfrm>
            <a:off x="3368649" y="13337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086F06-FC88-7842-0197-AAA3D6E7FD27}"/>
              </a:ext>
            </a:extLst>
          </p:cNvPr>
          <p:cNvSpPr txBox="1"/>
          <p:nvPr/>
        </p:nvSpPr>
        <p:spPr>
          <a:xfrm>
            <a:off x="5457093" y="13337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9BF1A8-F02A-1E23-C3BE-E2263072B3EB}"/>
              </a:ext>
            </a:extLst>
          </p:cNvPr>
          <p:cNvSpPr txBox="1"/>
          <p:nvPr/>
        </p:nvSpPr>
        <p:spPr>
          <a:xfrm>
            <a:off x="7602856" y="1340177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num_tapes</a:t>
            </a:r>
            <a:r>
              <a:rPr lang="en-US" dirty="0"/>
              <a:t> - 2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0BAC5-D3B3-1B86-4261-94B5E446D023}"/>
              </a:ext>
            </a:extLst>
          </p:cNvPr>
          <p:cNvSpPr txBox="1"/>
          <p:nvPr/>
        </p:nvSpPr>
        <p:spPr>
          <a:xfrm>
            <a:off x="9625694" y="1333771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num_tapes</a:t>
            </a:r>
            <a:r>
              <a:rPr lang="en-US" dirty="0"/>
              <a:t> - 1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785292-0085-F0C2-EC79-AE6341A26339}"/>
              </a:ext>
            </a:extLst>
          </p:cNvPr>
          <p:cNvSpPr/>
          <p:nvPr/>
        </p:nvSpPr>
        <p:spPr>
          <a:xfrm>
            <a:off x="377916" y="2069230"/>
            <a:ext cx="2088444" cy="7450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[tape library, slot, layer]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7CE807-FE17-EA86-206C-FB30D63F013A}"/>
              </a:ext>
            </a:extLst>
          </p:cNvPr>
          <p:cNvSpPr txBox="1"/>
          <p:nvPr/>
        </p:nvSpPr>
        <p:spPr>
          <a:xfrm>
            <a:off x="377916" y="1699898"/>
            <a:ext cx="1001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Tape Location – Information about Tape Library, Slot, and Layer: </a:t>
            </a:r>
            <a:r>
              <a:rPr lang="en-US" dirty="0" err="1"/>
              <a:t>tape_location</a:t>
            </a:r>
            <a:r>
              <a:rPr lang="en-US" dirty="0"/>
              <a:t>[index] = [library, slot, layer]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635AF5-55AC-F385-2121-B20EE443F37D}"/>
              </a:ext>
            </a:extLst>
          </p:cNvPr>
          <p:cNvSpPr/>
          <p:nvPr/>
        </p:nvSpPr>
        <p:spPr>
          <a:xfrm>
            <a:off x="2466360" y="2066028"/>
            <a:ext cx="2088444" cy="7450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[tape library, slot, layer]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CD5C15-83FA-C9F6-FB32-D0516ECBE008}"/>
              </a:ext>
            </a:extLst>
          </p:cNvPr>
          <p:cNvSpPr/>
          <p:nvPr/>
        </p:nvSpPr>
        <p:spPr>
          <a:xfrm>
            <a:off x="4546519" y="2062826"/>
            <a:ext cx="2088444" cy="7450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[tape library, slot, layer]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7AE2970-571D-4380-5498-29BE43F63876}"/>
              </a:ext>
            </a:extLst>
          </p:cNvPr>
          <p:cNvSpPr/>
          <p:nvPr/>
        </p:nvSpPr>
        <p:spPr>
          <a:xfrm>
            <a:off x="6722271" y="2395765"/>
            <a:ext cx="90311" cy="919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EAFC477-CAC0-DCFC-0244-6C8D18440612}"/>
              </a:ext>
            </a:extLst>
          </p:cNvPr>
          <p:cNvSpPr/>
          <p:nvPr/>
        </p:nvSpPr>
        <p:spPr>
          <a:xfrm>
            <a:off x="6899890" y="2395765"/>
            <a:ext cx="90311" cy="919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6130E97-55F3-4150-D876-5129269DBCBA}"/>
              </a:ext>
            </a:extLst>
          </p:cNvPr>
          <p:cNvSpPr/>
          <p:nvPr/>
        </p:nvSpPr>
        <p:spPr>
          <a:xfrm>
            <a:off x="7077509" y="2389361"/>
            <a:ext cx="90311" cy="919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2129D1-4B27-51BE-E9A4-144CB809D541}"/>
              </a:ext>
            </a:extLst>
          </p:cNvPr>
          <p:cNvSpPr/>
          <p:nvPr/>
        </p:nvSpPr>
        <p:spPr>
          <a:xfrm>
            <a:off x="7255128" y="2062824"/>
            <a:ext cx="2088444" cy="7450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[tape library, slot, layer]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A907C1-7D65-5123-7512-FAC5178DC167}"/>
              </a:ext>
            </a:extLst>
          </p:cNvPr>
          <p:cNvSpPr/>
          <p:nvPr/>
        </p:nvSpPr>
        <p:spPr>
          <a:xfrm>
            <a:off x="9335287" y="2069228"/>
            <a:ext cx="2088444" cy="7450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[tape library, slot, layer]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23D6A8-23E7-4B58-D8C6-1CC38EA5E4B4}"/>
              </a:ext>
            </a:extLst>
          </p:cNvPr>
          <p:cNvSpPr txBox="1"/>
          <p:nvPr/>
        </p:nvSpPr>
        <p:spPr>
          <a:xfrm>
            <a:off x="1271295" y="2814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77ECD1-32CE-E40A-FA3E-ED1CBE9A168A}"/>
              </a:ext>
            </a:extLst>
          </p:cNvPr>
          <p:cNvSpPr txBox="1"/>
          <p:nvPr/>
        </p:nvSpPr>
        <p:spPr>
          <a:xfrm>
            <a:off x="3351454" y="28078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22514C-725D-30D6-8C62-5229B13B7D7A}"/>
              </a:ext>
            </a:extLst>
          </p:cNvPr>
          <p:cNvSpPr txBox="1"/>
          <p:nvPr/>
        </p:nvSpPr>
        <p:spPr>
          <a:xfrm>
            <a:off x="5439898" y="28078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77AB7D-B8F9-35A0-0F67-E893A926FF85}"/>
              </a:ext>
            </a:extLst>
          </p:cNvPr>
          <p:cNvSpPr txBox="1"/>
          <p:nvPr/>
        </p:nvSpPr>
        <p:spPr>
          <a:xfrm>
            <a:off x="7585661" y="2814297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num_tapes</a:t>
            </a:r>
            <a:r>
              <a:rPr lang="en-US" dirty="0"/>
              <a:t> - 2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89E116-14D0-852F-4C96-AE8F129DF708}"/>
              </a:ext>
            </a:extLst>
          </p:cNvPr>
          <p:cNvSpPr txBox="1"/>
          <p:nvPr/>
        </p:nvSpPr>
        <p:spPr>
          <a:xfrm>
            <a:off x="9608499" y="2807891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num_tapes</a:t>
            </a:r>
            <a:r>
              <a:rPr lang="en-US" dirty="0"/>
              <a:t> - 1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CB4E21-71C2-83E2-2745-3806C9AD4618}"/>
              </a:ext>
            </a:extLst>
          </p:cNvPr>
          <p:cNvSpPr/>
          <p:nvPr/>
        </p:nvSpPr>
        <p:spPr>
          <a:xfrm>
            <a:off x="377916" y="3536944"/>
            <a:ext cx="2088444" cy="7450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LTO6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28AA26-AA0D-78BE-4214-6DB80C4B662F}"/>
              </a:ext>
            </a:extLst>
          </p:cNvPr>
          <p:cNvSpPr txBox="1"/>
          <p:nvPr/>
        </p:nvSpPr>
        <p:spPr>
          <a:xfrm>
            <a:off x="377916" y="3167612"/>
            <a:ext cx="10410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Tape Type – randomized between LTO6, LTO7, LTO8, LTO9 based on user input of how many of each per server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8677E2-B5A5-26C6-674D-9F014B58E7EF}"/>
              </a:ext>
            </a:extLst>
          </p:cNvPr>
          <p:cNvSpPr/>
          <p:nvPr/>
        </p:nvSpPr>
        <p:spPr>
          <a:xfrm>
            <a:off x="2466360" y="3533742"/>
            <a:ext cx="2088444" cy="7450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LTO8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5DF90A-9E66-4D1F-A42A-BCB54693F139}"/>
              </a:ext>
            </a:extLst>
          </p:cNvPr>
          <p:cNvSpPr/>
          <p:nvPr/>
        </p:nvSpPr>
        <p:spPr>
          <a:xfrm>
            <a:off x="4546519" y="3530540"/>
            <a:ext cx="2088444" cy="7450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LTO7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3EC787C-4418-EF8C-1F39-8D509390DB6E}"/>
              </a:ext>
            </a:extLst>
          </p:cNvPr>
          <p:cNvSpPr/>
          <p:nvPr/>
        </p:nvSpPr>
        <p:spPr>
          <a:xfrm>
            <a:off x="6722271" y="3863479"/>
            <a:ext cx="90311" cy="919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901C030-396A-2BA8-C0CA-FEA94F0FBFFC}"/>
              </a:ext>
            </a:extLst>
          </p:cNvPr>
          <p:cNvSpPr/>
          <p:nvPr/>
        </p:nvSpPr>
        <p:spPr>
          <a:xfrm>
            <a:off x="6899890" y="3863479"/>
            <a:ext cx="90311" cy="919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20A1215-3869-C3AC-1672-3569AC91BB38}"/>
              </a:ext>
            </a:extLst>
          </p:cNvPr>
          <p:cNvSpPr/>
          <p:nvPr/>
        </p:nvSpPr>
        <p:spPr>
          <a:xfrm>
            <a:off x="7077509" y="3857075"/>
            <a:ext cx="90311" cy="919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22DCFC-A60C-1A67-BCE2-0346B4F788E5}"/>
              </a:ext>
            </a:extLst>
          </p:cNvPr>
          <p:cNvSpPr/>
          <p:nvPr/>
        </p:nvSpPr>
        <p:spPr>
          <a:xfrm>
            <a:off x="7255128" y="3530538"/>
            <a:ext cx="2088444" cy="7450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LTO9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33677A-5EA5-5D0A-0C4C-6E779684D1F1}"/>
              </a:ext>
            </a:extLst>
          </p:cNvPr>
          <p:cNvSpPr/>
          <p:nvPr/>
        </p:nvSpPr>
        <p:spPr>
          <a:xfrm>
            <a:off x="9335287" y="3536942"/>
            <a:ext cx="2088444" cy="7450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LTO9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EFF6D8-2984-8A6B-2329-18A164B1D98A}"/>
              </a:ext>
            </a:extLst>
          </p:cNvPr>
          <p:cNvSpPr txBox="1"/>
          <p:nvPr/>
        </p:nvSpPr>
        <p:spPr>
          <a:xfrm>
            <a:off x="1271295" y="42820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2D26D99-3F29-C68A-161A-01A5FCB0B642}"/>
              </a:ext>
            </a:extLst>
          </p:cNvPr>
          <p:cNvSpPr txBox="1"/>
          <p:nvPr/>
        </p:nvSpPr>
        <p:spPr>
          <a:xfrm>
            <a:off x="3351454" y="42756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5F07F2-F77D-B16A-3977-5F8F650A524B}"/>
              </a:ext>
            </a:extLst>
          </p:cNvPr>
          <p:cNvSpPr txBox="1"/>
          <p:nvPr/>
        </p:nvSpPr>
        <p:spPr>
          <a:xfrm>
            <a:off x="5439898" y="42756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9016C7C-B3D9-5DAB-6DA4-3AF061AC4982}"/>
              </a:ext>
            </a:extLst>
          </p:cNvPr>
          <p:cNvSpPr txBox="1"/>
          <p:nvPr/>
        </p:nvSpPr>
        <p:spPr>
          <a:xfrm>
            <a:off x="7585661" y="4282011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num_tapes</a:t>
            </a:r>
            <a:r>
              <a:rPr lang="en-US" dirty="0"/>
              <a:t> - 2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76628F-D1E2-6D4F-77E5-F7A51C212726}"/>
              </a:ext>
            </a:extLst>
          </p:cNvPr>
          <p:cNvSpPr txBox="1"/>
          <p:nvPr/>
        </p:nvSpPr>
        <p:spPr>
          <a:xfrm>
            <a:off x="9608499" y="4275605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num_tapes</a:t>
            </a:r>
            <a:r>
              <a:rPr lang="en-US" dirty="0"/>
              <a:t> - 1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AC62848-558C-7F3A-5168-3032A09905D7}"/>
              </a:ext>
            </a:extLst>
          </p:cNvPr>
          <p:cNvSpPr/>
          <p:nvPr/>
        </p:nvSpPr>
        <p:spPr>
          <a:xfrm>
            <a:off x="377916" y="5365685"/>
            <a:ext cx="2088444" cy="7450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48078.9990373 bytes/inch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3BF49B7-E5AE-4C6F-BC4A-DB0180C093BC}"/>
              </a:ext>
            </a:extLst>
          </p:cNvPr>
          <p:cNvSpPr txBox="1"/>
          <p:nvPr/>
        </p:nvSpPr>
        <p:spPr>
          <a:xfrm>
            <a:off x="377916" y="4996353"/>
            <a:ext cx="408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Tape Linear Density – Based on Tape Type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4F42C02-961A-C37C-CA6C-CC39C82ABEE5}"/>
              </a:ext>
            </a:extLst>
          </p:cNvPr>
          <p:cNvSpPr/>
          <p:nvPr/>
        </p:nvSpPr>
        <p:spPr>
          <a:xfrm>
            <a:off x="2466360" y="5362483"/>
            <a:ext cx="2088444" cy="7450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65620.8645647 bytes/inch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8ED8FA2-2517-706C-2F5B-38B893B5EB05}"/>
              </a:ext>
            </a:extLst>
          </p:cNvPr>
          <p:cNvSpPr/>
          <p:nvPr/>
        </p:nvSpPr>
        <p:spPr>
          <a:xfrm>
            <a:off x="4546519" y="5359281"/>
            <a:ext cx="2088444" cy="7450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60623.4172634 bytes/inch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05F45FB-CCA2-CEF7-302A-5143B6EDBE7B}"/>
              </a:ext>
            </a:extLst>
          </p:cNvPr>
          <p:cNvSpPr/>
          <p:nvPr/>
        </p:nvSpPr>
        <p:spPr>
          <a:xfrm>
            <a:off x="6722271" y="5692220"/>
            <a:ext cx="90311" cy="919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34B707A-2480-5B41-1CA4-2E090B45C5F7}"/>
              </a:ext>
            </a:extLst>
          </p:cNvPr>
          <p:cNvSpPr/>
          <p:nvPr/>
        </p:nvSpPr>
        <p:spPr>
          <a:xfrm>
            <a:off x="6899890" y="5692220"/>
            <a:ext cx="90311" cy="919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A01578B-E72D-DFBD-8465-7EF49108814B}"/>
              </a:ext>
            </a:extLst>
          </p:cNvPr>
          <p:cNvSpPr/>
          <p:nvPr/>
        </p:nvSpPr>
        <p:spPr>
          <a:xfrm>
            <a:off x="7077509" y="5685816"/>
            <a:ext cx="90311" cy="9199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3F6B8B9-3ADD-6BA9-967F-99BA500040BE}"/>
              </a:ext>
            </a:extLst>
          </p:cNvPr>
          <p:cNvSpPr/>
          <p:nvPr/>
        </p:nvSpPr>
        <p:spPr>
          <a:xfrm>
            <a:off x="7255128" y="5359279"/>
            <a:ext cx="2088444" cy="7450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68132.2882086 bytes/inch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93DA000-AF1A-7EDE-21ED-25CB9ED430E1}"/>
              </a:ext>
            </a:extLst>
          </p:cNvPr>
          <p:cNvSpPr/>
          <p:nvPr/>
        </p:nvSpPr>
        <p:spPr>
          <a:xfrm>
            <a:off x="9335287" y="5365683"/>
            <a:ext cx="2088444" cy="7450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68132.2882086 bytes/inch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EE673F-8884-1C4A-BE0F-427A0828F916}"/>
              </a:ext>
            </a:extLst>
          </p:cNvPr>
          <p:cNvSpPr txBox="1"/>
          <p:nvPr/>
        </p:nvSpPr>
        <p:spPr>
          <a:xfrm>
            <a:off x="1271295" y="61107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E1DD2E7-69AE-546B-F024-B2A98A1E67FD}"/>
              </a:ext>
            </a:extLst>
          </p:cNvPr>
          <p:cNvSpPr txBox="1"/>
          <p:nvPr/>
        </p:nvSpPr>
        <p:spPr>
          <a:xfrm>
            <a:off x="3351454" y="61043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1ABCE96-AD5F-DF16-7BE2-BF178254908D}"/>
              </a:ext>
            </a:extLst>
          </p:cNvPr>
          <p:cNvSpPr txBox="1"/>
          <p:nvPr/>
        </p:nvSpPr>
        <p:spPr>
          <a:xfrm>
            <a:off x="5439898" y="61043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024EBE-6FD2-6E79-5CCF-953DAAB09342}"/>
              </a:ext>
            </a:extLst>
          </p:cNvPr>
          <p:cNvSpPr txBox="1"/>
          <p:nvPr/>
        </p:nvSpPr>
        <p:spPr>
          <a:xfrm>
            <a:off x="7585661" y="6110752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num_tapes</a:t>
            </a:r>
            <a:r>
              <a:rPr lang="en-US" dirty="0"/>
              <a:t> - 2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9382BA6-8F79-74EC-1558-600EF83B45D3}"/>
              </a:ext>
            </a:extLst>
          </p:cNvPr>
          <p:cNvSpPr txBox="1"/>
          <p:nvPr/>
        </p:nvSpPr>
        <p:spPr>
          <a:xfrm>
            <a:off x="9608499" y="6104346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num_tapes</a:t>
            </a:r>
            <a:r>
              <a:rPr lang="en-US" dirty="0"/>
              <a:t> - 1</a:t>
            </a:r>
          </a:p>
        </p:txBody>
      </p:sp>
      <p:sp>
        <p:nvSpPr>
          <p:cNvPr id="66" name="Up-Down Arrow 65">
            <a:extLst>
              <a:ext uri="{FF2B5EF4-FFF2-40B4-BE49-F238E27FC236}">
                <a16:creationId xmlns:a16="http://schemas.microsoft.com/office/drawing/2014/main" id="{162C7A69-6FDD-03D4-E78D-CD8759D1EFB8}"/>
              </a:ext>
            </a:extLst>
          </p:cNvPr>
          <p:cNvSpPr/>
          <p:nvPr/>
        </p:nvSpPr>
        <p:spPr>
          <a:xfrm>
            <a:off x="6856235" y="4391780"/>
            <a:ext cx="177619" cy="898490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3EC9B7-E6C2-4101-362E-AA9A59C49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565"/>
            <a:ext cx="4114800" cy="365125"/>
          </a:xfrm>
        </p:spPr>
        <p:txBody>
          <a:bodyPr/>
          <a:lstStyle/>
          <a:p>
            <a:r>
              <a:rPr lang="en-US" dirty="0"/>
              <a:t>Sanchita Chakraborty, Fermilab Computational Science Internship, Summer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9154A-41BA-7525-AC60-42500B0F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90F0-9D08-5B42-95A3-419A120EF6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44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3751</TotalTime>
  <Words>1663</Words>
  <Application>Microsoft Macintosh PowerPoint</Application>
  <PresentationFormat>Widescreen</PresentationFormat>
  <Paragraphs>404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 Theme</vt:lpstr>
      <vt:lpstr>Simulation of Tape Systems</vt:lpstr>
      <vt:lpstr>About the Project and Goals of Project</vt:lpstr>
      <vt:lpstr>Tape Library Characteristics</vt:lpstr>
      <vt:lpstr>PowerPoint Presentation</vt:lpstr>
      <vt:lpstr>Organization Schematic of Servers</vt:lpstr>
      <vt:lpstr>PowerPoint Presentation</vt:lpstr>
      <vt:lpstr>PowerPoint Presentation</vt:lpstr>
      <vt:lpstr>Tape Characteristics</vt:lpstr>
      <vt:lpstr>PowerPoint Presentation</vt:lpstr>
      <vt:lpstr>PowerPoint Presentation</vt:lpstr>
      <vt:lpstr>Assumptions and Design of Model</vt:lpstr>
      <vt:lpstr>User Input</vt:lpstr>
      <vt:lpstr>3 Key Algorithms</vt:lpstr>
      <vt:lpstr>Address Match and Times Accessed</vt:lpstr>
      <vt:lpstr>Address Match and Times Accessed</vt:lpstr>
      <vt:lpstr>Address Match and Times Accessed</vt:lpstr>
      <vt:lpstr>Address Match and Times Accessed</vt:lpstr>
      <vt:lpstr>Address Match and Times Accessed</vt:lpstr>
      <vt:lpstr>Address Match and Times Accessed</vt:lpstr>
      <vt:lpstr>Address Match and Times Accessed</vt:lpstr>
      <vt:lpstr>Address Match and Times Accessed</vt:lpstr>
      <vt:lpstr>Data Analysis</vt:lpstr>
      <vt:lpstr>PowerPoint Presentation</vt:lpstr>
      <vt:lpstr>PowerPoint Presentation</vt:lpstr>
      <vt:lpstr>Results</vt:lpstr>
      <vt:lpstr>PowerPoint Presentation</vt:lpstr>
      <vt:lpstr>PowerPoint Presentation</vt:lpstr>
      <vt:lpstr>Point of Interest</vt:lpstr>
      <vt:lpstr>PowerPoint Presentation</vt:lpstr>
      <vt:lpstr>Next Steps</vt:lpstr>
      <vt:lpstr>Between Now and 09/01/23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Sanchita Chakraborty</dc:creator>
  <cp:lastModifiedBy>Sanchita Chakraborty</cp:lastModifiedBy>
  <cp:revision>24</cp:revision>
  <dcterms:created xsi:type="dcterms:W3CDTF">2023-06-20T20:09:17Z</dcterms:created>
  <dcterms:modified xsi:type="dcterms:W3CDTF">2023-08-11T15:13:23Z</dcterms:modified>
</cp:coreProperties>
</file>