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64" r:id="rId5"/>
    <p:sldId id="268" r:id="rId6"/>
    <p:sldId id="262" r:id="rId7"/>
    <p:sldId id="267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D09"/>
    <a:srgbClr val="1571B0"/>
    <a:srgbClr val="808080"/>
    <a:srgbClr val="2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58F6-22BB-204D-8924-E19DB1578211}" type="datetimeFigureOut">
              <a:rPr lang="en-US" smtClean="0"/>
              <a:t>8/9/23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E289A-5F8A-2840-B4B4-4E7CCE16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E18D-B599-A16F-E567-994E34CE3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E0620-4524-57B2-3432-A4C37D779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23346-14B8-6A64-12DE-4D815398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6ABA-6F2C-2C93-8499-E8C85667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A1B7-15A2-A57A-1825-EABA820B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0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8FA4-1F3A-2560-0B59-2D6FF950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7E0C9-DE6D-65A7-3ED1-06716D434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F250D-2F1E-1DEC-63FF-04ABD110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53E74-DF0B-CA09-BF36-EBAA507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C9FC9-A55B-22FB-3977-F3248487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31292-8FBB-BFEF-5238-1D2191565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1C416-6BD9-61DE-C5A1-792583FA9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3C1A6-2EBC-5459-41A3-5599A837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02B0-5050-B4E3-1E5C-B856D9AB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203B8-B84E-26C1-1AD6-2C8FBA6D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1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838E-3281-DFBD-1747-5EAB4620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3797-B26E-1666-5926-44907E2A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5D7F6-BB3C-AB1F-C816-E69FDDB2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4759-E1FE-F062-739C-41FC4C2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C1AD9-EBBB-B5B1-2961-FA0CC20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8907-BBA2-842A-DA7E-DD5BE26C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A24D4-8CF3-126F-1D44-00F381C8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50813-1A23-374D-D035-D362BA8E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3497-AA11-5130-A16D-F8A4F19B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A9FEE-5B84-B3BD-5FD3-3F508F05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86D6-25AA-EDF6-CF33-61E8E0C4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A8C98-798A-C9A6-842D-889CB5E7A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F9A19-8CD2-D4EC-0E30-514BB31AF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55925-9D96-9CFD-5818-9FEF6C31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8EB2F-B462-1C73-C2A4-F3F9342B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B3670-F71B-C035-25B3-D8BA30DB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6F32-78CF-D669-9860-498B402E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A5D11-5CB2-8569-5797-BBB52727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A6CD-9845-5E67-30AD-82768C220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D1A6A-D844-B6EF-B6C7-30F7A08C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C78DF-4533-1967-C69C-8AD34B1D3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B218-0F47-3D19-418B-AA5992B4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90960-E16C-0C83-B4C6-ABEC5FE0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DE282-E514-D049-4C00-BAF9EFF3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A0B-F11D-FBF1-D738-DDD408EF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ED9D3-F9DD-9B7A-D830-98F4907F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66337-1853-6105-6178-D859CBF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C7B99-E07C-7593-8241-9421447D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21B29-7A2A-3C50-8725-416D32C3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F4092-8DC9-AA6D-6290-C2D3F863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C5843-67D3-9044-E72A-8AD8C8E0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8F89-2690-A722-E0E6-7CE20599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3A88-5645-C72B-D68C-3A6E053D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F9B5F-81F3-B4F3-7E46-433F86308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7476B-B276-D274-8370-3AE304DF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8B09D-8FB8-3C17-0700-2B4349CA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5F014-7CE5-E5A9-BB31-2D4CE01C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C535-94CD-1C98-0D76-AA34875F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71618-54B8-2800-C4AE-2B24F6919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0A510-1D16-3287-D29A-D6FA19BE1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157BC-9F80-7C56-858F-F7AA4F25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995E8-A6AE-0DFD-FB64-1525355F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71EAB-711D-A530-CE6D-2F497171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09251-79D0-2F60-11B2-3CB3C70C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3CC73-82F3-6CE4-109D-9EF1D6475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1A5D-43FB-9C0A-3B74-E95990C97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DC97-B7E4-FD4B-3288-98C1AF538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D8831-8F15-97E8-E821-BBD8EB307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602-8AB0-7341-A037-ECCDD94D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1748-0221/16/03/T030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vata.com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cds.cern.ch/record/398603/files/p23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FA1E-856F-01AB-314E-4DDF54CCF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Influence of Solenoid Errors on Electron Cooling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A9952-3CA4-E05D-8C70-EFE84E462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F8F3-6099-7161-0B09-95F997E6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581DA-5633-6D47-6DE4-A429A786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192CC-0C0F-C25F-3652-424AA194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6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0AC9-5C50-F8EB-4A66-6F18002C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2C36-70AA-F556-71C4-242492AB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IOTA solenoid design following </a:t>
            </a:r>
            <a:r>
              <a:rPr lang="en-US" dirty="0">
                <a:hlinkClick r:id="rId2"/>
              </a:rPr>
              <a:t>R.C. Dhuley et al., JINST 16 T03009, 2021</a:t>
            </a:r>
            <a:r>
              <a:rPr lang="en-US" dirty="0"/>
              <a:t>. This gives the systematic perturbation to the cooling time. – In progress</a:t>
            </a:r>
          </a:p>
          <a:p>
            <a:r>
              <a:rPr lang="en-US" dirty="0"/>
              <a:t>Incorporate position and orientation errors on each winding.</a:t>
            </a:r>
          </a:p>
          <a:p>
            <a:r>
              <a:rPr lang="en-US" dirty="0"/>
              <a:t>Estimate sensitivity to different error classes.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6CA3-0772-8CE0-5308-CA735A38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7ECA-0FB5-1AD8-61D5-5292EF6E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689AB-34C2-AB8E-067D-BD8EDDB5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D12B-8B46-D085-1EB9-EAC0BC33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2585-9D15-6ED0-62EE-7371DF60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929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Magnetized electron trajectories follow magnetic field lines. -&gt; </a:t>
            </a:r>
            <a:r>
              <a:rPr lang="en-US" dirty="0">
                <a:solidFill>
                  <a:srgbClr val="C00000"/>
                </a:solidFill>
              </a:rPr>
              <a:t>Perturbations in velocity</a:t>
            </a:r>
          </a:p>
          <a:p>
            <a:pPr marL="0" indent="0">
              <a:buNone/>
            </a:pPr>
            <a:r>
              <a:rPr lang="en-US" dirty="0"/>
              <a:t>Perturbations in velocity -&gt; </a:t>
            </a:r>
            <a:r>
              <a:rPr lang="en-US" dirty="0">
                <a:solidFill>
                  <a:srgbClr val="C00000"/>
                </a:solidFill>
              </a:rPr>
              <a:t>Reduction in electron cooling force</a:t>
            </a:r>
          </a:p>
          <a:p>
            <a:pPr marL="0" indent="0">
              <a:buNone/>
            </a:pPr>
            <a:r>
              <a:rPr lang="en-US" dirty="0"/>
              <a:t>In Parkhomchuk model, the force depends on </a:t>
            </a:r>
            <a:r>
              <a:rPr lang="en-US" dirty="0">
                <a:solidFill>
                  <a:srgbClr val="C00000"/>
                </a:solidFill>
              </a:rPr>
              <a:t>effective drift velocity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33696-99AE-DA4A-E1DE-C47555E5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64DCC-8ABE-0893-A73F-DDA1AFC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9CB4-19A9-CBEF-B243-0BB24092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986C6-3DB2-5F66-65FB-246EA673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2" y="5084908"/>
            <a:ext cx="5947104" cy="905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9B584-21FF-8898-1DF5-A40FDF53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04" y="448406"/>
            <a:ext cx="4400383" cy="2754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088491-742C-CDD5-0147-087994E909AD}"/>
              </a:ext>
            </a:extLst>
          </p:cNvPr>
          <p:cNvSpPr txBox="1"/>
          <p:nvPr/>
        </p:nvSpPr>
        <p:spPr>
          <a:xfrm>
            <a:off x="7568763" y="3166136"/>
            <a:ext cx="44760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A. V. </a:t>
            </a:r>
            <a:r>
              <a:rPr lang="en-US" sz="1400" dirty="0" err="1">
                <a:solidFill>
                  <a:schemeClr val="accent6"/>
                </a:solidFill>
              </a:rPr>
              <a:t>Fedotov</a:t>
            </a:r>
            <a:r>
              <a:rPr lang="en-US" sz="1400" dirty="0">
                <a:solidFill>
                  <a:schemeClr val="accent6"/>
                </a:solidFill>
              </a:rPr>
              <a:t> et. al., Numerical study of the magnetized cooling force, Phys. Rev. ST Accel. Beams 9, 074401, 2006.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3F597-0792-A764-4FD8-113EC228A1C7}"/>
              </a:ext>
            </a:extLst>
          </p:cNvPr>
          <p:cNvSpPr txBox="1"/>
          <p:nvPr/>
        </p:nvSpPr>
        <p:spPr>
          <a:xfrm>
            <a:off x="8041069" y="2126169"/>
            <a:ext cx="14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Parkhomchuk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F691-CACD-F424-0FFD-A2F54D8E3D58}"/>
              </a:ext>
            </a:extLst>
          </p:cNvPr>
          <p:cNvSpPr txBox="1"/>
          <p:nvPr/>
        </p:nvSpPr>
        <p:spPr>
          <a:xfrm>
            <a:off x="9101543" y="1320991"/>
            <a:ext cx="151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000FF"/>
                </a:solidFill>
              </a:rPr>
              <a:t>Derbenev</a:t>
            </a:r>
            <a:r>
              <a:rPr lang="en-US" dirty="0">
                <a:solidFill>
                  <a:srgbClr val="2000FF"/>
                </a:solidFill>
              </a:rPr>
              <a:t> and </a:t>
            </a:r>
            <a:r>
              <a:rPr lang="en-US" dirty="0" err="1">
                <a:solidFill>
                  <a:srgbClr val="2000FF"/>
                </a:solidFill>
              </a:rPr>
              <a:t>Skrinsky</a:t>
            </a:r>
            <a:endParaRPr lang="en-US" dirty="0">
              <a:solidFill>
                <a:srgbClr val="2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95B7B-A4B0-F4A0-6D1F-8DA2CA7A3093}"/>
              </a:ext>
            </a:extLst>
          </p:cNvPr>
          <p:cNvSpPr txBox="1"/>
          <p:nvPr/>
        </p:nvSpPr>
        <p:spPr>
          <a:xfrm>
            <a:off x="8699278" y="728968"/>
            <a:ext cx="182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08080"/>
                </a:solidFill>
              </a:rPr>
              <a:t>Meshkov</a:t>
            </a:r>
            <a:r>
              <a:rPr lang="en-US" dirty="0">
                <a:solidFill>
                  <a:srgbClr val="808080"/>
                </a:solidFill>
              </a:rPr>
              <a:t> Asymptotic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E9B402-88FC-10C9-7F27-837BD4F27CAD}"/>
              </a:ext>
            </a:extLst>
          </p:cNvPr>
          <p:cNvSpPr txBox="1"/>
          <p:nvPr/>
        </p:nvSpPr>
        <p:spPr>
          <a:xfrm>
            <a:off x="10139855" y="2027821"/>
            <a:ext cx="145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particle simulations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D8CECDC-858F-CBE3-3B5C-0DB8F952FDEA}"/>
              </a:ext>
            </a:extLst>
          </p:cNvPr>
          <p:cNvSpPr/>
          <p:nvPr/>
        </p:nvSpPr>
        <p:spPr>
          <a:xfrm>
            <a:off x="5580993" y="5554323"/>
            <a:ext cx="893379" cy="5513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DE045-EC33-2085-2B89-21F7248E1BBA}"/>
              </a:ext>
            </a:extLst>
          </p:cNvPr>
          <p:cNvSpPr txBox="1"/>
          <p:nvPr/>
        </p:nvSpPr>
        <p:spPr>
          <a:xfrm>
            <a:off x="7568763" y="3778509"/>
            <a:ext cx="3974226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 drift: Voltage jitter, space-charge voltage depression.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Transverse drift: E X B drift, electron velocity perturbations due to magnet errors.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B8CE8-D2B5-CD65-E1D5-497E79C819DA}"/>
              </a:ext>
            </a:extLst>
          </p:cNvPr>
          <p:cNvSpPr txBox="1"/>
          <p:nvPr/>
        </p:nvSpPr>
        <p:spPr>
          <a:xfrm>
            <a:off x="7568763" y="5341146"/>
            <a:ext cx="3974226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Larmor radius: Magnetic field, electron transverse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Min/Max Impact parameters: Ion velocity, plasma frequency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391987-0BD1-780B-69B6-9301205CF276}"/>
              </a:ext>
            </a:extLst>
          </p:cNvPr>
          <p:cNvSpPr/>
          <p:nvPr/>
        </p:nvSpPr>
        <p:spPr>
          <a:xfrm>
            <a:off x="4246179" y="5252743"/>
            <a:ext cx="378373" cy="47539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052F-0EBD-0420-A33B-B821C3A9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Times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620871-EB35-06F4-14FD-EC687B64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84" y="3342112"/>
            <a:ext cx="7772400" cy="2391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2E9E0-CE58-F149-B06B-6717C909B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Used the Parkhomchuk model to calculate cooling times as a function of electron current density.</a:t>
                </a:r>
              </a:p>
              <a:p>
                <a:pPr marL="0" indent="0">
                  <a:buNone/>
                </a:pPr>
                <a:r>
                  <a:rPr lang="en-US" sz="1800" dirty="0"/>
                  <a:t>Requirement: Counter IBS heating times of the order of seconds 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2E9E0-CE58-F149-B06B-6717C909B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2A87-6841-4FCE-A3DD-B79FAD96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6EED-F69A-3BA5-B1EE-262F3C50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1DCF-C814-F6B0-E5D0-5502297D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3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8973FE-64B8-78B5-D91A-AE9523DEB724}"/>
              </a:ext>
            </a:extLst>
          </p:cNvPr>
          <p:cNvCxnSpPr>
            <a:cxnSpLocks/>
          </p:cNvCxnSpPr>
          <p:nvPr/>
        </p:nvCxnSpPr>
        <p:spPr>
          <a:xfrm>
            <a:off x="3804744" y="3320547"/>
            <a:ext cx="0" cy="195564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8AE7198-21EF-BE1C-D10D-8916D53B9D5C}"/>
              </a:ext>
            </a:extLst>
          </p:cNvPr>
          <p:cNvSpPr txBox="1"/>
          <p:nvPr/>
        </p:nvSpPr>
        <p:spPr>
          <a:xfrm>
            <a:off x="2979683" y="3046188"/>
            <a:ext cx="15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Strong Cooler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88823-0AC6-1102-65CE-13DEBFD89F96}"/>
              </a:ext>
            </a:extLst>
          </p:cNvPr>
          <p:cNvSpPr txBox="1"/>
          <p:nvPr/>
        </p:nvSpPr>
        <p:spPr>
          <a:xfrm>
            <a:off x="197071" y="4953027"/>
            <a:ext cx="262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We’re at the limit of cooling rate achievable.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2D8B27-D7F1-858B-0C89-3BD431B0C022}"/>
              </a:ext>
            </a:extLst>
          </p:cNvPr>
          <p:cNvCxnSpPr/>
          <p:nvPr/>
        </p:nvCxnSpPr>
        <p:spPr>
          <a:xfrm flipV="1">
            <a:off x="2396359" y="4953027"/>
            <a:ext cx="1282262" cy="32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AA522D-E299-6F08-B9CA-76F6B2EAFE35}"/>
              </a:ext>
            </a:extLst>
          </p:cNvPr>
          <p:cNvSpPr txBox="1"/>
          <p:nvPr/>
        </p:nvSpPr>
        <p:spPr>
          <a:xfrm>
            <a:off x="9488215" y="2393973"/>
            <a:ext cx="225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minimum moves up and to the right at higher energies.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EA5FB0-F2B9-F6F0-AAE7-BF04C84AEE81}"/>
              </a:ext>
            </a:extLst>
          </p:cNvPr>
          <p:cNvCxnSpPr>
            <a:stCxn id="17" idx="2"/>
          </p:cNvCxnSpPr>
          <p:nvPr/>
        </p:nvCxnSpPr>
        <p:spPr>
          <a:xfrm flipH="1">
            <a:off x="9585434" y="3317303"/>
            <a:ext cx="1028701" cy="9810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3C60EC-DA0E-440C-5A0A-D5D2E193C1B7}"/>
              </a:ext>
            </a:extLst>
          </p:cNvPr>
          <p:cNvSpPr txBox="1"/>
          <p:nvPr/>
        </p:nvSpPr>
        <p:spPr>
          <a:xfrm>
            <a:off x="838199" y="5733619"/>
            <a:ext cx="1051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Estimates treat cooling as a single thin-lens kick and ignore tracking through the solenoid.</a:t>
            </a:r>
          </a:p>
        </p:txBody>
      </p:sp>
    </p:spTree>
    <p:extLst>
      <p:ext uri="{BB962C8B-B14F-4D97-AF65-F5344CB8AC3E}">
        <p14:creationId xmlns:p14="http://schemas.microsoft.com/office/powerpoint/2010/main" val="55350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E890-873C-4B88-2C3F-CB6E8843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Errors: Simple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1688-5673-3A0A-9659-E4A49EBE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Assuming that the electrons follow the magnetic field lines. Ignoring the space-charge field from the electrons, the extra transverse velocity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temperature contribution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The above estimate ignores space-charge.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E73C9-D977-67EF-AC6F-0F900C9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D3DB-2339-5515-8FA6-16C529AF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A73B-83EC-A032-526E-57050C84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C1A7C-48DD-306D-266F-600C5997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41240"/>
            <a:ext cx="4464845" cy="1276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7FF93-8E73-21E8-FB89-2DCC7CE2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469" y="3021629"/>
            <a:ext cx="1998279" cy="747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3FEECA-3E30-8834-C66C-4DC521E3E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294" y="4608690"/>
            <a:ext cx="2834727" cy="7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0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F31C-7804-6325-8159-E4EE004C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  <a:r>
              <a:rPr lang="en-US"/>
              <a:t>of 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8F1F-7173-792E-C3E5-FB5121656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Constructed toy models of how magnetic field perturbations translate to electron velocity perturbations in the presence of static space-charge.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3DD7-DD98-0BFC-D6D9-055441A7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F998-1C84-CE79-6F9B-F5DCE120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3DF6-8E7A-8C55-363A-88EFB262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8824B-FC98-EE49-6674-9019E550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2" y="3072975"/>
            <a:ext cx="4232162" cy="2696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88961-C32E-A735-DD5D-15DFED1DD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423" y="3286591"/>
            <a:ext cx="1827307" cy="589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D7928B-52CF-B4CB-DECE-7E120C70D30B}"/>
              </a:ext>
            </a:extLst>
          </p:cNvPr>
          <p:cNvSpPr txBox="1"/>
          <p:nvPr/>
        </p:nvSpPr>
        <p:spPr>
          <a:xfrm>
            <a:off x="260606" y="5909160"/>
            <a:ext cx="5019963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C. Montag and J. </a:t>
            </a:r>
            <a:r>
              <a:rPr lang="en-US" sz="1400" dirty="0" err="1">
                <a:solidFill>
                  <a:schemeClr val="accent6"/>
                </a:solidFill>
              </a:rPr>
              <a:t>Kewisch</a:t>
            </a:r>
            <a:r>
              <a:rPr lang="en-US" sz="1400" dirty="0">
                <a:solidFill>
                  <a:schemeClr val="accent6"/>
                </a:solidFill>
              </a:rPr>
              <a:t>, in </a:t>
            </a:r>
            <a:r>
              <a:rPr lang="en-US" sz="1400" i="1" dirty="0">
                <a:solidFill>
                  <a:schemeClr val="accent6"/>
                </a:solidFill>
                <a:effectLst/>
              </a:rPr>
              <a:t>Proc. PAC'03</a:t>
            </a:r>
            <a:r>
              <a:rPr lang="en-US" sz="1400" dirty="0">
                <a:solidFill>
                  <a:schemeClr val="accent6"/>
                </a:solidFill>
              </a:rPr>
              <a:t>, paper WPAE030, 2003.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77E0F-E54D-AD2D-3F8D-52BA3F09A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92" y="2817105"/>
            <a:ext cx="4677816" cy="3118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2AA81D-928C-C8DB-6A6A-4673EF489D9E}"/>
              </a:ext>
            </a:extLst>
          </p:cNvPr>
          <p:cNvSpPr txBox="1"/>
          <p:nvPr/>
        </p:nvSpPr>
        <p:spPr>
          <a:xfrm>
            <a:off x="6620204" y="5935649"/>
            <a:ext cx="4590393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D. L. </a:t>
            </a:r>
            <a:r>
              <a:rPr lang="en-US" sz="1400" dirty="0" err="1">
                <a:solidFill>
                  <a:schemeClr val="accent6"/>
                </a:solidFill>
              </a:rPr>
              <a:t>Bruhwiler</a:t>
            </a:r>
            <a:r>
              <a:rPr lang="en-US" sz="1400" dirty="0">
                <a:solidFill>
                  <a:schemeClr val="accent6"/>
                </a:solidFill>
              </a:rPr>
              <a:t> et al., in </a:t>
            </a:r>
            <a:r>
              <a:rPr lang="en-US" sz="1400" i="1" dirty="0">
                <a:solidFill>
                  <a:schemeClr val="accent6"/>
                </a:solidFill>
                <a:effectLst/>
              </a:rPr>
              <a:t>Proc. PAC'05</a:t>
            </a:r>
            <a:r>
              <a:rPr lang="en-US" sz="1400" dirty="0">
                <a:solidFill>
                  <a:schemeClr val="accent6"/>
                </a:solidFill>
              </a:rPr>
              <a:t>, paper TPAT087, 2005.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2DEF1-A1B2-9695-308C-905EF41FA83E}"/>
              </a:ext>
            </a:extLst>
          </p:cNvPr>
          <p:cNvSpPr txBox="1"/>
          <p:nvPr/>
        </p:nvSpPr>
        <p:spPr>
          <a:xfrm>
            <a:off x="2124201" y="2827948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Plane wave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E3351-50EE-5031-F896-F4F00169AA4A}"/>
              </a:ext>
            </a:extLst>
          </p:cNvPr>
          <p:cNvSpPr txBox="1"/>
          <p:nvPr/>
        </p:nvSpPr>
        <p:spPr>
          <a:xfrm>
            <a:off x="8460471" y="2497502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Multipole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96D62-C239-5188-95D4-82FFCE5F63FB}"/>
              </a:ext>
            </a:extLst>
          </p:cNvPr>
          <p:cNvSpPr txBox="1"/>
          <p:nvPr/>
        </p:nvSpPr>
        <p:spPr>
          <a:xfrm>
            <a:off x="5177456" y="2640260"/>
            <a:ext cx="17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Unrealistically small scales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1B6CC8-4843-D1D4-F450-5D6212B0A31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124201" y="2963426"/>
            <a:ext cx="3053255" cy="103786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01878F-E887-C6C0-9C8A-EF33A02F584E}"/>
              </a:ext>
            </a:extLst>
          </p:cNvPr>
          <p:cNvCxnSpPr>
            <a:cxnSpLocks/>
          </p:cNvCxnSpPr>
          <p:nvPr/>
        </p:nvCxnSpPr>
        <p:spPr>
          <a:xfrm>
            <a:off x="6620204" y="2963425"/>
            <a:ext cx="1430720" cy="43271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1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8AA7-2AEC-2615-C426-2A0DE026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Solenoid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0FA8B-4A83-2A59-4637-3CFB7622E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Emulate field errors due to tolerances in coil fabrication.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to model the effect on cooling?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B7BC-D9CF-97DC-472B-A78DD1AA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90C4-DAFF-8C0E-E79D-D8271287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F646-B908-E1D0-7870-92B5DBCD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13F3B-0561-25CB-8CC4-9340618B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0" y="2599668"/>
            <a:ext cx="4602002" cy="2472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CEBD8-123F-43D6-E6D4-174262A0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274" y="2623014"/>
            <a:ext cx="4913978" cy="24729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B7FAD-48D0-F749-BEB7-45A444283CE6}"/>
              </a:ext>
            </a:extLst>
          </p:cNvPr>
          <p:cNvSpPr txBox="1"/>
          <p:nvPr/>
        </p:nvSpPr>
        <p:spPr>
          <a:xfrm>
            <a:off x="7167951" y="5275342"/>
            <a:ext cx="4913978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Transverse field line deviations in CELCIUS cooler. </a:t>
            </a:r>
            <a:r>
              <a:rPr lang="en-US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http://cds.cern.ch/record/398603/files/p235.pdf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9EBFAD-71CE-0FC3-E85D-26C3BE086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873" y="2868911"/>
            <a:ext cx="2429561" cy="22270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14A217-600C-3D5E-036A-0B877ACF2BBD}"/>
              </a:ext>
            </a:extLst>
          </p:cNvPr>
          <p:cNvSpPr txBox="1"/>
          <p:nvPr/>
        </p:nvSpPr>
        <p:spPr>
          <a:xfrm>
            <a:off x="4628011" y="5023208"/>
            <a:ext cx="2701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https://www.luvata.com/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5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6B0A-7BD7-8254-2FFD-24277CC4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2</a:t>
            </a:r>
            <a:r>
              <a:rPr lang="en-US" baseline="30000" dirty="0"/>
              <a:t>nd</a:t>
            </a:r>
            <a:r>
              <a:rPr lang="en-US" dirty="0"/>
              <a:t> look at the Parkhomchuk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B0858-93E4-31FF-6963-BC4361E9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Central to the Parkhomchuk model is the </a:t>
            </a:r>
            <a:r>
              <a:rPr lang="en-US" sz="2400" dirty="0">
                <a:solidFill>
                  <a:srgbClr val="C00000"/>
                </a:solidFill>
              </a:rPr>
              <a:t>effective velocity parameter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39ACD-B3A0-1F7D-C851-5A3B4F5B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C1B0-3431-4979-F48C-6B6AD63B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C380-D9E1-36C8-B5D2-2611FF84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6001F-4346-497C-9F02-072D97AC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48" y="2408227"/>
            <a:ext cx="5947104" cy="90517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376FA1-D3E3-BEF0-633C-277A3AA233E4}"/>
              </a:ext>
            </a:extLst>
          </p:cNvPr>
          <p:cNvSpPr/>
          <p:nvPr/>
        </p:nvSpPr>
        <p:spPr>
          <a:xfrm>
            <a:off x="5702739" y="2877642"/>
            <a:ext cx="893379" cy="5513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13308-398B-F568-EA52-325ABDF0ADF4}"/>
              </a:ext>
            </a:extLst>
          </p:cNvPr>
          <p:cNvSpPr txBox="1"/>
          <p:nvPr/>
        </p:nvSpPr>
        <p:spPr>
          <a:xfrm>
            <a:off x="7379574" y="2523966"/>
            <a:ext cx="3974226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Random: Voltage jitter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 of position: Space-charge voltage depression, E X B drift, electron velocity perturbations due to magnet errors.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C9088-1317-25F5-98EE-5832BE3D327D}"/>
              </a:ext>
            </a:extLst>
          </p:cNvPr>
          <p:cNvSpPr txBox="1"/>
          <p:nvPr/>
        </p:nvSpPr>
        <p:spPr>
          <a:xfrm>
            <a:off x="838200" y="341889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Use the voltage jitter as the sole source of effective velocity, treat positional velocity changes as </a:t>
            </a:r>
            <a:r>
              <a:rPr lang="en-US" dirty="0">
                <a:solidFill>
                  <a:schemeClr val="accent2"/>
                </a:solidFill>
              </a:rPr>
              <a:t>local frames of reference.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D941EA-5916-B29A-80B9-0FE550A18B08}"/>
              </a:ext>
            </a:extLst>
          </p:cNvPr>
          <p:cNvSpPr txBox="1"/>
          <p:nvPr/>
        </p:nvSpPr>
        <p:spPr>
          <a:xfrm>
            <a:off x="8201517" y="4814249"/>
            <a:ext cx="214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Predictions are very close!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C94C04-076D-146E-2DB7-DC8FD3A9A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65223"/>
            <a:ext cx="6639500" cy="2080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EBBBA8-E658-19D7-6A79-5ECE318D9EBF}"/>
              </a:ext>
            </a:extLst>
          </p:cNvPr>
          <p:cNvSpPr txBox="1"/>
          <p:nvPr/>
        </p:nvSpPr>
        <p:spPr>
          <a:xfrm>
            <a:off x="838200" y="6097784"/>
            <a:ext cx="10239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This allows us to treat magnetic field errors as deterministic perturbations to the electron velocity field.</a:t>
            </a:r>
          </a:p>
        </p:txBody>
      </p:sp>
    </p:spTree>
    <p:extLst>
      <p:ext uri="{BB962C8B-B14F-4D97-AF65-F5344CB8AC3E}">
        <p14:creationId xmlns:p14="http://schemas.microsoft.com/office/powerpoint/2010/main" val="7116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5FBF-A4AB-920B-08B5-A089C093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0212-E4F5-7E17-AEF0-1D78A7FD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11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Divide cooler into smaller segments.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Calculate local mean velocity of electrons at the position of the ions based on space-charge voltage depression, E X B drift, </a:t>
            </a:r>
            <a:r>
              <a:rPr lang="en-US" i="1" dirty="0">
                <a:solidFill>
                  <a:schemeClr val="accent1"/>
                </a:solidFill>
                <a:highlight>
                  <a:srgbClr val="FFFF00"/>
                </a:highlight>
              </a:rPr>
              <a:t>electron velocity perturbations due to magnet errors.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Calculate ion velocities </a:t>
            </a:r>
            <a:r>
              <a:rPr lang="en-US" dirty="0" err="1">
                <a:solidFill>
                  <a:schemeClr val="accent1"/>
                </a:solidFill>
              </a:rPr>
              <a:t>w.r.t</a:t>
            </a:r>
            <a:r>
              <a:rPr lang="en-US" dirty="0">
                <a:solidFill>
                  <a:schemeClr val="accent1"/>
                </a:solidFill>
              </a:rPr>
              <a:t> to this local rest frame.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Calculate cooling force using Parkhomchuk model and apply kick to 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Transport ions through a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thick hard-edge ideal solenoid map</a:t>
            </a:r>
            <a:r>
              <a:rPr lang="en-US" dirty="0">
                <a:solidFill>
                  <a:schemeClr val="accent6"/>
                </a:solidFill>
              </a:rPr>
              <a:t> in a drift-kick-drift fashion.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Transport through 1-turn 6D linear map.</a:t>
            </a:r>
          </a:p>
          <a:p>
            <a:pPr marL="0" indent="0">
              <a:buNone/>
            </a:pPr>
            <a:r>
              <a:rPr lang="en-US" dirty="0"/>
              <a:t>Other complexities: Matched distributions, eigenmode emittance calculations, fitting,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BB66B-7AAF-6DC9-9655-0B1B0F35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7F9C-78D8-E66E-9DD3-FA35559D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C6E9-F4CE-C20F-01F8-0BC3E6B1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8</a:t>
            </a:fld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98C66CBC-A166-C540-7636-55CC4C0C3D5C}"/>
              </a:ext>
            </a:extLst>
          </p:cNvPr>
          <p:cNvSpPr/>
          <p:nvPr/>
        </p:nvSpPr>
        <p:spPr>
          <a:xfrm rot="16200000">
            <a:off x="6663559" y="3047999"/>
            <a:ext cx="1629103" cy="578069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C2599D74-8FFB-9E48-EC7D-D68B968340C3}"/>
              </a:ext>
            </a:extLst>
          </p:cNvPr>
          <p:cNvSpPr/>
          <p:nvPr/>
        </p:nvSpPr>
        <p:spPr>
          <a:xfrm rot="16200000">
            <a:off x="7441325" y="3047999"/>
            <a:ext cx="1629103" cy="578069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7548068-8854-A5FC-CF2D-904088B234CB}"/>
              </a:ext>
            </a:extLst>
          </p:cNvPr>
          <p:cNvSpPr/>
          <p:nvPr/>
        </p:nvSpPr>
        <p:spPr>
          <a:xfrm rot="16200000">
            <a:off x="8019394" y="3047998"/>
            <a:ext cx="1629103" cy="578069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5FED91B4-3142-92FC-15AE-A7B88B13E0B6}"/>
              </a:ext>
            </a:extLst>
          </p:cNvPr>
          <p:cNvSpPr/>
          <p:nvPr/>
        </p:nvSpPr>
        <p:spPr>
          <a:xfrm rot="16200000">
            <a:off x="8797160" y="3047998"/>
            <a:ext cx="1629103" cy="578069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1F767227-AE59-1D17-7EAB-75F8EE58070F}"/>
              </a:ext>
            </a:extLst>
          </p:cNvPr>
          <p:cNvSpPr/>
          <p:nvPr/>
        </p:nvSpPr>
        <p:spPr>
          <a:xfrm rot="16200000">
            <a:off x="9375229" y="3047998"/>
            <a:ext cx="1629103" cy="578069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55B505F9-152A-1587-7702-1B948D3E5E70}"/>
              </a:ext>
            </a:extLst>
          </p:cNvPr>
          <p:cNvSpPr/>
          <p:nvPr/>
        </p:nvSpPr>
        <p:spPr>
          <a:xfrm rot="16200000">
            <a:off x="10147739" y="3047998"/>
            <a:ext cx="1629103" cy="578069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71DA2B-EE06-B446-83F1-4CE644647901}"/>
              </a:ext>
            </a:extLst>
          </p:cNvPr>
          <p:cNvSpPr/>
          <p:nvPr/>
        </p:nvSpPr>
        <p:spPr>
          <a:xfrm>
            <a:off x="7809186" y="2522481"/>
            <a:ext cx="110358" cy="16291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C41FB2-693C-F1FF-45E0-8992DE2834A2}"/>
              </a:ext>
            </a:extLst>
          </p:cNvPr>
          <p:cNvSpPr/>
          <p:nvPr/>
        </p:nvSpPr>
        <p:spPr>
          <a:xfrm>
            <a:off x="9167649" y="2522481"/>
            <a:ext cx="110358" cy="16291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E02F1F-0092-407D-74F4-D87490B9A15D}"/>
              </a:ext>
            </a:extLst>
          </p:cNvPr>
          <p:cNvSpPr/>
          <p:nvPr/>
        </p:nvSpPr>
        <p:spPr>
          <a:xfrm>
            <a:off x="10524798" y="2522480"/>
            <a:ext cx="110358" cy="16291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FE685-6C19-F4B0-B7AA-47C360335435}"/>
              </a:ext>
            </a:extLst>
          </p:cNvPr>
          <p:cNvSpPr txBox="1"/>
          <p:nvPr/>
        </p:nvSpPr>
        <p:spPr>
          <a:xfrm>
            <a:off x="8250620" y="1567800"/>
            <a:ext cx="20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Solenoid body map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E98F6B-BE05-E449-8996-39609CFEE60F}"/>
              </a:ext>
            </a:extLst>
          </p:cNvPr>
          <p:cNvCxnSpPr>
            <a:cxnSpLocks/>
          </p:cNvCxnSpPr>
          <p:nvPr/>
        </p:nvCxnSpPr>
        <p:spPr>
          <a:xfrm>
            <a:off x="7478110" y="2280745"/>
            <a:ext cx="34841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EDF82E-6683-97EE-DB37-BCE89C937FC9}"/>
              </a:ext>
            </a:extLst>
          </p:cNvPr>
          <p:cNvCxnSpPr>
            <a:cxnSpLocks/>
            <a:endCxn id="7" idx="4"/>
          </p:cNvCxnSpPr>
          <p:nvPr/>
        </p:nvCxnSpPr>
        <p:spPr>
          <a:xfrm>
            <a:off x="7478110" y="2280745"/>
            <a:ext cx="1" cy="24173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57B129-BA4C-05D0-EC5B-CBC078DE2832}"/>
              </a:ext>
            </a:extLst>
          </p:cNvPr>
          <p:cNvCxnSpPr>
            <a:cxnSpLocks/>
            <a:endCxn id="13" idx="4"/>
          </p:cNvCxnSpPr>
          <p:nvPr/>
        </p:nvCxnSpPr>
        <p:spPr>
          <a:xfrm>
            <a:off x="10962291" y="2280745"/>
            <a:ext cx="0" cy="24173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A9AE60-E876-4794-5DB2-5D12FD8AB69E}"/>
              </a:ext>
            </a:extLst>
          </p:cNvPr>
          <p:cNvCxnSpPr>
            <a:cxnSpLocks/>
          </p:cNvCxnSpPr>
          <p:nvPr/>
        </p:nvCxnSpPr>
        <p:spPr>
          <a:xfrm>
            <a:off x="10200292" y="2280745"/>
            <a:ext cx="0" cy="24173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03B9BB-C196-A8F8-D5C5-ECA633766BAA}"/>
              </a:ext>
            </a:extLst>
          </p:cNvPr>
          <p:cNvCxnSpPr>
            <a:cxnSpLocks/>
          </p:cNvCxnSpPr>
          <p:nvPr/>
        </p:nvCxnSpPr>
        <p:spPr>
          <a:xfrm>
            <a:off x="9611711" y="2280745"/>
            <a:ext cx="0" cy="24173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7C0407-BC74-E61A-4F10-1C4180384DE3}"/>
              </a:ext>
            </a:extLst>
          </p:cNvPr>
          <p:cNvCxnSpPr>
            <a:cxnSpLocks/>
          </p:cNvCxnSpPr>
          <p:nvPr/>
        </p:nvCxnSpPr>
        <p:spPr>
          <a:xfrm>
            <a:off x="8833945" y="2280745"/>
            <a:ext cx="0" cy="24173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D29C8E-12A2-BA56-7CC3-5A6E902BFB94}"/>
              </a:ext>
            </a:extLst>
          </p:cNvPr>
          <p:cNvCxnSpPr>
            <a:cxnSpLocks/>
          </p:cNvCxnSpPr>
          <p:nvPr/>
        </p:nvCxnSpPr>
        <p:spPr>
          <a:xfrm>
            <a:off x="8266388" y="2280744"/>
            <a:ext cx="0" cy="24173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E72CFE-66FA-EF9E-BB1F-384D7F674B9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254355" y="1937132"/>
            <a:ext cx="0" cy="3565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2F4C64D-587A-3D68-EA4B-A90D3F78EBFB}"/>
              </a:ext>
            </a:extLst>
          </p:cNvPr>
          <p:cNvSpPr txBox="1"/>
          <p:nvPr/>
        </p:nvSpPr>
        <p:spPr>
          <a:xfrm>
            <a:off x="8029905" y="4630231"/>
            <a:ext cx="2379280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Thin-lens cooling kicks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78FEFC-98C1-82A3-4A33-992D19BE65D2}"/>
              </a:ext>
            </a:extLst>
          </p:cNvPr>
          <p:cNvCxnSpPr/>
          <p:nvPr/>
        </p:nvCxnSpPr>
        <p:spPr>
          <a:xfrm>
            <a:off x="7864365" y="4380399"/>
            <a:ext cx="27156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32570D8-954B-6691-65AA-23789FACB744}"/>
              </a:ext>
            </a:extLst>
          </p:cNvPr>
          <p:cNvCxnSpPr>
            <a:cxnSpLocks/>
          </p:cNvCxnSpPr>
          <p:nvPr/>
        </p:nvCxnSpPr>
        <p:spPr>
          <a:xfrm flipV="1">
            <a:off x="10574723" y="4151583"/>
            <a:ext cx="0" cy="241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E7F54F-DE2D-50D0-498C-E8ED1FF7231F}"/>
              </a:ext>
            </a:extLst>
          </p:cNvPr>
          <p:cNvCxnSpPr>
            <a:cxnSpLocks/>
          </p:cNvCxnSpPr>
          <p:nvPr/>
        </p:nvCxnSpPr>
        <p:spPr>
          <a:xfrm flipV="1">
            <a:off x="7864365" y="4138663"/>
            <a:ext cx="0" cy="241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1C65E00-FDF8-B621-479C-8F16EF524235}"/>
              </a:ext>
            </a:extLst>
          </p:cNvPr>
          <p:cNvCxnSpPr>
            <a:cxnSpLocks/>
          </p:cNvCxnSpPr>
          <p:nvPr/>
        </p:nvCxnSpPr>
        <p:spPr>
          <a:xfrm flipV="1">
            <a:off x="9220200" y="4138663"/>
            <a:ext cx="0" cy="241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BF72B8A-04DA-B255-3D27-54B29EF95F23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9219545" y="3650192"/>
            <a:ext cx="0" cy="980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E791909-B29E-5928-8419-28B7249E5F74}"/>
              </a:ext>
            </a:extLst>
          </p:cNvPr>
          <p:cNvSpPr/>
          <p:nvPr/>
        </p:nvSpPr>
        <p:spPr>
          <a:xfrm>
            <a:off x="7035365" y="2522480"/>
            <a:ext cx="110358" cy="162910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18EF49-0ABB-7FC7-AA6B-FDC535F7DFED}"/>
              </a:ext>
            </a:extLst>
          </p:cNvPr>
          <p:cNvSpPr/>
          <p:nvPr/>
        </p:nvSpPr>
        <p:spPr>
          <a:xfrm>
            <a:off x="11624443" y="2535180"/>
            <a:ext cx="110358" cy="162910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F007708E-1F5C-B45A-C97C-996FAC1E1849}"/>
              </a:ext>
            </a:extLst>
          </p:cNvPr>
          <p:cNvCxnSpPr>
            <a:cxnSpLocks/>
            <a:stCxn id="44" idx="6"/>
            <a:endCxn id="43" idx="2"/>
          </p:cNvCxnSpPr>
          <p:nvPr/>
        </p:nvCxnSpPr>
        <p:spPr>
          <a:xfrm flipH="1" flipV="1">
            <a:off x="7035365" y="3337032"/>
            <a:ext cx="4699436" cy="12700"/>
          </a:xfrm>
          <a:prstGeom prst="bentConnector5">
            <a:avLst>
              <a:gd name="adj1" fmla="val -4864"/>
              <a:gd name="adj2" fmla="val -14196551"/>
              <a:gd name="adj3" fmla="val 104864"/>
            </a:avLst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D66F22F-D022-5161-8F6D-677824AE1C83}"/>
              </a:ext>
            </a:extLst>
          </p:cNvPr>
          <p:cNvSpPr txBox="1"/>
          <p:nvPr/>
        </p:nvSpPr>
        <p:spPr>
          <a:xfrm>
            <a:off x="7722476" y="903894"/>
            <a:ext cx="28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Solenoid Entry and Exit Kicks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CD7136B-8F2C-FF26-BF6D-CE197F25FED0}"/>
              </a:ext>
            </a:extLst>
          </p:cNvPr>
          <p:cNvCxnSpPr>
            <a:stCxn id="51" idx="1"/>
            <a:endCxn id="43" idx="0"/>
          </p:cNvCxnSpPr>
          <p:nvPr/>
        </p:nvCxnSpPr>
        <p:spPr>
          <a:xfrm flipH="1">
            <a:off x="7090544" y="1088560"/>
            <a:ext cx="631932" cy="1433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44F0063-129D-8D42-38E8-01412B824F2E}"/>
              </a:ext>
            </a:extLst>
          </p:cNvPr>
          <p:cNvCxnSpPr>
            <a:cxnSpLocks/>
            <a:stCxn id="51" idx="3"/>
            <a:endCxn id="44" idx="0"/>
          </p:cNvCxnSpPr>
          <p:nvPr/>
        </p:nvCxnSpPr>
        <p:spPr>
          <a:xfrm>
            <a:off x="10612821" y="1088560"/>
            <a:ext cx="1066801" cy="1446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996C3A3-3D49-B8F1-0E98-79E318CDDF51}"/>
              </a:ext>
            </a:extLst>
          </p:cNvPr>
          <p:cNvSpPr txBox="1"/>
          <p:nvPr/>
        </p:nvSpPr>
        <p:spPr>
          <a:xfrm>
            <a:off x="11251325" y="3038435"/>
            <a:ext cx="42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183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911B-BB96-EE73-DAF6-6C857BE8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times revisited with no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F346-796E-43F1-E089-3EB0024DA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Cooling times for eigenmode b and longitudinal emittance is of the same order of magnitude as previous plot.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4D961-B75E-F3E9-D6C6-A6A7AF7C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nilanjan@uchicago.edu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EB1D-1428-1061-F4C5-B7B50F0D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Solenoid Errors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1D0-3EC7-67EB-6E1D-0F1E7BDB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602-8AB0-7341-A037-ECCDD94DC461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F9F26-AD9C-91B2-0957-841E84AC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71" y="2675430"/>
            <a:ext cx="7772400" cy="2433463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1B5B851-2A2A-589C-B935-D484C124A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86711"/>
              </p:ext>
            </p:extLst>
          </p:nvPr>
        </p:nvGraphicFramePr>
        <p:xfrm>
          <a:off x="1843471" y="5243830"/>
          <a:ext cx="8128000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93885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80602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405058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1069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Density (A/m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Cooling Times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1.5, 0.45, 0.67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0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370, 5.3, 8.6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7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5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747</Words>
  <Application>Microsoft Macintosh PowerPoint</Application>
  <PresentationFormat>Widescreen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Influence of Solenoid Errors on Electron Cooling</vt:lpstr>
      <vt:lpstr>Motivation</vt:lpstr>
      <vt:lpstr>Cooling Times</vt:lpstr>
      <vt:lpstr>Field Errors: Simple Estimate</vt:lpstr>
      <vt:lpstr>Recap of previous work</vt:lpstr>
      <vt:lpstr>Actual Solenoid Design</vt:lpstr>
      <vt:lpstr>A 2nd look at the Parkhomchuk model</vt:lpstr>
      <vt:lpstr>Tracking Algorithm</vt:lpstr>
      <vt:lpstr>Cooling times revisited with no errors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Cooler Commissioning</dc:title>
  <dc:creator>Nilanjan Banerjee</dc:creator>
  <cp:lastModifiedBy>Nilanjan Banerjee</cp:lastModifiedBy>
  <cp:revision>310</cp:revision>
  <dcterms:created xsi:type="dcterms:W3CDTF">2022-06-28T06:57:20Z</dcterms:created>
  <dcterms:modified xsi:type="dcterms:W3CDTF">2023-08-09T16:27:34Z</dcterms:modified>
</cp:coreProperties>
</file>