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55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A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15"/>
  </p:normalViewPr>
  <p:slideViewPr>
    <p:cSldViewPr snapToGrid="0" snapToObjects="1">
      <p:cViewPr>
        <p:scale>
          <a:sx n="100" d="100"/>
          <a:sy n="100" d="100"/>
        </p:scale>
        <p:origin x="100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8200F-B57C-AB46-B4C4-DB72261A117D}" type="datetimeFigureOut">
              <a:rPr lang="en-US" smtClean="0"/>
              <a:t>8/8/23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F3B4B-A091-5144-9462-5BA79E4F0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2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217D8-54DC-8F42-9344-2EC2F84AB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626CE5-D2C1-A440-A2F0-BD4B4E17D1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E7457-987E-DF44-8F11-002ACB2C2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8/8/23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B76A9-1ED3-ED4F-890E-A5CC143F9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9E785-B454-A24D-A510-0391D285A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05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3768F-EF32-1342-9526-1001FC06A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211088-E0BE-E94F-A1FB-0848F2974C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BF087-0CD0-D44B-9881-5C45F74CE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78FBB-7DC8-1C49-8EA4-1EA27701F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E58E8-C8C3-124F-8E4D-5AE0D4BF3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3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A8EFA7-F1FF-9346-A5FD-C7D85038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CBE4BF-DE3C-F148-B378-60DDAE178B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6BE19-4521-3848-8E3A-976D0FA6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C56C0-5CFC-3244-A346-6A73714F4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06E1A-8E60-644D-8350-D6A04B0F0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3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934CD-2696-4B4B-A83E-3F1B37D37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97F7D-086F-4843-B3BA-FC56542D7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6109B-08E4-6B47-89E0-0D8DFFD5C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C766E-3F13-DE49-A920-38802BB8A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9D3E6-F20D-CE4C-B216-0441EA62D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2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3D5C4-1D4B-C741-B562-57394CE8C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9E989F-1E09-324C-A2B9-EA0E09B06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19BE0-A64E-5B4B-B052-8E2FC2021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A3BF1-C47E-5043-B4F5-59D2F12FC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38947-6327-1F4A-8136-B32E04504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0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1703A-AAF3-0B4B-BC3B-D0706BA57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C22DF-074F-E54F-AFDA-4E6F0810F5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3A2C39-8B83-664F-BA68-CAB149047B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82BB25-4CCF-5C44-8CAC-A2323DBCC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D37D91-9EEA-AC4A-88BA-B76A406B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C9DB6-2C0E-7B45-AE72-A40A6AE14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3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441A7-249E-7E46-BF87-9F02B7899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B8D586-7137-FD4D-82C6-A9B3C9FF3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A18FE4-C8FD-C947-BA5F-6C5CB5CB1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AF1EA9-074D-5645-9FC4-97F43B3ED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F37693-05E9-4441-9873-B6EDE7A3C4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BDC9C2-2FAA-A042-A241-8CE19A409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8/8/23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43D1DF-7E08-FE42-8128-F3E37C050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2E73CF-F053-8149-9CFC-BD1D1E76E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14246-1EAE-B144-ADCA-275B83633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D8A8F2-59CB-2A4F-8E5C-452112B28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AAEAE-D0C8-D34E-BDA4-94D6C50F7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DD0A0-B770-1A45-8212-4972EDA88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98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D10E6-1678-324F-A363-9BBE2100B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D533A3-B7BD-924E-AE6F-8DDD2A2DB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80495-4E8D-7641-B807-07E11894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94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A85C3-B37F-9F40-BB00-BA7142C7C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76CE5-7F77-AE4E-B2E5-5A5E6DEEC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F88DF-699B-1441-BB70-5E3851AD0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1D4A53-13EC-974E-82F6-B93A7E10E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67D492-6F90-B14D-A1EA-12DF93677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1FFC1-50B4-5341-9422-79E10577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67B5-A068-D746-AC03-126DA3F74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D98811-D7D3-254A-B031-2C2FF94DF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B7433D-ABB2-E74A-905E-1E04DE787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FF70C-5109-B743-9610-8F79473F0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3F9EF2-A413-6549-AE21-515D47413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3DA3A-95BC-F141-B0FE-88291E522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1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10D619-750E-B84B-B97E-14E198445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55AFAC-FBD4-BF42-BFD4-66E571B27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02E2B-2650-254B-A009-7BC5D2766D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3BD54-29B9-3D42-B178-776ED395AA85}" type="datetimeFigureOut">
              <a:rPr lang="en-US" smtClean="0"/>
              <a:pPr/>
              <a:t>8/8/23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4E5A9-ED63-8245-861D-B1E5010123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ABFAC-A074-CD45-9F83-72BEB6C338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6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9" name="Rectangle 1112">
            <a:extLst>
              <a:ext uri="{FF2B5EF4-FFF2-40B4-BE49-F238E27FC236}">
                <a16:creationId xmlns:a16="http://schemas.microsoft.com/office/drawing/2014/main" id="{1ED8053C-AF28-403A-90F2-67A100EDEC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8F680-E7B9-7E48-8206-5860AA7FE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2382" y="1227166"/>
            <a:ext cx="5187017" cy="3197937"/>
          </a:xfrm>
        </p:spPr>
        <p:txBody>
          <a:bodyPr>
            <a:normAutofit/>
          </a:bodyPr>
          <a:lstStyle/>
          <a:p>
            <a:pPr algn="l"/>
            <a:r>
              <a:rPr lang="en-US" sz="6500" dirty="0">
                <a:solidFill>
                  <a:schemeClr val="bg2"/>
                </a:solidFill>
                <a:latin typeface="Biome" panose="020B0503030204020804" pitchFamily="34" charset="0"/>
                <a:cs typeface="Biome" panose="020B0503030204020804" pitchFamily="34" charset="0"/>
              </a:rPr>
              <a:t>ND </a:t>
            </a:r>
            <a:r>
              <a:rPr lang="en-US" sz="6500" dirty="0" err="1">
                <a:solidFill>
                  <a:schemeClr val="bg2"/>
                </a:solidFill>
                <a:latin typeface="Biome" panose="020B0503030204020804" pitchFamily="34" charset="0"/>
                <a:cs typeface="Biome" panose="020B0503030204020804" pitchFamily="34" charset="0"/>
              </a:rPr>
              <a:t>GAr</a:t>
            </a:r>
            <a:endParaRPr lang="en-US" sz="6500" dirty="0">
              <a:solidFill>
                <a:schemeClr val="bg2"/>
              </a:solidFill>
              <a:latin typeface="Biome" panose="020B0503030204020804" pitchFamily="34" charset="0"/>
              <a:cs typeface="Biome" panose="020B05030302040208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45B589-48FD-FC47-8D33-D17C0055EF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6586" y="4501039"/>
            <a:ext cx="4898589" cy="1471136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chemeClr val="bg2"/>
                </a:solidFill>
                <a:latin typeface="Biome Light" panose="020B0303030204020804" pitchFamily="34" charset="0"/>
                <a:cs typeface="Biome Light" panose="020B0303030204020804" pitchFamily="34" charset="0"/>
              </a:rPr>
              <a:t>Callum Cox</a:t>
            </a:r>
          </a:p>
          <a:p>
            <a:pPr algn="l"/>
            <a:r>
              <a:rPr lang="en-US" sz="3200" dirty="0">
                <a:solidFill>
                  <a:schemeClr val="bg2"/>
                </a:solidFill>
                <a:latin typeface="Biome Light" panose="020B0303030204020804" pitchFamily="34" charset="0"/>
                <a:cs typeface="Biome Light" panose="020B0303030204020804" pitchFamily="34" charset="0"/>
              </a:rPr>
              <a:t>8 Aug 22</a:t>
            </a:r>
          </a:p>
        </p:txBody>
      </p:sp>
      <p:sp>
        <p:nvSpPr>
          <p:cNvPr id="1130" name="Freeform: Shape 1114">
            <a:extLst>
              <a:ext uri="{FF2B5EF4-FFF2-40B4-BE49-F238E27FC236}">
                <a16:creationId xmlns:a16="http://schemas.microsoft.com/office/drawing/2014/main" id="{1B4300A5-BDF0-4AC1-B637-40BC04A6EF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842" y="398899"/>
            <a:ext cx="5941672" cy="6060202"/>
          </a:xfrm>
          <a:custGeom>
            <a:avLst/>
            <a:gdLst>
              <a:gd name="connsiteX0" fmla="*/ 4515496 w 5599176"/>
              <a:gd name="connsiteY0" fmla="*/ 4528466 h 5837866"/>
              <a:gd name="connsiteX1" fmla="*/ 5109352 w 5599176"/>
              <a:gd name="connsiteY1" fmla="*/ 4528466 h 5837866"/>
              <a:gd name="connsiteX2" fmla="*/ 5137310 w 5599176"/>
              <a:gd name="connsiteY2" fmla="*/ 4532179 h 5837866"/>
              <a:gd name="connsiteX3" fmla="*/ 5156538 w 5599176"/>
              <a:gd name="connsiteY3" fmla="*/ 4540242 h 5837866"/>
              <a:gd name="connsiteX4" fmla="*/ 5144787 w 5599176"/>
              <a:gd name="connsiteY4" fmla="*/ 4560566 h 5837866"/>
              <a:gd name="connsiteX5" fmla="*/ 4728451 w 5599176"/>
              <a:gd name="connsiteY5" fmla="*/ 5280629 h 5837866"/>
              <a:gd name="connsiteX6" fmla="*/ 4480407 w 5599176"/>
              <a:gd name="connsiteY6" fmla="*/ 5424788 h 5837866"/>
              <a:gd name="connsiteX7" fmla="*/ 4281024 w 5599176"/>
              <a:gd name="connsiteY7" fmla="*/ 5424788 h 5837866"/>
              <a:gd name="connsiteX8" fmla="*/ 4257765 w 5599176"/>
              <a:gd name="connsiteY8" fmla="*/ 5424788 h 5837866"/>
              <a:gd name="connsiteX9" fmla="*/ 4235569 w 5599176"/>
              <a:gd name="connsiteY9" fmla="*/ 5386568 h 5837866"/>
              <a:gd name="connsiteX10" fmla="*/ 4126859 w 5599176"/>
              <a:gd name="connsiteY10" fmla="*/ 5199359 h 5837866"/>
              <a:gd name="connsiteX11" fmla="*/ 4126859 w 5599176"/>
              <a:gd name="connsiteY11" fmla="*/ 5094573 h 5837866"/>
              <a:gd name="connsiteX12" fmla="*/ 4424429 w 5599176"/>
              <a:gd name="connsiteY12" fmla="*/ 4582137 h 5837866"/>
              <a:gd name="connsiteX13" fmla="*/ 4515496 w 5599176"/>
              <a:gd name="connsiteY13" fmla="*/ 4528466 h 5837866"/>
              <a:gd name="connsiteX14" fmla="*/ 627252 w 5599176"/>
              <a:gd name="connsiteY14" fmla="*/ 3856590 h 5837866"/>
              <a:gd name="connsiteX15" fmla="*/ 1573411 w 5599176"/>
              <a:gd name="connsiteY15" fmla="*/ 3856590 h 5837866"/>
              <a:gd name="connsiteX16" fmla="*/ 1708576 w 5599176"/>
              <a:gd name="connsiteY16" fmla="*/ 3931724 h 5837866"/>
              <a:gd name="connsiteX17" fmla="*/ 2181655 w 5599176"/>
              <a:gd name="connsiteY17" fmla="*/ 4741500 h 5837866"/>
              <a:gd name="connsiteX18" fmla="*/ 2181655 w 5599176"/>
              <a:gd name="connsiteY18" fmla="*/ 4897334 h 5837866"/>
              <a:gd name="connsiteX19" fmla="*/ 1708576 w 5599176"/>
              <a:gd name="connsiteY19" fmla="*/ 5707109 h 5837866"/>
              <a:gd name="connsiteX20" fmla="*/ 1573411 w 5599176"/>
              <a:gd name="connsiteY20" fmla="*/ 5782243 h 5837866"/>
              <a:gd name="connsiteX21" fmla="*/ 627252 w 5599176"/>
              <a:gd name="connsiteY21" fmla="*/ 5782243 h 5837866"/>
              <a:gd name="connsiteX22" fmla="*/ 492087 w 5599176"/>
              <a:gd name="connsiteY22" fmla="*/ 5707109 h 5837866"/>
              <a:gd name="connsiteX23" fmla="*/ 19008 w 5599176"/>
              <a:gd name="connsiteY23" fmla="*/ 4897334 h 5837866"/>
              <a:gd name="connsiteX24" fmla="*/ 19008 w 5599176"/>
              <a:gd name="connsiteY24" fmla="*/ 4741500 h 5837866"/>
              <a:gd name="connsiteX25" fmla="*/ 492087 w 5599176"/>
              <a:gd name="connsiteY25" fmla="*/ 3931724 h 5837866"/>
              <a:gd name="connsiteX26" fmla="*/ 627252 w 5599176"/>
              <a:gd name="connsiteY26" fmla="*/ 3856590 h 5837866"/>
              <a:gd name="connsiteX27" fmla="*/ 2885347 w 5599176"/>
              <a:gd name="connsiteY27" fmla="*/ 2102288 h 5837866"/>
              <a:gd name="connsiteX28" fmla="*/ 4480407 w 5599176"/>
              <a:gd name="connsiteY28" fmla="*/ 2102288 h 5837866"/>
              <a:gd name="connsiteX29" fmla="*/ 4728451 w 5599176"/>
              <a:gd name="connsiteY29" fmla="*/ 2246446 h 5837866"/>
              <a:gd name="connsiteX30" fmla="*/ 5524258 w 5599176"/>
              <a:gd name="connsiteY30" fmla="*/ 3622812 h 5837866"/>
              <a:gd name="connsiteX31" fmla="*/ 5524258 w 5599176"/>
              <a:gd name="connsiteY31" fmla="*/ 3904264 h 5837866"/>
              <a:gd name="connsiteX32" fmla="*/ 5228769 w 5599176"/>
              <a:gd name="connsiteY32" fmla="*/ 4415318 h 5837866"/>
              <a:gd name="connsiteX33" fmla="*/ 5203866 w 5599176"/>
              <a:gd name="connsiteY33" fmla="*/ 4458387 h 5837866"/>
              <a:gd name="connsiteX34" fmla="*/ 5204742 w 5599176"/>
              <a:gd name="connsiteY34" fmla="*/ 4458755 h 5837866"/>
              <a:gd name="connsiteX35" fmla="*/ 5248690 w 5599176"/>
              <a:gd name="connsiteY35" fmla="*/ 4503079 h 5837866"/>
              <a:gd name="connsiteX36" fmla="*/ 5582899 w 5599176"/>
              <a:gd name="connsiteY36" fmla="*/ 5081103 h 5837866"/>
              <a:gd name="connsiteX37" fmla="*/ 5582899 w 5599176"/>
              <a:gd name="connsiteY37" fmla="*/ 5199302 h 5837866"/>
              <a:gd name="connsiteX38" fmla="*/ 5248690 w 5599176"/>
              <a:gd name="connsiteY38" fmla="*/ 5777325 h 5837866"/>
              <a:gd name="connsiteX39" fmla="*/ 5144519 w 5599176"/>
              <a:gd name="connsiteY39" fmla="*/ 5837866 h 5837866"/>
              <a:gd name="connsiteX40" fmla="*/ 4474653 w 5599176"/>
              <a:gd name="connsiteY40" fmla="*/ 5837866 h 5837866"/>
              <a:gd name="connsiteX41" fmla="*/ 4371930 w 5599176"/>
              <a:gd name="connsiteY41" fmla="*/ 5777325 h 5837866"/>
              <a:gd name="connsiteX42" fmla="*/ 4191892 w 5599176"/>
              <a:gd name="connsiteY42" fmla="*/ 5467287 h 5837866"/>
              <a:gd name="connsiteX43" fmla="*/ 4171554 w 5599176"/>
              <a:gd name="connsiteY43" fmla="*/ 5432262 h 5837866"/>
              <a:gd name="connsiteX44" fmla="*/ 4187556 w 5599176"/>
              <a:gd name="connsiteY44" fmla="*/ 5432262 h 5837866"/>
              <a:gd name="connsiteX45" fmla="*/ 4263195 w 5599176"/>
              <a:gd name="connsiteY45" fmla="*/ 5432262 h 5837866"/>
              <a:gd name="connsiteX46" fmla="*/ 4296053 w 5599176"/>
              <a:gd name="connsiteY46" fmla="*/ 5488847 h 5837866"/>
              <a:gd name="connsiteX47" fmla="*/ 4421590 w 5599176"/>
              <a:gd name="connsiteY47" fmla="*/ 5705031 h 5837866"/>
              <a:gd name="connsiteX48" fmla="*/ 4512658 w 5599176"/>
              <a:gd name="connsiteY48" fmla="*/ 5758703 h 5837866"/>
              <a:gd name="connsiteX49" fmla="*/ 5106515 w 5599176"/>
              <a:gd name="connsiteY49" fmla="*/ 5758703 h 5837866"/>
              <a:gd name="connsiteX50" fmla="*/ 5198863 w 5599176"/>
              <a:gd name="connsiteY50" fmla="*/ 5705031 h 5837866"/>
              <a:gd name="connsiteX51" fmla="*/ 5495151 w 5599176"/>
              <a:gd name="connsiteY51" fmla="*/ 5192597 h 5837866"/>
              <a:gd name="connsiteX52" fmla="*/ 5495151 w 5599176"/>
              <a:gd name="connsiteY52" fmla="*/ 5087808 h 5837866"/>
              <a:gd name="connsiteX53" fmla="*/ 5198863 w 5599176"/>
              <a:gd name="connsiteY53" fmla="*/ 4575374 h 5837866"/>
              <a:gd name="connsiteX54" fmla="*/ 5159904 w 5599176"/>
              <a:gd name="connsiteY54" fmla="*/ 4536079 h 5837866"/>
              <a:gd name="connsiteX55" fmla="*/ 5155395 w 5599176"/>
              <a:gd name="connsiteY55" fmla="*/ 4534190 h 5837866"/>
              <a:gd name="connsiteX56" fmla="*/ 5179563 w 5599176"/>
              <a:gd name="connsiteY56" fmla="*/ 4492393 h 5837866"/>
              <a:gd name="connsiteX57" fmla="*/ 5197535 w 5599176"/>
              <a:gd name="connsiteY57" fmla="*/ 4461308 h 5837866"/>
              <a:gd name="connsiteX58" fmla="*/ 5178894 w 5599176"/>
              <a:gd name="connsiteY58" fmla="*/ 4453491 h 5837866"/>
              <a:gd name="connsiteX59" fmla="*/ 5147358 w 5599176"/>
              <a:gd name="connsiteY59" fmla="*/ 4449302 h 5837866"/>
              <a:gd name="connsiteX60" fmla="*/ 4477491 w 5599176"/>
              <a:gd name="connsiteY60" fmla="*/ 4449302 h 5837866"/>
              <a:gd name="connsiteX61" fmla="*/ 4374769 w 5599176"/>
              <a:gd name="connsiteY61" fmla="*/ 4509842 h 5837866"/>
              <a:gd name="connsiteX62" fmla="*/ 4039112 w 5599176"/>
              <a:gd name="connsiteY62" fmla="*/ 5087866 h 5837866"/>
              <a:gd name="connsiteX63" fmla="*/ 4039112 w 5599176"/>
              <a:gd name="connsiteY63" fmla="*/ 5206066 h 5837866"/>
              <a:gd name="connsiteX64" fmla="*/ 4149904 w 5599176"/>
              <a:gd name="connsiteY64" fmla="*/ 5396858 h 5837866"/>
              <a:gd name="connsiteX65" fmla="*/ 4166123 w 5599176"/>
              <a:gd name="connsiteY65" fmla="*/ 5424788 h 5837866"/>
              <a:gd name="connsiteX66" fmla="*/ 4090989 w 5599176"/>
              <a:gd name="connsiteY66" fmla="*/ 5424788 h 5837866"/>
              <a:gd name="connsiteX67" fmla="*/ 2885347 w 5599176"/>
              <a:gd name="connsiteY67" fmla="*/ 5424788 h 5837866"/>
              <a:gd name="connsiteX68" fmla="*/ 2640748 w 5599176"/>
              <a:gd name="connsiteY68" fmla="*/ 5280629 h 5837866"/>
              <a:gd name="connsiteX69" fmla="*/ 1841498 w 5599176"/>
              <a:gd name="connsiteY69" fmla="*/ 3904264 h 5837866"/>
              <a:gd name="connsiteX70" fmla="*/ 1841498 w 5599176"/>
              <a:gd name="connsiteY70" fmla="*/ 3622812 h 5837866"/>
              <a:gd name="connsiteX71" fmla="*/ 2640748 w 5599176"/>
              <a:gd name="connsiteY71" fmla="*/ 2246446 h 5837866"/>
              <a:gd name="connsiteX72" fmla="*/ 2885347 w 5599176"/>
              <a:gd name="connsiteY72" fmla="*/ 2102288 h 5837866"/>
              <a:gd name="connsiteX73" fmla="*/ 1398966 w 5599176"/>
              <a:gd name="connsiteY73" fmla="*/ 1296578 h 5837866"/>
              <a:gd name="connsiteX74" fmla="*/ 2124510 w 5599176"/>
              <a:gd name="connsiteY74" fmla="*/ 1296578 h 5837866"/>
              <a:gd name="connsiteX75" fmla="*/ 2228158 w 5599176"/>
              <a:gd name="connsiteY75" fmla="*/ 1355876 h 5837866"/>
              <a:gd name="connsiteX76" fmla="*/ 2590929 w 5599176"/>
              <a:gd name="connsiteY76" fmla="*/ 1994969 h 5837866"/>
              <a:gd name="connsiteX77" fmla="*/ 2590929 w 5599176"/>
              <a:gd name="connsiteY77" fmla="*/ 2117956 h 5837866"/>
              <a:gd name="connsiteX78" fmla="*/ 2228158 w 5599176"/>
              <a:gd name="connsiteY78" fmla="*/ 2757048 h 5837866"/>
              <a:gd name="connsiteX79" fmla="*/ 2124510 w 5599176"/>
              <a:gd name="connsiteY79" fmla="*/ 2816345 h 5837866"/>
              <a:gd name="connsiteX80" fmla="*/ 1398966 w 5599176"/>
              <a:gd name="connsiteY80" fmla="*/ 2816345 h 5837866"/>
              <a:gd name="connsiteX81" fmla="*/ 1295319 w 5599176"/>
              <a:gd name="connsiteY81" fmla="*/ 2757048 h 5837866"/>
              <a:gd name="connsiteX82" fmla="*/ 932547 w 5599176"/>
              <a:gd name="connsiteY82" fmla="*/ 2117956 h 5837866"/>
              <a:gd name="connsiteX83" fmla="*/ 932547 w 5599176"/>
              <a:gd name="connsiteY83" fmla="*/ 1994969 h 5837866"/>
              <a:gd name="connsiteX84" fmla="*/ 1295319 w 5599176"/>
              <a:gd name="connsiteY84" fmla="*/ 1355876 h 5837866"/>
              <a:gd name="connsiteX85" fmla="*/ 1398966 w 5599176"/>
              <a:gd name="connsiteY85" fmla="*/ 1296578 h 5837866"/>
              <a:gd name="connsiteX86" fmla="*/ 2833339 w 5599176"/>
              <a:gd name="connsiteY86" fmla="*/ 0 h 5837866"/>
              <a:gd name="connsiteX87" fmla="*/ 3790866 w 5599176"/>
              <a:gd name="connsiteY87" fmla="*/ 0 h 5837866"/>
              <a:gd name="connsiteX88" fmla="*/ 3927655 w 5599176"/>
              <a:gd name="connsiteY88" fmla="*/ 78257 h 5837866"/>
              <a:gd name="connsiteX89" fmla="*/ 4406417 w 5599176"/>
              <a:gd name="connsiteY89" fmla="*/ 921691 h 5837866"/>
              <a:gd name="connsiteX90" fmla="*/ 4406417 w 5599176"/>
              <a:gd name="connsiteY90" fmla="*/ 1084002 h 5837866"/>
              <a:gd name="connsiteX91" fmla="*/ 3927655 w 5599176"/>
              <a:gd name="connsiteY91" fmla="*/ 1927435 h 5837866"/>
              <a:gd name="connsiteX92" fmla="*/ 3790866 w 5599176"/>
              <a:gd name="connsiteY92" fmla="*/ 2005692 h 5837866"/>
              <a:gd name="connsiteX93" fmla="*/ 2833339 w 5599176"/>
              <a:gd name="connsiteY93" fmla="*/ 2005692 h 5837866"/>
              <a:gd name="connsiteX94" fmla="*/ 2696552 w 5599176"/>
              <a:gd name="connsiteY94" fmla="*/ 1927435 h 5837866"/>
              <a:gd name="connsiteX95" fmla="*/ 2217788 w 5599176"/>
              <a:gd name="connsiteY95" fmla="*/ 1084002 h 5837866"/>
              <a:gd name="connsiteX96" fmla="*/ 2217788 w 5599176"/>
              <a:gd name="connsiteY96" fmla="*/ 921691 h 5837866"/>
              <a:gd name="connsiteX97" fmla="*/ 2696552 w 5599176"/>
              <a:gd name="connsiteY97" fmla="*/ 78257 h 5837866"/>
              <a:gd name="connsiteX98" fmla="*/ 2833339 w 5599176"/>
              <a:gd name="connsiteY98" fmla="*/ 0 h 5837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5599176" h="5837866">
                <a:moveTo>
                  <a:pt x="4515496" y="4528466"/>
                </a:moveTo>
                <a:cubicBezTo>
                  <a:pt x="4515496" y="4528466"/>
                  <a:pt x="4515496" y="4528466"/>
                  <a:pt x="5109352" y="4528466"/>
                </a:cubicBezTo>
                <a:cubicBezTo>
                  <a:pt x="5118972" y="4528466"/>
                  <a:pt x="5128352" y="4529744"/>
                  <a:pt x="5137310" y="4532179"/>
                </a:cubicBezTo>
                <a:lnTo>
                  <a:pt x="5156538" y="4540242"/>
                </a:lnTo>
                <a:lnTo>
                  <a:pt x="5144787" y="4560566"/>
                </a:lnTo>
                <a:cubicBezTo>
                  <a:pt x="5038535" y="4744330"/>
                  <a:pt x="4902533" y="4979549"/>
                  <a:pt x="4728451" y="5280629"/>
                </a:cubicBezTo>
                <a:cubicBezTo>
                  <a:pt x="4676776" y="5369869"/>
                  <a:pt x="4583758" y="5424788"/>
                  <a:pt x="4480407" y="5424788"/>
                </a:cubicBezTo>
                <a:cubicBezTo>
                  <a:pt x="4480407" y="5424788"/>
                  <a:pt x="4480407" y="5424788"/>
                  <a:pt x="4281024" y="5424788"/>
                </a:cubicBezTo>
                <a:lnTo>
                  <a:pt x="4257765" y="5424788"/>
                </a:lnTo>
                <a:lnTo>
                  <a:pt x="4235569" y="5386568"/>
                </a:lnTo>
                <a:cubicBezTo>
                  <a:pt x="4204665" y="5333348"/>
                  <a:pt x="4168705" y="5271421"/>
                  <a:pt x="4126859" y="5199359"/>
                </a:cubicBezTo>
                <a:cubicBezTo>
                  <a:pt x="4107621" y="5167412"/>
                  <a:pt x="4107621" y="5126520"/>
                  <a:pt x="4126859" y="5094573"/>
                </a:cubicBezTo>
                <a:cubicBezTo>
                  <a:pt x="4126859" y="5094573"/>
                  <a:pt x="4126859" y="5094573"/>
                  <a:pt x="4424429" y="4582137"/>
                </a:cubicBezTo>
                <a:cubicBezTo>
                  <a:pt x="4442387" y="4548913"/>
                  <a:pt x="4478299" y="4528466"/>
                  <a:pt x="4515496" y="4528466"/>
                </a:cubicBezTo>
                <a:close/>
                <a:moveTo>
                  <a:pt x="627252" y="3856590"/>
                </a:moveTo>
                <a:cubicBezTo>
                  <a:pt x="1573411" y="3856590"/>
                  <a:pt x="1573411" y="3856590"/>
                  <a:pt x="1573411" y="3856590"/>
                </a:cubicBezTo>
                <a:cubicBezTo>
                  <a:pt x="1621281" y="3856590"/>
                  <a:pt x="1683233" y="3889983"/>
                  <a:pt x="1708576" y="3931724"/>
                </a:cubicBezTo>
                <a:cubicBezTo>
                  <a:pt x="2181655" y="4741500"/>
                  <a:pt x="2181655" y="4741500"/>
                  <a:pt x="2181655" y="4741500"/>
                </a:cubicBezTo>
                <a:cubicBezTo>
                  <a:pt x="2204183" y="4786024"/>
                  <a:pt x="2204183" y="4852809"/>
                  <a:pt x="2181655" y="4897334"/>
                </a:cubicBezTo>
                <a:cubicBezTo>
                  <a:pt x="1708576" y="5707109"/>
                  <a:pt x="1708576" y="5707109"/>
                  <a:pt x="1708576" y="5707109"/>
                </a:cubicBezTo>
                <a:cubicBezTo>
                  <a:pt x="1683233" y="5748851"/>
                  <a:pt x="1621281" y="5782243"/>
                  <a:pt x="1573411" y="5782243"/>
                </a:cubicBezTo>
                <a:lnTo>
                  <a:pt x="627252" y="5782243"/>
                </a:lnTo>
                <a:cubicBezTo>
                  <a:pt x="576565" y="5782243"/>
                  <a:pt x="514614" y="5748851"/>
                  <a:pt x="492087" y="5707109"/>
                </a:cubicBezTo>
                <a:cubicBezTo>
                  <a:pt x="19008" y="4897334"/>
                  <a:pt x="19008" y="4897334"/>
                  <a:pt x="19008" y="4897334"/>
                </a:cubicBezTo>
                <a:cubicBezTo>
                  <a:pt x="-6336" y="4852809"/>
                  <a:pt x="-6336" y="4786024"/>
                  <a:pt x="19008" y="4741500"/>
                </a:cubicBezTo>
                <a:cubicBezTo>
                  <a:pt x="492087" y="3931724"/>
                  <a:pt x="492087" y="3931724"/>
                  <a:pt x="492087" y="3931724"/>
                </a:cubicBezTo>
                <a:cubicBezTo>
                  <a:pt x="514614" y="3889983"/>
                  <a:pt x="576565" y="3856590"/>
                  <a:pt x="627252" y="3856590"/>
                </a:cubicBezTo>
                <a:close/>
                <a:moveTo>
                  <a:pt x="2885347" y="2102288"/>
                </a:moveTo>
                <a:cubicBezTo>
                  <a:pt x="2885347" y="2102288"/>
                  <a:pt x="2885347" y="2102288"/>
                  <a:pt x="4480407" y="2102288"/>
                </a:cubicBezTo>
                <a:cubicBezTo>
                  <a:pt x="4583758" y="2102288"/>
                  <a:pt x="4676776" y="2157205"/>
                  <a:pt x="4728451" y="2246446"/>
                </a:cubicBezTo>
                <a:cubicBezTo>
                  <a:pt x="4728451" y="2246446"/>
                  <a:pt x="4728451" y="2246446"/>
                  <a:pt x="5524258" y="3622812"/>
                </a:cubicBezTo>
                <a:cubicBezTo>
                  <a:pt x="5575934" y="3708621"/>
                  <a:pt x="5575934" y="3818455"/>
                  <a:pt x="5524258" y="3904264"/>
                </a:cubicBezTo>
                <a:cubicBezTo>
                  <a:pt x="5524258" y="3904264"/>
                  <a:pt x="5524258" y="3904264"/>
                  <a:pt x="5228769" y="4415318"/>
                </a:cubicBezTo>
                <a:lnTo>
                  <a:pt x="5203866" y="4458387"/>
                </a:lnTo>
                <a:lnTo>
                  <a:pt x="5204742" y="4458755"/>
                </a:lnTo>
                <a:cubicBezTo>
                  <a:pt x="5222647" y="4469206"/>
                  <a:pt x="5237838" y="4484340"/>
                  <a:pt x="5248690" y="4503079"/>
                </a:cubicBezTo>
                <a:cubicBezTo>
                  <a:pt x="5248690" y="4503079"/>
                  <a:pt x="5248690" y="4503079"/>
                  <a:pt x="5582899" y="5081103"/>
                </a:cubicBezTo>
                <a:cubicBezTo>
                  <a:pt x="5604602" y="5117139"/>
                  <a:pt x="5604602" y="5163265"/>
                  <a:pt x="5582899" y="5199302"/>
                </a:cubicBezTo>
                <a:cubicBezTo>
                  <a:pt x="5582899" y="5199302"/>
                  <a:pt x="5582899" y="5199302"/>
                  <a:pt x="5248690" y="5777325"/>
                </a:cubicBezTo>
                <a:cubicBezTo>
                  <a:pt x="5226987" y="5814802"/>
                  <a:pt x="5187924" y="5837866"/>
                  <a:pt x="5144519" y="5837866"/>
                </a:cubicBezTo>
                <a:cubicBezTo>
                  <a:pt x="5144519" y="5837866"/>
                  <a:pt x="5144519" y="5837866"/>
                  <a:pt x="4474653" y="5837866"/>
                </a:cubicBezTo>
                <a:cubicBezTo>
                  <a:pt x="4432695" y="5837866"/>
                  <a:pt x="4392186" y="5814802"/>
                  <a:pt x="4371930" y="5777325"/>
                </a:cubicBezTo>
                <a:cubicBezTo>
                  <a:pt x="4371930" y="5777325"/>
                  <a:pt x="4371930" y="5777325"/>
                  <a:pt x="4191892" y="5467287"/>
                </a:cubicBezTo>
                <a:lnTo>
                  <a:pt x="4171554" y="5432262"/>
                </a:lnTo>
                <a:lnTo>
                  <a:pt x="4187556" y="5432262"/>
                </a:lnTo>
                <a:lnTo>
                  <a:pt x="4263195" y="5432262"/>
                </a:lnTo>
                <a:lnTo>
                  <a:pt x="4296053" y="5488847"/>
                </a:lnTo>
                <a:cubicBezTo>
                  <a:pt x="4421590" y="5705031"/>
                  <a:pt x="4421590" y="5705031"/>
                  <a:pt x="4421590" y="5705031"/>
                </a:cubicBezTo>
                <a:cubicBezTo>
                  <a:pt x="4439548" y="5738256"/>
                  <a:pt x="4475462" y="5758703"/>
                  <a:pt x="4512658" y="5758703"/>
                </a:cubicBezTo>
                <a:cubicBezTo>
                  <a:pt x="5106515" y="5758703"/>
                  <a:pt x="5106515" y="5758703"/>
                  <a:pt x="5106515" y="5758703"/>
                </a:cubicBezTo>
                <a:cubicBezTo>
                  <a:pt x="5144993" y="5758703"/>
                  <a:pt x="5179624" y="5738256"/>
                  <a:pt x="5198863" y="5705031"/>
                </a:cubicBezTo>
                <a:cubicBezTo>
                  <a:pt x="5495151" y="5192597"/>
                  <a:pt x="5495151" y="5192597"/>
                  <a:pt x="5495151" y="5192597"/>
                </a:cubicBezTo>
                <a:cubicBezTo>
                  <a:pt x="5514390" y="5160648"/>
                  <a:pt x="5514390" y="5119756"/>
                  <a:pt x="5495151" y="5087808"/>
                </a:cubicBezTo>
                <a:cubicBezTo>
                  <a:pt x="5198863" y="4575374"/>
                  <a:pt x="5198863" y="4575374"/>
                  <a:pt x="5198863" y="4575374"/>
                </a:cubicBezTo>
                <a:cubicBezTo>
                  <a:pt x="5189244" y="4558761"/>
                  <a:pt x="5175776" y="4545343"/>
                  <a:pt x="5159904" y="4536079"/>
                </a:cubicBezTo>
                <a:lnTo>
                  <a:pt x="5155395" y="4534190"/>
                </a:lnTo>
                <a:lnTo>
                  <a:pt x="5179563" y="4492393"/>
                </a:lnTo>
                <a:lnTo>
                  <a:pt x="5197535" y="4461308"/>
                </a:lnTo>
                <a:lnTo>
                  <a:pt x="5178894" y="4453491"/>
                </a:lnTo>
                <a:cubicBezTo>
                  <a:pt x="5168788" y="4450743"/>
                  <a:pt x="5158209" y="4449302"/>
                  <a:pt x="5147358" y="4449302"/>
                </a:cubicBezTo>
                <a:cubicBezTo>
                  <a:pt x="4477491" y="4449302"/>
                  <a:pt x="4477491" y="4449302"/>
                  <a:pt x="4477491" y="4449302"/>
                </a:cubicBezTo>
                <a:cubicBezTo>
                  <a:pt x="4435534" y="4449302"/>
                  <a:pt x="4395024" y="4472365"/>
                  <a:pt x="4374769" y="4509842"/>
                </a:cubicBezTo>
                <a:cubicBezTo>
                  <a:pt x="4039112" y="5087866"/>
                  <a:pt x="4039112" y="5087866"/>
                  <a:pt x="4039112" y="5087866"/>
                </a:cubicBezTo>
                <a:cubicBezTo>
                  <a:pt x="4017409" y="5123902"/>
                  <a:pt x="4017409" y="5170028"/>
                  <a:pt x="4039112" y="5206066"/>
                </a:cubicBezTo>
                <a:cubicBezTo>
                  <a:pt x="4081068" y="5278318"/>
                  <a:pt x="4117780" y="5341539"/>
                  <a:pt x="4149904" y="5396858"/>
                </a:cubicBezTo>
                <a:lnTo>
                  <a:pt x="4166123" y="5424788"/>
                </a:lnTo>
                <a:lnTo>
                  <a:pt x="4090989" y="5424788"/>
                </a:lnTo>
                <a:cubicBezTo>
                  <a:pt x="3857338" y="5424788"/>
                  <a:pt x="3483496" y="5424788"/>
                  <a:pt x="2885347" y="5424788"/>
                </a:cubicBezTo>
                <a:cubicBezTo>
                  <a:pt x="2785442" y="5424788"/>
                  <a:pt x="2688979" y="5369869"/>
                  <a:pt x="2640748" y="5280629"/>
                </a:cubicBezTo>
                <a:cubicBezTo>
                  <a:pt x="2640748" y="5280629"/>
                  <a:pt x="2640748" y="5280629"/>
                  <a:pt x="1841498" y="3904264"/>
                </a:cubicBezTo>
                <a:cubicBezTo>
                  <a:pt x="1789821" y="3818455"/>
                  <a:pt x="1789821" y="3708621"/>
                  <a:pt x="1841498" y="3622812"/>
                </a:cubicBezTo>
                <a:cubicBezTo>
                  <a:pt x="1841498" y="3622812"/>
                  <a:pt x="1841498" y="3622812"/>
                  <a:pt x="2640748" y="2246446"/>
                </a:cubicBezTo>
                <a:cubicBezTo>
                  <a:pt x="2688979" y="2157205"/>
                  <a:pt x="2785442" y="2102288"/>
                  <a:pt x="2885347" y="2102288"/>
                </a:cubicBezTo>
                <a:close/>
                <a:moveTo>
                  <a:pt x="1398966" y="1296578"/>
                </a:moveTo>
                <a:cubicBezTo>
                  <a:pt x="2124510" y="1296578"/>
                  <a:pt x="2124510" y="1296578"/>
                  <a:pt x="2124510" y="1296578"/>
                </a:cubicBezTo>
                <a:cubicBezTo>
                  <a:pt x="2161218" y="1296578"/>
                  <a:pt x="2208725" y="1322933"/>
                  <a:pt x="2228158" y="1355876"/>
                </a:cubicBezTo>
                <a:cubicBezTo>
                  <a:pt x="2590929" y="1994969"/>
                  <a:pt x="2590929" y="1994969"/>
                  <a:pt x="2590929" y="1994969"/>
                </a:cubicBezTo>
                <a:cubicBezTo>
                  <a:pt x="2608205" y="2030108"/>
                  <a:pt x="2608205" y="2082816"/>
                  <a:pt x="2590929" y="2117956"/>
                </a:cubicBezTo>
                <a:cubicBezTo>
                  <a:pt x="2228158" y="2757048"/>
                  <a:pt x="2228158" y="2757048"/>
                  <a:pt x="2228158" y="2757048"/>
                </a:cubicBezTo>
                <a:cubicBezTo>
                  <a:pt x="2208725" y="2789992"/>
                  <a:pt x="2161218" y="2816345"/>
                  <a:pt x="2124510" y="2816345"/>
                </a:cubicBezTo>
                <a:lnTo>
                  <a:pt x="1398966" y="2816345"/>
                </a:lnTo>
                <a:cubicBezTo>
                  <a:pt x="1360099" y="2816345"/>
                  <a:pt x="1312593" y="2789992"/>
                  <a:pt x="1295319" y="2757048"/>
                </a:cubicBezTo>
                <a:cubicBezTo>
                  <a:pt x="932547" y="2117956"/>
                  <a:pt x="932547" y="2117956"/>
                  <a:pt x="932547" y="2117956"/>
                </a:cubicBezTo>
                <a:cubicBezTo>
                  <a:pt x="913112" y="2082816"/>
                  <a:pt x="913112" y="2030108"/>
                  <a:pt x="932547" y="1994969"/>
                </a:cubicBezTo>
                <a:cubicBezTo>
                  <a:pt x="1295319" y="1355876"/>
                  <a:pt x="1295319" y="1355876"/>
                  <a:pt x="1295319" y="1355876"/>
                </a:cubicBezTo>
                <a:cubicBezTo>
                  <a:pt x="1312593" y="1322933"/>
                  <a:pt x="1360099" y="1296578"/>
                  <a:pt x="1398966" y="1296578"/>
                </a:cubicBezTo>
                <a:close/>
                <a:moveTo>
                  <a:pt x="2833339" y="0"/>
                </a:moveTo>
                <a:cubicBezTo>
                  <a:pt x="3790866" y="0"/>
                  <a:pt x="3790866" y="0"/>
                  <a:pt x="3790866" y="0"/>
                </a:cubicBezTo>
                <a:cubicBezTo>
                  <a:pt x="3839312" y="0"/>
                  <a:pt x="3902008" y="34781"/>
                  <a:pt x="3927655" y="78257"/>
                </a:cubicBezTo>
                <a:cubicBezTo>
                  <a:pt x="4406417" y="921691"/>
                  <a:pt x="4406417" y="921691"/>
                  <a:pt x="4406417" y="921691"/>
                </a:cubicBezTo>
                <a:cubicBezTo>
                  <a:pt x="4429216" y="968065"/>
                  <a:pt x="4429216" y="1037627"/>
                  <a:pt x="4406417" y="1084002"/>
                </a:cubicBezTo>
                <a:cubicBezTo>
                  <a:pt x="3927655" y="1927435"/>
                  <a:pt x="3927655" y="1927435"/>
                  <a:pt x="3927655" y="1927435"/>
                </a:cubicBezTo>
                <a:cubicBezTo>
                  <a:pt x="3902008" y="1970913"/>
                  <a:pt x="3839312" y="2005692"/>
                  <a:pt x="3790866" y="2005692"/>
                </a:cubicBezTo>
                <a:lnTo>
                  <a:pt x="2833339" y="2005692"/>
                </a:lnTo>
                <a:cubicBezTo>
                  <a:pt x="2782044" y="2005692"/>
                  <a:pt x="2719350" y="1970913"/>
                  <a:pt x="2696552" y="1927435"/>
                </a:cubicBezTo>
                <a:cubicBezTo>
                  <a:pt x="2217788" y="1084002"/>
                  <a:pt x="2217788" y="1084002"/>
                  <a:pt x="2217788" y="1084002"/>
                </a:cubicBezTo>
                <a:cubicBezTo>
                  <a:pt x="2192139" y="1037627"/>
                  <a:pt x="2192139" y="968065"/>
                  <a:pt x="2217788" y="921691"/>
                </a:cubicBezTo>
                <a:cubicBezTo>
                  <a:pt x="2696552" y="78257"/>
                  <a:pt x="2696552" y="78257"/>
                  <a:pt x="2696552" y="78257"/>
                </a:cubicBezTo>
                <a:cubicBezTo>
                  <a:pt x="2719350" y="34781"/>
                  <a:pt x="2782044" y="0"/>
                  <a:pt x="283333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2" name="Picture 71" descr="A picture containing text&#10;&#10;Description automatically generated">
            <a:extLst>
              <a:ext uri="{FF2B5EF4-FFF2-40B4-BE49-F238E27FC236}">
                <a16:creationId xmlns:a16="http://schemas.microsoft.com/office/drawing/2014/main" id="{6DFBDEDF-11E7-A942-A806-C68A4F4F98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91226" y="168833"/>
            <a:ext cx="1531437" cy="2490143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35C36620-4B20-F845-8797-09EA1F74DA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89744" y="2018899"/>
            <a:ext cx="1605228" cy="989890"/>
          </a:xfrm>
          <a:prstGeom prst="rect">
            <a:avLst/>
          </a:prstGeom>
        </p:spPr>
      </p:pic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BC1B7237-264B-8849-B5EC-4EE0173838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0231" y="4744174"/>
            <a:ext cx="1396031" cy="1384397"/>
          </a:xfrm>
          <a:prstGeom prst="rect">
            <a:avLst/>
          </a:prstGeom>
        </p:spPr>
      </p:pic>
      <p:pic>
        <p:nvPicPr>
          <p:cNvPr id="1040" name="Picture 16" descr="Deep Underground Neutrino Experiment">
            <a:extLst>
              <a:ext uri="{FF2B5EF4-FFF2-40B4-BE49-F238E27FC236}">
                <a16:creationId xmlns:a16="http://schemas.microsoft.com/office/drawing/2014/main" id="{E4DC1D81-52FB-1745-BDEE-04D21DAC50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67"/>
          <a:stretch/>
        </p:blipFill>
        <p:spPr bwMode="auto">
          <a:xfrm>
            <a:off x="2597042" y="3679662"/>
            <a:ext cx="3215691" cy="1295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27E61C4-890F-4B49-8D8D-1443F7065EF1}"/>
              </a:ext>
            </a:extLst>
          </p:cNvPr>
          <p:cNvSpPr txBox="1"/>
          <p:nvPr/>
        </p:nvSpPr>
        <p:spPr>
          <a:xfrm>
            <a:off x="3050005" y="3244334"/>
            <a:ext cx="61000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1956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71F6FCE1-8678-40F4-9644-79CD53330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6F9C0-6B95-8F46-B374-107A94FF0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2230" y="507283"/>
            <a:ext cx="5001569" cy="154406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dirty="0">
                <a:latin typeface="Biome" panose="020B0503030204020804" pitchFamily="34" charset="0"/>
                <a:cs typeface="Biome" panose="020B0503030204020804" pitchFamily="34" charset="0"/>
              </a:rPr>
              <a:t>Most energetic pion momentum by bias</a:t>
            </a:r>
          </a:p>
        </p:txBody>
      </p:sp>
      <p:pic>
        <p:nvPicPr>
          <p:cNvPr id="6" name="Picture 5" descr="A graph of blue dots&#10;&#10;Description automatically generated">
            <a:extLst>
              <a:ext uri="{FF2B5EF4-FFF2-40B4-BE49-F238E27FC236}">
                <a16:creationId xmlns:a16="http://schemas.microsoft.com/office/drawing/2014/main" id="{0225EAE2-B364-ED8C-1C67-20F6290D6A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494" y="488521"/>
            <a:ext cx="2805787" cy="1985093"/>
          </a:xfrm>
          <a:prstGeom prst="rect">
            <a:avLst/>
          </a:prstGeom>
        </p:spPr>
      </p:pic>
      <p:pic>
        <p:nvPicPr>
          <p:cNvPr id="8" name="Picture 7" descr="A graph of a number of blue dots&#10;&#10;Description automatically generated with medium confidence">
            <a:extLst>
              <a:ext uri="{FF2B5EF4-FFF2-40B4-BE49-F238E27FC236}">
                <a16:creationId xmlns:a16="http://schemas.microsoft.com/office/drawing/2014/main" id="{7607591C-C86C-90AF-3640-F79DAB87D3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308" y="468480"/>
            <a:ext cx="2854283" cy="2005134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E9055-6B51-6E4E-9853-7A6775A08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52230" y="2230733"/>
            <a:ext cx="5001569" cy="3946229"/>
          </a:xfr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900" dirty="0">
                <a:latin typeface="Avenir Book" panose="02000503020000020003" pitchFamily="2" charset="0"/>
              </a:rPr>
              <a:t>Producing 2D plots to inform pion threshold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900" dirty="0">
                <a:latin typeface="Avenir Book" panose="02000503020000020003" pitchFamily="2" charset="0"/>
              </a:rPr>
              <a:t>Graphs show a 2D histogram of the most energetic pion’s momentum for a given event, and the respective energy bias associated with it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900" dirty="0">
                <a:latin typeface="Avenir Book" panose="02000503020000020003" pitchFamily="2" charset="0"/>
              </a:rPr>
              <a:t>Split between background (non-resonance); resonance Delta (1232), and resonance non-Delta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900" dirty="0">
                <a:latin typeface="Avenir Book" panose="02000503020000020003" pitchFamily="2" charset="0"/>
              </a:rPr>
              <a:t>Error in code leading to events producing a single pion being excluded (therefore, primary peak excluded)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900" dirty="0">
                <a:latin typeface="Avenir Book" panose="02000503020000020003" pitchFamily="2" charset="0"/>
              </a:rPr>
              <a:t>Smearing of Delta resonance into second peak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900" dirty="0">
                <a:latin typeface="Avenir Book" panose="02000503020000020003" pitchFamily="2" charset="0"/>
              </a:rPr>
              <a:t>Greater preference of non-Delta resonance in second peak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900" dirty="0">
                <a:latin typeface="Avenir Book" panose="02000503020000020003" pitchFamily="2" charset="0"/>
              </a:rPr>
              <a:t>Background dominates non-primary pion peaks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900" dirty="0">
                <a:latin typeface="Avenir Book" panose="02000503020000020003" pitchFamily="2" charset="0"/>
              </a:rPr>
              <a:t>Ensure pion momenta range fits for (MeV/c) expected magnitude</a:t>
            </a:r>
          </a:p>
        </p:txBody>
      </p:sp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id="{BB3E212F-DB03-9343-C75A-2B0448750C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305892" y="-16138"/>
            <a:ext cx="807147" cy="1312435"/>
          </a:xfrm>
          <a:prstGeom prst="rect">
            <a:avLst/>
          </a:prstGeom>
        </p:spPr>
      </p:pic>
      <p:pic>
        <p:nvPicPr>
          <p:cNvPr id="15" name="Picture 14" descr="A blue and white chart&#10;&#10;Description automatically generated with medium confidence">
            <a:extLst>
              <a:ext uri="{FF2B5EF4-FFF2-40B4-BE49-F238E27FC236}">
                <a16:creationId xmlns:a16="http://schemas.microsoft.com/office/drawing/2014/main" id="{54189645-27B6-9FAA-55DD-C61E35D96A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7307" y="2545417"/>
            <a:ext cx="5672463" cy="4027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1022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graph of a nuclear energy model&#10;&#10;Description automatically generated with medium confidence">
            <a:extLst>
              <a:ext uri="{FF2B5EF4-FFF2-40B4-BE49-F238E27FC236}">
                <a16:creationId xmlns:a16="http://schemas.microsoft.com/office/drawing/2014/main" id="{10EFAC10-8616-EEDB-D081-D0F9AA34F9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5600" y="139537"/>
            <a:ext cx="8650288" cy="6578926"/>
          </a:xfrm>
        </p:spPr>
      </p:pic>
    </p:spTree>
    <p:extLst>
      <p:ext uri="{BB962C8B-B14F-4D97-AF65-F5344CB8AC3E}">
        <p14:creationId xmlns:p14="http://schemas.microsoft.com/office/powerpoint/2010/main" val="3779052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HUL DUNE">
      <a:dk1>
        <a:srgbClr val="202A30"/>
      </a:dk1>
      <a:lt1>
        <a:srgbClr val="FFFFFF"/>
      </a:lt1>
      <a:dk2>
        <a:srgbClr val="547081"/>
      </a:dk2>
      <a:lt2>
        <a:srgbClr val="E7E6E6"/>
      </a:lt2>
      <a:accent1>
        <a:srgbClr val="F17926"/>
      </a:accent1>
      <a:accent2>
        <a:srgbClr val="202A30"/>
      </a:accent2>
      <a:accent3>
        <a:srgbClr val="FFFFFF"/>
      </a:accent3>
      <a:accent4>
        <a:srgbClr val="E7A561"/>
      </a:accent4>
      <a:accent5>
        <a:srgbClr val="87ADD1"/>
      </a:accent5>
      <a:accent6>
        <a:srgbClr val="1D498D"/>
      </a:accent6>
      <a:hlink>
        <a:srgbClr val="23C548"/>
      </a:hlink>
      <a:folHlink>
        <a:srgbClr val="FF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31067</TotalTime>
  <Words>110</Words>
  <Application>Microsoft Macintosh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Avenir Book</vt:lpstr>
      <vt:lpstr>Biome</vt:lpstr>
      <vt:lpstr>Biome Light</vt:lpstr>
      <vt:lpstr>Calibri</vt:lpstr>
      <vt:lpstr>Calibri Light</vt:lpstr>
      <vt:lpstr>Office Theme</vt:lpstr>
      <vt:lpstr>ND GAr</vt:lpstr>
      <vt:lpstr>Most energetic pion momentum by bias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Monitoring</dc:title>
  <dc:creator>callum cox</dc:creator>
  <cp:lastModifiedBy>callum cox</cp:lastModifiedBy>
  <cp:revision>13</cp:revision>
  <dcterms:created xsi:type="dcterms:W3CDTF">2022-03-25T11:21:24Z</dcterms:created>
  <dcterms:modified xsi:type="dcterms:W3CDTF">2023-08-08T15:44:54Z</dcterms:modified>
</cp:coreProperties>
</file>