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24" r:id="rId3"/>
    <p:sldId id="325" r:id="rId4"/>
    <p:sldId id="32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E4E4E"/>
    <a:srgbClr val="404040"/>
    <a:srgbClr val="004C97"/>
    <a:srgbClr val="5050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72D53-2DC7-42BA-8BE0-77D4A2909D89}" v="4" dt="2023-08-11T03:46:58.4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3" autoAdjust="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836" y="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R Edstrom JR" userId="986d7cb0-ec66-48ed-a328-f6397119c7a3" providerId="ADAL" clId="{FE072D53-2DC7-42BA-8BE0-77D4A2909D89}"/>
    <pc:docChg chg="undo custSel addSld modSld">
      <pc:chgData name="Dean R Edstrom JR" userId="986d7cb0-ec66-48ed-a328-f6397119c7a3" providerId="ADAL" clId="{FE072D53-2DC7-42BA-8BE0-77D4A2909D89}" dt="2023-08-11T03:52:58.098" v="1981" actId="20577"/>
      <pc:docMkLst>
        <pc:docMk/>
      </pc:docMkLst>
      <pc:sldChg chg="modSp mod">
        <pc:chgData name="Dean R Edstrom JR" userId="986d7cb0-ec66-48ed-a328-f6397119c7a3" providerId="ADAL" clId="{FE072D53-2DC7-42BA-8BE0-77D4A2909D89}" dt="2023-08-11T03:11:14.785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FE072D53-2DC7-42BA-8BE0-77D4A2909D89}" dt="2023-08-11T03:11:14.785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FE072D53-2DC7-42BA-8BE0-77D4A2909D89}" dt="2023-08-11T03:51:13.278" v="1967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FE072D53-2DC7-42BA-8BE0-77D4A2909D89}" dt="2023-08-11T03:51:13.278" v="1967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FE072D53-2DC7-42BA-8BE0-77D4A2909D89}" dt="2023-08-11T03:51:00.484" v="1966" actId="14100"/>
        <pc:sldMkLst>
          <pc:docMk/>
          <pc:sldMk cId="1150496349" sldId="325"/>
        </pc:sldMkLst>
        <pc:spChg chg="mod">
          <ac:chgData name="Dean R Edstrom JR" userId="986d7cb0-ec66-48ed-a328-f6397119c7a3" providerId="ADAL" clId="{FE072D53-2DC7-42BA-8BE0-77D4A2909D89}" dt="2023-08-11T03:50:43.342" v="1962" actId="1036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FE072D53-2DC7-42BA-8BE0-77D4A2909D89}" dt="2023-08-11T03:21:04.445" v="350"/>
          <ac:picMkLst>
            <pc:docMk/>
            <pc:sldMk cId="1150496349" sldId="325"/>
            <ac:picMk id="8" creationId="{3447949E-A7E7-FDDB-2D21-B790FCDD6E5F}"/>
          </ac:picMkLst>
        </pc:picChg>
        <pc:picChg chg="del">
          <ac:chgData name="Dean R Edstrom JR" userId="986d7cb0-ec66-48ed-a328-f6397119c7a3" providerId="ADAL" clId="{FE072D53-2DC7-42BA-8BE0-77D4A2909D89}" dt="2023-08-11T03:19:20.079" v="292" actId="478"/>
          <ac:picMkLst>
            <pc:docMk/>
            <pc:sldMk cId="1150496349" sldId="325"/>
            <ac:picMk id="10" creationId="{342564DC-C10D-D6CF-DA72-D817F13782C8}"/>
          </ac:picMkLst>
        </pc:picChg>
        <pc:picChg chg="add mod">
          <ac:chgData name="Dean R Edstrom JR" userId="986d7cb0-ec66-48ed-a328-f6397119c7a3" providerId="ADAL" clId="{FE072D53-2DC7-42BA-8BE0-77D4A2909D89}" dt="2023-08-11T03:50:56.020" v="1965" actId="14100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FE072D53-2DC7-42BA-8BE0-77D4A2909D89}" dt="2023-08-11T03:19:21.822" v="293" actId="478"/>
          <ac:picMkLst>
            <pc:docMk/>
            <pc:sldMk cId="1150496349" sldId="325"/>
            <ac:picMk id="12" creationId="{96A553E9-DB65-9D44-C4FB-E53E4EBE96AD}"/>
          </ac:picMkLst>
        </pc:picChg>
        <pc:picChg chg="add mod">
          <ac:chgData name="Dean R Edstrom JR" userId="986d7cb0-ec66-48ed-a328-f6397119c7a3" providerId="ADAL" clId="{FE072D53-2DC7-42BA-8BE0-77D4A2909D89}" dt="2023-08-11T03:51:00.484" v="1966" actId="14100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new mod">
        <pc:chgData name="Dean R Edstrom JR" userId="986d7cb0-ec66-48ed-a328-f6397119c7a3" providerId="ADAL" clId="{FE072D53-2DC7-42BA-8BE0-77D4A2909D89}" dt="2023-08-11T03:52:58.098" v="1981" actId="20577"/>
        <pc:sldMkLst>
          <pc:docMk/>
          <pc:sldMk cId="1189748897" sldId="326"/>
        </pc:sldMkLst>
        <pc:spChg chg="mod">
          <ac:chgData name="Dean R Edstrom JR" userId="986d7cb0-ec66-48ed-a328-f6397119c7a3" providerId="ADAL" clId="{FE072D53-2DC7-42BA-8BE0-77D4A2909D89}" dt="2023-08-11T03:52:58.098" v="1981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FE072D53-2DC7-42BA-8BE0-77D4A2909D89}" dt="2023-08-11T03:21:24.333" v="423" actId="20577"/>
          <ac:spMkLst>
            <pc:docMk/>
            <pc:sldMk cId="1189748897" sldId="326"/>
            <ac:spMk id="3" creationId="{CA70561C-1866-97FB-3D57-EB167D5A100F}"/>
          </ac:spMkLst>
        </pc:spChg>
        <pc:spChg chg="mod">
          <ac:chgData name="Dean R Edstrom JR" userId="986d7cb0-ec66-48ed-a328-f6397119c7a3" providerId="ADAL" clId="{FE072D53-2DC7-42BA-8BE0-77D4A2909D89}" dt="2023-08-11T03:30:41.352" v="938"/>
          <ac:spMkLst>
            <pc:docMk/>
            <pc:sldMk cId="1189748897" sldId="326"/>
            <ac:spMk id="5" creationId="{8F31CFBE-60CA-229E-3EBB-B3979CCCC5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08/10/2023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96C0A-1A50-2DBF-955C-2D05210C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91611"/>
            <a:ext cx="8672513" cy="3129142"/>
          </a:xfrm>
        </p:spPr>
        <p:txBody>
          <a:bodyPr/>
          <a:lstStyle/>
          <a:p>
            <a:r>
              <a:rPr lang="en-US" sz="1600" dirty="0"/>
              <a:t>Action Items:</a:t>
            </a:r>
          </a:p>
          <a:p>
            <a:pPr lvl="1"/>
            <a:r>
              <a:rPr lang="en-US" sz="1600" dirty="0"/>
              <a:t>Source HV Testing (ORC-2176)</a:t>
            </a:r>
          </a:p>
          <a:p>
            <a:pPr lvl="2"/>
            <a:r>
              <a:rPr lang="en-US" sz="1400" dirty="0"/>
              <a:t>Began HV testing… Continuing </a:t>
            </a:r>
          </a:p>
          <a:p>
            <a:pPr lvl="2"/>
            <a:r>
              <a:rPr lang="en-US" sz="1400" dirty="0"/>
              <a:t>Hydrogen Distribution Checkout</a:t>
            </a:r>
          </a:p>
          <a:p>
            <a:pPr lvl="2"/>
            <a:r>
              <a:rPr lang="en-US" sz="1400" dirty="0"/>
              <a:t>HV Enclosure Control Checkout to follow</a:t>
            </a:r>
          </a:p>
          <a:p>
            <a:pPr lvl="1"/>
            <a:r>
              <a:rPr lang="en-US" sz="1600" dirty="0"/>
              <a:t>Mechanical Engineering</a:t>
            </a:r>
          </a:p>
          <a:p>
            <a:pPr lvl="2"/>
            <a:r>
              <a:rPr lang="en-US" sz="1400" dirty="0"/>
              <a:t>Engineering Notes: Steve </a:t>
            </a:r>
            <a:r>
              <a:rPr lang="en-US" sz="1400" dirty="0" err="1"/>
              <a:t>Wesseln</a:t>
            </a:r>
            <a:r>
              <a:rPr lang="en-US" sz="1400" dirty="0"/>
              <a:t> finalizing MEBT stand configuration… Getting help with #3</a:t>
            </a:r>
          </a:p>
          <a:p>
            <a:pPr lvl="2"/>
            <a:r>
              <a:rPr lang="en-US" sz="1400" dirty="0"/>
              <a:t>Variable Coupler Stand Ordered.</a:t>
            </a:r>
          </a:p>
          <a:p>
            <a:pPr lvl="2"/>
            <a:r>
              <a:rPr lang="en-US" sz="1400" dirty="0"/>
              <a:t>15-Deg Bend Chamber Req 346933 – RFP due 08/25 (bidding ends COB)… </a:t>
            </a:r>
          </a:p>
          <a:p>
            <a:pPr lvl="1"/>
            <a:r>
              <a:rPr lang="en-US" sz="1600" dirty="0"/>
              <a:t>Cable Pull / 600A Disconnect</a:t>
            </a:r>
          </a:p>
          <a:p>
            <a:pPr lvl="2"/>
            <a:r>
              <a:rPr lang="en-US" sz="1400" dirty="0"/>
              <a:t>Any Update? </a:t>
            </a:r>
          </a:p>
          <a:p>
            <a:pPr lvl="2"/>
            <a:r>
              <a:rPr lang="en-US" sz="1400" dirty="0"/>
              <a:t>Cancelled 24-Conductor cable due to extreme backorder</a:t>
            </a:r>
          </a:p>
          <a:p>
            <a:pPr lvl="3"/>
            <a:r>
              <a:rPr lang="en-US" sz="1200" dirty="0"/>
              <a:t>Adjusted the cable pull to include more 10-Conductor runs and ordered from Stock room… 2/5 reels in.</a:t>
            </a:r>
          </a:p>
          <a:p>
            <a:pPr lvl="1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BD7BC3-95B2-940D-7EA0-0BC4C1C8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F25B-AD7A-1367-AB08-B482B5C58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FF40-7D51-8760-55F8-3CB64C5DF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52F4-279A-7F04-1C1C-6DBA3689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5B98B-F7E7-1770-7716-94208827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95"/>
            <a:ext cx="9144000" cy="2154410"/>
          </a:xfrm>
          <a:prstGeom prst="rect">
            <a:avLst/>
          </a:prstGeom>
        </p:spPr>
      </p:pic>
      <p:pic>
        <p:nvPicPr>
          <p:cNvPr id="13" name="Picture 12" descr="A picture containing handcart&#10;&#10;Description automatically generated">
            <a:extLst>
              <a:ext uri="{FF2B5EF4-FFF2-40B4-BE49-F238E27FC236}">
                <a16:creationId xmlns:a16="http://schemas.microsoft.com/office/drawing/2014/main" id="{54B9CC86-52BD-F9A4-4037-09CCDEB5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030164"/>
            <a:ext cx="332232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ABCB8-A90E-F668-CDE7-6C8A469F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3590"/>
            <a:ext cx="8672513" cy="5059363"/>
          </a:xfrm>
        </p:spPr>
        <p:txBody>
          <a:bodyPr/>
          <a:lstStyle/>
          <a:p>
            <a:r>
              <a:rPr lang="en-US" sz="2000" dirty="0"/>
              <a:t>Initial attempt (7/19) ran into the </a:t>
            </a:r>
            <a:r>
              <a:rPr lang="en-US" sz="2000" dirty="0" err="1"/>
              <a:t>Paschen</a:t>
            </a:r>
            <a:r>
              <a:rPr lang="en-US" sz="2000" dirty="0"/>
              <a:t> curve (2kV)</a:t>
            </a:r>
          </a:p>
          <a:p>
            <a:r>
              <a:rPr lang="en-US" sz="2000" dirty="0"/>
              <a:t>Next attempts:</a:t>
            </a:r>
          </a:p>
          <a:p>
            <a:pPr lvl="1"/>
            <a:r>
              <a:rPr lang="en-US" sz="1800" dirty="0"/>
              <a:t>7/20, 41kV max</a:t>
            </a:r>
          </a:p>
          <a:p>
            <a:pPr lvl="1"/>
            <a:r>
              <a:rPr lang="en-US" sz="1800" dirty="0"/>
              <a:t>7/20, 47kV max</a:t>
            </a:r>
          </a:p>
          <a:p>
            <a:pPr lvl="1"/>
            <a:endParaRPr lang="en-US" sz="1800" dirty="0"/>
          </a:p>
          <a:p>
            <a:r>
              <a:rPr lang="en-US" sz="1800" dirty="0"/>
              <a:t>Cleaned Ross Relay Contactor and began Configuration Adjustments</a:t>
            </a:r>
          </a:p>
          <a:p>
            <a:pPr lvl="1"/>
            <a:r>
              <a:rPr lang="en-US" sz="1800" dirty="0"/>
              <a:t>8/02, 49.12kV max</a:t>
            </a:r>
          </a:p>
          <a:p>
            <a:pPr lvl="1"/>
            <a:r>
              <a:rPr lang="en-US" sz="1800" dirty="0"/>
              <a:t>8/04, 49.80kV max</a:t>
            </a:r>
          </a:p>
          <a:p>
            <a:pPr lvl="1"/>
            <a:r>
              <a:rPr lang="en-US" sz="1800" dirty="0"/>
              <a:t>Consistent external sparking in contactor &amp; Ext to </a:t>
            </a:r>
            <a:r>
              <a:rPr lang="en-US" sz="1800" dirty="0" err="1"/>
              <a:t>Gnd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Now focusing on Voltage Divider</a:t>
            </a:r>
          </a:p>
          <a:p>
            <a:pPr lvl="1"/>
            <a:r>
              <a:rPr lang="en-US" sz="1800" dirty="0"/>
              <a:t>MDB Setup Included voltage divider</a:t>
            </a:r>
          </a:p>
          <a:p>
            <a:pPr lvl="2"/>
            <a:r>
              <a:rPr lang="en-US" sz="1600" dirty="0"/>
              <a:t>50 M</a:t>
            </a:r>
            <a:r>
              <a:rPr lang="el-GR" sz="1600" dirty="0"/>
              <a:t>Ω</a:t>
            </a:r>
            <a:r>
              <a:rPr lang="en-US" sz="1600" dirty="0"/>
              <a:t> between HV Common &amp; Extractor</a:t>
            </a:r>
          </a:p>
          <a:p>
            <a:pPr lvl="2"/>
            <a:r>
              <a:rPr lang="en-US" sz="1600" dirty="0"/>
              <a:t>250 M</a:t>
            </a:r>
            <a:r>
              <a:rPr lang="el-GR" sz="1600" dirty="0"/>
              <a:t>Ω</a:t>
            </a:r>
            <a:r>
              <a:rPr lang="en-US" sz="1600" dirty="0"/>
              <a:t> between Extractor &amp; Ground</a:t>
            </a:r>
          </a:p>
          <a:p>
            <a:pPr lvl="2"/>
            <a:r>
              <a:rPr lang="en-US" sz="1600" dirty="0"/>
              <a:t>Extractor power supply running DC in parallel with 50 M</a:t>
            </a:r>
            <a:r>
              <a:rPr lang="el-GR" sz="1600" dirty="0"/>
              <a:t>Ω</a:t>
            </a:r>
            <a:r>
              <a:rPr lang="en-US" sz="1600" dirty="0"/>
              <a:t> resistor in -1:5 ratio with HVPS (e.g. -10 kV for 50 kV common)</a:t>
            </a:r>
          </a:p>
          <a:p>
            <a:pPr lvl="2"/>
            <a:r>
              <a:rPr lang="en-US" sz="1600" dirty="0"/>
              <a:t>Current Pulsed Extractor Needs to be addressed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FEEC9-B143-374E-CF38-6F26394F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HV Test – ORC 2176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5F4C-CD68-3E9A-170B-F6537D924D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A02D-02AF-F1D2-5B4E-B7472CF5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19ED-F9DC-BD6E-17BD-5531E981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BB2A5BAD-A73E-E1B6-2D10-729F42C8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83" y="2839372"/>
            <a:ext cx="1855730" cy="2474307"/>
          </a:xfrm>
          <a:prstGeom prst="rect">
            <a:avLst/>
          </a:prstGeom>
        </p:spPr>
      </p:pic>
      <p:pic>
        <p:nvPicPr>
          <p:cNvPr id="14" name="Picture 1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74F3BDA-F2AF-FB92-883D-5E5E627D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385" y="934720"/>
            <a:ext cx="1857675" cy="15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9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AE812-7C11-CE02-C178-0A4BE4B5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HLRF Modulator Controls Installation (RR280 / RR281)</a:t>
            </a:r>
          </a:p>
          <a:p>
            <a:pPr lvl="1"/>
            <a:r>
              <a:rPr lang="en-US" dirty="0"/>
              <a:t>Nick Gurley leading the effort</a:t>
            </a:r>
          </a:p>
          <a:p>
            <a:pPr lvl="1"/>
            <a:r>
              <a:rPr lang="en-US" dirty="0"/>
              <a:t>Will require 600A Disconnect installation to conclude</a:t>
            </a:r>
          </a:p>
          <a:p>
            <a:pPr lvl="1"/>
            <a:endParaRPr lang="en-US" dirty="0"/>
          </a:p>
          <a:p>
            <a:r>
              <a:rPr lang="en-US" dirty="0"/>
              <a:t>Allison </a:t>
            </a:r>
            <a:r>
              <a:rPr lang="en-US"/>
              <a:t>Scanner Controls (RR298)</a:t>
            </a:r>
            <a:endParaRPr lang="en-US" dirty="0"/>
          </a:p>
          <a:p>
            <a:pPr lvl="1"/>
            <a:r>
              <a:rPr lang="en-US" dirty="0"/>
              <a:t>Andrea </a:t>
            </a:r>
            <a:r>
              <a:rPr lang="en-US" dirty="0" err="1"/>
              <a:t>Saewert</a:t>
            </a:r>
            <a:r>
              <a:rPr lang="en-US" dirty="0"/>
              <a:t> leading the effort</a:t>
            </a:r>
          </a:p>
          <a:p>
            <a:pPr lvl="1"/>
            <a:r>
              <a:rPr lang="en-US" dirty="0"/>
              <a:t>Needed for Source Characterization</a:t>
            </a:r>
          </a:p>
          <a:p>
            <a:pPr lvl="1"/>
            <a:endParaRPr lang="en-US" dirty="0"/>
          </a:p>
          <a:p>
            <a:r>
              <a:rPr lang="en-US" dirty="0"/>
              <a:t>LLRF Upgrade (EPICS Interface)</a:t>
            </a:r>
          </a:p>
          <a:p>
            <a:pPr lvl="1"/>
            <a:r>
              <a:rPr lang="en-US" dirty="0"/>
              <a:t>Euclid </a:t>
            </a:r>
            <a:r>
              <a:rPr lang="en-US" dirty="0" err="1"/>
              <a:t>Techlabs</a:t>
            </a:r>
            <a:r>
              <a:rPr lang="en-US" dirty="0"/>
              <a:t> Performing Upgrade Work</a:t>
            </a:r>
          </a:p>
          <a:p>
            <a:pPr lvl="1"/>
            <a:r>
              <a:rPr lang="en-US" dirty="0"/>
              <a:t>Expected complete late August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70561C-1866-97FB-3D57-EB167D5A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155D5-4FC3-7C34-353B-47ACF0A27D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1CFBE-60CA-229E-3EBB-B3979CCCC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F575-7306-A8AF-EB82-E34024067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488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36059</TotalTime>
  <Words>301</Words>
  <Application>Microsoft Office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IPI Project Schedule</vt:lpstr>
      <vt:lpstr>Source HV Test – ORC 2176</vt:lpstr>
      <vt:lpstr>Other Progress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706</cp:revision>
  <cp:lastPrinted>2014-01-20T19:40:21Z</cp:lastPrinted>
  <dcterms:created xsi:type="dcterms:W3CDTF">2020-08-18T18:58:22Z</dcterms:created>
  <dcterms:modified xsi:type="dcterms:W3CDTF">2023-08-11T03:53:05Z</dcterms:modified>
</cp:coreProperties>
</file>