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74" r:id="rId4"/>
    <p:sldId id="277" r:id="rId5"/>
    <p:sldId id="279" r:id="rId6"/>
    <p:sldId id="280" r:id="rId7"/>
    <p:sldId id="281" r:id="rId8"/>
    <p:sldId id="272" r:id="rId9"/>
    <p:sldId id="260" r:id="rId10"/>
    <p:sldId id="259" r:id="rId11"/>
    <p:sldId id="283" r:id="rId12"/>
    <p:sldId id="284" r:id="rId13"/>
    <p:sldId id="282" r:id="rId14"/>
    <p:sldId id="267" r:id="rId15"/>
    <p:sldId id="269" r:id="rId16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7"/>
    <p:restoredTop sz="92393"/>
  </p:normalViewPr>
  <p:slideViewPr>
    <p:cSldViewPr snapToGrid="0">
      <p:cViewPr>
        <p:scale>
          <a:sx n="87" d="100"/>
          <a:sy n="87" d="100"/>
        </p:scale>
        <p:origin x="129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89843-EF4C-D247-B6A7-AC91656FC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B591B0-0F7F-FE4B-3D5E-00B69E357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1F4E2-55E4-6472-926C-90F10BF6C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AC86-588E-734E-B1E4-8995B27CBB1E}" type="datetimeFigureOut">
              <a:rPr lang="en-CH" smtClean="0"/>
              <a:t>11.08.23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5D5DD-93EB-E912-94A7-DB4D820C0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6253E-C04E-9FD0-769B-EFABCDA0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27B6-E513-D947-834C-0ECE9EEBE5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4735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33036-40F4-8EE4-CBEC-F0CC9E5D7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219630-560D-5D9A-C021-29B34F2EA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B2E80-6C6A-174D-A41F-A1B68CA1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AC86-588E-734E-B1E4-8995B27CBB1E}" type="datetimeFigureOut">
              <a:rPr lang="en-CH" smtClean="0"/>
              <a:t>11.08.23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736D-8481-4132-EC2C-383BC1CCB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E9204-303B-3A33-BF10-FFB85B12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27B6-E513-D947-834C-0ECE9EEBE5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7528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11BF14-73CD-93DE-8150-A93E63867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B89407-92B6-2048-6B4D-610D03769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4B81-C452-A1E9-D4A2-2346DEA83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AC86-588E-734E-B1E4-8995B27CBB1E}" type="datetimeFigureOut">
              <a:rPr lang="en-CH" smtClean="0"/>
              <a:t>11.08.23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EACF5-D5B3-77F0-D18A-281BB6B75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61150-3AC2-F6DF-FCC6-D3985642A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27B6-E513-D947-834C-0ECE9EEBE5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0343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D8E4-0A7E-2634-F071-09AB1972A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CE821-69E3-4E80-C645-7DCB8B94D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8C184-8E69-A6D7-76F3-546D13612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AC86-588E-734E-B1E4-8995B27CBB1E}" type="datetimeFigureOut">
              <a:rPr lang="en-CH" smtClean="0"/>
              <a:t>11.08.23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B1DED-74F4-FCCC-DADD-00D67D3C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6096B-ACFA-6DE0-FDD0-5F42D84B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27B6-E513-D947-834C-0ECE9EEBE5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9445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333C5-B15F-6197-7922-2BB56DCA7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5E58F-5E57-3955-1811-CB0A1566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323A1-7E2E-8809-2A60-53F4B4AF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AC86-588E-734E-B1E4-8995B27CBB1E}" type="datetimeFigureOut">
              <a:rPr lang="en-CH" smtClean="0"/>
              <a:t>11.08.23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5BA04-06BF-C3D0-7CF6-80F45D32B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22F49-5E72-066B-9DE8-C2E3F714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27B6-E513-D947-834C-0ECE9EEBE5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0024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8305-86F5-8CD3-4A51-998EEB38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9BB5C-32EC-2E9F-1DD3-CA6DF15C6A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BB657-35C9-DBDA-88EE-D90196C00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10AAC-7216-91B9-7848-E388BAD7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AC86-588E-734E-B1E4-8995B27CBB1E}" type="datetimeFigureOut">
              <a:rPr lang="en-CH" smtClean="0"/>
              <a:t>11.08.23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6DAC01-74A4-982A-6A0D-80D95FF79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9874E-7964-EFE3-947D-7C1627D8C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27B6-E513-D947-834C-0ECE9EEBE5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1930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0919-00EF-9B46-36FB-248B16E8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AA431-BEFD-30AD-3DBC-9F7007102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2E006-5631-84A5-C7A1-40AA792DD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487177-2AE8-DE37-EC2A-EC96F50C2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E0122B-9CFB-268D-C7F5-12790CB32C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291422-D36B-DB62-512A-CEA8CB3CE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AC86-588E-734E-B1E4-8995B27CBB1E}" type="datetimeFigureOut">
              <a:rPr lang="en-CH" smtClean="0"/>
              <a:t>11.08.23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7FEF9E-1BE3-4453-D11E-8F3FE8E6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68DD74-213A-119F-7403-7940B1C2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27B6-E513-D947-834C-0ECE9EEBE5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295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16D3-E79A-47CF-2648-57BE13933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1F0E-A063-1A21-44F7-6D0903A4F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AC86-588E-734E-B1E4-8995B27CBB1E}" type="datetimeFigureOut">
              <a:rPr lang="en-CH" smtClean="0"/>
              <a:t>11.08.23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65E44-D607-E48E-18AF-27ACE40CF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F8659-3F5B-BA52-44BD-C2ADCB65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27B6-E513-D947-834C-0ECE9EEBE5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7866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FC9035-15CE-F895-17AA-AE6F83782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AC86-588E-734E-B1E4-8995B27CBB1E}" type="datetimeFigureOut">
              <a:rPr lang="en-CH" smtClean="0"/>
              <a:t>11.08.23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E98A2-023E-A9A0-EDDA-C3A007BD7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DFD9D-5E70-91A4-8512-C3741942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27B6-E513-D947-834C-0ECE9EEBE5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1999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563FC-BA61-7D4C-3072-A6DEB9EA1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45C92-8731-964F-5051-E205C9129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FE4AA-17F8-EFFE-EFF3-B7B40BE54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C87E0-FD27-7881-C10C-5A5C701E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AC86-588E-734E-B1E4-8995B27CBB1E}" type="datetimeFigureOut">
              <a:rPr lang="en-CH" smtClean="0"/>
              <a:t>11.08.23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A8D4F-688C-4D52-456B-07C150F1E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1FCC4-D4E5-C109-36F0-9219CE790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27B6-E513-D947-834C-0ECE9EEBE5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3611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4900-FB12-C39C-C260-3144B317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F444EB-EA06-EF15-8BC2-1C285C0A03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160A6-4365-B8BD-3560-04539366F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6A910-4096-559B-CD00-A3C298C7B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DAC86-588E-734E-B1E4-8995B27CBB1E}" type="datetimeFigureOut">
              <a:rPr lang="en-CH" smtClean="0"/>
              <a:t>11.08.23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A8DB8-CB24-254E-CB75-A87BC07CD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42E53-E7D6-8862-FAB1-70D7FD19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027B6-E513-D947-834C-0ECE9EEBE5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6071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14DD6C-1B19-7EA5-1747-549676D6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F3CE6-68A2-00D1-FC68-DA07087BE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A8107-0CD6-37DB-777E-B61DB54D7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DAC86-588E-734E-B1E4-8995B27CBB1E}" type="datetimeFigureOut">
              <a:rPr lang="en-CH" smtClean="0"/>
              <a:t>11.08.23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15CB5-F18E-35E5-27E9-3F31C48EE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A1273-0CCC-3D01-07D9-4DC5742B6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027B6-E513-D947-834C-0ECE9EEBE5F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2829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F2E19-B5AA-5D43-7C6D-DE26A37F3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185" y="651163"/>
            <a:ext cx="11488051" cy="4612365"/>
          </a:xfrm>
        </p:spPr>
        <p:txBody>
          <a:bodyPr>
            <a:normAutofit/>
          </a:bodyPr>
          <a:lstStyle/>
          <a:p>
            <a:pPr algn="l"/>
            <a:r>
              <a:rPr lang="en-CH" sz="4900" b="1" dirty="0">
                <a:latin typeface="Calibri" panose="020F0502020204030204" pitchFamily="34" charset="0"/>
                <a:cs typeface="Calibri" panose="020F0502020204030204" pitchFamily="34" charset="0"/>
              </a:rPr>
              <a:t>Compliance Office APA wires assessment summary and   requirements for the restart of production in the UK with LFA wires  </a:t>
            </a:r>
            <a:br>
              <a:rPr lang="en-CH" sz="49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CH" sz="49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H" sz="2700" dirty="0"/>
              <a:t>Compliance Office - 14.08.2023</a:t>
            </a:r>
            <a:br>
              <a:rPr lang="en-CH" dirty="0"/>
            </a:b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977086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report&#10;&#10;Description automatically generated">
            <a:extLst>
              <a:ext uri="{FF2B5EF4-FFF2-40B4-BE49-F238E27FC236}">
                <a16:creationId xmlns:a16="http://schemas.microsoft.com/office/drawing/2014/main" id="{35452E6E-CC09-5EA0-8F16-46F5184C8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1" y="1522777"/>
            <a:ext cx="12381894" cy="48681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FB66A-7535-6935-AD00-5EBD70B48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467025"/>
            <a:ext cx="4017818" cy="860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Maximum/minimum tensions expected in the wires</a:t>
            </a: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596960-1913-F54F-4912-D79FF04F3321}"/>
              </a:ext>
            </a:extLst>
          </p:cNvPr>
          <p:cNvSpPr txBox="1"/>
          <p:nvPr/>
        </p:nvSpPr>
        <p:spPr>
          <a:xfrm>
            <a:off x="7840182" y="551268"/>
            <a:ext cx="3603673" cy="584775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>
                <a:solidFill>
                  <a:srgbClr val="FF0000"/>
                </a:solidFill>
              </a:rPr>
              <a:t>no accidental cases considered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>
                <a:solidFill>
                  <a:srgbClr val="FF0000"/>
                </a:solidFill>
              </a:rPr>
              <a:t>unfactored data  and load cases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CF4ECE-042E-4440-5481-DD98D2B19311}"/>
              </a:ext>
            </a:extLst>
          </p:cNvPr>
          <p:cNvSpPr/>
          <p:nvPr/>
        </p:nvSpPr>
        <p:spPr>
          <a:xfrm>
            <a:off x="95490" y="5349324"/>
            <a:ext cx="7469091" cy="104165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4227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18A8B-14F2-C96A-517B-C1A81AF4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400"/>
            <a:ext cx="10515600" cy="1325563"/>
          </a:xfrm>
        </p:spPr>
        <p:txBody>
          <a:bodyPr/>
          <a:lstStyle/>
          <a:p>
            <a:r>
              <a:rPr lang="en-CH" b="1" dirty="0"/>
              <a:t>APA retensioning – APA8 (golden)   </a:t>
            </a:r>
          </a:p>
        </p:txBody>
      </p:sp>
      <p:pic>
        <p:nvPicPr>
          <p:cNvPr id="5" name="Picture 4" descr="A close-up of a spreadsheet&#10;&#10;Description automatically generated">
            <a:extLst>
              <a:ext uri="{FF2B5EF4-FFF2-40B4-BE49-F238E27FC236}">
                <a16:creationId xmlns:a16="http://schemas.microsoft.com/office/drawing/2014/main" id="{3A8BE73B-A75B-BB0B-E900-3D5ED7C2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29"/>
            <a:ext cx="9013405" cy="4413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930771-8498-24D9-735D-DD28BB08E3BB}"/>
              </a:ext>
            </a:extLst>
          </p:cNvPr>
          <p:cNvSpPr txBox="1"/>
          <p:nvPr/>
        </p:nvSpPr>
        <p:spPr>
          <a:xfrm>
            <a:off x="8968510" y="2025082"/>
            <a:ext cx="3445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CH" dirty="0"/>
              <a:t>etension – 5 mns / wire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remeasurement  time need to be added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A1FCB-115C-87AA-1BA4-A34E57B47DA1}"/>
              </a:ext>
            </a:extLst>
          </p:cNvPr>
          <p:cNvSpPr txBox="1"/>
          <p:nvPr/>
        </p:nvSpPr>
        <p:spPr>
          <a:xfrm>
            <a:off x="9932697" y="913258"/>
            <a:ext cx="1996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From Sotiris Vlachos </a:t>
            </a:r>
          </a:p>
        </p:txBody>
      </p:sp>
    </p:spTree>
    <p:extLst>
      <p:ext uri="{BB962C8B-B14F-4D97-AF65-F5344CB8AC3E}">
        <p14:creationId xmlns:p14="http://schemas.microsoft.com/office/powerpoint/2010/main" val="3270058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preadsheet&#10;&#10;Description automatically generated">
            <a:extLst>
              <a:ext uri="{FF2B5EF4-FFF2-40B4-BE49-F238E27FC236}">
                <a16:creationId xmlns:a16="http://schemas.microsoft.com/office/drawing/2014/main" id="{0884AAD3-BDF3-44D7-39A7-A99FE5349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3" y="140392"/>
            <a:ext cx="7772400" cy="3288608"/>
          </a:xfrm>
          <a:prstGeom prst="rect">
            <a:avLst/>
          </a:prstGeom>
        </p:spPr>
      </p:pic>
      <p:pic>
        <p:nvPicPr>
          <p:cNvPr id="11" name="Picture 10" descr="A screenshot of a table&#10;&#10;Description automatically generated">
            <a:extLst>
              <a:ext uri="{FF2B5EF4-FFF2-40B4-BE49-F238E27FC236}">
                <a16:creationId xmlns:a16="http://schemas.microsoft.com/office/drawing/2014/main" id="{31E2DB0B-A61A-40EA-2284-DFFE45381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92" y="3619332"/>
            <a:ext cx="7772400" cy="3098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D58923-CAB3-D7D0-D12E-A45820443E7A}"/>
              </a:ext>
            </a:extLst>
          </p:cNvPr>
          <p:cNvSpPr txBox="1"/>
          <p:nvPr/>
        </p:nvSpPr>
        <p:spPr>
          <a:xfrm>
            <a:off x="8679413" y="114643"/>
            <a:ext cx="255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7030A0"/>
                </a:solidFill>
              </a:rPr>
              <a:t>Golden APA : APA 8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AF03E-1E0D-042A-BA19-0E8A510F5439}"/>
              </a:ext>
            </a:extLst>
          </p:cNvPr>
          <p:cNvSpPr txBox="1"/>
          <p:nvPr/>
        </p:nvSpPr>
        <p:spPr>
          <a:xfrm>
            <a:off x="8679413" y="479441"/>
            <a:ext cx="3785578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H" sz="1400" dirty="0"/>
              <a:t>G layer : 	0 % of fiber above 7.5 N</a:t>
            </a:r>
          </a:p>
          <a:p>
            <a:r>
              <a:rPr lang="en-CH" sz="1400" dirty="0"/>
              <a:t>	0.2 % of fiber below 5.5 N</a:t>
            </a:r>
          </a:p>
          <a:p>
            <a:endParaRPr lang="en-CH" sz="1400" dirty="0"/>
          </a:p>
          <a:p>
            <a:r>
              <a:rPr lang="en-CH" sz="1400" dirty="0"/>
              <a:t>U layer : 	12.1 % of fiber above 7.5 N</a:t>
            </a:r>
          </a:p>
          <a:p>
            <a:r>
              <a:rPr lang="en-CH" sz="1400" dirty="0"/>
              <a:t>	0.6 % of fiber below 5.5 N</a:t>
            </a:r>
          </a:p>
          <a:p>
            <a:endParaRPr lang="en-CH" sz="1400" dirty="0"/>
          </a:p>
          <a:p>
            <a:r>
              <a:rPr lang="en-CH" sz="1400" dirty="0"/>
              <a:t>V layer : 	20.3 % of fiber above 7.5 N</a:t>
            </a:r>
          </a:p>
          <a:p>
            <a:r>
              <a:rPr lang="en-CH" sz="1400" dirty="0"/>
              <a:t>	1.3 % of fiber below 5.5 N</a:t>
            </a:r>
          </a:p>
          <a:p>
            <a:endParaRPr lang="en-CH" sz="1400" dirty="0"/>
          </a:p>
          <a:p>
            <a:r>
              <a:rPr lang="en-CH" sz="1400" dirty="0"/>
              <a:t>X layer : 	11.25 % of fiber above 7.5 N</a:t>
            </a:r>
          </a:p>
          <a:p>
            <a:r>
              <a:rPr lang="en-CH" sz="1400" dirty="0"/>
              <a:t>	0 % of fiber below 5.5 N</a:t>
            </a:r>
          </a:p>
          <a:p>
            <a:endParaRPr lang="en-CH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C57C8-84B0-F499-E19B-F81E61BE500B}"/>
              </a:ext>
            </a:extLst>
          </p:cNvPr>
          <p:cNvSpPr txBox="1"/>
          <p:nvPr/>
        </p:nvSpPr>
        <p:spPr>
          <a:xfrm>
            <a:off x="9499306" y="3291062"/>
            <a:ext cx="197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</a:rPr>
              <a:t>Out of Spec.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B69F0E-5958-1A17-2AD6-D077E15C69A0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9821990" y="2921682"/>
            <a:ext cx="665317" cy="3693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F70B3E2-52D1-2CF4-07B7-1177C2AC1809}"/>
              </a:ext>
            </a:extLst>
          </p:cNvPr>
          <p:cNvSpPr txBox="1"/>
          <p:nvPr/>
        </p:nvSpPr>
        <p:spPr>
          <a:xfrm>
            <a:off x="8594518" y="4149127"/>
            <a:ext cx="3785578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H" sz="1400" dirty="0"/>
              <a:t>G layer : 	0 % of fiber above 8.5 N</a:t>
            </a:r>
          </a:p>
          <a:p>
            <a:r>
              <a:rPr lang="en-CH" sz="1400" dirty="0"/>
              <a:t>	0 % of fiber below 4.5 N</a:t>
            </a:r>
          </a:p>
          <a:p>
            <a:endParaRPr lang="en-CH" sz="1400" dirty="0"/>
          </a:p>
          <a:p>
            <a:r>
              <a:rPr lang="en-CH" sz="1400" dirty="0"/>
              <a:t>U layer : 	0 % of fiber above 8.5 N</a:t>
            </a:r>
          </a:p>
          <a:p>
            <a:r>
              <a:rPr lang="en-CH" sz="1400" dirty="0"/>
              <a:t>	0.2 % of fiber below 4.5 N</a:t>
            </a:r>
          </a:p>
          <a:p>
            <a:endParaRPr lang="en-CH" sz="1400" dirty="0"/>
          </a:p>
          <a:p>
            <a:r>
              <a:rPr lang="en-CH" sz="1400" dirty="0"/>
              <a:t>V layer : 	0 % of fiber above 8.5 N</a:t>
            </a:r>
          </a:p>
          <a:p>
            <a:r>
              <a:rPr lang="en-CH" sz="1400" dirty="0"/>
              <a:t>	0.35 % of fiber below 4.5 N</a:t>
            </a:r>
          </a:p>
          <a:p>
            <a:endParaRPr lang="en-CH" sz="1400" dirty="0"/>
          </a:p>
          <a:p>
            <a:r>
              <a:rPr lang="en-CH" sz="1400" dirty="0"/>
              <a:t>X layer : 	0 % of fiber above 8.5 N</a:t>
            </a:r>
          </a:p>
          <a:p>
            <a:r>
              <a:rPr lang="en-CH" sz="1400" dirty="0"/>
              <a:t>	0 % of fiber below 4.5 N</a:t>
            </a:r>
          </a:p>
          <a:p>
            <a:endParaRPr lang="en-CH" sz="1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FE1563-9B79-94D0-1A73-0D4B8CFA0DB1}"/>
              </a:ext>
            </a:extLst>
          </p:cNvPr>
          <p:cNvCxnSpPr>
            <a:cxnSpLocks/>
          </p:cNvCxnSpPr>
          <p:nvPr/>
        </p:nvCxnSpPr>
        <p:spPr>
          <a:xfrm flipH="1">
            <a:off x="10278530" y="3752727"/>
            <a:ext cx="417554" cy="4660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106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43CBC0-FA4E-1692-B1E3-A547B069F0D1}"/>
              </a:ext>
            </a:extLst>
          </p:cNvPr>
          <p:cNvSpPr txBox="1"/>
          <p:nvPr/>
        </p:nvSpPr>
        <p:spPr>
          <a:xfrm>
            <a:off x="466705" y="482008"/>
            <a:ext cx="1142049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Conclusions: </a:t>
            </a:r>
          </a:p>
          <a:p>
            <a:endParaRPr lang="en-CH" dirty="0"/>
          </a:p>
          <a:p>
            <a:pPr marL="342900" indent="-342900">
              <a:buFont typeface="+mj-lt"/>
              <a:buAutoNum type="arabicPeriod"/>
            </a:pPr>
            <a:r>
              <a:rPr lang="en-CH" dirty="0"/>
              <a:t>All APAs should use LFA wires </a:t>
            </a:r>
          </a:p>
          <a:p>
            <a:pPr marL="342900" indent="-342900">
              <a:buFont typeface="+mj-lt"/>
              <a:buAutoNum type="arabicPeriod"/>
            </a:pPr>
            <a:r>
              <a:rPr lang="en-CH" dirty="0"/>
              <a:t>Temperature of soldering should be 290 C</a:t>
            </a:r>
          </a:p>
          <a:p>
            <a:pPr marL="342900" indent="-342900">
              <a:buFont typeface="+mj-lt"/>
              <a:buAutoNum type="arabicPeriod"/>
            </a:pPr>
            <a:r>
              <a:rPr lang="en-CH" dirty="0"/>
              <a:t>F</a:t>
            </a:r>
            <a:r>
              <a:rPr lang="en-GB" dirty="0"/>
              <a:t>l</a:t>
            </a:r>
            <a:r>
              <a:rPr lang="en-CH" dirty="0"/>
              <a:t>ux is not relevant for the wires / solder strenght</a:t>
            </a:r>
          </a:p>
          <a:p>
            <a:pPr marL="342900" indent="-342900">
              <a:buFont typeface="+mj-lt"/>
              <a:buAutoNum type="arabicPeriod"/>
            </a:pPr>
            <a:r>
              <a:rPr lang="en-CH" dirty="0"/>
              <a:t>All APAs constructed up to now have not enough safety margin</a:t>
            </a:r>
          </a:p>
          <a:p>
            <a:pPr marL="342900" indent="-342900">
              <a:buFont typeface="+mj-lt"/>
              <a:buAutoNum type="arabicPeriod"/>
            </a:pPr>
            <a:r>
              <a:rPr lang="en-CH" dirty="0"/>
              <a:t>All the wires which are outside the tolerance should be retensionned. </a:t>
            </a:r>
          </a:p>
          <a:p>
            <a:pPr marL="342900" indent="-342900">
              <a:buFont typeface="+mj-lt"/>
              <a:buAutoNum type="arabicPeriod"/>
            </a:pPr>
            <a:endParaRPr lang="en-CH" dirty="0"/>
          </a:p>
          <a:p>
            <a:r>
              <a:rPr lang="en-CH" b="1" dirty="0"/>
              <a:t>Before restart of production: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</a:rPr>
              <a:t>We need to decide on the acceptable wire tension tolerances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The production parameters (load cell calibration,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 pulleys proper functioning) </a:t>
            </a:r>
            <a:r>
              <a:rPr lang="en-CH" dirty="0"/>
              <a:t>which may impact the wire tensions or properties should be provided and justified. A clear maintenance plan and QC of the winders (in particular of the Pulleys) should be provided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The tolerances of measurement devices (Laser or DWA) should be decreased (&lt; 0.1/0.2 N) and justified.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QC plan should be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revised and consolidated (frames, wires, conduit)</a:t>
            </a:r>
          </a:p>
          <a:p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/>
              <a:t>We advise to send to CERN for cold test the next two APAs constructed for test (use the frames surveyed at CERN). </a:t>
            </a:r>
            <a:r>
              <a:rPr lang="en-CH" dirty="0"/>
              <a:t>The APAs must be accompaign by 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complete (and verified) QC data (frames, wires, conduits).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We will resurvey at CERN the to determine the effect of relaxation on the frame and wires (co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mplete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wire tension measurement should be done at CERN). 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92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61A21-A0F1-45D4-4A21-80862D6D0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2291"/>
            <a:ext cx="10515600" cy="2543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H" sz="4000" b="1"/>
              <a:t>Annexes </a:t>
            </a:r>
          </a:p>
        </p:txBody>
      </p:sp>
    </p:spTree>
    <p:extLst>
      <p:ext uri="{BB962C8B-B14F-4D97-AF65-F5344CB8AC3E}">
        <p14:creationId xmlns:p14="http://schemas.microsoft.com/office/powerpoint/2010/main" val="1615491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ens&#10;&#10;Description automatically generated">
            <a:extLst>
              <a:ext uri="{FF2B5EF4-FFF2-40B4-BE49-F238E27FC236}">
                <a16:creationId xmlns:a16="http://schemas.microsoft.com/office/drawing/2014/main" id="{5553A628-5815-46F6-B181-30FB9B97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09" y="1053296"/>
            <a:ext cx="7772400" cy="4500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F6E933-0FCC-7FF0-05F6-FFFE9A1196E2}"/>
              </a:ext>
            </a:extLst>
          </p:cNvPr>
          <p:cNvSpPr txBox="1"/>
          <p:nvPr/>
        </p:nvSpPr>
        <p:spPr>
          <a:xfrm>
            <a:off x="8762034" y="972273"/>
            <a:ext cx="241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/>
              <a:t>Damaged Pulley UK  – April 2023 </a:t>
            </a:r>
          </a:p>
        </p:txBody>
      </p:sp>
    </p:spTree>
    <p:extLst>
      <p:ext uri="{BB962C8B-B14F-4D97-AF65-F5344CB8AC3E}">
        <p14:creationId xmlns:p14="http://schemas.microsoft.com/office/powerpoint/2010/main" val="428262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F3CB8C4-E268-0D2E-817E-6DD6D7878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476391"/>
              </p:ext>
            </p:extLst>
          </p:nvPr>
        </p:nvGraphicFramePr>
        <p:xfrm>
          <a:off x="43014" y="980213"/>
          <a:ext cx="8171281" cy="5414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983">
                  <a:extLst>
                    <a:ext uri="{9D8B030D-6E8A-4147-A177-3AD203B41FA5}">
                      <a16:colId xmlns:a16="http://schemas.microsoft.com/office/drawing/2014/main" val="2086341571"/>
                    </a:ext>
                  </a:extLst>
                </a:gridCol>
                <a:gridCol w="873756">
                  <a:extLst>
                    <a:ext uri="{9D8B030D-6E8A-4147-A177-3AD203B41FA5}">
                      <a16:colId xmlns:a16="http://schemas.microsoft.com/office/drawing/2014/main" val="1088537079"/>
                    </a:ext>
                  </a:extLst>
                </a:gridCol>
                <a:gridCol w="1260685">
                  <a:extLst>
                    <a:ext uri="{9D8B030D-6E8A-4147-A177-3AD203B41FA5}">
                      <a16:colId xmlns:a16="http://schemas.microsoft.com/office/drawing/2014/main" val="3173828856"/>
                    </a:ext>
                  </a:extLst>
                </a:gridCol>
                <a:gridCol w="650677">
                  <a:extLst>
                    <a:ext uri="{9D8B030D-6E8A-4147-A177-3AD203B41FA5}">
                      <a16:colId xmlns:a16="http://schemas.microsoft.com/office/drawing/2014/main" val="1630389996"/>
                    </a:ext>
                  </a:extLst>
                </a:gridCol>
                <a:gridCol w="826901">
                  <a:extLst>
                    <a:ext uri="{9D8B030D-6E8A-4147-A177-3AD203B41FA5}">
                      <a16:colId xmlns:a16="http://schemas.microsoft.com/office/drawing/2014/main" val="1493520618"/>
                    </a:ext>
                  </a:extLst>
                </a:gridCol>
                <a:gridCol w="3836279">
                  <a:extLst>
                    <a:ext uri="{9D8B030D-6E8A-4147-A177-3AD203B41FA5}">
                      <a16:colId xmlns:a16="http://schemas.microsoft.com/office/drawing/2014/main" val="1375068976"/>
                    </a:ext>
                  </a:extLst>
                </a:gridCol>
              </a:tblGrid>
              <a:tr h="647322">
                <a:tc>
                  <a:txBody>
                    <a:bodyPr/>
                    <a:lstStyle/>
                    <a:p>
                      <a:r>
                        <a:rPr lang="en-CH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S</a:t>
                      </a:r>
                      <a:r>
                        <a:rPr lang="en-GB" dirty="0"/>
                        <a:t>a</a:t>
                      </a:r>
                      <a:r>
                        <a:rPr lang="en-CH" dirty="0"/>
                        <a:t>mple</a:t>
                      </a:r>
                    </a:p>
                    <a:p>
                      <a:r>
                        <a:rPr lang="en-CH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Elastic limit</a:t>
                      </a:r>
                    </a:p>
                    <a:p>
                      <a:r>
                        <a:rPr lang="en-CH" dirty="0"/>
                        <a:t> 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R</a:t>
                      </a:r>
                      <a:r>
                        <a:rPr lang="en-CH" baseline="-25000" dirty="0"/>
                        <a:t>P0.2</a:t>
                      </a:r>
                      <a:r>
                        <a:rPr lang="en-CH" dirty="0"/>
                        <a:t> </a:t>
                      </a:r>
                    </a:p>
                    <a:p>
                      <a:r>
                        <a:rPr lang="en-CH" dirty="0"/>
                        <a:t>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Fm</a:t>
                      </a:r>
                    </a:p>
                    <a:p>
                      <a:r>
                        <a:rPr lang="en-CH" dirty="0"/>
                        <a:t>(N)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Wire type </a:t>
                      </a:r>
                    </a:p>
                    <a:p>
                      <a:r>
                        <a:rPr lang="en-CH" dirty="0"/>
                        <a:t>and soldering methods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135039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r>
                        <a:rPr lang="en-CH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C00000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27.041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LFA – 390 C– flux KESTER 44 (ROM1)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111907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r>
                        <a:rPr lang="en-CH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C00000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26.494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LFA – 390 C– flux KESTER 44 (ROM1)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366338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r>
                        <a:rPr lang="en-CH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>
                          <a:solidFill>
                            <a:srgbClr val="C00000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28.098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solidFill>
                            <a:srgbClr val="FF0000"/>
                          </a:solidFill>
                        </a:rPr>
                        <a:t>LFA – 290 C– flux Multicore (ROL1)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133048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r>
                        <a:rPr lang="en-CH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>
                          <a:solidFill>
                            <a:srgbClr val="C00000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28.053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solidFill>
                            <a:srgbClr val="FF0000"/>
                          </a:solidFill>
                        </a:rPr>
                        <a:t>LFA – 290 C– flux Multicore (ROL1)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653592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r>
                        <a:rPr lang="en-CH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>
                          <a:solidFill>
                            <a:srgbClr val="C00000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28.095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solidFill>
                            <a:srgbClr val="00B050"/>
                          </a:solidFill>
                        </a:rPr>
                        <a:t>LFA – 290 C– flux Chipquick (REL0)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846339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r>
                        <a:rPr lang="en-CH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>
                          <a:solidFill>
                            <a:srgbClr val="C00000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28.190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solidFill>
                            <a:srgbClr val="00B050"/>
                          </a:solidFill>
                        </a:rPr>
                        <a:t>LFA – 290 C– flux Chipquick (REL0)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512740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r>
                        <a:rPr lang="en-CH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C00000"/>
                          </a:solidFill>
                        </a:rPr>
                        <a:t>16.4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21.970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solidFill>
                            <a:srgbClr val="7030A0"/>
                          </a:solidFill>
                        </a:rPr>
                        <a:t>AWI – 350 C– flux Multicore (ROL1)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978180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r>
                        <a:rPr lang="en-CH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C00000"/>
                          </a:solidFill>
                        </a:rPr>
                        <a:t>16.4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21.90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solidFill>
                            <a:srgbClr val="7030A0"/>
                          </a:solidFill>
                        </a:rPr>
                        <a:t>AWI – 350 C– flux Multicore (ROL1)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3245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r>
                        <a:rPr lang="en-CH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C00000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28.111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solidFill>
                            <a:srgbClr val="00B0F0"/>
                          </a:solidFill>
                        </a:rPr>
                        <a:t>LFA – 290 – Kester 285 (ROL0)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015341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r>
                        <a:rPr lang="en-CH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C00000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28.119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solidFill>
                            <a:srgbClr val="00B0F0"/>
                          </a:solidFill>
                        </a:rPr>
                        <a:t>LFA – 290 – Kester 285 (ROL0)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715677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r>
                        <a:rPr lang="en-CH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C00000"/>
                          </a:solidFill>
                        </a:rPr>
                        <a:t>15.8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22.314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solidFill>
                            <a:srgbClr val="002060"/>
                          </a:solidFill>
                        </a:rPr>
                        <a:t>RST lockers – 290 – Kester 285 (ROL0)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657121"/>
                  </a:ext>
                </a:extLst>
              </a:tr>
              <a:tr h="375036">
                <a:tc>
                  <a:txBody>
                    <a:bodyPr/>
                    <a:lstStyle/>
                    <a:p>
                      <a:r>
                        <a:rPr lang="en-CH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>
                          <a:solidFill>
                            <a:srgbClr val="C00000"/>
                          </a:solidFill>
                        </a:rPr>
                        <a:t>15.8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dirty="0"/>
                        <a:t>20.752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600" dirty="0">
                          <a:solidFill>
                            <a:srgbClr val="002060"/>
                          </a:solidFill>
                        </a:rPr>
                        <a:t>RST lockers – 290 – Kester 285 (ROL0)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7594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3CD4C2A-3031-7B86-72EF-7F9C87467C8D}"/>
              </a:ext>
            </a:extLst>
          </p:cNvPr>
          <p:cNvSpPr txBox="1"/>
          <p:nvPr/>
        </p:nvSpPr>
        <p:spPr>
          <a:xfrm>
            <a:off x="8417219" y="1845425"/>
            <a:ext cx="198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/>
              <a:t>LFA from PSL spool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19ADF7-9AC0-4650-4C7E-DE2D96027A16}"/>
              </a:ext>
            </a:extLst>
          </p:cNvPr>
          <p:cNvSpPr txBox="1"/>
          <p:nvPr/>
        </p:nvSpPr>
        <p:spPr>
          <a:xfrm>
            <a:off x="7575700" y="2564244"/>
            <a:ext cx="4573286" cy="2246769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sz="2000" b="1" dirty="0"/>
              <a:t>Fm </a:t>
            </a:r>
            <a:r>
              <a:rPr lang="en-CH" sz="2000" dirty="0"/>
              <a:t>: ultimate wire strength</a:t>
            </a:r>
          </a:p>
          <a:p>
            <a:endParaRPr lang="en-CH" sz="2000" dirty="0"/>
          </a:p>
          <a:p>
            <a:r>
              <a:rPr lang="en-CH" sz="2000" b="1" dirty="0"/>
              <a:t>R</a:t>
            </a:r>
            <a:r>
              <a:rPr lang="en-CH" sz="2000" b="1" baseline="-25000" dirty="0"/>
              <a:t>P0.2: </a:t>
            </a:r>
            <a:r>
              <a:rPr lang="en-GB" sz="2000" dirty="0"/>
              <a:t>s</a:t>
            </a:r>
            <a:r>
              <a:rPr lang="en-CH" sz="2000" dirty="0"/>
              <a:t>trength for 0.2 % </a:t>
            </a:r>
          </a:p>
          <a:p>
            <a:r>
              <a:rPr lang="en-CH" sz="2000" dirty="0"/>
              <a:t>of permanent plastic deformation</a:t>
            </a:r>
          </a:p>
          <a:p>
            <a:endParaRPr lang="en-CH" sz="2000" dirty="0"/>
          </a:p>
          <a:p>
            <a:r>
              <a:rPr lang="en-CH" sz="2000" b="1" dirty="0"/>
              <a:t>Elastic limit </a:t>
            </a:r>
            <a:r>
              <a:rPr lang="en-CH" sz="2000" dirty="0"/>
              <a:t>is determined as 75 %of R</a:t>
            </a:r>
            <a:r>
              <a:rPr lang="en-CH" sz="2000" baseline="-25000" dirty="0"/>
              <a:t>P0.2 </a:t>
            </a:r>
          </a:p>
          <a:p>
            <a:r>
              <a:rPr lang="en-GB" sz="2000" b="1" dirty="0"/>
              <a:t>C</a:t>
            </a:r>
            <a:r>
              <a:rPr lang="en-CH" sz="2000" b="1" dirty="0"/>
              <a:t>onfirmed by the curves in slide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9A5E2E-58D3-8EE4-166E-7C8F9D14C5B9}"/>
              </a:ext>
            </a:extLst>
          </p:cNvPr>
          <p:cNvSpPr txBox="1"/>
          <p:nvPr/>
        </p:nvSpPr>
        <p:spPr>
          <a:xfrm>
            <a:off x="252282" y="85187"/>
            <a:ext cx="7520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Various soldered samples of the procured spools are tested at 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CERN to determine wires material properties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(07.08.2023)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74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A13C33B-9EF0-F3AF-FDF9-22BD584C920F}"/>
              </a:ext>
            </a:extLst>
          </p:cNvPr>
          <p:cNvGrpSpPr/>
          <p:nvPr/>
        </p:nvGrpSpPr>
        <p:grpSpPr>
          <a:xfrm>
            <a:off x="0" y="-1"/>
            <a:ext cx="12638314" cy="7445829"/>
            <a:chOff x="-421920" y="100615"/>
            <a:chExt cx="13035840" cy="7360288"/>
          </a:xfrm>
        </p:grpSpPr>
        <p:pic>
          <p:nvPicPr>
            <p:cNvPr id="5" name="Picture 4" descr="A graph with a line&#10;&#10;Description automatically generated">
              <a:extLst>
                <a:ext uri="{FF2B5EF4-FFF2-40B4-BE49-F238E27FC236}">
                  <a16:creationId xmlns:a16="http://schemas.microsoft.com/office/drawing/2014/main" id="{8EB6F532-0494-4A08-ACD0-349990EC6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1920" y="100615"/>
              <a:ext cx="13035840" cy="7360288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41FF158-1E0F-9143-3148-D89E556D5347}"/>
                </a:ext>
              </a:extLst>
            </p:cNvPr>
            <p:cNvCxnSpPr/>
            <p:nvPr/>
          </p:nvCxnSpPr>
          <p:spPr>
            <a:xfrm flipV="1">
              <a:off x="1013240" y="3903207"/>
              <a:ext cx="3781457" cy="168687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1EFED3C-E4C1-9242-AA0F-63279015C9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3240" y="4042584"/>
              <a:ext cx="4498441" cy="154749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11F0449-465C-08F5-4683-5C2B891669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3240" y="3725722"/>
              <a:ext cx="4591359" cy="1864357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8EF3059-0E9B-EDC8-A96C-78BD69F9D02D}"/>
              </a:ext>
            </a:extLst>
          </p:cNvPr>
          <p:cNvSpPr txBox="1"/>
          <p:nvPr/>
        </p:nvSpPr>
        <p:spPr>
          <a:xfrm>
            <a:off x="9614504" y="2287992"/>
            <a:ext cx="1418410" cy="369332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H" dirty="0"/>
              <a:t>LFAs 290 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A5A37D-F938-6A88-B1F2-67A6C2EB3373}"/>
              </a:ext>
            </a:extLst>
          </p:cNvPr>
          <p:cNvSpPr txBox="1"/>
          <p:nvPr/>
        </p:nvSpPr>
        <p:spPr>
          <a:xfrm>
            <a:off x="6319157" y="4838210"/>
            <a:ext cx="2194648" cy="36933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CH" dirty="0"/>
              <a:t>AWI - APA 4,5,7,8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F662925-9409-859E-A885-3D1CC22E313F}"/>
              </a:ext>
            </a:extLst>
          </p:cNvPr>
          <p:cNvCxnSpPr>
            <a:cxnSpLocks/>
          </p:cNvCxnSpPr>
          <p:nvPr/>
        </p:nvCxnSpPr>
        <p:spPr>
          <a:xfrm flipH="1">
            <a:off x="8915400" y="2640642"/>
            <a:ext cx="731999" cy="686472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E2B3ACA-755A-5C3C-86EE-A57DDBC85057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6281277" y="4020602"/>
            <a:ext cx="1135204" cy="81760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34CFFC-CC68-937C-8A0A-7AA62D5FC7BF}"/>
              </a:ext>
            </a:extLst>
          </p:cNvPr>
          <p:cNvCxnSpPr>
            <a:cxnSpLocks/>
          </p:cNvCxnSpPr>
          <p:nvPr/>
        </p:nvCxnSpPr>
        <p:spPr>
          <a:xfrm>
            <a:off x="7127488" y="2156793"/>
            <a:ext cx="402397" cy="1192694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FBD4102-8B41-084D-8589-5CBD50DD8017}"/>
              </a:ext>
            </a:extLst>
          </p:cNvPr>
          <p:cNvSpPr txBox="1"/>
          <p:nvPr/>
        </p:nvSpPr>
        <p:spPr>
          <a:xfrm>
            <a:off x="6240303" y="1491485"/>
            <a:ext cx="1774371" cy="646331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H"/>
              <a:t>LFAs (390 C)  ProtoDUNE II US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6B86AF-693C-D193-9437-1469B644D0B4}"/>
              </a:ext>
            </a:extLst>
          </p:cNvPr>
          <p:cNvCxnSpPr>
            <a:cxnSpLocks/>
          </p:cNvCxnSpPr>
          <p:nvPr/>
        </p:nvCxnSpPr>
        <p:spPr>
          <a:xfrm>
            <a:off x="3096645" y="3095929"/>
            <a:ext cx="808090" cy="12937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DD6A89-1E36-7CAB-CAAC-835EB3E4F3F8}"/>
              </a:ext>
            </a:extLst>
          </p:cNvPr>
          <p:cNvSpPr txBox="1"/>
          <p:nvPr/>
        </p:nvSpPr>
        <p:spPr>
          <a:xfrm>
            <a:off x="1765938" y="2427544"/>
            <a:ext cx="2770351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dirty="0"/>
              <a:t>RST Lockers</a:t>
            </a:r>
          </a:p>
          <a:p>
            <a:r>
              <a:rPr lang="en-CH" dirty="0"/>
              <a:t>ProtoDUNE II UK APA 1,2,3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7B94CC-7E41-7FE8-6E04-ADB7A936F997}"/>
              </a:ext>
            </a:extLst>
          </p:cNvPr>
          <p:cNvCxnSpPr>
            <a:cxnSpLocks/>
          </p:cNvCxnSpPr>
          <p:nvPr/>
        </p:nvCxnSpPr>
        <p:spPr>
          <a:xfrm>
            <a:off x="1391395" y="4389674"/>
            <a:ext cx="251334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FBBD6F-FB64-065B-6D6F-3610C6BA91FD}"/>
              </a:ext>
            </a:extLst>
          </p:cNvPr>
          <p:cNvCxnSpPr>
            <a:cxnSpLocks/>
          </p:cNvCxnSpPr>
          <p:nvPr/>
        </p:nvCxnSpPr>
        <p:spPr>
          <a:xfrm>
            <a:off x="1354071" y="4480200"/>
            <a:ext cx="3092939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4F21C4-DFD0-515E-A1E4-EDF7E17DFBE1}"/>
              </a:ext>
            </a:extLst>
          </p:cNvPr>
          <p:cNvCxnSpPr>
            <a:cxnSpLocks/>
          </p:cNvCxnSpPr>
          <p:nvPr/>
        </p:nvCxnSpPr>
        <p:spPr>
          <a:xfrm>
            <a:off x="1391395" y="3936412"/>
            <a:ext cx="3823835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581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FB90D-2CA7-54EF-4CB8-3CEBEFEF4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79" y="184588"/>
            <a:ext cx="11850642" cy="64774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000" dirty="0"/>
              <a:t>It is observed: </a:t>
            </a:r>
          </a:p>
          <a:p>
            <a:pPr lvl="1"/>
            <a:r>
              <a:rPr lang="en-AU" sz="2000" b="1" dirty="0"/>
              <a:t>the flux have a negligeable influence on the strength </a:t>
            </a:r>
          </a:p>
          <a:p>
            <a:pPr lvl="1"/>
            <a:r>
              <a:rPr lang="en-AU" sz="2000" b="1" dirty="0"/>
              <a:t>a temperature of 390 C generates an early break at the solder</a:t>
            </a:r>
          </a:p>
          <a:p>
            <a:pPr lvl="1"/>
            <a:r>
              <a:rPr lang="en-AU" sz="2000" b="1" dirty="0"/>
              <a:t>the measurements are very repeatable</a:t>
            </a:r>
          </a:p>
          <a:p>
            <a:pPr lvl="1"/>
            <a:endParaRPr lang="en-AU" sz="1000" dirty="0"/>
          </a:p>
          <a:p>
            <a:pPr marL="0" indent="0">
              <a:buNone/>
            </a:pPr>
            <a:r>
              <a:rPr lang="en-AU" sz="2000" dirty="0"/>
              <a:t>The measured minimum values are : </a:t>
            </a:r>
          </a:p>
          <a:p>
            <a:pPr marL="0" indent="0">
              <a:buNone/>
            </a:pPr>
            <a:r>
              <a:rPr lang="en-AU" sz="2000" dirty="0"/>
              <a:t>	- LFA wire (290C) : 	ultimate 28 N</a:t>
            </a:r>
          </a:p>
          <a:p>
            <a:pPr marL="0" indent="0">
              <a:buNone/>
            </a:pPr>
            <a:r>
              <a:rPr lang="en-AU" sz="2000" dirty="0"/>
              <a:t>				</a:t>
            </a:r>
            <a:r>
              <a:rPr lang="en-AU" sz="2000" b="1" dirty="0">
                <a:solidFill>
                  <a:srgbClr val="7030A0"/>
                </a:solidFill>
              </a:rPr>
              <a:t>elastic limit 21 N</a:t>
            </a:r>
          </a:p>
          <a:p>
            <a:pPr marL="0" indent="0">
              <a:buNone/>
            </a:pPr>
            <a:endParaRPr lang="en-AU" sz="1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AU" sz="2000" dirty="0"/>
              <a:t>	- AWI (290C) : 		ultimate 21 N</a:t>
            </a:r>
          </a:p>
          <a:p>
            <a:pPr marL="0" indent="0">
              <a:buNone/>
            </a:pPr>
            <a:r>
              <a:rPr lang="en-AU" sz="2000" b="1" dirty="0">
                <a:solidFill>
                  <a:srgbClr val="7030A0"/>
                </a:solidFill>
              </a:rPr>
              <a:t>				elastic limit 16.4 N</a:t>
            </a:r>
          </a:p>
          <a:p>
            <a:pPr marL="0" indent="0">
              <a:buNone/>
            </a:pPr>
            <a:endParaRPr lang="en-AU" sz="1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AU" sz="2000" dirty="0"/>
              <a:t>	- RST- Lockers (290C) : 	ultimate 21 N</a:t>
            </a:r>
          </a:p>
          <a:p>
            <a:pPr marL="0" indent="0">
              <a:buNone/>
            </a:pPr>
            <a:r>
              <a:rPr lang="en-AU" sz="2000" dirty="0"/>
              <a:t>				</a:t>
            </a:r>
            <a:r>
              <a:rPr lang="en-AU" sz="2000" b="1" dirty="0">
                <a:solidFill>
                  <a:srgbClr val="7030A0"/>
                </a:solidFill>
              </a:rPr>
              <a:t>elastic limit 15.8 N</a:t>
            </a:r>
          </a:p>
          <a:p>
            <a:pPr marL="0" indent="0">
              <a:buNone/>
            </a:pPr>
            <a:endParaRPr lang="en-AU" sz="1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AU" sz="2000" b="1" dirty="0"/>
              <a:t>The elastic limit of the material is determined as 75 % of Rp0.2. This factor is considered to guaranty that the wire behaviour remain in the elastic domain (see the linear behaviour of the curves on slide 3).</a:t>
            </a:r>
          </a:p>
          <a:p>
            <a:pPr marL="0" indent="0">
              <a:buNone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293337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32016-D188-F83B-E457-D68B528F5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63009"/>
            <a:ext cx="10515600" cy="1325563"/>
          </a:xfrm>
        </p:spPr>
        <p:txBody>
          <a:bodyPr>
            <a:normAutofit/>
          </a:bodyPr>
          <a:lstStyle/>
          <a:p>
            <a:r>
              <a:rPr lang="en-CH" sz="2400" b="1" dirty="0">
                <a:latin typeface="Calibri" panose="020F0502020204030204" pitchFamily="34" charset="0"/>
                <a:cs typeface="Calibri" panose="020F0502020204030204" pitchFamily="34" charset="0"/>
              </a:rPr>
              <a:t>Test at CERN 07.08.2023</a:t>
            </a:r>
          </a:p>
        </p:txBody>
      </p:sp>
      <p:pic>
        <p:nvPicPr>
          <p:cNvPr id="13" name="Picture 12" descr="A close up of a package&#10;&#10;Description automatically generated">
            <a:extLst>
              <a:ext uri="{FF2B5EF4-FFF2-40B4-BE49-F238E27FC236}">
                <a16:creationId xmlns:a16="http://schemas.microsoft.com/office/drawing/2014/main" id="{74A8CA4C-2D99-12EB-7C80-0CEBC30C7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127" y="884494"/>
            <a:ext cx="3018883" cy="4343297"/>
          </a:xfrm>
          <a:prstGeom prst="rect">
            <a:avLst/>
          </a:prstGeom>
        </p:spPr>
      </p:pic>
      <p:pic>
        <p:nvPicPr>
          <p:cNvPr id="15" name="Picture 14" descr="A machine with metal parts&#10;&#10;Description automatically generated with medium confidence">
            <a:extLst>
              <a:ext uri="{FF2B5EF4-FFF2-40B4-BE49-F238E27FC236}">
                <a16:creationId xmlns:a16="http://schemas.microsoft.com/office/drawing/2014/main" id="{6487B50A-3819-DDF7-0CF1-D9FF7F573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1" y="1098380"/>
            <a:ext cx="3949856" cy="5261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09C468-0723-43B4-23FE-51230627A9C0}"/>
              </a:ext>
            </a:extLst>
          </p:cNvPr>
          <p:cNvSpPr txBox="1"/>
          <p:nvPr/>
        </p:nvSpPr>
        <p:spPr>
          <a:xfrm>
            <a:off x="9032488" y="1124452"/>
            <a:ext cx="260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>
                <a:solidFill>
                  <a:srgbClr val="FF0000"/>
                </a:solidFill>
              </a:rPr>
              <a:t>LFA 390 C </a:t>
            </a:r>
            <a:r>
              <a:rPr lang="en-CH" sz="2000" dirty="0"/>
              <a:t>breaks at solder</a:t>
            </a:r>
          </a:p>
        </p:txBody>
      </p:sp>
    </p:spTree>
    <p:extLst>
      <p:ext uri="{BB962C8B-B14F-4D97-AF65-F5344CB8AC3E}">
        <p14:creationId xmlns:p14="http://schemas.microsoft.com/office/powerpoint/2010/main" val="2278370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small piece of electronic device&#10;&#10;Description automatically generated">
            <a:extLst>
              <a:ext uri="{FF2B5EF4-FFF2-40B4-BE49-F238E27FC236}">
                <a16:creationId xmlns:a16="http://schemas.microsoft.com/office/drawing/2014/main" id="{5C46DEE8-ADF9-A79F-3FED-2BBCE105F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3" y="254000"/>
            <a:ext cx="5270500" cy="6604000"/>
          </a:xfrm>
          <a:prstGeom prst="rect">
            <a:avLst/>
          </a:prstGeom>
        </p:spPr>
      </p:pic>
      <p:pic>
        <p:nvPicPr>
          <p:cNvPr id="11" name="Picture 10" descr="A close up of a piece of metal&#10;&#10;Description automatically generated">
            <a:extLst>
              <a:ext uri="{FF2B5EF4-FFF2-40B4-BE49-F238E27FC236}">
                <a16:creationId xmlns:a16="http://schemas.microsoft.com/office/drawing/2014/main" id="{2AC3F514-9B27-AA7A-1B10-DAADF4346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62554"/>
            <a:ext cx="4428213" cy="5895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0AC1A9-D984-C2DA-89E5-3A10C876AAF7}"/>
              </a:ext>
            </a:extLst>
          </p:cNvPr>
          <p:cNvSpPr txBox="1"/>
          <p:nvPr/>
        </p:nvSpPr>
        <p:spPr>
          <a:xfrm>
            <a:off x="6497783" y="169333"/>
            <a:ext cx="495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</a:t>
            </a:r>
            <a:r>
              <a:rPr lang="en-CH" sz="2000" dirty="0"/>
              <a:t>ther temperature breaks close to solder (mixture of solder and wire) </a:t>
            </a:r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05329E3F-A120-D1E6-CC05-3375A1925A0D}"/>
              </a:ext>
            </a:extLst>
          </p:cNvPr>
          <p:cNvSpPr txBox="1"/>
          <p:nvPr/>
        </p:nvSpPr>
        <p:spPr>
          <a:xfrm>
            <a:off x="8062191" y="2215092"/>
            <a:ext cx="3786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rgbClr val="00B050"/>
                </a:solidFill>
              </a:rPr>
              <a:t>3.1 : </a:t>
            </a:r>
            <a:r>
              <a:rPr lang="en-CH" sz="2000" dirty="0">
                <a:solidFill>
                  <a:srgbClr val="00B050"/>
                </a:solidFill>
              </a:rPr>
              <a:t>LFA – 290 – flux</a:t>
            </a:r>
            <a:r>
              <a:rPr lang="fr-CH" sz="2000" dirty="0">
                <a:solidFill>
                  <a:srgbClr val="00B050"/>
                </a:solidFill>
              </a:rPr>
              <a:t> </a:t>
            </a:r>
            <a:r>
              <a:rPr lang="en-CH" sz="2000" dirty="0">
                <a:solidFill>
                  <a:srgbClr val="00B050"/>
                </a:solidFill>
              </a:rPr>
              <a:t>Chipquick (REL0)  </a:t>
            </a:r>
          </a:p>
        </p:txBody>
      </p:sp>
    </p:spTree>
    <p:extLst>
      <p:ext uri="{BB962C8B-B14F-4D97-AF65-F5344CB8AC3E}">
        <p14:creationId xmlns:p14="http://schemas.microsoft.com/office/powerpoint/2010/main" val="199530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needle in a piece of plastic&#10;&#10;Description automatically generated">
            <a:extLst>
              <a:ext uri="{FF2B5EF4-FFF2-40B4-BE49-F238E27FC236}">
                <a16:creationId xmlns:a16="http://schemas.microsoft.com/office/drawing/2014/main" id="{5CA9B0DB-93E8-16D6-1CAA-67082A71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70874" cy="4436533"/>
          </a:xfrm>
          <a:prstGeom prst="rect">
            <a:avLst/>
          </a:prstGeom>
        </p:spPr>
      </p:pic>
      <p:pic>
        <p:nvPicPr>
          <p:cNvPr id="9" name="Picture 8" descr="A green and yellow piece of electronic device&#10;&#10;Description automatically generated">
            <a:extLst>
              <a:ext uri="{FF2B5EF4-FFF2-40B4-BE49-F238E27FC236}">
                <a16:creationId xmlns:a16="http://schemas.microsoft.com/office/drawing/2014/main" id="{8CEE7AD7-D86C-FE2F-0135-82F7A3E69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662" y="0"/>
            <a:ext cx="3432338" cy="6485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81A639-E364-BE53-BA51-A1F0B9B164F8}"/>
              </a:ext>
            </a:extLst>
          </p:cNvPr>
          <p:cNvSpPr txBox="1"/>
          <p:nvPr/>
        </p:nvSpPr>
        <p:spPr>
          <a:xfrm>
            <a:off x="455514" y="4897037"/>
            <a:ext cx="6215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</a:t>
            </a:r>
            <a:r>
              <a:rPr lang="en-CH" sz="2000" dirty="0"/>
              <a:t>efore break, </a:t>
            </a:r>
            <a:r>
              <a:rPr lang="en-CH" sz="2000" b="1" dirty="0">
                <a:solidFill>
                  <a:srgbClr val="FF0000"/>
                </a:solidFill>
              </a:rPr>
              <a:t>AWI wires 350 C </a:t>
            </a:r>
            <a:r>
              <a:rPr lang="en-CH" sz="2000" dirty="0"/>
              <a:t>seems to plastify in various locations (close to solder and in the middle) </a:t>
            </a:r>
          </a:p>
        </p:txBody>
      </p:sp>
    </p:spTree>
    <p:extLst>
      <p:ext uri="{BB962C8B-B14F-4D97-AF65-F5344CB8AC3E}">
        <p14:creationId xmlns:p14="http://schemas.microsoft.com/office/powerpoint/2010/main" val="3924402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B6E3AF-9F07-C58F-A9EB-78DEF0A44BE7}"/>
              </a:ext>
            </a:extLst>
          </p:cNvPr>
          <p:cNvSpPr txBox="1"/>
          <p:nvPr/>
        </p:nvSpPr>
        <p:spPr>
          <a:xfrm>
            <a:off x="221674" y="96982"/>
            <a:ext cx="444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Produced APAs’ wire types</a:t>
            </a:r>
            <a:endParaRPr lang="en-CH" sz="2400" b="1" dirty="0"/>
          </a:p>
        </p:txBody>
      </p:sp>
      <p:pic>
        <p:nvPicPr>
          <p:cNvPr id="4" name="Picture 3" descr="A screenshot of a document&#10;&#10;Description automatically generated">
            <a:extLst>
              <a:ext uri="{FF2B5EF4-FFF2-40B4-BE49-F238E27FC236}">
                <a16:creationId xmlns:a16="http://schemas.microsoft.com/office/drawing/2014/main" id="{BAB525C1-2884-EC8D-3103-52D139DDD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056" y="711489"/>
            <a:ext cx="6768671" cy="614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2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FB66A-7535-6935-AD00-5EBD70B48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47" y="207641"/>
            <a:ext cx="8192197" cy="572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 Properties –requirements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215ADC-C4ED-B2F7-DE2C-279A0EC31BB8}"/>
              </a:ext>
            </a:extLst>
          </p:cNvPr>
          <p:cNvSpPr txBox="1"/>
          <p:nvPr/>
        </p:nvSpPr>
        <p:spPr>
          <a:xfrm>
            <a:off x="184947" y="956493"/>
            <a:ext cx="11665527" cy="5078313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 on which type of soldering methods and materials to be used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of the diameter/section area tolerances : 	</a:t>
            </a:r>
          </a:p>
          <a:p>
            <a:pPr marL="1257300" lvl="2" indent="-342900">
              <a:buFontTx/>
              <a:buChar char="-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LFA wire: 152.4 µm +/-5 µm (0.006’ +- 0.0002) 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 the strength properties by 3.5 %)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buFontTx/>
              <a:buChar char="-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AWI wire: 150 µm +/- 8 µm 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 the strength properties by 10 %) </a:t>
            </a:r>
          </a:p>
          <a:p>
            <a:pPr marL="1257300" lvl="2" indent="-342900">
              <a:buFontTx/>
              <a:buChar char="-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RST - Lockers : 150 µm +/- 4 µm (decrease of strength by 5 %) </a:t>
            </a:r>
          </a:p>
          <a:p>
            <a:pPr marL="1257300" lvl="2" indent="-342900">
              <a:buFontTx/>
              <a:buChar char="-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Surface properties –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 observed on AWI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(oxidation)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impact unknown on the strength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esidual stress – effect observed on AWI – impact unknown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 alignment on wire strength –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unknown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(can we test it ?)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 of relaxation of the frames over 4 years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(can we test the </a:t>
            </a:r>
            <a:r>
              <a:rPr lang="en-US" sz="2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protoDUNE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APAs ?)</a:t>
            </a:r>
            <a:endParaRPr lang="en-US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 pulley faults (cracks observed and lack of maintenance, over-tension observed but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unknown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H" sz="2000" dirty="0"/>
          </a:p>
        </p:txBody>
      </p:sp>
    </p:spTree>
    <p:extLst>
      <p:ext uri="{BB962C8B-B14F-4D97-AF65-F5344CB8AC3E}">
        <p14:creationId xmlns:p14="http://schemas.microsoft.com/office/powerpoint/2010/main" val="3529131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5181</TotalTime>
  <Words>1091</Words>
  <Application>Microsoft Macintosh PowerPoint</Application>
  <PresentationFormat>Widescreen</PresentationFormat>
  <Paragraphs>192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Compliance Office APA wires assessment summary and   requirements for the restart of production in the UK with LFA wires    Compliance Office - 14.08.2023 </vt:lpstr>
      <vt:lpstr>PowerPoint Presentation</vt:lpstr>
      <vt:lpstr>PowerPoint Presentation</vt:lpstr>
      <vt:lpstr>PowerPoint Presentation</vt:lpstr>
      <vt:lpstr>Test at CERN 07.08.2023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APA retensioning – APA8 (golden)  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Compliance Office  requirements for the restart of production in the UK  with LFA wires    O. Beltramello 08.08.2023 </dc:title>
  <dc:creator>Olga Beltramello</dc:creator>
  <cp:lastModifiedBy>Olga Beltramello</cp:lastModifiedBy>
  <cp:revision>34</cp:revision>
  <dcterms:created xsi:type="dcterms:W3CDTF">2023-08-04T14:44:11Z</dcterms:created>
  <dcterms:modified xsi:type="dcterms:W3CDTF">2023-08-11T17:28:38Z</dcterms:modified>
</cp:coreProperties>
</file>