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75" r:id="rId3"/>
    <p:sldMasterId id="2147483684" r:id="rId4"/>
  </p:sldMasterIdLst>
  <p:notesMasterIdLst>
    <p:notesMasterId r:id="rId11"/>
  </p:notesMasterIdLst>
  <p:handoutMasterIdLst>
    <p:handoutMasterId r:id="rId12"/>
  </p:handoutMasterIdLst>
  <p:sldIdLst>
    <p:sldId id="256" r:id="rId5"/>
    <p:sldId id="593" r:id="rId6"/>
    <p:sldId id="609" r:id="rId7"/>
    <p:sldId id="611" r:id="rId8"/>
    <p:sldId id="610" r:id="rId9"/>
    <p:sldId id="600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13"/>
    <p:restoredTop sz="93667" autoAdjust="0"/>
  </p:normalViewPr>
  <p:slideViewPr>
    <p:cSldViewPr>
      <p:cViewPr varScale="1">
        <p:scale>
          <a:sx n="98" d="100"/>
          <a:sy n="98" d="100"/>
        </p:scale>
        <p:origin x="192" y="744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98"/>
    </p:cViewPr>
  </p:sorterViewPr>
  <p:notesViewPr>
    <p:cSldViewPr>
      <p:cViewPr varScale="1">
        <p:scale>
          <a:sx n="86" d="100"/>
          <a:sy n="86" d="100"/>
        </p:scale>
        <p:origin x="2011" y="5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011" y="1"/>
            <a:ext cx="3169921" cy="482282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04D06D4B-F083-4F0B-B6C9-2D493B329ED9}" type="datetimeFigureOut">
              <a:rPr lang="en-US" smtClean="0"/>
              <a:t>8/14/23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011" y="9118920"/>
            <a:ext cx="3169921" cy="482281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BC3C506F-2269-46DF-AAD8-716176AB6A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33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72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6656" tIns="48328" rIns="96656" bIns="48328"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594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02520" y="6538623"/>
            <a:ext cx="336679" cy="184666"/>
          </a:xfrm>
        </p:spPr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08.14.23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08.14.23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76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08.14.23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08.14.23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6819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08.14.23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28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3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1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01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1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5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22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5347370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9" y="432612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70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1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5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1798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1" y="432611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1" y="1238252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372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22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9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192024" indent="-19888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1650" b="0" i="0">
                <a:solidFill>
                  <a:srgbClr val="63666A"/>
                </a:solidFill>
                <a:latin typeface="Helvetica"/>
              </a:defRPr>
            </a:lvl1pPr>
            <a:lvl2pPr marL="240030" indent="192024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500" b="0" i="0">
                <a:solidFill>
                  <a:srgbClr val="63666A"/>
                </a:solidFill>
                <a:latin typeface="Helvetica"/>
              </a:defRPr>
            </a:lvl2pPr>
            <a:lvl3pPr marL="48006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350" b="0" i="0">
                <a:solidFill>
                  <a:srgbClr val="63666A"/>
                </a:solidFill>
                <a:latin typeface="Helvetica"/>
              </a:defRPr>
            </a:lvl3pPr>
            <a:lvl4pPr marL="685800" indent="171450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90000"/>
              <a:buFont typeface="Lucida Grande"/>
              <a:buChar char="-"/>
              <a:defRPr sz="1200" b="0" i="0">
                <a:solidFill>
                  <a:srgbClr val="63666A"/>
                </a:solidFill>
                <a:latin typeface="Helvetica"/>
              </a:defRPr>
            </a:lvl4pPr>
            <a:lvl5pPr marL="857250" indent="144018">
              <a:lnSpc>
                <a:spcPct val="100000"/>
              </a:lnSpc>
              <a:spcBef>
                <a:spcPts val="774"/>
              </a:spcBef>
              <a:spcAft>
                <a:spcPts val="0"/>
              </a:spcAft>
              <a:buSzPct val="88000"/>
              <a:buFont typeface="Arial"/>
              <a:buChar char="•"/>
              <a:defRPr sz="105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0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88595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8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08.14.23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9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63666A"/>
                </a:solidFill>
                <a:latin typeface="Helvetica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200" b="0" i="0" baseline="0">
                <a:solidFill>
                  <a:srgbClr val="00B5E2"/>
                </a:solidFill>
                <a:latin typeface="Helvetic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9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9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9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425570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165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57880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08.14.23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862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68077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8887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01873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7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25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664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2303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08.14.23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68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12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08.14.23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6851904" y="6480046"/>
            <a:ext cx="1185672" cy="254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10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08.14.23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6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08.14.23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08.14.23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08.14.23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08.14.23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384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08.14.23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281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962" y="6358890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8156447" y="6499859"/>
            <a:ext cx="541020" cy="2209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304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317059"/>
            <a:ext cx="8378190" cy="177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B5A7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76326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/>
              <a:t>Eric James | APA Technical Board Meeting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865502" y="6538623"/>
            <a:ext cx="194449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BB5F2B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/>
              <a:t>08.14.23</a:t>
            </a:r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40159" y="6538623"/>
            <a:ext cx="336679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 b="1" i="0" kern="1200" spc="-5">
                <a:solidFill>
                  <a:srgbClr val="BB5F2B"/>
                </a:solidFill>
                <a:latin typeface="Arial"/>
                <a:ea typeface="+mn-ea"/>
                <a:cs typeface="Arial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08.14.23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66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9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1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2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9" y="6488432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488432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9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</p:sldLayoutIdLst>
  <p:hf hdr="0"/>
  <p:txStyles>
    <p:titleStyle>
      <a:lvl1pPr algn="ctr" defTabSz="342900" rtl="0" fontAlgn="base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257175" indent="-257175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557213" indent="-214313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8572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2001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1543050" indent="-171450" algn="l" defTabSz="342900" rtl="0" fontAlgn="base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08.14.23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Eric James | APA Technical Board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7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962" y="5761482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457962" y="473201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25908">
            <a:solidFill>
              <a:srgbClr val="BB5F2B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135879" y="211836"/>
            <a:ext cx="3598164" cy="214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7316723" y="5974079"/>
            <a:ext cx="1370076" cy="5577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44500" y="1951450"/>
            <a:ext cx="8089900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10"/>
              </a:lnSpc>
            </a:pPr>
            <a:r>
              <a:rPr lang="en-US" sz="3200" b="1" dirty="0">
                <a:solidFill>
                  <a:srgbClr val="BB5F2B"/>
                </a:solidFill>
                <a:latin typeface="Arial"/>
                <a:cs typeface="Arial"/>
              </a:rPr>
              <a:t>APA Transport and Storage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451" y="3463593"/>
            <a:ext cx="8245348" cy="1413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Eric James</a:t>
            </a:r>
          </a:p>
          <a:p>
            <a:pPr marL="12700">
              <a:lnSpc>
                <a:spcPct val="100000"/>
              </a:lnSpc>
            </a:pP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APA Technical Board </a:t>
            </a:r>
            <a:r>
              <a:rPr sz="2200" spc="-30" dirty="0">
                <a:solidFill>
                  <a:srgbClr val="BB5F2B"/>
                </a:solidFill>
                <a:latin typeface="Arial"/>
                <a:cs typeface="Arial"/>
              </a:rPr>
              <a:t>M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eet</a:t>
            </a:r>
            <a:r>
              <a:rPr sz="2200" dirty="0">
                <a:solidFill>
                  <a:srgbClr val="BB5F2B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BB5F2B"/>
                </a:solidFill>
                <a:latin typeface="Arial"/>
                <a:cs typeface="Arial"/>
              </a:rPr>
              <a:t>ng</a:t>
            </a:r>
            <a:endParaRPr lang="en-US" sz="2200" spc="-15" dirty="0">
              <a:solidFill>
                <a:srgbClr val="BB5F2B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en-US" sz="2200" spc="-15" dirty="0">
                <a:solidFill>
                  <a:srgbClr val="BB5F2B"/>
                </a:solidFill>
                <a:latin typeface="Arial"/>
                <a:cs typeface="Arial"/>
              </a:rPr>
              <a:t>August 14, </a:t>
            </a:r>
            <a:r>
              <a:rPr sz="2200" spc="-10" dirty="0">
                <a:solidFill>
                  <a:srgbClr val="BB5F2B"/>
                </a:solidFill>
                <a:latin typeface="Arial"/>
                <a:cs typeface="Arial"/>
              </a:rPr>
              <a:t>20</a:t>
            </a:r>
            <a:r>
              <a:rPr lang="en-US" sz="2200" spc="-10" dirty="0">
                <a:solidFill>
                  <a:srgbClr val="BB5F2B"/>
                </a:solidFill>
                <a:latin typeface="Arial"/>
                <a:cs typeface="Arial"/>
              </a:rPr>
              <a:t>23</a:t>
            </a:r>
          </a:p>
          <a:p>
            <a:pPr marL="12700">
              <a:lnSpc>
                <a:spcPts val="2615"/>
              </a:lnSpc>
              <a:spcBef>
                <a:spcPts val="530"/>
              </a:spcBef>
            </a:pPr>
            <a:endParaRPr lang="en-US" sz="2200" spc="-10" dirty="0">
              <a:solidFill>
                <a:srgbClr val="BB5F2B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53711" y="5993891"/>
            <a:ext cx="2519172" cy="537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Big Picture Issue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08.14.23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6781800" cy="48013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Current baseline plan is to fly APAs on Airbus Belugas (unpressurized cabins)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Biggest issue is on landing (rapid temperature change in potentially humid air conditions)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2"/>
                </a:solidFill>
              </a:rPr>
              <a:t>Aseet</a:t>
            </a:r>
            <a:r>
              <a:rPr lang="en-US" sz="2400" dirty="0">
                <a:solidFill>
                  <a:schemeClr val="tx2"/>
                </a:solidFill>
              </a:rPr>
              <a:t> estimates that in high humidity conditions one could condense 35g of water within volume of APA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Not possible to “seal” APA due to pressure considerations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9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Questions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08.14.23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30195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7391400" cy="498598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Can an APA get wet?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</a:rPr>
              <a:t>Aseet</a:t>
            </a:r>
            <a:r>
              <a:rPr lang="en-US" sz="2000" dirty="0">
                <a:solidFill>
                  <a:schemeClr val="tx2"/>
                </a:solidFill>
              </a:rPr>
              <a:t> does not see a particular issue based on the current list of APA materials (assuming change to rosin-based flux)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Probably would not want APA to sit wet for an extended period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Would not want to get wet with “dirty” water (for example, water running down the Ross Shaft)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If the answer to the above is no (even over short time periods), it seems like there are two options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Blow dry nitrogen through APA (requires pressurized bottles)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Blow dry air through APA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(requires power connection)</a:t>
            </a:r>
          </a:p>
        </p:txBody>
      </p:sp>
    </p:spTree>
    <p:extLst>
      <p:ext uri="{BB962C8B-B14F-4D97-AF65-F5344CB8AC3E}">
        <p14:creationId xmlns:p14="http://schemas.microsoft.com/office/powerpoint/2010/main" val="153474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Questions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08.14.23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6705600" cy="276998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If the APAs can get wet for short periods, we could blow dry air through the APAs after they arrive in the 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At airport (within hours)?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At storage facility (within days)?</a:t>
            </a: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7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Protection Panels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08.14.23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AB4BC7-FC17-567B-AD04-C32B39B556AF}"/>
              </a:ext>
            </a:extLst>
          </p:cNvPr>
          <p:cNvSpPr/>
          <p:nvPr/>
        </p:nvSpPr>
        <p:spPr>
          <a:xfrm>
            <a:off x="1219200" y="1524000"/>
            <a:ext cx="4876800" cy="2362200"/>
          </a:xfrm>
          <a:prstGeom prst="rect">
            <a:avLst/>
          </a:prstGeom>
          <a:noFill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8745743-3B29-A3CD-DFF9-60FA309F8C54}"/>
              </a:ext>
            </a:extLst>
          </p:cNvPr>
          <p:cNvSpPr/>
          <p:nvPr/>
        </p:nvSpPr>
        <p:spPr>
          <a:xfrm>
            <a:off x="1257300" y="1676400"/>
            <a:ext cx="48006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44E3EC8B-B46F-205A-C00E-7651B06E5177}"/>
              </a:ext>
            </a:extLst>
          </p:cNvPr>
          <p:cNvSpPr/>
          <p:nvPr/>
        </p:nvSpPr>
        <p:spPr>
          <a:xfrm>
            <a:off x="1257300" y="3487708"/>
            <a:ext cx="4800600" cy="304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F3FDA53-9FA3-D657-D544-65B07B4114CA}"/>
              </a:ext>
            </a:extLst>
          </p:cNvPr>
          <p:cNvCxnSpPr/>
          <p:nvPr/>
        </p:nvCxnSpPr>
        <p:spPr>
          <a:xfrm flipH="1">
            <a:off x="6477000" y="1828800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C4FDDF-20B4-6479-10F0-FB4AE97B027B}"/>
              </a:ext>
            </a:extLst>
          </p:cNvPr>
          <p:cNvCxnSpPr/>
          <p:nvPr/>
        </p:nvCxnSpPr>
        <p:spPr>
          <a:xfrm flipH="1">
            <a:off x="165358" y="3648817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824629-6B2A-C0ED-A888-8262C4765CDC}"/>
              </a:ext>
            </a:extLst>
          </p:cNvPr>
          <p:cNvCxnSpPr>
            <a:cxnSpLocks/>
          </p:cNvCxnSpPr>
          <p:nvPr/>
        </p:nvCxnSpPr>
        <p:spPr>
          <a:xfrm>
            <a:off x="6477000" y="3648817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14E5BB-FCAB-0070-711B-68B8FED31854}"/>
              </a:ext>
            </a:extLst>
          </p:cNvPr>
          <p:cNvCxnSpPr>
            <a:cxnSpLocks/>
          </p:cNvCxnSpPr>
          <p:nvPr/>
        </p:nvCxnSpPr>
        <p:spPr>
          <a:xfrm>
            <a:off x="228600" y="1828800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763AA23-CEA9-8B5C-B6A0-07484A5B0612}"/>
              </a:ext>
            </a:extLst>
          </p:cNvPr>
          <p:cNvCxnSpPr>
            <a:cxnSpLocks/>
          </p:cNvCxnSpPr>
          <p:nvPr/>
        </p:nvCxnSpPr>
        <p:spPr>
          <a:xfrm>
            <a:off x="1752600" y="1802600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8CCE44D-E459-0685-ECB4-FEFD516EB45E}"/>
              </a:ext>
            </a:extLst>
          </p:cNvPr>
          <p:cNvCxnSpPr>
            <a:cxnSpLocks/>
          </p:cNvCxnSpPr>
          <p:nvPr/>
        </p:nvCxnSpPr>
        <p:spPr>
          <a:xfrm>
            <a:off x="4800600" y="3657600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00B76EE-E720-2F3F-2E57-D770165F8B84}"/>
              </a:ext>
            </a:extLst>
          </p:cNvPr>
          <p:cNvCxnSpPr/>
          <p:nvPr/>
        </p:nvCxnSpPr>
        <p:spPr>
          <a:xfrm flipH="1">
            <a:off x="4800600" y="1828800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F83D652-90D2-8339-A84C-CDB54EEF37A4}"/>
              </a:ext>
            </a:extLst>
          </p:cNvPr>
          <p:cNvCxnSpPr/>
          <p:nvPr/>
        </p:nvCxnSpPr>
        <p:spPr>
          <a:xfrm flipH="1">
            <a:off x="1752600" y="3657600"/>
            <a:ext cx="838200" cy="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A9333D6-68A0-C9E8-0E5F-DF1BEA468144}"/>
              </a:ext>
            </a:extLst>
          </p:cNvPr>
          <p:cNvCxnSpPr>
            <a:cxnSpLocks/>
          </p:cNvCxnSpPr>
          <p:nvPr/>
        </p:nvCxnSpPr>
        <p:spPr>
          <a:xfrm>
            <a:off x="2743200" y="2302660"/>
            <a:ext cx="342900" cy="6096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E8A8F00-09E9-546C-F1A3-BC41B0EDF2C3}"/>
              </a:ext>
            </a:extLst>
          </p:cNvPr>
          <p:cNvCxnSpPr>
            <a:cxnSpLocks/>
          </p:cNvCxnSpPr>
          <p:nvPr/>
        </p:nvCxnSpPr>
        <p:spPr>
          <a:xfrm flipH="1">
            <a:off x="3971047" y="2319550"/>
            <a:ext cx="419100" cy="570467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E3851889-5E28-B8E5-EA62-99BC85CCC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999" y="4267200"/>
            <a:ext cx="7696201" cy="252376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Seal protection panels as well as possible with exception of four conduit holes (use these holes to blow dry air through APA)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Could cover with desiccant-filled panels at other times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  <a:p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235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495242"/>
            <a:ext cx="8255000" cy="492443"/>
          </a:xfrm>
        </p:spPr>
        <p:txBody>
          <a:bodyPr/>
          <a:lstStyle/>
          <a:p>
            <a:r>
              <a:rPr lang="en-US" sz="3200" dirty="0"/>
              <a:t>Transport Frame Covers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6"/>
          </p:nvPr>
        </p:nvSpPr>
        <p:spPr>
          <a:xfrm>
            <a:off x="3942744" y="6538623"/>
            <a:ext cx="1944498" cy="184666"/>
          </a:xfrm>
        </p:spPr>
        <p:txBody>
          <a:bodyPr/>
          <a:lstStyle/>
          <a:p>
            <a:pPr marL="12700"/>
            <a:r>
              <a:rPr lang="en-US"/>
              <a:t>08.14.23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5"/>
          </p:nvPr>
        </p:nvSpPr>
        <p:spPr>
          <a:xfrm>
            <a:off x="866647" y="6538623"/>
            <a:ext cx="2943353" cy="184666"/>
          </a:xfrm>
        </p:spPr>
        <p:txBody>
          <a:bodyPr/>
          <a:lstStyle/>
          <a:p>
            <a:pPr marL="12700">
              <a:lnSpc>
                <a:spcPct val="100000"/>
              </a:lnSpc>
            </a:pPr>
            <a:r>
              <a:rPr lang="en-US" dirty="0"/>
              <a:t>Eric James | APA Technical Board Meeting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90BCFC9-8C95-439A-BB78-C0BEB6D56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0600" y="1231880"/>
            <a:ext cx="7162800" cy="344709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Suggest focusing on sealing the protection panels as well as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Could then think about eliminating the aluminum panels entirely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Solves weight issue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Solves issue of drilling ASF attachment points for the aluminum panels </a:t>
            </a:r>
          </a:p>
        </p:txBody>
      </p:sp>
    </p:spTree>
    <p:extLst>
      <p:ext uri="{BB962C8B-B14F-4D97-AF65-F5344CB8AC3E}">
        <p14:creationId xmlns:p14="http://schemas.microsoft.com/office/powerpoint/2010/main" val="3993105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21983</TotalTime>
  <Words>334</Words>
  <Application>Microsoft Macintosh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Helvetica</vt:lpstr>
      <vt:lpstr>Lucida Grande</vt:lpstr>
      <vt:lpstr>Office Theme</vt:lpstr>
      <vt:lpstr>LBNF Content-Footer Theme</vt:lpstr>
      <vt:lpstr>1_LBNF Content-Footer Theme</vt:lpstr>
      <vt:lpstr>2_LBNF Content-Footer Theme</vt:lpstr>
      <vt:lpstr>PowerPoint Presentation</vt:lpstr>
      <vt:lpstr>Big Picture Issue </vt:lpstr>
      <vt:lpstr>Questions </vt:lpstr>
      <vt:lpstr>Questions </vt:lpstr>
      <vt:lpstr>Protection Panels </vt:lpstr>
      <vt:lpstr>Transport Frame Covers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Eric B James</cp:lastModifiedBy>
  <cp:revision>1176</cp:revision>
  <cp:lastPrinted>2020-09-14T14:05:25Z</cp:lastPrinted>
  <dcterms:created xsi:type="dcterms:W3CDTF">2016-07-13T11:29:54Z</dcterms:created>
  <dcterms:modified xsi:type="dcterms:W3CDTF">2023-08-14T12:05:33Z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2016-06-23T00:00:00Z</vt:filetime>
  </property>
  <property fmtid="{D5CDD505-2E9C-101B-9397-08002B2CF9AE}" pid="3" name="LastSaved">
    <vt:filetime>2016-07-13T00:00:00Z</vt:filetime>
  </property>
</Properties>
</file>