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Lst>
  <p:notesMasterIdLst>
    <p:notesMasterId r:id="rId8"/>
  </p:notesMasterIdLst>
  <p:handoutMasterIdLst>
    <p:handoutMasterId r:id="rId9"/>
  </p:handoutMasterIdLst>
  <p:sldIdLst>
    <p:sldId id="294" r:id="rId3"/>
    <p:sldId id="349" r:id="rId4"/>
    <p:sldId id="374" r:id="rId5"/>
    <p:sldId id="372" r:id="rId6"/>
    <p:sldId id="371" r:id="rId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3792" autoAdjust="0"/>
  </p:normalViewPr>
  <p:slideViewPr>
    <p:cSldViewPr snapToGrid="0" snapToObjects="1" showGuides="1">
      <p:cViewPr varScale="1">
        <p:scale>
          <a:sx n="86" d="100"/>
          <a:sy n="86" d="100"/>
        </p:scale>
        <p:origin x="136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8/18/2023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93817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0466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0364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88346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84051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448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353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June 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 Schoell | 2022 Shutdown Bootcamp - Radiation Safety</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419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17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June 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 Schoell | 2022 Shutdown Bootcamp - Radiation Safety</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32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June 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 Schoell | 2022 Shutdown Bootcamp - Radiation Safety</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12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12779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17249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303036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h-docdb.fnal.gov/cgi-bin/RetrieveFile?docid=131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 Id="rId4" Type="http://schemas.openxmlformats.org/officeDocument/2006/relationships/hyperlink" Target="https://eshq.fnal.gov/atwork/safety-occupat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08/18/2023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08/18/2023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Main Injector</a:t>
            </a:r>
          </a:p>
          <a:p>
            <a:pPr lvl="1"/>
            <a:r>
              <a:rPr lang="en-US" sz="1800" dirty="0">
                <a:solidFill>
                  <a:srgbClr val="FF0000"/>
                </a:solidFill>
              </a:rPr>
              <a:t>8  GeV *+</a:t>
            </a:r>
          </a:p>
          <a:p>
            <a:pPr lvl="1"/>
            <a:r>
              <a:rPr lang="en-US" sz="1800" dirty="0">
                <a:solidFill>
                  <a:srgbClr val="FF0000"/>
                </a:solidFill>
              </a:rPr>
              <a:t>MI-20—MI-62 *+</a:t>
            </a:r>
          </a:p>
          <a:p>
            <a:pPr lvl="1"/>
            <a:r>
              <a:rPr lang="en-US" sz="1800" dirty="0">
                <a:solidFill>
                  <a:srgbClr val="FF0000"/>
                </a:solidFill>
              </a:rPr>
              <a:t>MI-10 *+</a:t>
            </a:r>
          </a:p>
          <a:p>
            <a:r>
              <a:rPr lang="en-US" sz="2000" dirty="0"/>
              <a:t>NuMI Pre-Target / Target Hall *+%</a:t>
            </a:r>
          </a:p>
          <a:p>
            <a:r>
              <a:rPr lang="en-US" sz="2000" dirty="0">
                <a:solidFill>
                  <a:srgbClr val="FF0000"/>
                </a:solidFill>
              </a:rPr>
              <a:t>NuMI Absorber Hall *+</a:t>
            </a:r>
          </a:p>
          <a:p>
            <a:r>
              <a:rPr lang="en-US" sz="2000" dirty="0"/>
              <a:t>Muon Campus US/DS + - &gt; May down post, still pending wipe results</a:t>
            </a:r>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800767"/>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b="1" dirty="0">
                <a:solidFill>
                  <a:schemeClr val="accent3">
                    <a:lumMod val="75000"/>
                  </a:schemeClr>
                </a:solidFill>
              </a:rPr>
              <a:t>Daily briefings for non-AD available in the Dungeon from 7-10am</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 or highly activated items are staged or in movement</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08/18/2023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000" dirty="0"/>
          </a:p>
        </p:txBody>
      </p:sp>
      <p:pic>
        <p:nvPicPr>
          <p:cNvPr id="9" name="Picture 8">
            <a:extLst>
              <a:ext uri="{FF2B5EF4-FFF2-40B4-BE49-F238E27FC236}">
                <a16:creationId xmlns:a16="http://schemas.microsoft.com/office/drawing/2014/main" id="{1558F2DC-C09F-36F7-133E-379A4579163F}"/>
              </a:ext>
            </a:extLst>
          </p:cNvPr>
          <p:cNvPicPr>
            <a:picLocks noChangeAspect="1"/>
          </p:cNvPicPr>
          <p:nvPr/>
        </p:nvPicPr>
        <p:blipFill>
          <a:blip r:embed="rId2"/>
          <a:stretch>
            <a:fillRect/>
          </a:stretch>
        </p:blipFill>
        <p:spPr>
          <a:xfrm>
            <a:off x="228600" y="2498351"/>
            <a:ext cx="8656476" cy="2100281"/>
          </a:xfrm>
          <a:prstGeom prst="rect">
            <a:avLst/>
          </a:prstGeom>
        </p:spPr>
      </p:pic>
    </p:spTree>
    <p:extLst>
      <p:ext uri="{BB962C8B-B14F-4D97-AF65-F5344CB8AC3E}">
        <p14:creationId xmlns:p14="http://schemas.microsoft.com/office/powerpoint/2010/main" val="147355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82D659B4-E0C3-8DDD-9A36-F3622FCD36B0}"/>
              </a:ext>
            </a:extLst>
          </p:cNvPr>
          <p:cNvPicPr>
            <a:picLocks noGrp="1" noChangeAspect="1"/>
          </p:cNvPicPr>
          <p:nvPr>
            <p:ph idx="1"/>
          </p:nvPr>
        </p:nvPicPr>
        <p:blipFill>
          <a:blip r:embed="rId2"/>
          <a:stretch>
            <a:fillRect/>
          </a:stretch>
        </p:blipFill>
        <p:spPr>
          <a:xfrm>
            <a:off x="4313216" y="899318"/>
            <a:ext cx="4705608" cy="5059363"/>
          </a:xfrm>
        </p:spPr>
      </p:pic>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Shutdown ALARA and Dose/Job Plans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08/18/2023</a:t>
            </a:r>
          </a:p>
        </p:txBody>
      </p:sp>
      <p:sp>
        <p:nvSpPr>
          <p:cNvPr id="13" name="TextBox 12">
            <a:extLst>
              <a:ext uri="{FF2B5EF4-FFF2-40B4-BE49-F238E27FC236}">
                <a16:creationId xmlns:a16="http://schemas.microsoft.com/office/drawing/2014/main" id="{155599B1-AECB-0642-2B49-D8CE6732DABD}"/>
              </a:ext>
            </a:extLst>
          </p:cNvPr>
          <p:cNvSpPr txBox="1"/>
          <p:nvPr/>
        </p:nvSpPr>
        <p:spPr>
          <a:xfrm>
            <a:off x="346229" y="1269507"/>
            <a:ext cx="3852909" cy="4524315"/>
          </a:xfrm>
          <a:prstGeom prst="rect">
            <a:avLst/>
          </a:prstGeom>
          <a:noFill/>
        </p:spPr>
        <p:txBody>
          <a:bodyPr wrap="square" rtlCol="0">
            <a:spAutoFit/>
          </a:bodyPr>
          <a:lstStyle/>
          <a:p>
            <a:r>
              <a:rPr lang="en-US" dirty="0"/>
              <a:t>Shutdown is HERE, make sure all relevant jobs are reviewed by Radiation Safety. Triggers for a Dose Plan and a Formal ALARA Review are on the right, and a link to the review spreadsheet is below.</a:t>
            </a:r>
          </a:p>
          <a:p>
            <a:endParaRPr lang="en-US" dirty="0"/>
          </a:p>
          <a:p>
            <a:r>
              <a:rPr lang="en-US" dirty="0">
                <a:hlinkClick r:id="rId3"/>
              </a:rPr>
              <a:t>http://esh-docdb.fnal.gov/cgi-bin/RetrieveFile?docid=1316</a:t>
            </a:r>
            <a:endParaRPr lang="en-US" dirty="0"/>
          </a:p>
          <a:p>
            <a:endParaRPr lang="en-US" dirty="0"/>
          </a:p>
        </p:txBody>
      </p:sp>
    </p:spTree>
    <p:extLst>
      <p:ext uri="{BB962C8B-B14F-4D97-AF65-F5344CB8AC3E}">
        <p14:creationId xmlns:p14="http://schemas.microsoft.com/office/powerpoint/2010/main" val="186528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16393" y="399495"/>
            <a:ext cx="8711214" cy="1553594"/>
          </a:xfrm>
        </p:spPr>
        <p:txBody>
          <a:bodyPr/>
          <a:lstStyle/>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right-hand column:</a:t>
            </a:r>
          </a:p>
          <a:p>
            <a:pPr marL="0" indent="0">
              <a:buNone/>
            </a:pPr>
            <a:r>
              <a:rPr lang="en-US" b="1" dirty="0">
                <a:hlinkClick r:id="rId3"/>
              </a:rPr>
              <a:t>Link to RSO Responsibilities</a:t>
            </a:r>
            <a:endParaRPr lang="en-US" b="1" dirty="0"/>
          </a:p>
          <a:p>
            <a:pPr marL="0" indent="0">
              <a:buNone/>
            </a:pPr>
            <a:endParaRPr lang="en-US" b="1" dirty="0"/>
          </a:p>
          <a:p>
            <a:pPr marL="0" indent="0">
              <a:buNone/>
            </a:pPr>
            <a:r>
              <a:rPr lang="en-US" b="1" dirty="0"/>
              <a:t>Need to contact your DSO?</a:t>
            </a:r>
          </a:p>
          <a:p>
            <a:pPr marL="0" indent="0">
              <a:buNone/>
            </a:pPr>
            <a:r>
              <a:rPr lang="en-US" sz="2400" dirty="0">
                <a:hlinkClick r:id="rId4"/>
              </a:rPr>
              <a:t>Link to DSO Page</a:t>
            </a:r>
            <a:endParaRPr lang="en-US" sz="2400"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Safety Professional!</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08/18/2023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41772</TotalTime>
  <Words>333</Words>
  <Application>Microsoft Office PowerPoint</Application>
  <PresentationFormat>On-screen Show (4:3)</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Helvetica</vt:lpstr>
      <vt:lpstr>Fermilab_PPT_090815</vt:lpstr>
      <vt:lpstr>1_Fermilab_PPT_090815</vt:lpstr>
      <vt:lpstr>PowerPoint Presentation</vt:lpstr>
      <vt:lpstr>Enclosure Briefings</vt:lpstr>
      <vt:lpstr>Enclosure Briefings</vt:lpstr>
      <vt:lpstr>Shutdown ALARA and Dose/Job Plans</vt:lpstr>
      <vt:lpstr>Contacting your Safety Professional!</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564</cp:revision>
  <cp:lastPrinted>2021-04-29T21:25:00Z</cp:lastPrinted>
  <dcterms:created xsi:type="dcterms:W3CDTF">2019-04-19T18:59:21Z</dcterms:created>
  <dcterms:modified xsi:type="dcterms:W3CDTF">2023-08-18T14:02:18Z</dcterms:modified>
</cp:coreProperties>
</file>