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272-25B5-497A-941B-62CA00339AC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FB4-632C-45EB-AC26-F05F48D6F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9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272-25B5-497A-941B-62CA00339AC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FB4-632C-45EB-AC26-F05F48D6F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9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272-25B5-497A-941B-62CA00339AC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FB4-632C-45EB-AC26-F05F48D6F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272-25B5-497A-941B-62CA00339AC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FB4-632C-45EB-AC26-F05F48D6F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5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272-25B5-497A-941B-62CA00339AC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FB4-632C-45EB-AC26-F05F48D6F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5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272-25B5-497A-941B-62CA00339AC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FB4-632C-45EB-AC26-F05F48D6F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31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272-25B5-497A-941B-62CA00339AC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FB4-632C-45EB-AC26-F05F48D6F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5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272-25B5-497A-941B-62CA00339AC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FB4-632C-45EB-AC26-F05F48D6F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4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272-25B5-497A-941B-62CA00339AC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FB4-632C-45EB-AC26-F05F48D6F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0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272-25B5-497A-941B-62CA00339AC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FB4-632C-45EB-AC26-F05F48D6F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0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272-25B5-497A-941B-62CA00339AC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FB4-632C-45EB-AC26-F05F48D6F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2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CD272-25B5-497A-941B-62CA00339AC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EFB4-632C-45EB-AC26-F05F48D6F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Human Resources and Infrastructure development proposal for IIFC-Physics program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3429000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B050"/>
                </a:solidFill>
              </a:rPr>
              <a:t>Shashi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Dugad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algn="ctr"/>
            <a:endParaRPr lang="en-US" sz="2400" b="1" dirty="0" smtClean="0">
              <a:solidFill>
                <a:srgbClr val="00B05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IIFC-Physics Meeting at TIFR</a:t>
            </a:r>
          </a:p>
          <a:p>
            <a:pPr algn="ctr"/>
            <a:endParaRPr lang="en-US" sz="2400" b="1" dirty="0">
              <a:solidFill>
                <a:srgbClr val="00B05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8 August 2012</a:t>
            </a:r>
          </a:p>
        </p:txBody>
      </p:sp>
    </p:spTree>
    <p:extLst>
      <p:ext uri="{BB962C8B-B14F-4D97-AF65-F5344CB8AC3E}">
        <p14:creationId xmlns:p14="http://schemas.microsoft.com/office/powerpoint/2010/main" val="1606192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28600"/>
            <a:ext cx="6324600" cy="954107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Proposed Plan for HRD and Infrastructure Implementation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447800"/>
            <a:ext cx="762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u="sng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Conduct graduate school with adjunct faculties from India and USA</a:t>
            </a:r>
          </a:p>
          <a:p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Carry out laboratory activities at Mumbai, Ooty ….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Develop labs at various places with joint involvement of  scientist from India and USA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Select 2</a:t>
            </a:r>
            <a:r>
              <a:rPr lang="en-US" sz="2000" b="1" baseline="30000" dirty="0" smtClean="0">
                <a:solidFill>
                  <a:srgbClr val="00B050"/>
                </a:solidFill>
              </a:rPr>
              <a:t>nd</a:t>
            </a:r>
            <a:r>
              <a:rPr lang="en-US" sz="2000" b="1" dirty="0" smtClean="0">
                <a:solidFill>
                  <a:srgbClr val="00B050"/>
                </a:solidFill>
              </a:rPr>
              <a:t>  batch of students starting from Aug.2014</a:t>
            </a:r>
          </a:p>
          <a:p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200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28600"/>
            <a:ext cx="6324600" cy="954107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Proposed Plan for HRD and Infrastructure Implementation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447800"/>
            <a:ext cx="7620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002060"/>
                </a:solidFill>
              </a:rPr>
              <a:t>Aug. 2014</a:t>
            </a:r>
            <a:r>
              <a:rPr lang="en-US" sz="2000" b="1" u="sng" dirty="0" smtClean="0">
                <a:solidFill>
                  <a:srgbClr val="002060"/>
                </a:solidFill>
                <a:sym typeface="Wingdings" pitchFamily="2" charset="2"/>
              </a:rPr>
              <a:t> Aug. </a:t>
            </a:r>
            <a:r>
              <a:rPr lang="en-US" sz="2000" b="1" u="sng" dirty="0" smtClean="0">
                <a:solidFill>
                  <a:srgbClr val="002060"/>
                </a:solidFill>
              </a:rPr>
              <a:t>2015: </a:t>
            </a:r>
          </a:p>
          <a:p>
            <a:endParaRPr lang="en-US" sz="2000" b="1" u="sng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1</a:t>
            </a:r>
            <a:r>
              <a:rPr lang="en-US" sz="2000" b="1" baseline="30000" dirty="0" smtClean="0">
                <a:solidFill>
                  <a:srgbClr val="00B050"/>
                </a:solidFill>
              </a:rPr>
              <a:t>st</a:t>
            </a:r>
            <a:r>
              <a:rPr lang="en-US" sz="2000" b="1" dirty="0" smtClean="0">
                <a:solidFill>
                  <a:srgbClr val="00B050"/>
                </a:solidFill>
              </a:rPr>
              <a:t> year batch work for their Ph.D. program under guidance of India/US  scientists; they work towards development of labs in India and US, develop new detector technology  and associated electronics  for IIFC physics program, carry out  physics analysis as part of Ph.D. program</a:t>
            </a:r>
          </a:p>
          <a:p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Conduct graduate school for 2</a:t>
            </a:r>
            <a:r>
              <a:rPr lang="en-US" sz="2000" b="1" baseline="30000" dirty="0" smtClean="0">
                <a:solidFill>
                  <a:srgbClr val="00B050"/>
                </a:solidFill>
              </a:rPr>
              <a:t>nd</a:t>
            </a:r>
            <a:r>
              <a:rPr lang="en-US" sz="2000" b="1" dirty="0" smtClean="0">
                <a:solidFill>
                  <a:srgbClr val="00B050"/>
                </a:solidFill>
              </a:rPr>
              <a:t> year batch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Start implementation of  building infrastructure for large scale activities towards domestic and IIFC physics program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Programs beyond Aug 2015  will </a:t>
            </a:r>
            <a:r>
              <a:rPr lang="en-US" sz="2000" b="1" smtClean="0">
                <a:solidFill>
                  <a:srgbClr val="00B050"/>
                </a:solidFill>
              </a:rPr>
              <a:t>be similar to 2013-2015</a:t>
            </a:r>
          </a:p>
          <a:p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81000"/>
            <a:ext cx="6172200" cy="523220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Prologue: Large Scale National Activities 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1389995"/>
            <a:ext cx="5638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Radio Telescope 				~1970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Ooty + Pune</a:t>
            </a:r>
          </a:p>
          <a:p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Deep underground Experiments, KGF 	~1960</a:t>
            </a:r>
          </a:p>
          <a:p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Proton Decay Experiment, KGF		~1980</a:t>
            </a:r>
          </a:p>
          <a:p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Extensive Air Shower Array Experiment	~1960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KGF, Ooty</a:t>
            </a:r>
          </a:p>
          <a:p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2000" b="1" dirty="0" err="1" smtClean="0">
                <a:solidFill>
                  <a:srgbClr val="7030A0"/>
                </a:solidFill>
              </a:rPr>
              <a:t>TeV</a:t>
            </a:r>
            <a:r>
              <a:rPr lang="en-US" sz="2000" b="1" dirty="0" smtClean="0">
                <a:solidFill>
                  <a:srgbClr val="7030A0"/>
                </a:solidFill>
              </a:rPr>
              <a:t> Gama Ray Astronomy			~1970</a:t>
            </a:r>
          </a:p>
          <a:p>
            <a:r>
              <a:rPr lang="en-US" sz="2000" b="1" dirty="0" err="1" smtClean="0">
                <a:solidFill>
                  <a:srgbClr val="7030A0"/>
                </a:solidFill>
              </a:rPr>
              <a:t>Pachmarhi</a:t>
            </a:r>
            <a:r>
              <a:rPr lang="en-US" sz="2000" b="1" dirty="0" smtClean="0">
                <a:solidFill>
                  <a:srgbClr val="7030A0"/>
                </a:solidFill>
              </a:rPr>
              <a:t>, Mount Abu, </a:t>
            </a:r>
            <a:r>
              <a:rPr lang="en-US" sz="2000" b="1" dirty="0" err="1" smtClean="0">
                <a:solidFill>
                  <a:srgbClr val="7030A0"/>
                </a:solidFill>
              </a:rPr>
              <a:t>Hanle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2000" b="1" dirty="0" err="1" smtClean="0">
                <a:solidFill>
                  <a:srgbClr val="7030A0"/>
                </a:solidFill>
              </a:rPr>
              <a:t>Pelletron</a:t>
            </a:r>
            <a:r>
              <a:rPr lang="en-US" sz="2000" b="1" dirty="0" smtClean="0">
                <a:solidFill>
                  <a:srgbClr val="7030A0"/>
                </a:solidFill>
              </a:rPr>
              <a:t>, TIFR				~1990</a:t>
            </a:r>
          </a:p>
          <a:p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INO Detector		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       Under preparation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53831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85800"/>
            <a:ext cx="7086600" cy="523220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Prologue: Large Scale International Activities 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1752600"/>
            <a:ext cx="5486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L3 Experiment  at CERN		~1985</a:t>
            </a:r>
          </a:p>
          <a:p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BELLE Experiment at KEK		~1995</a:t>
            </a:r>
          </a:p>
          <a:p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D0 Experiment at FNAL		~1990</a:t>
            </a:r>
          </a:p>
          <a:p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CMS Experiment at CERN		~1995</a:t>
            </a:r>
          </a:p>
          <a:p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ALICE Experiment at CERN	~1995</a:t>
            </a:r>
            <a:endParaRPr 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557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685800"/>
            <a:ext cx="4800600" cy="523220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Future needs for HEP programs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697772"/>
            <a:ext cx="6705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Current involvement of younger scientists and students 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is primarily into physics analysis of data 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C00000"/>
                </a:solidFill>
              </a:rPr>
              <a:t>Scientific community that could built big facilities is vital to any high energy physics program</a:t>
            </a:r>
          </a:p>
          <a:p>
            <a:endParaRPr lang="en-US" sz="2000" b="1" dirty="0" smtClean="0">
              <a:solidFill>
                <a:srgbClr val="C00000"/>
              </a:solidFill>
            </a:endParaRPr>
          </a:p>
          <a:p>
            <a:r>
              <a:rPr lang="en-US" sz="2000" b="1" dirty="0" smtClean="0">
                <a:solidFill>
                  <a:srgbClr val="C00000"/>
                </a:solidFill>
              </a:rPr>
              <a:t>We need to train students on detector development activities </a:t>
            </a:r>
          </a:p>
          <a:p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b="1" dirty="0" smtClean="0">
                <a:solidFill>
                  <a:srgbClr val="C00000"/>
                </a:solidFill>
              </a:rPr>
              <a:t>Need to generate large pool of young scientists who can play key role building large scale detector</a:t>
            </a:r>
            <a:r>
              <a:rPr lang="en-US" sz="2000" b="1" dirty="0">
                <a:solidFill>
                  <a:srgbClr val="C00000"/>
                </a:solidFill>
              </a:rPr>
              <a:t>s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endParaRPr lang="en-US" sz="20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35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457200"/>
            <a:ext cx="6324600" cy="523220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Human Resource Development Proposal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447800"/>
            <a:ext cx="6324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Initiate </a:t>
            </a:r>
            <a:r>
              <a:rPr lang="en-US" sz="2000" b="1" dirty="0" err="1" smtClean="0">
                <a:solidFill>
                  <a:srgbClr val="7030A0"/>
                </a:solidFill>
              </a:rPr>
              <a:t>M.Tech</a:t>
            </a:r>
            <a:r>
              <a:rPr lang="en-US" sz="2000" b="1" dirty="0" smtClean="0">
                <a:solidFill>
                  <a:srgbClr val="7030A0"/>
                </a:solidFill>
              </a:rPr>
              <a:t>./</a:t>
            </a:r>
            <a:r>
              <a:rPr lang="en-US" sz="2000" b="1" dirty="0" err="1" smtClean="0">
                <a:solidFill>
                  <a:srgbClr val="7030A0"/>
                </a:solidFill>
              </a:rPr>
              <a:t>Ph.D</a:t>
            </a:r>
            <a:r>
              <a:rPr lang="en-US" sz="2000" b="1" dirty="0" smtClean="0">
                <a:solidFill>
                  <a:srgbClr val="7030A0"/>
                </a:solidFill>
              </a:rPr>
              <a:t> HEP Program </a:t>
            </a:r>
          </a:p>
          <a:p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Joint initiative of  India and United States</a:t>
            </a:r>
          </a:p>
          <a:p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Preferred location educational institute like IIT, HBNI</a:t>
            </a:r>
          </a:p>
          <a:p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Select about five students per year based on GATE score and interview</a:t>
            </a:r>
          </a:p>
          <a:p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Formal teaching + laboratory  activities in 1</a:t>
            </a:r>
            <a:r>
              <a:rPr lang="en-US" sz="2000" b="1" baseline="30000" dirty="0" smtClean="0">
                <a:solidFill>
                  <a:srgbClr val="7030A0"/>
                </a:solidFill>
              </a:rPr>
              <a:t>st</a:t>
            </a:r>
            <a:r>
              <a:rPr lang="en-US" sz="2000" b="1" dirty="0" smtClean="0">
                <a:solidFill>
                  <a:srgbClr val="7030A0"/>
                </a:solidFill>
              </a:rPr>
              <a:t> year.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  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Lab. facilities at GRAPES, Ooty can be provided. </a:t>
            </a:r>
          </a:p>
          <a:p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Existing infrastructure at HBNI could be requested</a:t>
            </a:r>
          </a:p>
        </p:txBody>
      </p:sp>
    </p:spTree>
    <p:extLst>
      <p:ext uri="{BB962C8B-B14F-4D97-AF65-F5344CB8AC3E}">
        <p14:creationId xmlns:p14="http://schemas.microsoft.com/office/powerpoint/2010/main" val="7231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457200"/>
            <a:ext cx="6324600" cy="523220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Human Resource Development Proposal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447800"/>
            <a:ext cx="6324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After satisfactory performance , students in 2</a:t>
            </a:r>
            <a:r>
              <a:rPr lang="en-US" sz="2000" b="1" baseline="30000" dirty="0" smtClean="0">
                <a:solidFill>
                  <a:srgbClr val="7030A0"/>
                </a:solidFill>
              </a:rPr>
              <a:t>nd</a:t>
            </a:r>
            <a:r>
              <a:rPr lang="en-US" sz="2000" b="1" dirty="0" smtClean="0">
                <a:solidFill>
                  <a:srgbClr val="7030A0"/>
                </a:solidFill>
              </a:rPr>
              <a:t> year will be assigned for Ph.D. program with a guide from US and India</a:t>
            </a:r>
          </a:p>
          <a:p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Students will be doing their research on Detector development , electronics and associated physics in India and US</a:t>
            </a:r>
          </a:p>
          <a:p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Along with training students,  develop infrastructure for long term need of the HEP program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….</a:t>
            </a:r>
            <a:r>
              <a:rPr lang="en-US" sz="2000" b="1" dirty="0" smtClean="0">
                <a:solidFill>
                  <a:srgbClr val="00B050"/>
                </a:solidFill>
              </a:rPr>
              <a:t>Buildings, Laboratories at Mumbai, GRAPES-</a:t>
            </a:r>
            <a:r>
              <a:rPr lang="en-US" sz="2000" b="1" dirty="0" err="1" smtClean="0">
                <a:solidFill>
                  <a:srgbClr val="00B050"/>
                </a:solidFill>
              </a:rPr>
              <a:t>Ooty</a:t>
            </a:r>
            <a:r>
              <a:rPr lang="en-US" sz="2000" b="1" dirty="0" smtClean="0">
                <a:solidFill>
                  <a:srgbClr val="00B050"/>
                </a:solidFill>
              </a:rPr>
              <a:t> etc.</a:t>
            </a:r>
            <a:endParaRPr lang="en-US" sz="2000" b="1" dirty="0">
              <a:solidFill>
                <a:srgbClr val="00B050"/>
              </a:solidFill>
            </a:endParaRPr>
          </a:p>
          <a:p>
            <a:endParaRPr lang="en-US" sz="2000" b="1" dirty="0" smtClean="0">
              <a:solidFill>
                <a:srgbClr val="7030A0"/>
              </a:solidFill>
            </a:endParaRPr>
          </a:p>
          <a:p>
            <a:endParaRPr lang="en-US" sz="20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696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457200"/>
            <a:ext cx="6324600" cy="523220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Human Resource Development Proposal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447800"/>
            <a:ext cx="6324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Courses to be taught by adjunct faculty members from IIT, DAE, Indian Universities and Laboratories /Universities from United States</a:t>
            </a:r>
          </a:p>
          <a:p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In 2</a:t>
            </a:r>
            <a:r>
              <a:rPr lang="en-US" sz="2000" b="1" baseline="30000" dirty="0" smtClean="0">
                <a:solidFill>
                  <a:srgbClr val="7030A0"/>
                </a:solidFill>
              </a:rPr>
              <a:t>nd</a:t>
            </a:r>
            <a:r>
              <a:rPr lang="en-US" sz="2000" b="1" dirty="0" smtClean="0">
                <a:solidFill>
                  <a:srgbClr val="7030A0"/>
                </a:solidFill>
              </a:rPr>
              <a:t> year students will be assigned for Ph.D. program with a guide from US and India</a:t>
            </a:r>
          </a:p>
          <a:p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Students will be doing their research on Detector development and associated physics in India and US</a:t>
            </a:r>
          </a:p>
          <a:p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Along with training students,  develop infrastructure for long term need of the HEP program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….</a:t>
            </a:r>
            <a:r>
              <a:rPr lang="en-US" sz="2000" b="1" dirty="0" smtClean="0">
                <a:solidFill>
                  <a:srgbClr val="00B050"/>
                </a:solidFill>
              </a:rPr>
              <a:t>Buildings,  Laboratories at Mumbai, GRAPES-</a:t>
            </a:r>
            <a:r>
              <a:rPr lang="en-US" sz="2000" b="1" dirty="0" err="1" smtClean="0">
                <a:solidFill>
                  <a:srgbClr val="00B050"/>
                </a:solidFill>
              </a:rPr>
              <a:t>Ooty</a:t>
            </a:r>
            <a:r>
              <a:rPr lang="en-US" sz="2000" b="1" dirty="0" smtClean="0">
                <a:solidFill>
                  <a:srgbClr val="00B050"/>
                </a:solidFill>
              </a:rPr>
              <a:t> etc.</a:t>
            </a:r>
            <a:endParaRPr lang="en-US" sz="2000" b="1" dirty="0">
              <a:solidFill>
                <a:srgbClr val="00B050"/>
              </a:solidFill>
            </a:endParaRPr>
          </a:p>
          <a:p>
            <a:endParaRPr lang="en-US" sz="20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46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457200"/>
            <a:ext cx="7010400" cy="461665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Detector and Associated Electronics Laboratories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447800"/>
            <a:ext cx="6629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ECAL Detector:</a:t>
            </a:r>
            <a:r>
              <a:rPr lang="en-US" sz="2000" b="1" dirty="0" smtClean="0">
                <a:solidFill>
                  <a:srgbClr val="7030A0"/>
                </a:solidFill>
              </a:rPr>
              <a:t>    Scintillator + SiPM … Ooty, Mumbai, FNAL</a:t>
            </a:r>
          </a:p>
          <a:p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b="1" dirty="0" err="1" smtClean="0">
                <a:solidFill>
                  <a:srgbClr val="00B050"/>
                </a:solidFill>
              </a:rPr>
              <a:t>Muon</a:t>
            </a:r>
            <a:r>
              <a:rPr lang="en-US" sz="2000" b="1" dirty="0" smtClean="0">
                <a:solidFill>
                  <a:srgbClr val="00B050"/>
                </a:solidFill>
              </a:rPr>
              <a:t> Detector:</a:t>
            </a:r>
            <a:r>
              <a:rPr lang="en-US" sz="2000" b="1" dirty="0" smtClean="0">
                <a:solidFill>
                  <a:srgbClr val="7030A0"/>
                </a:solidFill>
              </a:rPr>
              <a:t>   RPC … PU, FNAL</a:t>
            </a:r>
          </a:p>
          <a:p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Tracker Detector:</a:t>
            </a:r>
            <a:r>
              <a:rPr lang="en-US" sz="2000" b="1" dirty="0" smtClean="0">
                <a:solidFill>
                  <a:srgbClr val="7030A0"/>
                </a:solidFill>
              </a:rPr>
              <a:t> Straw Tubes … DU, FNAL</a:t>
            </a:r>
          </a:p>
          <a:p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Fast Electronics:</a:t>
            </a:r>
            <a:r>
              <a:rPr lang="en-US" sz="2000" b="1" dirty="0" smtClean="0">
                <a:solidFill>
                  <a:srgbClr val="7030A0"/>
                </a:solidFill>
              </a:rPr>
              <a:t>   TPC, Signal Processing, FPGA based 			digital  processing, fast DAQ</a:t>
            </a:r>
          </a:p>
          <a:p>
            <a:r>
              <a:rPr lang="en-US" sz="2000" b="1" dirty="0">
                <a:solidFill>
                  <a:srgbClr val="7030A0"/>
                </a:solidFill>
              </a:rPr>
              <a:t>	</a:t>
            </a:r>
            <a:r>
              <a:rPr lang="en-US" sz="2000" b="1" dirty="0" smtClean="0">
                <a:solidFill>
                  <a:srgbClr val="7030A0"/>
                </a:solidFill>
              </a:rPr>
              <a:t>	Mumbai, Ooty,  FNAL</a:t>
            </a:r>
          </a:p>
          <a:p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Large Area Magnet:  </a:t>
            </a:r>
            <a:r>
              <a:rPr lang="en-US" sz="2000" b="1" dirty="0" smtClean="0">
                <a:solidFill>
                  <a:srgbClr val="7030A0"/>
                </a:solidFill>
              </a:rPr>
              <a:t>Mumbai,  FNAL</a:t>
            </a:r>
            <a:endParaRPr lang="en-US" sz="2000" b="1" dirty="0">
              <a:solidFill>
                <a:srgbClr val="00B050"/>
              </a:solidFill>
            </a:endParaRPr>
          </a:p>
          <a:p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Liquid Argon Detector: Mumbai? FNAL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Material Science: Chennai, FNAL, ANL</a:t>
            </a:r>
          </a:p>
        </p:txBody>
      </p:sp>
    </p:spTree>
    <p:extLst>
      <p:ext uri="{BB962C8B-B14F-4D97-AF65-F5344CB8AC3E}">
        <p14:creationId xmlns:p14="http://schemas.microsoft.com/office/powerpoint/2010/main" val="3491658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28600"/>
            <a:ext cx="6324600" cy="954107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Proposed Plan for HRD and Infrastructure Implementation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447800"/>
            <a:ext cx="7620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u="sng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Approval of HRD proposal</a:t>
            </a:r>
          </a:p>
          <a:p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Discussions with IIT, Mumbai, HBNI, scientists from DAE,   Universities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Identify pool adjunct faculties for this school from India and USA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Make syllabus for the 1</a:t>
            </a:r>
            <a:r>
              <a:rPr lang="en-US" sz="2000" b="1" baseline="30000" dirty="0" smtClean="0">
                <a:solidFill>
                  <a:srgbClr val="00B050"/>
                </a:solidFill>
              </a:rPr>
              <a:t>st</a:t>
            </a:r>
            <a:r>
              <a:rPr lang="en-US" sz="2000" b="1" dirty="0" smtClean="0">
                <a:solidFill>
                  <a:srgbClr val="00B050"/>
                </a:solidFill>
              </a:rPr>
              <a:t> year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Work out the selection criteria based on GATE score and interview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Make formal announcement for the program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Select </a:t>
            </a:r>
            <a:r>
              <a:rPr lang="en-US" sz="2000" b="1" dirty="0" smtClean="0">
                <a:solidFill>
                  <a:srgbClr val="00B050"/>
                </a:solidFill>
              </a:rPr>
              <a:t>5-10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students for </a:t>
            </a:r>
            <a:r>
              <a:rPr lang="en-US" sz="2000" b="1" dirty="0" err="1" smtClean="0">
                <a:solidFill>
                  <a:srgbClr val="00B050"/>
                </a:solidFill>
              </a:rPr>
              <a:t>M.Tech</a:t>
            </a:r>
            <a:r>
              <a:rPr lang="en-US" sz="2000" b="1" dirty="0" smtClean="0">
                <a:solidFill>
                  <a:srgbClr val="00B050"/>
                </a:solidFill>
              </a:rPr>
              <a:t>/Ph.D. program</a:t>
            </a:r>
          </a:p>
          <a:p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458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569</Words>
  <Application>Microsoft Office PowerPoint</Application>
  <PresentationFormat>On-screen Show (4:3)</PresentationFormat>
  <Paragraphs>121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Human Resources and Infrastructure development proposal for IIFC-Physics program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and Infrastructure development proposal for IIFC-Physics program </dc:title>
  <dc:creator>shashi_2</dc:creator>
  <cp:lastModifiedBy>shashi_2</cp:lastModifiedBy>
  <cp:revision>26</cp:revision>
  <dcterms:created xsi:type="dcterms:W3CDTF">2012-08-08T15:56:25Z</dcterms:created>
  <dcterms:modified xsi:type="dcterms:W3CDTF">2012-11-27T03:08:33Z</dcterms:modified>
</cp:coreProperties>
</file>