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19" r:id="rId4"/>
    <p:sldId id="320" r:id="rId5"/>
    <p:sldId id="324" r:id="rId6"/>
    <p:sldId id="321" r:id="rId7"/>
    <p:sldId id="323" r:id="rId8"/>
    <p:sldId id="325" r:id="rId9"/>
    <p:sldId id="326" r:id="rId10"/>
    <p:sldId id="328" r:id="rId11"/>
    <p:sldId id="329" r:id="rId12"/>
    <p:sldId id="313" r:id="rId13"/>
    <p:sldId id="316" r:id="rId14"/>
    <p:sldId id="315" r:id="rId15"/>
  </p:sldIdLst>
  <p:sldSz cx="9144000" cy="6858000" type="screen4x3"/>
  <p:notesSz cx="6400800" cy="8686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CC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56" autoAdjust="0"/>
  </p:normalViewPr>
  <p:slideViewPr>
    <p:cSldViewPr snapToGrid="0">
      <p:cViewPr varScale="1">
        <p:scale>
          <a:sx n="76" d="100"/>
          <a:sy n="76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/>
          <a:lstStyle>
            <a:lvl1pPr algn="r">
              <a:defRPr sz="1100"/>
            </a:lvl1pPr>
          </a:lstStyle>
          <a:p>
            <a:fld id="{EA5E116B-FC82-4ED9-8366-BF1732D94480}" type="datetimeFigureOut">
              <a:rPr lang="en-US" smtClean="0"/>
              <a:pPr/>
              <a:t>11/27/2012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200" tIns="43100" rIns="86200" bIns="431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200" tIns="43100" rIns="86200" bIns="431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2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2"/>
            <a:ext cx="2773680" cy="434340"/>
          </a:xfrm>
          <a:prstGeom prst="rect">
            <a:avLst/>
          </a:prstGeom>
        </p:spPr>
        <p:txBody>
          <a:bodyPr vert="horz" lIns="86200" tIns="43100" rIns="86200" bIns="43100" rtlCol="0" anchor="b"/>
          <a:lstStyle>
            <a:lvl1pPr algn="r">
              <a:defRPr sz="1100"/>
            </a:lvl1pPr>
          </a:lstStyle>
          <a:p>
            <a:fld id="{B453171E-98C9-4441-A758-B53782EED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8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49BD8-694A-44FB-A503-FB69861F67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49BD8-694A-44FB-A503-FB69861F67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856" y="1905000"/>
            <a:ext cx="6848856" cy="1219200"/>
          </a:xfrm>
        </p:spPr>
        <p:txBody>
          <a:bodyPr>
            <a:normAutofit/>
          </a:bodyPr>
          <a:lstStyle>
            <a:lvl1pPr>
              <a:defRPr sz="4000" baseline="0">
                <a:latin typeface="Helvetic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385816"/>
            <a:ext cx="9144000" cy="1472184"/>
          </a:xfrm>
          <a:prstGeom prst="rect">
            <a:avLst/>
          </a:prstGeom>
          <a:solidFill>
            <a:schemeClr val="tx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3530" y="0"/>
            <a:ext cx="9144000" cy="14700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L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ong-</a:t>
            </a: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B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aseline </a:t>
            </a: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N</a:t>
            </a:r>
            <a:r>
              <a:rPr lang="en-US" sz="3200" b="0" dirty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eutrino </a:t>
            </a:r>
            <a:r>
              <a:rPr lang="en-US" sz="3200" b="1" dirty="0" smtClean="0">
                <a:solidFill>
                  <a:schemeClr val="bg1"/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E</a:t>
            </a:r>
            <a:r>
              <a:rPr lang="en-US" sz="3200" b="0" dirty="0" smtClean="0">
                <a:solidFill>
                  <a:schemeClr val="bg1">
                    <a:lumMod val="75000"/>
                  </a:schemeClr>
                </a:solidFill>
                <a:effectLst>
                  <a:glow>
                    <a:schemeClr val="bg1"/>
                  </a:glow>
                </a:effectLst>
                <a:latin typeface="Helvetica"/>
                <a:ea typeface="+mj-ea"/>
                <a:cs typeface="+mj-cs"/>
              </a:rPr>
              <a:t>xperiment</a:t>
            </a:r>
            <a:endParaRPr lang="en-US" sz="3200" b="0" dirty="0">
              <a:solidFill>
                <a:schemeClr val="bg1">
                  <a:lumMod val="75000"/>
                </a:schemeClr>
              </a:solidFill>
              <a:effectLst>
                <a:glow>
                  <a:schemeClr val="bg1"/>
                </a:glow>
              </a:effectLst>
              <a:latin typeface="Helvetica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5746750"/>
            <a:ext cx="9140470" cy="0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48000" y="3352800"/>
            <a:ext cx="2819400" cy="40011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000" baseline="0">
                <a:latin typeface="Helvetica" pitchFamily="34" charset="0"/>
              </a:defRPr>
            </a:lvl1pPr>
          </a:lstStyle>
          <a:p>
            <a:pPr lvl="0"/>
            <a:endParaRPr lang="en-US" dirty="0" smtClean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 flipV="1">
            <a:off x="0" y="1143000"/>
            <a:ext cx="9144000" cy="1"/>
          </a:xfrm>
          <a:prstGeom prst="line">
            <a:avLst/>
          </a:prstGeom>
          <a:noFill/>
          <a:ln w="101600" cmpd="tri">
            <a:solidFill>
              <a:schemeClr val="bg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1823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3739896" cy="38100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447800" cy="27432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562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9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816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7823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495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9295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9210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257800"/>
          </a:xfrm>
        </p:spPr>
        <p:txBody>
          <a:bodyPr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20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257800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572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45720"/>
            <a:ext cx="8229600" cy="82296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257800"/>
          </a:xfrm>
        </p:spPr>
        <p:txBody>
          <a:bodyPr vert="eaVert"/>
          <a:lstStyle>
            <a:lvl1pPr>
              <a:defRPr sz="2400">
                <a:latin typeface="Helvetica" pitchFamily="34" charset="0"/>
              </a:defRPr>
            </a:lvl1pPr>
            <a:lvl2pPr>
              <a:defRPr sz="22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73050"/>
          </a:xfrm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0" y="6477000"/>
            <a:ext cx="9144000" cy="1588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0" y="946150"/>
            <a:ext cx="9144000" cy="0"/>
          </a:xfrm>
          <a:prstGeom prst="line">
            <a:avLst/>
          </a:prstGeom>
          <a:noFill/>
          <a:ln w="101600" cmpd="tri">
            <a:solidFill>
              <a:schemeClr val="accent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034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D161-AFAC-41AC-83AA-4053A52B9B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4184"/>
            <a:ext cx="6858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LBNE Project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97280" y="4047744"/>
            <a:ext cx="6949440" cy="2616101"/>
          </a:xfrm>
        </p:spPr>
        <p:txBody>
          <a:bodyPr/>
          <a:lstStyle/>
          <a:p>
            <a:r>
              <a:rPr lang="en-US" dirty="0" smtClean="0"/>
              <a:t>Jim Strait</a:t>
            </a:r>
          </a:p>
          <a:p>
            <a:r>
              <a:rPr lang="en-US" dirty="0" smtClean="0"/>
              <a:t>LBNE Project Director</a:t>
            </a:r>
          </a:p>
          <a:p>
            <a:r>
              <a:rPr lang="en-US" dirty="0" smtClean="0"/>
              <a:t>Fermilab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Indian Institutions and Fermilab </a:t>
            </a:r>
            <a:r>
              <a:rPr lang="en-US" dirty="0" smtClean="0">
                <a:solidFill>
                  <a:schemeClr val="bg1"/>
                </a:solidFill>
              </a:rPr>
              <a:t>Collaboration Meeting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26-27 November 2012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0" y="6324600"/>
            <a:ext cx="6858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J.Strait, FRA Visiting Committee Meeting, April 12-13, 2012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Sample with bullet points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First Bullet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Second Bullet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More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Yet more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Still more</a:t>
            </a:r>
          </a:p>
          <a:p>
            <a:pPr lvl="3" eaLnBrk="1" hangingPunct="1"/>
            <a:r>
              <a:rPr lang="en-US" dirty="0" smtClean="0">
                <a:ea typeface="ＭＳ Ｐゴシック"/>
              </a:rPr>
              <a:t>Less important</a:t>
            </a:r>
          </a:p>
          <a:p>
            <a:pPr lvl="4" eaLnBrk="1" hangingPunct="1"/>
            <a:r>
              <a:rPr lang="en-US" dirty="0" smtClean="0">
                <a:ea typeface="ＭＳ Ｐゴシック"/>
              </a:rPr>
              <a:t>Trivial</a:t>
            </a:r>
          </a:p>
        </p:txBody>
      </p:sp>
      <p:pic>
        <p:nvPicPr>
          <p:cNvPr id="3078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980005" y="1747596"/>
            <a:ext cx="5178304" cy="3098087"/>
            <a:chOff x="3980162" y="1818304"/>
            <a:chExt cx="5178537" cy="3098485"/>
          </a:xfrm>
        </p:grpSpPr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3980162" y="1818304"/>
              <a:ext cx="5178537" cy="3098485"/>
              <a:chOff x="3980162" y="1818304"/>
              <a:chExt cx="5178537" cy="3098485"/>
            </a:xfrm>
          </p:grpSpPr>
          <p:pic>
            <p:nvPicPr>
              <p:cNvPr id="309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00000">
                <a:off x="6634132" y="3210004"/>
                <a:ext cx="2524567" cy="1706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" name="TextBox 12"/>
              <p:cNvSpPr txBox="1">
                <a:spLocks noChangeArrowheads="1"/>
              </p:cNvSpPr>
              <p:nvPr/>
            </p:nvSpPr>
            <p:spPr bwMode="auto">
              <a:xfrm>
                <a:off x="3980162" y="1818304"/>
                <a:ext cx="5117355" cy="461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New Neutrino Beam at Fermilab…</a:t>
                </a:r>
              </a:p>
            </p:txBody>
          </p:sp>
        </p:grpSp>
        <p:grpSp>
          <p:nvGrpSpPr>
            <p:cNvPr id="3088" name="Group 24"/>
            <p:cNvGrpSpPr>
              <a:grpSpLocks/>
            </p:cNvGrpSpPr>
            <p:nvPr/>
          </p:nvGrpSpPr>
          <p:grpSpPr bwMode="auto">
            <a:xfrm>
              <a:off x="6920219" y="3790744"/>
              <a:ext cx="1100189" cy="205173"/>
              <a:chOff x="6920219" y="3790744"/>
              <a:chExt cx="1100189" cy="205173"/>
            </a:xfrm>
          </p:grpSpPr>
          <p:sp>
            <p:nvSpPr>
              <p:cNvPr id="26" name="Rectangle 25"/>
              <p:cNvSpPr/>
              <p:nvPr/>
            </p:nvSpPr>
            <p:spPr>
              <a:xfrm rot="780000">
                <a:off x="7015474" y="3949873"/>
                <a:ext cx="1004934" cy="460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6980000">
                <a:off x="6913070" y="3797893"/>
                <a:ext cx="115903" cy="1016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964575" y="395773"/>
            <a:ext cx="69466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L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ong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B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aseline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N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eutrino</a:t>
            </a:r>
            <a:r>
              <a:rPr lang="en-US" sz="3600" b="1" dirty="0" smtClean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xperiment</a:t>
            </a:r>
            <a:endParaRPr lang="en-US" sz="3600" b="1" dirty="0">
              <a:ln w="12700">
                <a:noFill/>
                <a:prstDash val="solid"/>
              </a:ln>
              <a:solidFill>
                <a:srgbClr val="0000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pitchFamily="-105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" y="1858963"/>
            <a:ext cx="6553200" cy="2034693"/>
            <a:chOff x="45720" y="1858963"/>
            <a:chExt cx="6553200" cy="2034693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45720" y="1858963"/>
              <a:ext cx="6553200" cy="2034693"/>
              <a:chOff x="45720" y="1858764"/>
              <a:chExt cx="6553200" cy="2034438"/>
            </a:xfrm>
          </p:grpSpPr>
          <p:pic>
            <p:nvPicPr>
              <p:cNvPr id="309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858764"/>
                <a:ext cx="2133600" cy="134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8" name="TextBox 13"/>
              <p:cNvSpPr txBox="1">
                <a:spLocks noChangeArrowheads="1"/>
              </p:cNvSpPr>
              <p:nvPr/>
            </p:nvSpPr>
            <p:spPr bwMode="auto">
              <a:xfrm>
                <a:off x="45720" y="3431597"/>
                <a:ext cx="6553200" cy="46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Directed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towards a distant detector 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-180000">
              <a:off x="1798350" y="2690622"/>
              <a:ext cx="1100139" cy="205147"/>
              <a:chOff x="2512205" y="3088411"/>
              <a:chExt cx="1100139" cy="205147"/>
            </a:xfrm>
            <a:gradFill flip="none" rotWithShape="1">
              <a:gsLst>
                <a:gs pos="0">
                  <a:srgbClr val="00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2" name="Rectangle 31"/>
              <p:cNvSpPr/>
              <p:nvPr/>
            </p:nvSpPr>
            <p:spPr bwMode="auto">
              <a:xfrm rot="780000">
                <a:off x="2607456" y="3247520"/>
                <a:ext cx="1004888" cy="46038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 bwMode="auto">
              <a:xfrm rot="16980000">
                <a:off x="2505061" y="3095555"/>
                <a:ext cx="115888" cy="101600"/>
              </a:xfrm>
              <a:prstGeom prst="triangle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" y="2349979"/>
            <a:ext cx="8077200" cy="2405385"/>
            <a:chOff x="45720" y="2349979"/>
            <a:chExt cx="8077200" cy="240538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" y="2349979"/>
              <a:ext cx="8077200" cy="2405385"/>
              <a:chOff x="45720" y="2349979"/>
              <a:chExt cx="8077200" cy="2405385"/>
            </a:xfrm>
          </p:grpSpPr>
          <p:sp>
            <p:nvSpPr>
              <p:cNvPr id="3094" name="TextBox 16"/>
              <p:cNvSpPr txBox="1">
                <a:spLocks noChangeArrowheads="1"/>
              </p:cNvSpPr>
              <p:nvPr/>
            </p:nvSpPr>
            <p:spPr bwMode="auto">
              <a:xfrm>
                <a:off x="45720" y="3924367"/>
                <a:ext cx="80772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34 kton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Liquid Argon TPC Far 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Detector</a:t>
                </a:r>
                <a:br>
                  <a:rPr lang="en-US" sz="2400" b="1" dirty="0" smtClean="0">
                    <a:solidFill>
                      <a:srgbClr val="FFFF00"/>
                    </a:solidFill>
                  </a:rPr>
                </a:br>
                <a:r>
                  <a:rPr lang="en-US" sz="2400" b="1" dirty="0" smtClean="0">
                    <a:solidFill>
                      <a:srgbClr val="FFFF00"/>
                    </a:solidFill>
                  </a:rPr>
                  <a:t>at a depth of 4850 feet (4300 mwe)</a:t>
                </a:r>
              </a:p>
            </p:txBody>
          </p:sp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91573">
                <a:off x="104691" y="2349979"/>
                <a:ext cx="2276209" cy="440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801368" y="2716168"/>
              <a:ext cx="1105888" cy="176354"/>
              <a:chOff x="1949099" y="2869213"/>
              <a:chExt cx="1105888" cy="176354"/>
            </a:xfrm>
          </p:grpSpPr>
          <p:sp>
            <p:nvSpPr>
              <p:cNvPr id="34" name="Rectangle 33"/>
              <p:cNvSpPr/>
              <p:nvPr/>
            </p:nvSpPr>
            <p:spPr bwMode="auto">
              <a:xfrm rot="600000">
                <a:off x="2050099" y="2999529"/>
                <a:ext cx="1004888" cy="46038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 bwMode="auto">
              <a:xfrm rot="16800000">
                <a:off x="1941955" y="2876357"/>
                <a:ext cx="115888" cy="101600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A3874-CCA7-4A96-8EF0-92039FCFBC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79984" y="2158595"/>
            <a:ext cx="4043895" cy="1983023"/>
            <a:chOff x="3979984" y="2158595"/>
            <a:chExt cx="4043895" cy="1983023"/>
          </a:xfrm>
        </p:grpSpPr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3979984" y="2158595"/>
              <a:ext cx="3686906" cy="83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Precision Near Detector </a:t>
              </a:r>
              <a:br>
                <a:rPr lang="en-US" sz="2400" b="1" dirty="0">
                  <a:solidFill>
                    <a:srgbClr val="FFFF00"/>
                  </a:solidFill>
                </a:rPr>
              </a:br>
              <a:r>
                <a:rPr lang="en-US" sz="2400" b="1" dirty="0" smtClean="0">
                  <a:solidFill>
                    <a:srgbClr val="FFFF00"/>
                  </a:solidFill>
                </a:rPr>
                <a:t>on </a:t>
              </a:r>
              <a:r>
                <a:rPr lang="en-US" sz="2400" b="1" dirty="0">
                  <a:solidFill>
                    <a:srgbClr val="FFFF00"/>
                  </a:solidFill>
                </a:rPr>
                <a:t>the Fermilab site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000">
              <a:off x="5897714" y="3257243"/>
              <a:ext cx="1481328" cy="8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923740" y="3721135"/>
              <a:ext cx="1100139" cy="205147"/>
              <a:chOff x="6958030" y="3723593"/>
              <a:chExt cx="1100139" cy="205147"/>
            </a:xfrm>
          </p:grpSpPr>
          <p:sp>
            <p:nvSpPr>
              <p:cNvPr id="25" name="Rectangle 24"/>
              <p:cNvSpPr/>
              <p:nvPr/>
            </p:nvSpPr>
            <p:spPr bwMode="auto">
              <a:xfrm rot="780000">
                <a:off x="7053281" y="3882702"/>
                <a:ext cx="1004888" cy="460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 bwMode="auto">
              <a:xfrm rot="16980000">
                <a:off x="6950886" y="3730737"/>
                <a:ext cx="115888" cy="1016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99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as a Phased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5761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U.S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Department of Energy has stated their intention to carry out this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program in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 phased manner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LBNE Project is the first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phase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focuses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 accelerator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neutrino oscillation physics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includes the beam and a 10 kt fiducial mass liquid argon TPC at the surface, 1300 km from Fermilab</a:t>
            </a:r>
          </a:p>
          <a:p>
            <a:r>
              <a:rPr lang="en-US" dirty="0" smtClean="0"/>
              <a:t>Subsequent phases are planned to include:</a:t>
            </a:r>
          </a:p>
          <a:p>
            <a:pPr lvl="1"/>
            <a:r>
              <a:rPr lang="en-US" dirty="0"/>
              <a:t>A highly capable near neutrino </a:t>
            </a:r>
            <a:r>
              <a:rPr lang="en-US" dirty="0" smtClean="0"/>
              <a:t>detector</a:t>
            </a:r>
          </a:p>
          <a:p>
            <a:pPr lvl="1"/>
            <a:r>
              <a:rPr lang="en-US" dirty="0" smtClean="0"/>
              <a:t>A larger far detector, placed deep underground</a:t>
            </a:r>
          </a:p>
          <a:p>
            <a:pPr lvl="1"/>
            <a:r>
              <a:rPr lang="en-US" dirty="0" smtClean="0"/>
              <a:t>Higher beam power that will be enabled by Project X</a:t>
            </a:r>
          </a:p>
          <a:p>
            <a:pPr marL="0" indent="0">
              <a:buNone/>
            </a:pPr>
            <a:r>
              <a:rPr lang="en-US" dirty="0"/>
              <a:t>Additional national or international collaborators </a:t>
            </a:r>
            <a:r>
              <a:rPr lang="en-US" dirty="0" smtClean="0"/>
              <a:t>could  </a:t>
            </a:r>
            <a:r>
              <a:rPr lang="en-US" dirty="0"/>
              <a:t>increase the scope of the first phase of LBNE or accelerate the implementation of subsequent </a:t>
            </a:r>
            <a:r>
              <a:rPr lang="en-US" dirty="0" smtClean="0"/>
              <a:t>phases.</a:t>
            </a:r>
          </a:p>
        </p:txBody>
      </p:sp>
    </p:spTree>
    <p:extLst>
      <p:ext uri="{BB962C8B-B14F-4D97-AF65-F5344CB8AC3E}">
        <p14:creationId xmlns:p14="http://schemas.microsoft.com/office/powerpoint/2010/main" val="284093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Program: Possible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1069848"/>
            <a:ext cx="8229600" cy="2297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>
              <a:buFont typeface="Arial" pitchFamily="34" charset="0"/>
              <a:buNone/>
            </a:pPr>
            <a:r>
              <a:rPr lang="en-US" sz="2400" dirty="0" smtClean="0"/>
              <a:t>1)	10 kt LAr detector on surface at Homestake + LBNE beamline (700 kW)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 smtClean="0"/>
              <a:t>2)	Near Neutrino Detector at Fermilab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/>
              <a:t>3</a:t>
            </a:r>
            <a:r>
              <a:rPr lang="en-US" sz="2400" dirty="0" smtClean="0"/>
              <a:t>)	Project X stage 1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1.1 MW LBNE beam</a:t>
            </a:r>
          </a:p>
          <a:p>
            <a:pPr marL="341313" indent="-341313">
              <a:buFont typeface="Arial" pitchFamily="34" charset="0"/>
              <a:buNone/>
            </a:pPr>
            <a:r>
              <a:rPr lang="en-US" sz="2400" dirty="0"/>
              <a:t>4</a:t>
            </a:r>
            <a:r>
              <a:rPr lang="en-US" sz="2400" dirty="0" smtClean="0"/>
              <a:t>)	Additional 20-30 kt detector deep underground (4300 mwe)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429" y="5573487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dirty="0"/>
              <a:t>Additional national or international collaborators could help accelerate the implementation of the full LBNE program</a:t>
            </a:r>
            <a:r>
              <a:rPr lang="en-US" sz="2500" dirty="0" smtClean="0"/>
              <a:t>.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3" y="3444198"/>
            <a:ext cx="8837613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14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LBNE Project Approval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67486" cy="5334000"/>
          </a:xfrm>
        </p:spPr>
        <p:txBody>
          <a:bodyPr rIns="0">
            <a:normAutofit/>
          </a:bodyPr>
          <a:lstStyle/>
          <a:p>
            <a:r>
              <a:rPr lang="en-US" dirty="0" smtClean="0"/>
              <a:t>The next step in the DOE project approval process is </a:t>
            </a:r>
            <a:br>
              <a:rPr lang="en-US" dirty="0" smtClean="0"/>
            </a:br>
            <a:r>
              <a:rPr lang="en-US" dirty="0" smtClean="0"/>
              <a:t>“CD-1,” which 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/>
              <a:t>A</a:t>
            </a:r>
            <a:r>
              <a:rPr lang="en-US" sz="2000" dirty="0" smtClean="0"/>
              <a:t>pproves the conceptual design and overall cost and schedule.</a:t>
            </a:r>
          </a:p>
          <a:p>
            <a:pPr lvl="1">
              <a:buFont typeface="Courier New" pitchFamily="49" charset="0"/>
              <a:buChar char="o"/>
            </a:pPr>
            <a:r>
              <a:rPr lang="en-US" sz="2000" dirty="0" smtClean="0"/>
              <a:t>Releases funds for final design and preparation for construction.</a:t>
            </a:r>
          </a:p>
          <a:p>
            <a:r>
              <a:rPr lang="en-US" dirty="0" smtClean="0"/>
              <a:t>LBNE has been through three recent reviews:</a:t>
            </a:r>
          </a:p>
          <a:p>
            <a:pPr lvl="1">
              <a:spcBef>
                <a:spcPts val="480"/>
              </a:spcBef>
              <a:buFont typeface="Courier New" pitchFamily="49" charset="0"/>
              <a:buChar char="o"/>
              <a:tabLst>
                <a:tab pos="854075" algn="l"/>
              </a:tabLst>
            </a:pPr>
            <a:r>
              <a:rPr lang="en-US" sz="2000" dirty="0" smtClean="0"/>
              <a:t>Fermilab Director’s Review 25-27 Sep:  Validated the design</a:t>
            </a:r>
          </a:p>
          <a:p>
            <a:pPr lvl="1">
              <a:spcBef>
                <a:spcPts val="480"/>
              </a:spcBef>
              <a:buFont typeface="Courier New" pitchFamily="49" charset="0"/>
              <a:buChar char="o"/>
              <a:tabLst>
                <a:tab pos="854075" algn="l"/>
              </a:tabLst>
            </a:pPr>
            <a:r>
              <a:rPr lang="en-US" sz="2000" dirty="0" smtClean="0"/>
              <a:t>DOE Project  Review 30 Oct - 1 Nov:</a:t>
            </a:r>
            <a:r>
              <a:rPr lang="en-US" sz="2000" dirty="0"/>
              <a:t> </a:t>
            </a:r>
            <a:r>
              <a:rPr lang="en-US" sz="2000" dirty="0" smtClean="0"/>
              <a:t>Validated the project plan </a:t>
            </a:r>
          </a:p>
          <a:p>
            <a:pPr lvl="1">
              <a:spcBef>
                <a:spcPts val="480"/>
              </a:spcBef>
              <a:buFont typeface="Courier New" pitchFamily="49" charset="0"/>
              <a:buChar char="o"/>
              <a:tabLst>
                <a:tab pos="854075" algn="l"/>
              </a:tabLst>
            </a:pPr>
            <a:r>
              <a:rPr lang="en-US" sz="2000" dirty="0" smtClean="0"/>
              <a:t>DOE Cost Review 6-8 Nov:  Validated the cost estimate</a:t>
            </a:r>
            <a:endParaRPr lang="en-US" dirty="0" smtClean="0"/>
          </a:p>
          <a:p>
            <a:pPr>
              <a:spcBef>
                <a:spcPts val="1200"/>
              </a:spcBef>
              <a:tabLst>
                <a:tab pos="508000" algn="l"/>
              </a:tabLst>
            </a:pPr>
            <a:r>
              <a:rPr lang="en-US" dirty="0" smtClean="0"/>
              <a:t>We expect CD-1 to be granted by the end of December.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10" y="1066800"/>
            <a:ext cx="8583930" cy="5334000"/>
          </a:xfrm>
        </p:spPr>
        <p:txBody>
          <a:bodyPr>
            <a:normAutofit/>
          </a:bodyPr>
          <a:lstStyle/>
          <a:p>
            <a:pPr marL="285750" indent="-285750">
              <a:tabLst>
                <a:tab pos="571500" algn="l"/>
              </a:tabLst>
            </a:pPr>
            <a:r>
              <a:rPr lang="en-US" sz="2300" dirty="0" smtClean="0"/>
              <a:t>LBNE remains focused on its long-term goals: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Comprehensive program to measure neutrino oscillations</a:t>
            </a:r>
            <a:br>
              <a:rPr lang="en-US" sz="2100" dirty="0" smtClean="0"/>
            </a:br>
            <a:r>
              <a:rPr lang="en-US" sz="2100" dirty="0" smtClean="0"/>
              <a:t>-	determine the mass hierarchy and look for CP violation</a:t>
            </a:r>
            <a:br>
              <a:rPr lang="en-US" sz="2100" dirty="0" smtClean="0"/>
            </a:br>
            <a:r>
              <a:rPr lang="en-US" sz="2100" dirty="0" smtClean="0"/>
              <a:t>-	precision measurement of other oscillation parameters</a:t>
            </a:r>
            <a:br>
              <a:rPr lang="en-US" sz="2100" dirty="0" smtClean="0"/>
            </a:br>
            <a:r>
              <a:rPr lang="en-US" sz="2100" dirty="0" smtClean="0"/>
              <a:t>-	test the validity of the three-neutrino mixing model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Search for baryon number violating processes</a:t>
            </a:r>
          </a:p>
          <a:p>
            <a:pPr marL="628650" indent="-285750">
              <a:buFont typeface="+mj-lt"/>
              <a:buAutoNum type="alphaLcParenR"/>
              <a:tabLst>
                <a:tab pos="914400" algn="l"/>
              </a:tabLst>
            </a:pPr>
            <a:r>
              <a:rPr lang="en-US" sz="2100" dirty="0" smtClean="0"/>
              <a:t>Measure neutrinos from astrophysical sources, especially from a core-collapse supernova in our galaxy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Fiscal constraints require us to approach our goals in a phased program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The LBNE Project will build the first phase, and is expecting DOE approval of “CD-1” this year.</a:t>
            </a:r>
          </a:p>
          <a:p>
            <a:pPr marL="285750" indent="-285750">
              <a:tabLst>
                <a:tab pos="742950" algn="l"/>
              </a:tabLst>
            </a:pPr>
            <a:r>
              <a:rPr lang="en-US" sz="2300" dirty="0" smtClean="0"/>
              <a:t>New national or international collaborators could add scope to phase 1 or accelerate the implementation of later phases.</a:t>
            </a:r>
          </a:p>
          <a:p>
            <a:pPr>
              <a:tabLst>
                <a:tab pos="742950" algn="l"/>
              </a:tabLst>
            </a:pP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/>
              <a:t>Long-term goals and plans of the LBNE program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A phased approach to LBNE (and Project X)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LBNE Project status and next steps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Conclusions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24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6523" y="1066800"/>
            <a:ext cx="850392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/>
              <a:t>The LBNE Collaboration plans a comprehensive experiment to fully characterize neutrino oscillation phenomenology using</a:t>
            </a:r>
          </a:p>
          <a:p>
            <a:r>
              <a:rPr lang="en-US" sz="2200" dirty="0" smtClean="0"/>
              <a:t>A high-intensity, broad-band neutrino beam</a:t>
            </a:r>
          </a:p>
          <a:p>
            <a:r>
              <a:rPr lang="en-US" sz="2200" dirty="0" smtClean="0"/>
              <a:t>A sophisticated near detector</a:t>
            </a:r>
          </a:p>
          <a:p>
            <a:r>
              <a:rPr lang="en-US" sz="2200" dirty="0" smtClean="0"/>
              <a:t>A 1300 km baseline</a:t>
            </a:r>
          </a:p>
          <a:p>
            <a:r>
              <a:rPr lang="en-US" sz="2200" dirty="0" smtClean="0"/>
              <a:t>An advanced liquid argon TPC far detector</a:t>
            </a:r>
          </a:p>
          <a:p>
            <a:pPr marL="0" indent="0">
              <a:buNone/>
            </a:pPr>
            <a:r>
              <a:rPr lang="en-US" sz="2200" dirty="0" smtClean="0"/>
              <a:t>The goals of this program are:</a:t>
            </a:r>
          </a:p>
          <a:p>
            <a:r>
              <a:rPr lang="en-US" sz="2200" dirty="0" smtClean="0"/>
              <a:t>Determining leptonic </a:t>
            </a:r>
            <a:r>
              <a:rPr lang="en-US" sz="2200" dirty="0"/>
              <a:t>CP </a:t>
            </a:r>
            <a:r>
              <a:rPr lang="en-US" sz="2200" dirty="0" smtClean="0"/>
              <a:t>violation and neutrino mass ordering.</a:t>
            </a:r>
          </a:p>
          <a:p>
            <a:pPr marL="339725" indent="0">
              <a:buNone/>
            </a:pPr>
            <a:r>
              <a:rPr lang="en-US" sz="2200" i="1" dirty="0" smtClean="0"/>
              <a:t>The recent measurement of non-zero </a:t>
            </a:r>
            <a:r>
              <a:rPr lang="en-US" sz="2200" i="1" dirty="0" smtClean="0">
                <a:latin typeface="Symbol" pitchFamily="18" charset="2"/>
              </a:rPr>
              <a:t>q</a:t>
            </a:r>
            <a:r>
              <a:rPr lang="en-US" sz="2200" i="1" baseline="-25000" dirty="0" smtClean="0"/>
              <a:t>13</a:t>
            </a:r>
            <a:r>
              <a:rPr lang="en-US" sz="2200" i="1" dirty="0"/>
              <a:t> </a:t>
            </a:r>
            <a:r>
              <a:rPr lang="en-US" sz="2200" i="1" dirty="0" smtClean="0"/>
              <a:t>make this </a:t>
            </a:r>
            <a:r>
              <a:rPr lang="en-US" sz="2200" i="1" dirty="0"/>
              <a:t>a scientifically well </a:t>
            </a:r>
            <a:r>
              <a:rPr lang="en-US" sz="2200" i="1" dirty="0" smtClean="0"/>
              <a:t>motivated, comprehensive</a:t>
            </a:r>
            <a:r>
              <a:rPr lang="en-US" sz="2200" i="1" dirty="0"/>
              <a:t>, and stunningly beautiful </a:t>
            </a:r>
            <a:r>
              <a:rPr lang="en-US" sz="2200" i="1" dirty="0" smtClean="0"/>
              <a:t>program.</a:t>
            </a:r>
          </a:p>
          <a:p>
            <a:r>
              <a:rPr lang="en-US" sz="2200" dirty="0" smtClean="0"/>
              <a:t>Underground </a:t>
            </a:r>
            <a:r>
              <a:rPr lang="en-US" sz="2200" dirty="0"/>
              <a:t>physics, including </a:t>
            </a:r>
            <a:r>
              <a:rPr lang="en-US" sz="2200" dirty="0" smtClean="0"/>
              <a:t>the exploration </a:t>
            </a:r>
            <a:r>
              <a:rPr lang="en-US" sz="2200" dirty="0"/>
              <a:t>of proton decay and supernova neutrinos</a:t>
            </a:r>
            <a:r>
              <a:rPr lang="en-US" sz="2200" dirty="0" smtClean="0"/>
              <a:t>.</a:t>
            </a:r>
          </a:p>
          <a:p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Long-Baseline Neutrino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762000" y="6324600"/>
            <a:ext cx="6858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J.Strait, FRA Visiting Committee Meeting, April 12-13, 2012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8580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Sample with bullet points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1628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First Bullet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Second Bullet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More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Yet more</a:t>
            </a:r>
          </a:p>
          <a:p>
            <a:pPr lvl="1" eaLnBrk="1" hangingPunct="1"/>
            <a:r>
              <a:rPr lang="en-US" dirty="0" smtClean="0">
                <a:ea typeface="ＭＳ Ｐゴシック"/>
              </a:rPr>
              <a:t>Still more</a:t>
            </a:r>
          </a:p>
          <a:p>
            <a:pPr lvl="3" eaLnBrk="1" hangingPunct="1"/>
            <a:r>
              <a:rPr lang="en-US" dirty="0" smtClean="0">
                <a:ea typeface="ＭＳ Ｐゴシック"/>
              </a:rPr>
              <a:t>Less important</a:t>
            </a:r>
          </a:p>
          <a:p>
            <a:pPr lvl="4" eaLnBrk="1" hangingPunct="1"/>
            <a:r>
              <a:rPr lang="en-US" dirty="0" smtClean="0">
                <a:ea typeface="ＭＳ Ｐゴシック"/>
              </a:rPr>
              <a:t>Trivial</a:t>
            </a:r>
          </a:p>
        </p:txBody>
      </p:sp>
      <p:pic>
        <p:nvPicPr>
          <p:cNvPr id="3078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980005" y="1747596"/>
            <a:ext cx="5178304" cy="3098087"/>
            <a:chOff x="3980162" y="1818304"/>
            <a:chExt cx="5178537" cy="3098485"/>
          </a:xfrm>
        </p:grpSpPr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3980162" y="1818304"/>
              <a:ext cx="5178537" cy="3098485"/>
              <a:chOff x="3980162" y="1818304"/>
              <a:chExt cx="5178537" cy="3098485"/>
            </a:xfrm>
          </p:grpSpPr>
          <p:pic>
            <p:nvPicPr>
              <p:cNvPr id="309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00000">
                <a:off x="6634132" y="3210004"/>
                <a:ext cx="2524567" cy="1706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2" name="TextBox 12"/>
              <p:cNvSpPr txBox="1">
                <a:spLocks noChangeArrowheads="1"/>
              </p:cNvSpPr>
              <p:nvPr/>
            </p:nvSpPr>
            <p:spPr bwMode="auto">
              <a:xfrm>
                <a:off x="3980162" y="1818304"/>
                <a:ext cx="5117355" cy="461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>
                    <a:solidFill>
                      <a:srgbClr val="FFFF00"/>
                    </a:solidFill>
                  </a:rPr>
                  <a:t>New Neutrino Beam at Fermilab…</a:t>
                </a:r>
              </a:p>
            </p:txBody>
          </p:sp>
        </p:grpSp>
        <p:grpSp>
          <p:nvGrpSpPr>
            <p:cNvPr id="3088" name="Group 24"/>
            <p:cNvGrpSpPr>
              <a:grpSpLocks/>
            </p:cNvGrpSpPr>
            <p:nvPr/>
          </p:nvGrpSpPr>
          <p:grpSpPr bwMode="auto">
            <a:xfrm>
              <a:off x="6920219" y="3790744"/>
              <a:ext cx="1100189" cy="205173"/>
              <a:chOff x="6920219" y="3790744"/>
              <a:chExt cx="1100189" cy="205173"/>
            </a:xfrm>
          </p:grpSpPr>
          <p:sp>
            <p:nvSpPr>
              <p:cNvPr id="26" name="Rectangle 25"/>
              <p:cNvSpPr/>
              <p:nvPr/>
            </p:nvSpPr>
            <p:spPr>
              <a:xfrm rot="780000">
                <a:off x="7015474" y="3949873"/>
                <a:ext cx="1004934" cy="4604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6980000">
                <a:off x="6913070" y="3797893"/>
                <a:ext cx="115903" cy="101605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434238" y="395773"/>
            <a:ext cx="80073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L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ong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B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aseline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N</a:t>
            </a:r>
            <a:r>
              <a:rPr lang="en-US" sz="36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eutrino</a:t>
            </a:r>
            <a:r>
              <a:rPr lang="en-US" sz="3600" b="1" dirty="0">
                <a:ln w="12700">
                  <a:noFill/>
                  <a:prstDash val="solid"/>
                </a:ln>
                <a:solidFill>
                  <a:srgbClr val="00007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 </a:t>
            </a:r>
            <a:r>
              <a:rPr lang="en-US" sz="3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E</a:t>
            </a:r>
            <a:r>
              <a:rPr lang="en-US" sz="36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-105" charset="-128"/>
              </a:rPr>
              <a:t>xperiment</a:t>
            </a:r>
            <a:endParaRPr lang="en-US" sz="3600" b="1" dirty="0">
              <a:ln w="12700">
                <a:noFill/>
                <a:prstDash val="solid"/>
              </a:ln>
              <a:solidFill>
                <a:srgbClr val="00007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ＭＳ Ｐゴシック" pitchFamily="-105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" y="1858963"/>
            <a:ext cx="6553200" cy="2034693"/>
            <a:chOff x="45720" y="1858963"/>
            <a:chExt cx="6553200" cy="2034693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45720" y="1858963"/>
              <a:ext cx="6553200" cy="2034693"/>
              <a:chOff x="45720" y="1858764"/>
              <a:chExt cx="6553200" cy="2034438"/>
            </a:xfrm>
          </p:grpSpPr>
          <p:pic>
            <p:nvPicPr>
              <p:cNvPr id="3097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858764"/>
                <a:ext cx="2133600" cy="134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8" name="TextBox 13"/>
              <p:cNvSpPr txBox="1">
                <a:spLocks noChangeArrowheads="1"/>
              </p:cNvSpPr>
              <p:nvPr/>
            </p:nvSpPr>
            <p:spPr bwMode="auto">
              <a:xfrm>
                <a:off x="45720" y="3431597"/>
                <a:ext cx="6553200" cy="461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Directed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towards a distant detector 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 rot="-180000">
              <a:off x="1798350" y="2690622"/>
              <a:ext cx="1100139" cy="205147"/>
              <a:chOff x="2512205" y="3088411"/>
              <a:chExt cx="1100139" cy="205147"/>
            </a:xfrm>
            <a:gradFill flip="none" rotWithShape="1">
              <a:gsLst>
                <a:gs pos="0">
                  <a:srgbClr val="00FF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32" name="Rectangle 31"/>
              <p:cNvSpPr/>
              <p:nvPr/>
            </p:nvSpPr>
            <p:spPr bwMode="auto">
              <a:xfrm rot="780000">
                <a:off x="2607456" y="3247520"/>
                <a:ext cx="1004888" cy="46038"/>
              </a:xfrm>
              <a:prstGeom prst="rect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3" name="Isosceles Triangle 32"/>
              <p:cNvSpPr/>
              <p:nvPr/>
            </p:nvSpPr>
            <p:spPr bwMode="auto">
              <a:xfrm rot="16980000">
                <a:off x="2505061" y="3095555"/>
                <a:ext cx="115888" cy="101600"/>
              </a:xfrm>
              <a:prstGeom prst="triangle">
                <a:avLst/>
              </a:prstGeom>
              <a:grpFill/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45720" y="2349979"/>
            <a:ext cx="8077200" cy="2405385"/>
            <a:chOff x="45720" y="2349979"/>
            <a:chExt cx="8077200" cy="2405385"/>
          </a:xfrm>
        </p:grpSpPr>
        <p:grpSp>
          <p:nvGrpSpPr>
            <p:cNvPr id="9" name="Group 8"/>
            <p:cNvGrpSpPr/>
            <p:nvPr/>
          </p:nvGrpSpPr>
          <p:grpSpPr>
            <a:xfrm>
              <a:off x="45720" y="2349979"/>
              <a:ext cx="8077200" cy="2405385"/>
              <a:chOff x="45720" y="2349979"/>
              <a:chExt cx="8077200" cy="2405385"/>
            </a:xfrm>
          </p:grpSpPr>
          <p:sp>
            <p:nvSpPr>
              <p:cNvPr id="3094" name="TextBox 16"/>
              <p:cNvSpPr txBox="1">
                <a:spLocks noChangeArrowheads="1"/>
              </p:cNvSpPr>
              <p:nvPr/>
            </p:nvSpPr>
            <p:spPr bwMode="auto">
              <a:xfrm>
                <a:off x="45720" y="3924367"/>
                <a:ext cx="8077200" cy="830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rgbClr val="FFFF00"/>
                    </a:solidFill>
                  </a:rPr>
                  <a:t>34 kton </a:t>
                </a:r>
                <a:r>
                  <a:rPr lang="en-US" sz="2400" b="1" dirty="0">
                    <a:solidFill>
                      <a:srgbClr val="FFFF00"/>
                    </a:solidFill>
                  </a:rPr>
                  <a:t>Liquid Argon TPC Far </a:t>
                </a:r>
                <a:r>
                  <a:rPr lang="en-US" sz="2400" b="1" dirty="0" smtClean="0">
                    <a:solidFill>
                      <a:srgbClr val="FFFF00"/>
                    </a:solidFill>
                  </a:rPr>
                  <a:t>Detector</a:t>
                </a:r>
                <a:br>
                  <a:rPr lang="en-US" sz="2400" b="1" dirty="0" smtClean="0">
                    <a:solidFill>
                      <a:srgbClr val="FFFF00"/>
                    </a:solidFill>
                  </a:rPr>
                </a:br>
                <a:r>
                  <a:rPr lang="en-US" sz="2400" b="1" dirty="0" smtClean="0">
                    <a:solidFill>
                      <a:srgbClr val="FFFF00"/>
                    </a:solidFill>
                  </a:rPr>
                  <a:t>at a depth of 4850 feet (4300 mwe)</a:t>
                </a:r>
              </a:p>
            </p:txBody>
          </p:sp>
          <p:pic>
            <p:nvPicPr>
              <p:cNvPr id="7173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91573">
                <a:off x="104691" y="2349979"/>
                <a:ext cx="2276209" cy="4401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1801368" y="2716168"/>
              <a:ext cx="1105888" cy="176354"/>
              <a:chOff x="1949099" y="2869213"/>
              <a:chExt cx="1105888" cy="176354"/>
            </a:xfrm>
          </p:grpSpPr>
          <p:sp>
            <p:nvSpPr>
              <p:cNvPr id="34" name="Rectangle 33"/>
              <p:cNvSpPr/>
              <p:nvPr/>
            </p:nvSpPr>
            <p:spPr bwMode="auto">
              <a:xfrm rot="600000">
                <a:off x="2050099" y="2999529"/>
                <a:ext cx="1004888" cy="46038"/>
              </a:xfrm>
              <a:prstGeom prst="rect">
                <a:avLst/>
              </a:prstGeom>
              <a:gradFill flip="none" rotWithShape="1">
                <a:gsLst>
                  <a:gs pos="0">
                    <a:srgbClr val="00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35" name="Isosceles Triangle 34"/>
              <p:cNvSpPr/>
              <p:nvPr/>
            </p:nvSpPr>
            <p:spPr bwMode="auto">
              <a:xfrm rot="16800000">
                <a:off x="1941955" y="2876357"/>
                <a:ext cx="115888" cy="101600"/>
              </a:xfrm>
              <a:prstGeom prst="triangle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A3874-CCA7-4A96-8EF0-92039FCFBCC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979984" y="2158595"/>
            <a:ext cx="4043895" cy="1983023"/>
            <a:chOff x="3979984" y="2158595"/>
            <a:chExt cx="4043895" cy="1983023"/>
          </a:xfrm>
        </p:grpSpPr>
        <p:sp>
          <p:nvSpPr>
            <p:cNvPr id="3085" name="TextBox 14"/>
            <p:cNvSpPr txBox="1">
              <a:spLocks noChangeArrowheads="1"/>
            </p:cNvSpPr>
            <p:nvPr/>
          </p:nvSpPr>
          <p:spPr bwMode="auto">
            <a:xfrm>
              <a:off x="3979984" y="2158595"/>
              <a:ext cx="3686906" cy="831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r>
                <a:rPr lang="en-US" sz="2400" b="1" dirty="0">
                  <a:solidFill>
                    <a:srgbClr val="FFFF00"/>
                  </a:solidFill>
                </a:rPr>
                <a:t>Precision Near Detector </a:t>
              </a:r>
              <a:br>
                <a:rPr lang="en-US" sz="2400" b="1" dirty="0">
                  <a:solidFill>
                    <a:srgbClr val="FFFF00"/>
                  </a:solidFill>
                </a:rPr>
              </a:br>
              <a:r>
                <a:rPr lang="en-US" sz="2400" b="1" dirty="0" smtClean="0">
                  <a:solidFill>
                    <a:srgbClr val="FFFF00"/>
                  </a:solidFill>
                </a:rPr>
                <a:t>on </a:t>
              </a:r>
              <a:r>
                <a:rPr lang="en-US" sz="2400" b="1" dirty="0">
                  <a:solidFill>
                    <a:srgbClr val="FFFF00"/>
                  </a:solidFill>
                </a:rPr>
                <a:t>the Fermilab site 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000">
              <a:off x="5897714" y="3257243"/>
              <a:ext cx="1481328" cy="8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923740" y="3721135"/>
              <a:ext cx="1100139" cy="205147"/>
              <a:chOff x="6958030" y="3723593"/>
              <a:chExt cx="1100139" cy="205147"/>
            </a:xfrm>
          </p:grpSpPr>
          <p:sp>
            <p:nvSpPr>
              <p:cNvPr id="25" name="Rectangle 24"/>
              <p:cNvSpPr/>
              <p:nvPr/>
            </p:nvSpPr>
            <p:spPr bwMode="auto">
              <a:xfrm rot="780000">
                <a:off x="7053281" y="3882702"/>
                <a:ext cx="1004888" cy="4603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 bwMode="auto">
              <a:xfrm rot="16980000">
                <a:off x="6950886" y="3730737"/>
                <a:ext cx="115888" cy="101600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 sz="2400" dirty="0">
                  <a:solidFill>
                    <a:srgbClr val="EAEAE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90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 TPC Capabilities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643" y="1066800"/>
            <a:ext cx="3221501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 smtClean="0"/>
              <a:t>Simulated neutrino events:</a:t>
            </a:r>
          </a:p>
          <a:p>
            <a:pPr marL="168275" indent="-168275">
              <a:spcBef>
                <a:spcPts val="1800"/>
              </a:spcBef>
            </a:pPr>
            <a:r>
              <a:rPr lang="en-US" sz="1900" dirty="0" smtClean="0"/>
              <a:t>CC </a:t>
            </a:r>
            <a:r>
              <a:rPr lang="en-US" sz="1900" dirty="0" smtClean="0">
                <a:latin typeface="Symbol" pitchFamily="18" charset="2"/>
              </a:rPr>
              <a:t>n</a:t>
            </a:r>
            <a:r>
              <a:rPr lang="en-US" sz="1900" baseline="-25000" dirty="0" smtClean="0">
                <a:latin typeface="Symbol" pitchFamily="18" charset="2"/>
              </a:rPr>
              <a:t>m</a:t>
            </a:r>
            <a:r>
              <a:rPr lang="en-US" sz="1900" dirty="0" smtClean="0"/>
              <a:t> </a:t>
            </a:r>
            <a:r>
              <a:rPr lang="en-US" sz="1900" dirty="0"/>
              <a:t>interaction with a stopped μ followed by a decay Michel </a:t>
            </a:r>
            <a:r>
              <a:rPr lang="en-US" sz="1900" dirty="0" smtClean="0"/>
              <a:t>electron</a:t>
            </a:r>
            <a:endParaRPr lang="en-US" sz="1900" dirty="0"/>
          </a:p>
          <a:p>
            <a:pPr marL="168275" indent="-168275"/>
            <a:endParaRPr lang="en-US" sz="1900" dirty="0"/>
          </a:p>
          <a:p>
            <a:pPr marL="168275" indent="-168275"/>
            <a:r>
              <a:rPr lang="en-US" sz="1900" dirty="0" smtClean="0"/>
              <a:t>CCQE </a:t>
            </a:r>
            <a:r>
              <a:rPr lang="en-US" sz="1900" dirty="0">
                <a:latin typeface="Symbol" pitchFamily="18" charset="2"/>
              </a:rPr>
              <a:t>n</a:t>
            </a:r>
            <a:r>
              <a:rPr lang="en-US" sz="1900" baseline="-25000" dirty="0" smtClean="0"/>
              <a:t>e</a:t>
            </a:r>
            <a:r>
              <a:rPr lang="en-US" sz="1900" dirty="0" smtClean="0"/>
              <a:t> </a:t>
            </a:r>
            <a:r>
              <a:rPr lang="en-US" sz="1900" dirty="0"/>
              <a:t>interaction with </a:t>
            </a: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a </a:t>
            </a:r>
            <a:r>
              <a:rPr lang="en-US" sz="1900" dirty="0"/>
              <a:t>single electron and a proton </a:t>
            </a:r>
          </a:p>
          <a:p>
            <a:pPr marL="0" indent="0">
              <a:buNone/>
            </a:pPr>
            <a:endParaRPr lang="en-US" sz="1900" dirty="0"/>
          </a:p>
          <a:p>
            <a:endParaRPr lang="en-US" sz="1900" dirty="0" smtClean="0"/>
          </a:p>
          <a:p>
            <a:pPr marL="168275" indent="-168275">
              <a:spcBef>
                <a:spcPts val="1800"/>
              </a:spcBef>
            </a:pPr>
            <a:r>
              <a:rPr lang="en-US" sz="1900" dirty="0" smtClean="0"/>
              <a:t>NC </a:t>
            </a:r>
            <a:r>
              <a:rPr lang="en-US" sz="1900" dirty="0"/>
              <a:t>interaction </a:t>
            </a:r>
            <a:r>
              <a:rPr lang="en-US" sz="1900" dirty="0" smtClean="0"/>
              <a:t>which produced </a:t>
            </a:r>
            <a:r>
              <a:rPr lang="en-US" sz="1900" dirty="0"/>
              <a:t>a </a:t>
            </a:r>
            <a:r>
              <a:rPr lang="en-US" sz="1900" dirty="0">
                <a:latin typeface="Symbol" pitchFamily="18" charset="2"/>
              </a:rPr>
              <a:t>p</a:t>
            </a:r>
            <a:r>
              <a:rPr lang="en-US" sz="1900" baseline="30000" dirty="0" smtClean="0"/>
              <a:t>0</a:t>
            </a:r>
            <a:r>
              <a:rPr lang="en-US" sz="1900" dirty="0" smtClean="0"/>
              <a:t> </a:t>
            </a:r>
            <a:r>
              <a:rPr lang="en-US" sz="1900" dirty="0"/>
              <a:t>that then decayed into two </a:t>
            </a:r>
            <a:r>
              <a:rPr lang="en-US" sz="1900" dirty="0" smtClean="0">
                <a:latin typeface="Symbol" pitchFamily="18" charset="2"/>
              </a:rPr>
              <a:t>g</a:t>
            </a:r>
            <a:r>
              <a:rPr lang="en-US" sz="1900" dirty="0" smtClean="0"/>
              <a:t>’s </a:t>
            </a:r>
            <a:r>
              <a:rPr lang="en-US" sz="1900" dirty="0"/>
              <a:t>with </a:t>
            </a:r>
            <a:r>
              <a:rPr lang="en-US" sz="1900" dirty="0" smtClean="0"/>
              <a:t>separate conversion vertices</a:t>
            </a:r>
            <a:endParaRPr lang="en-US" sz="1900" dirty="0"/>
          </a:p>
        </p:txBody>
      </p:sp>
      <p:grpSp>
        <p:nvGrpSpPr>
          <p:cNvPr id="7" name="Group 6"/>
          <p:cNvGrpSpPr/>
          <p:nvPr/>
        </p:nvGrpSpPr>
        <p:grpSpPr>
          <a:xfrm>
            <a:off x="2491740" y="1048043"/>
            <a:ext cx="6409057" cy="5432767"/>
            <a:chOff x="2491740" y="1048043"/>
            <a:chExt cx="6409057" cy="5432767"/>
          </a:xfrm>
        </p:grpSpPr>
        <p:grpSp>
          <p:nvGrpSpPr>
            <p:cNvPr id="8" name="Group 7"/>
            <p:cNvGrpSpPr/>
            <p:nvPr/>
          </p:nvGrpSpPr>
          <p:grpSpPr>
            <a:xfrm>
              <a:off x="2491740" y="1048043"/>
              <a:ext cx="6409057" cy="5390564"/>
              <a:chOff x="2491740" y="1048043"/>
              <a:chExt cx="6409057" cy="5390564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518410" y="1048043"/>
                <a:ext cx="6382387" cy="5390564"/>
                <a:chOff x="2518410" y="1048043"/>
                <a:chExt cx="6382387" cy="5390564"/>
              </a:xfrm>
            </p:grpSpPr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26507" y="1048043"/>
                  <a:ext cx="5674290" cy="5390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3006090" y="2514600"/>
                  <a:ext cx="742950" cy="1257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3006090" y="2651760"/>
                  <a:ext cx="274320" cy="10287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3020472" y="2683716"/>
                  <a:ext cx="270510" cy="24765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013710" y="2659380"/>
                  <a:ext cx="426720" cy="2781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006090" y="2640330"/>
                  <a:ext cx="662081" cy="1240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2770632" y="2644140"/>
                  <a:ext cx="27432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sysDot"/>
                  <a:tailEnd type="arrow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2518410" y="2484120"/>
                  <a:ext cx="25146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n</a:t>
                  </a:r>
                  <a:r>
                    <a:rPr lang="en-US" baseline="-25000" dirty="0" smtClean="0">
                      <a:latin typeface="Symbol" pitchFamily="18" charset="2"/>
                    </a:rPr>
                    <a:t>m</a:t>
                  </a:r>
                  <a:endParaRPr lang="en-US" dirty="0">
                    <a:latin typeface="Symbol" pitchFamily="18" charset="2"/>
                  </a:endParaRPr>
                </a:p>
              </p:txBody>
            </p:sp>
          </p:grpSp>
          <p:cxnSp>
            <p:nvCxnSpPr>
              <p:cNvPr id="13" name="Straight Arrow Connector 12"/>
              <p:cNvCxnSpPr/>
              <p:nvPr/>
            </p:nvCxnSpPr>
            <p:spPr>
              <a:xfrm>
                <a:off x="2766060" y="3771900"/>
                <a:ext cx="140589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ot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491740" y="3623310"/>
                <a:ext cx="2514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>
                    <a:latin typeface="Symbol" pitchFamily="18" charset="2"/>
                  </a:rPr>
                  <a:t>n</a:t>
                </a:r>
                <a:r>
                  <a:rPr lang="en-US" baseline="-25000" dirty="0"/>
                  <a:t>e</a:t>
                </a:r>
                <a:endParaRPr lang="en-US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>
              <a:off x="2770632" y="6187440"/>
              <a:ext cx="21031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866132" y="6191250"/>
              <a:ext cx="437388" cy="2895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52700" y="6050281"/>
              <a:ext cx="67056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 err="1" smtClean="0">
                  <a:latin typeface="Symbol" pitchFamily="18" charset="2"/>
                </a:rPr>
                <a:t>n</a:t>
              </a:r>
              <a:r>
                <a:rPr lang="en-US" baseline="-25000" dirty="0" err="1" smtClean="0"/>
                <a:t>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05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Neutrino Mass Hierarchy and CP Violation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95363"/>
            <a:ext cx="90106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1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 Decay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67" y="1184374"/>
            <a:ext cx="6570383" cy="46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Supernova Neutrinos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1210056"/>
            <a:ext cx="86852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2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LBNE as a Phased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IIFC Meeting, 26-27 Nov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161-AFAC-41AC-83AA-4053A52B9B0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57616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U.S</a:t>
            </a:r>
            <a:r>
              <a:rPr lang="en-US" dirty="0"/>
              <a:t>. Department of Energy has stated their intention to carry out this </a:t>
            </a:r>
            <a:r>
              <a:rPr lang="en-US" dirty="0" smtClean="0"/>
              <a:t>program in </a:t>
            </a:r>
            <a:r>
              <a:rPr lang="en-US" dirty="0"/>
              <a:t>a phased manner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LBNE Project is the first </a:t>
            </a:r>
            <a:r>
              <a:rPr lang="en-US" dirty="0"/>
              <a:t>phase </a:t>
            </a:r>
            <a:endParaRPr lang="en-US" dirty="0" smtClean="0"/>
          </a:p>
          <a:p>
            <a:pPr lvl="1"/>
            <a:r>
              <a:rPr lang="en-US" dirty="0" smtClean="0"/>
              <a:t>focuses </a:t>
            </a:r>
            <a:r>
              <a:rPr lang="en-US" dirty="0"/>
              <a:t>on accelerator </a:t>
            </a:r>
            <a:r>
              <a:rPr lang="en-US" dirty="0" smtClean="0"/>
              <a:t>neutrino oscillation physics</a:t>
            </a:r>
            <a:endParaRPr lang="en-US" dirty="0"/>
          </a:p>
          <a:p>
            <a:pPr lvl="1"/>
            <a:r>
              <a:rPr lang="en-US" dirty="0" smtClean="0"/>
              <a:t>includes the beam and a 10 kt fiducial mass liquid argon TPC at the surface, 1300 km from </a:t>
            </a:r>
            <a:r>
              <a:rPr lang="en-US" dirty="0" smtClean="0"/>
              <a:t>Fermilab</a:t>
            </a:r>
            <a:endParaRPr lang="en-US" dirty="0"/>
          </a:p>
          <a:p>
            <a:r>
              <a:rPr lang="en-US" dirty="0" smtClean="0"/>
              <a:t>The first phase will focus on long-baseline physics: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the sign(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baseline="-25000" dirty="0"/>
              <a:t>32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measure 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baseline="-25000" dirty="0" err="1"/>
              <a:t>CP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measure </a:t>
            </a:r>
            <a:r>
              <a:rPr lang="en-US" dirty="0"/>
              <a:t>other oscillation parameters: 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/>
              <a:t>13</a:t>
            </a:r>
            <a:r>
              <a:rPr lang="en-US" dirty="0"/>
              <a:t>, </a:t>
            </a:r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/>
              <a:t>23</a:t>
            </a:r>
            <a:r>
              <a:rPr lang="en-US" dirty="0"/>
              <a:t>, and |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30000" dirty="0"/>
              <a:t>2</a:t>
            </a:r>
            <a:r>
              <a:rPr lang="en-US" baseline="-25000" dirty="0"/>
              <a:t>32</a:t>
            </a:r>
            <a:r>
              <a:rPr lang="en-US" dirty="0"/>
              <a:t>|.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9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stName-CD1DirectorsReview-WBS130.xx.xx.x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LastName-CD1DirectorsReview-WBS130.xx.xx.xx</Template>
  <TotalTime>8650</TotalTime>
  <Words>606</Words>
  <Application>Microsoft Office PowerPoint</Application>
  <PresentationFormat>On-screen Show (4:3)</PresentationFormat>
  <Paragraphs>133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LastName-CD1DirectorsReview-WBS130.xx.xx.xx</vt:lpstr>
      <vt:lpstr>LBNE Project Status</vt:lpstr>
      <vt:lpstr>Outline</vt:lpstr>
      <vt:lpstr>The Long-Baseline Neutrino Experiment</vt:lpstr>
      <vt:lpstr>Sample with bullet points</vt:lpstr>
      <vt:lpstr>LAr TPC Capabilities</vt:lpstr>
      <vt:lpstr>Neutrino Mass Hierarchy and CP Violation</vt:lpstr>
      <vt:lpstr>Proton Decay </vt:lpstr>
      <vt:lpstr>Supernova Neutrinos</vt:lpstr>
      <vt:lpstr>LBNE as a Phased Program</vt:lpstr>
      <vt:lpstr>Sample with bullet points</vt:lpstr>
      <vt:lpstr>LBNE as a Phased Program</vt:lpstr>
      <vt:lpstr>Phased Program: Possible Example</vt:lpstr>
      <vt:lpstr>The LBNE Project Approval Status</vt:lpstr>
      <vt:lpstr>Summary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G. Mccluskey</dc:creator>
  <cp:lastModifiedBy>strait</cp:lastModifiedBy>
  <cp:revision>389</cp:revision>
  <cp:lastPrinted>2012-11-27T11:56:13Z</cp:lastPrinted>
  <dcterms:created xsi:type="dcterms:W3CDTF">2012-02-15T19:36:43Z</dcterms:created>
  <dcterms:modified xsi:type="dcterms:W3CDTF">2012-11-27T12:00:55Z</dcterms:modified>
</cp:coreProperties>
</file>