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35C00"/>
    <a:srgbClr val="990000"/>
    <a:srgbClr val="285C00"/>
    <a:srgbClr val="FFCCCC"/>
    <a:srgbClr val="0000CC"/>
    <a:srgbClr val="FF0000"/>
    <a:srgbClr val="00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4" autoAdjust="0"/>
    <p:restoredTop sz="99110" autoAdjust="0"/>
  </p:normalViewPr>
  <p:slideViewPr>
    <p:cSldViewPr snapToGrid="0">
      <p:cViewPr>
        <p:scale>
          <a:sx n="90" d="100"/>
          <a:sy n="90" d="100"/>
        </p:scale>
        <p:origin x="-1098" y="-132"/>
      </p:cViewPr>
      <p:guideLst>
        <p:guide orient="horz" pos="507"/>
        <p:guide pos="2880"/>
      </p:guideLst>
    </p:cSldViewPr>
  </p:slideViewPr>
  <p:outlineViewPr>
    <p:cViewPr>
      <p:scale>
        <a:sx n="33" d="100"/>
        <a:sy n="33" d="100"/>
      </p:scale>
      <p:origin x="0" y="17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02"/>
    </p:cViewPr>
  </p:sorterViewPr>
  <p:notesViewPr>
    <p:cSldViewPr snapToGrid="0">
      <p:cViewPr varScale="1">
        <p:scale>
          <a:sx n="83" d="100"/>
          <a:sy n="83" d="100"/>
        </p:scale>
        <p:origin x="-2280" y="-7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fld id="{73E81252-2AF4-4C51-87AF-A4AFEC548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1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fld id="{73B256B8-15DB-433A-AC4B-9189F0FF8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0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put these as thoughts</a:t>
            </a:r>
            <a:r>
              <a:rPr lang="en-US" baseline="0" dirty="0" smtClean="0"/>
              <a:t> you may say but may not turn in your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8268E-5872-4665-B841-501F7C787D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79A6C0-21E8-4AAD-A192-0117DE973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8251-F127-456B-9A5A-7AAD9ECE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A960D-402B-42A2-888F-6B6DD852F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39" y="92865"/>
            <a:ext cx="6411432" cy="640782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6E6BFD-AECD-46B2-A9A9-64936B34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8DC309-5AF6-4301-922B-85B928718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71" y="74428"/>
            <a:ext cx="6315738" cy="606056"/>
          </a:xfrm>
        </p:spPr>
        <p:txBody>
          <a:bodyPr/>
          <a:lstStyle>
            <a:lvl1pPr marL="0" indent="0"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6793B5-DAD0-4CA0-8E1C-88473EC51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0"/>
            <a:ext cx="6867673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302" y="951023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97" y="982921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A9127D-CA3D-4478-A6B7-2C48C65B4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C69477-2F15-4CC9-A3B2-A8FC8C554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74" y="0"/>
            <a:ext cx="6443331" cy="723900"/>
          </a:xfrm>
        </p:spPr>
        <p:txBody>
          <a:bodyPr/>
          <a:lstStyle>
            <a:lvl1pPr marL="0" indent="0"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0854-C5BA-4460-8D54-94A4A4BD1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10663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106636"/>
                </a:solidFill>
                <a:cs typeface="Arial" charset="0"/>
              </a:defRPr>
            </a:lvl1pPr>
          </a:lstStyle>
          <a:p>
            <a:pPr>
              <a:defRPr/>
            </a:pPr>
            <a:fld id="{9E48A0D7-B297-4B31-A413-3F1D5E03F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2" name="Picture 9" descr="horizontal-logo-green-tex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19" r:id="rId8"/>
    <p:sldLayoutId id="2147483742" r:id="rId9"/>
    <p:sldLayoutId id="2147483743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106636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06636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06636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06636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06636"/>
          </a:solidFill>
          <a:latin typeface="Calibri" pitchFamily="34" charset="0"/>
          <a:cs typeface="Arial" charset="0"/>
        </a:defRPr>
      </a:lvl5pPr>
      <a:lvl6pPr marL="45714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29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44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58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+mj-lt"/>
          <a:ea typeface="+mn-ea"/>
          <a:cs typeface="Arial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+mj-lt"/>
          <a:ea typeface="+mn-ea"/>
          <a:cs typeface="Arial" pitchFamily="34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iifc.fnal.gov/MOU/Physics-file.pdf" TargetMode="External"/><Relationship Id="rId4" Type="http://schemas.openxmlformats.org/officeDocument/2006/relationships/hyperlink" Target="http://iifc.fnal.gov/MOU/Physics_CC_WG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1386" y="818708"/>
            <a:ext cx="8761228" cy="3147236"/>
          </a:xfrm>
        </p:spPr>
        <p:txBody>
          <a:bodyPr/>
          <a:lstStyle/>
          <a:p>
            <a:r>
              <a:rPr lang="en-US" sz="4800" b="1" dirty="0" smtClean="0"/>
              <a:t>Department of Energy</a:t>
            </a:r>
            <a:br>
              <a:rPr lang="en-US" sz="4800" b="1" dirty="0" smtClean="0"/>
            </a:br>
            <a:r>
              <a:rPr lang="en-US" sz="4800" b="1" dirty="0" smtClean="0"/>
              <a:t>View </a:t>
            </a:r>
            <a:r>
              <a:rPr lang="en-US" sz="4800" b="1" dirty="0"/>
              <a:t>on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Discovery Science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Indian Institutions &amp; Fermilab Collaboration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937" y="4531240"/>
            <a:ext cx="6864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Jim Siegrist</a:t>
            </a:r>
          </a:p>
          <a:p>
            <a:pPr algn="ctr"/>
            <a:r>
              <a:rPr lang="en-US" sz="2800" dirty="0" smtClean="0"/>
              <a:t>Associate Director</a:t>
            </a:r>
          </a:p>
          <a:p>
            <a:pPr algn="ctr"/>
            <a:r>
              <a:rPr lang="en-US" sz="2800" dirty="0" smtClean="0"/>
              <a:t>DOE-OHEP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A960D-402B-42A2-888F-6B6DD852F5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364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IIFC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Project X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93362"/>
            <a:ext cx="9144000" cy="2044728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Jan 2009, During the signing of the Addendum MOU III at Indore, Dr. Kakodkar and Dr. Oddone agreed on the</a:t>
            </a:r>
          </a:p>
          <a:p>
            <a:pPr lvl="1"/>
            <a:r>
              <a:rPr lang="en-US" sz="3000" dirty="0" smtClean="0"/>
              <a:t>Concept of “Total Project Collaboration”</a:t>
            </a:r>
          </a:p>
          <a:p>
            <a:pPr lvl="1"/>
            <a:r>
              <a:rPr lang="en-US" sz="3000" dirty="0" smtClean="0"/>
              <a:t>Fermilab changed the HIPA design to CW</a:t>
            </a:r>
          </a:p>
          <a:p>
            <a:pPr lvl="1">
              <a:buNone/>
            </a:pPr>
            <a:endParaRPr lang="en-US" sz="900" dirty="0" smtClean="0"/>
          </a:p>
        </p:txBody>
      </p:sp>
      <p:pic>
        <p:nvPicPr>
          <p:cNvPr id="6" name="Picture 7" descr="P2100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58" y="3055459"/>
            <a:ext cx="4316409" cy="2778688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53023" y="2767054"/>
            <a:ext cx="4890977" cy="30670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Indian Institutions and Fermilab Collaboration also established MOUs to join Neutrino Physics experiments at Fermilab</a:t>
            </a:r>
          </a:p>
          <a:p>
            <a:pPr lvl="1"/>
            <a:r>
              <a:rPr lang="en-US" dirty="0" smtClean="0"/>
              <a:t>MINOS/MINOS+</a:t>
            </a:r>
          </a:p>
          <a:p>
            <a:pPr lvl="1"/>
            <a:r>
              <a:rPr lang="en-US" dirty="0" smtClean="0"/>
              <a:t>NOvA</a:t>
            </a:r>
          </a:p>
          <a:p>
            <a:pPr lvl="1"/>
            <a:r>
              <a:rPr lang="en-US" dirty="0" smtClean="0"/>
              <a:t>LBNE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58251-F127-456B-9A5A-7AAD9ECE12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2010: Banerjee’s  Road Map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856" y="831112"/>
            <a:ext cx="8835656" cy="54420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May 2010 Banerjee requests US-DOE for a Road Map for the Fermilab collaboration on High Intensity Proton Accelerator</a:t>
            </a:r>
          </a:p>
          <a:p>
            <a:pPr lvl="1"/>
            <a:r>
              <a:rPr lang="en-US" sz="2200" dirty="0" smtClean="0"/>
              <a:t>Daniel Poneman, Brinkman, Miller, Banerjee and </a:t>
            </a:r>
            <a:r>
              <a:rPr lang="en-US" sz="2200" dirty="0" err="1" smtClean="0"/>
              <a:t>Meera</a:t>
            </a:r>
            <a:r>
              <a:rPr lang="en-US" sz="2200" dirty="0" smtClean="0"/>
              <a:t> Shankar, Indian Ambassador met in Washington to discuss this Road Map </a:t>
            </a:r>
          </a:p>
          <a:p>
            <a:pPr lvl="2"/>
            <a:r>
              <a:rPr lang="en-US" sz="1900" dirty="0" smtClean="0"/>
              <a:t>Poneman and Banerjee agreed to develop DOE-DAE agreement</a:t>
            </a:r>
          </a:p>
          <a:p>
            <a:pPr lvl="1"/>
            <a:r>
              <a:rPr lang="en-US" sz="2200" dirty="0" smtClean="0"/>
              <a:t>The concept of “Discovery Science” collaboration developed</a:t>
            </a:r>
          </a:p>
          <a:p>
            <a:r>
              <a:rPr lang="en-US" dirty="0" smtClean="0"/>
              <a:t>Dr. Banerjee charged the IIFC to prepare a plan that would expand the accelerator collaboration to include physics collaboration with Fermilab. </a:t>
            </a:r>
          </a:p>
          <a:p>
            <a:pPr lvl="1"/>
            <a:r>
              <a:rPr lang="en-US" sz="2200" dirty="0" smtClean="0"/>
              <a:t>The program should be rich in Physics</a:t>
            </a:r>
          </a:p>
          <a:p>
            <a:pPr lvl="1"/>
            <a:r>
              <a:rPr lang="en-US" sz="2200" dirty="0" smtClean="0"/>
              <a:t>Indian contribution should be significant and DAE-DST Ownership</a:t>
            </a:r>
          </a:p>
          <a:p>
            <a:pPr lvl="1"/>
            <a:r>
              <a:rPr lang="en-US" sz="2200" dirty="0" smtClean="0"/>
              <a:t>Contribution should have synergy with interest and expertise in India</a:t>
            </a:r>
          </a:p>
          <a:p>
            <a:pPr lvl="1"/>
            <a:r>
              <a:rPr lang="en-US" sz="2200" dirty="0" smtClean="0"/>
              <a:t>Development of Indian manpower, laboratory and industrial infrastructure</a:t>
            </a:r>
          </a:p>
          <a:p>
            <a:r>
              <a:rPr lang="en-US" dirty="0" smtClean="0"/>
              <a:t>Fermilab and Indian-DAE established working groups to develop plans for </a:t>
            </a:r>
          </a:p>
          <a:p>
            <a:pPr lvl="1"/>
            <a:r>
              <a:rPr lang="en-US" sz="2200" dirty="0" smtClean="0"/>
              <a:t>Project X and Indian Accelerator Program</a:t>
            </a:r>
          </a:p>
          <a:p>
            <a:pPr lvl="1"/>
            <a:r>
              <a:rPr lang="en-US" sz="2200" dirty="0" smtClean="0"/>
              <a:t>Indian Collaboration in Fermilab physics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199" cy="80006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2011: DOE-DAE Implementing Agreement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90786"/>
            <a:ext cx="9144000" cy="2361158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000" dirty="0" smtClean="0"/>
              <a:t>Discovery Science: The United States’ Department of Energy and India’s Department of Atomic Energy signed an Implementing Agreement on Discovery Science that provides the framework for </a:t>
            </a:r>
            <a:r>
              <a:rPr lang="en-US" sz="3000" dirty="0" smtClean="0">
                <a:solidFill>
                  <a:srgbClr val="FF0000"/>
                </a:solidFill>
              </a:rPr>
              <a:t>India’s participation in the next generation particle accelerator facility at Fermilab. 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03"/>
            <a:ext cx="4827591" cy="27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40000">
            <a:off x="3875190" y="1522744"/>
            <a:ext cx="5152229" cy="15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40000">
            <a:off x="3966655" y="1583425"/>
            <a:ext cx="506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72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40" y="0"/>
            <a:ext cx="8617067" cy="982629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2012: Project Annex I &amp; II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807"/>
            <a:ext cx="4468856" cy="24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38" y="2558123"/>
            <a:ext cx="4731544" cy="24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0440" y="3525512"/>
            <a:ext cx="401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Accelerator Collaboration Development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64104" y="1565070"/>
            <a:ext cx="368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Physics Collaboration Development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7163" y="5125950"/>
            <a:ext cx="6619926" cy="1130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Being Negotiated by DAE and DOE</a:t>
            </a:r>
          </a:p>
          <a:p>
            <a:pPr algn="ctr"/>
            <a:r>
              <a:rPr lang="en-US" sz="2800" dirty="0" smtClean="0"/>
              <a:t>Major Issues resolved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58251-F127-456B-9A5A-7AAD9ECE12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8856"/>
            <a:ext cx="9067800" cy="994144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Annex I: Fermilab – DAE Laboratories Accelerator Construction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23" y="1270591"/>
            <a:ext cx="8867554" cy="1747827"/>
          </a:xfrm>
        </p:spPr>
        <p:txBody>
          <a:bodyPr>
            <a:noAutofit/>
          </a:bodyPr>
          <a:lstStyle/>
          <a:p>
            <a:r>
              <a:rPr lang="en-US" dirty="0" smtClean="0"/>
              <a:t>Fermilab and Indian DAE laboratories are jointly working on all major components of 3 GeV CW linac. </a:t>
            </a:r>
            <a:r>
              <a:rPr lang="en-US" dirty="0" smtClean="0">
                <a:solidFill>
                  <a:srgbClr val="FF0000"/>
                </a:solidFill>
              </a:rPr>
              <a:t>In some cases DAE laboratory is leading the R&amp;D with Fermilab specifications.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49865" y="3063949"/>
            <a:ext cx="8651934" cy="33528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IUAC: </a:t>
            </a:r>
          </a:p>
          <a:p>
            <a:pPr lvl="1"/>
            <a:r>
              <a:rPr lang="en-US" dirty="0" smtClean="0"/>
              <a:t>SSR1</a:t>
            </a:r>
          </a:p>
          <a:p>
            <a:pPr>
              <a:buNone/>
            </a:pPr>
            <a:r>
              <a:rPr lang="en-US" dirty="0" smtClean="0"/>
              <a:t>VECC: </a:t>
            </a:r>
          </a:p>
          <a:p>
            <a:pPr lvl="1"/>
            <a:r>
              <a:rPr lang="en-US" dirty="0" smtClean="0"/>
              <a:t>SSR1 Dressing, </a:t>
            </a:r>
          </a:p>
          <a:p>
            <a:pPr lvl="1"/>
            <a:r>
              <a:rPr lang="en-US" dirty="0" smtClean="0"/>
              <a:t>325 MHz CM components</a:t>
            </a:r>
          </a:p>
          <a:p>
            <a:pPr lvl="1">
              <a:buFont typeface="Symbol" pitchFamily="18" charset="2"/>
              <a:buChar char=" "/>
            </a:pP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=0.6, 650 MHz, Cavity</a:t>
            </a:r>
          </a:p>
          <a:p>
            <a:pPr lvl="1">
              <a:buNone/>
            </a:pPr>
            <a:r>
              <a:rPr lang="en-US" dirty="0" smtClean="0"/>
              <a:t>Dressing, Magnet etc</a:t>
            </a:r>
          </a:p>
          <a:p>
            <a:pPr>
              <a:buNone/>
            </a:pPr>
            <a:r>
              <a:rPr lang="en-US" dirty="0" smtClean="0"/>
              <a:t>BARC: </a:t>
            </a:r>
          </a:p>
          <a:p>
            <a:pPr lvl="1"/>
            <a:r>
              <a:rPr lang="en-US" dirty="0" smtClean="0"/>
              <a:t>SSR2 and CM components</a:t>
            </a:r>
          </a:p>
          <a:p>
            <a:pPr lvl="1"/>
            <a:r>
              <a:rPr lang="en-US" dirty="0" smtClean="0"/>
              <a:t>325 MHz RF Power</a:t>
            </a:r>
          </a:p>
          <a:p>
            <a:pPr lvl="1"/>
            <a:r>
              <a:rPr lang="en-US" dirty="0" smtClean="0"/>
              <a:t>325 MHz power coupler</a:t>
            </a:r>
          </a:p>
          <a:p>
            <a:pPr lvl="1"/>
            <a:r>
              <a:rPr lang="en-US" dirty="0" smtClean="0"/>
              <a:t>BPM, LLRF</a:t>
            </a:r>
          </a:p>
          <a:p>
            <a:pPr lvl="1"/>
            <a:r>
              <a:rPr lang="en-US" dirty="0" smtClean="0"/>
              <a:t>Controls</a:t>
            </a:r>
          </a:p>
          <a:p>
            <a:pPr>
              <a:buNone/>
            </a:pPr>
            <a:r>
              <a:rPr lang="en-US" dirty="0" smtClean="0"/>
              <a:t>RRCAT: 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 b</a:t>
            </a:r>
            <a:r>
              <a:rPr lang="en-US" dirty="0" smtClean="0"/>
              <a:t>=0.9, 650 MHz Cavity</a:t>
            </a:r>
          </a:p>
          <a:p>
            <a:pPr lvl="1">
              <a:buNone/>
            </a:pPr>
            <a:r>
              <a:rPr lang="en-US" dirty="0" smtClean="0"/>
              <a:t>	Dressing, Magnet etc</a:t>
            </a:r>
          </a:p>
          <a:p>
            <a:pPr lvl="1"/>
            <a:r>
              <a:rPr lang="en-US" dirty="0" smtClean="0"/>
              <a:t>650 MHz RF Power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58251-F127-456B-9A5A-7AAD9ECE12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0"/>
            <a:ext cx="8731307" cy="98262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Project Annex II: Physics Collaboration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5936" y="1022355"/>
            <a:ext cx="8371572" cy="5184846"/>
          </a:xfrm>
        </p:spPr>
        <p:txBody>
          <a:bodyPr/>
          <a:lstStyle/>
          <a:p>
            <a:r>
              <a:rPr lang="en-US" sz="2800" dirty="0" smtClean="0"/>
              <a:t>Project Annex II satisfies all the mandate given to the collaboration by Dr. Banerjee and DAE.</a:t>
            </a:r>
          </a:p>
          <a:p>
            <a:r>
              <a:rPr lang="en-US" sz="2800" dirty="0" smtClean="0"/>
              <a:t>It focuses on</a:t>
            </a:r>
          </a:p>
          <a:p>
            <a:pPr lvl="1"/>
            <a:r>
              <a:rPr lang="en-US" sz="2400" dirty="0" smtClean="0"/>
              <a:t>Neutrino Physics and Detector Program</a:t>
            </a:r>
          </a:p>
          <a:p>
            <a:pPr lvl="1"/>
            <a:r>
              <a:rPr lang="en-US" sz="2400" dirty="0" smtClean="0"/>
              <a:t>Material Science and neutron cross section measurement</a:t>
            </a:r>
          </a:p>
          <a:p>
            <a:pPr lvl="1"/>
            <a:r>
              <a:rPr lang="en-US" sz="2400" dirty="0" smtClean="0"/>
              <a:t>Indian Institutions infrastructure development and will support vital Human Resources development</a:t>
            </a:r>
          </a:p>
          <a:p>
            <a:pPr lvl="1"/>
            <a:r>
              <a:rPr lang="en-US" sz="2400" dirty="0" smtClean="0"/>
              <a:t>Considers participation in other Fermilab physics program</a:t>
            </a:r>
          </a:p>
          <a:p>
            <a:pPr lvl="1"/>
            <a:r>
              <a:rPr lang="en-US" sz="2400" dirty="0" smtClean="0"/>
              <a:t>Opens the possibility of US physicists participation in Indian infrastructure development.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03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343" y="0"/>
            <a:ext cx="6858000" cy="73364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6" y="783823"/>
            <a:ext cx="8653581" cy="54404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Fermilab along with its US and Indian collaboration is making significant R&amp;D, infrastructure and industrial progress that could lead to </a:t>
            </a:r>
          </a:p>
          <a:p>
            <a:pPr lvl="1"/>
            <a:r>
              <a:rPr lang="en-US" sz="2800" dirty="0" smtClean="0"/>
              <a:t>The Neutrino and Material Science Experiment</a:t>
            </a:r>
          </a:p>
          <a:p>
            <a:pPr lvl="1"/>
            <a:r>
              <a:rPr lang="en-US" sz="2800" dirty="0" smtClean="0"/>
              <a:t>Project X construction at Fermilab.</a:t>
            </a:r>
          </a:p>
          <a:p>
            <a:pPr lvl="1"/>
            <a:r>
              <a:rPr lang="en-US" sz="2800" dirty="0" smtClean="0"/>
              <a:t>Construction of two vital accelerators in India</a:t>
            </a:r>
          </a:p>
          <a:p>
            <a:pPr lvl="1"/>
            <a:r>
              <a:rPr lang="en-US" sz="2800" dirty="0" smtClean="0"/>
              <a:t>Training of next generation of scientists </a:t>
            </a:r>
          </a:p>
          <a:p>
            <a:r>
              <a:rPr lang="en-US" sz="3200" dirty="0" smtClean="0"/>
              <a:t>We have set the foundation of a very strong technical collaboration with Indian Institutions.</a:t>
            </a:r>
          </a:p>
          <a:p>
            <a:pPr lvl="1"/>
            <a:r>
              <a:rPr lang="en-US" sz="2800" dirty="0" smtClean="0"/>
              <a:t>US-DOE and Indian DAE are working to finalize two project Annexes for the funding of Fermilab and Indian-DAE programs</a:t>
            </a:r>
          </a:p>
          <a:p>
            <a:pPr lvl="1"/>
            <a:r>
              <a:rPr lang="en-US" sz="2800" dirty="0" smtClean="0"/>
              <a:t>Support of all collaborating institutions for this unique collaboration is very strong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Welcome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75"/>
            <a:ext cx="8502707" cy="53229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Behalf of the US Department of Energy I welcome you to the 2</a:t>
            </a:r>
            <a:r>
              <a:rPr lang="en-US" baseline="30000" dirty="0" smtClean="0"/>
              <a:t>nd</a:t>
            </a:r>
            <a:r>
              <a:rPr lang="en-US" dirty="0" smtClean="0"/>
              <a:t> Indian Institutions and Fermilab Collaboration, 1</a:t>
            </a:r>
            <a:r>
              <a:rPr lang="en-US" baseline="30000" dirty="0" smtClean="0"/>
              <a:t>st</a:t>
            </a:r>
            <a:r>
              <a:rPr lang="en-US" dirty="0" smtClean="0"/>
              <a:t> one was held at RRCAT, Indore in Oct 2010.</a:t>
            </a:r>
          </a:p>
          <a:p>
            <a:r>
              <a:rPr lang="en-US" dirty="0" smtClean="0"/>
              <a:t>Since my appointment to the Associate Director of the DOE-Office of High Energy Physics I have taken keen interest in this collaboration and am doing everything possible to strengthen it.</a:t>
            </a:r>
          </a:p>
          <a:p>
            <a:r>
              <a:rPr lang="en-US" dirty="0" smtClean="0"/>
              <a:t>Science and Technology collaboration is a key element of growing US-India strategic partnership and I am very pleased to co-chair the Basic Science Working group from US side in which the Indian Institutions and Fermilab Collaboration on Discovery Science is number one item from US side.</a:t>
            </a:r>
          </a:p>
          <a:p>
            <a:r>
              <a:rPr lang="en-US" dirty="0" smtClean="0"/>
              <a:t>To further strengthen this collaboration and its management at the highest level possible in the US government</a:t>
            </a:r>
          </a:p>
          <a:p>
            <a:pPr lvl="1"/>
            <a:r>
              <a:rPr lang="en-US" dirty="0" smtClean="0"/>
              <a:t>The US-DOE-SC has appointed me as the Principal Coordinator of the US-India Discovery Science Collaboration and Shekhar Mishra as Technical Coordinator.</a:t>
            </a:r>
          </a:p>
          <a:p>
            <a:r>
              <a:rPr lang="en-US" dirty="0" smtClean="0"/>
              <a:t>The US government is committed to make IIFC Discovery Science Collaboration a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5298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The Discovery Science: </a:t>
            </a:r>
            <a:br>
              <a:rPr lang="en-US" sz="3800" b="1" dirty="0" smtClean="0"/>
            </a:br>
            <a:r>
              <a:rPr lang="en-US" sz="3800" b="1" dirty="0" smtClean="0"/>
              <a:t>Indian Institutions &amp; Fermilab Collaboration</a:t>
            </a:r>
            <a:endParaRPr lang="en-US" sz="3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282" y="5153933"/>
            <a:ext cx="8877360" cy="13144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Indian Institutions and Fermilab Collaboration is jointly building infrastructure, accelerator and physics program(s) </a:t>
            </a:r>
            <a:r>
              <a:rPr lang="en-US" sz="2800" dirty="0" smtClean="0">
                <a:solidFill>
                  <a:srgbClr val="FF0000"/>
                </a:solidFill>
              </a:rPr>
              <a:t>in India and at Fermilab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for the programs of vital interest to both countries.</a:t>
            </a:r>
            <a:endParaRPr lang="en-US" sz="2800" dirty="0"/>
          </a:p>
        </p:txBody>
      </p:sp>
      <p:pic>
        <p:nvPicPr>
          <p:cNvPr id="22530" name="Picture 2" descr="http://www.nationsonline.org/bilder/map_of_india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47" y="1283555"/>
            <a:ext cx="3679585" cy="387037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91282" y="1265298"/>
            <a:ext cx="4864104" cy="3906891"/>
            <a:chOff x="0" y="1493811"/>
            <a:chExt cx="4864104" cy="390689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1493811"/>
              <a:ext cx="4864104" cy="390689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1639863"/>
              <a:ext cx="4837549" cy="3435354"/>
              <a:chOff x="0" y="1639863"/>
              <a:chExt cx="4837549" cy="3435354"/>
            </a:xfrm>
          </p:grpSpPr>
          <p:pic>
            <p:nvPicPr>
              <p:cNvPr id="22535" name="Picture 7" descr="http://i.infopls.com/images/states_imgmap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49402"/>
                <a:ext cx="4837549" cy="3325815"/>
              </a:xfrm>
              <a:prstGeom prst="rect">
                <a:avLst/>
              </a:prstGeom>
              <a:noFill/>
            </p:spPr>
          </p:pic>
          <p:pic>
            <p:nvPicPr>
              <p:cNvPr id="22532" name="Picture 4" descr="http://www-visualmedia.fnal.gov/VMS_Site/gallery/stillphotos/2010/0000/10-0042-02D.h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16090" y="1639863"/>
                <a:ext cx="1734368" cy="1156245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9" name="Straight Arrow Connector 8"/>
          <p:cNvCxnSpPr/>
          <p:nvPr/>
        </p:nvCxnSpPr>
        <p:spPr bwMode="auto">
          <a:xfrm rot="10800000">
            <a:off x="3038454" y="2235696"/>
            <a:ext cx="3833865" cy="1131903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730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US DOE-OHEP Committed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70" y="809704"/>
            <a:ext cx="8426507" cy="55910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US-Department of Atomic Energy Office of High Energy Physics is committed to make the Indian Institutions and Fermilab Collaboration</a:t>
            </a:r>
          </a:p>
          <a:p>
            <a:pPr lvl="1"/>
            <a:r>
              <a:rPr lang="en-US" sz="2400" dirty="0" smtClean="0"/>
              <a:t>a great success </a:t>
            </a:r>
          </a:p>
          <a:p>
            <a:pPr lvl="1"/>
            <a:r>
              <a:rPr lang="en-US" sz="2400" dirty="0" smtClean="0"/>
              <a:t>an example for all future international collaboration in US HEP</a:t>
            </a:r>
          </a:p>
          <a:p>
            <a:r>
              <a:rPr lang="en-US" sz="2800" dirty="0" smtClean="0"/>
              <a:t>Since the foundation of this collaboration it is based on the principle of “Joint Collaboration” and “Equal Partnership”</a:t>
            </a:r>
          </a:p>
          <a:p>
            <a:pPr lvl="1"/>
            <a:r>
              <a:rPr lang="en-US" sz="2400" dirty="0" smtClean="0"/>
              <a:t>US-DOE strongly supports these principles</a:t>
            </a:r>
          </a:p>
          <a:p>
            <a:pPr lvl="1"/>
            <a:r>
              <a:rPr lang="en-US" sz="2400" dirty="0" smtClean="0"/>
              <a:t>US-DOE views that this is the only way future international projects can be built</a:t>
            </a:r>
          </a:p>
          <a:p>
            <a:pPr lvl="2"/>
            <a:r>
              <a:rPr lang="en-US" sz="2400" dirty="0" smtClean="0"/>
              <a:t>Where both the host country and collaboration equally benefits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8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DOE: Fermilab Project X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3" y="741056"/>
            <a:ext cx="8610600" cy="16937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Fermilab has proposed the construction of a Superconducting Radio Frequency linac to support the High Intensity Physics mission of the US-DOE</a:t>
            </a:r>
          </a:p>
          <a:p>
            <a:pPr lvl="1"/>
            <a:r>
              <a:rPr lang="en-US" sz="2400" dirty="0" smtClean="0"/>
              <a:t> Indian DAE laboratories are collaborating in this program</a:t>
            </a:r>
            <a:endParaRPr lang="en-US" sz="2400" dirty="0"/>
          </a:p>
        </p:txBody>
      </p:sp>
      <p:pic>
        <p:nvPicPr>
          <p:cNvPr id="4" name="Picture 6" descr="Project_X-Slide_v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767" y="2308090"/>
            <a:ext cx="7415888" cy="45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7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DAE: BARC &amp; RRCAT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7" y="754912"/>
            <a:ext cx="8836145" cy="2235932"/>
          </a:xfrm>
        </p:spPr>
        <p:txBody>
          <a:bodyPr>
            <a:noAutofit/>
          </a:bodyPr>
          <a:lstStyle/>
          <a:p>
            <a:r>
              <a:rPr lang="en-US" sz="2800" dirty="0" smtClean="0"/>
              <a:t>DAE laboratories (RRCAT and BARC) in collaboration with other DAE laboratories and Fermilab have proposed </a:t>
            </a:r>
          </a:p>
          <a:p>
            <a:pPr lvl="1"/>
            <a:r>
              <a:rPr lang="en-US" sz="2400" dirty="0" smtClean="0"/>
              <a:t>CW SRF Proton Linac for Material Science and Medical Apps.</a:t>
            </a:r>
          </a:p>
          <a:p>
            <a:pPr lvl="1"/>
            <a:r>
              <a:rPr lang="en-US" sz="2400" dirty="0" smtClean="0"/>
              <a:t>High Power Proton LINAC Based Spallation Neutron Source</a:t>
            </a:r>
            <a:endParaRPr lang="en-US" sz="2400" dirty="0"/>
          </a:p>
        </p:txBody>
      </p:sp>
      <p:grpSp>
        <p:nvGrpSpPr>
          <p:cNvPr id="4" name="Group 6"/>
          <p:cNvGrpSpPr/>
          <p:nvPr/>
        </p:nvGrpSpPr>
        <p:grpSpPr>
          <a:xfrm>
            <a:off x="153927" y="2990844"/>
            <a:ext cx="4856229" cy="2154267"/>
            <a:chOff x="153927" y="3079628"/>
            <a:chExt cx="4856229" cy="2154267"/>
          </a:xfrm>
        </p:grpSpPr>
        <p:sp>
          <p:nvSpPr>
            <p:cNvPr id="6" name="Rectangle 5"/>
            <p:cNvSpPr/>
            <p:nvPr/>
          </p:nvSpPr>
          <p:spPr>
            <a:xfrm>
              <a:off x="153927" y="3079628"/>
              <a:ext cx="4856229" cy="215426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953" y="3136896"/>
              <a:ext cx="4710177" cy="204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8"/>
          <p:cNvGrpSpPr/>
          <p:nvPr/>
        </p:nvGrpSpPr>
        <p:grpSpPr>
          <a:xfrm>
            <a:off x="3586149" y="5072085"/>
            <a:ext cx="5557851" cy="1785915"/>
            <a:chOff x="3586149" y="5072085"/>
            <a:chExt cx="5557851" cy="1785915"/>
          </a:xfrm>
        </p:grpSpPr>
        <p:sp>
          <p:nvSpPr>
            <p:cNvPr id="8" name="Rectangle 7"/>
            <p:cNvSpPr/>
            <p:nvPr/>
          </p:nvSpPr>
          <p:spPr>
            <a:xfrm>
              <a:off x="3586149" y="5072085"/>
              <a:ext cx="5557851" cy="178591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9175" y="5145111"/>
              <a:ext cx="5331659" cy="1570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5119695" y="3794130"/>
            <a:ext cx="1825650" cy="54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RRCAT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06551" y="5692805"/>
            <a:ext cx="1679598" cy="47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Neutrino Physics Program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5" y="745500"/>
            <a:ext cx="8932282" cy="246442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Fermilab and the Indian Institutions within the “Discovery Science” collaboration are jointly working on physics research program at Fermilab and at the Indian laboratories, </a:t>
            </a:r>
          </a:p>
          <a:p>
            <a:pPr lvl="1"/>
            <a:r>
              <a:rPr lang="en-US" sz="2400" dirty="0" smtClean="0"/>
              <a:t>Focus on neutrino physics (MINOS, </a:t>
            </a:r>
            <a:r>
              <a:rPr lang="en-US" sz="2400" dirty="0" err="1" smtClean="0"/>
              <a:t>NO</a:t>
            </a:r>
            <a:r>
              <a:rPr lang="en-US" sz="2400" dirty="0" err="1" smtClean="0">
                <a:latin typeface="Symbol" pitchFamily="18" charset="2"/>
              </a:rPr>
              <a:t>u</a:t>
            </a:r>
            <a:r>
              <a:rPr lang="en-US" sz="2400" dirty="0" err="1" smtClean="0"/>
              <a:t>A</a:t>
            </a:r>
            <a:r>
              <a:rPr lang="en-US" sz="2400" dirty="0" smtClean="0"/>
              <a:t>, LBNE)</a:t>
            </a:r>
          </a:p>
          <a:p>
            <a:pPr lvl="1"/>
            <a:r>
              <a:rPr lang="en-US" sz="2400" dirty="0" smtClean="0"/>
              <a:t>Joint development of detector and associated technologies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40" y="3248431"/>
            <a:ext cx="8243766" cy="35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26" y="5911884"/>
            <a:ext cx="1015997" cy="94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10" y="5984910"/>
            <a:ext cx="1679710" cy="87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090" y="5916318"/>
            <a:ext cx="1525073" cy="94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20361309">
            <a:off x="4527655" y="6277427"/>
            <a:ext cx="1223145" cy="350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DAE-DST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7591" y="5948397"/>
            <a:ext cx="1023939" cy="3286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5571" y="3209922"/>
            <a:ext cx="2848014" cy="1168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Indian Institutions:</a:t>
            </a:r>
          </a:p>
          <a:p>
            <a:pPr algn="ctr"/>
            <a:r>
              <a:rPr lang="en-US" dirty="0" smtClean="0"/>
              <a:t>MINOS,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u</a:t>
            </a:r>
            <a:r>
              <a:rPr lang="en-US" dirty="0" err="1" smtClean="0"/>
              <a:t>A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LBNE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Project X </a:t>
            </a:r>
            <a:r>
              <a:rPr lang="en-US" sz="4000" b="1" dirty="0" smtClean="0">
                <a:sym typeface="Wingdings" pitchFamily="2" charset="2"/>
              </a:rPr>
              <a:t></a:t>
            </a:r>
            <a:r>
              <a:rPr lang="en-US" sz="4000" b="1" dirty="0" smtClean="0"/>
              <a:t> Material Science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85" y="783824"/>
            <a:ext cx="8653581" cy="54769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Fermilab Project X CW proton beam at 1 MW, 1 GeV would be a unique proposed facility in the world. </a:t>
            </a:r>
          </a:p>
          <a:p>
            <a:r>
              <a:rPr lang="en-US" sz="2800" dirty="0" smtClean="0"/>
              <a:t>High temperature irradiations carried with the Project X proton beam would result in swelling, irradiation induced hardening and </a:t>
            </a:r>
            <a:r>
              <a:rPr lang="en-US" sz="2800" dirty="0" err="1" smtClean="0"/>
              <a:t>embrittlement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“Material Science” facility at Fermilab would help design materials with tailored microstructures and compositions.</a:t>
            </a:r>
          </a:p>
          <a:p>
            <a:pPr lvl="1"/>
            <a:r>
              <a:rPr lang="en-US" sz="2400" dirty="0" smtClean="0"/>
              <a:t>To obtain optimal value of swelling and irradiation induced mechanical properties.</a:t>
            </a:r>
          </a:p>
          <a:p>
            <a:r>
              <a:rPr lang="en-US" sz="2800" dirty="0" smtClean="0"/>
              <a:t>Measurement of neutron cross section of some of the minor actinides.</a:t>
            </a:r>
          </a:p>
          <a:p>
            <a:pPr lvl="1"/>
            <a:r>
              <a:rPr lang="en-US" sz="2400" dirty="0" smtClean="0"/>
              <a:t>93-Np-238, 95-Am-241, 95-Am-242 and 96-Cm-242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0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74" y="0"/>
            <a:ext cx="7594704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2006: Institutes to Institutes MOU</a:t>
            </a:r>
            <a:endParaRPr lang="en-US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6" y="879740"/>
            <a:ext cx="4498974" cy="597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18" y="873090"/>
            <a:ext cx="4687112" cy="576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Director-Indus-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92" y="3319461"/>
            <a:ext cx="4418074" cy="321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299979" y="2954330"/>
            <a:ext cx="4600638" cy="3810651"/>
            <a:chOff x="299979" y="2954330"/>
            <a:chExt cx="4600638" cy="381065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9979" y="2954330"/>
              <a:ext cx="4600638" cy="38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01941" y="5583267"/>
              <a:ext cx="1789137" cy="65723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IIFC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31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E 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OS</Template>
  <TotalTime>27</TotalTime>
  <Words>1003</Words>
  <Application>Microsoft Office PowerPoint</Application>
  <PresentationFormat>On-screen Show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DOE OS</vt:lpstr>
      <vt:lpstr>Department of Energy View on  Discovery Science Indian Institutions &amp; Fermilab Collaboration </vt:lpstr>
      <vt:lpstr>Welcome</vt:lpstr>
      <vt:lpstr>The Discovery Science:  Indian Institutions &amp; Fermilab Collaboration</vt:lpstr>
      <vt:lpstr>US DOE-OHEP Committed</vt:lpstr>
      <vt:lpstr>DOE: Fermilab Project X</vt:lpstr>
      <vt:lpstr>DAE: BARC &amp; RRCAT</vt:lpstr>
      <vt:lpstr>Neutrino Physics Program</vt:lpstr>
      <vt:lpstr>Project X  Material Science</vt:lpstr>
      <vt:lpstr>2006: Institutes to Institutes MOU</vt:lpstr>
      <vt:lpstr>2009: IIFC on Project X</vt:lpstr>
      <vt:lpstr>2010: Banerjee’s  Road Map</vt:lpstr>
      <vt:lpstr>2011: DOE-DAE Implementing Agreement</vt:lpstr>
      <vt:lpstr>2012: Project Annex I &amp; II</vt:lpstr>
      <vt:lpstr>Project Annex I: Fermilab – DAE Laboratories Accelerator Construction</vt:lpstr>
      <vt:lpstr>Project Annex II: Physics Collaboration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Energy View on IIFC</dc:title>
  <dc:creator>Shekhar Mishra</dc:creator>
  <cp:lastModifiedBy>Shekhar Mishra</cp:lastModifiedBy>
  <cp:revision>6</cp:revision>
  <dcterms:created xsi:type="dcterms:W3CDTF">2012-11-26T04:21:22Z</dcterms:created>
  <dcterms:modified xsi:type="dcterms:W3CDTF">2012-11-26T04:48:37Z</dcterms:modified>
</cp:coreProperties>
</file>