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sldIdLst>
    <p:sldId id="276" r:id="rId2"/>
    <p:sldId id="277" r:id="rId3"/>
    <p:sldId id="280" r:id="rId4"/>
    <p:sldId id="278" r:id="rId5"/>
    <p:sldId id="279" r:id="rId6"/>
    <p:sldId id="269"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256" autoAdjust="0"/>
    <p:restoredTop sz="94660"/>
  </p:normalViewPr>
  <p:slideViewPr>
    <p:cSldViewPr>
      <p:cViewPr varScale="1">
        <p:scale>
          <a:sx n="69" d="100"/>
          <a:sy n="69" d="100"/>
        </p:scale>
        <p:origin x="-128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BF96D6F-D9DF-4D3E-89E9-3921B1A10CBC}" type="slidenum">
              <a:rPr lang="en-US"/>
              <a:pPr/>
              <a:t>‹#›</a:t>
            </a:fld>
            <a:endParaRPr lang="en-US"/>
          </a:p>
        </p:txBody>
      </p:sp>
    </p:spTree>
    <p:extLst>
      <p:ext uri="{BB962C8B-B14F-4D97-AF65-F5344CB8AC3E}">
        <p14:creationId xmlns:p14="http://schemas.microsoft.com/office/powerpoint/2010/main" xmlns="" val="233492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170" name="Picture 10" descr="Fermi Logo"/>
          <p:cNvPicPr>
            <a:picLocks noChangeAspect="1" noChangeArrowheads="1"/>
          </p:cNvPicPr>
          <p:nvPr/>
        </p:nvPicPr>
        <p:blipFill>
          <a:blip r:embed="rId2"/>
          <a:srcRect/>
          <a:stretch>
            <a:fillRect/>
          </a:stretch>
        </p:blipFill>
        <p:spPr bwMode="auto">
          <a:xfrm>
            <a:off x="0" y="-228600"/>
            <a:ext cx="914400" cy="981075"/>
          </a:xfrm>
          <a:prstGeom prst="rect">
            <a:avLst/>
          </a:prstGeom>
          <a:noFill/>
          <a:ln w="9525">
            <a:noFill/>
            <a:miter lim="800000"/>
            <a:headEnd/>
            <a:tailEnd/>
          </a:ln>
        </p:spPr>
      </p:pic>
      <p:sp>
        <p:nvSpPr>
          <p:cNvPr id="7171" name="Rectangle 2"/>
          <p:cNvSpPr>
            <a:spLocks noGrp="1" noChangeArrowheads="1"/>
          </p:cNvSpPr>
          <p:nvPr>
            <p:ph type="ctrTitle"/>
          </p:nvPr>
        </p:nvSpPr>
        <p:spPr>
          <a:xfrm>
            <a:off x="685800" y="1295400"/>
            <a:ext cx="7772400" cy="1470025"/>
          </a:xfrm>
        </p:spPr>
        <p:txBody>
          <a:bodyPr/>
          <a:lstStyle>
            <a:lvl1pPr>
              <a:defRPr sz="4000"/>
            </a:lvl1pPr>
          </a:lstStyle>
          <a:p>
            <a:r>
              <a:rPr lang="en-US" smtClean="0"/>
              <a:t>Click to edit Master title style</a:t>
            </a:r>
            <a:endParaRPr lang="en-US"/>
          </a:p>
        </p:txBody>
      </p:sp>
      <p:sp>
        <p:nvSpPr>
          <p:cNvPr id="7172" name="Rectangle 3"/>
          <p:cNvSpPr>
            <a:spLocks noGrp="1" noChangeArrowheads="1"/>
          </p:cNvSpPr>
          <p:nvPr>
            <p:ph type="subTitle" idx="1"/>
          </p:nvPr>
        </p:nvSpPr>
        <p:spPr>
          <a:xfrm>
            <a:off x="1371600" y="4114800"/>
            <a:ext cx="6400800" cy="1752600"/>
          </a:xfrm>
        </p:spPr>
        <p:txBody>
          <a:bodyPr/>
          <a:lstStyle>
            <a:lvl1pPr marL="0" indent="0" algn="ctr">
              <a:buFontTx/>
              <a:buNone/>
              <a:defRPr sz="2800"/>
            </a:lvl1pPr>
          </a:lstStyle>
          <a:p>
            <a:r>
              <a:rPr lang="en-US" smtClean="0"/>
              <a:t>Click to edit Master subtitle style</a:t>
            </a:r>
            <a:endParaRPr lang="en-US"/>
          </a:p>
        </p:txBody>
      </p:sp>
      <p:pic>
        <p:nvPicPr>
          <p:cNvPr id="7176" name="Picture 8"/>
          <p:cNvPicPr>
            <a:picLocks noChangeAspect="1" noChangeArrowheads="1"/>
          </p:cNvPicPr>
          <p:nvPr/>
        </p:nvPicPr>
        <p:blipFill>
          <a:blip r:embed="rId3" cstate="print"/>
          <a:srcRect/>
          <a:stretch>
            <a:fillRect/>
          </a:stretch>
        </p:blipFill>
        <p:spPr bwMode="auto">
          <a:xfrm>
            <a:off x="8464550" y="0"/>
            <a:ext cx="679450" cy="76200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14400"/>
            <a:ext cx="42291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14400"/>
            <a:ext cx="42291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92" name="Rectangle 8"/>
          <p:cNvSpPr>
            <a:spLocks noChangeArrowheads="1"/>
          </p:cNvSpPr>
          <p:nvPr/>
        </p:nvSpPr>
        <p:spPr bwMode="auto">
          <a:xfrm>
            <a:off x="228600" y="762000"/>
            <a:ext cx="8153400" cy="76200"/>
          </a:xfrm>
          <a:prstGeom prst="rect">
            <a:avLst/>
          </a:prstGeom>
          <a:solidFill>
            <a:srgbClr val="0000FF"/>
          </a:solidFill>
          <a:ln w="9525">
            <a:solidFill>
              <a:schemeClr val="tx1"/>
            </a:solidFill>
            <a:miter lim="800000"/>
            <a:headEnd/>
            <a:tailEnd/>
          </a:ln>
          <a:effectLst/>
        </p:spPr>
        <p:txBody>
          <a:bodyPr wrap="none" anchor="ctr"/>
          <a:lstStyle/>
          <a:p>
            <a:pPr eaLnBrk="0" hangingPunct="0">
              <a:defRPr/>
            </a:pPr>
            <a:endParaRPr lang="en-US">
              <a:latin typeface="Arial" pitchFamily="34" charset="0"/>
            </a:endParaRPr>
          </a:p>
        </p:txBody>
      </p:sp>
      <p:pic>
        <p:nvPicPr>
          <p:cNvPr id="6147" name="Picture 10" descr="Fermi Logo"/>
          <p:cNvPicPr>
            <a:picLocks noChangeAspect="1" noChangeArrowheads="1"/>
          </p:cNvPicPr>
          <p:nvPr/>
        </p:nvPicPr>
        <p:blipFill>
          <a:blip r:embed="rId13"/>
          <a:srcRect/>
          <a:stretch>
            <a:fillRect/>
          </a:stretch>
        </p:blipFill>
        <p:spPr bwMode="auto">
          <a:xfrm>
            <a:off x="0" y="-228600"/>
            <a:ext cx="914400" cy="981075"/>
          </a:xfrm>
          <a:prstGeom prst="rect">
            <a:avLst/>
          </a:prstGeom>
          <a:noFill/>
          <a:ln w="9525">
            <a:noFill/>
            <a:miter lim="800000"/>
            <a:headEnd/>
            <a:tailEnd/>
          </a:ln>
        </p:spPr>
      </p:pic>
      <p:sp>
        <p:nvSpPr>
          <p:cNvPr id="6148" name="Rectangle 2"/>
          <p:cNvSpPr>
            <a:spLocks noGrp="1" noChangeArrowheads="1"/>
          </p:cNvSpPr>
          <p:nvPr>
            <p:ph type="title"/>
          </p:nvPr>
        </p:nvSpPr>
        <p:spPr bwMode="auto">
          <a:xfrm>
            <a:off x="914400" y="0"/>
            <a:ext cx="7467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9" name="Rectangle 3"/>
          <p:cNvSpPr>
            <a:spLocks noGrp="1" noChangeArrowheads="1"/>
          </p:cNvSpPr>
          <p:nvPr>
            <p:ph type="body" idx="1"/>
          </p:nvPr>
        </p:nvSpPr>
        <p:spPr bwMode="auto">
          <a:xfrm>
            <a:off x="304800" y="914400"/>
            <a:ext cx="8610600" cy="5562600"/>
          </a:xfrm>
          <a:prstGeom prst="rect">
            <a:avLst/>
          </a:prstGeom>
          <a:noFill/>
          <a:ln w="19050">
            <a:solidFill>
              <a:srgbClr val="006600"/>
            </a:solid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6153" name="Picture 9"/>
          <p:cNvPicPr>
            <a:picLocks noChangeAspect="1" noChangeArrowheads="1"/>
          </p:cNvPicPr>
          <p:nvPr/>
        </p:nvPicPr>
        <p:blipFill>
          <a:blip r:embed="rId14" cstate="print"/>
          <a:srcRect/>
          <a:stretch>
            <a:fillRect/>
          </a:stretch>
        </p:blipFill>
        <p:spPr bwMode="auto">
          <a:xfrm>
            <a:off x="8464550" y="0"/>
            <a:ext cx="679450" cy="7620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ctr" rtl="0" eaLnBrk="1" fontAlgn="base" hangingPunct="1">
        <a:spcBef>
          <a:spcPct val="0"/>
        </a:spcBef>
        <a:spcAft>
          <a:spcPct val="0"/>
        </a:spcAft>
        <a:defRPr sz="3600" b="1">
          <a:solidFill>
            <a:srgbClr val="008000"/>
          </a:solidFill>
          <a:latin typeface="+mj-lt"/>
          <a:ea typeface="+mj-ea"/>
          <a:cs typeface="+mj-cs"/>
        </a:defRPr>
      </a:lvl1pPr>
      <a:lvl2pPr algn="ctr" rtl="0" eaLnBrk="1" fontAlgn="base" hangingPunct="1">
        <a:spcBef>
          <a:spcPct val="0"/>
        </a:spcBef>
        <a:spcAft>
          <a:spcPct val="0"/>
        </a:spcAft>
        <a:defRPr sz="3600" b="1">
          <a:solidFill>
            <a:srgbClr val="008000"/>
          </a:solidFill>
          <a:latin typeface="Arial Rounded MT Bold" pitchFamily="34" charset="0"/>
        </a:defRPr>
      </a:lvl2pPr>
      <a:lvl3pPr algn="ctr" rtl="0" eaLnBrk="1" fontAlgn="base" hangingPunct="1">
        <a:spcBef>
          <a:spcPct val="0"/>
        </a:spcBef>
        <a:spcAft>
          <a:spcPct val="0"/>
        </a:spcAft>
        <a:defRPr sz="3600" b="1">
          <a:solidFill>
            <a:srgbClr val="008000"/>
          </a:solidFill>
          <a:latin typeface="Arial Rounded MT Bold" pitchFamily="34" charset="0"/>
        </a:defRPr>
      </a:lvl3pPr>
      <a:lvl4pPr algn="ctr" rtl="0" eaLnBrk="1" fontAlgn="base" hangingPunct="1">
        <a:spcBef>
          <a:spcPct val="0"/>
        </a:spcBef>
        <a:spcAft>
          <a:spcPct val="0"/>
        </a:spcAft>
        <a:defRPr sz="3600" b="1">
          <a:solidFill>
            <a:srgbClr val="008000"/>
          </a:solidFill>
          <a:latin typeface="Arial Rounded MT Bold" pitchFamily="34" charset="0"/>
        </a:defRPr>
      </a:lvl4pPr>
      <a:lvl5pPr algn="ctr" rtl="0" eaLnBrk="1" fontAlgn="base" hangingPunct="1">
        <a:spcBef>
          <a:spcPct val="0"/>
        </a:spcBef>
        <a:spcAft>
          <a:spcPct val="0"/>
        </a:spcAft>
        <a:defRPr sz="3600" b="1">
          <a:solidFill>
            <a:srgbClr val="008000"/>
          </a:solidFill>
          <a:latin typeface="Arial Rounded MT Bold" pitchFamily="34" charset="0"/>
        </a:defRPr>
      </a:lvl5pPr>
      <a:lvl6pPr marL="457200" algn="ctr" rtl="0" eaLnBrk="1" fontAlgn="base" hangingPunct="1">
        <a:spcBef>
          <a:spcPct val="0"/>
        </a:spcBef>
        <a:spcAft>
          <a:spcPct val="0"/>
        </a:spcAft>
        <a:defRPr sz="3600" b="1">
          <a:solidFill>
            <a:srgbClr val="008000"/>
          </a:solidFill>
          <a:latin typeface="Arial Rounded MT Bold" pitchFamily="34" charset="0"/>
        </a:defRPr>
      </a:lvl6pPr>
      <a:lvl7pPr marL="914400" algn="ctr" rtl="0" eaLnBrk="1" fontAlgn="base" hangingPunct="1">
        <a:spcBef>
          <a:spcPct val="0"/>
        </a:spcBef>
        <a:spcAft>
          <a:spcPct val="0"/>
        </a:spcAft>
        <a:defRPr sz="3600" b="1">
          <a:solidFill>
            <a:srgbClr val="008000"/>
          </a:solidFill>
          <a:latin typeface="Arial Rounded MT Bold" pitchFamily="34" charset="0"/>
        </a:defRPr>
      </a:lvl7pPr>
      <a:lvl8pPr marL="1371600" algn="ctr" rtl="0" eaLnBrk="1" fontAlgn="base" hangingPunct="1">
        <a:spcBef>
          <a:spcPct val="0"/>
        </a:spcBef>
        <a:spcAft>
          <a:spcPct val="0"/>
        </a:spcAft>
        <a:defRPr sz="3600" b="1">
          <a:solidFill>
            <a:srgbClr val="008000"/>
          </a:solidFill>
          <a:latin typeface="Arial Rounded MT Bold" pitchFamily="34" charset="0"/>
        </a:defRPr>
      </a:lvl8pPr>
      <a:lvl9pPr marL="1828800" algn="ctr" rtl="0" eaLnBrk="1" fontAlgn="base" hangingPunct="1">
        <a:spcBef>
          <a:spcPct val="0"/>
        </a:spcBef>
        <a:spcAft>
          <a:spcPct val="0"/>
        </a:spcAft>
        <a:defRPr sz="3600" b="1">
          <a:solidFill>
            <a:srgbClr val="008000"/>
          </a:solidFill>
          <a:latin typeface="Arial Rounded MT Bold" pitchFamily="34"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b="1">
          <a:solidFill>
            <a:srgbClr val="000099"/>
          </a:solidFill>
          <a:latin typeface="+mn-lt"/>
        </a:defRPr>
      </a:lvl2pPr>
      <a:lvl3pPr marL="1143000" indent="-228600" algn="l" rtl="0" eaLnBrk="1" fontAlgn="base" hangingPunct="1">
        <a:spcBef>
          <a:spcPct val="20000"/>
        </a:spcBef>
        <a:spcAft>
          <a:spcPct val="0"/>
        </a:spcAft>
        <a:buChar char="•"/>
        <a:defRPr b="1">
          <a:solidFill>
            <a:srgbClr val="378614"/>
          </a:solidFill>
          <a:latin typeface="+mn-lt"/>
        </a:defRPr>
      </a:lvl3pPr>
      <a:lvl4pPr marL="1600200" indent="-228600" algn="l" rtl="0" eaLnBrk="1" fontAlgn="base" hangingPunct="1">
        <a:spcBef>
          <a:spcPct val="20000"/>
        </a:spcBef>
        <a:spcAft>
          <a:spcPct val="0"/>
        </a:spcAft>
        <a:buChar char="–"/>
        <a:defRPr sz="1600" b="1">
          <a:solidFill>
            <a:srgbClr val="FF3300"/>
          </a:solidFill>
          <a:latin typeface="+mn-lt"/>
        </a:defRPr>
      </a:lvl4pPr>
      <a:lvl5pPr marL="2057400" indent="-228600" algn="l" rtl="0" eaLnBrk="1" fontAlgn="base" hangingPunct="1">
        <a:spcBef>
          <a:spcPct val="20000"/>
        </a:spcBef>
        <a:spcAft>
          <a:spcPct val="0"/>
        </a:spcAft>
        <a:buChar char="»"/>
        <a:defRPr sz="1400" b="1">
          <a:solidFill>
            <a:schemeClr val="tx1"/>
          </a:solidFill>
          <a:latin typeface="+mn-lt"/>
        </a:defRPr>
      </a:lvl5pPr>
      <a:lvl6pPr marL="2514600" indent="-228600" algn="l" rtl="0" eaLnBrk="1" fontAlgn="base" hangingPunct="1">
        <a:spcBef>
          <a:spcPct val="20000"/>
        </a:spcBef>
        <a:spcAft>
          <a:spcPct val="0"/>
        </a:spcAft>
        <a:buChar char="»"/>
        <a:defRPr sz="1400" b="1">
          <a:solidFill>
            <a:schemeClr val="tx1"/>
          </a:solidFill>
          <a:latin typeface="+mn-lt"/>
        </a:defRPr>
      </a:lvl6pPr>
      <a:lvl7pPr marL="2971800" indent="-228600" algn="l" rtl="0" eaLnBrk="1" fontAlgn="base" hangingPunct="1">
        <a:spcBef>
          <a:spcPct val="20000"/>
        </a:spcBef>
        <a:spcAft>
          <a:spcPct val="0"/>
        </a:spcAft>
        <a:buChar char="»"/>
        <a:defRPr sz="1400" b="1">
          <a:solidFill>
            <a:schemeClr val="tx1"/>
          </a:solidFill>
          <a:latin typeface="+mn-lt"/>
        </a:defRPr>
      </a:lvl7pPr>
      <a:lvl8pPr marL="3429000" indent="-228600" algn="l" rtl="0" eaLnBrk="1" fontAlgn="base" hangingPunct="1">
        <a:spcBef>
          <a:spcPct val="20000"/>
        </a:spcBef>
        <a:spcAft>
          <a:spcPct val="0"/>
        </a:spcAft>
        <a:buChar char="»"/>
        <a:defRPr sz="1400" b="1">
          <a:solidFill>
            <a:schemeClr val="tx1"/>
          </a:solidFill>
          <a:latin typeface="+mn-lt"/>
        </a:defRPr>
      </a:lvl8pPr>
      <a:lvl9pPr marL="3886200" indent="-228600" algn="l" rtl="0" eaLnBrk="1" fontAlgn="base" hangingPunct="1">
        <a:spcBef>
          <a:spcPct val="20000"/>
        </a:spcBef>
        <a:spcAft>
          <a:spcPct val="0"/>
        </a:spcAft>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857232"/>
            <a:ext cx="7772400" cy="1470025"/>
          </a:xfrm>
        </p:spPr>
        <p:txBody>
          <a:bodyPr/>
          <a:lstStyle/>
          <a:p>
            <a:r>
              <a:rPr lang="en-US" dirty="0" smtClean="0"/>
              <a:t>Status of DAE-DOE Agreement</a:t>
            </a:r>
            <a:endParaRPr lang="en-IN" dirty="0"/>
          </a:p>
        </p:txBody>
      </p:sp>
      <p:sp>
        <p:nvSpPr>
          <p:cNvPr id="3" name="Subtitle 2"/>
          <p:cNvSpPr>
            <a:spLocks noGrp="1"/>
          </p:cNvSpPr>
          <p:nvPr>
            <p:ph type="subTitle" idx="1"/>
          </p:nvPr>
        </p:nvSpPr>
        <p:spPr>
          <a:xfrm>
            <a:off x="838200" y="3124200"/>
            <a:ext cx="7620000" cy="2590800"/>
          </a:xfrm>
          <a:ln>
            <a:noFill/>
          </a:ln>
        </p:spPr>
        <p:txBody>
          <a:bodyPr/>
          <a:lstStyle/>
          <a:p>
            <a:endParaRPr lang="en-US" sz="2400" dirty="0" smtClean="0"/>
          </a:p>
          <a:p>
            <a:r>
              <a:rPr lang="en-US" sz="2400" dirty="0" err="1" smtClean="0"/>
              <a:t>Chandrakant</a:t>
            </a:r>
            <a:r>
              <a:rPr lang="en-US" sz="2400" dirty="0" smtClean="0"/>
              <a:t> </a:t>
            </a:r>
            <a:r>
              <a:rPr lang="en-US" sz="2400" dirty="0" err="1" smtClean="0"/>
              <a:t>Pithawa</a:t>
            </a:r>
            <a:endParaRPr lang="en-US" sz="2400" dirty="0" smtClean="0"/>
          </a:p>
          <a:p>
            <a:r>
              <a:rPr lang="en-US" sz="2400" dirty="0" smtClean="0"/>
              <a:t>Associate Director, E&amp;I Group</a:t>
            </a:r>
          </a:p>
          <a:p>
            <a:r>
              <a:rPr lang="en-US" sz="2400" dirty="0" smtClean="0"/>
              <a:t>BARC, </a:t>
            </a:r>
            <a:r>
              <a:rPr lang="en-US" sz="2400" dirty="0" err="1" smtClean="0"/>
              <a:t>Trombay</a:t>
            </a:r>
            <a:r>
              <a:rPr lang="en-US" sz="2400" dirty="0" smtClean="0"/>
              <a:t>, Mumbai - 400085, India</a:t>
            </a:r>
          </a:p>
          <a:p>
            <a:r>
              <a:rPr lang="en-US" sz="2400" dirty="0" smtClean="0"/>
              <a:t>pithawa@barc.gov.in</a:t>
            </a:r>
            <a:endParaRPr lang="en-IN" sz="2400" dirty="0"/>
          </a:p>
        </p:txBody>
      </p:sp>
      <p:sp>
        <p:nvSpPr>
          <p:cNvPr id="5" name="Footer Placeholder 4"/>
          <p:cNvSpPr>
            <a:spLocks noGrp="1"/>
          </p:cNvSpPr>
          <p:nvPr>
            <p:ph type="ftr" sz="quarter" idx="4294967295"/>
          </p:nvPr>
        </p:nvSpPr>
        <p:spPr>
          <a:xfrm>
            <a:off x="228600" y="6461125"/>
            <a:ext cx="8686800" cy="244475"/>
          </a:xfrm>
          <a:prstGeom prst="rect">
            <a:avLst/>
          </a:prstGeom>
        </p:spPr>
        <p:txBody>
          <a:bodyPr/>
          <a:lstStyle/>
          <a:p>
            <a:pPr algn="ctr"/>
            <a:r>
              <a:rPr lang="en-IN" sz="1200" dirty="0" smtClean="0"/>
              <a:t>IIFC Meeting, Fermilab, USA, November 26, 2012</a:t>
            </a:r>
            <a:endParaRPr lang="en-IN"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609600"/>
          </a:xfrm>
        </p:spPr>
        <p:txBody>
          <a:bodyPr>
            <a:normAutofit fontScale="90000"/>
          </a:bodyPr>
          <a:lstStyle/>
          <a:p>
            <a:r>
              <a:rPr lang="en-US" dirty="0" smtClean="0"/>
              <a:t> Project Annex-1 and Annex-2</a:t>
            </a:r>
            <a:endParaRPr lang="en-IN" dirty="0"/>
          </a:p>
        </p:txBody>
      </p:sp>
      <p:sp>
        <p:nvSpPr>
          <p:cNvPr id="3" name="Content Placeholder 2"/>
          <p:cNvSpPr>
            <a:spLocks noGrp="1"/>
          </p:cNvSpPr>
          <p:nvPr>
            <p:ph idx="1"/>
          </p:nvPr>
        </p:nvSpPr>
        <p:spPr>
          <a:xfrm>
            <a:off x="304800" y="2133600"/>
            <a:ext cx="8382000" cy="4267200"/>
          </a:xfrm>
          <a:ln>
            <a:noFill/>
          </a:ln>
        </p:spPr>
        <p:txBody>
          <a:bodyPr>
            <a:normAutofit/>
          </a:bodyPr>
          <a:lstStyle/>
          <a:p>
            <a:pPr algn="just"/>
            <a:r>
              <a:rPr lang="en-US" dirty="0" smtClean="0"/>
              <a:t>Project Annex-1 and Project Annex-2 are two proposals for cooperation between DOE, USA and DAE, India for R&amp;D in the area of Accelerator and Particle Detector. </a:t>
            </a:r>
          </a:p>
          <a:p>
            <a:pPr algn="just"/>
            <a:r>
              <a:rPr lang="en-US" dirty="0" smtClean="0"/>
              <a:t>Project Annex-1 is for cooperation in Research and Development for High Intensity Proton Accelerator.</a:t>
            </a:r>
          </a:p>
          <a:p>
            <a:pPr algn="just"/>
            <a:r>
              <a:rPr lang="en-US" dirty="0" smtClean="0"/>
              <a:t>Project Annex-2 is for Experimental Physics Collaboration on the HIPA jointly developed.  </a:t>
            </a:r>
          </a:p>
          <a:p>
            <a:pPr algn="just"/>
            <a:r>
              <a:rPr lang="en-US" dirty="0" smtClean="0"/>
              <a:t>The officials of DOE and DAE are discussing various issues for clarity in finalizing the Project Annexes. </a:t>
            </a:r>
          </a:p>
          <a:p>
            <a:endParaRPr lang="en-IN" dirty="0"/>
          </a:p>
        </p:txBody>
      </p:sp>
      <p:sp>
        <p:nvSpPr>
          <p:cNvPr id="6" name="Footer Placeholder 4"/>
          <p:cNvSpPr>
            <a:spLocks noGrp="1"/>
          </p:cNvSpPr>
          <p:nvPr>
            <p:ph type="ftr" sz="quarter" idx="4294967295"/>
          </p:nvPr>
        </p:nvSpPr>
        <p:spPr>
          <a:xfrm>
            <a:off x="381000" y="6477000"/>
            <a:ext cx="8382000" cy="244475"/>
          </a:xfrm>
          <a:prstGeom prst="rect">
            <a:avLst/>
          </a:prstGeom>
        </p:spPr>
        <p:txBody>
          <a:bodyPr/>
          <a:lstStyle/>
          <a:p>
            <a:pPr algn="ctr"/>
            <a:r>
              <a:rPr lang="en-IN" sz="1200" dirty="0" smtClean="0"/>
              <a:t>IIFC Meeting, Fermilab, USA, November 26, 2012</a:t>
            </a:r>
            <a:endParaRPr lang="en-IN"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IN" dirty="0"/>
          </a:p>
        </p:txBody>
      </p:sp>
      <p:sp>
        <p:nvSpPr>
          <p:cNvPr id="3" name="Content Placeholder 2"/>
          <p:cNvSpPr>
            <a:spLocks noGrp="1"/>
          </p:cNvSpPr>
          <p:nvPr>
            <p:ph idx="1"/>
          </p:nvPr>
        </p:nvSpPr>
        <p:spPr/>
        <p:txBody>
          <a:bodyPr/>
          <a:lstStyle/>
          <a:p>
            <a:pPr algn="just"/>
            <a:endParaRPr lang="en-US" dirty="0" smtClean="0"/>
          </a:p>
          <a:p>
            <a:pPr algn="just"/>
            <a:r>
              <a:rPr lang="en-US" dirty="0" smtClean="0"/>
              <a:t>Initially the Project Annex-1 is being finalized. DOE and DAE revisions to Project Annex-1 are exchanged to finalize the text.  It is hoped that Project Annex-1 would be finalized in near future. </a:t>
            </a:r>
            <a:r>
              <a:rPr lang="en-IN" dirty="0" smtClean="0"/>
              <a:t>It appears </a:t>
            </a:r>
            <a:r>
              <a:rPr lang="en-IN" dirty="0" smtClean="0"/>
              <a:t>that funding constraints might not permit us to proceed with Annex</a:t>
            </a:r>
            <a:br>
              <a:rPr lang="en-IN" dirty="0" smtClean="0"/>
            </a:br>
            <a:r>
              <a:rPr lang="en-IN" dirty="0" smtClean="0"/>
              <a:t>2. Final word is however awaited</a:t>
            </a:r>
            <a:r>
              <a:rPr lang="en-IN" dirty="0" smtClean="0"/>
              <a:t>.</a:t>
            </a:r>
            <a:endParaRPr lang="en-US" dirty="0" smtClean="0"/>
          </a:p>
          <a:p>
            <a:pPr algn="just"/>
            <a:r>
              <a:rPr lang="en-US" dirty="0" smtClean="0"/>
              <a:t>Many issues have been clarified.</a:t>
            </a:r>
          </a:p>
          <a:p>
            <a:pPr algn="just"/>
            <a:r>
              <a:rPr lang="en-US" dirty="0" smtClean="0"/>
              <a:t>Regarding Intellectual Property &amp; its technology application related issues, it was informed that these issues  are  addressed in the S&amp;T agreement of October 17, 2005 between the Governments of USA and India on which the Implementing Agreement and the Project Annexes are based. </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5404"/>
          </a:xfrm>
        </p:spPr>
        <p:txBody>
          <a:bodyPr>
            <a:normAutofit fontScale="90000"/>
          </a:bodyPr>
          <a:lstStyle/>
          <a:p>
            <a:r>
              <a:rPr lang="en-US" dirty="0" smtClean="0"/>
              <a:t> </a:t>
            </a:r>
            <a:endParaRPr lang="en-IN" dirty="0"/>
          </a:p>
        </p:txBody>
      </p:sp>
      <p:sp>
        <p:nvSpPr>
          <p:cNvPr id="3" name="Content Placeholder 2"/>
          <p:cNvSpPr>
            <a:spLocks noGrp="1"/>
          </p:cNvSpPr>
          <p:nvPr>
            <p:ph idx="1"/>
          </p:nvPr>
        </p:nvSpPr>
        <p:spPr>
          <a:xfrm>
            <a:off x="457200" y="1219200"/>
            <a:ext cx="8229600" cy="4906963"/>
          </a:xfrm>
          <a:ln>
            <a:noFill/>
          </a:ln>
        </p:spPr>
        <p:txBody>
          <a:bodyPr>
            <a:normAutofit lnSpcReduction="10000"/>
          </a:bodyPr>
          <a:lstStyle/>
          <a:p>
            <a:pPr algn="just"/>
            <a:r>
              <a:rPr lang="en-US" dirty="0" smtClean="0"/>
              <a:t>The Article III B(2) (b) of S&amp;T agreement states that “Unless otherwise agreed in the Implementing Agreement or arrangement, each party shall have within its territory all rights to exploit or license the intellectual property created in the course of the cooperative activities”.</a:t>
            </a:r>
          </a:p>
          <a:p>
            <a:pPr algn="just"/>
            <a:r>
              <a:rPr lang="en-US" dirty="0" smtClean="0"/>
              <a:t>Regarding the issue of the Management Plan of the IIFC, it is now referred to in the text of project annex.</a:t>
            </a:r>
          </a:p>
          <a:p>
            <a:pPr algn="just"/>
            <a:r>
              <a:rPr lang="en-US" dirty="0" smtClean="0"/>
              <a:t>The text says “The development of technical information is planned to be done within the framework of Collaboration Governance Plan to be jointly developed by the Parties’ Project Coordinators.”    </a:t>
            </a:r>
            <a:endParaRPr lang="en-IN" dirty="0" smtClean="0"/>
          </a:p>
          <a:p>
            <a:endParaRPr lang="en-US" dirty="0" smtClean="0"/>
          </a:p>
        </p:txBody>
      </p:sp>
      <p:sp>
        <p:nvSpPr>
          <p:cNvPr id="4" name="Footer Placeholder 3"/>
          <p:cNvSpPr>
            <a:spLocks noGrp="1"/>
          </p:cNvSpPr>
          <p:nvPr>
            <p:ph type="ftr" sz="quarter" idx="4294967295"/>
          </p:nvPr>
        </p:nvSpPr>
        <p:spPr>
          <a:xfrm>
            <a:off x="457200" y="6477000"/>
            <a:ext cx="8229600" cy="244475"/>
          </a:xfrm>
          <a:prstGeom prst="rect">
            <a:avLst/>
          </a:prstGeom>
        </p:spPr>
        <p:txBody>
          <a:bodyPr/>
          <a:lstStyle/>
          <a:p>
            <a:pPr algn="ctr"/>
            <a:r>
              <a:rPr lang="en-IN" sz="1200" dirty="0" smtClean="0"/>
              <a:t>IIFC Meeting, </a:t>
            </a:r>
            <a:r>
              <a:rPr lang="en-IN" sz="1200" dirty="0" err="1" smtClean="0"/>
              <a:t>Fermilab</a:t>
            </a:r>
            <a:r>
              <a:rPr lang="en-IN" sz="1200" dirty="0" smtClean="0"/>
              <a:t>, USA, November 26, 2012</a:t>
            </a:r>
            <a:endParaRPr lang="en-IN"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r>
              <a:rPr lang="en-US" dirty="0" smtClean="0"/>
              <a:t> </a:t>
            </a:r>
            <a:endParaRPr lang="en-IN" dirty="0"/>
          </a:p>
        </p:txBody>
      </p:sp>
      <p:sp>
        <p:nvSpPr>
          <p:cNvPr id="3" name="Content Placeholder 2"/>
          <p:cNvSpPr>
            <a:spLocks noGrp="1"/>
          </p:cNvSpPr>
          <p:nvPr>
            <p:ph idx="1"/>
          </p:nvPr>
        </p:nvSpPr>
        <p:spPr>
          <a:xfrm>
            <a:off x="304800" y="1295400"/>
            <a:ext cx="8229600" cy="4953000"/>
          </a:xfrm>
          <a:ln>
            <a:noFill/>
          </a:ln>
        </p:spPr>
        <p:txBody>
          <a:bodyPr>
            <a:normAutofit/>
          </a:bodyPr>
          <a:lstStyle/>
          <a:p>
            <a:pPr algn="just"/>
            <a:r>
              <a:rPr lang="en-US" dirty="0" smtClean="0"/>
              <a:t>The exact list of supplies from India and schedule of supplies to be decided by the Project Coordinators.  </a:t>
            </a:r>
          </a:p>
          <a:p>
            <a:pPr algn="just"/>
            <a:r>
              <a:rPr lang="en-US" dirty="0" smtClean="0"/>
              <a:t>In </a:t>
            </a:r>
            <a:r>
              <a:rPr lang="en-US" dirty="0" smtClean="0"/>
              <a:t>view of the cuts in the DAE budget by the Government of India, it would not be possible to take up ambitious financial commitment on the project annexes. For the XII five year plan period 2012-2017 actual figures would be arrived at by discussion by respective technical teams.  </a:t>
            </a:r>
          </a:p>
          <a:p>
            <a:pPr>
              <a:buNone/>
            </a:pPr>
            <a:endParaRPr lang="en-US" sz="3000" dirty="0" smtClean="0"/>
          </a:p>
          <a:p>
            <a:pPr>
              <a:buNone/>
            </a:pPr>
            <a:endParaRPr lang="en-US" sz="3000" dirty="0" smtClean="0"/>
          </a:p>
          <a:p>
            <a:pPr>
              <a:buNone/>
            </a:pPr>
            <a:endParaRPr lang="en-US" sz="3000" dirty="0" smtClean="0"/>
          </a:p>
          <a:p>
            <a:pPr>
              <a:buNone/>
            </a:pPr>
            <a:endParaRPr lang="en-IN" sz="3000" dirty="0"/>
          </a:p>
        </p:txBody>
      </p:sp>
      <p:sp>
        <p:nvSpPr>
          <p:cNvPr id="4" name="Footer Placeholder 3"/>
          <p:cNvSpPr>
            <a:spLocks noGrp="1"/>
          </p:cNvSpPr>
          <p:nvPr>
            <p:ph type="ftr" sz="quarter" idx="4294967295"/>
          </p:nvPr>
        </p:nvSpPr>
        <p:spPr>
          <a:xfrm>
            <a:off x="304800" y="6477000"/>
            <a:ext cx="8229600" cy="244475"/>
          </a:xfrm>
          <a:prstGeom prst="rect">
            <a:avLst/>
          </a:prstGeom>
        </p:spPr>
        <p:txBody>
          <a:bodyPr/>
          <a:lstStyle/>
          <a:p>
            <a:pPr algn="ctr"/>
            <a:r>
              <a:rPr lang="en-IN" sz="1200" dirty="0" smtClean="0"/>
              <a:t>IIFC Meeting, </a:t>
            </a:r>
            <a:r>
              <a:rPr lang="en-IN" sz="1200" dirty="0" err="1" smtClean="0"/>
              <a:t>Fermilab</a:t>
            </a:r>
            <a:r>
              <a:rPr lang="en-IN" sz="1200" dirty="0" smtClean="0"/>
              <a:t>, USA, November 26, 2012</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467600" cy="228600"/>
          </a:xfrm>
        </p:spPr>
        <p:txBody>
          <a:bodyPr/>
          <a:lstStyle/>
          <a:p>
            <a:r>
              <a:rPr lang="en-US" dirty="0" smtClean="0"/>
              <a:t> </a:t>
            </a:r>
            <a:endParaRPr lang="en-US" dirty="0"/>
          </a:p>
        </p:txBody>
      </p:sp>
      <p:sp>
        <p:nvSpPr>
          <p:cNvPr id="3" name="Content Placeholder 2"/>
          <p:cNvSpPr>
            <a:spLocks noGrp="1"/>
          </p:cNvSpPr>
          <p:nvPr>
            <p:ph idx="1"/>
          </p:nvPr>
        </p:nvSpPr>
        <p:spPr>
          <a:xfrm>
            <a:off x="304800" y="3429000"/>
            <a:ext cx="8610600" cy="838200"/>
          </a:xfrm>
          <a:ln>
            <a:noFill/>
          </a:ln>
        </p:spPr>
        <p:txBody>
          <a:bodyPr/>
          <a:lstStyle/>
          <a:p>
            <a:pPr marL="0" indent="0" algn="ctr">
              <a:buNone/>
            </a:pPr>
            <a:r>
              <a:rPr lang="en-US" sz="4800" dirty="0" smtClean="0">
                <a:solidFill>
                  <a:srgbClr val="FF0000"/>
                </a:solidFill>
              </a:rPr>
              <a:t>THANK YOU</a:t>
            </a:r>
            <a:endParaRPr lang="en-US" sz="4800" dirty="0">
              <a:solidFill>
                <a:srgbClr val="FF0000"/>
              </a:solidFill>
            </a:endParaRPr>
          </a:p>
        </p:txBody>
      </p:sp>
    </p:spTree>
    <p:extLst>
      <p:ext uri="{BB962C8B-B14F-4D97-AF65-F5344CB8AC3E}">
        <p14:creationId xmlns:p14="http://schemas.microsoft.com/office/powerpoint/2010/main" xmlns="" val="574305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
      <a:dk1>
        <a:srgbClr val="000000"/>
      </a:dk1>
      <a:lt1>
        <a:srgbClr val="FFFFF7"/>
      </a:lt1>
      <a:dk2>
        <a:srgbClr val="000000"/>
      </a:dk2>
      <a:lt2>
        <a:srgbClr val="808080"/>
      </a:lt2>
      <a:accent1>
        <a:srgbClr val="00CC99"/>
      </a:accent1>
      <a:accent2>
        <a:srgbClr val="3333CC"/>
      </a:accent2>
      <a:accent3>
        <a:srgbClr val="FFFFFA"/>
      </a:accent3>
      <a:accent4>
        <a:srgbClr val="000000"/>
      </a:accent4>
      <a:accent5>
        <a:srgbClr val="AAE2CA"/>
      </a:accent5>
      <a:accent6>
        <a:srgbClr val="2D2DB9"/>
      </a:accent6>
      <a:hlink>
        <a:srgbClr val="CCCCFF"/>
      </a:hlink>
      <a:folHlink>
        <a:srgbClr val="B2B2B2"/>
      </a:folHlink>
    </a:clrScheme>
    <a:fontScheme name="7_ILC Cavity and Cryomodule">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ILC Cavity and Cryomodul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7_ILC Cavity and Cryomodul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7_ILC Cavity and Cryomodul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7_ILC Cavity and Cryomodul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7_ILC Cavity and Cryomodu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7_ILC Cavity and Cryomodu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7_ILC Cavity and Cryomodu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2054</TotalTime>
  <Words>374</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Presentation1</vt:lpstr>
      <vt:lpstr>Status of DAE-DOE Agreement</vt:lpstr>
      <vt:lpstr> Project Annex-1 and Annex-2</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Institutions and Fermilab Interaction Meeting on Physics with Project-X   Jan 13-14, 2011, TIFR, Mumbai, India</dc:title>
  <dc:creator>Shekhar Mishra</dc:creator>
  <cp:lastModifiedBy>Pithawa</cp:lastModifiedBy>
  <cp:revision>45</cp:revision>
  <dcterms:created xsi:type="dcterms:W3CDTF">2011-01-03T17:30:03Z</dcterms:created>
  <dcterms:modified xsi:type="dcterms:W3CDTF">2012-11-26T02:04:08Z</dcterms:modified>
</cp:coreProperties>
</file>