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37"/>
  </p:notesMasterIdLst>
  <p:handoutMasterIdLst>
    <p:handoutMasterId r:id="rId38"/>
  </p:handoutMasterIdLst>
  <p:sldIdLst>
    <p:sldId id="256" r:id="rId2"/>
    <p:sldId id="468" r:id="rId3"/>
    <p:sldId id="467" r:id="rId4"/>
    <p:sldId id="463" r:id="rId5"/>
    <p:sldId id="482" r:id="rId6"/>
    <p:sldId id="469" r:id="rId7"/>
    <p:sldId id="470" r:id="rId8"/>
    <p:sldId id="422" r:id="rId9"/>
    <p:sldId id="423" r:id="rId10"/>
    <p:sldId id="424" r:id="rId11"/>
    <p:sldId id="425" r:id="rId12"/>
    <p:sldId id="436" r:id="rId13"/>
    <p:sldId id="427" r:id="rId14"/>
    <p:sldId id="486" r:id="rId15"/>
    <p:sldId id="483" r:id="rId16"/>
    <p:sldId id="487" r:id="rId17"/>
    <p:sldId id="476" r:id="rId18"/>
    <p:sldId id="477" r:id="rId19"/>
    <p:sldId id="478" r:id="rId20"/>
    <p:sldId id="479" r:id="rId21"/>
    <p:sldId id="475" r:id="rId22"/>
    <p:sldId id="464" r:id="rId23"/>
    <p:sldId id="461" r:id="rId24"/>
    <p:sldId id="460" r:id="rId25"/>
    <p:sldId id="488" r:id="rId26"/>
    <p:sldId id="485" r:id="rId27"/>
    <p:sldId id="421" r:id="rId28"/>
    <p:sldId id="446" r:id="rId29"/>
    <p:sldId id="444" r:id="rId30"/>
    <p:sldId id="409" r:id="rId31"/>
    <p:sldId id="438" r:id="rId32"/>
    <p:sldId id="391" r:id="rId33"/>
    <p:sldId id="432" r:id="rId34"/>
    <p:sldId id="448" r:id="rId35"/>
    <p:sldId id="408" r:id="rId36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2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000000"/>
    <a:srgbClr val="003300"/>
    <a:srgbClr val="FFFF00"/>
    <a:srgbClr val="003399"/>
    <a:srgbClr val="009799"/>
    <a:srgbClr val="009900"/>
    <a:srgbClr val="CC0000"/>
    <a:srgbClr val="F0E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0" autoAdjust="0"/>
    <p:restoredTop sz="89178" autoAdjust="0"/>
  </p:normalViewPr>
  <p:slideViewPr>
    <p:cSldViewPr>
      <p:cViewPr>
        <p:scale>
          <a:sx n="60" d="100"/>
          <a:sy n="60" d="100"/>
        </p:scale>
        <p:origin x="-7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88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DAECB-605F-0A4C-9EEE-D1D753B18152}" type="datetimeFigureOut">
              <a:rPr lang="en-US" smtClean="0"/>
              <a:t>11/21/2012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5D545-76DD-984D-A219-A8F18C9F5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006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9E62104A-1B05-E546-9E0F-E987BBC3A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51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62104A-1B05-E546-9E0F-E987BBC3A31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59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Head of this division will be in </a:t>
            </a:r>
            <a:r>
              <a:rPr lang="en-US" dirty="0" err="1" smtClean="0"/>
              <a:t>audiance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CCEF3-D875-4292-BF74-92146CA117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88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Indian</a:t>
            </a:r>
            <a:r>
              <a:rPr lang="en-US" baseline="0" dirty="0" smtClean="0"/>
              <a:t> DAE/DST are really very supportive of this collaboration. Picture is of people here from India last year, mostly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CCEF3-D875-4292-BF74-92146CA117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24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Eight Addendum institutions</a:t>
            </a:r>
            <a:r>
              <a:rPr lang="en-US" baseline="0" dirty="0" smtClean="0"/>
              <a:t> to institutions MOU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CCEF3-D875-4292-BF74-92146CA117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66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this collaboration has grown in last six years from three</a:t>
            </a:r>
            <a:r>
              <a:rPr lang="en-US" baseline="0" dirty="0" smtClean="0"/>
              <a:t> institutions to 15 and continues to grow.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CCEF3-D875-4292-BF74-92146CA117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92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Test</a:t>
            </a:r>
          </a:p>
        </p:txBody>
      </p:sp>
      <p:sp>
        <p:nvSpPr>
          <p:cNvPr id="706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A3DB56-23A7-40B4-833C-9C4EB954E0C9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62104A-1B05-E546-9E0F-E987BBC3A31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AF13967-FB44-104C-B7BC-7B00189E6CE2}" type="slidenum">
              <a:rPr lang="en-US"/>
              <a:pPr/>
              <a:t>33</a:t>
            </a:fld>
            <a:endParaRPr lang="en-US"/>
          </a:p>
        </p:txBody>
      </p:sp>
      <p:sp>
        <p:nvSpPr>
          <p:cNvPr id="829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DF9658-F142-4698-A077-F491D446371A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DF9658-F142-4698-A077-F491D446371A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C3841D-ACC1-447F-90FA-02BF0835FD75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868639-45CA-4318-B122-CF2C3ED47DEF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77322D-EF43-40B3-B47B-74B30A98BD7D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24538FF-5DB8-4F47-9C13-A0700BD33C08}" type="slidenum">
              <a:rPr lang="en-US"/>
              <a:pPr/>
              <a:t>13</a:t>
            </a:fld>
            <a:endParaRPr lang="en-US"/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Cavity 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CCEF3-D875-4292-BF74-92146CA117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4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ALD</a:t>
            </a:r>
            <a:r>
              <a:rPr lang="en-US" baseline="0" dirty="0" smtClean="0"/>
              <a:t> of this will be in </a:t>
            </a:r>
            <a:r>
              <a:rPr lang="en-US" baseline="0" dirty="0" err="1" smtClean="0"/>
              <a:t>audiance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CCEF3-D875-4292-BF74-92146CA117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7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D937-6CAB-A743-80D9-10D43E39A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8CC2E-8A2E-8743-B2E9-1AF7D490C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56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12863"/>
            <a:ext cx="403860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2863"/>
            <a:ext cx="403860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02E08-5389-4367-9AA7-B0B4DA91C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2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4465A-E7CC-4346-AB06-95A7AF00D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8FF21-15E3-F74E-A0DC-6E13D1FD7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0EC68-8558-464B-B808-A8DA0DDE3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7322C-F950-0142-A306-9731E51127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98863-BA6B-8541-B01C-1940E56F9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D1F35-12EB-3D43-8CD1-022969648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990A7-3267-F649-B376-5C1F138DE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403F6-D6E3-814A-AA02-C455987EB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26745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dirty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0BB7B0-AB31-0145-BF98-3CE8B5194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81000"/>
            <a:ext cx="685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6858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Laksdjfalkjfds</a:t>
            </a:r>
            <a:endParaRPr lang="en-US" dirty="0"/>
          </a:p>
          <a:p>
            <a:pPr lvl="1"/>
            <a:r>
              <a:rPr lang="en-US" dirty="0"/>
              <a:t>;</a:t>
            </a:r>
            <a:r>
              <a:rPr lang="en-US" dirty="0" err="1"/>
              <a:t>slkjfda;slkjfd</a:t>
            </a:r>
            <a:endParaRPr lang="en-US" dirty="0"/>
          </a:p>
          <a:p>
            <a:pPr lvl="3"/>
            <a:r>
              <a:rPr lang="en-US" dirty="0" err="1"/>
              <a:t>A;slkjfda;slkjfd</a:t>
            </a:r>
            <a:endParaRPr lang="en-US" dirty="0"/>
          </a:p>
          <a:p>
            <a:pPr lvl="3"/>
            <a:r>
              <a:rPr lang="en-US" dirty="0"/>
              <a:t>	</a:t>
            </a:r>
            <a:r>
              <a:rPr lang="en-US" dirty="0" err="1"/>
              <a:t>a;lksdjf;lsakjfd</a:t>
            </a:r>
            <a:endParaRPr lang="en-US" dirty="0"/>
          </a:p>
          <a:p>
            <a:pPr lvl="4"/>
            <a:r>
              <a:rPr lang="en-US" dirty="0" err="1"/>
              <a:t>slkdflsdkjflsdkjflsdkjf</a:t>
            </a: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charset="2"/>
        <a:buChar char="§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charset="2"/>
        <a:buChar char="q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2"/>
        <a:buChar char="l"/>
        <a:defRPr sz="28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5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00600" y="4934607"/>
            <a:ext cx="4343400" cy="70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charset="2"/>
              <a:buChar char="®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charset="2"/>
              <a:buChar char="q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charset="2"/>
              <a:buChar char="l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eaLnBrk="1" hangingPunct="1">
              <a:buFontTx/>
              <a:buNone/>
            </a:pPr>
            <a:endParaRPr lang="en-US" sz="1600" dirty="0" smtClean="0">
              <a:solidFill>
                <a:srgbClr val="FFFFFF"/>
              </a:solidFill>
            </a:endParaRPr>
          </a:p>
        </p:txBody>
      </p:sp>
      <p:pic>
        <p:nvPicPr>
          <p:cNvPr id="8" name="Picture 1" descr="C:\Users\mishra.FERMI\Documents\Pictures\Flag-W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255"/>
            <a:ext cx="9144000" cy="60960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28600" y="76200"/>
            <a:ext cx="8915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l"/>
            <a:r>
              <a:rPr lang="en-US" sz="2800" dirty="0" smtClean="0"/>
              <a:t>Fermilab Program and Fermilab-India Collaboration </a:t>
            </a:r>
            <a:br>
              <a:rPr lang="en-US" sz="2800" dirty="0" smtClean="0"/>
            </a:br>
            <a:endParaRPr lang="en-US" sz="2800" dirty="0" smtClean="0"/>
          </a:p>
          <a:p>
            <a:pPr algn="l"/>
            <a:endParaRPr lang="en-US" sz="1800" dirty="0" smtClean="0"/>
          </a:p>
          <a:p>
            <a:pPr algn="l" eaLnBrk="1" hangingPunct="1"/>
            <a:r>
              <a:rPr lang="en-US" sz="1600" dirty="0"/>
              <a:t>Young-Kee Kim</a:t>
            </a:r>
          </a:p>
          <a:p>
            <a:pPr algn="l" eaLnBrk="1" hangingPunct="1"/>
            <a:r>
              <a:rPr lang="en-US" sz="1600" dirty="0"/>
              <a:t>Deputy Director of Fermilab</a:t>
            </a:r>
          </a:p>
          <a:p>
            <a:pPr algn="l" eaLnBrk="1" hangingPunct="1"/>
            <a:r>
              <a:rPr lang="en-US" sz="1600" dirty="0" smtClean="0"/>
              <a:t>Indian </a:t>
            </a:r>
            <a:r>
              <a:rPr lang="en-US" sz="1600" dirty="0"/>
              <a:t>Institutions and Fermilab Collaboration</a:t>
            </a:r>
          </a:p>
          <a:p>
            <a:pPr algn="l" eaLnBrk="1" hangingPunct="1"/>
            <a:r>
              <a:rPr lang="en-US" sz="1600" dirty="0"/>
              <a:t>November 26-27, </a:t>
            </a:r>
            <a:r>
              <a:rPr lang="en-US" sz="1600" dirty="0" smtClean="0"/>
              <a:t>2012</a:t>
            </a:r>
            <a:endParaRPr lang="en-US" sz="1600" dirty="0"/>
          </a:p>
        </p:txBody>
      </p:sp>
      <p:sp>
        <p:nvSpPr>
          <p:cNvPr id="5" name="Oval 4"/>
          <p:cNvSpPr/>
          <p:nvPr/>
        </p:nvSpPr>
        <p:spPr bwMode="auto">
          <a:xfrm>
            <a:off x="3048000" y="2667000"/>
            <a:ext cx="685800" cy="609600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9004" y="3404241"/>
            <a:ext cx="2282996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International laboratory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15"/>
    </mc:Choice>
    <mc:Fallback>
      <p:transition spd="slow" advTm="7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8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55240" y="1778968"/>
            <a:ext cx="5737142" cy="1447054"/>
            <a:chOff x="2655240" y="1778968"/>
            <a:chExt cx="5737142" cy="1447054"/>
          </a:xfrm>
        </p:grpSpPr>
        <p:grpSp>
          <p:nvGrpSpPr>
            <p:cNvPr id="6" name="Group 5"/>
            <p:cNvGrpSpPr/>
            <p:nvPr/>
          </p:nvGrpSpPr>
          <p:grpSpPr>
            <a:xfrm>
              <a:off x="2655240" y="1778968"/>
              <a:ext cx="3238841" cy="1230017"/>
              <a:chOff x="2655240" y="1778968"/>
              <a:chExt cx="3238841" cy="123001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655240" y="1778968"/>
                <a:ext cx="3238841" cy="1230017"/>
                <a:chOff x="2655240" y="1778968"/>
                <a:chExt cx="3238841" cy="1230017"/>
              </a:xfrm>
            </p:grpSpPr>
            <p:sp>
              <p:nvSpPr>
                <p:cNvPr id="10" name="Oval 9"/>
                <p:cNvSpPr/>
                <p:nvPr/>
              </p:nvSpPr>
              <p:spPr>
                <a:xfrm rot="20160000">
                  <a:off x="2655240" y="2439284"/>
                  <a:ext cx="687625" cy="569701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Curved Left Arrow 10"/>
                <p:cNvSpPr/>
                <p:nvPr/>
              </p:nvSpPr>
              <p:spPr>
                <a:xfrm rot="16800000">
                  <a:off x="4222804" y="812764"/>
                  <a:ext cx="705074" cy="2637481"/>
                </a:xfrm>
                <a:prstGeom prst="curvedLeftArrow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3145452" y="2179257"/>
                <a:ext cx="1734769" cy="338554"/>
              </a:xfrm>
              <a:prstGeom prst="rect">
                <a:avLst/>
              </a:prstGeom>
              <a:solidFill>
                <a:srgbClr val="0033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40 years old now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0940000">
              <a:off x="5676575" y="2592002"/>
              <a:ext cx="2715807" cy="634020"/>
            </a:xfrm>
            <a:prstGeom prst="rect">
              <a:avLst/>
            </a:prstGeom>
            <a:solidFill>
              <a:srgbClr val="0033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FF00"/>
                  </a:solidFill>
                </a:rPr>
                <a:t>Project X: phased approach</a:t>
              </a:r>
            </a:p>
            <a:p>
              <a:pPr algn="ctr"/>
              <a:r>
                <a:rPr lang="en-US" sz="1600" dirty="0" smtClean="0">
                  <a:solidFill>
                    <a:srgbClr val="FFFF00"/>
                  </a:solidFill>
                </a:rPr>
                <a:t>(&gt; 5 MW)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51" y="3910116"/>
            <a:ext cx="1446201" cy="1022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69875" y="3545016"/>
            <a:ext cx="4672323" cy="1752600"/>
            <a:chOff x="2769875" y="3545016"/>
            <a:chExt cx="4672323" cy="1752600"/>
          </a:xfrm>
        </p:grpSpPr>
        <p:pic>
          <p:nvPicPr>
            <p:cNvPr id="15" name="Picture 6" descr="Project_X-Slide_v4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05400" y="3545017"/>
              <a:ext cx="2336798" cy="1752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3" descr="http://newsline.linearcollider.org/wp-content/uploads/2011/07/CM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69875" y="3545016"/>
              <a:ext cx="2335525" cy="1752599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4010228" y="3581400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Project X R&amp;D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200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"/>
    </mc:Choice>
    <mc:Fallback>
      <p:transition spd="slow" advTm="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/>
          <a:stretch>
            <a:fillRect/>
          </a:stretch>
        </p:blipFill>
        <p:spPr bwMode="auto">
          <a:xfrm>
            <a:off x="3175" y="936734"/>
            <a:ext cx="9145588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3175" y="936734"/>
            <a:ext cx="9144000" cy="6588125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13"/>
            <a:endParaRPr lang="en-US"/>
          </a:p>
        </p:txBody>
      </p:sp>
      <p:grpSp>
        <p:nvGrpSpPr>
          <p:cNvPr id="7172" name="Group 39"/>
          <p:cNvGrpSpPr>
            <a:grpSpLocks/>
          </p:cNvGrpSpPr>
          <p:nvPr/>
        </p:nvGrpSpPr>
        <p:grpSpPr bwMode="auto">
          <a:xfrm>
            <a:off x="4861757" y="1111577"/>
            <a:ext cx="4282244" cy="3517682"/>
            <a:chOff x="4861572" y="1412647"/>
            <a:chExt cx="4282562" cy="3517682"/>
          </a:xfrm>
        </p:grpSpPr>
        <p:pic>
          <p:nvPicPr>
            <p:cNvPr id="7192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801" y="1463229"/>
              <a:ext cx="1432194" cy="1180484"/>
            </a:xfrm>
            <a:prstGeom prst="rect">
              <a:avLst/>
            </a:prstGeom>
            <a:noFill/>
            <a:ln w="1905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93" name="Picture 17" descr="MINOS-nea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454" y="2943340"/>
              <a:ext cx="1282710" cy="1044575"/>
            </a:xfrm>
            <a:prstGeom prst="rect">
              <a:avLst/>
            </a:prstGeom>
            <a:noFill/>
            <a:ln w="1905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194" name="Group 20"/>
            <p:cNvGrpSpPr>
              <a:grpSpLocks/>
            </p:cNvGrpSpPr>
            <p:nvPr/>
          </p:nvGrpSpPr>
          <p:grpSpPr bwMode="auto">
            <a:xfrm>
              <a:off x="7506745" y="3419984"/>
              <a:ext cx="1045077" cy="997148"/>
              <a:chOff x="7569968" y="3639344"/>
              <a:chExt cx="1095426" cy="1187647"/>
            </a:xfrm>
          </p:grpSpPr>
          <p:pic>
            <p:nvPicPr>
              <p:cNvPr id="7203" name="Picture 21" descr="C:\Users\ykkim\Pictures\MINERvA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657"/>
              <a:stretch>
                <a:fillRect/>
              </a:stretch>
            </p:blipFill>
            <p:spPr bwMode="auto">
              <a:xfrm>
                <a:off x="7569968" y="3639344"/>
                <a:ext cx="1095426" cy="1187647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04" name="TextBox 17"/>
              <p:cNvSpPr txBox="1">
                <a:spLocks noChangeArrowheads="1"/>
              </p:cNvSpPr>
              <p:nvPr/>
            </p:nvSpPr>
            <p:spPr bwMode="auto">
              <a:xfrm>
                <a:off x="7628399" y="3693708"/>
                <a:ext cx="1020236" cy="366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FFFFFF"/>
                    </a:solidFill>
                    <a:ea typeface="ＭＳ Ｐゴシック" pitchFamily="34" charset="-128"/>
                    <a:cs typeface="Arial" charset="0"/>
                  </a:rPr>
                  <a:t>MINERvA</a:t>
                </a:r>
              </a:p>
            </p:txBody>
          </p:sp>
        </p:grpSp>
        <p:grpSp>
          <p:nvGrpSpPr>
            <p:cNvPr id="7195" name="Group 26"/>
            <p:cNvGrpSpPr>
              <a:grpSpLocks/>
            </p:cNvGrpSpPr>
            <p:nvPr/>
          </p:nvGrpSpPr>
          <p:grpSpPr bwMode="auto">
            <a:xfrm>
              <a:off x="8061786" y="3918558"/>
              <a:ext cx="1082348" cy="857250"/>
              <a:chOff x="5958216" y="5167312"/>
              <a:chExt cx="1517125" cy="1228725"/>
            </a:xfrm>
          </p:grpSpPr>
          <p:pic>
            <p:nvPicPr>
              <p:cNvPr id="7201" name="Picture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73" b="8334"/>
              <a:stretch>
                <a:fillRect/>
              </a:stretch>
            </p:blipFill>
            <p:spPr bwMode="auto">
              <a:xfrm>
                <a:off x="5962978" y="5167312"/>
                <a:ext cx="1411288" cy="1228725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02" name="TextBox 16"/>
              <p:cNvSpPr txBox="1">
                <a:spLocks noChangeArrowheads="1"/>
              </p:cNvSpPr>
              <p:nvPr/>
            </p:nvSpPr>
            <p:spPr bwMode="auto">
              <a:xfrm>
                <a:off x="5958216" y="5525642"/>
                <a:ext cx="1517125" cy="441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rPr>
                  <a:t>MiniBooNE</a:t>
                </a:r>
              </a:p>
            </p:txBody>
          </p:sp>
        </p:grpSp>
        <p:cxnSp>
          <p:nvCxnSpPr>
            <p:cNvPr id="7196" name="Straight Arrow Connector 31"/>
            <p:cNvCxnSpPr>
              <a:cxnSpLocks noChangeShapeType="1"/>
            </p:cNvCxnSpPr>
            <p:nvPr/>
          </p:nvCxnSpPr>
          <p:spPr bwMode="auto">
            <a:xfrm flipH="1" flipV="1">
              <a:off x="4975685" y="2644329"/>
              <a:ext cx="3200400" cy="2286000"/>
            </a:xfrm>
            <a:prstGeom prst="straightConnector1">
              <a:avLst/>
            </a:prstGeom>
            <a:noFill/>
            <a:ln w="76200">
              <a:solidFill>
                <a:srgbClr val="00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97" name="TextBox 35"/>
            <p:cNvSpPr txBox="1">
              <a:spLocks noChangeArrowheads="1"/>
            </p:cNvSpPr>
            <p:nvPr/>
          </p:nvSpPr>
          <p:spPr bwMode="auto">
            <a:xfrm rot="2100000">
              <a:off x="5689211" y="3107363"/>
              <a:ext cx="9413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66"/>
                  </a:solidFill>
                  <a:ea typeface="ＭＳ Ｐゴシック" pitchFamily="34" charset="-128"/>
                  <a:cs typeface="Arial" charset="0"/>
                </a:rPr>
                <a:t>735 km</a:t>
              </a:r>
            </a:p>
          </p:txBody>
        </p:sp>
        <p:sp>
          <p:nvSpPr>
            <p:cNvPr id="7198" name="TextBox 36"/>
            <p:cNvSpPr txBox="1">
              <a:spLocks noChangeArrowheads="1"/>
            </p:cNvSpPr>
            <p:nvPr/>
          </p:nvSpPr>
          <p:spPr bwMode="auto">
            <a:xfrm>
              <a:off x="4861572" y="1425129"/>
              <a:ext cx="15200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sz="1600" dirty="0">
                  <a:solidFill>
                    <a:srgbClr val="FFFFFF"/>
                  </a:solidFill>
                  <a:ea typeface="ＭＳ Ｐゴシック" pitchFamily="34" charset="-128"/>
                  <a:cs typeface="Arial" charset="0"/>
                </a:rPr>
                <a:t>MINOS (far</a:t>
              </a:r>
              <a:r>
                <a:rPr lang="en-US" sz="1600" dirty="0" smtClean="0">
                  <a:solidFill>
                    <a:srgbClr val="FFFFFF"/>
                  </a:solidFill>
                  <a:ea typeface="ＭＳ Ｐゴシック" pitchFamily="34" charset="-128"/>
                  <a:cs typeface="Arial" charset="0"/>
                </a:rPr>
                <a:t>)</a:t>
              </a:r>
            </a:p>
            <a:p>
              <a:pPr algn="r" eaLnBrk="1" hangingPunct="1"/>
              <a:r>
                <a:rPr lang="en-US" sz="1600" dirty="0" smtClean="0">
                  <a:solidFill>
                    <a:srgbClr val="FFFFFF"/>
                  </a:solidFill>
                  <a:ea typeface="ＭＳ Ｐゴシック" pitchFamily="34" charset="-128"/>
                  <a:cs typeface="Arial" charset="0"/>
                </a:rPr>
                <a:t>at 2340 </a:t>
              </a:r>
              <a:r>
                <a:rPr lang="en-US" sz="1600" dirty="0" err="1" smtClean="0">
                  <a:solidFill>
                    <a:srgbClr val="FFFFFF"/>
                  </a:solidFill>
                  <a:ea typeface="ＭＳ Ｐゴシック" pitchFamily="34" charset="-128"/>
                  <a:cs typeface="Arial" charset="0"/>
                </a:rPr>
                <a:t>ft</a:t>
              </a:r>
              <a:r>
                <a:rPr lang="en-US" sz="1600" dirty="0" smtClean="0">
                  <a:solidFill>
                    <a:srgbClr val="FFFFFF"/>
                  </a:solidFill>
                  <a:ea typeface="ＭＳ Ｐゴシック" pitchFamily="34" charset="-128"/>
                  <a:cs typeface="Arial" charset="0"/>
                </a:rPr>
                <a:t> level</a:t>
              </a:r>
            </a:p>
            <a:p>
              <a:pPr algn="r" eaLnBrk="1" hangingPunct="1"/>
              <a:r>
                <a:rPr lang="en-US" sz="1600" dirty="0">
                  <a:solidFill>
                    <a:srgbClr val="FFFFFF"/>
                  </a:solidFill>
                  <a:ea typeface="ＭＳ Ｐゴシック" pitchFamily="34" charset="-128"/>
                  <a:cs typeface="Arial" charset="0"/>
                </a:rPr>
                <a:t>5 </a:t>
              </a:r>
              <a:r>
                <a:rPr lang="en-US" sz="1600" dirty="0" err="1" smtClean="0">
                  <a:solidFill>
                    <a:srgbClr val="FFFFFF"/>
                  </a:solidFill>
                  <a:ea typeface="ＭＳ Ｐゴシック" pitchFamily="34" charset="-128"/>
                  <a:cs typeface="Arial" charset="0"/>
                </a:rPr>
                <a:t>kton</a:t>
              </a:r>
              <a:endParaRPr lang="en-US" sz="1600" dirty="0">
                <a:solidFill>
                  <a:srgbClr val="FFFFFF"/>
                </a:solidFill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7199" name="TextBox 38"/>
            <p:cNvSpPr txBox="1">
              <a:spLocks noChangeArrowheads="1"/>
            </p:cNvSpPr>
            <p:nvPr/>
          </p:nvSpPr>
          <p:spPr bwMode="auto">
            <a:xfrm>
              <a:off x="6863002" y="2884017"/>
              <a:ext cx="1463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FF"/>
                  </a:solidFill>
                  <a:ea typeface="ＭＳ Ｐゴシック" pitchFamily="34" charset="-128"/>
                  <a:cs typeface="Arial" charset="0"/>
                </a:rPr>
                <a:t>MINOS (near)</a:t>
              </a:r>
            </a:p>
          </p:txBody>
        </p:sp>
        <p:sp>
          <p:nvSpPr>
            <p:cNvPr id="7200" name="TextBox 26"/>
            <p:cNvSpPr txBox="1">
              <a:spLocks noChangeArrowheads="1"/>
            </p:cNvSpPr>
            <p:nvPr/>
          </p:nvSpPr>
          <p:spPr bwMode="auto">
            <a:xfrm>
              <a:off x="6305410" y="1412647"/>
              <a:ext cx="11754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sz="1600" dirty="0" smtClean="0">
                  <a:solidFill>
                    <a:srgbClr val="000066"/>
                  </a:solidFill>
                  <a:ea typeface="ＭＳ Ｐゴシック" pitchFamily="34" charset="-128"/>
                </a:rPr>
                <a:t>operating</a:t>
              </a:r>
              <a:endParaRPr lang="en-US" sz="1600" dirty="0">
                <a:solidFill>
                  <a:srgbClr val="000066"/>
                </a:solidFill>
                <a:ea typeface="ＭＳ Ｐゴシック" pitchFamily="34" charset="-128"/>
              </a:endParaRPr>
            </a:p>
            <a:p>
              <a:pPr algn="l" eaLnBrk="1" hangingPunct="1"/>
              <a:r>
                <a:rPr lang="en-US" sz="1600" dirty="0">
                  <a:solidFill>
                    <a:srgbClr val="000066"/>
                  </a:solidFill>
                  <a:ea typeface="ＭＳ Ｐゴシック" pitchFamily="34" charset="-128"/>
                </a:rPr>
                <a:t>since 2005</a:t>
              </a:r>
            </a:p>
            <a:p>
              <a:pPr algn="l" eaLnBrk="1" hangingPunct="1"/>
              <a:r>
                <a:rPr lang="en-US" sz="1600" dirty="0">
                  <a:solidFill>
                    <a:srgbClr val="000066"/>
                  </a:solidFill>
                  <a:ea typeface="ＭＳ Ｐゴシック" pitchFamily="34" charset="-128"/>
                </a:rPr>
                <a:t>(350 kW)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238250" y="2836969"/>
            <a:ext cx="8648372" cy="2631454"/>
            <a:chOff x="-1238250" y="3217969"/>
            <a:chExt cx="8648372" cy="2631454"/>
          </a:xfrm>
        </p:grpSpPr>
        <p:grpSp>
          <p:nvGrpSpPr>
            <p:cNvPr id="53" name="Group 52"/>
            <p:cNvGrpSpPr>
              <a:grpSpLocks/>
            </p:cNvGrpSpPr>
            <p:nvPr/>
          </p:nvGrpSpPr>
          <p:grpSpPr bwMode="auto">
            <a:xfrm>
              <a:off x="-1238250" y="3217969"/>
              <a:ext cx="8485263" cy="2631454"/>
              <a:chOff x="-1238094" y="3137741"/>
              <a:chExt cx="8484438" cy="2631648"/>
            </a:xfrm>
          </p:grpSpPr>
          <p:grpSp>
            <p:nvGrpSpPr>
              <p:cNvPr id="7176" name="Group 5"/>
              <p:cNvGrpSpPr>
                <a:grpSpLocks/>
              </p:cNvGrpSpPr>
              <p:nvPr/>
            </p:nvGrpSpPr>
            <p:grpSpPr bwMode="auto">
              <a:xfrm>
                <a:off x="-57335" y="3665896"/>
                <a:ext cx="7303679" cy="2103493"/>
                <a:chOff x="-75771" y="3663196"/>
                <a:chExt cx="7302764" cy="2104688"/>
              </a:xfrm>
            </p:grpSpPr>
            <p:sp>
              <p:nvSpPr>
                <p:cNvPr id="7180" name="TextBox 34"/>
                <p:cNvSpPr txBox="1">
                  <a:spLocks noChangeArrowheads="1"/>
                </p:cNvSpPr>
                <p:nvPr/>
              </p:nvSpPr>
              <p:spPr bwMode="auto">
                <a:xfrm rot="600000">
                  <a:off x="3389644" y="3663196"/>
                  <a:ext cx="1069286" cy="73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endParaRPr lang="en-US" sz="600" dirty="0" smtClean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  <a:p>
                  <a:pPr algn="ctr" eaLnBrk="1" hangingPunct="1"/>
                  <a:endParaRPr lang="en-US" sz="600" dirty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  <a:p>
                  <a:pPr algn="ctr" eaLnBrk="1" hangingPunct="1"/>
                  <a:endParaRPr lang="en-US" sz="600" dirty="0" smtClean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  <a:p>
                  <a:pPr algn="ctr" eaLnBrk="1" hangingPunct="1"/>
                  <a:endParaRPr lang="en-US" sz="600" dirty="0" smtClean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  <a:p>
                  <a:pPr algn="ctr" eaLnBrk="1" hangingPunct="1"/>
                  <a:r>
                    <a:rPr lang="en-US" sz="1800" dirty="0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1300 </a:t>
                  </a:r>
                  <a:r>
                    <a:rPr lang="en-US" sz="1800" dirty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km</a:t>
                  </a:r>
                </a:p>
              </p:txBody>
            </p:sp>
            <p:sp>
              <p:nvSpPr>
                <p:cNvPr id="7181" name="TextBox 12"/>
                <p:cNvSpPr txBox="1">
                  <a:spLocks noChangeArrowheads="1"/>
                </p:cNvSpPr>
                <p:nvPr/>
              </p:nvSpPr>
              <p:spPr bwMode="auto">
                <a:xfrm rot="600000">
                  <a:off x="4306342" y="4837803"/>
                  <a:ext cx="2920651" cy="9300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dirty="0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                     New </a:t>
                  </a:r>
                  <a:r>
                    <a:rPr lang="en-US" sz="1600" dirty="0" err="1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beamline</a:t>
                  </a:r>
                  <a:endParaRPr lang="en-US" sz="1600" dirty="0" smtClean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  <a:p>
                  <a:pPr eaLnBrk="1" hangingPunct="1"/>
                  <a:endParaRPr lang="en-US" sz="1600" dirty="0" smtClean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  <a:p>
                  <a:pPr algn="l" eaLnBrk="1" hangingPunct="1"/>
                  <a:r>
                    <a:rPr lang="en-US" sz="1600" dirty="0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Near </a:t>
                  </a:r>
                  <a:r>
                    <a:rPr lang="en-US" sz="1600" dirty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detector</a:t>
                  </a:r>
                </a:p>
              </p:txBody>
            </p:sp>
            <p:sp>
              <p:nvSpPr>
                <p:cNvPr id="7182" name="TextBox 12"/>
                <p:cNvSpPr txBox="1">
                  <a:spLocks noChangeArrowheads="1"/>
                </p:cNvSpPr>
                <p:nvPr/>
              </p:nvSpPr>
              <p:spPr bwMode="auto">
                <a:xfrm rot="600000">
                  <a:off x="-75771" y="3956976"/>
                  <a:ext cx="3031305" cy="10779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912813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r" defTabSz="9128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FFF00"/>
                    </a:buClr>
                    <a:buSzPct val="80000"/>
                    <a:buFont typeface="Wingdings" pitchFamily="2" charset="2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dirty="0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LBNE Far </a:t>
                  </a:r>
                  <a:r>
                    <a:rPr lang="en-US" sz="1600" dirty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detector</a:t>
                  </a:r>
                </a:p>
                <a:p>
                  <a:pPr algn="ctr" eaLnBrk="1" hangingPunct="1"/>
                  <a:r>
                    <a:rPr lang="en-US" sz="1600" dirty="0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at 4850 </a:t>
                  </a:r>
                  <a:r>
                    <a:rPr lang="en-US" sz="1600" dirty="0" err="1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ft</a:t>
                  </a:r>
                  <a:r>
                    <a:rPr lang="en-US" sz="1600" dirty="0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 level</a:t>
                  </a:r>
                </a:p>
                <a:p>
                  <a:pPr algn="ctr" eaLnBrk="1" hangingPunct="1"/>
                  <a:r>
                    <a:rPr lang="en-US" sz="1600" dirty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34 </a:t>
                  </a:r>
                  <a:r>
                    <a:rPr lang="en-US" sz="1600" dirty="0" err="1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kton</a:t>
                  </a:r>
                  <a:r>
                    <a:rPr lang="en-US" sz="1600" dirty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 </a:t>
                  </a:r>
                  <a:r>
                    <a:rPr lang="en-US" sz="1600" dirty="0" err="1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LAr</a:t>
                  </a:r>
                  <a:r>
                    <a:rPr lang="en-US" sz="1600" dirty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 </a:t>
                  </a:r>
                  <a:r>
                    <a:rPr lang="en-US" sz="1600" dirty="0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TPC</a:t>
                  </a:r>
                </a:p>
                <a:p>
                  <a:pPr algn="ctr" eaLnBrk="1" hangingPunct="1"/>
                  <a:r>
                    <a:rPr lang="en-US" sz="1600" dirty="0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</a:rPr>
                    <a:t>700 kW </a:t>
                  </a:r>
                  <a:r>
                    <a:rPr lang="en-US" sz="1600" dirty="0" smtClean="0">
                      <a:solidFill>
                        <a:srgbClr val="000000"/>
                      </a:solidFill>
                      <a:ea typeface="ＭＳ Ｐゴシック" pitchFamily="34" charset="-128"/>
                      <a:cs typeface="Arial" charset="0"/>
                      <a:sym typeface="Wingdings" pitchFamily="2" charset="2"/>
                    </a:rPr>
                    <a:t> 2.3 MW(Project X)</a:t>
                  </a:r>
                  <a:endParaRPr lang="en-US" sz="1600" dirty="0">
                    <a:solidFill>
                      <a:srgbClr val="000000"/>
                    </a:solidFill>
                    <a:ea typeface="ＭＳ Ｐゴシック" pitchFamily="34" charset="-128"/>
                    <a:cs typeface="Arial" charset="0"/>
                  </a:endParaRPr>
                </a:p>
              </p:txBody>
            </p:sp>
          </p:grpSp>
          <p:pic>
            <p:nvPicPr>
              <p:cNvPr id="7177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91573">
                <a:off x="-1238094" y="3137741"/>
                <a:ext cx="3794083" cy="73384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7178" name="Straight Arrow Connector 12"/>
              <p:cNvCxnSpPr>
                <a:cxnSpLocks noChangeShapeType="1"/>
              </p:cNvCxnSpPr>
              <p:nvPr/>
            </p:nvCxnSpPr>
            <p:spPr bwMode="auto">
              <a:xfrm flipH="1" flipV="1">
                <a:off x="1340365" y="3644816"/>
                <a:ext cx="5621117" cy="1079583"/>
              </a:xfrm>
              <a:prstGeom prst="straightConnector1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7179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0000">
                <a:off x="4600467" y="4497229"/>
                <a:ext cx="1088923" cy="86913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000">
              <a:off x="5380728" y="4326903"/>
              <a:ext cx="2029394" cy="767231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  <a:extLst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76200"/>
            <a:ext cx="9140825" cy="914400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/>
              <a:t>Evolution of U.S. Neutrino Experiments</a:t>
            </a:r>
            <a:endParaRPr lang="en-US" sz="3000" dirty="0"/>
          </a:p>
        </p:txBody>
      </p:sp>
      <p:grpSp>
        <p:nvGrpSpPr>
          <p:cNvPr id="4" name="Group 3"/>
          <p:cNvGrpSpPr/>
          <p:nvPr/>
        </p:nvGrpSpPr>
        <p:grpSpPr>
          <a:xfrm>
            <a:off x="1414306" y="1067453"/>
            <a:ext cx="7755094" cy="5214248"/>
            <a:chOff x="1414306" y="1448453"/>
            <a:chExt cx="7755094" cy="5214248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1414306" y="1448453"/>
              <a:ext cx="7755094" cy="5214248"/>
              <a:chOff x="1414622" y="1368980"/>
              <a:chExt cx="7754018" cy="5213451"/>
            </a:xfrm>
          </p:grpSpPr>
          <p:pic>
            <p:nvPicPr>
              <p:cNvPr id="7184" name="Picture 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778" y="1444625"/>
                <a:ext cx="1520824" cy="1222375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85" name="TextBox 55"/>
              <p:cNvSpPr txBox="1">
                <a:spLocks noChangeArrowheads="1"/>
              </p:cNvSpPr>
              <p:nvPr/>
            </p:nvSpPr>
            <p:spPr bwMode="auto">
              <a:xfrm>
                <a:off x="3243267" y="1425575"/>
                <a:ext cx="1155797" cy="830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dirty="0" err="1">
                    <a:solidFill>
                      <a:srgbClr val="0000FF"/>
                    </a:solidFill>
                    <a:ea typeface="ＭＳ Ｐゴシック" pitchFamily="34" charset="-128"/>
                  </a:rPr>
                  <a:t>NOvA</a:t>
                </a:r>
                <a:r>
                  <a:rPr lang="en-US" sz="1600" dirty="0">
                    <a:solidFill>
                      <a:srgbClr val="0000FF"/>
                    </a:solidFill>
                    <a:ea typeface="ＭＳ Ｐゴシック" pitchFamily="34" charset="-128"/>
                  </a:rPr>
                  <a:t> (far</a:t>
                </a:r>
                <a:r>
                  <a:rPr lang="en-US" sz="1600" dirty="0" smtClean="0">
                    <a:solidFill>
                      <a:srgbClr val="0000FF"/>
                    </a:solidFill>
                    <a:ea typeface="ＭＳ Ｐゴシック" pitchFamily="34" charset="-128"/>
                  </a:rPr>
                  <a:t>)</a:t>
                </a:r>
              </a:p>
              <a:p>
                <a:pPr eaLnBrk="1" hangingPunct="1"/>
                <a:r>
                  <a:rPr lang="en-US" sz="1600" dirty="0" smtClean="0">
                    <a:solidFill>
                      <a:srgbClr val="0000FF"/>
                    </a:solidFill>
                    <a:ea typeface="ＭＳ Ｐゴシック" pitchFamily="34" charset="-128"/>
                  </a:rPr>
                  <a:t>Surface</a:t>
                </a:r>
              </a:p>
              <a:p>
                <a:pPr eaLnBrk="1" hangingPunct="1"/>
                <a:r>
                  <a:rPr lang="en-US" sz="1600" dirty="0" smtClean="0">
                    <a:solidFill>
                      <a:srgbClr val="0000FF"/>
                    </a:solidFill>
                    <a:ea typeface="ＭＳ Ｐゴシック" pitchFamily="34" charset="-128"/>
                  </a:rPr>
                  <a:t>14 </a:t>
                </a:r>
                <a:r>
                  <a:rPr lang="en-US" sz="1600" dirty="0" err="1" smtClean="0">
                    <a:solidFill>
                      <a:srgbClr val="0000FF"/>
                    </a:solidFill>
                    <a:ea typeface="ＭＳ Ｐゴシック" pitchFamily="34" charset="-128"/>
                  </a:rPr>
                  <a:t>kton</a:t>
                </a:r>
                <a:endParaRPr lang="en-US" sz="1600" dirty="0">
                  <a:solidFill>
                    <a:srgbClr val="0000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7186" name="TextBox 56"/>
              <p:cNvSpPr txBox="1">
                <a:spLocks noChangeArrowheads="1"/>
              </p:cNvSpPr>
              <p:nvPr/>
            </p:nvSpPr>
            <p:spPr bwMode="auto">
              <a:xfrm>
                <a:off x="1414622" y="1368980"/>
                <a:ext cx="1872370" cy="830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solidFill>
                      <a:srgbClr val="0000FF"/>
                    </a:solidFill>
                    <a:ea typeface="ＭＳ Ｐゴシック" pitchFamily="34" charset="-128"/>
                  </a:rPr>
                  <a:t>under construction</a:t>
                </a:r>
              </a:p>
              <a:p>
                <a:pPr eaLnBrk="1" hangingPunct="1"/>
                <a:r>
                  <a:rPr lang="en-US" sz="1600" dirty="0" smtClean="0">
                    <a:solidFill>
                      <a:srgbClr val="0000FF"/>
                    </a:solidFill>
                    <a:ea typeface="ＭＳ Ｐゴシック" pitchFamily="34" charset="-128"/>
                  </a:rPr>
                  <a:t>online </a:t>
                </a:r>
                <a:r>
                  <a:rPr lang="en-US" sz="1600" dirty="0">
                    <a:solidFill>
                      <a:srgbClr val="0000FF"/>
                    </a:solidFill>
                    <a:ea typeface="ＭＳ Ｐゴシック" pitchFamily="34" charset="-128"/>
                  </a:rPr>
                  <a:t>2013</a:t>
                </a:r>
              </a:p>
              <a:p>
                <a:pPr eaLnBrk="1" hangingPunct="1"/>
                <a:r>
                  <a:rPr lang="en-US" sz="1600" dirty="0">
                    <a:solidFill>
                      <a:srgbClr val="0000FF"/>
                    </a:solidFill>
                    <a:ea typeface="ＭＳ Ｐゴシック" pitchFamily="34" charset="-128"/>
                  </a:rPr>
                  <a:t>(700 kW)</a:t>
                </a:r>
              </a:p>
            </p:txBody>
          </p:sp>
          <p:pic>
            <p:nvPicPr>
              <p:cNvPr id="7188" name="Picture 5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85"/>
              <a:stretch>
                <a:fillRect/>
              </a:stretch>
            </p:blipFill>
            <p:spPr bwMode="auto">
              <a:xfrm>
                <a:off x="8062913" y="4854575"/>
                <a:ext cx="1006475" cy="836613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89" name="TextBox 60"/>
              <p:cNvSpPr txBox="1">
                <a:spLocks noChangeArrowheads="1"/>
              </p:cNvSpPr>
              <p:nvPr/>
            </p:nvSpPr>
            <p:spPr bwMode="auto">
              <a:xfrm>
                <a:off x="6862598" y="5653088"/>
                <a:ext cx="2306042" cy="929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dirty="0" err="1" smtClean="0">
                    <a:solidFill>
                      <a:srgbClr val="0000FF"/>
                    </a:solidFill>
                    <a:ea typeface="ＭＳ Ｐゴシック" pitchFamily="34" charset="-128"/>
                  </a:rPr>
                  <a:t>MicroBooNE</a:t>
                </a:r>
                <a:r>
                  <a:rPr lang="en-US" sz="1600" dirty="0" smtClean="0">
                    <a:solidFill>
                      <a:srgbClr val="0000FF"/>
                    </a:solidFill>
                    <a:ea typeface="ＭＳ Ｐゴシック" pitchFamily="34" charset="-128"/>
                  </a:rPr>
                  <a:t> (</a:t>
                </a:r>
                <a:r>
                  <a:rPr lang="en-US" sz="1600" dirty="0" err="1" smtClean="0">
                    <a:solidFill>
                      <a:srgbClr val="0000FF"/>
                    </a:solidFill>
                    <a:ea typeface="ＭＳ Ｐゴシック" pitchFamily="34" charset="-128"/>
                  </a:rPr>
                  <a:t>LAr</a:t>
                </a:r>
                <a:r>
                  <a:rPr lang="en-US" sz="1600" dirty="0" smtClean="0">
                    <a:solidFill>
                      <a:srgbClr val="0000FF"/>
                    </a:solidFill>
                    <a:ea typeface="ＭＳ Ｐゴシック" pitchFamily="34" charset="-128"/>
                  </a:rPr>
                  <a:t> TPC)</a:t>
                </a:r>
                <a:endParaRPr lang="en-US" sz="1600" dirty="0">
                  <a:solidFill>
                    <a:srgbClr val="0000FF"/>
                  </a:solidFill>
                  <a:ea typeface="ＭＳ Ｐゴシック" pitchFamily="34" charset="-128"/>
                </a:endParaRPr>
              </a:p>
              <a:p>
                <a:pPr eaLnBrk="1" hangingPunct="1"/>
                <a:r>
                  <a:rPr lang="en-US" sz="1600" dirty="0">
                    <a:solidFill>
                      <a:srgbClr val="0000FF"/>
                    </a:solidFill>
                    <a:ea typeface="ＭＳ Ｐゴシック" pitchFamily="34" charset="-128"/>
                  </a:rPr>
                  <a:t>under </a:t>
                </a:r>
                <a:r>
                  <a:rPr lang="en-US" sz="1600" dirty="0" smtClean="0">
                    <a:solidFill>
                      <a:srgbClr val="0000FF"/>
                    </a:solidFill>
                    <a:ea typeface="ＭＳ Ｐゴシック" pitchFamily="34" charset="-128"/>
                  </a:rPr>
                  <a:t>construction</a:t>
                </a:r>
                <a:endParaRPr lang="en-US" sz="1600" dirty="0">
                  <a:solidFill>
                    <a:srgbClr val="0000FF"/>
                  </a:solidFill>
                  <a:ea typeface="ＭＳ Ｐゴシック" pitchFamily="34" charset="-128"/>
                </a:endParaRPr>
              </a:p>
              <a:p>
                <a:pPr eaLnBrk="1" hangingPunct="1"/>
                <a:r>
                  <a:rPr lang="en-US" sz="1600" dirty="0" err="1">
                    <a:solidFill>
                      <a:srgbClr val="0000FF"/>
                    </a:solidFill>
                    <a:ea typeface="ＭＳ Ｐゴシック" pitchFamily="34" charset="-128"/>
                  </a:rPr>
                  <a:t>o</a:t>
                </a:r>
                <a:r>
                  <a:rPr lang="en-US" sz="1600" dirty="0" err="1" smtClean="0">
                    <a:solidFill>
                      <a:srgbClr val="0000FF"/>
                    </a:solidFill>
                    <a:ea typeface="ＭＳ Ｐゴシック" pitchFamily="34" charset="-128"/>
                  </a:rPr>
                  <a:t>nlline</a:t>
                </a:r>
                <a:r>
                  <a:rPr lang="en-US" sz="1600" dirty="0" smtClean="0">
                    <a:solidFill>
                      <a:srgbClr val="0000FF"/>
                    </a:solidFill>
                    <a:ea typeface="ＭＳ Ｐゴシック" pitchFamily="34" charset="-128"/>
                  </a:rPr>
                  <a:t> 2014</a:t>
                </a:r>
                <a:endParaRPr lang="en-US" sz="1600" dirty="0">
                  <a:solidFill>
                    <a:srgbClr val="0000FF"/>
                  </a:solidFill>
                  <a:ea typeface="ＭＳ Ｐゴシック" pitchFamily="34" charset="-128"/>
                </a:endParaRPr>
              </a:p>
            </p:txBody>
          </p:sp>
          <p:pic>
            <p:nvPicPr>
              <p:cNvPr id="7190" name="Picture 18" descr="NOvA near detector-2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6614" y="4532313"/>
                <a:ext cx="1085850" cy="1017587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91" name="TextBox 72"/>
              <p:cNvSpPr txBox="1">
                <a:spLocks noChangeArrowheads="1"/>
              </p:cNvSpPr>
              <p:nvPr/>
            </p:nvSpPr>
            <p:spPr bwMode="auto">
              <a:xfrm>
                <a:off x="7589760" y="4957994"/>
                <a:ext cx="732921" cy="584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defTabSz="912813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1600" dirty="0" err="1">
                    <a:solidFill>
                      <a:srgbClr val="FFFFFF"/>
                    </a:solidFill>
                    <a:ea typeface="ＭＳ Ｐゴシック" pitchFamily="34" charset="-128"/>
                    <a:cs typeface="Arial" charset="0"/>
                  </a:rPr>
                  <a:t>NOvA</a:t>
                </a:r>
                <a:endParaRPr lang="en-US" sz="1600" dirty="0">
                  <a:solidFill>
                    <a:srgbClr val="FFFFFF"/>
                  </a:solidFill>
                  <a:ea typeface="ＭＳ Ｐゴシック" pitchFamily="34" charset="-128"/>
                  <a:cs typeface="Arial" charset="0"/>
                </a:endParaRPr>
              </a:p>
              <a:p>
                <a:pPr eaLnBrk="1" hangingPunct="1"/>
                <a:r>
                  <a:rPr lang="en-US" sz="1600" dirty="0">
                    <a:solidFill>
                      <a:srgbClr val="FFFFFF"/>
                    </a:solidFill>
                    <a:ea typeface="ＭＳ Ｐゴシック" pitchFamily="34" charset="-128"/>
                    <a:cs typeface="Arial" charset="0"/>
                  </a:rPr>
                  <a:t>(near)</a:t>
                </a:r>
              </a:p>
            </p:txBody>
          </p:sp>
        </p:grpSp>
        <p:sp>
          <p:nvSpPr>
            <p:cNvPr id="40" name="TextBox 57"/>
            <p:cNvSpPr txBox="1">
              <a:spLocks noChangeArrowheads="1"/>
            </p:cNvSpPr>
            <p:nvPr/>
          </p:nvSpPr>
          <p:spPr bwMode="auto">
            <a:xfrm rot="1860000">
              <a:off x="5361888" y="3340222"/>
              <a:ext cx="9412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FF"/>
                  </a:solidFill>
                  <a:ea typeface="ＭＳ Ｐゴシック" pitchFamily="34" charset="-128"/>
                </a:rPr>
                <a:t>810 km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10" y="1143110"/>
            <a:ext cx="1446201" cy="1022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159"/>
            <a:ext cx="1446201" cy="10224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99" y="4616400"/>
            <a:ext cx="1446201" cy="1022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34199" y="5715002"/>
            <a:ext cx="60198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6600"/>
                </a:solidFill>
              </a:rPr>
              <a:t>IIFC </a:t>
            </a:r>
            <a:r>
              <a:rPr lang="en-US" sz="1800" dirty="0">
                <a:solidFill>
                  <a:srgbClr val="FF6600"/>
                </a:solidFill>
              </a:rPr>
              <a:t>has submitted a detailed Project Proposal to DAE for collaboration on LBNE and taking a lead in </a:t>
            </a:r>
            <a:r>
              <a:rPr lang="en-US" sz="1800" dirty="0" smtClean="0">
                <a:solidFill>
                  <a:srgbClr val="FF6600"/>
                </a:solidFill>
              </a:rPr>
              <a:t>LBNE-ND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6402898"/>
      </p:ext>
    </p:extLst>
  </p:cSld>
  <p:clrMapOvr>
    <a:masterClrMapping/>
  </p:clrMapOvr>
  <p:transition spd="slow" advTm="251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LBNE in two phases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0200" y="1447800"/>
            <a:ext cx="7391400" cy="4648200"/>
          </a:xfrm>
        </p:spPr>
        <p:txBody>
          <a:bodyPr/>
          <a:lstStyle/>
          <a:p>
            <a:r>
              <a:rPr lang="en-US" sz="2000" dirty="0" smtClean="0"/>
              <a:t>Phase </a:t>
            </a:r>
            <a:r>
              <a:rPr lang="en-US" sz="2000" dirty="0" smtClean="0"/>
              <a:t>1</a:t>
            </a:r>
            <a:r>
              <a:rPr lang="en-US" sz="2000" dirty="0" smtClean="0"/>
              <a:t>:</a:t>
            </a:r>
            <a:endParaRPr lang="en-US" sz="1100" dirty="0" smtClean="0"/>
          </a:p>
          <a:p>
            <a:pPr lvl="1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2000" dirty="0" smtClean="0"/>
              <a:t>Goal: </a:t>
            </a:r>
          </a:p>
          <a:p>
            <a:pPr lvl="2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1800" dirty="0" err="1" smtClean="0"/>
              <a:t>beamline</a:t>
            </a:r>
            <a:r>
              <a:rPr lang="en-US" sz="1800" dirty="0" smtClean="0"/>
              <a:t> </a:t>
            </a:r>
            <a:r>
              <a:rPr lang="en-US" sz="1800" dirty="0" smtClean="0"/>
              <a:t>+ </a:t>
            </a:r>
            <a:r>
              <a:rPr lang="en-US" sz="1800" dirty="0" smtClean="0"/>
              <a:t>a near detector + 10kton detector </a:t>
            </a:r>
            <a:r>
              <a:rPr lang="en-US" sz="1800" dirty="0" smtClean="0"/>
              <a:t>underground</a:t>
            </a:r>
          </a:p>
          <a:p>
            <a:pPr lvl="1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2000" dirty="0" smtClean="0"/>
              <a:t>DOE + International collaboration + NSF</a:t>
            </a:r>
          </a:p>
          <a:p>
            <a:pPr lvl="1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2000" dirty="0" smtClean="0"/>
              <a:t>DOE funds alone can afford </a:t>
            </a:r>
          </a:p>
          <a:p>
            <a:pPr lvl="2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1800" dirty="0" err="1" smtClean="0"/>
              <a:t>beamline</a:t>
            </a:r>
            <a:r>
              <a:rPr lang="en-US" sz="1800" dirty="0" smtClean="0"/>
              <a:t> + 10kton detector on surface</a:t>
            </a:r>
            <a:endParaRPr lang="en-US" sz="1800" dirty="0"/>
          </a:p>
          <a:p>
            <a:pPr lvl="2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1600" dirty="0" smtClean="0"/>
              <a:t>DOE CD-1 Review and Approval</a:t>
            </a:r>
            <a:endParaRPr lang="en-US" sz="1600" dirty="0"/>
          </a:p>
          <a:p>
            <a:pPr lvl="3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1800" dirty="0" smtClean="0"/>
              <a:t>DOE </a:t>
            </a:r>
            <a:r>
              <a:rPr lang="en-US" sz="1800" dirty="0" smtClean="0"/>
              <a:t>review: Oct. 30 – Nov. 1, </a:t>
            </a:r>
            <a:r>
              <a:rPr lang="en-US" sz="1800" dirty="0" smtClean="0"/>
              <a:t>2012</a:t>
            </a:r>
          </a:p>
          <a:p>
            <a:pPr lvl="3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1800" dirty="0" smtClean="0"/>
              <a:t>CD-1 approval expected in December 2012</a:t>
            </a:r>
          </a:p>
          <a:p>
            <a:pPr lvl="1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6600"/>
                </a:solidFill>
              </a:rPr>
              <a:t>India: </a:t>
            </a:r>
            <a:r>
              <a:rPr lang="en-US" sz="1800" dirty="0" smtClean="0">
                <a:solidFill>
                  <a:srgbClr val="FF6600"/>
                </a:solidFill>
              </a:rPr>
              <a:t>IIFC </a:t>
            </a:r>
            <a:r>
              <a:rPr lang="en-US" sz="1800" dirty="0">
                <a:solidFill>
                  <a:srgbClr val="FF6600"/>
                </a:solidFill>
              </a:rPr>
              <a:t>has submitted a detailed Project Proposal to DAE for collaboration on LBNE and taking a lead in </a:t>
            </a:r>
            <a:r>
              <a:rPr lang="en-US" sz="1800" dirty="0" smtClean="0">
                <a:solidFill>
                  <a:srgbClr val="FF6600"/>
                </a:solidFill>
              </a:rPr>
              <a:t>LBNE-ND</a:t>
            </a:r>
            <a:endParaRPr lang="en-US" sz="1800" dirty="0"/>
          </a:p>
          <a:p>
            <a:pPr lvl="1">
              <a:buClr>
                <a:srgbClr val="FFFFFF"/>
              </a:buClr>
              <a:buFont typeface="Arial" pitchFamily="34" charset="0"/>
              <a:buChar char="•"/>
            </a:pPr>
            <a:endParaRPr lang="en-US" sz="1000" dirty="0" smtClean="0"/>
          </a:p>
          <a:p>
            <a:pPr>
              <a:buClr>
                <a:srgbClr val="FFFFFF"/>
              </a:buClr>
              <a:buFont typeface="Arial" pitchFamily="34" charset="0"/>
              <a:buChar char="•"/>
            </a:pPr>
            <a:r>
              <a:rPr lang="en-US" sz="2000" dirty="0" smtClean="0"/>
              <a:t>Phase 2:</a:t>
            </a:r>
            <a:endParaRPr lang="en-US" sz="1100" dirty="0" smtClean="0"/>
          </a:p>
          <a:p>
            <a:pPr lvl="1">
              <a:buClr>
                <a:srgbClr val="FFFFFF"/>
              </a:buClr>
              <a:buFont typeface="Arial" pitchFamily="34" charset="0"/>
              <a:buChar char="•"/>
            </a:pPr>
            <a:r>
              <a:rPr lang="en-US" sz="2000" dirty="0" smtClean="0"/>
              <a:t>25 </a:t>
            </a:r>
            <a:r>
              <a:rPr lang="en-US" sz="2000" dirty="0" err="1" smtClean="0"/>
              <a:t>kton</a:t>
            </a:r>
            <a:r>
              <a:rPr lang="en-US" sz="2000" dirty="0" smtClean="0"/>
              <a:t> detector underground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98863-BA6B-8541-B01C-1940E56F921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1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"/>
    </mc:Choice>
    <mc:Fallback>
      <p:transition spd="slow" advTm="149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9CA106-B380-1E48-8521-50D0BC9E362F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" name="Picture 8" descr="Muon Campus 2.jpg"/>
          <p:cNvPicPr>
            <a:picLocks noChangeAspect="1"/>
          </p:cNvPicPr>
          <p:nvPr/>
        </p:nvPicPr>
        <p:blipFill rotWithShape="1">
          <a:blip r:embed="rId3"/>
          <a:srcRect b="20611"/>
          <a:stretch/>
        </p:blipFill>
        <p:spPr>
          <a:xfrm>
            <a:off x="1295400" y="838200"/>
            <a:ext cx="6553200" cy="3352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7925" y="2590800"/>
            <a:ext cx="1514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FFFF00"/>
                </a:solidFill>
              </a:rPr>
              <a:t>Muon g-2 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259080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n</a:t>
            </a:r>
            <a:r>
              <a:rPr lang="en-US" sz="1800" dirty="0" smtClean="0">
                <a:solidFill>
                  <a:srgbClr val="FFFFFF"/>
                </a:solidFill>
              </a:rPr>
              <a:t>ew </a:t>
            </a:r>
            <a:r>
              <a:rPr lang="en-US" sz="1800" dirty="0" err="1" smtClean="0">
                <a:solidFill>
                  <a:srgbClr val="FFFFFF"/>
                </a:solidFill>
              </a:rPr>
              <a:t>cryo</a:t>
            </a:r>
            <a:endParaRPr lang="en-US" sz="1800" dirty="0" smtClean="0">
              <a:solidFill>
                <a:srgbClr val="FFFFFF"/>
              </a:solidFill>
            </a:endParaRPr>
          </a:p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FFFFFF"/>
                </a:solidFill>
              </a:rPr>
              <a:t>plant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24325" y="3200400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FFFFFF"/>
                </a:solidFill>
              </a:rPr>
              <a:t>n</a:t>
            </a:r>
            <a:r>
              <a:rPr lang="en-US" sz="1800" dirty="0" smtClean="0">
                <a:solidFill>
                  <a:srgbClr val="FFFFFF"/>
                </a:solidFill>
              </a:rPr>
              <a:t>ew tunnel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9965" y="2907268"/>
            <a:ext cx="1634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FFFF00"/>
                </a:solidFill>
              </a:rPr>
              <a:t>Mu2e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0" y="228600"/>
            <a:ext cx="9122980" cy="533400"/>
          </a:xfrm>
        </p:spPr>
        <p:txBody>
          <a:bodyPr/>
          <a:lstStyle/>
          <a:p>
            <a:pPr algn="ctr"/>
            <a:r>
              <a:rPr lang="en-US" dirty="0" err="1" smtClean="0"/>
              <a:t>Muon</a:t>
            </a:r>
            <a:r>
              <a:rPr lang="en-US" dirty="0" smtClean="0"/>
              <a:t> Campus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98863-BA6B-8541-B01C-1940E56F921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8" name="Picture 17" descr="whiteR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156" y="4309792"/>
            <a:ext cx="2916244" cy="1938608"/>
          </a:xfrm>
          <a:prstGeom prst="rect">
            <a:avLst/>
          </a:prstGeom>
        </p:spPr>
      </p:pic>
      <p:pic>
        <p:nvPicPr>
          <p:cNvPr id="20" name="Picture 27" descr="mu2e-pic-v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3" b="15276"/>
          <a:stretch>
            <a:fillRect/>
          </a:stretch>
        </p:blipFill>
        <p:spPr bwMode="auto">
          <a:xfrm>
            <a:off x="21021" y="4309792"/>
            <a:ext cx="6567896" cy="193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20509" y="439898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Mu2e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68309" y="4267200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Muon</a:t>
            </a:r>
            <a:r>
              <a:rPr lang="en-US" sz="1600" dirty="0" smtClean="0">
                <a:solidFill>
                  <a:srgbClr val="FFFFFF"/>
                </a:solidFill>
              </a:rPr>
              <a:t> g-2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80309"/>
      </p:ext>
    </p:extLst>
  </p:cSld>
  <p:clrMapOvr>
    <a:masterClrMapping/>
  </p:clrMapOvr>
  <p:transition spd="med" advTm="1002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52"/>
            <a:ext cx="9144000" cy="881740"/>
          </a:xfrm>
        </p:spPr>
        <p:txBody>
          <a:bodyPr/>
          <a:lstStyle/>
          <a:p>
            <a:pPr algn="ctr"/>
            <a:r>
              <a:rPr lang="en-US" i="1" dirty="0" smtClean="0"/>
              <a:t>Project X</a:t>
            </a:r>
            <a:r>
              <a:rPr lang="en-US" dirty="0" smtClean="0"/>
              <a:t>: new experiments </a:t>
            </a:r>
            <a:endParaRPr lang="en-US" sz="3200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Young-Kee Kim, Indian Institutions and Fermilab Collaboration, Nov. 26-27, 2012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28599" y="881740"/>
            <a:ext cx="8763000" cy="5493652"/>
            <a:chOff x="228599" y="990600"/>
            <a:chExt cx="8763000" cy="5493652"/>
          </a:xfrm>
        </p:grpSpPr>
        <p:sp>
          <p:nvSpPr>
            <p:cNvPr id="6" name="Freeform 5"/>
            <p:cNvSpPr/>
            <p:nvPr/>
          </p:nvSpPr>
          <p:spPr>
            <a:xfrm>
              <a:off x="228599" y="997852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  <a:solidFill>
              <a:schemeClr val="accent2"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Neutrinos</a:t>
              </a:r>
              <a:endParaRPr lang="en-US" sz="1800" b="1" kern="1200" dirty="0" smtClean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kern="1200" dirty="0" smtClean="0"/>
                <a:t>Matter-antimatter asymmetry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Neutrino mass spectrum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kern="1200" dirty="0" smtClean="0"/>
                <a:t>Neutrino-  antineutrino differences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kern="1200" dirty="0" smtClean="0"/>
                <a:t>Anomalous interactions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Proton decay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kern="1200" dirty="0" err="1" smtClean="0"/>
                <a:t>SuperNova</a:t>
              </a:r>
              <a:r>
                <a:rPr lang="en-US" sz="1400" kern="1200" dirty="0" smtClean="0"/>
                <a:t> bursts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1991469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61385"/>
                <a:satOff val="-5397"/>
                <a:lumOff val="5000"/>
                <a:alphaOff val="0"/>
              </a:schemeClr>
            </a:fillRef>
            <a:effectRef idx="0">
              <a:schemeClr val="accent2">
                <a:hueOff val="61385"/>
                <a:satOff val="-5397"/>
                <a:lumOff val="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err="1" smtClean="0"/>
                <a:t>Kaons</a:t>
              </a:r>
              <a:endParaRPr lang="en-US" sz="1800" b="1" kern="1200" dirty="0"/>
            </a:p>
            <a:p>
              <a:pPr marL="285750" lvl="1" indent="-285750" algn="l" defTabSz="62230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/>
                <a:t>Physics beyond the Standard </a:t>
              </a:r>
              <a:r>
                <a:rPr lang="en-US" sz="1400" dirty="0" smtClean="0"/>
                <a:t>Model</a:t>
              </a:r>
              <a:endParaRPr lang="en-US" sz="1400" dirty="0"/>
            </a:p>
            <a:p>
              <a:pPr marL="285750" lvl="1" indent="-285750" algn="l" defTabSz="62230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Elucidation </a:t>
              </a:r>
              <a:r>
                <a:rPr lang="en-US" sz="1400" dirty="0"/>
                <a:t>of LHC discoveries</a:t>
              </a:r>
              <a:endParaRPr lang="en-US" sz="1300" dirty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kern="1200" dirty="0" smtClean="0"/>
                <a:t>Two to three orders of magnitude increase in sensitivity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754338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2771"/>
                <a:satOff val="-10794"/>
                <a:lumOff val="10000"/>
                <a:alphaOff val="0"/>
              </a:schemeClr>
            </a:fillRef>
            <a:effectRef idx="0">
              <a:schemeClr val="accent2">
                <a:hueOff val="122771"/>
                <a:satOff val="-10794"/>
                <a:lumOff val="1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err="1" smtClean="0"/>
                <a:t>Muons</a:t>
              </a:r>
              <a:endParaRPr lang="en-US" sz="1800" b="1" kern="1200" dirty="0" smtClean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 smtClean="0"/>
                <a:t>Oscillation in charged leptons</a:t>
              </a:r>
            </a:p>
            <a:p>
              <a:pPr marL="285750" lvl="1" indent="-285750" algn="l" defTabSz="62230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/>
                <a:t>Physics beyond the Standard Model</a:t>
              </a:r>
            </a:p>
            <a:p>
              <a:pPr marL="285750" lvl="1" indent="-285750" algn="l" defTabSz="62230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/>
                <a:t>Elucidation of LHC physics 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 smtClean="0"/>
                <a:t>Sensitive to energy/mass scales three orders of magnitude beyond LHC 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517207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84156"/>
                <a:satOff val="-16191"/>
                <a:lumOff val="15000"/>
                <a:alphaOff val="0"/>
              </a:schemeClr>
            </a:fillRef>
            <a:effectRef idx="0">
              <a:schemeClr val="accent2">
                <a:hueOff val="184156"/>
                <a:satOff val="-16191"/>
                <a:lumOff val="1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Nuclei</a:t>
              </a:r>
              <a:endParaRPr lang="en-US" sz="1800" b="1" kern="1200" dirty="0"/>
            </a:p>
            <a:p>
              <a:pPr marL="285750" lvl="1" indent="-285750" algn="l" defTabSz="62230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>
                  <a:latin typeface="Arial" charset="0"/>
                  <a:ea typeface="ＭＳ Ｐゴシック" pitchFamily="34" charset="-128"/>
                </a:rPr>
                <a:t>N</a:t>
              </a:r>
              <a:r>
                <a:rPr lang="en-US" sz="1300" dirty="0" smtClean="0">
                  <a:latin typeface="Arial" charset="0"/>
                  <a:ea typeface="ＭＳ Ｐゴシック" pitchFamily="34" charset="-128"/>
                </a:rPr>
                <a:t>ew </a:t>
              </a:r>
              <a:r>
                <a:rPr lang="en-US" sz="1300" dirty="0">
                  <a:latin typeface="Arial" charset="0"/>
                  <a:ea typeface="ＭＳ Ｐゴシック" pitchFamily="34" charset="-128"/>
                </a:rPr>
                <a:t>generation of symmetry-test </a:t>
              </a:r>
              <a:r>
                <a:rPr lang="en-US" sz="1300" dirty="0" smtClean="0">
                  <a:latin typeface="Arial" charset="0"/>
                  <a:ea typeface="ＭＳ Ｐゴシック" pitchFamily="34" charset="-128"/>
                </a:rPr>
                <a:t>experiments</a:t>
              </a:r>
            </a:p>
            <a:p>
              <a:pPr marL="285750" lvl="1" indent="-285750" algn="l" defTabSz="62230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 smtClean="0">
                  <a:latin typeface="Arial" charset="0"/>
                  <a:ea typeface="ＭＳ Ｐゴシック" pitchFamily="34" charset="-128"/>
                </a:rPr>
                <a:t>Electric Dipole Moments</a:t>
              </a:r>
            </a:p>
            <a:p>
              <a:pPr marL="285750" lvl="1" indent="-285750" algn="l" defTabSz="62230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 smtClean="0">
                  <a:latin typeface="Arial" charset="0"/>
                  <a:ea typeface="ＭＳ Ｐゴシック" pitchFamily="34" charset="-128"/>
                </a:rPr>
                <a:t>Three or more orders of magnitude increase in Francium, Radium, Actinium </a:t>
              </a:r>
              <a:r>
                <a:rPr lang="en-US" sz="1300" dirty="0" smtClean="0">
                  <a:sym typeface="Wingdings" pitchFamily="2" charset="2"/>
                </a:rPr>
                <a:t>isotopes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280076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45542"/>
                <a:satOff val="-21588"/>
                <a:lumOff val="20000"/>
                <a:alphaOff val="0"/>
              </a:schemeClr>
            </a:fillRef>
            <a:effectRef idx="0">
              <a:schemeClr val="accent2">
                <a:hueOff val="245542"/>
                <a:satOff val="-21588"/>
                <a:lumOff val="2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Energy Applications</a:t>
              </a:r>
              <a:endParaRPr lang="en-US" sz="1800" b="1" kern="1200" dirty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kern="1200" dirty="0" smtClean="0"/>
                <a:t>Transmutation experiments with nuclear waste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 smtClean="0"/>
                <a:t>Spallation target configurations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kern="1200" dirty="0" smtClean="0"/>
                <a:t>Materials test under high irradiation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 smtClean="0"/>
                <a:t>Neutron fluxes under various configurations relevant to ADS</a:t>
              </a:r>
              <a:endParaRPr lang="en-US" sz="1300" kern="1200" dirty="0" smtClean="0"/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400" kern="1200" dirty="0" smtClean="0"/>
            </a:p>
          </p:txBody>
        </p:sp>
      </p:grp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20" y="1107574"/>
            <a:ext cx="1554480" cy="1607776"/>
          </a:xfrm>
          <a:prstGeom prst="ellipse">
            <a:avLst/>
          </a:prstGeom>
          <a:ln w="28575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90" y="1170395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59" y="1154627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28" y="1154627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97" y="1138823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307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"/>
    </mc:Choice>
    <mc:Fallback>
      <p:transition spd="slow" advTm="58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47"/>
          <p:cNvSpPr>
            <a:spLocks noGrp="1"/>
          </p:cNvSpPr>
          <p:nvPr>
            <p:ph type="title"/>
          </p:nvPr>
        </p:nvSpPr>
        <p:spPr>
          <a:xfrm>
            <a:off x="0" y="3175"/>
            <a:ext cx="9144000" cy="911225"/>
          </a:xfrm>
        </p:spPr>
        <p:txBody>
          <a:bodyPr/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  <a:ea typeface="ＭＳ Ｐゴシック" pitchFamily="34" charset="-128"/>
              </a:rPr>
              <a:t>Project X</a:t>
            </a:r>
            <a:r>
              <a:rPr lang="en-US" sz="3600" dirty="0" smtClean="0">
                <a:solidFill>
                  <a:srgbClr val="FFFFFF"/>
                </a:solidFill>
                <a:ea typeface="ＭＳ Ｐゴシック" pitchFamily="34" charset="-128"/>
              </a:rPr>
              <a:t> and the big questions</a:t>
            </a:r>
            <a:endParaRPr lang="en-US" sz="3600" i="1" dirty="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914400" y="990600"/>
            <a:ext cx="4043158" cy="539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solidFill>
                  <a:srgbClr val="FFFFFF"/>
                </a:solidFill>
              </a:rPr>
              <a:t>Origin of mass for elementary particles?</a:t>
            </a:r>
          </a:p>
          <a:p>
            <a:pPr algn="r" eaLnBrk="1" hangingPunct="1"/>
            <a:endParaRPr lang="en-US" sz="1050" dirty="0">
              <a:solidFill>
                <a:srgbClr val="FFFFFF"/>
              </a:solidFill>
            </a:endParaRPr>
          </a:p>
          <a:p>
            <a:pPr algn="r" eaLnBrk="1" hangingPunct="1"/>
            <a:r>
              <a:rPr lang="en-US" sz="1600" dirty="0">
                <a:solidFill>
                  <a:srgbClr val="00FF00"/>
                </a:solidFill>
              </a:rPr>
              <a:t>Why is matter dominant?</a:t>
            </a:r>
          </a:p>
          <a:p>
            <a:pPr algn="r" eaLnBrk="1" hangingPunct="1"/>
            <a:endParaRPr lang="en-US" sz="1050" dirty="0">
              <a:solidFill>
                <a:srgbClr val="00FF00"/>
              </a:solidFill>
            </a:endParaRPr>
          </a:p>
          <a:p>
            <a:pPr algn="r" eaLnBrk="1" hangingPunct="1"/>
            <a:r>
              <a:rPr lang="en-US" sz="1600" dirty="0">
                <a:solidFill>
                  <a:srgbClr val="00FF00"/>
                </a:solidFill>
              </a:rPr>
              <a:t>What do neutrinos tell us?</a:t>
            </a:r>
          </a:p>
          <a:p>
            <a:pPr algn="r" eaLnBrk="1" hangingPunct="1"/>
            <a:endParaRPr lang="en-US" sz="1200" dirty="0">
              <a:solidFill>
                <a:srgbClr val="00FF00"/>
              </a:solidFill>
            </a:endParaRPr>
          </a:p>
          <a:p>
            <a:pPr marL="0" lvl="1" algn="r" eaLnBrk="1" hangingPunct="1"/>
            <a:r>
              <a:rPr lang="en-US" sz="1600" dirty="0">
                <a:solidFill>
                  <a:srgbClr val="00FF00"/>
                </a:solidFill>
              </a:rPr>
              <a:t>Do charged leptons oscillate?</a:t>
            </a:r>
          </a:p>
          <a:p>
            <a:pPr marL="0" lvl="1" algn="r" eaLnBrk="1" hangingPunct="1"/>
            <a:endParaRPr lang="en-US" sz="1050" dirty="0">
              <a:solidFill>
                <a:srgbClr val="00FF00"/>
              </a:solidFill>
            </a:endParaRPr>
          </a:p>
          <a:p>
            <a:pPr marL="0" lvl="1" algn="r" eaLnBrk="1" hangingPunct="1"/>
            <a:r>
              <a:rPr lang="en-US" sz="1600" dirty="0">
                <a:solidFill>
                  <a:srgbClr val="00FF00"/>
                </a:solidFill>
              </a:rPr>
              <a:t>Why three families of quarks and leptons?</a:t>
            </a:r>
          </a:p>
          <a:p>
            <a:pPr marL="0" lvl="1" algn="r" eaLnBrk="1" hangingPunct="1"/>
            <a:endParaRPr lang="en-US" sz="1050" dirty="0">
              <a:solidFill>
                <a:srgbClr val="00FF00"/>
              </a:solidFill>
            </a:endParaRPr>
          </a:p>
          <a:p>
            <a:pPr marL="0" lvl="1" algn="r" eaLnBrk="1" hangingPunct="1"/>
            <a:r>
              <a:rPr lang="en-US" sz="1600" dirty="0">
                <a:solidFill>
                  <a:srgbClr val="00FF00"/>
                </a:solidFill>
              </a:rPr>
              <a:t>Do the forces unify?</a:t>
            </a:r>
          </a:p>
          <a:p>
            <a:pPr marL="0" lvl="1" algn="r" eaLnBrk="1" hangingPunct="1"/>
            <a:endParaRPr lang="en-US" sz="1050" dirty="0">
              <a:solidFill>
                <a:srgbClr val="00FF00"/>
              </a:solidFill>
            </a:endParaRPr>
          </a:p>
          <a:p>
            <a:pPr marL="0" lvl="1" algn="r" eaLnBrk="1" hangingPunct="1"/>
            <a:r>
              <a:rPr lang="en-US" sz="1600" dirty="0">
                <a:solidFill>
                  <a:srgbClr val="00FF00"/>
                </a:solidFill>
              </a:rPr>
              <a:t>Will protons every decay?</a:t>
            </a:r>
          </a:p>
          <a:p>
            <a:pPr marL="0" lvl="1" algn="r" eaLnBrk="1" hangingPunct="1"/>
            <a:endParaRPr lang="en-US" sz="1050" dirty="0">
              <a:solidFill>
                <a:srgbClr val="00FF00"/>
              </a:solidFill>
            </a:endParaRPr>
          </a:p>
          <a:p>
            <a:pPr marL="0" lvl="1" algn="r" eaLnBrk="1" hangingPunct="1"/>
            <a:r>
              <a:rPr lang="en-US" sz="1600" dirty="0" err="1">
                <a:solidFill>
                  <a:srgbClr val="00FF00"/>
                </a:solidFill>
              </a:rPr>
              <a:t>Supersymmetry</a:t>
            </a:r>
            <a:r>
              <a:rPr lang="en-US" sz="1600" dirty="0">
                <a:solidFill>
                  <a:srgbClr val="00FF00"/>
                </a:solidFill>
              </a:rPr>
              <a:t> or other new symmetries?</a:t>
            </a:r>
          </a:p>
          <a:p>
            <a:pPr marL="0" lvl="1" algn="r" eaLnBrk="1" hangingPunct="1"/>
            <a:endParaRPr lang="en-US" sz="1050" dirty="0">
              <a:solidFill>
                <a:srgbClr val="00FF00"/>
              </a:solidFill>
            </a:endParaRPr>
          </a:p>
          <a:p>
            <a:pPr marL="0" lvl="1" algn="r" eaLnBrk="1" hangingPunct="1"/>
            <a:r>
              <a:rPr lang="en-US" sz="1600" dirty="0">
                <a:solidFill>
                  <a:srgbClr val="00FF00"/>
                </a:solidFill>
              </a:rPr>
              <a:t>Extra dimensions?</a:t>
            </a:r>
          </a:p>
          <a:p>
            <a:pPr marL="0" lvl="1" algn="r" eaLnBrk="1" hangingPunct="1"/>
            <a:endParaRPr lang="en-US" sz="1050" dirty="0">
              <a:solidFill>
                <a:srgbClr val="FFFFFF"/>
              </a:solidFill>
            </a:endParaRPr>
          </a:p>
          <a:p>
            <a:pPr marL="0" lvl="1" algn="r" eaLnBrk="1" hangingPunct="1"/>
            <a:r>
              <a:rPr lang="en-US" sz="1600" dirty="0">
                <a:solidFill>
                  <a:srgbClr val="FFFFFF"/>
                </a:solidFill>
              </a:rPr>
              <a:t>What is dark matter?</a:t>
            </a:r>
          </a:p>
          <a:p>
            <a:pPr marL="0" lvl="1" algn="r" eaLnBrk="1" hangingPunct="1"/>
            <a:endParaRPr lang="en-US" sz="1050" dirty="0">
              <a:solidFill>
                <a:srgbClr val="FFFFFF"/>
              </a:solidFill>
            </a:endParaRPr>
          </a:p>
          <a:p>
            <a:pPr marL="0" lvl="1" algn="r" eaLnBrk="1" hangingPunct="1"/>
            <a:r>
              <a:rPr lang="en-US" sz="1600" dirty="0">
                <a:solidFill>
                  <a:srgbClr val="FFFFFF"/>
                </a:solidFill>
              </a:rPr>
              <a:t>What is dark energy?</a:t>
            </a:r>
          </a:p>
        </p:txBody>
      </p:sp>
      <p:cxnSp>
        <p:nvCxnSpPr>
          <p:cNvPr id="53252" name="Straight Arrow Connector 14"/>
          <p:cNvCxnSpPr>
            <a:cxnSpLocks noChangeShapeType="1"/>
          </p:cNvCxnSpPr>
          <p:nvPr/>
        </p:nvCxnSpPr>
        <p:spPr bwMode="auto">
          <a:xfrm flipH="1">
            <a:off x="4957558" y="1612900"/>
            <a:ext cx="1044575" cy="90487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3" name="Straight Arrow Connector 16"/>
          <p:cNvCxnSpPr>
            <a:cxnSpLocks noChangeShapeType="1"/>
          </p:cNvCxnSpPr>
          <p:nvPr/>
        </p:nvCxnSpPr>
        <p:spPr bwMode="auto">
          <a:xfrm flipH="1">
            <a:off x="4957558" y="1612900"/>
            <a:ext cx="1044575" cy="590550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4" name="Straight Arrow Connector 18"/>
          <p:cNvCxnSpPr>
            <a:cxnSpLocks noChangeShapeType="1"/>
          </p:cNvCxnSpPr>
          <p:nvPr/>
        </p:nvCxnSpPr>
        <p:spPr bwMode="auto">
          <a:xfrm flipH="1">
            <a:off x="4957558" y="1612900"/>
            <a:ext cx="1044575" cy="3533775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5" name="Straight Arrow Connector 23"/>
          <p:cNvCxnSpPr>
            <a:cxnSpLocks noChangeShapeType="1"/>
          </p:cNvCxnSpPr>
          <p:nvPr/>
        </p:nvCxnSpPr>
        <p:spPr bwMode="auto">
          <a:xfrm flipH="1">
            <a:off x="4957558" y="1612900"/>
            <a:ext cx="1044575" cy="1568450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6" name="Straight Arrow Connector 25"/>
          <p:cNvCxnSpPr>
            <a:cxnSpLocks noChangeShapeType="1"/>
          </p:cNvCxnSpPr>
          <p:nvPr/>
        </p:nvCxnSpPr>
        <p:spPr bwMode="auto">
          <a:xfrm flipH="1">
            <a:off x="4957558" y="1612900"/>
            <a:ext cx="1044575" cy="2036762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7" name="Straight Arrow Connector 31"/>
          <p:cNvCxnSpPr>
            <a:cxnSpLocks noChangeShapeType="1"/>
          </p:cNvCxnSpPr>
          <p:nvPr/>
        </p:nvCxnSpPr>
        <p:spPr bwMode="auto">
          <a:xfrm flipH="1">
            <a:off x="4957558" y="1612900"/>
            <a:ext cx="1044575" cy="3046412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8" name="Straight Arrow Connector 33"/>
          <p:cNvCxnSpPr>
            <a:cxnSpLocks noChangeShapeType="1"/>
          </p:cNvCxnSpPr>
          <p:nvPr/>
        </p:nvCxnSpPr>
        <p:spPr bwMode="auto">
          <a:xfrm flipH="1">
            <a:off x="4957558" y="2797175"/>
            <a:ext cx="1036638" cy="384175"/>
          </a:xfrm>
          <a:prstGeom prst="straightConnector1">
            <a:avLst/>
          </a:prstGeom>
          <a:noFill/>
          <a:ln w="28575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9" name="Straight Arrow Connector 35"/>
          <p:cNvCxnSpPr>
            <a:cxnSpLocks noChangeShapeType="1"/>
          </p:cNvCxnSpPr>
          <p:nvPr/>
        </p:nvCxnSpPr>
        <p:spPr bwMode="auto">
          <a:xfrm flipH="1">
            <a:off x="4957558" y="2797175"/>
            <a:ext cx="1036638" cy="852487"/>
          </a:xfrm>
          <a:prstGeom prst="straightConnector1">
            <a:avLst/>
          </a:prstGeom>
          <a:noFill/>
          <a:ln w="28575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0" name="Straight Arrow Connector 37"/>
          <p:cNvCxnSpPr>
            <a:cxnSpLocks noChangeShapeType="1"/>
          </p:cNvCxnSpPr>
          <p:nvPr/>
        </p:nvCxnSpPr>
        <p:spPr bwMode="auto">
          <a:xfrm flipH="1">
            <a:off x="4957558" y="2797175"/>
            <a:ext cx="1036638" cy="1862137"/>
          </a:xfrm>
          <a:prstGeom prst="straightConnector1">
            <a:avLst/>
          </a:prstGeom>
          <a:noFill/>
          <a:ln w="28575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Straight Arrow Connector 40"/>
          <p:cNvCxnSpPr>
            <a:cxnSpLocks noChangeShapeType="1"/>
          </p:cNvCxnSpPr>
          <p:nvPr/>
        </p:nvCxnSpPr>
        <p:spPr bwMode="auto">
          <a:xfrm flipH="1" flipV="1">
            <a:off x="4957558" y="3181350"/>
            <a:ext cx="1030288" cy="800100"/>
          </a:xfrm>
          <a:prstGeom prst="straightConnector1">
            <a:avLst/>
          </a:prstGeom>
          <a:noFill/>
          <a:ln w="28575">
            <a:solidFill>
              <a:srgbClr val="00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Straight Arrow Connector 42"/>
          <p:cNvCxnSpPr>
            <a:cxnSpLocks noChangeShapeType="1"/>
          </p:cNvCxnSpPr>
          <p:nvPr/>
        </p:nvCxnSpPr>
        <p:spPr bwMode="auto">
          <a:xfrm flipH="1" flipV="1">
            <a:off x="4957558" y="3649662"/>
            <a:ext cx="1030288" cy="331788"/>
          </a:xfrm>
          <a:prstGeom prst="straightConnector1">
            <a:avLst/>
          </a:prstGeom>
          <a:noFill/>
          <a:ln w="28575">
            <a:solidFill>
              <a:srgbClr val="00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3" name="Straight Arrow Connector 44"/>
          <p:cNvCxnSpPr>
            <a:cxnSpLocks noChangeShapeType="1"/>
          </p:cNvCxnSpPr>
          <p:nvPr/>
        </p:nvCxnSpPr>
        <p:spPr bwMode="auto">
          <a:xfrm flipH="1">
            <a:off x="4957558" y="3981450"/>
            <a:ext cx="1030288" cy="677862"/>
          </a:xfrm>
          <a:prstGeom prst="straightConnector1">
            <a:avLst/>
          </a:prstGeom>
          <a:noFill/>
          <a:ln w="28575">
            <a:solidFill>
              <a:srgbClr val="00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Arrow Connector 46"/>
          <p:cNvCxnSpPr>
            <a:stCxn id="29" idx="2"/>
          </p:cNvCxnSpPr>
          <p:nvPr/>
        </p:nvCxnSpPr>
        <p:spPr bwMode="auto">
          <a:xfrm flipH="1" flipV="1">
            <a:off x="4957558" y="4652962"/>
            <a:ext cx="1066800" cy="493713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265" name="Straight Arrow Connector 48"/>
          <p:cNvCxnSpPr>
            <a:cxnSpLocks noChangeShapeType="1"/>
          </p:cNvCxnSpPr>
          <p:nvPr/>
        </p:nvCxnSpPr>
        <p:spPr bwMode="auto">
          <a:xfrm flipH="1" flipV="1">
            <a:off x="4957558" y="1703387"/>
            <a:ext cx="1036638" cy="1093788"/>
          </a:xfrm>
          <a:prstGeom prst="straightConnector1">
            <a:avLst/>
          </a:prstGeom>
          <a:noFill/>
          <a:ln w="28575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4383" y="1042156"/>
            <a:ext cx="1097280" cy="1134900"/>
          </a:xfrm>
          <a:prstGeom prst="ellipse">
            <a:avLst/>
          </a:prstGeom>
          <a:ln w="28575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64" y="3422135"/>
            <a:ext cx="1097280" cy="1097280"/>
          </a:xfrm>
          <a:prstGeom prst="ellipse">
            <a:avLst/>
          </a:prstGeom>
          <a:ln w="28575" cap="rnd">
            <a:solidFill>
              <a:srgbClr val="00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58" y="2248629"/>
            <a:ext cx="1097280" cy="1097280"/>
          </a:xfrm>
          <a:prstGeom prst="ellipse">
            <a:avLst/>
          </a:prstGeom>
          <a:ln w="28575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14" y="4597849"/>
            <a:ext cx="1097280" cy="1097280"/>
          </a:xfrm>
          <a:prstGeom prst="ellipse">
            <a:avLst/>
          </a:prstGeom>
          <a:ln w="28575" cap="rnd">
            <a:solidFill>
              <a:schemeClr val="bg1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3270" name="TextBox 7"/>
          <p:cNvSpPr txBox="1">
            <a:spLocks noChangeArrowheads="1"/>
          </p:cNvSpPr>
          <p:nvPr/>
        </p:nvSpPr>
        <p:spPr bwMode="auto">
          <a:xfrm>
            <a:off x="7097508" y="1439862"/>
            <a:ext cx="1028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FFFF"/>
                </a:solidFill>
              </a:rPr>
              <a:t>neutrinos</a:t>
            </a:r>
          </a:p>
        </p:txBody>
      </p:sp>
      <p:sp>
        <p:nvSpPr>
          <p:cNvPr id="53271" name="Rectangle 8"/>
          <p:cNvSpPr>
            <a:spLocks noChangeArrowheads="1"/>
          </p:cNvSpPr>
          <p:nvPr/>
        </p:nvSpPr>
        <p:spPr bwMode="auto">
          <a:xfrm>
            <a:off x="7094333" y="2593975"/>
            <a:ext cx="801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muons</a:t>
            </a:r>
          </a:p>
        </p:txBody>
      </p:sp>
      <p:sp>
        <p:nvSpPr>
          <p:cNvPr id="53272" name="TextBox 9"/>
          <p:cNvSpPr txBox="1">
            <a:spLocks noChangeArrowheads="1"/>
          </p:cNvSpPr>
          <p:nvPr/>
        </p:nvSpPr>
        <p:spPr bwMode="auto">
          <a:xfrm>
            <a:off x="7097508" y="3781425"/>
            <a:ext cx="731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FFFF"/>
                </a:solidFill>
              </a:rPr>
              <a:t>kaons</a:t>
            </a:r>
          </a:p>
        </p:txBody>
      </p:sp>
      <p:sp>
        <p:nvSpPr>
          <p:cNvPr id="53273" name="TextBox 10"/>
          <p:cNvSpPr txBox="1">
            <a:spLocks noChangeArrowheads="1"/>
          </p:cNvSpPr>
          <p:nvPr/>
        </p:nvSpPr>
        <p:spPr bwMode="auto">
          <a:xfrm>
            <a:off x="7078458" y="4822825"/>
            <a:ext cx="99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FFFF"/>
                </a:solidFill>
              </a:rPr>
              <a:t>Nuclei</a:t>
            </a:r>
          </a:p>
          <a:p>
            <a:pPr eaLnBrk="1" hangingPunct="1"/>
            <a:r>
              <a:rPr lang="en-US" sz="1600">
                <a:solidFill>
                  <a:srgbClr val="FFFFFF"/>
                </a:solidFill>
              </a:rPr>
              <a:t>(EDMs..)</a:t>
            </a:r>
          </a:p>
        </p:txBody>
      </p:sp>
      <p:cxnSp>
        <p:nvCxnSpPr>
          <p:cNvPr id="53274" name="Straight Arrow Connector 29"/>
          <p:cNvCxnSpPr>
            <a:cxnSpLocks noChangeShapeType="1"/>
          </p:cNvCxnSpPr>
          <p:nvPr/>
        </p:nvCxnSpPr>
        <p:spPr bwMode="auto">
          <a:xfrm flipH="1" flipV="1">
            <a:off x="4957558" y="2727325"/>
            <a:ext cx="1030288" cy="69850"/>
          </a:xfrm>
          <a:prstGeom prst="straightConnector1">
            <a:avLst/>
          </a:prstGeom>
          <a:noFill/>
          <a:ln w="28575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5" name="Straight Arrow Connector 31"/>
          <p:cNvCxnSpPr>
            <a:cxnSpLocks noChangeShapeType="1"/>
          </p:cNvCxnSpPr>
          <p:nvPr/>
        </p:nvCxnSpPr>
        <p:spPr bwMode="auto">
          <a:xfrm flipH="1">
            <a:off x="4962321" y="1589087"/>
            <a:ext cx="1036637" cy="2613025"/>
          </a:xfrm>
          <a:prstGeom prst="straightConnector1">
            <a:avLst/>
          </a:prstGeom>
          <a:noFill/>
          <a:ln w="2857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98863-BA6B-8541-B01C-1940E56F921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7861"/>
      </p:ext>
    </p:extLst>
  </p:cSld>
  <p:clrMapOvr>
    <a:masterClrMapping/>
  </p:clrMapOvr>
  <p:transition spd="slow" advTm="1098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52"/>
            <a:ext cx="9143999" cy="881740"/>
          </a:xfrm>
        </p:spPr>
        <p:txBody>
          <a:bodyPr/>
          <a:lstStyle/>
          <a:p>
            <a:pPr algn="ctr"/>
            <a:r>
              <a:rPr lang="en-US" i="1" dirty="0" smtClean="0"/>
              <a:t>Project X</a:t>
            </a:r>
            <a:r>
              <a:rPr lang="en-US" dirty="0" smtClean="0"/>
              <a:t>: technology innovation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228599" y="881740"/>
            <a:ext cx="8801100" cy="5493652"/>
            <a:chOff x="228599" y="990600"/>
            <a:chExt cx="8801100" cy="5493652"/>
          </a:xfrm>
        </p:grpSpPr>
        <p:sp>
          <p:nvSpPr>
            <p:cNvPr id="6" name="Freeform 5"/>
            <p:cNvSpPr/>
            <p:nvPr/>
          </p:nvSpPr>
          <p:spPr>
            <a:xfrm>
              <a:off x="228599" y="997852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/>
                <a:t>CW </a:t>
              </a:r>
              <a:r>
                <a:rPr lang="en-US" sz="1800" b="1" kern="1200" dirty="0" err="1" smtClean="0"/>
                <a:t>Linac</a:t>
              </a:r>
              <a:r>
                <a:rPr lang="en-US" sz="1800" b="1" kern="1200" dirty="0" smtClean="0"/>
                <a:t> Design</a:t>
              </a:r>
            </a:p>
            <a:p>
              <a:pPr marL="285750" lvl="1" indent="-285750" algn="l" defTabSz="62230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/>
                <a:t>Multi-MW/high duty </a:t>
              </a:r>
              <a:r>
                <a:rPr lang="en-US" sz="1400" dirty="0" smtClean="0"/>
                <a:t>factor (continuous wave) proton </a:t>
              </a:r>
              <a:r>
                <a:rPr lang="en-US" sz="1400" dirty="0" err="1" smtClean="0"/>
                <a:t>linac</a:t>
              </a:r>
              <a:endParaRPr lang="en-US" sz="1400" dirty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kern="1200" dirty="0" smtClean="0"/>
                <a:t>First of a kind, all </a:t>
              </a:r>
              <a:r>
                <a:rPr lang="en-US" sz="1400" dirty="0" err="1" smtClean="0"/>
                <a:t>superconductingRF</a:t>
              </a:r>
              <a:r>
                <a:rPr lang="en-US" sz="1400" dirty="0" smtClean="0"/>
                <a:t> </a:t>
              </a:r>
              <a:r>
                <a:rPr lang="en-US" sz="1400" kern="1200" dirty="0" smtClean="0"/>
                <a:t>design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kern="1200" dirty="0" smtClean="0"/>
                <a:t>Low beam loss/high reliability</a:t>
              </a:r>
              <a:endParaRPr lang="en-US" sz="14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1991469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61385"/>
                <a:satOff val="-5397"/>
                <a:lumOff val="5000"/>
                <a:alphaOff val="0"/>
              </a:schemeClr>
            </a:fillRef>
            <a:effectRef idx="0">
              <a:schemeClr val="accent2">
                <a:hueOff val="61385"/>
                <a:satOff val="-5397"/>
                <a:lumOff val="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SRF Accelerating Modules</a:t>
              </a:r>
              <a:endParaRPr lang="en-US" sz="1800" b="1" kern="1200" dirty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kern="1200" dirty="0" smtClean="0"/>
                <a:t>State-of-the-art performance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kern="1200" dirty="0" smtClean="0"/>
                <a:t>High Q</a:t>
              </a:r>
              <a:r>
                <a:rPr lang="en-US" sz="1300" kern="1200" baseline="-25000" dirty="0" smtClean="0"/>
                <a:t>0</a:t>
              </a:r>
              <a:r>
                <a:rPr lang="en-US" sz="1300" kern="1200" dirty="0" smtClean="0"/>
                <a:t>/high gradient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 smtClean="0"/>
                <a:t>Low-</a:t>
              </a:r>
              <a:r>
                <a:rPr lang="en-US" sz="1300" dirty="0" smtClean="0">
                  <a:latin typeface="Symbol" pitchFamily="18" charset="2"/>
                </a:rPr>
                <a:t>b</a:t>
              </a:r>
              <a:r>
                <a:rPr lang="en-US" sz="1300" dirty="0" smtClean="0"/>
                <a:t> spoke resonators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kern="1200" dirty="0" smtClean="0"/>
                <a:t>Medium-</a:t>
              </a:r>
              <a:r>
                <a:rPr lang="en-US" sz="1300" kern="1200" dirty="0" smtClean="0">
                  <a:latin typeface="Symbol" pitchFamily="18" charset="2"/>
                </a:rPr>
                <a:t>b</a:t>
              </a:r>
              <a:r>
                <a:rPr lang="en-US" sz="1300" kern="1200" dirty="0" smtClean="0"/>
                <a:t> elliptical resonators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300" dirty="0" smtClean="0"/>
                <a:t>U.S. industrial development</a:t>
              </a:r>
              <a:endParaRPr lang="en-US" sz="1300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754338" y="990600"/>
              <a:ext cx="171152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22771"/>
                <a:satOff val="-10794"/>
                <a:lumOff val="10000"/>
                <a:alphaOff val="0"/>
              </a:schemeClr>
            </a:fillRef>
            <a:effectRef idx="0">
              <a:schemeClr val="accent2">
                <a:hueOff val="122771"/>
                <a:satOff val="-10794"/>
                <a:lumOff val="1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Fast Chopper</a:t>
              </a:r>
              <a:endParaRPr lang="en-US" sz="1800" b="1" kern="1200" dirty="0" smtClean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Revolutionary concept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Programmable bunch patterns at 162 MHz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Applications beyond HEP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517207" y="990600"/>
              <a:ext cx="1708889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  <a:solidFill>
              <a:schemeClr val="accent2">
                <a:hueOff val="184156"/>
                <a:satOff val="-16191"/>
                <a:lumOff val="15000"/>
              </a:schemeClr>
            </a:solidFill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84156"/>
                <a:satOff val="-16191"/>
                <a:lumOff val="15000"/>
                <a:alphaOff val="0"/>
              </a:schemeClr>
            </a:fillRef>
            <a:effectRef idx="0">
              <a:schemeClr val="accent2">
                <a:hueOff val="184156"/>
                <a:satOff val="-16191"/>
                <a:lumOff val="15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smtClean="0"/>
                <a:t>Detector Development</a:t>
              </a:r>
              <a:endParaRPr lang="en-US" sz="1800" b="1" kern="1200" dirty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kern="1200" dirty="0" smtClean="0"/>
                <a:t>High speed  electronics &amp; triggering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Rad hard detectors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Large Liquid Argon Time Projection Chambers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err="1" smtClean="0"/>
                <a:t>Cryo</a:t>
              </a:r>
              <a:r>
                <a:rPr lang="en-US" sz="1400" dirty="0" smtClean="0"/>
                <a:t>-electronics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High power targeting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264196" y="990600"/>
              <a:ext cx="1765503" cy="5486400"/>
            </a:xfrm>
            <a:custGeom>
              <a:avLst/>
              <a:gdLst>
                <a:gd name="connsiteX0" fmla="*/ 0 w 1711523"/>
                <a:gd name="connsiteY0" fmla="*/ 171152 h 5486400"/>
                <a:gd name="connsiteX1" fmla="*/ 171152 w 1711523"/>
                <a:gd name="connsiteY1" fmla="*/ 0 h 5486400"/>
                <a:gd name="connsiteX2" fmla="*/ 1540371 w 1711523"/>
                <a:gd name="connsiteY2" fmla="*/ 0 h 5486400"/>
                <a:gd name="connsiteX3" fmla="*/ 1711523 w 1711523"/>
                <a:gd name="connsiteY3" fmla="*/ 171152 h 5486400"/>
                <a:gd name="connsiteX4" fmla="*/ 1711523 w 1711523"/>
                <a:gd name="connsiteY4" fmla="*/ 5315248 h 5486400"/>
                <a:gd name="connsiteX5" fmla="*/ 1540371 w 1711523"/>
                <a:gd name="connsiteY5" fmla="*/ 5486400 h 5486400"/>
                <a:gd name="connsiteX6" fmla="*/ 171152 w 1711523"/>
                <a:gd name="connsiteY6" fmla="*/ 5486400 h 5486400"/>
                <a:gd name="connsiteX7" fmla="*/ 0 w 1711523"/>
                <a:gd name="connsiteY7" fmla="*/ 5315248 h 5486400"/>
                <a:gd name="connsiteX8" fmla="*/ 0 w 1711523"/>
                <a:gd name="connsiteY8" fmla="*/ 171152 h 548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523" h="5486400">
                  <a:moveTo>
                    <a:pt x="0" y="171152"/>
                  </a:moveTo>
                  <a:cubicBezTo>
                    <a:pt x="0" y="76627"/>
                    <a:pt x="76627" y="0"/>
                    <a:pt x="171152" y="0"/>
                  </a:cubicBezTo>
                  <a:lnTo>
                    <a:pt x="1540371" y="0"/>
                  </a:lnTo>
                  <a:cubicBezTo>
                    <a:pt x="1634896" y="0"/>
                    <a:pt x="1711523" y="76627"/>
                    <a:pt x="1711523" y="171152"/>
                  </a:cubicBezTo>
                  <a:lnTo>
                    <a:pt x="1711523" y="5315248"/>
                  </a:lnTo>
                  <a:cubicBezTo>
                    <a:pt x="1711523" y="5409773"/>
                    <a:pt x="1634896" y="5486400"/>
                    <a:pt x="1540371" y="5486400"/>
                  </a:cubicBezTo>
                  <a:lnTo>
                    <a:pt x="171152" y="5486400"/>
                  </a:lnTo>
                  <a:cubicBezTo>
                    <a:pt x="76627" y="5486400"/>
                    <a:pt x="0" y="5409773"/>
                    <a:pt x="0" y="5315248"/>
                  </a:cubicBezTo>
                  <a:lnTo>
                    <a:pt x="0" y="17115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45542"/>
                <a:satOff val="-21588"/>
                <a:lumOff val="20000"/>
                <a:alphaOff val="0"/>
              </a:schemeClr>
            </a:fillRef>
            <a:effectRef idx="0">
              <a:schemeClr val="accent2">
                <a:hueOff val="245542"/>
                <a:satOff val="-21588"/>
                <a:lumOff val="20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2322576" rIns="128016" bIns="1225296" numCol="1" spcCol="1270" anchor="t" anchorCtr="1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b="1" dirty="0" smtClean="0"/>
                <a:t>Transmutation</a:t>
              </a:r>
              <a:endParaRPr lang="en-US" sz="1700" b="1" kern="1200" dirty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kern="1200" dirty="0" smtClean="0"/>
                <a:t>MW-class CW beams at 1 </a:t>
              </a:r>
              <a:r>
                <a:rPr lang="en-US" sz="1400" kern="1200" dirty="0" err="1" smtClean="0"/>
                <a:t>GeV</a:t>
              </a:r>
              <a:endParaRPr lang="en-US" sz="1400" kern="1200" dirty="0" smtClean="0"/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Technology demonstration</a:t>
              </a:r>
            </a:p>
            <a:p>
              <a:pPr marL="285750" lvl="1" indent="-28575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FFFFFF"/>
                </a:buClr>
                <a:buFont typeface="Wingdings" pitchFamily="2" charset="2"/>
                <a:buChar char="§"/>
              </a:pPr>
              <a:r>
                <a:rPr lang="en-US" sz="1400" dirty="0" smtClean="0"/>
                <a:t>Benchmarking experiments to validate concepts</a:t>
              </a:r>
            </a:p>
            <a:p>
              <a:pPr marL="0" lvl="1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kern="1200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7" y="1125072"/>
            <a:ext cx="1557671" cy="160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36" y="1130158"/>
            <a:ext cx="1557671" cy="159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18" y="1150253"/>
            <a:ext cx="1541167" cy="15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14" y="1178725"/>
            <a:ext cx="1537159" cy="154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46" y="1178725"/>
            <a:ext cx="1554480" cy="1554480"/>
          </a:xfrm>
          <a:prstGeom prst="ellipse">
            <a:avLst/>
          </a:prstGeom>
          <a:ln w="28575" cap="rnd">
            <a:solidFill>
              <a:srgbClr val="FFFFF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9036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2"/>
    </mc:Choice>
    <mc:Fallback>
      <p:transition spd="slow" advTm="2299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/>
            <a:r>
              <a:rPr lang="en-US" dirty="0" smtClean="0"/>
              <a:t>1.3 </a:t>
            </a:r>
            <a:r>
              <a:rPr lang="en-US" dirty="0" smtClean="0"/>
              <a:t>GHz Cavity Development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3505200" cy="4495800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Fabrication of cavity at RRCAT in collaboration with IUAC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Processing and testing at FNAL/ANL joint facility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4572000" y="1524000"/>
            <a:ext cx="4114800" cy="469845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240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5240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/>
          <a:srcRect l="2532" t="3652" r="3125"/>
          <a:stretch/>
        </p:blipFill>
        <p:spPr bwMode="auto">
          <a:xfrm>
            <a:off x="4575717" y="3200400"/>
            <a:ext cx="4111083" cy="302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066800" cy="7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30"/>
    </mc:Choice>
    <mc:Fallback>
      <p:transition spd="slow" advTm="5633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Solid-state Amplifiers at 325 MHz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1" y="1600199"/>
            <a:ext cx="4800599" cy="4614909"/>
          </a:xfrm>
        </p:spPr>
        <p:txBody>
          <a:bodyPr anchor="ctr">
            <a:normAutofit/>
          </a:bodyPr>
          <a:lstStyle/>
          <a:p>
            <a:r>
              <a:rPr lang="en-US" sz="2000" dirty="0" smtClean="0"/>
              <a:t>BARC using the specifications provided by Fermilab is developing 325 MHz RF source for Project X.</a:t>
            </a:r>
          </a:p>
          <a:p>
            <a:endParaRPr lang="en-US" sz="2000" dirty="0" smtClean="0">
              <a:solidFill>
                <a:srgbClr val="FF6600"/>
              </a:solidFill>
            </a:endParaRPr>
          </a:p>
          <a:p>
            <a:r>
              <a:rPr lang="en-US" sz="2000" dirty="0" smtClean="0">
                <a:solidFill>
                  <a:srgbClr val="FF6600"/>
                </a:solidFill>
              </a:rPr>
              <a:t>Similar </a:t>
            </a:r>
            <a:r>
              <a:rPr lang="en-US" sz="2000" dirty="0" smtClean="0">
                <a:solidFill>
                  <a:srgbClr val="FF6600"/>
                </a:solidFill>
              </a:rPr>
              <a:t>development is underway at RRCAT for 650 </a:t>
            </a:r>
            <a:r>
              <a:rPr lang="en-US" sz="2000" dirty="0" smtClean="0">
                <a:solidFill>
                  <a:srgbClr val="FF6600"/>
                </a:solidFill>
              </a:rPr>
              <a:t>MHz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Preliminary test results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Center 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frequency: 325 MHz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Power output (CW): 834 W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Gain: 22.2 dB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Cooling: Water cooled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Efficiency (total): 69.7%</a:t>
            </a:r>
          </a:p>
        </p:txBody>
      </p:sp>
      <p:pic>
        <p:nvPicPr>
          <p:cNvPr id="4" name="Picture 4" descr="D:\MANJIRI D\Fermi lab\1kw_assembly\IMG_08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962400"/>
            <a:ext cx="3149655" cy="21653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" name="Picture 5" descr="D:\MANJIRI D\Fermi lab\1kw_assembly\IMG_08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690856"/>
            <a:ext cx="3154910" cy="21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032520" y="6519862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600" dirty="0">
                <a:solidFill>
                  <a:srgbClr val="EAEAEA"/>
                </a:solidFill>
                <a:latin typeface="Calibri" pitchFamily="34" charset="0"/>
              </a:rPr>
              <a:t>1 kW RF module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066800" cy="7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4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2"/>
    </mc:Choice>
    <mc:Fallback>
      <p:transition spd="slow" advTm="3742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/>
            <a:r>
              <a:rPr lang="en-US" dirty="0" smtClean="0"/>
              <a:t>BARC: Cryomodule Test Stand</a:t>
            </a:r>
            <a:endParaRPr lang="en-US" dirty="0"/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924800" cy="4495800"/>
          </a:xfrm>
        </p:spPr>
        <p:txBody>
          <a:bodyPr/>
          <a:lstStyle/>
          <a:p>
            <a:r>
              <a:rPr lang="en-US" sz="2000" dirty="0" smtClean="0"/>
              <a:t>Conceptual Arrangement of Feed Box, Feed Cap, End Cap &amp; Transfer Lines</a:t>
            </a:r>
            <a:r>
              <a:rPr lang="en-US" sz="2000" dirty="0" smtClean="0"/>
              <a:t>.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Status: design and drawing of all three sub assemblies is taken up. Ready to order material</a:t>
            </a:r>
          </a:p>
          <a:p>
            <a:pPr lvl="1"/>
            <a:endParaRPr lang="en-US" sz="1200" dirty="0" smtClean="0"/>
          </a:p>
          <a:p>
            <a:r>
              <a:rPr lang="en-US" sz="2000" dirty="0" smtClean="0"/>
              <a:t>CMTF (FY 2016): 650 MHz CW test stands for project X</a:t>
            </a:r>
          </a:p>
          <a:p>
            <a:pPr lvl="1"/>
            <a:r>
              <a:rPr lang="en-US" sz="1800" dirty="0" smtClean="0"/>
              <a:t>Install shielding, RF, </a:t>
            </a:r>
            <a:r>
              <a:rPr lang="en-US" sz="1800" dirty="0" err="1" smtClean="0"/>
              <a:t>cryo</a:t>
            </a:r>
            <a:r>
              <a:rPr lang="en-US" sz="1800" dirty="0" smtClean="0"/>
              <a:t> for Project X test stands</a:t>
            </a:r>
          </a:p>
          <a:p>
            <a:pPr lvl="1"/>
            <a:r>
              <a:rPr lang="en-US" sz="1800" dirty="0" smtClean="0"/>
              <a:t>1300 MHz (pulsed) CM test stand (with India)</a:t>
            </a:r>
          </a:p>
          <a:p>
            <a:pPr lvl="1"/>
            <a:r>
              <a:rPr lang="en-US" sz="1800" dirty="0" smtClean="0"/>
              <a:t>650 MHz (CW) CM test facility (with India) </a:t>
            </a:r>
            <a:r>
              <a:rPr lang="en-US" sz="1800" dirty="0" smtClean="0">
                <a:sym typeface="Wingdings" pitchFamily="2" charset="2"/>
              </a:rPr>
              <a:t> Integrated system</a:t>
            </a:r>
            <a:endParaRPr lang="en-US" sz="1800" dirty="0" smtClean="0"/>
          </a:p>
        </p:txBody>
      </p:sp>
      <p:grpSp>
        <p:nvGrpSpPr>
          <p:cNvPr id="88070" name="Group 88069"/>
          <p:cNvGrpSpPr/>
          <p:nvPr/>
        </p:nvGrpSpPr>
        <p:grpSpPr>
          <a:xfrm>
            <a:off x="990600" y="2099846"/>
            <a:ext cx="7016772" cy="1862554"/>
            <a:chOff x="1974828" y="2057400"/>
            <a:chExt cx="7016772" cy="1862554"/>
          </a:xfrm>
        </p:grpSpPr>
        <p:sp>
          <p:nvSpPr>
            <p:cNvPr id="88065" name="Rectangle 88064"/>
            <p:cNvSpPr/>
            <p:nvPr/>
          </p:nvSpPr>
          <p:spPr bwMode="auto">
            <a:xfrm>
              <a:off x="2057400" y="2057400"/>
              <a:ext cx="6934200" cy="186255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37" name="Picture 5" descr="CM1.png"/>
            <p:cNvPicPr>
              <a:picLocks noChangeAspect="1"/>
            </p:cNvPicPr>
            <p:nvPr/>
          </p:nvPicPr>
          <p:blipFill rotWithShape="1">
            <a:blip r:embed="rId3"/>
            <a:srcRect l="3333" t="26772" r="4167" b="32366"/>
            <a:stretch/>
          </p:blipFill>
          <p:spPr bwMode="auto">
            <a:xfrm>
              <a:off x="2057400" y="2209800"/>
              <a:ext cx="6934200" cy="1690565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38" name="TextBox 37"/>
            <p:cNvSpPr txBox="1"/>
            <p:nvPr/>
          </p:nvSpPr>
          <p:spPr bwMode="auto">
            <a:xfrm>
              <a:off x="3348004" y="2133600"/>
              <a:ext cx="141785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dirty="0">
                  <a:solidFill>
                    <a:srgbClr val="FF6600"/>
                  </a:solidFill>
                </a:rPr>
                <a:t>Feed Cap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4954543" y="2133600"/>
              <a:ext cx="159865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dirty="0">
                  <a:solidFill>
                    <a:srgbClr val="FF6600"/>
                  </a:solidFill>
                </a:rPr>
                <a:t>Cryomodule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7153098" y="2328446"/>
              <a:ext cx="146543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dirty="0">
                  <a:solidFill>
                    <a:srgbClr val="FF6600"/>
                  </a:solidFill>
                </a:rPr>
                <a:t>End Cap</a:t>
              </a:r>
            </a:p>
          </p:txBody>
        </p:sp>
        <p:sp>
          <p:nvSpPr>
            <p:cNvPr id="41" name="TextBox 40"/>
            <p:cNvSpPr txBox="1"/>
            <p:nvPr/>
          </p:nvSpPr>
          <p:spPr bwMode="auto">
            <a:xfrm>
              <a:off x="2667000" y="3581400"/>
              <a:ext cx="145121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dirty="0">
                  <a:solidFill>
                    <a:srgbClr val="FF6600"/>
                  </a:solidFill>
                </a:rPr>
                <a:t>Feed Box</a:t>
              </a: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1974828" y="2057400"/>
              <a:ext cx="160657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1600" dirty="0">
                  <a:solidFill>
                    <a:srgbClr val="FF6600"/>
                  </a:solidFill>
                </a:rPr>
                <a:t>Transfer line 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 flipH="1">
              <a:off x="3200400" y="2345323"/>
              <a:ext cx="349460" cy="22407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H="1">
              <a:off x="5351035" y="2480630"/>
              <a:ext cx="159781" cy="33877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8008935" y="2633246"/>
              <a:ext cx="123410" cy="31713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flipH="1" flipV="1">
              <a:off x="2570350" y="3352065"/>
              <a:ext cx="325250" cy="34798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H="1">
              <a:off x="2676740" y="2395954"/>
              <a:ext cx="109430" cy="30305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8071" name="Footer Placeholder 8807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88072" name="Slide Number Placeholder 8807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066800" cy="7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4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89"/>
    </mc:Choice>
    <mc:Fallback>
      <p:transition spd="slow" advTm="8188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triumphs………</a:t>
            </a:r>
            <a:endParaRPr lang="en-US" dirty="0" smtClean="0"/>
          </a:p>
        </p:txBody>
      </p:sp>
      <p:sp>
        <p:nvSpPr>
          <p:cNvPr id="30724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dirty="0" smtClean="0"/>
              <a:t>Young-Kee Kim, Indian Institutions and Fermilab Collaboration, Nov. 26-27, 2012</a:t>
            </a:r>
            <a:endParaRPr lang="en-US" sz="1100" dirty="0" smtClean="0"/>
          </a:p>
        </p:txBody>
      </p:sp>
      <p:pic>
        <p:nvPicPr>
          <p:cNvPr id="30726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t="4289" r="6744" b="6169"/>
          <a:stretch>
            <a:fillRect/>
          </a:stretch>
        </p:blipFill>
        <p:spPr bwMode="auto">
          <a:xfrm>
            <a:off x="5029200" y="2012950"/>
            <a:ext cx="3946525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sz="2400" dirty="0" smtClean="0"/>
          </a:p>
          <a:p>
            <a:pPr eaLnBrk="1" hangingPunct="1"/>
            <a:endParaRPr lang="en-US" sz="2400" dirty="0" smtClean="0">
              <a:solidFill>
                <a:srgbClr val="FFFFFF"/>
              </a:solidFill>
            </a:endParaRPr>
          </a:p>
          <a:p>
            <a:pPr eaLnBrk="1" hangingPunct="1"/>
            <a:endParaRPr lang="en-US" sz="24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rgbClr val="FFFFFF"/>
                </a:solidFill>
              </a:rPr>
              <a:t>The </a:t>
            </a:r>
            <a:r>
              <a:rPr lang="en-US" sz="2400" dirty="0">
                <a:solidFill>
                  <a:srgbClr val="FFFFFF"/>
                </a:solidFill>
              </a:rPr>
              <a:t>present theory is a remarkable intellectual construction</a:t>
            </a:r>
          </a:p>
          <a:p>
            <a:pPr eaLnBrk="1" hangingPunct="1"/>
            <a:endParaRPr lang="en-US" sz="24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2400" dirty="0">
                <a:solidFill>
                  <a:srgbClr val="FFFFFF"/>
                </a:solidFill>
              </a:rPr>
              <a:t>Particle experimental results beautifully fit in this framework</a:t>
            </a:r>
          </a:p>
          <a:p>
            <a:endParaRPr lang="en-US" sz="2400" dirty="0"/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6661150" y="3649663"/>
            <a:ext cx="989013" cy="465137"/>
            <a:chOff x="7710432" y="4463315"/>
            <a:chExt cx="988583" cy="465158"/>
          </a:xfrm>
        </p:grpSpPr>
        <p:sp>
          <p:nvSpPr>
            <p:cNvPr id="9" name="Oval 8"/>
            <p:cNvSpPr/>
            <p:nvPr/>
          </p:nvSpPr>
          <p:spPr>
            <a:xfrm>
              <a:off x="7710432" y="4480778"/>
              <a:ext cx="972715" cy="44769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7725672" y="4463315"/>
              <a:ext cx="9733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Higgs</a:t>
              </a:r>
            </a:p>
          </p:txBody>
        </p:sp>
      </p:grp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4906963" y="1417638"/>
            <a:ext cx="4237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FF00"/>
                </a:solidFill>
              </a:rPr>
              <a:t>Standard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02E08-5389-4367-9AA7-B0B4DA91CF3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41715"/>
      </p:ext>
    </p:extLst>
  </p:cSld>
  <p:clrMapOvr>
    <a:masterClrMapping/>
  </p:clrMapOvr>
  <p:transition advTm="4395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/>
            <a:r>
              <a:rPr lang="en-US" dirty="0" smtClean="0"/>
              <a:t>IIFC –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219199"/>
            <a:ext cx="4495800" cy="4791045"/>
          </a:xfrm>
        </p:spPr>
        <p:txBody>
          <a:bodyPr>
            <a:noAutofit/>
          </a:bodyPr>
          <a:lstStyle/>
          <a:p>
            <a:r>
              <a:rPr lang="en-US" sz="2000" dirty="0" smtClean="0"/>
              <a:t>Eight </a:t>
            </a:r>
            <a:r>
              <a:rPr lang="en-US" sz="2000" dirty="0" smtClean="0"/>
              <a:t>Indian </a:t>
            </a:r>
            <a:r>
              <a:rPr lang="en-US" sz="2000" dirty="0" smtClean="0"/>
              <a:t>Institutions </a:t>
            </a:r>
            <a:r>
              <a:rPr lang="en-US" sz="2000" dirty="0" smtClean="0"/>
              <a:t>joined Fermilab Neutrino Phys. Program</a:t>
            </a:r>
            <a:endParaRPr lang="en-US" sz="2000" dirty="0" smtClean="0"/>
          </a:p>
          <a:p>
            <a:pPr lvl="1"/>
            <a:r>
              <a:rPr lang="en-US" sz="1600" dirty="0" smtClean="0"/>
              <a:t>MINOS, MINOS+</a:t>
            </a:r>
          </a:p>
          <a:p>
            <a:pPr lvl="1"/>
            <a:r>
              <a:rPr lang="en-US" sz="1600" dirty="0" smtClean="0"/>
              <a:t>LBNE</a:t>
            </a:r>
          </a:p>
          <a:p>
            <a:pPr lvl="1"/>
            <a:r>
              <a:rPr lang="en-US" sz="1600" dirty="0" smtClean="0"/>
              <a:t>NOvA </a:t>
            </a:r>
          </a:p>
          <a:p>
            <a:pPr lvl="1"/>
            <a:endParaRPr lang="en-US" sz="400" dirty="0" smtClean="0"/>
          </a:p>
          <a:p>
            <a:r>
              <a:rPr lang="en-US" sz="2000" dirty="0" smtClean="0"/>
              <a:t>Expecting 20 </a:t>
            </a:r>
            <a:r>
              <a:rPr lang="en-US" sz="2000" dirty="0" smtClean="0"/>
              <a:t>Ph.D. students from India under this program.</a:t>
            </a:r>
          </a:p>
          <a:p>
            <a:pPr lvl="1"/>
            <a:r>
              <a:rPr lang="en-US" sz="1600" dirty="0" smtClean="0"/>
              <a:t>50% funded by </a:t>
            </a:r>
            <a:r>
              <a:rPr lang="en-US" sz="1600" dirty="0" smtClean="0"/>
              <a:t>Indian Governments</a:t>
            </a:r>
            <a:endParaRPr lang="en-US" sz="1600" dirty="0" smtClean="0"/>
          </a:p>
          <a:p>
            <a:pPr lvl="1"/>
            <a:r>
              <a:rPr lang="en-US" sz="1600" dirty="0" smtClean="0"/>
              <a:t>Faculties participation </a:t>
            </a:r>
            <a:r>
              <a:rPr lang="en-US" sz="1600" dirty="0" smtClean="0"/>
              <a:t>&amp; infrastructure </a:t>
            </a:r>
            <a:r>
              <a:rPr lang="en-US" sz="1600" dirty="0" smtClean="0"/>
              <a:t>in India fully funded by India</a:t>
            </a:r>
          </a:p>
          <a:p>
            <a:pPr lvl="1"/>
            <a:endParaRPr lang="en-US" sz="400" dirty="0" smtClean="0"/>
          </a:p>
          <a:p>
            <a:r>
              <a:rPr lang="en-US" sz="2000" dirty="0" smtClean="0"/>
              <a:t>This </a:t>
            </a:r>
            <a:r>
              <a:rPr lang="en-US" sz="2000" dirty="0" smtClean="0"/>
              <a:t>collaboration is growing</a:t>
            </a:r>
          </a:p>
          <a:p>
            <a:pPr lvl="1"/>
            <a:r>
              <a:rPr lang="en-US" sz="1800" dirty="0" smtClean="0"/>
              <a:t>We continue to include more </a:t>
            </a:r>
            <a:r>
              <a:rPr lang="en-US" sz="1800" dirty="0" smtClean="0"/>
              <a:t>institutions</a:t>
            </a:r>
            <a:endParaRPr lang="en-US" sz="1800" dirty="0" smtClean="0"/>
          </a:p>
          <a:p>
            <a:pPr lvl="1"/>
            <a:r>
              <a:rPr lang="en-US" sz="1800" dirty="0" smtClean="0"/>
              <a:t>Recruiting faculties and postdoctoral fellows.</a:t>
            </a:r>
            <a:endParaRPr lang="en-US" sz="18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9972" y="1238220"/>
            <a:ext cx="3948108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876801" y="4597416"/>
            <a:ext cx="2044728" cy="4381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400" dirty="0">
                <a:solidFill>
                  <a:srgbClr val="EAEAEA"/>
                </a:solidFill>
              </a:rPr>
              <a:t>$2.2M M&amp;S</a:t>
            </a:r>
          </a:p>
        </p:txBody>
      </p:sp>
      <p:pic>
        <p:nvPicPr>
          <p:cNvPr id="7" name="Picture 6" descr="iifc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2348994"/>
            <a:ext cx="3951279" cy="279611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066800" cy="754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34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515"/>
    </mc:Choice>
    <mc:Fallback>
      <p:transition spd="slow" advTm="283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pPr algn="ctr"/>
            <a:r>
              <a:rPr lang="en-US" dirty="0" smtClean="0"/>
              <a:t>Impressive Technical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93675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000" dirty="0" smtClean="0"/>
              <a:t>Eight addendum (institutions-</a:t>
            </a:r>
            <a:r>
              <a:rPr lang="en-US" sz="4000" dirty="0" smtClean="0"/>
              <a:t>to-institutions </a:t>
            </a:r>
            <a:r>
              <a:rPr lang="en-US" sz="4000" dirty="0" smtClean="0"/>
              <a:t>MOU)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</a:t>
            </a:r>
            <a:r>
              <a:rPr lang="en-US" dirty="0" smtClean="0"/>
              <a:t>Fermilab, RRCAT, BARC, IUAC and VECC Collaboration on ILC Main Linac SRF Accelerator Technology R&amp;D” (Signed on: October 2, 2007)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“SLAC, RRCAT, BARC, IUAC and VECC Collaboration on ILC RF Power Sources and Beam Dump Design R&amp;D” (Signed on: December 3, 2007)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“Fermilab and Indian Accelerator Laboratories Collaboration on High Intensity Proton Accelerator and SRF Infrastructure Development” (Signed on: February 10, 2009)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“US and Indian Institutions Collaboration on Neutrino Physics, Related Experiments and Detector Development” (Signed on: November 10, 2009)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“Fermilab and Indian Accelerator Laboratories Collaboration on RF Power Development for High Intensity Proton Accelerator” (Signed on: August 22, 2011)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“Fermilab and Indian Accelerator Laboratories Collaboration on RF Power Development for High Intensity Proton Accelerator” (Signed on: August 22, 2011)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“Fermilab and Indian Accelerator Laboratories Collaboration on Instrumentation and Control for High Intensity Proton Accelerator” (Signed on: August 22, 2011)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“Fermilab and Indian Accelerator Laboratories Collaboration on Accelerator Physics issues for High Intensity Proton Accelerator” (Signed on: August 22, 2011)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715000"/>
            <a:ext cx="9144000" cy="72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800" dirty="0">
                <a:solidFill>
                  <a:srgbClr val="FF6600"/>
                </a:solidFill>
              </a:rPr>
              <a:t>Covering all aspects of Project X, Indian Accelerators and Fermilab Neutrino Program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28800" y="1855076"/>
            <a:ext cx="5715000" cy="3429000"/>
            <a:chOff x="4644714" y="3355974"/>
            <a:chExt cx="4053255" cy="2896951"/>
          </a:xfrm>
        </p:grpSpPr>
        <p:pic>
          <p:nvPicPr>
            <p:cNvPr id="5" name="Picture 2" descr="C:\Users\mishra.FERMI\Desktop\DAEforFT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714" y="3355974"/>
              <a:ext cx="4053255" cy="2896951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4900618" y="5908843"/>
              <a:ext cx="933051" cy="29514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en-US" sz="1800" dirty="0">
                  <a:solidFill>
                    <a:srgbClr val="000054"/>
                  </a:solidFill>
                </a:rPr>
                <a:t>Aug 2011</a:t>
              </a: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77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81"/>
    </mc:Choice>
    <mc:Fallback>
      <p:transition spd="slow" advTm="6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1000"/>
            <a:ext cx="9116527" cy="914400"/>
          </a:xfrm>
        </p:spPr>
        <p:txBody>
          <a:bodyPr/>
          <a:lstStyle/>
          <a:p>
            <a:pPr algn="ctr"/>
            <a:r>
              <a:rPr lang="en-US" dirty="0" smtClean="0"/>
              <a:t>Indian Institutions at Fermilab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6547463" cy="4628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2738571" y="1905000"/>
            <a:ext cx="2855889" cy="876312"/>
            <a:chOff x="146052" y="2405061"/>
            <a:chExt cx="2855889" cy="876312"/>
          </a:xfrm>
        </p:grpSpPr>
        <p:sp>
          <p:nvSpPr>
            <p:cNvPr id="47" name="Rectangle 46"/>
            <p:cNvSpPr/>
            <p:nvPr/>
          </p:nvSpPr>
          <p:spPr bwMode="auto">
            <a:xfrm>
              <a:off x="146052" y="2405061"/>
              <a:ext cx="2855889" cy="876312"/>
            </a:xfrm>
            <a:prstGeom prst="rect">
              <a:avLst/>
            </a:prstGeom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endParaRPr lang="en-US" sz="2400">
                <a:solidFill>
                  <a:srgbClr val="EAEAEA"/>
                </a:solidFill>
              </a:endParaRPr>
            </a:p>
          </p:txBody>
        </p:sp>
        <p:pic>
          <p:nvPicPr>
            <p:cNvPr id="48" name="Picture 10" descr="DU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9979" y="2478087"/>
              <a:ext cx="762000" cy="762000"/>
            </a:xfrm>
            <a:prstGeom prst="rect">
              <a:avLst/>
            </a:prstGeom>
            <a:noFill/>
          </p:spPr>
        </p:pic>
        <p:pic>
          <p:nvPicPr>
            <p:cNvPr id="49" name="Picture 26" descr="PU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76291" y="2478087"/>
              <a:ext cx="762000" cy="762000"/>
            </a:xfrm>
            <a:prstGeom prst="rect">
              <a:avLst/>
            </a:prstGeom>
            <a:noFill/>
          </p:spPr>
        </p:pic>
        <p:pic>
          <p:nvPicPr>
            <p:cNvPr id="50" name="Picture 32" descr="TIFR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25629" y="2733678"/>
              <a:ext cx="762000" cy="371475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5869830" y="2129135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ntil 2006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98863-BA6B-8541-B01C-1940E56F921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891757" y="2025184"/>
            <a:ext cx="6930757" cy="3842216"/>
            <a:chOff x="1891757" y="2025184"/>
            <a:chExt cx="6930757" cy="3842216"/>
          </a:xfrm>
        </p:grpSpPr>
        <p:sp>
          <p:nvSpPr>
            <p:cNvPr id="11" name="Right Brace 10"/>
            <p:cNvSpPr/>
            <p:nvPr/>
          </p:nvSpPr>
          <p:spPr bwMode="auto">
            <a:xfrm>
              <a:off x="7644218" y="2025184"/>
              <a:ext cx="244889" cy="3835241"/>
            </a:xfrm>
            <a:prstGeom prst="rightBrac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1891757" y="3122405"/>
              <a:ext cx="4549517" cy="2744995"/>
              <a:chOff x="1993809" y="4231170"/>
              <a:chExt cx="4549517" cy="2744995"/>
            </a:xfrm>
          </p:grpSpPr>
          <p:sp>
            <p:nvSpPr>
              <p:cNvPr id="96" name="Rectangle 95"/>
              <p:cNvSpPr/>
              <p:nvPr/>
            </p:nvSpPr>
            <p:spPr bwMode="auto">
              <a:xfrm>
                <a:off x="1993809" y="4231170"/>
                <a:ext cx="4549517" cy="2744995"/>
              </a:xfrm>
              <a:prstGeom prst="rect">
                <a:avLst/>
              </a:prstGeom>
              <a:ln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buNone/>
                </a:pPr>
                <a:endParaRPr lang="en-US" sz="2400">
                  <a:solidFill>
                    <a:srgbClr val="EAEAEA"/>
                  </a:solidFill>
                </a:endParaRPr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2133600" y="4350245"/>
                <a:ext cx="4244982" cy="2492377"/>
                <a:chOff x="4060818" y="2441574"/>
                <a:chExt cx="4244982" cy="2492377"/>
              </a:xfrm>
            </p:grpSpPr>
            <p:pic>
              <p:nvPicPr>
                <p:cNvPr id="98" name="Picture 6" descr="BHU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4937130" y="4171951"/>
                  <a:ext cx="762000" cy="762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99" name="Picture 8" descr="CUSAT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5791200" y="3281940"/>
                  <a:ext cx="762000" cy="762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0" name="Picture 12" descr="HRI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6705600" y="3281940"/>
                  <a:ext cx="762000" cy="762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1" name="Picture 14" descr="IGCAR"/>
                <p:cNvPicPr>
                  <a:picLocks noChangeAspect="1" noChangeArrowheads="1"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4953000" y="2441574"/>
                  <a:ext cx="762000" cy="762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2" name="Picture 16" descr="IIT Guwahati"/>
                <p:cNvPicPr>
                  <a:picLocks noChangeAspect="1" noChangeArrowheads="1"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4068693" y="3281940"/>
                  <a:ext cx="762000" cy="762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3" name="Picture 18" descr="IIT Roorkee"/>
                <p:cNvPicPr>
                  <a:picLocks noChangeAspect="1" noChangeArrowheads="1"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6705600" y="4171951"/>
                  <a:ext cx="762000" cy="762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4" name="Picture 20" descr="Manipal Univ"/>
                <p:cNvPicPr>
                  <a:picLocks noChangeAspect="1" noChangeArrowheads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813442" y="4171951"/>
                  <a:ext cx="742950" cy="762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5" name="Picture 22" descr="IMSc"/>
                <p:cNvPicPr>
                  <a:picLocks noChangeAspect="1" noChangeArrowheads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7543800" y="3281940"/>
                  <a:ext cx="762000" cy="762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6" name="Picture 24" descr="IUAC"/>
                <p:cNvPicPr>
                  <a:picLocks noChangeAspect="1" noChangeArrowheads="1"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5803917" y="2456425"/>
                  <a:ext cx="762000" cy="733426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7" name="Picture 28" descr="RRCAT"/>
                <p:cNvPicPr>
                  <a:picLocks noChangeAspect="1" noChangeArrowheads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6683985" y="2522536"/>
                  <a:ext cx="762000" cy="523875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8" name="Picture 30" descr="SINP"/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4948203" y="3281940"/>
                  <a:ext cx="762000" cy="762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9" name="Picture 34" descr="VECC"/>
                <p:cNvPicPr>
                  <a:picLocks noChangeAspect="1" noChangeArrowheads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7516633" y="2495114"/>
                  <a:ext cx="762000" cy="6858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0" name="Picture 36" descr="UoH"/>
                <p:cNvPicPr>
                  <a:picLocks noChangeAspect="1" noChangeArrowheads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4060818" y="4191000"/>
                  <a:ext cx="762000" cy="7429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1" name="Picture 37"/>
                <p:cNvPicPr>
                  <a:picLocks noChangeAspect="1" noChangeArrowheads="1"/>
                </p:cNvPicPr>
                <p:nvPr/>
              </p:nvPicPr>
              <p:blipFill>
                <a:blip r:embed="rId21"/>
                <a:srcRect l="79211" t="13143" r="14890" b="77730"/>
                <a:stretch>
                  <a:fillRect/>
                </a:stretch>
              </p:blipFill>
              <p:spPr bwMode="auto">
                <a:xfrm>
                  <a:off x="4060818" y="2441574"/>
                  <a:ext cx="766773" cy="7415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112" name="TextBox 111"/>
            <p:cNvSpPr txBox="1"/>
            <p:nvPr/>
          </p:nvSpPr>
          <p:spPr>
            <a:xfrm>
              <a:off x="8071988" y="3711971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</a:t>
              </a:r>
              <a:r>
                <a:rPr lang="en-US" dirty="0" smtClean="0"/>
                <a:t>ow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593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327"/>
    </mc:Choice>
    <mc:Fallback>
      <p:transition advTm="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Summary: Vision </a:t>
            </a:r>
            <a:r>
              <a:rPr lang="en-US" sz="3200" dirty="0" smtClean="0">
                <a:solidFill>
                  <a:srgbClr val="FFFFFF"/>
                </a:solidFill>
              </a:rPr>
              <a:t>of Fermilab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848600" cy="4495800"/>
          </a:xfrm>
        </p:spPr>
        <p:txBody>
          <a:bodyPr/>
          <a:lstStyle/>
          <a:p>
            <a:pPr marL="800100" indent="-457200" eaLnBrk="1" hangingPunct="1"/>
            <a:r>
              <a:rPr lang="en-US" sz="2200" dirty="0" smtClean="0">
                <a:solidFill>
                  <a:srgbClr val="FFFFFF"/>
                </a:solidFill>
              </a:rPr>
              <a:t>Fermilab is going after the most exciting questions in particle physics, the most interesting questions about the nature and future of our universe.</a:t>
            </a:r>
          </a:p>
          <a:p>
            <a:pPr marL="1200150" lvl="1" indent="-457200" eaLnBrk="1" hangingPunct="1"/>
            <a:endParaRPr lang="en-US" sz="2200" dirty="0" smtClean="0">
              <a:solidFill>
                <a:srgbClr val="FFFFFF"/>
              </a:solidFill>
            </a:endParaRPr>
          </a:p>
          <a:p>
            <a:pPr marL="800100" indent="-457200" eaLnBrk="1" hangingPunct="1"/>
            <a:r>
              <a:rPr lang="en-US" sz="2200" dirty="0" smtClean="0">
                <a:solidFill>
                  <a:srgbClr val="FFFFFF"/>
                </a:solidFill>
              </a:rPr>
              <a:t>Fermilab continues to operate most of its existing accelerators with enhanced capabilities and next generation experiments </a:t>
            </a:r>
            <a:r>
              <a:rPr lang="en-US" sz="2200" dirty="0" smtClean="0">
                <a:solidFill>
                  <a:srgbClr val="FFFFFF"/>
                </a:solidFill>
              </a:rPr>
              <a:t>at the Intensity Frontier </a:t>
            </a:r>
            <a:r>
              <a:rPr lang="en-US" sz="2200" dirty="0" smtClean="0">
                <a:solidFill>
                  <a:srgbClr val="FFFFFF"/>
                </a:solidFill>
              </a:rPr>
              <a:t>(operations in 2010s</a:t>
            </a:r>
            <a:r>
              <a:rPr lang="en-US" sz="2200" dirty="0" smtClean="0">
                <a:solidFill>
                  <a:srgbClr val="FFFFFF"/>
                </a:solidFill>
              </a:rPr>
              <a:t>)</a:t>
            </a:r>
          </a:p>
          <a:p>
            <a:pPr marL="1200150" lvl="1" indent="-457200" eaLnBrk="1" hangingPunct="1"/>
            <a:endParaRPr lang="en-US" sz="2200" dirty="0" smtClean="0">
              <a:solidFill>
                <a:srgbClr val="FFFFFF"/>
              </a:solidFill>
            </a:endParaRPr>
          </a:p>
          <a:p>
            <a:pPr marL="800100" indent="-457200" eaLnBrk="1" hangingPunct="1"/>
            <a:r>
              <a:rPr lang="en-US" sz="2200" dirty="0" smtClean="0">
                <a:solidFill>
                  <a:srgbClr val="FFFFFF"/>
                </a:solidFill>
              </a:rPr>
              <a:t>Fermilab will build new accelerators and experiments for the future </a:t>
            </a:r>
            <a:r>
              <a:rPr lang="en-US" sz="2200" dirty="0" smtClean="0">
                <a:solidFill>
                  <a:srgbClr val="FFFFFF"/>
                </a:solidFill>
              </a:rPr>
              <a:t>(</a:t>
            </a:r>
            <a:r>
              <a:rPr lang="en-US" sz="2200" dirty="0" smtClean="0">
                <a:solidFill>
                  <a:srgbClr val="FFFFFF"/>
                </a:solidFill>
              </a:rPr>
              <a:t>LBNE and Project X: </a:t>
            </a:r>
            <a:r>
              <a:rPr lang="en-US" sz="2200" dirty="0" smtClean="0">
                <a:solidFill>
                  <a:srgbClr val="FFFFFF"/>
                </a:solidFill>
              </a:rPr>
              <a:t>operations in 2020s </a:t>
            </a:r>
            <a:r>
              <a:rPr lang="en-US" sz="2200" dirty="0" smtClean="0">
                <a:solidFill>
                  <a:srgbClr val="FFFFFF"/>
                </a:solidFill>
              </a:rPr>
              <a:t>and beyond)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155135"/>
      </p:ext>
    </p:extLst>
  </p:cSld>
  <p:clrMapOvr>
    <a:masterClrMapping/>
  </p:clrMapOvr>
  <p:transition advTm="29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485775"/>
          </a:xfrm>
        </p:spPr>
        <p:txBody>
          <a:bodyPr/>
          <a:lstStyle/>
          <a:p>
            <a:pPr algn="ctr"/>
            <a:r>
              <a:rPr lang="en-US" sz="2800" dirty="0" smtClean="0"/>
              <a:t>Projects and Programs: timeline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561975"/>
            <a:ext cx="7477125" cy="5915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5514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6"/>
    </mc:Choice>
    <mc:Fallback>
      <p:transition spd="slow" advTm="2805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7543800" cy="914400"/>
          </a:xfrm>
        </p:spPr>
        <p:txBody>
          <a:bodyPr/>
          <a:lstStyle/>
          <a:p>
            <a:r>
              <a:rPr lang="en-US" sz="3200" dirty="0" smtClean="0"/>
              <a:t>Summary: Fermilab-India Collaboration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600200"/>
            <a:ext cx="7543800" cy="4495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Indian institutions’ s</a:t>
            </a:r>
            <a:r>
              <a:rPr lang="en-US" dirty="0" smtClean="0"/>
              <a:t>trong participation in </a:t>
            </a:r>
            <a:r>
              <a:rPr lang="en-US" dirty="0" err="1" smtClean="0"/>
              <a:t>Fermilab’s</a:t>
            </a:r>
            <a:r>
              <a:rPr lang="en-US" dirty="0" smtClean="0"/>
              <a:t> experimental programs</a:t>
            </a:r>
          </a:p>
          <a:p>
            <a:pPr lvl="1"/>
            <a:endParaRPr lang="en-US" sz="2200" dirty="0" smtClean="0"/>
          </a:p>
          <a:p>
            <a:pPr lvl="1"/>
            <a:r>
              <a:rPr lang="en-US" dirty="0" smtClean="0"/>
              <a:t>Science</a:t>
            </a:r>
          </a:p>
          <a:p>
            <a:pPr lvl="1"/>
            <a:r>
              <a:rPr lang="en-US" dirty="0"/>
              <a:t>Training </a:t>
            </a:r>
            <a:r>
              <a:rPr lang="en-US" dirty="0" smtClean="0"/>
              <a:t>the next </a:t>
            </a:r>
            <a:r>
              <a:rPr lang="en-US" dirty="0"/>
              <a:t>generation of scientists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Fermilab and </a:t>
            </a:r>
            <a:r>
              <a:rPr lang="en-US" dirty="0" smtClean="0"/>
              <a:t>Indian </a:t>
            </a:r>
            <a:r>
              <a:rPr lang="en-US" dirty="0" smtClean="0"/>
              <a:t>institutions have established a strong foundation for scientific and technical collaboration and have already made </a:t>
            </a:r>
            <a:r>
              <a:rPr lang="en-US" dirty="0" smtClean="0"/>
              <a:t>significant R&amp;D, infrastructure and industrial </a:t>
            </a:r>
            <a:r>
              <a:rPr lang="en-US" dirty="0" smtClean="0"/>
              <a:t>progress. This could lead to</a:t>
            </a:r>
            <a:endParaRPr lang="en-US" dirty="0" smtClean="0"/>
          </a:p>
          <a:p>
            <a:pPr lvl="1"/>
            <a:endParaRPr lang="en-US" sz="2300" dirty="0" smtClean="0"/>
          </a:p>
          <a:p>
            <a:pPr lvl="1"/>
            <a:r>
              <a:rPr lang="en-US" dirty="0" smtClean="0"/>
              <a:t>N</a:t>
            </a:r>
            <a:r>
              <a:rPr lang="en-US" dirty="0" smtClean="0"/>
              <a:t>eutrino </a:t>
            </a:r>
            <a:r>
              <a:rPr lang="en-US" dirty="0" smtClean="0"/>
              <a:t>and Material Science Experiment</a:t>
            </a:r>
          </a:p>
          <a:p>
            <a:pPr lvl="1"/>
            <a:r>
              <a:rPr lang="en-US" dirty="0" smtClean="0"/>
              <a:t>Project X construction at </a:t>
            </a:r>
            <a:r>
              <a:rPr lang="en-US" dirty="0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Construction of two vital accelerators in India</a:t>
            </a:r>
          </a:p>
          <a:p>
            <a:pPr lvl="1"/>
            <a:r>
              <a:rPr lang="en-US" dirty="0" smtClean="0"/>
              <a:t>Training </a:t>
            </a:r>
            <a:r>
              <a:rPr lang="en-US" dirty="0" smtClean="0"/>
              <a:t>the </a:t>
            </a:r>
            <a:r>
              <a:rPr lang="en-US" dirty="0" smtClean="0"/>
              <a:t>next </a:t>
            </a:r>
            <a:r>
              <a:rPr lang="en-US" dirty="0" smtClean="0"/>
              <a:t>generation of scientists </a:t>
            </a:r>
            <a:r>
              <a:rPr lang="en-US" dirty="0" smtClean="0"/>
              <a:t>and engineers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219200" y="6267450"/>
            <a:ext cx="65532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305550"/>
            <a:ext cx="1905000" cy="457200"/>
          </a:xfrm>
        </p:spPr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3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05"/>
    </mc:Choice>
    <mc:Fallback>
      <p:transition spd="slow" advTm="4530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4400" dirty="0" smtClean="0"/>
              <a:t>Backup slides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78FF21-15E3-F74E-A0DC-6E13D1FD77D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7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"/>
    </mc:Choice>
    <mc:Fallback>
      <p:transition spd="slow" advTm="146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/>
            <a:r>
              <a:rPr lang="en-US" sz="3200" dirty="0" smtClean="0"/>
              <a:t>Particle Experiments: Operation Schedule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D0EC68-8558-464B-B808-A8DA0DDE303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9532"/>
            <a:ext cx="8534400" cy="3600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900719" y="13716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FF"/>
                </a:solidFill>
              </a:rPr>
              <a:t>Accelerator Shutdown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Left Brace 7"/>
          <p:cNvSpPr/>
          <p:nvPr/>
        </p:nvSpPr>
        <p:spPr bwMode="auto">
          <a:xfrm rot="5400000">
            <a:off x="4024050" y="1591781"/>
            <a:ext cx="195034" cy="470734"/>
          </a:xfrm>
          <a:prstGeom prst="leftBrac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7364" y="4069378"/>
            <a:ext cx="1561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00"/>
                </a:solidFill>
              </a:rPr>
              <a:t>LHC Shutdown</a:t>
            </a:r>
            <a:endParaRPr lang="en-US" sz="1600" dirty="0">
              <a:solidFill>
                <a:srgbClr val="003300"/>
              </a:solidFill>
            </a:endParaRPr>
          </a:p>
        </p:txBody>
      </p:sp>
      <p:sp>
        <p:nvSpPr>
          <p:cNvPr id="10" name="Left Brace 9"/>
          <p:cNvSpPr/>
          <p:nvPr/>
        </p:nvSpPr>
        <p:spPr bwMode="auto">
          <a:xfrm rot="5400000">
            <a:off x="4588783" y="4043715"/>
            <a:ext cx="195034" cy="838200"/>
          </a:xfrm>
          <a:prstGeom prst="leftBrace">
            <a:avLst/>
          </a:prstGeom>
          <a:noFill/>
          <a:ln w="952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76200" y="2643771"/>
            <a:ext cx="1143000" cy="276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/>
              <a:t>Intensity Frontier</a:t>
            </a:r>
          </a:p>
          <a:p>
            <a:pPr algn="l"/>
            <a:endParaRPr lang="en-US" sz="1400" dirty="0" smtClean="0"/>
          </a:p>
          <a:p>
            <a:pPr algn="l"/>
            <a:endParaRPr lang="en-US" sz="1400" dirty="0" smtClean="0"/>
          </a:p>
          <a:p>
            <a:pPr algn="l"/>
            <a:endParaRPr lang="en-US" sz="1400" dirty="0"/>
          </a:p>
          <a:p>
            <a:pPr algn="l"/>
            <a:endParaRPr lang="en-US" sz="1400" dirty="0" smtClean="0"/>
          </a:p>
          <a:p>
            <a:pPr algn="l"/>
            <a:r>
              <a:rPr lang="en-US" sz="1400" dirty="0" smtClean="0"/>
              <a:t>Energy Frontier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 smtClean="0"/>
              <a:t>Cosmic Frontier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512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/>
            <a:r>
              <a:rPr lang="en-US" sz="2800" dirty="0" smtClean="0"/>
              <a:t>Accelerator </a:t>
            </a:r>
            <a:r>
              <a:rPr lang="en-US" sz="2800" dirty="0" smtClean="0"/>
              <a:t>Improvement: </a:t>
            </a:r>
            <a:br>
              <a:rPr lang="en-US" sz="2800" dirty="0" smtClean="0"/>
            </a:br>
            <a:r>
              <a:rPr lang="en-US" sz="2400" dirty="0" smtClean="0"/>
              <a:t>Booster, Main Injector, and Recycler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98863-BA6B-8541-B01C-1940E56F921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7368" r="3685" b="5263"/>
          <a:stretch/>
        </p:blipFill>
        <p:spPr>
          <a:xfrm>
            <a:off x="172315" y="1752600"/>
            <a:ext cx="5741623" cy="403860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7" r="1842" b="4211"/>
          <a:stretch/>
        </p:blipFill>
        <p:spPr>
          <a:xfrm>
            <a:off x="6115916" y="1752600"/>
            <a:ext cx="279948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97" y="685800"/>
            <a:ext cx="3909048" cy="293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D1F35-12EB-3D43-8CD1-02296964846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21" y="685800"/>
            <a:ext cx="3727843" cy="279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20" y="3336305"/>
            <a:ext cx="3727843" cy="279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0" y="2757008"/>
            <a:ext cx="3610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Injection Lamberstons  for the New Recycler injection line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360847" y="5547412"/>
            <a:ext cx="2546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Main Injector (MI50) Vacuum Reconstruction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8"/>
          <a:stretch/>
        </p:blipFill>
        <p:spPr bwMode="auto">
          <a:xfrm>
            <a:off x="-493344" y="3469198"/>
            <a:ext cx="5456517" cy="266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834" y="3609224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</a:t>
            </a:r>
            <a:r>
              <a:rPr lang="en-US" sz="1600" dirty="0" smtClean="0">
                <a:solidFill>
                  <a:srgbClr val="000000"/>
                </a:solidFill>
              </a:rPr>
              <a:t>avity </a:t>
            </a:r>
            <a:r>
              <a:rPr lang="en-US" sz="1600" dirty="0" smtClean="0">
                <a:solidFill>
                  <a:srgbClr val="000000"/>
                </a:solidFill>
              </a:rPr>
              <a:t>refurbishment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……………. and the mysteries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12863"/>
            <a:ext cx="4400550" cy="48133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>
              <a:buClr>
                <a:srgbClr val="FFFFFF"/>
              </a:buClr>
              <a:buFont typeface="Arial" charset="0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Font typeface="Arial" charset="0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>
              <a:buClr>
                <a:srgbClr val="FFFFFF"/>
              </a:buClr>
              <a:buFont typeface="Arial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Origin </a:t>
            </a:r>
            <a:r>
              <a:rPr lang="en-US" sz="2000" dirty="0">
                <a:solidFill>
                  <a:srgbClr val="FFFFFF"/>
                </a:solidFill>
              </a:rPr>
              <a:t>of mass?</a:t>
            </a:r>
          </a:p>
          <a:p>
            <a:pPr>
              <a:buClr>
                <a:srgbClr val="FFFFFF"/>
              </a:buClr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Why so many kinds of particles?</a:t>
            </a:r>
          </a:p>
          <a:p>
            <a:pPr>
              <a:buClr>
                <a:srgbClr val="FFFFFF"/>
              </a:buClr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Do all forces become one?</a:t>
            </a:r>
          </a:p>
          <a:p>
            <a:pPr>
              <a:buClr>
                <a:srgbClr val="FFFFFF"/>
              </a:buClr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What do neutrinos tell us?</a:t>
            </a:r>
          </a:p>
          <a:p>
            <a:pPr>
              <a:buClr>
                <a:srgbClr val="FFFFFF"/>
              </a:buClr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What happened to antimatter? </a:t>
            </a:r>
          </a:p>
          <a:p>
            <a:pPr>
              <a:buClr>
                <a:srgbClr val="FFFFFF"/>
              </a:buClr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What is dark matter? </a:t>
            </a:r>
          </a:p>
          <a:p>
            <a:pPr>
              <a:buClr>
                <a:srgbClr val="FFFFFF"/>
              </a:buClr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Mystery of dark energy</a:t>
            </a:r>
            <a:r>
              <a:rPr lang="en-US" sz="2000" dirty="0" smtClean="0">
                <a:solidFill>
                  <a:srgbClr val="FFFFFF"/>
                </a:solidFill>
              </a:rPr>
              <a:t>?</a:t>
            </a:r>
          </a:p>
          <a:p>
            <a:pPr>
              <a:buClr>
                <a:srgbClr val="FFFFFF"/>
              </a:buClr>
              <a:buFont typeface="Arial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….. 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24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dirty="0" smtClean="0"/>
              <a:t>Young-Kee Kim, Indian Institutions and Fermilab Collaboration, Nov. 26-27, 2012</a:t>
            </a:r>
            <a:endParaRPr lang="en-US" sz="1100" dirty="0" smtClean="0"/>
          </a:p>
        </p:txBody>
      </p:sp>
      <p:pic>
        <p:nvPicPr>
          <p:cNvPr id="30726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t="4289" r="6744" b="6169"/>
          <a:stretch>
            <a:fillRect/>
          </a:stretch>
        </p:blipFill>
        <p:spPr bwMode="auto">
          <a:xfrm>
            <a:off x="5029200" y="2012950"/>
            <a:ext cx="3946525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02E08-5389-4367-9AA7-B0B4DA91CF3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68131"/>
      </p:ext>
    </p:extLst>
  </p:cSld>
  <p:clrMapOvr>
    <a:masterClrMapping/>
  </p:clrMapOvr>
  <p:transition advTm="218503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Construction: </a:t>
            </a:r>
            <a:r>
              <a:rPr lang="en-US" sz="3200" dirty="0" err="1" smtClean="0"/>
              <a:t>NOvA</a:t>
            </a:r>
            <a:r>
              <a:rPr lang="en-US" sz="3200" dirty="0" smtClean="0"/>
              <a:t> Near Detector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20796" r="7809" b="16939"/>
          <a:stretch/>
        </p:blipFill>
        <p:spPr>
          <a:xfrm>
            <a:off x="1143000" y="1600199"/>
            <a:ext cx="3600450" cy="21526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5000" r="9895" b="28659"/>
          <a:stretch/>
        </p:blipFill>
        <p:spPr>
          <a:xfrm>
            <a:off x="1143000" y="4351602"/>
            <a:ext cx="3638550" cy="1947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14322" r="14015" b="18477"/>
          <a:stretch/>
        </p:blipFill>
        <p:spPr>
          <a:xfrm>
            <a:off x="5563130" y="3974942"/>
            <a:ext cx="3200400" cy="2324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18335" r="17372" b="28506"/>
          <a:stretch/>
        </p:blipFill>
        <p:spPr>
          <a:xfrm>
            <a:off x="5257800" y="1600199"/>
            <a:ext cx="3524780" cy="21526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5312" y="1143000"/>
            <a:ext cx="6708888" cy="312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Prototype detector on surface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Near Detector underground (cavern excavation)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Construction: </a:t>
            </a:r>
            <a:r>
              <a:rPr lang="en-US" sz="3200" dirty="0" err="1" smtClean="0"/>
              <a:t>NOvA</a:t>
            </a:r>
            <a:r>
              <a:rPr lang="en-US" sz="3200" dirty="0" smtClean="0"/>
              <a:t> Far Detector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235" r="237"/>
          <a:stretch/>
        </p:blipFill>
        <p:spPr>
          <a:xfrm>
            <a:off x="228600" y="4214503"/>
            <a:ext cx="2852405" cy="1908772"/>
          </a:xfr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" r="21884" b="35121"/>
          <a:stretch/>
        </p:blipFill>
        <p:spPr>
          <a:xfrm>
            <a:off x="228600" y="1322676"/>
            <a:ext cx="3600450" cy="20383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8007" y="5710535"/>
            <a:ext cx="5163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 construction: 3 done, 25 to go!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r="8662"/>
          <a:stretch/>
        </p:blipFill>
        <p:spPr>
          <a:xfrm>
            <a:off x="4312916" y="1295400"/>
            <a:ext cx="4544820" cy="41862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 descr="IMG_9102-m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6"/>
          <a:stretch/>
        </p:blipFill>
        <p:spPr>
          <a:xfrm>
            <a:off x="2247900" y="3475499"/>
            <a:ext cx="2857500" cy="17823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0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/>
            <a:r>
              <a:rPr lang="en-US" dirty="0" smtClean="0"/>
              <a:t>Construction: </a:t>
            </a:r>
            <a:r>
              <a:rPr lang="en-US" dirty="0" err="1" smtClean="0"/>
              <a:t>MicroBooNE</a:t>
            </a:r>
            <a:r>
              <a:rPr lang="en-US" dirty="0" smtClean="0"/>
              <a:t> (</a:t>
            </a:r>
            <a:r>
              <a:rPr lang="en-US" dirty="0" err="1" smtClean="0"/>
              <a:t>LAr</a:t>
            </a:r>
            <a:r>
              <a:rPr lang="en-US" dirty="0" smtClean="0"/>
              <a:t> TPC)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4465A-E7CC-4346-AB06-95A7AF00D6A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400482"/>
            <a:ext cx="3219450" cy="2144959"/>
          </a:xfrm>
          <a:prstGeom prst="rect">
            <a:avLst/>
          </a:prstGeom>
        </p:spPr>
      </p:pic>
      <p:pic>
        <p:nvPicPr>
          <p:cNvPr id="4" name="Picture 3" descr="12-0240-05D.h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47" y="4373472"/>
            <a:ext cx="2931453" cy="195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5" t="4167" b="58611"/>
          <a:stretch/>
        </p:blipFill>
        <p:spPr>
          <a:xfrm>
            <a:off x="104775" y="1400483"/>
            <a:ext cx="3037114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056" b="5832"/>
          <a:stretch/>
        </p:blipFill>
        <p:spPr>
          <a:xfrm>
            <a:off x="6019800" y="1676400"/>
            <a:ext cx="2931453" cy="247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16111" r="54537" b="45834"/>
          <a:stretch/>
        </p:blipFill>
        <p:spPr>
          <a:xfrm>
            <a:off x="3107398" y="4392521"/>
            <a:ext cx="2679524" cy="1932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2" t="47314" r="3118" b="7778"/>
          <a:stretch/>
        </p:blipFill>
        <p:spPr>
          <a:xfrm>
            <a:off x="104775" y="4373471"/>
            <a:ext cx="2775811" cy="1951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5907" y="4476690"/>
            <a:ext cx="2980303" cy="40011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Dzero</a:t>
            </a:r>
            <a:r>
              <a:rPr lang="en-US" sz="2000" dirty="0" smtClean="0"/>
              <a:t> assembly building</a:t>
            </a:r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3"/>
          <p:cNvSpPr txBox="1">
            <a:spLocks noChangeArrowheads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EA01092-229B-764E-B6B8-DAD296BE0D18}" type="slidenum">
              <a:rPr lang="en-US" sz="1200">
                <a:solidFill>
                  <a:srgbClr val="FFFFFF"/>
                </a:solidFill>
              </a:rPr>
              <a:pPr algn="l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0" name="Picture 9" descr="MC-1 Rende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08" y="1483990"/>
            <a:ext cx="4325135" cy="2806832"/>
          </a:xfrm>
          <a:prstGeom prst="rect">
            <a:avLst/>
          </a:prstGeom>
        </p:spPr>
      </p:pic>
      <p:pic>
        <p:nvPicPr>
          <p:cNvPr id="12" name="Picture 11" descr="IMG_05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421" y="1447800"/>
            <a:ext cx="3487579" cy="46702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10199" y="5410200"/>
            <a:ext cx="3200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Core drilling 5 weeks ago to verify composition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/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smtClean="0"/>
              <a:t>g-2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98863-BA6B-8541-B01C-1940E56F921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4" name="Picture 13" descr="whiteR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56" y="3249767"/>
            <a:ext cx="4314806" cy="28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88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/>
            <a:r>
              <a:rPr lang="en-US" dirty="0" smtClean="0"/>
              <a:t>Mu2e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C198863-BA6B-8541-B01C-1940E56F921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600" y="1363663"/>
            <a:ext cx="8663131" cy="2522537"/>
            <a:chOff x="269875" y="1404938"/>
            <a:chExt cx="8663131" cy="2522537"/>
          </a:xfrm>
        </p:grpSpPr>
        <p:grpSp>
          <p:nvGrpSpPr>
            <p:cNvPr id="5" name="Group 26"/>
            <p:cNvGrpSpPr>
              <a:grpSpLocks/>
            </p:cNvGrpSpPr>
            <p:nvPr/>
          </p:nvGrpSpPr>
          <p:grpSpPr bwMode="auto">
            <a:xfrm>
              <a:off x="269875" y="1404938"/>
              <a:ext cx="8663131" cy="2522537"/>
              <a:chOff x="183688" y="3384490"/>
              <a:chExt cx="8664030" cy="2522324"/>
            </a:xfrm>
          </p:grpSpPr>
          <p:pic>
            <p:nvPicPr>
              <p:cNvPr id="9" name="Picture 27" descr="mu2e-pic-v3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03" b="15276"/>
              <a:stretch>
                <a:fillRect/>
              </a:stretch>
            </p:blipFill>
            <p:spPr bwMode="auto">
              <a:xfrm>
                <a:off x="228600" y="3384490"/>
                <a:ext cx="8547100" cy="2522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28"/>
              <p:cNvSpPr txBox="1">
                <a:spLocks noChangeArrowheads="1"/>
              </p:cNvSpPr>
              <p:nvPr/>
            </p:nvSpPr>
            <p:spPr bwMode="auto">
              <a:xfrm>
                <a:off x="183688" y="3441640"/>
                <a:ext cx="2249567" cy="369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rgbClr val="000000"/>
                    </a:solidFill>
                  </a:rPr>
                  <a:t>Production Solenoid</a:t>
                </a:r>
              </a:p>
            </p:txBody>
          </p:sp>
          <p:sp>
            <p:nvSpPr>
              <p:cNvPr id="11" name="TextBox 29"/>
              <p:cNvSpPr txBox="1">
                <a:spLocks noChangeArrowheads="1"/>
              </p:cNvSpPr>
              <p:nvPr/>
            </p:nvSpPr>
            <p:spPr bwMode="auto">
              <a:xfrm>
                <a:off x="5561116" y="3498790"/>
                <a:ext cx="2018711" cy="369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</a:rPr>
                  <a:t>Detector Solenoid</a:t>
                </a:r>
              </a:p>
            </p:txBody>
          </p:sp>
          <p:sp>
            <p:nvSpPr>
              <p:cNvPr id="12" name="TextBox 30"/>
              <p:cNvSpPr txBox="1">
                <a:spLocks noChangeArrowheads="1"/>
              </p:cNvSpPr>
              <p:nvPr/>
            </p:nvSpPr>
            <p:spPr bwMode="auto">
              <a:xfrm>
                <a:off x="2377216" y="3727388"/>
                <a:ext cx="2125546" cy="369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</a:rPr>
                  <a:t>Transport Solenoid</a:t>
                </a:r>
              </a:p>
            </p:txBody>
          </p:sp>
          <p:sp>
            <p:nvSpPr>
              <p:cNvPr id="13" name="TextBox 31"/>
              <p:cNvSpPr txBox="1">
                <a:spLocks noChangeArrowheads="1"/>
              </p:cNvSpPr>
              <p:nvPr/>
            </p:nvSpPr>
            <p:spPr bwMode="auto">
              <a:xfrm>
                <a:off x="1579478" y="4974419"/>
                <a:ext cx="1595475" cy="646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/>
                <a:r>
                  <a:rPr lang="en-US" sz="1800">
                    <a:solidFill>
                      <a:srgbClr val="000000"/>
                    </a:solidFill>
                  </a:rPr>
                  <a:t>Proton Beam </a:t>
                </a:r>
              </a:p>
              <a:p>
                <a:pPr algn="ctr" eaLnBrk="1" hangingPunct="1"/>
                <a:r>
                  <a:rPr lang="en-US" sz="1800">
                    <a:solidFill>
                      <a:srgbClr val="000000"/>
                    </a:solidFill>
                  </a:rPr>
                  <a:t>to Target</a:t>
                </a:r>
              </a:p>
            </p:txBody>
          </p:sp>
          <p:sp>
            <p:nvSpPr>
              <p:cNvPr id="14" name="TextBox 32"/>
              <p:cNvSpPr txBox="1">
                <a:spLocks noChangeArrowheads="1"/>
              </p:cNvSpPr>
              <p:nvPr/>
            </p:nvSpPr>
            <p:spPr bwMode="auto">
              <a:xfrm>
                <a:off x="6690628" y="5008024"/>
                <a:ext cx="958438" cy="369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rgbClr val="000000"/>
                    </a:solidFill>
                  </a:rPr>
                  <a:t>Tracker</a:t>
                </a:r>
              </a:p>
            </p:txBody>
          </p:sp>
          <p:sp>
            <p:nvSpPr>
              <p:cNvPr id="15" name="TextBox 33"/>
              <p:cNvSpPr txBox="1">
                <a:spLocks noChangeArrowheads="1"/>
              </p:cNvSpPr>
              <p:nvPr/>
            </p:nvSpPr>
            <p:spPr bwMode="auto">
              <a:xfrm>
                <a:off x="7470275" y="4823358"/>
                <a:ext cx="1377443" cy="369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</a:rPr>
                  <a:t>Calorimeter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1091832" y="4482947"/>
                <a:ext cx="1286008" cy="492083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endCxn id="14" idx="0"/>
              </p:cNvCxnSpPr>
              <p:nvPr/>
            </p:nvCxnSpPr>
            <p:spPr>
              <a:xfrm>
                <a:off x="7013822" y="4592475"/>
                <a:ext cx="156026" cy="415549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728271" y="4521044"/>
                <a:ext cx="222273" cy="406366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3"/>
            <p:cNvSpPr txBox="1">
              <a:spLocks noChangeArrowheads="1"/>
            </p:cNvSpPr>
            <p:nvPr/>
          </p:nvSpPr>
          <p:spPr bwMode="auto">
            <a:xfrm>
              <a:off x="5063662" y="3181350"/>
              <a:ext cx="179638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</a:rPr>
                <a:t>Stopping Target</a:t>
              </a:r>
            </a:p>
            <a:p>
              <a:pPr algn="ctr" eaLnBrk="1" hangingPunct="1"/>
              <a:r>
                <a:rPr lang="en-US" sz="1800" dirty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sym typeface="Wingdings" pitchFamily="2" charset="2"/>
                </a:rPr>
                <a:t> e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818188" y="2727325"/>
              <a:ext cx="142875" cy="461963"/>
            </a:xfrm>
            <a:prstGeom prst="line">
              <a:avLst/>
            </a:prstGeom>
            <a:ln w="19050">
              <a:solidFill>
                <a:srgbClr val="FF0000"/>
              </a:solidFill>
              <a:head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 b="6168"/>
          <a:stretch/>
        </p:blipFill>
        <p:spPr bwMode="auto">
          <a:xfrm>
            <a:off x="273507" y="4012452"/>
            <a:ext cx="3581400" cy="230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26406" y="4052078"/>
            <a:ext cx="1040670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Solenoid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prototype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34450"/>
          <a:stretch/>
        </p:blipFill>
        <p:spPr bwMode="auto">
          <a:xfrm>
            <a:off x="3993269" y="4012452"/>
            <a:ext cx="4800946" cy="230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51288" y="5562600"/>
            <a:ext cx="1361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Tracker R&amp;D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pPr algn="ctr"/>
            <a:r>
              <a:rPr lang="en-US" sz="3200" dirty="0" smtClean="0"/>
              <a:t>Illinois Accelerator Research Center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D0EC68-8558-464B-B808-A8DA0DDE303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8" name="Picture 5" descr="photo: IARC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53" r="3153"/>
          <a:stretch>
            <a:fillRect/>
          </a:stretch>
        </p:blipFill>
        <p:spPr bwMode="auto">
          <a:xfrm>
            <a:off x="990600" y="1539240"/>
            <a:ext cx="7086600" cy="4251960"/>
          </a:xfrm>
          <a:prstGeom prst="rect">
            <a:avLst/>
          </a:prstGeom>
          <a:noFill/>
        </p:spPr>
      </p:pic>
      <p:pic>
        <p:nvPicPr>
          <p:cNvPr id="4" name="Picture 3" descr="12-0270-26D.h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83000"/>
            <a:ext cx="3200400" cy="2133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6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"/>
          <a:stretch>
            <a:fillRect/>
          </a:stretch>
        </p:blipFill>
        <p:spPr bwMode="auto">
          <a:xfrm>
            <a:off x="1143000" y="304800"/>
            <a:ext cx="6858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0" y="24923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FF00"/>
                </a:solidFill>
              </a:rPr>
              <a:t>Tools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721198144"/>
      </p:ext>
    </p:extLst>
  </p:cSld>
  <p:clrMapOvr>
    <a:masterClrMapping/>
  </p:clrMapOvr>
  <p:transition spd="slow" advTm="7312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world_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703388"/>
            <a:ext cx="85344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7" name="Group 16"/>
          <p:cNvGrpSpPr>
            <a:grpSpLocks/>
          </p:cNvGrpSpPr>
          <p:nvPr/>
        </p:nvGrpSpPr>
        <p:grpSpPr bwMode="auto">
          <a:xfrm>
            <a:off x="1227138" y="2227263"/>
            <a:ext cx="1301750" cy="400050"/>
            <a:chOff x="1226163" y="2631495"/>
            <a:chExt cx="1302400" cy="400110"/>
          </a:xfrm>
        </p:grpSpPr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>
              <a:off x="2353851" y="2718820"/>
              <a:ext cx="174712" cy="231810"/>
            </a:xfrm>
            <a:prstGeom prst="star5">
              <a:avLst/>
            </a:prstGeom>
            <a:solidFill>
              <a:srgbClr val="9900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endParaRPr lang="en-US">
                <a:solidFill>
                  <a:srgbClr val="990000"/>
                </a:solidFill>
                <a:latin typeface="+mn-lt"/>
              </a:endParaRP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1226163" y="2631495"/>
              <a:ext cx="1183278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dirty="0" err="1">
                  <a:solidFill>
                    <a:srgbClr val="990000"/>
                  </a:solidFill>
                  <a:latin typeface="+mn-lt"/>
                </a:rPr>
                <a:t>Fermilab</a:t>
              </a:r>
              <a:endParaRPr lang="en-US" sz="2000" dirty="0">
                <a:solidFill>
                  <a:srgbClr val="990000"/>
                </a:solidFill>
                <a:latin typeface="+mn-lt"/>
              </a:endParaRPr>
            </a:p>
          </p:txBody>
        </p:sp>
      </p:grpSp>
      <p:grpSp>
        <p:nvGrpSpPr>
          <p:cNvPr id="36868" name="Group 43"/>
          <p:cNvGrpSpPr>
            <a:grpSpLocks/>
          </p:cNvGrpSpPr>
          <p:nvPr/>
        </p:nvGrpSpPr>
        <p:grpSpPr bwMode="auto">
          <a:xfrm>
            <a:off x="254000" y="2789238"/>
            <a:ext cx="3452813" cy="2397298"/>
            <a:chOff x="254000" y="2332981"/>
            <a:chExt cx="3453488" cy="2394858"/>
          </a:xfrm>
        </p:grpSpPr>
        <p:pic>
          <p:nvPicPr>
            <p:cNvPr id="36884" name="Picture 16" descr="01_Young-Kee_Aerial_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25"/>
            <a:stretch>
              <a:fillRect/>
            </a:stretch>
          </p:blipFill>
          <p:spPr bwMode="auto">
            <a:xfrm>
              <a:off x="254000" y="2332981"/>
              <a:ext cx="2677968" cy="173280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85" name="TextBox 45"/>
            <p:cNvSpPr txBox="1">
              <a:spLocks noChangeArrowheads="1"/>
            </p:cNvSpPr>
            <p:nvPr/>
          </p:nvSpPr>
          <p:spPr bwMode="auto">
            <a:xfrm>
              <a:off x="798033" y="4266173"/>
              <a:ext cx="2527069" cy="46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300" dirty="0" err="1">
                  <a:solidFill>
                    <a:srgbClr val="FFFF00"/>
                  </a:solidFill>
                </a:rPr>
                <a:t>Tevatron</a:t>
              </a:r>
              <a:endParaRPr lang="en-US" sz="2300" dirty="0">
                <a:solidFill>
                  <a:srgbClr val="FFFF00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647777" y="4705635"/>
              <a:ext cx="3059711" cy="1585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869" name="Group 17"/>
          <p:cNvGrpSpPr>
            <a:grpSpLocks/>
          </p:cNvGrpSpPr>
          <p:nvPr/>
        </p:nvGrpSpPr>
        <p:grpSpPr bwMode="auto">
          <a:xfrm>
            <a:off x="4341813" y="2270125"/>
            <a:ext cx="1001712" cy="400050"/>
            <a:chOff x="4341545" y="2724098"/>
            <a:chExt cx="1001756" cy="400030"/>
          </a:xfrm>
        </p:grpSpPr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>
              <a:off x="4341545" y="2808232"/>
              <a:ext cx="174633" cy="231763"/>
            </a:xfrm>
            <a:prstGeom prst="star5">
              <a:avLst/>
            </a:prstGeom>
            <a:solidFill>
              <a:srgbClr val="990000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endParaRPr lang="en-US">
                <a:solidFill>
                  <a:srgbClr val="990000"/>
                </a:solidFill>
                <a:latin typeface="+mn-lt"/>
              </a:endParaRPr>
            </a:p>
          </p:txBody>
        </p: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4428861" y="2724098"/>
              <a:ext cx="914440" cy="4000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dirty="0">
                  <a:solidFill>
                    <a:srgbClr val="990000"/>
                  </a:solidFill>
                  <a:latin typeface="+mn-lt"/>
                </a:rPr>
                <a:t>CERN</a:t>
              </a:r>
              <a:endParaRPr lang="en-US" dirty="0">
                <a:solidFill>
                  <a:srgbClr val="990000"/>
                </a:solidFill>
                <a:latin typeface="+mn-lt"/>
              </a:endParaRPr>
            </a:p>
          </p:txBody>
        </p:sp>
      </p:grpSp>
      <p:pic>
        <p:nvPicPr>
          <p:cNvPr id="36870" name="Picture 20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"/>
          <a:stretch>
            <a:fillRect/>
          </a:stretch>
        </p:blipFill>
        <p:spPr bwMode="auto">
          <a:xfrm>
            <a:off x="3498850" y="2825750"/>
            <a:ext cx="2730500" cy="1722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 bwMode="auto">
          <a:xfrm>
            <a:off x="3194050" y="5565775"/>
            <a:ext cx="3059113" cy="15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2" name="TextBox 54"/>
          <p:cNvSpPr txBox="1">
            <a:spLocks noChangeArrowheads="1"/>
          </p:cNvSpPr>
          <p:nvPr/>
        </p:nvSpPr>
        <p:spPr bwMode="auto">
          <a:xfrm>
            <a:off x="3360738" y="5181600"/>
            <a:ext cx="2527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200" dirty="0">
                <a:solidFill>
                  <a:srgbClr val="FFFF00"/>
                </a:solidFill>
              </a:rPr>
              <a:t>LHC</a:t>
            </a:r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1196975" y="5562600"/>
            <a:ext cx="2011363" cy="1588"/>
          </a:xfrm>
          <a:prstGeom prst="line">
            <a:avLst/>
          </a:prstGeom>
          <a:ln w="571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0" y="121473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 err="1" smtClean="0">
                <a:solidFill>
                  <a:srgbClr val="FFFFFF"/>
                </a:solidFill>
              </a:rPr>
              <a:t>Tevatron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 (</a:t>
            </a:r>
            <a:r>
              <a:rPr lang="en-US" sz="2400" dirty="0">
                <a:solidFill>
                  <a:srgbClr val="FFFFFF"/>
                </a:solidFill>
              </a:rPr>
              <a:t>LHC) 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 future accelerators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6875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2" t="14091" r="43703" b="71933"/>
          <a:stretch>
            <a:fillRect/>
          </a:stretch>
        </p:blipFill>
        <p:spPr bwMode="auto">
          <a:xfrm>
            <a:off x="5180013" y="3014663"/>
            <a:ext cx="214788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1" t="21777" r="25101" b="58797"/>
          <a:stretch>
            <a:fillRect/>
          </a:stretch>
        </p:blipFill>
        <p:spPr bwMode="auto">
          <a:xfrm>
            <a:off x="6253163" y="3697288"/>
            <a:ext cx="1752600" cy="13319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7" name="Picture 5" descr="LHC@FNAL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9" b="20424"/>
          <a:stretch>
            <a:fillRect/>
          </a:stretch>
        </p:blipFill>
        <p:spPr bwMode="auto">
          <a:xfrm>
            <a:off x="5399088" y="4173538"/>
            <a:ext cx="1928812" cy="10493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19667"/>
          <a:stretch>
            <a:fillRect/>
          </a:stretch>
        </p:blipFill>
        <p:spPr bwMode="auto">
          <a:xfrm>
            <a:off x="4265613" y="3494088"/>
            <a:ext cx="1736725" cy="11731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 bwMode="auto">
          <a:xfrm>
            <a:off x="5594350" y="5998666"/>
            <a:ext cx="3059113" cy="15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0" name="TextBox 54"/>
          <p:cNvSpPr txBox="1">
            <a:spLocks noChangeArrowheads="1"/>
          </p:cNvSpPr>
          <p:nvPr/>
        </p:nvSpPr>
        <p:spPr bwMode="auto">
          <a:xfrm>
            <a:off x="5761038" y="5638800"/>
            <a:ext cx="2527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FFFF00"/>
                </a:solidFill>
              </a:rPr>
              <a:t>Future accelerators </a:t>
            </a:r>
          </a:p>
          <a:p>
            <a:pPr algn="ctr" eaLnBrk="1" hangingPunct="1"/>
            <a:r>
              <a:rPr lang="en-US" sz="2000" dirty="0" smtClean="0">
                <a:solidFill>
                  <a:srgbClr val="FFFF00"/>
                </a:solidFill>
              </a:rPr>
              <a:t>R&amp;D</a:t>
            </a:r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3597275" y="5995491"/>
            <a:ext cx="2011363" cy="1588"/>
          </a:xfrm>
          <a:prstGeom prst="line">
            <a:avLst/>
          </a:prstGeom>
          <a:ln w="571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9" y="2887717"/>
            <a:ext cx="1446201" cy="1022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09600"/>
          </a:xfrm>
        </p:spPr>
        <p:txBody>
          <a:bodyPr/>
          <a:lstStyle/>
          <a:p>
            <a:pPr algn="ctr"/>
            <a:r>
              <a:rPr lang="en-US" sz="3200" dirty="0" smtClean="0"/>
              <a:t>Energy Frontier at Fermilab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D1F35-12EB-3D43-8CD1-02296964846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333263"/>
      </p:ext>
    </p:extLst>
  </p:cSld>
  <p:clrMapOvr>
    <a:masterClrMapping/>
  </p:clrMapOvr>
  <p:transition advTm="96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41"/>
          <p:cNvGrpSpPr>
            <a:grpSpLocks/>
          </p:cNvGrpSpPr>
          <p:nvPr/>
        </p:nvGrpSpPr>
        <p:grpSpPr bwMode="auto">
          <a:xfrm>
            <a:off x="149225" y="1401703"/>
            <a:ext cx="4529138" cy="4210050"/>
            <a:chOff x="826" y="936"/>
            <a:chExt cx="2324" cy="1812"/>
          </a:xfrm>
        </p:grpSpPr>
        <p:sp>
          <p:nvSpPr>
            <p:cNvPr id="45074" name="Rectangle 54"/>
            <p:cNvSpPr>
              <a:spLocks noChangeArrowheads="1"/>
            </p:cNvSpPr>
            <p:nvPr/>
          </p:nvSpPr>
          <p:spPr bwMode="auto">
            <a:xfrm>
              <a:off x="826" y="936"/>
              <a:ext cx="2324" cy="18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5075" name="AutoShape 53"/>
            <p:cNvSpPr>
              <a:spLocks noChangeArrowheads="1"/>
            </p:cNvSpPr>
            <p:nvPr/>
          </p:nvSpPr>
          <p:spPr bwMode="auto">
            <a:xfrm rot="-5411715">
              <a:off x="1402" y="1185"/>
              <a:ext cx="1328" cy="1635"/>
            </a:xfrm>
            <a:prstGeom prst="flowChartDelay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45076" name="Rectangle 48"/>
            <p:cNvSpPr>
              <a:spLocks noChangeArrowheads="1"/>
            </p:cNvSpPr>
            <p:nvPr/>
          </p:nvSpPr>
          <p:spPr bwMode="auto">
            <a:xfrm>
              <a:off x="1581" y="1543"/>
              <a:ext cx="976" cy="103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7" name="Rectangle 49"/>
            <p:cNvSpPr>
              <a:spLocks noChangeArrowheads="1"/>
            </p:cNvSpPr>
            <p:nvPr/>
          </p:nvSpPr>
          <p:spPr bwMode="auto">
            <a:xfrm>
              <a:off x="1706" y="1645"/>
              <a:ext cx="725" cy="6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8" name="Rectangle 3"/>
            <p:cNvSpPr>
              <a:spLocks noChangeArrowheads="1"/>
            </p:cNvSpPr>
            <p:nvPr/>
          </p:nvSpPr>
          <p:spPr bwMode="auto">
            <a:xfrm>
              <a:off x="1832" y="1798"/>
              <a:ext cx="489" cy="447"/>
            </a:xfrm>
            <a:prstGeom prst="rect">
              <a:avLst/>
            </a:prstGeom>
            <a:solidFill>
              <a:srgbClr val="A2C1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>
                <a:latin typeface="Times" pitchFamily="18" charset="0"/>
              </a:endParaRPr>
            </a:p>
            <a:p>
              <a:pPr algn="ctr"/>
              <a:endParaRPr lang="en-US" sz="1200">
                <a:latin typeface="Times" pitchFamily="18" charset="0"/>
              </a:endParaRPr>
            </a:p>
          </p:txBody>
        </p:sp>
        <p:sp>
          <p:nvSpPr>
            <p:cNvPr id="45079" name="Rectangle 5"/>
            <p:cNvSpPr>
              <a:spLocks noChangeArrowheads="1"/>
            </p:cNvSpPr>
            <p:nvPr/>
          </p:nvSpPr>
          <p:spPr bwMode="auto">
            <a:xfrm>
              <a:off x="2115" y="1762"/>
              <a:ext cx="196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0" name="Line 29"/>
            <p:cNvSpPr>
              <a:spLocks noChangeShapeType="1"/>
            </p:cNvSpPr>
            <p:nvPr/>
          </p:nvSpPr>
          <p:spPr bwMode="auto">
            <a:xfrm>
              <a:off x="2189" y="2205"/>
              <a:ext cx="11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TextBox 38"/>
            <p:cNvSpPr txBox="1">
              <a:spLocks noChangeArrowheads="1"/>
            </p:cNvSpPr>
            <p:nvPr/>
          </p:nvSpPr>
          <p:spPr bwMode="auto">
            <a:xfrm>
              <a:off x="1239" y="1002"/>
              <a:ext cx="1716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FFFFFF"/>
                  </a:solidFill>
                  <a:latin typeface="+mn-lt"/>
                </a:rPr>
                <a:t>Dark Matter Detector</a:t>
              </a:r>
            </a:p>
          </p:txBody>
        </p:sp>
        <p:sp>
          <p:nvSpPr>
            <p:cNvPr id="30746" name="TextBox 39"/>
            <p:cNvSpPr txBox="1">
              <a:spLocks noChangeArrowheads="1"/>
            </p:cNvSpPr>
            <p:nvPr/>
          </p:nvSpPr>
          <p:spPr bwMode="auto">
            <a:xfrm>
              <a:off x="1521" y="1921"/>
              <a:ext cx="1114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n-lt"/>
                </a:rPr>
                <a:t>nuclear recoil</a:t>
              </a:r>
            </a:p>
          </p:txBody>
        </p:sp>
      </p:grpSp>
      <p:sp>
        <p:nvSpPr>
          <p:cNvPr id="45059" name="Text Box 10"/>
          <p:cNvSpPr txBox="1">
            <a:spLocks noChangeArrowheads="1"/>
          </p:cNvSpPr>
          <p:nvPr/>
        </p:nvSpPr>
        <p:spPr bwMode="auto">
          <a:xfrm>
            <a:off x="0" y="40005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FFFFFF"/>
                </a:solidFill>
              </a:rPr>
              <a:t>Cosmic Frontier at Fermilab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149226" y="5776853"/>
            <a:ext cx="45291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FFFF"/>
                </a:solidFill>
              </a:rPr>
              <a:t>Detectors </a:t>
            </a:r>
            <a:r>
              <a:rPr lang="en-US" sz="2000" dirty="0" smtClean="0">
                <a:solidFill>
                  <a:srgbClr val="FFFFFF"/>
                </a:solidFill>
              </a:rPr>
              <a:t>in </a:t>
            </a:r>
            <a:r>
              <a:rPr lang="en-US" sz="2000" dirty="0">
                <a:solidFill>
                  <a:srgbClr val="FFFFFF"/>
                </a:solidFill>
              </a:rPr>
              <a:t>underground facilities</a:t>
            </a:r>
          </a:p>
        </p:txBody>
      </p:sp>
      <p:grpSp>
        <p:nvGrpSpPr>
          <p:cNvPr id="45061" name="Group 38"/>
          <p:cNvGrpSpPr>
            <a:grpSpLocks/>
          </p:cNvGrpSpPr>
          <p:nvPr/>
        </p:nvGrpSpPr>
        <p:grpSpPr bwMode="auto">
          <a:xfrm>
            <a:off x="1574800" y="2811403"/>
            <a:ext cx="2054225" cy="2441575"/>
            <a:chOff x="337455" y="2872740"/>
            <a:chExt cx="1626144" cy="2067560"/>
          </a:xfrm>
        </p:grpSpPr>
        <p:pic>
          <p:nvPicPr>
            <p:cNvPr id="45071" name="Picture 26" descr="COUPP 4 k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46" b="32832"/>
            <a:stretch>
              <a:fillRect/>
            </a:stretch>
          </p:blipFill>
          <p:spPr bwMode="auto">
            <a:xfrm>
              <a:off x="337455" y="4191000"/>
              <a:ext cx="1626144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2" name="Picture 25" descr="CDM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41" b="14372"/>
            <a:stretch>
              <a:fillRect/>
            </a:stretch>
          </p:blipFill>
          <p:spPr bwMode="auto">
            <a:xfrm>
              <a:off x="337455" y="2872740"/>
              <a:ext cx="1626143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3" name="Picture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4" b="51553"/>
            <a:stretch>
              <a:fillRect/>
            </a:stretch>
          </p:blipFill>
          <p:spPr bwMode="auto">
            <a:xfrm>
              <a:off x="337455" y="3498849"/>
              <a:ext cx="1626143" cy="774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1976083" y="3659128"/>
            <a:ext cx="11528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Detector</a:t>
            </a:r>
          </a:p>
        </p:txBody>
      </p:sp>
      <p:sp>
        <p:nvSpPr>
          <p:cNvPr id="45063" name="Line 22"/>
          <p:cNvSpPr>
            <a:spLocks noChangeShapeType="1"/>
          </p:cNvSpPr>
          <p:nvPr/>
        </p:nvSpPr>
        <p:spPr bwMode="auto">
          <a:xfrm flipV="1">
            <a:off x="2536825" y="3479741"/>
            <a:ext cx="2000250" cy="852487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Line 4"/>
          <p:cNvSpPr>
            <a:spLocks noChangeShapeType="1"/>
          </p:cNvSpPr>
          <p:nvPr/>
        </p:nvSpPr>
        <p:spPr bwMode="auto">
          <a:xfrm>
            <a:off x="966788" y="2811403"/>
            <a:ext cx="1579562" cy="149701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TextBox 1"/>
          <p:cNvSpPr txBox="1">
            <a:spLocks noChangeArrowheads="1"/>
          </p:cNvSpPr>
          <p:nvPr/>
        </p:nvSpPr>
        <p:spPr bwMode="auto">
          <a:xfrm>
            <a:off x="4958152" y="1450976"/>
            <a:ext cx="189667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rgbClr val="FFFFFF"/>
                </a:solidFill>
              </a:rPr>
              <a:t>Dark Energy</a:t>
            </a:r>
          </a:p>
          <a:p>
            <a:pPr algn="ctr" eaLnBrk="1" hangingPunct="1"/>
            <a:r>
              <a:rPr lang="en-US" sz="2400" dirty="0">
                <a:solidFill>
                  <a:srgbClr val="FFFFFF"/>
                </a:solidFill>
              </a:rPr>
              <a:t>Camera</a:t>
            </a:r>
          </a:p>
        </p:txBody>
      </p:sp>
      <p:sp>
        <p:nvSpPr>
          <p:cNvPr id="45066" name="TextBox 2"/>
          <p:cNvSpPr txBox="1">
            <a:spLocks noChangeArrowheads="1"/>
          </p:cNvSpPr>
          <p:nvPr/>
        </p:nvSpPr>
        <p:spPr bwMode="auto">
          <a:xfrm>
            <a:off x="100012" y="2171641"/>
            <a:ext cx="16573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C000"/>
                </a:solidFill>
              </a:rPr>
              <a:t>Dark Matter Particle</a:t>
            </a:r>
          </a:p>
        </p:txBody>
      </p:sp>
      <p:pic>
        <p:nvPicPr>
          <p:cNvPr id="45068" name="Picture 13" descr="11-0035-08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1193800"/>
            <a:ext cx="2206625" cy="33067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Indian Institutions and Fermilab Collaboration, Nov. 26-27,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DD1F35-12EB-3D43-8CD1-0229696484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9" name="Picture 2" descr="http://fnal.gov/pub/presspass/press_releases/images/DES-DECam-20101018/CTIO-aerial-m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3317875"/>
            <a:ext cx="3910012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6887421" y="2900363"/>
            <a:ext cx="2013692" cy="82484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chemeClr val="bg1"/>
                </a:solidFill>
              </a:rPr>
              <a:t>570-Megapixel</a:t>
            </a:r>
          </a:p>
          <a:p>
            <a:pPr algn="r" eaLnBrk="1" hangingPunct="1"/>
            <a:r>
              <a:rPr lang="en-US" sz="1400" dirty="0">
                <a:solidFill>
                  <a:schemeClr val="bg1"/>
                </a:solidFill>
              </a:rPr>
              <a:t>digital camera</a:t>
            </a:r>
          </a:p>
          <a:p>
            <a:pPr algn="r" eaLnBrk="1" hangingPunct="1"/>
            <a:r>
              <a:rPr lang="en-US" sz="1400" dirty="0">
                <a:solidFill>
                  <a:schemeClr val="bg1"/>
                </a:solidFill>
              </a:rPr>
              <a:t>Fermilab (Spring 2012)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292975" y="3052763"/>
            <a:ext cx="423863" cy="10890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6368873"/>
      </p:ext>
    </p:extLst>
  </p:cSld>
  <p:clrMapOvr>
    <a:masterClrMapping/>
  </p:clrMapOvr>
  <p:transition advTm="8068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9342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1" descr="DECam_NGC1365-med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75"/>
            <a:ext cx="9147175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3200" dirty="0">
                <a:solidFill>
                  <a:srgbClr val="FFFFFF"/>
                </a:solidFill>
              </a:rPr>
              <a:t>Dark Energy Survey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0" y="6412468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FF"/>
                </a:solidFill>
              </a:rPr>
              <a:t>Galaxy NGC 1365, in the </a:t>
            </a:r>
            <a:r>
              <a:rPr lang="en-US" sz="1800" dirty="0" err="1">
                <a:solidFill>
                  <a:srgbClr val="FFFFFF"/>
                </a:solidFill>
              </a:rPr>
              <a:t>Fornax</a:t>
            </a:r>
            <a:r>
              <a:rPr lang="en-US" sz="1800" dirty="0">
                <a:solidFill>
                  <a:srgbClr val="FFFFFF"/>
                </a:solidFill>
              </a:rPr>
              <a:t> cluster of galaxies (~60 million light years from Earth)</a:t>
            </a:r>
          </a:p>
        </p:txBody>
      </p:sp>
    </p:spTree>
    <p:extLst>
      <p:ext uri="{BB962C8B-B14F-4D97-AF65-F5344CB8AC3E}">
        <p14:creationId xmlns:p14="http://schemas.microsoft.com/office/powerpoint/2010/main" val="1124300873"/>
      </p:ext>
    </p:extLst>
  </p:cSld>
  <p:clrMapOvr>
    <a:masterClrMapping/>
  </p:clrMapOvr>
  <p:transition spd="slow" advTm="2402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533400"/>
            <a:ext cx="5480859" cy="181588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>
              <a:buClr>
                <a:srgbClr val="003300"/>
              </a:buClr>
            </a:pP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Construction:</a:t>
            </a:r>
          </a:p>
          <a:p>
            <a:pPr marL="342900" indent="-342900" algn="l">
              <a:buClr>
                <a:srgbClr val="003300"/>
              </a:buClr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3300"/>
                </a:solidFill>
                <a:latin typeface="+mn-lt"/>
              </a:rPr>
              <a:t>NOvA</a:t>
            </a: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 Accelerator Upgrade</a:t>
            </a:r>
          </a:p>
          <a:p>
            <a:pPr marL="342900" indent="-342900" algn="l">
              <a:buClr>
                <a:srgbClr val="00330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Proton Improvement Plan</a:t>
            </a:r>
          </a:p>
          <a:p>
            <a:pPr marL="342900" indent="-342900" algn="l">
              <a:buClr>
                <a:srgbClr val="003300"/>
              </a:buClr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3300"/>
                </a:solidFill>
                <a:latin typeface="+mn-lt"/>
              </a:rPr>
              <a:t>Muon</a:t>
            </a: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 Campus</a:t>
            </a:r>
          </a:p>
          <a:p>
            <a:pPr marL="342900" indent="-342900" algn="l">
              <a:buClr>
                <a:srgbClr val="00330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Illinois Accelerator Research Center</a:t>
            </a:r>
          </a:p>
          <a:p>
            <a:pPr marL="342900" indent="-342900" algn="l">
              <a:buClr>
                <a:srgbClr val="00330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Superconducting Accelerator Facilities for Project X, …</a:t>
            </a:r>
          </a:p>
        </p:txBody>
      </p:sp>
    </p:spTree>
    <p:extLst>
      <p:ext uri="{BB962C8B-B14F-4D97-AF65-F5344CB8AC3E}">
        <p14:creationId xmlns:p14="http://schemas.microsoft.com/office/powerpoint/2010/main" val="316270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858"/>
    </mc:Choice>
    <mc:Fallback>
      <p:transition spd="slow" advTm="13285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" y="0"/>
            <a:ext cx="913790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533400"/>
            <a:ext cx="5480859" cy="122495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>
              <a:buClr>
                <a:srgbClr val="003300"/>
              </a:buClr>
            </a:pP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Construction:</a:t>
            </a:r>
          </a:p>
          <a:p>
            <a:pPr marL="342900" indent="-342900" algn="l">
              <a:buClr>
                <a:srgbClr val="00330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Proton Improvement Plan</a:t>
            </a:r>
          </a:p>
          <a:p>
            <a:pPr marL="342900" indent="-342900" algn="l">
              <a:buClr>
                <a:srgbClr val="003300"/>
              </a:buClr>
              <a:buFont typeface="Arial" pitchFamily="34" charset="0"/>
              <a:buChar char="•"/>
            </a:pPr>
            <a:r>
              <a:rPr lang="en-US" sz="1600" dirty="0" err="1" smtClean="0">
                <a:solidFill>
                  <a:srgbClr val="003300"/>
                </a:solidFill>
                <a:latin typeface="+mn-lt"/>
              </a:rPr>
              <a:t>Muon</a:t>
            </a: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 Campus</a:t>
            </a:r>
          </a:p>
          <a:p>
            <a:pPr marL="342900" indent="-342900" algn="l">
              <a:buClr>
                <a:srgbClr val="00330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3300"/>
                </a:solidFill>
                <a:latin typeface="+mn-lt"/>
              </a:rPr>
              <a:t>Superconducting Accelerator Facilities for Project X, …</a:t>
            </a:r>
          </a:p>
        </p:txBody>
      </p:sp>
    </p:spTree>
    <p:extLst>
      <p:ext uri="{BB962C8B-B14F-4D97-AF65-F5344CB8AC3E}">
        <p14:creationId xmlns:p14="http://schemas.microsoft.com/office/powerpoint/2010/main" val="255285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65"/>
    </mc:Choice>
    <mc:Fallback>
      <p:transition spd="slow" advTm="1506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8|1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|35.8|163.7|5.3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"/>
</p:tagLst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19909</TotalTime>
  <Words>1945</Words>
  <Application>Microsoft Office PowerPoint</Application>
  <PresentationFormat>On-screen Show (4:3)</PresentationFormat>
  <Paragraphs>420</Paragraphs>
  <Slides>35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Factory</vt:lpstr>
      <vt:lpstr>PowerPoint Presentation</vt:lpstr>
      <vt:lpstr>The triumphs………</vt:lpstr>
      <vt:lpstr>……………. and the mysteries</vt:lpstr>
      <vt:lpstr>PowerPoint Presentation</vt:lpstr>
      <vt:lpstr>Energy Frontier at Fermilab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of U.S. Neutrino Experiments</vt:lpstr>
      <vt:lpstr>LBNE in two phases</vt:lpstr>
      <vt:lpstr>Muon Campus</vt:lpstr>
      <vt:lpstr>Project X: new experiments </vt:lpstr>
      <vt:lpstr>Project X and the big questions</vt:lpstr>
      <vt:lpstr>Project X: technology innovation</vt:lpstr>
      <vt:lpstr>1.3 GHz Cavity Development</vt:lpstr>
      <vt:lpstr>Solid-state Amplifiers at 325 MHz</vt:lpstr>
      <vt:lpstr>BARC: Cryomodule Test Stand</vt:lpstr>
      <vt:lpstr>IIFC – n P</vt:lpstr>
      <vt:lpstr>Impressive Technical Work</vt:lpstr>
      <vt:lpstr>Indian Institutions at Fermilab</vt:lpstr>
      <vt:lpstr>Summary: Vision of Fermilab</vt:lpstr>
      <vt:lpstr>Projects and Programs: timeline</vt:lpstr>
      <vt:lpstr>Summary: Fermilab-India Collaboration</vt:lpstr>
      <vt:lpstr>PowerPoint Presentation</vt:lpstr>
      <vt:lpstr>Particle Experiments: Operation Schedule</vt:lpstr>
      <vt:lpstr>Accelerator Improvement:  Booster, Main Injector, and Recycler</vt:lpstr>
      <vt:lpstr>PowerPoint Presentation</vt:lpstr>
      <vt:lpstr>Construction: NOvA Near Detector</vt:lpstr>
      <vt:lpstr>Construction: NOvA Far Detector</vt:lpstr>
      <vt:lpstr>Construction: MicroBooNE (LAr TPC)</vt:lpstr>
      <vt:lpstr>Muon g-2</vt:lpstr>
      <vt:lpstr>Mu2e</vt:lpstr>
      <vt:lpstr>Illinois Accelerator Research Center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Martha E. Michels x3511 08971N</dc:creator>
  <cp:lastModifiedBy>Young-kee Kim</cp:lastModifiedBy>
  <cp:revision>395</cp:revision>
  <cp:lastPrinted>2012-10-03T18:05:26Z</cp:lastPrinted>
  <dcterms:created xsi:type="dcterms:W3CDTF">2010-11-30T17:45:40Z</dcterms:created>
  <dcterms:modified xsi:type="dcterms:W3CDTF">2012-11-26T14:19:16Z</dcterms:modified>
</cp:coreProperties>
</file>