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559" r:id="rId2"/>
    <p:sldId id="563" r:id="rId3"/>
    <p:sldId id="561" r:id="rId4"/>
    <p:sldId id="567" r:id="rId5"/>
    <p:sldId id="551" r:id="rId6"/>
    <p:sldId id="566" r:id="rId7"/>
    <p:sldId id="565" r:id="rId8"/>
    <p:sldId id="568" r:id="rId9"/>
    <p:sldId id="570" r:id="rId10"/>
    <p:sldId id="571" r:id="rId11"/>
    <p:sldId id="572" r:id="rId12"/>
    <p:sldId id="573" r:id="rId13"/>
    <p:sldId id="574" r:id="rId14"/>
    <p:sldId id="575" r:id="rId15"/>
    <p:sldId id="576" r:id="rId16"/>
    <p:sldId id="506" r:id="rId17"/>
    <p:sldId id="507" r:id="rId18"/>
    <p:sldId id="508" r:id="rId19"/>
    <p:sldId id="509" r:id="rId20"/>
    <p:sldId id="510" r:id="rId21"/>
    <p:sldId id="497" r:id="rId22"/>
    <p:sldId id="498" r:id="rId23"/>
    <p:sldId id="499" r:id="rId24"/>
    <p:sldId id="500" r:id="rId25"/>
    <p:sldId id="501" r:id="rId26"/>
    <p:sldId id="502" r:id="rId27"/>
    <p:sldId id="503" r:id="rId28"/>
    <p:sldId id="504" r:id="rId29"/>
    <p:sldId id="494" r:id="rId30"/>
    <p:sldId id="495" r:id="rId31"/>
    <p:sldId id="512" r:id="rId32"/>
    <p:sldId id="513" r:id="rId33"/>
    <p:sldId id="515" r:id="rId34"/>
    <p:sldId id="516" r:id="rId35"/>
    <p:sldId id="518" r:id="rId36"/>
    <p:sldId id="519" r:id="rId37"/>
    <p:sldId id="521" r:id="rId38"/>
    <p:sldId id="522" r:id="rId39"/>
    <p:sldId id="523" r:id="rId40"/>
    <p:sldId id="524" r:id="rId41"/>
    <p:sldId id="525" r:id="rId42"/>
    <p:sldId id="526" r:id="rId43"/>
    <p:sldId id="539" r:id="rId44"/>
    <p:sldId id="540" r:id="rId45"/>
    <p:sldId id="543" r:id="rId46"/>
    <p:sldId id="544" r:id="rId47"/>
    <p:sldId id="545" r:id="rId48"/>
    <p:sldId id="546" r:id="rId49"/>
    <p:sldId id="547" r:id="rId50"/>
    <p:sldId id="548" r:id="rId51"/>
    <p:sldId id="549" r:id="rId52"/>
    <p:sldId id="553" r:id="rId53"/>
    <p:sldId id="554" r:id="rId54"/>
    <p:sldId id="555" r:id="rId55"/>
    <p:sldId id="556" r:id="rId56"/>
    <p:sldId id="557" r:id="rId57"/>
    <p:sldId id="558" r:id="rId58"/>
    <p:sldId id="577" r:id="rId59"/>
    <p:sldId id="560" r:id="rId60"/>
    <p:sldId id="477" r:id="rId61"/>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07" autoAdjust="0"/>
  </p:normalViewPr>
  <p:slideViewPr>
    <p:cSldViewPr>
      <p:cViewPr>
        <p:scale>
          <a:sx n="70" d="100"/>
          <a:sy n="70" d="100"/>
        </p:scale>
        <p:origin x="-89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56" tIns="48328" rIns="96656" bIns="48328"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5438775" y="0"/>
            <a:ext cx="4160838" cy="365125"/>
          </a:xfrm>
          <a:prstGeom prst="rect">
            <a:avLst/>
          </a:prstGeom>
        </p:spPr>
        <p:txBody>
          <a:bodyPr vert="horz" lIns="96656" tIns="48328" rIns="96656" bIns="48328" rtlCol="0"/>
          <a:lstStyle>
            <a:lvl1pPr algn="r">
              <a:defRPr sz="1200">
                <a:latin typeface="Arial" charset="0"/>
              </a:defRPr>
            </a:lvl1pPr>
          </a:lstStyle>
          <a:p>
            <a:pPr>
              <a:defRPr/>
            </a:pPr>
            <a:fld id="{7F38F8FF-4643-4709-A519-BAC16A5F5EDA}" type="datetimeFigureOut">
              <a:rPr lang="en-US"/>
              <a:pPr>
                <a:defRPr/>
              </a:pPr>
              <a:t>11/26/2012</a:t>
            </a:fld>
            <a:endParaRPr lang="en-US"/>
          </a:p>
        </p:txBody>
      </p:sp>
      <p:sp>
        <p:nvSpPr>
          <p:cNvPr id="4" name="Footer Placeholder 3"/>
          <p:cNvSpPr>
            <a:spLocks noGrp="1"/>
          </p:cNvSpPr>
          <p:nvPr>
            <p:ph type="ftr" sz="quarter" idx="2"/>
          </p:nvPr>
        </p:nvSpPr>
        <p:spPr>
          <a:xfrm>
            <a:off x="0" y="6948488"/>
            <a:ext cx="4160838" cy="365125"/>
          </a:xfrm>
          <a:prstGeom prst="rect">
            <a:avLst/>
          </a:prstGeom>
        </p:spPr>
        <p:txBody>
          <a:bodyPr vert="horz" lIns="96656" tIns="48328" rIns="96656" bIns="48328"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6656" tIns="48328" rIns="96656" bIns="48328" rtlCol="0" anchor="b"/>
          <a:lstStyle>
            <a:lvl1pPr algn="r">
              <a:defRPr sz="1200">
                <a:latin typeface="Arial" charset="0"/>
              </a:defRPr>
            </a:lvl1pPr>
          </a:lstStyle>
          <a:p>
            <a:pPr>
              <a:defRPr/>
            </a:pPr>
            <a:fld id="{A002625B-E303-4D43-A631-D17B79B9D8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a:defRPr sz="12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58850" y="3473450"/>
            <a:ext cx="7683500" cy="329247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a:defRPr sz="1200">
                <a:latin typeface="Arial" charset="0"/>
              </a:defRPr>
            </a:lvl1pPr>
          </a:lstStyle>
          <a:p>
            <a:pPr>
              <a:defRPr/>
            </a:pPr>
            <a:fld id="{9DC63515-568F-44BE-8539-2DDA73552D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idx="5"/>
          </p:nvPr>
        </p:nvSpPr>
        <p:spPr>
          <a:noFill/>
        </p:spPr>
        <p:txBody>
          <a:bodyPr/>
          <a:lstStyle/>
          <a:p>
            <a:fld id="{3FB29B45-ECD1-4E83-BB76-1ACDAA2F7F40}" type="slidenum">
              <a:rPr lang="en-IN" smtClean="0">
                <a:latin typeface="Arial" pitchFamily="34" charset="0"/>
              </a:rPr>
              <a:pPr/>
              <a:t>7</a:t>
            </a:fld>
            <a:endParaRPr lang="en-IN" smtClean="0">
              <a:latin typeface="Arial" pitchFamily="34" charset="0"/>
            </a:endParaRPr>
          </a:p>
        </p:txBody>
      </p:sp>
      <p:sp>
        <p:nvSpPr>
          <p:cNvPr id="24579" name="Rectangle 1"/>
          <p:cNvSpPr>
            <a:spLocks noGrp="1" noRot="1" noChangeAspect="1" noChangeArrowheads="1" noTextEdit="1"/>
          </p:cNvSpPr>
          <p:nvPr>
            <p:ph type="sldImg"/>
          </p:nvPr>
        </p:nvSpPr>
        <p:spPr>
          <a:xfrm>
            <a:off x="2970213" y="555625"/>
            <a:ext cx="3659187" cy="2743200"/>
          </a:xfrm>
          <a:solidFill>
            <a:srgbClr val="FFFFFF"/>
          </a:solidFill>
          <a:ln/>
        </p:spPr>
      </p:sp>
      <p:sp>
        <p:nvSpPr>
          <p:cNvPr id="24580" name="Rectangle 2"/>
          <p:cNvSpPr>
            <a:spLocks noGrp="1" noChangeArrowheads="1"/>
          </p:cNvSpPr>
          <p:nvPr>
            <p:ph type="body" idx="1"/>
          </p:nvPr>
        </p:nvSpPr>
        <p:spPr>
          <a:noFill/>
          <a:ln/>
        </p:spPr>
        <p:txBody>
          <a:bodyPr wrap="none" anchor="ctr"/>
          <a:lstStyle/>
          <a:p>
            <a:pPr>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endParaRPr lang="en-US" smtClean="0"/>
          </a:p>
        </p:txBody>
      </p:sp>
      <p:sp>
        <p:nvSpPr>
          <p:cNvPr id="12292" name="Slide Number Placeholder 3"/>
          <p:cNvSpPr>
            <a:spLocks noGrp="1"/>
          </p:cNvSpPr>
          <p:nvPr>
            <p:ph type="sldNum" sz="quarter" idx="5"/>
          </p:nvPr>
        </p:nvSpPr>
        <p:spPr>
          <a:noFill/>
        </p:spPr>
        <p:txBody>
          <a:bodyPr/>
          <a:lstStyle/>
          <a:p>
            <a:fld id="{B2CB87F7-62E0-4D6B-98A2-D06E43BB7730}" type="slidenum">
              <a:rPr lang="en-US" smtClean="0"/>
              <a:pPr/>
              <a:t>16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smtClean="0"/>
          </a:p>
        </p:txBody>
      </p:sp>
      <p:sp>
        <p:nvSpPr>
          <p:cNvPr id="13316" name="Slide Number Placeholder 3"/>
          <p:cNvSpPr>
            <a:spLocks noGrp="1"/>
          </p:cNvSpPr>
          <p:nvPr>
            <p:ph type="sldNum" sz="quarter" idx="5"/>
          </p:nvPr>
        </p:nvSpPr>
        <p:spPr>
          <a:noFill/>
        </p:spPr>
        <p:txBody>
          <a:bodyPr/>
          <a:lstStyle/>
          <a:p>
            <a:fld id="{0A60A7BC-EB2F-46A8-B08C-8EE43F49C8BB}" type="slidenum">
              <a:rPr lang="en-US" smtClean="0"/>
              <a:pPr/>
              <a:t>19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spcBef>
                <a:spcPct val="0"/>
              </a:spcBef>
            </a:pPr>
            <a:endParaRPr lang="en-US" smtClean="0">
              <a:latin typeface="Times" pitchFamily="18" charset="0"/>
            </a:endParaRPr>
          </a:p>
        </p:txBody>
      </p:sp>
      <p:sp>
        <p:nvSpPr>
          <p:cNvPr id="14340" name="Slide Number Placeholder 3"/>
          <p:cNvSpPr>
            <a:spLocks noGrp="1"/>
          </p:cNvSpPr>
          <p:nvPr>
            <p:ph type="sldNum" sz="quarter" idx="5"/>
          </p:nvPr>
        </p:nvSpPr>
        <p:spPr>
          <a:noFill/>
        </p:spPr>
        <p:txBody>
          <a:bodyPr/>
          <a:lstStyle/>
          <a:p>
            <a:fld id="{1C511C4D-1BE4-44CC-9BF4-18AEB3A8911B}" type="slidenum">
              <a:rPr lang="en-US" smtClean="0">
                <a:latin typeface="Times" pitchFamily="18" charset="0"/>
              </a:rPr>
              <a:pPr/>
              <a:t>21</a:t>
            </a:fld>
            <a:endParaRPr 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79532" indent="-279532" algn="just" fontAlgn="auto">
              <a:spcAft>
                <a:spcPts val="0"/>
              </a:spcAft>
              <a:buClr>
                <a:schemeClr val="accent3"/>
              </a:buClr>
              <a:buFont typeface="Wingdings 2"/>
              <a:buChar char=""/>
              <a:defRPr/>
            </a:pPr>
            <a:r>
              <a:rPr lang="en-US" dirty="0" smtClean="0">
                <a:latin typeface="Times New Roman" pitchFamily="18" charset="0"/>
                <a:cs typeface="Times New Roman" pitchFamily="18" charset="0"/>
              </a:rPr>
              <a:t>The RF Protection Interlock (RFPI) system continues to monitor the high power RF (HPRF) system during the entire power ON period and protects it by opening the fast switch at the output of LLRF within 1-2 microseconds of detection of any fault condition.</a:t>
            </a:r>
          </a:p>
          <a:p>
            <a:pPr marL="279532" indent="-279532" algn="just" fontAlgn="auto">
              <a:spcAft>
                <a:spcPts val="0"/>
              </a:spcAft>
              <a:buClr>
                <a:schemeClr val="accent3"/>
              </a:buClr>
              <a:buFont typeface="Wingdings 2"/>
              <a:buChar char=""/>
              <a:defRPr/>
            </a:pPr>
            <a:r>
              <a:rPr lang="en-US" dirty="0" smtClean="0">
                <a:latin typeface="Times New Roman" pitchFamily="18" charset="0"/>
                <a:cs typeface="Times New Roman" pitchFamily="18" charset="0"/>
              </a:rPr>
              <a:t>The RFPI system inhibits the modulator in case the same fault is observed on three consecutive pulses, thereby removing the DC power source to the klystron.</a:t>
            </a:r>
            <a:endParaRPr lang="en-US" dirty="0">
              <a:latin typeface="Times New Roman" pitchFamily="18" charset="0"/>
              <a:cs typeface="Times New Roman" pitchFamily="18" charset="0"/>
            </a:endParaRPr>
          </a:p>
        </p:txBody>
      </p:sp>
      <p:sp>
        <p:nvSpPr>
          <p:cNvPr id="15364" name="Slide Number Placeholder 3"/>
          <p:cNvSpPr>
            <a:spLocks noGrp="1"/>
          </p:cNvSpPr>
          <p:nvPr>
            <p:ph type="sldNum" sz="quarter" idx="5"/>
          </p:nvPr>
        </p:nvSpPr>
        <p:spPr>
          <a:noFill/>
        </p:spPr>
        <p:txBody>
          <a:bodyPr/>
          <a:lstStyle/>
          <a:p>
            <a:fld id="{09BBA445-AECF-48F6-994C-D9FF94FD4EEC}" type="slidenum">
              <a:rPr lang="en-US" smtClean="0">
                <a:latin typeface="Times" pitchFamily="18" charset="0"/>
              </a:rPr>
              <a:pPr/>
              <a:t>22</a:t>
            </a:fld>
            <a:endParaRPr 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a:spcBef>
                <a:spcPct val="0"/>
              </a:spcBef>
            </a:pPr>
            <a:r>
              <a:rPr lang="en-US" smtClean="0">
                <a:latin typeface="Times" pitchFamily="18" charset="0"/>
              </a:rPr>
              <a:t>A brief design report showing </a:t>
            </a:r>
            <a:r>
              <a:rPr lang="en-IN" smtClean="0">
                <a:latin typeface="Times" pitchFamily="18" charset="0"/>
              </a:rPr>
              <a:t>block diagram of the proposed system control board with the placement of ADC, RAM, FPGA, PMT and RF leakage channels was submitted to Fermi Lab and was approved by them. T</a:t>
            </a:r>
            <a:r>
              <a:rPr lang="en-US" smtClean="0">
                <a:latin typeface="Times" pitchFamily="18" charset="0"/>
              </a:rPr>
              <a:t>he detailed schematics of the new system control board are being prepared which will be reviewed by Fermi Lab before fabrication of the module. </a:t>
            </a:r>
          </a:p>
          <a:p>
            <a:pPr>
              <a:spcBef>
                <a:spcPct val="0"/>
              </a:spcBef>
            </a:pPr>
            <a:endParaRPr lang="en-US" smtClean="0">
              <a:latin typeface="Times" pitchFamily="18" charset="0"/>
            </a:endParaRPr>
          </a:p>
          <a:p>
            <a:pPr eaLnBrk="1" hangingPunct="1">
              <a:spcBef>
                <a:spcPct val="0"/>
              </a:spcBef>
            </a:pPr>
            <a:r>
              <a:rPr lang="en-US" smtClean="0">
                <a:latin typeface="Calibri" pitchFamily="34" charset="0"/>
              </a:rPr>
              <a:t>In order to speed up the overall development it was also decided to simultaneously start the design and development of Multi-trip board based on the new mezzanine board approach. This approach consists of a common carrier board accommodatin</a:t>
            </a:r>
            <a:r>
              <a:rPr lang="en-IN" smtClean="0">
                <a:latin typeface="Calibri" pitchFamily="34" charset="0"/>
              </a:rPr>
              <a:t>g ADC, Memory, VME interface and digital glue logic and a mezzanine board accommodating analog and RF sections that are unique to each module.</a:t>
            </a:r>
          </a:p>
          <a:p>
            <a:pPr eaLnBrk="1" hangingPunct="1">
              <a:spcBef>
                <a:spcPct val="0"/>
              </a:spcBef>
            </a:pPr>
            <a:r>
              <a:rPr lang="en-US" smtClean="0">
                <a:latin typeface="Times" pitchFamily="18" charset="0"/>
              </a:rPr>
              <a:t>Multi-trip module will be fabricated in mezzanine card format to study the performance of the mezzanine bus and evaluate the performance of LVDS v/s parallel bus data transfer.</a:t>
            </a:r>
          </a:p>
          <a:p>
            <a:pPr>
              <a:spcBef>
                <a:spcPct val="0"/>
              </a:spcBef>
            </a:pPr>
            <a:endParaRPr lang="en-US" smtClean="0">
              <a:latin typeface="Times" pitchFamily="18" charset="0"/>
            </a:endParaRPr>
          </a:p>
        </p:txBody>
      </p:sp>
      <p:sp>
        <p:nvSpPr>
          <p:cNvPr id="16388" name="Slide Number Placeholder 3"/>
          <p:cNvSpPr>
            <a:spLocks noGrp="1"/>
          </p:cNvSpPr>
          <p:nvPr>
            <p:ph type="sldNum" sz="quarter" idx="5"/>
          </p:nvPr>
        </p:nvSpPr>
        <p:spPr>
          <a:noFill/>
        </p:spPr>
        <p:txBody>
          <a:bodyPr/>
          <a:lstStyle/>
          <a:p>
            <a:fld id="{8080079C-CFDE-41CC-A7DF-42EA6BC1D770}" type="slidenum">
              <a:rPr lang="en-US" smtClean="0">
                <a:latin typeface="Times" pitchFamily="18" charset="0"/>
              </a:rPr>
              <a:pPr/>
              <a:t>24</a:t>
            </a:fld>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Fermi Logo"/>
          <p:cNvPicPr>
            <a:picLocks noChangeAspect="1" noChangeArrowheads="1"/>
          </p:cNvPicPr>
          <p:nvPr/>
        </p:nvPicPr>
        <p:blipFill>
          <a:blip r:embed="rId2"/>
          <a:srcRect/>
          <a:stretch>
            <a:fillRect/>
          </a:stretch>
        </p:blipFill>
        <p:spPr bwMode="auto">
          <a:xfrm>
            <a:off x="0" y="-228600"/>
            <a:ext cx="914400" cy="981075"/>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8464550" y="0"/>
            <a:ext cx="679450" cy="762000"/>
          </a:xfrm>
          <a:prstGeom prst="rect">
            <a:avLst/>
          </a:prstGeom>
          <a:noFill/>
          <a:ln w="9525">
            <a:noFill/>
            <a:miter lim="800000"/>
            <a:headEnd/>
            <a:tailEnd/>
          </a:ln>
        </p:spPr>
      </p:pic>
      <p:sp>
        <p:nvSpPr>
          <p:cNvPr id="7171" name="Rectangle 2"/>
          <p:cNvSpPr>
            <a:spLocks noGrp="1" noChangeArrowheads="1"/>
          </p:cNvSpPr>
          <p:nvPr>
            <p:ph type="ctrTitle"/>
          </p:nvPr>
        </p:nvSpPr>
        <p:spPr>
          <a:xfrm>
            <a:off x="685800" y="1295400"/>
            <a:ext cx="7772400" cy="1470025"/>
          </a:xfrm>
        </p:spPr>
        <p:txBody>
          <a:bodyPr/>
          <a:lstStyle>
            <a:lvl1pPr>
              <a:defRPr sz="4000"/>
            </a:lvl1pPr>
          </a:lstStyle>
          <a:p>
            <a:r>
              <a:rPr lang="en-US" smtClean="0"/>
              <a:t>Click to edit Master title style</a:t>
            </a:r>
            <a:endParaRPr lang="en-US"/>
          </a:p>
        </p:txBody>
      </p:sp>
      <p:sp>
        <p:nvSpPr>
          <p:cNvPr id="7172" name="Rectangle 3"/>
          <p:cNvSpPr>
            <a:spLocks noGrp="1" noChangeArrowheads="1"/>
          </p:cNvSpPr>
          <p:nvPr>
            <p:ph type="subTitle" idx="1"/>
          </p:nvPr>
        </p:nvSpPr>
        <p:spPr>
          <a:xfrm>
            <a:off x="1371600" y="4114800"/>
            <a:ext cx="6400800" cy="1752600"/>
          </a:xfrm>
        </p:spPr>
        <p:txBody>
          <a:bodyPr/>
          <a:lstStyle>
            <a:lvl1pPr marL="0" indent="0" algn="ctr">
              <a:buFontTx/>
              <a:buNone/>
              <a:defRPr sz="2800"/>
            </a:lvl1pPr>
          </a:lstStyle>
          <a:p>
            <a:r>
              <a:rPr lang="en-US" smtClean="0"/>
              <a:t>Click to edit Master subtitle style</a:t>
            </a:r>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92" name="Rectangle 8"/>
          <p:cNvSpPr>
            <a:spLocks noChangeArrowheads="1"/>
          </p:cNvSpPr>
          <p:nvPr/>
        </p:nvSpPr>
        <p:spPr bwMode="auto">
          <a:xfrm>
            <a:off x="228600" y="762000"/>
            <a:ext cx="8153400" cy="76200"/>
          </a:xfrm>
          <a:prstGeom prst="rect">
            <a:avLst/>
          </a:prstGeom>
          <a:solidFill>
            <a:srgbClr val="0000FF"/>
          </a:solidFill>
          <a:ln w="9525">
            <a:solidFill>
              <a:schemeClr val="tx1"/>
            </a:solidFill>
            <a:miter lim="800000"/>
            <a:headEnd/>
            <a:tailEnd/>
          </a:ln>
          <a:effectLst/>
        </p:spPr>
        <p:txBody>
          <a:bodyPr wrap="none" anchor="ctr"/>
          <a:lstStyle/>
          <a:p>
            <a:pPr eaLnBrk="0" hangingPunct="0">
              <a:defRPr/>
            </a:pPr>
            <a:endParaRPr lang="en-US">
              <a:latin typeface="Arial" pitchFamily="34" charset="0"/>
            </a:endParaRPr>
          </a:p>
        </p:txBody>
      </p:sp>
      <p:pic>
        <p:nvPicPr>
          <p:cNvPr id="4099" name="Picture 10" descr="Fermi Logo"/>
          <p:cNvPicPr>
            <a:picLocks noChangeAspect="1" noChangeArrowheads="1"/>
          </p:cNvPicPr>
          <p:nvPr/>
        </p:nvPicPr>
        <p:blipFill>
          <a:blip r:embed="rId13"/>
          <a:srcRect/>
          <a:stretch>
            <a:fillRect/>
          </a:stretch>
        </p:blipFill>
        <p:spPr bwMode="auto">
          <a:xfrm>
            <a:off x="0" y="-228600"/>
            <a:ext cx="914400" cy="981075"/>
          </a:xfrm>
          <a:prstGeom prst="rect">
            <a:avLst/>
          </a:prstGeom>
          <a:noFill/>
          <a:ln w="9525">
            <a:noFill/>
            <a:miter lim="800000"/>
            <a:headEnd/>
            <a:tailEnd/>
          </a:ln>
        </p:spPr>
      </p:pic>
      <p:sp>
        <p:nvSpPr>
          <p:cNvPr id="4100" name="Rectangle 2"/>
          <p:cNvSpPr>
            <a:spLocks noGrp="1" noChangeArrowheads="1"/>
          </p:cNvSpPr>
          <p:nvPr>
            <p:ph type="title"/>
          </p:nvPr>
        </p:nvSpPr>
        <p:spPr bwMode="auto">
          <a:xfrm>
            <a:off x="914400" y="0"/>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304800" y="914400"/>
            <a:ext cx="8610600" cy="5562600"/>
          </a:xfrm>
          <a:prstGeom prst="rect">
            <a:avLst/>
          </a:prstGeom>
          <a:noFill/>
          <a:ln w="19050">
            <a:solidFill>
              <a:srgbClr val="006600"/>
            </a:solid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2" name="Picture 9"/>
          <p:cNvPicPr>
            <a:picLocks noChangeAspect="1" noChangeArrowheads="1"/>
          </p:cNvPicPr>
          <p:nvPr/>
        </p:nvPicPr>
        <p:blipFill>
          <a:blip r:embed="rId14"/>
          <a:srcRect/>
          <a:stretch>
            <a:fillRect/>
          </a:stretch>
        </p:blipFill>
        <p:spPr bwMode="auto">
          <a:xfrm>
            <a:off x="8464550" y="0"/>
            <a:ext cx="67945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2"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hf hdr="0" dt="0"/>
  <p:txStyles>
    <p:titleStyle>
      <a:lvl1pPr algn="ctr" rtl="0" eaLnBrk="0" fontAlgn="base" hangingPunct="0">
        <a:spcBef>
          <a:spcPct val="0"/>
        </a:spcBef>
        <a:spcAft>
          <a:spcPct val="0"/>
        </a:spcAft>
        <a:defRPr sz="3600" b="1">
          <a:solidFill>
            <a:srgbClr val="008000"/>
          </a:solidFill>
          <a:latin typeface="+mj-lt"/>
          <a:ea typeface="+mj-ea"/>
          <a:cs typeface="+mj-cs"/>
        </a:defRPr>
      </a:lvl1pPr>
      <a:lvl2pPr algn="ctr" rtl="0" eaLnBrk="0" fontAlgn="base" hangingPunct="0">
        <a:spcBef>
          <a:spcPct val="0"/>
        </a:spcBef>
        <a:spcAft>
          <a:spcPct val="0"/>
        </a:spcAft>
        <a:defRPr sz="3600" b="1">
          <a:solidFill>
            <a:srgbClr val="008000"/>
          </a:solidFill>
          <a:latin typeface="Arial Rounded MT Bold" pitchFamily="34" charset="0"/>
        </a:defRPr>
      </a:lvl2pPr>
      <a:lvl3pPr algn="ctr" rtl="0" eaLnBrk="0" fontAlgn="base" hangingPunct="0">
        <a:spcBef>
          <a:spcPct val="0"/>
        </a:spcBef>
        <a:spcAft>
          <a:spcPct val="0"/>
        </a:spcAft>
        <a:defRPr sz="3600" b="1">
          <a:solidFill>
            <a:srgbClr val="008000"/>
          </a:solidFill>
          <a:latin typeface="Arial Rounded MT Bold" pitchFamily="34" charset="0"/>
        </a:defRPr>
      </a:lvl3pPr>
      <a:lvl4pPr algn="ctr" rtl="0" eaLnBrk="0" fontAlgn="base" hangingPunct="0">
        <a:spcBef>
          <a:spcPct val="0"/>
        </a:spcBef>
        <a:spcAft>
          <a:spcPct val="0"/>
        </a:spcAft>
        <a:defRPr sz="3600" b="1">
          <a:solidFill>
            <a:srgbClr val="008000"/>
          </a:solidFill>
          <a:latin typeface="Arial Rounded MT Bold" pitchFamily="34" charset="0"/>
        </a:defRPr>
      </a:lvl4pPr>
      <a:lvl5pPr algn="ctr" rtl="0" eaLnBrk="0" fontAlgn="base" hangingPunct="0">
        <a:spcBef>
          <a:spcPct val="0"/>
        </a:spcBef>
        <a:spcAft>
          <a:spcPct val="0"/>
        </a:spcAft>
        <a:defRPr sz="3600" b="1">
          <a:solidFill>
            <a:srgbClr val="008000"/>
          </a:solidFill>
          <a:latin typeface="Arial Rounded MT Bold" pitchFamily="34" charset="0"/>
        </a:defRPr>
      </a:lvl5pPr>
      <a:lvl6pPr marL="457200" algn="ctr" rtl="0" eaLnBrk="1" fontAlgn="base" hangingPunct="1">
        <a:spcBef>
          <a:spcPct val="0"/>
        </a:spcBef>
        <a:spcAft>
          <a:spcPct val="0"/>
        </a:spcAft>
        <a:defRPr sz="3600" b="1">
          <a:solidFill>
            <a:srgbClr val="008000"/>
          </a:solidFill>
          <a:latin typeface="Arial Rounded MT Bold" pitchFamily="34" charset="0"/>
        </a:defRPr>
      </a:lvl6pPr>
      <a:lvl7pPr marL="914400" algn="ctr" rtl="0" eaLnBrk="1" fontAlgn="base" hangingPunct="1">
        <a:spcBef>
          <a:spcPct val="0"/>
        </a:spcBef>
        <a:spcAft>
          <a:spcPct val="0"/>
        </a:spcAft>
        <a:defRPr sz="3600" b="1">
          <a:solidFill>
            <a:srgbClr val="008000"/>
          </a:solidFill>
          <a:latin typeface="Arial Rounded MT Bold" pitchFamily="34" charset="0"/>
        </a:defRPr>
      </a:lvl7pPr>
      <a:lvl8pPr marL="1371600" algn="ctr" rtl="0" eaLnBrk="1" fontAlgn="base" hangingPunct="1">
        <a:spcBef>
          <a:spcPct val="0"/>
        </a:spcBef>
        <a:spcAft>
          <a:spcPct val="0"/>
        </a:spcAft>
        <a:defRPr sz="3600" b="1">
          <a:solidFill>
            <a:srgbClr val="008000"/>
          </a:solidFill>
          <a:latin typeface="Arial Rounded MT Bold" pitchFamily="34" charset="0"/>
        </a:defRPr>
      </a:lvl8pPr>
      <a:lvl9pPr marL="1828800" algn="ctr" rtl="0" eaLnBrk="1" fontAlgn="base" hangingPunct="1">
        <a:spcBef>
          <a:spcPct val="0"/>
        </a:spcBef>
        <a:spcAft>
          <a:spcPct val="0"/>
        </a:spcAft>
        <a:defRPr sz="3600" b="1">
          <a:solidFill>
            <a:srgbClr val="008000"/>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378614"/>
          </a:solidFill>
          <a:latin typeface="+mn-lt"/>
        </a:defRPr>
      </a:lvl3pPr>
      <a:lvl4pPr marL="1600200" indent="-228600" algn="l" rtl="0" eaLnBrk="0" fontAlgn="base" hangingPunct="0">
        <a:spcBef>
          <a:spcPct val="20000"/>
        </a:spcBef>
        <a:spcAft>
          <a:spcPct val="0"/>
        </a:spcAft>
        <a:buChar char="–"/>
        <a:defRPr sz="1600" b="1">
          <a:solidFill>
            <a:srgbClr val="FF3300"/>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file:///C:\Documents%20and%20Settings\a\My%20Documents\vedio%20in%20six%20formats\Movie1.wmv" TargetMode="Externa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1600"/>
            <a:ext cx="8534400" cy="2923877"/>
          </a:xfrm>
          <a:prstGeom prst="rect">
            <a:avLst/>
          </a:prstGeom>
          <a:noFill/>
        </p:spPr>
        <p:txBody>
          <a:bodyPr wrap="square" rtlCol="0">
            <a:spAutoFit/>
          </a:bodyPr>
          <a:lstStyle/>
          <a:p>
            <a:pPr algn="ctr"/>
            <a:r>
              <a:rPr lang="en-US" sz="4400" b="1" dirty="0" smtClean="0">
                <a:solidFill>
                  <a:srgbClr val="FF0000"/>
                </a:solidFill>
              </a:rPr>
              <a:t>IIFC Activities at BARC </a:t>
            </a:r>
          </a:p>
          <a:p>
            <a:pPr algn="ctr"/>
            <a:endParaRPr lang="en-US" sz="3600" dirty="0" smtClean="0">
              <a:solidFill>
                <a:srgbClr val="FF0000"/>
              </a:solidFill>
            </a:endParaRPr>
          </a:p>
          <a:p>
            <a:pPr algn="ctr"/>
            <a:r>
              <a:rPr lang="en-US" sz="3200" b="1" dirty="0" smtClean="0">
                <a:solidFill>
                  <a:srgbClr val="0000FF"/>
                </a:solidFill>
              </a:rPr>
              <a:t>P. Singh</a:t>
            </a:r>
          </a:p>
          <a:p>
            <a:pPr algn="ctr"/>
            <a:r>
              <a:rPr lang="en-US" b="1" dirty="0" smtClean="0">
                <a:solidFill>
                  <a:schemeClr val="accent1">
                    <a:lumMod val="50000"/>
                  </a:schemeClr>
                </a:solidFill>
              </a:rPr>
              <a:t>Head, Ion Accelerator Development Division</a:t>
            </a:r>
          </a:p>
          <a:p>
            <a:pPr algn="ctr"/>
            <a:r>
              <a:rPr lang="en-US" b="1" dirty="0" err="1" smtClean="0">
                <a:solidFill>
                  <a:schemeClr val="accent1">
                    <a:lumMod val="50000"/>
                  </a:schemeClr>
                </a:solidFill>
              </a:rPr>
              <a:t>Bhabha</a:t>
            </a:r>
            <a:r>
              <a:rPr lang="en-US" b="1" dirty="0" smtClean="0">
                <a:solidFill>
                  <a:schemeClr val="accent1">
                    <a:lumMod val="50000"/>
                  </a:schemeClr>
                </a:solidFill>
              </a:rPr>
              <a:t> Atomic Research Centre</a:t>
            </a:r>
          </a:p>
          <a:p>
            <a:pPr algn="ctr"/>
            <a:r>
              <a:rPr lang="en-US" b="1" dirty="0" smtClean="0">
                <a:solidFill>
                  <a:schemeClr val="accent1">
                    <a:lumMod val="50000"/>
                  </a:schemeClr>
                </a:solidFill>
              </a:rPr>
              <a:t>Mumbai, India</a:t>
            </a:r>
            <a:endParaRPr lang="en-US" b="1" dirty="0">
              <a:solidFill>
                <a:schemeClr val="accent1">
                  <a:lumMod val="50000"/>
                </a:schemeClr>
              </a:solidFill>
            </a:endParaRPr>
          </a:p>
        </p:txBody>
      </p:sp>
      <p:sp>
        <p:nvSpPr>
          <p:cNvPr id="3" name="TextBox 2"/>
          <p:cNvSpPr txBox="1"/>
          <p:nvPr/>
        </p:nvSpPr>
        <p:spPr>
          <a:xfrm>
            <a:off x="4419600" y="6381690"/>
            <a:ext cx="4495800" cy="400110"/>
          </a:xfrm>
          <a:prstGeom prst="rect">
            <a:avLst/>
          </a:prstGeom>
          <a:noFill/>
        </p:spPr>
        <p:txBody>
          <a:bodyPr wrap="square" rtlCol="0">
            <a:spAutoFit/>
          </a:bodyPr>
          <a:lstStyle/>
          <a:p>
            <a:r>
              <a:rPr lang="en-US" sz="2000" dirty="0" smtClean="0"/>
              <a:t>IIFC Meeting Nov 26, 2012 </a:t>
            </a:r>
            <a:r>
              <a:rPr lang="en-US" sz="2000" dirty="0" err="1" smtClean="0"/>
              <a:t>Fermilab</a:t>
            </a:r>
            <a:endParaRPr lang="en-US" sz="2000" dirty="0"/>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p:cNvSpPr>
          <p:nvPr/>
        </p:nvSpPr>
        <p:spPr bwMode="auto">
          <a:xfrm>
            <a:off x="457200" y="-76200"/>
            <a:ext cx="8229600" cy="1143000"/>
          </a:xfrm>
          <a:prstGeom prst="rect">
            <a:avLst/>
          </a:prstGeom>
          <a:noFill/>
          <a:ln w="9525">
            <a:noFill/>
            <a:miter lim="800000"/>
            <a:headEnd/>
            <a:tailEnd/>
          </a:ln>
        </p:spPr>
        <p:txBody>
          <a:bodyPr anchor="ctr"/>
          <a:lstStyle/>
          <a:p>
            <a:pPr algn="ctr"/>
            <a:r>
              <a:rPr lang="en-US" sz="4000" b="1" dirty="0">
                <a:solidFill>
                  <a:srgbClr val="FF0066"/>
                </a:solidFill>
                <a:latin typeface="Calibri" pitchFamily="34" charset="0"/>
              </a:rPr>
              <a:t>Preliminary Design (200 </a:t>
            </a:r>
            <a:r>
              <a:rPr lang="en-US" sz="4000" b="1" dirty="0" err="1">
                <a:solidFill>
                  <a:srgbClr val="FF0066"/>
                </a:solidFill>
                <a:latin typeface="Calibri" pitchFamily="34" charset="0"/>
              </a:rPr>
              <a:t>MeV</a:t>
            </a:r>
            <a:r>
              <a:rPr lang="en-US" sz="4000" b="1" dirty="0">
                <a:solidFill>
                  <a:srgbClr val="FF0066"/>
                </a:solidFill>
                <a:latin typeface="Calibri" pitchFamily="34" charset="0"/>
              </a:rPr>
              <a:t>)</a:t>
            </a:r>
          </a:p>
        </p:txBody>
      </p:sp>
      <p:pic>
        <p:nvPicPr>
          <p:cNvPr id="14339" name="Picture 3"/>
          <p:cNvPicPr>
            <a:picLocks noChangeAspect="1" noChangeArrowheads="1"/>
          </p:cNvPicPr>
          <p:nvPr/>
        </p:nvPicPr>
        <p:blipFill>
          <a:blip r:embed="rId2"/>
          <a:srcRect/>
          <a:stretch>
            <a:fillRect/>
          </a:stretch>
        </p:blipFill>
        <p:spPr bwMode="auto">
          <a:xfrm>
            <a:off x="4267200" y="1524000"/>
            <a:ext cx="4800600" cy="3714750"/>
          </a:xfrm>
          <a:prstGeom prst="rect">
            <a:avLst/>
          </a:prstGeom>
          <a:noFill/>
          <a:ln w="9525">
            <a:noFill/>
            <a:miter lim="800000"/>
            <a:headEnd/>
            <a:tailEnd/>
          </a:ln>
        </p:spPr>
      </p:pic>
      <p:sp>
        <p:nvSpPr>
          <p:cNvPr id="14340" name="Text Box 4"/>
          <p:cNvSpPr txBox="1">
            <a:spLocks noChangeArrowheads="1"/>
          </p:cNvSpPr>
          <p:nvPr/>
        </p:nvSpPr>
        <p:spPr bwMode="auto">
          <a:xfrm>
            <a:off x="381000" y="1466850"/>
            <a:ext cx="935038" cy="519113"/>
          </a:xfrm>
          <a:prstGeom prst="rect">
            <a:avLst/>
          </a:prstGeom>
          <a:noFill/>
          <a:ln w="9525">
            <a:noFill/>
            <a:miter lim="800000"/>
            <a:headEnd/>
            <a:tailEnd/>
          </a:ln>
        </p:spPr>
        <p:txBody>
          <a:bodyPr wrap="none">
            <a:spAutoFit/>
          </a:bodyPr>
          <a:lstStyle/>
          <a:p>
            <a:r>
              <a:rPr lang="en-US" sz="2800" b="1">
                <a:solidFill>
                  <a:srgbClr val="990000"/>
                </a:solidFill>
                <a:latin typeface="Times New Roman" pitchFamily="18" charset="0"/>
              </a:rPr>
              <a:t>RFQ</a:t>
            </a:r>
          </a:p>
        </p:txBody>
      </p:sp>
      <p:graphicFrame>
        <p:nvGraphicFramePr>
          <p:cNvPr id="31749" name="Group 5"/>
          <p:cNvGraphicFramePr>
            <a:graphicFrameLocks noGrp="1"/>
          </p:cNvGraphicFramePr>
          <p:nvPr/>
        </p:nvGraphicFramePr>
        <p:xfrm>
          <a:off x="228600" y="1982788"/>
          <a:ext cx="3886200" cy="2665414"/>
        </p:xfrm>
        <a:graphic>
          <a:graphicData uri="http://schemas.openxmlformats.org/drawingml/2006/table">
            <a:tbl>
              <a:tblPr/>
              <a:tblGrid>
                <a:gridCol w="1900238"/>
                <a:gridCol w="1985962"/>
              </a:tblGrid>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Energy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Arial" charset="0"/>
                        </a:rPr>
                        <a:t>35 keV-3 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Frequency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325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30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Vane Voltage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78 kV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4.15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Arial" charset="0"/>
                        </a:rPr>
                        <a:t>R</a:t>
                      </a:r>
                      <a:r>
                        <a:rPr kumimoji="0" lang="en-US" sz="2000" b="0" i="0" u="none" strike="noStrike" cap="none" normalizeH="0" baseline="-25000" smtClean="0">
                          <a:ln>
                            <a:noFill/>
                          </a:ln>
                          <a:solidFill>
                            <a:schemeClr val="tx1"/>
                          </a:solidFill>
                          <a:effectLst/>
                          <a:latin typeface="Calibri" pitchFamily="34"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charset="0"/>
                        </a:rPr>
                        <a:t>3.634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457200" y="-228600"/>
            <a:ext cx="8229600" cy="1371600"/>
          </a:xfrm>
          <a:prstGeom prst="rect">
            <a:avLst/>
          </a:prstGeom>
          <a:noFill/>
          <a:ln w="9525">
            <a:noFill/>
            <a:miter lim="800000"/>
            <a:headEnd/>
            <a:tailEnd/>
          </a:ln>
        </p:spPr>
        <p:txBody>
          <a:bodyPr anchor="ctr"/>
          <a:lstStyle/>
          <a:p>
            <a:pPr algn="ctr"/>
            <a:r>
              <a:rPr lang="en-US" sz="4000" b="1">
                <a:solidFill>
                  <a:srgbClr val="FF0066"/>
                </a:solidFill>
                <a:latin typeface="Calibri" pitchFamily="34" charset="0"/>
              </a:rPr>
              <a:t>Preliminary Design (200 MeV)</a:t>
            </a:r>
          </a:p>
        </p:txBody>
      </p:sp>
      <p:graphicFrame>
        <p:nvGraphicFramePr>
          <p:cNvPr id="32771" name="Group 3"/>
          <p:cNvGraphicFramePr>
            <a:graphicFrameLocks noGrp="1"/>
          </p:cNvGraphicFramePr>
          <p:nvPr/>
        </p:nvGraphicFramePr>
        <p:xfrm>
          <a:off x="3886200" y="1752600"/>
          <a:ext cx="4876800" cy="3300416"/>
        </p:xfrm>
        <a:graphic>
          <a:graphicData uri="http://schemas.openxmlformats.org/drawingml/2006/table">
            <a:tbl>
              <a:tblPr/>
              <a:tblGrid>
                <a:gridCol w="2438400"/>
                <a:gridCol w="2438400"/>
              </a:tblGrid>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666FF"/>
                          </a:solidFill>
                          <a:effectLst/>
                          <a:latin typeface="Calibri" pitchFamily="34" charset="0"/>
                          <a:cs typeface="Arial" charset="0"/>
                        </a:rPr>
                        <a:t>Parameter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666FF"/>
                          </a:solidFill>
                          <a:effectLst/>
                          <a:latin typeface="Calibri" pitchFamily="34" charset="0"/>
                          <a:cs typeface="Arial" charset="0"/>
                        </a:rPr>
                        <a:t>Values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Geometrical beta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frequency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323.92  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Peak electric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9.15 MV/m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Peak Magnetic 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13.66  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Radius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26.13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Calibri" pitchFamily="34" charset="0"/>
                          <a:cs typeface="Arial" charset="0"/>
                        </a:rPr>
                        <a:t>Cavity Length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Calibri" pitchFamily="34" charset="0"/>
                          <a:cs typeface="Arial" charset="0"/>
                        </a:rPr>
                        <a:t>36.81 cm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5389" name="Text Box 29"/>
          <p:cNvSpPr txBox="1">
            <a:spLocks noChangeArrowheads="1"/>
          </p:cNvSpPr>
          <p:nvPr/>
        </p:nvSpPr>
        <p:spPr bwMode="auto">
          <a:xfrm>
            <a:off x="304800" y="1066800"/>
            <a:ext cx="3584575" cy="461963"/>
          </a:xfrm>
          <a:prstGeom prst="rect">
            <a:avLst/>
          </a:prstGeom>
          <a:noFill/>
          <a:ln w="9525">
            <a:noFill/>
            <a:miter lim="800000"/>
            <a:headEnd/>
            <a:tailEnd/>
          </a:ln>
        </p:spPr>
        <p:txBody>
          <a:bodyPr wrap="none">
            <a:spAutoFit/>
          </a:bodyPr>
          <a:lstStyle/>
          <a:p>
            <a:r>
              <a:rPr lang="en-US">
                <a:latin typeface="Calibri" pitchFamily="34" charset="0"/>
              </a:rPr>
              <a:t>Optimization of SSR2 cavity</a:t>
            </a:r>
          </a:p>
        </p:txBody>
      </p:sp>
      <p:pic>
        <p:nvPicPr>
          <p:cNvPr id="15390" name="Picture 2"/>
          <p:cNvPicPr>
            <a:picLocks noChangeAspect="1" noChangeArrowheads="1"/>
          </p:cNvPicPr>
          <p:nvPr/>
        </p:nvPicPr>
        <p:blipFill>
          <a:blip r:embed="rId2"/>
          <a:srcRect l="34927" t="11569" r="31999" b="14326"/>
          <a:stretch>
            <a:fillRect/>
          </a:stretch>
        </p:blipFill>
        <p:spPr bwMode="auto">
          <a:xfrm>
            <a:off x="1066800" y="1676400"/>
            <a:ext cx="2378075" cy="2667000"/>
          </a:xfrm>
          <a:prstGeom prst="rect">
            <a:avLst/>
          </a:prstGeom>
          <a:noFill/>
          <a:ln w="9525" algn="ctr">
            <a:noFill/>
            <a:miter lim="800000"/>
            <a:headEnd/>
            <a:tailEnd/>
          </a:ln>
        </p:spPr>
      </p:pic>
      <p:pic>
        <p:nvPicPr>
          <p:cNvPr id="15391" name="Picture 2"/>
          <p:cNvPicPr>
            <a:picLocks noChangeAspect="1" noChangeArrowheads="1"/>
          </p:cNvPicPr>
          <p:nvPr/>
        </p:nvPicPr>
        <p:blipFill>
          <a:blip r:embed="rId3"/>
          <a:srcRect l="29549" t="7695" r="27179" b="7449"/>
          <a:stretch>
            <a:fillRect/>
          </a:stretch>
        </p:blipFill>
        <p:spPr bwMode="auto">
          <a:xfrm>
            <a:off x="1219200" y="4419600"/>
            <a:ext cx="2057400" cy="2019300"/>
          </a:xfrm>
          <a:prstGeom prst="rect">
            <a:avLst/>
          </a:prstGeom>
          <a:noFill/>
          <a:ln w="9525" algn="ctr">
            <a:noFill/>
            <a:miter lim="800000"/>
            <a:headEnd/>
            <a:tailEnd/>
          </a:ln>
        </p:spPr>
      </p:pic>
      <p:pic>
        <p:nvPicPr>
          <p:cNvPr id="7" name="Picture 2" descr="C:\Documents and Settings\a\My Documents\My Pictures\_4734819587.jpg"/>
          <p:cNvPicPr>
            <a:picLocks noChangeAspect="1" noChangeArrowheads="1"/>
          </p:cNvPicPr>
          <p:nvPr/>
        </p:nvPicPr>
        <p:blipFill>
          <a:blip r:embed="rId4"/>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62" name="Group 58"/>
          <p:cNvGraphicFramePr>
            <a:graphicFrameLocks noGrp="1"/>
          </p:cNvGraphicFramePr>
          <p:nvPr/>
        </p:nvGraphicFramePr>
        <p:xfrm>
          <a:off x="4419600" y="1143000"/>
          <a:ext cx="4495800" cy="3550920"/>
        </p:xfrm>
        <a:graphic>
          <a:graphicData uri="http://schemas.openxmlformats.org/drawingml/2006/table">
            <a:tbl>
              <a:tblPr/>
              <a:tblGrid>
                <a:gridCol w="2355850"/>
                <a:gridCol w="1068388"/>
                <a:gridCol w="1071562"/>
              </a:tblGrid>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66FF"/>
                          </a:solidFill>
                          <a:effectLst/>
                          <a:latin typeface="Calibri" pitchFamily="34" charset="0"/>
                          <a:cs typeface="Times New Roman" pitchFamily="18" charset="0"/>
                        </a:rPr>
                        <a:t>Parameters</a:t>
                      </a:r>
                      <a:endParaRPr kumimoji="0" lang="en-US" sz="2000" b="0" i="0" u="none" strike="noStrike" cap="none" normalizeH="0" baseline="0" smtClean="0">
                        <a:ln>
                          <a:noFill/>
                        </a:ln>
                        <a:solidFill>
                          <a:srgbClr val="0066FF"/>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66FF"/>
                          </a:solidFill>
                          <a:effectLst/>
                          <a:latin typeface="Calibri" pitchFamily="34" charset="0"/>
                          <a:cs typeface="Times New Roman" pitchFamily="18" charset="0"/>
                        </a:rPr>
                        <a:t> </a:t>
                      </a:r>
                      <a:r>
                        <a:rPr kumimoji="0" lang="en-US" sz="2000" b="1" i="0" u="none" strike="noStrike" cap="none" normalizeH="0" baseline="0" smtClean="0">
                          <a:ln>
                            <a:noFill/>
                          </a:ln>
                          <a:solidFill>
                            <a:srgbClr val="0066FF"/>
                          </a:solidFill>
                          <a:effectLst/>
                          <a:latin typeface="Calibri" pitchFamily="34" charset="0"/>
                          <a:cs typeface="Times New Roman" pitchFamily="18" charset="0"/>
                          <a:sym typeface="Symbol" pitchFamily="18" charset="2"/>
                        </a:rPr>
                        <a:t></a:t>
                      </a:r>
                      <a:r>
                        <a:rPr kumimoji="0" lang="en-US" sz="2000" b="1" i="0" u="none" strike="noStrike" cap="none" normalizeH="0" baseline="-30000" smtClean="0">
                          <a:ln>
                            <a:noFill/>
                          </a:ln>
                          <a:solidFill>
                            <a:srgbClr val="0066FF"/>
                          </a:solidFill>
                          <a:effectLst/>
                          <a:latin typeface="Calibri" pitchFamily="34" charset="0"/>
                          <a:cs typeface="Times New Roman" pitchFamily="18" charset="0"/>
                        </a:rPr>
                        <a:t>G </a:t>
                      </a:r>
                      <a:r>
                        <a:rPr kumimoji="0" lang="en-US" sz="2000" b="1" i="0" u="none" strike="noStrike" cap="none" normalizeH="0" baseline="0" smtClean="0">
                          <a:ln>
                            <a:noFill/>
                          </a:ln>
                          <a:solidFill>
                            <a:srgbClr val="0066FF"/>
                          </a:solidFill>
                          <a:effectLst/>
                          <a:latin typeface="Calibri" pitchFamily="34" charset="0"/>
                          <a:cs typeface="Times New Roman" pitchFamily="18" charset="0"/>
                          <a:sym typeface="Symbol" pitchFamily="18" charset="2"/>
                        </a:rPr>
                        <a:t>= 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66FF"/>
                          </a:solidFill>
                          <a:effectLst/>
                          <a:latin typeface="Calibri" pitchFamily="34" charset="0"/>
                          <a:cs typeface="Times New Roman" pitchFamily="18" charset="0"/>
                        </a:rPr>
                        <a:t> </a:t>
                      </a:r>
                      <a:r>
                        <a:rPr kumimoji="0" lang="en-US" sz="2000" b="1" i="0" u="none" strike="noStrike" cap="none" normalizeH="0" baseline="0" smtClean="0">
                          <a:ln>
                            <a:noFill/>
                          </a:ln>
                          <a:solidFill>
                            <a:srgbClr val="0066FF"/>
                          </a:solidFill>
                          <a:effectLst/>
                          <a:latin typeface="Calibri" pitchFamily="34" charset="0"/>
                          <a:cs typeface="Times New Roman" pitchFamily="18" charset="0"/>
                          <a:sym typeface="Symbol" pitchFamily="18" charset="2"/>
                        </a:rPr>
                        <a:t></a:t>
                      </a:r>
                      <a:r>
                        <a:rPr kumimoji="0" lang="en-US" sz="2000" b="1" i="0" u="none" strike="noStrike" cap="none" normalizeH="0" baseline="-30000" smtClean="0">
                          <a:ln>
                            <a:noFill/>
                          </a:ln>
                          <a:solidFill>
                            <a:srgbClr val="0066FF"/>
                          </a:solidFill>
                          <a:effectLst/>
                          <a:latin typeface="Calibri" pitchFamily="34" charset="0"/>
                          <a:cs typeface="Times New Roman" pitchFamily="18" charset="0"/>
                        </a:rPr>
                        <a:t>G</a:t>
                      </a:r>
                      <a:r>
                        <a:rPr kumimoji="0" lang="en-US" sz="2000" b="1" i="0" u="none" strike="noStrike" cap="none" normalizeH="0" baseline="0" smtClean="0">
                          <a:ln>
                            <a:noFill/>
                          </a:ln>
                          <a:solidFill>
                            <a:srgbClr val="0066FF"/>
                          </a:solidFill>
                          <a:effectLst/>
                          <a:latin typeface="Calibri" pitchFamily="34" charset="0"/>
                          <a:cs typeface="Times New Roman" pitchFamily="18" charset="0"/>
                          <a:sym typeface="Symbol" pitchFamily="18" charset="2"/>
                        </a:rPr>
                        <a:t> = 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No. of Cells</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5</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5</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Diameter (cm)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39.34</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38.54</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Dome B (cm)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2</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2</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Dome A/B (cm)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1.9</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2.4</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Wall Angle (deg)</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8</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7</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Iris a/b (cm)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0.8</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0.6</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Bore Radius (cm)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4.0</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 4.0</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Equator Flat (cm)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0.5</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1.2</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Acc. Gradient (MV/m)</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15</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Calibri" pitchFamily="34" charset="0"/>
                          <a:cs typeface="Times New Roman" pitchFamily="18" charset="0"/>
                        </a:rPr>
                        <a:t>15</a:t>
                      </a:r>
                      <a:endParaRPr kumimoji="0" lang="en-US" sz="1700" b="0" i="0" u="none" strike="noStrike" cap="none" normalizeH="0" baseline="0" smtClean="0">
                        <a:ln>
                          <a:noFill/>
                        </a:ln>
                        <a:solidFill>
                          <a:schemeClr val="tx1"/>
                        </a:solidFill>
                        <a:effectLst/>
                        <a:latin typeface="Calibri"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32" name="Text Box 48"/>
          <p:cNvSpPr txBox="1">
            <a:spLocks noChangeArrowheads="1"/>
          </p:cNvSpPr>
          <p:nvPr/>
        </p:nvSpPr>
        <p:spPr bwMode="auto">
          <a:xfrm>
            <a:off x="1901825" y="44450"/>
            <a:ext cx="5146675" cy="641350"/>
          </a:xfrm>
          <a:prstGeom prst="rect">
            <a:avLst/>
          </a:prstGeom>
          <a:noFill/>
          <a:ln w="9525">
            <a:noFill/>
            <a:miter lim="800000"/>
            <a:headEnd/>
            <a:tailEnd/>
          </a:ln>
        </p:spPr>
        <p:txBody>
          <a:bodyPr wrap="none">
            <a:spAutoFit/>
          </a:bodyPr>
          <a:lstStyle/>
          <a:p>
            <a:r>
              <a:rPr lang="en-US" sz="3600" b="1">
                <a:solidFill>
                  <a:srgbClr val="FF0066"/>
                </a:solidFill>
                <a:latin typeface="Calibri" pitchFamily="34" charset="0"/>
              </a:rPr>
              <a:t>Elliptical Cavities 650 MHz</a:t>
            </a:r>
          </a:p>
        </p:txBody>
      </p:sp>
      <p:pic>
        <p:nvPicPr>
          <p:cNvPr id="16433" name="Picture 50"/>
          <p:cNvPicPr>
            <a:picLocks noChangeAspect="1" noChangeArrowheads="1"/>
          </p:cNvPicPr>
          <p:nvPr/>
        </p:nvPicPr>
        <p:blipFill>
          <a:blip r:embed="rId2"/>
          <a:srcRect/>
          <a:stretch>
            <a:fillRect/>
          </a:stretch>
        </p:blipFill>
        <p:spPr bwMode="auto">
          <a:xfrm>
            <a:off x="76200" y="685800"/>
            <a:ext cx="4114800" cy="2825750"/>
          </a:xfrm>
          <a:prstGeom prst="rect">
            <a:avLst/>
          </a:prstGeom>
          <a:noFill/>
          <a:ln w="9525">
            <a:noFill/>
            <a:miter lim="800000"/>
            <a:headEnd/>
            <a:tailEnd/>
          </a:ln>
        </p:spPr>
      </p:pic>
      <p:pic>
        <p:nvPicPr>
          <p:cNvPr id="16434" name="Picture 55"/>
          <p:cNvPicPr>
            <a:picLocks noChangeAspect="1" noChangeArrowheads="1"/>
          </p:cNvPicPr>
          <p:nvPr/>
        </p:nvPicPr>
        <p:blipFill>
          <a:blip r:embed="rId3"/>
          <a:srcRect/>
          <a:stretch>
            <a:fillRect/>
          </a:stretch>
        </p:blipFill>
        <p:spPr bwMode="auto">
          <a:xfrm>
            <a:off x="0" y="3657600"/>
            <a:ext cx="4176713" cy="2862263"/>
          </a:xfrm>
          <a:prstGeom prst="rect">
            <a:avLst/>
          </a:prstGeom>
          <a:noFill/>
          <a:ln w="9525">
            <a:noFill/>
            <a:miter lim="800000"/>
            <a:headEnd/>
            <a:tailEnd/>
          </a:ln>
        </p:spPr>
      </p:pic>
      <p:pic>
        <p:nvPicPr>
          <p:cNvPr id="6" name="Picture 2" descr="C:\Documents and Settings\a\My Documents\My Pictures\_4734819587.jpg"/>
          <p:cNvPicPr>
            <a:picLocks noChangeAspect="1" noChangeArrowheads="1"/>
          </p:cNvPicPr>
          <p:nvPr/>
        </p:nvPicPr>
        <p:blipFill>
          <a:blip r:embed="rId4"/>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81" name="Group 41"/>
          <p:cNvGraphicFramePr>
            <a:graphicFrameLocks noGrp="1"/>
          </p:cNvGraphicFramePr>
          <p:nvPr>
            <p:ph idx="4294967295"/>
          </p:nvPr>
        </p:nvGraphicFramePr>
        <p:xfrm>
          <a:off x="808038" y="3352800"/>
          <a:ext cx="6583362" cy="2600327"/>
        </p:xfrm>
        <a:graphic>
          <a:graphicData uri="http://schemas.openxmlformats.org/drawingml/2006/table">
            <a:tbl>
              <a:tblPr/>
              <a:tblGrid>
                <a:gridCol w="1644650"/>
                <a:gridCol w="1647825"/>
                <a:gridCol w="1660525"/>
                <a:gridCol w="1630362"/>
              </a:tblGrid>
              <a:tr h="792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AD5BFF"/>
                          </a:solidFill>
                          <a:effectLst/>
                          <a:latin typeface="Arial" pitchFamily="34" charset="0"/>
                          <a:cs typeface="Arial" pitchFamily="34" charset="0"/>
                        </a:rPr>
                        <a:t>Sections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AD5BFF"/>
                          </a:solidFill>
                          <a:effectLst/>
                          <a:latin typeface="Arial" pitchFamily="34" charset="0"/>
                          <a:cs typeface="Arial" pitchFamily="34" charset="0"/>
                        </a:rPr>
                        <a:t>Cavities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AD5BFF"/>
                          </a:solidFill>
                          <a:effectLst/>
                          <a:latin typeface="Arial" pitchFamily="34" charset="0"/>
                          <a:cs typeface="Arial" pitchFamily="34" charset="0"/>
                        </a:rPr>
                        <a:t>Cryomodule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AD5BFF"/>
                          </a:solidFill>
                          <a:effectLst/>
                          <a:latin typeface="Arial" pitchFamily="34" charset="0"/>
                          <a:cs typeface="Arial" pitchFamily="34" charset="0"/>
                        </a:rPr>
                        <a:t>Energy @ end (MeV)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SSR0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SSR1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SSR2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160.53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Beta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268.41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2" name="Text Box 42"/>
          <p:cNvSpPr txBox="1">
            <a:spLocks noChangeArrowheads="1"/>
          </p:cNvSpPr>
          <p:nvPr/>
        </p:nvSpPr>
        <p:spPr bwMode="auto">
          <a:xfrm>
            <a:off x="2057400" y="152400"/>
            <a:ext cx="5208588" cy="641350"/>
          </a:xfrm>
          <a:prstGeom prst="rect">
            <a:avLst/>
          </a:prstGeom>
          <a:noFill/>
          <a:ln w="9525">
            <a:noFill/>
            <a:miter lim="800000"/>
            <a:headEnd/>
            <a:tailEnd/>
          </a:ln>
        </p:spPr>
        <p:txBody>
          <a:bodyPr wrap="none">
            <a:spAutoFit/>
          </a:bodyPr>
          <a:lstStyle/>
          <a:p>
            <a:r>
              <a:rPr lang="en-US" sz="3600" b="1" dirty="0">
                <a:solidFill>
                  <a:srgbClr val="FF0066"/>
                </a:solidFill>
                <a:latin typeface="Calibri" pitchFamily="34" charset="0"/>
              </a:rPr>
              <a:t>Beam dynamics of SC </a:t>
            </a:r>
            <a:r>
              <a:rPr lang="en-US" sz="3600" b="1" dirty="0" err="1">
                <a:solidFill>
                  <a:srgbClr val="FF0066"/>
                </a:solidFill>
                <a:latin typeface="Calibri" pitchFamily="34" charset="0"/>
              </a:rPr>
              <a:t>linac</a:t>
            </a:r>
            <a:endParaRPr lang="en-IN" sz="3600" b="1" dirty="0">
              <a:solidFill>
                <a:srgbClr val="FF0066"/>
              </a:solidFill>
              <a:latin typeface="Calibri" pitchFamily="34" charset="0"/>
            </a:endParaRPr>
          </a:p>
        </p:txBody>
      </p:sp>
      <p:grpSp>
        <p:nvGrpSpPr>
          <p:cNvPr id="2" name="Group 36"/>
          <p:cNvGrpSpPr>
            <a:grpSpLocks noChangeAspect="1"/>
          </p:cNvGrpSpPr>
          <p:nvPr/>
        </p:nvGrpSpPr>
        <p:grpSpPr bwMode="auto">
          <a:xfrm>
            <a:off x="533400" y="762000"/>
            <a:ext cx="7543800" cy="2357438"/>
            <a:chOff x="1800" y="1620"/>
            <a:chExt cx="8640" cy="2700"/>
          </a:xfrm>
        </p:grpSpPr>
        <p:sp>
          <p:nvSpPr>
            <p:cNvPr id="17444" name="AutoShape 37"/>
            <p:cNvSpPr>
              <a:spLocks noChangeAspect="1" noChangeArrowheads="1"/>
            </p:cNvSpPr>
            <p:nvPr/>
          </p:nvSpPr>
          <p:spPr bwMode="auto">
            <a:xfrm>
              <a:off x="1800" y="1620"/>
              <a:ext cx="8640" cy="2700"/>
            </a:xfrm>
            <a:prstGeom prst="rect">
              <a:avLst/>
            </a:prstGeom>
            <a:noFill/>
            <a:ln w="9525">
              <a:noFill/>
              <a:miter lim="800000"/>
              <a:headEnd/>
              <a:tailEnd/>
            </a:ln>
          </p:spPr>
          <p:txBody>
            <a:bodyPr/>
            <a:lstStyle/>
            <a:p>
              <a:endParaRPr lang="en-US"/>
            </a:p>
          </p:txBody>
        </p:sp>
        <p:sp>
          <p:nvSpPr>
            <p:cNvPr id="17445" name="Rectangle 38"/>
            <p:cNvSpPr>
              <a:spLocks noChangeArrowheads="1"/>
            </p:cNvSpPr>
            <p:nvPr/>
          </p:nvSpPr>
          <p:spPr bwMode="auto">
            <a:xfrm>
              <a:off x="4860" y="1950"/>
              <a:ext cx="3060" cy="1620"/>
            </a:xfrm>
            <a:prstGeom prst="rect">
              <a:avLst/>
            </a:prstGeom>
            <a:solidFill>
              <a:srgbClr val="FFFFCC"/>
            </a:solidFill>
            <a:ln w="12700">
              <a:solidFill>
                <a:srgbClr val="3366FF"/>
              </a:solidFill>
              <a:prstDash val="dash"/>
              <a:miter lim="800000"/>
              <a:headEnd/>
              <a:tailEnd/>
            </a:ln>
          </p:spPr>
          <p:txBody>
            <a:bodyPr/>
            <a:lstStyle/>
            <a:p>
              <a:endParaRPr lang="en-US"/>
            </a:p>
          </p:txBody>
        </p:sp>
        <p:sp>
          <p:nvSpPr>
            <p:cNvPr id="17446" name="Line 39"/>
            <p:cNvSpPr>
              <a:spLocks noChangeShapeType="1"/>
            </p:cNvSpPr>
            <p:nvPr/>
          </p:nvSpPr>
          <p:spPr bwMode="auto">
            <a:xfrm>
              <a:off x="2160" y="2770"/>
              <a:ext cx="8100" cy="1"/>
            </a:xfrm>
            <a:prstGeom prst="line">
              <a:avLst/>
            </a:prstGeom>
            <a:noFill/>
            <a:ln w="9525">
              <a:solidFill>
                <a:srgbClr val="000000"/>
              </a:solidFill>
              <a:round/>
              <a:headEnd/>
              <a:tailEnd/>
            </a:ln>
          </p:spPr>
          <p:txBody>
            <a:bodyPr/>
            <a:lstStyle/>
            <a:p>
              <a:endParaRPr lang="en-US"/>
            </a:p>
          </p:txBody>
        </p:sp>
        <p:sp>
          <p:nvSpPr>
            <p:cNvPr id="17447" name="Text Box 40"/>
            <p:cNvSpPr txBox="1">
              <a:spLocks noChangeArrowheads="1"/>
            </p:cNvSpPr>
            <p:nvPr/>
          </p:nvSpPr>
          <p:spPr bwMode="auto">
            <a:xfrm>
              <a:off x="2160" y="2520"/>
              <a:ext cx="540" cy="540"/>
            </a:xfrm>
            <a:prstGeom prst="rect">
              <a:avLst/>
            </a:prstGeom>
            <a:solidFill>
              <a:srgbClr val="FFCC00"/>
            </a:solidFill>
            <a:ln w="9525">
              <a:solidFill>
                <a:srgbClr val="000000"/>
              </a:solidFill>
              <a:miter lim="800000"/>
              <a:headEnd/>
              <a:tailEnd/>
            </a:ln>
          </p:spPr>
          <p:txBody>
            <a:bodyPr/>
            <a:lstStyle/>
            <a:p>
              <a:r>
                <a:rPr lang="en-US" altLang="ja-JP" sz="1200">
                  <a:solidFill>
                    <a:srgbClr val="0000FF"/>
                  </a:solidFill>
                  <a:latin typeface="Times New Roman" pitchFamily="18" charset="0"/>
                  <a:ea typeface="MS Mincho" pitchFamily="49" charset="-128"/>
                </a:rPr>
                <a:t>IS</a:t>
              </a:r>
              <a:endParaRPr lang="en-US">
                <a:solidFill>
                  <a:srgbClr val="0000FF"/>
                </a:solidFill>
              </a:endParaRPr>
            </a:p>
          </p:txBody>
        </p:sp>
        <p:sp>
          <p:nvSpPr>
            <p:cNvPr id="17448" name="Text Box 41"/>
            <p:cNvSpPr txBox="1">
              <a:spLocks noChangeArrowheads="1"/>
            </p:cNvSpPr>
            <p:nvPr/>
          </p:nvSpPr>
          <p:spPr bwMode="auto">
            <a:xfrm>
              <a:off x="2880" y="2520"/>
              <a:ext cx="900" cy="540"/>
            </a:xfrm>
            <a:prstGeom prst="rect">
              <a:avLst/>
            </a:prstGeom>
            <a:solidFill>
              <a:srgbClr val="99CC00"/>
            </a:solidFill>
            <a:ln w="9525">
              <a:solidFill>
                <a:srgbClr val="000000"/>
              </a:solidFill>
              <a:miter lim="800000"/>
              <a:headEnd/>
              <a:tailEnd/>
            </a:ln>
          </p:spPr>
          <p:txBody>
            <a:bodyPr/>
            <a:lstStyle/>
            <a:p>
              <a:r>
                <a:rPr lang="en-US" altLang="ja-JP" sz="1200">
                  <a:solidFill>
                    <a:srgbClr val="0000FF"/>
                  </a:solidFill>
                  <a:latin typeface="Times New Roman" pitchFamily="18" charset="0"/>
                  <a:ea typeface="MS Mincho" pitchFamily="49" charset="-128"/>
                </a:rPr>
                <a:t>RFQ</a:t>
              </a:r>
              <a:endParaRPr lang="en-US">
                <a:solidFill>
                  <a:srgbClr val="0000FF"/>
                </a:solidFill>
              </a:endParaRPr>
            </a:p>
          </p:txBody>
        </p:sp>
        <p:sp>
          <p:nvSpPr>
            <p:cNvPr id="17449" name="Text Box 42"/>
            <p:cNvSpPr txBox="1">
              <a:spLocks noChangeArrowheads="1"/>
            </p:cNvSpPr>
            <p:nvPr/>
          </p:nvSpPr>
          <p:spPr bwMode="auto">
            <a:xfrm>
              <a:off x="4920" y="2520"/>
              <a:ext cx="900" cy="540"/>
            </a:xfrm>
            <a:prstGeom prst="rect">
              <a:avLst/>
            </a:prstGeom>
            <a:solidFill>
              <a:srgbClr val="FF9999"/>
            </a:solidFill>
            <a:ln w="9525">
              <a:solidFill>
                <a:srgbClr val="000000"/>
              </a:solidFill>
              <a:miter lim="800000"/>
              <a:headEnd/>
              <a:tailEnd/>
            </a:ln>
          </p:spPr>
          <p:txBody>
            <a:bodyPr/>
            <a:lstStyle/>
            <a:p>
              <a:r>
                <a:rPr lang="en-US" altLang="ja-JP" sz="1200">
                  <a:solidFill>
                    <a:srgbClr val="0000FF"/>
                  </a:solidFill>
                  <a:latin typeface="Times New Roman" pitchFamily="18" charset="0"/>
                  <a:ea typeface="MS Mincho" pitchFamily="49" charset="-128"/>
                </a:rPr>
                <a:t>SSR0</a:t>
              </a:r>
              <a:endParaRPr lang="en-US">
                <a:solidFill>
                  <a:srgbClr val="0000FF"/>
                </a:solidFill>
              </a:endParaRPr>
            </a:p>
          </p:txBody>
        </p:sp>
        <p:sp>
          <p:nvSpPr>
            <p:cNvPr id="17450" name="Text Box 43"/>
            <p:cNvSpPr txBox="1">
              <a:spLocks noChangeArrowheads="1"/>
            </p:cNvSpPr>
            <p:nvPr/>
          </p:nvSpPr>
          <p:spPr bwMode="auto">
            <a:xfrm>
              <a:off x="5940" y="2520"/>
              <a:ext cx="900" cy="540"/>
            </a:xfrm>
            <a:prstGeom prst="rect">
              <a:avLst/>
            </a:prstGeom>
            <a:solidFill>
              <a:srgbClr val="FF9999"/>
            </a:solidFill>
            <a:ln w="9525">
              <a:solidFill>
                <a:srgbClr val="000000"/>
              </a:solidFill>
              <a:miter lim="800000"/>
              <a:headEnd/>
              <a:tailEnd/>
            </a:ln>
          </p:spPr>
          <p:txBody>
            <a:bodyPr/>
            <a:lstStyle/>
            <a:p>
              <a:r>
                <a:rPr lang="en-US" altLang="ja-JP" sz="1200">
                  <a:solidFill>
                    <a:srgbClr val="0000FF"/>
                  </a:solidFill>
                  <a:latin typeface="Times New Roman" pitchFamily="18" charset="0"/>
                  <a:ea typeface="MS Mincho" pitchFamily="49" charset="-128"/>
                </a:rPr>
                <a:t>SSR1</a:t>
              </a:r>
              <a:endParaRPr lang="en-US">
                <a:solidFill>
                  <a:srgbClr val="0000FF"/>
                </a:solidFill>
              </a:endParaRPr>
            </a:p>
          </p:txBody>
        </p:sp>
        <p:sp>
          <p:nvSpPr>
            <p:cNvPr id="17451" name="Text Box 44"/>
            <p:cNvSpPr txBox="1">
              <a:spLocks noChangeArrowheads="1"/>
            </p:cNvSpPr>
            <p:nvPr/>
          </p:nvSpPr>
          <p:spPr bwMode="auto">
            <a:xfrm>
              <a:off x="6960" y="2520"/>
              <a:ext cx="900" cy="540"/>
            </a:xfrm>
            <a:prstGeom prst="rect">
              <a:avLst/>
            </a:prstGeom>
            <a:solidFill>
              <a:srgbClr val="FF9999"/>
            </a:solidFill>
            <a:ln w="9525">
              <a:solidFill>
                <a:srgbClr val="000000"/>
              </a:solidFill>
              <a:miter lim="800000"/>
              <a:headEnd/>
              <a:tailEnd/>
            </a:ln>
          </p:spPr>
          <p:txBody>
            <a:bodyPr/>
            <a:lstStyle/>
            <a:p>
              <a:r>
                <a:rPr lang="en-US" altLang="ja-JP" sz="1200">
                  <a:solidFill>
                    <a:srgbClr val="0000FF"/>
                  </a:solidFill>
                  <a:latin typeface="Times New Roman" pitchFamily="18" charset="0"/>
                  <a:ea typeface="MS Mincho" pitchFamily="49" charset="-128"/>
                </a:rPr>
                <a:t>SSR2</a:t>
              </a:r>
              <a:endParaRPr lang="en-US">
                <a:solidFill>
                  <a:srgbClr val="0000FF"/>
                </a:solidFill>
              </a:endParaRPr>
            </a:p>
          </p:txBody>
        </p:sp>
        <p:sp>
          <p:nvSpPr>
            <p:cNvPr id="17452" name="Text Box 45"/>
            <p:cNvSpPr txBox="1">
              <a:spLocks noChangeArrowheads="1"/>
            </p:cNvSpPr>
            <p:nvPr/>
          </p:nvSpPr>
          <p:spPr bwMode="auto">
            <a:xfrm>
              <a:off x="7990" y="2520"/>
              <a:ext cx="2340" cy="540"/>
            </a:xfrm>
            <a:prstGeom prst="rect">
              <a:avLst/>
            </a:prstGeom>
            <a:solidFill>
              <a:srgbClr val="99CCFF"/>
            </a:solidFill>
            <a:ln w="9525">
              <a:solidFill>
                <a:srgbClr val="000000"/>
              </a:solidFill>
              <a:miter lim="800000"/>
              <a:headEnd/>
              <a:tailEnd/>
            </a:ln>
          </p:spPr>
          <p:txBody>
            <a:bodyPr/>
            <a:lstStyle/>
            <a:p>
              <a:r>
                <a:rPr lang="en-US" altLang="ja-JP" sz="1200">
                  <a:solidFill>
                    <a:srgbClr val="0000FF"/>
                  </a:solidFill>
                  <a:latin typeface="Times New Roman" pitchFamily="18" charset="0"/>
                  <a:ea typeface="MS Mincho" pitchFamily="49" charset="-128"/>
                </a:rPr>
                <a:t>5 cell elliptic cavity</a:t>
              </a:r>
              <a:endParaRPr lang="en-US">
                <a:solidFill>
                  <a:srgbClr val="0000FF"/>
                </a:solidFill>
              </a:endParaRPr>
            </a:p>
          </p:txBody>
        </p:sp>
        <p:sp>
          <p:nvSpPr>
            <p:cNvPr id="17453" name="Text Box 46"/>
            <p:cNvSpPr txBox="1">
              <a:spLocks noChangeArrowheads="1"/>
            </p:cNvSpPr>
            <p:nvPr/>
          </p:nvSpPr>
          <p:spPr bwMode="auto">
            <a:xfrm>
              <a:off x="3910" y="2590"/>
              <a:ext cx="870" cy="360"/>
            </a:xfrm>
            <a:prstGeom prst="rect">
              <a:avLst/>
            </a:prstGeom>
            <a:solidFill>
              <a:srgbClr val="CC99FF"/>
            </a:solidFill>
            <a:ln w="9525">
              <a:solidFill>
                <a:srgbClr val="000000"/>
              </a:solidFill>
              <a:miter lim="800000"/>
              <a:headEnd/>
              <a:tailEnd/>
            </a:ln>
          </p:spPr>
          <p:txBody>
            <a:bodyPr/>
            <a:lstStyle/>
            <a:p>
              <a:r>
                <a:rPr lang="en-US" altLang="ja-JP" sz="1000">
                  <a:solidFill>
                    <a:srgbClr val="0000FF"/>
                  </a:solidFill>
                  <a:latin typeface="Times New Roman" pitchFamily="18" charset="0"/>
                  <a:ea typeface="MS Mincho" pitchFamily="49" charset="-128"/>
                </a:rPr>
                <a:t>MEBT</a:t>
              </a:r>
              <a:endParaRPr lang="en-US">
                <a:solidFill>
                  <a:srgbClr val="0000FF"/>
                </a:solidFill>
              </a:endParaRPr>
            </a:p>
          </p:txBody>
        </p:sp>
        <p:sp>
          <p:nvSpPr>
            <p:cNvPr id="17454" name="Text Box 47"/>
            <p:cNvSpPr txBox="1">
              <a:spLocks noChangeArrowheads="1"/>
            </p:cNvSpPr>
            <p:nvPr/>
          </p:nvSpPr>
          <p:spPr bwMode="auto">
            <a:xfrm>
              <a:off x="4970" y="3060"/>
              <a:ext cx="900" cy="461"/>
            </a:xfrm>
            <a:prstGeom prst="rect">
              <a:avLst/>
            </a:prstGeom>
            <a:noFill/>
            <a:ln w="9525">
              <a:noFill/>
              <a:miter lim="800000"/>
              <a:headEnd/>
              <a:tailEnd/>
            </a:ln>
          </p:spPr>
          <p:txBody>
            <a:bodyPr/>
            <a:lstStyle/>
            <a:p>
              <a:r>
                <a:rPr lang="en-US" altLang="ja-JP" sz="900">
                  <a:solidFill>
                    <a:srgbClr val="0000FF"/>
                  </a:solidFill>
                  <a:latin typeface="Times New Roman" pitchFamily="18" charset="0"/>
                  <a:ea typeface="MS Mincho" pitchFamily="49" charset="-128"/>
                  <a:sym typeface="Symbol" pitchFamily="18" charset="2"/>
                </a:rPr>
                <a:t></a:t>
              </a:r>
              <a:r>
                <a:rPr lang="en-US" altLang="ja-JP" sz="900">
                  <a:solidFill>
                    <a:srgbClr val="0000FF"/>
                  </a:solidFill>
                  <a:latin typeface="Times New Roman" pitchFamily="18" charset="0"/>
                  <a:ea typeface="MS Mincho" pitchFamily="49" charset="-128"/>
                </a:rPr>
                <a:t>=0.11</a:t>
              </a:r>
              <a:endParaRPr lang="en-US">
                <a:solidFill>
                  <a:srgbClr val="0000FF"/>
                </a:solidFill>
              </a:endParaRPr>
            </a:p>
          </p:txBody>
        </p:sp>
        <p:sp>
          <p:nvSpPr>
            <p:cNvPr id="17455" name="Text Box 48"/>
            <p:cNvSpPr txBox="1">
              <a:spLocks noChangeArrowheads="1"/>
            </p:cNvSpPr>
            <p:nvPr/>
          </p:nvSpPr>
          <p:spPr bwMode="auto">
            <a:xfrm>
              <a:off x="5940" y="3060"/>
              <a:ext cx="900" cy="461"/>
            </a:xfrm>
            <a:prstGeom prst="rect">
              <a:avLst/>
            </a:prstGeom>
            <a:noFill/>
            <a:ln w="9525">
              <a:noFill/>
              <a:miter lim="800000"/>
              <a:headEnd/>
              <a:tailEnd/>
            </a:ln>
          </p:spPr>
          <p:txBody>
            <a:bodyPr/>
            <a:lstStyle/>
            <a:p>
              <a:r>
                <a:rPr lang="en-US" altLang="ja-JP" sz="900">
                  <a:solidFill>
                    <a:srgbClr val="0000FF"/>
                  </a:solidFill>
                  <a:latin typeface="Times New Roman" pitchFamily="18" charset="0"/>
                  <a:ea typeface="MS Mincho" pitchFamily="49" charset="-128"/>
                  <a:sym typeface="Symbol" pitchFamily="18" charset="2"/>
                </a:rPr>
                <a:t></a:t>
              </a:r>
              <a:r>
                <a:rPr lang="en-US" altLang="ja-JP" sz="900">
                  <a:solidFill>
                    <a:srgbClr val="0000FF"/>
                  </a:solidFill>
                  <a:latin typeface="Times New Roman" pitchFamily="18" charset="0"/>
                  <a:ea typeface="MS Mincho" pitchFamily="49" charset="-128"/>
                </a:rPr>
                <a:t>=0.22</a:t>
              </a:r>
              <a:endParaRPr lang="en-US">
                <a:solidFill>
                  <a:srgbClr val="0000FF"/>
                </a:solidFill>
              </a:endParaRPr>
            </a:p>
          </p:txBody>
        </p:sp>
        <p:sp>
          <p:nvSpPr>
            <p:cNvPr id="17456" name="Text Box 49"/>
            <p:cNvSpPr txBox="1">
              <a:spLocks noChangeArrowheads="1"/>
            </p:cNvSpPr>
            <p:nvPr/>
          </p:nvSpPr>
          <p:spPr bwMode="auto">
            <a:xfrm>
              <a:off x="7020" y="3060"/>
              <a:ext cx="900" cy="461"/>
            </a:xfrm>
            <a:prstGeom prst="rect">
              <a:avLst/>
            </a:prstGeom>
            <a:noFill/>
            <a:ln w="9525">
              <a:noFill/>
              <a:miter lim="800000"/>
              <a:headEnd/>
              <a:tailEnd/>
            </a:ln>
          </p:spPr>
          <p:txBody>
            <a:bodyPr/>
            <a:lstStyle/>
            <a:p>
              <a:r>
                <a:rPr lang="en-US" altLang="ja-JP" sz="900">
                  <a:solidFill>
                    <a:srgbClr val="0000FF"/>
                  </a:solidFill>
                  <a:latin typeface="Times New Roman" pitchFamily="18" charset="0"/>
                  <a:ea typeface="MS Mincho" pitchFamily="49" charset="-128"/>
                  <a:sym typeface="Symbol" pitchFamily="18" charset="2"/>
                </a:rPr>
                <a:t></a:t>
              </a:r>
              <a:r>
                <a:rPr lang="en-US" altLang="ja-JP" sz="900">
                  <a:solidFill>
                    <a:srgbClr val="0000FF"/>
                  </a:solidFill>
                  <a:latin typeface="Times New Roman" pitchFamily="18" charset="0"/>
                  <a:ea typeface="MS Mincho" pitchFamily="49" charset="-128"/>
                </a:rPr>
                <a:t>=0.4</a:t>
              </a:r>
              <a:endParaRPr lang="en-US">
                <a:solidFill>
                  <a:srgbClr val="0000FF"/>
                </a:solidFill>
              </a:endParaRPr>
            </a:p>
          </p:txBody>
        </p:sp>
        <p:sp>
          <p:nvSpPr>
            <p:cNvPr id="17457" name="Line 50"/>
            <p:cNvSpPr>
              <a:spLocks noChangeShapeType="1"/>
            </p:cNvSpPr>
            <p:nvPr/>
          </p:nvSpPr>
          <p:spPr bwMode="auto">
            <a:xfrm>
              <a:off x="2160" y="3959"/>
              <a:ext cx="5760" cy="1"/>
            </a:xfrm>
            <a:prstGeom prst="line">
              <a:avLst/>
            </a:prstGeom>
            <a:noFill/>
            <a:ln w="19050">
              <a:solidFill>
                <a:srgbClr val="0033CC"/>
              </a:solidFill>
              <a:round/>
              <a:headEnd type="triangle" w="med" len="med"/>
              <a:tailEnd type="triangle" w="med" len="med"/>
            </a:ln>
          </p:spPr>
          <p:txBody>
            <a:bodyPr/>
            <a:lstStyle/>
            <a:p>
              <a:endParaRPr lang="en-US"/>
            </a:p>
          </p:txBody>
        </p:sp>
        <p:sp>
          <p:nvSpPr>
            <p:cNvPr id="17458" name="Line 51"/>
            <p:cNvSpPr>
              <a:spLocks noChangeShapeType="1"/>
            </p:cNvSpPr>
            <p:nvPr/>
          </p:nvSpPr>
          <p:spPr bwMode="auto">
            <a:xfrm>
              <a:off x="7920" y="3960"/>
              <a:ext cx="2340" cy="1"/>
            </a:xfrm>
            <a:prstGeom prst="line">
              <a:avLst/>
            </a:prstGeom>
            <a:noFill/>
            <a:ln w="19050">
              <a:solidFill>
                <a:srgbClr val="0033CC"/>
              </a:solidFill>
              <a:round/>
              <a:headEnd type="triangle" w="med" len="med"/>
              <a:tailEnd type="triangle" w="med" len="med"/>
            </a:ln>
          </p:spPr>
          <p:txBody>
            <a:bodyPr/>
            <a:lstStyle/>
            <a:p>
              <a:endParaRPr lang="en-US"/>
            </a:p>
          </p:txBody>
        </p:sp>
        <p:sp>
          <p:nvSpPr>
            <p:cNvPr id="17459" name="Text Box 52"/>
            <p:cNvSpPr txBox="1">
              <a:spLocks noChangeArrowheads="1"/>
            </p:cNvSpPr>
            <p:nvPr/>
          </p:nvSpPr>
          <p:spPr bwMode="auto">
            <a:xfrm>
              <a:off x="4350" y="3650"/>
              <a:ext cx="1260" cy="360"/>
            </a:xfrm>
            <a:prstGeom prst="rect">
              <a:avLst/>
            </a:prstGeom>
            <a:noFill/>
            <a:ln w="9525">
              <a:noFill/>
              <a:miter lim="800000"/>
              <a:headEnd/>
              <a:tailEnd/>
            </a:ln>
          </p:spPr>
          <p:txBody>
            <a:bodyPr/>
            <a:lstStyle/>
            <a:p>
              <a:r>
                <a:rPr lang="en-US" altLang="ja-JP" sz="1100">
                  <a:solidFill>
                    <a:srgbClr val="0000FF"/>
                  </a:solidFill>
                  <a:latin typeface="Times New Roman" pitchFamily="18" charset="0"/>
                  <a:ea typeface="MS Mincho" pitchFamily="49" charset="-128"/>
                </a:rPr>
                <a:t>325 MHZ</a:t>
              </a:r>
              <a:endParaRPr lang="en-US">
                <a:solidFill>
                  <a:srgbClr val="0000FF"/>
                </a:solidFill>
              </a:endParaRPr>
            </a:p>
          </p:txBody>
        </p:sp>
        <p:sp>
          <p:nvSpPr>
            <p:cNvPr id="17460" name="Text Box 53"/>
            <p:cNvSpPr txBox="1">
              <a:spLocks noChangeArrowheads="1"/>
            </p:cNvSpPr>
            <p:nvPr/>
          </p:nvSpPr>
          <p:spPr bwMode="auto">
            <a:xfrm>
              <a:off x="8460" y="3650"/>
              <a:ext cx="1260" cy="360"/>
            </a:xfrm>
            <a:prstGeom prst="rect">
              <a:avLst/>
            </a:prstGeom>
            <a:noFill/>
            <a:ln w="9525">
              <a:noFill/>
              <a:miter lim="800000"/>
              <a:headEnd/>
              <a:tailEnd/>
            </a:ln>
          </p:spPr>
          <p:txBody>
            <a:bodyPr/>
            <a:lstStyle/>
            <a:p>
              <a:r>
                <a:rPr lang="en-US" altLang="ja-JP" sz="1100">
                  <a:solidFill>
                    <a:srgbClr val="0000FF"/>
                  </a:solidFill>
                  <a:latin typeface="Times New Roman" pitchFamily="18" charset="0"/>
                  <a:ea typeface="MS Mincho" pitchFamily="49" charset="-128"/>
                </a:rPr>
                <a:t>650 MHZ</a:t>
              </a:r>
              <a:endParaRPr lang="en-US">
                <a:solidFill>
                  <a:srgbClr val="0000FF"/>
                </a:solidFill>
              </a:endParaRPr>
            </a:p>
          </p:txBody>
        </p:sp>
      </p:grpSp>
      <p:pic>
        <p:nvPicPr>
          <p:cNvPr id="22"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envelopes.png"/>
          <p:cNvPicPr>
            <a:picLocks noGrp="1" noChangeAspect="1"/>
          </p:cNvPicPr>
          <p:nvPr>
            <p:ph idx="4294967295"/>
          </p:nvPr>
        </p:nvPicPr>
        <p:blipFill>
          <a:blip r:embed="rId2"/>
          <a:srcRect/>
          <a:stretch>
            <a:fillRect/>
          </a:stretch>
        </p:blipFill>
        <p:spPr>
          <a:xfrm>
            <a:off x="76200" y="908050"/>
            <a:ext cx="4800600" cy="3156645"/>
          </a:xfrm>
        </p:spPr>
      </p:pic>
      <p:pic>
        <p:nvPicPr>
          <p:cNvPr id="18435" name="Content Placeholder 3" descr="emittance.png"/>
          <p:cNvPicPr>
            <a:picLocks noChangeAspect="1"/>
          </p:cNvPicPr>
          <p:nvPr/>
        </p:nvPicPr>
        <p:blipFill>
          <a:blip r:embed="rId3"/>
          <a:srcRect/>
          <a:stretch>
            <a:fillRect/>
          </a:stretch>
        </p:blipFill>
        <p:spPr bwMode="auto">
          <a:xfrm>
            <a:off x="4942314" y="3886200"/>
            <a:ext cx="4201685" cy="2938464"/>
          </a:xfrm>
          <a:prstGeom prst="rect">
            <a:avLst/>
          </a:prstGeom>
          <a:noFill/>
          <a:ln w="9525">
            <a:noFill/>
            <a:miter lim="800000"/>
            <a:headEnd/>
            <a:tailEnd/>
          </a:ln>
        </p:spPr>
      </p:pic>
      <p:sp>
        <p:nvSpPr>
          <p:cNvPr id="18436" name="Text Box 5"/>
          <p:cNvSpPr txBox="1">
            <a:spLocks noChangeArrowheads="1"/>
          </p:cNvSpPr>
          <p:nvPr/>
        </p:nvSpPr>
        <p:spPr bwMode="auto">
          <a:xfrm>
            <a:off x="5257800" y="1295400"/>
            <a:ext cx="3028950" cy="366713"/>
          </a:xfrm>
          <a:prstGeom prst="rect">
            <a:avLst/>
          </a:prstGeom>
          <a:noFill/>
          <a:ln w="9525">
            <a:noFill/>
            <a:miter lim="800000"/>
            <a:headEnd/>
            <a:tailEnd/>
          </a:ln>
        </p:spPr>
        <p:txBody>
          <a:bodyPr wrap="none">
            <a:spAutoFit/>
          </a:bodyPr>
          <a:lstStyle/>
          <a:p>
            <a:r>
              <a:rPr lang="en-US">
                <a:solidFill>
                  <a:srgbClr val="00B0F0"/>
                </a:solidFill>
                <a:latin typeface="Calibri" pitchFamily="34" charset="0"/>
              </a:rPr>
              <a:t>Beam envelope in the SC LInac</a:t>
            </a:r>
            <a:endParaRPr lang="en-IN">
              <a:solidFill>
                <a:srgbClr val="00B0F0"/>
              </a:solidFill>
              <a:latin typeface="Calibri" pitchFamily="34" charset="0"/>
            </a:endParaRPr>
          </a:p>
        </p:txBody>
      </p:sp>
      <p:sp>
        <p:nvSpPr>
          <p:cNvPr id="18437" name="Text Box 6"/>
          <p:cNvSpPr txBox="1">
            <a:spLocks noChangeArrowheads="1"/>
          </p:cNvSpPr>
          <p:nvPr/>
        </p:nvSpPr>
        <p:spPr bwMode="auto">
          <a:xfrm>
            <a:off x="304800" y="5805488"/>
            <a:ext cx="3432175" cy="369887"/>
          </a:xfrm>
          <a:prstGeom prst="rect">
            <a:avLst/>
          </a:prstGeom>
          <a:noFill/>
          <a:ln w="9525">
            <a:noFill/>
            <a:miter lim="800000"/>
            <a:headEnd/>
            <a:tailEnd/>
          </a:ln>
        </p:spPr>
        <p:txBody>
          <a:bodyPr wrap="none">
            <a:spAutoFit/>
          </a:bodyPr>
          <a:lstStyle/>
          <a:p>
            <a:r>
              <a:rPr lang="en-US" dirty="0">
                <a:solidFill>
                  <a:srgbClr val="00B0F0"/>
                </a:solidFill>
                <a:latin typeface="Calibri" pitchFamily="34" charset="0"/>
              </a:rPr>
              <a:t>Emittance evolution in the SC </a:t>
            </a:r>
            <a:r>
              <a:rPr lang="en-US" dirty="0" err="1">
                <a:solidFill>
                  <a:srgbClr val="00B0F0"/>
                </a:solidFill>
                <a:latin typeface="Calibri" pitchFamily="34" charset="0"/>
              </a:rPr>
              <a:t>linac</a:t>
            </a:r>
            <a:endParaRPr lang="en-IN" dirty="0">
              <a:solidFill>
                <a:srgbClr val="00B0F0"/>
              </a:solidFill>
              <a:latin typeface="Calibri" pitchFamily="34" charset="0"/>
            </a:endParaRPr>
          </a:p>
        </p:txBody>
      </p:sp>
      <p:sp>
        <p:nvSpPr>
          <p:cNvPr id="18438" name="Title 1"/>
          <p:cNvSpPr>
            <a:spLocks/>
          </p:cNvSpPr>
          <p:nvPr/>
        </p:nvSpPr>
        <p:spPr bwMode="auto">
          <a:xfrm>
            <a:off x="457200" y="-228600"/>
            <a:ext cx="8229600" cy="1371600"/>
          </a:xfrm>
          <a:prstGeom prst="rect">
            <a:avLst/>
          </a:prstGeom>
          <a:noFill/>
          <a:ln w="9525">
            <a:noFill/>
            <a:miter lim="800000"/>
            <a:headEnd/>
            <a:tailEnd/>
          </a:ln>
        </p:spPr>
        <p:txBody>
          <a:bodyPr anchor="ctr"/>
          <a:lstStyle/>
          <a:p>
            <a:pPr algn="ctr"/>
            <a:r>
              <a:rPr lang="en-US" sz="3400" b="1">
                <a:solidFill>
                  <a:srgbClr val="FF0066"/>
                </a:solidFill>
                <a:latin typeface="Calibri" pitchFamily="34" charset="0"/>
              </a:rPr>
              <a:t>Preliminary Design (200 MeV)</a:t>
            </a:r>
          </a:p>
        </p:txBody>
      </p:sp>
      <p:pic>
        <p:nvPicPr>
          <p:cNvPr id="7" name="Picture 2" descr="C:\Documents and Settings\a\My Documents\My Pictures\_4734819587.jpg"/>
          <p:cNvPicPr>
            <a:picLocks noChangeAspect="1" noChangeArrowheads="1"/>
          </p:cNvPicPr>
          <p:nvPr/>
        </p:nvPicPr>
        <p:blipFill>
          <a:blip r:embed="rId4"/>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losses.png"/>
          <p:cNvPicPr>
            <a:picLocks noChangeAspect="1"/>
          </p:cNvPicPr>
          <p:nvPr/>
        </p:nvPicPr>
        <p:blipFill>
          <a:blip r:embed="rId2"/>
          <a:srcRect/>
          <a:stretch>
            <a:fillRect/>
          </a:stretch>
        </p:blipFill>
        <p:spPr bwMode="auto">
          <a:xfrm>
            <a:off x="4862347" y="914400"/>
            <a:ext cx="3595853" cy="2514600"/>
          </a:xfrm>
          <a:prstGeom prst="rect">
            <a:avLst/>
          </a:prstGeom>
          <a:noFill/>
          <a:ln w="9525">
            <a:noFill/>
            <a:miter lim="800000"/>
            <a:headEnd/>
            <a:tailEnd/>
          </a:ln>
        </p:spPr>
      </p:pic>
      <p:pic>
        <p:nvPicPr>
          <p:cNvPr id="19459" name="Content Placeholder 3" descr="synch_Phase.png"/>
          <p:cNvPicPr>
            <a:picLocks noChangeAspect="1"/>
          </p:cNvPicPr>
          <p:nvPr/>
        </p:nvPicPr>
        <p:blipFill>
          <a:blip r:embed="rId3"/>
          <a:srcRect/>
          <a:stretch>
            <a:fillRect/>
          </a:stretch>
        </p:blipFill>
        <p:spPr bwMode="auto">
          <a:xfrm>
            <a:off x="468626" y="914400"/>
            <a:ext cx="3646174" cy="2549790"/>
          </a:xfrm>
          <a:prstGeom prst="rect">
            <a:avLst/>
          </a:prstGeom>
          <a:noFill/>
          <a:ln w="9525">
            <a:noFill/>
            <a:miter lim="800000"/>
            <a:headEnd/>
            <a:tailEnd/>
          </a:ln>
        </p:spPr>
      </p:pic>
      <p:sp>
        <p:nvSpPr>
          <p:cNvPr id="19460" name="Text Box 6"/>
          <p:cNvSpPr txBox="1">
            <a:spLocks noChangeArrowheads="1"/>
          </p:cNvSpPr>
          <p:nvPr/>
        </p:nvSpPr>
        <p:spPr bwMode="auto">
          <a:xfrm>
            <a:off x="1295400" y="3409890"/>
            <a:ext cx="2451312" cy="400110"/>
          </a:xfrm>
          <a:prstGeom prst="rect">
            <a:avLst/>
          </a:prstGeom>
          <a:noFill/>
          <a:ln w="9525">
            <a:noFill/>
            <a:miter lim="800000"/>
            <a:headEnd/>
            <a:tailEnd/>
          </a:ln>
        </p:spPr>
        <p:txBody>
          <a:bodyPr wrap="none">
            <a:spAutoFit/>
          </a:bodyPr>
          <a:lstStyle/>
          <a:p>
            <a:pPr eaLnBrk="0" hangingPunct="0"/>
            <a:r>
              <a:rPr lang="en-US" sz="2000" dirty="0"/>
              <a:t>Synchronous phase</a:t>
            </a:r>
          </a:p>
        </p:txBody>
      </p:sp>
      <p:sp>
        <p:nvSpPr>
          <p:cNvPr id="19461" name="Text Box 7"/>
          <p:cNvSpPr txBox="1">
            <a:spLocks noChangeArrowheads="1"/>
          </p:cNvSpPr>
          <p:nvPr/>
        </p:nvSpPr>
        <p:spPr bwMode="auto">
          <a:xfrm>
            <a:off x="6203950" y="3352800"/>
            <a:ext cx="1653017" cy="400110"/>
          </a:xfrm>
          <a:prstGeom prst="rect">
            <a:avLst/>
          </a:prstGeom>
          <a:noFill/>
          <a:ln w="9525">
            <a:noFill/>
            <a:miter lim="800000"/>
            <a:headEnd/>
            <a:tailEnd/>
          </a:ln>
        </p:spPr>
        <p:txBody>
          <a:bodyPr wrap="none">
            <a:spAutoFit/>
          </a:bodyPr>
          <a:lstStyle/>
          <a:p>
            <a:pPr eaLnBrk="0" hangingPunct="0"/>
            <a:r>
              <a:rPr lang="en-US" sz="2000" dirty="0"/>
              <a:t>Beam losses</a:t>
            </a:r>
          </a:p>
        </p:txBody>
      </p:sp>
      <p:pic>
        <p:nvPicPr>
          <p:cNvPr id="19462" name="Content Placeholder 3" descr="beam_current.png"/>
          <p:cNvPicPr>
            <a:picLocks noChangeAspect="1"/>
          </p:cNvPicPr>
          <p:nvPr/>
        </p:nvPicPr>
        <p:blipFill>
          <a:blip r:embed="rId4"/>
          <a:srcRect/>
          <a:stretch>
            <a:fillRect/>
          </a:stretch>
        </p:blipFill>
        <p:spPr bwMode="auto">
          <a:xfrm>
            <a:off x="185134" y="3773972"/>
            <a:ext cx="4082066" cy="2855428"/>
          </a:xfrm>
          <a:prstGeom prst="rect">
            <a:avLst/>
          </a:prstGeom>
          <a:noFill/>
          <a:ln w="9525">
            <a:noFill/>
            <a:miter lim="800000"/>
            <a:headEnd/>
            <a:tailEnd/>
          </a:ln>
        </p:spPr>
      </p:pic>
      <p:pic>
        <p:nvPicPr>
          <p:cNvPr id="19463" name="Content Placeholder 3" descr="energygain.png"/>
          <p:cNvPicPr>
            <a:picLocks noChangeAspect="1"/>
          </p:cNvPicPr>
          <p:nvPr/>
        </p:nvPicPr>
        <p:blipFill>
          <a:blip r:embed="rId5"/>
          <a:srcRect/>
          <a:stretch>
            <a:fillRect/>
          </a:stretch>
        </p:blipFill>
        <p:spPr bwMode="auto">
          <a:xfrm>
            <a:off x="4572000" y="3733800"/>
            <a:ext cx="4139494" cy="2895600"/>
          </a:xfrm>
          <a:prstGeom prst="rect">
            <a:avLst/>
          </a:prstGeom>
          <a:noFill/>
          <a:ln w="9525">
            <a:noFill/>
            <a:miter lim="800000"/>
            <a:headEnd/>
            <a:tailEnd/>
          </a:ln>
        </p:spPr>
      </p:pic>
      <p:sp>
        <p:nvSpPr>
          <p:cNvPr id="19464" name="Text Box 10"/>
          <p:cNvSpPr txBox="1">
            <a:spLocks noChangeArrowheads="1"/>
          </p:cNvSpPr>
          <p:nvPr/>
        </p:nvSpPr>
        <p:spPr bwMode="auto">
          <a:xfrm>
            <a:off x="1279525" y="6534090"/>
            <a:ext cx="1721946" cy="400110"/>
          </a:xfrm>
          <a:prstGeom prst="rect">
            <a:avLst/>
          </a:prstGeom>
          <a:noFill/>
          <a:ln w="9525">
            <a:noFill/>
            <a:miter lim="800000"/>
            <a:headEnd/>
            <a:tailEnd/>
          </a:ln>
        </p:spPr>
        <p:txBody>
          <a:bodyPr wrap="none">
            <a:spAutoFit/>
          </a:bodyPr>
          <a:lstStyle/>
          <a:p>
            <a:pPr eaLnBrk="0" hangingPunct="0"/>
            <a:r>
              <a:rPr lang="en-US" sz="2000" dirty="0"/>
              <a:t>Beam current</a:t>
            </a:r>
          </a:p>
        </p:txBody>
      </p:sp>
      <p:sp>
        <p:nvSpPr>
          <p:cNvPr id="19465" name="Text Box 11"/>
          <p:cNvSpPr txBox="1">
            <a:spLocks noChangeArrowheads="1"/>
          </p:cNvSpPr>
          <p:nvPr/>
        </p:nvSpPr>
        <p:spPr bwMode="auto">
          <a:xfrm>
            <a:off x="6324600" y="6534090"/>
            <a:ext cx="1553630" cy="400110"/>
          </a:xfrm>
          <a:prstGeom prst="rect">
            <a:avLst/>
          </a:prstGeom>
          <a:noFill/>
          <a:ln w="9525">
            <a:noFill/>
            <a:miter lim="800000"/>
            <a:headEnd/>
            <a:tailEnd/>
          </a:ln>
        </p:spPr>
        <p:txBody>
          <a:bodyPr wrap="none">
            <a:spAutoFit/>
          </a:bodyPr>
          <a:lstStyle/>
          <a:p>
            <a:pPr eaLnBrk="0" hangingPunct="0"/>
            <a:r>
              <a:rPr lang="en-US" sz="2000" dirty="0"/>
              <a:t>Energy gain</a:t>
            </a:r>
          </a:p>
        </p:txBody>
      </p:sp>
      <p:sp>
        <p:nvSpPr>
          <p:cNvPr id="10" name="TextBox 9"/>
          <p:cNvSpPr txBox="1"/>
          <p:nvPr/>
        </p:nvSpPr>
        <p:spPr>
          <a:xfrm>
            <a:off x="3124200" y="238780"/>
            <a:ext cx="2962671" cy="523220"/>
          </a:xfrm>
          <a:prstGeom prst="rect">
            <a:avLst/>
          </a:prstGeom>
          <a:noFill/>
        </p:spPr>
        <p:txBody>
          <a:bodyPr wrap="none" rtlCol="0">
            <a:spAutoFit/>
          </a:bodyPr>
          <a:lstStyle/>
          <a:p>
            <a:r>
              <a:rPr lang="en-IN" sz="2800" b="1" dirty="0" smtClean="0">
                <a:solidFill>
                  <a:srgbClr val="0000FF"/>
                </a:solidFill>
              </a:rPr>
              <a:t>Beam Dynamics</a:t>
            </a:r>
            <a:endParaRPr lang="en-US" sz="2800" b="1" dirty="0">
              <a:solidFill>
                <a:srgbClr val="0000FF"/>
              </a:solidFill>
            </a:endParaRPr>
          </a:p>
        </p:txBody>
      </p:sp>
      <p:pic>
        <p:nvPicPr>
          <p:cNvPr id="11" name="Picture 2" descr="C:\Documents and Settings\a\My Documents\My Pictures\_4734819587.jpg"/>
          <p:cNvPicPr>
            <a:picLocks noChangeAspect="1" noChangeArrowheads="1"/>
          </p:cNvPicPr>
          <p:nvPr/>
        </p:nvPicPr>
        <p:blipFill>
          <a:blip r:embed="rId6"/>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noGrp="1"/>
          </p:cNvSpPr>
          <p:nvPr>
            <p:ph idx="1"/>
          </p:nvPr>
        </p:nvSpPr>
        <p:spPr>
          <a:xfrm>
            <a:off x="381000" y="3048000"/>
            <a:ext cx="8229600" cy="3276600"/>
          </a:xfrm>
          <a:ln>
            <a:solidFill>
              <a:schemeClr val="bg1"/>
            </a:solidFill>
          </a:ln>
        </p:spPr>
        <p:txBody>
          <a:bodyPr/>
          <a:lstStyle/>
          <a:p>
            <a:pPr algn="ctr">
              <a:defRPr/>
            </a:pPr>
            <a:r>
              <a:rPr lang="en-US" sz="2800" u="sng" dirty="0">
                <a:solidFill>
                  <a:srgbClr val="008000"/>
                </a:solidFill>
                <a:latin typeface="Calibri" pitchFamily="34" charset="0"/>
              </a:rPr>
              <a:t>Deliverables under </a:t>
            </a:r>
            <a:r>
              <a:rPr lang="en-US" sz="2800" u="sng" dirty="0" smtClean="0">
                <a:solidFill>
                  <a:srgbClr val="008000"/>
                </a:solidFill>
                <a:latin typeface="Calibri" pitchFamily="34" charset="0"/>
              </a:rPr>
              <a:t>IIFC (</a:t>
            </a:r>
            <a:r>
              <a:rPr lang="en-IN" sz="2800" u="sng" dirty="0" smtClean="0">
                <a:solidFill>
                  <a:srgbClr val="008000"/>
                </a:solidFill>
                <a:latin typeface="Calibri" pitchFamily="34" charset="0"/>
              </a:rPr>
              <a:t>Addendum V) </a:t>
            </a:r>
            <a:endParaRPr lang="en-US" sz="2800" u="sng" dirty="0" smtClean="0">
              <a:solidFill>
                <a:srgbClr val="008000"/>
              </a:solidFill>
              <a:latin typeface="Calibri" pitchFamily="34" charset="0"/>
            </a:endParaRPr>
          </a:p>
          <a:p>
            <a:pPr marL="457200" indent="-457200" algn="ctr">
              <a:lnSpc>
                <a:spcPct val="150000"/>
              </a:lnSpc>
              <a:buFont typeface="+mj-lt"/>
              <a:buAutoNum type="alphaUcPeriod"/>
              <a:defRPr/>
            </a:pPr>
            <a:r>
              <a:rPr lang="en-US" sz="2800" dirty="0" smtClean="0">
                <a:solidFill>
                  <a:srgbClr val="0066CC"/>
                </a:solidFill>
                <a:latin typeface="Calibri" pitchFamily="34" charset="0"/>
                <a:cs typeface="Tahoma" pitchFamily="34" charset="0"/>
              </a:rPr>
              <a:t>1 </a:t>
            </a:r>
            <a:r>
              <a:rPr lang="en-US" sz="2800" dirty="0">
                <a:solidFill>
                  <a:srgbClr val="0066CC"/>
                </a:solidFill>
                <a:latin typeface="Calibri" pitchFamily="34" charset="0"/>
                <a:cs typeface="Tahoma" pitchFamily="34" charset="0"/>
              </a:rPr>
              <a:t>kW, 325 MHz, solid state power </a:t>
            </a:r>
            <a:r>
              <a:rPr lang="en-US" sz="2800" dirty="0" smtClean="0">
                <a:solidFill>
                  <a:srgbClr val="0066CC"/>
                </a:solidFill>
                <a:latin typeface="Calibri" pitchFamily="34" charset="0"/>
                <a:cs typeface="Tahoma" pitchFamily="34" charset="0"/>
              </a:rPr>
              <a:t>amplifier</a:t>
            </a:r>
            <a:endParaRPr lang="en-US" sz="2800" dirty="0">
              <a:solidFill>
                <a:srgbClr val="0066CC"/>
              </a:solidFill>
              <a:latin typeface="Calibri" pitchFamily="34" charset="0"/>
              <a:cs typeface="Tahoma" pitchFamily="34" charset="0"/>
            </a:endParaRPr>
          </a:p>
          <a:p>
            <a:pPr marL="457200" indent="-457200" algn="ctr">
              <a:lnSpc>
                <a:spcPct val="150000"/>
              </a:lnSpc>
              <a:buFont typeface="+mj-lt"/>
              <a:buAutoNum type="alphaUcPeriod"/>
              <a:defRPr/>
            </a:pPr>
            <a:r>
              <a:rPr lang="en-US" sz="2800" dirty="0">
                <a:solidFill>
                  <a:srgbClr val="0066CC"/>
                </a:solidFill>
                <a:latin typeface="Calibri" pitchFamily="34" charset="0"/>
                <a:cs typeface="Tahoma" pitchFamily="34" charset="0"/>
              </a:rPr>
              <a:t>3 kW, 325 MHz, solid state power amplifier </a:t>
            </a:r>
          </a:p>
          <a:p>
            <a:pPr marL="457200" indent="-457200" algn="ctr">
              <a:lnSpc>
                <a:spcPct val="150000"/>
              </a:lnSpc>
              <a:buFont typeface="+mj-lt"/>
              <a:buAutoNum type="alphaUcPeriod"/>
              <a:defRPr/>
            </a:pPr>
            <a:r>
              <a:rPr lang="en-US" sz="2800" dirty="0">
                <a:solidFill>
                  <a:srgbClr val="0066CC"/>
                </a:solidFill>
                <a:latin typeface="Calibri" pitchFamily="34" charset="0"/>
                <a:cs typeface="Tahoma" pitchFamily="34" charset="0"/>
              </a:rPr>
              <a:t>7 kW, 325 MHz, solid state power amplifier </a:t>
            </a:r>
            <a:endParaRPr lang="en-US" sz="2800" dirty="0">
              <a:solidFill>
                <a:srgbClr val="0000FF"/>
              </a:solidFill>
              <a:latin typeface="Calibri" pitchFamily="34" charset="0"/>
              <a:cs typeface="Tahoma" pitchFamily="34" charset="0"/>
            </a:endParaRPr>
          </a:p>
        </p:txBody>
      </p:sp>
      <p:sp>
        <p:nvSpPr>
          <p:cNvPr id="4099" name="Footer Placeholder 9"/>
          <p:cNvSpPr txBox="1">
            <a:spLocks/>
          </p:cNvSpPr>
          <p:nvPr/>
        </p:nvSpPr>
        <p:spPr bwMode="auto">
          <a:xfrm>
            <a:off x="6324600" y="6492875"/>
            <a:ext cx="2743200" cy="365125"/>
          </a:xfrm>
          <a:prstGeom prst="rect">
            <a:avLst/>
          </a:prstGeom>
          <a:noFill/>
          <a:ln w="9525">
            <a:noFill/>
            <a:miter lim="800000"/>
            <a:headEnd/>
            <a:tailEnd/>
          </a:ln>
        </p:spPr>
        <p:txBody>
          <a:bodyPr/>
          <a:lstStyle/>
          <a:p>
            <a:r>
              <a:rPr lang="en-US" sz="2000" b="1" dirty="0" err="1" smtClean="0">
                <a:solidFill>
                  <a:srgbClr val="FF0000"/>
                </a:solidFill>
              </a:rPr>
              <a:t>Manjiri</a:t>
            </a:r>
            <a:r>
              <a:rPr lang="en-US" sz="2000" b="1" dirty="0" smtClean="0">
                <a:solidFill>
                  <a:srgbClr val="FF0000"/>
                </a:solidFill>
              </a:rPr>
              <a:t> </a:t>
            </a:r>
            <a:r>
              <a:rPr lang="en-US" sz="2000" b="1" dirty="0" err="1" smtClean="0">
                <a:solidFill>
                  <a:srgbClr val="FF0000"/>
                </a:solidFill>
              </a:rPr>
              <a:t>Pande</a:t>
            </a:r>
            <a:r>
              <a:rPr lang="en-US" sz="2000" b="1" dirty="0" smtClean="0">
                <a:solidFill>
                  <a:srgbClr val="FF0000"/>
                </a:solidFill>
              </a:rPr>
              <a:t>, IADD </a:t>
            </a:r>
            <a:endParaRPr lang="en-US" sz="2000" b="1" dirty="0">
              <a:solidFill>
                <a:srgbClr val="FF0000"/>
              </a:solidFill>
            </a:endParaRPr>
          </a:p>
          <a:p>
            <a:endParaRPr lang="en-US" sz="1200" dirty="0"/>
          </a:p>
        </p:txBody>
      </p:sp>
      <p:sp>
        <p:nvSpPr>
          <p:cNvPr id="4100" name="TextBox 3"/>
          <p:cNvSpPr txBox="1">
            <a:spLocks noChangeArrowheads="1"/>
          </p:cNvSpPr>
          <p:nvPr/>
        </p:nvSpPr>
        <p:spPr bwMode="auto">
          <a:xfrm>
            <a:off x="76200" y="6581775"/>
            <a:ext cx="1066800" cy="276225"/>
          </a:xfrm>
          <a:prstGeom prst="rect">
            <a:avLst/>
          </a:prstGeom>
          <a:noFill/>
          <a:ln w="9525">
            <a:noFill/>
            <a:miter lim="800000"/>
            <a:headEnd/>
            <a:tailEnd/>
          </a:ln>
        </p:spPr>
        <p:txBody>
          <a:bodyPr>
            <a:spAutoFit/>
          </a:bodyPr>
          <a:lstStyle/>
          <a:p>
            <a:r>
              <a:rPr lang="en-US" sz="1200"/>
              <a:t>Nov , 2012</a:t>
            </a:r>
          </a:p>
        </p:txBody>
      </p:sp>
      <p:sp>
        <p:nvSpPr>
          <p:cNvPr id="5" name="Rectangle 2"/>
          <p:cNvSpPr txBox="1">
            <a:spLocks noChangeArrowheads="1"/>
          </p:cNvSpPr>
          <p:nvPr/>
        </p:nvSpPr>
        <p:spPr bwMode="auto">
          <a:xfrm>
            <a:off x="838200" y="76200"/>
            <a:ext cx="76962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0000"/>
                </a:solidFill>
                <a:effectLst/>
                <a:uLnTx/>
                <a:uFillTx/>
                <a:latin typeface="Calibri" pitchFamily="34" charset="0"/>
                <a:ea typeface="+mj-ea"/>
                <a:cs typeface="+mj-cs"/>
              </a:rPr>
              <a:t>Solid State RF Power Amplifiers</a:t>
            </a:r>
            <a:r>
              <a:rPr kumimoji="0" lang="en-US" sz="4400" b="1" i="0" u="sng" strike="noStrike" kern="0" cap="none" spc="0" normalizeH="0" baseline="0" noProof="0" dirty="0" smtClean="0">
                <a:ln>
                  <a:noFill/>
                </a:ln>
                <a:solidFill>
                  <a:srgbClr val="008000"/>
                </a:solidFill>
                <a:effectLst/>
                <a:uLnTx/>
                <a:uFillTx/>
                <a:latin typeface="Calibri" pitchFamily="34" charset="0"/>
                <a:ea typeface="+mj-ea"/>
                <a:cs typeface="+mj-cs"/>
              </a:rPr>
              <a:t/>
            </a:r>
            <a:br>
              <a:rPr kumimoji="0" lang="en-US" sz="4400" b="1" i="0" u="sng" strike="noStrike" kern="0" cap="none" spc="0" normalizeH="0" baseline="0" noProof="0" dirty="0" smtClean="0">
                <a:ln>
                  <a:noFill/>
                </a:ln>
                <a:solidFill>
                  <a:srgbClr val="008000"/>
                </a:solidFill>
                <a:effectLst/>
                <a:uLnTx/>
                <a:uFillTx/>
                <a:latin typeface="Calibri" pitchFamily="34" charset="0"/>
                <a:ea typeface="+mj-ea"/>
                <a:cs typeface="+mj-cs"/>
              </a:rPr>
            </a:br>
            <a:r>
              <a:rPr kumimoji="0" lang="en-US" sz="4400" b="0" i="0" u="sng" strike="noStrike" kern="0" cap="none" spc="0" normalizeH="0" baseline="0" noProof="0" dirty="0" smtClean="0">
                <a:ln>
                  <a:noFill/>
                </a:ln>
                <a:solidFill>
                  <a:srgbClr val="008000"/>
                </a:solidFill>
                <a:effectLst/>
                <a:uLnTx/>
                <a:uFillTx/>
                <a:latin typeface="Calibri" pitchFamily="34" charset="0"/>
                <a:ea typeface="+mj-ea"/>
                <a:cs typeface="+mj-cs"/>
              </a:rPr>
              <a:t> </a:t>
            </a:r>
          </a:p>
        </p:txBody>
      </p:sp>
      <p:sp>
        <p:nvSpPr>
          <p:cNvPr id="6" name="Rectangle 1"/>
          <p:cNvSpPr>
            <a:spLocks noChangeArrowheads="1"/>
          </p:cNvSpPr>
          <p:nvPr/>
        </p:nvSpPr>
        <p:spPr bwMode="auto">
          <a:xfrm>
            <a:off x="1447800" y="1281112"/>
            <a:ext cx="6629400" cy="1385888"/>
          </a:xfrm>
          <a:prstGeom prst="rect">
            <a:avLst/>
          </a:prstGeom>
          <a:noFill/>
          <a:ln w="9525">
            <a:noFill/>
            <a:miter lim="800000"/>
            <a:headEnd/>
            <a:tailEnd/>
          </a:ln>
        </p:spPr>
        <p:txBody>
          <a:bodyPr wrap="square">
            <a:spAutoFit/>
          </a:bodyPr>
          <a:lstStyle/>
          <a:p>
            <a:pPr algn="ctr" eaLnBrk="0" hangingPunct="0"/>
            <a:r>
              <a:rPr lang="en-US" sz="2800" b="1" dirty="0">
                <a:solidFill>
                  <a:srgbClr val="0066CC"/>
                </a:solidFill>
                <a:latin typeface="Calibri" pitchFamily="34" charset="0"/>
              </a:rPr>
              <a:t>Development of 325 MHz Solid-State RF Power Amplifiers for Project X, </a:t>
            </a:r>
          </a:p>
          <a:p>
            <a:pPr algn="ctr" eaLnBrk="0" hangingPunct="0"/>
            <a:r>
              <a:rPr lang="en-US" sz="2800" b="1" dirty="0">
                <a:solidFill>
                  <a:srgbClr val="0066CC"/>
                </a:solidFill>
                <a:latin typeface="Calibri" pitchFamily="34" charset="0"/>
                <a:cs typeface="Times New Roman" pitchFamily="18" charset="0"/>
              </a:rPr>
              <a:t>under </a:t>
            </a:r>
            <a:r>
              <a:rPr lang="en-US" sz="2800" b="1" dirty="0">
                <a:solidFill>
                  <a:srgbClr val="0066CC"/>
                </a:solidFill>
                <a:latin typeface="Calibri" pitchFamily="34" charset="0"/>
              </a:rPr>
              <a:t>Addendum-V of IIFC</a:t>
            </a:r>
            <a:endParaRPr lang="en-US" sz="2800" b="1" dirty="0">
              <a:solidFill>
                <a:srgbClr val="0066CC"/>
              </a:solidFill>
              <a:latin typeface="Times New Roman" pitchFamily="18" charset="0"/>
              <a:cs typeface="Times New Roman" pitchFamily="18" charset="0"/>
            </a:endParaRPr>
          </a:p>
        </p:txBody>
      </p:sp>
      <p:pic>
        <p:nvPicPr>
          <p:cNvPr id="7"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0" y="152400"/>
            <a:ext cx="6324600" cy="533400"/>
          </a:xfrm>
        </p:spPr>
        <p:txBody>
          <a:bodyPr/>
          <a:lstStyle/>
          <a:p>
            <a:r>
              <a:rPr lang="en-US" dirty="0" smtClean="0">
                <a:solidFill>
                  <a:srgbClr val="006600"/>
                </a:solidFill>
                <a:latin typeface="Calibri" pitchFamily="34" charset="0"/>
              </a:rPr>
              <a:t>325 MHz, 1 kW Amplifier</a:t>
            </a:r>
            <a:endParaRPr lang="en-US" dirty="0" smtClean="0"/>
          </a:p>
        </p:txBody>
      </p:sp>
      <p:sp>
        <p:nvSpPr>
          <p:cNvPr id="5123" name="Content Placeholder 2"/>
          <p:cNvSpPr>
            <a:spLocks noGrp="1"/>
          </p:cNvSpPr>
          <p:nvPr>
            <p:ph idx="1"/>
          </p:nvPr>
        </p:nvSpPr>
        <p:spPr/>
        <p:txBody>
          <a:bodyPr/>
          <a:lstStyle/>
          <a:p>
            <a:r>
              <a:rPr lang="en-IN" dirty="0" smtClean="0">
                <a:solidFill>
                  <a:srgbClr val="C00000"/>
                </a:solidFill>
                <a:latin typeface="Calibri" pitchFamily="34" charset="0"/>
              </a:rPr>
              <a:t>1 kW power amplifier assembly with 6 U rack (integration of interlock &amp; protection system is underway) </a:t>
            </a:r>
          </a:p>
        </p:txBody>
      </p:sp>
      <p:pic>
        <p:nvPicPr>
          <p:cNvPr id="5124" name="Picture 4" descr="IMG_1321.jpg"/>
          <p:cNvPicPr>
            <a:picLocks noChangeAspect="1"/>
          </p:cNvPicPr>
          <p:nvPr/>
        </p:nvPicPr>
        <p:blipFill>
          <a:blip r:embed="rId2"/>
          <a:srcRect/>
          <a:stretch>
            <a:fillRect/>
          </a:stretch>
        </p:blipFill>
        <p:spPr bwMode="auto">
          <a:xfrm>
            <a:off x="609600" y="1828800"/>
            <a:ext cx="3657600" cy="3159125"/>
          </a:xfrm>
          <a:prstGeom prst="rect">
            <a:avLst/>
          </a:prstGeom>
          <a:noFill/>
          <a:ln w="9525">
            <a:noFill/>
            <a:miter lim="800000"/>
            <a:headEnd/>
            <a:tailEnd/>
          </a:ln>
        </p:spPr>
      </p:pic>
      <p:sp>
        <p:nvSpPr>
          <p:cNvPr id="5125" name="Footer Placeholder 9"/>
          <p:cNvSpPr txBox="1">
            <a:spLocks/>
          </p:cNvSpPr>
          <p:nvPr/>
        </p:nvSpPr>
        <p:spPr bwMode="auto">
          <a:xfrm>
            <a:off x="6400800" y="6483350"/>
            <a:ext cx="2438400" cy="365125"/>
          </a:xfrm>
          <a:prstGeom prst="rect">
            <a:avLst/>
          </a:prstGeom>
          <a:noFill/>
          <a:ln w="9525">
            <a:noFill/>
            <a:miter lim="800000"/>
            <a:headEnd/>
            <a:tailEnd/>
          </a:ln>
        </p:spPr>
        <p:txBody>
          <a:bodyPr/>
          <a:lstStyle/>
          <a:p>
            <a:r>
              <a:rPr lang="en-US" sz="1800" dirty="0" smtClean="0">
                <a:solidFill>
                  <a:srgbClr val="FF0000"/>
                </a:solidFill>
              </a:rPr>
              <a:t>Manjiri </a:t>
            </a:r>
            <a:r>
              <a:rPr lang="en-US" sz="1800" dirty="0" err="1" smtClean="0">
                <a:solidFill>
                  <a:srgbClr val="FF0000"/>
                </a:solidFill>
              </a:rPr>
              <a:t>Pande</a:t>
            </a:r>
            <a:r>
              <a:rPr lang="en-US" sz="1800" dirty="0" smtClean="0">
                <a:solidFill>
                  <a:srgbClr val="FF0000"/>
                </a:solidFill>
              </a:rPr>
              <a:t> , IADD</a:t>
            </a:r>
            <a:endParaRPr lang="en-US" sz="1800" dirty="0">
              <a:solidFill>
                <a:srgbClr val="FF0000"/>
              </a:solidFill>
            </a:endParaRPr>
          </a:p>
          <a:p>
            <a:endParaRPr lang="en-US" sz="1200" dirty="0"/>
          </a:p>
        </p:txBody>
      </p:sp>
      <p:sp>
        <p:nvSpPr>
          <p:cNvPr id="8" name="Rectangle 4"/>
          <p:cNvSpPr txBox="1">
            <a:spLocks noChangeArrowheads="1"/>
          </p:cNvSpPr>
          <p:nvPr/>
        </p:nvSpPr>
        <p:spPr bwMode="auto">
          <a:xfrm>
            <a:off x="4495800" y="1752600"/>
            <a:ext cx="4267200" cy="4093428"/>
          </a:xfrm>
          <a:prstGeom prst="rect">
            <a:avLst/>
          </a:prstGeom>
          <a:noFill/>
          <a:ln w="19050">
            <a:noFill/>
            <a:miter lim="800000"/>
            <a:headEnd/>
            <a:tailEnd/>
          </a:ln>
        </p:spPr>
        <p:txBody>
          <a:bodyPr wrap="square">
            <a:spAutoFit/>
          </a:bodyPr>
          <a:lstStyle/>
          <a:p>
            <a:pPr marL="342900" indent="-342900" algn="just" eaLnBrk="0" hangingPunct="0">
              <a:buFontTx/>
              <a:buChar char="•"/>
              <a:defRPr/>
            </a:pPr>
            <a:r>
              <a:rPr lang="en-US" sz="2000" b="1" kern="0" dirty="0">
                <a:solidFill>
                  <a:srgbClr val="3366CC"/>
                </a:solidFill>
                <a:latin typeface="Calibri" pitchFamily="34" charset="0"/>
              </a:rPr>
              <a:t>After three design iterations and their evaluation, basic (</a:t>
            </a:r>
            <a:r>
              <a:rPr lang="en-US" sz="2000" b="1" kern="0" dirty="0" smtClean="0">
                <a:solidFill>
                  <a:srgbClr val="3366CC"/>
                </a:solidFill>
                <a:latin typeface="Calibri" pitchFamily="34" charset="0"/>
              </a:rPr>
              <a:t>1 kW</a:t>
            </a:r>
            <a:r>
              <a:rPr lang="en-US" sz="2000" b="1" kern="0" dirty="0">
                <a:solidFill>
                  <a:srgbClr val="3366CC"/>
                </a:solidFill>
                <a:latin typeface="Calibri" pitchFamily="34" charset="0"/>
              </a:rPr>
              <a:t>) amplifier module board has been finalized.</a:t>
            </a:r>
          </a:p>
          <a:p>
            <a:pPr marL="342900" indent="-342900" algn="just" eaLnBrk="0" hangingPunct="0">
              <a:defRPr/>
            </a:pPr>
            <a:endParaRPr lang="en-US" sz="2000" b="1" kern="0" dirty="0">
              <a:solidFill>
                <a:srgbClr val="3366CC"/>
              </a:solidFill>
              <a:latin typeface="Calibri" pitchFamily="34" charset="0"/>
            </a:endParaRPr>
          </a:p>
          <a:p>
            <a:pPr marL="342900" indent="-342900" algn="just" eaLnBrk="0" hangingPunct="0">
              <a:buFontTx/>
              <a:buChar char="•"/>
              <a:defRPr/>
            </a:pPr>
            <a:r>
              <a:rPr lang="en-US" sz="2000" b="1" kern="0" dirty="0">
                <a:solidFill>
                  <a:srgbClr val="3366CC"/>
                </a:solidFill>
                <a:latin typeface="Calibri" pitchFamily="34" charset="0"/>
              </a:rPr>
              <a:t>The  </a:t>
            </a:r>
            <a:r>
              <a:rPr lang="en-US" sz="2000" b="1" kern="0" dirty="0">
                <a:solidFill>
                  <a:srgbClr val="FF0000"/>
                </a:solidFill>
                <a:latin typeface="Calibri" pitchFamily="34" charset="0"/>
              </a:rPr>
              <a:t>1 kW </a:t>
            </a:r>
            <a:r>
              <a:rPr lang="en-US" sz="2000" b="1" kern="0" dirty="0">
                <a:solidFill>
                  <a:srgbClr val="3366CC"/>
                </a:solidFill>
                <a:latin typeface="Calibri" pitchFamily="34" charset="0"/>
              </a:rPr>
              <a:t>whole unit has been tested at </a:t>
            </a:r>
            <a:r>
              <a:rPr lang="en-US" sz="2000" b="1" kern="0" dirty="0" smtClean="0">
                <a:solidFill>
                  <a:srgbClr val="FF0000"/>
                </a:solidFill>
                <a:latin typeface="Calibri" pitchFamily="34" charset="0"/>
              </a:rPr>
              <a:t>1.2 kW </a:t>
            </a:r>
            <a:r>
              <a:rPr lang="en-US" sz="2000" b="1" kern="0" dirty="0">
                <a:solidFill>
                  <a:srgbClr val="3366CC"/>
                </a:solidFill>
                <a:latin typeface="Calibri" pitchFamily="34" charset="0"/>
              </a:rPr>
              <a:t>for six hours for three consecutive days. </a:t>
            </a:r>
          </a:p>
          <a:p>
            <a:pPr marL="342900" indent="-342900" algn="just" eaLnBrk="0" hangingPunct="0">
              <a:defRPr/>
            </a:pPr>
            <a:endParaRPr lang="en-US" sz="2000" b="1" kern="0" dirty="0">
              <a:solidFill>
                <a:srgbClr val="3366CC"/>
              </a:solidFill>
              <a:latin typeface="Calibri" pitchFamily="34" charset="0"/>
            </a:endParaRPr>
          </a:p>
          <a:p>
            <a:pPr marL="342900" indent="-342900" algn="just" eaLnBrk="0" hangingPunct="0">
              <a:buFontTx/>
              <a:buChar char="•"/>
              <a:defRPr/>
            </a:pPr>
            <a:r>
              <a:rPr lang="en-US" sz="2000" b="1" kern="0" dirty="0">
                <a:solidFill>
                  <a:srgbClr val="3366CC"/>
                </a:solidFill>
                <a:latin typeface="Calibri" pitchFamily="34" charset="0"/>
              </a:rPr>
              <a:t>No deviation was observed in amplifier parameters. Further </a:t>
            </a:r>
            <a:r>
              <a:rPr lang="en-US" sz="2000" b="1" kern="0" dirty="0">
                <a:solidFill>
                  <a:srgbClr val="FF0000"/>
                </a:solidFill>
                <a:latin typeface="Calibri" pitchFamily="34" charset="0"/>
              </a:rPr>
              <a:t>long term testing </a:t>
            </a:r>
            <a:r>
              <a:rPr lang="en-US" sz="2000" b="1" kern="0" dirty="0">
                <a:solidFill>
                  <a:srgbClr val="3366CC"/>
                </a:solidFill>
                <a:latin typeface="Calibri" pitchFamily="34" charset="0"/>
              </a:rPr>
              <a:t>and evaluation is underway</a:t>
            </a:r>
            <a:r>
              <a:rPr lang="en-US" sz="2000" kern="0" dirty="0">
                <a:solidFill>
                  <a:srgbClr val="3366CC"/>
                </a:solidFill>
                <a:latin typeface="Calibri" pitchFamily="34" charset="0"/>
              </a:rPr>
              <a:t>.</a:t>
            </a:r>
          </a:p>
        </p:txBody>
      </p:sp>
      <p:sp>
        <p:nvSpPr>
          <p:cNvPr id="5127" name="TextBox 8"/>
          <p:cNvSpPr txBox="1">
            <a:spLocks noChangeArrowheads="1"/>
          </p:cNvSpPr>
          <p:nvPr/>
        </p:nvSpPr>
        <p:spPr bwMode="auto">
          <a:xfrm>
            <a:off x="457200" y="5105400"/>
            <a:ext cx="3962400" cy="369332"/>
          </a:xfrm>
          <a:prstGeom prst="rect">
            <a:avLst/>
          </a:prstGeom>
          <a:noFill/>
          <a:ln w="9525">
            <a:noFill/>
            <a:miter lim="800000"/>
            <a:headEnd/>
            <a:tailEnd/>
          </a:ln>
        </p:spPr>
        <p:txBody>
          <a:bodyPr wrap="square">
            <a:spAutoFit/>
          </a:bodyPr>
          <a:lstStyle/>
          <a:p>
            <a:r>
              <a:rPr lang="en-US" sz="1800" b="1" dirty="0">
                <a:solidFill>
                  <a:srgbClr val="C00000"/>
                </a:solidFill>
              </a:rPr>
              <a:t>325 MHz, 1 kW unit under testing</a:t>
            </a:r>
          </a:p>
        </p:txBody>
      </p:sp>
      <p:sp>
        <p:nvSpPr>
          <p:cNvPr id="5128" name="TextBox 3"/>
          <p:cNvSpPr txBox="1">
            <a:spLocks noChangeArrowheads="1"/>
          </p:cNvSpPr>
          <p:nvPr/>
        </p:nvSpPr>
        <p:spPr bwMode="auto">
          <a:xfrm>
            <a:off x="76200" y="6581775"/>
            <a:ext cx="1524000" cy="276225"/>
          </a:xfrm>
          <a:prstGeom prst="rect">
            <a:avLst/>
          </a:prstGeom>
          <a:noFill/>
          <a:ln w="9525">
            <a:noFill/>
            <a:miter lim="800000"/>
            <a:headEnd/>
            <a:tailEnd/>
          </a:ln>
        </p:spPr>
        <p:txBody>
          <a:bodyPr>
            <a:spAutoFit/>
          </a:bodyPr>
          <a:lstStyle/>
          <a:p>
            <a:r>
              <a:rPr lang="en-US" sz="1200"/>
              <a:t>Nov , 2012</a:t>
            </a:r>
          </a:p>
        </p:txBody>
      </p:sp>
      <p:pic>
        <p:nvPicPr>
          <p:cNvPr id="9"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smtClean="0">
                <a:solidFill>
                  <a:srgbClr val="FF0000"/>
                </a:solidFill>
                <a:latin typeface="Calibri" pitchFamily="34" charset="0"/>
              </a:rPr>
              <a:t>Test Results of 1 kW unit</a:t>
            </a:r>
          </a:p>
        </p:txBody>
      </p:sp>
      <p:graphicFrame>
        <p:nvGraphicFramePr>
          <p:cNvPr id="4" name="Content Placeholder 3"/>
          <p:cNvGraphicFramePr>
            <a:graphicFrameLocks noGrp="1"/>
          </p:cNvGraphicFramePr>
          <p:nvPr>
            <p:ph idx="1"/>
          </p:nvPr>
        </p:nvGraphicFramePr>
        <p:xfrm>
          <a:off x="762000" y="1295400"/>
          <a:ext cx="7924800" cy="2468880"/>
        </p:xfrm>
        <a:graphic>
          <a:graphicData uri="http://schemas.openxmlformats.org/drawingml/2006/table">
            <a:tbl>
              <a:tblPr firstRow="1" bandRow="1">
                <a:tableStyleId>{5C22544A-7EE6-4342-B048-85BDC9FD1C3A}</a:tableStyleId>
              </a:tblPr>
              <a:tblGrid>
                <a:gridCol w="1280160"/>
                <a:gridCol w="1082040"/>
                <a:gridCol w="1371600"/>
                <a:gridCol w="2057400"/>
                <a:gridCol w="2133600"/>
              </a:tblGrid>
              <a:tr h="370840">
                <a:tc>
                  <a:txBody>
                    <a:bodyPr/>
                    <a:lstStyle/>
                    <a:p>
                      <a:r>
                        <a:rPr lang="en-US" b="0" dirty="0" smtClean="0"/>
                        <a:t>RF Power</a:t>
                      </a:r>
                    </a:p>
                    <a:p>
                      <a:r>
                        <a:rPr lang="en-US" b="0" dirty="0" smtClean="0"/>
                        <a:t>(kW)</a:t>
                      </a:r>
                      <a:endParaRPr lang="en-US" b="0" dirty="0"/>
                    </a:p>
                  </a:txBody>
                  <a:tcPr/>
                </a:tc>
                <a:tc>
                  <a:txBody>
                    <a:bodyPr/>
                    <a:lstStyle/>
                    <a:p>
                      <a:r>
                        <a:rPr lang="en-US" b="0" dirty="0" smtClean="0"/>
                        <a:t>Gain</a:t>
                      </a:r>
                    </a:p>
                    <a:p>
                      <a:r>
                        <a:rPr lang="en-US" b="0" dirty="0" smtClean="0"/>
                        <a:t>(dB)</a:t>
                      </a:r>
                      <a:endParaRPr lang="en-US" b="0" dirty="0"/>
                    </a:p>
                  </a:txBody>
                  <a:tcPr/>
                </a:tc>
                <a:tc>
                  <a:txBody>
                    <a:bodyPr/>
                    <a:lstStyle/>
                    <a:p>
                      <a:r>
                        <a:rPr lang="en-US" b="0" dirty="0" smtClean="0"/>
                        <a:t>Efficiency</a:t>
                      </a:r>
                    </a:p>
                    <a:p>
                      <a:r>
                        <a:rPr lang="en-US" b="0" dirty="0" smtClean="0"/>
                        <a:t>(DC/RF)</a:t>
                      </a:r>
                    </a:p>
                    <a:p>
                      <a:r>
                        <a:rPr lang="en-US" b="0" dirty="0" smtClean="0"/>
                        <a:t>(%)</a:t>
                      </a:r>
                      <a:endParaRPr lang="en-US" b="0" dirty="0"/>
                    </a:p>
                  </a:txBody>
                  <a:tcPr/>
                </a:tc>
                <a:tc>
                  <a:txBody>
                    <a:bodyPr/>
                    <a:lstStyle/>
                    <a:p>
                      <a:r>
                        <a:rPr lang="en-US" b="0" dirty="0" smtClean="0"/>
                        <a:t>Power @1 dB compression</a:t>
                      </a:r>
                      <a:endParaRPr lang="en-US" b="0" dirty="0"/>
                    </a:p>
                  </a:txBody>
                  <a:tcPr/>
                </a:tc>
                <a:tc>
                  <a:txBody>
                    <a:bodyPr/>
                    <a:lstStyle/>
                    <a:p>
                      <a:r>
                        <a:rPr lang="en-US" b="0" dirty="0" smtClean="0"/>
                        <a:t>Harmonics</a:t>
                      </a:r>
                    </a:p>
                    <a:p>
                      <a:r>
                        <a:rPr lang="en-US" b="0" dirty="0" smtClean="0"/>
                        <a:t>(</a:t>
                      </a:r>
                      <a:r>
                        <a:rPr lang="en-US" b="0" dirty="0" err="1" smtClean="0"/>
                        <a:t>dBc</a:t>
                      </a:r>
                      <a:r>
                        <a:rPr lang="en-US" b="0" dirty="0" smtClean="0"/>
                        <a:t>)</a:t>
                      </a:r>
                      <a:endParaRPr lang="en-US" b="0" dirty="0"/>
                    </a:p>
                  </a:txBody>
                  <a:tcPr/>
                </a:tc>
              </a:tr>
              <a:tr h="370840">
                <a:tc>
                  <a:txBody>
                    <a:bodyPr/>
                    <a:lstStyle/>
                    <a:p>
                      <a:r>
                        <a:rPr lang="en-US" dirty="0" smtClean="0"/>
                        <a:t>1.0</a:t>
                      </a:r>
                      <a:endParaRPr lang="en-US" dirty="0"/>
                    </a:p>
                  </a:txBody>
                  <a:tcPr/>
                </a:tc>
                <a:tc>
                  <a:txBody>
                    <a:bodyPr/>
                    <a:lstStyle/>
                    <a:p>
                      <a:r>
                        <a:rPr lang="en-US" dirty="0" smtClean="0"/>
                        <a:t>23.1</a:t>
                      </a:r>
                      <a:endParaRPr lang="en-US" dirty="0"/>
                    </a:p>
                  </a:txBody>
                  <a:tcPr/>
                </a:tc>
                <a:tc>
                  <a:txBody>
                    <a:bodyPr/>
                    <a:lstStyle/>
                    <a:p>
                      <a:r>
                        <a:rPr lang="en-US" dirty="0" smtClean="0"/>
                        <a:t>62.5</a:t>
                      </a:r>
                      <a:endParaRPr lang="en-US" dirty="0"/>
                    </a:p>
                  </a:txBody>
                  <a:tcPr/>
                </a:tc>
                <a:tc>
                  <a:txBody>
                    <a:bodyPr/>
                    <a:lstStyle/>
                    <a:p>
                      <a:r>
                        <a:rPr lang="en-US" dirty="0" smtClean="0"/>
                        <a:t> --</a:t>
                      </a:r>
                      <a:endParaRPr lang="en-US" dirty="0"/>
                    </a:p>
                  </a:txBody>
                  <a:tcPr/>
                </a:tc>
                <a:tc>
                  <a:txBody>
                    <a:bodyPr/>
                    <a:lstStyle/>
                    <a:p>
                      <a:r>
                        <a:rPr lang="en-US" dirty="0" smtClean="0"/>
                        <a:t>2</a:t>
                      </a:r>
                      <a:r>
                        <a:rPr lang="en-US" baseline="30000" dirty="0" smtClean="0"/>
                        <a:t>nd</a:t>
                      </a:r>
                      <a:r>
                        <a:rPr lang="en-US" baseline="0" dirty="0" smtClean="0"/>
                        <a:t> : 41.5</a:t>
                      </a:r>
                    </a:p>
                    <a:p>
                      <a:r>
                        <a:rPr lang="en-US" baseline="0" dirty="0" smtClean="0"/>
                        <a:t>3</a:t>
                      </a:r>
                      <a:r>
                        <a:rPr lang="en-US" baseline="30000" dirty="0" smtClean="0"/>
                        <a:t>rd</a:t>
                      </a:r>
                      <a:r>
                        <a:rPr lang="en-US" baseline="0" dirty="0" smtClean="0"/>
                        <a:t> :  52.0</a:t>
                      </a:r>
                      <a:endParaRPr lang="en-US" dirty="0" smtClean="0"/>
                    </a:p>
                    <a:p>
                      <a:endParaRPr lang="en-US" dirty="0"/>
                    </a:p>
                  </a:txBody>
                  <a:tcPr/>
                </a:tc>
              </a:tr>
              <a:tr h="370840">
                <a:tc>
                  <a:txBody>
                    <a:bodyPr/>
                    <a:lstStyle/>
                    <a:p>
                      <a:r>
                        <a:rPr lang="en-US" dirty="0" smtClean="0"/>
                        <a:t>1.4 (max.)</a:t>
                      </a:r>
                      <a:endParaRPr lang="en-US" dirty="0"/>
                    </a:p>
                  </a:txBody>
                  <a:tcPr/>
                </a:tc>
                <a:tc>
                  <a:txBody>
                    <a:bodyPr/>
                    <a:lstStyle/>
                    <a:p>
                      <a:r>
                        <a:rPr lang="en-US" dirty="0" smtClean="0"/>
                        <a:t>21.7</a:t>
                      </a:r>
                      <a:endParaRPr lang="en-US" dirty="0"/>
                    </a:p>
                  </a:txBody>
                  <a:tcPr/>
                </a:tc>
                <a:tc>
                  <a:txBody>
                    <a:bodyPr/>
                    <a:lstStyle/>
                    <a:p>
                      <a:r>
                        <a:rPr lang="en-US" dirty="0" smtClean="0"/>
                        <a:t>68.0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dirty="0" smtClean="0">
                          <a:solidFill>
                            <a:schemeClr val="tx1"/>
                          </a:solidFill>
                        </a:rPr>
                        <a:t>1.35 kW</a:t>
                      </a:r>
                      <a:endParaRPr lang="en-US" sz="1800" b="0" dirty="0" smtClean="0">
                        <a:solidFill>
                          <a:schemeClr val="tx1"/>
                        </a:solidFill>
                      </a:endParaRPr>
                    </a:p>
                    <a:p>
                      <a:endParaRPr lang="en-US" dirty="0"/>
                    </a:p>
                  </a:txBody>
                  <a:tcPr/>
                </a:tc>
                <a:tc>
                  <a:txBody>
                    <a:bodyPr/>
                    <a:lstStyle/>
                    <a:p>
                      <a:endParaRPr lang="en-US" dirty="0"/>
                    </a:p>
                  </a:txBody>
                  <a:tcPr/>
                </a:tc>
              </a:tr>
            </a:tbl>
          </a:graphicData>
        </a:graphic>
      </p:graphicFrame>
      <p:sp>
        <p:nvSpPr>
          <p:cNvPr id="6173" name="Rectangle 4"/>
          <p:cNvSpPr>
            <a:spLocks noChangeArrowheads="1"/>
          </p:cNvSpPr>
          <p:nvPr/>
        </p:nvSpPr>
        <p:spPr bwMode="auto">
          <a:xfrm>
            <a:off x="533400" y="4267200"/>
            <a:ext cx="8229600" cy="1107996"/>
          </a:xfrm>
          <a:prstGeom prst="rect">
            <a:avLst/>
          </a:prstGeom>
          <a:noFill/>
          <a:ln w="9525">
            <a:noFill/>
            <a:miter lim="800000"/>
            <a:headEnd/>
            <a:tailEnd/>
          </a:ln>
        </p:spPr>
        <p:txBody>
          <a:bodyPr>
            <a:spAutoFit/>
          </a:bodyPr>
          <a:lstStyle/>
          <a:p>
            <a:pPr>
              <a:buFont typeface="Arial" charset="0"/>
              <a:buChar char="•"/>
            </a:pPr>
            <a:r>
              <a:rPr lang="en-IN" sz="1800" dirty="0">
                <a:solidFill>
                  <a:srgbClr val="0000CC"/>
                </a:solidFill>
              </a:rPr>
              <a:t>  </a:t>
            </a:r>
            <a:r>
              <a:rPr lang="en-IN" b="1" dirty="0">
                <a:solidFill>
                  <a:srgbClr val="FF0000"/>
                </a:solidFill>
              </a:rPr>
              <a:t>Recently same unit  has been tested for 1.8 kW </a:t>
            </a:r>
            <a:r>
              <a:rPr lang="en-IN" b="1" dirty="0" smtClean="0">
                <a:solidFill>
                  <a:srgbClr val="FF0000"/>
                </a:solidFill>
              </a:rPr>
              <a:t>for</a:t>
            </a:r>
          </a:p>
          <a:p>
            <a:r>
              <a:rPr lang="en-IN" b="1" dirty="0" smtClean="0">
                <a:solidFill>
                  <a:srgbClr val="FF0000"/>
                </a:solidFill>
              </a:rPr>
              <a:t>   </a:t>
            </a:r>
            <a:r>
              <a:rPr lang="en-IN" b="1" dirty="0">
                <a:solidFill>
                  <a:srgbClr val="FF0000"/>
                </a:solidFill>
              </a:rPr>
              <a:t>short </a:t>
            </a:r>
            <a:r>
              <a:rPr lang="en-IN" b="1" dirty="0" smtClean="0">
                <a:solidFill>
                  <a:srgbClr val="FF0000"/>
                </a:solidFill>
              </a:rPr>
              <a:t>duration with </a:t>
            </a:r>
            <a:r>
              <a:rPr lang="en-IN" b="1" dirty="0">
                <a:solidFill>
                  <a:srgbClr val="FF0000"/>
                </a:solidFill>
              </a:rPr>
              <a:t>some modifications</a:t>
            </a:r>
          </a:p>
          <a:p>
            <a:r>
              <a:rPr lang="en-IN" sz="1800" dirty="0">
                <a:solidFill>
                  <a:srgbClr val="990033"/>
                </a:solidFill>
              </a:rPr>
              <a:t> </a:t>
            </a:r>
            <a:endParaRPr lang="en-US" sz="1800" dirty="0"/>
          </a:p>
        </p:txBody>
      </p:sp>
      <p:sp>
        <p:nvSpPr>
          <p:cNvPr id="6174" name="Footer Placeholder 9"/>
          <p:cNvSpPr txBox="1">
            <a:spLocks/>
          </p:cNvSpPr>
          <p:nvPr/>
        </p:nvSpPr>
        <p:spPr bwMode="auto">
          <a:xfrm>
            <a:off x="6400800" y="6492875"/>
            <a:ext cx="2743200" cy="365125"/>
          </a:xfrm>
          <a:prstGeom prst="rect">
            <a:avLst/>
          </a:prstGeom>
          <a:noFill/>
          <a:ln w="9525">
            <a:noFill/>
            <a:miter lim="800000"/>
            <a:headEnd/>
            <a:tailEnd/>
          </a:ln>
        </p:spPr>
        <p:txBody>
          <a:bodyPr/>
          <a:lstStyle/>
          <a:p>
            <a:r>
              <a:rPr lang="en-US" sz="1800" dirty="0" err="1" smtClean="0">
                <a:solidFill>
                  <a:srgbClr val="FF0000"/>
                </a:solidFill>
              </a:rPr>
              <a:t>Manjiri</a:t>
            </a:r>
            <a:r>
              <a:rPr lang="en-US" sz="1800" dirty="0" smtClean="0">
                <a:solidFill>
                  <a:srgbClr val="FF0000"/>
                </a:solidFill>
              </a:rPr>
              <a:t> </a:t>
            </a:r>
            <a:r>
              <a:rPr lang="en-US" sz="1800" dirty="0" err="1" smtClean="0">
                <a:solidFill>
                  <a:srgbClr val="FF0000"/>
                </a:solidFill>
              </a:rPr>
              <a:t>Pande</a:t>
            </a:r>
            <a:r>
              <a:rPr lang="en-US" sz="1800" dirty="0" smtClean="0">
                <a:solidFill>
                  <a:srgbClr val="FF0000"/>
                </a:solidFill>
              </a:rPr>
              <a:t>, IADD</a:t>
            </a:r>
            <a:endParaRPr lang="en-US" sz="1800" dirty="0">
              <a:solidFill>
                <a:srgbClr val="FF0000"/>
              </a:solidFill>
            </a:endParaRPr>
          </a:p>
          <a:p>
            <a:endParaRPr lang="en-US" sz="1200" dirty="0"/>
          </a:p>
        </p:txBody>
      </p:sp>
      <p:sp>
        <p:nvSpPr>
          <p:cNvPr id="6175" name="TextBox 3"/>
          <p:cNvSpPr txBox="1">
            <a:spLocks noChangeArrowheads="1"/>
          </p:cNvSpPr>
          <p:nvPr/>
        </p:nvSpPr>
        <p:spPr bwMode="auto">
          <a:xfrm>
            <a:off x="76200" y="6581775"/>
            <a:ext cx="1524000" cy="276225"/>
          </a:xfrm>
          <a:prstGeom prst="rect">
            <a:avLst/>
          </a:prstGeom>
          <a:noFill/>
          <a:ln w="9525">
            <a:noFill/>
            <a:miter lim="800000"/>
            <a:headEnd/>
            <a:tailEnd/>
          </a:ln>
        </p:spPr>
        <p:txBody>
          <a:bodyPr>
            <a:spAutoFit/>
          </a:bodyPr>
          <a:lstStyle/>
          <a:p>
            <a:r>
              <a:rPr lang="en-US" sz="1200"/>
              <a:t>Nov , 2012</a:t>
            </a:r>
          </a:p>
        </p:txBody>
      </p:sp>
      <p:pic>
        <p:nvPicPr>
          <p:cNvPr id="7"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07963" y="930275"/>
            <a:ext cx="8610600" cy="5562600"/>
          </a:xfrm>
        </p:spPr>
        <p:txBody>
          <a:bodyPr/>
          <a:lstStyle/>
          <a:p>
            <a:pPr algn="just">
              <a:lnSpc>
                <a:spcPct val="150000"/>
              </a:lnSpc>
              <a:buFontTx/>
              <a:buNone/>
            </a:pPr>
            <a:r>
              <a:rPr lang="en-US" dirty="0" smtClean="0"/>
              <a:t>    </a:t>
            </a:r>
            <a:endParaRPr lang="en-US" b="0" dirty="0" smtClean="0">
              <a:solidFill>
                <a:srgbClr val="0000FF"/>
              </a:solidFill>
              <a:latin typeface="Calibri" pitchFamily="34" charset="0"/>
            </a:endParaRPr>
          </a:p>
          <a:p>
            <a:pPr algn="just">
              <a:buFontTx/>
              <a:buNone/>
            </a:pPr>
            <a:endParaRPr lang="en-US" sz="1800" b="0" dirty="0" smtClean="0">
              <a:solidFill>
                <a:srgbClr val="0000FF"/>
              </a:solidFill>
              <a:latin typeface="Calibri" pitchFamily="34" charset="0"/>
            </a:endParaRPr>
          </a:p>
          <a:p>
            <a:pPr algn="just">
              <a:buFontTx/>
              <a:buNone/>
            </a:pPr>
            <a:endParaRPr lang="en-US" sz="1800" b="0" dirty="0" smtClean="0">
              <a:solidFill>
                <a:srgbClr val="0000FF"/>
              </a:solidFill>
              <a:latin typeface="Calibri" pitchFamily="34" charset="0"/>
            </a:endParaRPr>
          </a:p>
          <a:p>
            <a:pPr algn="just">
              <a:buFontTx/>
              <a:buNone/>
            </a:pPr>
            <a:endParaRPr lang="en-US" sz="1800" b="0" dirty="0" smtClean="0">
              <a:solidFill>
                <a:srgbClr val="0000FF"/>
              </a:solidFill>
              <a:latin typeface="Calibri" pitchFamily="34" charset="0"/>
            </a:endParaRPr>
          </a:p>
          <a:p>
            <a:pPr algn="just">
              <a:buFontTx/>
              <a:buNone/>
            </a:pPr>
            <a:endParaRPr lang="en-US" sz="1800" b="0" dirty="0" smtClean="0">
              <a:solidFill>
                <a:srgbClr val="0000FF"/>
              </a:solidFill>
              <a:latin typeface="Calibri" pitchFamily="34" charset="0"/>
            </a:endParaRPr>
          </a:p>
          <a:p>
            <a:pPr algn="just">
              <a:buFontTx/>
              <a:buNone/>
            </a:pPr>
            <a:endParaRPr lang="en-US" sz="1800" b="0" dirty="0" smtClean="0">
              <a:solidFill>
                <a:srgbClr val="0000FF"/>
              </a:solidFill>
              <a:latin typeface="Calibri" pitchFamily="34" charset="0"/>
            </a:endParaRPr>
          </a:p>
          <a:p>
            <a:pPr algn="just">
              <a:buFontTx/>
              <a:buNone/>
            </a:pPr>
            <a:r>
              <a:rPr lang="en-US" sz="1800" b="0" dirty="0" smtClean="0">
                <a:solidFill>
                  <a:srgbClr val="0000FF"/>
                </a:solidFill>
                <a:latin typeface="Calibri" pitchFamily="34" charset="0"/>
              </a:rPr>
              <a:t>                        </a:t>
            </a:r>
          </a:p>
          <a:p>
            <a:pPr algn="just">
              <a:buFontTx/>
              <a:buNone/>
            </a:pPr>
            <a:r>
              <a:rPr lang="en-US" sz="1800" b="0" dirty="0" smtClean="0">
                <a:solidFill>
                  <a:srgbClr val="0000FF"/>
                </a:solidFill>
                <a:latin typeface="Calibri" pitchFamily="34" charset="0"/>
              </a:rPr>
              <a:t>                   </a:t>
            </a:r>
            <a:endParaRPr lang="en-US" dirty="0" smtClean="0"/>
          </a:p>
          <a:p>
            <a:pPr algn="just">
              <a:spcBef>
                <a:spcPct val="0"/>
              </a:spcBef>
              <a:buFontTx/>
              <a:buNone/>
            </a:pPr>
            <a:endParaRPr lang="en-US" sz="1900" b="0" dirty="0" smtClean="0">
              <a:solidFill>
                <a:srgbClr val="3366CC"/>
              </a:solidFill>
              <a:latin typeface="Calibri" pitchFamily="34" charset="0"/>
            </a:endParaRPr>
          </a:p>
          <a:p>
            <a:pPr algn="just">
              <a:spcBef>
                <a:spcPct val="0"/>
              </a:spcBef>
              <a:buFontTx/>
              <a:buNone/>
            </a:pPr>
            <a:r>
              <a:rPr lang="en-US" sz="1900" b="0" dirty="0" smtClean="0">
                <a:solidFill>
                  <a:srgbClr val="3366CC"/>
                </a:solidFill>
                <a:latin typeface="Calibri" pitchFamily="34" charset="0"/>
              </a:rPr>
              <a:t>  </a:t>
            </a:r>
          </a:p>
          <a:p>
            <a:pPr algn="just">
              <a:spcBef>
                <a:spcPct val="0"/>
              </a:spcBef>
              <a:buFontTx/>
              <a:buNone/>
            </a:pPr>
            <a:endParaRPr lang="en-US" sz="1900" b="0" dirty="0" smtClean="0">
              <a:solidFill>
                <a:srgbClr val="3366CC"/>
              </a:solidFill>
              <a:latin typeface="Calibri" pitchFamily="34" charset="0"/>
            </a:endParaRPr>
          </a:p>
          <a:p>
            <a:pPr algn="just">
              <a:spcBef>
                <a:spcPct val="0"/>
              </a:spcBef>
              <a:buFontTx/>
              <a:buNone/>
            </a:pPr>
            <a:r>
              <a:rPr lang="en-US" sz="1900" b="0" dirty="0" smtClean="0">
                <a:solidFill>
                  <a:srgbClr val="3366CC"/>
                </a:solidFill>
                <a:latin typeface="Calibri" pitchFamily="34" charset="0"/>
              </a:rPr>
              <a:t> </a:t>
            </a:r>
          </a:p>
          <a:p>
            <a:pPr algn="just">
              <a:spcBef>
                <a:spcPct val="0"/>
              </a:spcBef>
              <a:buFontTx/>
              <a:buNone/>
            </a:pPr>
            <a:endParaRPr lang="en-US" sz="1900" b="0" dirty="0" smtClean="0">
              <a:solidFill>
                <a:srgbClr val="3366CC"/>
              </a:solidFill>
              <a:latin typeface="Calibri" pitchFamily="34" charset="0"/>
            </a:endParaRPr>
          </a:p>
          <a:p>
            <a:pPr algn="just">
              <a:spcBef>
                <a:spcPct val="0"/>
              </a:spcBef>
              <a:buFontTx/>
              <a:buNone/>
            </a:pPr>
            <a:endParaRPr lang="en-US" sz="1900" b="0" dirty="0" smtClean="0">
              <a:solidFill>
                <a:srgbClr val="3366CC"/>
              </a:solidFill>
              <a:latin typeface="Calibri" pitchFamily="34" charset="0"/>
            </a:endParaRPr>
          </a:p>
          <a:p>
            <a:pPr algn="just">
              <a:spcBef>
                <a:spcPct val="0"/>
              </a:spcBef>
              <a:buFontTx/>
              <a:buNone/>
            </a:pPr>
            <a:r>
              <a:rPr lang="en-US" dirty="0" smtClean="0">
                <a:solidFill>
                  <a:srgbClr val="FF0000"/>
                </a:solidFill>
                <a:latin typeface="Calibri" pitchFamily="34" charset="0"/>
              </a:rPr>
              <a:t>     Detail evaluation of the same will be done. Assembly and overall integration of  this SSRFPA is in progress.</a:t>
            </a:r>
          </a:p>
        </p:txBody>
      </p:sp>
      <p:sp>
        <p:nvSpPr>
          <p:cNvPr id="7171" name="Footer Placeholder 9"/>
          <p:cNvSpPr txBox="1">
            <a:spLocks/>
          </p:cNvSpPr>
          <p:nvPr/>
        </p:nvSpPr>
        <p:spPr bwMode="auto">
          <a:xfrm>
            <a:off x="6629400" y="6492875"/>
            <a:ext cx="2514600" cy="365125"/>
          </a:xfrm>
          <a:prstGeom prst="rect">
            <a:avLst/>
          </a:prstGeom>
          <a:noFill/>
          <a:ln w="9525">
            <a:noFill/>
            <a:miter lim="800000"/>
            <a:headEnd/>
            <a:tailEnd/>
          </a:ln>
        </p:spPr>
        <p:txBody>
          <a:bodyPr/>
          <a:lstStyle/>
          <a:p>
            <a:r>
              <a:rPr lang="en-US" sz="1800" dirty="0" err="1" smtClean="0">
                <a:solidFill>
                  <a:srgbClr val="FF0000"/>
                </a:solidFill>
              </a:rPr>
              <a:t>Manjiri</a:t>
            </a:r>
            <a:r>
              <a:rPr lang="en-US" sz="1800" dirty="0" smtClean="0">
                <a:solidFill>
                  <a:srgbClr val="FF0000"/>
                </a:solidFill>
              </a:rPr>
              <a:t> </a:t>
            </a:r>
            <a:r>
              <a:rPr lang="en-US" sz="1800" dirty="0" err="1" smtClean="0">
                <a:solidFill>
                  <a:srgbClr val="FF0000"/>
                </a:solidFill>
              </a:rPr>
              <a:t>Pande</a:t>
            </a:r>
            <a:r>
              <a:rPr lang="en-US" sz="1800" dirty="0" smtClean="0">
                <a:solidFill>
                  <a:srgbClr val="FF0000"/>
                </a:solidFill>
              </a:rPr>
              <a:t>, IADD</a:t>
            </a:r>
            <a:endParaRPr lang="en-US" sz="1200" dirty="0"/>
          </a:p>
        </p:txBody>
      </p:sp>
      <p:sp>
        <p:nvSpPr>
          <p:cNvPr id="7172" name="TextBox 4"/>
          <p:cNvSpPr txBox="1">
            <a:spLocks noChangeArrowheads="1"/>
          </p:cNvSpPr>
          <p:nvPr/>
        </p:nvSpPr>
        <p:spPr bwMode="auto">
          <a:xfrm>
            <a:off x="1828800" y="152400"/>
            <a:ext cx="6019800" cy="707886"/>
          </a:xfrm>
          <a:prstGeom prst="rect">
            <a:avLst/>
          </a:prstGeom>
          <a:noFill/>
          <a:ln w="9525">
            <a:noFill/>
            <a:miter lim="800000"/>
            <a:headEnd/>
            <a:tailEnd/>
          </a:ln>
        </p:spPr>
        <p:txBody>
          <a:bodyPr wrap="square">
            <a:spAutoFit/>
          </a:bodyPr>
          <a:lstStyle/>
          <a:p>
            <a:r>
              <a:rPr lang="en-US" sz="4000" b="1" dirty="0" smtClean="0">
                <a:solidFill>
                  <a:srgbClr val="FF0000"/>
                </a:solidFill>
                <a:latin typeface="Calibri" pitchFamily="34" charset="0"/>
              </a:rPr>
              <a:t>325 </a:t>
            </a:r>
            <a:r>
              <a:rPr lang="en-US" sz="4000" b="1" dirty="0">
                <a:solidFill>
                  <a:srgbClr val="FF0000"/>
                </a:solidFill>
                <a:latin typeface="Calibri" pitchFamily="34" charset="0"/>
              </a:rPr>
              <a:t>MHz, 3 kW </a:t>
            </a:r>
            <a:r>
              <a:rPr lang="en-US" sz="4000" b="1" dirty="0" smtClean="0">
                <a:solidFill>
                  <a:srgbClr val="FF0000"/>
                </a:solidFill>
                <a:latin typeface="Calibri" pitchFamily="34" charset="0"/>
              </a:rPr>
              <a:t>SSRFPA </a:t>
            </a:r>
            <a:endParaRPr lang="en-US" sz="4000" b="1" dirty="0">
              <a:solidFill>
                <a:srgbClr val="FF0000"/>
              </a:solidFill>
            </a:endParaRPr>
          </a:p>
        </p:txBody>
      </p:sp>
      <p:sp>
        <p:nvSpPr>
          <p:cNvPr id="7173" name="TextBox 8"/>
          <p:cNvSpPr txBox="1">
            <a:spLocks noChangeArrowheads="1"/>
          </p:cNvSpPr>
          <p:nvPr/>
        </p:nvSpPr>
        <p:spPr bwMode="auto">
          <a:xfrm>
            <a:off x="228600" y="990600"/>
            <a:ext cx="8534400" cy="2246769"/>
          </a:xfrm>
          <a:prstGeom prst="rect">
            <a:avLst/>
          </a:prstGeom>
          <a:noFill/>
          <a:ln w="9525">
            <a:noFill/>
            <a:miter lim="800000"/>
            <a:headEnd/>
            <a:tailEnd/>
          </a:ln>
        </p:spPr>
        <p:txBody>
          <a:bodyPr>
            <a:spAutoFit/>
          </a:bodyPr>
          <a:lstStyle/>
          <a:p>
            <a:pPr marL="342900" indent="-342900" algn="just"/>
            <a:r>
              <a:rPr lang="en-US" sz="2800" b="1" dirty="0" smtClean="0">
                <a:solidFill>
                  <a:srgbClr val="0070C0"/>
                </a:solidFill>
                <a:latin typeface="Calibri" pitchFamily="34" charset="0"/>
              </a:rPr>
              <a:t>    Four </a:t>
            </a:r>
            <a:r>
              <a:rPr lang="en-US" sz="2800" b="1" dirty="0">
                <a:solidFill>
                  <a:srgbClr val="0070C0"/>
                </a:solidFill>
                <a:latin typeface="Calibri" pitchFamily="34" charset="0"/>
              </a:rPr>
              <a:t>RF amplifier modules have been tested up to </a:t>
            </a:r>
            <a:r>
              <a:rPr lang="en-US" sz="2800" b="1" dirty="0" smtClean="0">
                <a:solidFill>
                  <a:srgbClr val="0070C0"/>
                </a:solidFill>
                <a:latin typeface="Calibri" pitchFamily="34" charset="0"/>
              </a:rPr>
              <a:t>      900 Watt </a:t>
            </a:r>
            <a:r>
              <a:rPr lang="en-US" sz="2800" b="1" dirty="0">
                <a:solidFill>
                  <a:srgbClr val="0070C0"/>
                </a:solidFill>
                <a:latin typeface="Calibri" pitchFamily="34" charset="0"/>
              </a:rPr>
              <a:t>(max). Then,  in </a:t>
            </a:r>
            <a:r>
              <a:rPr lang="en-US" sz="2800" b="1" dirty="0" smtClean="0">
                <a:solidFill>
                  <a:srgbClr val="0070C0"/>
                </a:solidFill>
                <a:latin typeface="Calibri" pitchFamily="34" charset="0"/>
              </a:rPr>
              <a:t>the combined </a:t>
            </a:r>
            <a:r>
              <a:rPr lang="en-US" sz="2800" b="1" dirty="0">
                <a:solidFill>
                  <a:srgbClr val="0070C0"/>
                </a:solidFill>
                <a:latin typeface="Calibri" pitchFamily="34" charset="0"/>
              </a:rPr>
              <a:t>operation, they are operated at 750 W and 800 W &amp; combined to get 3 </a:t>
            </a:r>
            <a:r>
              <a:rPr lang="en-US" sz="2800" b="1" dirty="0" smtClean="0">
                <a:solidFill>
                  <a:srgbClr val="0070C0"/>
                </a:solidFill>
                <a:latin typeface="Calibri" pitchFamily="34" charset="0"/>
              </a:rPr>
              <a:t>kW and </a:t>
            </a:r>
            <a:r>
              <a:rPr lang="en-US" sz="2800" b="1" dirty="0">
                <a:solidFill>
                  <a:srgbClr val="0070C0"/>
                </a:solidFill>
                <a:latin typeface="Calibri" pitchFamily="34" charset="0"/>
              </a:rPr>
              <a:t>3.2 kW respectively. The combined performance (prototype)  is as, </a:t>
            </a:r>
          </a:p>
        </p:txBody>
      </p:sp>
      <p:graphicFrame>
        <p:nvGraphicFramePr>
          <p:cNvPr id="29" name="Table 28"/>
          <p:cNvGraphicFramePr>
            <a:graphicFrameLocks noGrp="1"/>
          </p:cNvGraphicFramePr>
          <p:nvPr/>
        </p:nvGraphicFramePr>
        <p:xfrm>
          <a:off x="381000" y="3670599"/>
          <a:ext cx="8000999" cy="1739601"/>
        </p:xfrm>
        <a:graphic>
          <a:graphicData uri="http://schemas.openxmlformats.org/drawingml/2006/table">
            <a:tbl>
              <a:tblPr firstRow="1" bandRow="1">
                <a:tableStyleId>{5C22544A-7EE6-4342-B048-85BDC9FD1C3A}</a:tableStyleId>
              </a:tblPr>
              <a:tblGrid>
                <a:gridCol w="533400"/>
                <a:gridCol w="2057400"/>
                <a:gridCol w="1828800"/>
                <a:gridCol w="1295400"/>
                <a:gridCol w="2285999"/>
              </a:tblGrid>
              <a:tr h="762000">
                <a:tc>
                  <a:txBody>
                    <a:bodyPr/>
                    <a:lstStyle/>
                    <a:p>
                      <a:endParaRPr lang="en-US" dirty="0"/>
                    </a:p>
                  </a:txBody>
                  <a:tcPr/>
                </a:tc>
                <a:tc>
                  <a:txBody>
                    <a:bodyPr/>
                    <a:lstStyle/>
                    <a:p>
                      <a:pPr algn="ctr"/>
                      <a:r>
                        <a:rPr lang="en-US" b="0" dirty="0" smtClean="0"/>
                        <a:t>Combined  Output power (W)</a:t>
                      </a:r>
                      <a:endParaRPr lang="en-US" b="0" dirty="0"/>
                    </a:p>
                  </a:txBody>
                  <a:tcPr/>
                </a:tc>
                <a:tc>
                  <a:txBody>
                    <a:bodyPr/>
                    <a:lstStyle/>
                    <a:p>
                      <a:pPr algn="ctr"/>
                      <a:r>
                        <a:rPr lang="en-US" b="0" dirty="0" smtClean="0"/>
                        <a:t>Efficiency</a:t>
                      </a:r>
                    </a:p>
                    <a:p>
                      <a:pPr algn="ctr"/>
                      <a:r>
                        <a:rPr lang="en-US" b="0" dirty="0" smtClean="0"/>
                        <a:t>(DC/RF)</a:t>
                      </a:r>
                      <a:r>
                        <a:rPr lang="en-US" b="0" baseline="0" dirty="0" smtClean="0"/>
                        <a:t> </a:t>
                      </a:r>
                      <a:r>
                        <a:rPr lang="en-US" b="0" dirty="0" smtClean="0"/>
                        <a:t>%</a:t>
                      </a:r>
                      <a:endParaRPr lang="en-US" b="0" dirty="0"/>
                    </a:p>
                  </a:txBody>
                  <a:tcPr/>
                </a:tc>
                <a:tc>
                  <a:txBody>
                    <a:bodyPr/>
                    <a:lstStyle/>
                    <a:p>
                      <a:pPr algn="ctr"/>
                      <a:r>
                        <a:rPr lang="en-US" b="0" dirty="0" smtClean="0"/>
                        <a:t>Gain</a:t>
                      </a:r>
                    </a:p>
                    <a:p>
                      <a:pPr algn="ctr"/>
                      <a:r>
                        <a:rPr lang="en-US" b="0" dirty="0" smtClean="0"/>
                        <a:t>(dB)</a:t>
                      </a:r>
                      <a:endParaRPr lang="en-US" b="0" dirty="0"/>
                    </a:p>
                  </a:txBody>
                  <a:tcPr/>
                </a:tc>
                <a:tc>
                  <a:txBody>
                    <a:bodyPr/>
                    <a:lstStyle/>
                    <a:p>
                      <a:r>
                        <a:rPr lang="en-US" b="0" dirty="0" smtClean="0"/>
                        <a:t>comments</a:t>
                      </a:r>
                      <a:endParaRPr lang="en-US" b="0" dirty="0"/>
                    </a:p>
                  </a:txBody>
                  <a:tcPr/>
                </a:tc>
              </a:tr>
              <a:tr h="349624">
                <a:tc>
                  <a:txBody>
                    <a:bodyPr/>
                    <a:lstStyle/>
                    <a:p>
                      <a:r>
                        <a:rPr lang="en-US" dirty="0" smtClean="0"/>
                        <a:t>1</a:t>
                      </a:r>
                      <a:endParaRPr lang="en-US" dirty="0"/>
                    </a:p>
                  </a:txBody>
                  <a:tcPr/>
                </a:tc>
                <a:tc>
                  <a:txBody>
                    <a:bodyPr/>
                    <a:lstStyle/>
                    <a:p>
                      <a:pPr algn="ctr"/>
                      <a:r>
                        <a:rPr lang="en-US" dirty="0" smtClean="0"/>
                        <a:t>3000</a:t>
                      </a:r>
                      <a:endParaRPr lang="en-US" dirty="0"/>
                    </a:p>
                  </a:txBody>
                  <a:tcPr/>
                </a:tc>
                <a:tc>
                  <a:txBody>
                    <a:bodyPr/>
                    <a:lstStyle/>
                    <a:p>
                      <a:pPr algn="ctr"/>
                      <a:r>
                        <a:rPr lang="en-US" dirty="0" smtClean="0"/>
                        <a:t>69.76</a:t>
                      </a:r>
                      <a:endParaRPr lang="en-US" dirty="0"/>
                    </a:p>
                  </a:txBody>
                  <a:tcPr/>
                </a:tc>
                <a:tc>
                  <a:txBody>
                    <a:bodyPr/>
                    <a:lstStyle/>
                    <a:p>
                      <a:pPr algn="ctr"/>
                      <a:r>
                        <a:rPr lang="en-US" dirty="0" smtClean="0"/>
                        <a:t>21.5</a:t>
                      </a:r>
                      <a:endParaRPr lang="en-US" dirty="0"/>
                    </a:p>
                  </a:txBody>
                  <a:tcPr/>
                </a:tc>
                <a:tc>
                  <a:txBody>
                    <a:bodyPr/>
                    <a:lstStyle/>
                    <a:p>
                      <a:r>
                        <a:rPr lang="en-US" sz="1800" dirty="0" smtClean="0"/>
                        <a:t>Short  term testing</a:t>
                      </a:r>
                      <a:endParaRPr lang="en-US" sz="1800" dirty="0"/>
                    </a:p>
                  </a:txBody>
                  <a:tcPr/>
                </a:tc>
              </a:tr>
              <a:tr h="611841">
                <a:tc>
                  <a:txBody>
                    <a:bodyPr/>
                    <a:lstStyle/>
                    <a:p>
                      <a:r>
                        <a:rPr lang="en-US" dirty="0" smtClean="0"/>
                        <a:t>2</a:t>
                      </a:r>
                      <a:endParaRPr lang="en-US" dirty="0"/>
                    </a:p>
                  </a:txBody>
                  <a:tcPr/>
                </a:tc>
                <a:tc>
                  <a:txBody>
                    <a:bodyPr/>
                    <a:lstStyle/>
                    <a:p>
                      <a:pPr algn="ctr"/>
                      <a:r>
                        <a:rPr lang="en-US" dirty="0" smtClean="0"/>
                        <a:t>3200</a:t>
                      </a:r>
                      <a:endParaRPr lang="en-US" dirty="0"/>
                    </a:p>
                  </a:txBody>
                  <a:tcPr/>
                </a:tc>
                <a:tc>
                  <a:txBody>
                    <a:bodyPr/>
                    <a:lstStyle/>
                    <a:p>
                      <a:pPr algn="ctr"/>
                      <a:r>
                        <a:rPr lang="en-US" dirty="0" smtClean="0"/>
                        <a:t>71.27</a:t>
                      </a:r>
                      <a:endParaRPr lang="en-US" dirty="0"/>
                    </a:p>
                  </a:txBody>
                  <a:tcPr/>
                </a:tc>
                <a:tc>
                  <a:txBody>
                    <a:bodyPr/>
                    <a:lstStyle/>
                    <a:p>
                      <a:pPr algn="ctr"/>
                      <a:r>
                        <a:rPr lang="en-US" dirty="0" smtClean="0"/>
                        <a:t>21.5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Short  term testing</a:t>
                      </a:r>
                    </a:p>
                  </a:txBody>
                  <a:tcPr/>
                </a:tc>
              </a:tr>
            </a:tbl>
          </a:graphicData>
        </a:graphic>
      </p:graphicFrame>
      <p:sp>
        <p:nvSpPr>
          <p:cNvPr id="7200" name="TextBox 3"/>
          <p:cNvSpPr txBox="1">
            <a:spLocks noChangeArrowheads="1"/>
          </p:cNvSpPr>
          <p:nvPr/>
        </p:nvSpPr>
        <p:spPr bwMode="auto">
          <a:xfrm>
            <a:off x="76200" y="6581775"/>
            <a:ext cx="1524000" cy="276225"/>
          </a:xfrm>
          <a:prstGeom prst="rect">
            <a:avLst/>
          </a:prstGeom>
          <a:noFill/>
          <a:ln w="9525">
            <a:noFill/>
            <a:miter lim="800000"/>
            <a:headEnd/>
            <a:tailEnd/>
          </a:ln>
        </p:spPr>
        <p:txBody>
          <a:bodyPr>
            <a:spAutoFit/>
          </a:bodyPr>
          <a:lstStyle/>
          <a:p>
            <a:r>
              <a:rPr lang="en-US" sz="1200"/>
              <a:t>Nov , 2012</a:t>
            </a:r>
          </a:p>
        </p:txBody>
      </p:sp>
      <p:pic>
        <p:nvPicPr>
          <p:cNvPr id="8"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a:defRPr/>
            </a:pPr>
            <a:r>
              <a:rPr lang="en-US" sz="2800" dirty="0" smtClean="0">
                <a:solidFill>
                  <a:srgbClr val="7030A0"/>
                </a:solidFill>
                <a:latin typeface="+mn-lt"/>
              </a:rPr>
              <a:t>DAE Accelerator Development Program</a:t>
            </a:r>
          </a:p>
        </p:txBody>
      </p:sp>
      <p:sp>
        <p:nvSpPr>
          <p:cNvPr id="4099" name="Content Placeholder 4"/>
          <p:cNvSpPr>
            <a:spLocks noGrp="1"/>
          </p:cNvSpPr>
          <p:nvPr>
            <p:ph idx="1"/>
          </p:nvPr>
        </p:nvSpPr>
        <p:spPr>
          <a:xfrm>
            <a:off x="0" y="914400"/>
            <a:ext cx="9144000" cy="5943600"/>
          </a:xfrm>
        </p:spPr>
        <p:txBody>
          <a:bodyPr/>
          <a:lstStyle/>
          <a:p>
            <a:r>
              <a:rPr lang="en-US" dirty="0" smtClean="0"/>
              <a:t>DAE labs have proposed </a:t>
            </a:r>
          </a:p>
          <a:p>
            <a:pPr lvl="1"/>
            <a:r>
              <a:rPr lang="en-US" sz="1800" dirty="0" smtClean="0"/>
              <a:t>Physics Studies and Enabling Technology Development for Ion Accelerators (BARC)</a:t>
            </a:r>
          </a:p>
          <a:p>
            <a:pPr lvl="1"/>
            <a:r>
              <a:rPr lang="en-US" sz="1800" dirty="0" smtClean="0"/>
              <a:t>High Energy Proton LINAC Based Spallation Neutron Source (RRCAT)</a:t>
            </a:r>
          </a:p>
          <a:p>
            <a:endParaRPr lang="en-US" dirty="0" smtClean="0"/>
          </a:p>
        </p:txBody>
      </p:sp>
      <p:grpSp>
        <p:nvGrpSpPr>
          <p:cNvPr id="2" name="Group 4"/>
          <p:cNvGrpSpPr>
            <a:grpSpLocks/>
          </p:cNvGrpSpPr>
          <p:nvPr/>
        </p:nvGrpSpPr>
        <p:grpSpPr bwMode="auto">
          <a:xfrm>
            <a:off x="3048000" y="4648200"/>
            <a:ext cx="5867400" cy="2133600"/>
            <a:chOff x="153927" y="3079628"/>
            <a:chExt cx="4856229" cy="2154267"/>
          </a:xfrm>
        </p:grpSpPr>
        <p:sp>
          <p:nvSpPr>
            <p:cNvPr id="6" name="Rectangle 5"/>
            <p:cNvSpPr/>
            <p:nvPr/>
          </p:nvSpPr>
          <p:spPr>
            <a:xfrm>
              <a:off x="153927" y="3079628"/>
              <a:ext cx="4856229" cy="21542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pic>
          <p:nvPicPr>
            <p:cNvPr id="4107" name="Picture 2"/>
            <p:cNvPicPr>
              <a:picLocks noChangeAspect="1" noChangeArrowheads="1"/>
            </p:cNvPicPr>
            <p:nvPr/>
          </p:nvPicPr>
          <p:blipFill>
            <a:blip r:embed="rId2"/>
            <a:srcRect/>
            <a:stretch>
              <a:fillRect/>
            </a:stretch>
          </p:blipFill>
          <p:spPr bwMode="auto">
            <a:xfrm>
              <a:off x="226953" y="3136896"/>
              <a:ext cx="4710177" cy="2041409"/>
            </a:xfrm>
            <a:prstGeom prst="rect">
              <a:avLst/>
            </a:prstGeom>
            <a:noFill/>
            <a:ln w="9525">
              <a:noFill/>
              <a:miter lim="800000"/>
              <a:headEnd/>
              <a:tailEnd/>
            </a:ln>
          </p:spPr>
        </p:pic>
      </p:grpSp>
      <p:grpSp>
        <p:nvGrpSpPr>
          <p:cNvPr id="3" name="Group 8"/>
          <p:cNvGrpSpPr>
            <a:grpSpLocks/>
          </p:cNvGrpSpPr>
          <p:nvPr/>
        </p:nvGrpSpPr>
        <p:grpSpPr bwMode="auto">
          <a:xfrm>
            <a:off x="457200" y="2438400"/>
            <a:ext cx="5943600" cy="2057400"/>
            <a:chOff x="3586149" y="5072085"/>
            <a:chExt cx="5557851" cy="1785915"/>
          </a:xfrm>
        </p:grpSpPr>
        <p:sp>
          <p:nvSpPr>
            <p:cNvPr id="10" name="Rectangle 9"/>
            <p:cNvSpPr/>
            <p:nvPr/>
          </p:nvSpPr>
          <p:spPr>
            <a:xfrm>
              <a:off x="3586149" y="5072085"/>
              <a:ext cx="5557851" cy="1785915"/>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pic>
          <p:nvPicPr>
            <p:cNvPr id="4105" name="Picture 3"/>
            <p:cNvPicPr>
              <a:picLocks noChangeAspect="1" noChangeArrowheads="1"/>
            </p:cNvPicPr>
            <p:nvPr/>
          </p:nvPicPr>
          <p:blipFill>
            <a:blip r:embed="rId3"/>
            <a:srcRect/>
            <a:stretch>
              <a:fillRect/>
            </a:stretch>
          </p:blipFill>
          <p:spPr bwMode="auto">
            <a:xfrm>
              <a:off x="3659175" y="5145111"/>
              <a:ext cx="5331659" cy="1570059"/>
            </a:xfrm>
            <a:prstGeom prst="rect">
              <a:avLst/>
            </a:prstGeom>
            <a:noFill/>
            <a:ln w="9525">
              <a:noFill/>
              <a:miter lim="800000"/>
              <a:headEnd/>
              <a:tailEnd/>
            </a:ln>
          </p:spPr>
        </p:pic>
      </p:grpSp>
      <p:sp>
        <p:nvSpPr>
          <p:cNvPr id="12" name="Rectangle 11"/>
          <p:cNvSpPr/>
          <p:nvPr/>
        </p:nvSpPr>
        <p:spPr>
          <a:xfrm>
            <a:off x="685800" y="5334000"/>
            <a:ext cx="1825625" cy="547688"/>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RRCAT</a:t>
            </a:r>
          </a:p>
        </p:txBody>
      </p:sp>
      <p:sp>
        <p:nvSpPr>
          <p:cNvPr id="14" name="Rectangle 13"/>
          <p:cNvSpPr/>
          <p:nvPr/>
        </p:nvSpPr>
        <p:spPr>
          <a:xfrm>
            <a:off x="6629400" y="3048000"/>
            <a:ext cx="1679575" cy="485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BARC</a:t>
            </a:r>
          </a:p>
        </p:txBody>
      </p:sp>
      <p:sp>
        <p:nvSpPr>
          <p:cNvPr id="13" name="TextBox 12"/>
          <p:cNvSpPr txBox="1"/>
          <p:nvPr/>
        </p:nvSpPr>
        <p:spPr>
          <a:xfrm>
            <a:off x="5562600" y="2743200"/>
            <a:ext cx="692818" cy="307777"/>
          </a:xfrm>
          <a:prstGeom prst="rect">
            <a:avLst/>
          </a:prstGeom>
          <a:noFill/>
        </p:spPr>
        <p:txBody>
          <a:bodyPr wrap="none" rtlCol="0">
            <a:spAutoFit/>
          </a:bodyPr>
          <a:lstStyle/>
          <a:p>
            <a:r>
              <a:rPr lang="en-IN" sz="1400" dirty="0" smtClean="0"/>
              <a:t>1 </a:t>
            </a:r>
            <a:r>
              <a:rPr lang="en-IN" sz="1400" dirty="0" err="1" smtClean="0"/>
              <a:t>GeV</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b="0" dirty="0" smtClean="0">
                <a:solidFill>
                  <a:srgbClr val="FF0000"/>
                </a:solidFill>
                <a:latin typeface="Calibri" pitchFamily="34" charset="0"/>
              </a:rPr>
              <a:t>325 MHz, 3 kW unit</a:t>
            </a:r>
          </a:p>
        </p:txBody>
      </p:sp>
      <p:pic>
        <p:nvPicPr>
          <p:cNvPr id="8195" name="Picture 80" descr="IMG_1388"/>
          <p:cNvPicPr>
            <a:picLocks noGrp="1" noChangeAspect="1" noChangeArrowheads="1"/>
          </p:cNvPicPr>
          <p:nvPr>
            <p:ph idx="1"/>
          </p:nvPr>
        </p:nvPicPr>
        <p:blipFill>
          <a:blip r:embed="rId2"/>
          <a:srcRect/>
          <a:stretch>
            <a:fillRect/>
          </a:stretch>
        </p:blipFill>
        <p:spPr>
          <a:xfrm>
            <a:off x="2514600" y="914400"/>
            <a:ext cx="4248150" cy="2667000"/>
          </a:xfrm>
          <a:noFill/>
          <a:ln>
            <a:noFill/>
          </a:ln>
        </p:spPr>
      </p:pic>
      <p:pic>
        <p:nvPicPr>
          <p:cNvPr id="8196" name="Picture 6" descr="D:\Fermi Lab\Photos_SS\PHOTOS\IMG_1208.JPG"/>
          <p:cNvPicPr>
            <a:picLocks noChangeAspect="1" noChangeArrowheads="1"/>
          </p:cNvPicPr>
          <p:nvPr/>
        </p:nvPicPr>
        <p:blipFill>
          <a:blip r:embed="rId3"/>
          <a:srcRect/>
          <a:stretch>
            <a:fillRect/>
          </a:stretch>
        </p:blipFill>
        <p:spPr bwMode="auto">
          <a:xfrm>
            <a:off x="1905000" y="4191000"/>
            <a:ext cx="2514600" cy="1638300"/>
          </a:xfrm>
          <a:prstGeom prst="rect">
            <a:avLst/>
          </a:prstGeom>
          <a:noFill/>
          <a:ln w="19050">
            <a:solidFill>
              <a:schemeClr val="bg1"/>
            </a:solidFill>
            <a:miter lim="800000"/>
            <a:headEnd/>
            <a:tailEnd/>
          </a:ln>
        </p:spPr>
      </p:pic>
      <p:pic>
        <p:nvPicPr>
          <p:cNvPr id="8197" name="Picture 2" descr="D:\Fermi Lab\Photos_SS\PHOTOS\IMG_1199.JPG"/>
          <p:cNvPicPr>
            <a:picLocks noChangeAspect="1" noChangeArrowheads="1"/>
          </p:cNvPicPr>
          <p:nvPr/>
        </p:nvPicPr>
        <p:blipFill>
          <a:blip r:embed="rId4"/>
          <a:srcRect/>
          <a:stretch>
            <a:fillRect/>
          </a:stretch>
        </p:blipFill>
        <p:spPr bwMode="auto">
          <a:xfrm>
            <a:off x="5181600" y="4267200"/>
            <a:ext cx="2133600" cy="1600200"/>
          </a:xfrm>
          <a:prstGeom prst="rect">
            <a:avLst/>
          </a:prstGeom>
          <a:noFill/>
          <a:ln w="9525">
            <a:noFill/>
            <a:miter lim="800000"/>
            <a:headEnd/>
            <a:tailEnd/>
          </a:ln>
        </p:spPr>
      </p:pic>
      <p:sp>
        <p:nvSpPr>
          <p:cNvPr id="8198" name="TextBox 7"/>
          <p:cNvSpPr txBox="1">
            <a:spLocks noChangeArrowheads="1"/>
          </p:cNvSpPr>
          <p:nvPr/>
        </p:nvSpPr>
        <p:spPr bwMode="auto">
          <a:xfrm>
            <a:off x="2514600" y="3657600"/>
            <a:ext cx="4267200" cy="400050"/>
          </a:xfrm>
          <a:prstGeom prst="rect">
            <a:avLst/>
          </a:prstGeom>
          <a:noFill/>
          <a:ln w="9525">
            <a:noFill/>
            <a:miter lim="800000"/>
            <a:headEnd/>
            <a:tailEnd/>
          </a:ln>
        </p:spPr>
        <p:txBody>
          <a:bodyPr>
            <a:spAutoFit/>
          </a:bodyPr>
          <a:lstStyle/>
          <a:p>
            <a:r>
              <a:rPr lang="en-US" sz="2000" b="1" dirty="0">
                <a:solidFill>
                  <a:srgbClr val="0000FF"/>
                </a:solidFill>
                <a:latin typeface="Calibri" pitchFamily="34" charset="0"/>
              </a:rPr>
              <a:t>Prototype testing of 3 kW RF amplifier </a:t>
            </a:r>
          </a:p>
        </p:txBody>
      </p:sp>
      <p:sp>
        <p:nvSpPr>
          <p:cNvPr id="8199" name="TextBox 8"/>
          <p:cNvSpPr txBox="1">
            <a:spLocks noChangeArrowheads="1"/>
          </p:cNvSpPr>
          <p:nvPr/>
        </p:nvSpPr>
        <p:spPr bwMode="auto">
          <a:xfrm>
            <a:off x="1828800" y="5867400"/>
            <a:ext cx="2895600" cy="584200"/>
          </a:xfrm>
          <a:prstGeom prst="rect">
            <a:avLst/>
          </a:prstGeom>
          <a:noFill/>
          <a:ln w="9525">
            <a:noFill/>
            <a:miter lim="800000"/>
            <a:headEnd/>
            <a:tailEnd/>
          </a:ln>
        </p:spPr>
        <p:txBody>
          <a:bodyPr>
            <a:spAutoFit/>
          </a:bodyPr>
          <a:lstStyle/>
          <a:p>
            <a:r>
              <a:rPr lang="en-US" sz="1600" b="1" dirty="0">
                <a:solidFill>
                  <a:srgbClr val="0000FF"/>
                </a:solidFill>
              </a:rPr>
              <a:t>Two 1 kW RF units mounted back to back on heat sink</a:t>
            </a:r>
          </a:p>
        </p:txBody>
      </p:sp>
      <p:sp>
        <p:nvSpPr>
          <p:cNvPr id="8200" name="TextBox 9"/>
          <p:cNvSpPr txBox="1">
            <a:spLocks noChangeArrowheads="1"/>
          </p:cNvSpPr>
          <p:nvPr/>
        </p:nvSpPr>
        <p:spPr bwMode="auto">
          <a:xfrm>
            <a:off x="5181600" y="6019800"/>
            <a:ext cx="2362200" cy="338138"/>
          </a:xfrm>
          <a:prstGeom prst="rect">
            <a:avLst/>
          </a:prstGeom>
          <a:noFill/>
          <a:ln w="9525">
            <a:noFill/>
            <a:miter lim="800000"/>
            <a:headEnd/>
            <a:tailEnd/>
          </a:ln>
        </p:spPr>
        <p:txBody>
          <a:bodyPr>
            <a:spAutoFit/>
          </a:bodyPr>
          <a:lstStyle/>
          <a:p>
            <a:r>
              <a:rPr lang="en-US" sz="1600" b="1" dirty="0">
                <a:solidFill>
                  <a:srgbClr val="0000FF"/>
                </a:solidFill>
              </a:rPr>
              <a:t>3 kW power combiner</a:t>
            </a:r>
          </a:p>
        </p:txBody>
      </p:sp>
      <p:sp>
        <p:nvSpPr>
          <p:cNvPr id="8201" name="TextBox 3"/>
          <p:cNvSpPr txBox="1">
            <a:spLocks noChangeArrowheads="1"/>
          </p:cNvSpPr>
          <p:nvPr/>
        </p:nvSpPr>
        <p:spPr bwMode="auto">
          <a:xfrm>
            <a:off x="76200" y="6581775"/>
            <a:ext cx="1524000" cy="276225"/>
          </a:xfrm>
          <a:prstGeom prst="rect">
            <a:avLst/>
          </a:prstGeom>
          <a:noFill/>
          <a:ln w="9525">
            <a:noFill/>
            <a:miter lim="800000"/>
            <a:headEnd/>
            <a:tailEnd/>
          </a:ln>
        </p:spPr>
        <p:txBody>
          <a:bodyPr>
            <a:spAutoFit/>
          </a:bodyPr>
          <a:lstStyle/>
          <a:p>
            <a:r>
              <a:rPr lang="en-US" sz="1200"/>
              <a:t>Nov , 2012</a:t>
            </a:r>
          </a:p>
        </p:txBody>
      </p:sp>
      <p:sp>
        <p:nvSpPr>
          <p:cNvPr id="8202" name="Footer Placeholder 9"/>
          <p:cNvSpPr txBox="1">
            <a:spLocks/>
          </p:cNvSpPr>
          <p:nvPr/>
        </p:nvSpPr>
        <p:spPr bwMode="auto">
          <a:xfrm>
            <a:off x="6781800" y="6492875"/>
            <a:ext cx="2362200" cy="365125"/>
          </a:xfrm>
          <a:prstGeom prst="rect">
            <a:avLst/>
          </a:prstGeom>
          <a:noFill/>
          <a:ln w="9525">
            <a:noFill/>
            <a:miter lim="800000"/>
            <a:headEnd/>
            <a:tailEnd/>
          </a:ln>
        </p:spPr>
        <p:txBody>
          <a:bodyPr/>
          <a:lstStyle/>
          <a:p>
            <a:r>
              <a:rPr lang="en-US" sz="1800" dirty="0" err="1" smtClean="0">
                <a:solidFill>
                  <a:srgbClr val="FF0000"/>
                </a:solidFill>
              </a:rPr>
              <a:t>Manjiri</a:t>
            </a:r>
            <a:r>
              <a:rPr lang="en-US" sz="1800" dirty="0" smtClean="0">
                <a:solidFill>
                  <a:srgbClr val="FF0000"/>
                </a:solidFill>
              </a:rPr>
              <a:t> </a:t>
            </a:r>
            <a:r>
              <a:rPr lang="en-US" sz="1800" dirty="0" err="1" smtClean="0">
                <a:solidFill>
                  <a:srgbClr val="FF0000"/>
                </a:solidFill>
              </a:rPr>
              <a:t>Pande</a:t>
            </a:r>
            <a:r>
              <a:rPr lang="en-US" sz="1800" dirty="0" smtClean="0">
                <a:solidFill>
                  <a:srgbClr val="FF0000"/>
                </a:solidFill>
              </a:rPr>
              <a:t>, IADD</a:t>
            </a:r>
            <a:endParaRPr lang="en-US" sz="1800" dirty="0">
              <a:solidFill>
                <a:srgbClr val="FF0000"/>
              </a:solidFill>
            </a:endParaRPr>
          </a:p>
          <a:p>
            <a:endParaRPr lang="en-US" sz="1200" dirty="0"/>
          </a:p>
        </p:txBody>
      </p:sp>
      <p:pic>
        <p:nvPicPr>
          <p:cNvPr id="11" name="Picture 2" descr="C:\Documents and Settings\a\My Documents\My Pictures\_4734819587.jpg"/>
          <p:cNvPicPr>
            <a:picLocks noChangeAspect="1" noChangeArrowheads="1"/>
          </p:cNvPicPr>
          <p:nvPr/>
        </p:nvPicPr>
        <p:blipFill>
          <a:blip r:embed="rId5"/>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914400"/>
          </a:xfrm>
        </p:spPr>
        <p:txBody>
          <a:bodyPr/>
          <a:lstStyle/>
          <a:p>
            <a:pPr eaLnBrk="1" hangingPunct="1"/>
            <a:r>
              <a:rPr lang="en-US" dirty="0" smtClean="0"/>
              <a:t>IIFC: Control &amp;Instrumentation</a:t>
            </a:r>
          </a:p>
        </p:txBody>
      </p:sp>
      <p:sp>
        <p:nvSpPr>
          <p:cNvPr id="5123" name="Content Placeholder 2"/>
          <p:cNvSpPr>
            <a:spLocks noGrp="1"/>
          </p:cNvSpPr>
          <p:nvPr>
            <p:ph idx="1"/>
          </p:nvPr>
        </p:nvSpPr>
        <p:spPr>
          <a:xfrm>
            <a:off x="457200" y="1295400"/>
            <a:ext cx="8229600" cy="2590800"/>
          </a:xfrm>
          <a:ln>
            <a:solidFill>
              <a:schemeClr val="bg1"/>
            </a:solidFill>
          </a:ln>
        </p:spPr>
        <p:txBody>
          <a:bodyPr/>
          <a:lstStyle/>
          <a:p>
            <a:pPr marL="120650" indent="-1588" eaLnBrk="1" hangingPunct="1"/>
            <a:r>
              <a:rPr lang="en-US"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C&amp;I for CMTS</a:t>
            </a:r>
          </a:p>
          <a:p>
            <a:pPr marL="487363" lvl="1" indent="-1588" eaLnBrk="1" hangingPunct="1">
              <a:buFont typeface="Courier New" pitchFamily="49" charset="0"/>
              <a:buChar char="o"/>
            </a:pPr>
            <a:r>
              <a:rPr lang="en-US"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RF Protection Interlock System ( RFPI )</a:t>
            </a:r>
          </a:p>
          <a:p>
            <a:pPr marL="487363" lvl="1" indent="-1588" eaLnBrk="1" hangingPunct="1">
              <a:buFont typeface="Courier New" pitchFamily="49" charset="0"/>
              <a:buChar char="o"/>
            </a:pPr>
            <a:r>
              <a:rPr lang="en-US" sz="2400" dirty="0" smtClean="0">
                <a:solidFill>
                  <a:srgbClr val="002060"/>
                </a:solidFill>
                <a:latin typeface="Times New Roman" pitchFamily="18" charset="0"/>
                <a:cs typeface="Times New Roman" pitchFamily="18" charset="0"/>
              </a:rPr>
              <a:t>  Low Level RF (LLRF) Control System</a:t>
            </a:r>
          </a:p>
          <a:p>
            <a:pPr marL="487363" lvl="1" indent="-1588" eaLnBrk="1" hangingPunct="1">
              <a:buFont typeface="Courier New" pitchFamily="49" charset="0"/>
              <a:buChar char="o"/>
            </a:pPr>
            <a:r>
              <a:rPr lang="en-US" sz="2400" dirty="0" smtClean="0">
                <a:solidFill>
                  <a:srgbClr val="002060"/>
                </a:solidFill>
                <a:latin typeface="Times New Roman" pitchFamily="18" charset="0"/>
                <a:cs typeface="Times New Roman" pitchFamily="18" charset="0"/>
              </a:rPr>
              <a:t>  CMTS  Control System</a:t>
            </a:r>
          </a:p>
          <a:p>
            <a:pPr marL="120650" indent="-1588" eaLnBrk="1" hangingPunct="1"/>
            <a:r>
              <a:rPr lang="en-US" sz="2800" dirty="0" smtClean="0">
                <a:solidFill>
                  <a:srgbClr val="FF0000"/>
                </a:solidFill>
                <a:latin typeface="Times New Roman" pitchFamily="18" charset="0"/>
                <a:cs typeface="Times New Roman" pitchFamily="18" charset="0"/>
              </a:rPr>
              <a:t>Beam Position Monitor  (BPM)</a:t>
            </a:r>
            <a:endParaRPr lang="en-US" dirty="0" smtClean="0">
              <a:solidFill>
                <a:srgbClr val="002060"/>
              </a:solidFill>
            </a:endParaRPr>
          </a:p>
        </p:txBody>
      </p:sp>
      <p:sp>
        <p:nvSpPr>
          <p:cNvPr id="5124" name="TextBox 3"/>
          <p:cNvSpPr txBox="1">
            <a:spLocks noChangeArrowheads="1"/>
          </p:cNvSpPr>
          <p:nvPr/>
        </p:nvSpPr>
        <p:spPr bwMode="auto">
          <a:xfrm>
            <a:off x="228600" y="4221540"/>
            <a:ext cx="8763000" cy="1569660"/>
          </a:xfrm>
          <a:prstGeom prst="rect">
            <a:avLst/>
          </a:prstGeom>
          <a:noFill/>
          <a:ln w="9525">
            <a:noFill/>
            <a:miter lim="800000"/>
            <a:headEnd/>
            <a:tailEnd/>
          </a:ln>
        </p:spPr>
        <p:txBody>
          <a:bodyPr wrap="square">
            <a:spAutoFit/>
          </a:bodyPr>
          <a:lstStyle/>
          <a:p>
            <a:r>
              <a:rPr lang="en-US" b="1" i="1" dirty="0" smtClean="0"/>
              <a:t>Two </a:t>
            </a:r>
            <a:r>
              <a:rPr lang="en-US" b="1" i="1" dirty="0"/>
              <a:t>systems taken up for development in the first </a:t>
            </a:r>
            <a:r>
              <a:rPr lang="en-US" b="1" i="1" dirty="0" smtClean="0"/>
              <a:t>phase:</a:t>
            </a:r>
          </a:p>
          <a:p>
            <a:r>
              <a:rPr lang="en-US" b="1" i="1" dirty="0" smtClean="0"/>
              <a:t> </a:t>
            </a:r>
          </a:p>
          <a:p>
            <a:pPr marL="457200" indent="-457200">
              <a:buFont typeface="+mj-lt"/>
              <a:buAutoNum type="arabicPeriod"/>
            </a:pPr>
            <a:r>
              <a:rPr lang="en-US" b="1" i="1" dirty="0" smtClean="0">
                <a:solidFill>
                  <a:schemeClr val="accent1">
                    <a:lumMod val="50000"/>
                  </a:schemeClr>
                </a:solidFill>
              </a:rPr>
              <a:t>RF </a:t>
            </a:r>
            <a:r>
              <a:rPr lang="en-US" b="1" i="1" dirty="0">
                <a:solidFill>
                  <a:schemeClr val="accent1">
                    <a:lumMod val="50000"/>
                  </a:schemeClr>
                </a:solidFill>
              </a:rPr>
              <a:t>Protection Interlock System(RFPI</a:t>
            </a:r>
            <a:r>
              <a:rPr lang="en-US" b="1" i="1" dirty="0" smtClean="0">
                <a:solidFill>
                  <a:schemeClr val="accent1">
                    <a:lumMod val="50000"/>
                  </a:schemeClr>
                </a:solidFill>
              </a:rPr>
              <a:t>)</a:t>
            </a:r>
            <a:endParaRPr lang="en-US" b="1" i="1" dirty="0">
              <a:solidFill>
                <a:schemeClr val="accent1">
                  <a:lumMod val="50000"/>
                </a:schemeClr>
              </a:solidFill>
            </a:endParaRPr>
          </a:p>
          <a:p>
            <a:pPr marL="457200" indent="-457200">
              <a:buFont typeface="+mj-lt"/>
              <a:buAutoNum type="arabicPeriod"/>
            </a:pPr>
            <a:r>
              <a:rPr lang="en-US" b="1" i="1" dirty="0">
                <a:solidFill>
                  <a:schemeClr val="accent1">
                    <a:lumMod val="50000"/>
                  </a:schemeClr>
                </a:solidFill>
              </a:rPr>
              <a:t>Low Level RF (LLRF) Control system</a:t>
            </a:r>
          </a:p>
        </p:txBody>
      </p:sp>
      <p:sp>
        <p:nvSpPr>
          <p:cNvPr id="5" name="TextBox 4"/>
          <p:cNvSpPr txBox="1"/>
          <p:nvPr/>
        </p:nvSpPr>
        <p:spPr>
          <a:xfrm>
            <a:off x="6858000" y="6412468"/>
            <a:ext cx="2057400" cy="369332"/>
          </a:xfrm>
          <a:prstGeom prst="rect">
            <a:avLst/>
          </a:prstGeom>
          <a:noFill/>
        </p:spPr>
        <p:txBody>
          <a:bodyPr wrap="square" rtlCol="0">
            <a:spAutoFit/>
          </a:bodyPr>
          <a:lstStyle/>
          <a:p>
            <a:r>
              <a:rPr lang="en-US" sz="1800" dirty="0" err="1" smtClean="0">
                <a:solidFill>
                  <a:srgbClr val="FF0000"/>
                </a:solidFill>
              </a:rPr>
              <a:t>Gopal</a:t>
            </a:r>
            <a:r>
              <a:rPr lang="en-US" sz="1800" dirty="0" smtClean="0">
                <a:solidFill>
                  <a:srgbClr val="FF0000"/>
                </a:solidFill>
              </a:rPr>
              <a:t> Joshi, ED</a:t>
            </a:r>
            <a:endParaRPr lang="en-US" sz="1800" dirty="0">
              <a:solidFill>
                <a:srgbClr val="FF0000"/>
              </a:solidFill>
            </a:endParaRPr>
          </a:p>
        </p:txBody>
      </p:sp>
      <p:pic>
        <p:nvPicPr>
          <p:cNvPr id="6"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8625" y="76200"/>
            <a:ext cx="8229600" cy="700087"/>
          </a:xfrm>
        </p:spPr>
        <p:txBody>
          <a:bodyPr/>
          <a:lstStyle/>
          <a:p>
            <a:pPr eaLnBrk="1" hangingPunct="1"/>
            <a:r>
              <a:rPr lang="en-US" sz="4000" dirty="0" smtClean="0"/>
              <a:t>Functions for RFPI System</a:t>
            </a:r>
            <a:endParaRPr lang="en-US" dirty="0" smtClean="0"/>
          </a:p>
        </p:txBody>
      </p:sp>
      <p:sp>
        <p:nvSpPr>
          <p:cNvPr id="3" name="Content Placeholder 2"/>
          <p:cNvSpPr>
            <a:spLocks noGrp="1"/>
          </p:cNvSpPr>
          <p:nvPr>
            <p:ph idx="1"/>
          </p:nvPr>
        </p:nvSpPr>
        <p:spPr>
          <a:xfrm>
            <a:off x="457200" y="1219200"/>
            <a:ext cx="8229600" cy="4252913"/>
          </a:xfrm>
          <a:ln>
            <a:solidFill>
              <a:schemeClr val="bg1"/>
            </a:solidFill>
          </a:ln>
        </p:spPr>
        <p:txBody>
          <a:bodyPr>
            <a:noAutofit/>
          </a:bodyPr>
          <a:lstStyle/>
          <a:p>
            <a:pPr marL="274320" indent="-274320" algn="just" eaLnBrk="1" fontAlgn="auto" hangingPunct="1">
              <a:spcAft>
                <a:spcPts val="0"/>
              </a:spcAft>
              <a:buClr>
                <a:schemeClr val="accent3"/>
              </a:buClr>
              <a:buFont typeface="Wingdings 2"/>
              <a:buChar char=""/>
              <a:defRPr/>
            </a:pPr>
            <a:r>
              <a:rPr lang="en-US" sz="2800" dirty="0" smtClean="0">
                <a:solidFill>
                  <a:srgbClr val="000099"/>
                </a:solidFill>
                <a:latin typeface="Times New Roman" pitchFamily="18" charset="0"/>
                <a:cs typeface="Times New Roman" pitchFamily="18" charset="0"/>
              </a:rPr>
              <a:t>The RF Protection Interlock (RFPI) system continues to monitor the high power RF (HPRF) system during the entire power ON period and protects it by opening the fast switch at the output of LLRF within 1-2 microseconds of detection of any fault condition.</a:t>
            </a:r>
          </a:p>
          <a:p>
            <a:pPr marL="274320" indent="-274320" algn="just" eaLnBrk="1" fontAlgn="auto" hangingPunct="1">
              <a:spcAft>
                <a:spcPts val="0"/>
              </a:spcAft>
              <a:buClr>
                <a:schemeClr val="accent3"/>
              </a:buClr>
              <a:buFontTx/>
              <a:buNone/>
              <a:defRPr/>
            </a:pPr>
            <a:endParaRPr lang="en-US" sz="28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US" sz="2800" dirty="0" smtClean="0">
                <a:solidFill>
                  <a:srgbClr val="000099"/>
                </a:solidFill>
                <a:latin typeface="Times New Roman" pitchFamily="18" charset="0"/>
                <a:cs typeface="Times New Roman" pitchFamily="18" charset="0"/>
              </a:rPr>
              <a:t>The RFPI system inhibits the modulator in case the same fault is observed on three consecutive pulses, thereby removing the DC power source to the klystron.</a:t>
            </a:r>
          </a:p>
        </p:txBody>
      </p:sp>
      <p:pic>
        <p:nvPicPr>
          <p:cNvPr id="4"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19200" y="152400"/>
            <a:ext cx="6400800" cy="776288"/>
          </a:xfrm>
        </p:spPr>
        <p:txBody>
          <a:bodyPr/>
          <a:lstStyle/>
          <a:p>
            <a:pPr eaLnBrk="1" hangingPunct="1"/>
            <a:r>
              <a:rPr lang="en-US" smtClean="0"/>
              <a:t>RFPI  </a:t>
            </a:r>
          </a:p>
        </p:txBody>
      </p:sp>
      <p:sp>
        <p:nvSpPr>
          <p:cNvPr id="7171" name="Content Placeholder 2"/>
          <p:cNvSpPr>
            <a:spLocks noGrp="1"/>
          </p:cNvSpPr>
          <p:nvPr>
            <p:ph idx="1"/>
          </p:nvPr>
        </p:nvSpPr>
        <p:spPr>
          <a:xfrm>
            <a:off x="457200" y="1143000"/>
            <a:ext cx="8229600" cy="4752975"/>
          </a:xfrm>
          <a:ln>
            <a:solidFill>
              <a:schemeClr val="bg1"/>
            </a:solidFill>
          </a:ln>
        </p:spPr>
        <p:txBody>
          <a:bodyPr/>
          <a:lstStyle/>
          <a:p>
            <a:pPr algn="just" eaLnBrk="1" hangingPunct="1"/>
            <a:r>
              <a:rPr lang="en-US" sz="3200" dirty="0" smtClean="0">
                <a:solidFill>
                  <a:srgbClr val="000099"/>
                </a:solidFill>
                <a:latin typeface="Times New Roman" pitchFamily="18" charset="0"/>
                <a:cs typeface="Times New Roman" pitchFamily="18" charset="0"/>
              </a:rPr>
              <a:t>Received all the schematics and other technical literature during  </a:t>
            </a:r>
            <a:r>
              <a:rPr lang="en-US" sz="3200" dirty="0" err="1" smtClean="0">
                <a:solidFill>
                  <a:srgbClr val="000099"/>
                </a:solidFill>
                <a:latin typeface="Times New Roman" pitchFamily="18" charset="0"/>
                <a:cs typeface="Times New Roman" pitchFamily="18" charset="0"/>
              </a:rPr>
              <a:t>Gopal’s</a:t>
            </a:r>
            <a:r>
              <a:rPr lang="en-US" sz="3200" dirty="0" smtClean="0">
                <a:solidFill>
                  <a:srgbClr val="000099"/>
                </a:solidFill>
                <a:latin typeface="Times New Roman" pitchFamily="18" charset="0"/>
                <a:cs typeface="Times New Roman" pitchFamily="18" charset="0"/>
              </a:rPr>
              <a:t> Visit to Fermilab during Oct -Nov 2011</a:t>
            </a:r>
          </a:p>
          <a:p>
            <a:pPr algn="just" eaLnBrk="1" hangingPunct="1"/>
            <a:r>
              <a:rPr lang="en-US" sz="3200" dirty="0" smtClean="0">
                <a:solidFill>
                  <a:srgbClr val="000099"/>
                </a:solidFill>
                <a:latin typeface="Times New Roman" pitchFamily="18" charset="0"/>
                <a:cs typeface="Times New Roman" pitchFamily="18" charset="0"/>
              </a:rPr>
              <a:t>Detailed technical discussion with Peter and Manfred on the existing system during their visit to BARC in April 2012</a:t>
            </a:r>
          </a:p>
          <a:p>
            <a:pPr algn="just" eaLnBrk="1" hangingPunct="1"/>
            <a:r>
              <a:rPr lang="en-US" sz="3200" dirty="0" smtClean="0">
                <a:solidFill>
                  <a:srgbClr val="000099"/>
                </a:solidFill>
                <a:latin typeface="Times New Roman" pitchFamily="18" charset="0"/>
                <a:cs typeface="Times New Roman" pitchFamily="18" charset="0"/>
              </a:rPr>
              <a:t>Improvements in the existing systems were also discussed during this visit</a:t>
            </a:r>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95400" y="152400"/>
            <a:ext cx="6705600" cy="504825"/>
          </a:xfrm>
        </p:spPr>
        <p:txBody>
          <a:bodyPr/>
          <a:lstStyle/>
          <a:p>
            <a:pPr eaLnBrk="1" hangingPunct="1"/>
            <a:r>
              <a:rPr lang="en-US" dirty="0" smtClean="0"/>
              <a:t>Progress so far</a:t>
            </a:r>
            <a:endParaRPr lang="en-US" sz="4800" dirty="0" smtClean="0"/>
          </a:p>
        </p:txBody>
      </p:sp>
      <p:sp>
        <p:nvSpPr>
          <p:cNvPr id="3" name="Content Placeholder 2"/>
          <p:cNvSpPr>
            <a:spLocks noGrp="1"/>
          </p:cNvSpPr>
          <p:nvPr>
            <p:ph idx="1"/>
          </p:nvPr>
        </p:nvSpPr>
        <p:spPr>
          <a:xfrm>
            <a:off x="457200" y="1214438"/>
            <a:ext cx="8229600" cy="5110162"/>
          </a:xfrm>
          <a:ln>
            <a:solidFill>
              <a:schemeClr val="bg1"/>
            </a:solidFill>
          </a:ln>
        </p:spPr>
        <p:txBody>
          <a:bodyPr>
            <a:normAutofit/>
          </a:bodyPr>
          <a:lstStyle/>
          <a:p>
            <a:pPr marL="274320" indent="-274320" algn="just" eaLnBrk="1" fontAlgn="auto" hangingPunct="1">
              <a:spcAft>
                <a:spcPts val="0"/>
              </a:spcAft>
              <a:buClr>
                <a:schemeClr val="accent3"/>
              </a:buClr>
              <a:buFont typeface="Wingdings" pitchFamily="2" charset="2"/>
              <a:buChar char="§"/>
              <a:defRPr/>
            </a:pPr>
            <a:r>
              <a:rPr lang="en-US" dirty="0" smtClean="0">
                <a:solidFill>
                  <a:srgbClr val="000099"/>
                </a:solidFill>
                <a:latin typeface="Times New Roman" pitchFamily="18" charset="0"/>
                <a:cs typeface="Times New Roman" pitchFamily="18" charset="0"/>
              </a:rPr>
              <a:t>Mechanical and electrical specifications for Mezzanine card based design was worked out during </a:t>
            </a:r>
            <a:r>
              <a:rPr lang="en-US" dirty="0" err="1" smtClean="0">
                <a:solidFill>
                  <a:srgbClr val="000099"/>
                </a:solidFill>
                <a:latin typeface="Times New Roman" pitchFamily="18" charset="0"/>
                <a:cs typeface="Times New Roman" pitchFamily="18" charset="0"/>
              </a:rPr>
              <a:t>Paresh</a:t>
            </a:r>
            <a:r>
              <a:rPr lang="en-US" dirty="0" smtClean="0">
                <a:solidFill>
                  <a:srgbClr val="000099"/>
                </a:solidFill>
                <a:latin typeface="Times New Roman" pitchFamily="18" charset="0"/>
                <a:cs typeface="Times New Roman" pitchFamily="18" charset="0"/>
              </a:rPr>
              <a:t> </a:t>
            </a:r>
            <a:r>
              <a:rPr lang="en-US" dirty="0" err="1" smtClean="0">
                <a:solidFill>
                  <a:srgbClr val="000099"/>
                </a:solidFill>
                <a:latin typeface="Times New Roman" pitchFamily="18" charset="0"/>
                <a:cs typeface="Times New Roman" pitchFamily="18" charset="0"/>
              </a:rPr>
              <a:t>Motiwala’s</a:t>
            </a:r>
            <a:r>
              <a:rPr lang="en-US" dirty="0" smtClean="0">
                <a:solidFill>
                  <a:srgbClr val="000099"/>
                </a:solidFill>
                <a:latin typeface="Times New Roman" pitchFamily="18" charset="0"/>
                <a:cs typeface="Times New Roman" pitchFamily="18" charset="0"/>
              </a:rPr>
              <a:t> visit to </a:t>
            </a:r>
            <a:r>
              <a:rPr lang="en-US" dirty="0" err="1" smtClean="0">
                <a:solidFill>
                  <a:srgbClr val="000099"/>
                </a:solidFill>
                <a:latin typeface="Times New Roman" pitchFamily="18" charset="0"/>
                <a:cs typeface="Times New Roman" pitchFamily="18" charset="0"/>
              </a:rPr>
              <a:t>Fermilab</a:t>
            </a:r>
            <a:r>
              <a:rPr lang="en-US" dirty="0" smtClean="0">
                <a:solidFill>
                  <a:srgbClr val="000099"/>
                </a:solidFill>
                <a:latin typeface="Times New Roman" pitchFamily="18" charset="0"/>
                <a:cs typeface="Times New Roman" pitchFamily="18" charset="0"/>
              </a:rPr>
              <a:t> during July-Aug 2012 </a:t>
            </a:r>
          </a:p>
          <a:p>
            <a:pPr marL="274320" indent="-274320" algn="just" eaLnBrk="1" fontAlgn="auto" hangingPunct="1">
              <a:spcAft>
                <a:spcPts val="0"/>
              </a:spcAft>
              <a:buClr>
                <a:schemeClr val="accent3"/>
              </a:buClr>
              <a:buFont typeface="Wingdings" pitchFamily="2" charset="2"/>
              <a:buChar char="§"/>
              <a:defRPr/>
            </a:pPr>
            <a:r>
              <a:rPr lang="en-US" dirty="0" smtClean="0">
                <a:solidFill>
                  <a:srgbClr val="000099"/>
                </a:solidFill>
                <a:latin typeface="Times New Roman" pitchFamily="18" charset="0"/>
                <a:cs typeface="Times New Roman" pitchFamily="18" charset="0"/>
              </a:rPr>
              <a:t>Mechanical design of Cable connect detection assembly has been finalized</a:t>
            </a:r>
          </a:p>
          <a:p>
            <a:pPr marL="274320" indent="-274320" algn="just" eaLnBrk="1" fontAlgn="auto" hangingPunct="1">
              <a:spcAft>
                <a:spcPts val="0"/>
              </a:spcAft>
              <a:buClr>
                <a:schemeClr val="accent3"/>
              </a:buClr>
              <a:buFont typeface="Wingdings" pitchFamily="2" charset="2"/>
              <a:buChar char="§"/>
              <a:defRPr/>
            </a:pPr>
            <a:r>
              <a:rPr lang="en-US" dirty="0" smtClean="0">
                <a:solidFill>
                  <a:srgbClr val="000099"/>
                </a:solidFill>
                <a:latin typeface="Times New Roman" pitchFamily="18" charset="0"/>
                <a:cs typeface="Times New Roman" pitchFamily="18" charset="0"/>
              </a:rPr>
              <a:t>Peter has suggested development of new System Control board having all the features of the existing board with additional PMT channel, ADC and memory. The same is in an advanced stage of design.</a:t>
            </a:r>
          </a:p>
          <a:p>
            <a:pPr marL="274320" indent="-274320" algn="just" eaLnBrk="1" fontAlgn="auto" hangingPunct="1">
              <a:spcAft>
                <a:spcPts val="0"/>
              </a:spcAft>
              <a:buClr>
                <a:schemeClr val="accent3"/>
              </a:buClr>
              <a:buFont typeface="Wingdings" pitchFamily="2" charset="2"/>
              <a:buChar char="§"/>
              <a:defRPr/>
            </a:pPr>
            <a:r>
              <a:rPr lang="en-US" dirty="0" smtClean="0">
                <a:solidFill>
                  <a:srgbClr val="000099"/>
                </a:solidFill>
                <a:latin typeface="Times New Roman" pitchFamily="18" charset="0"/>
                <a:cs typeface="Times New Roman" pitchFamily="18" charset="0"/>
              </a:rPr>
              <a:t>Development of Multi-trip board based on the mezzanine board approach has been initiated. </a:t>
            </a:r>
          </a:p>
        </p:txBody>
      </p:sp>
      <p:pic>
        <p:nvPicPr>
          <p:cNvPr id="4"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76200"/>
            <a:ext cx="7010400" cy="685800"/>
          </a:xfrm>
        </p:spPr>
        <p:txBody>
          <a:bodyPr/>
          <a:lstStyle/>
          <a:p>
            <a:pPr eaLnBrk="1" hangingPunct="1"/>
            <a:r>
              <a:rPr lang="en-US" sz="3200" dirty="0" smtClean="0"/>
              <a:t>LLRF  Control System</a:t>
            </a:r>
          </a:p>
        </p:txBody>
      </p:sp>
      <p:sp>
        <p:nvSpPr>
          <p:cNvPr id="7" name="TextBox 6"/>
          <p:cNvSpPr txBox="1"/>
          <p:nvPr/>
        </p:nvSpPr>
        <p:spPr>
          <a:xfrm>
            <a:off x="533400" y="1295400"/>
            <a:ext cx="8077200" cy="4093428"/>
          </a:xfrm>
          <a:prstGeom prst="rect">
            <a:avLst/>
          </a:prstGeom>
          <a:noFill/>
        </p:spPr>
        <p:txBody>
          <a:bodyPr>
            <a:spAutoFit/>
          </a:bodyPr>
          <a:lstStyle/>
          <a:p>
            <a:pPr marL="114300" indent="-114300" algn="just">
              <a:buFont typeface="Arial" pitchFamily="34" charset="0"/>
              <a:buChar char="•"/>
              <a:defRPr/>
            </a:pPr>
            <a:r>
              <a:rPr lang="en-US" sz="2000" b="1" dirty="0">
                <a:solidFill>
                  <a:srgbClr val="000099"/>
                </a:solidFill>
                <a:latin typeface="Arial" pitchFamily="34" charset="0"/>
              </a:rPr>
              <a:t>Fermilab has provided technical documentation of the existing  </a:t>
            </a:r>
            <a:r>
              <a:rPr lang="en-US" sz="2000" b="1" dirty="0" smtClean="0">
                <a:solidFill>
                  <a:srgbClr val="000099"/>
                </a:solidFill>
                <a:latin typeface="Arial" pitchFamily="34" charset="0"/>
              </a:rPr>
              <a:t> boards </a:t>
            </a:r>
            <a:r>
              <a:rPr lang="en-US" sz="2000" b="1" dirty="0">
                <a:solidFill>
                  <a:srgbClr val="000099"/>
                </a:solidFill>
                <a:latin typeface="Arial" pitchFamily="34" charset="0"/>
              </a:rPr>
              <a:t>for NML.</a:t>
            </a:r>
          </a:p>
          <a:p>
            <a:pPr algn="just">
              <a:defRPr/>
            </a:pPr>
            <a:endParaRPr lang="en-US" sz="2000" b="1" dirty="0">
              <a:solidFill>
                <a:srgbClr val="000099"/>
              </a:solidFill>
              <a:latin typeface="Arial" pitchFamily="34" charset="0"/>
            </a:endParaRPr>
          </a:p>
          <a:p>
            <a:pPr marL="114300" indent="-114300" algn="just">
              <a:buFont typeface="Arial" pitchFamily="34" charset="0"/>
              <a:buChar char="•"/>
              <a:defRPr/>
            </a:pPr>
            <a:r>
              <a:rPr lang="en-US" sz="2000" b="1" dirty="0">
                <a:solidFill>
                  <a:srgbClr val="000099"/>
                </a:solidFill>
                <a:latin typeface="Arial" pitchFamily="34" charset="0"/>
              </a:rPr>
              <a:t>Some of the major specifications such as number of ADC/DAC channels, FPGA and DSP to be used have been </a:t>
            </a:r>
            <a:r>
              <a:rPr lang="en-US" sz="2000" b="1" dirty="0" smtClean="0">
                <a:solidFill>
                  <a:srgbClr val="000099"/>
                </a:solidFill>
                <a:latin typeface="Arial" pitchFamily="34" charset="0"/>
              </a:rPr>
              <a:t>formulated</a:t>
            </a:r>
            <a:r>
              <a:rPr lang="en-US" sz="2000" b="1" dirty="0">
                <a:solidFill>
                  <a:srgbClr val="000099"/>
                </a:solidFill>
                <a:latin typeface="Arial" pitchFamily="34" charset="0"/>
              </a:rPr>
              <a:t>.</a:t>
            </a:r>
          </a:p>
          <a:p>
            <a:pPr algn="just">
              <a:defRPr/>
            </a:pPr>
            <a:endParaRPr lang="en-US" sz="2000" b="1" dirty="0">
              <a:solidFill>
                <a:srgbClr val="000099"/>
              </a:solidFill>
              <a:latin typeface="Arial" pitchFamily="34" charset="0"/>
            </a:endParaRPr>
          </a:p>
          <a:p>
            <a:pPr marL="114300" indent="-114300" algn="just">
              <a:buFont typeface="Arial" pitchFamily="34" charset="0"/>
              <a:buChar char="•"/>
              <a:defRPr/>
            </a:pPr>
            <a:r>
              <a:rPr lang="en-US" sz="2000" b="1" dirty="0">
                <a:solidFill>
                  <a:srgbClr val="000099"/>
                </a:solidFill>
                <a:latin typeface="Arial" pitchFamily="34" charset="0"/>
              </a:rPr>
              <a:t>Current LLRF digital board is </a:t>
            </a:r>
            <a:r>
              <a:rPr lang="en-US" sz="2000" b="1" dirty="0" smtClean="0">
                <a:solidFill>
                  <a:srgbClr val="000099"/>
                </a:solidFill>
                <a:latin typeface="Arial" pitchFamily="34" charset="0"/>
              </a:rPr>
              <a:t>of size </a:t>
            </a:r>
            <a:r>
              <a:rPr lang="en-US" sz="2000" b="1" dirty="0">
                <a:solidFill>
                  <a:srgbClr val="000099"/>
                </a:solidFill>
                <a:latin typeface="Arial" pitchFamily="34" charset="0"/>
              </a:rPr>
              <a:t>6U based on VXI bus. Fermilab has suggested to upgrade to a new bus interface.</a:t>
            </a:r>
          </a:p>
          <a:p>
            <a:pPr algn="just">
              <a:defRPr/>
            </a:pPr>
            <a:endParaRPr lang="en-US" sz="2000" b="1" dirty="0">
              <a:solidFill>
                <a:srgbClr val="000099"/>
              </a:solidFill>
              <a:latin typeface="Arial" pitchFamily="34" charset="0"/>
            </a:endParaRPr>
          </a:p>
          <a:p>
            <a:pPr marL="114300" indent="-114300" algn="just">
              <a:buFont typeface="Arial" pitchFamily="34" charset="0"/>
              <a:buChar char="•"/>
              <a:defRPr/>
            </a:pPr>
            <a:r>
              <a:rPr lang="en-IN" sz="2000" b="1" dirty="0">
                <a:solidFill>
                  <a:srgbClr val="000099"/>
                </a:solidFill>
                <a:latin typeface="Arial" pitchFamily="34" charset="0"/>
              </a:rPr>
              <a:t>It is expected that the </a:t>
            </a:r>
            <a:r>
              <a:rPr lang="en-IN" sz="2000" b="1" dirty="0" err="1">
                <a:solidFill>
                  <a:srgbClr val="000099"/>
                </a:solidFill>
                <a:latin typeface="Arial" pitchFamily="34" charset="0"/>
              </a:rPr>
              <a:t>Fermilab</a:t>
            </a:r>
            <a:r>
              <a:rPr lang="en-IN" sz="2000" b="1" dirty="0">
                <a:solidFill>
                  <a:srgbClr val="000099"/>
                </a:solidFill>
                <a:latin typeface="Arial" pitchFamily="34" charset="0"/>
              </a:rPr>
              <a:t> will soon finalize the bus standard to be adopted for the next generation of LLRF</a:t>
            </a:r>
            <a:endParaRPr lang="en-US" sz="2000" b="1" dirty="0">
              <a:solidFill>
                <a:srgbClr val="000099"/>
              </a:solidFill>
              <a:latin typeface="Arial" pitchFamily="34" charset="0"/>
            </a:endParaRPr>
          </a:p>
          <a:p>
            <a:pPr algn="just">
              <a:defRPr/>
            </a:pPr>
            <a:r>
              <a:rPr lang="en-US" sz="2000" dirty="0">
                <a:solidFill>
                  <a:srgbClr val="000099"/>
                </a:solidFill>
                <a:latin typeface="Arial" pitchFamily="34" charset="0"/>
              </a:rPr>
              <a:t>.  </a:t>
            </a:r>
          </a:p>
          <a:p>
            <a:pPr algn="ctr">
              <a:defRPr/>
            </a:pPr>
            <a:endParaRPr lang="en-US" sz="2000" b="1" dirty="0">
              <a:latin typeface="+mn-lt"/>
            </a:endParaRPr>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LLRF Control System</a:t>
            </a:r>
          </a:p>
        </p:txBody>
      </p:sp>
      <p:sp>
        <p:nvSpPr>
          <p:cNvPr id="10243" name="Content Placeholder 2"/>
          <p:cNvSpPr>
            <a:spLocks noGrp="1"/>
          </p:cNvSpPr>
          <p:nvPr>
            <p:ph idx="1"/>
          </p:nvPr>
        </p:nvSpPr>
        <p:spPr/>
        <p:txBody>
          <a:bodyPr/>
          <a:lstStyle/>
          <a:p>
            <a:pPr algn="just" eaLnBrk="1" hangingPunct="1"/>
            <a:r>
              <a:rPr lang="en-US" sz="3200" dirty="0" smtClean="0">
                <a:solidFill>
                  <a:srgbClr val="000099"/>
                </a:solidFill>
              </a:rPr>
              <a:t>BARC has developed digital self-excited loop based RF Control System for super-conducting resonators, which has been successfully tested at BARC-TIFR </a:t>
            </a:r>
            <a:r>
              <a:rPr lang="en-US" sz="3200" dirty="0" err="1" smtClean="0">
                <a:solidFill>
                  <a:srgbClr val="000099"/>
                </a:solidFill>
              </a:rPr>
              <a:t>Linac</a:t>
            </a:r>
            <a:r>
              <a:rPr lang="en-US" sz="3200" dirty="0" smtClean="0">
                <a:solidFill>
                  <a:srgbClr val="000099"/>
                </a:solidFill>
              </a:rPr>
              <a:t> during a recent run.</a:t>
            </a:r>
          </a:p>
          <a:p>
            <a:pPr algn="just" eaLnBrk="1" hangingPunct="1">
              <a:buFontTx/>
              <a:buNone/>
            </a:pPr>
            <a:endParaRPr lang="en-US" sz="3200" dirty="0" smtClean="0">
              <a:solidFill>
                <a:srgbClr val="000099"/>
              </a:solidFill>
            </a:endParaRPr>
          </a:p>
          <a:p>
            <a:pPr algn="just" eaLnBrk="1" hangingPunct="1"/>
            <a:r>
              <a:rPr lang="en-US" sz="3200" dirty="0" smtClean="0">
                <a:solidFill>
                  <a:srgbClr val="000099"/>
                </a:solidFill>
              </a:rPr>
              <a:t>Digital LLRF for LEHIPA based on Generator Driven Resonator architecture is in an advanced stage of development</a:t>
            </a:r>
          </a:p>
        </p:txBody>
      </p:sp>
      <p:pic>
        <p:nvPicPr>
          <p:cNvPr id="7"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solidFill>
                  <a:srgbClr val="FF0000"/>
                </a:solidFill>
              </a:rPr>
              <a:t>Beam Position Monitor</a:t>
            </a:r>
          </a:p>
        </p:txBody>
      </p:sp>
      <p:sp>
        <p:nvSpPr>
          <p:cNvPr id="11267" name="Content Placeholder 2"/>
          <p:cNvSpPr>
            <a:spLocks noGrp="1"/>
          </p:cNvSpPr>
          <p:nvPr>
            <p:ph idx="1"/>
          </p:nvPr>
        </p:nvSpPr>
        <p:spPr>
          <a:xfrm>
            <a:off x="304800" y="914400"/>
            <a:ext cx="8610600" cy="5334000"/>
          </a:xfrm>
        </p:spPr>
        <p:txBody>
          <a:bodyPr/>
          <a:lstStyle/>
          <a:p>
            <a:pPr eaLnBrk="1" hangingPunct="1"/>
            <a:endParaRPr lang="en-US" dirty="0" smtClean="0"/>
          </a:p>
          <a:p>
            <a:pPr eaLnBrk="1" hangingPunct="1"/>
            <a:r>
              <a:rPr lang="en-US" sz="3200" dirty="0" smtClean="0">
                <a:solidFill>
                  <a:schemeClr val="accent1">
                    <a:lumMod val="50000"/>
                  </a:schemeClr>
                </a:solidFill>
              </a:rPr>
              <a:t>Exact Specifications are expected from Fermilab</a:t>
            </a:r>
          </a:p>
          <a:p>
            <a:pPr eaLnBrk="1" hangingPunct="1"/>
            <a:endParaRPr lang="en-US" sz="3200" dirty="0" smtClean="0">
              <a:solidFill>
                <a:srgbClr val="000099"/>
              </a:solidFill>
            </a:endParaRPr>
          </a:p>
          <a:p>
            <a:pPr algn="just" eaLnBrk="1" hangingPunct="1"/>
            <a:r>
              <a:rPr lang="en-US" sz="3200" dirty="0" smtClean="0">
                <a:solidFill>
                  <a:srgbClr val="000099"/>
                </a:solidFill>
              </a:rPr>
              <a:t>The development of electronics system for the BPM for SPIRAL2, GANIL was also presented to </a:t>
            </a:r>
            <a:r>
              <a:rPr lang="en-US" sz="3200" dirty="0" err="1" smtClean="0">
                <a:solidFill>
                  <a:srgbClr val="000099"/>
                </a:solidFill>
              </a:rPr>
              <a:t>Fermilab</a:t>
            </a:r>
            <a:r>
              <a:rPr lang="en-US" sz="3200" dirty="0" smtClean="0">
                <a:solidFill>
                  <a:srgbClr val="000099"/>
                </a:solidFill>
              </a:rPr>
              <a:t> team. The design has been reviewed by a team of GANIL experts and is currently under fabrication. </a:t>
            </a:r>
          </a:p>
          <a:p>
            <a:pPr algn="just" eaLnBrk="1" hangingPunct="1">
              <a:buFontTx/>
              <a:buNone/>
            </a:pPr>
            <a:r>
              <a:rPr lang="en-US" dirty="0" smtClean="0"/>
              <a:t>          </a:t>
            </a:r>
          </a:p>
          <a:p>
            <a:pPr eaLnBrk="1" hangingPunct="1">
              <a:buFontTx/>
              <a:buNone/>
            </a:pPr>
            <a:endParaRPr lang="en-US" dirty="0" smtClean="0"/>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CMTS -2  C&amp;I</a:t>
            </a:r>
          </a:p>
        </p:txBody>
      </p:sp>
      <p:sp>
        <p:nvSpPr>
          <p:cNvPr id="12291" name="Content Placeholder 2"/>
          <p:cNvSpPr>
            <a:spLocks noGrp="1"/>
          </p:cNvSpPr>
          <p:nvPr>
            <p:ph idx="1"/>
          </p:nvPr>
        </p:nvSpPr>
        <p:spPr/>
        <p:txBody>
          <a:bodyPr/>
          <a:lstStyle/>
          <a:p>
            <a:pPr eaLnBrk="1" hangingPunct="1"/>
            <a:endParaRPr lang="en-US" dirty="0" smtClean="0"/>
          </a:p>
          <a:p>
            <a:pPr eaLnBrk="1" hangingPunct="1"/>
            <a:r>
              <a:rPr lang="en-US" sz="3600" dirty="0" smtClean="0">
                <a:solidFill>
                  <a:srgbClr val="000099"/>
                </a:solidFill>
              </a:rPr>
              <a:t>Specifications of control system for CMTS-2  are yet to be finalized.</a:t>
            </a:r>
          </a:p>
          <a:p>
            <a:pPr eaLnBrk="1" hangingPunct="1">
              <a:buNone/>
            </a:pPr>
            <a:endParaRPr lang="en-US" sz="3600" dirty="0" smtClean="0">
              <a:solidFill>
                <a:srgbClr val="000099"/>
              </a:solidFill>
            </a:endParaRPr>
          </a:p>
          <a:p>
            <a:pPr eaLnBrk="1" hangingPunct="1"/>
            <a:r>
              <a:rPr lang="en-US" sz="3600" dirty="0" smtClean="0">
                <a:solidFill>
                  <a:srgbClr val="000099"/>
                </a:solidFill>
              </a:rPr>
              <a:t>Documents on the existing CMTS at Fermilab can be a good start, if made available.</a:t>
            </a:r>
          </a:p>
        </p:txBody>
      </p:sp>
      <p:sp>
        <p:nvSpPr>
          <p:cNvPr id="6" name="Slide Number Placeholder 5"/>
          <p:cNvSpPr>
            <a:spLocks noGrp="1"/>
          </p:cNvSpPr>
          <p:nvPr>
            <p:ph type="sldNum" sz="quarter" idx="4294967295"/>
          </p:nvPr>
        </p:nvSpPr>
        <p:spPr>
          <a:xfrm>
            <a:off x="6569075" y="6492875"/>
            <a:ext cx="2133600" cy="365125"/>
          </a:xfrm>
          <a:prstGeom prst="rect">
            <a:avLst/>
          </a:prstGeom>
        </p:spPr>
        <p:txBody>
          <a:bodyPr/>
          <a:lstStyle/>
          <a:p>
            <a:pPr>
              <a:defRPr/>
            </a:pPr>
            <a:r>
              <a:rPr lang="en-US" sz="1800" b="1" dirty="0" err="1" smtClean="0">
                <a:solidFill>
                  <a:srgbClr val="FF0000"/>
                </a:solidFill>
              </a:rPr>
              <a:t>Gopal</a:t>
            </a:r>
            <a:r>
              <a:rPr lang="en-US" sz="1800" b="1" dirty="0" smtClean="0">
                <a:solidFill>
                  <a:srgbClr val="FF0000"/>
                </a:solidFill>
              </a:rPr>
              <a:t> Joshi, ED</a:t>
            </a:r>
            <a:endParaRPr lang="en-US" sz="1800" b="1" dirty="0">
              <a:solidFill>
                <a:srgbClr val="FF0000"/>
              </a:solidFill>
            </a:endParaRPr>
          </a:p>
        </p:txBody>
      </p:sp>
      <p:pic>
        <p:nvPicPr>
          <p:cNvPr id="5"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85800"/>
          </a:xfrm>
        </p:spPr>
        <p:txBody>
          <a:bodyPr>
            <a:noAutofit/>
          </a:bodyPr>
          <a:lstStyle/>
          <a:p>
            <a:r>
              <a:rPr lang="en-US" sz="3200" dirty="0" smtClean="0">
                <a:solidFill>
                  <a:srgbClr val="FF0000"/>
                </a:solidFill>
              </a:rPr>
              <a:t>High power couplers</a:t>
            </a:r>
            <a:endParaRPr lang="en-US" sz="3200" dirty="0">
              <a:solidFill>
                <a:srgbClr val="FF0000"/>
              </a:solidFill>
            </a:endParaRPr>
          </a:p>
        </p:txBody>
      </p:sp>
      <p:sp>
        <p:nvSpPr>
          <p:cNvPr id="3" name="Content Placeholder 2"/>
          <p:cNvSpPr>
            <a:spLocks noGrp="1"/>
          </p:cNvSpPr>
          <p:nvPr>
            <p:ph idx="1"/>
          </p:nvPr>
        </p:nvSpPr>
        <p:spPr>
          <a:xfrm>
            <a:off x="381000" y="914400"/>
            <a:ext cx="8534400" cy="5181600"/>
          </a:xfrm>
        </p:spPr>
        <p:txBody>
          <a:bodyPr>
            <a:normAutofit/>
          </a:bodyPr>
          <a:lstStyle/>
          <a:p>
            <a:pPr lvl="0">
              <a:buNone/>
            </a:pPr>
            <a:r>
              <a:rPr lang="en-US" sz="2800" dirty="0" smtClean="0"/>
              <a:t>    </a:t>
            </a:r>
            <a:r>
              <a:rPr lang="en-US" dirty="0" smtClean="0"/>
              <a:t>Rajesh Kumar, IADD, BARC , participated in the following  high power coupler related studies  during his visit to </a:t>
            </a:r>
            <a:r>
              <a:rPr lang="en-US" dirty="0" err="1" smtClean="0"/>
              <a:t>Fermilab</a:t>
            </a:r>
            <a:r>
              <a:rPr lang="en-US" dirty="0" smtClean="0"/>
              <a:t> ( 26</a:t>
            </a:r>
            <a:r>
              <a:rPr lang="en-US" baseline="30000" dirty="0" smtClean="0"/>
              <a:t>th</a:t>
            </a:r>
            <a:r>
              <a:rPr lang="en-US" dirty="0" smtClean="0"/>
              <a:t> June - 20</a:t>
            </a:r>
            <a:r>
              <a:rPr lang="en-US" baseline="30000" dirty="0" smtClean="0"/>
              <a:t>th</a:t>
            </a:r>
            <a:r>
              <a:rPr lang="en-US" dirty="0" smtClean="0"/>
              <a:t> Aug. 2012)</a:t>
            </a:r>
          </a:p>
          <a:p>
            <a:r>
              <a:rPr lang="en-US" dirty="0" smtClean="0"/>
              <a:t>Electromagnetic </a:t>
            </a:r>
            <a:r>
              <a:rPr lang="en-US" dirty="0"/>
              <a:t>design simulations of </a:t>
            </a:r>
            <a:r>
              <a:rPr lang="en-US" dirty="0" smtClean="0"/>
              <a:t>30 kW, 325 MHz Project-X (PX </a:t>
            </a:r>
            <a:r>
              <a:rPr lang="en-US" dirty="0"/>
              <a:t>325 </a:t>
            </a:r>
            <a:r>
              <a:rPr lang="en-US" dirty="0" smtClean="0"/>
              <a:t>) and  650 MHz, 120 kW Project-X   (PX 650)</a:t>
            </a:r>
            <a:endParaRPr lang="en-US" dirty="0"/>
          </a:p>
          <a:p>
            <a:pPr lvl="0"/>
            <a:r>
              <a:rPr lang="en-US" dirty="0" err="1"/>
              <a:t>Multipacting</a:t>
            </a:r>
            <a:r>
              <a:rPr lang="en-US" dirty="0"/>
              <a:t> simulations </a:t>
            </a:r>
            <a:r>
              <a:rPr lang="en-US" dirty="0" smtClean="0"/>
              <a:t>of PX Couplers</a:t>
            </a:r>
            <a:endParaRPr lang="en-US" dirty="0"/>
          </a:p>
          <a:p>
            <a:pPr lvl="0"/>
            <a:r>
              <a:rPr lang="en-US" dirty="0"/>
              <a:t>Static and dynamic thermal analysis</a:t>
            </a:r>
          </a:p>
          <a:p>
            <a:pPr lvl="0"/>
            <a:r>
              <a:rPr lang="en-US" dirty="0"/>
              <a:t>Discussions towards understanding PX 325 manufacturing drawings and Technical specification document</a:t>
            </a:r>
          </a:p>
          <a:p>
            <a:pPr lvl="0"/>
            <a:r>
              <a:rPr lang="en-US" dirty="0"/>
              <a:t>High power conditioning of 1.3 GHz coupler</a:t>
            </a:r>
          </a:p>
          <a:p>
            <a:endParaRPr lang="en-US" sz="2800" dirty="0"/>
          </a:p>
        </p:txBody>
      </p:sp>
      <p:sp>
        <p:nvSpPr>
          <p:cNvPr id="4" name="TextBox 3"/>
          <p:cNvSpPr txBox="1"/>
          <p:nvPr/>
        </p:nvSpPr>
        <p:spPr>
          <a:xfrm>
            <a:off x="6400800" y="6477000"/>
            <a:ext cx="2743200" cy="369332"/>
          </a:xfrm>
          <a:prstGeom prst="rect">
            <a:avLst/>
          </a:prstGeom>
          <a:noFill/>
        </p:spPr>
        <p:txBody>
          <a:bodyPr wrap="square" rtlCol="0">
            <a:spAutoFit/>
          </a:bodyPr>
          <a:lstStyle/>
          <a:p>
            <a:r>
              <a:rPr lang="en-US" sz="1800" b="1" dirty="0" smtClean="0">
                <a:solidFill>
                  <a:srgbClr val="FF0000"/>
                </a:solidFill>
              </a:rPr>
              <a:t>Rajesh Kumar, IADD</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Text Box 3"/>
          <p:cNvSpPr txBox="1">
            <a:spLocks noChangeArrowheads="1"/>
          </p:cNvSpPr>
          <p:nvPr/>
        </p:nvSpPr>
        <p:spPr bwMode="auto">
          <a:xfrm>
            <a:off x="685800" y="152400"/>
            <a:ext cx="7696200" cy="457200"/>
          </a:xfrm>
          <a:prstGeom prst="rect">
            <a:avLst/>
          </a:prstGeom>
          <a:solidFill>
            <a:srgbClr val="FFFFFF"/>
          </a:solidFill>
          <a:ln w="9525">
            <a:solidFill>
              <a:srgbClr val="FFFFFF"/>
            </a:solidFill>
            <a:miter lim="800000"/>
            <a:headEnd/>
            <a:tailEnd/>
          </a:ln>
        </p:spPr>
        <p:txBody>
          <a:bodyPr/>
          <a:lstStyle/>
          <a:p>
            <a:pPr>
              <a:spcAft>
                <a:spcPts val="1000"/>
              </a:spcAft>
            </a:pPr>
            <a:r>
              <a:rPr lang="en-US" sz="2800" b="1">
                <a:solidFill>
                  <a:srgbClr val="7030A0"/>
                </a:solidFill>
                <a:cs typeface="Arial" charset="0"/>
              </a:rPr>
              <a:t> Indian Institutions &amp; Fermilab Collaboration</a:t>
            </a:r>
            <a:endParaRPr lang="en-US" b="1">
              <a:solidFill>
                <a:srgbClr val="7030A0"/>
              </a:solidFill>
              <a:cs typeface="Arial" charset="0"/>
            </a:endParaRPr>
          </a:p>
        </p:txBody>
      </p:sp>
      <p:sp>
        <p:nvSpPr>
          <p:cNvPr id="8196" name="TextBox 4"/>
          <p:cNvSpPr txBox="1">
            <a:spLocks noChangeArrowheads="1"/>
          </p:cNvSpPr>
          <p:nvPr/>
        </p:nvSpPr>
        <p:spPr bwMode="auto">
          <a:xfrm>
            <a:off x="228600" y="1066800"/>
            <a:ext cx="8610600" cy="461963"/>
          </a:xfrm>
          <a:prstGeom prst="rect">
            <a:avLst/>
          </a:prstGeom>
          <a:noFill/>
          <a:ln w="9525">
            <a:noFill/>
            <a:miter lim="800000"/>
            <a:headEnd/>
            <a:tailEnd/>
          </a:ln>
        </p:spPr>
        <p:txBody>
          <a:bodyPr>
            <a:spAutoFit/>
          </a:bodyPr>
          <a:lstStyle/>
          <a:p>
            <a:endParaRPr lang="en-US"/>
          </a:p>
        </p:txBody>
      </p:sp>
      <p:pic>
        <p:nvPicPr>
          <p:cNvPr id="8197" name="Picture 2"/>
          <p:cNvPicPr>
            <a:picLocks noChangeAspect="1" noChangeArrowheads="1"/>
          </p:cNvPicPr>
          <p:nvPr/>
        </p:nvPicPr>
        <p:blipFill>
          <a:blip r:embed="rId2"/>
          <a:srcRect/>
          <a:stretch>
            <a:fillRect/>
          </a:stretch>
        </p:blipFill>
        <p:spPr bwMode="auto">
          <a:xfrm>
            <a:off x="990600" y="1524000"/>
            <a:ext cx="6858000" cy="5080000"/>
          </a:xfrm>
          <a:prstGeom prst="rect">
            <a:avLst/>
          </a:prstGeom>
          <a:noFill/>
          <a:ln w="9525">
            <a:noFill/>
            <a:miter lim="800000"/>
            <a:headEnd/>
            <a:tailEnd/>
          </a:ln>
        </p:spPr>
      </p:pic>
      <p:sp>
        <p:nvSpPr>
          <p:cNvPr id="8198" name="TextBox 2"/>
          <p:cNvSpPr txBox="1">
            <a:spLocks noChangeArrowheads="1"/>
          </p:cNvSpPr>
          <p:nvPr/>
        </p:nvSpPr>
        <p:spPr bwMode="auto">
          <a:xfrm>
            <a:off x="0" y="838200"/>
            <a:ext cx="9144000" cy="646113"/>
          </a:xfrm>
          <a:prstGeom prst="rect">
            <a:avLst/>
          </a:prstGeom>
          <a:noFill/>
          <a:ln w="9525">
            <a:noFill/>
            <a:miter lim="800000"/>
            <a:headEnd/>
            <a:tailEnd/>
          </a:ln>
        </p:spPr>
        <p:txBody>
          <a:bodyPr>
            <a:spAutoFit/>
          </a:bodyPr>
          <a:lstStyle/>
          <a:p>
            <a:pPr algn="ctr"/>
            <a:r>
              <a:rPr lang="en-US" sz="1800" b="1">
                <a:solidFill>
                  <a:srgbClr val="002060"/>
                </a:solidFill>
              </a:rPr>
              <a:t> Addendum III: Fermilab and Indian Accelerator Laboratories Collaboration on </a:t>
            </a:r>
          </a:p>
          <a:p>
            <a:pPr algn="ctr"/>
            <a:r>
              <a:rPr lang="en-US" sz="1800" b="1">
                <a:solidFill>
                  <a:srgbClr val="002060"/>
                </a:solidFill>
              </a:rPr>
              <a:t>High Intensity Proton Accelerator  &amp; SRF Infrastructure Development </a:t>
            </a:r>
          </a:p>
        </p:txBody>
      </p:sp>
      <p:sp>
        <p:nvSpPr>
          <p:cNvPr id="8199" name="Text Box 3"/>
          <p:cNvSpPr txBox="1">
            <a:spLocks noChangeArrowheads="1"/>
          </p:cNvSpPr>
          <p:nvPr/>
        </p:nvSpPr>
        <p:spPr bwMode="auto">
          <a:xfrm>
            <a:off x="3073400" y="2041525"/>
            <a:ext cx="2328863" cy="701675"/>
          </a:xfrm>
          <a:prstGeom prst="rect">
            <a:avLst/>
          </a:prstGeom>
          <a:noFill/>
          <a:ln w="9525">
            <a:noFill/>
            <a:miter lim="800000"/>
            <a:headEnd/>
            <a:tailEnd/>
          </a:ln>
        </p:spPr>
        <p:txBody>
          <a:bodyPr wrap="none">
            <a:spAutoFit/>
          </a:bodyPr>
          <a:lstStyle/>
          <a:p>
            <a:pPr algn="ctr"/>
            <a:r>
              <a:rPr lang="en-US" sz="2000" b="1">
                <a:solidFill>
                  <a:srgbClr val="FF0000"/>
                </a:solidFill>
                <a:cs typeface="Times New Roman" pitchFamily="18" charset="0"/>
              </a:rPr>
              <a:t>RRCAT, Indore</a:t>
            </a:r>
          </a:p>
          <a:p>
            <a:pPr algn="ctr"/>
            <a:r>
              <a:rPr lang="en-US" sz="2000" b="1">
                <a:solidFill>
                  <a:srgbClr val="FF0000"/>
                </a:solidFill>
                <a:cs typeface="Times New Roman" pitchFamily="18" charset="0"/>
              </a:rPr>
              <a:t>February 10, 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High power couplers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400" dirty="0" smtClean="0"/>
              <a:t>Proposed to take up fabrication of one prototype each of PX 325 MHz and PX 650 MHz couplers in India.</a:t>
            </a:r>
          </a:p>
          <a:p>
            <a:r>
              <a:rPr lang="en-US" sz="2400" dirty="0" smtClean="0"/>
              <a:t>The design details of 30 kW, PX325 coupler are made available by </a:t>
            </a:r>
            <a:r>
              <a:rPr lang="en-US" sz="2400" dirty="0" err="1" smtClean="0"/>
              <a:t>Fermilab</a:t>
            </a:r>
            <a:r>
              <a:rPr lang="en-US" sz="2400" dirty="0" smtClean="0"/>
              <a:t>.  Fabrication is being </a:t>
            </a:r>
            <a:r>
              <a:rPr lang="en-US" sz="2400" smtClean="0"/>
              <a:t>taken up (2013).</a:t>
            </a:r>
            <a:endParaRPr lang="en-US" sz="2400" dirty="0" smtClean="0"/>
          </a:p>
          <a:p>
            <a:r>
              <a:rPr lang="en-US" sz="2400" dirty="0" smtClean="0"/>
              <a:t>Complete design details of PX 650 coupler are not available. Needs more discussions (2014).</a:t>
            </a:r>
          </a:p>
          <a:p>
            <a:pPr>
              <a:buNone/>
            </a:pPr>
            <a:r>
              <a:rPr lang="en-US" sz="2400" dirty="0" smtClean="0">
                <a:solidFill>
                  <a:srgbClr val="FF0000"/>
                </a:solidFill>
              </a:rPr>
              <a:t>Present status of  prototype fabrication:</a:t>
            </a:r>
          </a:p>
          <a:p>
            <a:pPr marL="457200" indent="-457200">
              <a:buAutoNum type="arabicParenR"/>
            </a:pPr>
            <a:r>
              <a:rPr lang="en-US" sz="2400" dirty="0" smtClean="0"/>
              <a:t>Vendor’s for supplying </a:t>
            </a:r>
            <a:r>
              <a:rPr lang="en-US" sz="2400" dirty="0" err="1" smtClean="0"/>
              <a:t>metallized</a:t>
            </a:r>
            <a:r>
              <a:rPr lang="en-US" sz="2400" dirty="0" smtClean="0"/>
              <a:t> alumina have been identified.</a:t>
            </a:r>
          </a:p>
          <a:p>
            <a:pPr marL="457200" indent="-457200">
              <a:buAutoNum type="arabicParenR"/>
            </a:pPr>
            <a:r>
              <a:rPr lang="en-US" sz="2400" dirty="0" smtClean="0"/>
              <a:t>It is planned to take up the fabrication of  RF window part first as it is most critical. Vendor’s have been identified for this job.</a:t>
            </a:r>
          </a:p>
          <a:p>
            <a:pPr marL="457200" indent="-457200">
              <a:buAutoNum type="arabicParenR"/>
            </a:pPr>
            <a:r>
              <a:rPr lang="en-US" sz="2400" dirty="0" smtClean="0"/>
              <a:t>We are in the process of identifying vendors for </a:t>
            </a:r>
            <a:r>
              <a:rPr lang="en-US" sz="2400" dirty="0" err="1" smtClean="0"/>
              <a:t>TiN</a:t>
            </a:r>
            <a:r>
              <a:rPr lang="en-US" sz="2400" dirty="0" smtClean="0"/>
              <a:t> coating on alumina.</a:t>
            </a:r>
          </a:p>
          <a:p>
            <a:pPr marL="457200" indent="-457200">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381000" y="1143000"/>
            <a:ext cx="8382000" cy="5334000"/>
          </a:xfrm>
          <a:ln>
            <a:solidFill>
              <a:schemeClr val="tx1"/>
            </a:solidFill>
          </a:ln>
        </p:spPr>
        <p:txBody>
          <a:bodyPr/>
          <a:lstStyle/>
          <a:p>
            <a:pPr algn="ctr">
              <a:buFontTx/>
              <a:buNone/>
            </a:pPr>
            <a:endParaRPr lang="en-US" sz="3200" dirty="0" smtClean="0">
              <a:solidFill>
                <a:srgbClr val="FF0000"/>
              </a:solidFill>
            </a:endParaRPr>
          </a:p>
          <a:p>
            <a:pPr algn="ctr">
              <a:buFontTx/>
              <a:buNone/>
            </a:pPr>
            <a:r>
              <a:rPr lang="en-US" sz="3600" dirty="0" smtClean="0">
                <a:solidFill>
                  <a:srgbClr val="FF0000"/>
                </a:solidFill>
              </a:rPr>
              <a:t>Development </a:t>
            </a:r>
          </a:p>
          <a:p>
            <a:pPr algn="ctr">
              <a:lnSpc>
                <a:spcPct val="150000"/>
              </a:lnSpc>
              <a:buFontTx/>
              <a:buNone/>
            </a:pPr>
            <a:r>
              <a:rPr lang="en-US" sz="3600" dirty="0" smtClean="0">
                <a:solidFill>
                  <a:srgbClr val="FF0000"/>
                </a:solidFill>
              </a:rPr>
              <a:t>of </a:t>
            </a:r>
          </a:p>
          <a:p>
            <a:pPr algn="ctr">
              <a:lnSpc>
                <a:spcPct val="150000"/>
              </a:lnSpc>
              <a:buFontTx/>
              <a:buNone/>
            </a:pPr>
            <a:r>
              <a:rPr lang="en-US" sz="3600" dirty="0" err="1" smtClean="0">
                <a:solidFill>
                  <a:srgbClr val="FF0000"/>
                </a:solidFill>
              </a:rPr>
              <a:t>Cryo</a:t>
            </a:r>
            <a:r>
              <a:rPr lang="en-US" sz="3600" dirty="0" smtClean="0">
                <a:solidFill>
                  <a:srgbClr val="FF0000"/>
                </a:solidFill>
              </a:rPr>
              <a:t>-Module Test System (CMTS-1) </a:t>
            </a:r>
          </a:p>
          <a:p>
            <a:pPr algn="ctr">
              <a:lnSpc>
                <a:spcPct val="150000"/>
              </a:lnSpc>
              <a:buFontTx/>
              <a:buNone/>
            </a:pPr>
            <a:r>
              <a:rPr lang="en-US" sz="3600" dirty="0" smtClean="0">
                <a:solidFill>
                  <a:srgbClr val="FF0000"/>
                </a:solidFill>
              </a:rPr>
              <a:t>for Fermi Lab  </a:t>
            </a:r>
          </a:p>
          <a:p>
            <a:pPr algn="ctr">
              <a:buFontTx/>
              <a:buNone/>
            </a:pPr>
            <a:endParaRPr lang="en-US" sz="3200" dirty="0" smtClean="0">
              <a:solidFill>
                <a:srgbClr val="FF0000"/>
              </a:solidFill>
            </a:endParaRPr>
          </a:p>
          <a:p>
            <a:pPr algn="ctr">
              <a:buFontTx/>
              <a:buNone/>
            </a:pPr>
            <a:r>
              <a:rPr lang="en-US" sz="3200" dirty="0" smtClean="0">
                <a:solidFill>
                  <a:schemeClr val="accent2"/>
                </a:solidFill>
              </a:rPr>
              <a:t>Status: November 2012</a:t>
            </a:r>
            <a:endParaRPr lang="en-US" dirty="0" smtClean="0"/>
          </a:p>
        </p:txBody>
      </p:sp>
      <p:sp>
        <p:nvSpPr>
          <p:cNvPr id="2051" name="Title 1"/>
          <p:cNvSpPr>
            <a:spLocks/>
          </p:cNvSpPr>
          <p:nvPr/>
        </p:nvSpPr>
        <p:spPr bwMode="auto">
          <a:xfrm>
            <a:off x="914400" y="0"/>
            <a:ext cx="7467600" cy="685800"/>
          </a:xfrm>
          <a:prstGeom prst="rect">
            <a:avLst/>
          </a:prstGeom>
          <a:noFill/>
          <a:ln w="9525">
            <a:noFill/>
            <a:miter lim="800000"/>
            <a:headEnd/>
            <a:tailEnd/>
          </a:ln>
        </p:spPr>
        <p:txBody>
          <a:bodyPr anchor="ctr"/>
          <a:lstStyle/>
          <a:p>
            <a:pPr>
              <a:spcBef>
                <a:spcPct val="0"/>
              </a:spcBef>
            </a:pPr>
            <a:r>
              <a:rPr lang="en-US" sz="3600">
                <a:solidFill>
                  <a:srgbClr val="008000"/>
                </a:solidFill>
                <a:latin typeface="Arial Rounded MT Bold" pitchFamily="34" charset="0"/>
              </a:rPr>
              <a:t>Cryo-Module Test System</a:t>
            </a:r>
          </a:p>
        </p:txBody>
      </p:sp>
      <p:pic>
        <p:nvPicPr>
          <p:cNvPr id="2052"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6781800" y="64886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eaLnBrk="1" hangingPunct="1">
              <a:spcBef>
                <a:spcPct val="0"/>
              </a:spcBef>
            </a:pPr>
            <a:endParaRPr lang="en-IN" b="0"/>
          </a:p>
        </p:txBody>
      </p:sp>
      <p:sp>
        <p:nvSpPr>
          <p:cNvPr id="307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eaLnBrk="1" hangingPunct="1">
              <a:spcBef>
                <a:spcPct val="0"/>
              </a:spcBef>
            </a:pPr>
            <a:endParaRPr lang="en-IN" b="0"/>
          </a:p>
        </p:txBody>
      </p:sp>
      <p:sp>
        <p:nvSpPr>
          <p:cNvPr id="307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eaLnBrk="1" hangingPunct="1">
              <a:spcBef>
                <a:spcPct val="0"/>
              </a:spcBef>
            </a:pPr>
            <a:endParaRPr lang="en-IN" b="0"/>
          </a:p>
        </p:txBody>
      </p:sp>
      <p:sp>
        <p:nvSpPr>
          <p:cNvPr id="3077" name="TextBox 12"/>
          <p:cNvSpPr txBox="1">
            <a:spLocks noChangeArrowheads="1"/>
          </p:cNvSpPr>
          <p:nvPr/>
        </p:nvSpPr>
        <p:spPr bwMode="auto">
          <a:xfrm>
            <a:off x="0" y="0"/>
            <a:ext cx="9144000" cy="2235200"/>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p:txBody>
      </p:sp>
      <p:pic>
        <p:nvPicPr>
          <p:cNvPr id="3078" name="Picture 8"/>
          <p:cNvPicPr>
            <a:picLocks noChangeAspect="1" noChangeArrowheads="1"/>
          </p:cNvPicPr>
          <p:nvPr/>
        </p:nvPicPr>
        <p:blipFill>
          <a:blip r:embed="rId2"/>
          <a:srcRect/>
          <a:stretch>
            <a:fillRect/>
          </a:stretch>
        </p:blipFill>
        <p:spPr bwMode="auto">
          <a:xfrm>
            <a:off x="0" y="7938"/>
            <a:ext cx="9144000" cy="685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preferRelativeResize="0">
            <a:picLocks noChangeAspect="1" noChangeArrowheads="1"/>
          </p:cNvPicPr>
          <p:nvPr/>
        </p:nvPicPr>
        <p:blipFill>
          <a:blip r:embed="rId2"/>
          <a:srcRect/>
          <a:stretch>
            <a:fillRect/>
          </a:stretch>
        </p:blipFill>
        <p:spPr bwMode="auto">
          <a:xfrm>
            <a:off x="2590800" y="836078"/>
            <a:ext cx="5280025" cy="5793322"/>
          </a:xfrm>
          <a:prstGeom prst="rect">
            <a:avLst/>
          </a:prstGeom>
          <a:solidFill>
            <a:schemeClr val="bg1"/>
          </a:solidFill>
          <a:ln w="9525">
            <a:noFill/>
            <a:miter lim="800000"/>
            <a:headEnd/>
            <a:tailEnd/>
          </a:ln>
        </p:spPr>
      </p:pic>
      <p:sp>
        <p:nvSpPr>
          <p:cNvPr id="5123" name="Title 1"/>
          <p:cNvSpPr>
            <a:spLocks/>
          </p:cNvSpPr>
          <p:nvPr/>
        </p:nvSpPr>
        <p:spPr bwMode="auto">
          <a:xfrm>
            <a:off x="2514600" y="152400"/>
            <a:ext cx="4191000" cy="533400"/>
          </a:xfrm>
          <a:prstGeom prst="rect">
            <a:avLst/>
          </a:prstGeom>
          <a:solidFill>
            <a:schemeClr val="bg1"/>
          </a:solidFill>
          <a:ln w="9525">
            <a:noFill/>
            <a:miter lim="800000"/>
            <a:headEnd/>
            <a:tailEnd/>
          </a:ln>
        </p:spPr>
        <p:txBody>
          <a:bodyPr anchor="ctr"/>
          <a:lstStyle/>
          <a:p>
            <a:pPr>
              <a:spcBef>
                <a:spcPct val="0"/>
              </a:spcBef>
            </a:pPr>
            <a:r>
              <a:rPr lang="en-US" sz="2800" dirty="0">
                <a:solidFill>
                  <a:srgbClr val="FF0000"/>
                </a:solidFill>
                <a:latin typeface="Arial Rounded MT Bold" pitchFamily="34" charset="0"/>
              </a:rPr>
              <a:t>Feed Box (Outer View)</a:t>
            </a:r>
          </a:p>
        </p:txBody>
      </p:sp>
      <p:pic>
        <p:nvPicPr>
          <p:cNvPr id="5124"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7086600" y="64008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7780" y="1063530"/>
            <a:ext cx="5963620" cy="5794470"/>
          </a:xfrm>
          <a:prstGeom prst="rect">
            <a:avLst/>
          </a:prstGeom>
          <a:noFill/>
          <a:ln w="9525">
            <a:noFill/>
            <a:miter lim="800000"/>
            <a:headEnd/>
            <a:tailEnd/>
          </a:ln>
        </p:spPr>
      </p:pic>
      <p:sp>
        <p:nvSpPr>
          <p:cNvPr id="6147" name="Title 1"/>
          <p:cNvSpPr>
            <a:spLocks/>
          </p:cNvSpPr>
          <p:nvPr/>
        </p:nvSpPr>
        <p:spPr bwMode="auto">
          <a:xfrm>
            <a:off x="1981200" y="76200"/>
            <a:ext cx="6096000" cy="533400"/>
          </a:xfrm>
          <a:prstGeom prst="rect">
            <a:avLst/>
          </a:prstGeom>
          <a:solidFill>
            <a:schemeClr val="bg1"/>
          </a:solidFill>
          <a:ln w="9525">
            <a:noFill/>
            <a:miter lim="800000"/>
            <a:headEnd/>
            <a:tailEnd/>
          </a:ln>
        </p:spPr>
        <p:txBody>
          <a:bodyPr anchor="ctr"/>
          <a:lstStyle/>
          <a:p>
            <a:pPr>
              <a:spcBef>
                <a:spcPct val="0"/>
              </a:spcBef>
            </a:pPr>
            <a:r>
              <a:rPr lang="en-US" sz="3600" dirty="0">
                <a:solidFill>
                  <a:srgbClr val="FF0000"/>
                </a:solidFill>
                <a:latin typeface="Arial Rounded MT Bold" pitchFamily="34" charset="0"/>
              </a:rPr>
              <a:t>Feed Box (Inner details)</a:t>
            </a:r>
          </a:p>
        </p:txBody>
      </p:sp>
      <p:pic>
        <p:nvPicPr>
          <p:cNvPr id="6148"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7010400" y="6400800"/>
            <a:ext cx="21336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685800" y="1295400"/>
            <a:ext cx="7772400" cy="1470025"/>
          </a:xfrm>
        </p:spPr>
        <p:txBody>
          <a:bodyPr/>
          <a:lstStyle/>
          <a:p>
            <a:endParaRPr lang="en-IN" sz="4000" smtClean="0"/>
          </a:p>
        </p:txBody>
      </p:sp>
      <p:sp>
        <p:nvSpPr>
          <p:cNvPr id="8195" name="Subtitle 2"/>
          <p:cNvSpPr>
            <a:spLocks noGrp="1"/>
          </p:cNvSpPr>
          <p:nvPr>
            <p:ph type="subTitle" idx="4294967295"/>
          </p:nvPr>
        </p:nvSpPr>
        <p:spPr>
          <a:xfrm>
            <a:off x="1371600" y="4114800"/>
            <a:ext cx="6400800" cy="1752600"/>
          </a:xfrm>
        </p:spPr>
        <p:txBody>
          <a:bodyPr/>
          <a:lstStyle/>
          <a:p>
            <a:pPr marL="0" indent="0" algn="ctr">
              <a:buFontTx/>
              <a:buNone/>
            </a:pPr>
            <a:endParaRPr lang="en-IN" sz="2800" smtClean="0"/>
          </a:p>
        </p:txBody>
      </p:sp>
      <p:pic>
        <p:nvPicPr>
          <p:cNvPr id="8196" name="Picture 3"/>
          <p:cNvPicPr>
            <a:picLocks noChangeAspect="1" noChangeArrowheads="1"/>
          </p:cNvPicPr>
          <p:nvPr/>
        </p:nvPicPr>
        <p:blipFill>
          <a:blip r:embed="rId2"/>
          <a:srcRect/>
          <a:stretch>
            <a:fillRect/>
          </a:stretch>
        </p:blipFill>
        <p:spPr bwMode="auto">
          <a:xfrm>
            <a:off x="2362200" y="986407"/>
            <a:ext cx="5238750" cy="5790631"/>
          </a:xfrm>
          <a:prstGeom prst="rect">
            <a:avLst/>
          </a:prstGeom>
          <a:noFill/>
          <a:ln w="9525">
            <a:noFill/>
            <a:miter lim="800000"/>
            <a:headEnd/>
            <a:tailEnd/>
          </a:ln>
        </p:spPr>
      </p:pic>
      <p:sp>
        <p:nvSpPr>
          <p:cNvPr id="8197" name="Title 1"/>
          <p:cNvSpPr>
            <a:spLocks/>
          </p:cNvSpPr>
          <p:nvPr/>
        </p:nvSpPr>
        <p:spPr bwMode="auto">
          <a:xfrm>
            <a:off x="2057400" y="0"/>
            <a:ext cx="4724400" cy="533400"/>
          </a:xfrm>
          <a:prstGeom prst="rect">
            <a:avLst/>
          </a:prstGeom>
          <a:solidFill>
            <a:schemeClr val="bg1"/>
          </a:solidFill>
          <a:ln w="9525">
            <a:noFill/>
            <a:miter lim="800000"/>
            <a:headEnd/>
            <a:tailEnd/>
          </a:ln>
        </p:spPr>
        <p:txBody>
          <a:bodyPr anchor="ctr"/>
          <a:lstStyle/>
          <a:p>
            <a:pPr>
              <a:spcBef>
                <a:spcPct val="0"/>
              </a:spcBef>
            </a:pPr>
            <a:r>
              <a:rPr lang="en-US" sz="3200">
                <a:solidFill>
                  <a:srgbClr val="FF0000"/>
                </a:solidFill>
                <a:latin typeface="Arial Rounded MT Bold" pitchFamily="34" charset="0"/>
              </a:rPr>
              <a:t>Feed Cap Subassy </a:t>
            </a:r>
          </a:p>
        </p:txBody>
      </p:sp>
      <p:pic>
        <p:nvPicPr>
          <p:cNvPr id="8198"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
        <p:nvSpPr>
          <p:cNvPr id="7" name="TextBox 6"/>
          <p:cNvSpPr txBox="1"/>
          <p:nvPr/>
        </p:nvSpPr>
        <p:spPr>
          <a:xfrm>
            <a:off x="6858000" y="6400800"/>
            <a:ext cx="22860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Title 1"/>
          <p:cNvSpPr>
            <a:spLocks/>
          </p:cNvSpPr>
          <p:nvPr/>
        </p:nvSpPr>
        <p:spPr bwMode="auto">
          <a:xfrm>
            <a:off x="0" y="76200"/>
            <a:ext cx="4419600" cy="533400"/>
          </a:xfrm>
          <a:prstGeom prst="rect">
            <a:avLst/>
          </a:prstGeom>
          <a:solidFill>
            <a:schemeClr val="bg1"/>
          </a:solidFill>
          <a:ln w="9525">
            <a:noFill/>
            <a:miter lim="800000"/>
            <a:headEnd/>
            <a:tailEnd/>
          </a:ln>
        </p:spPr>
        <p:txBody>
          <a:bodyPr anchor="ctr"/>
          <a:lstStyle/>
          <a:p>
            <a:pPr>
              <a:spcBef>
                <a:spcPct val="0"/>
              </a:spcBef>
            </a:pPr>
            <a:r>
              <a:rPr lang="en-US" sz="3200">
                <a:solidFill>
                  <a:srgbClr val="FF0000"/>
                </a:solidFill>
                <a:latin typeface="Arial Rounded MT Bold" pitchFamily="34" charset="0"/>
              </a:rPr>
              <a:t>Feed Cap Subassy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srcRect/>
          <a:stretch>
            <a:fillRect/>
          </a:stretch>
        </p:blipFill>
        <p:spPr bwMode="auto">
          <a:xfrm>
            <a:off x="1524000" y="1151201"/>
            <a:ext cx="7086600" cy="5353091"/>
          </a:xfrm>
          <a:prstGeom prst="rect">
            <a:avLst/>
          </a:prstGeom>
          <a:noFill/>
          <a:ln w="9525">
            <a:noFill/>
            <a:miter lim="800000"/>
            <a:headEnd/>
            <a:tailEnd/>
          </a:ln>
        </p:spPr>
      </p:pic>
      <p:sp>
        <p:nvSpPr>
          <p:cNvPr id="11267" name="Title 1"/>
          <p:cNvSpPr>
            <a:spLocks/>
          </p:cNvSpPr>
          <p:nvPr/>
        </p:nvSpPr>
        <p:spPr bwMode="auto">
          <a:xfrm>
            <a:off x="2514600" y="152400"/>
            <a:ext cx="3962400" cy="533400"/>
          </a:xfrm>
          <a:prstGeom prst="rect">
            <a:avLst/>
          </a:prstGeom>
          <a:solidFill>
            <a:schemeClr val="bg1"/>
          </a:solidFill>
          <a:ln w="9525">
            <a:noFill/>
            <a:miter lim="800000"/>
            <a:headEnd/>
            <a:tailEnd/>
          </a:ln>
        </p:spPr>
        <p:txBody>
          <a:bodyPr anchor="ctr"/>
          <a:lstStyle/>
          <a:p>
            <a:pPr>
              <a:spcBef>
                <a:spcPct val="0"/>
              </a:spcBef>
            </a:pPr>
            <a:r>
              <a:rPr lang="en-US" sz="3200" dirty="0">
                <a:solidFill>
                  <a:srgbClr val="FF0000"/>
                </a:solidFill>
                <a:latin typeface="Arial Rounded MT Bold" pitchFamily="34" charset="0"/>
              </a:rPr>
              <a:t>End Cap </a:t>
            </a:r>
            <a:r>
              <a:rPr lang="en-US" sz="3200" dirty="0" err="1" smtClean="0">
                <a:solidFill>
                  <a:srgbClr val="FF0000"/>
                </a:solidFill>
                <a:latin typeface="Arial Rounded MT Bold" pitchFamily="34" charset="0"/>
              </a:rPr>
              <a:t>Subassy</a:t>
            </a:r>
            <a:r>
              <a:rPr lang="en-US" sz="3200" dirty="0" smtClean="0">
                <a:solidFill>
                  <a:srgbClr val="FF0000"/>
                </a:solidFill>
                <a:latin typeface="Arial Rounded MT Bold" pitchFamily="34" charset="0"/>
              </a:rPr>
              <a:t> </a:t>
            </a:r>
            <a:endParaRPr lang="en-US" sz="3200" dirty="0">
              <a:solidFill>
                <a:srgbClr val="FF0000"/>
              </a:solidFill>
              <a:latin typeface="Arial Rounded MT Bold" pitchFamily="34" charset="0"/>
            </a:endParaRPr>
          </a:p>
        </p:txBody>
      </p:sp>
      <p:pic>
        <p:nvPicPr>
          <p:cNvPr id="4" name="Picture 2" descr="C:\Documents and Settings\a\My Documents\My Pictures\_4734819587.jpg"/>
          <p:cNvPicPr>
            <a:picLocks noChangeAspect="1" noChangeArrowheads="1"/>
          </p:cNvPicPr>
          <p:nvPr/>
        </p:nvPicPr>
        <p:blipFill>
          <a:blip r:embed="rId3"/>
          <a:srcRect/>
          <a:stretch>
            <a:fillRect/>
          </a:stretch>
        </p:blipFill>
        <p:spPr bwMode="auto">
          <a:xfrm>
            <a:off x="8305800" y="0"/>
            <a:ext cx="838200" cy="838200"/>
          </a:xfrm>
          <a:prstGeom prst="rect">
            <a:avLst/>
          </a:prstGeom>
          <a:noFill/>
          <a:ln w="9525">
            <a:noFill/>
            <a:miter lim="800000"/>
            <a:headEnd/>
            <a:tailEnd/>
          </a:ln>
        </p:spPr>
      </p:pic>
      <p:sp>
        <p:nvSpPr>
          <p:cNvPr id="5" name="TextBox 4"/>
          <p:cNvSpPr txBox="1"/>
          <p:nvPr/>
        </p:nvSpPr>
        <p:spPr>
          <a:xfrm>
            <a:off x="6934200" y="64886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srcRect/>
          <a:stretch>
            <a:fillRect/>
          </a:stretch>
        </p:blipFill>
        <p:spPr bwMode="auto">
          <a:xfrm>
            <a:off x="1600200" y="1290677"/>
            <a:ext cx="6477000" cy="5224167"/>
          </a:xfrm>
          <a:prstGeom prst="rect">
            <a:avLst/>
          </a:prstGeom>
          <a:noFill/>
          <a:ln w="9525">
            <a:noFill/>
            <a:miter lim="800000"/>
            <a:headEnd/>
            <a:tailEnd/>
          </a:ln>
        </p:spPr>
      </p:pic>
      <p:sp>
        <p:nvSpPr>
          <p:cNvPr id="12291" name="Title 1"/>
          <p:cNvSpPr>
            <a:spLocks/>
          </p:cNvSpPr>
          <p:nvPr/>
        </p:nvSpPr>
        <p:spPr bwMode="auto">
          <a:xfrm>
            <a:off x="2895600" y="0"/>
            <a:ext cx="4267200" cy="762000"/>
          </a:xfrm>
          <a:prstGeom prst="rect">
            <a:avLst/>
          </a:prstGeom>
          <a:solidFill>
            <a:schemeClr val="bg1"/>
          </a:solidFill>
          <a:ln w="9525">
            <a:noFill/>
            <a:miter lim="800000"/>
            <a:headEnd/>
            <a:tailEnd/>
          </a:ln>
        </p:spPr>
        <p:txBody>
          <a:bodyPr anchor="ctr"/>
          <a:lstStyle/>
          <a:p>
            <a:pPr>
              <a:spcBef>
                <a:spcPct val="0"/>
              </a:spcBef>
            </a:pPr>
            <a:r>
              <a:rPr lang="en-US" sz="3600" dirty="0">
                <a:solidFill>
                  <a:srgbClr val="FF0000"/>
                </a:solidFill>
                <a:latin typeface="Arial Rounded MT Bold" pitchFamily="34" charset="0"/>
              </a:rPr>
              <a:t>End Cap </a:t>
            </a:r>
            <a:r>
              <a:rPr lang="en-US" sz="3600" dirty="0" err="1">
                <a:solidFill>
                  <a:srgbClr val="FF0000"/>
                </a:solidFill>
                <a:latin typeface="Arial Rounded MT Bold" pitchFamily="34" charset="0"/>
              </a:rPr>
              <a:t>Subassy</a:t>
            </a:r>
            <a:r>
              <a:rPr lang="en-US" sz="3600" dirty="0">
                <a:solidFill>
                  <a:srgbClr val="FF0000"/>
                </a:solidFill>
                <a:latin typeface="Arial Rounded MT Bold" pitchFamily="34" charset="0"/>
              </a:rPr>
              <a:t>.</a:t>
            </a:r>
          </a:p>
        </p:txBody>
      </p:sp>
      <p:pic>
        <p:nvPicPr>
          <p:cNvPr id="4" name="Picture 2" descr="C:\Documents and Settings\a\My Documents\My Pictures\_4734819587.jpg"/>
          <p:cNvPicPr>
            <a:picLocks noChangeAspect="1" noChangeArrowheads="1"/>
          </p:cNvPicPr>
          <p:nvPr/>
        </p:nvPicPr>
        <p:blipFill>
          <a:blip r:embed="rId3"/>
          <a:srcRect/>
          <a:stretch>
            <a:fillRect/>
          </a:stretch>
        </p:blipFill>
        <p:spPr bwMode="auto">
          <a:xfrm>
            <a:off x="8305800" y="0"/>
            <a:ext cx="838200" cy="838200"/>
          </a:xfrm>
          <a:prstGeom prst="rect">
            <a:avLst/>
          </a:prstGeom>
          <a:noFill/>
          <a:ln w="9525">
            <a:noFill/>
            <a:miter lim="800000"/>
            <a:headEnd/>
            <a:tailEnd/>
          </a:ln>
        </p:spPr>
      </p:pic>
      <p:sp>
        <p:nvSpPr>
          <p:cNvPr id="5" name="TextBox 4"/>
          <p:cNvSpPr txBox="1"/>
          <p:nvPr/>
        </p:nvSpPr>
        <p:spPr>
          <a:xfrm>
            <a:off x="6781800" y="64886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111885" y="914400"/>
            <a:ext cx="7227253" cy="5943600"/>
          </a:xfrm>
          <a:prstGeom prst="rect">
            <a:avLst/>
          </a:prstGeom>
          <a:noFill/>
          <a:ln w="9525">
            <a:noFill/>
            <a:miter lim="800000"/>
            <a:headEnd/>
            <a:tailEnd/>
          </a:ln>
        </p:spPr>
      </p:pic>
      <p:sp>
        <p:nvSpPr>
          <p:cNvPr id="13315" name="Title 1"/>
          <p:cNvSpPr>
            <a:spLocks/>
          </p:cNvSpPr>
          <p:nvPr/>
        </p:nvSpPr>
        <p:spPr bwMode="auto">
          <a:xfrm>
            <a:off x="2209800" y="0"/>
            <a:ext cx="4267200" cy="685800"/>
          </a:xfrm>
          <a:prstGeom prst="rect">
            <a:avLst/>
          </a:prstGeom>
          <a:solidFill>
            <a:schemeClr val="bg1"/>
          </a:solidFill>
          <a:ln w="9525">
            <a:noFill/>
            <a:miter lim="800000"/>
            <a:headEnd/>
            <a:tailEnd/>
          </a:ln>
        </p:spPr>
        <p:txBody>
          <a:bodyPr anchor="ctr"/>
          <a:lstStyle/>
          <a:p>
            <a:pPr>
              <a:spcBef>
                <a:spcPct val="0"/>
              </a:spcBef>
            </a:pPr>
            <a:r>
              <a:rPr lang="en-US" sz="3600" dirty="0">
                <a:solidFill>
                  <a:srgbClr val="FF0000"/>
                </a:solidFill>
                <a:latin typeface="Arial Rounded MT Bold" pitchFamily="34" charset="0"/>
              </a:rPr>
              <a:t>End Cap </a:t>
            </a:r>
            <a:r>
              <a:rPr lang="en-US" sz="3600" dirty="0" err="1">
                <a:solidFill>
                  <a:srgbClr val="FF0000"/>
                </a:solidFill>
                <a:latin typeface="Arial Rounded MT Bold" pitchFamily="34" charset="0"/>
              </a:rPr>
              <a:t>Subassy</a:t>
            </a:r>
            <a:r>
              <a:rPr lang="en-US" sz="3600" dirty="0">
                <a:solidFill>
                  <a:srgbClr val="FF0000"/>
                </a:solidFill>
                <a:latin typeface="Arial Rounded MT Bold" pitchFamily="34" charset="0"/>
              </a:rPr>
              <a:t>.</a:t>
            </a:r>
          </a:p>
        </p:txBody>
      </p:sp>
      <p:pic>
        <p:nvPicPr>
          <p:cNvPr id="4" name="Picture 2" descr="C:\Documents and Settings\a\My Documents\My Pictures\_4734819587.jpg"/>
          <p:cNvPicPr>
            <a:picLocks noChangeAspect="1" noChangeArrowheads="1"/>
          </p:cNvPicPr>
          <p:nvPr/>
        </p:nvPicPr>
        <p:blipFill>
          <a:blip r:embed="rId3"/>
          <a:srcRect/>
          <a:stretch>
            <a:fillRect/>
          </a:stretch>
        </p:blipFill>
        <p:spPr bwMode="auto">
          <a:xfrm>
            <a:off x="8382000" y="0"/>
            <a:ext cx="762000" cy="762000"/>
          </a:xfrm>
          <a:prstGeom prst="rect">
            <a:avLst/>
          </a:prstGeom>
          <a:noFill/>
          <a:ln w="9525">
            <a:noFill/>
            <a:miter lim="800000"/>
            <a:headEnd/>
            <a:tailEnd/>
          </a:ln>
        </p:spPr>
      </p:pic>
      <p:sp>
        <p:nvSpPr>
          <p:cNvPr id="5" name="TextBox 4"/>
          <p:cNvSpPr txBox="1"/>
          <p:nvPr/>
        </p:nvSpPr>
        <p:spPr>
          <a:xfrm>
            <a:off x="7010400" y="6400800"/>
            <a:ext cx="21336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P Singh\Desktop\DAEforFT.jpg"/>
          <p:cNvPicPr>
            <a:picLocks noChangeAspect="1" noChangeArrowheads="1"/>
          </p:cNvPicPr>
          <p:nvPr/>
        </p:nvPicPr>
        <p:blipFill>
          <a:blip r:embed="rId2"/>
          <a:srcRect/>
          <a:stretch>
            <a:fillRect/>
          </a:stretch>
        </p:blipFill>
        <p:spPr bwMode="auto">
          <a:xfrm>
            <a:off x="990600" y="1066800"/>
            <a:ext cx="7740650" cy="5532438"/>
          </a:xfrm>
          <a:prstGeom prst="rect">
            <a:avLst/>
          </a:prstGeom>
          <a:noFill/>
          <a:ln w="9525">
            <a:noFill/>
            <a:miter lim="800000"/>
            <a:headEnd/>
            <a:tailEnd/>
          </a:ln>
        </p:spPr>
      </p:pic>
      <p:sp>
        <p:nvSpPr>
          <p:cNvPr id="9219" name="TextBox 2"/>
          <p:cNvSpPr txBox="1">
            <a:spLocks noChangeArrowheads="1"/>
          </p:cNvSpPr>
          <p:nvPr/>
        </p:nvSpPr>
        <p:spPr bwMode="auto">
          <a:xfrm>
            <a:off x="762000" y="76200"/>
            <a:ext cx="8458200" cy="369332"/>
          </a:xfrm>
          <a:prstGeom prst="rect">
            <a:avLst/>
          </a:prstGeom>
          <a:noFill/>
          <a:ln w="9525">
            <a:noFill/>
            <a:miter lim="800000"/>
            <a:headEnd/>
            <a:tailEnd/>
          </a:ln>
        </p:spPr>
        <p:txBody>
          <a:bodyPr wrap="square">
            <a:spAutoFit/>
          </a:bodyPr>
          <a:lstStyle/>
          <a:p>
            <a:r>
              <a:rPr lang="en-US" sz="1800" b="1" dirty="0" smtClean="0">
                <a:solidFill>
                  <a:srgbClr val="0000FF"/>
                </a:solidFill>
              </a:rPr>
              <a:t>               Signing of addendums at </a:t>
            </a:r>
            <a:r>
              <a:rPr lang="en-US" sz="1800" b="1" dirty="0">
                <a:solidFill>
                  <a:srgbClr val="0000FF"/>
                </a:solidFill>
              </a:rPr>
              <a:t>Mumbai on </a:t>
            </a:r>
            <a:r>
              <a:rPr lang="en-US" sz="1800" b="1" dirty="0">
                <a:solidFill>
                  <a:srgbClr val="FF0000"/>
                </a:solidFill>
              </a:rPr>
              <a:t>Aug 22, </a:t>
            </a:r>
            <a:r>
              <a:rPr lang="en-US" sz="1800" b="1" dirty="0" smtClean="0">
                <a:solidFill>
                  <a:srgbClr val="FF0000"/>
                </a:solidFill>
              </a:rPr>
              <a:t>2011</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0" y="990600"/>
            <a:ext cx="8915400" cy="5562600"/>
          </a:xfrm>
          <a:ln>
            <a:solidFill>
              <a:schemeClr val="tx1"/>
            </a:solidFill>
          </a:ln>
        </p:spPr>
        <p:txBody>
          <a:bodyPr/>
          <a:lstStyle/>
          <a:p>
            <a:pPr marL="0" algn="just">
              <a:spcBef>
                <a:spcPct val="0"/>
              </a:spcBef>
              <a:buFontTx/>
              <a:buNone/>
            </a:pPr>
            <a:endParaRPr lang="en-US" sz="2300" dirty="0" smtClean="0">
              <a:solidFill>
                <a:srgbClr val="FF0000"/>
              </a:solidFill>
            </a:endParaRPr>
          </a:p>
          <a:p>
            <a:pPr marL="0" algn="just">
              <a:spcBef>
                <a:spcPct val="0"/>
              </a:spcBef>
              <a:buFontTx/>
              <a:buNone/>
            </a:pPr>
            <a:r>
              <a:rPr lang="en-US" sz="3200" dirty="0" smtClean="0">
                <a:solidFill>
                  <a:srgbClr val="FF0000"/>
                </a:solidFill>
              </a:rPr>
              <a:t>Specifications for Raw Materials: </a:t>
            </a:r>
          </a:p>
          <a:p>
            <a:pPr lvl="1" algn="just">
              <a:lnSpc>
                <a:spcPct val="150000"/>
              </a:lnSpc>
              <a:spcBef>
                <a:spcPts val="600"/>
              </a:spcBef>
              <a:buFont typeface="Wingdings" pitchFamily="2" charset="2"/>
              <a:buChar char="Ø"/>
            </a:pPr>
            <a:r>
              <a:rPr lang="en-US" sz="2600" dirty="0" smtClean="0">
                <a:solidFill>
                  <a:schemeClr val="accent1">
                    <a:lumMod val="50000"/>
                  </a:schemeClr>
                </a:solidFill>
              </a:rPr>
              <a:t>All materials shall be of SS-304/304L.</a:t>
            </a:r>
          </a:p>
          <a:p>
            <a:pPr lvl="1" algn="just">
              <a:lnSpc>
                <a:spcPct val="150000"/>
              </a:lnSpc>
              <a:spcBef>
                <a:spcPts val="600"/>
              </a:spcBef>
              <a:buFont typeface="Wingdings" pitchFamily="2" charset="2"/>
              <a:buChar char="Ø"/>
            </a:pPr>
            <a:r>
              <a:rPr lang="en-US" sz="2600" dirty="0" smtClean="0">
                <a:solidFill>
                  <a:schemeClr val="accent1">
                    <a:lumMod val="50000"/>
                  </a:schemeClr>
                </a:solidFill>
              </a:rPr>
              <a:t>Chemical composition shall  be as per ASTM        A-213 or A-269 for tubes and ASTM A-240 for plates. </a:t>
            </a:r>
          </a:p>
          <a:p>
            <a:pPr lvl="1" algn="just">
              <a:lnSpc>
                <a:spcPct val="150000"/>
              </a:lnSpc>
              <a:spcBef>
                <a:spcPts val="600"/>
              </a:spcBef>
              <a:buFont typeface="Wingdings" pitchFamily="2" charset="2"/>
              <a:buChar char="Ø"/>
            </a:pPr>
            <a:r>
              <a:rPr lang="en-US" sz="2600" dirty="0" smtClean="0">
                <a:solidFill>
                  <a:schemeClr val="accent1">
                    <a:lumMod val="50000"/>
                  </a:schemeClr>
                </a:solidFill>
              </a:rPr>
              <a:t>Material shall be in solution annealed condition.</a:t>
            </a:r>
          </a:p>
          <a:p>
            <a:pPr lvl="1" algn="just">
              <a:lnSpc>
                <a:spcPct val="150000"/>
              </a:lnSpc>
              <a:spcBef>
                <a:spcPts val="600"/>
              </a:spcBef>
              <a:buFont typeface="Wingdings" pitchFamily="2" charset="2"/>
              <a:buChar char="Ø"/>
            </a:pPr>
            <a:r>
              <a:rPr lang="en-US" sz="2600" dirty="0" smtClean="0">
                <a:solidFill>
                  <a:schemeClr val="accent1">
                    <a:lumMod val="50000"/>
                  </a:schemeClr>
                </a:solidFill>
              </a:rPr>
              <a:t>Tubes shall be pickled, Hydro tested and polished</a:t>
            </a:r>
            <a:r>
              <a:rPr lang="en-US" sz="2800" dirty="0" smtClean="0">
                <a:solidFill>
                  <a:schemeClr val="accent1">
                    <a:lumMod val="50000"/>
                  </a:schemeClr>
                </a:solidFill>
              </a:rPr>
              <a:t>.  </a:t>
            </a:r>
          </a:p>
        </p:txBody>
      </p:sp>
      <p:sp>
        <p:nvSpPr>
          <p:cNvPr id="14339" name="Title 1"/>
          <p:cNvSpPr>
            <a:spLocks/>
          </p:cNvSpPr>
          <p:nvPr/>
        </p:nvSpPr>
        <p:spPr bwMode="auto">
          <a:xfrm>
            <a:off x="914400" y="0"/>
            <a:ext cx="7467600" cy="685800"/>
          </a:xfrm>
          <a:prstGeom prst="rect">
            <a:avLst/>
          </a:prstGeom>
          <a:noFill/>
          <a:ln w="9525">
            <a:noFill/>
            <a:miter lim="800000"/>
            <a:headEnd/>
            <a:tailEnd/>
          </a:ln>
        </p:spPr>
        <p:txBody>
          <a:bodyPr anchor="ctr"/>
          <a:lstStyle/>
          <a:p>
            <a:pPr>
              <a:spcBef>
                <a:spcPct val="0"/>
              </a:spcBef>
            </a:pPr>
            <a:r>
              <a:rPr lang="en-US" sz="3600">
                <a:solidFill>
                  <a:srgbClr val="008000"/>
                </a:solidFill>
                <a:latin typeface="Arial Rounded MT Bold" pitchFamily="34" charset="0"/>
              </a:rPr>
              <a:t>Cryo-Module Test System</a:t>
            </a:r>
          </a:p>
        </p:txBody>
      </p:sp>
      <p:pic>
        <p:nvPicPr>
          <p:cNvPr id="14340"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6781800" y="65648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228600" y="990600"/>
            <a:ext cx="8610600" cy="5334000"/>
          </a:xfrm>
          <a:ln>
            <a:solidFill>
              <a:schemeClr val="tx1"/>
            </a:solidFill>
          </a:ln>
        </p:spPr>
        <p:txBody>
          <a:bodyPr/>
          <a:lstStyle/>
          <a:p>
            <a:pPr marL="0" algn="just">
              <a:spcBef>
                <a:spcPct val="0"/>
              </a:spcBef>
              <a:spcAft>
                <a:spcPct val="50000"/>
              </a:spcAft>
              <a:buFontTx/>
              <a:buNone/>
            </a:pPr>
            <a:r>
              <a:rPr lang="en-US" sz="2300" dirty="0" smtClean="0">
                <a:solidFill>
                  <a:srgbClr val="FF0000"/>
                </a:solidFill>
              </a:rPr>
              <a:t>Specifications for Raw Materials: </a:t>
            </a:r>
          </a:p>
          <a:p>
            <a:pPr lvl="1" algn="just">
              <a:spcBef>
                <a:spcPct val="0"/>
              </a:spcBef>
              <a:spcAft>
                <a:spcPct val="50000"/>
              </a:spcAft>
              <a:buFont typeface="Wingdings" pitchFamily="2" charset="2"/>
              <a:buChar char="Ø"/>
            </a:pPr>
            <a:r>
              <a:rPr lang="en-US" sz="2300" dirty="0" smtClean="0">
                <a:solidFill>
                  <a:schemeClr val="accent1">
                    <a:lumMod val="50000"/>
                  </a:schemeClr>
                </a:solidFill>
              </a:rPr>
              <a:t>Inter-granular corrosion test (A-262 practice E) shall be conducted in accordance with the supplementary requirement of ASTM-A-269 or A-213 on a sample drawn on each lot of tubes. </a:t>
            </a:r>
          </a:p>
          <a:p>
            <a:pPr lvl="1" algn="just">
              <a:spcBef>
                <a:spcPct val="0"/>
              </a:spcBef>
              <a:spcAft>
                <a:spcPct val="50000"/>
              </a:spcAft>
              <a:buFont typeface="Wingdings" pitchFamily="2" charset="2"/>
              <a:buChar char="Ø"/>
            </a:pPr>
            <a:r>
              <a:rPr lang="en-US" sz="2300" dirty="0" smtClean="0">
                <a:solidFill>
                  <a:schemeClr val="accent1">
                    <a:lumMod val="50000"/>
                  </a:schemeClr>
                </a:solidFill>
              </a:rPr>
              <a:t>Hardness test: </a:t>
            </a:r>
            <a:r>
              <a:rPr lang="en-US" sz="2300" dirty="0" err="1" smtClean="0">
                <a:solidFill>
                  <a:schemeClr val="accent1">
                    <a:lumMod val="50000"/>
                  </a:schemeClr>
                </a:solidFill>
              </a:rPr>
              <a:t>Brinell</a:t>
            </a:r>
            <a:r>
              <a:rPr lang="en-US" sz="2300" dirty="0" smtClean="0">
                <a:solidFill>
                  <a:schemeClr val="accent1">
                    <a:lumMod val="50000"/>
                  </a:schemeClr>
                </a:solidFill>
              </a:rPr>
              <a:t> or Rockwell test on one specimen from two tubes from each heat treated lot. The result shall conform to the hardness requirement table of      A-213 or A-269. All 304/304L material shall have Hardness of HRB 90 max.</a:t>
            </a:r>
          </a:p>
          <a:p>
            <a:pPr lvl="1" algn="just">
              <a:spcBef>
                <a:spcPct val="0"/>
              </a:spcBef>
              <a:spcAft>
                <a:spcPct val="50000"/>
              </a:spcAft>
              <a:buFont typeface="Wingdings" pitchFamily="2" charset="2"/>
              <a:buChar char="Ø"/>
            </a:pPr>
            <a:r>
              <a:rPr lang="en-US" sz="2300" dirty="0" smtClean="0">
                <a:solidFill>
                  <a:schemeClr val="accent1">
                    <a:lumMod val="50000"/>
                  </a:schemeClr>
                </a:solidFill>
              </a:rPr>
              <a:t>Tensile test shall be carried out on a representative sample from each lot.</a:t>
            </a:r>
            <a:endParaRPr lang="en-US" sz="2100" dirty="0" smtClean="0">
              <a:solidFill>
                <a:schemeClr val="accent1">
                  <a:lumMod val="50000"/>
                </a:schemeClr>
              </a:solidFill>
            </a:endParaRPr>
          </a:p>
        </p:txBody>
      </p:sp>
      <p:sp>
        <p:nvSpPr>
          <p:cNvPr id="4" name="Title 1"/>
          <p:cNvSpPr txBox="1">
            <a:spLocks/>
          </p:cNvSpPr>
          <p:nvPr/>
        </p:nvSpPr>
        <p:spPr bwMode="auto">
          <a:xfrm>
            <a:off x="1905000" y="152400"/>
            <a:ext cx="5638800" cy="533400"/>
          </a:xfrm>
          <a:prstGeom prst="rect">
            <a:avLst/>
          </a:prstGeom>
          <a:noFill/>
          <a:ln w="9525">
            <a:noFill/>
            <a:miter lim="800000"/>
            <a:headEnd/>
            <a:tailEnd/>
          </a:ln>
        </p:spPr>
        <p:txBody>
          <a:bodyPr anchor="ctr"/>
          <a:lstStyle/>
          <a:p>
            <a:pPr eaLnBrk="1" hangingPunct="1">
              <a:spcBef>
                <a:spcPct val="0"/>
              </a:spcBef>
              <a:defRPr/>
            </a:pPr>
            <a:r>
              <a:rPr lang="en-US" sz="3200" kern="0" dirty="0">
                <a:solidFill>
                  <a:srgbClr val="FF0000"/>
                </a:solidFill>
                <a:latin typeface="+mj-lt"/>
                <a:ea typeface="+mj-ea"/>
                <a:cs typeface="+mj-cs"/>
              </a:rPr>
              <a:t>Cryo-Module Test Stand</a:t>
            </a:r>
          </a:p>
        </p:txBody>
      </p:sp>
      <p:pic>
        <p:nvPicPr>
          <p:cNvPr id="1536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6781800" y="64008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381000" y="1066800"/>
            <a:ext cx="8382000" cy="5410200"/>
          </a:xfrm>
          <a:ln>
            <a:solidFill>
              <a:schemeClr val="tx1"/>
            </a:solidFill>
          </a:ln>
        </p:spPr>
        <p:txBody>
          <a:bodyPr/>
          <a:lstStyle/>
          <a:p>
            <a:pPr marL="0" algn="just">
              <a:spcBef>
                <a:spcPct val="0"/>
              </a:spcBef>
              <a:spcAft>
                <a:spcPct val="50000"/>
              </a:spcAft>
              <a:buFontTx/>
              <a:buNone/>
            </a:pPr>
            <a:r>
              <a:rPr lang="en-US" dirty="0" smtClean="0">
                <a:solidFill>
                  <a:srgbClr val="FF0000"/>
                </a:solidFill>
              </a:rPr>
              <a:t>Specifications for Raw Materials: </a:t>
            </a:r>
          </a:p>
          <a:p>
            <a:pPr lvl="1" algn="just">
              <a:spcBef>
                <a:spcPct val="0"/>
              </a:spcBef>
              <a:spcAft>
                <a:spcPct val="50000"/>
              </a:spcAft>
              <a:buFont typeface="Wingdings" pitchFamily="2" charset="2"/>
              <a:buChar char="Ø"/>
            </a:pPr>
            <a:r>
              <a:rPr lang="en-US" sz="2300" dirty="0" smtClean="0">
                <a:solidFill>
                  <a:schemeClr val="accent1">
                    <a:lumMod val="50000"/>
                  </a:schemeClr>
                </a:solidFill>
              </a:rPr>
              <a:t>Flattening test shall be carried on specimen from each end of one tube in each lot. The results shall conform to the requirements of ASTM-A-213 or A-269.</a:t>
            </a:r>
            <a:endParaRPr lang="en-US" sz="2400" dirty="0" smtClean="0">
              <a:solidFill>
                <a:schemeClr val="accent1">
                  <a:lumMod val="50000"/>
                </a:schemeClr>
              </a:solidFill>
            </a:endParaRPr>
          </a:p>
          <a:p>
            <a:pPr lvl="1" algn="just">
              <a:spcBef>
                <a:spcPct val="0"/>
              </a:spcBef>
              <a:spcAft>
                <a:spcPct val="50000"/>
              </a:spcAft>
              <a:buFont typeface="Wingdings" pitchFamily="2" charset="2"/>
              <a:buChar char="Ø"/>
            </a:pPr>
            <a:r>
              <a:rPr lang="en-US" sz="2400" dirty="0" smtClean="0">
                <a:solidFill>
                  <a:schemeClr val="accent1">
                    <a:lumMod val="50000"/>
                  </a:schemeClr>
                </a:solidFill>
              </a:rPr>
              <a:t>Impact Strength: Material should have impact strength both at room temperature and at cryogenic temperatures as per the requirements of European standards </a:t>
            </a:r>
            <a:r>
              <a:rPr lang="en-US" sz="2400" dirty="0" err="1" smtClean="0">
                <a:solidFill>
                  <a:schemeClr val="accent1">
                    <a:lumMod val="50000"/>
                  </a:schemeClr>
                </a:solidFill>
              </a:rPr>
              <a:t>prEN</a:t>
            </a:r>
            <a:r>
              <a:rPr lang="en-US" sz="2400" dirty="0" smtClean="0">
                <a:solidFill>
                  <a:schemeClr val="accent1">
                    <a:lumMod val="50000"/>
                  </a:schemeClr>
                </a:solidFill>
              </a:rPr>
              <a:t> 13445-2 (UFPV-2) ((min. 60 J (44 ft-lb) at -270 </a:t>
            </a:r>
            <a:r>
              <a:rPr lang="en-US" sz="2400" baseline="30000" dirty="0" err="1" smtClean="0">
                <a:solidFill>
                  <a:schemeClr val="accent1">
                    <a:lumMod val="50000"/>
                  </a:schemeClr>
                </a:solidFill>
              </a:rPr>
              <a:t>o</a:t>
            </a:r>
            <a:r>
              <a:rPr lang="en-US" sz="2400" dirty="0" err="1" smtClean="0">
                <a:solidFill>
                  <a:schemeClr val="accent1">
                    <a:lumMod val="50000"/>
                  </a:schemeClr>
                </a:solidFill>
              </a:rPr>
              <a:t>C</a:t>
            </a:r>
            <a:r>
              <a:rPr lang="en-US" sz="2400" dirty="0" smtClean="0">
                <a:solidFill>
                  <a:schemeClr val="accent1">
                    <a:lumMod val="50000"/>
                  </a:schemeClr>
                </a:solidFill>
              </a:rPr>
              <a:t> (-455 </a:t>
            </a:r>
            <a:r>
              <a:rPr lang="en-US" sz="2400" baseline="30000" dirty="0" err="1" smtClean="0">
                <a:solidFill>
                  <a:schemeClr val="accent1">
                    <a:lumMod val="50000"/>
                  </a:schemeClr>
                </a:solidFill>
              </a:rPr>
              <a:t>o</a:t>
            </a:r>
            <a:r>
              <a:rPr lang="en-US" sz="2400" dirty="0" err="1" smtClean="0">
                <a:solidFill>
                  <a:schemeClr val="accent1">
                    <a:lumMod val="50000"/>
                  </a:schemeClr>
                </a:solidFill>
              </a:rPr>
              <a:t>F</a:t>
            </a:r>
            <a:r>
              <a:rPr lang="en-US" sz="2400" dirty="0" smtClean="0">
                <a:solidFill>
                  <a:schemeClr val="accent1">
                    <a:lumMod val="50000"/>
                  </a:schemeClr>
                </a:solidFill>
              </a:rPr>
              <a:t>) and </a:t>
            </a:r>
            <a:r>
              <a:rPr lang="en-US" sz="2400" dirty="0" err="1" smtClean="0">
                <a:solidFill>
                  <a:schemeClr val="accent1">
                    <a:lumMod val="50000"/>
                  </a:schemeClr>
                </a:solidFill>
              </a:rPr>
              <a:t>prEN</a:t>
            </a:r>
            <a:r>
              <a:rPr lang="en-US" sz="2400" dirty="0" smtClean="0">
                <a:solidFill>
                  <a:schemeClr val="accent1">
                    <a:lumMod val="50000"/>
                  </a:schemeClr>
                </a:solidFill>
              </a:rPr>
              <a:t> 10216-5 (min. 60 J (44 ft-lb) at -196 </a:t>
            </a:r>
            <a:r>
              <a:rPr lang="en-US" sz="2400" baseline="30000" dirty="0" err="1" smtClean="0">
                <a:solidFill>
                  <a:schemeClr val="accent1">
                    <a:lumMod val="50000"/>
                  </a:schemeClr>
                </a:solidFill>
              </a:rPr>
              <a:t>o</a:t>
            </a:r>
            <a:r>
              <a:rPr lang="en-US" sz="2400" dirty="0" err="1" smtClean="0">
                <a:solidFill>
                  <a:schemeClr val="accent1">
                    <a:lumMod val="50000"/>
                  </a:schemeClr>
                </a:solidFill>
              </a:rPr>
              <a:t>C</a:t>
            </a:r>
            <a:r>
              <a:rPr lang="en-US" sz="2400" dirty="0" smtClean="0">
                <a:solidFill>
                  <a:schemeClr val="accent1">
                    <a:lumMod val="50000"/>
                  </a:schemeClr>
                </a:solidFill>
              </a:rPr>
              <a:t> (-320 </a:t>
            </a:r>
            <a:r>
              <a:rPr lang="en-US" sz="2400" baseline="30000" dirty="0" err="1" smtClean="0">
                <a:solidFill>
                  <a:schemeClr val="accent1">
                    <a:lumMod val="50000"/>
                  </a:schemeClr>
                </a:solidFill>
              </a:rPr>
              <a:t>o</a:t>
            </a:r>
            <a:r>
              <a:rPr lang="en-US" sz="2400" dirty="0" err="1" smtClean="0">
                <a:solidFill>
                  <a:schemeClr val="accent1">
                    <a:lumMod val="50000"/>
                  </a:schemeClr>
                </a:solidFill>
              </a:rPr>
              <a:t>F</a:t>
            </a:r>
            <a:r>
              <a:rPr lang="en-US" sz="2400" dirty="0" smtClean="0">
                <a:solidFill>
                  <a:schemeClr val="accent1">
                    <a:lumMod val="50000"/>
                  </a:schemeClr>
                </a:solidFill>
              </a:rPr>
              <a:t>).</a:t>
            </a:r>
            <a:r>
              <a:rPr lang="en-US" sz="2400" dirty="0" smtClean="0">
                <a:solidFill>
                  <a:srgbClr val="00B050"/>
                </a:solidFill>
              </a:rPr>
              <a:t> </a:t>
            </a:r>
            <a:endParaRPr lang="en-US" dirty="0" smtClean="0"/>
          </a:p>
        </p:txBody>
      </p:sp>
      <p:sp>
        <p:nvSpPr>
          <p:cNvPr id="4" name="Title 1"/>
          <p:cNvSpPr txBox="1">
            <a:spLocks/>
          </p:cNvSpPr>
          <p:nvPr/>
        </p:nvSpPr>
        <p:spPr bwMode="auto">
          <a:xfrm>
            <a:off x="1981200" y="152400"/>
            <a:ext cx="5334000" cy="533400"/>
          </a:xfrm>
          <a:prstGeom prst="rect">
            <a:avLst/>
          </a:prstGeom>
          <a:noFill/>
          <a:ln w="9525">
            <a:noFill/>
            <a:miter lim="800000"/>
            <a:headEnd/>
            <a:tailEnd/>
          </a:ln>
        </p:spPr>
        <p:txBody>
          <a:bodyPr anchor="ctr"/>
          <a:lstStyle/>
          <a:p>
            <a:pPr eaLnBrk="1" hangingPunct="1">
              <a:spcBef>
                <a:spcPct val="0"/>
              </a:spcBef>
              <a:defRPr/>
            </a:pPr>
            <a:r>
              <a:rPr lang="en-US" sz="3200" kern="0" dirty="0">
                <a:solidFill>
                  <a:srgbClr val="008000"/>
                </a:solidFill>
                <a:latin typeface="+mj-lt"/>
                <a:ea typeface="+mj-ea"/>
                <a:cs typeface="+mj-cs"/>
              </a:rPr>
              <a:t>Cryo-Module Test System</a:t>
            </a:r>
          </a:p>
        </p:txBody>
      </p:sp>
      <p:pic>
        <p:nvPicPr>
          <p:cNvPr id="16388"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6781800" y="64886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457200" y="990600"/>
            <a:ext cx="8382000" cy="5410200"/>
          </a:xfrm>
          <a:ln>
            <a:solidFill>
              <a:schemeClr val="tx1"/>
            </a:solidFill>
          </a:ln>
        </p:spPr>
        <p:txBody>
          <a:bodyPr/>
          <a:lstStyle/>
          <a:p>
            <a:pPr marL="0" algn="just">
              <a:spcBef>
                <a:spcPct val="0"/>
              </a:spcBef>
              <a:buFontTx/>
              <a:buNone/>
              <a:defRPr/>
            </a:pPr>
            <a:endParaRPr lang="en-US" sz="2300" dirty="0" smtClean="0">
              <a:solidFill>
                <a:srgbClr val="FF0000"/>
              </a:solidFill>
            </a:endParaRPr>
          </a:p>
          <a:p>
            <a:pPr marL="0" algn="just">
              <a:spcBef>
                <a:spcPct val="0"/>
              </a:spcBef>
              <a:buFontTx/>
              <a:buNone/>
              <a:defRPr/>
            </a:pPr>
            <a:r>
              <a:rPr lang="en-US" dirty="0" smtClean="0">
                <a:solidFill>
                  <a:srgbClr val="FF0000"/>
                </a:solidFill>
              </a:rPr>
              <a:t>Status as on 15 Nov 2012 </a:t>
            </a:r>
            <a:r>
              <a:rPr lang="en-US" sz="2300" dirty="0" smtClean="0">
                <a:solidFill>
                  <a:srgbClr val="FF0000"/>
                </a:solidFill>
              </a:rPr>
              <a:t>: </a:t>
            </a:r>
          </a:p>
          <a:p>
            <a:pPr marL="0" algn="just">
              <a:lnSpc>
                <a:spcPct val="150000"/>
              </a:lnSpc>
              <a:spcBef>
                <a:spcPct val="0"/>
              </a:spcBef>
              <a:buFontTx/>
              <a:buNone/>
              <a:defRPr/>
            </a:pPr>
            <a:endParaRPr lang="en-US" sz="2300" dirty="0" smtClean="0">
              <a:solidFill>
                <a:srgbClr val="FF0000"/>
              </a:solidFill>
            </a:endParaRPr>
          </a:p>
          <a:p>
            <a:pPr algn="just">
              <a:buFont typeface="Wingdings" pitchFamily="2" charset="2"/>
              <a:buChar char="Ø"/>
              <a:defRPr/>
            </a:pPr>
            <a:r>
              <a:rPr lang="en-US" dirty="0" smtClean="0"/>
              <a:t>3D Models of Feed Box, Feed Cap, End Cap have been uploaded in to </a:t>
            </a:r>
            <a:r>
              <a:rPr lang="en-US" dirty="0" smtClean="0">
                <a:solidFill>
                  <a:srgbClr val="FF0000"/>
                </a:solidFill>
              </a:rPr>
              <a:t>SharePoint</a:t>
            </a:r>
            <a:r>
              <a:rPr lang="en-US" dirty="0" smtClean="0"/>
              <a:t> on 07-08-2012.  </a:t>
            </a:r>
          </a:p>
          <a:p>
            <a:pPr algn="just">
              <a:buFontTx/>
              <a:buNone/>
              <a:defRPr/>
            </a:pPr>
            <a:endParaRPr lang="en-US" dirty="0" smtClean="0"/>
          </a:p>
          <a:p>
            <a:pPr algn="just">
              <a:buFont typeface="Wingdings" pitchFamily="2" charset="2"/>
              <a:buChar char="Ø"/>
              <a:defRPr/>
            </a:pPr>
            <a:r>
              <a:rPr lang="en-US" dirty="0" smtClean="0"/>
              <a:t>Specification of standard valves is uploaded in to SharePoint on 05-07-12. Approval for the same is awaited from FNAL to raise the indent for procurement.  </a:t>
            </a:r>
          </a:p>
          <a:p>
            <a:pPr algn="just">
              <a:buFont typeface="Wingdings" pitchFamily="2" charset="2"/>
              <a:buChar char="Ø"/>
              <a:defRPr/>
            </a:pPr>
            <a:endParaRPr lang="en-US" dirty="0" smtClean="0"/>
          </a:p>
          <a:p>
            <a:pPr algn="just">
              <a:buFont typeface="Wingdings" pitchFamily="2" charset="2"/>
              <a:buChar char="Ø"/>
              <a:defRPr/>
            </a:pPr>
            <a:r>
              <a:rPr lang="en-US" dirty="0" smtClean="0"/>
              <a:t>Indents have been raised for procurements of structural raw materials i.e. plates, tubes etc. </a:t>
            </a:r>
          </a:p>
          <a:p>
            <a:pPr algn="just">
              <a:buFont typeface="Wingdings" pitchFamily="2" charset="2"/>
              <a:buChar char="Ø"/>
              <a:defRPr/>
            </a:pPr>
            <a:endParaRPr lang="en-US" dirty="0" smtClean="0"/>
          </a:p>
          <a:p>
            <a:pPr algn="just">
              <a:buFont typeface="Wingdings" pitchFamily="2" charset="2"/>
              <a:buChar char="Ø"/>
              <a:defRPr/>
            </a:pPr>
            <a:endParaRPr lang="en-US" dirty="0" smtClean="0"/>
          </a:p>
        </p:txBody>
      </p:sp>
      <p:sp>
        <p:nvSpPr>
          <p:cNvPr id="29699" name="Title 1"/>
          <p:cNvSpPr>
            <a:spLocks/>
          </p:cNvSpPr>
          <p:nvPr/>
        </p:nvSpPr>
        <p:spPr bwMode="auto">
          <a:xfrm>
            <a:off x="1524000" y="0"/>
            <a:ext cx="6858000" cy="685800"/>
          </a:xfrm>
          <a:prstGeom prst="rect">
            <a:avLst/>
          </a:prstGeom>
          <a:noFill/>
          <a:ln w="9525">
            <a:noFill/>
            <a:miter lim="800000"/>
            <a:headEnd/>
            <a:tailEnd/>
          </a:ln>
        </p:spPr>
        <p:txBody>
          <a:bodyPr anchor="ctr"/>
          <a:lstStyle/>
          <a:p>
            <a:pPr>
              <a:spcBef>
                <a:spcPct val="0"/>
              </a:spcBef>
            </a:pPr>
            <a:r>
              <a:rPr lang="en-US" sz="3600" dirty="0" err="1">
                <a:solidFill>
                  <a:srgbClr val="008000"/>
                </a:solidFill>
                <a:latin typeface="Arial Rounded MT Bold" pitchFamily="34" charset="0"/>
              </a:rPr>
              <a:t>Cryo</a:t>
            </a:r>
            <a:r>
              <a:rPr lang="en-US" sz="3600" dirty="0">
                <a:solidFill>
                  <a:srgbClr val="008000"/>
                </a:solidFill>
                <a:latin typeface="Arial Rounded MT Bold" pitchFamily="34" charset="0"/>
              </a:rPr>
              <a:t>-Module Test System</a:t>
            </a:r>
          </a:p>
        </p:txBody>
      </p:sp>
      <p:pic>
        <p:nvPicPr>
          <p:cNvPr id="29700"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6858000" y="64770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304800" y="914400"/>
            <a:ext cx="8229600" cy="5486400"/>
          </a:xfrm>
          <a:ln>
            <a:solidFill>
              <a:schemeClr val="tx1"/>
            </a:solidFill>
          </a:ln>
        </p:spPr>
        <p:txBody>
          <a:bodyPr/>
          <a:lstStyle/>
          <a:p>
            <a:pPr marL="0" algn="just">
              <a:spcBef>
                <a:spcPct val="0"/>
              </a:spcBef>
              <a:buFontTx/>
              <a:buNone/>
              <a:defRPr/>
            </a:pPr>
            <a:r>
              <a:rPr lang="en-US" dirty="0" smtClean="0">
                <a:solidFill>
                  <a:srgbClr val="FF0000"/>
                </a:solidFill>
              </a:rPr>
              <a:t>Under progress:  </a:t>
            </a:r>
          </a:p>
          <a:p>
            <a:pPr>
              <a:buFont typeface="Wingdings" pitchFamily="2" charset="2"/>
              <a:buChar char="Ø"/>
              <a:defRPr/>
            </a:pPr>
            <a:r>
              <a:rPr lang="en-US" dirty="0" smtClean="0"/>
              <a:t>First stage 2D assembly and sub-assembly drawings with bill of raw materials are completed. Drawing checking is under progress.</a:t>
            </a:r>
          </a:p>
          <a:p>
            <a:pPr>
              <a:buFont typeface="Wingdings" pitchFamily="2" charset="2"/>
              <a:buChar char="Ø"/>
              <a:defRPr/>
            </a:pPr>
            <a:r>
              <a:rPr lang="en-US" dirty="0" smtClean="0"/>
              <a:t>Detailed engineering drawings and drawing checking of all four subassemblies are under progress. Over all progress is 25%.</a:t>
            </a:r>
          </a:p>
          <a:p>
            <a:pPr>
              <a:buFont typeface="Wingdings" pitchFamily="2" charset="2"/>
              <a:buChar char="Ø"/>
              <a:defRPr/>
            </a:pPr>
            <a:r>
              <a:rPr lang="en-US" dirty="0" smtClean="0"/>
              <a:t>Preliminary drawings of assembly and subassemblies were uploaded in to share point on 03-08-2012 for initial review only.</a:t>
            </a:r>
          </a:p>
          <a:p>
            <a:pPr>
              <a:buFont typeface="Wingdings" pitchFamily="2" charset="2"/>
              <a:buChar char="Ø"/>
              <a:defRPr/>
            </a:pPr>
            <a:r>
              <a:rPr lang="en-US" dirty="0" smtClean="0"/>
              <a:t>Detailed Engineering design is under progress.</a:t>
            </a:r>
          </a:p>
          <a:p>
            <a:pPr>
              <a:buFont typeface="Wingdings" pitchFamily="2" charset="2"/>
              <a:buChar char="Ø"/>
              <a:defRPr/>
            </a:pPr>
            <a:endParaRPr lang="en-US" dirty="0" smtClean="0"/>
          </a:p>
          <a:p>
            <a:pPr>
              <a:buFont typeface="Wingdings" pitchFamily="2" charset="2"/>
              <a:buChar char="Ø"/>
              <a:defRPr/>
            </a:pPr>
            <a:endParaRPr lang="en-US" dirty="0" smtClean="0"/>
          </a:p>
          <a:p>
            <a:pPr algn="just">
              <a:buFont typeface="Wingdings" pitchFamily="2" charset="2"/>
              <a:buChar char="Ø"/>
              <a:defRPr/>
            </a:pPr>
            <a:endParaRPr lang="en-US" dirty="0" smtClean="0"/>
          </a:p>
        </p:txBody>
      </p:sp>
      <p:sp>
        <p:nvSpPr>
          <p:cNvPr id="30723" name="Title 1"/>
          <p:cNvSpPr>
            <a:spLocks/>
          </p:cNvSpPr>
          <p:nvPr/>
        </p:nvSpPr>
        <p:spPr bwMode="auto">
          <a:xfrm>
            <a:off x="914400" y="76200"/>
            <a:ext cx="7467600" cy="685800"/>
          </a:xfrm>
          <a:prstGeom prst="rect">
            <a:avLst/>
          </a:prstGeom>
          <a:noFill/>
          <a:ln w="9525">
            <a:noFill/>
            <a:miter lim="800000"/>
            <a:headEnd/>
            <a:tailEnd/>
          </a:ln>
        </p:spPr>
        <p:txBody>
          <a:bodyPr anchor="ctr"/>
          <a:lstStyle/>
          <a:p>
            <a:pPr algn="ctr">
              <a:spcBef>
                <a:spcPct val="0"/>
              </a:spcBef>
            </a:pPr>
            <a:r>
              <a:rPr lang="en-US" sz="3600" dirty="0" err="1">
                <a:solidFill>
                  <a:srgbClr val="008000"/>
                </a:solidFill>
                <a:latin typeface="Arial Rounded MT Bold" pitchFamily="34" charset="0"/>
              </a:rPr>
              <a:t>Cryo</a:t>
            </a:r>
            <a:r>
              <a:rPr lang="en-US" sz="3600" dirty="0">
                <a:solidFill>
                  <a:srgbClr val="008000"/>
                </a:solidFill>
                <a:latin typeface="Arial Rounded MT Bold" pitchFamily="34" charset="0"/>
              </a:rPr>
              <a:t>-Module Test System</a:t>
            </a:r>
          </a:p>
        </p:txBody>
      </p:sp>
      <p:pic>
        <p:nvPicPr>
          <p:cNvPr id="30725"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6" name="TextBox 5"/>
          <p:cNvSpPr txBox="1"/>
          <p:nvPr/>
        </p:nvSpPr>
        <p:spPr>
          <a:xfrm>
            <a:off x="6781800" y="64008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4294967295"/>
          </p:nvPr>
        </p:nvSpPr>
        <p:spPr>
          <a:xfrm>
            <a:off x="304800" y="914400"/>
            <a:ext cx="8610600" cy="4724400"/>
          </a:xfrm>
        </p:spPr>
        <p:txBody>
          <a:bodyPr/>
          <a:lstStyle/>
          <a:p>
            <a:pPr algn="ctr">
              <a:defRPr/>
            </a:pPr>
            <a:endParaRPr lang="en-US" u="sng" dirty="0" smtClean="0">
              <a:solidFill>
                <a:srgbClr val="FF0000"/>
              </a:solidFill>
              <a:latin typeface="Times"/>
            </a:endParaRPr>
          </a:p>
          <a:p>
            <a:pPr marL="91440">
              <a:buFont typeface="Wingdings" pitchFamily="2" charset="2"/>
              <a:buChar char="Ø"/>
              <a:defRPr/>
            </a:pPr>
            <a:r>
              <a:rPr lang="en-US" sz="2300" dirty="0" smtClean="0">
                <a:solidFill>
                  <a:schemeClr val="tx2"/>
                </a:solidFill>
              </a:rPr>
              <a:t>A prototype </a:t>
            </a:r>
            <a:r>
              <a:rPr lang="en-US" sz="2300" dirty="0" smtClean="0"/>
              <a:t>Wedge Cavity Tuner has been </a:t>
            </a:r>
            <a:r>
              <a:rPr lang="en-US" sz="2300" dirty="0" smtClean="0">
                <a:solidFill>
                  <a:schemeClr val="tx2"/>
                </a:solidFill>
              </a:rPr>
              <a:t>Designed and</a:t>
            </a:r>
          </a:p>
          <a:p>
            <a:pPr marL="91440">
              <a:buFontTx/>
              <a:buNone/>
              <a:defRPr/>
            </a:pPr>
            <a:r>
              <a:rPr lang="en-US" sz="2300" dirty="0" smtClean="0">
                <a:solidFill>
                  <a:schemeClr val="tx2"/>
                </a:solidFill>
              </a:rPr>
              <a:t>    development at Center for Design and Manufacture (CDM), </a:t>
            </a:r>
          </a:p>
          <a:p>
            <a:pPr marL="91440">
              <a:buFontTx/>
              <a:buNone/>
              <a:defRPr/>
            </a:pPr>
            <a:r>
              <a:rPr lang="en-US" sz="2300" dirty="0" smtClean="0">
                <a:solidFill>
                  <a:schemeClr val="tx2"/>
                </a:solidFill>
              </a:rPr>
              <a:t>    BARC, Mumbai, India. </a:t>
            </a:r>
          </a:p>
          <a:p>
            <a:pPr marL="91440">
              <a:buFont typeface="Wingdings" pitchFamily="2" charset="2"/>
              <a:buChar char="Ø"/>
              <a:defRPr/>
            </a:pPr>
            <a:r>
              <a:rPr lang="en-US" sz="2300" dirty="0" smtClean="0">
                <a:solidFill>
                  <a:schemeClr val="tx2"/>
                </a:solidFill>
              </a:rPr>
              <a:t>Proof assembly was done at CDM, BARC</a:t>
            </a:r>
          </a:p>
          <a:p>
            <a:pPr>
              <a:buFont typeface="Wingdings" pitchFamily="2" charset="2"/>
              <a:buChar char="Ø"/>
              <a:defRPr/>
            </a:pPr>
            <a:r>
              <a:rPr lang="en-US" sz="2300" dirty="0" smtClean="0">
                <a:solidFill>
                  <a:schemeClr val="tx2"/>
                </a:solidFill>
              </a:rPr>
              <a:t>Mechanical test (without RF) against resistance offered by springs having equivalent stiffness was done both at room temp and at -95 </a:t>
            </a:r>
            <a:r>
              <a:rPr lang="en-US" sz="2300" baseline="30000" dirty="0" smtClean="0">
                <a:solidFill>
                  <a:schemeClr val="tx2"/>
                </a:solidFill>
              </a:rPr>
              <a:t>0</a:t>
            </a:r>
            <a:r>
              <a:rPr lang="en-US" sz="2300" dirty="0" smtClean="0">
                <a:solidFill>
                  <a:schemeClr val="tx2"/>
                </a:solidFill>
              </a:rPr>
              <a:t>C and functioning was found satisfactory.</a:t>
            </a:r>
          </a:p>
          <a:p>
            <a:pPr>
              <a:buFont typeface="Wingdings" pitchFamily="2" charset="2"/>
              <a:buChar char="Ø"/>
              <a:defRPr/>
            </a:pPr>
            <a:r>
              <a:rPr lang="en-US" sz="2300" dirty="0" smtClean="0">
                <a:solidFill>
                  <a:schemeClr val="tx2"/>
                </a:solidFill>
              </a:rPr>
              <a:t>It is being shipped to FNAL to test it in 1.3 GHz </a:t>
            </a:r>
            <a:r>
              <a:rPr lang="en-US" sz="2300" dirty="0" err="1" smtClean="0">
                <a:solidFill>
                  <a:schemeClr val="tx2"/>
                </a:solidFill>
              </a:rPr>
              <a:t>Cryo</a:t>
            </a:r>
            <a:r>
              <a:rPr lang="en-US" sz="2300" dirty="0" smtClean="0">
                <a:solidFill>
                  <a:schemeClr val="tx2"/>
                </a:solidFill>
              </a:rPr>
              <a:t>-module.</a:t>
            </a:r>
          </a:p>
          <a:p>
            <a:pPr algn="just">
              <a:defRPr/>
            </a:pPr>
            <a:endParaRPr lang="en-US" dirty="0" smtClean="0"/>
          </a:p>
        </p:txBody>
      </p:sp>
      <p:pic>
        <p:nvPicPr>
          <p:cNvPr id="4099"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itle 1"/>
          <p:cNvSpPr txBox="1">
            <a:spLocks/>
          </p:cNvSpPr>
          <p:nvPr/>
        </p:nvSpPr>
        <p:spPr>
          <a:xfrm>
            <a:off x="914400" y="0"/>
            <a:ext cx="7467600" cy="685800"/>
          </a:xfrm>
          <a:prstGeom prst="rect">
            <a:avLst/>
          </a:prstGeom>
        </p:spPr>
        <p:txBody>
          <a:bodyPr/>
          <a:lstStyle/>
          <a:p>
            <a:pPr algn="ctr">
              <a:spcBef>
                <a:spcPct val="0"/>
              </a:spcBef>
              <a:defRPr/>
            </a:pPr>
            <a:r>
              <a:rPr lang="en-US" sz="3600" kern="0" dirty="0">
                <a:solidFill>
                  <a:srgbClr val="FF0000"/>
                </a:solidFill>
                <a:latin typeface="+mj-lt"/>
                <a:ea typeface="+mj-ea"/>
                <a:cs typeface="+mj-cs"/>
              </a:rPr>
              <a:t>Wedge Cavity Tuner</a:t>
            </a:r>
            <a:endParaRPr lang="en-IN" sz="3600" kern="0" dirty="0">
              <a:solidFill>
                <a:srgbClr val="FF0000"/>
              </a:solidFill>
              <a:latin typeface="+mj-lt"/>
              <a:ea typeface="+mj-ea"/>
              <a:cs typeface="+mj-cs"/>
            </a:endParaRPr>
          </a:p>
        </p:txBody>
      </p:sp>
      <p:sp>
        <p:nvSpPr>
          <p:cNvPr id="6" name="TextBox 5"/>
          <p:cNvSpPr txBox="1"/>
          <p:nvPr/>
        </p:nvSpPr>
        <p:spPr>
          <a:xfrm>
            <a:off x="6781800" y="64008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4294967295"/>
          </p:nvPr>
        </p:nvSpPr>
        <p:spPr/>
        <p:txBody>
          <a:bodyPr/>
          <a:lstStyle/>
          <a:p>
            <a:pPr algn="ctr">
              <a:buFontTx/>
              <a:buNone/>
            </a:pPr>
            <a:r>
              <a:rPr lang="en-US" dirty="0" smtClean="0">
                <a:solidFill>
                  <a:srgbClr val="0070C0"/>
                </a:solidFill>
                <a:latin typeface="Times"/>
              </a:rPr>
              <a:t>Work to be done at FNAL</a:t>
            </a:r>
          </a:p>
          <a:p>
            <a:pPr>
              <a:buFontTx/>
              <a:buNone/>
            </a:pPr>
            <a:endParaRPr lang="en-US" u="sng" dirty="0" smtClean="0">
              <a:solidFill>
                <a:srgbClr val="FF0000"/>
              </a:solidFill>
              <a:latin typeface="Times"/>
            </a:endParaRPr>
          </a:p>
          <a:p>
            <a:pPr>
              <a:buFont typeface="Wingdings" pitchFamily="2" charset="2"/>
              <a:buChar char="Ø"/>
            </a:pPr>
            <a:r>
              <a:rPr lang="en-US" dirty="0" smtClean="0">
                <a:solidFill>
                  <a:schemeClr val="tx2"/>
                </a:solidFill>
              </a:rPr>
              <a:t>UHV compatible Motor ( one no.) is to be integrated.</a:t>
            </a:r>
          </a:p>
          <a:p>
            <a:endParaRPr lang="en-US" dirty="0" smtClean="0">
              <a:solidFill>
                <a:schemeClr val="tx2"/>
              </a:solidFill>
            </a:endParaRPr>
          </a:p>
          <a:p>
            <a:pPr>
              <a:buFont typeface="Wingdings" pitchFamily="2" charset="2"/>
              <a:buChar char="Ø"/>
            </a:pPr>
            <a:r>
              <a:rPr lang="en-US" dirty="0" smtClean="0">
                <a:solidFill>
                  <a:schemeClr val="tx2"/>
                </a:solidFill>
              </a:rPr>
              <a:t>UHV compatible </a:t>
            </a:r>
            <a:r>
              <a:rPr lang="en-US" dirty="0" err="1" smtClean="0">
                <a:solidFill>
                  <a:schemeClr val="tx2"/>
                </a:solidFill>
              </a:rPr>
              <a:t>Piezo</a:t>
            </a:r>
            <a:r>
              <a:rPr lang="en-US" dirty="0" smtClean="0">
                <a:solidFill>
                  <a:schemeClr val="tx2"/>
                </a:solidFill>
              </a:rPr>
              <a:t> actuators (two </a:t>
            </a:r>
            <a:r>
              <a:rPr lang="en-US" dirty="0" err="1" smtClean="0">
                <a:solidFill>
                  <a:schemeClr val="tx2"/>
                </a:solidFill>
              </a:rPr>
              <a:t>nos</a:t>
            </a:r>
            <a:r>
              <a:rPr lang="en-US" dirty="0" smtClean="0">
                <a:solidFill>
                  <a:schemeClr val="tx2"/>
                </a:solidFill>
              </a:rPr>
              <a:t>) are to be integrated.</a:t>
            </a:r>
          </a:p>
          <a:p>
            <a:endParaRPr lang="en-US" dirty="0" smtClean="0">
              <a:solidFill>
                <a:schemeClr val="tx2"/>
              </a:solidFill>
            </a:endParaRPr>
          </a:p>
          <a:p>
            <a:pPr>
              <a:buFont typeface="Wingdings" pitchFamily="2" charset="2"/>
              <a:buChar char="Ø"/>
            </a:pPr>
            <a:r>
              <a:rPr lang="en-US" dirty="0" smtClean="0">
                <a:solidFill>
                  <a:schemeClr val="tx2"/>
                </a:solidFill>
              </a:rPr>
              <a:t>Drives, Controller and s/w are to be integrated before actual performance testing in 1.3 GHz </a:t>
            </a:r>
            <a:r>
              <a:rPr lang="en-US" dirty="0" err="1" smtClean="0">
                <a:solidFill>
                  <a:schemeClr val="tx2"/>
                </a:solidFill>
              </a:rPr>
              <a:t>Cryo</a:t>
            </a:r>
            <a:r>
              <a:rPr lang="en-US" dirty="0" smtClean="0">
                <a:solidFill>
                  <a:schemeClr val="tx2"/>
                </a:solidFill>
              </a:rPr>
              <a:t>-module.   </a:t>
            </a:r>
          </a:p>
          <a:p>
            <a:pPr algn="just"/>
            <a:endParaRPr lang="en-US" dirty="0" smtClean="0"/>
          </a:p>
        </p:txBody>
      </p:sp>
      <p:pic>
        <p:nvPicPr>
          <p:cNvPr id="5123"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itle 1"/>
          <p:cNvSpPr txBox="1">
            <a:spLocks/>
          </p:cNvSpPr>
          <p:nvPr/>
        </p:nvSpPr>
        <p:spPr>
          <a:xfrm>
            <a:off x="914400" y="0"/>
            <a:ext cx="7467600" cy="685800"/>
          </a:xfrm>
          <a:prstGeom prst="rect">
            <a:avLst/>
          </a:prstGeom>
        </p:spPr>
        <p:txBody>
          <a:bodyPr/>
          <a:lstStyle/>
          <a:p>
            <a:pPr algn="ctr">
              <a:spcBef>
                <a:spcPct val="0"/>
              </a:spcBef>
              <a:defRPr/>
            </a:pPr>
            <a:r>
              <a:rPr lang="en-US" sz="3600" kern="0" dirty="0">
                <a:solidFill>
                  <a:srgbClr val="008000"/>
                </a:solidFill>
                <a:latin typeface="+mj-lt"/>
                <a:ea typeface="+mj-ea"/>
                <a:cs typeface="+mj-cs"/>
              </a:rPr>
              <a:t>Wedge Cavity Tuner</a:t>
            </a:r>
            <a:endParaRPr lang="en-IN" sz="3600" kern="0" dirty="0">
              <a:solidFill>
                <a:srgbClr val="008000"/>
              </a:solidFill>
              <a:latin typeface="+mj-lt"/>
              <a:ea typeface="+mj-ea"/>
              <a:cs typeface="+mj-cs"/>
            </a:endParaRPr>
          </a:p>
        </p:txBody>
      </p:sp>
      <p:sp>
        <p:nvSpPr>
          <p:cNvPr id="6" name="TextBox 5"/>
          <p:cNvSpPr txBox="1"/>
          <p:nvPr/>
        </p:nvSpPr>
        <p:spPr>
          <a:xfrm>
            <a:off x="6781800" y="64886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avity"/>
          <p:cNvPicPr>
            <a:picLocks noChangeAspect="1" noChangeArrowheads="1"/>
          </p:cNvPicPr>
          <p:nvPr/>
        </p:nvPicPr>
        <p:blipFill>
          <a:blip r:embed="rId2"/>
          <a:srcRect/>
          <a:stretch>
            <a:fillRect/>
          </a:stretch>
        </p:blipFill>
        <p:spPr bwMode="auto">
          <a:xfrm>
            <a:off x="0" y="1219200"/>
            <a:ext cx="9144000" cy="4429125"/>
          </a:xfrm>
          <a:prstGeom prst="rect">
            <a:avLst/>
          </a:prstGeom>
          <a:noFill/>
          <a:ln w="38100">
            <a:solidFill>
              <a:srgbClr val="000000"/>
            </a:solidFill>
            <a:miter lim="800000"/>
            <a:headEnd/>
            <a:tailEnd/>
          </a:ln>
        </p:spPr>
      </p:pic>
      <p:sp>
        <p:nvSpPr>
          <p:cNvPr id="6147" name="Rectangle 5"/>
          <p:cNvSpPr>
            <a:spLocks noChangeArrowheads="1"/>
          </p:cNvSpPr>
          <p:nvPr/>
        </p:nvSpPr>
        <p:spPr bwMode="auto">
          <a:xfrm>
            <a:off x="1600200" y="5903913"/>
            <a:ext cx="6132320" cy="954107"/>
          </a:xfrm>
          <a:prstGeom prst="rect">
            <a:avLst/>
          </a:prstGeom>
          <a:noFill/>
          <a:ln w="9525">
            <a:noFill/>
            <a:miter lim="800000"/>
            <a:headEnd/>
            <a:tailEnd/>
          </a:ln>
        </p:spPr>
        <p:txBody>
          <a:bodyPr wrap="none" anchor="ctr">
            <a:spAutoFit/>
          </a:bodyPr>
          <a:lstStyle/>
          <a:p>
            <a:r>
              <a:rPr lang="en-US" sz="2800" dirty="0">
                <a:solidFill>
                  <a:srgbClr val="FF0000"/>
                </a:solidFill>
                <a:latin typeface="Times"/>
                <a:cs typeface="Times New Roman" pitchFamily="18" charset="0"/>
              </a:rPr>
              <a:t>Tuner</a:t>
            </a:r>
            <a:r>
              <a:rPr lang="en-GB" sz="2800" dirty="0">
                <a:solidFill>
                  <a:srgbClr val="FF0000"/>
                </a:solidFill>
                <a:latin typeface="Times"/>
                <a:cs typeface="Times New Roman" pitchFamily="18" charset="0"/>
              </a:rPr>
              <a:t> installed around Helium Vessel</a:t>
            </a:r>
            <a:endParaRPr lang="en-US" sz="2800" dirty="0">
              <a:solidFill>
                <a:srgbClr val="FF0000"/>
              </a:solidFill>
            </a:endParaRPr>
          </a:p>
          <a:p>
            <a:endParaRPr lang="en-US" sz="2800" dirty="0">
              <a:solidFill>
                <a:srgbClr val="00FFFF"/>
              </a:solidFill>
            </a:endParaRPr>
          </a:p>
        </p:txBody>
      </p:sp>
      <p:sp>
        <p:nvSpPr>
          <p:cNvPr id="6148" name="Rectangle 6"/>
          <p:cNvSpPr>
            <a:spLocks noChangeArrowheads="1"/>
          </p:cNvSpPr>
          <p:nvPr/>
        </p:nvSpPr>
        <p:spPr bwMode="auto">
          <a:xfrm>
            <a:off x="5486400" y="4800600"/>
            <a:ext cx="2266950" cy="519113"/>
          </a:xfrm>
          <a:prstGeom prst="rect">
            <a:avLst/>
          </a:prstGeom>
          <a:noFill/>
          <a:ln w="9525">
            <a:noFill/>
            <a:miter lim="800000"/>
            <a:headEnd/>
            <a:tailEnd/>
          </a:ln>
        </p:spPr>
        <p:txBody>
          <a:bodyPr wrap="none" anchor="ctr">
            <a:spAutoFit/>
          </a:bodyPr>
          <a:lstStyle/>
          <a:p>
            <a:r>
              <a:rPr lang="en-US" sz="2800">
                <a:solidFill>
                  <a:srgbClr val="FF0066"/>
                </a:solidFill>
                <a:latin typeface="Times"/>
                <a:cs typeface="Times New Roman" pitchFamily="18" charset="0"/>
              </a:rPr>
              <a:t>Wedge Tuner</a:t>
            </a:r>
            <a:endParaRPr lang="en-US" sz="2800">
              <a:solidFill>
                <a:srgbClr val="FF0066"/>
              </a:solidFill>
            </a:endParaRPr>
          </a:p>
        </p:txBody>
      </p:sp>
      <p:sp>
        <p:nvSpPr>
          <p:cNvPr id="6149" name="Line 7"/>
          <p:cNvSpPr>
            <a:spLocks noChangeShapeType="1"/>
          </p:cNvSpPr>
          <p:nvPr/>
        </p:nvSpPr>
        <p:spPr bwMode="auto">
          <a:xfrm flipH="1" flipV="1">
            <a:off x="4419600" y="4876800"/>
            <a:ext cx="1066800" cy="228600"/>
          </a:xfrm>
          <a:prstGeom prst="line">
            <a:avLst/>
          </a:prstGeom>
          <a:noFill/>
          <a:ln w="38100">
            <a:solidFill>
              <a:srgbClr val="FF0000"/>
            </a:solidFill>
            <a:round/>
            <a:headEnd/>
            <a:tailEnd type="triangle" w="med" len="med"/>
          </a:ln>
        </p:spPr>
        <p:txBody>
          <a:bodyPr/>
          <a:lstStyle/>
          <a:p>
            <a:endParaRPr lang="en-US"/>
          </a:p>
        </p:txBody>
      </p:sp>
      <p:pic>
        <p:nvPicPr>
          <p:cNvPr id="6150"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
        <p:nvSpPr>
          <p:cNvPr id="8" name="Title 1"/>
          <p:cNvSpPr txBox="1">
            <a:spLocks/>
          </p:cNvSpPr>
          <p:nvPr/>
        </p:nvSpPr>
        <p:spPr>
          <a:xfrm>
            <a:off x="914400" y="0"/>
            <a:ext cx="7467600" cy="685800"/>
          </a:xfrm>
          <a:prstGeom prst="rect">
            <a:avLst/>
          </a:prstGeom>
        </p:spPr>
        <p:txBody>
          <a:bodyPr/>
          <a:lstStyle/>
          <a:p>
            <a:pPr algn="ctr">
              <a:spcBef>
                <a:spcPct val="0"/>
              </a:spcBef>
              <a:defRPr/>
            </a:pPr>
            <a:r>
              <a:rPr lang="en-US" sz="3600" kern="0" dirty="0">
                <a:solidFill>
                  <a:srgbClr val="008000"/>
                </a:solidFill>
                <a:latin typeface="+mj-lt"/>
                <a:ea typeface="+mj-ea"/>
                <a:cs typeface="+mj-cs"/>
              </a:rPr>
              <a:t>Wedge Cavity Tuner</a:t>
            </a:r>
            <a:endParaRPr lang="en-IN" sz="3600" kern="0" dirty="0">
              <a:solidFill>
                <a:srgbClr val="008000"/>
              </a:solidFill>
              <a:latin typeface="+mj-lt"/>
              <a:ea typeface="+mj-ea"/>
              <a:cs typeface="+mj-cs"/>
            </a:endParaRPr>
          </a:p>
        </p:txBody>
      </p:sp>
      <p:sp>
        <p:nvSpPr>
          <p:cNvPr id="9" name="TextBox 8"/>
          <p:cNvSpPr txBox="1"/>
          <p:nvPr/>
        </p:nvSpPr>
        <p:spPr>
          <a:xfrm>
            <a:off x="6781800" y="64886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8" descr="Config B Explo"/>
          <p:cNvPicPr>
            <a:picLocks noChangeAspect="1" noChangeArrowheads="1"/>
          </p:cNvPicPr>
          <p:nvPr/>
        </p:nvPicPr>
        <p:blipFill>
          <a:blip r:embed="rId2"/>
          <a:srcRect/>
          <a:stretch>
            <a:fillRect/>
          </a:stretch>
        </p:blipFill>
        <p:spPr bwMode="auto">
          <a:xfrm>
            <a:off x="0" y="0"/>
            <a:ext cx="9144000" cy="4016375"/>
          </a:xfrm>
          <a:prstGeom prst="rect">
            <a:avLst/>
          </a:prstGeom>
          <a:noFill/>
          <a:ln w="9525">
            <a:noFill/>
            <a:miter lim="800000"/>
            <a:headEnd/>
            <a:tailEnd/>
          </a:ln>
        </p:spPr>
      </p:pic>
      <p:pic>
        <p:nvPicPr>
          <p:cNvPr id="7171" name="Picture 27" descr="Piezo SA"/>
          <p:cNvPicPr>
            <a:picLocks noChangeAspect="1" noChangeArrowheads="1"/>
          </p:cNvPicPr>
          <p:nvPr/>
        </p:nvPicPr>
        <p:blipFill>
          <a:blip r:embed="rId3"/>
          <a:srcRect l="10028" r="20056"/>
          <a:stretch>
            <a:fillRect/>
          </a:stretch>
        </p:blipFill>
        <p:spPr bwMode="auto">
          <a:xfrm>
            <a:off x="0" y="4038600"/>
            <a:ext cx="2133600" cy="2108200"/>
          </a:xfrm>
          <a:prstGeom prst="rect">
            <a:avLst/>
          </a:prstGeom>
          <a:noFill/>
          <a:ln w="9525">
            <a:noFill/>
            <a:miter lim="800000"/>
            <a:headEnd/>
            <a:tailEnd/>
          </a:ln>
        </p:spPr>
      </p:pic>
      <p:pic>
        <p:nvPicPr>
          <p:cNvPr id="7172" name="Picture 26" descr="Fixed Wedge"/>
          <p:cNvPicPr>
            <a:picLocks noChangeAspect="1" noChangeArrowheads="1"/>
          </p:cNvPicPr>
          <p:nvPr/>
        </p:nvPicPr>
        <p:blipFill>
          <a:blip r:embed="rId4"/>
          <a:srcRect l="30084" t="6657" r="30084" b="6657"/>
          <a:stretch>
            <a:fillRect/>
          </a:stretch>
        </p:blipFill>
        <p:spPr bwMode="auto">
          <a:xfrm>
            <a:off x="2438400" y="4038600"/>
            <a:ext cx="1933575" cy="2133600"/>
          </a:xfrm>
          <a:prstGeom prst="rect">
            <a:avLst/>
          </a:prstGeom>
          <a:noFill/>
          <a:ln w="9525">
            <a:noFill/>
            <a:miter lim="800000"/>
            <a:headEnd/>
            <a:tailEnd/>
          </a:ln>
        </p:spPr>
      </p:pic>
      <p:pic>
        <p:nvPicPr>
          <p:cNvPr id="7173" name="Picture 25" descr="Moving Wedge"/>
          <p:cNvPicPr>
            <a:picLocks noChangeAspect="1" noChangeArrowheads="1"/>
          </p:cNvPicPr>
          <p:nvPr/>
        </p:nvPicPr>
        <p:blipFill>
          <a:blip r:embed="rId5"/>
          <a:srcRect l="30084" t="6906" r="30084" b="6906"/>
          <a:stretch>
            <a:fillRect/>
          </a:stretch>
        </p:blipFill>
        <p:spPr bwMode="auto">
          <a:xfrm>
            <a:off x="4724400" y="4038600"/>
            <a:ext cx="2033588" cy="2133600"/>
          </a:xfrm>
          <a:prstGeom prst="rect">
            <a:avLst/>
          </a:prstGeom>
          <a:noFill/>
          <a:ln w="9525">
            <a:noFill/>
            <a:miter lim="800000"/>
            <a:headEnd/>
            <a:tailEnd/>
          </a:ln>
        </p:spPr>
      </p:pic>
      <p:pic>
        <p:nvPicPr>
          <p:cNvPr id="7174" name="Picture 24" descr="FixedFlatPlate"/>
          <p:cNvPicPr>
            <a:picLocks noChangeAspect="1" noChangeArrowheads="1"/>
          </p:cNvPicPr>
          <p:nvPr/>
        </p:nvPicPr>
        <p:blipFill>
          <a:blip r:embed="rId6"/>
          <a:srcRect l="33426" r="16713"/>
          <a:stretch>
            <a:fillRect/>
          </a:stretch>
        </p:blipFill>
        <p:spPr bwMode="auto">
          <a:xfrm>
            <a:off x="7010400" y="4038600"/>
            <a:ext cx="2133600" cy="2120900"/>
          </a:xfrm>
          <a:prstGeom prst="rect">
            <a:avLst/>
          </a:prstGeom>
          <a:noFill/>
          <a:ln w="9525">
            <a:noFill/>
            <a:miter lim="800000"/>
            <a:headEnd/>
            <a:tailEnd/>
          </a:ln>
        </p:spPr>
      </p:pic>
      <p:sp>
        <p:nvSpPr>
          <p:cNvPr id="7175" name="Line 29"/>
          <p:cNvSpPr>
            <a:spLocks noChangeShapeType="1"/>
          </p:cNvSpPr>
          <p:nvPr/>
        </p:nvSpPr>
        <p:spPr bwMode="auto">
          <a:xfrm>
            <a:off x="4876800" y="2514600"/>
            <a:ext cx="2514600" cy="1752600"/>
          </a:xfrm>
          <a:prstGeom prst="line">
            <a:avLst/>
          </a:prstGeom>
          <a:noFill/>
          <a:ln w="28575">
            <a:solidFill>
              <a:srgbClr val="FF0000"/>
            </a:solidFill>
            <a:round/>
            <a:headEnd/>
            <a:tailEnd type="triangle" w="med" len="med"/>
          </a:ln>
        </p:spPr>
        <p:txBody>
          <a:bodyPr/>
          <a:lstStyle/>
          <a:p>
            <a:endParaRPr lang="en-US"/>
          </a:p>
        </p:txBody>
      </p:sp>
      <p:sp>
        <p:nvSpPr>
          <p:cNvPr id="7176" name="Line 30"/>
          <p:cNvSpPr>
            <a:spLocks noChangeShapeType="1"/>
          </p:cNvSpPr>
          <p:nvPr/>
        </p:nvSpPr>
        <p:spPr bwMode="auto">
          <a:xfrm>
            <a:off x="3276600" y="2971800"/>
            <a:ext cx="1828800" cy="1524000"/>
          </a:xfrm>
          <a:prstGeom prst="line">
            <a:avLst/>
          </a:prstGeom>
          <a:noFill/>
          <a:ln w="28575">
            <a:solidFill>
              <a:srgbClr val="FF0000"/>
            </a:solidFill>
            <a:round/>
            <a:headEnd/>
            <a:tailEnd type="triangle" w="med" len="med"/>
          </a:ln>
        </p:spPr>
        <p:txBody>
          <a:bodyPr/>
          <a:lstStyle/>
          <a:p>
            <a:endParaRPr lang="en-US"/>
          </a:p>
        </p:txBody>
      </p:sp>
      <p:sp>
        <p:nvSpPr>
          <p:cNvPr id="7177" name="Line 31"/>
          <p:cNvSpPr>
            <a:spLocks noChangeShapeType="1"/>
          </p:cNvSpPr>
          <p:nvPr/>
        </p:nvSpPr>
        <p:spPr bwMode="auto">
          <a:xfrm>
            <a:off x="2514600" y="2971800"/>
            <a:ext cx="533400" cy="1447800"/>
          </a:xfrm>
          <a:prstGeom prst="line">
            <a:avLst/>
          </a:prstGeom>
          <a:noFill/>
          <a:ln w="28575">
            <a:solidFill>
              <a:srgbClr val="FF0000"/>
            </a:solidFill>
            <a:round/>
            <a:headEnd/>
            <a:tailEnd type="triangle" w="med" len="med"/>
          </a:ln>
        </p:spPr>
        <p:txBody>
          <a:bodyPr/>
          <a:lstStyle/>
          <a:p>
            <a:endParaRPr lang="en-US"/>
          </a:p>
        </p:txBody>
      </p:sp>
      <p:sp>
        <p:nvSpPr>
          <p:cNvPr id="7178" name="Line 32"/>
          <p:cNvSpPr>
            <a:spLocks noChangeShapeType="1"/>
          </p:cNvSpPr>
          <p:nvPr/>
        </p:nvSpPr>
        <p:spPr bwMode="auto">
          <a:xfrm flipH="1">
            <a:off x="1371600" y="2971800"/>
            <a:ext cx="609600" cy="1676400"/>
          </a:xfrm>
          <a:prstGeom prst="line">
            <a:avLst/>
          </a:prstGeom>
          <a:noFill/>
          <a:ln w="28575">
            <a:solidFill>
              <a:srgbClr val="FF0000"/>
            </a:solidFill>
            <a:round/>
            <a:headEnd/>
            <a:tailEnd type="triangle" w="med" len="med"/>
          </a:ln>
        </p:spPr>
        <p:txBody>
          <a:bodyPr/>
          <a:lstStyle/>
          <a:p>
            <a:endParaRPr lang="en-US"/>
          </a:p>
        </p:txBody>
      </p:sp>
      <p:sp>
        <p:nvSpPr>
          <p:cNvPr id="7179" name="Line 34"/>
          <p:cNvSpPr>
            <a:spLocks noChangeShapeType="1"/>
          </p:cNvSpPr>
          <p:nvPr/>
        </p:nvSpPr>
        <p:spPr bwMode="auto">
          <a:xfrm flipH="1" flipV="1">
            <a:off x="3276600" y="990600"/>
            <a:ext cx="228600" cy="457200"/>
          </a:xfrm>
          <a:prstGeom prst="line">
            <a:avLst/>
          </a:prstGeom>
          <a:noFill/>
          <a:ln w="28575">
            <a:solidFill>
              <a:srgbClr val="FF0000"/>
            </a:solidFill>
            <a:round/>
            <a:headEnd/>
            <a:tailEnd type="triangle" w="med" len="med"/>
          </a:ln>
        </p:spPr>
        <p:txBody>
          <a:bodyPr/>
          <a:lstStyle/>
          <a:p>
            <a:endParaRPr lang="en-US"/>
          </a:p>
        </p:txBody>
      </p:sp>
      <p:sp>
        <p:nvSpPr>
          <p:cNvPr id="7180" name="Line 33"/>
          <p:cNvSpPr>
            <a:spLocks noChangeShapeType="1"/>
          </p:cNvSpPr>
          <p:nvPr/>
        </p:nvSpPr>
        <p:spPr bwMode="auto">
          <a:xfrm flipH="1" flipV="1">
            <a:off x="685800" y="1143000"/>
            <a:ext cx="381000" cy="762000"/>
          </a:xfrm>
          <a:prstGeom prst="line">
            <a:avLst/>
          </a:prstGeom>
          <a:noFill/>
          <a:ln w="28575">
            <a:solidFill>
              <a:srgbClr val="FF0000"/>
            </a:solidFill>
            <a:round/>
            <a:headEnd/>
            <a:tailEnd type="triangle" w="med" len="med"/>
          </a:ln>
        </p:spPr>
        <p:txBody>
          <a:bodyPr/>
          <a:lstStyle/>
          <a:p>
            <a:endParaRPr lang="en-US"/>
          </a:p>
        </p:txBody>
      </p:sp>
      <p:sp>
        <p:nvSpPr>
          <p:cNvPr id="7181" name="Text Box 35"/>
          <p:cNvSpPr txBox="1">
            <a:spLocks noChangeArrowheads="1"/>
          </p:cNvSpPr>
          <p:nvPr/>
        </p:nvSpPr>
        <p:spPr bwMode="auto">
          <a:xfrm>
            <a:off x="2667000" y="381000"/>
            <a:ext cx="1524000" cy="685800"/>
          </a:xfrm>
          <a:prstGeom prst="rect">
            <a:avLst/>
          </a:prstGeom>
          <a:noFill/>
          <a:ln w="9525">
            <a:noFill/>
            <a:miter lim="800000"/>
            <a:headEnd/>
            <a:tailEnd/>
          </a:ln>
        </p:spPr>
        <p:txBody>
          <a:bodyPr/>
          <a:lstStyle/>
          <a:p>
            <a:r>
              <a:rPr lang="en-GB" sz="1600">
                <a:latin typeface="Times"/>
                <a:cs typeface="Times New Roman" pitchFamily="18" charset="0"/>
              </a:rPr>
              <a:t>Guide Rods (4 nos )</a:t>
            </a:r>
            <a:endParaRPr lang="en-GB" sz="1600"/>
          </a:p>
        </p:txBody>
      </p:sp>
      <p:sp>
        <p:nvSpPr>
          <p:cNvPr id="7182" name="Text Box 36"/>
          <p:cNvSpPr txBox="1">
            <a:spLocks noChangeArrowheads="1"/>
          </p:cNvSpPr>
          <p:nvPr/>
        </p:nvSpPr>
        <p:spPr bwMode="auto">
          <a:xfrm>
            <a:off x="228600" y="762000"/>
            <a:ext cx="2438400" cy="457200"/>
          </a:xfrm>
          <a:prstGeom prst="rect">
            <a:avLst/>
          </a:prstGeom>
          <a:noFill/>
          <a:ln w="9525">
            <a:noFill/>
            <a:miter lim="800000"/>
            <a:headEnd/>
            <a:tailEnd/>
          </a:ln>
        </p:spPr>
        <p:txBody>
          <a:bodyPr/>
          <a:lstStyle/>
          <a:p>
            <a:pPr algn="just"/>
            <a:r>
              <a:rPr lang="en-GB" sz="1600">
                <a:latin typeface="Times"/>
                <a:cs typeface="Times New Roman" pitchFamily="18" charset="0"/>
              </a:rPr>
              <a:t>Interface Ring (2 nos )</a:t>
            </a:r>
            <a:endParaRPr lang="en-GB" sz="1600"/>
          </a:p>
        </p:txBody>
      </p:sp>
      <p:sp>
        <p:nvSpPr>
          <p:cNvPr id="7183" name="Rectangle 38"/>
          <p:cNvSpPr>
            <a:spLocks noChangeArrowheads="1"/>
          </p:cNvSpPr>
          <p:nvPr/>
        </p:nvSpPr>
        <p:spPr bwMode="auto">
          <a:xfrm>
            <a:off x="0" y="-1362075"/>
            <a:ext cx="9144000" cy="0"/>
          </a:xfrm>
          <a:prstGeom prst="rect">
            <a:avLst/>
          </a:prstGeom>
          <a:noFill/>
          <a:ln w="9525">
            <a:noFill/>
            <a:miter lim="800000"/>
            <a:headEnd/>
            <a:tailEnd/>
          </a:ln>
        </p:spPr>
        <p:txBody>
          <a:bodyPr wrap="none" anchor="ctr">
            <a:spAutoFit/>
          </a:bodyPr>
          <a:lstStyle/>
          <a:p>
            <a:endParaRPr lang="en-US"/>
          </a:p>
        </p:txBody>
      </p:sp>
      <p:sp>
        <p:nvSpPr>
          <p:cNvPr id="7184" name="Rectangle 39"/>
          <p:cNvSpPr>
            <a:spLocks noChangeArrowheads="1"/>
          </p:cNvSpPr>
          <p:nvPr/>
        </p:nvSpPr>
        <p:spPr bwMode="auto">
          <a:xfrm>
            <a:off x="0" y="-1362075"/>
            <a:ext cx="9144000" cy="0"/>
          </a:xfrm>
          <a:prstGeom prst="rect">
            <a:avLst/>
          </a:prstGeom>
          <a:noFill/>
          <a:ln w="9525">
            <a:noFill/>
            <a:miter lim="800000"/>
            <a:headEnd/>
            <a:tailEnd/>
          </a:ln>
        </p:spPr>
        <p:txBody>
          <a:bodyPr wrap="none" anchor="ctr">
            <a:spAutoFit/>
          </a:bodyPr>
          <a:lstStyle/>
          <a:p>
            <a:endParaRPr lang="en-US"/>
          </a:p>
        </p:txBody>
      </p:sp>
      <p:sp>
        <p:nvSpPr>
          <p:cNvPr id="7185" name="Rectangle 40"/>
          <p:cNvSpPr>
            <a:spLocks noChangeArrowheads="1"/>
          </p:cNvSpPr>
          <p:nvPr/>
        </p:nvSpPr>
        <p:spPr bwMode="auto">
          <a:xfrm>
            <a:off x="0" y="-1362075"/>
            <a:ext cx="9144000" cy="0"/>
          </a:xfrm>
          <a:prstGeom prst="rect">
            <a:avLst/>
          </a:prstGeom>
          <a:noFill/>
          <a:ln w="9525">
            <a:noFill/>
            <a:miter lim="800000"/>
            <a:headEnd/>
            <a:tailEnd/>
          </a:ln>
        </p:spPr>
        <p:txBody>
          <a:bodyPr wrap="none" anchor="ctr">
            <a:spAutoFit/>
          </a:bodyPr>
          <a:lstStyle/>
          <a:p>
            <a:endParaRPr lang="en-US"/>
          </a:p>
        </p:txBody>
      </p:sp>
      <p:sp>
        <p:nvSpPr>
          <p:cNvPr id="7186" name="Rectangle 41"/>
          <p:cNvSpPr>
            <a:spLocks noChangeArrowheads="1"/>
          </p:cNvSpPr>
          <p:nvPr/>
        </p:nvSpPr>
        <p:spPr bwMode="auto">
          <a:xfrm>
            <a:off x="0" y="-1362075"/>
            <a:ext cx="9144000" cy="0"/>
          </a:xfrm>
          <a:prstGeom prst="rect">
            <a:avLst/>
          </a:prstGeom>
          <a:noFill/>
          <a:ln w="9525">
            <a:noFill/>
            <a:miter lim="800000"/>
            <a:headEnd/>
            <a:tailEnd/>
          </a:ln>
        </p:spPr>
        <p:txBody>
          <a:bodyPr wrap="none" anchor="ctr">
            <a:spAutoFit/>
          </a:bodyPr>
          <a:lstStyle/>
          <a:p>
            <a:endParaRPr lang="en-US"/>
          </a:p>
        </p:txBody>
      </p:sp>
      <p:sp>
        <p:nvSpPr>
          <p:cNvPr id="7187" name="Rectangle 42"/>
          <p:cNvSpPr>
            <a:spLocks noChangeArrowheads="1"/>
          </p:cNvSpPr>
          <p:nvPr/>
        </p:nvSpPr>
        <p:spPr bwMode="auto">
          <a:xfrm>
            <a:off x="0" y="-1362075"/>
            <a:ext cx="9144000" cy="0"/>
          </a:xfrm>
          <a:prstGeom prst="rect">
            <a:avLst/>
          </a:prstGeom>
          <a:noFill/>
          <a:ln w="9525">
            <a:noFill/>
            <a:miter lim="800000"/>
            <a:headEnd/>
            <a:tailEnd/>
          </a:ln>
        </p:spPr>
        <p:txBody>
          <a:bodyPr wrap="none" anchor="ctr">
            <a:spAutoFit/>
          </a:bodyPr>
          <a:lstStyle/>
          <a:p>
            <a:endParaRPr lang="en-US"/>
          </a:p>
        </p:txBody>
      </p:sp>
      <p:sp>
        <p:nvSpPr>
          <p:cNvPr id="7188" name="Rectangle 43"/>
          <p:cNvSpPr>
            <a:spLocks noChangeArrowheads="1"/>
          </p:cNvSpPr>
          <p:nvPr/>
        </p:nvSpPr>
        <p:spPr bwMode="auto">
          <a:xfrm>
            <a:off x="0" y="1562100"/>
            <a:ext cx="9144000" cy="0"/>
          </a:xfrm>
          <a:prstGeom prst="rect">
            <a:avLst/>
          </a:prstGeom>
          <a:noFill/>
          <a:ln w="9525">
            <a:noFill/>
            <a:miter lim="800000"/>
            <a:headEnd/>
            <a:tailEnd/>
          </a:ln>
        </p:spPr>
        <p:txBody>
          <a:bodyPr wrap="none" anchor="ctr">
            <a:spAutoFit/>
          </a:bodyPr>
          <a:lstStyle/>
          <a:p>
            <a:endParaRPr lang="en-US"/>
          </a:p>
        </p:txBody>
      </p:sp>
      <p:sp>
        <p:nvSpPr>
          <p:cNvPr id="7189" name="Rectangle 44"/>
          <p:cNvSpPr>
            <a:spLocks noChangeArrowheads="1"/>
          </p:cNvSpPr>
          <p:nvPr/>
        </p:nvSpPr>
        <p:spPr bwMode="auto">
          <a:xfrm>
            <a:off x="0" y="6124575"/>
            <a:ext cx="9144000" cy="733425"/>
          </a:xfrm>
          <a:prstGeom prst="rect">
            <a:avLst/>
          </a:prstGeom>
          <a:solidFill>
            <a:schemeClr val="bg1"/>
          </a:solidFill>
          <a:ln w="9525">
            <a:noFill/>
            <a:miter lim="800000"/>
            <a:headEnd/>
            <a:tailEnd/>
          </a:ln>
        </p:spPr>
        <p:txBody>
          <a:bodyPr anchor="ctr">
            <a:spAutoFit/>
          </a:bodyPr>
          <a:lstStyle/>
          <a:p>
            <a:endParaRPr lang="en-GB" sz="1000">
              <a:latin typeface="Times New Roman" pitchFamily="18" charset="0"/>
              <a:cs typeface="Times New Roman" pitchFamily="18" charset="0"/>
            </a:endParaRPr>
          </a:p>
          <a:p>
            <a:r>
              <a:rPr lang="en-GB" sz="1000">
                <a:latin typeface="Times New Roman" pitchFamily="18" charset="0"/>
                <a:cs typeface="Times New Roman" pitchFamily="18" charset="0"/>
              </a:rPr>
              <a:t>         </a:t>
            </a:r>
            <a:r>
              <a:rPr lang="en-GB" sz="1600">
                <a:latin typeface="Times New Roman" pitchFamily="18" charset="0"/>
                <a:cs typeface="Times New Roman" pitchFamily="18" charset="0"/>
              </a:rPr>
              <a:t>Piezo		         Outer Wedge Plate             Sliding Wedge Plate           Fixed Flat Plate </a:t>
            </a:r>
            <a:endParaRPr lang="en-US" sz="1600"/>
          </a:p>
          <a:p>
            <a:r>
              <a:rPr lang="en-GB" sz="1600">
                <a:latin typeface="Times"/>
                <a:cs typeface="Times New Roman" pitchFamily="18" charset="0"/>
              </a:rPr>
              <a:t>  s</a:t>
            </a:r>
            <a:r>
              <a:rPr lang="en-GB" sz="1600">
                <a:latin typeface="Times New Roman" pitchFamily="18" charset="0"/>
                <a:cs typeface="Times New Roman" pitchFamily="18" charset="0"/>
              </a:rPr>
              <a:t>ub assembly                           sub assembly                           sub assembly                 sub assembly</a:t>
            </a:r>
            <a:endParaRPr lang="en-US" sz="16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09800" y="2438400"/>
            <a:ext cx="4191000" cy="1419225"/>
          </a:xfrm>
          <a:prstGeom prst="rect">
            <a:avLst/>
          </a:prstGeom>
          <a:noFill/>
          <a:ln w="9525">
            <a:noFill/>
            <a:miter lim="800000"/>
            <a:headEnd/>
            <a:tailEnd/>
          </a:ln>
        </p:spPr>
        <p:txBody>
          <a:bodyPr>
            <a:spAutoFit/>
          </a:bodyPr>
          <a:lstStyle/>
          <a:p>
            <a:pPr>
              <a:spcBef>
                <a:spcPct val="50000"/>
              </a:spcBef>
            </a:pPr>
            <a:r>
              <a:rPr lang="en-US" sz="6000">
                <a:solidFill>
                  <a:schemeClr val="bg1"/>
                </a:solidFill>
              </a:rPr>
              <a:t>Thank you</a:t>
            </a:r>
            <a:r>
              <a:rPr lang="en-US" sz="4400" u="sng">
                <a:solidFill>
                  <a:schemeClr val="bg1"/>
                </a:solidFill>
              </a:rPr>
              <a:t> </a:t>
            </a:r>
          </a:p>
          <a:p>
            <a:pPr>
              <a:spcBef>
                <a:spcPct val="50000"/>
              </a:spcBef>
            </a:pPr>
            <a:endParaRPr lang="en-US">
              <a:solidFill>
                <a:schemeClr val="bg1"/>
              </a:solidFill>
            </a:endParaRPr>
          </a:p>
        </p:txBody>
      </p:sp>
      <p:pic>
        <p:nvPicPr>
          <p:cNvPr id="8195" name="Picture 3" descr="P1090535"/>
          <p:cNvPicPr>
            <a:picLocks noChangeAspect="1" noChangeArrowheads="1"/>
          </p:cNvPicPr>
          <p:nvPr/>
        </p:nvPicPr>
        <p:blipFill>
          <a:blip r:embed="rId2"/>
          <a:srcRect/>
          <a:stretch>
            <a:fillRect/>
          </a:stretch>
        </p:blipFill>
        <p:spPr bwMode="auto">
          <a:xfrm>
            <a:off x="0" y="0"/>
            <a:ext cx="4572000" cy="3429000"/>
          </a:xfrm>
          <a:prstGeom prst="rect">
            <a:avLst/>
          </a:prstGeom>
          <a:noFill/>
          <a:ln w="9525">
            <a:noFill/>
            <a:miter lim="800000"/>
            <a:headEnd/>
            <a:tailEnd/>
          </a:ln>
        </p:spPr>
      </p:pic>
      <p:pic>
        <p:nvPicPr>
          <p:cNvPr id="8196" name="Picture 4" descr="P1090531"/>
          <p:cNvPicPr>
            <a:picLocks noChangeAspect="1" noChangeArrowheads="1"/>
          </p:cNvPicPr>
          <p:nvPr/>
        </p:nvPicPr>
        <p:blipFill>
          <a:blip r:embed="rId3"/>
          <a:srcRect/>
          <a:stretch>
            <a:fillRect/>
          </a:stretch>
        </p:blipFill>
        <p:spPr bwMode="auto">
          <a:xfrm>
            <a:off x="4572000" y="0"/>
            <a:ext cx="4572000" cy="3429000"/>
          </a:xfrm>
          <a:prstGeom prst="rect">
            <a:avLst/>
          </a:prstGeom>
          <a:noFill/>
          <a:ln w="9525">
            <a:noFill/>
            <a:miter lim="800000"/>
            <a:headEnd/>
            <a:tailEnd/>
          </a:ln>
        </p:spPr>
      </p:pic>
      <p:pic>
        <p:nvPicPr>
          <p:cNvPr id="8197" name="Picture 5" descr="P1090534"/>
          <p:cNvPicPr>
            <a:picLocks noChangeAspect="1" noChangeArrowheads="1"/>
          </p:cNvPicPr>
          <p:nvPr/>
        </p:nvPicPr>
        <p:blipFill>
          <a:blip r:embed="rId4"/>
          <a:srcRect/>
          <a:stretch>
            <a:fillRect/>
          </a:stretch>
        </p:blipFill>
        <p:spPr bwMode="auto">
          <a:xfrm>
            <a:off x="2514600" y="3429000"/>
            <a:ext cx="3962400" cy="2971800"/>
          </a:xfrm>
          <a:prstGeom prst="rect">
            <a:avLst/>
          </a:prstGeom>
          <a:noFill/>
          <a:ln w="9525">
            <a:noFill/>
            <a:miter lim="800000"/>
            <a:headEnd/>
            <a:tailEnd/>
          </a:ln>
        </p:spPr>
      </p:pic>
      <p:sp>
        <p:nvSpPr>
          <p:cNvPr id="8198" name="Rectangle 6"/>
          <p:cNvSpPr>
            <a:spLocks noChangeArrowheads="1"/>
          </p:cNvSpPr>
          <p:nvPr/>
        </p:nvSpPr>
        <p:spPr bwMode="auto">
          <a:xfrm>
            <a:off x="1524000" y="6361113"/>
            <a:ext cx="5867400" cy="400110"/>
          </a:xfrm>
          <a:prstGeom prst="rect">
            <a:avLst/>
          </a:prstGeom>
          <a:noFill/>
          <a:ln w="9525">
            <a:noFill/>
            <a:miter lim="800000"/>
            <a:headEnd/>
            <a:tailEnd/>
          </a:ln>
        </p:spPr>
        <p:txBody>
          <a:bodyPr wrap="square" anchor="ctr">
            <a:spAutoFit/>
          </a:bodyPr>
          <a:lstStyle/>
          <a:p>
            <a:pPr algn="ctr"/>
            <a:r>
              <a:rPr lang="en-US" sz="2000" dirty="0">
                <a:solidFill>
                  <a:srgbClr val="FF0000"/>
                </a:solidFill>
                <a:latin typeface="Times"/>
                <a:cs typeface="Times New Roman" pitchFamily="18" charset="0"/>
              </a:rPr>
              <a:t>Wedge Tuner</a:t>
            </a:r>
            <a:r>
              <a:rPr lang="en-GB" sz="2000" dirty="0">
                <a:solidFill>
                  <a:srgbClr val="FF0000"/>
                </a:solidFill>
                <a:latin typeface="Times"/>
                <a:cs typeface="Times New Roman" pitchFamily="18" charset="0"/>
              </a:rPr>
              <a:t> Mock up Assembly at CDM</a:t>
            </a:r>
            <a:endParaRPr lang="en-US" sz="2000" dirty="0">
              <a:solidFill>
                <a:srgbClr val="FF0000"/>
              </a:solidFill>
            </a:endParaRPr>
          </a:p>
        </p:txBody>
      </p:sp>
      <p:sp>
        <p:nvSpPr>
          <p:cNvPr id="7" name="TextBox 6"/>
          <p:cNvSpPr txBox="1"/>
          <p:nvPr/>
        </p:nvSpPr>
        <p:spPr>
          <a:xfrm>
            <a:off x="7086600" y="6564868"/>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79242"/>
            <a:ext cx="8991600" cy="4401205"/>
          </a:xfrm>
          <a:prstGeom prst="rect">
            <a:avLst/>
          </a:prstGeom>
          <a:noFill/>
        </p:spPr>
        <p:txBody>
          <a:bodyPr wrap="square">
            <a:spAutoFit/>
          </a:bodyPr>
          <a:lstStyle/>
          <a:p>
            <a:pPr>
              <a:defRPr/>
            </a:pPr>
            <a:r>
              <a:rPr lang="en-US" sz="2800" dirty="0" smtClean="0">
                <a:solidFill>
                  <a:srgbClr val="FF0000"/>
                </a:solidFill>
                <a:latin typeface="Arial" pitchFamily="34" charset="0"/>
              </a:rPr>
              <a:t>1</a:t>
            </a:r>
            <a:r>
              <a:rPr lang="en-US" sz="2800" dirty="0">
                <a:solidFill>
                  <a:srgbClr val="FF0000"/>
                </a:solidFill>
                <a:latin typeface="Arial" pitchFamily="34" charset="0"/>
              </a:rPr>
              <a:t>. </a:t>
            </a:r>
            <a:r>
              <a:rPr lang="en-US" sz="2800" dirty="0" smtClean="0">
                <a:solidFill>
                  <a:srgbClr val="FF0000"/>
                </a:solidFill>
                <a:latin typeface="Arial" pitchFamily="34" charset="0"/>
              </a:rPr>
              <a:t>Accelerator Physics (P. Singh)</a:t>
            </a:r>
            <a:endParaRPr lang="en-US" sz="2800" dirty="0">
              <a:solidFill>
                <a:srgbClr val="FF0000"/>
              </a:solidFill>
              <a:latin typeface="Arial" pitchFamily="34" charset="0"/>
            </a:endParaRPr>
          </a:p>
          <a:p>
            <a:pPr>
              <a:defRPr/>
            </a:pPr>
            <a:r>
              <a:rPr lang="en-US" sz="2800" dirty="0">
                <a:solidFill>
                  <a:srgbClr val="0000FF"/>
                </a:solidFill>
                <a:latin typeface="Arial" pitchFamily="34" charset="0"/>
              </a:rPr>
              <a:t>2.</a:t>
            </a:r>
            <a:r>
              <a:rPr lang="en-US" sz="2800" dirty="0">
                <a:solidFill>
                  <a:srgbClr val="FF0000"/>
                </a:solidFill>
                <a:latin typeface="Arial" pitchFamily="34" charset="0"/>
              </a:rPr>
              <a:t> </a:t>
            </a:r>
            <a:r>
              <a:rPr lang="en-US" sz="2800" dirty="0" smtClean="0">
                <a:solidFill>
                  <a:srgbClr val="0000FF"/>
                </a:solidFill>
                <a:latin typeface="Arial" pitchFamily="34" charset="0"/>
              </a:rPr>
              <a:t>Solid </a:t>
            </a:r>
            <a:r>
              <a:rPr lang="en-US" sz="2800" dirty="0">
                <a:solidFill>
                  <a:srgbClr val="0000FF"/>
                </a:solidFill>
                <a:latin typeface="Arial" pitchFamily="34" charset="0"/>
              </a:rPr>
              <a:t>State </a:t>
            </a:r>
            <a:r>
              <a:rPr lang="en-US" sz="2800" dirty="0" smtClean="0">
                <a:solidFill>
                  <a:srgbClr val="0000FF"/>
                </a:solidFill>
                <a:latin typeface="Arial" pitchFamily="34" charset="0"/>
              </a:rPr>
              <a:t>Power: 1, 3 &amp; 7 kW SSPA</a:t>
            </a:r>
          </a:p>
          <a:p>
            <a:pPr>
              <a:defRPr/>
            </a:pPr>
            <a:r>
              <a:rPr lang="en-US" sz="2800" dirty="0" smtClean="0">
                <a:solidFill>
                  <a:srgbClr val="0000FF"/>
                </a:solidFill>
                <a:latin typeface="Arial" pitchFamily="34" charset="0"/>
              </a:rPr>
              <a:t>    at </a:t>
            </a:r>
            <a:r>
              <a:rPr lang="en-US" sz="2800" dirty="0">
                <a:solidFill>
                  <a:srgbClr val="0000FF"/>
                </a:solidFill>
                <a:latin typeface="Arial" pitchFamily="34" charset="0"/>
              </a:rPr>
              <a:t>325 </a:t>
            </a:r>
            <a:r>
              <a:rPr lang="en-US" sz="2800" dirty="0" smtClean="0">
                <a:solidFill>
                  <a:srgbClr val="0000FF"/>
                </a:solidFill>
                <a:latin typeface="Arial" pitchFamily="34" charset="0"/>
              </a:rPr>
              <a:t>MHz ( </a:t>
            </a:r>
            <a:r>
              <a:rPr lang="en-US" sz="2800" dirty="0" err="1" smtClean="0">
                <a:solidFill>
                  <a:srgbClr val="0000FF"/>
                </a:solidFill>
                <a:latin typeface="Arial" pitchFamily="34" charset="0"/>
              </a:rPr>
              <a:t>Manjiri</a:t>
            </a:r>
            <a:r>
              <a:rPr lang="en-US" sz="2800" dirty="0" smtClean="0">
                <a:solidFill>
                  <a:srgbClr val="0000FF"/>
                </a:solidFill>
                <a:latin typeface="Arial" pitchFamily="34" charset="0"/>
              </a:rPr>
              <a:t> </a:t>
            </a:r>
            <a:r>
              <a:rPr lang="en-US" sz="2800" dirty="0" err="1" smtClean="0">
                <a:solidFill>
                  <a:srgbClr val="0000FF"/>
                </a:solidFill>
                <a:latin typeface="Arial" pitchFamily="34" charset="0"/>
              </a:rPr>
              <a:t>Pande</a:t>
            </a:r>
            <a:r>
              <a:rPr lang="en-US" sz="2800" dirty="0" smtClean="0">
                <a:solidFill>
                  <a:srgbClr val="0000FF"/>
                </a:solidFill>
                <a:latin typeface="Arial" pitchFamily="34" charset="0"/>
              </a:rPr>
              <a:t>)</a:t>
            </a:r>
          </a:p>
          <a:p>
            <a:pPr>
              <a:defRPr/>
            </a:pPr>
            <a:r>
              <a:rPr lang="en-IN" sz="2800" dirty="0" smtClean="0">
                <a:solidFill>
                  <a:schemeClr val="accent1">
                    <a:lumMod val="50000"/>
                  </a:schemeClr>
                </a:solidFill>
                <a:latin typeface="Arial" pitchFamily="34" charset="0"/>
              </a:rPr>
              <a:t>3.</a:t>
            </a:r>
            <a:r>
              <a:rPr lang="en-IN" sz="2800" dirty="0" smtClean="0">
                <a:solidFill>
                  <a:srgbClr val="0000FF"/>
                </a:solidFill>
                <a:latin typeface="Arial" pitchFamily="34" charset="0"/>
              </a:rPr>
              <a:t> </a:t>
            </a:r>
            <a:r>
              <a:rPr lang="en-US" sz="2800" dirty="0" smtClean="0">
                <a:solidFill>
                  <a:schemeClr val="accent1">
                    <a:lumMod val="50000"/>
                  </a:schemeClr>
                </a:solidFill>
                <a:latin typeface="Arial" pitchFamily="34" charset="0"/>
              </a:rPr>
              <a:t>LLRF </a:t>
            </a:r>
            <a:r>
              <a:rPr lang="en-US" sz="2800" dirty="0">
                <a:solidFill>
                  <a:schemeClr val="accent1">
                    <a:lumMod val="50000"/>
                  </a:schemeClr>
                </a:solidFill>
                <a:latin typeface="Arial" pitchFamily="34" charset="0"/>
              </a:rPr>
              <a:t>system, </a:t>
            </a:r>
            <a:r>
              <a:rPr lang="en-US" sz="2800" dirty="0" smtClean="0">
                <a:solidFill>
                  <a:schemeClr val="accent1">
                    <a:lumMod val="50000"/>
                  </a:schemeClr>
                </a:solidFill>
                <a:latin typeface="Arial" pitchFamily="34" charset="0"/>
              </a:rPr>
              <a:t>RF protection interlock system,</a:t>
            </a:r>
          </a:p>
          <a:p>
            <a:pPr>
              <a:defRPr/>
            </a:pPr>
            <a:r>
              <a:rPr lang="en-US" sz="2800" dirty="0" smtClean="0">
                <a:solidFill>
                  <a:schemeClr val="accent1">
                    <a:lumMod val="50000"/>
                  </a:schemeClr>
                </a:solidFill>
                <a:latin typeface="Arial" pitchFamily="34" charset="0"/>
              </a:rPr>
              <a:t>    CMTS control system, Beam </a:t>
            </a:r>
            <a:r>
              <a:rPr lang="en-US" sz="2800" dirty="0">
                <a:solidFill>
                  <a:schemeClr val="accent1">
                    <a:lumMod val="50000"/>
                  </a:schemeClr>
                </a:solidFill>
                <a:latin typeface="Arial" pitchFamily="34" charset="0"/>
              </a:rPr>
              <a:t>Position Monitor </a:t>
            </a:r>
            <a:endParaRPr lang="en-US" sz="2800" dirty="0" smtClean="0">
              <a:solidFill>
                <a:schemeClr val="accent1">
                  <a:lumMod val="50000"/>
                </a:schemeClr>
              </a:solidFill>
              <a:latin typeface="Arial" pitchFamily="34" charset="0"/>
            </a:endParaRPr>
          </a:p>
          <a:p>
            <a:pPr>
              <a:defRPr/>
            </a:pPr>
            <a:r>
              <a:rPr lang="en-US" sz="2800" dirty="0" smtClean="0">
                <a:solidFill>
                  <a:schemeClr val="accent1">
                    <a:lumMod val="50000"/>
                  </a:schemeClr>
                </a:solidFill>
                <a:latin typeface="Arial" pitchFamily="34" charset="0"/>
              </a:rPr>
              <a:t>    (</a:t>
            </a:r>
            <a:r>
              <a:rPr lang="en-US" sz="2800" dirty="0" err="1" smtClean="0">
                <a:solidFill>
                  <a:schemeClr val="accent1">
                    <a:lumMod val="50000"/>
                  </a:schemeClr>
                </a:solidFill>
                <a:latin typeface="Arial" pitchFamily="34" charset="0"/>
              </a:rPr>
              <a:t>Gopal</a:t>
            </a:r>
            <a:r>
              <a:rPr lang="en-US" sz="2800" dirty="0" smtClean="0">
                <a:solidFill>
                  <a:schemeClr val="accent1">
                    <a:lumMod val="50000"/>
                  </a:schemeClr>
                </a:solidFill>
                <a:latin typeface="Arial" pitchFamily="34" charset="0"/>
              </a:rPr>
              <a:t> Joshi)</a:t>
            </a:r>
            <a:endParaRPr lang="en-US" sz="2800" dirty="0">
              <a:solidFill>
                <a:schemeClr val="accent1">
                  <a:lumMod val="50000"/>
                </a:schemeClr>
              </a:solidFill>
              <a:latin typeface="Arial" pitchFamily="34" charset="0"/>
            </a:endParaRPr>
          </a:p>
          <a:p>
            <a:pPr marL="457200" indent="-457200">
              <a:defRPr/>
            </a:pPr>
            <a:r>
              <a:rPr lang="en-US" sz="2800" dirty="0" smtClean="0">
                <a:solidFill>
                  <a:srgbClr val="FF0000"/>
                </a:solidFill>
                <a:latin typeface="Arial" pitchFamily="34" charset="0"/>
              </a:rPr>
              <a:t>4. Design </a:t>
            </a:r>
            <a:r>
              <a:rPr lang="en-US" sz="2800" dirty="0">
                <a:solidFill>
                  <a:srgbClr val="FF0000"/>
                </a:solidFill>
                <a:latin typeface="Arial" pitchFamily="34" charset="0"/>
              </a:rPr>
              <a:t>and </a:t>
            </a:r>
            <a:r>
              <a:rPr lang="en-US" sz="2800" dirty="0" smtClean="0">
                <a:solidFill>
                  <a:srgbClr val="FF0000"/>
                </a:solidFill>
                <a:latin typeface="Arial" pitchFamily="34" charset="0"/>
              </a:rPr>
              <a:t>development of CMTS (A.K. </a:t>
            </a:r>
            <a:r>
              <a:rPr lang="en-US" sz="2800" dirty="0" err="1" smtClean="0">
                <a:solidFill>
                  <a:srgbClr val="FF0000"/>
                </a:solidFill>
                <a:latin typeface="Arial" pitchFamily="34" charset="0"/>
              </a:rPr>
              <a:t>Sinha</a:t>
            </a:r>
            <a:r>
              <a:rPr lang="en-US" sz="2800" dirty="0" smtClean="0">
                <a:solidFill>
                  <a:srgbClr val="FF0000"/>
                </a:solidFill>
                <a:latin typeface="Arial" pitchFamily="34" charset="0"/>
              </a:rPr>
              <a:t>)</a:t>
            </a:r>
          </a:p>
          <a:p>
            <a:pPr marL="457200" indent="-457200">
              <a:defRPr/>
            </a:pPr>
            <a:r>
              <a:rPr lang="en-US" sz="2800" dirty="0" smtClean="0">
                <a:solidFill>
                  <a:srgbClr val="FF0000"/>
                </a:solidFill>
                <a:latin typeface="Arial" pitchFamily="34" charset="0"/>
              </a:rPr>
              <a:t>5. </a:t>
            </a:r>
            <a:r>
              <a:rPr lang="en-IN" sz="2800" dirty="0" smtClean="0">
                <a:solidFill>
                  <a:srgbClr val="FF0000"/>
                </a:solidFill>
                <a:latin typeface="Arial" pitchFamily="34" charset="0"/>
              </a:rPr>
              <a:t>RF Couplers (325 and 650 MHz) ( Rajesh Kumar)</a:t>
            </a:r>
          </a:p>
          <a:p>
            <a:pPr marL="457200" indent="-457200">
              <a:defRPr/>
            </a:pPr>
            <a:r>
              <a:rPr lang="en-IN" sz="2800" dirty="0" smtClean="0">
                <a:latin typeface="Arial" pitchFamily="34" charset="0"/>
              </a:rPr>
              <a:t>6.</a:t>
            </a:r>
            <a:r>
              <a:rPr lang="en-IN" sz="2800" dirty="0" smtClean="0">
                <a:solidFill>
                  <a:srgbClr val="FF0000"/>
                </a:solidFill>
                <a:latin typeface="Arial" pitchFamily="34" charset="0"/>
              </a:rPr>
              <a:t> </a:t>
            </a:r>
            <a:r>
              <a:rPr lang="en-IN" sz="2800" dirty="0" smtClean="0">
                <a:latin typeface="Arial" pitchFamily="34" charset="0"/>
              </a:rPr>
              <a:t>Magnets for MEBT (S. </a:t>
            </a:r>
            <a:r>
              <a:rPr lang="en-IN" sz="2800" dirty="0" err="1" smtClean="0">
                <a:latin typeface="Arial" pitchFamily="34" charset="0"/>
              </a:rPr>
              <a:t>Malhotra</a:t>
            </a:r>
            <a:r>
              <a:rPr lang="en-IN" sz="2800" dirty="0" smtClean="0">
                <a:latin typeface="Arial" pitchFamily="34" charset="0"/>
              </a:rPr>
              <a:t>)</a:t>
            </a:r>
          </a:p>
          <a:p>
            <a:pPr marL="457200" indent="-457200">
              <a:defRPr/>
            </a:pPr>
            <a:r>
              <a:rPr lang="en-IN" sz="2800" dirty="0" smtClean="0">
                <a:latin typeface="Arial" pitchFamily="34" charset="0"/>
              </a:rPr>
              <a:t>7. Design and development of SSR2 ( </a:t>
            </a:r>
            <a:r>
              <a:rPr lang="en-IN" sz="2800" dirty="0" err="1" smtClean="0">
                <a:latin typeface="Arial" pitchFamily="34" charset="0"/>
              </a:rPr>
              <a:t>Rao</a:t>
            </a:r>
            <a:r>
              <a:rPr lang="en-IN" sz="2800" dirty="0" smtClean="0">
                <a:latin typeface="Arial" pitchFamily="34" charset="0"/>
              </a:rPr>
              <a:t> &amp; </a:t>
            </a:r>
            <a:r>
              <a:rPr lang="en-IN" sz="2800" dirty="0" err="1" smtClean="0">
                <a:latin typeface="Arial" pitchFamily="34" charset="0"/>
              </a:rPr>
              <a:t>Malhotra</a:t>
            </a:r>
            <a:r>
              <a:rPr lang="en-IN" sz="2800" dirty="0" smtClean="0">
                <a:latin typeface="Arial" pitchFamily="34" charset="0"/>
              </a:rPr>
              <a:t>)</a:t>
            </a:r>
            <a:endParaRPr lang="en-US" sz="2800" dirty="0" smtClean="0">
              <a:solidFill>
                <a:srgbClr val="FF0000"/>
              </a:solidFill>
              <a:latin typeface="Arial" pitchFamily="34" charset="0"/>
            </a:endParaRPr>
          </a:p>
        </p:txBody>
      </p:sp>
      <p:sp>
        <p:nvSpPr>
          <p:cNvPr id="25603" name="TextBox 3"/>
          <p:cNvSpPr txBox="1">
            <a:spLocks noChangeArrowheads="1"/>
          </p:cNvSpPr>
          <p:nvPr/>
        </p:nvSpPr>
        <p:spPr bwMode="auto">
          <a:xfrm>
            <a:off x="1295400" y="152400"/>
            <a:ext cx="6781800" cy="646331"/>
          </a:xfrm>
          <a:prstGeom prst="rect">
            <a:avLst/>
          </a:prstGeom>
          <a:noFill/>
          <a:ln w="9525">
            <a:noFill/>
            <a:miter lim="800000"/>
            <a:headEnd/>
            <a:tailEnd/>
          </a:ln>
        </p:spPr>
        <p:txBody>
          <a:bodyPr wrap="square">
            <a:spAutoFit/>
          </a:bodyPr>
          <a:lstStyle/>
          <a:p>
            <a:pPr algn="ctr"/>
            <a:r>
              <a:rPr lang="en-US" sz="3600" dirty="0">
                <a:solidFill>
                  <a:srgbClr val="FF0000"/>
                </a:solidFill>
              </a:rPr>
              <a:t>Activities </a:t>
            </a:r>
            <a:r>
              <a:rPr lang="en-US" sz="3600" dirty="0" smtClean="0">
                <a:solidFill>
                  <a:srgbClr val="FF0000"/>
                </a:solidFill>
              </a:rPr>
              <a:t>at BARC under IIFC</a:t>
            </a:r>
            <a:endParaRPr lang="en-US" sz="3600" dirty="0">
              <a:solidFill>
                <a:srgbClr val="FF0000"/>
              </a:solidFill>
            </a:endParaRPr>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09800" y="2438400"/>
            <a:ext cx="4191000" cy="1419225"/>
          </a:xfrm>
          <a:prstGeom prst="rect">
            <a:avLst/>
          </a:prstGeom>
          <a:noFill/>
          <a:ln w="9525">
            <a:noFill/>
            <a:miter lim="800000"/>
            <a:headEnd/>
            <a:tailEnd/>
          </a:ln>
        </p:spPr>
        <p:txBody>
          <a:bodyPr>
            <a:spAutoFit/>
          </a:bodyPr>
          <a:lstStyle/>
          <a:p>
            <a:pPr>
              <a:spcBef>
                <a:spcPct val="50000"/>
              </a:spcBef>
            </a:pPr>
            <a:r>
              <a:rPr lang="en-US" sz="6000">
                <a:solidFill>
                  <a:schemeClr val="bg1"/>
                </a:solidFill>
              </a:rPr>
              <a:t>Thank you</a:t>
            </a:r>
            <a:r>
              <a:rPr lang="en-US" sz="4400" u="sng">
                <a:solidFill>
                  <a:schemeClr val="bg1"/>
                </a:solidFill>
              </a:rPr>
              <a:t> </a:t>
            </a:r>
          </a:p>
          <a:p>
            <a:pPr>
              <a:spcBef>
                <a:spcPct val="50000"/>
              </a:spcBef>
            </a:pPr>
            <a:endParaRPr lang="en-US">
              <a:solidFill>
                <a:schemeClr val="bg1"/>
              </a:solidFill>
            </a:endParaRPr>
          </a:p>
        </p:txBody>
      </p:sp>
      <p:sp>
        <p:nvSpPr>
          <p:cNvPr id="9219" name="Rectangle 6"/>
          <p:cNvSpPr>
            <a:spLocks noChangeArrowheads="1"/>
          </p:cNvSpPr>
          <p:nvPr/>
        </p:nvSpPr>
        <p:spPr bwMode="auto">
          <a:xfrm>
            <a:off x="381000" y="5867400"/>
            <a:ext cx="8686800" cy="523875"/>
          </a:xfrm>
          <a:prstGeom prst="rect">
            <a:avLst/>
          </a:prstGeom>
          <a:noFill/>
          <a:ln w="9525">
            <a:noFill/>
            <a:miter lim="800000"/>
            <a:headEnd/>
            <a:tailEnd/>
          </a:ln>
        </p:spPr>
        <p:txBody>
          <a:bodyPr anchor="ctr">
            <a:spAutoFit/>
          </a:bodyPr>
          <a:lstStyle/>
          <a:p>
            <a:r>
              <a:rPr lang="en-US" sz="2800" b="1" dirty="0">
                <a:solidFill>
                  <a:srgbClr val="0000FF"/>
                </a:solidFill>
                <a:latin typeface="Times"/>
                <a:cs typeface="Times New Roman" pitchFamily="18" charset="0"/>
              </a:rPr>
              <a:t>Wedge Tuner</a:t>
            </a:r>
            <a:r>
              <a:rPr lang="en-GB" sz="2800" b="1" dirty="0">
                <a:solidFill>
                  <a:srgbClr val="0000FF"/>
                </a:solidFill>
                <a:latin typeface="Times"/>
                <a:cs typeface="Times New Roman" pitchFamily="18" charset="0"/>
              </a:rPr>
              <a:t> </a:t>
            </a:r>
            <a:r>
              <a:rPr lang="en-GB" sz="2800" b="1" dirty="0" smtClean="0">
                <a:solidFill>
                  <a:srgbClr val="0000FF"/>
                </a:solidFill>
                <a:latin typeface="Times"/>
                <a:cs typeface="Times New Roman" pitchFamily="18" charset="0"/>
              </a:rPr>
              <a:t>setup </a:t>
            </a:r>
            <a:r>
              <a:rPr lang="en-GB" sz="2800" b="1" dirty="0">
                <a:solidFill>
                  <a:srgbClr val="0000FF"/>
                </a:solidFill>
                <a:latin typeface="Times"/>
                <a:cs typeface="Times New Roman" pitchFamily="18" charset="0"/>
              </a:rPr>
              <a:t>for testing at LN2 temp</a:t>
            </a:r>
            <a:endParaRPr lang="en-US" sz="2800" b="1" dirty="0">
              <a:solidFill>
                <a:srgbClr val="0000FF"/>
              </a:solidFill>
            </a:endParaRPr>
          </a:p>
        </p:txBody>
      </p:sp>
      <p:pic>
        <p:nvPicPr>
          <p:cNvPr id="9220" name="Picture 2" descr="C:\Documents and Settings\a\Desktop\tuner photos and vedio\Wedge tunner assly 05-09-2012\P1210065.JPG"/>
          <p:cNvPicPr>
            <a:picLocks noChangeAspect="1" noChangeArrowheads="1"/>
          </p:cNvPicPr>
          <p:nvPr/>
        </p:nvPicPr>
        <p:blipFill>
          <a:blip r:embed="rId2" cstate="print"/>
          <a:srcRect/>
          <a:stretch>
            <a:fillRect/>
          </a:stretch>
        </p:blipFill>
        <p:spPr bwMode="auto">
          <a:xfrm>
            <a:off x="1524000" y="838200"/>
            <a:ext cx="6553200" cy="4914900"/>
          </a:xfrm>
          <a:prstGeom prst="rect">
            <a:avLst/>
          </a:prstGeom>
          <a:noFill/>
          <a:ln w="9525">
            <a:noFill/>
            <a:miter lim="800000"/>
            <a:headEnd/>
            <a:tailEnd/>
          </a:ln>
        </p:spPr>
      </p:pic>
      <p:sp>
        <p:nvSpPr>
          <p:cNvPr id="8" name="Title 1"/>
          <p:cNvSpPr txBox="1">
            <a:spLocks/>
          </p:cNvSpPr>
          <p:nvPr/>
        </p:nvSpPr>
        <p:spPr>
          <a:xfrm>
            <a:off x="914400" y="0"/>
            <a:ext cx="7467600" cy="685800"/>
          </a:xfrm>
          <a:prstGeom prst="rect">
            <a:avLst/>
          </a:prstGeom>
        </p:spPr>
        <p:txBody>
          <a:bodyPr/>
          <a:lstStyle/>
          <a:p>
            <a:pPr algn="ctr">
              <a:spcBef>
                <a:spcPct val="0"/>
              </a:spcBef>
              <a:defRPr/>
            </a:pPr>
            <a:r>
              <a:rPr lang="en-US" sz="3600" b="1" kern="0" dirty="0">
                <a:solidFill>
                  <a:srgbClr val="FF0000"/>
                </a:solidFill>
                <a:latin typeface="+mj-lt"/>
                <a:ea typeface="+mj-ea"/>
                <a:cs typeface="+mj-cs"/>
              </a:rPr>
              <a:t>Wedge Cavity Tuner</a:t>
            </a:r>
            <a:endParaRPr lang="en-IN" sz="3600" b="1" kern="0" dirty="0">
              <a:solidFill>
                <a:srgbClr val="FF0000"/>
              </a:solidFill>
              <a:latin typeface="+mj-lt"/>
              <a:ea typeface="+mj-ea"/>
              <a:cs typeface="+mj-cs"/>
            </a:endParaRPr>
          </a:p>
        </p:txBody>
      </p:sp>
      <p:pic>
        <p:nvPicPr>
          <p:cNvPr id="9222"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
        <p:nvSpPr>
          <p:cNvPr id="7" name="TextBox 6"/>
          <p:cNvSpPr txBox="1"/>
          <p:nvPr/>
        </p:nvSpPr>
        <p:spPr>
          <a:xfrm>
            <a:off x="6781800" y="64008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14400" y="0"/>
            <a:ext cx="7467600" cy="685800"/>
          </a:xfrm>
          <a:prstGeom prst="rect">
            <a:avLst/>
          </a:prstGeom>
        </p:spPr>
        <p:txBody>
          <a:bodyPr/>
          <a:lstStyle/>
          <a:p>
            <a:pPr algn="ctr">
              <a:spcBef>
                <a:spcPct val="0"/>
              </a:spcBef>
              <a:defRPr/>
            </a:pPr>
            <a:r>
              <a:rPr lang="en-US" sz="3600" kern="0" dirty="0">
                <a:solidFill>
                  <a:srgbClr val="FF0000"/>
                </a:solidFill>
                <a:latin typeface="+mj-lt"/>
                <a:ea typeface="+mj-ea"/>
                <a:cs typeface="+mj-cs"/>
              </a:rPr>
              <a:t>Wedge Cavity Tuner</a:t>
            </a:r>
            <a:endParaRPr lang="en-IN" sz="3600" kern="0" dirty="0">
              <a:solidFill>
                <a:srgbClr val="FF0000"/>
              </a:solidFill>
              <a:latin typeface="+mj-lt"/>
              <a:ea typeface="+mj-ea"/>
              <a:cs typeface="+mj-cs"/>
            </a:endParaRPr>
          </a:p>
        </p:txBody>
      </p:sp>
      <p:pic>
        <p:nvPicPr>
          <p:cNvPr id="10244"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pic>
        <p:nvPicPr>
          <p:cNvPr id="6" name="Movie1.wmv">
            <a:hlinkClick r:id="" action="ppaction://media"/>
          </p:cNvPr>
          <p:cNvPicPr>
            <a:picLocks noRot="1" noChangeAspect="1"/>
          </p:cNvPicPr>
          <p:nvPr>
            <a:videoFile r:link="rId1"/>
          </p:nvPr>
        </p:nvPicPr>
        <p:blipFill>
          <a:blip r:embed="rId4"/>
          <a:srcRect/>
          <a:stretch>
            <a:fillRect/>
          </a:stretch>
        </p:blipFill>
        <p:spPr bwMode="auto">
          <a:xfrm>
            <a:off x="685800" y="914400"/>
            <a:ext cx="6934200" cy="5200650"/>
          </a:xfrm>
          <a:prstGeom prst="rect">
            <a:avLst/>
          </a:prstGeom>
          <a:noFill/>
          <a:ln w="9525">
            <a:noFill/>
            <a:miter lim="800000"/>
            <a:headEnd/>
            <a:tailEnd/>
          </a:ln>
        </p:spPr>
      </p:pic>
      <p:sp>
        <p:nvSpPr>
          <p:cNvPr id="7" name="TextBox 6"/>
          <p:cNvSpPr txBox="1"/>
          <p:nvPr/>
        </p:nvSpPr>
        <p:spPr>
          <a:xfrm>
            <a:off x="6781800" y="6400800"/>
            <a:ext cx="2362200" cy="369332"/>
          </a:xfrm>
          <a:prstGeom prst="rect">
            <a:avLst/>
          </a:prstGeom>
          <a:noFill/>
        </p:spPr>
        <p:txBody>
          <a:bodyPr wrap="square" rtlCol="0">
            <a:spAutoFit/>
          </a:bodyPr>
          <a:lstStyle/>
          <a:p>
            <a:r>
              <a:rPr lang="en-US" sz="1800" b="1" dirty="0" smtClean="0">
                <a:solidFill>
                  <a:srgbClr val="FF0000"/>
                </a:solidFill>
              </a:rPr>
              <a:t>S.B. </a:t>
            </a:r>
            <a:r>
              <a:rPr lang="en-US" sz="1800" b="1" dirty="0" err="1" smtClean="0">
                <a:solidFill>
                  <a:srgbClr val="FF0000"/>
                </a:solidFill>
              </a:rPr>
              <a:t>Jawale</a:t>
            </a:r>
            <a:r>
              <a:rPr lang="en-US" sz="1800" b="1" dirty="0" smtClean="0">
                <a:solidFill>
                  <a:srgbClr val="FF0000"/>
                </a:solidFill>
              </a:rPr>
              <a:t>, CDM</a:t>
            </a:r>
            <a:endParaRPr lang="en-US" sz="18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p:cNvCxnSpPr/>
          <p:nvPr/>
        </p:nvCxnSpPr>
        <p:spPr>
          <a:xfrm>
            <a:off x="381000" y="3200400"/>
            <a:ext cx="20574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362200" y="3200400"/>
            <a:ext cx="44196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162800" y="3200400"/>
            <a:ext cx="15240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15"/>
          <p:cNvGrpSpPr>
            <a:grpSpLocks/>
          </p:cNvGrpSpPr>
          <p:nvPr/>
        </p:nvGrpSpPr>
        <p:grpSpPr bwMode="auto">
          <a:xfrm>
            <a:off x="2057400" y="2590800"/>
            <a:ext cx="6629399" cy="1539956"/>
            <a:chOff x="1600201" y="2819401"/>
            <a:chExt cx="5265433" cy="1540546"/>
          </a:xfrm>
        </p:grpSpPr>
        <p:sp>
          <p:nvSpPr>
            <p:cNvPr id="17" name="Rectangle 16"/>
            <p:cNvSpPr/>
            <p:nvPr/>
          </p:nvSpPr>
          <p:spPr>
            <a:xfrm>
              <a:off x="1721244" y="2819401"/>
              <a:ext cx="665745" cy="3811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r>
                <a:rPr lang="en-US" sz="2000" dirty="0" smtClean="0">
                  <a:solidFill>
                    <a:schemeClr val="tx1"/>
                  </a:solidFill>
                </a:rPr>
                <a:t>HWR</a:t>
              </a:r>
              <a:endParaRPr lang="en-US" sz="2000" dirty="0">
                <a:solidFill>
                  <a:schemeClr val="tx1"/>
                </a:solidFill>
              </a:endParaRPr>
            </a:p>
          </p:txBody>
        </p:sp>
        <p:sp>
          <p:nvSpPr>
            <p:cNvPr id="18" name="Rectangle 17"/>
            <p:cNvSpPr/>
            <p:nvPr/>
          </p:nvSpPr>
          <p:spPr>
            <a:xfrm>
              <a:off x="2386989" y="2819401"/>
              <a:ext cx="665744" cy="3811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dirty="0" smtClean="0">
                <a:solidFill>
                  <a:schemeClr val="tx1"/>
                </a:solidFill>
              </a:endParaRPr>
            </a:p>
            <a:p>
              <a:pPr algn="ctr">
                <a:spcBef>
                  <a:spcPct val="20000"/>
                </a:spcBef>
                <a:buClr>
                  <a:srgbClr val="FFFF00"/>
                </a:buClr>
                <a:buSzPct val="80000"/>
                <a:buFont typeface="Wingdings" pitchFamily="2" charset="2"/>
                <a:buNone/>
                <a:defRPr/>
              </a:pPr>
              <a:r>
                <a:rPr lang="en-US" sz="2400" dirty="0" smtClean="0">
                  <a:solidFill>
                    <a:schemeClr val="tx1"/>
                  </a:solidFill>
                </a:rPr>
                <a:t>SSR1</a:t>
              </a:r>
              <a:endParaRPr lang="en-US" sz="2400" dirty="0">
                <a:solidFill>
                  <a:schemeClr val="tx1"/>
                </a:solidFill>
              </a:endParaRPr>
            </a:p>
          </p:txBody>
        </p:sp>
        <p:sp>
          <p:nvSpPr>
            <p:cNvPr id="19" name="Rectangle 18"/>
            <p:cNvSpPr/>
            <p:nvPr/>
          </p:nvSpPr>
          <p:spPr>
            <a:xfrm>
              <a:off x="3052734" y="2819401"/>
              <a:ext cx="698527" cy="3811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dirty="0" smtClean="0">
                <a:solidFill>
                  <a:schemeClr val="tx1"/>
                </a:solidFill>
              </a:endParaRPr>
            </a:p>
            <a:p>
              <a:pPr algn="ctr">
                <a:spcBef>
                  <a:spcPct val="20000"/>
                </a:spcBef>
                <a:buClr>
                  <a:srgbClr val="FFFF00"/>
                </a:buClr>
                <a:buSzPct val="80000"/>
                <a:buFont typeface="Wingdings" pitchFamily="2" charset="2"/>
                <a:buNone/>
                <a:defRPr/>
              </a:pPr>
              <a:r>
                <a:rPr lang="en-US" sz="2400" dirty="0" smtClean="0">
                  <a:solidFill>
                    <a:schemeClr val="tx1"/>
                  </a:solidFill>
                </a:rPr>
                <a:t>SSR2</a:t>
              </a:r>
              <a:endParaRPr lang="en-US" sz="2400" dirty="0">
                <a:solidFill>
                  <a:schemeClr val="tx1"/>
                </a:solidFill>
              </a:endParaRPr>
            </a:p>
          </p:txBody>
        </p:sp>
        <p:sp>
          <p:nvSpPr>
            <p:cNvPr id="20" name="Rectangle 19"/>
            <p:cNvSpPr/>
            <p:nvPr/>
          </p:nvSpPr>
          <p:spPr>
            <a:xfrm>
              <a:off x="3718478" y="2819401"/>
              <a:ext cx="786789" cy="3811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r>
                <a:rPr lang="en-US" sz="2400" i="1" dirty="0">
                  <a:solidFill>
                    <a:schemeClr val="tx1"/>
                  </a:solidFill>
                </a:rPr>
                <a:t>β</a:t>
              </a:r>
              <a:r>
                <a:rPr lang="en-US" sz="2400" dirty="0">
                  <a:solidFill>
                    <a:schemeClr val="tx1"/>
                  </a:solidFill>
                </a:rPr>
                <a:t>=0.6</a:t>
              </a:r>
            </a:p>
          </p:txBody>
        </p:sp>
        <p:sp>
          <p:nvSpPr>
            <p:cNvPr id="21" name="Rectangle 20"/>
            <p:cNvSpPr/>
            <p:nvPr/>
          </p:nvSpPr>
          <p:spPr>
            <a:xfrm>
              <a:off x="4505267" y="2819401"/>
              <a:ext cx="762832" cy="3811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r>
                <a:rPr lang="en-US" sz="2000" i="1" dirty="0">
                  <a:solidFill>
                    <a:schemeClr val="tx1"/>
                  </a:solidFill>
                </a:rPr>
                <a:t>β</a:t>
              </a:r>
              <a:r>
                <a:rPr lang="en-US" sz="2000" dirty="0">
                  <a:solidFill>
                    <a:schemeClr val="tx1"/>
                  </a:solidFill>
                </a:rPr>
                <a:t>=0.9</a:t>
              </a:r>
            </a:p>
          </p:txBody>
        </p:sp>
        <p:sp>
          <p:nvSpPr>
            <p:cNvPr id="25" name="Left-Right Arrow 24"/>
            <p:cNvSpPr/>
            <p:nvPr/>
          </p:nvSpPr>
          <p:spPr>
            <a:xfrm>
              <a:off x="1721246" y="3657921"/>
              <a:ext cx="1936711" cy="76228"/>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a:p>
          </p:txBody>
        </p:sp>
        <p:sp>
          <p:nvSpPr>
            <p:cNvPr id="1036299" name="TextBox 42"/>
            <p:cNvSpPr txBox="1">
              <a:spLocks noChangeArrowheads="1"/>
            </p:cNvSpPr>
            <p:nvPr/>
          </p:nvSpPr>
          <p:spPr bwMode="auto">
            <a:xfrm>
              <a:off x="1600201" y="3734151"/>
              <a:ext cx="2118278" cy="625796"/>
            </a:xfrm>
            <a:prstGeom prst="rect">
              <a:avLst/>
            </a:prstGeom>
            <a:noFill/>
            <a:ln w="9525">
              <a:noFill/>
              <a:miter lim="800000"/>
              <a:headEnd/>
              <a:tailEnd/>
            </a:ln>
          </p:spPr>
          <p:txBody>
            <a:bodyPr wrap="square">
              <a:spAutoFit/>
            </a:bodyPr>
            <a:lstStyle/>
            <a:p>
              <a:pPr algn="ctr">
                <a:lnSpc>
                  <a:spcPts val="1800"/>
                </a:lnSpc>
                <a:spcBef>
                  <a:spcPct val="20000"/>
                </a:spcBef>
                <a:buClr>
                  <a:srgbClr val="FFFF00"/>
                </a:buClr>
                <a:buSzPct val="80000"/>
                <a:buFont typeface="Wingdings" pitchFamily="2" charset="2"/>
                <a:buNone/>
              </a:pPr>
              <a:r>
                <a:rPr lang="en-US" sz="2000" b="1" dirty="0">
                  <a:solidFill>
                    <a:srgbClr val="0000FF"/>
                  </a:solidFill>
                  <a:latin typeface="+mj-lt"/>
                </a:rPr>
                <a:t>325 MHz</a:t>
              </a:r>
            </a:p>
            <a:p>
              <a:pPr algn="ctr">
                <a:lnSpc>
                  <a:spcPts val="1800"/>
                </a:lnSpc>
                <a:spcBef>
                  <a:spcPct val="20000"/>
                </a:spcBef>
                <a:buClr>
                  <a:srgbClr val="FFFF00"/>
                </a:buClr>
                <a:buSzPct val="80000"/>
                <a:buFont typeface="Wingdings" pitchFamily="2" charset="2"/>
                <a:buNone/>
              </a:pPr>
              <a:r>
                <a:rPr lang="en-US" sz="2000" b="1" dirty="0">
                  <a:solidFill>
                    <a:srgbClr val="0000FF"/>
                  </a:solidFill>
                  <a:latin typeface="+mj-lt"/>
                </a:rPr>
                <a:t>2.5-160 </a:t>
              </a:r>
              <a:r>
                <a:rPr lang="en-US" sz="2000" b="1" dirty="0" err="1">
                  <a:solidFill>
                    <a:srgbClr val="0000FF"/>
                  </a:solidFill>
                  <a:latin typeface="+mj-lt"/>
                </a:rPr>
                <a:t>MeV</a:t>
              </a:r>
              <a:endParaRPr lang="en-US" sz="2000" b="1" dirty="0">
                <a:solidFill>
                  <a:srgbClr val="0000FF"/>
                </a:solidFill>
                <a:latin typeface="+mj-lt"/>
              </a:endParaRPr>
            </a:p>
          </p:txBody>
        </p:sp>
        <p:sp>
          <p:nvSpPr>
            <p:cNvPr id="28" name="Left-Right Arrow 27"/>
            <p:cNvSpPr/>
            <p:nvPr/>
          </p:nvSpPr>
          <p:spPr>
            <a:xfrm>
              <a:off x="3779001" y="3581692"/>
              <a:ext cx="1392010" cy="152458"/>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a:p>
          </p:txBody>
        </p:sp>
        <p:sp>
          <p:nvSpPr>
            <p:cNvPr id="29" name="Rectangle 28"/>
            <p:cNvSpPr/>
            <p:nvPr/>
          </p:nvSpPr>
          <p:spPr>
            <a:xfrm>
              <a:off x="5534145" y="2819401"/>
              <a:ext cx="1331489" cy="38114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dirty="0" smtClean="0">
                <a:solidFill>
                  <a:schemeClr val="tx1"/>
                </a:solidFill>
              </a:endParaRPr>
            </a:p>
            <a:p>
              <a:pPr algn="ctr">
                <a:spcBef>
                  <a:spcPct val="20000"/>
                </a:spcBef>
                <a:buClr>
                  <a:srgbClr val="FFFF00"/>
                </a:buClr>
                <a:buSzPct val="80000"/>
                <a:buFont typeface="Wingdings" pitchFamily="2" charset="2"/>
                <a:buNone/>
                <a:defRPr/>
              </a:pPr>
              <a:r>
                <a:rPr lang="en-US" sz="2400" dirty="0" smtClean="0">
                  <a:solidFill>
                    <a:schemeClr val="tx1"/>
                  </a:solidFill>
                </a:rPr>
                <a:t>1.3GHz ILC</a:t>
              </a:r>
              <a:endParaRPr lang="en-US" sz="2400" dirty="0">
                <a:solidFill>
                  <a:schemeClr val="tx1"/>
                </a:solidFill>
              </a:endParaRPr>
            </a:p>
          </p:txBody>
        </p:sp>
        <p:sp>
          <p:nvSpPr>
            <p:cNvPr id="30" name="Left-Right Arrow 29"/>
            <p:cNvSpPr/>
            <p:nvPr/>
          </p:nvSpPr>
          <p:spPr>
            <a:xfrm>
              <a:off x="5534146" y="3581693"/>
              <a:ext cx="1270967" cy="152458"/>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a:p>
          </p:txBody>
        </p:sp>
        <p:sp>
          <p:nvSpPr>
            <p:cNvPr id="1036303" name="TextBox 47"/>
            <p:cNvSpPr txBox="1">
              <a:spLocks noChangeArrowheads="1"/>
            </p:cNvSpPr>
            <p:nvPr/>
          </p:nvSpPr>
          <p:spPr bwMode="auto">
            <a:xfrm>
              <a:off x="5776233" y="3734151"/>
              <a:ext cx="907833" cy="554210"/>
            </a:xfrm>
            <a:prstGeom prst="rect">
              <a:avLst/>
            </a:prstGeom>
            <a:noFill/>
            <a:ln w="9525">
              <a:noFill/>
              <a:miter lim="800000"/>
              <a:headEnd/>
              <a:tailEnd/>
            </a:ln>
          </p:spPr>
          <p:txBody>
            <a:bodyPr wrap="square">
              <a:spAutoFit/>
            </a:bodyPr>
            <a:lstStyle/>
            <a:p>
              <a:pPr algn="ctr">
                <a:lnSpc>
                  <a:spcPts val="1800"/>
                </a:lnSpc>
                <a:spcBef>
                  <a:spcPct val="20000"/>
                </a:spcBef>
                <a:buClr>
                  <a:srgbClr val="FFFF00"/>
                </a:buClr>
                <a:buSzPct val="80000"/>
                <a:buFont typeface="Wingdings" pitchFamily="2" charset="2"/>
                <a:buNone/>
              </a:pPr>
              <a:r>
                <a:rPr lang="en-US" sz="2000" b="1" dirty="0" smtClean="0">
                  <a:solidFill>
                    <a:srgbClr val="0000FF"/>
                  </a:solidFill>
                  <a:latin typeface="+mj-lt"/>
                </a:rPr>
                <a:t>1.3 </a:t>
              </a:r>
              <a:r>
                <a:rPr lang="en-US" sz="2000" b="1" dirty="0">
                  <a:solidFill>
                    <a:srgbClr val="0000FF"/>
                  </a:solidFill>
                  <a:latin typeface="+mj-lt"/>
                </a:rPr>
                <a:t>GHz </a:t>
              </a:r>
              <a:r>
                <a:rPr lang="en-US" sz="2000" b="1" dirty="0" smtClean="0">
                  <a:solidFill>
                    <a:srgbClr val="0000FF"/>
                  </a:solidFill>
                  <a:latin typeface="+mj-lt"/>
                </a:rPr>
                <a:t>3-8 </a:t>
              </a:r>
              <a:r>
                <a:rPr lang="en-US" sz="2000" b="1" dirty="0" err="1" smtClean="0">
                  <a:solidFill>
                    <a:srgbClr val="0000FF"/>
                  </a:solidFill>
                  <a:latin typeface="+mj-lt"/>
                </a:rPr>
                <a:t>GeV</a:t>
              </a:r>
              <a:endParaRPr lang="en-US" sz="2000" b="1" dirty="0">
                <a:solidFill>
                  <a:srgbClr val="0000FF"/>
                </a:solidFill>
                <a:latin typeface="+mj-lt"/>
              </a:endParaRPr>
            </a:p>
          </p:txBody>
        </p:sp>
      </p:grpSp>
      <p:sp>
        <p:nvSpPr>
          <p:cNvPr id="1036304" name="TextBox 47"/>
          <p:cNvSpPr txBox="1">
            <a:spLocks noChangeArrowheads="1"/>
          </p:cNvSpPr>
          <p:nvPr/>
        </p:nvSpPr>
        <p:spPr bwMode="auto">
          <a:xfrm>
            <a:off x="5334000" y="3505200"/>
            <a:ext cx="1676400" cy="605294"/>
          </a:xfrm>
          <a:prstGeom prst="rect">
            <a:avLst/>
          </a:prstGeom>
          <a:noFill/>
          <a:ln w="9525">
            <a:noFill/>
            <a:miter lim="800000"/>
            <a:headEnd/>
            <a:tailEnd/>
          </a:ln>
        </p:spPr>
        <p:txBody>
          <a:bodyPr wrap="square">
            <a:spAutoFit/>
          </a:bodyPr>
          <a:lstStyle/>
          <a:p>
            <a:pPr algn="ctr">
              <a:lnSpc>
                <a:spcPts val="2000"/>
              </a:lnSpc>
              <a:spcBef>
                <a:spcPct val="20000"/>
              </a:spcBef>
              <a:buClr>
                <a:srgbClr val="FFFF00"/>
              </a:buClr>
              <a:buSzPct val="80000"/>
              <a:buFont typeface="Wingdings" pitchFamily="2" charset="2"/>
              <a:buNone/>
            </a:pPr>
            <a:r>
              <a:rPr lang="en-US" sz="2000" b="1" dirty="0">
                <a:solidFill>
                  <a:srgbClr val="0000FF"/>
                </a:solidFill>
                <a:latin typeface="+mj-lt"/>
              </a:rPr>
              <a:t>650 MHz </a:t>
            </a:r>
            <a:r>
              <a:rPr lang="en-US" sz="2000" b="1" dirty="0" smtClean="0">
                <a:solidFill>
                  <a:srgbClr val="0000FF"/>
                </a:solidFill>
                <a:latin typeface="+mj-lt"/>
              </a:rPr>
              <a:t> 0.16-3 </a:t>
            </a:r>
            <a:r>
              <a:rPr lang="en-US" sz="2000" b="1" dirty="0" err="1">
                <a:solidFill>
                  <a:srgbClr val="0000FF"/>
                </a:solidFill>
                <a:latin typeface="+mj-lt"/>
              </a:rPr>
              <a:t>GeV</a:t>
            </a:r>
            <a:endParaRPr lang="en-US" sz="2000" b="1" dirty="0">
              <a:solidFill>
                <a:srgbClr val="0000FF"/>
              </a:solidFill>
              <a:latin typeface="+mj-lt"/>
            </a:endParaRPr>
          </a:p>
        </p:txBody>
      </p:sp>
      <p:sp>
        <p:nvSpPr>
          <p:cNvPr id="22" name="Rectangle 21"/>
          <p:cNvSpPr/>
          <p:nvPr/>
        </p:nvSpPr>
        <p:spPr>
          <a:xfrm>
            <a:off x="1468437" y="2590800"/>
            <a:ext cx="741363" cy="3810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MEBT</a:t>
            </a:r>
            <a:endParaRPr lang="en-US" sz="1600" dirty="0">
              <a:solidFill>
                <a:schemeClr val="tx1"/>
              </a:solidFill>
            </a:endParaRPr>
          </a:p>
        </p:txBody>
      </p:sp>
      <p:sp>
        <p:nvSpPr>
          <p:cNvPr id="23" name="Rectangle 22"/>
          <p:cNvSpPr/>
          <p:nvPr/>
        </p:nvSpPr>
        <p:spPr>
          <a:xfrm>
            <a:off x="838201" y="2590800"/>
            <a:ext cx="609599"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RFQ</a:t>
            </a:r>
            <a:endParaRPr lang="en-US" sz="1600" dirty="0">
              <a:solidFill>
                <a:schemeClr val="tx1"/>
              </a:solidFill>
            </a:endParaRPr>
          </a:p>
        </p:txBody>
      </p:sp>
      <p:sp>
        <p:nvSpPr>
          <p:cNvPr id="24" name="Rectangle 23"/>
          <p:cNvSpPr/>
          <p:nvPr/>
        </p:nvSpPr>
        <p:spPr>
          <a:xfrm>
            <a:off x="304800" y="2590800"/>
            <a:ext cx="533400" cy="381000"/>
          </a:xfrm>
          <a:prstGeom prst="rect">
            <a:avLst/>
          </a:prstGeom>
          <a:solidFill>
            <a:srgbClr val="C0C0C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400" dirty="0" smtClean="0">
                <a:solidFill>
                  <a:schemeClr val="tx1"/>
                </a:solidFill>
              </a:rPr>
              <a:t>H</a:t>
            </a:r>
            <a:r>
              <a:rPr lang="en-US" sz="1400" baseline="50000" dirty="0" smtClean="0">
                <a:solidFill>
                  <a:schemeClr val="tx1"/>
                </a:solidFill>
              </a:rPr>
              <a:t>-</a:t>
            </a:r>
          </a:p>
          <a:p>
            <a:pPr algn="ctr">
              <a:lnSpc>
                <a:spcPts val="1200"/>
              </a:lnSpc>
            </a:pPr>
            <a:r>
              <a:rPr lang="en-US" sz="1400" dirty="0" smtClean="0">
                <a:solidFill>
                  <a:schemeClr val="tx1"/>
                </a:solidFill>
              </a:rPr>
              <a:t>gun</a:t>
            </a:r>
            <a:endParaRPr lang="en-US" sz="1400" baseline="50000" dirty="0">
              <a:solidFill>
                <a:schemeClr val="tx1"/>
              </a:solidFill>
            </a:endParaRPr>
          </a:p>
        </p:txBody>
      </p:sp>
      <p:sp>
        <p:nvSpPr>
          <p:cNvPr id="26" name="TextBox 25"/>
          <p:cNvSpPr txBox="1"/>
          <p:nvPr/>
        </p:nvSpPr>
        <p:spPr>
          <a:xfrm>
            <a:off x="685800" y="3505200"/>
            <a:ext cx="1295400" cy="369332"/>
          </a:xfrm>
          <a:prstGeom prst="rect">
            <a:avLst/>
          </a:prstGeom>
          <a:noFill/>
        </p:spPr>
        <p:txBody>
          <a:bodyPr wrap="square" rtlCol="0">
            <a:spAutoFit/>
          </a:bodyPr>
          <a:lstStyle/>
          <a:p>
            <a:pPr algn="ctr"/>
            <a:r>
              <a:rPr lang="en-US" b="1" dirty="0" smtClean="0">
                <a:solidFill>
                  <a:srgbClr val="0000FF"/>
                </a:solidFill>
              </a:rPr>
              <a:t>RT (~15m)</a:t>
            </a:r>
            <a:endParaRPr lang="en-US" b="1" dirty="0">
              <a:solidFill>
                <a:srgbClr val="0000FF"/>
              </a:solidFill>
            </a:endParaRPr>
          </a:p>
        </p:txBody>
      </p:sp>
      <p:sp>
        <p:nvSpPr>
          <p:cNvPr id="27" name="Left-Right Arrow 26"/>
          <p:cNvSpPr/>
          <p:nvPr/>
        </p:nvSpPr>
        <p:spPr bwMode="auto">
          <a:xfrm>
            <a:off x="228600" y="3352800"/>
            <a:ext cx="1905000" cy="4571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FFFF00"/>
              </a:buClr>
              <a:buSzPct val="80000"/>
              <a:buFont typeface="Wingdings" pitchFamily="2" charset="2"/>
              <a:buNone/>
              <a:defRPr/>
            </a:pPr>
            <a:endParaRPr lang="en-US" sz="2400"/>
          </a:p>
        </p:txBody>
      </p:sp>
      <p:sp>
        <p:nvSpPr>
          <p:cNvPr id="36" name="Rectangle 35"/>
          <p:cNvSpPr/>
          <p:nvPr/>
        </p:nvSpPr>
        <p:spPr>
          <a:xfrm>
            <a:off x="7444408" y="3026557"/>
            <a:ext cx="914400" cy="326243"/>
          </a:xfrm>
          <a:prstGeom prst="rect">
            <a:avLst/>
          </a:prstGeom>
          <a:solidFill>
            <a:schemeClr val="tx1"/>
          </a:solidFill>
        </p:spPr>
        <p:txBody>
          <a:bodyPr wrap="square" lIns="9144" tIns="9144" rIns="9144" bIns="9144">
            <a:spAutoFit/>
          </a:bodyPr>
          <a:lstStyle/>
          <a:p>
            <a:pPr lvl="0" algn="ctr">
              <a:spcBef>
                <a:spcPct val="20000"/>
              </a:spcBef>
              <a:buClr>
                <a:srgbClr val="FFFF00"/>
              </a:buClr>
              <a:buSzPct val="80000"/>
            </a:pPr>
            <a:r>
              <a:rPr lang="en-US" sz="2000" dirty="0" smtClean="0">
                <a:solidFill>
                  <a:schemeClr val="bg1"/>
                </a:solidFill>
                <a:latin typeface="Arial" pitchFamily="34" charset="0"/>
              </a:rPr>
              <a:t>Pulsed</a:t>
            </a:r>
            <a:r>
              <a:rPr lang="en-US" sz="2000" dirty="0" smtClean="0">
                <a:solidFill>
                  <a:srgbClr val="0000FF"/>
                </a:solidFill>
                <a:latin typeface="Arial" pitchFamily="34" charset="0"/>
              </a:rPr>
              <a:t> </a:t>
            </a:r>
          </a:p>
        </p:txBody>
      </p:sp>
      <p:sp>
        <p:nvSpPr>
          <p:cNvPr id="37" name="Rectangle 36"/>
          <p:cNvSpPr/>
          <p:nvPr/>
        </p:nvSpPr>
        <p:spPr>
          <a:xfrm>
            <a:off x="4191000" y="3021497"/>
            <a:ext cx="609600" cy="326243"/>
          </a:xfrm>
          <a:prstGeom prst="rect">
            <a:avLst/>
          </a:prstGeom>
          <a:solidFill>
            <a:schemeClr val="tx1"/>
          </a:solidFill>
        </p:spPr>
        <p:txBody>
          <a:bodyPr wrap="square" lIns="9144" tIns="9144" rIns="9144" bIns="9144">
            <a:spAutoFit/>
          </a:bodyPr>
          <a:lstStyle/>
          <a:p>
            <a:pPr lvl="0" algn="ctr">
              <a:spcBef>
                <a:spcPct val="20000"/>
              </a:spcBef>
              <a:buClr>
                <a:srgbClr val="FFFF00"/>
              </a:buClr>
              <a:buSzPct val="80000"/>
            </a:pPr>
            <a:r>
              <a:rPr lang="en-US" dirty="0" smtClean="0">
                <a:solidFill>
                  <a:schemeClr val="bg1"/>
                </a:solidFill>
                <a:latin typeface="Arial" pitchFamily="34" charset="0"/>
              </a:rPr>
              <a:t>CW</a:t>
            </a:r>
            <a:r>
              <a:rPr lang="en-US" sz="2000" dirty="0" smtClean="0">
                <a:solidFill>
                  <a:srgbClr val="0000FF"/>
                </a:solidFill>
                <a:latin typeface="Arial" pitchFamily="34" charset="0"/>
              </a:rPr>
              <a:t> </a:t>
            </a:r>
          </a:p>
        </p:txBody>
      </p:sp>
      <p:cxnSp>
        <p:nvCxnSpPr>
          <p:cNvPr id="34" name="Straight Arrow Connector 33"/>
          <p:cNvCxnSpPr/>
          <p:nvPr/>
        </p:nvCxnSpPr>
        <p:spPr>
          <a:xfrm>
            <a:off x="6675437" y="2781300"/>
            <a:ext cx="3349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itle 38"/>
          <p:cNvSpPr>
            <a:spLocks noGrp="1"/>
          </p:cNvSpPr>
          <p:nvPr>
            <p:ph type="title"/>
          </p:nvPr>
        </p:nvSpPr>
        <p:spPr>
          <a:xfrm>
            <a:off x="1066800" y="152400"/>
            <a:ext cx="7162800" cy="53340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3200" b="1" dirty="0" smtClean="0"/>
              <a:t>Modules of involvement of BARC</a:t>
            </a:r>
            <a:endParaRPr lang="en-US" sz="3200" b="1" dirty="0"/>
          </a:p>
        </p:txBody>
      </p:sp>
      <p:sp>
        <p:nvSpPr>
          <p:cNvPr id="41" name="Up Arrow 40"/>
          <p:cNvSpPr/>
          <p:nvPr/>
        </p:nvSpPr>
        <p:spPr>
          <a:xfrm>
            <a:off x="1828800" y="3048000"/>
            <a:ext cx="152400" cy="1828800"/>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p:cNvSpPr/>
          <p:nvPr/>
        </p:nvSpPr>
        <p:spPr>
          <a:xfrm>
            <a:off x="4191000" y="3048000"/>
            <a:ext cx="152400" cy="1828800"/>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28600" y="5029200"/>
            <a:ext cx="3124200" cy="1200329"/>
          </a:xfrm>
          <a:prstGeom prst="rect">
            <a:avLst/>
          </a:prstGeom>
          <a:noFill/>
        </p:spPr>
        <p:txBody>
          <a:bodyPr wrap="square" rtlCol="0">
            <a:spAutoFit/>
          </a:bodyPr>
          <a:lstStyle/>
          <a:p>
            <a:r>
              <a:rPr lang="en-US" sz="1800" b="1" dirty="0" smtClean="0">
                <a:solidFill>
                  <a:srgbClr val="FF0000"/>
                </a:solidFill>
              </a:rPr>
              <a:t>Quadruple focusing with Dipole field correction coils design and development </a:t>
            </a:r>
            <a:endParaRPr lang="en-US" sz="1800" b="1" dirty="0">
              <a:solidFill>
                <a:srgbClr val="FF0000"/>
              </a:solidFill>
            </a:endParaRPr>
          </a:p>
        </p:txBody>
      </p:sp>
      <p:sp>
        <p:nvSpPr>
          <p:cNvPr id="47" name="TextBox 46"/>
          <p:cNvSpPr txBox="1"/>
          <p:nvPr/>
        </p:nvSpPr>
        <p:spPr>
          <a:xfrm>
            <a:off x="3581400" y="5029200"/>
            <a:ext cx="2133600" cy="923330"/>
          </a:xfrm>
          <a:prstGeom prst="rect">
            <a:avLst/>
          </a:prstGeom>
          <a:noFill/>
        </p:spPr>
        <p:txBody>
          <a:bodyPr wrap="square" rtlCol="0">
            <a:spAutoFit/>
          </a:bodyPr>
          <a:lstStyle/>
          <a:p>
            <a:r>
              <a:rPr lang="en-US" sz="1800" b="1" dirty="0" smtClean="0">
                <a:solidFill>
                  <a:srgbClr val="FF0000"/>
                </a:solidFill>
              </a:rPr>
              <a:t>SSR 2 cavity and superconducting solenoid magnets</a:t>
            </a:r>
            <a:endParaRPr lang="en-US" sz="1800" b="1" dirty="0">
              <a:solidFill>
                <a:srgbClr val="FF0000"/>
              </a:solidFill>
            </a:endParaRPr>
          </a:p>
        </p:txBody>
      </p:sp>
      <p:sp>
        <p:nvSpPr>
          <p:cNvPr id="48" name="Footer Placeholder 47"/>
          <p:cNvSpPr>
            <a:spLocks noGrp="1"/>
          </p:cNvSpPr>
          <p:nvPr>
            <p:ph type="ftr" sz="quarter" idx="4294967295"/>
          </p:nvPr>
        </p:nvSpPr>
        <p:spPr>
          <a:xfrm>
            <a:off x="6477000" y="6477000"/>
            <a:ext cx="2895600" cy="365125"/>
          </a:xfrm>
          <a:prstGeom prst="rect">
            <a:avLst/>
          </a:prstGeom>
        </p:spPr>
        <p:txBody>
          <a:bodyPr/>
          <a:lstStyle/>
          <a:p>
            <a:r>
              <a:rPr lang="en-US" sz="1800" b="1" dirty="0" smtClean="0">
                <a:solidFill>
                  <a:srgbClr val="FF0000"/>
                </a:solidFill>
              </a:rPr>
              <a:t>Sanjay </a:t>
            </a:r>
            <a:r>
              <a:rPr lang="en-US" sz="1800" b="1" dirty="0" err="1" smtClean="0">
                <a:solidFill>
                  <a:srgbClr val="FF0000"/>
                </a:solidFill>
              </a:rPr>
              <a:t>Malhotra</a:t>
            </a:r>
            <a:r>
              <a:rPr lang="en-US" sz="1800" b="1" dirty="0" smtClean="0">
                <a:solidFill>
                  <a:srgbClr val="FF0000"/>
                </a:solidFill>
              </a:rPr>
              <a:t>, </a:t>
            </a:r>
            <a:r>
              <a:rPr lang="en-US" sz="1800" b="1" dirty="0" err="1" smtClean="0">
                <a:solidFill>
                  <a:srgbClr val="FF0000"/>
                </a:solidFill>
              </a:rPr>
              <a:t>CnID</a:t>
            </a:r>
            <a:endParaRPr lang="en-US" sz="1800" b="1" dirty="0">
              <a:solidFill>
                <a:srgbClr val="FF0000"/>
              </a:solidFill>
            </a:endParaRPr>
          </a:p>
        </p:txBody>
      </p:sp>
      <p:pic>
        <p:nvPicPr>
          <p:cNvPr id="32"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972251493"/>
              </p:ext>
            </p:extLst>
          </p:nvPr>
        </p:nvGraphicFramePr>
        <p:xfrm>
          <a:off x="152400" y="1676400"/>
          <a:ext cx="8832696" cy="3962400"/>
        </p:xfrm>
        <a:graphic>
          <a:graphicData uri="http://schemas.openxmlformats.org/drawingml/2006/table">
            <a:tbl>
              <a:tblPr>
                <a:tableStyleId>{3C2FFA5D-87B4-456A-9821-1D502468CF0F}</a:tableStyleId>
              </a:tblPr>
              <a:tblGrid>
                <a:gridCol w="2060659"/>
                <a:gridCol w="1063541"/>
                <a:gridCol w="1371600"/>
                <a:gridCol w="1752600"/>
                <a:gridCol w="2584296"/>
              </a:tblGrid>
              <a:tr h="376317">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Section</a:t>
                      </a: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Freq, MHz</a:t>
                      </a: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defRPr/>
                      </a:pPr>
                      <a:r>
                        <a:rPr kumimoji="0" lang="en-US" sz="1400" kern="1200" dirty="0" smtClean="0">
                          <a:solidFill>
                            <a:schemeClr val="dk1"/>
                          </a:solidFill>
                          <a:latin typeface="+mn-lt"/>
                          <a:ea typeface="+mn-ea"/>
                          <a:cs typeface="+mn-cs"/>
                        </a:rPr>
                        <a:t>Energy(</a:t>
                      </a:r>
                      <a:r>
                        <a:rPr kumimoji="0" lang="en-US" sz="1400" kern="1200" dirty="0" err="1" smtClean="0">
                          <a:solidFill>
                            <a:schemeClr val="dk1"/>
                          </a:solidFill>
                          <a:latin typeface="+mn-lt"/>
                          <a:ea typeface="+mn-ea"/>
                          <a:cs typeface="+mn-cs"/>
                        </a:rPr>
                        <a:t>MeV</a:t>
                      </a:r>
                      <a:r>
                        <a:rPr kumimoji="0" lang="en-US" sz="1400" kern="1200" dirty="0" smtClean="0">
                          <a:solidFill>
                            <a:schemeClr val="dk1"/>
                          </a:solidFill>
                          <a:latin typeface="+mn-lt"/>
                          <a:ea typeface="+mn-ea"/>
                          <a:cs typeface="+mn-cs"/>
                        </a:rPr>
                        <a:t>)</a:t>
                      </a: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err="1" smtClean="0">
                          <a:solidFill>
                            <a:schemeClr val="dk1"/>
                          </a:solidFill>
                          <a:latin typeface="+mn-lt"/>
                          <a:ea typeface="+mn-ea"/>
                          <a:cs typeface="+mn-cs"/>
                        </a:rPr>
                        <a:t>Cav</a:t>
                      </a:r>
                      <a:r>
                        <a:rPr kumimoji="0" lang="en-US" sz="1400" kern="1200" dirty="0" smtClean="0">
                          <a:solidFill>
                            <a:schemeClr val="dk1"/>
                          </a:solidFill>
                          <a:latin typeface="+mn-lt"/>
                          <a:ea typeface="+mn-ea"/>
                          <a:cs typeface="+mn-cs"/>
                        </a:rPr>
                        <a:t>/</a:t>
                      </a:r>
                      <a:r>
                        <a:rPr kumimoji="0" lang="en-US" sz="1400" kern="1200" dirty="0" err="1" smtClean="0">
                          <a:solidFill>
                            <a:schemeClr val="dk1"/>
                          </a:solidFill>
                          <a:latin typeface="+mn-lt"/>
                          <a:ea typeface="+mn-ea"/>
                          <a:cs typeface="+mn-cs"/>
                        </a:rPr>
                        <a:t>mag</a:t>
                      </a:r>
                      <a:r>
                        <a:rPr kumimoji="0" lang="en-US" sz="1400" kern="1200" dirty="0" smtClean="0">
                          <a:solidFill>
                            <a:schemeClr val="dk1"/>
                          </a:solidFill>
                          <a:latin typeface="+mn-lt"/>
                          <a:ea typeface="+mn-ea"/>
                          <a:cs typeface="+mn-cs"/>
                        </a:rPr>
                        <a:t>/CM</a:t>
                      </a: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Type</a:t>
                      </a:r>
                    </a:p>
                  </a:txBody>
                  <a:tcPr horzOverflow="overflow">
                    <a:solidFill>
                      <a:schemeClr val="accent1"/>
                    </a:solidFill>
                  </a:tcPr>
                </a:tc>
              </a:tr>
              <a:tr h="410528">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sym typeface="Symbol" pitchFamily="18" charset="2"/>
                        </a:rPr>
                        <a:t>MEBT </a:t>
                      </a: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162.5</a:t>
                      </a:r>
                    </a:p>
                  </a:txBody>
                  <a:tcPr horzOverflow="overflow">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2.1</a:t>
                      </a:r>
                    </a:p>
                  </a:txBody>
                  <a:tcPr horzOverflow="overflow">
                    <a:solidFill>
                      <a:srgbClr val="92D050"/>
                    </a:solidFill>
                  </a:tcPr>
                </a:tc>
                <a:tc>
                  <a:txBody>
                    <a:bodyPr/>
                    <a:lstStyle/>
                    <a:p>
                      <a:pPr marL="0" algn="ctr" rtl="0" eaLnBrk="1" latinLnBrk="0" hangingPunct="1"/>
                      <a:r>
                        <a:rPr kumimoji="0" lang="en-US" sz="1400" kern="1200" dirty="0" smtClean="0">
                          <a:solidFill>
                            <a:schemeClr val="dk1"/>
                          </a:solidFill>
                          <a:latin typeface="+mn-lt"/>
                          <a:ea typeface="+mn-ea"/>
                          <a:cs typeface="+mn-cs"/>
                        </a:rPr>
                        <a:t> 25 + 18</a:t>
                      </a:r>
                    </a:p>
                  </a:txBody>
                  <a:tcPr horzOverflow="overflow">
                    <a:solidFill>
                      <a:srgbClr val="92D050"/>
                    </a:solidFill>
                  </a:tcPr>
                </a:tc>
                <a:tc>
                  <a:txBody>
                    <a:bodyPr/>
                    <a:lstStyle/>
                    <a:p>
                      <a:pPr marL="0" algn="ctr" rtl="0" eaLnBrk="1" latinLnBrk="0" hangingPunct="1"/>
                      <a:r>
                        <a:rPr kumimoji="0" lang="en-US" sz="1400" kern="1200" dirty="0" smtClean="0">
                          <a:solidFill>
                            <a:schemeClr val="dk1"/>
                          </a:solidFill>
                          <a:latin typeface="+mn-lt"/>
                          <a:ea typeface="+mn-ea"/>
                          <a:cs typeface="+mn-cs"/>
                        </a:rPr>
                        <a:t> 2 Quadrupole doublets and 7 Quadrupole triplets. With H and V dipole correction coils </a:t>
                      </a:r>
                    </a:p>
                  </a:txBody>
                  <a:tcPr horzOverflow="overflow">
                    <a:solidFill>
                      <a:srgbClr val="92D050"/>
                    </a:solidFill>
                  </a:tcPr>
                </a:tc>
              </a:tr>
              <a:tr h="410528">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HWR  (</a:t>
                      </a:r>
                      <a:r>
                        <a:rPr kumimoji="0" lang="en-US" sz="1400" kern="1200" dirty="0" smtClean="0">
                          <a:solidFill>
                            <a:schemeClr val="dk1"/>
                          </a:solidFill>
                          <a:latin typeface="+mn-lt"/>
                          <a:ea typeface="+mn-ea"/>
                          <a:cs typeface="+mn-cs"/>
                          <a:sym typeface="Symbol" pitchFamily="18" charset="2"/>
                        </a:rPr>
                        <a:t></a:t>
                      </a:r>
                      <a:r>
                        <a:rPr kumimoji="0" lang="en-US" sz="1400" kern="1200" dirty="0" smtClean="0">
                          <a:solidFill>
                            <a:schemeClr val="dk1"/>
                          </a:solidFill>
                          <a:latin typeface="+mn-lt"/>
                          <a:ea typeface="+mn-ea"/>
                          <a:cs typeface="+mn-cs"/>
                        </a:rPr>
                        <a:t>G</a:t>
                      </a:r>
                      <a:r>
                        <a:rPr kumimoji="0" lang="en-US" sz="1400" kern="1200" dirty="0" smtClean="0">
                          <a:solidFill>
                            <a:schemeClr val="dk1"/>
                          </a:solidFill>
                          <a:latin typeface="+mn-lt"/>
                          <a:ea typeface="+mn-ea"/>
                          <a:cs typeface="+mn-cs"/>
                          <a:sym typeface="Symbol" pitchFamily="18" charset="2"/>
                        </a:rPr>
                        <a:t>=0.11)</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162.5</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2.1-10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8 /8/1</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HWR, solenoid, 5.26m</a:t>
                      </a:r>
                    </a:p>
                  </a:txBody>
                  <a:tcPr horzOverflow="overflow"/>
                </a:tc>
              </a:tr>
              <a:tr h="410528">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SSR1  (</a:t>
                      </a:r>
                      <a:r>
                        <a:rPr kumimoji="0" lang="en-US" sz="1400" kern="1200" dirty="0" smtClean="0">
                          <a:solidFill>
                            <a:schemeClr val="dk1"/>
                          </a:solidFill>
                          <a:latin typeface="+mn-lt"/>
                          <a:ea typeface="+mn-ea"/>
                          <a:cs typeface="+mn-cs"/>
                          <a:sym typeface="Symbol" pitchFamily="18" charset="2"/>
                        </a:rPr>
                        <a:t></a:t>
                      </a:r>
                      <a:r>
                        <a:rPr kumimoji="0" lang="en-US" sz="1400" kern="1200" dirty="0" smtClean="0">
                          <a:solidFill>
                            <a:schemeClr val="dk1"/>
                          </a:solidFill>
                          <a:latin typeface="+mn-lt"/>
                          <a:ea typeface="+mn-ea"/>
                          <a:cs typeface="+mn-cs"/>
                        </a:rPr>
                        <a:t>G</a:t>
                      </a:r>
                      <a:r>
                        <a:rPr kumimoji="0" lang="en-US" sz="1400" kern="1200" dirty="0" smtClean="0">
                          <a:solidFill>
                            <a:schemeClr val="dk1"/>
                          </a:solidFill>
                          <a:latin typeface="+mn-lt"/>
                          <a:ea typeface="+mn-ea"/>
                          <a:cs typeface="+mn-cs"/>
                          <a:sym typeface="Symbol" pitchFamily="18" charset="2"/>
                        </a:rPr>
                        <a:t>=0.22)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smtClean="0">
                          <a:solidFill>
                            <a:schemeClr val="dk1"/>
                          </a:solidFill>
                          <a:latin typeface="+mn-lt"/>
                          <a:ea typeface="+mn-ea"/>
                          <a:cs typeface="+mn-cs"/>
                        </a:rPr>
                        <a:t>325</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10-32</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16 /8/ 2</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SSR, solenoid, 4.76m</a:t>
                      </a:r>
                    </a:p>
                  </a:txBody>
                  <a:tcPr horzOverflow="overflow"/>
                </a:tc>
              </a:tr>
              <a:tr h="410528">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SSR2  (</a:t>
                      </a:r>
                      <a:r>
                        <a:rPr kumimoji="0" lang="en-US" sz="1400" kern="1200" dirty="0" smtClean="0">
                          <a:solidFill>
                            <a:schemeClr val="dk1"/>
                          </a:solidFill>
                          <a:latin typeface="+mn-lt"/>
                          <a:ea typeface="+mn-ea"/>
                          <a:cs typeface="+mn-cs"/>
                          <a:sym typeface="Symbol" pitchFamily="18" charset="2"/>
                        </a:rPr>
                        <a:t></a:t>
                      </a:r>
                      <a:r>
                        <a:rPr kumimoji="0" lang="en-US" sz="1400" kern="1200" dirty="0" smtClean="0">
                          <a:solidFill>
                            <a:schemeClr val="dk1"/>
                          </a:solidFill>
                          <a:latin typeface="+mn-lt"/>
                          <a:ea typeface="+mn-ea"/>
                          <a:cs typeface="+mn-cs"/>
                        </a:rPr>
                        <a:t>G</a:t>
                      </a:r>
                      <a:r>
                        <a:rPr kumimoji="0" lang="en-US" sz="1400" kern="1200" dirty="0" smtClean="0">
                          <a:solidFill>
                            <a:schemeClr val="dk1"/>
                          </a:solidFill>
                          <a:latin typeface="+mn-lt"/>
                          <a:ea typeface="+mn-ea"/>
                          <a:cs typeface="+mn-cs"/>
                          <a:sym typeface="Symbol" pitchFamily="18" charset="2"/>
                        </a:rPr>
                        <a:t>=0.47) </a:t>
                      </a: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325</a:t>
                      </a: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32-160</a:t>
                      </a: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36 /20/ 4</a:t>
                      </a:r>
                    </a:p>
                  </a:txBody>
                  <a:tcPr horzOverflow="overflow">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SSR, solenoid, 7.77m</a:t>
                      </a:r>
                    </a:p>
                  </a:txBody>
                  <a:tcPr horzOverflow="overflow">
                    <a:solidFill>
                      <a:srgbClr val="FFC000"/>
                    </a:solidFill>
                  </a:tcPr>
                </a:tc>
              </a:tr>
              <a:tr h="449090">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LB 650   (</a:t>
                      </a:r>
                      <a:r>
                        <a:rPr kumimoji="0" lang="en-US" sz="1400" kern="1200" dirty="0" smtClean="0">
                          <a:solidFill>
                            <a:schemeClr val="dk1"/>
                          </a:solidFill>
                          <a:latin typeface="+mn-lt"/>
                          <a:ea typeface="+mn-ea"/>
                          <a:cs typeface="+mn-cs"/>
                          <a:sym typeface="Symbol" pitchFamily="18" charset="2"/>
                        </a:rPr>
                        <a:t></a:t>
                      </a:r>
                      <a:r>
                        <a:rPr kumimoji="0" lang="en-US" sz="1400" kern="1200" dirty="0" smtClean="0">
                          <a:solidFill>
                            <a:schemeClr val="dk1"/>
                          </a:solidFill>
                          <a:latin typeface="+mn-lt"/>
                          <a:ea typeface="+mn-ea"/>
                          <a:cs typeface="+mn-cs"/>
                        </a:rPr>
                        <a:t>G</a:t>
                      </a:r>
                      <a:r>
                        <a:rPr kumimoji="0" lang="en-US" sz="1400" kern="1200" dirty="0" smtClean="0">
                          <a:solidFill>
                            <a:schemeClr val="dk1"/>
                          </a:solidFill>
                          <a:latin typeface="+mn-lt"/>
                          <a:ea typeface="+mn-ea"/>
                          <a:cs typeface="+mn-cs"/>
                          <a:sym typeface="Symbol" pitchFamily="18" charset="2"/>
                        </a:rPr>
                        <a:t>=0.61)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650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160-520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42 /14*/ 7</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5-cell elliptical, doublet, 7.1m</a:t>
                      </a:r>
                    </a:p>
                  </a:txBody>
                  <a:tcPr horzOverflow="overflow"/>
                </a:tc>
              </a:tr>
              <a:tr h="718423">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HB 650  (</a:t>
                      </a:r>
                      <a:r>
                        <a:rPr kumimoji="0" lang="en-US" sz="1400" kern="1200" dirty="0" smtClean="0">
                          <a:solidFill>
                            <a:schemeClr val="dk1"/>
                          </a:solidFill>
                          <a:latin typeface="+mn-lt"/>
                          <a:ea typeface="+mn-ea"/>
                          <a:cs typeface="+mn-cs"/>
                          <a:sym typeface="Symbol" pitchFamily="18" charset="2"/>
                        </a:rPr>
                        <a:t></a:t>
                      </a:r>
                      <a:r>
                        <a:rPr kumimoji="0" lang="en-US" sz="1400" kern="1200" dirty="0" smtClean="0">
                          <a:solidFill>
                            <a:schemeClr val="dk1"/>
                          </a:solidFill>
                          <a:latin typeface="+mn-lt"/>
                          <a:ea typeface="+mn-ea"/>
                          <a:cs typeface="+mn-cs"/>
                        </a:rPr>
                        <a:t>G</a:t>
                      </a:r>
                      <a:r>
                        <a:rPr kumimoji="0" lang="en-US" sz="1400" kern="1200" dirty="0" smtClean="0">
                          <a:solidFill>
                            <a:schemeClr val="dk1"/>
                          </a:solidFill>
                          <a:latin typeface="+mn-lt"/>
                          <a:ea typeface="+mn-ea"/>
                          <a:cs typeface="+mn-cs"/>
                          <a:sym typeface="Symbol" pitchFamily="18" charset="2"/>
                        </a:rPr>
                        <a:t>=0.9)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650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520-3000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152 / 19**/ 19</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5-cell elliptical, doublet, 11.2m</a:t>
                      </a:r>
                    </a:p>
                  </a:txBody>
                  <a:tcPr horzOverflow="overflow"/>
                </a:tc>
              </a:tr>
              <a:tr h="455466">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sym typeface="Symbol" pitchFamily="18" charset="2"/>
                        </a:rPr>
                        <a:t>ILC  1.3  </a:t>
                      </a:r>
                      <a:r>
                        <a:rPr kumimoji="0" lang="en-US" sz="1400" kern="1200" dirty="0" smtClean="0">
                          <a:solidFill>
                            <a:schemeClr val="dk1"/>
                          </a:solidFill>
                          <a:latin typeface="+mn-lt"/>
                          <a:ea typeface="+mn-ea"/>
                          <a:cs typeface="+mn-cs"/>
                        </a:rPr>
                        <a:t>(</a:t>
                      </a:r>
                      <a:r>
                        <a:rPr kumimoji="0" lang="en-US" sz="1400" kern="1200" dirty="0" smtClean="0">
                          <a:solidFill>
                            <a:schemeClr val="dk1"/>
                          </a:solidFill>
                          <a:latin typeface="+mn-lt"/>
                          <a:ea typeface="+mn-ea"/>
                          <a:cs typeface="+mn-cs"/>
                          <a:sym typeface="Symbol" pitchFamily="18" charset="2"/>
                        </a:rPr>
                        <a:t></a:t>
                      </a:r>
                      <a:r>
                        <a:rPr kumimoji="0" lang="en-US" sz="1400" kern="1200" dirty="0" smtClean="0">
                          <a:solidFill>
                            <a:schemeClr val="dk1"/>
                          </a:solidFill>
                          <a:latin typeface="+mn-lt"/>
                          <a:ea typeface="+mn-ea"/>
                          <a:cs typeface="+mn-cs"/>
                        </a:rPr>
                        <a:t>G</a:t>
                      </a:r>
                      <a:r>
                        <a:rPr kumimoji="0" lang="en-US" sz="1400" kern="1200" dirty="0" smtClean="0">
                          <a:solidFill>
                            <a:schemeClr val="dk1"/>
                          </a:solidFill>
                          <a:latin typeface="+mn-lt"/>
                          <a:ea typeface="+mn-ea"/>
                          <a:cs typeface="+mn-cs"/>
                          <a:sym typeface="Symbol" pitchFamily="18" charset="2"/>
                        </a:rPr>
                        <a:t>=1.0)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1300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3000-8000</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224 / 28/ 28+</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Times" pitchFamily="18" charset="0"/>
                        <a:buNone/>
                        <a:tabLst/>
                      </a:pPr>
                      <a:r>
                        <a:rPr kumimoji="0" lang="en-US" sz="1400" kern="1200" dirty="0" smtClean="0">
                          <a:solidFill>
                            <a:schemeClr val="dk1"/>
                          </a:solidFill>
                          <a:latin typeface="+mn-lt"/>
                          <a:ea typeface="+mn-ea"/>
                          <a:cs typeface="+mn-cs"/>
                        </a:rPr>
                        <a:t>9-cell elliptical, quad, 12.6m</a:t>
                      </a:r>
                    </a:p>
                  </a:txBody>
                  <a:tcPr horzOverflow="overflow"/>
                </a:tc>
              </a:tr>
            </a:tbl>
          </a:graphicData>
        </a:graphic>
      </p:graphicFrame>
      <p:sp>
        <p:nvSpPr>
          <p:cNvPr id="8" name="TextBox 7"/>
          <p:cNvSpPr txBox="1"/>
          <p:nvPr/>
        </p:nvSpPr>
        <p:spPr>
          <a:xfrm>
            <a:off x="6096000" y="5638800"/>
            <a:ext cx="2895600" cy="830997"/>
          </a:xfrm>
          <a:prstGeom prst="rect">
            <a:avLst/>
          </a:prstGeom>
          <a:noFill/>
        </p:spPr>
        <p:txBody>
          <a:bodyPr wrap="square" rtlCol="0">
            <a:spAutoFit/>
          </a:bodyPr>
          <a:lstStyle/>
          <a:p>
            <a:r>
              <a:rPr lang="en-US" dirty="0" smtClean="0"/>
              <a:t>	</a:t>
            </a:r>
            <a:r>
              <a:rPr lang="en-US" sz="1800" dirty="0" smtClean="0"/>
              <a:t>Ongoing </a:t>
            </a:r>
          </a:p>
          <a:p>
            <a:r>
              <a:rPr lang="en-US" dirty="0"/>
              <a:t>	</a:t>
            </a:r>
            <a:r>
              <a:rPr lang="en-US" sz="1800" dirty="0" smtClean="0"/>
              <a:t>Proposed </a:t>
            </a:r>
            <a:endParaRPr lang="en-US" sz="1800" dirty="0"/>
          </a:p>
        </p:txBody>
      </p:sp>
      <p:sp>
        <p:nvSpPr>
          <p:cNvPr id="9" name="Rectangle 8"/>
          <p:cNvSpPr/>
          <p:nvPr/>
        </p:nvSpPr>
        <p:spPr>
          <a:xfrm>
            <a:off x="6400800" y="5943600"/>
            <a:ext cx="228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6172200"/>
            <a:ext cx="2286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8"/>
          <p:cNvSpPr>
            <a:spLocks noGrp="1"/>
          </p:cNvSpPr>
          <p:nvPr>
            <p:ph type="title"/>
          </p:nvPr>
        </p:nvSpPr>
        <p:spPr>
          <a:xfrm>
            <a:off x="838200" y="152400"/>
            <a:ext cx="7467600" cy="533400"/>
          </a:xfrm>
        </p:spPr>
        <p:style>
          <a:lnRef idx="2">
            <a:schemeClr val="accent2"/>
          </a:lnRef>
          <a:fillRef idx="1">
            <a:schemeClr val="lt1"/>
          </a:fillRef>
          <a:effectRef idx="0">
            <a:schemeClr val="accent2"/>
          </a:effectRef>
          <a:fontRef idx="minor">
            <a:schemeClr val="dk1"/>
          </a:fontRef>
        </p:style>
        <p:txBody>
          <a:bodyPr>
            <a:normAutofit/>
          </a:bodyPr>
          <a:lstStyle/>
          <a:p>
            <a:r>
              <a:rPr lang="en-US" sz="2800" dirty="0" smtClean="0"/>
              <a:t>Accelerating Structures</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934200" y="6400800"/>
            <a:ext cx="2068283" cy="533400"/>
          </a:xfrm>
          <a:prstGeom prst="rect">
            <a:avLst/>
          </a:prstGeom>
        </p:spPr>
        <p:txBody>
          <a:bodyPr/>
          <a:lstStyle/>
          <a:p>
            <a:r>
              <a:rPr lang="en-US" sz="1800" dirty="0" smtClean="0">
                <a:solidFill>
                  <a:srgbClr val="FF0000"/>
                </a:solidFill>
              </a:rPr>
              <a:t>Sanjay </a:t>
            </a:r>
            <a:r>
              <a:rPr lang="en-US" sz="1800" dirty="0" err="1" smtClean="0">
                <a:solidFill>
                  <a:srgbClr val="FF0000"/>
                </a:solidFill>
              </a:rPr>
              <a:t>Malhotra</a:t>
            </a:r>
            <a:endParaRPr lang="en-US" sz="1800" dirty="0">
              <a:solidFill>
                <a:srgbClr val="FF0000"/>
              </a:solidFill>
            </a:endParaRPr>
          </a:p>
        </p:txBody>
      </p:sp>
      <p:sp>
        <p:nvSpPr>
          <p:cNvPr id="4" name="Content Placeholder 3"/>
          <p:cNvSpPr>
            <a:spLocks noGrp="1"/>
          </p:cNvSpPr>
          <p:nvPr>
            <p:ph sz="quarter" idx="1"/>
          </p:nvPr>
        </p:nvSpPr>
        <p:spPr>
          <a:xfrm>
            <a:off x="304800" y="990600"/>
            <a:ext cx="8461248" cy="4648200"/>
          </a:xfrm>
        </p:spPr>
        <p:txBody>
          <a:bodyPr>
            <a:normAutofit lnSpcReduction="10000"/>
          </a:bodyPr>
          <a:lstStyle/>
          <a:p>
            <a:pPr algn="just">
              <a:buNone/>
            </a:pPr>
            <a:r>
              <a:rPr lang="en-US" sz="2000" dirty="0" smtClean="0">
                <a:solidFill>
                  <a:srgbClr val="FF0000"/>
                </a:solidFill>
              </a:rPr>
              <a:t>Input beam emittance :</a:t>
            </a:r>
          </a:p>
          <a:p>
            <a:pPr algn="just"/>
            <a:r>
              <a:rPr lang="en-US" sz="2000" dirty="0" smtClean="0"/>
              <a:t>Transverse: 0.16 </a:t>
            </a:r>
            <a:r>
              <a:rPr lang="en-US" sz="2000" dirty="0" err="1" smtClean="0"/>
              <a:t>pi.mm.mrad</a:t>
            </a:r>
            <a:endParaRPr lang="en-US" sz="2000" dirty="0" smtClean="0"/>
          </a:p>
          <a:p>
            <a:pPr algn="just"/>
            <a:r>
              <a:rPr lang="en-US" sz="2000" dirty="0" smtClean="0"/>
              <a:t>Longitudinal: 0.21 pi.mm/</a:t>
            </a:r>
            <a:r>
              <a:rPr lang="en-US" sz="2000" dirty="0" err="1" smtClean="0"/>
              <a:t>mrad</a:t>
            </a:r>
            <a:endParaRPr lang="en-US" sz="2000" dirty="0" smtClean="0"/>
          </a:p>
          <a:p>
            <a:pPr algn="just">
              <a:buNone/>
            </a:pPr>
            <a:r>
              <a:rPr lang="en-US" sz="2000" dirty="0" smtClean="0">
                <a:solidFill>
                  <a:srgbClr val="FF0000"/>
                </a:solidFill>
              </a:rPr>
              <a:t>Output beam emittance </a:t>
            </a:r>
            <a:r>
              <a:rPr lang="en-US" sz="2000" dirty="0" smtClean="0"/>
              <a:t>:</a:t>
            </a:r>
          </a:p>
          <a:p>
            <a:pPr algn="just"/>
            <a:r>
              <a:rPr lang="en-US" sz="2000" dirty="0" smtClean="0"/>
              <a:t>Transverse: 0.16 </a:t>
            </a:r>
            <a:r>
              <a:rPr lang="en-US" sz="2000" dirty="0" err="1" smtClean="0"/>
              <a:t>pi.mm.mrad</a:t>
            </a:r>
            <a:endParaRPr lang="en-US" sz="2000" dirty="0" smtClean="0"/>
          </a:p>
          <a:p>
            <a:pPr algn="just"/>
            <a:r>
              <a:rPr lang="en-US" sz="2000" dirty="0" smtClean="0"/>
              <a:t>Longitudinal: 0.2776 pi.mm/</a:t>
            </a:r>
            <a:r>
              <a:rPr lang="en-US" sz="2000" dirty="0" err="1" smtClean="0"/>
              <a:t>mrad</a:t>
            </a:r>
            <a:endParaRPr lang="en-US" sz="2000" dirty="0" smtClean="0"/>
          </a:p>
          <a:p>
            <a:pPr algn="just"/>
            <a:endParaRPr lang="en-US" sz="2000" dirty="0" smtClean="0"/>
          </a:p>
          <a:p>
            <a:pPr algn="just"/>
            <a:r>
              <a:rPr lang="en-US" sz="2000" dirty="0" smtClean="0"/>
              <a:t>The primary functions of the PXIE MEBT are to match optical functions between the RFQ and the superconducting HWR cryomodule and to generate arbitrary bunch patterns at 162.5 MHz using an integrated wide-band chopper and beam absorbers, capable of disposing of 4 </a:t>
            </a:r>
            <a:r>
              <a:rPr lang="en-US" sz="2000" dirty="0" err="1" smtClean="0"/>
              <a:t>mA</a:t>
            </a:r>
            <a:r>
              <a:rPr lang="en-US" sz="2000" dirty="0" smtClean="0"/>
              <a:t> average beam current. In addition, the MEBT will include beam diagnostics to measure the beam properties coming out of the RFQ and into the HWR cryomodule. </a:t>
            </a:r>
            <a:endParaRPr lang="en-US" dirty="0" smtClean="0"/>
          </a:p>
        </p:txBody>
      </p:sp>
      <p:sp>
        <p:nvSpPr>
          <p:cNvPr id="5" name="Title 38"/>
          <p:cNvSpPr>
            <a:spLocks noGrp="1"/>
          </p:cNvSpPr>
          <p:nvPr>
            <p:ph type="title"/>
          </p:nvPr>
        </p:nvSpPr>
        <p:spPr>
          <a:xfrm>
            <a:off x="1600200" y="0"/>
            <a:ext cx="6477000" cy="685800"/>
          </a:xfrm>
          <a:noFill/>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200" dirty="0" smtClean="0"/>
              <a:t>MEBT Line Specifications</a:t>
            </a:r>
            <a:endParaRPr lang="en-US" sz="3200" dirty="0"/>
          </a:p>
        </p:txBody>
      </p:sp>
      <p:pic>
        <p:nvPicPr>
          <p:cNvPr id="6"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553200" y="6477000"/>
            <a:ext cx="2819400" cy="365125"/>
          </a:xfrm>
          <a:prstGeom prst="rect">
            <a:avLst/>
          </a:prstGeom>
        </p:spPr>
        <p:txBody>
          <a:bodyPr/>
          <a:lstStyle/>
          <a:p>
            <a:r>
              <a:rPr lang="en-US" sz="1800" dirty="0" smtClean="0">
                <a:solidFill>
                  <a:srgbClr val="FF0000"/>
                </a:solidFill>
              </a:rPr>
              <a:t>Sanjay </a:t>
            </a:r>
            <a:r>
              <a:rPr lang="en-US" sz="1800" dirty="0" err="1" smtClean="0">
                <a:solidFill>
                  <a:srgbClr val="FF0000"/>
                </a:solidFill>
              </a:rPr>
              <a:t>Malhotra</a:t>
            </a:r>
            <a:endParaRPr lang="en-US" sz="1800" dirty="0">
              <a:solidFill>
                <a:srgbClr val="FF0000"/>
              </a:solidFill>
            </a:endParaRPr>
          </a:p>
        </p:txBody>
      </p:sp>
      <p:sp>
        <p:nvSpPr>
          <p:cNvPr id="4" name="Content Placeholder 3"/>
          <p:cNvSpPr>
            <a:spLocks noGrp="1"/>
          </p:cNvSpPr>
          <p:nvPr>
            <p:ph sz="quarter" idx="1"/>
          </p:nvPr>
        </p:nvSpPr>
        <p:spPr/>
        <p:txBody>
          <a:bodyPr>
            <a:normAutofit/>
          </a:bodyPr>
          <a:lstStyle/>
          <a:p>
            <a:pPr algn="just"/>
            <a:r>
              <a:rPr lang="en-US" sz="2000" dirty="0" smtClean="0"/>
              <a:t>Transverse focusing in the PXIE MEBT is provided by 2 Quadrupole doublets and 7 Quadrupole triplets. The total of 25 Quadrupole are of two types, 11 Quadrupole of Type F and 14 of Type D.</a:t>
            </a:r>
          </a:p>
          <a:p>
            <a:pPr algn="just"/>
            <a:r>
              <a:rPr lang="en-US" sz="2000" dirty="0" smtClean="0"/>
              <a:t>A dipole corrector assembly is mounted downstream of each triplet or doublet (total of 9). Each assembly includes two (H and V) dipole correctors.</a:t>
            </a:r>
            <a:endParaRPr lang="en-US" sz="2000" dirty="0"/>
          </a:p>
        </p:txBody>
      </p:sp>
      <p:graphicFrame>
        <p:nvGraphicFramePr>
          <p:cNvPr id="5" name="Table 4"/>
          <p:cNvGraphicFramePr>
            <a:graphicFrameLocks noGrp="1"/>
          </p:cNvGraphicFramePr>
          <p:nvPr/>
        </p:nvGraphicFramePr>
        <p:xfrm>
          <a:off x="990600" y="3657600"/>
          <a:ext cx="7543800" cy="2387990"/>
        </p:xfrm>
        <a:graphic>
          <a:graphicData uri="http://schemas.openxmlformats.org/drawingml/2006/table">
            <a:tbl>
              <a:tblPr firstRow="1" bandRow="1">
                <a:tableStyleId>{3C2FFA5D-87B4-456A-9821-1D502468CF0F}</a:tableStyleId>
              </a:tblPr>
              <a:tblGrid>
                <a:gridCol w="609600"/>
                <a:gridCol w="1600200"/>
                <a:gridCol w="838200"/>
                <a:gridCol w="2590800"/>
                <a:gridCol w="1905000"/>
              </a:tblGrid>
              <a:tr h="594946">
                <a:tc>
                  <a:txBody>
                    <a:bodyPr/>
                    <a:lstStyle/>
                    <a:p>
                      <a:pPr algn="ctr"/>
                      <a:r>
                        <a:rPr lang="en-US" sz="1400" dirty="0" smtClean="0"/>
                        <a:t>Sr. no</a:t>
                      </a:r>
                      <a:endParaRPr lang="en-US" sz="1400" dirty="0"/>
                    </a:p>
                  </a:txBody>
                  <a:tcPr/>
                </a:tc>
                <a:tc>
                  <a:txBody>
                    <a:bodyPr/>
                    <a:lstStyle/>
                    <a:p>
                      <a:pPr algn="ctr"/>
                      <a:r>
                        <a:rPr lang="en-US" sz="1400" dirty="0" smtClean="0"/>
                        <a:t>Type</a:t>
                      </a:r>
                      <a:endParaRPr lang="en-US" sz="1400" dirty="0"/>
                    </a:p>
                  </a:txBody>
                  <a:tcPr/>
                </a:tc>
                <a:tc>
                  <a:txBody>
                    <a:bodyPr/>
                    <a:lstStyle/>
                    <a:p>
                      <a:pPr algn="ctr"/>
                      <a:r>
                        <a:rPr lang="en-US" sz="1400" dirty="0" smtClean="0"/>
                        <a:t>Quantity</a:t>
                      </a:r>
                      <a:endParaRPr lang="en-US" sz="1400" dirty="0"/>
                    </a:p>
                  </a:txBody>
                  <a:tcPr/>
                </a:tc>
                <a:tc>
                  <a:txBody>
                    <a:bodyPr/>
                    <a:lstStyle/>
                    <a:p>
                      <a:pPr algn="ctr"/>
                      <a:r>
                        <a:rPr lang="en-US" sz="1400" dirty="0" smtClean="0"/>
                        <a:t>Integrated Gradient or integrated field</a:t>
                      </a:r>
                      <a:endParaRPr lang="en-US" sz="1400" dirty="0"/>
                    </a:p>
                  </a:txBody>
                  <a:tcPr/>
                </a:tc>
                <a:tc>
                  <a:txBody>
                    <a:bodyPr/>
                    <a:lstStyle/>
                    <a:p>
                      <a:pPr algn="ctr"/>
                      <a:r>
                        <a:rPr lang="en-US" sz="1400" dirty="0" smtClean="0"/>
                        <a:t>Field homogeneity </a:t>
                      </a:r>
                      <a:endParaRPr lang="en-US" sz="1400" dirty="0"/>
                    </a:p>
                  </a:txBody>
                  <a:tcPr/>
                </a:tc>
              </a:tr>
              <a:tr h="339969">
                <a:tc>
                  <a:txBody>
                    <a:bodyPr/>
                    <a:lstStyle/>
                    <a:p>
                      <a:pPr algn="ctr"/>
                      <a:r>
                        <a:rPr lang="en-US" sz="1400" dirty="0" smtClean="0"/>
                        <a:t>1</a:t>
                      </a:r>
                      <a:endParaRPr lang="en-US" sz="1400" dirty="0"/>
                    </a:p>
                  </a:txBody>
                  <a:tcPr/>
                </a:tc>
                <a:tc>
                  <a:txBody>
                    <a:bodyPr/>
                    <a:lstStyle/>
                    <a:p>
                      <a:pPr algn="ctr"/>
                      <a:r>
                        <a:rPr lang="en-US" sz="1400" dirty="0" smtClean="0"/>
                        <a:t>Quadrupole F</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1.5T in</a:t>
                      </a:r>
                      <a:r>
                        <a:rPr lang="en-US" sz="1400" baseline="0" dirty="0" smtClean="0"/>
                        <a:t> GFR 23mm</a:t>
                      </a:r>
                      <a:endParaRPr lang="en-US" sz="1400" dirty="0"/>
                    </a:p>
                  </a:txBody>
                  <a:tcPr/>
                </a:tc>
                <a:tc>
                  <a:txBody>
                    <a:bodyPr/>
                    <a:lstStyle/>
                    <a:p>
                      <a:pPr algn="ctr"/>
                      <a:r>
                        <a:rPr lang="en-US" sz="1400" dirty="0" smtClean="0"/>
                        <a:t>1%</a:t>
                      </a:r>
                      <a:endParaRPr lang="en-US" sz="1400" dirty="0"/>
                    </a:p>
                  </a:txBody>
                  <a:tcPr/>
                </a:tc>
              </a:tr>
              <a:tr h="339969">
                <a:tc>
                  <a:txBody>
                    <a:bodyPr/>
                    <a:lstStyle/>
                    <a:p>
                      <a:pPr algn="ctr"/>
                      <a:r>
                        <a:rPr lang="en-US" sz="1400" dirty="0" smtClean="0"/>
                        <a:t>2</a:t>
                      </a:r>
                      <a:endParaRPr lang="en-US" sz="1400" dirty="0"/>
                    </a:p>
                  </a:txBody>
                  <a:tcPr/>
                </a:tc>
                <a:tc>
                  <a:txBody>
                    <a:bodyPr/>
                    <a:lstStyle/>
                    <a:p>
                      <a:pPr algn="ctr"/>
                      <a:r>
                        <a:rPr lang="en-US" sz="1400" dirty="0" smtClean="0"/>
                        <a:t>Quadrupole D</a:t>
                      </a:r>
                      <a:endParaRPr lang="en-US" sz="1400" dirty="0"/>
                    </a:p>
                  </a:txBody>
                  <a:tcPr/>
                </a:tc>
                <a:tc>
                  <a:txBody>
                    <a:bodyPr/>
                    <a:lstStyle/>
                    <a:p>
                      <a:pPr algn="ctr"/>
                      <a:r>
                        <a:rPr lang="en-US" sz="1400" dirty="0" smtClean="0"/>
                        <a:t>14</a:t>
                      </a:r>
                      <a:endParaRPr lang="en-US" sz="1400" dirty="0"/>
                    </a:p>
                  </a:txBody>
                  <a:tcPr/>
                </a:tc>
                <a:tc>
                  <a:txBody>
                    <a:bodyPr/>
                    <a:lstStyle/>
                    <a:p>
                      <a:pPr algn="ctr"/>
                      <a:r>
                        <a:rPr lang="en-US" sz="1400" dirty="0" smtClean="0"/>
                        <a:t>0.85T in GRF 23mm</a:t>
                      </a:r>
                      <a:endParaRPr lang="en-US" sz="1400" dirty="0"/>
                    </a:p>
                  </a:txBody>
                  <a:tcPr/>
                </a:tc>
                <a:tc>
                  <a:txBody>
                    <a:bodyPr/>
                    <a:lstStyle/>
                    <a:p>
                      <a:pPr algn="ctr"/>
                      <a:r>
                        <a:rPr lang="en-US" sz="1400" dirty="0" smtClean="0"/>
                        <a:t>1%</a:t>
                      </a:r>
                      <a:endParaRPr lang="en-US" sz="1400" dirty="0"/>
                    </a:p>
                  </a:txBody>
                  <a:tcPr/>
                </a:tc>
              </a:tr>
              <a:tr h="339969">
                <a:tc>
                  <a:txBody>
                    <a:bodyPr/>
                    <a:lstStyle/>
                    <a:p>
                      <a:pPr algn="ctr"/>
                      <a:r>
                        <a:rPr lang="en-US" sz="1400" dirty="0" smtClean="0"/>
                        <a:t>3</a:t>
                      </a:r>
                      <a:endParaRPr lang="en-US" sz="1400" dirty="0"/>
                    </a:p>
                  </a:txBody>
                  <a:tcPr/>
                </a:tc>
                <a:tc>
                  <a:txBody>
                    <a:bodyPr/>
                    <a:lstStyle/>
                    <a:p>
                      <a:pPr algn="ctr"/>
                      <a:r>
                        <a:rPr lang="en-US" sz="1400" dirty="0" smtClean="0"/>
                        <a:t>H Dipole corrector</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2.1mT*m in GFR</a:t>
                      </a:r>
                      <a:r>
                        <a:rPr lang="en-US" sz="1400" baseline="0" dirty="0" smtClean="0"/>
                        <a:t> of 23mm</a:t>
                      </a:r>
                      <a:endParaRPr lang="en-US" sz="1400" dirty="0"/>
                    </a:p>
                  </a:txBody>
                  <a:tcPr/>
                </a:tc>
                <a:tc>
                  <a:txBody>
                    <a:bodyPr/>
                    <a:lstStyle/>
                    <a:p>
                      <a:pPr algn="ctr"/>
                      <a:r>
                        <a:rPr lang="en-US" sz="1400" dirty="0" smtClean="0"/>
                        <a:t>5%</a:t>
                      </a:r>
                      <a:endParaRPr lang="en-US" sz="1400" dirty="0"/>
                    </a:p>
                  </a:txBody>
                  <a:tcPr/>
                </a:tc>
              </a:tr>
              <a:tr h="594946">
                <a:tc>
                  <a:txBody>
                    <a:bodyPr/>
                    <a:lstStyle/>
                    <a:p>
                      <a:pPr algn="ctr"/>
                      <a:r>
                        <a:rPr lang="en-US" sz="1400" dirty="0" smtClean="0"/>
                        <a:t>4</a:t>
                      </a:r>
                      <a:endParaRPr lang="en-US" sz="1400" dirty="0"/>
                    </a:p>
                  </a:txBody>
                  <a:tcPr/>
                </a:tc>
                <a:tc>
                  <a:txBody>
                    <a:bodyPr/>
                    <a:lstStyle/>
                    <a:p>
                      <a:pPr algn="ctr"/>
                      <a:r>
                        <a:rPr lang="en-US" sz="1400" dirty="0" smtClean="0"/>
                        <a:t>V dipole corrector</a:t>
                      </a:r>
                      <a:endParaRPr lang="en-US" sz="1400" dirty="0"/>
                    </a:p>
                  </a:txBody>
                  <a:tcPr/>
                </a:tc>
                <a:tc>
                  <a:txBody>
                    <a:bodyPr/>
                    <a:lstStyle/>
                    <a:p>
                      <a:pPr algn="ctr"/>
                      <a:r>
                        <a:rPr lang="en-US" sz="1400" dirty="0" smtClean="0"/>
                        <a:t>9</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2.1mT*m in GFR</a:t>
                      </a:r>
                      <a:r>
                        <a:rPr lang="en-US" sz="1400" baseline="0" dirty="0" smtClean="0"/>
                        <a:t> of 23mm</a:t>
                      </a:r>
                      <a:endParaRPr lang="en-US" sz="1400" dirty="0" smtClean="0"/>
                    </a:p>
                    <a:p>
                      <a:pPr algn="ctr"/>
                      <a:endParaRPr lang="en-US" sz="1400" dirty="0"/>
                    </a:p>
                  </a:txBody>
                  <a:tcPr/>
                </a:tc>
                <a:tc>
                  <a:txBody>
                    <a:bodyPr/>
                    <a:lstStyle/>
                    <a:p>
                      <a:pPr algn="ctr"/>
                      <a:r>
                        <a:rPr lang="en-US" sz="1400" dirty="0" smtClean="0"/>
                        <a:t>5%</a:t>
                      </a:r>
                      <a:endParaRPr lang="en-US" sz="1400" dirty="0"/>
                    </a:p>
                  </a:txBody>
                  <a:tcPr/>
                </a:tc>
              </a:tr>
            </a:tbl>
          </a:graphicData>
        </a:graphic>
      </p:graphicFrame>
      <p:sp>
        <p:nvSpPr>
          <p:cNvPr id="6" name="Title 38"/>
          <p:cNvSpPr>
            <a:spLocks noGrp="1"/>
          </p:cNvSpPr>
          <p:nvPr>
            <p:ph type="title"/>
          </p:nvPr>
        </p:nvSpPr>
        <p:spPr>
          <a:xfrm>
            <a:off x="1524000" y="76200"/>
            <a:ext cx="6705600" cy="6096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dirty="0" smtClean="0"/>
              <a:t>MEBT Magnets Specifications</a:t>
            </a:r>
            <a:endParaRPr lang="en-US" sz="3600" dirty="0"/>
          </a:p>
        </p:txBody>
      </p:sp>
      <p:pic>
        <p:nvPicPr>
          <p:cNvPr id="7"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324600" y="6492875"/>
            <a:ext cx="2601683" cy="365125"/>
          </a:xfrm>
          <a:prstGeom prst="rect">
            <a:avLst/>
          </a:prstGeom>
        </p:spPr>
        <p:txBody>
          <a:bodyPr/>
          <a:lstStyle/>
          <a:p>
            <a:r>
              <a:rPr lang="en-US" sz="1800" dirty="0" smtClean="0">
                <a:solidFill>
                  <a:srgbClr val="FF0000"/>
                </a:solidFill>
              </a:rPr>
              <a:t>Sanjay </a:t>
            </a:r>
            <a:r>
              <a:rPr lang="en-US" sz="1800" dirty="0" err="1" smtClean="0">
                <a:solidFill>
                  <a:srgbClr val="FF0000"/>
                </a:solidFill>
              </a:rPr>
              <a:t>Malhotra</a:t>
            </a:r>
            <a:r>
              <a:rPr lang="en-US" sz="1800" dirty="0" smtClean="0">
                <a:solidFill>
                  <a:srgbClr val="FF0000"/>
                </a:solidFill>
              </a:rPr>
              <a:t>, </a:t>
            </a:r>
            <a:r>
              <a:rPr lang="en-US" sz="1800" dirty="0" err="1" smtClean="0">
                <a:solidFill>
                  <a:srgbClr val="FF0000"/>
                </a:solidFill>
              </a:rPr>
              <a:t>CnID</a:t>
            </a:r>
            <a:endParaRPr lang="en-US" sz="1800" dirty="0">
              <a:solidFill>
                <a:srgbClr val="FF0000"/>
              </a:solidFill>
            </a:endParaRPr>
          </a:p>
        </p:txBody>
      </p:sp>
      <p:sp>
        <p:nvSpPr>
          <p:cNvPr id="4" name="Content Placeholder 3"/>
          <p:cNvSpPr>
            <a:spLocks noGrp="1"/>
          </p:cNvSpPr>
          <p:nvPr>
            <p:ph sz="quarter" idx="1"/>
          </p:nvPr>
        </p:nvSpPr>
        <p:spPr>
          <a:xfrm>
            <a:off x="228600" y="1600200"/>
            <a:ext cx="8537448" cy="4876800"/>
          </a:xfrm>
        </p:spPr>
        <p:txBody>
          <a:bodyPr/>
          <a:lstStyle/>
          <a:p>
            <a:pPr algn="just"/>
            <a:r>
              <a:rPr lang="en-IN" sz="3200" dirty="0" smtClean="0">
                <a:solidFill>
                  <a:srgbClr val="FF0000"/>
                </a:solidFill>
              </a:rPr>
              <a:t>Project X : </a:t>
            </a:r>
          </a:p>
          <a:p>
            <a:pPr algn="just"/>
            <a:r>
              <a:rPr lang="en-IN" sz="2000" dirty="0" smtClean="0"/>
              <a:t>SSR0/HWR, SSR1 and SSR2. Operate at the same resonating frequency, but different β. </a:t>
            </a:r>
          </a:p>
          <a:p>
            <a:pPr algn="just"/>
            <a:r>
              <a:rPr lang="en-IN" sz="2000" dirty="0" smtClean="0"/>
              <a:t>Equal transverse dimensions but different longitudinal dimensions. </a:t>
            </a:r>
          </a:p>
          <a:p>
            <a:pPr algn="just"/>
            <a:endParaRPr lang="en-IN" sz="2000" dirty="0" smtClean="0"/>
          </a:p>
          <a:p>
            <a:pPr algn="just"/>
            <a:endParaRPr lang="en-US" sz="2000" dirty="0" smtClean="0"/>
          </a:p>
          <a:p>
            <a:endParaRPr lang="en-US" dirty="0"/>
          </a:p>
        </p:txBody>
      </p:sp>
      <p:sp>
        <p:nvSpPr>
          <p:cNvPr id="5" name="Title 38"/>
          <p:cNvSpPr>
            <a:spLocks noGrp="1"/>
          </p:cNvSpPr>
          <p:nvPr>
            <p:ph type="title"/>
          </p:nvPr>
        </p:nvSpPr>
        <p:spPr>
          <a:xfrm>
            <a:off x="1219200" y="76200"/>
            <a:ext cx="7162800" cy="5334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smtClean="0">
                <a:solidFill>
                  <a:srgbClr val="FF0000"/>
                </a:solidFill>
              </a:rPr>
              <a:t>SSR2 &amp; their SC solenoid focusing magnets</a:t>
            </a:r>
            <a:endParaRPr lang="en-US" sz="2400" dirty="0">
              <a:solidFill>
                <a:srgbClr val="FF0000"/>
              </a:solidFill>
            </a:endParaRPr>
          </a:p>
        </p:txBody>
      </p:sp>
      <p:pic>
        <p:nvPicPr>
          <p:cNvPr id="6" name="Picture 5"/>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1942" t="6989" r="11131" b="7976"/>
          <a:stretch>
            <a:fillRect/>
          </a:stretch>
        </p:blipFill>
        <p:spPr bwMode="auto">
          <a:xfrm>
            <a:off x="2057400" y="3429000"/>
            <a:ext cx="4724400" cy="2286000"/>
          </a:xfrm>
          <a:prstGeom prst="rect">
            <a:avLst/>
          </a:prstGeom>
          <a:noFill/>
          <a:ln>
            <a:noFill/>
          </a:ln>
        </p:spPr>
      </p:pic>
      <p:sp>
        <p:nvSpPr>
          <p:cNvPr id="8" name="Title 38"/>
          <p:cNvSpPr txBox="1">
            <a:spLocks/>
          </p:cNvSpPr>
          <p:nvPr/>
        </p:nvSpPr>
        <p:spPr>
          <a:xfrm>
            <a:off x="1219200" y="5791200"/>
            <a:ext cx="6858000" cy="381000"/>
          </a:xfrm>
          <a:prstGeom prst="rect">
            <a:avLst/>
          </a:prstGeom>
        </p:spPr>
        <p:style>
          <a:lnRef idx="2">
            <a:schemeClr val="accent2"/>
          </a:lnRef>
          <a:fillRef idx="1">
            <a:schemeClr val="lt1"/>
          </a:fillRef>
          <a:effectRef idx="0">
            <a:schemeClr val="accent2"/>
          </a:effectRef>
          <a:fontRef idx="minor">
            <a:schemeClr val="dk1"/>
          </a:fontRef>
        </p:style>
        <p:txBody>
          <a:bodyPr vert="horz"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dirty="0" smtClean="0"/>
              <a:t>Sub-components of SSR2</a:t>
            </a:r>
            <a:endParaRPr kumimoji="0" lang="en-US" sz="22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Picture 2" descr="C:\Documents and Settings\a\My Documents\My Pictures\_4734819587.jpg"/>
          <p:cNvPicPr>
            <a:picLocks noChangeAspect="1" noChangeArrowheads="1"/>
          </p:cNvPicPr>
          <p:nvPr/>
        </p:nvPicPr>
        <p:blipFill>
          <a:blip r:embed="rId3"/>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91400" cy="609600"/>
          </a:xfrm>
          <a:solidFill>
            <a:schemeClr val="lt1">
              <a:alpha val="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r>
              <a:rPr lang="en-US" sz="2000" b="1" dirty="0" smtClean="0">
                <a:solidFill>
                  <a:srgbClr val="FF0000"/>
                </a:solidFill>
              </a:rPr>
              <a:t>EM Design and prototype development for MEBT, SSR2 cavities and Superconducting magnets</a:t>
            </a:r>
            <a:endParaRPr lang="en-US" sz="2000" b="1" dirty="0">
              <a:solidFill>
                <a:srgbClr val="FF0000"/>
              </a:solidFill>
            </a:endParaRPr>
          </a:p>
        </p:txBody>
      </p:sp>
      <p:sp>
        <p:nvSpPr>
          <p:cNvPr id="3" name="Content Placeholder 2"/>
          <p:cNvSpPr>
            <a:spLocks noGrp="1"/>
          </p:cNvSpPr>
          <p:nvPr>
            <p:ph sz="quarter" idx="1"/>
          </p:nvPr>
        </p:nvSpPr>
        <p:spPr>
          <a:xfrm>
            <a:off x="228600" y="1066800"/>
            <a:ext cx="8610600" cy="4648200"/>
          </a:xfrm>
        </p:spPr>
        <p:txBody>
          <a:bodyPr>
            <a:normAutofit lnSpcReduction="10000"/>
          </a:bodyPr>
          <a:lstStyle/>
          <a:p>
            <a:pPr>
              <a:buSzPct val="100000"/>
              <a:buFont typeface="Arial" pitchFamily="34" charset="0"/>
              <a:buChar char="•"/>
            </a:pPr>
            <a:r>
              <a:rPr lang="en-US" sz="2400" dirty="0" smtClean="0"/>
              <a:t>Electromagnetic design of </a:t>
            </a:r>
            <a:r>
              <a:rPr lang="en-US" sz="2400" dirty="0" err="1" smtClean="0"/>
              <a:t>Quadrupoles</a:t>
            </a:r>
            <a:r>
              <a:rPr lang="en-US" sz="2400" dirty="0" smtClean="0"/>
              <a:t>, Dipoles and Superconducting solenoids using 3D finite element analysis software</a:t>
            </a:r>
          </a:p>
          <a:p>
            <a:pPr>
              <a:buSzPct val="100000"/>
              <a:buFont typeface="Arial" pitchFamily="34" charset="0"/>
              <a:buChar char="•"/>
            </a:pPr>
            <a:r>
              <a:rPr lang="en-US" sz="2400" dirty="0" smtClean="0"/>
              <a:t>Pole shaping using Poisson and other codes</a:t>
            </a:r>
          </a:p>
          <a:p>
            <a:pPr>
              <a:buSzPct val="100000"/>
              <a:buFont typeface="Arial" pitchFamily="34" charset="0"/>
              <a:buChar char="•"/>
            </a:pPr>
            <a:r>
              <a:rPr lang="en-US" sz="2400" dirty="0" smtClean="0"/>
              <a:t>Beam dynamics studies for MEBT line</a:t>
            </a:r>
          </a:p>
          <a:p>
            <a:pPr>
              <a:buSzPct val="100000"/>
              <a:buFont typeface="Arial" pitchFamily="34" charset="0"/>
              <a:buChar char="•"/>
            </a:pPr>
            <a:r>
              <a:rPr lang="en-US" sz="2400" dirty="0" smtClean="0"/>
              <a:t>Design drawings at BARC; Prototype development in industry</a:t>
            </a:r>
          </a:p>
          <a:p>
            <a:pPr>
              <a:buSzPct val="100000"/>
              <a:buFont typeface="Arial" pitchFamily="34" charset="0"/>
              <a:buChar char="•"/>
            </a:pPr>
            <a:r>
              <a:rPr lang="en-US" sz="2400" dirty="0" smtClean="0"/>
              <a:t>Superconducting magnets fabrication using LTS strands</a:t>
            </a:r>
          </a:p>
          <a:p>
            <a:pPr>
              <a:buSzPct val="100000"/>
              <a:buFont typeface="Arial" pitchFamily="34" charset="0"/>
              <a:buChar char="•"/>
            </a:pPr>
            <a:r>
              <a:rPr lang="en-US" sz="2400" dirty="0" smtClean="0"/>
              <a:t>Qualifications and magnetic measurements on prototypes at BARC and </a:t>
            </a:r>
            <a:r>
              <a:rPr lang="en-US" sz="2400" dirty="0" err="1" smtClean="0"/>
              <a:t>Fermilab</a:t>
            </a:r>
            <a:endParaRPr lang="en-US" sz="2400" dirty="0" smtClean="0"/>
          </a:p>
          <a:p>
            <a:pPr>
              <a:buSzPct val="100000"/>
              <a:buFont typeface="Arial" pitchFamily="34" charset="0"/>
              <a:buChar char="•"/>
            </a:pPr>
            <a:r>
              <a:rPr lang="en-US" sz="2400" dirty="0" smtClean="0"/>
              <a:t>Final development at Indian Industry</a:t>
            </a:r>
          </a:p>
          <a:p>
            <a:endParaRPr lang="en-US" dirty="0" smtClean="0"/>
          </a:p>
          <a:p>
            <a:endParaRPr lang="en-US" dirty="0"/>
          </a:p>
        </p:txBody>
      </p:sp>
      <p:sp>
        <p:nvSpPr>
          <p:cNvPr id="4" name="Footer Placeholder 3"/>
          <p:cNvSpPr>
            <a:spLocks noGrp="1"/>
          </p:cNvSpPr>
          <p:nvPr>
            <p:ph type="ftr" sz="quarter" idx="4294967295"/>
          </p:nvPr>
        </p:nvSpPr>
        <p:spPr>
          <a:xfrm>
            <a:off x="6096000" y="6324600"/>
            <a:ext cx="2754083" cy="365125"/>
          </a:xfrm>
          <a:prstGeom prst="rect">
            <a:avLst/>
          </a:prstGeom>
        </p:spPr>
        <p:txBody>
          <a:bodyPr/>
          <a:lstStyle/>
          <a:p>
            <a:r>
              <a:rPr lang="en-US" sz="1800" dirty="0" smtClean="0">
                <a:solidFill>
                  <a:srgbClr val="FF0000"/>
                </a:solidFill>
              </a:rPr>
              <a:t>Sanjay </a:t>
            </a:r>
            <a:r>
              <a:rPr lang="en-US" sz="1800" dirty="0" err="1" smtClean="0">
                <a:solidFill>
                  <a:srgbClr val="FF0000"/>
                </a:solidFill>
              </a:rPr>
              <a:t>Malhotra</a:t>
            </a:r>
            <a:r>
              <a:rPr lang="en-US" sz="1800" dirty="0" smtClean="0">
                <a:solidFill>
                  <a:srgbClr val="FF0000"/>
                </a:solidFill>
              </a:rPr>
              <a:t>, </a:t>
            </a:r>
            <a:r>
              <a:rPr lang="en-US" sz="1800" dirty="0" err="1" smtClean="0">
                <a:solidFill>
                  <a:srgbClr val="FF0000"/>
                </a:solidFill>
              </a:rPr>
              <a:t>CnID</a:t>
            </a:r>
            <a:endParaRPr lang="en-US" sz="1800" dirty="0">
              <a:solidFill>
                <a:srgbClr val="FF0000"/>
              </a:solidFill>
            </a:endParaRPr>
          </a:p>
        </p:txBody>
      </p:sp>
      <p:pic>
        <p:nvPicPr>
          <p:cNvPr id="5"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
            <a:ext cx="6629400" cy="646331"/>
          </a:xfrm>
          <a:prstGeom prst="rect">
            <a:avLst/>
          </a:prstGeom>
          <a:noFill/>
        </p:spPr>
        <p:txBody>
          <a:bodyPr wrap="square" rtlCol="0">
            <a:spAutoFit/>
          </a:bodyPr>
          <a:lstStyle/>
          <a:p>
            <a:pPr algn="ctr"/>
            <a:r>
              <a:rPr lang="en-US" sz="3600" dirty="0" smtClean="0">
                <a:solidFill>
                  <a:srgbClr val="FF0000"/>
                </a:solidFill>
              </a:rPr>
              <a:t>Summary and Conclusions</a:t>
            </a:r>
            <a:endParaRPr lang="en-US" sz="3600" dirty="0">
              <a:solidFill>
                <a:srgbClr val="FF0000"/>
              </a:solidFill>
            </a:endParaRPr>
          </a:p>
        </p:txBody>
      </p:sp>
      <p:pic>
        <p:nvPicPr>
          <p:cNvPr id="3"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4" name="TextBox 3"/>
          <p:cNvSpPr txBox="1"/>
          <p:nvPr/>
        </p:nvSpPr>
        <p:spPr>
          <a:xfrm>
            <a:off x="609600" y="1066800"/>
            <a:ext cx="8305800" cy="3662541"/>
          </a:xfrm>
          <a:prstGeom prst="rect">
            <a:avLst/>
          </a:prstGeom>
          <a:noFill/>
        </p:spPr>
        <p:txBody>
          <a:bodyPr wrap="square" rtlCol="0">
            <a:spAutoFit/>
          </a:bodyPr>
          <a:lstStyle/>
          <a:p>
            <a:pPr marL="457200" indent="-457200">
              <a:buAutoNum type="arabicPeriod"/>
            </a:pPr>
            <a:r>
              <a:rPr lang="en-US" dirty="0" smtClean="0"/>
              <a:t>Indian Institution and </a:t>
            </a:r>
            <a:r>
              <a:rPr lang="en-US" dirty="0" err="1" smtClean="0"/>
              <a:t>Fermilab</a:t>
            </a:r>
            <a:r>
              <a:rPr lang="en-US" dirty="0" smtClean="0"/>
              <a:t> Collaboration is making</a:t>
            </a:r>
          </a:p>
          <a:p>
            <a:pPr marL="457200" indent="-457200"/>
            <a:r>
              <a:rPr lang="en-US" dirty="0" smtClean="0"/>
              <a:t>      good progress</a:t>
            </a:r>
          </a:p>
          <a:p>
            <a:pPr marL="457200" indent="-457200">
              <a:buAutoNum type="arabicPeriod" startAt="2"/>
            </a:pPr>
            <a:r>
              <a:rPr lang="en-US" dirty="0" smtClean="0"/>
              <a:t>Collaborating in Accelerator Physics, RF power Amplifiers, Couplers, LLRF Control &amp; Instrumentation, Magnets, CMTS, SSR2 (…).</a:t>
            </a:r>
          </a:p>
          <a:p>
            <a:pPr marL="457200" indent="-457200">
              <a:buAutoNum type="arabicPeriod" startAt="2"/>
            </a:pPr>
            <a:r>
              <a:rPr lang="en-US" dirty="0" smtClean="0"/>
              <a:t>Lots of common ground, similar accelerator programs</a:t>
            </a:r>
          </a:p>
          <a:p>
            <a:pPr marL="457200" indent="-457200">
              <a:buAutoNum type="arabicPeriod" startAt="2"/>
            </a:pPr>
            <a:endParaRPr lang="en-US" dirty="0" smtClean="0"/>
          </a:p>
          <a:p>
            <a:pPr marL="457200" indent="-457200"/>
            <a:r>
              <a:rPr lang="en-US" sz="4000" dirty="0" smtClean="0">
                <a:solidFill>
                  <a:srgbClr val="FF0000"/>
                </a:solidFill>
              </a:rPr>
              <a:t>             Let us work together</a:t>
            </a:r>
          </a:p>
          <a:p>
            <a:pPr marL="457200" indent="-457200"/>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6248400" cy="646331"/>
          </a:xfrm>
          <a:prstGeom prst="rect">
            <a:avLst/>
          </a:prstGeom>
          <a:noFill/>
        </p:spPr>
        <p:txBody>
          <a:bodyPr wrap="square" rtlCol="0">
            <a:spAutoFit/>
          </a:bodyPr>
          <a:lstStyle/>
          <a:p>
            <a:pPr algn="ctr"/>
            <a:r>
              <a:rPr lang="en-US" sz="3600" dirty="0" smtClean="0">
                <a:solidFill>
                  <a:srgbClr val="FF0000"/>
                </a:solidFill>
              </a:rPr>
              <a:t>Acknowledgements</a:t>
            </a:r>
            <a:endParaRPr lang="en-US" sz="3600" dirty="0">
              <a:solidFill>
                <a:srgbClr val="FF0000"/>
              </a:solidFill>
            </a:endParaRPr>
          </a:p>
        </p:txBody>
      </p:sp>
      <p:sp>
        <p:nvSpPr>
          <p:cNvPr id="3" name="TextBox 2"/>
          <p:cNvSpPr txBox="1"/>
          <p:nvPr/>
        </p:nvSpPr>
        <p:spPr>
          <a:xfrm>
            <a:off x="838200" y="914400"/>
            <a:ext cx="8001000" cy="5632311"/>
          </a:xfrm>
          <a:prstGeom prst="rect">
            <a:avLst/>
          </a:prstGeom>
          <a:noFill/>
        </p:spPr>
        <p:txBody>
          <a:bodyPr wrap="square" rtlCol="0">
            <a:spAutoFit/>
          </a:bodyPr>
          <a:lstStyle/>
          <a:p>
            <a:r>
              <a:rPr lang="en-US" dirty="0" smtClean="0">
                <a:solidFill>
                  <a:srgbClr val="FF0000"/>
                </a:solidFill>
              </a:rPr>
              <a:t>Support from following is highly appreciated </a:t>
            </a:r>
          </a:p>
          <a:p>
            <a:r>
              <a:rPr lang="en-US" dirty="0" smtClean="0"/>
              <a:t> </a:t>
            </a:r>
          </a:p>
          <a:p>
            <a:r>
              <a:rPr lang="en-US" dirty="0" smtClean="0"/>
              <a:t>Dr R.K. </a:t>
            </a:r>
            <a:r>
              <a:rPr lang="en-US" dirty="0" err="1" smtClean="0"/>
              <a:t>Sinha</a:t>
            </a:r>
            <a:r>
              <a:rPr lang="en-US" dirty="0" smtClean="0"/>
              <a:t>, Chairman, AEC</a:t>
            </a:r>
          </a:p>
          <a:p>
            <a:r>
              <a:rPr lang="en-US" dirty="0" smtClean="0"/>
              <a:t>Dr R.B. Grover, </a:t>
            </a:r>
            <a:r>
              <a:rPr lang="en-US" smtClean="0"/>
              <a:t>Principle Advisor, DAE</a:t>
            </a:r>
            <a:endParaRPr lang="en-US" dirty="0" smtClean="0"/>
          </a:p>
          <a:p>
            <a:r>
              <a:rPr lang="en-US" dirty="0" err="1" smtClean="0"/>
              <a:t>Shri</a:t>
            </a:r>
            <a:r>
              <a:rPr lang="en-US" dirty="0" smtClean="0"/>
              <a:t> </a:t>
            </a:r>
            <a:r>
              <a:rPr lang="en-US" dirty="0" err="1" smtClean="0"/>
              <a:t>Sekhar</a:t>
            </a:r>
            <a:r>
              <a:rPr lang="en-US" dirty="0" smtClean="0"/>
              <a:t> </a:t>
            </a:r>
            <a:r>
              <a:rPr lang="en-US" dirty="0" err="1" smtClean="0"/>
              <a:t>Basu</a:t>
            </a:r>
            <a:r>
              <a:rPr lang="en-US" dirty="0" smtClean="0"/>
              <a:t>, Director, BARC</a:t>
            </a:r>
          </a:p>
          <a:p>
            <a:r>
              <a:rPr lang="en-US" dirty="0" smtClean="0"/>
              <a:t>Dr S. Kailas, Director, Physics Group</a:t>
            </a:r>
          </a:p>
          <a:p>
            <a:r>
              <a:rPr lang="en-US" dirty="0" err="1" smtClean="0"/>
              <a:t>Shri</a:t>
            </a:r>
            <a:r>
              <a:rPr lang="en-US" dirty="0" smtClean="0"/>
              <a:t> G.P. </a:t>
            </a:r>
            <a:r>
              <a:rPr lang="en-US" dirty="0" err="1" smtClean="0"/>
              <a:t>Srivastava</a:t>
            </a:r>
            <a:r>
              <a:rPr lang="en-US" dirty="0" smtClean="0"/>
              <a:t>, Director, E &amp; I Group</a:t>
            </a:r>
          </a:p>
          <a:p>
            <a:r>
              <a:rPr lang="en-US" dirty="0" err="1" smtClean="0"/>
              <a:t>Shri</a:t>
            </a:r>
            <a:r>
              <a:rPr lang="en-US" dirty="0" smtClean="0"/>
              <a:t> </a:t>
            </a:r>
            <a:r>
              <a:rPr lang="en-US" dirty="0" err="1" smtClean="0"/>
              <a:t>Manjit</a:t>
            </a:r>
            <a:r>
              <a:rPr lang="en-US" dirty="0" smtClean="0"/>
              <a:t> Singh, Director, DM&amp;A Group</a:t>
            </a:r>
          </a:p>
          <a:p>
            <a:r>
              <a:rPr lang="en-US" dirty="0" smtClean="0"/>
              <a:t>Dr P. Singh, Head, Ion Accelerator Development Division </a:t>
            </a:r>
          </a:p>
          <a:p>
            <a:r>
              <a:rPr lang="en-US" dirty="0" err="1" smtClean="0"/>
              <a:t>Shri</a:t>
            </a:r>
            <a:r>
              <a:rPr lang="en-US" dirty="0" smtClean="0"/>
              <a:t> C.K. </a:t>
            </a:r>
            <a:r>
              <a:rPr lang="en-US" dirty="0" err="1" smtClean="0"/>
              <a:t>Pithawa</a:t>
            </a:r>
            <a:r>
              <a:rPr lang="en-US" dirty="0" smtClean="0"/>
              <a:t>. Head, Electronics Division</a:t>
            </a:r>
          </a:p>
          <a:p>
            <a:r>
              <a:rPr lang="en-US" dirty="0" err="1" smtClean="0"/>
              <a:t>Shri</a:t>
            </a:r>
            <a:r>
              <a:rPr lang="en-US" dirty="0" smtClean="0"/>
              <a:t> S.B. </a:t>
            </a:r>
            <a:r>
              <a:rPr lang="en-US" dirty="0" err="1" smtClean="0"/>
              <a:t>Jawale</a:t>
            </a:r>
            <a:r>
              <a:rPr lang="en-US" dirty="0" smtClean="0"/>
              <a:t>, Head, CDM</a:t>
            </a:r>
          </a:p>
          <a:p>
            <a:endParaRPr lang="en-US" dirty="0" smtClean="0"/>
          </a:p>
          <a:p>
            <a:r>
              <a:rPr lang="en-US" dirty="0" smtClean="0">
                <a:solidFill>
                  <a:srgbClr val="0000FF"/>
                </a:solidFill>
              </a:rPr>
              <a:t>Thanks to all the colleagues who are participating and contributing to the collaboration.</a:t>
            </a:r>
          </a:p>
          <a:p>
            <a:r>
              <a:rPr lang="en-US" dirty="0" smtClean="0">
                <a:solidFill>
                  <a:srgbClr val="0000FF"/>
                </a:solidFill>
              </a:rPr>
              <a:t> </a:t>
            </a:r>
            <a:endParaRPr lang="en-US" b="1" dirty="0" smtClean="0">
              <a:solidFill>
                <a:srgbClr val="FF0000"/>
              </a:solidFill>
            </a:endParaRPr>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305800" y="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533400" y="992188"/>
            <a:ext cx="8458200" cy="1077912"/>
          </a:xfrm>
          <a:prstGeom prst="rect">
            <a:avLst/>
          </a:prstGeom>
          <a:noFill/>
          <a:ln w="9525">
            <a:noFill/>
            <a:miter lim="800000"/>
            <a:headEnd/>
            <a:tailEnd/>
          </a:ln>
        </p:spPr>
        <p:txBody>
          <a:bodyPr>
            <a:spAutoFit/>
          </a:bodyPr>
          <a:lstStyle/>
          <a:p>
            <a:pPr algn="ctr"/>
            <a:r>
              <a:rPr lang="en-US" sz="3200" b="1" dirty="0" smtClean="0">
                <a:solidFill>
                  <a:srgbClr val="FF0000"/>
                </a:solidFill>
                <a:latin typeface="Calibri" pitchFamily="34" charset="0"/>
              </a:rPr>
              <a:t>Physics </a:t>
            </a:r>
            <a:r>
              <a:rPr lang="en-US" sz="3200" b="1" dirty="0">
                <a:solidFill>
                  <a:srgbClr val="FF0000"/>
                </a:solidFill>
                <a:latin typeface="Calibri" pitchFamily="34" charset="0"/>
              </a:rPr>
              <a:t>of High Intensity beams </a:t>
            </a:r>
            <a:endParaRPr lang="en-US" sz="3200" b="1" dirty="0" smtClean="0">
              <a:solidFill>
                <a:srgbClr val="FF0000"/>
              </a:solidFill>
              <a:latin typeface="Calibri" pitchFamily="34" charset="0"/>
            </a:endParaRPr>
          </a:p>
          <a:p>
            <a:pPr algn="ctr"/>
            <a:r>
              <a:rPr lang="en-US" sz="3200" b="1" dirty="0" smtClean="0">
                <a:solidFill>
                  <a:srgbClr val="FF0000"/>
                </a:solidFill>
                <a:latin typeface="Calibri" pitchFamily="34" charset="0"/>
              </a:rPr>
              <a:t>(</a:t>
            </a:r>
            <a:r>
              <a:rPr lang="en-US" sz="3200" b="1" dirty="0">
                <a:solidFill>
                  <a:srgbClr val="FF0000"/>
                </a:solidFill>
                <a:latin typeface="Calibri" pitchFamily="34" charset="0"/>
              </a:rPr>
              <a:t>working together under IIFC)</a:t>
            </a:r>
            <a:endParaRPr lang="en-US" dirty="0">
              <a:latin typeface="Calibri" pitchFamily="34" charset="0"/>
            </a:endParaRPr>
          </a:p>
        </p:txBody>
      </p:sp>
      <p:sp>
        <p:nvSpPr>
          <p:cNvPr id="8195" name="TextBox 2"/>
          <p:cNvSpPr txBox="1">
            <a:spLocks noChangeArrowheads="1"/>
          </p:cNvSpPr>
          <p:nvPr/>
        </p:nvSpPr>
        <p:spPr bwMode="auto">
          <a:xfrm>
            <a:off x="2514600" y="2438400"/>
            <a:ext cx="4472315" cy="3416320"/>
          </a:xfrm>
          <a:prstGeom prst="rect">
            <a:avLst/>
          </a:prstGeom>
          <a:noFill/>
          <a:ln w="9525">
            <a:noFill/>
            <a:miter lim="800000"/>
            <a:headEnd/>
            <a:tailEnd/>
          </a:ln>
        </p:spPr>
        <p:txBody>
          <a:bodyPr wrap="none">
            <a:spAutoFit/>
          </a:bodyPr>
          <a:lstStyle/>
          <a:p>
            <a:pPr>
              <a:buFont typeface="Wingdings" pitchFamily="2" charset="2"/>
              <a:buChar char="Ø"/>
            </a:pPr>
            <a:r>
              <a:rPr lang="en-US" sz="3600" b="1" dirty="0">
                <a:solidFill>
                  <a:srgbClr val="C00000"/>
                </a:solidFill>
                <a:latin typeface="Calibri" pitchFamily="34" charset="0"/>
              </a:rPr>
              <a:t>Beam Dynamics</a:t>
            </a:r>
          </a:p>
          <a:p>
            <a:pPr>
              <a:buFont typeface="Wingdings" pitchFamily="2" charset="2"/>
              <a:buChar char="Ø"/>
            </a:pPr>
            <a:r>
              <a:rPr lang="en-US" sz="3600" b="1" dirty="0">
                <a:solidFill>
                  <a:srgbClr val="0000FF"/>
                </a:solidFill>
                <a:latin typeface="Calibri" pitchFamily="34" charset="0"/>
              </a:rPr>
              <a:t>Cavity design</a:t>
            </a:r>
          </a:p>
          <a:p>
            <a:pPr>
              <a:buFont typeface="Wingdings" pitchFamily="2" charset="2"/>
              <a:buChar char="Ø"/>
            </a:pPr>
            <a:r>
              <a:rPr lang="en-US" sz="3600" b="1" dirty="0">
                <a:solidFill>
                  <a:srgbClr val="FF0000"/>
                </a:solidFill>
                <a:latin typeface="Calibri" pitchFamily="34" charset="0"/>
              </a:rPr>
              <a:t>Halo formation</a:t>
            </a:r>
          </a:p>
          <a:p>
            <a:pPr>
              <a:buFont typeface="Wingdings" pitchFamily="2" charset="2"/>
              <a:buChar char="Ø"/>
            </a:pPr>
            <a:r>
              <a:rPr lang="en-US" sz="3600" b="1" dirty="0">
                <a:solidFill>
                  <a:srgbClr val="0070C0"/>
                </a:solidFill>
                <a:latin typeface="Calibri" pitchFamily="34" charset="0"/>
              </a:rPr>
              <a:t>Space Charge Effects</a:t>
            </a:r>
          </a:p>
          <a:p>
            <a:pPr>
              <a:buFont typeface="Wingdings" pitchFamily="2" charset="2"/>
              <a:buChar char="Ø"/>
            </a:pPr>
            <a:r>
              <a:rPr lang="en-US" sz="3600" b="1" dirty="0">
                <a:latin typeface="Calibri" pitchFamily="34" charset="0"/>
              </a:rPr>
              <a:t>HOM</a:t>
            </a:r>
          </a:p>
          <a:p>
            <a:pPr>
              <a:buFont typeface="Wingdings" pitchFamily="2" charset="2"/>
              <a:buChar char="Ø"/>
            </a:pPr>
            <a:r>
              <a:rPr lang="en-US" sz="3600" b="1" dirty="0">
                <a:solidFill>
                  <a:srgbClr val="0070C0"/>
                </a:solidFill>
                <a:latin typeface="Calibri" pitchFamily="34" charset="0"/>
              </a:rPr>
              <a:t>Codes writing</a:t>
            </a:r>
            <a:endParaRPr lang="en-US" sz="3600" dirty="0"/>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
        <p:nvSpPr>
          <p:cNvPr id="5" name="TextBox 4"/>
          <p:cNvSpPr txBox="1"/>
          <p:nvPr/>
        </p:nvSpPr>
        <p:spPr>
          <a:xfrm>
            <a:off x="1600200" y="76200"/>
            <a:ext cx="6096000" cy="707886"/>
          </a:xfrm>
          <a:prstGeom prst="rect">
            <a:avLst/>
          </a:prstGeom>
          <a:noFill/>
        </p:spPr>
        <p:txBody>
          <a:bodyPr wrap="square" rtlCol="0">
            <a:spAutoFit/>
          </a:bodyPr>
          <a:lstStyle/>
          <a:p>
            <a:pPr algn="ctr"/>
            <a:r>
              <a:rPr lang="en-US" sz="4000" b="1" dirty="0" smtClean="0">
                <a:solidFill>
                  <a:srgbClr val="FF0000"/>
                </a:solidFill>
              </a:rPr>
              <a:t>Accelerator Physics</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Oval 7"/>
          <p:cNvSpPr>
            <a:spLocks noChangeArrowheads="1"/>
          </p:cNvSpPr>
          <p:nvPr/>
        </p:nvSpPr>
        <p:spPr bwMode="auto">
          <a:xfrm>
            <a:off x="2700338" y="1262063"/>
            <a:ext cx="3959225" cy="1557337"/>
          </a:xfrm>
          <a:prstGeom prst="ellipse">
            <a:avLst/>
          </a:prstGeom>
          <a:solidFill>
            <a:schemeClr val="bg1"/>
          </a:solidFill>
          <a:ln w="9525">
            <a:solidFill>
              <a:schemeClr val="tx1"/>
            </a:solidFill>
            <a:round/>
            <a:headEnd/>
            <a:tailEnd/>
          </a:ln>
        </p:spPr>
        <p:txBody>
          <a:bodyPr wrap="none" anchor="ctr"/>
          <a:lstStyle/>
          <a:p>
            <a:endParaRPr lang="en-US"/>
          </a:p>
        </p:txBody>
      </p:sp>
      <p:sp>
        <p:nvSpPr>
          <p:cNvPr id="3076" name="WordArt 2"/>
          <p:cNvSpPr>
            <a:spLocks noChangeArrowheads="1" noChangeShapeType="1" noTextEdit="1"/>
          </p:cNvSpPr>
          <p:nvPr/>
        </p:nvSpPr>
        <p:spPr bwMode="auto">
          <a:xfrm>
            <a:off x="1066800" y="3429000"/>
            <a:ext cx="6858000" cy="2743200"/>
          </a:xfrm>
          <a:prstGeom prst="rect">
            <a:avLst/>
          </a:prstGeom>
        </p:spPr>
        <p:txBody>
          <a:bodyPr wrap="none" fromWordArt="1">
            <a:prstTxWarp prst="textDoubleWave1">
              <a:avLst>
                <a:gd name="adj1" fmla="val 6500"/>
                <a:gd name="adj2" fmla="val 0"/>
              </a:avLst>
            </a:prstTxWarp>
          </a:bodyPr>
          <a:lstStyle/>
          <a:p>
            <a:pPr algn="ctr"/>
            <a:r>
              <a:rPr lang="en-US" sz="3600" kern="10" spc="-180">
                <a:ln w="12700">
                  <a:solidFill>
                    <a:srgbClr val="000099"/>
                  </a:solidFill>
                  <a:round/>
                  <a:headEnd/>
                  <a:tailEnd/>
                </a:ln>
                <a:solidFill>
                  <a:srgbClr val="8FB4FF"/>
                </a:solidFill>
                <a:effectLst>
                  <a:outerShdw dist="125724" dir="18900000" algn="ctr" rotWithShape="0">
                    <a:srgbClr val="000099"/>
                  </a:outerShdw>
                </a:effectLst>
                <a:latin typeface="Impact"/>
              </a:rPr>
              <a:t>Thank You !</a:t>
            </a:r>
          </a:p>
        </p:txBody>
      </p:sp>
      <p:graphicFrame>
        <p:nvGraphicFramePr>
          <p:cNvPr id="3074" name="Object 2"/>
          <p:cNvGraphicFramePr>
            <a:graphicFrameLocks noChangeAspect="1"/>
          </p:cNvGraphicFramePr>
          <p:nvPr/>
        </p:nvGraphicFramePr>
        <p:xfrm>
          <a:off x="3132138" y="1752600"/>
          <a:ext cx="2952750" cy="825500"/>
        </p:xfrm>
        <a:graphic>
          <a:graphicData uri="http://schemas.openxmlformats.org/presentationml/2006/ole">
            <p:oleObj spid="_x0000_s3074" name="Presentation" r:id="rId3" imgW="4571831" imgH="3428876" progId="PowerPoint.Show.8">
              <p:embed/>
            </p:oleObj>
          </a:graphicData>
        </a:graphic>
      </p:graphicFrame>
      <p:pic>
        <p:nvPicPr>
          <p:cNvPr id="5" name="Picture 2" descr="C:\Documents and Settings\a\My Documents\My Pictures\_4734819587.jpg"/>
          <p:cNvPicPr>
            <a:picLocks noChangeAspect="1" noChangeArrowheads="1"/>
          </p:cNvPicPr>
          <p:nvPr/>
        </p:nvPicPr>
        <p:blipFill>
          <a:blip r:embed="rId4"/>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srcRect/>
          <a:stretch>
            <a:fillRect/>
          </a:stretch>
        </p:blipFill>
        <p:spPr bwMode="auto">
          <a:xfrm>
            <a:off x="2449513" y="3917950"/>
            <a:ext cx="2938462" cy="2776538"/>
          </a:xfrm>
          <a:prstGeom prst="rect">
            <a:avLst/>
          </a:prstGeom>
          <a:noFill/>
          <a:ln w="9525">
            <a:noFill/>
            <a:round/>
            <a:headEnd/>
            <a:tailEnd/>
          </a:ln>
        </p:spPr>
      </p:pic>
      <p:pic>
        <p:nvPicPr>
          <p:cNvPr id="7171" name="Picture 2"/>
          <p:cNvPicPr>
            <a:picLocks noChangeAspect="1" noChangeArrowheads="1"/>
          </p:cNvPicPr>
          <p:nvPr/>
        </p:nvPicPr>
        <p:blipFill>
          <a:blip r:embed="rId4"/>
          <a:srcRect/>
          <a:stretch>
            <a:fillRect/>
          </a:stretch>
        </p:blipFill>
        <p:spPr bwMode="auto">
          <a:xfrm>
            <a:off x="400050" y="2778125"/>
            <a:ext cx="1233488" cy="3470275"/>
          </a:xfrm>
          <a:prstGeom prst="rect">
            <a:avLst/>
          </a:prstGeom>
          <a:noFill/>
          <a:ln w="9525">
            <a:noFill/>
            <a:round/>
            <a:headEnd/>
            <a:tailEnd/>
          </a:ln>
        </p:spPr>
      </p:pic>
      <p:sp>
        <p:nvSpPr>
          <p:cNvPr id="7172" name="Rectangle 3"/>
          <p:cNvSpPr>
            <a:spLocks noGrp="1" noChangeArrowheads="1"/>
          </p:cNvSpPr>
          <p:nvPr>
            <p:ph type="title"/>
          </p:nvPr>
        </p:nvSpPr>
        <p:spPr>
          <a:xfrm>
            <a:off x="533400" y="-76200"/>
            <a:ext cx="8228013" cy="1146175"/>
          </a:xfrm>
        </p:spPr>
        <p:txBody>
          <a:bodyPr tIns="35203"/>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IN" dirty="0" smtClean="0"/>
              <a:t>Cavity Details</a:t>
            </a:r>
          </a:p>
        </p:txBody>
      </p:sp>
      <p:sp>
        <p:nvSpPr>
          <p:cNvPr id="7173" name="Line 4"/>
          <p:cNvSpPr>
            <a:spLocks noChangeShapeType="1"/>
          </p:cNvSpPr>
          <p:nvPr/>
        </p:nvSpPr>
        <p:spPr bwMode="auto">
          <a:xfrm>
            <a:off x="1624013" y="2076450"/>
            <a:ext cx="4651375" cy="1588"/>
          </a:xfrm>
          <a:prstGeom prst="line">
            <a:avLst/>
          </a:prstGeom>
          <a:noFill/>
          <a:ln w="36360">
            <a:solidFill>
              <a:srgbClr val="000000"/>
            </a:solidFill>
            <a:round/>
            <a:headEnd/>
            <a:tailEnd/>
          </a:ln>
        </p:spPr>
        <p:txBody>
          <a:bodyPr lIns="82945" tIns="41473" rIns="82945" bIns="41473"/>
          <a:lstStyle/>
          <a:p>
            <a:endParaRPr lang="en-US"/>
          </a:p>
        </p:txBody>
      </p:sp>
      <p:sp>
        <p:nvSpPr>
          <p:cNvPr id="7174" name="Text Box 5"/>
          <p:cNvSpPr txBox="1">
            <a:spLocks noChangeArrowheads="1"/>
          </p:cNvSpPr>
          <p:nvPr/>
        </p:nvSpPr>
        <p:spPr bwMode="auto">
          <a:xfrm>
            <a:off x="979488" y="1468438"/>
            <a:ext cx="792162" cy="1227137"/>
          </a:xfrm>
          <a:prstGeom prst="rect">
            <a:avLst/>
          </a:prstGeom>
          <a:solidFill>
            <a:srgbClr val="CC6633"/>
          </a:solidFill>
          <a:ln w="9525">
            <a:noFill/>
            <a:round/>
            <a:headEnd/>
            <a:tailEnd/>
          </a:ln>
        </p:spPr>
        <p:txBody>
          <a:bodyPr lIns="81639" tIns="60021" rIns="81639" bIns="40820"/>
          <a:lstStyle/>
          <a:p>
            <a:pPr algn="ctr">
              <a:tabLst>
                <a:tab pos="655638" algn="l"/>
              </a:tabLst>
            </a:pPr>
            <a:r>
              <a:rPr lang="en-IN" sz="2200">
                <a:solidFill>
                  <a:srgbClr val="000000"/>
                </a:solidFill>
              </a:rPr>
              <a:t>IS</a:t>
            </a:r>
          </a:p>
        </p:txBody>
      </p:sp>
      <p:sp>
        <p:nvSpPr>
          <p:cNvPr id="7175" name="Text Box 6"/>
          <p:cNvSpPr txBox="1">
            <a:spLocks noChangeArrowheads="1"/>
          </p:cNvSpPr>
          <p:nvPr/>
        </p:nvSpPr>
        <p:spPr bwMode="auto">
          <a:xfrm>
            <a:off x="2027238" y="1468438"/>
            <a:ext cx="1192212" cy="1227137"/>
          </a:xfrm>
          <a:prstGeom prst="rect">
            <a:avLst/>
          </a:prstGeom>
          <a:solidFill>
            <a:srgbClr val="FF950E"/>
          </a:solidFill>
          <a:ln w="9525">
            <a:noFill/>
            <a:round/>
            <a:headEnd/>
            <a:tailEnd/>
          </a:ln>
        </p:spPr>
        <p:txBody>
          <a:bodyPr lIns="81639" tIns="60021" rIns="81639" bIns="40820"/>
          <a:lstStyle/>
          <a:p>
            <a:pPr algn="ctr">
              <a:tabLst>
                <a:tab pos="655638" algn="l"/>
              </a:tabLst>
            </a:pPr>
            <a:r>
              <a:rPr lang="en-IN" sz="2200">
                <a:solidFill>
                  <a:srgbClr val="000000"/>
                </a:solidFill>
              </a:rPr>
              <a:t>RFQ</a:t>
            </a:r>
          </a:p>
        </p:txBody>
      </p:sp>
      <p:sp>
        <p:nvSpPr>
          <p:cNvPr id="7176" name="Text Box 7"/>
          <p:cNvSpPr txBox="1">
            <a:spLocks noChangeArrowheads="1"/>
          </p:cNvSpPr>
          <p:nvPr/>
        </p:nvSpPr>
        <p:spPr bwMode="auto">
          <a:xfrm>
            <a:off x="3416300" y="1468438"/>
            <a:ext cx="890588" cy="1668462"/>
          </a:xfrm>
          <a:prstGeom prst="rect">
            <a:avLst/>
          </a:prstGeom>
          <a:solidFill>
            <a:srgbClr val="AECF00"/>
          </a:solidFill>
          <a:ln w="9525">
            <a:noFill/>
            <a:round/>
            <a:headEnd/>
            <a:tailEnd/>
          </a:ln>
        </p:spPr>
        <p:txBody>
          <a:bodyPr lIns="81639" tIns="60021" rIns="81639" bIns="40820"/>
          <a:lstStyle/>
          <a:p>
            <a:pPr algn="ctr">
              <a:tabLst>
                <a:tab pos="655638" algn="l"/>
              </a:tabLst>
            </a:pPr>
            <a:r>
              <a:rPr lang="en-IN" sz="2200">
                <a:solidFill>
                  <a:srgbClr val="000000"/>
                </a:solidFill>
              </a:rPr>
              <a:t>HWR</a:t>
            </a:r>
          </a:p>
        </p:txBody>
      </p:sp>
      <p:sp>
        <p:nvSpPr>
          <p:cNvPr id="7177" name="Text Box 8"/>
          <p:cNvSpPr txBox="1">
            <a:spLocks noChangeArrowheads="1"/>
          </p:cNvSpPr>
          <p:nvPr/>
        </p:nvSpPr>
        <p:spPr bwMode="auto">
          <a:xfrm>
            <a:off x="4470400" y="1468438"/>
            <a:ext cx="1192213" cy="1227137"/>
          </a:xfrm>
          <a:prstGeom prst="rect">
            <a:avLst/>
          </a:prstGeom>
          <a:solidFill>
            <a:srgbClr val="0084D1"/>
          </a:solidFill>
          <a:ln w="9525">
            <a:noFill/>
            <a:round/>
            <a:headEnd/>
            <a:tailEnd/>
          </a:ln>
        </p:spPr>
        <p:txBody>
          <a:bodyPr lIns="81639" tIns="60021" rIns="81639" bIns="40820"/>
          <a:lstStyle/>
          <a:p>
            <a:pPr algn="ctr">
              <a:tabLst>
                <a:tab pos="655638" algn="l"/>
              </a:tabLst>
            </a:pPr>
            <a:r>
              <a:rPr lang="en-IN" sz="2200">
                <a:solidFill>
                  <a:srgbClr val="000000"/>
                </a:solidFill>
              </a:rPr>
              <a:t>SR</a:t>
            </a:r>
          </a:p>
        </p:txBody>
      </p:sp>
      <p:sp>
        <p:nvSpPr>
          <p:cNvPr id="7178" name="Text Box 9"/>
          <p:cNvSpPr txBox="1">
            <a:spLocks noChangeArrowheads="1"/>
          </p:cNvSpPr>
          <p:nvPr/>
        </p:nvSpPr>
        <p:spPr bwMode="auto">
          <a:xfrm>
            <a:off x="5778500" y="1468438"/>
            <a:ext cx="2057400" cy="1430337"/>
          </a:xfrm>
          <a:prstGeom prst="rect">
            <a:avLst/>
          </a:prstGeom>
          <a:solidFill>
            <a:srgbClr val="FF950E"/>
          </a:solidFill>
          <a:ln w="9525">
            <a:noFill/>
            <a:round/>
            <a:headEnd/>
            <a:tailEnd/>
          </a:ln>
        </p:spPr>
        <p:txBody>
          <a:bodyPr lIns="81639" tIns="56821" rIns="81639" bIns="40820"/>
          <a:lstStyle/>
          <a:p>
            <a:pPr algn="ctr">
              <a:tabLst>
                <a:tab pos="655638" algn="l"/>
                <a:tab pos="1312863" algn="l"/>
                <a:tab pos="1968500" algn="l"/>
              </a:tabLst>
            </a:pPr>
            <a:r>
              <a:rPr lang="en-IN">
                <a:solidFill>
                  <a:srgbClr val="000000"/>
                </a:solidFill>
              </a:rPr>
              <a:t>Elliptic cavities</a:t>
            </a:r>
          </a:p>
        </p:txBody>
      </p:sp>
      <p:sp>
        <p:nvSpPr>
          <p:cNvPr id="7179" name="AutoShape 10"/>
          <p:cNvSpPr>
            <a:spLocks noChangeArrowheads="1"/>
          </p:cNvSpPr>
          <p:nvPr/>
        </p:nvSpPr>
        <p:spPr bwMode="auto">
          <a:xfrm>
            <a:off x="1947863" y="2178050"/>
            <a:ext cx="79375" cy="1455738"/>
          </a:xfrm>
          <a:prstGeom prst="upArrow">
            <a:avLst>
              <a:gd name="adj1" fmla="val 50000"/>
              <a:gd name="adj2" fmla="val 458415"/>
            </a:avLst>
          </a:prstGeom>
          <a:solidFill>
            <a:srgbClr val="99CCFF"/>
          </a:solidFill>
          <a:ln w="9525">
            <a:solidFill>
              <a:srgbClr val="000000"/>
            </a:solidFill>
            <a:round/>
            <a:headEnd/>
            <a:tailEnd/>
          </a:ln>
        </p:spPr>
        <p:txBody>
          <a:bodyPr wrap="none" lIns="82945" tIns="41473" rIns="82945" bIns="41473" anchor="ctr"/>
          <a:lstStyle/>
          <a:p>
            <a:endParaRPr lang="en-US"/>
          </a:p>
        </p:txBody>
      </p:sp>
      <p:sp>
        <p:nvSpPr>
          <p:cNvPr id="7180" name="AutoShape 11"/>
          <p:cNvSpPr>
            <a:spLocks noChangeArrowheads="1"/>
          </p:cNvSpPr>
          <p:nvPr/>
        </p:nvSpPr>
        <p:spPr bwMode="auto">
          <a:xfrm>
            <a:off x="3317875" y="2198688"/>
            <a:ext cx="79375" cy="1455737"/>
          </a:xfrm>
          <a:prstGeom prst="upArrow">
            <a:avLst>
              <a:gd name="adj1" fmla="val 50000"/>
              <a:gd name="adj2" fmla="val 458415"/>
            </a:avLst>
          </a:prstGeom>
          <a:solidFill>
            <a:srgbClr val="99CCFF"/>
          </a:solidFill>
          <a:ln w="9525">
            <a:solidFill>
              <a:srgbClr val="000000"/>
            </a:solidFill>
            <a:round/>
            <a:headEnd/>
            <a:tailEnd/>
          </a:ln>
        </p:spPr>
        <p:txBody>
          <a:bodyPr wrap="none" lIns="82945" tIns="41473" rIns="82945" bIns="41473" anchor="ctr"/>
          <a:lstStyle/>
          <a:p>
            <a:endParaRPr lang="en-US"/>
          </a:p>
        </p:txBody>
      </p:sp>
      <p:sp>
        <p:nvSpPr>
          <p:cNvPr id="7181" name="AutoShape 12"/>
          <p:cNvSpPr>
            <a:spLocks noChangeArrowheads="1"/>
          </p:cNvSpPr>
          <p:nvPr/>
        </p:nvSpPr>
        <p:spPr bwMode="auto">
          <a:xfrm>
            <a:off x="4391025" y="2259013"/>
            <a:ext cx="79375" cy="1457325"/>
          </a:xfrm>
          <a:prstGeom prst="upArrow">
            <a:avLst>
              <a:gd name="adj1" fmla="val 50000"/>
              <a:gd name="adj2" fmla="val 458915"/>
            </a:avLst>
          </a:prstGeom>
          <a:solidFill>
            <a:srgbClr val="99CCFF"/>
          </a:solidFill>
          <a:ln w="9525">
            <a:solidFill>
              <a:srgbClr val="000000"/>
            </a:solidFill>
            <a:round/>
            <a:headEnd/>
            <a:tailEnd/>
          </a:ln>
        </p:spPr>
        <p:txBody>
          <a:bodyPr wrap="none" lIns="82945" tIns="41473" rIns="82945" bIns="41473" anchor="ctr"/>
          <a:lstStyle/>
          <a:p>
            <a:endParaRPr lang="en-US"/>
          </a:p>
        </p:txBody>
      </p:sp>
      <p:sp>
        <p:nvSpPr>
          <p:cNvPr id="7182" name="AutoShape 13"/>
          <p:cNvSpPr>
            <a:spLocks noChangeArrowheads="1"/>
          </p:cNvSpPr>
          <p:nvPr/>
        </p:nvSpPr>
        <p:spPr bwMode="auto">
          <a:xfrm>
            <a:off x="5699125" y="2279650"/>
            <a:ext cx="79375" cy="1455738"/>
          </a:xfrm>
          <a:prstGeom prst="upArrow">
            <a:avLst>
              <a:gd name="adj1" fmla="val 50000"/>
              <a:gd name="adj2" fmla="val 458415"/>
            </a:avLst>
          </a:prstGeom>
          <a:solidFill>
            <a:srgbClr val="99CCFF"/>
          </a:solidFill>
          <a:ln w="9525">
            <a:solidFill>
              <a:srgbClr val="000000"/>
            </a:solidFill>
            <a:round/>
            <a:headEnd/>
            <a:tailEnd/>
          </a:ln>
        </p:spPr>
        <p:txBody>
          <a:bodyPr wrap="none" lIns="82945" tIns="41473" rIns="82945" bIns="41473" anchor="ctr"/>
          <a:lstStyle/>
          <a:p>
            <a:endParaRPr lang="en-US"/>
          </a:p>
        </p:txBody>
      </p:sp>
      <p:sp>
        <p:nvSpPr>
          <p:cNvPr id="7183" name="Text Box 14"/>
          <p:cNvSpPr txBox="1">
            <a:spLocks noChangeArrowheads="1"/>
          </p:cNvSpPr>
          <p:nvPr/>
        </p:nvSpPr>
        <p:spPr bwMode="auto">
          <a:xfrm>
            <a:off x="1679575" y="3592513"/>
            <a:ext cx="769938" cy="1468437"/>
          </a:xfrm>
          <a:prstGeom prst="rect">
            <a:avLst/>
          </a:prstGeom>
          <a:noFill/>
          <a:ln w="9525">
            <a:noFill/>
            <a:round/>
            <a:headEnd/>
            <a:tailEnd/>
          </a:ln>
        </p:spPr>
        <p:txBody>
          <a:bodyPr lIns="81639" tIns="52019" rIns="81639" bIns="40820"/>
          <a:lstStyle/>
          <a:p>
            <a:pPr>
              <a:tabLst>
                <a:tab pos="655638" algn="l"/>
              </a:tabLst>
            </a:pPr>
            <a:r>
              <a:rPr lang="en-IN" sz="1300" b="1">
                <a:solidFill>
                  <a:srgbClr val="FF0000"/>
                </a:solidFill>
              </a:rPr>
              <a:t>50 keV</a:t>
            </a:r>
          </a:p>
        </p:txBody>
      </p:sp>
      <p:sp>
        <p:nvSpPr>
          <p:cNvPr id="7184" name="Text Box 15"/>
          <p:cNvSpPr txBox="1">
            <a:spLocks noChangeArrowheads="1"/>
          </p:cNvSpPr>
          <p:nvPr/>
        </p:nvSpPr>
        <p:spPr bwMode="auto">
          <a:xfrm>
            <a:off x="2984500" y="3592513"/>
            <a:ext cx="771525" cy="1468437"/>
          </a:xfrm>
          <a:prstGeom prst="rect">
            <a:avLst/>
          </a:prstGeom>
          <a:noFill/>
          <a:ln w="9525">
            <a:noFill/>
            <a:round/>
            <a:headEnd/>
            <a:tailEnd/>
          </a:ln>
        </p:spPr>
        <p:txBody>
          <a:bodyPr lIns="81639" tIns="52019" rIns="81639" bIns="40820"/>
          <a:lstStyle/>
          <a:p>
            <a:pPr>
              <a:tabLst>
                <a:tab pos="655638" algn="l"/>
              </a:tabLst>
            </a:pPr>
            <a:r>
              <a:rPr lang="en-IN" sz="1300" b="1">
                <a:solidFill>
                  <a:srgbClr val="FF0000"/>
                </a:solidFill>
              </a:rPr>
              <a:t>3 MeV</a:t>
            </a:r>
          </a:p>
        </p:txBody>
      </p:sp>
      <p:sp>
        <p:nvSpPr>
          <p:cNvPr id="7185" name="Text Box 16"/>
          <p:cNvSpPr txBox="1">
            <a:spLocks noChangeArrowheads="1"/>
          </p:cNvSpPr>
          <p:nvPr/>
        </p:nvSpPr>
        <p:spPr bwMode="auto">
          <a:xfrm>
            <a:off x="4083050" y="3654425"/>
            <a:ext cx="769938" cy="1081088"/>
          </a:xfrm>
          <a:prstGeom prst="rect">
            <a:avLst/>
          </a:prstGeom>
          <a:noFill/>
          <a:ln w="9525">
            <a:noFill/>
            <a:round/>
            <a:headEnd/>
            <a:tailEnd/>
          </a:ln>
        </p:spPr>
        <p:txBody>
          <a:bodyPr lIns="81639" tIns="52019" rIns="81639" bIns="40820"/>
          <a:lstStyle/>
          <a:p>
            <a:pPr>
              <a:tabLst>
                <a:tab pos="655638" algn="l"/>
              </a:tabLst>
            </a:pPr>
            <a:r>
              <a:rPr lang="en-IN" sz="1300" b="1">
                <a:solidFill>
                  <a:srgbClr val="FF0000"/>
                </a:solidFill>
              </a:rPr>
              <a:t>10 MeV</a:t>
            </a:r>
          </a:p>
        </p:txBody>
      </p:sp>
      <p:sp>
        <p:nvSpPr>
          <p:cNvPr id="7186" name="Text Box 17"/>
          <p:cNvSpPr txBox="1">
            <a:spLocks noChangeArrowheads="1"/>
          </p:cNvSpPr>
          <p:nvPr/>
        </p:nvSpPr>
        <p:spPr bwMode="auto">
          <a:xfrm>
            <a:off x="5360988" y="3770313"/>
            <a:ext cx="923925" cy="427037"/>
          </a:xfrm>
          <a:prstGeom prst="rect">
            <a:avLst/>
          </a:prstGeom>
          <a:noFill/>
          <a:ln w="9525">
            <a:noFill/>
            <a:round/>
            <a:headEnd/>
            <a:tailEnd/>
          </a:ln>
        </p:spPr>
        <p:txBody>
          <a:bodyPr lIns="81639" tIns="52019" rIns="81639" bIns="40820"/>
          <a:lstStyle/>
          <a:p>
            <a:pPr>
              <a:tabLst>
                <a:tab pos="655638" algn="l"/>
              </a:tabLst>
            </a:pPr>
            <a:r>
              <a:rPr lang="en-IN" sz="1300" b="1">
                <a:solidFill>
                  <a:srgbClr val="FF0000"/>
                </a:solidFill>
              </a:rPr>
              <a:t>160 MeV</a:t>
            </a:r>
          </a:p>
        </p:txBody>
      </p:sp>
      <p:pic>
        <p:nvPicPr>
          <p:cNvPr id="7187" name="Picture 18"/>
          <p:cNvPicPr>
            <a:picLocks noChangeAspect="1" noChangeArrowheads="1"/>
          </p:cNvPicPr>
          <p:nvPr/>
        </p:nvPicPr>
        <p:blipFill>
          <a:blip r:embed="rId5"/>
          <a:srcRect/>
          <a:stretch>
            <a:fillRect/>
          </a:stretch>
        </p:blipFill>
        <p:spPr bwMode="auto">
          <a:xfrm>
            <a:off x="5715000" y="4408488"/>
            <a:ext cx="3265488" cy="1795462"/>
          </a:xfrm>
          <a:prstGeom prst="rect">
            <a:avLst/>
          </a:prstGeom>
          <a:noFill/>
          <a:ln w="9525">
            <a:noFill/>
            <a:round/>
            <a:headEnd/>
            <a:tailEnd/>
          </a:ln>
        </p:spPr>
      </p:pic>
      <p:sp>
        <p:nvSpPr>
          <p:cNvPr id="7188" name="Line 19"/>
          <p:cNvSpPr>
            <a:spLocks noChangeShapeType="1"/>
          </p:cNvSpPr>
          <p:nvPr/>
        </p:nvSpPr>
        <p:spPr bwMode="auto">
          <a:xfrm flipH="1">
            <a:off x="1631950" y="2940050"/>
            <a:ext cx="1798638" cy="1468438"/>
          </a:xfrm>
          <a:prstGeom prst="line">
            <a:avLst/>
          </a:prstGeom>
          <a:noFill/>
          <a:ln w="36720">
            <a:solidFill>
              <a:srgbClr val="000000"/>
            </a:solidFill>
            <a:round/>
            <a:headEnd/>
            <a:tailEnd type="triangle" w="med" len="med"/>
          </a:ln>
        </p:spPr>
        <p:txBody>
          <a:bodyPr lIns="82945" tIns="41473" rIns="82945" bIns="41473"/>
          <a:lstStyle/>
          <a:p>
            <a:endParaRPr lang="en-US"/>
          </a:p>
        </p:txBody>
      </p:sp>
      <p:sp>
        <p:nvSpPr>
          <p:cNvPr id="7189" name="Line 20"/>
          <p:cNvSpPr>
            <a:spLocks noChangeShapeType="1"/>
          </p:cNvSpPr>
          <p:nvPr/>
        </p:nvSpPr>
        <p:spPr bwMode="auto">
          <a:xfrm>
            <a:off x="4899025" y="2613025"/>
            <a:ext cx="1588" cy="1468438"/>
          </a:xfrm>
          <a:prstGeom prst="line">
            <a:avLst/>
          </a:prstGeom>
          <a:noFill/>
          <a:ln w="36720">
            <a:solidFill>
              <a:srgbClr val="000000"/>
            </a:solidFill>
            <a:round/>
            <a:headEnd/>
            <a:tailEnd type="triangle" w="med" len="med"/>
          </a:ln>
        </p:spPr>
        <p:txBody>
          <a:bodyPr lIns="82945" tIns="41473" rIns="82945" bIns="41473"/>
          <a:lstStyle/>
          <a:p>
            <a:endParaRPr lang="en-US"/>
          </a:p>
        </p:txBody>
      </p:sp>
      <p:sp>
        <p:nvSpPr>
          <p:cNvPr id="7190" name="Line 21"/>
          <p:cNvSpPr>
            <a:spLocks noChangeShapeType="1"/>
          </p:cNvSpPr>
          <p:nvPr/>
        </p:nvSpPr>
        <p:spPr bwMode="auto">
          <a:xfrm>
            <a:off x="7021513" y="2940050"/>
            <a:ext cx="1587" cy="1468438"/>
          </a:xfrm>
          <a:prstGeom prst="line">
            <a:avLst/>
          </a:prstGeom>
          <a:noFill/>
          <a:ln w="36720">
            <a:solidFill>
              <a:srgbClr val="000000"/>
            </a:solidFill>
            <a:round/>
            <a:headEnd/>
            <a:tailEnd type="triangle" w="med" len="med"/>
          </a:ln>
        </p:spPr>
        <p:txBody>
          <a:bodyPr lIns="82945" tIns="41473" rIns="82945" bIns="41473"/>
          <a:lstStyle/>
          <a:p>
            <a:endParaRPr lang="en-US"/>
          </a:p>
        </p:txBody>
      </p:sp>
      <p:sp>
        <p:nvSpPr>
          <p:cNvPr id="7191" name="Text Box 22"/>
          <p:cNvSpPr txBox="1">
            <a:spLocks noChangeArrowheads="1"/>
          </p:cNvSpPr>
          <p:nvPr/>
        </p:nvSpPr>
        <p:spPr bwMode="auto">
          <a:xfrm>
            <a:off x="-457200" y="6308725"/>
            <a:ext cx="3276600" cy="320675"/>
          </a:xfrm>
          <a:prstGeom prst="rect">
            <a:avLst/>
          </a:prstGeom>
          <a:noFill/>
          <a:ln w="9525">
            <a:noFill/>
            <a:round/>
            <a:headEnd/>
            <a:tailEnd/>
          </a:ln>
        </p:spPr>
        <p:txBody>
          <a:bodyPr lIns="81639" tIns="55221" rIns="81639" bIns="40820"/>
          <a:lstStyle/>
          <a:p>
            <a:pPr algn="ctr">
              <a:tabLst>
                <a:tab pos="655638" algn="l"/>
                <a:tab pos="1312863" algn="l"/>
                <a:tab pos="1968500" algn="l"/>
              </a:tabLst>
            </a:pPr>
            <a:r>
              <a:rPr lang="en-IN" sz="1800" b="1" dirty="0">
                <a:solidFill>
                  <a:srgbClr val="FF0000"/>
                </a:solidFill>
              </a:rPr>
              <a:t>Half-wave resonator</a:t>
            </a:r>
          </a:p>
        </p:txBody>
      </p:sp>
      <p:sp>
        <p:nvSpPr>
          <p:cNvPr id="7192" name="Text Box 23"/>
          <p:cNvSpPr txBox="1">
            <a:spLocks noChangeArrowheads="1"/>
          </p:cNvSpPr>
          <p:nvPr/>
        </p:nvSpPr>
        <p:spPr bwMode="auto">
          <a:xfrm>
            <a:off x="2743200" y="6461125"/>
            <a:ext cx="2284413" cy="320675"/>
          </a:xfrm>
          <a:prstGeom prst="rect">
            <a:avLst/>
          </a:prstGeom>
          <a:noFill/>
          <a:ln w="9525">
            <a:noFill/>
            <a:round/>
            <a:headEnd/>
            <a:tailEnd/>
          </a:ln>
        </p:spPr>
        <p:txBody>
          <a:bodyPr lIns="81639" tIns="55221" rIns="81639" bIns="40820"/>
          <a:lstStyle/>
          <a:p>
            <a:pPr>
              <a:tabLst>
                <a:tab pos="655638" algn="l"/>
                <a:tab pos="1312863" algn="l"/>
                <a:tab pos="1968500" algn="l"/>
              </a:tabLst>
            </a:pPr>
            <a:r>
              <a:rPr lang="en-IN" sz="1800" b="1" dirty="0">
                <a:solidFill>
                  <a:srgbClr val="FF0000"/>
                </a:solidFill>
              </a:rPr>
              <a:t>Spoke cavity</a:t>
            </a:r>
          </a:p>
        </p:txBody>
      </p:sp>
      <p:sp>
        <p:nvSpPr>
          <p:cNvPr id="7193" name="Text Box 24"/>
          <p:cNvSpPr txBox="1">
            <a:spLocks noChangeArrowheads="1"/>
          </p:cNvSpPr>
          <p:nvPr/>
        </p:nvSpPr>
        <p:spPr bwMode="auto">
          <a:xfrm>
            <a:off x="6040438" y="6308725"/>
            <a:ext cx="2286000" cy="320675"/>
          </a:xfrm>
          <a:prstGeom prst="rect">
            <a:avLst/>
          </a:prstGeom>
          <a:noFill/>
          <a:ln w="9525">
            <a:noFill/>
            <a:round/>
            <a:headEnd/>
            <a:tailEnd/>
          </a:ln>
        </p:spPr>
        <p:txBody>
          <a:bodyPr lIns="81639" tIns="55221" rIns="81639" bIns="40820"/>
          <a:lstStyle/>
          <a:p>
            <a:pPr algn="ctr">
              <a:tabLst>
                <a:tab pos="655638" algn="l"/>
                <a:tab pos="1312863" algn="l"/>
                <a:tab pos="1968500" algn="l"/>
              </a:tabLst>
            </a:pPr>
            <a:r>
              <a:rPr lang="en-IN" sz="1800" b="1" dirty="0">
                <a:solidFill>
                  <a:srgbClr val="FF0000"/>
                </a:solidFill>
              </a:rPr>
              <a:t>5-cell elliptic cavity</a:t>
            </a:r>
          </a:p>
        </p:txBody>
      </p:sp>
      <p:pic>
        <p:nvPicPr>
          <p:cNvPr id="26" name="Picture 2" descr="C:\Documents and Settings\a\My Documents\My Pictures\_4734819587.jpg"/>
          <p:cNvPicPr>
            <a:picLocks noChangeAspect="1" noChangeArrowheads="1"/>
          </p:cNvPicPr>
          <p:nvPr/>
        </p:nvPicPr>
        <p:blipFill>
          <a:blip r:embed="rId6"/>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81000" y="2057400"/>
            <a:ext cx="8610600" cy="4785926"/>
          </a:xfrm>
          <a:prstGeom prst="rect">
            <a:avLst/>
          </a:prstGeom>
          <a:noFill/>
          <a:ln w="9525">
            <a:noFill/>
            <a:miter lim="800000"/>
            <a:headEnd/>
            <a:tailEnd/>
          </a:ln>
        </p:spPr>
        <p:txBody>
          <a:bodyPr wrap="square">
            <a:spAutoFit/>
          </a:bodyPr>
          <a:lstStyle/>
          <a:p>
            <a:pPr>
              <a:lnSpc>
                <a:spcPct val="125000"/>
              </a:lnSpc>
              <a:buFontTx/>
              <a:buChar char="•"/>
            </a:pPr>
            <a:r>
              <a:rPr lang="en-US" dirty="0" smtClean="0">
                <a:solidFill>
                  <a:srgbClr val="FF0000"/>
                </a:solidFill>
              </a:rPr>
              <a:t>Study </a:t>
            </a:r>
            <a:r>
              <a:rPr lang="en-US" dirty="0">
                <a:solidFill>
                  <a:srgbClr val="FF0000"/>
                </a:solidFill>
              </a:rPr>
              <a:t>of SC structures like HWR, </a:t>
            </a:r>
            <a:r>
              <a:rPr lang="en-US" dirty="0" smtClean="0">
                <a:solidFill>
                  <a:srgbClr val="FF0000"/>
                </a:solidFill>
              </a:rPr>
              <a:t>SSR</a:t>
            </a:r>
            <a:r>
              <a:rPr lang="en-US" dirty="0">
                <a:solidFill>
                  <a:srgbClr val="FF0000"/>
                </a:solidFill>
              </a:rPr>
              <a:t>…</a:t>
            </a:r>
          </a:p>
          <a:p>
            <a:pPr>
              <a:lnSpc>
                <a:spcPct val="125000"/>
              </a:lnSpc>
              <a:buFontTx/>
              <a:buChar char="•"/>
            </a:pPr>
            <a:r>
              <a:rPr lang="en-US" dirty="0">
                <a:solidFill>
                  <a:srgbClr val="FF0000"/>
                </a:solidFill>
              </a:rPr>
              <a:t>Detailed EM design of the resonators</a:t>
            </a:r>
          </a:p>
          <a:p>
            <a:pPr>
              <a:lnSpc>
                <a:spcPct val="125000"/>
              </a:lnSpc>
              <a:buFontTx/>
              <a:buChar char="•"/>
            </a:pPr>
            <a:r>
              <a:rPr lang="en-US" dirty="0">
                <a:solidFill>
                  <a:srgbClr val="FF0000"/>
                </a:solidFill>
              </a:rPr>
              <a:t>Optimization of cavity design using MWS, HFSS</a:t>
            </a:r>
            <a:r>
              <a:rPr lang="en-US" dirty="0" smtClean="0">
                <a:solidFill>
                  <a:srgbClr val="FF0000"/>
                </a:solidFill>
              </a:rPr>
              <a:t>…</a:t>
            </a:r>
          </a:p>
          <a:p>
            <a:pPr>
              <a:lnSpc>
                <a:spcPct val="125000"/>
              </a:lnSpc>
              <a:buFontTx/>
              <a:buChar char="•"/>
            </a:pPr>
            <a:r>
              <a:rPr lang="en-US" dirty="0" smtClean="0">
                <a:solidFill>
                  <a:srgbClr val="FF0000"/>
                </a:solidFill>
              </a:rPr>
              <a:t>Study and design of multi-cell elliptical cavities at 650 MHz</a:t>
            </a:r>
          </a:p>
          <a:p>
            <a:pPr>
              <a:lnSpc>
                <a:spcPct val="125000"/>
              </a:lnSpc>
              <a:buFontTx/>
              <a:buChar char="•"/>
            </a:pPr>
            <a:r>
              <a:rPr lang="en-US" dirty="0" smtClean="0">
                <a:solidFill>
                  <a:srgbClr val="FF0000"/>
                </a:solidFill>
              </a:rPr>
              <a:t>Detailed EM design studies to decide the transition energy between the structures and geometric beta of cavities</a:t>
            </a:r>
          </a:p>
          <a:p>
            <a:pPr>
              <a:lnSpc>
                <a:spcPct val="125000"/>
              </a:lnSpc>
              <a:buFontTx/>
              <a:buChar char="•"/>
            </a:pPr>
            <a:r>
              <a:rPr lang="en-US" dirty="0" smtClean="0">
                <a:solidFill>
                  <a:srgbClr val="FF0000"/>
                </a:solidFill>
              </a:rPr>
              <a:t>Study of HOM and their minimization by devising appropriate shape of the cavity.</a:t>
            </a:r>
          </a:p>
          <a:p>
            <a:pPr>
              <a:lnSpc>
                <a:spcPct val="125000"/>
              </a:lnSpc>
              <a:buFontTx/>
              <a:buChar char="•"/>
            </a:pPr>
            <a:r>
              <a:rPr lang="en-US" dirty="0" err="1" smtClean="0">
                <a:solidFill>
                  <a:srgbClr val="FF0000"/>
                </a:solidFill>
              </a:rPr>
              <a:t>Microphonics</a:t>
            </a:r>
            <a:endParaRPr lang="en-US" dirty="0" smtClean="0">
              <a:solidFill>
                <a:srgbClr val="FF0000"/>
              </a:solidFill>
            </a:endParaRPr>
          </a:p>
          <a:p>
            <a:pPr>
              <a:lnSpc>
                <a:spcPct val="125000"/>
              </a:lnSpc>
              <a:buFontTx/>
              <a:buChar char="•"/>
            </a:pPr>
            <a:endParaRPr lang="en-US" sz="2800" dirty="0"/>
          </a:p>
        </p:txBody>
      </p:sp>
      <p:sp>
        <p:nvSpPr>
          <p:cNvPr id="10243" name="Text Box 6"/>
          <p:cNvSpPr txBox="1">
            <a:spLocks noChangeArrowheads="1"/>
          </p:cNvSpPr>
          <p:nvPr/>
        </p:nvSpPr>
        <p:spPr bwMode="auto">
          <a:xfrm>
            <a:off x="228600" y="990600"/>
            <a:ext cx="8610600" cy="954107"/>
          </a:xfrm>
          <a:prstGeom prst="rect">
            <a:avLst/>
          </a:prstGeom>
          <a:noFill/>
          <a:ln w="9525">
            <a:noFill/>
            <a:miter lim="800000"/>
            <a:headEnd/>
            <a:tailEnd/>
          </a:ln>
        </p:spPr>
        <p:txBody>
          <a:bodyPr wrap="square">
            <a:spAutoFit/>
          </a:bodyPr>
          <a:lstStyle/>
          <a:p>
            <a:pPr algn="ctr"/>
            <a:r>
              <a:rPr lang="en-US" sz="2800" b="1" dirty="0">
                <a:solidFill>
                  <a:srgbClr val="3333FF"/>
                </a:solidFill>
              </a:rPr>
              <a:t>Design of Accelerating structures for a high current (tens of </a:t>
            </a:r>
            <a:r>
              <a:rPr lang="en-US" sz="2800" b="1" dirty="0" err="1">
                <a:solidFill>
                  <a:srgbClr val="3333FF"/>
                </a:solidFill>
              </a:rPr>
              <a:t>mA</a:t>
            </a:r>
            <a:r>
              <a:rPr lang="en-US" sz="2800" b="1" dirty="0">
                <a:solidFill>
                  <a:srgbClr val="3333FF"/>
                </a:solidFill>
              </a:rPr>
              <a:t>), 1 </a:t>
            </a:r>
            <a:r>
              <a:rPr lang="en-US" sz="2800" b="1" dirty="0" err="1">
                <a:solidFill>
                  <a:srgbClr val="3333FF"/>
                </a:solidFill>
              </a:rPr>
              <a:t>GeV</a:t>
            </a:r>
            <a:r>
              <a:rPr lang="en-US" sz="2800" b="1" dirty="0">
                <a:solidFill>
                  <a:srgbClr val="3333FF"/>
                </a:solidFill>
              </a:rPr>
              <a:t>, CW proton </a:t>
            </a:r>
            <a:r>
              <a:rPr lang="en-US" sz="2800" b="1" dirty="0" err="1">
                <a:solidFill>
                  <a:srgbClr val="3333FF"/>
                </a:solidFill>
              </a:rPr>
              <a:t>linac</a:t>
            </a:r>
            <a:endParaRPr lang="en-US" sz="2800" b="1" dirty="0">
              <a:solidFill>
                <a:srgbClr val="3333FF"/>
              </a:solidFill>
            </a:endParaRPr>
          </a:p>
        </p:txBody>
      </p:sp>
      <p:pic>
        <p:nvPicPr>
          <p:cNvPr id="4"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71500" y="2824163"/>
            <a:ext cx="7429500" cy="33337"/>
          </a:xfrm>
          <a:prstGeom prst="line">
            <a:avLst/>
          </a:prstGeom>
          <a:ln w="12700">
            <a:solidFill>
              <a:schemeClr val="tx1">
                <a:alpha val="87000"/>
              </a:schemeClr>
            </a:solidFill>
          </a:ln>
        </p:spPr>
        <p:style>
          <a:lnRef idx="1">
            <a:schemeClr val="accent1"/>
          </a:lnRef>
          <a:fillRef idx="0">
            <a:schemeClr val="accent1"/>
          </a:fillRef>
          <a:effectRef idx="0">
            <a:schemeClr val="accent1"/>
          </a:effectRef>
          <a:fontRef idx="minor">
            <a:schemeClr val="tx1"/>
          </a:fontRef>
        </p:style>
      </p:cxnSp>
      <p:sp>
        <p:nvSpPr>
          <p:cNvPr id="13315" name="Rectangle 5"/>
          <p:cNvSpPr>
            <a:spLocks noChangeArrowheads="1"/>
          </p:cNvSpPr>
          <p:nvPr/>
        </p:nvSpPr>
        <p:spPr bwMode="auto">
          <a:xfrm>
            <a:off x="0" y="3170238"/>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cxnSp>
        <p:nvCxnSpPr>
          <p:cNvPr id="13316" name="Straight Arrow Connector 6"/>
          <p:cNvCxnSpPr>
            <a:cxnSpLocks noChangeShapeType="1"/>
          </p:cNvCxnSpPr>
          <p:nvPr/>
        </p:nvCxnSpPr>
        <p:spPr bwMode="auto">
          <a:xfrm rot="5400000" flipH="1" flipV="1">
            <a:off x="5473701" y="3738562"/>
            <a:ext cx="914400" cy="3175"/>
          </a:xfrm>
          <a:prstGeom prst="straightConnector1">
            <a:avLst/>
          </a:prstGeom>
          <a:noFill/>
          <a:ln w="19050" algn="ctr">
            <a:solidFill>
              <a:schemeClr val="tx1"/>
            </a:solidFill>
            <a:round/>
            <a:headEnd/>
            <a:tailEnd type="arrow" w="med" len="med"/>
          </a:ln>
        </p:spPr>
      </p:cxnSp>
      <p:sp>
        <p:nvSpPr>
          <p:cNvPr id="8" name="Oval 7"/>
          <p:cNvSpPr/>
          <p:nvPr/>
        </p:nvSpPr>
        <p:spPr bwMode="auto">
          <a:xfrm>
            <a:off x="785813" y="2438400"/>
            <a:ext cx="914400" cy="762000"/>
          </a:xfrm>
          <a:prstGeom prst="ellipse">
            <a:avLst/>
          </a:prstGeom>
          <a:solidFill>
            <a:srgbClr val="FFFF00">
              <a:alpha val="97000"/>
            </a:srgbClr>
          </a:solidFill>
          <a:ln w="9525" cap="flat" cmpd="sng" algn="ctr">
            <a:solidFill>
              <a:schemeClr val="tx1"/>
            </a:solidFill>
            <a:prstDash val="solid"/>
            <a:round/>
            <a:headEnd type="none" w="med" len="med"/>
            <a:tailEnd type="none" w="med" len="med"/>
          </a:ln>
          <a:effec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1050" dirty="0">
              <a:latin typeface="Times New Roman" pitchFamily="18" charset="0"/>
              <a:cs typeface="Times New Roman" pitchFamily="18" charset="0"/>
            </a:endParaRPr>
          </a:p>
          <a:p>
            <a:pPr>
              <a:defRPr/>
            </a:pPr>
            <a:r>
              <a:rPr lang="en-US" sz="1200" b="1" dirty="0" smtClean="0">
                <a:latin typeface="Times New Roman" pitchFamily="18" charset="0"/>
                <a:cs typeface="Times New Roman" pitchFamily="18" charset="0"/>
              </a:rPr>
              <a:t>LEBT</a:t>
            </a:r>
            <a:endParaRPr lang="en-US" sz="1200" b="1" dirty="0">
              <a:latin typeface="Times New Roman" pitchFamily="18" charset="0"/>
              <a:cs typeface="Times New Roman" pitchFamily="18" charset="0"/>
            </a:endParaRPr>
          </a:p>
        </p:txBody>
      </p:sp>
      <p:sp>
        <p:nvSpPr>
          <p:cNvPr id="13318" name="Oval 8"/>
          <p:cNvSpPr>
            <a:spLocks noChangeArrowheads="1"/>
          </p:cNvSpPr>
          <p:nvPr/>
        </p:nvSpPr>
        <p:spPr bwMode="auto">
          <a:xfrm>
            <a:off x="3286125" y="2438400"/>
            <a:ext cx="1049338" cy="762000"/>
          </a:xfrm>
          <a:prstGeom prst="ellipse">
            <a:avLst/>
          </a:prstGeom>
          <a:solidFill>
            <a:srgbClr val="FFFF00"/>
          </a:solidFill>
          <a:ln w="9525" algn="ctr">
            <a:solidFill>
              <a:schemeClr val="tx1"/>
            </a:solidFill>
            <a:round/>
            <a:headEnd/>
            <a:tailEnd/>
          </a:ln>
        </p:spPr>
        <p:txBody>
          <a:bodyPr/>
          <a:lstStyle/>
          <a:p>
            <a:endParaRPr lang="en-US" sz="1200">
              <a:cs typeface="Times New Roman" pitchFamily="18" charset="0"/>
            </a:endParaRPr>
          </a:p>
          <a:p>
            <a:r>
              <a:rPr lang="en-US" sz="1200" b="1">
                <a:cs typeface="Times New Roman" pitchFamily="18" charset="0"/>
              </a:rPr>
              <a:t>MEBT</a:t>
            </a:r>
          </a:p>
        </p:txBody>
      </p:sp>
      <p:sp>
        <p:nvSpPr>
          <p:cNvPr id="13319" name="Rectangle 9"/>
          <p:cNvSpPr>
            <a:spLocks noChangeArrowheads="1"/>
          </p:cNvSpPr>
          <p:nvPr/>
        </p:nvSpPr>
        <p:spPr bwMode="auto">
          <a:xfrm>
            <a:off x="6143625" y="2209800"/>
            <a:ext cx="1447800" cy="1041400"/>
          </a:xfrm>
          <a:prstGeom prst="rect">
            <a:avLst/>
          </a:prstGeom>
          <a:solidFill>
            <a:srgbClr val="FF9966"/>
          </a:solidFill>
          <a:ln w="9525">
            <a:solidFill>
              <a:schemeClr val="tx1"/>
            </a:solidFill>
            <a:miter lim="800000"/>
            <a:headEnd/>
            <a:tailEnd/>
          </a:ln>
        </p:spPr>
        <p:txBody>
          <a:bodyPr wrap="none" anchor="ctr"/>
          <a:lstStyle/>
          <a:p>
            <a:pPr algn="ctr"/>
            <a:r>
              <a:rPr lang="en-US" sz="2000" b="1"/>
              <a:t>Elliptical</a:t>
            </a:r>
          </a:p>
          <a:p>
            <a:pPr algn="ctr"/>
            <a:r>
              <a:rPr lang="en-US" sz="2000" b="1"/>
              <a:t>Cavities</a:t>
            </a:r>
          </a:p>
        </p:txBody>
      </p:sp>
      <p:cxnSp>
        <p:nvCxnSpPr>
          <p:cNvPr id="13320" name="Straight Arrow Connector 10"/>
          <p:cNvCxnSpPr>
            <a:cxnSpLocks noChangeShapeType="1"/>
          </p:cNvCxnSpPr>
          <p:nvPr/>
        </p:nvCxnSpPr>
        <p:spPr bwMode="auto">
          <a:xfrm rot="5400000" flipH="1" flipV="1">
            <a:off x="7188201" y="3732213"/>
            <a:ext cx="914400" cy="3175"/>
          </a:xfrm>
          <a:prstGeom prst="straightConnector1">
            <a:avLst/>
          </a:prstGeom>
          <a:noFill/>
          <a:ln w="19050" algn="ctr">
            <a:solidFill>
              <a:schemeClr val="tx1"/>
            </a:solidFill>
            <a:round/>
            <a:headEnd/>
            <a:tailEnd type="arrow" w="med" len="med"/>
          </a:ln>
        </p:spPr>
      </p:cxnSp>
      <p:sp>
        <p:nvSpPr>
          <p:cNvPr id="13321" name="Text Box 20"/>
          <p:cNvSpPr txBox="1">
            <a:spLocks noChangeArrowheads="1"/>
          </p:cNvSpPr>
          <p:nvPr/>
        </p:nvSpPr>
        <p:spPr bwMode="auto">
          <a:xfrm>
            <a:off x="6858000" y="4114800"/>
            <a:ext cx="1752600" cy="461665"/>
          </a:xfrm>
          <a:prstGeom prst="rect">
            <a:avLst/>
          </a:prstGeom>
          <a:noFill/>
          <a:ln w="9525">
            <a:noFill/>
            <a:miter lim="800000"/>
            <a:headEnd/>
            <a:tailEnd/>
          </a:ln>
        </p:spPr>
        <p:txBody>
          <a:bodyPr wrap="square">
            <a:spAutoFit/>
          </a:bodyPr>
          <a:lstStyle/>
          <a:p>
            <a:r>
              <a:rPr lang="en-US" b="1" dirty="0"/>
              <a:t>200 </a:t>
            </a:r>
            <a:r>
              <a:rPr lang="en-US" b="1" dirty="0" err="1"/>
              <a:t>MeV</a:t>
            </a:r>
            <a:endParaRPr lang="en-US" b="1" dirty="0"/>
          </a:p>
        </p:txBody>
      </p:sp>
      <p:sp>
        <p:nvSpPr>
          <p:cNvPr id="13322" name="TextBox 22"/>
          <p:cNvSpPr txBox="1">
            <a:spLocks noChangeArrowheads="1"/>
          </p:cNvSpPr>
          <p:nvPr/>
        </p:nvSpPr>
        <p:spPr bwMode="auto">
          <a:xfrm>
            <a:off x="0" y="5181600"/>
            <a:ext cx="9144000" cy="430887"/>
          </a:xfrm>
          <a:prstGeom prst="rect">
            <a:avLst/>
          </a:prstGeom>
          <a:noFill/>
          <a:ln w="9525">
            <a:noFill/>
            <a:miter lim="800000"/>
            <a:headEnd/>
            <a:tailEnd/>
          </a:ln>
        </p:spPr>
        <p:txBody>
          <a:bodyPr>
            <a:spAutoFit/>
          </a:bodyPr>
          <a:lstStyle/>
          <a:p>
            <a:pPr algn="ctr"/>
            <a:r>
              <a:rPr lang="en-US" sz="2200" b="1" dirty="0" smtClean="0">
                <a:solidFill>
                  <a:srgbClr val="FF0000"/>
                </a:solidFill>
              </a:rPr>
              <a:t>We </a:t>
            </a:r>
            <a:r>
              <a:rPr lang="en-US" sz="2200" b="1" dirty="0">
                <a:solidFill>
                  <a:srgbClr val="FF0000"/>
                </a:solidFill>
              </a:rPr>
              <a:t>will  go in steps but the design needs to be done for 30 </a:t>
            </a:r>
            <a:r>
              <a:rPr lang="en-US" sz="2200" b="1" dirty="0" err="1">
                <a:solidFill>
                  <a:srgbClr val="FF0000"/>
                </a:solidFill>
              </a:rPr>
              <a:t>mA</a:t>
            </a:r>
            <a:endParaRPr lang="en-US" sz="2200" b="1" dirty="0">
              <a:solidFill>
                <a:srgbClr val="FF0000"/>
              </a:solidFill>
            </a:endParaRPr>
          </a:p>
        </p:txBody>
      </p:sp>
      <p:sp>
        <p:nvSpPr>
          <p:cNvPr id="13323" name="TextBox 25"/>
          <p:cNvSpPr txBox="1">
            <a:spLocks noChangeArrowheads="1"/>
          </p:cNvSpPr>
          <p:nvPr/>
        </p:nvSpPr>
        <p:spPr bwMode="auto">
          <a:xfrm>
            <a:off x="8253412" y="4114800"/>
            <a:ext cx="1423988" cy="461665"/>
          </a:xfrm>
          <a:prstGeom prst="rect">
            <a:avLst/>
          </a:prstGeom>
          <a:noFill/>
          <a:ln w="9525">
            <a:noFill/>
            <a:miter lim="800000"/>
            <a:headEnd/>
            <a:tailEnd/>
          </a:ln>
        </p:spPr>
        <p:txBody>
          <a:bodyPr wrap="square">
            <a:spAutoFit/>
          </a:bodyPr>
          <a:lstStyle/>
          <a:p>
            <a:r>
              <a:rPr lang="en-US" b="1" dirty="0">
                <a:solidFill>
                  <a:srgbClr val="0000FF"/>
                </a:solidFill>
                <a:latin typeface="Calibri" pitchFamily="34" charset="0"/>
              </a:rPr>
              <a:t>1 </a:t>
            </a:r>
            <a:r>
              <a:rPr lang="en-US" b="1" dirty="0" err="1">
                <a:solidFill>
                  <a:srgbClr val="0000FF"/>
                </a:solidFill>
                <a:latin typeface="Calibri" pitchFamily="34" charset="0"/>
              </a:rPr>
              <a:t>GeV</a:t>
            </a:r>
            <a:endParaRPr lang="en-US" b="1" dirty="0">
              <a:solidFill>
                <a:srgbClr val="0000FF"/>
              </a:solidFill>
              <a:latin typeface="Calibri" pitchFamily="34" charset="0"/>
            </a:endParaRPr>
          </a:p>
        </p:txBody>
      </p:sp>
      <p:grpSp>
        <p:nvGrpSpPr>
          <p:cNvPr id="2" name="Group 5"/>
          <p:cNvGrpSpPr>
            <a:grpSpLocks/>
          </p:cNvGrpSpPr>
          <p:nvPr/>
        </p:nvGrpSpPr>
        <p:grpSpPr bwMode="auto">
          <a:xfrm>
            <a:off x="71438" y="2209800"/>
            <a:ext cx="6399212" cy="2292350"/>
            <a:chOff x="303213" y="1676400"/>
            <a:chExt cx="6523920" cy="2012083"/>
          </a:xfrm>
        </p:grpSpPr>
        <p:sp>
          <p:nvSpPr>
            <p:cNvPr id="13328" name="Rectangle 13"/>
            <p:cNvSpPr>
              <a:spLocks noChangeArrowheads="1"/>
            </p:cNvSpPr>
            <p:nvPr/>
          </p:nvSpPr>
          <p:spPr bwMode="auto">
            <a:xfrm>
              <a:off x="303213" y="1676400"/>
              <a:ext cx="457200" cy="914400"/>
            </a:xfrm>
            <a:prstGeom prst="rect">
              <a:avLst/>
            </a:prstGeom>
            <a:solidFill>
              <a:srgbClr val="FFC000"/>
            </a:solidFill>
            <a:ln w="9525">
              <a:solidFill>
                <a:schemeClr val="tx1"/>
              </a:solidFill>
              <a:miter lim="800000"/>
              <a:headEnd/>
              <a:tailEnd/>
            </a:ln>
          </p:spPr>
          <p:txBody>
            <a:bodyPr wrap="none" anchor="ctr"/>
            <a:lstStyle/>
            <a:p>
              <a:pPr algn="ctr"/>
              <a:r>
                <a:rPr lang="en-US" b="1"/>
                <a:t>IS</a:t>
              </a:r>
            </a:p>
          </p:txBody>
        </p:sp>
        <p:sp>
          <p:nvSpPr>
            <p:cNvPr id="13329" name="Rectangle 14"/>
            <p:cNvSpPr>
              <a:spLocks noChangeArrowheads="1"/>
            </p:cNvSpPr>
            <p:nvPr/>
          </p:nvSpPr>
          <p:spPr bwMode="auto">
            <a:xfrm>
              <a:off x="2208213" y="1676400"/>
              <a:ext cx="1279399" cy="847530"/>
            </a:xfrm>
            <a:prstGeom prst="rect">
              <a:avLst/>
            </a:prstGeom>
            <a:solidFill>
              <a:srgbClr val="FF99CC"/>
            </a:solidFill>
            <a:ln w="9525">
              <a:solidFill>
                <a:schemeClr val="tx1"/>
              </a:solidFill>
              <a:miter lim="800000"/>
              <a:headEnd/>
              <a:tailEnd/>
            </a:ln>
          </p:spPr>
          <p:txBody>
            <a:bodyPr wrap="none" anchor="ctr"/>
            <a:lstStyle/>
            <a:p>
              <a:pPr algn="ctr"/>
              <a:r>
                <a:rPr lang="en-US" b="1"/>
                <a:t>RFQ</a:t>
              </a:r>
            </a:p>
          </p:txBody>
        </p:sp>
        <p:sp>
          <p:nvSpPr>
            <p:cNvPr id="13330" name="Rectangle 15"/>
            <p:cNvSpPr>
              <a:spLocks noChangeArrowheads="1"/>
            </p:cNvSpPr>
            <p:nvPr/>
          </p:nvSpPr>
          <p:spPr bwMode="auto">
            <a:xfrm>
              <a:off x="4807973" y="1676400"/>
              <a:ext cx="1475696" cy="914400"/>
            </a:xfrm>
            <a:prstGeom prst="rect">
              <a:avLst/>
            </a:prstGeom>
            <a:solidFill>
              <a:srgbClr val="FF9966"/>
            </a:solidFill>
            <a:ln w="9525">
              <a:solidFill>
                <a:schemeClr val="tx1"/>
              </a:solidFill>
              <a:miter lim="800000"/>
              <a:headEnd/>
              <a:tailEnd/>
            </a:ln>
          </p:spPr>
          <p:txBody>
            <a:bodyPr wrap="none" anchor="ctr"/>
            <a:lstStyle/>
            <a:p>
              <a:pPr algn="ctr"/>
              <a:r>
                <a:rPr lang="en-US" sz="2000" b="1"/>
                <a:t>SC Spoke</a:t>
              </a:r>
            </a:p>
            <a:p>
              <a:pPr algn="ctr"/>
              <a:r>
                <a:rPr lang="en-US" sz="2000" b="1"/>
                <a:t> Resonators</a:t>
              </a:r>
            </a:p>
          </p:txBody>
        </p:sp>
        <p:sp>
          <p:nvSpPr>
            <p:cNvPr id="13331" name="Line 13"/>
            <p:cNvSpPr>
              <a:spLocks noChangeShapeType="1"/>
            </p:cNvSpPr>
            <p:nvPr/>
          </p:nvSpPr>
          <p:spPr bwMode="auto">
            <a:xfrm flipV="1">
              <a:off x="760413" y="2590800"/>
              <a:ext cx="0" cy="685800"/>
            </a:xfrm>
            <a:prstGeom prst="line">
              <a:avLst/>
            </a:prstGeom>
            <a:noFill/>
            <a:ln w="28575">
              <a:solidFill>
                <a:schemeClr val="tx1"/>
              </a:solidFill>
              <a:round/>
              <a:headEnd/>
              <a:tailEnd type="triangle" w="med" len="med"/>
            </a:ln>
          </p:spPr>
          <p:txBody>
            <a:bodyPr/>
            <a:lstStyle/>
            <a:p>
              <a:endParaRPr lang="en-US"/>
            </a:p>
          </p:txBody>
        </p:sp>
        <p:sp>
          <p:nvSpPr>
            <p:cNvPr id="13332" name="Line 14"/>
            <p:cNvSpPr>
              <a:spLocks noChangeShapeType="1"/>
            </p:cNvSpPr>
            <p:nvPr/>
          </p:nvSpPr>
          <p:spPr bwMode="auto">
            <a:xfrm flipV="1">
              <a:off x="3409943" y="2590800"/>
              <a:ext cx="0" cy="685800"/>
            </a:xfrm>
            <a:prstGeom prst="line">
              <a:avLst/>
            </a:prstGeom>
            <a:noFill/>
            <a:ln w="28575">
              <a:solidFill>
                <a:schemeClr val="tx1"/>
              </a:solidFill>
              <a:round/>
              <a:headEnd/>
              <a:tailEnd type="triangle" w="med" len="med"/>
            </a:ln>
          </p:spPr>
          <p:txBody>
            <a:bodyPr/>
            <a:lstStyle/>
            <a:p>
              <a:endParaRPr lang="en-US"/>
            </a:p>
          </p:txBody>
        </p:sp>
        <p:sp>
          <p:nvSpPr>
            <p:cNvPr id="13333" name="Text Box 17"/>
            <p:cNvSpPr txBox="1">
              <a:spLocks noChangeArrowheads="1"/>
            </p:cNvSpPr>
            <p:nvPr/>
          </p:nvSpPr>
          <p:spPr bwMode="auto">
            <a:xfrm>
              <a:off x="303213" y="3366606"/>
              <a:ext cx="880430" cy="321877"/>
            </a:xfrm>
            <a:prstGeom prst="rect">
              <a:avLst/>
            </a:prstGeom>
            <a:noFill/>
            <a:ln w="9525">
              <a:noFill/>
              <a:miter lim="800000"/>
              <a:headEnd/>
              <a:tailEnd/>
            </a:ln>
          </p:spPr>
          <p:txBody>
            <a:bodyPr wrap="none">
              <a:spAutoFit/>
            </a:bodyPr>
            <a:lstStyle/>
            <a:p>
              <a:r>
                <a:rPr lang="en-US" b="1">
                  <a:solidFill>
                    <a:srgbClr val="002060"/>
                  </a:solidFill>
                </a:rPr>
                <a:t>50 keV</a:t>
              </a:r>
            </a:p>
          </p:txBody>
        </p:sp>
        <p:sp>
          <p:nvSpPr>
            <p:cNvPr id="13334" name="Text Box 18"/>
            <p:cNvSpPr txBox="1">
              <a:spLocks noChangeArrowheads="1"/>
            </p:cNvSpPr>
            <p:nvPr/>
          </p:nvSpPr>
          <p:spPr bwMode="auto">
            <a:xfrm>
              <a:off x="1450685" y="3366606"/>
              <a:ext cx="187739" cy="321877"/>
            </a:xfrm>
            <a:prstGeom prst="rect">
              <a:avLst/>
            </a:prstGeom>
            <a:noFill/>
            <a:ln w="9525">
              <a:noFill/>
              <a:miter lim="800000"/>
              <a:headEnd/>
              <a:tailEnd/>
            </a:ln>
          </p:spPr>
          <p:txBody>
            <a:bodyPr wrap="none">
              <a:spAutoFit/>
            </a:bodyPr>
            <a:lstStyle/>
            <a:p>
              <a:endParaRPr lang="en-US"/>
            </a:p>
          </p:txBody>
        </p:sp>
        <p:sp>
          <p:nvSpPr>
            <p:cNvPr id="13335" name="Text Box 19"/>
            <p:cNvSpPr txBox="1">
              <a:spLocks noChangeArrowheads="1"/>
            </p:cNvSpPr>
            <p:nvPr/>
          </p:nvSpPr>
          <p:spPr bwMode="auto">
            <a:xfrm>
              <a:off x="3065885" y="3352672"/>
              <a:ext cx="854535" cy="321877"/>
            </a:xfrm>
            <a:prstGeom prst="rect">
              <a:avLst/>
            </a:prstGeom>
            <a:noFill/>
            <a:ln w="9525">
              <a:noFill/>
              <a:miter lim="800000"/>
              <a:headEnd/>
              <a:tailEnd/>
            </a:ln>
          </p:spPr>
          <p:txBody>
            <a:bodyPr wrap="none">
              <a:spAutoFit/>
            </a:bodyPr>
            <a:lstStyle/>
            <a:p>
              <a:r>
                <a:rPr lang="en-US" b="1"/>
                <a:t>3 MeV</a:t>
              </a:r>
            </a:p>
          </p:txBody>
        </p:sp>
        <p:sp>
          <p:nvSpPr>
            <p:cNvPr id="13336" name="Text Box 20"/>
            <p:cNvSpPr txBox="1">
              <a:spLocks noChangeArrowheads="1"/>
            </p:cNvSpPr>
            <p:nvPr/>
          </p:nvSpPr>
          <p:spPr bwMode="auto">
            <a:xfrm>
              <a:off x="5739544" y="3333164"/>
              <a:ext cx="1087589" cy="321877"/>
            </a:xfrm>
            <a:prstGeom prst="rect">
              <a:avLst/>
            </a:prstGeom>
            <a:noFill/>
            <a:ln w="9525">
              <a:noFill/>
              <a:miter lim="800000"/>
              <a:headEnd/>
              <a:tailEnd/>
            </a:ln>
          </p:spPr>
          <p:txBody>
            <a:bodyPr wrap="none">
              <a:spAutoFit/>
            </a:bodyPr>
            <a:lstStyle/>
            <a:p>
              <a:r>
                <a:rPr lang="en-US" b="1"/>
                <a:t>150 MeV</a:t>
              </a:r>
            </a:p>
          </p:txBody>
        </p:sp>
      </p:grpSp>
      <p:sp>
        <p:nvSpPr>
          <p:cNvPr id="24" name="Rounded Rectangle 23"/>
          <p:cNvSpPr/>
          <p:nvPr/>
        </p:nvSpPr>
        <p:spPr>
          <a:xfrm>
            <a:off x="7929563" y="2228850"/>
            <a:ext cx="1071562" cy="1071563"/>
          </a:xfrm>
          <a:prstGeom prst="roundRect">
            <a:avLst/>
          </a:prstGeom>
          <a:solidFill>
            <a:schemeClr val="accent1">
              <a:alpha val="49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Elliptical Cavities</a:t>
            </a:r>
          </a:p>
        </p:txBody>
      </p:sp>
      <p:cxnSp>
        <p:nvCxnSpPr>
          <p:cNvPr id="13326" name="Straight Arrow Connector 10"/>
          <p:cNvCxnSpPr>
            <a:cxnSpLocks noChangeShapeType="1"/>
          </p:cNvCxnSpPr>
          <p:nvPr/>
        </p:nvCxnSpPr>
        <p:spPr bwMode="auto">
          <a:xfrm rot="5400000" flipH="1" flipV="1">
            <a:off x="8402638" y="3813175"/>
            <a:ext cx="914400" cy="3175"/>
          </a:xfrm>
          <a:prstGeom prst="straightConnector1">
            <a:avLst/>
          </a:prstGeom>
          <a:noFill/>
          <a:ln w="19050" algn="ctr">
            <a:solidFill>
              <a:schemeClr val="tx1"/>
            </a:solidFill>
            <a:round/>
            <a:headEnd/>
            <a:tailEnd type="arrow" w="med" len="med"/>
          </a:ln>
        </p:spPr>
      </p:cxnSp>
      <p:sp>
        <p:nvSpPr>
          <p:cNvPr id="13327" name="Rectangle 6"/>
          <p:cNvSpPr>
            <a:spLocks noChangeArrowheads="1"/>
          </p:cNvSpPr>
          <p:nvPr/>
        </p:nvSpPr>
        <p:spPr bwMode="auto">
          <a:xfrm>
            <a:off x="0" y="-31750"/>
            <a:ext cx="9144000" cy="2012950"/>
          </a:xfrm>
          <a:prstGeom prst="rect">
            <a:avLst/>
          </a:prstGeom>
          <a:noFill/>
          <a:ln w="9525">
            <a:noFill/>
            <a:miter lim="800000"/>
            <a:headEnd/>
            <a:tailEnd/>
          </a:ln>
        </p:spPr>
        <p:txBody>
          <a:bodyPr anchor="ctr">
            <a:spAutoFit/>
          </a:bodyPr>
          <a:lstStyle/>
          <a:p>
            <a:pPr algn="ctr"/>
            <a:r>
              <a:rPr lang="en-US" sz="4000" b="1" dirty="0">
                <a:solidFill>
                  <a:srgbClr val="CC0000"/>
                </a:solidFill>
                <a:latin typeface="Times New Roman" pitchFamily="18" charset="0"/>
                <a:cs typeface="Arial" pitchFamily="34" charset="0"/>
              </a:rPr>
              <a:t>Frequency: 325 and 650 MHz</a:t>
            </a:r>
          </a:p>
          <a:p>
            <a:pPr algn="ctr"/>
            <a:endParaRPr lang="en-US" sz="3000" b="1" dirty="0">
              <a:solidFill>
                <a:srgbClr val="FF99FF"/>
              </a:solidFill>
              <a:latin typeface="Times New Roman" pitchFamily="18" charset="0"/>
              <a:cs typeface="Arial" pitchFamily="34" charset="0"/>
            </a:endParaRPr>
          </a:p>
          <a:p>
            <a:pPr algn="ctr"/>
            <a:r>
              <a:rPr lang="en-US" sz="2800" b="1" dirty="0">
                <a:solidFill>
                  <a:srgbClr val="0000FF"/>
                </a:solidFill>
                <a:latin typeface="Times New Roman" pitchFamily="18" charset="0"/>
                <a:cs typeface="Arial" pitchFamily="34" charset="0"/>
              </a:rPr>
              <a:t>Scheme for 200 </a:t>
            </a:r>
            <a:r>
              <a:rPr lang="en-US" sz="2800" b="1" dirty="0" err="1">
                <a:solidFill>
                  <a:srgbClr val="0000FF"/>
                </a:solidFill>
                <a:latin typeface="Times New Roman" pitchFamily="18" charset="0"/>
                <a:cs typeface="Arial" pitchFamily="34" charset="0"/>
              </a:rPr>
              <a:t>MeV</a:t>
            </a:r>
            <a:r>
              <a:rPr lang="en-US" sz="2800" b="1" dirty="0">
                <a:solidFill>
                  <a:srgbClr val="0000FF"/>
                </a:solidFill>
                <a:latin typeface="Times New Roman" pitchFamily="18" charset="0"/>
                <a:cs typeface="Arial" pitchFamily="34" charset="0"/>
              </a:rPr>
              <a:t> High Intensity Proton Accelerator </a:t>
            </a:r>
          </a:p>
          <a:p>
            <a:pPr algn="ctr"/>
            <a:r>
              <a:rPr lang="en-US" sz="2800" b="1" dirty="0">
                <a:solidFill>
                  <a:srgbClr val="0000FF"/>
                </a:solidFill>
                <a:latin typeface="Times New Roman" pitchFamily="18" charset="0"/>
                <a:cs typeface="Arial" pitchFamily="34" charset="0"/>
              </a:rPr>
              <a:t>(a front end of the 1 </a:t>
            </a:r>
            <a:r>
              <a:rPr lang="en-US" sz="2800" b="1" dirty="0" err="1">
                <a:solidFill>
                  <a:srgbClr val="0000FF"/>
                </a:solidFill>
                <a:latin typeface="Times New Roman" pitchFamily="18" charset="0"/>
                <a:cs typeface="Arial" pitchFamily="34" charset="0"/>
              </a:rPr>
              <a:t>GeV</a:t>
            </a:r>
            <a:r>
              <a:rPr lang="en-US" sz="2800" b="1" dirty="0">
                <a:solidFill>
                  <a:srgbClr val="0000FF"/>
                </a:solidFill>
                <a:latin typeface="Times New Roman" pitchFamily="18" charset="0"/>
                <a:cs typeface="Arial" pitchFamily="34" charset="0"/>
              </a:rPr>
              <a:t> </a:t>
            </a:r>
            <a:r>
              <a:rPr lang="en-US" sz="2800" b="1" dirty="0" err="1">
                <a:solidFill>
                  <a:srgbClr val="0000FF"/>
                </a:solidFill>
                <a:latin typeface="Times New Roman" pitchFamily="18" charset="0"/>
                <a:cs typeface="Arial" pitchFamily="34" charset="0"/>
              </a:rPr>
              <a:t>Linac</a:t>
            </a:r>
            <a:r>
              <a:rPr lang="en-US" sz="2800" b="1" dirty="0">
                <a:solidFill>
                  <a:srgbClr val="0000FF"/>
                </a:solidFill>
                <a:latin typeface="Times New Roman" pitchFamily="18" charset="0"/>
                <a:cs typeface="Arial" pitchFamily="34" charset="0"/>
              </a:rPr>
              <a:t>)</a:t>
            </a:r>
            <a:endParaRPr lang="en-US" sz="2800" dirty="0">
              <a:solidFill>
                <a:srgbClr val="0000FF"/>
              </a:solidFill>
              <a:latin typeface="Times New Roman" pitchFamily="18" charset="0"/>
            </a:endParaRPr>
          </a:p>
        </p:txBody>
      </p:sp>
      <p:pic>
        <p:nvPicPr>
          <p:cNvPr id="25" name="Picture 2" descr="C:\Documents and Settings\a\My Documents\My Pictures\_4734819587.jpg"/>
          <p:cNvPicPr>
            <a:picLocks noChangeAspect="1" noChangeArrowheads="1"/>
          </p:cNvPicPr>
          <p:nvPr/>
        </p:nvPicPr>
        <p:blipFill>
          <a:blip r:embed="rId2"/>
          <a:srcRect/>
          <a:stretch>
            <a:fillRect/>
          </a:stretch>
        </p:blipFill>
        <p:spPr bwMode="auto">
          <a:xfrm>
            <a:off x="8229600" y="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ermilab-DAE">
  <a:themeElements>
    <a:clrScheme name="">
      <a:dk1>
        <a:srgbClr val="000000"/>
      </a:dk1>
      <a:lt1>
        <a:srgbClr val="FFFFF7"/>
      </a:lt1>
      <a:dk2>
        <a:srgbClr val="000000"/>
      </a:dk2>
      <a:lt2>
        <a:srgbClr val="808080"/>
      </a:lt2>
      <a:accent1>
        <a:srgbClr val="00CC99"/>
      </a:accent1>
      <a:accent2>
        <a:srgbClr val="3333CC"/>
      </a:accent2>
      <a:accent3>
        <a:srgbClr val="FFFFFA"/>
      </a:accent3>
      <a:accent4>
        <a:srgbClr val="000000"/>
      </a:accent4>
      <a:accent5>
        <a:srgbClr val="AAE2CA"/>
      </a:accent5>
      <a:accent6>
        <a:srgbClr val="2D2DB9"/>
      </a:accent6>
      <a:hlink>
        <a:srgbClr val="CCCCFF"/>
      </a:hlink>
      <a:folHlink>
        <a:srgbClr val="B2B2B2"/>
      </a:folHlink>
    </a:clrScheme>
    <a:fontScheme name="7_ILC Cavity and Cryomodul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ILC Cavity and Cryomodu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ILC Cavity and Cryomodu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ILC Cavity and Cryomodu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ILC Cavity and Cryomodu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ILC Cavity and Cryomodu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ILC Cavity and Cryomodu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ILC Cavity and Cryomodu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Fermilab-DAE</Template>
  <TotalTime>1547</TotalTime>
  <Words>3252</Words>
  <Application>Microsoft Office PowerPoint</Application>
  <PresentationFormat>On-screen Show (4:3)</PresentationFormat>
  <Paragraphs>590</Paragraphs>
  <Slides>60</Slides>
  <Notes>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Fermilab-DAE</vt:lpstr>
      <vt:lpstr>Presentation</vt:lpstr>
      <vt:lpstr>Slide 1</vt:lpstr>
      <vt:lpstr>DAE Accelerator Development Program</vt:lpstr>
      <vt:lpstr>Slide 3</vt:lpstr>
      <vt:lpstr>Slide 4</vt:lpstr>
      <vt:lpstr>Slide 5</vt:lpstr>
      <vt:lpstr>Slide 6</vt:lpstr>
      <vt:lpstr>Cavity Details</vt:lpstr>
      <vt:lpstr>Slide 8</vt:lpstr>
      <vt:lpstr>Slide 9</vt:lpstr>
      <vt:lpstr>Slide 10</vt:lpstr>
      <vt:lpstr>Slide 11</vt:lpstr>
      <vt:lpstr>Slide 12</vt:lpstr>
      <vt:lpstr>Slide 13</vt:lpstr>
      <vt:lpstr>Slide 14</vt:lpstr>
      <vt:lpstr>Slide 15</vt:lpstr>
      <vt:lpstr>Slide 16</vt:lpstr>
      <vt:lpstr>325 MHz, 1 kW Amplifier</vt:lpstr>
      <vt:lpstr>Test Results of 1 kW unit</vt:lpstr>
      <vt:lpstr>Slide 19</vt:lpstr>
      <vt:lpstr>325 MHz, 3 kW unit</vt:lpstr>
      <vt:lpstr>IIFC: Control &amp;Instrumentation</vt:lpstr>
      <vt:lpstr>Functions for RFPI System</vt:lpstr>
      <vt:lpstr>RFPI  </vt:lpstr>
      <vt:lpstr>Progress so far</vt:lpstr>
      <vt:lpstr>LLRF  Control System</vt:lpstr>
      <vt:lpstr>LLRF Control System</vt:lpstr>
      <vt:lpstr>Beam Position Monitor</vt:lpstr>
      <vt:lpstr>CMTS -2  C&amp;I</vt:lpstr>
      <vt:lpstr>High power couplers</vt:lpstr>
      <vt:lpstr>High power couplers </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Modules of involvement of BARC</vt:lpstr>
      <vt:lpstr>Accelerating Structures</vt:lpstr>
      <vt:lpstr>MEBT Line Specifications</vt:lpstr>
      <vt:lpstr>MEBT Magnets Specifications</vt:lpstr>
      <vt:lpstr>SSR2 &amp; their SC solenoid focusing magnets</vt:lpstr>
      <vt:lpstr>EM Design and prototype development for MEBT, SSR2 cavities and Superconducting magnets</vt:lpstr>
      <vt:lpstr>Slide 58</vt:lpstr>
      <vt:lpstr>Slide 59</vt:lpstr>
      <vt:lpstr>Slide 60</vt:lpstr>
    </vt:vector>
  </TitlesOfParts>
  <Company>barc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Cryomodule Test Stand</dc:title>
  <dc:creator>Administrator</dc:creator>
  <cp:lastModifiedBy>Pithawa</cp:lastModifiedBy>
  <cp:revision>247</cp:revision>
  <dcterms:created xsi:type="dcterms:W3CDTF">2010-10-15T08:15:56Z</dcterms:created>
  <dcterms:modified xsi:type="dcterms:W3CDTF">2012-11-26T03:15:37Z</dcterms:modified>
</cp:coreProperties>
</file>