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82" r:id="rId2"/>
    <p:sldId id="411" r:id="rId3"/>
    <p:sldId id="404" r:id="rId4"/>
    <p:sldId id="405" r:id="rId5"/>
    <p:sldId id="406" r:id="rId6"/>
    <p:sldId id="412" r:id="rId7"/>
    <p:sldId id="451" r:id="rId8"/>
    <p:sldId id="452" r:id="rId9"/>
    <p:sldId id="453" r:id="rId10"/>
    <p:sldId id="425" r:id="rId11"/>
    <p:sldId id="426" r:id="rId12"/>
    <p:sldId id="427" r:id="rId13"/>
    <p:sldId id="428" r:id="rId14"/>
    <p:sldId id="429" r:id="rId15"/>
    <p:sldId id="430" r:id="rId16"/>
    <p:sldId id="431" r:id="rId17"/>
    <p:sldId id="444" r:id="rId18"/>
    <p:sldId id="445" r:id="rId19"/>
    <p:sldId id="447" r:id="rId20"/>
    <p:sldId id="448" r:id="rId21"/>
    <p:sldId id="433" r:id="rId22"/>
    <p:sldId id="446" r:id="rId23"/>
    <p:sldId id="437" r:id="rId24"/>
    <p:sldId id="438" r:id="rId25"/>
    <p:sldId id="440" r:id="rId26"/>
    <p:sldId id="441" r:id="rId27"/>
    <p:sldId id="442" r:id="rId28"/>
    <p:sldId id="443" r:id="rId29"/>
    <p:sldId id="420" r:id="rId30"/>
    <p:sldId id="408" r:id="rId31"/>
    <p:sldId id="413" r:id="rId32"/>
    <p:sldId id="410" r:id="rId33"/>
    <p:sldId id="450" r:id="rId34"/>
    <p:sldId id="403" r:id="rId35"/>
    <p:sldId id="421" r:id="rId36"/>
    <p:sldId id="340" r:id="rId37"/>
  </p:sldIdLst>
  <p:sldSz cx="9144000" cy="6858000" type="screen4x3"/>
  <p:notesSz cx="6870700" cy="9774238"/>
  <p:defaultTextStyle>
    <a:defPPr>
      <a:defRPr lang="en-US"/>
    </a:defPPr>
    <a:lvl1pPr algn="l" rtl="0" fontAlgn="base">
      <a:spcBef>
        <a:spcPct val="0"/>
      </a:spcBef>
      <a:spcAft>
        <a:spcPct val="0"/>
      </a:spcAft>
      <a:defRPr kern="1200">
        <a:solidFill>
          <a:schemeClr val="tx1"/>
        </a:solidFill>
        <a:latin typeface="Viner Hand ITC" pitchFamily="66" charset="0"/>
        <a:ea typeface="+mn-ea"/>
        <a:cs typeface="+mn-cs"/>
      </a:defRPr>
    </a:lvl1pPr>
    <a:lvl2pPr marL="457200" algn="l" rtl="0" fontAlgn="base">
      <a:spcBef>
        <a:spcPct val="0"/>
      </a:spcBef>
      <a:spcAft>
        <a:spcPct val="0"/>
      </a:spcAft>
      <a:defRPr kern="1200">
        <a:solidFill>
          <a:schemeClr val="tx1"/>
        </a:solidFill>
        <a:latin typeface="Viner Hand ITC" pitchFamily="66" charset="0"/>
        <a:ea typeface="+mn-ea"/>
        <a:cs typeface="+mn-cs"/>
      </a:defRPr>
    </a:lvl2pPr>
    <a:lvl3pPr marL="914400" algn="l" rtl="0" fontAlgn="base">
      <a:spcBef>
        <a:spcPct val="0"/>
      </a:spcBef>
      <a:spcAft>
        <a:spcPct val="0"/>
      </a:spcAft>
      <a:defRPr kern="1200">
        <a:solidFill>
          <a:schemeClr val="tx1"/>
        </a:solidFill>
        <a:latin typeface="Viner Hand ITC" pitchFamily="66" charset="0"/>
        <a:ea typeface="+mn-ea"/>
        <a:cs typeface="+mn-cs"/>
      </a:defRPr>
    </a:lvl3pPr>
    <a:lvl4pPr marL="1371600" algn="l" rtl="0" fontAlgn="base">
      <a:spcBef>
        <a:spcPct val="0"/>
      </a:spcBef>
      <a:spcAft>
        <a:spcPct val="0"/>
      </a:spcAft>
      <a:defRPr kern="1200">
        <a:solidFill>
          <a:schemeClr val="tx1"/>
        </a:solidFill>
        <a:latin typeface="Viner Hand ITC" pitchFamily="66" charset="0"/>
        <a:ea typeface="+mn-ea"/>
        <a:cs typeface="+mn-cs"/>
      </a:defRPr>
    </a:lvl4pPr>
    <a:lvl5pPr marL="1828800" algn="l" rtl="0" fontAlgn="base">
      <a:spcBef>
        <a:spcPct val="0"/>
      </a:spcBef>
      <a:spcAft>
        <a:spcPct val="0"/>
      </a:spcAft>
      <a:defRPr kern="1200">
        <a:solidFill>
          <a:schemeClr val="tx1"/>
        </a:solidFill>
        <a:latin typeface="Viner Hand ITC" pitchFamily="66" charset="0"/>
        <a:ea typeface="+mn-ea"/>
        <a:cs typeface="+mn-cs"/>
      </a:defRPr>
    </a:lvl5pPr>
    <a:lvl6pPr marL="2286000" algn="l" defTabSz="914400" rtl="0" eaLnBrk="1" latinLnBrk="0" hangingPunct="1">
      <a:defRPr kern="1200">
        <a:solidFill>
          <a:schemeClr val="tx1"/>
        </a:solidFill>
        <a:latin typeface="Viner Hand ITC" pitchFamily="66" charset="0"/>
        <a:ea typeface="+mn-ea"/>
        <a:cs typeface="+mn-cs"/>
      </a:defRPr>
    </a:lvl6pPr>
    <a:lvl7pPr marL="2743200" algn="l" defTabSz="914400" rtl="0" eaLnBrk="1" latinLnBrk="0" hangingPunct="1">
      <a:defRPr kern="1200">
        <a:solidFill>
          <a:schemeClr val="tx1"/>
        </a:solidFill>
        <a:latin typeface="Viner Hand ITC" pitchFamily="66" charset="0"/>
        <a:ea typeface="+mn-ea"/>
        <a:cs typeface="+mn-cs"/>
      </a:defRPr>
    </a:lvl7pPr>
    <a:lvl8pPr marL="3200400" algn="l" defTabSz="914400" rtl="0" eaLnBrk="1" latinLnBrk="0" hangingPunct="1">
      <a:defRPr kern="1200">
        <a:solidFill>
          <a:schemeClr val="tx1"/>
        </a:solidFill>
        <a:latin typeface="Viner Hand ITC" pitchFamily="66" charset="0"/>
        <a:ea typeface="+mn-ea"/>
        <a:cs typeface="+mn-cs"/>
      </a:defRPr>
    </a:lvl8pPr>
    <a:lvl9pPr marL="3657600" algn="l" defTabSz="914400" rtl="0" eaLnBrk="1" latinLnBrk="0" hangingPunct="1">
      <a:defRPr kern="1200">
        <a:solidFill>
          <a:schemeClr val="tx1"/>
        </a:solidFill>
        <a:latin typeface="Viner Hand ITC"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99"/>
    <a:srgbClr val="CCFF99"/>
    <a:srgbClr val="99FF99"/>
    <a:srgbClr val="CCFF66"/>
    <a:srgbClr val="3333FF"/>
    <a:srgbClr val="66FFFF"/>
    <a:srgbClr val="00FFFF"/>
    <a:srgbClr val="9966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02" y="4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1A2020-B7C1-45D2-96FE-2C0D2DD1AFC9}" type="doc">
      <dgm:prSet loTypeId="urn:microsoft.com/office/officeart/2005/8/layout/pyramid2" loCatId="pyramid" qsTypeId="urn:microsoft.com/office/officeart/2005/8/quickstyle/3d7" qsCatId="3D" csTypeId="urn:microsoft.com/office/officeart/2005/8/colors/colorful3" csCatId="colorful" phldr="1"/>
      <dgm:spPr/>
    </dgm:pt>
    <dgm:pt modelId="{A6FF92C9-D97F-4A7C-8489-94FE61A1738A}">
      <dgm:prSet phldrT="[Text]" custT="1"/>
      <dgm:spPr/>
      <dgm:t>
        <a:bodyPr/>
        <a:lstStyle/>
        <a:p>
          <a:r>
            <a:rPr lang="en-US" sz="2000" b="1" dirty="0" smtClean="0"/>
            <a:t>Final Helium Vessel diameter</a:t>
          </a:r>
          <a:endParaRPr lang="en-US" sz="2000" b="1" dirty="0"/>
        </a:p>
      </dgm:t>
    </dgm:pt>
    <dgm:pt modelId="{4047F45E-E418-4A31-AE10-E4BF1C3C1537}" type="parTrans" cxnId="{5D1C81EC-6BA6-4E6B-A9D0-CB02E3D576D9}">
      <dgm:prSet/>
      <dgm:spPr/>
      <dgm:t>
        <a:bodyPr/>
        <a:lstStyle/>
        <a:p>
          <a:endParaRPr lang="en-US"/>
        </a:p>
      </dgm:t>
    </dgm:pt>
    <dgm:pt modelId="{E05917CF-8A9C-466E-A22F-9BCBC4AF9FEC}" type="sibTrans" cxnId="{5D1C81EC-6BA6-4E6B-A9D0-CB02E3D576D9}">
      <dgm:prSet/>
      <dgm:spPr/>
      <dgm:t>
        <a:bodyPr/>
        <a:lstStyle/>
        <a:p>
          <a:endParaRPr lang="en-US"/>
        </a:p>
      </dgm:t>
    </dgm:pt>
    <dgm:pt modelId="{DFEFE00D-C83C-4FBD-89C6-CF00490A8E16}">
      <dgm:prSet phldrT="[Text]" custT="1"/>
      <dgm:spPr/>
      <dgm:t>
        <a:bodyPr/>
        <a:lstStyle/>
        <a:p>
          <a:r>
            <a:rPr lang="en-US" sz="2000" b="1" dirty="0" smtClean="0"/>
            <a:t>+20% </a:t>
          </a:r>
          <a:r>
            <a:rPr lang="en-US" sz="2000" b="1" dirty="0" err="1" smtClean="0"/>
            <a:t>ullage</a:t>
          </a:r>
          <a:endParaRPr lang="en-US" sz="2000" b="1" dirty="0"/>
        </a:p>
      </dgm:t>
    </dgm:pt>
    <dgm:pt modelId="{E6E73C63-2F78-4FCB-9293-176115678B33}" type="parTrans" cxnId="{346CA6A0-8501-4551-938D-47F85A488070}">
      <dgm:prSet/>
      <dgm:spPr/>
      <dgm:t>
        <a:bodyPr/>
        <a:lstStyle/>
        <a:p>
          <a:endParaRPr lang="en-US"/>
        </a:p>
      </dgm:t>
    </dgm:pt>
    <dgm:pt modelId="{3084AF46-FFE4-4B38-97DB-B205908559D6}" type="sibTrans" cxnId="{346CA6A0-8501-4551-938D-47F85A488070}">
      <dgm:prSet/>
      <dgm:spPr/>
      <dgm:t>
        <a:bodyPr/>
        <a:lstStyle/>
        <a:p>
          <a:endParaRPr lang="en-US"/>
        </a:p>
      </dgm:t>
    </dgm:pt>
    <dgm:pt modelId="{DDB7E1B3-BEB0-4FF9-99A7-ABCDD54109B4}">
      <dgm:prSet phldrT="[Text]" custT="1"/>
      <dgm:spPr/>
      <dgm:t>
        <a:bodyPr/>
        <a:lstStyle/>
        <a:p>
          <a:r>
            <a:rPr lang="en-US" sz="2000" b="1" dirty="0" smtClean="0"/>
            <a:t>Liquid Helium volume</a:t>
          </a:r>
          <a:endParaRPr lang="en-US" sz="2000" b="1" dirty="0"/>
        </a:p>
      </dgm:t>
    </dgm:pt>
    <dgm:pt modelId="{11B1A3E0-9E4A-404E-8495-1C269681E7BF}" type="parTrans" cxnId="{DE2C8C95-B471-4129-B1B9-4D8F1B9F077E}">
      <dgm:prSet/>
      <dgm:spPr/>
      <dgm:t>
        <a:bodyPr/>
        <a:lstStyle/>
        <a:p>
          <a:endParaRPr lang="en-US"/>
        </a:p>
      </dgm:t>
    </dgm:pt>
    <dgm:pt modelId="{97977D88-F522-413E-B140-0436B3315839}" type="sibTrans" cxnId="{DE2C8C95-B471-4129-B1B9-4D8F1B9F077E}">
      <dgm:prSet/>
      <dgm:spPr/>
      <dgm:t>
        <a:bodyPr/>
        <a:lstStyle/>
        <a:p>
          <a:endParaRPr lang="en-US"/>
        </a:p>
      </dgm:t>
    </dgm:pt>
    <dgm:pt modelId="{5176FBE1-9580-4EC0-9B0F-6F57DDF79AB0}">
      <dgm:prSet phldrT="[Text]" custT="1"/>
      <dgm:spPr/>
      <dgm:t>
        <a:bodyPr/>
        <a:lstStyle/>
        <a:p>
          <a:r>
            <a:rPr lang="en-US" sz="2000" b="1" dirty="0" smtClean="0"/>
            <a:t>Heat Load To cryostat</a:t>
          </a:r>
          <a:endParaRPr lang="en-US" sz="2000" b="1" dirty="0"/>
        </a:p>
      </dgm:t>
    </dgm:pt>
    <dgm:pt modelId="{D80806C2-0816-4E04-8B4F-5F28EC683A4C}" type="parTrans" cxnId="{9CD24EB4-FDC1-4442-9CE6-64141409F5EE}">
      <dgm:prSet/>
      <dgm:spPr/>
      <dgm:t>
        <a:bodyPr/>
        <a:lstStyle/>
        <a:p>
          <a:endParaRPr lang="en-US"/>
        </a:p>
      </dgm:t>
    </dgm:pt>
    <dgm:pt modelId="{E64873EB-5353-4C7B-BFF2-13C2DB838191}" type="sibTrans" cxnId="{9CD24EB4-FDC1-4442-9CE6-64141409F5EE}">
      <dgm:prSet/>
      <dgm:spPr/>
      <dgm:t>
        <a:bodyPr/>
        <a:lstStyle/>
        <a:p>
          <a:endParaRPr lang="en-US"/>
        </a:p>
      </dgm:t>
    </dgm:pt>
    <dgm:pt modelId="{C38D29E1-2065-4C3D-BAC8-3E1D22387C16}" type="pres">
      <dgm:prSet presAssocID="{FB1A2020-B7C1-45D2-96FE-2C0D2DD1AFC9}" presName="compositeShape" presStyleCnt="0">
        <dgm:presLayoutVars>
          <dgm:dir/>
          <dgm:resizeHandles/>
        </dgm:presLayoutVars>
      </dgm:prSet>
      <dgm:spPr/>
    </dgm:pt>
    <dgm:pt modelId="{58809166-F3A4-47E8-A3D1-9CE1D30DC1B1}" type="pres">
      <dgm:prSet presAssocID="{FB1A2020-B7C1-45D2-96FE-2C0D2DD1AFC9}" presName="pyramid" presStyleLbl="node1" presStyleIdx="0" presStyleCnt="1">
        <dgm:style>
          <a:lnRef idx="1">
            <a:schemeClr val="accent5"/>
          </a:lnRef>
          <a:fillRef idx="2">
            <a:schemeClr val="accent5"/>
          </a:fillRef>
          <a:effectRef idx="1">
            <a:schemeClr val="accent5"/>
          </a:effectRef>
          <a:fontRef idx="minor">
            <a:schemeClr val="dk1"/>
          </a:fontRef>
        </dgm:style>
      </dgm:prSet>
      <dgm:spPr>
        <a:ln/>
      </dgm:spPr>
    </dgm:pt>
    <dgm:pt modelId="{7CFB98B0-5A24-4AAF-BFAF-2F2CBBDD4BE7}" type="pres">
      <dgm:prSet presAssocID="{FB1A2020-B7C1-45D2-96FE-2C0D2DD1AFC9}" presName="theList" presStyleCnt="0"/>
      <dgm:spPr/>
    </dgm:pt>
    <dgm:pt modelId="{094D0D06-F3CE-4F16-AE74-8FCB4AEA5E6C}" type="pres">
      <dgm:prSet presAssocID="{A6FF92C9-D97F-4A7C-8489-94FE61A1738A}" presName="aNode" presStyleLbl="fgAcc1" presStyleIdx="0" presStyleCnt="4">
        <dgm:presLayoutVars>
          <dgm:bulletEnabled val="1"/>
        </dgm:presLayoutVars>
      </dgm:prSet>
      <dgm:spPr/>
      <dgm:t>
        <a:bodyPr/>
        <a:lstStyle/>
        <a:p>
          <a:endParaRPr lang="en-US"/>
        </a:p>
      </dgm:t>
    </dgm:pt>
    <dgm:pt modelId="{54FB408A-9D84-49AE-8E45-E6D0E9D3F053}" type="pres">
      <dgm:prSet presAssocID="{A6FF92C9-D97F-4A7C-8489-94FE61A1738A}" presName="aSpace" presStyleCnt="0"/>
      <dgm:spPr/>
    </dgm:pt>
    <dgm:pt modelId="{12356F7B-0360-4FF9-A151-4D088F787323}" type="pres">
      <dgm:prSet presAssocID="{DFEFE00D-C83C-4FBD-89C6-CF00490A8E16}" presName="aNode" presStyleLbl="fgAcc1" presStyleIdx="1" presStyleCnt="4">
        <dgm:presLayoutVars>
          <dgm:bulletEnabled val="1"/>
        </dgm:presLayoutVars>
      </dgm:prSet>
      <dgm:spPr/>
      <dgm:t>
        <a:bodyPr/>
        <a:lstStyle/>
        <a:p>
          <a:endParaRPr lang="en-US"/>
        </a:p>
      </dgm:t>
    </dgm:pt>
    <dgm:pt modelId="{B6A0C959-8B9C-4007-AFC0-B1C4E7C8C495}" type="pres">
      <dgm:prSet presAssocID="{DFEFE00D-C83C-4FBD-89C6-CF00490A8E16}" presName="aSpace" presStyleCnt="0"/>
      <dgm:spPr/>
    </dgm:pt>
    <dgm:pt modelId="{702B8E25-53FE-4F4C-9E8F-1BFF36D403C7}" type="pres">
      <dgm:prSet presAssocID="{DDB7E1B3-BEB0-4FF9-99A7-ABCDD54109B4}" presName="aNode" presStyleLbl="fgAcc1" presStyleIdx="2" presStyleCnt="4">
        <dgm:presLayoutVars>
          <dgm:bulletEnabled val="1"/>
        </dgm:presLayoutVars>
      </dgm:prSet>
      <dgm:spPr/>
      <dgm:t>
        <a:bodyPr/>
        <a:lstStyle/>
        <a:p>
          <a:endParaRPr lang="en-US"/>
        </a:p>
      </dgm:t>
    </dgm:pt>
    <dgm:pt modelId="{88154C3F-FB6C-4BF1-9F5D-D46A2B6BB37F}" type="pres">
      <dgm:prSet presAssocID="{DDB7E1B3-BEB0-4FF9-99A7-ABCDD54109B4}" presName="aSpace" presStyleCnt="0"/>
      <dgm:spPr/>
    </dgm:pt>
    <dgm:pt modelId="{CA6ECD41-4A1C-4331-9844-03719FC39B2A}" type="pres">
      <dgm:prSet presAssocID="{5176FBE1-9580-4EC0-9B0F-6F57DDF79AB0}" presName="aNode" presStyleLbl="fgAcc1" presStyleIdx="3" presStyleCnt="4">
        <dgm:presLayoutVars>
          <dgm:bulletEnabled val="1"/>
        </dgm:presLayoutVars>
      </dgm:prSet>
      <dgm:spPr/>
      <dgm:t>
        <a:bodyPr/>
        <a:lstStyle/>
        <a:p>
          <a:endParaRPr lang="en-US"/>
        </a:p>
      </dgm:t>
    </dgm:pt>
    <dgm:pt modelId="{4F7DD1C4-389A-4A51-A7CA-1666696B45D5}" type="pres">
      <dgm:prSet presAssocID="{5176FBE1-9580-4EC0-9B0F-6F57DDF79AB0}" presName="aSpace" presStyleCnt="0"/>
      <dgm:spPr/>
    </dgm:pt>
  </dgm:ptLst>
  <dgm:cxnLst>
    <dgm:cxn modelId="{DE2C8C95-B471-4129-B1B9-4D8F1B9F077E}" srcId="{FB1A2020-B7C1-45D2-96FE-2C0D2DD1AFC9}" destId="{DDB7E1B3-BEB0-4FF9-99A7-ABCDD54109B4}" srcOrd="2" destOrd="0" parTransId="{11B1A3E0-9E4A-404E-8495-1C269681E7BF}" sibTransId="{97977D88-F522-413E-B140-0436B3315839}"/>
    <dgm:cxn modelId="{5D1C81EC-6BA6-4E6B-A9D0-CB02E3D576D9}" srcId="{FB1A2020-B7C1-45D2-96FE-2C0D2DD1AFC9}" destId="{A6FF92C9-D97F-4A7C-8489-94FE61A1738A}" srcOrd="0" destOrd="0" parTransId="{4047F45E-E418-4A31-AE10-E4BF1C3C1537}" sibTransId="{E05917CF-8A9C-466E-A22F-9BCBC4AF9FEC}"/>
    <dgm:cxn modelId="{EDE73708-F769-4AC9-9CDF-4058A01C6EC4}" type="presOf" srcId="{5176FBE1-9580-4EC0-9B0F-6F57DDF79AB0}" destId="{CA6ECD41-4A1C-4331-9844-03719FC39B2A}" srcOrd="0" destOrd="0" presId="urn:microsoft.com/office/officeart/2005/8/layout/pyramid2"/>
    <dgm:cxn modelId="{9CD24EB4-FDC1-4442-9CE6-64141409F5EE}" srcId="{FB1A2020-B7C1-45D2-96FE-2C0D2DD1AFC9}" destId="{5176FBE1-9580-4EC0-9B0F-6F57DDF79AB0}" srcOrd="3" destOrd="0" parTransId="{D80806C2-0816-4E04-8B4F-5F28EC683A4C}" sibTransId="{E64873EB-5353-4C7B-BFF2-13C2DB838191}"/>
    <dgm:cxn modelId="{B8D88D50-521C-4CA8-A376-BA5AD4EDB137}" type="presOf" srcId="{FB1A2020-B7C1-45D2-96FE-2C0D2DD1AFC9}" destId="{C38D29E1-2065-4C3D-BAC8-3E1D22387C16}" srcOrd="0" destOrd="0" presId="urn:microsoft.com/office/officeart/2005/8/layout/pyramid2"/>
    <dgm:cxn modelId="{D9EFF1DF-88B7-4267-87CC-2DB1501C4F85}" type="presOf" srcId="{DFEFE00D-C83C-4FBD-89C6-CF00490A8E16}" destId="{12356F7B-0360-4FF9-A151-4D088F787323}" srcOrd="0" destOrd="0" presId="urn:microsoft.com/office/officeart/2005/8/layout/pyramid2"/>
    <dgm:cxn modelId="{346CA6A0-8501-4551-938D-47F85A488070}" srcId="{FB1A2020-B7C1-45D2-96FE-2C0D2DD1AFC9}" destId="{DFEFE00D-C83C-4FBD-89C6-CF00490A8E16}" srcOrd="1" destOrd="0" parTransId="{E6E73C63-2F78-4FCB-9293-176115678B33}" sibTransId="{3084AF46-FFE4-4B38-97DB-B205908559D6}"/>
    <dgm:cxn modelId="{9620DFF0-75FA-4892-9A17-A61E2E9FB6A6}" type="presOf" srcId="{DDB7E1B3-BEB0-4FF9-99A7-ABCDD54109B4}" destId="{702B8E25-53FE-4F4C-9E8F-1BFF36D403C7}" srcOrd="0" destOrd="0" presId="urn:microsoft.com/office/officeart/2005/8/layout/pyramid2"/>
    <dgm:cxn modelId="{4D8CAF9A-FD3C-45A9-8E19-8605E5B42871}" type="presOf" srcId="{A6FF92C9-D97F-4A7C-8489-94FE61A1738A}" destId="{094D0D06-F3CE-4F16-AE74-8FCB4AEA5E6C}" srcOrd="0" destOrd="0" presId="urn:microsoft.com/office/officeart/2005/8/layout/pyramid2"/>
    <dgm:cxn modelId="{8013E5CC-A4BB-449F-A9C2-9D64D6AAF8B2}" type="presParOf" srcId="{C38D29E1-2065-4C3D-BAC8-3E1D22387C16}" destId="{58809166-F3A4-47E8-A3D1-9CE1D30DC1B1}" srcOrd="0" destOrd="0" presId="urn:microsoft.com/office/officeart/2005/8/layout/pyramid2"/>
    <dgm:cxn modelId="{AF47B51E-E57B-470C-9EF0-13B8F02E60B4}" type="presParOf" srcId="{C38D29E1-2065-4C3D-BAC8-3E1D22387C16}" destId="{7CFB98B0-5A24-4AAF-BFAF-2F2CBBDD4BE7}" srcOrd="1" destOrd="0" presId="urn:microsoft.com/office/officeart/2005/8/layout/pyramid2"/>
    <dgm:cxn modelId="{B96A92B6-C557-4D82-9EB6-C4814E42CE74}" type="presParOf" srcId="{7CFB98B0-5A24-4AAF-BFAF-2F2CBBDD4BE7}" destId="{094D0D06-F3CE-4F16-AE74-8FCB4AEA5E6C}" srcOrd="0" destOrd="0" presId="urn:microsoft.com/office/officeart/2005/8/layout/pyramid2"/>
    <dgm:cxn modelId="{9E0C2E39-6353-440A-A463-193DB03A6958}" type="presParOf" srcId="{7CFB98B0-5A24-4AAF-BFAF-2F2CBBDD4BE7}" destId="{54FB408A-9D84-49AE-8E45-E6D0E9D3F053}" srcOrd="1" destOrd="0" presId="urn:microsoft.com/office/officeart/2005/8/layout/pyramid2"/>
    <dgm:cxn modelId="{12741050-5F85-4626-BB36-13C3A3227ECB}" type="presParOf" srcId="{7CFB98B0-5A24-4AAF-BFAF-2F2CBBDD4BE7}" destId="{12356F7B-0360-4FF9-A151-4D088F787323}" srcOrd="2" destOrd="0" presId="urn:microsoft.com/office/officeart/2005/8/layout/pyramid2"/>
    <dgm:cxn modelId="{F013437D-2692-41EA-8DB2-4937318DDD6C}" type="presParOf" srcId="{7CFB98B0-5A24-4AAF-BFAF-2F2CBBDD4BE7}" destId="{B6A0C959-8B9C-4007-AFC0-B1C4E7C8C495}" srcOrd="3" destOrd="0" presId="urn:microsoft.com/office/officeart/2005/8/layout/pyramid2"/>
    <dgm:cxn modelId="{4C8EFCF4-1BAD-445D-8381-235DDD639DBE}" type="presParOf" srcId="{7CFB98B0-5A24-4AAF-BFAF-2F2CBBDD4BE7}" destId="{702B8E25-53FE-4F4C-9E8F-1BFF36D403C7}" srcOrd="4" destOrd="0" presId="urn:microsoft.com/office/officeart/2005/8/layout/pyramid2"/>
    <dgm:cxn modelId="{4679C56D-35AB-4B29-BC49-2D5CA232D870}" type="presParOf" srcId="{7CFB98B0-5A24-4AAF-BFAF-2F2CBBDD4BE7}" destId="{88154C3F-FB6C-4BF1-9F5D-D46A2B6BB37F}" srcOrd="5" destOrd="0" presId="urn:microsoft.com/office/officeart/2005/8/layout/pyramid2"/>
    <dgm:cxn modelId="{80820CBC-77FB-464F-964C-0D9A21BD53FF}" type="presParOf" srcId="{7CFB98B0-5A24-4AAF-BFAF-2F2CBBDD4BE7}" destId="{CA6ECD41-4A1C-4331-9844-03719FC39B2A}" srcOrd="6" destOrd="0" presId="urn:microsoft.com/office/officeart/2005/8/layout/pyramid2"/>
    <dgm:cxn modelId="{2CBFC465-2438-40B3-80EB-0095C25E77A0}" type="presParOf" srcId="{7CFB98B0-5A24-4AAF-BFAF-2F2CBBDD4BE7}" destId="{4F7DD1C4-389A-4A51-A7CA-1666696B45D5}"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pPr>
              <a:defRPr/>
            </a:pPr>
            <a:endParaRPr lang="en-US"/>
          </a:p>
        </p:txBody>
      </p:sp>
      <p:sp>
        <p:nvSpPr>
          <p:cNvPr id="17" name="Footer Placeholder 16"/>
          <p:cNvSpPr>
            <a:spLocks noGrp="1"/>
          </p:cNvSpPr>
          <p:nvPr>
            <p:ph type="ftr" sz="quarter" idx="11"/>
          </p:nvPr>
        </p:nvSpPr>
        <p:spPr>
          <a:xfrm>
            <a:off x="2898648" y="6355080"/>
            <a:ext cx="3474720" cy="365760"/>
          </a:xfrm>
        </p:spPr>
        <p:txBody>
          <a:bodyPr/>
          <a:lstStyle/>
          <a:p>
            <a:pPr>
              <a:defRPr/>
            </a:pP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pPr>
              <a:defRPr/>
            </a:pPr>
            <a:fld id="{F29A6B71-BF5A-467A-B8B3-60003B4DB889}" type="slidenum">
              <a:rPr lang="en-US" smtClean="0"/>
              <a:pPr>
                <a:defRPr/>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DF0F54-3EE0-4FA2-9166-DB0A284BABA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B467B0F-1CE2-4192-AA7C-C9EA5F168395}" type="slidenum">
              <a:rPr lang="en-US" smtClean="0"/>
              <a:pPr>
                <a:defRPr/>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672CC8-0580-4033-A6CE-7A69F4F2CE44}" type="slidenum">
              <a:rPr lang="en-US" smtClean="0"/>
              <a:pPr>
                <a:defRPr/>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pPr>
              <a:defRPr/>
            </a:pPr>
            <a:endParaRPr lang="en-US"/>
          </a:p>
        </p:txBody>
      </p:sp>
      <p:sp>
        <p:nvSpPr>
          <p:cNvPr id="5" name="Footer Placeholder 4"/>
          <p:cNvSpPr>
            <a:spLocks noGrp="1"/>
          </p:cNvSpPr>
          <p:nvPr>
            <p:ph type="ftr" sz="quarter" idx="11"/>
          </p:nvPr>
        </p:nvSpPr>
        <p:spPr>
          <a:xfrm>
            <a:off x="2898648" y="6355080"/>
            <a:ext cx="3474720" cy="365760"/>
          </a:xfrm>
        </p:spPr>
        <p:txBody>
          <a:bodyPr/>
          <a:lstStyle/>
          <a:p>
            <a:pPr>
              <a:defRPr/>
            </a:pPr>
            <a:endParaRPr lang="en-US"/>
          </a:p>
        </p:txBody>
      </p:sp>
      <p:sp>
        <p:nvSpPr>
          <p:cNvPr id="6" name="Slide Number Placeholder 5"/>
          <p:cNvSpPr>
            <a:spLocks noGrp="1"/>
          </p:cNvSpPr>
          <p:nvPr>
            <p:ph type="sldNum" sz="quarter" idx="12"/>
          </p:nvPr>
        </p:nvSpPr>
        <p:spPr>
          <a:xfrm>
            <a:off x="1069848" y="6355080"/>
            <a:ext cx="1520952" cy="365760"/>
          </a:xfrm>
        </p:spPr>
        <p:txBody>
          <a:bodyPr/>
          <a:lstStyle/>
          <a:p>
            <a:pPr>
              <a:defRPr/>
            </a:pPr>
            <a:fld id="{52893010-B798-4794-AA10-4DFF72F11751}" type="slidenum">
              <a:rPr lang="en-US" smtClean="0"/>
              <a:pPr>
                <a:defRPr/>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6D7D8D8-EDE3-49E1-A7CA-9C32F7CECB1D}" type="slidenum">
              <a:rPr lang="en-US" smtClean="0"/>
              <a:pPr>
                <a:defRPr/>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D3FCD47-07EF-4890-9C23-7B761064ADD3}" type="slidenum">
              <a:rPr lang="en-US" smtClean="0"/>
              <a:pPr>
                <a:defRPr/>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AAC926D-92C3-41B6-8E57-08A0085401FD}" type="slidenum">
              <a:rPr lang="en-US" smtClean="0"/>
              <a:pPr>
                <a:defRPr/>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3CD756C-0D22-4DEA-BF76-91F0C8973A07}" type="slidenum">
              <a:rPr lang="en-US" smtClean="0"/>
              <a:pPr>
                <a:defRPr/>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22CA251-3A89-4CE7-8259-9729D0E662BA}" type="slidenum">
              <a:rPr lang="en-US" smtClean="0"/>
              <a:pPr>
                <a:def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C9CDAA4-6E54-41CA-A463-FD67F389B298}" type="slidenum">
              <a:rPr lang="en-US" smtClean="0"/>
              <a:pPr>
                <a:def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60EE2CF6-59C4-4258-9234-566A970EE581}" type="slidenum">
              <a:rPr lang="en-US" smtClean="0"/>
              <a:pPr>
                <a:defRPr/>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7.xml"/><Relationship Id="rId5" Type="http://schemas.openxmlformats.org/officeDocument/2006/relationships/image" Target="../media/image85.wmf"/><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36000" r="-36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152400"/>
            <a:ext cx="4114800" cy="533400"/>
          </a:xfrm>
          <a:prstGeom prst="rect">
            <a:avLst/>
          </a:prstGeom>
          <a:solidFill>
            <a:srgbClr val="FFFF66"/>
          </a:solidFill>
          <a:ln>
            <a:solidFill>
              <a:schemeClr val="tx1"/>
            </a:solidFill>
          </a:ln>
        </p:spPr>
        <p:txBody>
          <a:bodyPr/>
          <a:lstStyle/>
          <a:p>
            <a:pPr algn="ctr">
              <a:defRPr/>
            </a:pPr>
            <a:r>
              <a:rPr lang="en-US" sz="2400" b="1" kern="0" cap="all" dirty="0" smtClean="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Arial Black" pitchFamily="34" charset="0"/>
                <a:ea typeface="+mj-ea"/>
                <a:cs typeface="+mj-cs"/>
              </a:rPr>
              <a:t>IIFC-VECC OVERVIEW</a:t>
            </a:r>
            <a:endParaRPr lang="en-US" sz="2400" b="1" kern="0" cap="all"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Arial Black" pitchFamily="34" charset="0"/>
              <a:ea typeface="+mj-ea"/>
              <a:cs typeface="+mj-cs"/>
              <a:sym typeface="Symbol"/>
            </a:endParaRPr>
          </a:p>
          <a:p>
            <a:pPr algn="ctr">
              <a:defRPr/>
            </a:pPr>
            <a:endParaRPr lang="en-US" sz="1400" b="1" kern="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3333FF"/>
              </a:solidFill>
              <a:effectLst>
                <a:outerShdw blurRad="50800" dist="40000" dir="5400000" algn="tl" rotWithShape="0">
                  <a:srgbClr val="000000">
                    <a:shade val="5000"/>
                    <a:satMod val="120000"/>
                    <a:alpha val="33000"/>
                  </a:srgbClr>
                </a:outerShdw>
              </a:effectLst>
              <a:latin typeface="Arial Black" pitchFamily="34" charset="0"/>
              <a:ea typeface="+mj-ea"/>
              <a:cs typeface="+mj-cs"/>
              <a:sym typeface="Symbol"/>
            </a:endParaRPr>
          </a:p>
          <a:p>
            <a:pPr algn="ctr">
              <a:defRPr/>
            </a:pPr>
            <a:endParaRPr lang="en-US" sz="2400" b="1" kern="0" dirty="0">
              <a:solidFill>
                <a:srgbClr val="3333FF"/>
              </a:solidFill>
              <a:latin typeface="+mn-lt"/>
              <a:ea typeface="+mj-ea"/>
              <a:cs typeface="+mj-cs"/>
              <a:sym typeface="Symbol" pitchFamily="18" charset="2"/>
            </a:endParaRPr>
          </a:p>
        </p:txBody>
      </p:sp>
      <p:pic>
        <p:nvPicPr>
          <p:cNvPr id="2051" name="Picture 22" descr="right"/>
          <p:cNvPicPr>
            <a:picLocks noChangeAspect="1" noChangeArrowheads="1"/>
          </p:cNvPicPr>
          <p:nvPr/>
        </p:nvPicPr>
        <p:blipFill>
          <a:blip r:embed="rId3" cstate="print">
            <a:lum bright="30000" contrast="40000"/>
          </a:blip>
          <a:srcRect/>
          <a:stretch>
            <a:fillRect/>
          </a:stretch>
        </p:blipFill>
        <p:spPr bwMode="auto">
          <a:xfrm>
            <a:off x="1295400" y="2209800"/>
            <a:ext cx="1371600" cy="963216"/>
          </a:xfrm>
          <a:prstGeom prst="rect">
            <a:avLst/>
          </a:prstGeom>
          <a:noFill/>
          <a:ln w="9525">
            <a:noFill/>
            <a:miter lim="800000"/>
            <a:headEnd/>
            <a:tailEnd/>
          </a:ln>
        </p:spPr>
      </p:pic>
      <p:sp>
        <p:nvSpPr>
          <p:cNvPr id="5" name="Rectangle 4"/>
          <p:cNvSpPr/>
          <p:nvPr/>
        </p:nvSpPr>
        <p:spPr>
          <a:xfrm>
            <a:off x="152400" y="762000"/>
            <a:ext cx="4114800" cy="892552"/>
          </a:xfrm>
          <a:prstGeom prst="rect">
            <a:avLst/>
          </a:prstGeom>
          <a:solidFill>
            <a:srgbClr val="99FF99"/>
          </a:solidFill>
          <a:ln>
            <a:solidFill>
              <a:schemeClr val="tx1"/>
            </a:solidFill>
          </a:ln>
        </p:spPr>
        <p:txBody>
          <a:bodyPr wrap="square">
            <a:spAutoFit/>
          </a:bodyPr>
          <a:lstStyle/>
          <a:p>
            <a:pPr algn="ctr">
              <a:defRPr/>
            </a:pPr>
            <a:r>
              <a:rPr lang="en-US" sz="1600" kern="0" dirty="0" err="1" smtClean="0">
                <a:ln w="12700">
                  <a:solidFill>
                    <a:schemeClr val="tx2">
                      <a:satMod val="155000"/>
                    </a:schemeClr>
                  </a:solidFill>
                  <a:prstDash val="solid"/>
                </a:ln>
                <a:latin typeface="Arial Black" pitchFamily="34" charset="0"/>
              </a:rPr>
              <a:t>Sumit</a:t>
            </a:r>
            <a:r>
              <a:rPr lang="en-US" sz="1600" kern="0" dirty="0" smtClean="0">
                <a:ln w="12700">
                  <a:solidFill>
                    <a:schemeClr val="tx2">
                      <a:satMod val="155000"/>
                    </a:schemeClr>
                  </a:solidFill>
                  <a:prstDash val="solid"/>
                </a:ln>
                <a:latin typeface="Arial Black" pitchFamily="34" charset="0"/>
              </a:rPr>
              <a:t> </a:t>
            </a:r>
            <a:r>
              <a:rPr lang="en-US" sz="1600" kern="0" dirty="0" err="1" smtClean="0">
                <a:ln w="12700">
                  <a:solidFill>
                    <a:schemeClr val="tx2">
                      <a:satMod val="155000"/>
                    </a:schemeClr>
                  </a:solidFill>
                  <a:prstDash val="solid"/>
                </a:ln>
                <a:latin typeface="Arial Black" pitchFamily="34" charset="0"/>
              </a:rPr>
              <a:t>Som</a:t>
            </a:r>
            <a:endParaRPr lang="en-US" sz="1600" kern="0" dirty="0" smtClean="0">
              <a:ln w="12700">
                <a:solidFill>
                  <a:schemeClr val="tx2">
                    <a:satMod val="155000"/>
                  </a:schemeClr>
                </a:solidFill>
                <a:prstDash val="solid"/>
              </a:ln>
              <a:latin typeface="Arial Black" pitchFamily="34" charset="0"/>
            </a:endParaRPr>
          </a:p>
          <a:p>
            <a:pPr algn="ctr">
              <a:defRPr/>
            </a:pPr>
            <a:r>
              <a:rPr lang="en-US" b="1" kern="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Eras Demi ITC" pitchFamily="34" charset="0"/>
                <a:sym typeface="Symbol"/>
              </a:rPr>
              <a:t>Variable </a:t>
            </a:r>
            <a:r>
              <a:rPr lang="en-US" b="1" kern="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Eras Demi ITC" pitchFamily="34" charset="0"/>
                <a:sym typeface="Symbol"/>
              </a:rPr>
              <a:t>Energy Cyclotron Centre</a:t>
            </a:r>
          </a:p>
          <a:p>
            <a:pPr algn="ctr">
              <a:defRPr/>
            </a:pPr>
            <a:r>
              <a:rPr lang="en-US" b="1" kern="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Eras Demi ITC" pitchFamily="34" charset="0"/>
                <a:sym typeface="Symbol"/>
              </a:rPr>
              <a:t>Kolkata, </a:t>
            </a:r>
            <a:r>
              <a:rPr lang="en-US" b="1" kern="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Eras Demi ITC" pitchFamily="34" charset="0"/>
                <a:sym typeface="Symbol"/>
              </a:rPr>
              <a:t>India</a:t>
            </a:r>
          </a:p>
        </p:txBody>
      </p:sp>
      <p:sp>
        <p:nvSpPr>
          <p:cNvPr id="6" name="TextBox 5"/>
          <p:cNvSpPr txBox="1"/>
          <p:nvPr/>
        </p:nvSpPr>
        <p:spPr>
          <a:xfrm>
            <a:off x="762000" y="5943600"/>
            <a:ext cx="4114800" cy="307777"/>
          </a:xfrm>
          <a:prstGeom prst="rect">
            <a:avLst/>
          </a:prstGeom>
          <a:noFill/>
        </p:spPr>
        <p:txBody>
          <a:bodyPr wrap="square" rtlCol="0">
            <a:spAutoFit/>
          </a:bodyPr>
          <a:lstStyle/>
          <a:p>
            <a:pPr algn="ctr"/>
            <a:r>
              <a:rPr lang="en-US" sz="1400" dirty="0" smtClean="0">
                <a:solidFill>
                  <a:schemeClr val="bg1"/>
                </a:solidFill>
                <a:latin typeface="Times New Roman" pitchFamily="18" charset="0"/>
                <a:cs typeface="Times New Roman" pitchFamily="18" charset="0"/>
              </a:rPr>
              <a:t>IIFC meeting on 26-Nov-2012 held in </a:t>
            </a:r>
            <a:r>
              <a:rPr lang="en-US" sz="1400" dirty="0" err="1" smtClean="0">
                <a:solidFill>
                  <a:schemeClr val="bg1"/>
                </a:solidFill>
                <a:latin typeface="Times New Roman" pitchFamily="18" charset="0"/>
                <a:cs typeface="Times New Roman" pitchFamily="18" charset="0"/>
              </a:rPr>
              <a:t>Fermilab</a:t>
            </a:r>
            <a:endParaRPr lang="en-IN"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Documents and Settings\Sutripta\Desktop\file000.bmp"/>
          <p:cNvPicPr>
            <a:picLocks noChangeAspect="1" noChangeArrowheads="1"/>
          </p:cNvPicPr>
          <p:nvPr/>
        </p:nvPicPr>
        <p:blipFill>
          <a:blip r:embed="rId2" cstate="print"/>
          <a:srcRect l="4918" t="22459" r="16393" b="21396"/>
          <a:stretch>
            <a:fillRect/>
          </a:stretch>
        </p:blipFill>
        <p:spPr bwMode="auto">
          <a:xfrm>
            <a:off x="4800600" y="2286000"/>
            <a:ext cx="1447800" cy="754063"/>
          </a:xfrm>
          <a:prstGeom prst="rect">
            <a:avLst/>
          </a:prstGeom>
          <a:noFill/>
        </p:spPr>
      </p:pic>
      <p:sp>
        <p:nvSpPr>
          <p:cNvPr id="11" name="TextBox 10"/>
          <p:cNvSpPr txBox="1"/>
          <p:nvPr/>
        </p:nvSpPr>
        <p:spPr>
          <a:xfrm>
            <a:off x="3505200" y="838200"/>
            <a:ext cx="5334000" cy="1015663"/>
          </a:xfrm>
          <a:prstGeom prst="rect">
            <a:avLst/>
          </a:prstGeom>
          <a:solidFill>
            <a:srgbClr val="CCFF99"/>
          </a:solidFill>
          <a:ln>
            <a:solidFill>
              <a:schemeClr val="tx1"/>
            </a:solidFill>
          </a:ln>
        </p:spPr>
        <p:txBody>
          <a:bodyPr wrap="square" rtlCol="0">
            <a:spAutoFit/>
          </a:bodyPr>
          <a:lstStyle/>
          <a:p>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Loading:</a:t>
            </a:r>
          </a:p>
          <a:p>
            <a:pPr>
              <a:buFont typeface="Wingdings" pitchFamily="2" charset="2"/>
              <a:buChar char="ü"/>
            </a:pP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Uniform Temperature=2K</a:t>
            </a:r>
          </a:p>
          <a:p>
            <a:pPr>
              <a:buFont typeface="Wingdings" pitchFamily="2" charset="2"/>
              <a:buChar char="ü"/>
            </a:pP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External Pressure=3 </a:t>
            </a:r>
            <a:r>
              <a:rPr lang="en-US" sz="2000" b="1" dirty="0" err="1"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atm</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        </a:t>
            </a:r>
          </a:p>
        </p:txBody>
      </p:sp>
      <p:pic>
        <p:nvPicPr>
          <p:cNvPr id="12" name="Picture 2" descr="untitled"/>
          <p:cNvPicPr>
            <a:picLocks noChangeAspect="1" noChangeArrowheads="1"/>
          </p:cNvPicPr>
          <p:nvPr/>
        </p:nvPicPr>
        <p:blipFill>
          <a:blip r:embed="rId3" cstate="print"/>
          <a:srcRect/>
          <a:stretch>
            <a:fillRect/>
          </a:stretch>
        </p:blipFill>
        <p:spPr bwMode="auto">
          <a:xfrm>
            <a:off x="152400" y="1219200"/>
            <a:ext cx="3219450" cy="3638550"/>
          </a:xfrm>
          <a:prstGeom prst="rect">
            <a:avLst/>
          </a:prstGeom>
          <a:noFill/>
          <a:ln w="9525">
            <a:noFill/>
            <a:miter lim="800000"/>
            <a:headEnd/>
            <a:tailEnd/>
          </a:ln>
        </p:spPr>
      </p:pic>
      <p:sp>
        <p:nvSpPr>
          <p:cNvPr id="13" name="TextBox 12"/>
          <p:cNvSpPr txBox="1"/>
          <p:nvPr/>
        </p:nvSpPr>
        <p:spPr>
          <a:xfrm>
            <a:off x="228600" y="838200"/>
            <a:ext cx="3124200" cy="400110"/>
          </a:xfrm>
          <a:prstGeom prst="rect">
            <a:avLst/>
          </a:prstGeom>
          <a:solidFill>
            <a:srgbClr val="FFFF99"/>
          </a:solidFill>
          <a:ln>
            <a:solidFill>
              <a:schemeClr val="tx1"/>
            </a:solidFill>
          </a:ln>
        </p:spPr>
        <p:txBody>
          <a:bodyPr wrap="square" rtlCol="0">
            <a:spAutoFit/>
          </a:bodyPr>
          <a:lstStyle/>
          <a:p>
            <a:r>
              <a:rPr lang="en-US" sz="2000" dirty="0" smtClean="0">
                <a:latin typeface="Verdana" pitchFamily="34" charset="0"/>
                <a:ea typeface="Verdana" pitchFamily="34" charset="0"/>
                <a:cs typeface="Verdana" pitchFamily="34" charset="0"/>
              </a:rPr>
              <a:t>Model: </a:t>
            </a:r>
            <a:r>
              <a:rPr lang="en-US" sz="2000" dirty="0" err="1" smtClean="0">
                <a:latin typeface="Verdana" pitchFamily="34" charset="0"/>
                <a:ea typeface="Verdana" pitchFamily="34" charset="0"/>
                <a:cs typeface="Verdana" pitchFamily="34" charset="0"/>
              </a:rPr>
              <a:t>Axi</a:t>
            </a:r>
            <a:r>
              <a:rPr lang="en-US" sz="2000" dirty="0" smtClean="0">
                <a:latin typeface="Verdana" pitchFamily="34" charset="0"/>
                <a:ea typeface="Verdana" pitchFamily="34" charset="0"/>
                <a:cs typeface="Verdana" pitchFamily="34" charset="0"/>
              </a:rPr>
              <a:t>-symmetric</a:t>
            </a:r>
          </a:p>
        </p:txBody>
      </p:sp>
      <p:sp>
        <p:nvSpPr>
          <p:cNvPr id="14" name="TextBox 13"/>
          <p:cNvSpPr txBox="1"/>
          <p:nvPr/>
        </p:nvSpPr>
        <p:spPr>
          <a:xfrm>
            <a:off x="3505200" y="3276600"/>
            <a:ext cx="5334000" cy="400110"/>
          </a:xfrm>
          <a:prstGeom prst="rect">
            <a:avLst/>
          </a:prstGeom>
          <a:solidFill>
            <a:srgbClr val="FFFF99"/>
          </a:solidFill>
          <a:ln>
            <a:solidFill>
              <a:schemeClr val="tx1"/>
            </a:solidFill>
          </a:ln>
        </p:spPr>
        <p:txBody>
          <a:bodyPr wrap="square" rtlCol="0">
            <a:spAutoFit/>
          </a:bodyPr>
          <a:lstStyle/>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Verdana" pitchFamily="34" charset="0"/>
                <a:ea typeface="Verdana" pitchFamily="34" charset="0"/>
                <a:cs typeface="Verdana" pitchFamily="34" charset="0"/>
              </a:rPr>
              <a:t>Boundary Condition: Both end fixed</a:t>
            </a:r>
          </a:p>
        </p:txBody>
      </p:sp>
      <p:pic>
        <p:nvPicPr>
          <p:cNvPr id="15" name="Picture 3" descr="untitled"/>
          <p:cNvPicPr>
            <a:picLocks noChangeAspect="1" noChangeArrowheads="1"/>
          </p:cNvPicPr>
          <p:nvPr/>
        </p:nvPicPr>
        <p:blipFill>
          <a:blip r:embed="rId4" cstate="print"/>
          <a:srcRect l="-3351" t="3499"/>
          <a:stretch>
            <a:fillRect/>
          </a:stretch>
        </p:blipFill>
        <p:spPr bwMode="auto">
          <a:xfrm>
            <a:off x="4495800" y="4495800"/>
            <a:ext cx="1438275" cy="1819275"/>
          </a:xfrm>
          <a:prstGeom prst="rect">
            <a:avLst/>
          </a:prstGeom>
          <a:noFill/>
          <a:ln w="9525">
            <a:noFill/>
            <a:miter lim="800000"/>
            <a:headEnd/>
            <a:tailEnd/>
          </a:ln>
        </p:spPr>
      </p:pic>
      <p:sp>
        <p:nvSpPr>
          <p:cNvPr id="16" name="TextBox 15"/>
          <p:cNvSpPr txBox="1"/>
          <p:nvPr/>
        </p:nvSpPr>
        <p:spPr>
          <a:xfrm>
            <a:off x="4419600" y="4038600"/>
            <a:ext cx="3962400" cy="400110"/>
          </a:xfrm>
          <a:prstGeom prst="rect">
            <a:avLst/>
          </a:prstGeom>
          <a:noFill/>
        </p:spPr>
        <p:txBody>
          <a:bodyPr wrap="square" rtlCol="0">
            <a:spAutoFit/>
          </a:bodyPr>
          <a:lstStyle/>
          <a:p>
            <a:r>
              <a:rPr lang="en-US" sz="2000" dirty="0" smtClean="0">
                <a:latin typeface="Verdana" pitchFamily="34" charset="0"/>
                <a:ea typeface="Verdana" pitchFamily="34" charset="0"/>
                <a:cs typeface="Verdana" pitchFamily="34" charset="0"/>
              </a:rPr>
              <a:t>Element: Plane 183</a:t>
            </a:r>
            <a:endParaRPr lang="en-US" sz="2000" dirty="0">
              <a:latin typeface="Verdana" pitchFamily="34" charset="0"/>
              <a:ea typeface="Verdana" pitchFamily="34" charset="0"/>
              <a:cs typeface="Verdana" pitchFamily="34" charset="0"/>
            </a:endParaRPr>
          </a:p>
        </p:txBody>
      </p:sp>
      <p:sp>
        <p:nvSpPr>
          <p:cNvPr id="17" name="Rectangle 4"/>
          <p:cNvSpPr>
            <a:spLocks noChangeArrowheads="1"/>
          </p:cNvSpPr>
          <p:nvPr/>
        </p:nvSpPr>
        <p:spPr bwMode="auto">
          <a:xfrm>
            <a:off x="152400" y="152400"/>
            <a:ext cx="8839200" cy="533400"/>
          </a:xfrm>
          <a:prstGeom prst="rect">
            <a:avLst/>
          </a:prstGeom>
          <a:solidFill>
            <a:srgbClr val="CCFF99"/>
          </a:solidFill>
          <a:ln w="9525">
            <a:solidFill>
              <a:schemeClr val="tx1"/>
            </a:solidFill>
            <a:miter lim="800000"/>
            <a:headEnd/>
            <a:tailEnd/>
          </a:ln>
          <a:effectLst>
            <a:innerShdw blurRad="114300">
              <a:prstClr val="black"/>
            </a:innerShdw>
          </a:effectLst>
        </p:spPr>
        <p:txBody>
          <a:bodyPr anchor="ctr"/>
          <a:lstStyle/>
          <a:p>
            <a:pPr algn="ctr" eaLnBrk="0" hangingPunct="0">
              <a:defRPr/>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rPr>
              <a:t>Cavity structural analysis: formulation detail</a:t>
            </a:r>
            <a:endParaRPr lang="en-IN"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txBox="1">
            <a:spLocks/>
          </p:cNvSpPr>
          <p:nvPr/>
        </p:nvSpPr>
        <p:spPr>
          <a:xfrm>
            <a:off x="152400" y="762000"/>
            <a:ext cx="8839200" cy="4678363"/>
          </a:xfrm>
          <a:prstGeom prst="rect">
            <a:avLst/>
          </a:prstGeom>
          <a:solidFill>
            <a:srgbClr val="FFFF99"/>
          </a:solidFill>
          <a:ln>
            <a:solidFill>
              <a:schemeClr val="tx1"/>
            </a:solidFill>
          </a:ln>
        </p:spPr>
        <p:txBody>
          <a:bodyPr>
            <a:normAutofit fontScale="925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GB" sz="2600" b="1" i="0" u="none" strike="noStrike" kern="1200" normalizeH="0" baseline="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mn-lt"/>
                <a:ea typeface="+mn-ea"/>
                <a:cs typeface="+mn-cs"/>
              </a:rPr>
              <a:t>The following parameters of niobium are used: Young’s modulus E=105000 N/mm</a:t>
            </a:r>
            <a:r>
              <a:rPr kumimoji="0" lang="en-GB" sz="2600" b="1" i="0" u="none" strike="noStrike" kern="1200" normalizeH="0" baseline="3000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mn-lt"/>
                <a:ea typeface="+mn-ea"/>
                <a:cs typeface="+mn-cs"/>
              </a:rPr>
              <a:t>2</a:t>
            </a:r>
            <a:r>
              <a:rPr kumimoji="0" lang="en-GB" sz="2600" b="1" i="0" u="none" strike="noStrike" kern="1200" normalizeH="0" baseline="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mn-lt"/>
                <a:ea typeface="+mn-ea"/>
                <a:cs typeface="+mn-cs"/>
              </a:rPr>
              <a:t>, Density =8.57 g/cm</a:t>
            </a:r>
            <a:r>
              <a:rPr kumimoji="0" lang="en-GB" sz="2600" b="1" i="0" u="none" strike="noStrike" kern="1200" normalizeH="0" baseline="3000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mn-lt"/>
                <a:ea typeface="+mn-ea"/>
                <a:cs typeface="+mn-cs"/>
              </a:rPr>
              <a:t>3</a:t>
            </a:r>
            <a:r>
              <a:rPr kumimoji="0" lang="en-GB" sz="2600" b="1" i="0" u="none" strike="noStrike" kern="1200" normalizeH="0" baseline="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mn-lt"/>
                <a:ea typeface="+mn-ea"/>
                <a:cs typeface="+mn-cs"/>
              </a:rPr>
              <a:t>, Poisson number =0.38.</a:t>
            </a:r>
            <a:endParaRPr kumimoji="0" lang="en-US" sz="2600" b="1" i="0" u="none" strike="noStrike" kern="1200" normalizeH="0" baseline="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GB" sz="2600" b="1" i="0" u="none" strike="noStrike" kern="1200" normalizeH="0" baseline="0" noProof="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mn-cs"/>
              </a:rPr>
              <a:t>No specific temperature dependent linear thermal expansion co-efficient data has  been found in literature for niobium. But data for Titanium whose linear thermal expansion property is very near to </a:t>
            </a:r>
            <a:r>
              <a:rPr kumimoji="0" lang="en-GB" sz="2600" b="1" i="0" u="none" strike="noStrike" kern="1200" normalizeH="0" baseline="0" noProof="0"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mn-cs"/>
              </a:rPr>
              <a:t>Nb</a:t>
            </a:r>
            <a:r>
              <a:rPr kumimoji="0" lang="en-GB" sz="2600" b="1" i="0" u="none" strike="noStrike" kern="1200" normalizeH="0" baseline="0" noProof="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mn-cs"/>
              </a:rPr>
              <a:t> is available. </a:t>
            </a:r>
            <a:endParaRPr kumimoji="0" lang="en-US" sz="2600" b="1" i="0" u="none" strike="noStrike" kern="1200" normalizeH="0" baseline="0" noProof="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GB" sz="26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mn-lt"/>
                <a:ea typeface="+mn-ea"/>
                <a:cs typeface="+mn-cs"/>
              </a:rPr>
              <a:t>For temperature range from 293 K to 2 K, thermal integral value of linear thermal expansion co-efficient value is available. Dividing the integral value by temperature range, average linear thermal expansion co-efficient value obtained is 5 X 10</a:t>
            </a:r>
            <a:r>
              <a:rPr kumimoji="0" lang="en-GB" sz="2600" b="1" i="0" u="none" strike="noStrike" kern="1200" normalizeH="0" baseline="3000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mn-lt"/>
                <a:ea typeface="+mn-ea"/>
                <a:cs typeface="+mn-cs"/>
              </a:rPr>
              <a:t>-6</a:t>
            </a:r>
            <a:r>
              <a:rPr kumimoji="0" lang="en-GB" sz="26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mn-lt"/>
                <a:ea typeface="+mn-ea"/>
                <a:cs typeface="+mn-cs"/>
              </a:rPr>
              <a:t> ,which is used for analysis.</a:t>
            </a:r>
            <a:endParaRPr kumimoji="0" lang="en-US" sz="26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en-US" sz="2600" b="1" i="0" u="none" strike="noStrike" kern="120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mn-cs"/>
            </a:endParaRPr>
          </a:p>
        </p:txBody>
      </p:sp>
      <p:pic>
        <p:nvPicPr>
          <p:cNvPr id="4" name="Picture 2"/>
          <p:cNvPicPr>
            <a:picLocks noChangeAspect="1" noChangeArrowheads="1"/>
          </p:cNvPicPr>
          <p:nvPr/>
        </p:nvPicPr>
        <p:blipFill>
          <a:blip r:embed="rId2" cstate="print">
            <a:lum bright="-20000" contrast="40000"/>
          </a:blip>
          <a:srcRect l="7031" t="25882" r="11719"/>
          <a:stretch>
            <a:fillRect/>
          </a:stretch>
        </p:blipFill>
        <p:spPr bwMode="auto">
          <a:xfrm>
            <a:off x="4800600" y="5638800"/>
            <a:ext cx="1805820" cy="1093910"/>
          </a:xfrm>
          <a:prstGeom prst="rect">
            <a:avLst/>
          </a:prstGeom>
          <a:noFill/>
          <a:ln w="9525">
            <a:noFill/>
            <a:miter lim="800000"/>
            <a:headEnd/>
            <a:tailEnd/>
          </a:ln>
        </p:spPr>
      </p:pic>
      <p:sp>
        <p:nvSpPr>
          <p:cNvPr id="5" name="Rectangle 4"/>
          <p:cNvSpPr>
            <a:spLocks noChangeArrowheads="1"/>
          </p:cNvSpPr>
          <p:nvPr/>
        </p:nvSpPr>
        <p:spPr bwMode="auto">
          <a:xfrm>
            <a:off x="152400" y="152400"/>
            <a:ext cx="8839200" cy="533400"/>
          </a:xfrm>
          <a:prstGeom prst="rect">
            <a:avLst/>
          </a:prstGeom>
          <a:solidFill>
            <a:srgbClr val="CCFF99"/>
          </a:solidFill>
          <a:ln w="9525">
            <a:solidFill>
              <a:schemeClr val="tx1"/>
            </a:solidFill>
            <a:miter lim="800000"/>
            <a:headEnd/>
            <a:tailEnd/>
          </a:ln>
          <a:effectLst>
            <a:innerShdw blurRad="114300">
              <a:prstClr val="black"/>
            </a:innerShdw>
          </a:effectLst>
        </p:spPr>
        <p:txBody>
          <a:bodyPr anchor="ctr"/>
          <a:lstStyle/>
          <a:p>
            <a:pPr algn="ctr" eaLnBrk="0" hangingPunct="0">
              <a:defRPr/>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rPr>
              <a:t>Material </a:t>
            </a:r>
            <a:r>
              <a:rPr lang="en-US"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rPr>
              <a:t>Propoerties</a:t>
            </a:r>
            <a:endParaRPr lang="en-IN"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p:cNvSpPr txBox="1">
            <a:spLocks/>
          </p:cNvSpPr>
          <p:nvPr/>
        </p:nvSpPr>
        <p:spPr>
          <a:xfrm>
            <a:off x="838200" y="4572000"/>
            <a:ext cx="2362200" cy="304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Verdana" pitchFamily="34" charset="0"/>
                <a:ea typeface="Verdana" pitchFamily="34" charset="0"/>
                <a:cs typeface="Verdana" pitchFamily="34" charset="0"/>
              </a:rPr>
              <a:t>Radial stress</a:t>
            </a:r>
            <a:endParaRPr kumimoji="0" lang="en-US" sz="2000" b="0" i="0" u="none" strike="noStrike" kern="1200" cap="none" spc="0" normalizeH="0" baseline="0" noProof="0" dirty="0">
              <a:ln>
                <a:noFill/>
              </a:ln>
              <a:effectLst/>
              <a:uLnTx/>
              <a:uFillTx/>
              <a:latin typeface="Verdana" pitchFamily="34" charset="0"/>
              <a:ea typeface="Verdana" pitchFamily="34" charset="0"/>
              <a:cs typeface="Verdana" pitchFamily="34" charset="0"/>
            </a:endParaRPr>
          </a:p>
        </p:txBody>
      </p:sp>
      <p:sp>
        <p:nvSpPr>
          <p:cNvPr id="3" name="Rectangle 2"/>
          <p:cNvSpPr/>
          <p:nvPr/>
        </p:nvSpPr>
        <p:spPr>
          <a:xfrm>
            <a:off x="5029200" y="6324600"/>
            <a:ext cx="2606804" cy="400110"/>
          </a:xfrm>
          <a:prstGeom prst="rect">
            <a:avLst/>
          </a:prstGeom>
        </p:spPr>
        <p:txBody>
          <a:bodyPr wrap="none">
            <a:spAutoFit/>
          </a:bodyPr>
          <a:lstStyle/>
          <a:p>
            <a:r>
              <a:rPr lang="en-US" sz="2000" dirty="0" smtClean="0">
                <a:latin typeface="Verdana" pitchFamily="34" charset="0"/>
                <a:ea typeface="Verdana" pitchFamily="34" charset="0"/>
                <a:cs typeface="Verdana" pitchFamily="34" charset="0"/>
              </a:rPr>
              <a:t>Longitudinal stress</a:t>
            </a:r>
            <a:endParaRPr lang="en-US" sz="2000" dirty="0">
              <a:latin typeface="Verdana" pitchFamily="34" charset="0"/>
              <a:ea typeface="Verdana" pitchFamily="34" charset="0"/>
              <a:cs typeface="Verdana" pitchFamily="34" charset="0"/>
            </a:endParaRPr>
          </a:p>
        </p:txBody>
      </p:sp>
      <p:sp>
        <p:nvSpPr>
          <p:cNvPr id="4" name="Rectangle 3"/>
          <p:cNvSpPr/>
          <p:nvPr/>
        </p:nvSpPr>
        <p:spPr>
          <a:xfrm>
            <a:off x="6553200" y="2895600"/>
            <a:ext cx="1741182" cy="400110"/>
          </a:xfrm>
          <a:prstGeom prst="rect">
            <a:avLst/>
          </a:prstGeom>
        </p:spPr>
        <p:txBody>
          <a:bodyPr wrap="none">
            <a:spAutoFit/>
          </a:bodyPr>
          <a:lstStyle/>
          <a:p>
            <a:r>
              <a:rPr lang="en-US" sz="2000" dirty="0" smtClean="0">
                <a:latin typeface="Verdana" pitchFamily="34" charset="0"/>
                <a:ea typeface="Verdana" pitchFamily="34" charset="0"/>
                <a:cs typeface="Verdana" pitchFamily="34" charset="0"/>
              </a:rPr>
              <a:t>Hoop Stress</a:t>
            </a:r>
          </a:p>
        </p:txBody>
      </p:sp>
      <p:sp>
        <p:nvSpPr>
          <p:cNvPr id="5" name="TextBox 4"/>
          <p:cNvSpPr txBox="1"/>
          <p:nvPr/>
        </p:nvSpPr>
        <p:spPr>
          <a:xfrm>
            <a:off x="76200" y="152400"/>
            <a:ext cx="4953000" cy="400110"/>
          </a:xfrm>
          <a:prstGeom prst="rect">
            <a:avLst/>
          </a:prstGeom>
          <a:solidFill>
            <a:srgbClr val="CCFF66"/>
          </a:solidFill>
          <a:ln>
            <a:solidFill>
              <a:schemeClr val="tx1"/>
            </a:solidFill>
          </a:ln>
        </p:spPr>
        <p:txBody>
          <a:bodyPr wrap="square" rtlCol="0">
            <a:spAutoFit/>
          </a:bodyPr>
          <a:lstStyle/>
          <a:p>
            <a:pPr algn="ct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rPr>
              <a:t>Results :Different Stress Plot</a:t>
            </a:r>
            <a:endParaRPr lang="en-US" sz="2000" b="1" dirty="0">
              <a:ln w="1905">
                <a:solidFill>
                  <a:sysClr val="windowText" lastClr="000000"/>
                </a:solidFill>
              </a:ln>
              <a:solidFill>
                <a:srgbClr val="C00000"/>
              </a:solidFill>
              <a:effectLst>
                <a:innerShdw blurRad="69850" dist="43180" dir="5400000">
                  <a:srgbClr val="000000">
                    <a:alpha val="65000"/>
                  </a:srgbClr>
                </a:innerShdw>
              </a:effectLst>
              <a:latin typeface="Verdana" pitchFamily="34" charset="0"/>
              <a:ea typeface="Verdana" pitchFamily="34" charset="0"/>
              <a:cs typeface="Verdana" pitchFamily="34" charset="0"/>
            </a:endParaRPr>
          </a:p>
        </p:txBody>
      </p:sp>
      <p:pic>
        <p:nvPicPr>
          <p:cNvPr id="6" name="Picture 1" descr="C:\Documents and Settings\Sutripta\Desktop\file1002.emf"/>
          <p:cNvPicPr>
            <a:picLocks noChangeAspect="1" noChangeArrowheads="1"/>
          </p:cNvPicPr>
          <p:nvPr/>
        </p:nvPicPr>
        <p:blipFill>
          <a:blip r:embed="rId2" cstate="print"/>
          <a:srcRect r="7527"/>
          <a:stretch>
            <a:fillRect/>
          </a:stretch>
        </p:blipFill>
        <p:spPr bwMode="auto">
          <a:xfrm>
            <a:off x="0" y="1295400"/>
            <a:ext cx="4239842" cy="3276600"/>
          </a:xfrm>
          <a:prstGeom prst="rect">
            <a:avLst/>
          </a:prstGeom>
          <a:noFill/>
          <a:ln w="9525">
            <a:noFill/>
            <a:miter lim="800000"/>
            <a:headEnd/>
            <a:tailEnd/>
          </a:ln>
        </p:spPr>
      </p:pic>
      <p:pic>
        <p:nvPicPr>
          <p:cNvPr id="7" name="Picture 3" descr="file1003"/>
          <p:cNvPicPr>
            <a:picLocks noChangeAspect="1" noChangeArrowheads="1"/>
          </p:cNvPicPr>
          <p:nvPr/>
        </p:nvPicPr>
        <p:blipFill>
          <a:blip r:embed="rId3" cstate="print"/>
          <a:srcRect r="7553"/>
          <a:stretch>
            <a:fillRect/>
          </a:stretch>
        </p:blipFill>
        <p:spPr bwMode="auto">
          <a:xfrm>
            <a:off x="4191000" y="3429000"/>
            <a:ext cx="3962400" cy="3005493"/>
          </a:xfrm>
          <a:prstGeom prst="rect">
            <a:avLst/>
          </a:prstGeom>
          <a:noFill/>
          <a:ln w="9525">
            <a:noFill/>
            <a:miter lim="800000"/>
            <a:headEnd/>
            <a:tailEnd/>
          </a:ln>
        </p:spPr>
      </p:pic>
      <p:pic>
        <p:nvPicPr>
          <p:cNvPr id="8" name="Picture 4" descr="file1004"/>
          <p:cNvPicPr>
            <a:picLocks noChangeAspect="1" noChangeArrowheads="1"/>
          </p:cNvPicPr>
          <p:nvPr/>
        </p:nvPicPr>
        <p:blipFill>
          <a:blip r:embed="rId4" cstate="print"/>
          <a:srcRect r="8502"/>
          <a:stretch>
            <a:fillRect/>
          </a:stretch>
        </p:blipFill>
        <p:spPr bwMode="auto">
          <a:xfrm>
            <a:off x="5257800" y="-1"/>
            <a:ext cx="3886200" cy="29903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1"/>
          <p:cNvPicPr>
            <a:picLocks noChangeArrowheads="1"/>
          </p:cNvPicPr>
          <p:nvPr/>
        </p:nvPicPr>
        <p:blipFill>
          <a:blip r:embed="rId2" cstate="print">
            <a:lum bright="-20000" contrast="40000"/>
          </a:blip>
          <a:srcRect/>
          <a:stretch>
            <a:fillRect/>
          </a:stretch>
        </p:blipFill>
        <p:spPr bwMode="auto">
          <a:xfrm>
            <a:off x="152400" y="685800"/>
            <a:ext cx="2819400" cy="4724400"/>
          </a:xfrm>
          <a:prstGeom prst="rect">
            <a:avLst/>
          </a:prstGeom>
          <a:noFill/>
          <a:ln w="9525">
            <a:noFill/>
            <a:miter lim="800000"/>
            <a:headEnd/>
            <a:tailEnd/>
          </a:ln>
        </p:spPr>
      </p:pic>
      <p:sp>
        <p:nvSpPr>
          <p:cNvPr id="3" name="TextBox 2"/>
          <p:cNvSpPr txBox="1"/>
          <p:nvPr/>
        </p:nvSpPr>
        <p:spPr>
          <a:xfrm>
            <a:off x="152400" y="5334000"/>
            <a:ext cx="27432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Deformation Plot</a:t>
            </a:r>
            <a:endParaRPr lang="en-US" dirty="0">
              <a:latin typeface="Times New Roman" pitchFamily="18" charset="0"/>
              <a:cs typeface="Times New Roman" pitchFamily="18" charset="0"/>
            </a:endParaRPr>
          </a:p>
        </p:txBody>
      </p:sp>
      <p:pic>
        <p:nvPicPr>
          <p:cNvPr id="4" name="Picture 4" descr="untitled.JPG"/>
          <p:cNvPicPr>
            <a:picLocks noChangeArrowheads="1"/>
          </p:cNvPicPr>
          <p:nvPr/>
        </p:nvPicPr>
        <p:blipFill>
          <a:blip r:embed="rId3" cstate="print">
            <a:lum bright="-20000" contrast="40000"/>
          </a:blip>
          <a:srcRect/>
          <a:stretch>
            <a:fillRect/>
          </a:stretch>
        </p:blipFill>
        <p:spPr bwMode="auto">
          <a:xfrm>
            <a:off x="3352800" y="685800"/>
            <a:ext cx="5715000" cy="4800600"/>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l="35416" t="55333" r="30000" b="34000"/>
          <a:stretch>
            <a:fillRect/>
          </a:stretch>
        </p:blipFill>
        <p:spPr bwMode="auto">
          <a:xfrm>
            <a:off x="3429000" y="5562600"/>
            <a:ext cx="5486400" cy="1066800"/>
          </a:xfrm>
          <a:prstGeom prst="rect">
            <a:avLst/>
          </a:prstGeom>
          <a:noFill/>
          <a:ln w="9525">
            <a:solidFill>
              <a:schemeClr val="tx1"/>
            </a:solidFill>
            <a:miter lim="800000"/>
            <a:headEnd/>
            <a:tailEnd/>
          </a:ln>
        </p:spPr>
      </p:pic>
      <p:sp>
        <p:nvSpPr>
          <p:cNvPr id="6" name="TextBox 5"/>
          <p:cNvSpPr txBox="1"/>
          <p:nvPr/>
        </p:nvSpPr>
        <p:spPr>
          <a:xfrm>
            <a:off x="152400" y="152400"/>
            <a:ext cx="8839200" cy="461665"/>
          </a:xfrm>
          <a:prstGeom prst="rect">
            <a:avLst/>
          </a:prstGeom>
          <a:solidFill>
            <a:srgbClr val="CCFF99"/>
          </a:solidFill>
          <a:ln>
            <a:solidFill>
              <a:schemeClr val="tx1"/>
            </a:solidFill>
          </a:ln>
        </p:spPr>
        <p:txBody>
          <a:bodyPr wrap="square" rtlCol="0">
            <a:spAutoFit/>
          </a:bodyPr>
          <a:lstStyle/>
          <a:p>
            <a:pPr algn="ctr"/>
            <a:r>
              <a:rPr lang="en-US"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Deformation &amp; Stress comparison</a:t>
            </a:r>
            <a:endParaRPr lang="en-US" sz="24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7" name="Picture 4" descr="unt.JPG"/>
          <p:cNvPicPr>
            <a:picLocks noChangeArrowheads="1"/>
          </p:cNvPicPr>
          <p:nvPr/>
        </p:nvPicPr>
        <p:blipFill>
          <a:blip r:embed="rId5" cstate="print"/>
          <a:srcRect/>
          <a:stretch>
            <a:fillRect/>
          </a:stretch>
        </p:blipFill>
        <p:spPr bwMode="auto">
          <a:xfrm>
            <a:off x="152400" y="5715000"/>
            <a:ext cx="3200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76201" y="2271358"/>
            <a:ext cx="6858000" cy="4478306"/>
          </a:xfrm>
          <a:prstGeom prst="rect">
            <a:avLst/>
          </a:prstGeom>
          <a:noFill/>
          <a:ln w="9525">
            <a:solidFill>
              <a:schemeClr val="tx1"/>
            </a:solidFill>
            <a:miter lim="800000"/>
            <a:headEnd/>
            <a:tailEnd/>
          </a:ln>
          <a:effectLst/>
        </p:spPr>
      </p:pic>
      <p:sp>
        <p:nvSpPr>
          <p:cNvPr id="3" name="TextBox 2"/>
          <p:cNvSpPr txBox="1"/>
          <p:nvPr/>
        </p:nvSpPr>
        <p:spPr>
          <a:xfrm>
            <a:off x="7086600" y="2590800"/>
            <a:ext cx="1905000" cy="1200329"/>
          </a:xfrm>
          <a:prstGeom prst="rect">
            <a:avLst/>
          </a:prstGeom>
          <a:solidFill>
            <a:srgbClr val="CCFF66"/>
          </a:solidFill>
          <a:ln>
            <a:solidFill>
              <a:schemeClr val="tx1"/>
            </a:solidFill>
          </a:ln>
        </p:spPr>
        <p:txBody>
          <a:bodyPr wrap="square" rtlCol="0">
            <a:spAutoFit/>
          </a:bodyPr>
          <a:lstStyle/>
          <a:p>
            <a:pPr algn="ctr"/>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Mechanical modal analysis </a:t>
            </a:r>
          </a:p>
          <a:p>
            <a:pPr algn="ctr"/>
            <a:r>
              <a:rPr lang="en-US" b="1" dirty="0" smtClean="0">
                <a:ln w="1905">
                  <a:solidFill>
                    <a:schemeClr val="tx1"/>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rPr>
              <a:t>(without  stiffener)</a:t>
            </a:r>
            <a:endParaRPr lang="en-IN" dirty="0">
              <a:ln w="1905">
                <a:solidFill>
                  <a:schemeClr val="tx1"/>
                </a:solidFill>
              </a:ln>
              <a:solidFill>
                <a:srgbClr val="FF0000"/>
              </a:solidFill>
              <a:latin typeface="Times New Roman" pitchFamily="18" charset="0"/>
              <a:cs typeface="Times New Roman" pitchFamily="18" charset="0"/>
            </a:endParaRPr>
          </a:p>
        </p:txBody>
      </p:sp>
      <p:sp>
        <p:nvSpPr>
          <p:cNvPr id="4" name="TextBox 3"/>
          <p:cNvSpPr txBox="1"/>
          <p:nvPr/>
        </p:nvSpPr>
        <p:spPr>
          <a:xfrm>
            <a:off x="76200" y="609600"/>
            <a:ext cx="8915400" cy="1169551"/>
          </a:xfrm>
          <a:prstGeom prst="rect">
            <a:avLst/>
          </a:prstGeom>
          <a:solidFill>
            <a:srgbClr val="FFFF99"/>
          </a:solidFill>
          <a:ln>
            <a:solidFill>
              <a:schemeClr val="tx1"/>
            </a:solidFill>
          </a:ln>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buFont typeface="Arial" pitchFamily="34" charset="0"/>
              <a:buChar char="•"/>
            </a:pPr>
            <a:r>
              <a:rPr lang="en-US" b="1" dirty="0" smtClean="0">
                <a:ln w="1905"/>
                <a:solidFill>
                  <a:schemeClr val="tx1"/>
                </a:solidFill>
                <a:effectLst>
                  <a:innerShdw blurRad="69850" dist="43180" dir="5400000">
                    <a:srgbClr val="000000">
                      <a:alpha val="65000"/>
                    </a:srgbClr>
                  </a:innerShdw>
                </a:effectLst>
                <a:latin typeface="Arial" pitchFamily="34" charset="0"/>
                <a:cs typeface="Arial" pitchFamily="34" charset="0"/>
              </a:rPr>
              <a:t> </a:t>
            </a:r>
            <a:r>
              <a:rPr lang="en-US" b="1" dirty="0" smtClean="0">
                <a:ln w="1905">
                  <a:solidFill>
                    <a:schemeClr val="tx1"/>
                  </a:solidFill>
                </a:ln>
                <a:solidFill>
                  <a:schemeClr val="tx1"/>
                </a:solidFill>
                <a:effectLst>
                  <a:innerShdw blurRad="69850" dist="43180" dir="5400000">
                    <a:srgbClr val="000000">
                      <a:alpha val="65000"/>
                    </a:srgbClr>
                  </a:innerShdw>
                </a:effectLst>
                <a:latin typeface="Times New Roman" pitchFamily="18" charset="0"/>
                <a:cs typeface="Times New Roman" pitchFamily="18" charset="0"/>
              </a:rPr>
              <a:t>Structural analysis  carried out using ANSYS 3D code</a:t>
            </a: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p>
          <a:p>
            <a:pPr algn="just">
              <a:buFont typeface="Arial" pitchFamily="34" charset="0"/>
              <a:buChar char="•"/>
            </a:pPr>
            <a:endParaRPr lang="en-US" sz="8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lgn="just">
              <a:buFont typeface="Arial" pitchFamily="34" charset="0"/>
              <a:buChar char="•"/>
            </a:pP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chemeClr val="tx1"/>
                  </a:solidFill>
                </a:ln>
                <a:solidFill>
                  <a:srgbClr val="66FFFF"/>
                </a:solidFill>
                <a:effectLst>
                  <a:innerShdw blurRad="69850" dist="43180" dir="5400000">
                    <a:srgbClr val="000000">
                      <a:alpha val="65000"/>
                    </a:srgbClr>
                  </a:innerShdw>
                </a:effectLst>
                <a:latin typeface="Times New Roman" pitchFamily="18" charset="0"/>
                <a:cs typeface="Times New Roman" pitchFamily="18" charset="0"/>
              </a:rPr>
              <a:t>Stresses are within the allowable limit.</a:t>
            </a:r>
          </a:p>
          <a:p>
            <a:pPr algn="just"/>
            <a:endParaRPr lang="en-US" sz="8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lgn="just">
              <a:buFont typeface="Arial" pitchFamily="34" charset="0"/>
              <a:buChar char="•"/>
            </a:pP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Mechanical modal analysis (without stiffener) shows frequency within 100 Hz.</a:t>
            </a:r>
          </a:p>
        </p:txBody>
      </p:sp>
      <p:sp>
        <p:nvSpPr>
          <p:cNvPr id="5" name="TextBox 4"/>
          <p:cNvSpPr txBox="1"/>
          <p:nvPr/>
        </p:nvSpPr>
        <p:spPr>
          <a:xfrm>
            <a:off x="76200" y="76200"/>
            <a:ext cx="89154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Mechanical modal analysis of 650 MHz  SCRF Cavity</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924800" y="1371600"/>
            <a:ext cx="838200" cy="923330"/>
          </a:xfrm>
          <a:prstGeom prst="rect">
            <a:avLst/>
          </a:prstGeom>
        </p:spPr>
        <p:txBody>
          <a:bodyPr wrap="square">
            <a:spAutoFit/>
          </a:bodyPr>
          <a:lstStyle/>
          <a:p>
            <a:endParaRPr lang="en-US" dirty="0" smtClean="0"/>
          </a:p>
          <a:p>
            <a:r>
              <a:rPr lang="en-US" dirty="0" smtClean="0"/>
              <a:t>   </a:t>
            </a:r>
          </a:p>
          <a:p>
            <a:endParaRPr lang="en-US" dirty="0" smtClean="0"/>
          </a:p>
        </p:txBody>
      </p:sp>
      <p:sp>
        <p:nvSpPr>
          <p:cNvPr id="4" name="Rectangle 1"/>
          <p:cNvSpPr>
            <a:spLocks noChangeArrowheads="1"/>
          </p:cNvSpPr>
          <p:nvPr/>
        </p:nvSpPr>
        <p:spPr bwMode="auto">
          <a:xfrm>
            <a:off x="76200" y="685800"/>
            <a:ext cx="8915400" cy="707886"/>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The natural frequencies and mode shapes are determined for the 5-cell cavity alone for different</a:t>
            </a:r>
            <a:r>
              <a:rPr kumimoji="0" lang="en-US" sz="2000" b="1" i="0" u="none" strike="noStrike" normalizeH="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US" sz="20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end support condition.</a:t>
            </a:r>
            <a:endParaRPr kumimoji="0" lang="en-US" sz="44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endParaRPr>
          </a:p>
        </p:txBody>
      </p:sp>
      <p:pic>
        <p:nvPicPr>
          <p:cNvPr id="5" name="Picture 1"/>
          <p:cNvPicPr>
            <a:picLocks noChangeArrowheads="1"/>
          </p:cNvPicPr>
          <p:nvPr/>
        </p:nvPicPr>
        <p:blipFill>
          <a:blip r:embed="rId2" cstate="print"/>
          <a:srcRect/>
          <a:stretch>
            <a:fillRect/>
          </a:stretch>
        </p:blipFill>
        <p:spPr bwMode="auto">
          <a:xfrm>
            <a:off x="76200" y="1752600"/>
            <a:ext cx="3657600" cy="3581400"/>
          </a:xfrm>
          <a:prstGeom prst="rect">
            <a:avLst/>
          </a:prstGeom>
          <a:noFill/>
          <a:ln w="9525">
            <a:solidFill>
              <a:schemeClr val="tx1"/>
            </a:solidFill>
            <a:miter lim="800000"/>
            <a:headEnd/>
            <a:tailEnd/>
          </a:ln>
        </p:spPr>
      </p:pic>
      <p:pic>
        <p:nvPicPr>
          <p:cNvPr id="6" name="Picture 10"/>
          <p:cNvPicPr>
            <a:picLocks noChangeArrowheads="1"/>
          </p:cNvPicPr>
          <p:nvPr/>
        </p:nvPicPr>
        <p:blipFill>
          <a:blip r:embed="rId3" cstate="print"/>
          <a:srcRect/>
          <a:stretch>
            <a:fillRect/>
          </a:stretch>
        </p:blipFill>
        <p:spPr bwMode="auto">
          <a:xfrm>
            <a:off x="3886200" y="1752600"/>
            <a:ext cx="5257800" cy="5105400"/>
          </a:xfrm>
          <a:prstGeom prst="rect">
            <a:avLst/>
          </a:prstGeom>
          <a:noFill/>
          <a:ln w="9525">
            <a:noFill/>
            <a:miter lim="800000"/>
            <a:headEnd/>
            <a:tailEnd/>
          </a:ln>
        </p:spPr>
      </p:pic>
      <p:sp>
        <p:nvSpPr>
          <p:cNvPr id="7" name="TextBox 6"/>
          <p:cNvSpPr txBox="1"/>
          <p:nvPr/>
        </p:nvSpPr>
        <p:spPr>
          <a:xfrm>
            <a:off x="76200" y="76200"/>
            <a:ext cx="89154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Mechanical modal analysis of 650 MHz  SCRF Cavity</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untitl.JPG"/>
          <p:cNvPicPr>
            <a:picLocks noChangeArrowheads="1"/>
          </p:cNvPicPr>
          <p:nvPr/>
        </p:nvPicPr>
        <p:blipFill>
          <a:blip r:embed="rId2" cstate="print"/>
          <a:srcRect/>
          <a:stretch>
            <a:fillRect/>
          </a:stretch>
        </p:blipFill>
        <p:spPr bwMode="auto">
          <a:xfrm>
            <a:off x="152400" y="1219200"/>
            <a:ext cx="5181600" cy="4267200"/>
          </a:xfrm>
          <a:prstGeom prst="rect">
            <a:avLst/>
          </a:prstGeom>
          <a:noFill/>
          <a:ln w="9525">
            <a:noFill/>
            <a:miter lim="800000"/>
            <a:headEnd/>
            <a:tailEnd/>
          </a:ln>
        </p:spPr>
      </p:pic>
      <p:pic>
        <p:nvPicPr>
          <p:cNvPr id="3" name="Picture 3" descr="1"/>
          <p:cNvPicPr>
            <a:picLocks noChangeArrowheads="1"/>
          </p:cNvPicPr>
          <p:nvPr/>
        </p:nvPicPr>
        <p:blipFill>
          <a:blip r:embed="rId3" cstate="print"/>
          <a:srcRect/>
          <a:stretch>
            <a:fillRect/>
          </a:stretch>
        </p:blipFill>
        <p:spPr bwMode="auto">
          <a:xfrm>
            <a:off x="5410200" y="1219200"/>
            <a:ext cx="3657600" cy="3124200"/>
          </a:xfrm>
          <a:prstGeom prst="rect">
            <a:avLst/>
          </a:prstGeom>
          <a:noFill/>
          <a:ln w="9525">
            <a:noFill/>
            <a:miter lim="800000"/>
            <a:headEnd/>
            <a:tailEnd/>
          </a:ln>
        </p:spPr>
      </p:pic>
      <p:sp>
        <p:nvSpPr>
          <p:cNvPr id="4" name="Rectangle 4"/>
          <p:cNvSpPr>
            <a:spLocks noChangeArrowheads="1"/>
          </p:cNvSpPr>
          <p:nvPr/>
        </p:nvSpPr>
        <p:spPr bwMode="auto">
          <a:xfrm>
            <a:off x="152400" y="457200"/>
            <a:ext cx="8839200" cy="461665"/>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2" algn="ctr" fontAlgn="base">
              <a:spcBef>
                <a:spcPct val="0"/>
              </a:spcBef>
              <a:spcAft>
                <a:spcPct val="0"/>
              </a:spcAft>
            </a:pPr>
            <a:r>
              <a:rPr kumimoji="0" lang="en-US" sz="24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Stiffened cavity modal analysis</a:t>
            </a:r>
            <a:endParaRPr kumimoji="0" lang="en-US" sz="40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G:\ssom\XI plan SCRF LINAC CAVITY\Cavity Fabrication-mechanical\SRF\DSC09592.JPG"/>
          <p:cNvPicPr>
            <a:picLocks noChangeAspect="1" noChangeArrowheads="1"/>
          </p:cNvPicPr>
          <p:nvPr/>
        </p:nvPicPr>
        <p:blipFill>
          <a:blip r:embed="rId2" cstate="print"/>
          <a:srcRect/>
          <a:stretch>
            <a:fillRect/>
          </a:stretch>
        </p:blipFill>
        <p:spPr bwMode="auto">
          <a:xfrm>
            <a:off x="6019800" y="4381500"/>
            <a:ext cx="3022600" cy="2266950"/>
          </a:xfrm>
          <a:prstGeom prst="rect">
            <a:avLst/>
          </a:prstGeom>
          <a:noFill/>
        </p:spPr>
      </p:pic>
      <p:sp>
        <p:nvSpPr>
          <p:cNvPr id="3" name="TextBox 2"/>
          <p:cNvSpPr txBox="1"/>
          <p:nvPr/>
        </p:nvSpPr>
        <p:spPr>
          <a:xfrm>
            <a:off x="76200" y="76200"/>
            <a:ext cx="89154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Mechanical Fabrication of 650 MHz Aluminum prototype Cavity</a:t>
            </a:r>
            <a:endParaRPr lang="en-IN"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 name="TextBox 3"/>
          <p:cNvSpPr txBox="1"/>
          <p:nvPr/>
        </p:nvSpPr>
        <p:spPr>
          <a:xfrm>
            <a:off x="76200" y="609600"/>
            <a:ext cx="5410200" cy="3031599"/>
          </a:xfrm>
          <a:prstGeom prst="rect">
            <a:avLst/>
          </a:prstGeom>
          <a:solidFill>
            <a:srgbClr val="FFFF99"/>
          </a:solidFill>
          <a:ln>
            <a:solidFill>
              <a:schemeClr val="tx1"/>
            </a:solidFill>
          </a:ln>
          <a:effectLst>
            <a:innerShdw blurRad="63500" dist="50800" dir="135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en-US" sz="2000" b="1" dirty="0" smtClean="0">
                <a:ln w="1905"/>
                <a:solidFill>
                  <a:srgbClr val="7030A0"/>
                </a:solidFill>
                <a:effectLst>
                  <a:innerShdw blurRad="69850" dist="43180" dir="5400000">
                    <a:srgbClr val="000000">
                      <a:alpha val="65000"/>
                    </a:srgbClr>
                  </a:innerShdw>
                </a:effectLst>
                <a:latin typeface="Arial" pitchFamily="34" charset="0"/>
                <a:cs typeface="Arial" pitchFamily="34" charset="0"/>
              </a:rPr>
              <a:t> </a:t>
            </a:r>
            <a:r>
              <a:rPr lang="en-US" sz="2000" b="1" dirty="0" err="1" smtClean="0">
                <a:ln w="1905"/>
                <a:solidFill>
                  <a:srgbClr val="7030A0"/>
                </a:solidFill>
                <a:effectLst>
                  <a:innerShdw blurRad="69850" dist="43180" dir="5400000">
                    <a:srgbClr val="000000">
                      <a:alpha val="65000"/>
                    </a:srgbClr>
                  </a:innerShdw>
                </a:effectLst>
                <a:latin typeface="Arial" pitchFamily="34" charset="0"/>
                <a:cs typeface="Arial" pitchFamily="34" charset="0"/>
              </a:rPr>
              <a:t>Puchase</a:t>
            </a:r>
            <a:r>
              <a:rPr lang="en-US" sz="2000" b="1" dirty="0" smtClean="0">
                <a:ln w="1905"/>
                <a:solidFill>
                  <a:srgbClr val="7030A0"/>
                </a:solidFill>
                <a:effectLst>
                  <a:innerShdw blurRad="69850" dist="43180" dir="5400000">
                    <a:srgbClr val="000000">
                      <a:alpha val="65000"/>
                    </a:srgbClr>
                  </a:innerShdw>
                </a:effectLst>
                <a:latin typeface="Arial" pitchFamily="34" charset="0"/>
                <a:cs typeface="Arial" pitchFamily="34" charset="0"/>
              </a:rPr>
              <a:t> order for fabrication of prototype aluminum cavity : half-cells for 1-cell &amp; 5-cell  (Full scale) has been placed with a local company </a:t>
            </a:r>
          </a:p>
          <a:p>
            <a:pPr>
              <a:buFont typeface="Arial" pitchFamily="34" charset="0"/>
              <a:buChar char="•"/>
            </a:pPr>
            <a:r>
              <a:rPr lang="en-US" sz="2000" b="1" dirty="0" smtClean="0">
                <a:ln w="1905"/>
                <a:solidFill>
                  <a:schemeClr val="tx1"/>
                </a:solidFill>
                <a:effectLst>
                  <a:innerShdw blurRad="69850" dist="43180" dir="5400000">
                    <a:srgbClr val="000000">
                      <a:alpha val="65000"/>
                    </a:srgbClr>
                  </a:innerShdw>
                </a:effectLst>
                <a:latin typeface="Arial" pitchFamily="34" charset="0"/>
                <a:cs typeface="Arial" pitchFamily="34" charset="0"/>
              </a:rPr>
              <a:t> Die/Punch assembly developed. </a:t>
            </a:r>
          </a:p>
          <a:p>
            <a:pPr>
              <a:buFont typeface="Arial" pitchFamily="34" charset="0"/>
              <a:buChar char="•"/>
            </a:pPr>
            <a:r>
              <a:rPr lang="en-US" sz="2000" b="1" dirty="0" smtClean="0">
                <a:ln w="1905">
                  <a:solidFill>
                    <a:srgbClr val="0000CC"/>
                  </a:solidFill>
                </a:ln>
                <a:solidFill>
                  <a:srgbClr val="0000CC"/>
                </a:solidFill>
                <a:effectLst>
                  <a:innerShdw blurRad="69850" dist="43180" dir="5400000">
                    <a:srgbClr val="000000">
                      <a:alpha val="65000"/>
                    </a:srgbClr>
                  </a:innerShdw>
                </a:effectLst>
                <a:latin typeface="Arial" pitchFamily="34" charset="0"/>
                <a:cs typeface="Arial" pitchFamily="34" charset="0"/>
              </a:rPr>
              <a:t> Reasonable Progress has been made. Expected to be completed within Dec’2012.</a:t>
            </a:r>
          </a:p>
          <a:p>
            <a:pPr>
              <a:buFont typeface="Arial" pitchFamily="34" charset="0"/>
              <a:buChar char="•"/>
            </a:pPr>
            <a:r>
              <a:rPr lang="en-US" sz="2000" b="1" dirty="0" smtClean="0">
                <a:ln w="1905">
                  <a:solidFill>
                    <a:srgbClr val="C00000"/>
                  </a:solidFill>
                </a:ln>
                <a:solidFill>
                  <a:srgbClr val="C00000"/>
                </a:solidFill>
                <a:effectLst>
                  <a:innerShdw blurRad="69850" dist="43180" dir="5400000">
                    <a:srgbClr val="000000">
                      <a:alpha val="65000"/>
                    </a:srgbClr>
                  </a:innerShdw>
                </a:effectLst>
                <a:latin typeface="Arial" pitchFamily="34" charset="0"/>
                <a:cs typeface="Arial" pitchFamily="34" charset="0"/>
              </a:rPr>
              <a:t> EB Welding for Aluminum cavity is being explored.</a:t>
            </a:r>
          </a:p>
          <a:p>
            <a:endParaRPr lang="en-US" sz="1200" b="1" dirty="0" smtClean="0">
              <a:ln w="1905">
                <a:solidFill>
                  <a:srgbClr val="C00000"/>
                </a:solidFill>
              </a:ln>
              <a:solidFill>
                <a:srgbClr val="C00000"/>
              </a:solidFill>
              <a:effectLst>
                <a:innerShdw blurRad="69850" dist="43180" dir="5400000">
                  <a:srgbClr val="000000">
                    <a:alpha val="65000"/>
                  </a:srgbClr>
                </a:innerShdw>
              </a:effectLst>
              <a:latin typeface="Arial" pitchFamily="34" charset="0"/>
              <a:cs typeface="Arial" pitchFamily="34" charset="0"/>
            </a:endParaRPr>
          </a:p>
        </p:txBody>
      </p:sp>
      <p:pic>
        <p:nvPicPr>
          <p:cNvPr id="6" name="Picture 3" descr="G:\ssom\XI plan SCRF LINAC CAVITY\Cavity Fabrication-mechanical\SRF\DSC09616.JPG"/>
          <p:cNvPicPr>
            <a:picLocks noChangeAspect="1" noChangeArrowheads="1"/>
          </p:cNvPicPr>
          <p:nvPr/>
        </p:nvPicPr>
        <p:blipFill>
          <a:blip r:embed="rId3" cstate="print"/>
          <a:srcRect/>
          <a:stretch>
            <a:fillRect/>
          </a:stretch>
        </p:blipFill>
        <p:spPr bwMode="auto">
          <a:xfrm>
            <a:off x="5943600" y="609600"/>
            <a:ext cx="3054350" cy="3048000"/>
          </a:xfrm>
          <a:prstGeom prst="rect">
            <a:avLst/>
          </a:prstGeom>
          <a:noFill/>
        </p:spPr>
      </p:pic>
      <p:pic>
        <p:nvPicPr>
          <p:cNvPr id="7" name="Picture 6" descr="DSC09989-1.jpg"/>
          <p:cNvPicPr>
            <a:picLocks noChangeAspect="1"/>
          </p:cNvPicPr>
          <p:nvPr/>
        </p:nvPicPr>
        <p:blipFill>
          <a:blip r:embed="rId4" cstate="print"/>
          <a:stretch>
            <a:fillRect/>
          </a:stretch>
        </p:blipFill>
        <p:spPr>
          <a:xfrm>
            <a:off x="152401" y="3858700"/>
            <a:ext cx="3200400" cy="2668696"/>
          </a:xfrm>
          <a:prstGeom prst="rect">
            <a:avLst/>
          </a:prstGeom>
        </p:spPr>
      </p:pic>
      <p:pic>
        <p:nvPicPr>
          <p:cNvPr id="8" name="Picture 7" descr="DSC00003-1.jpg"/>
          <p:cNvPicPr>
            <a:picLocks noChangeAspect="1"/>
          </p:cNvPicPr>
          <p:nvPr/>
        </p:nvPicPr>
        <p:blipFill>
          <a:blip r:embed="rId5" cstate="print"/>
          <a:stretch>
            <a:fillRect/>
          </a:stretch>
        </p:blipFill>
        <p:spPr>
          <a:xfrm>
            <a:off x="3733800" y="3810000"/>
            <a:ext cx="2089311" cy="28956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152400"/>
            <a:ext cx="8763000" cy="685800"/>
          </a:xfrm>
          <a:prstGeom prst="rect">
            <a:avLst/>
          </a:prstGeom>
          <a:solidFill>
            <a:srgbClr val="CCFF99"/>
          </a:solidFill>
          <a:ln>
            <a:solidFill>
              <a:schemeClr val="tx1"/>
            </a:solidFill>
          </a:ln>
        </p:spPr>
        <p:txBody>
          <a:bodyPr/>
          <a:lstStyle/>
          <a:p>
            <a:pPr algn="ctr">
              <a:defRPr/>
            </a:pPr>
            <a:r>
              <a:rPr lang="en-US" sz="2000" b="1" kern="0" dirty="0">
                <a:solidFill>
                  <a:srgbClr val="3333FF"/>
                </a:solidFill>
                <a:latin typeface="Eras Bold ITC" pitchFamily="34" charset="0"/>
                <a:ea typeface="+mj-ea"/>
                <a:cs typeface="+mj-cs"/>
              </a:rPr>
              <a:t>Bead-pull measurement </a:t>
            </a:r>
            <a:r>
              <a:rPr lang="en-US" sz="2000" b="1" kern="0" dirty="0" smtClean="0">
                <a:solidFill>
                  <a:srgbClr val="3333FF"/>
                </a:solidFill>
                <a:latin typeface="Eras Bold ITC" pitchFamily="34" charset="0"/>
                <a:ea typeface="+mj-ea"/>
                <a:cs typeface="+mj-cs"/>
              </a:rPr>
              <a:t> set-up </a:t>
            </a:r>
            <a:endParaRPr lang="en-US" sz="2000" b="1" kern="0" dirty="0">
              <a:solidFill>
                <a:srgbClr val="3333FF"/>
              </a:solidFill>
              <a:latin typeface="Eras Bold ITC" pitchFamily="34" charset="0"/>
              <a:ea typeface="+mj-ea"/>
              <a:cs typeface="+mj-cs"/>
            </a:endParaRPr>
          </a:p>
          <a:p>
            <a:pPr algn="ctr">
              <a:defRPr/>
            </a:pPr>
            <a:r>
              <a:rPr lang="en-US" sz="2000" kern="0" dirty="0">
                <a:solidFill>
                  <a:srgbClr val="7030A0"/>
                </a:solidFill>
                <a:latin typeface="Eras Bold ITC" pitchFamily="34" charset="0"/>
                <a:ea typeface="+mj-ea"/>
                <a:cs typeface="+mj-cs"/>
              </a:rPr>
              <a:t>Using Phase-shift technique instead of frequency-shift</a:t>
            </a:r>
          </a:p>
          <a:p>
            <a:pPr algn="ctr">
              <a:defRPr/>
            </a:pPr>
            <a:endParaRPr lang="en-US" sz="2000" b="1" kern="0" dirty="0">
              <a:solidFill>
                <a:srgbClr val="3333FF"/>
              </a:solidFill>
              <a:latin typeface="Eras Bold ITC" pitchFamily="34" charset="0"/>
              <a:ea typeface="+mj-ea"/>
              <a:cs typeface="+mj-cs"/>
            </a:endParaRPr>
          </a:p>
        </p:txBody>
      </p:sp>
      <p:sp>
        <p:nvSpPr>
          <p:cNvPr id="3" name="Text Box 3"/>
          <p:cNvSpPr txBox="1">
            <a:spLocks noChangeArrowheads="1"/>
          </p:cNvSpPr>
          <p:nvPr/>
        </p:nvSpPr>
        <p:spPr bwMode="auto">
          <a:xfrm>
            <a:off x="152400" y="914400"/>
            <a:ext cx="5715000" cy="4114800"/>
          </a:xfrm>
          <a:prstGeom prst="rect">
            <a:avLst/>
          </a:prstGeom>
          <a:solidFill>
            <a:srgbClr val="FFFF99"/>
          </a:solidFill>
          <a:ln w="9525">
            <a:solidFill>
              <a:srgbClr val="000000"/>
            </a:solidFill>
            <a:miter lim="800000"/>
            <a:headEnd/>
            <a:tailEnd/>
          </a:ln>
        </p:spPr>
        <p:txBody>
          <a:bodyPr/>
          <a:lstStyle/>
          <a:p>
            <a:pPr marL="0" lvl="1"/>
            <a:r>
              <a:rPr lang="en-US" sz="2200" dirty="0">
                <a:latin typeface="Eras Bold ITC" pitchFamily="34" charset="0"/>
              </a:rPr>
              <a:t> </a:t>
            </a:r>
            <a:r>
              <a:rPr lang="en-US" sz="2000" dirty="0">
                <a:solidFill>
                  <a:srgbClr val="C00000"/>
                </a:solidFill>
                <a:latin typeface="Eras Bold ITC" pitchFamily="34" charset="0"/>
              </a:rPr>
              <a:t>In manufacturing or tuning multi-cell cavity, it is required to investigate the field profile inside the cavity</a:t>
            </a:r>
          </a:p>
          <a:p>
            <a:pPr marL="0" lvl="1"/>
            <a:r>
              <a:rPr lang="en-US" sz="2000" dirty="0">
                <a:latin typeface="Eras Bold ITC" pitchFamily="34" charset="0"/>
              </a:rPr>
              <a:t>The Field can be sampled by introducing a perturbing object and measuring its change in f</a:t>
            </a:r>
            <a:r>
              <a:rPr lang="en-US" sz="2000" baseline="-25000" dirty="0">
                <a:latin typeface="Eras Bold ITC" pitchFamily="34" charset="0"/>
              </a:rPr>
              <a:t>0</a:t>
            </a:r>
          </a:p>
          <a:p>
            <a:pPr marL="0" lvl="1"/>
            <a:r>
              <a:rPr lang="en-US" sz="2000" dirty="0">
                <a:solidFill>
                  <a:srgbClr val="3333FF"/>
                </a:solidFill>
                <a:latin typeface="Eras Bold ITC" pitchFamily="34" charset="0"/>
              </a:rPr>
              <a:t>The object must be very small so that the field does not vary significantly over its largest linear dimension: it is a perturbation method</a:t>
            </a:r>
          </a:p>
          <a:p>
            <a:pPr marL="0" lvl="1"/>
            <a:r>
              <a:rPr lang="en-US" sz="2000" dirty="0">
                <a:latin typeface="Eras Bold ITC" pitchFamily="34" charset="0"/>
              </a:rPr>
              <a:t>Phase deviation is much easier to observe than frequency change especially for small perturbation.</a:t>
            </a:r>
          </a:p>
        </p:txBody>
      </p:sp>
      <p:pic>
        <p:nvPicPr>
          <p:cNvPr id="4" name="Picture 2"/>
          <p:cNvPicPr>
            <a:picLocks noChangeAspect="1" noChangeArrowheads="1"/>
          </p:cNvPicPr>
          <p:nvPr/>
        </p:nvPicPr>
        <p:blipFill>
          <a:blip r:embed="rId2" cstate="print"/>
          <a:srcRect/>
          <a:stretch>
            <a:fillRect/>
          </a:stretch>
        </p:blipFill>
        <p:spPr bwMode="auto">
          <a:xfrm>
            <a:off x="457200" y="5029200"/>
            <a:ext cx="2070100" cy="1457325"/>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685800" y="6477000"/>
            <a:ext cx="1709738" cy="381000"/>
          </a:xfrm>
          <a:prstGeom prst="rect">
            <a:avLst/>
          </a:prstGeom>
          <a:noFill/>
          <a:ln w="9525">
            <a:noFill/>
            <a:miter lim="800000"/>
            <a:headEnd/>
            <a:tailEnd/>
          </a:ln>
        </p:spPr>
      </p:pic>
      <p:sp>
        <p:nvSpPr>
          <p:cNvPr id="6" name="TextBox 5"/>
          <p:cNvSpPr txBox="1"/>
          <p:nvPr/>
        </p:nvSpPr>
        <p:spPr>
          <a:xfrm rot="16200000">
            <a:off x="-495300" y="5737225"/>
            <a:ext cx="1524000" cy="260350"/>
          </a:xfrm>
          <a:prstGeom prst="rect">
            <a:avLst/>
          </a:prstGeom>
          <a:noFill/>
        </p:spPr>
        <p:txBody>
          <a:bodyPr>
            <a:spAutoFit/>
          </a:bodyPr>
          <a:lstStyle/>
          <a:p>
            <a:pPr algn="ctr">
              <a:defRPr/>
            </a:pPr>
            <a:r>
              <a:rPr lang="en-US" sz="1100" dirty="0">
                <a:latin typeface="+mj-lt"/>
              </a:rPr>
              <a:t>PHASE  (Degrees)</a:t>
            </a:r>
          </a:p>
        </p:txBody>
      </p:sp>
      <p:pic>
        <p:nvPicPr>
          <p:cNvPr id="7" name="Picture 4"/>
          <p:cNvPicPr>
            <a:picLocks noChangeAspect="1" noChangeArrowheads="1"/>
          </p:cNvPicPr>
          <p:nvPr/>
        </p:nvPicPr>
        <p:blipFill>
          <a:blip r:embed="rId4" cstate="print"/>
          <a:srcRect/>
          <a:stretch>
            <a:fillRect/>
          </a:stretch>
        </p:blipFill>
        <p:spPr bwMode="auto">
          <a:xfrm>
            <a:off x="3733800" y="4986338"/>
            <a:ext cx="2157413" cy="1871662"/>
          </a:xfrm>
          <a:prstGeom prst="rect">
            <a:avLst/>
          </a:prstGeom>
          <a:noFill/>
          <a:ln w="9525">
            <a:noFill/>
            <a:miter lim="800000"/>
            <a:headEnd/>
            <a:tailEnd/>
          </a:ln>
        </p:spPr>
      </p:pic>
      <p:sp>
        <p:nvSpPr>
          <p:cNvPr id="8" name="TextBox 7"/>
          <p:cNvSpPr txBox="1"/>
          <p:nvPr/>
        </p:nvSpPr>
        <p:spPr>
          <a:xfrm rot="16200000">
            <a:off x="2683669" y="5698331"/>
            <a:ext cx="1600200" cy="261938"/>
          </a:xfrm>
          <a:prstGeom prst="rect">
            <a:avLst/>
          </a:prstGeom>
          <a:noFill/>
        </p:spPr>
        <p:txBody>
          <a:bodyPr>
            <a:spAutoFit/>
          </a:bodyPr>
          <a:lstStyle/>
          <a:p>
            <a:pPr algn="ctr">
              <a:defRPr/>
            </a:pPr>
            <a:r>
              <a:rPr lang="en-US" sz="1100" dirty="0">
                <a:latin typeface="+mj-lt"/>
              </a:rPr>
              <a:t>IMPEDANCE</a:t>
            </a:r>
          </a:p>
        </p:txBody>
      </p:sp>
      <p:sp>
        <p:nvSpPr>
          <p:cNvPr id="9" name="Rectangle 8"/>
          <p:cNvSpPr/>
          <p:nvPr/>
        </p:nvSpPr>
        <p:spPr>
          <a:xfrm>
            <a:off x="228600" y="4038600"/>
            <a:ext cx="2057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838200" y="4343400"/>
            <a:ext cx="2438400" cy="304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1" descr="J:\ssom\XI plan SCRF LINAC CAVITY\copper cavity measurement data\Picture Bead Pull\DSC06884.JPG"/>
          <p:cNvPicPr>
            <a:picLocks noChangeAspect="1" noChangeArrowheads="1"/>
          </p:cNvPicPr>
          <p:nvPr/>
        </p:nvPicPr>
        <p:blipFill>
          <a:blip r:embed="rId5" cstate="print">
            <a:lum bright="10000"/>
          </a:blip>
          <a:srcRect/>
          <a:stretch>
            <a:fillRect/>
          </a:stretch>
        </p:blipFill>
        <p:spPr bwMode="auto">
          <a:xfrm>
            <a:off x="5994400" y="914400"/>
            <a:ext cx="2997200" cy="2247900"/>
          </a:xfrm>
          <a:prstGeom prst="rect">
            <a:avLst/>
          </a:prstGeom>
          <a:noFill/>
          <a:ln w="9525">
            <a:noFill/>
            <a:miter lim="800000"/>
            <a:headEnd/>
            <a:tailEnd/>
          </a:ln>
        </p:spPr>
      </p:pic>
      <p:cxnSp>
        <p:nvCxnSpPr>
          <p:cNvPr id="12" name="Straight Arrow Connector 11"/>
          <p:cNvCxnSpPr/>
          <p:nvPr/>
        </p:nvCxnSpPr>
        <p:spPr>
          <a:xfrm rot="16200000" flipH="1">
            <a:off x="1485900" y="4686300"/>
            <a:ext cx="10668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00400" y="4648200"/>
            <a:ext cx="1066800" cy="60960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6" cstate="print"/>
          <a:srcRect/>
          <a:stretch>
            <a:fillRect/>
          </a:stretch>
        </p:blipFill>
        <p:spPr bwMode="auto">
          <a:xfrm>
            <a:off x="6172200" y="5486400"/>
            <a:ext cx="2786063" cy="1371600"/>
          </a:xfrm>
          <a:prstGeom prst="rect">
            <a:avLst/>
          </a:prstGeom>
          <a:noFill/>
          <a:ln w="9525">
            <a:noFill/>
            <a:miter lim="800000"/>
            <a:headEnd/>
            <a:tailEnd/>
          </a:ln>
        </p:spPr>
      </p:pic>
      <p:pic>
        <p:nvPicPr>
          <p:cNvPr id="15" name="Picture 11" descr="QKPLOT_FIELD-VS-BEADPOSITION01.PNG"/>
          <p:cNvPicPr>
            <a:picLocks noChangeAspect="1"/>
          </p:cNvPicPr>
          <p:nvPr/>
        </p:nvPicPr>
        <p:blipFill>
          <a:blip r:embed="rId7" cstate="print">
            <a:lum bright="-20000" contrast="40000"/>
          </a:blip>
          <a:srcRect/>
          <a:stretch>
            <a:fillRect/>
          </a:stretch>
        </p:blipFill>
        <p:spPr bwMode="auto">
          <a:xfrm>
            <a:off x="5867400" y="3276600"/>
            <a:ext cx="3106738" cy="21209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52400" y="457200"/>
            <a:ext cx="2977276" cy="2209800"/>
          </a:xfrm>
          <a:prstGeom prst="rect">
            <a:avLst/>
          </a:prstGeom>
          <a:solidFill>
            <a:srgbClr val="FFFF99"/>
          </a:solidFill>
          <a:ln w="9525">
            <a:solidFill>
              <a:schemeClr val="tx1"/>
            </a:solidFill>
            <a:miter lim="800000"/>
            <a:headEnd/>
            <a:tailEnd/>
          </a:ln>
          <a:effectLst/>
        </p:spPr>
      </p:pic>
      <p:pic>
        <p:nvPicPr>
          <p:cNvPr id="3" name="Picture 5"/>
          <p:cNvPicPr>
            <a:picLocks noChangeAspect="1" noChangeArrowheads="1"/>
          </p:cNvPicPr>
          <p:nvPr/>
        </p:nvPicPr>
        <p:blipFill>
          <a:blip r:embed="rId3" cstate="print"/>
          <a:srcRect/>
          <a:stretch>
            <a:fillRect/>
          </a:stretch>
        </p:blipFill>
        <p:spPr bwMode="auto">
          <a:xfrm>
            <a:off x="3200400" y="457200"/>
            <a:ext cx="2844797" cy="2209799"/>
          </a:xfrm>
          <a:prstGeom prst="rect">
            <a:avLst/>
          </a:prstGeom>
          <a:noFill/>
          <a:ln w="9525">
            <a:noFill/>
            <a:miter lim="800000"/>
            <a:headEnd/>
            <a:tailEnd/>
          </a:ln>
          <a:effectLst/>
        </p:spPr>
      </p:pic>
      <p:sp>
        <p:nvSpPr>
          <p:cNvPr id="4" name="TextBox 3"/>
          <p:cNvSpPr txBox="1"/>
          <p:nvPr/>
        </p:nvSpPr>
        <p:spPr>
          <a:xfrm>
            <a:off x="152400" y="76201"/>
            <a:ext cx="8839200" cy="338554"/>
          </a:xfrm>
          <a:prstGeom prst="rect">
            <a:avLst/>
          </a:prstGeom>
          <a:solidFill>
            <a:srgbClr val="CCFF66"/>
          </a:solidFill>
          <a:ln>
            <a:solidFill>
              <a:schemeClr val="tx1"/>
            </a:solidFill>
          </a:ln>
          <a:effectLst>
            <a:innerShdw blurRad="114300">
              <a:prstClr val="black"/>
            </a:innerShdw>
          </a:effectLst>
        </p:spPr>
        <p:txBody>
          <a:bodyPr wrap="square" rtlCol="0">
            <a:spAutoFit/>
          </a:bodyPr>
          <a:lstStyle/>
          <a:p>
            <a:pPr algn="ctr"/>
            <a:r>
              <a:rPr lang="en-US" sz="1600" dirty="0" smtClean="0">
                <a:latin typeface="Eras Bold ITC" pitchFamily="34" charset="0"/>
              </a:rPr>
              <a:t>BLADE TUNER 5-cell 650 MHz, </a:t>
            </a:r>
            <a:r>
              <a:rPr lang="en-US" sz="1600" dirty="0" smtClean="0">
                <a:latin typeface="Eras Bold ITC" pitchFamily="34" charset="0"/>
                <a:sym typeface="Symbol"/>
              </a:rPr>
              <a:t>=0.61 SCRF Cavity</a:t>
            </a:r>
            <a:endParaRPr lang="en-IN" sz="1600" dirty="0">
              <a:latin typeface="Eras Bold ITC" pitchFamily="34" charset="0"/>
            </a:endParaRPr>
          </a:p>
        </p:txBody>
      </p:sp>
      <p:sp>
        <p:nvSpPr>
          <p:cNvPr id="5" name="TextBox 4"/>
          <p:cNvSpPr txBox="1"/>
          <p:nvPr/>
        </p:nvSpPr>
        <p:spPr>
          <a:xfrm>
            <a:off x="152400" y="2743200"/>
            <a:ext cx="5867400" cy="307777"/>
          </a:xfrm>
          <a:prstGeom prst="rect">
            <a:avLst/>
          </a:prstGeom>
          <a:solidFill>
            <a:srgbClr val="FFFF99"/>
          </a:solidFill>
          <a:ln>
            <a:solidFill>
              <a:schemeClr val="tx1"/>
            </a:solidFill>
          </a:ln>
        </p:spPr>
        <p:txBody>
          <a:bodyPr wrap="square" rtlCol="0">
            <a:spAutoFit/>
          </a:bodyPr>
          <a:lstStyle/>
          <a:p>
            <a:pPr algn="ctr"/>
            <a:r>
              <a:rPr lang="en-US" sz="1400" dirty="0" smtClean="0">
                <a:solidFill>
                  <a:srgbClr val="0000CC"/>
                </a:solidFill>
                <a:latin typeface="Aharoni" pitchFamily="2" charset="-79"/>
                <a:cs typeface="Aharoni" pitchFamily="2" charset="-79"/>
              </a:rPr>
              <a:t>Cinematic description of the fine tuning system</a:t>
            </a:r>
            <a:endParaRPr lang="en-IN" sz="1400" dirty="0">
              <a:solidFill>
                <a:srgbClr val="0000CC"/>
              </a:solidFill>
              <a:latin typeface="Aharoni" pitchFamily="2" charset="-79"/>
              <a:cs typeface="Aharoni" pitchFamily="2" charset="-79"/>
            </a:endParaRPr>
          </a:p>
        </p:txBody>
      </p:sp>
      <p:pic>
        <p:nvPicPr>
          <p:cNvPr id="6" name="Picture 3"/>
          <p:cNvPicPr>
            <a:picLocks noChangeAspect="1" noChangeArrowheads="1"/>
          </p:cNvPicPr>
          <p:nvPr/>
        </p:nvPicPr>
        <p:blipFill>
          <a:blip r:embed="rId4" cstate="print"/>
          <a:srcRect/>
          <a:stretch>
            <a:fillRect/>
          </a:stretch>
        </p:blipFill>
        <p:spPr bwMode="auto">
          <a:xfrm>
            <a:off x="6096000" y="457200"/>
            <a:ext cx="2869594" cy="2227820"/>
          </a:xfrm>
          <a:prstGeom prst="rect">
            <a:avLst/>
          </a:prstGeom>
          <a:noFill/>
          <a:ln w="9525">
            <a:noFill/>
            <a:miter lim="800000"/>
            <a:headEnd/>
            <a:tailEnd/>
          </a:ln>
          <a:effectLst/>
        </p:spPr>
      </p:pic>
      <p:sp>
        <p:nvSpPr>
          <p:cNvPr id="7" name="TextBox 6"/>
          <p:cNvSpPr txBox="1"/>
          <p:nvPr/>
        </p:nvSpPr>
        <p:spPr>
          <a:xfrm>
            <a:off x="6096000" y="2743201"/>
            <a:ext cx="2895600" cy="276999"/>
          </a:xfrm>
          <a:prstGeom prst="rect">
            <a:avLst/>
          </a:prstGeom>
          <a:solidFill>
            <a:srgbClr val="CCFF66"/>
          </a:solidFill>
          <a:ln>
            <a:solidFill>
              <a:schemeClr val="tx1"/>
            </a:solidFill>
          </a:ln>
          <a:effectLst>
            <a:innerShdw blurRad="114300">
              <a:prstClr val="black"/>
            </a:innerShdw>
          </a:effectLst>
        </p:spPr>
        <p:txBody>
          <a:bodyPr wrap="square" rtlCol="0">
            <a:spAutoFit/>
          </a:bodyPr>
          <a:lstStyle/>
          <a:p>
            <a:pPr algn="ctr"/>
            <a:r>
              <a:rPr lang="en-US" sz="1200" b="1" dirty="0" smtClean="0">
                <a:latin typeface="Aharoni" pitchFamily="2" charset="-79"/>
                <a:cs typeface="Aharoni" pitchFamily="2" charset="-79"/>
              </a:rPr>
              <a:t>PICTURE OF A BLADE TUNER AT INFN</a:t>
            </a:r>
            <a:endParaRPr lang="en-IN" sz="1200" b="1" dirty="0">
              <a:latin typeface="Aharoni" pitchFamily="2" charset="-79"/>
              <a:cs typeface="Aharoni" pitchFamily="2" charset="-79"/>
            </a:endParaRPr>
          </a:p>
        </p:txBody>
      </p:sp>
      <p:pic>
        <p:nvPicPr>
          <p:cNvPr id="8" name="Picture 2"/>
          <p:cNvPicPr>
            <a:picLocks noChangeAspect="1" noChangeArrowheads="1"/>
          </p:cNvPicPr>
          <p:nvPr/>
        </p:nvPicPr>
        <p:blipFill>
          <a:blip r:embed="rId5" cstate="print"/>
          <a:srcRect/>
          <a:stretch>
            <a:fillRect/>
          </a:stretch>
        </p:blipFill>
        <p:spPr bwMode="auto">
          <a:xfrm>
            <a:off x="152401" y="3124200"/>
            <a:ext cx="5714999" cy="3581400"/>
          </a:xfrm>
          <a:prstGeom prst="rect">
            <a:avLst/>
          </a:prstGeom>
          <a:noFill/>
          <a:ln w="9525">
            <a:solidFill>
              <a:schemeClr val="tx1"/>
            </a:solidFill>
            <a:miter lim="800000"/>
            <a:headEnd/>
            <a:tailEnd/>
          </a:ln>
          <a:effectLst/>
        </p:spPr>
      </p:pic>
      <p:sp>
        <p:nvSpPr>
          <p:cNvPr id="9" name="TextBox 8"/>
          <p:cNvSpPr txBox="1"/>
          <p:nvPr/>
        </p:nvSpPr>
        <p:spPr>
          <a:xfrm>
            <a:off x="5943600" y="3200400"/>
            <a:ext cx="3124200" cy="1569660"/>
          </a:xfrm>
          <a:prstGeom prst="rect">
            <a:avLst/>
          </a:prstGeom>
          <a:solidFill>
            <a:srgbClr val="CCFF99"/>
          </a:solidFill>
          <a:ln>
            <a:solidFill>
              <a:schemeClr val="tx1"/>
            </a:solidFill>
          </a:ln>
        </p:spPr>
        <p:txBody>
          <a:bodyPr wrap="square" rtlCol="0">
            <a:spAutoFit/>
          </a:bodyPr>
          <a:lstStyle/>
          <a:p>
            <a:pPr algn="ctr"/>
            <a:r>
              <a:rPr lang="en-US" sz="1600" dirty="0" smtClean="0">
                <a:latin typeface="Times New Roman" pitchFamily="18" charset="0"/>
                <a:cs typeface="Times New Roman" pitchFamily="18" charset="0"/>
              </a:rPr>
              <a:t>Design requirement: </a:t>
            </a:r>
          </a:p>
          <a:p>
            <a:pPr>
              <a:buFont typeface="Arial" pitchFamily="34" charset="0"/>
              <a:buChar char="•"/>
            </a:pPr>
            <a:r>
              <a:rPr lang="en-US" sz="1600" dirty="0" smtClean="0">
                <a:latin typeface="Times New Roman" pitchFamily="18" charset="0"/>
                <a:cs typeface="Times New Roman" pitchFamily="18" charset="0"/>
              </a:rPr>
              <a:t> min. compressive strength:11 </a:t>
            </a:r>
            <a:r>
              <a:rPr lang="en-US" sz="1600" dirty="0" err="1" smtClean="0">
                <a:latin typeface="Times New Roman" pitchFamily="18" charset="0"/>
                <a:cs typeface="Times New Roman" pitchFamily="18" charset="0"/>
              </a:rPr>
              <a:t>kN</a:t>
            </a: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min. tensile strength:          14 </a:t>
            </a:r>
            <a:r>
              <a:rPr lang="en-US" sz="1600" dirty="0" err="1" smtClean="0">
                <a:latin typeface="Times New Roman" pitchFamily="18" charset="0"/>
                <a:cs typeface="Times New Roman" pitchFamily="18" charset="0"/>
              </a:rPr>
              <a:t>kN</a:t>
            </a: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Slow tuning:0–600 kHz(~1.5 mm)</a:t>
            </a:r>
          </a:p>
          <a:p>
            <a:pPr>
              <a:buFont typeface="Arial" pitchFamily="34" charset="0"/>
              <a:buChar char="•"/>
            </a:pPr>
            <a:r>
              <a:rPr lang="en-US" sz="1600" dirty="0" smtClean="0">
                <a:latin typeface="Times New Roman" pitchFamily="18" charset="0"/>
                <a:cs typeface="Times New Roman" pitchFamily="18" charset="0"/>
              </a:rPr>
              <a:t> Fast tuning: 0</a:t>
            </a:r>
            <a:r>
              <a:rPr lang="en-US" sz="1600" dirty="0" smtClean="0">
                <a:latin typeface="Times New Roman" pitchFamily="18" charset="0"/>
                <a:cs typeface="Times New Roman" pitchFamily="18" charset="0"/>
                <a:sym typeface="Symbol"/>
              </a:rPr>
              <a:t></a:t>
            </a:r>
            <a:r>
              <a:rPr lang="en-US" sz="1600" dirty="0" smtClean="0">
                <a:latin typeface="Times New Roman" pitchFamily="18" charset="0"/>
                <a:cs typeface="Times New Roman" pitchFamily="18" charset="0"/>
              </a:rPr>
              <a:t>1kHz (~4</a:t>
            </a:r>
            <a:r>
              <a:rPr lang="en-US" sz="1600" dirty="0" smtClean="0">
                <a:latin typeface="Times New Roman" pitchFamily="18" charset="0"/>
                <a:cs typeface="Times New Roman" pitchFamily="18" charset="0"/>
                <a:sym typeface="Symbol"/>
              </a:rPr>
              <a:t>m)</a:t>
            </a:r>
          </a:p>
          <a:p>
            <a:endParaRPr lang="en-US" sz="1600" dirty="0" smtClean="0">
              <a:latin typeface="Times New Roman" pitchFamily="18" charset="0"/>
              <a:cs typeface="Times New Roman" pitchFamily="18" charset="0"/>
            </a:endParaRPr>
          </a:p>
        </p:txBody>
      </p:sp>
      <p:sp>
        <p:nvSpPr>
          <p:cNvPr id="10" name="TextBox 9"/>
          <p:cNvSpPr txBox="1"/>
          <p:nvPr/>
        </p:nvSpPr>
        <p:spPr>
          <a:xfrm>
            <a:off x="5943600" y="5029200"/>
            <a:ext cx="3124200" cy="1015663"/>
          </a:xfrm>
          <a:prstGeom prst="rect">
            <a:avLst/>
          </a:prstGeom>
          <a:solidFill>
            <a:srgbClr val="FFFF99"/>
          </a:solidFill>
          <a:ln>
            <a:solidFill>
              <a:schemeClr val="tx1"/>
            </a:solidFill>
          </a:ln>
        </p:spPr>
        <p:txBody>
          <a:bodyPr wrap="square" rtlCol="0">
            <a:spAutoFit/>
          </a:bodyPr>
          <a:lstStyle/>
          <a:p>
            <a:pPr algn="ctr"/>
            <a:r>
              <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Need detail information/ drawings!</a:t>
            </a:r>
            <a:endPar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sym typeface="Symbol"/>
            </a:endParaRPr>
          </a:p>
          <a:p>
            <a:endPar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609600"/>
            <a:ext cx="8839200" cy="6186309"/>
          </a:xfrm>
          <a:prstGeom prst="rect">
            <a:avLst/>
          </a:prstGeom>
          <a:solidFill>
            <a:srgbClr val="FFFF99"/>
          </a:solidFill>
          <a:ln>
            <a:solidFill>
              <a:srgbClr val="0000CC"/>
            </a:solidFill>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buFont typeface="Wingdings" pitchFamily="2" charset="2"/>
              <a:buChar char="q"/>
            </a:pP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rPr>
              <a:t> </a:t>
            </a: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rPr>
              <a:t>650 MHz, </a:t>
            </a: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sym typeface="Symbol"/>
              </a:rPr>
              <a:t>=0.61, 5-cell SCRF Cavity</a:t>
            </a:r>
          </a:p>
          <a:p>
            <a:pPr lvl="2">
              <a:buFont typeface="Wingdings" pitchFamily="2" charset="2"/>
              <a:buChar char="§"/>
            </a:pP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 </a:t>
            </a:r>
            <a:r>
              <a:rPr lang="en-US" sz="2400" b="1" dirty="0" err="1" smtClean="0">
                <a:ln w="11430">
                  <a:noFill/>
                </a:ln>
                <a:effectLst>
                  <a:outerShdw blurRad="80000" dist="40000" dir="5040000" algn="tl">
                    <a:srgbClr val="000000">
                      <a:alpha val="30000"/>
                    </a:srgbClr>
                  </a:outerShdw>
                </a:effectLst>
                <a:latin typeface="Eras Bold ITC" pitchFamily="34" charset="0"/>
                <a:cs typeface="Times New Roman" pitchFamily="18" charset="0"/>
                <a:sym typeface="Symbol"/>
              </a:rPr>
              <a:t>Desin</a:t>
            </a:r>
            <a:r>
              <a:rPr lang="en-US" sz="2400" b="1" dirty="0" smtClean="0">
                <a:ln w="11430">
                  <a:noFill/>
                </a:ln>
                <a:effectLst>
                  <a:outerShdw blurRad="80000" dist="40000" dir="5040000" algn="tl">
                    <a:srgbClr val="000000">
                      <a:alpha val="30000"/>
                    </a:srgbClr>
                  </a:outerShdw>
                </a:effectLst>
                <a:latin typeface="Eras Bold ITC" pitchFamily="34" charset="0"/>
                <a:cs typeface="Times New Roman" pitchFamily="18" charset="0"/>
                <a:sym typeface="Symbol"/>
              </a:rPr>
              <a:t>, Simulation</a:t>
            </a:r>
          </a:p>
          <a:p>
            <a:pPr lvl="2">
              <a:buFont typeface="Wingdings" pitchFamily="2" charset="2"/>
              <a:buChar char="§"/>
            </a:pP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 </a:t>
            </a:r>
            <a:r>
              <a:rPr lang="en-US" sz="2400" b="1" dirty="0" smtClean="0">
                <a:ln w="11430">
                  <a:solidFill>
                    <a:schemeClr val="tx1"/>
                  </a:solidFill>
                </a:ln>
                <a:solidFill>
                  <a:srgbClr val="66FFFF"/>
                </a:solidFill>
                <a:effectLst>
                  <a:outerShdw blurRad="80000" dist="40000" dir="5040000" algn="tl">
                    <a:srgbClr val="000000">
                      <a:alpha val="30000"/>
                    </a:srgbClr>
                  </a:outerShdw>
                </a:effectLst>
                <a:latin typeface="Eras Bold ITC" pitchFamily="34" charset="0"/>
                <a:cs typeface="Times New Roman" pitchFamily="18" charset="0"/>
                <a:sym typeface="Symbol"/>
              </a:rPr>
              <a:t>Longitudinal and Transverse HOMs</a:t>
            </a:r>
            <a:endParaRPr lang="en-US" sz="2400" b="1" dirty="0">
              <a:ln w="11430">
                <a:solidFill>
                  <a:schemeClr val="tx1"/>
                </a:solidFill>
              </a:ln>
              <a:solidFill>
                <a:srgbClr val="66FFFF"/>
              </a:solidFill>
              <a:effectLst>
                <a:outerShdw blurRad="80000" dist="40000" dir="5040000" algn="tl">
                  <a:srgbClr val="000000">
                    <a:alpha val="30000"/>
                  </a:srgbClr>
                </a:outerShdw>
              </a:effectLst>
              <a:latin typeface="Eras Bold ITC" pitchFamily="34" charset="0"/>
              <a:cs typeface="Times New Roman" pitchFamily="18" charset="0"/>
              <a:sym typeface="Symbol"/>
            </a:endParaRPr>
          </a:p>
          <a:p>
            <a:pPr lvl="2">
              <a:buFont typeface="Wingdings" pitchFamily="2" charset="2"/>
              <a:buChar char="§"/>
            </a:pP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 </a:t>
            </a:r>
            <a:r>
              <a:rPr lang="en-US" sz="2400" b="1" dirty="0" err="1" smtClean="0">
                <a:ln w="11430">
                  <a:solidFill>
                    <a:schemeClr val="tx1"/>
                  </a:solidFill>
                </a:ln>
                <a:solidFill>
                  <a:srgbClr val="3333FF"/>
                </a:solidFill>
                <a:effectLst>
                  <a:outerShdw blurRad="80000" dist="40000" dir="5040000" algn="tl">
                    <a:srgbClr val="000000">
                      <a:alpha val="30000"/>
                    </a:srgbClr>
                  </a:outerShdw>
                </a:effectLst>
                <a:latin typeface="Eras Bold ITC" pitchFamily="34" charset="0"/>
                <a:cs typeface="Times New Roman" pitchFamily="18" charset="0"/>
              </a:rPr>
              <a:t>Multipacting</a:t>
            </a:r>
            <a:r>
              <a:rPr lang="en-US" sz="2400" b="1" dirty="0" smtClean="0">
                <a:ln w="11430">
                  <a:solidFill>
                    <a:schemeClr val="tx1"/>
                  </a:solidFill>
                </a:ln>
                <a:solidFill>
                  <a:srgbClr val="3333FF"/>
                </a:solidFill>
                <a:effectLst>
                  <a:outerShdw blurRad="80000" dist="40000" dir="5040000" algn="tl">
                    <a:srgbClr val="000000">
                      <a:alpha val="30000"/>
                    </a:srgbClr>
                  </a:outerShdw>
                </a:effectLst>
                <a:latin typeface="Eras Bold ITC" pitchFamily="34" charset="0"/>
                <a:cs typeface="Times New Roman" pitchFamily="18" charset="0"/>
              </a:rPr>
              <a:t> analysis</a:t>
            </a:r>
          </a:p>
          <a:p>
            <a:pPr lvl="2">
              <a:buFont typeface="Wingdings" pitchFamily="2" charset="2"/>
              <a:buChar char="§"/>
            </a:pP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rPr>
              <a:t> </a:t>
            </a:r>
            <a:r>
              <a:rPr lang="en-US" sz="2400" b="1" dirty="0" smtClean="0">
                <a:ln w="11430">
                  <a:solidFill>
                    <a:schemeClr val="tx1"/>
                  </a:solidFill>
                </a:ln>
                <a:solidFill>
                  <a:srgbClr val="9966FF"/>
                </a:solidFill>
                <a:effectLst>
                  <a:outerShdw blurRad="80000" dist="40000" dir="5040000" algn="tl">
                    <a:srgbClr val="000000">
                      <a:alpha val="30000"/>
                    </a:srgbClr>
                  </a:outerShdw>
                </a:effectLst>
                <a:latin typeface="Eras Bold ITC" pitchFamily="34" charset="0"/>
                <a:cs typeface="Times New Roman" pitchFamily="18" charset="0"/>
              </a:rPr>
              <a:t>Structural &amp; Mechanical modal analysis </a:t>
            </a:r>
          </a:p>
          <a:p>
            <a:pPr lvl="2">
              <a:buFont typeface="Wingdings" pitchFamily="2" charset="2"/>
              <a:buChar char="§"/>
            </a:pP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rPr>
              <a:t> </a:t>
            </a:r>
            <a:r>
              <a:rPr lang="en-US" sz="2400" b="1" dirty="0" smtClean="0">
                <a:ln w="11430">
                  <a:solidFill>
                    <a:schemeClr val="tx1"/>
                  </a:solidFill>
                </a:ln>
                <a:effectLst>
                  <a:outerShdw blurRad="80000" dist="40000" dir="5040000" algn="tl">
                    <a:srgbClr val="000000">
                      <a:alpha val="30000"/>
                    </a:srgbClr>
                  </a:outerShdw>
                </a:effectLst>
                <a:latin typeface="Eras Bold ITC" pitchFamily="34" charset="0"/>
                <a:cs typeface="Times New Roman" pitchFamily="18" charset="0"/>
              </a:rPr>
              <a:t>Fabrication status of the cavity</a:t>
            </a:r>
          </a:p>
          <a:p>
            <a:pPr lvl="2">
              <a:buFont typeface="Wingdings" pitchFamily="2" charset="2"/>
              <a:buChar char="§"/>
            </a:pPr>
            <a:r>
              <a:rPr lang="en-US" sz="2400" b="1" dirty="0" smtClean="0">
                <a:ln w="11430">
                  <a:solidFill>
                    <a:schemeClr val="tx1"/>
                  </a:solidFill>
                </a:ln>
                <a:effectLst>
                  <a:outerShdw blurRad="80000" dist="40000" dir="5040000" algn="tl">
                    <a:srgbClr val="000000">
                      <a:alpha val="30000"/>
                    </a:srgbClr>
                  </a:outerShdw>
                </a:effectLst>
                <a:latin typeface="Eras Bold ITC" pitchFamily="34" charset="0"/>
                <a:cs typeface="Times New Roman" pitchFamily="18" charset="0"/>
              </a:rPr>
              <a:t> </a:t>
            </a:r>
            <a:r>
              <a:rPr lang="en-US" sz="2400" b="1" dirty="0" smtClean="0">
                <a:ln w="11430">
                  <a:solidFill>
                    <a:schemeClr val="tx1"/>
                  </a:solidFill>
                </a:ln>
                <a:solidFill>
                  <a:srgbClr val="66FFFF"/>
                </a:solidFill>
                <a:effectLst>
                  <a:outerShdw blurRad="80000" dist="40000" dir="5040000" algn="tl">
                    <a:srgbClr val="000000">
                      <a:alpha val="30000"/>
                    </a:srgbClr>
                  </a:outerShdw>
                </a:effectLst>
                <a:latin typeface="Eras Bold ITC" pitchFamily="34" charset="0"/>
                <a:cs typeface="Times New Roman" pitchFamily="18" charset="0"/>
              </a:rPr>
              <a:t>Bead-pull measurement set-up</a:t>
            </a:r>
            <a:endParaRPr lang="en-US" sz="1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endParaRPr>
          </a:p>
          <a:p>
            <a:pPr algn="just">
              <a:buFont typeface="Wingdings" pitchFamily="2" charset="2"/>
              <a:buChar char="q"/>
            </a:pP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rPr>
              <a:t> </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Eras Bold ITC" pitchFamily="34" charset="0"/>
                <a:cs typeface="Times New Roman" pitchFamily="18" charset="0"/>
              </a:rPr>
              <a:t>Helium vessel for </a:t>
            </a: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rPr>
              <a:t>650 MHz, </a:t>
            </a: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sym typeface="Symbol"/>
              </a:rPr>
              <a:t>=0.61, 5-cell SCRF Cavity</a:t>
            </a:r>
          </a:p>
          <a:p>
            <a:pPr lvl="2" algn="just">
              <a:buFont typeface="Wingdings" pitchFamily="2" charset="2"/>
              <a:buChar char="§"/>
            </a:pP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 </a:t>
            </a: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Preliminary design study</a:t>
            </a:r>
            <a:endParaRPr lang="en-US" sz="1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endParaRPr>
          </a:p>
          <a:p>
            <a:pPr algn="just">
              <a:buFont typeface="Wingdings" pitchFamily="2" charset="2"/>
              <a:buChar char="q"/>
            </a:pP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rPr>
              <a:t> </a:t>
            </a: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rPr>
              <a:t>Blade tuner and </a:t>
            </a:r>
            <a:r>
              <a:rPr lang="en-US" sz="2400" b="1" dirty="0" err="1"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rPr>
              <a:t>Piezo</a:t>
            </a: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rPr>
              <a:t> tuner for 650 MHz, </a:t>
            </a: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sym typeface="Symbol"/>
              </a:rPr>
              <a:t>=0.61, </a:t>
            </a:r>
          </a:p>
          <a:p>
            <a:pPr algn="just"/>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sym typeface="Symbol"/>
              </a:rPr>
              <a:t>    5-cell SCRF Cavity</a:t>
            </a:r>
          </a:p>
          <a:p>
            <a:pPr lvl="2" algn="just">
              <a:buFont typeface="Wingdings" pitchFamily="2" charset="2"/>
              <a:buChar char="§"/>
            </a:pPr>
            <a:r>
              <a:rPr lang="en-US"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 </a:t>
            </a: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Preliminary design study</a:t>
            </a:r>
            <a:endParaRPr lang="en-US" sz="1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endParaRPr>
          </a:p>
          <a:p>
            <a:pPr algn="just">
              <a:buFont typeface="Wingdings" pitchFamily="2" charset="2"/>
              <a:buChar char="q"/>
            </a:pP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sym typeface="Symbol"/>
              </a:rPr>
              <a:t> </a:t>
            </a:r>
            <a:r>
              <a:rPr lang="en-US" sz="2400" b="1" dirty="0" err="1"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sym typeface="Symbol"/>
              </a:rPr>
              <a:t>Cryomodule</a:t>
            </a:r>
            <a:r>
              <a:rPr lang="en-US" sz="2400" b="1" dirty="0" smtClean="0">
                <a:ln w="11430">
                  <a:solidFill>
                    <a:schemeClr val="tx1"/>
                  </a:solidFill>
                </a:ln>
                <a:solidFill>
                  <a:srgbClr val="C00000"/>
                </a:solidFill>
                <a:effectLst>
                  <a:outerShdw blurRad="80000" dist="40000" dir="5040000" algn="tl">
                    <a:srgbClr val="000000">
                      <a:alpha val="30000"/>
                    </a:srgbClr>
                  </a:outerShdw>
                </a:effectLst>
                <a:latin typeface="Eras Bold ITC" pitchFamily="34" charset="0"/>
                <a:cs typeface="Times New Roman" pitchFamily="18" charset="0"/>
                <a:sym typeface="Symbol"/>
              </a:rPr>
              <a:t> for SSR1</a:t>
            </a:r>
          </a:p>
          <a:p>
            <a:pPr lvl="2" algn="just">
              <a:buFont typeface="Wingdings" pitchFamily="2" charset="2"/>
              <a:buChar char="§"/>
            </a:pP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 Strong Back 2D analysis</a:t>
            </a:r>
          </a:p>
          <a:p>
            <a:pPr lvl="2" algn="just">
              <a:buFont typeface="Wingdings" pitchFamily="2" charset="2"/>
              <a:buChar char="§"/>
            </a:pP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 </a:t>
            </a:r>
            <a:r>
              <a:rPr lang="en-US" sz="2400" b="1" dirty="0" smtClean="0">
                <a:ln w="11430">
                  <a:solidFill>
                    <a:schemeClr val="tx1"/>
                  </a:solidFill>
                </a:ln>
                <a:solidFill>
                  <a:srgbClr val="9966FF"/>
                </a:solidFill>
                <a:effectLst>
                  <a:outerShdw blurRad="80000" dist="40000" dir="5040000" algn="tl">
                    <a:srgbClr val="000000">
                      <a:alpha val="30000"/>
                    </a:srgbClr>
                  </a:outerShdw>
                </a:effectLst>
                <a:latin typeface="Eras Bold ITC" pitchFamily="34" charset="0"/>
                <a:cs typeface="Times New Roman" pitchFamily="18" charset="0"/>
                <a:sym typeface="Symbol"/>
              </a:rPr>
              <a:t>Strong Back 3D analysis</a:t>
            </a:r>
          </a:p>
          <a:p>
            <a:pPr lvl="2" algn="just">
              <a:buFont typeface="Wingdings" pitchFamily="2" charset="2"/>
              <a:buChar char="§"/>
            </a:pPr>
            <a:r>
              <a:rPr lang="en-US" sz="2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Eras Bold ITC" pitchFamily="34" charset="0"/>
                <a:cs typeface="Times New Roman" pitchFamily="18" charset="0"/>
                <a:sym typeface="Symbol"/>
              </a:rPr>
              <a:t> </a:t>
            </a:r>
            <a:r>
              <a:rPr lang="en-US" sz="2400" b="1" dirty="0" smtClean="0">
                <a:ln w="11430">
                  <a:solidFill>
                    <a:schemeClr val="tx1"/>
                  </a:solidFill>
                </a:ln>
                <a:solidFill>
                  <a:srgbClr val="00FFFF"/>
                </a:solidFill>
                <a:effectLst>
                  <a:outerShdw blurRad="80000" dist="40000" dir="5040000" algn="tl">
                    <a:srgbClr val="000000">
                      <a:alpha val="30000"/>
                    </a:srgbClr>
                  </a:outerShdw>
                </a:effectLst>
                <a:latin typeface="Eras Bold ITC" pitchFamily="34" charset="0"/>
                <a:cs typeface="Times New Roman" pitchFamily="18" charset="0"/>
                <a:sym typeface="Symbol"/>
              </a:rPr>
              <a:t>Helium vessel structural analysis</a:t>
            </a:r>
          </a:p>
        </p:txBody>
      </p:sp>
      <p:sp>
        <p:nvSpPr>
          <p:cNvPr id="3" name="TextBox 2"/>
          <p:cNvSpPr txBox="1"/>
          <p:nvPr/>
        </p:nvSpPr>
        <p:spPr>
          <a:xfrm>
            <a:off x="152400" y="76200"/>
            <a:ext cx="8839200" cy="461665"/>
          </a:xfrm>
          <a:prstGeom prst="rect">
            <a:avLst/>
          </a:prstGeom>
          <a:solidFill>
            <a:srgbClr val="CCFF66"/>
          </a:solidFill>
          <a:ln/>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IIFC-VECC OVERVIEW : OUTLINE</a:t>
            </a:r>
            <a:endParaRPr lang="en-IN" sz="2400" b="1" dirty="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152400"/>
            <a:ext cx="8839200" cy="400110"/>
          </a:xfrm>
          <a:prstGeom prst="rect">
            <a:avLst/>
          </a:prstGeom>
          <a:solidFill>
            <a:srgbClr val="CCFF99"/>
          </a:solidFill>
          <a:ln>
            <a:solidFill>
              <a:schemeClr val="tx1"/>
            </a:solidFill>
          </a:ln>
          <a:effectLst>
            <a:innerShdw blurRad="114300">
              <a:prstClr val="black"/>
            </a:innerShdw>
          </a:effectLst>
        </p:spPr>
        <p:txBody>
          <a:bodyPr wrap="square" rtlCol="0">
            <a:spAutoFit/>
          </a:bodyPr>
          <a:lstStyle/>
          <a:p>
            <a:pPr algn="ctr"/>
            <a:r>
              <a:rPr lang="en-US" sz="2000" b="1" dirty="0" err="1" smtClean="0">
                <a:latin typeface="Times New Roman" pitchFamily="18" charset="0"/>
                <a:cs typeface="Times New Roman" pitchFamily="18" charset="0"/>
                <a:sym typeface="Symbol"/>
              </a:rPr>
              <a:t>Piezo</a:t>
            </a:r>
            <a:r>
              <a:rPr lang="en-US" sz="2000" b="1" dirty="0" smtClean="0">
                <a:latin typeface="Times New Roman" pitchFamily="18" charset="0"/>
                <a:cs typeface="Times New Roman" pitchFamily="18" charset="0"/>
                <a:sym typeface="Symbol"/>
              </a:rPr>
              <a:t> actuator (PI-make)</a:t>
            </a:r>
          </a:p>
        </p:txBody>
      </p:sp>
      <p:pic>
        <p:nvPicPr>
          <p:cNvPr id="3" name="Picture 2" descr="pi_n216_2a_i4c_o.jpg"/>
          <p:cNvPicPr>
            <a:picLocks noChangeAspect="1"/>
          </p:cNvPicPr>
          <p:nvPr/>
        </p:nvPicPr>
        <p:blipFill>
          <a:blip r:embed="rId2" cstate="print"/>
          <a:stretch>
            <a:fillRect/>
          </a:stretch>
        </p:blipFill>
        <p:spPr>
          <a:xfrm>
            <a:off x="152400" y="762000"/>
            <a:ext cx="3810000" cy="2157412"/>
          </a:xfrm>
          <a:prstGeom prst="rect">
            <a:avLst/>
          </a:prstGeom>
          <a:ln>
            <a:solidFill>
              <a:schemeClr val="tx1"/>
            </a:solidFill>
          </a:ln>
        </p:spPr>
      </p:pic>
      <p:pic>
        <p:nvPicPr>
          <p:cNvPr id="4" name="Picture 3" descr="pi_n216_stepmode_d4c_o.jpg"/>
          <p:cNvPicPr>
            <a:picLocks noChangeAspect="1"/>
          </p:cNvPicPr>
          <p:nvPr/>
        </p:nvPicPr>
        <p:blipFill>
          <a:blip r:embed="rId3" cstate="print"/>
          <a:stretch>
            <a:fillRect/>
          </a:stretch>
        </p:blipFill>
        <p:spPr>
          <a:xfrm>
            <a:off x="304801" y="4111371"/>
            <a:ext cx="3352800" cy="2594228"/>
          </a:xfrm>
          <a:prstGeom prst="rect">
            <a:avLst/>
          </a:prstGeom>
          <a:ln>
            <a:solidFill>
              <a:schemeClr val="tx1"/>
            </a:solidFill>
          </a:ln>
        </p:spPr>
      </p:pic>
      <p:sp>
        <p:nvSpPr>
          <p:cNvPr id="5" name="Rectangle 4"/>
          <p:cNvSpPr/>
          <p:nvPr/>
        </p:nvSpPr>
        <p:spPr>
          <a:xfrm>
            <a:off x="4038600" y="762000"/>
            <a:ext cx="4953000" cy="1200329"/>
          </a:xfrm>
          <a:prstGeom prst="rect">
            <a:avLst/>
          </a:prstGeom>
          <a:solidFill>
            <a:srgbClr val="FFFF66"/>
          </a:solidFill>
          <a:ln>
            <a:solidFill>
              <a:schemeClr val="tx1"/>
            </a:solidFill>
          </a:ln>
        </p:spPr>
        <p:txBody>
          <a:bodyPr wrap="square">
            <a:spAutoFit/>
          </a:bodyPr>
          <a:lstStyle/>
          <a:p>
            <a:pPr algn="just"/>
            <a:r>
              <a:rPr lang="en-IN" b="1" dirty="0" smtClean="0">
                <a:latin typeface="Times New Roman" pitchFamily="18" charset="0"/>
                <a:cs typeface="Times New Roman" pitchFamily="18" charset="0"/>
              </a:rPr>
              <a:t>N-216 NEXLINE</a:t>
            </a:r>
            <a:r>
              <a:rPr lang="en-IN" b="1" baseline="30000" dirty="0" smtClean="0">
                <a:latin typeface="Times New Roman" pitchFamily="18" charset="0"/>
                <a:cs typeface="Times New Roman" pitchFamily="18" charset="0"/>
              </a:rPr>
              <a:t>®</a:t>
            </a:r>
            <a:r>
              <a:rPr lang="en-IN" b="1" dirty="0" smtClean="0">
                <a:latin typeface="Times New Roman" pitchFamily="18" charset="0"/>
                <a:cs typeface="Times New Roman" pitchFamily="18" charset="0"/>
              </a:rPr>
              <a:t> High-Load Actuator. Feed motion is realized by </a:t>
            </a:r>
            <a:r>
              <a:rPr lang="en-IN" b="1" dirty="0" err="1" smtClean="0">
                <a:latin typeface="Times New Roman" pitchFamily="18" charset="0"/>
                <a:cs typeface="Times New Roman" pitchFamily="18" charset="0"/>
              </a:rPr>
              <a:t>piezo</a:t>
            </a:r>
            <a:r>
              <a:rPr lang="en-IN" b="1" dirty="0" smtClean="0">
                <a:latin typeface="Times New Roman" pitchFamily="18" charset="0"/>
                <a:cs typeface="Times New Roman" pitchFamily="18" charset="0"/>
              </a:rPr>
              <a:t> stepping motion which allows basically a travel ranges with </a:t>
            </a:r>
            <a:r>
              <a:rPr lang="en-IN" b="1" dirty="0" err="1" smtClean="0">
                <a:latin typeface="Times New Roman" pitchFamily="18" charset="0"/>
                <a:cs typeface="Times New Roman" pitchFamily="18" charset="0"/>
              </a:rPr>
              <a:t>nanometer</a:t>
            </a:r>
            <a:r>
              <a:rPr lang="en-IN" b="1" dirty="0" smtClean="0">
                <a:latin typeface="Times New Roman" pitchFamily="18" charset="0"/>
                <a:cs typeface="Times New Roman" pitchFamily="18" charset="0"/>
              </a:rPr>
              <a:t> accuracy </a:t>
            </a:r>
            <a:endParaRPr lang="en-IN" dirty="0">
              <a:latin typeface="Times New Roman" pitchFamily="18" charset="0"/>
              <a:cs typeface="Times New Roman" pitchFamily="18" charset="0"/>
            </a:endParaRPr>
          </a:p>
        </p:txBody>
      </p:sp>
      <p:sp>
        <p:nvSpPr>
          <p:cNvPr id="6" name="Rectangle 5"/>
          <p:cNvSpPr/>
          <p:nvPr/>
        </p:nvSpPr>
        <p:spPr>
          <a:xfrm>
            <a:off x="4038600" y="5562600"/>
            <a:ext cx="4953000" cy="1200329"/>
          </a:xfrm>
          <a:prstGeom prst="rect">
            <a:avLst/>
          </a:prstGeom>
          <a:solidFill>
            <a:srgbClr val="66FFFF"/>
          </a:solidFill>
          <a:ln>
            <a:solidFill>
              <a:schemeClr val="tx1"/>
            </a:solidFill>
          </a:ln>
        </p:spPr>
        <p:txBody>
          <a:bodyPr wrap="square">
            <a:spAutoFit/>
          </a:bodyPr>
          <a:lstStyle/>
          <a:p>
            <a:pPr algn="just"/>
            <a:r>
              <a:rPr lang="en-IN" b="1" dirty="0" smtClean="0">
                <a:latin typeface="Times New Roman" pitchFamily="18" charset="0"/>
                <a:cs typeface="Times New Roman" pitchFamily="18" charset="0"/>
              </a:rPr>
              <a:t>Motion mode comparison of a NEXLINE</a:t>
            </a:r>
            <a:r>
              <a:rPr lang="en-IN" b="1" baseline="30000" dirty="0" smtClean="0">
                <a:latin typeface="Times New Roman" pitchFamily="18" charset="0"/>
                <a:cs typeface="Times New Roman" pitchFamily="18" charset="0"/>
              </a:rPr>
              <a:t>®</a:t>
            </a:r>
            <a:r>
              <a:rPr lang="en-IN" b="1" dirty="0" smtClean="0">
                <a:latin typeface="Times New Roman" pitchFamily="18" charset="0"/>
                <a:cs typeface="Times New Roman" pitchFamily="18" charset="0"/>
              </a:rPr>
              <a:t> actuator: The </a:t>
            </a:r>
            <a:r>
              <a:rPr lang="en-IN" b="1" dirty="0" err="1" smtClean="0">
                <a:latin typeface="Times New Roman" pitchFamily="18" charset="0"/>
                <a:cs typeface="Times New Roman" pitchFamily="18" charset="0"/>
              </a:rPr>
              <a:t>nanostepping</a:t>
            </a:r>
            <a:r>
              <a:rPr lang="en-IN" b="1" dirty="0" smtClean="0">
                <a:latin typeface="Times New Roman" pitchFamily="18" charset="0"/>
                <a:cs typeface="Times New Roman" pitchFamily="18" charset="0"/>
              </a:rPr>
              <a:t> mode provides a very smooth motion. Full step mode allows higher speed</a:t>
            </a:r>
            <a:endParaRPr lang="en-IN" dirty="0">
              <a:latin typeface="Times New Roman" pitchFamily="18" charset="0"/>
              <a:cs typeface="Times New Roman" pitchFamily="18" charset="0"/>
            </a:endParaRPr>
          </a:p>
        </p:txBody>
      </p:sp>
      <p:sp>
        <p:nvSpPr>
          <p:cNvPr id="7" name="Rectangle 6"/>
          <p:cNvSpPr/>
          <p:nvPr/>
        </p:nvSpPr>
        <p:spPr>
          <a:xfrm>
            <a:off x="4038600" y="2057400"/>
            <a:ext cx="4953000" cy="923330"/>
          </a:xfrm>
          <a:prstGeom prst="rect">
            <a:avLst/>
          </a:prstGeom>
          <a:solidFill>
            <a:srgbClr val="CCFF99"/>
          </a:solidFill>
          <a:ln>
            <a:solidFill>
              <a:schemeClr val="tx1"/>
            </a:solidFill>
          </a:ln>
        </p:spPr>
        <p:txBody>
          <a:bodyPr wrap="square">
            <a:spAutoFit/>
          </a:bodyPr>
          <a:lstStyle/>
          <a:p>
            <a:pPr algn="just"/>
            <a:r>
              <a:rPr lang="en-IN" b="1" dirty="0" smtClean="0">
                <a:latin typeface="Times New Roman" pitchFamily="18" charset="0"/>
                <a:cs typeface="Times New Roman" pitchFamily="18" charset="0"/>
              </a:rPr>
              <a:t>High-Force </a:t>
            </a:r>
            <a:r>
              <a:rPr lang="en-IN" b="1" dirty="0" err="1" smtClean="0">
                <a:latin typeface="Times New Roman" pitchFamily="18" charset="0"/>
                <a:cs typeface="Times New Roman" pitchFamily="18" charset="0"/>
              </a:rPr>
              <a:t>PiezoWalk</a:t>
            </a:r>
            <a:r>
              <a:rPr lang="en-IN" b="1" baseline="30000" dirty="0" smtClean="0">
                <a:latin typeface="Times New Roman" pitchFamily="18" charset="0"/>
                <a:cs typeface="Times New Roman" pitchFamily="18" charset="0"/>
              </a:rPr>
              <a:t>®</a:t>
            </a:r>
            <a:r>
              <a:rPr lang="en-IN" b="1" dirty="0" smtClean="0">
                <a:latin typeface="Times New Roman" pitchFamily="18" charset="0"/>
                <a:cs typeface="Times New Roman" pitchFamily="18" charset="0"/>
              </a:rPr>
              <a:t> Drive for Long-Range </a:t>
            </a:r>
            <a:r>
              <a:rPr lang="en-IN" b="1" dirty="0" err="1" smtClean="0">
                <a:latin typeface="Times New Roman" pitchFamily="18" charset="0"/>
                <a:cs typeface="Times New Roman" pitchFamily="18" charset="0"/>
              </a:rPr>
              <a:t>Nanopositioning</a:t>
            </a:r>
            <a:r>
              <a:rPr lang="en-IN" b="1" dirty="0" smtClean="0">
                <a:latin typeface="Times New Roman" pitchFamily="18" charset="0"/>
                <a:cs typeface="Times New Roman" pitchFamily="18" charset="0"/>
              </a:rPr>
              <a:t/>
            </a:r>
            <a:br>
              <a:rPr lang="en-IN" b="1" dirty="0" smtClean="0">
                <a:latin typeface="Times New Roman" pitchFamily="18" charset="0"/>
                <a:cs typeface="Times New Roman" pitchFamily="18" charset="0"/>
              </a:rPr>
            </a:br>
            <a:endParaRPr lang="en-IN" dirty="0">
              <a:latin typeface="Times New Roman" pitchFamily="18" charset="0"/>
              <a:cs typeface="Times New Roman" pitchFamily="18" charset="0"/>
            </a:endParaRPr>
          </a:p>
        </p:txBody>
      </p:sp>
      <p:sp>
        <p:nvSpPr>
          <p:cNvPr id="8" name="Rectangle 7"/>
          <p:cNvSpPr/>
          <p:nvPr/>
        </p:nvSpPr>
        <p:spPr>
          <a:xfrm>
            <a:off x="4038600" y="3124200"/>
            <a:ext cx="4953000" cy="2308324"/>
          </a:xfrm>
          <a:prstGeom prst="rect">
            <a:avLst/>
          </a:prstGeom>
          <a:solidFill>
            <a:srgbClr val="FF99FF"/>
          </a:solidFill>
          <a:ln>
            <a:solidFill>
              <a:schemeClr val="tx1"/>
            </a:solidFill>
          </a:ln>
        </p:spPr>
        <p:txBody>
          <a:bodyPr wrap="square">
            <a:spAutoFit/>
          </a:bodyPr>
          <a:lstStyle/>
          <a:p>
            <a:pPr>
              <a:buFont typeface="Arial" pitchFamily="34" charset="0"/>
              <a:buChar char="•"/>
            </a:pPr>
            <a:r>
              <a:rPr lang="en-IN" b="1" dirty="0" smtClean="0">
                <a:latin typeface="Times New Roman" pitchFamily="18" charset="0"/>
                <a:cs typeface="Times New Roman" pitchFamily="18" charset="0"/>
              </a:rPr>
              <a:t> Travel Range 20 mm </a:t>
            </a:r>
            <a:endParaRPr lang="en-IN" dirty="0" smtClean="0">
              <a:latin typeface="Times New Roman" pitchFamily="18" charset="0"/>
              <a:cs typeface="Times New Roman" pitchFamily="18" charset="0"/>
            </a:endParaRPr>
          </a:p>
          <a:p>
            <a:pPr>
              <a:buFont typeface="Arial" pitchFamily="34" charset="0"/>
              <a:buChar char="•"/>
            </a:pPr>
            <a:r>
              <a:rPr lang="en-IN" b="1" dirty="0" smtClean="0">
                <a:latin typeface="Times New Roman" pitchFamily="18" charset="0"/>
                <a:cs typeface="Times New Roman" pitchFamily="18" charset="0"/>
              </a:rPr>
              <a:t> </a:t>
            </a:r>
            <a:r>
              <a:rPr lang="en-IN" b="1" dirty="0" err="1" smtClean="0">
                <a:latin typeface="Times New Roman" pitchFamily="18" charset="0"/>
                <a:cs typeface="Times New Roman" pitchFamily="18" charset="0"/>
              </a:rPr>
              <a:t>Resolutionto</a:t>
            </a:r>
            <a:r>
              <a:rPr lang="en-IN" b="1" dirty="0" smtClean="0">
                <a:latin typeface="Times New Roman" pitchFamily="18" charset="0"/>
                <a:cs typeface="Times New Roman" pitchFamily="18" charset="0"/>
              </a:rPr>
              <a:t> 0.03 nm Open-Loop, 5 nm</a:t>
            </a:r>
          </a:p>
          <a:p>
            <a:pPr>
              <a:buFont typeface="Arial" pitchFamily="34" charset="0"/>
              <a:buChar char="•"/>
            </a:pPr>
            <a:r>
              <a:rPr lang="en-IN" b="1" dirty="0" smtClean="0">
                <a:latin typeface="Times New Roman" pitchFamily="18" charset="0"/>
                <a:cs typeface="Times New Roman" pitchFamily="18" charset="0"/>
              </a:rPr>
              <a:t> Closed-Loop </a:t>
            </a:r>
          </a:p>
          <a:p>
            <a:pPr>
              <a:buFont typeface="Arial" pitchFamily="34" charset="0"/>
              <a:buChar char="•"/>
            </a:pPr>
            <a:r>
              <a:rPr lang="en-IN" b="1" dirty="0" smtClean="0">
                <a:latin typeface="Times New Roman" pitchFamily="18" charset="0"/>
                <a:cs typeface="Times New Roman" pitchFamily="18" charset="0"/>
              </a:rPr>
              <a:t> Up to 800 N Holding Force/600N (working) </a:t>
            </a:r>
          </a:p>
          <a:p>
            <a:pPr>
              <a:buFont typeface="Arial" pitchFamily="34" charset="0"/>
              <a:buChar char="•"/>
            </a:pPr>
            <a:r>
              <a:rPr lang="en-IN" b="1" dirty="0" smtClean="0">
                <a:latin typeface="Times New Roman" pitchFamily="18" charset="0"/>
                <a:cs typeface="Times New Roman" pitchFamily="18" charset="0"/>
              </a:rPr>
              <a:t> Self Locking at Rest  </a:t>
            </a:r>
          </a:p>
          <a:p>
            <a:pPr>
              <a:buFont typeface="Arial" pitchFamily="34" charset="0"/>
              <a:buChar char="•"/>
            </a:pPr>
            <a:r>
              <a:rPr lang="en-IN" b="1" dirty="0" smtClean="0">
                <a:latin typeface="Times New Roman" pitchFamily="18" charset="0"/>
                <a:cs typeface="Times New Roman" pitchFamily="18" charset="0"/>
              </a:rPr>
              <a:t> Non-Magnetic and Vacuum-Compatible Working Principle </a:t>
            </a:r>
          </a:p>
          <a:p>
            <a:pPr>
              <a:buFont typeface="Arial" pitchFamily="34" charset="0"/>
              <a:buChar char="•"/>
            </a:pPr>
            <a:r>
              <a:rPr lang="en-IN" b="1" dirty="0" smtClean="0">
                <a:latin typeface="Times New Roman" pitchFamily="18" charset="0"/>
                <a:cs typeface="Times New Roman" pitchFamily="18" charset="0"/>
              </a:rPr>
              <a:t> </a:t>
            </a:r>
            <a:r>
              <a:rPr lang="en-IN" b="1" dirty="0" err="1" smtClean="0">
                <a:latin typeface="Times New Roman" pitchFamily="18" charset="0"/>
                <a:cs typeface="Times New Roman" pitchFamily="18" charset="0"/>
              </a:rPr>
              <a:t>Cleanroom</a:t>
            </a:r>
            <a:r>
              <a:rPr lang="en-IN" b="1" dirty="0" smtClean="0">
                <a:latin typeface="Times New Roman" pitchFamily="18" charset="0"/>
                <a:cs typeface="Times New Roman" pitchFamily="18" charset="0"/>
              </a:rPr>
              <a:t> Compatible </a:t>
            </a:r>
            <a:endParaRPr lang="en-IN"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Documents and Settings\Sutripta\Desktop\prestress000.JPG"/>
          <p:cNvPicPr>
            <a:picLocks noChangeAspect="1" noChangeArrowheads="1"/>
          </p:cNvPicPr>
          <p:nvPr/>
        </p:nvPicPr>
        <p:blipFill>
          <a:blip r:embed="rId2" cstate="print">
            <a:lum bright="-30000" contrast="40000"/>
          </a:blip>
          <a:srcRect/>
          <a:stretch>
            <a:fillRect/>
          </a:stretch>
        </p:blipFill>
        <p:spPr bwMode="auto">
          <a:xfrm>
            <a:off x="152400" y="762000"/>
            <a:ext cx="4592922"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52400" y="4267200"/>
            <a:ext cx="41910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Parametric Formulation is ready </a:t>
            </a:r>
            <a:endParaRPr lang="en-US" sz="2400" dirty="0">
              <a:latin typeface="Times New Roman" pitchFamily="18" charset="0"/>
              <a:cs typeface="Times New Roman" pitchFamily="18" charset="0"/>
            </a:endParaRPr>
          </a:p>
        </p:txBody>
      </p:sp>
      <p:sp>
        <p:nvSpPr>
          <p:cNvPr id="5" name="Rectangle 4"/>
          <p:cNvSpPr>
            <a:spLocks noChangeArrowheads="1"/>
          </p:cNvSpPr>
          <p:nvPr/>
        </p:nvSpPr>
        <p:spPr bwMode="auto">
          <a:xfrm>
            <a:off x="152400" y="228600"/>
            <a:ext cx="8763000" cy="461665"/>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2" algn="ctr" fontAlgn="base">
              <a:spcBef>
                <a:spcPct val="0"/>
              </a:spcBef>
              <a:spcAft>
                <a:spcPct val="0"/>
              </a:spcAft>
            </a:pPr>
            <a:r>
              <a:rPr kumimoji="0" lang="en-GB" sz="24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Helium vessel for SCRF</a:t>
            </a:r>
            <a:r>
              <a:rPr kumimoji="0" lang="en-GB" sz="2400" b="1" i="0" u="none" strike="noStrike" normalizeH="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Cavity</a:t>
            </a:r>
            <a:endParaRPr kumimoji="0" lang="en-GB" sz="2400" b="1" i="0" u="none" strike="noStrike" normalizeH="0"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graphicFrame>
        <p:nvGraphicFramePr>
          <p:cNvPr id="6" name="Diagram 5"/>
          <p:cNvGraphicFramePr/>
          <p:nvPr/>
        </p:nvGraphicFramePr>
        <p:xfrm>
          <a:off x="4267200" y="3200400"/>
          <a:ext cx="51054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p:cNvCxnSpPr/>
          <p:nvPr/>
        </p:nvCxnSpPr>
        <p:spPr>
          <a:xfrm flipH="1" flipV="1">
            <a:off x="7620000" y="3733800"/>
            <a:ext cx="1295400" cy="2514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5334000" y="2590800"/>
            <a:ext cx="3657600" cy="461665"/>
          </a:xfrm>
          <a:prstGeom prst="rect">
            <a:avLst/>
          </a:prstGeom>
          <a:noFill/>
        </p:spPr>
        <p:txBody>
          <a:bodyPr wrap="square" rtlCol="0">
            <a:spAutoFit/>
          </a:bodyPr>
          <a:lstStyle/>
          <a:p>
            <a:pPr algn="ctr"/>
            <a:r>
              <a:rPr lang="en-US" sz="2400" dirty="0" smtClean="0">
                <a:solidFill>
                  <a:sysClr val="windowText" lastClr="000000"/>
                </a:solidFill>
                <a:latin typeface="Felix Titling" pitchFamily="82" charset="0"/>
                <a:cs typeface="Arial" pitchFamily="34" charset="0"/>
              </a:rPr>
              <a:t>Missing Links</a:t>
            </a:r>
            <a:endParaRPr lang="en-US" sz="2400" dirty="0">
              <a:solidFill>
                <a:sysClr val="windowText" lastClr="000000"/>
              </a:solidFill>
              <a:latin typeface="Felix Titling" pitchFamily="82" charset="0"/>
              <a:cs typeface="Arial" pitchFamily="34" charset="0"/>
            </a:endParaRPr>
          </a:p>
        </p:txBody>
      </p:sp>
      <p:sp>
        <p:nvSpPr>
          <p:cNvPr id="8" name="TextBox 7"/>
          <p:cNvSpPr txBox="1"/>
          <p:nvPr/>
        </p:nvSpPr>
        <p:spPr>
          <a:xfrm>
            <a:off x="457200" y="5334000"/>
            <a:ext cx="3124200" cy="1015663"/>
          </a:xfrm>
          <a:prstGeom prst="rect">
            <a:avLst/>
          </a:prstGeom>
          <a:solidFill>
            <a:srgbClr val="FFFF99"/>
          </a:solidFill>
          <a:ln>
            <a:solidFill>
              <a:schemeClr val="tx1"/>
            </a:solidFill>
          </a:ln>
        </p:spPr>
        <p:txBody>
          <a:bodyPr wrap="square" rtlCol="0">
            <a:spAutoFit/>
          </a:bodyPr>
          <a:lstStyle/>
          <a:p>
            <a:pPr algn="ctr"/>
            <a:r>
              <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Need detail information/ drawings!</a:t>
            </a:r>
            <a:endPar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sym typeface="Symbol"/>
            </a:endParaRPr>
          </a:p>
          <a:p>
            <a:endPar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447800" y="2895600"/>
            <a:ext cx="6324600" cy="584775"/>
          </a:xfrm>
          <a:prstGeom prst="rect">
            <a:avLst/>
          </a:prstGeom>
          <a:solidFill>
            <a:schemeClr val="tx2">
              <a:lumMod val="20000"/>
              <a:lumOff val="80000"/>
            </a:schemeClr>
          </a:solidFill>
          <a:ln/>
          <a:effectLst>
            <a:innerShdw blurRad="63500" dist="50800" dir="81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smtClean="0">
                <a:ln>
                  <a:solidFill>
                    <a:sysClr val="windowText" lastClr="000000"/>
                  </a:solidFill>
                </a:ln>
                <a:solidFill>
                  <a:srgbClr val="0000CC"/>
                </a:solidFill>
                <a:latin typeface="Times New Roman" pitchFamily="18" charset="0"/>
                <a:cs typeface="Times New Roman" pitchFamily="18" charset="0"/>
              </a:rPr>
              <a:t>SSR1 </a:t>
            </a:r>
            <a:r>
              <a:rPr lang="en-US" sz="3200" dirty="0" err="1" smtClean="0">
                <a:ln>
                  <a:solidFill>
                    <a:sysClr val="windowText" lastClr="000000"/>
                  </a:solidFill>
                </a:ln>
                <a:solidFill>
                  <a:srgbClr val="0000CC"/>
                </a:solidFill>
                <a:latin typeface="Times New Roman" pitchFamily="18" charset="0"/>
                <a:cs typeface="Times New Roman" pitchFamily="18" charset="0"/>
              </a:rPr>
              <a:t>Cryomodule</a:t>
            </a:r>
            <a:r>
              <a:rPr lang="en-US" sz="3200" dirty="0" smtClean="0">
                <a:ln>
                  <a:solidFill>
                    <a:sysClr val="windowText" lastClr="000000"/>
                  </a:solidFill>
                </a:ln>
                <a:solidFill>
                  <a:srgbClr val="0000CC"/>
                </a:solidFill>
                <a:latin typeface="Times New Roman" pitchFamily="18" charset="0"/>
                <a:cs typeface="Times New Roman" pitchFamily="18" charset="0"/>
              </a:rPr>
              <a:t>: </a:t>
            </a:r>
            <a:r>
              <a:rPr lang="en-US" sz="3200" dirty="0" err="1" smtClean="0">
                <a:ln>
                  <a:solidFill>
                    <a:sysClr val="windowText" lastClr="000000"/>
                  </a:solidFill>
                </a:ln>
                <a:solidFill>
                  <a:srgbClr val="0000CC"/>
                </a:solidFill>
                <a:latin typeface="Times New Roman" pitchFamily="18" charset="0"/>
                <a:cs typeface="Times New Roman" pitchFamily="18" charset="0"/>
              </a:rPr>
              <a:t>Strongback</a:t>
            </a:r>
            <a:endParaRPr lang="en-US" sz="3200" dirty="0">
              <a:ln>
                <a:solidFill>
                  <a:sysClr val="windowText" lastClr="000000"/>
                </a:solidFill>
              </a:ln>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5029200" y="4343400"/>
            <a:ext cx="533400" cy="381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 name="Picture 2" descr="ttt.JPG"/>
          <p:cNvPicPr>
            <a:picLocks noChangeAspect="1"/>
          </p:cNvPicPr>
          <p:nvPr/>
        </p:nvPicPr>
        <p:blipFill>
          <a:blip r:embed="rId2" cstate="print"/>
          <a:srcRect l="26531" t="19718" r="10204" b="4225"/>
          <a:stretch>
            <a:fillRect/>
          </a:stretch>
        </p:blipFill>
        <p:spPr>
          <a:xfrm>
            <a:off x="1143000" y="762000"/>
            <a:ext cx="6561667" cy="5715000"/>
          </a:xfrm>
          <a:prstGeom prst="rect">
            <a:avLst/>
          </a:prstGeom>
        </p:spPr>
      </p:pic>
      <p:sp>
        <p:nvSpPr>
          <p:cNvPr id="4" name="Oval 3"/>
          <p:cNvSpPr/>
          <p:nvPr/>
        </p:nvSpPr>
        <p:spPr>
          <a:xfrm>
            <a:off x="3733800" y="4876800"/>
            <a:ext cx="762000" cy="381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TextBox 4"/>
          <p:cNvSpPr txBox="1"/>
          <p:nvPr/>
        </p:nvSpPr>
        <p:spPr>
          <a:xfrm>
            <a:off x="1143000" y="228600"/>
            <a:ext cx="6553200" cy="369332"/>
          </a:xfrm>
          <a:prstGeom prst="rect">
            <a:avLst/>
          </a:prstGeom>
          <a:solidFill>
            <a:srgbClr val="CCFF66"/>
          </a:solidFill>
          <a:ln>
            <a:solidFill>
              <a:schemeClr val="tx1"/>
            </a:solidFill>
          </a:ln>
        </p:spPr>
        <p:txBody>
          <a:bodyPr wrap="square" rtlCol="0">
            <a:spAutoFit/>
          </a:bodyPr>
          <a:lstStyle/>
          <a:p>
            <a:pPr algn="ctr"/>
            <a:r>
              <a:rPr lang="en-US" b="1" dirty="0" smtClean="0">
                <a:ln w="1905">
                  <a:solidFill>
                    <a:sysClr val="windowText" lastClr="000000"/>
                  </a:solidFill>
                </a:ln>
                <a:solidFill>
                  <a:sysClr val="windowText" lastClr="000000"/>
                </a:solidFill>
                <a:effectLst>
                  <a:innerShdw blurRad="69850" dist="43180" dir="5400000">
                    <a:srgbClr val="000000">
                      <a:alpha val="65000"/>
                    </a:srgbClr>
                  </a:innerShdw>
                </a:effectLst>
                <a:latin typeface="Times New Roman" pitchFamily="18" charset="0"/>
                <a:cs typeface="Times New Roman" pitchFamily="18" charset="0"/>
              </a:rPr>
              <a:t>Result of the analysis using ANSYS</a:t>
            </a:r>
            <a:endParaRPr lang="en-US" b="1" dirty="0">
              <a:ln w="1905">
                <a:solidFill>
                  <a:sysClr val="windowText" lastClr="000000"/>
                </a:solidFill>
              </a:ln>
              <a:solidFill>
                <a:sysClr val="windowText" lastClr="000000"/>
              </a:solidFill>
              <a:effectLst>
                <a:innerShdw blurRad="69850" dist="43180" dir="5400000">
                  <a:srgbClr val="000000">
                    <a:alpha val="65000"/>
                  </a:srgbClr>
                </a:innerShdw>
              </a:effectLst>
              <a:latin typeface="Times New Roman" pitchFamily="18" charset="0"/>
              <a:cs typeface="Times New Roman" pitchFamily="18" charset="0"/>
            </a:endParaRPr>
          </a:p>
        </p:txBody>
      </p:sp>
      <p:cxnSp>
        <p:nvCxnSpPr>
          <p:cNvPr id="6" name="Straight Arrow Connector 5"/>
          <p:cNvCxnSpPr>
            <a:endCxn id="4" idx="6"/>
          </p:cNvCxnSpPr>
          <p:nvPr/>
        </p:nvCxnSpPr>
        <p:spPr>
          <a:xfrm rot="10800000">
            <a:off x="4495800" y="5067300"/>
            <a:ext cx="2438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10400" y="5334000"/>
            <a:ext cx="2134367" cy="369332"/>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Temp. of strong back</a:t>
            </a:r>
            <a:endParaRPr lang="en-US"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876800" y="2590800"/>
            <a:ext cx="4038600" cy="3416320"/>
          </a:xfrm>
          <a:prstGeom prst="rect">
            <a:avLst/>
          </a:prstGeom>
          <a:noFill/>
        </p:spPr>
        <p:txBody>
          <a:bodyPr wrap="square" rtlCol="0">
            <a:spAutoFit/>
          </a:bodyPr>
          <a:lstStyle/>
          <a:p>
            <a:pPr>
              <a:buFont typeface="Arial" pitchFamily="34" charset="0"/>
              <a:buChar char="•"/>
            </a:pPr>
            <a:r>
              <a:rPr lang="en-US" b="1" dirty="0" smtClean="0">
                <a:latin typeface="Times New Roman" pitchFamily="18" charset="0"/>
                <a:cs typeface="Times New Roman" pitchFamily="18" charset="0"/>
              </a:rPr>
              <a:t> First started with assumed  T, accordingly Chosen </a:t>
            </a:r>
          </a:p>
          <a:p>
            <a:r>
              <a:rPr lang="en-US" b="1" dirty="0" smtClean="0">
                <a:latin typeface="Times New Roman" pitchFamily="18" charset="0"/>
                <a:cs typeface="Times New Roman" pitchFamily="18" charset="0"/>
              </a:rPr>
              <a:t>Kss_DT &amp; KG11_DT;</a:t>
            </a:r>
          </a:p>
          <a:p>
            <a:r>
              <a:rPr lang="en-US" b="1" dirty="0" smtClean="0">
                <a:latin typeface="Times New Roman" pitchFamily="18" charset="0"/>
                <a:cs typeface="Times New Roman" pitchFamily="18" charset="0"/>
              </a:rPr>
              <a:t> </a:t>
            </a:r>
          </a:p>
          <a:p>
            <a:endParaRPr lang="en-US" b="1" dirty="0" smtClean="0">
              <a:latin typeface="Times New Roman" pitchFamily="18" charset="0"/>
              <a:cs typeface="Times New Roman" pitchFamily="18" charset="0"/>
            </a:endParaRPr>
          </a:p>
          <a:p>
            <a:pPr>
              <a:buFont typeface="Arial" pitchFamily="34" charset="0"/>
              <a:buChar char="•"/>
            </a:pPr>
            <a:r>
              <a:rPr lang="en-US" b="1" dirty="0" smtClean="0">
                <a:latin typeface="Times New Roman" pitchFamily="18" charset="0"/>
                <a:cs typeface="Times New Roman" pitchFamily="18" charset="0"/>
              </a:rPr>
              <a:t> Finally aimed to match the heat in &amp; Heat out Value for certain T</a:t>
            </a: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p:txBody>
      </p:sp>
      <p:sp>
        <p:nvSpPr>
          <p:cNvPr id="3" name="Oval 2"/>
          <p:cNvSpPr/>
          <p:nvPr/>
        </p:nvSpPr>
        <p:spPr>
          <a:xfrm>
            <a:off x="3124200" y="51054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 name="Oval 3"/>
          <p:cNvSpPr/>
          <p:nvPr/>
        </p:nvSpPr>
        <p:spPr>
          <a:xfrm>
            <a:off x="1676400" y="12192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Oval 4"/>
          <p:cNvSpPr/>
          <p:nvPr/>
        </p:nvSpPr>
        <p:spPr>
          <a:xfrm>
            <a:off x="1295400" y="1752600"/>
            <a:ext cx="6858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Oval 5"/>
          <p:cNvSpPr/>
          <p:nvPr/>
        </p:nvSpPr>
        <p:spPr>
          <a:xfrm>
            <a:off x="2286000" y="4038600"/>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Oval 6"/>
          <p:cNvSpPr/>
          <p:nvPr/>
        </p:nvSpPr>
        <p:spPr>
          <a:xfrm>
            <a:off x="2362200" y="5181600"/>
            <a:ext cx="1524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cxnSp>
        <p:nvCxnSpPr>
          <p:cNvPr id="8" name="Straight Arrow Connector 7"/>
          <p:cNvCxnSpPr/>
          <p:nvPr/>
        </p:nvCxnSpPr>
        <p:spPr>
          <a:xfrm rot="10800000" flipV="1">
            <a:off x="2514600" y="5105399"/>
            <a:ext cx="381000" cy="120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953001"/>
            <a:ext cx="12192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15 No MLI </a:t>
            </a:r>
            <a:endParaRPr lang="en-US" sz="1200" dirty="0">
              <a:latin typeface="Times New Roman" pitchFamily="18" charset="0"/>
              <a:cs typeface="Times New Roman" pitchFamily="18" charset="0"/>
            </a:endParaRPr>
          </a:p>
        </p:txBody>
      </p:sp>
      <p:sp>
        <p:nvSpPr>
          <p:cNvPr id="10" name="Rectangular Callout 9"/>
          <p:cNvSpPr/>
          <p:nvPr/>
        </p:nvSpPr>
        <p:spPr>
          <a:xfrm>
            <a:off x="3581400" y="4876800"/>
            <a:ext cx="762000" cy="685800"/>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TextBox 10"/>
          <p:cNvSpPr txBox="1"/>
          <p:nvPr/>
        </p:nvSpPr>
        <p:spPr>
          <a:xfrm>
            <a:off x="3581400" y="5029200"/>
            <a:ext cx="1600200" cy="415498"/>
          </a:xfrm>
          <a:prstGeom prst="rect">
            <a:avLst/>
          </a:prstGeom>
          <a:noFill/>
        </p:spPr>
        <p:txBody>
          <a:bodyPr wrap="square" rtlCol="0">
            <a:spAutoFit/>
          </a:bodyPr>
          <a:lstStyle/>
          <a:p>
            <a:r>
              <a:rPr lang="en-US" sz="700" dirty="0" smtClean="0">
                <a:latin typeface="Times New Roman" pitchFamily="18" charset="0"/>
                <a:cs typeface="Times New Roman" pitchFamily="18" charset="0"/>
              </a:rPr>
              <a:t>Now heat flux</a:t>
            </a:r>
          </a:p>
          <a:p>
            <a:r>
              <a:rPr lang="en-US" sz="700" dirty="0" smtClean="0">
                <a:latin typeface="Times New Roman" pitchFamily="18" charset="0"/>
                <a:cs typeface="Times New Roman" pitchFamily="18" charset="0"/>
              </a:rPr>
              <a:t> is coming around</a:t>
            </a:r>
          </a:p>
          <a:p>
            <a:r>
              <a:rPr lang="en-US" sz="700" dirty="0" smtClean="0">
                <a:latin typeface="Times New Roman" pitchFamily="18" charset="0"/>
                <a:cs typeface="Times New Roman" pitchFamily="18" charset="0"/>
              </a:rPr>
              <a:t> 1.478W/</a:t>
            </a:r>
            <a:r>
              <a:rPr lang="en-US" sz="700" dirty="0" err="1" smtClean="0">
                <a:latin typeface="Times New Roman" pitchFamily="18" charset="0"/>
                <a:cs typeface="Times New Roman" pitchFamily="18" charset="0"/>
              </a:rPr>
              <a:t>sqm</a:t>
            </a:r>
            <a:r>
              <a:rPr lang="en-US" sz="700" dirty="0" smtClean="0">
                <a:latin typeface="Times New Roman" pitchFamily="18" charset="0"/>
                <a:cs typeface="Times New Roman" pitchFamily="18" charset="0"/>
              </a:rPr>
              <a:t> </a:t>
            </a:r>
            <a:endParaRPr lang="en-US" sz="700" dirty="0">
              <a:latin typeface="Times New Roman" pitchFamily="18" charset="0"/>
              <a:cs typeface="Times New Roman" pitchFamily="18" charset="0"/>
            </a:endParaRPr>
          </a:p>
        </p:txBody>
      </p:sp>
      <p:sp>
        <p:nvSpPr>
          <p:cNvPr id="12" name="Oval 11"/>
          <p:cNvSpPr/>
          <p:nvPr/>
        </p:nvSpPr>
        <p:spPr>
          <a:xfrm>
            <a:off x="1676400" y="1143000"/>
            <a:ext cx="533400" cy="381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TextBox 12"/>
          <p:cNvSpPr txBox="1"/>
          <p:nvPr/>
        </p:nvSpPr>
        <p:spPr>
          <a:xfrm>
            <a:off x="4876800" y="838200"/>
            <a:ext cx="2895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latin typeface="Times New Roman" pitchFamily="18" charset="0"/>
                <a:cs typeface="Times New Roman" pitchFamily="18" charset="0"/>
              </a:rPr>
              <a:t>Analytical solution ! </a:t>
            </a:r>
            <a:endParaRPr lang="en-US" b="1" dirty="0">
              <a:latin typeface="Times New Roman" pitchFamily="18" charset="0"/>
              <a:cs typeface="Times New Roman" pitchFamily="18" charset="0"/>
            </a:endParaRPr>
          </a:p>
        </p:txBody>
      </p:sp>
      <p:cxnSp>
        <p:nvCxnSpPr>
          <p:cNvPr id="14" name="Straight Arrow Connector 13"/>
          <p:cNvCxnSpPr>
            <a:endCxn id="5" idx="5"/>
          </p:cNvCxnSpPr>
          <p:nvPr/>
        </p:nvCxnSpPr>
        <p:spPr>
          <a:xfrm rot="10800000">
            <a:off x="1880768" y="1882682"/>
            <a:ext cx="1243433" cy="3271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6" idx="7"/>
          </p:cNvCxnSpPr>
          <p:nvPr/>
        </p:nvCxnSpPr>
        <p:spPr>
          <a:xfrm rot="5400000">
            <a:off x="2800747" y="2986625"/>
            <a:ext cx="1481278" cy="689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3200400" y="4495800"/>
            <a:ext cx="762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2" cstate="print">
            <a:lum bright="-20000" contrast="40000"/>
          </a:blip>
          <a:srcRect/>
          <a:stretch>
            <a:fillRect/>
          </a:stretch>
        </p:blipFill>
        <p:spPr bwMode="auto">
          <a:xfrm>
            <a:off x="381000" y="0"/>
            <a:ext cx="4177635" cy="6705600"/>
          </a:xfrm>
          <a:prstGeom prst="rect">
            <a:avLst/>
          </a:prstGeom>
          <a:noFill/>
          <a:ln w="9525">
            <a:noFill/>
            <a:miter lim="800000"/>
            <a:headEnd/>
            <a:tailEnd/>
          </a:ln>
          <a:effectLst/>
        </p:spPr>
      </p:pic>
      <p:sp>
        <p:nvSpPr>
          <p:cNvPr id="18" name="TextBox 17"/>
          <p:cNvSpPr txBox="1"/>
          <p:nvPr/>
        </p:nvSpPr>
        <p:spPr>
          <a:xfrm>
            <a:off x="4800600" y="1524000"/>
            <a:ext cx="3059492" cy="369332"/>
          </a:xfrm>
          <a:prstGeom prst="rect">
            <a:avLst/>
          </a:prstGeom>
          <a:noFill/>
        </p:spPr>
        <p:txBody>
          <a:bodyPr wrap="none" rtlCol="0">
            <a:spAutoFit/>
          </a:bodyPr>
          <a:lstStyle/>
          <a:p>
            <a:r>
              <a:rPr lang="en-US" b="1" dirty="0" smtClean="0">
                <a:solidFill>
                  <a:srgbClr val="FF0000"/>
                </a:solidFill>
                <a:latin typeface="Times New Roman" pitchFamily="18" charset="0"/>
                <a:cs typeface="Times New Roman" pitchFamily="18" charset="0"/>
              </a:rPr>
              <a:t>integral </a:t>
            </a:r>
            <a:r>
              <a:rPr lang="en-US" b="1" dirty="0" err="1" smtClean="0">
                <a:solidFill>
                  <a:srgbClr val="FF0000"/>
                </a:solidFill>
                <a:latin typeface="Times New Roman" pitchFamily="18" charset="0"/>
                <a:cs typeface="Times New Roman" pitchFamily="18" charset="0"/>
              </a:rPr>
              <a:t>Kdt</a:t>
            </a:r>
            <a:r>
              <a:rPr lang="en-US" b="1" dirty="0" smtClean="0">
                <a:solidFill>
                  <a:srgbClr val="FF0000"/>
                </a:solidFill>
                <a:latin typeface="Times New Roman" pitchFamily="18" charset="0"/>
                <a:cs typeface="Times New Roman" pitchFamily="18" charset="0"/>
              </a:rPr>
              <a:t> from 300-294 K </a:t>
            </a:r>
            <a:endParaRPr lang="en-US" b="1" dirty="0">
              <a:solidFill>
                <a:srgbClr val="FF0000"/>
              </a:solidFill>
              <a:latin typeface="Times New Roman" pitchFamily="18" charset="0"/>
              <a:cs typeface="Times New Roman" pitchFamily="18" charset="0"/>
            </a:endParaRPr>
          </a:p>
        </p:txBody>
      </p:sp>
      <p:cxnSp>
        <p:nvCxnSpPr>
          <p:cNvPr id="19" name="Straight Arrow Connector 18"/>
          <p:cNvCxnSpPr>
            <a:stCxn id="18" idx="1"/>
          </p:cNvCxnSpPr>
          <p:nvPr/>
        </p:nvCxnSpPr>
        <p:spPr>
          <a:xfrm flipH="1" flipV="1">
            <a:off x="2209800" y="914400"/>
            <a:ext cx="2590800" cy="7942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00600" y="1981200"/>
            <a:ext cx="2944076" cy="369332"/>
          </a:xfrm>
          <a:prstGeom prst="rect">
            <a:avLst/>
          </a:prstGeom>
          <a:noFill/>
        </p:spPr>
        <p:txBody>
          <a:bodyPr wrap="none" rtlCol="0">
            <a:spAutoFit/>
          </a:bodyPr>
          <a:lstStyle/>
          <a:p>
            <a:r>
              <a:rPr lang="en-US" b="1" dirty="0" smtClean="0">
                <a:solidFill>
                  <a:srgbClr val="FF0000"/>
                </a:solidFill>
                <a:latin typeface="Times New Roman" pitchFamily="18" charset="0"/>
                <a:cs typeface="Times New Roman" pitchFamily="18" charset="0"/>
              </a:rPr>
              <a:t>integral </a:t>
            </a:r>
            <a:r>
              <a:rPr lang="en-US" b="1" dirty="0" err="1" smtClean="0">
                <a:solidFill>
                  <a:srgbClr val="FF0000"/>
                </a:solidFill>
                <a:latin typeface="Times New Roman" pitchFamily="18" charset="0"/>
                <a:cs typeface="Times New Roman" pitchFamily="18" charset="0"/>
              </a:rPr>
              <a:t>Kdt</a:t>
            </a:r>
            <a:r>
              <a:rPr lang="en-US" b="1" dirty="0" smtClean="0">
                <a:solidFill>
                  <a:srgbClr val="FF0000"/>
                </a:solidFill>
                <a:latin typeface="Times New Roman" pitchFamily="18" charset="0"/>
                <a:cs typeface="Times New Roman" pitchFamily="18" charset="0"/>
              </a:rPr>
              <a:t> from 294 -80 K</a:t>
            </a:r>
            <a:endParaRPr lang="en-US" b="1" dirty="0">
              <a:solidFill>
                <a:srgbClr val="FF0000"/>
              </a:solidFill>
              <a:latin typeface="Times New Roman" pitchFamily="18" charset="0"/>
              <a:cs typeface="Times New Roman" pitchFamily="18" charset="0"/>
            </a:endParaRPr>
          </a:p>
        </p:txBody>
      </p:sp>
      <p:cxnSp>
        <p:nvCxnSpPr>
          <p:cNvPr id="21" name="Straight Arrow Connector 20"/>
          <p:cNvCxnSpPr>
            <a:stCxn id="20" idx="1"/>
          </p:cNvCxnSpPr>
          <p:nvPr/>
        </p:nvCxnSpPr>
        <p:spPr>
          <a:xfrm flipH="1">
            <a:off x="3581400" y="2165866"/>
            <a:ext cx="1219200" cy="1491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39433" y="196701"/>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2400" y="609600"/>
            <a:ext cx="2590800" cy="1600200"/>
          </a:xfrm>
          <a:prstGeom prst="rect">
            <a:avLst/>
          </a:prstGeom>
          <a:noFill/>
          <a:ln w="9525">
            <a:solidFill>
              <a:schemeClr val="tx1"/>
            </a:solidFill>
            <a:miter lim="800000"/>
            <a:headEnd/>
            <a:tailEnd/>
          </a:ln>
          <a:effectLst/>
        </p:spPr>
      </p:pic>
      <p:pic>
        <p:nvPicPr>
          <p:cNvPr id="3" name="Picture 3"/>
          <p:cNvPicPr>
            <a:picLocks noChangeAspect="1" noChangeArrowheads="1"/>
          </p:cNvPicPr>
          <p:nvPr/>
        </p:nvPicPr>
        <p:blipFill>
          <a:blip r:embed="rId3" cstate="print"/>
          <a:srcRect/>
          <a:stretch>
            <a:fillRect/>
          </a:stretch>
        </p:blipFill>
        <p:spPr bwMode="auto">
          <a:xfrm>
            <a:off x="2819399" y="1143000"/>
            <a:ext cx="6213493" cy="4495800"/>
          </a:xfrm>
          <a:prstGeom prst="rect">
            <a:avLst/>
          </a:prstGeom>
          <a:noFill/>
          <a:ln w="9525">
            <a:solidFill>
              <a:schemeClr val="tx1"/>
            </a:solidFill>
            <a:miter lim="800000"/>
            <a:headEnd/>
            <a:tailEnd/>
          </a:ln>
          <a:effectLst/>
        </p:spPr>
      </p:pic>
      <p:sp>
        <p:nvSpPr>
          <p:cNvPr id="4" name="TextBox 3"/>
          <p:cNvSpPr txBox="1"/>
          <p:nvPr/>
        </p:nvSpPr>
        <p:spPr>
          <a:xfrm>
            <a:off x="2819400" y="609600"/>
            <a:ext cx="6172200" cy="461665"/>
          </a:xfrm>
          <a:prstGeom prst="rect">
            <a:avLst/>
          </a:prstGeom>
          <a:solidFill>
            <a:srgbClr val="FFFF99"/>
          </a:solidFill>
          <a:ln>
            <a:noFill/>
          </a:ln>
        </p:spPr>
        <p:txBody>
          <a:bodyPr wrap="square" rtlCol="0">
            <a:spAutoFit/>
          </a:bodyPr>
          <a:lstStyle/>
          <a:p>
            <a:pPr algn="ctr"/>
            <a:r>
              <a:rPr lang="en-US" sz="2400" dirty="0" smtClean="0">
                <a:latin typeface="Britannic Bold" pitchFamily="34" charset="0"/>
                <a:ea typeface="Verdana" pitchFamily="34" charset="0"/>
                <a:cs typeface="Verdana" pitchFamily="34" charset="0"/>
              </a:rPr>
              <a:t>Loading Details</a:t>
            </a:r>
            <a:endParaRPr lang="en-US" sz="2400" dirty="0">
              <a:latin typeface="Britannic Bold" pitchFamily="34" charset="0"/>
              <a:ea typeface="Verdana" pitchFamily="34" charset="0"/>
              <a:cs typeface="Verdana" pitchFamily="34" charset="0"/>
            </a:endParaRPr>
          </a:p>
        </p:txBody>
      </p:sp>
      <p:sp>
        <p:nvSpPr>
          <p:cNvPr id="5" name="TextBox 4"/>
          <p:cNvSpPr txBox="1"/>
          <p:nvPr/>
        </p:nvSpPr>
        <p:spPr>
          <a:xfrm>
            <a:off x="152400" y="2286000"/>
            <a:ext cx="2590800" cy="4503797"/>
          </a:xfrm>
          <a:prstGeom prst="rect">
            <a:avLst/>
          </a:prstGeom>
          <a:solidFill>
            <a:srgbClr val="CCFF99"/>
          </a:solidFill>
          <a:ln>
            <a:solidFill>
              <a:schemeClr val="tx1"/>
            </a:solidFill>
          </a:ln>
        </p:spPr>
        <p:txBody>
          <a:bodyPr wrap="square" rtlCol="0">
            <a:spAutoFit/>
          </a:bodyPr>
          <a:lstStyle/>
          <a:p>
            <a:pPr marL="342900" indent="-342900">
              <a:spcAft>
                <a:spcPts val="2000"/>
              </a:spcAft>
              <a:buFont typeface="Wingdings" pitchFamily="2" charset="2"/>
              <a:buChar char="ü"/>
            </a:pPr>
            <a:r>
              <a:rPr lang="en-US" dirty="0" smtClean="0">
                <a:latin typeface="Rockwell" pitchFamily="18" charset="0"/>
              </a:rPr>
              <a:t>Radiation-conduction boundary conditions are applied</a:t>
            </a:r>
          </a:p>
          <a:p>
            <a:pPr marL="342900" indent="-342900">
              <a:buFont typeface="Wingdings" pitchFamily="2" charset="2"/>
              <a:buChar char="ü"/>
            </a:pPr>
            <a:r>
              <a:rPr lang="en-US" dirty="0" smtClean="0">
                <a:latin typeface="Rockwell" pitchFamily="18" charset="0"/>
              </a:rPr>
              <a:t>Equivalent emissivity  between the surfaces are used to include the effect of multilayer insulations.</a:t>
            </a:r>
          </a:p>
          <a:p>
            <a:pPr marL="342900" indent="-342900">
              <a:buFont typeface="Wingdings" pitchFamily="2" charset="2"/>
              <a:buChar char="ü"/>
            </a:pPr>
            <a:r>
              <a:rPr lang="en-US" dirty="0" smtClean="0">
                <a:latin typeface="Rockwell" pitchFamily="18" charset="0"/>
              </a:rPr>
              <a:t>Average thermal conductivities are used</a:t>
            </a:r>
            <a:endParaRPr lang="en-US" dirty="0">
              <a:latin typeface="Rockwell" pitchFamily="18" charset="0"/>
            </a:endParaRPr>
          </a:p>
        </p:txBody>
      </p:sp>
      <p:sp>
        <p:nvSpPr>
          <p:cNvPr id="6" name="TextBox 5"/>
          <p:cNvSpPr txBox="1"/>
          <p:nvPr/>
        </p:nvSpPr>
        <p:spPr>
          <a:xfrm>
            <a:off x="152400" y="152400"/>
            <a:ext cx="88392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Strong Back Temperature distribution: 3D Analysis</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TextBox 6"/>
          <p:cNvSpPr txBox="1"/>
          <p:nvPr/>
        </p:nvSpPr>
        <p:spPr>
          <a:xfrm>
            <a:off x="2819400" y="6096000"/>
            <a:ext cx="6172200" cy="646331"/>
          </a:xfrm>
          <a:prstGeom prst="rect">
            <a:avLst/>
          </a:prstGeom>
          <a:solidFill>
            <a:srgbClr val="CCFF99"/>
          </a:solidFill>
          <a:ln>
            <a:solidFill>
              <a:schemeClr val="tx1"/>
            </a:solidFill>
          </a:ln>
        </p:spPr>
        <p:txBody>
          <a:bodyPr wrap="square" rtlCol="0">
            <a:spAutoFit/>
          </a:bodyPr>
          <a:lstStyle/>
          <a:p>
            <a:pPr marL="342900" indent="-342900">
              <a:spcAft>
                <a:spcPts val="2000"/>
              </a:spcAft>
              <a:buFont typeface="Wingdings" pitchFamily="2" charset="2"/>
              <a:buChar char="ü"/>
            </a:pPr>
            <a:r>
              <a:rPr lang="en-US" dirty="0" smtClean="0">
                <a:latin typeface="Rockwell" pitchFamily="18" charset="0"/>
              </a:rPr>
              <a:t>Non-linear material properties will be included in further analysis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2400" y="4953000"/>
            <a:ext cx="8763000" cy="1456809"/>
          </a:xfrm>
          <a:prstGeom prst="rect">
            <a:avLst/>
          </a:prstGeom>
          <a:solidFill>
            <a:srgbClr val="FFFF99"/>
          </a:solidFill>
          <a:ln>
            <a:solidFill>
              <a:schemeClr val="tx1"/>
            </a:solidFill>
          </a:ln>
        </p:spPr>
        <p:txBody>
          <a:bodyPr wrap="square" rtlCol="0">
            <a:spAutoFit/>
          </a:bodyPr>
          <a:lstStyle/>
          <a:p>
            <a:pPr>
              <a:spcAft>
                <a:spcPts val="2000"/>
              </a:spcAft>
              <a:buFont typeface="Wingdings" pitchFamily="2" charset="2"/>
              <a:buChar char="ü"/>
            </a:pPr>
            <a:r>
              <a:rPr lang="en-US" sz="2400" dirty="0" smtClean="0">
                <a:latin typeface="Britannic Bold" pitchFamily="34" charset="0"/>
              </a:rPr>
              <a:t> Details analysis is being done to find out the temperature</a:t>
            </a:r>
          </a:p>
          <a:p>
            <a:pPr>
              <a:spcAft>
                <a:spcPts val="2000"/>
              </a:spcAft>
              <a:buFont typeface="Wingdings" pitchFamily="2" charset="2"/>
              <a:buChar char="ü"/>
            </a:pPr>
            <a:r>
              <a:rPr lang="en-US" sz="2400" dirty="0" smtClean="0">
                <a:latin typeface="Britannic Bold" pitchFamily="34" charset="0"/>
              </a:rPr>
              <a:t> Temperature plot shows that the maximum thermal gradient is at the support posts</a:t>
            </a:r>
          </a:p>
        </p:txBody>
      </p:sp>
      <p:pic>
        <p:nvPicPr>
          <p:cNvPr id="3" name="Picture 2"/>
          <p:cNvPicPr>
            <a:picLocks noChangeAspect="1" noChangeArrowheads="1"/>
          </p:cNvPicPr>
          <p:nvPr/>
        </p:nvPicPr>
        <p:blipFill>
          <a:blip r:embed="rId2" cstate="print"/>
          <a:srcRect r="11111" b="14893"/>
          <a:stretch>
            <a:fillRect/>
          </a:stretch>
        </p:blipFill>
        <p:spPr bwMode="auto">
          <a:xfrm>
            <a:off x="4343400" y="762000"/>
            <a:ext cx="4648200" cy="3569154"/>
          </a:xfrm>
          <a:prstGeom prst="rect">
            <a:avLst/>
          </a:prstGeom>
          <a:noFill/>
          <a:ln w="9525">
            <a:noFill/>
            <a:miter lim="800000"/>
            <a:headEnd/>
            <a:tailEnd/>
          </a:ln>
          <a:effectLst/>
        </p:spPr>
      </p:pic>
      <p:pic>
        <p:nvPicPr>
          <p:cNvPr id="4" name="Picture 4"/>
          <p:cNvPicPr>
            <a:picLocks noChangeAspect="1" noChangeArrowheads="1"/>
          </p:cNvPicPr>
          <p:nvPr/>
        </p:nvPicPr>
        <p:blipFill>
          <a:blip r:embed="rId3" cstate="print"/>
          <a:srcRect l="11864" t="10867" r="10170" b="16683"/>
          <a:stretch>
            <a:fillRect/>
          </a:stretch>
        </p:blipFill>
        <p:spPr bwMode="auto">
          <a:xfrm>
            <a:off x="152400" y="762000"/>
            <a:ext cx="3505200" cy="3048000"/>
          </a:xfrm>
          <a:prstGeom prst="rect">
            <a:avLst/>
          </a:prstGeom>
          <a:noFill/>
          <a:ln w="9525">
            <a:noFill/>
            <a:miter lim="800000"/>
            <a:headEnd/>
            <a:tailEnd/>
          </a:ln>
          <a:effectLst/>
        </p:spPr>
      </p:pic>
      <p:sp>
        <p:nvSpPr>
          <p:cNvPr id="5" name="TextBox 4"/>
          <p:cNvSpPr txBox="1"/>
          <p:nvPr/>
        </p:nvSpPr>
        <p:spPr>
          <a:xfrm>
            <a:off x="152400" y="152400"/>
            <a:ext cx="87630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Strong Back Temperature distribution</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2400" y="685800"/>
            <a:ext cx="6553200" cy="5802354"/>
          </a:xfrm>
          <a:prstGeom prst="rect">
            <a:avLst/>
          </a:prstGeom>
          <a:noFill/>
          <a:ln w="9525">
            <a:noFill/>
            <a:miter lim="800000"/>
            <a:headEnd/>
            <a:tailEnd/>
          </a:ln>
          <a:effectLst/>
        </p:spPr>
      </p:pic>
      <p:sp>
        <p:nvSpPr>
          <p:cNvPr id="3" name="TextBox 2"/>
          <p:cNvSpPr txBox="1"/>
          <p:nvPr/>
        </p:nvSpPr>
        <p:spPr>
          <a:xfrm>
            <a:off x="6781800" y="685800"/>
            <a:ext cx="2286000" cy="2544286"/>
          </a:xfrm>
          <a:prstGeom prst="rect">
            <a:avLst/>
          </a:prstGeom>
          <a:solidFill>
            <a:srgbClr val="FFFF99"/>
          </a:solidFill>
          <a:ln>
            <a:solidFill>
              <a:schemeClr val="tx1"/>
            </a:solidFill>
          </a:ln>
        </p:spPr>
        <p:txBody>
          <a:bodyPr wrap="square" rtlCol="0">
            <a:spAutoFit/>
          </a:bodyPr>
          <a:lstStyle/>
          <a:p>
            <a:pPr>
              <a:spcAft>
                <a:spcPts val="2000"/>
              </a:spcAft>
              <a:buFont typeface="Wingdings" pitchFamily="2" charset="2"/>
              <a:buChar char="ü"/>
            </a:pPr>
            <a:r>
              <a:rPr lang="en-US" dirty="0" smtClean="0">
                <a:latin typeface="Britannic Bold" pitchFamily="34" charset="0"/>
              </a:rPr>
              <a:t>Strong back  material is taken as Stainless steel</a:t>
            </a:r>
          </a:p>
          <a:p>
            <a:pPr>
              <a:spcAft>
                <a:spcPts val="2000"/>
              </a:spcAft>
              <a:buFont typeface="Wingdings" pitchFamily="2" charset="2"/>
              <a:buChar char="ü"/>
            </a:pPr>
            <a:r>
              <a:rPr lang="en-US" dirty="0" smtClean="0">
                <a:latin typeface="Britannic Bold" pitchFamily="34" charset="0"/>
              </a:rPr>
              <a:t> Maximum temperature : 298 K</a:t>
            </a:r>
          </a:p>
          <a:p>
            <a:pPr>
              <a:spcAft>
                <a:spcPts val="2000"/>
              </a:spcAft>
              <a:buFont typeface="Wingdings" pitchFamily="2" charset="2"/>
              <a:buChar char="ü"/>
            </a:pPr>
            <a:r>
              <a:rPr lang="en-US" dirty="0" smtClean="0">
                <a:latin typeface="Britannic Bold" pitchFamily="34" charset="0"/>
              </a:rPr>
              <a:t> Minimum temperature : 296 K</a:t>
            </a:r>
          </a:p>
        </p:txBody>
      </p:sp>
      <p:sp>
        <p:nvSpPr>
          <p:cNvPr id="4" name="TextBox 3"/>
          <p:cNvSpPr txBox="1"/>
          <p:nvPr/>
        </p:nvSpPr>
        <p:spPr>
          <a:xfrm>
            <a:off x="152400" y="152400"/>
            <a:ext cx="8915400" cy="400110"/>
          </a:xfrm>
          <a:prstGeom prst="rect">
            <a:avLst/>
          </a:prstGeom>
          <a:solidFill>
            <a:srgbClr val="CCFF66"/>
          </a:solidFill>
          <a:ln>
            <a:solidFill>
              <a:schemeClr val="tx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Strong Back Temperature distribution</a:t>
            </a:r>
            <a:endParaRPr lang="en-IN" sz="2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pr2"/>
          <p:cNvPicPr>
            <a:picLocks noChangeAspect="1" noChangeArrowheads="1"/>
          </p:cNvPicPr>
          <p:nvPr/>
        </p:nvPicPr>
        <p:blipFill>
          <a:blip r:embed="rId2" cstate="print"/>
          <a:srcRect/>
          <a:stretch>
            <a:fillRect/>
          </a:stretch>
        </p:blipFill>
        <p:spPr bwMode="auto">
          <a:xfrm>
            <a:off x="152400" y="914400"/>
            <a:ext cx="6074252" cy="3483915"/>
          </a:xfrm>
          <a:prstGeom prst="rect">
            <a:avLst/>
          </a:prstGeom>
          <a:noFill/>
          <a:ln w="9525">
            <a:noFill/>
            <a:miter lim="800000"/>
            <a:headEnd/>
            <a:tailEnd/>
          </a:ln>
        </p:spPr>
      </p:pic>
      <p:sp>
        <p:nvSpPr>
          <p:cNvPr id="3" name="Rectangle 2"/>
          <p:cNvSpPr/>
          <p:nvPr/>
        </p:nvSpPr>
        <p:spPr>
          <a:xfrm>
            <a:off x="6248400" y="990600"/>
            <a:ext cx="2667000" cy="4953000"/>
          </a:xfrm>
          <a:prstGeom prst="rect">
            <a:avLst/>
          </a:prstGeom>
          <a:solidFill>
            <a:srgbClr val="FFFF99"/>
          </a:solidFill>
          <a:ln>
            <a:solidFill>
              <a:schemeClr val="tx1"/>
            </a:solidFill>
          </a:ln>
        </p:spPr>
        <p:txBody>
          <a:bodyPr wrap="square">
            <a:spAutoFit/>
          </a:bodyPr>
          <a:lstStyle/>
          <a:p>
            <a:pPr>
              <a:buFont typeface="Arial" pitchFamily="34" charset="0"/>
              <a:buChar char="•"/>
            </a:pPr>
            <a:r>
              <a:rPr lang="en-GB"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GB" sz="20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Thermal conductivity of Aluminium is higher than SS. </a:t>
            </a:r>
          </a:p>
          <a:p>
            <a:endParaRPr lang="en-GB" sz="20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GB"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Hence Al has more uniform temperature distribution. </a:t>
            </a:r>
          </a:p>
          <a:p>
            <a:endParaRPr lang="en-GB"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For the same reason, steady state temperature of Aluminium is very nearer to room temperature.</a:t>
            </a:r>
          </a:p>
          <a:p>
            <a:endParaRPr lang="en-US" sz="1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4" name="Picture 1" descr="C:\Documents and Settings\Sutripta\Desktop\pr4.jpg"/>
          <p:cNvPicPr>
            <a:picLocks noChangeArrowheads="1"/>
          </p:cNvPicPr>
          <p:nvPr/>
        </p:nvPicPr>
        <p:blipFill>
          <a:blip r:embed="rId3" cstate="print"/>
          <a:srcRect/>
          <a:stretch>
            <a:fillRect/>
          </a:stretch>
        </p:blipFill>
        <p:spPr bwMode="auto">
          <a:xfrm>
            <a:off x="152400" y="4572000"/>
            <a:ext cx="6096000" cy="1401763"/>
          </a:xfrm>
          <a:prstGeom prst="rect">
            <a:avLst/>
          </a:prstGeom>
          <a:noFill/>
          <a:ln w="9525">
            <a:noFill/>
            <a:miter lim="800000"/>
            <a:headEnd/>
            <a:tailEnd/>
          </a:ln>
        </p:spPr>
      </p:pic>
      <p:sp>
        <p:nvSpPr>
          <p:cNvPr id="5" name="TextBox 4"/>
          <p:cNvSpPr txBox="1"/>
          <p:nvPr/>
        </p:nvSpPr>
        <p:spPr>
          <a:xfrm>
            <a:off x="152400" y="152400"/>
            <a:ext cx="8763000" cy="461665"/>
          </a:xfrm>
          <a:prstGeom prst="rect">
            <a:avLst/>
          </a:prstGeom>
          <a:solidFill>
            <a:srgbClr val="CCFF66"/>
          </a:solidFill>
          <a:ln>
            <a:solidFill>
              <a:schemeClr val="tx1"/>
            </a:solidFill>
          </a:ln>
        </p:spPr>
        <p:txBody>
          <a:bodyPr wrap="square" rtlCol="0">
            <a:spAutoFit/>
          </a:bodyPr>
          <a:lstStyle/>
          <a:p>
            <a:pPr algn="ct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STRONG BACK Al Vs. SS</a:t>
            </a:r>
            <a:endParaRPr lang="en-US"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52400" y="744379"/>
            <a:ext cx="4648200" cy="5816977"/>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GB" sz="2000" b="1" i="0" u="none" strike="noStrike" normalizeH="0" baseline="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The temperature distribution result of the model has been transported to structural analysis platform for subsequent coupled analysis.</a:t>
            </a:r>
          </a:p>
          <a:p>
            <a:pPr marL="0" marR="0" lvl="0" indent="0" algn="just" defTabSz="914400" rtl="0" eaLnBrk="1" fontAlgn="base" latinLnBrk="0" hangingPunct="1">
              <a:lnSpc>
                <a:spcPct val="100000"/>
              </a:lnSpc>
              <a:spcBef>
                <a:spcPct val="0"/>
              </a:spcBef>
              <a:spcAft>
                <a:spcPct val="0"/>
              </a:spcAft>
              <a:buClrTx/>
              <a:buSzTx/>
              <a:tabLst/>
            </a:pPr>
            <a:endParaRPr kumimoji="0" lang="en-GB" sz="2000" b="1" i="0" u="none" strike="noStrike" normalizeH="0" baseline="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GB" sz="2000" b="1" i="0" u="none" strike="noStrike" normalizeH="0" baseline="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GB" sz="2000" b="1" i="0" u="none" strike="noStrike" normalizeH="0" baseline="0"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OVC end of the SS support pin is assumed to be fixed.</a:t>
            </a:r>
          </a:p>
          <a:p>
            <a:pPr marL="0" marR="0" lvl="0" indent="0" algn="just" defTabSz="914400" rtl="0" eaLnBrk="1" fontAlgn="base" latinLnBrk="0" hangingPunct="1">
              <a:lnSpc>
                <a:spcPct val="100000"/>
              </a:lnSpc>
              <a:spcBef>
                <a:spcPct val="0"/>
              </a:spcBef>
              <a:spcAft>
                <a:spcPct val="0"/>
              </a:spcAft>
              <a:buClrTx/>
              <a:buSzTx/>
              <a:tabLst/>
            </a:pPr>
            <a:endParaRPr kumimoji="0" lang="en-US" sz="1200" b="1" i="0" u="none" strike="noStrike" normalizeH="0" baseline="0"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GB" sz="2000" b="1" i="0" u="none" strike="noStrike" normalizeH="0" baseline="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GB" sz="2000" b="1" i="0" u="none" strike="noStrike" normalizeH="0" baseline="0" dirty="0"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Conservative approximation of dead load of helium vessel, helium, cavity, solenoid, thermal shield, associated cryogenic piping has been considered for structural analysis. Total approximate load of 24000N will act on 12 nos. of G11 support post having cross section area of 1551 mm</a:t>
            </a:r>
            <a:r>
              <a:rPr kumimoji="0" lang="en-GB" sz="2000" b="1" i="0" u="none" strike="noStrike" normalizeH="0" baseline="30000" dirty="0"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2</a:t>
            </a:r>
            <a:r>
              <a:rPr kumimoji="0" lang="en-GB" sz="2000" b="1" i="0" u="none" strike="noStrike" normalizeH="0" baseline="0" dirty="0"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The whole load is converted to equivalent pressure load on each G11 support post and amounts to 1.3 </a:t>
            </a:r>
            <a:r>
              <a:rPr kumimoji="0" lang="en-GB" sz="2000" b="1" i="0" u="none" strike="noStrike" normalizeH="0" baseline="0" dirty="0" err="1"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MPa</a:t>
            </a:r>
            <a:r>
              <a:rPr kumimoji="0" lang="en-GB" sz="2000" b="1" i="0" u="none" strike="noStrike" normalizeH="0" baseline="0" dirty="0" smtClean="0">
                <a:ln w="1905">
                  <a:solidFill>
                    <a:sysClr val="windowText" lastClr="000000"/>
                  </a:solidFill>
                </a:ln>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a:t>
            </a:r>
            <a:endParaRPr kumimoji="0" lang="en-GB" sz="4400" b="1" i="0" u="none" strike="noStrike" normalizeH="0" baseline="0"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endParaRPr>
          </a:p>
        </p:txBody>
      </p:sp>
      <p:pic>
        <p:nvPicPr>
          <p:cNvPr id="7" name="Picture 3" descr="ssdf.jpg"/>
          <p:cNvPicPr>
            <a:picLocks noChangeArrowheads="1"/>
          </p:cNvPicPr>
          <p:nvPr/>
        </p:nvPicPr>
        <p:blipFill>
          <a:blip r:embed="rId2" cstate="print"/>
          <a:srcRect/>
          <a:stretch>
            <a:fillRect/>
          </a:stretch>
        </p:blipFill>
        <p:spPr bwMode="auto">
          <a:xfrm>
            <a:off x="4876800" y="990600"/>
            <a:ext cx="4267200" cy="4953000"/>
          </a:xfrm>
          <a:prstGeom prst="rect">
            <a:avLst/>
          </a:prstGeom>
          <a:noFill/>
          <a:ln w="9525">
            <a:noFill/>
            <a:miter lim="800000"/>
            <a:headEnd/>
            <a:tailEnd/>
          </a:ln>
        </p:spPr>
      </p:pic>
      <p:sp>
        <p:nvSpPr>
          <p:cNvPr id="8" name="TextBox 7"/>
          <p:cNvSpPr txBox="1"/>
          <p:nvPr/>
        </p:nvSpPr>
        <p:spPr>
          <a:xfrm>
            <a:off x="152400" y="152400"/>
            <a:ext cx="8763000" cy="523220"/>
          </a:xfrm>
          <a:prstGeom prst="rect">
            <a:avLst/>
          </a:prstGeom>
          <a:solidFill>
            <a:srgbClr val="CCFF66"/>
          </a:solidFill>
          <a:ln>
            <a:solidFill>
              <a:schemeClr val="tx1"/>
            </a:solidFill>
          </a:ln>
        </p:spPr>
        <p:txBody>
          <a:bodyPr wrap="square" rtlCol="0">
            <a:spAutoFit/>
          </a:bodyPr>
          <a:lstStyle/>
          <a:p>
            <a:pPr algn="ctr"/>
            <a:r>
              <a:rPr lang="en-US" sz="28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Structural Analysis</a:t>
            </a:r>
            <a:endParaRPr lang="en-US" sz="28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52400"/>
            <a:ext cx="8839200" cy="533400"/>
          </a:xfrm>
          <a:prstGeom prst="rect">
            <a:avLst/>
          </a:prstGeom>
          <a:solidFill>
            <a:srgbClr val="FFFF66"/>
          </a:solidFill>
          <a:ln w="9525">
            <a:solidFill>
              <a:schemeClr val="tx1"/>
            </a:solidFill>
            <a:miter lim="800000"/>
            <a:headEnd/>
            <a:tailEnd/>
          </a:ln>
          <a:effectLst>
            <a:innerShdw blurRad="114300">
              <a:prstClr val="black"/>
            </a:innerShdw>
          </a:effectLst>
        </p:spPr>
        <p:txBody>
          <a:bodyPr anchor="ctr"/>
          <a:lstStyle/>
          <a:p>
            <a:pPr algn="ctr" eaLnBrk="0" hangingPunct="0">
              <a:defRPr/>
            </a:pP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rPr>
              <a:t>650 MHz,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sym typeface="Symbol"/>
              </a:rPr>
              <a:t>=0.61, elliptical cavity simulation</a:t>
            </a:r>
            <a:endParaRPr lang="en-IN"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endParaRPr>
          </a:p>
        </p:txBody>
      </p:sp>
      <p:sp>
        <p:nvSpPr>
          <p:cNvPr id="3" name="TextBox 2"/>
          <p:cNvSpPr txBox="1"/>
          <p:nvPr/>
        </p:nvSpPr>
        <p:spPr>
          <a:xfrm>
            <a:off x="7162800" y="838200"/>
            <a:ext cx="1828800" cy="923330"/>
          </a:xfrm>
          <a:prstGeom prst="rect">
            <a:avLst/>
          </a:prstGeom>
          <a:solidFill>
            <a:srgbClr val="FFC000"/>
          </a:solidFill>
          <a:ln>
            <a:solidFill>
              <a:srgbClr val="00B0F0"/>
            </a:solidFill>
          </a:ln>
          <a:effectLst>
            <a:innerShdw blurRad="63500" dist="50800" dir="8100000">
              <a:prstClr val="black">
                <a:alpha val="50000"/>
              </a:prstClr>
            </a:innerShdw>
          </a:effectLst>
        </p:spPr>
        <p:txBody>
          <a:bodyPr wrap="square" rtlCol="0">
            <a:spAutoFit/>
          </a:bodyPr>
          <a:lstStyle/>
          <a:p>
            <a:pPr algn="ctr"/>
            <a:r>
              <a:rPr lang="en-US" b="1" dirty="0" smtClean="0">
                <a:solidFill>
                  <a:srgbClr val="C00000"/>
                </a:solidFill>
                <a:latin typeface="Times New Roman" pitchFamily="18" charset="0"/>
                <a:cs typeface="Times New Roman" pitchFamily="18" charset="0"/>
              </a:rPr>
              <a:t>Data: </a:t>
            </a:r>
          </a:p>
          <a:p>
            <a:pPr algn="ctr"/>
            <a:r>
              <a:rPr lang="en-US" b="1" dirty="0" smtClean="0">
                <a:latin typeface="Times New Roman" pitchFamily="18" charset="0"/>
                <a:cs typeface="Times New Roman" pitchFamily="18" charset="0"/>
              </a:rPr>
              <a:t>Generated by VECC</a:t>
            </a:r>
            <a:endParaRPr lang="en-US" b="1" dirty="0">
              <a:latin typeface="Times New Roman" pitchFamily="18" charset="0"/>
              <a:cs typeface="Times New Roman" pitchFamily="18" charset="0"/>
            </a:endParaRPr>
          </a:p>
        </p:txBody>
      </p:sp>
      <p:sp>
        <p:nvSpPr>
          <p:cNvPr id="4" name="TextBox 3"/>
          <p:cNvSpPr txBox="1"/>
          <p:nvPr/>
        </p:nvSpPr>
        <p:spPr>
          <a:xfrm>
            <a:off x="7162800" y="1828800"/>
            <a:ext cx="1828800" cy="646331"/>
          </a:xfrm>
          <a:prstGeom prst="rect">
            <a:avLst/>
          </a:prstGeom>
          <a:solidFill>
            <a:srgbClr val="CCFF66"/>
          </a:solidFill>
          <a:ln>
            <a:solidFill>
              <a:srgbClr val="3333FF"/>
            </a:solidFill>
          </a:ln>
          <a:effectLst>
            <a:innerShdw blurRad="63500" dist="50800" dir="10800000">
              <a:prstClr val="black">
                <a:alpha val="50000"/>
              </a:prstClr>
            </a:innerShdw>
          </a:effectLst>
        </p:spPr>
        <p:txBody>
          <a:bodyPr wrap="square" rtlCol="0">
            <a:spAutoFit/>
          </a:bodyPr>
          <a:lstStyle/>
          <a:p>
            <a:pPr algn="ctr"/>
            <a:r>
              <a:rPr lang="en-US" b="1" dirty="0" smtClean="0">
                <a:solidFill>
                  <a:srgbClr val="C00000"/>
                </a:solidFill>
                <a:latin typeface="Times New Roman" pitchFamily="18" charset="0"/>
                <a:cs typeface="Times New Roman" pitchFamily="18" charset="0"/>
              </a:rPr>
              <a:t>Results:</a:t>
            </a:r>
          </a:p>
          <a:p>
            <a:pPr algn="ctr"/>
            <a:r>
              <a:rPr lang="en-US" b="1" dirty="0" smtClean="0">
                <a:latin typeface="Times New Roman" pitchFamily="18" charset="0"/>
                <a:cs typeface="Times New Roman" pitchFamily="18" charset="0"/>
              </a:rPr>
              <a:t>Very good!</a:t>
            </a:r>
          </a:p>
        </p:txBody>
      </p:sp>
      <p:pic>
        <p:nvPicPr>
          <p:cNvPr id="5" name="Picture 3" descr="J:\ssom\XI plan SCRF LINAC CAVITY\Cavity simulation results\Fundamental andHOM\Fundamental\Mode5-accelerating mode\Efieldprofile.bmp"/>
          <p:cNvPicPr>
            <a:picLocks noChangeAspect="1" noChangeArrowheads="1"/>
          </p:cNvPicPr>
          <p:nvPr/>
        </p:nvPicPr>
        <p:blipFill>
          <a:blip r:embed="rId2" cstate="print"/>
          <a:srcRect/>
          <a:stretch>
            <a:fillRect/>
          </a:stretch>
        </p:blipFill>
        <p:spPr bwMode="auto">
          <a:xfrm>
            <a:off x="0" y="1371600"/>
            <a:ext cx="4495799" cy="1941368"/>
          </a:xfrm>
          <a:prstGeom prst="rect">
            <a:avLst/>
          </a:prstGeom>
          <a:noFill/>
        </p:spPr>
      </p:pic>
      <p:sp>
        <p:nvSpPr>
          <p:cNvPr id="6" name="TextBox 5"/>
          <p:cNvSpPr txBox="1"/>
          <p:nvPr/>
        </p:nvSpPr>
        <p:spPr>
          <a:xfrm>
            <a:off x="3048000" y="838200"/>
            <a:ext cx="1828800" cy="646331"/>
          </a:xfrm>
          <a:prstGeom prst="rect">
            <a:avLst/>
          </a:prstGeom>
          <a:solidFill>
            <a:srgbClr val="CCFFFF"/>
          </a:solidFill>
          <a:ln>
            <a:solidFill>
              <a:srgbClr val="00B050"/>
            </a:solidFill>
          </a:ln>
          <a:effectLst>
            <a:innerShdw blurRad="114300">
              <a:prstClr val="black"/>
            </a:innerShdw>
          </a:effectLst>
        </p:spPr>
        <p:txBody>
          <a:bodyPr wrap="square" rtlCol="0">
            <a:spAutoFit/>
          </a:bodyPr>
          <a:lstStyle/>
          <a:p>
            <a:pPr algn="ctr"/>
            <a:r>
              <a:rPr lang="en-US" b="1" dirty="0" smtClean="0">
                <a:latin typeface="Times New Roman" pitchFamily="18" charset="0"/>
                <a:cs typeface="Times New Roman" pitchFamily="18" charset="0"/>
              </a:rPr>
              <a:t>Field flatness:</a:t>
            </a:r>
          </a:p>
          <a:p>
            <a:pPr algn="ctr"/>
            <a:r>
              <a:rPr lang="en-US" b="1" dirty="0" smtClean="0">
                <a:solidFill>
                  <a:srgbClr val="C00000"/>
                </a:solidFill>
                <a:latin typeface="Times New Roman" pitchFamily="18" charset="0"/>
                <a:cs typeface="Times New Roman" pitchFamily="18" charset="0"/>
              </a:rPr>
              <a:t>Very good! </a:t>
            </a:r>
          </a:p>
        </p:txBody>
      </p:sp>
      <p:sp>
        <p:nvSpPr>
          <p:cNvPr id="7" name="TextBox 6"/>
          <p:cNvSpPr txBox="1"/>
          <p:nvPr/>
        </p:nvSpPr>
        <p:spPr>
          <a:xfrm>
            <a:off x="152400" y="914400"/>
            <a:ext cx="2438400" cy="369332"/>
          </a:xfrm>
          <a:prstGeom prst="rect">
            <a:avLst/>
          </a:prstGeom>
          <a:solidFill>
            <a:srgbClr val="FFFF00"/>
          </a:solidFill>
          <a:ln>
            <a:solidFill>
              <a:schemeClr val="tx1"/>
            </a:solidFill>
          </a:ln>
          <a:effectLst>
            <a:innerShdw blurRad="114300">
              <a:prstClr val="black"/>
            </a:innerShdw>
          </a:effectLst>
        </p:spPr>
        <p:txBody>
          <a:bodyPr wrap="square" rtlCol="0">
            <a:spAutoFit/>
          </a:bodyPr>
          <a:lstStyle/>
          <a:p>
            <a:pPr algn="ctr"/>
            <a:r>
              <a:rPr lang="en-US" b="1" dirty="0" smtClean="0">
                <a:latin typeface="Times New Roman" pitchFamily="18" charset="0"/>
                <a:cs typeface="Times New Roman" pitchFamily="18" charset="0"/>
              </a:rPr>
              <a:t>Accelerating mode</a:t>
            </a:r>
          </a:p>
        </p:txBody>
      </p:sp>
      <p:sp>
        <p:nvSpPr>
          <p:cNvPr id="8" name="TextBox 7"/>
          <p:cNvSpPr txBox="1"/>
          <p:nvPr/>
        </p:nvSpPr>
        <p:spPr>
          <a:xfrm>
            <a:off x="7162800" y="2667000"/>
            <a:ext cx="1828800" cy="646331"/>
          </a:xfrm>
          <a:prstGeom prst="rect">
            <a:avLst/>
          </a:prstGeom>
          <a:solidFill>
            <a:srgbClr val="FFFF99"/>
          </a:solidFill>
          <a:ln>
            <a:solidFill>
              <a:srgbClr val="3333FF"/>
            </a:solidFill>
          </a:ln>
          <a:effectLst>
            <a:innerShdw blurRad="63500" dist="50800" dir="8100000">
              <a:prstClr val="black">
                <a:alpha val="50000"/>
              </a:prstClr>
            </a:innerShdw>
          </a:effectLst>
        </p:spPr>
        <p:txBody>
          <a:bodyPr wrap="square" rtlCol="0">
            <a:spAutoFit/>
          </a:bodyPr>
          <a:lstStyle/>
          <a:p>
            <a:r>
              <a:rPr lang="en-US" dirty="0" err="1" smtClean="0">
                <a:latin typeface="Times New Roman" pitchFamily="18" charset="0"/>
                <a:cs typeface="Times New Roman" pitchFamily="18" charset="0"/>
              </a:rPr>
              <a:t>kc</a:t>
            </a:r>
            <a:r>
              <a:rPr lang="en-US" dirty="0" smtClean="0">
                <a:latin typeface="Times New Roman" pitchFamily="18" charset="0"/>
                <a:cs typeface="Times New Roman" pitchFamily="18" charset="0"/>
              </a:rPr>
              <a:t> </a:t>
            </a:r>
            <a:r>
              <a:rPr lang="en-US" b="1" dirty="0" smtClean="0">
                <a:solidFill>
                  <a:srgbClr val="3333FF"/>
                </a:solidFill>
                <a:latin typeface="Times New Roman" pitchFamily="18" charset="0"/>
                <a:cs typeface="Times New Roman" pitchFamily="18" charset="0"/>
              </a:rPr>
              <a:t>= 1.24%</a:t>
            </a:r>
          </a:p>
          <a:p>
            <a:r>
              <a:rPr lang="en-US" b="1" dirty="0" smtClean="0">
                <a:solidFill>
                  <a:srgbClr val="3333FF"/>
                </a:solidFill>
                <a:latin typeface="Times New Roman" pitchFamily="18" charset="0"/>
                <a:cs typeface="Times New Roman" pitchFamily="18" charset="0"/>
              </a:rPr>
              <a:t>( </a:t>
            </a:r>
            <a:r>
              <a:rPr lang="en-US" b="1" dirty="0" err="1" smtClean="0">
                <a:solidFill>
                  <a:srgbClr val="3333FF"/>
                </a:solidFill>
                <a:latin typeface="Times New Roman" pitchFamily="18" charset="0"/>
                <a:cs typeface="Times New Roman" pitchFamily="18" charset="0"/>
              </a:rPr>
              <a:t>Riris</a:t>
            </a:r>
            <a:r>
              <a:rPr lang="en-US" b="1" dirty="0" smtClean="0">
                <a:solidFill>
                  <a:srgbClr val="3333FF"/>
                </a:solidFill>
                <a:latin typeface="Times New Roman" pitchFamily="18" charset="0"/>
                <a:cs typeface="Times New Roman" pitchFamily="18" charset="0"/>
              </a:rPr>
              <a:t>=48 mm.) </a:t>
            </a:r>
          </a:p>
        </p:txBody>
      </p:sp>
      <p:pic>
        <p:nvPicPr>
          <p:cNvPr id="9" name="Picture 2"/>
          <p:cNvPicPr>
            <a:picLocks noChangeAspect="1" noChangeArrowheads="1"/>
          </p:cNvPicPr>
          <p:nvPr/>
        </p:nvPicPr>
        <p:blipFill>
          <a:blip r:embed="rId3" cstate="print"/>
          <a:srcRect/>
          <a:stretch>
            <a:fillRect/>
          </a:stretch>
        </p:blipFill>
        <p:spPr bwMode="auto">
          <a:xfrm>
            <a:off x="0" y="3352800"/>
            <a:ext cx="9144000" cy="3505200"/>
          </a:xfrm>
          <a:prstGeom prst="rect">
            <a:avLst/>
          </a:prstGeom>
          <a:noFill/>
          <a:ln w="9525">
            <a:noFill/>
            <a:miter lim="800000"/>
            <a:headEnd/>
            <a:tailEnd/>
          </a:ln>
          <a:effectLst/>
        </p:spPr>
      </p:pic>
      <p:sp>
        <p:nvSpPr>
          <p:cNvPr id="10" name="Freeform 9"/>
          <p:cNvSpPr/>
          <p:nvPr/>
        </p:nvSpPr>
        <p:spPr>
          <a:xfrm>
            <a:off x="762000" y="1295400"/>
            <a:ext cx="6400800" cy="5562600"/>
          </a:xfrm>
          <a:custGeom>
            <a:avLst/>
            <a:gdLst>
              <a:gd name="connsiteX0" fmla="*/ 2578509 w 6339348"/>
              <a:gd name="connsiteY0" fmla="*/ 3200400 h 5535561"/>
              <a:gd name="connsiteX1" fmla="*/ 3065206 w 6339348"/>
              <a:gd name="connsiteY1" fmla="*/ 3215148 h 5535561"/>
              <a:gd name="connsiteX2" fmla="*/ 3050457 w 6339348"/>
              <a:gd name="connsiteY2" fmla="*/ 4940709 h 5535561"/>
              <a:gd name="connsiteX3" fmla="*/ 2696496 w 6339348"/>
              <a:gd name="connsiteY3" fmla="*/ 5176683 h 5535561"/>
              <a:gd name="connsiteX4" fmla="*/ 484238 w 6339348"/>
              <a:gd name="connsiteY4" fmla="*/ 5206180 h 5535561"/>
              <a:gd name="connsiteX5" fmla="*/ 395748 w 6339348"/>
              <a:gd name="connsiteY5" fmla="*/ 3200400 h 5535561"/>
              <a:gd name="connsiteX6" fmla="*/ 2858728 w 6339348"/>
              <a:gd name="connsiteY6" fmla="*/ 3259393 h 5535561"/>
              <a:gd name="connsiteX7" fmla="*/ 2519515 w 6339348"/>
              <a:gd name="connsiteY7" fmla="*/ 3215148 h 5535561"/>
              <a:gd name="connsiteX8" fmla="*/ 2917722 w 6339348"/>
              <a:gd name="connsiteY8" fmla="*/ 3259393 h 5535561"/>
              <a:gd name="connsiteX9" fmla="*/ 3050457 w 6339348"/>
              <a:gd name="connsiteY9" fmla="*/ 3170903 h 5535561"/>
              <a:gd name="connsiteX10" fmla="*/ 3050457 w 6339348"/>
              <a:gd name="connsiteY10" fmla="*/ 3141406 h 5535561"/>
              <a:gd name="connsiteX11" fmla="*/ 6339348 w 6339348"/>
              <a:gd name="connsiteY11" fmla="*/ 0 h 553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9348" h="5535561">
                <a:moveTo>
                  <a:pt x="2578509" y="3200400"/>
                </a:moveTo>
                <a:cubicBezTo>
                  <a:pt x="2782528" y="3062748"/>
                  <a:pt x="2986548" y="2925097"/>
                  <a:pt x="3065206" y="3215148"/>
                </a:cubicBezTo>
                <a:cubicBezTo>
                  <a:pt x="3143864" y="3505199"/>
                  <a:pt x="3111909" y="4613787"/>
                  <a:pt x="3050457" y="4940709"/>
                </a:cubicBezTo>
                <a:cubicBezTo>
                  <a:pt x="2989005" y="5267631"/>
                  <a:pt x="3124199" y="5132438"/>
                  <a:pt x="2696496" y="5176683"/>
                </a:cubicBezTo>
                <a:cubicBezTo>
                  <a:pt x="2268793" y="5220928"/>
                  <a:pt x="867696" y="5535561"/>
                  <a:pt x="484238" y="5206180"/>
                </a:cubicBezTo>
                <a:cubicBezTo>
                  <a:pt x="100780" y="4876800"/>
                  <a:pt x="0" y="3524865"/>
                  <a:pt x="395748" y="3200400"/>
                </a:cubicBezTo>
                <a:cubicBezTo>
                  <a:pt x="791496" y="2875936"/>
                  <a:pt x="2504767" y="3256935"/>
                  <a:pt x="2858728" y="3259393"/>
                </a:cubicBezTo>
                <a:cubicBezTo>
                  <a:pt x="3212689" y="3261851"/>
                  <a:pt x="2509683" y="3215148"/>
                  <a:pt x="2519515" y="3215148"/>
                </a:cubicBezTo>
                <a:cubicBezTo>
                  <a:pt x="2529347" y="3215148"/>
                  <a:pt x="2829232" y="3266767"/>
                  <a:pt x="2917722" y="3259393"/>
                </a:cubicBezTo>
                <a:cubicBezTo>
                  <a:pt x="3006212" y="3252019"/>
                  <a:pt x="3028335" y="3190567"/>
                  <a:pt x="3050457" y="3170903"/>
                </a:cubicBezTo>
                <a:cubicBezTo>
                  <a:pt x="3072579" y="3151239"/>
                  <a:pt x="3050457" y="3141406"/>
                  <a:pt x="3050457" y="3141406"/>
                </a:cubicBezTo>
                <a:cubicBezTo>
                  <a:pt x="3598606" y="2612922"/>
                  <a:pt x="5931309" y="464574"/>
                  <a:pt x="6339348" y="0"/>
                </a:cubicBezTo>
              </a:path>
            </a:pathLst>
          </a:custGeom>
          <a:ln>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pic>
        <p:nvPicPr>
          <p:cNvPr id="11" name="Picture 2"/>
          <p:cNvPicPr>
            <a:picLocks noChangeAspect="1" noChangeArrowheads="1"/>
          </p:cNvPicPr>
          <p:nvPr/>
        </p:nvPicPr>
        <p:blipFill>
          <a:blip r:embed="rId4" cstate="print"/>
          <a:srcRect/>
          <a:stretch>
            <a:fillRect/>
          </a:stretch>
        </p:blipFill>
        <p:spPr bwMode="auto">
          <a:xfrm>
            <a:off x="3509602" y="1523999"/>
            <a:ext cx="3653198" cy="17753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pppp"/>
          <p:cNvPicPr>
            <a:picLocks noChangeAspect="1" noChangeArrowheads="1"/>
          </p:cNvPicPr>
          <p:nvPr/>
        </p:nvPicPr>
        <p:blipFill>
          <a:blip r:embed="rId2" cstate="print"/>
          <a:srcRect/>
          <a:stretch>
            <a:fillRect/>
          </a:stretch>
        </p:blipFill>
        <p:spPr bwMode="auto">
          <a:xfrm>
            <a:off x="0" y="1143000"/>
            <a:ext cx="5720292" cy="3581400"/>
          </a:xfrm>
          <a:prstGeom prst="rect">
            <a:avLst/>
          </a:prstGeom>
          <a:noFill/>
          <a:ln w="9525">
            <a:noFill/>
            <a:miter lim="800000"/>
            <a:headEnd/>
            <a:tailEnd/>
          </a:ln>
        </p:spPr>
      </p:pic>
      <p:sp>
        <p:nvSpPr>
          <p:cNvPr id="9" name="Rectangle 8"/>
          <p:cNvSpPr/>
          <p:nvPr/>
        </p:nvSpPr>
        <p:spPr>
          <a:xfrm>
            <a:off x="5867400" y="1143000"/>
            <a:ext cx="3124200" cy="5078313"/>
          </a:xfrm>
          <a:prstGeom prst="rect">
            <a:avLst/>
          </a:prstGeom>
          <a:solidFill>
            <a:srgbClr val="FFFF99"/>
          </a:solidFill>
          <a:ln>
            <a:solidFill>
              <a:schemeClr val="tx1"/>
            </a:solidFill>
          </a:ln>
        </p:spPr>
        <p:txBody>
          <a:bodyPr wrap="square">
            <a:spAutoFit/>
          </a:bodyPr>
          <a:lstStyle/>
          <a:p>
            <a:pPr>
              <a:buFont typeface="Arial" pitchFamily="34" charset="0"/>
              <a:buChar char="•"/>
            </a:pP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Deformation is inversely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proportional to Young's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modulus for mechanical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loading. </a:t>
            </a:r>
          </a:p>
          <a:p>
            <a:endPar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For Aluminium 'E' Value is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less than SS. </a:t>
            </a:r>
          </a:p>
          <a:p>
            <a:endPar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For thermal loading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deformation is proportional</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to thermal expansion co-</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efficient, which is high for Al</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in comparison to SS. </a:t>
            </a:r>
          </a:p>
          <a:p>
            <a:endPar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Hence Aluminium shows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higher total deformation </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even though the ∆T is less</a:t>
            </a:r>
          </a:p>
          <a:p>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for </a:t>
            </a:r>
            <a:r>
              <a:rPr lang="en-GB"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Aluminum</a:t>
            </a:r>
            <a:r>
              <a:rPr lang="en-GB"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t>
            </a:r>
            <a:endParaRPr lang="en-US"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10" name="Rectangle 9"/>
          <p:cNvSpPr/>
          <p:nvPr/>
        </p:nvSpPr>
        <p:spPr>
          <a:xfrm>
            <a:off x="76200" y="228600"/>
            <a:ext cx="8915400" cy="461665"/>
          </a:xfrm>
          <a:prstGeom prst="rect">
            <a:avLst/>
          </a:prstGeom>
          <a:solidFill>
            <a:srgbClr val="CCFF66"/>
          </a:solidFill>
          <a:ln>
            <a:solidFill>
              <a:schemeClr val="tx1"/>
            </a:solidFill>
          </a:ln>
        </p:spPr>
        <p:txBody>
          <a:bodyPr wrap="square">
            <a:spAutoFit/>
          </a:bodyPr>
          <a:lstStyle/>
          <a:p>
            <a:pPr algn="ctr"/>
            <a:r>
              <a:rPr lang="en-US" sz="2400" b="1" dirty="0" smtClean="0">
                <a:ln w="1905"/>
                <a:effectLst>
                  <a:innerShdw blurRad="69850" dist="43180" dir="5400000">
                    <a:srgbClr val="000000">
                      <a:alpha val="65000"/>
                    </a:srgbClr>
                  </a:innerShdw>
                </a:effectLst>
                <a:latin typeface="Times New Roman" pitchFamily="18" charset="0"/>
                <a:cs typeface="Times New Roman" pitchFamily="18" charset="0"/>
              </a:rPr>
              <a:t>STRONG BACK  Al  vs.  SS</a:t>
            </a:r>
            <a:endParaRPr lang="en-US" sz="2400" b="1" dirty="0">
              <a:ln w="1905"/>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2" descr="pppo"/>
          <p:cNvPicPr>
            <a:picLocks noChangeAspect="1" noChangeArrowheads="1"/>
          </p:cNvPicPr>
          <p:nvPr/>
        </p:nvPicPr>
        <p:blipFill>
          <a:blip r:embed="rId2" cstate="print"/>
          <a:srcRect/>
          <a:stretch>
            <a:fillRect/>
          </a:stretch>
        </p:blipFill>
        <p:spPr bwMode="auto">
          <a:xfrm>
            <a:off x="152400" y="1143000"/>
            <a:ext cx="4981498" cy="3276600"/>
          </a:xfrm>
          <a:prstGeom prst="rect">
            <a:avLst/>
          </a:prstGeom>
          <a:noFill/>
          <a:ln w="9525">
            <a:noFill/>
            <a:miter lim="800000"/>
            <a:headEnd/>
            <a:tailEnd/>
          </a:ln>
        </p:spPr>
      </p:pic>
      <p:sp>
        <p:nvSpPr>
          <p:cNvPr id="17" name="Rectangle 3"/>
          <p:cNvSpPr>
            <a:spLocks noChangeArrowheads="1"/>
          </p:cNvSpPr>
          <p:nvPr/>
        </p:nvSpPr>
        <p:spPr bwMode="auto">
          <a:xfrm>
            <a:off x="5181600" y="1058362"/>
            <a:ext cx="3810000" cy="4755148"/>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90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Stress is because of dead load &amp; thermal loading. </a:t>
            </a:r>
          </a:p>
          <a:p>
            <a:pPr marL="0" marR="0" lvl="0" indent="119063" algn="just" defTabSz="914400" rtl="0" eaLnBrk="1" fontAlgn="base" latinLnBrk="0" hangingPunct="1">
              <a:lnSpc>
                <a:spcPct val="100000"/>
              </a:lnSpc>
              <a:spcBef>
                <a:spcPct val="0"/>
              </a:spcBef>
              <a:spcAft>
                <a:spcPct val="0"/>
              </a:spcAft>
              <a:buClrTx/>
              <a:buSzTx/>
              <a:tabLst/>
            </a:pPr>
            <a:endParaRPr lang="en-GB" b="1"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endParaRPr>
          </a:p>
          <a:p>
            <a:pPr marL="0" marR="0" lvl="0" indent="1190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Thermal stress is dependent on E, thermal expansion co-efficient and temperature difference. </a:t>
            </a:r>
          </a:p>
          <a:p>
            <a:pPr marL="0" marR="0" lvl="0" indent="119063" algn="just" defTabSz="914400" rtl="0" eaLnBrk="1" fontAlgn="base" latinLnBrk="0" hangingPunct="1">
              <a:lnSpc>
                <a:spcPct val="100000"/>
              </a:lnSpc>
              <a:spcBef>
                <a:spcPct val="0"/>
              </a:spcBef>
              <a:spcAft>
                <a:spcPct val="0"/>
              </a:spcAft>
              <a:buClrTx/>
              <a:buSzTx/>
              <a:tabLst/>
            </a:pPr>
            <a:endPar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endParaRPr>
          </a:p>
          <a:p>
            <a:pPr marL="0" marR="0" lvl="0" indent="1190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For SS though the thermal expansion co-efficient is less than Al, but other two factors are higher, hence stress value is high.</a:t>
            </a:r>
          </a:p>
          <a:p>
            <a:pPr marL="0" marR="0" lvl="0" indent="119063" algn="just" defTabSz="914400" rtl="0" eaLnBrk="1" fontAlgn="base" latinLnBrk="0" hangingPunct="1">
              <a:lnSpc>
                <a:spcPct val="100000"/>
              </a:lnSpc>
              <a:spcBef>
                <a:spcPct val="0"/>
              </a:spcBef>
              <a:spcAft>
                <a:spcPct val="0"/>
              </a:spcAft>
              <a:buClrTx/>
              <a:buSzTx/>
              <a:tabLst/>
            </a:pPr>
            <a:endParaRPr lang="en-US" sz="1100" b="1" dirty="0" smtClean="0">
              <a:ln w="1905"/>
              <a:effectLst>
                <a:innerShdw blurRad="69850" dist="43180" dir="5400000">
                  <a:srgbClr val="000000">
                    <a:alpha val="65000"/>
                  </a:srgbClr>
                </a:innerShdw>
              </a:effectLst>
              <a:latin typeface="Times New Roman" pitchFamily="18" charset="0"/>
              <a:cs typeface="Times New Roman" pitchFamily="18" charset="0"/>
            </a:endParaRPr>
          </a:p>
          <a:p>
            <a:pPr marL="0" marR="0" lvl="0" indent="119063"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For the above graphs, higher value of stress is due to presence of local holes in the path. Average stress is</a:t>
            </a:r>
            <a:r>
              <a:rPr kumimoji="0" lang="en-GB" b="1" i="0" u="none" strike="noStrike" normalizeH="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within</a:t>
            </a:r>
            <a:r>
              <a:rPr kumimoji="0" lang="en-GB" b="1" i="0" u="none" strike="noStrike" normalizeH="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 </a:t>
            </a:r>
            <a:r>
              <a:rPr kumimoji="0" lang="en-GB" b="1" i="0" u="none" strike="noStrike" normalizeH="0" baseline="0" dirty="0" smtClean="0">
                <a:ln w="1905"/>
                <a:effectLst>
                  <a:innerShdw blurRad="69850" dist="43180" dir="5400000">
                    <a:srgbClr val="000000">
                      <a:alpha val="65000"/>
                    </a:srgbClr>
                  </a:innerShdw>
                </a:effectLst>
                <a:latin typeface="Times New Roman" pitchFamily="18" charset="0"/>
                <a:ea typeface="Times New Roman" pitchFamily="18" charset="0"/>
                <a:cs typeface="Times New Roman" pitchFamily="18" charset="0"/>
              </a:rPr>
              <a:t>safe limit.</a:t>
            </a:r>
            <a:endParaRPr kumimoji="0" lang="en-GB" sz="4000" b="1" i="0" u="none" strike="noStrike" normalizeH="0" baseline="0" dirty="0" smtClean="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Rectangle 4"/>
          <p:cNvSpPr/>
          <p:nvPr/>
        </p:nvSpPr>
        <p:spPr>
          <a:xfrm>
            <a:off x="76200" y="228600"/>
            <a:ext cx="8915400" cy="461665"/>
          </a:xfrm>
          <a:prstGeom prst="rect">
            <a:avLst/>
          </a:prstGeom>
          <a:solidFill>
            <a:srgbClr val="CCFF66"/>
          </a:solidFill>
          <a:ln>
            <a:solidFill>
              <a:schemeClr val="tx1"/>
            </a:solidFill>
          </a:ln>
        </p:spPr>
        <p:txBody>
          <a:bodyPr wrap="square">
            <a:spAutoFit/>
          </a:bodyPr>
          <a:lstStyle/>
          <a:p>
            <a:pPr algn="ctr"/>
            <a:r>
              <a:rPr lang="en-US" sz="2400" b="1" dirty="0" smtClean="0">
                <a:ln w="1905"/>
                <a:effectLst>
                  <a:innerShdw blurRad="69850" dist="43180" dir="5400000">
                    <a:srgbClr val="000000">
                      <a:alpha val="65000"/>
                    </a:srgbClr>
                  </a:innerShdw>
                </a:effectLst>
                <a:latin typeface="Times New Roman" pitchFamily="18" charset="0"/>
                <a:cs typeface="Times New Roman" pitchFamily="18" charset="0"/>
              </a:rPr>
              <a:t>STRONG BACK  Al  vs.  SS</a:t>
            </a:r>
            <a:endParaRPr lang="en-US" sz="2400" b="1" dirty="0">
              <a:ln w="1905"/>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Object 1"/>
          <p:cNvPicPr>
            <a:picLocks noChangeArrowheads="1"/>
          </p:cNvPicPr>
          <p:nvPr/>
        </p:nvPicPr>
        <p:blipFill>
          <a:blip r:embed="rId2" cstate="print"/>
          <a:srcRect l="-217" t="-2400" r="-6113" b="-816"/>
          <a:stretch>
            <a:fillRect/>
          </a:stretch>
        </p:blipFill>
        <p:spPr bwMode="auto">
          <a:xfrm>
            <a:off x="152400" y="685800"/>
            <a:ext cx="4953000" cy="3429000"/>
          </a:xfrm>
          <a:prstGeom prst="rect">
            <a:avLst/>
          </a:prstGeom>
          <a:noFill/>
          <a:ln w="9525">
            <a:noFill/>
            <a:miter lim="800000"/>
            <a:headEnd/>
            <a:tailEnd/>
          </a:ln>
        </p:spPr>
      </p:pic>
      <p:sp>
        <p:nvSpPr>
          <p:cNvPr id="3" name="Rectangle 2"/>
          <p:cNvSpPr/>
          <p:nvPr/>
        </p:nvSpPr>
        <p:spPr>
          <a:xfrm>
            <a:off x="76200" y="152400"/>
            <a:ext cx="8915400" cy="461665"/>
          </a:xfrm>
          <a:prstGeom prst="rect">
            <a:avLst/>
          </a:prstGeom>
          <a:solidFill>
            <a:srgbClr val="CCFF66"/>
          </a:solidFill>
          <a:ln>
            <a:solidFill>
              <a:schemeClr val="tx1"/>
            </a:solidFill>
          </a:ln>
        </p:spPr>
        <p:txBody>
          <a:bodyPr wrap="square">
            <a:spAutoFit/>
          </a:bodyPr>
          <a:lstStyle/>
          <a:p>
            <a:pPr algn="ctr"/>
            <a:r>
              <a:rPr lang="en-US" sz="24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Helium vessel for SSR1</a:t>
            </a:r>
            <a:endParaRPr lang="en-US" sz="2400" b="1" dirty="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4" name="Object 3"/>
          <p:cNvPicPr>
            <a:picLocks noChangeArrowheads="1"/>
          </p:cNvPicPr>
          <p:nvPr/>
        </p:nvPicPr>
        <p:blipFill>
          <a:blip r:embed="rId3" cstate="print"/>
          <a:srcRect l="-320" t="-452" r="-2855" b="-606"/>
          <a:stretch>
            <a:fillRect/>
          </a:stretch>
        </p:blipFill>
        <p:spPr bwMode="auto">
          <a:xfrm>
            <a:off x="5181600" y="3352800"/>
            <a:ext cx="39624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5"/>
          <p:cNvPicPr>
            <a:picLocks noChangeArrowheads="1"/>
          </p:cNvPicPr>
          <p:nvPr/>
        </p:nvPicPr>
        <p:blipFill>
          <a:blip r:embed="rId2" cstate="print"/>
          <a:srcRect t="-963" r="-360" b="-333"/>
          <a:stretch>
            <a:fillRect/>
          </a:stretch>
        </p:blipFill>
        <p:spPr bwMode="auto">
          <a:xfrm>
            <a:off x="152400" y="152400"/>
            <a:ext cx="2836863" cy="2209800"/>
          </a:xfrm>
          <a:prstGeom prst="rect">
            <a:avLst/>
          </a:prstGeom>
          <a:noFill/>
          <a:ln w="9525">
            <a:solidFill>
              <a:schemeClr val="tx1"/>
            </a:solidFill>
            <a:miter lim="800000"/>
            <a:headEnd/>
            <a:tailEnd/>
          </a:ln>
        </p:spPr>
      </p:pic>
      <p:pic>
        <p:nvPicPr>
          <p:cNvPr id="3" name="Picture 4" descr="Figure0003.png"/>
          <p:cNvPicPr>
            <a:picLocks noChangeAspect="1" noChangeArrowheads="1"/>
          </p:cNvPicPr>
          <p:nvPr/>
        </p:nvPicPr>
        <p:blipFill>
          <a:blip r:embed="rId3" cstate="print"/>
          <a:srcRect l="28906" t="33420" r="31250" b="15285"/>
          <a:stretch>
            <a:fillRect/>
          </a:stretch>
        </p:blipFill>
        <p:spPr bwMode="auto">
          <a:xfrm>
            <a:off x="3352800" y="152400"/>
            <a:ext cx="2286000" cy="2217399"/>
          </a:xfrm>
          <a:prstGeom prst="rect">
            <a:avLst/>
          </a:prstGeom>
          <a:noFill/>
          <a:ln w="9525">
            <a:solidFill>
              <a:schemeClr val="tx1"/>
            </a:solidFill>
            <a:miter lim="800000"/>
            <a:headEnd/>
            <a:tailEnd/>
          </a:ln>
        </p:spPr>
      </p:pic>
      <p:sp>
        <p:nvSpPr>
          <p:cNvPr id="4" name="Rectangle 3"/>
          <p:cNvSpPr>
            <a:spLocks noChangeArrowheads="1"/>
          </p:cNvSpPr>
          <p:nvPr/>
        </p:nvSpPr>
        <p:spPr bwMode="auto">
          <a:xfrm>
            <a:off x="152400" y="2603212"/>
            <a:ext cx="5562600" cy="584775"/>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b="1" dirty="0" smtClean="0">
                <a:latin typeface="Times New Roman" pitchFamily="18" charset="0"/>
                <a:cs typeface="Times New Roman" pitchFamily="18" charset="0"/>
              </a:rPr>
              <a:t>CASE-I (2  bar at room temperature during initial cool down)</a:t>
            </a:r>
          </a:p>
          <a:p>
            <a:pPr fontAlgn="base">
              <a:spcBef>
                <a:spcPct val="0"/>
              </a:spcBef>
              <a:spcAft>
                <a:spcPct val="0"/>
              </a:spcAft>
            </a:pPr>
            <a:r>
              <a:rPr lang="en-GB" sz="1600" b="1" cap="all" dirty="0" smtClean="0">
                <a:latin typeface="Times New Roman" pitchFamily="18" charset="0"/>
                <a:cs typeface="Times New Roman" pitchFamily="18" charset="0"/>
              </a:rPr>
              <a:t>Case-II (4 </a:t>
            </a:r>
            <a:r>
              <a:rPr lang="en-GB" sz="1600" b="1" dirty="0" smtClean="0">
                <a:latin typeface="Times New Roman" pitchFamily="18" charset="0"/>
                <a:cs typeface="Times New Roman" pitchFamily="18" charset="0"/>
              </a:rPr>
              <a:t>bar</a:t>
            </a:r>
            <a:r>
              <a:rPr lang="en-GB" sz="1600" b="1" cap="all" dirty="0" smtClean="0">
                <a:latin typeface="Times New Roman" pitchFamily="18" charset="0"/>
                <a:cs typeface="Times New Roman" pitchFamily="18" charset="0"/>
              </a:rPr>
              <a:t> </a:t>
            </a:r>
            <a:r>
              <a:rPr lang="en-GB" sz="1600" b="1" dirty="0" smtClean="0">
                <a:latin typeface="Times New Roman" pitchFamily="18" charset="0"/>
                <a:cs typeface="Times New Roman" pitchFamily="18" charset="0"/>
              </a:rPr>
              <a:t>external pressure+ low temperature, 2K</a:t>
            </a:r>
            <a:r>
              <a:rPr lang="en-GB" sz="1600" b="1" cap="all" dirty="0" smtClean="0">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p:txBody>
      </p:sp>
      <p:pic>
        <p:nvPicPr>
          <p:cNvPr id="5" name="Picture 20" descr="C:\Documents and Settings\Sutripta\Desktop\pr4.jpg"/>
          <p:cNvPicPr>
            <a:picLocks noChangeArrowheads="1"/>
          </p:cNvPicPr>
          <p:nvPr/>
        </p:nvPicPr>
        <p:blipFill>
          <a:blip r:embed="rId4" cstate="print"/>
          <a:srcRect/>
          <a:stretch>
            <a:fillRect/>
          </a:stretch>
        </p:blipFill>
        <p:spPr bwMode="auto">
          <a:xfrm>
            <a:off x="152400" y="3276600"/>
            <a:ext cx="3886200" cy="3581400"/>
          </a:xfrm>
          <a:prstGeom prst="rect">
            <a:avLst/>
          </a:prstGeom>
          <a:noFill/>
          <a:ln w="9525">
            <a:noFill/>
            <a:miter lim="800000"/>
            <a:headEnd/>
            <a:tailEnd/>
          </a:ln>
        </p:spPr>
      </p:pic>
      <p:pic>
        <p:nvPicPr>
          <p:cNvPr id="6" name="Picture 19" descr="C:\Documents and Settings\Sutripta\Desktop\pppp.JPG"/>
          <p:cNvPicPr>
            <a:picLocks noChangeArrowheads="1"/>
          </p:cNvPicPr>
          <p:nvPr/>
        </p:nvPicPr>
        <p:blipFill>
          <a:blip r:embed="rId5" cstate="print"/>
          <a:srcRect/>
          <a:stretch>
            <a:fillRect/>
          </a:stretch>
        </p:blipFill>
        <p:spPr bwMode="auto">
          <a:xfrm>
            <a:off x="6019800" y="457200"/>
            <a:ext cx="2962275" cy="2078038"/>
          </a:xfrm>
          <a:prstGeom prst="rect">
            <a:avLst/>
          </a:prstGeom>
          <a:noFill/>
          <a:ln w="9525">
            <a:noFill/>
            <a:miter lim="800000"/>
            <a:headEnd/>
            <a:tailEnd/>
          </a:ln>
        </p:spPr>
      </p:pic>
      <p:sp>
        <p:nvSpPr>
          <p:cNvPr id="7" name="Rectangle 4"/>
          <p:cNvSpPr>
            <a:spLocks noChangeArrowheads="1"/>
          </p:cNvSpPr>
          <p:nvPr/>
        </p:nvSpPr>
        <p:spPr bwMode="auto">
          <a:xfrm>
            <a:off x="5791200" y="2514600"/>
            <a:ext cx="3259754" cy="954107"/>
          </a:xfrm>
          <a:prstGeom prst="rect">
            <a:avLst/>
          </a:prstGeom>
          <a:solidFill>
            <a:srgbClr val="CC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9063"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Figure:</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Stress </a:t>
            </a:r>
            <a:r>
              <a:rPr kumimoji="0" lang="en-GB"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Linearisation</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of </a:t>
            </a:r>
          </a:p>
          <a:p>
            <a:pPr marL="0" marR="0" lvl="0" indent="119063"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primary stress:</a:t>
            </a:r>
            <a:endParaRPr kumimoji="0" lang="en-US"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19063" algn="l"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Pm = 8.8 </a:t>
            </a:r>
            <a:r>
              <a:rPr kumimoji="0" lang="en-GB"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Mpa</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GB" sz="1400" b="1" i="0" u="none" strike="noStrike" cap="none" normalizeH="0" baseline="0" dirty="0" smtClean="0">
                <a:ln>
                  <a:noFill/>
                </a:ln>
                <a:solidFill>
                  <a:srgbClr val="0000CC"/>
                </a:solidFill>
                <a:effectLst/>
                <a:latin typeface="Times New Roman" pitchFamily="18" charset="0"/>
                <a:ea typeface="Times New Roman" pitchFamily="18" charset="0"/>
                <a:cs typeface="Times New Roman" pitchFamily="18" charset="0"/>
              </a:rPr>
              <a:t>&lt; </a:t>
            </a:r>
            <a:r>
              <a:rPr kumimoji="0" lang="en-GB" sz="1400" b="1" i="0" u="none" strike="noStrike" cap="none" normalizeH="0" baseline="0" dirty="0" err="1" smtClean="0">
                <a:ln>
                  <a:noFill/>
                </a:ln>
                <a:solidFill>
                  <a:srgbClr val="0000CC"/>
                </a:solidFill>
                <a:effectLst/>
                <a:latin typeface="Times New Roman" pitchFamily="18" charset="0"/>
                <a:ea typeface="Times New Roman" pitchFamily="18" charset="0"/>
                <a:cs typeface="Times New Roman" pitchFamily="18" charset="0"/>
              </a:rPr>
              <a:t>Sm</a:t>
            </a:r>
            <a:r>
              <a:rPr kumimoji="0" lang="en-GB" sz="1400" b="1" i="0" u="none" strike="noStrike" cap="none" normalizeH="0" baseline="0" dirty="0" smtClean="0">
                <a:ln>
                  <a:noFill/>
                </a:ln>
                <a:solidFill>
                  <a:srgbClr val="0000CC"/>
                </a:solidFill>
                <a:effectLst/>
                <a:latin typeface="Times New Roman" pitchFamily="18" charset="0"/>
                <a:ea typeface="Times New Roman" pitchFamily="18" charset="0"/>
                <a:cs typeface="Times New Roman" pitchFamily="18" charset="0"/>
              </a:rPr>
              <a:t> = 33 </a:t>
            </a:r>
            <a:r>
              <a:rPr kumimoji="0" lang="en-GB" sz="1400" b="1" i="0" u="none" strike="noStrike" cap="none" normalizeH="0" baseline="0" dirty="0" err="1" smtClean="0">
                <a:ln>
                  <a:noFill/>
                </a:ln>
                <a:solidFill>
                  <a:srgbClr val="0000CC"/>
                </a:solidFill>
                <a:effectLst/>
                <a:latin typeface="Times New Roman" pitchFamily="18" charset="0"/>
                <a:ea typeface="Times New Roman" pitchFamily="18" charset="0"/>
                <a:cs typeface="Times New Roman" pitchFamily="18" charset="0"/>
              </a:rPr>
              <a:t>MPa</a:t>
            </a:r>
            <a:endParaRPr kumimoji="0" lang="en-GB" sz="1400" b="1" i="0" u="none" strike="noStrike" cap="none" normalizeH="0" baseline="0" dirty="0" smtClean="0">
              <a:ln>
                <a:noFill/>
              </a:ln>
              <a:solidFill>
                <a:srgbClr val="0000CC"/>
              </a:solidFill>
              <a:effectLst/>
              <a:latin typeface="Times New Roman" pitchFamily="18" charset="0"/>
              <a:ea typeface="Times New Roman" pitchFamily="18" charset="0"/>
              <a:cs typeface="Times New Roman" pitchFamily="18" charset="0"/>
            </a:endParaRPr>
          </a:p>
          <a:p>
            <a:pPr marL="0" marR="0" lvl="0" indent="119063" algn="l"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GB"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Pm+Pb</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17 </a:t>
            </a:r>
            <a:r>
              <a:rPr kumimoji="0" lang="en-GB"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Mpa</a:t>
            </a:r>
            <a:r>
              <a:rPr kumimoji="0" lang="en-GB"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GB" sz="14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&lt; 1.5 </a:t>
            </a:r>
            <a:r>
              <a:rPr kumimoji="0" lang="en-GB" sz="1400" b="1" i="0" u="none" strike="noStrike" cap="none" normalizeH="0" baseline="0" dirty="0" err="1" smtClean="0">
                <a:ln>
                  <a:noFill/>
                </a:ln>
                <a:solidFill>
                  <a:srgbClr val="C00000"/>
                </a:solidFill>
                <a:effectLst/>
                <a:latin typeface="Times New Roman" pitchFamily="18" charset="0"/>
                <a:ea typeface="Times New Roman" pitchFamily="18" charset="0"/>
                <a:cs typeface="Times New Roman" pitchFamily="18" charset="0"/>
              </a:rPr>
              <a:t>Sm</a:t>
            </a:r>
            <a:r>
              <a:rPr kumimoji="0" lang="en-GB" sz="14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 48 </a:t>
            </a:r>
            <a:r>
              <a:rPr kumimoji="0" lang="en-GB" sz="1400" b="1" i="0" u="none" strike="noStrike" cap="none" normalizeH="0" baseline="0" dirty="0" err="1" smtClean="0">
                <a:ln>
                  <a:noFill/>
                </a:ln>
                <a:solidFill>
                  <a:srgbClr val="C00000"/>
                </a:solidFill>
                <a:effectLst/>
                <a:latin typeface="Times New Roman" pitchFamily="18" charset="0"/>
                <a:ea typeface="Times New Roman" pitchFamily="18" charset="0"/>
                <a:cs typeface="Times New Roman" pitchFamily="18" charset="0"/>
              </a:rPr>
              <a:t>MPa</a:t>
            </a:r>
            <a:r>
              <a:rPr kumimoji="0" lang="en-US" sz="1000" b="1" i="0" u="none" strike="noStrike" cap="none" normalizeH="0" baseline="0" dirty="0" smtClean="0">
                <a:ln>
                  <a:noFill/>
                </a:ln>
                <a:solidFill>
                  <a:srgbClr val="C00000"/>
                </a:solidFill>
                <a:effectLst/>
                <a:latin typeface="Times New Roman" pitchFamily="18" charset="0"/>
                <a:cs typeface="Times New Roman" pitchFamily="18" charset="0"/>
              </a:rPr>
              <a:t> </a:t>
            </a:r>
            <a:endParaRPr kumimoji="0" lang="en-US" sz="3200" b="1" i="0" u="none" strike="noStrike" cap="none" normalizeH="0" baseline="0" dirty="0" smtClean="0">
              <a:ln>
                <a:noFill/>
              </a:ln>
              <a:solidFill>
                <a:srgbClr val="C00000"/>
              </a:solidFill>
              <a:effectLst/>
              <a:latin typeface="Times New Roman" pitchFamily="18" charset="0"/>
              <a:cs typeface="Times New Roman" pitchFamily="18" charset="0"/>
            </a:endParaRPr>
          </a:p>
        </p:txBody>
      </p:sp>
      <p:sp>
        <p:nvSpPr>
          <p:cNvPr id="8" name="Rectangle 7"/>
          <p:cNvSpPr/>
          <p:nvPr/>
        </p:nvSpPr>
        <p:spPr>
          <a:xfrm>
            <a:off x="6019800" y="76200"/>
            <a:ext cx="2895600" cy="338554"/>
          </a:xfrm>
          <a:prstGeom prst="rect">
            <a:avLst/>
          </a:prstGeom>
          <a:solidFill>
            <a:srgbClr val="CCFF99"/>
          </a:solidFill>
          <a:ln>
            <a:solidFill>
              <a:schemeClr val="tx1"/>
            </a:solidFill>
          </a:ln>
        </p:spPr>
        <p:txBody>
          <a:bodyPr wrap="square">
            <a:spAutoFit/>
          </a:bodyPr>
          <a:lstStyle/>
          <a:p>
            <a:pPr algn="ctr"/>
            <a:r>
              <a:rPr lang="en-GB" sz="1600" b="1" dirty="0" smtClean="0">
                <a:latin typeface="Times New Roman" pitchFamily="18" charset="0"/>
                <a:cs typeface="Times New Roman" pitchFamily="18" charset="0"/>
              </a:rPr>
              <a:t>CASE-I</a:t>
            </a:r>
            <a:endParaRPr lang="en-US" sz="1600" dirty="0">
              <a:latin typeface="Times New Roman" pitchFamily="18" charset="0"/>
              <a:cs typeface="Times New Roman" pitchFamily="18" charset="0"/>
            </a:endParaRPr>
          </a:p>
        </p:txBody>
      </p:sp>
      <p:pic>
        <p:nvPicPr>
          <p:cNvPr id="9" name="Picture 12" descr="C:\Documents and Settings\Sutripta\Desktop\pr1.JPG"/>
          <p:cNvPicPr>
            <a:picLocks noChangeArrowheads="1"/>
          </p:cNvPicPr>
          <p:nvPr/>
        </p:nvPicPr>
        <p:blipFill>
          <a:blip r:embed="rId6" cstate="print"/>
          <a:srcRect/>
          <a:stretch>
            <a:fillRect/>
          </a:stretch>
        </p:blipFill>
        <p:spPr bwMode="auto">
          <a:xfrm>
            <a:off x="5181600" y="4114800"/>
            <a:ext cx="3276600" cy="2006600"/>
          </a:xfrm>
          <a:prstGeom prst="rect">
            <a:avLst/>
          </a:prstGeom>
          <a:noFill/>
          <a:ln w="9525">
            <a:noFill/>
            <a:miter lim="800000"/>
            <a:headEnd/>
            <a:tailEnd/>
          </a:ln>
        </p:spPr>
      </p:pic>
      <p:sp>
        <p:nvSpPr>
          <p:cNvPr id="10" name="Rectangle 5"/>
          <p:cNvSpPr>
            <a:spLocks noChangeArrowheads="1"/>
          </p:cNvSpPr>
          <p:nvPr/>
        </p:nvSpPr>
        <p:spPr bwMode="auto">
          <a:xfrm>
            <a:off x="4876800" y="6172200"/>
            <a:ext cx="4114800" cy="523220"/>
          </a:xfrm>
          <a:prstGeom prst="rect">
            <a:avLst/>
          </a:prstGeom>
          <a:solidFill>
            <a:srgbClr val="FFFF99"/>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indent="119063" eaLnBrk="1" fontAlgn="base" hangingPunct="1">
              <a:spcBef>
                <a:spcPct val="0"/>
              </a:spcBef>
              <a:spcAft>
                <a:spcPct val="0"/>
              </a:spcAft>
            </a:pPr>
            <a:r>
              <a:rPr lang="en-US" sz="1400" b="1" dirty="0" smtClean="0">
                <a:latin typeface="Times New Roman" pitchFamily="18" charset="0"/>
                <a:ea typeface="Times New Roman" pitchFamily="18" charset="0"/>
                <a:cs typeface="Times New Roman" pitchFamily="18" charset="0"/>
              </a:rPr>
              <a:t>Figure:</a:t>
            </a:r>
            <a:r>
              <a:rPr lang="en-GB" sz="1400" b="1" dirty="0" smtClean="0">
                <a:latin typeface="Times New Roman" pitchFamily="18" charset="0"/>
                <a:ea typeface="Times New Roman" pitchFamily="18" charset="0"/>
                <a:cs typeface="Times New Roman" pitchFamily="18" charset="0"/>
              </a:rPr>
              <a:t> Stress </a:t>
            </a:r>
            <a:r>
              <a:rPr lang="en-GB" sz="1400" b="1" dirty="0" err="1" smtClean="0">
                <a:latin typeface="Times New Roman" pitchFamily="18" charset="0"/>
                <a:ea typeface="Times New Roman" pitchFamily="18" charset="0"/>
                <a:cs typeface="Times New Roman" pitchFamily="18" charset="0"/>
              </a:rPr>
              <a:t>Linearisation</a:t>
            </a:r>
            <a:r>
              <a:rPr lang="en-GB" sz="1400" b="1" dirty="0" smtClean="0">
                <a:latin typeface="Times New Roman" pitchFamily="18" charset="0"/>
                <a:ea typeface="Times New Roman" pitchFamily="18" charset="0"/>
                <a:cs typeface="Times New Roman" pitchFamily="18" charset="0"/>
              </a:rPr>
              <a:t> of primary stress</a:t>
            </a:r>
            <a:endParaRPr lang="en-US" sz="1400" b="1" dirty="0" smtClean="0">
              <a:latin typeface="Times New Roman" pitchFamily="18" charset="0"/>
              <a:ea typeface="Times New Roman" pitchFamily="18" charset="0"/>
              <a:cs typeface="Times New Roman" pitchFamily="18" charset="0"/>
            </a:endParaRPr>
          </a:p>
          <a:p>
            <a:pPr indent="119063" eaLnBrk="0" fontAlgn="base" hangingPunct="0">
              <a:spcBef>
                <a:spcPct val="0"/>
              </a:spcBef>
              <a:spcAft>
                <a:spcPct val="0"/>
              </a:spcAft>
            </a:pPr>
            <a:r>
              <a:rPr lang="en-GB" sz="1400" b="1" dirty="0" smtClean="0">
                <a:latin typeface="Times New Roman" pitchFamily="18" charset="0"/>
                <a:ea typeface="Times New Roman" pitchFamily="18" charset="0"/>
                <a:cs typeface="Times New Roman" pitchFamily="18" charset="0"/>
              </a:rPr>
              <a:t>             </a:t>
            </a:r>
            <a:r>
              <a:rPr lang="en-GB" sz="1400" b="1" dirty="0" err="1" smtClean="0">
                <a:latin typeface="Times New Roman" pitchFamily="18" charset="0"/>
                <a:ea typeface="Times New Roman" pitchFamily="18" charset="0"/>
                <a:cs typeface="Times New Roman" pitchFamily="18" charset="0"/>
              </a:rPr>
              <a:t>Pm+Pb+Q</a:t>
            </a:r>
            <a:r>
              <a:rPr lang="en-GB" sz="1400" b="1" dirty="0" smtClean="0">
                <a:latin typeface="Times New Roman" pitchFamily="18" charset="0"/>
                <a:ea typeface="Times New Roman" pitchFamily="18" charset="0"/>
                <a:cs typeface="Times New Roman" pitchFamily="18" charset="0"/>
              </a:rPr>
              <a:t> = 16 </a:t>
            </a:r>
            <a:r>
              <a:rPr lang="en-GB" sz="1400" b="1" dirty="0" err="1" smtClean="0">
                <a:latin typeface="Times New Roman" pitchFamily="18" charset="0"/>
                <a:ea typeface="Times New Roman" pitchFamily="18" charset="0"/>
                <a:cs typeface="Times New Roman" pitchFamily="18" charset="0"/>
              </a:rPr>
              <a:t>Mpa</a:t>
            </a:r>
            <a:r>
              <a:rPr lang="en-GB" sz="1400" b="1" dirty="0" smtClean="0">
                <a:latin typeface="Times New Roman" pitchFamily="18" charset="0"/>
                <a:ea typeface="Times New Roman" pitchFamily="18" charset="0"/>
                <a:cs typeface="Times New Roman" pitchFamily="18" charset="0"/>
              </a:rPr>
              <a:t> </a:t>
            </a:r>
            <a:r>
              <a:rPr lang="en-GB" sz="1400" b="1" dirty="0" smtClean="0">
                <a:solidFill>
                  <a:srgbClr val="C00000"/>
                </a:solidFill>
                <a:latin typeface="Times New Roman" pitchFamily="18" charset="0"/>
                <a:ea typeface="Times New Roman" pitchFamily="18" charset="0"/>
                <a:cs typeface="Times New Roman" pitchFamily="18" charset="0"/>
              </a:rPr>
              <a:t>&lt;</a:t>
            </a:r>
            <a:r>
              <a:rPr lang="en-GB" sz="1400" b="1" dirty="0" smtClean="0">
                <a:latin typeface="Times New Roman" pitchFamily="18" charset="0"/>
                <a:ea typeface="Times New Roman" pitchFamily="18" charset="0"/>
                <a:cs typeface="Times New Roman" pitchFamily="18" charset="0"/>
              </a:rPr>
              <a:t> </a:t>
            </a:r>
            <a:r>
              <a:rPr lang="en-GB" sz="1400" b="1" dirty="0" smtClean="0">
                <a:solidFill>
                  <a:srgbClr val="C00000"/>
                </a:solidFill>
                <a:latin typeface="Times New Roman" pitchFamily="18" charset="0"/>
                <a:ea typeface="Times New Roman" pitchFamily="18" charset="0"/>
                <a:cs typeface="Times New Roman" pitchFamily="18" charset="0"/>
              </a:rPr>
              <a:t>3 </a:t>
            </a:r>
            <a:r>
              <a:rPr lang="en-GB" sz="1400" b="1" dirty="0" err="1" smtClean="0">
                <a:solidFill>
                  <a:srgbClr val="C00000"/>
                </a:solidFill>
                <a:latin typeface="Times New Roman" pitchFamily="18" charset="0"/>
                <a:ea typeface="Times New Roman" pitchFamily="18" charset="0"/>
                <a:cs typeface="Times New Roman" pitchFamily="18" charset="0"/>
              </a:rPr>
              <a:t>Sm</a:t>
            </a:r>
            <a:r>
              <a:rPr lang="en-GB" sz="1400" b="1" dirty="0" smtClean="0">
                <a:solidFill>
                  <a:srgbClr val="C00000"/>
                </a:solidFill>
                <a:latin typeface="Times New Roman" pitchFamily="18" charset="0"/>
                <a:ea typeface="Times New Roman" pitchFamily="18" charset="0"/>
                <a:cs typeface="Times New Roman" pitchFamily="18" charset="0"/>
              </a:rPr>
              <a:t> = 309 </a:t>
            </a:r>
            <a:r>
              <a:rPr lang="en-GB" sz="1400" b="1" dirty="0" err="1" smtClean="0">
                <a:solidFill>
                  <a:srgbClr val="C00000"/>
                </a:solidFill>
                <a:latin typeface="Times New Roman" pitchFamily="18" charset="0"/>
                <a:ea typeface="Times New Roman" pitchFamily="18" charset="0"/>
                <a:cs typeface="Times New Roman" pitchFamily="18" charset="0"/>
              </a:rPr>
              <a:t>MPa</a:t>
            </a:r>
            <a:endParaRPr lang="en-GB" sz="1400" b="1" dirty="0" smtClean="0">
              <a:solidFill>
                <a:srgbClr val="C00000"/>
              </a:solidFill>
              <a:latin typeface="Times New Roman" pitchFamily="18" charset="0"/>
              <a:ea typeface="Times New Roman" pitchFamily="18" charset="0"/>
              <a:cs typeface="Times New Roman" pitchFamily="18" charset="0"/>
            </a:endParaRPr>
          </a:p>
        </p:txBody>
      </p:sp>
      <p:sp>
        <p:nvSpPr>
          <p:cNvPr id="11" name="Rectangle 10"/>
          <p:cNvSpPr/>
          <p:nvPr/>
        </p:nvSpPr>
        <p:spPr>
          <a:xfrm>
            <a:off x="5181600" y="3733800"/>
            <a:ext cx="3200400" cy="338554"/>
          </a:xfrm>
          <a:prstGeom prst="rect">
            <a:avLst/>
          </a:prstGeom>
          <a:solidFill>
            <a:srgbClr val="FFFF99"/>
          </a:solidFill>
          <a:ln>
            <a:solidFill>
              <a:schemeClr val="tx1"/>
            </a:solidFill>
          </a:ln>
        </p:spPr>
        <p:txBody>
          <a:bodyPr wrap="square">
            <a:spAutoFit/>
          </a:bodyPr>
          <a:lstStyle/>
          <a:p>
            <a:pPr algn="ctr"/>
            <a:r>
              <a:rPr lang="en-GB" sz="1600" b="1" dirty="0" smtClean="0">
                <a:latin typeface="Times New Roman" pitchFamily="18" charset="0"/>
                <a:cs typeface="Times New Roman" pitchFamily="18" charset="0"/>
              </a:rPr>
              <a:t>CASE-II</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76200" y="76200"/>
            <a:ext cx="8915400" cy="838200"/>
          </a:xfrm>
          <a:prstGeom prst="rect">
            <a:avLst/>
          </a:prstGeom>
          <a:solidFill>
            <a:srgbClr val="CCFF99"/>
          </a:solidFill>
          <a:ln>
            <a:solidFill>
              <a:schemeClr val="tx1"/>
            </a:solidFill>
          </a:ln>
        </p:spPr>
        <p:txBody>
          <a:bodyPr>
            <a:noAutofit/>
          </a:bodyPr>
          <a:lstStyle/>
          <a:p>
            <a:pPr algn="ctr" eaLnBrk="0" hangingPunct="0">
              <a:defRPr/>
            </a:pPr>
            <a:r>
              <a:rPr lang="en-US" sz="2400" b="1" kern="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ea typeface="+mj-ea"/>
                <a:cs typeface="+mj-cs"/>
              </a:rPr>
              <a:t>HIGH POWER RF SOURCE DEVELOPMENT at VECC</a:t>
            </a:r>
          </a:p>
          <a:p>
            <a:pPr algn="ctr" eaLnBrk="0" hangingPunct="0">
              <a:defRPr/>
            </a:pPr>
            <a:r>
              <a:rPr lang="en-US" sz="2400" b="1" kern="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ea typeface="+mj-ea"/>
                <a:cs typeface="+mj-cs"/>
              </a:rPr>
              <a:t>(Besides IIFC collaboration activities)</a:t>
            </a:r>
            <a:endParaRPr lang="en-IN" sz="2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ea typeface="+mj-ea"/>
              <a:cs typeface="+mj-cs"/>
            </a:endParaRPr>
          </a:p>
        </p:txBody>
      </p:sp>
      <p:pic>
        <p:nvPicPr>
          <p:cNvPr id="5" name="Picture 4" descr="G:\ssom\XI plan SCRF LINAC CAVITY\KLYSTRODE-IOT\IOT testing at VECC\14-Aug-2012\DSC01997.jpg"/>
          <p:cNvPicPr/>
          <p:nvPr/>
        </p:nvPicPr>
        <p:blipFill>
          <a:blip r:embed="rId2" cstate="print"/>
          <a:srcRect/>
          <a:stretch>
            <a:fillRect/>
          </a:stretch>
        </p:blipFill>
        <p:spPr bwMode="auto">
          <a:xfrm>
            <a:off x="76200" y="990600"/>
            <a:ext cx="5534025" cy="2876550"/>
          </a:xfrm>
          <a:prstGeom prst="rect">
            <a:avLst/>
          </a:prstGeom>
          <a:noFill/>
        </p:spPr>
      </p:pic>
      <p:pic>
        <p:nvPicPr>
          <p:cNvPr id="6" name="Picture 5" descr="C:\Aditya\IOT Photo\New folder\DSC01762.JPG"/>
          <p:cNvPicPr/>
          <p:nvPr/>
        </p:nvPicPr>
        <p:blipFill>
          <a:blip r:embed="rId3" cstate="print"/>
          <a:srcRect/>
          <a:stretch>
            <a:fillRect/>
          </a:stretch>
        </p:blipFill>
        <p:spPr bwMode="auto">
          <a:xfrm>
            <a:off x="3886200" y="4343400"/>
            <a:ext cx="1752600" cy="2394557"/>
          </a:xfrm>
          <a:prstGeom prst="rect">
            <a:avLst/>
          </a:prstGeom>
          <a:noFill/>
          <a:ln w="9525">
            <a:noFill/>
            <a:miter lim="800000"/>
            <a:headEnd/>
            <a:tailEnd/>
          </a:ln>
        </p:spPr>
      </p:pic>
      <p:pic>
        <p:nvPicPr>
          <p:cNvPr id="7" name="Picture 6" descr="G:\ssom\XI plan SCRF LINAC CAVITY\KLYSTRODE-IOT\IOT testing at VECC\14-Aug-2012\DSC02013.jpg"/>
          <p:cNvPicPr/>
          <p:nvPr/>
        </p:nvPicPr>
        <p:blipFill>
          <a:blip r:embed="rId4" cstate="print"/>
          <a:srcRect/>
          <a:stretch>
            <a:fillRect/>
          </a:stretch>
        </p:blipFill>
        <p:spPr bwMode="auto">
          <a:xfrm>
            <a:off x="76200" y="4343400"/>
            <a:ext cx="3562350" cy="2381250"/>
          </a:xfrm>
          <a:prstGeom prst="rect">
            <a:avLst/>
          </a:prstGeom>
          <a:noFill/>
        </p:spPr>
      </p:pic>
      <p:sp>
        <p:nvSpPr>
          <p:cNvPr id="9" name="TextBox 8"/>
          <p:cNvSpPr txBox="1"/>
          <p:nvPr/>
        </p:nvSpPr>
        <p:spPr>
          <a:xfrm>
            <a:off x="76200" y="3886200"/>
            <a:ext cx="5562600" cy="338554"/>
          </a:xfrm>
          <a:prstGeom prst="rect">
            <a:avLst/>
          </a:prstGeom>
          <a:solidFill>
            <a:srgbClr val="FFFF99"/>
          </a:solidFill>
          <a:ln>
            <a:solidFill>
              <a:srgbClr val="0000CC"/>
            </a:solidFill>
          </a:ln>
        </p:spPr>
        <p:txBody>
          <a:bodyPr wrap="square" rtlCol="0">
            <a:spAutoFit/>
          </a:bodyPr>
          <a:lstStyle/>
          <a:p>
            <a:pPr algn="ct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IOT BASED RF AMPLIFIER ENERGIZED AT VECC</a:t>
            </a:r>
            <a:endParaRPr lang="en-IN"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10" name="TextBox 9"/>
          <p:cNvSpPr txBox="1"/>
          <p:nvPr/>
        </p:nvSpPr>
        <p:spPr>
          <a:xfrm>
            <a:off x="5715000" y="990600"/>
            <a:ext cx="3276600" cy="5867400"/>
          </a:xfrm>
          <a:prstGeom prst="rect">
            <a:avLst/>
          </a:prstGeom>
          <a:solidFill>
            <a:srgbClr val="FFFF99"/>
          </a:solidFill>
          <a:ln>
            <a:solidFill>
              <a:schemeClr val="tx1"/>
            </a:solidFill>
          </a:ln>
        </p:spPr>
        <p:txBody>
          <a:bodyPr wrap="square" rtlCol="0">
            <a:spAutoFit/>
          </a:bodyPr>
          <a:lstStyle/>
          <a:p>
            <a:pPr>
              <a:buFont typeface="Arial" pitchFamily="34" charset="0"/>
              <a:buChar char="•"/>
            </a:pPr>
            <a:r>
              <a:rPr lang="en-US" b="1" dirty="0">
                <a:ln w="1905"/>
                <a:effectLst>
                  <a:innerShdw blurRad="69850" dist="43180" dir="5400000">
                    <a:srgbClr val="000000">
                      <a:alpha val="65000"/>
                    </a:srgbClr>
                  </a:innerShdw>
                </a:effectLst>
                <a:latin typeface="Times New Roman" pitchFamily="18" charset="0"/>
                <a:cs typeface="Times New Roman" pitchFamily="18" charset="0"/>
              </a:rPr>
              <a:t> </a:t>
            </a:r>
            <a:r>
              <a:rPr lang="en-IN" b="1" dirty="0" smtClean="0">
                <a:ln w="1905"/>
                <a:effectLst>
                  <a:innerShdw blurRad="69850" dist="43180" dir="5400000">
                    <a:srgbClr val="000000">
                      <a:alpha val="65000"/>
                    </a:srgbClr>
                  </a:innerShdw>
                </a:effectLst>
                <a:latin typeface="Times New Roman" pitchFamily="18" charset="0"/>
                <a:cs typeface="Times New Roman" pitchFamily="18" charset="0"/>
              </a:rPr>
              <a:t>The state-of-the-art technology of Inductive Output tube (IOT </a:t>
            </a:r>
            <a:r>
              <a:rPr lang="en-IN" b="1" dirty="0" smtClean="0">
                <a:ln w="1905">
                  <a:solidFill>
                    <a:sysClr val="windowText" lastClr="000000"/>
                  </a:solidFill>
                </a:ln>
                <a:solidFill>
                  <a:srgbClr val="3333FF"/>
                </a:solidFill>
                <a:effectLst>
                  <a:innerShdw blurRad="69850" dist="43180" dir="5400000">
                    <a:srgbClr val="000000">
                      <a:alpha val="65000"/>
                    </a:srgbClr>
                  </a:innerShdw>
                </a:effectLst>
                <a:latin typeface="Times New Roman" pitchFamily="18" charset="0"/>
                <a:cs typeface="Times New Roman" pitchFamily="18" charset="0"/>
              </a:rPr>
              <a:t>Thales-make</a:t>
            </a:r>
            <a:r>
              <a:rPr lang="en-IN" b="1" dirty="0" smtClean="0">
                <a:ln w="1905"/>
                <a:effectLst>
                  <a:innerShdw blurRad="69850" dist="43180" dir="5400000">
                    <a:srgbClr val="000000">
                      <a:alpha val="65000"/>
                    </a:srgbClr>
                  </a:innerShdw>
                </a:effectLst>
                <a:latin typeface="Times New Roman" pitchFamily="18" charset="0"/>
                <a:cs typeface="Times New Roman" pitchFamily="18" charset="0"/>
              </a:rPr>
              <a:t>)-based high power (60 kW)  RF amplifier has been developed and </a:t>
            </a:r>
            <a:r>
              <a:rPr lang="en-IN"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energized</a:t>
            </a:r>
            <a:r>
              <a:rPr lang="en-IN" b="1" dirty="0" smtClean="0">
                <a:ln w="1905"/>
                <a:effectLst>
                  <a:innerShdw blurRad="69850" dist="43180" dir="5400000">
                    <a:srgbClr val="000000">
                      <a:alpha val="65000"/>
                    </a:srgbClr>
                  </a:innerShdw>
                </a:effectLst>
                <a:latin typeface="Times New Roman" pitchFamily="18" charset="0"/>
                <a:cs typeface="Times New Roman" pitchFamily="18" charset="0"/>
              </a:rPr>
              <a:t> at 704.4 MHz at VECC (the first of its kind in India!). </a:t>
            </a:r>
          </a:p>
          <a:p>
            <a:pPr>
              <a:buFont typeface="Arial" pitchFamily="34" charset="0"/>
              <a:buChar char="•"/>
            </a:pPr>
            <a:r>
              <a:rPr lang="en-IN"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It can also be tuned at 650 </a:t>
            </a:r>
            <a:r>
              <a:rPr lang="en-US" b="1" dirty="0" err="1"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MHz.</a:t>
            </a:r>
            <a:r>
              <a:rPr lang="en-US" b="1" dirty="0" smtClean="0">
                <a:ln w="1905"/>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p>
          <a:p>
            <a:pPr>
              <a:buFont typeface="Arial" pitchFamily="34" charset="0"/>
              <a:buChar char="•"/>
            </a:pPr>
            <a:r>
              <a:rPr lang="en-IN" b="1" dirty="0" smtClean="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The PC-PLC-based RF interlocks, Control and monitoring of various parameters have also been developed indigenously. </a:t>
            </a:r>
          </a:p>
          <a:p>
            <a:pPr>
              <a:buFont typeface="Arial" pitchFamily="34" charset="0"/>
              <a:buChar char="•"/>
            </a:pPr>
            <a:r>
              <a:rPr lang="en-IN" b="1" dirty="0" smtClean="0">
                <a:ln w="1905"/>
                <a:effectLst>
                  <a:innerShdw blurRad="69850" dist="43180" dir="5400000">
                    <a:srgbClr val="000000">
                      <a:alpha val="65000"/>
                    </a:srgbClr>
                  </a:innerShdw>
                </a:effectLst>
                <a:latin typeface="Times New Roman" pitchFamily="18" charset="0"/>
                <a:cs typeface="Times New Roman" pitchFamily="18" charset="0"/>
              </a:rPr>
              <a:t> The necessary high voltage power supply (-30 kV, 3.2A) with fast (~microsecond)  crowbar protection circuit (ignitron based) also designed and developed.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5"/>
          <p:cNvSpPr txBox="1">
            <a:spLocks/>
          </p:cNvSpPr>
          <p:nvPr/>
        </p:nvSpPr>
        <p:spPr>
          <a:xfrm>
            <a:off x="76200" y="685800"/>
            <a:ext cx="8991600" cy="6019800"/>
          </a:xfrm>
          <a:prstGeom prst="rect">
            <a:avLst/>
          </a:prstGeom>
          <a:solidFill>
            <a:srgbClr val="FFFF99"/>
          </a:solidFill>
          <a:ln>
            <a:solidFill>
              <a:schemeClr val="tx1"/>
            </a:solidFill>
          </a:ln>
          <a:effectLst>
            <a:innerShdw blurRad="63500" dist="50800" dir="8100000">
              <a:prstClr val="black">
                <a:alpha val="50000"/>
              </a:prstClr>
            </a:innerShdw>
          </a:effectLst>
        </p:spPr>
        <p:txBody>
          <a:bodyPr/>
          <a:lstStyle>
            <a:defPPr>
              <a:defRPr lang="en-US"/>
            </a:defPPr>
            <a:lvl1pPr algn="l" rtl="0" fontAlgn="base">
              <a:spcBef>
                <a:spcPct val="0"/>
              </a:spcBef>
              <a:spcAft>
                <a:spcPct val="0"/>
              </a:spcAft>
              <a:defRPr kern="1200">
                <a:solidFill>
                  <a:schemeClr val="tx1"/>
                </a:solidFill>
                <a:latin typeface="Viner Hand ITC" pitchFamily="66" charset="0"/>
                <a:ea typeface="+mn-ea"/>
                <a:cs typeface="+mn-cs"/>
              </a:defRPr>
            </a:lvl1pPr>
            <a:lvl2pPr marL="457200" algn="l" rtl="0" fontAlgn="base">
              <a:spcBef>
                <a:spcPct val="0"/>
              </a:spcBef>
              <a:spcAft>
                <a:spcPct val="0"/>
              </a:spcAft>
              <a:defRPr kern="1200">
                <a:solidFill>
                  <a:schemeClr val="tx1"/>
                </a:solidFill>
                <a:latin typeface="Viner Hand ITC" pitchFamily="66" charset="0"/>
                <a:ea typeface="+mn-ea"/>
                <a:cs typeface="+mn-cs"/>
              </a:defRPr>
            </a:lvl2pPr>
            <a:lvl3pPr marL="914400" algn="l" rtl="0" fontAlgn="base">
              <a:spcBef>
                <a:spcPct val="0"/>
              </a:spcBef>
              <a:spcAft>
                <a:spcPct val="0"/>
              </a:spcAft>
              <a:defRPr kern="1200">
                <a:solidFill>
                  <a:schemeClr val="tx1"/>
                </a:solidFill>
                <a:latin typeface="Viner Hand ITC" pitchFamily="66" charset="0"/>
                <a:ea typeface="+mn-ea"/>
                <a:cs typeface="+mn-cs"/>
              </a:defRPr>
            </a:lvl3pPr>
            <a:lvl4pPr marL="1371600" algn="l" rtl="0" fontAlgn="base">
              <a:spcBef>
                <a:spcPct val="0"/>
              </a:spcBef>
              <a:spcAft>
                <a:spcPct val="0"/>
              </a:spcAft>
              <a:defRPr kern="1200">
                <a:solidFill>
                  <a:schemeClr val="tx1"/>
                </a:solidFill>
                <a:latin typeface="Viner Hand ITC" pitchFamily="66" charset="0"/>
                <a:ea typeface="+mn-ea"/>
                <a:cs typeface="+mn-cs"/>
              </a:defRPr>
            </a:lvl4pPr>
            <a:lvl5pPr marL="1828800" algn="l" rtl="0" fontAlgn="base">
              <a:spcBef>
                <a:spcPct val="0"/>
              </a:spcBef>
              <a:spcAft>
                <a:spcPct val="0"/>
              </a:spcAft>
              <a:defRPr kern="1200">
                <a:solidFill>
                  <a:schemeClr val="tx1"/>
                </a:solidFill>
                <a:latin typeface="Viner Hand ITC" pitchFamily="66" charset="0"/>
                <a:ea typeface="+mn-ea"/>
                <a:cs typeface="+mn-cs"/>
              </a:defRPr>
            </a:lvl5pPr>
            <a:lvl6pPr marL="2286000" algn="l" defTabSz="914400" rtl="0" eaLnBrk="1" latinLnBrk="0" hangingPunct="1">
              <a:defRPr kern="1200">
                <a:solidFill>
                  <a:schemeClr val="tx1"/>
                </a:solidFill>
                <a:latin typeface="Viner Hand ITC" pitchFamily="66" charset="0"/>
                <a:ea typeface="+mn-ea"/>
                <a:cs typeface="+mn-cs"/>
              </a:defRPr>
            </a:lvl6pPr>
            <a:lvl7pPr marL="2743200" algn="l" defTabSz="914400" rtl="0" eaLnBrk="1" latinLnBrk="0" hangingPunct="1">
              <a:defRPr kern="1200">
                <a:solidFill>
                  <a:schemeClr val="tx1"/>
                </a:solidFill>
                <a:latin typeface="Viner Hand ITC" pitchFamily="66" charset="0"/>
                <a:ea typeface="+mn-ea"/>
                <a:cs typeface="+mn-cs"/>
              </a:defRPr>
            </a:lvl7pPr>
            <a:lvl8pPr marL="3200400" algn="l" defTabSz="914400" rtl="0" eaLnBrk="1" latinLnBrk="0" hangingPunct="1">
              <a:defRPr kern="1200">
                <a:solidFill>
                  <a:schemeClr val="tx1"/>
                </a:solidFill>
                <a:latin typeface="Viner Hand ITC" pitchFamily="66" charset="0"/>
                <a:ea typeface="+mn-ea"/>
                <a:cs typeface="+mn-cs"/>
              </a:defRPr>
            </a:lvl8pPr>
            <a:lvl9pPr marL="3657600" algn="l" defTabSz="914400" rtl="0" eaLnBrk="1" latinLnBrk="0" hangingPunct="1">
              <a:defRPr kern="1200">
                <a:solidFill>
                  <a:schemeClr val="tx1"/>
                </a:solidFill>
                <a:latin typeface="Viner Hand ITC" pitchFamily="66" charset="0"/>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20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Times New Roman" pitchFamily="18" charset="0"/>
                <a:cs typeface="Times New Roman" pitchFamily="18" charset="0"/>
              </a:rPr>
              <a:t>EM design</a:t>
            </a:r>
            <a:r>
              <a:rPr kumimoji="0" lang="en-US" sz="2000" b="1" i="0" u="none" strike="noStrike" kern="1200" normalizeH="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Times New Roman" pitchFamily="18" charset="0"/>
                <a:cs typeface="Times New Roman" pitchFamily="18" charset="0"/>
              </a:rPr>
              <a:t> and analysis, Structural analysis, Mechanical modal analysis </a:t>
            </a:r>
            <a:r>
              <a:rPr lang="en-US" sz="20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of the 5-cell 650 MHz, </a:t>
            </a:r>
            <a:r>
              <a:rPr lang="en-US" sz="20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sym typeface="Symbol"/>
              </a:rPr>
              <a:t>=0.61, SCRF </a:t>
            </a:r>
            <a:r>
              <a:rPr lang="en-US" sz="20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cavity </a:t>
            </a:r>
            <a:r>
              <a:rPr kumimoji="0" lang="en-US" sz="2000" b="1" i="0" u="none" strike="noStrike" kern="1200" normalizeH="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Times New Roman" pitchFamily="18" charset="0"/>
                <a:cs typeface="Times New Roman" pitchFamily="18" charset="0"/>
              </a:rPr>
              <a:t>has been carried out.</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sz="2000" b="1" baseline="0" dirty="0" err="1"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Multipacting</a:t>
            </a:r>
            <a:r>
              <a:rPr lang="en-US" sz="2000" b="1" baseline="0"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analysis carried out with: </a:t>
            </a:r>
            <a:r>
              <a:rPr lang="en-US" sz="2000" b="1" baseline="0" dirty="0" smtClean="0">
                <a:ln w="1905">
                  <a:solidFill>
                    <a:sysClr val="windowText" lastClr="000000"/>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2D </a:t>
            </a:r>
            <a:r>
              <a:rPr lang="en-US" sz="2000" b="1" baseline="0" dirty="0" err="1" smtClean="0">
                <a:ln w="1905">
                  <a:solidFill>
                    <a:sysClr val="windowText" lastClr="000000"/>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MultiPact</a:t>
            </a:r>
            <a:r>
              <a:rPr lang="en-US" sz="2000" b="1" baseline="0" dirty="0" smtClean="0">
                <a:ln w="1905">
                  <a:solidFill>
                    <a:sysClr val="windowText" lastClr="000000"/>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 code (No </a:t>
            </a:r>
            <a:r>
              <a:rPr lang="en-US" sz="2000" b="1" baseline="0" dirty="0" err="1" smtClean="0">
                <a:ln w="1905">
                  <a:solidFill>
                    <a:sysClr val="windowText" lastClr="000000"/>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000" b="1" baseline="0" dirty="0" smtClean="0">
                <a:ln w="1905">
                  <a:solidFill>
                    <a:sysClr val="windowText" lastClr="000000"/>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 </a:t>
            </a:r>
            <a:r>
              <a:rPr lang="en-US" sz="2000" b="1" baseline="0"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and </a:t>
            </a:r>
            <a:r>
              <a:rPr lang="en-US" sz="2000" b="1" baseline="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3D CST Particle Studio code (</a:t>
            </a:r>
            <a:r>
              <a:rPr lang="en-US" sz="2000" b="1" baseline="0" dirty="0" err="1"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occurs)</a:t>
            </a:r>
            <a:endParaRPr kumimoji="0" lang="en-US" sz="2000" b="1" i="0" u="none" strike="noStrike" kern="1200" normalizeH="0" baseline="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2000" b="1" i="0" u="none" strike="noStrike" kern="1200" normalizeH="0" baseline="0" noProof="0" dirty="0" smtClean="0">
                <a:ln w="1905">
                  <a:solidFill>
                    <a:sysClr val="windowText" lastClr="000000"/>
                  </a:solidFill>
                </a:ln>
                <a:solidFill>
                  <a:srgbClr val="0000CC"/>
                </a:solidFill>
                <a:effectLst>
                  <a:innerShdw blurRad="69850" dist="43180" dir="5400000">
                    <a:srgbClr val="000000">
                      <a:alpha val="65000"/>
                    </a:srgbClr>
                  </a:innerShdw>
                </a:effectLst>
                <a:uLnTx/>
                <a:uFillTx/>
                <a:latin typeface="Times New Roman" pitchFamily="18" charset="0"/>
                <a:cs typeface="Times New Roman" pitchFamily="18" charset="0"/>
              </a:rPr>
              <a:t>Fabrication of die has been done and deep drawing trial of aluminum half-cell is in progress by local vendor.</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2000" b="1" i="0" u="none" strike="noStrike" kern="1200" normalizeH="0" baseline="0" noProof="0" dirty="0" smtClean="0">
                <a:ln w="1905">
                  <a:solidFill>
                    <a:sysClr val="windowText" lastClr="000000"/>
                  </a:solidFill>
                </a:ln>
                <a:effectLst>
                  <a:innerShdw blurRad="69850" dist="43180" dir="5400000">
                    <a:srgbClr val="000000">
                      <a:alpha val="65000"/>
                    </a:srgbClr>
                  </a:innerShdw>
                </a:effectLst>
                <a:uLnTx/>
                <a:uFillTx/>
                <a:latin typeface="Times New Roman" pitchFamily="18" charset="0"/>
                <a:cs typeface="Times New Roman" pitchFamily="18" charset="0"/>
              </a:rPr>
              <a:t>After successful completion of aluminum prototype, fabrication of Niobium cavity will start.</a:t>
            </a:r>
          </a:p>
          <a:p>
            <a:pPr marL="274320" lvl="0" indent="-274320" fontAlgn="auto">
              <a:spcBef>
                <a:spcPts val="600"/>
              </a:spcBef>
              <a:spcAft>
                <a:spcPts val="0"/>
              </a:spcAft>
              <a:buClr>
                <a:schemeClr val="accent1"/>
              </a:buClr>
              <a:buSzPct val="76000"/>
              <a:buFont typeface="Wingdings 3"/>
              <a:buChar char=""/>
              <a:defRPr/>
            </a:pP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600</a:t>
            </a:r>
            <a:r>
              <a:rPr kumimoji="0" lang="en-US" sz="2000" b="1" i="0" u="none" strike="noStrike" kern="1200" normalizeH="0" baseline="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Times New Roman" pitchFamily="18" charset="0"/>
                <a:cs typeface="Times New Roman" pitchFamily="18" charset="0"/>
              </a:rPr>
              <a:t> x 600 x 4 mm. </a:t>
            </a:r>
            <a:r>
              <a:rPr kumimoji="0" lang="en-US" sz="2000" b="1" i="0" u="none" strike="noStrike" kern="1200" normalizeH="0" baseline="0" noProof="0" dirty="0" err="1" smtClean="0">
                <a:ln w="1905">
                  <a:solidFill>
                    <a:sysClr val="windowText" lastClr="000000"/>
                  </a:solidFill>
                </a:ln>
                <a:solidFill>
                  <a:srgbClr val="C00000"/>
                </a:solidFill>
                <a:effectLst>
                  <a:innerShdw blurRad="69850" dist="43180" dir="5400000">
                    <a:srgbClr val="000000">
                      <a:alpha val="65000"/>
                    </a:srgbClr>
                  </a:innerShdw>
                </a:effectLst>
                <a:uLnTx/>
                <a:uFillTx/>
                <a:latin typeface="Times New Roman" pitchFamily="18" charset="0"/>
                <a:cs typeface="Times New Roman" pitchFamily="18" charset="0"/>
              </a:rPr>
              <a:t>Nb</a:t>
            </a:r>
            <a:r>
              <a:rPr kumimoji="0" lang="en-US" sz="2000" b="1" i="0" u="none" strike="noStrike" kern="1200" normalizeH="0" baseline="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Times New Roman" pitchFamily="18" charset="0"/>
                <a:cs typeface="Times New Roman" pitchFamily="18" charset="0"/>
              </a:rPr>
              <a:t> sheet (RRR &gt; 300) already procured from ATI </a:t>
            </a:r>
            <a:r>
              <a:rPr kumimoji="0" lang="en-US" sz="2000" b="1" i="0" u="none" strike="noStrike" kern="1200" normalizeH="0" baseline="0" noProof="0" dirty="0" err="1" smtClean="0">
                <a:ln w="1905">
                  <a:solidFill>
                    <a:sysClr val="windowText" lastClr="000000"/>
                  </a:solidFill>
                </a:ln>
                <a:solidFill>
                  <a:srgbClr val="C00000"/>
                </a:solidFill>
                <a:effectLst>
                  <a:innerShdw blurRad="69850" dist="43180" dir="5400000">
                    <a:srgbClr val="000000">
                      <a:alpha val="65000"/>
                    </a:srgbClr>
                  </a:innerShdw>
                </a:effectLst>
                <a:uLnTx/>
                <a:uFillTx/>
                <a:latin typeface="Times New Roman" pitchFamily="18" charset="0"/>
                <a:cs typeface="Times New Roman" pitchFamily="18" charset="0"/>
              </a:rPr>
              <a:t>Wah</a:t>
            </a:r>
            <a:r>
              <a:rPr kumimoji="0" lang="en-US" sz="2000" b="1" i="0" u="none" strike="noStrike" kern="1200" normalizeH="0" baseline="0" noProof="0" dirty="0" smtClean="0">
                <a:ln w="1905">
                  <a:solidFill>
                    <a:sysClr val="windowText" lastClr="000000"/>
                  </a:solidFill>
                </a:ln>
                <a:solidFill>
                  <a:srgbClr val="C00000"/>
                </a:solidFill>
                <a:effectLst>
                  <a:innerShdw blurRad="69850" dist="43180" dir="5400000">
                    <a:srgbClr val="000000">
                      <a:alpha val="65000"/>
                    </a:srgbClr>
                  </a:innerShdw>
                </a:effectLst>
                <a:uLnTx/>
                <a:uFillTx/>
                <a:latin typeface="Times New Roman" pitchFamily="18" charset="0"/>
                <a:cs typeface="Times New Roman" pitchFamily="18" charset="0"/>
              </a:rPr>
              <a:t> Chang.</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en-US" sz="20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Times New Roman" pitchFamily="18" charset="0"/>
                <a:cs typeface="Times New Roman" pitchFamily="18" charset="0"/>
              </a:rPr>
              <a:t>Electron Beam Welding of </a:t>
            </a:r>
            <a:r>
              <a:rPr kumimoji="0" lang="en-US" sz="2000" b="1" i="0" u="none" strike="noStrike" kern="1200" normalizeH="0" baseline="0" noProof="0" dirty="0" err="1" smtClean="0">
                <a:ln w="1905">
                  <a:solidFill>
                    <a:sysClr val="windowText" lastClr="000000"/>
                  </a:solidFill>
                </a:ln>
                <a:solidFill>
                  <a:srgbClr val="7030A0"/>
                </a:solidFill>
                <a:effectLst>
                  <a:innerShdw blurRad="69850" dist="43180" dir="5400000">
                    <a:srgbClr val="000000">
                      <a:alpha val="65000"/>
                    </a:srgbClr>
                  </a:innerShdw>
                </a:effectLst>
                <a:uLnTx/>
                <a:uFillTx/>
                <a:latin typeface="Times New Roman" pitchFamily="18" charset="0"/>
                <a:cs typeface="Times New Roman" pitchFamily="18" charset="0"/>
              </a:rPr>
              <a:t>Nb</a:t>
            </a:r>
            <a:r>
              <a:rPr kumimoji="0" lang="en-US" sz="2000" b="1" i="0" u="none" strike="noStrike" kern="1200" normalizeH="0" baseline="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Times New Roman" pitchFamily="18" charset="0"/>
                <a:cs typeface="Times New Roman" pitchFamily="18" charset="0"/>
              </a:rPr>
              <a:t> Half Cells will</a:t>
            </a:r>
            <a:r>
              <a:rPr kumimoji="0" lang="en-US" sz="2000" b="1" i="0" u="none" strike="noStrike" kern="1200" normalizeH="0" noProof="0" dirty="0" smtClean="0">
                <a:ln w="1905">
                  <a:solidFill>
                    <a:sysClr val="windowText" lastClr="000000"/>
                  </a:solidFill>
                </a:ln>
                <a:solidFill>
                  <a:srgbClr val="7030A0"/>
                </a:solidFill>
                <a:effectLst>
                  <a:innerShdw blurRad="69850" dist="43180" dir="5400000">
                    <a:srgbClr val="000000">
                      <a:alpha val="65000"/>
                    </a:srgbClr>
                  </a:innerShdw>
                </a:effectLst>
                <a:uLnTx/>
                <a:uFillTx/>
                <a:latin typeface="Times New Roman" pitchFamily="18" charset="0"/>
                <a:cs typeface="Times New Roman" pitchFamily="18" charset="0"/>
              </a:rPr>
              <a:t> be carried out at IUAC, New Delhi (MOU already signed!)</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sz="2000" b="1" dirty="0" smtClean="0">
                <a:ln w="1905">
                  <a:solidFill>
                    <a:sysClr val="windowText" lastClr="000000"/>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Need detail information / drawings for He vessel &amp; Blade tuners.</a:t>
            </a:r>
            <a:endParaRPr kumimoji="0" lang="en-US" sz="2000" b="1" i="0" u="none" strike="noStrike" kern="1200" normalizeH="0" noProof="0" dirty="0" smtClean="0">
              <a:ln w="1905">
                <a:solidFill>
                  <a:sysClr val="windowText" lastClr="000000"/>
                </a:solidFill>
              </a:ln>
              <a:solidFill>
                <a:srgbClr val="0000CC"/>
              </a:solidFill>
              <a:effectLst>
                <a:innerShdw blurRad="69850" dist="43180" dir="5400000">
                  <a:srgbClr val="000000">
                    <a:alpha val="65000"/>
                  </a:srgbClr>
                </a:innerShdw>
              </a:effectLst>
              <a:uLnTx/>
              <a:uFillTx/>
              <a:latin typeface="Times New Roman" pitchFamily="18" charset="0"/>
              <a:cs typeface="Times New Roman" pitchFamily="18" charset="0"/>
            </a:endParaRPr>
          </a:p>
          <a:p>
            <a:pPr marL="274320" lvl="0" indent="-274320" fontAlgn="auto">
              <a:spcBef>
                <a:spcPts val="600"/>
              </a:spcBef>
              <a:spcAft>
                <a:spcPts val="0"/>
              </a:spcAft>
              <a:buClr>
                <a:schemeClr val="accent1"/>
              </a:buClr>
              <a:buSzPct val="76000"/>
              <a:buFont typeface="Wingdings 3"/>
              <a:buChar char=""/>
              <a:defRPr/>
            </a:pPr>
            <a:r>
              <a:rPr lang="en-US" sz="2000" b="1" dirty="0" smtClean="0">
                <a:ln w="1905">
                  <a:solidFill>
                    <a:sysClr val="windowText" lastClr="000000"/>
                  </a:solidFill>
                </a:ln>
                <a:solidFill>
                  <a:srgbClr val="66FFFF"/>
                </a:solidFill>
                <a:effectLst>
                  <a:innerShdw blurRad="69850" dist="43180" dir="5400000">
                    <a:srgbClr val="000000">
                      <a:alpha val="65000"/>
                    </a:srgbClr>
                  </a:innerShdw>
                </a:effectLst>
                <a:latin typeface="Times New Roman" pitchFamily="18" charset="0"/>
                <a:cs typeface="Times New Roman" pitchFamily="18" charset="0"/>
              </a:rPr>
              <a:t>For SSR1, Strong Back temperature distribution (3D analysis) has been carried out. Waiting to start fabrication of SS jacketing for SSR1 (Final version of Drawing yet to be received)</a:t>
            </a:r>
          </a:p>
          <a:p>
            <a:pPr marL="274320" lvl="0" indent="-274320" fontAlgn="auto">
              <a:spcBef>
                <a:spcPts val="600"/>
              </a:spcBef>
              <a:spcAft>
                <a:spcPts val="0"/>
              </a:spcAft>
              <a:buClr>
                <a:schemeClr val="accent1"/>
              </a:buClr>
              <a:buSzPct val="76000"/>
              <a:buFont typeface="Wingdings 3"/>
              <a:buChar char=""/>
              <a:defRPr/>
            </a:pPr>
            <a:endParaRPr lang="en-US" sz="2000" b="1" dirty="0">
              <a:ln w="1905">
                <a:solidFill>
                  <a:sysClr val="windowText" lastClr="000000"/>
                </a:solidFill>
              </a:ln>
              <a:solidFill>
                <a:srgbClr val="66FFFF"/>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TextBox 2"/>
          <p:cNvSpPr txBox="1"/>
          <p:nvPr/>
        </p:nvSpPr>
        <p:spPr>
          <a:xfrm>
            <a:off x="76200" y="152400"/>
            <a:ext cx="8991600" cy="461665"/>
          </a:xfrm>
          <a:prstGeom prst="rect">
            <a:avLst/>
          </a:prstGeom>
          <a:solidFill>
            <a:srgbClr val="CCFF99"/>
          </a:solidFill>
          <a:ln>
            <a:solidFill>
              <a:schemeClr val="tx1"/>
            </a:solidFill>
          </a:ln>
          <a:effectLst>
            <a:innerShdw blurRad="63500" dist="50800" dir="8100000">
              <a:prstClr val="black">
                <a:alpha val="50000"/>
              </a:prstClr>
            </a:innerShd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n-US"/>
            </a:defPPr>
            <a:lvl1pPr algn="l" rtl="0" fontAlgn="base">
              <a:spcBef>
                <a:spcPct val="0"/>
              </a:spcBef>
              <a:spcAft>
                <a:spcPct val="0"/>
              </a:spcAft>
              <a:defRPr kern="1200">
                <a:solidFill>
                  <a:schemeClr val="tx1"/>
                </a:solidFill>
                <a:latin typeface="Viner Hand ITC" pitchFamily="66" charset="0"/>
                <a:ea typeface="+mn-ea"/>
                <a:cs typeface="+mn-cs"/>
              </a:defRPr>
            </a:lvl1pPr>
            <a:lvl2pPr marL="457200" algn="l" rtl="0" fontAlgn="base">
              <a:spcBef>
                <a:spcPct val="0"/>
              </a:spcBef>
              <a:spcAft>
                <a:spcPct val="0"/>
              </a:spcAft>
              <a:defRPr kern="1200">
                <a:solidFill>
                  <a:schemeClr val="tx1"/>
                </a:solidFill>
                <a:latin typeface="Viner Hand ITC" pitchFamily="66" charset="0"/>
                <a:ea typeface="+mn-ea"/>
                <a:cs typeface="+mn-cs"/>
              </a:defRPr>
            </a:lvl2pPr>
            <a:lvl3pPr marL="914400" algn="l" rtl="0" fontAlgn="base">
              <a:spcBef>
                <a:spcPct val="0"/>
              </a:spcBef>
              <a:spcAft>
                <a:spcPct val="0"/>
              </a:spcAft>
              <a:defRPr kern="1200">
                <a:solidFill>
                  <a:schemeClr val="tx1"/>
                </a:solidFill>
                <a:latin typeface="Viner Hand ITC" pitchFamily="66" charset="0"/>
                <a:ea typeface="+mn-ea"/>
                <a:cs typeface="+mn-cs"/>
              </a:defRPr>
            </a:lvl3pPr>
            <a:lvl4pPr marL="1371600" algn="l" rtl="0" fontAlgn="base">
              <a:spcBef>
                <a:spcPct val="0"/>
              </a:spcBef>
              <a:spcAft>
                <a:spcPct val="0"/>
              </a:spcAft>
              <a:defRPr kern="1200">
                <a:solidFill>
                  <a:schemeClr val="tx1"/>
                </a:solidFill>
                <a:latin typeface="Viner Hand ITC" pitchFamily="66" charset="0"/>
                <a:ea typeface="+mn-ea"/>
                <a:cs typeface="+mn-cs"/>
              </a:defRPr>
            </a:lvl4pPr>
            <a:lvl5pPr marL="1828800" algn="l" rtl="0" fontAlgn="base">
              <a:spcBef>
                <a:spcPct val="0"/>
              </a:spcBef>
              <a:spcAft>
                <a:spcPct val="0"/>
              </a:spcAft>
              <a:defRPr kern="1200">
                <a:solidFill>
                  <a:schemeClr val="tx1"/>
                </a:solidFill>
                <a:latin typeface="Viner Hand ITC" pitchFamily="66" charset="0"/>
                <a:ea typeface="+mn-ea"/>
                <a:cs typeface="+mn-cs"/>
              </a:defRPr>
            </a:lvl5pPr>
            <a:lvl6pPr marL="2286000" algn="l" defTabSz="914400" rtl="0" eaLnBrk="1" latinLnBrk="0" hangingPunct="1">
              <a:defRPr kern="1200">
                <a:solidFill>
                  <a:schemeClr val="tx1"/>
                </a:solidFill>
                <a:latin typeface="Viner Hand ITC" pitchFamily="66" charset="0"/>
                <a:ea typeface="+mn-ea"/>
                <a:cs typeface="+mn-cs"/>
              </a:defRPr>
            </a:lvl6pPr>
            <a:lvl7pPr marL="2743200" algn="l" defTabSz="914400" rtl="0" eaLnBrk="1" latinLnBrk="0" hangingPunct="1">
              <a:defRPr kern="1200">
                <a:solidFill>
                  <a:schemeClr val="tx1"/>
                </a:solidFill>
                <a:latin typeface="Viner Hand ITC" pitchFamily="66" charset="0"/>
                <a:ea typeface="+mn-ea"/>
                <a:cs typeface="+mn-cs"/>
              </a:defRPr>
            </a:lvl7pPr>
            <a:lvl8pPr marL="3200400" algn="l" defTabSz="914400" rtl="0" eaLnBrk="1" latinLnBrk="0" hangingPunct="1">
              <a:defRPr kern="1200">
                <a:solidFill>
                  <a:schemeClr val="tx1"/>
                </a:solidFill>
                <a:latin typeface="Viner Hand ITC" pitchFamily="66" charset="0"/>
                <a:ea typeface="+mn-ea"/>
                <a:cs typeface="+mn-cs"/>
              </a:defRPr>
            </a:lvl8pPr>
            <a:lvl9pPr marL="3657600" algn="l" defTabSz="914400" rtl="0" eaLnBrk="1" latinLnBrk="0" hangingPunct="1">
              <a:defRPr kern="1200">
                <a:solidFill>
                  <a:schemeClr val="tx1"/>
                </a:solidFill>
                <a:latin typeface="Viner Hand ITC" pitchFamily="66" charset="0"/>
                <a:ea typeface="+mn-ea"/>
                <a:cs typeface="+mn-cs"/>
              </a:defRPr>
            </a:lvl9pPr>
          </a:lstStyle>
          <a:p>
            <a:pPr algn="ctr"/>
            <a:r>
              <a:rPr lang="en-US" sz="2400" b="1" dirty="0" smtClean="0">
                <a:ln w="11430">
                  <a:solidFill>
                    <a:sysClr val="windowText" lastClr="000000"/>
                  </a:solidFill>
                </a:ln>
                <a:solidFill>
                  <a:srgbClr val="0000CC"/>
                </a:solidFill>
                <a:effectLst>
                  <a:outerShdw blurRad="80000" dist="40000" dir="5040000" algn="tl">
                    <a:srgbClr val="000000">
                      <a:alpha val="30000"/>
                    </a:srgbClr>
                  </a:outerShdw>
                </a:effectLst>
                <a:latin typeface="Arial Black" pitchFamily="34" charset="0"/>
                <a:ea typeface="+mj-ea"/>
                <a:cs typeface="+mj-cs"/>
              </a:rPr>
              <a:t>PRESENT STATUS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Documents and Settings\Sumit Som\Local Settings\Temporary Internet Files\Content.IE5\E1CX00KF\MC900435590[1].wmf"/>
          <p:cNvPicPr>
            <a:picLocks noChangeAspect="1" noChangeArrowheads="1"/>
          </p:cNvPicPr>
          <p:nvPr/>
        </p:nvPicPr>
        <p:blipFill>
          <a:blip r:embed="rId2" cstate="print"/>
          <a:srcRect/>
          <a:stretch>
            <a:fillRect/>
          </a:stretch>
        </p:blipFill>
        <p:spPr bwMode="auto">
          <a:xfrm>
            <a:off x="990599" y="533400"/>
            <a:ext cx="2345267" cy="1219200"/>
          </a:xfrm>
          <a:prstGeom prst="rect">
            <a:avLst/>
          </a:prstGeom>
          <a:noFill/>
        </p:spPr>
      </p:pic>
      <p:pic>
        <p:nvPicPr>
          <p:cNvPr id="1027" name="Picture 3" descr="D:\Documents and Settings\Sumit Som\Local Settings\Temporary Internet Files\Content.IE5\H7PMDCH7\MC900434475[1].wmf"/>
          <p:cNvPicPr>
            <a:picLocks noChangeAspect="1" noChangeArrowheads="1"/>
          </p:cNvPicPr>
          <p:nvPr/>
        </p:nvPicPr>
        <p:blipFill>
          <a:blip r:embed="rId3" cstate="print"/>
          <a:srcRect/>
          <a:stretch>
            <a:fillRect/>
          </a:stretch>
        </p:blipFill>
        <p:spPr bwMode="auto">
          <a:xfrm>
            <a:off x="1066800" y="2743200"/>
            <a:ext cx="2504617" cy="990600"/>
          </a:xfrm>
          <a:prstGeom prst="rect">
            <a:avLst/>
          </a:prstGeom>
          <a:noFill/>
        </p:spPr>
      </p:pic>
      <p:pic>
        <p:nvPicPr>
          <p:cNvPr id="1035" name="Picture 11" descr="D:\Documents and Settings\Sumit Som\Local Settings\Temporary Internet Files\Content.IE5\UAH0L6KK\MP900443889[1].jpg"/>
          <p:cNvPicPr>
            <a:picLocks noChangeAspect="1" noChangeArrowheads="1"/>
          </p:cNvPicPr>
          <p:nvPr/>
        </p:nvPicPr>
        <p:blipFill>
          <a:blip r:embed="rId4" cstate="print"/>
          <a:srcRect/>
          <a:stretch>
            <a:fillRect/>
          </a:stretch>
        </p:blipFill>
        <p:spPr bwMode="auto">
          <a:xfrm>
            <a:off x="4489868" y="609600"/>
            <a:ext cx="3968151" cy="5945216"/>
          </a:xfrm>
          <a:prstGeom prst="rect">
            <a:avLst/>
          </a:prstGeom>
          <a:noFill/>
        </p:spPr>
      </p:pic>
      <p:pic>
        <p:nvPicPr>
          <p:cNvPr id="1037" name="Picture 13" descr="D:\Documents and Settings\Sumit Som\Local Settings\Temporary Internet Files\Content.IE5\W8RFNA3C\MC900105140[1].wmf"/>
          <p:cNvPicPr>
            <a:picLocks noChangeAspect="1" noChangeArrowheads="1"/>
          </p:cNvPicPr>
          <p:nvPr/>
        </p:nvPicPr>
        <p:blipFill>
          <a:blip r:embed="rId5" cstate="print"/>
          <a:srcRect/>
          <a:stretch>
            <a:fillRect/>
          </a:stretch>
        </p:blipFill>
        <p:spPr bwMode="auto">
          <a:xfrm>
            <a:off x="1371600" y="4648200"/>
            <a:ext cx="1752600" cy="208468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495800" y="3505200"/>
            <a:ext cx="4605476" cy="319977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6200" y="3505200"/>
            <a:ext cx="4293795" cy="3207944"/>
          </a:xfrm>
          <a:prstGeom prst="rect">
            <a:avLst/>
          </a:prstGeom>
          <a:noFill/>
          <a:ln w="9525">
            <a:solidFill>
              <a:srgbClr val="0000CC"/>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52400" y="381000"/>
            <a:ext cx="4201345" cy="2312570"/>
          </a:xfrm>
          <a:prstGeom prst="rect">
            <a:avLst/>
          </a:prstGeom>
          <a:noFill/>
          <a:ln w="9525">
            <a:solidFill>
              <a:srgbClr val="0000CC"/>
            </a:solid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5562600" y="381000"/>
            <a:ext cx="3255667" cy="2294978"/>
          </a:xfrm>
          <a:prstGeom prst="rect">
            <a:avLst/>
          </a:prstGeom>
          <a:noFill/>
          <a:ln w="9525">
            <a:solidFill>
              <a:srgbClr val="C00000"/>
            </a:solidFill>
            <a:miter lim="800000"/>
            <a:headEnd/>
            <a:tailEnd/>
          </a:ln>
        </p:spPr>
      </p:pic>
      <p:sp>
        <p:nvSpPr>
          <p:cNvPr id="7" name="Down Arrow 6"/>
          <p:cNvSpPr/>
          <p:nvPr/>
        </p:nvSpPr>
        <p:spPr>
          <a:xfrm>
            <a:off x="8534400" y="2667000"/>
            <a:ext cx="228600" cy="8382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Down Arrow 7"/>
          <p:cNvSpPr/>
          <p:nvPr/>
        </p:nvSpPr>
        <p:spPr>
          <a:xfrm>
            <a:off x="152400" y="2667000"/>
            <a:ext cx="228600" cy="838200"/>
          </a:xfrm>
          <a:prstGeom prst="downArrow">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381000" y="2819400"/>
            <a:ext cx="8153400" cy="584775"/>
          </a:xfrm>
          <a:prstGeom prst="rect">
            <a:avLst/>
          </a:prstGeom>
          <a:solidFill>
            <a:srgbClr val="CCFF99"/>
          </a:solidFill>
          <a:ln/>
        </p:spPr>
        <p:style>
          <a:lnRef idx="1">
            <a:schemeClr val="dk1"/>
          </a:lnRef>
          <a:fillRef idx="2">
            <a:schemeClr val="dk1"/>
          </a:fillRef>
          <a:effectRef idx="1">
            <a:schemeClr val="dk1"/>
          </a:effectRef>
          <a:fontRef idx="minor">
            <a:schemeClr val="dk1"/>
          </a:fontRef>
        </p:style>
        <p:txBody>
          <a:bodyPr wrap="square" rtlCol="0">
            <a:spAutoFit/>
          </a:bodyPr>
          <a:lstStyle/>
          <a:p>
            <a:pPr eaLnBrk="0" hangingPunct="0">
              <a:buFont typeface="Arial" pitchFamily="34" charset="0"/>
              <a:buChar char="•"/>
              <a:defRPr/>
            </a:pPr>
            <a:r>
              <a:rPr lang="en-US" sz="1400" b="1" spc="50" dirty="0" smtClean="0">
                <a:ln w="11430">
                  <a:solidFill>
                    <a:sysClr val="windowText" lastClr="000000"/>
                  </a:solidFill>
                </a:ln>
                <a:solidFill>
                  <a:srgbClr val="3333FF"/>
                </a:solidFill>
                <a:effectLst>
                  <a:outerShdw blurRad="76200" dist="50800" dir="5400000" algn="tl" rotWithShape="0">
                    <a:srgbClr val="000000">
                      <a:alpha val="65000"/>
                    </a:srgbClr>
                  </a:outerShdw>
                </a:effectLst>
                <a:latin typeface="Times New Roman" pitchFamily="18" charset="0"/>
                <a:cs typeface="Times New Roman" pitchFamily="18" charset="0"/>
                <a:sym typeface="Symbol"/>
              </a:rPr>
              <a:t> </a:t>
            </a:r>
            <a:r>
              <a:rPr lang="en-US" sz="1600" b="1" spc="50" dirty="0" smtClean="0">
                <a:ln w="11430">
                  <a:solidFill>
                    <a:sysClr val="windowText" lastClr="000000"/>
                  </a:solidFill>
                </a:ln>
                <a:solidFill>
                  <a:srgbClr val="3333FF"/>
                </a:solidFill>
                <a:effectLst>
                  <a:outerShdw blurRad="76200" dist="50800" dir="5400000" algn="tl" rotWithShape="0">
                    <a:srgbClr val="000000">
                      <a:alpha val="65000"/>
                    </a:srgbClr>
                  </a:outerShdw>
                </a:effectLst>
                <a:latin typeface="Times New Roman" pitchFamily="18" charset="0"/>
                <a:cs typeface="Times New Roman" pitchFamily="18" charset="0"/>
                <a:sym typeface="Symbol"/>
              </a:rPr>
              <a:t>Transverse and longitudinal HOMs for the cavity at</a:t>
            </a:r>
            <a:r>
              <a:rPr lang="en-US" sz="1600" b="1" spc="50" dirty="0" smtClean="0">
                <a:ln w="11430">
                  <a:solidFill>
                    <a:sysClr val="windowText" lastClr="000000"/>
                  </a:solidFill>
                </a:ln>
                <a:solidFill>
                  <a:srgbClr val="3333FF"/>
                </a:solidFill>
                <a:effectLst>
                  <a:outerShdw blurRad="76200" dist="50800" dir="5400000" algn="tl" rotWithShape="0">
                    <a:srgbClr val="000000">
                      <a:alpha val="65000"/>
                    </a:srgbClr>
                  </a:outerShdw>
                </a:effectLst>
                <a:latin typeface="Times New Roman" pitchFamily="18" charset="0"/>
                <a:cs typeface="Times New Roman" pitchFamily="18" charset="0"/>
              </a:rPr>
              <a:t> 650 MHz, </a:t>
            </a:r>
            <a:r>
              <a:rPr lang="en-US" sz="1600" b="1" spc="50" dirty="0" smtClean="0">
                <a:ln w="11430">
                  <a:solidFill>
                    <a:sysClr val="windowText" lastClr="000000"/>
                  </a:solidFill>
                </a:ln>
                <a:solidFill>
                  <a:srgbClr val="3333FF"/>
                </a:solidFill>
                <a:effectLst>
                  <a:outerShdw blurRad="76200" dist="50800" dir="5400000" algn="tl" rotWithShape="0">
                    <a:srgbClr val="000000">
                      <a:alpha val="65000"/>
                    </a:srgbClr>
                  </a:outerShdw>
                </a:effectLst>
                <a:latin typeface="Times New Roman" pitchFamily="18" charset="0"/>
                <a:cs typeface="Times New Roman" pitchFamily="18" charset="0"/>
                <a:sym typeface="Symbol"/>
              </a:rPr>
              <a:t>=0.61--analysis done</a:t>
            </a:r>
            <a:endParaRPr lang="en-US" sz="1600" b="1" spc="50" dirty="0" smtClean="0">
              <a:ln w="11430">
                <a:solidFill>
                  <a:sysClr val="windowText" lastClr="000000"/>
                </a:solidFill>
              </a:ln>
              <a:effectLst>
                <a:outerShdw blurRad="76200" dist="50800" dir="5400000" algn="tl" rotWithShape="0">
                  <a:srgbClr val="000000">
                    <a:alpha val="65000"/>
                  </a:srgbClr>
                </a:outerShdw>
              </a:effectLst>
              <a:latin typeface="Times New Roman" pitchFamily="18" charset="0"/>
              <a:cs typeface="Times New Roman" pitchFamily="18" charset="0"/>
              <a:sym typeface="Symbol"/>
            </a:endParaRPr>
          </a:p>
          <a:p>
            <a:pPr algn="just" eaLnBrk="0" hangingPunct="0">
              <a:buFont typeface="Arial" pitchFamily="34" charset="0"/>
              <a:buChar char="•"/>
              <a:defRPr/>
            </a:pPr>
            <a:r>
              <a:rPr lang="en-US" sz="1600" b="1" spc="50" dirty="0" smtClean="0">
                <a:ln w="11430">
                  <a:solidFill>
                    <a:sysClr val="windowText" lastClr="000000"/>
                  </a:solidFill>
                </a:ln>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sym typeface="Symbol"/>
              </a:rPr>
              <a:t> No trapped mode with high effective impedance observed.</a:t>
            </a:r>
          </a:p>
        </p:txBody>
      </p:sp>
      <p:sp>
        <p:nvSpPr>
          <p:cNvPr id="10" name="Rectangle 4"/>
          <p:cNvSpPr>
            <a:spLocks noChangeArrowheads="1"/>
          </p:cNvSpPr>
          <p:nvPr/>
        </p:nvSpPr>
        <p:spPr bwMode="auto">
          <a:xfrm>
            <a:off x="152400" y="76200"/>
            <a:ext cx="8839200" cy="228600"/>
          </a:xfrm>
          <a:prstGeom prst="rect">
            <a:avLst/>
          </a:prstGeom>
          <a:solidFill>
            <a:srgbClr val="FFFF66"/>
          </a:solidFill>
          <a:ln w="9525">
            <a:solidFill>
              <a:schemeClr val="tx1"/>
            </a:solidFill>
            <a:miter lim="800000"/>
            <a:headEnd/>
            <a:tailEnd/>
          </a:ln>
          <a:effectLst>
            <a:innerShdw blurRad="114300">
              <a:prstClr val="black"/>
            </a:innerShdw>
          </a:effectLst>
        </p:spPr>
        <p:txBody>
          <a:bodyPr anchor="ctr"/>
          <a:lstStyle/>
          <a:p>
            <a:pPr algn="ctr" eaLnBrk="0" hangingPunct="0">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rPr>
              <a:t>Higher order modes (HOMs)</a:t>
            </a:r>
            <a:endParaRPr lang="en-IN"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Eras Bold ITC"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lum bright="-20000" contrast="40000"/>
          </a:blip>
          <a:srcRect/>
          <a:stretch>
            <a:fillRect/>
          </a:stretch>
        </p:blipFill>
        <p:spPr bwMode="auto">
          <a:xfrm>
            <a:off x="152400" y="1600200"/>
            <a:ext cx="3200400" cy="2662266"/>
          </a:xfrm>
          <a:prstGeom prst="rect">
            <a:avLst/>
          </a:prstGeom>
          <a:noFill/>
          <a:ln w="9525">
            <a:solidFill>
              <a:schemeClr val="accent1"/>
            </a:solidFill>
            <a:miter lim="800000"/>
            <a:headEnd/>
            <a:tailEnd/>
          </a:ln>
          <a:effectLst/>
        </p:spPr>
      </p:pic>
      <p:sp>
        <p:nvSpPr>
          <p:cNvPr id="4" name="TextBox 3"/>
          <p:cNvSpPr txBox="1"/>
          <p:nvPr/>
        </p:nvSpPr>
        <p:spPr>
          <a:xfrm>
            <a:off x="152400" y="76200"/>
            <a:ext cx="8839200" cy="523220"/>
          </a:xfrm>
          <a:prstGeom prst="rect">
            <a:avLst/>
          </a:prstGeom>
          <a:solidFill>
            <a:srgbClr val="CCFF66"/>
          </a:solidFill>
          <a:ln/>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Multipacting</a:t>
            </a:r>
            <a:r>
              <a:rPr lang="en-US" sz="24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Analysis of 650MHz Cavi</a:t>
            </a:r>
            <a:r>
              <a:rPr lang="en-US" sz="28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ty</a:t>
            </a:r>
            <a:endParaRPr lang="en-IN" sz="2800" b="1" dirty="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TextBox 4"/>
          <p:cNvSpPr txBox="1"/>
          <p:nvPr/>
        </p:nvSpPr>
        <p:spPr>
          <a:xfrm>
            <a:off x="152400" y="685800"/>
            <a:ext cx="8839200" cy="830997"/>
          </a:xfrm>
          <a:prstGeom prst="rect">
            <a:avLst/>
          </a:prstGeom>
          <a:solidFill>
            <a:srgbClr val="FFFF99"/>
          </a:solidFill>
          <a:ln>
            <a:solidFill>
              <a:schemeClr val="tx1"/>
            </a:solidFill>
          </a:ln>
        </p:spPr>
        <p:txBody>
          <a:bodyPr wrap="square" rtlCol="0">
            <a:spAutoFit/>
          </a:bodyPr>
          <a:lstStyle/>
          <a:p>
            <a:pPr>
              <a:buFont typeface="Arial" pitchFamily="34" charset="0"/>
              <a:buChar char="•"/>
            </a:pPr>
            <a:r>
              <a:rPr lang="en-US" sz="1600" dirty="0" smtClean="0">
                <a:latin typeface="Times New Roman" pitchFamily="18" charset="0"/>
                <a:cs typeface="Times New Roman" pitchFamily="18" charset="0"/>
              </a:rPr>
              <a:t> </a:t>
            </a:r>
            <a:r>
              <a:rPr lang="en-US" sz="1600" b="1" dirty="0" smtClean="0">
                <a:solidFill>
                  <a:srgbClr val="000099"/>
                </a:solidFill>
                <a:latin typeface="Times New Roman" pitchFamily="18" charset="0"/>
                <a:cs typeface="Times New Roman" pitchFamily="18" charset="0"/>
              </a:rPr>
              <a:t>A preliminary study of </a:t>
            </a:r>
            <a:r>
              <a:rPr lang="en-US" sz="1600" b="1" dirty="0" err="1" smtClean="0">
                <a:solidFill>
                  <a:srgbClr val="000099"/>
                </a:solidFill>
                <a:latin typeface="Times New Roman" pitchFamily="18" charset="0"/>
                <a:cs typeface="Times New Roman" pitchFamily="18" charset="0"/>
              </a:rPr>
              <a:t>Multipacting</a:t>
            </a:r>
            <a:r>
              <a:rPr lang="en-US" sz="1600" b="1" dirty="0" smtClean="0">
                <a:solidFill>
                  <a:srgbClr val="000099"/>
                </a:solidFill>
                <a:latin typeface="Times New Roman" pitchFamily="18" charset="0"/>
                <a:cs typeface="Times New Roman" pitchFamily="18" charset="0"/>
              </a:rPr>
              <a:t> Analysis for 650 MHz elliptical cavity has been carried out using 2D software Multipac2.1,windows version</a:t>
            </a:r>
            <a:endParaRPr lang="en-US" sz="1600" b="1" dirty="0">
              <a:solidFill>
                <a:srgbClr val="000099"/>
              </a:solidFill>
              <a:latin typeface="Times New Roman" pitchFamily="18" charset="0"/>
              <a:cs typeface="Times New Roman" pitchFamily="18" charset="0"/>
            </a:endParaRPr>
          </a:p>
          <a:p>
            <a:pPr>
              <a:buFont typeface="Arial" pitchFamily="34" charset="0"/>
              <a:buChar cha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Multipacting</a:t>
            </a:r>
            <a:r>
              <a:rPr lang="en-US" sz="1600" b="1" dirty="0" smtClean="0">
                <a:latin typeface="Times New Roman" pitchFamily="18" charset="0"/>
                <a:cs typeface="Times New Roman" pitchFamily="18" charset="0"/>
              </a:rPr>
              <a:t> analysis is done for  both Mid-cells and End -cells</a:t>
            </a:r>
            <a:endParaRPr lang="en-IN" sz="1600" b="1" dirty="0">
              <a:latin typeface="Times New Roman" pitchFamily="18" charset="0"/>
              <a:cs typeface="Times New Roman" pitchFamily="18" charset="0"/>
            </a:endParaRPr>
          </a:p>
        </p:txBody>
      </p:sp>
      <p:sp>
        <p:nvSpPr>
          <p:cNvPr id="7" name="Rectangle 6"/>
          <p:cNvSpPr/>
          <p:nvPr/>
        </p:nvSpPr>
        <p:spPr>
          <a:xfrm>
            <a:off x="152400" y="4267200"/>
            <a:ext cx="3200400" cy="338554"/>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Input  for  Mid-cell Cavity</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Picture 5"/>
          <p:cNvPicPr>
            <a:picLocks noChangeAspect="1" noChangeArrowheads="1"/>
          </p:cNvPicPr>
          <p:nvPr/>
        </p:nvPicPr>
        <p:blipFill>
          <a:blip r:embed="rId3" cstate="print">
            <a:lum bright="-20000" contrast="40000"/>
          </a:blip>
          <a:srcRect/>
          <a:stretch>
            <a:fillRect/>
          </a:stretch>
        </p:blipFill>
        <p:spPr bwMode="auto">
          <a:xfrm>
            <a:off x="3429000" y="1600200"/>
            <a:ext cx="2819400" cy="2665615"/>
          </a:xfrm>
          <a:prstGeom prst="rect">
            <a:avLst/>
          </a:prstGeom>
          <a:solidFill>
            <a:schemeClr val="accent1"/>
          </a:solidFill>
          <a:ln w="9525">
            <a:solidFill>
              <a:schemeClr val="accent1"/>
            </a:solidFill>
            <a:miter lim="800000"/>
            <a:headEnd/>
            <a:tailEnd/>
          </a:ln>
          <a:effectLst/>
        </p:spPr>
      </p:pic>
      <p:sp>
        <p:nvSpPr>
          <p:cNvPr id="9" name="Rectangle 8"/>
          <p:cNvSpPr/>
          <p:nvPr/>
        </p:nvSpPr>
        <p:spPr>
          <a:xfrm>
            <a:off x="3429000" y="4267200"/>
            <a:ext cx="2819400" cy="338554"/>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Results for  Mid-cell Cavity</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1" name="TextBox 30"/>
          <p:cNvSpPr txBox="1"/>
          <p:nvPr/>
        </p:nvSpPr>
        <p:spPr>
          <a:xfrm>
            <a:off x="152400" y="5257800"/>
            <a:ext cx="8839200" cy="369332"/>
          </a:xfrm>
          <a:prstGeom prst="rect">
            <a:avLst/>
          </a:prstGeom>
          <a:noFill/>
        </p:spPr>
        <p:txBody>
          <a:bodyPr wrap="square" rtlCol="0">
            <a:spAutoFit/>
          </a:bodyPr>
          <a:lstStyle/>
          <a:p>
            <a:endParaRPr lang="en-IN" dirty="0"/>
          </a:p>
        </p:txBody>
      </p:sp>
      <p:sp>
        <p:nvSpPr>
          <p:cNvPr id="35" name="TextBox 34"/>
          <p:cNvSpPr txBox="1"/>
          <p:nvPr/>
        </p:nvSpPr>
        <p:spPr>
          <a:xfrm>
            <a:off x="152400" y="4648200"/>
            <a:ext cx="8839200" cy="2092881"/>
          </a:xfrm>
          <a:prstGeom prst="rect">
            <a:avLst/>
          </a:prstGeom>
          <a:solidFill>
            <a:srgbClr val="99FF99"/>
          </a:solidFill>
          <a:ln>
            <a:solidFill>
              <a:schemeClr val="tx1"/>
            </a:solidFill>
          </a:ln>
        </p:spPr>
        <p:txBody>
          <a:bodyPr wrap="square" rtlCol="0">
            <a:spAutoFit/>
          </a:bodyPr>
          <a:lstStyle/>
          <a:p>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a:t>
            </a:r>
            <a:r>
              <a:rPr lang="en-US" b="1" baseline="-25000"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30</a:t>
            </a: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a:t>
            </a:r>
            <a:r>
              <a:rPr lang="en-US" b="1" baseline="-25000"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0</a:t>
            </a: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2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Counter function - ratio of # of particles after 30</a:t>
            </a:r>
            <a:r>
              <a:rPr lang="en-US" b="1" baseline="30000"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th</a:t>
            </a:r>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impact to the initial number of</a:t>
            </a:r>
          </a:p>
          <a:p>
            <a:r>
              <a:rPr lang="en-US"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particles (without taking into account the secondary yield);</a:t>
            </a:r>
          </a:p>
          <a:p>
            <a:r>
              <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a:t>
            </a:r>
            <a:r>
              <a:rPr lang="en-US" sz="2000" b="1" baseline="-25000"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30</a:t>
            </a:r>
            <a:r>
              <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/c</a:t>
            </a:r>
            <a:r>
              <a:rPr lang="en-US" sz="2000" b="1" baseline="-25000"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0</a:t>
            </a:r>
            <a:r>
              <a:rPr lang="en-US" sz="20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Enhanced counter function- </a:t>
            </a: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ratio of the number of particles after the 30</a:t>
            </a:r>
            <a:r>
              <a:rPr lang="en-US" b="1" baseline="30000"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th</a:t>
            </a:r>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p>
          <a:p>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impact to the initial number of particles, taking into account the secondary yield</a:t>
            </a:r>
          </a:p>
          <a:p>
            <a:r>
              <a:rPr lang="en-US"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that depends on the impact energy)</a:t>
            </a:r>
          </a:p>
          <a:p>
            <a:r>
              <a:rPr lang="en-US"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Impact Energy: physical condition for </a:t>
            </a:r>
            <a:r>
              <a:rPr lang="en-US" b="1" dirty="0" err="1"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multipacting</a:t>
            </a:r>
            <a:r>
              <a:rPr lang="en-US"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should be &gt; 50 </a:t>
            </a:r>
            <a:r>
              <a:rPr lang="en-US" b="1" dirty="0" err="1"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eV</a:t>
            </a:r>
            <a:r>
              <a:rPr lang="en-US"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for the </a:t>
            </a:r>
          </a:p>
          <a:p>
            <a:r>
              <a:rPr lang="en-US"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secondary yield &gt; 1</a:t>
            </a:r>
          </a:p>
        </p:txBody>
      </p:sp>
      <p:pic>
        <p:nvPicPr>
          <p:cNvPr id="36" name="Picture 35"/>
          <p:cNvPicPr/>
          <p:nvPr/>
        </p:nvPicPr>
        <p:blipFill>
          <a:blip r:embed="rId4" cstate="print">
            <a:lum bright="-20000" contrast="40000"/>
          </a:blip>
          <a:srcRect/>
          <a:stretch>
            <a:fillRect/>
          </a:stretch>
        </p:blipFill>
        <p:spPr bwMode="auto">
          <a:xfrm>
            <a:off x="6400800" y="1600200"/>
            <a:ext cx="2590800" cy="2438400"/>
          </a:xfrm>
          <a:prstGeom prst="rect">
            <a:avLst/>
          </a:prstGeom>
          <a:noFill/>
          <a:ln w="9525">
            <a:solidFill>
              <a:schemeClr val="tx1"/>
            </a:solidFill>
            <a:miter lim="800000"/>
            <a:headEnd/>
            <a:tailEnd/>
          </a:ln>
          <a:effectLst/>
        </p:spPr>
      </p:pic>
      <p:sp>
        <p:nvSpPr>
          <p:cNvPr id="37" name="Rectangle 36"/>
          <p:cNvSpPr/>
          <p:nvPr/>
        </p:nvSpPr>
        <p:spPr>
          <a:xfrm>
            <a:off x="6400800" y="4038600"/>
            <a:ext cx="2590800" cy="584775"/>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Results for  Mid-cell Cavity (Equator)</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152401" y="685800"/>
            <a:ext cx="2971800" cy="2133600"/>
          </a:xfrm>
          <a:prstGeom prst="rect">
            <a:avLst/>
          </a:prstGeom>
          <a:noFill/>
          <a:ln w="9525">
            <a:solidFill>
              <a:schemeClr val="tx1"/>
            </a:solidFill>
            <a:miter lim="800000"/>
            <a:headEnd/>
            <a:tailEnd/>
          </a:ln>
          <a:effectLst/>
        </p:spPr>
      </p:pic>
      <p:pic>
        <p:nvPicPr>
          <p:cNvPr id="3" name="Picture 2"/>
          <p:cNvPicPr/>
          <p:nvPr/>
        </p:nvPicPr>
        <p:blipFill>
          <a:blip r:embed="rId3" cstate="print">
            <a:lum bright="-20000" contrast="40000"/>
          </a:blip>
          <a:srcRect/>
          <a:stretch>
            <a:fillRect/>
          </a:stretch>
        </p:blipFill>
        <p:spPr bwMode="auto">
          <a:xfrm>
            <a:off x="3352800" y="685800"/>
            <a:ext cx="3095625" cy="2105025"/>
          </a:xfrm>
          <a:prstGeom prst="rect">
            <a:avLst/>
          </a:prstGeom>
          <a:noFill/>
          <a:ln w="9525">
            <a:solidFill>
              <a:schemeClr val="tx1"/>
            </a:solidFill>
            <a:miter lim="800000"/>
            <a:headEnd/>
            <a:tailEnd/>
          </a:ln>
          <a:effectLst/>
        </p:spPr>
      </p:pic>
      <p:pic>
        <p:nvPicPr>
          <p:cNvPr id="5" name="Picture 4"/>
          <p:cNvPicPr/>
          <p:nvPr/>
        </p:nvPicPr>
        <p:blipFill>
          <a:blip r:embed="rId4" cstate="print">
            <a:lum bright="-20000" contrast="40000"/>
          </a:blip>
          <a:srcRect/>
          <a:stretch>
            <a:fillRect/>
          </a:stretch>
        </p:blipFill>
        <p:spPr bwMode="auto">
          <a:xfrm>
            <a:off x="6705600" y="685800"/>
            <a:ext cx="2286000" cy="2133600"/>
          </a:xfrm>
          <a:prstGeom prst="rect">
            <a:avLst/>
          </a:prstGeom>
          <a:noFill/>
          <a:ln w="9525">
            <a:solidFill>
              <a:schemeClr val="tx1"/>
            </a:solidFill>
            <a:miter lim="800000"/>
            <a:headEnd/>
            <a:tailEnd/>
          </a:ln>
          <a:effectLst/>
        </p:spPr>
      </p:pic>
      <p:sp>
        <p:nvSpPr>
          <p:cNvPr id="6" name="TextBox 5"/>
          <p:cNvSpPr txBox="1"/>
          <p:nvPr/>
        </p:nvSpPr>
        <p:spPr>
          <a:xfrm>
            <a:off x="152400" y="76200"/>
            <a:ext cx="8839200" cy="523220"/>
          </a:xfrm>
          <a:prstGeom prst="rect">
            <a:avLst/>
          </a:prstGeom>
          <a:solidFill>
            <a:srgbClr val="CCFF66"/>
          </a:solidFill>
          <a:ln/>
        </p:spPr>
        <p:style>
          <a:lnRef idx="1">
            <a:schemeClr val="accent5"/>
          </a:lnRef>
          <a:fillRef idx="2">
            <a:schemeClr val="accent5"/>
          </a:fillRef>
          <a:effectRef idx="1">
            <a:schemeClr val="accent5"/>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Multipacting</a:t>
            </a:r>
            <a:r>
              <a:rPr lang="en-US" sz="24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Analysis of 650MHz Cavi</a:t>
            </a:r>
            <a:r>
              <a:rPr lang="en-US" sz="2800"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ty </a:t>
            </a:r>
            <a:r>
              <a:rPr lang="en-US" b="1" dirty="0" smtClean="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rPr>
              <a:t>(……... Contd.)</a:t>
            </a:r>
            <a:endParaRPr lang="en-IN" b="1" dirty="0">
              <a:ln w="11430">
                <a:solidFill>
                  <a:schemeClr val="tx1"/>
                </a:solidFill>
              </a:ln>
              <a:solidFill>
                <a:srgbClr val="C0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7" name="Rectangle 6"/>
          <p:cNvSpPr/>
          <p:nvPr/>
        </p:nvSpPr>
        <p:spPr>
          <a:xfrm>
            <a:off x="152400" y="2819400"/>
            <a:ext cx="2971800" cy="338554"/>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Input  for  </a:t>
            </a:r>
            <a:r>
              <a:rPr lang="en-US" sz="1600" b="1" dirty="0" smtClean="0">
                <a:latin typeface="Times New Roman" pitchFamily="18" charset="0"/>
                <a:ea typeface="Times New Roman" pitchFamily="18" charset="0"/>
                <a:cs typeface="Times New Roman" pitchFamily="18" charset="0"/>
              </a:rPr>
              <a:t>end</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-cell Cavity</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3352800" y="2819400"/>
            <a:ext cx="3124200" cy="338554"/>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Results for  </a:t>
            </a:r>
            <a:r>
              <a:rPr lang="en-US" sz="1600" b="1" dirty="0" smtClean="0">
                <a:latin typeface="Times New Roman" pitchFamily="18" charset="0"/>
                <a:ea typeface="Times New Roman" pitchFamily="18" charset="0"/>
                <a:cs typeface="Times New Roman" pitchFamily="18" charset="0"/>
              </a:rPr>
              <a:t>end</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-cell Cavity</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Rectangle 8"/>
          <p:cNvSpPr/>
          <p:nvPr/>
        </p:nvSpPr>
        <p:spPr>
          <a:xfrm>
            <a:off x="6705600" y="2819400"/>
            <a:ext cx="2286000" cy="307777"/>
          </a:xfrm>
          <a:prstGeom prst="rect">
            <a:avLst/>
          </a:prstGeom>
          <a:solidFill>
            <a:srgbClr val="FFFF99"/>
          </a:solidFill>
          <a:ln>
            <a:solidFill>
              <a:schemeClr val="tx1"/>
            </a:solidFill>
          </a:ln>
        </p:spPr>
        <p:txBody>
          <a:bodyPr wrap="square">
            <a:spAutoFit/>
          </a:bodyPr>
          <a:lstStyle/>
          <a:p>
            <a:pPr lvl="0" algn="ctr" fontAlgn="base">
              <a:spcBef>
                <a:spcPct val="0"/>
              </a:spcBef>
              <a:spcAft>
                <a:spcPct val="0"/>
              </a:spcAft>
            </a:pPr>
            <a:r>
              <a:rPr lang="en-US" sz="1400" b="1" dirty="0" smtClean="0">
                <a:latin typeface="Times New Roman" pitchFamily="18" charset="0"/>
                <a:ea typeface="Times New Roman" pitchFamily="18" charset="0"/>
                <a:cs typeface="Times New Roman" pitchFamily="18" charset="0"/>
              </a:rPr>
              <a:t>end</a:t>
            </a: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-cell Cavity (Equator)</a:t>
            </a:r>
            <a:endParaRPr kumimoji="0" lang="en-US" sz="1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2" name="Rectangle 11"/>
          <p:cNvSpPr/>
          <p:nvPr/>
        </p:nvSpPr>
        <p:spPr>
          <a:xfrm>
            <a:off x="152400" y="3224748"/>
            <a:ext cx="8839200" cy="3570208"/>
          </a:xfrm>
          <a:prstGeom prst="rect">
            <a:avLst/>
          </a:prstGeom>
          <a:solidFill>
            <a:srgbClr val="CCFF99"/>
          </a:solidFill>
          <a:ln>
            <a:solidFill>
              <a:schemeClr val="tx1"/>
            </a:solidFill>
          </a:ln>
        </p:spPr>
        <p:txBody>
          <a:bodyPr wrap="square">
            <a:spAutoFit/>
          </a:bodyPr>
          <a:lstStyle/>
          <a:p>
            <a:pPr>
              <a:buFont typeface="Arial" pitchFamily="34" charset="0"/>
              <a:buChar char="•"/>
            </a:pP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It is observed that impact energy is less than 50 </a:t>
            </a:r>
            <a:r>
              <a:rPr lang="en-US" b="1" dirty="0" err="1"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eV</a:t>
            </a: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for all peak electric fields except a </a:t>
            </a:r>
          </a:p>
          <a:p>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small region between 30 to 35 MV/m, where it is around 200 </a:t>
            </a:r>
            <a:r>
              <a:rPr lang="en-US" b="1" dirty="0" err="1"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eV</a:t>
            </a:r>
            <a:r>
              <a:rPr lang="en-US"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p>
          <a:p>
            <a:endParaRPr lang="en-US" sz="800" b="1" dirty="0" smtClean="0">
              <a:ln w="1905">
                <a:solidFill>
                  <a:schemeClr val="tx1"/>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However, we can conclude that no </a:t>
            </a:r>
            <a:r>
              <a:rPr lang="en-US" b="1" dirty="0" err="1"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multipacting</a:t>
            </a:r>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 can take place in the said cavity as the </a:t>
            </a:r>
          </a:p>
          <a:p>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   relative enhanced electron counter function is less than 1 for the whole range of peak</a:t>
            </a:r>
          </a:p>
          <a:p>
            <a:r>
              <a:rPr lang="en-US"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rPr>
              <a:t>   electric field up to 60 MV/m</a:t>
            </a:r>
          </a:p>
          <a:p>
            <a:endParaRPr lang="en-US" sz="800" b="1" dirty="0" smtClean="0">
              <a:ln w="1905">
                <a:solidFill>
                  <a:schemeClr val="tx1"/>
                </a:solidFill>
              </a:ln>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It is observed for mid-cells and end-cells that even after 30 impacts of electrons at the </a:t>
            </a:r>
          </a:p>
          <a:p>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  equator region (at the radius of 197 mm.) of the cavity, the final impact energy is  </a:t>
            </a:r>
          </a:p>
          <a:p>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  28.4364 </a:t>
            </a:r>
            <a:r>
              <a:rPr lang="en-US" b="1" dirty="0" err="1"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eV</a:t>
            </a:r>
            <a:r>
              <a:rPr lang="en-US"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rPr>
              <a:t>, which is well below 50eV </a:t>
            </a:r>
          </a:p>
          <a:p>
            <a:endParaRPr lang="en-US" sz="800" b="1" dirty="0" smtClean="0">
              <a:ln w="1905">
                <a:solidFill>
                  <a:schemeClr val="tx1"/>
                </a:solidFill>
              </a:ln>
              <a:solidFill>
                <a:srgbClr val="0000CC"/>
              </a:soli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b="1" dirty="0" smtClean="0">
                <a:ln w="1905">
                  <a:solidFill>
                    <a:schemeClr val="tx1"/>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 unlikely to cross secondary electron emission yield for producing </a:t>
            </a:r>
            <a:r>
              <a:rPr lang="en-US" b="1" dirty="0" err="1" smtClean="0">
                <a:ln w="1905">
                  <a:solidFill>
                    <a:schemeClr val="tx1"/>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b="1" dirty="0" smtClean="0">
                <a:ln w="1905">
                  <a:solidFill>
                    <a:schemeClr val="tx1"/>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a:t>
            </a:r>
          </a:p>
          <a:p>
            <a:pPr>
              <a:buFont typeface="Arial" pitchFamily="34" charset="0"/>
              <a:buChar char="•"/>
            </a:pPr>
            <a:r>
              <a:rPr lang="en-US" b="1" dirty="0" smtClean="0">
                <a:ln w="1905">
                  <a:no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US" sz="2000" b="1" dirty="0" smtClean="0">
                <a:ln w="1905">
                  <a:no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Analysis using CST Particle Studio (3D) code is being carried out for further</a:t>
            </a:r>
          </a:p>
          <a:p>
            <a:r>
              <a:rPr lang="en-US" sz="2000" b="1" dirty="0" smtClean="0">
                <a:ln w="1905">
                  <a:no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investigation!</a:t>
            </a:r>
            <a:endParaRPr lang="en-IN" sz="2000" b="1" dirty="0" smtClean="0">
              <a:ln w="1905">
                <a:no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3962400" y="990600"/>
            <a:ext cx="5003405" cy="2143125"/>
          </a:xfrm>
          <a:prstGeom prst="rect">
            <a:avLst/>
          </a:prstGeom>
          <a:noFill/>
          <a:ln w="9525">
            <a:solidFill>
              <a:schemeClr val="tx1"/>
            </a:solidFill>
            <a:miter lim="800000"/>
            <a:headEnd/>
            <a:tailEnd/>
          </a:ln>
        </p:spPr>
      </p:pic>
      <p:pic>
        <p:nvPicPr>
          <p:cNvPr id="3" name="Picture 2"/>
          <p:cNvPicPr/>
          <p:nvPr/>
        </p:nvPicPr>
        <p:blipFill>
          <a:blip r:embed="rId3" cstate="print"/>
          <a:srcRect/>
          <a:stretch>
            <a:fillRect/>
          </a:stretch>
        </p:blipFill>
        <p:spPr bwMode="auto">
          <a:xfrm>
            <a:off x="3962400" y="3886200"/>
            <a:ext cx="5029200" cy="2209800"/>
          </a:xfrm>
          <a:prstGeom prst="rect">
            <a:avLst/>
          </a:prstGeom>
          <a:noFill/>
          <a:ln w="9525">
            <a:solidFill>
              <a:schemeClr val="tx1"/>
            </a:solidFill>
            <a:miter lim="800000"/>
            <a:headEnd/>
            <a:tailEnd/>
          </a:ln>
        </p:spPr>
      </p:pic>
      <p:sp>
        <p:nvSpPr>
          <p:cNvPr id="4" name="TextBox 3"/>
          <p:cNvSpPr txBox="1"/>
          <p:nvPr/>
        </p:nvSpPr>
        <p:spPr>
          <a:xfrm>
            <a:off x="3962400" y="3143248"/>
            <a:ext cx="5029200" cy="369332"/>
          </a:xfrm>
          <a:prstGeom prst="rect">
            <a:avLst/>
          </a:prstGeom>
          <a:solidFill>
            <a:srgbClr val="FFFF99"/>
          </a:solidFill>
          <a:ln>
            <a:solidFill>
              <a:schemeClr val="tx1"/>
            </a:solidFill>
          </a:ln>
        </p:spPr>
        <p:txBody>
          <a:bodyPr wrap="square" rtlCol="0">
            <a:spAutoFit/>
          </a:bodyPr>
          <a:lstStyle/>
          <a:p>
            <a:pPr algn="ctr"/>
            <a:r>
              <a:rPr lang="en-US" b="1" dirty="0" smtClean="0">
                <a:latin typeface="Times New Roman" pitchFamily="18" charset="0"/>
                <a:cs typeface="Times New Roman" pitchFamily="18" charset="0"/>
              </a:rPr>
              <a:t>Particle vs. time(ns) at 5.8 MV/m</a:t>
            </a:r>
            <a:endParaRPr lang="en-IN" b="1" dirty="0">
              <a:latin typeface="Times New Roman" pitchFamily="18" charset="0"/>
              <a:cs typeface="Times New Roman" pitchFamily="18" charset="0"/>
            </a:endParaRPr>
          </a:p>
        </p:txBody>
      </p:sp>
      <p:sp>
        <p:nvSpPr>
          <p:cNvPr id="5" name="TextBox 4"/>
          <p:cNvSpPr txBox="1"/>
          <p:nvPr/>
        </p:nvSpPr>
        <p:spPr>
          <a:xfrm>
            <a:off x="3962400" y="6096000"/>
            <a:ext cx="5029200" cy="369332"/>
          </a:xfrm>
          <a:prstGeom prst="rect">
            <a:avLst/>
          </a:prstGeom>
          <a:solidFill>
            <a:srgbClr val="99FF99"/>
          </a:solidFill>
          <a:ln>
            <a:solidFill>
              <a:schemeClr val="tx1"/>
            </a:solidFill>
          </a:ln>
        </p:spPr>
        <p:txBody>
          <a:bodyPr wrap="square" rtlCol="0">
            <a:spAutoFit/>
          </a:bodyPr>
          <a:lstStyle/>
          <a:p>
            <a:pPr algn="ctr"/>
            <a:r>
              <a:rPr lang="en-US" b="1" dirty="0" smtClean="0">
                <a:solidFill>
                  <a:srgbClr val="0000CC"/>
                </a:solidFill>
                <a:latin typeface="Times New Roman" pitchFamily="18" charset="0"/>
                <a:cs typeface="Times New Roman" pitchFamily="18" charset="0"/>
              </a:rPr>
              <a:t>Particles after 7ns at 5.8 MV/m</a:t>
            </a:r>
            <a:endParaRPr lang="en-IN" b="1" dirty="0">
              <a:solidFill>
                <a:srgbClr val="0000CC"/>
              </a:solidFill>
              <a:latin typeface="Times New Roman" pitchFamily="18" charset="0"/>
              <a:cs typeface="Times New Roman" pitchFamily="18" charset="0"/>
            </a:endParaRPr>
          </a:p>
        </p:txBody>
      </p:sp>
      <p:sp>
        <p:nvSpPr>
          <p:cNvPr id="6" name="TextBox 5"/>
          <p:cNvSpPr txBox="1"/>
          <p:nvPr/>
        </p:nvSpPr>
        <p:spPr>
          <a:xfrm>
            <a:off x="152400" y="152400"/>
            <a:ext cx="8839200" cy="707886"/>
          </a:xfrm>
          <a:prstGeom prst="rect">
            <a:avLst/>
          </a:prstGeom>
          <a:solidFill>
            <a:srgbClr val="CCFF99"/>
          </a:solidFill>
          <a:ln>
            <a:solidFill>
              <a:schemeClr val="tx1"/>
            </a:solidFill>
          </a:ln>
        </p:spPr>
        <p:txBody>
          <a:bodyPr wrap="square" rtlCol="0">
            <a:spAutoFit/>
          </a:bodyPr>
          <a:lstStyle/>
          <a:p>
            <a:pPr algn="ctr"/>
            <a:r>
              <a:rPr lang="en-US" sz="2000" b="1" dirty="0" err="1"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simulation data for 650MHz,</a:t>
            </a:r>
            <a:r>
              <a:rPr lang="en-IN" sz="20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IN"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β=.61Cavity </a:t>
            </a:r>
            <a:r>
              <a:rPr lang="en-US" sz="20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using CST Particle Studio</a:t>
            </a:r>
            <a:endParaRPr lang="en-IN" sz="20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7" name="TextBox 6"/>
          <p:cNvSpPr txBox="1"/>
          <p:nvPr/>
        </p:nvSpPr>
        <p:spPr>
          <a:xfrm>
            <a:off x="152400" y="990600"/>
            <a:ext cx="3733800" cy="5486400"/>
          </a:xfrm>
          <a:prstGeom prst="rect">
            <a:avLst/>
          </a:prstGeom>
          <a:solidFill>
            <a:srgbClr val="FFFF99"/>
          </a:solidFill>
          <a:ln>
            <a:solidFill>
              <a:schemeClr val="tx1"/>
            </a:solidFill>
          </a:ln>
        </p:spPr>
        <p:txBody>
          <a:bodyPr wrap="square" rtlCol="0">
            <a:spAutoFit/>
          </a:bodyPr>
          <a:lstStyle/>
          <a:p>
            <a:pPr>
              <a:buFont typeface="Arial" pitchFamily="34" charset="0"/>
              <a:buChar char="•"/>
            </a:pPr>
            <a:r>
              <a:rPr lang="en-US" sz="2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30 mm. of equator region has been simulated.</a:t>
            </a:r>
          </a:p>
          <a:p>
            <a:endParaRPr lang="en-US" sz="1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sz="22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Mesh: min 0.37 mm., max 0.74mm.</a:t>
            </a:r>
          </a:p>
          <a:p>
            <a:endParaRPr lang="en-US" sz="1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US" sz="2200"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a:t>
            </a:r>
            <a:r>
              <a:rPr lang="en-US" sz="2200" b="1" dirty="0" err="1"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Multipacting</a:t>
            </a:r>
            <a:r>
              <a:rPr lang="en-US" sz="2200" b="1" dirty="0" smtClean="0">
                <a:ln w="1905">
                  <a:solidFill>
                    <a:sysClr val="windowText" lastClr="000000"/>
                  </a:solidFill>
                </a:ln>
                <a:effectLst>
                  <a:innerShdw blurRad="69850" dist="43180" dir="5400000">
                    <a:srgbClr val="000000">
                      <a:alpha val="65000"/>
                    </a:srgbClr>
                  </a:innerShdw>
                </a:effectLst>
                <a:latin typeface="Times New Roman" pitchFamily="18" charset="0"/>
                <a:cs typeface="Times New Roman" pitchFamily="18" charset="0"/>
              </a:rPr>
              <a:t> has been found between 5.8 MV/m to 11.5 MV/m</a:t>
            </a:r>
          </a:p>
          <a:p>
            <a:endParaRPr lang="en-US" sz="1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IN" sz="22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 </a:t>
            </a:r>
            <a:r>
              <a:rPr lang="en-IN" sz="2200" b="1" dirty="0" err="1"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Multipacting</a:t>
            </a:r>
            <a:r>
              <a:rPr lang="en-IN" sz="2200" b="1" dirty="0" smtClean="0">
                <a:ln w="1905">
                  <a:solidFill>
                    <a:sysClr val="windowText" lastClr="000000"/>
                  </a:solidFill>
                </a:ln>
                <a:solidFill>
                  <a:srgbClr val="7030A0"/>
                </a:solidFill>
                <a:effectLst>
                  <a:innerShdw blurRad="69850" dist="43180" dir="5400000">
                    <a:srgbClr val="000000">
                      <a:alpha val="65000"/>
                    </a:srgbClr>
                  </a:innerShdw>
                </a:effectLst>
                <a:latin typeface="Times New Roman" pitchFamily="18" charset="0"/>
                <a:cs typeface="Times New Roman" pitchFamily="18" charset="0"/>
              </a:rPr>
              <a:t> rate is very high in the region of 6.8 MV/m.</a:t>
            </a:r>
          </a:p>
          <a:p>
            <a:endParaRPr lang="en-US" sz="14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buFont typeface="Arial" pitchFamily="34" charset="0"/>
              <a:buChar char="•"/>
            </a:pPr>
            <a:r>
              <a:rPr lang="en-IN" sz="2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11.6 MV/m, increase in </a:t>
            </a:r>
            <a:r>
              <a:rPr lang="en-IN" sz="22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partcle</a:t>
            </a:r>
            <a:r>
              <a:rPr lang="en-IN" sz="2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due to </a:t>
            </a:r>
            <a:r>
              <a:rPr lang="en-IN" sz="22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multipacting</a:t>
            </a:r>
            <a:r>
              <a:rPr lang="en-IN" sz="2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is very low.</a:t>
            </a:r>
          </a:p>
          <a:p>
            <a:endParaRPr lang="en-IN" sz="8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152400" y="1066800"/>
            <a:ext cx="4500594" cy="2357454"/>
          </a:xfrm>
          <a:prstGeom prst="rect">
            <a:avLst/>
          </a:prstGeom>
          <a:noFill/>
          <a:ln w="9525">
            <a:noFill/>
            <a:miter lim="800000"/>
            <a:headEnd/>
            <a:tailEnd/>
          </a:ln>
        </p:spPr>
      </p:pic>
      <p:pic>
        <p:nvPicPr>
          <p:cNvPr id="3" name="Picture 2"/>
          <p:cNvPicPr/>
          <p:nvPr/>
        </p:nvPicPr>
        <p:blipFill>
          <a:blip r:embed="rId3" cstate="print"/>
          <a:srcRect/>
          <a:stretch>
            <a:fillRect/>
          </a:stretch>
        </p:blipFill>
        <p:spPr bwMode="auto">
          <a:xfrm>
            <a:off x="4724400" y="1295400"/>
            <a:ext cx="4037235" cy="1928826"/>
          </a:xfrm>
          <a:prstGeom prst="rect">
            <a:avLst/>
          </a:prstGeom>
          <a:noFill/>
          <a:ln w="9525">
            <a:noFill/>
            <a:miter lim="800000"/>
            <a:headEnd/>
            <a:tailEnd/>
          </a:ln>
        </p:spPr>
      </p:pic>
      <p:pic>
        <p:nvPicPr>
          <p:cNvPr id="4" name="Picture 3"/>
          <p:cNvPicPr/>
          <p:nvPr/>
        </p:nvPicPr>
        <p:blipFill>
          <a:blip r:embed="rId4" cstate="print">
            <a:lum bright="-20000" contrast="40000"/>
          </a:blip>
          <a:srcRect/>
          <a:stretch>
            <a:fillRect/>
          </a:stretch>
        </p:blipFill>
        <p:spPr bwMode="auto">
          <a:xfrm>
            <a:off x="152400" y="4343400"/>
            <a:ext cx="4357718" cy="1928826"/>
          </a:xfrm>
          <a:prstGeom prst="rect">
            <a:avLst/>
          </a:prstGeom>
          <a:noFill/>
          <a:ln w="9525">
            <a:noFill/>
            <a:miter lim="800000"/>
            <a:headEnd/>
            <a:tailEnd/>
          </a:ln>
        </p:spPr>
      </p:pic>
      <p:pic>
        <p:nvPicPr>
          <p:cNvPr id="5" name="Picture 4"/>
          <p:cNvPicPr/>
          <p:nvPr/>
        </p:nvPicPr>
        <p:blipFill>
          <a:blip r:embed="rId5" cstate="print"/>
          <a:srcRect/>
          <a:stretch>
            <a:fillRect/>
          </a:stretch>
        </p:blipFill>
        <p:spPr bwMode="auto">
          <a:xfrm>
            <a:off x="4648200" y="4419600"/>
            <a:ext cx="4188748" cy="1798165"/>
          </a:xfrm>
          <a:prstGeom prst="rect">
            <a:avLst/>
          </a:prstGeom>
          <a:noFill/>
          <a:ln w="9525">
            <a:noFill/>
            <a:miter lim="800000"/>
            <a:headEnd/>
            <a:tailEnd/>
          </a:ln>
        </p:spPr>
      </p:pic>
      <p:sp>
        <p:nvSpPr>
          <p:cNvPr id="6" name="TextBox 5"/>
          <p:cNvSpPr txBox="1"/>
          <p:nvPr/>
        </p:nvSpPr>
        <p:spPr>
          <a:xfrm>
            <a:off x="304800" y="3505200"/>
            <a:ext cx="3943376" cy="646331"/>
          </a:xfrm>
          <a:prstGeom prst="rect">
            <a:avLst/>
          </a:prstGeom>
          <a:noFill/>
        </p:spPr>
        <p:txBody>
          <a:bodyPr wrap="square" rtlCol="0">
            <a:spAutoFit/>
          </a:bodyPr>
          <a:lstStyle/>
          <a:p>
            <a:pPr algn="ctr"/>
            <a:r>
              <a:rPr lang="en-US" b="1" dirty="0" smtClean="0">
                <a:ln>
                  <a:solidFill>
                    <a:sysClr val="windowText" lastClr="000000"/>
                  </a:solidFill>
                </a:ln>
                <a:solidFill>
                  <a:srgbClr val="C00000"/>
                </a:solidFill>
                <a:latin typeface="Times New Roman" pitchFamily="18" charset="0"/>
                <a:cs typeface="Times New Roman" pitchFamily="18" charset="0"/>
              </a:rPr>
              <a:t>Particle Vs time(ns) at 6.8MV/m</a:t>
            </a:r>
          </a:p>
          <a:p>
            <a:pPr algn="ctr"/>
            <a:r>
              <a:rPr lang="en-US" b="1" dirty="0" smtClean="0">
                <a:ln>
                  <a:solidFill>
                    <a:sysClr val="windowText" lastClr="000000"/>
                  </a:solidFill>
                </a:ln>
                <a:solidFill>
                  <a:srgbClr val="C00000"/>
                </a:solidFill>
                <a:latin typeface="Times New Roman" pitchFamily="18" charset="0"/>
                <a:cs typeface="Times New Roman" pitchFamily="18" charset="0"/>
              </a:rPr>
              <a:t>(Strong </a:t>
            </a:r>
            <a:r>
              <a:rPr lang="en-US" b="1" dirty="0" err="1" smtClean="0">
                <a:ln>
                  <a:solidFill>
                    <a:sysClr val="windowText" lastClr="000000"/>
                  </a:solidFill>
                </a:ln>
                <a:solidFill>
                  <a:srgbClr val="C00000"/>
                </a:solidFill>
                <a:latin typeface="Times New Roman" pitchFamily="18" charset="0"/>
                <a:cs typeface="Times New Roman" pitchFamily="18" charset="0"/>
              </a:rPr>
              <a:t>Multipacting</a:t>
            </a:r>
            <a:r>
              <a:rPr lang="en-US" b="1" dirty="0" smtClean="0">
                <a:ln>
                  <a:solidFill>
                    <a:sysClr val="windowText" lastClr="000000"/>
                  </a:solidFill>
                </a:ln>
                <a:solidFill>
                  <a:srgbClr val="C00000"/>
                </a:solidFill>
                <a:latin typeface="Times New Roman" pitchFamily="18" charset="0"/>
                <a:cs typeface="Times New Roman" pitchFamily="18" charset="0"/>
              </a:rPr>
              <a:t>)</a:t>
            </a:r>
            <a:endParaRPr lang="en-IN" b="1" dirty="0">
              <a:ln>
                <a:solidFill>
                  <a:sysClr val="windowText" lastClr="000000"/>
                </a:solidFill>
              </a:ln>
              <a:solidFill>
                <a:srgbClr val="C00000"/>
              </a:solidFill>
              <a:latin typeface="Times New Roman" pitchFamily="18" charset="0"/>
              <a:cs typeface="Times New Roman" pitchFamily="18" charset="0"/>
            </a:endParaRPr>
          </a:p>
        </p:txBody>
      </p:sp>
      <p:sp>
        <p:nvSpPr>
          <p:cNvPr id="7" name="TextBox 6"/>
          <p:cNvSpPr txBox="1"/>
          <p:nvPr/>
        </p:nvSpPr>
        <p:spPr>
          <a:xfrm>
            <a:off x="304800" y="6248400"/>
            <a:ext cx="3819548" cy="369332"/>
          </a:xfrm>
          <a:prstGeom prst="rect">
            <a:avLst/>
          </a:prstGeom>
          <a:noFill/>
        </p:spPr>
        <p:txBody>
          <a:bodyPr wrap="square" rtlCol="0">
            <a:spAutoFit/>
          </a:bodyPr>
          <a:lstStyle/>
          <a:p>
            <a:pPr algn="ctr"/>
            <a:r>
              <a:rPr lang="en-US" b="1" dirty="0" smtClean="0">
                <a:ln>
                  <a:solidFill>
                    <a:sysClr val="windowText" lastClr="000000"/>
                  </a:solidFill>
                </a:ln>
                <a:solidFill>
                  <a:srgbClr val="C00000"/>
                </a:solidFill>
                <a:latin typeface="Times New Roman" pitchFamily="18" charset="0"/>
                <a:cs typeface="Times New Roman" pitchFamily="18" charset="0"/>
              </a:rPr>
              <a:t>Particle Vs time(ns) at 9MV/m</a:t>
            </a:r>
            <a:endParaRPr lang="en-IN" b="1" dirty="0">
              <a:ln>
                <a:solidFill>
                  <a:sysClr val="windowText" lastClr="000000"/>
                </a:solidFill>
              </a:ln>
              <a:solidFill>
                <a:srgbClr val="C00000"/>
              </a:solidFill>
              <a:latin typeface="Times New Roman" pitchFamily="18" charset="0"/>
              <a:cs typeface="Times New Roman" pitchFamily="18" charset="0"/>
            </a:endParaRPr>
          </a:p>
        </p:txBody>
      </p:sp>
      <p:sp>
        <p:nvSpPr>
          <p:cNvPr id="8" name="TextBox 7"/>
          <p:cNvSpPr txBox="1"/>
          <p:nvPr/>
        </p:nvSpPr>
        <p:spPr>
          <a:xfrm>
            <a:off x="4800600" y="3429000"/>
            <a:ext cx="3962400" cy="369332"/>
          </a:xfrm>
          <a:prstGeom prst="rect">
            <a:avLst/>
          </a:prstGeom>
          <a:noFill/>
        </p:spPr>
        <p:txBody>
          <a:bodyPr wrap="square" rtlCol="0">
            <a:spAutoFit/>
          </a:bodyPr>
          <a:lstStyle/>
          <a:p>
            <a:pPr algn="ctr"/>
            <a:r>
              <a:rPr lang="en-US" b="1" dirty="0" smtClean="0">
                <a:ln>
                  <a:solidFill>
                    <a:sysClr val="windowText" lastClr="000000"/>
                  </a:solidFill>
                </a:ln>
                <a:solidFill>
                  <a:srgbClr val="0000CC"/>
                </a:solidFill>
                <a:latin typeface="Times New Roman" pitchFamily="18" charset="0"/>
                <a:cs typeface="Times New Roman" pitchFamily="18" charset="0"/>
              </a:rPr>
              <a:t>Particle after 6ns at 6.8MV/m</a:t>
            </a:r>
            <a:endParaRPr lang="en-IN" b="1" dirty="0">
              <a:ln>
                <a:solidFill>
                  <a:sysClr val="windowText" lastClr="000000"/>
                </a:solidFill>
              </a:ln>
              <a:solidFill>
                <a:srgbClr val="0000CC"/>
              </a:solidFill>
              <a:latin typeface="Times New Roman" pitchFamily="18" charset="0"/>
              <a:cs typeface="Times New Roman" pitchFamily="18" charset="0"/>
            </a:endParaRPr>
          </a:p>
        </p:txBody>
      </p:sp>
      <p:sp>
        <p:nvSpPr>
          <p:cNvPr id="9" name="TextBox 8"/>
          <p:cNvSpPr txBox="1"/>
          <p:nvPr/>
        </p:nvSpPr>
        <p:spPr>
          <a:xfrm>
            <a:off x="4724400" y="6248400"/>
            <a:ext cx="4114800" cy="369332"/>
          </a:xfrm>
          <a:prstGeom prst="rect">
            <a:avLst/>
          </a:prstGeom>
          <a:noFill/>
        </p:spPr>
        <p:txBody>
          <a:bodyPr wrap="square" rtlCol="0">
            <a:spAutoFit/>
          </a:bodyPr>
          <a:lstStyle/>
          <a:p>
            <a:pPr algn="ctr"/>
            <a:r>
              <a:rPr lang="en-US" b="1" dirty="0" smtClean="0">
                <a:ln>
                  <a:solidFill>
                    <a:sysClr val="windowText" lastClr="000000"/>
                  </a:solidFill>
                </a:ln>
                <a:solidFill>
                  <a:srgbClr val="7030A0"/>
                </a:solidFill>
                <a:latin typeface="Times New Roman" pitchFamily="18" charset="0"/>
                <a:cs typeface="Times New Roman" pitchFamily="18" charset="0"/>
              </a:rPr>
              <a:t>Particle after 20ns at 9MV/m</a:t>
            </a:r>
            <a:endParaRPr lang="en-IN" b="1" dirty="0">
              <a:ln>
                <a:solidFill>
                  <a:sysClr val="windowText" lastClr="000000"/>
                </a:solidFill>
              </a:ln>
              <a:solidFill>
                <a:srgbClr val="7030A0"/>
              </a:solidFill>
              <a:latin typeface="Times New Roman" pitchFamily="18" charset="0"/>
              <a:cs typeface="Times New Roman" pitchFamily="18" charset="0"/>
            </a:endParaRPr>
          </a:p>
        </p:txBody>
      </p:sp>
      <p:sp>
        <p:nvSpPr>
          <p:cNvPr id="10" name="TextBox 9"/>
          <p:cNvSpPr txBox="1"/>
          <p:nvPr/>
        </p:nvSpPr>
        <p:spPr>
          <a:xfrm>
            <a:off x="152400" y="152400"/>
            <a:ext cx="8848756" cy="830997"/>
          </a:xfrm>
          <a:prstGeom prst="rect">
            <a:avLst/>
          </a:prstGeom>
          <a:solidFill>
            <a:srgbClr val="CCFF99"/>
          </a:solidFill>
          <a:ln>
            <a:solidFill>
              <a:schemeClr val="tx1"/>
            </a:solidFill>
          </a:ln>
        </p:spPr>
        <p:txBody>
          <a:bodyPr wrap="square" rtlCol="0">
            <a:spAutoFit/>
          </a:bodyPr>
          <a:lstStyle/>
          <a:p>
            <a:pPr algn="ctr"/>
            <a:r>
              <a:rPr lang="en-US" sz="2400" b="1" dirty="0" err="1"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simulation result for 650MHz,</a:t>
            </a:r>
            <a:r>
              <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IN"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β=.61Cavity </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using </a:t>
            </a:r>
          </a:p>
          <a:p>
            <a:pPr algn="ct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CST Particle Studio</a:t>
            </a:r>
            <a:endPar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lum bright="-20000" contrast="40000"/>
          </a:blip>
          <a:srcRect/>
          <a:stretch>
            <a:fillRect/>
          </a:stretch>
        </p:blipFill>
        <p:spPr bwMode="auto">
          <a:xfrm>
            <a:off x="228600" y="4267200"/>
            <a:ext cx="4243202" cy="1671637"/>
          </a:xfrm>
          <a:prstGeom prst="rect">
            <a:avLst/>
          </a:prstGeom>
          <a:noFill/>
          <a:ln w="9525">
            <a:noFill/>
            <a:miter lim="800000"/>
            <a:headEnd/>
            <a:tailEnd/>
          </a:ln>
        </p:spPr>
      </p:pic>
      <p:pic>
        <p:nvPicPr>
          <p:cNvPr id="3" name="Picture 2"/>
          <p:cNvPicPr/>
          <p:nvPr/>
        </p:nvPicPr>
        <p:blipFill>
          <a:blip r:embed="rId3" cstate="print">
            <a:lum bright="-20000" contrast="40000"/>
          </a:blip>
          <a:srcRect/>
          <a:stretch>
            <a:fillRect/>
          </a:stretch>
        </p:blipFill>
        <p:spPr bwMode="auto">
          <a:xfrm>
            <a:off x="4648200" y="4191000"/>
            <a:ext cx="4243202" cy="1714512"/>
          </a:xfrm>
          <a:prstGeom prst="rect">
            <a:avLst/>
          </a:prstGeom>
          <a:noFill/>
          <a:ln w="9525">
            <a:noFill/>
            <a:miter lim="800000"/>
            <a:headEnd/>
            <a:tailEnd/>
          </a:ln>
        </p:spPr>
      </p:pic>
      <p:pic>
        <p:nvPicPr>
          <p:cNvPr id="4" name="Picture 3"/>
          <p:cNvPicPr/>
          <p:nvPr/>
        </p:nvPicPr>
        <p:blipFill>
          <a:blip r:embed="rId4" cstate="print">
            <a:lum bright="-20000" contrast="40000"/>
          </a:blip>
          <a:srcRect/>
          <a:stretch>
            <a:fillRect/>
          </a:stretch>
        </p:blipFill>
        <p:spPr bwMode="auto">
          <a:xfrm>
            <a:off x="228600" y="1447800"/>
            <a:ext cx="3950567" cy="1846610"/>
          </a:xfrm>
          <a:prstGeom prst="rect">
            <a:avLst/>
          </a:prstGeom>
          <a:noFill/>
          <a:ln w="9525">
            <a:noFill/>
            <a:miter lim="800000"/>
            <a:headEnd/>
            <a:tailEnd/>
          </a:ln>
        </p:spPr>
      </p:pic>
      <p:pic>
        <p:nvPicPr>
          <p:cNvPr id="5" name="Picture 4"/>
          <p:cNvPicPr/>
          <p:nvPr/>
        </p:nvPicPr>
        <p:blipFill>
          <a:blip r:embed="rId5" cstate="print"/>
          <a:srcRect/>
          <a:stretch>
            <a:fillRect/>
          </a:stretch>
        </p:blipFill>
        <p:spPr bwMode="auto">
          <a:xfrm>
            <a:off x="4495800" y="1752600"/>
            <a:ext cx="4200182" cy="1571636"/>
          </a:xfrm>
          <a:prstGeom prst="rect">
            <a:avLst/>
          </a:prstGeom>
          <a:noFill/>
          <a:ln w="9525">
            <a:noFill/>
            <a:miter lim="800000"/>
            <a:headEnd/>
            <a:tailEnd/>
          </a:ln>
        </p:spPr>
      </p:pic>
      <p:sp>
        <p:nvSpPr>
          <p:cNvPr id="6" name="TextBox 5"/>
          <p:cNvSpPr txBox="1"/>
          <p:nvPr/>
        </p:nvSpPr>
        <p:spPr>
          <a:xfrm>
            <a:off x="152400" y="3505200"/>
            <a:ext cx="4133848" cy="646331"/>
          </a:xfrm>
          <a:prstGeom prst="rect">
            <a:avLst/>
          </a:prstGeom>
          <a:solidFill>
            <a:srgbClr val="FFFF99"/>
          </a:solidFill>
          <a:ln>
            <a:solidFill>
              <a:schemeClr val="tx1"/>
            </a:solidFill>
          </a:ln>
        </p:spPr>
        <p:txBody>
          <a:bodyPr wrap="square" rtlCol="0">
            <a:spAutoFit/>
          </a:bodyPr>
          <a:lstStyle/>
          <a:p>
            <a:pPr algn="ctr"/>
            <a:r>
              <a:rPr lang="en-US" dirty="0" smtClean="0">
                <a:ln>
                  <a:solidFill>
                    <a:sysClr val="windowText" lastClr="000000"/>
                  </a:solidFill>
                </a:ln>
                <a:solidFill>
                  <a:srgbClr val="C00000"/>
                </a:solidFill>
                <a:latin typeface="Times New Roman" pitchFamily="18" charset="0"/>
                <a:cs typeface="Times New Roman" pitchFamily="18" charset="0"/>
              </a:rPr>
              <a:t>Particle Vs time(ns) at 11.5 MV/m</a:t>
            </a:r>
          </a:p>
          <a:p>
            <a:pPr algn="ctr"/>
            <a:r>
              <a:rPr lang="en-US" dirty="0" smtClean="0">
                <a:ln>
                  <a:solidFill>
                    <a:sysClr val="windowText" lastClr="000000"/>
                  </a:solidFill>
                </a:ln>
                <a:solidFill>
                  <a:srgbClr val="C00000"/>
                </a:solidFill>
                <a:latin typeface="Times New Roman" pitchFamily="18" charset="0"/>
                <a:cs typeface="Times New Roman" pitchFamily="18" charset="0"/>
              </a:rPr>
              <a:t>(slow </a:t>
            </a:r>
            <a:r>
              <a:rPr lang="en-US" dirty="0" err="1" smtClean="0">
                <a:ln>
                  <a:solidFill>
                    <a:sysClr val="windowText" lastClr="000000"/>
                  </a:solidFill>
                </a:ln>
                <a:solidFill>
                  <a:srgbClr val="C00000"/>
                </a:solidFill>
                <a:latin typeface="Times New Roman" pitchFamily="18" charset="0"/>
                <a:cs typeface="Times New Roman" pitchFamily="18" charset="0"/>
              </a:rPr>
              <a:t>multipacting</a:t>
            </a:r>
            <a:r>
              <a:rPr lang="en-US" dirty="0" smtClean="0">
                <a:ln>
                  <a:solidFill>
                    <a:sysClr val="windowText" lastClr="000000"/>
                  </a:solidFill>
                </a:ln>
                <a:solidFill>
                  <a:srgbClr val="C00000"/>
                </a:solidFill>
                <a:latin typeface="Times New Roman" pitchFamily="18" charset="0"/>
                <a:cs typeface="Times New Roman" pitchFamily="18" charset="0"/>
              </a:rPr>
              <a:t>)</a:t>
            </a:r>
            <a:endParaRPr lang="en-IN" dirty="0">
              <a:ln>
                <a:solidFill>
                  <a:sysClr val="windowText" lastClr="000000"/>
                </a:solidFill>
              </a:ln>
              <a:solidFill>
                <a:srgbClr val="C00000"/>
              </a:solidFill>
              <a:latin typeface="Times New Roman" pitchFamily="18" charset="0"/>
              <a:cs typeface="Times New Roman" pitchFamily="18" charset="0"/>
            </a:endParaRPr>
          </a:p>
        </p:txBody>
      </p:sp>
      <p:sp>
        <p:nvSpPr>
          <p:cNvPr id="7" name="TextBox 6"/>
          <p:cNvSpPr txBox="1"/>
          <p:nvPr/>
        </p:nvSpPr>
        <p:spPr>
          <a:xfrm>
            <a:off x="381000" y="6019800"/>
            <a:ext cx="3762372" cy="646331"/>
          </a:xfrm>
          <a:prstGeom prst="rect">
            <a:avLst/>
          </a:prstGeom>
          <a:solidFill>
            <a:srgbClr val="CCFF99"/>
          </a:solidFill>
          <a:ln>
            <a:solidFill>
              <a:schemeClr val="tx1"/>
            </a:solidFill>
          </a:ln>
        </p:spPr>
        <p:txBody>
          <a:bodyPr wrap="square" rtlCol="0">
            <a:spAutoFit/>
          </a:bodyPr>
          <a:lstStyle/>
          <a:p>
            <a:pPr algn="ctr"/>
            <a:r>
              <a:rPr lang="en-US" b="1" dirty="0" smtClean="0">
                <a:ln>
                  <a:solidFill>
                    <a:sysClr val="windowText" lastClr="000000"/>
                  </a:solidFill>
                </a:ln>
                <a:solidFill>
                  <a:srgbClr val="0000CC"/>
                </a:solidFill>
                <a:latin typeface="Times New Roman" pitchFamily="18" charset="0"/>
                <a:cs typeface="Times New Roman" pitchFamily="18" charset="0"/>
              </a:rPr>
              <a:t>Particle Vs time(ns) at 4.5MV/m</a:t>
            </a:r>
          </a:p>
          <a:p>
            <a:pPr algn="ctr"/>
            <a:r>
              <a:rPr lang="en-US" b="1" dirty="0" smtClean="0">
                <a:ln>
                  <a:solidFill>
                    <a:sysClr val="windowText" lastClr="000000"/>
                  </a:solidFill>
                </a:ln>
                <a:solidFill>
                  <a:srgbClr val="0000CC"/>
                </a:solidFill>
                <a:latin typeface="Times New Roman" pitchFamily="18" charset="0"/>
                <a:cs typeface="Times New Roman" pitchFamily="18" charset="0"/>
              </a:rPr>
              <a:t>(No </a:t>
            </a:r>
            <a:r>
              <a:rPr lang="en-US" b="1" dirty="0" err="1" smtClean="0">
                <a:ln>
                  <a:solidFill>
                    <a:sysClr val="windowText" lastClr="000000"/>
                  </a:solidFill>
                </a:ln>
                <a:solidFill>
                  <a:srgbClr val="0000CC"/>
                </a:solidFill>
                <a:latin typeface="Times New Roman" pitchFamily="18" charset="0"/>
                <a:cs typeface="Times New Roman" pitchFamily="18" charset="0"/>
              </a:rPr>
              <a:t>Multipacting</a:t>
            </a:r>
            <a:r>
              <a:rPr lang="en-US" b="1" dirty="0" smtClean="0">
                <a:ln>
                  <a:solidFill>
                    <a:sysClr val="windowText" lastClr="000000"/>
                  </a:solidFill>
                </a:ln>
                <a:solidFill>
                  <a:srgbClr val="0000CC"/>
                </a:solidFill>
                <a:latin typeface="Times New Roman" pitchFamily="18" charset="0"/>
                <a:cs typeface="Times New Roman" pitchFamily="18" charset="0"/>
              </a:rPr>
              <a:t>)</a:t>
            </a:r>
            <a:endParaRPr lang="en-IN" b="1" dirty="0">
              <a:ln>
                <a:solidFill>
                  <a:sysClr val="windowText" lastClr="000000"/>
                </a:solidFill>
              </a:ln>
              <a:solidFill>
                <a:srgbClr val="0000CC"/>
              </a:solidFill>
              <a:latin typeface="Times New Roman" pitchFamily="18" charset="0"/>
              <a:cs typeface="Times New Roman" pitchFamily="18" charset="0"/>
            </a:endParaRPr>
          </a:p>
        </p:txBody>
      </p:sp>
      <p:sp>
        <p:nvSpPr>
          <p:cNvPr id="8" name="TextBox 7"/>
          <p:cNvSpPr txBox="1"/>
          <p:nvPr/>
        </p:nvSpPr>
        <p:spPr>
          <a:xfrm>
            <a:off x="4648200" y="5943600"/>
            <a:ext cx="4267200" cy="646331"/>
          </a:xfrm>
          <a:prstGeom prst="rect">
            <a:avLst/>
          </a:prstGeom>
          <a:solidFill>
            <a:srgbClr val="FFFF99"/>
          </a:solidFill>
          <a:ln>
            <a:solidFill>
              <a:schemeClr val="tx1"/>
            </a:solidFill>
          </a:ln>
        </p:spPr>
        <p:txBody>
          <a:bodyPr wrap="square" rtlCol="0">
            <a:spAutoFit/>
          </a:bodyPr>
          <a:lstStyle/>
          <a:p>
            <a:pPr algn="ctr"/>
            <a:r>
              <a:rPr lang="en-US" b="1" dirty="0" smtClean="0">
                <a:ln>
                  <a:solidFill>
                    <a:sysClr val="windowText" lastClr="000000"/>
                  </a:solidFill>
                </a:ln>
                <a:solidFill>
                  <a:srgbClr val="7030A0"/>
                </a:solidFill>
                <a:latin typeface="Times New Roman" pitchFamily="18" charset="0"/>
                <a:cs typeface="Times New Roman" pitchFamily="18" charset="0"/>
              </a:rPr>
              <a:t>Particle Vs time(ns) at 22.5MV/m</a:t>
            </a:r>
          </a:p>
          <a:p>
            <a:pPr algn="ctr"/>
            <a:r>
              <a:rPr lang="en-US" b="1" dirty="0" smtClean="0">
                <a:ln>
                  <a:solidFill>
                    <a:sysClr val="windowText" lastClr="000000"/>
                  </a:solidFill>
                </a:ln>
                <a:solidFill>
                  <a:srgbClr val="7030A0"/>
                </a:solidFill>
                <a:latin typeface="Times New Roman" pitchFamily="18" charset="0"/>
                <a:cs typeface="Times New Roman" pitchFamily="18" charset="0"/>
              </a:rPr>
              <a:t>(No </a:t>
            </a:r>
            <a:r>
              <a:rPr lang="en-US" b="1" dirty="0" err="1" smtClean="0">
                <a:ln>
                  <a:solidFill>
                    <a:sysClr val="windowText" lastClr="000000"/>
                  </a:solidFill>
                </a:ln>
                <a:solidFill>
                  <a:srgbClr val="7030A0"/>
                </a:solidFill>
                <a:latin typeface="Times New Roman" pitchFamily="18" charset="0"/>
                <a:cs typeface="Times New Roman" pitchFamily="18" charset="0"/>
              </a:rPr>
              <a:t>Multipacting</a:t>
            </a:r>
            <a:r>
              <a:rPr lang="en-US" b="1" dirty="0" smtClean="0">
                <a:ln>
                  <a:solidFill>
                    <a:sysClr val="windowText" lastClr="000000"/>
                  </a:solidFill>
                </a:ln>
                <a:solidFill>
                  <a:srgbClr val="7030A0"/>
                </a:solidFill>
                <a:latin typeface="Times New Roman" pitchFamily="18" charset="0"/>
                <a:cs typeface="Times New Roman" pitchFamily="18" charset="0"/>
              </a:rPr>
              <a:t>)</a:t>
            </a:r>
            <a:endParaRPr lang="en-IN" b="1" dirty="0">
              <a:ln>
                <a:solidFill>
                  <a:sysClr val="windowText" lastClr="000000"/>
                </a:solidFill>
              </a:ln>
              <a:solidFill>
                <a:srgbClr val="7030A0"/>
              </a:solidFill>
              <a:latin typeface="Times New Roman" pitchFamily="18" charset="0"/>
              <a:cs typeface="Times New Roman" pitchFamily="18" charset="0"/>
            </a:endParaRPr>
          </a:p>
        </p:txBody>
      </p:sp>
      <p:sp>
        <p:nvSpPr>
          <p:cNvPr id="9" name="TextBox 8"/>
          <p:cNvSpPr txBox="1"/>
          <p:nvPr/>
        </p:nvSpPr>
        <p:spPr>
          <a:xfrm>
            <a:off x="4419600" y="3505200"/>
            <a:ext cx="4495800" cy="369332"/>
          </a:xfrm>
          <a:prstGeom prst="rect">
            <a:avLst/>
          </a:prstGeom>
          <a:solidFill>
            <a:srgbClr val="CCFF99"/>
          </a:solidFill>
          <a:ln>
            <a:solidFill>
              <a:schemeClr val="tx1"/>
            </a:solidFill>
          </a:ln>
        </p:spPr>
        <p:txBody>
          <a:bodyPr wrap="square" rtlCol="0">
            <a:spAutoFit/>
          </a:bodyPr>
          <a:lstStyle/>
          <a:p>
            <a:pPr algn="ctr"/>
            <a:r>
              <a:rPr lang="en-US" b="1" dirty="0" smtClean="0">
                <a:ln>
                  <a:solidFill>
                    <a:sysClr val="windowText" lastClr="000000"/>
                  </a:solidFill>
                </a:ln>
                <a:solidFill>
                  <a:srgbClr val="0000CC"/>
                </a:solidFill>
                <a:latin typeface="Times New Roman" pitchFamily="18" charset="0"/>
                <a:cs typeface="Times New Roman" pitchFamily="18" charset="0"/>
              </a:rPr>
              <a:t>Particle after 50ns at 11.5MV/m</a:t>
            </a:r>
            <a:endParaRPr lang="en-IN" b="1" dirty="0">
              <a:ln>
                <a:solidFill>
                  <a:sysClr val="windowText" lastClr="000000"/>
                </a:solidFill>
              </a:ln>
              <a:solidFill>
                <a:srgbClr val="0000CC"/>
              </a:solidFill>
              <a:latin typeface="Times New Roman" pitchFamily="18" charset="0"/>
              <a:cs typeface="Times New Roman" pitchFamily="18" charset="0"/>
            </a:endParaRPr>
          </a:p>
        </p:txBody>
      </p:sp>
      <p:sp>
        <p:nvSpPr>
          <p:cNvPr id="10" name="TextBox 9"/>
          <p:cNvSpPr txBox="1"/>
          <p:nvPr/>
        </p:nvSpPr>
        <p:spPr>
          <a:xfrm>
            <a:off x="152400" y="152400"/>
            <a:ext cx="8839200" cy="830997"/>
          </a:xfrm>
          <a:prstGeom prst="rect">
            <a:avLst/>
          </a:prstGeom>
          <a:solidFill>
            <a:srgbClr val="CCFF99"/>
          </a:solidFill>
          <a:ln>
            <a:solidFill>
              <a:schemeClr val="tx1"/>
            </a:solidFill>
          </a:ln>
        </p:spPr>
        <p:txBody>
          <a:bodyPr wrap="square" rtlCol="0">
            <a:spAutoFit/>
          </a:bodyPr>
          <a:lstStyle/>
          <a:p>
            <a:pPr algn="ctr"/>
            <a:r>
              <a:rPr lang="en-US" sz="2400" b="1" dirty="0" err="1"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Multipacting</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simulation data for 650MHz,</a:t>
            </a:r>
            <a:r>
              <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IN"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β=.61 Cavity </a:t>
            </a:r>
            <a:r>
              <a:rPr lang="en-US" sz="2400" b="1" dirty="0" smtClean="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rPr>
              <a:t>using CST Particle Studio</a:t>
            </a:r>
            <a:endParaRPr lang="en-IN" sz="2400" b="1" dirty="0">
              <a:ln w="1905">
                <a:solidFill>
                  <a:sysClr val="windowText" lastClr="000000"/>
                </a:solidFill>
              </a:ln>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3414</TotalTime>
  <Words>2009</Words>
  <Application>Microsoft Office PowerPoint</Application>
  <PresentationFormat>On-screen Show (4:3)</PresentationFormat>
  <Paragraphs>261</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Origin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vecc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ssom</dc:creator>
  <cp:lastModifiedBy>Shekhar Mishra</cp:lastModifiedBy>
  <cp:revision>531</cp:revision>
  <dcterms:created xsi:type="dcterms:W3CDTF">2007-02-07T17:52:58Z</dcterms:created>
  <dcterms:modified xsi:type="dcterms:W3CDTF">2012-11-26T16:38:06Z</dcterms:modified>
</cp:coreProperties>
</file>