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  <p:sldMasterId id="2147483696" r:id="rId2"/>
  </p:sldMasterIdLst>
  <p:notesMasterIdLst>
    <p:notesMasterId r:id="rId43"/>
  </p:notesMasterIdLst>
  <p:handoutMasterIdLst>
    <p:handoutMasterId r:id="rId44"/>
  </p:handoutMasterIdLst>
  <p:sldIdLst>
    <p:sldId id="256" r:id="rId3"/>
    <p:sldId id="259" r:id="rId4"/>
    <p:sldId id="372" r:id="rId5"/>
    <p:sldId id="435" r:id="rId6"/>
    <p:sldId id="380" r:id="rId7"/>
    <p:sldId id="271" r:id="rId8"/>
    <p:sldId id="373" r:id="rId9"/>
    <p:sldId id="374" r:id="rId10"/>
    <p:sldId id="443" r:id="rId11"/>
    <p:sldId id="444" r:id="rId12"/>
    <p:sldId id="371" r:id="rId13"/>
    <p:sldId id="381" r:id="rId14"/>
    <p:sldId id="382" r:id="rId15"/>
    <p:sldId id="353" r:id="rId16"/>
    <p:sldId id="355" r:id="rId17"/>
    <p:sldId id="385" r:id="rId18"/>
    <p:sldId id="428" r:id="rId19"/>
    <p:sldId id="427" r:id="rId20"/>
    <p:sldId id="429" r:id="rId21"/>
    <p:sldId id="432" r:id="rId22"/>
    <p:sldId id="431" r:id="rId23"/>
    <p:sldId id="440" r:id="rId24"/>
    <p:sldId id="260" r:id="rId25"/>
    <p:sldId id="312" r:id="rId26"/>
    <p:sldId id="285" r:id="rId27"/>
    <p:sldId id="318" r:id="rId28"/>
    <p:sldId id="437" r:id="rId29"/>
    <p:sldId id="446" r:id="rId30"/>
    <p:sldId id="447" r:id="rId31"/>
    <p:sldId id="448" r:id="rId32"/>
    <p:sldId id="450" r:id="rId33"/>
    <p:sldId id="287" r:id="rId34"/>
    <p:sldId id="314" r:id="rId35"/>
    <p:sldId id="315" r:id="rId36"/>
    <p:sldId id="340" r:id="rId37"/>
    <p:sldId id="354" r:id="rId38"/>
    <p:sldId id="337" r:id="rId39"/>
    <p:sldId id="436" r:id="rId40"/>
    <p:sldId id="352" r:id="rId41"/>
    <p:sldId id="439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99"/>
    <a:srgbClr val="66FF66"/>
    <a:srgbClr val="FFCC66"/>
    <a:srgbClr val="99FFCC"/>
    <a:srgbClr val="66FFFF"/>
    <a:srgbClr val="009900"/>
    <a:srgbClr val="006600"/>
    <a:srgbClr val="FFFF66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85" autoAdjust="0"/>
    <p:restoredTop sz="94660"/>
  </p:normalViewPr>
  <p:slideViewPr>
    <p:cSldViewPr>
      <p:cViewPr varScale="1">
        <p:scale>
          <a:sx n="109" d="100"/>
          <a:sy n="109" d="100"/>
        </p:scale>
        <p:origin x="-13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358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04E79-9B5A-4EA3-9FCE-0FBCEC4407B2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2BA5E-7BF0-4C8B-8114-F8D899FB2D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7062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AF7D9-995B-4639-9C98-1ACF804D91BC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970FC-1409-4546-86F6-A9A37DEDE3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7292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970FC-1409-4546-86F6-A9A37DEDE31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53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72DDDB-86A8-43E5-81EC-4AFA6AC689B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N.Solyak, Projec-X Linac design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970FC-1409-4546-86F6-A9A37DEDE31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970FC-1409-4546-86F6-A9A37DEDE31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BFF5C2C-82B9-4681-91C3-CD9631752C57}" type="slidenum">
              <a:rPr lang="en-US"/>
              <a:pPr/>
              <a:t>28</a:t>
            </a:fld>
            <a:endParaRPr lang="en-US"/>
          </a:p>
        </p:txBody>
      </p:sp>
      <p:sp>
        <p:nvSpPr>
          <p:cNvPr id="491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A0AC7E3-683C-4AB8-98A7-C7867C4A2132}" type="slidenum">
              <a:rPr lang="en-US"/>
              <a:pPr/>
              <a:t>29</a:t>
            </a:fld>
            <a:endParaRPr lang="en-US"/>
          </a:p>
        </p:txBody>
      </p:sp>
      <p:sp>
        <p:nvSpPr>
          <p:cNvPr id="501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B6F806-1632-448D-B6DB-C67DEEE448C7}" type="slidenum">
              <a:rPr lang="en-US"/>
              <a:pPr/>
              <a:t>30</a:t>
            </a:fld>
            <a:endParaRPr lang="en-US"/>
          </a:p>
        </p:txBody>
      </p:sp>
      <p:sp>
        <p:nvSpPr>
          <p:cNvPr id="5836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3F44482-D926-4782-8FE5-068BC71CFC97}" type="slidenum">
              <a:rPr lang="en-US"/>
              <a:pPr/>
              <a:t>31</a:t>
            </a:fld>
            <a:endParaRPr lang="en-US"/>
          </a:p>
        </p:txBody>
      </p:sp>
      <p:sp>
        <p:nvSpPr>
          <p:cNvPr id="5939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IIFC meeting,Nov.26,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N.Solyak, "Project X Beam Physics"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IIFC meeting,Nov.26,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N.Solyak, "Project X Beam Physics"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IIFC meeting,Nov.26,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N.Solyak, "Project X Beam Physics"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5561013" cy="11414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8013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8013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>
          <a:xfrm>
            <a:off x="6553200" y="6264275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60F2FBEC-6F83-4280-96AC-4E0193360B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04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3"/>
          <p:cNvSpPr txBox="1">
            <a:spLocks noChangeArrowheads="1"/>
          </p:cNvSpPr>
          <p:nvPr userDrawn="1"/>
        </p:nvSpPr>
        <p:spPr bwMode="auto">
          <a:xfrm>
            <a:off x="3505200" y="30480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53761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1219200" y="1600200"/>
            <a:ext cx="7772400" cy="1143000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6858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066800"/>
            <a:ext cx="6858000" cy="5181600"/>
          </a:xfrm>
        </p:spPr>
        <p:txBody>
          <a:bodyPr/>
          <a:lstStyle>
            <a:lvl3pPr>
              <a:buClr>
                <a:schemeClr val="accent4">
                  <a:lumMod val="20000"/>
                  <a:lumOff val="80000"/>
                </a:schemeClr>
              </a:buClr>
              <a:buSzPct val="25000"/>
              <a:buFont typeface="Wingdings" pitchFamily="2" charset="2"/>
              <a:buChar char="q"/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xfrm>
            <a:off x="762000" y="6324600"/>
            <a:ext cx="6248400" cy="361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N.Solyak, "Project X Beam Physics"</a:t>
            </a:r>
            <a:endParaRPr lang="en-US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52400" y="6324600"/>
            <a:ext cx="533400" cy="361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64668-9DC1-4FB1-8BD5-90EFBCB61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N.Solyak, "Project X Beam Physics"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2AFEB-2A94-4545-ADBF-6AF243627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N.Solyak, "Project X Beam Physics"</a:t>
            </a: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59335-262C-41E2-8950-828E1D368A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N.Solyak, "Project X Beam Physics"</a:t>
            </a:r>
            <a:endParaRPr lang="en-US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6C01A-03B6-46CA-A360-1AD97FE15F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N.Solyak, "Project X Beam Physics"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DCBB1-F02E-43D0-8D75-1859924E55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N.Solyak, "Project X Beam Physics"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358A5-5FAB-4AB2-9A75-D99F50C36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r>
              <a:rPr lang="en-US" smtClean="0"/>
              <a:t>IIFC meeting,Nov.26,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pPr algn="l"/>
            <a:r>
              <a:rPr lang="en-US" dirty="0" err="1" smtClean="0"/>
              <a:t>N.Solyak</a:t>
            </a:r>
            <a:r>
              <a:rPr lang="en-US" dirty="0" smtClean="0"/>
              <a:t>, "Project X Beam Physics"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mark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82000" y="228600"/>
            <a:ext cx="533400" cy="533400"/>
          </a:xfrm>
          <a:prstGeom prst="rect">
            <a:avLst/>
          </a:prstGeom>
        </p:spPr>
      </p:pic>
      <p:pic>
        <p:nvPicPr>
          <p:cNvPr id="8" name="Picture 7" descr="projectxLogo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2087"/>
            <a:ext cx="16002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 userDrawn="1"/>
        </p:nvCxnSpPr>
        <p:spPr>
          <a:xfrm>
            <a:off x="381000" y="891381"/>
            <a:ext cx="8305800" cy="23019"/>
          </a:xfrm>
          <a:prstGeom prst="line">
            <a:avLst/>
          </a:prstGeom>
          <a:ln w="76200">
            <a:gradFill flip="none" rotWithShape="1"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533400" y="6475412"/>
            <a:ext cx="8229600" cy="1588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N.Solyak, "Project X Beam Physics"</a:t>
            </a: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CFBD2-5A52-48F2-AE92-7A810BB79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N.Solyak, "Project X Beam Physics"</a:t>
            </a: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DBAAF-FF96-4CA3-838F-620A07AC4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N.Solyak, "Project X Beam Physics"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D120D-5FE8-4810-B8F7-2811FD4D3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N.Solyak, "Project X Beam Physics"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08A2E-A2A5-4BB5-9637-EA8F95CC31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IIFC meeting,Nov.26,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N.Solyak, "Project X Beam Physics"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IIFC meeting,Nov.26,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N.Solyak, "Project X Beam Physics"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IIFC meeting,Nov.26,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N.Solyak, "Project X Beam Physics"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IIFC meeting,Nov.26,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N.Solyak, "Project X Beam Physics"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IIFC meeting,Nov.26,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N.Solyak, "Project X Beam Physics"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IIFC meeting,Nov.26,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N.Solyak, "Project X Beam Physics"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IIFC meeting,Nov.26,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N.Solyak, "Project X Beam Physics"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IIFC meeting,Nov.26,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6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N.Solyak, "Project X Beam Physics"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A5821-21EB-4C1A-AC70-E98BDB034B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08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Fermi_Blue_subpag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6592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19200" y="6400800"/>
            <a:ext cx="62484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N.Solyak, "Project X Beam Physics"</a:t>
            </a:r>
            <a:endParaRPr lang="en-US"/>
          </a:p>
        </p:txBody>
      </p:sp>
      <p:sp>
        <p:nvSpPr>
          <p:cNvPr id="536593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400800"/>
            <a:ext cx="5334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B208834C-CB2E-4D38-9C95-F5D8BC02FA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28600"/>
            <a:ext cx="685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143000"/>
            <a:ext cx="6858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Laksdjfalkjfds</a:t>
            </a:r>
          </a:p>
          <a:p>
            <a:pPr lvl="1"/>
            <a:r>
              <a:rPr lang="en-US" smtClean="0"/>
              <a:t>;slkjfda;slkjfd</a:t>
            </a:r>
          </a:p>
          <a:p>
            <a:pPr lvl="3"/>
            <a:r>
              <a:rPr lang="en-US" smtClean="0"/>
              <a:t>A;slkjfda;slkjfd</a:t>
            </a:r>
          </a:p>
          <a:p>
            <a:pPr lvl="3"/>
            <a:r>
              <a:rPr lang="en-US" smtClean="0"/>
              <a:t>	a;lksdjf;lsakjfd</a:t>
            </a:r>
          </a:p>
          <a:p>
            <a:pPr lvl="4"/>
            <a:r>
              <a:rPr lang="en-US" smtClean="0"/>
              <a:t>slkdflsdkjflsdkjflsdkjf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FFFF"/>
        </a:buClr>
        <a:buSzPct val="8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0000"/>
        <a:buFont typeface="Wingdings" pitchFamily="2" charset="2"/>
        <a:buChar char="®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25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90600"/>
            <a:ext cx="8001000" cy="16002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Project X and PXIE Design and Beam Physics</a:t>
            </a:r>
            <a:endParaRPr lang="en-US" sz="4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895600"/>
            <a:ext cx="6400800" cy="1600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3000" dirty="0" err="1" smtClean="0">
                <a:solidFill>
                  <a:srgbClr val="003399"/>
                </a:solidFill>
                <a:latin typeface="Comic Sans MS" pitchFamily="66" charset="0"/>
                <a:cs typeface="Arial" pitchFamily="34" charset="0"/>
              </a:rPr>
              <a:t>Nikolay</a:t>
            </a:r>
            <a:r>
              <a:rPr lang="en-US" sz="3000" dirty="0" smtClean="0">
                <a:solidFill>
                  <a:srgbClr val="003399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rgbClr val="003399"/>
                </a:solidFill>
                <a:latin typeface="Comic Sans MS" pitchFamily="66" charset="0"/>
                <a:cs typeface="Arial" pitchFamily="34" charset="0"/>
              </a:rPr>
              <a:t>Solyak</a:t>
            </a:r>
            <a:endParaRPr lang="en-US" sz="3000" dirty="0">
              <a:solidFill>
                <a:srgbClr val="003399"/>
              </a:solidFill>
              <a:latin typeface="Comic Sans MS" pitchFamily="66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800" dirty="0" smtClean="0">
                <a:solidFill>
                  <a:srgbClr val="003399"/>
                </a:solidFill>
                <a:latin typeface="Comic Sans MS" pitchFamily="66" charset="0"/>
                <a:cs typeface="Arial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2600" dirty="0" err="1" smtClean="0">
                <a:solidFill>
                  <a:srgbClr val="003399"/>
                </a:solidFill>
                <a:latin typeface="Comic Sans MS" pitchFamily="66" charset="0"/>
                <a:cs typeface="Arial" pitchFamily="34" charset="0"/>
              </a:rPr>
              <a:t>Fermilab</a:t>
            </a:r>
            <a:endParaRPr lang="en-US" sz="2600" dirty="0" smtClean="0">
              <a:solidFill>
                <a:srgbClr val="003399"/>
              </a:solidFill>
              <a:latin typeface="Comic Sans MS" pitchFamily="66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en-US" sz="2400" b="0" dirty="0">
              <a:solidFill>
                <a:srgbClr val="003399"/>
              </a:solidFill>
              <a:latin typeface="Comic Sans MS" pitchFamily="66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003399"/>
                </a:solidFill>
                <a:latin typeface="Comic Sans MS" pitchFamily="66" charset="0"/>
                <a:cs typeface="Arial" pitchFamily="34" charset="0"/>
              </a:rPr>
              <a:t>(on behalf of Project X design team)</a:t>
            </a:r>
            <a:endParaRPr lang="en-US" sz="2000" b="0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en-US" sz="2000" b="0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5334000"/>
            <a:ext cx="7239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000" b="1" dirty="0" smtClean="0">
                <a:solidFill>
                  <a:prstClr val="black"/>
                </a:solidFill>
              </a:rPr>
              <a:t>IIIFC meeting,  FNAL,  Nov.26-27, 2012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878807"/>
              </p:ext>
            </p:extLst>
          </p:nvPr>
        </p:nvGraphicFramePr>
        <p:xfrm>
          <a:off x="533400" y="2667001"/>
          <a:ext cx="8077200" cy="36576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307806"/>
                <a:gridCol w="1076960"/>
                <a:gridCol w="1153886"/>
                <a:gridCol w="1243148"/>
                <a:gridCol w="1295400"/>
              </a:tblGrid>
              <a:tr h="5715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Rockwell" pitchFamily="18" charset="0"/>
                          <a:ea typeface="Times New Roman"/>
                          <a:cs typeface="Times New Roman"/>
                        </a:rPr>
                        <a:t>Parameter</a:t>
                      </a:r>
                      <a:endParaRPr lang="en-US" sz="2000" dirty="0">
                        <a:solidFill>
                          <a:srgbClr val="FF0000"/>
                        </a:solidFill>
                        <a:latin typeface="Rockwell" pitchFamily="18" charset="0"/>
                        <a:ea typeface="Times New Roman"/>
                        <a:cs typeface="Times New Roman"/>
                      </a:endParaRPr>
                    </a:p>
                  </a:txBody>
                  <a:tcPr marL="109728" marR="1097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09728" marR="1097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LE650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CW</a:t>
                      </a:r>
                      <a:endParaRPr lang="en-US" sz="2000" b="1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09728" marR="1097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HE650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CW</a:t>
                      </a:r>
                      <a:endParaRPr lang="en-US" sz="2000" b="1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09728" marR="1097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ILC CW/Pulse</a:t>
                      </a:r>
                      <a:endParaRPr lang="en-US" sz="2000" b="1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09728" marR="109728" marT="0" marB="0"/>
                </a:tc>
              </a:tr>
              <a:tr h="28575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0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/>
                        </a:rPr>
                        <a:t>β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_</a:t>
                      </a:r>
                      <a:r>
                        <a:rPr lang="en-GB" sz="2000" b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geom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09728" marR="1097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09728" marR="1097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0.61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9728" marR="1097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0.9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9728" marR="1097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008000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en-US" sz="2000" b="0" dirty="0">
                        <a:solidFill>
                          <a:srgbClr val="008000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9728" marR="109728" marT="0" marB="0"/>
                </a:tc>
              </a:tr>
              <a:tr h="28575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Cavity Length = 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2000" b="0" baseline="-25000" dirty="0" err="1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cell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∙</a:t>
                      </a:r>
                      <a:r>
                        <a:rPr lang="el-GR" sz="200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β</a:t>
                      </a:r>
                      <a:r>
                        <a:rPr lang="en-US" sz="2000" b="0" baseline="-2500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geom</a:t>
                      </a:r>
                      <a:r>
                        <a:rPr lang="el-GR" sz="200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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/2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09728" marR="10972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mm</a:t>
                      </a:r>
                    </a:p>
                  </a:txBody>
                  <a:tcPr marL="109728" marR="1097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703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9728" marR="1097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1038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9728" marR="1097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008000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1038</a:t>
                      </a:r>
                      <a:endParaRPr lang="en-US" sz="2000" b="0" dirty="0">
                        <a:solidFill>
                          <a:srgbClr val="008000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9728" marR="109728" marT="0" marB="0"/>
                </a:tc>
              </a:tr>
              <a:tr h="28575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R/Q 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09728" marR="10972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>
                          <a:latin typeface="+mj-lt"/>
                        </a:rPr>
                        <a:t>Ohm</a:t>
                      </a:r>
                      <a:endParaRPr lang="en-US" sz="2000" b="0" dirty="0" smtClean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09728" marR="1097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378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9728" marR="1097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638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9728" marR="1097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008000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1036</a:t>
                      </a:r>
                      <a:endParaRPr lang="en-US" sz="2000" b="0" dirty="0">
                        <a:solidFill>
                          <a:srgbClr val="008000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9728" marR="109728" marT="0" marB="0"/>
                </a:tc>
              </a:tr>
              <a:tr h="28575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G-factor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09728" marR="10972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>
                          <a:latin typeface="+mj-lt"/>
                        </a:rPr>
                        <a:t>Ohm</a:t>
                      </a:r>
                      <a:endParaRPr lang="en-US" sz="2000" b="0" dirty="0" smtClean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09728" marR="1097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191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9728" marR="1097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255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9728" marR="1097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008000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270</a:t>
                      </a:r>
                      <a:endParaRPr lang="en-US" sz="2000" b="0" dirty="0">
                        <a:solidFill>
                          <a:srgbClr val="008000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9728" marR="109728" marT="0" marB="0"/>
                </a:tc>
              </a:tr>
              <a:tr h="28575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+mj-lt"/>
                        </a:rPr>
                        <a:t>Max. 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Gain/cavity (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+mj-lt"/>
                        </a:rPr>
                        <a:t>on crest)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09728" marR="1097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0" dirty="0" err="1" smtClean="0">
                          <a:latin typeface="+mj-lt"/>
                        </a:rPr>
                        <a:t>MeV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09728" marR="1097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11.7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9728" marR="1097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17.7</a:t>
                      </a:r>
                      <a:endParaRPr lang="en-US" sz="2000" b="0" baseline="300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9728" marR="1097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008000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17.2/ 25.5</a:t>
                      </a:r>
                      <a:endParaRPr lang="en-US" sz="2000" b="0" dirty="0">
                        <a:solidFill>
                          <a:srgbClr val="008000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9728" marR="109728" marT="0" marB="0"/>
                </a:tc>
              </a:tr>
              <a:tr h="28575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Acc.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Gradient                       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09728" marR="10972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>
                          <a:latin typeface="+mj-lt"/>
                        </a:rPr>
                        <a:t>MV/m</a:t>
                      </a:r>
                      <a:endParaRPr lang="en-US" sz="2000" b="0" dirty="0" smtClean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09728" marR="1097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rgbClr val="C00000"/>
                          </a:solidFill>
                          <a:latin typeface="+mj-lt"/>
                          <a:cs typeface="Times New Roman" pitchFamily="18" charset="0"/>
                        </a:rPr>
                        <a:t>16.6</a:t>
                      </a:r>
                      <a:endParaRPr lang="en-US" sz="2000" b="0" dirty="0">
                        <a:solidFill>
                          <a:srgbClr val="C00000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9728" marR="1097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0" dirty="0" smtClean="0">
                          <a:solidFill>
                            <a:srgbClr val="C00000"/>
                          </a:solidFill>
                          <a:latin typeface="+mj-lt"/>
                          <a:cs typeface="Times New Roman" pitchFamily="18" charset="0"/>
                        </a:rPr>
                        <a:t>17</a:t>
                      </a:r>
                      <a:endParaRPr lang="en-US" sz="2000" b="0" dirty="0">
                        <a:solidFill>
                          <a:srgbClr val="C00000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9728" marR="1097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C00000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16.9/25</a:t>
                      </a:r>
                      <a:endParaRPr lang="en-US" sz="2000" b="0" dirty="0">
                        <a:solidFill>
                          <a:srgbClr val="C00000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9728" marR="109728" marT="0" marB="0"/>
                </a:tc>
              </a:tr>
              <a:tr h="28575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Max surf. 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+mj-lt"/>
                        </a:rPr>
                        <a:t>electric 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field  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09728" marR="1097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0" dirty="0" smtClean="0">
                          <a:latin typeface="+mj-lt"/>
                        </a:rPr>
                        <a:t>MV/m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09728" marR="1097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37.5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9728" marR="1097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34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9728" marR="1097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008000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34/50</a:t>
                      </a:r>
                      <a:endParaRPr lang="en-US" sz="2000" b="0" dirty="0">
                        <a:solidFill>
                          <a:srgbClr val="008000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9728" marR="109728" marT="0" marB="0"/>
                </a:tc>
              </a:tr>
              <a:tr h="28575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j-lt"/>
                        </a:rPr>
                        <a:t>Max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surf.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magnetic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j-lt"/>
                        </a:rPr>
                        <a:t>field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,  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09728" marR="1097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err="1" smtClean="0">
                          <a:latin typeface="+mj-lt"/>
                        </a:rPr>
                        <a:t>mT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09728" marR="1097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rgbClr val="C00000"/>
                          </a:solidFill>
                          <a:latin typeface="+mj-lt"/>
                          <a:cs typeface="Times New Roman" pitchFamily="18" charset="0"/>
                        </a:rPr>
                        <a:t>70</a:t>
                      </a:r>
                      <a:endParaRPr lang="en-US" sz="2000" b="0" dirty="0">
                        <a:solidFill>
                          <a:srgbClr val="C00000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9728" marR="1097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0" dirty="0" smtClean="0">
                          <a:solidFill>
                            <a:srgbClr val="C00000"/>
                          </a:solidFill>
                          <a:latin typeface="+mj-lt"/>
                          <a:cs typeface="Times New Roman" pitchFamily="18" charset="0"/>
                        </a:rPr>
                        <a:t>61.5</a:t>
                      </a:r>
                      <a:endParaRPr lang="en-US" sz="2000" b="0" dirty="0">
                        <a:solidFill>
                          <a:srgbClr val="C00000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9728" marR="1097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C00000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72/107</a:t>
                      </a:r>
                      <a:endParaRPr lang="en-US" sz="2000" b="0" dirty="0">
                        <a:solidFill>
                          <a:srgbClr val="C00000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9728" marR="109728" marT="0" marB="0"/>
                </a:tc>
              </a:tr>
              <a:tr h="28575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j-lt"/>
                          <a:ea typeface="MS Mincho"/>
                          <a:cs typeface="Times New Roman"/>
                        </a:rPr>
                        <a:t>Q</a:t>
                      </a:r>
                      <a:r>
                        <a:rPr lang="en-US" sz="2000" b="0" baseline="-25000" dirty="0" smtClean="0">
                          <a:solidFill>
                            <a:schemeClr val="tx1"/>
                          </a:solidFill>
                          <a:latin typeface="+mj-lt"/>
                          <a:ea typeface="MS Mincho"/>
                          <a:cs typeface="Times New Roman"/>
                        </a:rPr>
                        <a:t>0  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+mj-lt"/>
                          <a:ea typeface="MS Mincho"/>
                          <a:cs typeface="Times New Roman"/>
                        </a:rPr>
                        <a:t>@ 2°K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09728" marR="1097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j-lt"/>
                          <a:ea typeface="MS Mincho"/>
                          <a:cs typeface="Times New Roman"/>
                          <a:sym typeface="Symbol"/>
                        </a:rPr>
                        <a:t>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j-lt"/>
                          <a:ea typeface="MS Mincho"/>
                          <a:cs typeface="Times New Roman"/>
                        </a:rPr>
                        <a:t>10</a:t>
                      </a:r>
                      <a:r>
                        <a:rPr lang="en-US" sz="2000" b="0" baseline="30000" dirty="0" smtClean="0">
                          <a:solidFill>
                            <a:schemeClr val="tx1"/>
                          </a:solidFill>
                          <a:latin typeface="+mj-lt"/>
                          <a:ea typeface="MS Mincho"/>
                          <a:cs typeface="Times New Roman"/>
                        </a:rPr>
                        <a:t>10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09728" marR="1097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1.5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9728" marR="1097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2.0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9728" marR="1097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008000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1.5/1.0</a:t>
                      </a:r>
                      <a:endParaRPr lang="en-US" sz="2000" b="0" dirty="0">
                        <a:solidFill>
                          <a:srgbClr val="008000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9728" marR="109728" marT="0" marB="0"/>
                </a:tc>
              </a:tr>
              <a:tr h="28575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j-lt"/>
                          <a:ea typeface="MS Mincho"/>
                          <a:cs typeface="Times New Roman"/>
                        </a:rPr>
                        <a:t>P</a:t>
                      </a:r>
                      <a:r>
                        <a:rPr lang="en-US" sz="2000" b="0" baseline="-25000" dirty="0" smtClean="0">
                          <a:solidFill>
                            <a:schemeClr val="tx1"/>
                          </a:solidFill>
                          <a:latin typeface="+mj-lt"/>
                          <a:ea typeface="MS Mincho"/>
                          <a:cs typeface="Times New Roman"/>
                        </a:rPr>
                        <a:t>2K 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j-lt"/>
                          <a:ea typeface="MS Mincho"/>
                          <a:cs typeface="Times New Roman"/>
                        </a:rPr>
                        <a:t>max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09728" marR="1097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j-lt"/>
                          <a:ea typeface="MS Mincho"/>
                          <a:cs typeface="Times New Roman"/>
                        </a:rPr>
                        <a:t>[W] 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09728" marR="1097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24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9728" marR="1097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24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9728" marR="1097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008000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20/</a:t>
                      </a:r>
                      <a:r>
                        <a:rPr lang="en-US" sz="2000" b="0" baseline="0" dirty="0" smtClean="0">
                          <a:solidFill>
                            <a:srgbClr val="008000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smtClean="0">
                          <a:solidFill>
                            <a:srgbClr val="008000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en-US" sz="2000" b="0" dirty="0">
                        <a:solidFill>
                          <a:srgbClr val="008000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9728" marR="109728" marT="0" marB="0"/>
                </a:tc>
              </a:tr>
            </a:tbl>
          </a:graphicData>
        </a:graphic>
      </p:graphicFrame>
      <p:sp>
        <p:nvSpPr>
          <p:cNvPr id="24623" name="Rectangle 2"/>
          <p:cNvSpPr>
            <a:spLocks noChangeArrowheads="1"/>
          </p:cNvSpPr>
          <p:nvPr/>
        </p:nvSpPr>
        <p:spPr bwMode="auto">
          <a:xfrm>
            <a:off x="2133600" y="152400"/>
            <a:ext cx="6096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3200" dirty="0" smtClean="0">
                <a:solidFill>
                  <a:srgbClr val="7030A0"/>
                </a:solidFill>
                <a:latin typeface="+mn-lt"/>
              </a:rPr>
              <a:t>650 MHz and ILC </a:t>
            </a:r>
            <a:r>
              <a:rPr lang="en-GB" sz="3200" dirty="0">
                <a:solidFill>
                  <a:srgbClr val="7030A0"/>
                </a:solidFill>
                <a:latin typeface="+mn-lt"/>
              </a:rPr>
              <a:t>cavities</a:t>
            </a:r>
            <a:endParaRPr lang="en-US" sz="3200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5486400" cy="1239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6636" y="1219200"/>
            <a:ext cx="3251164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086600" y="222504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1.3 GHz  ILC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IIFC meeting,Nov.26, 2012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N.Solyak, "Project X Beam Physics"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/>
          <a:p>
            <a:pPr>
              <a:defRPr/>
            </a:pPr>
            <a:fld id="{B599AC8B-3C60-44BC-AE77-1BC09C225FC2}" type="slidenum">
              <a:rPr lang="en-US" smtClean="0"/>
              <a:pPr>
                <a:defRPr/>
              </a:pPr>
              <a:t>10</a:t>
            </a:fld>
            <a:endParaRPr lang="en-US" b="1" dirty="0" smtClean="0">
              <a:solidFill>
                <a:schemeClr val="tx1"/>
              </a:solidFill>
              <a:latin typeface="Constantia"/>
              <a:ea typeface="Times New Roman"/>
              <a:cs typeface="Times New Roman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14400" y="2286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 New Roman"/>
                <a:cs typeface="Times New Roman"/>
              </a:rPr>
              <a:t>650 MHz: </a:t>
            </a:r>
            <a:r>
              <a:rPr lang="el-GR" dirty="0" smtClean="0">
                <a:solidFill>
                  <a:srgbClr val="C00000"/>
                </a:solidFill>
                <a:latin typeface="Times New Roman"/>
                <a:cs typeface="Times New Roman"/>
              </a:rPr>
              <a:t>β</a:t>
            </a:r>
            <a:r>
              <a:rPr lang="en-US" dirty="0" smtClean="0">
                <a:solidFill>
                  <a:srgbClr val="C00000"/>
                </a:solidFill>
                <a:latin typeface="Times New Roman"/>
                <a:cs typeface="Times New Roman"/>
              </a:rPr>
              <a:t>=0.61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2800" y="229766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Times New Roman"/>
                <a:cs typeface="Times New Roman"/>
              </a:rPr>
              <a:t>650 MHz:  </a:t>
            </a:r>
            <a:r>
              <a:rPr lang="el-GR" dirty="0" smtClean="0">
                <a:solidFill>
                  <a:srgbClr val="C00000"/>
                </a:solidFill>
                <a:latin typeface="Times New Roman"/>
                <a:cs typeface="Times New Roman"/>
              </a:rPr>
              <a:t>β</a:t>
            </a:r>
            <a:r>
              <a:rPr lang="en-US" dirty="0" smtClean="0">
                <a:solidFill>
                  <a:srgbClr val="C00000"/>
                </a:solidFill>
                <a:latin typeface="Times New Roman"/>
                <a:cs typeface="Times New Roman"/>
              </a:rPr>
              <a:t>=0.9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126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IIFC meeting,Nov.26,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N.Solyak, "Project X Beam Physics"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95400" y="1752600"/>
            <a:ext cx="6477000" cy="3200400"/>
          </a:xfrm>
        </p:spPr>
        <p:txBody>
          <a:bodyPr>
            <a:noAutofit/>
          </a:bodyPr>
          <a:lstStyle/>
          <a:p>
            <a:r>
              <a:rPr lang="en-US" sz="5400" dirty="0" smtClean="0"/>
              <a:t>Project X</a:t>
            </a:r>
            <a:br>
              <a:rPr lang="en-US" sz="5400" dirty="0" smtClean="0"/>
            </a:br>
            <a:r>
              <a:rPr lang="en-US" sz="5400" dirty="0" smtClean="0"/>
              <a:t>Lattice design and Beam Physics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65617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751668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IIFC meeting,Nov.26,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N.Solyak, "Project X Beam Physics"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99AC8B-3C60-44BC-AE77-1BC09C225FC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57400" y="152400"/>
            <a:ext cx="5867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Lattice of CW 3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r>
              <a:rPr lang="en-US" dirty="0" err="1" smtClean="0"/>
              <a:t>Linac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248886" y="5698603"/>
            <a:ext cx="33891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267200" y="5269375"/>
            <a:ext cx="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87798" y="5269375"/>
            <a:ext cx="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61469" y="5526429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~(13-16) m for 1GeV extraction (1CM)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7889342" y="1447800"/>
            <a:ext cx="879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Ver. 5.1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276600" y="1467508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1-sigma transverse beam envelopes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971800" y="39624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1-sigma longitudinal beam envelopes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057400" y="2743200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LB650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276600" y="2743200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HB650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562600" y="2743200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HB650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1160908" y="2725292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SSR2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723900" y="2634734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SSR1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495301" y="2763371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HWR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266700" y="28575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MEBT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IIFC meeting,Nov.26, 2012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N.Solyak, "Project X Beam Physics"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99AC8B-3C60-44BC-AE77-1BC09C225FC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2400" y="1219200"/>
            <a:ext cx="4343400" cy="41338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2694" y="1232647"/>
            <a:ext cx="4495800" cy="4114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257800" y="1600200"/>
            <a:ext cx="3581400" cy="39928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000099"/>
                </a:solidFill>
              </a:rPr>
              <a:t>High energy sections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95600" y="228600"/>
            <a:ext cx="4295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Phase advance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276600" y="5638800"/>
            <a:ext cx="3435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CW,  3 </a:t>
            </a:r>
            <a:r>
              <a:rPr lang="en-US" i="1" dirty="0" err="1" smtClean="0"/>
              <a:t>GeV</a:t>
            </a:r>
            <a:r>
              <a:rPr lang="en-US" i="1" dirty="0" smtClean="0"/>
              <a:t> x 1mA (</a:t>
            </a:r>
            <a:r>
              <a:rPr lang="en-US" i="1" dirty="0" err="1" smtClean="0"/>
              <a:t>avrg</a:t>
            </a:r>
            <a:r>
              <a:rPr lang="en-US" i="1" dirty="0" smtClean="0"/>
              <a:t>.):    Ver.6.0</a:t>
            </a:r>
            <a:endParaRPr lang="en-US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914400" y="4267200"/>
            <a:ext cx="589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PXIE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1524000" y="1752600"/>
            <a:ext cx="2209800" cy="792163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en-US" sz="3200" dirty="0" smtClean="0">
                <a:solidFill>
                  <a:srgbClr val="000099"/>
                </a:solidFill>
              </a:rPr>
              <a:t>Front End (w/o MEBT)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85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86200"/>
            <a:ext cx="66294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IIFC meeting,Nov.26,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N.Solyak, "Project X Beam Physics"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 l="6188" t="12371" r="10608" b="4948"/>
          <a:stretch>
            <a:fillRect/>
          </a:stretch>
        </p:blipFill>
        <p:spPr bwMode="auto">
          <a:xfrm>
            <a:off x="914400" y="1066800"/>
            <a:ext cx="4572000" cy="277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14600" y="228600"/>
            <a:ext cx="4800600" cy="639763"/>
          </a:xfrm>
        </p:spPr>
        <p:txBody>
          <a:bodyPr>
            <a:normAutofit fontScale="90000"/>
          </a:bodyPr>
          <a:lstStyle/>
          <a:p>
            <a:r>
              <a:rPr lang="en-US" sz="3600" dirty="0" err="1" smtClean="0"/>
              <a:t>Emittance</a:t>
            </a:r>
            <a:r>
              <a:rPr lang="en-US" sz="3600" dirty="0" smtClean="0"/>
              <a:t> growth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2514600" y="4876800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99"/>
                </a:solidFill>
              </a:rPr>
              <a:t>Synchronous Phase vs. Bunch Length</a:t>
            </a:r>
            <a:endParaRPr lang="en-US" sz="2000" dirty="0">
              <a:solidFill>
                <a:srgbClr val="00009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3200" y="1371600"/>
            <a:ext cx="2603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CW </a:t>
            </a:r>
            <a:r>
              <a:rPr lang="en-US" b="1" i="1" dirty="0" err="1" smtClean="0"/>
              <a:t>Linac</a:t>
            </a:r>
            <a:r>
              <a:rPr lang="en-US" b="1" i="1" dirty="0" smtClean="0"/>
              <a:t>: Ver.6.0 (zoom) </a:t>
            </a:r>
            <a:endParaRPr lang="en-US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1752600" y="4114800"/>
            <a:ext cx="2520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</a:rPr>
              <a:t>Longitudinal Acceptance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9800" y="1219200"/>
            <a:ext cx="28956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Initial normalized </a:t>
            </a:r>
            <a:r>
              <a:rPr lang="en-US" sz="2000" dirty="0" err="1" smtClean="0"/>
              <a:t>emittances</a:t>
            </a:r>
            <a:r>
              <a:rPr lang="en-US" sz="2000" dirty="0" smtClean="0"/>
              <a:t> after RFQ</a:t>
            </a:r>
          </a:p>
          <a:p>
            <a:endParaRPr lang="en-US" dirty="0" smtClean="0"/>
          </a:p>
          <a:p>
            <a:pPr algn="ctr"/>
            <a:r>
              <a:rPr lang="en-US" sz="2400" dirty="0" smtClean="0">
                <a:sym typeface="Symbol"/>
              </a:rPr>
              <a:t></a:t>
            </a:r>
            <a:r>
              <a:rPr lang="en-US" sz="2400" baseline="-25000" dirty="0" smtClean="0">
                <a:sym typeface="Symbol"/>
              </a:rPr>
              <a:t></a:t>
            </a:r>
            <a:r>
              <a:rPr lang="en-US" sz="2400" dirty="0" smtClean="0">
                <a:sym typeface="Symbol"/>
              </a:rPr>
              <a:t>= 0.16 ∙</a:t>
            </a:r>
            <a:r>
              <a:rPr lang="en-US" sz="2400" dirty="0" err="1" smtClean="0">
                <a:sym typeface="Symbol"/>
              </a:rPr>
              <a:t>mm∙mrad</a:t>
            </a:r>
            <a:endParaRPr lang="en-US" sz="2400" dirty="0" smtClean="0">
              <a:sym typeface="Symbol"/>
            </a:endParaRPr>
          </a:p>
          <a:p>
            <a:pPr algn="ctr"/>
            <a:r>
              <a:rPr lang="en-US" sz="2400" dirty="0" smtClean="0">
                <a:sym typeface="Symbol"/>
              </a:rPr>
              <a:t></a:t>
            </a:r>
            <a:r>
              <a:rPr lang="en-US" sz="2400" baseline="-25000" dirty="0" smtClean="0">
                <a:sym typeface="Symbol"/>
              </a:rPr>
              <a:t>z</a:t>
            </a:r>
            <a:r>
              <a:rPr lang="en-US" sz="2400" dirty="0" smtClean="0">
                <a:sym typeface="Symbol"/>
              </a:rPr>
              <a:t>= 0.22 ∙</a:t>
            </a:r>
            <a:r>
              <a:rPr lang="en-US" sz="2400" dirty="0" err="1" smtClean="0">
                <a:sym typeface="Symbol"/>
              </a:rPr>
              <a:t>mm∙mrad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858000" y="4038600"/>
            <a:ext cx="2133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Longitudinal acceptance  ~ 8∙</a:t>
            </a:r>
            <a:r>
              <a:rPr lang="en-US" sz="2000" dirty="0" smtClean="0">
                <a:sym typeface="Symbol"/>
              </a:rPr>
              <a:t></a:t>
            </a:r>
            <a:endParaRPr lang="en-US" sz="2000" dirty="0" smtClean="0"/>
          </a:p>
          <a:p>
            <a:pPr algn="ctr"/>
            <a:endParaRPr lang="en-US" sz="800" dirty="0" smtClean="0">
              <a:sym typeface="Symbol"/>
            </a:endParaRPr>
          </a:p>
          <a:p>
            <a:pPr marL="120650" indent="-120650">
              <a:buFont typeface="Arial" pitchFamily="34" charset="0"/>
              <a:buChar char="•"/>
            </a:pPr>
            <a:r>
              <a:rPr lang="en-US" sz="2000" dirty="0" smtClean="0">
                <a:sym typeface="Symbol"/>
              </a:rPr>
              <a:t>Robustness to RF errors and initial mismatch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9906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3000" dirty="0" smtClean="0">
                <a:latin typeface="Rockwell" pitchFamily="18" charset="0"/>
              </a:rPr>
              <a:t>Misalignment of components and RF jitter Studies</a:t>
            </a:r>
            <a:endParaRPr lang="en-US" sz="3000" dirty="0">
              <a:latin typeface="Rockwell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294" y="4953000"/>
            <a:ext cx="8763000" cy="1477328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TRACK simulations (400 machines) of corrected/uncorrected beam centroid motion along the </a:t>
            </a:r>
            <a:r>
              <a:rPr lang="en-US" dirty="0" err="1" smtClean="0"/>
              <a:t>linac</a:t>
            </a:r>
            <a:r>
              <a:rPr lang="en-US" dirty="0" smtClean="0"/>
              <a:t> for the set of errors </a:t>
            </a:r>
            <a:r>
              <a:rPr lang="en-US" dirty="0" smtClean="0">
                <a:solidFill>
                  <a:srgbClr val="0000FF"/>
                </a:solidFill>
                <a:latin typeface="Symbol" pitchFamily="18" charset="2"/>
              </a:rPr>
              <a:t>d</a:t>
            </a:r>
            <a:r>
              <a:rPr lang="en-US" baseline="-25000" dirty="0" smtClean="0">
                <a:solidFill>
                  <a:srgbClr val="0000FF"/>
                </a:solidFill>
                <a:latin typeface="+mj-lt"/>
              </a:rPr>
              <a:t>xy </a:t>
            </a:r>
            <a:r>
              <a:rPr lang="en-US" dirty="0" smtClean="0">
                <a:solidFill>
                  <a:srgbClr val="0000FF"/>
                </a:solidFill>
                <a:latin typeface="+mj-lt"/>
              </a:rPr>
              <a:t>=1mm for solenoids &amp; cavities, </a:t>
            </a:r>
            <a:r>
              <a:rPr lang="en-US" dirty="0">
                <a:solidFill>
                  <a:srgbClr val="0000FF"/>
                </a:solidFill>
                <a:latin typeface="Symbol" pitchFamily="18" charset="2"/>
              </a:rPr>
              <a:t>d</a:t>
            </a:r>
            <a:r>
              <a:rPr lang="en-US" baseline="-25000" dirty="0">
                <a:solidFill>
                  <a:srgbClr val="0000FF"/>
                </a:solidFill>
              </a:rPr>
              <a:t>xy </a:t>
            </a:r>
            <a:r>
              <a:rPr lang="en-US" dirty="0" smtClean="0">
                <a:solidFill>
                  <a:srgbClr val="0000FF"/>
                </a:solidFill>
              </a:rPr>
              <a:t>=</a:t>
            </a:r>
            <a:r>
              <a:rPr lang="en-US" dirty="0" smtClean="0">
                <a:solidFill>
                  <a:srgbClr val="C00000"/>
                </a:solidFill>
              </a:rPr>
              <a:t>0.5mm</a:t>
            </a:r>
            <a:r>
              <a:rPr lang="en-US" dirty="0" smtClean="0">
                <a:solidFill>
                  <a:srgbClr val="0000FF"/>
                </a:solidFill>
              </a:rPr>
              <a:t> for </a:t>
            </a:r>
            <a:r>
              <a:rPr lang="en-US" dirty="0" err="1" smtClean="0">
                <a:solidFill>
                  <a:srgbClr val="0000FF"/>
                </a:solidFill>
              </a:rPr>
              <a:t>quadrupoles</a:t>
            </a:r>
            <a:r>
              <a:rPr lang="en-US" dirty="0" smtClean="0">
                <a:solidFill>
                  <a:srgbClr val="0000FF"/>
                </a:solidFill>
              </a:rPr>
              <a:t>, dynamic RF jitter </a:t>
            </a:r>
            <a:r>
              <a:rPr lang="en-US" dirty="0" smtClean="0">
                <a:solidFill>
                  <a:srgbClr val="C00000"/>
                </a:solidFill>
              </a:rPr>
              <a:t>of 0.5</a:t>
            </a:r>
            <a:r>
              <a:rPr lang="en-US" baseline="30000" dirty="0" smtClean="0">
                <a:solidFill>
                  <a:srgbClr val="C00000"/>
                </a:solidFill>
              </a:rPr>
              <a:t>0</a:t>
            </a:r>
            <a:r>
              <a:rPr lang="en-US" dirty="0" smtClean="0">
                <a:solidFill>
                  <a:srgbClr val="C00000"/>
                </a:solidFill>
              </a:rPr>
              <a:t> + 0.5% </a:t>
            </a:r>
            <a:r>
              <a:rPr lang="en-US" dirty="0" smtClean="0">
                <a:solidFill>
                  <a:srgbClr val="0000FF"/>
                </a:solidFill>
              </a:rPr>
              <a:t>and quad roll of </a:t>
            </a:r>
            <a:r>
              <a:rPr lang="en-US" dirty="0" smtClean="0">
                <a:solidFill>
                  <a:srgbClr val="C00000"/>
                </a:solidFill>
              </a:rPr>
              <a:t>5 </a:t>
            </a:r>
            <a:r>
              <a:rPr lang="en-US" dirty="0" err="1" smtClean="0">
                <a:solidFill>
                  <a:srgbClr val="C00000"/>
                </a:solidFill>
              </a:rPr>
              <a:t>mrad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around the z-axis</a:t>
            </a:r>
            <a:r>
              <a:rPr lang="en-US" dirty="0" smtClean="0"/>
              <a:t>. One corrector and one monitor are used per solenoid and per </a:t>
            </a:r>
            <a:r>
              <a:rPr lang="en-US" dirty="0" err="1" smtClean="0"/>
              <a:t>quadrupole</a:t>
            </a:r>
            <a:r>
              <a:rPr lang="en-US" dirty="0" smtClean="0"/>
              <a:t> </a:t>
            </a:r>
            <a:r>
              <a:rPr lang="en-US" dirty="0" err="1" smtClean="0"/>
              <a:t>dublet</a:t>
            </a:r>
            <a:r>
              <a:rPr lang="en-US" dirty="0" smtClean="0"/>
              <a:t>. BPM resolution 30</a:t>
            </a:r>
            <a:r>
              <a:rPr lang="el-GR" dirty="0" smtClean="0"/>
              <a:t>μ</a:t>
            </a:r>
            <a:r>
              <a:rPr lang="en-US" dirty="0" smtClean="0"/>
              <a:t>m.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Big losses (&gt; 1W/m) if no correction ;  No losses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after alignment correction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73" y="1524000"/>
            <a:ext cx="8384241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33600" y="152400"/>
            <a:ext cx="552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RF and Misalignment Errors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IIFC meeting,Nov.26, 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N.Solyak, "Project X Beam Physics"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41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5174" t="5618" r="7292" b="6735"/>
          <a:stretch/>
        </p:blipFill>
        <p:spPr bwMode="auto">
          <a:xfrm>
            <a:off x="457200" y="990600"/>
            <a:ext cx="39624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39" name="Picture 3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4" cstate="print"/>
          <a:stretch/>
        </p:blipFill>
        <p:spPr bwMode="auto">
          <a:xfrm>
            <a:off x="4572000" y="3635188"/>
            <a:ext cx="3962400" cy="27980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IIFC meeting,Nov.26, 2012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N.Solyak</a:t>
            </a:r>
            <a:r>
              <a:rPr lang="en-US" dirty="0" smtClean="0"/>
              <a:t>, "Project X Beam Physics"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99AC8B-3C60-44BC-AE77-1BC09C225FC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5" cstate="print"/>
          <a:srcRect l="5806" t="9987" r="7095" b="4420"/>
          <a:stretch/>
        </p:blipFill>
        <p:spPr bwMode="auto">
          <a:xfrm>
            <a:off x="457200" y="3619880"/>
            <a:ext cx="3962400" cy="2809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219200" y="3810000"/>
            <a:ext cx="1828800" cy="381000"/>
          </a:xfrm>
          <a:prstGeom prst="rect">
            <a:avLst/>
          </a:prstGeom>
        </p:spPr>
        <p:txBody>
          <a:bodyPr vert="horz" lIns="0" rIns="0" bIns="0" anchor="b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000099"/>
                </a:solidFill>
              </a:rPr>
              <a:t>Beam Power</a:t>
            </a:r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0" y="1524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Cavities</a:t>
            </a:r>
            <a:endParaRPr lang="en-US" sz="36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143000" y="1295400"/>
            <a:ext cx="2057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Surface magnetic field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print"/>
          <a:srcRect l="6941" t="7490" r="7899" b="4862"/>
          <a:stretch/>
        </p:blipFill>
        <p:spPr bwMode="auto">
          <a:xfrm>
            <a:off x="4572000" y="990600"/>
            <a:ext cx="3962400" cy="25907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5257800" y="1143000"/>
            <a:ext cx="2057400" cy="6096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400"/>
              </a:lnSpc>
            </a:pPr>
            <a:r>
              <a:rPr lang="en-US" sz="2400" dirty="0" smtClean="0">
                <a:solidFill>
                  <a:srgbClr val="000099"/>
                </a:solidFill>
              </a:rPr>
              <a:t>Accelerating Gradient*</a:t>
            </a:r>
            <a:r>
              <a:rPr lang="en-US" sz="2400" dirty="0" err="1" smtClean="0">
                <a:solidFill>
                  <a:srgbClr val="000099"/>
                </a:solidFill>
              </a:rPr>
              <a:t>cos</a:t>
            </a:r>
            <a:r>
              <a:rPr lang="en-US" sz="2400" dirty="0" smtClean="0">
                <a:solidFill>
                  <a:srgbClr val="000099"/>
                </a:solidFill>
              </a:rPr>
              <a:t>(</a:t>
            </a:r>
            <a:r>
              <a:rPr lang="en-US" sz="2400" dirty="0" smtClean="0">
                <a:solidFill>
                  <a:srgbClr val="000099"/>
                </a:solidFill>
                <a:sym typeface="Symbol"/>
              </a:rPr>
              <a:t></a:t>
            </a:r>
            <a:r>
              <a:rPr lang="en-US" sz="2400" dirty="0" smtClean="0">
                <a:solidFill>
                  <a:srgbClr val="000099"/>
                </a:solidFill>
              </a:rPr>
              <a:t>)</a:t>
            </a:r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181600" y="4038600"/>
            <a:ext cx="2286000" cy="3810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0099"/>
                </a:solidFill>
              </a:rPr>
              <a:t>Cryogenic losses</a:t>
            </a:r>
            <a:endParaRPr lang="en-US" sz="24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917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8" name="Straight Arrow Connector 227"/>
          <p:cNvCxnSpPr/>
          <p:nvPr/>
        </p:nvCxnSpPr>
        <p:spPr>
          <a:xfrm>
            <a:off x="152400" y="5791200"/>
            <a:ext cx="4419600" cy="1588"/>
          </a:xfrm>
          <a:prstGeom prst="straightConnector1">
            <a:avLst/>
          </a:prstGeom>
          <a:ln>
            <a:headEnd type="triangl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5" name="Group 184"/>
          <p:cNvGrpSpPr/>
          <p:nvPr/>
        </p:nvGrpSpPr>
        <p:grpSpPr>
          <a:xfrm>
            <a:off x="5943600" y="4939553"/>
            <a:ext cx="3048000" cy="762000"/>
            <a:chOff x="5715000" y="4876800"/>
            <a:chExt cx="3200400" cy="762000"/>
          </a:xfrm>
        </p:grpSpPr>
        <p:grpSp>
          <p:nvGrpSpPr>
            <p:cNvPr id="170" name="Group 169"/>
            <p:cNvGrpSpPr/>
            <p:nvPr/>
          </p:nvGrpSpPr>
          <p:grpSpPr>
            <a:xfrm>
              <a:off x="5715000" y="4876800"/>
              <a:ext cx="3200400" cy="762000"/>
              <a:chOff x="5029200" y="1752600"/>
              <a:chExt cx="3124200" cy="762000"/>
            </a:xfrm>
          </p:grpSpPr>
          <p:sp>
            <p:nvSpPr>
              <p:cNvPr id="171" name="Rounded Rectangle 170"/>
              <p:cNvSpPr/>
              <p:nvPr/>
            </p:nvSpPr>
            <p:spPr>
              <a:xfrm>
                <a:off x="5029200" y="1752600"/>
                <a:ext cx="3124200" cy="762000"/>
              </a:xfrm>
              <a:prstGeom prst="roundRect">
                <a:avLst/>
              </a:prstGeom>
              <a:solidFill>
                <a:srgbClr val="66FF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TextBox 171"/>
              <p:cNvSpPr txBox="1"/>
              <p:nvPr/>
            </p:nvSpPr>
            <p:spPr>
              <a:xfrm>
                <a:off x="5065644" y="1931504"/>
                <a:ext cx="5786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Cav</a:t>
                </a:r>
                <a:endParaRPr lang="en-US" dirty="0"/>
              </a:p>
            </p:txBody>
          </p:sp>
          <p:sp>
            <p:nvSpPr>
              <p:cNvPr id="173" name="TextBox 172"/>
              <p:cNvSpPr txBox="1"/>
              <p:nvPr/>
            </p:nvSpPr>
            <p:spPr>
              <a:xfrm>
                <a:off x="5612296" y="1931504"/>
                <a:ext cx="5786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Cav</a:t>
                </a:r>
                <a:endParaRPr lang="en-US" dirty="0"/>
              </a:p>
            </p:txBody>
          </p:sp>
          <p:sp>
            <p:nvSpPr>
              <p:cNvPr id="174" name="TextBox 173"/>
              <p:cNvSpPr txBox="1"/>
              <p:nvPr/>
            </p:nvSpPr>
            <p:spPr>
              <a:xfrm>
                <a:off x="6114398" y="1919068"/>
                <a:ext cx="5786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Cav</a:t>
                </a:r>
                <a:endParaRPr lang="en-US" dirty="0"/>
              </a:p>
            </p:txBody>
          </p:sp>
          <p:sp>
            <p:nvSpPr>
              <p:cNvPr id="175" name="Flowchart: Alternate Process 174"/>
              <p:cNvSpPr/>
              <p:nvPr/>
            </p:nvSpPr>
            <p:spPr>
              <a:xfrm>
                <a:off x="5105400" y="1981200"/>
                <a:ext cx="453383" cy="297173"/>
              </a:xfrm>
              <a:prstGeom prst="flowChartAlternateProcess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Flowchart: Alternate Process 175"/>
              <p:cNvSpPr/>
              <p:nvPr/>
            </p:nvSpPr>
            <p:spPr>
              <a:xfrm>
                <a:off x="5611234" y="1981200"/>
                <a:ext cx="453383" cy="297173"/>
              </a:xfrm>
              <a:prstGeom prst="flowChartAlternateProcess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Flowchart: Alternate Process 176"/>
              <p:cNvSpPr/>
              <p:nvPr/>
            </p:nvSpPr>
            <p:spPr>
              <a:xfrm>
                <a:off x="6131381" y="1981200"/>
                <a:ext cx="453383" cy="297173"/>
              </a:xfrm>
              <a:prstGeom prst="flowChartAlternateProcess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8" name="Flowchart: Alternate Process 177"/>
            <p:cNvSpPr/>
            <p:nvPr/>
          </p:nvSpPr>
          <p:spPr>
            <a:xfrm>
              <a:off x="7363264" y="5105400"/>
              <a:ext cx="453383" cy="297173"/>
            </a:xfrm>
            <a:prstGeom prst="flowChartAlternateProcess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Flowchart: Alternate Process 178"/>
            <p:cNvSpPr/>
            <p:nvPr/>
          </p:nvSpPr>
          <p:spPr>
            <a:xfrm>
              <a:off x="7868477" y="5105400"/>
              <a:ext cx="453383" cy="297173"/>
            </a:xfrm>
            <a:prstGeom prst="flowChartAlternateProcess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Flowchart: Alternate Process 179"/>
            <p:cNvSpPr/>
            <p:nvPr/>
          </p:nvSpPr>
          <p:spPr>
            <a:xfrm>
              <a:off x="8385817" y="5105400"/>
              <a:ext cx="453383" cy="297173"/>
            </a:xfrm>
            <a:prstGeom prst="flowChartAlternateProcess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7315200" y="5042647"/>
              <a:ext cx="578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Cav</a:t>
              </a:r>
              <a:endParaRPr lang="en-US" dirty="0"/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7834532" y="5043268"/>
              <a:ext cx="578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Cav</a:t>
              </a:r>
              <a:endParaRPr lang="en-US" dirty="0"/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8333936" y="5043889"/>
              <a:ext cx="578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Cav</a:t>
              </a:r>
              <a:endParaRPr lang="en-US" dirty="0"/>
            </a:p>
          </p:txBody>
        </p:sp>
      </p:grpSp>
      <p:sp>
        <p:nvSpPr>
          <p:cNvPr id="87" name="Rounded Rectangle 86"/>
          <p:cNvSpPr/>
          <p:nvPr/>
        </p:nvSpPr>
        <p:spPr>
          <a:xfrm>
            <a:off x="685800" y="2133600"/>
            <a:ext cx="3505199" cy="762000"/>
          </a:xfrm>
          <a:prstGeom prst="round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0" y="152400"/>
            <a:ext cx="5105400" cy="685800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en-US" sz="3200" i="1" dirty="0" smtClean="0"/>
              <a:t>Segmentation in LB650 and HB 650 sections</a:t>
            </a:r>
            <a:endParaRPr lang="en-US" sz="3200" i="1" dirty="0"/>
          </a:p>
        </p:txBody>
      </p:sp>
      <p:sp>
        <p:nvSpPr>
          <p:cNvPr id="42" name="TextBox 41"/>
          <p:cNvSpPr txBox="1"/>
          <p:nvPr/>
        </p:nvSpPr>
        <p:spPr>
          <a:xfrm>
            <a:off x="3505200" y="9906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LB650 section</a:t>
            </a:r>
            <a:endParaRPr lang="en-US" sz="2800" b="1" i="1" dirty="0"/>
          </a:p>
        </p:txBody>
      </p:sp>
      <p:grpSp>
        <p:nvGrpSpPr>
          <p:cNvPr id="6" name="Content Placeholder 3"/>
          <p:cNvGrpSpPr>
            <a:grpSpLocks noGrp="1"/>
          </p:cNvGrpSpPr>
          <p:nvPr/>
        </p:nvGrpSpPr>
        <p:grpSpPr>
          <a:xfrm>
            <a:off x="152400" y="1447800"/>
            <a:ext cx="4069977" cy="2281694"/>
            <a:chOff x="320834" y="334100"/>
            <a:chExt cx="8298651" cy="3510375"/>
          </a:xfrm>
        </p:grpSpPr>
        <p:sp>
          <p:nvSpPr>
            <p:cNvPr id="5" name="TextBox 4"/>
            <p:cNvSpPr txBox="1"/>
            <p:nvPr/>
          </p:nvSpPr>
          <p:spPr>
            <a:xfrm>
              <a:off x="2029918" y="334100"/>
              <a:ext cx="1896292" cy="56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5.1 m</a:t>
              </a:r>
              <a:endParaRPr lang="en-US" dirty="0"/>
            </a:p>
          </p:txBody>
        </p:sp>
        <p:grpSp>
          <p:nvGrpSpPr>
            <p:cNvPr id="43" name="Group 32"/>
            <p:cNvGrpSpPr/>
            <p:nvPr/>
          </p:nvGrpSpPr>
          <p:grpSpPr>
            <a:xfrm>
              <a:off x="320834" y="451332"/>
              <a:ext cx="8298651" cy="3393143"/>
              <a:chOff x="320834" y="451332"/>
              <a:chExt cx="8298651" cy="3393143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4616393" y="1389199"/>
                <a:ext cx="640081" cy="1188720"/>
              </a:xfrm>
              <a:prstGeom prst="rect">
                <a:avLst/>
              </a:prstGeom>
              <a:solidFill>
                <a:srgbClr val="00B050">
                  <a:alpha val="38000"/>
                </a:srgb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31577" y="1389199"/>
                <a:ext cx="640081" cy="1188720"/>
              </a:xfrm>
              <a:prstGeom prst="rect">
                <a:avLst/>
              </a:prstGeom>
              <a:solidFill>
                <a:srgbClr val="FFC000">
                  <a:alpha val="51000"/>
                </a:srgb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cxnSp>
            <p:nvCxnSpPr>
              <p:cNvPr id="7" name="Straight Arrow Connector 6"/>
              <p:cNvCxnSpPr/>
              <p:nvPr/>
            </p:nvCxnSpPr>
            <p:spPr>
              <a:xfrm>
                <a:off x="1097691" y="1506432"/>
                <a:ext cx="0" cy="100584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 flipV="1">
                <a:off x="786948" y="1506432"/>
                <a:ext cx="0" cy="100584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Flowchart: Alternate Process 8"/>
              <p:cNvSpPr/>
              <p:nvPr/>
            </p:nvSpPr>
            <p:spPr>
              <a:xfrm>
                <a:off x="2514600" y="1828800"/>
                <a:ext cx="914400" cy="457200"/>
              </a:xfrm>
              <a:prstGeom prst="flowChartAlternateProcess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426184" y="1740899"/>
                <a:ext cx="1157447" cy="568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Cav</a:t>
                </a:r>
                <a:endParaRPr lang="en-US" dirty="0"/>
              </a:p>
            </p:txBody>
          </p:sp>
          <p:sp>
            <p:nvSpPr>
              <p:cNvPr id="11" name="Flowchart: Alternate Process 10"/>
              <p:cNvSpPr/>
              <p:nvPr/>
            </p:nvSpPr>
            <p:spPr>
              <a:xfrm>
                <a:off x="3581400" y="1828800"/>
                <a:ext cx="914400" cy="457200"/>
              </a:xfrm>
              <a:prstGeom prst="flowChartAlternateProcess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520440" y="1740900"/>
                <a:ext cx="1166949" cy="568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Cav</a:t>
                </a:r>
                <a:endParaRPr lang="en-US" dirty="0"/>
              </a:p>
            </p:txBody>
          </p:sp>
          <p:sp>
            <p:nvSpPr>
              <p:cNvPr id="13" name="Flowchart: Alternate Process 12"/>
              <p:cNvSpPr/>
              <p:nvPr/>
            </p:nvSpPr>
            <p:spPr>
              <a:xfrm>
                <a:off x="1473775" y="1828800"/>
                <a:ext cx="914400" cy="457199"/>
              </a:xfrm>
              <a:prstGeom prst="flowChartAlternateProcess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394927" y="1740899"/>
                <a:ext cx="1065475" cy="568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Cav</a:t>
                </a:r>
                <a:endParaRPr lang="en-US" dirty="0"/>
              </a:p>
            </p:txBody>
          </p:sp>
          <p:sp>
            <p:nvSpPr>
              <p:cNvPr id="15" name="Flowchart: Alternate Process 14"/>
              <p:cNvSpPr/>
              <p:nvPr/>
            </p:nvSpPr>
            <p:spPr>
              <a:xfrm>
                <a:off x="5416732" y="1858134"/>
                <a:ext cx="914401" cy="457199"/>
              </a:xfrm>
              <a:prstGeom prst="flowChartAlternateProcess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298282" y="1782277"/>
                <a:ext cx="1166946" cy="568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Cav</a:t>
                </a:r>
                <a:endParaRPr lang="en-US" dirty="0"/>
              </a:p>
            </p:txBody>
          </p:sp>
          <p:cxnSp>
            <p:nvCxnSpPr>
              <p:cNvPr id="17" name="Straight Arrow Connector 16"/>
              <p:cNvCxnSpPr/>
              <p:nvPr/>
            </p:nvCxnSpPr>
            <p:spPr>
              <a:xfrm>
                <a:off x="5036809" y="1589185"/>
                <a:ext cx="0" cy="100584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flipV="1">
                <a:off x="4800600" y="1527239"/>
                <a:ext cx="0" cy="100584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Flowchart: Alternate Process 18"/>
              <p:cNvSpPr/>
              <p:nvPr/>
            </p:nvSpPr>
            <p:spPr>
              <a:xfrm>
                <a:off x="6449301" y="1828800"/>
                <a:ext cx="914400" cy="457199"/>
              </a:xfrm>
              <a:prstGeom prst="flowChartAlternateProcess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426009" y="1740898"/>
                <a:ext cx="1068978" cy="568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Cav</a:t>
                </a:r>
                <a:endParaRPr lang="en-US" dirty="0"/>
              </a:p>
            </p:txBody>
          </p:sp>
          <p:sp>
            <p:nvSpPr>
              <p:cNvPr id="21" name="Flowchart: Alternate Process 20"/>
              <p:cNvSpPr/>
              <p:nvPr/>
            </p:nvSpPr>
            <p:spPr>
              <a:xfrm>
                <a:off x="7485512" y="1828800"/>
                <a:ext cx="914400" cy="457199"/>
              </a:xfrm>
              <a:prstGeom prst="flowChartAlternateProcess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7452535" y="1740898"/>
                <a:ext cx="1166950" cy="568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Cav</a:t>
                </a:r>
                <a:endParaRPr lang="en-US" dirty="0"/>
              </a:p>
            </p:txBody>
          </p:sp>
          <p:cxnSp>
            <p:nvCxnSpPr>
              <p:cNvPr id="25" name="Straight Arrow Connector 24"/>
              <p:cNvCxnSpPr/>
              <p:nvPr/>
            </p:nvCxnSpPr>
            <p:spPr>
              <a:xfrm>
                <a:off x="631577" y="803033"/>
                <a:ext cx="3869375" cy="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320834" y="2913233"/>
                <a:ext cx="2175199" cy="931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000"/>
                  </a:lnSpc>
                </a:pPr>
                <a:r>
                  <a:rPr lang="en-US" b="1" dirty="0" smtClean="0">
                    <a:latin typeface="Baskerville Old Face" pitchFamily="18" charset="0"/>
                  </a:rPr>
                  <a:t>NC Doublet</a:t>
                </a:r>
                <a:endParaRPr lang="en-US" b="1" dirty="0">
                  <a:latin typeface="Baskerville Old Face" pitchFamily="18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958045" y="2796000"/>
                <a:ext cx="1942012" cy="931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n-US" b="1" dirty="0" smtClean="0">
                    <a:solidFill>
                      <a:srgbClr val="0000FF"/>
                    </a:solidFill>
                    <a:latin typeface="Baskerville Old Face" pitchFamily="18" charset="0"/>
                  </a:rPr>
                  <a:t>SC Doublet</a:t>
                </a:r>
                <a:endParaRPr lang="en-US" b="1" dirty="0">
                  <a:solidFill>
                    <a:srgbClr val="0000FF"/>
                  </a:solidFill>
                  <a:latin typeface="Baskerville Old Face" pitchFamily="18" charset="0"/>
                </a:endParaRPr>
              </a:p>
            </p:txBody>
          </p:sp>
          <p:cxnSp>
            <p:nvCxnSpPr>
              <p:cNvPr id="28" name="Straight Arrow Connector 27"/>
              <p:cNvCxnSpPr/>
              <p:nvPr/>
            </p:nvCxnSpPr>
            <p:spPr>
              <a:xfrm>
                <a:off x="6617525" y="1280160"/>
                <a:ext cx="82296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6553200" y="1188720"/>
                <a:ext cx="0" cy="685800"/>
              </a:xfrm>
              <a:prstGeom prst="line">
                <a:avLst/>
              </a:prstGeom>
              <a:ln w="28575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7467600" y="1188720"/>
                <a:ext cx="0" cy="685800"/>
              </a:xfrm>
              <a:prstGeom prst="line">
                <a:avLst/>
              </a:prstGeom>
              <a:ln w="28575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/>
              <p:cNvSpPr txBox="1"/>
              <p:nvPr/>
            </p:nvSpPr>
            <p:spPr>
              <a:xfrm>
                <a:off x="6291943" y="685799"/>
                <a:ext cx="1519993" cy="568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0.9 m</a:t>
                </a:r>
                <a:endParaRPr lang="en-US" dirty="0"/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 rot="5400000">
                <a:off x="28573" y="1149595"/>
                <a:ext cx="1184033" cy="21976"/>
              </a:xfrm>
              <a:prstGeom prst="line">
                <a:avLst/>
              </a:prstGeom>
              <a:ln w="28575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>
                <a:off x="1928749" y="1271967"/>
                <a:ext cx="1005839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1905000" y="1188720"/>
                <a:ext cx="0" cy="640080"/>
              </a:xfrm>
              <a:prstGeom prst="line">
                <a:avLst/>
              </a:prstGeom>
              <a:ln w="28575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2971800" y="1188719"/>
                <a:ext cx="0" cy="640080"/>
              </a:xfrm>
              <a:prstGeom prst="line">
                <a:avLst/>
              </a:prstGeom>
              <a:ln w="28575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1478281" y="685800"/>
                <a:ext cx="1907180" cy="568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  1.0 m</a:t>
                </a:r>
                <a:endParaRPr lang="en-US" dirty="0"/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4660075" y="1188720"/>
                <a:ext cx="0" cy="365760"/>
              </a:xfrm>
              <a:prstGeom prst="line">
                <a:avLst/>
              </a:prstGeom>
              <a:ln w="28575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5298375" y="1188720"/>
                <a:ext cx="0" cy="365760"/>
              </a:xfrm>
              <a:prstGeom prst="line">
                <a:avLst/>
              </a:prstGeom>
              <a:ln w="28575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>
                <a:off x="4673730" y="1154733"/>
                <a:ext cx="59436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/>
              <p:cNvSpPr txBox="1"/>
              <p:nvPr/>
            </p:nvSpPr>
            <p:spPr>
              <a:xfrm>
                <a:off x="4515859" y="451332"/>
                <a:ext cx="1528052" cy="568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0.8 m</a:t>
                </a:r>
                <a:endParaRPr lang="en-US" dirty="0"/>
              </a:p>
            </p:txBody>
          </p:sp>
        </p:grpSp>
      </p:grpSp>
      <p:sp>
        <p:nvSpPr>
          <p:cNvPr id="48" name="TextBox 47"/>
          <p:cNvSpPr txBox="1"/>
          <p:nvPr/>
        </p:nvSpPr>
        <p:spPr>
          <a:xfrm>
            <a:off x="3581400" y="38862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HB 650 section</a:t>
            </a:r>
            <a:endParaRPr lang="en-US" sz="2800" b="1" i="1" dirty="0"/>
          </a:p>
        </p:txBody>
      </p:sp>
      <p:grpSp>
        <p:nvGrpSpPr>
          <p:cNvPr id="135" name="Group 134"/>
          <p:cNvGrpSpPr/>
          <p:nvPr/>
        </p:nvGrpSpPr>
        <p:grpSpPr>
          <a:xfrm>
            <a:off x="6485760" y="2133600"/>
            <a:ext cx="1663802" cy="762000"/>
            <a:chOff x="5029200" y="1752600"/>
            <a:chExt cx="1663802" cy="762000"/>
          </a:xfrm>
        </p:grpSpPr>
        <p:sp>
          <p:nvSpPr>
            <p:cNvPr id="128" name="Rounded Rectangle 127"/>
            <p:cNvSpPr/>
            <p:nvPr/>
          </p:nvSpPr>
          <p:spPr>
            <a:xfrm>
              <a:off x="5029200" y="1752600"/>
              <a:ext cx="1645404" cy="762000"/>
            </a:xfrm>
            <a:prstGeom prst="roundRect">
              <a:avLst/>
            </a:prstGeom>
            <a:solidFill>
              <a:srgbClr val="99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5065644" y="1931504"/>
              <a:ext cx="578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Cav</a:t>
              </a:r>
              <a:endParaRPr lang="en-US" dirty="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5612296" y="1931504"/>
              <a:ext cx="578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Cav</a:t>
              </a:r>
              <a:endParaRPr lang="en-US" dirty="0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6114398" y="1932515"/>
              <a:ext cx="578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Cav</a:t>
              </a:r>
              <a:endParaRPr lang="en-US" dirty="0"/>
            </a:p>
          </p:txBody>
        </p:sp>
        <p:sp>
          <p:nvSpPr>
            <p:cNvPr id="132" name="Flowchart: Alternate Process 131"/>
            <p:cNvSpPr/>
            <p:nvPr/>
          </p:nvSpPr>
          <p:spPr>
            <a:xfrm>
              <a:off x="5105400" y="1981200"/>
              <a:ext cx="453383" cy="297173"/>
            </a:xfrm>
            <a:prstGeom prst="flowChartAlternateProcess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Flowchart: Alternate Process 132"/>
            <p:cNvSpPr/>
            <p:nvPr/>
          </p:nvSpPr>
          <p:spPr>
            <a:xfrm>
              <a:off x="5638800" y="1981200"/>
              <a:ext cx="453383" cy="297173"/>
            </a:xfrm>
            <a:prstGeom prst="flowChartAlternateProcess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lowchart: Alternate Process 133"/>
            <p:cNvSpPr/>
            <p:nvPr/>
          </p:nvSpPr>
          <p:spPr>
            <a:xfrm>
              <a:off x="6158948" y="1981200"/>
              <a:ext cx="453383" cy="297173"/>
            </a:xfrm>
            <a:prstGeom prst="flowChartAlternateProcess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6028560" y="2133600"/>
            <a:ext cx="381000" cy="762000"/>
            <a:chOff x="4800600" y="2895600"/>
            <a:chExt cx="381000" cy="762000"/>
          </a:xfrm>
        </p:grpSpPr>
        <p:sp>
          <p:nvSpPr>
            <p:cNvPr id="146" name="Rectangle 145"/>
            <p:cNvSpPr/>
            <p:nvPr/>
          </p:nvSpPr>
          <p:spPr>
            <a:xfrm>
              <a:off x="4800600" y="2895600"/>
              <a:ext cx="381000" cy="762000"/>
            </a:xfrm>
            <a:prstGeom prst="rect">
              <a:avLst/>
            </a:prstGeom>
            <a:solidFill>
              <a:srgbClr val="FFCC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6" name="Straight Arrow Connector 135"/>
            <p:cNvCxnSpPr/>
            <p:nvPr/>
          </p:nvCxnSpPr>
          <p:spPr>
            <a:xfrm rot="5400000">
              <a:off x="4717171" y="3297897"/>
              <a:ext cx="653782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/>
            <p:nvPr/>
          </p:nvCxnSpPr>
          <p:spPr>
            <a:xfrm rot="5400000" flipH="1" flipV="1">
              <a:off x="4562830" y="3237706"/>
              <a:ext cx="6858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6" name="Group 155"/>
          <p:cNvGrpSpPr/>
          <p:nvPr/>
        </p:nvGrpSpPr>
        <p:grpSpPr>
          <a:xfrm>
            <a:off x="8229600" y="2133600"/>
            <a:ext cx="381000" cy="762000"/>
            <a:chOff x="4800600" y="2895600"/>
            <a:chExt cx="381000" cy="762000"/>
          </a:xfrm>
        </p:grpSpPr>
        <p:sp>
          <p:nvSpPr>
            <p:cNvPr id="157" name="Rectangle 156"/>
            <p:cNvSpPr/>
            <p:nvPr/>
          </p:nvSpPr>
          <p:spPr>
            <a:xfrm>
              <a:off x="4800600" y="2895600"/>
              <a:ext cx="381000" cy="762000"/>
            </a:xfrm>
            <a:prstGeom prst="rect">
              <a:avLst/>
            </a:prstGeom>
            <a:solidFill>
              <a:srgbClr val="FFCC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8" name="Straight Arrow Connector 157"/>
            <p:cNvCxnSpPr/>
            <p:nvPr/>
          </p:nvCxnSpPr>
          <p:spPr>
            <a:xfrm rot="5400000">
              <a:off x="4717171" y="3297897"/>
              <a:ext cx="653782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/>
            <p:cNvCxnSpPr/>
            <p:nvPr/>
          </p:nvCxnSpPr>
          <p:spPr>
            <a:xfrm rot="5400000" flipH="1" flipV="1">
              <a:off x="4562830" y="3237706"/>
              <a:ext cx="6858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" name="Group 163"/>
          <p:cNvGrpSpPr/>
          <p:nvPr/>
        </p:nvGrpSpPr>
        <p:grpSpPr>
          <a:xfrm>
            <a:off x="5486400" y="4953000"/>
            <a:ext cx="381000" cy="762000"/>
            <a:chOff x="4800600" y="2895600"/>
            <a:chExt cx="381000" cy="762000"/>
          </a:xfrm>
        </p:grpSpPr>
        <p:sp>
          <p:nvSpPr>
            <p:cNvPr id="165" name="Rectangle 164"/>
            <p:cNvSpPr/>
            <p:nvPr/>
          </p:nvSpPr>
          <p:spPr>
            <a:xfrm>
              <a:off x="4800600" y="2895600"/>
              <a:ext cx="381000" cy="762000"/>
            </a:xfrm>
            <a:prstGeom prst="rect">
              <a:avLst/>
            </a:prstGeom>
            <a:solidFill>
              <a:srgbClr val="FFCC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6" name="Straight Arrow Connector 165"/>
            <p:cNvCxnSpPr/>
            <p:nvPr/>
          </p:nvCxnSpPr>
          <p:spPr>
            <a:xfrm rot="5400000">
              <a:off x="4717171" y="3297897"/>
              <a:ext cx="653782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66"/>
            <p:cNvCxnSpPr/>
            <p:nvPr/>
          </p:nvCxnSpPr>
          <p:spPr>
            <a:xfrm rot="5400000" flipH="1" flipV="1">
              <a:off x="4562830" y="3237706"/>
              <a:ext cx="6858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9" name="Straight Arrow Connector 168"/>
          <p:cNvCxnSpPr/>
          <p:nvPr/>
        </p:nvCxnSpPr>
        <p:spPr>
          <a:xfrm>
            <a:off x="4724400" y="2514600"/>
            <a:ext cx="762000" cy="1588"/>
          </a:xfrm>
          <a:prstGeom prst="straightConnector1">
            <a:avLst/>
          </a:prstGeom>
          <a:ln w="114300" cmpd="tri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5" name="Group 214"/>
          <p:cNvGrpSpPr/>
          <p:nvPr/>
        </p:nvGrpSpPr>
        <p:grpSpPr>
          <a:xfrm>
            <a:off x="161365" y="4876800"/>
            <a:ext cx="4410635" cy="797859"/>
            <a:chOff x="157545" y="4876800"/>
            <a:chExt cx="4661365" cy="797859"/>
          </a:xfrm>
        </p:grpSpPr>
        <p:sp>
          <p:nvSpPr>
            <p:cNvPr id="194" name="Rounded Rectangle 193"/>
            <p:cNvSpPr/>
            <p:nvPr/>
          </p:nvSpPr>
          <p:spPr>
            <a:xfrm>
              <a:off x="609600" y="4876800"/>
              <a:ext cx="4191000" cy="762000"/>
            </a:xfrm>
            <a:prstGeom prst="roundRect">
              <a:avLst/>
            </a:prstGeom>
            <a:solidFill>
              <a:srgbClr val="66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646933" y="5055704"/>
              <a:ext cx="5927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Cav</a:t>
              </a:r>
              <a:endParaRPr lang="en-US" dirty="0"/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1164283" y="5055704"/>
              <a:ext cx="5927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Cav</a:t>
              </a:r>
              <a:endParaRPr lang="en-US" dirty="0"/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1692843" y="5056715"/>
              <a:ext cx="5927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Cav</a:t>
              </a:r>
              <a:endParaRPr lang="en-US" dirty="0"/>
            </a:p>
          </p:txBody>
        </p:sp>
        <p:sp>
          <p:nvSpPr>
            <p:cNvPr id="198" name="Flowchart: Alternate Process 197"/>
            <p:cNvSpPr/>
            <p:nvPr/>
          </p:nvSpPr>
          <p:spPr>
            <a:xfrm>
              <a:off x="685800" y="5105400"/>
              <a:ext cx="464441" cy="297173"/>
            </a:xfrm>
            <a:prstGeom prst="flowChartAlternateProcess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Flowchart: Alternate Process 198"/>
            <p:cNvSpPr/>
            <p:nvPr/>
          </p:nvSpPr>
          <p:spPr>
            <a:xfrm>
              <a:off x="1207174" y="5105400"/>
              <a:ext cx="464441" cy="297173"/>
            </a:xfrm>
            <a:prstGeom prst="flowChartAlternateProcess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Flowchart: Alternate Process 199"/>
            <p:cNvSpPr/>
            <p:nvPr/>
          </p:nvSpPr>
          <p:spPr>
            <a:xfrm>
              <a:off x="1740009" y="5105400"/>
              <a:ext cx="464441" cy="297173"/>
            </a:xfrm>
            <a:prstGeom prst="flowChartAlternateProcess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Flowchart: Alternate Process 187"/>
            <p:cNvSpPr/>
            <p:nvPr/>
          </p:nvSpPr>
          <p:spPr>
            <a:xfrm>
              <a:off x="2257864" y="5105400"/>
              <a:ext cx="453383" cy="297173"/>
            </a:xfrm>
            <a:prstGeom prst="flowChartAlternateProcess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Flowchart: Alternate Process 188"/>
            <p:cNvSpPr/>
            <p:nvPr/>
          </p:nvSpPr>
          <p:spPr>
            <a:xfrm>
              <a:off x="2777196" y="5105400"/>
              <a:ext cx="453383" cy="297173"/>
            </a:xfrm>
            <a:prstGeom prst="flowChartAlternateProcess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Flowchart: Alternate Process 189"/>
            <p:cNvSpPr/>
            <p:nvPr/>
          </p:nvSpPr>
          <p:spPr>
            <a:xfrm>
              <a:off x="3280417" y="5105400"/>
              <a:ext cx="453383" cy="297173"/>
            </a:xfrm>
            <a:prstGeom prst="flowChartAlternateProcess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2209800" y="5042647"/>
              <a:ext cx="5786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Cav</a:t>
              </a:r>
              <a:endParaRPr lang="en-US" dirty="0"/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2729132" y="5056715"/>
              <a:ext cx="5786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Cav</a:t>
              </a:r>
              <a:endParaRPr lang="en-US" dirty="0"/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3228536" y="5043889"/>
              <a:ext cx="578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Cav</a:t>
              </a:r>
              <a:endParaRPr lang="en-US" dirty="0"/>
            </a:p>
          </p:txBody>
        </p:sp>
        <p:grpSp>
          <p:nvGrpSpPr>
            <p:cNvPr id="201" name="Group 200"/>
            <p:cNvGrpSpPr/>
            <p:nvPr/>
          </p:nvGrpSpPr>
          <p:grpSpPr>
            <a:xfrm>
              <a:off x="157545" y="4912659"/>
              <a:ext cx="364761" cy="762000"/>
              <a:chOff x="4729545" y="2895600"/>
              <a:chExt cx="364761" cy="762000"/>
            </a:xfrm>
          </p:grpSpPr>
          <p:sp>
            <p:nvSpPr>
              <p:cNvPr id="202" name="Rectangle 201"/>
              <p:cNvSpPr/>
              <p:nvPr/>
            </p:nvSpPr>
            <p:spPr>
              <a:xfrm>
                <a:off x="4729545" y="2895600"/>
                <a:ext cx="364761" cy="762000"/>
              </a:xfrm>
              <a:prstGeom prst="rect">
                <a:avLst/>
              </a:prstGeom>
              <a:solidFill>
                <a:srgbClr val="FFCC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3" name="Straight Arrow Connector 202"/>
              <p:cNvCxnSpPr/>
              <p:nvPr/>
            </p:nvCxnSpPr>
            <p:spPr>
              <a:xfrm rot="5400000">
                <a:off x="4660327" y="3297897"/>
                <a:ext cx="653782" cy="15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Arrow Connector 203"/>
              <p:cNvCxnSpPr/>
              <p:nvPr/>
            </p:nvCxnSpPr>
            <p:spPr>
              <a:xfrm rot="5400000" flipH="1" flipV="1">
                <a:off x="4520198" y="3237706"/>
                <a:ext cx="685800" cy="15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1" name="Flowchart: Alternate Process 210"/>
            <p:cNvSpPr/>
            <p:nvPr/>
          </p:nvSpPr>
          <p:spPr>
            <a:xfrm>
              <a:off x="3788966" y="5104779"/>
              <a:ext cx="453383" cy="297173"/>
            </a:xfrm>
            <a:prstGeom prst="flowChartAlternateProcess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Flowchart: Alternate Process 211"/>
            <p:cNvSpPr/>
            <p:nvPr/>
          </p:nvSpPr>
          <p:spPr>
            <a:xfrm>
              <a:off x="4292187" y="5104779"/>
              <a:ext cx="453383" cy="297173"/>
            </a:xfrm>
            <a:prstGeom prst="flowChartAlternateProcess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3740902" y="5042647"/>
              <a:ext cx="578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Cav</a:t>
              </a:r>
              <a:endParaRPr lang="en-US" dirty="0"/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4240306" y="5043268"/>
              <a:ext cx="578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Cav</a:t>
              </a:r>
              <a:endParaRPr lang="en-US" dirty="0"/>
            </a:p>
          </p:txBody>
        </p:sp>
      </p:grpSp>
      <p:cxnSp>
        <p:nvCxnSpPr>
          <p:cNvPr id="216" name="Straight Arrow Connector 215"/>
          <p:cNvCxnSpPr/>
          <p:nvPr/>
        </p:nvCxnSpPr>
        <p:spPr>
          <a:xfrm>
            <a:off x="4648200" y="5257800"/>
            <a:ext cx="762000" cy="1588"/>
          </a:xfrm>
          <a:prstGeom prst="straightConnector1">
            <a:avLst/>
          </a:prstGeom>
          <a:ln w="114300" cmpd="tri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TextBox 217"/>
          <p:cNvSpPr txBox="1"/>
          <p:nvPr/>
        </p:nvSpPr>
        <p:spPr>
          <a:xfrm>
            <a:off x="5638800" y="29718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Baskerville Old Face" pitchFamily="18" charset="0"/>
              </a:rPr>
              <a:t>NC Doublet</a:t>
            </a:r>
            <a:endParaRPr lang="en-US" b="1" dirty="0">
              <a:latin typeface="Baskerville Old Face" pitchFamily="18" charset="0"/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7924800" y="2971800"/>
            <a:ext cx="1066800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b="1" dirty="0" smtClean="0">
                <a:latin typeface="Baskerville Old Face" pitchFamily="18" charset="0"/>
              </a:rPr>
              <a:t>NC Doublet</a:t>
            </a:r>
            <a:endParaRPr lang="en-US" b="1" dirty="0">
              <a:latin typeface="Baskerville Old Face" pitchFamily="18" charset="0"/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5181600" y="5791200"/>
            <a:ext cx="1066800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b="1" dirty="0" smtClean="0">
                <a:latin typeface="Baskerville Old Face" pitchFamily="18" charset="0"/>
              </a:rPr>
              <a:t>NC Doublet</a:t>
            </a:r>
            <a:endParaRPr lang="en-US" b="1" dirty="0">
              <a:latin typeface="Baskerville Old Face" pitchFamily="18" charset="0"/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152400" y="5715000"/>
            <a:ext cx="1066800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b="1" dirty="0" smtClean="0">
                <a:latin typeface="Baskerville Old Face" pitchFamily="18" charset="0"/>
              </a:rPr>
              <a:t>NC Doublet</a:t>
            </a:r>
            <a:endParaRPr lang="en-US" b="1" dirty="0">
              <a:latin typeface="Baskerville Old Face" pitchFamily="18" charset="0"/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2362200" y="441960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CM</a:t>
            </a:r>
            <a:endParaRPr lang="en-US" dirty="0"/>
          </a:p>
        </p:txBody>
      </p:sp>
      <p:sp>
        <p:nvSpPr>
          <p:cNvPr id="224" name="TextBox 223"/>
          <p:cNvSpPr txBox="1"/>
          <p:nvPr/>
        </p:nvSpPr>
        <p:spPr>
          <a:xfrm>
            <a:off x="7162800" y="449580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CM</a:t>
            </a:r>
            <a:endParaRPr lang="en-US" dirty="0"/>
          </a:p>
        </p:txBody>
      </p:sp>
      <p:sp>
        <p:nvSpPr>
          <p:cNvPr id="225" name="TextBox 224"/>
          <p:cNvSpPr txBox="1"/>
          <p:nvPr/>
        </p:nvSpPr>
        <p:spPr>
          <a:xfrm>
            <a:off x="7086600" y="167640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CM</a:t>
            </a:r>
            <a:endParaRPr lang="en-US" dirty="0"/>
          </a:p>
        </p:txBody>
      </p:sp>
      <p:sp>
        <p:nvSpPr>
          <p:cNvPr id="226" name="Rectangle 225"/>
          <p:cNvSpPr/>
          <p:nvPr/>
        </p:nvSpPr>
        <p:spPr>
          <a:xfrm>
            <a:off x="1981200" y="5638800"/>
            <a:ext cx="1000595" cy="369332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 14.31 m</a:t>
            </a:r>
            <a:endParaRPr lang="en-US" dirty="0"/>
          </a:p>
        </p:txBody>
      </p:sp>
      <p:sp>
        <p:nvSpPr>
          <p:cNvPr id="230" name="Rectangle 229"/>
          <p:cNvSpPr/>
          <p:nvPr/>
        </p:nvSpPr>
        <p:spPr>
          <a:xfrm>
            <a:off x="685800" y="4343400"/>
            <a:ext cx="883575" cy="369332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 1.43 m</a:t>
            </a:r>
            <a:endParaRPr lang="en-US" dirty="0"/>
          </a:p>
        </p:txBody>
      </p:sp>
      <p:cxnSp>
        <p:nvCxnSpPr>
          <p:cNvPr id="231" name="Straight Arrow Connector 230"/>
          <p:cNvCxnSpPr/>
          <p:nvPr/>
        </p:nvCxnSpPr>
        <p:spPr>
          <a:xfrm>
            <a:off x="887506" y="4724400"/>
            <a:ext cx="484094" cy="1588"/>
          </a:xfrm>
          <a:prstGeom prst="straightConnector1">
            <a:avLst/>
          </a:prstGeom>
          <a:ln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/>
          <p:nvPr/>
        </p:nvCxnSpPr>
        <p:spPr>
          <a:xfrm rot="5400000" flipH="1" flipV="1">
            <a:off x="620806" y="4914900"/>
            <a:ext cx="5334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/>
          <p:nvPr/>
        </p:nvCxnSpPr>
        <p:spPr>
          <a:xfrm rot="5400000" flipH="1" flipV="1">
            <a:off x="1104900" y="4914900"/>
            <a:ext cx="5334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Date Placeholder 1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IIFC meeting,Nov.26, 2012</a:t>
            </a:r>
            <a:endParaRPr lang="en-US"/>
          </a:p>
        </p:txBody>
      </p:sp>
      <p:sp>
        <p:nvSpPr>
          <p:cNvPr id="116" name="Slide Number Placeholder 1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17" name="Footer Placeholder 1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N.Solyak, "Project X Beam Physics"</a:t>
            </a:r>
            <a:endParaRPr lang="en-US" dirty="0"/>
          </a:p>
        </p:txBody>
      </p:sp>
      <p:sp>
        <p:nvSpPr>
          <p:cNvPr id="125" name="TextBox 124"/>
          <p:cNvSpPr txBox="1"/>
          <p:nvPr/>
        </p:nvSpPr>
        <p:spPr>
          <a:xfrm>
            <a:off x="762000" y="990600"/>
            <a:ext cx="17924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9"/>
                </a:solidFill>
                <a:latin typeface="Berlin Sans FB" pitchFamily="34" charset="0"/>
              </a:rPr>
              <a:t>Current Lattice</a:t>
            </a:r>
            <a:endParaRPr lang="en-US" sz="2000" dirty="0">
              <a:solidFill>
                <a:srgbClr val="000099"/>
              </a:solidFill>
              <a:latin typeface="Berlin Sans FB" pitchFamily="34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6477000" y="1066800"/>
            <a:ext cx="1978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9"/>
                </a:solidFill>
                <a:latin typeface="Berlin Sans FB" pitchFamily="34" charset="0"/>
              </a:rPr>
              <a:t>Proposed Lattice</a:t>
            </a:r>
            <a:endParaRPr lang="en-US" sz="2000" dirty="0">
              <a:solidFill>
                <a:srgbClr val="000099"/>
              </a:solidFill>
              <a:latin typeface="Berlin Sans FB" pitchFamily="34" charset="0"/>
            </a:endParaRPr>
          </a:p>
        </p:txBody>
      </p:sp>
      <p:grpSp>
        <p:nvGrpSpPr>
          <p:cNvPr id="120" name="Group 119"/>
          <p:cNvGrpSpPr/>
          <p:nvPr/>
        </p:nvGrpSpPr>
        <p:grpSpPr>
          <a:xfrm>
            <a:off x="4267200" y="2133600"/>
            <a:ext cx="381000" cy="762000"/>
            <a:chOff x="4800600" y="2895600"/>
            <a:chExt cx="381000" cy="762000"/>
          </a:xfrm>
        </p:grpSpPr>
        <p:sp>
          <p:nvSpPr>
            <p:cNvPr id="121" name="Rectangle 120"/>
            <p:cNvSpPr/>
            <p:nvPr/>
          </p:nvSpPr>
          <p:spPr>
            <a:xfrm>
              <a:off x="4800600" y="2895600"/>
              <a:ext cx="381000" cy="762000"/>
            </a:xfrm>
            <a:prstGeom prst="rect">
              <a:avLst/>
            </a:prstGeom>
            <a:solidFill>
              <a:srgbClr val="FFCC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2" name="Straight Arrow Connector 121"/>
            <p:cNvCxnSpPr/>
            <p:nvPr/>
          </p:nvCxnSpPr>
          <p:spPr>
            <a:xfrm rot="5400000">
              <a:off x="4717171" y="3297897"/>
              <a:ext cx="653782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 rot="5400000" flipH="1" flipV="1">
              <a:off x="4562830" y="3237706"/>
              <a:ext cx="6858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0" y="228600"/>
            <a:ext cx="4953000" cy="563562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Motivation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1143000"/>
            <a:ext cx="8610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Use  of only one type of magnet in LB650 section</a:t>
            </a:r>
          </a:p>
          <a:p>
            <a:pPr lvl="1"/>
            <a:r>
              <a:rPr lang="en-US" i="1" dirty="0" smtClean="0">
                <a:solidFill>
                  <a:srgbClr val="0000FF"/>
                </a:solidFill>
              </a:rPr>
              <a:t>Warm magnets (doublet). Option: Permanent magnets with trim coils:</a:t>
            </a:r>
          </a:p>
          <a:p>
            <a:pPr lvl="2"/>
            <a:r>
              <a:rPr lang="en-US" dirty="0" smtClean="0">
                <a:solidFill>
                  <a:srgbClr val="009900"/>
                </a:solidFill>
              </a:rPr>
              <a:t>strength of </a:t>
            </a:r>
            <a:r>
              <a:rPr lang="en-US" dirty="0" err="1" smtClean="0">
                <a:solidFill>
                  <a:srgbClr val="009900"/>
                </a:solidFill>
              </a:rPr>
              <a:t>quadrupoles</a:t>
            </a:r>
            <a:r>
              <a:rPr lang="en-US" dirty="0" smtClean="0">
                <a:solidFill>
                  <a:srgbClr val="009900"/>
                </a:solidFill>
              </a:rPr>
              <a:t>  vary in range ~20%</a:t>
            </a:r>
          </a:p>
          <a:p>
            <a:endParaRPr lang="en-US" sz="1400" dirty="0" smtClean="0"/>
          </a:p>
          <a:p>
            <a:r>
              <a:rPr lang="en-US" dirty="0" smtClean="0"/>
              <a:t>Two layouts are studied.</a:t>
            </a:r>
          </a:p>
          <a:p>
            <a:pPr lvl="1"/>
            <a:r>
              <a:rPr lang="en-US" sz="2400" i="1" dirty="0" smtClean="0">
                <a:solidFill>
                  <a:srgbClr val="0000FF"/>
                </a:solidFill>
              </a:rPr>
              <a:t>3 cavities and 6 cavities per </a:t>
            </a:r>
            <a:r>
              <a:rPr lang="en-US" sz="2400" i="1" dirty="0" err="1" smtClean="0">
                <a:solidFill>
                  <a:srgbClr val="0000FF"/>
                </a:solidFill>
              </a:rPr>
              <a:t>cryomodule</a:t>
            </a:r>
            <a:r>
              <a:rPr lang="en-US" sz="2400" i="1" dirty="0" smtClean="0">
                <a:solidFill>
                  <a:srgbClr val="0000FF"/>
                </a:solidFill>
              </a:rPr>
              <a:t> in LB650 and HB650 section respectively </a:t>
            </a:r>
            <a:r>
              <a:rPr lang="en-US" sz="2400" i="1" dirty="0" smtClean="0">
                <a:solidFill>
                  <a:srgbClr val="C00000"/>
                </a:solidFill>
              </a:rPr>
              <a:t>(3 x 6 configuration)</a:t>
            </a:r>
          </a:p>
          <a:p>
            <a:pPr lvl="1">
              <a:buNone/>
            </a:pPr>
            <a:endParaRPr lang="en-US" sz="1100" i="1" dirty="0" smtClean="0">
              <a:solidFill>
                <a:srgbClr val="C00000"/>
              </a:solidFill>
            </a:endParaRPr>
          </a:p>
          <a:p>
            <a:pPr lvl="1"/>
            <a:r>
              <a:rPr lang="en-US" sz="2400" i="1" dirty="0" smtClean="0">
                <a:solidFill>
                  <a:srgbClr val="0000FF"/>
                </a:solidFill>
              </a:rPr>
              <a:t>4 cavities and 8 cavities per </a:t>
            </a:r>
            <a:r>
              <a:rPr lang="en-US" sz="2400" i="1" dirty="0" err="1" smtClean="0">
                <a:solidFill>
                  <a:srgbClr val="0000FF"/>
                </a:solidFill>
              </a:rPr>
              <a:t>cryomodule</a:t>
            </a:r>
            <a:r>
              <a:rPr lang="en-US" sz="2400" i="1" dirty="0" smtClean="0">
                <a:solidFill>
                  <a:srgbClr val="0000FF"/>
                </a:solidFill>
              </a:rPr>
              <a:t> in LB and HB section respectively </a:t>
            </a:r>
            <a:r>
              <a:rPr lang="en-US" sz="2400" i="1" dirty="0" smtClean="0">
                <a:solidFill>
                  <a:srgbClr val="C00000"/>
                </a:solidFill>
              </a:rPr>
              <a:t>(4 x 8 configuration)</a:t>
            </a:r>
            <a:endParaRPr lang="en-US" sz="2400" i="1" dirty="0" smtClean="0">
              <a:solidFill>
                <a:srgbClr val="0000FF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IIFC meeting,Nov.26,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N.Solyak, "Project X Beam Physics"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33600" y="228600"/>
            <a:ext cx="5791200" cy="6096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Configuration 3 x 6 (0.48 -1 </a:t>
            </a:r>
            <a:r>
              <a:rPr lang="en-US" sz="3600" dirty="0" err="1" smtClean="0">
                <a:solidFill>
                  <a:srgbClr val="0000FF"/>
                </a:solidFill>
              </a:rPr>
              <a:t>GeV</a:t>
            </a:r>
            <a:r>
              <a:rPr lang="en-US" sz="3600" dirty="0" smtClean="0">
                <a:solidFill>
                  <a:srgbClr val="0000FF"/>
                </a:solidFill>
              </a:rPr>
              <a:t>)</a:t>
            </a:r>
            <a:endParaRPr lang="en-US" i="1" dirty="0"/>
          </a:p>
        </p:txBody>
      </p:sp>
      <p:pic>
        <p:nvPicPr>
          <p:cNvPr id="5122" name="Picture 2" descr="C:\Users\asaini\Documents\Arun_Presentation\plots\beam_envelope_LB+HB_4sig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3000"/>
            <a:ext cx="7924800" cy="4800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16200000">
            <a:off x="-171682" y="2533882"/>
            <a:ext cx="805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SSR2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7012633" y="2512367"/>
            <a:ext cx="3200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1-3  </a:t>
            </a:r>
            <a:r>
              <a:rPr lang="en-US" sz="2400" b="1" dirty="0" err="1" smtClean="0">
                <a:solidFill>
                  <a:srgbClr val="C00000"/>
                </a:solidFill>
              </a:rPr>
              <a:t>GeV</a:t>
            </a:r>
            <a:r>
              <a:rPr lang="en-US" sz="2400" b="1" dirty="0" smtClean="0">
                <a:solidFill>
                  <a:srgbClr val="C00000"/>
                </a:solidFill>
              </a:rPr>
              <a:t> CW </a:t>
            </a:r>
            <a:r>
              <a:rPr lang="en-US" sz="2400" b="1" dirty="0" err="1" smtClean="0">
                <a:solidFill>
                  <a:srgbClr val="C00000"/>
                </a:solidFill>
              </a:rPr>
              <a:t>Linac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1219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LB 650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172200" y="1295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HB 650</a:t>
            </a:r>
            <a:endParaRPr lang="en-US" b="1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IIFC meeting,Nov.26, 2012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N.Solyak, "Project X Beam Physics"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638800" y="2895600"/>
            <a:ext cx="259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solidFill>
                  <a:prstClr val="black"/>
                </a:solidFill>
                <a:latin typeface="+mj-lt"/>
                <a:ea typeface="+mj-ea"/>
                <a:cs typeface="+mj-cs"/>
              </a:rPr>
              <a:t>Beam Envelopes (4rms)</a:t>
            </a:r>
            <a:endParaRPr lang="en-US" sz="2000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28800" y="60198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Smooth optics , no </a:t>
            </a:r>
            <a:r>
              <a:rPr lang="en-US" dirty="0" err="1" smtClean="0"/>
              <a:t>emittance</a:t>
            </a:r>
            <a:r>
              <a:rPr lang="en-US" dirty="0" smtClean="0"/>
              <a:t> growth in the 650 MHz sections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0" y="46038"/>
            <a:ext cx="50292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447800" y="1341437"/>
            <a:ext cx="7162800" cy="46783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Project X: Optics and Beam dynamics overview</a:t>
            </a:r>
          </a:p>
          <a:p>
            <a:r>
              <a:rPr lang="en-US" sz="4000" dirty="0" smtClean="0"/>
              <a:t>PXIE configuration</a:t>
            </a:r>
          </a:p>
          <a:p>
            <a:r>
              <a:rPr lang="en-US" sz="4000" dirty="0" smtClean="0"/>
              <a:t>Summary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N.Solyak, "Project X Beam Physics"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IIFC meeting,Nov.26,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05000" y="152400"/>
            <a:ext cx="6096000" cy="639762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en-US" sz="3200" i="1" dirty="0" smtClean="0"/>
              <a:t>Summary of the </a:t>
            </a:r>
            <a:r>
              <a:rPr lang="en-US" sz="3200" i="1" dirty="0" err="1" smtClean="0"/>
              <a:t>cryo</a:t>
            </a:r>
            <a:r>
              <a:rPr lang="en-US" sz="3200" i="1" dirty="0" smtClean="0"/>
              <a:t>-segmentation studies @ 650 MHz section (1GeV)</a:t>
            </a:r>
            <a:endParaRPr lang="en-US" sz="3200" i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16824"/>
              </p:ext>
            </p:extLst>
          </p:nvPr>
        </p:nvGraphicFramePr>
        <p:xfrm>
          <a:off x="2514600" y="3200400"/>
          <a:ext cx="5715000" cy="1828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14600"/>
                <a:gridCol w="1905000"/>
                <a:gridCol w="1295400"/>
              </a:tblGrid>
              <a:tr h="259080">
                <a:tc>
                  <a:txBody>
                    <a:bodyPr/>
                    <a:lstStyle/>
                    <a:p>
                      <a:r>
                        <a:rPr lang="en-US" dirty="0" smtClean="0"/>
                        <a:t>Sections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Cavity/</a:t>
                      </a:r>
                      <a:r>
                        <a:rPr lang="en-US" dirty="0" err="1" smtClean="0"/>
                        <a:t>Mag</a:t>
                      </a:r>
                      <a:r>
                        <a:rPr lang="en-US" dirty="0" smtClean="0"/>
                        <a:t>/CM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Energy</a:t>
                      </a:r>
                      <a:endParaRPr lang="en-US" dirty="0"/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en-US" dirty="0" smtClean="0"/>
                        <a:t>LB 650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32/8*/8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480 MeV</a:t>
                      </a:r>
                      <a:endParaRPr lang="en-US" dirty="0"/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en-US" dirty="0" smtClean="0"/>
                        <a:t>HB 650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40/5/5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</a:t>
                      </a:r>
                      <a:r>
                        <a:rPr lang="en-US" dirty="0" err="1" smtClean="0"/>
                        <a:t>GeV</a:t>
                      </a:r>
                      <a:endParaRPr lang="en-US" dirty="0"/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en-US" dirty="0" smtClean="0"/>
                        <a:t>Final Long. </a:t>
                      </a:r>
                      <a:r>
                        <a:rPr lang="en-US" dirty="0" err="1" smtClean="0"/>
                        <a:t>norm.emit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 ∙</a:t>
                      </a:r>
                      <a:r>
                        <a:rPr lang="en-US" dirty="0" err="1" smtClean="0"/>
                        <a:t>mm</a:t>
                      </a:r>
                      <a:r>
                        <a:rPr lang="en-US" dirty="0" err="1" smtClean="0">
                          <a:sym typeface="Symbol"/>
                        </a:rPr>
                        <a:t>∙</a:t>
                      </a:r>
                      <a:r>
                        <a:rPr lang="en-US" dirty="0" err="1" smtClean="0"/>
                        <a:t>mrad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0.255</a:t>
                      </a:r>
                      <a:endParaRPr lang="en-US" dirty="0"/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en-US" dirty="0" smtClean="0"/>
                        <a:t>Final </a:t>
                      </a:r>
                      <a:r>
                        <a:rPr lang="en-US" dirty="0" err="1" smtClean="0"/>
                        <a:t>Transv</a:t>
                      </a:r>
                      <a:r>
                        <a:rPr lang="en-US" dirty="0" smtClean="0"/>
                        <a:t>. </a:t>
                      </a:r>
                      <a:r>
                        <a:rPr lang="en-US" dirty="0" err="1" smtClean="0"/>
                        <a:t>norm.emit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 ∙</a:t>
                      </a:r>
                      <a:r>
                        <a:rPr lang="en-US" dirty="0" err="1" smtClean="0"/>
                        <a:t>mm</a:t>
                      </a:r>
                      <a:r>
                        <a:rPr lang="en-US" dirty="0" err="1" smtClean="0">
                          <a:sym typeface="Symbol"/>
                        </a:rPr>
                        <a:t>∙</a:t>
                      </a:r>
                      <a:r>
                        <a:rPr lang="en-US" dirty="0" err="1" smtClean="0"/>
                        <a:t>mrad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0.208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1447800"/>
            <a:ext cx="198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0099"/>
                </a:solidFill>
              </a:rPr>
              <a:t>CASE 1: </a:t>
            </a:r>
          </a:p>
          <a:p>
            <a:r>
              <a:rPr lang="en-US" sz="2000" i="1" dirty="0" smtClean="0">
                <a:solidFill>
                  <a:srgbClr val="000099"/>
                </a:solidFill>
              </a:rPr>
              <a:t>LB650:3cav/CM</a:t>
            </a:r>
          </a:p>
          <a:p>
            <a:r>
              <a:rPr lang="en-US" sz="2000" i="1" dirty="0" smtClean="0">
                <a:solidFill>
                  <a:srgbClr val="000099"/>
                </a:solidFill>
              </a:rPr>
              <a:t>B650:6cav/CM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523729"/>
              </p:ext>
            </p:extLst>
          </p:nvPr>
        </p:nvGraphicFramePr>
        <p:xfrm>
          <a:off x="2590800" y="1143000"/>
          <a:ext cx="5562600" cy="1828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38400"/>
                <a:gridCol w="1905000"/>
                <a:gridCol w="1219200"/>
              </a:tblGrid>
              <a:tr h="321321">
                <a:tc>
                  <a:txBody>
                    <a:bodyPr/>
                    <a:lstStyle/>
                    <a:p>
                      <a:r>
                        <a:rPr lang="en-US" dirty="0" smtClean="0"/>
                        <a:t>Sections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Cavity/</a:t>
                      </a:r>
                      <a:r>
                        <a:rPr lang="en-US" dirty="0" err="1" smtClean="0"/>
                        <a:t>Mag</a:t>
                      </a:r>
                      <a:r>
                        <a:rPr lang="en-US" dirty="0" smtClean="0"/>
                        <a:t>/CM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Energy</a:t>
                      </a:r>
                      <a:endParaRPr lang="en-US" dirty="0"/>
                    </a:p>
                  </a:txBody>
                  <a:tcPr/>
                </a:tc>
              </a:tr>
              <a:tr h="309634">
                <a:tc>
                  <a:txBody>
                    <a:bodyPr/>
                    <a:lstStyle/>
                    <a:p>
                      <a:r>
                        <a:rPr lang="en-US" dirty="0" smtClean="0"/>
                        <a:t>LB 650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30/10*/10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471 MeV</a:t>
                      </a:r>
                      <a:endParaRPr lang="en-US" dirty="0"/>
                    </a:p>
                  </a:txBody>
                  <a:tcPr/>
                </a:tc>
              </a:tr>
              <a:tr h="309634">
                <a:tc>
                  <a:txBody>
                    <a:bodyPr/>
                    <a:lstStyle/>
                    <a:p>
                      <a:r>
                        <a:rPr lang="en-US" dirty="0" smtClean="0"/>
                        <a:t>HB 650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42/7*/7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</a:t>
                      </a:r>
                      <a:r>
                        <a:rPr lang="en-US" dirty="0" err="1" smtClean="0"/>
                        <a:t>GeV</a:t>
                      </a:r>
                      <a:endParaRPr lang="en-US" dirty="0"/>
                    </a:p>
                  </a:txBody>
                  <a:tcPr/>
                </a:tc>
              </a:tr>
              <a:tr h="309634">
                <a:tc>
                  <a:txBody>
                    <a:bodyPr/>
                    <a:lstStyle/>
                    <a:p>
                      <a:r>
                        <a:rPr lang="en-US" dirty="0" smtClean="0"/>
                        <a:t>Final Long. </a:t>
                      </a:r>
                      <a:r>
                        <a:rPr lang="en-US" dirty="0" err="1" smtClean="0"/>
                        <a:t>norm.emit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 ∙</a:t>
                      </a:r>
                      <a:r>
                        <a:rPr lang="en-US" dirty="0" err="1" smtClean="0"/>
                        <a:t>mm</a:t>
                      </a:r>
                      <a:r>
                        <a:rPr lang="en-US" dirty="0" err="1" smtClean="0">
                          <a:sym typeface="Symbol"/>
                        </a:rPr>
                        <a:t>∙</a:t>
                      </a:r>
                      <a:r>
                        <a:rPr lang="en-US" dirty="0" err="1" smtClean="0"/>
                        <a:t>mrad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0.26</a:t>
                      </a:r>
                      <a:endParaRPr lang="en-US" dirty="0"/>
                    </a:p>
                  </a:txBody>
                  <a:tcPr/>
                </a:tc>
              </a:tr>
              <a:tr h="309634">
                <a:tc>
                  <a:txBody>
                    <a:bodyPr/>
                    <a:lstStyle/>
                    <a:p>
                      <a:r>
                        <a:rPr lang="en-US" dirty="0" smtClean="0"/>
                        <a:t>Final </a:t>
                      </a:r>
                      <a:r>
                        <a:rPr lang="en-US" dirty="0" err="1" smtClean="0"/>
                        <a:t>Transv</a:t>
                      </a:r>
                      <a:r>
                        <a:rPr lang="en-US" dirty="0" smtClean="0"/>
                        <a:t>. </a:t>
                      </a:r>
                      <a:r>
                        <a:rPr lang="en-US" dirty="0" err="1" smtClean="0"/>
                        <a:t>norm.emit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 ∙</a:t>
                      </a:r>
                      <a:r>
                        <a:rPr lang="en-US" dirty="0" err="1" smtClean="0"/>
                        <a:t>mm</a:t>
                      </a:r>
                      <a:r>
                        <a:rPr lang="en-US" dirty="0" err="1" smtClean="0">
                          <a:sym typeface="Symbol"/>
                        </a:rPr>
                        <a:t>∙</a:t>
                      </a:r>
                      <a:r>
                        <a:rPr lang="en-US" dirty="0" err="1" smtClean="0"/>
                        <a:t>mrad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14400" y="5124271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2575" indent="-161925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99"/>
                </a:solidFill>
              </a:rPr>
              <a:t>3 LB cavities and 6 HB cavities per </a:t>
            </a:r>
            <a:r>
              <a:rPr lang="en-US" b="1" dirty="0" err="1" smtClean="0">
                <a:solidFill>
                  <a:srgbClr val="000099"/>
                </a:solidFill>
              </a:rPr>
              <a:t>cryomodule</a:t>
            </a:r>
            <a:endParaRPr lang="en-US" b="1" dirty="0" smtClean="0">
              <a:solidFill>
                <a:srgbClr val="000099"/>
              </a:solidFill>
            </a:endParaRPr>
          </a:p>
          <a:p>
            <a:pPr marL="282575" indent="-161925"/>
            <a:r>
              <a:rPr lang="en-US" dirty="0" smtClean="0"/>
              <a:t>	   - Short focusing period, good for beam optics, but higher number of CM’s</a:t>
            </a:r>
          </a:p>
          <a:p>
            <a:pPr marL="282575" indent="-161925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99"/>
                </a:solidFill>
              </a:rPr>
              <a:t>4 LB cavities and 8 HB cavities per CM is possible, but</a:t>
            </a:r>
          </a:p>
          <a:p>
            <a:pPr marL="282575" lvl="1" indent="-161925"/>
            <a:r>
              <a:rPr lang="en-US" dirty="0" smtClean="0"/>
              <a:t>	  - Further studied are need to verify sensitivity against errors.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3429000"/>
            <a:ext cx="190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0099"/>
                </a:solidFill>
              </a:rPr>
              <a:t>CASE 2: </a:t>
            </a:r>
          </a:p>
          <a:p>
            <a:r>
              <a:rPr lang="en-US" sz="2000" i="1" dirty="0" smtClean="0">
                <a:solidFill>
                  <a:srgbClr val="000099"/>
                </a:solidFill>
              </a:rPr>
              <a:t>LB650:4cav/CM</a:t>
            </a:r>
          </a:p>
          <a:p>
            <a:r>
              <a:rPr lang="en-US" sz="2000" i="1" dirty="0" smtClean="0">
                <a:solidFill>
                  <a:srgbClr val="000099"/>
                </a:solidFill>
              </a:rPr>
              <a:t>B650:8cav/CM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IIFC meeting,Nov.26, 2012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N.Solyak, "Project X Beam Physics"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14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28800" y="228600"/>
            <a:ext cx="6477000" cy="533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Synchronous phase and Voltage</a:t>
            </a:r>
            <a:endParaRPr lang="en-US" sz="3200" dirty="0"/>
          </a:p>
        </p:txBody>
      </p:sp>
      <p:pic>
        <p:nvPicPr>
          <p:cNvPr id="8194" name="Picture 2" descr="\\tdfiler.fnal.gov\public\Arun\plots_meeting 9Nov\synch_phases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5038344" cy="434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195" name="Picture 3" descr="\\tdfiler.fnal.gov\public\Arun\plots_meeting 9Nov\fieldmapfactor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133600"/>
            <a:ext cx="4953000" cy="41708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Oval 2"/>
          <p:cNvSpPr/>
          <p:nvPr/>
        </p:nvSpPr>
        <p:spPr>
          <a:xfrm rot="20411550">
            <a:off x="5343832" y="2582882"/>
            <a:ext cx="3352800" cy="1542892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IIFC meeting,Nov.26,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N.Solyak, "Project X Beam Physics"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4572000" y="2362200"/>
            <a:ext cx="1630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Energy Gain per Cavity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 rot="21238557">
            <a:off x="2089599" y="1440351"/>
            <a:ext cx="2820006" cy="762001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6286500" y="2095500"/>
            <a:ext cx="9144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172200" y="1295400"/>
            <a:ext cx="1840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650 MHz sections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rot="10800000" flipV="1">
            <a:off x="4876800" y="1447800"/>
            <a:ext cx="1143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3" y="68321"/>
            <a:ext cx="1309577" cy="4767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8321"/>
            <a:ext cx="1524000" cy="330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6019800"/>
            <a:ext cx="3657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Simulation result (</a:t>
            </a:r>
            <a:r>
              <a:rPr lang="en-US" dirty="0" err="1" smtClean="0"/>
              <a:t>TraceWin</a:t>
            </a:r>
            <a:r>
              <a:rPr lang="en-US" dirty="0" smtClean="0"/>
              <a:t>/</a:t>
            </a:r>
            <a:r>
              <a:rPr lang="en-US" dirty="0" err="1" smtClean="0"/>
              <a:t>Partran</a:t>
            </a:r>
            <a:r>
              <a:rPr lang="en-US" dirty="0" smtClean="0"/>
              <a:t>):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66800"/>
            <a:ext cx="5029200" cy="487680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797892"/>
              </p:ext>
            </p:extLst>
          </p:nvPr>
        </p:nvGraphicFramePr>
        <p:xfrm>
          <a:off x="5334000" y="838200"/>
          <a:ext cx="3581400" cy="358687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24270"/>
                <a:gridCol w="708359"/>
                <a:gridCol w="848771"/>
              </a:tblGrid>
              <a:tr h="35599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Parameter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Unit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Value</a:t>
                      </a:r>
                      <a:endParaRPr lang="en-US" sz="1400" dirty="0"/>
                    </a:p>
                  </a:txBody>
                  <a:tcPr/>
                </a:tc>
              </a:tr>
              <a:tr h="255073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Frequency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MHz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1300</a:t>
                      </a:r>
                      <a:endParaRPr lang="en-US" sz="1400" dirty="0"/>
                    </a:p>
                  </a:txBody>
                  <a:tcPr/>
                </a:tc>
              </a:tr>
              <a:tr h="255073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Peak Current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mA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1 </a:t>
                      </a:r>
                      <a:endParaRPr lang="en-US" sz="1400" dirty="0"/>
                    </a:p>
                  </a:txBody>
                  <a:tcPr/>
                </a:tc>
              </a:tr>
              <a:tr h="255073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Beam Pulse length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err="1" smtClean="0"/>
                        <a:t>ms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4.2</a:t>
                      </a:r>
                      <a:endParaRPr lang="en-US" sz="1400" dirty="0"/>
                    </a:p>
                  </a:txBody>
                  <a:tcPr/>
                </a:tc>
              </a:tr>
              <a:tr h="255073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Rep.</a:t>
                      </a:r>
                      <a:r>
                        <a:rPr lang="en-US" sz="1400" baseline="0" dirty="0" smtClean="0"/>
                        <a:t> rate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Hz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</a:tr>
              <a:tr h="255073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Filling Time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err="1" smtClean="0"/>
                        <a:t>ms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3(4)</a:t>
                      </a:r>
                      <a:endParaRPr lang="en-US" sz="1400" dirty="0"/>
                    </a:p>
                  </a:txBody>
                  <a:tcPr/>
                </a:tc>
              </a:tr>
              <a:tr h="255073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Average gradient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MV/m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23.06</a:t>
                      </a:r>
                      <a:endParaRPr lang="en-US" sz="1400" dirty="0"/>
                    </a:p>
                  </a:txBody>
                  <a:tcPr/>
                </a:tc>
              </a:tr>
              <a:tr h="255073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Synchronous Phase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deg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-8</a:t>
                      </a:r>
                      <a:endParaRPr lang="en-US" sz="1400" dirty="0"/>
                    </a:p>
                  </a:txBody>
                  <a:tcPr/>
                </a:tc>
              </a:tr>
              <a:tr h="255073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Quad. length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mm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666</a:t>
                      </a:r>
                      <a:endParaRPr lang="en-US" sz="1400" dirty="0"/>
                    </a:p>
                  </a:txBody>
                  <a:tcPr/>
                </a:tc>
              </a:tr>
              <a:tr h="267193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Quad aperture (radius)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mm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35</a:t>
                      </a:r>
                      <a:endParaRPr lang="en-US" sz="1400" dirty="0"/>
                    </a:p>
                  </a:txBody>
                  <a:tcPr/>
                </a:tc>
              </a:tr>
              <a:tr h="255073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Quad. Gradient range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T/m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2.4 - 1.7</a:t>
                      </a:r>
                      <a:endParaRPr lang="en-US" sz="1400" dirty="0"/>
                    </a:p>
                  </a:txBody>
                  <a:tcPr/>
                </a:tc>
              </a:tr>
              <a:tr h="255073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Q</a:t>
                      </a:r>
                      <a:r>
                        <a:rPr lang="en-US" sz="1400" baseline="-25000" dirty="0" smtClean="0"/>
                        <a:t>0</a:t>
                      </a:r>
                      <a:r>
                        <a:rPr lang="en-US" sz="1400" dirty="0" smtClean="0"/>
                        <a:t>/</a:t>
                      </a:r>
                      <a:r>
                        <a:rPr lang="en-US" sz="1400" dirty="0" err="1" smtClean="0"/>
                        <a:t>Q</a:t>
                      </a:r>
                      <a:r>
                        <a:rPr lang="en-US" sz="1400" baseline="-25000" dirty="0" err="1" smtClean="0"/>
                        <a:t>load</a:t>
                      </a:r>
                      <a:endParaRPr lang="en-US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10</a:t>
                      </a:r>
                      <a:r>
                        <a:rPr lang="en-US" sz="1400" baseline="30000" dirty="0" smtClean="0"/>
                        <a:t>10</a:t>
                      </a:r>
                      <a:r>
                        <a:rPr lang="en-US" sz="1400" dirty="0" smtClean="0"/>
                        <a:t>/10</a:t>
                      </a:r>
                      <a:r>
                        <a:rPr lang="en-US" sz="1400" baseline="30000" dirty="0" smtClean="0"/>
                        <a:t>7</a:t>
                      </a:r>
                      <a:endParaRPr lang="en-US" sz="1400" baseline="30000" dirty="0"/>
                    </a:p>
                  </a:txBody>
                  <a:tcPr/>
                </a:tc>
              </a:tr>
              <a:tr h="255073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en-US" sz="1400" baseline="0" dirty="0" smtClean="0"/>
                        <a:t>RF power per CM</a:t>
                      </a:r>
                      <a:endParaRPr lang="en-US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baseline="0" dirty="0" smtClean="0"/>
                        <a:t>kW</a:t>
                      </a:r>
                      <a:endParaRPr lang="en-US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baseline="0" dirty="0" smtClean="0"/>
                        <a:t>400</a:t>
                      </a:r>
                      <a:endParaRPr lang="en-US" sz="1400" baseline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1981200" y="152400"/>
            <a:ext cx="5486400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Pulsed 3-8 </a:t>
            </a:r>
            <a:r>
              <a:rPr lang="en-US" sz="2800" dirty="0" err="1" smtClean="0"/>
              <a:t>GeV</a:t>
            </a:r>
            <a:r>
              <a:rPr lang="en-US" sz="2800" dirty="0" smtClean="0"/>
              <a:t> </a:t>
            </a:r>
            <a:r>
              <a:rPr lang="en-US" sz="2800" dirty="0" err="1" smtClean="0"/>
              <a:t>Linac</a:t>
            </a:r>
            <a:r>
              <a:rPr lang="en-US" sz="2800" dirty="0" smtClean="0"/>
              <a:t> (5% duty cycle)</a:t>
            </a:r>
            <a:endParaRPr lang="en-US" sz="280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IIFC meeting,Nov.26, 2012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err="1" smtClean="0"/>
              <a:t>N.Solyak</a:t>
            </a:r>
            <a:r>
              <a:rPr lang="en-US" dirty="0" smtClean="0"/>
              <a:t>, "Project X Beam Physics"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410200" y="4495800"/>
            <a:ext cx="3581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4950" indent="-234950" algn="ctr"/>
            <a:r>
              <a:rPr lang="en-US" sz="1600" u="sng" dirty="0" smtClean="0"/>
              <a:t>Aka XFEL segmentation.</a:t>
            </a:r>
          </a:p>
          <a:p>
            <a:pPr marL="234950" indent="-234950"/>
            <a:r>
              <a:rPr lang="en-US" sz="1600" dirty="0" smtClean="0">
                <a:solidFill>
                  <a:srgbClr val="000099"/>
                </a:solidFill>
              </a:rPr>
              <a:t>3 </a:t>
            </a:r>
            <a:r>
              <a:rPr lang="en-US" sz="1600" dirty="0" err="1" smtClean="0">
                <a:solidFill>
                  <a:srgbClr val="000099"/>
                </a:solidFill>
              </a:rPr>
              <a:t>Cryo</a:t>
            </a:r>
            <a:r>
              <a:rPr lang="en-US" sz="1600" dirty="0" smtClean="0">
                <a:solidFill>
                  <a:srgbClr val="000099"/>
                </a:solidFill>
              </a:rPr>
              <a:t>-Strings separated by RT sections 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sz="1600" dirty="0" smtClean="0"/>
              <a:t>28 </a:t>
            </a:r>
            <a:r>
              <a:rPr lang="en-US" sz="1600" dirty="0" err="1" smtClean="0"/>
              <a:t>Cryomudules</a:t>
            </a:r>
            <a:r>
              <a:rPr lang="en-US" sz="1600" dirty="0" smtClean="0"/>
              <a:t> (10-9-9) totals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sz="1600" dirty="0" smtClean="0"/>
              <a:t>8 cav. &amp; 1 quad per CM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sz="1600" dirty="0" smtClean="0"/>
              <a:t>6 </a:t>
            </a:r>
            <a:r>
              <a:rPr lang="en-US" sz="1600" dirty="0" err="1" smtClean="0"/>
              <a:t>Sevice</a:t>
            </a:r>
            <a:r>
              <a:rPr lang="en-US" sz="1600" dirty="0" smtClean="0"/>
              <a:t> Cryogenic Boxes  (SCB) ~ 2.5m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sz="1600" dirty="0" smtClean="0"/>
              <a:t>2 RT sections (7.652m)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sz="1600" dirty="0" smtClean="0"/>
              <a:t>Separation between CS: 12.652m (CM)</a:t>
            </a:r>
          </a:p>
        </p:txBody>
      </p:sp>
    </p:spTree>
    <p:extLst>
      <p:ext uri="{BB962C8B-B14F-4D97-AF65-F5344CB8AC3E}">
        <p14:creationId xmlns:p14="http://schemas.microsoft.com/office/powerpoint/2010/main" val="37473158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05000" y="152400"/>
            <a:ext cx="6248400" cy="563562"/>
          </a:xfrm>
        </p:spPr>
        <p:txBody>
          <a:bodyPr>
            <a:noAutofit/>
          </a:bodyPr>
          <a:lstStyle/>
          <a:p>
            <a:r>
              <a:rPr lang="en-US" sz="3200" i="1" dirty="0" smtClean="0"/>
              <a:t>PXIE - Project X Injector Experiment 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077200" cy="2895600"/>
          </a:xfrm>
        </p:spPr>
        <p:txBody>
          <a:bodyPr>
            <a:noAutofit/>
          </a:bodyPr>
          <a:lstStyle/>
          <a:p>
            <a:pPr marL="282575" indent="-282575">
              <a:lnSpc>
                <a:spcPts val="2000"/>
              </a:lnSpc>
              <a:buSzPct val="80000"/>
              <a:buBlip>
                <a:blip r:embed="rId2"/>
              </a:buBlip>
            </a:pPr>
            <a:r>
              <a:rPr lang="en-US" sz="2000" dirty="0" smtClean="0"/>
              <a:t>PXIE – Front-End of the Project X  CW </a:t>
            </a:r>
            <a:r>
              <a:rPr lang="en-US" sz="2000" dirty="0" err="1" smtClean="0"/>
              <a:t>linac</a:t>
            </a:r>
            <a:endParaRPr lang="en-US" sz="2000" dirty="0" smtClean="0"/>
          </a:p>
          <a:p>
            <a:pPr marL="282575" indent="-282575">
              <a:lnSpc>
                <a:spcPts val="2000"/>
              </a:lnSpc>
              <a:buSzPct val="80000"/>
              <a:buBlip>
                <a:blip r:embed="rId2"/>
              </a:buBlip>
            </a:pPr>
            <a:r>
              <a:rPr lang="en-US" sz="2000" dirty="0" smtClean="0"/>
              <a:t>PXIE should deliver 1 </a:t>
            </a:r>
            <a:r>
              <a:rPr lang="en-US" sz="2000" dirty="0" err="1" smtClean="0"/>
              <a:t>mA</a:t>
            </a:r>
            <a:r>
              <a:rPr lang="en-US" sz="2000" dirty="0" smtClean="0"/>
              <a:t> CW beam to ~25 </a:t>
            </a:r>
            <a:r>
              <a:rPr lang="en-US" sz="2000" dirty="0" err="1" smtClean="0"/>
              <a:t>MeV</a:t>
            </a:r>
            <a:r>
              <a:rPr lang="en-US" sz="2000" dirty="0" smtClean="0"/>
              <a:t> energy </a:t>
            </a:r>
          </a:p>
          <a:p>
            <a:pPr marL="282575" indent="-282575">
              <a:lnSpc>
                <a:spcPts val="2000"/>
              </a:lnSpc>
              <a:buSzPct val="80000"/>
              <a:buBlip>
                <a:blip r:embed="rId2"/>
              </a:buBlip>
            </a:pPr>
            <a:r>
              <a:rPr lang="en-US" sz="2000" dirty="0" smtClean="0"/>
              <a:t>PXIE includes: </a:t>
            </a:r>
          </a:p>
          <a:p>
            <a:pPr marL="860425" lvl="1" indent="-282575">
              <a:lnSpc>
                <a:spcPts val="2000"/>
              </a:lnSpc>
            </a:pPr>
            <a:r>
              <a:rPr lang="en-US" sz="2000" i="1" dirty="0" smtClean="0">
                <a:solidFill>
                  <a:srgbClr val="000066"/>
                </a:solidFill>
              </a:rPr>
              <a:t>5 mA ion source</a:t>
            </a:r>
          </a:p>
          <a:p>
            <a:pPr marL="860425" lvl="1" indent="-282575">
              <a:lnSpc>
                <a:spcPts val="2000"/>
              </a:lnSpc>
            </a:pPr>
            <a:r>
              <a:rPr lang="en-US" sz="2000" i="1" dirty="0" smtClean="0">
                <a:solidFill>
                  <a:srgbClr val="000066"/>
                </a:solidFill>
              </a:rPr>
              <a:t>LEBT with pre-chopper</a:t>
            </a:r>
          </a:p>
          <a:p>
            <a:pPr marL="860425" lvl="1" indent="-282575">
              <a:lnSpc>
                <a:spcPts val="2000"/>
              </a:lnSpc>
            </a:pPr>
            <a:r>
              <a:rPr lang="en-US" sz="2000" i="1" dirty="0" smtClean="0">
                <a:solidFill>
                  <a:srgbClr val="000066"/>
                </a:solidFill>
              </a:rPr>
              <a:t>2.1 MeV 162.5 MHz  CW  RFQ</a:t>
            </a:r>
          </a:p>
          <a:p>
            <a:pPr marL="860425" lvl="1" indent="-282575">
              <a:lnSpc>
                <a:spcPts val="2000"/>
              </a:lnSpc>
            </a:pPr>
            <a:r>
              <a:rPr lang="en-US" sz="2000" i="1" dirty="0" smtClean="0">
                <a:solidFill>
                  <a:srgbClr val="000066"/>
                </a:solidFill>
              </a:rPr>
              <a:t>MEBT with bunch-by-bunch chopper and 11 kW beam dump </a:t>
            </a:r>
          </a:p>
          <a:p>
            <a:pPr marL="860425" lvl="1" indent="-282575">
              <a:lnSpc>
                <a:spcPts val="2000"/>
              </a:lnSpc>
            </a:pPr>
            <a:r>
              <a:rPr lang="en-US" sz="2000" i="1" dirty="0" smtClean="0">
                <a:solidFill>
                  <a:srgbClr val="000066"/>
                </a:solidFill>
              </a:rPr>
              <a:t>Two SC cryo-modules:  HW -162.5 MHz &amp; SSR1 – 325 MHz </a:t>
            </a:r>
          </a:p>
          <a:p>
            <a:pPr marL="860425" lvl="1" indent="-282575">
              <a:lnSpc>
                <a:spcPts val="2000"/>
              </a:lnSpc>
            </a:pPr>
            <a:r>
              <a:rPr lang="en-US" sz="2000" i="1" dirty="0" smtClean="0">
                <a:solidFill>
                  <a:srgbClr val="000066"/>
                </a:solidFill>
              </a:rPr>
              <a:t>Diagnostics Section and 50 kW beam Dump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N.Solyak, "Project X Beam Physics"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343400"/>
            <a:ext cx="8458200" cy="13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914400" y="5867400"/>
            <a:ext cx="7543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338" lvl="0" indent="-287338">
              <a:spcBef>
                <a:spcPct val="20000"/>
              </a:spcBef>
              <a:buClr>
                <a:srgbClr val="002D86"/>
              </a:buClr>
              <a:buSzPct val="125000"/>
            </a:pPr>
            <a:r>
              <a:rPr lang="en-US" sz="2000" dirty="0" smtClean="0">
                <a:solidFill>
                  <a:srgbClr val="003399"/>
                </a:solidFill>
              </a:rPr>
              <a:t>PXIE schematic layout.  The total facility length is about 40 m.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IIFC meeting,Nov.26,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362200" y="228600"/>
            <a:ext cx="5638800" cy="487362"/>
          </a:xfrm>
        </p:spPr>
        <p:txBody>
          <a:bodyPr>
            <a:noAutofit/>
          </a:bodyPr>
          <a:lstStyle/>
          <a:p>
            <a:r>
              <a:rPr lang="en-US" sz="3600" dirty="0" smtClean="0"/>
              <a:t>PXIE optics (3-</a:t>
            </a:r>
            <a:r>
              <a:rPr lang="en-US" sz="3600" dirty="0" smtClean="0">
                <a:sym typeface="Symbol"/>
              </a:rPr>
              <a:t> envelope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90600"/>
            <a:ext cx="7924800" cy="5105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29129" y="3171271"/>
            <a:ext cx="708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RFQ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7352025" y="3018871"/>
            <a:ext cx="2826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Beam Dump (50 kW)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476626" y="4876800"/>
            <a:ext cx="1400174" cy="533400"/>
          </a:xfrm>
          <a:prstGeom prst="roundRect">
            <a:avLst/>
          </a:prstGeom>
          <a:solidFill>
            <a:srgbClr val="FFFF00">
              <a:alpha val="26000"/>
            </a:srgb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972050" y="4876800"/>
            <a:ext cx="1295400" cy="533400"/>
          </a:xfrm>
          <a:prstGeom prst="roundRect">
            <a:avLst/>
          </a:prstGeom>
          <a:solidFill>
            <a:srgbClr val="FFFF00">
              <a:alpha val="26000"/>
            </a:srgb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0" y="461962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HWR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81600" y="461962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SSR1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00800" y="4495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Diagnostics &amp; Dump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914400" y="4553514"/>
            <a:ext cx="2514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81200" y="4343400"/>
            <a:ext cx="609600" cy="313932"/>
          </a:xfrm>
          <a:prstGeom prst="rect">
            <a:avLst/>
          </a:prstGeom>
          <a:solidFill>
            <a:schemeClr val="bg1"/>
          </a:solidFill>
        </p:spPr>
        <p:txBody>
          <a:bodyPr wrap="square" lIns="9144" tIns="18288" rIns="9144" bIns="18288" rtlCol="0">
            <a:spAutoFit/>
          </a:bodyPr>
          <a:lstStyle/>
          <a:p>
            <a:r>
              <a:rPr lang="en-US" dirty="0" smtClean="0"/>
              <a:t>MEBT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3200400" y="4648200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429000" y="4550571"/>
            <a:ext cx="28194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6044484" y="4648200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248400" y="4554792"/>
            <a:ext cx="2209800" cy="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676400" y="607689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Kicker polarity in chopper are set for passing beam</a:t>
            </a:r>
            <a:endParaRPr lang="en-US" sz="20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3810000" y="5486400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 x (S-C)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5105400" y="5486400"/>
            <a:ext cx="11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x (C-S-C)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4724400" y="4343400"/>
            <a:ext cx="533400" cy="369332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SC</a:t>
            </a:r>
            <a:endParaRPr lang="en-US" dirty="0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IIFC meeting,Nov.26, 2012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N.Solyak, "Project X Beam Physics"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50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28800" y="152400"/>
            <a:ext cx="64008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PXIE Goals and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1066800"/>
            <a:ext cx="8534400" cy="5486400"/>
          </a:xfrm>
        </p:spPr>
        <p:txBody>
          <a:bodyPr>
            <a:normAutofit fontScale="55000" lnSpcReduction="20000"/>
          </a:bodyPr>
          <a:lstStyle/>
          <a:p>
            <a:pPr marL="0" indent="228600" algn="just">
              <a:lnSpc>
                <a:spcPts val="18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dirty="0" smtClean="0">
                <a:ea typeface="Calibri"/>
                <a:cs typeface="Times New Roman" pitchFamily="18" charset="0"/>
              </a:rPr>
              <a:t>Specific technical PXIE program goals are to demonstrate (challenges): </a:t>
            </a:r>
          </a:p>
          <a:p>
            <a:pPr marL="400050" lvl="1" indent="228600" algn="just">
              <a:lnSpc>
                <a:spcPts val="18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b="1" i="1" dirty="0" smtClean="0">
                <a:solidFill>
                  <a:srgbClr val="000099"/>
                </a:solidFill>
                <a:ea typeface="Calibri"/>
                <a:cs typeface="Times New Roman"/>
              </a:rPr>
              <a:t>reliable operation of a CW 2.1 </a:t>
            </a:r>
            <a:r>
              <a:rPr lang="en-US" sz="3200" b="1" i="1" dirty="0" err="1" smtClean="0">
                <a:solidFill>
                  <a:srgbClr val="000099"/>
                </a:solidFill>
                <a:ea typeface="Calibri"/>
                <a:cs typeface="Times New Roman"/>
              </a:rPr>
              <a:t>MeV</a:t>
            </a:r>
            <a:r>
              <a:rPr lang="en-US" sz="3200" b="1" i="1" dirty="0" smtClean="0">
                <a:solidFill>
                  <a:srgbClr val="000099"/>
                </a:solidFill>
                <a:ea typeface="Calibri"/>
                <a:cs typeface="Times New Roman"/>
              </a:rPr>
              <a:t> RFQ accelerator, </a:t>
            </a:r>
          </a:p>
          <a:p>
            <a:pPr marL="400050" lvl="1" indent="228600" algn="just">
              <a:lnSpc>
                <a:spcPts val="18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b="1" i="1" dirty="0" smtClean="0">
                <a:solidFill>
                  <a:srgbClr val="000099"/>
                </a:solidFill>
                <a:ea typeface="Calibri"/>
                <a:cs typeface="Times New Roman"/>
              </a:rPr>
              <a:t>a bunch-by-bunch chopper; </a:t>
            </a:r>
            <a:r>
              <a:rPr lang="en-US" sz="3200" b="1" i="1" dirty="0" smtClean="0">
                <a:solidFill>
                  <a:srgbClr val="000099"/>
                </a:solidFill>
              </a:rPr>
              <a:t>Arbitrary bunch pattern (5 </a:t>
            </a:r>
            <a:r>
              <a:rPr lang="en-US" sz="3200" b="1" i="1" dirty="0" err="1" smtClean="0">
                <a:solidFill>
                  <a:srgbClr val="000099"/>
                </a:solidFill>
              </a:rPr>
              <a:t>mA</a:t>
            </a:r>
            <a:r>
              <a:rPr lang="en-US" sz="3200" b="1" i="1" dirty="0" smtClean="0">
                <a:solidFill>
                  <a:srgbClr val="000099"/>
                </a:solidFill>
              </a:rPr>
              <a:t> from IS -&gt; 1 </a:t>
            </a:r>
            <a:r>
              <a:rPr lang="en-US" sz="3200" b="1" i="1" dirty="0" err="1" smtClean="0">
                <a:solidFill>
                  <a:srgbClr val="000099"/>
                </a:solidFill>
              </a:rPr>
              <a:t>mA</a:t>
            </a:r>
            <a:r>
              <a:rPr lang="en-US" sz="3200" b="1" i="1" dirty="0" smtClean="0">
                <a:solidFill>
                  <a:srgbClr val="000099"/>
                </a:solidFill>
              </a:rPr>
              <a:t>)</a:t>
            </a:r>
            <a:endParaRPr lang="en-US" sz="3200" b="1" i="1" dirty="0" smtClean="0">
              <a:solidFill>
                <a:srgbClr val="000099"/>
              </a:solidFill>
              <a:ea typeface="Calibri"/>
              <a:cs typeface="Times New Roman"/>
            </a:endParaRPr>
          </a:p>
          <a:p>
            <a:pPr marL="400050" lvl="1" indent="228600" algn="just">
              <a:lnSpc>
                <a:spcPts val="18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b="1" i="1" dirty="0" smtClean="0">
                <a:solidFill>
                  <a:srgbClr val="000099"/>
                </a:solidFill>
                <a:ea typeface="Calibri"/>
                <a:cs typeface="Times New Roman"/>
              </a:rPr>
              <a:t>low-</a:t>
            </a:r>
            <a:r>
              <a:rPr lang="en-US" sz="3200" b="1" i="1" dirty="0" smtClean="0">
                <a:solidFill>
                  <a:srgbClr val="000099"/>
                </a:solidFill>
                <a:ea typeface="Calibri"/>
                <a:cs typeface="Times New Roman"/>
                <a:sym typeface="Symbol"/>
              </a:rPr>
              <a:t> </a:t>
            </a:r>
            <a:r>
              <a:rPr lang="en-US" sz="3200" b="1" i="1" dirty="0" smtClean="0">
                <a:solidFill>
                  <a:srgbClr val="000099"/>
                </a:solidFill>
                <a:ea typeface="Calibri"/>
                <a:cs typeface="Times New Roman"/>
              </a:rPr>
              <a:t>acceleration in SRF </a:t>
            </a:r>
            <a:r>
              <a:rPr lang="en-US" sz="3200" b="1" i="1" dirty="0" err="1" smtClean="0">
                <a:solidFill>
                  <a:srgbClr val="000099"/>
                </a:solidFill>
                <a:ea typeface="Calibri"/>
                <a:cs typeface="Times New Roman"/>
              </a:rPr>
              <a:t>cryomodules</a:t>
            </a:r>
            <a:endParaRPr lang="en-US" sz="3200" b="1" i="1" dirty="0" smtClean="0">
              <a:solidFill>
                <a:srgbClr val="000099"/>
              </a:solidFill>
              <a:ea typeface="Calibri"/>
              <a:cs typeface="Times New Roman"/>
            </a:endParaRPr>
          </a:p>
          <a:p>
            <a:pPr marL="400050" lvl="1" indent="228600" algn="just">
              <a:lnSpc>
                <a:spcPts val="18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b="1" i="1" dirty="0" smtClean="0">
                <a:solidFill>
                  <a:srgbClr val="000099"/>
                </a:solidFill>
                <a:ea typeface="Calibri"/>
                <a:cs typeface="Times New Roman"/>
              </a:rPr>
              <a:t>sufficiently small </a:t>
            </a:r>
            <a:r>
              <a:rPr lang="en-US" sz="3200" b="1" i="1" dirty="0" err="1" smtClean="0">
                <a:solidFill>
                  <a:srgbClr val="000099"/>
                </a:solidFill>
                <a:ea typeface="Calibri"/>
                <a:cs typeface="Times New Roman"/>
              </a:rPr>
              <a:t>emittance</a:t>
            </a:r>
            <a:r>
              <a:rPr lang="en-US" sz="3200" b="1" i="1" dirty="0" smtClean="0">
                <a:solidFill>
                  <a:srgbClr val="000099"/>
                </a:solidFill>
                <a:ea typeface="Calibri"/>
                <a:cs typeface="Times New Roman"/>
              </a:rPr>
              <a:t> growth during initial acceleration and </a:t>
            </a:r>
          </a:p>
          <a:p>
            <a:pPr marL="400050" lvl="1" indent="228600" algn="just">
              <a:lnSpc>
                <a:spcPts val="18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b="1" i="1" dirty="0" smtClean="0">
                <a:solidFill>
                  <a:srgbClr val="000099"/>
                </a:solidFill>
                <a:ea typeface="Calibri"/>
                <a:cs typeface="Times New Roman"/>
              </a:rPr>
              <a:t>good particle extinction for the removed bunches </a:t>
            </a:r>
            <a:r>
              <a:rPr lang="en-US" sz="3200" b="1" i="1" dirty="0" smtClean="0">
                <a:solidFill>
                  <a:srgbClr val="009900"/>
                </a:solidFill>
                <a:cs typeface="Times New Roman" pitchFamily="18" charset="0"/>
              </a:rPr>
              <a:t>(10</a:t>
            </a:r>
            <a:r>
              <a:rPr lang="en-US" sz="3200" b="1" i="1" baseline="30000" dirty="0" smtClean="0">
                <a:solidFill>
                  <a:srgbClr val="009900"/>
                </a:solidFill>
                <a:cs typeface="Times New Roman" pitchFamily="18" charset="0"/>
              </a:rPr>
              <a:t>-4</a:t>
            </a:r>
            <a:r>
              <a:rPr lang="en-US" sz="3200" b="1" i="1" dirty="0" smtClean="0">
                <a:solidFill>
                  <a:srgbClr val="009900"/>
                </a:solidFill>
                <a:cs typeface="Times New Roman" pitchFamily="18" charset="0"/>
              </a:rPr>
              <a:t> – PXIE specs)</a:t>
            </a:r>
            <a:endParaRPr lang="en-US" sz="3200" b="1" i="1" dirty="0" smtClean="0">
              <a:solidFill>
                <a:srgbClr val="000099"/>
              </a:solidFill>
              <a:ea typeface="Calibri"/>
              <a:cs typeface="Times New Roman" pitchFamily="18" charset="0"/>
            </a:endParaRPr>
          </a:p>
          <a:p>
            <a:pPr marL="0" marR="0" indent="2286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500" dirty="0" smtClean="0">
              <a:ea typeface="Calibri"/>
              <a:cs typeface="Times New Roman"/>
            </a:endParaRPr>
          </a:p>
          <a:p>
            <a:pPr marL="228600" marR="0" indent="-2286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 smtClean="0">
                <a:ea typeface="Calibri"/>
                <a:cs typeface="Times New Roman"/>
              </a:rPr>
              <a:t>PXIE has to operate at full Project X design parameters delivering up to 1 </a:t>
            </a:r>
            <a:r>
              <a:rPr lang="en-US" dirty="0" err="1" smtClean="0">
                <a:ea typeface="Calibri"/>
                <a:cs typeface="Times New Roman"/>
              </a:rPr>
              <a:t>mA</a:t>
            </a:r>
            <a:r>
              <a:rPr lang="en-US" dirty="0" smtClean="0">
                <a:ea typeface="Calibri"/>
                <a:cs typeface="Times New Roman"/>
              </a:rPr>
              <a:t> average current while accommodating up to 100% chopping of 5 </a:t>
            </a:r>
            <a:r>
              <a:rPr lang="en-US" dirty="0" err="1" smtClean="0">
                <a:ea typeface="Calibri"/>
                <a:cs typeface="Times New Roman"/>
              </a:rPr>
              <a:t>mA</a:t>
            </a:r>
            <a:r>
              <a:rPr lang="en-US" dirty="0" smtClean="0">
                <a:ea typeface="Calibri"/>
                <a:cs typeface="Times New Roman"/>
              </a:rPr>
              <a:t> RFQ beam. </a:t>
            </a:r>
          </a:p>
          <a:p>
            <a:pPr marL="228600" marR="0" indent="-2286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500" dirty="0" smtClean="0">
              <a:ea typeface="Calibri"/>
              <a:cs typeface="Times New Roman"/>
            </a:endParaRPr>
          </a:p>
          <a:p>
            <a:pPr marL="228600" marR="0" indent="-2286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 smtClean="0">
                <a:ea typeface="Calibri"/>
                <a:cs typeface="Times New Roman"/>
              </a:rPr>
              <a:t>The beam current upgradability requirement (to </a:t>
            </a:r>
            <a:r>
              <a:rPr lang="en-US" dirty="0" smtClean="0">
                <a:solidFill>
                  <a:srgbClr val="C00000"/>
                </a:solidFill>
                <a:ea typeface="Calibri"/>
                <a:cs typeface="Times New Roman"/>
              </a:rPr>
              <a:t>2 </a:t>
            </a:r>
            <a:r>
              <a:rPr lang="en-US" dirty="0" err="1" smtClean="0">
                <a:solidFill>
                  <a:srgbClr val="C00000"/>
                </a:solidFill>
                <a:ea typeface="Calibri"/>
                <a:cs typeface="Times New Roman"/>
              </a:rPr>
              <a:t>mA</a:t>
            </a:r>
            <a:r>
              <a:rPr lang="en-US" dirty="0" smtClean="0">
                <a:solidFill>
                  <a:srgbClr val="C00000"/>
                </a:solidFill>
                <a:ea typeface="Calibri"/>
                <a:cs typeface="Times New Roman"/>
              </a:rPr>
              <a:t> CW</a:t>
            </a:r>
            <a:r>
              <a:rPr lang="en-US" dirty="0" smtClean="0">
                <a:ea typeface="Calibri"/>
                <a:cs typeface="Times New Roman"/>
              </a:rPr>
              <a:t>) is determined by possible staging of the Project X and its future upgrades.</a:t>
            </a:r>
          </a:p>
          <a:p>
            <a:pPr marL="228600" marR="0" indent="-2286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500" dirty="0" smtClean="0">
              <a:ea typeface="Calibri"/>
              <a:cs typeface="Times New Roman"/>
            </a:endParaRPr>
          </a:p>
          <a:p>
            <a:pPr marL="228600" marR="0" indent="-2286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 smtClean="0">
                <a:ea typeface="Calibri"/>
                <a:cs typeface="Times New Roman"/>
              </a:rPr>
              <a:t>The PXIE design and construction is being carried out by collaboration between </a:t>
            </a:r>
            <a:r>
              <a:rPr lang="en-US" dirty="0" err="1" smtClean="0">
                <a:ea typeface="Calibri"/>
                <a:cs typeface="Times New Roman"/>
              </a:rPr>
              <a:t>Fermilab</a:t>
            </a:r>
            <a:r>
              <a:rPr lang="en-US" dirty="0" smtClean="0">
                <a:ea typeface="Calibri"/>
                <a:cs typeface="Times New Roman"/>
              </a:rPr>
              <a:t>, ANL, LBNL, SLAC and Indian institutions. It is planned to have PXIE operational (</a:t>
            </a:r>
            <a:r>
              <a:rPr lang="en-US" dirty="0" smtClean="0">
                <a:solidFill>
                  <a:srgbClr val="C00000"/>
                </a:solidFill>
              </a:rPr>
              <a:t>at least: 15 </a:t>
            </a:r>
            <a:r>
              <a:rPr lang="en-US" dirty="0" err="1" smtClean="0">
                <a:solidFill>
                  <a:srgbClr val="C00000"/>
                </a:solidFill>
              </a:rPr>
              <a:t>MeV</a:t>
            </a:r>
            <a:r>
              <a:rPr lang="en-US" dirty="0" smtClean="0">
                <a:solidFill>
                  <a:srgbClr val="C00000"/>
                </a:solidFill>
              </a:rPr>
              <a:t>, 1 </a:t>
            </a:r>
            <a:r>
              <a:rPr lang="en-US" dirty="0" err="1" smtClean="0">
                <a:solidFill>
                  <a:srgbClr val="C00000"/>
                </a:solidFill>
              </a:rPr>
              <a:t>mA</a:t>
            </a:r>
            <a:r>
              <a:rPr lang="en-US" dirty="0" smtClean="0">
                <a:solidFill>
                  <a:srgbClr val="C00000"/>
                </a:solidFill>
              </a:rPr>
              <a:t> CW, 5 </a:t>
            </a:r>
            <a:r>
              <a:rPr lang="en-US" dirty="0" err="1" smtClean="0">
                <a:solidFill>
                  <a:srgbClr val="C00000"/>
                </a:solidFill>
              </a:rPr>
              <a:t>mA</a:t>
            </a:r>
            <a:r>
              <a:rPr lang="en-US" dirty="0" smtClean="0">
                <a:solidFill>
                  <a:srgbClr val="C00000"/>
                </a:solidFill>
              </a:rPr>
              <a:t> peak, arbitrary bunch chopping</a:t>
            </a:r>
            <a:r>
              <a:rPr lang="en-US" dirty="0" smtClean="0"/>
              <a:t>) </a:t>
            </a:r>
            <a:r>
              <a:rPr lang="en-US" dirty="0" smtClean="0">
                <a:ea typeface="Calibri"/>
                <a:cs typeface="Times New Roman"/>
              </a:rPr>
              <a:t>by the </a:t>
            </a:r>
            <a:r>
              <a:rPr lang="en-US" dirty="0" smtClean="0">
                <a:solidFill>
                  <a:srgbClr val="C00000"/>
                </a:solidFill>
                <a:ea typeface="Calibri"/>
                <a:cs typeface="Times New Roman"/>
              </a:rPr>
              <a:t>end of 2016.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N.Solyak, "Project X Beam Physics"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IIFC meeting,Nov.26,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IIFC meeting,Nov.26,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N.Solyak, "Project X Beam Physics"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074" y="1003663"/>
            <a:ext cx="5791200" cy="32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114800"/>
            <a:ext cx="5562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6172200" y="1456015"/>
            <a:ext cx="28194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Longer LEBT  option (3 solenoids):</a:t>
            </a:r>
          </a:p>
          <a:p>
            <a:endParaRPr lang="en-US" dirty="0" smtClean="0"/>
          </a:p>
          <a:p>
            <a:pPr marL="115888" indent="-115888">
              <a:buFont typeface="Arial" pitchFamily="34" charset="0"/>
              <a:buChar char="•"/>
            </a:pPr>
            <a:r>
              <a:rPr lang="en-US" sz="2000" b="1" dirty="0" smtClean="0"/>
              <a:t> implementation of several diagnostics, in particular after the chopper. </a:t>
            </a:r>
          </a:p>
          <a:p>
            <a:pPr marL="115888" indent="-115888"/>
            <a:endParaRPr lang="en-US" sz="2000" b="1" dirty="0" smtClean="0"/>
          </a:p>
          <a:p>
            <a:pPr marL="115888" indent="-115888">
              <a:buFont typeface="Arial" pitchFamily="34" charset="0"/>
              <a:buChar char="•"/>
            </a:pPr>
            <a:r>
              <a:rPr lang="en-US" sz="2000" b="1" dirty="0" smtClean="0"/>
              <a:t>avoid re-neutralization (and transition effects)</a:t>
            </a:r>
          </a:p>
          <a:p>
            <a:pPr marL="115888" indent="-115888">
              <a:buFont typeface="Arial" pitchFamily="34" charset="0"/>
              <a:buChar char="•"/>
            </a:pPr>
            <a:endParaRPr lang="en-US" sz="2000" b="1" dirty="0" smtClean="0"/>
          </a:p>
          <a:p>
            <a:pPr marL="115888" indent="-115888">
              <a:buFont typeface="Arial" pitchFamily="34" charset="0"/>
              <a:buChar char="•"/>
            </a:pPr>
            <a:r>
              <a:rPr lang="en-US" sz="2000" b="1" dirty="0" smtClean="0"/>
              <a:t>Beam optics in LEBT.</a:t>
            </a:r>
            <a:endParaRPr lang="en-US" sz="2000" b="1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828800" y="0"/>
            <a:ext cx="64770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 idx="4294967295"/>
          </p:nvPr>
        </p:nvSpPr>
        <p:spPr>
          <a:xfrm>
            <a:off x="1905000" y="46038"/>
            <a:ext cx="6096000" cy="792162"/>
          </a:xfrm>
        </p:spPr>
        <p:txBody>
          <a:bodyPr>
            <a:normAutofit/>
          </a:bodyPr>
          <a:lstStyle/>
          <a:p>
            <a:pPr lvl="0"/>
            <a:r>
              <a:rPr lang="en-US" sz="4400" dirty="0" smtClean="0"/>
              <a:t>LEBT</a:t>
            </a:r>
            <a:endParaRPr lang="en-US" sz="4400" dirty="0"/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3390900" y="1943100"/>
            <a:ext cx="685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57600" y="1182469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No BEND in current design </a:t>
            </a:r>
            <a:endParaRPr lang="en-US" b="1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990600" y="2603862"/>
            <a:ext cx="0" cy="520338"/>
          </a:xfrm>
          <a:prstGeom prst="straightConnector1">
            <a:avLst/>
          </a:prstGeom>
          <a:ln w="539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09800" y="228600"/>
            <a:ext cx="5580888" cy="411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RFQ design (LBNL)</a:t>
            </a:r>
            <a:endParaRPr lang="en-US" dirty="0"/>
          </a:p>
        </p:txBody>
      </p:sp>
      <p:pic>
        <p:nvPicPr>
          <p:cNvPr id="6" name="Content Placeholder 5" descr="four_module_assy_s_14.JPG"/>
          <p:cNvPicPr>
            <a:picLocks noGrp="1"/>
          </p:cNvPicPr>
          <p:nvPr>
            <p:ph idx="4294967295"/>
          </p:nvPr>
        </p:nvPicPr>
        <p:blipFill>
          <a:blip r:embed="rId2" cstate="print"/>
          <a:srcRect t="-266" r="-154" b="-529"/>
          <a:stretch>
            <a:fillRect/>
          </a:stretch>
        </p:blipFill>
        <p:spPr bwMode="auto">
          <a:xfrm>
            <a:off x="914400" y="21336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" y="1066800"/>
          <a:ext cx="4343400" cy="274320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667000"/>
                <a:gridCol w="914400"/>
                <a:gridCol w="762000"/>
              </a:tblGrid>
              <a:tr h="22098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/>
                        <a:t>Parameter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/>
                        <a:t>Value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/>
                        <a:t>Units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098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/>
                        <a:t>Ion type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/>
                        <a:t>H-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098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/>
                        <a:t>Beam current </a:t>
                      </a:r>
                      <a:r>
                        <a:rPr lang="en-GB" sz="1800" dirty="0"/>
                        <a:t>(</a:t>
                      </a:r>
                      <a:r>
                        <a:rPr lang="en-GB" sz="1800" dirty="0" smtClean="0"/>
                        <a:t>nom/range)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/>
                        <a:t>5 (1-10)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/>
                        <a:t>mA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098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/>
                        <a:t>Trans. </a:t>
                      </a:r>
                      <a:r>
                        <a:rPr lang="en-GB" sz="1800" dirty="0" err="1"/>
                        <a:t>emitt</a:t>
                      </a:r>
                      <a:r>
                        <a:rPr lang="en-GB" sz="1800" dirty="0"/>
                        <a:t>. (</a:t>
                      </a:r>
                      <a:r>
                        <a:rPr lang="en-GB" sz="1800" dirty="0" err="1"/>
                        <a:t>rms</a:t>
                      </a:r>
                      <a:r>
                        <a:rPr lang="en-GB" sz="1800" dirty="0"/>
                        <a:t>, norm)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/>
                        <a:t>&lt;0.25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/>
                        <a:t>µm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098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/>
                        <a:t>Long. </a:t>
                      </a:r>
                      <a:r>
                        <a:rPr lang="en-GB" sz="1800" dirty="0" err="1"/>
                        <a:t>emitt</a:t>
                      </a:r>
                      <a:r>
                        <a:rPr lang="en-GB" sz="1800" dirty="0"/>
                        <a:t>. (</a:t>
                      </a:r>
                      <a:r>
                        <a:rPr lang="en-GB" sz="1800" dirty="0" err="1"/>
                        <a:t>rms</a:t>
                      </a:r>
                      <a:r>
                        <a:rPr lang="en-GB" sz="1800" dirty="0"/>
                        <a:t>)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/>
                        <a:t>0.8-1.0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err="1"/>
                        <a:t>keV</a:t>
                      </a:r>
                      <a:r>
                        <a:rPr lang="en-GB" sz="1800" dirty="0"/>
                        <a:t>-ns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098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/>
                        <a:t>Input energy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/>
                        <a:t>30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err="1"/>
                        <a:t>keV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098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/>
                        <a:t>Output energy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/>
                        <a:t>2.1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err="1"/>
                        <a:t>MeV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098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/>
                        <a:t>Vane-vane voltage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60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kV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098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RF power 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100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kW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098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Beam Power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10.5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kW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/>
                        <a:t>Length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/>
                        <a:t>444.6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/>
                        <a:t>cm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098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/>
                        <a:t>Frequency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/>
                        <a:t>162.5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/>
                        <a:t>MHz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4572000" y="990600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6688" indent="-166688">
              <a:buFont typeface="Arial" pitchFamily="34" charset="0"/>
              <a:buChar char="•"/>
            </a:pPr>
            <a:r>
              <a:rPr lang="en-US" b="1" dirty="0" smtClean="0"/>
              <a:t>32 pi-mode stabilizers</a:t>
            </a:r>
            <a:r>
              <a:rPr lang="en-US" dirty="0" smtClean="0"/>
              <a:t>, 4 pairs in each module separate the dipole frequency to 17 MHz above the 162.5 MHz </a:t>
            </a:r>
            <a:r>
              <a:rPr lang="en-US" dirty="0" err="1" smtClean="0"/>
              <a:t>quadrupole</a:t>
            </a:r>
            <a:r>
              <a:rPr lang="en-US" dirty="0" smtClean="0"/>
              <a:t> frequency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b="1" dirty="0" smtClean="0"/>
              <a:t>80 tuners</a:t>
            </a:r>
            <a:r>
              <a:rPr lang="en-US" dirty="0" smtClean="0"/>
              <a:t>, 20 in each quadrant have a diameter of 6 cm, a nominal insertion of 2 cm, and a tuner sensitivity of 170 kHz/cm, all tuners moving together.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086600" y="5943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J.Staples</a:t>
            </a:r>
            <a:endParaRPr lang="en-US" i="1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IIFC meeting,Nov.26,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N.Solyak, "Project X Beam Physics"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807323" y="780278"/>
            <a:ext cx="5562600" cy="614045"/>
          </a:xfrm>
          <a:ln/>
        </p:spPr>
        <p:txBody>
          <a:bodyPr lIns="0" tIns="22932" rIns="0" bIns="0" anchor="ctr">
            <a:normAutofit fontScale="90000"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z="2600" b="1" dirty="0" smtClean="0"/>
              <a:t>Input </a:t>
            </a:r>
            <a:r>
              <a:rPr lang="en-US" sz="2600" b="1" dirty="0"/>
              <a:t>= Gaussian </a:t>
            </a:r>
            <a:r>
              <a:rPr lang="en-US" sz="2600" b="1" dirty="0" smtClean="0"/>
              <a:t>Beam, Envelopes </a:t>
            </a:r>
            <a:r>
              <a:rPr lang="en-US" sz="2600" b="1" dirty="0"/>
              <a:t>(3-sigma)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46" y="1609798"/>
            <a:ext cx="8348754" cy="4562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7411" name="Group 3"/>
          <p:cNvGrpSpPr>
            <a:grpSpLocks/>
          </p:cNvGrpSpPr>
          <p:nvPr/>
        </p:nvGrpSpPr>
        <p:grpSpPr bwMode="auto">
          <a:xfrm>
            <a:off x="838201" y="1275556"/>
            <a:ext cx="2488579" cy="344488"/>
            <a:chOff x="864" y="1008"/>
            <a:chExt cx="1439" cy="217"/>
          </a:xfrm>
        </p:grpSpPr>
        <p:sp>
          <p:nvSpPr>
            <p:cNvPr id="17412" name="Text Box 4"/>
            <p:cNvSpPr txBox="1">
              <a:spLocks noChangeArrowheads="1"/>
            </p:cNvSpPr>
            <p:nvPr/>
          </p:nvSpPr>
          <p:spPr bwMode="auto">
            <a:xfrm>
              <a:off x="1296" y="1008"/>
              <a:ext cx="487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60875" rIns="90000" bIns="45000"/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r>
                <a:rPr lang="en-US" b="1">
                  <a:solidFill>
                    <a:srgbClr val="FF0000"/>
                  </a:solidFill>
                </a:rPr>
                <a:t>LEBT</a:t>
              </a:r>
            </a:p>
          </p:txBody>
        </p:sp>
        <p:grpSp>
          <p:nvGrpSpPr>
            <p:cNvPr id="17413" name="Group 5"/>
            <p:cNvGrpSpPr>
              <a:grpSpLocks/>
            </p:cNvGrpSpPr>
            <p:nvPr/>
          </p:nvGrpSpPr>
          <p:grpSpPr bwMode="auto">
            <a:xfrm>
              <a:off x="864" y="1152"/>
              <a:ext cx="1439" cy="0"/>
              <a:chOff x="864" y="1152"/>
              <a:chExt cx="1439" cy="0"/>
            </a:xfrm>
          </p:grpSpPr>
          <p:sp>
            <p:nvSpPr>
              <p:cNvPr id="17414" name="Line 6"/>
              <p:cNvSpPr>
                <a:spLocks noChangeShapeType="1"/>
              </p:cNvSpPr>
              <p:nvPr/>
            </p:nvSpPr>
            <p:spPr bwMode="auto">
              <a:xfrm>
                <a:off x="1728" y="1152"/>
                <a:ext cx="57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5" name="Line 7"/>
              <p:cNvSpPr>
                <a:spLocks noChangeShapeType="1"/>
              </p:cNvSpPr>
              <p:nvPr/>
            </p:nvSpPr>
            <p:spPr bwMode="auto">
              <a:xfrm flipH="1">
                <a:off x="863" y="1152"/>
                <a:ext cx="43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714981" y="1310140"/>
            <a:ext cx="818517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5" rIns="90000" bIns="45000"/>
          <a:lstStyle/>
          <a:p>
            <a:r>
              <a:rPr lang="en-US" b="1" dirty="0">
                <a:solidFill>
                  <a:srgbClr val="FF0000"/>
                </a:solidFill>
                <a:ea typeface="DejaVu Sans" charset="0"/>
                <a:cs typeface="DejaVu Sans" charset="0"/>
              </a:rPr>
              <a:t>RFQ</a:t>
            </a:r>
          </a:p>
        </p:txBody>
      </p:sp>
      <p:grpSp>
        <p:nvGrpSpPr>
          <p:cNvPr id="17417" name="Group 9"/>
          <p:cNvGrpSpPr>
            <a:grpSpLocks/>
          </p:cNvGrpSpPr>
          <p:nvPr/>
        </p:nvGrpSpPr>
        <p:grpSpPr bwMode="auto">
          <a:xfrm>
            <a:off x="3331353" y="1500052"/>
            <a:ext cx="5432429" cy="148931"/>
            <a:chOff x="2304" y="1152"/>
            <a:chExt cx="2879" cy="0"/>
          </a:xfrm>
        </p:grpSpPr>
        <p:sp>
          <p:nvSpPr>
            <p:cNvPr id="17418" name="Line 10"/>
            <p:cNvSpPr>
              <a:spLocks noChangeShapeType="1"/>
            </p:cNvSpPr>
            <p:nvPr/>
          </p:nvSpPr>
          <p:spPr bwMode="auto">
            <a:xfrm>
              <a:off x="3888" y="1152"/>
              <a:ext cx="129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" name="Line 11"/>
            <p:cNvSpPr>
              <a:spLocks noChangeShapeType="1"/>
            </p:cNvSpPr>
            <p:nvPr/>
          </p:nvSpPr>
          <p:spPr bwMode="auto">
            <a:xfrm flipH="1">
              <a:off x="2303" y="1152"/>
              <a:ext cx="115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1547750" y="6172200"/>
            <a:ext cx="9398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4702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100" b="1">
                <a:solidFill>
                  <a:srgbClr val="2300DC"/>
                </a:solidFill>
              </a:rPr>
              <a:t>Neutralized</a:t>
            </a: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2551050" y="6172200"/>
            <a:ext cx="11430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4702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100" b="1">
                <a:solidFill>
                  <a:srgbClr val="FF0000"/>
                </a:solidFill>
              </a:rPr>
              <a:t>un-neutralized</a:t>
            </a:r>
          </a:p>
        </p:txBody>
      </p:sp>
      <p:sp>
        <p:nvSpPr>
          <p:cNvPr id="2" name="Rectangle 1"/>
          <p:cNvSpPr/>
          <p:nvPr/>
        </p:nvSpPr>
        <p:spPr>
          <a:xfrm>
            <a:off x="2551050" y="235131"/>
            <a:ext cx="437959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 smtClean="0">
                <a:solidFill>
                  <a:prstClr val="black"/>
                </a:solidFill>
                <a:ea typeface="+mj-ea"/>
                <a:cs typeface="+mj-cs"/>
              </a:rPr>
              <a:t>Beam dynamics in LEBT </a:t>
            </a:r>
            <a:r>
              <a:rPr lang="en-US" sz="2600" b="1" dirty="0">
                <a:solidFill>
                  <a:prstClr val="black"/>
                </a:solidFill>
                <a:ea typeface="+mj-ea"/>
                <a:cs typeface="+mj-cs"/>
              </a:rPr>
              <a:t>+ RFQ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4949447" y="6110565"/>
            <a:ext cx="396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Details in </a:t>
            </a:r>
            <a:r>
              <a:rPr lang="en-US" sz="1600" i="1" dirty="0" err="1" smtClean="0"/>
              <a:t>F.Ostiguy</a:t>
            </a:r>
            <a:r>
              <a:rPr lang="en-US" sz="1600" i="1" dirty="0" smtClean="0"/>
              <a:t> presentation, Nov.29,2012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288269504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71299"/>
            <a:ext cx="6400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0700" y="152400"/>
            <a:ext cx="5562600" cy="563562"/>
          </a:xfrm>
          <a:ln/>
        </p:spPr>
        <p:txBody>
          <a:bodyPr lIns="0" tIns="22932" rIns="0" bIns="0" anchor="ctr">
            <a:norm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z="2600" b="1" dirty="0"/>
              <a:t>LEBT + RFQ 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459764" y="2313781"/>
            <a:ext cx="1493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7348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400" b="1" dirty="0">
                <a:solidFill>
                  <a:srgbClr val="FF0000"/>
                </a:solidFill>
              </a:rPr>
              <a:t>0.295 mm-</a:t>
            </a:r>
            <a:r>
              <a:rPr lang="en-US" sz="1400" b="1" dirty="0" err="1">
                <a:solidFill>
                  <a:srgbClr val="FF0000"/>
                </a:solidFill>
              </a:rPr>
              <a:t>mrad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88938" y="2313781"/>
            <a:ext cx="1493837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7348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400" b="1" dirty="0">
                <a:solidFill>
                  <a:srgbClr val="FF0000"/>
                </a:solidFill>
              </a:rPr>
              <a:t>0.198 mm-</a:t>
            </a:r>
            <a:r>
              <a:rPr lang="en-US" sz="1400" b="1" dirty="0" err="1">
                <a:solidFill>
                  <a:srgbClr val="FF0000"/>
                </a:solidFill>
              </a:rPr>
              <a:t>mrad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701527" y="5999162"/>
            <a:ext cx="6215063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5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</a:rPr>
              <a:t>LEBT tuned to matched beam parameters at RFQ input </a:t>
            </a:r>
          </a:p>
        </p:txBody>
      </p:sp>
      <p:sp>
        <p:nvSpPr>
          <p:cNvPr id="2" name="Rectangle 1"/>
          <p:cNvSpPr/>
          <p:nvPr/>
        </p:nvSpPr>
        <p:spPr>
          <a:xfrm>
            <a:off x="814251" y="914400"/>
            <a:ext cx="7126288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4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z="2400" b="1" dirty="0">
                <a:solidFill>
                  <a:prstClr val="black"/>
                </a:solidFill>
                <a:ea typeface="+mj-ea"/>
                <a:cs typeface="+mj-cs"/>
              </a:rPr>
              <a:t>LEBT Input = Ideal Gaussian Beam</a:t>
            </a:r>
            <a:br>
              <a:rPr lang="en-US" sz="2400" b="1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en-US" sz="2400" b="1" dirty="0">
                <a:solidFill>
                  <a:prstClr val="black"/>
                </a:solidFill>
                <a:ea typeface="+mj-ea"/>
                <a:cs typeface="+mj-cs"/>
              </a:rPr>
              <a:t>Distributions at RFQ Input</a:t>
            </a:r>
            <a:endParaRPr lang="en-US" sz="2400" b="1" dirty="0">
              <a:solidFill>
                <a:prstClr val="black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46749250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Straight Arrow Connector 74"/>
          <p:cNvCxnSpPr/>
          <p:nvPr/>
        </p:nvCxnSpPr>
        <p:spPr>
          <a:xfrm>
            <a:off x="457200" y="2209800"/>
            <a:ext cx="20574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2438400" y="2209800"/>
            <a:ext cx="44196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7239000" y="2209800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6290" name="Title 1"/>
          <p:cNvSpPr>
            <a:spLocks noGrp="1"/>
          </p:cNvSpPr>
          <p:nvPr>
            <p:ph type="title" idx="4294967295"/>
          </p:nvPr>
        </p:nvSpPr>
        <p:spPr>
          <a:xfrm>
            <a:off x="2057400" y="228600"/>
            <a:ext cx="6248400" cy="5334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Concepts of CW 3GeV and Pulsed </a:t>
            </a:r>
            <a:r>
              <a:rPr lang="en-US" sz="3200" dirty="0" err="1" smtClean="0"/>
              <a:t>Linac</a:t>
            </a:r>
            <a:endParaRPr lang="en-US" sz="3200" dirty="0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3FE5DD-351D-4792-9588-1051603F190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285999" y="1600200"/>
            <a:ext cx="6477001" cy="1539956"/>
            <a:chOff x="1721244" y="2819401"/>
            <a:chExt cx="5144390" cy="1540546"/>
          </a:xfrm>
        </p:grpSpPr>
        <p:sp>
          <p:nvSpPr>
            <p:cNvPr id="17" name="Rectangle 16"/>
            <p:cNvSpPr/>
            <p:nvPr/>
          </p:nvSpPr>
          <p:spPr>
            <a:xfrm>
              <a:off x="1721244" y="2819401"/>
              <a:ext cx="665745" cy="381146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buClr>
                  <a:srgbClr val="FFFF00"/>
                </a:buClr>
                <a:buSzPct val="80000"/>
                <a:buFont typeface="Wingdings" pitchFamily="2" charset="2"/>
                <a:buNone/>
                <a:defRPr/>
              </a:pPr>
              <a:r>
                <a:rPr lang="en-US" sz="2000" dirty="0" smtClean="0">
                  <a:solidFill>
                    <a:schemeClr val="tx1"/>
                  </a:solidFill>
                </a:rPr>
                <a:t>HWR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386989" y="2819401"/>
              <a:ext cx="665744" cy="381146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buClr>
                  <a:srgbClr val="FFFF00"/>
                </a:buClr>
                <a:buSzPct val="80000"/>
                <a:buFont typeface="Wingdings" pitchFamily="2" charset="2"/>
                <a:buNone/>
                <a:defRPr/>
              </a:pPr>
              <a:r>
                <a:rPr lang="en-US" sz="2400" dirty="0">
                  <a:solidFill>
                    <a:schemeClr val="tx1"/>
                  </a:solidFill>
                </a:rPr>
                <a:t>SSR1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052734" y="2819401"/>
              <a:ext cx="698527" cy="381146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buClr>
                  <a:srgbClr val="FFFF00"/>
                </a:buClr>
                <a:buSzPct val="80000"/>
                <a:buFont typeface="Wingdings" pitchFamily="2" charset="2"/>
                <a:buNone/>
                <a:defRPr/>
              </a:pPr>
              <a:r>
                <a:rPr lang="en-US" sz="2400" dirty="0">
                  <a:solidFill>
                    <a:schemeClr val="tx1"/>
                  </a:solidFill>
                </a:rPr>
                <a:t>SSR2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718478" y="2819401"/>
              <a:ext cx="786789" cy="38114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buClr>
                  <a:srgbClr val="FFFF00"/>
                </a:buClr>
                <a:buSzPct val="80000"/>
                <a:buFont typeface="Wingdings" pitchFamily="2" charset="2"/>
                <a:buNone/>
                <a:defRPr/>
              </a:pPr>
              <a:r>
                <a:rPr lang="en-US" sz="2400" i="1" dirty="0" smtClean="0">
                  <a:solidFill>
                    <a:schemeClr val="tx1"/>
                  </a:solidFill>
                  <a:latin typeface="Symbol" pitchFamily="18" charset="2"/>
                </a:rPr>
                <a:t>b</a:t>
              </a:r>
              <a:r>
                <a:rPr lang="en-US" sz="2400" dirty="0" smtClean="0">
                  <a:solidFill>
                    <a:schemeClr val="tx1"/>
                  </a:solidFill>
                </a:rPr>
                <a:t>=0.6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505267" y="2819401"/>
              <a:ext cx="762832" cy="38114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buClr>
                  <a:srgbClr val="FFFF00"/>
                </a:buClr>
                <a:buSzPct val="80000"/>
                <a:buFont typeface="Wingdings" pitchFamily="2" charset="2"/>
                <a:buNone/>
                <a:defRPr/>
              </a:pPr>
              <a:r>
                <a:rPr lang="en-US" sz="2400" i="1" dirty="0" smtClean="0">
                  <a:solidFill>
                    <a:schemeClr val="tx1"/>
                  </a:solidFill>
                  <a:latin typeface="Symbol" pitchFamily="18" charset="2"/>
                </a:rPr>
                <a:t>b</a:t>
              </a:r>
              <a:r>
                <a:rPr lang="en-US" sz="2400" dirty="0" smtClean="0">
                  <a:solidFill>
                    <a:schemeClr val="tx1"/>
                  </a:solidFill>
                </a:rPr>
                <a:t>=0.9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5" name="Left-Right Arrow 24"/>
            <p:cNvSpPr/>
            <p:nvPr/>
          </p:nvSpPr>
          <p:spPr>
            <a:xfrm>
              <a:off x="1963333" y="3581692"/>
              <a:ext cx="2151061" cy="152458"/>
            </a:xfrm>
            <a:prstGeom prst="leftRightArrow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buClr>
                  <a:srgbClr val="FFFF00"/>
                </a:buClr>
                <a:buSzPct val="80000"/>
                <a:buFont typeface="Wingdings" pitchFamily="2" charset="2"/>
                <a:buNone/>
                <a:defRPr/>
              </a:pPr>
              <a:endParaRPr lang="en-US" sz="2400"/>
            </a:p>
          </p:txBody>
        </p:sp>
        <p:sp>
          <p:nvSpPr>
            <p:cNvPr id="1036299" name="TextBox 42"/>
            <p:cNvSpPr txBox="1">
              <a:spLocks noChangeArrowheads="1"/>
            </p:cNvSpPr>
            <p:nvPr/>
          </p:nvSpPr>
          <p:spPr bwMode="auto">
            <a:xfrm>
              <a:off x="1902811" y="3734151"/>
              <a:ext cx="2118278" cy="625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  <a:spcBef>
                  <a:spcPct val="20000"/>
                </a:spcBef>
                <a:buClr>
                  <a:srgbClr val="FFFF00"/>
                </a:buClr>
                <a:buSzPct val="80000"/>
                <a:buFont typeface="Wingdings" pitchFamily="2" charset="2"/>
                <a:buNone/>
              </a:pPr>
              <a:r>
                <a:rPr lang="en-US" sz="2000" b="1" dirty="0">
                  <a:solidFill>
                    <a:srgbClr val="0000FF"/>
                  </a:solidFill>
                  <a:latin typeface="+mj-lt"/>
                </a:rPr>
                <a:t>325 MHz</a:t>
              </a:r>
            </a:p>
            <a:p>
              <a:pPr algn="ctr">
                <a:lnSpc>
                  <a:spcPts val="1800"/>
                </a:lnSpc>
                <a:spcBef>
                  <a:spcPct val="20000"/>
                </a:spcBef>
                <a:buClr>
                  <a:srgbClr val="FFFF00"/>
                </a:buClr>
                <a:buSzPct val="80000"/>
                <a:buFont typeface="Wingdings" pitchFamily="2" charset="2"/>
                <a:buNone/>
              </a:pPr>
              <a:r>
                <a:rPr lang="en-US" sz="2000" b="1" dirty="0">
                  <a:solidFill>
                    <a:srgbClr val="0000FF"/>
                  </a:solidFill>
                  <a:latin typeface="+mj-lt"/>
                </a:rPr>
                <a:t>2.5-160 </a:t>
              </a:r>
              <a:r>
                <a:rPr lang="en-US" sz="2000" b="1" dirty="0" err="1">
                  <a:solidFill>
                    <a:srgbClr val="0000FF"/>
                  </a:solidFill>
                  <a:latin typeface="+mj-lt"/>
                </a:rPr>
                <a:t>MeV</a:t>
              </a:r>
              <a:endParaRPr lang="en-US" sz="2000" b="1" dirty="0">
                <a:solidFill>
                  <a:srgbClr val="0000FF"/>
                </a:solidFill>
                <a:latin typeface="+mj-lt"/>
              </a:endParaRPr>
            </a:p>
          </p:txBody>
        </p:sp>
        <p:sp>
          <p:nvSpPr>
            <p:cNvPr id="28" name="Left-Right Arrow 27"/>
            <p:cNvSpPr/>
            <p:nvPr/>
          </p:nvSpPr>
          <p:spPr>
            <a:xfrm>
              <a:off x="4142134" y="3581692"/>
              <a:ext cx="1392010" cy="152458"/>
            </a:xfrm>
            <a:prstGeom prst="leftRightArrow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buClr>
                  <a:srgbClr val="FFFF00"/>
                </a:buClr>
                <a:buSzPct val="80000"/>
                <a:buFont typeface="Wingdings" pitchFamily="2" charset="2"/>
                <a:buNone/>
                <a:defRPr/>
              </a:pPr>
              <a:endParaRPr lang="en-US" sz="240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534145" y="2819401"/>
              <a:ext cx="1331489" cy="38114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buClr>
                  <a:srgbClr val="FFFF00"/>
                </a:buClr>
                <a:buSzPct val="80000"/>
                <a:buFont typeface="Wingdings" pitchFamily="2" charset="2"/>
                <a:buNone/>
                <a:defRPr/>
              </a:pPr>
              <a:r>
                <a:rPr lang="en-US" sz="2400" dirty="0" smtClean="0">
                  <a:solidFill>
                    <a:schemeClr val="tx1"/>
                  </a:solidFill>
                </a:rPr>
                <a:t>1.3GHz ILC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0" name="Left-Right Arrow 29"/>
            <p:cNvSpPr/>
            <p:nvPr/>
          </p:nvSpPr>
          <p:spPr>
            <a:xfrm>
              <a:off x="5594666" y="3581693"/>
              <a:ext cx="1270967" cy="152458"/>
            </a:xfrm>
            <a:prstGeom prst="leftRightArrow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buClr>
                  <a:srgbClr val="FFFF00"/>
                </a:buClr>
                <a:buSzPct val="80000"/>
                <a:buFont typeface="Wingdings" pitchFamily="2" charset="2"/>
                <a:buNone/>
                <a:defRPr/>
              </a:pPr>
              <a:endParaRPr lang="en-US" sz="2400"/>
            </a:p>
          </p:txBody>
        </p:sp>
        <p:sp>
          <p:nvSpPr>
            <p:cNvPr id="1036303" name="TextBox 47"/>
            <p:cNvSpPr txBox="1">
              <a:spLocks noChangeArrowheads="1"/>
            </p:cNvSpPr>
            <p:nvPr/>
          </p:nvSpPr>
          <p:spPr bwMode="auto">
            <a:xfrm>
              <a:off x="5776233" y="3734151"/>
              <a:ext cx="907833" cy="554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  <a:spcBef>
                  <a:spcPct val="20000"/>
                </a:spcBef>
                <a:buClr>
                  <a:srgbClr val="FFFF00"/>
                </a:buClr>
                <a:buSzPct val="80000"/>
                <a:buFont typeface="Wingdings" pitchFamily="2" charset="2"/>
                <a:buNone/>
              </a:pPr>
              <a:r>
                <a:rPr lang="en-US" sz="2000" b="1" dirty="0" smtClean="0">
                  <a:solidFill>
                    <a:srgbClr val="0000FF"/>
                  </a:solidFill>
                  <a:latin typeface="+mj-lt"/>
                </a:rPr>
                <a:t>1.3 </a:t>
              </a:r>
              <a:r>
                <a:rPr lang="en-US" sz="2000" b="1" dirty="0">
                  <a:solidFill>
                    <a:srgbClr val="0000FF"/>
                  </a:solidFill>
                  <a:latin typeface="+mj-lt"/>
                </a:rPr>
                <a:t>GHz </a:t>
              </a:r>
              <a:r>
                <a:rPr lang="en-US" sz="2000" b="1" dirty="0" smtClean="0">
                  <a:solidFill>
                    <a:srgbClr val="0000FF"/>
                  </a:solidFill>
                  <a:latin typeface="+mj-lt"/>
                </a:rPr>
                <a:t>3-8 </a:t>
              </a:r>
              <a:r>
                <a:rPr lang="en-US" sz="2000" b="1" dirty="0" err="1" smtClean="0">
                  <a:solidFill>
                    <a:srgbClr val="0000FF"/>
                  </a:solidFill>
                  <a:latin typeface="+mj-lt"/>
                </a:rPr>
                <a:t>GeV</a:t>
              </a:r>
              <a:endParaRPr lang="en-US" sz="2000" b="1" dirty="0">
                <a:solidFill>
                  <a:srgbClr val="0000FF"/>
                </a:solidFill>
                <a:latin typeface="+mj-lt"/>
              </a:endParaRPr>
            </a:p>
          </p:txBody>
        </p:sp>
      </p:grpSp>
      <p:sp>
        <p:nvSpPr>
          <p:cNvPr id="1036304" name="TextBox 47"/>
          <p:cNvSpPr txBox="1">
            <a:spLocks noChangeArrowheads="1"/>
          </p:cNvSpPr>
          <p:nvPr/>
        </p:nvSpPr>
        <p:spPr bwMode="auto">
          <a:xfrm>
            <a:off x="5410200" y="2514600"/>
            <a:ext cx="1676400" cy="60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2000" b="1" dirty="0">
                <a:solidFill>
                  <a:srgbClr val="0000FF"/>
                </a:solidFill>
                <a:latin typeface="+mj-lt"/>
              </a:rPr>
              <a:t>650 MHz </a:t>
            </a:r>
            <a:r>
              <a:rPr lang="en-US" sz="2000" b="1" dirty="0" smtClean="0">
                <a:solidFill>
                  <a:srgbClr val="0000FF"/>
                </a:solidFill>
                <a:latin typeface="+mj-lt"/>
              </a:rPr>
              <a:t> 0.16-3 </a:t>
            </a:r>
            <a:r>
              <a:rPr lang="en-US" sz="2000" b="1" dirty="0" err="1">
                <a:solidFill>
                  <a:srgbClr val="0000FF"/>
                </a:solidFill>
                <a:latin typeface="+mj-lt"/>
              </a:rPr>
              <a:t>GeV</a:t>
            </a:r>
            <a:endParaRPr lang="en-US" sz="2000" b="1" dirty="0">
              <a:solidFill>
                <a:srgbClr val="0000FF"/>
              </a:solidFill>
              <a:latin typeface="+mj-lt"/>
            </a:endParaRP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925324"/>
              </p:ext>
            </p:extLst>
          </p:nvPr>
        </p:nvGraphicFramePr>
        <p:xfrm>
          <a:off x="152400" y="3149017"/>
          <a:ext cx="8832696" cy="2598554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060659"/>
                <a:gridCol w="1188841"/>
                <a:gridCol w="1315995"/>
                <a:gridCol w="1616481"/>
                <a:gridCol w="2650720"/>
              </a:tblGrid>
              <a:tr h="2381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Section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Freq, 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MHz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Energy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en-US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MeV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Cav</a:t>
                      </a: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en-US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mag</a:t>
                      </a: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/CM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Cav&amp;magn</a:t>
                      </a: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Type, CM length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</a:tr>
              <a:tr h="254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HWR  (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8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=0.11)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162.5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2.1-11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 /8/1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HWR, solenoid, 5.8m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/>
                </a:tc>
              </a:tr>
              <a:tr h="254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SSR1  (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8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=0.22)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325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11-38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 /8/ 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SSR, solenoid, ~5.2m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/>
                </a:tc>
              </a:tr>
              <a:tr h="254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SSR2  (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8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=0.47)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325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38-177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36 /20/ 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SSR, solenoid, 7.77m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/>
                </a:tc>
              </a:tr>
              <a:tr h="4001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LB 650   (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8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=0.61)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650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177-480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 /10*/ 10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5-cell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ellip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doubl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~4m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/>
                </a:tc>
              </a:tr>
              <a:tr h="4001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HB 650  (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8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=0.9)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650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480-3000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162 / 27*/ 27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5-cell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ellipt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doublet, ~9m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/>
                </a:tc>
              </a:tr>
              <a:tr h="254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ILC  1.3  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8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=1.0)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3000-8000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224 / 28/ 28</a:t>
                      </a:r>
                      <a:endParaRPr kumimoji="0" lang="en-US" sz="1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9-cell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ellipt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., quad, 12.6m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1544637" y="1600200"/>
            <a:ext cx="741363" cy="381000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MEBT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14401" y="1600200"/>
            <a:ext cx="609599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RFQ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1000" y="1600200"/>
            <a:ext cx="533400" cy="381000"/>
          </a:xfrm>
          <a:prstGeom prst="rect">
            <a:avLst/>
          </a:prstGeom>
          <a:solidFill>
            <a:srgbClr val="C0C0C0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H</a:t>
            </a:r>
            <a:r>
              <a:rPr lang="en-US" sz="1400" baseline="50000" dirty="0" smtClean="0">
                <a:solidFill>
                  <a:schemeClr val="tx1"/>
                </a:solidFill>
              </a:rPr>
              <a:t>-</a:t>
            </a:r>
          </a:p>
          <a:p>
            <a:pPr algn="ctr">
              <a:lnSpc>
                <a:spcPts val="12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gun</a:t>
            </a:r>
            <a:endParaRPr lang="en-US" sz="1400" baseline="5000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2000" y="2514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RT (~15m)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7" name="Left-Right Arrow 26"/>
          <p:cNvSpPr/>
          <p:nvPr/>
        </p:nvSpPr>
        <p:spPr bwMode="auto">
          <a:xfrm>
            <a:off x="457200" y="2362200"/>
            <a:ext cx="2057400" cy="152400"/>
          </a:xfrm>
          <a:prstGeom prst="left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  <a:defRPr/>
            </a:pPr>
            <a:endParaRPr lang="en-US" sz="2400"/>
          </a:p>
        </p:txBody>
      </p:sp>
      <p:sp>
        <p:nvSpPr>
          <p:cNvPr id="36" name="Rectangle 35"/>
          <p:cNvSpPr/>
          <p:nvPr/>
        </p:nvSpPr>
        <p:spPr>
          <a:xfrm>
            <a:off x="7520608" y="2035957"/>
            <a:ext cx="914400" cy="326243"/>
          </a:xfrm>
          <a:prstGeom prst="rect">
            <a:avLst/>
          </a:prstGeom>
          <a:solidFill>
            <a:schemeClr val="tx1"/>
          </a:solidFill>
        </p:spPr>
        <p:txBody>
          <a:bodyPr wrap="square" lIns="9144" tIns="9144" rIns="9144" bIns="9144">
            <a:spAutoFit/>
          </a:bodyPr>
          <a:lstStyle/>
          <a:p>
            <a:pPr lvl="0" algn="ctr">
              <a:spcBef>
                <a:spcPct val="20000"/>
              </a:spcBef>
              <a:buClr>
                <a:srgbClr val="FFFF00"/>
              </a:buClr>
              <a:buSzPct val="80000"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</a:rPr>
              <a:t>Pulsed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267200" y="2030897"/>
            <a:ext cx="609600" cy="326243"/>
          </a:xfrm>
          <a:prstGeom prst="rect">
            <a:avLst/>
          </a:prstGeom>
          <a:solidFill>
            <a:schemeClr val="tx1"/>
          </a:solidFill>
        </p:spPr>
        <p:txBody>
          <a:bodyPr wrap="square" lIns="9144" tIns="9144" rIns="9144" bIns="9144">
            <a:spAutoFit/>
          </a:bodyPr>
          <a:lstStyle/>
          <a:p>
            <a:pPr lvl="0" algn="ctr">
              <a:spcBef>
                <a:spcPct val="20000"/>
              </a:spcBef>
              <a:buClr>
                <a:srgbClr val="FFFF00"/>
              </a:buClr>
              <a:buSzPct val="80000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CW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74" name="Rectangle 73"/>
          <p:cNvSpPr/>
          <p:nvPr/>
        </p:nvSpPr>
        <p:spPr>
          <a:xfrm>
            <a:off x="914400" y="2057400"/>
            <a:ext cx="609600" cy="295466"/>
          </a:xfrm>
          <a:prstGeom prst="rect">
            <a:avLst/>
          </a:prstGeom>
          <a:solidFill>
            <a:schemeClr val="tx1"/>
          </a:solidFill>
        </p:spPr>
        <p:txBody>
          <a:bodyPr wrap="square" lIns="9144" tIns="9144" rIns="9144" bIns="9144">
            <a:spAutoFit/>
          </a:bodyPr>
          <a:lstStyle/>
          <a:p>
            <a:pPr lvl="0" algn="ctr">
              <a:spcBef>
                <a:spcPct val="20000"/>
              </a:spcBef>
              <a:buClr>
                <a:srgbClr val="FFFF00"/>
              </a:buClr>
              <a:buSzPct val="80000"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</a:rPr>
              <a:t>RT</a:t>
            </a:r>
            <a:r>
              <a:rPr lang="en-US" b="1" dirty="0" smtClean="0">
                <a:solidFill>
                  <a:srgbClr val="0000FF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IIFC meeting,Nov.26, 2012</a:t>
            </a:r>
            <a:endParaRPr lang="en-US" dirty="0"/>
          </a:p>
        </p:txBody>
      </p:sp>
      <p:sp>
        <p:nvSpPr>
          <p:cNvPr id="38" name="Footer Placeholder 3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N.Solyak, "Project X Beam Physics"</a:t>
            </a:r>
            <a:endParaRPr lang="en-US" dirty="0"/>
          </a:p>
        </p:txBody>
      </p:sp>
      <p:cxnSp>
        <p:nvCxnSpPr>
          <p:cNvPr id="34" name="Straight Arrow Connector 33"/>
          <p:cNvCxnSpPr>
            <a:stCxn id="21" idx="3"/>
            <a:endCxn id="29" idx="1"/>
          </p:cNvCxnSpPr>
          <p:nvPr/>
        </p:nvCxnSpPr>
        <p:spPr>
          <a:xfrm>
            <a:off x="6751637" y="1790700"/>
            <a:ext cx="33496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55023" y="5791200"/>
            <a:ext cx="775000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</a:t>
            </a:r>
            <a:r>
              <a:rPr lang="en-US" sz="1600" dirty="0" smtClean="0"/>
              <a:t>All doublets and correctors are normal conducting</a:t>
            </a:r>
          </a:p>
          <a:p>
            <a:r>
              <a:rPr lang="en-US" sz="1600" baseline="30000" dirty="0" smtClean="0"/>
              <a:t>+ </a:t>
            </a:r>
            <a:r>
              <a:rPr lang="en-US" sz="1600" dirty="0" smtClean="0"/>
              <a:t>Updated Lattice. Main focus to improve performance of front –end (PXIE) and 1GeV  </a:t>
            </a:r>
            <a:r>
              <a:rPr lang="en-US" sz="1600" dirty="0" err="1" smtClean="0"/>
              <a:t>Linac</a:t>
            </a:r>
            <a:endParaRPr lang="en-US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5867400" y="914400"/>
            <a:ext cx="867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Stage 2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457200" y="1295400"/>
            <a:ext cx="5562600" cy="76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286000" y="914400"/>
            <a:ext cx="867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Stage 1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7543800" y="990600"/>
            <a:ext cx="867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Stage 3</a:t>
            </a:r>
            <a:endParaRPr lang="en-US" dirty="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7162800" y="1371600"/>
            <a:ext cx="1524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6019800" y="1371600"/>
            <a:ext cx="6858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60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2133600" y="274638"/>
            <a:ext cx="5562600" cy="1143000"/>
          </a:xfrm>
          <a:ln/>
        </p:spPr>
        <p:txBody>
          <a:bodyPr lIns="0" tIns="22932" rIns="0" bIns="0" anchor="ctr">
            <a:normAutofit fontScale="90000"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z="2600" b="1" dirty="0"/>
              <a:t>LEBT + RFQ </a:t>
            </a:r>
            <a:br>
              <a:rPr lang="en-US" sz="2600" b="1" dirty="0"/>
            </a:br>
            <a:r>
              <a:rPr lang="en-US" sz="2600" b="1" dirty="0"/>
              <a:t>Input = </a:t>
            </a:r>
            <a:r>
              <a:rPr lang="en-US" sz="2600" b="1" dirty="0" smtClean="0"/>
              <a:t>Gaussian Beam</a:t>
            </a:r>
            <a:r>
              <a:rPr lang="en-US" sz="2600" b="1" dirty="0"/>
              <a:t/>
            </a:r>
            <a:br>
              <a:rPr lang="en-US" sz="2600" b="1" dirty="0"/>
            </a:br>
            <a:r>
              <a:rPr lang="en-US" sz="2600" b="1" dirty="0" err="1"/>
              <a:t>Emittance</a:t>
            </a:r>
            <a:r>
              <a:rPr lang="en-US" sz="2600" b="1" dirty="0"/>
              <a:t> Evolution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7493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248400" y="2514600"/>
            <a:ext cx="141763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5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n-US" dirty="0"/>
              <a:t>Longitudinal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6706394" y="3507468"/>
            <a:ext cx="131762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5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n-US" dirty="0"/>
              <a:t>Transverse</a:t>
            </a:r>
          </a:p>
        </p:txBody>
      </p:sp>
    </p:spTree>
    <p:extLst>
      <p:ext uri="{BB962C8B-B14F-4D97-AF65-F5344CB8AC3E}">
        <p14:creationId xmlns:p14="http://schemas.microsoft.com/office/powerpoint/2010/main" val="2411272418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1066800" y="84908"/>
            <a:ext cx="7010400" cy="912223"/>
          </a:xfrm>
          <a:ln/>
        </p:spPr>
        <p:txBody>
          <a:bodyPr lIns="0" tIns="22932" rIns="0" bIns="0" anchor="ctr">
            <a:norm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z="2600" b="1" dirty="0"/>
              <a:t>LEBT + RFQ </a:t>
            </a:r>
            <a:br>
              <a:rPr lang="en-US" sz="2600" b="1" dirty="0"/>
            </a:br>
            <a:r>
              <a:rPr lang="en-US" sz="2600" b="1" dirty="0"/>
              <a:t>Input = </a:t>
            </a:r>
            <a:r>
              <a:rPr lang="en-US" sz="2600" b="1" dirty="0" smtClean="0"/>
              <a:t>Gaussian Beam: Particle </a:t>
            </a:r>
            <a:r>
              <a:rPr lang="en-US" sz="2600" b="1" dirty="0"/>
              <a:t>and Power Losses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95700"/>
            <a:ext cx="4114800" cy="262890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95700"/>
            <a:ext cx="4114800" cy="262890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57" y="990600"/>
            <a:ext cx="8001000" cy="2655026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0961095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28800" y="46038"/>
            <a:ext cx="6477000" cy="792162"/>
          </a:xfrm>
        </p:spPr>
        <p:txBody>
          <a:bodyPr>
            <a:noAutofit/>
          </a:bodyPr>
          <a:lstStyle/>
          <a:p>
            <a:r>
              <a:rPr lang="en-US" sz="3200" dirty="0" smtClean="0"/>
              <a:t>MEBT:  Beam chopping  &amp; diagnostics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N.Solyak, "Project X Beam Physics"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743200"/>
            <a:ext cx="7467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/>
          <p:cNvPicPr>
            <a:picLocks noGrp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8153400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609600" y="5181600"/>
            <a:ext cx="7848600" cy="1107996"/>
          </a:xfrm>
          <a:prstGeom prst="rect">
            <a:avLst/>
          </a:prstGeom>
          <a:solidFill>
            <a:schemeClr val="accent2">
              <a:lumMod val="20000"/>
              <a:lumOff val="80000"/>
              <a:alpha val="7000"/>
            </a:schemeClr>
          </a:solidFill>
          <a:ln w="3175">
            <a:solidFill>
              <a:schemeClr val="accent1">
                <a:shade val="95000"/>
                <a:satMod val="10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685800" marR="0" lvl="0" indent="-685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Violet - chopping system: 2 kickers  (180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/>
              </a:rPr>
              <a:t>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tr. phase adv. and absorber (90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/>
              </a:rPr>
              <a:t>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from last kicker).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685800" marR="0" lvl="0" indent="-685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lue - 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bunching cavities 162.5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MHz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+ other equipment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scarpers and diagnostics).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685800" lvl="0" indent="-6858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Yellow –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mainly diagnostics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to measure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beam coming out of RFQ (#1)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and to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SRF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linac</a:t>
            </a:r>
            <a:r>
              <a:rPr lang="en-US" sz="1600" b="1" dirty="0" smtClean="0">
                <a:solidFill>
                  <a:srgbClr val="000099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(#8)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Calibri" pitchFamily="34" charset="0"/>
            </a:endParaRPr>
          </a:p>
          <a:p>
            <a:pPr marL="685800" marR="0" lvl="0" indent="-685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Green - vacuum pumps and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diagnostics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Start/end– interfaces with the RFQ (left) and HWR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-142212" y="3122906"/>
            <a:ext cx="868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RFQ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IIFC meeting,Nov.26, 2012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86000" y="4800600"/>
            <a:ext cx="5305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components are room temperature;  Length ~10 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305800" cy="191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0" y="76200"/>
            <a:ext cx="5486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MEBT  chopping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581400" y="9144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Chopped beam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33800"/>
            <a:ext cx="8317802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429000" y="32766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Passing beam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3048000"/>
            <a:ext cx="762000" cy="512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b="1" dirty="0" smtClean="0">
                <a:solidFill>
                  <a:srgbClr val="009900"/>
                </a:solidFill>
              </a:rPr>
              <a:t>MEBT dump</a:t>
            </a:r>
            <a:endParaRPr lang="en-US" b="1" dirty="0">
              <a:solidFill>
                <a:srgbClr val="009900"/>
              </a:solidFill>
            </a:endParaRPr>
          </a:p>
        </p:txBody>
      </p:sp>
      <p:cxnSp>
        <p:nvCxnSpPr>
          <p:cNvPr id="9" name="Straight Arrow Connector 8"/>
          <p:cNvCxnSpPr>
            <a:stCxn id="7" idx="0"/>
          </p:cNvCxnSpPr>
          <p:nvPr/>
        </p:nvCxnSpPr>
        <p:spPr>
          <a:xfrm rot="16200000" flipV="1">
            <a:off x="5562600" y="2667000"/>
            <a:ext cx="304800" cy="457200"/>
          </a:xfrm>
          <a:prstGeom prst="straightConnector1">
            <a:avLst/>
          </a:prstGeom>
          <a:ln w="254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38200" y="5638800"/>
            <a:ext cx="7924800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ts val="1900"/>
              </a:lnSpc>
              <a:tabLst>
                <a:tab pos="228600" algn="l"/>
              </a:tabLst>
            </a:pPr>
            <a:r>
              <a:rPr lang="en-US" sz="2000" dirty="0" smtClean="0"/>
              <a:t>Use of 2 kickers with 180 deg. phase advance reduces kicker voltage</a:t>
            </a:r>
            <a:br>
              <a:rPr lang="en-US" sz="2000" dirty="0" smtClean="0"/>
            </a:br>
            <a:r>
              <a:rPr lang="en-US" sz="2000" dirty="0" smtClean="0"/>
              <a:t>  </a:t>
            </a:r>
            <a:r>
              <a:rPr lang="en-US" sz="2000" dirty="0" smtClean="0">
                <a:sym typeface="Symbol"/>
              </a:rPr>
              <a:t></a:t>
            </a:r>
            <a:r>
              <a:rPr lang="en-US" sz="2000" dirty="0" smtClean="0"/>
              <a:t>  </a:t>
            </a:r>
            <a:r>
              <a:rPr lang="en-US" sz="2000" i="1" dirty="0" smtClean="0">
                <a:solidFill>
                  <a:srgbClr val="000066"/>
                </a:solidFill>
              </a:rPr>
              <a:t>±250 V effective voltage on the kicker, 16 mm gap between plates</a:t>
            </a:r>
          </a:p>
          <a:p>
            <a:pPr marL="228600" indent="-228600">
              <a:lnSpc>
                <a:spcPts val="1900"/>
              </a:lnSpc>
              <a:tabLst>
                <a:tab pos="228600" algn="l"/>
              </a:tabLst>
            </a:pPr>
            <a:r>
              <a:rPr lang="en-US" sz="2000" dirty="0" smtClean="0"/>
              <a:t>DC correctors minimize vertical displacement for passing beam</a:t>
            </a:r>
            <a:endParaRPr lang="en-US" sz="200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IIFC meeting,Nov.26, 2012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N.Solyak, "Project X Beam Physics"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06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57400" y="228600"/>
            <a:ext cx="6096000" cy="487362"/>
          </a:xfrm>
        </p:spPr>
        <p:txBody>
          <a:bodyPr>
            <a:noAutofit/>
          </a:bodyPr>
          <a:lstStyle/>
          <a:p>
            <a:r>
              <a:rPr lang="en-US" sz="3200" dirty="0" smtClean="0"/>
              <a:t>Collimation and Beam Losses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6"/>
          <a:stretch>
            <a:fillRect/>
          </a:stretch>
        </p:blipFill>
        <p:spPr>
          <a:xfrm>
            <a:off x="304800" y="2971800"/>
            <a:ext cx="8104262" cy="3048000"/>
          </a:xfrm>
          <a:ln w="3175">
            <a:solidFill>
              <a:schemeClr val="accent1">
                <a:shade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124200" y="4724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MEBT dump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60198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Chopped beam are lost at MEBT dump at level 99.94% (6</a:t>
            </a:r>
            <a:r>
              <a:rPr lang="en-US" dirty="0" smtClean="0">
                <a:sym typeface="Symbol"/>
              </a:rPr>
              <a:t></a:t>
            </a:r>
            <a:r>
              <a:rPr lang="en-US" dirty="0" smtClean="0"/>
              <a:t> Gaussian 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57600" y="3657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Small losses in SCRF section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371600" y="2971800"/>
            <a:ext cx="2514600" cy="15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57400" y="25908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MEBT</a:t>
            </a:r>
            <a:endParaRPr lang="en-US" sz="20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962400" y="2971800"/>
            <a:ext cx="2438400" cy="15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619500" y="3009900"/>
            <a:ext cx="53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6180804" y="2933700"/>
            <a:ext cx="53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962400" y="25146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SC: HWR+SSR1</a:t>
            </a:r>
            <a:endParaRPr lang="en-US" sz="20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477000" y="2971800"/>
            <a:ext cx="1981200" cy="15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477000" y="25908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Diagnostics</a:t>
            </a:r>
            <a:endParaRPr lang="en-US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2286000" y="5105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Kicker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 rot="10800000">
            <a:off x="1905000" y="4953000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 flipH="1" flipV="1">
            <a:off x="2362994" y="49522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6200000" flipV="1">
            <a:off x="2819400" y="4495800"/>
            <a:ext cx="304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IIFC meeting,Nov.26, 2012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N.Solyak, "Project X Beam Physics"</a:t>
            </a:r>
            <a:endParaRPr lang="en-US" dirty="0"/>
          </a:p>
        </p:txBody>
      </p:sp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8229600" cy="1971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6" name="Straight Arrow Connector 25"/>
          <p:cNvCxnSpPr/>
          <p:nvPr/>
        </p:nvCxnSpPr>
        <p:spPr>
          <a:xfrm rot="16200000" flipH="1">
            <a:off x="2895600" y="3962400"/>
            <a:ext cx="304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600200" y="34290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Collimation </a:t>
            </a:r>
          </a:p>
          <a:p>
            <a:r>
              <a:rPr lang="en-US" dirty="0" smtClean="0"/>
              <a:t>Before SCRF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85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1524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CC"/>
                </a:solidFill>
              </a:rPr>
              <a:t>Longitudinal acceptance</a:t>
            </a:r>
            <a:endParaRPr lang="en-US" sz="3200" dirty="0">
              <a:solidFill>
                <a:srgbClr val="0000CC"/>
              </a:solidFill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9" t="7264" r="10258" b="6053"/>
          <a:stretch>
            <a:fillRect/>
          </a:stretch>
        </p:blipFill>
        <p:spPr bwMode="auto">
          <a:xfrm>
            <a:off x="228601" y="2209800"/>
            <a:ext cx="3200399" cy="30480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asaini\Documents\TraceWin\Work\PXIE\PXIE8\PXIE8_NS_v1\Acceptances\Longitudinal\MEBT+SSR1\Output\plots\zaccept_MismatchedBeam_MEBT_begini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6" t="7261" r="10261" b="6051"/>
          <a:stretch>
            <a:fillRect/>
          </a:stretch>
        </p:blipFill>
        <p:spPr bwMode="auto">
          <a:xfrm>
            <a:off x="3429000" y="2209800"/>
            <a:ext cx="2743200" cy="30480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saini\Documents\TraceWin\Work\PXIE\PXIE8\PXIE8_NS_v1\Acceptances\Longitudinal\MEBT+SSR1\Output\plots\zaccept_MismatchedBeam_SC_linac_begini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6" t="7261" r="8551" b="6051"/>
          <a:stretch>
            <a:fillRect/>
          </a:stretch>
        </p:blipFill>
        <p:spPr bwMode="auto">
          <a:xfrm>
            <a:off x="6172200" y="2209800"/>
            <a:ext cx="2819400" cy="30480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6135046" y="914400"/>
            <a:ext cx="3008954" cy="1162110"/>
            <a:chOff x="5964729" y="2647890"/>
            <a:chExt cx="3169485" cy="1085910"/>
          </a:xfrm>
        </p:grpSpPr>
        <p:sp>
          <p:nvSpPr>
            <p:cNvPr id="12" name="Rectangle 11"/>
            <p:cNvSpPr/>
            <p:nvPr/>
          </p:nvSpPr>
          <p:spPr>
            <a:xfrm>
              <a:off x="5975499" y="2763846"/>
              <a:ext cx="270743" cy="2286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964729" y="3409890"/>
              <a:ext cx="270743" cy="2286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973730" y="3101106"/>
              <a:ext cx="270743" cy="228600"/>
            </a:xfrm>
            <a:prstGeom prst="rect">
              <a:avLst/>
            </a:prstGeom>
            <a:solidFill>
              <a:srgbClr val="30CC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356499" y="2647890"/>
              <a:ext cx="26171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Initial distribution</a:t>
              </a:r>
              <a:endParaRPr lang="en-US" sz="20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278531" y="2971800"/>
              <a:ext cx="2855683" cy="373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 Acceptance boundary  </a:t>
              </a:r>
              <a:endParaRPr lang="en-US" sz="20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344097" y="3333690"/>
              <a:ext cx="2590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6</a:t>
              </a:r>
              <a:r>
                <a:rPr lang="en-US" sz="2000" b="1" dirty="0" smtClean="0">
                  <a:sym typeface="Symbol"/>
                </a:rPr>
                <a:t> </a:t>
              </a:r>
              <a:r>
                <a:rPr lang="en-US" sz="2000" b="1" dirty="0" smtClean="0"/>
                <a:t>Gaussian</a:t>
              </a:r>
              <a:endParaRPr lang="en-US" sz="2000" b="1" dirty="0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3429000" y="5334000"/>
            <a:ext cx="2590800" cy="646331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60 % mismatched input beam @ MEBT entrance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400800" y="5334000"/>
            <a:ext cx="2514600" cy="646331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60 % mismatched input beam @ HWR entrance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914400" y="5486400"/>
            <a:ext cx="1905000" cy="369332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No mismatched</a:t>
            </a:r>
            <a:endParaRPr lang="en-US" dirty="0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IIFC meeting,Nov.26, 2012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N.Solyak, "Project X Beam Physics"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33400" y="1295400"/>
            <a:ext cx="449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smtClean="0">
                <a:solidFill>
                  <a:srgbClr val="0000CC"/>
                </a:solidFill>
              </a:rPr>
              <a:t>At the end of SSR1 (PXIE)</a:t>
            </a:r>
            <a:endParaRPr lang="en-US" sz="3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73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05000" y="46038"/>
            <a:ext cx="6477000" cy="792162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rgbClr val="000099"/>
                </a:solidFill>
              </a:rPr>
              <a:t>Mismatch effect on Longitudinal profile </a:t>
            </a:r>
            <a:endParaRPr lang="en-US" sz="3000" dirty="0">
              <a:solidFill>
                <a:srgbClr val="000099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t="7449" r="10000" b="4966"/>
          <a:stretch>
            <a:fillRect/>
          </a:stretch>
        </p:blipFill>
        <p:spPr bwMode="auto">
          <a:xfrm>
            <a:off x="228600" y="1524000"/>
            <a:ext cx="4267200" cy="3583723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idx="4294967295"/>
          </p:nvPr>
        </p:nvSpPr>
        <p:spPr>
          <a:xfrm>
            <a:off x="304800" y="5257800"/>
            <a:ext cx="4040188" cy="457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 smtClean="0"/>
              <a:t>Input beam @ MEBT entrance </a:t>
            </a:r>
            <a:endParaRPr lang="en-US" sz="2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4472608" y="5231297"/>
            <a:ext cx="4495800" cy="4572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400" dirty="0" smtClean="0"/>
              <a:t>Output beam @end of 1 </a:t>
            </a:r>
            <a:r>
              <a:rPr lang="en-US" sz="2400" dirty="0" err="1" smtClean="0"/>
              <a:t>GeV</a:t>
            </a:r>
            <a:r>
              <a:rPr lang="en-US" sz="2400" dirty="0" smtClean="0"/>
              <a:t> </a:t>
            </a:r>
            <a:r>
              <a:rPr lang="en-US" sz="2400" dirty="0" err="1" smtClean="0"/>
              <a:t>Linac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" t="6051" r="7696" b="6051"/>
          <a:stretch>
            <a:fillRect/>
          </a:stretch>
        </p:blipFill>
        <p:spPr>
          <a:xfrm>
            <a:off x="4572000" y="1524000"/>
            <a:ext cx="4378475" cy="3581400"/>
          </a:xfrm>
          <a:ln w="3175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752600" y="6019800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Small effect on transverse beam profile</a:t>
            </a:r>
            <a:endParaRPr lang="en-US" sz="20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24800" y="4267200"/>
            <a:ext cx="838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R, mm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1905000" y="4690646"/>
            <a:ext cx="91440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/>
              <a:t>R/sigma</a:t>
            </a:r>
            <a:endParaRPr lang="en-US" sz="1600" b="1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IIFC meeting,Nov.26, 2012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N.Solyak, "Project X Beam Physics"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629400" y="4724400"/>
            <a:ext cx="91440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/>
              <a:t>R/sigma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94977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09800" y="152400"/>
            <a:ext cx="5638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Beam Extinction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IIFC meeting,Nov.26,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N.Solyak, "Project X Beam Physics"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4198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343328"/>
            <a:ext cx="8915400" cy="3295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09600" y="5638800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99"/>
                </a:solidFill>
                <a:latin typeface="Comic Sans MS" pitchFamily="66" charset="0"/>
              </a:rPr>
              <a:t>Schematic of extinction measurement experiment, 3-sigma envelope for passing and deflecting beams are shown in blue.</a:t>
            </a:r>
            <a:endParaRPr lang="en-US" sz="2000" b="1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1066800"/>
            <a:ext cx="8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Project X will provide beams for different HEP experiments. Some of them (mu2e) have a strict requirement (&lt;10</a:t>
            </a:r>
            <a:r>
              <a:rPr lang="en-US" baseline="30000" dirty="0" smtClean="0"/>
              <a:t>-9</a:t>
            </a:r>
            <a:r>
              <a:rPr lang="en-US" dirty="0" smtClean="0"/>
              <a:t>) for beam extinction for removed bunches. An extinction level better than 10</a:t>
            </a:r>
            <a:r>
              <a:rPr lang="en-US" baseline="30000" dirty="0" smtClean="0"/>
              <a:t>-4</a:t>
            </a:r>
            <a:r>
              <a:rPr lang="en-US" dirty="0" smtClean="0"/>
              <a:t> is specified for the MEBT. This number is mainly determined by available in MEBT diagnostics.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1401754" y="2713048"/>
            <a:ext cx="1161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DC corrector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81200" y="0"/>
            <a:ext cx="54102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IIFC meeting,Nov.26,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N.Solyak, "Project X Beam Physics"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219200"/>
            <a:ext cx="83058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2800" dirty="0" smtClean="0"/>
              <a:t>Several iterations of Project X Lattices for CW </a:t>
            </a:r>
            <a:r>
              <a:rPr lang="en-US" sz="2800" dirty="0" err="1" smtClean="0"/>
              <a:t>linac</a:t>
            </a:r>
            <a:r>
              <a:rPr lang="en-US" sz="2800" dirty="0" smtClean="0"/>
              <a:t>, Pulsed </a:t>
            </a:r>
            <a:r>
              <a:rPr lang="en-US" sz="2800" dirty="0" err="1" smtClean="0"/>
              <a:t>Linac</a:t>
            </a:r>
            <a:r>
              <a:rPr lang="en-US" sz="2800" dirty="0" smtClean="0"/>
              <a:t> and transport lines were proposed, optimized and studied</a:t>
            </a:r>
          </a:p>
          <a:p>
            <a:pPr marL="685800" lvl="1" indent="-228600">
              <a:buFontTx/>
              <a:buChar char="-"/>
            </a:pPr>
            <a:r>
              <a:rPr lang="en-US" sz="2400" i="1" dirty="0" smtClean="0">
                <a:solidFill>
                  <a:srgbClr val="000099"/>
                </a:solidFill>
              </a:rPr>
              <a:t>Beam physics studies (cross-check with different codes)</a:t>
            </a:r>
          </a:p>
          <a:p>
            <a:pPr marL="685800" lvl="1" indent="-228600">
              <a:buFontTx/>
              <a:buChar char="-"/>
            </a:pPr>
            <a:r>
              <a:rPr lang="en-US" sz="2400" i="1" dirty="0" smtClean="0">
                <a:solidFill>
                  <a:srgbClr val="000099"/>
                </a:solidFill>
              </a:rPr>
              <a:t>Halo formation and losses</a:t>
            </a:r>
          </a:p>
          <a:p>
            <a:pPr marL="685800" lvl="1" indent="-228600">
              <a:buFontTx/>
              <a:buChar char="-"/>
            </a:pPr>
            <a:r>
              <a:rPr lang="en-US" sz="2400" i="1" dirty="0" smtClean="0">
                <a:solidFill>
                  <a:srgbClr val="000099"/>
                </a:solidFill>
              </a:rPr>
              <a:t>Error analysis, including mismatch, misalignments, RF errors </a:t>
            </a:r>
          </a:p>
          <a:p>
            <a:pPr marL="685800" lvl="1" indent="-228600">
              <a:buFontTx/>
              <a:buChar char="-"/>
            </a:pPr>
            <a:r>
              <a:rPr lang="en-US" sz="2400" i="1" dirty="0" smtClean="0">
                <a:solidFill>
                  <a:srgbClr val="000099"/>
                </a:solidFill>
              </a:rPr>
              <a:t>Failure analysis</a:t>
            </a:r>
          </a:p>
          <a:p>
            <a:pPr marL="685800" lvl="1" indent="-228600">
              <a:buFontTx/>
              <a:buChar char="-"/>
            </a:pPr>
            <a:r>
              <a:rPr lang="en-US" sz="2400" i="1" dirty="0" smtClean="0">
                <a:solidFill>
                  <a:srgbClr val="000099"/>
                </a:solidFill>
                <a:sym typeface="Wingdings" pitchFamily="2" charset="2"/>
              </a:rPr>
              <a:t>Output </a:t>
            </a:r>
            <a:r>
              <a:rPr lang="en-US" sz="2400" i="1" dirty="0" smtClean="0">
                <a:solidFill>
                  <a:srgbClr val="000099"/>
                </a:solidFill>
              </a:rPr>
              <a:t>Specifications for beam-line components.</a:t>
            </a:r>
          </a:p>
          <a:p>
            <a:pPr marL="685800" lvl="1" indent="-228600">
              <a:buFontTx/>
              <a:buChar char="-"/>
            </a:pPr>
            <a:endParaRPr lang="en-US" sz="800" dirty="0" smtClean="0"/>
          </a:p>
          <a:p>
            <a:pPr marL="228600" indent="-228600">
              <a:buFont typeface="Arial" pitchFamily="34" charset="0"/>
              <a:buChar char="•"/>
            </a:pPr>
            <a:r>
              <a:rPr lang="en-US" sz="2800" dirty="0" smtClean="0"/>
              <a:t>Each iteration is result of close work physicists and engineering team of </a:t>
            </a:r>
            <a:r>
              <a:rPr lang="en-US" sz="2800" dirty="0" err="1" smtClean="0"/>
              <a:t>PrX</a:t>
            </a:r>
            <a:r>
              <a:rPr lang="en-US" sz="2800" dirty="0" smtClean="0"/>
              <a:t> collaboration</a:t>
            </a:r>
          </a:p>
          <a:p>
            <a:pPr marL="228600" indent="-228600">
              <a:buFont typeface="Arial" pitchFamily="34" charset="0"/>
              <a:buChar char="•"/>
            </a:pPr>
            <a:endParaRPr lang="en-US" sz="800" dirty="0" smtClean="0"/>
          </a:p>
          <a:p>
            <a:pPr marL="228600" indent="-228600">
              <a:buFont typeface="Arial" pitchFamily="34" charset="0"/>
              <a:buChar char="•"/>
            </a:pPr>
            <a:r>
              <a:rPr lang="en-US" sz="2800" dirty="0" smtClean="0"/>
              <a:t>PXIE is our nearest goal to evaluate critical technology of the Project X Front-end.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667000"/>
            <a:ext cx="8229600" cy="16002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sz="5400" dirty="0" smtClean="0">
                <a:latin typeface="Rockwell" pitchFamily="18" charset="0"/>
              </a:rPr>
              <a:t>Thank you  for your </a:t>
            </a:r>
          </a:p>
          <a:p>
            <a:pPr algn="ctr">
              <a:buNone/>
            </a:pPr>
            <a:r>
              <a:rPr lang="en-US" sz="5400" dirty="0" smtClean="0">
                <a:latin typeface="Rockwell" pitchFamily="18" charset="0"/>
              </a:rPr>
              <a:t>attention !</a:t>
            </a:r>
            <a:endParaRPr lang="en-US" sz="5400" dirty="0">
              <a:latin typeface="Rockwell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IIFC meeting,Nov.26,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N.Solyak, "Project X Beam Physics"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0" y="46038"/>
            <a:ext cx="53340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Project X Staging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371600"/>
            <a:ext cx="8458200" cy="4724400"/>
          </a:xfrm>
        </p:spPr>
        <p:txBody>
          <a:bodyPr>
            <a:normAutofit lnSpcReduction="10000"/>
          </a:bodyPr>
          <a:lstStyle/>
          <a:p>
            <a:pPr marL="228600" indent="-228600"/>
            <a:r>
              <a:rPr lang="en-US" dirty="0" smtClean="0"/>
              <a:t>Stage 1: CW </a:t>
            </a:r>
            <a:r>
              <a:rPr lang="en-US" dirty="0" err="1" smtClean="0"/>
              <a:t>linac</a:t>
            </a:r>
            <a:r>
              <a:rPr lang="en-US" dirty="0" smtClean="0"/>
              <a:t>: 1 </a:t>
            </a:r>
            <a:r>
              <a:rPr lang="en-US" dirty="0" err="1" smtClean="0"/>
              <a:t>GeV</a:t>
            </a:r>
            <a:r>
              <a:rPr lang="en-US" dirty="0" smtClean="0"/>
              <a:t> x 1mA = 1 MW</a:t>
            </a:r>
          </a:p>
          <a:p>
            <a:pPr marL="228600" indent="-228600"/>
            <a:endParaRPr lang="en-US" sz="1000" dirty="0" smtClean="0"/>
          </a:p>
          <a:p>
            <a:pPr marL="228600" indent="-228600"/>
            <a:r>
              <a:rPr lang="en-US" dirty="0" smtClean="0"/>
              <a:t>Stage 2: CW </a:t>
            </a:r>
            <a:r>
              <a:rPr lang="en-US" dirty="0" err="1" smtClean="0"/>
              <a:t>linac</a:t>
            </a:r>
            <a:r>
              <a:rPr lang="en-US" dirty="0" smtClean="0"/>
              <a:t> 1-3 </a:t>
            </a:r>
            <a:r>
              <a:rPr lang="en-US" dirty="0" err="1" smtClean="0"/>
              <a:t>GeV</a:t>
            </a:r>
            <a:r>
              <a:rPr lang="en-US" dirty="0" smtClean="0"/>
              <a:t> x 1mA; </a:t>
            </a:r>
          </a:p>
          <a:p>
            <a:pPr marL="685800" lvl="1" indent="-228600"/>
            <a:r>
              <a:rPr lang="en-US" i="1" dirty="0" smtClean="0">
                <a:solidFill>
                  <a:srgbClr val="000099"/>
                </a:solidFill>
              </a:rPr>
              <a:t>upgrade 1GeV </a:t>
            </a:r>
            <a:r>
              <a:rPr lang="en-US" i="1" dirty="0" err="1" smtClean="0">
                <a:solidFill>
                  <a:srgbClr val="000099"/>
                </a:solidFill>
              </a:rPr>
              <a:t>linac</a:t>
            </a:r>
            <a:r>
              <a:rPr lang="en-US" i="1" dirty="0" smtClean="0">
                <a:solidFill>
                  <a:srgbClr val="000099"/>
                </a:solidFill>
              </a:rPr>
              <a:t> to 2mA (1mA for 1GeV program and 1mA accelerated up to 3 </a:t>
            </a:r>
            <a:r>
              <a:rPr lang="en-US" i="1" dirty="0" err="1" smtClean="0">
                <a:solidFill>
                  <a:srgbClr val="000099"/>
                </a:solidFill>
              </a:rPr>
              <a:t>GeV</a:t>
            </a:r>
            <a:r>
              <a:rPr lang="en-US" i="1" dirty="0" smtClean="0">
                <a:solidFill>
                  <a:srgbClr val="000099"/>
                </a:solidFill>
              </a:rPr>
              <a:t>)</a:t>
            </a:r>
          </a:p>
          <a:p>
            <a:pPr marL="228600" indent="-228600"/>
            <a:endParaRPr lang="en-US" sz="1000" dirty="0" smtClean="0"/>
          </a:p>
          <a:p>
            <a:pPr marL="228600" indent="-228600"/>
            <a:r>
              <a:rPr lang="en-US" dirty="0" smtClean="0"/>
              <a:t>Stage 3: RDR - Pulsed 3-8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r>
              <a:rPr lang="en-US" dirty="0" err="1" smtClean="0"/>
              <a:t>linac</a:t>
            </a:r>
            <a:r>
              <a:rPr lang="en-US" dirty="0" smtClean="0"/>
              <a:t>  </a:t>
            </a:r>
            <a:r>
              <a:rPr lang="en-US" sz="2400" dirty="0" smtClean="0"/>
              <a:t>(5% duty cycle)</a:t>
            </a:r>
          </a:p>
          <a:p>
            <a:pPr marL="628650" lvl="1" indent="-228600"/>
            <a:r>
              <a:rPr lang="en-US" sz="2400" i="1" dirty="0" smtClean="0">
                <a:solidFill>
                  <a:srgbClr val="000099"/>
                </a:solidFill>
              </a:rPr>
              <a:t> </a:t>
            </a:r>
            <a:r>
              <a:rPr lang="en-US" i="1" dirty="0" smtClean="0">
                <a:solidFill>
                  <a:srgbClr val="000099"/>
                </a:solidFill>
              </a:rPr>
              <a:t>Injection to Recycler/MI (upgraded) --&gt; 60-120 </a:t>
            </a:r>
            <a:r>
              <a:rPr lang="en-US" i="1" dirty="0" err="1" smtClean="0">
                <a:solidFill>
                  <a:srgbClr val="000099"/>
                </a:solidFill>
              </a:rPr>
              <a:t>GeV</a:t>
            </a:r>
            <a:endParaRPr lang="en-US" i="1" dirty="0" smtClean="0">
              <a:solidFill>
                <a:srgbClr val="000099"/>
              </a:solidFill>
            </a:endParaRPr>
          </a:p>
          <a:p>
            <a:pPr marL="228600" lvl="1" indent="-228600"/>
            <a:endParaRPr lang="en-US" sz="1000" dirty="0" smtClean="0"/>
          </a:p>
          <a:p>
            <a:pPr marL="228600" indent="-228600"/>
            <a:r>
              <a:rPr lang="en-US" dirty="0" smtClean="0"/>
              <a:t>Stage 4: Beyond RDR, </a:t>
            </a:r>
          </a:p>
          <a:p>
            <a:pPr marL="628650" lvl="1" indent="-228600"/>
            <a:r>
              <a:rPr lang="en-US" i="1" dirty="0" smtClean="0">
                <a:solidFill>
                  <a:srgbClr val="000099"/>
                </a:solidFill>
              </a:rPr>
              <a:t> Pulsed </a:t>
            </a:r>
            <a:r>
              <a:rPr lang="en-US" i="1" dirty="0" err="1" smtClean="0">
                <a:solidFill>
                  <a:srgbClr val="000099"/>
                </a:solidFill>
              </a:rPr>
              <a:t>Linac</a:t>
            </a:r>
            <a:r>
              <a:rPr lang="en-US" i="1" dirty="0" smtClean="0">
                <a:solidFill>
                  <a:srgbClr val="000099"/>
                </a:solidFill>
              </a:rPr>
              <a:t> upgrade to 4MW at 8 </a:t>
            </a:r>
            <a:r>
              <a:rPr lang="en-US" i="1" dirty="0" err="1" smtClean="0">
                <a:solidFill>
                  <a:srgbClr val="000099"/>
                </a:solidFill>
              </a:rPr>
              <a:t>GeV</a:t>
            </a:r>
            <a:endParaRPr lang="en-US" i="1" dirty="0" smtClean="0">
              <a:solidFill>
                <a:srgbClr val="00009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IIFC meeting,Nov.26,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N.Solyak, "Project X Beam Physics"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IIFC meeting,Nov.26,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N.Solyak, "Project X Beam Physics"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 flipH="1">
            <a:off x="685800" y="1676400"/>
            <a:ext cx="8001000" cy="3505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Thanks for providing materials for this talk:</a:t>
            </a:r>
          </a:p>
          <a:p>
            <a:pPr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S.Holmes</a:t>
            </a:r>
            <a:r>
              <a:rPr lang="en-US" dirty="0" smtClean="0"/>
              <a:t>, </a:t>
            </a:r>
            <a:r>
              <a:rPr lang="en-US" dirty="0" err="1" smtClean="0"/>
              <a:t>V.Lebedev</a:t>
            </a:r>
            <a:r>
              <a:rPr lang="en-US" dirty="0" smtClean="0"/>
              <a:t>, </a:t>
            </a:r>
            <a:r>
              <a:rPr lang="en-US" dirty="0" err="1" smtClean="0"/>
              <a:t>S.Nagaitsev</a:t>
            </a:r>
            <a:r>
              <a:rPr lang="en-US" dirty="0" smtClean="0"/>
              <a:t>, </a:t>
            </a:r>
            <a:r>
              <a:rPr lang="en-US" dirty="0" err="1" smtClean="0"/>
              <a:t>F.Ostiguy</a:t>
            </a:r>
            <a:r>
              <a:rPr lang="en-US" dirty="0" smtClean="0"/>
              <a:t>, </a:t>
            </a:r>
            <a:r>
              <a:rPr lang="en-US" dirty="0" err="1" smtClean="0"/>
              <a:t>A.Shemyakin</a:t>
            </a:r>
            <a:r>
              <a:rPr lang="en-US" dirty="0" smtClean="0"/>
              <a:t>, </a:t>
            </a:r>
            <a:r>
              <a:rPr lang="en-US" dirty="0" err="1" smtClean="0"/>
              <a:t>L.Prost</a:t>
            </a:r>
            <a:r>
              <a:rPr lang="en-US" dirty="0" smtClean="0"/>
              <a:t>, </a:t>
            </a:r>
            <a:r>
              <a:rPr lang="en-US" dirty="0" err="1" smtClean="0"/>
              <a:t>A.Saini</a:t>
            </a:r>
            <a:r>
              <a:rPr lang="en-US" dirty="0" smtClean="0"/>
              <a:t>, </a:t>
            </a:r>
            <a:r>
              <a:rPr lang="en-US" dirty="0" err="1" smtClean="0"/>
              <a:t>J.P.Carneiro</a:t>
            </a:r>
            <a:r>
              <a:rPr lang="en-US" dirty="0" smtClean="0"/>
              <a:t>, </a:t>
            </a:r>
            <a:r>
              <a:rPr lang="en-US" dirty="0" err="1" smtClean="0"/>
              <a:t>A.Vivoli</a:t>
            </a:r>
            <a:r>
              <a:rPr lang="en-US" dirty="0" smtClean="0"/>
              <a:t>, Y. </a:t>
            </a:r>
            <a:r>
              <a:rPr lang="en-US" dirty="0" err="1" smtClean="0"/>
              <a:t>Eidelman</a:t>
            </a:r>
            <a:r>
              <a:rPr lang="en-US" dirty="0" smtClean="0"/>
              <a:t>, </a:t>
            </a:r>
            <a:r>
              <a:rPr lang="en-US" dirty="0" err="1" smtClean="0"/>
              <a:t>V.Yakovlev</a:t>
            </a:r>
            <a:r>
              <a:rPr lang="en-US" dirty="0" smtClean="0"/>
              <a:t>, …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3352800" y="228600"/>
            <a:ext cx="33676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3200" dirty="0" smtClean="0">
                <a:solidFill>
                  <a:prstClr val="black"/>
                </a:solidFill>
              </a:rPr>
              <a:t>Acknowledgments</a:t>
            </a:r>
            <a:r>
              <a:rPr lang="en-US" sz="3200" dirty="0" smtClean="0">
                <a:solidFill>
                  <a:prstClr val="black"/>
                </a:solidFill>
              </a:rPr>
              <a:t>: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7" name="Rectangle 1"/>
          <p:cNvSpPr>
            <a:spLocks noChangeArrowheads="1"/>
          </p:cNvSpPr>
          <p:nvPr/>
        </p:nvSpPr>
        <p:spPr bwMode="auto">
          <a:xfrm>
            <a:off x="381000" y="1525488"/>
            <a:ext cx="8305800" cy="3513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34950" lvl="0" indent="-23495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altLang="ja-JP" sz="2000" dirty="0" smtClean="0">
                <a:ea typeface="MS Mincho" pitchFamily="49" charset="-128"/>
                <a:cs typeface="Times New Roman" pitchFamily="18" charset="0"/>
              </a:rPr>
              <a:t>in </a:t>
            </a:r>
            <a:r>
              <a:rPr lang="en-GB" altLang="ja-JP" sz="2000" b="1" dirty="0" smtClean="0">
                <a:ea typeface="MS Mincho" pitchFamily="49" charset="-128"/>
                <a:cs typeface="Times New Roman" pitchFamily="18" charset="0"/>
              </a:rPr>
              <a:t>MEBT</a:t>
            </a:r>
            <a:r>
              <a:rPr lang="en-GB" altLang="ja-JP" sz="2000" dirty="0" smtClean="0">
                <a:ea typeface="MS Mincho" pitchFamily="49" charset="-128"/>
                <a:cs typeface="Times New Roman" pitchFamily="18" charset="0"/>
              </a:rPr>
              <a:t> section </a:t>
            </a:r>
            <a:r>
              <a:rPr lang="en-GB" altLang="ja-JP" sz="2000" b="1" dirty="0" smtClean="0">
                <a:solidFill>
                  <a:srgbClr val="C00000"/>
                </a:solidFill>
                <a:ea typeface="MS Mincho" pitchFamily="49" charset="-128"/>
                <a:cs typeface="Times New Roman" pitchFamily="18" charset="0"/>
              </a:rPr>
              <a:t>Normal conducting </a:t>
            </a:r>
            <a:r>
              <a:rPr lang="en-GB" altLang="ja-JP" sz="2000" b="1" dirty="0" err="1" smtClean="0">
                <a:solidFill>
                  <a:srgbClr val="C00000"/>
                </a:solidFill>
                <a:ea typeface="MS Mincho" pitchFamily="49" charset="-128"/>
                <a:cs typeface="Times New Roman" pitchFamily="18" charset="0"/>
              </a:rPr>
              <a:t>dublets</a:t>
            </a:r>
            <a:r>
              <a:rPr lang="en-GB" altLang="ja-JP" sz="2000" b="1" dirty="0" smtClean="0">
                <a:solidFill>
                  <a:srgbClr val="C00000"/>
                </a:solidFill>
                <a:ea typeface="MS Mincho" pitchFamily="49" charset="-128"/>
                <a:cs typeface="Times New Roman" pitchFamily="18" charset="0"/>
              </a:rPr>
              <a:t> and triplets </a:t>
            </a:r>
            <a:r>
              <a:rPr lang="en-GB" altLang="ja-JP" sz="2000" dirty="0" smtClean="0">
                <a:ea typeface="MS Mincho" pitchFamily="49" charset="-128"/>
                <a:cs typeface="Times New Roman" pitchFamily="18" charset="0"/>
              </a:rPr>
              <a:t>are used</a:t>
            </a:r>
          </a:p>
          <a:p>
            <a:pPr marL="234950" marR="0" lvl="0" indent="-2349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GB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MS Mincho" pitchFamily="49" charset="-128"/>
              <a:cs typeface="Times New Roman" pitchFamily="18" charset="0"/>
            </a:endParaRPr>
          </a:p>
          <a:p>
            <a:pPr marL="234950" marR="0" lvl="0" indent="-2349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GB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itchFamily="18" charset="0"/>
              </a:rPr>
              <a:t>In the initial part of the low-energy SC </a:t>
            </a:r>
            <a:r>
              <a:rPr kumimoji="0" lang="en-GB" altLang="ja-JP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itchFamily="18" charset="0"/>
              </a:rPr>
              <a:t>linac</a:t>
            </a:r>
            <a:r>
              <a:rPr kumimoji="0" lang="en-GB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itchFamily="18" charset="0"/>
              </a:rPr>
              <a:t> (</a:t>
            </a:r>
            <a:r>
              <a:rPr kumimoji="0" lang="en-GB" altLang="ja-JP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itchFamily="18" charset="0"/>
              </a:rPr>
              <a:t>HWR, SSR1, SSR2</a:t>
            </a:r>
            <a:r>
              <a:rPr kumimoji="0" lang="en-GB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itchFamily="18" charset="0"/>
              </a:rPr>
              <a:t>) focusing is provided by </a:t>
            </a:r>
            <a:r>
              <a:rPr kumimoji="0" lang="en-GB" altLang="ja-JP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n-lt"/>
                <a:ea typeface="MS Mincho" pitchFamily="49" charset="-128"/>
                <a:cs typeface="Times New Roman" pitchFamily="18" charset="0"/>
              </a:rPr>
              <a:t>superconducting solenoids </a:t>
            </a:r>
            <a:r>
              <a:rPr kumimoji="0" lang="en-GB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itchFamily="18" charset="0"/>
              </a:rPr>
              <a:t>(round beam).</a:t>
            </a:r>
          </a:p>
          <a:p>
            <a:pPr marL="234950" marR="0" lvl="0" indent="-2349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GB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MS Mincho" pitchFamily="49" charset="-128"/>
              <a:cs typeface="Times New Roman" pitchFamily="18" charset="0"/>
            </a:endParaRPr>
          </a:p>
          <a:p>
            <a:pPr marL="234950" marR="0" lvl="0" indent="-2349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GB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itchFamily="18" charset="0"/>
              </a:rPr>
              <a:t>In </a:t>
            </a:r>
            <a:r>
              <a:rPr kumimoji="0" lang="en-GB" altLang="ja-JP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itchFamily="18" charset="0"/>
              </a:rPr>
              <a:t>650 MHz sections (LE &amp; HE)</a:t>
            </a:r>
            <a:r>
              <a:rPr kumimoji="0" lang="en-GB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itchFamily="18" charset="0"/>
              </a:rPr>
              <a:t>, a standard </a:t>
            </a:r>
            <a:r>
              <a:rPr kumimoji="0" lang="en-GB" altLang="ja-JP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MS Mincho" pitchFamily="49" charset="-128"/>
                <a:cs typeface="Times New Roman" pitchFamily="18" charset="0"/>
              </a:rPr>
              <a:t>warm FD-doublet </a:t>
            </a:r>
            <a:r>
              <a:rPr kumimoji="0" lang="en-GB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itchFamily="18" charset="0"/>
              </a:rPr>
              <a:t>lattice is used.</a:t>
            </a:r>
          </a:p>
          <a:p>
            <a:pPr marL="234950" marR="0" lvl="0" indent="-2349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GB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itchFamily="18" charset="0"/>
              </a:rPr>
              <a:t>In the Pulsed 1.3 GHz </a:t>
            </a:r>
            <a:r>
              <a:rPr kumimoji="0" lang="en-GB" altLang="ja-JP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itchFamily="18" charset="0"/>
              </a:rPr>
              <a:t>linac</a:t>
            </a:r>
            <a:r>
              <a:rPr kumimoji="0" lang="en-GB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GB" altLang="ja-JP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n-lt"/>
                <a:ea typeface="MS Mincho" pitchFamily="49" charset="-128"/>
                <a:cs typeface="Times New Roman" pitchFamily="18" charset="0"/>
              </a:rPr>
              <a:t>SC quads </a:t>
            </a:r>
            <a:r>
              <a:rPr kumimoji="0" lang="en-GB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itchFamily="18" charset="0"/>
              </a:rPr>
              <a:t>in the middle of CM is used (FODO).</a:t>
            </a:r>
          </a:p>
          <a:p>
            <a:pPr marL="234950" marR="0" lvl="0" indent="-2349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GB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MS Mincho" pitchFamily="49" charset="-128"/>
              <a:cs typeface="Times New Roman" pitchFamily="18" charset="0"/>
            </a:endParaRPr>
          </a:p>
          <a:p>
            <a:pPr marL="234950" lvl="0" indent="-23495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GB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itchFamily="18" charset="0"/>
              </a:rPr>
              <a:t>All magnets have built-in </a:t>
            </a:r>
            <a:r>
              <a:rPr lang="en-GB" altLang="ja-JP" sz="2000" dirty="0">
                <a:ea typeface="MS Mincho" pitchFamily="49" charset="-128"/>
                <a:cs typeface="Times New Roman" pitchFamily="18" charset="0"/>
              </a:rPr>
              <a:t>dipole </a:t>
            </a:r>
            <a:r>
              <a:rPr lang="en-GB" altLang="ja-JP" sz="2000" dirty="0" smtClean="0">
                <a:ea typeface="MS Mincho" pitchFamily="49" charset="-128"/>
                <a:cs typeface="Times New Roman" pitchFamily="18" charset="0"/>
              </a:rPr>
              <a:t>correctors and </a:t>
            </a:r>
            <a:r>
              <a:rPr lang="en-GB" altLang="ja-JP" sz="2000" dirty="0">
                <a:ea typeface="MS Mincho" pitchFamily="49" charset="-128"/>
                <a:cs typeface="Times New Roman" pitchFamily="18" charset="0"/>
              </a:rPr>
              <a:t>BPM for </a:t>
            </a:r>
            <a:r>
              <a:rPr kumimoji="0" lang="en-GB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itchFamily="18" charset="0"/>
              </a:rPr>
              <a:t>beam steering.</a:t>
            </a:r>
          </a:p>
          <a:p>
            <a:pPr marL="234950" marR="0" lvl="0" indent="-2349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altLang="ja-JP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itchFamily="18" charset="0"/>
              </a:rPr>
              <a:t> </a:t>
            </a:r>
            <a:endParaRPr kumimoji="0" lang="en-US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234950" marR="0" lvl="0" indent="-234950" algn="just" defTabSz="914400" rtl="0" eaLnBrk="0" fontAlgn="base" latinLnBrk="0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GB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itchFamily="18" charset="0"/>
              </a:rPr>
              <a:t>Cavities and focusing elements are grouped in </a:t>
            </a:r>
            <a:r>
              <a:rPr kumimoji="0" lang="en-GB" altLang="ja-JP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itchFamily="18" charset="0"/>
              </a:rPr>
              <a:t>cryomodules</a:t>
            </a:r>
            <a:r>
              <a:rPr kumimoji="0" lang="en-GB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itchFamily="18" charset="0"/>
              </a:rPr>
              <a:t>. </a:t>
            </a:r>
          </a:p>
          <a:p>
            <a:pPr marL="0" marR="0" lvl="0" indent="12382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ja-JP" sz="1200" dirty="0" smtClean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marL="685800" lvl="1" eaLnBrk="0" hangingPunct="0"/>
            <a:r>
              <a:rPr kumimoji="0" lang="en-US" altLang="ja-JP" sz="200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Section       HWR     SSR1   SSR2        LE650*</a:t>
            </a:r>
            <a:r>
              <a:rPr lang="en-US" altLang="ja-JP" sz="2000" u="sng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en-US" altLang="ja-JP" sz="200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HE650*</a:t>
            </a:r>
            <a:r>
              <a:rPr kumimoji="0" lang="en-US" altLang="ja-JP" sz="2000" i="0" u="sng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en-US" altLang="ja-JP" sz="200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ILC</a:t>
            </a:r>
            <a:endParaRPr kumimoji="0" lang="en-US" altLang="ja-JP" sz="200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lvl="1" indent="53975" eaLnBrk="0" hangingPunct="0"/>
            <a:r>
              <a:rPr kumimoji="0" lang="en-US" altLang="ja-JP" sz="200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Focusing period :   SR        RSR       SR</a:t>
            </a:r>
            <a:r>
              <a:rPr kumimoji="0" lang="en-US" altLang="ja-JP" sz="2000" i="0" u="sng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altLang="ja-JP" sz="200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lang="en-US" altLang="ja-JP" sz="2000" u="sng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FD</a:t>
            </a:r>
            <a:r>
              <a:rPr lang="en-US" altLang="ja-JP" sz="2000" u="sng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lang="en-US" altLang="ja-JP" sz="2000" u="sng" baseline="30000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altLang="ja-JP" sz="200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en-US" altLang="ja-JP" sz="200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FD</a:t>
            </a:r>
            <a:r>
              <a:rPr kumimoji="0" lang="en-US" altLang="ja-JP" sz="200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lang="en-US" altLang="ja-JP" sz="2000" u="sng" baseline="30000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</a:t>
            </a:r>
            <a:r>
              <a:rPr lang="en-US" altLang="ja-JP" sz="2000" u="sng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en-US" altLang="ja-JP" sz="200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FR</a:t>
            </a:r>
            <a:r>
              <a:rPr kumimoji="0" lang="en-US" altLang="ja-JP" sz="2000" i="0" u="sng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</a:t>
            </a:r>
            <a:r>
              <a:rPr kumimoji="0" lang="en-US" altLang="ja-JP" sz="200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DR</a:t>
            </a:r>
            <a:r>
              <a:rPr kumimoji="0" lang="en-US" altLang="ja-JP" sz="2000" i="0" u="sng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</a:t>
            </a:r>
            <a:endParaRPr kumimoji="0" lang="en-US" altLang="ja-JP" sz="200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743200" y="152400"/>
            <a:ext cx="39388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600" dirty="0" smtClean="0">
                <a:solidFill>
                  <a:srgbClr val="7030A0"/>
                </a:solidFill>
                <a:latin typeface="+mn-lt"/>
              </a:rPr>
              <a:t>Magnetic Focusing</a:t>
            </a:r>
            <a:endParaRPr lang="en-US" sz="36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5486400"/>
            <a:ext cx="762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23825" eaLnBrk="0" hangingPunct="0"/>
            <a:r>
              <a:rPr lang="en-GB" altLang="ja-JP" sz="1600" i="1" dirty="0" smtClean="0">
                <a:solidFill>
                  <a:srgbClr val="C00000"/>
                </a:solidFill>
                <a:latin typeface="+mj-lt"/>
                <a:ea typeface="MS Mincho" pitchFamily="49" charset="-128"/>
              </a:rPr>
              <a:t>	Elements: S – solenoid, R resonator,  FD – doublet (F and D – quads).</a:t>
            </a:r>
          </a:p>
          <a:p>
            <a:pPr indent="123825" algn="ctr" eaLnBrk="0" hangingPunct="0"/>
            <a:r>
              <a:rPr lang="en-GB" altLang="ja-JP" sz="1600" i="1" dirty="0" smtClean="0">
                <a:solidFill>
                  <a:srgbClr val="C00000"/>
                </a:solidFill>
                <a:latin typeface="+mj-lt"/>
                <a:ea typeface="MS Mincho" pitchFamily="49" charset="-128"/>
              </a:rPr>
              <a:t>* All doublets in 650 MHz sections are normal conducting (NC)</a:t>
            </a:r>
          </a:p>
          <a:p>
            <a:pPr indent="123825" eaLnBrk="0" hangingPunct="0"/>
            <a:endParaRPr lang="en-GB" altLang="ja-JP" sz="1600" i="1" dirty="0" smtClean="0">
              <a:solidFill>
                <a:srgbClr val="C00000"/>
              </a:solidFill>
              <a:latin typeface="+mj-lt"/>
              <a:ea typeface="MS Mincho" pitchFamily="49" charset="-128"/>
            </a:endParaRPr>
          </a:p>
          <a:p>
            <a:pPr indent="123825" eaLnBrk="0" hangingPunct="0"/>
            <a:r>
              <a:rPr lang="en-GB" altLang="ja-JP" sz="1600" i="1" dirty="0" smtClean="0">
                <a:solidFill>
                  <a:srgbClr val="C00000"/>
                </a:solidFill>
                <a:latin typeface="+mj-lt"/>
                <a:ea typeface="MS Mincho" pitchFamily="49" charset="-128"/>
              </a:rPr>
              <a:t>	</a:t>
            </a:r>
            <a:endParaRPr lang="en-GB" altLang="ja-JP" sz="1600" i="1" dirty="0" smtClean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IIFC meeting,Nov.26,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N.Solyak, "Project X Beam Physics"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99AC8B-3C60-44BC-AE77-1BC09C225FC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30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05000" y="152400"/>
            <a:ext cx="6324600" cy="639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Configuration of SC cryomodules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1066800"/>
            <a:ext cx="8686800" cy="5257800"/>
          </a:xfrm>
        </p:spPr>
        <p:txBody>
          <a:bodyPr>
            <a:noAutofit/>
          </a:bodyPr>
          <a:lstStyle/>
          <a:p>
            <a:pPr marL="228600" indent="-228600">
              <a:spcBef>
                <a:spcPts val="0"/>
              </a:spcBef>
            </a:pPr>
            <a:r>
              <a:rPr lang="en-US" sz="2000" b="1" dirty="0" smtClean="0"/>
              <a:t>Structure of Half-wave SSR1 and SSR2 </a:t>
            </a:r>
            <a:r>
              <a:rPr lang="en-US" sz="2000" b="1" dirty="0" err="1" smtClean="0"/>
              <a:t>Cryo</a:t>
            </a:r>
            <a:r>
              <a:rPr lang="en-US" sz="2000" b="1" dirty="0" smtClean="0"/>
              <a:t>-modules:</a:t>
            </a:r>
          </a:p>
          <a:p>
            <a:pPr marL="628650" lvl="1" indent="-228600">
              <a:lnSpc>
                <a:spcPts val="2200"/>
              </a:lnSpc>
              <a:spcBef>
                <a:spcPts val="0"/>
              </a:spcBef>
            </a:pPr>
            <a:r>
              <a:rPr lang="en-US" sz="2000" i="1" dirty="0" smtClean="0">
                <a:solidFill>
                  <a:srgbClr val="C00000"/>
                </a:solidFill>
              </a:rPr>
              <a:t>HWR: 8cav/</a:t>
            </a:r>
            <a:r>
              <a:rPr lang="en-US" sz="2000" i="1" dirty="0" smtClean="0">
                <a:solidFill>
                  <a:srgbClr val="000099"/>
                </a:solidFill>
              </a:rPr>
              <a:t>8 sol. </a:t>
            </a:r>
            <a:r>
              <a:rPr lang="en-US" sz="2000" b="1" i="1" dirty="0" smtClean="0">
                <a:solidFill>
                  <a:srgbClr val="000099"/>
                </a:solidFill>
              </a:rPr>
              <a:t>( S </a:t>
            </a:r>
            <a:r>
              <a:rPr lang="en-US" sz="2000" b="1" i="1" dirty="0" smtClean="0">
                <a:solidFill>
                  <a:srgbClr val="C00000"/>
                </a:solidFill>
              </a:rPr>
              <a:t>C</a:t>
            </a:r>
            <a:r>
              <a:rPr lang="en-US" sz="2000" b="1" i="1" dirty="0" smtClean="0">
                <a:solidFill>
                  <a:srgbClr val="000099"/>
                </a:solidFill>
              </a:rPr>
              <a:t> S </a:t>
            </a:r>
            <a:r>
              <a:rPr lang="en-US" sz="2000" b="1" i="1" dirty="0" smtClean="0">
                <a:solidFill>
                  <a:srgbClr val="C00000"/>
                </a:solidFill>
              </a:rPr>
              <a:t>C</a:t>
            </a:r>
            <a:r>
              <a:rPr lang="en-US" sz="2000" b="1" i="1" dirty="0" smtClean="0">
                <a:solidFill>
                  <a:srgbClr val="000099"/>
                </a:solidFill>
              </a:rPr>
              <a:t> S </a:t>
            </a:r>
            <a:r>
              <a:rPr lang="en-US" sz="2000" b="1" i="1" dirty="0" smtClean="0">
                <a:solidFill>
                  <a:srgbClr val="C00000"/>
                </a:solidFill>
              </a:rPr>
              <a:t>C</a:t>
            </a:r>
            <a:r>
              <a:rPr lang="en-US" sz="2000" b="1" i="1" dirty="0" smtClean="0">
                <a:solidFill>
                  <a:srgbClr val="000099"/>
                </a:solidFill>
              </a:rPr>
              <a:t> S </a:t>
            </a:r>
            <a:r>
              <a:rPr lang="en-US" sz="2000" b="1" i="1" dirty="0" smtClean="0">
                <a:solidFill>
                  <a:srgbClr val="C00000"/>
                </a:solidFill>
              </a:rPr>
              <a:t>C</a:t>
            </a:r>
            <a:r>
              <a:rPr lang="en-US" sz="2000" b="1" i="1" dirty="0" smtClean="0">
                <a:solidFill>
                  <a:srgbClr val="000099"/>
                </a:solidFill>
              </a:rPr>
              <a:t> S </a:t>
            </a:r>
            <a:r>
              <a:rPr lang="en-US" sz="2000" b="1" i="1" dirty="0" smtClean="0">
                <a:solidFill>
                  <a:srgbClr val="C00000"/>
                </a:solidFill>
              </a:rPr>
              <a:t>C</a:t>
            </a:r>
            <a:r>
              <a:rPr lang="en-US" sz="2000" b="1" i="1" dirty="0" smtClean="0">
                <a:solidFill>
                  <a:srgbClr val="000099"/>
                </a:solidFill>
              </a:rPr>
              <a:t> S </a:t>
            </a:r>
            <a:r>
              <a:rPr lang="en-US" sz="2000" b="1" i="1" dirty="0" smtClean="0">
                <a:solidFill>
                  <a:srgbClr val="C00000"/>
                </a:solidFill>
              </a:rPr>
              <a:t>C</a:t>
            </a:r>
            <a:r>
              <a:rPr lang="en-US" sz="2000" b="1" i="1" dirty="0" smtClean="0">
                <a:solidFill>
                  <a:srgbClr val="000099"/>
                </a:solidFill>
              </a:rPr>
              <a:t> S </a:t>
            </a:r>
            <a:r>
              <a:rPr lang="en-US" sz="2000" b="1" i="1" dirty="0" smtClean="0">
                <a:solidFill>
                  <a:srgbClr val="C00000"/>
                </a:solidFill>
              </a:rPr>
              <a:t>C</a:t>
            </a:r>
            <a:r>
              <a:rPr lang="en-US" sz="2000" b="1" i="1" dirty="0" smtClean="0">
                <a:solidFill>
                  <a:srgbClr val="000099"/>
                </a:solidFill>
              </a:rPr>
              <a:t> S </a:t>
            </a:r>
            <a:r>
              <a:rPr lang="en-US" sz="2000" b="1" i="1" dirty="0" smtClean="0">
                <a:solidFill>
                  <a:srgbClr val="C00000"/>
                </a:solidFill>
              </a:rPr>
              <a:t>C </a:t>
            </a:r>
            <a:r>
              <a:rPr lang="en-US" sz="2000" b="1" i="1" dirty="0" smtClean="0">
                <a:solidFill>
                  <a:srgbClr val="000099"/>
                </a:solidFill>
              </a:rPr>
              <a:t>). </a:t>
            </a:r>
            <a:r>
              <a:rPr lang="en-US" sz="2000" i="1" dirty="0" smtClean="0">
                <a:solidFill>
                  <a:srgbClr val="000099"/>
                </a:solidFill>
              </a:rPr>
              <a:t>Starts with a solenoid to mitigate H</a:t>
            </a:r>
            <a:r>
              <a:rPr lang="en-US" sz="2000" i="1" baseline="-25000" dirty="0" smtClean="0">
                <a:solidFill>
                  <a:srgbClr val="000099"/>
                </a:solidFill>
              </a:rPr>
              <a:t>2</a:t>
            </a:r>
            <a:r>
              <a:rPr lang="en-US" sz="2000" i="1" dirty="0" smtClean="0">
                <a:solidFill>
                  <a:srgbClr val="000099"/>
                </a:solidFill>
              </a:rPr>
              <a:t> influx from MEBT</a:t>
            </a:r>
          </a:p>
          <a:p>
            <a:pPr marL="628650" lvl="1" indent="-228600">
              <a:lnSpc>
                <a:spcPts val="2200"/>
              </a:lnSpc>
              <a:spcBef>
                <a:spcPts val="0"/>
              </a:spcBef>
            </a:pPr>
            <a:r>
              <a:rPr lang="en-US" sz="2000" i="1" dirty="0" smtClean="0">
                <a:solidFill>
                  <a:srgbClr val="C00000"/>
                </a:solidFill>
              </a:rPr>
              <a:t>SRR1: 8 </a:t>
            </a:r>
            <a:r>
              <a:rPr lang="en-US" sz="2000" i="1" dirty="0" err="1" smtClean="0">
                <a:solidFill>
                  <a:srgbClr val="C00000"/>
                </a:solidFill>
              </a:rPr>
              <a:t>cav</a:t>
            </a:r>
            <a:r>
              <a:rPr lang="en-US" sz="2000" i="1" dirty="0" smtClean="0">
                <a:solidFill>
                  <a:srgbClr val="C00000"/>
                </a:solidFill>
              </a:rPr>
              <a:t>/</a:t>
            </a:r>
            <a:r>
              <a:rPr lang="en-US" sz="2000" i="1" dirty="0" smtClean="0">
                <a:solidFill>
                  <a:srgbClr val="000099"/>
                </a:solidFill>
              </a:rPr>
              <a:t>4 sol. ( </a:t>
            </a:r>
            <a:r>
              <a:rPr lang="en-US" sz="2000" b="1" i="1" dirty="0" smtClean="0">
                <a:solidFill>
                  <a:srgbClr val="C00000"/>
                </a:solidFill>
              </a:rPr>
              <a:t>C </a:t>
            </a:r>
            <a:r>
              <a:rPr lang="en-US" sz="2000" b="1" i="1" dirty="0" smtClean="0">
                <a:solidFill>
                  <a:srgbClr val="000099"/>
                </a:solidFill>
              </a:rPr>
              <a:t>S </a:t>
            </a:r>
            <a:r>
              <a:rPr lang="en-US" sz="2000" b="1" i="1" dirty="0" smtClean="0">
                <a:solidFill>
                  <a:srgbClr val="C00000"/>
                </a:solidFill>
              </a:rPr>
              <a:t>C </a:t>
            </a:r>
            <a:r>
              <a:rPr lang="en-US" sz="2000" b="1" i="1" dirty="0" err="1" smtClean="0">
                <a:solidFill>
                  <a:srgbClr val="C00000"/>
                </a:solidFill>
              </a:rPr>
              <a:t>C</a:t>
            </a:r>
            <a:r>
              <a:rPr lang="en-US" sz="2000" b="1" i="1" dirty="0" smtClean="0">
                <a:solidFill>
                  <a:srgbClr val="000099"/>
                </a:solidFill>
              </a:rPr>
              <a:t> S </a:t>
            </a:r>
            <a:r>
              <a:rPr lang="en-US" sz="2000" b="1" i="1" dirty="0" smtClean="0">
                <a:solidFill>
                  <a:srgbClr val="C00000"/>
                </a:solidFill>
              </a:rPr>
              <a:t>C </a:t>
            </a:r>
            <a:r>
              <a:rPr lang="en-US" sz="2000" b="1" i="1" dirty="0" err="1" smtClean="0">
                <a:solidFill>
                  <a:srgbClr val="C00000"/>
                </a:solidFill>
              </a:rPr>
              <a:t>C</a:t>
            </a:r>
            <a:r>
              <a:rPr lang="en-US" sz="2000" b="1" i="1" dirty="0" smtClean="0">
                <a:solidFill>
                  <a:srgbClr val="C00000"/>
                </a:solidFill>
              </a:rPr>
              <a:t> </a:t>
            </a:r>
            <a:r>
              <a:rPr lang="en-US" sz="2000" b="1" i="1" dirty="0" smtClean="0">
                <a:solidFill>
                  <a:srgbClr val="000099"/>
                </a:solidFill>
              </a:rPr>
              <a:t>S </a:t>
            </a:r>
            <a:r>
              <a:rPr lang="en-US" sz="2000" b="1" i="1" dirty="0" smtClean="0">
                <a:solidFill>
                  <a:srgbClr val="C00000"/>
                </a:solidFill>
              </a:rPr>
              <a:t>C </a:t>
            </a:r>
            <a:r>
              <a:rPr lang="en-US" sz="2000" b="1" i="1" dirty="0" err="1" smtClean="0">
                <a:solidFill>
                  <a:srgbClr val="C00000"/>
                </a:solidFill>
              </a:rPr>
              <a:t>C</a:t>
            </a:r>
            <a:r>
              <a:rPr lang="en-US" sz="2000" b="1" i="1" dirty="0" smtClean="0">
                <a:solidFill>
                  <a:srgbClr val="000099"/>
                </a:solidFill>
              </a:rPr>
              <a:t> S </a:t>
            </a:r>
            <a:r>
              <a:rPr lang="en-US" sz="2000" b="1" i="1" dirty="0" smtClean="0">
                <a:solidFill>
                  <a:srgbClr val="C00000"/>
                </a:solidFill>
              </a:rPr>
              <a:t>C</a:t>
            </a:r>
            <a:r>
              <a:rPr lang="en-US" sz="2000" b="1" i="1" dirty="0" smtClean="0">
                <a:solidFill>
                  <a:srgbClr val="000099"/>
                </a:solidFill>
              </a:rPr>
              <a:t> </a:t>
            </a:r>
            <a:r>
              <a:rPr lang="en-US" sz="2000" i="1" dirty="0" smtClean="0">
                <a:solidFill>
                  <a:srgbClr val="000099"/>
                </a:solidFill>
              </a:rPr>
              <a:t>)</a:t>
            </a:r>
          </a:p>
          <a:p>
            <a:pPr marL="628650" lvl="1" indent="-228600">
              <a:lnSpc>
                <a:spcPts val="2200"/>
              </a:lnSpc>
              <a:spcBef>
                <a:spcPts val="0"/>
              </a:spcBef>
            </a:pPr>
            <a:r>
              <a:rPr lang="en-US" sz="2000" i="1" dirty="0" smtClean="0">
                <a:solidFill>
                  <a:srgbClr val="000099"/>
                </a:solidFill>
              </a:rPr>
              <a:t>SRR2: </a:t>
            </a:r>
            <a:r>
              <a:rPr lang="en-US" sz="2000" i="1" dirty="0" smtClean="0">
                <a:solidFill>
                  <a:srgbClr val="C00000"/>
                </a:solidFill>
              </a:rPr>
              <a:t>9 </a:t>
            </a:r>
            <a:r>
              <a:rPr lang="en-US" sz="2000" i="1" dirty="0" err="1" smtClean="0">
                <a:solidFill>
                  <a:srgbClr val="C00000"/>
                </a:solidFill>
              </a:rPr>
              <a:t>cav</a:t>
            </a:r>
            <a:r>
              <a:rPr lang="en-US" sz="2000" i="1" dirty="0" smtClean="0">
                <a:solidFill>
                  <a:srgbClr val="C00000"/>
                </a:solidFill>
              </a:rPr>
              <a:t>/</a:t>
            </a:r>
            <a:r>
              <a:rPr lang="en-US" sz="2000" i="1" dirty="0" smtClean="0">
                <a:solidFill>
                  <a:srgbClr val="000099"/>
                </a:solidFill>
              </a:rPr>
              <a:t>5 sol. ( </a:t>
            </a:r>
            <a:r>
              <a:rPr lang="en-US" sz="2000" b="1" i="1" dirty="0" smtClean="0">
                <a:solidFill>
                  <a:srgbClr val="000099"/>
                </a:solidFill>
              </a:rPr>
              <a:t>S </a:t>
            </a:r>
            <a:r>
              <a:rPr lang="en-US" sz="2000" b="1" i="1" dirty="0" smtClean="0">
                <a:solidFill>
                  <a:srgbClr val="C00000"/>
                </a:solidFill>
              </a:rPr>
              <a:t>C </a:t>
            </a:r>
            <a:r>
              <a:rPr lang="en-US" sz="2000" b="1" i="1" dirty="0" err="1" smtClean="0">
                <a:solidFill>
                  <a:srgbClr val="C00000"/>
                </a:solidFill>
              </a:rPr>
              <a:t>C</a:t>
            </a:r>
            <a:r>
              <a:rPr lang="en-US" sz="2000" b="1" i="1" dirty="0" smtClean="0">
                <a:solidFill>
                  <a:srgbClr val="000099"/>
                </a:solidFill>
              </a:rPr>
              <a:t> S </a:t>
            </a:r>
            <a:r>
              <a:rPr lang="en-US" sz="2000" b="1" i="1" dirty="0" smtClean="0">
                <a:solidFill>
                  <a:srgbClr val="C00000"/>
                </a:solidFill>
              </a:rPr>
              <a:t>C </a:t>
            </a:r>
            <a:r>
              <a:rPr lang="en-US" sz="2000" b="1" i="1" dirty="0" err="1" smtClean="0">
                <a:solidFill>
                  <a:srgbClr val="C00000"/>
                </a:solidFill>
              </a:rPr>
              <a:t>C</a:t>
            </a:r>
            <a:r>
              <a:rPr lang="en-US" sz="2000" b="1" i="1" dirty="0" smtClean="0">
                <a:solidFill>
                  <a:srgbClr val="C00000"/>
                </a:solidFill>
              </a:rPr>
              <a:t> </a:t>
            </a:r>
            <a:r>
              <a:rPr lang="en-US" sz="2000" b="1" i="1" dirty="0" smtClean="0">
                <a:solidFill>
                  <a:srgbClr val="000099"/>
                </a:solidFill>
              </a:rPr>
              <a:t>S </a:t>
            </a:r>
            <a:r>
              <a:rPr lang="en-US" sz="2000" b="1" i="1" dirty="0" smtClean="0">
                <a:solidFill>
                  <a:srgbClr val="C00000"/>
                </a:solidFill>
              </a:rPr>
              <a:t>C </a:t>
            </a:r>
            <a:r>
              <a:rPr lang="en-US" sz="2000" b="1" i="1" dirty="0" err="1" smtClean="0">
                <a:solidFill>
                  <a:srgbClr val="C00000"/>
                </a:solidFill>
              </a:rPr>
              <a:t>C</a:t>
            </a:r>
            <a:r>
              <a:rPr lang="en-US" sz="2000" b="1" i="1" dirty="0" smtClean="0">
                <a:solidFill>
                  <a:srgbClr val="000099"/>
                </a:solidFill>
              </a:rPr>
              <a:t> S </a:t>
            </a:r>
            <a:r>
              <a:rPr lang="en-US" sz="2000" b="1" i="1" dirty="0" smtClean="0">
                <a:solidFill>
                  <a:srgbClr val="C00000"/>
                </a:solidFill>
              </a:rPr>
              <a:t>C </a:t>
            </a:r>
            <a:r>
              <a:rPr lang="en-US" sz="2000" b="1" i="1" dirty="0" err="1" smtClean="0">
                <a:solidFill>
                  <a:srgbClr val="C00000"/>
                </a:solidFill>
              </a:rPr>
              <a:t>C</a:t>
            </a:r>
            <a:r>
              <a:rPr lang="en-US" sz="2000" b="1" i="1" dirty="0" smtClean="0">
                <a:solidFill>
                  <a:srgbClr val="000099"/>
                </a:solidFill>
              </a:rPr>
              <a:t> S </a:t>
            </a:r>
            <a:r>
              <a:rPr lang="en-US" sz="2000" b="1" i="1" dirty="0" smtClean="0">
                <a:solidFill>
                  <a:srgbClr val="C00000"/>
                </a:solidFill>
              </a:rPr>
              <a:t>C</a:t>
            </a:r>
            <a:r>
              <a:rPr lang="en-US" sz="2000" b="1" i="1" dirty="0" smtClean="0">
                <a:solidFill>
                  <a:srgbClr val="000099"/>
                </a:solidFill>
              </a:rPr>
              <a:t> </a:t>
            </a:r>
            <a:r>
              <a:rPr lang="en-US" sz="2000" i="1" dirty="0" smtClean="0">
                <a:solidFill>
                  <a:srgbClr val="000099"/>
                </a:solidFill>
              </a:rPr>
              <a:t>)</a:t>
            </a:r>
            <a:endParaRPr lang="en-US" sz="2000" b="1" i="1" dirty="0" smtClean="0"/>
          </a:p>
          <a:p>
            <a:pPr marL="174625" indent="-174625">
              <a:spcBef>
                <a:spcPts val="0"/>
              </a:spcBef>
            </a:pPr>
            <a:r>
              <a:rPr lang="en-US" sz="2000" b="1" dirty="0" smtClean="0"/>
              <a:t> Structure of 650 MHz </a:t>
            </a:r>
            <a:r>
              <a:rPr lang="en-US" sz="2000" b="1" dirty="0" err="1" smtClean="0"/>
              <a:t>Cryo</a:t>
            </a:r>
            <a:r>
              <a:rPr lang="en-US" sz="2000" b="1" dirty="0" smtClean="0"/>
              <a:t>-modules (configuration 3 x 6)</a:t>
            </a:r>
          </a:p>
          <a:p>
            <a:pPr lvl="1">
              <a:lnSpc>
                <a:spcPts val="2200"/>
              </a:lnSpc>
              <a:spcBef>
                <a:spcPts val="0"/>
              </a:spcBef>
            </a:pPr>
            <a:r>
              <a:rPr lang="en-US" sz="2000" i="1" dirty="0" smtClean="0">
                <a:solidFill>
                  <a:srgbClr val="000099"/>
                </a:solidFill>
              </a:rPr>
              <a:t>LE650 : 3cav/CM:  </a:t>
            </a:r>
            <a:r>
              <a:rPr lang="en-US" sz="2000" b="1" i="1" dirty="0" smtClean="0">
                <a:solidFill>
                  <a:srgbClr val="C00000"/>
                </a:solidFill>
              </a:rPr>
              <a:t>(C </a:t>
            </a:r>
            <a:r>
              <a:rPr lang="en-US" sz="2000" b="1" i="1" dirty="0" err="1" smtClean="0">
                <a:solidFill>
                  <a:srgbClr val="C00000"/>
                </a:solidFill>
              </a:rPr>
              <a:t>C</a:t>
            </a:r>
            <a:r>
              <a:rPr lang="en-US" sz="2000" b="1" i="1" dirty="0" smtClean="0">
                <a:solidFill>
                  <a:srgbClr val="C00000"/>
                </a:solidFill>
              </a:rPr>
              <a:t> </a:t>
            </a:r>
            <a:r>
              <a:rPr lang="en-US" sz="2000" b="1" i="1" dirty="0" err="1" smtClean="0">
                <a:solidFill>
                  <a:srgbClr val="C00000"/>
                </a:solidFill>
              </a:rPr>
              <a:t>C</a:t>
            </a:r>
            <a:r>
              <a:rPr lang="en-US" sz="2000" b="1" i="1" dirty="0" smtClean="0">
                <a:solidFill>
                  <a:srgbClr val="C00000"/>
                </a:solidFill>
              </a:rPr>
              <a:t>)</a:t>
            </a:r>
            <a:r>
              <a:rPr lang="en-US" sz="2000" b="1" i="1" dirty="0" smtClean="0">
                <a:solidFill>
                  <a:srgbClr val="000099"/>
                </a:solidFill>
              </a:rPr>
              <a:t> , short </a:t>
            </a:r>
            <a:r>
              <a:rPr lang="en-US" sz="2000" b="1" i="1" dirty="0" err="1" smtClean="0">
                <a:solidFill>
                  <a:srgbClr val="000099"/>
                </a:solidFill>
              </a:rPr>
              <a:t>cryomodules</a:t>
            </a:r>
            <a:endParaRPr lang="en-US" sz="2000" b="1" i="1" dirty="0" smtClean="0">
              <a:solidFill>
                <a:srgbClr val="000099"/>
              </a:solidFill>
            </a:endParaRPr>
          </a:p>
          <a:p>
            <a:pPr lvl="1">
              <a:lnSpc>
                <a:spcPts val="2200"/>
              </a:lnSpc>
              <a:spcBef>
                <a:spcPts val="0"/>
              </a:spcBef>
            </a:pPr>
            <a:r>
              <a:rPr lang="en-US" sz="2000" i="1" dirty="0" smtClean="0">
                <a:solidFill>
                  <a:srgbClr val="000099"/>
                </a:solidFill>
              </a:rPr>
              <a:t>HE650 - 6cav/CM:  </a:t>
            </a:r>
            <a:r>
              <a:rPr lang="en-US" sz="2000" b="1" i="1" dirty="0" smtClean="0">
                <a:solidFill>
                  <a:srgbClr val="C00000"/>
                </a:solidFill>
              </a:rPr>
              <a:t>(C </a:t>
            </a:r>
            <a:r>
              <a:rPr lang="en-US" sz="2000" b="1" i="1" dirty="0" err="1" smtClean="0">
                <a:solidFill>
                  <a:srgbClr val="C00000"/>
                </a:solidFill>
              </a:rPr>
              <a:t>C</a:t>
            </a:r>
            <a:r>
              <a:rPr lang="en-US" sz="2000" b="1" i="1" dirty="0" smtClean="0">
                <a:solidFill>
                  <a:srgbClr val="C00000"/>
                </a:solidFill>
              </a:rPr>
              <a:t> </a:t>
            </a:r>
            <a:r>
              <a:rPr lang="en-US" sz="2000" b="1" i="1" dirty="0" err="1" smtClean="0">
                <a:solidFill>
                  <a:srgbClr val="C00000"/>
                </a:solidFill>
              </a:rPr>
              <a:t>C</a:t>
            </a:r>
            <a:r>
              <a:rPr lang="en-US" sz="2000" b="1" i="1" dirty="0" smtClean="0">
                <a:solidFill>
                  <a:srgbClr val="C00000"/>
                </a:solidFill>
              </a:rPr>
              <a:t> </a:t>
            </a:r>
            <a:r>
              <a:rPr lang="en-US" sz="2000" b="1" i="1" dirty="0" err="1" smtClean="0">
                <a:solidFill>
                  <a:srgbClr val="C00000"/>
                </a:solidFill>
              </a:rPr>
              <a:t>C</a:t>
            </a:r>
            <a:r>
              <a:rPr lang="en-US" sz="2000" b="1" i="1" dirty="0" smtClean="0">
                <a:solidFill>
                  <a:srgbClr val="C00000"/>
                </a:solidFill>
              </a:rPr>
              <a:t> </a:t>
            </a:r>
            <a:r>
              <a:rPr lang="en-US" sz="2000" b="1" i="1" dirty="0" err="1" smtClean="0">
                <a:solidFill>
                  <a:srgbClr val="C00000"/>
                </a:solidFill>
              </a:rPr>
              <a:t>C</a:t>
            </a:r>
            <a:r>
              <a:rPr lang="en-US" sz="2000" b="1" i="1" dirty="0" smtClean="0">
                <a:solidFill>
                  <a:srgbClr val="C00000"/>
                </a:solidFill>
              </a:rPr>
              <a:t> </a:t>
            </a:r>
            <a:r>
              <a:rPr lang="en-US" sz="2000" b="1" i="1" dirty="0" err="1" smtClean="0">
                <a:solidFill>
                  <a:srgbClr val="C00000"/>
                </a:solidFill>
              </a:rPr>
              <a:t>C</a:t>
            </a:r>
            <a:r>
              <a:rPr lang="en-US" sz="2000" b="1" i="1" dirty="0" smtClean="0">
                <a:solidFill>
                  <a:srgbClr val="C00000"/>
                </a:solidFill>
              </a:rPr>
              <a:t>)</a:t>
            </a:r>
            <a:r>
              <a:rPr lang="en-US" sz="2000" b="1" i="1" dirty="0" smtClean="0">
                <a:solidFill>
                  <a:srgbClr val="000099"/>
                </a:solidFill>
              </a:rPr>
              <a:t>, long </a:t>
            </a:r>
            <a:r>
              <a:rPr lang="en-US" sz="2000" b="1" i="1" dirty="0" err="1" smtClean="0">
                <a:solidFill>
                  <a:srgbClr val="000099"/>
                </a:solidFill>
              </a:rPr>
              <a:t>cryomodule</a:t>
            </a:r>
            <a:endParaRPr lang="en-US" sz="2000" i="1" dirty="0" smtClean="0">
              <a:solidFill>
                <a:srgbClr val="000099"/>
              </a:solidFill>
            </a:endParaRPr>
          </a:p>
          <a:p>
            <a:pPr marL="228600" indent="-228600">
              <a:spcBef>
                <a:spcPts val="0"/>
              </a:spcBef>
            </a:pPr>
            <a:r>
              <a:rPr lang="en-US" sz="2000" b="1" dirty="0" smtClean="0"/>
              <a:t>Each Focusing element (solenoid, doublet or quad) has:</a:t>
            </a:r>
          </a:p>
          <a:p>
            <a:pPr marL="682625" lvl="1" indent="-219075">
              <a:lnSpc>
                <a:spcPts val="2200"/>
              </a:lnSpc>
              <a:spcBef>
                <a:spcPts val="0"/>
              </a:spcBef>
            </a:pPr>
            <a:r>
              <a:rPr lang="en-US" sz="2000" i="1" dirty="0" smtClean="0">
                <a:solidFill>
                  <a:srgbClr val="000099"/>
                </a:solidFill>
              </a:rPr>
              <a:t>Transverse (x, y) correctors</a:t>
            </a:r>
          </a:p>
          <a:p>
            <a:pPr marL="682625" lvl="1" indent="-219075">
              <a:lnSpc>
                <a:spcPts val="2200"/>
              </a:lnSpc>
              <a:spcBef>
                <a:spcPts val="0"/>
              </a:spcBef>
            </a:pPr>
            <a:r>
              <a:rPr lang="en-US" sz="2000" i="1" dirty="0" smtClean="0">
                <a:solidFill>
                  <a:srgbClr val="000099"/>
                </a:solidFill>
              </a:rPr>
              <a:t>BPM  (X &amp; Y &amp; Z) nearby</a:t>
            </a:r>
          </a:p>
          <a:p>
            <a:pPr marL="682625" lvl="1" indent="-219075">
              <a:lnSpc>
                <a:spcPts val="2200"/>
              </a:lnSpc>
              <a:spcBef>
                <a:spcPts val="0"/>
              </a:spcBef>
            </a:pPr>
            <a:r>
              <a:rPr lang="en-US" sz="2000" i="1" dirty="0" smtClean="0">
                <a:solidFill>
                  <a:srgbClr val="000099"/>
                </a:solidFill>
              </a:rPr>
              <a:t> Solenoid polarity is changed in each next solenoid (simplifies orbit correct.)</a:t>
            </a:r>
          </a:p>
          <a:p>
            <a:pPr marL="231775" indent="-231775">
              <a:spcBef>
                <a:spcPts val="0"/>
              </a:spcBef>
            </a:pPr>
            <a:r>
              <a:rPr lang="en-US" sz="2000" b="1" dirty="0" err="1" smtClean="0"/>
              <a:t>Cryomodule</a:t>
            </a:r>
            <a:r>
              <a:rPr lang="en-US" sz="2000" b="1" dirty="0" smtClean="0"/>
              <a:t> interface</a:t>
            </a:r>
          </a:p>
          <a:p>
            <a:pPr marL="682625" lvl="1" indent="-225425">
              <a:spcBef>
                <a:spcPts val="0"/>
              </a:spcBef>
            </a:pPr>
            <a:r>
              <a:rPr lang="en-US" sz="2000" i="1" dirty="0" smtClean="0">
                <a:solidFill>
                  <a:srgbClr val="000099"/>
                </a:solidFill>
              </a:rPr>
              <a:t>CM-to-CM transition goes through room temperature vacuum chamber</a:t>
            </a:r>
          </a:p>
          <a:p>
            <a:pPr lvl="2">
              <a:lnSpc>
                <a:spcPts val="2000"/>
              </a:lnSpc>
              <a:spcBef>
                <a:spcPts val="0"/>
              </a:spcBef>
            </a:pPr>
            <a:r>
              <a:rPr lang="en-US" sz="1800" i="1" dirty="0" smtClean="0">
                <a:solidFill>
                  <a:srgbClr val="006600"/>
                </a:solidFill>
              </a:rPr>
              <a:t>Good from repair points of view but complicates beam dynamics</a:t>
            </a:r>
          </a:p>
          <a:p>
            <a:pPr lvl="2">
              <a:lnSpc>
                <a:spcPts val="2000"/>
              </a:lnSpc>
              <a:spcBef>
                <a:spcPts val="0"/>
              </a:spcBef>
            </a:pPr>
            <a:r>
              <a:rPr lang="en-US" sz="1800" i="1" dirty="0" smtClean="0">
                <a:solidFill>
                  <a:srgbClr val="006600"/>
                </a:solidFill>
              </a:rPr>
              <a:t>Vacuum valves at each end </a:t>
            </a:r>
          </a:p>
          <a:p>
            <a:pPr marL="682625" lvl="1" indent="-225425">
              <a:spcBef>
                <a:spcPts val="0"/>
              </a:spcBef>
            </a:pPr>
            <a:r>
              <a:rPr lang="en-US" sz="2000" i="1" dirty="0" smtClean="0">
                <a:solidFill>
                  <a:srgbClr val="000099"/>
                </a:solidFill>
              </a:rPr>
              <a:t>Small space allocated (~20 cm in HWR-SSR1, ~2m at 650 MHz CM’s) </a:t>
            </a:r>
          </a:p>
          <a:p>
            <a:pPr marL="1082675" lvl="2" indent="-225425">
              <a:spcBef>
                <a:spcPts val="0"/>
              </a:spcBef>
            </a:pPr>
            <a:r>
              <a:rPr lang="en-US" sz="1800" i="1" dirty="0" smtClean="0">
                <a:solidFill>
                  <a:srgbClr val="006600"/>
                </a:solidFill>
              </a:rPr>
              <a:t>Laser profile monitor, Pumping port , doublet package for 650MHz section</a:t>
            </a:r>
            <a:endParaRPr lang="en-US" sz="1800" i="1" dirty="0" smtClean="0">
              <a:solidFill>
                <a:srgbClr val="00009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N.Solyak, "Project X Beam Physics"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2BA5821-21EB-4C1A-AC70-E98BDB034B0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IIFC meeting,Nov.26,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09801" y="304800"/>
            <a:ext cx="5410200" cy="381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315BD"/>
                </a:solidFill>
                <a:latin typeface="+mn-lt"/>
              </a:rPr>
              <a:t>Cavity gradient </a:t>
            </a:r>
            <a:endParaRPr lang="en-US" sz="3600" dirty="0">
              <a:solidFill>
                <a:srgbClr val="0315BD"/>
              </a:solidFill>
              <a:latin typeface="+mn-lt"/>
            </a:endParaRPr>
          </a:p>
        </p:txBody>
      </p:sp>
      <p:grpSp>
        <p:nvGrpSpPr>
          <p:cNvPr id="4" name="Group 25"/>
          <p:cNvGrpSpPr/>
          <p:nvPr/>
        </p:nvGrpSpPr>
        <p:grpSpPr>
          <a:xfrm>
            <a:off x="5181599" y="2133600"/>
            <a:ext cx="3810001" cy="3103113"/>
            <a:chOff x="453959" y="920891"/>
            <a:chExt cx="3742014" cy="305958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3959" y="920891"/>
              <a:ext cx="3742014" cy="30595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1127521" y="1086513"/>
              <a:ext cx="2724251" cy="5648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1600" dirty="0" smtClean="0">
                  <a:solidFill>
                    <a:srgbClr val="0315BD"/>
                  </a:solidFill>
                  <a:latin typeface="Rockwell" pitchFamily="18" charset="0"/>
                  <a:cs typeface="Arial" pitchFamily="34" charset="0"/>
                </a:rPr>
                <a:t>HF Q-slope onset vs. Freq. (JLAB)</a:t>
              </a:r>
              <a:endParaRPr lang="en-US" sz="1600" dirty="0">
                <a:solidFill>
                  <a:srgbClr val="0315BD"/>
                </a:solidFill>
                <a:latin typeface="Rockwell" pitchFamily="18" charset="0"/>
                <a:cs typeface="Arial" pitchFamily="34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5400000" flipH="1" flipV="1">
              <a:off x="723897" y="3086103"/>
              <a:ext cx="838205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 flipV="1">
              <a:off x="495300" y="3263184"/>
              <a:ext cx="533400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 rot="16200000">
              <a:off x="734120" y="1843958"/>
              <a:ext cx="851515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C00000"/>
                  </a:solidFill>
                </a:rPr>
                <a:t>650MHz</a:t>
              </a:r>
              <a:endParaRPr lang="en-US" sz="1400" dirty="0">
                <a:solidFill>
                  <a:srgbClr val="C0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 rot="16200000">
              <a:off x="115789" y="3237011"/>
              <a:ext cx="990600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C00000"/>
                  </a:solidFill>
                </a:rPr>
                <a:t>325MHz</a:t>
              </a:r>
              <a:endParaRPr lang="en-US" sz="1400" dirty="0">
                <a:solidFill>
                  <a:srgbClr val="C00000"/>
                </a:solidFill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 rot="5400000" flipH="1" flipV="1">
              <a:off x="1291553" y="2874280"/>
              <a:ext cx="129540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1905000" y="2294389"/>
              <a:ext cx="76200" cy="76200"/>
            </a:xfrm>
            <a:prstGeom prst="ellipse">
              <a:avLst/>
            </a:prstGeom>
            <a:solidFill>
              <a:srgbClr val="F868F8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1100356" y="2802622"/>
              <a:ext cx="76200" cy="76200"/>
            </a:xfrm>
            <a:prstGeom prst="ellipse">
              <a:avLst/>
            </a:prstGeom>
            <a:solidFill>
              <a:srgbClr val="F868F8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Date Placeholder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IIFC meeting,Nov.26, 2012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4800" y="1066800"/>
            <a:ext cx="862351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315BD"/>
                </a:solidFill>
                <a:latin typeface="Comic Sans MS" pitchFamily="66" charset="0"/>
              </a:rPr>
              <a:t>Gradient Constraints:</a:t>
            </a:r>
          </a:p>
          <a:p>
            <a:endParaRPr lang="en-US" sz="1400" dirty="0" smtClean="0">
              <a:solidFill>
                <a:srgbClr val="0315BD"/>
              </a:solidFill>
              <a:latin typeface="Comic Sans MS" pitchFamily="66" charset="0"/>
            </a:endParaRPr>
          </a:p>
          <a:p>
            <a:pPr marL="174625" indent="-174625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315BD"/>
                </a:solidFill>
                <a:latin typeface="Comic Sans MS" pitchFamily="66" charset="0"/>
              </a:rPr>
              <a:t>Surface Magnetic field (high field Q-slope onset)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>
              <a:solidFill>
                <a:srgbClr val="0315BD"/>
              </a:solidFill>
              <a:latin typeface="Comic Sans MS" pitchFamily="66" charset="0"/>
            </a:endParaRPr>
          </a:p>
          <a:p>
            <a:pPr lvl="2"/>
            <a:r>
              <a:rPr lang="en-US" dirty="0" smtClean="0">
                <a:latin typeface="Comic Sans MS" pitchFamily="66" charset="0"/>
              </a:rPr>
              <a:t>162.5 </a:t>
            </a:r>
            <a:r>
              <a:rPr lang="en-US" dirty="0">
                <a:latin typeface="Comic Sans MS" pitchFamily="66" charset="0"/>
              </a:rPr>
              <a:t>MHz:   </a:t>
            </a:r>
            <a:r>
              <a:rPr lang="en-US" dirty="0" err="1">
                <a:latin typeface="Comic Sans MS" pitchFamily="66" charset="0"/>
              </a:rPr>
              <a:t>B</a:t>
            </a:r>
            <a:r>
              <a:rPr lang="en-US" baseline="-25000" dirty="0" err="1">
                <a:latin typeface="Comic Sans MS" pitchFamily="66" charset="0"/>
              </a:rPr>
              <a:t>pk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&lt; 60mT</a:t>
            </a:r>
          </a:p>
          <a:p>
            <a:pPr lvl="2"/>
            <a:r>
              <a:rPr lang="en-US" dirty="0" smtClean="0">
                <a:latin typeface="Comic Sans MS" pitchFamily="66" charset="0"/>
              </a:rPr>
              <a:t> 325 MHz:    </a:t>
            </a:r>
            <a:r>
              <a:rPr lang="en-US" dirty="0" err="1" smtClean="0">
                <a:latin typeface="Comic Sans MS" pitchFamily="66" charset="0"/>
              </a:rPr>
              <a:t>B</a:t>
            </a:r>
            <a:r>
              <a:rPr lang="en-US" baseline="-25000" dirty="0" err="1" smtClean="0">
                <a:latin typeface="Comic Sans MS" pitchFamily="66" charset="0"/>
              </a:rPr>
              <a:t>pk</a:t>
            </a:r>
            <a:r>
              <a:rPr lang="en-US" dirty="0" smtClean="0">
                <a:latin typeface="Comic Sans MS" pitchFamily="66" charset="0"/>
              </a:rPr>
              <a:t> &lt; 70 </a:t>
            </a:r>
            <a:r>
              <a:rPr lang="en-US" dirty="0" err="1" smtClean="0">
                <a:latin typeface="Comic Sans MS" pitchFamily="66" charset="0"/>
              </a:rPr>
              <a:t>mT</a:t>
            </a:r>
            <a:endParaRPr lang="en-US" dirty="0" smtClean="0">
              <a:latin typeface="Comic Sans MS" pitchFamily="66" charset="0"/>
            </a:endParaRPr>
          </a:p>
          <a:p>
            <a:pPr lvl="2"/>
            <a:r>
              <a:rPr lang="en-US" dirty="0" smtClean="0">
                <a:latin typeface="Comic Sans MS" pitchFamily="66" charset="0"/>
              </a:rPr>
              <a:t> 650 MHz:    </a:t>
            </a:r>
            <a:r>
              <a:rPr lang="en-US" dirty="0" err="1" smtClean="0">
                <a:latin typeface="Comic Sans MS" pitchFamily="66" charset="0"/>
              </a:rPr>
              <a:t>B</a:t>
            </a:r>
            <a:r>
              <a:rPr lang="en-US" baseline="-25000" dirty="0" err="1" smtClean="0">
                <a:latin typeface="Comic Sans MS" pitchFamily="66" charset="0"/>
              </a:rPr>
              <a:t>pk</a:t>
            </a:r>
            <a:r>
              <a:rPr lang="en-US" baseline="-25000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&lt; 70mT</a:t>
            </a:r>
          </a:p>
          <a:p>
            <a:pPr lvl="2"/>
            <a:r>
              <a:rPr lang="en-US" dirty="0" smtClean="0">
                <a:latin typeface="Comic Sans MS" pitchFamily="66" charset="0"/>
              </a:rPr>
              <a:t>1300 MHz:    </a:t>
            </a:r>
            <a:r>
              <a:rPr lang="en-US" dirty="0" err="1" smtClean="0">
                <a:latin typeface="Comic Sans MS" pitchFamily="66" charset="0"/>
              </a:rPr>
              <a:t>B</a:t>
            </a:r>
            <a:r>
              <a:rPr lang="en-US" baseline="-25000" dirty="0" err="1" smtClean="0">
                <a:latin typeface="Comic Sans MS" pitchFamily="66" charset="0"/>
              </a:rPr>
              <a:t>pk</a:t>
            </a:r>
            <a:r>
              <a:rPr lang="en-US" baseline="-25000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&lt; 80mT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>
              <a:solidFill>
                <a:srgbClr val="0315BD"/>
              </a:solidFill>
              <a:latin typeface="Comic Sans MS" pitchFamily="66" charset="0"/>
            </a:endParaRPr>
          </a:p>
          <a:p>
            <a:pPr marL="174625" indent="-174625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315BD"/>
                </a:solidFill>
                <a:latin typeface="Comic Sans MS" pitchFamily="66" charset="0"/>
              </a:rPr>
              <a:t>Surface Electric Field (Field emission)</a:t>
            </a:r>
          </a:p>
          <a:p>
            <a:pPr marL="914400" lvl="3"/>
            <a:endParaRPr lang="en-US" sz="1000" dirty="0" smtClean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  <a:p>
            <a:pPr marL="914400" lvl="3"/>
            <a:r>
              <a:rPr lang="en-US" sz="2000" dirty="0" err="1" smtClean="0">
                <a:solidFill>
                  <a:srgbClr val="C00000"/>
                </a:solidFill>
                <a:latin typeface="Arial Rounded MT Bold" pitchFamily="34" charset="0"/>
                <a:cs typeface="Calibri" pitchFamily="34" charset="0"/>
              </a:rPr>
              <a:t>E</a:t>
            </a:r>
            <a:r>
              <a:rPr lang="en-US" sz="2000" baseline="-25000" dirty="0" err="1" smtClean="0">
                <a:solidFill>
                  <a:srgbClr val="C00000"/>
                </a:solidFill>
                <a:latin typeface="Arial Rounded MT Bold" pitchFamily="34" charset="0"/>
                <a:cs typeface="Calibri" pitchFamily="34" charset="0"/>
              </a:rPr>
              <a:t>peak</a:t>
            </a:r>
            <a:r>
              <a:rPr lang="en-US" sz="2000" dirty="0" smtClean="0">
                <a:solidFill>
                  <a:srgbClr val="C00000"/>
                </a:solidFill>
                <a:latin typeface="Arial Rounded MT Bold" pitchFamily="34" charset="0"/>
                <a:cs typeface="Calibri" pitchFamily="34" charset="0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Arial Rounded MT Bold" pitchFamily="34" charset="0"/>
                <a:cs typeface="Calibri" pitchFamily="34" charset="0"/>
              </a:rPr>
              <a:t>&lt; 40 MV/m</a:t>
            </a:r>
          </a:p>
          <a:p>
            <a:endParaRPr lang="en-US" sz="2000" dirty="0">
              <a:solidFill>
                <a:srgbClr val="0315BD"/>
              </a:solidFill>
              <a:latin typeface="Comic Sans MS" pitchFamily="66" charset="0"/>
            </a:endParaRPr>
          </a:p>
          <a:p>
            <a:pPr marL="174625" indent="-174625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315BD"/>
                </a:solidFill>
                <a:latin typeface="Comic Sans MS" pitchFamily="66" charset="0"/>
              </a:rPr>
              <a:t>Limitation of Power dissipation @ 2K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000" dirty="0">
              <a:solidFill>
                <a:srgbClr val="0315BD"/>
              </a:solidFill>
              <a:latin typeface="Comic Sans MS" pitchFamily="66" charset="0"/>
            </a:endParaRPr>
          </a:p>
          <a:p>
            <a:pPr lvl="1"/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250 W per CM total, including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&lt; 25 W per cavity (8 cavities/CM)</a:t>
            </a:r>
          </a:p>
          <a:p>
            <a:endParaRPr lang="en-US" sz="800" dirty="0" smtClean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N.Solyak, "Project X Beam Physics"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186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200400"/>
            <a:ext cx="4038600" cy="320641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05000" y="4038600"/>
            <a:ext cx="762000" cy="313932"/>
          </a:xfrm>
          <a:prstGeom prst="rect">
            <a:avLst/>
          </a:prstGeom>
          <a:solidFill>
            <a:schemeClr val="bg1"/>
          </a:solidFill>
          <a:ln>
            <a:solidFill>
              <a:srgbClr val="0315BD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  70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mT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6721" y="5285717"/>
            <a:ext cx="2286000" cy="608885"/>
          </a:xfrm>
          <a:prstGeom prst="rect">
            <a:avLst/>
          </a:prstGeom>
          <a:solidFill>
            <a:schemeClr val="lt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2000" dirty="0" smtClean="0">
                <a:solidFill>
                  <a:srgbClr val="0315BD"/>
                </a:solidFill>
                <a:latin typeface="+mn-lt"/>
              </a:rPr>
              <a:t>SSR1: 325 MHz</a:t>
            </a:r>
          </a:p>
          <a:p>
            <a:pPr>
              <a:lnSpc>
                <a:spcPts val="2000"/>
              </a:lnSpc>
            </a:pPr>
            <a:r>
              <a:rPr lang="en-US" sz="2000" dirty="0" smtClean="0">
                <a:solidFill>
                  <a:srgbClr val="0315BD"/>
                </a:solidFill>
                <a:latin typeface="+mn-lt"/>
              </a:rPr>
              <a:t>Q</a:t>
            </a:r>
            <a:r>
              <a:rPr lang="en-US" sz="2000" baseline="-25000" dirty="0" smtClean="0">
                <a:solidFill>
                  <a:srgbClr val="0315BD"/>
                </a:solidFill>
                <a:latin typeface="+mn-lt"/>
              </a:rPr>
              <a:t>0</a:t>
            </a:r>
            <a:r>
              <a:rPr lang="en-US" sz="2000" dirty="0" smtClean="0">
                <a:solidFill>
                  <a:srgbClr val="0315BD"/>
                </a:solidFill>
                <a:latin typeface="+mn-lt"/>
              </a:rPr>
              <a:t>=5∙10</a:t>
            </a:r>
            <a:r>
              <a:rPr lang="en-US" sz="2000" baseline="30000" dirty="0" smtClean="0">
                <a:solidFill>
                  <a:srgbClr val="0315BD"/>
                </a:solidFill>
                <a:latin typeface="+mn-lt"/>
              </a:rPr>
              <a:t>9  </a:t>
            </a:r>
            <a:r>
              <a:rPr lang="en-US" sz="2000" dirty="0" smtClean="0">
                <a:solidFill>
                  <a:srgbClr val="0315BD"/>
                </a:solidFill>
                <a:latin typeface="+mn-lt"/>
              </a:rPr>
              <a:t>@ 2K</a:t>
            </a:r>
            <a:endParaRPr lang="en-US" sz="2000" dirty="0">
              <a:solidFill>
                <a:srgbClr val="0315BD"/>
              </a:solidFill>
              <a:latin typeface="+mn-lt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057400" y="4419600"/>
            <a:ext cx="914400" cy="1588"/>
          </a:xfrm>
          <a:prstGeom prst="straightConnector1">
            <a:avLst/>
          </a:prstGeom>
          <a:ln w="19050">
            <a:solidFill>
              <a:srgbClr val="0315B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28"/>
          <p:cNvSpPr>
            <a:spLocks noGrp="1"/>
          </p:cNvSpPr>
          <p:nvPr>
            <p:ph type="title" idx="4294967295"/>
          </p:nvPr>
        </p:nvSpPr>
        <p:spPr>
          <a:xfrm>
            <a:off x="1828800" y="0"/>
            <a:ext cx="6477000" cy="79216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Assumptions for CW Cryogenic Losses</a:t>
            </a:r>
            <a:endParaRPr lang="en-US" sz="3200" baseline="-25000" dirty="0">
              <a:solidFill>
                <a:srgbClr val="0000CC"/>
              </a:solidFill>
            </a:endParaRPr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IIFC meeting,Nov.26, 2012</a:t>
            </a: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N.Solyak, "Project X Beam Physics"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99AC8B-3C60-44BC-AE77-1BC09C225FC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 rot="10800000" flipV="1">
            <a:off x="3657600" y="5791200"/>
            <a:ext cx="501316" cy="1"/>
          </a:xfrm>
          <a:prstGeom prst="straightConnector1">
            <a:avLst/>
          </a:prstGeom>
          <a:ln w="19050">
            <a:solidFill>
              <a:srgbClr val="0315B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09600" y="1219200"/>
            <a:ext cx="8001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4950" indent="-2349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err="1" smtClean="0">
                <a:latin typeface="Berlin Sans FB" pitchFamily="34" charset="0"/>
              </a:rPr>
              <a:t>R</a:t>
            </a:r>
            <a:r>
              <a:rPr lang="en-US" sz="2000" baseline="-25000" dirty="0" err="1" smtClean="0">
                <a:latin typeface="Berlin Sans FB" pitchFamily="34" charset="0"/>
              </a:rPr>
              <a:t>res</a:t>
            </a:r>
            <a:r>
              <a:rPr lang="en-US" sz="2000" baseline="-25000" dirty="0" smtClean="0">
                <a:latin typeface="Berlin Sans FB" pitchFamily="34" charset="0"/>
              </a:rPr>
              <a:t> </a:t>
            </a:r>
            <a:r>
              <a:rPr lang="en-US" sz="2000" dirty="0" smtClean="0">
                <a:latin typeface="Berlin Sans FB" pitchFamily="34" charset="0"/>
              </a:rPr>
              <a:t>~  (6 - 10)  n</a:t>
            </a:r>
            <a:r>
              <a:rPr lang="el-GR" sz="2000" dirty="0" smtClean="0">
                <a:cs typeface="Times New Roman"/>
              </a:rPr>
              <a:t>Ω</a:t>
            </a:r>
            <a:r>
              <a:rPr lang="en-US" sz="2000" dirty="0" smtClean="0">
                <a:latin typeface="Berlin Sans FB" pitchFamily="34" charset="0"/>
                <a:cs typeface="Times New Roman"/>
              </a:rPr>
              <a:t> ; </a:t>
            </a:r>
            <a:r>
              <a:rPr lang="en-US" sz="2000" dirty="0" smtClean="0">
                <a:latin typeface="Berlin Sans FB" pitchFamily="34" charset="0"/>
              </a:rPr>
              <a:t>frequency independent</a:t>
            </a:r>
          </a:p>
          <a:p>
            <a:pPr marL="234950" indent="-2349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Berlin Sans FB" pitchFamily="34" charset="0"/>
              </a:rPr>
              <a:t>BCS resistance is frequency and field dependent (medium field Q-slope).  At ~ 70 </a:t>
            </a:r>
            <a:r>
              <a:rPr lang="en-US" sz="2000" dirty="0" err="1" smtClean="0">
                <a:latin typeface="Berlin Sans FB" pitchFamily="34" charset="0"/>
              </a:rPr>
              <a:t>mT</a:t>
            </a:r>
            <a:r>
              <a:rPr lang="en-US" sz="2000" dirty="0" smtClean="0">
                <a:latin typeface="Berlin Sans FB" pitchFamily="34" charset="0"/>
              </a:rPr>
              <a:t>  medium-field Q-slope gives  ~30% of  Q-reduction.</a:t>
            </a:r>
          </a:p>
          <a:p>
            <a:pPr marL="234950" indent="-2349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Berlin Sans FB" pitchFamily="34" charset="0"/>
              </a:rPr>
              <a:t>For 2°K:   </a:t>
            </a:r>
            <a:r>
              <a:rPr lang="en-US" sz="2000" b="1" i="1" dirty="0" smtClean="0">
                <a:solidFill>
                  <a:srgbClr val="000099"/>
                </a:solidFill>
              </a:rPr>
              <a:t>162.5 &amp; 325 MHz – total resistance is dominated by </a:t>
            </a:r>
            <a:r>
              <a:rPr lang="en-US" sz="2000" i="1" dirty="0" err="1" smtClean="0">
                <a:solidFill>
                  <a:srgbClr val="000099"/>
                </a:solidFill>
                <a:latin typeface="Berlin Sans FB" pitchFamily="34" charset="0"/>
              </a:rPr>
              <a:t>R</a:t>
            </a:r>
            <a:r>
              <a:rPr lang="en-US" sz="2000" i="1" baseline="-25000" dirty="0" err="1" smtClean="0">
                <a:solidFill>
                  <a:srgbClr val="000099"/>
                </a:solidFill>
                <a:latin typeface="Berlin Sans FB" pitchFamily="34" charset="0"/>
              </a:rPr>
              <a:t>res</a:t>
            </a:r>
            <a:endParaRPr lang="en-US" sz="2000" b="1" i="1" dirty="0" smtClean="0">
              <a:solidFill>
                <a:srgbClr val="000099"/>
              </a:solidFill>
            </a:endParaRPr>
          </a:p>
          <a:p>
            <a:pPr marL="1654175" lvl="1" indent="-1196975" fontAlgn="auto">
              <a:spcAft>
                <a:spcPts val="0"/>
              </a:spcAft>
              <a:defRPr/>
            </a:pPr>
            <a:r>
              <a:rPr lang="en-US" sz="2000" b="1" i="1" dirty="0" smtClean="0">
                <a:solidFill>
                  <a:srgbClr val="000099"/>
                </a:solidFill>
              </a:rPr>
              <a:t>              650 MHz – BCS and residual gives comparable contribution</a:t>
            </a:r>
          </a:p>
          <a:p>
            <a:pPr marL="1654175" lvl="1" indent="-1196975" fontAlgn="auto">
              <a:spcAft>
                <a:spcPts val="0"/>
              </a:spcAft>
              <a:defRPr/>
            </a:pPr>
            <a:r>
              <a:rPr lang="en-US" sz="2000" b="1" i="1" dirty="0" smtClean="0">
                <a:solidFill>
                  <a:srgbClr val="000099"/>
                </a:solidFill>
              </a:rPr>
              <a:t>              1300 MHz – BCS resistance is dominated</a:t>
            </a:r>
            <a:endParaRPr lang="en-US" sz="2000" dirty="0" smtClean="0">
              <a:latin typeface="+mn-lt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4531659" y="3200400"/>
            <a:ext cx="4207308" cy="3192681"/>
            <a:chOff x="4610741" y="2456628"/>
            <a:chExt cx="5489370" cy="4038600"/>
          </a:xfrm>
        </p:grpSpPr>
        <p:grpSp>
          <p:nvGrpSpPr>
            <p:cNvPr id="3" name="Group 8"/>
            <p:cNvGrpSpPr/>
            <p:nvPr/>
          </p:nvGrpSpPr>
          <p:grpSpPr>
            <a:xfrm>
              <a:off x="4610741" y="2456628"/>
              <a:ext cx="5489370" cy="4038600"/>
              <a:chOff x="4434528" y="2377893"/>
              <a:chExt cx="5717970" cy="4114800"/>
            </a:xfrm>
            <a:solidFill>
              <a:schemeClr val="bg1"/>
            </a:solidFill>
          </p:grpSpPr>
          <p:pic>
            <p:nvPicPr>
              <p:cNvPr id="26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2109" t="4625" r="3162" b="2621"/>
              <a:stretch>
                <a:fillRect/>
              </a:stretch>
            </p:blipFill>
            <p:spPr bwMode="auto">
              <a:xfrm>
                <a:off x="4434528" y="2377893"/>
                <a:ext cx="5717970" cy="4114800"/>
              </a:xfrm>
              <a:prstGeom prst="rect">
                <a:avLst/>
              </a:prstGeom>
              <a:grpFill/>
              <a:ln w="25400">
                <a:solidFill>
                  <a:srgbClr val="C00000"/>
                </a:solidFill>
                <a:miter lim="800000"/>
                <a:headEnd/>
                <a:tailEnd/>
              </a:ln>
            </p:spPr>
          </p:pic>
          <p:cxnSp>
            <p:nvCxnSpPr>
              <p:cNvPr id="27" name="Straight Connector 26"/>
              <p:cNvCxnSpPr/>
              <p:nvPr/>
            </p:nvCxnSpPr>
            <p:spPr>
              <a:xfrm rot="5400000" flipH="1" flipV="1">
                <a:off x="5998067" y="4931310"/>
                <a:ext cx="2160581" cy="0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6767676" y="3359976"/>
                <a:ext cx="1035601" cy="404603"/>
              </a:xfrm>
              <a:prstGeom prst="rect">
                <a:avLst/>
              </a:prstGeom>
              <a:grpFill/>
              <a:ln>
                <a:solidFill>
                  <a:srgbClr val="FF0000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18288" tIns="18288" rIns="18288" bIns="18288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  <a:latin typeface="+mn-lt"/>
                  </a:rPr>
                  <a:t>  72 </a:t>
                </a:r>
                <a:r>
                  <a:rPr lang="en-US" dirty="0" err="1" smtClean="0">
                    <a:solidFill>
                      <a:srgbClr val="FF0000"/>
                    </a:solidFill>
                    <a:latin typeface="+mn-lt"/>
                  </a:rPr>
                  <a:t>mT</a:t>
                </a:r>
                <a:endParaRPr lang="en-US" dirty="0">
                  <a:solidFill>
                    <a:srgbClr val="FF0000"/>
                  </a:solidFill>
                  <a:latin typeface="+mn-lt"/>
                </a:endParaRPr>
              </a:p>
            </p:txBody>
          </p:sp>
        </p:grpSp>
        <p:sp>
          <p:nvSpPr>
            <p:cNvPr id="25" name="5-Point Star 24"/>
            <p:cNvSpPr/>
            <p:nvPr/>
          </p:nvSpPr>
          <p:spPr>
            <a:xfrm>
              <a:off x="7058275" y="4687347"/>
              <a:ext cx="191889" cy="152401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715000" y="5334000"/>
            <a:ext cx="1828800" cy="502702"/>
          </a:xfrm>
          <a:prstGeom prst="rect">
            <a:avLst/>
          </a:prstGeom>
          <a:solidFill>
            <a:schemeClr val="lt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dirty="0" smtClean="0">
                <a:solidFill>
                  <a:srgbClr val="0315BD"/>
                </a:solidFill>
                <a:latin typeface="+mn-lt"/>
              </a:rPr>
              <a:t>ILC:  1.3 GHz</a:t>
            </a:r>
          </a:p>
          <a:p>
            <a:pPr>
              <a:lnSpc>
                <a:spcPts val="1600"/>
              </a:lnSpc>
            </a:pPr>
            <a:r>
              <a:rPr lang="en-US" dirty="0" smtClean="0">
                <a:solidFill>
                  <a:srgbClr val="0315BD"/>
                </a:solidFill>
                <a:latin typeface="+mn-lt"/>
              </a:rPr>
              <a:t>Q</a:t>
            </a:r>
            <a:r>
              <a:rPr lang="en-US" baseline="-25000" dirty="0" smtClean="0">
                <a:solidFill>
                  <a:srgbClr val="0315BD"/>
                </a:solidFill>
              </a:rPr>
              <a:t>0</a:t>
            </a:r>
            <a:r>
              <a:rPr lang="en-US" dirty="0" smtClean="0">
                <a:solidFill>
                  <a:srgbClr val="0315BD"/>
                </a:solidFill>
                <a:latin typeface="+mn-lt"/>
              </a:rPr>
              <a:t>=1.5∙10</a:t>
            </a:r>
            <a:r>
              <a:rPr lang="en-US" baseline="30000" dirty="0" smtClean="0">
                <a:solidFill>
                  <a:srgbClr val="0315BD"/>
                </a:solidFill>
                <a:latin typeface="+mn-lt"/>
              </a:rPr>
              <a:t>10</a:t>
            </a:r>
            <a:r>
              <a:rPr lang="en-US" dirty="0" smtClean="0">
                <a:solidFill>
                  <a:srgbClr val="0315BD"/>
                </a:solidFill>
                <a:latin typeface="+mn-lt"/>
              </a:rPr>
              <a:t> @2K</a:t>
            </a:r>
          </a:p>
        </p:txBody>
      </p:sp>
      <p:sp>
        <p:nvSpPr>
          <p:cNvPr id="23" name="5-Point Star 22"/>
          <p:cNvSpPr/>
          <p:nvPr/>
        </p:nvSpPr>
        <p:spPr>
          <a:xfrm>
            <a:off x="2291860" y="4538004"/>
            <a:ext cx="115710" cy="12060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Rectangle 19"/>
          <p:cNvSpPr/>
          <p:nvPr/>
        </p:nvSpPr>
        <p:spPr>
          <a:xfrm>
            <a:off x="3429000" y="914400"/>
            <a:ext cx="274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Berlin Sans FB" pitchFamily="34" charset="0"/>
              </a:rPr>
              <a:t>R = </a:t>
            </a:r>
            <a:r>
              <a:rPr lang="en-US" dirty="0" err="1" smtClean="0">
                <a:latin typeface="Berlin Sans FB" pitchFamily="34" charset="0"/>
              </a:rPr>
              <a:t>R</a:t>
            </a:r>
            <a:r>
              <a:rPr lang="en-US" baseline="-25000" dirty="0" err="1" smtClean="0">
                <a:latin typeface="Berlin Sans FB" pitchFamily="34" charset="0"/>
              </a:rPr>
              <a:t>res</a:t>
            </a:r>
            <a:r>
              <a:rPr lang="en-US" baseline="-25000" dirty="0" smtClean="0">
                <a:latin typeface="Berlin Sans FB" pitchFamily="34" charset="0"/>
              </a:rPr>
              <a:t> </a:t>
            </a:r>
            <a:r>
              <a:rPr lang="en-US" dirty="0" smtClean="0">
                <a:latin typeface="Berlin Sans FB" pitchFamily="34" charset="0"/>
              </a:rPr>
              <a:t>+</a:t>
            </a:r>
            <a:r>
              <a:rPr lang="en-US" baseline="-25000" dirty="0" smtClean="0">
                <a:latin typeface="Berlin Sans FB" pitchFamily="34" charset="0"/>
              </a:rPr>
              <a:t>  </a:t>
            </a:r>
            <a:r>
              <a:rPr lang="en-US" dirty="0" smtClean="0">
                <a:latin typeface="Berlin Sans FB" pitchFamily="34" charset="0"/>
              </a:rPr>
              <a:t>R</a:t>
            </a:r>
            <a:r>
              <a:rPr lang="en-US" baseline="-25000" dirty="0" smtClean="0">
                <a:latin typeface="Berlin Sans FB" pitchFamily="34" charset="0"/>
              </a:rPr>
              <a:t>BCS </a:t>
            </a:r>
            <a:r>
              <a:rPr lang="en-US" dirty="0" smtClean="0">
                <a:latin typeface="Berlin Sans FB" pitchFamily="34" charset="0"/>
              </a:rPr>
              <a:t>(</a:t>
            </a:r>
            <a:r>
              <a:rPr lang="en-US" dirty="0" err="1" smtClean="0">
                <a:latin typeface="Berlin Sans FB" pitchFamily="34" charset="0"/>
              </a:rPr>
              <a:t>f,T,E</a:t>
            </a:r>
            <a:r>
              <a:rPr lang="en-US" baseline="-25000" dirty="0" err="1" smtClean="0">
                <a:latin typeface="Berlin Sans FB" pitchFamily="34" charset="0"/>
              </a:rPr>
              <a:t>acc</a:t>
            </a:r>
            <a:r>
              <a:rPr lang="en-US" dirty="0" smtClean="0">
                <a:latin typeface="Berlin Sans FB" pitchFamily="34" charset="0"/>
              </a:rPr>
              <a:t>)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 rot="16200000" flipV="1">
            <a:off x="6440129" y="5370871"/>
            <a:ext cx="1292944" cy="2"/>
          </a:xfrm>
          <a:prstGeom prst="lin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5-Point Star 30"/>
          <p:cNvSpPr/>
          <p:nvPr/>
        </p:nvSpPr>
        <p:spPr>
          <a:xfrm>
            <a:off x="7017178" y="5213261"/>
            <a:ext cx="147073" cy="12047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4" name="TextBox 33"/>
          <p:cNvSpPr txBox="1"/>
          <p:nvPr/>
        </p:nvSpPr>
        <p:spPr>
          <a:xfrm>
            <a:off x="6934200" y="4419600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Pulsed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400800" y="4343400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31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IIFC meeting,Nov.26,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N.Solyak, "Project X Beam Physics"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CAB7A-6485-416B-BDF2-2E74FE9F002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228600"/>
            <a:ext cx="66193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RF Cavities of the Project-X Front-end: </a:t>
            </a:r>
            <a:endParaRPr lang="en-US" sz="3200" dirty="0"/>
          </a:p>
        </p:txBody>
      </p:sp>
      <p:grpSp>
        <p:nvGrpSpPr>
          <p:cNvPr id="7" name="Group 6"/>
          <p:cNvGrpSpPr/>
          <p:nvPr/>
        </p:nvGrpSpPr>
        <p:grpSpPr>
          <a:xfrm>
            <a:off x="2743200" y="1033352"/>
            <a:ext cx="4267200" cy="1862248"/>
            <a:chOff x="3945938" y="1524000"/>
            <a:chExt cx="3978863" cy="1600201"/>
          </a:xfrm>
        </p:grpSpPr>
        <p:pic>
          <p:nvPicPr>
            <p:cNvPr id="8" name="Picture 6" descr="HINS_SSR1-0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45938" y="1524001"/>
              <a:ext cx="2007187" cy="1600200"/>
            </a:xfrm>
            <a:prstGeom prst="rect">
              <a:avLst/>
            </a:prstGeom>
            <a:noFill/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43601" y="1524000"/>
              <a:ext cx="1981200" cy="1600200"/>
            </a:xfrm>
            <a:prstGeom prst="rect">
              <a:avLst/>
            </a:prstGeom>
            <a:noFill/>
          </p:spPr>
        </p:pic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1034933"/>
            <a:ext cx="1828800" cy="186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2592572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52400" y="28194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HWR model, 162.5 MHz </a:t>
            </a:r>
            <a:r>
              <a:rPr lang="en-US" dirty="0" smtClean="0">
                <a:solidFill>
                  <a:prstClr val="black"/>
                </a:solidFill>
              </a:rPr>
              <a:t>(ANL</a:t>
            </a:r>
            <a:r>
              <a:rPr lang="en-US" dirty="0">
                <a:solidFill>
                  <a:prstClr val="black"/>
                </a:solidFill>
              </a:rPr>
              <a:t>) </a:t>
            </a:r>
            <a:endParaRPr lang="en-US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366670"/>
              </p:ext>
            </p:extLst>
          </p:nvPr>
        </p:nvGraphicFramePr>
        <p:xfrm>
          <a:off x="381000" y="3733800"/>
          <a:ext cx="8610599" cy="1809942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009DD9">
                        <a:tint val="70000"/>
                        <a:satMod val="130000"/>
                      </a:srgbClr>
                    </a:gs>
                    <a:gs pos="43000">
                      <a:srgbClr val="009DD9">
                        <a:tint val="44000"/>
                        <a:satMod val="165000"/>
                      </a:srgbClr>
                    </a:gs>
                    <a:gs pos="93000">
                      <a:srgbClr val="009DD9">
                        <a:tint val="15000"/>
                        <a:satMod val="165000"/>
                      </a:srgbClr>
                    </a:gs>
                    <a:gs pos="100000">
                      <a:srgbClr val="009DD9">
                        <a:tint val="5000"/>
                        <a:satMod val="250000"/>
                      </a:srgbClr>
                    </a:gs>
                  </a:gsLst>
                  <a:path path="circle">
                    <a:fillToRect l="50000" t="130000" r="50000" b="-30000"/>
                  </a:path>
                </a:gradFill>
                <a:effectLst>
                  <a:outerShdw blurRad="57150" dist="38100" dir="5400000" algn="ctr" rotWithShape="0">
                    <a:srgbClr val="009DD9">
                      <a:shade val="9000"/>
                      <a:satMod val="105000"/>
                      <a:alpha val="48000"/>
                    </a:srgbClr>
                  </a:outerShdw>
                </a:effectLst>
              </a:tblPr>
              <a:tblGrid>
                <a:gridCol w="684149"/>
                <a:gridCol w="942453"/>
                <a:gridCol w="743482"/>
                <a:gridCol w="830316"/>
                <a:gridCol w="762000"/>
                <a:gridCol w="838200"/>
                <a:gridCol w="762000"/>
                <a:gridCol w="533400"/>
                <a:gridCol w="685800"/>
                <a:gridCol w="533400"/>
                <a:gridCol w="609600"/>
                <a:gridCol w="685799"/>
              </a:tblGrid>
              <a:tr h="7568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cavity type</a:t>
                      </a:r>
                      <a:endParaRPr lang="en-US" sz="18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32" marR="27432" marT="0" marB="0" anchor="ctr">
                    <a:lnL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β</a:t>
                      </a:r>
                      <a:r>
                        <a:rPr lang="en-US" sz="1800" baseline="-25000" dirty="0" err="1" smtClean="0">
                          <a:solidFill>
                            <a:srgbClr val="002060"/>
                          </a:solidFill>
                        </a:rPr>
                        <a:t>geom</a:t>
                      </a:r>
                      <a:endParaRPr lang="en-US" sz="18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32" marR="27432" marT="0" marB="0" anchor="ctr">
                    <a:lnL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solidFill>
                            <a:srgbClr val="002060"/>
                          </a:solidFill>
                        </a:rPr>
                        <a:t>Freq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MHz</a:t>
                      </a:r>
                      <a:endParaRPr lang="en-US" sz="18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32" marR="27432" marT="0" marB="0" anchor="ctr">
                    <a:lnL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Beam pipe 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Arial"/>
                        </a:rPr>
                        <a:t>ø,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Arial"/>
                        </a:rPr>
                        <a:t>mm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18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32" marR="27432" marT="0" marB="0" anchor="ctr">
                    <a:lnL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err="1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US" sz="1800" b="0" baseline="-25000" dirty="0" err="1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acc</a:t>
                      </a:r>
                      <a:r>
                        <a:rPr lang="en-US" sz="1800" b="1" baseline="-250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MV/m</a:t>
                      </a:r>
                      <a:endParaRPr lang="en-US" sz="18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32" marR="27432" marT="0" marB="0" anchor="ctr">
                    <a:lnL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 err="1" smtClean="0">
                          <a:solidFill>
                            <a:srgbClr val="002060"/>
                          </a:solidFill>
                        </a:rPr>
                        <a:t>V</a:t>
                      </a:r>
                      <a:r>
                        <a:rPr lang="en-US" sz="1800" baseline="-25000" dirty="0" err="1" smtClean="0">
                          <a:solidFill>
                            <a:srgbClr val="002060"/>
                          </a:solidFill>
                        </a:rPr>
                        <a:t>acc</a:t>
                      </a:r>
                      <a:r>
                        <a:rPr lang="en-US" sz="1800" baseline="-25000" dirty="0" smtClean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1800" baseline="-25000" dirty="0">
                          <a:solidFill>
                            <a:srgbClr val="002060"/>
                          </a:solidFill>
                        </a:rPr>
                        <a:t>max 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MeV</a:t>
                      </a:r>
                      <a:endParaRPr lang="en-US" sz="18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32" marR="27432" marT="0" marB="0" anchor="ctr">
                    <a:lnL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solidFill>
                            <a:srgbClr val="002060"/>
                          </a:solidFill>
                        </a:rPr>
                        <a:t>E</a:t>
                      </a:r>
                      <a:r>
                        <a:rPr lang="en-US" sz="1800" baseline="-25000" dirty="0" err="1" smtClean="0">
                          <a:solidFill>
                            <a:srgbClr val="002060"/>
                          </a:solidFill>
                        </a:rPr>
                        <a:t>pk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MV/m</a:t>
                      </a:r>
                      <a:endParaRPr lang="en-US" sz="18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32" marR="27432" marT="0" marB="0" anchor="ctr">
                    <a:lnL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solidFill>
                            <a:srgbClr val="002060"/>
                          </a:solidFill>
                        </a:rPr>
                        <a:t>B</a:t>
                      </a:r>
                      <a:r>
                        <a:rPr lang="en-US" sz="1800" baseline="-25000" dirty="0" err="1" smtClean="0">
                          <a:solidFill>
                            <a:srgbClr val="002060"/>
                          </a:solidFill>
                        </a:rPr>
                        <a:t>pk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mT</a:t>
                      </a:r>
                      <a:endParaRPr lang="en-US" sz="18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32" marR="27432" marT="0" marB="0" anchor="ctr">
                    <a:lnL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R/Q,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Ω</a:t>
                      </a:r>
                      <a:endParaRPr lang="en-US" sz="18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32" marR="27432" marT="0" marB="0" anchor="ctr">
                    <a:lnL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G,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Ω</a:t>
                      </a:r>
                      <a:endParaRPr lang="en-US" sz="18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32" marR="27432" marT="0" marB="0" anchor="ctr">
                    <a:lnL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Q</a:t>
                      </a:r>
                      <a:r>
                        <a:rPr lang="en-US" sz="1800" baseline="-25000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0,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x10</a:t>
                      </a:r>
                      <a:r>
                        <a:rPr lang="en-US" sz="1800" baseline="30000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  <a:endParaRPr lang="en-US" sz="1800" baseline="300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432" marR="27432" marT="0" marB="0" anchor="ctr">
                    <a:lnL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66"/>
                          </a:solidFill>
                        </a:rPr>
                        <a:t>Power losses W</a:t>
                      </a:r>
                      <a:endParaRPr lang="en-US" dirty="0">
                        <a:solidFill>
                          <a:srgbClr val="000066"/>
                        </a:solidFill>
                      </a:endParaRPr>
                    </a:p>
                  </a:txBody>
                  <a:tcPr marL="27432" marR="27432" marT="0" marB="0" anchor="ctr">
                    <a:lnL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9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HWR</a:t>
                      </a:r>
                      <a:r>
                        <a:rPr lang="en-US" sz="1600" baseline="30000" dirty="0" smtClean="0">
                          <a:solidFill>
                            <a:srgbClr val="002060"/>
                          </a:solidFill>
                        </a:rPr>
                        <a:t>*</a:t>
                      </a:r>
                      <a:endParaRPr lang="en-US" sz="1600" baseline="300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32" marR="27432" marT="0" marB="0" anchor="ctr">
                    <a:lnL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000099"/>
                          </a:solidFill>
                        </a:rPr>
                        <a:t>β=0.112</a:t>
                      </a:r>
                      <a:endParaRPr lang="en-US" sz="2000" b="0" dirty="0">
                        <a:solidFill>
                          <a:srgbClr val="000099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32" marR="27432" marT="0" marB="0" anchor="ctr">
                    <a:lnL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000099"/>
                          </a:solidFill>
                        </a:rPr>
                        <a:t>162.5</a:t>
                      </a:r>
                      <a:endParaRPr lang="en-US" sz="2000" b="0" dirty="0">
                        <a:solidFill>
                          <a:srgbClr val="000099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32" marR="27432" marT="0" marB="0" anchor="ctr">
                    <a:lnL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33</a:t>
                      </a:r>
                      <a:endParaRPr lang="en-US" sz="2000" b="0" dirty="0">
                        <a:solidFill>
                          <a:srgbClr val="000099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432" marR="27432" marT="0" marB="0" anchor="ctr">
                    <a:lnL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8.2</a:t>
                      </a:r>
                      <a:endParaRPr lang="en-US" sz="2000" b="0" dirty="0">
                        <a:solidFill>
                          <a:srgbClr val="000099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32" marR="27432" marT="0" marB="0" anchor="ctr">
                    <a:lnL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000099"/>
                          </a:solidFill>
                          <a:latin typeface="+mj-lt"/>
                        </a:rPr>
                        <a:t>1.7</a:t>
                      </a:r>
                      <a:endParaRPr lang="en-US" sz="2000" b="0" dirty="0">
                        <a:solidFill>
                          <a:srgbClr val="000099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7432" marR="27432" marT="0" marB="0" anchor="ctr">
                    <a:lnL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000099"/>
                          </a:solidFill>
                          <a:latin typeface="+mj-lt"/>
                          <a:ea typeface="+mn-ea"/>
                          <a:cs typeface="+mn-cs"/>
                        </a:rPr>
                        <a:t>38</a:t>
                      </a:r>
                      <a:endParaRPr lang="en-US" sz="2000" b="0" dirty="0">
                        <a:solidFill>
                          <a:srgbClr val="000099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7432" marR="27432" marT="0" marB="0" anchor="ctr">
                    <a:lnL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000099"/>
                          </a:solidFill>
                          <a:latin typeface="+mj-lt"/>
                        </a:rPr>
                        <a:t>41</a:t>
                      </a:r>
                      <a:endParaRPr lang="en-US" sz="2000" b="0" dirty="0">
                        <a:solidFill>
                          <a:srgbClr val="000099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7432" marR="27432" marT="0" marB="0" anchor="ctr">
                    <a:lnL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000099"/>
                          </a:solidFill>
                          <a:latin typeface="+mj-lt"/>
                          <a:ea typeface="+mn-ea"/>
                          <a:cs typeface="+mn-cs"/>
                        </a:rPr>
                        <a:t>272</a:t>
                      </a:r>
                      <a:endParaRPr lang="en-US" sz="2000" b="0" dirty="0">
                        <a:solidFill>
                          <a:srgbClr val="000099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7432" marR="27432" marT="0" marB="0" anchor="ctr">
                    <a:lnL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000099"/>
                          </a:solidFill>
                          <a:latin typeface="+mj-lt"/>
                        </a:rPr>
                        <a:t>47.7</a:t>
                      </a:r>
                      <a:endParaRPr lang="en-US" sz="2000" b="0" dirty="0">
                        <a:solidFill>
                          <a:srgbClr val="000099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7432" marR="27432" marT="0" marB="0" anchor="ctr">
                    <a:lnL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000099"/>
                          </a:solidFill>
                          <a:latin typeface="+mj-lt"/>
                          <a:ea typeface="Calibri"/>
                          <a:cs typeface="Times New Roman"/>
                        </a:rPr>
                        <a:t>0.5</a:t>
                      </a:r>
                      <a:endParaRPr lang="en-US" sz="2000" b="0" dirty="0">
                        <a:solidFill>
                          <a:srgbClr val="000099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7432" marR="27432" marT="0" marB="0" anchor="ctr">
                    <a:lnL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66"/>
                          </a:solidFill>
                        </a:rPr>
                        <a:t>2.1</a:t>
                      </a:r>
                      <a:endParaRPr lang="en-US" dirty="0">
                        <a:solidFill>
                          <a:srgbClr val="000066"/>
                        </a:solidFill>
                      </a:endParaRPr>
                    </a:p>
                  </a:txBody>
                  <a:tcPr marL="27432" marR="27432" marT="0" marB="0" anchor="ctr">
                    <a:lnL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9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SSR1</a:t>
                      </a:r>
                      <a:r>
                        <a:rPr lang="en-US" sz="1600" baseline="30000" dirty="0" smtClean="0">
                          <a:solidFill>
                            <a:srgbClr val="002060"/>
                          </a:solidFill>
                        </a:rPr>
                        <a:t>+</a:t>
                      </a:r>
                      <a:endParaRPr lang="en-US" sz="1600" baseline="300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32" marR="27432" marT="0" marB="0" anchor="ctr">
                    <a:lnL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99"/>
                          </a:solidFill>
                        </a:rPr>
                        <a:t>β=0.215</a:t>
                      </a:r>
                      <a:endParaRPr lang="en-US" sz="2000" b="0" dirty="0">
                        <a:solidFill>
                          <a:srgbClr val="000099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32" marR="27432" marT="0" marB="0" anchor="ctr">
                    <a:lnL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99"/>
                          </a:solidFill>
                        </a:rPr>
                        <a:t>325</a:t>
                      </a:r>
                      <a:endParaRPr lang="en-US" sz="2000" b="0" dirty="0">
                        <a:solidFill>
                          <a:srgbClr val="000099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32" marR="27432" marT="0" marB="0" anchor="ctr">
                    <a:lnL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30</a:t>
                      </a:r>
                      <a:endParaRPr lang="en-US" sz="2000" b="0" dirty="0">
                        <a:solidFill>
                          <a:srgbClr val="000099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432" marR="27432" marT="0" marB="0" anchor="ctr">
                    <a:lnL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en-US" sz="2000" b="0" dirty="0">
                        <a:solidFill>
                          <a:srgbClr val="000099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32" marR="27432" marT="0" marB="0" anchor="ctr">
                    <a:lnL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000099"/>
                          </a:solidFill>
                          <a:latin typeface="+mj-lt"/>
                        </a:rPr>
                        <a:t>2.4</a:t>
                      </a:r>
                      <a:endParaRPr lang="en-US" sz="2000" b="0" dirty="0">
                        <a:solidFill>
                          <a:srgbClr val="000099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7432" marR="27432" marT="0" marB="0" anchor="ctr">
                    <a:lnL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000099"/>
                          </a:solidFill>
                          <a:latin typeface="+mj-lt"/>
                        </a:rPr>
                        <a:t>46</a:t>
                      </a:r>
                      <a:endParaRPr lang="en-US" sz="2000" b="0" dirty="0">
                        <a:solidFill>
                          <a:srgbClr val="000099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7432" marR="27432" marT="0" marB="0" anchor="ctr">
                    <a:lnL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000099"/>
                          </a:solidFill>
                          <a:latin typeface="+mj-lt"/>
                        </a:rPr>
                        <a:t>70</a:t>
                      </a:r>
                      <a:endParaRPr lang="en-US" sz="2000" b="0" dirty="0">
                        <a:solidFill>
                          <a:srgbClr val="000099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7432" marR="27432" marT="0" marB="0" anchor="ctr">
                    <a:lnL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99"/>
                          </a:solidFill>
                          <a:latin typeface="+mj-lt"/>
                        </a:rPr>
                        <a:t>242</a:t>
                      </a:r>
                      <a:endParaRPr lang="en-US" sz="2000" b="0">
                        <a:solidFill>
                          <a:srgbClr val="000099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7432" marR="27432" marT="0" marB="0" anchor="ctr">
                    <a:lnL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99"/>
                          </a:solidFill>
                          <a:latin typeface="+mj-lt"/>
                        </a:rPr>
                        <a:t>84</a:t>
                      </a:r>
                      <a:endParaRPr lang="en-US" sz="2000" b="0" dirty="0">
                        <a:solidFill>
                          <a:srgbClr val="000099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7432" marR="27432" marT="0" marB="0" anchor="ctr">
                    <a:lnL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000099"/>
                          </a:solidFill>
                          <a:latin typeface="+mj-lt"/>
                          <a:ea typeface="Calibri"/>
                          <a:cs typeface="Times New Roman"/>
                        </a:rPr>
                        <a:t>0.5</a:t>
                      </a:r>
                      <a:endParaRPr lang="en-US" sz="2000" b="0" dirty="0">
                        <a:solidFill>
                          <a:srgbClr val="000099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7432" marR="27432" marT="0" marB="0" anchor="ctr">
                    <a:lnL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66"/>
                          </a:solidFill>
                        </a:rPr>
                        <a:t>4.9</a:t>
                      </a:r>
                      <a:endParaRPr lang="en-US" dirty="0">
                        <a:solidFill>
                          <a:srgbClr val="000066"/>
                        </a:solidFill>
                      </a:endParaRPr>
                    </a:p>
                  </a:txBody>
                  <a:tcPr marL="27432" marR="27432" marT="0" marB="0" anchor="ctr">
                    <a:lnL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9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SSR2</a:t>
                      </a:r>
                      <a:r>
                        <a:rPr lang="en-US" sz="1600" baseline="30000" dirty="0" smtClean="0">
                          <a:solidFill>
                            <a:srgbClr val="002060"/>
                          </a:solidFill>
                        </a:rPr>
                        <a:t>#</a:t>
                      </a:r>
                      <a:endParaRPr lang="en-US" sz="1600" baseline="300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32" marR="27432" marT="0" marB="0" anchor="ctr">
                    <a:lnL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000099"/>
                          </a:solidFill>
                        </a:rPr>
                        <a:t>β=0.47</a:t>
                      </a:r>
                      <a:endParaRPr lang="en-US" sz="2000" b="0" dirty="0">
                        <a:solidFill>
                          <a:srgbClr val="000099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32" marR="27432" marT="0" marB="0" anchor="ctr">
                    <a:lnL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000099"/>
                          </a:solidFill>
                        </a:rPr>
                        <a:t>325</a:t>
                      </a:r>
                      <a:endParaRPr lang="en-US" sz="2000" b="0" dirty="0">
                        <a:solidFill>
                          <a:srgbClr val="000099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32" marR="27432" marT="0" marB="0" anchor="ctr">
                    <a:lnL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40</a:t>
                      </a:r>
                      <a:endParaRPr lang="en-US" sz="2000" b="0" dirty="0">
                        <a:solidFill>
                          <a:srgbClr val="000099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432" marR="27432" marT="0" marB="0" anchor="ctr">
                    <a:lnL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11.4</a:t>
                      </a:r>
                      <a:endParaRPr lang="en-US" sz="2000" b="0" dirty="0">
                        <a:solidFill>
                          <a:srgbClr val="000099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32" marR="27432" marT="0" marB="0" anchor="ctr">
                    <a:lnL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000099"/>
                          </a:solidFill>
                          <a:latin typeface="+mj-lt"/>
                        </a:rPr>
                        <a:t>5</a:t>
                      </a:r>
                      <a:endParaRPr lang="en-US" sz="2000" b="0" dirty="0">
                        <a:solidFill>
                          <a:srgbClr val="000099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7432" marR="27432" marT="0" marB="0" anchor="ctr">
                    <a:lnL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000099"/>
                          </a:solidFill>
                          <a:latin typeface="+mj-lt"/>
                        </a:rPr>
                        <a:t>40</a:t>
                      </a:r>
                      <a:endParaRPr lang="en-US" sz="2000" b="0" dirty="0">
                        <a:solidFill>
                          <a:srgbClr val="000099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7432" marR="27432" marT="0" marB="0" anchor="ctr">
                    <a:lnL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000099"/>
                          </a:solidFill>
                          <a:latin typeface="+mj-lt"/>
                        </a:rPr>
                        <a:t>70</a:t>
                      </a:r>
                      <a:endParaRPr lang="en-US" sz="2000" b="0" dirty="0">
                        <a:solidFill>
                          <a:srgbClr val="000099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7432" marR="27432" marT="0" marB="0" anchor="ctr">
                    <a:lnL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000099"/>
                          </a:solidFill>
                          <a:latin typeface="+mj-lt"/>
                        </a:rPr>
                        <a:t>290</a:t>
                      </a:r>
                      <a:endParaRPr lang="en-US" sz="2000" b="0" dirty="0">
                        <a:solidFill>
                          <a:srgbClr val="000099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7432" marR="27432" marT="0" marB="0" anchor="ctr">
                    <a:lnL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000099"/>
                          </a:solidFill>
                          <a:latin typeface="+mj-lt"/>
                        </a:rPr>
                        <a:t>113</a:t>
                      </a:r>
                      <a:endParaRPr lang="en-US" sz="2000" b="0" dirty="0">
                        <a:solidFill>
                          <a:srgbClr val="000099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7432" marR="27432" marT="0" marB="0" anchor="ctr">
                    <a:lnL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000099"/>
                          </a:solidFill>
                          <a:latin typeface="+mj-lt"/>
                          <a:ea typeface="Calibri"/>
                          <a:cs typeface="Times New Roman"/>
                        </a:rPr>
                        <a:t>0.7</a:t>
                      </a:r>
                      <a:endParaRPr lang="en-US" sz="2000" b="0" dirty="0">
                        <a:solidFill>
                          <a:srgbClr val="000099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7432" marR="27432" marT="0" marB="0" anchor="ctr">
                    <a:lnL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66"/>
                          </a:solidFill>
                        </a:rPr>
                        <a:t>12.5</a:t>
                      </a:r>
                      <a:endParaRPr lang="en-US" dirty="0">
                        <a:solidFill>
                          <a:srgbClr val="000066"/>
                        </a:solidFill>
                      </a:endParaRPr>
                    </a:p>
                  </a:txBody>
                  <a:tcPr marL="27432" marR="27432" marT="0" marB="0" anchor="ctr">
                    <a:lnL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DD9">
                          <a:shade val="50000"/>
                          <a:satMod val="103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04800" y="57912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>
              <a:buFont typeface="Arial" pitchFamily="34" charset="0"/>
              <a:buChar char="•"/>
            </a:pPr>
            <a:r>
              <a:rPr lang="en-US" sz="1400" dirty="0"/>
              <a:t>*</a:t>
            </a:r>
            <a:r>
              <a:rPr lang="en-US" sz="1400" dirty="0" err="1"/>
              <a:t>P.Ostroumovet</a:t>
            </a:r>
            <a:r>
              <a:rPr lang="en-US" sz="1400" dirty="0"/>
              <a:t> </a:t>
            </a:r>
            <a:r>
              <a:rPr lang="en-US" sz="1400" dirty="0" smtClean="0"/>
              <a:t>al., WEPPC039,IPAC12,  </a:t>
            </a:r>
            <a:r>
              <a:rPr lang="en-US" sz="1400" baseline="30000" dirty="0" smtClean="0"/>
              <a:t>+</a:t>
            </a:r>
            <a:r>
              <a:rPr lang="en-US" sz="1400" dirty="0" smtClean="0"/>
              <a:t>T.N</a:t>
            </a:r>
            <a:r>
              <a:rPr lang="en-US" sz="1400" dirty="0"/>
              <a:t>. </a:t>
            </a:r>
            <a:r>
              <a:rPr lang="en-US" sz="1400" dirty="0" err="1" smtClean="0"/>
              <a:t>Khabiboulline</a:t>
            </a:r>
            <a:r>
              <a:rPr lang="en-US" sz="1400" dirty="0" smtClean="0"/>
              <a:t> et.al, WEPPC035, IPAC12;      </a:t>
            </a:r>
            <a:r>
              <a:rPr lang="en-US" sz="1400" baseline="30000" dirty="0" smtClean="0"/>
              <a:t>#</a:t>
            </a:r>
            <a:r>
              <a:rPr lang="en-US" sz="1400" dirty="0" err="1" smtClean="0"/>
              <a:t>P.Berrutti</a:t>
            </a:r>
            <a:r>
              <a:rPr lang="en-US" sz="1400" dirty="0" smtClean="0"/>
              <a:t>, SSR2 report 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400" dirty="0" smtClean="0"/>
              <a:t>Assumption for RF power losses at 2K:    R = </a:t>
            </a:r>
            <a:r>
              <a:rPr lang="en-US" sz="1400" dirty="0" err="1" smtClean="0"/>
              <a:t>R</a:t>
            </a:r>
            <a:r>
              <a:rPr lang="en-US" sz="1400" baseline="-25000" dirty="0" err="1" smtClean="0"/>
              <a:t>res</a:t>
            </a:r>
            <a:r>
              <a:rPr lang="en-US" sz="1400" dirty="0" smtClean="0"/>
              <a:t>+ R</a:t>
            </a:r>
            <a:r>
              <a:rPr lang="en-US" sz="1400" baseline="-25000" dirty="0" smtClean="0"/>
              <a:t>BCS </a:t>
            </a:r>
            <a:r>
              <a:rPr lang="en-US" sz="1400" dirty="0" smtClean="0"/>
              <a:t>:      </a:t>
            </a:r>
            <a:r>
              <a:rPr lang="en-US" sz="1400" dirty="0" err="1" smtClean="0"/>
              <a:t>R</a:t>
            </a:r>
            <a:r>
              <a:rPr lang="en-US" sz="1400" baseline="-25000" dirty="0" err="1" smtClean="0"/>
              <a:t>res</a:t>
            </a:r>
            <a:r>
              <a:rPr lang="en-US" sz="1400" baseline="-25000" dirty="0" smtClean="0"/>
              <a:t> </a:t>
            </a:r>
            <a:r>
              <a:rPr lang="en-US" sz="1400" dirty="0" smtClean="0"/>
              <a:t>=10 n</a:t>
            </a:r>
            <a:r>
              <a:rPr lang="en-US" sz="1400" dirty="0" smtClean="0">
                <a:sym typeface="Symbol"/>
              </a:rPr>
              <a:t></a:t>
            </a:r>
            <a:endParaRPr lang="en-US" sz="1400" dirty="0"/>
          </a:p>
        </p:txBody>
      </p:sp>
      <p:sp>
        <p:nvSpPr>
          <p:cNvPr id="3" name="Rectangle 2"/>
          <p:cNvSpPr/>
          <p:nvPr/>
        </p:nvSpPr>
        <p:spPr>
          <a:xfrm>
            <a:off x="3583207" y="2893108"/>
            <a:ext cx="3043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SSR1 prototypes and tests,  325 MHz (</a:t>
            </a:r>
            <a:r>
              <a:rPr lang="en-US" dirty="0">
                <a:solidFill>
                  <a:prstClr val="black"/>
                </a:solidFill>
              </a:rPr>
              <a:t>FNAL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139246" y="2910571"/>
            <a:ext cx="17761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SSR2 model</a:t>
            </a:r>
            <a:r>
              <a:rPr lang="en-US" dirty="0" smtClean="0">
                <a:solidFill>
                  <a:prstClr val="black"/>
                </a:solidFill>
              </a:rPr>
              <a:t>,</a:t>
            </a:r>
            <a:r>
              <a:rPr lang="en-US" dirty="0">
                <a:solidFill>
                  <a:prstClr val="black"/>
                </a:solidFill>
              </a:rPr>
              <a:t> </a:t>
            </a:r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325 </a:t>
            </a:r>
            <a:r>
              <a:rPr lang="en-US" dirty="0">
                <a:solidFill>
                  <a:prstClr val="black"/>
                </a:solidFill>
              </a:rPr>
              <a:t>MHz </a:t>
            </a:r>
            <a:r>
              <a:rPr lang="en-US" dirty="0" smtClean="0">
                <a:solidFill>
                  <a:prstClr val="black"/>
                </a:solidFill>
              </a:rPr>
              <a:t>(</a:t>
            </a:r>
            <a:r>
              <a:rPr lang="en-US" dirty="0">
                <a:solidFill>
                  <a:prstClr val="black"/>
                </a:solidFill>
              </a:rPr>
              <a:t>FNAL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075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tory">
  <a:themeElements>
    <a:clrScheme name="Factory 1">
      <a:dk1>
        <a:srgbClr val="000054"/>
      </a:dk1>
      <a:lt1>
        <a:srgbClr val="EAEAEA"/>
      </a:lt1>
      <a:dk2>
        <a:srgbClr val="00007A"/>
      </a:dk2>
      <a:lt2>
        <a:srgbClr val="EBD189"/>
      </a:lt2>
      <a:accent1>
        <a:srgbClr val="FCAB40"/>
      </a:accent1>
      <a:accent2>
        <a:srgbClr val="555BAD"/>
      </a:accent2>
      <a:accent3>
        <a:srgbClr val="AAAABE"/>
      </a:accent3>
      <a:accent4>
        <a:srgbClr val="C8C8C8"/>
      </a:accent4>
      <a:accent5>
        <a:srgbClr val="FDD2AF"/>
      </a:accent5>
      <a:accent6>
        <a:srgbClr val="4C529C"/>
      </a:accent6>
      <a:hlink>
        <a:srgbClr val="B97C01"/>
      </a:hlink>
      <a:folHlink>
        <a:srgbClr val="CCFF33"/>
      </a:folHlink>
    </a:clrScheme>
    <a:fontScheme name="Factor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actory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25784</TotalTime>
  <Words>3138</Words>
  <Application>Microsoft Office PowerPoint</Application>
  <PresentationFormat>On-screen Show (4:3)</PresentationFormat>
  <Paragraphs>736</Paragraphs>
  <Slides>40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Office Theme</vt:lpstr>
      <vt:lpstr>Factory</vt:lpstr>
      <vt:lpstr>Project X and PXIE Design and Beam Physics</vt:lpstr>
      <vt:lpstr>Outline</vt:lpstr>
      <vt:lpstr>Concepts of CW 3GeV and Pulsed Linac</vt:lpstr>
      <vt:lpstr>Project X Staging</vt:lpstr>
      <vt:lpstr>PowerPoint Presentation</vt:lpstr>
      <vt:lpstr>Configuration of SC cryomodules </vt:lpstr>
      <vt:lpstr>Cavity gradient </vt:lpstr>
      <vt:lpstr>Assumptions for CW Cryogenic Losses</vt:lpstr>
      <vt:lpstr>PowerPoint Presentation</vt:lpstr>
      <vt:lpstr>PowerPoint Presentation</vt:lpstr>
      <vt:lpstr>Project X Lattice design and Beam Physics</vt:lpstr>
      <vt:lpstr>Lattice of CW 3 GeV Linac</vt:lpstr>
      <vt:lpstr>Front End (w/o MEBT)</vt:lpstr>
      <vt:lpstr>Emittance growth</vt:lpstr>
      <vt:lpstr>Misalignment of components and RF jitter Studies</vt:lpstr>
      <vt:lpstr>Cryogenic losses</vt:lpstr>
      <vt:lpstr>Segmentation in LB650 and HB 650 sections</vt:lpstr>
      <vt:lpstr>Motivation</vt:lpstr>
      <vt:lpstr>Configuration 3 x 6 (0.48 -1 GeV)</vt:lpstr>
      <vt:lpstr>Summary of the cryo-segmentation studies @ 650 MHz section (1GeV)</vt:lpstr>
      <vt:lpstr>Synchronous phase and Voltage</vt:lpstr>
      <vt:lpstr>Pulsed 3-8 GeV Linac (5% duty cycle)</vt:lpstr>
      <vt:lpstr>PXIE - Project X Injector Experiment  </vt:lpstr>
      <vt:lpstr>PXIE optics (3- envelope)</vt:lpstr>
      <vt:lpstr>PXIE Goals and challenges</vt:lpstr>
      <vt:lpstr>LEBT</vt:lpstr>
      <vt:lpstr>RFQ design (LBNL)</vt:lpstr>
      <vt:lpstr>Input = Gaussian Beam, Envelopes (3-sigma)</vt:lpstr>
      <vt:lpstr>LEBT + RFQ </vt:lpstr>
      <vt:lpstr>LEBT + RFQ  Input = Gaussian Beam Emittance Evolution</vt:lpstr>
      <vt:lpstr>LEBT + RFQ  Input = Gaussian Beam: Particle and Power Losses</vt:lpstr>
      <vt:lpstr>MEBT:  Beam chopping  &amp; diagnostics</vt:lpstr>
      <vt:lpstr>MEBT  chopping</vt:lpstr>
      <vt:lpstr>Collimation and Beam Losses</vt:lpstr>
      <vt:lpstr>PowerPoint Presentation</vt:lpstr>
      <vt:lpstr>Mismatch effect on Longitudinal profile </vt:lpstr>
      <vt:lpstr>Beam Extinction </vt:lpstr>
      <vt:lpstr>Summary</vt:lpstr>
      <vt:lpstr>PowerPoint Presentation</vt:lpstr>
      <vt:lpstr>PowerPoint Presentation</vt:lpstr>
    </vt:vector>
  </TitlesOfParts>
  <Company>Fermi National Accelerator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X RD&amp;D Plan Subsystem Here</dc:title>
  <dc:creator>Holmes</dc:creator>
  <cp:lastModifiedBy>Nikolay A. Solyak x8841 12664N</cp:lastModifiedBy>
  <cp:revision>664</cp:revision>
  <dcterms:created xsi:type="dcterms:W3CDTF">2009-05-07T16:53:10Z</dcterms:created>
  <dcterms:modified xsi:type="dcterms:W3CDTF">2012-11-26T18:09:09Z</dcterms:modified>
</cp:coreProperties>
</file>