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1"/>
  </p:notesMasterIdLst>
  <p:sldIdLst>
    <p:sldId id="256" r:id="rId2"/>
    <p:sldId id="350" r:id="rId3"/>
    <p:sldId id="352" r:id="rId4"/>
    <p:sldId id="375" r:id="rId5"/>
    <p:sldId id="358" r:id="rId6"/>
    <p:sldId id="386" r:id="rId7"/>
    <p:sldId id="384" r:id="rId8"/>
    <p:sldId id="365" r:id="rId9"/>
    <p:sldId id="366" r:id="rId10"/>
    <p:sldId id="370" r:id="rId11"/>
    <p:sldId id="385" r:id="rId12"/>
    <p:sldId id="376" r:id="rId13"/>
    <p:sldId id="378" r:id="rId14"/>
    <p:sldId id="379" r:id="rId15"/>
    <p:sldId id="382" r:id="rId16"/>
    <p:sldId id="381" r:id="rId17"/>
    <p:sldId id="380" r:id="rId18"/>
    <p:sldId id="383" r:id="rId19"/>
    <p:sldId id="371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20" autoAdjust="0"/>
  </p:normalViewPr>
  <p:slideViewPr>
    <p:cSldViewPr>
      <p:cViewPr varScale="1">
        <p:scale>
          <a:sx n="82" d="100"/>
          <a:sy n="82" d="100"/>
        </p:scale>
        <p:origin x="-12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518B4CB-626A-4834-BB2D-3DB5F413A8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13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42127C-DE5C-4241-B1E7-6447DA84901E}" type="slidenum">
              <a:rPr lang="en-US" smtClean="0">
                <a:latin typeface="Arial" charset="0"/>
              </a:rPr>
              <a:pPr/>
              <a:t>1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ermi 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28600"/>
            <a:ext cx="9144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464550" y="0"/>
            <a:ext cx="679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D645A-3514-46A1-A93D-5DB1B70E1FA2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77492-D502-402C-808D-2B749EABC00C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0"/>
            <a:ext cx="215265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30555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F498F-401A-4643-B66F-3BFAE1308595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914400"/>
            <a:ext cx="8610600" cy="55626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4F986-3F6A-481D-AB17-52D473965594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467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2291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6300" y="914400"/>
            <a:ext cx="4229100" cy="556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752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629400"/>
            <a:ext cx="3657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FADFB-AED6-4F0E-B260-236B4B904F44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534E8-2067-4F80-A43C-3691249AB3E3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F438C-64FB-485F-BBF2-45148D794BDC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7036C-FD18-4376-AC3A-0A0ADD26574A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2617-BC68-453F-B47D-1876D7528AD4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CB7C6-9BD5-45B0-9897-EDE8B07B58F0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7A431-8937-43F0-8AB2-B133844F5105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1C454-923D-4449-8D7E-82794CB9FE2C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6AD8D-C943-49AD-8448-B433AFD6D2B1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2" name="Rectangle 8"/>
          <p:cNvSpPr>
            <a:spLocks noChangeArrowheads="1"/>
          </p:cNvSpPr>
          <p:nvPr/>
        </p:nvSpPr>
        <p:spPr bwMode="auto">
          <a:xfrm>
            <a:off x="228600" y="762000"/>
            <a:ext cx="8153400" cy="762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pitchFamily="34" charset="0"/>
            </a:endParaRPr>
          </a:p>
        </p:txBody>
      </p:sp>
      <p:pic>
        <p:nvPicPr>
          <p:cNvPr id="1027" name="Picture 10" descr="Fermi Logo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0" y="-228600"/>
            <a:ext cx="9144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5626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1752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7000" y="6629400"/>
            <a:ext cx="3657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1261BD3C-888E-426B-94EE-626322DEDEF7}" type="slidenum">
              <a:rPr lang="en-US"/>
              <a:pPr>
                <a:defRPr/>
              </a:pPr>
              <a:t>‹#›</a:t>
            </a:fld>
            <a:endParaRPr lang="en-US" dirty="0">
              <a:latin typeface="Times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8464550" y="0"/>
            <a:ext cx="679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4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75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rgbClr val="37861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rgbClr val="FF33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066800"/>
            <a:ext cx="8305800" cy="1752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650MHz Cavity, Helium Vessel, and Tuner Status at Fermilab</a:t>
            </a:r>
            <a:endParaRPr lang="en-US" dirty="0"/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657600"/>
            <a:ext cx="8458200" cy="2438400"/>
          </a:xfrm>
          <a:ln>
            <a:noFill/>
          </a:ln>
        </p:spPr>
        <p:txBody>
          <a:bodyPr/>
          <a:lstStyle/>
          <a:p>
            <a:r>
              <a:rPr lang="en-US" sz="2400" dirty="0" smtClean="0">
                <a:solidFill>
                  <a:schemeClr val="accent2"/>
                </a:solidFill>
              </a:rPr>
              <a:t>Chuck Grimm 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IIFC POC 650MHz Cavities</a:t>
            </a:r>
          </a:p>
          <a:p>
            <a:r>
              <a:rPr lang="en-US" sz="2000" dirty="0" smtClean="0"/>
              <a:t>Fermilab</a:t>
            </a:r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(Avinash Puntambekar RRCAT)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Vessel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15000"/>
            <a:ext cx="8305800" cy="762000"/>
          </a:xfrm>
          <a:ln>
            <a:noFill/>
          </a:ln>
        </p:spPr>
        <p:txBody>
          <a:bodyPr>
            <a:normAutofit fontScale="92500"/>
          </a:bodyPr>
          <a:lstStyle/>
          <a:p>
            <a:r>
              <a:rPr lang="en-US" dirty="0" smtClean="0"/>
              <a:t>Preliminary analysis at 2 Bar pressure at room temperature shows no stresses above 30 Mpa    </a:t>
            </a:r>
            <a:r>
              <a:rPr lang="en-US" sz="1000" dirty="0" smtClean="0"/>
              <a:t>(By Serena Barbanotti)</a:t>
            </a:r>
            <a:endParaRPr lang="en-US" dirty="0" smtClean="0"/>
          </a:p>
        </p:txBody>
      </p:sp>
      <p:pic>
        <p:nvPicPr>
          <p:cNvPr id="5" name="Picture 4" descr="650_5C_2bar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105625"/>
            <a:ext cx="8001000" cy="4380775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Vessel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15000"/>
            <a:ext cx="8305800" cy="762000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Preliminary analysis at 4 Bar pressure cold (2K) shows no stresses above 40 Mpa    </a:t>
            </a:r>
            <a:r>
              <a:rPr lang="en-US" sz="1000" dirty="0" smtClean="0"/>
              <a:t>(By Serena Barbanotti)</a:t>
            </a: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143000"/>
            <a:ext cx="810697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Vessel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5626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/>
              <a:t>Spin form seamless vessel tubes</a:t>
            </a:r>
          </a:p>
          <a:p>
            <a:pPr lvl="1"/>
            <a:r>
              <a:rPr lang="en-US" dirty="0" smtClean="0"/>
              <a:t>Leak check – good</a:t>
            </a:r>
          </a:p>
          <a:p>
            <a:pPr lvl="1"/>
            <a:r>
              <a:rPr lang="en-US" dirty="0" smtClean="0"/>
              <a:t>Dimensional QC – good</a:t>
            </a:r>
          </a:p>
          <a:p>
            <a:pPr lvl="1"/>
            <a:r>
              <a:rPr lang="en-US" dirty="0" smtClean="0"/>
              <a:t>Pull-out test – next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Roll and seam welded vessel tubes</a:t>
            </a:r>
          </a:p>
          <a:p>
            <a:pPr lvl="1"/>
            <a:r>
              <a:rPr lang="en-US" dirty="0" smtClean="0"/>
              <a:t>Leak check – good</a:t>
            </a:r>
          </a:p>
          <a:p>
            <a:pPr lvl="1"/>
            <a:r>
              <a:rPr lang="en-US" dirty="0" smtClean="0"/>
              <a:t>Dimensional QC – good</a:t>
            </a:r>
          </a:p>
          <a:p>
            <a:pPr lvl="1"/>
            <a:r>
              <a:rPr lang="en-US" dirty="0" smtClean="0"/>
              <a:t>Continue prototype fabrication - next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0" y="990600"/>
            <a:ext cx="2590800" cy="251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43600" y="3657600"/>
            <a:ext cx="2906080" cy="285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Flange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648200"/>
            <a:ext cx="8229600" cy="1905000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/>
              <a:t>Flange test assemblies were fabricated to replicate the helium vessel to cryomodule connection</a:t>
            </a:r>
          </a:p>
          <a:p>
            <a:pPr lvl="1" eaLnBrk="1" hangingPunct="1"/>
            <a:r>
              <a:rPr lang="en-US" dirty="0" smtClean="0"/>
              <a:t>Grade 2 titanium connection is the same as the beam flange and will use a common hex seal</a:t>
            </a:r>
          </a:p>
          <a:p>
            <a:pPr lvl="1" eaLnBrk="1" hangingPunct="1"/>
            <a:r>
              <a:rPr lang="en-US" dirty="0" smtClean="0"/>
              <a:t>316L stainless steel 2-phase connection uses a groove socket to hold seal in place for an inverted connection (seal shown in photo)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95400" y="1070379"/>
            <a:ext cx="2895600" cy="275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6312" y="1066800"/>
            <a:ext cx="2833688" cy="274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85486" y="3886200"/>
            <a:ext cx="298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316L Stainless Steel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21069" y="3881735"/>
            <a:ext cx="2546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Grade 2 Titanium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Flange Connection Cold Shock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648200"/>
            <a:ext cx="8229600" cy="2057400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Flange assembly was leak checked prior to cold shock testing</a:t>
            </a:r>
          </a:p>
          <a:p>
            <a:pPr lvl="1" eaLnBrk="1" hangingPunct="1"/>
            <a:r>
              <a:rPr lang="en-US" dirty="0" smtClean="0"/>
              <a:t>No detectable leaks were found</a:t>
            </a:r>
          </a:p>
          <a:p>
            <a:pPr eaLnBrk="1" hangingPunct="1"/>
            <a:r>
              <a:rPr lang="en-US" dirty="0" smtClean="0"/>
              <a:t>Flange assembly was submerged in LN2 while system was actively pumping</a:t>
            </a:r>
          </a:p>
          <a:p>
            <a:pPr eaLnBrk="1" hangingPunct="1"/>
            <a:r>
              <a:rPr lang="en-US" dirty="0" smtClean="0"/>
              <a:t>Assembly was removed once boiling activity stopped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0812" y="1066800"/>
            <a:ext cx="21899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95600" y="1066800"/>
            <a:ext cx="2571750" cy="346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15000" y="1371600"/>
            <a:ext cx="3090863" cy="289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Tuners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4648200"/>
            <a:ext cx="2743200" cy="838200"/>
          </a:xfrm>
          <a:ln>
            <a:noFill/>
          </a:ln>
        </p:spPr>
        <p:txBody>
          <a:bodyPr>
            <a:normAutofit fontScale="62500" lnSpcReduction="20000"/>
          </a:bodyPr>
          <a:lstStyle/>
          <a:p>
            <a:pPr lvl="1" algn="ctr" eaLnBrk="1" hangingPunct="1">
              <a:buNone/>
            </a:pPr>
            <a:r>
              <a:rPr lang="en-US" sz="2900" dirty="0" smtClean="0">
                <a:solidFill>
                  <a:schemeClr val="tx1"/>
                </a:solidFill>
              </a:rPr>
              <a:t>Blade Tuner</a:t>
            </a:r>
          </a:p>
          <a:p>
            <a:pPr lvl="1" algn="ctr" eaLnBrk="1" hangingPunct="1">
              <a:buNone/>
            </a:pPr>
            <a:r>
              <a:rPr lang="en-US" sz="2900" dirty="0" smtClean="0">
                <a:solidFill>
                  <a:schemeClr val="tx1"/>
                </a:solidFill>
              </a:rPr>
              <a:t>(Baseline Design)</a:t>
            </a:r>
          </a:p>
          <a:p>
            <a:pPr lvl="1" eaLnBrk="1" hangingPunct="1">
              <a:buNone/>
            </a:pPr>
            <a:r>
              <a:rPr lang="en-US" dirty="0" smtClean="0"/>
              <a:t>	</a:t>
            </a:r>
          </a:p>
          <a:p>
            <a:pPr lvl="1" eaLnBrk="1" hangingPunct="1">
              <a:buNone/>
            </a:pPr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1981200"/>
            <a:ext cx="261654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29000" y="198120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114800" y="4548250"/>
            <a:ext cx="213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 smtClean="0">
                <a:latin typeface="+mn-lt"/>
              </a:rPr>
              <a:t>Lever Tuner</a:t>
            </a:r>
          </a:p>
          <a:p>
            <a:pPr eaLnBrk="1" hangingPunct="1"/>
            <a:endParaRPr lang="en-US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7162800" y="228600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9600" b="1" dirty="0" smtClean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43149" y="4495800"/>
            <a:ext cx="254845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b="1" dirty="0" smtClean="0">
                <a:latin typeface="+mn-lt"/>
              </a:rPr>
              <a:t>Indian</a:t>
            </a:r>
          </a:p>
          <a:p>
            <a:pPr algn="ctr" eaLnBrk="1" hangingPunct="1"/>
            <a:r>
              <a:rPr lang="en-US" sz="2000" b="1" dirty="0" smtClean="0">
                <a:latin typeface="+mn-lt"/>
              </a:rPr>
              <a:t>Wedge Tuner</a:t>
            </a:r>
          </a:p>
          <a:p>
            <a:pPr algn="ctr" eaLnBrk="1" hangingPunct="1"/>
            <a:r>
              <a:rPr lang="en-US" sz="1050" b="1" dirty="0" smtClean="0">
                <a:latin typeface="+mn-lt"/>
              </a:rPr>
              <a:t>(Currently being shipped to </a:t>
            </a:r>
          </a:p>
          <a:p>
            <a:pPr algn="ctr" eaLnBrk="1" hangingPunct="1"/>
            <a:r>
              <a:rPr lang="en-US" sz="1050" b="1" dirty="0" smtClean="0">
                <a:latin typeface="+mn-lt"/>
              </a:rPr>
              <a:t>Fermilab from India)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Tuner Motors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5800" y="1066800"/>
            <a:ext cx="39305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84381" y="1066800"/>
            <a:ext cx="385961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3886200"/>
            <a:ext cx="5105400" cy="2971800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/>
              <a:t>Purchase complete assembled</a:t>
            </a:r>
          </a:p>
          <a:p>
            <a:pPr eaLnBrk="1" hangingPunct="1">
              <a:buNone/>
            </a:pPr>
            <a:r>
              <a:rPr lang="en-US" dirty="0" smtClean="0"/>
              <a:t>     units from Phytron</a:t>
            </a:r>
          </a:p>
          <a:p>
            <a:pPr lvl="1" eaLnBrk="1" hangingPunct="1"/>
            <a:r>
              <a:rPr lang="en-US" dirty="0" smtClean="0"/>
              <a:t>Planetary gears </a:t>
            </a:r>
          </a:p>
          <a:p>
            <a:pPr lvl="1" eaLnBrk="1" hangingPunct="1"/>
            <a:r>
              <a:rPr lang="en-US" dirty="0" smtClean="0"/>
              <a:t>Lifecycle study at Fermilab</a:t>
            </a:r>
          </a:p>
          <a:p>
            <a:pPr lvl="1" eaLnBrk="1" hangingPunct="1"/>
            <a:r>
              <a:rPr lang="en-US" dirty="0" smtClean="0"/>
              <a:t>Common design for 325, 650, &amp;</a:t>
            </a:r>
          </a:p>
          <a:p>
            <a:pPr lvl="1" eaLnBrk="1" hangingPunct="1">
              <a:buNone/>
            </a:pPr>
            <a:r>
              <a:rPr lang="en-US" dirty="0" smtClean="0"/>
              <a:t>    1300MHz cavities</a:t>
            </a:r>
          </a:p>
          <a:p>
            <a:pPr lvl="1" eaLnBrk="1" hangingPunct="1"/>
            <a:r>
              <a:rPr lang="en-US" dirty="0" smtClean="0"/>
              <a:t>About the same cost as current</a:t>
            </a:r>
          </a:p>
          <a:p>
            <a:pPr lvl="1" eaLnBrk="1" hangingPunct="1">
              <a:buNone/>
            </a:pPr>
            <a:r>
              <a:rPr lang="en-US" dirty="0" smtClean="0"/>
              <a:t>    design</a:t>
            </a:r>
          </a:p>
          <a:p>
            <a:pPr lvl="1" eaLnBrk="1" hangingPunct="1">
              <a:buNone/>
            </a:pPr>
            <a:r>
              <a:rPr lang="en-US" dirty="0" smtClean="0"/>
              <a:t>	</a:t>
            </a:r>
          </a:p>
          <a:p>
            <a:pPr lvl="1" eaLnBrk="1" hangingPunct="1">
              <a:buNone/>
            </a:pPr>
            <a:endParaRPr 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52600" y="3440168"/>
            <a:ext cx="5943600" cy="311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52600" y="1159043"/>
            <a:ext cx="5943600" cy="234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Dressing – TIG Welding</a:t>
            </a:r>
            <a:endParaRPr lang="en-US" dirty="0"/>
          </a:p>
        </p:txBody>
      </p:sp>
      <p:sp>
        <p:nvSpPr>
          <p:cNvPr id="11" name="Title 6"/>
          <p:cNvSpPr txBox="1">
            <a:spLocks/>
          </p:cNvSpPr>
          <p:nvPr/>
        </p:nvSpPr>
        <p:spPr bwMode="auto">
          <a:xfrm>
            <a:off x="381000" y="1066800"/>
            <a:ext cx="3955414" cy="57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325 MHz Cavity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Content Placeholder 12" descr="screenshot1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116775" y="1752600"/>
            <a:ext cx="4371938" cy="25146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13" name="Title 6"/>
          <p:cNvSpPr txBox="1">
            <a:spLocks/>
          </p:cNvSpPr>
          <p:nvPr/>
        </p:nvSpPr>
        <p:spPr bwMode="auto">
          <a:xfrm>
            <a:off x="4953000" y="1066800"/>
            <a:ext cx="3796002" cy="59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650 MHz Cavity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Content Placeholder 10" descr="screenshot11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4612575" y="1752600"/>
            <a:ext cx="4429212" cy="2524353"/>
          </a:xfr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85800" y="4495800"/>
            <a:ext cx="7696200" cy="2362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 features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b="1" kern="0" dirty="0" smtClean="0">
                <a:solidFill>
                  <a:srgbClr val="000099"/>
                </a:solidFill>
                <a:latin typeface="+mn-lt"/>
              </a:rPr>
              <a:t>Movable overhead boom for wire feed system &amp; external purging system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</a:rPr>
              <a:t>Movable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</a:rPr>
              <a:t> pre-loading tailstock for various cavity lengths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b="1" kern="0" baseline="0" dirty="0" smtClean="0">
                <a:solidFill>
                  <a:srgbClr val="000099"/>
                </a:solidFill>
                <a:latin typeface="+mn-lt"/>
              </a:rPr>
              <a:t>Headstock with internal purging capabilities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</a:rPr>
              <a:t>Automatic joint tracking system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b="1" kern="0" baseline="0" dirty="0" smtClean="0">
                <a:solidFill>
                  <a:srgbClr val="000099"/>
                </a:solidFill>
                <a:latin typeface="+mn-lt"/>
              </a:rPr>
              <a:t>Duel monitors offer live welder adjustment capabilities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077200" cy="5257800"/>
          </a:xfrm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Process single and 5-cell bare cavities</a:t>
            </a:r>
          </a:p>
          <a:p>
            <a:pPr lvl="1" eaLnBrk="1" hangingPunct="1"/>
            <a:r>
              <a:rPr lang="en-US" dirty="0" smtClean="0"/>
              <a:t>Test in VTS</a:t>
            </a:r>
          </a:p>
          <a:p>
            <a:pPr lvl="1" eaLnBrk="1" hangingPunct="1"/>
            <a:r>
              <a:rPr lang="en-US" dirty="0" smtClean="0"/>
              <a:t>Centrifugal Barrel Polishing (Tumbling)</a:t>
            </a:r>
          </a:p>
          <a:p>
            <a:pPr lvl="1" eaLnBrk="1" hangingPunct="1"/>
            <a:r>
              <a:rPr lang="en-US" dirty="0" smtClean="0"/>
              <a:t>HPR, EP, BCP…….Etc.</a:t>
            </a:r>
          </a:p>
          <a:p>
            <a:pPr eaLnBrk="1" hangingPunct="1"/>
            <a:r>
              <a:rPr lang="en-US" dirty="0" smtClean="0"/>
              <a:t>Continue fabrication of baseline prototypes</a:t>
            </a:r>
          </a:p>
          <a:p>
            <a:pPr lvl="1" eaLnBrk="1" hangingPunct="1"/>
            <a:r>
              <a:rPr lang="en-US" dirty="0" smtClean="0"/>
              <a:t>Bladetuner</a:t>
            </a:r>
          </a:p>
          <a:p>
            <a:pPr lvl="1" eaLnBrk="1" hangingPunct="1"/>
            <a:r>
              <a:rPr lang="en-US" dirty="0" smtClean="0"/>
              <a:t>Helium vessel</a:t>
            </a:r>
          </a:p>
          <a:p>
            <a:pPr lvl="1" eaLnBrk="1" hangingPunct="1"/>
            <a:r>
              <a:rPr lang="en-US" dirty="0" smtClean="0"/>
              <a:t>Assembly and welding fixtures</a:t>
            </a:r>
          </a:p>
          <a:p>
            <a:pPr eaLnBrk="1" hangingPunct="1"/>
            <a:r>
              <a:rPr lang="en-US" dirty="0" smtClean="0"/>
              <a:t>Dress 5-cell cavity</a:t>
            </a:r>
          </a:p>
          <a:p>
            <a:pPr lvl="1" eaLnBrk="1" hangingPunct="1"/>
            <a:r>
              <a:rPr lang="en-US" dirty="0" smtClean="0"/>
              <a:t>VTS tests</a:t>
            </a:r>
          </a:p>
          <a:p>
            <a:pPr lvl="1" eaLnBrk="1" hangingPunct="1"/>
            <a:r>
              <a:rPr lang="en-US" dirty="0" smtClean="0"/>
              <a:t>Room temperature tests</a:t>
            </a:r>
          </a:p>
          <a:p>
            <a:pPr lvl="1" eaLnBrk="1" hangingPunct="1"/>
            <a:r>
              <a:rPr lang="en-US" dirty="0" smtClean="0"/>
              <a:t>Mechanical test of tuner(s)</a:t>
            </a:r>
          </a:p>
          <a:p>
            <a:pPr lvl="1" eaLnBrk="1" hangingPunct="1"/>
            <a:r>
              <a:rPr lang="en-US" dirty="0" smtClean="0"/>
              <a:t>Eventual HTS</a:t>
            </a:r>
          </a:p>
          <a:p>
            <a:pPr eaLnBrk="1" hangingPunct="1"/>
            <a:endParaRPr lang="en-US" dirty="0" smtClean="0"/>
          </a:p>
          <a:p>
            <a:pPr lvl="1" eaLnBrk="1" hangingPunct="1">
              <a:buNone/>
            </a:pPr>
            <a:endParaRPr lang="en-US" dirty="0" smtClean="0"/>
          </a:p>
          <a:p>
            <a:pPr lvl="1" eaLnBrk="1" hangingPunct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9800"/>
            <a:ext cx="7467600" cy="6858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534E8-2067-4F80-A43C-3691249AB3E3}" type="slidenum">
              <a:rPr lang="en-US" smtClean="0"/>
              <a:pPr>
                <a:defRPr/>
              </a:pPr>
              <a:t>19</a:t>
            </a:fld>
            <a:endParaRPr lang="en-US" dirty="0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09400"/>
            <a:ext cx="7620000" cy="5638800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Single Cell Cavities</a:t>
            </a:r>
          </a:p>
          <a:p>
            <a:pPr lvl="1"/>
            <a:r>
              <a:rPr lang="en-US" sz="1800" dirty="0" smtClean="0"/>
              <a:t>Current Cavity Orders</a:t>
            </a:r>
          </a:p>
          <a:p>
            <a:pPr lvl="1"/>
            <a:r>
              <a:rPr lang="en-US" sz="1800" dirty="0" smtClean="0"/>
              <a:t>Vertical Test Results &amp; Testing Plans</a:t>
            </a:r>
          </a:p>
          <a:p>
            <a:r>
              <a:rPr lang="en-US" dirty="0" smtClean="0"/>
              <a:t>5-Cell Cavities</a:t>
            </a:r>
          </a:p>
          <a:p>
            <a:pPr lvl="1"/>
            <a:r>
              <a:rPr lang="en-US" sz="1800" dirty="0" smtClean="0"/>
              <a:t>Current Cavity Orders</a:t>
            </a:r>
          </a:p>
          <a:p>
            <a:pPr lvl="1"/>
            <a:r>
              <a:rPr lang="en-US" sz="1800" dirty="0" smtClean="0"/>
              <a:t>Possible “Future” Design Changes</a:t>
            </a:r>
          </a:p>
          <a:p>
            <a:pPr lvl="1"/>
            <a:r>
              <a:rPr lang="en-US" sz="1800" dirty="0" smtClean="0"/>
              <a:t>Spin Forming Seamless Beam Tubes</a:t>
            </a:r>
          </a:p>
          <a:p>
            <a:r>
              <a:rPr lang="en-US" dirty="0" smtClean="0"/>
              <a:t>Helium Vessel</a:t>
            </a:r>
          </a:p>
          <a:p>
            <a:pPr lvl="1"/>
            <a:r>
              <a:rPr lang="en-US" sz="1800" dirty="0" smtClean="0"/>
              <a:t>Design Progress</a:t>
            </a:r>
          </a:p>
          <a:p>
            <a:pPr lvl="1"/>
            <a:r>
              <a:rPr lang="en-US" sz="1800" dirty="0" smtClean="0"/>
              <a:t>Spin Form Seamless Vessel Tubes</a:t>
            </a:r>
          </a:p>
          <a:p>
            <a:pPr lvl="1"/>
            <a:r>
              <a:rPr lang="en-US" sz="1800" dirty="0" smtClean="0"/>
              <a:t>Roll and Seam Weld Vessel Tubes</a:t>
            </a:r>
          </a:p>
          <a:p>
            <a:pPr lvl="1"/>
            <a:r>
              <a:rPr lang="en-US" sz="1800" dirty="0" smtClean="0"/>
              <a:t>Stainless Steel to Titanium Flanged Connection</a:t>
            </a:r>
          </a:p>
          <a:p>
            <a:pPr lvl="1"/>
            <a:r>
              <a:rPr lang="en-US" sz="1800" dirty="0" smtClean="0"/>
              <a:t>Automatic TIG Welding</a:t>
            </a:r>
          </a:p>
          <a:p>
            <a:r>
              <a:rPr lang="en-US" dirty="0" smtClean="0"/>
              <a:t>Tuners</a:t>
            </a:r>
          </a:p>
          <a:p>
            <a:pPr lvl="1"/>
            <a:r>
              <a:rPr lang="en-US" sz="1800" dirty="0" smtClean="0"/>
              <a:t>Blade Tuner</a:t>
            </a:r>
          </a:p>
          <a:p>
            <a:pPr lvl="1"/>
            <a:r>
              <a:rPr lang="en-US" sz="1800" dirty="0" smtClean="0"/>
              <a:t>Lever Tuner</a:t>
            </a:r>
          </a:p>
          <a:p>
            <a:pPr lvl="1"/>
            <a:r>
              <a:rPr lang="en-US" sz="1800" dirty="0" smtClean="0"/>
              <a:t>Wedge Tuner</a:t>
            </a:r>
          </a:p>
          <a:p>
            <a:pPr lvl="1"/>
            <a:r>
              <a:rPr lang="en-US" sz="1800" dirty="0" smtClean="0"/>
              <a:t>Motors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Cell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352800"/>
            <a:ext cx="8610600" cy="3505200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Current Fabrication Status</a:t>
            </a:r>
          </a:p>
          <a:p>
            <a:pPr lvl="1"/>
            <a:r>
              <a:rPr lang="en-US" sz="1800" dirty="0" smtClean="0"/>
              <a:t>Advanced Energy Systems (AES) * (6) </a:t>
            </a:r>
            <a:r>
              <a:rPr lang="el-GR" sz="1800" dirty="0" smtClean="0"/>
              <a:t>β</a:t>
            </a:r>
            <a:r>
              <a:rPr lang="en-US" sz="1800" dirty="0" smtClean="0"/>
              <a:t>=0.9 cavities; complete in-house</a:t>
            </a:r>
          </a:p>
          <a:p>
            <a:pPr lvl="1"/>
            <a:r>
              <a:rPr lang="en-US" sz="1800" dirty="0" smtClean="0"/>
              <a:t>PAVAC Industries * (5) </a:t>
            </a:r>
            <a:r>
              <a:rPr lang="el-GR" sz="1800" dirty="0" smtClean="0"/>
              <a:t>β</a:t>
            </a:r>
            <a:r>
              <a:rPr lang="en-US" sz="1800" dirty="0" smtClean="0"/>
              <a:t>=0.9 cavities; ordered</a:t>
            </a:r>
          </a:p>
          <a:p>
            <a:pPr lvl="1"/>
            <a:r>
              <a:rPr lang="en-US" sz="1800" dirty="0" smtClean="0"/>
              <a:t>Jefferson National Lab (J-Lab) * (2) </a:t>
            </a:r>
            <a:r>
              <a:rPr lang="el-GR" sz="1800" dirty="0" smtClean="0"/>
              <a:t>β</a:t>
            </a:r>
            <a:r>
              <a:rPr lang="en-US" sz="1800" dirty="0" smtClean="0"/>
              <a:t>=0.61 cavities; complete in-house (part of MOU)</a:t>
            </a:r>
          </a:p>
          <a:p>
            <a:pPr lvl="1"/>
            <a:r>
              <a:rPr lang="en-US" sz="1800" dirty="0" smtClean="0"/>
              <a:t>Research Instruments (RI) * (3) </a:t>
            </a:r>
            <a:r>
              <a:rPr lang="el-GR" sz="1800" dirty="0" smtClean="0"/>
              <a:t>β</a:t>
            </a:r>
            <a:r>
              <a:rPr lang="en-US" sz="1800" dirty="0" smtClean="0"/>
              <a:t>=0.61 Fermi design, (3) </a:t>
            </a:r>
            <a:r>
              <a:rPr lang="el-GR" sz="1800" dirty="0" smtClean="0"/>
              <a:t>β</a:t>
            </a:r>
            <a:r>
              <a:rPr lang="en-US" sz="1800" dirty="0" smtClean="0"/>
              <a:t>=0.61 J-Lab design; ordered</a:t>
            </a:r>
          </a:p>
          <a:p>
            <a:r>
              <a:rPr lang="en-US" dirty="0" smtClean="0"/>
              <a:t>Test Results</a:t>
            </a:r>
          </a:p>
          <a:p>
            <a:pPr lvl="1"/>
            <a:r>
              <a:rPr lang="en-US" sz="1800" dirty="0" smtClean="0"/>
              <a:t>One J-Lab built cavity was vertically tested at FNAL, reached 12 MV/m limited by Q-drop</a:t>
            </a:r>
          </a:p>
          <a:p>
            <a:pPr lvl="1"/>
            <a:r>
              <a:rPr lang="en-US" sz="1800" dirty="0" smtClean="0"/>
              <a:t>The 6 AES cavities are scheduled for VTS in early December.</a:t>
            </a:r>
          </a:p>
          <a:p>
            <a:pPr>
              <a:buNone/>
            </a:pPr>
            <a:r>
              <a:rPr lang="en-US" sz="1100" dirty="0" smtClean="0"/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2819400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β= 0.9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2819400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β= 0.61 Fermi Design</a:t>
            </a:r>
            <a:endParaRPr lang="en-US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1" y="990600"/>
            <a:ext cx="233797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990600"/>
            <a:ext cx="2514600" cy="174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05200" y="990600"/>
            <a:ext cx="2057400" cy="170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19800" y="2819400"/>
            <a:ext cx="2632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β= 0.61 J-Lab Design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Cell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34000"/>
            <a:ext cx="7848600" cy="1143000"/>
          </a:xfrm>
          <a:ln>
            <a:noFill/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Six </a:t>
            </a:r>
            <a:r>
              <a:rPr lang="el-GR" dirty="0" smtClean="0"/>
              <a:t>β</a:t>
            </a:r>
            <a:r>
              <a:rPr lang="en-US" dirty="0" smtClean="0"/>
              <a:t>=0.9 cavities produced by AES and delivered to FNAL in 2012</a:t>
            </a:r>
          </a:p>
          <a:p>
            <a:pPr>
              <a:buNone/>
            </a:pPr>
            <a:r>
              <a:rPr lang="en-US" sz="1100" dirty="0" smtClean="0"/>
              <a:t>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1112520"/>
            <a:ext cx="8458200" cy="399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5-Cell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505200"/>
            <a:ext cx="7391400" cy="3048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/>
              <a:t>Current Fabrication Status</a:t>
            </a:r>
          </a:p>
          <a:p>
            <a:pPr lvl="1"/>
            <a:r>
              <a:rPr lang="en-US" dirty="0" smtClean="0"/>
              <a:t>AES * (4) </a:t>
            </a:r>
            <a:r>
              <a:rPr lang="el-GR" dirty="0" smtClean="0"/>
              <a:t>β</a:t>
            </a:r>
            <a:r>
              <a:rPr lang="en-US" dirty="0" smtClean="0"/>
              <a:t>=0.9 cavities; ordered</a:t>
            </a:r>
          </a:p>
          <a:p>
            <a:pPr lvl="1"/>
            <a:r>
              <a:rPr lang="en-US" dirty="0" smtClean="0"/>
              <a:t>PAVAC * (5)</a:t>
            </a:r>
            <a:r>
              <a:rPr lang="el-GR" sz="1100" dirty="0" smtClean="0"/>
              <a:t> </a:t>
            </a:r>
            <a:r>
              <a:rPr lang="el-GR" dirty="0" smtClean="0"/>
              <a:t>β</a:t>
            </a:r>
            <a:r>
              <a:rPr lang="en-US" dirty="0" smtClean="0"/>
              <a:t>=0.9 cavities; ordered</a:t>
            </a:r>
          </a:p>
          <a:p>
            <a:pPr lvl="1"/>
            <a:r>
              <a:rPr lang="en-US" dirty="0" smtClean="0"/>
              <a:t>RI * No multi-cell cavities on order</a:t>
            </a:r>
          </a:p>
          <a:p>
            <a:r>
              <a:rPr lang="en-US" dirty="0" smtClean="0"/>
              <a:t>Future Design Changes?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Larger beam tube diameter and iris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Longer beam tube to accommodate a lever tuner?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Transition spool re-design for cost reduction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19200" y="900113"/>
            <a:ext cx="5903274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29000" y="3048000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β= 0.9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5-Cell Cavity Design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0"/>
            <a:ext cx="8305800" cy="35814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/>
              <a:t>Considerations for Future Changes Based On:</a:t>
            </a:r>
          </a:p>
          <a:p>
            <a:pPr lvl="1"/>
            <a:r>
              <a:rPr lang="en-US" sz="1600" dirty="0" smtClean="0">
                <a:solidFill>
                  <a:schemeClr val="accent6"/>
                </a:solidFill>
              </a:rPr>
              <a:t>Low Bandwidth</a:t>
            </a:r>
          </a:p>
          <a:p>
            <a:pPr lvl="1"/>
            <a:r>
              <a:rPr lang="en-US" sz="1600" dirty="0" smtClean="0">
                <a:solidFill>
                  <a:schemeClr val="accent6"/>
                </a:solidFill>
              </a:rPr>
              <a:t>CW Operation</a:t>
            </a:r>
          </a:p>
          <a:p>
            <a:pPr lvl="1"/>
            <a:r>
              <a:rPr lang="en-US" sz="1600" dirty="0" smtClean="0">
                <a:solidFill>
                  <a:schemeClr val="accent6"/>
                </a:solidFill>
              </a:rPr>
              <a:t>Tough Requirements For </a:t>
            </a:r>
            <a:r>
              <a:rPr lang="en-US" sz="1600" dirty="0" err="1" smtClean="0">
                <a:solidFill>
                  <a:schemeClr val="accent6"/>
                </a:solidFill>
              </a:rPr>
              <a:t>Microphonics</a:t>
            </a:r>
            <a:endParaRPr lang="en-US" sz="1600" dirty="0" smtClean="0">
              <a:solidFill>
                <a:schemeClr val="accent6"/>
              </a:solidFill>
            </a:endParaRPr>
          </a:p>
          <a:p>
            <a:pPr lvl="1"/>
            <a:r>
              <a:rPr lang="en-US" sz="1600" dirty="0" smtClean="0">
                <a:solidFill>
                  <a:schemeClr val="accent6"/>
                </a:solidFill>
              </a:rPr>
              <a:t>Small </a:t>
            </a:r>
            <a:r>
              <a:rPr lang="en-US" sz="1600" dirty="0" err="1" smtClean="0">
                <a:solidFill>
                  <a:schemeClr val="accent6"/>
                </a:solidFill>
              </a:rPr>
              <a:t>dF</a:t>
            </a:r>
            <a:r>
              <a:rPr lang="en-US" sz="1600" dirty="0" smtClean="0">
                <a:solidFill>
                  <a:schemeClr val="accent6"/>
                </a:solidFill>
              </a:rPr>
              <a:t>/</a:t>
            </a:r>
            <a:r>
              <a:rPr lang="en-US" sz="1600" dirty="0" err="1" smtClean="0">
                <a:solidFill>
                  <a:schemeClr val="accent6"/>
                </a:solidFill>
              </a:rPr>
              <a:t>dP</a:t>
            </a:r>
            <a:r>
              <a:rPr lang="en-US" sz="1600" dirty="0" smtClean="0">
                <a:solidFill>
                  <a:schemeClr val="accent6"/>
                </a:solidFill>
              </a:rPr>
              <a:t> (self-compensating and self-tuning schemes)</a:t>
            </a:r>
          </a:p>
          <a:p>
            <a:pPr lvl="1"/>
            <a:r>
              <a:rPr lang="en-US" sz="1600" dirty="0" smtClean="0">
                <a:solidFill>
                  <a:schemeClr val="accent6"/>
                </a:solidFill>
              </a:rPr>
              <a:t>Good </a:t>
            </a:r>
            <a:r>
              <a:rPr lang="en-US" sz="1600" dirty="0" err="1" smtClean="0">
                <a:solidFill>
                  <a:schemeClr val="accent6"/>
                </a:solidFill>
              </a:rPr>
              <a:t>Tuneability</a:t>
            </a:r>
            <a:r>
              <a:rPr lang="en-US" sz="1600" dirty="0" smtClean="0">
                <a:solidFill>
                  <a:schemeClr val="accent6"/>
                </a:solidFill>
              </a:rPr>
              <a:t> ( small load for piezos and tuner motors)</a:t>
            </a:r>
          </a:p>
          <a:p>
            <a:pPr lvl="1"/>
            <a:r>
              <a:rPr lang="en-US" sz="1600" dirty="0" smtClean="0">
                <a:solidFill>
                  <a:schemeClr val="accent6"/>
                </a:solidFill>
              </a:rPr>
              <a:t>Good Efficiency of Tuning (stiffening ring optimization)</a:t>
            </a:r>
          </a:p>
          <a:p>
            <a:pPr lvl="1"/>
            <a:r>
              <a:rPr lang="en-US" sz="1600" dirty="0" smtClean="0">
                <a:solidFill>
                  <a:schemeClr val="accent6"/>
                </a:solidFill>
              </a:rPr>
              <a:t>No Limitations in Longitudinal Size but Limitations in Transverse Size</a:t>
            </a:r>
          </a:p>
          <a:p>
            <a:pPr lvl="1"/>
            <a:r>
              <a:rPr lang="en-US" sz="1600" dirty="0" smtClean="0">
                <a:solidFill>
                  <a:schemeClr val="accent6"/>
                </a:solidFill>
              </a:rPr>
              <a:t>Problems with Lorentz Detuning</a:t>
            </a:r>
          </a:p>
          <a:p>
            <a:pPr lvl="1"/>
            <a:r>
              <a:rPr lang="en-US" sz="1600" dirty="0" smtClean="0">
                <a:solidFill>
                  <a:schemeClr val="accent6"/>
                </a:solidFill>
              </a:rPr>
              <a:t>Compact, Simple and Reliable Course Tuner w/o Backlash</a:t>
            </a:r>
          </a:p>
          <a:p>
            <a:pPr lvl="1"/>
            <a:r>
              <a:rPr lang="en-US" sz="1600" dirty="0" smtClean="0">
                <a:solidFill>
                  <a:schemeClr val="accent6"/>
                </a:solidFill>
              </a:rPr>
              <a:t>Inexpensive Cavity Design (design for cost cutting)??</a:t>
            </a:r>
          </a:p>
          <a:p>
            <a:pPr lvl="1"/>
            <a:endParaRPr lang="en-US" sz="1800" dirty="0" smtClean="0">
              <a:solidFill>
                <a:schemeClr val="accent6"/>
              </a:solidFill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5000" y="990600"/>
            <a:ext cx="4455474" cy="179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29000" y="2667000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β= 0.9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5-Cell Cavity Transition Spool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495800"/>
            <a:ext cx="8305800" cy="1828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/>
              <a:t>Transition Spool Redesign (Cost Reduction)</a:t>
            </a:r>
          </a:p>
          <a:p>
            <a:pPr lvl="1"/>
            <a:r>
              <a:rPr lang="en-US" dirty="0" smtClean="0"/>
              <a:t>Raw Material Cost for RRR niobium ~20K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Multi-Piece Fabrication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Mixture of RRR Niobium and Reactor Grade Niobium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49977" y="1600200"/>
            <a:ext cx="258294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0800000">
            <a:off x="762001" y="1752600"/>
            <a:ext cx="226601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38600" y="3657600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Fermilab Design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3657600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J-Lab Design</a:t>
            </a:r>
            <a:endParaRPr 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53200" y="1599510"/>
            <a:ext cx="1723342" cy="182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838161" y="3657600"/>
            <a:ext cx="1394356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RRCAT Design</a:t>
            </a:r>
          </a:p>
          <a:p>
            <a:pPr algn="ctr"/>
            <a:r>
              <a:rPr lang="en-US" sz="1050" dirty="0" smtClean="0"/>
              <a:t>(A. Puntambekar)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5-Cell Beam Tubes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1219200"/>
            <a:ext cx="2949482" cy="220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38800" y="1219200"/>
            <a:ext cx="30239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4800" y="3962400"/>
            <a:ext cx="303374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91200" y="3886200"/>
            <a:ext cx="2895599" cy="221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16" descr="Q:\650MHz\Pictures\MISC\DSC04966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95600" y="1066800"/>
            <a:ext cx="3556000" cy="2667000"/>
          </a:xfrm>
          <a:prstGeom prst="rect">
            <a:avLst/>
          </a:prstGeom>
          <a:noFill/>
        </p:spPr>
      </p:pic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744143" y="3810000"/>
            <a:ext cx="386150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Vessel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733800"/>
            <a:ext cx="8305800" cy="2971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/>
              <a:t>Design of helium vessel (Baseline) – Considerations</a:t>
            </a:r>
          </a:p>
          <a:p>
            <a:pPr lvl="1"/>
            <a:r>
              <a:rPr lang="en-US" dirty="0" smtClean="0"/>
              <a:t>Spin form seamless vessel tubes</a:t>
            </a:r>
          </a:p>
          <a:p>
            <a:pPr lvl="1"/>
            <a:r>
              <a:rPr lang="en-US" dirty="0" smtClean="0"/>
              <a:t>Roll and seam weld vessel tubes</a:t>
            </a:r>
          </a:p>
          <a:p>
            <a:pPr lvl="1"/>
            <a:r>
              <a:rPr lang="en-US" dirty="0" smtClean="0"/>
              <a:t>2-phase pipe connection of He vessels</a:t>
            </a:r>
          </a:p>
          <a:p>
            <a:pPr lvl="1"/>
            <a:r>
              <a:rPr lang="en-US" dirty="0" smtClean="0"/>
              <a:t>Tuner type</a:t>
            </a:r>
            <a:r>
              <a:rPr lang="en-US" sz="1100" dirty="0" smtClean="0"/>
              <a:t>	</a:t>
            </a:r>
          </a:p>
          <a:p>
            <a:r>
              <a:rPr lang="en-US" dirty="0" smtClean="0"/>
              <a:t>Automatic TIG welding machine for cavity dressing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Moving out of the (glove) box</a:t>
            </a: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38400" y="914400"/>
            <a:ext cx="452939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399" y="1143000"/>
            <a:ext cx="4972373" cy="441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05400" y="1904999"/>
            <a:ext cx="3886200" cy="305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ILC Cavity and Cryomodule">
  <a:themeElements>
    <a:clrScheme name="">
      <a:dk1>
        <a:srgbClr val="000000"/>
      </a:dk1>
      <a:lt1>
        <a:srgbClr val="FFFFF7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ILC Cavity and Cryomodule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ILC Cavity and Cryomodu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C Cavity and Cryomodul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ILC Cavity and Cryomodul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C Cavity and Cryomodul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C Cavity and Cryomodul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C Cavity and Cryomodul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C Cavity and Cryomodul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24676</TotalTime>
  <Words>781</Words>
  <Application>Microsoft Office PowerPoint</Application>
  <PresentationFormat>On-screen Show (4:3)</PresentationFormat>
  <Paragraphs>154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7_ILC Cavity and Cryomodule</vt:lpstr>
      <vt:lpstr>650MHz Cavity, Helium Vessel, and Tuner Status at Fermilab</vt:lpstr>
      <vt:lpstr>Introduction</vt:lpstr>
      <vt:lpstr>Single Cell Cavities</vt:lpstr>
      <vt:lpstr>Single Cell Cavities</vt:lpstr>
      <vt:lpstr>5-Cell Cavities</vt:lpstr>
      <vt:lpstr>5-Cell Cavity Design Challenges</vt:lpstr>
      <vt:lpstr>5-Cell Cavity Transition Spool</vt:lpstr>
      <vt:lpstr>5-Cell Beam Tubes</vt:lpstr>
      <vt:lpstr>Helium Vessel</vt:lpstr>
      <vt:lpstr>Helium Vessel Analysis</vt:lpstr>
      <vt:lpstr>Helium Vessel Analysis</vt:lpstr>
      <vt:lpstr>Helium Vessel</vt:lpstr>
      <vt:lpstr>Flange Connection</vt:lpstr>
      <vt:lpstr>Flange Connection Cold Shock</vt:lpstr>
      <vt:lpstr>Tuners</vt:lpstr>
      <vt:lpstr>Tuner Motors</vt:lpstr>
      <vt:lpstr>Cavity Dressing – TIG Welding</vt:lpstr>
      <vt:lpstr>What’s Next?</vt:lpstr>
      <vt:lpstr>Thank You!</vt:lpstr>
    </vt:vector>
  </TitlesOfParts>
  <Company>Mishra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US-Indian Institutions Collaboration on Neutrino Physics</dc:title>
  <dc:creator>Shekhar Mishra</dc:creator>
  <cp:lastModifiedBy>Hema Ramamoorthi</cp:lastModifiedBy>
  <cp:revision>932</cp:revision>
  <dcterms:created xsi:type="dcterms:W3CDTF">2009-06-28T14:51:30Z</dcterms:created>
  <dcterms:modified xsi:type="dcterms:W3CDTF">2012-11-26T16:13:49Z</dcterms:modified>
</cp:coreProperties>
</file>