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2"/>
  </p:notesMasterIdLst>
  <p:handoutMasterIdLst>
    <p:handoutMasterId r:id="rId23"/>
  </p:handoutMasterIdLst>
  <p:sldIdLst>
    <p:sldId id="289" r:id="rId2"/>
    <p:sldId id="354" r:id="rId3"/>
    <p:sldId id="390" r:id="rId4"/>
    <p:sldId id="373" r:id="rId5"/>
    <p:sldId id="374" r:id="rId6"/>
    <p:sldId id="365" r:id="rId7"/>
    <p:sldId id="366" r:id="rId8"/>
    <p:sldId id="371" r:id="rId9"/>
    <p:sldId id="357" r:id="rId10"/>
    <p:sldId id="407" r:id="rId11"/>
    <p:sldId id="402" r:id="rId12"/>
    <p:sldId id="400" r:id="rId13"/>
    <p:sldId id="406" r:id="rId14"/>
    <p:sldId id="408" r:id="rId15"/>
    <p:sldId id="403" r:id="rId16"/>
    <p:sldId id="405" r:id="rId17"/>
    <p:sldId id="410" r:id="rId18"/>
    <p:sldId id="378" r:id="rId19"/>
    <p:sldId id="412" r:id="rId20"/>
    <p:sldId id="411"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3399"/>
    <a:srgbClr val="000066"/>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64"/>
    </p:cViewPr>
  </p:sorterViewPr>
  <p:notesViewPr>
    <p:cSldViewPr>
      <p:cViewPr varScale="1">
        <p:scale>
          <a:sx n="66" d="100"/>
          <a:sy n="66" d="100"/>
        </p:scale>
        <p:origin x="-229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11/26/2012</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A7B3B8-56F9-4EE2-9457-A32AD9A61840}" type="slidenum">
              <a:rPr lang="en-US" smtClean="0"/>
              <a:pPr/>
              <a:t>‹#›</a:t>
            </a:fld>
            <a:endParaRPr lang="en-US" dirty="0"/>
          </a:p>
        </p:txBody>
      </p:sp>
    </p:spTree>
    <p:extLst>
      <p:ext uri="{BB962C8B-B14F-4D97-AF65-F5344CB8AC3E}">
        <p14:creationId xmlns:p14="http://schemas.microsoft.com/office/powerpoint/2010/main" val="32297000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 charset="0"/>
                <a:ea typeface="ＭＳ Ｐゴシック" pitchFamily="1"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defRPr>
            </a:lvl1pPr>
          </a:lstStyle>
          <a:p>
            <a:pPr>
              <a:defRPr/>
            </a:pPr>
            <a:r>
              <a:rPr lang="en-US" smtClean="0"/>
              <a:t>11/26/2012</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 charset="0"/>
                <a:ea typeface="ＭＳ Ｐゴシック" pitchFamily="1"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defRPr>
            </a:lvl1pPr>
          </a:lstStyle>
          <a:p>
            <a:pPr>
              <a:defRPr/>
            </a:pPr>
            <a:fld id="{A45965C3-FA1B-4AD6-A65E-D31A567E12D6}" type="slidenum">
              <a:rPr lang="en-US"/>
              <a:pPr>
                <a:defRPr/>
              </a:pPr>
              <a:t>‹#›</a:t>
            </a:fld>
            <a:endParaRPr lang="en-US" dirty="0"/>
          </a:p>
        </p:txBody>
      </p:sp>
    </p:spTree>
    <p:extLst>
      <p:ext uri="{BB962C8B-B14F-4D97-AF65-F5344CB8AC3E}">
        <p14:creationId xmlns:p14="http://schemas.microsoft.com/office/powerpoint/2010/main" val="117741517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r>
              <a:rPr lang="en-US" smtClean="0"/>
              <a:t>11/26/2012</a:t>
            </a:r>
            <a:endParaRPr lang="en-US" dirty="0"/>
          </a:p>
        </p:txBody>
      </p:sp>
      <p:sp>
        <p:nvSpPr>
          <p:cNvPr id="6" name="Slide Number Placeholder 5"/>
          <p:cNvSpPr>
            <a:spLocks noGrp="1"/>
          </p:cNvSpPr>
          <p:nvPr>
            <p:ph type="sldNum" sz="quarter" idx="12"/>
          </p:nvPr>
        </p:nvSpPr>
        <p:spPr/>
        <p:txBody>
          <a:bodyPr/>
          <a:lstStyle/>
          <a:p>
            <a:pPr>
              <a:defRPr/>
            </a:pPr>
            <a:fld id="{A45965C3-FA1B-4AD6-A65E-D31A567E12D6}" type="slidenum">
              <a:rPr lang="en-US" smtClean="0"/>
              <a:pPr>
                <a:defRPr/>
              </a:pPr>
              <a:t>1</a:t>
            </a:fld>
            <a:endParaRPr lang="en-US" dirty="0"/>
          </a:p>
        </p:txBody>
      </p:sp>
      <p:sp>
        <p:nvSpPr>
          <p:cNvPr id="7" name="Footer Placeholder 6"/>
          <p:cNvSpPr>
            <a:spLocks noGrp="1"/>
          </p:cNvSpPr>
          <p:nvPr>
            <p:ph type="ftr" sz="quarter" idx="13"/>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noFill/>
          <a:ln>
            <a:solidFill>
              <a:srgbClr val="000000"/>
            </a:solidFill>
            <a:miter lim="800000"/>
            <a:headEnd/>
            <a:tailEnd/>
          </a:ln>
        </p:spPr>
        <p:txBody>
          <a:bodyPr lIns="91411" tIns="45705" rIns="91411" bIns="45705"/>
          <a:lstStyle/>
          <a:p>
            <a:pPr>
              <a:spcBef>
                <a:spcPct val="0"/>
              </a:spcBef>
            </a:pPr>
            <a:endParaRPr lang="en-US" dirty="0" smtClean="0">
              <a:ea typeface="ＭＳ Ｐゴシック" charset="-128"/>
            </a:endParaRPr>
          </a:p>
        </p:txBody>
      </p:sp>
      <p:sp>
        <p:nvSpPr>
          <p:cNvPr id="4" name="Date Placeholder 3"/>
          <p:cNvSpPr>
            <a:spLocks noGrp="1"/>
          </p:cNvSpPr>
          <p:nvPr>
            <p:ph type="dt" idx="10"/>
          </p:nvPr>
        </p:nvSpPr>
        <p:spPr/>
        <p:txBody>
          <a:bodyPr/>
          <a:lstStyle/>
          <a:p>
            <a:pPr>
              <a:defRPr/>
            </a:pPr>
            <a:r>
              <a:rPr lang="en-US" smtClean="0"/>
              <a:t>11/26/2012</a:t>
            </a:r>
            <a:endParaRPr lang="en-US" dirty="0"/>
          </a:p>
        </p:txBody>
      </p:sp>
      <p:sp>
        <p:nvSpPr>
          <p:cNvPr id="5" name="Header Placeholder 4"/>
          <p:cNvSpPr>
            <a:spLocks noGrp="1"/>
          </p:cNvSpPr>
          <p:nvPr>
            <p:ph type="hdr" sz="quarter"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5965C3-FA1B-4AD6-A65E-D31A567E12D6}"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smtClean="0"/>
              <a:t>11/26/2012</a:t>
            </a:r>
            <a:endParaRPr lang="en-US" dirty="0"/>
          </a:p>
        </p:txBody>
      </p:sp>
      <p:sp>
        <p:nvSpPr>
          <p:cNvPr id="6" name="Header Placeholder 5"/>
          <p:cNvSpPr>
            <a:spLocks noGrp="1"/>
          </p:cNvSpPr>
          <p:nvPr>
            <p:ph type="hdr" sz="quarter" idx="12"/>
          </p:nvPr>
        </p:nvSpPr>
        <p:spPr/>
        <p:txBody>
          <a:bodyPr/>
          <a:lstStyle/>
          <a:p>
            <a:pPr>
              <a:defRPr/>
            </a:pPr>
            <a:endParaRPr lang="en-US" dirty="0"/>
          </a:p>
        </p:txBody>
      </p:sp>
      <p:sp>
        <p:nvSpPr>
          <p:cNvPr id="7" name="Footer Placeholder 6"/>
          <p:cNvSpPr>
            <a:spLocks noGrp="1"/>
          </p:cNvSpPr>
          <p:nvPr>
            <p:ph type="ftr" sz="quarter" idx="13"/>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r>
              <a:rPr lang="en-US" smtClean="0"/>
              <a:t>11/26/2012</a:t>
            </a:r>
            <a:endParaRPr lang="en-US" dirty="0"/>
          </a:p>
        </p:txBody>
      </p:sp>
      <p:sp>
        <p:nvSpPr>
          <p:cNvPr id="6" name="Slide Number Placeholder 5"/>
          <p:cNvSpPr>
            <a:spLocks noGrp="1"/>
          </p:cNvSpPr>
          <p:nvPr>
            <p:ph type="sldNum" sz="quarter" idx="12"/>
          </p:nvPr>
        </p:nvSpPr>
        <p:spPr/>
        <p:txBody>
          <a:bodyPr/>
          <a:lstStyle/>
          <a:p>
            <a:pPr>
              <a:defRPr/>
            </a:pPr>
            <a:fld id="{A45965C3-FA1B-4AD6-A65E-D31A567E12D6}" type="slidenum">
              <a:rPr lang="en-US" smtClean="0"/>
              <a:pPr>
                <a:defRPr/>
              </a:pPr>
              <a:t>18</a:t>
            </a:fld>
            <a:endParaRPr lang="en-US" dirty="0"/>
          </a:p>
        </p:txBody>
      </p:sp>
      <p:sp>
        <p:nvSpPr>
          <p:cNvPr id="7" name="Footer Placeholder 6"/>
          <p:cNvSpPr>
            <a:spLocks noGrp="1"/>
          </p:cNvSpPr>
          <p:nvPr>
            <p:ph type="ftr" sz="quarter" idx="13"/>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6" descr="mark.gif"/>
          <p:cNvPicPr>
            <a:picLocks noChangeAspect="1"/>
          </p:cNvPicPr>
          <p:nvPr userDrawn="1"/>
        </p:nvPicPr>
        <p:blipFill>
          <a:blip r:embed="rId2" cstate="print"/>
          <a:srcRect/>
          <a:stretch>
            <a:fillRect/>
          </a:stretch>
        </p:blipFill>
        <p:spPr bwMode="auto">
          <a:xfrm>
            <a:off x="7848600" y="533400"/>
            <a:ext cx="685800" cy="685800"/>
          </a:xfrm>
          <a:prstGeom prst="rect">
            <a:avLst/>
          </a:prstGeom>
          <a:noFill/>
          <a:ln w="9525">
            <a:noFill/>
            <a:miter lim="800000"/>
            <a:headEnd/>
            <a:tailEnd/>
          </a:ln>
        </p:spPr>
      </p:pic>
      <p:pic>
        <p:nvPicPr>
          <p:cNvPr id="5" name="Picture 7" descr="projectxLogo"/>
          <p:cNvPicPr>
            <a:picLocks noChangeAspect="1" noChangeArrowheads="1"/>
          </p:cNvPicPr>
          <p:nvPr userDrawn="1"/>
        </p:nvPicPr>
        <p:blipFill>
          <a:blip r:embed="rId3" cstate="print"/>
          <a:srcRect/>
          <a:stretch>
            <a:fillRect/>
          </a:stretch>
        </p:blipFill>
        <p:spPr bwMode="auto">
          <a:xfrm>
            <a:off x="457200" y="609600"/>
            <a:ext cx="1600200" cy="569913"/>
          </a:xfrm>
          <a:prstGeom prst="rect">
            <a:avLst/>
          </a:prstGeom>
          <a:noFill/>
          <a:ln w="9525">
            <a:noFill/>
            <a:miter lim="800000"/>
            <a:headEnd/>
            <a:tailEnd/>
          </a:ln>
        </p:spPr>
      </p:pic>
      <p:cxnSp>
        <p:nvCxnSpPr>
          <p:cNvPr id="6" name="Straight Connector 5"/>
          <p:cNvCxnSpPr/>
          <p:nvPr userDrawn="1"/>
        </p:nvCxnSpPr>
        <p:spPr>
          <a:xfrm>
            <a:off x="457200" y="1524000"/>
            <a:ext cx="8229600" cy="1588"/>
          </a:xfrm>
          <a:prstGeom prst="line">
            <a:avLst/>
          </a:prstGeom>
          <a:ln w="76200">
            <a:gradFill flip="none" rotWithShape="1">
              <a:gsLst>
                <a:gs pos="0">
                  <a:srgbClr val="C00000"/>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7200" y="6172200"/>
            <a:ext cx="8229600" cy="158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3600" y="274638"/>
            <a:ext cx="5562600" cy="1143000"/>
          </a:xfrm>
        </p:spPr>
        <p:txBody>
          <a:bodyPr>
            <a:normAutofit/>
          </a:bodyPr>
          <a:lstStyle>
            <a:lvl1pPr>
              <a:defRPr sz="3200" b="1">
                <a:solidFill>
                  <a:srgbClr val="000099"/>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marL="287338" indent="-287338">
              <a:buClr>
                <a:srgbClr val="002D86"/>
              </a:buClr>
              <a:buSzPct val="125000"/>
              <a:defRPr sz="2000">
                <a:solidFill>
                  <a:srgbClr val="003399"/>
                </a:solidFill>
              </a:defRPr>
            </a:lvl1pPr>
            <a:lvl2pPr marL="742950" indent="-285750">
              <a:defRPr sz="1800"/>
            </a:lvl2pPr>
            <a:lvl3pPr>
              <a:defRPr sz="1800">
                <a:solidFill>
                  <a:srgbClr val="006600"/>
                </a:solidFill>
              </a:defRPr>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Footer Placeholder 4"/>
          <p:cNvSpPr>
            <a:spLocks noGrp="1"/>
          </p:cNvSpPr>
          <p:nvPr>
            <p:ph type="ftr" sz="quarter" idx="10"/>
          </p:nvPr>
        </p:nvSpPr>
        <p:spPr/>
        <p:txBody>
          <a:bodyPr/>
          <a:lstStyle>
            <a:lvl1pPr>
              <a:defRPr smtClean="0"/>
            </a:lvl1pPr>
          </a:lstStyle>
          <a:p>
            <a:pPr>
              <a:defRPr/>
            </a:pPr>
            <a:r>
              <a:rPr lang="fr-FR" smtClean="0"/>
              <a:t>CM650 MHz, Beta = 0.9, 26 November 2012</a:t>
            </a:r>
            <a:endParaRPr lang="en-US" dirty="0"/>
          </a:p>
        </p:txBody>
      </p:sp>
      <p:sp>
        <p:nvSpPr>
          <p:cNvPr id="9" name="Slide Number Placeholder 5"/>
          <p:cNvSpPr>
            <a:spLocks noGrp="1"/>
          </p:cNvSpPr>
          <p:nvPr>
            <p:ph type="sldNum" sz="quarter" idx="11"/>
          </p:nvPr>
        </p:nvSpPr>
        <p:spPr/>
        <p:txBody>
          <a:bodyPr/>
          <a:lstStyle>
            <a:lvl1pPr>
              <a:defRPr/>
            </a:lvl1pPr>
          </a:lstStyle>
          <a:p>
            <a:pPr>
              <a:defRPr/>
            </a:pPr>
            <a:r>
              <a:rPr lang="en-US" dirty="0"/>
              <a:t>Page </a:t>
            </a:r>
            <a:fld id="{4D5631BA-2227-480D-A8CB-CDD3C75EDF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09800" y="274638"/>
            <a:ext cx="5562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smtClean="0"/>
          </a:p>
        </p:txBody>
      </p:sp>
      <p:sp>
        <p:nvSpPr>
          <p:cNvPr id="10" name="Footer Placeholder 4"/>
          <p:cNvSpPr>
            <a:spLocks noGrp="1"/>
          </p:cNvSpPr>
          <p:nvPr>
            <p:ph type="ftr" sz="quarter" idx="3"/>
          </p:nvPr>
        </p:nvSpPr>
        <p:spPr>
          <a:xfrm>
            <a:off x="457200" y="6356350"/>
            <a:ext cx="4495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r>
              <a:rPr lang="fr-FR" smtClean="0"/>
              <a:t>CM650 MHz, Beta = 0.9, 26 November 2012</a:t>
            </a:r>
            <a:endParaRPr lang="en-US" dirty="0"/>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1" charset="-128"/>
              </a:defRPr>
            </a:lvl1pPr>
          </a:lstStyle>
          <a:p>
            <a:pPr>
              <a:defRPr/>
            </a:pPr>
            <a:r>
              <a:rPr lang="en-US" dirty="0"/>
              <a:t>Page </a:t>
            </a:r>
            <a:fld id="{9711578B-3F01-4F14-8847-56C3F3D58F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0" fontAlgn="base" hangingPunct="0">
        <a:spcBef>
          <a:spcPct val="0"/>
        </a:spcBef>
        <a:spcAft>
          <a:spcPct val="0"/>
        </a:spcAft>
        <a:defRPr sz="3200" kern="1200">
          <a:solidFill>
            <a:srgbClr val="002D86"/>
          </a:solidFill>
          <a:latin typeface="+mj-lt"/>
          <a:ea typeface="+mj-ea"/>
          <a:cs typeface="+mj-cs"/>
        </a:defRPr>
      </a:lvl1pPr>
      <a:lvl2pPr algn="ctr" rtl="0" eaLnBrk="0" fontAlgn="base" hangingPunct="0">
        <a:spcBef>
          <a:spcPct val="0"/>
        </a:spcBef>
        <a:spcAft>
          <a:spcPct val="0"/>
        </a:spcAft>
        <a:defRPr sz="3200">
          <a:solidFill>
            <a:srgbClr val="002D86"/>
          </a:solidFill>
          <a:latin typeface="Arial" charset="0"/>
          <a:ea typeface="ＭＳ Ｐゴシック" pitchFamily="1" charset="-128"/>
        </a:defRPr>
      </a:lvl2pPr>
      <a:lvl3pPr algn="ctr" rtl="0" eaLnBrk="0" fontAlgn="base" hangingPunct="0">
        <a:spcBef>
          <a:spcPct val="0"/>
        </a:spcBef>
        <a:spcAft>
          <a:spcPct val="0"/>
        </a:spcAft>
        <a:defRPr sz="3200">
          <a:solidFill>
            <a:srgbClr val="002D86"/>
          </a:solidFill>
          <a:latin typeface="Arial" charset="0"/>
          <a:ea typeface="ＭＳ Ｐゴシック" pitchFamily="1" charset="-128"/>
        </a:defRPr>
      </a:lvl3pPr>
      <a:lvl4pPr algn="ctr" rtl="0" eaLnBrk="0" fontAlgn="base" hangingPunct="0">
        <a:spcBef>
          <a:spcPct val="0"/>
        </a:spcBef>
        <a:spcAft>
          <a:spcPct val="0"/>
        </a:spcAft>
        <a:defRPr sz="3200">
          <a:solidFill>
            <a:srgbClr val="002D86"/>
          </a:solidFill>
          <a:latin typeface="Arial" charset="0"/>
          <a:ea typeface="ＭＳ Ｐゴシック" pitchFamily="1" charset="-128"/>
        </a:defRPr>
      </a:lvl4pPr>
      <a:lvl5pPr algn="ctr" rtl="0" eaLnBrk="0" fontAlgn="base" hangingPunct="0">
        <a:spcBef>
          <a:spcPct val="0"/>
        </a:spcBef>
        <a:spcAft>
          <a:spcPct val="0"/>
        </a:spcAft>
        <a:defRPr sz="3200">
          <a:solidFill>
            <a:srgbClr val="002D86"/>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Font typeface="Arial" charset="0"/>
        <a:buChar char="•"/>
        <a:defRPr sz="28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0066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t>Page </a:t>
            </a:r>
            <a:fld id="{4D5631BA-2227-480D-A8CB-CDD3C75EDF30}" type="slidenum">
              <a:rPr lang="en-US" smtClean="0"/>
              <a:pPr>
                <a:defRPr/>
              </a:pPr>
              <a:t>1</a:t>
            </a:fld>
            <a:endParaRPr lang="en-US" dirty="0"/>
          </a:p>
        </p:txBody>
      </p:sp>
      <p:sp>
        <p:nvSpPr>
          <p:cNvPr id="5" name="Footer Placeholder 4"/>
          <p:cNvSpPr>
            <a:spLocks noGrp="1"/>
          </p:cNvSpPr>
          <p:nvPr>
            <p:ph type="ftr" sz="quarter" idx="10"/>
          </p:nvPr>
        </p:nvSpPr>
        <p:spPr/>
        <p:txBody>
          <a:bodyPr/>
          <a:lstStyle/>
          <a:p>
            <a:pPr>
              <a:defRPr/>
            </a:pPr>
            <a:r>
              <a:rPr lang="fr-FR" smtClean="0"/>
              <a:t>CM650 MHz, Beta = 0.9, 26 November 2012</a:t>
            </a:r>
            <a:endParaRPr lang="en-US" dirty="0"/>
          </a:p>
        </p:txBody>
      </p:sp>
      <p:sp>
        <p:nvSpPr>
          <p:cNvPr id="4103" name="Rectangle 4"/>
          <p:cNvSpPr>
            <a:spLocks noGrp="1"/>
          </p:cNvSpPr>
          <p:nvPr>
            <p:ph type="ctrTitle" idx="4294967295"/>
          </p:nvPr>
        </p:nvSpPr>
        <p:spPr>
          <a:xfrm>
            <a:off x="381000" y="2286000"/>
            <a:ext cx="8001000" cy="1143000"/>
          </a:xfrm>
        </p:spPr>
        <p:txBody>
          <a:bodyPr/>
          <a:lstStyle/>
          <a:p>
            <a:pPr eaLnBrk="1" hangingPunct="1"/>
            <a:r>
              <a:rPr lang="en-US" b="1" dirty="0" smtClean="0">
                <a:solidFill>
                  <a:srgbClr val="000099"/>
                </a:solidFill>
                <a:latin typeface="Comic Sans MS" pitchFamily="66" charset="0"/>
                <a:ea typeface="ＭＳ Ｐゴシック" charset="-128"/>
              </a:rPr>
              <a:t>Project X Beta = 0.9, 650 MHz Cryomodule Status</a:t>
            </a:r>
          </a:p>
        </p:txBody>
      </p:sp>
      <p:sp>
        <p:nvSpPr>
          <p:cNvPr id="4104" name="Rectangle 5"/>
          <p:cNvSpPr>
            <a:spLocks noGrp="1"/>
          </p:cNvSpPr>
          <p:nvPr>
            <p:ph type="subTitle" idx="4294967295"/>
          </p:nvPr>
        </p:nvSpPr>
        <p:spPr>
          <a:xfrm>
            <a:off x="304800" y="4343400"/>
            <a:ext cx="8382000" cy="990600"/>
          </a:xfrm>
        </p:spPr>
        <p:txBody>
          <a:bodyPr/>
          <a:lstStyle/>
          <a:p>
            <a:pPr marL="0" indent="0" algn="ctr" eaLnBrk="1" hangingPunct="1">
              <a:buNone/>
            </a:pPr>
            <a:r>
              <a:rPr lang="en-US" sz="2400" dirty="0" err="1" smtClean="0">
                <a:latin typeface="Comic Sans MS" pitchFamily="66" charset="0"/>
                <a:ea typeface="ＭＳ Ｐゴシック" charset="-128"/>
              </a:rPr>
              <a:t>Yuriy</a:t>
            </a:r>
            <a:r>
              <a:rPr lang="en-US" sz="2400" dirty="0" smtClean="0">
                <a:latin typeface="Comic Sans MS" pitchFamily="66" charset="0"/>
                <a:ea typeface="ＭＳ Ｐゴシック" charset="-128"/>
              </a:rPr>
              <a:t> </a:t>
            </a:r>
            <a:r>
              <a:rPr lang="en-US" sz="2400" dirty="0" err="1" smtClean="0">
                <a:latin typeface="Comic Sans MS" pitchFamily="66" charset="0"/>
                <a:ea typeface="ＭＳ Ｐゴシック" charset="-128"/>
              </a:rPr>
              <a:t>Orlov</a:t>
            </a:r>
            <a:r>
              <a:rPr lang="en-US" sz="2400" dirty="0" smtClean="0">
                <a:latin typeface="Comic Sans MS" pitchFamily="66" charset="0"/>
                <a:ea typeface="ＭＳ Ｐゴシック" charset="-128"/>
              </a:rPr>
              <a:t> and Tom Peterson </a:t>
            </a:r>
            <a:r>
              <a:rPr lang="en-US" sz="2400" dirty="0" smtClean="0">
                <a:latin typeface="Comic Sans MS" pitchFamily="66" charset="0"/>
                <a:ea typeface="ＭＳ Ｐゴシック" charset="-128"/>
              </a:rPr>
              <a:t>(Fermilab) </a:t>
            </a:r>
          </a:p>
          <a:p>
            <a:pPr marL="0" indent="0" algn="ctr" eaLnBrk="1" hangingPunct="1">
              <a:buNone/>
            </a:pPr>
            <a:r>
              <a:rPr lang="en-US" sz="2400" dirty="0">
                <a:latin typeface="Comic Sans MS" pitchFamily="66" charset="0"/>
                <a:ea typeface="ＭＳ Ｐゴシック" charset="-128"/>
              </a:rPr>
              <a:t>f</a:t>
            </a:r>
            <a:r>
              <a:rPr lang="en-US" sz="2400" dirty="0" smtClean="0">
                <a:latin typeface="Comic Sans MS" pitchFamily="66" charset="0"/>
                <a:ea typeface="ＭＳ Ｐゴシック" charset="-128"/>
              </a:rPr>
              <a:t>or the </a:t>
            </a:r>
            <a:r>
              <a:rPr lang="en-US" sz="2400" dirty="0" err="1" smtClean="0">
                <a:latin typeface="Comic Sans MS" pitchFamily="66" charset="0"/>
                <a:ea typeface="ＭＳ Ｐゴシック" charset="-128"/>
              </a:rPr>
              <a:t>cryomodule</a:t>
            </a:r>
            <a:r>
              <a:rPr lang="en-US" sz="2400" dirty="0" smtClean="0">
                <a:latin typeface="Comic Sans MS" pitchFamily="66" charset="0"/>
                <a:ea typeface="ＭＳ Ｐゴシック" charset="-128"/>
              </a:rPr>
              <a:t> design team</a:t>
            </a:r>
          </a:p>
          <a:p>
            <a:pPr marL="0" indent="0" algn="ctr" eaLnBrk="1" hangingPunct="1">
              <a:buNone/>
            </a:pPr>
            <a:endParaRPr lang="en-US" sz="2400" dirty="0" smtClean="0">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Grp="1" noChangeAspect="1"/>
          </p:cNvGraphicFramePr>
          <p:nvPr>
            <p:ph idx="1"/>
            <p:extLst>
              <p:ext uri="{D42A27DB-BD31-4B8C-83A1-F6EECF244321}">
                <p14:modId xmlns:p14="http://schemas.microsoft.com/office/powerpoint/2010/main" val="3808067060"/>
              </p:ext>
            </p:extLst>
          </p:nvPr>
        </p:nvGraphicFramePr>
        <p:xfrm>
          <a:off x="457200" y="1905000"/>
          <a:ext cx="8229600" cy="3879600"/>
        </p:xfrm>
        <a:graphic>
          <a:graphicData uri="http://schemas.openxmlformats.org/presentationml/2006/ole">
            <mc:AlternateContent xmlns:mc="http://schemas.openxmlformats.org/markup-compatibility/2006">
              <mc:Choice xmlns:v="urn:schemas-microsoft-com:vml" Requires="v">
                <p:oleObj spid="_x0000_s2083" name="Worksheet" r:id="rId3" imgW="10887456" imgH="5132832" progId="Excel.Sheet.8">
                  <p:embed/>
                </p:oleObj>
              </mc:Choice>
              <mc:Fallback>
                <p:oleObj name="Worksheet" r:id="rId3" imgW="10887456" imgH="5132832" progId="Excel.Sheet.8">
                  <p:embed/>
                  <p:pic>
                    <p:nvPicPr>
                      <p:cNvPr id="0" name="Picture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8229600" cy="3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latin typeface="Comic Sans MS" pitchFamily="66" charset="0"/>
              </a:rPr>
              <a:t>Stand-alone CM pipe sizes,</a:t>
            </a:r>
            <a:br>
              <a:rPr lang="en-US" dirty="0" smtClean="0">
                <a:latin typeface="Comic Sans MS" pitchFamily="66" charset="0"/>
              </a:rPr>
            </a:br>
            <a:r>
              <a:rPr lang="en-US" dirty="0" smtClean="0">
                <a:latin typeface="Comic Sans MS" pitchFamily="66" charset="0"/>
              </a:rPr>
              <a:t>by Tom Peterson</a:t>
            </a:r>
            <a:endParaRPr lang="en-US" dirty="0">
              <a:latin typeface="Comic Sans MS" pitchFamily="66" charset="0"/>
            </a:endParaRPr>
          </a:p>
        </p:txBody>
      </p:sp>
      <p:sp>
        <p:nvSpPr>
          <p:cNvPr id="4" name="Slide Number Placeholder 3"/>
          <p:cNvSpPr>
            <a:spLocks noGrp="1"/>
          </p:cNvSpPr>
          <p:nvPr>
            <p:ph type="sldNum" sz="quarter" idx="11"/>
          </p:nvPr>
        </p:nvSpPr>
        <p:spPr/>
        <p:txBody>
          <a:bodyPr/>
          <a:lstStyle/>
          <a:p>
            <a:pPr>
              <a:defRPr/>
            </a:pPr>
            <a:r>
              <a:rPr lang="en-US" smtClean="0"/>
              <a:t>Page </a:t>
            </a:r>
            <a:fld id="{4D5631BA-2227-480D-A8CB-CDD3C75EDF30}" type="slidenum">
              <a:rPr lang="en-US" smtClean="0"/>
              <a:pPr>
                <a:defRPr/>
              </a:pPr>
              <a:t>10</a:t>
            </a:fld>
            <a:endParaRPr lang="en-US" dirty="0"/>
          </a:p>
        </p:txBody>
      </p:sp>
      <p:sp>
        <p:nvSpPr>
          <p:cNvPr id="5" name="Footer Placeholder 4"/>
          <p:cNvSpPr>
            <a:spLocks noGrp="1"/>
          </p:cNvSpPr>
          <p:nvPr>
            <p:ph type="ftr" sz="quarter" idx="10"/>
          </p:nvPr>
        </p:nvSpPr>
        <p:spPr/>
        <p:txBody>
          <a:bodyPr/>
          <a:lstStyle/>
          <a:p>
            <a:pPr>
              <a:defRPr/>
            </a:pPr>
            <a:r>
              <a:rPr lang="fr-FR" smtClean="0"/>
              <a:t>CM650 MHz, Beta = 0.9, 26 November 2012</a:t>
            </a:r>
            <a:endParaRPr lang="en-US" dirty="0"/>
          </a:p>
        </p:txBody>
      </p:sp>
      <p:sp>
        <p:nvSpPr>
          <p:cNvPr id="3" name="Oval 2"/>
          <p:cNvSpPr/>
          <p:nvPr/>
        </p:nvSpPr>
        <p:spPr>
          <a:xfrm>
            <a:off x="7848600" y="2057400"/>
            <a:ext cx="9906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650 MHz </a:t>
            </a:r>
            <a:r>
              <a:rPr lang="en-US" dirty="0" err="1" smtClean="0">
                <a:latin typeface="Comic Sans MS" pitchFamily="66" charset="0"/>
              </a:rPr>
              <a:t>Cryomodule</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a:t>
            </a:r>
            <a:r>
              <a:rPr lang="en-US" dirty="0" err="1" smtClean="0">
                <a:latin typeface="Comic Sans MS" pitchFamily="66" charset="0"/>
              </a:rPr>
              <a:t>Desy</a:t>
            </a:r>
            <a:r>
              <a:rPr lang="en-US" dirty="0" smtClean="0">
                <a:latin typeface="Comic Sans MS" pitchFamily="66" charset="0"/>
              </a:rPr>
              <a:t> Style, stand alone)</a:t>
            </a:r>
            <a:endParaRPr lang="en-US" dirty="0">
              <a:latin typeface="Comic Sans MS" pitchFamily="66" charset="0"/>
            </a:endParaRPr>
          </a:p>
        </p:txBody>
      </p:sp>
      <p:pic>
        <p:nvPicPr>
          <p:cNvPr id="4" name="Content Placeholder 3" descr="650_assy_1_bt.jpg"/>
          <p:cNvPicPr>
            <a:picLocks noGrp="1" noChangeAspect="1"/>
          </p:cNvPicPr>
          <p:nvPr>
            <p:ph idx="1"/>
          </p:nvPr>
        </p:nvPicPr>
        <p:blipFill>
          <a:blip r:embed="rId2" cstate="print"/>
          <a:stretch>
            <a:fillRect/>
          </a:stretch>
        </p:blipFill>
        <p:spPr>
          <a:xfrm>
            <a:off x="381000" y="1600200"/>
            <a:ext cx="8001000" cy="4195762"/>
          </a:xfrm>
        </p:spPr>
      </p:pic>
      <p:pic>
        <p:nvPicPr>
          <p:cNvPr id="6" name="Picture 5" descr="650_assy_1-a_bt.jpg"/>
          <p:cNvPicPr>
            <a:picLocks noChangeAspect="1"/>
          </p:cNvPicPr>
          <p:nvPr/>
        </p:nvPicPr>
        <p:blipFill>
          <a:blip r:embed="rId3" cstate="print"/>
          <a:stretch>
            <a:fillRect/>
          </a:stretch>
        </p:blipFill>
        <p:spPr>
          <a:xfrm>
            <a:off x="5791200" y="3756660"/>
            <a:ext cx="2971800" cy="1783080"/>
          </a:xfrm>
          <a:prstGeom prst="rect">
            <a:avLst/>
          </a:prstGeom>
        </p:spPr>
      </p:pic>
      <p:sp>
        <p:nvSpPr>
          <p:cNvPr id="5" name="TextBox 4"/>
          <p:cNvSpPr txBox="1"/>
          <p:nvPr/>
        </p:nvSpPr>
        <p:spPr>
          <a:xfrm>
            <a:off x="228600" y="5605046"/>
            <a:ext cx="4876800" cy="338554"/>
          </a:xfrm>
          <a:prstGeom prst="rect">
            <a:avLst/>
          </a:prstGeom>
          <a:noFill/>
        </p:spPr>
        <p:txBody>
          <a:bodyPr wrap="square" rtlCol="0">
            <a:spAutoFit/>
          </a:bodyPr>
          <a:lstStyle/>
          <a:p>
            <a:r>
              <a:rPr lang="en-US" sz="1600" dirty="0" smtClean="0">
                <a:latin typeface="Comic Sans MS" pitchFamily="66" charset="0"/>
              </a:rPr>
              <a:t>Beam pipe</a:t>
            </a:r>
          </a:p>
        </p:txBody>
      </p:sp>
      <p:cxnSp>
        <p:nvCxnSpPr>
          <p:cNvPr id="8" name="Straight Arrow Connector 7"/>
          <p:cNvCxnSpPr/>
          <p:nvPr/>
        </p:nvCxnSpPr>
        <p:spPr>
          <a:xfrm flipV="1">
            <a:off x="990600" y="5029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524000"/>
            <a:ext cx="3666388" cy="1815882"/>
          </a:xfrm>
          <a:prstGeom prst="rect">
            <a:avLst/>
          </a:prstGeom>
          <a:noFill/>
        </p:spPr>
        <p:txBody>
          <a:bodyPr wrap="none" rtlCol="0">
            <a:spAutoFit/>
          </a:bodyPr>
          <a:lstStyle/>
          <a:p>
            <a:r>
              <a:rPr lang="en-US" sz="1600" dirty="0" smtClean="0">
                <a:latin typeface="Comic Sans MS" pitchFamily="66" charset="0"/>
              </a:rPr>
              <a:t>Heat Exchanger</a:t>
            </a:r>
          </a:p>
          <a:p>
            <a:r>
              <a:rPr lang="en-US" sz="1600" dirty="0" smtClean="0">
                <a:latin typeface="Comic Sans MS" pitchFamily="66" charset="0"/>
              </a:rPr>
              <a:t>Cryogenic stuff:</a:t>
            </a:r>
          </a:p>
          <a:p>
            <a:r>
              <a:rPr lang="en-US" sz="1600" dirty="0" smtClean="0">
                <a:latin typeface="Comic Sans MS" pitchFamily="66" charset="0"/>
              </a:rPr>
              <a:t>bayonets connections (He supply and</a:t>
            </a:r>
          </a:p>
          <a:p>
            <a:r>
              <a:rPr lang="en-US" sz="1600" dirty="0" smtClean="0">
                <a:latin typeface="Comic Sans MS" pitchFamily="66" charset="0"/>
              </a:rPr>
              <a:t>return), Cryogenic valve</a:t>
            </a:r>
          </a:p>
          <a:p>
            <a:r>
              <a:rPr lang="en-US" sz="1600" dirty="0" smtClean="0">
                <a:latin typeface="Comic Sans MS" pitchFamily="66" charset="0"/>
              </a:rPr>
              <a:t>control system</a:t>
            </a:r>
          </a:p>
          <a:p>
            <a:endParaRPr lang="en-US" sz="1600" dirty="0" smtClean="0"/>
          </a:p>
          <a:p>
            <a:endParaRPr lang="en-US" sz="1600" dirty="0" smtClean="0"/>
          </a:p>
        </p:txBody>
      </p:sp>
      <p:sp>
        <p:nvSpPr>
          <p:cNvPr id="12" name="TextBox 11"/>
          <p:cNvSpPr txBox="1"/>
          <p:nvPr/>
        </p:nvSpPr>
        <p:spPr>
          <a:xfrm>
            <a:off x="6553200" y="5410200"/>
            <a:ext cx="2382383" cy="584775"/>
          </a:xfrm>
          <a:prstGeom prst="rect">
            <a:avLst/>
          </a:prstGeom>
          <a:noFill/>
        </p:spPr>
        <p:txBody>
          <a:bodyPr wrap="none" rtlCol="0">
            <a:spAutoFit/>
          </a:bodyPr>
          <a:lstStyle/>
          <a:p>
            <a:r>
              <a:rPr lang="en-US" sz="1600" dirty="0">
                <a:latin typeface="Comic Sans MS" pitchFamily="66" charset="0"/>
              </a:rPr>
              <a:t>P</a:t>
            </a:r>
            <a:r>
              <a:rPr lang="en-US" sz="1600" dirty="0" smtClean="0">
                <a:latin typeface="Comic Sans MS" pitchFamily="66" charset="0"/>
              </a:rPr>
              <a:t>orts for access Tuner</a:t>
            </a:r>
          </a:p>
          <a:p>
            <a:r>
              <a:rPr lang="en-US" sz="1600" dirty="0" smtClean="0">
                <a:latin typeface="Comic Sans MS" pitchFamily="66" charset="0"/>
              </a:rPr>
              <a:t>motors</a:t>
            </a:r>
            <a:endParaRPr lang="en-US" sz="1600" dirty="0">
              <a:latin typeface="Comic Sans MS" pitchFamily="66" charset="0"/>
            </a:endParaRPr>
          </a:p>
        </p:txBody>
      </p:sp>
      <p:cxnSp>
        <p:nvCxnSpPr>
          <p:cNvPr id="14" name="Straight Arrow Connector 13"/>
          <p:cNvCxnSpPr/>
          <p:nvPr/>
        </p:nvCxnSpPr>
        <p:spPr>
          <a:xfrm flipH="1" flipV="1">
            <a:off x="7010400" y="3048000"/>
            <a:ext cx="685800" cy="291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76400" y="1905000"/>
            <a:ext cx="184731" cy="461665"/>
          </a:xfrm>
          <a:prstGeom prst="rect">
            <a:avLst/>
          </a:prstGeom>
          <a:noFill/>
        </p:spPr>
        <p:txBody>
          <a:bodyPr wrap="none" rtlCol="0">
            <a:spAutoFit/>
          </a:bodyPr>
          <a:lstStyle/>
          <a:p>
            <a:endParaRPr lang="en-US" dirty="0"/>
          </a:p>
        </p:txBody>
      </p:sp>
      <p:cxnSp>
        <p:nvCxnSpPr>
          <p:cNvPr id="18" name="Straight Arrow Connector 17"/>
          <p:cNvCxnSpPr/>
          <p:nvPr/>
        </p:nvCxnSpPr>
        <p:spPr>
          <a:xfrm>
            <a:off x="2057400" y="1981200"/>
            <a:ext cx="2971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057400" y="1676400"/>
            <a:ext cx="403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277100" y="4953000"/>
            <a:ext cx="2667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0" y="5029200"/>
            <a:ext cx="2803973" cy="830997"/>
          </a:xfrm>
          <a:prstGeom prst="rect">
            <a:avLst/>
          </a:prstGeom>
          <a:noFill/>
        </p:spPr>
        <p:txBody>
          <a:bodyPr wrap="none" rtlCol="0">
            <a:spAutoFit/>
          </a:bodyPr>
          <a:lstStyle/>
          <a:p>
            <a:r>
              <a:rPr lang="en-US" sz="1600" dirty="0" smtClean="0">
                <a:latin typeface="Comic Sans MS" pitchFamily="66" charset="0"/>
              </a:rPr>
              <a:t>Support posts (1-fix, 2-sld)</a:t>
            </a:r>
          </a:p>
          <a:p>
            <a:r>
              <a:rPr lang="en-US" sz="1600" dirty="0" smtClean="0">
                <a:latin typeface="Comic Sans MS" pitchFamily="66" charset="0"/>
              </a:rPr>
              <a:t>Vacuum Vessel</a:t>
            </a:r>
          </a:p>
          <a:p>
            <a:r>
              <a:rPr lang="en-US" sz="1600" dirty="0" smtClean="0">
                <a:latin typeface="Comic Sans MS" pitchFamily="66" charset="0"/>
              </a:rPr>
              <a:t>(pipe: </a:t>
            </a:r>
            <a:r>
              <a:rPr lang="en-US" sz="1600" b="1" dirty="0" smtClean="0">
                <a:latin typeface="Comic Sans MS" pitchFamily="66" charset="0"/>
              </a:rPr>
              <a:t>48”</a:t>
            </a:r>
            <a:r>
              <a:rPr lang="en-US" sz="1600" dirty="0" smtClean="0">
                <a:latin typeface="Comic Sans MS" pitchFamily="66" charset="0"/>
              </a:rPr>
              <a:t>-OD, </a:t>
            </a:r>
            <a:r>
              <a:rPr lang="en-US" sz="1600" b="1" dirty="0" smtClean="0">
                <a:latin typeface="Comic Sans MS" pitchFamily="66" charset="0"/>
              </a:rPr>
              <a:t>.375”-</a:t>
            </a:r>
            <a:r>
              <a:rPr lang="en-US" sz="1600" dirty="0" smtClean="0">
                <a:latin typeface="Comic Sans MS" pitchFamily="66" charset="0"/>
              </a:rPr>
              <a:t>wall)</a:t>
            </a:r>
          </a:p>
        </p:txBody>
      </p:sp>
      <p:cxnSp>
        <p:nvCxnSpPr>
          <p:cNvPr id="22" name="Straight Arrow Connector 21"/>
          <p:cNvCxnSpPr/>
          <p:nvPr/>
        </p:nvCxnSpPr>
        <p:spPr>
          <a:xfrm flipH="1" flipV="1">
            <a:off x="3657600" y="2667000"/>
            <a:ext cx="2286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86200" y="2209800"/>
            <a:ext cx="20574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886200" y="1981200"/>
            <a:ext cx="32004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1"/>
          </p:cNvCxnSpPr>
          <p:nvPr/>
        </p:nvCxnSpPr>
        <p:spPr>
          <a:xfrm flipH="1" flipV="1">
            <a:off x="2743200" y="5181600"/>
            <a:ext cx="304800" cy="263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1"/>
          </p:nvPr>
        </p:nvSpPr>
        <p:spPr/>
        <p:txBody>
          <a:bodyPr/>
          <a:lstStyle/>
          <a:p>
            <a:pPr>
              <a:defRPr/>
            </a:pPr>
            <a:r>
              <a:rPr lang="en-US" dirty="0" smtClean="0"/>
              <a:t>Page </a:t>
            </a:r>
            <a:fld id="{4D5631BA-2227-480D-A8CB-CDD3C75EDF30}" type="slidenum">
              <a:rPr lang="en-US" smtClean="0"/>
              <a:pPr>
                <a:defRPr/>
              </a:pPr>
              <a:t>11</a:t>
            </a:fld>
            <a:endParaRPr lang="en-US" dirty="0"/>
          </a:p>
        </p:txBody>
      </p:sp>
      <p:sp>
        <p:nvSpPr>
          <p:cNvPr id="23" name="Footer Placeholder 22"/>
          <p:cNvSpPr>
            <a:spLocks noGrp="1"/>
          </p:cNvSpPr>
          <p:nvPr>
            <p:ph type="ftr" sz="quarter" idx="10"/>
          </p:nvPr>
        </p:nvSpPr>
        <p:spPr/>
        <p:txBody>
          <a:bodyPr/>
          <a:lstStyle/>
          <a:p>
            <a:pPr>
              <a:defRPr/>
            </a:pPr>
            <a:r>
              <a:rPr lang="fr-FR" dirty="0" smtClean="0"/>
              <a:t>CM650 MHz, Beta = 0.9, 26 </a:t>
            </a:r>
            <a:r>
              <a:rPr lang="fr-FR" dirty="0" err="1" smtClean="0"/>
              <a:t>November</a:t>
            </a:r>
            <a:r>
              <a:rPr lang="fr-FR" dirty="0" smtClean="0"/>
              <a:t> 2012</a:t>
            </a:r>
            <a:endParaRPr lang="en-US" dirty="0"/>
          </a:p>
        </p:txBody>
      </p:sp>
      <p:cxnSp>
        <p:nvCxnSpPr>
          <p:cNvPr id="13" name="Straight Arrow Connector 12"/>
          <p:cNvCxnSpPr/>
          <p:nvPr/>
        </p:nvCxnSpPr>
        <p:spPr>
          <a:xfrm flipV="1">
            <a:off x="7543800" y="4724400"/>
            <a:ext cx="152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6600" y="3335923"/>
            <a:ext cx="1596912" cy="338554"/>
          </a:xfrm>
          <a:prstGeom prst="rect">
            <a:avLst/>
          </a:prstGeom>
          <a:noFill/>
        </p:spPr>
        <p:txBody>
          <a:bodyPr wrap="none" rtlCol="0">
            <a:spAutoFit/>
          </a:bodyPr>
          <a:lstStyle/>
          <a:p>
            <a:r>
              <a:rPr lang="en-US" sz="1600" dirty="0" smtClean="0">
                <a:latin typeface="Comic Sans MS" pitchFamily="66" charset="0"/>
              </a:rPr>
              <a:t>Power couplers</a:t>
            </a:r>
            <a:endParaRPr lang="en-US" sz="1600" dirty="0">
              <a:latin typeface="Comic Sans MS" pitchFamily="66" charset="0"/>
            </a:endParaRPr>
          </a:p>
        </p:txBody>
      </p:sp>
      <p:cxnSp>
        <p:nvCxnSpPr>
          <p:cNvPr id="26" name="Straight Arrow Connector 25"/>
          <p:cNvCxnSpPr/>
          <p:nvPr/>
        </p:nvCxnSpPr>
        <p:spPr>
          <a:xfrm flipH="1" flipV="1">
            <a:off x="7277100" y="2895600"/>
            <a:ext cx="419100" cy="440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86650" y="2743200"/>
            <a:ext cx="209550" cy="596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650MHz Cryomodule Layout</a:t>
            </a:r>
            <a:br>
              <a:rPr lang="en-US" dirty="0" smtClean="0">
                <a:latin typeface="Comic Sans MS" pitchFamily="66" charset="0"/>
              </a:rPr>
            </a:br>
            <a:r>
              <a:rPr lang="en-US" dirty="0" smtClean="0">
                <a:latin typeface="Comic Sans MS" pitchFamily="66" charset="0"/>
              </a:rPr>
              <a:t>(Desy Style, stand alone)</a:t>
            </a:r>
            <a:endParaRPr lang="en-US" dirty="0">
              <a:latin typeface="Comic Sans MS" pitchFamily="66" charset="0"/>
            </a:endParaRPr>
          </a:p>
        </p:txBody>
      </p:sp>
      <p:pic>
        <p:nvPicPr>
          <p:cNvPr id="4" name="Content Placeholder 3" descr="section_x_bt.jpg"/>
          <p:cNvPicPr>
            <a:picLocks noGrp="1" noChangeAspect="1"/>
          </p:cNvPicPr>
          <p:nvPr>
            <p:ph idx="1"/>
          </p:nvPr>
        </p:nvPicPr>
        <p:blipFill>
          <a:blip r:embed="rId2" cstate="print"/>
          <a:stretch>
            <a:fillRect/>
          </a:stretch>
        </p:blipFill>
        <p:spPr>
          <a:xfrm>
            <a:off x="228600" y="2514600"/>
            <a:ext cx="8491271" cy="1551852"/>
          </a:xfrm>
        </p:spPr>
      </p:pic>
      <p:sp>
        <p:nvSpPr>
          <p:cNvPr id="5" name="TextBox 4"/>
          <p:cNvSpPr txBox="1"/>
          <p:nvPr/>
        </p:nvSpPr>
        <p:spPr>
          <a:xfrm>
            <a:off x="381000" y="1600200"/>
            <a:ext cx="7696200" cy="4278094"/>
          </a:xfrm>
          <a:prstGeom prst="rect">
            <a:avLst/>
          </a:prstGeom>
          <a:noFill/>
        </p:spPr>
        <p:txBody>
          <a:bodyPr wrap="square" rtlCol="0">
            <a:spAutoFit/>
          </a:bodyPr>
          <a:lstStyle/>
          <a:p>
            <a:pPr>
              <a:buFont typeface="Arial" pitchFamily="34" charset="0"/>
              <a:buChar char="•"/>
            </a:pPr>
            <a:r>
              <a:rPr lang="en-US" sz="1600" dirty="0" smtClean="0">
                <a:latin typeface="Comic Sans MS" pitchFamily="66" charset="0"/>
              </a:rPr>
              <a:t>Overall length (CS-Flange to Flange)-</a:t>
            </a:r>
            <a:r>
              <a:rPr lang="en-US" sz="1600" b="1" dirty="0" smtClean="0">
                <a:latin typeface="Comic Sans MS" pitchFamily="66" charset="0"/>
              </a:rPr>
              <a:t>12250mm</a:t>
            </a:r>
          </a:p>
          <a:p>
            <a:pPr>
              <a:buFont typeface="Arial" pitchFamily="34" charset="0"/>
              <a:buChar char="•"/>
            </a:pPr>
            <a:r>
              <a:rPr lang="en-US" sz="1600" dirty="0">
                <a:latin typeface="Comic Sans MS" pitchFamily="66" charset="0"/>
              </a:rPr>
              <a:t>Number of </a:t>
            </a:r>
            <a:r>
              <a:rPr lang="en-US" sz="1600" dirty="0" smtClean="0">
                <a:latin typeface="Comic Sans MS" pitchFamily="66" charset="0"/>
              </a:rPr>
              <a:t>Cavitis-</a:t>
            </a:r>
            <a:r>
              <a:rPr lang="en-US" sz="1600" b="1" dirty="0" smtClean="0">
                <a:latin typeface="Comic Sans MS" pitchFamily="66" charset="0"/>
              </a:rPr>
              <a:t>8</a:t>
            </a:r>
          </a:p>
          <a:p>
            <a:pPr>
              <a:buFont typeface="Arial" pitchFamily="34" charset="0"/>
              <a:buChar char="•"/>
            </a:pPr>
            <a:r>
              <a:rPr lang="en-US" sz="1600" dirty="0" smtClean="0">
                <a:latin typeface="Comic Sans MS" pitchFamily="66" charset="0"/>
              </a:rPr>
              <a:t>Distance between couplers-</a:t>
            </a:r>
            <a:r>
              <a:rPr lang="en-US" sz="1600" b="1" dirty="0" smtClean="0">
                <a:latin typeface="Comic Sans MS" pitchFamily="66" charset="0"/>
              </a:rPr>
              <a:t>1468.9mm</a:t>
            </a:r>
          </a:p>
          <a:p>
            <a:pPr>
              <a:buFont typeface="Arial" pitchFamily="34" charset="0"/>
              <a:buChar char="•"/>
            </a:pPr>
            <a:r>
              <a:rPr lang="en-US" sz="1600" dirty="0" smtClean="0">
                <a:latin typeface="Comic Sans MS" pitchFamily="66" charset="0"/>
              </a:rPr>
              <a:t>Interconnection bellows length-</a:t>
            </a:r>
            <a:r>
              <a:rPr lang="en-US" sz="1600" b="1" dirty="0" smtClean="0">
                <a:latin typeface="Comic Sans MS" pitchFamily="66" charset="0"/>
              </a:rPr>
              <a:t>135.5mm</a:t>
            </a:r>
          </a:p>
          <a:p>
            <a:pPr>
              <a:buFont typeface="Arial" pitchFamily="34" charset="0"/>
              <a:buChar char="•"/>
            </a:pPr>
            <a:endParaRPr lang="en-US" sz="1600" dirty="0">
              <a:latin typeface="Comic Sans MS" pitchFamily="66" charset="0"/>
            </a:endParaRPr>
          </a:p>
          <a:p>
            <a:pPr>
              <a:buFont typeface="Arial" pitchFamily="34" charset="0"/>
              <a:buChar char="•"/>
            </a:pPr>
            <a:endParaRPr lang="en-US" sz="1600" dirty="0" smtClean="0">
              <a:latin typeface="Comic Sans MS" pitchFamily="66" charset="0"/>
            </a:endParaRPr>
          </a:p>
          <a:p>
            <a:pPr>
              <a:buFont typeface="Arial" pitchFamily="34" charset="0"/>
              <a:buChar char="•"/>
            </a:pPr>
            <a:endParaRPr lang="en-US" sz="1600" dirty="0">
              <a:latin typeface="Comic Sans MS" pitchFamily="66" charset="0"/>
            </a:endParaRPr>
          </a:p>
          <a:p>
            <a:pPr>
              <a:buFont typeface="Arial" pitchFamily="34" charset="0"/>
              <a:buChar char="•"/>
            </a:pPr>
            <a:endParaRPr lang="en-US" sz="1600" dirty="0" smtClean="0">
              <a:latin typeface="Comic Sans MS" pitchFamily="66" charset="0"/>
            </a:endParaRPr>
          </a:p>
          <a:p>
            <a:pPr>
              <a:buFont typeface="Arial" pitchFamily="34" charset="0"/>
              <a:buChar char="•"/>
            </a:pPr>
            <a:endParaRPr lang="en-US" sz="1600" dirty="0">
              <a:latin typeface="Comic Sans MS" pitchFamily="66" charset="0"/>
            </a:endParaRPr>
          </a:p>
          <a:p>
            <a:pPr>
              <a:buFont typeface="Arial" pitchFamily="34" charset="0"/>
              <a:buChar char="•"/>
            </a:pPr>
            <a:endParaRPr lang="en-US" sz="1600" dirty="0" smtClean="0">
              <a:latin typeface="Comic Sans MS" pitchFamily="66" charset="0"/>
            </a:endParaRPr>
          </a:p>
          <a:p>
            <a:pPr>
              <a:buFont typeface="Arial" pitchFamily="34" charset="0"/>
              <a:buChar char="•"/>
            </a:pPr>
            <a:r>
              <a:rPr lang="en-US" sz="1600" dirty="0" smtClean="0">
                <a:latin typeface="Comic Sans MS" pitchFamily="66" charset="0"/>
              </a:rPr>
              <a:t>Beam pipe ID-</a:t>
            </a:r>
            <a:r>
              <a:rPr lang="en-US" sz="1600" b="1" dirty="0" smtClean="0">
                <a:latin typeface="Comic Sans MS" pitchFamily="66" charset="0"/>
              </a:rPr>
              <a:t>100mm</a:t>
            </a:r>
          </a:p>
          <a:p>
            <a:pPr>
              <a:buFont typeface="Arial" pitchFamily="34" charset="0"/>
              <a:buChar char="•"/>
            </a:pPr>
            <a:r>
              <a:rPr lang="en-US" sz="1600" b="1" dirty="0" smtClean="0">
                <a:latin typeface="Comic Sans MS" pitchFamily="66" charset="0"/>
              </a:rPr>
              <a:t>1</a:t>
            </a:r>
            <a:r>
              <a:rPr lang="en-US" sz="1600" dirty="0" smtClean="0">
                <a:latin typeface="Comic Sans MS" pitchFamily="66" charset="0"/>
              </a:rPr>
              <a:t> gate valve for each end of Beam Pipe (cold)</a:t>
            </a:r>
          </a:p>
          <a:p>
            <a:pPr>
              <a:buFont typeface="Arial" pitchFamily="34" charset="0"/>
              <a:buChar char="•"/>
            </a:pPr>
            <a:r>
              <a:rPr lang="en-US" sz="1600" dirty="0">
                <a:latin typeface="Comic Sans MS" pitchFamily="66" charset="0"/>
              </a:rPr>
              <a:t>Number of Support posts-</a:t>
            </a:r>
            <a:r>
              <a:rPr lang="en-US" sz="1600" b="1" dirty="0">
                <a:latin typeface="Comic Sans MS" pitchFamily="66" charset="0"/>
              </a:rPr>
              <a:t>3</a:t>
            </a:r>
            <a:r>
              <a:rPr lang="en-US" sz="1600" dirty="0">
                <a:latin typeface="Comic Sans MS" pitchFamily="66" charset="0"/>
              </a:rPr>
              <a:t> (1-Fix, 2-Sliding</a:t>
            </a:r>
            <a:r>
              <a:rPr lang="en-US" sz="1600" dirty="0" smtClean="0">
                <a:latin typeface="Comic Sans MS" pitchFamily="66" charset="0"/>
              </a:rPr>
              <a:t>)</a:t>
            </a:r>
          </a:p>
          <a:p>
            <a:pPr>
              <a:buFont typeface="Arial" pitchFamily="34" charset="0"/>
              <a:buChar char="•"/>
            </a:pPr>
            <a:r>
              <a:rPr lang="en-US" sz="1600" b="1" dirty="0" smtClean="0">
                <a:latin typeface="Comic Sans MS" pitchFamily="66" charset="0"/>
              </a:rPr>
              <a:t>300mm</a:t>
            </a:r>
            <a:r>
              <a:rPr lang="en-US" sz="1600" dirty="0" smtClean="0">
                <a:latin typeface="Comic Sans MS" pitchFamily="66" charset="0"/>
              </a:rPr>
              <a:t> </a:t>
            </a:r>
            <a:r>
              <a:rPr lang="en-US" sz="1600" dirty="0">
                <a:latin typeface="Comic Sans MS" pitchFamily="66" charset="0"/>
              </a:rPr>
              <a:t>pipe (concept) serves as strong back, as the 2-phase helium pipe, also providing a large vapor buffer volume.</a:t>
            </a:r>
          </a:p>
          <a:p>
            <a:pPr>
              <a:buFont typeface="Arial" pitchFamily="34" charset="0"/>
              <a:buChar char="•"/>
            </a:pPr>
            <a:r>
              <a:rPr lang="en-US" sz="1600" dirty="0" smtClean="0">
                <a:latin typeface="Comic Sans MS" pitchFamily="66" charset="0"/>
              </a:rPr>
              <a:t>Heat </a:t>
            </a:r>
            <a:r>
              <a:rPr lang="en-US" sz="1600" dirty="0">
                <a:latin typeface="Comic Sans MS" pitchFamily="66" charset="0"/>
              </a:rPr>
              <a:t>exchanger</a:t>
            </a:r>
          </a:p>
          <a:p>
            <a:pPr>
              <a:buFont typeface="Arial" pitchFamily="34" charset="0"/>
              <a:buChar char="•"/>
            </a:pPr>
            <a:r>
              <a:rPr lang="en-US" sz="1600" dirty="0">
                <a:latin typeface="Comic Sans MS" pitchFamily="66" charset="0"/>
              </a:rPr>
              <a:t>Insulation Vacuum Relief valve  </a:t>
            </a:r>
          </a:p>
        </p:txBody>
      </p:sp>
      <p:sp>
        <p:nvSpPr>
          <p:cNvPr id="6" name="Slide Number Placeholder 5"/>
          <p:cNvSpPr>
            <a:spLocks noGrp="1"/>
          </p:cNvSpPr>
          <p:nvPr>
            <p:ph type="sldNum" sz="quarter" idx="11"/>
          </p:nvPr>
        </p:nvSpPr>
        <p:spPr/>
        <p:txBody>
          <a:bodyPr/>
          <a:lstStyle/>
          <a:p>
            <a:pPr>
              <a:defRPr/>
            </a:pPr>
            <a:r>
              <a:rPr lang="en-US" smtClean="0"/>
              <a:t>Page </a:t>
            </a:r>
            <a:fld id="{4D5631BA-2227-480D-A8CB-CDD3C75EDF30}" type="slidenum">
              <a:rPr lang="en-US" smtClean="0"/>
              <a:pPr>
                <a:defRPr/>
              </a:pPr>
              <a:t>12</a:t>
            </a:fld>
            <a:endParaRPr lang="en-US" dirty="0"/>
          </a:p>
        </p:txBody>
      </p:sp>
      <p:sp>
        <p:nvSpPr>
          <p:cNvPr id="8" name="Footer Placeholder 7"/>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650 MHz Input coupler</a:t>
            </a:r>
            <a:endParaRPr lang="en-US" dirty="0">
              <a:latin typeface="Comic Sans MS" pitchFamily="66" charset="0"/>
            </a:endParaRPr>
          </a:p>
        </p:txBody>
      </p:sp>
      <p:pic>
        <p:nvPicPr>
          <p:cNvPr id="6" name="Content Placeholder 5" descr="650_MC.jpg"/>
          <p:cNvPicPr>
            <a:picLocks noGrp="1" noChangeAspect="1"/>
          </p:cNvPicPr>
          <p:nvPr>
            <p:ph idx="1"/>
          </p:nvPr>
        </p:nvPicPr>
        <p:blipFill>
          <a:blip r:embed="rId2" cstate="print"/>
          <a:stretch>
            <a:fillRect/>
          </a:stretch>
        </p:blipFill>
        <p:spPr>
          <a:xfrm>
            <a:off x="609600" y="1752600"/>
            <a:ext cx="8001000" cy="3832238"/>
          </a:xfrm>
        </p:spPr>
      </p:pic>
      <p:sp>
        <p:nvSpPr>
          <p:cNvPr id="7" name="Left Brace 6"/>
          <p:cNvSpPr/>
          <p:nvPr/>
        </p:nvSpPr>
        <p:spPr>
          <a:xfrm rot="16200000">
            <a:off x="3847338" y="3620262"/>
            <a:ext cx="306324" cy="1600200"/>
          </a:xfrm>
          <a:prstGeom prst="leftBrace">
            <a:avLst>
              <a:gd name="adj1" fmla="val 8333"/>
              <a:gd name="adj2" fmla="val 50000"/>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p:cNvSpPr/>
          <p:nvPr/>
        </p:nvSpPr>
        <p:spPr>
          <a:xfrm rot="16200000">
            <a:off x="6400038" y="2667762"/>
            <a:ext cx="306324" cy="3505200"/>
          </a:xfrm>
          <a:prstGeom prst="leftBrace">
            <a:avLst>
              <a:gd name="adj1" fmla="val 8333"/>
              <a:gd name="adj2" fmla="val 50000"/>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3505200" y="5562600"/>
            <a:ext cx="1066800" cy="338554"/>
          </a:xfrm>
          <a:prstGeom prst="rect">
            <a:avLst/>
          </a:prstGeom>
          <a:noFill/>
        </p:spPr>
        <p:txBody>
          <a:bodyPr wrap="square" rtlCol="0">
            <a:spAutoFit/>
          </a:bodyPr>
          <a:lstStyle/>
          <a:p>
            <a:r>
              <a:rPr lang="en-US" sz="1600" b="1" dirty="0" smtClean="0">
                <a:latin typeface="Comic Sans MS" pitchFamily="66" charset="0"/>
              </a:rPr>
              <a:t>Cold MC</a:t>
            </a:r>
            <a:endParaRPr lang="en-US" sz="1600" b="1" dirty="0">
              <a:latin typeface="Comic Sans MS" pitchFamily="66" charset="0"/>
            </a:endParaRPr>
          </a:p>
        </p:txBody>
      </p:sp>
      <p:sp>
        <p:nvSpPr>
          <p:cNvPr id="10" name="TextBox 9"/>
          <p:cNvSpPr txBox="1"/>
          <p:nvPr/>
        </p:nvSpPr>
        <p:spPr>
          <a:xfrm>
            <a:off x="5943600" y="5562600"/>
            <a:ext cx="1371600" cy="338554"/>
          </a:xfrm>
          <a:prstGeom prst="rect">
            <a:avLst/>
          </a:prstGeom>
          <a:noFill/>
        </p:spPr>
        <p:txBody>
          <a:bodyPr wrap="square" rtlCol="0">
            <a:spAutoFit/>
          </a:bodyPr>
          <a:lstStyle/>
          <a:p>
            <a:r>
              <a:rPr lang="en-US" sz="1600" b="1" dirty="0" smtClean="0">
                <a:latin typeface="Comic Sans MS" pitchFamily="66" charset="0"/>
              </a:rPr>
              <a:t>Warm MC</a:t>
            </a:r>
            <a:endParaRPr lang="en-US" sz="1600" b="1" dirty="0">
              <a:latin typeface="Comic Sans MS" pitchFamily="66" charset="0"/>
            </a:endParaRPr>
          </a:p>
        </p:txBody>
      </p:sp>
      <p:sp>
        <p:nvSpPr>
          <p:cNvPr id="11" name="Right Arrow 10"/>
          <p:cNvSpPr/>
          <p:nvPr/>
        </p:nvSpPr>
        <p:spPr>
          <a:xfrm rot="5400000">
            <a:off x="3486912" y="4818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5400000">
            <a:off x="6077712" y="48950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172200" y="1295400"/>
            <a:ext cx="2194832" cy="584775"/>
          </a:xfrm>
          <a:prstGeom prst="rect">
            <a:avLst/>
          </a:prstGeom>
          <a:noFill/>
        </p:spPr>
        <p:txBody>
          <a:bodyPr wrap="none" rtlCol="0">
            <a:spAutoFit/>
          </a:bodyPr>
          <a:lstStyle/>
          <a:p>
            <a:r>
              <a:rPr lang="en-US" sz="1600" dirty="0" smtClean="0">
                <a:latin typeface="Comic Sans MS" pitchFamily="66" charset="0"/>
              </a:rPr>
              <a:t>-CW power-</a:t>
            </a:r>
            <a:r>
              <a:rPr lang="en-US" sz="1600" b="1" dirty="0" smtClean="0">
                <a:latin typeface="Comic Sans MS" pitchFamily="66" charset="0"/>
              </a:rPr>
              <a:t>120kW</a:t>
            </a:r>
          </a:p>
          <a:p>
            <a:r>
              <a:rPr lang="en-US" sz="1600" dirty="0" smtClean="0">
                <a:latin typeface="Comic Sans MS" pitchFamily="66" charset="0"/>
              </a:rPr>
              <a:t>-</a:t>
            </a:r>
            <a:r>
              <a:rPr lang="en-US" sz="1600" b="1" dirty="0" smtClean="0">
                <a:latin typeface="Comic Sans MS" pitchFamily="66" charset="0"/>
              </a:rPr>
              <a:t>One</a:t>
            </a:r>
            <a:r>
              <a:rPr lang="en-US" sz="1600" dirty="0" smtClean="0">
                <a:latin typeface="Comic Sans MS" pitchFamily="66" charset="0"/>
              </a:rPr>
              <a:t> ceramic window</a:t>
            </a:r>
            <a:endParaRPr lang="en-US" sz="1600" dirty="0">
              <a:latin typeface="Comic Sans MS" pitchFamily="66" charset="0"/>
            </a:endParaRPr>
          </a:p>
        </p:txBody>
      </p:sp>
      <p:sp>
        <p:nvSpPr>
          <p:cNvPr id="17" name="TextBox 16"/>
          <p:cNvSpPr txBox="1"/>
          <p:nvPr/>
        </p:nvSpPr>
        <p:spPr>
          <a:xfrm>
            <a:off x="609600" y="5638800"/>
            <a:ext cx="2214068" cy="584775"/>
          </a:xfrm>
          <a:prstGeom prst="rect">
            <a:avLst/>
          </a:prstGeom>
          <a:noFill/>
        </p:spPr>
        <p:txBody>
          <a:bodyPr wrap="none" rtlCol="0">
            <a:spAutoFit/>
          </a:bodyPr>
          <a:lstStyle/>
          <a:p>
            <a:r>
              <a:rPr lang="en-US" sz="1600" dirty="0" smtClean="0">
                <a:latin typeface="Comic Sans MS" pitchFamily="66" charset="0"/>
              </a:rPr>
              <a:t>-3d model is done</a:t>
            </a:r>
          </a:p>
          <a:p>
            <a:r>
              <a:rPr lang="en-US" sz="1600" dirty="0">
                <a:latin typeface="Comic Sans MS" pitchFamily="66" charset="0"/>
              </a:rPr>
              <a:t>-</a:t>
            </a:r>
            <a:r>
              <a:rPr lang="en-US" sz="1600" dirty="0" smtClean="0">
                <a:latin typeface="Comic Sans MS" pitchFamily="66" charset="0"/>
              </a:rPr>
              <a:t>drawings in progress</a:t>
            </a:r>
            <a:endParaRPr lang="en-US" sz="1600" dirty="0">
              <a:latin typeface="Comic Sans MS" pitchFamily="66" charset="0"/>
            </a:endParaRPr>
          </a:p>
        </p:txBody>
      </p:sp>
      <p:sp>
        <p:nvSpPr>
          <p:cNvPr id="15" name="Slide Number Placeholder 14"/>
          <p:cNvSpPr>
            <a:spLocks noGrp="1"/>
          </p:cNvSpPr>
          <p:nvPr>
            <p:ph type="sldNum" sz="quarter" idx="11"/>
          </p:nvPr>
        </p:nvSpPr>
        <p:spPr/>
        <p:txBody>
          <a:bodyPr/>
          <a:lstStyle/>
          <a:p>
            <a:pPr>
              <a:defRPr/>
            </a:pPr>
            <a:r>
              <a:rPr lang="en-US" smtClean="0"/>
              <a:t>Page </a:t>
            </a:r>
            <a:fld id="{4D5631BA-2227-480D-A8CB-CDD3C75EDF30}" type="slidenum">
              <a:rPr lang="en-US" smtClean="0"/>
              <a:pPr>
                <a:defRPr/>
              </a:pPr>
              <a:t>13</a:t>
            </a:fld>
            <a:endParaRPr lang="en-US" dirty="0"/>
          </a:p>
        </p:txBody>
      </p:sp>
      <p:sp>
        <p:nvSpPr>
          <p:cNvPr id="18" name="Footer Placeholder 17"/>
          <p:cNvSpPr>
            <a:spLocks noGrp="1"/>
          </p:cNvSpPr>
          <p:nvPr>
            <p:ph type="ftr" sz="quarter" idx="10"/>
          </p:nvPr>
        </p:nvSpPr>
        <p:spPr/>
        <p:txBody>
          <a:bodyPr/>
          <a:lstStyle/>
          <a:p>
            <a:pPr>
              <a:defRPr/>
            </a:pPr>
            <a:r>
              <a:rPr lang="fr-FR" smtClean="0"/>
              <a:t>CM650 MHz, Beta = 0.9, 26 November 2012</a:t>
            </a:r>
            <a:endParaRPr lang="en-US" dirty="0"/>
          </a:p>
        </p:txBody>
      </p:sp>
      <p:sp>
        <p:nvSpPr>
          <p:cNvPr id="14" name="TextBox 13"/>
          <p:cNvSpPr txBox="1"/>
          <p:nvPr/>
        </p:nvSpPr>
        <p:spPr>
          <a:xfrm>
            <a:off x="4419600" y="1905000"/>
            <a:ext cx="434734" cy="338554"/>
          </a:xfrm>
          <a:prstGeom prst="rect">
            <a:avLst/>
          </a:prstGeom>
          <a:noFill/>
        </p:spPr>
        <p:txBody>
          <a:bodyPr wrap="none" rtlCol="0">
            <a:spAutoFit/>
          </a:bodyPr>
          <a:lstStyle/>
          <a:p>
            <a:r>
              <a:rPr lang="en-US" sz="1600" b="1" dirty="0" smtClean="0">
                <a:latin typeface="Comic Sans MS" pitchFamily="66" charset="0"/>
              </a:rPr>
              <a:t>5K</a:t>
            </a:r>
            <a:endParaRPr lang="en-US" sz="1600" b="1" dirty="0">
              <a:latin typeface="Comic Sans MS" pitchFamily="66" charset="0"/>
            </a:endParaRPr>
          </a:p>
        </p:txBody>
      </p:sp>
      <p:sp>
        <p:nvSpPr>
          <p:cNvPr id="16" name="TextBox 15"/>
          <p:cNvSpPr txBox="1"/>
          <p:nvPr/>
        </p:nvSpPr>
        <p:spPr>
          <a:xfrm>
            <a:off x="5334000" y="1905000"/>
            <a:ext cx="559769" cy="338554"/>
          </a:xfrm>
          <a:prstGeom prst="rect">
            <a:avLst/>
          </a:prstGeom>
          <a:noFill/>
        </p:spPr>
        <p:txBody>
          <a:bodyPr wrap="none" rtlCol="0">
            <a:spAutoFit/>
          </a:bodyPr>
          <a:lstStyle/>
          <a:p>
            <a:r>
              <a:rPr lang="en-US" sz="1600" b="1" dirty="0" smtClean="0">
                <a:latin typeface="Comic Sans MS" pitchFamily="66" charset="0"/>
              </a:rPr>
              <a:t>80K</a:t>
            </a:r>
            <a:endParaRPr lang="en-US" sz="1600" b="1"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650 MHz </a:t>
            </a:r>
            <a:r>
              <a:rPr lang="en-US" dirty="0" err="1" smtClean="0">
                <a:latin typeface="Comic Sans MS" pitchFamily="66" charset="0"/>
              </a:rPr>
              <a:t>Cryomodule</a:t>
            </a:r>
            <a:r>
              <a:rPr lang="en-US" dirty="0" smtClean="0">
                <a:latin typeface="Comic Sans MS" pitchFamily="66" charset="0"/>
              </a:rPr>
              <a:t>. End view</a:t>
            </a:r>
            <a:endParaRPr lang="en-US" dirty="0">
              <a:latin typeface="Comic Sans MS" pitchFamily="66"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600200"/>
            <a:ext cx="6344534" cy="4525963"/>
          </a:xfrm>
        </p:spPr>
      </p:pic>
      <p:sp>
        <p:nvSpPr>
          <p:cNvPr id="4" name="Footer Placeholder 3"/>
          <p:cNvSpPr>
            <a:spLocks noGrp="1"/>
          </p:cNvSpPr>
          <p:nvPr>
            <p:ph type="ftr" sz="quarter" idx="10"/>
          </p:nvPr>
        </p:nvSpPr>
        <p:spPr/>
        <p:txBody>
          <a:bodyPr/>
          <a:lstStyle/>
          <a:p>
            <a:pPr>
              <a:defRPr/>
            </a:pPr>
            <a:r>
              <a:rPr lang="fr-FR" smtClean="0"/>
              <a:t>CM650 MHz, Beta = 0.9, 26 November 2012</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14</a:t>
            </a:fld>
            <a:endParaRPr lang="en-US" dirty="0"/>
          </a:p>
        </p:txBody>
      </p:sp>
      <p:sp>
        <p:nvSpPr>
          <p:cNvPr id="7" name="TextBox 6"/>
          <p:cNvSpPr txBox="1"/>
          <p:nvPr/>
        </p:nvSpPr>
        <p:spPr>
          <a:xfrm>
            <a:off x="6477886" y="4419600"/>
            <a:ext cx="2666114" cy="1569660"/>
          </a:xfrm>
          <a:prstGeom prst="rect">
            <a:avLst/>
          </a:prstGeom>
          <a:noFill/>
        </p:spPr>
        <p:txBody>
          <a:bodyPr wrap="none" rtlCol="0">
            <a:spAutoFit/>
          </a:bodyPr>
          <a:lstStyle/>
          <a:p>
            <a:r>
              <a:rPr lang="en-US" sz="1600" dirty="0" smtClean="0">
                <a:latin typeface="Comic Sans MS" pitchFamily="66" charset="0"/>
              </a:rPr>
              <a:t>Tuner-motor access ports</a:t>
            </a:r>
          </a:p>
          <a:p>
            <a:r>
              <a:rPr lang="en-US" sz="1600" dirty="0" err="1" smtClean="0">
                <a:latin typeface="Comic Sans MS" pitchFamily="66" charset="0"/>
              </a:rPr>
              <a:t>Cryomodule</a:t>
            </a:r>
            <a:r>
              <a:rPr lang="en-US" sz="1600" dirty="0" smtClean="0">
                <a:latin typeface="Comic Sans MS" pitchFamily="66" charset="0"/>
              </a:rPr>
              <a:t> align. Support</a:t>
            </a:r>
          </a:p>
          <a:p>
            <a:r>
              <a:rPr lang="en-US" sz="1600" dirty="0" smtClean="0">
                <a:latin typeface="Comic Sans MS" pitchFamily="66" charset="0"/>
              </a:rPr>
              <a:t>80K shielding</a:t>
            </a:r>
          </a:p>
          <a:p>
            <a:r>
              <a:rPr lang="en-US" sz="1600" dirty="0">
                <a:latin typeface="Comic Sans MS" pitchFamily="66" charset="0"/>
              </a:rPr>
              <a:t>300mm </a:t>
            </a:r>
            <a:r>
              <a:rPr lang="en-US" sz="1600" dirty="0" smtClean="0">
                <a:latin typeface="Comic Sans MS" pitchFamily="66" charset="0"/>
              </a:rPr>
              <a:t>pipe</a:t>
            </a:r>
          </a:p>
          <a:p>
            <a:r>
              <a:rPr lang="en-US" sz="1600" dirty="0" smtClean="0">
                <a:latin typeface="Comic Sans MS" pitchFamily="66" charset="0"/>
              </a:rPr>
              <a:t>5K piping with intercepts</a:t>
            </a:r>
          </a:p>
          <a:p>
            <a:r>
              <a:rPr lang="en-US" sz="1600" dirty="0" smtClean="0">
                <a:latin typeface="Comic Sans MS" pitchFamily="66" charset="0"/>
              </a:rPr>
              <a:t>Gate-Valve (cold)</a:t>
            </a:r>
            <a:endParaRPr lang="en-US" sz="1600" dirty="0">
              <a:latin typeface="Comic Sans MS" pitchFamily="66" charset="0"/>
            </a:endParaRPr>
          </a:p>
        </p:txBody>
      </p:sp>
      <p:cxnSp>
        <p:nvCxnSpPr>
          <p:cNvPr id="9" name="Straight Arrow Connector 8"/>
          <p:cNvCxnSpPr/>
          <p:nvPr/>
        </p:nvCxnSpPr>
        <p:spPr>
          <a:xfrm flipH="1" flipV="1">
            <a:off x="6400800" y="3581400"/>
            <a:ext cx="15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3600" y="4572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191000" y="3886200"/>
            <a:ext cx="2362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48000" y="3733802"/>
            <a:ext cx="3505200" cy="16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438400" y="3733801"/>
            <a:ext cx="4038600" cy="1828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05200" y="4648200"/>
            <a:ext cx="2971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77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650MHz Cryomodule. Cold Mass</a:t>
            </a:r>
            <a:endParaRPr lang="en-US" dirty="0">
              <a:latin typeface="Comic Sans MS" pitchFamily="66" charset="0"/>
            </a:endParaRPr>
          </a:p>
        </p:txBody>
      </p:sp>
      <p:sp>
        <p:nvSpPr>
          <p:cNvPr id="5" name="Slide Number Placeholder 4"/>
          <p:cNvSpPr>
            <a:spLocks noGrp="1"/>
          </p:cNvSpPr>
          <p:nvPr>
            <p:ph type="sldNum" sz="quarter" idx="11"/>
          </p:nvPr>
        </p:nvSpPr>
        <p:spPr/>
        <p:txBody>
          <a:bodyPr/>
          <a:lstStyle/>
          <a:p>
            <a:pPr>
              <a:defRPr/>
            </a:pPr>
            <a:r>
              <a:rPr lang="en-US" dirty="0" smtClean="0"/>
              <a:t>Page </a:t>
            </a:r>
            <a:fld id="{4D5631BA-2227-480D-A8CB-CDD3C75EDF30}" type="slidenum">
              <a:rPr lang="en-US" smtClean="0"/>
              <a:pPr>
                <a:defRPr/>
              </a:pPr>
              <a:t>15</a:t>
            </a:fld>
            <a:endParaRPr lang="en-US" dirty="0"/>
          </a:p>
        </p:txBody>
      </p:sp>
      <p:sp>
        <p:nvSpPr>
          <p:cNvPr id="7" name="Footer Placeholder 6"/>
          <p:cNvSpPr>
            <a:spLocks noGrp="1"/>
          </p:cNvSpPr>
          <p:nvPr>
            <p:ph type="ftr" sz="quarter" idx="10"/>
          </p:nvPr>
        </p:nvSpPr>
        <p:spPr/>
        <p:txBody>
          <a:bodyPr/>
          <a:lstStyle/>
          <a:p>
            <a:pPr>
              <a:defRPr/>
            </a:pPr>
            <a:r>
              <a:rPr lang="fr-FR" smtClean="0"/>
              <a:t>CM650 MHz, Beta = 0.9, 26 November 2012</a:t>
            </a:r>
            <a:endParaRPr lang="en-US" dirty="0"/>
          </a:p>
        </p:txBody>
      </p:sp>
      <p:pic>
        <p:nvPicPr>
          <p:cNvPr id="8" name="Picture 7" descr="cold_mass_bt_1.jpg"/>
          <p:cNvPicPr>
            <a:picLocks noChangeAspect="1"/>
          </p:cNvPicPr>
          <p:nvPr/>
        </p:nvPicPr>
        <p:blipFill>
          <a:blip r:embed="rId2" cstate="print"/>
          <a:stretch>
            <a:fillRect/>
          </a:stretch>
        </p:blipFill>
        <p:spPr>
          <a:xfrm>
            <a:off x="381000" y="1600200"/>
            <a:ext cx="8458200" cy="4023708"/>
          </a:xfrm>
          <a:prstGeom prst="rect">
            <a:avLst/>
          </a:prstGeom>
        </p:spPr>
      </p:pic>
      <p:sp>
        <p:nvSpPr>
          <p:cNvPr id="9" name="Content Placeholder 8"/>
          <p:cNvSpPr>
            <a:spLocks noGrp="1"/>
          </p:cNvSpPr>
          <p:nvPr>
            <p:ph idx="1"/>
          </p:nvPr>
        </p:nvSpPr>
        <p:spPr/>
        <p:txBody>
          <a:bodyPr/>
          <a:lstStyle/>
          <a:p>
            <a:endParaRPr lang="en-US" dirty="0"/>
          </a:p>
        </p:txBody>
      </p:sp>
      <p:sp>
        <p:nvSpPr>
          <p:cNvPr id="6" name="TextBox 5"/>
          <p:cNvSpPr txBox="1"/>
          <p:nvPr/>
        </p:nvSpPr>
        <p:spPr>
          <a:xfrm>
            <a:off x="3200400" y="4876800"/>
            <a:ext cx="5835252" cy="1569660"/>
          </a:xfrm>
          <a:prstGeom prst="rect">
            <a:avLst/>
          </a:prstGeom>
          <a:noFill/>
        </p:spPr>
        <p:txBody>
          <a:bodyPr wrap="none" rtlCol="0">
            <a:spAutoFit/>
          </a:bodyPr>
          <a:lstStyle/>
          <a:p>
            <a:r>
              <a:rPr lang="en-US" sz="1600" dirty="0" smtClean="0">
                <a:latin typeface="Comic Sans MS" pitchFamily="66" charset="0"/>
              </a:rPr>
              <a:t>-80K shield with Al extrusions not shown</a:t>
            </a:r>
          </a:p>
          <a:p>
            <a:r>
              <a:rPr lang="en-US" sz="1600" dirty="0" smtClean="0">
                <a:latin typeface="Comic Sans MS" pitchFamily="66" charset="0"/>
              </a:rPr>
              <a:t>-5K piping with thermal intercepts</a:t>
            </a:r>
          </a:p>
          <a:p>
            <a:r>
              <a:rPr lang="en-US" sz="1600" dirty="0" smtClean="0">
                <a:latin typeface="Comic Sans MS" pitchFamily="66" charset="0"/>
              </a:rPr>
              <a:t>-300mm pipe with support bearing system for Cavity string</a:t>
            </a:r>
          </a:p>
          <a:p>
            <a:r>
              <a:rPr lang="en-US" sz="1600" dirty="0" smtClean="0">
                <a:latin typeface="Comic Sans MS" pitchFamily="66" charset="0"/>
              </a:rPr>
              <a:t>-invar rod (next slide)</a:t>
            </a:r>
          </a:p>
          <a:p>
            <a:r>
              <a:rPr lang="en-US" sz="1600" dirty="0" smtClean="0">
                <a:latin typeface="Comic Sans MS" pitchFamily="66" charset="0"/>
              </a:rPr>
              <a:t>-thermal shrinkage compensator (next slide)</a:t>
            </a:r>
          </a:p>
          <a:p>
            <a:r>
              <a:rPr lang="en-US" sz="1600" dirty="0" smtClean="0">
                <a:latin typeface="Comic Sans MS" pitchFamily="66" charset="0"/>
              </a:rPr>
              <a:t>-cavity string with Gate valves (cold)</a:t>
            </a:r>
            <a:endParaRPr 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S_Coldmass_3_bt.jpg"/>
          <p:cNvPicPr>
            <a:picLocks noGrp="1" noChangeAspect="1"/>
          </p:cNvPicPr>
          <p:nvPr>
            <p:ph idx="1"/>
          </p:nvPr>
        </p:nvPicPr>
        <p:blipFill>
          <a:blip r:embed="rId2" cstate="print"/>
          <a:stretch>
            <a:fillRect/>
          </a:stretch>
        </p:blipFill>
        <p:spPr>
          <a:xfrm>
            <a:off x="457200" y="1729316"/>
            <a:ext cx="8458200" cy="4386279"/>
          </a:xfrm>
        </p:spPr>
      </p:pic>
      <p:sp>
        <p:nvSpPr>
          <p:cNvPr id="2" name="Title 1"/>
          <p:cNvSpPr>
            <a:spLocks noGrp="1"/>
          </p:cNvSpPr>
          <p:nvPr>
            <p:ph type="title"/>
          </p:nvPr>
        </p:nvSpPr>
        <p:spPr/>
        <p:txBody>
          <a:bodyPr/>
          <a:lstStyle/>
          <a:p>
            <a:r>
              <a:rPr lang="en-US" dirty="0" smtClean="0">
                <a:latin typeface="Comic Sans MS" pitchFamily="66" charset="0"/>
              </a:rPr>
              <a:t>650 MHz Cavity with Blade Tuner</a:t>
            </a:r>
            <a:endParaRPr lang="en-US" dirty="0">
              <a:latin typeface="Comic Sans MS" pitchFamily="66" charset="0"/>
            </a:endParaRPr>
          </a:p>
        </p:txBody>
      </p:sp>
      <p:sp>
        <p:nvSpPr>
          <p:cNvPr id="5" name="TextBox 4"/>
          <p:cNvSpPr txBox="1"/>
          <p:nvPr/>
        </p:nvSpPr>
        <p:spPr>
          <a:xfrm>
            <a:off x="4191000" y="1295400"/>
            <a:ext cx="4657044" cy="5262979"/>
          </a:xfrm>
          <a:prstGeom prst="rect">
            <a:avLst/>
          </a:prstGeom>
          <a:noFill/>
        </p:spPr>
        <p:txBody>
          <a:bodyPr wrap="square" rtlCol="0">
            <a:spAutoFit/>
          </a:bodyPr>
          <a:lstStyle/>
          <a:p>
            <a:r>
              <a:rPr lang="en-US" sz="1600" dirty="0" smtClean="0"/>
              <a:t>-</a:t>
            </a:r>
            <a:r>
              <a:rPr lang="en-US" sz="1600" dirty="0" smtClean="0">
                <a:latin typeface="Comic Sans MS" pitchFamily="66" charset="0"/>
              </a:rPr>
              <a:t>Cavity He Vessel (Ti)</a:t>
            </a:r>
          </a:p>
          <a:p>
            <a:r>
              <a:rPr lang="en-US" sz="1600" dirty="0">
                <a:latin typeface="Comic Sans MS" pitchFamily="66" charset="0"/>
              </a:rPr>
              <a:t>-Blade tuner (End Tuner</a:t>
            </a:r>
            <a:r>
              <a:rPr lang="en-US" sz="1600" dirty="0" smtClean="0">
                <a:latin typeface="Comic Sans MS" pitchFamily="66" charset="0"/>
              </a:rPr>
              <a:t>?)</a:t>
            </a:r>
          </a:p>
          <a:p>
            <a:r>
              <a:rPr lang="en-US" sz="1600" dirty="0" smtClean="0">
                <a:latin typeface="Comic Sans MS" pitchFamily="66" charset="0"/>
              </a:rPr>
              <a:t>-Invar </a:t>
            </a:r>
            <a:r>
              <a:rPr lang="en-US" sz="1600" dirty="0">
                <a:latin typeface="Comic Sans MS" pitchFamily="66" charset="0"/>
              </a:rPr>
              <a:t>rod (keeps </a:t>
            </a:r>
            <a:r>
              <a:rPr lang="en-US" sz="1600" dirty="0" smtClean="0">
                <a:latin typeface="Comic Sans MS" pitchFamily="66" charset="0"/>
              </a:rPr>
              <a:t>Z </a:t>
            </a:r>
            <a:r>
              <a:rPr lang="en-US" sz="1600" dirty="0">
                <a:latin typeface="Comic Sans MS" pitchFamily="66" charset="0"/>
              </a:rPr>
              <a:t>distance between </a:t>
            </a:r>
            <a:r>
              <a:rPr lang="en-US" sz="1600" dirty="0" smtClean="0">
                <a:latin typeface="Comic Sans MS" pitchFamily="66" charset="0"/>
              </a:rPr>
              <a:t>cavities</a:t>
            </a:r>
          </a:p>
          <a:p>
            <a:r>
              <a:rPr lang="en-US" sz="1600" dirty="0">
                <a:latin typeface="Comic Sans MS" pitchFamily="66" charset="0"/>
              </a:rPr>
              <a:t>w</a:t>
            </a:r>
            <a:r>
              <a:rPr lang="en-US" sz="1600" dirty="0" smtClean="0">
                <a:latin typeface="Comic Sans MS" pitchFamily="66" charset="0"/>
              </a:rPr>
              <a:t>hen system is cool down)</a:t>
            </a: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r>
              <a:rPr lang="en-US" sz="1600" dirty="0" smtClean="0">
                <a:latin typeface="Comic Sans MS" pitchFamily="66" charset="0"/>
              </a:rPr>
              <a:t>-He connection compensator to 300mm Tube</a:t>
            </a:r>
          </a:p>
          <a:p>
            <a:r>
              <a:rPr lang="en-US" sz="1600" dirty="0" smtClean="0">
                <a:latin typeface="Comic Sans MS" pitchFamily="66" charset="0"/>
              </a:rPr>
              <a:t>-Flange connection to He Vessel</a:t>
            </a:r>
          </a:p>
          <a:p>
            <a:r>
              <a:rPr lang="en-US" sz="1600" dirty="0" smtClean="0">
                <a:latin typeface="Comic Sans MS" pitchFamily="66" charset="0"/>
              </a:rPr>
              <a:t> (Ti-St. Steel transition?)</a:t>
            </a:r>
            <a:endParaRPr lang="en-US" sz="1600" dirty="0">
              <a:latin typeface="Comic Sans MS" pitchFamily="66" charset="0"/>
            </a:endParaRPr>
          </a:p>
        </p:txBody>
      </p:sp>
      <p:sp>
        <p:nvSpPr>
          <p:cNvPr id="6" name="Slide Number Placeholder 5"/>
          <p:cNvSpPr>
            <a:spLocks noGrp="1"/>
          </p:cNvSpPr>
          <p:nvPr>
            <p:ph type="sldNum" sz="quarter" idx="11"/>
          </p:nvPr>
        </p:nvSpPr>
        <p:spPr/>
        <p:txBody>
          <a:bodyPr/>
          <a:lstStyle/>
          <a:p>
            <a:pPr>
              <a:defRPr/>
            </a:pPr>
            <a:r>
              <a:rPr lang="en-US" smtClean="0"/>
              <a:t>Page </a:t>
            </a:r>
            <a:fld id="{4D5631BA-2227-480D-A8CB-CDD3C75EDF30}" type="slidenum">
              <a:rPr lang="en-US" smtClean="0"/>
              <a:pPr>
                <a:defRPr/>
              </a:pPr>
              <a:t>16</a:t>
            </a:fld>
            <a:endParaRPr lang="en-US" dirty="0"/>
          </a:p>
        </p:txBody>
      </p:sp>
      <p:sp>
        <p:nvSpPr>
          <p:cNvPr id="7" name="Footer Placeholder 6"/>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CM650 MHz Design</a:t>
            </a:r>
            <a:endParaRPr lang="en-US" dirty="0">
              <a:latin typeface="Comic Sans MS" pitchFamily="66" charset="0"/>
            </a:endParaRPr>
          </a:p>
        </p:txBody>
      </p:sp>
      <p:sp>
        <p:nvSpPr>
          <p:cNvPr id="4" name="Footer Placeholder 3"/>
          <p:cNvSpPr>
            <a:spLocks noGrp="1"/>
          </p:cNvSpPr>
          <p:nvPr>
            <p:ph type="ftr" sz="quarter" idx="10"/>
          </p:nvPr>
        </p:nvSpPr>
        <p:spPr/>
        <p:txBody>
          <a:bodyPr/>
          <a:lstStyle/>
          <a:p>
            <a:pPr>
              <a:defRPr/>
            </a:pPr>
            <a:r>
              <a:rPr lang="fr-FR" smtClean="0"/>
              <a:t>CM650 MHz, Beta = 0.9, 26 November 2012</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17</a:t>
            </a:fld>
            <a:endParaRPr lang="en-US" dirty="0"/>
          </a:p>
        </p:txBody>
      </p:sp>
      <p:pic>
        <p:nvPicPr>
          <p:cNvPr id="18" name="Content Placeholder 17" descr="12.jpg"/>
          <p:cNvPicPr>
            <a:picLocks noGrp="1" noChangeAspect="1"/>
          </p:cNvPicPr>
          <p:nvPr>
            <p:ph idx="1"/>
          </p:nvPr>
        </p:nvPicPr>
        <p:blipFill>
          <a:blip r:embed="rId2" cstate="print"/>
          <a:stretch>
            <a:fillRect/>
          </a:stretch>
        </p:blipFill>
        <p:spPr>
          <a:xfrm>
            <a:off x="0" y="1600199"/>
            <a:ext cx="9144000" cy="5143501"/>
          </a:xfrm>
        </p:spPr>
      </p:pic>
      <p:pic>
        <p:nvPicPr>
          <p:cNvPr id="19" name="Picture 18" descr="11.jpg"/>
          <p:cNvPicPr>
            <a:picLocks noChangeAspect="1"/>
          </p:cNvPicPr>
          <p:nvPr/>
        </p:nvPicPr>
        <p:blipFill>
          <a:blip r:embed="rId3" cstate="print"/>
          <a:stretch>
            <a:fillRect/>
          </a:stretch>
        </p:blipFill>
        <p:spPr>
          <a:xfrm>
            <a:off x="0" y="1600200"/>
            <a:ext cx="9144000" cy="5143500"/>
          </a:xfrm>
          <a:prstGeom prst="rect">
            <a:avLst/>
          </a:prstGeom>
        </p:spPr>
      </p:pic>
      <p:pic>
        <p:nvPicPr>
          <p:cNvPr id="20" name="Picture 19" descr="10.jpg"/>
          <p:cNvPicPr>
            <a:picLocks noChangeAspect="1"/>
          </p:cNvPicPr>
          <p:nvPr/>
        </p:nvPicPr>
        <p:blipFill>
          <a:blip r:embed="rId4" cstate="print"/>
          <a:stretch>
            <a:fillRect/>
          </a:stretch>
        </p:blipFill>
        <p:spPr>
          <a:xfrm>
            <a:off x="0" y="1600200"/>
            <a:ext cx="9144000" cy="5143500"/>
          </a:xfrm>
          <a:prstGeom prst="rect">
            <a:avLst/>
          </a:prstGeom>
        </p:spPr>
      </p:pic>
      <p:pic>
        <p:nvPicPr>
          <p:cNvPr id="21" name="Picture 20" descr="9.jpg"/>
          <p:cNvPicPr>
            <a:picLocks noChangeAspect="1"/>
          </p:cNvPicPr>
          <p:nvPr/>
        </p:nvPicPr>
        <p:blipFill>
          <a:blip r:embed="rId5" cstate="print"/>
          <a:stretch>
            <a:fillRect/>
          </a:stretch>
        </p:blipFill>
        <p:spPr>
          <a:xfrm>
            <a:off x="0" y="1600200"/>
            <a:ext cx="9144000" cy="5143500"/>
          </a:xfrm>
          <a:prstGeom prst="rect">
            <a:avLst/>
          </a:prstGeom>
        </p:spPr>
      </p:pic>
      <p:pic>
        <p:nvPicPr>
          <p:cNvPr id="22" name="Picture 21" descr="8.jpg"/>
          <p:cNvPicPr>
            <a:picLocks noChangeAspect="1"/>
          </p:cNvPicPr>
          <p:nvPr/>
        </p:nvPicPr>
        <p:blipFill>
          <a:blip r:embed="rId6" cstate="print"/>
          <a:stretch>
            <a:fillRect/>
          </a:stretch>
        </p:blipFill>
        <p:spPr>
          <a:xfrm>
            <a:off x="0" y="1600200"/>
            <a:ext cx="9144000" cy="5143500"/>
          </a:xfrm>
          <a:prstGeom prst="rect">
            <a:avLst/>
          </a:prstGeom>
        </p:spPr>
      </p:pic>
      <p:pic>
        <p:nvPicPr>
          <p:cNvPr id="23" name="Picture 22" descr="7.jpg"/>
          <p:cNvPicPr>
            <a:picLocks noChangeAspect="1"/>
          </p:cNvPicPr>
          <p:nvPr/>
        </p:nvPicPr>
        <p:blipFill>
          <a:blip r:embed="rId7" cstate="print"/>
          <a:stretch>
            <a:fillRect/>
          </a:stretch>
        </p:blipFill>
        <p:spPr>
          <a:xfrm>
            <a:off x="0" y="1600200"/>
            <a:ext cx="9144000" cy="5143500"/>
          </a:xfrm>
          <a:prstGeom prst="rect">
            <a:avLst/>
          </a:prstGeom>
        </p:spPr>
      </p:pic>
      <p:pic>
        <p:nvPicPr>
          <p:cNvPr id="25" name="Picture 24" descr="5.jpg"/>
          <p:cNvPicPr>
            <a:picLocks noChangeAspect="1"/>
          </p:cNvPicPr>
          <p:nvPr/>
        </p:nvPicPr>
        <p:blipFill>
          <a:blip r:embed="rId8" cstate="print"/>
          <a:stretch>
            <a:fillRect/>
          </a:stretch>
        </p:blipFill>
        <p:spPr>
          <a:xfrm>
            <a:off x="0" y="1600200"/>
            <a:ext cx="9144000" cy="5143500"/>
          </a:xfrm>
          <a:prstGeom prst="rect">
            <a:avLst/>
          </a:prstGeom>
        </p:spPr>
      </p:pic>
      <p:pic>
        <p:nvPicPr>
          <p:cNvPr id="26" name="Picture 25" descr="4.jpg"/>
          <p:cNvPicPr>
            <a:picLocks noChangeAspect="1"/>
          </p:cNvPicPr>
          <p:nvPr/>
        </p:nvPicPr>
        <p:blipFill>
          <a:blip r:embed="rId9" cstate="print"/>
          <a:stretch>
            <a:fillRect/>
          </a:stretch>
        </p:blipFill>
        <p:spPr>
          <a:xfrm>
            <a:off x="0" y="1600200"/>
            <a:ext cx="9144000" cy="5143500"/>
          </a:xfrm>
          <a:prstGeom prst="rect">
            <a:avLst/>
          </a:prstGeom>
        </p:spPr>
      </p:pic>
      <p:pic>
        <p:nvPicPr>
          <p:cNvPr id="27" name="Picture 26" descr="3.jpg"/>
          <p:cNvPicPr>
            <a:picLocks noChangeAspect="1"/>
          </p:cNvPicPr>
          <p:nvPr/>
        </p:nvPicPr>
        <p:blipFill>
          <a:blip r:embed="rId10" cstate="print"/>
          <a:stretch>
            <a:fillRect/>
          </a:stretch>
        </p:blipFill>
        <p:spPr>
          <a:xfrm>
            <a:off x="0" y="1600200"/>
            <a:ext cx="9144000" cy="5143500"/>
          </a:xfrm>
          <a:prstGeom prst="rect">
            <a:avLst/>
          </a:prstGeom>
        </p:spPr>
      </p:pic>
      <p:pic>
        <p:nvPicPr>
          <p:cNvPr id="28" name="Picture 27" descr="2.jpg"/>
          <p:cNvPicPr>
            <a:picLocks noChangeAspect="1"/>
          </p:cNvPicPr>
          <p:nvPr/>
        </p:nvPicPr>
        <p:blipFill>
          <a:blip r:embed="rId11" cstate="print"/>
          <a:stretch>
            <a:fillRect/>
          </a:stretch>
        </p:blipFill>
        <p:spPr>
          <a:xfrm>
            <a:off x="0" y="1600200"/>
            <a:ext cx="9144000" cy="5143500"/>
          </a:xfrm>
          <a:prstGeom prst="rect">
            <a:avLst/>
          </a:prstGeom>
        </p:spPr>
      </p:pic>
      <p:pic>
        <p:nvPicPr>
          <p:cNvPr id="29" name="Picture 28" descr="1.jpg"/>
          <p:cNvPicPr>
            <a:picLocks noChangeAspect="1"/>
          </p:cNvPicPr>
          <p:nvPr/>
        </p:nvPicPr>
        <p:blipFill>
          <a:blip r:embed="rId12" cstate="print"/>
          <a:stretch>
            <a:fillRect/>
          </a:stretch>
        </p:blipFill>
        <p:spPr>
          <a:xfrm>
            <a:off x="0" y="160020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right)">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right)">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p:cNvSpPr>
          <p:nvPr>
            <p:ph type="title" idx="4294967295"/>
          </p:nvPr>
        </p:nvSpPr>
        <p:spPr/>
        <p:txBody>
          <a:bodyPr/>
          <a:lstStyle/>
          <a:p>
            <a:pPr eaLnBrk="1" hangingPunct="1"/>
            <a:r>
              <a:rPr lang="en-US" b="1" dirty="0" smtClean="0">
                <a:latin typeface="Comic Sans MS" pitchFamily="66" charset="0"/>
                <a:ea typeface="ＭＳ Ｐゴシック" charset="-128"/>
              </a:rPr>
              <a:t>Summary </a:t>
            </a:r>
          </a:p>
        </p:txBody>
      </p:sp>
      <p:sp>
        <p:nvSpPr>
          <p:cNvPr id="27654" name="Rectangle 3"/>
          <p:cNvSpPr>
            <a:spLocks noGrp="1"/>
          </p:cNvSpPr>
          <p:nvPr>
            <p:ph type="body" idx="4294967295"/>
          </p:nvPr>
        </p:nvSpPr>
        <p:spPr/>
        <p:txBody>
          <a:bodyPr/>
          <a:lstStyle/>
          <a:p>
            <a:pPr eaLnBrk="1" hangingPunct="1"/>
            <a:r>
              <a:rPr lang="en-US" sz="2000" dirty="0" smtClean="0">
                <a:latin typeface="Comic Sans MS" pitchFamily="66" charset="0"/>
                <a:ea typeface="ＭＳ Ｐゴシック" charset="-128"/>
              </a:rPr>
              <a:t>We have prototype beta = 0.9, 650 MHz niobium cavities at Fermilab (single cell) and in fabrication (5 cell) </a:t>
            </a:r>
          </a:p>
          <a:p>
            <a:pPr lvl="1" eaLnBrk="1" hangingPunct="1"/>
            <a:r>
              <a:rPr lang="en-US" sz="1800" dirty="0" smtClean="0">
                <a:latin typeface="Comic Sans MS" pitchFamily="66" charset="0"/>
                <a:ea typeface="ＭＳ Ｐゴシック" charset="-128"/>
              </a:rPr>
              <a:t>Cavity design still being optimized for stiffness, df/dP and tunability </a:t>
            </a:r>
          </a:p>
          <a:p>
            <a:pPr eaLnBrk="1" hangingPunct="1"/>
            <a:r>
              <a:rPr lang="en-US" sz="2000" dirty="0" smtClean="0">
                <a:latin typeface="Comic Sans MS" pitchFamily="66" charset="0"/>
                <a:ea typeface="ＭＳ Ｐゴシック" charset="-128"/>
              </a:rPr>
              <a:t>Helium vessel details depend on some remaining design decisions </a:t>
            </a:r>
          </a:p>
          <a:p>
            <a:pPr lvl="1" eaLnBrk="1" hangingPunct="1"/>
            <a:r>
              <a:rPr lang="en-US" sz="1800" dirty="0" smtClean="0">
                <a:latin typeface="Comic Sans MS" pitchFamily="66" charset="0"/>
                <a:ea typeface="ＭＳ Ｐゴシック" charset="-128"/>
              </a:rPr>
              <a:t>Tuner style (end or blade tuner) </a:t>
            </a:r>
          </a:p>
          <a:p>
            <a:pPr lvl="1" eaLnBrk="1" hangingPunct="1"/>
            <a:r>
              <a:rPr lang="en-US" sz="1800" dirty="0" smtClean="0">
                <a:latin typeface="Comic Sans MS" pitchFamily="66" charset="0"/>
                <a:ea typeface="ＭＳ Ｐゴシック" charset="-128"/>
              </a:rPr>
              <a:t>Verification of RF power input coupler </a:t>
            </a:r>
          </a:p>
          <a:p>
            <a:pPr lvl="1" eaLnBrk="1" hangingPunct="1"/>
            <a:r>
              <a:rPr lang="en-US" sz="1800" dirty="0" smtClean="0">
                <a:latin typeface="Comic Sans MS" pitchFamily="66" charset="0"/>
                <a:ea typeface="ＭＳ Ｐゴシック" charset="-128"/>
              </a:rPr>
              <a:t>Integration into cryomodule, connection to 2-phase pipe </a:t>
            </a:r>
          </a:p>
          <a:p>
            <a:pPr eaLnBrk="1" hangingPunct="1"/>
            <a:r>
              <a:rPr lang="en-US" sz="2000" dirty="0" smtClean="0">
                <a:latin typeface="Comic Sans MS" pitchFamily="66" charset="0"/>
                <a:ea typeface="ＭＳ Ｐゴシック" charset="-128"/>
              </a:rPr>
              <a:t>Requirements imply (in our opinion) stand-alone cryomodules  </a:t>
            </a:r>
          </a:p>
          <a:p>
            <a:pPr lvl="1" eaLnBrk="1" hangingPunct="1"/>
            <a:r>
              <a:rPr lang="en-US" sz="1800" dirty="0" smtClean="0">
                <a:latin typeface="Comic Sans MS" pitchFamily="66" charset="0"/>
                <a:ea typeface="ＭＳ Ｐゴシック" charset="-128"/>
              </a:rPr>
              <a:t>Separated insulating vacuum </a:t>
            </a:r>
          </a:p>
          <a:p>
            <a:pPr lvl="1" eaLnBrk="1" hangingPunct="1"/>
            <a:r>
              <a:rPr lang="en-US" sz="1800" dirty="0" smtClean="0">
                <a:latin typeface="Comic Sans MS" pitchFamily="66" charset="0"/>
                <a:ea typeface="ＭＳ Ｐゴシック" charset="-128"/>
              </a:rPr>
              <a:t>2 K cooling of the cavities with heat exchanger at the cryomodule </a:t>
            </a:r>
          </a:p>
          <a:p>
            <a:pPr lvl="1" eaLnBrk="1" hangingPunct="1"/>
            <a:r>
              <a:rPr lang="en-US" sz="1800" dirty="0" smtClean="0">
                <a:latin typeface="Comic Sans MS" pitchFamily="66" charset="0"/>
                <a:ea typeface="ＭＳ Ｐゴシック" charset="-128"/>
              </a:rPr>
              <a:t>Single temperature level of thermal radiation shield, two temperature levels of thermal intercepts </a:t>
            </a:r>
          </a:p>
          <a:p>
            <a:pPr lvl="1" eaLnBrk="1" hangingPunct="1"/>
            <a:r>
              <a:rPr lang="en-US" sz="1800" dirty="0" smtClean="0">
                <a:latin typeface="Comic Sans MS" pitchFamily="66" charset="0"/>
                <a:ea typeface="ＭＳ Ｐゴシック" charset="-128"/>
              </a:rPr>
              <a:t>Warm magnets between cryomodules</a:t>
            </a:r>
            <a:r>
              <a:rPr lang="en-US" sz="2000" dirty="0" smtClean="0">
                <a:latin typeface="Comic Sans MS" pitchFamily="66" charset="0"/>
                <a:ea typeface="ＭＳ Ｐゴシック" charset="-128"/>
              </a:rPr>
              <a:t> </a:t>
            </a:r>
          </a:p>
        </p:txBody>
      </p:sp>
      <p:sp>
        <p:nvSpPr>
          <p:cNvPr id="4" name="Slide Number Placeholder 3"/>
          <p:cNvSpPr>
            <a:spLocks noGrp="1"/>
          </p:cNvSpPr>
          <p:nvPr>
            <p:ph type="sldNum" sz="quarter" idx="11"/>
          </p:nvPr>
        </p:nvSpPr>
        <p:spPr/>
        <p:txBody>
          <a:bodyPr/>
          <a:lstStyle/>
          <a:p>
            <a:pPr>
              <a:defRPr/>
            </a:pPr>
            <a:r>
              <a:rPr lang="en-US" smtClean="0"/>
              <a:t>Page </a:t>
            </a:r>
            <a:fld id="{4D5631BA-2227-480D-A8CB-CDD3C75EDF30}" type="slidenum">
              <a:rPr lang="en-US" smtClean="0"/>
              <a:pPr>
                <a:defRPr/>
              </a:pPr>
              <a:t>18</a:t>
            </a:fld>
            <a:endParaRPr lang="en-US" dirty="0"/>
          </a:p>
        </p:txBody>
      </p:sp>
      <p:sp>
        <p:nvSpPr>
          <p:cNvPr id="5" name="Footer Placeholder 4"/>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fr-FR" smtClean="0"/>
              <a:t>CM650 MHz, Beta = 0.9, 26 November 2012</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19</a:t>
            </a:fld>
            <a:endParaRPr lang="en-US" dirty="0"/>
          </a:p>
        </p:txBody>
      </p:sp>
    </p:spTree>
    <p:extLst>
      <p:ext uri="{BB962C8B-B14F-4D97-AF65-F5344CB8AC3E}">
        <p14:creationId xmlns:p14="http://schemas.microsoft.com/office/powerpoint/2010/main" val="3510195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p:cNvSpPr>
          <p:nvPr>
            <p:ph type="title" idx="4294967295"/>
          </p:nvPr>
        </p:nvSpPr>
        <p:spPr>
          <a:xfrm>
            <a:off x="2209800" y="304800"/>
            <a:ext cx="5562600" cy="1143000"/>
          </a:xfrm>
        </p:spPr>
        <p:txBody>
          <a:bodyPr/>
          <a:lstStyle/>
          <a:p>
            <a:pPr eaLnBrk="1" hangingPunct="1"/>
            <a:r>
              <a:rPr lang="en-US" b="1" dirty="0" smtClean="0">
                <a:latin typeface="Comic Sans MS" pitchFamily="66" charset="0"/>
                <a:ea typeface="ＭＳ Ｐゴシック" charset="-128"/>
              </a:rPr>
              <a:t>Project X Reference Design</a:t>
            </a:r>
          </a:p>
        </p:txBody>
      </p:sp>
      <p:pic>
        <p:nvPicPr>
          <p:cNvPr id="5126" name="Picture 6" descr="ProjectXAccelerator-s"/>
          <p:cNvPicPr>
            <a:picLocks noChangeAspect="1" noChangeArrowheads="1"/>
          </p:cNvPicPr>
          <p:nvPr/>
        </p:nvPicPr>
        <p:blipFill>
          <a:blip r:embed="rId2" cstate="print"/>
          <a:srcRect/>
          <a:stretch>
            <a:fillRect/>
          </a:stretch>
        </p:blipFill>
        <p:spPr bwMode="auto">
          <a:xfrm>
            <a:off x="609600" y="1571625"/>
            <a:ext cx="7924800" cy="4524375"/>
          </a:xfrm>
          <a:prstGeom prst="rect">
            <a:avLst/>
          </a:prstGeom>
          <a:noFill/>
          <a:ln w="9525">
            <a:noFill/>
            <a:miter lim="800000"/>
            <a:headEnd/>
            <a:tailEnd/>
          </a:ln>
        </p:spPr>
      </p:pic>
      <p:sp>
        <p:nvSpPr>
          <p:cNvPr id="5127" name="Oval 7"/>
          <p:cNvSpPr>
            <a:spLocks noChangeArrowheads="1"/>
          </p:cNvSpPr>
          <p:nvPr/>
        </p:nvSpPr>
        <p:spPr bwMode="auto">
          <a:xfrm>
            <a:off x="1752600" y="3429000"/>
            <a:ext cx="2743200" cy="685800"/>
          </a:xfrm>
          <a:prstGeom prst="ellipse">
            <a:avLst/>
          </a:prstGeom>
          <a:noFill/>
          <a:ln w="28575">
            <a:solidFill>
              <a:schemeClr val="accent2"/>
            </a:solidFill>
            <a:round/>
            <a:headEnd/>
            <a:tailEnd/>
          </a:ln>
        </p:spPr>
        <p:txBody>
          <a:bodyPr wrap="none" anchor="ctr"/>
          <a:lstStyle/>
          <a:p>
            <a:endParaRPr lang="en-US" dirty="0"/>
          </a:p>
        </p:txBody>
      </p:sp>
      <p:sp>
        <p:nvSpPr>
          <p:cNvPr id="5128" name="Text Box 8"/>
          <p:cNvSpPr txBox="1">
            <a:spLocks noChangeArrowheads="1"/>
          </p:cNvSpPr>
          <p:nvPr/>
        </p:nvSpPr>
        <p:spPr bwMode="auto">
          <a:xfrm>
            <a:off x="1279525" y="2790825"/>
            <a:ext cx="3881191" cy="461665"/>
          </a:xfrm>
          <a:prstGeom prst="rect">
            <a:avLst/>
          </a:prstGeom>
          <a:noFill/>
          <a:ln w="9525">
            <a:noFill/>
            <a:miter lim="800000"/>
            <a:headEnd/>
            <a:tailEnd/>
          </a:ln>
        </p:spPr>
        <p:txBody>
          <a:bodyPr wrap="none">
            <a:spAutoFit/>
          </a:bodyPr>
          <a:lstStyle/>
          <a:p>
            <a:r>
              <a:rPr lang="en-US" dirty="0">
                <a:solidFill>
                  <a:schemeClr val="accent2"/>
                </a:solidFill>
                <a:latin typeface="Comic Sans MS" pitchFamily="66" charset="0"/>
              </a:rPr>
              <a:t>Cryomodules for CW linac</a:t>
            </a:r>
            <a:endParaRPr lang="en-US" dirty="0">
              <a:latin typeface="Comic Sans MS" pitchFamily="66" charset="0"/>
            </a:endParaRPr>
          </a:p>
        </p:txBody>
      </p:sp>
      <p:sp>
        <p:nvSpPr>
          <p:cNvPr id="6" name="Slide Number Placeholder 5"/>
          <p:cNvSpPr>
            <a:spLocks noGrp="1"/>
          </p:cNvSpPr>
          <p:nvPr>
            <p:ph type="sldNum" sz="quarter" idx="11"/>
          </p:nvPr>
        </p:nvSpPr>
        <p:spPr/>
        <p:txBody>
          <a:bodyPr/>
          <a:lstStyle/>
          <a:p>
            <a:pPr>
              <a:defRPr/>
            </a:pPr>
            <a:r>
              <a:rPr lang="en-US" smtClean="0"/>
              <a:t>Page </a:t>
            </a:r>
            <a:fld id="{4D5631BA-2227-480D-A8CB-CDD3C75EDF30}" type="slidenum">
              <a:rPr lang="en-US" smtClean="0"/>
              <a:pPr>
                <a:defRPr/>
              </a:pPr>
              <a:t>2</a:t>
            </a:fld>
            <a:endParaRPr lang="en-US" dirty="0"/>
          </a:p>
        </p:txBody>
      </p:sp>
      <p:sp>
        <p:nvSpPr>
          <p:cNvPr id="7" name="Footer Placeholder 6"/>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Master Excel spreadsheet-&gt;Coordinate system--I-</a:t>
            </a:r>
            <a:r>
              <a:rPr lang="en-US" dirty="0" err="1" smtClean="0">
                <a:latin typeface="Comic Sans MS" pitchFamily="66" charset="0"/>
              </a:rPr>
              <a:t>Deas</a:t>
            </a:r>
            <a:r>
              <a:rPr lang="en-US" dirty="0" smtClean="0">
                <a:latin typeface="Comic Sans MS" pitchFamily="66" charset="0"/>
              </a:rPr>
              <a:t> Modeling</a:t>
            </a:r>
            <a:endParaRPr lang="en-US" dirty="0">
              <a:latin typeface="Comic Sans MS" pitchFamily="66" charset="0"/>
            </a:endParaRPr>
          </a:p>
        </p:txBody>
      </p:sp>
      <p:pic>
        <p:nvPicPr>
          <p:cNvPr id="6" name="Content Placeholder 5" descr="EXCEL_spreadsheet.jpg"/>
          <p:cNvPicPr>
            <a:picLocks noGrp="1" noChangeAspect="1"/>
          </p:cNvPicPr>
          <p:nvPr>
            <p:ph idx="1"/>
          </p:nvPr>
        </p:nvPicPr>
        <p:blipFill>
          <a:blip r:embed="rId2" cstate="print"/>
          <a:stretch>
            <a:fillRect/>
          </a:stretch>
        </p:blipFill>
        <p:spPr>
          <a:xfrm>
            <a:off x="228600" y="1676400"/>
            <a:ext cx="8791112" cy="3886200"/>
          </a:xfrm>
        </p:spPr>
      </p:pic>
      <p:sp>
        <p:nvSpPr>
          <p:cNvPr id="4" name="Footer Placeholder 3"/>
          <p:cNvSpPr>
            <a:spLocks noGrp="1"/>
          </p:cNvSpPr>
          <p:nvPr>
            <p:ph type="ftr" sz="quarter" idx="10"/>
          </p:nvPr>
        </p:nvSpPr>
        <p:spPr/>
        <p:txBody>
          <a:bodyPr/>
          <a:lstStyle/>
          <a:p>
            <a:pPr>
              <a:defRPr/>
            </a:pPr>
            <a:r>
              <a:rPr lang="fr-FR" smtClean="0"/>
              <a:t>CM650 MHz, Beta = 0.9, 26 November 2012</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20</a:t>
            </a:fld>
            <a:endParaRPr lang="en-US" dirty="0"/>
          </a:p>
        </p:txBody>
      </p:sp>
    </p:spTree>
    <p:extLst>
      <p:ext uri="{BB962C8B-B14F-4D97-AF65-F5344CB8AC3E}">
        <p14:creationId xmlns:p14="http://schemas.microsoft.com/office/powerpoint/2010/main" val="249914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12" name="Group 64"/>
          <p:cNvGraphicFramePr>
            <a:graphicFrameLocks noGrp="1"/>
          </p:cNvGraphicFramePr>
          <p:nvPr/>
        </p:nvGraphicFramePr>
        <p:xfrm>
          <a:off x="557213" y="3471863"/>
          <a:ext cx="8281987" cy="2840040"/>
        </p:xfrm>
        <a:graphic>
          <a:graphicData uri="http://schemas.openxmlformats.org/drawingml/2006/table">
            <a:tbl>
              <a:tblPr/>
              <a:tblGrid>
                <a:gridCol w="1946275"/>
                <a:gridCol w="801687"/>
                <a:gridCol w="1501775"/>
                <a:gridCol w="1558925"/>
                <a:gridCol w="2473325"/>
              </a:tblGrid>
              <a:tr h="3794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Section</a:t>
                      </a:r>
                      <a:endParaRPr kumimoji="0" lang="en-US" sz="1400" b="1" i="0" u="none" strike="noStrike" cap="none" normalizeH="0" baseline="0" dirty="0" smtClean="0">
                        <a:ln>
                          <a:noFill/>
                        </a:ln>
                        <a:solidFill>
                          <a:srgbClr val="000099"/>
                        </a:solidFill>
                        <a:effectLst/>
                        <a:latin typeface="Arial"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Freq</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Energy (MeV)</a:t>
                      </a:r>
                      <a:endParaRPr kumimoji="0" lang="en-US" sz="1400" b="1" i="0" u="none" strike="noStrike" cap="none" normalizeH="0" baseline="0" dirty="0" smtClean="0">
                        <a:ln>
                          <a:noFill/>
                        </a:ln>
                        <a:solidFill>
                          <a:srgbClr val="000099"/>
                        </a:solidFill>
                        <a:effectLst/>
                        <a:latin typeface="Arial"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Cav/mag/CM</a:t>
                      </a:r>
                      <a:endParaRPr kumimoji="0" lang="en-US" sz="1400" b="1" i="0" u="none" strike="noStrike" cap="none" normalizeH="0" baseline="0" dirty="0" smtClean="0">
                        <a:ln>
                          <a:noFill/>
                        </a:ln>
                        <a:solidFill>
                          <a:srgbClr val="000099"/>
                        </a:solidFill>
                        <a:effectLst/>
                        <a:latin typeface="Arial"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Type</a:t>
                      </a:r>
                      <a:endParaRPr kumimoji="0" lang="en-US" sz="1400" b="1" i="0" u="none" strike="noStrike" cap="none" normalizeH="0" baseline="0" dirty="0" smtClean="0">
                        <a:ln>
                          <a:noFill/>
                        </a:ln>
                        <a:solidFill>
                          <a:srgbClr val="000099"/>
                        </a:solidFill>
                        <a:effectLst/>
                        <a:latin typeface="Arial"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HWR (</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=0.1)</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162.5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2.1-10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8/8/1</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HWR, solenoid</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SSR1 (</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=0.22) </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325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10-42</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16/8/ 2</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SSR, solenoid</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SSR2 (</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=0.47) </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325</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42-160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36/20/4</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SSR, solenoid</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LB 650   (</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=0.61) </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650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160-460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42 /14/7</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5-cell elliptical, doublet</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HB 650   (</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=0.9) </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650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460-3000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152/19/19</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5-cell elliptical, doublet</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ILC  1.3 </a:t>
                      </a:r>
                      <a:r>
                        <a:rPr kumimoji="0" lang="en-US" sz="1400" b="0" i="0" u="none" strike="noStrike" cap="none" normalizeH="0" baseline="0" dirty="0" smtClean="0">
                          <a:ln>
                            <a:noFill/>
                          </a:ln>
                          <a:solidFill>
                            <a:srgbClr val="000099"/>
                          </a:solidFill>
                          <a:effectLst/>
                          <a:latin typeface="Arial" charset="0"/>
                          <a:ea typeface="ＭＳ Ｐゴシック" charset="-128"/>
                        </a:rPr>
                        <a:t>(</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a:t>
                      </a:r>
                      <a:r>
                        <a:rPr kumimoji="0" lang="en-US" sz="1400" b="0" i="0" u="none" strike="noStrike" cap="none" normalizeH="0" baseline="-30000" dirty="0" smtClean="0">
                          <a:ln>
                            <a:noFill/>
                          </a:ln>
                          <a:solidFill>
                            <a:srgbClr val="000099"/>
                          </a:solidFill>
                          <a:effectLst/>
                          <a:latin typeface="Arial" charset="0"/>
                          <a:ea typeface="ＭＳ Ｐゴシック" charset="-128"/>
                        </a:rPr>
                        <a:t>G</a:t>
                      </a:r>
                      <a:r>
                        <a:rPr kumimoji="0" lang="en-US" sz="1400" b="0" i="0" u="none" strike="noStrike" cap="none" normalizeH="0" baseline="0" dirty="0" smtClean="0">
                          <a:ln>
                            <a:noFill/>
                          </a:ln>
                          <a:solidFill>
                            <a:srgbClr val="000099"/>
                          </a:solidFill>
                          <a:effectLst/>
                          <a:latin typeface="Arial" charset="0"/>
                          <a:ea typeface="ＭＳ Ｐゴシック" charset="-128"/>
                          <a:sym typeface="Symbol" charset="2"/>
                        </a:rPr>
                        <a:t>=1.0) </a:t>
                      </a:r>
                      <a:endParaRPr kumimoji="0" lang="en-US" sz="1400" b="0" i="0" u="none" strike="noStrike" cap="none" normalizeH="0" baseline="0" dirty="0" smtClean="0">
                        <a:ln>
                          <a:noFill/>
                        </a:ln>
                        <a:solidFill>
                          <a:srgbClr val="000099"/>
                        </a:solidFill>
                        <a:effectLst/>
                        <a:latin typeface="Rockwell" charset="0"/>
                        <a:ea typeface="ＭＳ Ｐゴシック" charset="-128"/>
                        <a:sym typeface="Symbol" charset="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1300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3000-8000</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224 /28 /28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99"/>
                          </a:solidFill>
                          <a:effectLst/>
                          <a:latin typeface="Arial" charset="0"/>
                          <a:ea typeface="ＭＳ Ｐゴシック" charset="-128"/>
                        </a:rPr>
                        <a:t>9-cell elliptical, quad</a:t>
                      </a:r>
                      <a:endParaRPr kumimoji="0" lang="en-US" sz="1400" b="0" i="0" u="none" strike="noStrike" cap="none" normalizeH="0" baseline="0" dirty="0" smtClean="0">
                        <a:ln>
                          <a:noFill/>
                        </a:ln>
                        <a:solidFill>
                          <a:srgbClr val="000099"/>
                        </a:solidFill>
                        <a:effectLst/>
                        <a:latin typeface="Rockwell" charset="0"/>
                        <a:ea typeface="ＭＳ Ｐゴシック" charset="-128"/>
                      </a:endParaRPr>
                    </a:p>
                  </a:txBody>
                  <a:tcPr horzOverflow="overflow">
                    <a:lnL>
                      <a:noFill/>
                    </a:lnL>
                    <a:lnR>
                      <a:noFill/>
                    </a:lnR>
                    <a:lnT>
                      <a:noFill/>
                    </a:lnT>
                    <a:lnB>
                      <a:noFill/>
                    </a:lnB>
                    <a:lnTlToBr>
                      <a:noFill/>
                    </a:lnTlToBr>
                    <a:lnBlToTr>
                      <a:noFill/>
                    </a:lnBlToTr>
                    <a:noFill/>
                  </a:tcPr>
                </a:tc>
              </a:tr>
            </a:tbl>
          </a:graphicData>
        </a:graphic>
      </p:graphicFrame>
      <p:grpSp>
        <p:nvGrpSpPr>
          <p:cNvPr id="6186" name="Group 2"/>
          <p:cNvGrpSpPr>
            <a:grpSpLocks/>
          </p:cNvGrpSpPr>
          <p:nvPr/>
        </p:nvGrpSpPr>
        <p:grpSpPr bwMode="auto">
          <a:xfrm>
            <a:off x="168275" y="1485900"/>
            <a:ext cx="9188450" cy="1879600"/>
            <a:chOff x="167918" y="1485905"/>
            <a:chExt cx="9188140" cy="1879829"/>
          </a:xfrm>
        </p:grpSpPr>
        <p:sp>
          <p:nvSpPr>
            <p:cNvPr id="17" name="Rectangle 16"/>
            <p:cNvSpPr/>
            <p:nvPr/>
          </p:nvSpPr>
          <p:spPr bwMode="auto">
            <a:xfrm>
              <a:off x="455246" y="1485905"/>
              <a:ext cx="1339805" cy="5937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=0.11</a:t>
              </a:r>
            </a:p>
          </p:txBody>
        </p:sp>
        <p:sp>
          <p:nvSpPr>
            <p:cNvPr id="18" name="Rectangle 17"/>
            <p:cNvSpPr/>
            <p:nvPr/>
          </p:nvSpPr>
          <p:spPr bwMode="auto">
            <a:xfrm>
              <a:off x="1795051" y="1485905"/>
              <a:ext cx="1338217" cy="5937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=0.22</a:t>
              </a:r>
            </a:p>
          </p:txBody>
        </p:sp>
        <p:sp>
          <p:nvSpPr>
            <p:cNvPr id="19" name="Rectangle 18"/>
            <p:cNvSpPr/>
            <p:nvPr/>
          </p:nvSpPr>
          <p:spPr bwMode="auto">
            <a:xfrm>
              <a:off x="3133268" y="1485905"/>
              <a:ext cx="1341393" cy="5937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=0.4</a:t>
              </a:r>
            </a:p>
          </p:txBody>
        </p:sp>
        <p:sp>
          <p:nvSpPr>
            <p:cNvPr id="20" name="Rectangle 19"/>
            <p:cNvSpPr/>
            <p:nvPr/>
          </p:nvSpPr>
          <p:spPr bwMode="auto">
            <a:xfrm>
              <a:off x="4474661" y="1485905"/>
              <a:ext cx="1338217" cy="5937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=0.61</a:t>
              </a:r>
            </a:p>
          </p:txBody>
        </p:sp>
        <p:sp>
          <p:nvSpPr>
            <p:cNvPr id="21" name="Rectangle 20"/>
            <p:cNvSpPr/>
            <p:nvPr/>
          </p:nvSpPr>
          <p:spPr bwMode="auto">
            <a:xfrm>
              <a:off x="5812878" y="1485905"/>
              <a:ext cx="1339805" cy="5937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=0.9</a:t>
              </a:r>
            </a:p>
          </p:txBody>
        </p:sp>
        <p:sp>
          <p:nvSpPr>
            <p:cNvPr id="25" name="Left-Right Arrow 24"/>
            <p:cNvSpPr/>
            <p:nvPr/>
          </p:nvSpPr>
          <p:spPr bwMode="auto">
            <a:xfrm>
              <a:off x="1795051" y="2436934"/>
              <a:ext cx="2679610" cy="355643"/>
            </a:xfrm>
            <a:prstGeom prst="leftRightArrow">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srgbClr val="FFFFFF"/>
                </a:solidFill>
                <a:ea typeface="ＭＳ Ｐゴシック" charset="-128"/>
              </a:endParaRPr>
            </a:p>
          </p:txBody>
        </p:sp>
        <p:sp>
          <p:nvSpPr>
            <p:cNvPr id="6196" name="TextBox 42"/>
            <p:cNvSpPr txBox="1">
              <a:spLocks noChangeArrowheads="1"/>
            </p:cNvSpPr>
            <p:nvPr/>
          </p:nvSpPr>
          <p:spPr bwMode="auto">
            <a:xfrm>
              <a:off x="1856961" y="2673500"/>
              <a:ext cx="2538327" cy="641428"/>
            </a:xfrm>
            <a:prstGeom prst="rect">
              <a:avLst/>
            </a:prstGeom>
            <a:noFill/>
            <a:ln w="9525">
              <a:noFill/>
              <a:miter lim="800000"/>
              <a:headEnd/>
              <a:tailEnd/>
            </a:ln>
          </p:spPr>
          <p:txBody>
            <a:bodyPr>
              <a:spAutoFit/>
            </a:bodyPr>
            <a:lstStyle/>
            <a:p>
              <a:pPr algn="ctr" eaLnBrk="0" hangingPunct="0"/>
              <a:r>
                <a:rPr lang="en-US" sz="1800" dirty="0"/>
                <a:t>325 MHz</a:t>
              </a:r>
            </a:p>
            <a:p>
              <a:pPr algn="ctr" eaLnBrk="0" hangingPunct="0"/>
              <a:r>
                <a:rPr lang="en-US" sz="1800" dirty="0"/>
                <a:t>10-160 MeV</a:t>
              </a:r>
            </a:p>
          </p:txBody>
        </p:sp>
        <p:sp>
          <p:nvSpPr>
            <p:cNvPr id="28" name="Left-Right Arrow 27"/>
            <p:cNvSpPr/>
            <p:nvPr/>
          </p:nvSpPr>
          <p:spPr bwMode="auto">
            <a:xfrm>
              <a:off x="4474661" y="2436934"/>
              <a:ext cx="2678022" cy="355643"/>
            </a:xfrm>
            <a:prstGeom prst="leftRightArrow">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srgbClr val="FFFFFF"/>
                </a:solidFill>
                <a:ea typeface="ＭＳ Ｐゴシック" charset="-128"/>
              </a:endParaRPr>
            </a:p>
          </p:txBody>
        </p:sp>
        <p:sp>
          <p:nvSpPr>
            <p:cNvPr id="29" name="Rectangle 28"/>
            <p:cNvSpPr/>
            <p:nvPr/>
          </p:nvSpPr>
          <p:spPr bwMode="auto">
            <a:xfrm>
              <a:off x="7152682" y="1485905"/>
              <a:ext cx="1738254" cy="593797"/>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chemeClr val="tx1"/>
                  </a:solidFill>
                  <a:latin typeface="Symbol" charset="2"/>
                  <a:ea typeface="ＭＳ Ｐゴシック" charset="-128"/>
                </a:rPr>
                <a:t>b</a:t>
              </a:r>
              <a:r>
                <a:rPr lang="en-US" sz="1800" dirty="0">
                  <a:solidFill>
                    <a:schemeClr val="tx1"/>
                  </a:solidFill>
                  <a:ea typeface="ＭＳ Ｐゴシック" charset="-128"/>
                </a:rPr>
                <a:t>=1.0</a:t>
              </a:r>
            </a:p>
          </p:txBody>
        </p:sp>
        <p:sp>
          <p:nvSpPr>
            <p:cNvPr id="30" name="Left-Right Arrow 29"/>
            <p:cNvSpPr/>
            <p:nvPr/>
          </p:nvSpPr>
          <p:spPr bwMode="auto">
            <a:xfrm>
              <a:off x="7152682" y="2436934"/>
              <a:ext cx="1703331" cy="355643"/>
            </a:xfrm>
            <a:prstGeom prst="leftRightArrow">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srgbClr val="FFFFFF"/>
                </a:solidFill>
                <a:ea typeface="ＭＳ Ｐゴシック" charset="-128"/>
              </a:endParaRPr>
            </a:p>
          </p:txBody>
        </p:sp>
        <p:sp>
          <p:nvSpPr>
            <p:cNvPr id="6200" name="TextBox 47"/>
            <p:cNvSpPr txBox="1">
              <a:spLocks noChangeArrowheads="1"/>
            </p:cNvSpPr>
            <p:nvPr/>
          </p:nvSpPr>
          <p:spPr bwMode="auto">
            <a:xfrm>
              <a:off x="7027274" y="2673500"/>
              <a:ext cx="2328784" cy="641428"/>
            </a:xfrm>
            <a:prstGeom prst="rect">
              <a:avLst/>
            </a:prstGeom>
            <a:noFill/>
            <a:ln w="9525">
              <a:noFill/>
              <a:miter lim="800000"/>
              <a:headEnd/>
              <a:tailEnd/>
            </a:ln>
          </p:spPr>
          <p:txBody>
            <a:bodyPr>
              <a:spAutoFit/>
            </a:bodyPr>
            <a:lstStyle/>
            <a:p>
              <a:pPr algn="ctr" eaLnBrk="0" hangingPunct="0"/>
              <a:r>
                <a:rPr lang="en-US" sz="1800" dirty="0"/>
                <a:t>1.3 GHz</a:t>
              </a:r>
            </a:p>
            <a:p>
              <a:pPr algn="ctr" eaLnBrk="0" hangingPunct="0"/>
              <a:r>
                <a:rPr lang="en-US" sz="1800" dirty="0"/>
                <a:t>3-8 GeV</a:t>
              </a:r>
            </a:p>
          </p:txBody>
        </p:sp>
        <p:sp>
          <p:nvSpPr>
            <p:cNvPr id="6201" name="TextBox 47"/>
            <p:cNvSpPr txBox="1">
              <a:spLocks noChangeArrowheads="1"/>
            </p:cNvSpPr>
            <p:nvPr/>
          </p:nvSpPr>
          <p:spPr bwMode="auto">
            <a:xfrm>
              <a:off x="4663566" y="2724306"/>
              <a:ext cx="2422444" cy="641428"/>
            </a:xfrm>
            <a:prstGeom prst="rect">
              <a:avLst/>
            </a:prstGeom>
            <a:noFill/>
            <a:ln w="9525">
              <a:noFill/>
              <a:miter lim="800000"/>
              <a:headEnd/>
              <a:tailEnd/>
            </a:ln>
          </p:spPr>
          <p:txBody>
            <a:bodyPr>
              <a:spAutoFit/>
            </a:bodyPr>
            <a:lstStyle/>
            <a:p>
              <a:pPr algn="ctr" eaLnBrk="0" hangingPunct="0"/>
              <a:r>
                <a:rPr lang="en-US" sz="1800" dirty="0"/>
                <a:t>650 MHz</a:t>
              </a:r>
            </a:p>
            <a:p>
              <a:pPr algn="ctr" eaLnBrk="0" hangingPunct="0"/>
              <a:r>
                <a:rPr lang="en-US" sz="1800" dirty="0"/>
                <a:t>0.16-3 GeV</a:t>
              </a:r>
            </a:p>
          </p:txBody>
        </p:sp>
        <p:cxnSp>
          <p:nvCxnSpPr>
            <p:cNvPr id="23" name="Straight Arrow Connector 22"/>
            <p:cNvCxnSpPr/>
            <p:nvPr/>
          </p:nvCxnSpPr>
          <p:spPr>
            <a:xfrm>
              <a:off x="506045" y="2273401"/>
              <a:ext cx="6664100" cy="6351"/>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70145" y="2273401"/>
              <a:ext cx="1720792" cy="6351"/>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04" name="TextBox 31"/>
            <p:cNvSpPr txBox="1">
              <a:spLocks noChangeArrowheads="1"/>
            </p:cNvSpPr>
            <p:nvPr/>
          </p:nvSpPr>
          <p:spPr bwMode="auto">
            <a:xfrm>
              <a:off x="3277726" y="2128921"/>
              <a:ext cx="938180" cy="366757"/>
            </a:xfrm>
            <a:prstGeom prst="rect">
              <a:avLst/>
            </a:prstGeom>
            <a:solidFill>
              <a:schemeClr val="bg1"/>
            </a:solidFill>
            <a:ln w="9525">
              <a:noFill/>
              <a:miter lim="800000"/>
              <a:headEnd/>
              <a:tailEnd/>
            </a:ln>
          </p:spPr>
          <p:txBody>
            <a:bodyPr>
              <a:spAutoFit/>
            </a:bodyPr>
            <a:lstStyle/>
            <a:p>
              <a:pPr algn="ctr"/>
              <a:r>
                <a:rPr lang="en-US" sz="1800" b="1" i="1" dirty="0">
                  <a:solidFill>
                    <a:srgbClr val="C00000"/>
                  </a:solidFill>
                </a:rPr>
                <a:t>CW</a:t>
              </a:r>
            </a:p>
          </p:txBody>
        </p:sp>
        <p:sp>
          <p:nvSpPr>
            <p:cNvPr id="6205" name="TextBox 33"/>
            <p:cNvSpPr txBox="1">
              <a:spLocks noChangeArrowheads="1"/>
            </p:cNvSpPr>
            <p:nvPr/>
          </p:nvSpPr>
          <p:spPr bwMode="auto">
            <a:xfrm>
              <a:off x="7532082" y="2093992"/>
              <a:ext cx="1046127" cy="366757"/>
            </a:xfrm>
            <a:prstGeom prst="rect">
              <a:avLst/>
            </a:prstGeom>
            <a:solidFill>
              <a:schemeClr val="bg1"/>
            </a:solidFill>
            <a:ln w="9525">
              <a:noFill/>
              <a:miter lim="800000"/>
              <a:headEnd/>
              <a:tailEnd/>
            </a:ln>
          </p:spPr>
          <p:txBody>
            <a:bodyPr>
              <a:spAutoFit/>
            </a:bodyPr>
            <a:lstStyle/>
            <a:p>
              <a:pPr algn="ctr"/>
              <a:r>
                <a:rPr lang="en-US" sz="1800" b="1" i="1" dirty="0">
                  <a:solidFill>
                    <a:srgbClr val="C00000"/>
                  </a:solidFill>
                </a:rPr>
                <a:t>Pulsed</a:t>
              </a:r>
            </a:p>
          </p:txBody>
        </p:sp>
        <p:sp>
          <p:nvSpPr>
            <p:cNvPr id="24" name="Left-Right Arrow 23"/>
            <p:cNvSpPr/>
            <p:nvPr/>
          </p:nvSpPr>
          <p:spPr bwMode="auto">
            <a:xfrm>
              <a:off x="455246" y="2436934"/>
              <a:ext cx="1354091" cy="355643"/>
            </a:xfrm>
            <a:prstGeom prst="leftRightArrow">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srgbClr val="FFFFFF"/>
                </a:solidFill>
                <a:ea typeface="ＭＳ Ｐゴシック" charset="-128"/>
              </a:endParaRPr>
            </a:p>
          </p:txBody>
        </p:sp>
        <p:sp>
          <p:nvSpPr>
            <p:cNvPr id="6207" name="TextBox 42"/>
            <p:cNvSpPr txBox="1">
              <a:spLocks noChangeArrowheads="1"/>
            </p:cNvSpPr>
            <p:nvPr/>
          </p:nvSpPr>
          <p:spPr bwMode="auto">
            <a:xfrm>
              <a:off x="167918" y="2676675"/>
              <a:ext cx="2000183" cy="641428"/>
            </a:xfrm>
            <a:prstGeom prst="rect">
              <a:avLst/>
            </a:prstGeom>
            <a:noFill/>
            <a:ln w="9525">
              <a:noFill/>
              <a:miter lim="800000"/>
              <a:headEnd/>
              <a:tailEnd/>
            </a:ln>
          </p:spPr>
          <p:txBody>
            <a:bodyPr>
              <a:spAutoFit/>
            </a:bodyPr>
            <a:lstStyle/>
            <a:p>
              <a:pPr algn="ctr" eaLnBrk="0" hangingPunct="0"/>
              <a:r>
                <a:rPr lang="en-US" sz="1800" dirty="0"/>
                <a:t>162.5 MHz</a:t>
              </a:r>
            </a:p>
            <a:p>
              <a:pPr algn="ctr" eaLnBrk="0" hangingPunct="0"/>
              <a:r>
                <a:rPr lang="en-US" sz="1800" dirty="0"/>
                <a:t>2.1-10 MeV</a:t>
              </a:r>
            </a:p>
          </p:txBody>
        </p:sp>
      </p:grpSp>
      <p:sp>
        <p:nvSpPr>
          <p:cNvPr id="6187" name="Rectangle 61"/>
          <p:cNvSpPr>
            <a:spLocks noGrp="1"/>
          </p:cNvSpPr>
          <p:nvPr>
            <p:ph type="title" idx="4294967295"/>
          </p:nvPr>
        </p:nvSpPr>
        <p:spPr/>
        <p:txBody>
          <a:bodyPr/>
          <a:lstStyle/>
          <a:p>
            <a:r>
              <a:rPr lang="en-US" b="1" dirty="0" smtClean="0">
                <a:latin typeface="Comic Sans MS" pitchFamily="66" charset="0"/>
                <a:ea typeface="ＭＳ Ｐゴシック" charset="-128"/>
              </a:rPr>
              <a:t>SRF Linac</a:t>
            </a:r>
            <a:br>
              <a:rPr lang="en-US" b="1" dirty="0" smtClean="0">
                <a:latin typeface="Comic Sans MS" pitchFamily="66" charset="0"/>
                <a:ea typeface="ＭＳ Ｐゴシック" charset="-128"/>
              </a:rPr>
            </a:br>
            <a:r>
              <a:rPr lang="en-US" b="1" dirty="0" smtClean="0">
                <a:latin typeface="Comic Sans MS" pitchFamily="66" charset="0"/>
                <a:ea typeface="ＭＳ Ｐゴシック" charset="-128"/>
              </a:rPr>
              <a:t>Technology Map</a:t>
            </a:r>
          </a:p>
        </p:txBody>
      </p:sp>
      <p:sp>
        <p:nvSpPr>
          <p:cNvPr id="6188" name="Oval 62"/>
          <p:cNvSpPr>
            <a:spLocks noChangeArrowheads="1"/>
          </p:cNvSpPr>
          <p:nvPr/>
        </p:nvSpPr>
        <p:spPr bwMode="auto">
          <a:xfrm>
            <a:off x="5715000" y="1295400"/>
            <a:ext cx="1524000" cy="990600"/>
          </a:xfrm>
          <a:prstGeom prst="ellipse">
            <a:avLst/>
          </a:prstGeom>
          <a:noFill/>
          <a:ln w="28575">
            <a:solidFill>
              <a:srgbClr val="000099"/>
            </a:solidFill>
            <a:round/>
            <a:headEnd/>
            <a:tailEnd/>
          </a:ln>
        </p:spPr>
        <p:txBody>
          <a:bodyPr wrap="none" anchor="ctr"/>
          <a:lstStyle/>
          <a:p>
            <a:endParaRPr lang="en-US" dirty="0"/>
          </a:p>
        </p:txBody>
      </p:sp>
      <p:sp>
        <p:nvSpPr>
          <p:cNvPr id="6189" name="Oval 63"/>
          <p:cNvSpPr>
            <a:spLocks noChangeArrowheads="1"/>
          </p:cNvSpPr>
          <p:nvPr/>
        </p:nvSpPr>
        <p:spPr bwMode="auto">
          <a:xfrm>
            <a:off x="228600" y="5410200"/>
            <a:ext cx="8610600" cy="533400"/>
          </a:xfrm>
          <a:prstGeom prst="ellipse">
            <a:avLst/>
          </a:prstGeom>
          <a:noFill/>
          <a:ln w="28575">
            <a:solidFill>
              <a:srgbClr val="000099"/>
            </a:solidFill>
            <a:round/>
            <a:headEnd/>
            <a:tailEnd/>
          </a:ln>
        </p:spPr>
        <p:txBody>
          <a:bodyPr wrap="none" anchor="ctr"/>
          <a:lstStyle/>
          <a:p>
            <a:endParaRPr lang="en-US" dirty="0"/>
          </a:p>
        </p:txBody>
      </p:sp>
      <p:sp>
        <p:nvSpPr>
          <p:cNvPr id="27" name="Slide Number Placeholder 26"/>
          <p:cNvSpPr>
            <a:spLocks noGrp="1"/>
          </p:cNvSpPr>
          <p:nvPr>
            <p:ph type="sldNum" sz="quarter" idx="11"/>
          </p:nvPr>
        </p:nvSpPr>
        <p:spPr/>
        <p:txBody>
          <a:bodyPr/>
          <a:lstStyle/>
          <a:p>
            <a:pPr>
              <a:defRPr/>
            </a:pPr>
            <a:r>
              <a:rPr lang="en-US" smtClean="0"/>
              <a:t>Page </a:t>
            </a:r>
            <a:fld id="{4D5631BA-2227-480D-A8CB-CDD3C75EDF30}" type="slidenum">
              <a:rPr lang="en-US" smtClean="0"/>
              <a:pPr>
                <a:defRPr/>
              </a:pPr>
              <a:t>3</a:t>
            </a:fld>
            <a:endParaRPr lang="en-US" dirty="0"/>
          </a:p>
        </p:txBody>
      </p:sp>
      <p:sp>
        <p:nvSpPr>
          <p:cNvPr id="31" name="Footer Placeholder 30"/>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026"/>
          <p:cNvSpPr>
            <a:spLocks noGrp="1"/>
          </p:cNvSpPr>
          <p:nvPr>
            <p:ph type="title" idx="4294967295"/>
          </p:nvPr>
        </p:nvSpPr>
        <p:spPr/>
        <p:txBody>
          <a:bodyPr/>
          <a:lstStyle/>
          <a:p>
            <a:pPr eaLnBrk="1" hangingPunct="1"/>
            <a:r>
              <a:rPr lang="en-US" b="1" dirty="0" smtClean="0">
                <a:latin typeface="Comic Sans MS" pitchFamily="66" charset="0"/>
                <a:ea typeface="ＭＳ Ｐゴシック" charset="-128"/>
              </a:rPr>
              <a:t>Design approach</a:t>
            </a:r>
          </a:p>
        </p:txBody>
      </p:sp>
      <p:sp>
        <p:nvSpPr>
          <p:cNvPr id="7174" name="Rectangle 1027"/>
          <p:cNvSpPr>
            <a:spLocks noGrp="1"/>
          </p:cNvSpPr>
          <p:nvPr>
            <p:ph type="body" sz="half" idx="4294967295"/>
          </p:nvPr>
        </p:nvSpPr>
        <p:spPr>
          <a:xfrm>
            <a:off x="457200" y="1600200"/>
            <a:ext cx="4648200" cy="4525963"/>
          </a:xfrm>
        </p:spPr>
        <p:txBody>
          <a:bodyPr/>
          <a:lstStyle/>
          <a:p>
            <a:pPr eaLnBrk="1" hangingPunct="1">
              <a:lnSpc>
                <a:spcPct val="90000"/>
              </a:lnSpc>
            </a:pPr>
            <a:r>
              <a:rPr lang="en-US" sz="1800" dirty="0" smtClean="0">
                <a:latin typeface="Comic Sans MS" pitchFamily="66" charset="0"/>
                <a:ea typeface="ＭＳ Ｐゴシック" charset="-128"/>
              </a:rPr>
              <a:t>CW cavities and cryomodules with as much as 25 W per cavity at 2 K and tight constraints on cavity frequency present some different problems from TESLA/ILC cryomodules </a:t>
            </a:r>
          </a:p>
          <a:p>
            <a:pPr lvl="1" eaLnBrk="1" hangingPunct="1">
              <a:lnSpc>
                <a:spcPct val="90000"/>
              </a:lnSpc>
            </a:pPr>
            <a:r>
              <a:rPr lang="en-US" sz="1600" dirty="0" smtClean="0">
                <a:latin typeface="Comic Sans MS" pitchFamily="66" charset="0"/>
                <a:ea typeface="ＭＳ Ｐゴシック" charset="-128"/>
              </a:rPr>
              <a:t>Over 200 W at 2 K per cryomodule (Project X beta=0.9) as opposed to about 12 W at 2 K per cryomodule (ILC estimate)</a:t>
            </a:r>
          </a:p>
          <a:p>
            <a:pPr eaLnBrk="1" hangingPunct="1">
              <a:lnSpc>
                <a:spcPct val="90000"/>
              </a:lnSpc>
            </a:pPr>
            <a:r>
              <a:rPr lang="en-US" sz="1800" dirty="0" smtClean="0">
                <a:latin typeface="Comic Sans MS" pitchFamily="66" charset="0"/>
                <a:ea typeface="ＭＳ Ｐゴシック" charset="-128"/>
              </a:rPr>
              <a:t>We have (draft) requirements documents and fundamental CM parameter lists </a:t>
            </a:r>
          </a:p>
          <a:p>
            <a:pPr eaLnBrk="1" hangingPunct="1">
              <a:lnSpc>
                <a:spcPct val="90000"/>
              </a:lnSpc>
            </a:pPr>
            <a:r>
              <a:rPr lang="en-US" sz="1800" dirty="0" smtClean="0">
                <a:latin typeface="Comic Sans MS" pitchFamily="66" charset="0"/>
                <a:ea typeface="ＭＳ Ｐゴシック" charset="-128"/>
              </a:rPr>
              <a:t>Analyses, modeling, and reviews of various concepts based on existing designs </a:t>
            </a:r>
          </a:p>
        </p:txBody>
      </p:sp>
      <p:pic>
        <p:nvPicPr>
          <p:cNvPr id="7175" name="Picture 6" descr="650MhzCryomoduleHeat"/>
          <p:cNvPicPr>
            <a:picLocks noGrp="1" noChangeAspect="1" noChangeArrowheads="1"/>
          </p:cNvPicPr>
          <p:nvPr>
            <p:ph sz="half" idx="4294967295"/>
          </p:nvPr>
        </p:nvPicPr>
        <p:blipFill>
          <a:blip r:embed="rId2" cstate="print"/>
          <a:srcRect/>
          <a:stretch>
            <a:fillRect/>
          </a:stretch>
        </p:blipFill>
        <p:spPr>
          <a:xfrm>
            <a:off x="5410200" y="2265363"/>
            <a:ext cx="3276600" cy="2590800"/>
          </a:xfrm>
        </p:spPr>
      </p:pic>
      <p:sp>
        <p:nvSpPr>
          <p:cNvPr id="5" name="TextBox 4"/>
          <p:cNvSpPr txBox="1"/>
          <p:nvPr/>
        </p:nvSpPr>
        <p:spPr>
          <a:xfrm>
            <a:off x="3200400" y="5562600"/>
            <a:ext cx="5610831" cy="584775"/>
          </a:xfrm>
          <a:prstGeom prst="rect">
            <a:avLst/>
          </a:prstGeom>
          <a:noFill/>
        </p:spPr>
        <p:txBody>
          <a:bodyPr wrap="none" rtlCol="0">
            <a:spAutoFit/>
          </a:bodyPr>
          <a:lstStyle/>
          <a:p>
            <a:r>
              <a:rPr lang="en-US" sz="1600" b="1" u="sng" dirty="0" smtClean="0">
                <a:solidFill>
                  <a:srgbClr val="FF0000"/>
                </a:solidFill>
                <a:latin typeface="Comic Sans MS" pitchFamily="66" charset="0"/>
              </a:rPr>
              <a:t>The main parameters from Tom Peterson presentation</a:t>
            </a:r>
          </a:p>
          <a:p>
            <a:r>
              <a:rPr lang="en-US" sz="1600" b="1" u="sng" dirty="0" smtClean="0">
                <a:solidFill>
                  <a:srgbClr val="FF0000"/>
                </a:solidFill>
                <a:latin typeface="Comic Sans MS" pitchFamily="66" charset="0"/>
              </a:rPr>
              <a:t>for WebEx meeting, 11Apr2012</a:t>
            </a:r>
            <a:endParaRPr lang="en-US" sz="1600" b="1" u="sng" dirty="0">
              <a:solidFill>
                <a:srgbClr val="FF00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r>
              <a:rPr lang="en-US" smtClean="0"/>
              <a:t>Page </a:t>
            </a:r>
            <a:fld id="{4D5631BA-2227-480D-A8CB-CDD3C75EDF30}" type="slidenum">
              <a:rPr lang="en-US" smtClean="0"/>
              <a:pPr>
                <a:defRPr/>
              </a:pPr>
              <a:t>4</a:t>
            </a:fld>
            <a:endParaRPr lang="en-US" dirty="0"/>
          </a:p>
        </p:txBody>
      </p:sp>
      <p:sp>
        <p:nvSpPr>
          <p:cNvPr id="7" name="Footer Placeholder 6"/>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p:cNvSpPr>
          <p:nvPr>
            <p:ph type="title" idx="4294967295"/>
          </p:nvPr>
        </p:nvSpPr>
        <p:spPr/>
        <p:txBody>
          <a:bodyPr/>
          <a:lstStyle/>
          <a:p>
            <a:pPr eaLnBrk="1" hangingPunct="1"/>
            <a:r>
              <a:rPr lang="en-US" b="1" dirty="0" smtClean="0">
                <a:latin typeface="Comic Sans MS" pitchFamily="66" charset="0"/>
                <a:ea typeface="ＭＳ Ｐゴシック" charset="-128"/>
              </a:rPr>
              <a:t>Cryomodule style and segmentation</a:t>
            </a:r>
          </a:p>
        </p:txBody>
      </p:sp>
      <p:sp>
        <p:nvSpPr>
          <p:cNvPr id="15366" name="Rectangle 3"/>
          <p:cNvSpPr>
            <a:spLocks noGrp="1"/>
          </p:cNvSpPr>
          <p:nvPr>
            <p:ph type="body" idx="4294967295"/>
          </p:nvPr>
        </p:nvSpPr>
        <p:spPr>
          <a:xfrm>
            <a:off x="457200" y="1524000"/>
            <a:ext cx="8229600" cy="4678363"/>
          </a:xfrm>
        </p:spPr>
        <p:txBody>
          <a:bodyPr/>
          <a:lstStyle/>
          <a:p>
            <a:pPr eaLnBrk="1" hangingPunct="1"/>
            <a:r>
              <a:rPr lang="en-US" sz="2000" dirty="0" smtClean="0">
                <a:latin typeface="Comic Sans MS" pitchFamily="66" charset="0"/>
                <a:ea typeface="ＭＳ Ｐゴシック" charset="-128"/>
              </a:rPr>
              <a:t>Very high heat flux (over 200 W per CM) and relatively short linac (not large quantities nor multi-km long strings) ==&gt; </a:t>
            </a:r>
          </a:p>
          <a:p>
            <a:pPr lvl="1" eaLnBrk="1" hangingPunct="1"/>
            <a:r>
              <a:rPr lang="en-US" sz="1800" dirty="0" smtClean="0">
                <a:latin typeface="Comic Sans MS" pitchFamily="66" charset="0"/>
                <a:ea typeface="ＭＳ Ｐゴシック" charset="-128"/>
              </a:rPr>
              <a:t>Need separated liquid management over one or a few cryomodules</a:t>
            </a:r>
          </a:p>
          <a:p>
            <a:pPr lvl="1" eaLnBrk="1" hangingPunct="1"/>
            <a:r>
              <a:rPr lang="en-US" sz="1800" dirty="0" smtClean="0">
                <a:latin typeface="Comic Sans MS" pitchFamily="66" charset="0"/>
                <a:ea typeface="ＭＳ Ｐゴシック" charset="-128"/>
              </a:rPr>
              <a:t>Prefer small heat exchangers, distributed with cryomodules </a:t>
            </a:r>
          </a:p>
          <a:p>
            <a:pPr lvl="1" eaLnBrk="1" hangingPunct="1"/>
            <a:r>
              <a:rPr lang="en-US" sz="1800" dirty="0" smtClean="0">
                <a:latin typeface="Comic Sans MS" pitchFamily="66" charset="0"/>
                <a:ea typeface="ＭＳ Ｐゴシック" charset="-128"/>
              </a:rPr>
              <a:t>Prefer stand-alone cryomodules, allowing warm magnets and instrumentation between cryomodules like at SNS </a:t>
            </a:r>
          </a:p>
          <a:p>
            <a:pPr eaLnBrk="1" hangingPunct="1"/>
            <a:r>
              <a:rPr lang="en-US" sz="2000" dirty="0" smtClean="0">
                <a:latin typeface="Comic Sans MS" pitchFamily="66" charset="0"/>
                <a:ea typeface="ＭＳ Ｐゴシック" charset="-128"/>
              </a:rPr>
              <a:t>Stand-alone CM ==&gt; </a:t>
            </a:r>
          </a:p>
          <a:p>
            <a:pPr lvl="1" eaLnBrk="1" hangingPunct="1"/>
            <a:r>
              <a:rPr lang="en-US" sz="1800" dirty="0" smtClean="0">
                <a:latin typeface="Comic Sans MS" pitchFamily="66" charset="0"/>
                <a:ea typeface="ＭＳ Ｐゴシック" charset="-128"/>
              </a:rPr>
              <a:t>“300 mm” pipe is unnecessary for helium flow </a:t>
            </a:r>
          </a:p>
          <a:p>
            <a:pPr lvl="1" eaLnBrk="1" hangingPunct="1"/>
            <a:r>
              <a:rPr lang="en-US" sz="1800" dirty="0" smtClean="0">
                <a:latin typeface="Comic Sans MS" pitchFamily="66" charset="0"/>
                <a:ea typeface="ＭＳ Ｐゴシック" charset="-128"/>
              </a:rPr>
              <a:t>“300 mm” pipe or equivalent may, however, be beneficial as vapor buffer to help pressure stability </a:t>
            </a:r>
          </a:p>
          <a:p>
            <a:pPr lvl="1" eaLnBrk="1" hangingPunct="1"/>
            <a:r>
              <a:rPr lang="en-US" sz="1800" dirty="0" smtClean="0">
                <a:latin typeface="Comic Sans MS" pitchFamily="66" charset="0"/>
                <a:ea typeface="ＭＳ Ｐゴシック" charset="-128"/>
              </a:rPr>
              <a:t>May combine “300 mm” pipe function and 2-phase pipe function</a:t>
            </a:r>
          </a:p>
          <a:p>
            <a:pPr eaLnBrk="1" hangingPunct="1"/>
            <a:r>
              <a:rPr lang="en-US" sz="2000" dirty="0" smtClean="0">
                <a:latin typeface="Comic Sans MS" pitchFamily="66" charset="0"/>
                <a:ea typeface="ＭＳ Ｐゴシック" charset="-128"/>
              </a:rPr>
              <a:t>Not need 300 mm pipe for helium flow ==&gt; </a:t>
            </a:r>
          </a:p>
          <a:p>
            <a:pPr lvl="1" eaLnBrk="1" hangingPunct="1"/>
            <a:r>
              <a:rPr lang="en-US" sz="1800" dirty="0" smtClean="0">
                <a:latin typeface="Comic Sans MS" pitchFamily="66" charset="0"/>
                <a:ea typeface="ＭＳ Ｐゴシック" charset="-128"/>
              </a:rPr>
              <a:t>Empty 300 mm pipe may serve as support “backbone” or </a:t>
            </a:r>
          </a:p>
          <a:p>
            <a:pPr lvl="1" eaLnBrk="1" hangingPunct="1"/>
            <a:r>
              <a:rPr lang="en-US" sz="1800" dirty="0" smtClean="0">
                <a:latin typeface="Comic Sans MS" pitchFamily="66" charset="0"/>
                <a:ea typeface="ＭＳ Ｐゴシック" charset="-128"/>
              </a:rPr>
              <a:t>Different support structure (posts, tension rods, space frame) </a:t>
            </a:r>
            <a:endParaRPr lang="en-US" dirty="0" smtClean="0">
              <a:latin typeface="Comic Sans MS" pitchFamily="66" charset="0"/>
              <a:ea typeface="ＭＳ Ｐゴシック" charset="-128"/>
            </a:endParaRPr>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5</a:t>
            </a:fld>
            <a:endParaRPr lang="en-US" dirty="0"/>
          </a:p>
        </p:txBody>
      </p:sp>
      <p:sp>
        <p:nvSpPr>
          <p:cNvPr id="6" name="Footer Placeholder 5"/>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p:cNvSpPr>
          <p:nvPr>
            <p:ph type="title" idx="4294967295"/>
          </p:nvPr>
        </p:nvSpPr>
        <p:spPr/>
        <p:txBody>
          <a:bodyPr/>
          <a:lstStyle/>
          <a:p>
            <a:pPr eaLnBrk="1" hangingPunct="1"/>
            <a:r>
              <a:rPr lang="en-US" b="1" dirty="0" smtClean="0">
                <a:latin typeface="Comic Sans MS" pitchFamily="66" charset="0"/>
                <a:ea typeface="ＭＳ Ｐゴシック" charset="-128"/>
              </a:rPr>
              <a:t>Summary from cryomodule requirements document </a:t>
            </a:r>
          </a:p>
        </p:txBody>
      </p:sp>
      <p:sp>
        <p:nvSpPr>
          <p:cNvPr id="16390" name="Rectangle 3"/>
          <p:cNvSpPr>
            <a:spLocks noGrp="1"/>
          </p:cNvSpPr>
          <p:nvPr>
            <p:ph type="body" idx="4294967295"/>
          </p:nvPr>
        </p:nvSpPr>
        <p:spPr/>
        <p:txBody>
          <a:bodyPr/>
          <a:lstStyle/>
          <a:p>
            <a:pPr>
              <a:lnSpc>
                <a:spcPct val="90000"/>
              </a:lnSpc>
              <a:buFont typeface="Arial" charset="0"/>
              <a:buNone/>
            </a:pPr>
            <a:r>
              <a:rPr lang="en-US" sz="1600" dirty="0" smtClean="0">
                <a:latin typeface="Comic Sans MS" pitchFamily="66" charset="0"/>
                <a:ea typeface="ＭＳ Ｐゴシック" charset="-128"/>
              </a:rPr>
              <a:t>1.1	 The baseline design concept includes cryomodules closed at each end, individual insulating vacuums, with warm beam pipe and magnets in between cryomodules such that individual cryomodules can be warmed up and removed while adjacent cryomodules are cold.  </a:t>
            </a:r>
          </a:p>
          <a:p>
            <a:pPr>
              <a:lnSpc>
                <a:spcPct val="90000"/>
              </a:lnSpc>
              <a:buFont typeface="Arial" charset="0"/>
              <a:buNone/>
            </a:pPr>
            <a:r>
              <a:rPr lang="en-US" sz="1600" dirty="0" smtClean="0">
                <a:latin typeface="Comic Sans MS" pitchFamily="66" charset="0"/>
                <a:ea typeface="ＭＳ Ｐゴシック" charset="-128"/>
              </a:rPr>
              <a:t>1.2	 Provide the required insulating and beam vacuum reliably </a:t>
            </a:r>
          </a:p>
          <a:p>
            <a:pPr>
              <a:lnSpc>
                <a:spcPct val="90000"/>
              </a:lnSpc>
              <a:buFont typeface="Arial" charset="0"/>
              <a:buNone/>
            </a:pPr>
            <a:r>
              <a:rPr lang="en-US" sz="1600" dirty="0" smtClean="0">
                <a:latin typeface="Comic Sans MS" pitchFamily="66" charset="0"/>
                <a:ea typeface="ＭＳ Ｐゴシック" charset="-128"/>
              </a:rPr>
              <a:t>1.3	 Minimize cavity vibration and coupling of external sources to cavities </a:t>
            </a:r>
          </a:p>
          <a:p>
            <a:pPr>
              <a:lnSpc>
                <a:spcPct val="90000"/>
              </a:lnSpc>
              <a:buFont typeface="Arial" charset="0"/>
              <a:buNone/>
            </a:pPr>
            <a:r>
              <a:rPr lang="en-US" sz="1600" dirty="0" smtClean="0">
                <a:latin typeface="Comic Sans MS" pitchFamily="66" charset="0"/>
                <a:ea typeface="ＭＳ Ｐゴシック" charset="-128"/>
              </a:rPr>
              <a:t>1.4	 Provide good cavity alignment (&lt;0.5 mm) </a:t>
            </a:r>
          </a:p>
          <a:p>
            <a:pPr>
              <a:lnSpc>
                <a:spcPct val="90000"/>
              </a:lnSpc>
              <a:buFont typeface="Arial" charset="0"/>
              <a:buNone/>
            </a:pPr>
            <a:r>
              <a:rPr lang="en-US" sz="1600" dirty="0" smtClean="0">
                <a:latin typeface="Comic Sans MS" pitchFamily="66" charset="0"/>
                <a:ea typeface="ＭＳ Ｐゴシック" charset="-128"/>
              </a:rPr>
              <a:t>1.5	 Allow removal of up to 250 W at 2 K per cryomodule </a:t>
            </a:r>
          </a:p>
          <a:p>
            <a:pPr>
              <a:lnSpc>
                <a:spcPct val="90000"/>
              </a:lnSpc>
              <a:buFont typeface="Arial" charset="0"/>
              <a:buNone/>
            </a:pPr>
            <a:r>
              <a:rPr lang="en-US" sz="1600" dirty="0" smtClean="0">
                <a:latin typeface="Comic Sans MS" pitchFamily="66" charset="0"/>
                <a:ea typeface="ＭＳ Ｐゴシック" charset="-128"/>
              </a:rPr>
              <a:t>1.6	 Protect the helium and vacuum spaces including the RF cavity from exceeding allowable pressures.</a:t>
            </a:r>
            <a:r>
              <a:rPr lang="en-US" sz="2000" dirty="0" smtClean="0">
                <a:latin typeface="Comic Sans MS" pitchFamily="66" charset="0"/>
                <a:ea typeface="ＭＳ Ｐゴシック" charset="-128"/>
              </a:rPr>
              <a:t> </a:t>
            </a:r>
          </a:p>
          <a:p>
            <a:pPr>
              <a:lnSpc>
                <a:spcPct val="90000"/>
              </a:lnSpc>
              <a:buFont typeface="Arial" charset="0"/>
              <a:buNone/>
            </a:pPr>
            <a:r>
              <a:rPr lang="en-US" sz="1600" dirty="0" smtClean="0">
                <a:latin typeface="Comic Sans MS" pitchFamily="66" charset="0"/>
                <a:ea typeface="ＭＳ Ｐゴシック" charset="-128"/>
              </a:rPr>
              <a:t>1.7	 Intercept significant heat loads at intermediate temperatures above 2.0 K to the extent possible in full CW operation </a:t>
            </a:r>
          </a:p>
          <a:p>
            <a:pPr>
              <a:lnSpc>
                <a:spcPct val="90000"/>
              </a:lnSpc>
              <a:buFont typeface="Arial" charset="0"/>
              <a:buNone/>
            </a:pPr>
            <a:r>
              <a:rPr lang="en-US" sz="1600" dirty="0" smtClean="0">
                <a:latin typeface="Comic Sans MS" pitchFamily="66" charset="0"/>
                <a:ea typeface="ＭＳ Ｐゴシック" charset="-128"/>
              </a:rPr>
              <a:t>1.8	 Provide high reliability in all aspects of the cryomodule (vacuum, alignment stability, mechanics, instrumentation) including after thermal cycles </a:t>
            </a:r>
          </a:p>
          <a:p>
            <a:pPr>
              <a:lnSpc>
                <a:spcPct val="90000"/>
              </a:lnSpc>
              <a:buFont typeface="Arial" charset="0"/>
              <a:buNone/>
            </a:pPr>
            <a:r>
              <a:rPr lang="en-US" sz="1600" dirty="0" smtClean="0">
                <a:latin typeface="Comic Sans MS" pitchFamily="66" charset="0"/>
                <a:ea typeface="ＭＳ Ｐゴシック" charset="-128"/>
              </a:rPr>
              <a:t>1.9	 Provide excellent magnetic shielding for high Q0</a:t>
            </a:r>
          </a:p>
          <a:p>
            <a:pPr>
              <a:lnSpc>
                <a:spcPct val="90000"/>
              </a:lnSpc>
              <a:buFont typeface="Arial" charset="0"/>
              <a:buNone/>
            </a:pPr>
            <a:r>
              <a:rPr lang="en-US" sz="1600" dirty="0" smtClean="0">
                <a:latin typeface="Comic Sans MS" pitchFamily="66" charset="0"/>
                <a:ea typeface="ＭＳ Ｐゴシック" charset="-128"/>
              </a:rPr>
              <a:t>1.10  Minimize cost (construction and operational)</a:t>
            </a:r>
            <a:endParaRPr lang="en-US" sz="2000" dirty="0" smtClean="0">
              <a:latin typeface="Comic Sans MS" pitchFamily="66" charset="0"/>
              <a:ea typeface="ＭＳ Ｐゴシック" charset="-128"/>
            </a:endParaRPr>
          </a:p>
          <a:p>
            <a:pPr eaLnBrk="1" hangingPunct="1">
              <a:lnSpc>
                <a:spcPct val="90000"/>
              </a:lnSpc>
            </a:pPr>
            <a:endParaRPr lang="en-US" sz="1800" dirty="0" smtClean="0">
              <a:ea typeface="ＭＳ Ｐゴシック" charset="-128"/>
            </a:endParaRPr>
          </a:p>
          <a:p>
            <a:pPr eaLnBrk="1" hangingPunct="1">
              <a:lnSpc>
                <a:spcPct val="90000"/>
              </a:lnSpc>
            </a:pPr>
            <a:endParaRPr lang="en-US" sz="1800" dirty="0" smtClean="0">
              <a:ea typeface="ＭＳ Ｐゴシック" charset="-128"/>
            </a:endParaRPr>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p:cNvSpPr>
          <p:nvPr>
            <p:ph type="title" idx="4294967295"/>
          </p:nvPr>
        </p:nvSpPr>
        <p:spPr/>
        <p:txBody>
          <a:bodyPr/>
          <a:lstStyle/>
          <a:p>
            <a:pPr eaLnBrk="1" hangingPunct="1"/>
            <a:r>
              <a:rPr lang="en-US" b="1" dirty="0" smtClean="0">
                <a:latin typeface="Comic Sans MS" pitchFamily="66" charset="0"/>
                <a:ea typeface="ＭＳ Ｐゴシック" charset="-128"/>
              </a:rPr>
              <a:t>Cryomodule requirements -- major components </a:t>
            </a:r>
          </a:p>
        </p:txBody>
      </p:sp>
      <p:sp>
        <p:nvSpPr>
          <p:cNvPr id="17414" name="Rectangle 4"/>
          <p:cNvSpPr>
            <a:spLocks noGrp="1"/>
          </p:cNvSpPr>
          <p:nvPr>
            <p:ph type="body" idx="4294967295"/>
          </p:nvPr>
        </p:nvSpPr>
        <p:spPr>
          <a:xfrm>
            <a:off x="457200" y="1676400"/>
            <a:ext cx="8229600" cy="4449763"/>
          </a:xfrm>
        </p:spPr>
        <p:txBody>
          <a:bodyPr/>
          <a:lstStyle/>
          <a:p>
            <a:pPr eaLnBrk="1" hangingPunct="1">
              <a:lnSpc>
                <a:spcPct val="90000"/>
              </a:lnSpc>
            </a:pPr>
            <a:r>
              <a:rPr lang="en-US" sz="1800" dirty="0" smtClean="0">
                <a:latin typeface="Comic Sans MS" pitchFamily="66" charset="0"/>
                <a:ea typeface="ＭＳ Ｐゴシック" charset="-128"/>
              </a:rPr>
              <a:t>Eight (8) dressed RF cavities </a:t>
            </a:r>
          </a:p>
          <a:p>
            <a:pPr eaLnBrk="1" hangingPunct="1">
              <a:lnSpc>
                <a:spcPct val="90000"/>
              </a:lnSpc>
            </a:pPr>
            <a:r>
              <a:rPr lang="en-US" sz="1800" dirty="0" smtClean="0">
                <a:latin typeface="Comic Sans MS" pitchFamily="66" charset="0"/>
                <a:ea typeface="ＭＳ Ｐゴシック" charset="-128"/>
              </a:rPr>
              <a:t>Eight RF power input couplers </a:t>
            </a:r>
          </a:p>
          <a:p>
            <a:pPr eaLnBrk="1" hangingPunct="1">
              <a:lnSpc>
                <a:spcPct val="90000"/>
              </a:lnSpc>
            </a:pPr>
            <a:r>
              <a:rPr lang="en-US" sz="1800" dirty="0" smtClean="0">
                <a:latin typeface="Comic Sans MS" pitchFamily="66" charset="0"/>
                <a:ea typeface="ＭＳ Ｐゴシック" charset="-128"/>
              </a:rPr>
              <a:t>One intermediate temperature thermal shield </a:t>
            </a:r>
          </a:p>
          <a:p>
            <a:pPr eaLnBrk="1" hangingPunct="1">
              <a:lnSpc>
                <a:spcPct val="90000"/>
              </a:lnSpc>
            </a:pPr>
            <a:r>
              <a:rPr lang="en-US" sz="1800" dirty="0" smtClean="0">
                <a:latin typeface="Comic Sans MS" pitchFamily="66" charset="0"/>
                <a:ea typeface="ＭＳ Ｐゴシック" charset="-128"/>
              </a:rPr>
              <a:t>Cryogenic valves </a:t>
            </a:r>
          </a:p>
          <a:p>
            <a:pPr lvl="1" eaLnBrk="1" hangingPunct="1">
              <a:lnSpc>
                <a:spcPct val="90000"/>
              </a:lnSpc>
            </a:pPr>
            <a:r>
              <a:rPr lang="en-US" sz="1600" dirty="0" smtClean="0">
                <a:latin typeface="Comic Sans MS" pitchFamily="66" charset="0"/>
                <a:ea typeface="ＭＳ Ｐゴシック" charset="-128"/>
              </a:rPr>
              <a:t>2.0 K liquid level control valve </a:t>
            </a:r>
          </a:p>
          <a:p>
            <a:pPr lvl="1" eaLnBrk="1" hangingPunct="1">
              <a:lnSpc>
                <a:spcPct val="90000"/>
              </a:lnSpc>
            </a:pPr>
            <a:r>
              <a:rPr lang="en-US" sz="1600" dirty="0" smtClean="0">
                <a:latin typeface="Comic Sans MS" pitchFamily="66" charset="0"/>
                <a:ea typeface="ＭＳ Ｐゴシック" charset="-128"/>
              </a:rPr>
              <a:t>Cool-down/warm-up valve </a:t>
            </a:r>
          </a:p>
          <a:p>
            <a:pPr lvl="1" eaLnBrk="1" hangingPunct="1">
              <a:lnSpc>
                <a:spcPct val="90000"/>
              </a:lnSpc>
            </a:pPr>
            <a:r>
              <a:rPr lang="en-US" sz="1600" dirty="0" smtClean="0">
                <a:latin typeface="Comic Sans MS" pitchFamily="66" charset="0"/>
                <a:ea typeface="ＭＳ Ｐゴシック" charset="-128"/>
              </a:rPr>
              <a:t>5 K thermal intercept flow control valve</a:t>
            </a:r>
          </a:p>
          <a:p>
            <a:pPr eaLnBrk="1" hangingPunct="1">
              <a:lnSpc>
                <a:spcPct val="90000"/>
              </a:lnSpc>
            </a:pPr>
            <a:r>
              <a:rPr lang="en-US" sz="1800" dirty="0" smtClean="0">
                <a:latin typeface="Comic Sans MS" pitchFamily="66" charset="0"/>
                <a:ea typeface="ＭＳ Ｐゴシック" charset="-128"/>
              </a:rPr>
              <a:t>Pipe and cavity support structure </a:t>
            </a:r>
          </a:p>
          <a:p>
            <a:pPr eaLnBrk="1" hangingPunct="1">
              <a:lnSpc>
                <a:spcPct val="90000"/>
              </a:lnSpc>
            </a:pPr>
            <a:r>
              <a:rPr lang="en-US" sz="1800" dirty="0" smtClean="0">
                <a:latin typeface="Comic Sans MS" pitchFamily="66" charset="0"/>
                <a:ea typeface="ＭＳ Ｐゴシック" charset="-128"/>
              </a:rPr>
              <a:t>Instrumentation -- RF, pressure, temperature, etc.  </a:t>
            </a:r>
          </a:p>
          <a:p>
            <a:pPr eaLnBrk="1" hangingPunct="1">
              <a:lnSpc>
                <a:spcPct val="90000"/>
              </a:lnSpc>
            </a:pPr>
            <a:r>
              <a:rPr lang="en-US" sz="1800" dirty="0" smtClean="0">
                <a:latin typeface="Comic Sans MS" pitchFamily="66" charset="0"/>
                <a:ea typeface="ＭＳ Ｐゴシック" charset="-128"/>
              </a:rPr>
              <a:t>Heat exchanger for 4.5 K to 2.2 K precooling of the liquid supply flow </a:t>
            </a:r>
          </a:p>
          <a:p>
            <a:pPr eaLnBrk="1" hangingPunct="1">
              <a:lnSpc>
                <a:spcPct val="90000"/>
              </a:lnSpc>
            </a:pPr>
            <a:r>
              <a:rPr lang="en-US" sz="1800" dirty="0" smtClean="0">
                <a:latin typeface="Comic Sans MS" pitchFamily="66" charset="0"/>
                <a:ea typeface="ＭＳ Ｐゴシック" charset="-128"/>
              </a:rPr>
              <a:t>Bayonet connections for helium supply and return </a:t>
            </a:r>
          </a:p>
          <a:p>
            <a:pPr eaLnBrk="1" hangingPunct="1">
              <a:lnSpc>
                <a:spcPct val="90000"/>
              </a:lnSpc>
            </a:pPr>
            <a:r>
              <a:rPr lang="en-US" sz="1800" dirty="0" smtClean="0">
                <a:latin typeface="Comic Sans MS" pitchFamily="66" charset="0"/>
                <a:ea typeface="ＭＳ Ｐゴシック" charset="-128"/>
              </a:rPr>
              <a:t>Nominally 5 K to 8 K thermal intercept helium circuit </a:t>
            </a:r>
          </a:p>
          <a:p>
            <a:pPr eaLnBrk="1" hangingPunct="1">
              <a:lnSpc>
                <a:spcPct val="90000"/>
              </a:lnSpc>
            </a:pPr>
            <a:r>
              <a:rPr lang="en-US" sz="1800" dirty="0" smtClean="0">
                <a:latin typeface="Comic Sans MS" pitchFamily="66" charset="0"/>
                <a:ea typeface="ＭＳ Ｐゴシック" charset="-128"/>
              </a:rPr>
              <a:t>Nominally 40 K to 80 K thermal radiation shield and intercepts </a:t>
            </a:r>
          </a:p>
        </p:txBody>
      </p:sp>
      <p:sp>
        <p:nvSpPr>
          <p:cNvPr id="4" name="Slide Number Placeholder 3"/>
          <p:cNvSpPr>
            <a:spLocks noGrp="1"/>
          </p:cNvSpPr>
          <p:nvPr>
            <p:ph type="sldNum" sz="quarter" idx="11"/>
          </p:nvPr>
        </p:nvSpPr>
        <p:spPr/>
        <p:txBody>
          <a:bodyPr/>
          <a:lstStyle/>
          <a:p>
            <a:pPr>
              <a:defRPr/>
            </a:pPr>
            <a:r>
              <a:rPr lang="en-US" smtClean="0"/>
              <a:t>Page </a:t>
            </a:r>
            <a:fld id="{4D5631BA-2227-480D-A8CB-CDD3C75EDF30}" type="slidenum">
              <a:rPr lang="en-US" smtClean="0"/>
              <a:pPr>
                <a:defRPr/>
              </a:pPr>
              <a:t>7</a:t>
            </a:fld>
            <a:endParaRPr lang="en-US" dirty="0"/>
          </a:p>
        </p:txBody>
      </p:sp>
      <p:sp>
        <p:nvSpPr>
          <p:cNvPr id="5" name="Footer Placeholder 4"/>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r>
              <a:rPr lang="en-US" sz="1200" dirty="0">
                <a:solidFill>
                  <a:srgbClr val="898989"/>
                </a:solidFill>
              </a:rPr>
              <a:t>Page </a:t>
            </a:r>
            <a:fld id="{36E19664-7DB0-4C26-8C43-01EF973D4B4C}" type="slidenum">
              <a:rPr lang="en-US" sz="1200">
                <a:solidFill>
                  <a:srgbClr val="898989"/>
                </a:solidFill>
              </a:rPr>
              <a:pPr algn="r"/>
              <a:t>8</a:t>
            </a:fld>
            <a:endParaRPr lang="en-US" sz="1200" dirty="0">
              <a:solidFill>
                <a:srgbClr val="898989"/>
              </a:solidFill>
            </a:endParaRPr>
          </a:p>
        </p:txBody>
      </p:sp>
      <p:sp>
        <p:nvSpPr>
          <p:cNvPr id="19461" name="Rectangle 1026"/>
          <p:cNvSpPr>
            <a:spLocks noGrp="1"/>
          </p:cNvSpPr>
          <p:nvPr>
            <p:ph type="title" idx="4294967295"/>
          </p:nvPr>
        </p:nvSpPr>
        <p:spPr>
          <a:xfrm>
            <a:off x="2209800" y="304800"/>
            <a:ext cx="5562600" cy="1143000"/>
          </a:xfrm>
        </p:spPr>
        <p:txBody>
          <a:bodyPr/>
          <a:lstStyle/>
          <a:p>
            <a:pPr eaLnBrk="1" hangingPunct="1"/>
            <a:r>
              <a:rPr lang="en-US" b="1" dirty="0" smtClean="0">
                <a:latin typeface="Comic Sans MS" pitchFamily="66" charset="0"/>
                <a:ea typeface="ＭＳ Ｐゴシック" charset="-128"/>
              </a:rPr>
              <a:t>Design considerations</a:t>
            </a:r>
          </a:p>
        </p:txBody>
      </p:sp>
      <p:sp>
        <p:nvSpPr>
          <p:cNvPr id="19462" name="Rectangle 1027"/>
          <p:cNvSpPr>
            <a:spLocks noGrp="1"/>
          </p:cNvSpPr>
          <p:nvPr>
            <p:ph type="body" idx="4294967295"/>
          </p:nvPr>
        </p:nvSpPr>
        <p:spPr/>
        <p:txBody>
          <a:bodyPr/>
          <a:lstStyle/>
          <a:p>
            <a:pPr eaLnBrk="1" hangingPunct="1">
              <a:lnSpc>
                <a:spcPct val="90000"/>
              </a:lnSpc>
            </a:pPr>
            <a:r>
              <a:rPr lang="en-US" sz="2000" dirty="0" smtClean="0">
                <a:latin typeface="Comic Sans MS" pitchFamily="66" charset="0"/>
                <a:ea typeface="ＭＳ Ｐゴシック" charset="-128"/>
              </a:rPr>
              <a:t>Updated heat load estimates </a:t>
            </a:r>
          </a:p>
          <a:p>
            <a:pPr eaLnBrk="1" hangingPunct="1">
              <a:lnSpc>
                <a:spcPct val="90000"/>
              </a:lnSpc>
            </a:pPr>
            <a:r>
              <a:rPr lang="en-US" sz="2000" dirty="0" smtClean="0">
                <a:latin typeface="Comic Sans MS" pitchFamily="66" charset="0"/>
                <a:ea typeface="ＭＳ Ｐゴシック" charset="-128"/>
              </a:rPr>
              <a:t>Cooling arrangement for integration into cryogenic system </a:t>
            </a:r>
          </a:p>
          <a:p>
            <a:pPr lvl="1" eaLnBrk="1" hangingPunct="1">
              <a:lnSpc>
                <a:spcPct val="90000"/>
              </a:lnSpc>
            </a:pPr>
            <a:r>
              <a:rPr lang="en-US" sz="1800" dirty="0" smtClean="0">
                <a:latin typeface="Comic Sans MS" pitchFamily="66" charset="0"/>
                <a:ea typeface="ＭＳ Ｐゴシック" charset="-128"/>
              </a:rPr>
              <a:t>Selection of operational temperatures and pressures </a:t>
            </a:r>
          </a:p>
          <a:p>
            <a:pPr eaLnBrk="1" hangingPunct="1">
              <a:lnSpc>
                <a:spcPct val="90000"/>
              </a:lnSpc>
            </a:pPr>
            <a:r>
              <a:rPr lang="en-US" sz="2000" dirty="0" smtClean="0">
                <a:latin typeface="Comic Sans MS" pitchFamily="66" charset="0"/>
                <a:ea typeface="ＭＳ Ｐゴシック" charset="-128"/>
              </a:rPr>
              <a:t>Pipe sizes for steady-state and emergency venting </a:t>
            </a:r>
          </a:p>
          <a:p>
            <a:pPr lvl="1" eaLnBrk="1" hangingPunct="1">
              <a:lnSpc>
                <a:spcPct val="90000"/>
              </a:lnSpc>
            </a:pPr>
            <a:r>
              <a:rPr lang="en-US" sz="1800" dirty="0" smtClean="0">
                <a:latin typeface="Comic Sans MS" pitchFamily="66" charset="0"/>
                <a:ea typeface="ＭＳ Ｐゴシック" charset="-128"/>
              </a:rPr>
              <a:t>Low steady-state vapor velocities </a:t>
            </a:r>
          </a:p>
          <a:p>
            <a:pPr lvl="1" eaLnBrk="1" hangingPunct="1">
              <a:lnSpc>
                <a:spcPct val="90000"/>
              </a:lnSpc>
            </a:pPr>
            <a:r>
              <a:rPr lang="en-US" sz="1800" dirty="0" smtClean="0">
                <a:latin typeface="Comic Sans MS" pitchFamily="66" charset="0"/>
                <a:ea typeface="ＭＳ Ｐゴシック" charset="-128"/>
              </a:rPr>
              <a:t>Venting within maximum allowable working pressures </a:t>
            </a:r>
          </a:p>
          <a:p>
            <a:pPr eaLnBrk="1" hangingPunct="1">
              <a:lnSpc>
                <a:spcPct val="90000"/>
              </a:lnSpc>
            </a:pPr>
            <a:r>
              <a:rPr lang="en-US" sz="2000" dirty="0" smtClean="0">
                <a:latin typeface="Comic Sans MS" pitchFamily="66" charset="0"/>
                <a:ea typeface="ＭＳ Ｐゴシック" charset="-128"/>
              </a:rPr>
              <a:t>Pressure stability factors </a:t>
            </a:r>
          </a:p>
          <a:p>
            <a:pPr lvl="1" eaLnBrk="1" hangingPunct="1">
              <a:lnSpc>
                <a:spcPct val="90000"/>
              </a:lnSpc>
            </a:pPr>
            <a:r>
              <a:rPr lang="en-US" sz="1800" dirty="0" smtClean="0">
                <a:latin typeface="Comic Sans MS" pitchFamily="66" charset="0"/>
                <a:ea typeface="ＭＳ Ｐゴシック" charset="-128"/>
              </a:rPr>
              <a:t>Liquid volume, vapor volume, liquid-vapor surface area as buffers via evaporation or condensation for pressure change </a:t>
            </a:r>
          </a:p>
          <a:p>
            <a:pPr lvl="1" eaLnBrk="1" hangingPunct="1">
              <a:lnSpc>
                <a:spcPct val="90000"/>
              </a:lnSpc>
            </a:pPr>
            <a:r>
              <a:rPr lang="en-US" sz="1800" dirty="0" smtClean="0">
                <a:latin typeface="Comic Sans MS" pitchFamily="66" charset="0"/>
                <a:ea typeface="ＭＳ Ｐゴシック" charset="-128"/>
              </a:rPr>
              <a:t>Valve and pipe positioning to avoid oscillations </a:t>
            </a:r>
          </a:p>
          <a:p>
            <a:pPr eaLnBrk="1" hangingPunct="1">
              <a:lnSpc>
                <a:spcPct val="90000"/>
              </a:lnSpc>
            </a:pPr>
            <a:r>
              <a:rPr lang="en-US" sz="2000" dirty="0" smtClean="0">
                <a:latin typeface="Comic Sans MS" pitchFamily="66" charset="0"/>
                <a:ea typeface="ＭＳ Ｐゴシック" charset="-128"/>
              </a:rPr>
              <a:t>Thermal intercept arrangements and optimal flow strategy </a:t>
            </a:r>
          </a:p>
          <a:p>
            <a:pPr eaLnBrk="1" hangingPunct="1">
              <a:lnSpc>
                <a:spcPct val="90000"/>
              </a:lnSpc>
            </a:pPr>
            <a:r>
              <a:rPr lang="en-US" sz="2000" dirty="0" smtClean="0">
                <a:latin typeface="Comic Sans MS" pitchFamily="66" charset="0"/>
                <a:ea typeface="ＭＳ Ｐゴシック" charset="-128"/>
              </a:rPr>
              <a:t>Alignment and support stability </a:t>
            </a:r>
          </a:p>
          <a:p>
            <a:pPr eaLnBrk="1" hangingPunct="1">
              <a:lnSpc>
                <a:spcPct val="90000"/>
              </a:lnSpc>
            </a:pPr>
            <a:r>
              <a:rPr lang="en-US" sz="2000" dirty="0" smtClean="0">
                <a:latin typeface="Comic Sans MS" pitchFamily="66" charset="0"/>
                <a:ea typeface="ＭＳ Ｐゴシック" charset="-128"/>
              </a:rPr>
              <a:t>Thermal contraction and fixed points with closed ends </a:t>
            </a:r>
          </a:p>
          <a:p>
            <a:pPr eaLnBrk="1" hangingPunct="1">
              <a:lnSpc>
                <a:spcPct val="90000"/>
              </a:lnSpc>
            </a:pPr>
            <a:r>
              <a:rPr lang="en-US" sz="2000" dirty="0" smtClean="0">
                <a:latin typeface="Comic Sans MS" pitchFamily="66" charset="0"/>
                <a:ea typeface="ＭＳ Ｐゴシック" charset="-128"/>
              </a:rPr>
              <a:t>Etc.</a:t>
            </a:r>
            <a:r>
              <a:rPr lang="en-US" dirty="0" smtClean="0">
                <a:latin typeface="Comic Sans MS" pitchFamily="66" charset="0"/>
                <a:ea typeface="ＭＳ Ｐゴシック" charset="-128"/>
              </a:rPr>
              <a:t> </a:t>
            </a:r>
          </a:p>
        </p:txBody>
      </p:sp>
      <p:sp>
        <p:nvSpPr>
          <p:cNvPr id="5" name="Slide Number Placeholder 4"/>
          <p:cNvSpPr>
            <a:spLocks noGrp="1"/>
          </p:cNvSpPr>
          <p:nvPr>
            <p:ph type="sldNum" sz="quarter" idx="11"/>
          </p:nvPr>
        </p:nvSpPr>
        <p:spPr/>
        <p:txBody>
          <a:bodyPr/>
          <a:lstStyle/>
          <a:p>
            <a:pPr>
              <a:defRPr/>
            </a:pPr>
            <a:r>
              <a:rPr lang="en-US" smtClean="0"/>
              <a:t>Page </a:t>
            </a:r>
            <a:fld id="{4D5631BA-2227-480D-A8CB-CDD3C75EDF30}" type="slidenum">
              <a:rPr lang="en-US" smtClean="0"/>
              <a:pPr>
                <a:defRPr/>
              </a:pPr>
              <a:t>8</a:t>
            </a:fld>
            <a:endParaRPr lang="en-US" dirty="0"/>
          </a:p>
        </p:txBody>
      </p:sp>
      <p:sp>
        <p:nvSpPr>
          <p:cNvPr id="6" name="Footer Placeholder 5"/>
          <p:cNvSpPr>
            <a:spLocks noGrp="1"/>
          </p:cNvSpPr>
          <p:nvPr>
            <p:ph type="ftr" sz="quarter" idx="10"/>
          </p:nvPr>
        </p:nvSpPr>
        <p:spPr/>
        <p:txBody>
          <a:bodyPr/>
          <a:lstStyle/>
          <a:p>
            <a:pPr>
              <a:defRPr/>
            </a:pPr>
            <a:r>
              <a:rPr lang="fr-FR" smtClean="0"/>
              <a:t>CM650 MHz, Beta = 0.9, 26 November 2012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idx="4294967295"/>
          </p:nvPr>
        </p:nvSpPr>
        <p:spPr/>
        <p:txBody>
          <a:bodyPr/>
          <a:lstStyle/>
          <a:p>
            <a:r>
              <a:rPr lang="en-US" b="1" dirty="0" smtClean="0">
                <a:latin typeface="Comic Sans MS" pitchFamily="66" charset="0"/>
                <a:ea typeface="ＭＳ Ｐゴシック" charset="-128"/>
              </a:rPr>
              <a:t>650 MHz Cryomodule cooling scheme</a:t>
            </a:r>
          </a:p>
        </p:txBody>
      </p:sp>
      <p:sp>
        <p:nvSpPr>
          <p:cNvPr id="6" name="Rectangle 5"/>
          <p:cNvSpPr/>
          <p:nvPr/>
        </p:nvSpPr>
        <p:spPr>
          <a:xfrm>
            <a:off x="228600" y="1600200"/>
            <a:ext cx="8382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077200" y="1676400"/>
            <a:ext cx="914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7" descr="scheme.jpg"/>
          <p:cNvPicPr>
            <a:picLocks noGrp="1" noChangeAspect="1"/>
          </p:cNvPicPr>
          <p:nvPr>
            <p:ph idx="1"/>
          </p:nvPr>
        </p:nvPicPr>
        <p:blipFill>
          <a:blip r:embed="rId3" cstate="print"/>
          <a:stretch>
            <a:fillRect/>
          </a:stretch>
        </p:blipFill>
        <p:spPr>
          <a:xfrm>
            <a:off x="457200" y="1752600"/>
            <a:ext cx="8229600" cy="4279212"/>
          </a:xfrm>
        </p:spPr>
      </p:pic>
      <p:sp>
        <p:nvSpPr>
          <p:cNvPr id="8" name="Slide Number Placeholder 7"/>
          <p:cNvSpPr>
            <a:spLocks noGrp="1"/>
          </p:cNvSpPr>
          <p:nvPr>
            <p:ph type="sldNum" sz="quarter" idx="11"/>
          </p:nvPr>
        </p:nvSpPr>
        <p:spPr/>
        <p:txBody>
          <a:bodyPr/>
          <a:lstStyle/>
          <a:p>
            <a:pPr>
              <a:defRPr/>
            </a:pPr>
            <a:r>
              <a:rPr lang="en-US" smtClean="0"/>
              <a:t>Page </a:t>
            </a:r>
            <a:fld id="{4D5631BA-2227-480D-A8CB-CDD3C75EDF30}" type="slidenum">
              <a:rPr lang="en-US" smtClean="0"/>
              <a:pPr>
                <a:defRPr/>
              </a:pPr>
              <a:t>9</a:t>
            </a:fld>
            <a:endParaRPr lang="en-US" dirty="0"/>
          </a:p>
        </p:txBody>
      </p:sp>
      <p:sp>
        <p:nvSpPr>
          <p:cNvPr id="10" name="Footer Placeholder 9"/>
          <p:cNvSpPr>
            <a:spLocks noGrp="1"/>
          </p:cNvSpPr>
          <p:nvPr>
            <p:ph type="ftr" sz="quarter" idx="10"/>
          </p:nvPr>
        </p:nvSpPr>
        <p:spPr/>
        <p:txBody>
          <a:bodyPr/>
          <a:lstStyle/>
          <a:p>
            <a:pPr>
              <a:defRPr/>
            </a:pPr>
            <a:r>
              <a:rPr lang="fr-FR" smtClean="0"/>
              <a:t>CM650 MHz, Beta = 0.9, 26 November 2012</a:t>
            </a:r>
            <a:endParaRPr lang="en-US" dirty="0"/>
          </a:p>
        </p:txBody>
      </p:sp>
      <p:sp>
        <p:nvSpPr>
          <p:cNvPr id="2" name="TextBox 1"/>
          <p:cNvSpPr txBox="1"/>
          <p:nvPr/>
        </p:nvSpPr>
        <p:spPr>
          <a:xfrm>
            <a:off x="1219200" y="3031123"/>
            <a:ext cx="468398" cy="338554"/>
          </a:xfrm>
          <a:prstGeom prst="rect">
            <a:avLst/>
          </a:prstGeom>
          <a:noFill/>
        </p:spPr>
        <p:txBody>
          <a:bodyPr wrap="none" rtlCol="0">
            <a:spAutoFit/>
          </a:bodyPr>
          <a:lstStyle/>
          <a:p>
            <a:r>
              <a:rPr lang="en-US" sz="1600" dirty="0" smtClean="0"/>
              <a:t>HX</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650 GHz Cryomodule SSR1_styly-26Nov2010">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3_650 GHz Cryomodule SSR1_styly-26Nov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42227</TotalTime>
  <Words>1232</Words>
  <Application>Microsoft Office PowerPoint</Application>
  <PresentationFormat>On-screen Show (4:3)</PresentationFormat>
  <Paragraphs>256</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3_650 GHz Cryomodule SSR1_styly-26Nov2010</vt:lpstr>
      <vt:lpstr>Worksheet</vt:lpstr>
      <vt:lpstr>Project X Beta = 0.9, 650 MHz Cryomodule Status</vt:lpstr>
      <vt:lpstr>Project X Reference Design</vt:lpstr>
      <vt:lpstr>SRF Linac Technology Map</vt:lpstr>
      <vt:lpstr>Design approach</vt:lpstr>
      <vt:lpstr>Cryomodule style and segmentation</vt:lpstr>
      <vt:lpstr>Summary from cryomodule requirements document </vt:lpstr>
      <vt:lpstr>Cryomodule requirements -- major components </vt:lpstr>
      <vt:lpstr>Design considerations</vt:lpstr>
      <vt:lpstr>650 MHz Cryomodule cooling scheme</vt:lpstr>
      <vt:lpstr>Stand-alone CM pipe sizes, by Tom Peterson</vt:lpstr>
      <vt:lpstr>650 MHz Cryomodule (Desy Style, stand alone)</vt:lpstr>
      <vt:lpstr>650MHz Cryomodule Layout (Desy Style, stand alone)</vt:lpstr>
      <vt:lpstr>650 MHz Input coupler</vt:lpstr>
      <vt:lpstr>650 MHz Cryomodule. End view</vt:lpstr>
      <vt:lpstr>650MHz Cryomodule. Cold Mass</vt:lpstr>
      <vt:lpstr>650 MHz Cavity with Blade Tuner</vt:lpstr>
      <vt:lpstr>CM650 MHz Design</vt:lpstr>
      <vt:lpstr>Summary </vt:lpstr>
      <vt:lpstr>Backup Slides</vt:lpstr>
      <vt:lpstr>Master Excel spreadsheet-&gt;Coordinate system--I-Deas Modeling</vt:lpstr>
    </vt:vector>
  </TitlesOfParts>
  <Company>Fermilab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X Cryomodules</dc:title>
  <dc:creator>Peterson, Orlov</dc:creator>
  <cp:lastModifiedBy>Youri Orlov x6328 11639N</cp:lastModifiedBy>
  <cp:revision>449</cp:revision>
  <cp:lastPrinted>2012-10-26T18:47:22Z</cp:lastPrinted>
  <dcterms:created xsi:type="dcterms:W3CDTF">2010-11-22T06:07:24Z</dcterms:created>
  <dcterms:modified xsi:type="dcterms:W3CDTF">2012-11-26T18:19:44Z</dcterms:modified>
</cp:coreProperties>
</file>