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4"/>
  </p:notesMasterIdLst>
  <p:handoutMasterIdLst>
    <p:handoutMasterId r:id="rId35"/>
  </p:handoutMasterIdLst>
  <p:sldIdLst>
    <p:sldId id="1159" r:id="rId2"/>
    <p:sldId id="1160" r:id="rId3"/>
    <p:sldId id="1169" r:id="rId4"/>
    <p:sldId id="1161" r:id="rId5"/>
    <p:sldId id="1162" r:id="rId6"/>
    <p:sldId id="1187" r:id="rId7"/>
    <p:sldId id="1163" r:id="rId8"/>
    <p:sldId id="1164" r:id="rId9"/>
    <p:sldId id="1165" r:id="rId10"/>
    <p:sldId id="1166" r:id="rId11"/>
    <p:sldId id="1167" r:id="rId12"/>
    <p:sldId id="1168" r:id="rId13"/>
    <p:sldId id="1188" r:id="rId14"/>
    <p:sldId id="1170" r:id="rId15"/>
    <p:sldId id="1191" r:id="rId16"/>
    <p:sldId id="1171" r:id="rId17"/>
    <p:sldId id="1172" r:id="rId18"/>
    <p:sldId id="1173" r:id="rId19"/>
    <p:sldId id="1174" r:id="rId20"/>
    <p:sldId id="1176" r:id="rId21"/>
    <p:sldId id="1175" r:id="rId22"/>
    <p:sldId id="1177" r:id="rId23"/>
    <p:sldId id="1178" r:id="rId24"/>
    <p:sldId id="1179" r:id="rId25"/>
    <p:sldId id="1180" r:id="rId26"/>
    <p:sldId id="1181" r:id="rId27"/>
    <p:sldId id="1182" r:id="rId28"/>
    <p:sldId id="1183" r:id="rId29"/>
    <p:sldId id="1185" r:id="rId30"/>
    <p:sldId id="1186" r:id="rId31"/>
    <p:sldId id="1189" r:id="rId32"/>
    <p:sldId id="1190" r:id="rId33"/>
  </p:sldIdLst>
  <p:sldSz cx="9144000" cy="6858000" type="letter"/>
  <p:notesSz cx="7010400" cy="929640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00"/>
    <a:srgbClr val="008000"/>
    <a:srgbClr val="FEFCAC"/>
    <a:srgbClr val="FFFFCC"/>
    <a:srgbClr val="CCFF66"/>
    <a:srgbClr val="CC0000"/>
    <a:srgbClr val="33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81" autoAdjust="0"/>
    <p:restoredTop sz="83691" autoAdjust="0"/>
  </p:normalViewPr>
  <p:slideViewPr>
    <p:cSldViewPr>
      <p:cViewPr>
        <p:scale>
          <a:sx n="100" d="100"/>
          <a:sy n="100" d="100"/>
        </p:scale>
        <p:origin x="-7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73" tIns="46587" rIns="93173" bIns="46587" numCol="1" anchor="t" anchorCtr="0" compatLnSpc="1">
            <a:prstTxWarp prst="textNoShape">
              <a:avLst/>
            </a:prstTxWarp>
          </a:bodyPr>
          <a:lstStyle>
            <a:lvl1pPr defTabSz="931863" eaLnBrk="0" hangingPunct="0">
              <a:defRPr sz="1300">
                <a:latin typeface="Arial" charset="0"/>
              </a:defRPr>
            </a:lvl1pPr>
          </a:lstStyle>
          <a:p>
            <a:pPr>
              <a:defRPr/>
            </a:pPr>
            <a:endParaRPr lang="en-US"/>
          </a:p>
        </p:txBody>
      </p:sp>
      <p:sp>
        <p:nvSpPr>
          <p:cNvPr id="158723" name="Rectangle 3"/>
          <p:cNvSpPr>
            <a:spLocks noGrp="1" noChangeArrowheads="1"/>
          </p:cNvSpPr>
          <p:nvPr>
            <p:ph type="dt" sz="quarter" idx="1"/>
          </p:nvPr>
        </p:nvSpPr>
        <p:spPr bwMode="auto">
          <a:xfrm>
            <a:off x="3973513" y="0"/>
            <a:ext cx="3036887" cy="465138"/>
          </a:xfrm>
          <a:prstGeom prst="rect">
            <a:avLst/>
          </a:prstGeom>
          <a:noFill/>
          <a:ln w="9525">
            <a:noFill/>
            <a:miter lim="800000"/>
            <a:headEnd/>
            <a:tailEnd/>
          </a:ln>
          <a:effectLst/>
        </p:spPr>
        <p:txBody>
          <a:bodyPr vert="horz" wrap="square" lIns="93173" tIns="46587" rIns="93173" bIns="46587" numCol="1" anchor="t" anchorCtr="0" compatLnSpc="1">
            <a:prstTxWarp prst="textNoShape">
              <a:avLst/>
            </a:prstTxWarp>
          </a:bodyPr>
          <a:lstStyle>
            <a:lvl1pPr algn="r" defTabSz="931863" eaLnBrk="0" hangingPunct="0">
              <a:defRPr sz="1300">
                <a:latin typeface="Arial" charset="0"/>
              </a:defRPr>
            </a:lvl1pPr>
          </a:lstStyle>
          <a:p>
            <a:pPr>
              <a:defRPr/>
            </a:pPr>
            <a:endParaRPr lang="en-US"/>
          </a:p>
        </p:txBody>
      </p:sp>
      <p:sp>
        <p:nvSpPr>
          <p:cNvPr id="158724" name="Rectangle 4"/>
          <p:cNvSpPr>
            <a:spLocks noGrp="1" noChangeArrowheads="1"/>
          </p:cNvSpPr>
          <p:nvPr>
            <p:ph type="ftr" sz="quarter" idx="2"/>
          </p:nvPr>
        </p:nvSpPr>
        <p:spPr bwMode="auto">
          <a:xfrm>
            <a:off x="0" y="8831263"/>
            <a:ext cx="3036888" cy="465137"/>
          </a:xfrm>
          <a:prstGeom prst="rect">
            <a:avLst/>
          </a:prstGeom>
          <a:noFill/>
          <a:ln w="9525">
            <a:noFill/>
            <a:miter lim="800000"/>
            <a:headEnd/>
            <a:tailEnd/>
          </a:ln>
          <a:effectLst/>
        </p:spPr>
        <p:txBody>
          <a:bodyPr vert="horz" wrap="square" lIns="93173" tIns="46587" rIns="93173" bIns="46587" numCol="1" anchor="b" anchorCtr="0" compatLnSpc="1">
            <a:prstTxWarp prst="textNoShape">
              <a:avLst/>
            </a:prstTxWarp>
          </a:bodyPr>
          <a:lstStyle>
            <a:lvl1pPr defTabSz="931863" eaLnBrk="0" hangingPunct="0">
              <a:defRPr sz="1300">
                <a:latin typeface="Arial" charset="0"/>
              </a:defRPr>
            </a:lvl1pPr>
          </a:lstStyle>
          <a:p>
            <a:pPr>
              <a:defRPr/>
            </a:pPr>
            <a:endParaRPr lang="en-US"/>
          </a:p>
        </p:txBody>
      </p:sp>
      <p:sp>
        <p:nvSpPr>
          <p:cNvPr id="158725" name="Rectangle 5"/>
          <p:cNvSpPr>
            <a:spLocks noGrp="1" noChangeArrowheads="1"/>
          </p:cNvSpPr>
          <p:nvPr>
            <p:ph type="sldNum" sz="quarter" idx="3"/>
          </p:nvPr>
        </p:nvSpPr>
        <p:spPr bwMode="auto">
          <a:xfrm>
            <a:off x="3973513" y="8831263"/>
            <a:ext cx="3036887" cy="465137"/>
          </a:xfrm>
          <a:prstGeom prst="rect">
            <a:avLst/>
          </a:prstGeom>
          <a:noFill/>
          <a:ln w="9525">
            <a:noFill/>
            <a:miter lim="800000"/>
            <a:headEnd/>
            <a:tailEnd/>
          </a:ln>
          <a:effectLst/>
        </p:spPr>
        <p:txBody>
          <a:bodyPr vert="horz" wrap="square" lIns="93173" tIns="46587" rIns="93173" bIns="46587" numCol="1" anchor="b" anchorCtr="0" compatLnSpc="1">
            <a:prstTxWarp prst="textNoShape">
              <a:avLst/>
            </a:prstTxWarp>
          </a:bodyPr>
          <a:lstStyle>
            <a:lvl1pPr algn="r" defTabSz="931863" eaLnBrk="0" hangingPunct="0">
              <a:defRPr sz="1300">
                <a:latin typeface="Arial" charset="0"/>
              </a:defRPr>
            </a:lvl1pPr>
          </a:lstStyle>
          <a:p>
            <a:pPr>
              <a:defRPr/>
            </a:pPr>
            <a:fld id="{23EC678E-A648-4A7E-8C62-AA8C3A04D5D4}" type="slidenum">
              <a:rPr lang="en-US"/>
              <a:pPr>
                <a:defRPr/>
              </a:pPr>
              <a:t>‹#›</a:t>
            </a:fld>
            <a:endParaRPr lang="en-US"/>
          </a:p>
        </p:txBody>
      </p:sp>
    </p:spTree>
    <p:extLst>
      <p:ext uri="{BB962C8B-B14F-4D97-AF65-F5344CB8AC3E}">
        <p14:creationId xmlns="" xmlns:p14="http://schemas.microsoft.com/office/powerpoint/2010/main" val="3378617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73" tIns="46587" rIns="93173" bIns="46587" numCol="1" anchor="t" anchorCtr="0" compatLnSpc="1">
            <a:prstTxWarp prst="textNoShape">
              <a:avLst/>
            </a:prstTxWarp>
          </a:bodyPr>
          <a:lstStyle>
            <a:lvl1pPr defTabSz="931863" eaLnBrk="0" hangingPunct="0">
              <a:defRPr sz="1300">
                <a:latin typeface="Times" charset="0"/>
              </a:defRPr>
            </a:lvl1pPr>
          </a:lstStyle>
          <a:p>
            <a:pPr>
              <a:defRPr/>
            </a:pPr>
            <a:endParaRPr lang="en-US"/>
          </a:p>
        </p:txBody>
      </p:sp>
      <p:sp>
        <p:nvSpPr>
          <p:cNvPr id="19459" name="Rectangle 3"/>
          <p:cNvSpPr>
            <a:spLocks noGrp="1" noChangeArrowheads="1"/>
          </p:cNvSpPr>
          <p:nvPr>
            <p:ph type="dt" idx="1"/>
          </p:nvPr>
        </p:nvSpPr>
        <p:spPr bwMode="auto">
          <a:xfrm>
            <a:off x="3973513" y="0"/>
            <a:ext cx="3036887" cy="465138"/>
          </a:xfrm>
          <a:prstGeom prst="rect">
            <a:avLst/>
          </a:prstGeom>
          <a:noFill/>
          <a:ln w="9525">
            <a:noFill/>
            <a:miter lim="800000"/>
            <a:headEnd/>
            <a:tailEnd/>
          </a:ln>
          <a:effectLst/>
        </p:spPr>
        <p:txBody>
          <a:bodyPr vert="horz" wrap="square" lIns="93173" tIns="46587" rIns="93173" bIns="46587" numCol="1" anchor="t" anchorCtr="0" compatLnSpc="1">
            <a:prstTxWarp prst="textNoShape">
              <a:avLst/>
            </a:prstTxWarp>
          </a:bodyPr>
          <a:lstStyle>
            <a:lvl1pPr algn="r" defTabSz="931863" eaLnBrk="0" hangingPunct="0">
              <a:defRPr sz="1300">
                <a:latin typeface="Times" charset="0"/>
              </a:defRPr>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33450" y="4416425"/>
            <a:ext cx="5143500" cy="4183063"/>
          </a:xfrm>
          <a:prstGeom prst="rect">
            <a:avLst/>
          </a:prstGeom>
          <a:noFill/>
          <a:ln w="9525">
            <a:noFill/>
            <a:miter lim="800000"/>
            <a:headEnd/>
            <a:tailEnd/>
          </a:ln>
          <a:effectLst/>
        </p:spPr>
        <p:txBody>
          <a:bodyPr vert="horz" wrap="square" lIns="93173" tIns="46587" rIns="93173" bIns="465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831263"/>
            <a:ext cx="3036888" cy="465137"/>
          </a:xfrm>
          <a:prstGeom prst="rect">
            <a:avLst/>
          </a:prstGeom>
          <a:noFill/>
          <a:ln w="9525">
            <a:noFill/>
            <a:miter lim="800000"/>
            <a:headEnd/>
            <a:tailEnd/>
          </a:ln>
          <a:effectLst/>
        </p:spPr>
        <p:txBody>
          <a:bodyPr vert="horz" wrap="square" lIns="93173" tIns="46587" rIns="93173" bIns="46587" numCol="1" anchor="b" anchorCtr="0" compatLnSpc="1">
            <a:prstTxWarp prst="textNoShape">
              <a:avLst/>
            </a:prstTxWarp>
          </a:bodyPr>
          <a:lstStyle>
            <a:lvl1pPr defTabSz="931863" eaLnBrk="0" hangingPunct="0">
              <a:defRPr sz="1300">
                <a:latin typeface="Times" charset="0"/>
              </a:defRPr>
            </a:lvl1pPr>
          </a:lstStyle>
          <a:p>
            <a:pPr>
              <a:defRPr/>
            </a:pPr>
            <a:endParaRPr lang="en-US"/>
          </a:p>
        </p:txBody>
      </p:sp>
      <p:sp>
        <p:nvSpPr>
          <p:cNvPr id="19463" name="Rectangle 7"/>
          <p:cNvSpPr>
            <a:spLocks noGrp="1" noChangeArrowheads="1"/>
          </p:cNvSpPr>
          <p:nvPr>
            <p:ph type="sldNum" sz="quarter" idx="5"/>
          </p:nvPr>
        </p:nvSpPr>
        <p:spPr bwMode="auto">
          <a:xfrm>
            <a:off x="3973513" y="8831263"/>
            <a:ext cx="3036887" cy="465137"/>
          </a:xfrm>
          <a:prstGeom prst="rect">
            <a:avLst/>
          </a:prstGeom>
          <a:noFill/>
          <a:ln w="9525">
            <a:noFill/>
            <a:miter lim="800000"/>
            <a:headEnd/>
            <a:tailEnd/>
          </a:ln>
          <a:effectLst/>
        </p:spPr>
        <p:txBody>
          <a:bodyPr vert="horz" wrap="square" lIns="93173" tIns="46587" rIns="93173" bIns="46587" numCol="1" anchor="b" anchorCtr="0" compatLnSpc="1">
            <a:prstTxWarp prst="textNoShape">
              <a:avLst/>
            </a:prstTxWarp>
          </a:bodyPr>
          <a:lstStyle>
            <a:lvl1pPr algn="r" defTabSz="931863" eaLnBrk="0" hangingPunct="0">
              <a:defRPr sz="1300">
                <a:latin typeface="Times" charset="0"/>
              </a:defRPr>
            </a:lvl1pPr>
          </a:lstStyle>
          <a:p>
            <a:pPr>
              <a:defRPr/>
            </a:pPr>
            <a:fld id="{97D856D5-4E2E-45CB-984A-32A286B9D870}" type="slidenum">
              <a:rPr lang="en-US"/>
              <a:pPr>
                <a:defRPr/>
              </a:pPr>
              <a:t>‹#›</a:t>
            </a:fld>
            <a:endParaRPr lang="en-US"/>
          </a:p>
        </p:txBody>
      </p:sp>
    </p:spTree>
    <p:extLst>
      <p:ext uri="{BB962C8B-B14F-4D97-AF65-F5344CB8AC3E}">
        <p14:creationId xmlns="" xmlns:p14="http://schemas.microsoft.com/office/powerpoint/2010/main" val="2192258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1D25CD-4BE4-422F-B9E0-489599367404}"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 brief design report showing </a:t>
            </a:r>
            <a:r>
              <a:rPr lang="en-IN" dirty="0" smtClean="0"/>
              <a:t>block diagram of the proposed system control board with the placement of ADC, RAM, FPGA, PMT and RF leakage channels was submitted to Fermi Lab and was approved by them. T</a:t>
            </a:r>
            <a:r>
              <a:rPr lang="en-US" dirty="0" smtClean="0"/>
              <a:t>he detailed schematics of the new system control board are being prepared which will be reviewed by Fermi Lab before fabrication of the module. </a:t>
            </a:r>
          </a:p>
          <a:p>
            <a:pPr>
              <a:spcBef>
                <a:spcPct val="0"/>
              </a:spcBef>
            </a:pPr>
            <a:endParaRPr lang="en-US" dirty="0" smtClean="0"/>
          </a:p>
          <a:p>
            <a:pPr defTabSz="931774" eaLnBrk="1" hangingPunct="1">
              <a:spcBef>
                <a:spcPct val="0"/>
              </a:spcBef>
              <a:defRPr/>
            </a:pPr>
            <a:r>
              <a:rPr lang="en-US" dirty="0" smtClean="0">
                <a:latin typeface="+mn-lt"/>
              </a:rPr>
              <a:t>In order to speed up the overall development it was also decided to simultaneously start the design and development of Multi-trip board based on the new mezzanine board approach. This approach consists of a common carrier board </a:t>
            </a:r>
            <a:r>
              <a:rPr lang="en-US" dirty="0" err="1" smtClean="0">
                <a:latin typeface="+mn-lt"/>
              </a:rPr>
              <a:t>accommodatin</a:t>
            </a:r>
            <a:r>
              <a:rPr lang="en-IN" dirty="0" smtClean="0">
                <a:latin typeface="+mn-lt"/>
              </a:rPr>
              <a:t>g ADC, Memory, VME interface and digital glue logic and a mezzanine board accommodating analog and RF sections that are unique to each module.</a:t>
            </a:r>
          </a:p>
          <a:p>
            <a:pPr defTabSz="931774" eaLnBrk="1" hangingPunct="1">
              <a:spcBef>
                <a:spcPct val="0"/>
              </a:spcBef>
              <a:defRPr/>
            </a:pPr>
            <a:r>
              <a:rPr lang="en-US" dirty="0" smtClean="0"/>
              <a:t>Multi-trip module will be fabricated in mezzanine card format to study the performance of the mezzanine</a:t>
            </a:r>
            <a:r>
              <a:rPr lang="en-US" baseline="0" dirty="0" smtClean="0"/>
              <a:t> bus</a:t>
            </a:r>
            <a:r>
              <a:rPr lang="en-US" dirty="0" smtClean="0"/>
              <a:t> and evaluate the performance of LVDS v/s</a:t>
            </a:r>
            <a:r>
              <a:rPr lang="en-US" baseline="0" dirty="0" smtClean="0"/>
              <a:t> parallel bus data transfer.</a:t>
            </a:r>
            <a:endParaRPr lang="en-US" dirty="0" smtClean="0"/>
          </a:p>
          <a:p>
            <a:pPr>
              <a:spcBef>
                <a:spcPct val="0"/>
              </a:spcBef>
            </a:pPr>
            <a:endParaRPr lang="en-US" dirty="0"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0C21E1-FE67-4932-A437-BDF462E1677A}" type="slidenum">
              <a:rPr lang="en-US"/>
              <a:pPr fontAlgn="base">
                <a:spcBef>
                  <a:spcPct val="0"/>
                </a:spcBef>
                <a:spcAft>
                  <a:spcPct val="0"/>
                </a:spcAft>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D856D5-4E2E-45CB-984A-32A286B9D870}" type="slidenum">
              <a:rPr lang="en-US" smtClean="0"/>
              <a:pPr>
                <a:defRPr/>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Shown above is the block diagram of system control view </a:t>
            </a:r>
            <a:endParaRPr lang="en-US" dirty="0"/>
          </a:p>
        </p:txBody>
      </p:sp>
      <p:sp>
        <p:nvSpPr>
          <p:cNvPr id="4" name="Slide Number Placeholder 3"/>
          <p:cNvSpPr>
            <a:spLocks noGrp="1"/>
          </p:cNvSpPr>
          <p:nvPr>
            <p:ph type="sldNum" sz="quarter" idx="10"/>
          </p:nvPr>
        </p:nvSpPr>
        <p:spPr/>
        <p:txBody>
          <a:bodyPr/>
          <a:lstStyle/>
          <a:p>
            <a:pPr>
              <a:defRPr/>
            </a:pPr>
            <a:fld id="{14B9E8BF-EE9B-42CC-84E6-F5FD964CB9EA}" type="slidenum">
              <a:rPr lang="en-US" smtClean="0"/>
              <a:pPr>
                <a:defRPr/>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8625BD-5204-4F5C-A51A-C90B5BA3B6C6}" type="slidenum">
              <a:rPr lang="en-US"/>
              <a:pPr fontAlgn="base">
                <a:spcBef>
                  <a:spcPct val="0"/>
                </a:spcBef>
                <a:spcAft>
                  <a:spcPct val="0"/>
                </a:spcAft>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 the dark current measurement</a:t>
            </a:r>
            <a:r>
              <a:rPr lang="en-US" baseline="0" dirty="0" smtClean="0"/>
              <a:t> section be removed if we have a reliable cable connect detection arrangement?</a:t>
            </a:r>
          </a:p>
          <a:p>
            <a:endParaRPr lang="en-US" dirty="0"/>
          </a:p>
        </p:txBody>
      </p:sp>
      <p:sp>
        <p:nvSpPr>
          <p:cNvPr id="4" name="Slide Number Placeholder 3"/>
          <p:cNvSpPr>
            <a:spLocks noGrp="1"/>
          </p:cNvSpPr>
          <p:nvPr>
            <p:ph type="sldNum" sz="quarter" idx="10"/>
          </p:nvPr>
        </p:nvSpPr>
        <p:spPr/>
        <p:txBody>
          <a:bodyPr/>
          <a:lstStyle/>
          <a:p>
            <a:pPr>
              <a:defRPr/>
            </a:pPr>
            <a:fld id="{14B9E8BF-EE9B-42CC-84E6-F5FD964CB9EA}" type="slidenum">
              <a:rPr lang="en-US" smtClean="0"/>
              <a:pPr>
                <a:defRPr/>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Shown above is the isometric view of the Mezzanine card. The VME base board can accommodate two mezzanine cards.</a:t>
            </a:r>
          </a:p>
          <a:p>
            <a:pPr>
              <a:spcBef>
                <a:spcPct val="0"/>
              </a:spcBef>
            </a:pPr>
            <a:r>
              <a:rPr lang="en-US" dirty="0" smtClean="0"/>
              <a:t>Each mezzanine cars has 4 SMA and 4 SMB connectors. </a:t>
            </a:r>
          </a:p>
          <a:p>
            <a:pPr>
              <a:spcBef>
                <a:spcPct val="0"/>
              </a:spcBef>
            </a:pPr>
            <a:r>
              <a:rPr lang="en-US" dirty="0" smtClean="0"/>
              <a:t>The SMA connectors are used for feeding the signal to the mezzanine card and hence have a cable sense arrangement. </a:t>
            </a:r>
          </a:p>
          <a:p>
            <a:pPr>
              <a:spcBef>
                <a:spcPct val="0"/>
              </a:spcBef>
            </a:pPr>
            <a:r>
              <a:rPr lang="en-US" dirty="0" smtClean="0"/>
              <a:t>The SMB connectors are for monitoring output and hence are used during diagnostic only.</a:t>
            </a:r>
          </a:p>
          <a:p>
            <a:pPr>
              <a:spcBef>
                <a:spcPct val="0"/>
              </a:spcBef>
            </a:pPr>
            <a:r>
              <a:rPr lang="en-US" dirty="0" smtClean="0"/>
              <a:t>The SMB cable needs to be pulled out for tightening and unscrewing of SMA Plug.</a:t>
            </a:r>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FDAE21-5C27-4843-A069-586999437D62}" type="slidenum">
              <a:rPr lang="en-US"/>
              <a:pPr fontAlgn="base">
                <a:spcBef>
                  <a:spcPct val="0"/>
                </a:spcBef>
                <a:spcAft>
                  <a:spcPct val="0"/>
                </a:spcAft>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Shown above is the mounting location of the Mezzanine connector used for interconnections.</a:t>
            </a:r>
          </a:p>
          <a:p>
            <a:pPr>
              <a:spcBef>
                <a:spcPct val="0"/>
              </a:spcBef>
            </a:pPr>
            <a:r>
              <a:rPr lang="en-IN" dirty="0" smtClean="0"/>
              <a:t>Samtec (www.samtec.com) make QSH-90-01-LDA connector for VME64X board socket and QTH-90-01-LDA for HS-ADM card Header are used as HS-ADM connectors.</a:t>
            </a:r>
          </a:p>
          <a:p>
            <a:pPr>
              <a:spcBef>
                <a:spcPct val="0"/>
              </a:spcBef>
            </a:pPr>
            <a:r>
              <a:rPr lang="en-IN" dirty="0" smtClean="0"/>
              <a:t>The gap between VME base board and Mezzanine board is 5mm.</a:t>
            </a:r>
          </a:p>
          <a:p>
            <a:pPr>
              <a:spcBef>
                <a:spcPct val="0"/>
              </a:spcBef>
            </a:pPr>
            <a:r>
              <a:rPr lang="en-IN" dirty="0" smtClean="0"/>
              <a:t>The </a:t>
            </a:r>
            <a:r>
              <a:rPr lang="en-IN" dirty="0" err="1" smtClean="0"/>
              <a:t>samtec</a:t>
            </a:r>
            <a:r>
              <a:rPr lang="en-IN" dirty="0" smtClean="0"/>
              <a:t> connector has a total of 180 pins, out of which 157 pins are signal pins, one pin is reserved for </a:t>
            </a:r>
            <a:r>
              <a:rPr lang="en-IN" dirty="0" err="1" smtClean="0"/>
              <a:t>PSNTn</a:t>
            </a:r>
            <a:r>
              <a:rPr lang="en-IN" dirty="0" smtClean="0"/>
              <a:t> (card insertion sense) pin, 22 pins are for power and power pins, and 12 ground pins. </a:t>
            </a:r>
          </a:p>
          <a:p>
            <a:pPr>
              <a:spcBef>
                <a:spcPct val="0"/>
              </a:spcBef>
            </a:pPr>
            <a:r>
              <a:rPr lang="en-IN" dirty="0" smtClean="0"/>
              <a:t>The power pins are located in-between two pairs of signal pins. </a:t>
            </a:r>
          </a:p>
          <a:p>
            <a:pPr>
              <a:spcBef>
                <a:spcPct val="0"/>
              </a:spcBef>
            </a:pPr>
            <a:r>
              <a:rPr lang="en-IN" dirty="0" smtClean="0"/>
              <a:t>The connectors are rated for 8GHz 3dB bandwidth and are optimised for 100 Ohms differential signals. </a:t>
            </a:r>
          </a:p>
          <a:p>
            <a:pPr>
              <a:spcBef>
                <a:spcPct val="0"/>
              </a:spcBef>
            </a:pPr>
            <a:r>
              <a:rPr lang="en-IN" dirty="0" smtClean="0"/>
              <a:t>The connector I/O pins are rated for 125VAC@ 1A current capacity. The contact resistance is 30mOhms. </a:t>
            </a:r>
            <a:endParaRPr lang="en-US" dirty="0" smtClean="0"/>
          </a:p>
          <a:p>
            <a:pPr>
              <a:spcBef>
                <a:spcPct val="0"/>
              </a:spcBef>
            </a:pPr>
            <a:endParaRPr lang="en-IN" dirty="0"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DCCFB5-7071-4135-B183-76FEAAC89FDD}" type="slidenum">
              <a:rPr lang="en-US"/>
              <a:pPr fontAlgn="base">
                <a:spcBef>
                  <a:spcPct val="0"/>
                </a:spcBef>
                <a:spcAft>
                  <a:spcPct val="0"/>
                </a:spcAft>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IN" smtClean="0"/>
              <a:t>the mezzanine card is 78 mm height (along the facia) and 120 mm depth. The mezzanine card bezel is flushed with main card facia so that EMI shielding integrity is maintained. The rear side view of the Mezzanine card is also shown.</a:t>
            </a:r>
          </a:p>
          <a:p>
            <a:pPr>
              <a:spcBef>
                <a:spcPct val="0"/>
              </a:spcBef>
            </a:pPr>
            <a:r>
              <a:rPr lang="en-IN" smtClean="0"/>
              <a:t>The mounting holes are provided on the mezzanine cards as well as the host boards for mechanical support to the mezzanine card installed on the host board. </a:t>
            </a: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90261B-7395-4207-B201-CF396739DD0F}" type="slidenum">
              <a:rPr lang="en-US"/>
              <a:pPr fontAlgn="base">
                <a:spcBef>
                  <a:spcPct val="0"/>
                </a:spcBef>
                <a:spcAft>
                  <a:spcPct val="0"/>
                </a:spcAft>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figure on top is an isometric view of the cable sense assembly. The figure below shows the front view. The cable sense PCB consist of a small annular contact ring around the SMA connector which is mounted on to the bezel via three screws. A size 10 gasket is sandwiched between the bezel</a:t>
            </a:r>
            <a:r>
              <a:rPr lang="en-US" baseline="0" dirty="0" smtClean="0"/>
              <a:t> grove and PCB for positive pressure.</a:t>
            </a:r>
            <a:r>
              <a:rPr lang="en-US" dirty="0" smtClean="0"/>
              <a:t> The small yellow circle with a green hole is the solder contact which connects the PCB to cable sense electronics. The PCB is pulled down</a:t>
            </a:r>
            <a:r>
              <a:rPr lang="en-US" baseline="0" dirty="0" smtClean="0"/>
              <a:t> when it </a:t>
            </a:r>
            <a:endParaRPr lang="en-US"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43FBDE-A107-4967-A15F-C0CE424A9157}" type="slidenum">
              <a:rPr lang="en-US"/>
              <a:pPr fontAlgn="base">
                <a:spcBef>
                  <a:spcPct val="0"/>
                </a:spcBef>
                <a:spcAft>
                  <a:spcPct val="0"/>
                </a:spcAft>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RF Protection interlock system consist of </a:t>
            </a:r>
          </a:p>
          <a:p>
            <a:pPr marL="232943" indent="-232943" defTabSz="931774" eaLnBrk="1" hangingPunct="1">
              <a:buFontTx/>
              <a:buAutoNum type="arabicParenR"/>
              <a:defRPr/>
            </a:pPr>
            <a:r>
              <a:rPr lang="en-IN" b="1" dirty="0" smtClean="0">
                <a:latin typeface="Times New Roman" pitchFamily="18" charset="0"/>
                <a:cs typeface="Times New Roman" pitchFamily="18" charset="0"/>
              </a:rPr>
              <a:t>Multi Trip card: - </a:t>
            </a:r>
            <a:r>
              <a:rPr lang="en-IN" dirty="0" smtClean="0">
                <a:latin typeface="Times New Roman" pitchFamily="18" charset="0"/>
                <a:cs typeface="Times New Roman" pitchFamily="18" charset="0"/>
              </a:rPr>
              <a:t>it measures the forward and reflected power at various locations in the system. </a:t>
            </a:r>
            <a:endParaRPr lang="en-US" dirty="0" smtClean="0">
              <a:latin typeface="Times New Roman" pitchFamily="18" charset="0"/>
              <a:cs typeface="Times New Roman" pitchFamily="18" charset="0"/>
            </a:endParaRPr>
          </a:p>
          <a:p>
            <a:pPr marL="232943" indent="-232943">
              <a:buAutoNum type="arabicParenR"/>
            </a:pPr>
            <a:r>
              <a:rPr lang="en-IN" b="1" dirty="0" smtClean="0">
                <a:latin typeface="Times New Roman" pitchFamily="18" charset="0"/>
                <a:cs typeface="Times New Roman" pitchFamily="18" charset="0"/>
              </a:rPr>
              <a:t>Photomultiplier Tube card: -</a:t>
            </a:r>
            <a:r>
              <a:rPr lang="en-IN" dirty="0" smtClean="0">
                <a:latin typeface="Times New Roman" pitchFamily="18" charset="0"/>
                <a:cs typeface="Times New Roman" pitchFamily="18" charset="0"/>
              </a:rPr>
              <a:t> Photomultiplier tubes are mounted at strategic locations in the RF system for capturing a light discharge in the system</a:t>
            </a:r>
          </a:p>
          <a:p>
            <a:pPr marL="232943" indent="-232943">
              <a:buAutoNum type="arabicParenR"/>
            </a:pPr>
            <a:r>
              <a:rPr lang="en-IN" b="1" dirty="0" smtClean="0">
                <a:latin typeface="Times New Roman" pitchFamily="18" charset="0"/>
                <a:cs typeface="Times New Roman" pitchFamily="18" charset="0"/>
              </a:rPr>
              <a:t>Field Emission Probe card: -</a:t>
            </a:r>
            <a:r>
              <a:rPr lang="en-IN" dirty="0" smtClean="0">
                <a:latin typeface="Times New Roman" pitchFamily="18" charset="0"/>
                <a:cs typeface="Times New Roman" pitchFamily="18" charset="0"/>
              </a:rPr>
              <a:t> The Langmuir probes are mounted at strategic locations in the RF system for measuring the rapid build-up of excessive ionization in the system</a:t>
            </a:r>
          </a:p>
          <a:p>
            <a:pPr marL="232943" indent="-232943">
              <a:buAutoNum type="arabicParenR"/>
            </a:pPr>
            <a:r>
              <a:rPr lang="en-IN" b="1" dirty="0" smtClean="0">
                <a:latin typeface="Times New Roman" pitchFamily="18" charset="0"/>
                <a:cs typeface="Times New Roman" pitchFamily="18" charset="0"/>
              </a:rPr>
              <a:t>RF Leakage detection card: -</a:t>
            </a:r>
            <a:r>
              <a:rPr lang="en-IN" dirty="0" smtClean="0">
                <a:latin typeface="Times New Roman" pitchFamily="18" charset="0"/>
                <a:cs typeface="Times New Roman" pitchFamily="18" charset="0"/>
              </a:rPr>
              <a:t> This module monitors leakage of RF energy from the RF system to ambient.</a:t>
            </a:r>
          </a:p>
          <a:p>
            <a:pPr marL="232943" indent="-232943" defTabSz="931774" eaLnBrk="1" hangingPunct="1">
              <a:buFontTx/>
              <a:buAutoNum type="arabicParenR"/>
              <a:defRPr/>
            </a:pPr>
            <a:r>
              <a:rPr lang="en-IN" b="1" dirty="0" smtClean="0">
                <a:latin typeface="Times New Roman" pitchFamily="18" charset="0"/>
                <a:cs typeface="Times New Roman" pitchFamily="18" charset="0"/>
              </a:rPr>
              <a:t>Analog and Digital I/O card: -</a:t>
            </a:r>
            <a:r>
              <a:rPr lang="en-IN" dirty="0" smtClean="0">
                <a:latin typeface="Times New Roman" pitchFamily="18" charset="0"/>
                <a:cs typeface="Times New Roman" pitchFamily="18" charset="0"/>
              </a:rPr>
              <a:t> This card monitors the status of various field parameters like temperature, flow rate, pressure, contact status, alarm status. This can also interface to various status signals from a PLC. The trip logic is dependent on nature of the signal and is implemented in FPGA.</a:t>
            </a:r>
            <a:endParaRPr lang="en-US" dirty="0" smtClean="0">
              <a:latin typeface="Times New Roman" pitchFamily="18" charset="0"/>
              <a:cs typeface="Times New Roman" pitchFamily="18" charset="0"/>
            </a:endParaRPr>
          </a:p>
          <a:p>
            <a:pPr marL="232943" indent="-232943" defTabSz="931774" eaLnBrk="1" hangingPunct="1">
              <a:buFontTx/>
              <a:buAutoNum type="arabicParenR"/>
              <a:defRPr/>
            </a:pPr>
            <a:r>
              <a:rPr lang="en-IN" b="1" dirty="0" smtClean="0">
                <a:latin typeface="Times New Roman" pitchFamily="18" charset="0"/>
                <a:cs typeface="Times New Roman" pitchFamily="18" charset="0"/>
              </a:rPr>
              <a:t>System Control Card: -</a:t>
            </a:r>
            <a:r>
              <a:rPr lang="en-IN" dirty="0" smtClean="0">
                <a:latin typeface="Times New Roman" pitchFamily="18" charset="0"/>
                <a:cs typeface="Times New Roman" pitchFamily="18" charset="0"/>
              </a:rPr>
              <a:t> This card is heart of the RF Protection Interlock system. It generates all the timing signals for starting and synchronizing various state machines running on protection cards. It monitors the trip request from various cards and blocks the LLRF output or trips the modulator depending on the nature of the request.</a:t>
            </a:r>
            <a:endParaRPr lang="en-US" dirty="0" smtClean="0">
              <a:latin typeface="Times New Roman" pitchFamily="18" charset="0"/>
              <a:cs typeface="Times New Roman" pitchFamily="18" charset="0"/>
            </a:endParaRPr>
          </a:p>
          <a:p>
            <a:pPr marL="232943" indent="-232943">
              <a:buAutoNum type="arabicParenR"/>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14B9E8BF-EE9B-42CC-84E6-F5FD964CB9EA}"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79532" indent="-279532" algn="just" fontAlgn="auto">
              <a:spcAft>
                <a:spcPts val="0"/>
              </a:spcAft>
              <a:buClr>
                <a:schemeClr val="accent3"/>
              </a:buClr>
              <a:buFont typeface="Wingdings 2"/>
              <a:buChar char=""/>
              <a:defRPr/>
            </a:pPr>
            <a:r>
              <a:rPr lang="en-US" dirty="0" smtClean="0">
                <a:latin typeface="Times New Roman" pitchFamily="18" charset="0"/>
                <a:cs typeface="Times New Roman" pitchFamily="18" charset="0"/>
              </a:rPr>
              <a:t>The RF Protection Interlock (RFPI) system continues to monitor the high power RF (HPRF) system during the entire power ON period and protects it by opening the fast switch at the output of LLRF within 1-2 microseconds of detection of any fault condition.</a:t>
            </a:r>
          </a:p>
          <a:p>
            <a:pPr marL="279532" indent="-279532" algn="just" fontAlgn="auto">
              <a:spcAft>
                <a:spcPts val="0"/>
              </a:spcAft>
              <a:buClr>
                <a:schemeClr val="accent3"/>
              </a:buClr>
              <a:buFont typeface="Wingdings 2"/>
              <a:buChar char=""/>
              <a:defRPr/>
            </a:pPr>
            <a:r>
              <a:rPr lang="en-US" dirty="0" smtClean="0">
                <a:latin typeface="Times New Roman" pitchFamily="18" charset="0"/>
                <a:cs typeface="Times New Roman" pitchFamily="18" charset="0"/>
              </a:rPr>
              <a:t>The RFPI system inhibits the modulator in case the same fault is observed on three consecutive pulses, thereby removing the DC power source to the klystron.</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14B9E8BF-EE9B-42CC-84E6-F5FD964CB9EA}"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524123" lvl="1" indent="-524123" algn="just" defTabSz="931774" eaLnBrk="1" hangingPunct="1">
              <a:defRPr/>
            </a:pPr>
            <a:r>
              <a:rPr lang="en-IN" dirty="0" smtClean="0">
                <a:latin typeface="Times New Roman" pitchFamily="18" charset="0"/>
                <a:cs typeface="Times New Roman" pitchFamily="18" charset="0"/>
              </a:rPr>
              <a:t>PMT Trip Module monitors arc in waveguide, klystrons, ceramic windows and power </a:t>
            </a:r>
            <a:r>
              <a:rPr lang="en-IN" sz="2200" dirty="0" smtClean="0">
                <a:latin typeface="Times New Roman" pitchFamily="18" charset="0"/>
                <a:cs typeface="Times New Roman" pitchFamily="18" charset="0"/>
              </a:rPr>
              <a:t>coupler</a:t>
            </a:r>
          </a:p>
          <a:p>
            <a:pPr marL="524123" lvl="1" indent="-524123" algn="just" defTabSz="931774" eaLnBrk="1" hangingPunct="1">
              <a:defRPr/>
            </a:pPr>
            <a:r>
              <a:rPr lang="en-IN" dirty="0" smtClean="0">
                <a:latin typeface="Times New Roman" pitchFamily="18" charset="0"/>
                <a:cs typeface="Times New Roman" pitchFamily="18" charset="0"/>
              </a:rPr>
              <a:t>FEP</a:t>
            </a:r>
            <a:r>
              <a:rPr lang="en-US" dirty="0" smtClean="0">
                <a:latin typeface="Times New Roman" pitchFamily="18" charset="0"/>
                <a:cs typeface="Times New Roman" pitchFamily="18" charset="0"/>
              </a:rPr>
              <a:t> Trip Module monitors e</a:t>
            </a:r>
            <a:r>
              <a:rPr lang="en-US" sz="2200" dirty="0" smtClean="0">
                <a:latin typeface="Times New Roman" pitchFamily="18" charset="0"/>
                <a:cs typeface="Times New Roman" pitchFamily="18" charset="0"/>
              </a:rPr>
              <a:t>xcessive field emission which  may lead to plasma formation</a:t>
            </a:r>
          </a:p>
          <a:p>
            <a:pPr marL="524123" indent="-524123" algn="just"/>
            <a:r>
              <a:rPr lang="en-IN" dirty="0" smtClean="0">
                <a:latin typeface="Times New Roman" pitchFamily="18" charset="0"/>
                <a:cs typeface="Times New Roman" pitchFamily="18" charset="0"/>
              </a:rPr>
              <a:t>Multi-Trip Module monitors forward and reflected power from klystron and circulator </a:t>
            </a:r>
          </a:p>
          <a:p>
            <a:pPr marL="524123" indent="-524123" algn="just"/>
            <a:r>
              <a:rPr lang="en-IN" dirty="0" smtClean="0">
                <a:latin typeface="Times New Roman" pitchFamily="18" charset="0"/>
                <a:cs typeface="Times New Roman" pitchFamily="18" charset="0"/>
              </a:rPr>
              <a:t>Relay /Contact Module monitors</a:t>
            </a:r>
            <a:r>
              <a:rPr lang="en-IN" sz="2200" dirty="0" smtClean="0">
                <a:latin typeface="Times New Roman" pitchFamily="18" charset="0"/>
                <a:cs typeface="Times New Roman" pitchFamily="18" charset="0"/>
              </a:rPr>
              <a:t> Digital/contact Input signals from field instrumentation, Analog signals being monitored by PLCs</a:t>
            </a:r>
          </a:p>
          <a:p>
            <a:pPr marL="524123" indent="-524123" algn="just"/>
            <a:r>
              <a:rPr lang="en-IN" dirty="0" smtClean="0">
                <a:latin typeface="Times New Roman" pitchFamily="18" charset="0"/>
                <a:cs typeface="Times New Roman" pitchFamily="18" charset="0"/>
              </a:rPr>
              <a:t>System Control Module ge</a:t>
            </a:r>
            <a:r>
              <a:rPr lang="en-IN" sz="2200" dirty="0" smtClean="0">
                <a:latin typeface="Times New Roman" pitchFamily="18" charset="0"/>
                <a:cs typeface="Times New Roman" pitchFamily="18" charset="0"/>
              </a:rPr>
              <a:t>nerates the final trip to LLRF /Klystron</a:t>
            </a:r>
          </a:p>
          <a:p>
            <a:pPr marL="524123" indent="-524123" algn="just"/>
            <a:r>
              <a:rPr lang="en-IN" dirty="0" smtClean="0">
                <a:latin typeface="Times New Roman" pitchFamily="18" charset="0"/>
                <a:cs typeface="Times New Roman" pitchFamily="18" charset="0"/>
              </a:rPr>
              <a:t>Digitiser Module digitizes</a:t>
            </a:r>
            <a:r>
              <a:rPr lang="en-US" sz="2200" dirty="0" smtClean="0">
                <a:latin typeface="Times New Roman" pitchFamily="18" charset="0"/>
                <a:cs typeface="Times New Roman" pitchFamily="18" charset="0"/>
              </a:rPr>
              <a:t> selected trip signals from various modules and sends to user via VME bus </a:t>
            </a:r>
          </a:p>
          <a:p>
            <a:pPr marL="524123" indent="-524123" algn="just"/>
            <a:r>
              <a:rPr lang="en-IN" dirty="0" err="1" smtClean="0">
                <a:latin typeface="Times New Roman" pitchFamily="18" charset="0"/>
                <a:cs typeface="Times New Roman" pitchFamily="18" charset="0"/>
              </a:rPr>
              <a:t>VxWorks</a:t>
            </a:r>
            <a:r>
              <a:rPr lang="en-IN" dirty="0" smtClean="0">
                <a:latin typeface="Times New Roman" pitchFamily="18" charset="0"/>
                <a:cs typeface="Times New Roman" pitchFamily="18" charset="0"/>
              </a:rPr>
              <a:t> RTOS running on MVME5500 controller</a:t>
            </a:r>
          </a:p>
          <a:p>
            <a:pPr marL="524123" indent="-524123" algn="just"/>
            <a:r>
              <a:rPr lang="en-IN" dirty="0" smtClean="0">
                <a:latin typeface="Times New Roman" pitchFamily="18" charset="0"/>
                <a:cs typeface="Times New Roman" pitchFamily="18" charset="0"/>
              </a:rPr>
              <a:t>EPICS based UI provides the graphical interface on the console</a:t>
            </a:r>
          </a:p>
        </p:txBody>
      </p:sp>
      <p:sp>
        <p:nvSpPr>
          <p:cNvPr id="4" name="Slide Number Placeholder 3"/>
          <p:cNvSpPr>
            <a:spLocks noGrp="1"/>
          </p:cNvSpPr>
          <p:nvPr>
            <p:ph type="sldNum" sz="quarter" idx="10"/>
          </p:nvPr>
        </p:nvSpPr>
        <p:spPr/>
        <p:txBody>
          <a:bodyPr/>
          <a:lstStyle/>
          <a:p>
            <a:pPr>
              <a:defRPr/>
            </a:pPr>
            <a:fld id="{14B9E8BF-EE9B-42CC-84E6-F5FD964CB9EA}"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eaLnBrk="1" hangingPunct="1">
              <a:defRPr/>
            </a:pPr>
            <a:r>
              <a:rPr lang="en-US" dirty="0" smtClean="0"/>
              <a:t>All the modules of a similar type have</a:t>
            </a:r>
            <a:r>
              <a:rPr lang="en-US" baseline="0" dirty="0" smtClean="0"/>
              <a:t> two carry-in input, which is connected to the RF Inhibit and Modulator Inhibit outputs of the previous stage. The signal is </a:t>
            </a:r>
            <a:r>
              <a:rPr lang="en-US" baseline="0" dirty="0" err="1" smtClean="0"/>
              <a:t>ORed</a:t>
            </a:r>
            <a:r>
              <a:rPr lang="en-US" baseline="0" dirty="0" smtClean="0"/>
              <a:t> internally to generate the RF Inhibit and Modulator Inhibit outputs of the current stage.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4B9E8BF-EE9B-42CC-84E6-F5FD964CB9EA}"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eaLnBrk="1" hangingPunct="1">
              <a:defRPr/>
            </a:pPr>
            <a:r>
              <a:rPr lang="en-US" dirty="0" smtClean="0"/>
              <a:t>LOCAL OPERATION, a trip point is set via a FRONT panel POT. </a:t>
            </a:r>
          </a:p>
          <a:p>
            <a:endParaRPr lang="en-US" dirty="0"/>
          </a:p>
        </p:txBody>
      </p:sp>
      <p:sp>
        <p:nvSpPr>
          <p:cNvPr id="4" name="Slide Number Placeholder 3"/>
          <p:cNvSpPr>
            <a:spLocks noGrp="1"/>
          </p:cNvSpPr>
          <p:nvPr>
            <p:ph type="sldNum" sz="quarter" idx="10"/>
          </p:nvPr>
        </p:nvSpPr>
        <p:spPr/>
        <p:txBody>
          <a:bodyPr/>
          <a:lstStyle/>
          <a:p>
            <a:pPr>
              <a:defRPr/>
            </a:pPr>
            <a:fld id="{14B9E8BF-EE9B-42CC-84E6-F5FD964CB9EA}"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the analog signals are fed</a:t>
            </a:r>
            <a:r>
              <a:rPr lang="en-US" baseline="0" dirty="0" smtClean="0"/>
              <a:t> through Front Fascia. All the control and output signals are through rear I/O card connected on to P2 connector</a:t>
            </a:r>
            <a:endParaRPr lang="en-US" dirty="0"/>
          </a:p>
        </p:txBody>
      </p:sp>
      <p:sp>
        <p:nvSpPr>
          <p:cNvPr id="4" name="Slide Number Placeholder 3"/>
          <p:cNvSpPr>
            <a:spLocks noGrp="1"/>
          </p:cNvSpPr>
          <p:nvPr>
            <p:ph type="sldNum" sz="quarter" idx="10"/>
          </p:nvPr>
        </p:nvSpPr>
        <p:spPr/>
        <p:txBody>
          <a:bodyPr/>
          <a:lstStyle/>
          <a:p>
            <a:pPr>
              <a:defRPr/>
            </a:pPr>
            <a:fld id="{14B9E8BF-EE9B-42CC-84E6-F5FD964CB9EA}" type="slidenum">
              <a:rPr lang="en-US" smtClean="0"/>
              <a:pPr>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Interlock system operates exclusively</a:t>
            </a:r>
            <a:r>
              <a:rPr lang="en-US" baseline="0" dirty="0" smtClean="0"/>
              <a:t> via P2 port, independent of VME operations.</a:t>
            </a:r>
          </a:p>
          <a:p>
            <a:r>
              <a:rPr lang="en-US" baseline="0" dirty="0" smtClean="0"/>
              <a:t>The Set point and other control actions are dependent on VME Interface. In case of a link failure, interlock operations will continue as on board FPGA stores the DAC reference Value.</a:t>
            </a:r>
          </a:p>
          <a:p>
            <a:r>
              <a:rPr lang="en-US" baseline="0" dirty="0" smtClean="0"/>
              <a:t>ADC on digitizer card, mounted in a separate VME slot digitize the signal and send it to user via VME backplane and VME controller(MVME5500)</a:t>
            </a:r>
            <a:endParaRPr lang="en-US" dirty="0"/>
          </a:p>
        </p:txBody>
      </p:sp>
      <p:sp>
        <p:nvSpPr>
          <p:cNvPr id="4" name="Slide Number Placeholder 3"/>
          <p:cNvSpPr>
            <a:spLocks noGrp="1"/>
          </p:cNvSpPr>
          <p:nvPr>
            <p:ph type="sldNum" sz="quarter" idx="10"/>
          </p:nvPr>
        </p:nvSpPr>
        <p:spPr/>
        <p:txBody>
          <a:bodyPr/>
          <a:lstStyle/>
          <a:p>
            <a:pPr>
              <a:defRPr/>
            </a:pPr>
            <a:fld id="{14B9E8BF-EE9B-42CC-84E6-F5FD964CB9EA}" type="slidenum">
              <a:rPr lang="en-US" smtClean="0"/>
              <a:pPr>
                <a:defRPr/>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B9E8BF-EE9B-42CC-84E6-F5FD964CB9EA}"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381000" y="6248400"/>
            <a:ext cx="8382000" cy="0"/>
          </a:xfrm>
          <a:prstGeom prst="line">
            <a:avLst/>
          </a:prstGeom>
          <a:noFill/>
          <a:ln w="19050">
            <a:solidFill>
              <a:srgbClr val="800000"/>
            </a:solidFill>
            <a:round/>
            <a:headEnd/>
            <a:tailEnd/>
          </a:ln>
          <a:effectLst/>
        </p:spPr>
        <p:txBody>
          <a:bodyPr wrap="none" anchor="ctr"/>
          <a:lstStyle/>
          <a:p>
            <a:pPr eaLnBrk="0" hangingPunct="0">
              <a:defRPr/>
            </a:pPr>
            <a:endParaRPr lang="en-US">
              <a:latin typeface="Arial" charset="0"/>
            </a:endParaRPr>
          </a:p>
        </p:txBody>
      </p:sp>
      <p:sp>
        <p:nvSpPr>
          <p:cNvPr id="17410" name="Rectangle 2"/>
          <p:cNvSpPr>
            <a:spLocks noGrp="1" noChangeArrowheads="1"/>
          </p:cNvSpPr>
          <p:nvPr>
            <p:ph type="ctrTitle"/>
          </p:nvPr>
        </p:nvSpPr>
        <p:spPr>
          <a:xfrm>
            <a:off x="685800" y="1066800"/>
            <a:ext cx="7772400" cy="1143000"/>
          </a:xfrm>
        </p:spPr>
        <p:txBody>
          <a:bodyPr/>
          <a:lstStyle>
            <a:lvl1pPr>
              <a:defRPr/>
            </a:lvl1pPr>
          </a:lstStyle>
          <a:p>
            <a:r>
              <a:rPr lang="en-US" smtClean="0"/>
              <a:t>Click to edit Master title style</a:t>
            </a:r>
            <a:endParaRPr lang="en-US"/>
          </a:p>
        </p:txBody>
      </p:sp>
      <p:sp>
        <p:nvSpPr>
          <p:cNvPr id="17411" name="Rectangle 3"/>
          <p:cNvSpPr>
            <a:spLocks noGrp="1" noChangeArrowheads="1"/>
          </p:cNvSpPr>
          <p:nvPr>
            <p:ph type="subTitle" idx="1"/>
          </p:nvPr>
        </p:nvSpPr>
        <p:spPr>
          <a:xfrm>
            <a:off x="1371600" y="2895600"/>
            <a:ext cx="6400800" cy="1752600"/>
          </a:xfrm>
          <a:ln>
            <a:noFill/>
          </a:ln>
        </p:spPr>
        <p:txBody>
          <a:bodyPr/>
          <a:lstStyle>
            <a:lvl1pPr marL="0" indent="0" algn="ctr">
              <a:buFontTx/>
              <a:buNone/>
              <a:defRPr/>
            </a:lvl1pPr>
          </a:lstStyle>
          <a:p>
            <a:r>
              <a:rPr lang="en-US" smtClean="0"/>
              <a:t>Click to edit Master subtitle style</a:t>
            </a:r>
            <a:endParaRPr lang="en-US"/>
          </a:p>
        </p:txBody>
      </p:sp>
      <p:sp>
        <p:nvSpPr>
          <p:cNvPr id="5" name="Date Placeholder 4"/>
          <p:cNvSpPr>
            <a:spLocks noGrp="1"/>
          </p:cNvSpPr>
          <p:nvPr>
            <p:ph type="dt" sz="half" idx="10"/>
          </p:nvPr>
        </p:nvSpPr>
        <p:spPr/>
        <p:txBody>
          <a:bodyPr/>
          <a:lstStyle/>
          <a:p>
            <a:r>
              <a:rPr lang="en-US" smtClean="0"/>
              <a:t>1st Aug 2012 (Webex)</a:t>
            </a:r>
            <a:endParaRPr lang="en-US"/>
          </a:p>
        </p:txBody>
      </p:sp>
      <p:sp>
        <p:nvSpPr>
          <p:cNvPr id="6" name="Slide Number Placeholder 5"/>
          <p:cNvSpPr>
            <a:spLocks noGrp="1"/>
          </p:cNvSpPr>
          <p:nvPr>
            <p:ph type="sldNum" sz="quarter" idx="11"/>
          </p:nvPr>
        </p:nvSpPr>
        <p:spPr/>
        <p:txBody>
          <a:bodyPr/>
          <a:lstStyle/>
          <a:p>
            <a:fld id="{C6AEDAB0-DE31-4C5F-9DE8-C3A9371A2BE0}" type="slidenum">
              <a:rPr lang="en-US" smtClean="0"/>
              <a:pPr/>
              <a:t>‹#›</a:t>
            </a:fld>
            <a:endParaRPr lang="en-US"/>
          </a:p>
        </p:txBody>
      </p:sp>
      <p:sp>
        <p:nvSpPr>
          <p:cNvPr id="7" name="Footer Placeholder 6"/>
          <p:cNvSpPr>
            <a:spLocks noGrp="1"/>
          </p:cNvSpPr>
          <p:nvPr>
            <p:ph type="ftr" sz="quarter" idx="12"/>
          </p:nvPr>
        </p:nvSpPr>
        <p:spPr/>
        <p:txBody>
          <a:bodyPr/>
          <a:lstStyle/>
          <a:p>
            <a:r>
              <a:rPr lang="en-US" smtClean="0"/>
              <a:t>IIFC: Instrumentation &amp; Controls</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400" y="1066800"/>
            <a:ext cx="87630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1st Aug 2012 (Webex)</a:t>
            </a:r>
            <a:endParaRPr lang="en-US"/>
          </a:p>
        </p:txBody>
      </p:sp>
      <p:sp>
        <p:nvSpPr>
          <p:cNvPr id="5" name="Slide Number Placeholder 4"/>
          <p:cNvSpPr>
            <a:spLocks noGrp="1"/>
          </p:cNvSpPr>
          <p:nvPr>
            <p:ph type="sldNum" sz="quarter" idx="11"/>
          </p:nvPr>
        </p:nvSpPr>
        <p:spPr/>
        <p:txBody>
          <a:bodyPr/>
          <a:lstStyle/>
          <a:p>
            <a:fld id="{C6AEDAB0-DE31-4C5F-9DE8-C3A9371A2BE0}" type="slidenum">
              <a:rPr lang="en-US" smtClean="0"/>
              <a:pPr/>
              <a:t>‹#›</a:t>
            </a:fld>
            <a:endParaRPr lang="en-US"/>
          </a:p>
        </p:txBody>
      </p:sp>
      <p:sp>
        <p:nvSpPr>
          <p:cNvPr id="6" name="Footer Placeholder 5"/>
          <p:cNvSpPr>
            <a:spLocks noGrp="1"/>
          </p:cNvSpPr>
          <p:nvPr>
            <p:ph type="ftr" sz="quarter" idx="12"/>
          </p:nvPr>
        </p:nvSpPr>
        <p:spPr/>
        <p:txBody>
          <a:bodyPr/>
          <a:lstStyle/>
          <a:p>
            <a:r>
              <a:rPr lang="en-US" smtClean="0"/>
              <a:t>IIFC: Instrumentation &amp; Controls</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990600"/>
            <a:ext cx="4305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90600"/>
            <a:ext cx="4305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1st Aug 2012 (Webex)</a:t>
            </a:r>
            <a:endParaRPr lang="en-US"/>
          </a:p>
        </p:txBody>
      </p:sp>
      <p:sp>
        <p:nvSpPr>
          <p:cNvPr id="6" name="Slide Number Placeholder 5"/>
          <p:cNvSpPr>
            <a:spLocks noGrp="1"/>
          </p:cNvSpPr>
          <p:nvPr>
            <p:ph type="sldNum" sz="quarter" idx="11"/>
          </p:nvPr>
        </p:nvSpPr>
        <p:spPr/>
        <p:txBody>
          <a:bodyPr/>
          <a:lstStyle/>
          <a:p>
            <a:fld id="{C6AEDAB0-DE31-4C5F-9DE8-C3A9371A2BE0}" type="slidenum">
              <a:rPr lang="en-US" smtClean="0"/>
              <a:pPr/>
              <a:t>‹#›</a:t>
            </a:fld>
            <a:endParaRPr lang="en-US"/>
          </a:p>
        </p:txBody>
      </p:sp>
      <p:sp>
        <p:nvSpPr>
          <p:cNvPr id="7" name="Footer Placeholder 6"/>
          <p:cNvSpPr>
            <a:spLocks noGrp="1"/>
          </p:cNvSpPr>
          <p:nvPr>
            <p:ph type="ftr" sz="quarter" idx="12"/>
          </p:nvPr>
        </p:nvSpPr>
        <p:spPr/>
        <p:txBody>
          <a:bodyPr/>
          <a:lstStyle/>
          <a:p>
            <a:r>
              <a:rPr lang="en-US" smtClean="0"/>
              <a:t>IIFC: Instrumentation &amp; Controls</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1st Aug 2012 (Webex)</a:t>
            </a:r>
            <a:endParaRPr lang="en-US"/>
          </a:p>
        </p:txBody>
      </p:sp>
      <p:sp>
        <p:nvSpPr>
          <p:cNvPr id="4" name="Slide Number Placeholder 3"/>
          <p:cNvSpPr>
            <a:spLocks noGrp="1"/>
          </p:cNvSpPr>
          <p:nvPr>
            <p:ph type="sldNum" sz="quarter" idx="11"/>
          </p:nvPr>
        </p:nvSpPr>
        <p:spPr/>
        <p:txBody>
          <a:bodyPr/>
          <a:lstStyle/>
          <a:p>
            <a:fld id="{C6AEDAB0-DE31-4C5F-9DE8-C3A9371A2BE0}" type="slidenum">
              <a:rPr lang="en-US" smtClean="0"/>
              <a:pPr/>
              <a:t>‹#›</a:t>
            </a:fld>
            <a:endParaRPr lang="en-US"/>
          </a:p>
        </p:txBody>
      </p:sp>
      <p:sp>
        <p:nvSpPr>
          <p:cNvPr id="5" name="Footer Placeholder 4"/>
          <p:cNvSpPr>
            <a:spLocks noGrp="1"/>
          </p:cNvSpPr>
          <p:nvPr>
            <p:ph type="ftr" sz="quarter" idx="12"/>
          </p:nvPr>
        </p:nvSpPr>
        <p:spPr/>
        <p:txBody>
          <a:bodyPr/>
          <a:lstStyle/>
          <a:p>
            <a:r>
              <a:rPr lang="en-US" smtClean="0"/>
              <a:t>IIFC: Instrumentation &amp; Controls</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EE9C6BD-8FC2-45B6-A0C4-27D8D00CC950}" type="datetimeFigureOut">
              <a:rPr lang="en-US"/>
              <a:pPr>
                <a:defRPr/>
              </a:pPr>
              <a:t>11/20/2012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09C7004-5EF6-43D0-834F-CC5321F401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0"/>
            <a:ext cx="7010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990600"/>
            <a:ext cx="8763000" cy="5410200"/>
          </a:xfrm>
          <a:prstGeom prst="rect">
            <a:avLst/>
          </a:prstGeom>
          <a:noFill/>
          <a:ln w="19050">
            <a:solidFill>
              <a:srgbClr val="006600"/>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Line 7"/>
          <p:cNvSpPr>
            <a:spLocks noChangeShapeType="1"/>
          </p:cNvSpPr>
          <p:nvPr/>
        </p:nvSpPr>
        <p:spPr bwMode="auto">
          <a:xfrm>
            <a:off x="381000" y="6477000"/>
            <a:ext cx="8382000" cy="0"/>
          </a:xfrm>
          <a:prstGeom prst="line">
            <a:avLst/>
          </a:prstGeom>
          <a:noFill/>
          <a:ln w="19050">
            <a:solidFill>
              <a:srgbClr val="800000"/>
            </a:solidFill>
            <a:round/>
            <a:headEnd/>
            <a:tailEnd/>
          </a:ln>
          <a:effectLst/>
        </p:spPr>
        <p:txBody>
          <a:bodyPr wrap="none" anchor="ctr"/>
          <a:lstStyle/>
          <a:p>
            <a:pPr eaLnBrk="0" hangingPunct="0">
              <a:defRPr/>
            </a:pPr>
            <a:endParaRPr lang="en-US">
              <a:latin typeface="Arial" charset="0"/>
            </a:endParaRPr>
          </a:p>
        </p:txBody>
      </p:sp>
      <p:sp>
        <p:nvSpPr>
          <p:cNvPr id="1032" name="Rectangle 8"/>
          <p:cNvSpPr>
            <a:spLocks noChangeArrowheads="1"/>
          </p:cNvSpPr>
          <p:nvPr/>
        </p:nvSpPr>
        <p:spPr bwMode="auto">
          <a:xfrm>
            <a:off x="0" y="838200"/>
            <a:ext cx="9144000" cy="76200"/>
          </a:xfrm>
          <a:prstGeom prst="rect">
            <a:avLst/>
          </a:prstGeom>
          <a:solidFill>
            <a:srgbClr val="0000FF"/>
          </a:solidFill>
          <a:ln w="9525">
            <a:solidFill>
              <a:schemeClr val="tx1"/>
            </a:solidFill>
            <a:miter lim="800000"/>
            <a:headEnd/>
            <a:tailEnd/>
          </a:ln>
          <a:effectLst/>
        </p:spPr>
        <p:txBody>
          <a:bodyPr wrap="none" anchor="ctr"/>
          <a:lstStyle/>
          <a:p>
            <a:pPr eaLnBrk="0" hangingPunct="0">
              <a:defRPr/>
            </a:pPr>
            <a:endParaRPr lang="en-US">
              <a:latin typeface="Arial" charset="0"/>
            </a:endParaRPr>
          </a:p>
        </p:txBody>
      </p:sp>
      <p:pic>
        <p:nvPicPr>
          <p:cNvPr id="1033" name="Picture 16"/>
          <p:cNvPicPr>
            <a:picLocks noChangeAspect="1" noChangeArrowheads="1"/>
          </p:cNvPicPr>
          <p:nvPr/>
        </p:nvPicPr>
        <p:blipFill>
          <a:blip r:embed="rId7" cstate="print"/>
          <a:srcRect/>
          <a:stretch>
            <a:fillRect/>
          </a:stretch>
        </p:blipFill>
        <p:spPr bwMode="auto">
          <a:xfrm>
            <a:off x="0" y="0"/>
            <a:ext cx="815975" cy="838200"/>
          </a:xfrm>
          <a:prstGeom prst="rect">
            <a:avLst/>
          </a:prstGeom>
          <a:noFill/>
          <a:ln w="9525">
            <a:noFill/>
            <a:miter lim="800000"/>
            <a:headEnd/>
            <a:tailEnd/>
          </a:ln>
        </p:spPr>
      </p:pic>
      <p:pic>
        <p:nvPicPr>
          <p:cNvPr id="1034" name="Picture 19" descr="DAE_LOGO"/>
          <p:cNvPicPr>
            <a:picLocks noChangeAspect="1" noChangeArrowheads="1"/>
          </p:cNvPicPr>
          <p:nvPr/>
        </p:nvPicPr>
        <p:blipFill>
          <a:blip r:embed="rId8" cstate="print"/>
          <a:srcRect/>
          <a:stretch>
            <a:fillRect/>
          </a:stretch>
        </p:blipFill>
        <p:spPr bwMode="auto">
          <a:xfrm>
            <a:off x="8305800" y="0"/>
            <a:ext cx="838200" cy="762000"/>
          </a:xfrm>
          <a:prstGeom prst="rect">
            <a:avLst/>
          </a:prstGeom>
          <a:noFill/>
          <a:ln w="9525">
            <a:noFill/>
            <a:miter lim="800000"/>
            <a:headEnd/>
            <a:tailEnd/>
          </a:ln>
        </p:spPr>
      </p:pic>
      <p:sp>
        <p:nvSpPr>
          <p:cNvPr id="8" name="Date Placeholder 7"/>
          <p:cNvSpPr>
            <a:spLocks noGrp="1"/>
          </p:cNvSpPr>
          <p:nvPr>
            <p:ph type="dt" sz="half" idx="2"/>
          </p:nvPr>
        </p:nvSpPr>
        <p:spPr>
          <a:xfrm>
            <a:off x="47306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1st Aug 2012 (Webex)</a:t>
            </a:r>
            <a:endParaRPr lang="en-US"/>
          </a:p>
        </p:txBody>
      </p:sp>
      <p:sp>
        <p:nvSpPr>
          <p:cNvPr id="9" name="Footer Placeholder 8"/>
          <p:cNvSpPr>
            <a:spLocks noGrp="1"/>
          </p:cNvSpPr>
          <p:nvPr>
            <p:ph type="ftr" sz="quarter" idx="3"/>
          </p:nvPr>
        </p:nvSpPr>
        <p:spPr>
          <a:xfrm>
            <a:off x="314006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IIFC: Instrumentation &amp; Controls</a:t>
            </a:r>
            <a:endParaRPr lang="en-US"/>
          </a:p>
        </p:txBody>
      </p:sp>
      <p:sp>
        <p:nvSpPr>
          <p:cNvPr id="10" name="Slide Number Placeholder 9"/>
          <p:cNvSpPr>
            <a:spLocks noGrp="1"/>
          </p:cNvSpPr>
          <p:nvPr>
            <p:ph type="sldNum" sz="quarter" idx="4"/>
          </p:nvPr>
        </p:nvSpPr>
        <p:spPr>
          <a:xfrm>
            <a:off x="656906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EDAB0-DE31-4C5F-9DE8-C3A9371A2B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7" r:id="rId3"/>
    <p:sldLayoutId id="2147483809" r:id="rId4"/>
    <p:sldLayoutId id="2147483810" r:id="rId5"/>
  </p:sldLayoutIdLst>
  <p:hf hdr="0"/>
  <p:txStyles>
    <p:titleStyle>
      <a:lvl1pPr algn="ctr" rtl="0" eaLnBrk="1" fontAlgn="base" hangingPunct="1">
        <a:spcBef>
          <a:spcPct val="0"/>
        </a:spcBef>
        <a:spcAft>
          <a:spcPct val="0"/>
        </a:spcAft>
        <a:defRPr sz="3600" b="1">
          <a:solidFill>
            <a:srgbClr val="008000"/>
          </a:solidFill>
          <a:latin typeface="+mj-lt"/>
          <a:ea typeface="+mj-ea"/>
          <a:cs typeface="+mj-cs"/>
        </a:defRPr>
      </a:lvl1pPr>
      <a:lvl2pPr algn="ctr" rtl="0" eaLnBrk="1" fontAlgn="base" hangingPunct="1">
        <a:spcBef>
          <a:spcPct val="0"/>
        </a:spcBef>
        <a:spcAft>
          <a:spcPct val="0"/>
        </a:spcAft>
        <a:defRPr sz="3600" b="1">
          <a:solidFill>
            <a:srgbClr val="008000"/>
          </a:solidFill>
          <a:latin typeface="Arial Rounded MT Bold" pitchFamily="34" charset="0"/>
        </a:defRPr>
      </a:lvl2pPr>
      <a:lvl3pPr algn="ctr" rtl="0" eaLnBrk="1" fontAlgn="base" hangingPunct="1">
        <a:spcBef>
          <a:spcPct val="0"/>
        </a:spcBef>
        <a:spcAft>
          <a:spcPct val="0"/>
        </a:spcAft>
        <a:defRPr sz="3600" b="1">
          <a:solidFill>
            <a:srgbClr val="008000"/>
          </a:solidFill>
          <a:latin typeface="Arial Rounded MT Bold" pitchFamily="34" charset="0"/>
        </a:defRPr>
      </a:lvl3pPr>
      <a:lvl4pPr algn="ctr" rtl="0" eaLnBrk="1" fontAlgn="base" hangingPunct="1">
        <a:spcBef>
          <a:spcPct val="0"/>
        </a:spcBef>
        <a:spcAft>
          <a:spcPct val="0"/>
        </a:spcAft>
        <a:defRPr sz="3600" b="1">
          <a:solidFill>
            <a:srgbClr val="008000"/>
          </a:solidFill>
          <a:latin typeface="Arial Rounded MT Bold" pitchFamily="34" charset="0"/>
        </a:defRPr>
      </a:lvl4pPr>
      <a:lvl5pPr algn="ctr" rtl="0" eaLnBrk="1" fontAlgn="base" hangingPunct="1">
        <a:spcBef>
          <a:spcPct val="0"/>
        </a:spcBef>
        <a:spcAft>
          <a:spcPct val="0"/>
        </a:spcAft>
        <a:defRPr sz="3600" b="1">
          <a:solidFill>
            <a:srgbClr val="008000"/>
          </a:solidFill>
          <a:latin typeface="Arial Rounded MT Bold" pitchFamily="34" charset="0"/>
        </a:defRPr>
      </a:lvl5pPr>
      <a:lvl6pPr marL="457200" algn="ctr" rtl="0" eaLnBrk="1" fontAlgn="base" hangingPunct="1">
        <a:spcBef>
          <a:spcPct val="0"/>
        </a:spcBef>
        <a:spcAft>
          <a:spcPct val="0"/>
        </a:spcAft>
        <a:defRPr sz="3600" b="1">
          <a:solidFill>
            <a:srgbClr val="008000"/>
          </a:solidFill>
          <a:latin typeface="Arial Rounded MT Bold" pitchFamily="34" charset="0"/>
        </a:defRPr>
      </a:lvl6pPr>
      <a:lvl7pPr marL="914400" algn="ctr" rtl="0" eaLnBrk="1" fontAlgn="base" hangingPunct="1">
        <a:spcBef>
          <a:spcPct val="0"/>
        </a:spcBef>
        <a:spcAft>
          <a:spcPct val="0"/>
        </a:spcAft>
        <a:defRPr sz="3600" b="1">
          <a:solidFill>
            <a:srgbClr val="008000"/>
          </a:solidFill>
          <a:latin typeface="Arial Rounded MT Bold" pitchFamily="34" charset="0"/>
        </a:defRPr>
      </a:lvl7pPr>
      <a:lvl8pPr marL="1371600" algn="ctr" rtl="0" eaLnBrk="1" fontAlgn="base" hangingPunct="1">
        <a:spcBef>
          <a:spcPct val="0"/>
        </a:spcBef>
        <a:spcAft>
          <a:spcPct val="0"/>
        </a:spcAft>
        <a:defRPr sz="3600" b="1">
          <a:solidFill>
            <a:srgbClr val="008000"/>
          </a:solidFill>
          <a:latin typeface="Arial Rounded MT Bold" pitchFamily="34" charset="0"/>
        </a:defRPr>
      </a:lvl8pPr>
      <a:lvl9pPr marL="1828800" algn="ctr" rtl="0" eaLnBrk="1" fontAlgn="base" hangingPunct="1">
        <a:spcBef>
          <a:spcPct val="0"/>
        </a:spcBef>
        <a:spcAft>
          <a:spcPct val="0"/>
        </a:spcAft>
        <a:defRPr sz="3600" b="1">
          <a:solidFill>
            <a:srgbClr val="008000"/>
          </a:solidFill>
          <a:latin typeface="Arial Rounded MT Bold" pitchFamily="34"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b="1">
          <a:solidFill>
            <a:srgbClr val="000099"/>
          </a:solidFill>
          <a:latin typeface="+mn-lt"/>
        </a:defRPr>
      </a:lvl2pPr>
      <a:lvl3pPr marL="1143000" indent="-228600" algn="l" rtl="0" eaLnBrk="1" fontAlgn="base" hangingPunct="1">
        <a:spcBef>
          <a:spcPct val="20000"/>
        </a:spcBef>
        <a:spcAft>
          <a:spcPct val="0"/>
        </a:spcAft>
        <a:buChar char="•"/>
        <a:defRPr b="1">
          <a:solidFill>
            <a:srgbClr val="378614"/>
          </a:solidFill>
          <a:latin typeface="+mn-lt"/>
        </a:defRPr>
      </a:lvl3pPr>
      <a:lvl4pPr marL="1600200" indent="-228600" algn="l" rtl="0" eaLnBrk="1" fontAlgn="base" hangingPunct="1">
        <a:spcBef>
          <a:spcPct val="20000"/>
        </a:spcBef>
        <a:spcAft>
          <a:spcPct val="0"/>
        </a:spcAft>
        <a:buChar char="–"/>
        <a:defRPr sz="1600" b="1">
          <a:solidFill>
            <a:schemeClr val="tx1"/>
          </a:solidFill>
          <a:latin typeface="+mn-lt"/>
        </a:defRPr>
      </a:lvl4pPr>
      <a:lvl5pPr marL="2057400" indent="-228600" algn="l" rtl="0" eaLnBrk="1" fontAlgn="base" hangingPunct="1">
        <a:spcBef>
          <a:spcPct val="20000"/>
        </a:spcBef>
        <a:spcAft>
          <a:spcPct val="0"/>
        </a:spcAft>
        <a:buChar char="»"/>
        <a:defRPr sz="1000" b="1">
          <a:solidFill>
            <a:schemeClr val="tx1"/>
          </a:solidFill>
          <a:latin typeface="+mn-lt"/>
        </a:defRPr>
      </a:lvl5pPr>
      <a:lvl6pPr marL="2514600" indent="-228600" algn="l" rtl="0" eaLnBrk="1" fontAlgn="base" hangingPunct="1">
        <a:spcBef>
          <a:spcPct val="20000"/>
        </a:spcBef>
        <a:spcAft>
          <a:spcPct val="0"/>
        </a:spcAft>
        <a:buChar char="»"/>
        <a:defRPr sz="1000" b="1">
          <a:solidFill>
            <a:schemeClr val="tx1"/>
          </a:solidFill>
          <a:latin typeface="+mn-lt"/>
        </a:defRPr>
      </a:lvl6pPr>
      <a:lvl7pPr marL="2971800" indent="-228600" algn="l" rtl="0" eaLnBrk="1" fontAlgn="base" hangingPunct="1">
        <a:spcBef>
          <a:spcPct val="20000"/>
        </a:spcBef>
        <a:spcAft>
          <a:spcPct val="0"/>
        </a:spcAft>
        <a:buChar char="»"/>
        <a:defRPr sz="1000" b="1">
          <a:solidFill>
            <a:schemeClr val="tx1"/>
          </a:solidFill>
          <a:latin typeface="+mn-lt"/>
        </a:defRPr>
      </a:lvl7pPr>
      <a:lvl8pPr marL="3429000" indent="-228600" algn="l" rtl="0" eaLnBrk="1" fontAlgn="base" hangingPunct="1">
        <a:spcBef>
          <a:spcPct val="20000"/>
        </a:spcBef>
        <a:spcAft>
          <a:spcPct val="0"/>
        </a:spcAft>
        <a:buChar char="»"/>
        <a:defRPr sz="1000" b="1">
          <a:solidFill>
            <a:schemeClr val="tx1"/>
          </a:solidFill>
          <a:latin typeface="+mn-lt"/>
        </a:defRPr>
      </a:lvl8pPr>
      <a:lvl9pPr marL="3886200" indent="-228600" algn="l" rtl="0" eaLnBrk="1" fontAlgn="base" hangingPunct="1">
        <a:spcBef>
          <a:spcPct val="20000"/>
        </a:spcBef>
        <a:spcAft>
          <a:spcPct val="0"/>
        </a:spcAft>
        <a:buChar char="»"/>
        <a:defRPr sz="1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5.xml"/><Relationship Id="rId5" Type="http://schemas.openxmlformats.org/officeDocument/2006/relationships/image" Target="../media/image9.jpeg"/><Relationship Id="rId4" Type="http://schemas.openxmlformats.org/officeDocument/2006/relationships/image" Target="../media/image8.jpeg"/></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idx="4294967295"/>
          </p:nvPr>
        </p:nvSpPr>
        <p:spPr>
          <a:xfrm>
            <a:off x="762000" y="152400"/>
            <a:ext cx="7620000" cy="762000"/>
          </a:xfrm>
        </p:spPr>
        <p:txBody>
          <a:bodyPr/>
          <a:lstStyle/>
          <a:p>
            <a:pPr algn="ctr"/>
            <a:r>
              <a:rPr lang="en-US" sz="4000" dirty="0" smtClean="0"/>
              <a:t>IIFC   C&amp;I - </a:t>
            </a:r>
            <a:r>
              <a:rPr lang="en-US" dirty="0" smtClean="0"/>
              <a:t>Present Status</a:t>
            </a:r>
          </a:p>
        </p:txBody>
      </p:sp>
      <p:sp>
        <p:nvSpPr>
          <p:cNvPr id="5123" name="Subtitle 2"/>
          <p:cNvSpPr>
            <a:spLocks noGrp="1"/>
          </p:cNvSpPr>
          <p:nvPr>
            <p:ph type="subTitle" idx="4294967295"/>
          </p:nvPr>
        </p:nvSpPr>
        <p:spPr>
          <a:xfrm>
            <a:off x="381000" y="4572000"/>
            <a:ext cx="8464550" cy="1676400"/>
          </a:xfrm>
          <a:ln>
            <a:solidFill>
              <a:schemeClr val="bg1"/>
            </a:solidFill>
          </a:ln>
        </p:spPr>
        <p:txBody>
          <a:bodyPr/>
          <a:lstStyle/>
          <a:p>
            <a:pPr lvl="4" algn="r">
              <a:buNone/>
            </a:pPr>
            <a:r>
              <a:rPr lang="en-IN" sz="4800" dirty="0" smtClean="0">
                <a:solidFill>
                  <a:srgbClr val="000099"/>
                </a:solidFill>
                <a:latin typeface="Times New Roman" pitchFamily="18" charset="0"/>
                <a:cs typeface="Times New Roman" pitchFamily="18" charset="0"/>
              </a:rPr>
              <a:t>Electronics Division</a:t>
            </a:r>
          </a:p>
          <a:p>
            <a:pPr algn="r">
              <a:buNone/>
            </a:pPr>
            <a:r>
              <a:rPr lang="en-IN" sz="4800" dirty="0" smtClean="0">
                <a:solidFill>
                  <a:srgbClr val="000099"/>
                </a:solidFill>
                <a:latin typeface="Times New Roman" pitchFamily="18" charset="0"/>
                <a:cs typeface="Times New Roman" pitchFamily="18" charset="0"/>
              </a:rPr>
              <a:t>BARC</a:t>
            </a:r>
            <a:endParaRPr lang="en-US" sz="4400" dirty="0" smtClean="0">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228600"/>
            <a:ext cx="7543800" cy="685800"/>
          </a:xfrm>
        </p:spPr>
        <p:txBody>
          <a:bodyPr/>
          <a:lstStyle/>
          <a:p>
            <a:pPr algn="ctr"/>
            <a:r>
              <a:rPr lang="en-US" sz="4000" dirty="0" smtClean="0"/>
              <a:t>RFPI - </a:t>
            </a:r>
            <a:r>
              <a:rPr lang="en-US" dirty="0" smtClean="0"/>
              <a:t>Low Speed signals</a:t>
            </a:r>
          </a:p>
        </p:txBody>
      </p:sp>
      <p:sp>
        <p:nvSpPr>
          <p:cNvPr id="15363" name="Rectangle 3"/>
          <p:cNvSpPr>
            <a:spLocks noGrp="1" noChangeArrowheads="1"/>
          </p:cNvSpPr>
          <p:nvPr>
            <p:ph idx="1"/>
          </p:nvPr>
        </p:nvSpPr>
        <p:spPr>
          <a:ln>
            <a:solidFill>
              <a:schemeClr val="bg1"/>
            </a:solidFill>
          </a:ln>
        </p:spPr>
        <p:txBody>
          <a:bodyPr/>
          <a:lstStyle/>
          <a:p>
            <a:r>
              <a:rPr lang="en-US" sz="3200" dirty="0" smtClean="0">
                <a:solidFill>
                  <a:srgbClr val="000099"/>
                </a:solidFill>
              </a:rPr>
              <a:t>Waveguide Pressure</a:t>
            </a:r>
          </a:p>
          <a:p>
            <a:r>
              <a:rPr lang="en-US" sz="3200" dirty="0" smtClean="0">
                <a:solidFill>
                  <a:srgbClr val="000099"/>
                </a:solidFill>
              </a:rPr>
              <a:t>Coupler Temperature</a:t>
            </a:r>
          </a:p>
          <a:p>
            <a:r>
              <a:rPr lang="en-US" sz="3200" dirty="0" smtClean="0">
                <a:solidFill>
                  <a:srgbClr val="000099"/>
                </a:solidFill>
              </a:rPr>
              <a:t>Coupler and Cavity Ion gauge controller</a:t>
            </a:r>
          </a:p>
          <a:p>
            <a:r>
              <a:rPr lang="en-US" sz="3200" dirty="0" smtClean="0">
                <a:solidFill>
                  <a:srgbClr val="000099"/>
                </a:solidFill>
              </a:rPr>
              <a:t>Coupler and Cavity Vacuum pump controller</a:t>
            </a:r>
          </a:p>
          <a:p>
            <a:r>
              <a:rPr lang="en-US" sz="3200" dirty="0" smtClean="0">
                <a:solidFill>
                  <a:srgbClr val="000099"/>
                </a:solidFill>
              </a:rPr>
              <a:t>Klystron parameters</a:t>
            </a:r>
          </a:p>
          <a:p>
            <a:pPr marL="0" indent="0" algn="just">
              <a:buNone/>
              <a:tabLst>
                <a:tab pos="285750" algn="l"/>
              </a:tabLst>
            </a:pPr>
            <a:r>
              <a:rPr lang="en-US" sz="3200" i="1" dirty="0" smtClean="0">
                <a:solidFill>
                  <a:srgbClr val="FF0000"/>
                </a:solidFill>
              </a:rPr>
              <a:t>These signals are handled through a PLC which sends a TTL active low level to the RFPI system to inhibit RF</a:t>
            </a:r>
            <a:endParaRPr lang="en-US" sz="2800" i="1" dirty="0" smtClean="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381000"/>
            <a:ext cx="7543800" cy="533400"/>
          </a:xfrm>
        </p:spPr>
        <p:txBody>
          <a:bodyPr>
            <a:noAutofit/>
          </a:bodyPr>
          <a:lstStyle/>
          <a:p>
            <a:pPr algn="ctr"/>
            <a:r>
              <a:rPr lang="en-US" sz="2400" dirty="0" smtClean="0"/>
              <a:t>VME64 -TRANSITION BOARD ARCHITECTURE</a:t>
            </a:r>
          </a:p>
        </p:txBody>
      </p:sp>
      <p:sp>
        <p:nvSpPr>
          <p:cNvPr id="14340" name="Rectangle 4"/>
          <p:cNvSpPr>
            <a:spLocks noChangeArrowheads="1"/>
          </p:cNvSpPr>
          <p:nvPr/>
        </p:nvSpPr>
        <p:spPr bwMode="auto">
          <a:xfrm>
            <a:off x="2209800" y="1676400"/>
            <a:ext cx="2663825" cy="3097213"/>
          </a:xfrm>
          <a:prstGeom prst="rect">
            <a:avLst/>
          </a:prstGeom>
          <a:solidFill>
            <a:schemeClr val="accent1"/>
          </a:solidFill>
          <a:ln w="9525">
            <a:solidFill>
              <a:schemeClr val="tx1"/>
            </a:solidFill>
            <a:miter lim="800000"/>
            <a:headEnd/>
            <a:tailEnd/>
          </a:ln>
        </p:spPr>
        <p:txBody>
          <a:bodyPr wrap="none" anchor="ctr"/>
          <a:lstStyle/>
          <a:p>
            <a:endParaRPr lang="en-US">
              <a:latin typeface="Constantia" pitchFamily="18" charset="0"/>
            </a:endParaRPr>
          </a:p>
        </p:txBody>
      </p:sp>
      <p:sp>
        <p:nvSpPr>
          <p:cNvPr id="14342" name="Rectangle 6"/>
          <p:cNvSpPr>
            <a:spLocks noChangeArrowheads="1"/>
          </p:cNvSpPr>
          <p:nvPr/>
        </p:nvSpPr>
        <p:spPr bwMode="auto">
          <a:xfrm>
            <a:off x="4873625" y="3513138"/>
            <a:ext cx="107950" cy="936625"/>
          </a:xfrm>
          <a:prstGeom prst="rect">
            <a:avLst/>
          </a:prstGeom>
          <a:solidFill>
            <a:srgbClr val="FF3300"/>
          </a:solidFill>
          <a:ln w="9525">
            <a:solidFill>
              <a:srgbClr val="FF3300"/>
            </a:solidFill>
            <a:miter lim="800000"/>
            <a:headEnd/>
            <a:tailEnd/>
          </a:ln>
        </p:spPr>
        <p:txBody>
          <a:bodyPr wrap="none" anchor="ctr"/>
          <a:lstStyle/>
          <a:p>
            <a:endParaRPr lang="en-US">
              <a:latin typeface="Constantia" pitchFamily="18" charset="0"/>
            </a:endParaRPr>
          </a:p>
        </p:txBody>
      </p:sp>
      <p:sp>
        <p:nvSpPr>
          <p:cNvPr id="14343" name="Rectangle 7"/>
          <p:cNvSpPr>
            <a:spLocks noChangeArrowheads="1"/>
          </p:cNvSpPr>
          <p:nvPr/>
        </p:nvSpPr>
        <p:spPr bwMode="auto">
          <a:xfrm>
            <a:off x="4981575" y="1676400"/>
            <a:ext cx="215900" cy="3097213"/>
          </a:xfrm>
          <a:prstGeom prst="rect">
            <a:avLst/>
          </a:prstGeom>
          <a:solidFill>
            <a:schemeClr val="accent1"/>
          </a:solidFill>
          <a:ln w="9525">
            <a:solidFill>
              <a:schemeClr val="tx1"/>
            </a:solidFill>
            <a:miter lim="800000"/>
            <a:headEnd/>
            <a:tailEnd/>
          </a:ln>
        </p:spPr>
        <p:txBody>
          <a:bodyPr wrap="none" anchor="ctr"/>
          <a:lstStyle/>
          <a:p>
            <a:endParaRPr lang="en-US">
              <a:latin typeface="Constantia" pitchFamily="18" charset="0"/>
            </a:endParaRPr>
          </a:p>
        </p:txBody>
      </p:sp>
      <p:sp>
        <p:nvSpPr>
          <p:cNvPr id="14346" name="Rectangle 10"/>
          <p:cNvSpPr>
            <a:spLocks noChangeArrowheads="1"/>
          </p:cNvSpPr>
          <p:nvPr/>
        </p:nvSpPr>
        <p:spPr bwMode="auto">
          <a:xfrm>
            <a:off x="5549906" y="1649405"/>
            <a:ext cx="828675" cy="3097213"/>
          </a:xfrm>
          <a:prstGeom prst="rect">
            <a:avLst/>
          </a:prstGeom>
          <a:solidFill>
            <a:schemeClr val="accent1"/>
          </a:solidFill>
          <a:ln w="9525">
            <a:solidFill>
              <a:schemeClr val="tx1"/>
            </a:solidFill>
            <a:miter lim="800000"/>
            <a:headEnd/>
            <a:tailEnd/>
          </a:ln>
        </p:spPr>
        <p:txBody>
          <a:bodyPr wrap="none" anchor="ctr"/>
          <a:lstStyle/>
          <a:p>
            <a:endParaRPr lang="en-US">
              <a:latin typeface="Constantia" pitchFamily="18" charset="0"/>
            </a:endParaRPr>
          </a:p>
        </p:txBody>
      </p:sp>
      <p:sp>
        <p:nvSpPr>
          <p:cNvPr id="14348" name="Rectangle 12"/>
          <p:cNvSpPr>
            <a:spLocks noChangeArrowheads="1"/>
          </p:cNvSpPr>
          <p:nvPr/>
        </p:nvSpPr>
        <p:spPr bwMode="auto">
          <a:xfrm>
            <a:off x="5197475" y="3513138"/>
            <a:ext cx="360362" cy="936625"/>
          </a:xfrm>
          <a:prstGeom prst="rect">
            <a:avLst/>
          </a:prstGeom>
          <a:solidFill>
            <a:srgbClr val="FF3300"/>
          </a:solidFill>
          <a:ln w="9525">
            <a:solidFill>
              <a:srgbClr val="FF3300"/>
            </a:solidFill>
            <a:miter lim="800000"/>
            <a:headEnd/>
            <a:tailEnd/>
          </a:ln>
        </p:spPr>
        <p:txBody>
          <a:bodyPr wrap="none" anchor="ctr"/>
          <a:lstStyle/>
          <a:p>
            <a:endParaRPr lang="en-US">
              <a:latin typeface="Constantia" pitchFamily="18" charset="0"/>
            </a:endParaRPr>
          </a:p>
        </p:txBody>
      </p:sp>
      <p:sp>
        <p:nvSpPr>
          <p:cNvPr id="14349" name="Line 13"/>
          <p:cNvSpPr>
            <a:spLocks noChangeShapeType="1"/>
          </p:cNvSpPr>
          <p:nvPr/>
        </p:nvSpPr>
        <p:spPr bwMode="auto">
          <a:xfrm>
            <a:off x="6378581" y="3722680"/>
            <a:ext cx="611187" cy="0"/>
          </a:xfrm>
          <a:prstGeom prst="line">
            <a:avLst/>
          </a:prstGeom>
          <a:noFill/>
          <a:ln w="9525">
            <a:solidFill>
              <a:schemeClr val="tx1"/>
            </a:solidFill>
            <a:round/>
            <a:headEnd/>
            <a:tailEnd type="triangle" w="med" len="med"/>
          </a:ln>
        </p:spPr>
        <p:txBody>
          <a:bodyPr/>
          <a:lstStyle/>
          <a:p>
            <a:endParaRPr lang="en-US"/>
          </a:p>
        </p:txBody>
      </p:sp>
      <p:sp>
        <p:nvSpPr>
          <p:cNvPr id="14350" name="Line 14"/>
          <p:cNvSpPr>
            <a:spLocks noChangeShapeType="1"/>
          </p:cNvSpPr>
          <p:nvPr/>
        </p:nvSpPr>
        <p:spPr bwMode="auto">
          <a:xfrm>
            <a:off x="6378581" y="4170355"/>
            <a:ext cx="611187" cy="0"/>
          </a:xfrm>
          <a:prstGeom prst="line">
            <a:avLst/>
          </a:prstGeom>
          <a:noFill/>
          <a:ln w="9525">
            <a:solidFill>
              <a:schemeClr val="tx1"/>
            </a:solidFill>
            <a:round/>
            <a:headEnd/>
            <a:tailEnd type="triangle" w="med" len="med"/>
          </a:ln>
        </p:spPr>
        <p:txBody>
          <a:bodyPr/>
          <a:lstStyle/>
          <a:p>
            <a:endParaRPr lang="en-US"/>
          </a:p>
        </p:txBody>
      </p:sp>
      <p:sp>
        <p:nvSpPr>
          <p:cNvPr id="14351" name="Line 15"/>
          <p:cNvSpPr>
            <a:spLocks noChangeShapeType="1"/>
          </p:cNvSpPr>
          <p:nvPr/>
        </p:nvSpPr>
        <p:spPr bwMode="auto">
          <a:xfrm flipH="1">
            <a:off x="6378581" y="2009768"/>
            <a:ext cx="611187" cy="0"/>
          </a:xfrm>
          <a:prstGeom prst="line">
            <a:avLst/>
          </a:prstGeom>
          <a:noFill/>
          <a:ln w="9525">
            <a:solidFill>
              <a:schemeClr val="tx1"/>
            </a:solidFill>
            <a:round/>
            <a:headEnd/>
            <a:tailEnd type="triangle" w="med" len="med"/>
          </a:ln>
        </p:spPr>
        <p:txBody>
          <a:bodyPr/>
          <a:lstStyle/>
          <a:p>
            <a:endParaRPr lang="en-US"/>
          </a:p>
        </p:txBody>
      </p:sp>
      <p:sp>
        <p:nvSpPr>
          <p:cNvPr id="14352" name="Line 16"/>
          <p:cNvSpPr>
            <a:spLocks noChangeShapeType="1"/>
          </p:cNvSpPr>
          <p:nvPr/>
        </p:nvSpPr>
        <p:spPr bwMode="auto">
          <a:xfrm flipH="1">
            <a:off x="6378581" y="2370130"/>
            <a:ext cx="611187" cy="0"/>
          </a:xfrm>
          <a:prstGeom prst="line">
            <a:avLst/>
          </a:prstGeom>
          <a:noFill/>
          <a:ln w="9525">
            <a:solidFill>
              <a:schemeClr val="tx1"/>
            </a:solidFill>
            <a:round/>
            <a:headEnd/>
            <a:tailEnd type="triangle" w="med" len="med"/>
          </a:ln>
        </p:spPr>
        <p:txBody>
          <a:bodyPr/>
          <a:lstStyle/>
          <a:p>
            <a:endParaRPr lang="en-US"/>
          </a:p>
        </p:txBody>
      </p:sp>
      <p:sp>
        <p:nvSpPr>
          <p:cNvPr id="14353" name="Line 17"/>
          <p:cNvSpPr>
            <a:spLocks noChangeShapeType="1"/>
          </p:cNvSpPr>
          <p:nvPr/>
        </p:nvSpPr>
        <p:spPr bwMode="auto">
          <a:xfrm>
            <a:off x="1704975" y="3900488"/>
            <a:ext cx="504825" cy="0"/>
          </a:xfrm>
          <a:prstGeom prst="line">
            <a:avLst/>
          </a:prstGeom>
          <a:noFill/>
          <a:ln w="9525">
            <a:solidFill>
              <a:schemeClr val="tx1"/>
            </a:solidFill>
            <a:round/>
            <a:headEnd/>
            <a:tailEnd type="triangle" w="med" len="med"/>
          </a:ln>
        </p:spPr>
        <p:txBody>
          <a:bodyPr/>
          <a:lstStyle/>
          <a:p>
            <a:endParaRPr lang="en-US"/>
          </a:p>
        </p:txBody>
      </p:sp>
      <p:sp>
        <p:nvSpPr>
          <p:cNvPr id="14354" name="Line 18"/>
          <p:cNvSpPr>
            <a:spLocks noChangeShapeType="1"/>
          </p:cNvSpPr>
          <p:nvPr/>
        </p:nvSpPr>
        <p:spPr bwMode="auto">
          <a:xfrm>
            <a:off x="1704975" y="4464050"/>
            <a:ext cx="504825" cy="0"/>
          </a:xfrm>
          <a:prstGeom prst="line">
            <a:avLst/>
          </a:prstGeom>
          <a:noFill/>
          <a:ln w="9525">
            <a:solidFill>
              <a:schemeClr val="tx1"/>
            </a:solidFill>
            <a:round/>
            <a:headEnd/>
            <a:tailEnd type="triangle" w="med" len="med"/>
          </a:ln>
        </p:spPr>
        <p:txBody>
          <a:bodyPr/>
          <a:lstStyle/>
          <a:p>
            <a:endParaRPr lang="en-US"/>
          </a:p>
        </p:txBody>
      </p:sp>
      <p:sp>
        <p:nvSpPr>
          <p:cNvPr id="14355" name="Text Box 19"/>
          <p:cNvSpPr txBox="1">
            <a:spLocks noChangeArrowheads="1"/>
          </p:cNvSpPr>
          <p:nvPr/>
        </p:nvSpPr>
        <p:spPr bwMode="auto">
          <a:xfrm>
            <a:off x="6989768" y="1871655"/>
            <a:ext cx="1223963" cy="274638"/>
          </a:xfrm>
          <a:prstGeom prst="rect">
            <a:avLst/>
          </a:prstGeom>
          <a:noFill/>
          <a:ln w="9525">
            <a:noFill/>
            <a:miter lim="800000"/>
            <a:headEnd/>
            <a:tailEnd/>
          </a:ln>
        </p:spPr>
        <p:txBody>
          <a:bodyPr>
            <a:spAutoFit/>
          </a:bodyPr>
          <a:lstStyle/>
          <a:p>
            <a:pPr>
              <a:spcBef>
                <a:spcPct val="50000"/>
              </a:spcBef>
            </a:pPr>
            <a:r>
              <a:rPr lang="en-US" sz="1200" dirty="0">
                <a:solidFill>
                  <a:srgbClr val="000099"/>
                </a:solidFill>
                <a:latin typeface="Constantia" pitchFamily="18" charset="0"/>
              </a:rPr>
              <a:t>VIDEO PULSE</a:t>
            </a:r>
          </a:p>
        </p:txBody>
      </p:sp>
      <p:sp>
        <p:nvSpPr>
          <p:cNvPr id="14356" name="Text Box 20"/>
          <p:cNvSpPr txBox="1">
            <a:spLocks noChangeArrowheads="1"/>
          </p:cNvSpPr>
          <p:nvPr/>
        </p:nvSpPr>
        <p:spPr bwMode="auto">
          <a:xfrm>
            <a:off x="6989768" y="2232018"/>
            <a:ext cx="900113" cy="274637"/>
          </a:xfrm>
          <a:prstGeom prst="rect">
            <a:avLst/>
          </a:prstGeom>
          <a:noFill/>
          <a:ln w="9525">
            <a:noFill/>
            <a:miter lim="800000"/>
            <a:headEnd/>
            <a:tailEnd/>
          </a:ln>
        </p:spPr>
        <p:txBody>
          <a:bodyPr>
            <a:spAutoFit/>
          </a:bodyPr>
          <a:lstStyle/>
          <a:p>
            <a:pPr>
              <a:spcBef>
                <a:spcPct val="50000"/>
              </a:spcBef>
            </a:pPr>
            <a:r>
              <a:rPr lang="en-US" sz="1200" dirty="0">
                <a:solidFill>
                  <a:srgbClr val="000099"/>
                </a:solidFill>
                <a:latin typeface="Constantia" pitchFamily="18" charset="0"/>
              </a:rPr>
              <a:t>RESET</a:t>
            </a:r>
          </a:p>
        </p:txBody>
      </p:sp>
      <p:sp>
        <p:nvSpPr>
          <p:cNvPr id="14357" name="Text Box 21"/>
          <p:cNvSpPr txBox="1">
            <a:spLocks noChangeArrowheads="1"/>
          </p:cNvSpPr>
          <p:nvPr/>
        </p:nvSpPr>
        <p:spPr bwMode="auto">
          <a:xfrm>
            <a:off x="6989768" y="3584568"/>
            <a:ext cx="900113" cy="274637"/>
          </a:xfrm>
          <a:prstGeom prst="rect">
            <a:avLst/>
          </a:prstGeom>
          <a:noFill/>
          <a:ln w="9525">
            <a:noFill/>
            <a:miter lim="800000"/>
            <a:headEnd/>
            <a:tailEnd/>
          </a:ln>
        </p:spPr>
        <p:txBody>
          <a:bodyPr>
            <a:spAutoFit/>
          </a:bodyPr>
          <a:lstStyle/>
          <a:p>
            <a:pPr>
              <a:spcBef>
                <a:spcPct val="50000"/>
              </a:spcBef>
            </a:pPr>
            <a:r>
              <a:rPr lang="en-US" sz="1200" dirty="0">
                <a:solidFill>
                  <a:srgbClr val="000099"/>
                </a:solidFill>
                <a:latin typeface="Constantia" pitchFamily="18" charset="0"/>
              </a:rPr>
              <a:t>RF_INH</a:t>
            </a:r>
          </a:p>
        </p:txBody>
      </p:sp>
      <p:sp>
        <p:nvSpPr>
          <p:cNvPr id="14358" name="Text Box 22"/>
          <p:cNvSpPr txBox="1">
            <a:spLocks noChangeArrowheads="1"/>
          </p:cNvSpPr>
          <p:nvPr/>
        </p:nvSpPr>
        <p:spPr bwMode="auto">
          <a:xfrm>
            <a:off x="6989768" y="4032244"/>
            <a:ext cx="1060468" cy="276999"/>
          </a:xfrm>
          <a:prstGeom prst="rect">
            <a:avLst/>
          </a:prstGeom>
          <a:noFill/>
          <a:ln w="9525">
            <a:noFill/>
            <a:miter lim="800000"/>
            <a:headEnd/>
            <a:tailEnd/>
          </a:ln>
        </p:spPr>
        <p:txBody>
          <a:bodyPr wrap="square">
            <a:spAutoFit/>
          </a:bodyPr>
          <a:lstStyle/>
          <a:p>
            <a:pPr>
              <a:spcBef>
                <a:spcPct val="50000"/>
              </a:spcBef>
            </a:pPr>
            <a:r>
              <a:rPr lang="en-US" sz="1200" dirty="0">
                <a:solidFill>
                  <a:srgbClr val="000099"/>
                </a:solidFill>
                <a:latin typeface="Constantia" pitchFamily="18" charset="0"/>
              </a:rPr>
              <a:t>MOD_INH</a:t>
            </a:r>
          </a:p>
        </p:txBody>
      </p:sp>
      <p:sp>
        <p:nvSpPr>
          <p:cNvPr id="14359" name="Line 23"/>
          <p:cNvSpPr>
            <a:spLocks noChangeShapeType="1"/>
          </p:cNvSpPr>
          <p:nvPr/>
        </p:nvSpPr>
        <p:spPr bwMode="auto">
          <a:xfrm>
            <a:off x="1704975" y="3616325"/>
            <a:ext cx="504825" cy="0"/>
          </a:xfrm>
          <a:prstGeom prst="line">
            <a:avLst/>
          </a:prstGeom>
          <a:noFill/>
          <a:ln w="9525">
            <a:solidFill>
              <a:schemeClr val="tx1"/>
            </a:solidFill>
            <a:round/>
            <a:headEnd/>
            <a:tailEnd type="triangle" w="med" len="med"/>
          </a:ln>
        </p:spPr>
        <p:txBody>
          <a:bodyPr/>
          <a:lstStyle/>
          <a:p>
            <a:endParaRPr lang="en-US"/>
          </a:p>
        </p:txBody>
      </p:sp>
      <p:sp>
        <p:nvSpPr>
          <p:cNvPr id="14360" name="Line 24"/>
          <p:cNvSpPr>
            <a:spLocks noChangeShapeType="1"/>
          </p:cNvSpPr>
          <p:nvPr/>
        </p:nvSpPr>
        <p:spPr bwMode="auto">
          <a:xfrm>
            <a:off x="1704975" y="3513138"/>
            <a:ext cx="504825" cy="0"/>
          </a:xfrm>
          <a:prstGeom prst="line">
            <a:avLst/>
          </a:prstGeom>
          <a:noFill/>
          <a:ln w="9525">
            <a:solidFill>
              <a:schemeClr val="tx1"/>
            </a:solidFill>
            <a:round/>
            <a:headEnd/>
            <a:tailEnd type="triangle" w="med" len="med"/>
          </a:ln>
        </p:spPr>
        <p:txBody>
          <a:bodyPr/>
          <a:lstStyle/>
          <a:p>
            <a:endParaRPr lang="en-US"/>
          </a:p>
        </p:txBody>
      </p:sp>
      <p:sp>
        <p:nvSpPr>
          <p:cNvPr id="14361" name="Line 25"/>
          <p:cNvSpPr>
            <a:spLocks noChangeShapeType="1"/>
          </p:cNvSpPr>
          <p:nvPr/>
        </p:nvSpPr>
        <p:spPr bwMode="auto">
          <a:xfrm>
            <a:off x="1704975" y="4327525"/>
            <a:ext cx="504825" cy="0"/>
          </a:xfrm>
          <a:prstGeom prst="line">
            <a:avLst/>
          </a:prstGeom>
          <a:noFill/>
          <a:ln w="9525">
            <a:solidFill>
              <a:schemeClr val="tx1"/>
            </a:solidFill>
            <a:round/>
            <a:headEnd/>
            <a:tailEnd type="triangle" w="med" len="med"/>
          </a:ln>
        </p:spPr>
        <p:txBody>
          <a:bodyPr/>
          <a:lstStyle/>
          <a:p>
            <a:endParaRPr lang="en-US"/>
          </a:p>
        </p:txBody>
      </p:sp>
      <p:sp>
        <p:nvSpPr>
          <p:cNvPr id="14362" name="Line 26"/>
          <p:cNvSpPr>
            <a:spLocks noChangeShapeType="1"/>
          </p:cNvSpPr>
          <p:nvPr/>
        </p:nvSpPr>
        <p:spPr bwMode="auto">
          <a:xfrm>
            <a:off x="1704975" y="3749675"/>
            <a:ext cx="504825" cy="0"/>
          </a:xfrm>
          <a:prstGeom prst="line">
            <a:avLst/>
          </a:prstGeom>
          <a:noFill/>
          <a:ln w="9525">
            <a:solidFill>
              <a:schemeClr val="tx1"/>
            </a:solidFill>
            <a:round/>
            <a:headEnd/>
            <a:tailEnd type="triangle" w="med" len="med"/>
          </a:ln>
        </p:spPr>
        <p:txBody>
          <a:bodyPr/>
          <a:lstStyle/>
          <a:p>
            <a:endParaRPr lang="en-US"/>
          </a:p>
        </p:txBody>
      </p:sp>
      <p:sp>
        <p:nvSpPr>
          <p:cNvPr id="14363" name="Line 27"/>
          <p:cNvSpPr>
            <a:spLocks noChangeShapeType="1"/>
          </p:cNvSpPr>
          <p:nvPr/>
        </p:nvSpPr>
        <p:spPr bwMode="auto">
          <a:xfrm>
            <a:off x="1704975" y="4016375"/>
            <a:ext cx="504825" cy="0"/>
          </a:xfrm>
          <a:prstGeom prst="line">
            <a:avLst/>
          </a:prstGeom>
          <a:noFill/>
          <a:ln w="9525">
            <a:solidFill>
              <a:schemeClr val="tx1"/>
            </a:solidFill>
            <a:round/>
            <a:headEnd/>
            <a:tailEnd type="triangle" w="med" len="med"/>
          </a:ln>
        </p:spPr>
        <p:txBody>
          <a:bodyPr/>
          <a:lstStyle/>
          <a:p>
            <a:endParaRPr lang="en-US"/>
          </a:p>
        </p:txBody>
      </p:sp>
      <p:sp>
        <p:nvSpPr>
          <p:cNvPr id="14364" name="Line 28"/>
          <p:cNvSpPr>
            <a:spLocks noChangeShapeType="1"/>
          </p:cNvSpPr>
          <p:nvPr/>
        </p:nvSpPr>
        <p:spPr bwMode="auto">
          <a:xfrm>
            <a:off x="1704975" y="4197350"/>
            <a:ext cx="504825" cy="0"/>
          </a:xfrm>
          <a:prstGeom prst="line">
            <a:avLst/>
          </a:prstGeom>
          <a:noFill/>
          <a:ln w="9525">
            <a:solidFill>
              <a:schemeClr val="tx1"/>
            </a:solidFill>
            <a:round/>
            <a:headEnd/>
            <a:tailEnd type="triangle" w="med" len="med"/>
          </a:ln>
        </p:spPr>
        <p:txBody>
          <a:bodyPr/>
          <a:lstStyle/>
          <a:p>
            <a:endParaRPr lang="en-US"/>
          </a:p>
        </p:txBody>
      </p:sp>
      <p:sp>
        <p:nvSpPr>
          <p:cNvPr id="14365" name="Text Box 29"/>
          <p:cNvSpPr txBox="1">
            <a:spLocks noChangeArrowheads="1"/>
          </p:cNvSpPr>
          <p:nvPr/>
        </p:nvSpPr>
        <p:spPr bwMode="auto">
          <a:xfrm>
            <a:off x="381000" y="3581400"/>
            <a:ext cx="1008063" cy="823913"/>
          </a:xfrm>
          <a:prstGeom prst="rect">
            <a:avLst/>
          </a:prstGeom>
          <a:noFill/>
          <a:ln w="9525">
            <a:noFill/>
            <a:miter lim="800000"/>
            <a:headEnd/>
            <a:tailEnd/>
          </a:ln>
        </p:spPr>
        <p:txBody>
          <a:bodyPr>
            <a:spAutoFit/>
          </a:bodyPr>
          <a:lstStyle/>
          <a:p>
            <a:pPr>
              <a:spcBef>
                <a:spcPct val="50000"/>
              </a:spcBef>
            </a:pPr>
            <a:r>
              <a:rPr lang="en-US" sz="1200" dirty="0">
                <a:solidFill>
                  <a:srgbClr val="000099"/>
                </a:solidFill>
                <a:latin typeface="Constantia" pitchFamily="18" charset="0"/>
              </a:rPr>
              <a:t>ANALOG </a:t>
            </a:r>
          </a:p>
          <a:p>
            <a:pPr>
              <a:spcBef>
                <a:spcPct val="50000"/>
              </a:spcBef>
            </a:pPr>
            <a:r>
              <a:rPr lang="en-US" sz="1200" dirty="0">
                <a:solidFill>
                  <a:srgbClr val="000099"/>
                </a:solidFill>
                <a:latin typeface="Constantia" pitchFamily="18" charset="0"/>
              </a:rPr>
              <a:t>SIGNALS</a:t>
            </a:r>
          </a:p>
          <a:p>
            <a:pPr>
              <a:spcBef>
                <a:spcPct val="50000"/>
              </a:spcBef>
            </a:pPr>
            <a:r>
              <a:rPr lang="en-US" sz="1200" dirty="0" smtClean="0">
                <a:solidFill>
                  <a:srgbClr val="000099"/>
                </a:solidFill>
                <a:latin typeface="Constantia" pitchFamily="18" charset="0"/>
              </a:rPr>
              <a:t>INPUT</a:t>
            </a:r>
            <a:endParaRPr lang="en-US" sz="1200" dirty="0">
              <a:solidFill>
                <a:srgbClr val="000099"/>
              </a:solidFill>
              <a:latin typeface="Constantia" pitchFamily="18" charset="0"/>
            </a:endParaRPr>
          </a:p>
        </p:txBody>
      </p:sp>
      <p:sp>
        <p:nvSpPr>
          <p:cNvPr id="14366" name="Line 30"/>
          <p:cNvSpPr>
            <a:spLocks noChangeShapeType="1"/>
          </p:cNvSpPr>
          <p:nvPr/>
        </p:nvSpPr>
        <p:spPr bwMode="auto">
          <a:xfrm flipH="1">
            <a:off x="1704975" y="3044825"/>
            <a:ext cx="504825" cy="0"/>
          </a:xfrm>
          <a:prstGeom prst="line">
            <a:avLst/>
          </a:prstGeom>
          <a:noFill/>
          <a:ln w="9525">
            <a:solidFill>
              <a:schemeClr val="tx1"/>
            </a:solidFill>
            <a:round/>
            <a:headEnd/>
            <a:tailEnd type="triangle" w="med" len="med"/>
          </a:ln>
        </p:spPr>
        <p:txBody>
          <a:bodyPr/>
          <a:lstStyle/>
          <a:p>
            <a:endParaRPr lang="en-US"/>
          </a:p>
        </p:txBody>
      </p:sp>
      <p:sp>
        <p:nvSpPr>
          <p:cNvPr id="14367" name="Line 31"/>
          <p:cNvSpPr>
            <a:spLocks noChangeShapeType="1"/>
          </p:cNvSpPr>
          <p:nvPr/>
        </p:nvSpPr>
        <p:spPr bwMode="auto">
          <a:xfrm flipH="1">
            <a:off x="1704975" y="2865438"/>
            <a:ext cx="504825" cy="0"/>
          </a:xfrm>
          <a:prstGeom prst="line">
            <a:avLst/>
          </a:prstGeom>
          <a:noFill/>
          <a:ln w="9525">
            <a:solidFill>
              <a:schemeClr val="tx1"/>
            </a:solidFill>
            <a:round/>
            <a:headEnd/>
            <a:tailEnd type="triangle" w="med" len="med"/>
          </a:ln>
        </p:spPr>
        <p:txBody>
          <a:bodyPr/>
          <a:lstStyle/>
          <a:p>
            <a:endParaRPr lang="en-US"/>
          </a:p>
        </p:txBody>
      </p:sp>
      <p:sp>
        <p:nvSpPr>
          <p:cNvPr id="14368" name="Line 32"/>
          <p:cNvSpPr>
            <a:spLocks noChangeShapeType="1"/>
          </p:cNvSpPr>
          <p:nvPr/>
        </p:nvSpPr>
        <p:spPr bwMode="auto">
          <a:xfrm flipH="1">
            <a:off x="1704975" y="2533650"/>
            <a:ext cx="504825" cy="0"/>
          </a:xfrm>
          <a:prstGeom prst="line">
            <a:avLst/>
          </a:prstGeom>
          <a:noFill/>
          <a:ln w="9525">
            <a:solidFill>
              <a:schemeClr val="tx1"/>
            </a:solidFill>
            <a:round/>
            <a:headEnd/>
            <a:tailEnd type="triangle" w="med" len="med"/>
          </a:ln>
        </p:spPr>
        <p:txBody>
          <a:bodyPr/>
          <a:lstStyle/>
          <a:p>
            <a:endParaRPr lang="en-US"/>
          </a:p>
        </p:txBody>
      </p:sp>
      <p:sp>
        <p:nvSpPr>
          <p:cNvPr id="14369" name="Line 33"/>
          <p:cNvSpPr>
            <a:spLocks noChangeShapeType="1"/>
          </p:cNvSpPr>
          <p:nvPr/>
        </p:nvSpPr>
        <p:spPr bwMode="auto">
          <a:xfrm flipH="1">
            <a:off x="1704975" y="2684463"/>
            <a:ext cx="504825" cy="0"/>
          </a:xfrm>
          <a:prstGeom prst="line">
            <a:avLst/>
          </a:prstGeom>
          <a:noFill/>
          <a:ln w="9525">
            <a:solidFill>
              <a:schemeClr val="tx1"/>
            </a:solidFill>
            <a:round/>
            <a:headEnd/>
            <a:tailEnd type="triangle" w="med" len="med"/>
          </a:ln>
        </p:spPr>
        <p:txBody>
          <a:bodyPr/>
          <a:lstStyle/>
          <a:p>
            <a:endParaRPr lang="en-US"/>
          </a:p>
        </p:txBody>
      </p:sp>
      <p:sp>
        <p:nvSpPr>
          <p:cNvPr id="14370" name="Line 34"/>
          <p:cNvSpPr>
            <a:spLocks noChangeShapeType="1"/>
          </p:cNvSpPr>
          <p:nvPr/>
        </p:nvSpPr>
        <p:spPr bwMode="auto">
          <a:xfrm flipH="1">
            <a:off x="1704975" y="2397125"/>
            <a:ext cx="504825" cy="0"/>
          </a:xfrm>
          <a:prstGeom prst="line">
            <a:avLst/>
          </a:prstGeom>
          <a:noFill/>
          <a:ln w="9525">
            <a:solidFill>
              <a:schemeClr val="tx1"/>
            </a:solidFill>
            <a:round/>
            <a:headEnd/>
            <a:tailEnd type="triangle" w="med" len="med"/>
          </a:ln>
        </p:spPr>
        <p:txBody>
          <a:bodyPr/>
          <a:lstStyle/>
          <a:p>
            <a:endParaRPr lang="en-US"/>
          </a:p>
        </p:txBody>
      </p:sp>
      <p:sp>
        <p:nvSpPr>
          <p:cNvPr id="14371" name="Line 35"/>
          <p:cNvSpPr>
            <a:spLocks noChangeShapeType="1"/>
          </p:cNvSpPr>
          <p:nvPr/>
        </p:nvSpPr>
        <p:spPr bwMode="auto">
          <a:xfrm flipH="1">
            <a:off x="1704975" y="2173288"/>
            <a:ext cx="504825" cy="0"/>
          </a:xfrm>
          <a:prstGeom prst="line">
            <a:avLst/>
          </a:prstGeom>
          <a:noFill/>
          <a:ln w="9525">
            <a:solidFill>
              <a:schemeClr val="tx1"/>
            </a:solidFill>
            <a:round/>
            <a:headEnd/>
            <a:tailEnd type="triangle" w="med" len="med"/>
          </a:ln>
        </p:spPr>
        <p:txBody>
          <a:bodyPr/>
          <a:lstStyle/>
          <a:p>
            <a:endParaRPr lang="en-US"/>
          </a:p>
        </p:txBody>
      </p:sp>
      <p:sp>
        <p:nvSpPr>
          <p:cNvPr id="14372" name="Line 36"/>
          <p:cNvSpPr>
            <a:spLocks noChangeShapeType="1"/>
          </p:cNvSpPr>
          <p:nvPr/>
        </p:nvSpPr>
        <p:spPr bwMode="auto">
          <a:xfrm flipH="1">
            <a:off x="1704975" y="2036763"/>
            <a:ext cx="504825" cy="0"/>
          </a:xfrm>
          <a:prstGeom prst="line">
            <a:avLst/>
          </a:prstGeom>
          <a:noFill/>
          <a:ln w="9525">
            <a:solidFill>
              <a:schemeClr val="tx1"/>
            </a:solidFill>
            <a:round/>
            <a:headEnd/>
            <a:tailEnd type="triangle" w="med" len="med"/>
          </a:ln>
        </p:spPr>
        <p:txBody>
          <a:bodyPr/>
          <a:lstStyle/>
          <a:p>
            <a:endParaRPr lang="en-US"/>
          </a:p>
        </p:txBody>
      </p:sp>
      <p:sp>
        <p:nvSpPr>
          <p:cNvPr id="14373" name="Line 37"/>
          <p:cNvSpPr>
            <a:spLocks noChangeShapeType="1"/>
          </p:cNvSpPr>
          <p:nvPr/>
        </p:nvSpPr>
        <p:spPr bwMode="auto">
          <a:xfrm flipH="1">
            <a:off x="1704975" y="2259013"/>
            <a:ext cx="504825" cy="0"/>
          </a:xfrm>
          <a:prstGeom prst="line">
            <a:avLst/>
          </a:prstGeom>
          <a:noFill/>
          <a:ln w="9525">
            <a:solidFill>
              <a:schemeClr val="tx1"/>
            </a:solidFill>
            <a:round/>
            <a:headEnd/>
            <a:tailEnd type="triangle" w="med" len="med"/>
          </a:ln>
        </p:spPr>
        <p:txBody>
          <a:bodyPr/>
          <a:lstStyle/>
          <a:p>
            <a:endParaRPr lang="en-US"/>
          </a:p>
        </p:txBody>
      </p:sp>
      <p:sp>
        <p:nvSpPr>
          <p:cNvPr id="14374" name="Text Box 38"/>
          <p:cNvSpPr txBox="1">
            <a:spLocks noChangeArrowheads="1"/>
          </p:cNvSpPr>
          <p:nvPr/>
        </p:nvSpPr>
        <p:spPr bwMode="auto">
          <a:xfrm>
            <a:off x="228600" y="2057400"/>
            <a:ext cx="1370043" cy="954107"/>
          </a:xfrm>
          <a:prstGeom prst="rect">
            <a:avLst/>
          </a:prstGeom>
          <a:noFill/>
          <a:ln w="9525">
            <a:noFill/>
            <a:miter lim="800000"/>
            <a:headEnd/>
            <a:tailEnd/>
          </a:ln>
        </p:spPr>
        <p:txBody>
          <a:bodyPr wrap="square">
            <a:spAutoFit/>
          </a:bodyPr>
          <a:lstStyle/>
          <a:p>
            <a:pPr>
              <a:spcBef>
                <a:spcPct val="50000"/>
              </a:spcBef>
            </a:pPr>
            <a:r>
              <a:rPr lang="en-US" sz="1400" dirty="0">
                <a:solidFill>
                  <a:srgbClr val="000099"/>
                </a:solidFill>
                <a:latin typeface="Constantia" pitchFamily="18" charset="0"/>
              </a:rPr>
              <a:t>ANALOG</a:t>
            </a:r>
          </a:p>
          <a:p>
            <a:pPr>
              <a:spcBef>
                <a:spcPct val="50000"/>
              </a:spcBef>
            </a:pPr>
            <a:r>
              <a:rPr lang="en-US" sz="1400" dirty="0">
                <a:solidFill>
                  <a:srgbClr val="000099"/>
                </a:solidFill>
                <a:latin typeface="Constantia" pitchFamily="18" charset="0"/>
              </a:rPr>
              <a:t>SIGNALS </a:t>
            </a:r>
          </a:p>
          <a:p>
            <a:pPr>
              <a:spcBef>
                <a:spcPct val="50000"/>
              </a:spcBef>
            </a:pPr>
            <a:r>
              <a:rPr lang="en-US" sz="1400" dirty="0" smtClean="0">
                <a:solidFill>
                  <a:srgbClr val="000099"/>
                </a:solidFill>
                <a:latin typeface="Constantia" pitchFamily="18" charset="0"/>
              </a:rPr>
              <a:t>To Digitizer</a:t>
            </a:r>
            <a:endParaRPr lang="en-US" sz="1400" dirty="0">
              <a:solidFill>
                <a:srgbClr val="000099"/>
              </a:solidFill>
              <a:latin typeface="Constantia" pitchFamily="18" charset="0"/>
            </a:endParaRPr>
          </a:p>
        </p:txBody>
      </p:sp>
      <p:sp>
        <p:nvSpPr>
          <p:cNvPr id="39" name="Rectangle 38"/>
          <p:cNvSpPr/>
          <p:nvPr/>
        </p:nvSpPr>
        <p:spPr>
          <a:xfrm>
            <a:off x="1120750" y="4935553"/>
            <a:ext cx="2643206"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srgbClr val="000099"/>
                </a:solidFill>
                <a:latin typeface="Times New Roman" pitchFamily="18" charset="0"/>
                <a:cs typeface="Times New Roman" pitchFamily="18" charset="0"/>
              </a:rPr>
              <a:t>VME64 card </a:t>
            </a:r>
            <a:endParaRPr lang="en-US" dirty="0">
              <a:solidFill>
                <a:srgbClr val="000099"/>
              </a:solidFill>
              <a:latin typeface="Times New Roman" pitchFamily="18" charset="0"/>
              <a:cs typeface="Times New Roman" pitchFamily="18" charset="0"/>
            </a:endParaRPr>
          </a:p>
        </p:txBody>
      </p:sp>
      <p:sp>
        <p:nvSpPr>
          <p:cNvPr id="40" name="Rectangle 39"/>
          <p:cNvSpPr/>
          <p:nvPr/>
        </p:nvSpPr>
        <p:spPr>
          <a:xfrm>
            <a:off x="5764220" y="4935553"/>
            <a:ext cx="2643206"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srgbClr val="000099"/>
                </a:solidFill>
              </a:rPr>
              <a:t>Rear I/O card </a:t>
            </a:r>
            <a:endParaRPr lang="en-US" dirty="0">
              <a:solidFill>
                <a:srgbClr val="000099"/>
              </a:solidFill>
            </a:endParaRPr>
          </a:p>
        </p:txBody>
      </p:sp>
      <p:cxnSp>
        <p:nvCxnSpPr>
          <p:cNvPr id="42" name="Straight Arrow Connector 41"/>
          <p:cNvCxnSpPr/>
          <p:nvPr/>
        </p:nvCxnSpPr>
        <p:spPr>
          <a:xfrm rot="10800000" flipV="1">
            <a:off x="5407030" y="3078165"/>
            <a:ext cx="1785950" cy="85725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7192980" y="2720975"/>
            <a:ext cx="1071570" cy="64294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srgbClr val="000099"/>
                </a:solidFill>
              </a:rPr>
              <a:t>P2 Port</a:t>
            </a:r>
            <a:endParaRPr lang="en-US" dirty="0">
              <a:solidFill>
                <a:srgbClr val="000099"/>
              </a:solidFill>
            </a:endParaRPr>
          </a:p>
        </p:txBody>
      </p:sp>
      <p:cxnSp>
        <p:nvCxnSpPr>
          <p:cNvPr id="41" name="Straight Arrow Connector 40"/>
          <p:cNvCxnSpPr>
            <a:stCxn id="39" idx="0"/>
          </p:cNvCxnSpPr>
          <p:nvPr/>
        </p:nvCxnSpPr>
        <p:spPr>
          <a:xfrm rot="5400000" flipH="1" flipV="1">
            <a:off x="2460212" y="4203314"/>
            <a:ext cx="714380" cy="75009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0" idx="0"/>
          </p:cNvCxnSpPr>
          <p:nvPr/>
        </p:nvCxnSpPr>
        <p:spPr>
          <a:xfrm rot="16200000" flipV="1">
            <a:off x="6032113" y="3881842"/>
            <a:ext cx="785818" cy="132160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8"/>
          <p:cNvSpPr>
            <a:spLocks noChangeArrowheads="1"/>
          </p:cNvSpPr>
          <p:nvPr/>
        </p:nvSpPr>
        <p:spPr bwMode="auto">
          <a:xfrm>
            <a:off x="831834" y="1304911"/>
            <a:ext cx="976312" cy="485775"/>
          </a:xfrm>
          <a:prstGeom prst="leftArrow">
            <a:avLst>
              <a:gd name="adj1" fmla="val 50000"/>
              <a:gd name="adj2" fmla="val 50245"/>
            </a:avLst>
          </a:prstGeom>
          <a:solidFill>
            <a:schemeClr val="accent1"/>
          </a:solidFill>
          <a:ln w="9525">
            <a:solidFill>
              <a:schemeClr val="tx1"/>
            </a:solidFill>
            <a:miter lim="800000"/>
            <a:headEnd/>
            <a:tailEnd/>
          </a:ln>
        </p:spPr>
        <p:txBody>
          <a:bodyPr wrap="none" anchor="ctr"/>
          <a:lstStyle/>
          <a:p>
            <a:pPr algn="ctr"/>
            <a:endParaRPr lang="en-US">
              <a:latin typeface="Constantia" pitchFamily="18" charset="0"/>
            </a:endParaRPr>
          </a:p>
        </p:txBody>
      </p:sp>
      <p:sp>
        <p:nvSpPr>
          <p:cNvPr id="17411" name="AutoShape 10"/>
          <p:cNvSpPr>
            <a:spLocks noChangeArrowheads="1"/>
          </p:cNvSpPr>
          <p:nvPr/>
        </p:nvSpPr>
        <p:spPr bwMode="auto">
          <a:xfrm>
            <a:off x="7358082" y="1285860"/>
            <a:ext cx="1552575" cy="485775"/>
          </a:xfrm>
          <a:prstGeom prst="rightArrow">
            <a:avLst>
              <a:gd name="adj1" fmla="val 50000"/>
              <a:gd name="adj2" fmla="val 79902"/>
            </a:avLst>
          </a:prstGeom>
          <a:solidFill>
            <a:schemeClr val="accent1"/>
          </a:solidFill>
          <a:ln w="9525">
            <a:solidFill>
              <a:schemeClr val="tx1"/>
            </a:solidFill>
            <a:miter lim="800000"/>
            <a:headEnd/>
            <a:tailEnd/>
          </a:ln>
        </p:spPr>
        <p:txBody>
          <a:bodyPr wrap="none" anchor="ctr"/>
          <a:lstStyle/>
          <a:p>
            <a:pPr algn="ctr"/>
            <a:endParaRPr lang="en-US">
              <a:latin typeface="Constantia" pitchFamily="18" charset="0"/>
            </a:endParaRPr>
          </a:p>
        </p:txBody>
      </p:sp>
      <p:sp>
        <p:nvSpPr>
          <p:cNvPr id="17412" name="Line 11"/>
          <p:cNvSpPr>
            <a:spLocks noChangeShapeType="1"/>
          </p:cNvSpPr>
          <p:nvPr/>
        </p:nvSpPr>
        <p:spPr bwMode="auto">
          <a:xfrm>
            <a:off x="1814496" y="1428736"/>
            <a:ext cx="5562600" cy="0"/>
          </a:xfrm>
          <a:prstGeom prst="line">
            <a:avLst/>
          </a:prstGeom>
          <a:noFill/>
          <a:ln w="9525">
            <a:solidFill>
              <a:schemeClr val="tx1"/>
            </a:solidFill>
            <a:round/>
            <a:headEnd/>
            <a:tailEnd/>
          </a:ln>
        </p:spPr>
        <p:txBody>
          <a:bodyPr/>
          <a:lstStyle/>
          <a:p>
            <a:endParaRPr lang="en-US"/>
          </a:p>
        </p:txBody>
      </p:sp>
      <p:sp>
        <p:nvSpPr>
          <p:cNvPr id="17413" name="Line 12"/>
          <p:cNvSpPr>
            <a:spLocks noChangeShapeType="1"/>
          </p:cNvSpPr>
          <p:nvPr/>
        </p:nvSpPr>
        <p:spPr bwMode="auto">
          <a:xfrm>
            <a:off x="1792271" y="1649399"/>
            <a:ext cx="5562600" cy="0"/>
          </a:xfrm>
          <a:prstGeom prst="line">
            <a:avLst/>
          </a:prstGeom>
          <a:noFill/>
          <a:ln w="9525">
            <a:solidFill>
              <a:schemeClr val="tx1"/>
            </a:solidFill>
            <a:round/>
            <a:headEnd/>
            <a:tailEnd/>
          </a:ln>
        </p:spPr>
        <p:txBody>
          <a:bodyPr/>
          <a:lstStyle/>
          <a:p>
            <a:endParaRPr lang="en-US"/>
          </a:p>
        </p:txBody>
      </p:sp>
      <p:sp>
        <p:nvSpPr>
          <p:cNvPr id="17414" name="AutoShape 13"/>
          <p:cNvSpPr>
            <a:spLocks noChangeArrowheads="1"/>
          </p:cNvSpPr>
          <p:nvPr/>
        </p:nvSpPr>
        <p:spPr bwMode="auto">
          <a:xfrm>
            <a:off x="844514" y="2959090"/>
            <a:ext cx="976313" cy="485775"/>
          </a:xfrm>
          <a:prstGeom prst="leftArrow">
            <a:avLst>
              <a:gd name="adj1" fmla="val 50000"/>
              <a:gd name="adj2" fmla="val 50245"/>
            </a:avLst>
          </a:prstGeom>
          <a:solidFill>
            <a:srgbClr val="0000FF"/>
          </a:solidFill>
          <a:ln w="9525">
            <a:solidFill>
              <a:schemeClr val="tx1"/>
            </a:solidFill>
            <a:miter lim="800000"/>
            <a:headEnd/>
            <a:tailEnd/>
          </a:ln>
        </p:spPr>
        <p:txBody>
          <a:bodyPr wrap="none" anchor="ctr"/>
          <a:lstStyle/>
          <a:p>
            <a:pPr algn="ctr">
              <a:spcBef>
                <a:spcPct val="20000"/>
              </a:spcBef>
            </a:pPr>
            <a:endParaRPr lang="en-US">
              <a:solidFill>
                <a:schemeClr val="accent2"/>
              </a:solidFill>
              <a:latin typeface="Constantia" pitchFamily="18" charset="0"/>
            </a:endParaRPr>
          </a:p>
          <a:p>
            <a:pPr algn="ctr"/>
            <a:endParaRPr lang="en-US">
              <a:solidFill>
                <a:schemeClr val="accent2"/>
              </a:solidFill>
              <a:latin typeface="Constantia" pitchFamily="18" charset="0"/>
            </a:endParaRPr>
          </a:p>
        </p:txBody>
      </p:sp>
      <p:sp>
        <p:nvSpPr>
          <p:cNvPr id="17415" name="AutoShape 14"/>
          <p:cNvSpPr>
            <a:spLocks noChangeArrowheads="1"/>
          </p:cNvSpPr>
          <p:nvPr/>
        </p:nvSpPr>
        <p:spPr bwMode="auto">
          <a:xfrm>
            <a:off x="7331075" y="2940039"/>
            <a:ext cx="1552575" cy="485775"/>
          </a:xfrm>
          <a:prstGeom prst="rightArrow">
            <a:avLst>
              <a:gd name="adj1" fmla="val 50000"/>
              <a:gd name="adj2" fmla="val 79902"/>
            </a:avLst>
          </a:prstGeom>
          <a:solidFill>
            <a:srgbClr val="0000FF"/>
          </a:solidFill>
          <a:ln w="9525">
            <a:solidFill>
              <a:schemeClr val="tx1"/>
            </a:solidFill>
            <a:miter lim="800000"/>
            <a:headEnd/>
            <a:tailEnd/>
          </a:ln>
        </p:spPr>
        <p:txBody>
          <a:bodyPr wrap="none" anchor="ctr"/>
          <a:lstStyle/>
          <a:p>
            <a:pPr algn="ctr">
              <a:spcBef>
                <a:spcPct val="20000"/>
              </a:spcBef>
            </a:pPr>
            <a:endParaRPr lang="en-US">
              <a:latin typeface="Constantia" pitchFamily="18" charset="0"/>
            </a:endParaRPr>
          </a:p>
          <a:p>
            <a:pPr algn="ctr"/>
            <a:endParaRPr lang="en-US">
              <a:latin typeface="Constantia" pitchFamily="18" charset="0"/>
            </a:endParaRPr>
          </a:p>
        </p:txBody>
      </p:sp>
      <p:sp>
        <p:nvSpPr>
          <p:cNvPr id="17416" name="Text Box 19"/>
          <p:cNvSpPr txBox="1">
            <a:spLocks noChangeArrowheads="1"/>
          </p:cNvSpPr>
          <p:nvPr/>
        </p:nvSpPr>
        <p:spPr bwMode="auto">
          <a:xfrm>
            <a:off x="2214546" y="1428736"/>
            <a:ext cx="4225925" cy="274638"/>
          </a:xfrm>
          <a:prstGeom prst="rect">
            <a:avLst/>
          </a:prstGeom>
          <a:noFill/>
          <a:ln w="9525">
            <a:noFill/>
            <a:miter lim="800000"/>
            <a:headEnd/>
            <a:tailEnd/>
          </a:ln>
        </p:spPr>
        <p:txBody>
          <a:bodyPr>
            <a:spAutoFit/>
          </a:bodyPr>
          <a:lstStyle/>
          <a:p>
            <a:pPr>
              <a:spcBef>
                <a:spcPct val="50000"/>
              </a:spcBef>
            </a:pPr>
            <a:r>
              <a:rPr lang="en-US" sz="1200" dirty="0">
                <a:latin typeface="Times New Roman" pitchFamily="18" charset="0"/>
                <a:cs typeface="Times New Roman" pitchFamily="18" charset="0"/>
              </a:rPr>
              <a:t> </a:t>
            </a:r>
            <a:r>
              <a:rPr lang="en-US" sz="1200" dirty="0">
                <a:solidFill>
                  <a:srgbClr val="000099"/>
                </a:solidFill>
                <a:latin typeface="Times New Roman" pitchFamily="18" charset="0"/>
                <a:cs typeface="Times New Roman" pitchFamily="18" charset="0"/>
              </a:rPr>
              <a:t>P1 CONNECTORS BACKPLANE VME BUS</a:t>
            </a:r>
          </a:p>
        </p:txBody>
      </p:sp>
      <p:sp>
        <p:nvSpPr>
          <p:cNvPr id="17417" name="Text Box 20"/>
          <p:cNvSpPr txBox="1">
            <a:spLocks noChangeArrowheads="1"/>
          </p:cNvSpPr>
          <p:nvPr/>
        </p:nvSpPr>
        <p:spPr bwMode="auto">
          <a:xfrm>
            <a:off x="1843052" y="3071802"/>
            <a:ext cx="5507037" cy="274638"/>
          </a:xfrm>
          <a:prstGeom prst="rect">
            <a:avLst/>
          </a:prstGeom>
          <a:solidFill>
            <a:srgbClr val="FF6600"/>
          </a:solidFill>
          <a:ln w="9525">
            <a:noFill/>
            <a:miter lim="800000"/>
            <a:headEnd/>
            <a:tailEnd/>
          </a:ln>
        </p:spPr>
        <p:txBody>
          <a:bodyPr>
            <a:spAutoFit/>
          </a:bodyPr>
          <a:lstStyle/>
          <a:p>
            <a:pPr>
              <a:spcBef>
                <a:spcPct val="50000"/>
              </a:spcBef>
            </a:pPr>
            <a:r>
              <a:rPr lang="en-US" sz="1200" dirty="0">
                <a:solidFill>
                  <a:srgbClr val="000099"/>
                </a:solidFill>
                <a:latin typeface="Times New Roman" pitchFamily="18" charset="0"/>
                <a:cs typeface="Times New Roman" pitchFamily="18" charset="0"/>
              </a:rPr>
              <a:t>P2 RF INTRLK INTERCONNECT</a:t>
            </a:r>
          </a:p>
        </p:txBody>
      </p:sp>
      <p:sp>
        <p:nvSpPr>
          <p:cNvPr id="17418" name="Text Box 22"/>
          <p:cNvSpPr txBox="1">
            <a:spLocks noChangeArrowheads="1"/>
          </p:cNvSpPr>
          <p:nvPr/>
        </p:nvSpPr>
        <p:spPr bwMode="auto">
          <a:xfrm>
            <a:off x="1216009" y="4311636"/>
            <a:ext cx="998537" cy="366713"/>
          </a:xfrm>
          <a:prstGeom prst="rect">
            <a:avLst/>
          </a:prstGeom>
          <a:noFill/>
          <a:ln w="9525">
            <a:noFill/>
            <a:miter lim="800000"/>
            <a:headEnd/>
            <a:tailEnd/>
          </a:ln>
        </p:spPr>
        <p:txBody>
          <a:bodyPr>
            <a:spAutoFit/>
          </a:bodyPr>
          <a:lstStyle/>
          <a:p>
            <a:pPr>
              <a:spcBef>
                <a:spcPct val="50000"/>
              </a:spcBef>
            </a:pPr>
            <a:endParaRPr lang="en-US">
              <a:latin typeface="Constantia" pitchFamily="18" charset="0"/>
            </a:endParaRPr>
          </a:p>
        </p:txBody>
      </p:sp>
      <p:sp>
        <p:nvSpPr>
          <p:cNvPr id="17419" name="Text Box 23"/>
          <p:cNvSpPr txBox="1">
            <a:spLocks noChangeArrowheads="1"/>
          </p:cNvSpPr>
          <p:nvPr/>
        </p:nvSpPr>
        <p:spPr bwMode="auto">
          <a:xfrm>
            <a:off x="990601" y="2060561"/>
            <a:ext cx="1223946" cy="830997"/>
          </a:xfrm>
          <a:prstGeom prst="rect">
            <a:avLst/>
          </a:prstGeom>
          <a:solidFill>
            <a:srgbClr val="00FF00"/>
          </a:solidFill>
          <a:ln w="9525">
            <a:noFill/>
            <a:miter lim="800000"/>
            <a:headEnd/>
            <a:tailEnd/>
          </a:ln>
        </p:spPr>
        <p:txBody>
          <a:bodyPr wrap="square">
            <a:spAutoFit/>
          </a:bodyPr>
          <a:lstStyle/>
          <a:p>
            <a:pPr>
              <a:spcBef>
                <a:spcPct val="50000"/>
              </a:spcBef>
            </a:pPr>
            <a:r>
              <a:rPr lang="en-US" dirty="0" smtClean="0">
                <a:solidFill>
                  <a:srgbClr val="000099"/>
                </a:solidFill>
                <a:latin typeface="Times New Roman" pitchFamily="18" charset="0"/>
                <a:cs typeface="Times New Roman" pitchFamily="18" charset="0"/>
              </a:rPr>
              <a:t>MVME5500</a:t>
            </a:r>
            <a:endParaRPr lang="en-US" dirty="0">
              <a:solidFill>
                <a:srgbClr val="000099"/>
              </a:solidFill>
              <a:latin typeface="Times New Roman" pitchFamily="18" charset="0"/>
              <a:cs typeface="Times New Roman" pitchFamily="18" charset="0"/>
            </a:endParaRPr>
          </a:p>
        </p:txBody>
      </p:sp>
      <p:sp>
        <p:nvSpPr>
          <p:cNvPr id="17420" name="Text Box 27"/>
          <p:cNvSpPr txBox="1">
            <a:spLocks noChangeArrowheads="1"/>
          </p:cNvSpPr>
          <p:nvPr/>
        </p:nvSpPr>
        <p:spPr bwMode="auto">
          <a:xfrm>
            <a:off x="2438400" y="2057400"/>
            <a:ext cx="1524000" cy="830997"/>
          </a:xfrm>
          <a:prstGeom prst="rect">
            <a:avLst/>
          </a:prstGeom>
          <a:solidFill>
            <a:srgbClr val="00FF00"/>
          </a:solidFill>
          <a:ln w="9525">
            <a:noFill/>
            <a:miter lim="800000"/>
            <a:headEnd/>
            <a:tailEnd/>
          </a:ln>
        </p:spPr>
        <p:txBody>
          <a:bodyPr wrap="square">
            <a:spAutoFit/>
          </a:bodyPr>
          <a:lstStyle/>
          <a:p>
            <a:pPr algn="ctr">
              <a:spcBef>
                <a:spcPct val="50000"/>
              </a:spcBef>
            </a:pPr>
            <a:r>
              <a:rPr lang="en-US" dirty="0">
                <a:solidFill>
                  <a:srgbClr val="000099"/>
                </a:solidFill>
                <a:latin typeface="Times New Roman" pitchFamily="18" charset="0"/>
                <a:cs typeface="Times New Roman" pitchFamily="18" charset="0"/>
              </a:rPr>
              <a:t>12 CH </a:t>
            </a:r>
            <a:r>
              <a:rPr lang="en-IN" dirty="0" smtClean="0">
                <a:solidFill>
                  <a:srgbClr val="000099"/>
                </a:solidFill>
                <a:latin typeface="Times New Roman" pitchFamily="18" charset="0"/>
                <a:cs typeface="Times New Roman" pitchFamily="18" charset="0"/>
              </a:rPr>
              <a:t>Digitizer</a:t>
            </a:r>
            <a:endParaRPr lang="en-US" dirty="0">
              <a:solidFill>
                <a:srgbClr val="000099"/>
              </a:solidFill>
              <a:latin typeface="Times New Roman" pitchFamily="18" charset="0"/>
              <a:cs typeface="Times New Roman" pitchFamily="18" charset="0"/>
            </a:endParaRPr>
          </a:p>
        </p:txBody>
      </p:sp>
      <p:sp>
        <p:nvSpPr>
          <p:cNvPr id="17421" name="Text Box 30"/>
          <p:cNvSpPr txBox="1">
            <a:spLocks noChangeArrowheads="1"/>
          </p:cNvSpPr>
          <p:nvPr/>
        </p:nvSpPr>
        <p:spPr bwMode="auto">
          <a:xfrm>
            <a:off x="4135421" y="4311636"/>
            <a:ext cx="1036638" cy="846386"/>
          </a:xfrm>
          <a:prstGeom prst="rect">
            <a:avLst/>
          </a:prstGeom>
          <a:solidFill>
            <a:srgbClr val="FF6600"/>
          </a:solidFill>
          <a:ln w="9525">
            <a:noFill/>
            <a:miter lim="800000"/>
            <a:headEnd/>
            <a:tailEnd/>
          </a:ln>
        </p:spPr>
        <p:txBody>
          <a:bodyPr wrap="square">
            <a:spAutoFit/>
          </a:bodyPr>
          <a:lstStyle/>
          <a:p>
            <a:pPr>
              <a:spcBef>
                <a:spcPct val="50000"/>
              </a:spcBef>
            </a:pPr>
            <a:r>
              <a:rPr lang="en-US" sz="1400" dirty="0">
                <a:solidFill>
                  <a:srgbClr val="000099"/>
                </a:solidFill>
                <a:latin typeface="Constantia" pitchFamily="18" charset="0"/>
              </a:rPr>
              <a:t>SYSTEM</a:t>
            </a:r>
          </a:p>
          <a:p>
            <a:pPr>
              <a:spcBef>
                <a:spcPct val="50000"/>
              </a:spcBef>
            </a:pPr>
            <a:r>
              <a:rPr lang="en-US" sz="1400" dirty="0">
                <a:solidFill>
                  <a:srgbClr val="000099"/>
                </a:solidFill>
                <a:latin typeface="Constantia" pitchFamily="18" charset="0"/>
              </a:rPr>
              <a:t>CNTL </a:t>
            </a:r>
            <a:r>
              <a:rPr lang="en-US" sz="1400" dirty="0" smtClean="0">
                <a:solidFill>
                  <a:srgbClr val="000099"/>
                </a:solidFill>
                <a:latin typeface="Constantia" pitchFamily="18" charset="0"/>
              </a:rPr>
              <a:t>MODULE</a:t>
            </a:r>
          </a:p>
        </p:txBody>
      </p:sp>
      <p:sp>
        <p:nvSpPr>
          <p:cNvPr id="17422" name="AutoShape 31"/>
          <p:cNvSpPr>
            <a:spLocks noChangeArrowheads="1"/>
          </p:cNvSpPr>
          <p:nvPr/>
        </p:nvSpPr>
        <p:spPr bwMode="auto">
          <a:xfrm>
            <a:off x="4749784" y="3325799"/>
            <a:ext cx="214312" cy="985837"/>
          </a:xfrm>
          <a:prstGeom prst="upArrow">
            <a:avLst>
              <a:gd name="adj1" fmla="val 50000"/>
              <a:gd name="adj2" fmla="val 115000"/>
            </a:avLst>
          </a:prstGeom>
          <a:solidFill>
            <a:srgbClr val="0000FF"/>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7423" name="AutoShape 36"/>
          <p:cNvSpPr>
            <a:spLocks noChangeArrowheads="1"/>
          </p:cNvSpPr>
          <p:nvPr/>
        </p:nvSpPr>
        <p:spPr bwMode="auto">
          <a:xfrm>
            <a:off x="1384284" y="1703374"/>
            <a:ext cx="485775" cy="357187"/>
          </a:xfrm>
          <a:prstGeom prst="upDownArrow">
            <a:avLst>
              <a:gd name="adj1" fmla="val 50000"/>
              <a:gd name="adj2" fmla="val 20000"/>
            </a:avLst>
          </a:prstGeom>
          <a:solidFill>
            <a:schemeClr val="accent1"/>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7424" name="AutoShape 37"/>
          <p:cNvSpPr>
            <a:spLocks noChangeArrowheads="1"/>
          </p:cNvSpPr>
          <p:nvPr/>
        </p:nvSpPr>
        <p:spPr bwMode="auto">
          <a:xfrm>
            <a:off x="2944796" y="1703374"/>
            <a:ext cx="485775" cy="357187"/>
          </a:xfrm>
          <a:prstGeom prst="upDownArrow">
            <a:avLst>
              <a:gd name="adj1" fmla="val 50000"/>
              <a:gd name="adj2" fmla="val 20000"/>
            </a:avLst>
          </a:prstGeom>
          <a:solidFill>
            <a:schemeClr val="accent1"/>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7425" name="AutoShape 38"/>
          <p:cNvSpPr>
            <a:spLocks noChangeArrowheads="1"/>
          </p:cNvSpPr>
          <p:nvPr/>
        </p:nvSpPr>
        <p:spPr bwMode="auto">
          <a:xfrm>
            <a:off x="4343382" y="1714480"/>
            <a:ext cx="242887" cy="2608263"/>
          </a:xfrm>
          <a:prstGeom prst="upDownArrow">
            <a:avLst>
              <a:gd name="adj1" fmla="val 50000"/>
              <a:gd name="adj2" fmla="val 214772"/>
            </a:avLst>
          </a:prstGeom>
          <a:solidFill>
            <a:schemeClr val="accent1"/>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7426" name="AutoShape 41"/>
          <p:cNvSpPr>
            <a:spLocks noChangeArrowheads="1"/>
          </p:cNvSpPr>
          <p:nvPr/>
        </p:nvSpPr>
        <p:spPr bwMode="auto">
          <a:xfrm>
            <a:off x="5594334" y="1703374"/>
            <a:ext cx="242887" cy="2608262"/>
          </a:xfrm>
          <a:prstGeom prst="upDownArrow">
            <a:avLst>
              <a:gd name="adj1" fmla="val 50000"/>
              <a:gd name="adj2" fmla="val 214772"/>
            </a:avLst>
          </a:prstGeom>
          <a:solidFill>
            <a:schemeClr val="accent1"/>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7427" name="AutoShape 42"/>
          <p:cNvSpPr>
            <a:spLocks noChangeArrowheads="1"/>
          </p:cNvSpPr>
          <p:nvPr/>
        </p:nvSpPr>
        <p:spPr bwMode="auto">
          <a:xfrm>
            <a:off x="6619859" y="1703374"/>
            <a:ext cx="242887" cy="2608262"/>
          </a:xfrm>
          <a:prstGeom prst="upDownArrow">
            <a:avLst>
              <a:gd name="adj1" fmla="val 50000"/>
              <a:gd name="adj2" fmla="val 214772"/>
            </a:avLst>
          </a:prstGeom>
          <a:solidFill>
            <a:schemeClr val="accent1"/>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7428" name="Text Box 43"/>
          <p:cNvSpPr txBox="1">
            <a:spLocks noChangeArrowheads="1"/>
          </p:cNvSpPr>
          <p:nvPr/>
        </p:nvSpPr>
        <p:spPr bwMode="auto">
          <a:xfrm>
            <a:off x="5318109" y="4311636"/>
            <a:ext cx="1036637" cy="823913"/>
          </a:xfrm>
          <a:prstGeom prst="rect">
            <a:avLst/>
          </a:prstGeom>
          <a:solidFill>
            <a:srgbClr val="FF6600"/>
          </a:solidFill>
          <a:ln w="9525">
            <a:noFill/>
            <a:miter lim="800000"/>
            <a:headEnd/>
            <a:tailEnd/>
          </a:ln>
        </p:spPr>
        <p:txBody>
          <a:bodyPr>
            <a:spAutoFit/>
          </a:bodyPr>
          <a:lstStyle/>
          <a:p>
            <a:pPr>
              <a:spcBef>
                <a:spcPct val="50000"/>
              </a:spcBef>
            </a:pPr>
            <a:r>
              <a:rPr lang="en-US" sz="1200" dirty="0">
                <a:solidFill>
                  <a:srgbClr val="000099"/>
                </a:solidFill>
                <a:latin typeface="Constantia" pitchFamily="18" charset="0"/>
              </a:rPr>
              <a:t>FWR</a:t>
            </a:r>
          </a:p>
          <a:p>
            <a:pPr>
              <a:spcBef>
                <a:spcPct val="50000"/>
              </a:spcBef>
            </a:pPr>
            <a:r>
              <a:rPr lang="en-US" sz="1200" dirty="0">
                <a:solidFill>
                  <a:srgbClr val="000099"/>
                </a:solidFill>
                <a:latin typeface="Constantia" pitchFamily="18" charset="0"/>
              </a:rPr>
              <a:t>REFL PWR</a:t>
            </a:r>
          </a:p>
          <a:p>
            <a:pPr>
              <a:spcBef>
                <a:spcPct val="50000"/>
              </a:spcBef>
            </a:pPr>
            <a:r>
              <a:rPr lang="en-US" sz="1200" dirty="0" smtClean="0">
                <a:solidFill>
                  <a:srgbClr val="000099"/>
                </a:solidFill>
                <a:latin typeface="Constantia" pitchFamily="18" charset="0"/>
              </a:rPr>
              <a:t>MODULE</a:t>
            </a:r>
          </a:p>
        </p:txBody>
      </p:sp>
      <p:sp>
        <p:nvSpPr>
          <p:cNvPr id="17429" name="Text Box 44"/>
          <p:cNvSpPr txBox="1">
            <a:spLocks noChangeArrowheads="1"/>
          </p:cNvSpPr>
          <p:nvPr/>
        </p:nvSpPr>
        <p:spPr bwMode="auto">
          <a:xfrm>
            <a:off x="6440471" y="4311636"/>
            <a:ext cx="1036638" cy="823913"/>
          </a:xfrm>
          <a:prstGeom prst="rect">
            <a:avLst/>
          </a:prstGeom>
          <a:solidFill>
            <a:srgbClr val="FF6600"/>
          </a:solidFill>
          <a:ln w="9525">
            <a:noFill/>
            <a:miter lim="800000"/>
            <a:headEnd/>
            <a:tailEnd/>
          </a:ln>
        </p:spPr>
        <p:txBody>
          <a:bodyPr>
            <a:spAutoFit/>
          </a:bodyPr>
          <a:lstStyle/>
          <a:p>
            <a:pPr>
              <a:spcBef>
                <a:spcPct val="50000"/>
              </a:spcBef>
            </a:pPr>
            <a:r>
              <a:rPr lang="en-US" sz="1200" dirty="0">
                <a:solidFill>
                  <a:srgbClr val="000099"/>
                </a:solidFill>
                <a:latin typeface="Constantia" pitchFamily="18" charset="0"/>
              </a:rPr>
              <a:t>PMT</a:t>
            </a:r>
          </a:p>
          <a:p>
            <a:pPr>
              <a:spcBef>
                <a:spcPct val="50000"/>
              </a:spcBef>
            </a:pPr>
            <a:r>
              <a:rPr lang="en-US" sz="1200" dirty="0" smtClean="0">
                <a:solidFill>
                  <a:srgbClr val="000099"/>
                </a:solidFill>
                <a:latin typeface="Constantia" pitchFamily="18" charset="0"/>
              </a:rPr>
              <a:t>MODULE</a:t>
            </a:r>
          </a:p>
          <a:p>
            <a:pPr>
              <a:spcBef>
                <a:spcPct val="50000"/>
              </a:spcBef>
            </a:pPr>
            <a:endParaRPr lang="en-US" sz="1200" dirty="0">
              <a:latin typeface="Constantia" pitchFamily="18" charset="0"/>
            </a:endParaRPr>
          </a:p>
        </p:txBody>
      </p:sp>
      <p:sp>
        <p:nvSpPr>
          <p:cNvPr id="17430" name="AutoShape 45"/>
          <p:cNvSpPr>
            <a:spLocks noChangeArrowheads="1"/>
          </p:cNvSpPr>
          <p:nvPr/>
        </p:nvSpPr>
        <p:spPr bwMode="auto">
          <a:xfrm>
            <a:off x="6140434" y="3325799"/>
            <a:ext cx="214312" cy="985837"/>
          </a:xfrm>
          <a:prstGeom prst="upArrow">
            <a:avLst>
              <a:gd name="adj1" fmla="val 50000"/>
              <a:gd name="adj2" fmla="val 115000"/>
            </a:avLst>
          </a:prstGeom>
          <a:solidFill>
            <a:srgbClr val="0000FF"/>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7431" name="AutoShape 46"/>
          <p:cNvSpPr>
            <a:spLocks noChangeArrowheads="1"/>
          </p:cNvSpPr>
          <p:nvPr/>
        </p:nvSpPr>
        <p:spPr bwMode="auto">
          <a:xfrm>
            <a:off x="7162784" y="3325799"/>
            <a:ext cx="214312" cy="985837"/>
          </a:xfrm>
          <a:prstGeom prst="upArrow">
            <a:avLst>
              <a:gd name="adj1" fmla="val 50000"/>
              <a:gd name="adj2" fmla="val 115000"/>
            </a:avLst>
          </a:prstGeom>
          <a:solidFill>
            <a:srgbClr val="0000FF"/>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7432" name="Text Box 47"/>
          <p:cNvSpPr txBox="1">
            <a:spLocks noChangeArrowheads="1"/>
          </p:cNvSpPr>
          <p:nvPr/>
        </p:nvSpPr>
        <p:spPr bwMode="auto">
          <a:xfrm>
            <a:off x="7631096" y="4311636"/>
            <a:ext cx="1036638" cy="830997"/>
          </a:xfrm>
          <a:prstGeom prst="rect">
            <a:avLst/>
          </a:prstGeom>
          <a:solidFill>
            <a:srgbClr val="FF6600"/>
          </a:solidFill>
          <a:ln w="9525">
            <a:noFill/>
            <a:miter lim="800000"/>
            <a:headEnd/>
            <a:tailEnd/>
          </a:ln>
        </p:spPr>
        <p:txBody>
          <a:bodyPr>
            <a:spAutoFit/>
          </a:bodyPr>
          <a:lstStyle/>
          <a:p>
            <a:pPr>
              <a:spcBef>
                <a:spcPct val="50000"/>
              </a:spcBef>
            </a:pPr>
            <a:r>
              <a:rPr lang="en-US" sz="1200" dirty="0">
                <a:solidFill>
                  <a:srgbClr val="000099"/>
                </a:solidFill>
                <a:latin typeface="Constantia" pitchFamily="18" charset="0"/>
              </a:rPr>
              <a:t>FEP</a:t>
            </a:r>
          </a:p>
          <a:p>
            <a:pPr>
              <a:spcBef>
                <a:spcPct val="50000"/>
              </a:spcBef>
            </a:pPr>
            <a:r>
              <a:rPr lang="en-US" sz="1200" dirty="0" smtClean="0">
                <a:solidFill>
                  <a:srgbClr val="000099"/>
                </a:solidFill>
                <a:latin typeface="Constantia" pitchFamily="18" charset="0"/>
              </a:rPr>
              <a:t>MODULE</a:t>
            </a:r>
          </a:p>
          <a:p>
            <a:pPr>
              <a:spcBef>
                <a:spcPct val="50000"/>
              </a:spcBef>
            </a:pPr>
            <a:endParaRPr lang="en-US" sz="1200" dirty="0">
              <a:latin typeface="Constantia" pitchFamily="18" charset="0"/>
            </a:endParaRPr>
          </a:p>
        </p:txBody>
      </p:sp>
      <p:sp>
        <p:nvSpPr>
          <p:cNvPr id="17433" name="AutoShape 48"/>
          <p:cNvSpPr>
            <a:spLocks noChangeArrowheads="1"/>
          </p:cNvSpPr>
          <p:nvPr/>
        </p:nvSpPr>
        <p:spPr bwMode="auto">
          <a:xfrm>
            <a:off x="8123221" y="3325799"/>
            <a:ext cx="214313" cy="985837"/>
          </a:xfrm>
          <a:prstGeom prst="upArrow">
            <a:avLst>
              <a:gd name="adj1" fmla="val 50000"/>
              <a:gd name="adj2" fmla="val 115000"/>
            </a:avLst>
          </a:prstGeom>
          <a:solidFill>
            <a:srgbClr val="0000FF"/>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7434" name="AutoShape 49"/>
          <p:cNvSpPr>
            <a:spLocks noChangeArrowheads="1"/>
          </p:cNvSpPr>
          <p:nvPr/>
        </p:nvSpPr>
        <p:spPr bwMode="auto">
          <a:xfrm>
            <a:off x="7631096" y="1703374"/>
            <a:ext cx="242888" cy="2608262"/>
          </a:xfrm>
          <a:prstGeom prst="upDownArrow">
            <a:avLst>
              <a:gd name="adj1" fmla="val 50000"/>
              <a:gd name="adj2" fmla="val 214771"/>
            </a:avLst>
          </a:prstGeom>
          <a:solidFill>
            <a:schemeClr val="accent1"/>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7435" name="Text Box 50"/>
          <p:cNvSpPr txBox="1">
            <a:spLocks noChangeArrowheads="1"/>
          </p:cNvSpPr>
          <p:nvPr/>
        </p:nvSpPr>
        <p:spPr bwMode="auto">
          <a:xfrm>
            <a:off x="838200" y="304800"/>
            <a:ext cx="7409144" cy="461665"/>
          </a:xfrm>
          <a:prstGeom prst="rect">
            <a:avLst/>
          </a:prstGeom>
          <a:noFill/>
          <a:ln w="9525">
            <a:noFill/>
            <a:miter lim="800000"/>
            <a:headEnd/>
            <a:tailEnd/>
          </a:ln>
        </p:spPr>
        <p:txBody>
          <a:bodyPr wrap="none">
            <a:spAutoFit/>
          </a:bodyPr>
          <a:lstStyle/>
          <a:p>
            <a:r>
              <a:rPr lang="en-US" sz="2400" dirty="0" smtClean="0">
                <a:solidFill>
                  <a:srgbClr val="008000"/>
                </a:solidFill>
                <a:latin typeface="+mj-lt"/>
                <a:cs typeface="Times New Roman" pitchFamily="18" charset="0"/>
              </a:rPr>
              <a:t>VME64 </a:t>
            </a:r>
            <a:r>
              <a:rPr lang="en-US" sz="2400" dirty="0">
                <a:solidFill>
                  <a:srgbClr val="008000"/>
                </a:solidFill>
                <a:latin typeface="+mj-lt"/>
                <a:cs typeface="Times New Roman" pitchFamily="18" charset="0"/>
              </a:rPr>
              <a:t>BACKPLANE INTERCONNECT SCHEME</a:t>
            </a:r>
          </a:p>
        </p:txBody>
      </p:sp>
      <p:sp>
        <p:nvSpPr>
          <p:cNvPr id="17436" name="AutoShape 53"/>
          <p:cNvSpPr>
            <a:spLocks noChangeArrowheads="1"/>
          </p:cNvSpPr>
          <p:nvPr/>
        </p:nvSpPr>
        <p:spPr bwMode="auto">
          <a:xfrm>
            <a:off x="6140434" y="5135549"/>
            <a:ext cx="214312" cy="468312"/>
          </a:xfrm>
          <a:prstGeom prst="downArrowCallout">
            <a:avLst>
              <a:gd name="adj1" fmla="val 25000"/>
              <a:gd name="adj2" fmla="val 25000"/>
              <a:gd name="adj3" fmla="val 36420"/>
              <a:gd name="adj4" fmla="val 66667"/>
            </a:avLst>
          </a:prstGeom>
          <a:solidFill>
            <a:schemeClr val="accent1"/>
          </a:solidFill>
          <a:ln w="9525">
            <a:solidFill>
              <a:schemeClr val="tx1"/>
            </a:solidFill>
            <a:miter lim="800000"/>
            <a:headEnd/>
            <a:tailEnd/>
          </a:ln>
        </p:spPr>
        <p:txBody>
          <a:bodyPr wrap="none" anchor="ctr"/>
          <a:lstStyle/>
          <a:p>
            <a:endParaRPr lang="en-US">
              <a:latin typeface="Constantia" pitchFamily="18" charset="0"/>
            </a:endParaRPr>
          </a:p>
        </p:txBody>
      </p:sp>
      <p:sp>
        <p:nvSpPr>
          <p:cNvPr id="17437" name="AutoShape 54"/>
          <p:cNvSpPr>
            <a:spLocks noChangeArrowheads="1"/>
          </p:cNvSpPr>
          <p:nvPr/>
        </p:nvSpPr>
        <p:spPr bwMode="auto">
          <a:xfrm>
            <a:off x="7162784" y="5135549"/>
            <a:ext cx="274637" cy="468312"/>
          </a:xfrm>
          <a:prstGeom prst="downArrowCallout">
            <a:avLst>
              <a:gd name="adj1" fmla="val 25000"/>
              <a:gd name="adj2" fmla="val 25000"/>
              <a:gd name="adj3" fmla="val 28420"/>
              <a:gd name="adj4" fmla="val 66667"/>
            </a:avLst>
          </a:prstGeom>
          <a:solidFill>
            <a:schemeClr val="accent1"/>
          </a:solidFill>
          <a:ln w="9525">
            <a:solidFill>
              <a:schemeClr val="tx1"/>
            </a:solidFill>
            <a:miter lim="800000"/>
            <a:headEnd/>
            <a:tailEnd/>
          </a:ln>
        </p:spPr>
        <p:txBody>
          <a:bodyPr wrap="none" anchor="ctr"/>
          <a:lstStyle/>
          <a:p>
            <a:endParaRPr lang="en-US">
              <a:latin typeface="Constantia" pitchFamily="18" charset="0"/>
            </a:endParaRPr>
          </a:p>
        </p:txBody>
      </p:sp>
      <p:sp>
        <p:nvSpPr>
          <p:cNvPr id="17438" name="AutoShape 55"/>
          <p:cNvSpPr>
            <a:spLocks noChangeArrowheads="1"/>
          </p:cNvSpPr>
          <p:nvPr/>
        </p:nvSpPr>
        <p:spPr bwMode="auto">
          <a:xfrm>
            <a:off x="8481996" y="5135549"/>
            <a:ext cx="192088" cy="468312"/>
          </a:xfrm>
          <a:prstGeom prst="downArrowCallout">
            <a:avLst>
              <a:gd name="adj1" fmla="val 25000"/>
              <a:gd name="adj2" fmla="val 25000"/>
              <a:gd name="adj3" fmla="val 40633"/>
              <a:gd name="adj4" fmla="val 66667"/>
            </a:avLst>
          </a:prstGeom>
          <a:solidFill>
            <a:schemeClr val="accent1"/>
          </a:solidFill>
          <a:ln w="9525">
            <a:solidFill>
              <a:schemeClr val="tx1"/>
            </a:solidFill>
            <a:miter lim="800000"/>
            <a:headEnd/>
            <a:tailEnd/>
          </a:ln>
        </p:spPr>
        <p:txBody>
          <a:bodyPr wrap="none" anchor="ctr"/>
          <a:lstStyle/>
          <a:p>
            <a:endParaRPr lang="en-US">
              <a:latin typeface="Constantia" pitchFamily="18" charset="0"/>
            </a:endParaRPr>
          </a:p>
        </p:txBody>
      </p:sp>
      <p:sp>
        <p:nvSpPr>
          <p:cNvPr id="17439" name="AutoShape 58"/>
          <p:cNvSpPr>
            <a:spLocks noChangeArrowheads="1"/>
          </p:cNvSpPr>
          <p:nvPr/>
        </p:nvSpPr>
        <p:spPr bwMode="auto">
          <a:xfrm>
            <a:off x="5318109" y="5135549"/>
            <a:ext cx="276225" cy="477837"/>
          </a:xfrm>
          <a:prstGeom prst="upArrow">
            <a:avLst>
              <a:gd name="adj1" fmla="val 50000"/>
              <a:gd name="adj2" fmla="val 43247"/>
            </a:avLst>
          </a:prstGeom>
          <a:solidFill>
            <a:schemeClr val="accent1"/>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7440" name="AutoShape 59"/>
          <p:cNvSpPr>
            <a:spLocks noChangeArrowheads="1"/>
          </p:cNvSpPr>
          <p:nvPr/>
        </p:nvSpPr>
        <p:spPr bwMode="auto">
          <a:xfrm>
            <a:off x="6586521" y="5135549"/>
            <a:ext cx="276225" cy="477837"/>
          </a:xfrm>
          <a:prstGeom prst="upArrow">
            <a:avLst>
              <a:gd name="adj1" fmla="val 50000"/>
              <a:gd name="adj2" fmla="val 43247"/>
            </a:avLst>
          </a:prstGeom>
          <a:solidFill>
            <a:schemeClr val="accent1"/>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7441" name="AutoShape 60"/>
          <p:cNvSpPr>
            <a:spLocks noChangeArrowheads="1"/>
          </p:cNvSpPr>
          <p:nvPr/>
        </p:nvSpPr>
        <p:spPr bwMode="auto">
          <a:xfrm>
            <a:off x="7732696" y="5135549"/>
            <a:ext cx="276225" cy="477837"/>
          </a:xfrm>
          <a:prstGeom prst="upArrow">
            <a:avLst>
              <a:gd name="adj1" fmla="val 50000"/>
              <a:gd name="adj2" fmla="val 43247"/>
            </a:avLst>
          </a:prstGeom>
          <a:solidFill>
            <a:schemeClr val="accent1"/>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7442" name="AutoShape 61"/>
          <p:cNvSpPr>
            <a:spLocks noChangeArrowheads="1"/>
          </p:cNvSpPr>
          <p:nvPr/>
        </p:nvSpPr>
        <p:spPr bwMode="auto">
          <a:xfrm>
            <a:off x="4240196" y="5135549"/>
            <a:ext cx="276225" cy="477837"/>
          </a:xfrm>
          <a:prstGeom prst="upArrow">
            <a:avLst>
              <a:gd name="adj1" fmla="val 50000"/>
              <a:gd name="adj2" fmla="val 43247"/>
            </a:avLst>
          </a:prstGeom>
          <a:solidFill>
            <a:schemeClr val="accent1"/>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7443" name="AutoShape 63"/>
          <p:cNvSpPr>
            <a:spLocks noChangeArrowheads="1"/>
          </p:cNvSpPr>
          <p:nvPr/>
        </p:nvSpPr>
        <p:spPr bwMode="auto">
          <a:xfrm>
            <a:off x="4856146" y="5135549"/>
            <a:ext cx="214313" cy="468312"/>
          </a:xfrm>
          <a:prstGeom prst="downArrowCallout">
            <a:avLst>
              <a:gd name="adj1" fmla="val 25000"/>
              <a:gd name="adj2" fmla="val 25000"/>
              <a:gd name="adj3" fmla="val 36420"/>
              <a:gd name="adj4" fmla="val 66667"/>
            </a:avLst>
          </a:prstGeom>
          <a:solidFill>
            <a:schemeClr val="accent1"/>
          </a:solidFill>
          <a:ln w="9525">
            <a:solidFill>
              <a:schemeClr val="tx1"/>
            </a:solidFill>
            <a:miter lim="800000"/>
            <a:headEnd/>
            <a:tailEnd/>
          </a:ln>
        </p:spPr>
        <p:txBody>
          <a:bodyPr wrap="none" anchor="ctr"/>
          <a:lstStyle/>
          <a:p>
            <a:endParaRPr lang="en-US">
              <a:latin typeface="Constant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idx="4294967295"/>
          </p:nvPr>
        </p:nvSpPr>
        <p:spPr>
          <a:xfrm>
            <a:off x="762000" y="152400"/>
            <a:ext cx="7620000" cy="762000"/>
          </a:xfrm>
        </p:spPr>
        <p:txBody>
          <a:bodyPr/>
          <a:lstStyle/>
          <a:p>
            <a:pPr algn="ctr"/>
            <a:r>
              <a:rPr lang="en-US" sz="4000" dirty="0" smtClean="0"/>
              <a:t>IIFC</a:t>
            </a:r>
            <a:endParaRPr lang="en-US" dirty="0" smtClean="0"/>
          </a:p>
        </p:txBody>
      </p:sp>
      <p:sp>
        <p:nvSpPr>
          <p:cNvPr id="5123" name="Subtitle 2"/>
          <p:cNvSpPr>
            <a:spLocks noGrp="1"/>
          </p:cNvSpPr>
          <p:nvPr>
            <p:ph type="subTitle" idx="4294967295"/>
          </p:nvPr>
        </p:nvSpPr>
        <p:spPr>
          <a:xfrm>
            <a:off x="381000" y="2362200"/>
            <a:ext cx="8464550" cy="1676400"/>
          </a:xfrm>
          <a:ln>
            <a:solidFill>
              <a:schemeClr val="bg1"/>
            </a:solidFill>
          </a:ln>
        </p:spPr>
        <p:txBody>
          <a:bodyPr/>
          <a:lstStyle/>
          <a:p>
            <a:pPr marL="0" lvl="4" indent="3175" algn="ctr">
              <a:buNone/>
            </a:pPr>
            <a:r>
              <a:rPr lang="en-IN" sz="4800" dirty="0" smtClean="0">
                <a:solidFill>
                  <a:srgbClr val="000099"/>
                </a:solidFill>
                <a:latin typeface="Times New Roman" pitchFamily="18" charset="0"/>
                <a:cs typeface="Times New Roman" pitchFamily="18" charset="0"/>
              </a:rPr>
              <a:t>New proposed RFPI system</a:t>
            </a:r>
            <a:endParaRPr lang="en-US" sz="4400" dirty="0" smtClean="0">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idx="4294967295"/>
          </p:nvPr>
        </p:nvSpPr>
        <p:spPr>
          <a:xfrm>
            <a:off x="762000" y="142875"/>
            <a:ext cx="7467599" cy="762000"/>
          </a:xfrm>
        </p:spPr>
        <p:txBody>
          <a:bodyPr/>
          <a:lstStyle/>
          <a:p>
            <a:pPr algn="ctr"/>
            <a:r>
              <a:rPr lang="en-IN" sz="4000" dirty="0" smtClean="0"/>
              <a:t>Proposed Modifications</a:t>
            </a:r>
            <a:endParaRPr lang="en-US" sz="4000" dirty="0" smtClean="0"/>
          </a:p>
        </p:txBody>
      </p:sp>
      <p:sp>
        <p:nvSpPr>
          <p:cNvPr id="3" name="Subtitle 2"/>
          <p:cNvSpPr>
            <a:spLocks noGrp="1"/>
          </p:cNvSpPr>
          <p:nvPr>
            <p:ph type="subTitle" idx="4294967295"/>
          </p:nvPr>
        </p:nvSpPr>
        <p:spPr>
          <a:xfrm>
            <a:off x="642938" y="1000125"/>
            <a:ext cx="7929590" cy="5181600"/>
          </a:xfrm>
          <a:ln>
            <a:solidFill>
              <a:schemeClr val="bg1"/>
            </a:solidFill>
          </a:ln>
        </p:spPr>
        <p:txBody>
          <a:bodyPr>
            <a:noAutofit/>
          </a:bodyPr>
          <a:lstStyle/>
          <a:p>
            <a:pPr marL="514350" indent="-514350" algn="just" fontAlgn="auto">
              <a:spcAft>
                <a:spcPts val="0"/>
              </a:spcAft>
              <a:buClr>
                <a:srgbClr val="008000"/>
              </a:buClr>
              <a:buSzPct val="200000"/>
              <a:buFont typeface="Arial" pitchFamily="34" charset="0"/>
              <a:buChar char="•"/>
              <a:defRPr/>
            </a:pPr>
            <a:r>
              <a:rPr lang="en-IN" sz="2000" dirty="0" smtClean="0">
                <a:solidFill>
                  <a:srgbClr val="FF0000"/>
                </a:solidFill>
                <a:latin typeface="Times New Roman" pitchFamily="18" charset="0"/>
                <a:cs typeface="Times New Roman" pitchFamily="18" charset="0"/>
              </a:rPr>
              <a:t>Provision of on-board digitiser- </a:t>
            </a:r>
            <a:r>
              <a:rPr lang="en-IN" sz="2000" dirty="0" smtClean="0">
                <a:solidFill>
                  <a:srgbClr val="000099"/>
                </a:solidFill>
                <a:latin typeface="Times New Roman" pitchFamily="18" charset="0"/>
                <a:cs typeface="Times New Roman" pitchFamily="18" charset="0"/>
              </a:rPr>
              <a:t>Eight channels of 14bit, 10-80MHz ADC and 64 </a:t>
            </a:r>
            <a:r>
              <a:rPr lang="en-IN" sz="2000" dirty="0" err="1" smtClean="0">
                <a:solidFill>
                  <a:srgbClr val="000099"/>
                </a:solidFill>
                <a:latin typeface="Times New Roman" pitchFamily="18" charset="0"/>
                <a:cs typeface="Times New Roman" pitchFamily="18" charset="0"/>
              </a:rPr>
              <a:t>MWord</a:t>
            </a:r>
            <a:r>
              <a:rPr lang="en-IN" sz="2000" dirty="0" smtClean="0">
                <a:solidFill>
                  <a:srgbClr val="000099"/>
                </a:solidFill>
                <a:latin typeface="Times New Roman" pitchFamily="18" charset="0"/>
                <a:cs typeface="Times New Roman" pitchFamily="18" charset="0"/>
              </a:rPr>
              <a:t> DDR2 RAM  on each board will eliminate the need of a separate digitiser card and allow capture of longer duration events.</a:t>
            </a:r>
          </a:p>
          <a:p>
            <a:pPr marL="514350" indent="-514350" algn="just" fontAlgn="auto">
              <a:spcAft>
                <a:spcPts val="0"/>
              </a:spcAft>
              <a:buClr>
                <a:srgbClr val="008000"/>
              </a:buClr>
              <a:buSzPct val="200000"/>
              <a:buFont typeface="Arial" pitchFamily="34" charset="0"/>
              <a:buChar char="•"/>
              <a:defRPr/>
            </a:pPr>
            <a:r>
              <a:rPr lang="en-IN" sz="2000" dirty="0" smtClean="0">
                <a:solidFill>
                  <a:srgbClr val="FF0000"/>
                </a:solidFill>
                <a:latin typeface="Times New Roman" pitchFamily="18" charset="0"/>
                <a:cs typeface="Times New Roman" pitchFamily="18" charset="0"/>
              </a:rPr>
              <a:t>Remote update of FPGA via VME Bus</a:t>
            </a:r>
          </a:p>
          <a:p>
            <a:pPr marL="514350" indent="-514350" algn="just" fontAlgn="auto">
              <a:spcAft>
                <a:spcPts val="0"/>
              </a:spcAft>
              <a:buClr>
                <a:srgbClr val="008000"/>
              </a:buClr>
              <a:buSzPct val="200000"/>
              <a:buFont typeface="Arial" pitchFamily="34" charset="0"/>
              <a:buChar char="•"/>
              <a:defRPr/>
            </a:pPr>
            <a:r>
              <a:rPr lang="en-IN" sz="2000" dirty="0" smtClean="0">
                <a:solidFill>
                  <a:srgbClr val="FF0000"/>
                </a:solidFill>
                <a:latin typeface="Times New Roman" pitchFamily="18" charset="0"/>
                <a:cs typeface="Times New Roman" pitchFamily="18" charset="0"/>
              </a:rPr>
              <a:t>VME64X slave interface: </a:t>
            </a:r>
            <a:r>
              <a:rPr lang="en-IN" sz="2000" dirty="0" smtClean="0">
                <a:solidFill>
                  <a:srgbClr val="000099"/>
                </a:solidFill>
                <a:latin typeface="Times New Roman" pitchFamily="18" charset="0"/>
                <a:cs typeface="Times New Roman" pitchFamily="18" charset="0"/>
              </a:rPr>
              <a:t>Full feature VME64X slave interface supporting multiple interrupts, DMA, block transfer</a:t>
            </a:r>
          </a:p>
          <a:p>
            <a:pPr marL="514350" indent="-514350" algn="just" fontAlgn="auto">
              <a:spcAft>
                <a:spcPts val="0"/>
              </a:spcAft>
              <a:buClr>
                <a:srgbClr val="008000"/>
              </a:buClr>
              <a:buSzPct val="200000"/>
              <a:buFont typeface="Arial" pitchFamily="34" charset="0"/>
              <a:buChar char="•"/>
              <a:defRPr/>
            </a:pPr>
            <a:r>
              <a:rPr lang="en-IN" sz="2000" dirty="0" smtClean="0">
                <a:solidFill>
                  <a:srgbClr val="FF0000"/>
                </a:solidFill>
                <a:latin typeface="Times New Roman" pitchFamily="18" charset="0"/>
                <a:cs typeface="Times New Roman" pitchFamily="18" charset="0"/>
              </a:rPr>
              <a:t>Modifications in </a:t>
            </a:r>
            <a:r>
              <a:rPr lang="en-IN" sz="2000" dirty="0" err="1" smtClean="0">
                <a:solidFill>
                  <a:srgbClr val="FF0000"/>
                </a:solidFill>
                <a:latin typeface="Times New Roman" pitchFamily="18" charset="0"/>
                <a:cs typeface="Times New Roman" pitchFamily="18" charset="0"/>
              </a:rPr>
              <a:t>analog</a:t>
            </a:r>
            <a:r>
              <a:rPr lang="en-IN" sz="2000" dirty="0" smtClean="0">
                <a:solidFill>
                  <a:srgbClr val="FF0000"/>
                </a:solidFill>
                <a:latin typeface="Times New Roman" pitchFamily="18" charset="0"/>
                <a:cs typeface="Times New Roman" pitchFamily="18" charset="0"/>
              </a:rPr>
              <a:t> sections- </a:t>
            </a:r>
          </a:p>
          <a:p>
            <a:pPr marL="914400" lvl="1" indent="-514350" algn="just" fontAlgn="auto">
              <a:spcAft>
                <a:spcPts val="0"/>
              </a:spcAft>
              <a:buClr>
                <a:srgbClr val="008000"/>
              </a:buClr>
              <a:buSzPct val="200000"/>
              <a:buFont typeface="Arial" pitchFamily="34" charset="0"/>
              <a:buChar char="•"/>
              <a:defRPr/>
            </a:pPr>
            <a:r>
              <a:rPr lang="en-IN" dirty="0" smtClean="0">
                <a:solidFill>
                  <a:srgbClr val="000099"/>
                </a:solidFill>
                <a:latin typeface="Times New Roman" pitchFamily="18" charset="0"/>
                <a:cs typeface="Times New Roman" pitchFamily="18" charset="0"/>
              </a:rPr>
              <a:t>FEP</a:t>
            </a:r>
            <a:r>
              <a:rPr lang="en-US" dirty="0" smtClean="0">
                <a:solidFill>
                  <a:srgbClr val="000099"/>
                </a:solidFill>
                <a:latin typeface="Times New Roman" pitchFamily="18" charset="0"/>
                <a:cs typeface="Times New Roman" pitchFamily="18" charset="0"/>
              </a:rPr>
              <a:t> Trip Module:  use of higher supply voltage JFET amplifier thereby eliminating DC/DC convertor stage.</a:t>
            </a:r>
          </a:p>
          <a:p>
            <a:pPr marL="914400" lvl="1" indent="-514350" algn="just" fontAlgn="auto">
              <a:spcAft>
                <a:spcPts val="0"/>
              </a:spcAft>
              <a:buClr>
                <a:srgbClr val="008000"/>
              </a:buClr>
              <a:buSzPct val="200000"/>
              <a:buFont typeface="Arial" pitchFamily="34" charset="0"/>
              <a:buChar char="•"/>
              <a:defRPr/>
            </a:pPr>
            <a:r>
              <a:rPr lang="en-IN" dirty="0" smtClean="0">
                <a:solidFill>
                  <a:srgbClr val="000099"/>
                </a:solidFill>
                <a:latin typeface="Times New Roman" pitchFamily="18" charset="0"/>
                <a:cs typeface="Times New Roman" pitchFamily="18" charset="0"/>
              </a:rPr>
              <a:t>PMT Trip Module: Dark current detection stage is used only for cable connect confirmation. Can it be removed if a reliable cable sense mechanism is developed? </a:t>
            </a:r>
          </a:p>
          <a:p>
            <a:pPr marL="569913" lvl="1" indent="-517525" algn="just" fontAlgn="auto">
              <a:spcAft>
                <a:spcPts val="0"/>
              </a:spcAft>
              <a:buClr>
                <a:srgbClr val="008000"/>
              </a:buClr>
              <a:buSzPct val="200000"/>
              <a:buFont typeface="Arial" pitchFamily="34" charset="0"/>
              <a:buChar char="•"/>
              <a:defRPr/>
            </a:pPr>
            <a:r>
              <a:rPr lang="en-IN" dirty="0" smtClean="0">
                <a:solidFill>
                  <a:srgbClr val="FF0000"/>
                </a:solidFill>
                <a:latin typeface="Times New Roman" pitchFamily="18" charset="0"/>
                <a:cs typeface="Times New Roman" pitchFamily="18" charset="0"/>
              </a:rPr>
              <a:t>No of input channels to be increased to sixteen in Relay /Contact Module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EE9C6BD-8FC2-45B6-A0C4-27D8D00CC950}" type="datetimeFigureOut">
              <a:rPr lang="en-US" smtClean="0"/>
              <a:pPr>
                <a:defRPr/>
              </a:pPr>
              <a:t>11/20/2012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09C7004-5EF6-43D0-834F-CC5321F40158}" type="slidenum">
              <a:rPr lang="en-US" smtClean="0"/>
              <a:pPr>
                <a:defRPr/>
              </a:pPr>
              <a:t>15</a:t>
            </a:fld>
            <a:endParaRPr lang="en-US"/>
          </a:p>
        </p:txBody>
      </p:sp>
      <p:sp>
        <p:nvSpPr>
          <p:cNvPr id="5" name="Rectangle 4"/>
          <p:cNvSpPr/>
          <p:nvPr/>
        </p:nvSpPr>
        <p:spPr>
          <a:xfrm>
            <a:off x="533400" y="914400"/>
            <a:ext cx="8001000" cy="4708981"/>
          </a:xfrm>
          <a:prstGeom prst="rect">
            <a:avLst/>
          </a:prstGeom>
        </p:spPr>
        <p:txBody>
          <a:bodyPr wrap="square">
            <a:spAutoFit/>
          </a:bodyPr>
          <a:lstStyle/>
          <a:p>
            <a:pPr marL="514350" indent="-514350" algn="just" fontAlgn="auto">
              <a:spcAft>
                <a:spcPts val="0"/>
              </a:spcAft>
              <a:buClr>
                <a:srgbClr val="008000"/>
              </a:buClr>
              <a:buSzPct val="200000"/>
              <a:buFont typeface="Arial" pitchFamily="34" charset="0"/>
              <a:buChar char="•"/>
              <a:defRPr/>
            </a:pPr>
            <a:r>
              <a:rPr lang="en-IN" sz="2000" b="1" dirty="0" smtClean="0">
                <a:solidFill>
                  <a:srgbClr val="FF0000"/>
                </a:solidFill>
                <a:latin typeface="Times New Roman" pitchFamily="18" charset="0"/>
                <a:cs typeface="Times New Roman" pitchFamily="18" charset="0"/>
              </a:rPr>
              <a:t>Mezzanine board approach-</a:t>
            </a:r>
          </a:p>
          <a:p>
            <a:pPr marL="914400" lvl="1" indent="-514350" algn="just" fontAlgn="auto">
              <a:spcAft>
                <a:spcPts val="0"/>
              </a:spcAft>
              <a:buClr>
                <a:srgbClr val="008000"/>
              </a:buClr>
              <a:buSzPct val="200000"/>
              <a:buFont typeface="Arial" pitchFamily="34" charset="0"/>
              <a:buChar char="•"/>
              <a:defRPr/>
            </a:pPr>
            <a:r>
              <a:rPr lang="en-IN" sz="2000" b="1" dirty="0" smtClean="0">
                <a:solidFill>
                  <a:srgbClr val="000099"/>
                </a:solidFill>
                <a:latin typeface="Times New Roman" pitchFamily="18" charset="0"/>
                <a:cs typeface="Times New Roman" pitchFamily="18" charset="0"/>
              </a:rPr>
              <a:t>Common VME64X carrier Board: One carrier board for all modules, handling VME64X interface and digital logic common to all cards.</a:t>
            </a:r>
          </a:p>
          <a:p>
            <a:pPr marL="914400" lvl="1" indent="-514350" algn="just" fontAlgn="auto">
              <a:spcAft>
                <a:spcPts val="0"/>
              </a:spcAft>
              <a:buClr>
                <a:srgbClr val="008000"/>
              </a:buClr>
              <a:buSzPct val="200000"/>
              <a:buFont typeface="Arial" pitchFamily="34" charset="0"/>
              <a:buChar char="•"/>
              <a:defRPr/>
            </a:pPr>
            <a:r>
              <a:rPr lang="en-IN" sz="2000" b="1" dirty="0" err="1" smtClean="0">
                <a:solidFill>
                  <a:srgbClr val="000099"/>
                </a:solidFill>
                <a:latin typeface="Times New Roman" pitchFamily="18" charset="0"/>
                <a:cs typeface="Times New Roman" pitchFamily="18" charset="0"/>
              </a:rPr>
              <a:t>Analog</a:t>
            </a:r>
            <a:r>
              <a:rPr lang="en-IN" sz="2000" b="1" dirty="0" smtClean="0">
                <a:solidFill>
                  <a:srgbClr val="000099"/>
                </a:solidFill>
                <a:latin typeface="Times New Roman" pitchFamily="18" charset="0"/>
                <a:cs typeface="Times New Roman" pitchFamily="18" charset="0"/>
              </a:rPr>
              <a:t> section unique to each module  can be on Mezzanine board</a:t>
            </a:r>
          </a:p>
          <a:p>
            <a:pPr marL="914400" lvl="1" indent="-514350" algn="just" fontAlgn="auto">
              <a:spcAft>
                <a:spcPts val="0"/>
              </a:spcAft>
              <a:buClr>
                <a:srgbClr val="008000"/>
              </a:buClr>
              <a:buSzPct val="200000"/>
              <a:buFont typeface="Arial" pitchFamily="34" charset="0"/>
              <a:buChar char="•"/>
              <a:defRPr/>
            </a:pPr>
            <a:r>
              <a:rPr lang="en-IN" sz="2000" b="1" dirty="0" smtClean="0">
                <a:solidFill>
                  <a:srgbClr val="000099"/>
                </a:solidFill>
                <a:latin typeface="Times New Roman" pitchFamily="18" charset="0"/>
                <a:cs typeface="Times New Roman" pitchFamily="18" charset="0"/>
              </a:rPr>
              <a:t>The challenge here is accommodating RF connectors on Mezzanine card facia and shielding within  one slot width of card.</a:t>
            </a:r>
          </a:p>
          <a:p>
            <a:pPr marL="914400" lvl="1" indent="-514350" algn="just" fontAlgn="auto">
              <a:spcAft>
                <a:spcPts val="0"/>
              </a:spcAft>
              <a:buClr>
                <a:srgbClr val="008000"/>
              </a:buClr>
              <a:buSzPct val="200000"/>
              <a:buFont typeface="Arial" pitchFamily="34" charset="0"/>
              <a:buChar char="•"/>
              <a:defRPr/>
            </a:pPr>
            <a:r>
              <a:rPr lang="en-IN" sz="2000" b="1" dirty="0" smtClean="0">
                <a:solidFill>
                  <a:srgbClr val="000099"/>
                </a:solidFill>
                <a:latin typeface="Times New Roman" pitchFamily="18" charset="0"/>
                <a:cs typeface="Times New Roman" pitchFamily="18" charset="0"/>
              </a:rPr>
              <a:t>Feasibility of integrating Relay/ contact module with System Control Module to be  studied.</a:t>
            </a:r>
          </a:p>
          <a:p>
            <a:pPr marL="914400" lvl="1" indent="-514350" algn="just" fontAlgn="auto">
              <a:spcAft>
                <a:spcPts val="0"/>
              </a:spcAft>
              <a:buClr>
                <a:srgbClr val="008000"/>
              </a:buClr>
              <a:buSzPct val="200000"/>
              <a:buFont typeface="Arial" pitchFamily="34" charset="0"/>
              <a:buChar char="•"/>
              <a:defRPr/>
            </a:pPr>
            <a:endParaRPr lang="en-IN" sz="2000" b="1" dirty="0" smtClean="0">
              <a:solidFill>
                <a:srgbClr val="000099"/>
              </a:solidFill>
              <a:latin typeface="Times New Roman" pitchFamily="18" charset="0"/>
              <a:cs typeface="Times New Roman" pitchFamily="18" charset="0"/>
            </a:endParaRPr>
          </a:p>
          <a:p>
            <a:pPr marL="514350" indent="-514350" algn="just" fontAlgn="auto">
              <a:spcAft>
                <a:spcPts val="0"/>
              </a:spcAft>
              <a:buClr>
                <a:srgbClr val="008000"/>
              </a:buClr>
              <a:buSzPct val="200000"/>
              <a:buFont typeface="Arial" pitchFamily="34" charset="0"/>
              <a:buChar char="•"/>
              <a:defRPr/>
            </a:pPr>
            <a:r>
              <a:rPr lang="en-IN" sz="2000" b="1" dirty="0" smtClean="0">
                <a:solidFill>
                  <a:srgbClr val="FF0000"/>
                </a:solidFill>
                <a:latin typeface="Times New Roman" pitchFamily="18" charset="0"/>
                <a:cs typeface="Times New Roman" pitchFamily="18" charset="0"/>
              </a:rPr>
              <a:t>Mechanical arrangement for cable sense logic: </a:t>
            </a:r>
            <a:r>
              <a:rPr lang="en-IN" sz="2000" b="1" dirty="0" smtClean="0">
                <a:solidFill>
                  <a:srgbClr val="000099"/>
                </a:solidFill>
                <a:latin typeface="Times New Roman" pitchFamily="18" charset="0"/>
                <a:cs typeface="Times New Roman" pitchFamily="18" charset="0"/>
              </a:rPr>
              <a:t>The mechanical arrangement for cable connect  detection logic to be improved for more reliable operation.</a:t>
            </a:r>
          </a:p>
        </p:txBody>
      </p:sp>
      <p:sp>
        <p:nvSpPr>
          <p:cNvPr id="6" name="Title 1"/>
          <p:cNvSpPr txBox="1">
            <a:spLocks/>
          </p:cNvSpPr>
          <p:nvPr/>
        </p:nvSpPr>
        <p:spPr bwMode="auto">
          <a:xfrm>
            <a:off x="762000" y="142875"/>
            <a:ext cx="7467599"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IN" sz="4000" b="1" i="0" u="none" strike="noStrike" kern="0" cap="none" spc="0" normalizeH="0" baseline="0" noProof="0" dirty="0" smtClean="0">
                <a:ln>
                  <a:noFill/>
                </a:ln>
                <a:solidFill>
                  <a:srgbClr val="008000"/>
                </a:solidFill>
                <a:effectLst/>
                <a:uLnTx/>
                <a:uFillTx/>
                <a:latin typeface="+mj-lt"/>
                <a:ea typeface="+mj-ea"/>
                <a:cs typeface="+mj-cs"/>
              </a:rPr>
              <a:t>Proposed Modifications </a:t>
            </a:r>
            <a:r>
              <a:rPr kumimoji="0" lang="en-IN" sz="1400" b="1" i="0" u="none" strike="noStrike" kern="0" cap="none" spc="0" normalizeH="0" baseline="0" noProof="0" dirty="0" smtClean="0">
                <a:ln>
                  <a:noFill/>
                </a:ln>
                <a:solidFill>
                  <a:srgbClr val="008000"/>
                </a:solidFill>
                <a:effectLst/>
                <a:uLnTx/>
                <a:uFillTx/>
                <a:latin typeface="+mj-lt"/>
                <a:ea typeface="+mj-ea"/>
                <a:cs typeface="+mj-cs"/>
              </a:rPr>
              <a:t>cont.</a:t>
            </a:r>
            <a:endParaRPr kumimoji="0" lang="en-US" sz="1400" b="1" i="0" u="none" strike="noStrike" kern="0" cap="none" spc="0" normalizeH="0" baseline="0" noProof="0" dirty="0" smtClean="0">
              <a:ln>
                <a:noFill/>
              </a:ln>
              <a:solidFill>
                <a:srgbClr val="008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315200" cy="795324"/>
          </a:xfrm>
        </p:spPr>
        <p:txBody>
          <a:bodyPr/>
          <a:lstStyle/>
          <a:p>
            <a:r>
              <a:rPr lang="en-IN" sz="4000" dirty="0" smtClean="0"/>
              <a:t>Proposed Modifications </a:t>
            </a:r>
            <a:r>
              <a:rPr lang="en-IN" sz="1400" dirty="0" smtClean="0"/>
              <a:t>Cont.</a:t>
            </a:r>
            <a:endParaRPr lang="en-US" sz="2400" dirty="0"/>
          </a:p>
        </p:txBody>
      </p:sp>
      <p:sp>
        <p:nvSpPr>
          <p:cNvPr id="3" name="Content Placeholder 2"/>
          <p:cNvSpPr>
            <a:spLocks noGrp="1"/>
          </p:cNvSpPr>
          <p:nvPr>
            <p:ph idx="1"/>
          </p:nvPr>
        </p:nvSpPr>
        <p:spPr>
          <a:xfrm>
            <a:off x="304800" y="990600"/>
            <a:ext cx="8229600" cy="5334000"/>
          </a:xfrm>
          <a:ln>
            <a:solidFill>
              <a:schemeClr val="bg1"/>
            </a:solidFill>
          </a:ln>
        </p:spPr>
        <p:txBody>
          <a:bodyPr/>
          <a:lstStyle/>
          <a:p>
            <a:pPr marL="514350" indent="-514350" algn="just">
              <a:buClr>
                <a:srgbClr val="008000"/>
              </a:buClr>
              <a:buSzPct val="200000"/>
              <a:buFont typeface="Arial" pitchFamily="34" charset="0"/>
              <a:buChar char="•"/>
            </a:pPr>
            <a:r>
              <a:rPr lang="en-IN" sz="2000" dirty="0" smtClean="0">
                <a:solidFill>
                  <a:srgbClr val="FF0000"/>
                </a:solidFill>
                <a:latin typeface="Times New Roman" pitchFamily="18" charset="0"/>
                <a:cs typeface="Times New Roman" pitchFamily="18" charset="0"/>
              </a:rPr>
              <a:t>VME64X /VXS: </a:t>
            </a:r>
            <a:r>
              <a:rPr lang="en-IN" sz="2000" dirty="0" smtClean="0">
                <a:solidFill>
                  <a:srgbClr val="000099"/>
                </a:solidFill>
                <a:latin typeface="Times New Roman" pitchFamily="18" charset="0"/>
                <a:cs typeface="Times New Roman" pitchFamily="18" charset="0"/>
              </a:rPr>
              <a:t>All the boards will be VME64X compliant. The FPGA selection and board layout will be done keeping in VXS requirement, allowing VXS interface to be added in future.</a:t>
            </a:r>
          </a:p>
          <a:p>
            <a:pPr marL="514350" lvl="1" indent="-514350" algn="just">
              <a:buClr>
                <a:srgbClr val="008000"/>
              </a:buClr>
              <a:buSzPct val="200000"/>
              <a:buFont typeface="Arial" pitchFamily="34" charset="0"/>
              <a:buChar char="•"/>
            </a:pPr>
            <a:r>
              <a:rPr lang="en-IN" dirty="0" smtClean="0">
                <a:solidFill>
                  <a:srgbClr val="FF0000"/>
                </a:solidFill>
                <a:latin typeface="Times New Roman" pitchFamily="18" charset="0"/>
                <a:cs typeface="Times New Roman" pitchFamily="18" charset="0"/>
              </a:rPr>
              <a:t>General purpose </a:t>
            </a:r>
            <a:r>
              <a:rPr lang="en-IN" dirty="0" err="1" smtClean="0">
                <a:solidFill>
                  <a:srgbClr val="FF0000"/>
                </a:solidFill>
                <a:latin typeface="Times New Roman" pitchFamily="18" charset="0"/>
                <a:cs typeface="Times New Roman" pitchFamily="18" charset="0"/>
              </a:rPr>
              <a:t>analog</a:t>
            </a:r>
            <a:r>
              <a:rPr lang="en-IN" dirty="0" smtClean="0">
                <a:solidFill>
                  <a:srgbClr val="FF0000"/>
                </a:solidFill>
                <a:latin typeface="Times New Roman" pitchFamily="18" charset="0"/>
                <a:cs typeface="Times New Roman" pitchFamily="18" charset="0"/>
              </a:rPr>
              <a:t> signal conditioning modules and low speed ADC are required for eliminating the </a:t>
            </a:r>
            <a:r>
              <a:rPr lang="en-IN" dirty="0" err="1" smtClean="0">
                <a:solidFill>
                  <a:srgbClr val="FF0000"/>
                </a:solidFill>
                <a:latin typeface="Times New Roman" pitchFamily="18" charset="0"/>
                <a:cs typeface="Times New Roman" pitchFamily="18" charset="0"/>
              </a:rPr>
              <a:t>PLCs</a:t>
            </a:r>
            <a:r>
              <a:rPr lang="en-IN" dirty="0" smtClean="0">
                <a:solidFill>
                  <a:srgbClr val="FF0000"/>
                </a:solidFill>
                <a:latin typeface="Times New Roman" pitchFamily="18" charset="0"/>
                <a:cs typeface="Times New Roman" pitchFamily="18" charset="0"/>
              </a:rPr>
              <a:t>.</a:t>
            </a:r>
          </a:p>
          <a:p>
            <a:pPr marL="514350" indent="-514350" algn="just" fontAlgn="auto">
              <a:spcAft>
                <a:spcPts val="0"/>
              </a:spcAft>
              <a:buClr>
                <a:srgbClr val="008000"/>
              </a:buClr>
              <a:buSzPct val="200000"/>
              <a:buFont typeface="Arial" pitchFamily="34" charset="0"/>
              <a:buChar char="•"/>
              <a:defRPr/>
            </a:pPr>
            <a:r>
              <a:rPr lang="en-IN" sz="2000" dirty="0" smtClean="0">
                <a:solidFill>
                  <a:srgbClr val="FF0000"/>
                </a:solidFill>
                <a:latin typeface="Times New Roman" pitchFamily="18" charset="0"/>
                <a:cs typeface="Times New Roman" pitchFamily="18" charset="0"/>
              </a:rPr>
              <a:t>Eliminating interconnect cables among module: </a:t>
            </a:r>
            <a:r>
              <a:rPr lang="en-IN" sz="2000" dirty="0" smtClean="0">
                <a:solidFill>
                  <a:srgbClr val="000099"/>
                </a:solidFill>
                <a:latin typeface="Times New Roman" pitchFamily="18" charset="0"/>
                <a:cs typeface="Times New Roman" pitchFamily="18" charset="0"/>
              </a:rPr>
              <a:t>Open collector logic based FRC cable interconnect  on the rear I/O card for additional functionality. Can be used for adding more signals to the Interlock. </a:t>
            </a:r>
          </a:p>
          <a:p>
            <a:pPr marL="514350" indent="-514350" algn="just" fontAlgn="auto">
              <a:spcAft>
                <a:spcPts val="0"/>
              </a:spcAft>
              <a:buClr>
                <a:srgbClr val="008000"/>
              </a:buClr>
              <a:buSzPct val="200000"/>
              <a:buNone/>
              <a:defRPr/>
            </a:pPr>
            <a:r>
              <a:rPr lang="en-IN" sz="2000" dirty="0" smtClean="0">
                <a:solidFill>
                  <a:srgbClr val="000099"/>
                </a:solidFill>
                <a:latin typeface="Times New Roman" pitchFamily="18" charset="0"/>
                <a:cs typeface="Times New Roman" pitchFamily="18" charset="0"/>
              </a:rPr>
              <a:t>	Eliminates cable and expensive LEMO connector?</a:t>
            </a:r>
          </a:p>
          <a:p>
            <a:pPr marL="514350" indent="-514350" algn="just">
              <a:buClr>
                <a:srgbClr val="008000"/>
              </a:buClr>
              <a:buSzPct val="200000"/>
              <a:buFont typeface="Arial" pitchFamily="34" charset="0"/>
              <a:buChar char="•"/>
            </a:pPr>
            <a:endParaRPr lang="en-IN" sz="2000" dirty="0" smtClean="0">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62000" y="228600"/>
            <a:ext cx="7543800" cy="581010"/>
          </a:xfrm>
        </p:spPr>
        <p:txBody>
          <a:bodyPr/>
          <a:lstStyle/>
          <a:p>
            <a:pPr algn="ctr"/>
            <a:r>
              <a:rPr lang="en-US" sz="4000" dirty="0" smtClean="0"/>
              <a:t>Progress so far</a:t>
            </a:r>
            <a:endParaRPr lang="en-US" sz="5400" dirty="0" smtClean="0"/>
          </a:p>
        </p:txBody>
      </p:sp>
      <p:sp>
        <p:nvSpPr>
          <p:cNvPr id="3" name="Content Placeholder 2"/>
          <p:cNvSpPr>
            <a:spLocks noGrp="1"/>
          </p:cNvSpPr>
          <p:nvPr>
            <p:ph idx="1"/>
          </p:nvPr>
        </p:nvSpPr>
        <p:spPr>
          <a:xfrm>
            <a:off x="457200" y="990600"/>
            <a:ext cx="8229600" cy="5334001"/>
          </a:xfrm>
          <a:ln>
            <a:solidFill>
              <a:schemeClr val="bg1"/>
            </a:solidFill>
          </a:ln>
        </p:spPr>
        <p:txBody>
          <a:bodyPr>
            <a:normAutofit/>
          </a:bodyPr>
          <a:lstStyle/>
          <a:p>
            <a:pPr marL="0" indent="0" algn="just" fontAlgn="auto">
              <a:spcAft>
                <a:spcPts val="0"/>
              </a:spcAft>
              <a:buClr>
                <a:srgbClr val="008000"/>
              </a:buClr>
              <a:buSzPct val="200000"/>
              <a:buNone/>
              <a:defRPr/>
            </a:pPr>
            <a:r>
              <a:rPr lang="en-US" dirty="0" smtClean="0">
                <a:solidFill>
                  <a:srgbClr val="000099"/>
                </a:solidFill>
                <a:latin typeface="Times New Roman" pitchFamily="18" charset="0"/>
                <a:cs typeface="Times New Roman" pitchFamily="18" charset="0"/>
              </a:rPr>
              <a:t>Peter has  advised to take up the development of new System Control board with all the features of the existing board with additional PMT channel, ADC and memory, in the first phase. </a:t>
            </a:r>
            <a:endParaRPr lang="en-US" dirty="0" smtClean="0"/>
          </a:p>
          <a:p>
            <a:pPr marL="274320" indent="-274320" algn="just" fontAlgn="auto">
              <a:spcAft>
                <a:spcPts val="0"/>
              </a:spcAft>
              <a:buClr>
                <a:srgbClr val="008000"/>
              </a:buClr>
              <a:buSzPct val="200000"/>
              <a:buFont typeface="Arial" pitchFamily="34" charset="0"/>
              <a:buChar char="•"/>
              <a:defRPr/>
            </a:pPr>
            <a:r>
              <a:rPr lang="en-US" dirty="0" smtClean="0">
                <a:solidFill>
                  <a:srgbClr val="000099"/>
                </a:solidFill>
                <a:latin typeface="Times New Roman" pitchFamily="18" charset="0"/>
                <a:cs typeface="Times New Roman" pitchFamily="18" charset="0"/>
              </a:rPr>
              <a:t>A brief design report showing </a:t>
            </a:r>
            <a:r>
              <a:rPr lang="en-IN" dirty="0" smtClean="0">
                <a:solidFill>
                  <a:srgbClr val="000099"/>
                </a:solidFill>
                <a:latin typeface="Times New Roman" pitchFamily="18" charset="0"/>
                <a:cs typeface="Times New Roman" pitchFamily="18" charset="0"/>
              </a:rPr>
              <a:t>block diagram of the same was submitted to Fermi Lab and was approved by them. </a:t>
            </a:r>
          </a:p>
          <a:p>
            <a:pPr marL="274320" indent="-274320" algn="just" fontAlgn="auto">
              <a:spcAft>
                <a:spcPts val="0"/>
              </a:spcAft>
              <a:buClr>
                <a:srgbClr val="008000"/>
              </a:buClr>
              <a:buSzPct val="200000"/>
              <a:buFont typeface="Arial" pitchFamily="34" charset="0"/>
              <a:buChar char="•"/>
              <a:defRPr/>
            </a:pPr>
            <a:r>
              <a:rPr lang="en-IN" dirty="0" smtClean="0">
                <a:solidFill>
                  <a:srgbClr val="000099"/>
                </a:solidFill>
                <a:latin typeface="Times New Roman" pitchFamily="18" charset="0"/>
                <a:cs typeface="Times New Roman" pitchFamily="18" charset="0"/>
              </a:rPr>
              <a:t>T</a:t>
            </a:r>
            <a:r>
              <a:rPr lang="en-US" dirty="0" smtClean="0">
                <a:solidFill>
                  <a:srgbClr val="000099"/>
                </a:solidFill>
                <a:latin typeface="Times New Roman" pitchFamily="18" charset="0"/>
                <a:cs typeface="Times New Roman" pitchFamily="18" charset="0"/>
              </a:rPr>
              <a:t>he detailed schematics of the new system control board is in final stage of preparation. The same will be sent to </a:t>
            </a:r>
            <a:r>
              <a:rPr lang="en-US" dirty="0" err="1" smtClean="0">
                <a:solidFill>
                  <a:srgbClr val="000099"/>
                </a:solidFill>
                <a:latin typeface="Times New Roman" pitchFamily="18" charset="0"/>
                <a:cs typeface="Times New Roman" pitchFamily="18" charset="0"/>
              </a:rPr>
              <a:t>Fermilab</a:t>
            </a:r>
            <a:r>
              <a:rPr lang="en-US" dirty="0" smtClean="0">
                <a:solidFill>
                  <a:srgbClr val="000099"/>
                </a:solidFill>
                <a:latin typeface="Times New Roman" pitchFamily="18" charset="0"/>
                <a:cs typeface="Times New Roman" pitchFamily="18" charset="0"/>
              </a:rPr>
              <a:t> for review before fabrication. </a:t>
            </a:r>
          </a:p>
          <a:p>
            <a:pPr marL="274320" indent="-274320" algn="just" fontAlgn="auto">
              <a:spcAft>
                <a:spcPts val="0"/>
              </a:spcAft>
              <a:buClr>
                <a:srgbClr val="008000"/>
              </a:buClr>
              <a:buSzPct val="200000"/>
              <a:buFont typeface="Arial" pitchFamily="34" charset="0"/>
              <a:buChar char="•"/>
              <a:defRPr/>
            </a:pPr>
            <a:r>
              <a:rPr lang="en-IN" sz="2400" dirty="0" smtClean="0">
                <a:solidFill>
                  <a:srgbClr val="000099"/>
                </a:solidFill>
                <a:latin typeface="Times New Roman" pitchFamily="18" charset="0"/>
                <a:cs typeface="Times New Roman" pitchFamily="18" charset="0"/>
              </a:rPr>
              <a:t>The mechanical arrangement of cable connect detection assembly has been finalised.</a:t>
            </a:r>
            <a:endParaRPr lang="en-US" sz="2400" dirty="0" smtClean="0">
              <a:solidFill>
                <a:srgbClr val="000099"/>
              </a:solidFill>
              <a:latin typeface="Times New Roman" pitchFamily="18" charset="0"/>
              <a:cs typeface="Times New Roman" pitchFamily="18" charset="0"/>
            </a:endParaRPr>
          </a:p>
          <a:p>
            <a:pPr marL="274320" indent="-274320" algn="just" fontAlgn="auto">
              <a:spcAft>
                <a:spcPts val="0"/>
              </a:spcAft>
              <a:buClr>
                <a:srgbClr val="008000"/>
              </a:buClr>
              <a:buSzPct val="200000"/>
              <a:buFont typeface="Arial" pitchFamily="34" charset="0"/>
              <a:buChar char="•"/>
              <a:defRPr/>
            </a:pPr>
            <a:r>
              <a:rPr lang="en-US" sz="2400" dirty="0" smtClean="0">
                <a:solidFill>
                  <a:srgbClr val="000099"/>
                </a:solidFill>
                <a:latin typeface="Times New Roman" pitchFamily="18" charset="0"/>
                <a:cs typeface="Times New Roman" pitchFamily="18" charset="0"/>
              </a:rPr>
              <a:t>Development of Multi-trip board based on the mezzanine board approach has been initiated.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152400"/>
            <a:ext cx="7467600" cy="714375"/>
          </a:xfrm>
        </p:spPr>
        <p:txBody>
          <a:bodyPr>
            <a:noAutofit/>
          </a:bodyPr>
          <a:lstStyle/>
          <a:p>
            <a:pPr algn="ctr" fontAlgn="auto">
              <a:spcAft>
                <a:spcPts val="0"/>
              </a:spcAft>
              <a:defRPr/>
            </a:pPr>
            <a:r>
              <a:rPr lang="en-US" sz="4000" dirty="0" smtClean="0"/>
              <a:t>On </a:t>
            </a:r>
            <a:r>
              <a:rPr lang="en-US" sz="4400" dirty="0" smtClean="0"/>
              <a:t>Board</a:t>
            </a:r>
            <a:r>
              <a:rPr lang="en-US" sz="4000" dirty="0" smtClean="0"/>
              <a:t> Digitizer</a:t>
            </a:r>
            <a:endParaRPr lang="en-US" sz="4000" dirty="0"/>
          </a:p>
        </p:txBody>
      </p:sp>
      <p:sp>
        <p:nvSpPr>
          <p:cNvPr id="28675" name="Content Placeholder 5"/>
          <p:cNvSpPr>
            <a:spLocks noGrp="1"/>
          </p:cNvSpPr>
          <p:nvPr>
            <p:ph idx="1"/>
          </p:nvPr>
        </p:nvSpPr>
        <p:spPr>
          <a:xfrm>
            <a:off x="428596" y="1142984"/>
            <a:ext cx="8229600" cy="5324492"/>
          </a:xfrm>
          <a:ln>
            <a:solidFill>
              <a:schemeClr val="bg1"/>
            </a:solidFill>
          </a:ln>
        </p:spPr>
        <p:txBody>
          <a:bodyPr/>
          <a:lstStyle/>
          <a:p>
            <a:pPr>
              <a:buClr>
                <a:srgbClr val="008000"/>
              </a:buClr>
              <a:buSzPct val="200000"/>
              <a:buFont typeface="Arial" pitchFamily="34" charset="0"/>
              <a:buChar char="•"/>
            </a:pPr>
            <a:r>
              <a:rPr lang="en-US" sz="2800" dirty="0" smtClean="0">
                <a:solidFill>
                  <a:srgbClr val="000099"/>
                </a:solidFill>
                <a:latin typeface="Times New Roman" pitchFamily="18" charset="0"/>
                <a:cs typeface="Times New Roman" pitchFamily="18" charset="0"/>
              </a:rPr>
              <a:t>LTC 2173-14 four channel 14 bit 80MSPS ADC</a:t>
            </a:r>
          </a:p>
          <a:p>
            <a:pPr>
              <a:buClr>
                <a:srgbClr val="008000"/>
              </a:buClr>
              <a:buSzPct val="200000"/>
              <a:buFont typeface="Arial" pitchFamily="34" charset="0"/>
              <a:buChar char="•"/>
            </a:pPr>
            <a:r>
              <a:rPr lang="en-US" sz="2800" dirty="0" smtClean="0">
                <a:solidFill>
                  <a:srgbClr val="000099"/>
                </a:solidFill>
                <a:latin typeface="Times New Roman" pitchFamily="18" charset="0"/>
                <a:cs typeface="Times New Roman" pitchFamily="18" charset="0"/>
              </a:rPr>
              <a:t>ADC provides 2 LVDS output per channel</a:t>
            </a:r>
          </a:p>
          <a:p>
            <a:pPr>
              <a:buClr>
                <a:srgbClr val="008000"/>
              </a:buClr>
              <a:buSzPct val="200000"/>
              <a:buFont typeface="Arial" pitchFamily="34" charset="0"/>
              <a:buChar char="•"/>
            </a:pPr>
            <a:r>
              <a:rPr lang="en-US" sz="2800" dirty="0" smtClean="0">
                <a:solidFill>
                  <a:srgbClr val="000099"/>
                </a:solidFill>
                <a:latin typeface="Times New Roman" pitchFamily="18" charset="0"/>
                <a:cs typeface="Times New Roman" pitchFamily="18" charset="0"/>
              </a:rPr>
              <a:t>LTC6406 single ended to differential driver</a:t>
            </a:r>
          </a:p>
          <a:p>
            <a:pPr>
              <a:buClr>
                <a:srgbClr val="008000"/>
              </a:buClr>
              <a:buSzPct val="200000"/>
              <a:buFont typeface="Arial" pitchFamily="34" charset="0"/>
              <a:buChar char="•"/>
            </a:pPr>
            <a:r>
              <a:rPr lang="en-US" sz="2800" dirty="0" smtClean="0">
                <a:solidFill>
                  <a:srgbClr val="000099"/>
                </a:solidFill>
                <a:latin typeface="Times New Roman" pitchFamily="18" charset="0"/>
                <a:cs typeface="Times New Roman" pitchFamily="18" charset="0"/>
              </a:rPr>
              <a:t>FPGA de-serializes the ADC Data</a:t>
            </a:r>
          </a:p>
          <a:p>
            <a:pPr>
              <a:buClr>
                <a:srgbClr val="008000"/>
              </a:buClr>
              <a:buSzPct val="200000"/>
              <a:buFont typeface="Arial" pitchFamily="34" charset="0"/>
              <a:buChar char="•"/>
            </a:pPr>
            <a:r>
              <a:rPr lang="en-US" sz="2800" dirty="0" smtClean="0">
                <a:solidFill>
                  <a:srgbClr val="000099"/>
                </a:solidFill>
                <a:latin typeface="Times New Roman" pitchFamily="18" charset="0"/>
                <a:cs typeface="Times New Roman" pitchFamily="18" charset="0"/>
              </a:rPr>
              <a:t>128 MB of DDR2 memory Interfaced to FPGA</a:t>
            </a:r>
          </a:p>
          <a:p>
            <a:pPr>
              <a:buClr>
                <a:srgbClr val="008000"/>
              </a:buClr>
              <a:buSzPct val="200000"/>
              <a:buFont typeface="Arial" pitchFamily="34" charset="0"/>
              <a:buChar char="•"/>
            </a:pPr>
            <a:r>
              <a:rPr lang="en-US" sz="2800" dirty="0" smtClean="0">
                <a:solidFill>
                  <a:srgbClr val="000099"/>
                </a:solidFill>
                <a:latin typeface="Times New Roman" pitchFamily="18" charset="0"/>
                <a:cs typeface="Times New Roman" pitchFamily="18" charset="0"/>
              </a:rPr>
              <a:t>8M word per channel: stores 100mS @ full speed</a:t>
            </a:r>
          </a:p>
          <a:p>
            <a:pPr>
              <a:buClr>
                <a:srgbClr val="008000"/>
              </a:buClr>
              <a:buSzPct val="200000"/>
              <a:buFont typeface="Arial" pitchFamily="34" charset="0"/>
              <a:buChar char="•"/>
            </a:pPr>
            <a:r>
              <a:rPr lang="en-US" sz="2800" dirty="0" smtClean="0">
                <a:solidFill>
                  <a:srgbClr val="000099"/>
                </a:solidFill>
                <a:latin typeface="Times New Roman" pitchFamily="18" charset="0"/>
                <a:cs typeface="Times New Roman" pitchFamily="18" charset="0"/>
              </a:rPr>
              <a:t>Pre trigger and post trigger information is available</a:t>
            </a:r>
          </a:p>
          <a:p>
            <a:pPr>
              <a:buClr>
                <a:srgbClr val="008000"/>
              </a:buClr>
              <a:buSzPct val="200000"/>
              <a:buFont typeface="Arial" pitchFamily="34" charset="0"/>
              <a:buChar char="•"/>
            </a:pPr>
            <a:r>
              <a:rPr lang="en-US" sz="2800" dirty="0" smtClean="0">
                <a:solidFill>
                  <a:srgbClr val="000099"/>
                </a:solidFill>
                <a:latin typeface="Times New Roman" pitchFamily="18" charset="0"/>
                <a:cs typeface="Times New Roman" pitchFamily="18" charset="0"/>
              </a:rPr>
              <a:t>The pre trigger to post trigger ratio can be adjusted using software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3" cstate="print"/>
          <a:srcRect/>
          <a:stretch>
            <a:fillRect/>
          </a:stretch>
        </p:blipFill>
        <p:spPr bwMode="auto">
          <a:xfrm>
            <a:off x="1357313" y="1071563"/>
            <a:ext cx="6524625" cy="5145087"/>
          </a:xfrm>
          <a:prstGeom prst="rect">
            <a:avLst/>
          </a:prstGeom>
          <a:noFill/>
          <a:ln w="9525">
            <a:noFill/>
            <a:miter lim="800000"/>
            <a:headEnd/>
            <a:tailEnd/>
          </a:ln>
        </p:spPr>
      </p:pic>
      <p:sp>
        <p:nvSpPr>
          <p:cNvPr id="3" name="Title 2"/>
          <p:cNvSpPr>
            <a:spLocks noGrp="1"/>
          </p:cNvSpPr>
          <p:nvPr>
            <p:ph type="title"/>
          </p:nvPr>
        </p:nvSpPr>
        <p:spPr>
          <a:xfrm>
            <a:off x="762000" y="152400"/>
            <a:ext cx="7620000" cy="714380"/>
          </a:xfrm>
        </p:spPr>
        <p:txBody>
          <a:bodyPr>
            <a:noAutofit/>
          </a:bodyPr>
          <a:lstStyle/>
          <a:p>
            <a:pPr algn="ctr"/>
            <a:r>
              <a:rPr lang="en-US" dirty="0" smtClean="0"/>
              <a:t>Modified System Control Board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696200" cy="762000"/>
          </a:xfrm>
        </p:spPr>
        <p:txBody>
          <a:bodyPr rtlCol="0">
            <a:normAutofit/>
          </a:bodyPr>
          <a:lstStyle/>
          <a:p>
            <a:pPr eaLnBrk="1" fontAlgn="auto" hangingPunct="1">
              <a:spcAft>
                <a:spcPts val="0"/>
              </a:spcAft>
              <a:defRPr/>
            </a:pPr>
            <a:r>
              <a:rPr lang="en-US" dirty="0" smtClean="0"/>
              <a:t>IIFC: Areas of C&amp;I Collaboration </a:t>
            </a:r>
            <a:endParaRPr lang="en-US" dirty="0"/>
          </a:p>
        </p:txBody>
      </p:sp>
      <p:sp>
        <p:nvSpPr>
          <p:cNvPr id="3075" name="Content Placeholder 2"/>
          <p:cNvSpPr>
            <a:spLocks noGrp="1"/>
          </p:cNvSpPr>
          <p:nvPr>
            <p:ph idx="1"/>
          </p:nvPr>
        </p:nvSpPr>
        <p:spPr>
          <a:xfrm>
            <a:off x="428596" y="1643050"/>
            <a:ext cx="8229600" cy="4000528"/>
          </a:xfrm>
          <a:ln>
            <a:solidFill>
              <a:schemeClr val="bg1"/>
            </a:solidFill>
          </a:ln>
        </p:spPr>
        <p:txBody>
          <a:bodyPr/>
          <a:lstStyle/>
          <a:p>
            <a:pPr marL="120650" indent="-1588" eaLnBrk="1" hangingPunct="1"/>
            <a:r>
              <a:rPr lang="en-US" sz="24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C&amp;I for CMTS</a:t>
            </a:r>
          </a:p>
          <a:p>
            <a:pPr marL="487363" lvl="1" indent="-1588">
              <a:buFont typeface="Courier New" pitchFamily="49" charset="0"/>
              <a:buChar char="o"/>
            </a:pPr>
            <a:r>
              <a:rPr lang="en-US" sz="2800" dirty="0" smtClean="0">
                <a:latin typeface="Times New Roman" pitchFamily="18" charset="0"/>
                <a:cs typeface="Times New Roman" pitchFamily="18" charset="0"/>
              </a:rPr>
              <a:t>RF Protection Interlock System</a:t>
            </a:r>
          </a:p>
          <a:p>
            <a:pPr marL="487363" lvl="1" indent="-1588">
              <a:buFont typeface="Courier New" pitchFamily="49" charset="0"/>
              <a:buChar char="o"/>
            </a:pPr>
            <a:r>
              <a:rPr lang="en-US" sz="2800" dirty="0" smtClean="0">
                <a:latin typeface="Times New Roman" pitchFamily="18" charset="0"/>
                <a:cs typeface="Times New Roman" pitchFamily="18" charset="0"/>
              </a:rPr>
              <a:t>LLRF</a:t>
            </a:r>
          </a:p>
          <a:p>
            <a:pPr marL="487363" lvl="1" indent="-1588">
              <a:buFont typeface="Courier New" pitchFamily="49" charset="0"/>
              <a:buChar char="o"/>
            </a:pPr>
            <a:r>
              <a:rPr lang="en-US" sz="2800" dirty="0" smtClean="0">
                <a:latin typeface="Times New Roman" pitchFamily="18" charset="0"/>
                <a:cs typeface="Times New Roman" pitchFamily="18" charset="0"/>
              </a:rPr>
              <a:t>Cryogenic Temperature Monitoring System</a:t>
            </a:r>
          </a:p>
          <a:p>
            <a:pPr marL="487363" lvl="1" indent="-1588">
              <a:buFont typeface="Courier New" pitchFamily="49" charset="0"/>
              <a:buChar char="o"/>
            </a:pPr>
            <a:r>
              <a:rPr lang="en-US" sz="2800" dirty="0" smtClean="0">
                <a:latin typeface="Times New Roman" pitchFamily="18" charset="0"/>
                <a:cs typeface="Times New Roman" pitchFamily="18" charset="0"/>
              </a:rPr>
              <a:t>Software for the integrated operation of the CMTF</a:t>
            </a:r>
          </a:p>
          <a:p>
            <a:pPr marL="120650" indent="-1588" eaLnBrk="1" hangingPunct="1"/>
            <a:r>
              <a:rPr lang="en-US" sz="2800" dirty="0" smtClean="0">
                <a:solidFill>
                  <a:srgbClr val="FF0000"/>
                </a:solidFill>
                <a:latin typeface="Times New Roman" pitchFamily="18" charset="0"/>
                <a:cs typeface="Times New Roman" pitchFamily="18" charset="0"/>
              </a:rPr>
              <a:t>Beam Position Monitor  (BPM)</a:t>
            </a:r>
          </a:p>
          <a:p>
            <a:pPr marL="520700" lvl="1" indent="-1588" eaLnBrk="1" hangingPunct="1">
              <a:buNone/>
            </a:pPr>
            <a:endParaRPr lang="en-US" dirty="0" smtClean="0">
              <a:solidFill>
                <a:srgbClr val="FF0000"/>
              </a:solidFill>
            </a:endParaRPr>
          </a:p>
          <a:p>
            <a:pPr marL="176213" lvl="1" indent="342900" eaLnBrk="1" hangingPunct="1">
              <a:buFont typeface="Arial" charset="0"/>
              <a:buChar char="•"/>
            </a:pPr>
            <a:endParaRPr lang="en-US" sz="2400" dirty="0" smtClean="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3"/>
          <p:cNvPicPr>
            <a:picLocks noChangeAspect="1" noChangeArrowheads="1"/>
          </p:cNvPicPr>
          <p:nvPr/>
        </p:nvPicPr>
        <p:blipFill>
          <a:blip r:embed="rId3" cstate="print"/>
          <a:srcRect/>
          <a:stretch>
            <a:fillRect/>
          </a:stretch>
        </p:blipFill>
        <p:spPr bwMode="auto">
          <a:xfrm>
            <a:off x="533399" y="1500188"/>
            <a:ext cx="8077201" cy="4748212"/>
          </a:xfrm>
          <a:prstGeom prst="rect">
            <a:avLst/>
          </a:prstGeom>
          <a:noFill/>
          <a:ln w="9525">
            <a:noFill/>
            <a:miter lim="800000"/>
            <a:headEnd/>
            <a:tailEnd/>
          </a:ln>
        </p:spPr>
      </p:pic>
      <p:sp>
        <p:nvSpPr>
          <p:cNvPr id="3" name="Title 2"/>
          <p:cNvSpPr>
            <a:spLocks noGrp="1"/>
          </p:cNvSpPr>
          <p:nvPr>
            <p:ph type="title"/>
          </p:nvPr>
        </p:nvSpPr>
        <p:spPr>
          <a:xfrm>
            <a:off x="762000" y="152400"/>
            <a:ext cx="7467600" cy="642942"/>
          </a:xfrm>
        </p:spPr>
        <p:txBody>
          <a:bodyPr>
            <a:noAutofit/>
          </a:bodyPr>
          <a:lstStyle/>
          <a:p>
            <a:pPr algn="ctr"/>
            <a:r>
              <a:rPr lang="en-IN" sz="4000" dirty="0" smtClean="0"/>
              <a:t>RF leakage channel</a:t>
            </a:r>
            <a:endParaRPr lang="en-US" sz="4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457200" y="1066800"/>
            <a:ext cx="8121109" cy="5410200"/>
          </a:xfrm>
          <a:prstGeom prst="rect">
            <a:avLst/>
          </a:prstGeom>
          <a:noFill/>
          <a:ln w="9525">
            <a:noFill/>
            <a:miter lim="800000"/>
            <a:headEnd/>
            <a:tailEnd/>
          </a:ln>
        </p:spPr>
      </p:pic>
      <p:sp>
        <p:nvSpPr>
          <p:cNvPr id="3" name="Title 2"/>
          <p:cNvSpPr>
            <a:spLocks noGrp="1"/>
          </p:cNvSpPr>
          <p:nvPr>
            <p:ph type="title"/>
          </p:nvPr>
        </p:nvSpPr>
        <p:spPr>
          <a:xfrm>
            <a:off x="762000" y="228600"/>
            <a:ext cx="7543800" cy="500066"/>
          </a:xfrm>
        </p:spPr>
        <p:txBody>
          <a:bodyPr>
            <a:noAutofit/>
          </a:bodyPr>
          <a:lstStyle/>
          <a:p>
            <a:pPr algn="ctr"/>
            <a:r>
              <a:rPr lang="en-IN" dirty="0" smtClean="0"/>
              <a:t> PMT output  processing channel</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543800" cy="581010"/>
          </a:xfrm>
        </p:spPr>
        <p:txBody>
          <a:bodyPr/>
          <a:lstStyle/>
          <a:p>
            <a:pPr algn="ctr"/>
            <a:r>
              <a:rPr lang="en-US" dirty="0" smtClean="0"/>
              <a:t>  Why Mezzanine card?</a:t>
            </a:r>
            <a:endParaRPr lang="en-US" dirty="0"/>
          </a:p>
        </p:txBody>
      </p:sp>
      <p:sp>
        <p:nvSpPr>
          <p:cNvPr id="3" name="Content Placeholder 2"/>
          <p:cNvSpPr>
            <a:spLocks noGrp="1"/>
          </p:cNvSpPr>
          <p:nvPr>
            <p:ph idx="1"/>
          </p:nvPr>
        </p:nvSpPr>
        <p:spPr>
          <a:xfrm>
            <a:off x="457200" y="1071546"/>
            <a:ext cx="8229600" cy="5253055"/>
          </a:xfrm>
          <a:ln>
            <a:solidFill>
              <a:schemeClr val="bg1"/>
            </a:solidFill>
          </a:ln>
        </p:spPr>
        <p:txBody>
          <a:bodyPr/>
          <a:lstStyle/>
          <a:p>
            <a:pPr>
              <a:buClr>
                <a:srgbClr val="008000"/>
              </a:buClr>
              <a:buSzPct val="200000"/>
              <a:buFont typeface="Arial" pitchFamily="34" charset="0"/>
              <a:buChar char="•"/>
            </a:pPr>
            <a:r>
              <a:rPr lang="en-US" sz="2400" dirty="0" smtClean="0">
                <a:solidFill>
                  <a:srgbClr val="000099"/>
                </a:solidFill>
              </a:rPr>
              <a:t>The VME board is common, once proven, it can be used with all mezzanine modules.</a:t>
            </a:r>
          </a:p>
          <a:p>
            <a:pPr>
              <a:buClr>
                <a:srgbClr val="008000"/>
              </a:buClr>
              <a:buSzPct val="200000"/>
              <a:buFont typeface="Arial" pitchFamily="34" charset="0"/>
              <a:buChar char="•"/>
            </a:pPr>
            <a:r>
              <a:rPr lang="en-US" sz="2400" dirty="0" smtClean="0">
                <a:solidFill>
                  <a:srgbClr val="000099"/>
                </a:solidFill>
              </a:rPr>
              <a:t>Migration to VXS or </a:t>
            </a:r>
            <a:r>
              <a:rPr lang="en-US" sz="2400" dirty="0" err="1" smtClean="0">
                <a:solidFill>
                  <a:srgbClr val="000099"/>
                </a:solidFill>
              </a:rPr>
              <a:t>cPCI</a:t>
            </a:r>
            <a:r>
              <a:rPr lang="en-US" sz="2400" dirty="0" smtClean="0">
                <a:solidFill>
                  <a:srgbClr val="000099"/>
                </a:solidFill>
              </a:rPr>
              <a:t> platform is very easy, we need to develop new base board only.</a:t>
            </a:r>
          </a:p>
          <a:p>
            <a:pPr>
              <a:buClr>
                <a:srgbClr val="008000"/>
              </a:buClr>
              <a:buSzPct val="200000"/>
              <a:buFont typeface="Arial" pitchFamily="34" charset="0"/>
              <a:buChar char="•"/>
            </a:pPr>
            <a:r>
              <a:rPr lang="en-US" dirty="0" smtClean="0">
                <a:solidFill>
                  <a:srgbClr val="000099"/>
                </a:solidFill>
              </a:rPr>
              <a:t>Mix and match approach can improve board utilization – cost saving</a:t>
            </a:r>
          </a:p>
          <a:p>
            <a:pPr>
              <a:buClr>
                <a:srgbClr val="008000"/>
              </a:buClr>
              <a:buSzPct val="200000"/>
              <a:buFont typeface="Arial" pitchFamily="34" charset="0"/>
              <a:buChar char="•"/>
            </a:pPr>
            <a:r>
              <a:rPr lang="en-US" dirty="0" smtClean="0">
                <a:solidFill>
                  <a:srgbClr val="000099"/>
                </a:solidFill>
              </a:rPr>
              <a:t>Maintenance is easy, module level replacement at site</a:t>
            </a:r>
          </a:p>
          <a:p>
            <a:pPr>
              <a:buClr>
                <a:srgbClr val="008000"/>
              </a:buClr>
              <a:buSzPct val="200000"/>
              <a:buFont typeface="Arial" pitchFamily="34" charset="0"/>
              <a:buChar char="•"/>
            </a:pPr>
            <a:r>
              <a:rPr lang="en-US" sz="2400" dirty="0" smtClean="0">
                <a:solidFill>
                  <a:srgbClr val="000099"/>
                </a:solidFill>
              </a:rPr>
              <a:t>ADC can be tailored as per application requirements as it is located on Mezzanine card</a:t>
            </a:r>
          </a:p>
          <a:p>
            <a:pPr>
              <a:buClr>
                <a:srgbClr val="008000"/>
              </a:buClr>
              <a:buSzPct val="200000"/>
              <a:buFont typeface="Arial" pitchFamily="34" charset="0"/>
              <a:buChar char="•"/>
            </a:pPr>
            <a:r>
              <a:rPr lang="en-US" sz="2400" dirty="0" smtClean="0">
                <a:solidFill>
                  <a:srgbClr val="000099"/>
                </a:solidFill>
              </a:rPr>
              <a:t>Noise mitigation more convenient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467600" cy="685800"/>
          </a:xfrm>
        </p:spPr>
        <p:txBody>
          <a:bodyPr>
            <a:noAutofit/>
          </a:bodyPr>
          <a:lstStyle/>
          <a:p>
            <a:pPr algn="ctr" fontAlgn="auto">
              <a:spcAft>
                <a:spcPts val="0"/>
              </a:spcAft>
              <a:defRPr/>
            </a:pPr>
            <a:r>
              <a:rPr lang="en-US" sz="3000" dirty="0" smtClean="0"/>
              <a:t>Mechanical details of Mezzanine card</a:t>
            </a:r>
            <a:endParaRPr lang="en-US" sz="3000" dirty="0"/>
          </a:p>
        </p:txBody>
      </p:sp>
      <p:pic>
        <p:nvPicPr>
          <p:cNvPr id="5" name="Picture 4" descr="Mezzanine card.jpg"/>
          <p:cNvPicPr>
            <a:picLocks noChangeAspect="1"/>
          </p:cNvPicPr>
          <p:nvPr/>
        </p:nvPicPr>
        <p:blipFill>
          <a:blip r:embed="rId3" cstate="print"/>
          <a:stretch>
            <a:fillRect/>
          </a:stretch>
        </p:blipFill>
        <p:spPr>
          <a:xfrm>
            <a:off x="609600" y="1524000"/>
            <a:ext cx="7929618" cy="4333193"/>
          </a:xfrm>
          <a:prstGeom prst="rect">
            <a:avLst/>
          </a:prstGeom>
        </p:spPr>
      </p:pic>
      <p:sp>
        <p:nvSpPr>
          <p:cNvPr id="4" name="TextBox 3"/>
          <p:cNvSpPr txBox="1"/>
          <p:nvPr/>
        </p:nvSpPr>
        <p:spPr>
          <a:xfrm>
            <a:off x="685800" y="3733800"/>
            <a:ext cx="1676400" cy="830997"/>
          </a:xfrm>
          <a:prstGeom prst="rect">
            <a:avLst/>
          </a:prstGeom>
          <a:noFill/>
        </p:spPr>
        <p:txBody>
          <a:bodyPr wrap="square" rtlCol="0">
            <a:spAutoFit/>
          </a:bodyPr>
          <a:lstStyle/>
          <a:p>
            <a:pPr algn="r"/>
            <a:r>
              <a:rPr lang="en-US" dirty="0" smtClean="0"/>
              <a:t>Mezzanine card</a:t>
            </a:r>
            <a:endParaRPr lang="en-US" dirty="0"/>
          </a:p>
        </p:txBody>
      </p:sp>
      <p:sp>
        <p:nvSpPr>
          <p:cNvPr id="6" name="Right Arrow 5"/>
          <p:cNvSpPr/>
          <p:nvPr/>
        </p:nvSpPr>
        <p:spPr bwMode="auto">
          <a:xfrm>
            <a:off x="2362200" y="3962400"/>
            <a:ext cx="10668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7" name="Right Arrow 6"/>
          <p:cNvSpPr/>
          <p:nvPr/>
        </p:nvSpPr>
        <p:spPr bwMode="auto">
          <a:xfrm>
            <a:off x="2362200" y="4267200"/>
            <a:ext cx="27432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8" name="TextBox 7"/>
          <p:cNvSpPr txBox="1"/>
          <p:nvPr/>
        </p:nvSpPr>
        <p:spPr>
          <a:xfrm>
            <a:off x="533400" y="5410200"/>
            <a:ext cx="1981200" cy="461665"/>
          </a:xfrm>
          <a:prstGeom prst="rect">
            <a:avLst/>
          </a:prstGeom>
          <a:noFill/>
        </p:spPr>
        <p:txBody>
          <a:bodyPr wrap="square" rtlCol="0">
            <a:spAutoFit/>
          </a:bodyPr>
          <a:lstStyle/>
          <a:p>
            <a:pPr algn="r"/>
            <a:r>
              <a:rPr lang="en-US" dirty="0" smtClean="0"/>
              <a:t>Base Board</a:t>
            </a:r>
            <a:endParaRPr lang="en-US" dirty="0"/>
          </a:p>
        </p:txBody>
      </p:sp>
      <p:sp>
        <p:nvSpPr>
          <p:cNvPr id="9" name="Right Arrow 8"/>
          <p:cNvSpPr/>
          <p:nvPr/>
        </p:nvSpPr>
        <p:spPr bwMode="auto">
          <a:xfrm>
            <a:off x="2514600" y="5562600"/>
            <a:ext cx="10668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2" name="TextBox 11"/>
          <p:cNvSpPr txBox="1"/>
          <p:nvPr/>
        </p:nvSpPr>
        <p:spPr>
          <a:xfrm>
            <a:off x="2971800" y="1905000"/>
            <a:ext cx="1371600" cy="523220"/>
          </a:xfrm>
          <a:prstGeom prst="rect">
            <a:avLst/>
          </a:prstGeom>
          <a:noFill/>
        </p:spPr>
        <p:txBody>
          <a:bodyPr wrap="square" rtlCol="0">
            <a:spAutoFit/>
          </a:bodyPr>
          <a:lstStyle/>
          <a:p>
            <a:r>
              <a:rPr lang="en-US" sz="1400" dirty="0" smtClean="0"/>
              <a:t>SMA Connector</a:t>
            </a:r>
            <a:endParaRPr lang="en-US" sz="1400" dirty="0"/>
          </a:p>
        </p:txBody>
      </p:sp>
      <p:cxnSp>
        <p:nvCxnSpPr>
          <p:cNvPr id="14" name="Straight Arrow Connector 13"/>
          <p:cNvCxnSpPr>
            <a:stCxn id="12" idx="2"/>
          </p:cNvCxnSpPr>
          <p:nvPr/>
        </p:nvCxnSpPr>
        <p:spPr bwMode="auto">
          <a:xfrm rot="5400000">
            <a:off x="3462010" y="2471410"/>
            <a:ext cx="238780" cy="152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5" name="TextBox 14"/>
          <p:cNvSpPr txBox="1"/>
          <p:nvPr/>
        </p:nvSpPr>
        <p:spPr>
          <a:xfrm>
            <a:off x="5257800" y="1524000"/>
            <a:ext cx="1371600" cy="523220"/>
          </a:xfrm>
          <a:prstGeom prst="rect">
            <a:avLst/>
          </a:prstGeom>
          <a:noFill/>
        </p:spPr>
        <p:txBody>
          <a:bodyPr wrap="square" rtlCol="0">
            <a:spAutoFit/>
          </a:bodyPr>
          <a:lstStyle/>
          <a:p>
            <a:r>
              <a:rPr lang="en-US" sz="1400" dirty="0" smtClean="0"/>
              <a:t>SMB Connector</a:t>
            </a:r>
            <a:endParaRPr lang="en-US" sz="1400" dirty="0"/>
          </a:p>
        </p:txBody>
      </p:sp>
      <p:cxnSp>
        <p:nvCxnSpPr>
          <p:cNvPr id="17" name="Straight Arrow Connector 16"/>
          <p:cNvCxnSpPr>
            <a:stCxn id="15" idx="2"/>
          </p:cNvCxnSpPr>
          <p:nvPr/>
        </p:nvCxnSpPr>
        <p:spPr bwMode="auto">
          <a:xfrm rot="5400000">
            <a:off x="5671810" y="2166610"/>
            <a:ext cx="391180" cy="152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8"/>
          <p:cNvPicPr>
            <a:picLocks noChangeAspect="1" noChangeArrowheads="1"/>
          </p:cNvPicPr>
          <p:nvPr/>
        </p:nvPicPr>
        <p:blipFill>
          <a:blip r:embed="rId3" cstate="print"/>
          <a:srcRect/>
          <a:stretch>
            <a:fillRect/>
          </a:stretch>
        </p:blipFill>
        <p:spPr bwMode="auto">
          <a:xfrm>
            <a:off x="3352800" y="5181600"/>
            <a:ext cx="5184775" cy="1052512"/>
          </a:xfrm>
          <a:prstGeom prst="rect">
            <a:avLst/>
          </a:prstGeom>
          <a:noFill/>
          <a:ln w="9525">
            <a:noFill/>
            <a:miter lim="800000"/>
            <a:headEnd/>
            <a:tailEnd/>
          </a:ln>
        </p:spPr>
      </p:pic>
      <p:pic>
        <p:nvPicPr>
          <p:cNvPr id="23555" name="Content Placeholder 3" descr="Side view of FACIA VME PCB AND QSH CONNECTOR.jpg"/>
          <p:cNvPicPr>
            <a:picLocks noChangeAspect="1"/>
          </p:cNvPicPr>
          <p:nvPr/>
        </p:nvPicPr>
        <p:blipFill>
          <a:blip r:embed="rId4" cstate="print"/>
          <a:srcRect/>
          <a:stretch>
            <a:fillRect/>
          </a:stretch>
        </p:blipFill>
        <p:spPr bwMode="auto">
          <a:xfrm>
            <a:off x="3352800" y="990600"/>
            <a:ext cx="5143500" cy="3984625"/>
          </a:xfrm>
          <a:prstGeom prst="rect">
            <a:avLst/>
          </a:prstGeom>
          <a:noFill/>
          <a:ln w="9525">
            <a:noFill/>
            <a:miter lim="800000"/>
            <a:headEnd/>
            <a:tailEnd/>
          </a:ln>
        </p:spPr>
      </p:pic>
      <p:pic>
        <p:nvPicPr>
          <p:cNvPr id="23556" name="Picture 5" descr="QSH_QTH.JPG"/>
          <p:cNvPicPr>
            <a:picLocks noChangeAspect="1"/>
          </p:cNvPicPr>
          <p:nvPr/>
        </p:nvPicPr>
        <p:blipFill>
          <a:blip r:embed="rId5" cstate="print"/>
          <a:srcRect/>
          <a:stretch>
            <a:fillRect/>
          </a:stretch>
        </p:blipFill>
        <p:spPr bwMode="auto">
          <a:xfrm>
            <a:off x="928688" y="1087438"/>
            <a:ext cx="1571625" cy="4311650"/>
          </a:xfrm>
          <a:prstGeom prst="rect">
            <a:avLst/>
          </a:prstGeom>
          <a:noFill/>
          <a:ln w="9525">
            <a:noFill/>
            <a:miter lim="800000"/>
            <a:headEnd/>
            <a:tailEnd/>
          </a:ln>
        </p:spPr>
      </p:pic>
      <p:sp>
        <p:nvSpPr>
          <p:cNvPr id="5" name="Title 1"/>
          <p:cNvSpPr txBox="1">
            <a:spLocks/>
          </p:cNvSpPr>
          <p:nvPr/>
        </p:nvSpPr>
        <p:spPr>
          <a:xfrm>
            <a:off x="762000" y="152400"/>
            <a:ext cx="7467600" cy="6858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0" cap="none" spc="0" normalizeH="0" baseline="0" noProof="0" dirty="0" smtClean="0">
                <a:ln>
                  <a:noFill/>
                </a:ln>
                <a:solidFill>
                  <a:srgbClr val="008000"/>
                </a:solidFill>
                <a:effectLst/>
                <a:uLnTx/>
                <a:uFillTx/>
                <a:latin typeface="+mj-lt"/>
                <a:ea typeface="+mj-ea"/>
                <a:cs typeface="+mj-cs"/>
              </a:rPr>
              <a:t>Various views of Mezzanine card</a:t>
            </a:r>
            <a:endParaRPr kumimoji="0" lang="en-US" sz="3600" b="1" i="0" u="none" strike="noStrike" kern="0" cap="none" spc="0" normalizeH="0" baseline="0" noProof="0" dirty="0">
              <a:ln>
                <a:noFill/>
              </a:ln>
              <a:solidFill>
                <a:srgbClr val="008000"/>
              </a:solidFill>
              <a:effectLst/>
              <a:uLnTx/>
              <a:uFillTx/>
              <a:latin typeface="+mj-lt"/>
              <a:ea typeface="+mj-ea"/>
              <a:cs typeface="+mj-cs"/>
            </a:endParaRPr>
          </a:p>
        </p:txBody>
      </p:sp>
      <p:sp>
        <p:nvSpPr>
          <p:cNvPr id="6" name="TextBox 5"/>
          <p:cNvSpPr txBox="1"/>
          <p:nvPr/>
        </p:nvSpPr>
        <p:spPr>
          <a:xfrm>
            <a:off x="2590800" y="2209800"/>
            <a:ext cx="1066800" cy="954107"/>
          </a:xfrm>
          <a:prstGeom prst="rect">
            <a:avLst/>
          </a:prstGeom>
          <a:noFill/>
        </p:spPr>
        <p:txBody>
          <a:bodyPr wrap="square" rtlCol="0">
            <a:spAutoFit/>
          </a:bodyPr>
          <a:lstStyle/>
          <a:p>
            <a:r>
              <a:rPr lang="en-IN" sz="1400" dirty="0" smtClean="0"/>
              <a:t>QTH-90-01-LDA on mezzanine board</a:t>
            </a:r>
            <a:endParaRPr lang="en-US" sz="1400" dirty="0"/>
          </a:p>
        </p:txBody>
      </p:sp>
      <p:sp>
        <p:nvSpPr>
          <p:cNvPr id="7" name="TextBox 6"/>
          <p:cNvSpPr txBox="1"/>
          <p:nvPr/>
        </p:nvSpPr>
        <p:spPr>
          <a:xfrm>
            <a:off x="2667000" y="3810000"/>
            <a:ext cx="1066800" cy="954107"/>
          </a:xfrm>
          <a:prstGeom prst="rect">
            <a:avLst/>
          </a:prstGeom>
          <a:noFill/>
        </p:spPr>
        <p:txBody>
          <a:bodyPr wrap="square" rtlCol="0">
            <a:spAutoFit/>
          </a:bodyPr>
          <a:lstStyle/>
          <a:p>
            <a:r>
              <a:rPr lang="en-IN" sz="1400" dirty="0" smtClean="0"/>
              <a:t>QSH-90-01-LDA on Base Board </a:t>
            </a:r>
            <a:endParaRPr lang="en-US" sz="1400" dirty="0"/>
          </a:p>
        </p:txBody>
      </p:sp>
      <p:cxnSp>
        <p:nvCxnSpPr>
          <p:cNvPr id="9" name="Straight Arrow Connector 8"/>
          <p:cNvCxnSpPr>
            <a:stCxn id="6" idx="1"/>
          </p:cNvCxnSpPr>
          <p:nvPr/>
        </p:nvCxnSpPr>
        <p:spPr bwMode="auto">
          <a:xfrm rot="10800000">
            <a:off x="2209800" y="2514600"/>
            <a:ext cx="381000" cy="17225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Straight Arrow Connector 10"/>
          <p:cNvCxnSpPr>
            <a:stCxn id="7" idx="1"/>
          </p:cNvCxnSpPr>
          <p:nvPr/>
        </p:nvCxnSpPr>
        <p:spPr bwMode="auto">
          <a:xfrm rot="10800000">
            <a:off x="1447800" y="3962400"/>
            <a:ext cx="1219200" cy="32465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6" name="Straight Arrow Connector 15"/>
          <p:cNvCxnSpPr>
            <a:stCxn id="23554" idx="0"/>
          </p:cNvCxnSpPr>
          <p:nvPr/>
        </p:nvCxnSpPr>
        <p:spPr bwMode="auto">
          <a:xfrm rot="16200000" flipH="1" flipV="1">
            <a:off x="5563394" y="5257006"/>
            <a:ext cx="457200" cy="3063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7" name="TextBox 16"/>
          <p:cNvSpPr txBox="1"/>
          <p:nvPr/>
        </p:nvSpPr>
        <p:spPr>
          <a:xfrm>
            <a:off x="5638800" y="4953000"/>
            <a:ext cx="1219200" cy="276999"/>
          </a:xfrm>
          <a:prstGeom prst="rect">
            <a:avLst/>
          </a:prstGeom>
          <a:noFill/>
        </p:spPr>
        <p:txBody>
          <a:bodyPr wrap="square" rtlCol="0">
            <a:spAutoFit/>
          </a:bodyPr>
          <a:lstStyle/>
          <a:p>
            <a:r>
              <a:rPr lang="en-US" sz="1200" dirty="0" smtClean="0"/>
              <a:t>5mm Spacing</a:t>
            </a:r>
            <a:endParaRPr lang="en-US" sz="1200" dirty="0"/>
          </a:p>
        </p:txBody>
      </p:sp>
      <p:sp>
        <p:nvSpPr>
          <p:cNvPr id="18" name="TextBox 17"/>
          <p:cNvSpPr txBox="1"/>
          <p:nvPr/>
        </p:nvSpPr>
        <p:spPr>
          <a:xfrm>
            <a:off x="6172200" y="2362200"/>
            <a:ext cx="1752600" cy="400110"/>
          </a:xfrm>
          <a:prstGeom prst="rect">
            <a:avLst/>
          </a:prstGeom>
          <a:noFill/>
        </p:spPr>
        <p:txBody>
          <a:bodyPr wrap="square" rtlCol="0">
            <a:spAutoFit/>
          </a:bodyPr>
          <a:lstStyle/>
          <a:p>
            <a:r>
              <a:rPr lang="en-US" sz="2000" dirty="0" smtClean="0"/>
              <a:t>Base Board</a:t>
            </a: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38200" y="152400"/>
            <a:ext cx="7467600" cy="723886"/>
          </a:xfrm>
        </p:spPr>
        <p:txBody>
          <a:bodyPr/>
          <a:lstStyle/>
          <a:p>
            <a:pPr algn="ctr"/>
            <a:r>
              <a:rPr lang="en-US" sz="4400" dirty="0" smtClean="0"/>
              <a:t>Mezzanine card</a:t>
            </a:r>
          </a:p>
        </p:txBody>
      </p:sp>
      <p:pic>
        <p:nvPicPr>
          <p:cNvPr id="24579" name="Content Placeholder 4" descr="Mezzanine card with bezzel and connectors.jpg"/>
          <p:cNvPicPr>
            <a:picLocks noGrp="1" noChangeAspect="1"/>
          </p:cNvPicPr>
          <p:nvPr>
            <p:ph sz="half" idx="1"/>
          </p:nvPr>
        </p:nvPicPr>
        <p:blipFill>
          <a:blip r:embed="rId3" cstate="print"/>
          <a:srcRect/>
          <a:stretch>
            <a:fillRect/>
          </a:stretch>
        </p:blipFill>
        <p:spPr>
          <a:xfrm>
            <a:off x="1142976" y="1571612"/>
            <a:ext cx="3000396" cy="4710558"/>
          </a:xfrm>
          <a:ln>
            <a:solidFill>
              <a:schemeClr val="bg1"/>
            </a:solidFill>
          </a:ln>
        </p:spPr>
      </p:pic>
      <p:pic>
        <p:nvPicPr>
          <p:cNvPr id="24580" name="Content Placeholder 5" descr="Mezzanine card with connectors SIDE VIEW.jpg"/>
          <p:cNvPicPr>
            <a:picLocks noGrp="1" noChangeAspect="1"/>
          </p:cNvPicPr>
          <p:nvPr>
            <p:ph sz="half" idx="2"/>
          </p:nvPr>
        </p:nvPicPr>
        <p:blipFill>
          <a:blip r:embed="rId4" cstate="print"/>
          <a:srcRect/>
          <a:stretch>
            <a:fillRect/>
          </a:stretch>
        </p:blipFill>
        <p:spPr>
          <a:xfrm>
            <a:off x="4572000" y="1348515"/>
            <a:ext cx="3576639" cy="4984024"/>
          </a:xfrm>
          <a:ln>
            <a:solidFill>
              <a:schemeClr val="bg1"/>
            </a:solidFill>
          </a:ln>
        </p:spPr>
      </p:pic>
      <p:cxnSp>
        <p:nvCxnSpPr>
          <p:cNvPr id="6" name="Straight Arrow Connector 5"/>
          <p:cNvCxnSpPr/>
          <p:nvPr/>
        </p:nvCxnSpPr>
        <p:spPr bwMode="auto">
          <a:xfrm rot="5400000">
            <a:off x="6172200" y="3810000"/>
            <a:ext cx="4876800" cy="1588"/>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7" name="TextBox 6"/>
          <p:cNvSpPr txBox="1"/>
          <p:nvPr/>
        </p:nvSpPr>
        <p:spPr>
          <a:xfrm>
            <a:off x="8686800" y="2895600"/>
            <a:ext cx="457200" cy="1631216"/>
          </a:xfrm>
          <a:prstGeom prst="rect">
            <a:avLst/>
          </a:prstGeom>
          <a:noFill/>
        </p:spPr>
        <p:txBody>
          <a:bodyPr wrap="square" rtlCol="0">
            <a:spAutoFit/>
          </a:bodyPr>
          <a:lstStyle/>
          <a:p>
            <a:r>
              <a:rPr lang="en-US" sz="2000" dirty="0" smtClean="0"/>
              <a:t>120mm</a:t>
            </a:r>
            <a:endParaRPr lang="en-US" sz="2000" dirty="0"/>
          </a:p>
        </p:txBody>
      </p:sp>
      <p:cxnSp>
        <p:nvCxnSpPr>
          <p:cNvPr id="9" name="Straight Arrow Connector 8"/>
          <p:cNvCxnSpPr/>
          <p:nvPr/>
        </p:nvCxnSpPr>
        <p:spPr bwMode="auto">
          <a:xfrm>
            <a:off x="4876800" y="1143000"/>
            <a:ext cx="3048000" cy="1588"/>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10" name="TextBox 9"/>
          <p:cNvSpPr txBox="1"/>
          <p:nvPr/>
        </p:nvSpPr>
        <p:spPr>
          <a:xfrm>
            <a:off x="6172200" y="838200"/>
            <a:ext cx="990600" cy="369332"/>
          </a:xfrm>
          <a:prstGeom prst="rect">
            <a:avLst/>
          </a:prstGeom>
          <a:noFill/>
        </p:spPr>
        <p:txBody>
          <a:bodyPr wrap="square" rtlCol="0">
            <a:spAutoFit/>
          </a:bodyPr>
          <a:lstStyle/>
          <a:p>
            <a:r>
              <a:rPr lang="en-US" sz="1800" dirty="0" smtClean="0"/>
              <a:t>78 mm</a:t>
            </a:r>
            <a:endParaRPr lang="en-US" sz="1800" dirty="0"/>
          </a:p>
        </p:txBody>
      </p:sp>
      <p:sp>
        <p:nvSpPr>
          <p:cNvPr id="11" name="TextBox 10"/>
          <p:cNvSpPr txBox="1"/>
          <p:nvPr/>
        </p:nvSpPr>
        <p:spPr>
          <a:xfrm>
            <a:off x="381000" y="1143000"/>
            <a:ext cx="3124200" cy="461665"/>
          </a:xfrm>
          <a:prstGeom prst="rect">
            <a:avLst/>
          </a:prstGeom>
          <a:noFill/>
        </p:spPr>
        <p:txBody>
          <a:bodyPr wrap="square" rtlCol="0">
            <a:spAutoFit/>
          </a:bodyPr>
          <a:lstStyle/>
          <a:p>
            <a:r>
              <a:rPr lang="en-US" dirty="0" smtClean="0"/>
              <a:t>Standard PMC bezel</a:t>
            </a:r>
            <a:endParaRPr lang="en-US" dirty="0"/>
          </a:p>
        </p:txBody>
      </p:sp>
      <p:cxnSp>
        <p:nvCxnSpPr>
          <p:cNvPr id="13" name="Straight Arrow Connector 12"/>
          <p:cNvCxnSpPr>
            <a:stCxn id="11" idx="2"/>
          </p:cNvCxnSpPr>
          <p:nvPr/>
        </p:nvCxnSpPr>
        <p:spPr bwMode="auto">
          <a:xfrm rot="5400000">
            <a:off x="1430983" y="1773882"/>
            <a:ext cx="681335" cy="3429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5" name="Straight Arrow Connector 14"/>
          <p:cNvCxnSpPr/>
          <p:nvPr/>
        </p:nvCxnSpPr>
        <p:spPr bwMode="auto">
          <a:xfrm>
            <a:off x="5105400" y="2286000"/>
            <a:ext cx="2590800" cy="1588"/>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16" name="TextBox 15"/>
          <p:cNvSpPr txBox="1"/>
          <p:nvPr/>
        </p:nvSpPr>
        <p:spPr>
          <a:xfrm>
            <a:off x="5943600" y="1981200"/>
            <a:ext cx="990600" cy="369332"/>
          </a:xfrm>
          <a:prstGeom prst="rect">
            <a:avLst/>
          </a:prstGeom>
          <a:noFill/>
        </p:spPr>
        <p:txBody>
          <a:bodyPr wrap="square" rtlCol="0">
            <a:spAutoFit/>
          </a:bodyPr>
          <a:lstStyle/>
          <a:p>
            <a:r>
              <a:rPr lang="en-US" sz="1800" dirty="0" smtClean="0"/>
              <a:t>65 mm</a:t>
            </a:r>
            <a:endParaRPr lang="en-US"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990600" y="152400"/>
            <a:ext cx="7239000" cy="633413"/>
          </a:xfrm>
        </p:spPr>
        <p:txBody>
          <a:bodyPr/>
          <a:lstStyle/>
          <a:p>
            <a:pPr algn="ctr"/>
            <a:r>
              <a:rPr lang="en-US" sz="4800" dirty="0" smtClean="0"/>
              <a:t>Cable Sense Assembly</a:t>
            </a:r>
          </a:p>
        </p:txBody>
      </p:sp>
      <p:pic>
        <p:nvPicPr>
          <p:cNvPr id="25604" name="Content Placeholder 8" descr="Mezanine_top.JPG"/>
          <p:cNvPicPr>
            <a:picLocks noGrp="1" noChangeAspect="1"/>
          </p:cNvPicPr>
          <p:nvPr>
            <p:ph sz="half" idx="4294967295"/>
          </p:nvPr>
        </p:nvPicPr>
        <p:blipFill>
          <a:blip r:embed="rId3" cstate="print"/>
          <a:srcRect/>
          <a:stretch>
            <a:fillRect/>
          </a:stretch>
        </p:blipFill>
        <p:spPr>
          <a:xfrm>
            <a:off x="914400" y="3657600"/>
            <a:ext cx="7410450" cy="1714500"/>
          </a:xfrm>
          <a:ln>
            <a:solidFill>
              <a:schemeClr val="bg1"/>
            </a:solidFill>
          </a:ln>
        </p:spPr>
      </p:pic>
      <p:pic>
        <p:nvPicPr>
          <p:cNvPr id="1026" name="Picture 2"/>
          <p:cNvPicPr>
            <a:picLocks noChangeAspect="1" noChangeArrowheads="1"/>
          </p:cNvPicPr>
          <p:nvPr/>
        </p:nvPicPr>
        <p:blipFill>
          <a:blip r:embed="rId4" cstate="print"/>
          <a:srcRect/>
          <a:stretch>
            <a:fillRect/>
          </a:stretch>
        </p:blipFill>
        <p:spPr bwMode="auto">
          <a:xfrm>
            <a:off x="914400" y="1295400"/>
            <a:ext cx="7543800" cy="214998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152400"/>
            <a:ext cx="7467600" cy="685800"/>
          </a:xfrm>
        </p:spPr>
        <p:txBody>
          <a:bodyPr/>
          <a:lstStyle/>
          <a:p>
            <a:r>
              <a:rPr lang="en-US" sz="4000" dirty="0" smtClean="0"/>
              <a:t>Cross-section view of Bezel</a:t>
            </a:r>
            <a:endParaRPr lang="en-US" sz="4000" dirty="0"/>
          </a:p>
        </p:txBody>
      </p:sp>
      <p:pic>
        <p:nvPicPr>
          <p:cNvPr id="6" name="Content Placeholder 7" descr="Cable sense assembly_Cut section_CHANGED_1.JPG"/>
          <p:cNvPicPr>
            <a:picLocks noChangeAspect="1"/>
          </p:cNvPicPr>
          <p:nvPr/>
        </p:nvPicPr>
        <p:blipFill>
          <a:blip r:embed="rId2" cstate="print"/>
          <a:srcRect/>
          <a:stretch>
            <a:fillRect/>
          </a:stretch>
        </p:blipFill>
        <p:spPr bwMode="auto">
          <a:xfrm>
            <a:off x="714348" y="3786190"/>
            <a:ext cx="8138787" cy="1928826"/>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857224" y="2143116"/>
            <a:ext cx="7286625" cy="1609725"/>
          </a:xfrm>
          <a:prstGeom prst="rect">
            <a:avLst/>
          </a:prstGeom>
          <a:noFill/>
          <a:ln w="9525">
            <a:noFill/>
            <a:miter lim="800000"/>
            <a:headEnd/>
            <a:tailEnd/>
          </a:ln>
          <a:effectLst/>
        </p:spPr>
      </p:pic>
      <p:sp>
        <p:nvSpPr>
          <p:cNvPr id="7" name="TextBox 6"/>
          <p:cNvSpPr txBox="1"/>
          <p:nvPr/>
        </p:nvSpPr>
        <p:spPr>
          <a:xfrm>
            <a:off x="2438400" y="3048000"/>
            <a:ext cx="838200" cy="461665"/>
          </a:xfrm>
          <a:prstGeom prst="rect">
            <a:avLst/>
          </a:prstGeom>
          <a:noFill/>
        </p:spPr>
        <p:txBody>
          <a:bodyPr wrap="square" rtlCol="0">
            <a:spAutoFit/>
          </a:bodyPr>
          <a:lstStyle/>
          <a:p>
            <a:r>
              <a:rPr lang="en-US" dirty="0" smtClean="0"/>
              <a:t>PCB</a:t>
            </a:r>
            <a:endParaRPr lang="en-US" dirty="0"/>
          </a:p>
        </p:txBody>
      </p:sp>
      <p:sp>
        <p:nvSpPr>
          <p:cNvPr id="8" name="TextBox 7"/>
          <p:cNvSpPr txBox="1"/>
          <p:nvPr/>
        </p:nvSpPr>
        <p:spPr>
          <a:xfrm>
            <a:off x="4267200" y="3048000"/>
            <a:ext cx="2362200" cy="461665"/>
          </a:xfrm>
          <a:prstGeom prst="rect">
            <a:avLst/>
          </a:prstGeom>
          <a:noFill/>
        </p:spPr>
        <p:txBody>
          <a:bodyPr wrap="square" rtlCol="0">
            <a:spAutoFit/>
          </a:bodyPr>
          <a:lstStyle/>
          <a:p>
            <a:r>
              <a:rPr lang="en-US" dirty="0" smtClean="0"/>
              <a:t>Size 10 O-Ring</a:t>
            </a:r>
            <a:endParaRPr lang="en-US" dirty="0"/>
          </a:p>
        </p:txBody>
      </p:sp>
      <p:cxnSp>
        <p:nvCxnSpPr>
          <p:cNvPr id="10" name="Straight Arrow Connector 9"/>
          <p:cNvCxnSpPr>
            <a:stCxn id="7" idx="2"/>
          </p:cNvCxnSpPr>
          <p:nvPr/>
        </p:nvCxnSpPr>
        <p:spPr bwMode="auto">
          <a:xfrm rot="5400000">
            <a:off x="2383482" y="3412183"/>
            <a:ext cx="376537" cy="5715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p:cNvCxnSpPr>
            <a:stCxn id="8" idx="2"/>
          </p:cNvCxnSpPr>
          <p:nvPr/>
        </p:nvCxnSpPr>
        <p:spPr bwMode="auto">
          <a:xfrm rot="16200000" flipH="1">
            <a:off x="5088583" y="3869382"/>
            <a:ext cx="757535" cy="381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5" name="Straight Arrow Connector 14"/>
          <p:cNvCxnSpPr>
            <a:stCxn id="7" idx="0"/>
          </p:cNvCxnSpPr>
          <p:nvPr/>
        </p:nvCxnSpPr>
        <p:spPr bwMode="auto">
          <a:xfrm rot="16200000" flipV="1">
            <a:off x="2419350" y="2609850"/>
            <a:ext cx="762000" cy="1143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9" name="Straight Arrow Connector 18"/>
          <p:cNvCxnSpPr>
            <a:stCxn id="8" idx="0"/>
          </p:cNvCxnSpPr>
          <p:nvPr/>
        </p:nvCxnSpPr>
        <p:spPr bwMode="auto">
          <a:xfrm rot="5400000" flipH="1" flipV="1">
            <a:off x="5162550" y="2647950"/>
            <a:ext cx="685800" cy="1143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Content Placeholder 4" descr="SMA PLUG AND CONNECTOR assembly.JPG"/>
          <p:cNvPicPr>
            <a:picLocks noGrp="1" noChangeAspect="1"/>
          </p:cNvPicPr>
          <p:nvPr>
            <p:ph sz="half" idx="1"/>
          </p:nvPr>
        </p:nvPicPr>
        <p:blipFill>
          <a:blip r:embed="rId2" cstate="print"/>
          <a:srcRect/>
          <a:stretch>
            <a:fillRect/>
          </a:stretch>
        </p:blipFill>
        <p:spPr>
          <a:xfrm>
            <a:off x="304800" y="1905000"/>
            <a:ext cx="8258204" cy="2208212"/>
          </a:xfrm>
          <a:ln>
            <a:solidFill>
              <a:schemeClr val="bg1"/>
            </a:solidFill>
          </a:ln>
        </p:spPr>
      </p:pic>
      <p:pic>
        <p:nvPicPr>
          <p:cNvPr id="27652" name="Content Placeholder 5" descr="SMB plug and conector.JPG"/>
          <p:cNvPicPr>
            <a:picLocks noGrp="1" noChangeAspect="1"/>
          </p:cNvPicPr>
          <p:nvPr>
            <p:ph sz="half" idx="2"/>
          </p:nvPr>
        </p:nvPicPr>
        <p:blipFill>
          <a:blip r:embed="rId3" cstate="print"/>
          <a:srcRect/>
          <a:stretch>
            <a:fillRect/>
          </a:stretch>
        </p:blipFill>
        <p:spPr>
          <a:xfrm>
            <a:off x="428596" y="4214818"/>
            <a:ext cx="8143932" cy="2309812"/>
          </a:xfrm>
          <a:ln>
            <a:solidFill>
              <a:schemeClr val="bg1"/>
            </a:solidFill>
          </a:ln>
        </p:spPr>
      </p:pic>
      <p:sp>
        <p:nvSpPr>
          <p:cNvPr id="5" name="Title 3"/>
          <p:cNvSpPr>
            <a:spLocks noGrp="1"/>
          </p:cNvSpPr>
          <p:nvPr>
            <p:ph type="title"/>
          </p:nvPr>
        </p:nvSpPr>
        <p:spPr>
          <a:xfrm>
            <a:off x="762000" y="228600"/>
            <a:ext cx="7467600" cy="609600"/>
          </a:xfrm>
        </p:spPr>
        <p:txBody>
          <a:bodyPr/>
          <a:lstStyle/>
          <a:p>
            <a:r>
              <a:rPr lang="en-US" sz="4000" dirty="0" smtClean="0"/>
              <a:t>SMA and SMB Connections</a:t>
            </a:r>
            <a:endParaRPr lang="en-US" sz="4000" dirty="0"/>
          </a:p>
        </p:txBody>
      </p:sp>
      <p:sp>
        <p:nvSpPr>
          <p:cNvPr id="6" name="Oval 5"/>
          <p:cNvSpPr/>
          <p:nvPr/>
        </p:nvSpPr>
        <p:spPr bwMode="auto">
          <a:xfrm>
            <a:off x="1676400" y="2819400"/>
            <a:ext cx="381000" cy="6858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7" name="Oval 6"/>
          <p:cNvSpPr/>
          <p:nvPr/>
        </p:nvSpPr>
        <p:spPr bwMode="auto">
          <a:xfrm>
            <a:off x="4038600" y="2514600"/>
            <a:ext cx="304800" cy="990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8" name="TextBox 7"/>
          <p:cNvSpPr txBox="1"/>
          <p:nvPr/>
        </p:nvSpPr>
        <p:spPr>
          <a:xfrm>
            <a:off x="2590800" y="4038600"/>
            <a:ext cx="1447800" cy="830997"/>
          </a:xfrm>
          <a:prstGeom prst="rect">
            <a:avLst/>
          </a:prstGeom>
          <a:noFill/>
        </p:spPr>
        <p:txBody>
          <a:bodyPr wrap="square" rtlCol="0">
            <a:spAutoFit/>
          </a:bodyPr>
          <a:lstStyle/>
          <a:p>
            <a:r>
              <a:rPr lang="en-US" dirty="0" smtClean="0"/>
              <a:t>Positive Contact</a:t>
            </a:r>
            <a:endParaRPr lang="en-US" dirty="0"/>
          </a:p>
        </p:txBody>
      </p:sp>
      <p:cxnSp>
        <p:nvCxnSpPr>
          <p:cNvPr id="12" name="Straight Arrow Connector 11"/>
          <p:cNvCxnSpPr>
            <a:stCxn id="8" idx="3"/>
          </p:cNvCxnSpPr>
          <p:nvPr/>
        </p:nvCxnSpPr>
        <p:spPr bwMode="auto">
          <a:xfrm>
            <a:off x="4038600" y="4454099"/>
            <a:ext cx="1295400" cy="87990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Straight Arrow Connector 13"/>
          <p:cNvCxnSpPr>
            <a:stCxn id="8" idx="3"/>
            <a:endCxn id="7" idx="4"/>
          </p:cNvCxnSpPr>
          <p:nvPr/>
        </p:nvCxnSpPr>
        <p:spPr bwMode="auto">
          <a:xfrm flipV="1">
            <a:off x="4038600" y="3505200"/>
            <a:ext cx="152400" cy="94889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762000" y="228600"/>
            <a:ext cx="7467600" cy="533400"/>
          </a:xfrm>
        </p:spPr>
        <p:txBody>
          <a:bodyPr/>
          <a:lstStyle/>
          <a:p>
            <a:r>
              <a:rPr lang="en-IN" sz="4000" dirty="0" smtClean="0"/>
              <a:t>LLRF STATUS</a:t>
            </a:r>
            <a:endParaRPr lang="en-US" sz="4000" dirty="0"/>
          </a:p>
        </p:txBody>
      </p:sp>
      <p:sp>
        <p:nvSpPr>
          <p:cNvPr id="10" name="Subtitle 9"/>
          <p:cNvSpPr>
            <a:spLocks noGrp="1"/>
          </p:cNvSpPr>
          <p:nvPr>
            <p:ph type="subTitle" idx="1"/>
          </p:nvPr>
        </p:nvSpPr>
        <p:spPr>
          <a:xfrm>
            <a:off x="762000" y="990600"/>
            <a:ext cx="7772400" cy="5105400"/>
          </a:xfrm>
        </p:spPr>
        <p:txBody>
          <a:bodyPr/>
          <a:lstStyle/>
          <a:p>
            <a:pPr algn="just">
              <a:buFont typeface="Arial" pitchFamily="34" charset="0"/>
              <a:buChar char="•"/>
            </a:pPr>
            <a:r>
              <a:rPr lang="en-US" sz="2000" dirty="0" smtClean="0">
                <a:solidFill>
                  <a:srgbClr val="000099"/>
                </a:solidFill>
                <a:latin typeface="Times New Roman" pitchFamily="18" charset="0"/>
                <a:cs typeface="Times New Roman" pitchFamily="18" charset="0"/>
              </a:rPr>
              <a:t> </a:t>
            </a:r>
            <a:r>
              <a:rPr lang="en-US" sz="2000" dirty="0" err="1" smtClean="0">
                <a:solidFill>
                  <a:srgbClr val="000099"/>
                </a:solidFill>
                <a:latin typeface="Times New Roman" pitchFamily="18" charset="0"/>
                <a:cs typeface="Times New Roman" pitchFamily="18" charset="0"/>
              </a:rPr>
              <a:t>Fermilab</a:t>
            </a:r>
            <a:r>
              <a:rPr lang="en-US" sz="2000" dirty="0" smtClean="0">
                <a:solidFill>
                  <a:srgbClr val="000099"/>
                </a:solidFill>
                <a:latin typeface="Times New Roman" pitchFamily="18" charset="0"/>
                <a:cs typeface="Times New Roman" pitchFamily="18" charset="0"/>
              </a:rPr>
              <a:t> has provided technical documentation of the existing boards </a:t>
            </a:r>
          </a:p>
          <a:p>
            <a:pPr algn="just">
              <a:buFont typeface="Arial" pitchFamily="34" charset="0"/>
              <a:buChar char="•"/>
            </a:pPr>
            <a:r>
              <a:rPr lang="en-US" sz="2000" dirty="0" smtClean="0">
                <a:solidFill>
                  <a:srgbClr val="000099"/>
                </a:solidFill>
                <a:latin typeface="Times New Roman" pitchFamily="18" charset="0"/>
                <a:cs typeface="Times New Roman" pitchFamily="18" charset="0"/>
              </a:rPr>
              <a:t>Current LLRF digital board is size 6U based on VXI bus</a:t>
            </a:r>
          </a:p>
          <a:p>
            <a:pPr algn="just">
              <a:buFont typeface="Arial" pitchFamily="34" charset="0"/>
              <a:buChar char="•"/>
            </a:pPr>
            <a:r>
              <a:rPr lang="en-US" sz="2000" dirty="0" smtClean="0">
                <a:solidFill>
                  <a:srgbClr val="000099"/>
                </a:solidFill>
                <a:latin typeface="Times New Roman" pitchFamily="18" charset="0"/>
                <a:cs typeface="Times New Roman" pitchFamily="18" charset="0"/>
              </a:rPr>
              <a:t>Some of the major specifications such as number of ADC/DAC channels, FPGA and DSP to be used have been tentatively formulated</a:t>
            </a:r>
          </a:p>
          <a:p>
            <a:pPr algn="just">
              <a:buFont typeface="Arial" pitchFamily="34" charset="0"/>
              <a:buChar char="•"/>
            </a:pPr>
            <a:r>
              <a:rPr lang="en-US" sz="2000" dirty="0" smtClean="0">
                <a:solidFill>
                  <a:srgbClr val="000099"/>
                </a:solidFill>
                <a:latin typeface="Times New Roman" pitchFamily="18" charset="0"/>
                <a:cs typeface="Times New Roman" pitchFamily="18" charset="0"/>
              </a:rPr>
              <a:t> </a:t>
            </a:r>
            <a:r>
              <a:rPr lang="en-US" sz="2000" dirty="0" err="1" smtClean="0">
                <a:solidFill>
                  <a:srgbClr val="000099"/>
                </a:solidFill>
                <a:latin typeface="Times New Roman" pitchFamily="18" charset="0"/>
                <a:cs typeface="Times New Roman" pitchFamily="18" charset="0"/>
              </a:rPr>
              <a:t>Fermilab</a:t>
            </a:r>
            <a:r>
              <a:rPr lang="en-US" sz="2000" dirty="0" smtClean="0">
                <a:solidFill>
                  <a:srgbClr val="000099"/>
                </a:solidFill>
                <a:latin typeface="Times New Roman" pitchFamily="18" charset="0"/>
                <a:cs typeface="Times New Roman" pitchFamily="18" charset="0"/>
              </a:rPr>
              <a:t> has suggested to upgrade to a new bus interface</a:t>
            </a:r>
          </a:p>
          <a:p>
            <a:pPr algn="just">
              <a:buFont typeface="Arial" pitchFamily="34" charset="0"/>
              <a:buChar char="•"/>
            </a:pPr>
            <a:r>
              <a:rPr lang="en-US" sz="2000" dirty="0" smtClean="0">
                <a:solidFill>
                  <a:srgbClr val="000099"/>
                </a:solidFill>
                <a:latin typeface="Times New Roman" pitchFamily="18" charset="0"/>
                <a:cs typeface="Times New Roman" pitchFamily="18" charset="0"/>
              </a:rPr>
              <a:t> During </a:t>
            </a:r>
            <a:r>
              <a:rPr lang="en-US" sz="2000" dirty="0" err="1" smtClean="0">
                <a:solidFill>
                  <a:srgbClr val="000099"/>
                </a:solidFill>
                <a:latin typeface="Times New Roman" pitchFamily="18" charset="0"/>
                <a:cs typeface="Times New Roman" pitchFamily="18" charset="0"/>
              </a:rPr>
              <a:t>Paresh’s</a:t>
            </a:r>
            <a:r>
              <a:rPr lang="en-US" sz="2000" dirty="0" smtClean="0">
                <a:solidFill>
                  <a:srgbClr val="000099"/>
                </a:solidFill>
                <a:latin typeface="Times New Roman" pitchFamily="18" charset="0"/>
                <a:cs typeface="Times New Roman" pitchFamily="18" charset="0"/>
              </a:rPr>
              <a:t> visit various bus standards such as VME64, VXS, VXI4.0, PXI, CPCI, ATCA, MTCA (</a:t>
            </a:r>
            <a:r>
              <a:rPr lang="en-US" sz="2000" dirty="0" err="1" smtClean="0">
                <a:solidFill>
                  <a:srgbClr val="000099"/>
                </a:solidFill>
                <a:latin typeface="Times New Roman" pitchFamily="18" charset="0"/>
                <a:cs typeface="Times New Roman" pitchFamily="18" charset="0"/>
              </a:rPr>
              <a:t>xTCA</a:t>
            </a:r>
            <a:r>
              <a:rPr lang="en-US" sz="2000" dirty="0" smtClean="0">
                <a:solidFill>
                  <a:srgbClr val="000099"/>
                </a:solidFill>
                <a:latin typeface="Times New Roman" pitchFamily="18" charset="0"/>
                <a:cs typeface="Times New Roman" pitchFamily="18" charset="0"/>
              </a:rPr>
              <a:t>), MTCA.4 (also called as MTCA for Physics) have been discussed. </a:t>
            </a:r>
          </a:p>
          <a:p>
            <a:pPr algn="just">
              <a:buFont typeface="Arial" pitchFamily="34" charset="0"/>
              <a:buChar char="•"/>
            </a:pPr>
            <a:r>
              <a:rPr lang="en-US" sz="2000" dirty="0" smtClean="0">
                <a:solidFill>
                  <a:srgbClr val="000099"/>
                </a:solidFill>
                <a:latin typeface="Times New Roman" pitchFamily="18" charset="0"/>
                <a:cs typeface="Times New Roman" pitchFamily="18" charset="0"/>
              </a:rPr>
              <a:t> </a:t>
            </a:r>
            <a:r>
              <a:rPr lang="en-IN" sz="2000" dirty="0" smtClean="0">
                <a:solidFill>
                  <a:srgbClr val="000099"/>
                </a:solidFill>
                <a:latin typeface="Times New Roman" pitchFamily="18" charset="0"/>
                <a:cs typeface="Times New Roman" pitchFamily="18" charset="0"/>
              </a:rPr>
              <a:t>It is expected that the </a:t>
            </a:r>
            <a:r>
              <a:rPr lang="en-IN" sz="2000" dirty="0" err="1" smtClean="0">
                <a:solidFill>
                  <a:srgbClr val="000099"/>
                </a:solidFill>
                <a:latin typeface="Times New Roman" pitchFamily="18" charset="0"/>
                <a:cs typeface="Times New Roman" pitchFamily="18" charset="0"/>
              </a:rPr>
              <a:t>Fermilab</a:t>
            </a:r>
            <a:r>
              <a:rPr lang="en-IN" sz="2000" dirty="0" smtClean="0">
                <a:solidFill>
                  <a:srgbClr val="000099"/>
                </a:solidFill>
                <a:latin typeface="Times New Roman" pitchFamily="18" charset="0"/>
                <a:cs typeface="Times New Roman" pitchFamily="18" charset="0"/>
              </a:rPr>
              <a:t> will soon finalize the bus standard to be adopted for the next generation of LLRF</a:t>
            </a:r>
            <a:endParaRPr lang="en-US" sz="2000" dirty="0" smtClean="0">
              <a:solidFill>
                <a:srgbClr val="000099"/>
              </a:solidFill>
              <a:latin typeface="Times New Roman" pitchFamily="18" charset="0"/>
              <a:cs typeface="Times New Roman" pitchFamily="18" charset="0"/>
            </a:endParaRPr>
          </a:p>
          <a:p>
            <a:pPr algn="just">
              <a:buFont typeface="Arial" pitchFamily="34" charset="0"/>
              <a:buChar char="•"/>
            </a:pPr>
            <a:r>
              <a:rPr lang="en-IN" sz="2000" dirty="0" smtClean="0">
                <a:solidFill>
                  <a:srgbClr val="000099"/>
                </a:solidFill>
                <a:latin typeface="Times New Roman" pitchFamily="18" charset="0"/>
                <a:cs typeface="Times New Roman" pitchFamily="18" charset="0"/>
              </a:rPr>
              <a:t> Based on the discussions with </a:t>
            </a:r>
            <a:r>
              <a:rPr lang="en-IN" sz="2000" dirty="0" err="1" smtClean="0">
                <a:solidFill>
                  <a:srgbClr val="000099"/>
                </a:solidFill>
                <a:latin typeface="Times New Roman" pitchFamily="18" charset="0"/>
                <a:cs typeface="Times New Roman" pitchFamily="18" charset="0"/>
              </a:rPr>
              <a:t>Fermilab</a:t>
            </a:r>
            <a:r>
              <a:rPr lang="en-IN" sz="2000" dirty="0" smtClean="0">
                <a:solidFill>
                  <a:srgbClr val="000099"/>
                </a:solidFill>
                <a:latin typeface="Times New Roman" pitchFamily="18" charset="0"/>
                <a:cs typeface="Times New Roman" pitchFamily="18" charset="0"/>
              </a:rPr>
              <a:t> design of the digital board has been initiated</a:t>
            </a:r>
          </a:p>
          <a:p>
            <a:pPr algn="just">
              <a:buFont typeface="Arial" pitchFamily="34" charset="0"/>
              <a:buChar char="•"/>
            </a:pPr>
            <a:r>
              <a:rPr lang="en-US" sz="2000" dirty="0" smtClean="0">
                <a:solidFill>
                  <a:srgbClr val="000099"/>
                </a:solidFill>
                <a:latin typeface="Times New Roman" pitchFamily="18" charset="0"/>
                <a:cs typeface="Times New Roman" pitchFamily="18" charset="0"/>
              </a:rPr>
              <a:t>BARC suggests the use of CPCI bus for LLRF system. </a:t>
            </a:r>
            <a:r>
              <a:rPr lang="en-US" sz="2000" dirty="0" err="1" smtClean="0">
                <a:solidFill>
                  <a:srgbClr val="000099"/>
                </a:solidFill>
                <a:latin typeface="Times New Roman" pitchFamily="18" charset="0"/>
                <a:cs typeface="Times New Roman" pitchFamily="18" charset="0"/>
              </a:rPr>
              <a:t>Fermilab</a:t>
            </a:r>
            <a:r>
              <a:rPr lang="en-US" sz="2000" dirty="0" smtClean="0">
                <a:solidFill>
                  <a:srgbClr val="000099"/>
                </a:solidFill>
                <a:latin typeface="Times New Roman" pitchFamily="18" charset="0"/>
                <a:cs typeface="Times New Roman" pitchFamily="18" charset="0"/>
              </a:rPr>
              <a:t> may kindly comment.</a:t>
            </a:r>
          </a:p>
          <a:p>
            <a:pPr algn="just">
              <a:buFont typeface="Arial" pitchFamily="34" charset="0"/>
              <a:buChar char="•"/>
            </a:pPr>
            <a:endParaRPr lang="en-US" sz="2000" dirty="0">
              <a:solidFill>
                <a:srgbClr val="00009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467600" cy="776294"/>
          </a:xfrm>
        </p:spPr>
        <p:txBody>
          <a:bodyPr/>
          <a:lstStyle/>
          <a:p>
            <a:pPr algn="ctr"/>
            <a:r>
              <a:rPr lang="en-US" dirty="0" smtClean="0"/>
              <a:t>RF Protection Interlock System</a:t>
            </a:r>
            <a:endParaRPr lang="en-US" dirty="0"/>
          </a:p>
        </p:txBody>
      </p:sp>
      <p:sp>
        <p:nvSpPr>
          <p:cNvPr id="3" name="Content Placeholder 2"/>
          <p:cNvSpPr>
            <a:spLocks noGrp="1"/>
          </p:cNvSpPr>
          <p:nvPr>
            <p:ph idx="1"/>
          </p:nvPr>
        </p:nvSpPr>
        <p:spPr>
          <a:xfrm>
            <a:off x="457200" y="1219200"/>
            <a:ext cx="8229600" cy="4752988"/>
          </a:xfrm>
          <a:ln>
            <a:solidFill>
              <a:schemeClr val="bg1"/>
            </a:solidFill>
          </a:ln>
        </p:spPr>
        <p:txBody>
          <a:bodyPr/>
          <a:lstStyle/>
          <a:p>
            <a:pPr algn="just"/>
            <a:r>
              <a:rPr lang="en-US" sz="3200" dirty="0" smtClean="0">
                <a:solidFill>
                  <a:srgbClr val="000099"/>
                </a:solidFill>
                <a:latin typeface="Times New Roman" pitchFamily="18" charset="0"/>
                <a:cs typeface="Times New Roman" pitchFamily="18" charset="0"/>
              </a:rPr>
              <a:t>Received schematics and other technical literature during  </a:t>
            </a:r>
            <a:r>
              <a:rPr lang="en-US" sz="3200" dirty="0" err="1" smtClean="0">
                <a:solidFill>
                  <a:srgbClr val="000099"/>
                </a:solidFill>
                <a:latin typeface="Times New Roman" pitchFamily="18" charset="0"/>
                <a:cs typeface="Times New Roman" pitchFamily="18" charset="0"/>
              </a:rPr>
              <a:t>Gopal’s</a:t>
            </a:r>
            <a:r>
              <a:rPr lang="en-US" sz="3200" dirty="0" smtClean="0">
                <a:solidFill>
                  <a:srgbClr val="000099"/>
                </a:solidFill>
                <a:latin typeface="Times New Roman" pitchFamily="18" charset="0"/>
                <a:cs typeface="Times New Roman" pitchFamily="18" charset="0"/>
              </a:rPr>
              <a:t> Visit to </a:t>
            </a:r>
            <a:r>
              <a:rPr lang="en-US" sz="3200" dirty="0" err="1" smtClean="0">
                <a:solidFill>
                  <a:srgbClr val="000099"/>
                </a:solidFill>
                <a:latin typeface="Times New Roman" pitchFamily="18" charset="0"/>
                <a:cs typeface="Times New Roman" pitchFamily="18" charset="0"/>
              </a:rPr>
              <a:t>Fermilab</a:t>
            </a:r>
            <a:r>
              <a:rPr lang="en-US" sz="3200" dirty="0" smtClean="0">
                <a:solidFill>
                  <a:srgbClr val="000099"/>
                </a:solidFill>
                <a:latin typeface="Times New Roman" pitchFamily="18" charset="0"/>
                <a:cs typeface="Times New Roman" pitchFamily="18" charset="0"/>
              </a:rPr>
              <a:t> during Oct -Nov 2011</a:t>
            </a:r>
          </a:p>
          <a:p>
            <a:pPr algn="just"/>
            <a:r>
              <a:rPr lang="en-US" sz="3200" dirty="0" smtClean="0">
                <a:solidFill>
                  <a:srgbClr val="000099"/>
                </a:solidFill>
                <a:latin typeface="Times New Roman" pitchFamily="18" charset="0"/>
                <a:cs typeface="Times New Roman" pitchFamily="18" charset="0"/>
              </a:rPr>
              <a:t>Detailed technical discussions with Peter and Manfred during their visit to BARC in April 2012</a:t>
            </a:r>
          </a:p>
          <a:p>
            <a:pPr algn="just"/>
            <a:r>
              <a:rPr lang="en-US" sz="3200" dirty="0" smtClean="0">
                <a:solidFill>
                  <a:srgbClr val="000099"/>
                </a:solidFill>
                <a:latin typeface="Times New Roman" pitchFamily="18" charset="0"/>
                <a:cs typeface="Times New Roman" pitchFamily="18" charset="0"/>
              </a:rPr>
              <a:t>Improvements in the existing systems were also discussed during this visit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IN" sz="4400" dirty="0" smtClean="0">
              <a:solidFill>
                <a:srgbClr val="000099"/>
              </a:solidFill>
            </a:endParaRPr>
          </a:p>
          <a:p>
            <a:pPr>
              <a:buNone/>
            </a:pPr>
            <a:endParaRPr lang="en-IN" sz="4400" dirty="0" smtClean="0">
              <a:solidFill>
                <a:srgbClr val="000099"/>
              </a:solidFill>
            </a:endParaRPr>
          </a:p>
          <a:p>
            <a:pPr>
              <a:buNone/>
            </a:pPr>
            <a:endParaRPr lang="en-IN" sz="4400" dirty="0" smtClean="0">
              <a:solidFill>
                <a:srgbClr val="000099"/>
              </a:solidFill>
            </a:endParaRPr>
          </a:p>
          <a:p>
            <a:pPr algn="ctr">
              <a:buNone/>
            </a:pPr>
            <a:r>
              <a:rPr lang="en-IN" sz="4400" dirty="0" smtClean="0">
                <a:solidFill>
                  <a:srgbClr val="000099"/>
                </a:solidFill>
              </a:rPr>
              <a:t>THANK YOU</a:t>
            </a:r>
            <a:endParaRPr lang="en-US" sz="4400" dirty="0">
              <a:solidFill>
                <a:srgbClr val="000099"/>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62000" y="152400"/>
            <a:ext cx="7543800" cy="685800"/>
          </a:xfrm>
        </p:spPr>
        <p:txBody>
          <a:bodyPr/>
          <a:lstStyle/>
          <a:p>
            <a:r>
              <a:rPr lang="en-US" sz="2400" dirty="0" err="1" smtClean="0"/>
              <a:t>Specififations</a:t>
            </a:r>
            <a:r>
              <a:rPr lang="en-US" sz="2400" dirty="0" smtClean="0"/>
              <a:t> of </a:t>
            </a:r>
            <a:r>
              <a:rPr lang="en-US" sz="2400" dirty="0" err="1" smtClean="0"/>
              <a:t>Samtec</a:t>
            </a:r>
            <a:r>
              <a:rPr lang="en-US" sz="2400" dirty="0" smtClean="0"/>
              <a:t> Connector</a:t>
            </a:r>
            <a:endParaRPr lang="en-US" sz="2400" dirty="0"/>
          </a:p>
        </p:txBody>
      </p:sp>
      <p:sp>
        <p:nvSpPr>
          <p:cNvPr id="10" name="Content Placeholder 9"/>
          <p:cNvSpPr>
            <a:spLocks noGrp="1"/>
          </p:cNvSpPr>
          <p:nvPr>
            <p:ph idx="1"/>
          </p:nvPr>
        </p:nvSpPr>
        <p:spPr>
          <a:xfrm>
            <a:off x="152400" y="1066800"/>
            <a:ext cx="8763000" cy="5410200"/>
          </a:xfrm>
          <a:ln>
            <a:solidFill>
              <a:schemeClr val="bg1"/>
            </a:solidFill>
          </a:ln>
        </p:spPr>
        <p:txBody>
          <a:bodyPr/>
          <a:lstStyle/>
          <a:p>
            <a:pPr>
              <a:buClr>
                <a:srgbClr val="008000"/>
              </a:buClr>
              <a:buSzPct val="200000"/>
            </a:pPr>
            <a:r>
              <a:rPr lang="en-IN" dirty="0" smtClean="0">
                <a:solidFill>
                  <a:srgbClr val="000099"/>
                </a:solidFill>
              </a:rPr>
              <a:t>QSH-90-01-LDA connector for VME64X board socket</a:t>
            </a:r>
          </a:p>
          <a:p>
            <a:pPr>
              <a:buClr>
                <a:srgbClr val="008000"/>
              </a:buClr>
              <a:buSzPct val="200000"/>
            </a:pPr>
            <a:r>
              <a:rPr lang="en-IN" dirty="0" smtClean="0">
                <a:solidFill>
                  <a:srgbClr val="000099"/>
                </a:solidFill>
              </a:rPr>
              <a:t>QTH-90-01-LDA for Mezzanine card</a:t>
            </a:r>
          </a:p>
          <a:p>
            <a:pPr>
              <a:buClr>
                <a:srgbClr val="008000"/>
              </a:buClr>
              <a:buSzPct val="200000"/>
            </a:pPr>
            <a:r>
              <a:rPr lang="en-IN" dirty="0" smtClean="0">
                <a:solidFill>
                  <a:srgbClr val="000099"/>
                </a:solidFill>
              </a:rPr>
              <a:t>The connector pins are rated for 125VAC, having 1A current capacity</a:t>
            </a:r>
          </a:p>
          <a:p>
            <a:pPr>
              <a:buClr>
                <a:srgbClr val="008000"/>
              </a:buClr>
              <a:buSzPct val="200000"/>
            </a:pPr>
            <a:r>
              <a:rPr lang="en-IN" dirty="0" smtClean="0">
                <a:solidFill>
                  <a:srgbClr val="000099"/>
                </a:solidFill>
              </a:rPr>
              <a:t>The contact resistance is 30mOhms</a:t>
            </a:r>
          </a:p>
          <a:p>
            <a:pPr>
              <a:buClr>
                <a:srgbClr val="008000"/>
              </a:buClr>
              <a:buSzPct val="200000"/>
            </a:pPr>
            <a:r>
              <a:rPr lang="en-IN" dirty="0" smtClean="0">
                <a:solidFill>
                  <a:srgbClr val="000099"/>
                </a:solidFill>
              </a:rPr>
              <a:t>The connector is rated for 8GHz 3dB bandwidth</a:t>
            </a:r>
          </a:p>
          <a:p>
            <a:pPr>
              <a:buClr>
                <a:srgbClr val="008000"/>
              </a:buClr>
              <a:buSzPct val="200000"/>
            </a:pPr>
            <a:r>
              <a:rPr lang="en-IN" dirty="0" smtClean="0">
                <a:solidFill>
                  <a:srgbClr val="000099"/>
                </a:solidFill>
              </a:rPr>
              <a:t>The connector is optimised for 100 Ohms signal</a:t>
            </a:r>
          </a:p>
          <a:p>
            <a:pPr>
              <a:buClr>
                <a:srgbClr val="008000"/>
              </a:buClr>
              <a:buSzPct val="200000"/>
            </a:pPr>
            <a:r>
              <a:rPr lang="en-IN" dirty="0" smtClean="0">
                <a:solidFill>
                  <a:srgbClr val="000099"/>
                </a:solidFill>
              </a:rPr>
              <a:t>The connector has a total of 180 pins out of which 157 pins are signal pins</a:t>
            </a:r>
          </a:p>
          <a:p>
            <a:pPr>
              <a:buClr>
                <a:srgbClr val="008000"/>
              </a:buClr>
              <a:buSzPct val="200000"/>
            </a:pPr>
            <a:r>
              <a:rPr lang="en-IN" dirty="0" smtClean="0">
                <a:solidFill>
                  <a:srgbClr val="000099"/>
                </a:solidFill>
              </a:rPr>
              <a:t>The Connector has 3 ground strips in the centre for improved shielding </a:t>
            </a:r>
          </a:p>
          <a:p>
            <a:pPr>
              <a:buClr>
                <a:srgbClr val="008000"/>
              </a:buClr>
              <a:buSzPct val="200000"/>
            </a:pPr>
            <a:r>
              <a:rPr lang="en-IN" dirty="0" smtClean="0">
                <a:solidFill>
                  <a:srgbClr val="000099"/>
                </a:solidFill>
              </a:rPr>
              <a:t>The Mezzanine card provides all the VME power supplies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685800"/>
          </a:xfrm>
        </p:spPr>
        <p:txBody>
          <a:bodyPr/>
          <a:lstStyle/>
          <a:p>
            <a:r>
              <a:rPr lang="en-US" sz="3200" dirty="0" smtClean="0"/>
              <a:t>Electrical Details of Mezzanine card</a:t>
            </a:r>
            <a:endParaRPr lang="en-US" sz="3200" dirty="0"/>
          </a:p>
        </p:txBody>
      </p:sp>
      <p:sp>
        <p:nvSpPr>
          <p:cNvPr id="3" name="Content Placeholder 2"/>
          <p:cNvSpPr>
            <a:spLocks noGrp="1"/>
          </p:cNvSpPr>
          <p:nvPr>
            <p:ph idx="1"/>
          </p:nvPr>
        </p:nvSpPr>
        <p:spPr>
          <a:ln>
            <a:solidFill>
              <a:schemeClr val="bg1"/>
            </a:solidFill>
          </a:ln>
        </p:spPr>
        <p:txBody>
          <a:bodyPr/>
          <a:lstStyle/>
          <a:p>
            <a:pPr lvl="0">
              <a:buClr>
                <a:srgbClr val="008000"/>
              </a:buClr>
              <a:buSzPct val="200000"/>
            </a:pPr>
            <a:r>
              <a:rPr lang="en-IN" sz="2300" dirty="0" smtClean="0">
                <a:solidFill>
                  <a:srgbClr val="000099"/>
                </a:solidFill>
              </a:rPr>
              <a:t>32 LVDS pairs</a:t>
            </a:r>
            <a:endParaRPr lang="en-US" sz="2300" dirty="0" smtClean="0">
              <a:solidFill>
                <a:srgbClr val="000099"/>
              </a:solidFill>
            </a:endParaRPr>
          </a:p>
          <a:p>
            <a:pPr lvl="0">
              <a:buClr>
                <a:srgbClr val="008000"/>
              </a:buClr>
              <a:buSzPct val="200000"/>
            </a:pPr>
            <a:r>
              <a:rPr lang="en-IN" sz="2300" dirty="0" smtClean="0">
                <a:solidFill>
                  <a:srgbClr val="000099"/>
                </a:solidFill>
              </a:rPr>
              <a:t>2 LVDS Clock pairs</a:t>
            </a:r>
            <a:endParaRPr lang="en-US" sz="2300" dirty="0" smtClean="0">
              <a:solidFill>
                <a:srgbClr val="000099"/>
              </a:solidFill>
            </a:endParaRPr>
          </a:p>
          <a:p>
            <a:pPr lvl="0">
              <a:buClr>
                <a:srgbClr val="008000"/>
              </a:buClr>
              <a:buSzPct val="200000"/>
            </a:pPr>
            <a:r>
              <a:rPr lang="en-IN" sz="2300" dirty="0" smtClean="0">
                <a:solidFill>
                  <a:srgbClr val="000099"/>
                </a:solidFill>
              </a:rPr>
              <a:t>20 LVTTL lines</a:t>
            </a:r>
            <a:endParaRPr lang="en-US" sz="2300" dirty="0" smtClean="0">
              <a:solidFill>
                <a:srgbClr val="000099"/>
              </a:solidFill>
            </a:endParaRPr>
          </a:p>
          <a:p>
            <a:pPr lvl="0">
              <a:buClr>
                <a:srgbClr val="008000"/>
              </a:buClr>
              <a:buSzPct val="200000"/>
            </a:pPr>
            <a:r>
              <a:rPr lang="en-IN" sz="2300" dirty="0" smtClean="0">
                <a:solidFill>
                  <a:srgbClr val="000099"/>
                </a:solidFill>
              </a:rPr>
              <a:t>5 LVTTL Clock lines</a:t>
            </a:r>
            <a:endParaRPr lang="en-US" sz="2300" dirty="0" smtClean="0">
              <a:solidFill>
                <a:srgbClr val="000099"/>
              </a:solidFill>
            </a:endParaRPr>
          </a:p>
          <a:p>
            <a:pPr lvl="0">
              <a:buClr>
                <a:srgbClr val="008000"/>
              </a:buClr>
              <a:buSzPct val="200000"/>
            </a:pPr>
            <a:r>
              <a:rPr lang="en-IN" sz="2300" dirty="0" smtClean="0">
                <a:solidFill>
                  <a:srgbClr val="000099"/>
                </a:solidFill>
              </a:rPr>
              <a:t>24 LVTTL I/O lines</a:t>
            </a:r>
            <a:endParaRPr lang="en-US" sz="2300" dirty="0" smtClean="0">
              <a:solidFill>
                <a:srgbClr val="000099"/>
              </a:solidFill>
            </a:endParaRPr>
          </a:p>
          <a:p>
            <a:pPr lvl="0">
              <a:buClr>
                <a:srgbClr val="008000"/>
              </a:buClr>
              <a:buSzPct val="200000"/>
            </a:pPr>
            <a:r>
              <a:rPr lang="en-IN" sz="2300" dirty="0" smtClean="0">
                <a:solidFill>
                  <a:srgbClr val="000099"/>
                </a:solidFill>
              </a:rPr>
              <a:t>4 Single Ended Analog lines</a:t>
            </a:r>
            <a:endParaRPr lang="en-US" sz="2300" dirty="0" smtClean="0">
              <a:solidFill>
                <a:srgbClr val="000099"/>
              </a:solidFill>
            </a:endParaRPr>
          </a:p>
          <a:p>
            <a:pPr lvl="0">
              <a:buClr>
                <a:srgbClr val="008000"/>
              </a:buClr>
              <a:buSzPct val="200000"/>
            </a:pPr>
            <a:r>
              <a:rPr lang="en-IN" sz="2300" dirty="0" smtClean="0">
                <a:solidFill>
                  <a:srgbClr val="000099"/>
                </a:solidFill>
              </a:rPr>
              <a:t>8 Differential Analog lines</a:t>
            </a:r>
            <a:endParaRPr lang="en-US" sz="2300" dirty="0" smtClean="0">
              <a:solidFill>
                <a:srgbClr val="000099"/>
              </a:solidFill>
            </a:endParaRPr>
          </a:p>
          <a:p>
            <a:pPr lvl="0">
              <a:buClr>
                <a:srgbClr val="008000"/>
              </a:buClr>
              <a:buSzPct val="200000"/>
            </a:pPr>
            <a:r>
              <a:rPr lang="en-IN" sz="2300" dirty="0" smtClean="0">
                <a:solidFill>
                  <a:srgbClr val="000099"/>
                </a:solidFill>
              </a:rPr>
              <a:t>3 SPI channels with 8 slaves each</a:t>
            </a:r>
            <a:endParaRPr lang="en-US" sz="2300" dirty="0" smtClean="0">
              <a:solidFill>
                <a:srgbClr val="000099"/>
              </a:solidFill>
            </a:endParaRPr>
          </a:p>
          <a:p>
            <a:pPr lvl="0">
              <a:buClr>
                <a:srgbClr val="008000"/>
              </a:buClr>
              <a:buSzPct val="200000"/>
            </a:pPr>
            <a:r>
              <a:rPr lang="en-IN" sz="2300" dirty="0" smtClean="0">
                <a:solidFill>
                  <a:srgbClr val="000099"/>
                </a:solidFill>
              </a:rPr>
              <a:t>1 I2C/SMB channel</a:t>
            </a:r>
            <a:endParaRPr lang="en-US" sz="2300" dirty="0" smtClean="0">
              <a:solidFill>
                <a:srgbClr val="000099"/>
              </a:solidFill>
            </a:endParaRPr>
          </a:p>
          <a:p>
            <a:pPr lvl="0">
              <a:buClr>
                <a:srgbClr val="008000"/>
              </a:buClr>
              <a:buSzPct val="200000"/>
            </a:pPr>
            <a:r>
              <a:rPr lang="en-IN" sz="2300" dirty="0" smtClean="0">
                <a:solidFill>
                  <a:srgbClr val="000099"/>
                </a:solidFill>
              </a:rPr>
              <a:t>1 JTAG channel</a:t>
            </a:r>
            <a:endParaRPr lang="en-US" sz="2300" dirty="0" smtClean="0">
              <a:solidFill>
                <a:srgbClr val="000099"/>
              </a:solidFill>
            </a:endParaRPr>
          </a:p>
          <a:p>
            <a:pPr lvl="0">
              <a:buClr>
                <a:srgbClr val="008000"/>
              </a:buClr>
              <a:buSzPct val="200000"/>
            </a:pPr>
            <a:r>
              <a:rPr lang="en-IN" sz="2300" dirty="0" smtClean="0">
                <a:solidFill>
                  <a:srgbClr val="000099"/>
                </a:solidFill>
              </a:rPr>
              <a:t>1 </a:t>
            </a:r>
            <a:r>
              <a:rPr lang="en-IN" sz="2300" dirty="0" err="1" smtClean="0">
                <a:solidFill>
                  <a:srgbClr val="000099"/>
                </a:solidFill>
              </a:rPr>
              <a:t>PSNTn</a:t>
            </a:r>
            <a:r>
              <a:rPr lang="en-IN" sz="2300" dirty="0" smtClean="0">
                <a:solidFill>
                  <a:srgbClr val="000099"/>
                </a:solidFill>
              </a:rPr>
              <a:t> for card insertion detection</a:t>
            </a:r>
            <a:endParaRPr lang="en-US" sz="2300" dirty="0" smtClean="0">
              <a:solidFill>
                <a:srgbClr val="000099"/>
              </a:solidFill>
            </a:endParaRPr>
          </a:p>
          <a:p>
            <a:pPr lvl="0">
              <a:buClr>
                <a:srgbClr val="008000"/>
              </a:buClr>
              <a:buSzPct val="200000"/>
            </a:pPr>
            <a:r>
              <a:rPr lang="en-IN" sz="2300" dirty="0" smtClean="0">
                <a:solidFill>
                  <a:srgbClr val="000099"/>
                </a:solidFill>
              </a:rPr>
              <a:t>The LVDS and TTL lines have 100 Ohms /50Ohms Controlled Impedance</a:t>
            </a:r>
            <a:endParaRPr lang="en-US" sz="2300" dirty="0">
              <a:solidFill>
                <a:srgbClr val="00009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457200" y="1219200"/>
            <a:ext cx="8001000" cy="4876799"/>
            <a:chOff x="348746" y="1081837"/>
            <a:chExt cx="8428582" cy="4554050"/>
          </a:xfrm>
        </p:grpSpPr>
        <p:sp>
          <p:nvSpPr>
            <p:cNvPr id="3" name="Oval 2"/>
            <p:cNvSpPr/>
            <p:nvPr/>
          </p:nvSpPr>
          <p:spPr>
            <a:xfrm>
              <a:off x="7817933" y="1889510"/>
              <a:ext cx="959395" cy="537881"/>
            </a:xfrm>
            <a:prstGeom prst="ellipse">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endParaRPr>
            </a:p>
          </p:txBody>
        </p:sp>
        <p:sp>
          <p:nvSpPr>
            <p:cNvPr id="4" name="Oval 3"/>
            <p:cNvSpPr/>
            <p:nvPr/>
          </p:nvSpPr>
          <p:spPr>
            <a:xfrm>
              <a:off x="7817933" y="2427391"/>
              <a:ext cx="959395" cy="537879"/>
            </a:xfrm>
            <a:prstGeom prst="ellipse">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endParaRPr>
            </a:p>
          </p:txBody>
        </p:sp>
        <p:sp>
          <p:nvSpPr>
            <p:cNvPr id="5" name="Oval 4"/>
            <p:cNvSpPr/>
            <p:nvPr/>
          </p:nvSpPr>
          <p:spPr>
            <a:xfrm>
              <a:off x="7817933" y="2965270"/>
              <a:ext cx="959395" cy="537881"/>
            </a:xfrm>
            <a:prstGeom prst="ellipse">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endParaRPr>
            </a:p>
          </p:txBody>
        </p:sp>
        <p:sp>
          <p:nvSpPr>
            <p:cNvPr id="6" name="Oval 5"/>
            <p:cNvSpPr/>
            <p:nvPr/>
          </p:nvSpPr>
          <p:spPr>
            <a:xfrm>
              <a:off x="7817933" y="3503151"/>
              <a:ext cx="959395" cy="536172"/>
            </a:xfrm>
            <a:prstGeom prst="ellipse">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endParaRPr>
            </a:p>
          </p:txBody>
        </p:sp>
        <p:sp>
          <p:nvSpPr>
            <p:cNvPr id="7" name="Oval 6"/>
            <p:cNvSpPr/>
            <p:nvPr/>
          </p:nvSpPr>
          <p:spPr>
            <a:xfrm>
              <a:off x="7817933" y="4042738"/>
              <a:ext cx="959395" cy="537879"/>
            </a:xfrm>
            <a:prstGeom prst="ellipse">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endParaRPr>
            </a:p>
          </p:txBody>
        </p:sp>
        <p:sp>
          <p:nvSpPr>
            <p:cNvPr id="8" name="Rectangle 7"/>
            <p:cNvSpPr/>
            <p:nvPr/>
          </p:nvSpPr>
          <p:spPr>
            <a:xfrm>
              <a:off x="8172060" y="1447254"/>
              <a:ext cx="249334" cy="442256"/>
            </a:xfrm>
            <a:prstGeom prst="rect">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endParaRPr>
            </a:p>
          </p:txBody>
        </p:sp>
        <p:sp>
          <p:nvSpPr>
            <p:cNvPr id="9" name="Rectangle 8"/>
            <p:cNvSpPr/>
            <p:nvPr/>
          </p:nvSpPr>
          <p:spPr>
            <a:xfrm>
              <a:off x="8172060" y="4580618"/>
              <a:ext cx="249334" cy="440549"/>
            </a:xfrm>
            <a:prstGeom prst="rect">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endParaRPr>
            </a:p>
          </p:txBody>
        </p:sp>
        <p:cxnSp>
          <p:nvCxnSpPr>
            <p:cNvPr id="8203" name="Straight Connector 9"/>
            <p:cNvCxnSpPr>
              <a:cxnSpLocks noChangeShapeType="1"/>
            </p:cNvCxnSpPr>
            <p:nvPr/>
          </p:nvCxnSpPr>
          <p:spPr bwMode="auto">
            <a:xfrm flipH="1">
              <a:off x="7164312" y="1763952"/>
              <a:ext cx="1152152" cy="0"/>
            </a:xfrm>
            <a:prstGeom prst="line">
              <a:avLst/>
            </a:prstGeom>
            <a:noFill/>
            <a:ln w="38100" algn="ctr">
              <a:solidFill>
                <a:srgbClr val="FF0000"/>
              </a:solidFill>
              <a:round/>
              <a:headEnd/>
              <a:tailEnd/>
            </a:ln>
          </p:spPr>
        </p:cxnSp>
        <p:cxnSp>
          <p:nvCxnSpPr>
            <p:cNvPr id="8204" name="Straight Connector 10"/>
            <p:cNvCxnSpPr>
              <a:cxnSpLocks noChangeShapeType="1"/>
            </p:cNvCxnSpPr>
            <p:nvPr/>
          </p:nvCxnSpPr>
          <p:spPr bwMode="auto">
            <a:xfrm flipH="1" flipV="1">
              <a:off x="7423550" y="1872449"/>
              <a:ext cx="744101" cy="2026"/>
            </a:xfrm>
            <a:prstGeom prst="line">
              <a:avLst/>
            </a:prstGeom>
            <a:noFill/>
            <a:ln w="25400" algn="ctr">
              <a:solidFill>
                <a:srgbClr val="000000"/>
              </a:solidFill>
              <a:round/>
              <a:headEnd/>
              <a:tailEnd/>
            </a:ln>
          </p:spPr>
        </p:cxnSp>
        <p:cxnSp>
          <p:nvCxnSpPr>
            <p:cNvPr id="8205" name="Straight Connector 11"/>
            <p:cNvCxnSpPr>
              <a:cxnSpLocks noChangeShapeType="1"/>
            </p:cNvCxnSpPr>
            <p:nvPr/>
          </p:nvCxnSpPr>
          <p:spPr bwMode="auto">
            <a:xfrm flipH="1">
              <a:off x="7151683" y="1872449"/>
              <a:ext cx="195057" cy="0"/>
            </a:xfrm>
            <a:prstGeom prst="line">
              <a:avLst/>
            </a:prstGeom>
            <a:noFill/>
            <a:ln w="25400" algn="ctr">
              <a:solidFill>
                <a:srgbClr val="000000"/>
              </a:solidFill>
              <a:round/>
              <a:headEnd/>
              <a:tailEnd/>
            </a:ln>
          </p:spPr>
        </p:cxnSp>
        <p:cxnSp>
          <p:nvCxnSpPr>
            <p:cNvPr id="8206" name="Straight Connector 12"/>
            <p:cNvCxnSpPr>
              <a:cxnSpLocks noChangeShapeType="1"/>
            </p:cNvCxnSpPr>
            <p:nvPr/>
          </p:nvCxnSpPr>
          <p:spPr bwMode="auto">
            <a:xfrm>
              <a:off x="7156479" y="1645784"/>
              <a:ext cx="0" cy="237216"/>
            </a:xfrm>
            <a:prstGeom prst="line">
              <a:avLst/>
            </a:prstGeom>
            <a:noFill/>
            <a:ln w="25400" algn="ctr">
              <a:solidFill>
                <a:srgbClr val="000000"/>
              </a:solidFill>
              <a:round/>
              <a:headEnd/>
              <a:tailEnd/>
            </a:ln>
          </p:spPr>
        </p:cxnSp>
        <p:cxnSp>
          <p:nvCxnSpPr>
            <p:cNvPr id="8207" name="Straight Connector 13"/>
            <p:cNvCxnSpPr>
              <a:cxnSpLocks noChangeShapeType="1"/>
            </p:cNvCxnSpPr>
            <p:nvPr/>
          </p:nvCxnSpPr>
          <p:spPr bwMode="auto">
            <a:xfrm flipH="1">
              <a:off x="7151683" y="1645784"/>
              <a:ext cx="1015967" cy="0"/>
            </a:xfrm>
            <a:prstGeom prst="line">
              <a:avLst/>
            </a:prstGeom>
            <a:noFill/>
            <a:ln w="25400" algn="ctr">
              <a:solidFill>
                <a:srgbClr val="000000"/>
              </a:solidFill>
              <a:round/>
              <a:headEnd/>
              <a:tailEnd/>
            </a:ln>
          </p:spPr>
        </p:cxnSp>
        <p:cxnSp>
          <p:nvCxnSpPr>
            <p:cNvPr id="8208" name="Straight Connector 14"/>
            <p:cNvCxnSpPr>
              <a:cxnSpLocks noChangeShapeType="1"/>
            </p:cNvCxnSpPr>
            <p:nvPr/>
          </p:nvCxnSpPr>
          <p:spPr bwMode="auto">
            <a:xfrm>
              <a:off x="7740388" y="1645784"/>
              <a:ext cx="0" cy="228690"/>
            </a:xfrm>
            <a:prstGeom prst="line">
              <a:avLst/>
            </a:prstGeom>
            <a:noFill/>
            <a:ln w="63500" algn="ctr">
              <a:solidFill>
                <a:srgbClr val="92D050"/>
              </a:solidFill>
              <a:round/>
              <a:headEnd/>
              <a:tailEnd/>
            </a:ln>
          </p:spPr>
        </p:cxnSp>
        <p:cxnSp>
          <p:nvCxnSpPr>
            <p:cNvPr id="8209" name="Straight Connector 15"/>
            <p:cNvCxnSpPr>
              <a:cxnSpLocks noChangeShapeType="1"/>
            </p:cNvCxnSpPr>
            <p:nvPr/>
          </p:nvCxnSpPr>
          <p:spPr bwMode="auto">
            <a:xfrm>
              <a:off x="7385145" y="1760129"/>
              <a:ext cx="0" cy="302078"/>
            </a:xfrm>
            <a:prstGeom prst="line">
              <a:avLst/>
            </a:prstGeom>
            <a:noFill/>
            <a:ln w="19050" algn="ctr">
              <a:solidFill>
                <a:srgbClr val="000000"/>
              </a:solidFill>
              <a:round/>
              <a:headEnd/>
              <a:tailEnd/>
            </a:ln>
          </p:spPr>
        </p:cxnSp>
        <p:cxnSp>
          <p:nvCxnSpPr>
            <p:cNvPr id="8210" name="Straight Connector 16"/>
            <p:cNvCxnSpPr>
              <a:cxnSpLocks noChangeShapeType="1"/>
            </p:cNvCxnSpPr>
            <p:nvPr/>
          </p:nvCxnSpPr>
          <p:spPr bwMode="auto">
            <a:xfrm>
              <a:off x="6545032" y="2110960"/>
              <a:ext cx="360050" cy="0"/>
            </a:xfrm>
            <a:prstGeom prst="line">
              <a:avLst/>
            </a:prstGeom>
            <a:noFill/>
            <a:ln w="38100" algn="ctr">
              <a:solidFill>
                <a:srgbClr val="4F6228"/>
              </a:solidFill>
              <a:round/>
              <a:headEnd/>
              <a:tailEnd/>
            </a:ln>
          </p:spPr>
        </p:cxnSp>
        <p:cxnSp>
          <p:nvCxnSpPr>
            <p:cNvPr id="8211" name="Straight Connector 17"/>
            <p:cNvCxnSpPr>
              <a:cxnSpLocks noChangeShapeType="1"/>
            </p:cNvCxnSpPr>
            <p:nvPr/>
          </p:nvCxnSpPr>
          <p:spPr bwMode="auto">
            <a:xfrm flipH="1">
              <a:off x="6425020" y="2062207"/>
              <a:ext cx="960125" cy="0"/>
            </a:xfrm>
            <a:prstGeom prst="line">
              <a:avLst/>
            </a:prstGeom>
            <a:noFill/>
            <a:ln w="19050" algn="ctr">
              <a:solidFill>
                <a:srgbClr val="000000"/>
              </a:solidFill>
              <a:round/>
              <a:headEnd/>
              <a:tailEnd/>
            </a:ln>
          </p:spPr>
        </p:cxnSp>
        <p:sp>
          <p:nvSpPr>
            <p:cNvPr id="19" name="Oval 18"/>
            <p:cNvSpPr/>
            <p:nvPr/>
          </p:nvSpPr>
          <p:spPr>
            <a:xfrm>
              <a:off x="6031038" y="1879265"/>
              <a:ext cx="384841" cy="365417"/>
            </a:xfrm>
            <a:prstGeom prst="ellipse">
              <a:avLst/>
            </a:prstGeom>
            <a:noFill/>
            <a:ln w="25400" cap="flat" cmpd="sng" algn="ctr">
              <a:solidFill>
                <a:sysClr val="windowText" lastClr="000000"/>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endParaRPr>
            </a:p>
          </p:txBody>
        </p:sp>
        <p:sp>
          <p:nvSpPr>
            <p:cNvPr id="20" name="Arc 19"/>
            <p:cNvSpPr/>
            <p:nvPr/>
          </p:nvSpPr>
          <p:spPr>
            <a:xfrm>
              <a:off x="6090661" y="1927076"/>
              <a:ext cx="265596" cy="269794"/>
            </a:xfrm>
            <a:prstGeom prst="arc">
              <a:avLst>
                <a:gd name="adj1" fmla="val 9009126"/>
                <a:gd name="adj2" fmla="val 1771787"/>
              </a:avLst>
            </a:prstGeom>
            <a:noFill/>
            <a:ln w="9525" cap="flat" cmpd="sng" algn="ctr">
              <a:solidFill>
                <a:srgbClr val="4F81BD">
                  <a:shade val="95000"/>
                  <a:satMod val="105000"/>
                </a:srgbClr>
              </a:solidFill>
              <a:prstDash val="solid"/>
            </a:ln>
            <a:effectLst/>
          </p:spPr>
          <p:txBody>
            <a:bodyPr anchor="ctr"/>
            <a:lstStyle/>
            <a:p>
              <a:pPr algn="ctr" fontAlgn="auto">
                <a:spcBef>
                  <a:spcPts val="0"/>
                </a:spcBef>
                <a:spcAft>
                  <a:spcPts val="0"/>
                </a:spcAft>
                <a:defRPr/>
              </a:pPr>
              <a:endParaRPr lang="en-US" kern="0">
                <a:solidFill>
                  <a:sysClr val="windowText" lastClr="000000"/>
                </a:solidFill>
                <a:latin typeface="Calibri"/>
              </a:endParaRPr>
            </a:p>
          </p:txBody>
        </p:sp>
        <p:cxnSp>
          <p:nvCxnSpPr>
            <p:cNvPr id="8214" name="Straight Arrow Connector 20"/>
            <p:cNvCxnSpPr>
              <a:cxnSpLocks noChangeShapeType="1"/>
            </p:cNvCxnSpPr>
            <p:nvPr/>
          </p:nvCxnSpPr>
          <p:spPr bwMode="auto">
            <a:xfrm flipH="1">
              <a:off x="6314013" y="2094118"/>
              <a:ext cx="42613" cy="57607"/>
            </a:xfrm>
            <a:prstGeom prst="straightConnector1">
              <a:avLst/>
            </a:prstGeom>
            <a:noFill/>
            <a:ln w="9525" algn="ctr">
              <a:solidFill>
                <a:srgbClr val="4A7EBB"/>
              </a:solidFill>
              <a:round/>
              <a:headEnd/>
              <a:tailEnd type="triangle" w="sm" len="sm"/>
            </a:ln>
          </p:spPr>
        </p:cxnSp>
        <p:cxnSp>
          <p:nvCxnSpPr>
            <p:cNvPr id="8215" name="Straight Connector 21"/>
            <p:cNvCxnSpPr>
              <a:cxnSpLocks noChangeShapeType="1"/>
            </p:cNvCxnSpPr>
            <p:nvPr/>
          </p:nvCxnSpPr>
          <p:spPr bwMode="auto">
            <a:xfrm flipH="1">
              <a:off x="7817202" y="1820843"/>
              <a:ext cx="1" cy="151039"/>
            </a:xfrm>
            <a:prstGeom prst="line">
              <a:avLst/>
            </a:prstGeom>
            <a:noFill/>
            <a:ln w="19050" algn="ctr">
              <a:solidFill>
                <a:srgbClr val="002060"/>
              </a:solidFill>
              <a:round/>
              <a:headEnd/>
              <a:tailEnd/>
            </a:ln>
          </p:spPr>
        </p:cxnSp>
        <p:cxnSp>
          <p:nvCxnSpPr>
            <p:cNvPr id="8216" name="Straight Connector 22"/>
            <p:cNvCxnSpPr>
              <a:cxnSpLocks noChangeShapeType="1"/>
            </p:cNvCxnSpPr>
            <p:nvPr/>
          </p:nvCxnSpPr>
          <p:spPr bwMode="auto">
            <a:xfrm>
              <a:off x="7070886" y="1821680"/>
              <a:ext cx="150585" cy="0"/>
            </a:xfrm>
            <a:prstGeom prst="line">
              <a:avLst/>
            </a:prstGeom>
            <a:noFill/>
            <a:ln w="19050" algn="ctr">
              <a:solidFill>
                <a:srgbClr val="7030A0"/>
              </a:solidFill>
              <a:round/>
              <a:headEnd/>
              <a:tailEnd/>
            </a:ln>
          </p:spPr>
        </p:cxnSp>
        <p:sp>
          <p:nvSpPr>
            <p:cNvPr id="24" name="Isosceles Triangle 23"/>
            <p:cNvSpPr/>
            <p:nvPr/>
          </p:nvSpPr>
          <p:spPr>
            <a:xfrm rot="5400000">
              <a:off x="2971618" y="1737658"/>
              <a:ext cx="758155" cy="648631"/>
            </a:xfrm>
            <a:prstGeom prst="triangle">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endParaRPr>
            </a:p>
          </p:txBody>
        </p:sp>
        <p:sp>
          <p:nvSpPr>
            <p:cNvPr id="25" name="Oval 24"/>
            <p:cNvSpPr/>
            <p:nvPr/>
          </p:nvSpPr>
          <p:spPr>
            <a:xfrm flipH="1" flipV="1">
              <a:off x="7221699" y="1797302"/>
              <a:ext cx="45170" cy="46105"/>
            </a:xfrm>
            <a:prstGeom prst="ellipse">
              <a:avLst/>
            </a:prstGeom>
            <a:solidFill>
              <a:srgbClr val="7030A0"/>
            </a:solidFill>
            <a:ln w="25400" cap="flat" cmpd="sng" algn="ctr">
              <a:solidFill>
                <a:srgbClr val="7030A0"/>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endParaRPr>
            </a:p>
          </p:txBody>
        </p:sp>
        <p:cxnSp>
          <p:nvCxnSpPr>
            <p:cNvPr id="8219" name="Straight Connector 25"/>
            <p:cNvCxnSpPr>
              <a:cxnSpLocks noChangeShapeType="1"/>
            </p:cNvCxnSpPr>
            <p:nvPr/>
          </p:nvCxnSpPr>
          <p:spPr bwMode="auto">
            <a:xfrm>
              <a:off x="5208824" y="1862366"/>
              <a:ext cx="0" cy="109516"/>
            </a:xfrm>
            <a:prstGeom prst="line">
              <a:avLst/>
            </a:prstGeom>
            <a:noFill/>
            <a:ln w="19050" algn="ctr">
              <a:solidFill>
                <a:srgbClr val="7030A0"/>
              </a:solidFill>
              <a:round/>
              <a:headEnd/>
              <a:tailEnd/>
            </a:ln>
          </p:spPr>
        </p:cxnSp>
        <p:sp>
          <p:nvSpPr>
            <p:cNvPr id="27" name="Oval 26"/>
            <p:cNvSpPr/>
            <p:nvPr/>
          </p:nvSpPr>
          <p:spPr>
            <a:xfrm flipH="1" flipV="1">
              <a:off x="5181856" y="1971473"/>
              <a:ext cx="45169" cy="44396"/>
            </a:xfrm>
            <a:prstGeom prst="ellipse">
              <a:avLst/>
            </a:prstGeom>
            <a:solidFill>
              <a:srgbClr val="7030A0"/>
            </a:solidFill>
            <a:ln w="25400" cap="flat" cmpd="sng" algn="ctr">
              <a:solidFill>
                <a:srgbClr val="7030A0"/>
              </a:solidFill>
              <a:prstDash val="solid"/>
            </a:ln>
            <a:effectLst/>
          </p:spPr>
          <p:txBody>
            <a:bodyPr anchor="ctr"/>
            <a:lstStyle/>
            <a:p>
              <a:pPr algn="ctr" fontAlgn="auto">
                <a:spcBef>
                  <a:spcPts val="0"/>
                </a:spcBef>
                <a:spcAft>
                  <a:spcPts val="0"/>
                </a:spcAft>
                <a:defRPr/>
              </a:pPr>
              <a:endParaRPr lang="en-US" kern="0">
                <a:solidFill>
                  <a:sysClr val="window" lastClr="FFFFFF"/>
                </a:solidFill>
                <a:latin typeface="Calibri"/>
              </a:endParaRPr>
            </a:p>
          </p:txBody>
        </p:sp>
        <p:sp>
          <p:nvSpPr>
            <p:cNvPr id="28" name="Rounded Rectangle 27"/>
            <p:cNvSpPr/>
            <p:nvPr/>
          </p:nvSpPr>
          <p:spPr>
            <a:xfrm>
              <a:off x="5870235" y="3994927"/>
              <a:ext cx="1201503" cy="805966"/>
            </a:xfrm>
            <a:prstGeom prst="roundRect">
              <a:avLst/>
            </a:prstGeom>
            <a:noFill/>
            <a:ln w="25400" cap="flat" cmpd="sng" algn="ctr">
              <a:solidFill>
                <a:srgbClr val="002060"/>
              </a:solidFill>
              <a:prstDash val="solid"/>
            </a:ln>
            <a:effectLst/>
          </p:spPr>
          <p:txBody>
            <a:bodyPr anchor="ctr"/>
            <a:lstStyle/>
            <a:p>
              <a:pPr algn="ctr" fontAlgn="auto">
                <a:spcBef>
                  <a:spcPts val="0"/>
                </a:spcBef>
                <a:spcAft>
                  <a:spcPts val="0"/>
                </a:spcAft>
                <a:defRPr/>
              </a:pPr>
              <a:r>
                <a:rPr lang="en-US" sz="1400" b="1" kern="0" dirty="0" smtClean="0">
                  <a:solidFill>
                    <a:srgbClr val="002060"/>
                  </a:solidFill>
                  <a:latin typeface="Calibri"/>
                </a:rPr>
                <a:t>FEP</a:t>
              </a:r>
            </a:p>
            <a:p>
              <a:pPr algn="ctr" fontAlgn="auto">
                <a:spcBef>
                  <a:spcPts val="0"/>
                </a:spcBef>
                <a:spcAft>
                  <a:spcPts val="0"/>
                </a:spcAft>
                <a:defRPr/>
              </a:pPr>
              <a:r>
                <a:rPr lang="en-US" sz="1400" b="1" kern="0" dirty="0" smtClean="0">
                  <a:solidFill>
                    <a:srgbClr val="002060"/>
                  </a:solidFill>
                  <a:latin typeface="Calibri"/>
                </a:rPr>
                <a:t>Module</a:t>
              </a:r>
              <a:endParaRPr lang="en-US" sz="1400" b="1" kern="0" dirty="0">
                <a:solidFill>
                  <a:srgbClr val="002060"/>
                </a:solidFill>
                <a:latin typeface="Calibri"/>
              </a:endParaRPr>
            </a:p>
          </p:txBody>
        </p:sp>
        <p:cxnSp>
          <p:nvCxnSpPr>
            <p:cNvPr id="8222" name="Straight Connector 28"/>
            <p:cNvCxnSpPr>
              <a:cxnSpLocks noChangeShapeType="1"/>
            </p:cNvCxnSpPr>
            <p:nvPr/>
          </p:nvCxnSpPr>
          <p:spPr bwMode="auto">
            <a:xfrm>
              <a:off x="7659666" y="1971882"/>
              <a:ext cx="0" cy="1530513"/>
            </a:xfrm>
            <a:prstGeom prst="line">
              <a:avLst/>
            </a:prstGeom>
            <a:noFill/>
            <a:ln w="19050" algn="ctr">
              <a:solidFill>
                <a:srgbClr val="002060"/>
              </a:solidFill>
              <a:round/>
              <a:headEnd/>
              <a:tailEnd/>
            </a:ln>
          </p:spPr>
        </p:cxnSp>
        <p:cxnSp>
          <p:nvCxnSpPr>
            <p:cNvPr id="8223" name="Straight Connector 29"/>
            <p:cNvCxnSpPr>
              <a:cxnSpLocks noChangeShapeType="1"/>
            </p:cNvCxnSpPr>
            <p:nvPr/>
          </p:nvCxnSpPr>
          <p:spPr bwMode="auto">
            <a:xfrm>
              <a:off x="6623269" y="3502394"/>
              <a:ext cx="1036397" cy="1"/>
            </a:xfrm>
            <a:prstGeom prst="line">
              <a:avLst/>
            </a:prstGeom>
            <a:noFill/>
            <a:ln w="19050" algn="ctr">
              <a:solidFill>
                <a:srgbClr val="002060"/>
              </a:solidFill>
              <a:round/>
              <a:headEnd/>
              <a:tailEnd/>
            </a:ln>
          </p:spPr>
        </p:cxnSp>
        <p:cxnSp>
          <p:nvCxnSpPr>
            <p:cNvPr id="8224" name="Straight Connector 30"/>
            <p:cNvCxnSpPr>
              <a:cxnSpLocks noChangeShapeType="1"/>
            </p:cNvCxnSpPr>
            <p:nvPr/>
          </p:nvCxnSpPr>
          <p:spPr bwMode="auto">
            <a:xfrm>
              <a:off x="7659666" y="1971882"/>
              <a:ext cx="157537" cy="0"/>
            </a:xfrm>
            <a:prstGeom prst="line">
              <a:avLst/>
            </a:prstGeom>
            <a:noFill/>
            <a:ln w="19050" algn="ctr">
              <a:solidFill>
                <a:srgbClr val="002060"/>
              </a:solidFill>
              <a:round/>
              <a:headEnd/>
              <a:tailEnd/>
            </a:ln>
          </p:spPr>
        </p:cxnSp>
        <p:cxnSp>
          <p:nvCxnSpPr>
            <p:cNvPr id="8225" name="Straight Arrow Connector 31"/>
            <p:cNvCxnSpPr>
              <a:cxnSpLocks noChangeShapeType="1"/>
              <a:endCxn id="28" idx="0"/>
            </p:cNvCxnSpPr>
            <p:nvPr/>
          </p:nvCxnSpPr>
          <p:spPr bwMode="auto">
            <a:xfrm>
              <a:off x="6470869" y="3502395"/>
              <a:ext cx="0" cy="491879"/>
            </a:xfrm>
            <a:prstGeom prst="straightConnector1">
              <a:avLst/>
            </a:prstGeom>
            <a:noFill/>
            <a:ln w="19050" algn="ctr">
              <a:solidFill>
                <a:srgbClr val="002060"/>
              </a:solidFill>
              <a:round/>
              <a:headEnd/>
              <a:tailEnd type="arrow" w="med" len="med"/>
            </a:ln>
          </p:spPr>
        </p:cxnSp>
        <p:cxnSp>
          <p:nvCxnSpPr>
            <p:cNvPr id="8226" name="Straight Connector 32"/>
            <p:cNvCxnSpPr>
              <a:cxnSpLocks noChangeShapeType="1"/>
            </p:cNvCxnSpPr>
            <p:nvPr/>
          </p:nvCxnSpPr>
          <p:spPr bwMode="auto">
            <a:xfrm>
              <a:off x="7070955" y="1821680"/>
              <a:ext cx="69" cy="1486534"/>
            </a:xfrm>
            <a:prstGeom prst="line">
              <a:avLst/>
            </a:prstGeom>
            <a:noFill/>
            <a:ln w="19050" algn="ctr">
              <a:solidFill>
                <a:srgbClr val="7030A0"/>
              </a:solidFill>
              <a:round/>
              <a:headEnd/>
              <a:tailEnd/>
            </a:ln>
          </p:spPr>
        </p:cxnSp>
        <p:cxnSp>
          <p:nvCxnSpPr>
            <p:cNvPr id="8227" name="Straight Connector 33"/>
            <p:cNvCxnSpPr>
              <a:cxnSpLocks noChangeShapeType="1"/>
            </p:cNvCxnSpPr>
            <p:nvPr/>
          </p:nvCxnSpPr>
          <p:spPr bwMode="auto">
            <a:xfrm>
              <a:off x="4893617" y="3308214"/>
              <a:ext cx="2177269" cy="0"/>
            </a:xfrm>
            <a:prstGeom prst="line">
              <a:avLst/>
            </a:prstGeom>
            <a:noFill/>
            <a:ln w="19050" algn="ctr">
              <a:solidFill>
                <a:srgbClr val="7030A0"/>
              </a:solidFill>
              <a:round/>
              <a:headEnd/>
              <a:tailEnd/>
            </a:ln>
          </p:spPr>
        </p:cxnSp>
        <p:sp>
          <p:nvSpPr>
            <p:cNvPr id="35" name="Rounded Rectangle 34"/>
            <p:cNvSpPr/>
            <p:nvPr/>
          </p:nvSpPr>
          <p:spPr>
            <a:xfrm>
              <a:off x="4162838" y="3994927"/>
              <a:ext cx="1199695" cy="805966"/>
            </a:xfrm>
            <a:prstGeom prst="roundRect">
              <a:avLst/>
            </a:prstGeom>
            <a:noFill/>
            <a:ln w="25400" cap="flat" cmpd="sng" algn="ctr">
              <a:solidFill>
                <a:srgbClr val="7030A0"/>
              </a:solidFill>
              <a:prstDash val="solid"/>
            </a:ln>
            <a:effectLst/>
          </p:spPr>
          <p:txBody>
            <a:bodyPr anchor="ctr"/>
            <a:lstStyle/>
            <a:p>
              <a:pPr algn="ctr" fontAlgn="auto">
                <a:spcBef>
                  <a:spcPts val="0"/>
                </a:spcBef>
                <a:spcAft>
                  <a:spcPts val="0"/>
                </a:spcAft>
                <a:defRPr/>
              </a:pPr>
              <a:r>
                <a:rPr lang="en-US" sz="1400" b="1" kern="0" dirty="0" smtClean="0">
                  <a:solidFill>
                    <a:srgbClr val="7030A0"/>
                  </a:solidFill>
                  <a:latin typeface="Calibri"/>
                </a:rPr>
                <a:t>PMT </a:t>
              </a:r>
            </a:p>
            <a:p>
              <a:pPr algn="ctr" fontAlgn="auto">
                <a:spcBef>
                  <a:spcPts val="0"/>
                </a:spcBef>
                <a:spcAft>
                  <a:spcPts val="0"/>
                </a:spcAft>
                <a:defRPr/>
              </a:pPr>
              <a:r>
                <a:rPr lang="en-US" sz="1400" b="1" kern="0" dirty="0" smtClean="0">
                  <a:solidFill>
                    <a:srgbClr val="7030A0"/>
                  </a:solidFill>
                  <a:latin typeface="Calibri"/>
                </a:rPr>
                <a:t>Module</a:t>
              </a:r>
            </a:p>
          </p:txBody>
        </p:sp>
        <p:cxnSp>
          <p:nvCxnSpPr>
            <p:cNvPr id="8229" name="Straight Arrow Connector 35"/>
            <p:cNvCxnSpPr>
              <a:cxnSpLocks noChangeShapeType="1"/>
            </p:cNvCxnSpPr>
            <p:nvPr/>
          </p:nvCxnSpPr>
          <p:spPr bwMode="auto">
            <a:xfrm>
              <a:off x="4893617" y="3308214"/>
              <a:ext cx="0" cy="686059"/>
            </a:xfrm>
            <a:prstGeom prst="straightConnector1">
              <a:avLst/>
            </a:prstGeom>
            <a:noFill/>
            <a:ln w="19050" algn="ctr">
              <a:solidFill>
                <a:srgbClr val="7030A0"/>
              </a:solidFill>
              <a:round/>
              <a:headEnd/>
              <a:tailEnd type="arrow" w="med" len="med"/>
            </a:ln>
          </p:spPr>
        </p:cxnSp>
        <p:cxnSp>
          <p:nvCxnSpPr>
            <p:cNvPr id="8230" name="Straight Arrow Connector 36"/>
            <p:cNvCxnSpPr>
              <a:cxnSpLocks noChangeShapeType="1"/>
            </p:cNvCxnSpPr>
            <p:nvPr/>
          </p:nvCxnSpPr>
          <p:spPr bwMode="auto">
            <a:xfrm>
              <a:off x="6623269" y="3502395"/>
              <a:ext cx="0" cy="491879"/>
            </a:xfrm>
            <a:prstGeom prst="straightConnector1">
              <a:avLst/>
            </a:prstGeom>
            <a:noFill/>
            <a:ln w="19050" algn="ctr">
              <a:solidFill>
                <a:srgbClr val="002060"/>
              </a:solidFill>
              <a:round/>
              <a:headEnd/>
              <a:tailEnd type="arrow" w="med" len="med"/>
            </a:ln>
          </p:spPr>
        </p:cxnSp>
        <p:cxnSp>
          <p:nvCxnSpPr>
            <p:cNvPr id="8231" name="Straight Arrow Connector 37"/>
            <p:cNvCxnSpPr>
              <a:cxnSpLocks noChangeShapeType="1"/>
            </p:cNvCxnSpPr>
            <p:nvPr/>
          </p:nvCxnSpPr>
          <p:spPr bwMode="auto">
            <a:xfrm>
              <a:off x="6312555" y="3502394"/>
              <a:ext cx="0" cy="491879"/>
            </a:xfrm>
            <a:prstGeom prst="straightConnector1">
              <a:avLst/>
            </a:prstGeom>
            <a:noFill/>
            <a:ln w="19050" algn="ctr">
              <a:solidFill>
                <a:srgbClr val="002060"/>
              </a:solidFill>
              <a:prstDash val="sysDot"/>
              <a:round/>
              <a:headEnd/>
              <a:tailEnd type="arrow" w="med" len="med"/>
            </a:ln>
          </p:spPr>
        </p:cxnSp>
        <p:cxnSp>
          <p:nvCxnSpPr>
            <p:cNvPr id="8232" name="Straight Connector 38"/>
            <p:cNvCxnSpPr>
              <a:cxnSpLocks noChangeShapeType="1"/>
            </p:cNvCxnSpPr>
            <p:nvPr/>
          </p:nvCxnSpPr>
          <p:spPr bwMode="auto">
            <a:xfrm>
              <a:off x="6314013" y="3502393"/>
              <a:ext cx="309256" cy="1"/>
            </a:xfrm>
            <a:prstGeom prst="line">
              <a:avLst/>
            </a:prstGeom>
            <a:noFill/>
            <a:ln w="19050" algn="ctr">
              <a:solidFill>
                <a:srgbClr val="002060"/>
              </a:solidFill>
              <a:prstDash val="sysDot"/>
              <a:round/>
              <a:headEnd/>
              <a:tailEnd/>
            </a:ln>
          </p:spPr>
        </p:cxnSp>
        <p:cxnSp>
          <p:nvCxnSpPr>
            <p:cNvPr id="8233" name="Straight Arrow Connector 39"/>
            <p:cNvCxnSpPr>
              <a:cxnSpLocks noChangeShapeType="1"/>
            </p:cNvCxnSpPr>
            <p:nvPr/>
          </p:nvCxnSpPr>
          <p:spPr bwMode="auto">
            <a:xfrm>
              <a:off x="4672590" y="1867467"/>
              <a:ext cx="29002" cy="2123165"/>
            </a:xfrm>
            <a:prstGeom prst="straightConnector1">
              <a:avLst/>
            </a:prstGeom>
            <a:noFill/>
            <a:ln w="19050" algn="ctr">
              <a:solidFill>
                <a:srgbClr val="7030A0"/>
              </a:solidFill>
              <a:round/>
              <a:headEnd/>
              <a:tailEnd type="arrow" w="med" len="med"/>
            </a:ln>
          </p:spPr>
        </p:cxnSp>
        <p:cxnSp>
          <p:nvCxnSpPr>
            <p:cNvPr id="8234" name="Straight Connector 40"/>
            <p:cNvCxnSpPr>
              <a:cxnSpLocks noChangeShapeType="1"/>
            </p:cNvCxnSpPr>
            <p:nvPr/>
          </p:nvCxnSpPr>
          <p:spPr bwMode="auto">
            <a:xfrm>
              <a:off x="4670481" y="1872183"/>
              <a:ext cx="531857" cy="266"/>
            </a:xfrm>
            <a:prstGeom prst="line">
              <a:avLst/>
            </a:prstGeom>
            <a:noFill/>
            <a:ln w="19050" algn="ctr">
              <a:solidFill>
                <a:srgbClr val="7030A0"/>
              </a:solidFill>
              <a:round/>
              <a:headEnd/>
              <a:tailEnd/>
            </a:ln>
          </p:spPr>
        </p:cxnSp>
        <p:sp>
          <p:nvSpPr>
            <p:cNvPr id="42" name="Rounded Rectangle 41"/>
            <p:cNvSpPr/>
            <p:nvPr/>
          </p:nvSpPr>
          <p:spPr>
            <a:xfrm>
              <a:off x="2462667" y="3996634"/>
              <a:ext cx="1199695" cy="807674"/>
            </a:xfrm>
            <a:prstGeom prst="roundRect">
              <a:avLst/>
            </a:prstGeom>
            <a:noFill/>
            <a:ln w="25400" cap="flat" cmpd="sng" algn="ctr">
              <a:solidFill>
                <a:srgbClr val="9BBB59">
                  <a:lumMod val="50000"/>
                </a:srgbClr>
              </a:solidFill>
              <a:prstDash val="solid"/>
            </a:ln>
            <a:effectLst/>
          </p:spPr>
          <p:txBody>
            <a:bodyPr anchor="ctr"/>
            <a:lstStyle/>
            <a:p>
              <a:pPr algn="ctr" fontAlgn="auto">
                <a:spcBef>
                  <a:spcPts val="0"/>
                </a:spcBef>
                <a:spcAft>
                  <a:spcPts val="0"/>
                </a:spcAft>
                <a:defRPr/>
              </a:pPr>
              <a:r>
                <a:rPr lang="en-US" sz="1400" b="1" kern="0" dirty="0">
                  <a:solidFill>
                    <a:srgbClr val="9BBB59">
                      <a:lumMod val="50000"/>
                    </a:srgbClr>
                  </a:solidFill>
                  <a:latin typeface="Calibri"/>
                </a:rPr>
                <a:t>Multi-Trip</a:t>
              </a:r>
            </a:p>
            <a:p>
              <a:pPr algn="ctr" fontAlgn="auto">
                <a:spcBef>
                  <a:spcPts val="0"/>
                </a:spcBef>
                <a:spcAft>
                  <a:spcPts val="0"/>
                </a:spcAft>
                <a:defRPr/>
              </a:pPr>
              <a:r>
                <a:rPr lang="en-US" sz="1400" b="1" kern="0" dirty="0" smtClean="0">
                  <a:solidFill>
                    <a:srgbClr val="9BBB59">
                      <a:lumMod val="50000"/>
                    </a:srgbClr>
                  </a:solidFill>
                  <a:latin typeface="Calibri"/>
                </a:rPr>
                <a:t>module</a:t>
              </a:r>
              <a:endParaRPr lang="en-US" sz="1400" b="1" kern="0" dirty="0">
                <a:solidFill>
                  <a:srgbClr val="9BBB59">
                    <a:lumMod val="50000"/>
                  </a:srgbClr>
                </a:solidFill>
                <a:latin typeface="Calibri"/>
              </a:endParaRPr>
            </a:p>
          </p:txBody>
        </p:sp>
        <p:cxnSp>
          <p:nvCxnSpPr>
            <p:cNvPr id="8236" name="Straight Connector 42"/>
            <p:cNvCxnSpPr>
              <a:cxnSpLocks noChangeShapeType="1"/>
              <a:stCxn id="24" idx="0"/>
            </p:cNvCxnSpPr>
            <p:nvPr/>
          </p:nvCxnSpPr>
          <p:spPr bwMode="auto">
            <a:xfrm flipV="1">
              <a:off x="3674136" y="2062206"/>
              <a:ext cx="2357356" cy="1"/>
            </a:xfrm>
            <a:prstGeom prst="line">
              <a:avLst/>
            </a:prstGeom>
            <a:noFill/>
            <a:ln w="19050" algn="ctr">
              <a:solidFill>
                <a:srgbClr val="000000"/>
              </a:solidFill>
              <a:round/>
              <a:headEnd/>
              <a:tailEnd type="triangle" w="med" len="med"/>
            </a:ln>
          </p:spPr>
        </p:cxnSp>
        <p:cxnSp>
          <p:nvCxnSpPr>
            <p:cNvPr id="8237" name="Straight Connector 43"/>
            <p:cNvCxnSpPr>
              <a:cxnSpLocks noChangeShapeType="1"/>
            </p:cNvCxnSpPr>
            <p:nvPr/>
          </p:nvCxnSpPr>
          <p:spPr bwMode="auto">
            <a:xfrm>
              <a:off x="5047237" y="2113734"/>
              <a:ext cx="360050" cy="0"/>
            </a:xfrm>
            <a:prstGeom prst="line">
              <a:avLst/>
            </a:prstGeom>
            <a:noFill/>
            <a:ln w="38100" algn="ctr">
              <a:solidFill>
                <a:srgbClr val="4F6228"/>
              </a:solidFill>
              <a:round/>
              <a:headEnd/>
              <a:tailEnd/>
            </a:ln>
          </p:spPr>
        </p:cxnSp>
        <p:cxnSp>
          <p:nvCxnSpPr>
            <p:cNvPr id="8238" name="Straight Connector 44"/>
            <p:cNvCxnSpPr>
              <a:cxnSpLocks noChangeShapeType="1"/>
            </p:cNvCxnSpPr>
            <p:nvPr/>
          </p:nvCxnSpPr>
          <p:spPr bwMode="auto">
            <a:xfrm>
              <a:off x="6898941" y="2119030"/>
              <a:ext cx="69" cy="997159"/>
            </a:xfrm>
            <a:prstGeom prst="line">
              <a:avLst/>
            </a:prstGeom>
            <a:noFill/>
            <a:ln w="19050" algn="ctr">
              <a:solidFill>
                <a:srgbClr val="4F6228"/>
              </a:solidFill>
              <a:round/>
              <a:headEnd/>
              <a:tailEnd/>
            </a:ln>
          </p:spPr>
        </p:cxnSp>
        <p:cxnSp>
          <p:nvCxnSpPr>
            <p:cNvPr id="8239" name="Straight Connector 45"/>
            <p:cNvCxnSpPr>
              <a:cxnSpLocks noChangeShapeType="1"/>
            </p:cNvCxnSpPr>
            <p:nvPr/>
          </p:nvCxnSpPr>
          <p:spPr bwMode="auto">
            <a:xfrm flipH="1">
              <a:off x="6545032" y="2109200"/>
              <a:ext cx="2753" cy="939843"/>
            </a:xfrm>
            <a:prstGeom prst="line">
              <a:avLst/>
            </a:prstGeom>
            <a:noFill/>
            <a:ln w="19050" algn="ctr">
              <a:solidFill>
                <a:srgbClr val="4F6228"/>
              </a:solidFill>
              <a:round/>
              <a:headEnd/>
              <a:tailEnd/>
            </a:ln>
          </p:spPr>
        </p:cxnSp>
        <p:cxnSp>
          <p:nvCxnSpPr>
            <p:cNvPr id="8240" name="Straight Connector 46"/>
            <p:cNvCxnSpPr>
              <a:cxnSpLocks noChangeShapeType="1"/>
            </p:cNvCxnSpPr>
            <p:nvPr/>
          </p:nvCxnSpPr>
          <p:spPr bwMode="auto">
            <a:xfrm>
              <a:off x="3350355" y="3118394"/>
              <a:ext cx="3554727" cy="0"/>
            </a:xfrm>
            <a:prstGeom prst="line">
              <a:avLst/>
            </a:prstGeom>
            <a:noFill/>
            <a:ln w="19050" algn="ctr">
              <a:solidFill>
                <a:srgbClr val="4F6228"/>
              </a:solidFill>
              <a:round/>
              <a:headEnd/>
              <a:tailEnd/>
            </a:ln>
          </p:spPr>
        </p:cxnSp>
        <p:cxnSp>
          <p:nvCxnSpPr>
            <p:cNvPr id="8241" name="Straight Connector 47"/>
            <p:cNvCxnSpPr>
              <a:cxnSpLocks noChangeShapeType="1"/>
            </p:cNvCxnSpPr>
            <p:nvPr/>
          </p:nvCxnSpPr>
          <p:spPr bwMode="auto">
            <a:xfrm>
              <a:off x="3172594" y="3049043"/>
              <a:ext cx="3375190" cy="0"/>
            </a:xfrm>
            <a:prstGeom prst="line">
              <a:avLst/>
            </a:prstGeom>
            <a:noFill/>
            <a:ln w="19050" algn="ctr">
              <a:solidFill>
                <a:srgbClr val="4F6228"/>
              </a:solidFill>
              <a:round/>
              <a:headEnd/>
              <a:tailEnd/>
            </a:ln>
          </p:spPr>
        </p:cxnSp>
        <p:cxnSp>
          <p:nvCxnSpPr>
            <p:cNvPr id="8242" name="Straight Arrow Connector 48"/>
            <p:cNvCxnSpPr>
              <a:cxnSpLocks noChangeShapeType="1"/>
            </p:cNvCxnSpPr>
            <p:nvPr/>
          </p:nvCxnSpPr>
          <p:spPr bwMode="auto">
            <a:xfrm>
              <a:off x="3350355" y="3118394"/>
              <a:ext cx="7202" cy="875879"/>
            </a:xfrm>
            <a:prstGeom prst="straightConnector1">
              <a:avLst/>
            </a:prstGeom>
            <a:noFill/>
            <a:ln w="19050" algn="ctr">
              <a:solidFill>
                <a:srgbClr val="4F6228"/>
              </a:solidFill>
              <a:round/>
              <a:headEnd/>
              <a:tailEnd type="arrow" w="med" len="med"/>
            </a:ln>
          </p:spPr>
        </p:cxnSp>
        <p:cxnSp>
          <p:nvCxnSpPr>
            <p:cNvPr id="8243" name="Straight Arrow Connector 49"/>
            <p:cNvCxnSpPr>
              <a:cxnSpLocks noChangeShapeType="1"/>
            </p:cNvCxnSpPr>
            <p:nvPr/>
          </p:nvCxnSpPr>
          <p:spPr bwMode="auto">
            <a:xfrm>
              <a:off x="3172594" y="3049043"/>
              <a:ext cx="0" cy="945230"/>
            </a:xfrm>
            <a:prstGeom prst="straightConnector1">
              <a:avLst/>
            </a:prstGeom>
            <a:noFill/>
            <a:ln w="19050" algn="ctr">
              <a:solidFill>
                <a:srgbClr val="4F6228"/>
              </a:solidFill>
              <a:round/>
              <a:headEnd/>
              <a:tailEnd type="arrow" w="med" len="med"/>
            </a:ln>
          </p:spPr>
        </p:cxnSp>
        <p:cxnSp>
          <p:nvCxnSpPr>
            <p:cNvPr id="8244" name="Straight Connector 50"/>
            <p:cNvCxnSpPr>
              <a:cxnSpLocks noChangeShapeType="1"/>
            </p:cNvCxnSpPr>
            <p:nvPr/>
          </p:nvCxnSpPr>
          <p:spPr bwMode="auto">
            <a:xfrm>
              <a:off x="5407218" y="2119030"/>
              <a:ext cx="69" cy="810019"/>
            </a:xfrm>
            <a:prstGeom prst="line">
              <a:avLst/>
            </a:prstGeom>
            <a:noFill/>
            <a:ln w="19050" algn="ctr">
              <a:solidFill>
                <a:srgbClr val="4F6228"/>
              </a:solidFill>
              <a:round/>
              <a:headEnd/>
              <a:tailEnd/>
            </a:ln>
          </p:spPr>
        </p:cxnSp>
        <p:cxnSp>
          <p:nvCxnSpPr>
            <p:cNvPr id="8245" name="Straight Connector 51"/>
            <p:cNvCxnSpPr>
              <a:cxnSpLocks noChangeShapeType="1"/>
            </p:cNvCxnSpPr>
            <p:nvPr/>
          </p:nvCxnSpPr>
          <p:spPr bwMode="auto">
            <a:xfrm flipH="1">
              <a:off x="5056063" y="2109200"/>
              <a:ext cx="1" cy="758370"/>
            </a:xfrm>
            <a:prstGeom prst="line">
              <a:avLst/>
            </a:prstGeom>
            <a:noFill/>
            <a:ln w="19050" algn="ctr">
              <a:solidFill>
                <a:srgbClr val="4F6228"/>
              </a:solidFill>
              <a:round/>
              <a:headEnd/>
              <a:tailEnd/>
            </a:ln>
          </p:spPr>
        </p:cxnSp>
        <p:cxnSp>
          <p:nvCxnSpPr>
            <p:cNvPr id="8246" name="Straight Connector 52"/>
            <p:cNvCxnSpPr>
              <a:cxnSpLocks noChangeShapeType="1"/>
            </p:cNvCxnSpPr>
            <p:nvPr/>
          </p:nvCxnSpPr>
          <p:spPr bwMode="auto">
            <a:xfrm>
              <a:off x="2987441" y="2929049"/>
              <a:ext cx="2419846" cy="0"/>
            </a:xfrm>
            <a:prstGeom prst="line">
              <a:avLst/>
            </a:prstGeom>
            <a:noFill/>
            <a:ln w="19050" algn="ctr">
              <a:solidFill>
                <a:srgbClr val="4F6228"/>
              </a:solidFill>
              <a:round/>
              <a:headEnd/>
              <a:tailEnd/>
            </a:ln>
          </p:spPr>
        </p:cxnSp>
        <p:cxnSp>
          <p:nvCxnSpPr>
            <p:cNvPr id="8247" name="Straight Connector 53"/>
            <p:cNvCxnSpPr>
              <a:cxnSpLocks noChangeShapeType="1"/>
            </p:cNvCxnSpPr>
            <p:nvPr/>
          </p:nvCxnSpPr>
          <p:spPr bwMode="auto">
            <a:xfrm>
              <a:off x="2812545" y="2861914"/>
              <a:ext cx="2243519" cy="0"/>
            </a:xfrm>
            <a:prstGeom prst="line">
              <a:avLst/>
            </a:prstGeom>
            <a:noFill/>
            <a:ln w="19050" algn="ctr">
              <a:solidFill>
                <a:srgbClr val="4F6228"/>
              </a:solidFill>
              <a:round/>
              <a:headEnd/>
              <a:tailEnd/>
            </a:ln>
          </p:spPr>
        </p:cxnSp>
        <p:cxnSp>
          <p:nvCxnSpPr>
            <p:cNvPr id="8248" name="Straight Arrow Connector 54"/>
            <p:cNvCxnSpPr>
              <a:cxnSpLocks noChangeShapeType="1"/>
            </p:cNvCxnSpPr>
            <p:nvPr/>
          </p:nvCxnSpPr>
          <p:spPr bwMode="auto">
            <a:xfrm>
              <a:off x="2980239" y="2929049"/>
              <a:ext cx="7202" cy="1073573"/>
            </a:xfrm>
            <a:prstGeom prst="straightConnector1">
              <a:avLst/>
            </a:prstGeom>
            <a:noFill/>
            <a:ln w="19050" algn="ctr">
              <a:solidFill>
                <a:srgbClr val="4F6228"/>
              </a:solidFill>
              <a:round/>
              <a:headEnd/>
              <a:tailEnd type="arrow" w="med" len="med"/>
            </a:ln>
          </p:spPr>
        </p:cxnSp>
        <p:cxnSp>
          <p:nvCxnSpPr>
            <p:cNvPr id="8249" name="Straight Arrow Connector 55"/>
            <p:cNvCxnSpPr>
              <a:cxnSpLocks noChangeShapeType="1"/>
            </p:cNvCxnSpPr>
            <p:nvPr/>
          </p:nvCxnSpPr>
          <p:spPr bwMode="auto">
            <a:xfrm>
              <a:off x="2819747" y="2867570"/>
              <a:ext cx="0" cy="1126704"/>
            </a:xfrm>
            <a:prstGeom prst="straightConnector1">
              <a:avLst/>
            </a:prstGeom>
            <a:noFill/>
            <a:ln w="19050" algn="ctr">
              <a:solidFill>
                <a:srgbClr val="4F6228"/>
              </a:solidFill>
              <a:round/>
              <a:headEnd/>
              <a:tailEnd type="arrow" w="med" len="med"/>
            </a:ln>
          </p:spPr>
        </p:cxnSp>
        <p:sp>
          <p:nvSpPr>
            <p:cNvPr id="57" name="Rounded Rectangle 56"/>
            <p:cNvSpPr/>
            <p:nvPr/>
          </p:nvSpPr>
          <p:spPr>
            <a:xfrm>
              <a:off x="784178" y="4005172"/>
              <a:ext cx="1199695" cy="805966"/>
            </a:xfrm>
            <a:prstGeom prst="roundRect">
              <a:avLst/>
            </a:prstGeom>
            <a:noFill/>
            <a:ln w="25400" cap="flat" cmpd="sng" algn="ctr">
              <a:solidFill>
                <a:sysClr val="windowText" lastClr="000000"/>
              </a:solidFill>
              <a:prstDash val="solid"/>
            </a:ln>
            <a:effectLst/>
          </p:spPr>
          <p:txBody>
            <a:bodyPr anchor="ctr"/>
            <a:lstStyle/>
            <a:p>
              <a:pPr algn="ctr" fontAlgn="auto">
                <a:spcBef>
                  <a:spcPts val="0"/>
                </a:spcBef>
                <a:spcAft>
                  <a:spcPts val="0"/>
                </a:spcAft>
                <a:defRPr/>
              </a:pPr>
              <a:r>
                <a:rPr lang="en-US" sz="1400" b="1" kern="0" dirty="0">
                  <a:solidFill>
                    <a:sysClr val="windowText" lastClr="000000"/>
                  </a:solidFill>
                  <a:latin typeface="Calibri"/>
                </a:rPr>
                <a:t>RF Interlock System Controller</a:t>
              </a:r>
            </a:p>
          </p:txBody>
        </p:sp>
        <p:cxnSp>
          <p:nvCxnSpPr>
            <p:cNvPr id="8251" name="Straight Connector 57"/>
            <p:cNvCxnSpPr>
              <a:cxnSpLocks noChangeShapeType="1"/>
            </p:cNvCxnSpPr>
            <p:nvPr/>
          </p:nvCxnSpPr>
          <p:spPr bwMode="auto">
            <a:xfrm>
              <a:off x="2601388" y="2062206"/>
              <a:ext cx="422313" cy="0"/>
            </a:xfrm>
            <a:prstGeom prst="line">
              <a:avLst/>
            </a:prstGeom>
            <a:noFill/>
            <a:ln w="19050" algn="ctr">
              <a:solidFill>
                <a:srgbClr val="000000"/>
              </a:solidFill>
              <a:round/>
              <a:headEnd/>
              <a:tailEnd type="triangle" w="med" len="med"/>
            </a:ln>
          </p:spPr>
        </p:cxnSp>
        <p:cxnSp>
          <p:nvCxnSpPr>
            <p:cNvPr id="8252" name="Straight Connector 58"/>
            <p:cNvCxnSpPr>
              <a:cxnSpLocks noChangeShapeType="1"/>
            </p:cNvCxnSpPr>
            <p:nvPr/>
          </p:nvCxnSpPr>
          <p:spPr bwMode="auto">
            <a:xfrm flipH="1">
              <a:off x="2333650" y="1937496"/>
              <a:ext cx="267738" cy="127776"/>
            </a:xfrm>
            <a:prstGeom prst="line">
              <a:avLst/>
            </a:prstGeom>
            <a:noFill/>
            <a:ln w="38100" algn="ctr">
              <a:solidFill>
                <a:srgbClr val="000000"/>
              </a:solidFill>
              <a:round/>
              <a:headEnd/>
              <a:tailEnd/>
            </a:ln>
          </p:spPr>
        </p:cxnSp>
        <p:cxnSp>
          <p:nvCxnSpPr>
            <p:cNvPr id="8253" name="Straight Connector 59"/>
            <p:cNvCxnSpPr>
              <a:cxnSpLocks noChangeShapeType="1"/>
            </p:cNvCxnSpPr>
            <p:nvPr/>
          </p:nvCxnSpPr>
          <p:spPr bwMode="auto">
            <a:xfrm flipH="1" flipV="1">
              <a:off x="2609494" y="2001384"/>
              <a:ext cx="1" cy="65947"/>
            </a:xfrm>
            <a:prstGeom prst="line">
              <a:avLst/>
            </a:prstGeom>
            <a:noFill/>
            <a:ln w="19050" algn="ctr">
              <a:solidFill>
                <a:srgbClr val="000000"/>
              </a:solidFill>
              <a:round/>
              <a:headEnd/>
              <a:tailEnd/>
            </a:ln>
          </p:spPr>
        </p:cxnSp>
        <p:cxnSp>
          <p:nvCxnSpPr>
            <p:cNvPr id="8254" name="Straight Connector 60"/>
            <p:cNvCxnSpPr>
              <a:cxnSpLocks noChangeShapeType="1"/>
            </p:cNvCxnSpPr>
            <p:nvPr/>
          </p:nvCxnSpPr>
          <p:spPr bwMode="auto">
            <a:xfrm flipV="1">
              <a:off x="2496825" y="2034357"/>
              <a:ext cx="0" cy="381250"/>
            </a:xfrm>
            <a:prstGeom prst="line">
              <a:avLst/>
            </a:prstGeom>
            <a:noFill/>
            <a:ln w="19050" algn="ctr">
              <a:solidFill>
                <a:srgbClr val="000000"/>
              </a:solidFill>
              <a:round/>
              <a:headEnd/>
              <a:tailEnd type="arrow" w="sm" len="sm"/>
            </a:ln>
          </p:spPr>
        </p:cxnSp>
        <p:cxnSp>
          <p:nvCxnSpPr>
            <p:cNvPr id="8255" name="Straight Connector 61"/>
            <p:cNvCxnSpPr>
              <a:cxnSpLocks noChangeShapeType="1"/>
            </p:cNvCxnSpPr>
            <p:nvPr/>
          </p:nvCxnSpPr>
          <p:spPr bwMode="auto">
            <a:xfrm>
              <a:off x="3357559" y="2260564"/>
              <a:ext cx="0" cy="329046"/>
            </a:xfrm>
            <a:prstGeom prst="line">
              <a:avLst/>
            </a:prstGeom>
            <a:noFill/>
            <a:ln w="19050" algn="ctr">
              <a:solidFill>
                <a:srgbClr val="984807"/>
              </a:solidFill>
              <a:round/>
              <a:headEnd/>
              <a:tailEnd/>
            </a:ln>
          </p:spPr>
        </p:cxnSp>
        <p:cxnSp>
          <p:nvCxnSpPr>
            <p:cNvPr id="8256" name="Straight Arrow Connector 62"/>
            <p:cNvCxnSpPr>
              <a:cxnSpLocks noChangeShapeType="1"/>
            </p:cNvCxnSpPr>
            <p:nvPr/>
          </p:nvCxnSpPr>
          <p:spPr bwMode="auto">
            <a:xfrm>
              <a:off x="1541455" y="2589610"/>
              <a:ext cx="0" cy="1414819"/>
            </a:xfrm>
            <a:prstGeom prst="straightConnector1">
              <a:avLst/>
            </a:prstGeom>
            <a:noFill/>
            <a:ln w="19050" algn="ctr">
              <a:solidFill>
                <a:srgbClr val="984807"/>
              </a:solidFill>
              <a:round/>
              <a:headEnd/>
              <a:tailEnd type="arrow" w="med" len="med"/>
            </a:ln>
          </p:spPr>
        </p:cxnSp>
        <p:cxnSp>
          <p:nvCxnSpPr>
            <p:cNvPr id="8257" name="Straight Connector 63"/>
            <p:cNvCxnSpPr>
              <a:cxnSpLocks noChangeShapeType="1"/>
            </p:cNvCxnSpPr>
            <p:nvPr/>
          </p:nvCxnSpPr>
          <p:spPr bwMode="auto">
            <a:xfrm flipH="1">
              <a:off x="1384299" y="2420009"/>
              <a:ext cx="1112528" cy="0"/>
            </a:xfrm>
            <a:prstGeom prst="line">
              <a:avLst/>
            </a:prstGeom>
            <a:noFill/>
            <a:ln w="19050" algn="ctr">
              <a:solidFill>
                <a:srgbClr val="000000"/>
              </a:solidFill>
              <a:round/>
              <a:headEnd/>
              <a:tailEnd/>
            </a:ln>
          </p:spPr>
        </p:cxnSp>
        <p:cxnSp>
          <p:nvCxnSpPr>
            <p:cNvPr id="8258" name="Straight Connector 64"/>
            <p:cNvCxnSpPr>
              <a:cxnSpLocks noChangeShapeType="1"/>
              <a:endCxn id="57" idx="0"/>
            </p:cNvCxnSpPr>
            <p:nvPr/>
          </p:nvCxnSpPr>
          <p:spPr bwMode="auto">
            <a:xfrm>
              <a:off x="1384299" y="2420009"/>
              <a:ext cx="0" cy="1584420"/>
            </a:xfrm>
            <a:prstGeom prst="line">
              <a:avLst/>
            </a:prstGeom>
            <a:noFill/>
            <a:ln w="19050" algn="ctr">
              <a:solidFill>
                <a:srgbClr val="000000"/>
              </a:solidFill>
              <a:round/>
              <a:headEnd/>
              <a:tailEnd/>
            </a:ln>
          </p:spPr>
        </p:cxnSp>
        <p:sp>
          <p:nvSpPr>
            <p:cNvPr id="66" name="TextBox 65"/>
            <p:cNvSpPr txBox="1"/>
            <p:nvPr/>
          </p:nvSpPr>
          <p:spPr>
            <a:xfrm>
              <a:off x="2383169" y="1081837"/>
              <a:ext cx="2117534" cy="553248"/>
            </a:xfrm>
            <a:prstGeom prst="rect">
              <a:avLst/>
            </a:prstGeom>
            <a:noFill/>
          </p:spPr>
          <p:txBody>
            <a:bodyPr wrap="none">
              <a:spAutoFit/>
            </a:bodyPr>
            <a:lstStyle/>
            <a:p>
              <a:pPr fontAlgn="auto">
                <a:spcBef>
                  <a:spcPts val="0"/>
                </a:spcBef>
                <a:spcAft>
                  <a:spcPts val="0"/>
                </a:spcAft>
                <a:defRPr/>
              </a:pPr>
              <a:r>
                <a:rPr lang="en-US" sz="1600" b="1" kern="0" dirty="0">
                  <a:solidFill>
                    <a:sysClr val="windowText" lastClr="000000"/>
                  </a:solidFill>
                  <a:latin typeface="+mn-lt"/>
                </a:rPr>
                <a:t>RF Power Source</a:t>
              </a:r>
            </a:p>
            <a:p>
              <a:pPr fontAlgn="auto">
                <a:spcBef>
                  <a:spcPts val="0"/>
                </a:spcBef>
                <a:spcAft>
                  <a:spcPts val="0"/>
                </a:spcAft>
                <a:defRPr/>
              </a:pPr>
              <a:r>
                <a:rPr lang="en-US" sz="1400" kern="0" dirty="0">
                  <a:solidFill>
                    <a:sysClr val="windowText" lastClr="000000"/>
                  </a:solidFill>
                  <a:latin typeface="+mn-lt"/>
                </a:rPr>
                <a:t>(klystron, solid state amp)</a:t>
              </a:r>
            </a:p>
          </p:txBody>
        </p:sp>
        <p:sp>
          <p:nvSpPr>
            <p:cNvPr id="67" name="TextBox 66"/>
            <p:cNvSpPr txBox="1"/>
            <p:nvPr/>
          </p:nvSpPr>
          <p:spPr>
            <a:xfrm>
              <a:off x="4762685" y="1614594"/>
              <a:ext cx="478793" cy="276624"/>
            </a:xfrm>
            <a:prstGeom prst="rect">
              <a:avLst/>
            </a:prstGeom>
            <a:noFill/>
          </p:spPr>
          <p:txBody>
            <a:bodyPr wrap="none">
              <a:spAutoFit/>
            </a:bodyPr>
            <a:lstStyle/>
            <a:p>
              <a:pPr fontAlgn="auto">
                <a:spcBef>
                  <a:spcPts val="0"/>
                </a:spcBef>
                <a:spcAft>
                  <a:spcPts val="0"/>
                </a:spcAft>
                <a:defRPr/>
              </a:pPr>
              <a:r>
                <a:rPr lang="en-US" sz="1200" b="1" kern="0" dirty="0">
                  <a:solidFill>
                    <a:srgbClr val="7030A0"/>
                  </a:solidFill>
                  <a:latin typeface="+mn-lt"/>
                </a:rPr>
                <a:t>PMT</a:t>
              </a:r>
            </a:p>
          </p:txBody>
        </p:sp>
        <p:sp>
          <p:nvSpPr>
            <p:cNvPr id="68" name="TextBox 67"/>
            <p:cNvSpPr txBox="1"/>
            <p:nvPr/>
          </p:nvSpPr>
          <p:spPr>
            <a:xfrm>
              <a:off x="6643532" y="1674358"/>
              <a:ext cx="478795" cy="276624"/>
            </a:xfrm>
            <a:prstGeom prst="rect">
              <a:avLst/>
            </a:prstGeom>
            <a:noFill/>
          </p:spPr>
          <p:txBody>
            <a:bodyPr wrap="none">
              <a:spAutoFit/>
            </a:bodyPr>
            <a:lstStyle/>
            <a:p>
              <a:pPr fontAlgn="auto">
                <a:spcBef>
                  <a:spcPts val="0"/>
                </a:spcBef>
                <a:spcAft>
                  <a:spcPts val="0"/>
                </a:spcAft>
                <a:defRPr/>
              </a:pPr>
              <a:r>
                <a:rPr lang="en-US" sz="1200" b="1" kern="0" dirty="0">
                  <a:solidFill>
                    <a:srgbClr val="7030A0"/>
                  </a:solidFill>
                  <a:latin typeface="+mn-lt"/>
                </a:rPr>
                <a:t>PMT</a:t>
              </a:r>
            </a:p>
          </p:txBody>
        </p:sp>
        <p:sp>
          <p:nvSpPr>
            <p:cNvPr id="69" name="TextBox 68"/>
            <p:cNvSpPr txBox="1"/>
            <p:nvPr/>
          </p:nvSpPr>
          <p:spPr>
            <a:xfrm>
              <a:off x="477027" y="1826331"/>
              <a:ext cx="513123" cy="276624"/>
            </a:xfrm>
            <a:prstGeom prst="rect">
              <a:avLst/>
            </a:prstGeom>
            <a:noFill/>
          </p:spPr>
          <p:txBody>
            <a:bodyPr wrap="none">
              <a:spAutoFit/>
            </a:bodyPr>
            <a:lstStyle/>
            <a:p>
              <a:pPr fontAlgn="auto">
                <a:spcBef>
                  <a:spcPts val="0"/>
                </a:spcBef>
                <a:spcAft>
                  <a:spcPts val="0"/>
                </a:spcAft>
                <a:defRPr/>
              </a:pPr>
              <a:r>
                <a:rPr lang="en-US" sz="1200" b="1" kern="0" dirty="0">
                  <a:solidFill>
                    <a:sysClr val="windowText" lastClr="000000"/>
                  </a:solidFill>
                  <a:latin typeface="+mn-lt"/>
                </a:rPr>
                <a:t>RF-In</a:t>
              </a:r>
            </a:p>
          </p:txBody>
        </p:sp>
        <p:cxnSp>
          <p:nvCxnSpPr>
            <p:cNvPr id="8263" name="Straight Connector 69"/>
            <p:cNvCxnSpPr>
              <a:cxnSpLocks noChangeShapeType="1"/>
            </p:cNvCxnSpPr>
            <p:nvPr/>
          </p:nvCxnSpPr>
          <p:spPr bwMode="auto">
            <a:xfrm flipH="1">
              <a:off x="784282" y="2055470"/>
              <a:ext cx="1549368" cy="0"/>
            </a:xfrm>
            <a:prstGeom prst="line">
              <a:avLst/>
            </a:prstGeom>
            <a:noFill/>
            <a:ln w="19050" algn="ctr">
              <a:solidFill>
                <a:srgbClr val="000000"/>
              </a:solidFill>
              <a:round/>
              <a:headEnd/>
              <a:tailEnd/>
            </a:ln>
          </p:spPr>
        </p:cxnSp>
        <p:sp>
          <p:nvSpPr>
            <p:cNvPr id="71" name="TextBox 70"/>
            <p:cNvSpPr txBox="1"/>
            <p:nvPr/>
          </p:nvSpPr>
          <p:spPr>
            <a:xfrm>
              <a:off x="1537601" y="1744369"/>
              <a:ext cx="981077" cy="276624"/>
            </a:xfrm>
            <a:prstGeom prst="rect">
              <a:avLst/>
            </a:prstGeom>
            <a:noFill/>
          </p:spPr>
          <p:txBody>
            <a:bodyPr wrap="none">
              <a:spAutoFit/>
            </a:bodyPr>
            <a:lstStyle/>
            <a:p>
              <a:pPr fontAlgn="auto">
                <a:spcBef>
                  <a:spcPts val="0"/>
                </a:spcBef>
                <a:spcAft>
                  <a:spcPts val="0"/>
                </a:spcAft>
                <a:defRPr/>
              </a:pPr>
              <a:r>
                <a:rPr lang="en-US" sz="1200" b="1" kern="0" dirty="0" err="1">
                  <a:solidFill>
                    <a:sysClr val="windowText" lastClr="000000"/>
                  </a:solidFill>
                  <a:latin typeface="+mn-lt"/>
                </a:rPr>
                <a:t>GaAs</a:t>
              </a:r>
              <a:r>
                <a:rPr lang="en-US" sz="1200" b="1" kern="0" dirty="0">
                  <a:solidFill>
                    <a:sysClr val="windowText" lastClr="000000"/>
                  </a:solidFill>
                  <a:latin typeface="+mn-lt"/>
                </a:rPr>
                <a:t>-Switch</a:t>
              </a:r>
            </a:p>
          </p:txBody>
        </p:sp>
        <p:sp>
          <p:nvSpPr>
            <p:cNvPr id="72" name="TextBox 71"/>
            <p:cNvSpPr txBox="1"/>
            <p:nvPr/>
          </p:nvSpPr>
          <p:spPr>
            <a:xfrm>
              <a:off x="4636211" y="2260050"/>
              <a:ext cx="491441" cy="276624"/>
            </a:xfrm>
            <a:prstGeom prst="rect">
              <a:avLst/>
            </a:prstGeom>
            <a:noFill/>
          </p:spPr>
          <p:txBody>
            <a:bodyPr wrap="none">
              <a:spAutoFit/>
            </a:bodyPr>
            <a:lstStyle/>
            <a:p>
              <a:pPr fontAlgn="auto">
                <a:spcBef>
                  <a:spcPts val="0"/>
                </a:spcBef>
                <a:spcAft>
                  <a:spcPts val="0"/>
                </a:spcAft>
                <a:defRPr/>
              </a:pPr>
              <a:r>
                <a:rPr lang="en-US" sz="1200" b="1" kern="0" dirty="0">
                  <a:solidFill>
                    <a:srgbClr val="9BBB59">
                      <a:lumMod val="50000"/>
                    </a:srgbClr>
                  </a:solidFill>
                  <a:latin typeface="+mn-lt"/>
                </a:rPr>
                <a:t>FWD</a:t>
              </a:r>
            </a:p>
          </p:txBody>
        </p:sp>
        <p:sp>
          <p:nvSpPr>
            <p:cNvPr id="73" name="TextBox 72"/>
            <p:cNvSpPr txBox="1"/>
            <p:nvPr/>
          </p:nvSpPr>
          <p:spPr>
            <a:xfrm>
              <a:off x="5353499" y="2260050"/>
              <a:ext cx="482408" cy="276624"/>
            </a:xfrm>
            <a:prstGeom prst="rect">
              <a:avLst/>
            </a:prstGeom>
            <a:noFill/>
          </p:spPr>
          <p:txBody>
            <a:bodyPr wrap="none">
              <a:spAutoFit/>
            </a:bodyPr>
            <a:lstStyle/>
            <a:p>
              <a:pPr fontAlgn="auto">
                <a:spcBef>
                  <a:spcPts val="0"/>
                </a:spcBef>
                <a:spcAft>
                  <a:spcPts val="0"/>
                </a:spcAft>
                <a:defRPr/>
              </a:pPr>
              <a:r>
                <a:rPr lang="en-US" sz="1200" b="1" kern="0" dirty="0">
                  <a:solidFill>
                    <a:srgbClr val="9BBB59">
                      <a:lumMod val="50000"/>
                    </a:srgbClr>
                  </a:solidFill>
                  <a:latin typeface="+mn-lt"/>
                </a:rPr>
                <a:t>REFL</a:t>
              </a:r>
            </a:p>
          </p:txBody>
        </p:sp>
        <p:sp>
          <p:nvSpPr>
            <p:cNvPr id="74" name="TextBox 73"/>
            <p:cNvSpPr txBox="1"/>
            <p:nvPr/>
          </p:nvSpPr>
          <p:spPr>
            <a:xfrm>
              <a:off x="6144864" y="2260050"/>
              <a:ext cx="491441" cy="276624"/>
            </a:xfrm>
            <a:prstGeom prst="rect">
              <a:avLst/>
            </a:prstGeom>
            <a:noFill/>
          </p:spPr>
          <p:txBody>
            <a:bodyPr wrap="none">
              <a:spAutoFit/>
            </a:bodyPr>
            <a:lstStyle/>
            <a:p>
              <a:pPr fontAlgn="auto">
                <a:spcBef>
                  <a:spcPts val="0"/>
                </a:spcBef>
                <a:spcAft>
                  <a:spcPts val="0"/>
                </a:spcAft>
                <a:defRPr/>
              </a:pPr>
              <a:r>
                <a:rPr lang="en-US" sz="1200" b="1" kern="0" dirty="0">
                  <a:solidFill>
                    <a:srgbClr val="9BBB59">
                      <a:lumMod val="50000"/>
                    </a:srgbClr>
                  </a:solidFill>
                  <a:latin typeface="+mn-lt"/>
                </a:rPr>
                <a:t>FWD</a:t>
              </a:r>
            </a:p>
          </p:txBody>
        </p:sp>
        <p:sp>
          <p:nvSpPr>
            <p:cNvPr id="75" name="TextBox 74"/>
            <p:cNvSpPr txBox="1"/>
            <p:nvPr/>
          </p:nvSpPr>
          <p:spPr>
            <a:xfrm>
              <a:off x="6829630" y="2265172"/>
              <a:ext cx="482407" cy="278332"/>
            </a:xfrm>
            <a:prstGeom prst="rect">
              <a:avLst/>
            </a:prstGeom>
            <a:noFill/>
          </p:spPr>
          <p:txBody>
            <a:bodyPr wrap="none">
              <a:spAutoFit/>
            </a:bodyPr>
            <a:lstStyle/>
            <a:p>
              <a:pPr fontAlgn="auto">
                <a:spcBef>
                  <a:spcPts val="0"/>
                </a:spcBef>
                <a:spcAft>
                  <a:spcPts val="0"/>
                </a:spcAft>
                <a:defRPr/>
              </a:pPr>
              <a:r>
                <a:rPr lang="en-US" sz="1200" b="1" kern="0" dirty="0">
                  <a:solidFill>
                    <a:srgbClr val="9BBB59">
                      <a:lumMod val="50000"/>
                    </a:srgbClr>
                  </a:solidFill>
                  <a:latin typeface="+mn-lt"/>
                </a:rPr>
                <a:t>REFL</a:t>
              </a:r>
            </a:p>
          </p:txBody>
        </p:sp>
        <p:sp>
          <p:nvSpPr>
            <p:cNvPr id="76" name="TextBox 75"/>
            <p:cNvSpPr txBox="1"/>
            <p:nvPr/>
          </p:nvSpPr>
          <p:spPr>
            <a:xfrm>
              <a:off x="6710383" y="1114280"/>
              <a:ext cx="1696556" cy="338096"/>
            </a:xfrm>
            <a:prstGeom prst="rect">
              <a:avLst/>
            </a:prstGeom>
            <a:noFill/>
          </p:spPr>
          <p:txBody>
            <a:bodyPr wrap="none">
              <a:spAutoFit/>
            </a:bodyPr>
            <a:lstStyle/>
            <a:p>
              <a:pPr fontAlgn="auto">
                <a:spcBef>
                  <a:spcPts val="0"/>
                </a:spcBef>
                <a:spcAft>
                  <a:spcPts val="0"/>
                </a:spcAft>
                <a:defRPr/>
              </a:pPr>
              <a:r>
                <a:rPr lang="en-US" sz="1600" b="1" kern="0" dirty="0">
                  <a:solidFill>
                    <a:sysClr val="windowText" lastClr="000000"/>
                  </a:solidFill>
                  <a:latin typeface="+mn-lt"/>
                </a:rPr>
                <a:t>RF Power Coupler</a:t>
              </a:r>
            </a:p>
          </p:txBody>
        </p:sp>
        <p:sp>
          <p:nvSpPr>
            <p:cNvPr id="77" name="TextBox 76"/>
            <p:cNvSpPr txBox="1"/>
            <p:nvPr/>
          </p:nvSpPr>
          <p:spPr>
            <a:xfrm>
              <a:off x="7330105" y="2260050"/>
              <a:ext cx="411944" cy="278331"/>
            </a:xfrm>
            <a:prstGeom prst="rect">
              <a:avLst/>
            </a:prstGeom>
            <a:noFill/>
          </p:spPr>
          <p:txBody>
            <a:bodyPr wrap="none">
              <a:spAutoFit/>
            </a:bodyPr>
            <a:lstStyle/>
            <a:p>
              <a:pPr fontAlgn="auto">
                <a:spcBef>
                  <a:spcPts val="0"/>
                </a:spcBef>
                <a:spcAft>
                  <a:spcPts val="0"/>
                </a:spcAft>
                <a:defRPr/>
              </a:pPr>
              <a:r>
                <a:rPr lang="en-US" sz="1200" b="1" kern="0" dirty="0">
                  <a:solidFill>
                    <a:srgbClr val="002060"/>
                  </a:solidFill>
                  <a:latin typeface="+mn-lt"/>
                </a:rPr>
                <a:t>FEP</a:t>
              </a:r>
            </a:p>
          </p:txBody>
        </p:sp>
        <p:sp>
          <p:nvSpPr>
            <p:cNvPr id="78" name="TextBox 77"/>
            <p:cNvSpPr txBox="1"/>
            <p:nvPr/>
          </p:nvSpPr>
          <p:spPr>
            <a:xfrm>
              <a:off x="3324497" y="2196870"/>
              <a:ext cx="1004564" cy="461040"/>
            </a:xfrm>
            <a:prstGeom prst="rect">
              <a:avLst/>
            </a:prstGeom>
            <a:noFill/>
          </p:spPr>
          <p:txBody>
            <a:bodyPr wrap="none">
              <a:spAutoFit/>
            </a:bodyPr>
            <a:lstStyle/>
            <a:p>
              <a:pPr fontAlgn="auto">
                <a:spcBef>
                  <a:spcPts val="0"/>
                </a:spcBef>
                <a:spcAft>
                  <a:spcPts val="0"/>
                </a:spcAft>
                <a:defRPr/>
              </a:pPr>
              <a:r>
                <a:rPr lang="en-US" sz="1200" b="1" kern="0" dirty="0">
                  <a:solidFill>
                    <a:srgbClr val="F79646">
                      <a:lumMod val="50000"/>
                    </a:srgbClr>
                  </a:solidFill>
                  <a:latin typeface="+mn-lt"/>
                </a:rPr>
                <a:t>Video-Pulse,</a:t>
              </a:r>
            </a:p>
            <a:p>
              <a:pPr fontAlgn="auto">
                <a:spcBef>
                  <a:spcPts val="0"/>
                </a:spcBef>
                <a:spcAft>
                  <a:spcPts val="0"/>
                </a:spcAft>
                <a:defRPr/>
              </a:pPr>
              <a:r>
                <a:rPr lang="en-US" sz="1200" b="1" kern="0" dirty="0">
                  <a:solidFill>
                    <a:srgbClr val="F79646">
                      <a:lumMod val="50000"/>
                    </a:srgbClr>
                  </a:solidFill>
                  <a:latin typeface="+mn-lt"/>
                </a:rPr>
                <a:t>or RF</a:t>
              </a:r>
            </a:p>
          </p:txBody>
        </p:sp>
        <p:cxnSp>
          <p:nvCxnSpPr>
            <p:cNvPr id="8272" name="Straight Connector 78"/>
            <p:cNvCxnSpPr>
              <a:cxnSpLocks noChangeShapeType="1"/>
            </p:cNvCxnSpPr>
            <p:nvPr/>
          </p:nvCxnSpPr>
          <p:spPr bwMode="auto">
            <a:xfrm flipH="1">
              <a:off x="1290752" y="5207046"/>
              <a:ext cx="5073079" cy="0"/>
            </a:xfrm>
            <a:prstGeom prst="line">
              <a:avLst/>
            </a:prstGeom>
            <a:noFill/>
            <a:ln w="19050" algn="ctr">
              <a:solidFill>
                <a:srgbClr val="C00000"/>
              </a:solidFill>
              <a:round/>
              <a:headEnd/>
              <a:tailEnd/>
            </a:ln>
          </p:spPr>
        </p:cxnSp>
        <p:cxnSp>
          <p:nvCxnSpPr>
            <p:cNvPr id="8273" name="Straight Arrow Connector 79"/>
            <p:cNvCxnSpPr>
              <a:cxnSpLocks noChangeShapeType="1"/>
            </p:cNvCxnSpPr>
            <p:nvPr/>
          </p:nvCxnSpPr>
          <p:spPr bwMode="auto">
            <a:xfrm flipV="1">
              <a:off x="6356626" y="4809127"/>
              <a:ext cx="0" cy="406267"/>
            </a:xfrm>
            <a:prstGeom prst="straightConnector1">
              <a:avLst/>
            </a:prstGeom>
            <a:noFill/>
            <a:ln w="19050" algn="ctr">
              <a:solidFill>
                <a:srgbClr val="C00000"/>
              </a:solidFill>
              <a:round/>
              <a:headEnd/>
              <a:tailEnd type="arrow" w="med" len="med"/>
            </a:ln>
          </p:spPr>
        </p:cxnSp>
        <p:cxnSp>
          <p:nvCxnSpPr>
            <p:cNvPr id="8274" name="Straight Arrow Connector 80"/>
            <p:cNvCxnSpPr>
              <a:cxnSpLocks noChangeShapeType="1"/>
            </p:cNvCxnSpPr>
            <p:nvPr/>
          </p:nvCxnSpPr>
          <p:spPr bwMode="auto">
            <a:xfrm flipV="1">
              <a:off x="4700191" y="4800779"/>
              <a:ext cx="0" cy="406267"/>
            </a:xfrm>
            <a:prstGeom prst="straightConnector1">
              <a:avLst/>
            </a:prstGeom>
            <a:noFill/>
            <a:ln w="19050" algn="ctr">
              <a:solidFill>
                <a:srgbClr val="C00000"/>
              </a:solidFill>
              <a:round/>
              <a:headEnd/>
              <a:tailEnd type="arrow" w="med" len="med"/>
            </a:ln>
          </p:spPr>
        </p:cxnSp>
        <p:cxnSp>
          <p:nvCxnSpPr>
            <p:cNvPr id="8275" name="Straight Arrow Connector 81"/>
            <p:cNvCxnSpPr>
              <a:cxnSpLocks noChangeShapeType="1"/>
            </p:cNvCxnSpPr>
            <p:nvPr/>
          </p:nvCxnSpPr>
          <p:spPr bwMode="auto">
            <a:xfrm flipV="1">
              <a:off x="2987441" y="4803651"/>
              <a:ext cx="0" cy="406267"/>
            </a:xfrm>
            <a:prstGeom prst="straightConnector1">
              <a:avLst/>
            </a:prstGeom>
            <a:noFill/>
            <a:ln w="19050" algn="ctr">
              <a:solidFill>
                <a:srgbClr val="C00000"/>
              </a:solidFill>
              <a:round/>
              <a:headEnd/>
              <a:tailEnd type="arrow" w="med" len="med"/>
            </a:ln>
          </p:spPr>
        </p:cxnSp>
        <p:cxnSp>
          <p:nvCxnSpPr>
            <p:cNvPr id="8276" name="Straight Connector 82"/>
            <p:cNvCxnSpPr>
              <a:cxnSpLocks noChangeShapeType="1"/>
            </p:cNvCxnSpPr>
            <p:nvPr/>
          </p:nvCxnSpPr>
          <p:spPr bwMode="auto">
            <a:xfrm>
              <a:off x="1283548" y="4810934"/>
              <a:ext cx="0" cy="398984"/>
            </a:xfrm>
            <a:prstGeom prst="line">
              <a:avLst/>
            </a:prstGeom>
            <a:noFill/>
            <a:ln w="19050" algn="ctr">
              <a:solidFill>
                <a:srgbClr val="C00000"/>
              </a:solidFill>
              <a:round/>
              <a:headEnd/>
              <a:tailEnd/>
            </a:ln>
          </p:spPr>
        </p:cxnSp>
        <p:sp>
          <p:nvSpPr>
            <p:cNvPr id="84" name="TextBox 83"/>
            <p:cNvSpPr txBox="1"/>
            <p:nvPr/>
          </p:nvSpPr>
          <p:spPr>
            <a:xfrm>
              <a:off x="1907989" y="4940912"/>
              <a:ext cx="534804" cy="276624"/>
            </a:xfrm>
            <a:prstGeom prst="rect">
              <a:avLst/>
            </a:prstGeom>
            <a:noFill/>
          </p:spPr>
          <p:txBody>
            <a:bodyPr wrap="none">
              <a:spAutoFit/>
            </a:bodyPr>
            <a:lstStyle/>
            <a:p>
              <a:pPr fontAlgn="auto">
                <a:spcBef>
                  <a:spcPts val="0"/>
                </a:spcBef>
                <a:spcAft>
                  <a:spcPts val="0"/>
                </a:spcAft>
                <a:defRPr/>
              </a:pPr>
              <a:r>
                <a:rPr lang="en-US" sz="1200" b="1" kern="0" dirty="0">
                  <a:solidFill>
                    <a:srgbClr val="C00000"/>
                  </a:solidFill>
                  <a:latin typeface="+mn-lt"/>
                </a:rPr>
                <a:t>Reset</a:t>
              </a:r>
            </a:p>
          </p:txBody>
        </p:sp>
        <p:cxnSp>
          <p:nvCxnSpPr>
            <p:cNvPr id="8278" name="Straight Connector 84"/>
            <p:cNvCxnSpPr>
              <a:cxnSpLocks noChangeShapeType="1"/>
            </p:cNvCxnSpPr>
            <p:nvPr/>
          </p:nvCxnSpPr>
          <p:spPr bwMode="auto">
            <a:xfrm flipH="1">
              <a:off x="1492581" y="5367794"/>
              <a:ext cx="5073079" cy="0"/>
            </a:xfrm>
            <a:prstGeom prst="line">
              <a:avLst/>
            </a:prstGeom>
            <a:noFill/>
            <a:ln w="19050" algn="ctr">
              <a:solidFill>
                <a:srgbClr val="984807"/>
              </a:solidFill>
              <a:round/>
              <a:headEnd/>
              <a:tailEnd/>
            </a:ln>
          </p:spPr>
        </p:cxnSp>
        <p:cxnSp>
          <p:nvCxnSpPr>
            <p:cNvPr id="8279" name="Straight Arrow Connector 85"/>
            <p:cNvCxnSpPr>
              <a:cxnSpLocks noChangeShapeType="1"/>
            </p:cNvCxnSpPr>
            <p:nvPr/>
          </p:nvCxnSpPr>
          <p:spPr bwMode="auto">
            <a:xfrm flipV="1">
              <a:off x="6565659" y="4810934"/>
              <a:ext cx="1" cy="556860"/>
            </a:xfrm>
            <a:prstGeom prst="straightConnector1">
              <a:avLst/>
            </a:prstGeom>
            <a:noFill/>
            <a:ln w="19050" algn="ctr">
              <a:solidFill>
                <a:srgbClr val="984807"/>
              </a:solidFill>
              <a:round/>
              <a:headEnd/>
              <a:tailEnd type="arrow" w="med" len="med"/>
            </a:ln>
          </p:spPr>
        </p:cxnSp>
        <p:cxnSp>
          <p:nvCxnSpPr>
            <p:cNvPr id="8280" name="Straight Arrow Connector 86"/>
            <p:cNvCxnSpPr>
              <a:cxnSpLocks noChangeShapeType="1"/>
            </p:cNvCxnSpPr>
            <p:nvPr/>
          </p:nvCxnSpPr>
          <p:spPr bwMode="auto">
            <a:xfrm flipV="1">
              <a:off x="4909224" y="4810934"/>
              <a:ext cx="0" cy="548512"/>
            </a:xfrm>
            <a:prstGeom prst="straightConnector1">
              <a:avLst/>
            </a:prstGeom>
            <a:noFill/>
            <a:ln w="19050" algn="ctr">
              <a:solidFill>
                <a:srgbClr val="984807"/>
              </a:solidFill>
              <a:round/>
              <a:headEnd/>
              <a:tailEnd type="arrow" w="med" len="med"/>
            </a:ln>
          </p:spPr>
        </p:cxnSp>
        <p:cxnSp>
          <p:nvCxnSpPr>
            <p:cNvPr id="8281" name="Straight Arrow Connector 87"/>
            <p:cNvCxnSpPr>
              <a:cxnSpLocks noChangeShapeType="1"/>
            </p:cNvCxnSpPr>
            <p:nvPr/>
          </p:nvCxnSpPr>
          <p:spPr bwMode="auto">
            <a:xfrm flipV="1">
              <a:off x="3196474" y="4810934"/>
              <a:ext cx="0" cy="551384"/>
            </a:xfrm>
            <a:prstGeom prst="straightConnector1">
              <a:avLst/>
            </a:prstGeom>
            <a:noFill/>
            <a:ln w="19050" algn="ctr">
              <a:solidFill>
                <a:srgbClr val="984807"/>
              </a:solidFill>
              <a:round/>
              <a:headEnd/>
              <a:tailEnd type="arrow" w="med" len="med"/>
            </a:ln>
          </p:spPr>
        </p:cxnSp>
        <p:cxnSp>
          <p:nvCxnSpPr>
            <p:cNvPr id="8282" name="Straight Connector 88"/>
            <p:cNvCxnSpPr>
              <a:cxnSpLocks noChangeShapeType="1"/>
            </p:cNvCxnSpPr>
            <p:nvPr/>
          </p:nvCxnSpPr>
          <p:spPr bwMode="auto">
            <a:xfrm>
              <a:off x="1492581" y="4810934"/>
              <a:ext cx="0" cy="551384"/>
            </a:xfrm>
            <a:prstGeom prst="line">
              <a:avLst/>
            </a:prstGeom>
            <a:noFill/>
            <a:ln w="19050" algn="ctr">
              <a:solidFill>
                <a:srgbClr val="984807"/>
              </a:solidFill>
              <a:round/>
              <a:headEnd/>
              <a:tailEnd/>
            </a:ln>
          </p:spPr>
        </p:cxnSp>
        <p:sp>
          <p:nvSpPr>
            <p:cNvPr id="90" name="TextBox 89"/>
            <p:cNvSpPr txBox="1"/>
            <p:nvPr/>
          </p:nvSpPr>
          <p:spPr>
            <a:xfrm>
              <a:off x="1848365" y="5359263"/>
              <a:ext cx="809433" cy="276624"/>
            </a:xfrm>
            <a:prstGeom prst="rect">
              <a:avLst/>
            </a:prstGeom>
            <a:noFill/>
          </p:spPr>
          <p:txBody>
            <a:bodyPr wrap="none">
              <a:spAutoFit/>
            </a:bodyPr>
            <a:lstStyle/>
            <a:p>
              <a:pPr fontAlgn="auto">
                <a:spcBef>
                  <a:spcPts val="0"/>
                </a:spcBef>
                <a:spcAft>
                  <a:spcPts val="0"/>
                </a:spcAft>
                <a:defRPr/>
              </a:pPr>
              <a:r>
                <a:rPr lang="en-US" sz="1200" b="1" kern="0" dirty="0">
                  <a:solidFill>
                    <a:srgbClr val="F79646">
                      <a:lumMod val="50000"/>
                    </a:srgbClr>
                  </a:solidFill>
                  <a:latin typeface="+mn-lt"/>
                </a:rPr>
                <a:t>RF Enable</a:t>
              </a:r>
            </a:p>
          </p:txBody>
        </p:sp>
        <p:sp>
          <p:nvSpPr>
            <p:cNvPr id="91" name="TextBox 90"/>
            <p:cNvSpPr txBox="1"/>
            <p:nvPr/>
          </p:nvSpPr>
          <p:spPr>
            <a:xfrm>
              <a:off x="5819645" y="1595811"/>
              <a:ext cx="807627" cy="276624"/>
            </a:xfrm>
            <a:prstGeom prst="rect">
              <a:avLst/>
            </a:prstGeom>
            <a:noFill/>
          </p:spPr>
          <p:txBody>
            <a:bodyPr wrap="none">
              <a:spAutoFit/>
            </a:bodyPr>
            <a:lstStyle/>
            <a:p>
              <a:pPr fontAlgn="auto">
                <a:spcBef>
                  <a:spcPts val="0"/>
                </a:spcBef>
                <a:spcAft>
                  <a:spcPts val="0"/>
                </a:spcAft>
                <a:defRPr/>
              </a:pPr>
              <a:r>
                <a:rPr lang="en-US" sz="1200" b="1" kern="0" dirty="0">
                  <a:solidFill>
                    <a:sysClr val="windowText" lastClr="000000"/>
                  </a:solidFill>
                  <a:latin typeface="+mn-lt"/>
                </a:rPr>
                <a:t>Circulator</a:t>
              </a:r>
            </a:p>
          </p:txBody>
        </p:sp>
        <p:cxnSp>
          <p:nvCxnSpPr>
            <p:cNvPr id="8285" name="Straight Connector 91"/>
            <p:cNvCxnSpPr>
              <a:cxnSpLocks noChangeShapeType="1"/>
            </p:cNvCxnSpPr>
            <p:nvPr/>
          </p:nvCxnSpPr>
          <p:spPr bwMode="auto">
            <a:xfrm flipH="1">
              <a:off x="1198947" y="2398141"/>
              <a:ext cx="7204" cy="1604481"/>
            </a:xfrm>
            <a:prstGeom prst="line">
              <a:avLst/>
            </a:prstGeom>
            <a:noFill/>
            <a:ln w="19050" algn="ctr">
              <a:solidFill>
                <a:srgbClr val="000000"/>
              </a:solidFill>
              <a:round/>
              <a:headEnd/>
              <a:tailEnd/>
            </a:ln>
          </p:spPr>
        </p:cxnSp>
        <p:cxnSp>
          <p:nvCxnSpPr>
            <p:cNvPr id="8286" name="Straight Arrow Connector 92"/>
            <p:cNvCxnSpPr>
              <a:cxnSpLocks noChangeShapeType="1"/>
            </p:cNvCxnSpPr>
            <p:nvPr/>
          </p:nvCxnSpPr>
          <p:spPr bwMode="auto">
            <a:xfrm flipH="1">
              <a:off x="782991" y="2403182"/>
              <a:ext cx="414666" cy="1"/>
            </a:xfrm>
            <a:prstGeom prst="straightConnector1">
              <a:avLst/>
            </a:prstGeom>
            <a:noFill/>
            <a:ln w="19050" algn="ctr">
              <a:solidFill>
                <a:srgbClr val="000000"/>
              </a:solidFill>
              <a:round/>
              <a:headEnd/>
              <a:tailEnd type="arrow" w="med" len="med"/>
            </a:ln>
          </p:spPr>
        </p:cxnSp>
        <p:sp>
          <p:nvSpPr>
            <p:cNvPr id="94" name="TextBox 93"/>
            <p:cNvSpPr txBox="1"/>
            <p:nvPr/>
          </p:nvSpPr>
          <p:spPr>
            <a:xfrm>
              <a:off x="348746" y="2441051"/>
              <a:ext cx="870863" cy="461040"/>
            </a:xfrm>
            <a:prstGeom prst="rect">
              <a:avLst/>
            </a:prstGeom>
            <a:noFill/>
          </p:spPr>
          <p:txBody>
            <a:bodyPr wrap="none">
              <a:spAutoFit/>
            </a:bodyPr>
            <a:lstStyle/>
            <a:p>
              <a:pPr fontAlgn="auto">
                <a:spcBef>
                  <a:spcPts val="0"/>
                </a:spcBef>
                <a:spcAft>
                  <a:spcPts val="0"/>
                </a:spcAft>
                <a:defRPr/>
              </a:pPr>
              <a:r>
                <a:rPr lang="en-US" sz="1200" b="1" kern="0" dirty="0">
                  <a:solidFill>
                    <a:sysClr val="windowText" lastClr="000000"/>
                  </a:solidFill>
                  <a:latin typeface="+mn-lt"/>
                </a:rPr>
                <a:t>Modulator</a:t>
              </a:r>
            </a:p>
            <a:p>
              <a:pPr fontAlgn="auto">
                <a:spcBef>
                  <a:spcPts val="0"/>
                </a:spcBef>
                <a:spcAft>
                  <a:spcPts val="0"/>
                </a:spcAft>
                <a:defRPr/>
              </a:pPr>
              <a:r>
                <a:rPr lang="en-US" sz="1200" b="1" kern="0" dirty="0">
                  <a:solidFill>
                    <a:sysClr val="windowText" lastClr="000000"/>
                  </a:solidFill>
                  <a:latin typeface="+mn-lt"/>
                </a:rPr>
                <a:t>Enable</a:t>
              </a:r>
            </a:p>
          </p:txBody>
        </p:sp>
        <p:cxnSp>
          <p:nvCxnSpPr>
            <p:cNvPr id="8288" name="Straight Connector 94"/>
            <p:cNvCxnSpPr>
              <a:cxnSpLocks noChangeShapeType="1"/>
            </p:cNvCxnSpPr>
            <p:nvPr/>
          </p:nvCxnSpPr>
          <p:spPr bwMode="auto">
            <a:xfrm flipH="1">
              <a:off x="1530106" y="2589610"/>
              <a:ext cx="1827453" cy="0"/>
            </a:xfrm>
            <a:prstGeom prst="line">
              <a:avLst/>
            </a:prstGeom>
            <a:noFill/>
            <a:ln w="19050" algn="ctr">
              <a:solidFill>
                <a:srgbClr val="984807"/>
              </a:solidFill>
              <a:round/>
              <a:headEnd/>
              <a:tailEnd/>
            </a:ln>
          </p:spPr>
        </p:cxnSp>
      </p:grpSp>
      <p:sp>
        <p:nvSpPr>
          <p:cNvPr id="100" name="Title 99"/>
          <p:cNvSpPr>
            <a:spLocks noGrp="1"/>
          </p:cNvSpPr>
          <p:nvPr>
            <p:ph type="title"/>
          </p:nvPr>
        </p:nvSpPr>
        <p:spPr>
          <a:xfrm>
            <a:off x="762000" y="152400"/>
            <a:ext cx="7543800" cy="653210"/>
          </a:xfrm>
        </p:spPr>
        <p:txBody>
          <a:bodyPr>
            <a:normAutofit fontScale="90000"/>
          </a:bodyPr>
          <a:lstStyle/>
          <a:p>
            <a:pPr algn="ctr" fontAlgn="auto">
              <a:spcAft>
                <a:spcPts val="0"/>
              </a:spcAft>
              <a:defRPr/>
            </a:pPr>
            <a:r>
              <a:rPr lang="en-US" sz="4000" b="1" kern="0" dirty="0" smtClean="0"/>
              <a:t>RF Protection Interlock System</a:t>
            </a:r>
            <a:endParaRPr lang="en-US" sz="6000" dirty="0"/>
          </a:p>
        </p:txBody>
      </p:sp>
      <p:cxnSp>
        <p:nvCxnSpPr>
          <p:cNvPr id="98" name="Straight Arrow Connector 97"/>
          <p:cNvCxnSpPr/>
          <p:nvPr/>
        </p:nvCxnSpPr>
        <p:spPr>
          <a:xfrm rot="16200000" flipH="1">
            <a:off x="7041785" y="1816472"/>
            <a:ext cx="174616" cy="3992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10800000" flipV="1">
            <a:off x="3571868" y="2071678"/>
            <a:ext cx="571504"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38200" y="214290"/>
            <a:ext cx="7391400" cy="700110"/>
          </a:xfrm>
        </p:spPr>
        <p:txBody>
          <a:bodyPr/>
          <a:lstStyle/>
          <a:p>
            <a:pPr algn="ctr"/>
            <a:r>
              <a:rPr lang="en-US" sz="4000" dirty="0" smtClean="0"/>
              <a:t>RFPI - </a:t>
            </a:r>
            <a:r>
              <a:rPr lang="en-US" dirty="0" smtClean="0"/>
              <a:t>functions</a:t>
            </a:r>
          </a:p>
        </p:txBody>
      </p:sp>
      <p:sp>
        <p:nvSpPr>
          <p:cNvPr id="3" name="Content Placeholder 2"/>
          <p:cNvSpPr>
            <a:spLocks noGrp="1"/>
          </p:cNvSpPr>
          <p:nvPr>
            <p:ph idx="1"/>
          </p:nvPr>
        </p:nvSpPr>
        <p:spPr>
          <a:xfrm>
            <a:off x="457200" y="1066800"/>
            <a:ext cx="8229600" cy="5257800"/>
          </a:xfrm>
          <a:ln>
            <a:solidFill>
              <a:schemeClr val="bg1"/>
            </a:solidFill>
          </a:ln>
        </p:spPr>
        <p:txBody>
          <a:bodyPr>
            <a:normAutofit/>
          </a:bodyPr>
          <a:lstStyle/>
          <a:p>
            <a:pPr marL="274320" indent="-274320" algn="just" fontAlgn="auto">
              <a:spcAft>
                <a:spcPts val="0"/>
              </a:spcAft>
              <a:buClr>
                <a:schemeClr val="accent3"/>
              </a:buClr>
              <a:buFont typeface="Wingdings 2"/>
              <a:buChar char=""/>
              <a:defRPr/>
            </a:pPr>
            <a:r>
              <a:rPr lang="en-US" sz="2800" dirty="0" smtClean="0">
                <a:solidFill>
                  <a:srgbClr val="000099"/>
                </a:solidFill>
                <a:latin typeface="Times New Roman" pitchFamily="18" charset="0"/>
                <a:cs typeface="Times New Roman" pitchFamily="18" charset="0"/>
              </a:rPr>
              <a:t>The RF Protection Interlock (RFPI) system continues to monitor the high power RF (HPRF) system during the entire power ON period and protects it by opening the fast switch at the output of LLRF within 1-2 microseconds of detection of any fault condition</a:t>
            </a:r>
            <a:r>
              <a:rPr lang="en-US" sz="2400" dirty="0" smtClean="0">
                <a:solidFill>
                  <a:srgbClr val="000099"/>
                </a:solidFill>
                <a:latin typeface="Times New Roman" pitchFamily="18" charset="0"/>
                <a:cs typeface="Times New Roman" pitchFamily="18" charset="0"/>
              </a:rPr>
              <a:t>.</a:t>
            </a:r>
          </a:p>
          <a:p>
            <a:pPr marL="274320" indent="-274320" algn="just" fontAlgn="auto">
              <a:spcAft>
                <a:spcPts val="0"/>
              </a:spcAft>
              <a:buClr>
                <a:schemeClr val="accent3"/>
              </a:buClr>
              <a:buNone/>
              <a:defRPr/>
            </a:pPr>
            <a:endParaRPr lang="en-US" sz="2400" dirty="0" smtClean="0">
              <a:solidFill>
                <a:srgbClr val="000099"/>
              </a:solidFill>
              <a:latin typeface="Times New Roman" pitchFamily="18" charset="0"/>
              <a:cs typeface="Times New Roman" pitchFamily="18" charset="0"/>
            </a:endParaRPr>
          </a:p>
          <a:p>
            <a:pPr marL="274320" indent="-274320" algn="just" fontAlgn="auto">
              <a:spcAft>
                <a:spcPts val="0"/>
              </a:spcAft>
              <a:buClr>
                <a:schemeClr val="accent3"/>
              </a:buClr>
              <a:buFont typeface="Wingdings 2"/>
              <a:buChar char=""/>
              <a:defRPr/>
            </a:pPr>
            <a:r>
              <a:rPr lang="en-US" sz="2800" dirty="0" smtClean="0">
                <a:solidFill>
                  <a:srgbClr val="000099"/>
                </a:solidFill>
                <a:latin typeface="Times New Roman" pitchFamily="18" charset="0"/>
                <a:cs typeface="Times New Roman" pitchFamily="18" charset="0"/>
              </a:rPr>
              <a:t>The RFPI system inhibits the modulator in case the same fault is observed on three consecutive pulses, thereby removing the DC power source to the klystron</a:t>
            </a:r>
            <a:r>
              <a:rPr lang="en-US" sz="2400" dirty="0" smtClean="0">
                <a:solidFill>
                  <a:srgbClr val="000099"/>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idx="4294967295"/>
          </p:nvPr>
        </p:nvSpPr>
        <p:spPr>
          <a:xfrm>
            <a:off x="762000" y="152400"/>
            <a:ext cx="7620000" cy="762000"/>
          </a:xfrm>
        </p:spPr>
        <p:txBody>
          <a:bodyPr/>
          <a:lstStyle/>
          <a:p>
            <a:pPr algn="ctr"/>
            <a:r>
              <a:rPr lang="en-US" sz="4000" dirty="0" smtClean="0"/>
              <a:t>IIFC</a:t>
            </a:r>
            <a:endParaRPr lang="en-US" dirty="0" smtClean="0"/>
          </a:p>
        </p:txBody>
      </p:sp>
      <p:sp>
        <p:nvSpPr>
          <p:cNvPr id="5123" name="Subtitle 2"/>
          <p:cNvSpPr>
            <a:spLocks noGrp="1"/>
          </p:cNvSpPr>
          <p:nvPr>
            <p:ph type="subTitle" idx="4294967295"/>
          </p:nvPr>
        </p:nvSpPr>
        <p:spPr>
          <a:xfrm>
            <a:off x="381000" y="2209800"/>
            <a:ext cx="8464550" cy="1676400"/>
          </a:xfrm>
          <a:ln>
            <a:solidFill>
              <a:schemeClr val="bg1"/>
            </a:solidFill>
          </a:ln>
        </p:spPr>
        <p:txBody>
          <a:bodyPr/>
          <a:lstStyle/>
          <a:p>
            <a:pPr marL="0" lvl="4" indent="3175" algn="ctr">
              <a:buNone/>
            </a:pPr>
            <a:r>
              <a:rPr lang="en-IN" sz="4800" dirty="0" smtClean="0">
                <a:solidFill>
                  <a:srgbClr val="000099"/>
                </a:solidFill>
                <a:latin typeface="Times New Roman" pitchFamily="18" charset="0"/>
                <a:cs typeface="Times New Roman" pitchFamily="18" charset="0"/>
              </a:rPr>
              <a:t>The existing RFPI system at </a:t>
            </a:r>
            <a:r>
              <a:rPr lang="en-IN" sz="4800" dirty="0" err="1" smtClean="0">
                <a:solidFill>
                  <a:srgbClr val="000099"/>
                </a:solidFill>
                <a:latin typeface="Times New Roman" pitchFamily="18" charset="0"/>
                <a:cs typeface="Times New Roman" pitchFamily="18" charset="0"/>
              </a:rPr>
              <a:t>Fermilab</a:t>
            </a:r>
            <a:endParaRPr lang="en-US" sz="4400" dirty="0" smtClean="0">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914400" y="142875"/>
            <a:ext cx="7239000" cy="762000"/>
          </a:xfrm>
        </p:spPr>
        <p:txBody>
          <a:bodyPr>
            <a:normAutofit/>
          </a:bodyPr>
          <a:lstStyle/>
          <a:p>
            <a:pPr algn="ctr" fontAlgn="auto">
              <a:spcAft>
                <a:spcPts val="0"/>
              </a:spcAft>
              <a:defRPr/>
            </a:pPr>
            <a:r>
              <a:rPr lang="en-IN" sz="4000" dirty="0" smtClean="0"/>
              <a:t>RFPI - </a:t>
            </a:r>
            <a:r>
              <a:rPr lang="en-IN" dirty="0" smtClean="0"/>
              <a:t>subsystems</a:t>
            </a:r>
            <a:endParaRPr lang="en-US" dirty="0"/>
          </a:p>
        </p:txBody>
      </p:sp>
      <p:sp>
        <p:nvSpPr>
          <p:cNvPr id="9219" name="Subtitle 2"/>
          <p:cNvSpPr>
            <a:spLocks noGrp="1"/>
          </p:cNvSpPr>
          <p:nvPr>
            <p:ph type="subTitle" idx="4294967295"/>
          </p:nvPr>
        </p:nvSpPr>
        <p:spPr>
          <a:xfrm>
            <a:off x="714375" y="1000125"/>
            <a:ext cx="7929563" cy="5181600"/>
          </a:xfrm>
          <a:ln>
            <a:solidFill>
              <a:schemeClr val="bg1"/>
            </a:solidFill>
          </a:ln>
        </p:spPr>
        <p:txBody>
          <a:bodyPr/>
          <a:lstStyle/>
          <a:p>
            <a:pPr marL="514350" indent="-514350" algn="just"/>
            <a:r>
              <a:rPr lang="en-IN" sz="2800" dirty="0" smtClean="0">
                <a:solidFill>
                  <a:srgbClr val="000099"/>
                </a:solidFill>
                <a:latin typeface="Times New Roman" pitchFamily="18" charset="0"/>
                <a:cs typeface="Times New Roman" pitchFamily="18" charset="0"/>
              </a:rPr>
              <a:t>PMT Trip Module</a:t>
            </a:r>
          </a:p>
          <a:p>
            <a:pPr marL="514350" indent="-514350" algn="just"/>
            <a:r>
              <a:rPr lang="en-IN" sz="2800" dirty="0" smtClean="0">
                <a:solidFill>
                  <a:srgbClr val="000099"/>
                </a:solidFill>
                <a:latin typeface="Times New Roman" pitchFamily="18" charset="0"/>
                <a:cs typeface="Times New Roman" pitchFamily="18" charset="0"/>
              </a:rPr>
              <a:t>FEP</a:t>
            </a:r>
            <a:r>
              <a:rPr lang="en-US" sz="2800" dirty="0" smtClean="0">
                <a:solidFill>
                  <a:srgbClr val="000099"/>
                </a:solidFill>
                <a:latin typeface="Times New Roman" pitchFamily="18" charset="0"/>
                <a:cs typeface="Times New Roman" pitchFamily="18" charset="0"/>
              </a:rPr>
              <a:t> Trip Module</a:t>
            </a:r>
          </a:p>
          <a:p>
            <a:pPr marL="514350" indent="-514350" algn="just"/>
            <a:r>
              <a:rPr lang="en-IN" sz="2800" dirty="0" smtClean="0">
                <a:solidFill>
                  <a:srgbClr val="000099"/>
                </a:solidFill>
                <a:latin typeface="Times New Roman" pitchFamily="18" charset="0"/>
                <a:cs typeface="Times New Roman" pitchFamily="18" charset="0"/>
              </a:rPr>
              <a:t>Multi-Trip Module</a:t>
            </a:r>
          </a:p>
          <a:p>
            <a:pPr marL="514350" indent="-514350" algn="just"/>
            <a:r>
              <a:rPr lang="en-IN" sz="2800" dirty="0" smtClean="0">
                <a:solidFill>
                  <a:srgbClr val="000099"/>
                </a:solidFill>
                <a:latin typeface="Times New Roman" pitchFamily="18" charset="0"/>
                <a:cs typeface="Times New Roman" pitchFamily="18" charset="0"/>
              </a:rPr>
              <a:t>Relay /Contact Module</a:t>
            </a:r>
          </a:p>
          <a:p>
            <a:pPr marL="514350" indent="-514350" algn="just"/>
            <a:r>
              <a:rPr lang="en-IN" sz="2800" dirty="0" smtClean="0">
                <a:solidFill>
                  <a:srgbClr val="000099"/>
                </a:solidFill>
                <a:latin typeface="Times New Roman" pitchFamily="18" charset="0"/>
                <a:cs typeface="Times New Roman" pitchFamily="18" charset="0"/>
              </a:rPr>
              <a:t>System Control Module</a:t>
            </a:r>
          </a:p>
          <a:p>
            <a:pPr marL="514350" indent="-514350" algn="just"/>
            <a:r>
              <a:rPr lang="en-IN" sz="2800" dirty="0" smtClean="0">
                <a:solidFill>
                  <a:srgbClr val="000099"/>
                </a:solidFill>
                <a:latin typeface="Times New Roman" pitchFamily="18" charset="0"/>
                <a:cs typeface="Times New Roman" pitchFamily="18" charset="0"/>
              </a:rPr>
              <a:t>Digitiser Module</a:t>
            </a:r>
            <a:endParaRPr lang="en-US" sz="2800" dirty="0" smtClean="0">
              <a:solidFill>
                <a:srgbClr val="000099"/>
              </a:solidFill>
              <a:latin typeface="Times New Roman" pitchFamily="18" charset="0"/>
              <a:cs typeface="Times New Roman" pitchFamily="18" charset="0"/>
            </a:endParaRPr>
          </a:p>
          <a:p>
            <a:pPr marL="514350" indent="-514350" algn="just"/>
            <a:r>
              <a:rPr lang="en-IN" sz="2800" dirty="0" smtClean="0">
                <a:solidFill>
                  <a:srgbClr val="000099"/>
                </a:solidFill>
                <a:latin typeface="Times New Roman" pitchFamily="18" charset="0"/>
                <a:cs typeface="Times New Roman" pitchFamily="18" charset="0"/>
              </a:rPr>
              <a:t>EPICS based IOC MVME5500 controller running </a:t>
            </a:r>
            <a:r>
              <a:rPr lang="en-IN" sz="2800" dirty="0" err="1" smtClean="0">
                <a:solidFill>
                  <a:srgbClr val="000099"/>
                </a:solidFill>
                <a:latin typeface="Times New Roman" pitchFamily="18" charset="0"/>
                <a:cs typeface="Times New Roman" pitchFamily="18" charset="0"/>
              </a:rPr>
              <a:t>VxWorks</a:t>
            </a:r>
            <a:r>
              <a:rPr lang="en-IN" sz="2800" dirty="0" smtClean="0">
                <a:solidFill>
                  <a:srgbClr val="000099"/>
                </a:solidFill>
                <a:latin typeface="Times New Roman" pitchFamily="18" charset="0"/>
                <a:cs typeface="Times New Roman" pitchFamily="18" charset="0"/>
              </a:rPr>
              <a:t> RTOS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117850" y="5607050"/>
            <a:ext cx="5197475" cy="762000"/>
          </a:xfrm>
        </p:spPr>
        <p:txBody>
          <a:bodyPr/>
          <a:lstStyle/>
          <a:p>
            <a:pPr eaLnBrk="1" hangingPunct="1"/>
            <a:r>
              <a:rPr lang="en-US" sz="2800" smtClean="0">
                <a:solidFill>
                  <a:srgbClr val="FF0000"/>
                </a:solidFill>
              </a:rPr>
              <a:t>Fast Signal Conditioning</a:t>
            </a:r>
          </a:p>
        </p:txBody>
      </p:sp>
      <p:sp>
        <p:nvSpPr>
          <p:cNvPr id="5123" name="Rectangle 5"/>
          <p:cNvSpPr>
            <a:spLocks noChangeArrowheads="1"/>
          </p:cNvSpPr>
          <p:nvPr/>
        </p:nvSpPr>
        <p:spPr bwMode="auto">
          <a:xfrm>
            <a:off x="1984375" y="2995613"/>
            <a:ext cx="692150" cy="2611437"/>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4" name="Rectangle 9"/>
          <p:cNvSpPr>
            <a:spLocks noChangeArrowheads="1"/>
          </p:cNvSpPr>
          <p:nvPr/>
        </p:nvSpPr>
        <p:spPr bwMode="auto">
          <a:xfrm>
            <a:off x="3597275" y="2995613"/>
            <a:ext cx="692150" cy="2611437"/>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5" name="Rectangle 10"/>
          <p:cNvSpPr>
            <a:spLocks noChangeArrowheads="1"/>
          </p:cNvSpPr>
          <p:nvPr/>
        </p:nvSpPr>
        <p:spPr bwMode="auto">
          <a:xfrm>
            <a:off x="5210175" y="2995613"/>
            <a:ext cx="692150" cy="2611437"/>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6" name="Rectangle 11"/>
          <p:cNvSpPr>
            <a:spLocks noChangeArrowheads="1"/>
          </p:cNvSpPr>
          <p:nvPr/>
        </p:nvSpPr>
        <p:spPr bwMode="auto">
          <a:xfrm>
            <a:off x="7131050" y="2995613"/>
            <a:ext cx="692150" cy="2611437"/>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7" name="Line 15"/>
          <p:cNvSpPr>
            <a:spLocks noChangeShapeType="1"/>
          </p:cNvSpPr>
          <p:nvPr/>
        </p:nvSpPr>
        <p:spPr bwMode="auto">
          <a:xfrm flipH="1">
            <a:off x="2657475" y="3956050"/>
            <a:ext cx="920750" cy="0"/>
          </a:xfrm>
          <a:prstGeom prst="line">
            <a:avLst/>
          </a:prstGeom>
          <a:noFill/>
          <a:ln w="9525">
            <a:solidFill>
              <a:schemeClr val="tx1"/>
            </a:solidFill>
            <a:round/>
            <a:headEnd/>
            <a:tailEnd type="triangle" w="med" len="med"/>
          </a:ln>
        </p:spPr>
        <p:txBody>
          <a:bodyPr/>
          <a:lstStyle/>
          <a:p>
            <a:endParaRPr lang="en-US"/>
          </a:p>
        </p:txBody>
      </p:sp>
      <p:sp>
        <p:nvSpPr>
          <p:cNvPr id="5128" name="Line 17"/>
          <p:cNvSpPr>
            <a:spLocks noChangeShapeType="1"/>
          </p:cNvSpPr>
          <p:nvPr/>
        </p:nvSpPr>
        <p:spPr bwMode="auto">
          <a:xfrm flipH="1">
            <a:off x="2657475" y="3767138"/>
            <a:ext cx="920750" cy="0"/>
          </a:xfrm>
          <a:prstGeom prst="line">
            <a:avLst/>
          </a:prstGeom>
          <a:noFill/>
          <a:ln w="9525">
            <a:solidFill>
              <a:schemeClr val="tx1"/>
            </a:solidFill>
            <a:round/>
            <a:headEnd/>
            <a:tailEnd type="triangle" w="med" len="med"/>
          </a:ln>
        </p:spPr>
        <p:txBody>
          <a:bodyPr/>
          <a:lstStyle/>
          <a:p>
            <a:endParaRPr lang="en-US"/>
          </a:p>
        </p:txBody>
      </p:sp>
      <p:sp>
        <p:nvSpPr>
          <p:cNvPr id="5129" name="Line 28"/>
          <p:cNvSpPr>
            <a:spLocks noChangeShapeType="1"/>
          </p:cNvSpPr>
          <p:nvPr/>
        </p:nvSpPr>
        <p:spPr bwMode="auto">
          <a:xfrm rot="10800000">
            <a:off x="2484438" y="5607050"/>
            <a:ext cx="0" cy="692150"/>
          </a:xfrm>
          <a:prstGeom prst="line">
            <a:avLst/>
          </a:prstGeom>
          <a:noFill/>
          <a:ln w="9525">
            <a:solidFill>
              <a:schemeClr val="tx1"/>
            </a:solidFill>
            <a:round/>
            <a:headEnd/>
            <a:tailEnd type="triangle" w="med" len="med"/>
          </a:ln>
        </p:spPr>
        <p:txBody>
          <a:bodyPr/>
          <a:lstStyle/>
          <a:p>
            <a:endParaRPr lang="en-US"/>
          </a:p>
        </p:txBody>
      </p:sp>
      <p:sp>
        <p:nvSpPr>
          <p:cNvPr id="5130" name="Line 29"/>
          <p:cNvSpPr>
            <a:spLocks noChangeShapeType="1"/>
          </p:cNvSpPr>
          <p:nvPr/>
        </p:nvSpPr>
        <p:spPr bwMode="auto">
          <a:xfrm>
            <a:off x="2676525" y="3187700"/>
            <a:ext cx="920750" cy="0"/>
          </a:xfrm>
          <a:prstGeom prst="line">
            <a:avLst/>
          </a:prstGeom>
          <a:noFill/>
          <a:ln w="9525">
            <a:solidFill>
              <a:schemeClr val="tx1"/>
            </a:solidFill>
            <a:round/>
            <a:headEnd/>
            <a:tailEnd type="triangle" w="med" len="med"/>
          </a:ln>
        </p:spPr>
        <p:txBody>
          <a:bodyPr/>
          <a:lstStyle/>
          <a:p>
            <a:endParaRPr lang="en-US"/>
          </a:p>
        </p:txBody>
      </p:sp>
      <p:sp>
        <p:nvSpPr>
          <p:cNvPr id="5131" name="Line 30"/>
          <p:cNvSpPr>
            <a:spLocks noChangeShapeType="1"/>
          </p:cNvSpPr>
          <p:nvPr/>
        </p:nvSpPr>
        <p:spPr bwMode="auto">
          <a:xfrm>
            <a:off x="2676525" y="3379788"/>
            <a:ext cx="920750" cy="0"/>
          </a:xfrm>
          <a:prstGeom prst="line">
            <a:avLst/>
          </a:prstGeom>
          <a:noFill/>
          <a:ln w="9525">
            <a:solidFill>
              <a:schemeClr val="tx1"/>
            </a:solidFill>
            <a:round/>
            <a:headEnd/>
            <a:tailEnd type="triangle" w="med" len="med"/>
          </a:ln>
        </p:spPr>
        <p:txBody>
          <a:bodyPr/>
          <a:lstStyle/>
          <a:p>
            <a:endParaRPr lang="en-US"/>
          </a:p>
        </p:txBody>
      </p:sp>
      <p:sp>
        <p:nvSpPr>
          <p:cNvPr id="5132" name="Line 31"/>
          <p:cNvSpPr>
            <a:spLocks noChangeShapeType="1"/>
          </p:cNvSpPr>
          <p:nvPr/>
        </p:nvSpPr>
        <p:spPr bwMode="auto">
          <a:xfrm>
            <a:off x="4289425" y="3187700"/>
            <a:ext cx="920750" cy="0"/>
          </a:xfrm>
          <a:prstGeom prst="line">
            <a:avLst/>
          </a:prstGeom>
          <a:noFill/>
          <a:ln w="9525">
            <a:solidFill>
              <a:schemeClr val="tx1"/>
            </a:solidFill>
            <a:round/>
            <a:headEnd/>
            <a:tailEnd type="triangle" w="med" len="med"/>
          </a:ln>
        </p:spPr>
        <p:txBody>
          <a:bodyPr/>
          <a:lstStyle/>
          <a:p>
            <a:endParaRPr lang="en-US"/>
          </a:p>
        </p:txBody>
      </p:sp>
      <p:sp>
        <p:nvSpPr>
          <p:cNvPr id="5133" name="Line 32"/>
          <p:cNvSpPr>
            <a:spLocks noChangeShapeType="1"/>
          </p:cNvSpPr>
          <p:nvPr/>
        </p:nvSpPr>
        <p:spPr bwMode="auto">
          <a:xfrm>
            <a:off x="4289425" y="3379788"/>
            <a:ext cx="920750" cy="0"/>
          </a:xfrm>
          <a:prstGeom prst="line">
            <a:avLst/>
          </a:prstGeom>
          <a:noFill/>
          <a:ln w="9525">
            <a:solidFill>
              <a:schemeClr val="tx1"/>
            </a:solidFill>
            <a:round/>
            <a:headEnd/>
            <a:tailEnd type="triangle" w="med" len="med"/>
          </a:ln>
        </p:spPr>
        <p:txBody>
          <a:bodyPr/>
          <a:lstStyle/>
          <a:p>
            <a:endParaRPr lang="en-US"/>
          </a:p>
        </p:txBody>
      </p:sp>
      <p:sp>
        <p:nvSpPr>
          <p:cNvPr id="5134" name="Line 33"/>
          <p:cNvSpPr>
            <a:spLocks noChangeShapeType="1"/>
          </p:cNvSpPr>
          <p:nvPr/>
        </p:nvSpPr>
        <p:spPr bwMode="auto">
          <a:xfrm>
            <a:off x="5902325" y="3187700"/>
            <a:ext cx="1228725" cy="0"/>
          </a:xfrm>
          <a:prstGeom prst="line">
            <a:avLst/>
          </a:prstGeom>
          <a:noFill/>
          <a:ln w="9525">
            <a:solidFill>
              <a:schemeClr val="tx1"/>
            </a:solidFill>
            <a:round/>
            <a:headEnd/>
            <a:tailEnd type="triangle" w="med" len="med"/>
          </a:ln>
        </p:spPr>
        <p:txBody>
          <a:bodyPr/>
          <a:lstStyle/>
          <a:p>
            <a:endParaRPr lang="en-US"/>
          </a:p>
        </p:txBody>
      </p:sp>
      <p:sp>
        <p:nvSpPr>
          <p:cNvPr id="5135" name="Line 34"/>
          <p:cNvSpPr>
            <a:spLocks noChangeShapeType="1"/>
          </p:cNvSpPr>
          <p:nvPr/>
        </p:nvSpPr>
        <p:spPr bwMode="auto">
          <a:xfrm>
            <a:off x="5902325" y="3379788"/>
            <a:ext cx="1228725" cy="0"/>
          </a:xfrm>
          <a:prstGeom prst="line">
            <a:avLst/>
          </a:prstGeom>
          <a:noFill/>
          <a:ln w="9525">
            <a:solidFill>
              <a:schemeClr val="tx1"/>
            </a:solidFill>
            <a:round/>
            <a:headEnd/>
            <a:tailEnd type="triangle" w="med" len="med"/>
          </a:ln>
        </p:spPr>
        <p:txBody>
          <a:bodyPr/>
          <a:lstStyle/>
          <a:p>
            <a:endParaRPr lang="en-US"/>
          </a:p>
        </p:txBody>
      </p:sp>
      <p:sp>
        <p:nvSpPr>
          <p:cNvPr id="5136" name="Text Box 37"/>
          <p:cNvSpPr txBox="1">
            <a:spLocks noChangeArrowheads="1"/>
          </p:cNvSpPr>
          <p:nvPr/>
        </p:nvSpPr>
        <p:spPr bwMode="auto">
          <a:xfrm>
            <a:off x="2357438" y="6351588"/>
            <a:ext cx="1306512" cy="274637"/>
          </a:xfrm>
          <a:prstGeom prst="rect">
            <a:avLst/>
          </a:prstGeom>
          <a:solidFill>
            <a:srgbClr val="00FF00"/>
          </a:solidFill>
          <a:ln w="9525">
            <a:noFill/>
            <a:miter lim="800000"/>
            <a:headEnd/>
            <a:tailEnd/>
          </a:ln>
        </p:spPr>
        <p:txBody>
          <a:bodyPr>
            <a:spAutoFit/>
          </a:bodyPr>
          <a:lstStyle/>
          <a:p>
            <a:pPr>
              <a:spcBef>
                <a:spcPct val="50000"/>
              </a:spcBef>
            </a:pPr>
            <a:r>
              <a:rPr lang="en-US" sz="1200"/>
              <a:t>GUN VOLTAGE</a:t>
            </a:r>
          </a:p>
        </p:txBody>
      </p:sp>
      <p:sp>
        <p:nvSpPr>
          <p:cNvPr id="5137" name="Text Box 38"/>
          <p:cNvSpPr txBox="1">
            <a:spLocks noChangeArrowheads="1"/>
          </p:cNvSpPr>
          <p:nvPr/>
        </p:nvSpPr>
        <p:spPr bwMode="auto">
          <a:xfrm>
            <a:off x="2636838" y="1190625"/>
            <a:ext cx="960437" cy="708025"/>
          </a:xfrm>
          <a:prstGeom prst="rect">
            <a:avLst/>
          </a:prstGeom>
          <a:solidFill>
            <a:schemeClr val="bg1"/>
          </a:solidFill>
          <a:ln w="25400">
            <a:solidFill>
              <a:schemeClr val="tx1"/>
            </a:solidFill>
            <a:miter lim="800000"/>
            <a:headEnd/>
            <a:tailEnd/>
          </a:ln>
        </p:spPr>
        <p:txBody>
          <a:bodyPr>
            <a:spAutoFit/>
          </a:bodyPr>
          <a:lstStyle/>
          <a:p>
            <a:pPr>
              <a:spcBef>
                <a:spcPct val="50000"/>
              </a:spcBef>
            </a:pPr>
            <a:r>
              <a:rPr lang="en-US" sz="2000"/>
              <a:t>GaAs Switch</a:t>
            </a:r>
          </a:p>
        </p:txBody>
      </p:sp>
      <p:sp>
        <p:nvSpPr>
          <p:cNvPr id="5138" name="Text Box 41"/>
          <p:cNvSpPr txBox="1">
            <a:spLocks noChangeArrowheads="1"/>
          </p:cNvSpPr>
          <p:nvPr/>
        </p:nvSpPr>
        <p:spPr bwMode="auto">
          <a:xfrm rot="-5400000">
            <a:off x="3505994" y="2034382"/>
            <a:ext cx="492125" cy="1074737"/>
          </a:xfrm>
          <a:prstGeom prst="rect">
            <a:avLst/>
          </a:prstGeom>
          <a:noFill/>
          <a:ln w="9525">
            <a:noFill/>
            <a:miter lim="800000"/>
            <a:headEnd/>
            <a:tailEnd/>
          </a:ln>
        </p:spPr>
        <p:txBody>
          <a:bodyPr vert="eaVert">
            <a:spAutoFit/>
          </a:bodyPr>
          <a:lstStyle/>
          <a:p>
            <a:pPr>
              <a:spcBef>
                <a:spcPct val="50000"/>
              </a:spcBef>
            </a:pPr>
            <a:r>
              <a:rPr lang="en-US" sz="2000" dirty="0"/>
              <a:t>RF_INH</a:t>
            </a:r>
          </a:p>
        </p:txBody>
      </p:sp>
      <p:sp>
        <p:nvSpPr>
          <p:cNvPr id="5139" name="Text Box 44"/>
          <p:cNvSpPr txBox="1">
            <a:spLocks noChangeArrowheads="1"/>
          </p:cNvSpPr>
          <p:nvPr/>
        </p:nvSpPr>
        <p:spPr bwMode="auto">
          <a:xfrm>
            <a:off x="6559550" y="1389063"/>
            <a:ext cx="1574800" cy="400050"/>
          </a:xfrm>
          <a:prstGeom prst="rect">
            <a:avLst/>
          </a:prstGeom>
          <a:solidFill>
            <a:srgbClr val="FF3300"/>
          </a:solidFill>
          <a:ln w="9525">
            <a:noFill/>
            <a:miter lim="800000"/>
            <a:headEnd/>
            <a:tailEnd/>
          </a:ln>
        </p:spPr>
        <p:txBody>
          <a:bodyPr>
            <a:spAutoFit/>
          </a:bodyPr>
          <a:lstStyle/>
          <a:p>
            <a:pPr>
              <a:spcBef>
                <a:spcPct val="50000"/>
              </a:spcBef>
            </a:pPr>
            <a:r>
              <a:rPr lang="en-US" sz="2000"/>
              <a:t>KLYSTRON</a:t>
            </a:r>
          </a:p>
        </p:txBody>
      </p:sp>
      <p:sp>
        <p:nvSpPr>
          <p:cNvPr id="5140" name="Text Box 50"/>
          <p:cNvSpPr txBox="1">
            <a:spLocks noChangeArrowheads="1"/>
          </p:cNvSpPr>
          <p:nvPr/>
        </p:nvSpPr>
        <p:spPr bwMode="auto">
          <a:xfrm>
            <a:off x="1984375" y="2995613"/>
            <a:ext cx="692150" cy="433387"/>
          </a:xfrm>
          <a:prstGeom prst="rect">
            <a:avLst/>
          </a:prstGeom>
          <a:solidFill>
            <a:srgbClr val="0099FF"/>
          </a:solidFill>
          <a:ln w="9525">
            <a:noFill/>
            <a:miter lim="800000"/>
            <a:headEnd/>
            <a:tailEnd/>
          </a:ln>
        </p:spPr>
        <p:txBody>
          <a:bodyPr>
            <a:spAutoFit/>
          </a:bodyPr>
          <a:lstStyle/>
          <a:p>
            <a:pPr>
              <a:spcBef>
                <a:spcPct val="50000"/>
              </a:spcBef>
            </a:pPr>
            <a:r>
              <a:rPr lang="en-US" sz="900"/>
              <a:t>Reset</a:t>
            </a:r>
          </a:p>
          <a:p>
            <a:pPr>
              <a:spcBef>
                <a:spcPct val="50000"/>
              </a:spcBef>
            </a:pPr>
            <a:r>
              <a:rPr lang="en-US" sz="900"/>
              <a:t>VideoPLS</a:t>
            </a:r>
          </a:p>
        </p:txBody>
      </p:sp>
      <p:sp>
        <p:nvSpPr>
          <p:cNvPr id="5141" name="Text Box 51"/>
          <p:cNvSpPr txBox="1">
            <a:spLocks noChangeArrowheads="1"/>
          </p:cNvSpPr>
          <p:nvPr/>
        </p:nvSpPr>
        <p:spPr bwMode="auto">
          <a:xfrm>
            <a:off x="3597275" y="2995613"/>
            <a:ext cx="692150" cy="433387"/>
          </a:xfrm>
          <a:prstGeom prst="rect">
            <a:avLst/>
          </a:prstGeom>
          <a:solidFill>
            <a:srgbClr val="0099FF"/>
          </a:solidFill>
          <a:ln w="9525">
            <a:noFill/>
            <a:miter lim="800000"/>
            <a:headEnd/>
            <a:tailEnd/>
          </a:ln>
        </p:spPr>
        <p:txBody>
          <a:bodyPr>
            <a:spAutoFit/>
          </a:bodyPr>
          <a:lstStyle/>
          <a:p>
            <a:pPr>
              <a:spcBef>
                <a:spcPct val="50000"/>
              </a:spcBef>
            </a:pPr>
            <a:r>
              <a:rPr lang="en-US" sz="900"/>
              <a:t>Reset</a:t>
            </a:r>
          </a:p>
          <a:p>
            <a:pPr>
              <a:spcBef>
                <a:spcPct val="50000"/>
              </a:spcBef>
            </a:pPr>
            <a:r>
              <a:rPr lang="en-US" sz="900"/>
              <a:t>VideoPLS</a:t>
            </a:r>
          </a:p>
        </p:txBody>
      </p:sp>
      <p:sp>
        <p:nvSpPr>
          <p:cNvPr id="5142" name="Text Box 52"/>
          <p:cNvSpPr txBox="1">
            <a:spLocks noChangeArrowheads="1"/>
          </p:cNvSpPr>
          <p:nvPr/>
        </p:nvSpPr>
        <p:spPr bwMode="auto">
          <a:xfrm>
            <a:off x="5210175" y="2995613"/>
            <a:ext cx="692150" cy="433387"/>
          </a:xfrm>
          <a:prstGeom prst="rect">
            <a:avLst/>
          </a:prstGeom>
          <a:solidFill>
            <a:srgbClr val="0099FF"/>
          </a:solidFill>
          <a:ln w="9525">
            <a:noFill/>
            <a:miter lim="800000"/>
            <a:headEnd/>
            <a:tailEnd/>
          </a:ln>
        </p:spPr>
        <p:txBody>
          <a:bodyPr>
            <a:spAutoFit/>
          </a:bodyPr>
          <a:lstStyle/>
          <a:p>
            <a:pPr>
              <a:spcBef>
                <a:spcPct val="50000"/>
              </a:spcBef>
            </a:pPr>
            <a:r>
              <a:rPr lang="en-US" sz="900"/>
              <a:t>Reset</a:t>
            </a:r>
          </a:p>
          <a:p>
            <a:pPr>
              <a:spcBef>
                <a:spcPct val="50000"/>
              </a:spcBef>
            </a:pPr>
            <a:r>
              <a:rPr lang="en-US" sz="900"/>
              <a:t>VideoPLS</a:t>
            </a:r>
          </a:p>
        </p:txBody>
      </p:sp>
      <p:sp>
        <p:nvSpPr>
          <p:cNvPr id="5143" name="Text Box 53"/>
          <p:cNvSpPr txBox="1">
            <a:spLocks noChangeArrowheads="1"/>
          </p:cNvSpPr>
          <p:nvPr/>
        </p:nvSpPr>
        <p:spPr bwMode="auto">
          <a:xfrm>
            <a:off x="7131050" y="2995613"/>
            <a:ext cx="692150" cy="433387"/>
          </a:xfrm>
          <a:prstGeom prst="rect">
            <a:avLst/>
          </a:prstGeom>
          <a:solidFill>
            <a:srgbClr val="0099FF"/>
          </a:solidFill>
          <a:ln w="9525">
            <a:noFill/>
            <a:miter lim="800000"/>
            <a:headEnd/>
            <a:tailEnd/>
          </a:ln>
        </p:spPr>
        <p:txBody>
          <a:bodyPr>
            <a:spAutoFit/>
          </a:bodyPr>
          <a:lstStyle/>
          <a:p>
            <a:pPr>
              <a:spcBef>
                <a:spcPct val="50000"/>
              </a:spcBef>
            </a:pPr>
            <a:r>
              <a:rPr lang="en-US" sz="900"/>
              <a:t>Reset</a:t>
            </a:r>
          </a:p>
          <a:p>
            <a:pPr>
              <a:spcBef>
                <a:spcPct val="50000"/>
              </a:spcBef>
            </a:pPr>
            <a:r>
              <a:rPr lang="en-US" sz="900"/>
              <a:t>VideoPLS</a:t>
            </a:r>
          </a:p>
        </p:txBody>
      </p:sp>
      <p:sp>
        <p:nvSpPr>
          <p:cNvPr id="5144" name="Text Box 57"/>
          <p:cNvSpPr txBox="1">
            <a:spLocks noChangeArrowheads="1"/>
          </p:cNvSpPr>
          <p:nvPr/>
        </p:nvSpPr>
        <p:spPr bwMode="auto">
          <a:xfrm>
            <a:off x="3616325" y="3522663"/>
            <a:ext cx="673100" cy="438150"/>
          </a:xfrm>
          <a:prstGeom prst="rect">
            <a:avLst/>
          </a:prstGeom>
          <a:solidFill>
            <a:schemeClr val="bg1"/>
          </a:solidFill>
          <a:ln w="9525">
            <a:noFill/>
            <a:miter lim="800000"/>
            <a:headEnd/>
            <a:tailEnd/>
          </a:ln>
        </p:spPr>
        <p:txBody>
          <a:bodyPr>
            <a:spAutoFit/>
          </a:bodyPr>
          <a:lstStyle/>
          <a:p>
            <a:pPr>
              <a:spcBef>
                <a:spcPct val="50000"/>
              </a:spcBef>
            </a:pPr>
            <a:r>
              <a:rPr lang="en-US" sz="900" b="1"/>
              <a:t>RF_INH</a:t>
            </a:r>
          </a:p>
          <a:p>
            <a:pPr>
              <a:spcBef>
                <a:spcPct val="50000"/>
              </a:spcBef>
            </a:pPr>
            <a:r>
              <a:rPr lang="en-US" sz="900" b="1"/>
              <a:t>MODINH</a:t>
            </a:r>
          </a:p>
        </p:txBody>
      </p:sp>
      <p:sp>
        <p:nvSpPr>
          <p:cNvPr id="5145" name="Text Box 58"/>
          <p:cNvSpPr txBox="1">
            <a:spLocks noChangeArrowheads="1"/>
          </p:cNvSpPr>
          <p:nvPr/>
        </p:nvSpPr>
        <p:spPr bwMode="auto">
          <a:xfrm>
            <a:off x="5229225" y="4176713"/>
            <a:ext cx="673100" cy="438150"/>
          </a:xfrm>
          <a:prstGeom prst="rect">
            <a:avLst/>
          </a:prstGeom>
          <a:solidFill>
            <a:schemeClr val="bg1"/>
          </a:solidFill>
          <a:ln w="9525">
            <a:noFill/>
            <a:miter lim="800000"/>
            <a:headEnd/>
            <a:tailEnd/>
          </a:ln>
        </p:spPr>
        <p:txBody>
          <a:bodyPr>
            <a:spAutoFit/>
          </a:bodyPr>
          <a:lstStyle/>
          <a:p>
            <a:pPr>
              <a:spcBef>
                <a:spcPct val="50000"/>
              </a:spcBef>
            </a:pPr>
            <a:r>
              <a:rPr lang="en-US" sz="900" b="1"/>
              <a:t>RF_INH</a:t>
            </a:r>
          </a:p>
          <a:p>
            <a:pPr>
              <a:spcBef>
                <a:spcPct val="50000"/>
              </a:spcBef>
            </a:pPr>
            <a:r>
              <a:rPr lang="en-US" sz="900" b="1"/>
              <a:t>MODINH</a:t>
            </a:r>
          </a:p>
        </p:txBody>
      </p:sp>
      <p:sp>
        <p:nvSpPr>
          <p:cNvPr id="5146" name="Text Box 59"/>
          <p:cNvSpPr txBox="1">
            <a:spLocks noChangeArrowheads="1"/>
          </p:cNvSpPr>
          <p:nvPr/>
        </p:nvSpPr>
        <p:spPr bwMode="auto">
          <a:xfrm>
            <a:off x="7289800" y="4708525"/>
            <a:ext cx="533400" cy="438150"/>
          </a:xfrm>
          <a:prstGeom prst="rect">
            <a:avLst/>
          </a:prstGeom>
          <a:solidFill>
            <a:schemeClr val="bg1"/>
          </a:solidFill>
          <a:ln w="9525">
            <a:noFill/>
            <a:miter lim="800000"/>
            <a:headEnd/>
            <a:tailEnd/>
          </a:ln>
        </p:spPr>
        <p:txBody>
          <a:bodyPr lIns="0" rIns="0">
            <a:spAutoFit/>
          </a:bodyPr>
          <a:lstStyle/>
          <a:p>
            <a:pPr>
              <a:spcBef>
                <a:spcPct val="50000"/>
              </a:spcBef>
            </a:pPr>
            <a:r>
              <a:rPr lang="en-US" sz="900" b="1"/>
              <a:t>RF_INH</a:t>
            </a:r>
          </a:p>
          <a:p>
            <a:pPr>
              <a:spcBef>
                <a:spcPct val="50000"/>
              </a:spcBef>
            </a:pPr>
            <a:r>
              <a:rPr lang="en-US" sz="900" b="1"/>
              <a:t>MODINH</a:t>
            </a:r>
          </a:p>
        </p:txBody>
      </p:sp>
      <p:grpSp>
        <p:nvGrpSpPr>
          <p:cNvPr id="2" name="Group 67"/>
          <p:cNvGrpSpPr>
            <a:grpSpLocks/>
          </p:cNvGrpSpPr>
          <p:nvPr/>
        </p:nvGrpSpPr>
        <p:grpSpPr bwMode="auto">
          <a:xfrm>
            <a:off x="4689475" y="989013"/>
            <a:ext cx="1266825" cy="1108075"/>
            <a:chOff x="2203" y="346"/>
            <a:chExt cx="798" cy="698"/>
          </a:xfrm>
        </p:grpSpPr>
        <p:sp>
          <p:nvSpPr>
            <p:cNvPr id="5184" name="Line 62"/>
            <p:cNvSpPr>
              <a:spLocks noChangeShapeType="1"/>
            </p:cNvSpPr>
            <p:nvPr/>
          </p:nvSpPr>
          <p:spPr bwMode="auto">
            <a:xfrm>
              <a:off x="2203" y="346"/>
              <a:ext cx="0" cy="698"/>
            </a:xfrm>
            <a:prstGeom prst="line">
              <a:avLst/>
            </a:prstGeom>
            <a:noFill/>
            <a:ln w="9525">
              <a:solidFill>
                <a:schemeClr val="tx1"/>
              </a:solidFill>
              <a:round/>
              <a:headEnd/>
              <a:tailEnd/>
            </a:ln>
          </p:spPr>
          <p:txBody>
            <a:bodyPr/>
            <a:lstStyle/>
            <a:p>
              <a:endParaRPr lang="en-US"/>
            </a:p>
          </p:txBody>
        </p:sp>
        <p:sp>
          <p:nvSpPr>
            <p:cNvPr id="5185" name="Line 63"/>
            <p:cNvSpPr>
              <a:spLocks noChangeShapeType="1"/>
            </p:cNvSpPr>
            <p:nvPr/>
          </p:nvSpPr>
          <p:spPr bwMode="auto">
            <a:xfrm flipV="1">
              <a:off x="2203" y="708"/>
              <a:ext cx="798" cy="336"/>
            </a:xfrm>
            <a:prstGeom prst="line">
              <a:avLst/>
            </a:prstGeom>
            <a:noFill/>
            <a:ln w="9525">
              <a:solidFill>
                <a:schemeClr val="tx1"/>
              </a:solidFill>
              <a:round/>
              <a:headEnd/>
              <a:tailEnd/>
            </a:ln>
          </p:spPr>
          <p:txBody>
            <a:bodyPr/>
            <a:lstStyle/>
            <a:p>
              <a:endParaRPr lang="en-US"/>
            </a:p>
          </p:txBody>
        </p:sp>
        <p:sp>
          <p:nvSpPr>
            <p:cNvPr id="5186" name="Line 64"/>
            <p:cNvSpPr>
              <a:spLocks noChangeShapeType="1"/>
            </p:cNvSpPr>
            <p:nvPr/>
          </p:nvSpPr>
          <p:spPr bwMode="auto">
            <a:xfrm>
              <a:off x="2203" y="346"/>
              <a:ext cx="798" cy="352"/>
            </a:xfrm>
            <a:prstGeom prst="line">
              <a:avLst/>
            </a:prstGeom>
            <a:noFill/>
            <a:ln w="9525">
              <a:solidFill>
                <a:schemeClr val="tx1"/>
              </a:solidFill>
              <a:round/>
              <a:headEnd/>
              <a:tailEnd/>
            </a:ln>
          </p:spPr>
          <p:txBody>
            <a:bodyPr/>
            <a:lstStyle/>
            <a:p>
              <a:endParaRPr lang="en-US"/>
            </a:p>
          </p:txBody>
        </p:sp>
        <p:sp>
          <p:nvSpPr>
            <p:cNvPr id="5187" name="Text Box 66"/>
            <p:cNvSpPr txBox="1">
              <a:spLocks noChangeArrowheads="1"/>
            </p:cNvSpPr>
            <p:nvPr/>
          </p:nvSpPr>
          <p:spPr bwMode="auto">
            <a:xfrm>
              <a:off x="2251" y="582"/>
              <a:ext cx="406" cy="252"/>
            </a:xfrm>
            <a:prstGeom prst="rect">
              <a:avLst/>
            </a:prstGeom>
            <a:solidFill>
              <a:schemeClr val="bg1"/>
            </a:solidFill>
            <a:ln w="9525">
              <a:noFill/>
              <a:miter lim="800000"/>
              <a:headEnd/>
              <a:tailEnd/>
            </a:ln>
          </p:spPr>
          <p:txBody>
            <a:bodyPr lIns="0" rIns="0">
              <a:spAutoFit/>
            </a:bodyPr>
            <a:lstStyle/>
            <a:p>
              <a:pPr>
                <a:spcBef>
                  <a:spcPct val="50000"/>
                </a:spcBef>
              </a:pPr>
              <a:r>
                <a:rPr lang="en-US" sz="2000" dirty="0"/>
                <a:t> AMP</a:t>
              </a:r>
            </a:p>
          </p:txBody>
        </p:sp>
      </p:grpSp>
      <p:sp>
        <p:nvSpPr>
          <p:cNvPr id="5148" name="Text Box 68"/>
          <p:cNvSpPr txBox="1">
            <a:spLocks noChangeArrowheads="1"/>
          </p:cNvSpPr>
          <p:nvPr/>
        </p:nvSpPr>
        <p:spPr bwMode="auto">
          <a:xfrm>
            <a:off x="1993900" y="3522663"/>
            <a:ext cx="492125" cy="1954212"/>
          </a:xfrm>
          <a:prstGeom prst="rect">
            <a:avLst/>
          </a:prstGeom>
          <a:noFill/>
          <a:ln w="9525">
            <a:noFill/>
            <a:miter lim="800000"/>
            <a:headEnd/>
            <a:tailEnd/>
          </a:ln>
        </p:spPr>
        <p:txBody>
          <a:bodyPr vert="eaVert">
            <a:spAutoFit/>
          </a:bodyPr>
          <a:lstStyle/>
          <a:p>
            <a:pPr>
              <a:spcBef>
                <a:spcPct val="50000"/>
              </a:spcBef>
            </a:pPr>
            <a:r>
              <a:rPr lang="en-US" sz="2000" dirty="0"/>
              <a:t>System Control</a:t>
            </a:r>
          </a:p>
        </p:txBody>
      </p:sp>
      <p:sp>
        <p:nvSpPr>
          <p:cNvPr id="5149" name="Text Box 69"/>
          <p:cNvSpPr txBox="1">
            <a:spLocks noChangeArrowheads="1"/>
          </p:cNvSpPr>
          <p:nvPr/>
        </p:nvSpPr>
        <p:spPr bwMode="auto">
          <a:xfrm>
            <a:off x="3643313" y="3956050"/>
            <a:ext cx="492125" cy="1520825"/>
          </a:xfrm>
          <a:prstGeom prst="rect">
            <a:avLst/>
          </a:prstGeom>
          <a:noFill/>
          <a:ln w="9525">
            <a:noFill/>
            <a:miter lim="800000"/>
            <a:headEnd/>
            <a:tailEnd/>
          </a:ln>
        </p:spPr>
        <p:txBody>
          <a:bodyPr vert="eaVert">
            <a:spAutoFit/>
          </a:bodyPr>
          <a:lstStyle/>
          <a:p>
            <a:pPr>
              <a:spcBef>
                <a:spcPct val="50000"/>
              </a:spcBef>
            </a:pPr>
            <a:r>
              <a:rPr lang="en-US" sz="2000"/>
              <a:t>FWR/REFL</a:t>
            </a:r>
          </a:p>
        </p:txBody>
      </p:sp>
      <p:sp>
        <p:nvSpPr>
          <p:cNvPr id="5150" name="Text Box 70"/>
          <p:cNvSpPr txBox="1">
            <a:spLocks noChangeArrowheads="1"/>
          </p:cNvSpPr>
          <p:nvPr/>
        </p:nvSpPr>
        <p:spPr bwMode="auto">
          <a:xfrm>
            <a:off x="5410200" y="3429000"/>
            <a:ext cx="492125" cy="747713"/>
          </a:xfrm>
          <a:prstGeom prst="rect">
            <a:avLst/>
          </a:prstGeom>
          <a:noFill/>
          <a:ln w="9525">
            <a:noFill/>
            <a:miter lim="800000"/>
            <a:headEnd/>
            <a:tailEnd/>
          </a:ln>
        </p:spPr>
        <p:txBody>
          <a:bodyPr vert="eaVert">
            <a:spAutoFit/>
          </a:bodyPr>
          <a:lstStyle/>
          <a:p>
            <a:pPr>
              <a:spcBef>
                <a:spcPct val="50000"/>
              </a:spcBef>
            </a:pPr>
            <a:r>
              <a:rPr lang="en-US" sz="2000"/>
              <a:t>PMT</a:t>
            </a:r>
          </a:p>
        </p:txBody>
      </p:sp>
      <p:sp>
        <p:nvSpPr>
          <p:cNvPr id="5151" name="Text Box 71"/>
          <p:cNvSpPr txBox="1">
            <a:spLocks noChangeArrowheads="1"/>
          </p:cNvSpPr>
          <p:nvPr/>
        </p:nvSpPr>
        <p:spPr bwMode="auto">
          <a:xfrm>
            <a:off x="7138988" y="3522663"/>
            <a:ext cx="492125" cy="1009650"/>
          </a:xfrm>
          <a:prstGeom prst="rect">
            <a:avLst/>
          </a:prstGeom>
          <a:noFill/>
          <a:ln w="9525">
            <a:noFill/>
            <a:miter lim="800000"/>
            <a:headEnd/>
            <a:tailEnd/>
          </a:ln>
        </p:spPr>
        <p:txBody>
          <a:bodyPr vert="eaVert">
            <a:spAutoFit/>
          </a:bodyPr>
          <a:lstStyle/>
          <a:p>
            <a:pPr>
              <a:spcBef>
                <a:spcPct val="50000"/>
              </a:spcBef>
            </a:pPr>
            <a:r>
              <a:rPr lang="en-US" sz="2000"/>
              <a:t>FEP</a:t>
            </a:r>
          </a:p>
        </p:txBody>
      </p:sp>
      <p:sp>
        <p:nvSpPr>
          <p:cNvPr id="5152" name="Text Box 76"/>
          <p:cNvSpPr txBox="1">
            <a:spLocks noChangeArrowheads="1"/>
          </p:cNvSpPr>
          <p:nvPr/>
        </p:nvSpPr>
        <p:spPr bwMode="auto">
          <a:xfrm>
            <a:off x="288925" y="1393825"/>
            <a:ext cx="1546225" cy="400050"/>
          </a:xfrm>
          <a:prstGeom prst="rect">
            <a:avLst/>
          </a:prstGeom>
          <a:noFill/>
          <a:ln w="9525">
            <a:noFill/>
            <a:miter lim="800000"/>
            <a:headEnd/>
            <a:tailEnd/>
          </a:ln>
        </p:spPr>
        <p:txBody>
          <a:bodyPr>
            <a:spAutoFit/>
          </a:bodyPr>
          <a:lstStyle/>
          <a:p>
            <a:pPr>
              <a:spcBef>
                <a:spcPct val="50000"/>
              </a:spcBef>
            </a:pPr>
            <a:r>
              <a:rPr lang="en-US" sz="2000" dirty="0"/>
              <a:t>From LLRF</a:t>
            </a:r>
          </a:p>
        </p:txBody>
      </p:sp>
      <p:sp>
        <p:nvSpPr>
          <p:cNvPr id="5153" name="Line 78"/>
          <p:cNvSpPr>
            <a:spLocks noChangeShapeType="1"/>
          </p:cNvSpPr>
          <p:nvPr/>
        </p:nvSpPr>
        <p:spPr bwMode="auto">
          <a:xfrm>
            <a:off x="1835150" y="1593850"/>
            <a:ext cx="801688" cy="0"/>
          </a:xfrm>
          <a:prstGeom prst="line">
            <a:avLst/>
          </a:prstGeom>
          <a:noFill/>
          <a:ln w="9525">
            <a:solidFill>
              <a:schemeClr val="tx1"/>
            </a:solidFill>
            <a:round/>
            <a:headEnd/>
            <a:tailEnd type="triangle" w="med" len="med"/>
          </a:ln>
        </p:spPr>
        <p:txBody>
          <a:bodyPr/>
          <a:lstStyle/>
          <a:p>
            <a:endParaRPr lang="en-US"/>
          </a:p>
        </p:txBody>
      </p:sp>
      <p:sp>
        <p:nvSpPr>
          <p:cNvPr id="5154" name="Line 82"/>
          <p:cNvSpPr>
            <a:spLocks noChangeShapeType="1"/>
          </p:cNvSpPr>
          <p:nvPr/>
        </p:nvSpPr>
        <p:spPr bwMode="auto">
          <a:xfrm>
            <a:off x="5945188" y="1573213"/>
            <a:ext cx="595312" cy="0"/>
          </a:xfrm>
          <a:prstGeom prst="line">
            <a:avLst/>
          </a:prstGeom>
          <a:noFill/>
          <a:ln w="9525">
            <a:solidFill>
              <a:schemeClr val="tx1"/>
            </a:solidFill>
            <a:round/>
            <a:headEnd/>
            <a:tailEnd type="triangle" w="med" len="med"/>
          </a:ln>
        </p:spPr>
        <p:txBody>
          <a:bodyPr/>
          <a:lstStyle/>
          <a:p>
            <a:endParaRPr lang="en-US"/>
          </a:p>
        </p:txBody>
      </p:sp>
      <p:sp>
        <p:nvSpPr>
          <p:cNvPr id="5155" name="Line 83"/>
          <p:cNvSpPr>
            <a:spLocks noChangeShapeType="1"/>
          </p:cNvSpPr>
          <p:nvPr/>
        </p:nvSpPr>
        <p:spPr bwMode="auto">
          <a:xfrm>
            <a:off x="2027238" y="5607050"/>
            <a:ext cx="0" cy="692150"/>
          </a:xfrm>
          <a:prstGeom prst="line">
            <a:avLst/>
          </a:prstGeom>
          <a:noFill/>
          <a:ln w="9525">
            <a:solidFill>
              <a:schemeClr val="tx1"/>
            </a:solidFill>
            <a:round/>
            <a:headEnd/>
            <a:tailEnd type="triangle" w="med" len="med"/>
          </a:ln>
        </p:spPr>
        <p:txBody>
          <a:bodyPr/>
          <a:lstStyle/>
          <a:p>
            <a:endParaRPr lang="en-US"/>
          </a:p>
        </p:txBody>
      </p:sp>
      <p:sp>
        <p:nvSpPr>
          <p:cNvPr id="5156" name="Text Box 84"/>
          <p:cNvSpPr txBox="1">
            <a:spLocks noChangeArrowheads="1"/>
          </p:cNvSpPr>
          <p:nvPr/>
        </p:nvSpPr>
        <p:spPr bwMode="auto">
          <a:xfrm>
            <a:off x="1366838" y="6351588"/>
            <a:ext cx="884237" cy="276225"/>
          </a:xfrm>
          <a:prstGeom prst="rect">
            <a:avLst/>
          </a:prstGeom>
          <a:solidFill>
            <a:srgbClr val="CCCC00"/>
          </a:solidFill>
          <a:ln w="9525">
            <a:noFill/>
            <a:miter lim="800000"/>
            <a:headEnd/>
            <a:tailEnd/>
          </a:ln>
        </p:spPr>
        <p:txBody>
          <a:bodyPr>
            <a:spAutoFit/>
          </a:bodyPr>
          <a:lstStyle/>
          <a:p>
            <a:pPr>
              <a:spcBef>
                <a:spcPct val="50000"/>
              </a:spcBef>
            </a:pPr>
            <a:r>
              <a:rPr lang="en-US" sz="1200"/>
              <a:t>MOD_EN</a:t>
            </a:r>
          </a:p>
        </p:txBody>
      </p:sp>
      <p:sp>
        <p:nvSpPr>
          <p:cNvPr id="5157" name="Line 94"/>
          <p:cNvSpPr>
            <a:spLocks noChangeShapeType="1"/>
          </p:cNvSpPr>
          <p:nvPr/>
        </p:nvSpPr>
        <p:spPr bwMode="auto">
          <a:xfrm flipH="1">
            <a:off x="5902325" y="4879975"/>
            <a:ext cx="1228725" cy="0"/>
          </a:xfrm>
          <a:prstGeom prst="line">
            <a:avLst/>
          </a:prstGeom>
          <a:noFill/>
          <a:ln w="9525">
            <a:solidFill>
              <a:schemeClr val="tx1"/>
            </a:solidFill>
            <a:round/>
            <a:headEnd/>
            <a:tailEnd/>
          </a:ln>
        </p:spPr>
        <p:txBody>
          <a:bodyPr/>
          <a:lstStyle/>
          <a:p>
            <a:endParaRPr lang="en-US"/>
          </a:p>
        </p:txBody>
      </p:sp>
      <p:sp>
        <p:nvSpPr>
          <p:cNvPr id="5158" name="Line 95"/>
          <p:cNvSpPr>
            <a:spLocks noChangeShapeType="1"/>
          </p:cNvSpPr>
          <p:nvPr/>
        </p:nvSpPr>
        <p:spPr bwMode="auto">
          <a:xfrm flipH="1">
            <a:off x="5902325" y="4992688"/>
            <a:ext cx="1228725" cy="0"/>
          </a:xfrm>
          <a:prstGeom prst="line">
            <a:avLst/>
          </a:prstGeom>
          <a:noFill/>
          <a:ln w="9525">
            <a:solidFill>
              <a:schemeClr val="tx1"/>
            </a:solidFill>
            <a:round/>
            <a:headEnd/>
            <a:tailEnd/>
          </a:ln>
        </p:spPr>
        <p:txBody>
          <a:bodyPr/>
          <a:lstStyle/>
          <a:p>
            <a:endParaRPr lang="en-US"/>
          </a:p>
        </p:txBody>
      </p:sp>
      <p:sp>
        <p:nvSpPr>
          <p:cNvPr id="5159" name="Line 96"/>
          <p:cNvSpPr>
            <a:spLocks noChangeShapeType="1"/>
          </p:cNvSpPr>
          <p:nvPr/>
        </p:nvSpPr>
        <p:spPr bwMode="auto">
          <a:xfrm flipH="1">
            <a:off x="4289425" y="4879975"/>
            <a:ext cx="920750" cy="0"/>
          </a:xfrm>
          <a:prstGeom prst="line">
            <a:avLst/>
          </a:prstGeom>
          <a:noFill/>
          <a:ln w="9525">
            <a:solidFill>
              <a:schemeClr val="tx1"/>
            </a:solidFill>
            <a:round/>
            <a:headEnd/>
            <a:tailEnd/>
          </a:ln>
        </p:spPr>
        <p:txBody>
          <a:bodyPr/>
          <a:lstStyle/>
          <a:p>
            <a:endParaRPr lang="en-US"/>
          </a:p>
        </p:txBody>
      </p:sp>
      <p:sp>
        <p:nvSpPr>
          <p:cNvPr id="5160" name="Line 97"/>
          <p:cNvSpPr>
            <a:spLocks noChangeShapeType="1"/>
          </p:cNvSpPr>
          <p:nvPr/>
        </p:nvSpPr>
        <p:spPr bwMode="auto">
          <a:xfrm flipH="1">
            <a:off x="4289425" y="4992688"/>
            <a:ext cx="920750" cy="0"/>
          </a:xfrm>
          <a:prstGeom prst="line">
            <a:avLst/>
          </a:prstGeom>
          <a:noFill/>
          <a:ln w="9525">
            <a:solidFill>
              <a:schemeClr val="tx1"/>
            </a:solidFill>
            <a:round/>
            <a:headEnd/>
            <a:tailEnd/>
          </a:ln>
        </p:spPr>
        <p:txBody>
          <a:bodyPr/>
          <a:lstStyle/>
          <a:p>
            <a:endParaRPr lang="en-US"/>
          </a:p>
        </p:txBody>
      </p:sp>
      <p:sp>
        <p:nvSpPr>
          <p:cNvPr id="5161" name="Line 98"/>
          <p:cNvSpPr>
            <a:spLocks noChangeShapeType="1"/>
          </p:cNvSpPr>
          <p:nvPr/>
        </p:nvSpPr>
        <p:spPr bwMode="auto">
          <a:xfrm flipH="1">
            <a:off x="4267200" y="4495800"/>
            <a:ext cx="920750" cy="0"/>
          </a:xfrm>
          <a:prstGeom prst="line">
            <a:avLst/>
          </a:prstGeom>
          <a:noFill/>
          <a:ln w="9525">
            <a:solidFill>
              <a:schemeClr val="tx1"/>
            </a:solidFill>
            <a:round/>
            <a:headEnd/>
            <a:tailEnd/>
          </a:ln>
        </p:spPr>
        <p:txBody>
          <a:bodyPr/>
          <a:lstStyle/>
          <a:p>
            <a:endParaRPr lang="en-US"/>
          </a:p>
        </p:txBody>
      </p:sp>
      <p:sp>
        <p:nvSpPr>
          <p:cNvPr id="5162" name="Line 99"/>
          <p:cNvSpPr>
            <a:spLocks noChangeShapeType="1"/>
          </p:cNvSpPr>
          <p:nvPr/>
        </p:nvSpPr>
        <p:spPr bwMode="auto">
          <a:xfrm flipH="1">
            <a:off x="4267200" y="4419600"/>
            <a:ext cx="920750" cy="0"/>
          </a:xfrm>
          <a:prstGeom prst="line">
            <a:avLst/>
          </a:prstGeom>
          <a:noFill/>
          <a:ln w="9525">
            <a:solidFill>
              <a:schemeClr val="tx1"/>
            </a:solidFill>
            <a:round/>
            <a:headEnd/>
            <a:tailEnd/>
          </a:ln>
        </p:spPr>
        <p:txBody>
          <a:bodyPr/>
          <a:lstStyle/>
          <a:p>
            <a:endParaRPr lang="en-US"/>
          </a:p>
        </p:txBody>
      </p:sp>
      <p:sp>
        <p:nvSpPr>
          <p:cNvPr id="5163" name="Line 101"/>
          <p:cNvSpPr>
            <a:spLocks noChangeShapeType="1"/>
          </p:cNvSpPr>
          <p:nvPr/>
        </p:nvSpPr>
        <p:spPr bwMode="auto">
          <a:xfrm flipH="1">
            <a:off x="2676525" y="4927600"/>
            <a:ext cx="920750" cy="0"/>
          </a:xfrm>
          <a:prstGeom prst="line">
            <a:avLst/>
          </a:prstGeom>
          <a:noFill/>
          <a:ln w="9525">
            <a:solidFill>
              <a:schemeClr val="tx1"/>
            </a:solidFill>
            <a:round/>
            <a:headEnd/>
            <a:tailEnd type="triangle" w="med" len="med"/>
          </a:ln>
        </p:spPr>
        <p:txBody>
          <a:bodyPr/>
          <a:lstStyle/>
          <a:p>
            <a:endParaRPr lang="en-US"/>
          </a:p>
        </p:txBody>
      </p:sp>
      <p:sp>
        <p:nvSpPr>
          <p:cNvPr id="5164" name="Line 102"/>
          <p:cNvSpPr>
            <a:spLocks noChangeShapeType="1"/>
          </p:cNvSpPr>
          <p:nvPr/>
        </p:nvSpPr>
        <p:spPr bwMode="auto">
          <a:xfrm flipH="1">
            <a:off x="2676525" y="4981575"/>
            <a:ext cx="920750" cy="0"/>
          </a:xfrm>
          <a:prstGeom prst="line">
            <a:avLst/>
          </a:prstGeom>
          <a:noFill/>
          <a:ln w="9525">
            <a:solidFill>
              <a:schemeClr val="tx1"/>
            </a:solidFill>
            <a:round/>
            <a:headEnd/>
            <a:tailEnd type="triangle" w="med" len="med"/>
          </a:ln>
        </p:spPr>
        <p:txBody>
          <a:bodyPr/>
          <a:lstStyle/>
          <a:p>
            <a:endParaRPr lang="en-US"/>
          </a:p>
        </p:txBody>
      </p:sp>
      <p:sp>
        <p:nvSpPr>
          <p:cNvPr id="5165" name="Line 103"/>
          <p:cNvSpPr>
            <a:spLocks noChangeShapeType="1"/>
          </p:cNvSpPr>
          <p:nvPr/>
        </p:nvSpPr>
        <p:spPr bwMode="auto">
          <a:xfrm flipH="1">
            <a:off x="2676525" y="4532313"/>
            <a:ext cx="920750" cy="0"/>
          </a:xfrm>
          <a:prstGeom prst="line">
            <a:avLst/>
          </a:prstGeom>
          <a:noFill/>
          <a:ln w="9525">
            <a:solidFill>
              <a:schemeClr val="tx1"/>
            </a:solidFill>
            <a:round/>
            <a:headEnd/>
            <a:tailEnd type="triangle" w="med" len="med"/>
          </a:ln>
        </p:spPr>
        <p:txBody>
          <a:bodyPr/>
          <a:lstStyle/>
          <a:p>
            <a:endParaRPr lang="en-US"/>
          </a:p>
        </p:txBody>
      </p:sp>
      <p:sp>
        <p:nvSpPr>
          <p:cNvPr id="5166" name="Line 104"/>
          <p:cNvSpPr>
            <a:spLocks noChangeShapeType="1"/>
          </p:cNvSpPr>
          <p:nvPr/>
        </p:nvSpPr>
        <p:spPr bwMode="auto">
          <a:xfrm flipH="1">
            <a:off x="2657475" y="4468813"/>
            <a:ext cx="920750" cy="0"/>
          </a:xfrm>
          <a:prstGeom prst="line">
            <a:avLst/>
          </a:prstGeom>
          <a:noFill/>
          <a:ln w="9525">
            <a:solidFill>
              <a:schemeClr val="tx1"/>
            </a:solidFill>
            <a:round/>
            <a:headEnd/>
            <a:tailEnd type="triangle" w="med" len="med"/>
          </a:ln>
        </p:spPr>
        <p:txBody>
          <a:bodyPr/>
          <a:lstStyle/>
          <a:p>
            <a:endParaRPr lang="en-US"/>
          </a:p>
        </p:txBody>
      </p:sp>
      <p:sp>
        <p:nvSpPr>
          <p:cNvPr id="5167" name="Line 105"/>
          <p:cNvSpPr>
            <a:spLocks noChangeShapeType="1"/>
          </p:cNvSpPr>
          <p:nvPr/>
        </p:nvSpPr>
        <p:spPr bwMode="auto">
          <a:xfrm>
            <a:off x="1303338" y="3565525"/>
            <a:ext cx="690562" cy="0"/>
          </a:xfrm>
          <a:prstGeom prst="line">
            <a:avLst/>
          </a:prstGeom>
          <a:noFill/>
          <a:ln w="9525">
            <a:solidFill>
              <a:schemeClr val="tx1"/>
            </a:solidFill>
            <a:round/>
            <a:headEnd/>
            <a:tailEnd type="triangle" w="med" len="med"/>
          </a:ln>
        </p:spPr>
        <p:txBody>
          <a:bodyPr/>
          <a:lstStyle/>
          <a:p>
            <a:endParaRPr lang="en-US"/>
          </a:p>
        </p:txBody>
      </p:sp>
      <p:sp>
        <p:nvSpPr>
          <p:cNvPr id="5168" name="Line 106"/>
          <p:cNvSpPr>
            <a:spLocks noChangeShapeType="1"/>
          </p:cNvSpPr>
          <p:nvPr/>
        </p:nvSpPr>
        <p:spPr bwMode="auto">
          <a:xfrm>
            <a:off x="1295400" y="3810000"/>
            <a:ext cx="690563" cy="0"/>
          </a:xfrm>
          <a:prstGeom prst="line">
            <a:avLst/>
          </a:prstGeom>
          <a:noFill/>
          <a:ln w="9525">
            <a:solidFill>
              <a:schemeClr val="tx1"/>
            </a:solidFill>
            <a:round/>
            <a:headEnd/>
            <a:tailEnd type="triangle" w="med" len="med"/>
          </a:ln>
        </p:spPr>
        <p:txBody>
          <a:bodyPr/>
          <a:lstStyle/>
          <a:p>
            <a:endParaRPr lang="en-US"/>
          </a:p>
        </p:txBody>
      </p:sp>
      <p:sp>
        <p:nvSpPr>
          <p:cNvPr id="5169" name="Line 107"/>
          <p:cNvSpPr>
            <a:spLocks noChangeShapeType="1"/>
          </p:cNvSpPr>
          <p:nvPr/>
        </p:nvSpPr>
        <p:spPr bwMode="auto">
          <a:xfrm>
            <a:off x="1282700" y="4016375"/>
            <a:ext cx="690563" cy="0"/>
          </a:xfrm>
          <a:prstGeom prst="line">
            <a:avLst/>
          </a:prstGeom>
          <a:noFill/>
          <a:ln w="9525">
            <a:solidFill>
              <a:schemeClr val="tx1"/>
            </a:solidFill>
            <a:round/>
            <a:headEnd/>
            <a:tailEnd type="triangle" w="med" len="med"/>
          </a:ln>
        </p:spPr>
        <p:txBody>
          <a:bodyPr/>
          <a:lstStyle/>
          <a:p>
            <a:endParaRPr lang="en-US"/>
          </a:p>
        </p:txBody>
      </p:sp>
      <p:sp>
        <p:nvSpPr>
          <p:cNvPr id="5170" name="Line 108"/>
          <p:cNvSpPr>
            <a:spLocks noChangeShapeType="1"/>
          </p:cNvSpPr>
          <p:nvPr/>
        </p:nvSpPr>
        <p:spPr bwMode="auto">
          <a:xfrm>
            <a:off x="1295400" y="4224338"/>
            <a:ext cx="690563" cy="0"/>
          </a:xfrm>
          <a:prstGeom prst="line">
            <a:avLst/>
          </a:prstGeom>
          <a:noFill/>
          <a:ln w="9525">
            <a:solidFill>
              <a:schemeClr val="tx1"/>
            </a:solidFill>
            <a:round/>
            <a:headEnd/>
            <a:tailEnd type="triangle" w="med" len="med"/>
          </a:ln>
        </p:spPr>
        <p:txBody>
          <a:bodyPr/>
          <a:lstStyle/>
          <a:p>
            <a:endParaRPr lang="en-US"/>
          </a:p>
        </p:txBody>
      </p:sp>
      <p:sp>
        <p:nvSpPr>
          <p:cNvPr id="5172" name="TextBox 77"/>
          <p:cNvSpPr txBox="1">
            <a:spLocks noChangeArrowheads="1"/>
          </p:cNvSpPr>
          <p:nvPr/>
        </p:nvSpPr>
        <p:spPr bwMode="auto">
          <a:xfrm>
            <a:off x="152400" y="3581400"/>
            <a:ext cx="1095375" cy="646113"/>
          </a:xfrm>
          <a:prstGeom prst="rect">
            <a:avLst/>
          </a:prstGeom>
          <a:noFill/>
          <a:ln w="9525">
            <a:noFill/>
            <a:miter lim="800000"/>
            <a:headEnd/>
            <a:tailEnd/>
          </a:ln>
        </p:spPr>
        <p:txBody>
          <a:bodyPr wrap="none">
            <a:spAutoFit/>
          </a:bodyPr>
          <a:lstStyle/>
          <a:p>
            <a:r>
              <a:rPr lang="en-US"/>
              <a:t>Contacts</a:t>
            </a:r>
          </a:p>
          <a:p>
            <a:r>
              <a:rPr lang="en-US"/>
              <a:t> &amp; TTL</a:t>
            </a:r>
          </a:p>
        </p:txBody>
      </p:sp>
      <p:cxnSp>
        <p:nvCxnSpPr>
          <p:cNvPr id="61" name="Straight Connector 60"/>
          <p:cNvCxnSpPr>
            <a:stCxn id="5140" idx="0"/>
          </p:cNvCxnSpPr>
          <p:nvPr/>
        </p:nvCxnSpPr>
        <p:spPr>
          <a:xfrm rot="16200000" flipV="1">
            <a:off x="2124868" y="2790032"/>
            <a:ext cx="404813" cy="6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324100" y="2590800"/>
            <a:ext cx="800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endCxn id="5137" idx="2"/>
          </p:cNvCxnSpPr>
          <p:nvPr/>
        </p:nvCxnSpPr>
        <p:spPr>
          <a:xfrm rot="16200000" flipV="1">
            <a:off x="2774950" y="2241550"/>
            <a:ext cx="692150" cy="63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3578225" y="1563688"/>
            <a:ext cx="1092200" cy="222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77" name="TextBox 67"/>
          <p:cNvSpPr txBox="1">
            <a:spLocks noChangeArrowheads="1"/>
          </p:cNvSpPr>
          <p:nvPr/>
        </p:nvSpPr>
        <p:spPr bwMode="auto">
          <a:xfrm>
            <a:off x="6248400" y="990600"/>
            <a:ext cx="2603500" cy="1292662"/>
          </a:xfrm>
          <a:prstGeom prst="rect">
            <a:avLst/>
          </a:prstGeom>
          <a:noFill/>
          <a:ln w="9525">
            <a:solidFill>
              <a:schemeClr val="tx1"/>
            </a:solidFill>
            <a:prstDash val="dash"/>
            <a:miter lim="800000"/>
            <a:headEnd/>
            <a:tailEnd/>
          </a:ln>
        </p:spPr>
        <p:txBody>
          <a:bodyPr wrap="square">
            <a:spAutoFit/>
          </a:bodyPr>
          <a:lstStyle/>
          <a:p>
            <a:r>
              <a:rPr lang="en-US" sz="1800" dirty="0"/>
              <a:t>High Power </a:t>
            </a:r>
            <a:r>
              <a:rPr lang="en-US" sz="1800" dirty="0" smtClean="0"/>
              <a:t>RF System</a:t>
            </a:r>
          </a:p>
          <a:p>
            <a:endParaRPr lang="en-US" sz="1800" dirty="0" smtClean="0"/>
          </a:p>
          <a:p>
            <a:endParaRPr lang="en-US" sz="1800" dirty="0"/>
          </a:p>
          <a:p>
            <a:endParaRPr lang="en-US" dirty="0"/>
          </a:p>
        </p:txBody>
      </p:sp>
      <p:cxnSp>
        <p:nvCxnSpPr>
          <p:cNvPr id="70" name="Straight Arrow Connector 69"/>
          <p:cNvCxnSpPr/>
          <p:nvPr/>
        </p:nvCxnSpPr>
        <p:spPr>
          <a:xfrm rot="5400000">
            <a:off x="7115968" y="2485232"/>
            <a:ext cx="40005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5400000">
            <a:off x="8106568" y="2485232"/>
            <a:ext cx="401638"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80" name="TextBox 72"/>
          <p:cNvSpPr txBox="1">
            <a:spLocks noChangeArrowheads="1"/>
          </p:cNvSpPr>
          <p:nvPr/>
        </p:nvSpPr>
        <p:spPr bwMode="auto">
          <a:xfrm>
            <a:off x="6692900" y="2590800"/>
            <a:ext cx="1876425" cy="369888"/>
          </a:xfrm>
          <a:prstGeom prst="rect">
            <a:avLst/>
          </a:prstGeom>
          <a:noFill/>
          <a:ln w="9525">
            <a:noFill/>
            <a:miter lim="800000"/>
            <a:headEnd/>
            <a:tailEnd/>
          </a:ln>
        </p:spPr>
        <p:txBody>
          <a:bodyPr wrap="none">
            <a:spAutoFit/>
          </a:bodyPr>
          <a:lstStyle/>
          <a:p>
            <a:r>
              <a:rPr lang="en-US"/>
              <a:t>Interlock Signals</a:t>
            </a:r>
          </a:p>
        </p:txBody>
      </p:sp>
      <p:cxnSp>
        <p:nvCxnSpPr>
          <p:cNvPr id="75" name="Straight Arrow Connector 74"/>
          <p:cNvCxnSpPr/>
          <p:nvPr/>
        </p:nvCxnSpPr>
        <p:spPr>
          <a:xfrm rot="5400000" flipH="1" flipV="1">
            <a:off x="7463632" y="5776119"/>
            <a:ext cx="33655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5400000" flipH="1" flipV="1">
            <a:off x="5241926" y="5775325"/>
            <a:ext cx="33655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rot="5400000" flipH="1" flipV="1">
            <a:off x="3680619" y="5776119"/>
            <a:ext cx="334963"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Rectangle 2"/>
          <p:cNvSpPr txBox="1">
            <a:spLocks noChangeArrowheads="1"/>
          </p:cNvSpPr>
          <p:nvPr/>
        </p:nvSpPr>
        <p:spPr bwMode="auto">
          <a:xfrm>
            <a:off x="838200" y="228600"/>
            <a:ext cx="7467600" cy="561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4000" dirty="0" smtClean="0">
                <a:solidFill>
                  <a:srgbClr val="008000"/>
                </a:solidFill>
                <a:latin typeface="+mj-lt"/>
              </a:rPr>
              <a:t>RFPI – </a:t>
            </a:r>
            <a:r>
              <a:rPr lang="en-US" sz="3600" dirty="0" smtClean="0">
                <a:solidFill>
                  <a:srgbClr val="008000"/>
                </a:solidFill>
                <a:latin typeface="+mj-lt"/>
              </a:rPr>
              <a:t>System Architecture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277813"/>
            <a:ext cx="7543800" cy="561975"/>
          </a:xfrm>
        </p:spPr>
        <p:txBody>
          <a:bodyPr/>
          <a:lstStyle/>
          <a:p>
            <a:pPr algn="ctr"/>
            <a:r>
              <a:rPr lang="en-US" sz="4000" dirty="0" smtClean="0"/>
              <a:t>RFPI - </a:t>
            </a:r>
            <a:r>
              <a:rPr lang="en-US" dirty="0" smtClean="0"/>
              <a:t>Features</a:t>
            </a:r>
          </a:p>
        </p:txBody>
      </p:sp>
      <p:sp>
        <p:nvSpPr>
          <p:cNvPr id="12291" name="Rectangle 3"/>
          <p:cNvSpPr>
            <a:spLocks noGrp="1" noChangeArrowheads="1"/>
          </p:cNvSpPr>
          <p:nvPr>
            <p:ph idx="1"/>
          </p:nvPr>
        </p:nvSpPr>
        <p:spPr>
          <a:xfrm>
            <a:off x="457200" y="1295400"/>
            <a:ext cx="8229600" cy="5135563"/>
          </a:xfrm>
          <a:ln>
            <a:solidFill>
              <a:schemeClr val="bg1"/>
            </a:solidFill>
          </a:ln>
        </p:spPr>
        <p:txBody>
          <a:bodyPr/>
          <a:lstStyle/>
          <a:p>
            <a:pPr algn="just">
              <a:lnSpc>
                <a:spcPct val="80000"/>
              </a:lnSpc>
            </a:pPr>
            <a:r>
              <a:rPr lang="en-US" sz="2800" dirty="0" smtClean="0">
                <a:solidFill>
                  <a:srgbClr val="000099"/>
                </a:solidFill>
                <a:latin typeface="Times New Roman" pitchFamily="18" charset="0"/>
                <a:cs typeface="Times New Roman" pitchFamily="18" charset="0"/>
              </a:rPr>
              <a:t>RFPI operations are independent of VME64 bus activity.</a:t>
            </a:r>
          </a:p>
          <a:p>
            <a:pPr algn="just">
              <a:lnSpc>
                <a:spcPct val="80000"/>
              </a:lnSpc>
            </a:pPr>
            <a:r>
              <a:rPr lang="en-IN" sz="2800" dirty="0" smtClean="0">
                <a:solidFill>
                  <a:srgbClr val="000099"/>
                </a:solidFill>
                <a:latin typeface="Times New Roman" pitchFamily="18" charset="0"/>
                <a:cs typeface="Times New Roman" pitchFamily="18" charset="0"/>
              </a:rPr>
              <a:t>Programmable trip limits</a:t>
            </a:r>
            <a:endParaRPr lang="en-US" sz="2800" dirty="0" smtClean="0">
              <a:solidFill>
                <a:srgbClr val="000099"/>
              </a:solidFill>
              <a:latin typeface="Times New Roman" pitchFamily="18" charset="0"/>
              <a:cs typeface="Times New Roman" pitchFamily="18" charset="0"/>
            </a:endParaRPr>
          </a:p>
          <a:p>
            <a:pPr algn="just">
              <a:lnSpc>
                <a:spcPct val="80000"/>
              </a:lnSpc>
            </a:pPr>
            <a:r>
              <a:rPr lang="en-US" sz="2800" dirty="0" smtClean="0">
                <a:solidFill>
                  <a:srgbClr val="000099"/>
                </a:solidFill>
                <a:latin typeface="Times New Roman" pitchFamily="18" charset="0"/>
                <a:cs typeface="Times New Roman" pitchFamily="18" charset="0"/>
              </a:rPr>
              <a:t>The Set point and other control actions are dependent on VME Interface. In case of a link failure, interlock operations will continue as on board FPGA stores the DAC reference Value.</a:t>
            </a:r>
          </a:p>
          <a:p>
            <a:pPr algn="just">
              <a:lnSpc>
                <a:spcPct val="80000"/>
              </a:lnSpc>
            </a:pPr>
            <a:r>
              <a:rPr lang="en-IN" sz="2800" dirty="0" smtClean="0">
                <a:solidFill>
                  <a:srgbClr val="000099"/>
                </a:solidFill>
                <a:latin typeface="Times New Roman" pitchFamily="18" charset="0"/>
                <a:cs typeface="Times New Roman" pitchFamily="18" charset="0"/>
              </a:rPr>
              <a:t>Fail-safe mode of operation is built into the design </a:t>
            </a:r>
            <a:endParaRPr lang="en-US" sz="2800" dirty="0" smtClean="0">
              <a:solidFill>
                <a:srgbClr val="000099"/>
              </a:solidFill>
              <a:latin typeface="Times New Roman" pitchFamily="18" charset="0"/>
              <a:cs typeface="Times New Roman" pitchFamily="18" charset="0"/>
            </a:endParaRPr>
          </a:p>
          <a:p>
            <a:pPr algn="just">
              <a:lnSpc>
                <a:spcPct val="80000"/>
              </a:lnSpc>
            </a:pPr>
            <a:r>
              <a:rPr lang="en-IN" sz="2800" dirty="0" smtClean="0">
                <a:solidFill>
                  <a:srgbClr val="000099"/>
                </a:solidFill>
                <a:latin typeface="Times New Roman" pitchFamily="18" charset="0"/>
                <a:cs typeface="Times New Roman" pitchFamily="18" charset="0"/>
              </a:rPr>
              <a:t>Fast and deterministic response</a:t>
            </a:r>
            <a:endParaRPr lang="en-US" sz="2800" dirty="0" smtClean="0">
              <a:solidFill>
                <a:srgbClr val="000099"/>
              </a:solidFill>
              <a:latin typeface="Times New Roman" pitchFamily="18" charset="0"/>
              <a:cs typeface="Times New Roman" pitchFamily="18" charset="0"/>
            </a:endParaRPr>
          </a:p>
          <a:p>
            <a:pPr algn="just">
              <a:lnSpc>
                <a:spcPct val="80000"/>
              </a:lnSpc>
            </a:pPr>
            <a:r>
              <a:rPr lang="en-US" sz="2800" dirty="0" smtClean="0">
                <a:solidFill>
                  <a:srgbClr val="000099"/>
                </a:solidFill>
                <a:latin typeface="Times New Roman" pitchFamily="18" charset="0"/>
                <a:cs typeface="Times New Roman" pitchFamily="18" charset="0"/>
              </a:rPr>
              <a:t>Cable connect detection on all analog signals</a:t>
            </a:r>
          </a:p>
          <a:p>
            <a:pPr algn="just">
              <a:lnSpc>
                <a:spcPct val="80000"/>
              </a:lnSpc>
            </a:pPr>
            <a:r>
              <a:rPr lang="en-US" sz="2800" dirty="0" smtClean="0">
                <a:solidFill>
                  <a:srgbClr val="000099"/>
                </a:solidFill>
                <a:latin typeface="Times New Roman" pitchFamily="18" charset="0"/>
                <a:cs typeface="Times New Roman" pitchFamily="18" charset="0"/>
              </a:rPr>
              <a:t>Analog signals digitized and displayed through control system.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IFC_Instr&amp;Ctrl_Proposal">
  <a:themeElements>
    <a:clrScheme name="">
      <a:dk1>
        <a:srgbClr val="000000"/>
      </a:dk1>
      <a:lt1>
        <a:srgbClr val="FFFFF7"/>
      </a:lt1>
      <a:dk2>
        <a:srgbClr val="000000"/>
      </a:dk2>
      <a:lt2>
        <a:srgbClr val="808080"/>
      </a:lt2>
      <a:accent1>
        <a:srgbClr val="00CC99"/>
      </a:accent1>
      <a:accent2>
        <a:srgbClr val="3333CC"/>
      </a:accent2>
      <a:accent3>
        <a:srgbClr val="FFFFFA"/>
      </a:accent3>
      <a:accent4>
        <a:srgbClr val="000000"/>
      </a:accent4>
      <a:accent5>
        <a:srgbClr val="AAE2CA"/>
      </a:accent5>
      <a:accent6>
        <a:srgbClr val="2D2DB9"/>
      </a:accent6>
      <a:hlink>
        <a:srgbClr val="CCCCFF"/>
      </a:hlink>
      <a:folHlink>
        <a:srgbClr val="B2B2B2"/>
      </a:folHlink>
    </a:clrScheme>
    <a:fontScheme name="GDE TESLA 03-05">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GDE TESLA 03-0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DE TESLA 03-0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DE TESLA 03-05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DE TESLA 03-05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DE TESLA 03-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DE TESLA 03-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DE TESLA 03-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IIFC_Instr&amp;Ctrl_Proposal</Template>
  <TotalTime>1117</TotalTime>
  <Words>2568</Words>
  <Application>Microsoft Office PowerPoint</Application>
  <PresentationFormat>Letter Paper (8.5x11 in)</PresentationFormat>
  <Paragraphs>299</Paragraphs>
  <Slides>32</Slides>
  <Notes>18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IIFC_Instr&amp;Ctrl_Proposal</vt:lpstr>
      <vt:lpstr>IIFC   C&amp;I - Present Status</vt:lpstr>
      <vt:lpstr>IIFC: Areas of C&amp;I Collaboration </vt:lpstr>
      <vt:lpstr>RF Protection Interlock System</vt:lpstr>
      <vt:lpstr>RF Protection Interlock System</vt:lpstr>
      <vt:lpstr>RFPI - functions</vt:lpstr>
      <vt:lpstr>IIFC</vt:lpstr>
      <vt:lpstr>RFPI - subsystems</vt:lpstr>
      <vt:lpstr>Fast Signal Conditioning</vt:lpstr>
      <vt:lpstr>RFPI - Features</vt:lpstr>
      <vt:lpstr>RFPI - Low Speed signals</vt:lpstr>
      <vt:lpstr>VME64 -TRANSITION BOARD ARCHITECTURE</vt:lpstr>
      <vt:lpstr>Slide 12</vt:lpstr>
      <vt:lpstr>IIFC</vt:lpstr>
      <vt:lpstr>Proposed Modifications</vt:lpstr>
      <vt:lpstr>Slide 15</vt:lpstr>
      <vt:lpstr>Proposed Modifications Cont.</vt:lpstr>
      <vt:lpstr>Progress so far</vt:lpstr>
      <vt:lpstr>On Board Digitizer</vt:lpstr>
      <vt:lpstr>Modified System Control Board</vt:lpstr>
      <vt:lpstr>RF leakage channel</vt:lpstr>
      <vt:lpstr> PMT output  processing channel</vt:lpstr>
      <vt:lpstr>  Why Mezzanine card?</vt:lpstr>
      <vt:lpstr>Mechanical details of Mezzanine card</vt:lpstr>
      <vt:lpstr>Slide 24</vt:lpstr>
      <vt:lpstr>Mezzanine card</vt:lpstr>
      <vt:lpstr>Cable Sense Assembly</vt:lpstr>
      <vt:lpstr>Cross-section view of Bezel</vt:lpstr>
      <vt:lpstr>SMA and SMB Connections</vt:lpstr>
      <vt:lpstr>LLRF STATUS</vt:lpstr>
      <vt:lpstr>Slide 30</vt:lpstr>
      <vt:lpstr>Specififations of Samtec Connector</vt:lpstr>
      <vt:lpstr>Electrical Details of Mezzanine card</vt:lpstr>
    </vt:vector>
  </TitlesOfParts>
  <Company>Fermilab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IIFC C&amp;I status 2012-11-07</dc:title>
  <dc:subject>IIFC C&amp;I status 2012-11-07</dc:subject>
  <dc:creator>Shailesh Khole</dc:creator>
  <cp:lastModifiedBy>prieto</cp:lastModifiedBy>
  <cp:revision>104</cp:revision>
  <cp:lastPrinted>2001-03-27T18:51:47Z</cp:lastPrinted>
  <dcterms:created xsi:type="dcterms:W3CDTF">2012-07-25T14:24:49Z</dcterms:created>
  <dcterms:modified xsi:type="dcterms:W3CDTF">2012-11-20T23:48:25Z</dcterms:modified>
</cp:coreProperties>
</file>