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82" r:id="rId2"/>
  </p:sldMasterIdLst>
  <p:notesMasterIdLst>
    <p:notesMasterId r:id="rId10"/>
  </p:notesMasterIdLst>
  <p:handoutMasterIdLst>
    <p:handoutMasterId r:id="rId11"/>
  </p:handoutMasterIdLst>
  <p:sldIdLst>
    <p:sldId id="265" r:id="rId3"/>
    <p:sldId id="286" r:id="rId4"/>
    <p:sldId id="305" r:id="rId5"/>
    <p:sldId id="304" r:id="rId6"/>
    <p:sldId id="300" r:id="rId7"/>
    <p:sldId id="270" r:id="rId8"/>
    <p:sldId id="301" r:id="rId9"/>
  </p:sldIdLst>
  <p:sldSz cx="9144000" cy="6858000" type="screen4x3"/>
  <p:notesSz cx="7010400" cy="92964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5DD5483-647A-4871-82F6-421C1F86154A}">
          <p14:sldIdLst>
            <p14:sldId id="265"/>
            <p14:sldId id="286"/>
            <p14:sldId id="305"/>
            <p14:sldId id="304"/>
            <p14:sldId id="300"/>
            <p14:sldId id="270"/>
            <p14:sldId id="301"/>
          </p14:sldIdLst>
        </p14:section>
        <p14:section name="extra slide" id="{2E6BB51E-C3C9-4C98-8127-98C4712D76C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6600FF"/>
    <a:srgbClr val="004C97"/>
    <a:srgbClr val="003087"/>
    <a:srgbClr val="404040"/>
    <a:srgbClr val="E9EAF1"/>
    <a:srgbClr val="505050"/>
    <a:srgbClr val="63666A"/>
    <a:srgbClr val="A7A8AA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97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Helvetica" pitchFamily="124" charset="0"/>
              </a:defRPr>
            </a:lvl1pPr>
          </a:lstStyle>
          <a:p>
            <a:pPr>
              <a:defRPr/>
            </a:pPr>
            <a:fld id="{56E47BA0-0AD3-421F-955E-9ABE16CAB54E}" type="datetimeFigureOut">
              <a:rPr lang="en-US" altLang="en-US"/>
              <a:pPr>
                <a:defRPr/>
              </a:pPr>
              <a:t>8/24/2023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Helvetica" pitchFamily="124" charset="0"/>
              </a:defRPr>
            </a:lvl1pPr>
          </a:lstStyle>
          <a:p>
            <a:pPr>
              <a:defRPr/>
            </a:pPr>
            <a:fld id="{00481CEC-10F0-4BFB-9E2A-DDF431445A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07530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Helvetica" pitchFamily="124" charset="0"/>
              </a:defRPr>
            </a:lvl1pPr>
          </a:lstStyle>
          <a:p>
            <a:pPr>
              <a:defRPr/>
            </a:pPr>
            <a:fld id="{8AF37C3B-BC21-42F3-9B27-D758188CB0F8}" type="datetimeFigureOut">
              <a:rPr lang="en-US" altLang="en-US"/>
              <a:pPr>
                <a:defRPr/>
              </a:pPr>
              <a:t>8/24/2023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Helvetica" pitchFamily="124" charset="0"/>
              </a:defRPr>
            </a:lvl1pPr>
          </a:lstStyle>
          <a:p>
            <a:pPr>
              <a:defRPr/>
            </a:pPr>
            <a:fld id="{BB6268FF-779F-4B36-B075-E2ADD36402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52928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55650" indent="-290513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63638" indent="-23177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30363" indent="-23177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95500" indent="-23177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527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099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671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9243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13B6AEA4-AE11-4ED9-9B86-C69C88FA63A3}" type="slidenum">
              <a:rPr lang="en-US" altLang="en-US" sz="1200" smtClean="0">
                <a:latin typeface="Helvetica" panose="020B0604020202020204" pitchFamily="34" charset="0"/>
              </a:rPr>
              <a:pPr/>
              <a:t>1</a:t>
            </a:fld>
            <a:endParaRPr lang="en-US" altLang="en-US" sz="1200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624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4955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8/25/2023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74FF3-8DB7-4100-87D3-F2EE5BDF41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4243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8/25/2023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8CD09-BBAB-4164-9DAD-A7C638E2E8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8780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8/25/2023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66428-9A87-482B-AA1A-0EB7322FE3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6402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8/25/2023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54051-23D7-443D-88FD-82BD49E32C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8902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8/25/2023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78E6C-9F15-49E5-849D-03416D9FD0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7275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8/25/2023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CEEA0-0676-4D12-B4C2-CD700AE1CD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1043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8/25/2023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F1BB1-4B90-49AD-A740-CEFD4AF17E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3831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8/25/2023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D4941-45B9-4B94-BF3A-1EC49849D3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9300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r>
              <a:rPr lang="en-US" altLang="en-US"/>
              <a:t>8/25/2023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 eaLnBrk="1" hangingPunct="1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fld id="{BE2EC517-0E79-4ADC-91D4-D94C9F939D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8" r:id="rId1"/>
    <p:sldLayoutId id="2147484109" r:id="rId2"/>
    <p:sldLayoutId id="2147484101" r:id="rId3"/>
    <p:sldLayoutId id="2147484102" r:id="rId4"/>
    <p:sldLayoutId id="2147484103" r:id="rId5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 eaLnBrk="1" hangingPunct="1">
              <a:defRPr sz="900" smtClean="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r>
              <a:rPr lang="en-US" altLang="en-US"/>
              <a:t>8/25/2023</a:t>
            </a:r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fld id="{E8ECF250-2D3B-4E2F-997C-8D255E14B5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205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7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</a:rPr>
              <a:t>Muon Campus Operation Report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</a:rPr>
              <a:t>Jim Morgan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</a:rPr>
              <a:t>Friday 09:00 Operation Meeting 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</a:rPr>
              <a:t>August 25, 2023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A4576-5A42-4024-8B1E-658088B78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Muon Campus status (week of Aug 11-17)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C8E1D7-718F-4B69-B0BB-E2437D16E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8/25/2023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7ADB4-F7C8-403F-A498-26D2FD547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Jim Morgan | Muon Campus Status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311C2-48AE-4864-91BD-D693DB329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8314C-A771-4F09-8217-50D2607032C5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6200000">
            <a:off x="4541858" y="2305205"/>
            <a:ext cx="2067190" cy="497786"/>
          </a:xfrm>
        </p:spPr>
        <p:txBody>
          <a:bodyPr/>
          <a:lstStyle/>
          <a:p>
            <a:pPr marL="0" indent="0"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KPS5A PFL  Repair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72C2581-ACFD-4344-BDD5-B799229E1A83}"/>
              </a:ext>
            </a:extLst>
          </p:cNvPr>
          <p:cNvSpPr txBox="1">
            <a:spLocks/>
          </p:cNvSpPr>
          <p:nvPr/>
        </p:nvSpPr>
        <p:spPr>
          <a:xfrm>
            <a:off x="3932917" y="4015085"/>
            <a:ext cx="1517974" cy="198912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bg1"/>
                </a:solidFill>
              </a:rPr>
              <a:t>Intentional Accelerator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bg1"/>
                </a:solidFill>
              </a:rPr>
              <a:t>Standby Period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0A51B29-A5F2-453C-B600-9F742CAF0C89}"/>
              </a:ext>
            </a:extLst>
          </p:cNvPr>
          <p:cNvSpPr txBox="1">
            <a:spLocks/>
          </p:cNvSpPr>
          <p:nvPr/>
        </p:nvSpPr>
        <p:spPr>
          <a:xfrm rot="16200000">
            <a:off x="6050398" y="2350981"/>
            <a:ext cx="1707779" cy="497786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bg1"/>
                </a:solidFill>
              </a:rPr>
              <a:t>MC-1 Controlled Access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ECAAB-82EA-4488-8934-2EA55ACC3947}"/>
              </a:ext>
            </a:extLst>
          </p:cNvPr>
          <p:cNvSpPr txBox="1">
            <a:spLocks/>
          </p:cNvSpPr>
          <p:nvPr/>
        </p:nvSpPr>
        <p:spPr>
          <a:xfrm rot="16200000">
            <a:off x="5171960" y="1658111"/>
            <a:ext cx="2500412" cy="497786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bg1"/>
                </a:solidFill>
              </a:rPr>
              <a:t>Study – Alternative M5 optics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2897469C-900D-48CA-A845-EB27EF05CC65}"/>
              </a:ext>
            </a:extLst>
          </p:cNvPr>
          <p:cNvSpPr txBox="1">
            <a:spLocks/>
          </p:cNvSpPr>
          <p:nvPr/>
        </p:nvSpPr>
        <p:spPr>
          <a:xfrm rot="16200000">
            <a:off x="6645398" y="3448064"/>
            <a:ext cx="1183821" cy="261166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bg1"/>
                </a:solidFill>
              </a:rPr>
              <a:t>G-2 Trolley Run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A645234F-2652-4435-B9EF-645C09FBEDD2}"/>
              </a:ext>
            </a:extLst>
          </p:cNvPr>
          <p:cNvSpPr txBox="1">
            <a:spLocks/>
          </p:cNvSpPr>
          <p:nvPr/>
        </p:nvSpPr>
        <p:spPr>
          <a:xfrm>
            <a:off x="5711294" y="5351826"/>
            <a:ext cx="2673063" cy="497786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bg1"/>
                </a:solidFill>
              </a:rPr>
              <a:t>&lt;------------Week Days -------------------</a:t>
            </a:r>
            <a:r>
              <a:rPr lang="en-US" sz="1200" dirty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1A90B59B-B90A-46DA-8A38-044E39BF583F}"/>
              </a:ext>
            </a:extLst>
          </p:cNvPr>
          <p:cNvSpPr txBox="1">
            <a:spLocks/>
          </p:cNvSpPr>
          <p:nvPr/>
        </p:nvSpPr>
        <p:spPr>
          <a:xfrm rot="16200000">
            <a:off x="5831837" y="1233627"/>
            <a:ext cx="2500412" cy="497786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bg1"/>
                </a:solidFill>
              </a:rPr>
              <a:t>Study – M1-M3 Optics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FA65EA-4B2E-4FB1-9BFC-95C554DB4EEA}"/>
              </a:ext>
            </a:extLst>
          </p:cNvPr>
          <p:cNvSpPr txBox="1"/>
          <p:nvPr/>
        </p:nvSpPr>
        <p:spPr>
          <a:xfrm>
            <a:off x="228600" y="929598"/>
            <a:ext cx="854361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ESS2 was isolated and pumped back down after a small speck was removed from the cathode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On Tuesday, a front-end reboot caused septum ion pumps to turn off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The current vs voltage curve is the same now as it was before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Repair attempts have ended, DR has been switched to supervised access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ESS1 foil plane installed in vacuum vessel yesterday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Delivery Ring Wall Current Monitor has been removed from the 10 straight and will be moved to the M4 extraction line.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Instrumentation not needed for Mu2e has been removed from the 10 straight (two Proportional Wire Chambers and one Ion Chamber)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Attempt to repair Q506 bellows leak with VacSeal was not successful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Booster group has noticed a correlation between tunnel leaks and Muon Campus LCW pressure, we will help determine if this is the cause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AP-0 Air Conditioner Replacement work is paused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A simple design change has been proposed for the return air ductwork and work could resume in a week or two if there are no objections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Pre-Target exhaust blower EF1 has a bad VFD controller that needs to be replaced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298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75BEBCC-E6ED-7610-47BE-726B0853A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344" y="859447"/>
            <a:ext cx="6747311" cy="53600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9C8AA5-C407-4911-DB06-420273200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ESS2 Vacuum over 10 days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21ED8E-92F1-E383-2458-40666E470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8/25/2023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E937F1-5ED3-5FEF-DA7D-D1FE096CD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Jim Morgan | Muon Campus Status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9A08B-A5D5-485B-2454-1EED02227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5B0AFB-4431-25D1-019D-A764DB58DD79}"/>
              </a:ext>
            </a:extLst>
          </p:cNvPr>
          <p:cNvSpPr txBox="1"/>
          <p:nvPr/>
        </p:nvSpPr>
        <p:spPr>
          <a:xfrm rot="16200000">
            <a:off x="3682770" y="4292294"/>
            <a:ext cx="18134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</a:rPr>
              <a:t>Vacuum Isolation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779E65-1AF5-0F22-3767-EC8B14781D91}"/>
              </a:ext>
            </a:extLst>
          </p:cNvPr>
          <p:cNvSpPr txBox="1"/>
          <p:nvPr/>
        </p:nvSpPr>
        <p:spPr>
          <a:xfrm rot="16200000">
            <a:off x="5596128" y="4292294"/>
            <a:ext cx="18134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</a:rPr>
              <a:t>Front-end Reboot</a:t>
            </a:r>
          </a:p>
        </p:txBody>
      </p:sp>
    </p:spTree>
    <p:extLst>
      <p:ext uri="{BB962C8B-B14F-4D97-AF65-F5344CB8AC3E}">
        <p14:creationId xmlns:p14="http://schemas.microsoft.com/office/powerpoint/2010/main" val="2603918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E40B5-F545-053E-66F7-65D0611DC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ESS2 current vs voltage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C206D4-1932-0520-C702-FC6357A01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8/25/2023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8AF71C-BB53-EE0A-06C6-53DD20DFE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Jim Morgan | Muon Campus Status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36BB13-968D-8372-4B79-4048B6165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5E3345E2-4731-2FAC-3BE3-884045331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990600"/>
            <a:ext cx="6096000" cy="4876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6CA1F95-37F8-1B39-3CE1-32E0B0DAA5F8}"/>
              </a:ext>
            </a:extLst>
          </p:cNvPr>
          <p:cNvSpPr txBox="1"/>
          <p:nvPr/>
        </p:nvSpPr>
        <p:spPr>
          <a:xfrm>
            <a:off x="6594190" y="3045476"/>
            <a:ext cx="1532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CC"/>
                </a:solidFill>
              </a:rPr>
              <a:t>Current on August 13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499D2B-1C54-65AC-8673-BB9402AAAF61}"/>
              </a:ext>
            </a:extLst>
          </p:cNvPr>
          <p:cNvSpPr txBox="1"/>
          <p:nvPr/>
        </p:nvSpPr>
        <p:spPr>
          <a:xfrm>
            <a:off x="5574426" y="4456438"/>
            <a:ext cx="1532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FF00"/>
                </a:solidFill>
              </a:rPr>
              <a:t>Current on August 23</a:t>
            </a:r>
          </a:p>
        </p:txBody>
      </p:sp>
    </p:spTree>
    <p:extLst>
      <p:ext uri="{BB962C8B-B14F-4D97-AF65-F5344CB8AC3E}">
        <p14:creationId xmlns:p14="http://schemas.microsoft.com/office/powerpoint/2010/main" val="3592306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C1DA4-BBE9-42B6-9F9E-4A6E97348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AP-0 Air Handling Systems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2E8859A-379C-423D-AFDB-F831BC4327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96"/>
          <a:stretch/>
        </p:blipFill>
        <p:spPr>
          <a:xfrm>
            <a:off x="621523" y="854074"/>
            <a:ext cx="7900954" cy="5357923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32B1A2-3FBF-412D-B895-CD23A089C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panose="020B0604020202020204" pitchFamily="34" charset="0"/>
                <a:ea typeface="Geneva" pitchFamily="121" charset="-128"/>
                <a:cs typeface="+mn-cs"/>
              </a:rPr>
              <a:t>8/25/2023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4D44C5-01EC-420D-96C2-737E78FF2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ＭＳ Ｐゴシック" charset="0"/>
              </a:rPr>
              <a:t>Jim Morgan | Muon Campus Status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/>
              <a:ea typeface="ＭＳ Ｐゴシック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03DEFC-BB4A-4516-9D6C-A487D5ADC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E9C158-AEF1-41A2-A6CE-6F0BAB305EF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panose="020B0604020202020204" pitchFamily="34" charset="0"/>
                <a:ea typeface="Geneva" pitchFamily="121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panose="020B0604020202020204" pitchFamily="34" charset="0"/>
              <a:ea typeface="Geneva" pitchFamily="121" charset="-128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5EB8D0-7555-40B0-83EB-05DCEE208792}"/>
              </a:ext>
            </a:extLst>
          </p:cNvPr>
          <p:cNvSpPr txBox="1"/>
          <p:nvPr/>
        </p:nvSpPr>
        <p:spPr>
          <a:xfrm>
            <a:off x="4695825" y="3363758"/>
            <a:ext cx="13131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Calibri" panose="020F0502020204030204" pitchFamily="34" charset="0"/>
                <a:ea typeface="Geneva" pitchFamily="121" charset="-128"/>
                <a:cs typeface="+mn-cs"/>
              </a:rPr>
              <a:t>Damper, open when EF-3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Calibri" panose="020F0502020204030204" pitchFamily="34" charset="0"/>
                <a:ea typeface="Geneva" pitchFamily="121" charset="-128"/>
                <a:cs typeface="+mn-cs"/>
              </a:rPr>
              <a:t>(Pre-Vault) is running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Calibri" panose="020F0502020204030204" pitchFamily="34" charset="0"/>
              <a:ea typeface="Geneva" pitchFamily="121" charset="-128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EEF092-B407-4FA9-88BA-9BEFAEC03993}"/>
              </a:ext>
            </a:extLst>
          </p:cNvPr>
          <p:cNvSpPr txBox="1"/>
          <p:nvPr/>
        </p:nvSpPr>
        <p:spPr>
          <a:xfrm>
            <a:off x="3189930" y="1858420"/>
            <a:ext cx="1306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Calibri" panose="020F0502020204030204" pitchFamily="34" charset="0"/>
                <a:ea typeface="Geneva" pitchFamily="121" charset="-128"/>
                <a:cs typeface="+mn-cs"/>
              </a:rPr>
              <a:t>Air handling unit AHU3 is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Calibri" panose="020F0502020204030204" pitchFamily="34" charset="0"/>
                <a:ea typeface="Geneva" pitchFamily="121" charset="-128"/>
                <a:cs typeface="+mn-cs"/>
              </a:rPr>
              <a:t>above Target Vault, A/C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Calibri" panose="020F0502020204030204" pitchFamily="34" charset="0"/>
                <a:ea typeface="Geneva" pitchFamily="121" charset="-128"/>
                <a:cs typeface="+mn-cs"/>
              </a:rPr>
              <a:t>units are behind building,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Calibri" panose="020F0502020204030204" pitchFamily="34" charset="0"/>
                <a:ea typeface="Geneva" pitchFamily="121" charset="-128"/>
                <a:cs typeface="+mn-cs"/>
              </a:rPr>
              <a:t>recirculates air within AP-0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Calibri" panose="020F0502020204030204" pitchFamily="34" charset="0"/>
              <a:ea typeface="Geneva" pitchFamily="121" charset="-128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52B0A8-C295-4561-BE26-3430BB9B6D86}"/>
              </a:ext>
            </a:extLst>
          </p:cNvPr>
          <p:cNvSpPr txBox="1"/>
          <p:nvPr/>
        </p:nvSpPr>
        <p:spPr>
          <a:xfrm>
            <a:off x="2899975" y="5364227"/>
            <a:ext cx="5757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AF272F"/>
                </a:solidFill>
                <a:effectLst/>
                <a:uLnTx/>
                <a:uFillTx/>
                <a:latin typeface="Calibri" panose="020F0502020204030204" pitchFamily="34" charset="0"/>
                <a:ea typeface="Geneva" pitchFamily="121" charset="-128"/>
                <a:cs typeface="+mn-cs"/>
              </a:rPr>
              <a:t>Pre-Vault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AF272F"/>
              </a:solidFill>
              <a:effectLst/>
              <a:uLnTx/>
              <a:uFillTx/>
              <a:latin typeface="Calibri" panose="020F0502020204030204" pitchFamily="34" charset="0"/>
              <a:ea typeface="Geneva" pitchFamily="121" charset="-128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577E63-532C-4C1B-8E46-C01946BD392C}"/>
              </a:ext>
            </a:extLst>
          </p:cNvPr>
          <p:cNvSpPr txBox="1"/>
          <p:nvPr/>
        </p:nvSpPr>
        <p:spPr>
          <a:xfrm>
            <a:off x="688721" y="5342440"/>
            <a:ext cx="6635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AF272F"/>
                </a:solidFill>
                <a:effectLst/>
                <a:uLnTx/>
                <a:uFillTx/>
                <a:latin typeface="Calibri" panose="020F0502020204030204" pitchFamily="34" charset="0"/>
                <a:ea typeface="Geneva" pitchFamily="121" charset="-128"/>
                <a:cs typeface="+mn-cs"/>
              </a:rPr>
              <a:t>Pre-Target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AF272F"/>
              </a:solidFill>
              <a:effectLst/>
              <a:uLnTx/>
              <a:uFillTx/>
              <a:latin typeface="Calibri" panose="020F0502020204030204" pitchFamily="34" charset="0"/>
              <a:ea typeface="Geneva" pitchFamily="121" charset="-128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B59BF1-E111-4B5A-B5E0-2F8D315FB9EB}"/>
              </a:ext>
            </a:extLst>
          </p:cNvPr>
          <p:cNvSpPr txBox="1"/>
          <p:nvPr/>
        </p:nvSpPr>
        <p:spPr>
          <a:xfrm>
            <a:off x="4527509" y="5346820"/>
            <a:ext cx="6635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AF272F"/>
                </a:solidFill>
                <a:effectLst/>
                <a:uLnTx/>
                <a:uFillTx/>
                <a:latin typeface="Calibri" panose="020F0502020204030204" pitchFamily="34" charset="0"/>
                <a:ea typeface="Geneva" pitchFamily="121" charset="-128"/>
                <a:cs typeface="+mn-cs"/>
              </a:rPr>
              <a:t>Transport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AF272F"/>
              </a:solidFill>
              <a:effectLst/>
              <a:uLnTx/>
              <a:uFillTx/>
              <a:latin typeface="Calibri" panose="020F0502020204030204" pitchFamily="34" charset="0"/>
              <a:ea typeface="Geneva" pitchFamily="121" charset="-128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56ABF5-5A5A-40AC-BB0D-C99D29F16581}"/>
              </a:ext>
            </a:extLst>
          </p:cNvPr>
          <p:cNvSpPr txBox="1"/>
          <p:nvPr/>
        </p:nvSpPr>
        <p:spPr>
          <a:xfrm>
            <a:off x="1635269" y="1125352"/>
            <a:ext cx="15937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Calibri" panose="020F0502020204030204" pitchFamily="34" charset="0"/>
                <a:ea typeface="Geneva" pitchFamily="121" charset="-128"/>
                <a:cs typeface="+mn-cs"/>
              </a:rPr>
              <a:t>Air Handler above south entrance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Calibri" panose="020F0502020204030204" pitchFamily="34" charset="0"/>
              <a:ea typeface="Geneva" pitchFamily="121" charset="-128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D3EE15-C868-46E3-8298-AE1F2DA56E62}"/>
              </a:ext>
            </a:extLst>
          </p:cNvPr>
          <p:cNvSpPr txBox="1"/>
          <p:nvPr/>
        </p:nvSpPr>
        <p:spPr>
          <a:xfrm>
            <a:off x="3493294" y="909908"/>
            <a:ext cx="21050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Calibri" panose="020F0502020204030204" pitchFamily="34" charset="0"/>
                <a:ea typeface="Geneva" pitchFamily="121" charset="-128"/>
                <a:cs typeface="+mn-cs"/>
              </a:rPr>
              <a:t>Building relief damper near north roll-up door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Calibri" panose="020F0502020204030204" pitchFamily="34" charset="0"/>
              <a:ea typeface="Geneva" pitchFamily="121" charset="-128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C2F443-CC36-4D86-831A-2073DB54F75E}"/>
              </a:ext>
            </a:extLst>
          </p:cNvPr>
          <p:cNvSpPr txBox="1"/>
          <p:nvPr/>
        </p:nvSpPr>
        <p:spPr>
          <a:xfrm>
            <a:off x="704200" y="2020211"/>
            <a:ext cx="10358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Calibri" panose="020F0502020204030204" pitchFamily="34" charset="0"/>
                <a:ea typeface="Geneva" pitchFamily="121" charset="-128"/>
                <a:cs typeface="+mn-cs"/>
              </a:rPr>
              <a:t>AP-0 to outside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Calibri" panose="020F0502020204030204" pitchFamily="34" charset="0"/>
                <a:ea typeface="Geneva" pitchFamily="121" charset="-128"/>
                <a:cs typeface="+mn-cs"/>
              </a:rPr>
              <a:t>differential pressure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Calibri" panose="020F0502020204030204" pitchFamily="34" charset="0"/>
              <a:ea typeface="Geneva" pitchFamily="121" charset="-128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A4FFE0-A08C-49AC-ABD8-5CEEBAF21D17}"/>
              </a:ext>
            </a:extLst>
          </p:cNvPr>
          <p:cNvSpPr txBox="1"/>
          <p:nvPr/>
        </p:nvSpPr>
        <p:spPr>
          <a:xfrm>
            <a:off x="453224" y="1120268"/>
            <a:ext cx="100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Calibri" panose="020F0502020204030204" pitchFamily="34" charset="0"/>
                <a:ea typeface="Geneva" pitchFamily="121" charset="-128"/>
                <a:cs typeface="+mn-cs"/>
              </a:rPr>
              <a:t>Outside air intake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Calibri" panose="020F0502020204030204" pitchFamily="34" charset="0"/>
                <a:ea typeface="Geneva" pitchFamily="121" charset="-128"/>
                <a:cs typeface="+mn-cs"/>
              </a:rPr>
              <a:t>behind grating near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Calibri" panose="020F0502020204030204" pitchFamily="34" charset="0"/>
                <a:ea typeface="Geneva" pitchFamily="121" charset="-128"/>
                <a:cs typeface="+mn-cs"/>
              </a:rPr>
              <a:t>south entrance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Calibri" panose="020F0502020204030204" pitchFamily="34" charset="0"/>
              <a:ea typeface="Geneva" pitchFamily="121" charset="-128"/>
              <a:cs typeface="+mn-cs"/>
            </a:endParaRPr>
          </a:p>
        </p:txBody>
      </p:sp>
      <p:pic>
        <p:nvPicPr>
          <p:cNvPr id="18" name="Picture 17" descr="A picture containing building, table, room, old&#10;&#10;Description automatically generated">
            <a:extLst>
              <a:ext uri="{FF2B5EF4-FFF2-40B4-BE49-F238E27FC236}">
                <a16:creationId xmlns:a16="http://schemas.microsoft.com/office/drawing/2014/main" id="{FFAE3399-E3E9-4944-B49E-F6015EEDFA9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6668" y="5534774"/>
            <a:ext cx="1126591" cy="751061"/>
          </a:xfrm>
          <a:prstGeom prst="rect">
            <a:avLst/>
          </a:prstGeom>
        </p:spPr>
      </p:pic>
      <p:pic>
        <p:nvPicPr>
          <p:cNvPr id="19" name="Picture 18" descr="A dirty old room&#10;&#10;Description automatically generated">
            <a:extLst>
              <a:ext uri="{FF2B5EF4-FFF2-40B4-BE49-F238E27FC236}">
                <a16:creationId xmlns:a16="http://schemas.microsoft.com/office/drawing/2014/main" id="{110C3BA8-25D6-4928-9B79-C7DB4F58BD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5916" y="5518668"/>
            <a:ext cx="824259" cy="767167"/>
          </a:xfrm>
          <a:prstGeom prst="rect">
            <a:avLst/>
          </a:prstGeom>
        </p:spPr>
      </p:pic>
      <p:pic>
        <p:nvPicPr>
          <p:cNvPr id="20" name="Picture 19" descr="A close up of an old building&#10;&#10;Description automatically generated">
            <a:extLst>
              <a:ext uri="{FF2B5EF4-FFF2-40B4-BE49-F238E27FC236}">
                <a16:creationId xmlns:a16="http://schemas.microsoft.com/office/drawing/2014/main" id="{8436D156-5215-4C54-8545-0D322A500C3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-1" y="2415050"/>
            <a:ext cx="883273" cy="76716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CFBE6A1-EFDB-4DB9-A4AF-0939EE552B3D}"/>
              </a:ext>
            </a:extLst>
          </p:cNvPr>
          <p:cNvSpPr txBox="1"/>
          <p:nvPr/>
        </p:nvSpPr>
        <p:spPr>
          <a:xfrm>
            <a:off x="6162676" y="1642822"/>
            <a:ext cx="5485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Calibri" panose="020F0502020204030204" pitchFamily="34" charset="0"/>
                <a:ea typeface="Geneva" pitchFamily="121" charset="-128"/>
                <a:cs typeface="+mn-cs"/>
              </a:rPr>
              <a:t>Bathroom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Calibri" panose="020F0502020204030204" pitchFamily="34" charset="0"/>
                <a:ea typeface="Geneva" pitchFamily="121" charset="-128"/>
                <a:cs typeface="+mn-cs"/>
              </a:rPr>
              <a:t>exhaust fan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Calibri" panose="020F0502020204030204" pitchFamily="34" charset="0"/>
              <a:ea typeface="Geneva" pitchFamily="121" charset="-128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642326A-6EDC-4EF8-AA1A-5F1CBE532649}"/>
              </a:ext>
            </a:extLst>
          </p:cNvPr>
          <p:cNvSpPr txBox="1"/>
          <p:nvPr/>
        </p:nvSpPr>
        <p:spPr>
          <a:xfrm>
            <a:off x="7252064" y="1501409"/>
            <a:ext cx="5485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Calibri" panose="020F0502020204030204" pitchFamily="34" charset="0"/>
                <a:ea typeface="Geneva" pitchFamily="121" charset="-128"/>
                <a:cs typeface="+mn-cs"/>
              </a:rPr>
              <a:t>Tunnel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Calibri" panose="020F0502020204030204" pitchFamily="34" charset="0"/>
                <a:ea typeface="Geneva" pitchFamily="121" charset="-128"/>
                <a:cs typeface="+mn-cs"/>
              </a:rPr>
              <a:t>ventilation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Calibri" panose="020F0502020204030204" pitchFamily="34" charset="0"/>
              <a:ea typeface="Geneva" pitchFamily="121" charset="-128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D197C52-2AD9-469B-8A4A-A54351DD8112}"/>
              </a:ext>
            </a:extLst>
          </p:cNvPr>
          <p:cNvSpPr txBox="1"/>
          <p:nvPr/>
        </p:nvSpPr>
        <p:spPr>
          <a:xfrm>
            <a:off x="6113535" y="3360991"/>
            <a:ext cx="5485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Calibri" panose="020F0502020204030204" pitchFamily="34" charset="0"/>
                <a:ea typeface="Geneva" pitchFamily="121" charset="-128"/>
                <a:cs typeface="+mn-cs"/>
              </a:rPr>
              <a:t>Tunnel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Calibri" panose="020F0502020204030204" pitchFamily="34" charset="0"/>
                <a:ea typeface="Geneva" pitchFamily="121" charset="-128"/>
                <a:cs typeface="+mn-cs"/>
              </a:rPr>
              <a:t>ventilation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Calibri" panose="020F0502020204030204" pitchFamily="34" charset="0"/>
              <a:ea typeface="Geneva" pitchFamily="121" charset="-128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7CA3737-C3D8-49F1-906D-7C49E81A32E5}"/>
              </a:ext>
            </a:extLst>
          </p:cNvPr>
          <p:cNvSpPr txBox="1"/>
          <p:nvPr/>
        </p:nvSpPr>
        <p:spPr>
          <a:xfrm>
            <a:off x="2762340" y="2337579"/>
            <a:ext cx="9332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Calibri" panose="020F0502020204030204" pitchFamily="34" charset="0"/>
                <a:ea typeface="Geneva" pitchFamily="121" charset="-128"/>
                <a:cs typeface="+mn-cs"/>
              </a:rPr>
              <a:t>Recirculated and cooled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Calibri" panose="020F0502020204030204" pitchFamily="34" charset="0"/>
                <a:ea typeface="Geneva" pitchFamily="121" charset="-128"/>
                <a:cs typeface="+mn-cs"/>
              </a:rPr>
              <a:t>Building air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Calibri" panose="020F0502020204030204" pitchFamily="34" charset="0"/>
              <a:ea typeface="Geneva" pitchFamily="121" charset="-128"/>
              <a:cs typeface="+mn-cs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D027039-6838-4C8A-9CBE-A2F4708E8C3A}"/>
              </a:ext>
            </a:extLst>
          </p:cNvPr>
          <p:cNvCxnSpPr/>
          <p:nvPr/>
        </p:nvCxnSpPr>
        <p:spPr>
          <a:xfrm flipH="1">
            <a:off x="1838325" y="2196648"/>
            <a:ext cx="219075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C75F4779-93CC-494A-910A-D5F4D849317A}"/>
              </a:ext>
            </a:extLst>
          </p:cNvPr>
          <p:cNvSpPr txBox="1"/>
          <p:nvPr/>
        </p:nvSpPr>
        <p:spPr>
          <a:xfrm>
            <a:off x="7569892" y="4439270"/>
            <a:ext cx="1596912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Calibri" panose="020F0502020204030204" pitchFamily="34" charset="0"/>
                <a:ea typeface="Geneva" pitchFamily="121" charset="-128"/>
                <a:cs typeface="+mn-cs"/>
              </a:rPr>
              <a:t>ACCU – Air-Cooled Condensing Unit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Calibri" panose="020F0502020204030204" pitchFamily="34" charset="0"/>
                <a:ea typeface="Geneva" pitchFamily="121" charset="-128"/>
                <a:cs typeface="+mn-cs"/>
              </a:rPr>
              <a:t>AF – Air flow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Calibri" panose="020F0502020204030204" pitchFamily="34" charset="0"/>
                <a:ea typeface="Geneva" pitchFamily="121" charset="-128"/>
                <a:cs typeface="+mn-cs"/>
              </a:rPr>
              <a:t>AHU – Air Handling Unit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Calibri" panose="020F0502020204030204" pitchFamily="34" charset="0"/>
                <a:ea typeface="Geneva" pitchFamily="121" charset="-128"/>
                <a:cs typeface="+mn-cs"/>
              </a:rPr>
              <a:t>DPT – Differential Pressure Transducer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Calibri" panose="020F0502020204030204" pitchFamily="34" charset="0"/>
                <a:ea typeface="Geneva" pitchFamily="121" charset="-128"/>
                <a:cs typeface="+mn-cs"/>
              </a:rPr>
              <a:t>DM - Damper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Calibri" panose="020F0502020204030204" pitchFamily="34" charset="0"/>
                <a:ea typeface="Geneva" pitchFamily="121" charset="-128"/>
                <a:cs typeface="+mn-cs"/>
              </a:rPr>
              <a:t>EF – Exhaust Fan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Calibri" panose="020F0502020204030204" pitchFamily="34" charset="0"/>
                <a:ea typeface="Geneva" pitchFamily="121" charset="-128"/>
                <a:cs typeface="+mn-cs"/>
              </a:rPr>
              <a:t>HS – Humidity Sensor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Calibri" panose="020F0502020204030204" pitchFamily="34" charset="0"/>
                <a:ea typeface="Geneva" pitchFamily="121" charset="-128"/>
                <a:cs typeface="+mn-cs"/>
              </a:rPr>
              <a:t>TS – Temperature Sensor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Calibri" panose="020F0502020204030204" pitchFamily="34" charset="0"/>
                <a:ea typeface="Geneva" pitchFamily="121" charset="-128"/>
                <a:cs typeface="+mn-cs"/>
              </a:rPr>
              <a:t>VSD – Variable speed drive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Calibri" panose="020F0502020204030204" pitchFamily="34" charset="0"/>
              <a:ea typeface="Geneva" pitchFamily="121" charset="-128"/>
              <a:cs typeface="+mn-cs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FDDAD6C-FCD7-4941-8ACA-C5A6B62D84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2804" y="3182216"/>
            <a:ext cx="723906" cy="159778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3C945C4-6231-429D-9673-5C04B842DA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2083" y="5552645"/>
            <a:ext cx="1030409" cy="748556"/>
          </a:xfrm>
          <a:prstGeom prst="rect">
            <a:avLst/>
          </a:prstGeom>
        </p:spPr>
      </p:pic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00212DD-B70F-4FED-AD0A-38B809ABC6A5}"/>
              </a:ext>
            </a:extLst>
          </p:cNvPr>
          <p:cNvCxnSpPr>
            <a:cxnSpLocks/>
          </p:cNvCxnSpPr>
          <p:nvPr/>
        </p:nvCxnSpPr>
        <p:spPr>
          <a:xfrm>
            <a:off x="342900" y="4215948"/>
            <a:ext cx="527076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1C1D763-52F2-45C9-9677-F365F5D47729}"/>
              </a:ext>
            </a:extLst>
          </p:cNvPr>
          <p:cNvCxnSpPr>
            <a:cxnSpLocks/>
          </p:cNvCxnSpPr>
          <p:nvPr/>
        </p:nvCxnSpPr>
        <p:spPr>
          <a:xfrm flipV="1">
            <a:off x="2067287" y="5342440"/>
            <a:ext cx="206364" cy="176228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C41E9C2D-A8DD-49A9-96BF-F90FB96BFAA9}"/>
              </a:ext>
            </a:extLst>
          </p:cNvPr>
          <p:cNvSpPr txBox="1"/>
          <p:nvPr/>
        </p:nvSpPr>
        <p:spPr>
          <a:xfrm>
            <a:off x="2230226" y="4529582"/>
            <a:ext cx="8306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Calibri" panose="020F0502020204030204" pitchFamily="34" charset="0"/>
                <a:ea typeface="Geneva" pitchFamily="121" charset="-128"/>
                <a:cs typeface="+mn-cs"/>
              </a:rPr>
              <a:t>Differential pressure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Calibri" panose="020F0502020204030204" pitchFamily="34" charset="0"/>
                <a:ea typeface="Geneva" pitchFamily="121" charset="-128"/>
                <a:cs typeface="+mn-cs"/>
              </a:rPr>
              <a:t>across HEPA filter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Calibri" panose="020F0502020204030204" pitchFamily="34" charset="0"/>
              <a:ea typeface="Geneva" pitchFamily="121" charset="-128"/>
              <a:cs typeface="+mn-cs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BD0389A4-C78C-49CE-A0BE-5B2D93D04DE0}"/>
              </a:ext>
            </a:extLst>
          </p:cNvPr>
          <p:cNvSpPr/>
          <p:nvPr/>
        </p:nvSpPr>
        <p:spPr>
          <a:xfrm>
            <a:off x="3200399" y="1036148"/>
            <a:ext cx="650099" cy="287078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3D57530-2E8F-4613-80B4-0F8CC403090D}"/>
              </a:ext>
            </a:extLst>
          </p:cNvPr>
          <p:cNvSpPr/>
          <p:nvPr/>
        </p:nvSpPr>
        <p:spPr>
          <a:xfrm>
            <a:off x="1635269" y="1599307"/>
            <a:ext cx="650099" cy="287078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F7E863D5-ABCE-4BFB-8333-0D093A11C6DF}"/>
              </a:ext>
            </a:extLst>
          </p:cNvPr>
          <p:cNvSpPr/>
          <p:nvPr/>
        </p:nvSpPr>
        <p:spPr>
          <a:xfrm>
            <a:off x="1370950" y="1234613"/>
            <a:ext cx="650099" cy="287078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845B53D-7B85-4405-94B7-EE2C394F9575}"/>
              </a:ext>
            </a:extLst>
          </p:cNvPr>
          <p:cNvSpPr txBox="1"/>
          <p:nvPr/>
        </p:nvSpPr>
        <p:spPr>
          <a:xfrm>
            <a:off x="1209423" y="780272"/>
            <a:ext cx="21002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519A24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Geneva" pitchFamily="121" charset="-128"/>
                <a:cs typeface="+mn-cs"/>
              </a:rPr>
              <a:t>Dampers for outside air, building relief and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519A24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Geneva" pitchFamily="121" charset="-128"/>
                <a:cs typeface="+mn-cs"/>
              </a:rPr>
              <a:t>return air regulate AP-0 at 0.1 W.C (.0036 psi).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519A24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Geneva" pitchFamily="121" charset="-128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FA82C1D-480F-46BC-AEEF-A35176D4BB7D}"/>
              </a:ext>
            </a:extLst>
          </p:cNvPr>
          <p:cNvSpPr txBox="1"/>
          <p:nvPr/>
        </p:nvSpPr>
        <p:spPr>
          <a:xfrm>
            <a:off x="7921869" y="2020211"/>
            <a:ext cx="10358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Calibri" panose="020F0502020204030204" pitchFamily="34" charset="0"/>
                <a:ea typeface="Geneva" pitchFamily="121" charset="-128"/>
                <a:cs typeface="+mn-cs"/>
              </a:rPr>
              <a:t>AP-0 to outside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Calibri" panose="020F0502020204030204" pitchFamily="34" charset="0"/>
                <a:ea typeface="Geneva" pitchFamily="121" charset="-128"/>
                <a:cs typeface="+mn-cs"/>
              </a:rPr>
              <a:t>differential pressure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Calibri" panose="020F0502020204030204" pitchFamily="34" charset="0"/>
              <a:ea typeface="Geneva" pitchFamily="121" charset="-128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5AD4DBE-23E6-466E-80DC-70B6D2E2E3E6}"/>
              </a:ext>
            </a:extLst>
          </p:cNvPr>
          <p:cNvSpPr/>
          <p:nvPr/>
        </p:nvSpPr>
        <p:spPr>
          <a:xfrm>
            <a:off x="1481138" y="3052763"/>
            <a:ext cx="45719" cy="1443114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850A096-81B2-4932-BD02-8A7E3E18A47D}"/>
              </a:ext>
            </a:extLst>
          </p:cNvPr>
          <p:cNvSpPr txBox="1"/>
          <p:nvPr/>
        </p:nvSpPr>
        <p:spPr>
          <a:xfrm>
            <a:off x="1264954" y="2768296"/>
            <a:ext cx="51809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srgbClr val="404040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Geneva" pitchFamily="121" charset="-128"/>
                <a:cs typeface="+mn-cs"/>
              </a:rPr>
              <a:t>Penetrations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srgbClr val="404040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Geneva" pitchFamily="121" charset="-128"/>
                <a:cs typeface="+mn-cs"/>
              </a:rPr>
              <a:t>From F-23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srgbClr val="404040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Geneva" pitchFamily="121" charset="-128"/>
                <a:cs typeface="+mn-cs"/>
              </a:rPr>
              <a:t>to Pre-Vault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04040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Geneva" pitchFamily="121" charset="-128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F5C5D05-78D7-4EFB-BD30-A11EFC29EA32}"/>
              </a:ext>
            </a:extLst>
          </p:cNvPr>
          <p:cNvSpPr txBox="1"/>
          <p:nvPr/>
        </p:nvSpPr>
        <p:spPr>
          <a:xfrm>
            <a:off x="2872922" y="3299198"/>
            <a:ext cx="6078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Calibri" panose="020F0502020204030204" pitchFamily="34" charset="0"/>
                <a:ea typeface="Geneva" pitchFamily="121" charset="-128"/>
                <a:cs typeface="+mn-cs"/>
              </a:rPr>
              <a:t>Diff. pressure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Calibri" panose="020F0502020204030204" pitchFamily="34" charset="0"/>
                <a:ea typeface="Geneva" pitchFamily="121" charset="-128"/>
                <a:cs typeface="+mn-cs"/>
              </a:rPr>
              <a:t>AP-0 to HEPA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Calibri" panose="020F0502020204030204" pitchFamily="34" charset="0"/>
              <a:ea typeface="Geneva" pitchFamily="121" charset="-128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C36FB57-D3DF-4BB3-82E2-EE4CE2C6167E}"/>
              </a:ext>
            </a:extLst>
          </p:cNvPr>
          <p:cNvSpPr txBox="1"/>
          <p:nvPr/>
        </p:nvSpPr>
        <p:spPr>
          <a:xfrm>
            <a:off x="2713317" y="5213176"/>
            <a:ext cx="52290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Calibri" panose="020F0502020204030204" pitchFamily="34" charset="0"/>
                <a:ea typeface="Geneva" pitchFamily="121" charset="-128"/>
                <a:cs typeface="+mn-cs"/>
              </a:rPr>
              <a:t>HEPA filter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Calibri" panose="020F0502020204030204" pitchFamily="34" charset="0"/>
              <a:ea typeface="Geneva" pitchFamily="121" charset="-128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B3F8832-151E-438B-905E-F5B6175DE338}"/>
              </a:ext>
            </a:extLst>
          </p:cNvPr>
          <p:cNvSpPr/>
          <p:nvPr/>
        </p:nvSpPr>
        <p:spPr>
          <a:xfrm>
            <a:off x="2382879" y="3052763"/>
            <a:ext cx="45719" cy="1443114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942128A-6C1F-40F2-865D-3D56BC697774}"/>
              </a:ext>
            </a:extLst>
          </p:cNvPr>
          <p:cNvSpPr txBox="1"/>
          <p:nvPr/>
        </p:nvSpPr>
        <p:spPr>
          <a:xfrm>
            <a:off x="2054218" y="2768297"/>
            <a:ext cx="51809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srgbClr val="404040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Geneva" pitchFamily="121" charset="-128"/>
                <a:cs typeface="+mn-cs"/>
              </a:rPr>
              <a:t>Penetrations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srgbClr val="404040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Geneva" pitchFamily="121" charset="-128"/>
                <a:cs typeface="+mn-cs"/>
              </a:rPr>
              <a:t>From AP-0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srgbClr val="404040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Geneva" pitchFamily="121" charset="-128"/>
                <a:cs typeface="+mn-cs"/>
              </a:rPr>
              <a:t>to Pre-Vault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04040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Geneva" pitchFamily="121" charset="-128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1CC4DA7-FAC9-48DE-A5E3-ED730C6A7CB5}"/>
              </a:ext>
            </a:extLst>
          </p:cNvPr>
          <p:cNvSpPr txBox="1"/>
          <p:nvPr/>
        </p:nvSpPr>
        <p:spPr>
          <a:xfrm>
            <a:off x="2230226" y="3981110"/>
            <a:ext cx="7489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Calibri" panose="020F0502020204030204" pitchFamily="34" charset="0"/>
                <a:ea typeface="Geneva" pitchFamily="121" charset="-128"/>
                <a:cs typeface="+mn-cs"/>
              </a:rPr>
              <a:t>Diff. pressure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Calibri" panose="020F0502020204030204" pitchFamily="34" charset="0"/>
                <a:ea typeface="Geneva" pitchFamily="121" charset="-128"/>
                <a:cs typeface="+mn-cs"/>
              </a:rPr>
              <a:t>Pre-Vault to HEPA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Calibri" panose="020F0502020204030204" pitchFamily="34" charset="0"/>
              <a:ea typeface="Geneva" pitchFamily="121" charset="-128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F164EBC-24DD-4237-8612-6F0074C7A925}"/>
              </a:ext>
            </a:extLst>
          </p:cNvPr>
          <p:cNvSpPr txBox="1"/>
          <p:nvPr/>
        </p:nvSpPr>
        <p:spPr>
          <a:xfrm>
            <a:off x="2230225" y="3286146"/>
            <a:ext cx="7328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Calibri" panose="020F0502020204030204" pitchFamily="34" charset="0"/>
                <a:ea typeface="Geneva" pitchFamily="121" charset="-128"/>
                <a:cs typeface="+mn-cs"/>
              </a:rPr>
              <a:t>Diff. pressure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Calibri" panose="020F0502020204030204" pitchFamily="34" charset="0"/>
                <a:ea typeface="Geneva" pitchFamily="121" charset="-128"/>
                <a:cs typeface="+mn-cs"/>
              </a:rPr>
              <a:t>AP-0 to Pre-Vault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Calibri" panose="020F0502020204030204" pitchFamily="34" charset="0"/>
              <a:ea typeface="Geneva" pitchFamily="121" charset="-128"/>
              <a:cs typeface="+mn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EF42757-5688-4FD8-9EF1-A4D8C8EBAA72}"/>
              </a:ext>
            </a:extLst>
          </p:cNvPr>
          <p:cNvSpPr txBox="1"/>
          <p:nvPr/>
        </p:nvSpPr>
        <p:spPr>
          <a:xfrm>
            <a:off x="3530967" y="4234601"/>
            <a:ext cx="6635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AF272F"/>
                </a:solidFill>
                <a:effectLst/>
                <a:uLnTx/>
                <a:uFillTx/>
                <a:latin typeface="Calibri" panose="020F0502020204030204" pitchFamily="34" charset="0"/>
                <a:ea typeface="Geneva" pitchFamily="121" charset="-128"/>
                <a:cs typeface="+mn-cs"/>
              </a:rPr>
              <a:t>Vault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9EB6ABF-703B-4983-A229-CA7FF2B4E569}"/>
              </a:ext>
            </a:extLst>
          </p:cNvPr>
          <p:cNvSpPr txBox="1"/>
          <p:nvPr/>
        </p:nvSpPr>
        <p:spPr>
          <a:xfrm>
            <a:off x="2841164" y="5305509"/>
            <a:ext cx="46038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404040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Geneva" pitchFamily="121" charset="-128"/>
                <a:cs typeface="+mn-cs"/>
              </a:rPr>
              <a:t>200 CFM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04040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Geneva" pitchFamily="121" charset="-128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ED9970F-5349-45FF-9F5F-B453956C8464}"/>
              </a:ext>
            </a:extLst>
          </p:cNvPr>
          <p:cNvSpPr txBox="1"/>
          <p:nvPr/>
        </p:nvSpPr>
        <p:spPr>
          <a:xfrm>
            <a:off x="956154" y="2500442"/>
            <a:ext cx="46038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404040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Geneva" pitchFamily="121" charset="-128"/>
                <a:cs typeface="+mn-cs"/>
              </a:rPr>
              <a:t>500 CFM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04040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Geneva" pitchFamily="121" charset="-128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EC77986-2AE1-4CD6-A8D4-78996BC3BD6A}"/>
              </a:ext>
            </a:extLst>
          </p:cNvPr>
          <p:cNvSpPr txBox="1"/>
          <p:nvPr/>
        </p:nvSpPr>
        <p:spPr>
          <a:xfrm>
            <a:off x="3525448" y="3715446"/>
            <a:ext cx="7649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Calibri" panose="020F0502020204030204" pitchFamily="34" charset="0"/>
                <a:ea typeface="Geneva" pitchFamily="121" charset="-128"/>
                <a:cs typeface="+mn-cs"/>
              </a:rPr>
              <a:t>Vault temperature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Calibri" panose="020F0502020204030204" pitchFamily="34" charset="0"/>
                <a:ea typeface="Geneva" pitchFamily="121" charset="-128"/>
                <a:cs typeface="+mn-cs"/>
              </a:rPr>
              <a:t>and humidity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Calibri" panose="020F0502020204030204" pitchFamily="34" charset="0"/>
              <a:ea typeface="Geneva" pitchFamily="121" charset="-128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C212CCF-6B4E-48BE-9200-2A9AB291C8FC}"/>
              </a:ext>
            </a:extLst>
          </p:cNvPr>
          <p:cNvSpPr txBox="1"/>
          <p:nvPr/>
        </p:nvSpPr>
        <p:spPr>
          <a:xfrm>
            <a:off x="2173692" y="2203955"/>
            <a:ext cx="69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Calibri" panose="020F0502020204030204" pitchFamily="34" charset="0"/>
                <a:ea typeface="Geneva" pitchFamily="121" charset="-128"/>
                <a:cs typeface="+mn-cs"/>
              </a:rPr>
              <a:t>Diff. pressure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Calibri" panose="020F0502020204030204" pitchFamily="34" charset="0"/>
                <a:ea typeface="Geneva" pitchFamily="121" charset="-128"/>
                <a:cs typeface="+mn-cs"/>
              </a:rPr>
              <a:t>AP-0 to outside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Calibri" panose="020F0502020204030204" pitchFamily="34" charset="0"/>
                <a:ea typeface="Geneva" pitchFamily="121" charset="-128"/>
                <a:cs typeface="+mn-cs"/>
              </a:rPr>
              <a:t>Pre-Target Stack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2A5F04DE-C117-47BB-999B-CE2C888910D7}"/>
              </a:ext>
            </a:extLst>
          </p:cNvPr>
          <p:cNvCxnSpPr>
            <a:cxnSpLocks/>
          </p:cNvCxnSpPr>
          <p:nvPr/>
        </p:nvCxnSpPr>
        <p:spPr>
          <a:xfrm flipV="1">
            <a:off x="906075" y="2685108"/>
            <a:ext cx="1522523" cy="751338"/>
          </a:xfrm>
          <a:prstGeom prst="line">
            <a:avLst/>
          </a:prstGeom>
          <a:ln w="9525"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F042F380-D468-4E6A-9E0E-DE6A8B368A47}"/>
              </a:ext>
            </a:extLst>
          </p:cNvPr>
          <p:cNvSpPr txBox="1"/>
          <p:nvPr/>
        </p:nvSpPr>
        <p:spPr>
          <a:xfrm>
            <a:off x="107220" y="3145718"/>
            <a:ext cx="69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Calibri" panose="020F0502020204030204" pitchFamily="34" charset="0"/>
                <a:ea typeface="Geneva" pitchFamily="121" charset="-128"/>
                <a:cs typeface="+mn-cs"/>
              </a:rPr>
              <a:t>Diff. pressure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Calibri" panose="020F0502020204030204" pitchFamily="34" charset="0"/>
                <a:ea typeface="Geneva" pitchFamily="121" charset="-128"/>
                <a:cs typeface="+mn-cs"/>
              </a:rPr>
              <a:t>AP-0 to outside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Calibri" panose="020F0502020204030204" pitchFamily="34" charset="0"/>
                <a:ea typeface="Geneva" pitchFamily="121" charset="-128"/>
                <a:cs typeface="+mn-cs"/>
              </a:rPr>
              <a:t>Pre-Target Stack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8B57660-9995-4896-83F3-08044FBDC34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2340" y="1500416"/>
            <a:ext cx="650099" cy="380857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590CE36D-D289-4794-900A-D099FB8DD9B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8047" y="2514069"/>
            <a:ext cx="933269" cy="29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87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Pre-Target tunnel entrance</a:t>
            </a: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panose="020B0604020202020204" pitchFamily="34" charset="0"/>
                <a:ea typeface="Geneva" pitchFamily="121" charset="-128"/>
                <a:cs typeface="+mn-cs"/>
              </a:rPr>
              <a:t>8/25/2023</a:t>
            </a: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</a:rPr>
              <a:t>Jim Morgan | Muon Campus Status</a:t>
            </a:r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6492DB-2F06-44C7-8B18-72CF568DED1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panose="020B0604020202020204" pitchFamily="34" charset="0"/>
                <a:ea typeface="Geneva" pitchFamily="121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panose="020B0604020202020204" pitchFamily="34" charset="0"/>
              <a:ea typeface="Geneva" pitchFamily="121" charset="-128"/>
              <a:cs typeface="+mn-cs"/>
            </a:endParaRPr>
          </a:p>
        </p:txBody>
      </p:sp>
      <p:pic>
        <p:nvPicPr>
          <p:cNvPr id="3" name="Picture 2" descr="A close up of a dry grass field&#10;&#10;Description automatically generated">
            <a:extLst>
              <a:ext uri="{FF2B5EF4-FFF2-40B4-BE49-F238E27FC236}">
                <a16:creationId xmlns:a16="http://schemas.microsoft.com/office/drawing/2014/main" id="{BF84E0D5-45AB-4DA9-BBED-1C736639DF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66774"/>
            <a:ext cx="9144000" cy="53530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E14B14-128E-49AE-997E-1AEA555062B2}"/>
              </a:ext>
            </a:extLst>
          </p:cNvPr>
          <p:cNvSpPr txBox="1"/>
          <p:nvPr/>
        </p:nvSpPr>
        <p:spPr>
          <a:xfrm>
            <a:off x="2443161" y="1377010"/>
            <a:ext cx="4279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Calibri" panose="020F0502020204030204" pitchFamily="34" charset="0"/>
                <a:ea typeface="Geneva" pitchFamily="121" charset="-128"/>
                <a:cs typeface="+mn-cs"/>
              </a:rPr>
              <a:t>Pre-Target exhaust Stack (EF1)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DCECF8E-5B97-4725-9618-15D7722C0150}"/>
              </a:ext>
            </a:extLst>
          </p:cNvPr>
          <p:cNvCxnSpPr>
            <a:cxnSpLocks/>
          </p:cNvCxnSpPr>
          <p:nvPr/>
        </p:nvCxnSpPr>
        <p:spPr>
          <a:xfrm flipH="1">
            <a:off x="3048002" y="1835499"/>
            <a:ext cx="1181098" cy="5838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outdoor, sky, grass, hydrant&#10;&#10;Description automatically generated">
            <a:extLst>
              <a:ext uri="{FF2B5EF4-FFF2-40B4-BE49-F238E27FC236}">
                <a16:creationId xmlns:a16="http://schemas.microsoft.com/office/drawing/2014/main" id="{67E5F691-2333-613D-2A7F-C6BD15146F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66774"/>
            <a:ext cx="2511550" cy="2019301"/>
          </a:xfrm>
          <a:prstGeom prst="rect">
            <a:avLst/>
          </a:prstGeom>
        </p:spPr>
      </p:pic>
      <p:pic>
        <p:nvPicPr>
          <p:cNvPr id="7" name="Picture 6" descr="A picture containing device, dirty, miller&#10;&#10;Description automatically generated">
            <a:extLst>
              <a:ext uri="{FF2B5EF4-FFF2-40B4-BE49-F238E27FC236}">
                <a16:creationId xmlns:a16="http://schemas.microsoft.com/office/drawing/2014/main" id="{C786D3B5-D7D7-A8BE-A14A-F7B0A08C4E1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579975" y="2655801"/>
            <a:ext cx="4285622" cy="28424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F5F3627-9C30-393E-3D51-E46014CE2549}"/>
              </a:ext>
            </a:extLst>
          </p:cNvPr>
          <p:cNvSpPr txBox="1"/>
          <p:nvPr/>
        </p:nvSpPr>
        <p:spPr>
          <a:xfrm>
            <a:off x="7133793" y="1534093"/>
            <a:ext cx="24020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Calibri" panose="020F0502020204030204" pitchFamily="34" charset="0"/>
                <a:ea typeface="Geneva" pitchFamily="121" charset="-128"/>
                <a:cs typeface="+mn-cs"/>
              </a:rPr>
              <a:t>EF1 VFD controller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130E4D0-4673-DEF2-B4B6-D69D7F51C1BE}"/>
              </a:ext>
            </a:extLst>
          </p:cNvPr>
          <p:cNvCxnSpPr>
            <a:cxnSpLocks/>
          </p:cNvCxnSpPr>
          <p:nvPr/>
        </p:nvCxnSpPr>
        <p:spPr>
          <a:xfrm flipH="1">
            <a:off x="7847763" y="1882564"/>
            <a:ext cx="321510" cy="15464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3671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9CD3E-9F56-195B-CEDC-53E499B38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week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095C3-2685-95EC-BC35-1C38940297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Switch to shutdown keys for Delivery Ring, Extraction, and M4 enclosures</a:t>
            </a:r>
          </a:p>
          <a:p>
            <a:r>
              <a:rPr lang="en-US" sz="20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Run 2 LCW pumps over the weekend and monitor Booster tunnel water leak</a:t>
            </a:r>
          </a:p>
          <a:p>
            <a:r>
              <a:rPr lang="en-US" sz="20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Leak Check 10 straight after removal of Wall Current Monitor, PWCs and Ion Chamber</a:t>
            </a:r>
          </a:p>
          <a:p>
            <a:r>
              <a:rPr lang="en-US" sz="20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000" baseline="300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sz="20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Extinction Collimator in extraction line will be removed for modification</a:t>
            </a:r>
            <a:endParaRPr lang="en-US" dirty="0">
              <a:solidFill>
                <a:srgbClr val="004C9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Begin installation of Wall Current Monitor in extraction line in Extinction Collimator slot</a:t>
            </a:r>
          </a:p>
          <a:p>
            <a:r>
              <a:rPr lang="en-US" sz="20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Replace leaking welded bellows upstream of Q506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C93F9-8CDE-3E29-1E07-2E673A53A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8/25/2023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59D8C-405A-D465-CC22-3C018AAF9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Jim Morgan | Muon Campus Status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6CACC-DD80-F031-9FC7-73C61240D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848FB5-87AE-B98C-C216-F8D1FF73AF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474" b="3736"/>
          <a:stretch/>
        </p:blipFill>
        <p:spPr>
          <a:xfrm>
            <a:off x="2391507" y="3838470"/>
            <a:ext cx="4507032" cy="2479776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1F98C623-4C1D-04EC-B889-0A0CB4D3EFE2}"/>
              </a:ext>
            </a:extLst>
          </p:cNvPr>
          <p:cNvSpPr/>
          <p:nvPr/>
        </p:nvSpPr>
        <p:spPr>
          <a:xfrm>
            <a:off x="5495544" y="4846320"/>
            <a:ext cx="432079" cy="432079"/>
          </a:xfrm>
          <a:prstGeom prst="ellipse">
            <a:avLst/>
          </a:prstGeom>
          <a:noFill/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517761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Tempate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FermilabTempate</Template>
  <TotalTime>417942</TotalTime>
  <Words>596</Words>
  <Application>Microsoft Office PowerPoint</Application>
  <PresentationFormat>On-screen Show (4:3)</PresentationFormat>
  <Paragraphs>129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Helvetica</vt:lpstr>
      <vt:lpstr>FermilabTempate</vt:lpstr>
      <vt:lpstr>Fermilab: Footer Only</vt:lpstr>
      <vt:lpstr>Muon Campus Operation Report</vt:lpstr>
      <vt:lpstr> Muon Campus status (week of Aug 11-17) </vt:lpstr>
      <vt:lpstr>ESS2 Vacuum over 10 days</vt:lpstr>
      <vt:lpstr>ESS2 current vs voltage</vt:lpstr>
      <vt:lpstr>AP-0 Air Handling Systems</vt:lpstr>
      <vt:lpstr>Pre-Target tunnel entrance</vt:lpstr>
      <vt:lpstr>Next week </vt:lpstr>
    </vt:vector>
  </TitlesOfParts>
  <Company>Fermilab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Delivery Ring AIP Update</dc:title>
  <dc:creator>James P. Morgan x5236</dc:creator>
  <cp:lastModifiedBy>James P. Morgan</cp:lastModifiedBy>
  <cp:revision>962</cp:revision>
  <cp:lastPrinted>2016-10-17T16:36:40Z</cp:lastPrinted>
  <dcterms:created xsi:type="dcterms:W3CDTF">2014-12-17T13:45:40Z</dcterms:created>
  <dcterms:modified xsi:type="dcterms:W3CDTF">2023-08-25T12:20:05Z</dcterms:modified>
</cp:coreProperties>
</file>