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2" r:id="rId1"/>
    <p:sldMasterId id="2147484123" r:id="rId2"/>
  </p:sldMasterIdLst>
  <p:notesMasterIdLst>
    <p:notesMasterId r:id="rId8"/>
  </p:notesMasterIdLst>
  <p:handoutMasterIdLst>
    <p:handoutMasterId r:id="rId9"/>
  </p:handoutMasterIdLst>
  <p:sldIdLst>
    <p:sldId id="294" r:id="rId3"/>
    <p:sldId id="349" r:id="rId4"/>
    <p:sldId id="373" r:id="rId5"/>
    <p:sldId id="372" r:id="rId6"/>
    <p:sldId id="371" r:id="rId7"/>
  </p:sldIdLst>
  <p:sldSz cx="9144000" cy="6858000" type="screen4x3"/>
  <p:notesSz cx="7010400" cy="9296400"/>
  <p:defaultTex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p:defaultTextStyle>
  <p:extLst>
    <p:ext uri="{EFAFB233-063F-42B5-8137-9DF3F51BA10A}">
      <p15:sldGuideLst xmlns:p15="http://schemas.microsoft.com/office/powerpoint/2012/main">
        <p15:guide id="1" orient="horz" pos="4142">
          <p15:clr>
            <a:srgbClr val="A4A3A4"/>
          </p15:clr>
        </p15:guide>
        <p15:guide id="2" orient="horz" pos="4027">
          <p15:clr>
            <a:srgbClr val="A4A3A4"/>
          </p15:clr>
        </p15:guide>
        <p15:guide id="3" orient="horz" pos="1698">
          <p15:clr>
            <a:srgbClr val="A4A3A4"/>
          </p15:clr>
        </p15:guide>
        <p15:guide id="4" orient="horz" pos="152">
          <p15:clr>
            <a:srgbClr val="A4A3A4"/>
          </p15:clr>
        </p15:guide>
        <p15:guide id="5" orient="horz" pos="2790">
          <p15:clr>
            <a:srgbClr val="A4A3A4"/>
          </p15:clr>
        </p15:guide>
        <p15:guide id="6" orient="horz" pos="604">
          <p15:clr>
            <a:srgbClr val="A4A3A4"/>
          </p15:clr>
        </p15:guide>
        <p15:guide id="7" pos="5616">
          <p15:clr>
            <a:srgbClr val="A4A3A4"/>
          </p15:clr>
        </p15:guide>
        <p15:guide id="8" pos="136">
          <p15:clr>
            <a:srgbClr val="A4A3A4"/>
          </p15:clr>
        </p15:guide>
        <p15:guide id="9" pos="589">
          <p15:clr>
            <a:srgbClr val="A4A3A4"/>
          </p15:clr>
        </p15:guide>
        <p15:guide id="10" pos="4453">
          <p15:clr>
            <a:srgbClr val="A4A3A4"/>
          </p15:clr>
        </p15:guide>
        <p15:guide id="11" pos="5163">
          <p15:clr>
            <a:srgbClr val="A4A3A4"/>
          </p15:clr>
        </p15:guide>
        <p15:guide id="12" pos="4632">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delyn R. Wolter x4807 16344N" initials="MRWx1" lastIdx="1" clrIdx="0">
    <p:extLst>
      <p:ext uri="{19B8F6BF-5375-455C-9EA6-DF929625EA0E}">
        <p15:presenceInfo xmlns:p15="http://schemas.microsoft.com/office/powerpoint/2012/main" userId="Madelyn R. Wolter x4807 16344N" providerId="None"/>
      </p:ext>
    </p:extLst>
  </p:cmAuthor>
  <p:cmAuthor id="2" name="Madelyn Schoell" initials="MS" lastIdx="5" clrIdx="1">
    <p:extLst>
      <p:ext uri="{19B8F6BF-5375-455C-9EA6-DF929625EA0E}">
        <p15:presenceInfo xmlns:p15="http://schemas.microsoft.com/office/powerpoint/2012/main" userId="S::maddiew@services.fnal.gov::c910991d-6c94-4e05-a020-c698ebee31c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clrMru>
    <a:srgbClr val="505050"/>
    <a:srgbClr val="000000"/>
    <a:srgbClr val="50504E"/>
    <a:srgbClr val="4E4E4E"/>
    <a:srgbClr val="404040"/>
    <a:srgbClr val="004C97"/>
    <a:srgbClr val="63666A"/>
    <a:srgbClr val="99D6EA"/>
    <a:srgbClr val="A7A8AA"/>
    <a:srgbClr val="00308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361" autoAdjust="0"/>
    <p:restoredTop sz="93792" autoAdjust="0"/>
  </p:normalViewPr>
  <p:slideViewPr>
    <p:cSldViewPr snapToGrid="0" snapToObjects="1" showGuides="1">
      <p:cViewPr varScale="1">
        <p:scale>
          <a:sx n="86" d="100"/>
          <a:sy n="86" d="100"/>
        </p:scale>
        <p:origin x="1368" y="58"/>
      </p:cViewPr>
      <p:guideLst>
        <p:guide orient="horz" pos="4142"/>
        <p:guide orient="horz" pos="4027"/>
        <p:guide orient="horz" pos="1698"/>
        <p:guide orient="horz" pos="152"/>
        <p:guide orient="horz" pos="2790"/>
        <p:guide orient="horz" pos="604"/>
        <p:guide pos="5616"/>
        <p:guide pos="136"/>
        <p:guide pos="589"/>
        <p:guide pos="4453"/>
        <p:guide pos="5163"/>
        <p:guide pos="4632"/>
      </p:guideLst>
    </p:cSldViewPr>
  </p:slideViewPr>
  <p:notesTextViewPr>
    <p:cViewPr>
      <p:scale>
        <a:sx n="100" d="100"/>
        <a:sy n="100" d="100"/>
      </p:scale>
      <p:origin x="0" y="0"/>
    </p:cViewPr>
  </p:notesTextViewPr>
  <p:notesViewPr>
    <p:cSldViewPr snapToGrid="0" snapToObjects="1"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handoutMaster" Target="handoutMasters/handout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fontAlgn="auto">
              <a:spcBef>
                <a:spcPts val="0"/>
              </a:spcBef>
              <a:spcAft>
                <a:spcPts val="0"/>
              </a:spcAft>
              <a:defRPr sz="1200">
                <a:latin typeface="Helvetica"/>
                <a:ea typeface="+mn-ea"/>
                <a:cs typeface="+mn-cs"/>
              </a:defRPr>
            </a:lvl1pPr>
          </a:lstStyle>
          <a:p>
            <a:pPr>
              <a:defRPr/>
            </a:pPr>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wrap="square" lIns="93177" tIns="46589" rIns="93177" bIns="46589" numCol="1" anchor="t" anchorCtr="0" compatLnSpc="1">
            <a:prstTxWarp prst="textNoShape">
              <a:avLst/>
            </a:prstTxWarp>
          </a:bodyPr>
          <a:lstStyle>
            <a:lvl1pPr algn="r">
              <a:defRPr sz="1200" smtClean="0">
                <a:latin typeface="Helvetica" charset="0"/>
                <a:cs typeface="ＭＳ Ｐゴシック" charset="0"/>
              </a:defRPr>
            </a:lvl1pPr>
          </a:lstStyle>
          <a:p>
            <a:pPr>
              <a:defRPr/>
            </a:pPr>
            <a:fld id="{DBB872F3-6144-3148-BC13-C063BA20AE80}" type="datetimeFigureOut">
              <a:rPr lang="en-US"/>
              <a:pPr>
                <a:defRPr/>
              </a:pPr>
              <a:t>8/25/2023</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fontAlgn="auto">
              <a:spcBef>
                <a:spcPts val="0"/>
              </a:spcBef>
              <a:spcAft>
                <a:spcPts val="0"/>
              </a:spcAft>
              <a:defRPr sz="1200">
                <a:latin typeface="Helvetica"/>
                <a:ea typeface="+mn-ea"/>
                <a:cs typeface="+mn-cs"/>
              </a:defRPr>
            </a:lvl1pPr>
          </a:lstStyle>
          <a:p>
            <a:pPr>
              <a:defRPr/>
            </a:pPr>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wrap="square" lIns="93177" tIns="46589" rIns="93177" bIns="46589" numCol="1" anchor="b" anchorCtr="0" compatLnSpc="1">
            <a:prstTxWarp prst="textNoShape">
              <a:avLst/>
            </a:prstTxWarp>
          </a:bodyPr>
          <a:lstStyle>
            <a:lvl1pPr algn="r">
              <a:defRPr sz="1200" smtClean="0">
                <a:latin typeface="Helvetica" charset="0"/>
                <a:cs typeface="ＭＳ Ｐゴシック" charset="0"/>
              </a:defRPr>
            </a:lvl1pPr>
          </a:lstStyle>
          <a:p>
            <a:pPr>
              <a:defRPr/>
            </a:pPr>
            <a:fld id="{0ACDB0ED-0BEE-9846-B9EA-5C7BFF06289F}" type="slidenum">
              <a:rPr lang="en-US"/>
              <a:pPr>
                <a:defRPr/>
              </a:pPr>
              <a:t>‹#›</a:t>
            </a:fld>
            <a:endParaRPr lang="en-US" dirty="0"/>
          </a:p>
        </p:txBody>
      </p:sp>
    </p:spTree>
    <p:extLst>
      <p:ext uri="{BB962C8B-B14F-4D97-AF65-F5344CB8AC3E}">
        <p14:creationId xmlns:p14="http://schemas.microsoft.com/office/powerpoint/2010/main" val="14231645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fontAlgn="auto">
              <a:spcBef>
                <a:spcPts val="0"/>
              </a:spcBef>
              <a:spcAft>
                <a:spcPts val="0"/>
              </a:spcAft>
              <a:defRPr sz="1200">
                <a:latin typeface="Helvetica"/>
                <a:ea typeface="+mn-ea"/>
                <a:cs typeface="+mn-cs"/>
              </a:defRPr>
            </a:lvl1pPr>
          </a:lstStyle>
          <a:p>
            <a:pPr>
              <a:defRPr/>
            </a:pPr>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wrap="square" lIns="93177" tIns="46589" rIns="93177" bIns="46589" numCol="1" anchor="t" anchorCtr="0" compatLnSpc="1">
            <a:prstTxWarp prst="textNoShape">
              <a:avLst/>
            </a:prstTxWarp>
          </a:bodyPr>
          <a:lstStyle>
            <a:lvl1pPr algn="r">
              <a:defRPr sz="1200" smtClean="0">
                <a:latin typeface="Helvetica" charset="0"/>
                <a:cs typeface="ＭＳ Ｐゴシック" charset="0"/>
              </a:defRPr>
            </a:lvl1pPr>
          </a:lstStyle>
          <a:p>
            <a:pPr>
              <a:defRPr/>
            </a:pPr>
            <a:fld id="{531CFD29-8380-B24A-89EC-384D8B8A981B}" type="datetimeFigureOut">
              <a:rPr lang="en-US"/>
              <a:pPr>
                <a:defRPr/>
              </a:pPr>
              <a:t>8/25/2023</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fontAlgn="auto">
              <a:spcBef>
                <a:spcPts val="0"/>
              </a:spcBef>
              <a:spcAft>
                <a:spcPts val="0"/>
              </a:spcAft>
              <a:defRPr sz="1200">
                <a:latin typeface="Helvetica"/>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wrap="square" lIns="93177" tIns="46589" rIns="93177" bIns="46589" numCol="1" anchor="b" anchorCtr="0" compatLnSpc="1">
            <a:prstTxWarp prst="textNoShape">
              <a:avLst/>
            </a:prstTxWarp>
          </a:bodyPr>
          <a:lstStyle>
            <a:lvl1pPr algn="r">
              <a:defRPr sz="1200" smtClean="0">
                <a:latin typeface="Helvetica" charset="0"/>
                <a:cs typeface="ＭＳ Ｐゴシック" charset="0"/>
              </a:defRPr>
            </a:lvl1pPr>
          </a:lstStyle>
          <a:p>
            <a:pPr>
              <a:defRPr/>
            </a:pPr>
            <a:fld id="{CAD08E57-B576-F641-BEA6-C3D752DF7F66}" type="slidenum">
              <a:rPr lang="en-US"/>
              <a:pPr>
                <a:defRPr/>
              </a:pPr>
              <a:t>‹#›</a:t>
            </a:fld>
            <a:endParaRPr lang="en-US" dirty="0"/>
          </a:p>
        </p:txBody>
      </p:sp>
    </p:spTree>
    <p:extLst>
      <p:ext uri="{BB962C8B-B14F-4D97-AF65-F5344CB8AC3E}">
        <p14:creationId xmlns:p14="http://schemas.microsoft.com/office/powerpoint/2010/main" val="1600640023"/>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Helvetica"/>
        <a:ea typeface="Geneva"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2pPr>
    <a:lvl3pPr marL="9144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3pPr>
    <a:lvl4pPr marL="13716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4pPr>
    <a:lvl5pPr marL="18288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Edit Master text styles</a:t>
            </a:r>
          </a:p>
        </p:txBody>
      </p:sp>
      <p:pic>
        <p:nvPicPr>
          <p:cNvPr id="13" name="Picture 12" descr="14-0218-16D.lr.jpg"/>
          <p:cNvPicPr>
            <a:picLocks noChangeAspect="1"/>
          </p:cNvPicPr>
          <p:nvPr userDrawn="1"/>
        </p:nvPicPr>
        <p:blipFill rotWithShape="1">
          <a:blip r:embed="rId2">
            <a:extLst>
              <a:ext uri="{28A0092B-C50C-407E-A947-70E740481C1C}">
                <a14:useLocalDpi xmlns:a14="http://schemas.microsoft.com/office/drawing/2010/main" val="0"/>
              </a:ext>
            </a:extLst>
          </a:blip>
          <a:srcRect t="25816" b="25769"/>
          <a:stretch/>
        </p:blipFill>
        <p:spPr>
          <a:xfrm>
            <a:off x="-17762" y="817011"/>
            <a:ext cx="918972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61" y="249843"/>
            <a:ext cx="9010786" cy="301891"/>
          </a:xfrm>
          <a:prstGeom prst="rect">
            <a:avLst/>
          </a:prstGeom>
        </p:spPr>
      </p:pic>
    </p:spTree>
    <p:extLst>
      <p:ext uri="{BB962C8B-B14F-4D97-AF65-F5344CB8AC3E}">
        <p14:creationId xmlns:p14="http://schemas.microsoft.com/office/powerpoint/2010/main" val="42934414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2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rotWithShape="1">
          <a:blip r:embed="rId2"/>
          <a:srcRect t="14599" b="36987"/>
          <a:stretch/>
        </p:blipFill>
        <p:spPr>
          <a:xfrm>
            <a:off x="-17762" y="817011"/>
            <a:ext cx="9189720" cy="2966102"/>
          </a:xfrm>
          <a:prstGeom prst="rect">
            <a:avLst/>
          </a:prstGeom>
          <a:ln>
            <a:solidFill>
              <a:schemeClr val="accent1"/>
            </a:solidFill>
          </a:ln>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61" y="249843"/>
            <a:ext cx="9010786" cy="301891"/>
          </a:xfrm>
          <a:prstGeom prst="rect">
            <a:avLst/>
          </a:prstGeom>
        </p:spPr>
      </p:pic>
    </p:spTree>
    <p:extLst>
      <p:ext uri="{BB962C8B-B14F-4D97-AF65-F5344CB8AC3E}">
        <p14:creationId xmlns:p14="http://schemas.microsoft.com/office/powerpoint/2010/main" val="29381757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3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rotWithShape="1">
          <a:blip r:embed="rId2"/>
          <a:srcRect t="10916" b="40730"/>
          <a:stretch/>
        </p:blipFill>
        <p:spPr>
          <a:xfrm>
            <a:off x="-17762" y="817011"/>
            <a:ext cx="918972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61" y="249843"/>
            <a:ext cx="9010786" cy="301891"/>
          </a:xfrm>
          <a:prstGeom prst="rect">
            <a:avLst/>
          </a:prstGeom>
        </p:spPr>
      </p:pic>
    </p:spTree>
    <p:extLst>
      <p:ext uri="{BB962C8B-B14F-4D97-AF65-F5344CB8AC3E}">
        <p14:creationId xmlns:p14="http://schemas.microsoft.com/office/powerpoint/2010/main" val="10046647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4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rotWithShape="1">
          <a:blip r:embed="rId2"/>
          <a:srcRect t="16134" b="35512"/>
          <a:stretch/>
        </p:blipFill>
        <p:spPr>
          <a:xfrm>
            <a:off x="-17762" y="817011"/>
            <a:ext cx="918972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61" y="249843"/>
            <a:ext cx="9010786" cy="301891"/>
          </a:xfrm>
          <a:prstGeom prst="rect">
            <a:avLst/>
          </a:prstGeom>
        </p:spPr>
      </p:pic>
    </p:spTree>
    <p:extLst>
      <p:ext uri="{BB962C8B-B14F-4D97-AF65-F5344CB8AC3E}">
        <p14:creationId xmlns:p14="http://schemas.microsoft.com/office/powerpoint/2010/main" val="34036472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6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rotWithShape="1">
          <a:blip r:embed="rId2"/>
          <a:srcRect t="39239" b="12407"/>
          <a:stretch/>
        </p:blipFill>
        <p:spPr>
          <a:xfrm>
            <a:off x="-17762" y="817011"/>
            <a:ext cx="918972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61" y="249843"/>
            <a:ext cx="9010786" cy="301891"/>
          </a:xfrm>
          <a:prstGeom prst="rect">
            <a:avLst/>
          </a:prstGeom>
        </p:spPr>
      </p:pic>
    </p:spTree>
    <p:extLst>
      <p:ext uri="{BB962C8B-B14F-4D97-AF65-F5344CB8AC3E}">
        <p14:creationId xmlns:p14="http://schemas.microsoft.com/office/powerpoint/2010/main" val="28834648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5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a:blip r:embed="rId2"/>
          <a:srcRect l="7732" r="7732"/>
          <a:stretch/>
        </p:blipFill>
        <p:spPr>
          <a:xfrm>
            <a:off x="-17762" y="817011"/>
            <a:ext cx="918972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61" y="249843"/>
            <a:ext cx="9010786" cy="301891"/>
          </a:xfrm>
          <a:prstGeom prst="rect">
            <a:avLst/>
          </a:prstGeom>
        </p:spPr>
      </p:pic>
    </p:spTree>
    <p:extLst>
      <p:ext uri="{BB962C8B-B14F-4D97-AF65-F5344CB8AC3E}">
        <p14:creationId xmlns:p14="http://schemas.microsoft.com/office/powerpoint/2010/main" val="38405183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228600" y="971550"/>
            <a:ext cx="8672513" cy="5059363"/>
          </a:xfrm>
          <a:prstGeom prst="rect">
            <a:avLst/>
          </a:prstGeom>
        </p:spPr>
        <p:txBody>
          <a:bodyPr lIns="0" tIns="0" rIns="0" bIns="0"/>
          <a:lstStyle>
            <a:lvl1pPr>
              <a:spcBef>
                <a:spcPts val="984"/>
              </a:spcBef>
              <a:defRPr sz="2400">
                <a:solidFill>
                  <a:srgbClr val="505050"/>
                </a:solidFill>
              </a:defRPr>
            </a:lvl1pPr>
            <a:lvl2pPr>
              <a:spcBef>
                <a:spcPts val="984"/>
              </a:spcBef>
              <a:defRPr sz="2200">
                <a:solidFill>
                  <a:srgbClr val="505050"/>
                </a:solidFill>
              </a:defRPr>
            </a:lvl2pPr>
            <a:lvl3pPr>
              <a:spcBef>
                <a:spcPts val="984"/>
              </a:spcBef>
              <a:defRPr sz="2000">
                <a:solidFill>
                  <a:srgbClr val="505050"/>
                </a:solidFill>
              </a:defRPr>
            </a:lvl3pPr>
            <a:lvl4pPr>
              <a:spcBef>
                <a:spcPts val="984"/>
              </a:spcBef>
              <a:defRPr sz="1800">
                <a:solidFill>
                  <a:srgbClr val="505050"/>
                </a:solidFill>
              </a:defRPr>
            </a:lvl4pPr>
            <a:lvl5pPr marL="2057400" indent="-228600">
              <a:spcBef>
                <a:spcPts val="984"/>
              </a:spcBef>
              <a:buFont typeface="Arial"/>
              <a:buChar char="•"/>
              <a:defRPr sz="1800">
                <a:solidFill>
                  <a:srgbClr val="50505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8"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June 2022</a:t>
            </a:r>
            <a:endParaRPr lang="en-US" dirty="0"/>
          </a:p>
        </p:txBody>
      </p:sp>
      <p:sp>
        <p:nvSpPr>
          <p:cNvPr id="9" name="Footer Placeholder 4"/>
          <p:cNvSpPr>
            <a:spLocks noGrp="1"/>
          </p:cNvSpPr>
          <p:nvPr>
            <p:ph type="ftr" sz="quarter" idx="3"/>
          </p:nvPr>
        </p:nvSpPr>
        <p:spPr>
          <a:xfrm>
            <a:off x="1530603"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M. Schoell | 2022 Shutdown Bootcamp - Radiation Safety</a:t>
            </a:r>
            <a:endParaRPr lang="en-US" b="1" dirty="0"/>
          </a:p>
        </p:txBody>
      </p:sp>
      <p:sp>
        <p:nvSpPr>
          <p:cNvPr id="10"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pic>
        <p:nvPicPr>
          <p:cNvPr id="12" name="Picture 11" descr="A picture containing icon&#10;&#10;Description automatically generated">
            <a:extLst>
              <a:ext uri="{FF2B5EF4-FFF2-40B4-BE49-F238E27FC236}">
                <a16:creationId xmlns:a16="http://schemas.microsoft.com/office/drawing/2014/main" id="{9CC9F3FA-594D-7948-B9BB-A349A58089C7}"/>
              </a:ext>
            </a:extLst>
          </p:cNvPr>
          <p:cNvPicPr>
            <a:picLocks noChangeAspect="1"/>
          </p:cNvPicPr>
          <p:nvPr userDrawn="1"/>
        </p:nvPicPr>
        <p:blipFill>
          <a:blip r:embed="rId2"/>
          <a:stretch>
            <a:fillRect/>
          </a:stretch>
        </p:blipFill>
        <p:spPr>
          <a:xfrm>
            <a:off x="7811947" y="6258848"/>
            <a:ext cx="1108394" cy="199149"/>
          </a:xfrm>
          <a:prstGeom prst="rect">
            <a:avLst/>
          </a:prstGeom>
        </p:spPr>
      </p:pic>
      <p:sp>
        <p:nvSpPr>
          <p:cNvPr id="13" name="Rectangle 12">
            <a:extLst>
              <a:ext uri="{FF2B5EF4-FFF2-40B4-BE49-F238E27FC236}">
                <a16:creationId xmlns:a16="http://schemas.microsoft.com/office/drawing/2014/main" id="{5FED55EB-E5AE-1140-8A4A-A11133DEEC2F}"/>
              </a:ext>
            </a:extLst>
          </p:cNvPr>
          <p:cNvSpPr/>
          <p:nvPr userDrawn="1"/>
        </p:nvSpPr>
        <p:spPr>
          <a:xfrm>
            <a:off x="214491" y="6323962"/>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644828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Logo Bottom: Comparison">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228601" y="971550"/>
            <a:ext cx="4206240" cy="3633788"/>
          </a:xfrm>
          <a:prstGeom prst="rect">
            <a:avLst/>
          </a:prstGeom>
        </p:spPr>
        <p:txBody>
          <a:bodyPr lIns="0" tIns="0" rIns="0" bIns="0"/>
          <a:lstStyle>
            <a:lvl1pPr>
              <a:spcBef>
                <a:spcPts val="984"/>
              </a:spcBef>
              <a:defRPr sz="2400">
                <a:solidFill>
                  <a:srgbClr val="505050"/>
                </a:solidFill>
              </a:defRPr>
            </a:lvl1pPr>
            <a:lvl2pPr>
              <a:spcBef>
                <a:spcPts val="984"/>
              </a:spcBef>
              <a:defRPr sz="2200">
                <a:solidFill>
                  <a:srgbClr val="505050"/>
                </a:solidFill>
              </a:defRPr>
            </a:lvl2pPr>
            <a:lvl3pPr>
              <a:spcBef>
                <a:spcPts val="984"/>
              </a:spcBef>
              <a:defRPr sz="2000">
                <a:solidFill>
                  <a:srgbClr val="505050"/>
                </a:solidFill>
              </a:defRPr>
            </a:lvl3pPr>
            <a:lvl4pPr>
              <a:spcBef>
                <a:spcPts val="984"/>
              </a:spcBef>
              <a:defRPr sz="1800">
                <a:solidFill>
                  <a:srgbClr val="505050"/>
                </a:solidFill>
              </a:defRPr>
            </a:lvl4pPr>
            <a:lvl5pPr marL="2057400" indent="-228600">
              <a:spcBef>
                <a:spcPts val="984"/>
              </a:spcBef>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5"/>
          </p:nvPr>
        </p:nvSpPr>
        <p:spPr>
          <a:xfrm>
            <a:off x="4692452" y="971550"/>
            <a:ext cx="4215383" cy="3633788"/>
          </a:xfrm>
          <a:prstGeom prst="rect">
            <a:avLst/>
          </a:prstGeom>
        </p:spPr>
        <p:txBody>
          <a:bodyPr lIns="0" tIns="0" rIns="0" bIns="0"/>
          <a:lstStyle>
            <a:lvl1pPr>
              <a:spcBef>
                <a:spcPts val="984"/>
              </a:spcBef>
              <a:defRPr sz="2400">
                <a:solidFill>
                  <a:srgbClr val="505050"/>
                </a:solidFill>
              </a:defRPr>
            </a:lvl1pPr>
            <a:lvl2pPr>
              <a:spcBef>
                <a:spcPts val="984"/>
              </a:spcBef>
              <a:defRPr sz="2200">
                <a:solidFill>
                  <a:srgbClr val="505050"/>
                </a:solidFill>
              </a:defRPr>
            </a:lvl2pPr>
            <a:lvl3pPr>
              <a:spcBef>
                <a:spcPts val="984"/>
              </a:spcBef>
              <a:defRPr sz="2000">
                <a:solidFill>
                  <a:srgbClr val="505050"/>
                </a:solidFill>
              </a:defRPr>
            </a:lvl3pPr>
            <a:lvl4pPr>
              <a:spcBef>
                <a:spcPts val="984"/>
              </a:spcBef>
              <a:defRPr sz="1800">
                <a:solidFill>
                  <a:srgbClr val="505050"/>
                </a:solidFill>
              </a:defRPr>
            </a:lvl4pPr>
            <a:lvl5pPr marL="2057400" indent="-228600">
              <a:spcBef>
                <a:spcPts val="984"/>
              </a:spcBef>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3"/>
          <p:cNvSpPr>
            <a:spLocks noGrp="1"/>
          </p:cNvSpPr>
          <p:nvPr>
            <p:ph type="body" sz="half" idx="16"/>
          </p:nvPr>
        </p:nvSpPr>
        <p:spPr>
          <a:xfrm>
            <a:off x="229365" y="4765101"/>
            <a:ext cx="4205476"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19"/>
          </p:nvPr>
        </p:nvSpPr>
        <p:spPr>
          <a:xfrm>
            <a:off x="4692450" y="4765101"/>
            <a:ext cx="4206239"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June 2022</a:t>
            </a:r>
            <a:endParaRPr lang="en-US" dirty="0"/>
          </a:p>
        </p:txBody>
      </p:sp>
      <p:sp>
        <p:nvSpPr>
          <p:cNvPr id="12" name="Footer Placeholder 4"/>
          <p:cNvSpPr>
            <a:spLocks noGrp="1"/>
          </p:cNvSpPr>
          <p:nvPr>
            <p:ph type="ftr" sz="quarter" idx="3"/>
          </p:nvPr>
        </p:nvSpPr>
        <p:spPr>
          <a:xfrm>
            <a:off x="1530602"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M. Schoell | 2022 Shutdown Bootcamp - Radiation Safety</a:t>
            </a:r>
            <a:endParaRPr lang="en-US" b="1" dirty="0"/>
          </a:p>
        </p:txBody>
      </p:sp>
      <p:sp>
        <p:nvSpPr>
          <p:cNvPr id="13"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4"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pic>
        <p:nvPicPr>
          <p:cNvPr id="15" name="Picture 14" descr="A picture containing icon&#10;&#10;Description automatically generated">
            <a:extLst>
              <a:ext uri="{FF2B5EF4-FFF2-40B4-BE49-F238E27FC236}">
                <a16:creationId xmlns:a16="http://schemas.microsoft.com/office/drawing/2014/main" id="{1DA16756-E255-8B4F-A3A1-3BBDD1DB051B}"/>
              </a:ext>
            </a:extLst>
          </p:cNvPr>
          <p:cNvPicPr>
            <a:picLocks noChangeAspect="1"/>
          </p:cNvPicPr>
          <p:nvPr userDrawn="1"/>
        </p:nvPicPr>
        <p:blipFill>
          <a:blip r:embed="rId2"/>
          <a:stretch>
            <a:fillRect/>
          </a:stretch>
        </p:blipFill>
        <p:spPr>
          <a:xfrm>
            <a:off x="7811947" y="6258848"/>
            <a:ext cx="1108394" cy="199149"/>
          </a:xfrm>
          <a:prstGeom prst="rect">
            <a:avLst/>
          </a:prstGeom>
        </p:spPr>
      </p:pic>
      <p:sp>
        <p:nvSpPr>
          <p:cNvPr id="17" name="Rectangle 16">
            <a:extLst>
              <a:ext uri="{FF2B5EF4-FFF2-40B4-BE49-F238E27FC236}">
                <a16:creationId xmlns:a16="http://schemas.microsoft.com/office/drawing/2014/main" id="{87E78866-2134-CA4E-800C-6577038C03A7}"/>
              </a:ext>
            </a:extLst>
          </p:cNvPr>
          <p:cNvSpPr/>
          <p:nvPr userDrawn="1"/>
        </p:nvSpPr>
        <p:spPr>
          <a:xfrm>
            <a:off x="214491" y="6323962"/>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435371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Logo Bottom: 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958849"/>
            <a:ext cx="3027894" cy="5022676"/>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Content Placeholder 2"/>
          <p:cNvSpPr>
            <a:spLocks noGrp="1"/>
          </p:cNvSpPr>
          <p:nvPr>
            <p:ph sz="half" idx="15"/>
          </p:nvPr>
        </p:nvSpPr>
        <p:spPr>
          <a:xfrm>
            <a:off x="3542712" y="958850"/>
            <a:ext cx="5347605" cy="5022675"/>
          </a:xfrm>
          <a:prstGeom prst="rect">
            <a:avLst/>
          </a:prstGeom>
        </p:spPr>
        <p:txBody>
          <a:bodyPr lIns="0" tIns="0" rIns="0" bIns="0"/>
          <a:lstStyle>
            <a:lvl1pPr>
              <a:spcBef>
                <a:spcPts val="984"/>
              </a:spcBef>
              <a:defRPr sz="2400">
                <a:solidFill>
                  <a:srgbClr val="505050"/>
                </a:solidFill>
              </a:defRPr>
            </a:lvl1pPr>
            <a:lvl2pPr>
              <a:spcBef>
                <a:spcPts val="984"/>
              </a:spcBef>
              <a:defRPr sz="2200">
                <a:solidFill>
                  <a:srgbClr val="505050"/>
                </a:solidFill>
              </a:defRPr>
            </a:lvl2pPr>
            <a:lvl3pPr>
              <a:spcBef>
                <a:spcPts val="984"/>
              </a:spcBef>
              <a:defRPr sz="2000">
                <a:solidFill>
                  <a:srgbClr val="505050"/>
                </a:solidFill>
              </a:defRPr>
            </a:lvl3pPr>
            <a:lvl4pPr>
              <a:spcBef>
                <a:spcPts val="984"/>
              </a:spcBef>
              <a:defRPr sz="1800">
                <a:solidFill>
                  <a:srgbClr val="505050"/>
                </a:solidFill>
              </a:defRPr>
            </a:lvl4pPr>
            <a:lvl5pPr marL="2057400" indent="-228600">
              <a:spcBef>
                <a:spcPts val="984"/>
              </a:spcBef>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6"/>
          </p:nvPr>
        </p:nvSpPr>
        <p:spPr>
          <a:xfrm>
            <a:off x="736827" y="6504213"/>
            <a:ext cx="675368" cy="241300"/>
          </a:xfrm>
        </p:spPr>
        <p:txBody>
          <a:bodyPr/>
          <a:lstStyle>
            <a:lvl1pPr>
              <a:defRPr sz="1200" smtClean="0"/>
            </a:lvl1pPr>
          </a:lstStyle>
          <a:p>
            <a:pPr>
              <a:defRPr/>
            </a:pPr>
            <a:r>
              <a:rPr lang="en-US"/>
              <a:t>June 2022</a:t>
            </a:r>
            <a:endParaRPr lang="en-US" dirty="0"/>
          </a:p>
        </p:txBody>
      </p:sp>
      <p:sp>
        <p:nvSpPr>
          <p:cNvPr id="6" name="Footer Placeholder 4"/>
          <p:cNvSpPr>
            <a:spLocks noGrp="1"/>
          </p:cNvSpPr>
          <p:nvPr>
            <p:ph type="ftr" sz="quarter" idx="17"/>
          </p:nvPr>
        </p:nvSpPr>
        <p:spPr>
          <a:xfrm>
            <a:off x="1530601" y="6504213"/>
            <a:ext cx="6262119" cy="250031"/>
          </a:xfrm>
        </p:spPr>
        <p:txBody>
          <a:bodyPr/>
          <a:lstStyle>
            <a:lvl1pPr>
              <a:defRPr sz="1200" dirty="0" smtClean="0"/>
            </a:lvl1pPr>
          </a:lstStyle>
          <a:p>
            <a:pPr>
              <a:defRPr/>
            </a:pPr>
            <a:r>
              <a:rPr lang="en-US"/>
              <a:t>M. Schoell | 2022 Shutdown Bootcamp - Radiation Safety</a:t>
            </a:r>
            <a:endParaRPr lang="en-US" b="1" dirty="0"/>
          </a:p>
        </p:txBody>
      </p:sp>
      <p:sp>
        <p:nvSpPr>
          <p:cNvPr id="7" name="Slide Number Placeholder 5"/>
          <p:cNvSpPr>
            <a:spLocks noGrp="1"/>
          </p:cNvSpPr>
          <p:nvPr>
            <p:ph type="sldNum" sz="quarter" idx="18"/>
          </p:nvPr>
        </p:nvSpPr>
        <p:spPr/>
        <p:txBody>
          <a:bodyPr/>
          <a:lstStyle>
            <a:lvl1pPr>
              <a:defRPr sz="1200" smtClean="0"/>
            </a:lvl1pPr>
          </a:lstStyle>
          <a:p>
            <a:pPr>
              <a:defRPr/>
            </a:pPr>
            <a:fld id="{979A04A2-726F-2143-A443-7788AF27176E}" type="slidenum">
              <a:rPr lang="en-US"/>
              <a:pPr>
                <a:defRPr/>
              </a:pPr>
              <a:t>‹#›</a:t>
            </a:fld>
            <a:endParaRPr lang="en-US" dirty="0"/>
          </a:p>
        </p:txBody>
      </p:sp>
      <p:sp>
        <p:nvSpPr>
          <p:cNvPr id="12" name="Title 1"/>
          <p:cNvSpPr>
            <a:spLocks noGrp="1"/>
          </p:cNvSpPr>
          <p:nvPr>
            <p:ph type="title"/>
          </p:nvPr>
        </p:nvSpPr>
        <p:spPr>
          <a:xfrm>
            <a:off x="228600" y="254026"/>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pic>
        <p:nvPicPr>
          <p:cNvPr id="13" name="Picture 12" descr="A picture containing icon&#10;&#10;Description automatically generated">
            <a:extLst>
              <a:ext uri="{FF2B5EF4-FFF2-40B4-BE49-F238E27FC236}">
                <a16:creationId xmlns:a16="http://schemas.microsoft.com/office/drawing/2014/main" id="{A6277B28-07F0-1A40-A152-F179A1370DFF}"/>
              </a:ext>
            </a:extLst>
          </p:cNvPr>
          <p:cNvPicPr>
            <a:picLocks noChangeAspect="1"/>
          </p:cNvPicPr>
          <p:nvPr userDrawn="1"/>
        </p:nvPicPr>
        <p:blipFill>
          <a:blip r:embed="rId2"/>
          <a:stretch>
            <a:fillRect/>
          </a:stretch>
        </p:blipFill>
        <p:spPr>
          <a:xfrm>
            <a:off x="7811947" y="6258848"/>
            <a:ext cx="1108394" cy="199149"/>
          </a:xfrm>
          <a:prstGeom prst="rect">
            <a:avLst/>
          </a:prstGeom>
        </p:spPr>
      </p:pic>
      <p:sp>
        <p:nvSpPr>
          <p:cNvPr id="14" name="Rectangle 13">
            <a:extLst>
              <a:ext uri="{FF2B5EF4-FFF2-40B4-BE49-F238E27FC236}">
                <a16:creationId xmlns:a16="http://schemas.microsoft.com/office/drawing/2014/main" id="{DCC5D535-9066-B247-8A94-392C689516EB}"/>
              </a:ext>
            </a:extLst>
          </p:cNvPr>
          <p:cNvSpPr/>
          <p:nvPr userDrawn="1"/>
        </p:nvSpPr>
        <p:spPr>
          <a:xfrm>
            <a:off x="214491" y="6323962"/>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041979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Logo Bottom: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971550"/>
            <a:ext cx="8686800" cy="3726717"/>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10" name="Text Placeholder 3"/>
          <p:cNvSpPr>
            <a:spLocks noGrp="1"/>
          </p:cNvSpPr>
          <p:nvPr>
            <p:ph type="body" sz="half" idx="2"/>
          </p:nvPr>
        </p:nvSpPr>
        <p:spPr>
          <a:xfrm>
            <a:off x="224073" y="4943005"/>
            <a:ext cx="8686800" cy="1091259"/>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3"/>
          <p:cNvSpPr>
            <a:spLocks noGrp="1"/>
          </p:cNvSpPr>
          <p:nvPr>
            <p:ph type="dt" sz="half" idx="14"/>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June 2022</a:t>
            </a:r>
            <a:endParaRPr lang="en-US" dirty="0"/>
          </a:p>
        </p:txBody>
      </p:sp>
      <p:sp>
        <p:nvSpPr>
          <p:cNvPr id="9" name="Footer Placeholder 4"/>
          <p:cNvSpPr>
            <a:spLocks noGrp="1"/>
          </p:cNvSpPr>
          <p:nvPr>
            <p:ph type="ftr" sz="quarter" idx="3"/>
          </p:nvPr>
        </p:nvSpPr>
        <p:spPr>
          <a:xfrm>
            <a:off x="1530603" y="6504213"/>
            <a:ext cx="625195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M. Schoell | 2022 Shutdown Bootcamp - Radiation Safety</a:t>
            </a:r>
            <a:endParaRPr lang="en-US" b="1" dirty="0"/>
          </a:p>
        </p:txBody>
      </p:sp>
      <p:sp>
        <p:nvSpPr>
          <p:cNvPr id="11"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2"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pic>
        <p:nvPicPr>
          <p:cNvPr id="13" name="Picture 12" descr="A picture containing icon&#10;&#10;Description automatically generated">
            <a:extLst>
              <a:ext uri="{FF2B5EF4-FFF2-40B4-BE49-F238E27FC236}">
                <a16:creationId xmlns:a16="http://schemas.microsoft.com/office/drawing/2014/main" id="{496DF85D-9E15-6943-AE30-0ED88E91D42F}"/>
              </a:ext>
            </a:extLst>
          </p:cNvPr>
          <p:cNvPicPr>
            <a:picLocks noChangeAspect="1"/>
          </p:cNvPicPr>
          <p:nvPr userDrawn="1"/>
        </p:nvPicPr>
        <p:blipFill>
          <a:blip r:embed="rId2"/>
          <a:stretch>
            <a:fillRect/>
          </a:stretch>
        </p:blipFill>
        <p:spPr>
          <a:xfrm>
            <a:off x="7811947" y="6258848"/>
            <a:ext cx="1108394" cy="199149"/>
          </a:xfrm>
          <a:prstGeom prst="rect">
            <a:avLst/>
          </a:prstGeom>
        </p:spPr>
      </p:pic>
      <p:sp>
        <p:nvSpPr>
          <p:cNvPr id="15" name="Rectangle 14">
            <a:extLst>
              <a:ext uri="{FF2B5EF4-FFF2-40B4-BE49-F238E27FC236}">
                <a16:creationId xmlns:a16="http://schemas.microsoft.com/office/drawing/2014/main" id="{F9D5FCF3-4E2F-704F-BE1D-3307737332FD}"/>
              </a:ext>
            </a:extLst>
          </p:cNvPr>
          <p:cNvSpPr/>
          <p:nvPr userDrawn="1"/>
        </p:nvSpPr>
        <p:spPr>
          <a:xfrm>
            <a:off x="214491" y="6323962"/>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691775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Picture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36827" y="6504213"/>
            <a:ext cx="675368" cy="241300"/>
          </a:xfrm>
        </p:spPr>
        <p:txBody>
          <a:bodyPr/>
          <a:lstStyle/>
          <a:p>
            <a:pPr>
              <a:defRPr/>
            </a:pPr>
            <a:r>
              <a:rPr lang="en-US"/>
              <a:t>June 2022</a:t>
            </a:r>
            <a:endParaRPr lang="en-US" dirty="0"/>
          </a:p>
        </p:txBody>
      </p:sp>
      <p:sp>
        <p:nvSpPr>
          <p:cNvPr id="4" name="Footer Placeholder 3"/>
          <p:cNvSpPr>
            <a:spLocks noGrp="1"/>
          </p:cNvSpPr>
          <p:nvPr>
            <p:ph type="ftr" sz="quarter" idx="11"/>
          </p:nvPr>
        </p:nvSpPr>
        <p:spPr>
          <a:xfrm>
            <a:off x="1530602" y="6504213"/>
            <a:ext cx="6260399" cy="242873"/>
          </a:xfrm>
        </p:spPr>
        <p:txBody>
          <a:bodyPr/>
          <a:lstStyle/>
          <a:p>
            <a:pPr>
              <a:defRPr/>
            </a:pPr>
            <a:r>
              <a:rPr lang="en-US"/>
              <a:t>M. Schoell | 2022 Shutdown Bootcamp - Radiation Safety</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7" name="Picture Placeholder 6"/>
          <p:cNvSpPr>
            <a:spLocks noGrp="1"/>
          </p:cNvSpPr>
          <p:nvPr>
            <p:ph type="pic" sz="quarter" idx="13"/>
          </p:nvPr>
        </p:nvSpPr>
        <p:spPr>
          <a:xfrm>
            <a:off x="222250" y="254000"/>
            <a:ext cx="8675688" cy="5802923"/>
          </a:xfrm>
          <a:prstGeom prst="rect">
            <a:avLst/>
          </a:prstGeom>
        </p:spPr>
        <p:txBody>
          <a:bodyPr vert="horz"/>
          <a:lstStyle>
            <a:lvl1pPr>
              <a:defRPr>
                <a:solidFill>
                  <a:srgbClr val="505050"/>
                </a:solidFill>
              </a:defRPr>
            </a:lvl1pPr>
          </a:lstStyle>
          <a:p>
            <a:r>
              <a:rPr lang="en-US"/>
              <a:t>Click icon to add picture</a:t>
            </a:r>
          </a:p>
        </p:txBody>
      </p:sp>
      <p:pic>
        <p:nvPicPr>
          <p:cNvPr id="6" name="Picture 5" descr="A picture containing icon&#10;&#10;Description automatically generated">
            <a:extLst>
              <a:ext uri="{FF2B5EF4-FFF2-40B4-BE49-F238E27FC236}">
                <a16:creationId xmlns:a16="http://schemas.microsoft.com/office/drawing/2014/main" id="{7195FC8E-A302-604F-B566-3B477A1532F8}"/>
              </a:ext>
            </a:extLst>
          </p:cNvPr>
          <p:cNvPicPr>
            <a:picLocks noChangeAspect="1"/>
          </p:cNvPicPr>
          <p:nvPr userDrawn="1"/>
        </p:nvPicPr>
        <p:blipFill>
          <a:blip r:embed="rId2"/>
          <a:stretch>
            <a:fillRect/>
          </a:stretch>
        </p:blipFill>
        <p:spPr>
          <a:xfrm>
            <a:off x="7811947" y="6258848"/>
            <a:ext cx="1108394" cy="199149"/>
          </a:xfrm>
          <a:prstGeom prst="rect">
            <a:avLst/>
          </a:prstGeom>
        </p:spPr>
      </p:pic>
      <p:sp>
        <p:nvSpPr>
          <p:cNvPr id="8" name="Rectangle 7">
            <a:extLst>
              <a:ext uri="{FF2B5EF4-FFF2-40B4-BE49-F238E27FC236}">
                <a16:creationId xmlns:a16="http://schemas.microsoft.com/office/drawing/2014/main" id="{2A2A4A72-F504-5545-BC7E-7E2B7738B172}"/>
              </a:ext>
            </a:extLst>
          </p:cNvPr>
          <p:cNvSpPr/>
          <p:nvPr userDrawn="1"/>
        </p:nvSpPr>
        <p:spPr>
          <a:xfrm>
            <a:off x="214491" y="6323962"/>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233287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228600" y="971550"/>
            <a:ext cx="8672513" cy="5059363"/>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8"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12/30/2022</a:t>
            </a:r>
            <a:endParaRPr lang="en-US" dirty="0"/>
          </a:p>
        </p:txBody>
      </p:sp>
      <p:sp>
        <p:nvSpPr>
          <p:cNvPr id="9" name="Footer Placeholder 4"/>
          <p:cNvSpPr>
            <a:spLocks noGrp="1"/>
          </p:cNvSpPr>
          <p:nvPr>
            <p:ph type="ftr" sz="quarter" idx="3"/>
          </p:nvPr>
        </p:nvSpPr>
        <p:spPr>
          <a:xfrm>
            <a:off x="1530603"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Radiation Safety Update</a:t>
            </a:r>
            <a:endParaRPr lang="en-US" b="1" dirty="0"/>
          </a:p>
        </p:txBody>
      </p:sp>
      <p:sp>
        <p:nvSpPr>
          <p:cNvPr id="10"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Tree>
    <p:extLst>
      <p:ext uri="{BB962C8B-B14F-4D97-AF65-F5344CB8AC3E}">
        <p14:creationId xmlns:p14="http://schemas.microsoft.com/office/powerpoint/2010/main" val="34392269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Logo Bottom: Extra Logo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r>
              <a:rPr lang="en-US"/>
              <a:t>June 2022</a:t>
            </a:r>
            <a:endParaRPr lang="en-US" dirty="0"/>
          </a:p>
        </p:txBody>
      </p:sp>
      <p:sp>
        <p:nvSpPr>
          <p:cNvPr id="4" name="Footer Placeholder 3"/>
          <p:cNvSpPr>
            <a:spLocks noGrp="1"/>
          </p:cNvSpPr>
          <p:nvPr>
            <p:ph type="ftr" sz="quarter" idx="11"/>
          </p:nvPr>
        </p:nvSpPr>
        <p:spPr>
          <a:xfrm>
            <a:off x="1530603" y="6504213"/>
            <a:ext cx="6272278" cy="242873"/>
          </a:xfrm>
        </p:spPr>
        <p:txBody>
          <a:bodyPr/>
          <a:lstStyle/>
          <a:p>
            <a:pPr>
              <a:defRPr/>
            </a:pPr>
            <a:r>
              <a:rPr lang="en-US"/>
              <a:t>M. Schoell | 2022 Shutdown Bootcamp - Radiation Safety</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11"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24" name="Picture Placeholder 14"/>
          <p:cNvSpPr>
            <a:spLocks noGrp="1"/>
          </p:cNvSpPr>
          <p:nvPr>
            <p:ph type="pic" sz="quarter" idx="19"/>
          </p:nvPr>
        </p:nvSpPr>
        <p:spPr>
          <a:xfrm>
            <a:off x="205694"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5" name="Picture Placeholder 14"/>
          <p:cNvSpPr>
            <a:spLocks noGrp="1"/>
          </p:cNvSpPr>
          <p:nvPr>
            <p:ph type="pic" sz="quarter" idx="20"/>
          </p:nvPr>
        </p:nvSpPr>
        <p:spPr>
          <a:xfrm>
            <a:off x="1979425"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6" name="Picture Placeholder 14"/>
          <p:cNvSpPr>
            <a:spLocks noGrp="1"/>
          </p:cNvSpPr>
          <p:nvPr>
            <p:ph type="pic" sz="quarter" idx="21"/>
          </p:nvPr>
        </p:nvSpPr>
        <p:spPr>
          <a:xfrm>
            <a:off x="3753205"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7" name="Picture Placeholder 14"/>
          <p:cNvSpPr>
            <a:spLocks noGrp="1"/>
          </p:cNvSpPr>
          <p:nvPr>
            <p:ph type="pic" sz="quarter" idx="22"/>
          </p:nvPr>
        </p:nvSpPr>
        <p:spPr>
          <a:xfrm>
            <a:off x="5534456"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8" name="Picture Placeholder 14"/>
          <p:cNvSpPr>
            <a:spLocks noGrp="1"/>
          </p:cNvSpPr>
          <p:nvPr>
            <p:ph type="pic" sz="quarter" idx="23"/>
          </p:nvPr>
        </p:nvSpPr>
        <p:spPr>
          <a:xfrm>
            <a:off x="7300765"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9" name="Picture Placeholder 14"/>
          <p:cNvSpPr>
            <a:spLocks noGrp="1"/>
          </p:cNvSpPr>
          <p:nvPr>
            <p:ph type="pic" sz="quarter" idx="14"/>
          </p:nvPr>
        </p:nvSpPr>
        <p:spPr>
          <a:xfrm>
            <a:off x="205694"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0" name="Picture Placeholder 14"/>
          <p:cNvSpPr>
            <a:spLocks noGrp="1"/>
          </p:cNvSpPr>
          <p:nvPr>
            <p:ph type="pic" sz="quarter" idx="15"/>
          </p:nvPr>
        </p:nvSpPr>
        <p:spPr>
          <a:xfrm>
            <a:off x="1979425"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1" name="Picture Placeholder 14"/>
          <p:cNvSpPr>
            <a:spLocks noGrp="1"/>
          </p:cNvSpPr>
          <p:nvPr>
            <p:ph type="pic" sz="quarter" idx="16"/>
          </p:nvPr>
        </p:nvSpPr>
        <p:spPr>
          <a:xfrm>
            <a:off x="3753205"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2" name="Picture Placeholder 14"/>
          <p:cNvSpPr>
            <a:spLocks noGrp="1"/>
          </p:cNvSpPr>
          <p:nvPr>
            <p:ph type="pic" sz="quarter" idx="17"/>
          </p:nvPr>
        </p:nvSpPr>
        <p:spPr>
          <a:xfrm>
            <a:off x="5534456"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3" name="Picture Placeholder 14"/>
          <p:cNvSpPr>
            <a:spLocks noGrp="1"/>
          </p:cNvSpPr>
          <p:nvPr>
            <p:ph type="pic" sz="quarter" idx="18"/>
          </p:nvPr>
        </p:nvSpPr>
        <p:spPr>
          <a:xfrm>
            <a:off x="7300765"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4" name="Picture Placeholder 14"/>
          <p:cNvSpPr>
            <a:spLocks noGrp="1"/>
          </p:cNvSpPr>
          <p:nvPr>
            <p:ph type="pic" sz="quarter" idx="24"/>
          </p:nvPr>
        </p:nvSpPr>
        <p:spPr>
          <a:xfrm>
            <a:off x="205694"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5" name="Picture Placeholder 14"/>
          <p:cNvSpPr>
            <a:spLocks noGrp="1"/>
          </p:cNvSpPr>
          <p:nvPr>
            <p:ph type="pic" sz="quarter" idx="25"/>
          </p:nvPr>
        </p:nvSpPr>
        <p:spPr>
          <a:xfrm>
            <a:off x="1979425"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6" name="Picture Placeholder 14"/>
          <p:cNvSpPr>
            <a:spLocks noGrp="1"/>
          </p:cNvSpPr>
          <p:nvPr>
            <p:ph type="pic" sz="quarter" idx="26"/>
          </p:nvPr>
        </p:nvSpPr>
        <p:spPr>
          <a:xfrm>
            <a:off x="3753205"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7" name="Picture Placeholder 14"/>
          <p:cNvSpPr>
            <a:spLocks noGrp="1"/>
          </p:cNvSpPr>
          <p:nvPr>
            <p:ph type="pic" sz="quarter" idx="27"/>
          </p:nvPr>
        </p:nvSpPr>
        <p:spPr>
          <a:xfrm>
            <a:off x="5534456"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8" name="Picture Placeholder 14"/>
          <p:cNvSpPr>
            <a:spLocks noGrp="1"/>
          </p:cNvSpPr>
          <p:nvPr>
            <p:ph type="pic" sz="quarter" idx="28"/>
          </p:nvPr>
        </p:nvSpPr>
        <p:spPr>
          <a:xfrm>
            <a:off x="7300765"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pic>
        <p:nvPicPr>
          <p:cNvPr id="23" name="Picture 22" descr="A picture containing icon&#10;&#10;Description automatically generated">
            <a:extLst>
              <a:ext uri="{FF2B5EF4-FFF2-40B4-BE49-F238E27FC236}">
                <a16:creationId xmlns:a16="http://schemas.microsoft.com/office/drawing/2014/main" id="{B79370FC-E149-604A-B4F3-08DEA3D84B64}"/>
              </a:ext>
            </a:extLst>
          </p:cNvPr>
          <p:cNvPicPr>
            <a:picLocks noChangeAspect="1"/>
          </p:cNvPicPr>
          <p:nvPr userDrawn="1"/>
        </p:nvPicPr>
        <p:blipFill>
          <a:blip r:embed="rId2"/>
          <a:stretch>
            <a:fillRect/>
          </a:stretch>
        </p:blipFill>
        <p:spPr>
          <a:xfrm>
            <a:off x="7811947" y="6258848"/>
            <a:ext cx="1108394" cy="199149"/>
          </a:xfrm>
          <a:prstGeom prst="rect">
            <a:avLst/>
          </a:prstGeom>
        </p:spPr>
      </p:pic>
      <p:sp>
        <p:nvSpPr>
          <p:cNvPr id="39" name="Rectangle 38">
            <a:extLst>
              <a:ext uri="{FF2B5EF4-FFF2-40B4-BE49-F238E27FC236}">
                <a16:creationId xmlns:a16="http://schemas.microsoft.com/office/drawing/2014/main" id="{36FF585D-DDCF-264A-ADC6-3B99862B5097}"/>
              </a:ext>
            </a:extLst>
          </p:cNvPr>
          <p:cNvSpPr/>
          <p:nvPr userDrawn="1"/>
        </p:nvSpPr>
        <p:spPr>
          <a:xfrm>
            <a:off x="214491" y="6323962"/>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081223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ogo Bottom: Comparison">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228601" y="971550"/>
            <a:ext cx="4206240" cy="3633788"/>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5"/>
          </p:nvPr>
        </p:nvSpPr>
        <p:spPr>
          <a:xfrm>
            <a:off x="4692452" y="971550"/>
            <a:ext cx="4215383" cy="3633788"/>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3"/>
          <p:cNvSpPr>
            <a:spLocks noGrp="1"/>
          </p:cNvSpPr>
          <p:nvPr>
            <p:ph type="body" sz="half" idx="16"/>
          </p:nvPr>
        </p:nvSpPr>
        <p:spPr>
          <a:xfrm>
            <a:off x="229365" y="4765101"/>
            <a:ext cx="4205476"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19"/>
          </p:nvPr>
        </p:nvSpPr>
        <p:spPr>
          <a:xfrm>
            <a:off x="4692450" y="4765101"/>
            <a:ext cx="4206239"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12/30/2022</a:t>
            </a:r>
            <a:endParaRPr lang="en-US" dirty="0"/>
          </a:p>
        </p:txBody>
      </p:sp>
      <p:sp>
        <p:nvSpPr>
          <p:cNvPr id="12" name="Footer Placeholder 4"/>
          <p:cNvSpPr>
            <a:spLocks noGrp="1"/>
          </p:cNvSpPr>
          <p:nvPr>
            <p:ph type="ftr" sz="quarter" idx="3"/>
          </p:nvPr>
        </p:nvSpPr>
        <p:spPr>
          <a:xfrm>
            <a:off x="1530602"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Radiation Safety Update</a:t>
            </a:r>
            <a:endParaRPr lang="en-US" b="1" dirty="0"/>
          </a:p>
        </p:txBody>
      </p:sp>
      <p:sp>
        <p:nvSpPr>
          <p:cNvPr id="13"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4"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4139580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ogo Bottom: 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958849"/>
            <a:ext cx="3027894" cy="5022676"/>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Content Placeholder 2"/>
          <p:cNvSpPr>
            <a:spLocks noGrp="1"/>
          </p:cNvSpPr>
          <p:nvPr>
            <p:ph sz="half" idx="15"/>
          </p:nvPr>
        </p:nvSpPr>
        <p:spPr>
          <a:xfrm>
            <a:off x="3542712" y="958850"/>
            <a:ext cx="5347605" cy="5022675"/>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6"/>
          </p:nvPr>
        </p:nvSpPr>
        <p:spPr>
          <a:xfrm>
            <a:off x="736827" y="6504213"/>
            <a:ext cx="675368" cy="241300"/>
          </a:xfrm>
        </p:spPr>
        <p:txBody>
          <a:bodyPr/>
          <a:lstStyle>
            <a:lvl1pPr>
              <a:defRPr sz="1200" smtClean="0"/>
            </a:lvl1pPr>
          </a:lstStyle>
          <a:p>
            <a:pPr>
              <a:defRPr/>
            </a:pPr>
            <a:r>
              <a:rPr lang="en-US"/>
              <a:t>12/30/2022</a:t>
            </a:r>
            <a:endParaRPr lang="en-US" dirty="0"/>
          </a:p>
        </p:txBody>
      </p:sp>
      <p:sp>
        <p:nvSpPr>
          <p:cNvPr id="6" name="Footer Placeholder 4"/>
          <p:cNvSpPr>
            <a:spLocks noGrp="1"/>
          </p:cNvSpPr>
          <p:nvPr>
            <p:ph type="ftr" sz="quarter" idx="17"/>
          </p:nvPr>
        </p:nvSpPr>
        <p:spPr>
          <a:xfrm>
            <a:off x="1530601" y="6504213"/>
            <a:ext cx="6262119" cy="250031"/>
          </a:xfrm>
        </p:spPr>
        <p:txBody>
          <a:bodyPr/>
          <a:lstStyle>
            <a:lvl1pPr>
              <a:defRPr sz="1200" dirty="0" smtClean="0"/>
            </a:lvl1pPr>
          </a:lstStyle>
          <a:p>
            <a:pPr>
              <a:defRPr/>
            </a:pPr>
            <a:r>
              <a:rPr lang="en-US"/>
              <a:t>Radiation Safety Update</a:t>
            </a:r>
            <a:endParaRPr lang="en-US" b="1" dirty="0"/>
          </a:p>
        </p:txBody>
      </p:sp>
      <p:sp>
        <p:nvSpPr>
          <p:cNvPr id="7" name="Slide Number Placeholder 5"/>
          <p:cNvSpPr>
            <a:spLocks noGrp="1"/>
          </p:cNvSpPr>
          <p:nvPr>
            <p:ph type="sldNum" sz="quarter" idx="18"/>
          </p:nvPr>
        </p:nvSpPr>
        <p:spPr/>
        <p:txBody>
          <a:bodyPr/>
          <a:lstStyle>
            <a:lvl1pPr>
              <a:defRPr sz="1200" smtClean="0"/>
            </a:lvl1pPr>
          </a:lstStyle>
          <a:p>
            <a:pPr>
              <a:defRPr/>
            </a:pPr>
            <a:fld id="{979A04A2-726F-2143-A443-7788AF27176E}" type="slidenum">
              <a:rPr lang="en-US"/>
              <a:pPr>
                <a:defRPr/>
              </a:pPr>
              <a:t>‹#›</a:t>
            </a:fld>
            <a:endParaRPr lang="en-US" dirty="0"/>
          </a:p>
        </p:txBody>
      </p:sp>
      <p:sp>
        <p:nvSpPr>
          <p:cNvPr id="12" name="Title 1"/>
          <p:cNvSpPr>
            <a:spLocks noGrp="1"/>
          </p:cNvSpPr>
          <p:nvPr>
            <p:ph type="title"/>
          </p:nvPr>
        </p:nvSpPr>
        <p:spPr>
          <a:xfrm>
            <a:off x="228600" y="254026"/>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2011836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ogo Bottom: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971550"/>
            <a:ext cx="8686800" cy="3726717"/>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10" name="Text Placeholder 3"/>
          <p:cNvSpPr>
            <a:spLocks noGrp="1"/>
          </p:cNvSpPr>
          <p:nvPr>
            <p:ph type="body" sz="half" idx="2"/>
          </p:nvPr>
        </p:nvSpPr>
        <p:spPr>
          <a:xfrm>
            <a:off x="224073" y="4943005"/>
            <a:ext cx="8686800" cy="1091259"/>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3"/>
          <p:cNvSpPr>
            <a:spLocks noGrp="1"/>
          </p:cNvSpPr>
          <p:nvPr>
            <p:ph type="dt" sz="half" idx="14"/>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12/30/2022</a:t>
            </a:r>
            <a:endParaRPr lang="en-US" dirty="0"/>
          </a:p>
        </p:txBody>
      </p:sp>
      <p:sp>
        <p:nvSpPr>
          <p:cNvPr id="9" name="Footer Placeholder 4"/>
          <p:cNvSpPr>
            <a:spLocks noGrp="1"/>
          </p:cNvSpPr>
          <p:nvPr>
            <p:ph type="ftr" sz="quarter" idx="3"/>
          </p:nvPr>
        </p:nvSpPr>
        <p:spPr>
          <a:xfrm>
            <a:off x="1530603" y="6504213"/>
            <a:ext cx="625195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Radiation Safety Update</a:t>
            </a:r>
            <a:endParaRPr lang="en-US" b="1" dirty="0"/>
          </a:p>
        </p:txBody>
      </p:sp>
      <p:sp>
        <p:nvSpPr>
          <p:cNvPr id="11"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2"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2811915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36827" y="6504213"/>
            <a:ext cx="675368" cy="241300"/>
          </a:xfrm>
        </p:spPr>
        <p:txBody>
          <a:bodyPr/>
          <a:lstStyle/>
          <a:p>
            <a:pPr>
              <a:defRPr/>
            </a:pPr>
            <a:r>
              <a:rPr lang="en-US"/>
              <a:t>12/30/2022</a:t>
            </a:r>
            <a:endParaRPr lang="en-US" dirty="0"/>
          </a:p>
        </p:txBody>
      </p:sp>
      <p:sp>
        <p:nvSpPr>
          <p:cNvPr id="4" name="Footer Placeholder 3"/>
          <p:cNvSpPr>
            <a:spLocks noGrp="1"/>
          </p:cNvSpPr>
          <p:nvPr>
            <p:ph type="ftr" sz="quarter" idx="11"/>
          </p:nvPr>
        </p:nvSpPr>
        <p:spPr>
          <a:xfrm>
            <a:off x="1530602" y="6504213"/>
            <a:ext cx="6260399" cy="242873"/>
          </a:xfrm>
        </p:spPr>
        <p:txBody>
          <a:bodyPr/>
          <a:lstStyle/>
          <a:p>
            <a:pPr>
              <a:defRPr/>
            </a:pPr>
            <a:r>
              <a:rPr lang="en-US"/>
              <a:t>Radiation Safety Update</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7" name="Picture Placeholder 6"/>
          <p:cNvSpPr>
            <a:spLocks noGrp="1"/>
          </p:cNvSpPr>
          <p:nvPr>
            <p:ph type="pic" sz="quarter" idx="13"/>
          </p:nvPr>
        </p:nvSpPr>
        <p:spPr>
          <a:xfrm>
            <a:off x="222250" y="254000"/>
            <a:ext cx="8675688" cy="5802923"/>
          </a:xfrm>
          <a:prstGeom prst="rect">
            <a:avLst/>
          </a:prstGeom>
        </p:spPr>
        <p:txBody>
          <a:bodyPr vert="horz"/>
          <a:lstStyle>
            <a:lvl1pPr>
              <a:defRPr>
                <a:solidFill>
                  <a:srgbClr val="505050"/>
                </a:solidFill>
              </a:defRPr>
            </a:lvl1pPr>
          </a:lstStyle>
          <a:p>
            <a:r>
              <a:rPr lang="en-US" dirty="0"/>
              <a:t>Click icon to add picture</a:t>
            </a:r>
          </a:p>
        </p:txBody>
      </p:sp>
    </p:spTree>
    <p:extLst>
      <p:ext uri="{BB962C8B-B14F-4D97-AF65-F5344CB8AC3E}">
        <p14:creationId xmlns:p14="http://schemas.microsoft.com/office/powerpoint/2010/main" val="2882221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ogo Bottom: Extra Logo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r>
              <a:rPr lang="en-US"/>
              <a:t>12/30/2022</a:t>
            </a:r>
            <a:endParaRPr lang="en-US" dirty="0"/>
          </a:p>
        </p:txBody>
      </p:sp>
      <p:sp>
        <p:nvSpPr>
          <p:cNvPr id="4" name="Footer Placeholder 3"/>
          <p:cNvSpPr>
            <a:spLocks noGrp="1"/>
          </p:cNvSpPr>
          <p:nvPr>
            <p:ph type="ftr" sz="quarter" idx="11"/>
          </p:nvPr>
        </p:nvSpPr>
        <p:spPr>
          <a:xfrm>
            <a:off x="1530603" y="6504213"/>
            <a:ext cx="6272278" cy="242873"/>
          </a:xfrm>
        </p:spPr>
        <p:txBody>
          <a:bodyPr/>
          <a:lstStyle/>
          <a:p>
            <a:pPr>
              <a:defRPr/>
            </a:pPr>
            <a:r>
              <a:rPr lang="en-US"/>
              <a:t>Radiation Safety Update</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11"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24" name="Picture Placeholder 14"/>
          <p:cNvSpPr>
            <a:spLocks noGrp="1"/>
          </p:cNvSpPr>
          <p:nvPr>
            <p:ph type="pic" sz="quarter" idx="19"/>
          </p:nvPr>
        </p:nvSpPr>
        <p:spPr>
          <a:xfrm>
            <a:off x="205694" y="271556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25" name="Picture Placeholder 14"/>
          <p:cNvSpPr>
            <a:spLocks noGrp="1"/>
          </p:cNvSpPr>
          <p:nvPr>
            <p:ph type="pic" sz="quarter" idx="20"/>
          </p:nvPr>
        </p:nvSpPr>
        <p:spPr>
          <a:xfrm>
            <a:off x="1979425" y="271556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26" name="Picture Placeholder 14"/>
          <p:cNvSpPr>
            <a:spLocks noGrp="1"/>
          </p:cNvSpPr>
          <p:nvPr>
            <p:ph type="pic" sz="quarter" idx="21"/>
          </p:nvPr>
        </p:nvSpPr>
        <p:spPr>
          <a:xfrm>
            <a:off x="3753205" y="271556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27" name="Picture Placeholder 14"/>
          <p:cNvSpPr>
            <a:spLocks noGrp="1"/>
          </p:cNvSpPr>
          <p:nvPr>
            <p:ph type="pic" sz="quarter" idx="22"/>
          </p:nvPr>
        </p:nvSpPr>
        <p:spPr>
          <a:xfrm>
            <a:off x="5534456" y="271556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28" name="Picture Placeholder 14"/>
          <p:cNvSpPr>
            <a:spLocks noGrp="1"/>
          </p:cNvSpPr>
          <p:nvPr>
            <p:ph type="pic" sz="quarter" idx="23"/>
          </p:nvPr>
        </p:nvSpPr>
        <p:spPr>
          <a:xfrm>
            <a:off x="7300765" y="271556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29" name="Picture Placeholder 14"/>
          <p:cNvSpPr>
            <a:spLocks noGrp="1"/>
          </p:cNvSpPr>
          <p:nvPr>
            <p:ph type="pic" sz="quarter" idx="14"/>
          </p:nvPr>
        </p:nvSpPr>
        <p:spPr>
          <a:xfrm>
            <a:off x="205694" y="972176"/>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0" name="Picture Placeholder 14"/>
          <p:cNvSpPr>
            <a:spLocks noGrp="1"/>
          </p:cNvSpPr>
          <p:nvPr>
            <p:ph type="pic" sz="quarter" idx="15"/>
          </p:nvPr>
        </p:nvSpPr>
        <p:spPr>
          <a:xfrm>
            <a:off x="1979425" y="972176"/>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1" name="Picture Placeholder 14"/>
          <p:cNvSpPr>
            <a:spLocks noGrp="1"/>
          </p:cNvSpPr>
          <p:nvPr>
            <p:ph type="pic" sz="quarter" idx="16"/>
          </p:nvPr>
        </p:nvSpPr>
        <p:spPr>
          <a:xfrm>
            <a:off x="3753205" y="972176"/>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2" name="Picture Placeholder 14"/>
          <p:cNvSpPr>
            <a:spLocks noGrp="1"/>
          </p:cNvSpPr>
          <p:nvPr>
            <p:ph type="pic" sz="quarter" idx="17"/>
          </p:nvPr>
        </p:nvSpPr>
        <p:spPr>
          <a:xfrm>
            <a:off x="5534456" y="972176"/>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3" name="Picture Placeholder 14"/>
          <p:cNvSpPr>
            <a:spLocks noGrp="1"/>
          </p:cNvSpPr>
          <p:nvPr>
            <p:ph type="pic" sz="quarter" idx="18"/>
          </p:nvPr>
        </p:nvSpPr>
        <p:spPr>
          <a:xfrm>
            <a:off x="7300765" y="972176"/>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4" name="Picture Placeholder 14"/>
          <p:cNvSpPr>
            <a:spLocks noGrp="1"/>
          </p:cNvSpPr>
          <p:nvPr>
            <p:ph type="pic" sz="quarter" idx="24"/>
          </p:nvPr>
        </p:nvSpPr>
        <p:spPr>
          <a:xfrm>
            <a:off x="205694" y="444880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5" name="Picture Placeholder 14"/>
          <p:cNvSpPr>
            <a:spLocks noGrp="1"/>
          </p:cNvSpPr>
          <p:nvPr>
            <p:ph type="pic" sz="quarter" idx="25"/>
          </p:nvPr>
        </p:nvSpPr>
        <p:spPr>
          <a:xfrm>
            <a:off x="1979425" y="444880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6" name="Picture Placeholder 14"/>
          <p:cNvSpPr>
            <a:spLocks noGrp="1"/>
          </p:cNvSpPr>
          <p:nvPr>
            <p:ph type="pic" sz="quarter" idx="26"/>
          </p:nvPr>
        </p:nvSpPr>
        <p:spPr>
          <a:xfrm>
            <a:off x="3753205" y="444880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7" name="Picture Placeholder 14"/>
          <p:cNvSpPr>
            <a:spLocks noGrp="1"/>
          </p:cNvSpPr>
          <p:nvPr>
            <p:ph type="pic" sz="quarter" idx="27"/>
          </p:nvPr>
        </p:nvSpPr>
        <p:spPr>
          <a:xfrm>
            <a:off x="5534456" y="444880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8" name="Picture Placeholder 14"/>
          <p:cNvSpPr>
            <a:spLocks noGrp="1"/>
          </p:cNvSpPr>
          <p:nvPr>
            <p:ph type="pic" sz="quarter" idx="28"/>
          </p:nvPr>
        </p:nvSpPr>
        <p:spPr>
          <a:xfrm>
            <a:off x="7300765" y="444880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Tree>
    <p:extLst>
      <p:ext uri="{BB962C8B-B14F-4D97-AF65-F5344CB8AC3E}">
        <p14:creationId xmlns:p14="http://schemas.microsoft.com/office/powerpoint/2010/main" val="8301617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descr="14-0218-16D.lr.jpg"/>
          <p:cNvPicPr>
            <a:picLocks noChangeAspect="1"/>
          </p:cNvPicPr>
          <p:nvPr userDrawn="1"/>
        </p:nvPicPr>
        <p:blipFill rotWithShape="1">
          <a:blip r:embed="rId2">
            <a:extLst>
              <a:ext uri="{28A0092B-C50C-407E-A947-70E740481C1C}">
                <a14:useLocalDpi xmlns:a14="http://schemas.microsoft.com/office/drawing/2010/main" val="0"/>
              </a:ext>
            </a:extLst>
          </a:blip>
          <a:srcRect t="25816" b="25769"/>
          <a:stretch/>
        </p:blipFill>
        <p:spPr>
          <a:xfrm>
            <a:off x="-17762" y="817011"/>
            <a:ext cx="918972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61" y="249843"/>
            <a:ext cx="9010786" cy="301891"/>
          </a:xfrm>
          <a:prstGeom prst="rect">
            <a:avLst/>
          </a:prstGeom>
        </p:spPr>
      </p:pic>
    </p:spTree>
    <p:extLst>
      <p:ext uri="{BB962C8B-B14F-4D97-AF65-F5344CB8AC3E}">
        <p14:creationId xmlns:p14="http://schemas.microsoft.com/office/powerpoint/2010/main" val="2127796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a:blip r:embed="rId2"/>
          <a:srcRect t="27868" b="27868"/>
          <a:stretch/>
        </p:blipFill>
        <p:spPr>
          <a:xfrm>
            <a:off x="-17762" y="817011"/>
            <a:ext cx="918972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61" y="249843"/>
            <a:ext cx="9010786" cy="301891"/>
          </a:xfrm>
          <a:prstGeom prst="rect">
            <a:avLst/>
          </a:prstGeom>
        </p:spPr>
      </p:pic>
    </p:spTree>
    <p:extLst>
      <p:ext uri="{BB962C8B-B14F-4D97-AF65-F5344CB8AC3E}">
        <p14:creationId xmlns:p14="http://schemas.microsoft.com/office/powerpoint/2010/main" val="31724901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5" Type="http://schemas.openxmlformats.org/officeDocument/2006/relationships/image" Target="../media/image1.png"/><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12/30/2022</a:t>
            </a:r>
            <a:endParaRPr lang="en-US" dirty="0"/>
          </a:p>
        </p:txBody>
      </p:sp>
      <p:sp>
        <p:nvSpPr>
          <p:cNvPr id="15" name="Footer Placeholder 4"/>
          <p:cNvSpPr>
            <a:spLocks noGrp="1"/>
          </p:cNvSpPr>
          <p:nvPr>
            <p:ph type="ftr" sz="quarter" idx="3"/>
          </p:nvPr>
        </p:nvSpPr>
        <p:spPr>
          <a:xfrm>
            <a:off x="1530602" y="6504213"/>
            <a:ext cx="6260399"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Radiation Safety Update</a:t>
            </a:r>
            <a:endParaRPr lang="en-US" b="1" dirty="0"/>
          </a:p>
        </p:txBody>
      </p:sp>
      <p:sp>
        <p:nvSpPr>
          <p:cNvPr id="16"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20" name="Date Placeholder 3"/>
          <p:cNvSpPr txBox="1">
            <a:spLocks/>
          </p:cNvSpPr>
          <p:nvPr/>
        </p:nvSpPr>
        <p:spPr>
          <a:xfrm>
            <a:off x="6450013" y="4477484"/>
            <a:ext cx="1076325" cy="241300"/>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endParaRPr lang="en-US" dirty="0"/>
          </a:p>
        </p:txBody>
      </p:sp>
      <p:grpSp>
        <p:nvGrpSpPr>
          <p:cNvPr id="9" name="Group 8"/>
          <p:cNvGrpSpPr>
            <a:grpSpLocks noChangeAspect="1"/>
          </p:cNvGrpSpPr>
          <p:nvPr/>
        </p:nvGrpSpPr>
        <p:grpSpPr>
          <a:xfrm>
            <a:off x="215900" y="6258863"/>
            <a:ext cx="8699500" cy="197990"/>
            <a:chOff x="600217" y="6258863"/>
            <a:chExt cx="8297721" cy="188846"/>
          </a:xfrm>
        </p:grpSpPr>
        <p:cxnSp>
          <p:nvCxnSpPr>
            <p:cNvPr id="10" name="Straight Connector 9"/>
            <p:cNvCxnSpPr/>
            <p:nvPr userDrawn="1"/>
          </p:nvCxnSpPr>
          <p:spPr>
            <a:xfrm>
              <a:off x="600217" y="6357936"/>
              <a:ext cx="7190785" cy="0"/>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13" name="Picture 6" descr="FermiLogo_RGB_NALBlue.png"/>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7853781" y="6258863"/>
              <a:ext cx="1044157" cy="1888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119" r:id="rId1"/>
    <p:sldLayoutId id="2147484104" r:id="rId2"/>
    <p:sldLayoutId id="2147484105" r:id="rId3"/>
    <p:sldLayoutId id="2147484120" r:id="rId4"/>
    <p:sldLayoutId id="2147484103" r:id="rId5"/>
    <p:sldLayoutId id="2147484122" r:id="rId6"/>
    <p:sldLayoutId id="2147484116" r:id="rId7"/>
  </p:sldLayoutIdLst>
  <p:hf hdr="0"/>
  <p:txStyles>
    <p:titleStyle>
      <a:lvl1pPr algn="l" defTabSz="457200" rtl="0" eaLnBrk="1" fontAlgn="base" hangingPunct="1">
        <a:spcBef>
          <a:spcPct val="0"/>
        </a:spcBef>
        <a:spcAft>
          <a:spcPct val="0"/>
        </a:spcAft>
        <a:defRPr sz="1700" b="1" kern="1200">
          <a:solidFill>
            <a:srgbClr val="2E5286"/>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7F7F7F"/>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a:solidFill>
            <a:srgbClr val="7F7F7F"/>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June 2022</a:t>
            </a:r>
            <a:endParaRPr lang="en-US" dirty="0"/>
          </a:p>
        </p:txBody>
      </p:sp>
      <p:sp>
        <p:nvSpPr>
          <p:cNvPr id="15" name="Footer Placeholder 4"/>
          <p:cNvSpPr>
            <a:spLocks noGrp="1"/>
          </p:cNvSpPr>
          <p:nvPr>
            <p:ph type="ftr" sz="quarter" idx="3"/>
          </p:nvPr>
        </p:nvSpPr>
        <p:spPr>
          <a:xfrm>
            <a:off x="1530602" y="6504213"/>
            <a:ext cx="6260399"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M. Schoell | 2022 Shutdown Bootcamp - Radiation Safety</a:t>
            </a:r>
            <a:endParaRPr lang="en-US" b="1" dirty="0"/>
          </a:p>
        </p:txBody>
      </p:sp>
      <p:sp>
        <p:nvSpPr>
          <p:cNvPr id="16"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20" name="Date Placeholder 3"/>
          <p:cNvSpPr txBox="1">
            <a:spLocks/>
          </p:cNvSpPr>
          <p:nvPr/>
        </p:nvSpPr>
        <p:spPr>
          <a:xfrm>
            <a:off x="6450013" y="4477484"/>
            <a:ext cx="1076325" cy="241300"/>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endParaRPr lang="en-US" dirty="0"/>
          </a:p>
        </p:txBody>
      </p:sp>
      <p:grpSp>
        <p:nvGrpSpPr>
          <p:cNvPr id="9" name="Group 8"/>
          <p:cNvGrpSpPr>
            <a:grpSpLocks noChangeAspect="1"/>
          </p:cNvGrpSpPr>
          <p:nvPr/>
        </p:nvGrpSpPr>
        <p:grpSpPr>
          <a:xfrm>
            <a:off x="215900" y="6258863"/>
            <a:ext cx="8699500" cy="197990"/>
            <a:chOff x="600217" y="6258863"/>
            <a:chExt cx="8297721" cy="188846"/>
          </a:xfrm>
        </p:grpSpPr>
        <p:cxnSp>
          <p:nvCxnSpPr>
            <p:cNvPr id="10" name="Straight Connector 9"/>
            <p:cNvCxnSpPr/>
            <p:nvPr userDrawn="1"/>
          </p:nvCxnSpPr>
          <p:spPr>
            <a:xfrm>
              <a:off x="600217" y="6357936"/>
              <a:ext cx="7190785" cy="0"/>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13" name="Picture 6" descr="FermiLogo_RGB_NALBlue.png"/>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7853781" y="6258863"/>
              <a:ext cx="1044157" cy="1888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val="803030369"/>
      </p:ext>
    </p:extLst>
  </p:cSld>
  <p:clrMap bg1="lt1" tx1="dk1" bg2="lt2" tx2="dk2" accent1="accent1" accent2="accent2" accent3="accent3" accent4="accent4" accent5="accent5" accent6="accent6" hlink="hlink" folHlink="folHlink"/>
  <p:sldLayoutIdLst>
    <p:sldLayoutId id="2147484124" r:id="rId1"/>
    <p:sldLayoutId id="2147484125" r:id="rId2"/>
    <p:sldLayoutId id="2147484126" r:id="rId3"/>
    <p:sldLayoutId id="2147484127" r:id="rId4"/>
    <p:sldLayoutId id="2147484128" r:id="rId5"/>
    <p:sldLayoutId id="2147484129" r:id="rId6"/>
    <p:sldLayoutId id="2147484130" r:id="rId7"/>
    <p:sldLayoutId id="2147484131" r:id="rId8"/>
    <p:sldLayoutId id="2147484132" r:id="rId9"/>
    <p:sldLayoutId id="2147484133" r:id="rId10"/>
    <p:sldLayoutId id="2147484134" r:id="rId11"/>
    <p:sldLayoutId id="2147484135" r:id="rId12"/>
    <p:sldLayoutId id="2147484136" r:id="rId13"/>
  </p:sldLayoutIdLst>
  <p:hf hdr="0"/>
  <p:txStyles>
    <p:titleStyle>
      <a:lvl1pPr algn="l" defTabSz="457200" rtl="0" eaLnBrk="1" fontAlgn="base" hangingPunct="1">
        <a:spcBef>
          <a:spcPct val="0"/>
        </a:spcBef>
        <a:spcAft>
          <a:spcPct val="0"/>
        </a:spcAft>
        <a:defRPr sz="1700" b="1" kern="1200">
          <a:solidFill>
            <a:srgbClr val="2E5286"/>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7F7F7F"/>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a:solidFill>
            <a:srgbClr val="7F7F7F"/>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esh-docdb.fnal.gov/cgi-bin/RetrieveFile?docid=1316"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esh-docdb.fnal.gov:440/cgi-bin/ShowDocument?docid=3846" TargetMode="External"/><Relationship Id="rId2" Type="http://schemas.openxmlformats.org/officeDocument/2006/relationships/hyperlink" Target="mailto:ESH_RSO@FNAL.GOV" TargetMode="External"/><Relationship Id="rId1" Type="http://schemas.openxmlformats.org/officeDocument/2006/relationships/slideLayout" Target="../slideLayouts/slideLayout2.xml"/><Relationship Id="rId4" Type="http://schemas.openxmlformats.org/officeDocument/2006/relationships/hyperlink" Target="https://eshq.fnal.gov/atwork/safety-occupationa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41924" y="5045612"/>
            <a:ext cx="8499231" cy="1390219"/>
          </a:xfrm>
        </p:spPr>
        <p:txBody>
          <a:bodyPr/>
          <a:lstStyle/>
          <a:p>
            <a:r>
              <a:rPr lang="en-US" dirty="0"/>
              <a:t>ES&amp;H RPO Department</a:t>
            </a:r>
          </a:p>
          <a:p>
            <a:r>
              <a:rPr lang="en-US" dirty="0"/>
              <a:t>08/25/2023 9am Ops Meeting</a:t>
            </a:r>
          </a:p>
          <a:p>
            <a:endParaRPr lang="en-US" dirty="0"/>
          </a:p>
        </p:txBody>
      </p:sp>
      <p:sp>
        <p:nvSpPr>
          <p:cNvPr id="3" name="Text Placeholder 2"/>
          <p:cNvSpPr>
            <a:spLocks noGrp="1"/>
          </p:cNvSpPr>
          <p:nvPr>
            <p:ph type="body" sz="quarter" idx="11"/>
          </p:nvPr>
        </p:nvSpPr>
        <p:spPr/>
        <p:txBody>
          <a:bodyPr>
            <a:noAutofit/>
          </a:bodyPr>
          <a:lstStyle/>
          <a:p>
            <a:r>
              <a:rPr lang="en-US" dirty="0"/>
              <a:t>Radiation Safety – Weekly Update</a:t>
            </a:r>
          </a:p>
        </p:txBody>
      </p:sp>
    </p:spTree>
    <p:extLst>
      <p:ext uri="{BB962C8B-B14F-4D97-AF65-F5344CB8AC3E}">
        <p14:creationId xmlns:p14="http://schemas.microsoft.com/office/powerpoint/2010/main" val="19895975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01081D3-6FE4-40AE-90B9-3D9202D19697}"/>
              </a:ext>
            </a:extLst>
          </p:cNvPr>
          <p:cNvSpPr>
            <a:spLocks noGrp="1"/>
          </p:cNvSpPr>
          <p:nvPr>
            <p:ph idx="1"/>
          </p:nvPr>
        </p:nvSpPr>
        <p:spPr>
          <a:xfrm>
            <a:off x="228600" y="971550"/>
            <a:ext cx="8915400" cy="5059363"/>
          </a:xfrm>
        </p:spPr>
        <p:txBody>
          <a:bodyPr/>
          <a:lstStyle/>
          <a:p>
            <a:pPr marL="0" indent="0">
              <a:buNone/>
            </a:pPr>
            <a:r>
              <a:rPr lang="en-US" b="1" dirty="0"/>
              <a:t>Enclosures with local High Radiation Areas and/or Contamination Areas continue to require enclosure access briefings, for either Controlled Access or Supervised Access.</a:t>
            </a:r>
          </a:p>
          <a:p>
            <a:pPr marL="0" indent="0">
              <a:buNone/>
            </a:pPr>
            <a:endParaRPr lang="en-US" b="1" dirty="0"/>
          </a:p>
          <a:p>
            <a:pPr marL="0" indent="0">
              <a:buNone/>
            </a:pPr>
            <a:endParaRPr lang="en-US" b="1" dirty="0"/>
          </a:p>
        </p:txBody>
      </p:sp>
      <p:sp>
        <p:nvSpPr>
          <p:cNvPr id="3" name="Title 2">
            <a:extLst>
              <a:ext uri="{FF2B5EF4-FFF2-40B4-BE49-F238E27FC236}">
                <a16:creationId xmlns:a16="http://schemas.microsoft.com/office/drawing/2014/main" id="{7F6AA066-273D-4A0F-BC77-08B3D7B99524}"/>
              </a:ext>
            </a:extLst>
          </p:cNvPr>
          <p:cNvSpPr>
            <a:spLocks noGrp="1"/>
          </p:cNvSpPr>
          <p:nvPr>
            <p:ph type="title"/>
          </p:nvPr>
        </p:nvSpPr>
        <p:spPr/>
        <p:txBody>
          <a:bodyPr/>
          <a:lstStyle/>
          <a:p>
            <a:r>
              <a:rPr lang="en-US" dirty="0"/>
              <a:t>Enclosure Briefings</a:t>
            </a:r>
            <a:endParaRPr lang="en-US" dirty="0">
              <a:highlight>
                <a:srgbClr val="FFFF00"/>
              </a:highlight>
            </a:endParaRPr>
          </a:p>
        </p:txBody>
      </p:sp>
      <p:sp>
        <p:nvSpPr>
          <p:cNvPr id="5" name="Footer Placeholder 4">
            <a:extLst>
              <a:ext uri="{FF2B5EF4-FFF2-40B4-BE49-F238E27FC236}">
                <a16:creationId xmlns:a16="http://schemas.microsoft.com/office/drawing/2014/main" id="{45C0E9BD-6F3E-41E9-8291-A5E821C63A84}"/>
              </a:ext>
            </a:extLst>
          </p:cNvPr>
          <p:cNvSpPr>
            <a:spLocks noGrp="1"/>
          </p:cNvSpPr>
          <p:nvPr>
            <p:ph type="ftr" sz="quarter" idx="3"/>
          </p:nvPr>
        </p:nvSpPr>
        <p:spPr/>
        <p:txBody>
          <a:bodyPr/>
          <a:lstStyle/>
          <a:p>
            <a:pPr>
              <a:defRPr/>
            </a:pPr>
            <a:r>
              <a:rPr lang="en-US" dirty="0"/>
              <a:t>Radiation Safety Update</a:t>
            </a:r>
            <a:endParaRPr lang="en-US" b="1" dirty="0"/>
          </a:p>
        </p:txBody>
      </p:sp>
      <p:sp>
        <p:nvSpPr>
          <p:cNvPr id="6" name="Slide Number Placeholder 5">
            <a:extLst>
              <a:ext uri="{FF2B5EF4-FFF2-40B4-BE49-F238E27FC236}">
                <a16:creationId xmlns:a16="http://schemas.microsoft.com/office/drawing/2014/main" id="{A9B90DD7-7AFC-489E-A95D-82DA0AAC8712}"/>
              </a:ext>
            </a:extLst>
          </p:cNvPr>
          <p:cNvSpPr>
            <a:spLocks noGrp="1"/>
          </p:cNvSpPr>
          <p:nvPr>
            <p:ph type="sldNum" sz="quarter" idx="4"/>
          </p:nvPr>
        </p:nvSpPr>
        <p:spPr/>
        <p:txBody>
          <a:bodyPr/>
          <a:lstStyle/>
          <a:p>
            <a:pPr>
              <a:defRPr/>
            </a:pPr>
            <a:fld id="{148C009B-CB69-E04A-B9B3-34B26D69E9CF}" type="slidenum">
              <a:rPr lang="en-US" smtClean="0"/>
              <a:pPr>
                <a:defRPr/>
              </a:pPr>
              <a:t>2</a:t>
            </a:fld>
            <a:endParaRPr lang="en-US" dirty="0"/>
          </a:p>
        </p:txBody>
      </p:sp>
      <p:sp>
        <p:nvSpPr>
          <p:cNvPr id="4" name="Date Placeholder 3">
            <a:extLst>
              <a:ext uri="{FF2B5EF4-FFF2-40B4-BE49-F238E27FC236}">
                <a16:creationId xmlns:a16="http://schemas.microsoft.com/office/drawing/2014/main" id="{79B1107C-A6F7-4D7D-AC0A-7730392F2DEB}"/>
              </a:ext>
            </a:extLst>
          </p:cNvPr>
          <p:cNvSpPr>
            <a:spLocks noGrp="1"/>
          </p:cNvSpPr>
          <p:nvPr>
            <p:ph type="dt" sz="half" idx="2"/>
          </p:nvPr>
        </p:nvSpPr>
        <p:spPr>
          <a:xfrm>
            <a:off x="736827" y="6504213"/>
            <a:ext cx="793776" cy="241300"/>
          </a:xfrm>
        </p:spPr>
        <p:txBody>
          <a:bodyPr/>
          <a:lstStyle/>
          <a:p>
            <a:pPr>
              <a:defRPr/>
            </a:pPr>
            <a:r>
              <a:rPr lang="en-US" dirty="0"/>
              <a:t>08/25/2023</a:t>
            </a:r>
          </a:p>
        </p:txBody>
      </p:sp>
      <p:sp>
        <p:nvSpPr>
          <p:cNvPr id="8" name="Content Placeholder 1">
            <a:extLst>
              <a:ext uri="{FF2B5EF4-FFF2-40B4-BE49-F238E27FC236}">
                <a16:creationId xmlns:a16="http://schemas.microsoft.com/office/drawing/2014/main" id="{F0F600F6-65C0-4274-8D1C-3C34F0B92029}"/>
              </a:ext>
            </a:extLst>
          </p:cNvPr>
          <p:cNvSpPr txBox="1">
            <a:spLocks/>
          </p:cNvSpPr>
          <p:nvPr/>
        </p:nvSpPr>
        <p:spPr>
          <a:xfrm>
            <a:off x="228600" y="2219923"/>
            <a:ext cx="8016228" cy="3716837"/>
          </a:xfrm>
          <a:prstGeom prst="rect">
            <a:avLst/>
          </a:prstGeom>
        </p:spPr>
        <p:txBody>
          <a:bodyPr lIns="0" tIns="0" rIns="0" bIns="0"/>
          <a:lstStyle>
            <a:lvl1pPr marL="342900" indent="-342900" algn="l" defTabSz="457200" rtl="0" eaLnBrk="1" fontAlgn="base" hangingPunct="1">
              <a:spcBef>
                <a:spcPct val="20000"/>
              </a:spcBef>
              <a:spcAft>
                <a:spcPct val="0"/>
              </a:spcAft>
              <a:buFont typeface="Arial" charset="0"/>
              <a:buChar char="•"/>
              <a:defRPr sz="2400" kern="1200">
                <a:solidFill>
                  <a:srgbClr val="505050"/>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200" kern="1200">
                <a:solidFill>
                  <a:srgbClr val="505050"/>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2000" kern="1200">
                <a:solidFill>
                  <a:srgbClr val="505050"/>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800" kern="1200">
                <a:solidFill>
                  <a:srgbClr val="505050"/>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a:buChar char="•"/>
              <a:defRPr sz="1800" kern="1200">
                <a:solidFill>
                  <a:srgbClr val="505050"/>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charset="0"/>
              <a:buNone/>
            </a:pPr>
            <a:r>
              <a:rPr lang="en-US" b="1" dirty="0"/>
              <a:t>Current List: </a:t>
            </a:r>
          </a:p>
          <a:p>
            <a:r>
              <a:rPr lang="en-US" sz="2000" dirty="0"/>
              <a:t>MTA + </a:t>
            </a:r>
          </a:p>
          <a:p>
            <a:r>
              <a:rPr lang="en-US" sz="2000" dirty="0">
                <a:solidFill>
                  <a:srgbClr val="FF0000"/>
                </a:solidFill>
              </a:rPr>
              <a:t>Booster *+</a:t>
            </a:r>
          </a:p>
          <a:p>
            <a:r>
              <a:rPr lang="en-US" sz="2000" dirty="0">
                <a:solidFill>
                  <a:srgbClr val="FF0000"/>
                </a:solidFill>
              </a:rPr>
              <a:t>Main Injector</a:t>
            </a:r>
          </a:p>
          <a:p>
            <a:pPr lvl="1"/>
            <a:r>
              <a:rPr lang="en-US" sz="1800" dirty="0">
                <a:solidFill>
                  <a:srgbClr val="FF0000"/>
                </a:solidFill>
              </a:rPr>
              <a:t>8  GeV *+</a:t>
            </a:r>
          </a:p>
          <a:p>
            <a:pPr lvl="1"/>
            <a:r>
              <a:rPr lang="en-US" sz="1800" dirty="0">
                <a:solidFill>
                  <a:srgbClr val="FF0000"/>
                </a:solidFill>
              </a:rPr>
              <a:t>MI-20—MI-62 *+</a:t>
            </a:r>
          </a:p>
          <a:p>
            <a:pPr lvl="1"/>
            <a:r>
              <a:rPr lang="en-US" sz="1800" dirty="0">
                <a:solidFill>
                  <a:srgbClr val="FF0000"/>
                </a:solidFill>
              </a:rPr>
              <a:t>MI-10 *+</a:t>
            </a:r>
          </a:p>
          <a:p>
            <a:r>
              <a:rPr lang="en-US" sz="2000" dirty="0"/>
              <a:t>NuMI Pre-Target / Target Hall *+%</a:t>
            </a:r>
          </a:p>
          <a:p>
            <a:r>
              <a:rPr lang="en-US" sz="2000" dirty="0">
                <a:solidFill>
                  <a:srgbClr val="FF0000"/>
                </a:solidFill>
              </a:rPr>
              <a:t>NuMI Absorber Hall *+</a:t>
            </a:r>
          </a:p>
          <a:p>
            <a:r>
              <a:rPr lang="en-US" sz="2000" dirty="0"/>
              <a:t>Muon Campus US/DS + - &gt; May down post, still pending wipe results</a:t>
            </a:r>
          </a:p>
        </p:txBody>
      </p:sp>
      <p:sp>
        <p:nvSpPr>
          <p:cNvPr id="9" name="TextBox 8">
            <a:extLst>
              <a:ext uri="{FF2B5EF4-FFF2-40B4-BE49-F238E27FC236}">
                <a16:creationId xmlns:a16="http://schemas.microsoft.com/office/drawing/2014/main" id="{1A3A3230-B3C9-496D-AA8B-17187ED5D3F4}"/>
              </a:ext>
            </a:extLst>
          </p:cNvPr>
          <p:cNvSpPr txBox="1"/>
          <p:nvPr/>
        </p:nvSpPr>
        <p:spPr>
          <a:xfrm>
            <a:off x="4311941" y="2205241"/>
            <a:ext cx="4001549" cy="2800767"/>
          </a:xfrm>
          <a:prstGeom prst="rect">
            <a:avLst/>
          </a:prstGeom>
          <a:noFill/>
        </p:spPr>
        <p:txBody>
          <a:bodyPr wrap="square" rtlCol="0">
            <a:spAutoFit/>
          </a:bodyPr>
          <a:lstStyle/>
          <a:p>
            <a:r>
              <a:rPr lang="nl-NL" sz="1600" dirty="0"/>
              <a:t>Contact RSO is you are unable to attend scheduled briefing.</a:t>
            </a:r>
          </a:p>
          <a:p>
            <a:endParaRPr lang="nl-NL" sz="1600" dirty="0"/>
          </a:p>
          <a:p>
            <a:r>
              <a:rPr lang="nl-NL" sz="1600" b="1" dirty="0">
                <a:solidFill>
                  <a:schemeClr val="accent3">
                    <a:lumMod val="75000"/>
                  </a:schemeClr>
                </a:solidFill>
              </a:rPr>
              <a:t>Daily briefings for non-AD available in the Dungeon from 7-10am</a:t>
            </a:r>
          </a:p>
          <a:p>
            <a:endParaRPr lang="nl-NL" sz="1600" dirty="0"/>
          </a:p>
          <a:p>
            <a:r>
              <a:rPr lang="nl-NL" sz="1600" dirty="0"/>
              <a:t>+ means Contamination Area</a:t>
            </a:r>
          </a:p>
          <a:p>
            <a:r>
              <a:rPr lang="nl-NL" sz="1600" dirty="0">
                <a:solidFill>
                  <a:srgbClr val="FF0000"/>
                </a:solidFill>
              </a:rPr>
              <a:t>* means High Radiation Area</a:t>
            </a:r>
          </a:p>
          <a:p>
            <a:r>
              <a:rPr lang="nl-NL" sz="1600" dirty="0"/>
              <a:t>% means only when shield blocks removed or highly activated items are staged or in movement</a:t>
            </a:r>
          </a:p>
        </p:txBody>
      </p:sp>
    </p:spTree>
    <p:extLst>
      <p:ext uri="{BB962C8B-B14F-4D97-AF65-F5344CB8AC3E}">
        <p14:creationId xmlns:p14="http://schemas.microsoft.com/office/powerpoint/2010/main" val="33082267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F6AA066-273D-4A0F-BC77-08B3D7B99524}"/>
              </a:ext>
            </a:extLst>
          </p:cNvPr>
          <p:cNvSpPr>
            <a:spLocks noGrp="1"/>
          </p:cNvSpPr>
          <p:nvPr>
            <p:ph type="title"/>
          </p:nvPr>
        </p:nvSpPr>
        <p:spPr/>
        <p:txBody>
          <a:bodyPr/>
          <a:lstStyle/>
          <a:p>
            <a:r>
              <a:rPr lang="en-US" dirty="0"/>
              <a:t>Cumulative Shutdown Dose (from </a:t>
            </a:r>
            <a:r>
              <a:rPr lang="en-US" dirty="0" err="1"/>
              <a:t>GetDose</a:t>
            </a:r>
            <a:r>
              <a:rPr lang="en-US" dirty="0"/>
              <a:t>)</a:t>
            </a:r>
            <a:endParaRPr lang="en-US" dirty="0">
              <a:highlight>
                <a:srgbClr val="FFFF00"/>
              </a:highlight>
            </a:endParaRPr>
          </a:p>
        </p:txBody>
      </p:sp>
      <p:sp>
        <p:nvSpPr>
          <p:cNvPr id="5" name="Footer Placeholder 4">
            <a:extLst>
              <a:ext uri="{FF2B5EF4-FFF2-40B4-BE49-F238E27FC236}">
                <a16:creationId xmlns:a16="http://schemas.microsoft.com/office/drawing/2014/main" id="{45C0E9BD-6F3E-41E9-8291-A5E821C63A84}"/>
              </a:ext>
            </a:extLst>
          </p:cNvPr>
          <p:cNvSpPr>
            <a:spLocks noGrp="1"/>
          </p:cNvSpPr>
          <p:nvPr>
            <p:ph type="ftr" sz="quarter" idx="3"/>
          </p:nvPr>
        </p:nvSpPr>
        <p:spPr/>
        <p:txBody>
          <a:bodyPr/>
          <a:lstStyle/>
          <a:p>
            <a:pPr>
              <a:defRPr/>
            </a:pPr>
            <a:r>
              <a:rPr lang="en-US" dirty="0"/>
              <a:t>Radiation Safety Update</a:t>
            </a:r>
            <a:endParaRPr lang="en-US" b="1" dirty="0"/>
          </a:p>
        </p:txBody>
      </p:sp>
      <p:sp>
        <p:nvSpPr>
          <p:cNvPr id="6" name="Slide Number Placeholder 5">
            <a:extLst>
              <a:ext uri="{FF2B5EF4-FFF2-40B4-BE49-F238E27FC236}">
                <a16:creationId xmlns:a16="http://schemas.microsoft.com/office/drawing/2014/main" id="{A9B90DD7-7AFC-489E-A95D-82DA0AAC8712}"/>
              </a:ext>
            </a:extLst>
          </p:cNvPr>
          <p:cNvSpPr>
            <a:spLocks noGrp="1"/>
          </p:cNvSpPr>
          <p:nvPr>
            <p:ph type="sldNum" sz="quarter" idx="4"/>
          </p:nvPr>
        </p:nvSpPr>
        <p:spPr/>
        <p:txBody>
          <a:bodyPr/>
          <a:lstStyle/>
          <a:p>
            <a:pPr>
              <a:defRPr/>
            </a:pPr>
            <a:fld id="{148C009B-CB69-E04A-B9B3-34B26D69E9CF}" type="slidenum">
              <a:rPr lang="en-US" smtClean="0"/>
              <a:pPr>
                <a:defRPr/>
              </a:pPr>
              <a:t>3</a:t>
            </a:fld>
            <a:endParaRPr lang="en-US" dirty="0"/>
          </a:p>
        </p:txBody>
      </p:sp>
      <p:sp>
        <p:nvSpPr>
          <p:cNvPr id="4" name="Date Placeholder 3">
            <a:extLst>
              <a:ext uri="{FF2B5EF4-FFF2-40B4-BE49-F238E27FC236}">
                <a16:creationId xmlns:a16="http://schemas.microsoft.com/office/drawing/2014/main" id="{79B1107C-A6F7-4D7D-AC0A-7730392F2DEB}"/>
              </a:ext>
            </a:extLst>
          </p:cNvPr>
          <p:cNvSpPr>
            <a:spLocks noGrp="1"/>
          </p:cNvSpPr>
          <p:nvPr>
            <p:ph type="dt" sz="half" idx="2"/>
          </p:nvPr>
        </p:nvSpPr>
        <p:spPr>
          <a:xfrm>
            <a:off x="736827" y="6504213"/>
            <a:ext cx="793776" cy="241300"/>
          </a:xfrm>
        </p:spPr>
        <p:txBody>
          <a:bodyPr/>
          <a:lstStyle/>
          <a:p>
            <a:pPr>
              <a:defRPr/>
            </a:pPr>
            <a:r>
              <a:rPr lang="en-US" dirty="0"/>
              <a:t>08/25/2023</a:t>
            </a:r>
          </a:p>
        </p:txBody>
      </p:sp>
      <p:pic>
        <p:nvPicPr>
          <p:cNvPr id="12" name="Picture 11">
            <a:extLst>
              <a:ext uri="{FF2B5EF4-FFF2-40B4-BE49-F238E27FC236}">
                <a16:creationId xmlns:a16="http://schemas.microsoft.com/office/drawing/2014/main" id="{0520A631-D442-84DA-F53D-20DE656C4BFF}"/>
              </a:ext>
            </a:extLst>
          </p:cNvPr>
          <p:cNvPicPr>
            <a:picLocks noChangeAspect="1"/>
          </p:cNvPicPr>
          <p:nvPr/>
        </p:nvPicPr>
        <p:blipFill>
          <a:blip r:embed="rId2"/>
          <a:stretch>
            <a:fillRect/>
          </a:stretch>
        </p:blipFill>
        <p:spPr>
          <a:xfrm>
            <a:off x="66583" y="3631401"/>
            <a:ext cx="8620217" cy="2574742"/>
          </a:xfrm>
          <a:prstGeom prst="rect">
            <a:avLst/>
          </a:prstGeom>
        </p:spPr>
      </p:pic>
      <p:pic>
        <p:nvPicPr>
          <p:cNvPr id="14" name="Picture 13">
            <a:extLst>
              <a:ext uri="{FF2B5EF4-FFF2-40B4-BE49-F238E27FC236}">
                <a16:creationId xmlns:a16="http://schemas.microsoft.com/office/drawing/2014/main" id="{6014706A-2BE6-BDFF-4DE3-E521C84F06CC}"/>
              </a:ext>
            </a:extLst>
          </p:cNvPr>
          <p:cNvPicPr>
            <a:picLocks noChangeAspect="1"/>
          </p:cNvPicPr>
          <p:nvPr/>
        </p:nvPicPr>
        <p:blipFill>
          <a:blip r:embed="rId3"/>
          <a:stretch>
            <a:fillRect/>
          </a:stretch>
        </p:blipFill>
        <p:spPr>
          <a:xfrm>
            <a:off x="66583" y="798905"/>
            <a:ext cx="8848817" cy="2713220"/>
          </a:xfrm>
          <a:prstGeom prst="rect">
            <a:avLst/>
          </a:prstGeom>
        </p:spPr>
      </p:pic>
    </p:spTree>
    <p:extLst>
      <p:ext uri="{BB962C8B-B14F-4D97-AF65-F5344CB8AC3E}">
        <p14:creationId xmlns:p14="http://schemas.microsoft.com/office/powerpoint/2010/main" val="21807778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a:extLst>
              <a:ext uri="{FF2B5EF4-FFF2-40B4-BE49-F238E27FC236}">
                <a16:creationId xmlns:a16="http://schemas.microsoft.com/office/drawing/2014/main" id="{82D659B4-E0C3-8DDD-9A36-F3622FCD36B0}"/>
              </a:ext>
            </a:extLst>
          </p:cNvPr>
          <p:cNvPicPr>
            <a:picLocks noGrp="1" noChangeAspect="1"/>
          </p:cNvPicPr>
          <p:nvPr>
            <p:ph idx="1"/>
          </p:nvPr>
        </p:nvPicPr>
        <p:blipFill>
          <a:blip r:embed="rId2"/>
          <a:stretch>
            <a:fillRect/>
          </a:stretch>
        </p:blipFill>
        <p:spPr>
          <a:xfrm>
            <a:off x="4313216" y="899318"/>
            <a:ext cx="4705608" cy="5059363"/>
          </a:xfrm>
        </p:spPr>
      </p:pic>
      <p:sp>
        <p:nvSpPr>
          <p:cNvPr id="3" name="Title 2">
            <a:extLst>
              <a:ext uri="{FF2B5EF4-FFF2-40B4-BE49-F238E27FC236}">
                <a16:creationId xmlns:a16="http://schemas.microsoft.com/office/drawing/2014/main" id="{7F6AA066-273D-4A0F-BC77-08B3D7B99524}"/>
              </a:ext>
            </a:extLst>
          </p:cNvPr>
          <p:cNvSpPr>
            <a:spLocks noGrp="1"/>
          </p:cNvSpPr>
          <p:nvPr>
            <p:ph type="title"/>
          </p:nvPr>
        </p:nvSpPr>
        <p:spPr/>
        <p:txBody>
          <a:bodyPr/>
          <a:lstStyle/>
          <a:p>
            <a:r>
              <a:rPr lang="en-US" dirty="0"/>
              <a:t>Shutdown ALARA and Dose/Job Plans</a:t>
            </a:r>
          </a:p>
        </p:txBody>
      </p:sp>
      <p:sp>
        <p:nvSpPr>
          <p:cNvPr id="5" name="Footer Placeholder 4">
            <a:extLst>
              <a:ext uri="{FF2B5EF4-FFF2-40B4-BE49-F238E27FC236}">
                <a16:creationId xmlns:a16="http://schemas.microsoft.com/office/drawing/2014/main" id="{45C0E9BD-6F3E-41E9-8291-A5E821C63A84}"/>
              </a:ext>
            </a:extLst>
          </p:cNvPr>
          <p:cNvSpPr>
            <a:spLocks noGrp="1"/>
          </p:cNvSpPr>
          <p:nvPr>
            <p:ph type="ftr" sz="quarter" idx="3"/>
          </p:nvPr>
        </p:nvSpPr>
        <p:spPr/>
        <p:txBody>
          <a:bodyPr/>
          <a:lstStyle/>
          <a:p>
            <a:pPr>
              <a:defRPr/>
            </a:pPr>
            <a:r>
              <a:rPr lang="en-US" dirty="0"/>
              <a:t>Radiation Safety Update</a:t>
            </a:r>
            <a:endParaRPr lang="en-US" b="1" dirty="0"/>
          </a:p>
        </p:txBody>
      </p:sp>
      <p:sp>
        <p:nvSpPr>
          <p:cNvPr id="6" name="Slide Number Placeholder 5">
            <a:extLst>
              <a:ext uri="{FF2B5EF4-FFF2-40B4-BE49-F238E27FC236}">
                <a16:creationId xmlns:a16="http://schemas.microsoft.com/office/drawing/2014/main" id="{A9B90DD7-7AFC-489E-A95D-82DA0AAC8712}"/>
              </a:ext>
            </a:extLst>
          </p:cNvPr>
          <p:cNvSpPr>
            <a:spLocks noGrp="1"/>
          </p:cNvSpPr>
          <p:nvPr>
            <p:ph type="sldNum" sz="quarter" idx="4"/>
          </p:nvPr>
        </p:nvSpPr>
        <p:spPr/>
        <p:txBody>
          <a:bodyPr/>
          <a:lstStyle/>
          <a:p>
            <a:pPr>
              <a:defRPr/>
            </a:pPr>
            <a:fld id="{148C009B-CB69-E04A-B9B3-34B26D69E9CF}" type="slidenum">
              <a:rPr lang="en-US" smtClean="0"/>
              <a:pPr>
                <a:defRPr/>
              </a:pPr>
              <a:t>4</a:t>
            </a:fld>
            <a:endParaRPr lang="en-US" dirty="0"/>
          </a:p>
        </p:txBody>
      </p:sp>
      <p:sp>
        <p:nvSpPr>
          <p:cNvPr id="4" name="Date Placeholder 3">
            <a:extLst>
              <a:ext uri="{FF2B5EF4-FFF2-40B4-BE49-F238E27FC236}">
                <a16:creationId xmlns:a16="http://schemas.microsoft.com/office/drawing/2014/main" id="{79B1107C-A6F7-4D7D-AC0A-7730392F2DEB}"/>
              </a:ext>
            </a:extLst>
          </p:cNvPr>
          <p:cNvSpPr>
            <a:spLocks noGrp="1"/>
          </p:cNvSpPr>
          <p:nvPr>
            <p:ph type="dt" sz="half" idx="2"/>
          </p:nvPr>
        </p:nvSpPr>
        <p:spPr>
          <a:xfrm>
            <a:off x="736827" y="6504213"/>
            <a:ext cx="793776" cy="241300"/>
          </a:xfrm>
        </p:spPr>
        <p:txBody>
          <a:bodyPr/>
          <a:lstStyle/>
          <a:p>
            <a:pPr>
              <a:defRPr/>
            </a:pPr>
            <a:r>
              <a:rPr lang="en-US" dirty="0"/>
              <a:t>08/25/2023</a:t>
            </a:r>
          </a:p>
        </p:txBody>
      </p:sp>
      <p:sp>
        <p:nvSpPr>
          <p:cNvPr id="13" name="TextBox 12">
            <a:extLst>
              <a:ext uri="{FF2B5EF4-FFF2-40B4-BE49-F238E27FC236}">
                <a16:creationId xmlns:a16="http://schemas.microsoft.com/office/drawing/2014/main" id="{155599B1-AECB-0642-2B49-D8CE6732DABD}"/>
              </a:ext>
            </a:extLst>
          </p:cNvPr>
          <p:cNvSpPr txBox="1"/>
          <p:nvPr/>
        </p:nvSpPr>
        <p:spPr>
          <a:xfrm>
            <a:off x="346229" y="1269507"/>
            <a:ext cx="3852909" cy="4524315"/>
          </a:xfrm>
          <a:prstGeom prst="rect">
            <a:avLst/>
          </a:prstGeom>
          <a:noFill/>
        </p:spPr>
        <p:txBody>
          <a:bodyPr wrap="square" rtlCol="0">
            <a:spAutoFit/>
          </a:bodyPr>
          <a:lstStyle/>
          <a:p>
            <a:r>
              <a:rPr lang="en-US" dirty="0"/>
              <a:t>Shutdown is HERE, make sure all relevant jobs are reviewed by Radiation Safety. Triggers for a Dose Plan and a Formal ALARA Review are on the right, and a link to the review spreadsheet is below.</a:t>
            </a:r>
          </a:p>
          <a:p>
            <a:endParaRPr lang="en-US" dirty="0"/>
          </a:p>
          <a:p>
            <a:r>
              <a:rPr lang="en-US" dirty="0">
                <a:hlinkClick r:id="rId3"/>
              </a:rPr>
              <a:t>http://esh-docdb.fnal.gov/cgi-bin/RetrieveFile?docid=1316</a:t>
            </a:r>
            <a:endParaRPr lang="en-US" dirty="0"/>
          </a:p>
          <a:p>
            <a:endParaRPr lang="en-US" dirty="0"/>
          </a:p>
        </p:txBody>
      </p:sp>
    </p:spTree>
    <p:extLst>
      <p:ext uri="{BB962C8B-B14F-4D97-AF65-F5344CB8AC3E}">
        <p14:creationId xmlns:p14="http://schemas.microsoft.com/office/powerpoint/2010/main" val="18652884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01081D3-6FE4-40AE-90B9-3D9202D19697}"/>
              </a:ext>
            </a:extLst>
          </p:cNvPr>
          <p:cNvSpPr>
            <a:spLocks noGrp="1"/>
          </p:cNvSpPr>
          <p:nvPr>
            <p:ph idx="1"/>
          </p:nvPr>
        </p:nvSpPr>
        <p:spPr>
          <a:xfrm>
            <a:off x="216393" y="399495"/>
            <a:ext cx="8711214" cy="1553594"/>
          </a:xfrm>
        </p:spPr>
        <p:txBody>
          <a:bodyPr/>
          <a:lstStyle/>
          <a:p>
            <a:pPr marL="0" indent="0">
              <a:buNone/>
            </a:pPr>
            <a:endParaRPr lang="en-US" b="1" dirty="0"/>
          </a:p>
          <a:p>
            <a:pPr marL="0" indent="0">
              <a:buNone/>
            </a:pPr>
            <a:r>
              <a:rPr lang="en-US" b="1" dirty="0"/>
              <a:t>If you’re unsure which RSO is responsible for your area, or need to reach a wider audience of RSOs, we have a group email.</a:t>
            </a:r>
          </a:p>
          <a:p>
            <a:pPr marL="0" indent="0" algn="ctr">
              <a:buNone/>
            </a:pPr>
            <a:r>
              <a:rPr lang="en-US" b="1" dirty="0">
                <a:hlinkClick r:id="rId2"/>
              </a:rPr>
              <a:t>ESH_RSO@FNAL.GOV</a:t>
            </a:r>
            <a:endParaRPr lang="en-US" b="1" dirty="0"/>
          </a:p>
          <a:p>
            <a:pPr marL="0" indent="0">
              <a:buNone/>
            </a:pPr>
            <a:r>
              <a:rPr lang="en-US" b="1" dirty="0"/>
              <a:t>If you’re curious who your assigned RSO is, please use the link below or go to the ESH website, click on Radiological Protection, then click RSO Coverage and Contact Info on the right-hand column:</a:t>
            </a:r>
          </a:p>
          <a:p>
            <a:pPr marL="0" indent="0">
              <a:buNone/>
            </a:pPr>
            <a:r>
              <a:rPr lang="en-US" b="1" dirty="0">
                <a:hlinkClick r:id="rId3"/>
              </a:rPr>
              <a:t>Link to RSO Responsibilities</a:t>
            </a:r>
            <a:endParaRPr lang="en-US" b="1" dirty="0"/>
          </a:p>
          <a:p>
            <a:pPr marL="0" indent="0">
              <a:buNone/>
            </a:pPr>
            <a:endParaRPr lang="en-US" b="1" dirty="0"/>
          </a:p>
          <a:p>
            <a:pPr marL="0" indent="0">
              <a:buNone/>
            </a:pPr>
            <a:r>
              <a:rPr lang="en-US" b="1" dirty="0"/>
              <a:t>Need to contact your DSO?</a:t>
            </a:r>
          </a:p>
          <a:p>
            <a:pPr marL="0" indent="0">
              <a:buNone/>
            </a:pPr>
            <a:r>
              <a:rPr lang="en-US" sz="2400" dirty="0">
                <a:hlinkClick r:id="rId4"/>
              </a:rPr>
              <a:t>Link to DSO Page</a:t>
            </a:r>
            <a:endParaRPr lang="en-US" sz="2400" dirty="0"/>
          </a:p>
          <a:p>
            <a:pPr marL="0" indent="0">
              <a:buNone/>
            </a:pPr>
            <a:endParaRPr lang="en-US" b="1" dirty="0"/>
          </a:p>
          <a:p>
            <a:pPr marL="0" indent="0">
              <a:buNone/>
            </a:pPr>
            <a:endParaRPr lang="en-US" b="1" dirty="0"/>
          </a:p>
        </p:txBody>
      </p:sp>
      <p:sp>
        <p:nvSpPr>
          <p:cNvPr id="3" name="Title 2">
            <a:extLst>
              <a:ext uri="{FF2B5EF4-FFF2-40B4-BE49-F238E27FC236}">
                <a16:creationId xmlns:a16="http://schemas.microsoft.com/office/drawing/2014/main" id="{7F6AA066-273D-4A0F-BC77-08B3D7B99524}"/>
              </a:ext>
            </a:extLst>
          </p:cNvPr>
          <p:cNvSpPr>
            <a:spLocks noGrp="1"/>
          </p:cNvSpPr>
          <p:nvPr>
            <p:ph type="title"/>
          </p:nvPr>
        </p:nvSpPr>
        <p:spPr/>
        <p:txBody>
          <a:bodyPr/>
          <a:lstStyle/>
          <a:p>
            <a:r>
              <a:rPr lang="en-US" dirty="0"/>
              <a:t>Contacting your Safety Professional!</a:t>
            </a:r>
            <a:endParaRPr lang="en-US" dirty="0">
              <a:highlight>
                <a:srgbClr val="FFFF00"/>
              </a:highlight>
            </a:endParaRPr>
          </a:p>
        </p:txBody>
      </p:sp>
      <p:sp>
        <p:nvSpPr>
          <p:cNvPr id="5" name="Footer Placeholder 4">
            <a:extLst>
              <a:ext uri="{FF2B5EF4-FFF2-40B4-BE49-F238E27FC236}">
                <a16:creationId xmlns:a16="http://schemas.microsoft.com/office/drawing/2014/main" id="{45C0E9BD-6F3E-41E9-8291-A5E821C63A84}"/>
              </a:ext>
            </a:extLst>
          </p:cNvPr>
          <p:cNvSpPr>
            <a:spLocks noGrp="1"/>
          </p:cNvSpPr>
          <p:nvPr>
            <p:ph type="ftr" sz="quarter" idx="3"/>
          </p:nvPr>
        </p:nvSpPr>
        <p:spPr/>
        <p:txBody>
          <a:bodyPr/>
          <a:lstStyle/>
          <a:p>
            <a:pPr>
              <a:defRPr/>
            </a:pPr>
            <a:r>
              <a:rPr lang="en-US"/>
              <a:t>Radiation Safety Update</a:t>
            </a:r>
            <a:endParaRPr lang="en-US" b="1" dirty="0"/>
          </a:p>
        </p:txBody>
      </p:sp>
      <p:sp>
        <p:nvSpPr>
          <p:cNvPr id="6" name="Slide Number Placeholder 5">
            <a:extLst>
              <a:ext uri="{FF2B5EF4-FFF2-40B4-BE49-F238E27FC236}">
                <a16:creationId xmlns:a16="http://schemas.microsoft.com/office/drawing/2014/main" id="{A9B90DD7-7AFC-489E-A95D-82DA0AAC8712}"/>
              </a:ext>
            </a:extLst>
          </p:cNvPr>
          <p:cNvSpPr>
            <a:spLocks noGrp="1"/>
          </p:cNvSpPr>
          <p:nvPr>
            <p:ph type="sldNum" sz="quarter" idx="4"/>
          </p:nvPr>
        </p:nvSpPr>
        <p:spPr/>
        <p:txBody>
          <a:bodyPr/>
          <a:lstStyle/>
          <a:p>
            <a:pPr>
              <a:defRPr/>
            </a:pPr>
            <a:fld id="{148C009B-CB69-E04A-B9B3-34B26D69E9CF}" type="slidenum">
              <a:rPr lang="en-US" smtClean="0"/>
              <a:pPr>
                <a:defRPr/>
              </a:pPr>
              <a:t>5</a:t>
            </a:fld>
            <a:endParaRPr lang="en-US" dirty="0"/>
          </a:p>
        </p:txBody>
      </p:sp>
      <p:sp>
        <p:nvSpPr>
          <p:cNvPr id="4" name="Date Placeholder 3">
            <a:extLst>
              <a:ext uri="{FF2B5EF4-FFF2-40B4-BE49-F238E27FC236}">
                <a16:creationId xmlns:a16="http://schemas.microsoft.com/office/drawing/2014/main" id="{79B1107C-A6F7-4D7D-AC0A-7730392F2DEB}"/>
              </a:ext>
            </a:extLst>
          </p:cNvPr>
          <p:cNvSpPr>
            <a:spLocks noGrp="1"/>
          </p:cNvSpPr>
          <p:nvPr>
            <p:ph type="dt" sz="half" idx="2"/>
          </p:nvPr>
        </p:nvSpPr>
        <p:spPr>
          <a:xfrm>
            <a:off x="736827" y="6504213"/>
            <a:ext cx="793776" cy="241300"/>
          </a:xfrm>
        </p:spPr>
        <p:txBody>
          <a:bodyPr/>
          <a:lstStyle/>
          <a:p>
            <a:pPr>
              <a:defRPr/>
            </a:pPr>
            <a:r>
              <a:rPr lang="en-US" dirty="0"/>
              <a:t>08/25/2023</a:t>
            </a:r>
          </a:p>
        </p:txBody>
      </p:sp>
    </p:spTree>
    <p:extLst>
      <p:ext uri="{BB962C8B-B14F-4D97-AF65-F5344CB8AC3E}">
        <p14:creationId xmlns:p14="http://schemas.microsoft.com/office/powerpoint/2010/main" val="2944865686"/>
      </p:ext>
    </p:extLst>
  </p:cSld>
  <p:clrMapOvr>
    <a:masterClrMapping/>
  </p:clrMapOvr>
</p:sld>
</file>

<file path=ppt/theme/theme1.xml><?xml version="1.0" encoding="utf-8"?>
<a:theme xmlns:a="http://schemas.openxmlformats.org/drawingml/2006/main" name="Fermilab_PPT_090815">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Fermilab_PPT_090815">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3" id="{EB96F61D-0660-9747-A675-216FF6C86284}" vid="{11929733-D318-6344-B1CB-9B297CDC1FC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FNAL_PowerPoint_4x3_100716 (6)</Template>
  <TotalTime>41780</TotalTime>
  <Words>312</Words>
  <Application>Microsoft Office PowerPoint</Application>
  <PresentationFormat>On-screen Show (4:3)</PresentationFormat>
  <Paragraphs>48</Paragraphs>
  <Slides>5</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5</vt:i4>
      </vt:variant>
    </vt:vector>
  </HeadingPairs>
  <TitlesOfParts>
    <vt:vector size="10" baseType="lpstr">
      <vt:lpstr>Arial</vt:lpstr>
      <vt:lpstr>Calibri</vt:lpstr>
      <vt:lpstr>Helvetica</vt:lpstr>
      <vt:lpstr>Fermilab_PPT_090815</vt:lpstr>
      <vt:lpstr>1_Fermilab_PPT_090815</vt:lpstr>
      <vt:lpstr>PowerPoint Presentation</vt:lpstr>
      <vt:lpstr>Enclosure Briefings</vt:lpstr>
      <vt:lpstr>Cumulative Shutdown Dose (from GetDose)</vt:lpstr>
      <vt:lpstr>Shutdown ALARA and Dose/Job Plans</vt:lpstr>
      <vt:lpstr>Contacting your Safety Professional!</vt:lpstr>
    </vt:vector>
  </TitlesOfParts>
  <Company>Sandbox Studio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Madelyn R. Wolter x4807 16344N</dc:creator>
  <cp:lastModifiedBy>Benjamin R. Russell</cp:lastModifiedBy>
  <cp:revision>566</cp:revision>
  <cp:lastPrinted>2021-04-29T21:25:00Z</cp:lastPrinted>
  <dcterms:created xsi:type="dcterms:W3CDTF">2019-04-19T18:59:21Z</dcterms:created>
  <dcterms:modified xsi:type="dcterms:W3CDTF">2023-08-25T14:07:51Z</dcterms:modified>
</cp:coreProperties>
</file>