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5"/>
  </p:notesMasterIdLst>
  <p:handoutMasterIdLst>
    <p:handoutMasterId r:id="rId26"/>
  </p:handoutMasterIdLst>
  <p:sldIdLst>
    <p:sldId id="294" r:id="rId2"/>
    <p:sldId id="299" r:id="rId3"/>
    <p:sldId id="300" r:id="rId4"/>
    <p:sldId id="309" r:id="rId5"/>
    <p:sldId id="310" r:id="rId6"/>
    <p:sldId id="305" r:id="rId7"/>
    <p:sldId id="304" r:id="rId8"/>
    <p:sldId id="306" r:id="rId9"/>
    <p:sldId id="307" r:id="rId10"/>
    <p:sldId id="315" r:id="rId11"/>
    <p:sldId id="316" r:id="rId12"/>
    <p:sldId id="317" r:id="rId13"/>
    <p:sldId id="323" r:id="rId14"/>
    <p:sldId id="318" r:id="rId15"/>
    <p:sldId id="319" r:id="rId16"/>
    <p:sldId id="322" r:id="rId17"/>
    <p:sldId id="321" r:id="rId18"/>
    <p:sldId id="313" r:id="rId19"/>
    <p:sldId id="314" r:id="rId20"/>
    <p:sldId id="312" r:id="rId21"/>
    <p:sldId id="303" r:id="rId22"/>
    <p:sldId id="301" r:id="rId23"/>
    <p:sldId id="308" r:id="rId2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F8F8F8"/>
    <a:srgbClr val="4E4E4E"/>
    <a:srgbClr val="50504E"/>
    <a:srgbClr val="505050"/>
    <a:srgbClr val="004C97"/>
    <a:srgbClr val="63666A"/>
    <a:srgbClr val="97D7EB"/>
    <a:srgbClr val="98D7EA"/>
    <a:srgbClr val="98D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3"/>
  </p:normalViewPr>
  <p:slideViewPr>
    <p:cSldViewPr snapToGrid="0" snapToObjects="1" showGuides="1">
      <p:cViewPr varScale="1">
        <p:scale>
          <a:sx n="113" d="100"/>
          <a:sy n="113" d="100"/>
        </p:scale>
        <p:origin x="614" y="91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Fare clic per modificare gli stili del testo dello schema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Secondo livello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Terzo livello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Quarto livello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Fare clic per modificare gli stili del testo dello schema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Secondo livello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Terzo livello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Quarto livello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Fare clic per modificare gli stili del testo dello schema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Secondo livello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Terzo livello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Quarto livello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40.png"/><Relationship Id="rId4" Type="http://schemas.openxmlformats.org/officeDocument/2006/relationships/image" Target="../media/image3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4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7.JPG"/><Relationship Id="rId7" Type="http://schemas.openxmlformats.org/officeDocument/2006/relationships/image" Target="../media/image5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510.png"/><Relationship Id="rId4" Type="http://schemas.openxmlformats.org/officeDocument/2006/relationships/image" Target="../media/image58.JPG"/><Relationship Id="rId9" Type="http://schemas.openxmlformats.org/officeDocument/2006/relationships/image" Target="../media/image50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1.JP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9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0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0.png"/><Relationship Id="rId5" Type="http://schemas.openxmlformats.org/officeDocument/2006/relationships/image" Target="../media/image32.png"/><Relationship Id="rId4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237589"/>
            <a:ext cx="8499232" cy="752287"/>
          </a:xfrm>
        </p:spPr>
        <p:txBody>
          <a:bodyPr>
            <a:noAutofit/>
          </a:bodyPr>
          <a:lstStyle/>
          <a:p>
            <a:r>
              <a:rPr lang="en-US" sz="1800" dirty="0"/>
              <a:t>Lost Muons analysis for the Muon g-2 experiment at </a:t>
            </a:r>
            <a:r>
              <a:rPr lang="en-US" sz="1800" dirty="0" err="1"/>
              <a:t>FermiLab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Francesco </a:t>
            </a:r>
            <a:r>
              <a:rPr lang="en-US" sz="1400" dirty="0" err="1"/>
              <a:t>Confortini</a:t>
            </a:r>
            <a:r>
              <a:rPr lang="en-US" sz="1400" dirty="0"/>
              <a:t> 	</a:t>
            </a:r>
          </a:p>
        </p:txBody>
      </p:sp>
      <p:graphicFrame>
        <p:nvGraphicFramePr>
          <p:cNvPr id="2" name="Oggetto 1">
            <a:hlinkClick r:id="" action="ppaction://ole?verb=0"/>
            <a:extLst>
              <a:ext uri="{FF2B5EF4-FFF2-40B4-BE49-F238E27FC236}">
                <a16:creationId xmlns:a16="http://schemas.microsoft.com/office/drawing/2014/main" id="{2596FC5B-E734-B9FA-38FA-CD5DF6B72C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401169"/>
              </p:ext>
            </p:extLst>
          </p:nvPr>
        </p:nvGraphicFramePr>
        <p:xfrm>
          <a:off x="6190827" y="3737802"/>
          <a:ext cx="1442720" cy="1158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1138405" imgH="1138721" progId="PowerPoint.Show.12">
                  <p:embed/>
                </p:oleObj>
              </mc:Choice>
              <mc:Fallback>
                <p:oleObj name="Presentation" r:id="rId2" imgW="1138405" imgH="1138721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90827" y="3737802"/>
                        <a:ext cx="1442720" cy="1158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1C5D58C-1C0C-1E37-BBD9-164E7999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Lost </a:t>
            </a:r>
            <a:r>
              <a:rPr lang="it-IT" dirty="0" err="1"/>
              <a:t>muons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61978E-D8CA-779C-2A40-576261C1E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2FB69A-5A2E-7C4C-528E-8B81862C999A}"/>
              </a:ext>
            </a:extLst>
          </p:cNvPr>
          <p:cNvSpPr txBox="1"/>
          <p:nvPr/>
        </p:nvSpPr>
        <p:spPr>
          <a:xfrm>
            <a:off x="167639" y="587567"/>
            <a:ext cx="506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decaying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during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their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path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into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g-2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24D66E-0580-E7B9-0DA0-8D6A4252C2A6}"/>
              </a:ext>
            </a:extLst>
          </p:cNvPr>
          <p:cNvSpPr txBox="1"/>
          <p:nvPr/>
        </p:nvSpPr>
        <p:spPr>
          <a:xfrm>
            <a:off x="167639" y="1123750"/>
            <a:ext cx="5007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Several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driving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mechanism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can lead to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during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storage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most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them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because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their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interaction with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11" name="Immagine 10" descr="Immagine che contiene schermata, diagramma, testo, linea&#10;&#10;Descrizione generata automaticamente">
            <a:extLst>
              <a:ext uri="{FF2B5EF4-FFF2-40B4-BE49-F238E27FC236}">
                <a16:creationId xmlns:a16="http://schemas.microsoft.com/office/drawing/2014/main" id="{E744D474-CD9D-5BD1-D252-211CD4655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619" y="542161"/>
            <a:ext cx="2995447" cy="2033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3F784999-BFDD-7F50-DB33-74C47402356C}"/>
                  </a:ext>
                </a:extLst>
              </p:cNvPr>
              <p:cNvSpPr txBox="1"/>
              <p:nvPr/>
            </p:nvSpPr>
            <p:spPr>
              <a:xfrm>
                <a:off x="192193" y="1936757"/>
                <a:ext cx="49580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This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effect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can be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taken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into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consideration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 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final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fit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including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additional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factors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Λ</m:t>
                    </m:r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(</m:t>
                    </m:r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𝑡</m:t>
                    </m:r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)</m:t>
                    </m:r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3F784999-BFDD-7F50-DB33-74C474023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93" y="1936757"/>
                <a:ext cx="4958080" cy="584775"/>
              </a:xfrm>
              <a:prstGeom prst="rect">
                <a:avLst/>
              </a:prstGeom>
              <a:blipFill>
                <a:blip r:embed="rId3"/>
                <a:stretch>
                  <a:fillRect l="-492" t="-3125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D16C4F5-D0B2-8708-1B4D-92A24E00378B}"/>
                  </a:ext>
                </a:extLst>
              </p:cNvPr>
              <p:cNvSpPr txBox="1"/>
              <p:nvPr/>
            </p:nvSpPr>
            <p:spPr>
              <a:xfrm>
                <a:off x="399143" y="2571750"/>
                <a:ext cx="6753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Λ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𝑡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4E4E4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D16C4F5-D0B2-8708-1B4D-92A24E003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43" y="2571750"/>
                <a:ext cx="675368" cy="338554"/>
              </a:xfrm>
              <a:prstGeom prst="rect">
                <a:avLst/>
              </a:prstGeom>
              <a:blipFill>
                <a:blip r:embed="rId4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D264E0D-8D1A-B31F-C2F1-36F562309124}"/>
                  </a:ext>
                </a:extLst>
              </p:cNvPr>
              <p:cNvSpPr txBox="1"/>
              <p:nvPr/>
            </p:nvSpPr>
            <p:spPr>
              <a:xfrm>
                <a:off x="1666304" y="2478239"/>
                <a:ext cx="4882719" cy="44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  <m:r>
                        <m:rPr>
                          <m:sty m:val="p"/>
                        </m:rPr>
                        <a:rPr lang="it-IT" sz="1600" i="1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[1−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 b="0" i="0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D264E0D-8D1A-B31F-C2F1-36F56230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304" y="2478239"/>
                <a:ext cx="4882719" cy="447880"/>
              </a:xfrm>
              <a:prstGeom prst="rect">
                <a:avLst/>
              </a:prstGeom>
              <a:blipFill>
                <a:blip r:embed="rId5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D638134-EABF-F7DF-9E99-6826FA2A7984}"/>
              </a:ext>
            </a:extLst>
          </p:cNvPr>
          <p:cNvCxnSpPr>
            <a:cxnSpLocks/>
          </p:cNvCxnSpPr>
          <p:nvPr/>
        </p:nvCxnSpPr>
        <p:spPr>
          <a:xfrm>
            <a:off x="1116405" y="2741027"/>
            <a:ext cx="11662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0FEEBE7-E257-A53B-1D78-340DB371E64F}"/>
                  </a:ext>
                </a:extLst>
              </p:cNvPr>
              <p:cNvSpPr txBox="1"/>
              <p:nvPr/>
            </p:nvSpPr>
            <p:spPr>
              <a:xfrm>
                <a:off x="167640" y="2998590"/>
                <a:ext cx="85898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goal of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lost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analysis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determination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lost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spectrum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it-IT" sz="1600" i="1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of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its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exponetally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weighted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integral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0FEEBE7-E257-A53B-1D78-340DB371E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" y="2998590"/>
                <a:ext cx="8589857" cy="584775"/>
              </a:xfrm>
              <a:prstGeom prst="rect">
                <a:avLst/>
              </a:prstGeom>
              <a:blipFill>
                <a:blip r:embed="rId6"/>
                <a:stretch>
                  <a:fillRect l="-284" t="-3125" r="-213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ABDC239-86A2-0158-5593-6FFB3D67E31A}"/>
                  </a:ext>
                </a:extLst>
              </p:cNvPr>
              <p:cNvSpPr txBox="1"/>
              <p:nvPr/>
            </p:nvSpPr>
            <p:spPr>
              <a:xfrm>
                <a:off x="2671232" y="3519460"/>
                <a:ext cx="2368505" cy="642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ABDC239-86A2-0158-5593-6FFB3D67E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232" y="3519460"/>
                <a:ext cx="2368505" cy="6429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2221386-AB39-BD22-A207-98073CEBD705}"/>
              </a:ext>
            </a:extLst>
          </p:cNvPr>
          <p:cNvSpPr txBox="1"/>
          <p:nvPr/>
        </p:nvSpPr>
        <p:spPr>
          <a:xfrm>
            <a:off x="228600" y="4122374"/>
            <a:ext cx="5574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50504E"/>
                </a:solidFill>
                <a:latin typeface="Helvetica "/>
              </a:rPr>
              <a:t>In general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this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obtain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using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data-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driven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techniques,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my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goal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to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evalute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with the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simulation</a:t>
            </a:r>
            <a:endParaRPr lang="it-IT" sz="1600" dirty="0">
              <a:solidFill>
                <a:srgbClr val="50504E"/>
              </a:solidFill>
              <a:latin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3998664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8F45ADC-E6D9-F210-CAEF-6F1CDF9A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GM2RingSIM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45688-F669-6A80-CBC7-972E57A5F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F5FC60-0DEA-D8DD-BB79-F5009F646E69}"/>
              </a:ext>
            </a:extLst>
          </p:cNvPr>
          <p:cNvSpPr txBox="1"/>
          <p:nvPr/>
        </p:nvSpPr>
        <p:spPr>
          <a:xfrm>
            <a:off x="167893" y="664879"/>
            <a:ext cx="356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GEANT4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within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ART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framerwork</a:t>
            </a:r>
            <a:endParaRPr lang="it-IT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48DB2A8-82F3-6832-1A90-BBF97A5593C8}"/>
              </a:ext>
            </a:extLst>
          </p:cNvPr>
          <p:cNvSpPr txBox="1"/>
          <p:nvPr/>
        </p:nvSpPr>
        <p:spPr>
          <a:xfrm>
            <a:off x="147961" y="1312798"/>
            <a:ext cx="4883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Simulates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injection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into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storange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ring and interactions with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materials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and fields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497BB5-FB58-2200-CF1C-C03CC5233ABE}"/>
              </a:ext>
            </a:extLst>
          </p:cNvPr>
          <p:cNvSpPr txBox="1"/>
          <p:nvPr/>
        </p:nvSpPr>
        <p:spPr>
          <a:xfrm>
            <a:off x="147791" y="3568868"/>
            <a:ext cx="4870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Includes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several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particle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guns, in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particular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the </a:t>
            </a:r>
            <a:r>
              <a:rPr lang="it-IT" sz="1600" b="1" dirty="0" err="1">
                <a:solidFill>
                  <a:srgbClr val="50504E"/>
                </a:solidFill>
                <a:latin typeface="Helvetica "/>
              </a:rPr>
              <a:t>lost</a:t>
            </a:r>
            <a:r>
              <a:rPr lang="it-IT" sz="1600" b="1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b="1" dirty="0" err="1">
                <a:solidFill>
                  <a:srgbClr val="50504E"/>
                </a:solidFill>
                <a:latin typeface="Helvetica "/>
              </a:rPr>
              <a:t>muons</a:t>
            </a:r>
            <a:r>
              <a:rPr lang="it-IT" sz="1600" b="1" dirty="0">
                <a:solidFill>
                  <a:srgbClr val="50504E"/>
                </a:solidFill>
                <a:latin typeface="Helvetica "/>
              </a:rPr>
              <a:t> gun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which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used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to produce high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statistics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simulation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samples  of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lost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.</a:t>
            </a: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A829D0BB-75E3-B46C-1130-37F3500DC6CF}"/>
              </a:ext>
            </a:extLst>
          </p:cNvPr>
          <p:cNvSpPr txBox="1"/>
          <p:nvPr/>
        </p:nvSpPr>
        <p:spPr>
          <a:xfrm>
            <a:off x="147791" y="1877765"/>
            <a:ext cx="4883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50504E"/>
                </a:solidFill>
                <a:latin typeface="Helvetica "/>
              </a:rPr>
              <a:t>Some input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, e.g. T0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distribution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, kicker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pulse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and fields are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taken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from data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others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are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tuned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comparing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with IBMS and tracker data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B97604-A6A1-44E7-7E2E-A6AF2C8D7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"/>
          <a:stretch/>
        </p:blipFill>
        <p:spPr>
          <a:xfrm>
            <a:off x="5064624" y="2261233"/>
            <a:ext cx="4079376" cy="2263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23ADD1-C51F-18CE-FBC3-2C7B84056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5" t="9498" r="3525" b="1853"/>
          <a:stretch/>
        </p:blipFill>
        <p:spPr>
          <a:xfrm>
            <a:off x="4747931" y="29038"/>
            <a:ext cx="3162992" cy="318638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B8135B2-30CE-F702-C0AD-3859CC2B205C}"/>
              </a:ext>
            </a:extLst>
          </p:cNvPr>
          <p:cNvSpPr txBox="1"/>
          <p:nvPr/>
        </p:nvSpPr>
        <p:spPr>
          <a:xfrm>
            <a:off x="138848" y="2954983"/>
            <a:ext cx="496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Include Ghost Detector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wich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used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track   the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particle’s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position in the ring</a:t>
            </a:r>
          </a:p>
        </p:txBody>
      </p:sp>
    </p:spTree>
    <p:extLst>
      <p:ext uri="{BB962C8B-B14F-4D97-AF65-F5344CB8AC3E}">
        <p14:creationId xmlns:p14="http://schemas.microsoft.com/office/powerpoint/2010/main" val="2079508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33C1C27-F9CD-F823-B95A-526D9C98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Lost </a:t>
            </a:r>
            <a:r>
              <a:rPr lang="it-IT" dirty="0" err="1"/>
              <a:t>Muons</a:t>
            </a:r>
            <a:r>
              <a:rPr lang="it-IT" dirty="0"/>
              <a:t> Gun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483F82-4D6B-E5DC-CEE4-86C351216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2CC85A0-322E-0F6B-998E-38AB7827BE3C}"/>
                  </a:ext>
                </a:extLst>
              </p:cNvPr>
              <p:cNvSpPr txBox="1"/>
              <p:nvPr/>
            </p:nvSpPr>
            <p:spPr>
              <a:xfrm>
                <a:off x="215900" y="678005"/>
                <a:ext cx="4627880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Selects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only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muons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that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have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high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probability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to hit a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collimator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before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decaying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(e.g.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muons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that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are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not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stored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dirty="0">
                  <a:solidFill>
                    <a:srgbClr val="4E4E4E"/>
                  </a:solidFill>
                  <a:latin typeface="Helvetica 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Requires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to be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tuned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using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as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input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parameters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Twiss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parameters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(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characteristic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beam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parameters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) appropriate for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each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Run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Using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them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the gun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evaluates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which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is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the maximum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radius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inside the storage ring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that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muon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will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reach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and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select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only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muons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𝑐𝑜𝑙𝑙𝑖𝑚𝑎𝑡𝑜𝑟</m:t>
                        </m:r>
                      </m:sub>
                    </m:sSub>
                  </m:oMath>
                </a14:m>
                <a:endParaRPr lang="it-IT" sz="1600" dirty="0">
                  <a:solidFill>
                    <a:srgbClr val="4E4E4E"/>
                  </a:solidFill>
                  <a:latin typeface="Helvetica "/>
                </a:endParaRPr>
              </a:p>
              <a:p>
                <a:pPr lvl="1"/>
                <a:endParaRPr lang="it-IT" sz="1600" dirty="0">
                  <a:solidFill>
                    <a:srgbClr val="4E4E4E"/>
                  </a:solidFill>
                  <a:latin typeface="Helvetica 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First part of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my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work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was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to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extract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these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parameters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using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the full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beam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simulation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with Run2 settings/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tune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dirty="0">
                  <a:latin typeface="Helvetica 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2CC85A0-322E-0F6B-998E-38AB7827B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0" y="678005"/>
                <a:ext cx="4627880" cy="4278094"/>
              </a:xfrm>
              <a:prstGeom prst="rect">
                <a:avLst/>
              </a:prstGeom>
              <a:blipFill>
                <a:blip r:embed="rId2"/>
                <a:stretch>
                  <a:fillRect l="-526" t="-4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3230E93-6BFA-6C45-BE80-5A191B777537}"/>
              </a:ext>
            </a:extLst>
          </p:cNvPr>
          <p:cNvSpPr txBox="1"/>
          <p:nvPr/>
        </p:nvSpPr>
        <p:spPr>
          <a:xfrm>
            <a:off x="5140758" y="2571750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C47297-8D6F-1AFF-F1BF-CDAA645F8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51" y="188814"/>
            <a:ext cx="1869973" cy="1457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9F120-0576-8116-7573-5CA378223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176" y="1750715"/>
            <a:ext cx="3855026" cy="2565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6D7FCB-54D2-DC80-504F-FE4E6FB81CD8}"/>
              </a:ext>
            </a:extLst>
          </p:cNvPr>
          <p:cNvCxnSpPr/>
          <p:nvPr/>
        </p:nvCxnSpPr>
        <p:spPr>
          <a:xfrm>
            <a:off x="5372099" y="2796185"/>
            <a:ext cx="311875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49482-E6B0-0DD4-518E-6DF1486D7E72}"/>
              </a:ext>
            </a:extLst>
          </p:cNvPr>
          <p:cNvCxnSpPr/>
          <p:nvPr/>
        </p:nvCxnSpPr>
        <p:spPr>
          <a:xfrm>
            <a:off x="5372098" y="3675017"/>
            <a:ext cx="311875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638B512-1693-24E7-5CD0-068233319693}"/>
              </a:ext>
            </a:extLst>
          </p:cNvPr>
          <p:cNvSpPr txBox="1"/>
          <p:nvPr/>
        </p:nvSpPr>
        <p:spPr>
          <a:xfrm>
            <a:off x="5897736" y="3938680"/>
            <a:ext cx="1140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Lost </a:t>
            </a:r>
            <a:r>
              <a:rPr lang="it-IT" sz="1600" dirty="0" err="1">
                <a:solidFill>
                  <a:srgbClr val="FF0000"/>
                </a:solidFill>
              </a:rPr>
              <a:t>muons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EEDCB-B8F0-3A2C-EA0C-D43C168E48BA}"/>
              </a:ext>
            </a:extLst>
          </p:cNvPr>
          <p:cNvSpPr txBox="1"/>
          <p:nvPr/>
        </p:nvSpPr>
        <p:spPr>
          <a:xfrm>
            <a:off x="5928185" y="2317798"/>
            <a:ext cx="1140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Lost </a:t>
            </a:r>
            <a:r>
              <a:rPr lang="it-IT" sz="1600" dirty="0" err="1">
                <a:solidFill>
                  <a:srgbClr val="FF0000"/>
                </a:solidFill>
              </a:rPr>
              <a:t>muons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2A7F0-9EFC-C7DF-FBD9-DA467DED7225}"/>
              </a:ext>
            </a:extLst>
          </p:cNvPr>
          <p:cNvSpPr txBox="1"/>
          <p:nvPr/>
        </p:nvSpPr>
        <p:spPr>
          <a:xfrm>
            <a:off x="5928185" y="2937375"/>
            <a:ext cx="1348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</a:rPr>
              <a:t>Stored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muons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3165F6-82E6-B22D-3403-6CBE51216DE6}"/>
              </a:ext>
            </a:extLst>
          </p:cNvPr>
          <p:cNvSpPr txBox="1"/>
          <p:nvPr/>
        </p:nvSpPr>
        <p:spPr>
          <a:xfrm>
            <a:off x="6322052" y="4316115"/>
            <a:ext cx="1218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404040"/>
                </a:solidFill>
                <a:latin typeface="Helvetica "/>
              </a:rPr>
              <a:t>Preliminary </a:t>
            </a:r>
          </a:p>
        </p:txBody>
      </p:sp>
    </p:spTree>
    <p:extLst>
      <p:ext uri="{BB962C8B-B14F-4D97-AF65-F5344CB8AC3E}">
        <p14:creationId xmlns:p14="http://schemas.microsoft.com/office/powerpoint/2010/main" val="2085074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3BBB5BF-22AD-16E9-4AF9-5E6D474C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Twiss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A50726-7B95-AB80-DD51-7E63ED56C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FD4565-7338-D344-C175-8F14C4D4B8BB}"/>
              </a:ext>
            </a:extLst>
          </p:cNvPr>
          <p:cNvSpPr txBox="1"/>
          <p:nvPr/>
        </p:nvSpPr>
        <p:spPr>
          <a:xfrm>
            <a:off x="284480" y="717973"/>
            <a:ext cx="5262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04040"/>
                </a:solidFill>
                <a:latin typeface="Helvetica "/>
              </a:rPr>
              <a:t>A good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approximation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for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beam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shape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in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phase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space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an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ellipse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52758E-E2FF-2CD8-633F-AEDB2D836A40}"/>
              </a:ext>
            </a:extLst>
          </p:cNvPr>
          <p:cNvSpPr txBox="1"/>
          <p:nvPr/>
        </p:nvSpPr>
        <p:spPr>
          <a:xfrm>
            <a:off x="284480" y="1337160"/>
            <a:ext cx="534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04040"/>
                </a:solidFill>
                <a:latin typeface="Helvetica "/>
              </a:rPr>
              <a:t>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equation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for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beam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ellipse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, with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our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Twiss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parametrization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can be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written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as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:</a:t>
            </a:r>
            <a:endParaRPr lang="it-IT" sz="1600" dirty="0">
              <a:solidFill>
                <a:srgbClr val="40404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D58DB63-90CA-8798-C4F7-7BF367CF35B5}"/>
                  </a:ext>
                </a:extLst>
              </p:cNvPr>
              <p:cNvSpPr txBox="1"/>
              <p:nvPr/>
            </p:nvSpPr>
            <p:spPr>
              <a:xfrm>
                <a:off x="697548" y="2040953"/>
                <a:ext cx="31389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′2</m:t>
                          </m:r>
                        </m:sup>
                      </m:sSup>
                      <m:r>
                        <a:rPr lang="it-IT" sz="1600" b="0" i="0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it-IT" sz="1600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D58DB63-90CA-8798-C4F7-7BF367CF3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48" y="2040953"/>
                <a:ext cx="3138996" cy="246221"/>
              </a:xfrm>
              <a:prstGeom prst="rect">
                <a:avLst/>
              </a:prstGeom>
              <a:blipFill>
                <a:blip r:embed="rId2"/>
                <a:stretch>
                  <a:fillRect b="-3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677F0A-DB9D-23EE-A9F2-99D8F6A3592C}"/>
              </a:ext>
            </a:extLst>
          </p:cNvPr>
          <p:cNvSpPr txBox="1"/>
          <p:nvPr/>
        </p:nvSpPr>
        <p:spPr>
          <a:xfrm>
            <a:off x="318241" y="2442307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04040"/>
                </a:solidFill>
                <a:latin typeface="Helvetica "/>
              </a:rPr>
              <a:t>And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ellipse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has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area:</a:t>
            </a:r>
            <a:endParaRPr lang="it-IT" sz="1600" dirty="0">
              <a:latin typeface="Helvetica 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83F9231-82AB-2FAE-0E83-126F5D34358B}"/>
                  </a:ext>
                </a:extLst>
              </p:cNvPr>
              <p:cNvSpPr txBox="1"/>
              <p:nvPr/>
            </p:nvSpPr>
            <p:spPr>
              <a:xfrm>
                <a:off x="97526" y="2832562"/>
                <a:ext cx="3562773" cy="73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it-IT" sz="16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ⅆ</m:t>
                              </m:r>
                              <m:r>
                                <a:rPr lang="it-IT" sz="16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𝜋𝜀</m:t>
                          </m:r>
                        </m:e>
                      </m:nary>
                    </m:oMath>
                  </m:oMathPara>
                </a14:m>
                <a:endParaRPr lang="it-IT" sz="1600" dirty="0">
                  <a:latin typeface="Helvetica 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83F9231-82AB-2FAE-0E83-126F5D343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6" y="2832562"/>
                <a:ext cx="3562773" cy="7382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8D852A-EBBB-64DD-0488-A54B3BFCC31F}"/>
                  </a:ext>
                </a:extLst>
              </p:cNvPr>
              <p:cNvSpPr txBox="1"/>
              <p:nvPr/>
            </p:nvSpPr>
            <p:spPr>
              <a:xfrm>
                <a:off x="1154165" y="3445110"/>
                <a:ext cx="38675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it-IT" sz="1600" b="0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1600" dirty="0" err="1">
                    <a:solidFill>
                      <a:srgbClr val="404040"/>
                    </a:solidFill>
                  </a:rPr>
                  <a:t>beam</a:t>
                </a:r>
                <a:r>
                  <a:rPr lang="it-IT" sz="1600" dirty="0">
                    <a:solidFill>
                      <a:srgbClr val="404040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404040"/>
                    </a:solidFill>
                  </a:rPr>
                  <a:t>emittance</a:t>
                </a:r>
                <a:r>
                  <a:rPr lang="it-IT" sz="1600" dirty="0">
                    <a:solidFill>
                      <a:srgbClr val="40404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8D852A-EBBB-64DD-0488-A54B3BFCC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165" y="3445110"/>
                <a:ext cx="3867574" cy="338554"/>
              </a:xfrm>
              <a:prstGeom prst="rect">
                <a:avLst/>
              </a:prstGeom>
              <a:blipFill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83D755-884C-4B3B-610A-829CA23363F7}"/>
              </a:ext>
            </a:extLst>
          </p:cNvPr>
          <p:cNvSpPr txBox="1"/>
          <p:nvPr/>
        </p:nvSpPr>
        <p:spPr>
          <a:xfrm>
            <a:off x="318241" y="3896472"/>
            <a:ext cx="470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04040"/>
                </a:solidFill>
                <a:latin typeface="Helvetica "/>
              </a:rPr>
              <a:t>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beam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emittance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phase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space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area of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beam</a:t>
            </a:r>
            <a:r>
              <a:rPr lang="it-IT" sz="1600" dirty="0">
                <a:latin typeface="Helvetica "/>
              </a:rPr>
              <a:t>.</a:t>
            </a:r>
          </a:p>
        </p:txBody>
      </p:sp>
      <p:pic>
        <p:nvPicPr>
          <p:cNvPr id="13" name="Immagine 12" descr="Immagine che contiene schermata, astronomia, arte&#10;&#10;Descrizione generata automaticamente">
            <a:extLst>
              <a:ext uri="{FF2B5EF4-FFF2-40B4-BE49-F238E27FC236}">
                <a16:creationId xmlns:a16="http://schemas.microsoft.com/office/drawing/2014/main" id="{F27725F2-5D83-FF51-5443-C3B1E525F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031" y="841699"/>
            <a:ext cx="3657443" cy="305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63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631974A-D5B4-D1E0-E94E-9E913B811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Twiss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according</a:t>
            </a:r>
            <a:r>
              <a:rPr lang="it-IT" dirty="0"/>
              <a:t> Gm2SIM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4D6190-3323-4E3C-F5A9-DE1D76577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8B7E9A-147A-EE59-2A4B-9B2AE422735D}"/>
              </a:ext>
            </a:extLst>
          </p:cNvPr>
          <p:cNvSpPr txBox="1"/>
          <p:nvPr/>
        </p:nvSpPr>
        <p:spPr>
          <a:xfrm>
            <a:off x="181434" y="719138"/>
            <a:ext cx="457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Twiss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for the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radial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phase-space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C197F4B0-0435-5F68-E973-525F31207B0A}"/>
                  </a:ext>
                </a:extLst>
              </p:cNvPr>
              <p:cNvSpPr txBox="1"/>
              <p:nvPr/>
            </p:nvSpPr>
            <p:spPr>
              <a:xfrm>
                <a:off x="624305" y="1058372"/>
                <a:ext cx="1026948" cy="5359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𝑥𝑅𝑀𝑆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C197F4B0-0435-5F68-E973-525F31207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05" y="1058372"/>
                <a:ext cx="1026948" cy="5359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B54CE64-27DB-F4C7-7DCA-2C76598A6F46}"/>
                  </a:ext>
                </a:extLst>
              </p:cNvPr>
              <p:cNvSpPr txBox="1"/>
              <p:nvPr/>
            </p:nvSpPr>
            <p:spPr>
              <a:xfrm>
                <a:off x="616163" y="1618919"/>
                <a:ext cx="1004506" cy="5359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𝑅𝑀𝑆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B54CE64-27DB-F4C7-7DCA-2C76598A6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63" y="1618919"/>
                <a:ext cx="1004506" cy="5359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50129B6-BF9F-4BF9-4D22-53B9781AE33A}"/>
                  </a:ext>
                </a:extLst>
              </p:cNvPr>
              <p:cNvSpPr txBox="1"/>
              <p:nvPr/>
            </p:nvSpPr>
            <p:spPr>
              <a:xfrm>
                <a:off x="465678" y="2270143"/>
                <a:ext cx="1708573" cy="3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it-IT" sz="1600" dirty="0">
                  <a:latin typeface="Helvetica "/>
                </a:endParaRPr>
              </a:p>
            </p:txBody>
          </p:sp>
        </mc:Choice>
        <mc:Fallback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50129B6-BF9F-4BF9-4D22-53B9781AE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78" y="2270143"/>
                <a:ext cx="1708573" cy="390492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 descr="Immagine che contiene testo, schermata, diagramma, Policromia&#10;&#10;Descrizione generata automaticamente">
            <a:extLst>
              <a:ext uri="{FF2B5EF4-FFF2-40B4-BE49-F238E27FC236}">
                <a16:creationId xmlns:a16="http://schemas.microsoft.com/office/drawing/2014/main" id="{C7431E8D-1DC2-B184-AC47-86FBB2BEF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047" y="2219094"/>
            <a:ext cx="4339766" cy="2407093"/>
          </a:xfrm>
          <a:prstGeom prst="rect">
            <a:avLst/>
          </a:prstGeom>
        </p:spPr>
      </p:pic>
      <p:pic>
        <p:nvPicPr>
          <p:cNvPr id="13" name="Immagine 12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F0F31C84-6109-E0AD-B07B-BD7BA72516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54" b="-1"/>
          <a:stretch/>
        </p:blipFill>
        <p:spPr>
          <a:xfrm>
            <a:off x="429419" y="2864096"/>
            <a:ext cx="3919061" cy="1810603"/>
          </a:xfrm>
          <a:prstGeom prst="rect">
            <a:avLst/>
          </a:prstGeom>
        </p:spPr>
      </p:pic>
      <p:pic>
        <p:nvPicPr>
          <p:cNvPr id="16" name="Immagine 15" descr="Immagine che contiene testo, schermata, diagramma, numero&#10;&#10;Descrizione generata automaticamente">
            <a:extLst>
              <a:ext uri="{FF2B5EF4-FFF2-40B4-BE49-F238E27FC236}">
                <a16:creationId xmlns:a16="http://schemas.microsoft.com/office/drawing/2014/main" id="{A50C9755-269D-2125-DE67-4CA948DD53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88"/>
          <a:stretch/>
        </p:blipFill>
        <p:spPr>
          <a:xfrm>
            <a:off x="5343498" y="501214"/>
            <a:ext cx="3098503" cy="1616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5CA2258-B510-B344-DF8C-961D98CA71F8}"/>
                  </a:ext>
                </a:extLst>
              </p:cNvPr>
              <p:cNvSpPr txBox="1"/>
              <p:nvPr/>
            </p:nvSpPr>
            <p:spPr>
              <a:xfrm>
                <a:off x="1717580" y="1114420"/>
                <a:ext cx="2967706" cy="3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𝑥𝑅𝑀𝑆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p>
                            </m:e>
                          </m:d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5CA2258-B510-B344-DF8C-961D98CA7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580" y="1114420"/>
                <a:ext cx="2967706" cy="3904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4C6CD06-BF83-8D38-1853-89641A3E88EB}"/>
                  </a:ext>
                </a:extLst>
              </p:cNvPr>
              <p:cNvSpPr txBox="1"/>
              <p:nvPr/>
            </p:nvSpPr>
            <p:spPr>
              <a:xfrm>
                <a:off x="1585176" y="1615950"/>
                <a:ext cx="2431626" cy="583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𝑟𝑎𝑑𝑖𝑎𝑙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𝑙𝑜𝑔𝑖𝑡𝑢𝑑𝑖𝑛𝑎𝑙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4C6CD06-BF83-8D38-1853-89641A3E8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176" y="1615950"/>
                <a:ext cx="2431626" cy="583686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DEEE5FE-1909-DD69-BB1C-711BE48EA1C3}"/>
                  </a:ext>
                </a:extLst>
              </p:cNvPr>
              <p:cNvSpPr txBox="1"/>
              <p:nvPr/>
            </p:nvSpPr>
            <p:spPr>
              <a:xfrm>
                <a:off x="1939992" y="2334209"/>
                <a:ext cx="260581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′2</m:t>
                          </m:r>
                        </m:sup>
                      </m:sSup>
                      <m:r>
                        <a:rPr lang="it-IT" sz="1600" b="0" i="0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it-IT" sz="1600" dirty="0">
                  <a:solidFill>
                    <a:srgbClr val="404040"/>
                  </a:solidFill>
                </a:endParaRP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DEEE5FE-1909-DD69-BB1C-711BE48EA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992" y="2334209"/>
                <a:ext cx="2605818" cy="246221"/>
              </a:xfrm>
              <a:prstGeom prst="rect">
                <a:avLst/>
              </a:prstGeom>
              <a:blipFill>
                <a:blip r:embed="rId10"/>
                <a:stretch>
                  <a:fillRect b="-3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8DE991-A263-62A4-6B81-3DA5C91B6764}"/>
              </a:ext>
            </a:extLst>
          </p:cNvPr>
          <p:cNvSpPr txBox="1"/>
          <p:nvPr/>
        </p:nvSpPr>
        <p:spPr>
          <a:xfrm>
            <a:off x="6102714" y="2118117"/>
            <a:ext cx="1260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404040"/>
                </a:solidFill>
              </a:rPr>
              <a:t>Preliminary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E5CC3FF-512F-B7D1-246F-1642F4A8BA27}"/>
              </a:ext>
            </a:extLst>
          </p:cNvPr>
          <p:cNvSpPr txBox="1"/>
          <p:nvPr/>
        </p:nvSpPr>
        <p:spPr>
          <a:xfrm>
            <a:off x="6262662" y="281449"/>
            <a:ext cx="1260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404040"/>
                </a:solidFill>
              </a:rPr>
              <a:t>Preliminary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141588-CF02-A374-3F52-0A34F30B1895}"/>
              </a:ext>
            </a:extLst>
          </p:cNvPr>
          <p:cNvSpPr txBox="1"/>
          <p:nvPr/>
        </p:nvSpPr>
        <p:spPr>
          <a:xfrm>
            <a:off x="1915136" y="2690379"/>
            <a:ext cx="1260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404040"/>
                </a:solidFill>
              </a:rPr>
              <a:t>Preliminary </a:t>
            </a:r>
          </a:p>
        </p:txBody>
      </p:sp>
    </p:spTree>
    <p:extLst>
      <p:ext uri="{BB962C8B-B14F-4D97-AF65-F5344CB8AC3E}">
        <p14:creationId xmlns:p14="http://schemas.microsoft.com/office/powerpoint/2010/main" val="2784585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631974A-D5B4-D1E0-E94E-9E913B811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Twiss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according</a:t>
            </a:r>
            <a:r>
              <a:rPr lang="it-IT" dirty="0"/>
              <a:t> Gm2SIM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4D6190-3323-4E3C-F5A9-DE1D76577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8B7E9A-147A-EE59-2A4B-9B2AE422735D}"/>
              </a:ext>
            </a:extLst>
          </p:cNvPr>
          <p:cNvSpPr txBox="1"/>
          <p:nvPr/>
        </p:nvSpPr>
        <p:spPr>
          <a:xfrm>
            <a:off x="181434" y="549861"/>
            <a:ext cx="457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Twiss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for the y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phase-space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 </a:t>
            </a:r>
          </a:p>
        </p:txBody>
      </p:sp>
      <p:pic>
        <p:nvPicPr>
          <p:cNvPr id="11" name="Immagine 10" descr="Immagine che contiene testo, schermata, Policromia, diagramma&#10;&#10;Descrizione generata automaticamente">
            <a:extLst>
              <a:ext uri="{FF2B5EF4-FFF2-40B4-BE49-F238E27FC236}">
                <a16:creationId xmlns:a16="http://schemas.microsoft.com/office/drawing/2014/main" id="{DD043872-D38B-4C36-82B9-26BFB15B2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2217768"/>
            <a:ext cx="4267200" cy="2415248"/>
          </a:xfrm>
          <a:prstGeom prst="rect">
            <a:avLst/>
          </a:prstGeom>
        </p:spPr>
      </p:pic>
      <p:pic>
        <p:nvPicPr>
          <p:cNvPr id="13" name="Immagine 12" descr="Immagine che contiene testo, diagramma, Carattere, schermata&#10;&#10;Descrizione generata automaticamente">
            <a:extLst>
              <a:ext uri="{FF2B5EF4-FFF2-40B4-BE49-F238E27FC236}">
                <a16:creationId xmlns:a16="http://schemas.microsoft.com/office/drawing/2014/main" id="{C221AF67-B566-3B45-FF2F-A0A366D62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4"/>
          <a:stretch/>
        </p:blipFill>
        <p:spPr>
          <a:xfrm>
            <a:off x="304800" y="2586525"/>
            <a:ext cx="3947387" cy="2148174"/>
          </a:xfrm>
          <a:prstGeom prst="rect">
            <a:avLst/>
          </a:prstGeom>
        </p:spPr>
      </p:pic>
      <p:pic>
        <p:nvPicPr>
          <p:cNvPr id="16" name="Immagine 15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44F66307-360D-CB40-287D-C94EA13C4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37"/>
          <a:stretch/>
        </p:blipFill>
        <p:spPr>
          <a:xfrm>
            <a:off x="5538786" y="549861"/>
            <a:ext cx="3483293" cy="16277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DDB2E52-F19F-505A-AB5E-C38D0E498FFB}"/>
                  </a:ext>
                </a:extLst>
              </p:cNvPr>
              <p:cNvSpPr txBox="1"/>
              <p:nvPr/>
            </p:nvSpPr>
            <p:spPr>
              <a:xfrm>
                <a:off x="636588" y="876600"/>
                <a:ext cx="1049972" cy="5698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𝑅𝑀𝑆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DDB2E52-F19F-505A-AB5E-C38D0E498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88" y="876600"/>
                <a:ext cx="1049972" cy="569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98063857-201F-7C60-C400-29606699D872}"/>
                  </a:ext>
                </a:extLst>
              </p:cNvPr>
              <p:cNvSpPr txBox="1"/>
              <p:nvPr/>
            </p:nvSpPr>
            <p:spPr>
              <a:xfrm>
                <a:off x="636588" y="1412581"/>
                <a:ext cx="1005853" cy="569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𝑅𝑀𝑠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98063857-201F-7C60-C400-29606699D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88" y="1412581"/>
                <a:ext cx="1005853" cy="569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8FB5F54-DED3-B38D-1615-41FD226FE0A2}"/>
                  </a:ext>
                </a:extLst>
              </p:cNvPr>
              <p:cNvSpPr txBox="1"/>
              <p:nvPr/>
            </p:nvSpPr>
            <p:spPr>
              <a:xfrm>
                <a:off x="429419" y="1974001"/>
                <a:ext cx="1708573" cy="59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it-IT" sz="1600" dirty="0">
                  <a:latin typeface="Helvetica 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8FB5F54-DED3-B38D-1615-41FD226FE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19" y="1974001"/>
                <a:ext cx="1708573" cy="5934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99CA40C-D7D3-98AC-1447-B7469F1DF923}"/>
                  </a:ext>
                </a:extLst>
              </p:cNvPr>
              <p:cNvSpPr txBox="1"/>
              <p:nvPr/>
            </p:nvSpPr>
            <p:spPr>
              <a:xfrm>
                <a:off x="1783908" y="914666"/>
                <a:ext cx="2967706" cy="410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𝑦𝑅𝑀𝑆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p>
                            </m:e>
                          </m:d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it-IT" sz="16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it-IT" sz="1600" b="0" i="1" smtClean="0">
                                          <a:solidFill>
                                            <a:srgbClr val="40404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99CA40C-D7D3-98AC-1447-B7469F1DF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8" y="914666"/>
                <a:ext cx="2967706" cy="410625"/>
              </a:xfrm>
              <a:prstGeom prst="rect">
                <a:avLst/>
              </a:prstGeom>
              <a:blipFill>
                <a:blip r:embed="rId8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BADED77-E400-EC75-E3E2-3563E4C932BF}"/>
                  </a:ext>
                </a:extLst>
              </p:cNvPr>
              <p:cNvSpPr txBox="1"/>
              <p:nvPr/>
            </p:nvSpPr>
            <p:spPr>
              <a:xfrm>
                <a:off x="1383480" y="1419249"/>
                <a:ext cx="2749973" cy="59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𝑙𝑜𝑔𝑖𝑡𝑢𝑑𝑖𝑛𝑎𝑙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BADED77-E400-EC75-E3E2-3563E4C93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480" y="1419249"/>
                <a:ext cx="2749973" cy="590354"/>
              </a:xfrm>
              <a:prstGeom prst="rect">
                <a:avLst/>
              </a:prstGeom>
              <a:blipFill>
                <a:blip r:embed="rId9"/>
                <a:stretch>
                  <a:fillRect b="-3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F64E8D5-DB91-7BC0-B153-3BE3FBF424E8}"/>
                  </a:ext>
                </a:extLst>
              </p:cNvPr>
              <p:cNvSpPr txBox="1"/>
              <p:nvPr/>
            </p:nvSpPr>
            <p:spPr>
              <a:xfrm>
                <a:off x="1966183" y="2144539"/>
                <a:ext cx="260581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lang="it-IT" sz="16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′2</m:t>
                          </m:r>
                        </m:sup>
                      </m:sSup>
                      <m:r>
                        <a:rPr lang="it-IT" sz="1600" b="0" i="0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it-IT" sz="1600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F64E8D5-DB91-7BC0-B153-3BE3FBF42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183" y="2144539"/>
                <a:ext cx="2605818" cy="246221"/>
              </a:xfrm>
              <a:prstGeom prst="rect">
                <a:avLst/>
              </a:prstGeom>
              <a:blipFill>
                <a:blip r:embed="rId10"/>
                <a:stretch>
                  <a:fillRect b="-3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000DF3-7D3B-1BB7-9405-3736133DACEE}"/>
              </a:ext>
            </a:extLst>
          </p:cNvPr>
          <p:cNvSpPr txBox="1"/>
          <p:nvPr/>
        </p:nvSpPr>
        <p:spPr>
          <a:xfrm>
            <a:off x="6139779" y="2148705"/>
            <a:ext cx="1260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404040"/>
                </a:solidFill>
              </a:rPr>
              <a:t>Preliminary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64DA15-C374-0010-180E-ADC109C6E375}"/>
              </a:ext>
            </a:extLst>
          </p:cNvPr>
          <p:cNvSpPr txBox="1"/>
          <p:nvPr/>
        </p:nvSpPr>
        <p:spPr>
          <a:xfrm>
            <a:off x="6820687" y="360515"/>
            <a:ext cx="1260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404040"/>
                </a:solidFill>
              </a:rPr>
              <a:t>Preliminary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67917C3-AB9D-9EE0-934E-A6E5BD1F91F3}"/>
              </a:ext>
            </a:extLst>
          </p:cNvPr>
          <p:cNvSpPr txBox="1"/>
          <p:nvPr/>
        </p:nvSpPr>
        <p:spPr>
          <a:xfrm>
            <a:off x="1744047" y="2409174"/>
            <a:ext cx="1260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404040"/>
                </a:solidFill>
              </a:rPr>
              <a:t>Preliminary </a:t>
            </a:r>
          </a:p>
        </p:txBody>
      </p:sp>
    </p:spTree>
    <p:extLst>
      <p:ext uri="{BB962C8B-B14F-4D97-AF65-F5344CB8AC3E}">
        <p14:creationId xmlns:p14="http://schemas.microsoft.com/office/powerpoint/2010/main" val="1845957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D63757F-54CA-2F29-0653-D3F40265D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Next steps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79BAE6-9039-64EA-71BF-D68FE0E69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7CBDF7-4EA2-7CBC-99E9-E0A35E9FF254}"/>
              </a:ext>
            </a:extLst>
          </p:cNvPr>
          <p:cNvSpPr txBox="1"/>
          <p:nvPr/>
        </p:nvSpPr>
        <p:spPr>
          <a:xfrm>
            <a:off x="222250" y="941949"/>
            <a:ext cx="7323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twiss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parameters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for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other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experimental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conditions</a:t>
            </a:r>
            <a:endParaRPr lang="it-IT" sz="16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5B92254-A9E3-13DE-B2A8-CF1E13BB5A9E}"/>
              </a:ext>
            </a:extLst>
          </p:cNvPr>
          <p:cNvSpPr txBox="1"/>
          <p:nvPr/>
        </p:nvSpPr>
        <p:spPr>
          <a:xfrm>
            <a:off x="222250" y="1712730"/>
            <a:ext cx="6786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Generate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lost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samples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E8B3F5-1D04-AEA2-6E50-0C0948F1966E}"/>
              </a:ext>
            </a:extLst>
          </p:cNvPr>
          <p:cNvSpPr txBox="1"/>
          <p:nvPr/>
        </p:nvSpPr>
        <p:spPr>
          <a:xfrm>
            <a:off x="228600" y="2455248"/>
            <a:ext cx="6962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Quality checks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8B32E0-56E5-2274-EFED-EBD2EC065F7C}"/>
              </a:ext>
            </a:extLst>
          </p:cNvPr>
          <p:cNvSpPr txBox="1"/>
          <p:nvPr/>
        </p:nvSpPr>
        <p:spPr>
          <a:xfrm>
            <a:off x="222250" y="3295083"/>
            <a:ext cx="6962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Extraction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the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lost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distribution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compare with the data </a:t>
            </a:r>
          </a:p>
        </p:txBody>
      </p:sp>
    </p:spTree>
    <p:extLst>
      <p:ext uri="{BB962C8B-B14F-4D97-AF65-F5344CB8AC3E}">
        <p14:creationId xmlns:p14="http://schemas.microsoft.com/office/powerpoint/2010/main" val="1773363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58D1A7-370D-1112-A921-B4879571A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1" name="Segnaposto immagine 10" descr="Immagine che contiene barca, ingegneria, acciaio, edificio&#10;&#10;Descrizione generata automaticamente">
            <a:extLst>
              <a:ext uri="{FF2B5EF4-FFF2-40B4-BE49-F238E27FC236}">
                <a16:creationId xmlns:a16="http://schemas.microsoft.com/office/drawing/2014/main" id="{7982E253-3DAC-C7B2-C9EC-2C4DC02F20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421" b="12421"/>
          <a:stretch>
            <a:fillRect/>
          </a:stretch>
        </p:blipFill>
        <p:spPr>
          <a:xfrm>
            <a:off x="234156" y="533656"/>
            <a:ext cx="8675688" cy="4076188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A34C29-CCC0-5842-6E48-E44AA25858E7}"/>
              </a:ext>
            </a:extLst>
          </p:cNvPr>
          <p:cNvSpPr txBox="1"/>
          <p:nvPr/>
        </p:nvSpPr>
        <p:spPr>
          <a:xfrm>
            <a:off x="1374989" y="87536"/>
            <a:ext cx="617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Thank </a:t>
            </a:r>
            <a:r>
              <a:rPr lang="it-IT" dirty="0" err="1">
                <a:solidFill>
                  <a:srgbClr val="FF0000"/>
                </a:solidFill>
              </a:rPr>
              <a:t>you</a:t>
            </a:r>
            <a:r>
              <a:rPr lang="it-IT" dirty="0">
                <a:solidFill>
                  <a:srgbClr val="FF0000"/>
                </a:solidFill>
              </a:rPr>
              <a:t> for the </a:t>
            </a:r>
            <a:r>
              <a:rPr lang="it-IT" dirty="0" err="1">
                <a:solidFill>
                  <a:srgbClr val="FF0000"/>
                </a:solidFill>
              </a:rPr>
              <a:t>attention</a:t>
            </a:r>
            <a:r>
              <a:rPr lang="it-IT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95969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CCF6C30-5570-1292-890B-7192FA93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Lattice </a:t>
            </a:r>
            <a:r>
              <a:rPr lang="it-IT" dirty="0" err="1"/>
              <a:t>Function</a:t>
            </a:r>
            <a:r>
              <a:rPr lang="it-IT" dirty="0"/>
              <a:t>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3EF04F-EF74-B29A-3BBE-00AFF13C0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721123D-10A7-9A31-C49D-FB27865F94FC}"/>
              </a:ext>
            </a:extLst>
          </p:cNvPr>
          <p:cNvSpPr txBox="1"/>
          <p:nvPr/>
        </p:nvSpPr>
        <p:spPr>
          <a:xfrm>
            <a:off x="199965" y="875187"/>
            <a:ext cx="490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50504E"/>
                </a:solidFill>
                <a:latin typeface="Helvetica "/>
              </a:rPr>
              <a:t>With the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twiss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trasfer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matrix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for one turn can be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expressed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as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: </a:t>
            </a:r>
          </a:p>
        </p:txBody>
      </p:sp>
      <p:pic>
        <p:nvPicPr>
          <p:cNvPr id="9" name="Immagine 8" descr="Immagine che contiene testo, Carattere, bianco, calligrafia&#10;&#10;Descrizione generata automaticamente">
            <a:extLst>
              <a:ext uri="{FF2B5EF4-FFF2-40B4-BE49-F238E27FC236}">
                <a16:creationId xmlns:a16="http://schemas.microsoft.com/office/drawing/2014/main" id="{44E6E3C0-AB20-19C8-599D-F0B52DA62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95" y="1802960"/>
            <a:ext cx="4112745" cy="9677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AD3D9FB-6D65-B8E5-AD3C-8053527A9DFB}"/>
              </a:ext>
            </a:extLst>
          </p:cNvPr>
          <p:cNvSpPr txBox="1"/>
          <p:nvPr/>
        </p:nvSpPr>
        <p:spPr>
          <a:xfrm>
            <a:off x="296695" y="3096924"/>
            <a:ext cx="4431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50504E"/>
                </a:solidFill>
                <a:latin typeface="Helvetica "/>
              </a:rPr>
              <a:t>From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wich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we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can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calculate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betatron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tunes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and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select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that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are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most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likely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lost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</a:p>
        </p:txBody>
      </p:sp>
      <p:pic>
        <p:nvPicPr>
          <p:cNvPr id="12" name="Immagine 11" descr="Immagine che contiene testo, diagramma, linea, cerchio&#10;&#10;Descrizione generata automaticamente">
            <a:extLst>
              <a:ext uri="{FF2B5EF4-FFF2-40B4-BE49-F238E27FC236}">
                <a16:creationId xmlns:a16="http://schemas.microsoft.com/office/drawing/2014/main" id="{C6741B9E-1B39-58AD-7450-97BD5A284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0" y="773587"/>
            <a:ext cx="3393440" cy="3040803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DB109DD-161D-77E5-1F51-DAF91C4808EA}"/>
              </a:ext>
            </a:extLst>
          </p:cNvPr>
          <p:cNvCxnSpPr>
            <a:cxnSpLocks/>
          </p:cNvCxnSpPr>
          <p:nvPr/>
        </p:nvCxnSpPr>
        <p:spPr>
          <a:xfrm flipV="1">
            <a:off x="4409440" y="2636220"/>
            <a:ext cx="3095413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991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33C1C27-F9CD-F823-B95A-526D9C98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Lost </a:t>
            </a:r>
            <a:r>
              <a:rPr lang="it-IT" dirty="0" err="1"/>
              <a:t>Muon</a:t>
            </a:r>
            <a:r>
              <a:rPr lang="it-IT" dirty="0"/>
              <a:t> Gun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483F82-4D6B-E5DC-CEE4-86C351216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2CC85A0-322E-0F6B-998E-38AB7827BE3C}"/>
                  </a:ext>
                </a:extLst>
              </p:cNvPr>
              <p:cNvSpPr txBox="1"/>
              <p:nvPr/>
            </p:nvSpPr>
            <p:spPr>
              <a:xfrm>
                <a:off x="228600" y="1097280"/>
                <a:ext cx="46278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In the future I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will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select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«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edge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»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muons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it-IT" sz="16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44</m:t>
                    </m:r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at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10° turn and simulate in gm2ringsim.   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2CC85A0-322E-0F6B-998E-38AB7827B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97280"/>
                <a:ext cx="4627880" cy="830997"/>
              </a:xfrm>
              <a:prstGeom prst="rect">
                <a:avLst/>
              </a:prstGeom>
              <a:blipFill>
                <a:blip r:embed="rId2"/>
                <a:stretch>
                  <a:fillRect l="-527" t="-2206"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3D42551-2B21-E1B5-2D12-7BFED08E8E22}"/>
                  </a:ext>
                </a:extLst>
              </p:cNvPr>
              <p:cNvSpPr txBox="1"/>
              <p:nvPr/>
            </p:nvSpPr>
            <p:spPr>
              <a:xfrm>
                <a:off x="228600" y="2628336"/>
                <a:ext cx="47277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From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that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 can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costruct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loss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function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it-IT" sz="1600" dirty="0">
                  <a:solidFill>
                    <a:srgbClr val="4E4E4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3D42551-2B21-E1B5-2D12-7BFED08E8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628336"/>
                <a:ext cx="4727787" cy="584775"/>
              </a:xfrm>
              <a:prstGeom prst="rect">
                <a:avLst/>
              </a:prstGeom>
              <a:blipFill>
                <a:blip r:embed="rId3"/>
                <a:stretch>
                  <a:fillRect l="-516" t="-3125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968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AC2D7777-5ACE-8EEF-4B40-45A7A7B70B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4" y="728664"/>
                <a:ext cx="5013956" cy="96466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sz="1600" dirty="0" err="1"/>
                  <a:t>Muons</a:t>
                </a:r>
                <a:r>
                  <a:rPr lang="it-IT" sz="1600" dirty="0"/>
                  <a:t> are point like </a:t>
                </a:r>
                <a:r>
                  <a:rPr lang="it-IT" sz="1600" dirty="0" err="1"/>
                  <a:t>particles</a:t>
                </a:r>
                <a:r>
                  <a:rPr lang="it-IT" sz="1600" dirty="0"/>
                  <a:t>, like </a:t>
                </a:r>
                <a:r>
                  <a:rPr lang="it-IT" sz="1600" dirty="0" err="1"/>
                  <a:t>electrons</a:t>
                </a:r>
                <a:r>
                  <a:rPr lang="it-IT" sz="1600" dirty="0"/>
                  <a:t>, with a </a:t>
                </a:r>
                <a:r>
                  <a:rPr lang="it-IT" sz="1600" dirty="0" err="1"/>
                  <a:t>magnetic</a:t>
                </a:r>
                <a:r>
                  <a:rPr lang="it-IT" sz="1600" dirty="0"/>
                  <a:t> moment of: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AC2D7777-5ACE-8EEF-4B40-45A7A7B70B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4" y="728664"/>
                <a:ext cx="5013956" cy="964669"/>
              </a:xfrm>
              <a:blipFill>
                <a:blip r:embed="rId2"/>
                <a:stretch>
                  <a:fillRect l="-2555" t="-6962" b="-6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B1D632D9-18FE-E376-B94A-B6C2F5C22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5902"/>
            <a:ext cx="8686800" cy="320908"/>
          </a:xfrm>
        </p:spPr>
        <p:txBody>
          <a:bodyPr/>
          <a:lstStyle/>
          <a:p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magnetic</a:t>
            </a:r>
            <a:r>
              <a:rPr lang="it-IT" dirty="0"/>
              <a:t> moment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012CDD-D24B-9A92-B4E2-BCB8D3AB4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78B9B1C-0521-8E2E-B045-B1B910133F25}"/>
              </a:ext>
            </a:extLst>
          </p:cNvPr>
          <p:cNvSpPr txBox="1"/>
          <p:nvPr/>
        </p:nvSpPr>
        <p:spPr>
          <a:xfrm>
            <a:off x="154517" y="1689003"/>
            <a:ext cx="5176516" cy="85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Dirac theory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predicts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g-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factor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an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elementary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but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higher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order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corrections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shift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value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by the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anomaly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defined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</a:t>
            </a:r>
            <a:endParaRPr lang="it-IT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68A94E6-B8A4-0CCE-D0E7-7E7CCFE4DECD}"/>
                  </a:ext>
                </a:extLst>
              </p:cNvPr>
              <p:cNvSpPr txBox="1"/>
              <p:nvPr/>
            </p:nvSpPr>
            <p:spPr>
              <a:xfrm>
                <a:off x="1412195" y="2597948"/>
                <a:ext cx="2892214" cy="553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160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68A94E6-B8A4-0CCE-D0E7-7E7CCFE4D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195" y="2597948"/>
                <a:ext cx="2892214" cy="5533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2DEFF43-5112-E995-85F3-666991B6B4AD}"/>
                  </a:ext>
                </a:extLst>
              </p:cNvPr>
              <p:cNvSpPr txBox="1"/>
              <p:nvPr/>
            </p:nvSpPr>
            <p:spPr>
              <a:xfrm>
                <a:off x="154517" y="3202533"/>
                <a:ext cx="4905163" cy="1343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All high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order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loops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contribute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it-IT" sz="16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sub>
                    </m:sSub>
                    <m:r>
                      <a:rPr lang="it-IT" sz="1600" b="0" i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</m:t>
                    </m:r>
                  </m:oMath>
                </a14:m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even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ones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particles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that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we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haven’t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discovered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yet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 For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that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 precise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comparison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beetwen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theorical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value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expermiental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measurment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 good test for the Standard Model in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Physics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  <a:r>
                  <a:rPr lang="it-IT" sz="1600" dirty="0">
                    <a:solidFill>
                      <a:srgbClr val="40404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2DEFF43-5112-E995-85F3-666991B6B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17" y="3202533"/>
                <a:ext cx="4905163" cy="1343253"/>
              </a:xfrm>
              <a:prstGeom prst="rect">
                <a:avLst/>
              </a:prstGeom>
              <a:blipFill>
                <a:blip r:embed="rId4"/>
                <a:stretch>
                  <a:fillRect l="-621" t="-1357" r="-1491" b="-49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 descr="Immagine che contiene diagramma, origami&#10;&#10;Descrizione generata automaticamente">
            <a:extLst>
              <a:ext uri="{FF2B5EF4-FFF2-40B4-BE49-F238E27FC236}">
                <a16:creationId xmlns:a16="http://schemas.microsoft.com/office/drawing/2014/main" id="{C616A8B7-7BE1-E4C5-6F76-A7E629581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373" y="2121797"/>
            <a:ext cx="3047460" cy="2388187"/>
          </a:xfrm>
          <a:prstGeom prst="rect">
            <a:avLst/>
          </a:prstGeom>
        </p:spPr>
      </p:pic>
      <p:pic>
        <p:nvPicPr>
          <p:cNvPr id="8" name="Immagine 7" descr="Immagine che contiene cerchio, Elementi grafici, Policromia, creatività&#10;&#10;Descrizione generata automaticamente">
            <a:extLst>
              <a:ext uri="{FF2B5EF4-FFF2-40B4-BE49-F238E27FC236}">
                <a16:creationId xmlns:a16="http://schemas.microsoft.com/office/drawing/2014/main" id="{67FA1D6B-7B71-D7B3-091D-2E883355F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880" y="587604"/>
            <a:ext cx="1998134" cy="13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77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631974A-D5B4-D1E0-E94E-9E913B811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Twiss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according</a:t>
            </a:r>
            <a:r>
              <a:rPr lang="it-IT" dirty="0"/>
              <a:t> Gm2SIM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4D6190-3323-4E3C-F5A9-DE1D76577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9" name="Immagine 8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AB777CB3-D2C7-8D17-56DF-976EEF727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" y="673309"/>
            <a:ext cx="4693479" cy="256434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8B7E9A-147A-EE59-2A4B-9B2AE422735D}"/>
              </a:ext>
            </a:extLst>
          </p:cNvPr>
          <p:cNvSpPr txBox="1"/>
          <p:nvPr/>
        </p:nvSpPr>
        <p:spPr>
          <a:xfrm>
            <a:off x="4747665" y="673309"/>
            <a:ext cx="3752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50504E"/>
                </a:solidFill>
                <a:latin typeface="Helvetica "/>
              </a:rPr>
              <a:t>Using the gm2RingSim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we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can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find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twiss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parameters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C197F4B0-0435-5F68-E973-525F31207B0A}"/>
                  </a:ext>
                </a:extLst>
              </p:cNvPr>
              <p:cNvSpPr txBox="1"/>
              <p:nvPr/>
            </p:nvSpPr>
            <p:spPr>
              <a:xfrm>
                <a:off x="5154264" y="1258084"/>
                <a:ext cx="900411" cy="5359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𝑅𝑀𝑆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C197F4B0-0435-5F68-E973-525F31207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264" y="1258084"/>
                <a:ext cx="900411" cy="5359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B54CE64-27DB-F4C7-7DCA-2C76598A6F46}"/>
                  </a:ext>
                </a:extLst>
              </p:cNvPr>
              <p:cNvSpPr txBox="1"/>
              <p:nvPr/>
            </p:nvSpPr>
            <p:spPr>
              <a:xfrm>
                <a:off x="5157186" y="1924116"/>
                <a:ext cx="905248" cy="535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𝑅𝑀𝑠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B54CE64-27DB-F4C7-7DCA-2C76598A6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186" y="1924116"/>
                <a:ext cx="905248" cy="5356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50129B6-BF9F-4BF9-4D22-53B9781AE33A}"/>
                  </a:ext>
                </a:extLst>
              </p:cNvPr>
              <p:cNvSpPr txBox="1"/>
              <p:nvPr/>
            </p:nvSpPr>
            <p:spPr>
              <a:xfrm>
                <a:off x="5033839" y="2735315"/>
                <a:ext cx="1708573" cy="3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it-IT" sz="1600" dirty="0">
                  <a:latin typeface="Helvetica 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50129B6-BF9F-4BF9-4D22-53B9781AE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839" y="2735315"/>
                <a:ext cx="1708573" cy="390492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magine 23" descr="Immagine che contiene Carattere, testo, calligrafia, bianco&#10;&#10;Descrizione generata automaticamente">
            <a:extLst>
              <a:ext uri="{FF2B5EF4-FFF2-40B4-BE49-F238E27FC236}">
                <a16:creationId xmlns:a16="http://schemas.microsoft.com/office/drawing/2014/main" id="{AE15CEEC-EF46-1861-68F3-8BE693A15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679" y="3421731"/>
            <a:ext cx="2247900" cy="3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44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AA5B31F-6355-E29C-9DFE-EBD309A9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88814"/>
            <a:ext cx="8686800" cy="320908"/>
          </a:xfrm>
        </p:spPr>
        <p:txBody>
          <a:bodyPr/>
          <a:lstStyle/>
          <a:p>
            <a:r>
              <a:rPr lang="it-IT" dirty="0"/>
              <a:t>Injection and </a:t>
            </a:r>
            <a:r>
              <a:rPr lang="it-IT" dirty="0" err="1"/>
              <a:t>storange</a:t>
            </a:r>
            <a:r>
              <a:rPr lang="it-IT" dirty="0"/>
              <a:t>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5735D3-F899-C1EC-2755-D02E1B2A1D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A318F5-23BC-DB85-04F9-4F2BE1792727}"/>
              </a:ext>
            </a:extLst>
          </p:cNvPr>
          <p:cNvSpPr txBox="1"/>
          <p:nvPr/>
        </p:nvSpPr>
        <p:spPr>
          <a:xfrm>
            <a:off x="127000" y="596430"/>
            <a:ext cx="444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Sixteen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individual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bunches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injected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every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1.4 s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cycle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sequence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eight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with 10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separation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267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between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start of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each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sequence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845A179-1835-89FF-69E6-E2C05416462F}"/>
                  </a:ext>
                </a:extLst>
              </p:cNvPr>
              <p:cNvSpPr txBox="1"/>
              <p:nvPr/>
            </p:nvSpPr>
            <p:spPr>
              <a:xfrm>
                <a:off x="127000" y="1752872"/>
                <a:ext cx="466174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storange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ring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designed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accept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narrow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momentum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range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around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storange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momentum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 In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particular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bunch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enters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ring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trough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nerly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field-free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corridor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provided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by 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supercoducting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inflector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845A179-1835-89FF-69E6-E2C054164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0" y="1752872"/>
                <a:ext cx="4661747" cy="1569660"/>
              </a:xfrm>
              <a:prstGeom prst="rect">
                <a:avLst/>
              </a:prstGeom>
              <a:blipFill>
                <a:blip r:embed="rId2"/>
                <a:stretch>
                  <a:fillRect l="-784" t="-1167" b="-4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433333-FBF8-9159-316F-EB7F52FB36CC}"/>
              </a:ext>
            </a:extLst>
          </p:cNvPr>
          <p:cNvSpPr txBox="1"/>
          <p:nvPr/>
        </p:nvSpPr>
        <p:spPr>
          <a:xfrm>
            <a:off x="126999" y="3467358"/>
            <a:ext cx="4661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point the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a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orbit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tangent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the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storange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ring,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magnetic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kickers (K1, K2 and K3)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produces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strong and short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magnetic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pulse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put the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the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right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orbit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04355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DA73CED-D441-C121-2E82-A78F7379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Measuring</a:t>
            </a:r>
            <a:r>
              <a:rPr lang="it-IT" dirty="0"/>
              <a:t> the </a:t>
            </a:r>
            <a:r>
              <a:rPr lang="it-IT" dirty="0" err="1"/>
              <a:t>precession</a:t>
            </a:r>
            <a:r>
              <a:rPr lang="it-IT" dirty="0"/>
              <a:t>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0A4807-CA39-590C-6A5E-628EBF418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C7A8C4AC-FAD2-DCFF-DC00-934E4CD1E603}"/>
                  </a:ext>
                </a:extLst>
              </p:cNvPr>
              <p:cNvSpPr txBox="1"/>
              <p:nvPr/>
            </p:nvSpPr>
            <p:spPr>
              <a:xfrm>
                <a:off x="228600" y="484351"/>
                <a:ext cx="4858173" cy="1875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Polarized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beam: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Are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produced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from 8-GeV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protons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bunches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striking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 target in AP0 building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    </a:t>
                </a:r>
              </a:p>
              <a:p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from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pion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decay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are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injected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into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15 m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diameter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supercoductive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magnetic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storage ring with a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magnetic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dipole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field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B</m:t>
                    </m:r>
                    <m:r>
                      <a:rPr lang="it-IT" sz="160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≅</m:t>
                    </m:r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1.45T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C7A8C4AC-FAD2-DCFF-DC00-934E4CD1E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84351"/>
                <a:ext cx="4858173" cy="1875322"/>
              </a:xfrm>
              <a:prstGeom prst="rect">
                <a:avLst/>
              </a:prstGeom>
              <a:blipFill>
                <a:blip r:embed="rId2"/>
                <a:stretch>
                  <a:fillRect l="-754" t="-9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5DE036-7B1E-161B-2048-CB2C56C04526}"/>
              </a:ext>
            </a:extLst>
          </p:cNvPr>
          <p:cNvSpPr txBox="1"/>
          <p:nvPr/>
        </p:nvSpPr>
        <p:spPr>
          <a:xfrm>
            <a:off x="4956810" y="1878253"/>
            <a:ext cx="4242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positive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created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from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bunches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8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Gev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strikes a target in the AP0 building of </a:t>
            </a:r>
          </a:p>
          <a:p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Campus.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630F3E-E1B7-08E0-EE87-ACDE763ED144}"/>
              </a:ext>
            </a:extLst>
          </p:cNvPr>
          <p:cNvSpPr txBox="1"/>
          <p:nvPr/>
        </p:nvSpPr>
        <p:spPr>
          <a:xfrm>
            <a:off x="228600" y="2487511"/>
            <a:ext cx="4519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positive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3.1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Gev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/c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trasported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trough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M2/M3 FODO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line: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alternatig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focusing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decofusing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quadropole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F6B477-C39E-015B-9D1A-80857EFA174D}"/>
              </a:ext>
            </a:extLst>
          </p:cNvPr>
          <p:cNvSpPr txBox="1"/>
          <p:nvPr/>
        </p:nvSpPr>
        <p:spPr>
          <a:xfrm>
            <a:off x="222250" y="3635378"/>
            <a:ext cx="4850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purified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polarized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bunch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directed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along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M4 and M5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lines and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into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storage ring </a:t>
            </a:r>
          </a:p>
        </p:txBody>
      </p:sp>
    </p:spTree>
    <p:extLst>
      <p:ext uri="{BB962C8B-B14F-4D97-AF65-F5344CB8AC3E}">
        <p14:creationId xmlns:p14="http://schemas.microsoft.com/office/powerpoint/2010/main" val="560690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57553ED-0155-85D0-1E07-1C88E7E3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Lost </a:t>
            </a:r>
            <a:r>
              <a:rPr lang="it-IT" dirty="0" err="1"/>
              <a:t>muons</a:t>
            </a:r>
            <a:r>
              <a:rPr lang="it-IT" dirty="0"/>
              <a:t>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8EE6DA-5360-8D74-9018-B56FDEFEF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ottotitolo 2">
                <a:extLst>
                  <a:ext uri="{FF2B5EF4-FFF2-40B4-BE49-F238E27FC236}">
                    <a16:creationId xmlns:a16="http://schemas.microsoft.com/office/drawing/2014/main" id="{2B3D604C-0CBE-418A-D7B7-1BFD5F95CB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250" y="695618"/>
                <a:ext cx="8549217" cy="1681821"/>
              </a:xfrm>
              <a:prstGeom prst="rect">
                <a:avLst/>
              </a:prstGeom>
            </p:spPr>
            <p:txBody>
              <a:bodyPr lIns="0" tIns="0" rIns="0" bIns="0">
                <a:normAutofit/>
              </a:bodyPr>
              <a:lstStyle>
                <a:lvl1pPr marL="230188" indent="-230188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282575" marR="0" indent="0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573087" marR="0" indent="0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857250" marR="0" indent="0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139825" marR="0" indent="0" algn="l" defTabSz="457200" rtl="0" eaLnBrk="1" fontAlgn="base" latinLnBrk="0" hangingPunct="1">
                  <a:lnSpc>
                    <a:spcPct val="100000"/>
                  </a:lnSpc>
                  <a:spcBef>
                    <a:spcPts val="984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Befor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decaying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lost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muons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are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muons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that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during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their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path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into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the g-2 are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lost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Several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driving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mechanism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can lead to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loss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muons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during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storage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but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most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of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them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are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lost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beacause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of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their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interaction with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collimators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This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effect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can be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taken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into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consideration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in the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final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fit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by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including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an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additional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factors</a:t>
                </a: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it-IT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it-IT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8" name="Sottotitolo 2">
                <a:extLst>
                  <a:ext uri="{FF2B5EF4-FFF2-40B4-BE49-F238E27FC236}">
                    <a16:creationId xmlns:a16="http://schemas.microsoft.com/office/drawing/2014/main" id="{2B3D604C-0CBE-418A-D7B7-1BFD5F95C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695618"/>
                <a:ext cx="8549217" cy="1681821"/>
              </a:xfrm>
              <a:prstGeom prst="rect">
                <a:avLst/>
              </a:prstGeom>
              <a:blipFill>
                <a:blip r:embed="rId2"/>
                <a:stretch>
                  <a:fillRect l="-1354" t="-36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6044143-3F27-4D35-674A-01AC0E6BADFA}"/>
                  </a:ext>
                </a:extLst>
              </p:cNvPr>
              <p:cNvSpPr txBox="1"/>
              <p:nvPr/>
            </p:nvSpPr>
            <p:spPr>
              <a:xfrm>
                <a:off x="-346454" y="2537405"/>
                <a:ext cx="22815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4E4E4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6044143-3F27-4D35-674A-01AC0E6BA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6454" y="2537405"/>
                <a:ext cx="2281561" cy="338554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A188848-FF0C-572F-4582-68FD5EAA2529}"/>
              </a:ext>
            </a:extLst>
          </p:cNvPr>
          <p:cNvCxnSpPr>
            <a:cxnSpLocks/>
          </p:cNvCxnSpPr>
          <p:nvPr/>
        </p:nvCxnSpPr>
        <p:spPr>
          <a:xfrm>
            <a:off x="1074511" y="2706682"/>
            <a:ext cx="27838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B0A4707-7EFB-0536-3936-890666ADD7E3}"/>
                  </a:ext>
                </a:extLst>
              </p:cNvPr>
              <p:cNvSpPr txBox="1"/>
              <p:nvPr/>
            </p:nvSpPr>
            <p:spPr>
              <a:xfrm>
                <a:off x="3292694" y="2418568"/>
                <a:ext cx="4882719" cy="44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  <m:r>
                        <m:rPr>
                          <m:sty m:val="p"/>
                        </m:rPr>
                        <a:rPr lang="it-IT" sz="1600" i="1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[1−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 b="0" i="0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B0A4707-7EFB-0536-3936-890666ADD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94" y="2418568"/>
                <a:ext cx="4882719" cy="447880"/>
              </a:xfrm>
              <a:prstGeom prst="rect">
                <a:avLst/>
              </a:prstGeom>
              <a:blipFill>
                <a:blip r:embed="rId4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98971E9-0184-2415-F6C8-8E21AF5F2F5F}"/>
                  </a:ext>
                </a:extLst>
              </p:cNvPr>
              <p:cNvSpPr txBox="1"/>
              <p:nvPr/>
            </p:nvSpPr>
            <p:spPr>
              <a:xfrm>
                <a:off x="228600" y="3026213"/>
                <a:ext cx="85492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goal of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lost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analysis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determination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lost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spectrum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of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its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exponetally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weighted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integral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98971E9-0184-2415-F6C8-8E21AF5F2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26213"/>
                <a:ext cx="8549217" cy="584775"/>
              </a:xfrm>
              <a:prstGeom prst="rect">
                <a:avLst/>
              </a:prstGeom>
              <a:blipFill>
                <a:blip r:embed="rId5"/>
                <a:stretch>
                  <a:fillRect l="-285" t="-3125" r="-713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E8E4C5E-EA5C-21A0-9C32-B619CB10292E}"/>
                  </a:ext>
                </a:extLst>
              </p:cNvPr>
              <p:cNvSpPr txBox="1"/>
              <p:nvPr/>
            </p:nvSpPr>
            <p:spPr>
              <a:xfrm>
                <a:off x="434726" y="3546082"/>
                <a:ext cx="8096435" cy="642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solidFill>
                                        <a:srgbClr val="4E4E4E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E8E4C5E-EA5C-21A0-9C32-B619CB102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26" y="3546082"/>
                <a:ext cx="8096435" cy="6429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6E6426-FC0C-D963-E01A-29CF9B0D1500}"/>
              </a:ext>
            </a:extLst>
          </p:cNvPr>
          <p:cNvSpPr txBox="1"/>
          <p:nvPr/>
        </p:nvSpPr>
        <p:spPr>
          <a:xfrm>
            <a:off x="250766" y="4087253"/>
            <a:ext cx="8031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50504E"/>
                </a:solidFill>
                <a:latin typeface="Helvetica "/>
              </a:rPr>
              <a:t>In general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this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obtain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using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data-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driven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techniques,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my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goal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to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evalute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it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with the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simulation</a:t>
            </a:r>
            <a:endParaRPr lang="it-IT" sz="1600" dirty="0">
              <a:solidFill>
                <a:srgbClr val="50504E"/>
              </a:solidFill>
              <a:latin typeface="Helvetica 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36E39C3-9FA6-B0A9-304A-8D4D603B94F5}"/>
                  </a:ext>
                </a:extLst>
              </p:cNvPr>
              <p:cNvSpPr txBox="1"/>
              <p:nvPr/>
            </p:nvSpPr>
            <p:spPr>
              <a:xfrm>
                <a:off x="3445094" y="2570968"/>
                <a:ext cx="4882719" cy="44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it-IT" sz="1600" b="0" i="1" smtClean="0">
                                  <a:solidFill>
                                    <a:srgbClr val="4E4E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  <m:r>
                        <m:rPr>
                          <m:sty m:val="p"/>
                        </m:rPr>
                        <a:rPr lang="it-IT" sz="1600" i="1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[1−</m:t>
                      </m:r>
                      <m:r>
                        <a:rPr lang="it-IT" sz="1600" b="0" i="1" smtClean="0">
                          <a:solidFill>
                            <a:srgbClr val="4E4E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 b="0" i="0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it-IT" sz="1600" b="0" i="1" smtClean="0">
                              <a:solidFill>
                                <a:srgbClr val="4E4E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36E39C3-9FA6-B0A9-304A-8D4D603B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094" y="2570968"/>
                <a:ext cx="4882719" cy="447880"/>
              </a:xfrm>
              <a:prstGeom prst="rect">
                <a:avLst/>
              </a:prstGeom>
              <a:blipFill>
                <a:blip r:embed="rId7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820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7A9AC8C-8DFF-F2FA-0960-A7CAEC5E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1201"/>
            <a:ext cx="8686800" cy="320908"/>
          </a:xfrm>
        </p:spPr>
        <p:txBody>
          <a:bodyPr/>
          <a:lstStyle/>
          <a:p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precession</a:t>
            </a:r>
            <a:r>
              <a:rPr lang="it-IT" dirty="0"/>
              <a:t>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CE6FDC-F987-CE23-1D56-187BAFE89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64B416F-0B51-25E2-CF82-E142D218E2CA}"/>
                  </a:ext>
                </a:extLst>
              </p:cNvPr>
              <p:cNvSpPr txBox="1"/>
              <p:nvPr/>
            </p:nvSpPr>
            <p:spPr>
              <a:xfrm>
                <a:off x="222250" y="542221"/>
                <a:ext cx="55485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 a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magnetic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field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spin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precess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at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 rate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greater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than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cyclotron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endParaRPr lang="it-IT" sz="1600" dirty="0">
                  <a:solidFill>
                    <a:srgbClr val="4E4E4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64B416F-0B51-25E2-CF82-E142D218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542221"/>
                <a:ext cx="5548524" cy="584775"/>
              </a:xfrm>
              <a:prstGeom prst="rect">
                <a:avLst/>
              </a:prstGeom>
              <a:blipFill>
                <a:blip r:embed="rId2"/>
                <a:stretch>
                  <a:fillRect l="-549" t="-3125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F9EF4CA-2EF1-B346-1206-3834BC1829D6}"/>
                  </a:ext>
                </a:extLst>
              </p:cNvPr>
              <p:cNvSpPr txBox="1"/>
              <p:nvPr/>
            </p:nvSpPr>
            <p:spPr>
              <a:xfrm>
                <a:off x="214948" y="1119469"/>
                <a:ext cx="5217160" cy="1130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anomalus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precession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frequency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given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by:</a:t>
                </a:r>
              </a:p>
              <a:p>
                <a:endParaRPr lang="it-IT" sz="1600" dirty="0">
                  <a:solidFill>
                    <a:srgbClr val="50504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𝑎</m:t>
                              </m:r>
                            </m:sub>
                          </m:sSub>
                        </m:e>
                      </m:acc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𝑐</m:t>
                              </m:r>
                            </m:sub>
                          </m:sSub>
                        </m:e>
                      </m:acc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 </m:t>
                      </m:r>
                      <m:r>
                        <a:rPr lang="it-IT" sz="1600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m:t>≈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𝑒</m:t>
                          </m:r>
                          <m:acc>
                            <m:accPr>
                              <m:chr m:val="⃗"/>
                              <m:ctrlP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it-IT" sz="1600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it-IT" sz="1600" dirty="0">
                  <a:solidFill>
                    <a:srgbClr val="50504E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F9EF4CA-2EF1-B346-1206-3834BC182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48" y="1119469"/>
                <a:ext cx="5217160" cy="1130759"/>
              </a:xfrm>
              <a:prstGeom prst="rect">
                <a:avLst/>
              </a:prstGeom>
              <a:blipFill>
                <a:blip r:embed="rId3"/>
                <a:stretch>
                  <a:fillRect l="-584" t="-16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CFBC002-103F-2076-C4A9-84E1979D9404}"/>
                  </a:ext>
                </a:extLst>
              </p:cNvPr>
              <p:cNvSpPr txBox="1"/>
              <p:nvPr/>
            </p:nvSpPr>
            <p:spPr>
              <a:xfrm>
                <a:off x="214948" y="3027253"/>
                <a:ext cx="5555827" cy="604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Goal of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g-2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collaboration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measure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with a 140 ppb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uncertainty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using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this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technique 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CFBC002-103F-2076-C4A9-84E1979D9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48" y="3027253"/>
                <a:ext cx="5555827" cy="604589"/>
              </a:xfrm>
              <a:prstGeom prst="rect">
                <a:avLst/>
              </a:prstGeom>
              <a:blipFill>
                <a:blip r:embed="rId4"/>
                <a:stretch>
                  <a:fillRect l="-548" t="-3030" b="-131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899FBF1-9FA2-5F41-8611-37C828DCB287}"/>
                  </a:ext>
                </a:extLst>
              </p:cNvPr>
              <p:cNvSpPr txBox="1"/>
              <p:nvPr/>
            </p:nvSpPr>
            <p:spPr>
              <a:xfrm>
                <a:off x="222250" y="3747890"/>
                <a:ext cx="579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On August 10th the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collaboration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published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its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second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result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based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on Run2 and Run3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confirming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previous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measurmeant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based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on Run1 and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reaching</a:t>
                </a:r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≈</m:t>
                    </m:r>
                  </m:oMath>
                </a14:m>
                <a:r>
                  <a:rPr lang="it-IT" sz="16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200ppb 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899FBF1-9FA2-5F41-8611-37C828DCB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3747890"/>
                <a:ext cx="5799667" cy="830997"/>
              </a:xfrm>
              <a:prstGeom prst="rect">
                <a:avLst/>
              </a:prstGeom>
              <a:blipFill>
                <a:blip r:embed="rId5"/>
                <a:stretch>
                  <a:fillRect l="-525" t="-2206"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FF42EDE-E837-2D07-A8CC-4C1266B15064}"/>
                  </a:ext>
                </a:extLst>
              </p:cNvPr>
              <p:cNvSpPr txBox="1"/>
              <p:nvPr/>
            </p:nvSpPr>
            <p:spPr>
              <a:xfrm>
                <a:off x="222250" y="2173587"/>
                <a:ext cx="5696161" cy="850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Hence the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ingredients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to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measure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16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are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polarized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muons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beam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stored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in a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magnetic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field and a precise </a:t>
                </a:r>
                <a:r>
                  <a:rPr lang="it-IT" sz="1600" dirty="0" err="1">
                    <a:solidFill>
                      <a:srgbClr val="404040"/>
                    </a:solidFill>
                    <a:latin typeface="Helvetica "/>
                  </a:rPr>
                  <a:t>measure</a:t>
                </a:r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of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404040"/>
                    </a:solidFill>
                    <a:latin typeface="Helvetica "/>
                  </a:rPr>
                  <a:t> and B  </a:t>
                </a: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FF42EDE-E837-2D07-A8CC-4C1266B15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2173587"/>
                <a:ext cx="5696161" cy="850810"/>
              </a:xfrm>
              <a:prstGeom prst="rect">
                <a:avLst/>
              </a:prstGeom>
              <a:blipFill>
                <a:blip r:embed="rId6"/>
                <a:stretch>
                  <a:fillRect l="-535" t="-2158" b="-93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 descr="Immagine che contiene testo, cerchio, diagramma, Carattere&#10;&#10;Descrizione generata automaticamente">
            <a:extLst>
              <a:ext uri="{FF2B5EF4-FFF2-40B4-BE49-F238E27FC236}">
                <a16:creationId xmlns:a16="http://schemas.microsoft.com/office/drawing/2014/main" id="{F2BAA12F-D624-3804-2660-DF6BE465F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320" y="106211"/>
            <a:ext cx="2297020" cy="2127848"/>
          </a:xfrm>
          <a:prstGeom prst="rect">
            <a:avLst/>
          </a:prstGeom>
        </p:spPr>
      </p:pic>
      <p:pic>
        <p:nvPicPr>
          <p:cNvPr id="15" name="Immagine 1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677A6B7B-1BF2-B15D-5C72-9434F9948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774" y="2234059"/>
            <a:ext cx="3324111" cy="223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9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375FC5D-BFCB-727E-8EC5-A9D7FB5C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Production of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C9A24A-26FE-7523-50F1-242C3592B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53FCF7-7D0C-AB5D-4ED5-59EC86FBA1A2}"/>
              </a:ext>
            </a:extLst>
          </p:cNvPr>
          <p:cNvSpPr txBox="1"/>
          <p:nvPr/>
        </p:nvSpPr>
        <p:spPr>
          <a:xfrm>
            <a:off x="228600" y="738294"/>
            <a:ext cx="4763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Recycler</a:t>
            </a:r>
            <a:r>
              <a:rPr lang="it-IT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8 GeV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from Booster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divided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4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bunches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46B6231-47A5-E595-8407-24A59C076D7B}"/>
                  </a:ext>
                </a:extLst>
              </p:cNvPr>
              <p:cNvSpPr txBox="1"/>
              <p:nvPr/>
            </p:nvSpPr>
            <p:spPr>
              <a:xfrm>
                <a:off x="222250" y="1474280"/>
                <a:ext cx="4572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Target Station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𝑝</m:t>
                    </m:r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-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bunches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are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collided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with a target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with 3.1 GeV/c (</a:t>
                </a: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±</m:t>
                    </m:r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10%)</m:t>
                    </m:r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are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collected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46B6231-47A5-E595-8407-24A59C076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1474280"/>
                <a:ext cx="4572000" cy="830997"/>
              </a:xfrm>
              <a:prstGeom prst="rect">
                <a:avLst/>
              </a:prstGeom>
              <a:blipFill>
                <a:blip r:embed="rId2"/>
                <a:stretch>
                  <a:fillRect l="-533" t="-2206"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F35E996-F57D-FDEB-2EAF-D0627B13D291}"/>
                  </a:ext>
                </a:extLst>
              </p:cNvPr>
              <p:cNvSpPr txBox="1"/>
              <p:nvPr/>
            </p:nvSpPr>
            <p:spPr>
              <a:xfrm>
                <a:off x="228600" y="2442036"/>
                <a:ext cx="41656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Beam </a:t>
                </a:r>
                <a:r>
                  <a:rPr lang="it-IT" sz="1600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trasport</a:t>
                </a:r>
                <a:r>
                  <a:rPr lang="it-IT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Delivery Ring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magnetic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lenses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select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from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pion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decay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mode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then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are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separeted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from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𝑝</m:t>
                    </m:r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 a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circular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ring  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F35E996-F57D-FDEB-2EAF-D0627B13D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42036"/>
                <a:ext cx="4165600" cy="1077218"/>
              </a:xfrm>
              <a:prstGeom prst="rect">
                <a:avLst/>
              </a:prstGeom>
              <a:blipFill>
                <a:blip r:embed="rId3"/>
                <a:stretch>
                  <a:fillRect l="-586" t="-1705" r="-439" b="-68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5D5704A-FD70-96F4-38AD-D179C99CF1F9}"/>
                  </a:ext>
                </a:extLst>
              </p:cNvPr>
              <p:cNvSpPr txBox="1"/>
              <p:nvPr/>
            </p:nvSpPr>
            <p:spPr>
              <a:xfrm>
                <a:off x="228600" y="3670465"/>
                <a:ext cx="40816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00B0F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 campus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polarized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beam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are ready to be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injected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into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storange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ring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5D5704A-FD70-96F4-38AD-D179C99CF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670465"/>
                <a:ext cx="4081621" cy="830997"/>
              </a:xfrm>
              <a:prstGeom prst="rect">
                <a:avLst/>
              </a:prstGeom>
              <a:blipFill>
                <a:blip r:embed="rId4"/>
                <a:stretch>
                  <a:fillRect l="-598" t="-2206"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 descr="Immagine che contiene mappa, Aerofotogrammetria, bivio, Vista aerea&#10;&#10;Descrizione generata automaticamente">
            <a:extLst>
              <a:ext uri="{FF2B5EF4-FFF2-40B4-BE49-F238E27FC236}">
                <a16:creationId xmlns:a16="http://schemas.microsoft.com/office/drawing/2014/main" id="{0E612C37-6F5D-EE83-63FA-202FC0800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374" y="622260"/>
            <a:ext cx="3461948" cy="396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76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BC5BE93-3332-7614-6A8A-88736D22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Injection and </a:t>
            </a:r>
            <a:r>
              <a:rPr lang="it-IT" dirty="0" err="1"/>
              <a:t>storange</a:t>
            </a:r>
            <a:r>
              <a:rPr lang="it-IT" dirty="0"/>
              <a:t>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A6BB18-DFB8-7FE1-3FE7-60FE3EB03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200D2CC5-D89B-9E61-E6F0-7991B131E125}"/>
                  </a:ext>
                </a:extLst>
              </p:cNvPr>
              <p:cNvSpPr txBox="1"/>
              <p:nvPr/>
            </p:nvSpPr>
            <p:spPr>
              <a:xfrm>
                <a:off x="222250" y="778933"/>
                <a:ext cx="495977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Polarized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beam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enters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the ring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trough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2.2 m hole in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iron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yoke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Inflector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magnet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provides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nearly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free field free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region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for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muons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to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enter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storange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ring 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200D2CC5-D89B-9E61-E6F0-7991B131E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778933"/>
                <a:ext cx="4959773" cy="1323439"/>
              </a:xfrm>
              <a:prstGeom prst="rect">
                <a:avLst/>
              </a:prstGeom>
              <a:blipFill>
                <a:blip r:embed="rId2"/>
                <a:stretch>
                  <a:fillRect l="-491" t="-1382" b="-50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EA65215B-0E59-D658-E5E0-8BFCAD51F2B4}"/>
              </a:ext>
            </a:extLst>
          </p:cNvPr>
          <p:cNvSpPr txBox="1"/>
          <p:nvPr/>
        </p:nvSpPr>
        <p:spPr>
          <a:xfrm>
            <a:off x="300405" y="2320286"/>
            <a:ext cx="447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Injected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beam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77mm from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storange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region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E4E4E"/>
                </a:solidFill>
                <a:latin typeface="Helvetica "/>
              </a:rPr>
              <a:t>Kicker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magnets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produces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a strong and short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magnetic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pulse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to put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in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right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orbit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Beam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focused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vertically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by the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eletrostatic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quadrupoles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(ESQ)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that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cover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four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sections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of the ring (43%)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600" dirty="0">
              <a:latin typeface="Helvetica "/>
            </a:endParaRPr>
          </a:p>
        </p:txBody>
      </p:sp>
      <p:pic>
        <p:nvPicPr>
          <p:cNvPr id="11" name="Immagine 10" descr="Immagine che contiene ingegneria, schermata&#10;&#10;Descrizione generata automaticamente">
            <a:extLst>
              <a:ext uri="{FF2B5EF4-FFF2-40B4-BE49-F238E27FC236}">
                <a16:creationId xmlns:a16="http://schemas.microsoft.com/office/drawing/2014/main" id="{134881F8-815A-030D-180E-09E8FDA1B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23" y="327301"/>
            <a:ext cx="3396666" cy="2178908"/>
          </a:xfrm>
          <a:prstGeom prst="rect">
            <a:avLst/>
          </a:prstGeom>
        </p:spPr>
      </p:pic>
      <p:pic>
        <p:nvPicPr>
          <p:cNvPr id="12" name="Immagine 11" descr="Immagine che contiene linea, diagramma, cerchio, Parallelo&#10;&#10;Descrizione generata automaticamente">
            <a:extLst>
              <a:ext uri="{FF2B5EF4-FFF2-40B4-BE49-F238E27FC236}">
                <a16:creationId xmlns:a16="http://schemas.microsoft.com/office/drawing/2014/main" id="{65262E52-C4AC-2B09-1085-D2673B991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023" y="1101780"/>
            <a:ext cx="3659406" cy="33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27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7A0498D-C3DB-B0E8-1A0C-3EB2E8BA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6023"/>
            <a:ext cx="8686800" cy="320908"/>
          </a:xfrm>
        </p:spPr>
        <p:txBody>
          <a:bodyPr/>
          <a:lstStyle/>
          <a:p>
            <a:r>
              <a:rPr lang="it-IT" dirty="0" err="1"/>
              <a:t>Final</a:t>
            </a:r>
            <a:r>
              <a:rPr lang="it-IT" dirty="0"/>
              <a:t> formula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78CB47-25C4-EC03-9161-7CE35C03B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33C66FD-0D99-8BC9-5A39-F46212CEF969}"/>
                  </a:ext>
                </a:extLst>
              </p:cNvPr>
              <p:cNvSpPr txBox="1"/>
              <p:nvPr/>
            </p:nvSpPr>
            <p:spPr>
              <a:xfrm>
                <a:off x="222250" y="513706"/>
                <a:ext cx="7214870" cy="358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4E4E4E"/>
                    </a:solidFill>
                    <a:cs typeface="Helvetica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formula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6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33C66FD-0D99-8BC9-5A39-F46212CEF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513706"/>
                <a:ext cx="7214870" cy="358368"/>
              </a:xfrm>
              <a:prstGeom prst="rect">
                <a:avLst/>
              </a:prstGeom>
              <a:blipFill>
                <a:blip r:embed="rId2"/>
                <a:stretch>
                  <a:fillRect l="-422" t="-5085" b="-16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DBEBCB3-0F3F-ED33-0F2B-A87F087A20E1}"/>
                  </a:ext>
                </a:extLst>
              </p:cNvPr>
              <p:cNvSpPr txBox="1"/>
              <p:nvPr/>
            </p:nvSpPr>
            <p:spPr>
              <a:xfrm>
                <a:off x="283314" y="626963"/>
                <a:ext cx="8441267" cy="80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̃"/>
                            <m:ctrlP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it-IT" b="0" i="1" smtClean="0">
                                    <a:solidFill>
                                      <a:srgbClr val="4E4E4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solidFill>
                                      <a:srgbClr val="4E4E4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rgbClr val="4E4E4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solidFill>
                                      <a:srgbClr val="4E4E4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acc>
                        <m:sSub>
                          <m:sSubPr>
                            <m:ctrlPr>
                              <a:rPr lang="it-IT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it-IT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it-IT" b="0" i="0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it-IT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it-IT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it-IT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it-IT" sz="2000" dirty="0"/>
                  <a:t>  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DBEBCB3-0F3F-ED33-0F2B-A87F087A2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14" y="626963"/>
                <a:ext cx="8441267" cy="807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38CB1F2-D95D-183C-B6DF-C4C6FD0E775F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2116084" y="1440094"/>
            <a:ext cx="1121569" cy="616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93F5889-802B-527A-9F99-FBC9E9C59678}"/>
                  </a:ext>
                </a:extLst>
              </p:cNvPr>
              <p:cNvSpPr txBox="1"/>
              <p:nvPr/>
            </p:nvSpPr>
            <p:spPr>
              <a:xfrm>
                <a:off x="357821" y="2056733"/>
                <a:ext cx="3516526" cy="604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Ratio of the frequencies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mesured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by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collaboration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93F5889-802B-527A-9F99-FBC9E9C59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21" y="2056733"/>
                <a:ext cx="3516526" cy="604589"/>
              </a:xfrm>
              <a:prstGeom prst="rect">
                <a:avLst/>
              </a:prstGeom>
              <a:blipFill>
                <a:blip r:embed="rId4"/>
                <a:stretch>
                  <a:fillRect l="-1040" t="-3000" b="-12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F83C7F9-2AEA-EDD7-80C2-661424CD1E4D}"/>
              </a:ext>
            </a:extLst>
          </p:cNvPr>
          <p:cNvCxnSpPr>
            <a:cxnSpLocks/>
          </p:cNvCxnSpPr>
          <p:nvPr/>
        </p:nvCxnSpPr>
        <p:spPr>
          <a:xfrm>
            <a:off x="2214880" y="2634355"/>
            <a:ext cx="0" cy="308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4FB3117F-3247-9E9D-058D-2E25A9543359}"/>
                  </a:ext>
                </a:extLst>
              </p:cNvPr>
              <p:cNvSpPr txBox="1"/>
              <p:nvPr/>
            </p:nvSpPr>
            <p:spPr>
              <a:xfrm>
                <a:off x="93661" y="2942716"/>
                <a:ext cx="4579940" cy="1619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muon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anomalus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precession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extracted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from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positrons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decay</a:t>
                </a:r>
                <a:endParaRPr lang="it-IT" sz="1600" dirty="0">
                  <a:solidFill>
                    <a:srgbClr val="4E4E4E"/>
                  </a:solidFill>
                  <a:latin typeface="Helvetica 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dirty="0">
                  <a:solidFill>
                    <a:srgbClr val="4E4E4E"/>
                  </a:solidFill>
                  <a:latin typeface="Helvetica 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it-IT" sz="1600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600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1600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it-IT" sz="1600" b="0" i="1" smtClean="0">
                                <a:solidFill>
                                  <a:srgbClr val="4E4E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: magnetic field B in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terms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of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shielded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protons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precession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frequecy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and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weighted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by 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muon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distribution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.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4FB3117F-3247-9E9D-058D-2E25A9543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1" y="2942716"/>
                <a:ext cx="4579940" cy="1619802"/>
              </a:xfrm>
              <a:prstGeom prst="rect">
                <a:avLst/>
              </a:prstGeom>
              <a:blipFill>
                <a:blip r:embed="rId5"/>
                <a:stretch>
                  <a:fillRect l="-532" t="-1132" r="-1463" b="-45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EFE8FEA1-48EF-1118-917B-ED3286ED1CEE}"/>
              </a:ext>
            </a:extLst>
          </p:cNvPr>
          <p:cNvCxnSpPr>
            <a:cxnSpLocks/>
          </p:cNvCxnSpPr>
          <p:nvPr/>
        </p:nvCxnSpPr>
        <p:spPr>
          <a:xfrm>
            <a:off x="4995916" y="1480669"/>
            <a:ext cx="1449493" cy="535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77F65AD-76DA-A152-792A-9A8EBBBF8819}"/>
              </a:ext>
            </a:extLst>
          </p:cNvPr>
          <p:cNvSpPr txBox="1"/>
          <p:nvPr/>
        </p:nvSpPr>
        <p:spPr>
          <a:xfrm>
            <a:off x="5208697" y="1978280"/>
            <a:ext cx="38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4E4E4E"/>
                </a:solidFill>
                <a:latin typeface="Helvetica "/>
              </a:rPr>
              <a:t>Fundamental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factors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</a:t>
            </a:r>
          </a:p>
          <a:p>
            <a:r>
              <a:rPr lang="it-IT" sz="1600" dirty="0">
                <a:solidFill>
                  <a:srgbClr val="4E4E4E"/>
                </a:solidFill>
                <a:latin typeface="Helvetica "/>
              </a:rPr>
              <a:t>(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uncertainity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of </a:t>
            </a:r>
            <a:r>
              <a:rPr lang="it-IT" sz="1600" dirty="0" err="1">
                <a:solidFill>
                  <a:srgbClr val="4E4E4E"/>
                </a:solidFill>
                <a:latin typeface="Helvetica "/>
              </a:rPr>
              <a:t>about</a:t>
            </a:r>
            <a:r>
              <a:rPr lang="it-IT" sz="1600" dirty="0">
                <a:solidFill>
                  <a:srgbClr val="4E4E4E"/>
                </a:solidFill>
                <a:latin typeface="Helvetica "/>
              </a:rPr>
              <a:t> 25 ppb)</a:t>
            </a:r>
          </a:p>
        </p:txBody>
      </p:sp>
      <p:pic>
        <p:nvPicPr>
          <p:cNvPr id="9" name="Immagine 8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9389069F-F6CE-BC2D-4727-04887E3BF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390" y="2658514"/>
            <a:ext cx="2787540" cy="182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68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7C0646DF-3005-9C81-6CEA-1FE4370A82E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2082" y="169857"/>
                <a:ext cx="8686800" cy="320908"/>
              </a:xfrm>
            </p:spPr>
            <p:txBody>
              <a:bodyPr/>
              <a:lstStyle/>
              <a:p>
                <a:r>
                  <a:rPr lang="it-IT" dirty="0"/>
                  <a:t>Measurment</a:t>
                </a:r>
                <a:r>
                  <a:rPr lang="it-IT" dirty="0" err="1"/>
                  <a:t>s</a:t>
                </a:r>
                <a:r>
                  <a:rPr lang="it-IT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dirty="0"/>
                  <a:t> and B</a:t>
                </a:r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7C0646DF-3005-9C81-6CEA-1FE4370A82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2082" y="169857"/>
                <a:ext cx="8686800" cy="320908"/>
              </a:xfrm>
              <a:blipFill>
                <a:blip r:embed="rId2"/>
                <a:stretch>
                  <a:fillRect l="-1965" t="-30189" b="-5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FFE2CF-D92F-920F-2539-94AF3BCDD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8E577CC-6FE6-0F9D-789B-669425A3898F}"/>
                  </a:ext>
                </a:extLst>
              </p:cNvPr>
              <p:cNvSpPr txBox="1"/>
              <p:nvPr/>
            </p:nvSpPr>
            <p:spPr>
              <a:xfrm>
                <a:off x="162391" y="509722"/>
                <a:ext cx="4966547" cy="605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While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circulating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 the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storange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ring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muons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decay</a:t>
                </a:r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 </m:t>
                        </m:r>
                        <m: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it-IT" sz="1600" dirty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it-IT" sz="1600" i="1" dirty="0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b="0" i="1" dirty="0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1600" b="0" i="1" dirty="0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it-IT" sz="1600" b="0" i="0" dirty="0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it-IT" sz="1600" b="0" i="1" dirty="0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600" b="0" i="1" dirty="0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it-IT" sz="1600" b="0" i="1" dirty="0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it-IT" sz="1600" b="0" i="1" dirty="0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it-IT" sz="1600" b="0" i="1" dirty="0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it-IT" sz="1600" b="0" i="1" dirty="0" smtClean="0">
                                <a:solidFill>
                                  <a:srgbClr val="5050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it-IT" sz="1600" b="0" i="1" dirty="0" smtClean="0">
                                <a:solidFill>
                                  <a:srgbClr val="5050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it-IT" sz="1600" b="0" i="1" dirty="0" smtClean="0">
                                <a:solidFill>
                                  <a:srgbClr val="5050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8E577CC-6FE6-0F9D-789B-669425A38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91" y="509722"/>
                <a:ext cx="4966547" cy="605871"/>
              </a:xfrm>
              <a:prstGeom prst="rect">
                <a:avLst/>
              </a:prstGeom>
              <a:blipFill>
                <a:blip r:embed="rId3"/>
                <a:stretch>
                  <a:fillRect l="-737" t="-3030" b="-90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DE4BF6-7097-F82C-2D3C-CAB278DF8415}"/>
              </a:ext>
            </a:extLst>
          </p:cNvPr>
          <p:cNvSpPr txBox="1"/>
          <p:nvPr/>
        </p:nvSpPr>
        <p:spPr>
          <a:xfrm>
            <a:off x="135127" y="1062458"/>
            <a:ext cx="5256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 and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Angular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distributions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the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emitted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positrons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highly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correlated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the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spin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direction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rest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frame (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parity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violation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of week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decay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01E7A36-9E29-9D1E-77BC-0CDFBC5D4D7D}"/>
                  </a:ext>
                </a:extLst>
              </p:cNvPr>
              <p:cNvSpPr txBox="1"/>
              <p:nvPr/>
            </p:nvSpPr>
            <p:spPr>
              <a:xfrm>
                <a:off x="573571" y="2446191"/>
                <a:ext cx="3808776" cy="348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it-IT" sz="1600" b="0" i="0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p>
                    </m:sSup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[1−</m:t>
                    </m:r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16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)</m:t>
                    </m:r>
                    <m:func>
                      <m:funcPr>
                        <m:ctrlP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600" b="0" i="0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it-IT" sz="1600" b="0" i="1" smtClean="0">
                                <a:solidFill>
                                  <a:srgbClr val="50504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solidFill>
                                  <a:srgbClr val="5050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1600" b="0" i="1" smtClean="0">
                                <a:solidFill>
                                  <a:srgbClr val="50504E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it-IT" sz="1600" b="0" dirty="0">
                    <a:solidFill>
                      <a:srgbClr val="50504E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01E7A36-9E29-9D1E-77BC-0CDFBC5D4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71" y="2446191"/>
                <a:ext cx="3808776" cy="348109"/>
              </a:xfrm>
              <a:prstGeom prst="rect">
                <a:avLst/>
              </a:prstGeom>
              <a:blipFill>
                <a:blip r:embed="rId4"/>
                <a:stretch>
                  <a:fillRect t="-1754" r="-160" b="-228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B30481-0948-B48C-8583-6283E5C29043}"/>
              </a:ext>
            </a:extLst>
          </p:cNvPr>
          <p:cNvSpPr txBox="1"/>
          <p:nvPr/>
        </p:nvSpPr>
        <p:spPr>
          <a:xfrm>
            <a:off x="162391" y="2863168"/>
            <a:ext cx="487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 and the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decay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time of the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positrons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using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24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calorimeter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stations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located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around</a:t>
            </a:r>
            <a:r>
              <a:rPr lang="it-IT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ring.</a:t>
            </a:r>
          </a:p>
        </p:txBody>
      </p:sp>
      <p:pic>
        <p:nvPicPr>
          <p:cNvPr id="11" name="Immagine 10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6A558B32-46DB-4193-83CA-1CE057758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861" y="490765"/>
            <a:ext cx="3354791" cy="4063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BB2D0C5-38D1-F67D-C81B-58F6DC5BB8FB}"/>
                  </a:ext>
                </a:extLst>
              </p:cNvPr>
              <p:cNvSpPr txBox="1"/>
              <p:nvPr/>
            </p:nvSpPr>
            <p:spPr>
              <a:xfrm>
                <a:off x="135127" y="1871823"/>
                <a:ext cx="51689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50504E"/>
                    </a:solidFill>
                    <a:latin typeface="Helvetica "/>
                  </a:rPr>
                  <a:t>Hence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 "/>
                  </a:rPr>
                  <a:t> can be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 "/>
                  </a:rPr>
                  <a:t>measured</a:t>
                </a:r>
                <a:r>
                  <a:rPr lang="it-IT" sz="1600" dirty="0">
                    <a:solidFill>
                      <a:srgbClr val="50504E"/>
                    </a:solidFill>
                    <a:latin typeface="Helvetica "/>
                  </a:rPr>
                  <a:t> fitting the rate of high </a:t>
                </a:r>
                <a:r>
                  <a:rPr lang="it-IT" sz="1600" dirty="0" err="1">
                    <a:solidFill>
                      <a:srgbClr val="50504E"/>
                    </a:solidFill>
                    <a:latin typeface="Helvetica "/>
                  </a:rPr>
                  <a:t>energ</a:t>
                </a:r>
                <a:r>
                  <a:rPr lang="it-IT" sz="1600" dirty="0">
                    <a:solidFill>
                      <a:srgbClr val="50504E"/>
                    </a:solidFill>
                    <a:latin typeface="Helvetica "/>
                  </a:rPr>
                  <a:t>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rgbClr val="50504E"/>
                    </a:solidFill>
                    <a:latin typeface="Helvetica "/>
                  </a:rPr>
                  <a:t> with:  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DBB2D0C5-38D1-F67D-C81B-58F6DC5BB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27" y="1871823"/>
                <a:ext cx="5168983" cy="584775"/>
              </a:xfrm>
              <a:prstGeom prst="rect">
                <a:avLst/>
              </a:prstGeom>
              <a:blipFill>
                <a:blip r:embed="rId6"/>
                <a:stretch>
                  <a:fillRect l="-590" t="-3125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8E57352-5952-C601-CE42-10E4A0EAD178}"/>
              </a:ext>
            </a:extLst>
          </p:cNvPr>
          <p:cNvSpPr txBox="1"/>
          <p:nvPr/>
        </p:nvSpPr>
        <p:spPr>
          <a:xfrm>
            <a:off x="194988" y="3721693"/>
            <a:ext cx="5075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mapped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using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NMR probes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fixed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the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yoke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also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carried</a:t>
            </a:r>
            <a:r>
              <a:rPr lang="it-IT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inside the ring by a trolley</a:t>
            </a:r>
          </a:p>
        </p:txBody>
      </p:sp>
    </p:spTree>
    <p:extLst>
      <p:ext uri="{BB962C8B-B14F-4D97-AF65-F5344CB8AC3E}">
        <p14:creationId xmlns:p14="http://schemas.microsoft.com/office/powerpoint/2010/main" val="1303888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4534C96-0EB6-DE4A-309F-5B005A8F0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Master formula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89B048-1945-E517-EF48-6A40D2A5C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DA8E417-A437-FF15-F79F-4CF3864CEA85}"/>
                  </a:ext>
                </a:extLst>
              </p:cNvPr>
              <p:cNvSpPr txBox="1"/>
              <p:nvPr/>
            </p:nvSpPr>
            <p:spPr>
              <a:xfrm>
                <a:off x="228600" y="1853824"/>
                <a:ext cx="8088629" cy="1166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it-IT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𝜇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fPr>
                        <m:num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𝑐𝑙𝑜𝑐𝑘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⋅</m:t>
                                  </m:r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𝑚𝑒𝑎𝑠</m:t>
                                  </m:r>
                                </m:sup>
                              </m:sSubSup>
                            </m:e>
                          </m:groupChr>
                          <m:r>
                            <a:rPr lang="it-IT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(1+</m:t>
                          </m:r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brk/>
                                </m:r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m:rPr>
                                  <m:brk/>
                                </m:r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𝑚𝑙</m:t>
                                  </m:r>
                                </m:sub>
                              </m:sSub>
                              <m:r>
                                <m:rPr>
                                  <m:brk/>
                                </m:r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𝑝𝑎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𝑑𝑑</m:t>
                                  </m:r>
                                </m:sub>
                              </m:sSub>
                              <m:r>
                                <m:rPr>
                                  <m:brk/>
                                </m:r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</m:t>
                              </m:r>
                            </m:e>
                          </m:groupChr>
                        </m:num>
                        <m:den>
                          <m:groupChr>
                            <m:groupChrPr>
                              <m:chr m:val="⏟"/>
                              <m:ctrl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𝑐𝑎𝑙𝑖𝑏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⋅</m:t>
                                  </m:r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𝑥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𝑦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𝜙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)⨂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𝑀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𝑥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𝑦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𝜙</m:t>
                              </m:r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</m:t>
                              </m:r>
                            </m:e>
                          </m:groupChr>
                          <m:r>
                            <a:rPr lang="it-IT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 </m:t>
                          </m:r>
                          <m:r>
                            <a:rPr lang="it-IT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panose="020B0604020202020204" pitchFamily="34" charset="0"/>
                            </a:rPr>
                            <m:t>∙(1+</m:t>
                          </m:r>
                          <m:groupChr>
                            <m:groupChrPr>
                              <m:chr m:val="⏟"/>
                              <m:ctrlP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505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)</m:t>
                              </m:r>
                            </m:e>
                          </m:groupChr>
                        </m:den>
                      </m:f>
                    </m:oMath>
                  </m:oMathPara>
                </a14:m>
                <a:endParaRPr lang="it-IT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DA8E417-A437-FF15-F79F-4CF3864CE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53824"/>
                <a:ext cx="8088629" cy="11664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460D542-87F8-B1E7-C5E1-5BA9836AF9EC}"/>
                  </a:ext>
                </a:extLst>
              </p:cNvPr>
              <p:cNvSpPr txBox="1"/>
              <p:nvPr/>
            </p:nvSpPr>
            <p:spPr>
              <a:xfrm>
                <a:off x="2465282" y="1605848"/>
                <a:ext cx="7924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460D542-87F8-B1E7-C5E1-5BA9836AF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282" y="1605848"/>
                <a:ext cx="792480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D335E2-D249-49DE-8149-7301C2F5055B}"/>
              </a:ext>
            </a:extLst>
          </p:cNvPr>
          <p:cNvSpPr txBox="1"/>
          <p:nvPr/>
        </p:nvSpPr>
        <p:spPr>
          <a:xfrm>
            <a:off x="4572000" y="1595392"/>
            <a:ext cx="2763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dynamics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corrections</a:t>
            </a:r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AF59ECF-DBEF-7EA8-7075-679BF454678A}"/>
                  </a:ext>
                </a:extLst>
              </p:cNvPr>
              <p:cNvSpPr txBox="1"/>
              <p:nvPr/>
            </p:nvSpPr>
            <p:spPr>
              <a:xfrm>
                <a:off x="2804164" y="2879506"/>
                <a:ext cx="1564640" cy="394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sz="160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it-IT" sz="160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acc>
                      <m:r>
                        <a:rPr lang="it-IT" sz="16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505050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AF59ECF-DBEF-7EA8-7075-679BF4546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4" y="2879506"/>
                <a:ext cx="1564640" cy="394339"/>
              </a:xfrm>
              <a:prstGeom prst="rect">
                <a:avLst/>
              </a:prstGeom>
              <a:blipFill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DCE8BD9-B769-5596-641B-2E966A3642D8}"/>
              </a:ext>
            </a:extLst>
          </p:cNvPr>
          <p:cNvSpPr txBox="1"/>
          <p:nvPr/>
        </p:nvSpPr>
        <p:spPr>
          <a:xfrm>
            <a:off x="6211145" y="2989654"/>
            <a:ext cx="1937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Field </a:t>
            </a:r>
            <a:r>
              <a:rPr lang="it-IT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corrections</a:t>
            </a:r>
            <a:endParaRPr lang="it-IT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A241C3D-6B0E-2453-88AC-BE4DAEEE7786}"/>
              </a:ext>
            </a:extLst>
          </p:cNvPr>
          <p:cNvCxnSpPr>
            <a:cxnSpLocks/>
          </p:cNvCxnSpPr>
          <p:nvPr/>
        </p:nvCxnSpPr>
        <p:spPr>
          <a:xfrm flipH="1" flipV="1">
            <a:off x="2397760" y="1429526"/>
            <a:ext cx="311362" cy="285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064518FB-DB74-0D06-10C3-26708CD1137C}"/>
                  </a:ext>
                </a:extLst>
              </p:cNvPr>
              <p:cNvSpPr/>
              <p:nvPr/>
            </p:nvSpPr>
            <p:spPr>
              <a:xfrm>
                <a:off x="222249" y="651242"/>
                <a:ext cx="3123778" cy="73665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𝑐𝑙𝑜𝑐𝑘</m:t>
                        </m:r>
                      </m:sub>
                    </m:sSub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blinded</a:t>
                </a:r>
                <a:r>
                  <a:rPr lang="it-IT" sz="12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clock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𝜔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𝑚𝑒𝑎𝑠</m:t>
                        </m:r>
                      </m:sup>
                    </m:sSubSup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measured</a:t>
                </a:r>
                <a:r>
                  <a:rPr lang="it-IT" sz="12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precession</a:t>
                </a:r>
                <a:r>
                  <a:rPr lang="it-IT" sz="1200" dirty="0">
                    <a:solidFill>
                      <a:srgbClr val="505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frequency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064518FB-DB74-0D06-10C3-26708CD113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49" y="651242"/>
                <a:ext cx="3123778" cy="7366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4A7C0B7C-04D2-545E-F96F-13737B736838}"/>
                  </a:ext>
                </a:extLst>
              </p:cNvPr>
              <p:cNvSpPr/>
              <p:nvPr/>
            </p:nvSpPr>
            <p:spPr>
              <a:xfrm>
                <a:off x="222250" y="3743494"/>
                <a:ext cx="3123778" cy="71643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𝑐𝑎𝑙𝑖𝑏</m:t>
                        </m:r>
                      </m:sub>
                    </m:sSub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absolute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magnetic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field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calibartion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field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maps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muon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beam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distribution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</a:p>
            </p:txBody>
          </p:sp>
        </mc:Choice>
        <mc:Fallback xmlns="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4A7C0B7C-04D2-545E-F96F-13737B7368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3743494"/>
                <a:ext cx="3123778" cy="7164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1404EBC9-8506-DED3-F03B-52E866F2F398}"/>
                  </a:ext>
                </a:extLst>
              </p:cNvPr>
              <p:cNvSpPr/>
              <p:nvPr/>
            </p:nvSpPr>
            <p:spPr>
              <a:xfrm>
                <a:off x="5617842" y="3706535"/>
                <a:ext cx="3123778" cy="71643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transient field from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eddy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current</a:t>
                </a:r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in the kicker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it-IT" sz="1200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200" dirty="0">
                    <a:solidFill>
                      <a:srgbClr val="505050"/>
                    </a:solidFill>
                    <a:latin typeface="Helvetica "/>
                  </a:rPr>
                  <a:t> transient field from quad </a:t>
                </a:r>
                <a:r>
                  <a:rPr lang="it-IT" sz="1200" dirty="0" err="1">
                    <a:solidFill>
                      <a:srgbClr val="505050"/>
                    </a:solidFill>
                    <a:latin typeface="Helvetica "/>
                  </a:rPr>
                  <a:t>vibration</a:t>
                </a:r>
                <a:endParaRPr lang="it-IT" sz="1200" dirty="0">
                  <a:solidFill>
                    <a:srgbClr val="505050"/>
                  </a:solidFill>
                  <a:latin typeface="Helvetica "/>
                </a:endParaRPr>
              </a:p>
            </p:txBody>
          </p:sp>
        </mc:Choice>
        <mc:Fallback xmlns="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1404EBC9-8506-DED3-F03B-52E866F2F3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842" y="3706535"/>
                <a:ext cx="3123778" cy="7164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1D5D455-12D4-2FB1-8714-9A345DE5BF04}"/>
              </a:ext>
            </a:extLst>
          </p:cNvPr>
          <p:cNvCxnSpPr/>
          <p:nvPr/>
        </p:nvCxnSpPr>
        <p:spPr>
          <a:xfrm flipH="1">
            <a:off x="2553441" y="3224107"/>
            <a:ext cx="704321" cy="440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95D4531-FA66-A915-7280-EC3A1FF65277}"/>
              </a:ext>
            </a:extLst>
          </p:cNvPr>
          <p:cNvCxnSpPr/>
          <p:nvPr/>
        </p:nvCxnSpPr>
        <p:spPr>
          <a:xfrm>
            <a:off x="7012098" y="3314245"/>
            <a:ext cx="0" cy="350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A438D622-285E-1B54-6F41-935FFBB0EC38}"/>
              </a:ext>
            </a:extLst>
          </p:cNvPr>
          <p:cNvCxnSpPr/>
          <p:nvPr/>
        </p:nvCxnSpPr>
        <p:spPr>
          <a:xfrm flipV="1">
            <a:off x="6096000" y="1237482"/>
            <a:ext cx="0" cy="428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7DAAE4D5-C2C2-9D62-E345-A892CFA184E9}"/>
                  </a:ext>
                </a:extLst>
              </p:cNvPr>
              <p:cNvSpPr/>
              <p:nvPr/>
            </p:nvSpPr>
            <p:spPr>
              <a:xfrm>
                <a:off x="4795520" y="218965"/>
                <a:ext cx="3183467" cy="94855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1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eletctric field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11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pitch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  <m:r>
                      <a:rPr lang="it-IT" sz="11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phase-acceptance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endParaRPr lang="it-IT" sz="1100" dirty="0">
                  <a:solidFill>
                    <a:srgbClr val="4E4E4E"/>
                  </a:solidFill>
                  <a:latin typeface="Helvetica 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𝑑𝑑</m:t>
                        </m:r>
                      </m:sub>
                    </m:sSub>
                    <m:r>
                      <a:rPr lang="it-IT" sz="1100" b="0" i="0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differential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decay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1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𝑚𝑙</m:t>
                        </m:r>
                      </m:sub>
                    </m:sSub>
                    <m:r>
                      <a:rPr lang="it-IT" sz="11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muon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loss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1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1100" dirty="0">
                    <a:solidFill>
                      <a:srgbClr val="4E4E4E"/>
                    </a:solidFill>
                    <a:latin typeface="Helvetica "/>
                  </a:rPr>
                  <a:t>  </a:t>
                </a:r>
              </a:p>
            </p:txBody>
          </p:sp>
        </mc:Choice>
        <mc:Fallback xmlns="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7DAAE4D5-C2C2-9D62-E345-A892CFA184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20" y="218965"/>
                <a:ext cx="3183467" cy="948558"/>
              </a:xfrm>
              <a:prstGeom prst="rect">
                <a:avLst/>
              </a:prstGeom>
              <a:blipFill>
                <a:blip r:embed="rId8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9803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2B3733E-FA73-E1C2-0E31-224CBE374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1721"/>
            <a:ext cx="8686800" cy="320908"/>
          </a:xfrm>
        </p:spPr>
        <p:txBody>
          <a:bodyPr/>
          <a:lstStyle/>
          <a:p>
            <a:r>
              <a:rPr lang="it-IT" dirty="0" err="1"/>
              <a:t>Beam</a:t>
            </a:r>
            <a:r>
              <a:rPr lang="it-IT" dirty="0"/>
              <a:t> dynamics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8EF309-33A2-21E2-7C5E-C45BA507D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E55D7F0-2D8C-A285-762F-EDACADAC8CB3}"/>
                  </a:ext>
                </a:extLst>
              </p:cNvPr>
              <p:cNvSpPr txBox="1"/>
              <p:nvPr/>
            </p:nvSpPr>
            <p:spPr>
              <a:xfrm>
                <a:off x="298027" y="1448912"/>
                <a:ext cx="83582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The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resulting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presence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of an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electric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field and a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vertical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betatron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oscillations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neccessitate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«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beam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dynamics»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corrections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that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must be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applied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𝑚𝑒𝑎𝑠</m:t>
                        </m:r>
                      </m:sup>
                    </m:sSubSup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in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order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to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obtain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it-IT" sz="1600" dirty="0">
                  <a:solidFill>
                    <a:srgbClr val="4E4E4E"/>
                  </a:solidFill>
                  <a:latin typeface="Helvetica "/>
                </a:endParaRP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E55D7F0-2D8C-A285-762F-EDACADAC8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27" y="1448912"/>
                <a:ext cx="8358293" cy="584775"/>
              </a:xfrm>
              <a:prstGeom prst="rect">
                <a:avLst/>
              </a:prstGeom>
              <a:blipFill>
                <a:blip r:embed="rId2"/>
                <a:stretch>
                  <a:fillRect l="-438" t="-3125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69FBA5-A94E-C3F1-9187-24C783C108F8}"/>
              </a:ext>
            </a:extLst>
          </p:cNvPr>
          <p:cNvSpPr txBox="1"/>
          <p:nvPr/>
        </p:nvSpPr>
        <p:spPr>
          <a:xfrm>
            <a:off x="345440" y="4106933"/>
            <a:ext cx="5161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50504E"/>
                </a:solidFill>
                <a:latin typeface="Helvetica "/>
              </a:rPr>
              <a:t>Lost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are the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subject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of </a:t>
            </a:r>
            <a:r>
              <a:rPr lang="it-IT" sz="1600" dirty="0" err="1">
                <a:solidFill>
                  <a:srgbClr val="50504E"/>
                </a:solidFill>
                <a:latin typeface="Helvetica "/>
              </a:rPr>
              <a:t>my</a:t>
            </a:r>
            <a:r>
              <a:rPr lang="it-IT" sz="1600" dirty="0">
                <a:solidFill>
                  <a:srgbClr val="50504E"/>
                </a:solidFill>
                <a:latin typeface="Helvetica "/>
              </a:rPr>
              <a:t> work </a:t>
            </a:r>
          </a:p>
        </p:txBody>
      </p:sp>
      <p:pic>
        <p:nvPicPr>
          <p:cNvPr id="11" name="Immagine 10" descr="Immagine che contiene testo, schermata, Policromia, diagramma&#10;&#10;Descrizione generata automaticamente">
            <a:extLst>
              <a:ext uri="{FF2B5EF4-FFF2-40B4-BE49-F238E27FC236}">
                <a16:creationId xmlns:a16="http://schemas.microsoft.com/office/drawing/2014/main" id="{7025A7F8-A566-05BE-DB47-95F9F47E2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487" y="2069463"/>
            <a:ext cx="4141739" cy="18269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A474C9F-CA76-58C1-B6F0-4AA24E0E0DE5}"/>
                  </a:ext>
                </a:extLst>
              </p:cNvPr>
              <p:cNvSpPr txBox="1"/>
              <p:nvPr/>
            </p:nvSpPr>
            <p:spPr>
              <a:xfrm>
                <a:off x="298027" y="2218888"/>
                <a:ext cx="3942080" cy="1484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eletric field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pitch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phase-acceptance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endParaRPr lang="it-IT" sz="1600" dirty="0">
                  <a:solidFill>
                    <a:srgbClr val="4E4E4E"/>
                  </a:solidFill>
                  <a:latin typeface="Helvetica 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𝑑𝑑</m:t>
                        </m:r>
                      </m:sub>
                    </m:sSub>
                    <m:r>
                      <a:rPr lang="it-IT" sz="1600" b="0" i="0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differential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decay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𝑚𝑙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muon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loss</a:t>
                </a:r>
                <a:r>
                  <a:rPr lang="it-IT" sz="16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r>
                  <a:rPr lang="it-IT" sz="1600" dirty="0" err="1">
                    <a:solidFill>
                      <a:srgbClr val="4E4E4E"/>
                    </a:solidFill>
                    <a:latin typeface="Helvetica "/>
                  </a:rPr>
                  <a:t>correction</a:t>
                </a:r>
                <a:r>
                  <a:rPr lang="it-IT" sz="2400" dirty="0">
                    <a:solidFill>
                      <a:srgbClr val="4E4E4E"/>
                    </a:solidFill>
                    <a:latin typeface="Helvetica "/>
                  </a:rPr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A474C9F-CA76-58C1-B6F0-4AA24E0E0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27" y="2218888"/>
                <a:ext cx="3942080" cy="1484509"/>
              </a:xfrm>
              <a:prstGeom prst="rect">
                <a:avLst/>
              </a:prstGeom>
              <a:blipFill>
                <a:blip r:embed="rId4"/>
                <a:stretch>
                  <a:fillRect l="-618" t="-1230" b="-20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923C44-684D-C120-134C-70E40FB92B7B}"/>
              </a:ext>
            </a:extLst>
          </p:cNvPr>
          <p:cNvSpPr txBox="1"/>
          <p:nvPr/>
        </p:nvSpPr>
        <p:spPr>
          <a:xfrm>
            <a:off x="345440" y="613660"/>
            <a:ext cx="8547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404040"/>
                </a:solidFill>
                <a:latin typeface="Helvetica "/>
              </a:rPr>
              <a:t>If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were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monoenergetic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, and none of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momentum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in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vertical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direction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,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then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that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will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live in the «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storange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orbit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». But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motion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and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path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of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muons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in the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real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beam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is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changed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by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several</a:t>
            </a:r>
            <a:r>
              <a:rPr lang="it-IT" sz="1600" dirty="0">
                <a:solidFill>
                  <a:srgbClr val="404040"/>
                </a:solidFill>
                <a:latin typeface="Helvetica 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Helvetica "/>
              </a:rPr>
              <a:t>factors</a:t>
            </a:r>
            <a:endParaRPr lang="it-IT" sz="1600" dirty="0">
              <a:solidFill>
                <a:srgbClr val="404040"/>
              </a:solidFill>
              <a:latin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352151264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</Template>
  <TotalTime>2464</TotalTime>
  <Words>1696</Words>
  <Application>Microsoft Office PowerPoint</Application>
  <PresentationFormat>Presentazione su schermo (16:9)</PresentationFormat>
  <Paragraphs>191</Paragraphs>
  <Slides>23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 Math</vt:lpstr>
      <vt:lpstr>Helvetica</vt:lpstr>
      <vt:lpstr>Helvetica </vt:lpstr>
      <vt:lpstr>Fermilab_PPT_090915</vt:lpstr>
      <vt:lpstr>Presentation</vt:lpstr>
      <vt:lpstr>Presentazione standard di PowerPoint</vt:lpstr>
      <vt:lpstr>Muon magnetic moment </vt:lpstr>
      <vt:lpstr>Muon precession </vt:lpstr>
      <vt:lpstr>Production of muon beam  </vt:lpstr>
      <vt:lpstr>Injection and storange </vt:lpstr>
      <vt:lpstr>Final formula </vt:lpstr>
      <vt:lpstr>Measurments of ω_a and B</vt:lpstr>
      <vt:lpstr>Master formula </vt:lpstr>
      <vt:lpstr>Beam dynamics  </vt:lpstr>
      <vt:lpstr>Lost muons</vt:lpstr>
      <vt:lpstr>GM2RingSIM </vt:lpstr>
      <vt:lpstr>Lost Muons Gun </vt:lpstr>
      <vt:lpstr>Twiss parameters </vt:lpstr>
      <vt:lpstr>Twiss parameters according Gm2SIM </vt:lpstr>
      <vt:lpstr>Twiss parameters according Gm2SIM </vt:lpstr>
      <vt:lpstr>Next steps </vt:lpstr>
      <vt:lpstr>Presentazione standard di PowerPoint</vt:lpstr>
      <vt:lpstr>Lattice Function  </vt:lpstr>
      <vt:lpstr>Lost Muon Gun </vt:lpstr>
      <vt:lpstr>Twiss parameters according Gm2SIM </vt:lpstr>
      <vt:lpstr>Injection and storange </vt:lpstr>
      <vt:lpstr>Measuring the precession </vt:lpstr>
      <vt:lpstr>Lost muons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CONFORTINI</dc:creator>
  <cp:lastModifiedBy>FRANCESCO CONFORTINI</cp:lastModifiedBy>
  <cp:revision>103</cp:revision>
  <cp:lastPrinted>2014-01-20T19:40:21Z</cp:lastPrinted>
  <dcterms:created xsi:type="dcterms:W3CDTF">2023-08-22T15:03:18Z</dcterms:created>
  <dcterms:modified xsi:type="dcterms:W3CDTF">2023-08-29T00:56:48Z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2023-08-22T22:27:11Z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c1fb5553-e38c-4d27-9345-5577f834fb68</vt:lpwstr>
  </property>
  <property fmtid="{D5CDD505-2E9C-101B-9397-08002B2CF9AE}" pid="8" name="MSIP_Label_2ad0b24d-6422-44b0-b3de-abb3a9e8c81a_ContentBits">
    <vt:lpwstr>0</vt:lpwstr>
  </property>
</Properties>
</file>