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94" r:id="rId2"/>
    <p:sldId id="302" r:id="rId3"/>
    <p:sldId id="298" r:id="rId4"/>
    <p:sldId id="301" r:id="rId5"/>
    <p:sldId id="275" r:id="rId6"/>
    <p:sldId id="307" r:id="rId7"/>
    <p:sldId id="299" r:id="rId8"/>
    <p:sldId id="309" r:id="rId9"/>
    <p:sldId id="296" r:id="rId10"/>
    <p:sldId id="308" r:id="rId11"/>
    <p:sldId id="304" r:id="rId12"/>
    <p:sldId id="305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D0F8E01-75EE-514D-9622-A5BB49CC7919}">
          <p14:sldIdLst>
            <p14:sldId id="294"/>
            <p14:sldId id="302"/>
            <p14:sldId id="298"/>
            <p14:sldId id="301"/>
            <p14:sldId id="275"/>
            <p14:sldId id="307"/>
            <p14:sldId id="299"/>
            <p14:sldId id="309"/>
            <p14:sldId id="296"/>
            <p14:sldId id="308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3" autoAdjust="0"/>
    <p:restoredTop sz="94663"/>
  </p:normalViewPr>
  <p:slideViewPr>
    <p:cSldViewPr snapToGrid="0" snapToObjects="1" showGuides="1">
      <p:cViewPr varScale="1">
        <p:scale>
          <a:sx n="138" d="100"/>
          <a:sy n="138" d="100"/>
        </p:scale>
        <p:origin x="856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Andrea </a:t>
            </a:r>
            <a:r>
              <a:rPr lang="en-US" sz="1600" dirty="0" err="1"/>
              <a:t>Roncoli</a:t>
            </a:r>
            <a:endParaRPr lang="en-US" sz="1600" dirty="0"/>
          </a:p>
          <a:p>
            <a:r>
              <a:rPr lang="en-US" sz="1600" dirty="0"/>
              <a:t>Midterm Report 2023</a:t>
            </a:r>
          </a:p>
          <a:p>
            <a:r>
              <a:rPr lang="en-US" sz="1600" dirty="0"/>
              <a:t>29</a:t>
            </a:r>
            <a:r>
              <a:rPr lang="en-US" sz="1600" baseline="30000" dirty="0"/>
              <a:t>th</a:t>
            </a:r>
            <a:r>
              <a:rPr lang="en-US" sz="1600" dirty="0"/>
              <a:t> August 2023</a:t>
            </a:r>
          </a:p>
          <a:p>
            <a:r>
              <a:rPr lang="en-US" sz="1600" dirty="0"/>
              <a:t>Supervisor: Aleksandra </a:t>
            </a:r>
            <a:r>
              <a:rPr lang="en-US" sz="1600" dirty="0" err="1"/>
              <a:t>Ćiprijanović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Bridging the gap between cosmological simulations with Graph Neural Networks and Domain Adaptation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50" y="5413786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Current results; on the left, the performance of the original </a:t>
            </a:r>
            <a:r>
              <a:rPr lang="en-US" sz="1400" dirty="0" err="1"/>
              <a:t>CosmoGraphNet</a:t>
            </a:r>
            <a:r>
              <a:rPr lang="en-US" sz="1400" dirty="0"/>
              <a:t>, on the right, our implementation of </a:t>
            </a:r>
            <a:r>
              <a:rPr lang="en-US" sz="1400" dirty="0" err="1"/>
              <a:t>CosmoGraphNet</a:t>
            </a:r>
            <a:r>
              <a:rPr lang="en-US" sz="1400" dirty="0"/>
              <a:t> with MMD-based domain adaptation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D5B36D3-3F7F-9F5A-8A0E-A278E49BBBA5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Current Results on Cross-Domain Performance</a:t>
            </a:r>
          </a:p>
        </p:txBody>
      </p:sp>
      <p:pic>
        <p:nvPicPr>
          <p:cNvPr id="8" name="Picture 7" descr="A graph with a red line&#10;&#10;Description automatically generated">
            <a:extLst>
              <a:ext uri="{FF2B5EF4-FFF2-40B4-BE49-F238E27FC236}">
                <a16:creationId xmlns:a16="http://schemas.microsoft.com/office/drawing/2014/main" id="{1952C6EA-BF51-BFCE-8D87-D309D109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254" y="1624655"/>
            <a:ext cx="3676158" cy="3223708"/>
          </a:xfrm>
          <a:prstGeom prst="rect">
            <a:avLst/>
          </a:prstGeom>
        </p:spPr>
      </p:pic>
      <p:pic>
        <p:nvPicPr>
          <p:cNvPr id="13" name="Picture 12" descr="A graph with a red line&#10;&#10;Description automatically generated">
            <a:extLst>
              <a:ext uri="{FF2B5EF4-FFF2-40B4-BE49-F238E27FC236}">
                <a16:creationId xmlns:a16="http://schemas.microsoft.com/office/drawing/2014/main" id="{8329AA6D-3BAD-158F-7647-5496D75A0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7" y="1624655"/>
            <a:ext cx="3784740" cy="32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78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824005" y="1355491"/>
            <a:ext cx="2316480" cy="3178233"/>
          </a:xfrm>
        </p:spPr>
        <p:txBody>
          <a:bodyPr anchor="b"/>
          <a:lstStyle/>
          <a:p>
            <a:pPr algn="ctr"/>
            <a:r>
              <a:rPr lang="en-US" sz="1200" dirty="0"/>
              <a:t>Strange loss analysis for fixing mistakes, code 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1" y="1172787"/>
            <a:ext cx="4343400" cy="5022675"/>
          </a:xfrm>
        </p:spPr>
        <p:txBody>
          <a:bodyPr/>
          <a:lstStyle/>
          <a:p>
            <a:r>
              <a:rPr lang="en-US" sz="1600" dirty="0"/>
              <a:t>Understanding some seemingly wrong (or currently misunderstood) behaviors of the code/training.</a:t>
            </a:r>
          </a:p>
          <a:p>
            <a:r>
              <a:rPr lang="en-US" sz="1600" dirty="0"/>
              <a:t>Writing abstract to submit to conferences.</a:t>
            </a:r>
          </a:p>
          <a:p>
            <a:r>
              <a:rPr lang="en-US" sz="1600" dirty="0"/>
              <a:t>Improve performances via extended optimization searches.</a:t>
            </a:r>
          </a:p>
          <a:p>
            <a:r>
              <a:rPr lang="en-US" sz="1600" dirty="0"/>
              <a:t>If project is successful, write paper.</a:t>
            </a:r>
          </a:p>
          <a:p>
            <a:r>
              <a:rPr lang="en-US" sz="1600" dirty="0"/>
              <a:t>If successful try training with just galaxy positions (without any astrophysical properties) – this will be crucial for applications to real data!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77605868-1188-314B-8785-21B0CD57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51" y="1558056"/>
            <a:ext cx="3152589" cy="249047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FEDA061-2024-61CA-A7D3-7283A4C3E7A2}"/>
              </a:ext>
            </a:extLst>
          </p:cNvPr>
          <p:cNvSpPr/>
          <p:nvPr/>
        </p:nvSpPr>
        <p:spPr>
          <a:xfrm>
            <a:off x="2484120" y="3345180"/>
            <a:ext cx="48768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FCCCE7B-0A02-7E9D-FC50-A86D8B553DB4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1231656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sz="1600" dirty="0"/>
              <a:t>Andrea </a:t>
            </a:r>
            <a:r>
              <a:rPr lang="en-US" sz="1600" dirty="0" err="1"/>
              <a:t>Roncoli</a:t>
            </a:r>
            <a:endParaRPr lang="en-US" sz="1600" dirty="0"/>
          </a:p>
          <a:p>
            <a:r>
              <a:rPr lang="en-US" sz="1600" dirty="0"/>
              <a:t>Midterm Report 2023</a:t>
            </a:r>
          </a:p>
          <a:p>
            <a:r>
              <a:rPr lang="en-US" sz="1600" dirty="0"/>
              <a:t>29</a:t>
            </a:r>
            <a:r>
              <a:rPr lang="en-US" sz="1600" baseline="30000" dirty="0"/>
              <a:t>th</a:t>
            </a:r>
            <a:r>
              <a:rPr lang="en-US" sz="1600" dirty="0"/>
              <a:t> August 2023</a:t>
            </a:r>
          </a:p>
          <a:p>
            <a:r>
              <a:rPr lang="en-US" sz="1600" dirty="0"/>
              <a:t>Supervisor: Aleksandra </a:t>
            </a:r>
            <a:r>
              <a:rPr lang="en-US" sz="1600" dirty="0" err="1"/>
              <a:t>Ćiprijanović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97030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Current approaches for inference of cosmology are mainly based on summary statistics (e.g. power spectrum).</a:t>
            </a:r>
          </a:p>
          <a:p>
            <a:pPr marL="0" indent="0">
              <a:buNone/>
            </a:pPr>
            <a:r>
              <a:rPr lang="en-US" sz="1800" dirty="0"/>
              <a:t>Neural Networks and other Deep Learning approaches may be able to extract more (non-linear) information from complex datasets and outperform current methods.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Inferring Cosmology from Simulations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60BEB1CA-4081-E7EB-9A79-15B2BBD27F8E}"/>
              </a:ext>
            </a:extLst>
          </p:cNvPr>
          <p:cNvSpPr txBox="1">
            <a:spLocks/>
          </p:cNvSpPr>
          <p:nvPr/>
        </p:nvSpPr>
        <p:spPr>
          <a:xfrm>
            <a:off x="457200" y="2720787"/>
            <a:ext cx="3989293" cy="21380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800" dirty="0"/>
          </a:p>
          <a:p>
            <a:r>
              <a:rPr lang="en-US" sz="1600" dirty="0"/>
              <a:t>Dataset: CAMELS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209EA6-6D3E-9F2E-67E6-57F4F72A0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768" y="2720786"/>
            <a:ext cx="5573050" cy="313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86303" y="880790"/>
            <a:ext cx="3027894" cy="4148410"/>
          </a:xfrm>
        </p:spPr>
        <p:txBody>
          <a:bodyPr anchor="b"/>
          <a:lstStyle/>
          <a:p>
            <a:pPr algn="ctr"/>
            <a:r>
              <a:rPr lang="en-US" sz="1200" dirty="0"/>
              <a:t>Visualization of graph constructed by the data loading routine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572001" y="1172787"/>
            <a:ext cx="4343400" cy="502267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Graphs are a very informative way of representing universes and galaxy clusters as datapoints. </a:t>
            </a:r>
          </a:p>
          <a:p>
            <a:pPr marL="0" indent="0">
              <a:buNone/>
            </a:pPr>
            <a:r>
              <a:rPr lang="en-US" sz="1800" dirty="0"/>
              <a:t>In our project we use the CAMELS dataset galaxy catalogues.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Edges encode topological information of the simulated universe</a:t>
            </a:r>
          </a:p>
          <a:p>
            <a:r>
              <a:rPr lang="en-US" sz="1600" dirty="0"/>
              <a:t>Nodes encode galaxy properties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For these reasons, we are using Graph Neural Networks (GNNs) which can deal with such graphs as input.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A graph with blue dots and lines&#10;&#10;Description automatically generated with medium confidence">
            <a:extLst>
              <a:ext uri="{FF2B5EF4-FFF2-40B4-BE49-F238E27FC236}">
                <a16:creationId xmlns:a16="http://schemas.microsoft.com/office/drawing/2014/main" id="{28139A4B-60B8-ABF3-FBCE-84B9701F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11" y="1172787"/>
            <a:ext cx="3556000" cy="3276600"/>
          </a:xfrm>
          <a:prstGeom prst="rect">
            <a:avLst/>
          </a:prstGeom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80692E17-F78D-4A13-FF3B-2849FC53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Constraining Cosmology with Graphs</a:t>
            </a:r>
          </a:p>
        </p:txBody>
      </p:sp>
    </p:spTree>
    <p:extLst>
      <p:ext uri="{BB962C8B-B14F-4D97-AF65-F5344CB8AC3E}">
        <p14:creationId xmlns:p14="http://schemas.microsoft.com/office/powerpoint/2010/main" val="3703107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4073" y="5606387"/>
            <a:ext cx="8686800" cy="427877"/>
          </a:xfrm>
        </p:spPr>
        <p:txBody>
          <a:bodyPr/>
          <a:lstStyle/>
          <a:p>
            <a:pPr algn="ctr"/>
            <a:r>
              <a:rPr lang="en-US" sz="1400" dirty="0"/>
              <a:t>Domain generalization struggle by </a:t>
            </a:r>
            <a:r>
              <a:rPr lang="en-US" sz="1400" dirty="0" err="1"/>
              <a:t>CosmoGraphNet</a:t>
            </a:r>
            <a:r>
              <a:rPr lang="en-US" sz="1400" dirty="0"/>
              <a:t> (Villanueva et al 2023)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CB6E8F8-D23F-5E2E-C8A9-7159F93C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68" y="859441"/>
            <a:ext cx="5401807" cy="2351120"/>
          </a:xfrm>
          <a:prstGeom prst="rect">
            <a:avLst/>
          </a:prstGeom>
        </p:spPr>
      </p:pic>
      <p:pic>
        <p:nvPicPr>
          <p:cNvPr id="11" name="Picture 10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DCADA340-A1C5-DCC3-C915-337AA8669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8" y="3041230"/>
            <a:ext cx="5308048" cy="2351119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CCC343F3-4CD5-3669-2A1E-3D1552A0C66E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The Domain Generalization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71291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The problems with models trained with no domain adaptation is they are unable to generalize beyond the simulation they are trained in. </a:t>
            </a:r>
          </a:p>
          <a:p>
            <a:pPr marL="0" indent="0">
              <a:buNone/>
            </a:pPr>
            <a:r>
              <a:rPr lang="en-US" sz="1800" dirty="0"/>
              <a:t>Models tend to ”learn the simulation”, and are fragile to a change in the simulation because of:</a:t>
            </a:r>
          </a:p>
          <a:p>
            <a:pPr lvl="1"/>
            <a:r>
              <a:rPr lang="en-US" sz="1400" dirty="0"/>
              <a:t>Different </a:t>
            </a:r>
            <a:r>
              <a:rPr lang="en-US" sz="1400" dirty="0" err="1"/>
              <a:t>subgrid</a:t>
            </a:r>
            <a:r>
              <a:rPr lang="en-US" sz="1400" dirty="0"/>
              <a:t> physics </a:t>
            </a:r>
          </a:p>
          <a:p>
            <a:pPr lvl="1"/>
            <a:r>
              <a:rPr lang="en-US" sz="1400" dirty="0"/>
              <a:t>Different numerical approximations, code for hydrodynamic equations resolution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The Domain Generalization Problem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76CB994-1CDF-68CD-DD68-9387A18C402F}"/>
              </a:ext>
            </a:extLst>
          </p:cNvPr>
          <p:cNvSpPr txBox="1">
            <a:spLocks/>
          </p:cNvSpPr>
          <p:nvPr/>
        </p:nvSpPr>
        <p:spPr>
          <a:xfrm>
            <a:off x="5591256" y="4290543"/>
            <a:ext cx="3152053" cy="73417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1400" b="1" dirty="0">
                <a:latin typeface="Helvetica"/>
              </a:rPr>
              <a:t>Simulations evolved from same initial conditions in different suites (indicated on the top right)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4B87F-B5C6-3628-4214-F51C33F74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29" y="3173634"/>
            <a:ext cx="5276427" cy="29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Domain Adaptation is a technique to improve the performance of a model on a target domain containing insufficient annotated data by using the knowledge learned by the model from another related domain with adequate labeled data.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Domain Adaptation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2" name="Picture 2" descr="Domain Adaptation | da">
            <a:extLst>
              <a:ext uri="{FF2B5EF4-FFF2-40B4-BE49-F238E27FC236}">
                <a16:creationId xmlns:a16="http://schemas.microsoft.com/office/drawing/2014/main" id="{26FB1137-2BC5-BA71-DD19-04DA4F28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1" y="2546492"/>
            <a:ext cx="4151639" cy="263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2AF5F74-1C71-1E18-0725-91F8AF4A880F}"/>
              </a:ext>
            </a:extLst>
          </p:cNvPr>
          <p:cNvSpPr txBox="1">
            <a:spLocks/>
          </p:cNvSpPr>
          <p:nvPr/>
        </p:nvSpPr>
        <p:spPr>
          <a:xfrm>
            <a:off x="4961964" y="2795004"/>
            <a:ext cx="3989293" cy="213808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Many ways to align different domain distributions:</a:t>
            </a:r>
            <a:endParaRPr lang="en-US" sz="1600" dirty="0"/>
          </a:p>
          <a:p>
            <a:pPr lvl="1"/>
            <a:r>
              <a:rPr lang="en-US" sz="1600" dirty="0"/>
              <a:t>Distance-based methods</a:t>
            </a:r>
          </a:p>
          <a:p>
            <a:pPr lvl="1"/>
            <a:r>
              <a:rPr lang="en-US" sz="1600" dirty="0"/>
              <a:t>Adversarial methods</a:t>
            </a:r>
          </a:p>
          <a:p>
            <a:pPr lvl="1"/>
            <a:r>
              <a:rPr lang="en-US" sz="1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293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C2B6B09-E3BB-A7D8-362E-3F02E794E222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Maximum Mean Discrepancy</a:t>
            </a:r>
          </a:p>
        </p:txBody>
      </p:sp>
      <p:pic>
        <p:nvPicPr>
          <p:cNvPr id="2" name="Google Shape;553;p51">
            <a:extLst>
              <a:ext uri="{FF2B5EF4-FFF2-40B4-BE49-F238E27FC236}">
                <a16:creationId xmlns:a16="http://schemas.microsoft.com/office/drawing/2014/main" id="{201D4E27-DAF6-6B9A-7024-4643B7FB7A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286" t="18984" r="29152" b="14636"/>
          <a:stretch/>
        </p:blipFill>
        <p:spPr>
          <a:xfrm>
            <a:off x="171514" y="1601551"/>
            <a:ext cx="4101769" cy="365488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56;p51">
            <a:extLst>
              <a:ext uri="{FF2B5EF4-FFF2-40B4-BE49-F238E27FC236}">
                <a16:creationId xmlns:a16="http://schemas.microsoft.com/office/drawing/2014/main" id="{27B1CFCC-1701-BF4C-C931-30535B413A5B}"/>
              </a:ext>
            </a:extLst>
          </p:cNvPr>
          <p:cNvSpPr txBox="1"/>
          <p:nvPr/>
        </p:nvSpPr>
        <p:spPr>
          <a:xfrm>
            <a:off x="7595875" y="917450"/>
            <a:ext cx="146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Smola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(2007)</a:t>
            </a:r>
            <a:endParaRPr sz="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Gretton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(2012)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540;p50">
            <a:extLst>
              <a:ext uri="{FF2B5EF4-FFF2-40B4-BE49-F238E27FC236}">
                <a16:creationId xmlns:a16="http://schemas.microsoft.com/office/drawing/2014/main" id="{76606EEC-2C67-CB6D-59AF-EF524AF0CA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199" t="22784" r="27376" b="13216"/>
          <a:stretch/>
        </p:blipFill>
        <p:spPr>
          <a:xfrm>
            <a:off x="4455901" y="1810338"/>
            <a:ext cx="4516575" cy="3446092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80921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1C2B6B09-E3BB-A7D8-362E-3F02E794E222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Maximum Mean Discrepancy</a:t>
            </a:r>
          </a:p>
        </p:txBody>
      </p:sp>
      <p:pic>
        <p:nvPicPr>
          <p:cNvPr id="2" name="Google Shape;553;p51">
            <a:extLst>
              <a:ext uri="{FF2B5EF4-FFF2-40B4-BE49-F238E27FC236}">
                <a16:creationId xmlns:a16="http://schemas.microsoft.com/office/drawing/2014/main" id="{201D4E27-DAF6-6B9A-7024-4643B7FB7A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286" t="18984" r="29152" b="14636"/>
          <a:stretch/>
        </p:blipFill>
        <p:spPr>
          <a:xfrm>
            <a:off x="171514" y="1601551"/>
            <a:ext cx="4101769" cy="3654881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556;p51">
            <a:extLst>
              <a:ext uri="{FF2B5EF4-FFF2-40B4-BE49-F238E27FC236}">
                <a16:creationId xmlns:a16="http://schemas.microsoft.com/office/drawing/2014/main" id="{27B1CFCC-1701-BF4C-C931-30535B413A5B}"/>
              </a:ext>
            </a:extLst>
          </p:cNvPr>
          <p:cNvSpPr txBox="1"/>
          <p:nvPr/>
        </p:nvSpPr>
        <p:spPr>
          <a:xfrm>
            <a:off x="7595875" y="917450"/>
            <a:ext cx="14685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Smola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(2007)</a:t>
            </a:r>
            <a:endParaRPr sz="9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</a:pPr>
            <a:r>
              <a:rPr lang="en" sz="9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Gretton</a:t>
            </a:r>
            <a:r>
              <a:rPr lang="en" sz="9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(2012)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561;p51">
            <a:extLst>
              <a:ext uri="{FF2B5EF4-FFF2-40B4-BE49-F238E27FC236}">
                <a16:creationId xmlns:a16="http://schemas.microsoft.com/office/drawing/2014/main" id="{2A7C97D0-3F31-D6B0-212D-39AB7A106D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2257"/>
          <a:stretch/>
        </p:blipFill>
        <p:spPr>
          <a:xfrm>
            <a:off x="6743500" y="2017139"/>
            <a:ext cx="2147076" cy="1680699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562;p51">
            <a:extLst>
              <a:ext uri="{FF2B5EF4-FFF2-40B4-BE49-F238E27FC236}">
                <a16:creationId xmlns:a16="http://schemas.microsoft.com/office/drawing/2014/main" id="{BC5F2BB3-3E6C-01B9-2F06-0EA709CEB5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3901" y="2017149"/>
            <a:ext cx="1999601" cy="1501026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563;p51">
            <a:extLst>
              <a:ext uri="{FF2B5EF4-FFF2-40B4-BE49-F238E27FC236}">
                <a16:creationId xmlns:a16="http://schemas.microsoft.com/office/drawing/2014/main" id="{21DB49EC-87C7-9854-C0D3-1ED6A5FB3C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6551" y="3518176"/>
            <a:ext cx="1447901" cy="1472023"/>
          </a:xfrm>
          <a:prstGeom prst="rect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1907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22250" y="5373594"/>
            <a:ext cx="8686800" cy="525004"/>
          </a:xfrm>
        </p:spPr>
        <p:txBody>
          <a:bodyPr/>
          <a:lstStyle/>
          <a:p>
            <a:pPr algn="ctr"/>
            <a:r>
              <a:rPr lang="en-US" sz="1400" dirty="0"/>
              <a:t>Reorganization of latent space throughout the training with MMD loss; </a:t>
            </a:r>
          </a:p>
          <a:p>
            <a:pPr algn="ctr"/>
            <a:r>
              <a:rPr lang="en-US" sz="1400" dirty="0"/>
              <a:t>on the left at epoch 1, on the right at the end of training at epoch 300.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8/28/23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Andrea </a:t>
            </a:r>
            <a:r>
              <a:rPr lang="en-US" dirty="0" err="1"/>
              <a:t>Roncoli</a:t>
            </a:r>
            <a:r>
              <a:rPr lang="en-US" dirty="0"/>
              <a:t> | Midterm Report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1" name="Picture 10" descr="A diagram of a point color&#10;&#10;Description automatically generated">
            <a:extLst>
              <a:ext uri="{FF2B5EF4-FFF2-40B4-BE49-F238E27FC236}">
                <a16:creationId xmlns:a16="http://schemas.microsoft.com/office/drawing/2014/main" id="{CE5015B9-D60C-6AB4-D49F-419377B4A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582" y="1292577"/>
            <a:ext cx="4039478" cy="3549845"/>
          </a:xfrm>
          <a:prstGeom prst="rect">
            <a:avLst/>
          </a:prstGeom>
        </p:spPr>
      </p:pic>
      <p:pic>
        <p:nvPicPr>
          <p:cNvPr id="15" name="Picture 14" descr="A diagram of a point color&#10;&#10;Description automatically generated">
            <a:extLst>
              <a:ext uri="{FF2B5EF4-FFF2-40B4-BE49-F238E27FC236}">
                <a16:creationId xmlns:a16="http://schemas.microsoft.com/office/drawing/2014/main" id="{C8BCA770-8964-44D6-2950-3DE87CB30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2578"/>
            <a:ext cx="4039479" cy="3549845"/>
          </a:xfrm>
          <a:prstGeom prst="rect">
            <a:avLst/>
          </a:prstGeom>
        </p:spPr>
      </p:pic>
      <p:sp>
        <p:nvSpPr>
          <p:cNvPr id="2" name="Title 6">
            <a:extLst>
              <a:ext uri="{FF2B5EF4-FFF2-40B4-BE49-F238E27FC236}">
                <a16:creationId xmlns:a16="http://schemas.microsoft.com/office/drawing/2014/main" id="{BD5B36D3-3F7F-9F5A-8A0E-A278E49BBBA5}"/>
              </a:ext>
            </a:extLst>
          </p:cNvPr>
          <p:cNvSpPr txBox="1">
            <a:spLocks/>
          </p:cNvSpPr>
          <p:nvPr/>
        </p:nvSpPr>
        <p:spPr>
          <a:xfrm>
            <a:off x="457200" y="28257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MMD Effect on Latent Space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4914</TotalTime>
  <Words>552</Words>
  <Application>Microsoft Macintosh PowerPoint</Application>
  <PresentationFormat>On-screen Show (4:3)</PresentationFormat>
  <Paragraphs>88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Helvetica</vt:lpstr>
      <vt:lpstr>Fermilab_PPT_090815</vt:lpstr>
      <vt:lpstr>PowerPoint Presentation</vt:lpstr>
      <vt:lpstr>Inferring Cosmology from Simulations</vt:lpstr>
      <vt:lpstr>Constraining Cosmology with Graphs</vt:lpstr>
      <vt:lpstr>PowerPoint Presentation</vt:lpstr>
      <vt:lpstr>The Domain Generalization Problem</vt:lpstr>
      <vt:lpstr>Domain Adaptation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Roncoli</dc:creator>
  <cp:lastModifiedBy>Andrea Roncoli</cp:lastModifiedBy>
  <cp:revision>14</cp:revision>
  <cp:lastPrinted>2014-01-20T19:40:21Z</cp:lastPrinted>
  <dcterms:created xsi:type="dcterms:W3CDTF">2023-08-25T20:41:54Z</dcterms:created>
  <dcterms:modified xsi:type="dcterms:W3CDTF">2023-08-29T14:06:14Z</dcterms:modified>
</cp:coreProperties>
</file>