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</p:sldMasterIdLst>
  <p:notesMasterIdLst>
    <p:notesMasterId r:id="rId28"/>
  </p:notesMasterIdLst>
  <p:handoutMasterIdLst>
    <p:handoutMasterId r:id="rId29"/>
  </p:handoutMasterIdLst>
  <p:sldIdLst>
    <p:sldId id="294" r:id="rId2"/>
    <p:sldId id="442" r:id="rId3"/>
    <p:sldId id="278" r:id="rId4"/>
    <p:sldId id="357" r:id="rId5"/>
    <p:sldId id="261" r:id="rId6"/>
    <p:sldId id="443" r:id="rId7"/>
    <p:sldId id="268" r:id="rId8"/>
    <p:sldId id="280" r:id="rId9"/>
    <p:sldId id="438" r:id="rId10"/>
    <p:sldId id="444" r:id="rId11"/>
    <p:sldId id="445" r:id="rId12"/>
    <p:sldId id="281" r:id="rId13"/>
    <p:sldId id="282" r:id="rId14"/>
    <p:sldId id="285" r:id="rId15"/>
    <p:sldId id="440" r:id="rId16"/>
    <p:sldId id="446" r:id="rId17"/>
    <p:sldId id="447" r:id="rId18"/>
    <p:sldId id="449" r:id="rId19"/>
    <p:sldId id="450" r:id="rId20"/>
    <p:sldId id="300" r:id="rId21"/>
    <p:sldId id="374" r:id="rId22"/>
    <p:sldId id="371" r:id="rId23"/>
    <p:sldId id="425" r:id="rId24"/>
    <p:sldId id="436" r:id="rId25"/>
    <p:sldId id="402" r:id="rId26"/>
    <p:sldId id="284" r:id="rId2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FFCCCC"/>
    <a:srgbClr val="FFFFCC"/>
    <a:srgbClr val="FFFF99"/>
    <a:srgbClr val="50504E"/>
    <a:srgbClr val="4E4E4E"/>
    <a:srgbClr val="004C97"/>
    <a:srgbClr val="63666A"/>
    <a:srgbClr val="99D6EA"/>
    <a:srgbClr val="50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72AE72-52AF-4276-8CF5-90958DC1A777}" v="33" dt="2023-08-29T15:09:08.127"/>
    <p1510:client id="{C23B74E9-526C-4E1E-958B-143A6B264511}" v="334" dt="2023-08-29T14:30:55.347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4D9436-05DC-40F3-A571-09EA514EF988}" type="doc">
      <dgm:prSet loTypeId="urn:microsoft.com/office/officeart/2016/7/layout/LinearBlockProcessNumbered" loCatId="process" qsTypeId="urn:microsoft.com/office/officeart/2005/8/quickstyle/simple4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95EEF9E2-1BE5-45E1-9CF8-D8D5DF6F9D81}">
      <dgm:prSet/>
      <dgm:spPr/>
      <dgm:t>
        <a:bodyPr/>
        <a:lstStyle/>
        <a:p>
          <a:r>
            <a:rPr lang="it-IT"/>
            <a:t>Test1: execute a script inside a container</a:t>
          </a:r>
          <a:endParaRPr lang="en-US"/>
        </a:p>
      </dgm:t>
    </dgm:pt>
    <dgm:pt modelId="{A903558C-693F-42C8-A74F-84346540B308}" type="parTrans" cxnId="{3957D699-B192-45FA-AAB5-0FF073AC019B}">
      <dgm:prSet/>
      <dgm:spPr/>
      <dgm:t>
        <a:bodyPr/>
        <a:lstStyle/>
        <a:p>
          <a:endParaRPr lang="en-US"/>
        </a:p>
      </dgm:t>
    </dgm:pt>
    <dgm:pt modelId="{C8BAABA2-56AF-469B-B0EF-5F88DF34CB39}" type="sibTrans" cxnId="{3957D699-B192-45FA-AAB5-0FF073AC019B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694C71E4-5EC0-4FD2-A650-CF469DB6B929}">
      <dgm:prSet/>
      <dgm:spPr/>
      <dgm:t>
        <a:bodyPr/>
        <a:lstStyle/>
        <a:p>
          <a:r>
            <a:rPr lang="it-IT"/>
            <a:t>Test2: use a script to load a server in background  as an istance inside a container</a:t>
          </a:r>
          <a:endParaRPr lang="en-US"/>
        </a:p>
      </dgm:t>
    </dgm:pt>
    <dgm:pt modelId="{FBDFC74F-B825-4770-A36E-D9676978AEA5}" type="parTrans" cxnId="{DE704C3B-C8D7-4DE0-8AB2-625C702E7717}">
      <dgm:prSet/>
      <dgm:spPr/>
      <dgm:t>
        <a:bodyPr/>
        <a:lstStyle/>
        <a:p>
          <a:endParaRPr lang="en-US"/>
        </a:p>
      </dgm:t>
    </dgm:pt>
    <dgm:pt modelId="{58D75CF3-B6DE-4E22-BC02-EC376DAB34E0}" type="sibTrans" cxnId="{DE704C3B-C8D7-4DE0-8AB2-625C702E7717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19788E16-56FB-4635-A8B7-F7D5DFC0B246}">
      <dgm:prSet/>
      <dgm:spPr/>
      <dgm:t>
        <a:bodyPr/>
        <a:lstStyle/>
        <a:p>
          <a:r>
            <a:rPr lang="it-IT"/>
            <a:t>Test 3: apply the Test 2 to Triton server to manage a system with distributed GPUs</a:t>
          </a:r>
          <a:endParaRPr lang="en-US"/>
        </a:p>
      </dgm:t>
    </dgm:pt>
    <dgm:pt modelId="{A7EE7F38-910D-4C5E-953F-47864EC8AF0E}" type="parTrans" cxnId="{3150EE79-0097-4CD8-A809-ED59D78CCFBD}">
      <dgm:prSet/>
      <dgm:spPr/>
      <dgm:t>
        <a:bodyPr/>
        <a:lstStyle/>
        <a:p>
          <a:endParaRPr lang="en-US"/>
        </a:p>
      </dgm:t>
    </dgm:pt>
    <dgm:pt modelId="{B6B694F2-52A5-42AC-B378-DFDCC2DAAED9}" type="sibTrans" cxnId="{3150EE79-0097-4CD8-A809-ED59D78CCFBD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BBA7D476-D763-4714-83B0-DED7C473E64D}" type="pres">
      <dgm:prSet presAssocID="{C54D9436-05DC-40F3-A571-09EA514EF988}" presName="Name0" presStyleCnt="0">
        <dgm:presLayoutVars>
          <dgm:animLvl val="lvl"/>
          <dgm:resizeHandles val="exact"/>
        </dgm:presLayoutVars>
      </dgm:prSet>
      <dgm:spPr/>
    </dgm:pt>
    <dgm:pt modelId="{960D80BF-D02A-4BD5-8329-C0175903EBAE}" type="pres">
      <dgm:prSet presAssocID="{95EEF9E2-1BE5-45E1-9CF8-D8D5DF6F9D81}" presName="compositeNode" presStyleCnt="0">
        <dgm:presLayoutVars>
          <dgm:bulletEnabled val="1"/>
        </dgm:presLayoutVars>
      </dgm:prSet>
      <dgm:spPr/>
    </dgm:pt>
    <dgm:pt modelId="{0FC142A7-E410-4990-BAE6-694ADD7FCBAA}" type="pres">
      <dgm:prSet presAssocID="{95EEF9E2-1BE5-45E1-9CF8-D8D5DF6F9D81}" presName="bgRect" presStyleLbl="alignNode1" presStyleIdx="0" presStyleCnt="3"/>
      <dgm:spPr/>
    </dgm:pt>
    <dgm:pt modelId="{50C90FED-24F7-43E0-A62E-2680CA1E5D44}" type="pres">
      <dgm:prSet presAssocID="{C8BAABA2-56AF-469B-B0EF-5F88DF34CB39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35AD67C7-61ED-4AE9-B924-FA9418238F84}" type="pres">
      <dgm:prSet presAssocID="{95EEF9E2-1BE5-45E1-9CF8-D8D5DF6F9D81}" presName="nodeRect" presStyleLbl="alignNode1" presStyleIdx="0" presStyleCnt="3">
        <dgm:presLayoutVars>
          <dgm:bulletEnabled val="1"/>
        </dgm:presLayoutVars>
      </dgm:prSet>
      <dgm:spPr/>
    </dgm:pt>
    <dgm:pt modelId="{660F3010-A47C-4972-B7BF-3D9B16A43B06}" type="pres">
      <dgm:prSet presAssocID="{C8BAABA2-56AF-469B-B0EF-5F88DF34CB39}" presName="sibTrans" presStyleCnt="0"/>
      <dgm:spPr/>
    </dgm:pt>
    <dgm:pt modelId="{78A870D5-460F-49EC-B328-A8F4BF7FAA59}" type="pres">
      <dgm:prSet presAssocID="{694C71E4-5EC0-4FD2-A650-CF469DB6B929}" presName="compositeNode" presStyleCnt="0">
        <dgm:presLayoutVars>
          <dgm:bulletEnabled val="1"/>
        </dgm:presLayoutVars>
      </dgm:prSet>
      <dgm:spPr/>
    </dgm:pt>
    <dgm:pt modelId="{FD3F1CE5-EDEF-4B09-B6F7-EFEE5DAEFF1F}" type="pres">
      <dgm:prSet presAssocID="{694C71E4-5EC0-4FD2-A650-CF469DB6B929}" presName="bgRect" presStyleLbl="alignNode1" presStyleIdx="1" presStyleCnt="3"/>
      <dgm:spPr/>
    </dgm:pt>
    <dgm:pt modelId="{36729AFC-ADAA-4623-94C1-FF64704994CB}" type="pres">
      <dgm:prSet presAssocID="{58D75CF3-B6DE-4E22-BC02-EC376DAB34E0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2EA5FDA6-0D3F-45F5-A192-CE76BE71A89B}" type="pres">
      <dgm:prSet presAssocID="{694C71E4-5EC0-4FD2-A650-CF469DB6B929}" presName="nodeRect" presStyleLbl="alignNode1" presStyleIdx="1" presStyleCnt="3">
        <dgm:presLayoutVars>
          <dgm:bulletEnabled val="1"/>
        </dgm:presLayoutVars>
      </dgm:prSet>
      <dgm:spPr/>
    </dgm:pt>
    <dgm:pt modelId="{12F69643-B3E5-4F72-B152-AD899EE2213B}" type="pres">
      <dgm:prSet presAssocID="{58D75CF3-B6DE-4E22-BC02-EC376DAB34E0}" presName="sibTrans" presStyleCnt="0"/>
      <dgm:spPr/>
    </dgm:pt>
    <dgm:pt modelId="{95F3A890-0596-4779-A0BE-E15B3C58950B}" type="pres">
      <dgm:prSet presAssocID="{19788E16-56FB-4635-A8B7-F7D5DFC0B246}" presName="compositeNode" presStyleCnt="0">
        <dgm:presLayoutVars>
          <dgm:bulletEnabled val="1"/>
        </dgm:presLayoutVars>
      </dgm:prSet>
      <dgm:spPr/>
    </dgm:pt>
    <dgm:pt modelId="{972A081A-6E85-4944-9702-3B64E37B7AB1}" type="pres">
      <dgm:prSet presAssocID="{19788E16-56FB-4635-A8B7-F7D5DFC0B246}" presName="bgRect" presStyleLbl="alignNode1" presStyleIdx="2" presStyleCnt="3"/>
      <dgm:spPr/>
    </dgm:pt>
    <dgm:pt modelId="{AC5827E0-DE1C-4D50-9AB1-9788E5D12B22}" type="pres">
      <dgm:prSet presAssocID="{B6B694F2-52A5-42AC-B378-DFDCC2DAAED9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681F604F-73E8-4F0F-B29E-5271E54FF44B}" type="pres">
      <dgm:prSet presAssocID="{19788E16-56FB-4635-A8B7-F7D5DFC0B246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FCF53A11-FFBA-43FB-9FF5-0D4487E371E3}" type="presOf" srcId="{C54D9436-05DC-40F3-A571-09EA514EF988}" destId="{BBA7D476-D763-4714-83B0-DED7C473E64D}" srcOrd="0" destOrd="0" presId="urn:microsoft.com/office/officeart/2016/7/layout/LinearBlockProcessNumbered"/>
    <dgm:cxn modelId="{AD23A413-B1AD-452E-BC7A-63FCEDD22375}" type="presOf" srcId="{B6B694F2-52A5-42AC-B378-DFDCC2DAAED9}" destId="{AC5827E0-DE1C-4D50-9AB1-9788E5D12B22}" srcOrd="0" destOrd="0" presId="urn:microsoft.com/office/officeart/2016/7/layout/LinearBlockProcessNumbered"/>
    <dgm:cxn modelId="{53EB641E-4B22-4881-9723-8501D4F071D7}" type="presOf" srcId="{694C71E4-5EC0-4FD2-A650-CF469DB6B929}" destId="{FD3F1CE5-EDEF-4B09-B6F7-EFEE5DAEFF1F}" srcOrd="0" destOrd="0" presId="urn:microsoft.com/office/officeart/2016/7/layout/LinearBlockProcessNumbered"/>
    <dgm:cxn modelId="{88029927-8E45-495A-82EC-3E682CFBEAE2}" type="presOf" srcId="{95EEF9E2-1BE5-45E1-9CF8-D8D5DF6F9D81}" destId="{35AD67C7-61ED-4AE9-B924-FA9418238F84}" srcOrd="1" destOrd="0" presId="urn:microsoft.com/office/officeart/2016/7/layout/LinearBlockProcessNumbered"/>
    <dgm:cxn modelId="{DE704C3B-C8D7-4DE0-8AB2-625C702E7717}" srcId="{C54D9436-05DC-40F3-A571-09EA514EF988}" destId="{694C71E4-5EC0-4FD2-A650-CF469DB6B929}" srcOrd="1" destOrd="0" parTransId="{FBDFC74F-B825-4770-A36E-D9676978AEA5}" sibTransId="{58D75CF3-B6DE-4E22-BC02-EC376DAB34E0}"/>
    <dgm:cxn modelId="{F7EF8F4C-9516-41F2-8299-18A100E5A032}" type="presOf" srcId="{694C71E4-5EC0-4FD2-A650-CF469DB6B929}" destId="{2EA5FDA6-0D3F-45F5-A192-CE76BE71A89B}" srcOrd="1" destOrd="0" presId="urn:microsoft.com/office/officeart/2016/7/layout/LinearBlockProcessNumbered"/>
    <dgm:cxn modelId="{C0107652-8C64-494D-A442-A26F2D091646}" type="presOf" srcId="{C8BAABA2-56AF-469B-B0EF-5F88DF34CB39}" destId="{50C90FED-24F7-43E0-A62E-2680CA1E5D44}" srcOrd="0" destOrd="0" presId="urn:microsoft.com/office/officeart/2016/7/layout/LinearBlockProcessNumbered"/>
    <dgm:cxn modelId="{3150EE79-0097-4CD8-A809-ED59D78CCFBD}" srcId="{C54D9436-05DC-40F3-A571-09EA514EF988}" destId="{19788E16-56FB-4635-A8B7-F7D5DFC0B246}" srcOrd="2" destOrd="0" parTransId="{A7EE7F38-910D-4C5E-953F-47864EC8AF0E}" sibTransId="{B6B694F2-52A5-42AC-B378-DFDCC2DAAED9}"/>
    <dgm:cxn modelId="{3957D699-B192-45FA-AAB5-0FF073AC019B}" srcId="{C54D9436-05DC-40F3-A571-09EA514EF988}" destId="{95EEF9E2-1BE5-45E1-9CF8-D8D5DF6F9D81}" srcOrd="0" destOrd="0" parTransId="{A903558C-693F-42C8-A74F-84346540B308}" sibTransId="{C8BAABA2-56AF-469B-B0EF-5F88DF34CB39}"/>
    <dgm:cxn modelId="{577D729F-6BA7-4CD4-AEF2-AD988F346873}" type="presOf" srcId="{19788E16-56FB-4635-A8B7-F7D5DFC0B246}" destId="{681F604F-73E8-4F0F-B29E-5271E54FF44B}" srcOrd="1" destOrd="0" presId="urn:microsoft.com/office/officeart/2016/7/layout/LinearBlockProcessNumbered"/>
    <dgm:cxn modelId="{3F3F53A4-4103-4254-898F-8CF3722989F3}" type="presOf" srcId="{19788E16-56FB-4635-A8B7-F7D5DFC0B246}" destId="{972A081A-6E85-4944-9702-3B64E37B7AB1}" srcOrd="0" destOrd="0" presId="urn:microsoft.com/office/officeart/2016/7/layout/LinearBlockProcessNumbered"/>
    <dgm:cxn modelId="{C87584BF-2AAE-4237-8DED-96CE13497E44}" type="presOf" srcId="{95EEF9E2-1BE5-45E1-9CF8-D8D5DF6F9D81}" destId="{0FC142A7-E410-4990-BAE6-694ADD7FCBAA}" srcOrd="0" destOrd="0" presId="urn:microsoft.com/office/officeart/2016/7/layout/LinearBlockProcessNumbered"/>
    <dgm:cxn modelId="{1E4A61EA-7759-4122-AAD0-A46321BF90A2}" type="presOf" srcId="{58D75CF3-B6DE-4E22-BC02-EC376DAB34E0}" destId="{36729AFC-ADAA-4623-94C1-FF64704994CB}" srcOrd="0" destOrd="0" presId="urn:microsoft.com/office/officeart/2016/7/layout/LinearBlockProcessNumbered"/>
    <dgm:cxn modelId="{E773B82C-5F2F-4938-87EF-4D92182A363E}" type="presParOf" srcId="{BBA7D476-D763-4714-83B0-DED7C473E64D}" destId="{960D80BF-D02A-4BD5-8329-C0175903EBAE}" srcOrd="0" destOrd="0" presId="urn:microsoft.com/office/officeart/2016/7/layout/LinearBlockProcessNumbered"/>
    <dgm:cxn modelId="{70448B17-3EEF-4FB7-981E-BA2FEE83DF93}" type="presParOf" srcId="{960D80BF-D02A-4BD5-8329-C0175903EBAE}" destId="{0FC142A7-E410-4990-BAE6-694ADD7FCBAA}" srcOrd="0" destOrd="0" presId="urn:microsoft.com/office/officeart/2016/7/layout/LinearBlockProcessNumbered"/>
    <dgm:cxn modelId="{CB752C56-465C-49BC-A330-7D532CCBF0B3}" type="presParOf" srcId="{960D80BF-D02A-4BD5-8329-C0175903EBAE}" destId="{50C90FED-24F7-43E0-A62E-2680CA1E5D44}" srcOrd="1" destOrd="0" presId="urn:microsoft.com/office/officeart/2016/7/layout/LinearBlockProcessNumbered"/>
    <dgm:cxn modelId="{7554F395-596D-4900-B327-5D92BF53409D}" type="presParOf" srcId="{960D80BF-D02A-4BD5-8329-C0175903EBAE}" destId="{35AD67C7-61ED-4AE9-B924-FA9418238F84}" srcOrd="2" destOrd="0" presId="urn:microsoft.com/office/officeart/2016/7/layout/LinearBlockProcessNumbered"/>
    <dgm:cxn modelId="{5ADB24A5-D259-485F-8E0C-B9D177E7969A}" type="presParOf" srcId="{BBA7D476-D763-4714-83B0-DED7C473E64D}" destId="{660F3010-A47C-4972-B7BF-3D9B16A43B06}" srcOrd="1" destOrd="0" presId="urn:microsoft.com/office/officeart/2016/7/layout/LinearBlockProcessNumbered"/>
    <dgm:cxn modelId="{E6D7EBD6-7E5C-4E1B-BC6D-5EDDDB5E0166}" type="presParOf" srcId="{BBA7D476-D763-4714-83B0-DED7C473E64D}" destId="{78A870D5-460F-49EC-B328-A8F4BF7FAA59}" srcOrd="2" destOrd="0" presId="urn:microsoft.com/office/officeart/2016/7/layout/LinearBlockProcessNumbered"/>
    <dgm:cxn modelId="{589F483D-4E55-45E4-BD04-2E2BA36EC6A2}" type="presParOf" srcId="{78A870D5-460F-49EC-B328-A8F4BF7FAA59}" destId="{FD3F1CE5-EDEF-4B09-B6F7-EFEE5DAEFF1F}" srcOrd="0" destOrd="0" presId="urn:microsoft.com/office/officeart/2016/7/layout/LinearBlockProcessNumbered"/>
    <dgm:cxn modelId="{D7C61EFB-BDC7-4C79-AEFE-DD1421C3C035}" type="presParOf" srcId="{78A870D5-460F-49EC-B328-A8F4BF7FAA59}" destId="{36729AFC-ADAA-4623-94C1-FF64704994CB}" srcOrd="1" destOrd="0" presId="urn:microsoft.com/office/officeart/2016/7/layout/LinearBlockProcessNumbered"/>
    <dgm:cxn modelId="{39BD1F17-033B-414A-9F49-7F50941469AE}" type="presParOf" srcId="{78A870D5-460F-49EC-B328-A8F4BF7FAA59}" destId="{2EA5FDA6-0D3F-45F5-A192-CE76BE71A89B}" srcOrd="2" destOrd="0" presId="urn:microsoft.com/office/officeart/2016/7/layout/LinearBlockProcessNumbered"/>
    <dgm:cxn modelId="{EDB5868F-EB4A-4BDC-95F1-97E80888D6DA}" type="presParOf" srcId="{BBA7D476-D763-4714-83B0-DED7C473E64D}" destId="{12F69643-B3E5-4F72-B152-AD899EE2213B}" srcOrd="3" destOrd="0" presId="urn:microsoft.com/office/officeart/2016/7/layout/LinearBlockProcessNumbered"/>
    <dgm:cxn modelId="{4A84E6A1-8898-4203-83A2-410465CEDB5C}" type="presParOf" srcId="{BBA7D476-D763-4714-83B0-DED7C473E64D}" destId="{95F3A890-0596-4779-A0BE-E15B3C58950B}" srcOrd="4" destOrd="0" presId="urn:microsoft.com/office/officeart/2016/7/layout/LinearBlockProcessNumbered"/>
    <dgm:cxn modelId="{BC76C02E-7E9F-4404-A8D5-0336A39BB434}" type="presParOf" srcId="{95F3A890-0596-4779-A0BE-E15B3C58950B}" destId="{972A081A-6E85-4944-9702-3B64E37B7AB1}" srcOrd="0" destOrd="0" presId="urn:microsoft.com/office/officeart/2016/7/layout/LinearBlockProcessNumbered"/>
    <dgm:cxn modelId="{581DE33A-4DC4-4CB6-AEA6-4D5C73DD3DC5}" type="presParOf" srcId="{95F3A890-0596-4779-A0BE-E15B3C58950B}" destId="{AC5827E0-DE1C-4D50-9AB1-9788E5D12B22}" srcOrd="1" destOrd="0" presId="urn:microsoft.com/office/officeart/2016/7/layout/LinearBlockProcessNumbered"/>
    <dgm:cxn modelId="{91FC8AF8-0640-45D3-B240-A45B1F402631}" type="presParOf" srcId="{95F3A890-0596-4779-A0BE-E15B3C58950B}" destId="{681F604F-73E8-4F0F-B29E-5271E54FF44B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C142A7-E410-4990-BAE6-694ADD7FCBAA}">
      <dsp:nvSpPr>
        <dsp:cNvPr id="0" name=""/>
        <dsp:cNvSpPr/>
      </dsp:nvSpPr>
      <dsp:spPr>
        <a:xfrm>
          <a:off x="677" y="883259"/>
          <a:ext cx="2744037" cy="329284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1050" tIns="0" rIns="271050" bIns="33020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/>
            <a:t>Test1: execute a script inside a container</a:t>
          </a:r>
          <a:endParaRPr lang="en-US" sz="2300" kern="1200"/>
        </a:p>
      </dsp:txBody>
      <dsp:txXfrm>
        <a:off x="677" y="2200397"/>
        <a:ext cx="2744037" cy="1975706"/>
      </dsp:txXfrm>
    </dsp:sp>
    <dsp:sp modelId="{50C90FED-24F7-43E0-A62E-2680CA1E5D44}">
      <dsp:nvSpPr>
        <dsp:cNvPr id="0" name=""/>
        <dsp:cNvSpPr/>
      </dsp:nvSpPr>
      <dsp:spPr>
        <a:xfrm>
          <a:off x="677" y="883259"/>
          <a:ext cx="2744037" cy="1317137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1050" tIns="165100" rIns="271050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01</a:t>
          </a:r>
        </a:p>
      </dsp:txBody>
      <dsp:txXfrm>
        <a:off x="677" y="883259"/>
        <a:ext cx="2744037" cy="1317137"/>
      </dsp:txXfrm>
    </dsp:sp>
    <dsp:sp modelId="{FD3F1CE5-EDEF-4B09-B6F7-EFEE5DAEFF1F}">
      <dsp:nvSpPr>
        <dsp:cNvPr id="0" name=""/>
        <dsp:cNvSpPr/>
      </dsp:nvSpPr>
      <dsp:spPr>
        <a:xfrm>
          <a:off x="2964237" y="883259"/>
          <a:ext cx="2744037" cy="329284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1050" tIns="0" rIns="271050" bIns="33020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/>
            <a:t>Test2: use a script to load a server in background  as an istance inside a container</a:t>
          </a:r>
          <a:endParaRPr lang="en-US" sz="2300" kern="1200"/>
        </a:p>
      </dsp:txBody>
      <dsp:txXfrm>
        <a:off x="2964237" y="2200397"/>
        <a:ext cx="2744037" cy="1975706"/>
      </dsp:txXfrm>
    </dsp:sp>
    <dsp:sp modelId="{36729AFC-ADAA-4623-94C1-FF64704994CB}">
      <dsp:nvSpPr>
        <dsp:cNvPr id="0" name=""/>
        <dsp:cNvSpPr/>
      </dsp:nvSpPr>
      <dsp:spPr>
        <a:xfrm>
          <a:off x="2964237" y="883259"/>
          <a:ext cx="2744037" cy="1317137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1050" tIns="165100" rIns="271050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02</a:t>
          </a:r>
        </a:p>
      </dsp:txBody>
      <dsp:txXfrm>
        <a:off x="2964237" y="883259"/>
        <a:ext cx="2744037" cy="1317137"/>
      </dsp:txXfrm>
    </dsp:sp>
    <dsp:sp modelId="{972A081A-6E85-4944-9702-3B64E37B7AB1}">
      <dsp:nvSpPr>
        <dsp:cNvPr id="0" name=""/>
        <dsp:cNvSpPr/>
      </dsp:nvSpPr>
      <dsp:spPr>
        <a:xfrm>
          <a:off x="5927798" y="883259"/>
          <a:ext cx="2744037" cy="329284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1050" tIns="0" rIns="271050" bIns="33020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/>
            <a:t>Test 3: apply the Test 2 to Triton server to manage a system with distributed GPUs</a:t>
          </a:r>
          <a:endParaRPr lang="en-US" sz="2300" kern="1200"/>
        </a:p>
      </dsp:txBody>
      <dsp:txXfrm>
        <a:off x="5927798" y="2200397"/>
        <a:ext cx="2744037" cy="1975706"/>
      </dsp:txXfrm>
    </dsp:sp>
    <dsp:sp modelId="{AC5827E0-DE1C-4D50-9AB1-9788E5D12B22}">
      <dsp:nvSpPr>
        <dsp:cNvPr id="0" name=""/>
        <dsp:cNvSpPr/>
      </dsp:nvSpPr>
      <dsp:spPr>
        <a:xfrm>
          <a:off x="5927798" y="883259"/>
          <a:ext cx="2744037" cy="1317137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1050" tIns="165100" rIns="271050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03</a:t>
          </a:r>
        </a:p>
      </dsp:txBody>
      <dsp:txXfrm>
        <a:off x="5927798" y="883259"/>
        <a:ext cx="2744037" cy="13171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8/29/2023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8/29/2023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Buongiorno,</a:t>
            </a:r>
          </a:p>
          <a:p>
            <a:r>
              <a:rPr lang="en-US"/>
              <a:t>Il </a:t>
            </a:r>
            <a:r>
              <a:rPr lang="en-US" err="1"/>
              <a:t>mio</a:t>
            </a:r>
            <a:r>
              <a:rPr lang="en-US"/>
              <a:t> Progetto </a:t>
            </a:r>
            <a:r>
              <a:rPr lang="en-US" err="1"/>
              <a:t>riguarda</a:t>
            </a:r>
            <a:r>
              <a:rPr lang="en-US"/>
              <a:t> la </a:t>
            </a:r>
            <a:r>
              <a:rPr lang="en-US" err="1"/>
              <a:t>creazione</a:t>
            </a:r>
            <a:r>
              <a:rPr lang="en-US"/>
              <a:t> di un distributed computing system </a:t>
            </a:r>
            <a:r>
              <a:rPr lang="en-US" err="1"/>
              <a:t>basato</a:t>
            </a:r>
            <a:r>
              <a:rPr lang="en-US"/>
              <a:t> </a:t>
            </a:r>
            <a:r>
              <a:rPr lang="en-US" err="1"/>
              <a:t>su</a:t>
            </a:r>
            <a:r>
              <a:rPr lang="en-US"/>
              <a:t> GPU.</a:t>
            </a:r>
          </a:p>
          <a:p>
            <a:r>
              <a:rPr lang="en-US"/>
              <a:t> </a:t>
            </a:r>
          </a:p>
          <a:p>
            <a:r>
              <a:rPr lang="en-US"/>
              <a:t>-scientific computing, </a:t>
            </a:r>
            <a:r>
              <a:rPr lang="en-US" err="1"/>
              <a:t>caso</a:t>
            </a:r>
            <a:r>
              <a:rPr lang="en-US"/>
              <a:t> </a:t>
            </a:r>
            <a:r>
              <a:rPr lang="en-US" err="1"/>
              <a:t>particolare</a:t>
            </a:r>
            <a:r>
              <a:rPr lang="en-US"/>
              <a:t> e’ </a:t>
            </a:r>
            <a:r>
              <a:rPr lang="en-US" err="1"/>
              <a:t>uso</a:t>
            </a:r>
            <a:r>
              <a:rPr lang="en-US"/>
              <a:t> GPU </a:t>
            </a:r>
            <a:r>
              <a:rPr lang="en-US" err="1"/>
              <a:t>dagli</a:t>
            </a:r>
            <a:r>
              <a:rPr lang="en-US"/>
              <a:t> </a:t>
            </a:r>
            <a:r>
              <a:rPr lang="en-US" err="1"/>
              <a:t>algoritmi</a:t>
            </a:r>
            <a:r>
              <a:rPr lang="en-US"/>
              <a:t> </a:t>
            </a:r>
            <a:r>
              <a:rPr lang="en-US">
                <a:sym typeface="Wingdings" panose="05000000000000000000" pitchFamily="2" charset="2"/>
              </a:rPr>
              <a:t> </a:t>
            </a:r>
            <a:r>
              <a:rPr lang="en-US" err="1">
                <a:sym typeface="Wingdings" panose="05000000000000000000" pitchFamily="2" charset="2"/>
              </a:rPr>
              <a:t>importanza</a:t>
            </a:r>
            <a:r>
              <a:rPr lang="en-US">
                <a:sym typeface="Wingdings" panose="05000000000000000000" pitchFamily="2" charset="2"/>
              </a:rPr>
              <a:t> GPU </a:t>
            </a:r>
          </a:p>
          <a:p>
            <a:r>
              <a:rPr lang="en-US">
                <a:sym typeface="Wingdings" panose="05000000000000000000" pitchFamily="2" charset="2"/>
              </a:rPr>
              <a:t>-</a:t>
            </a:r>
            <a:r>
              <a:rPr lang="en-US" err="1">
                <a:sym typeface="Wingdings" panose="05000000000000000000" pitchFamily="2" charset="2"/>
              </a:rPr>
              <a:t>glideinWMS</a:t>
            </a:r>
            <a:r>
              <a:rPr lang="en-US">
                <a:sym typeface="Wingdings" panose="05000000000000000000" pitchFamily="2" charset="2"/>
              </a:rPr>
              <a:t> e’ Sistema per </a:t>
            </a:r>
            <a:r>
              <a:rPr lang="en-US" err="1">
                <a:sym typeface="Wingdings" panose="05000000000000000000" pitchFamily="2" charset="2"/>
              </a:rPr>
              <a:t>facilitare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calcolo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scientifico</a:t>
            </a:r>
            <a:r>
              <a:rPr lang="en-US">
                <a:sym typeface="Wingdings" panose="05000000000000000000" pitchFamily="2" charset="2"/>
              </a:rPr>
              <a:t>. Idea e’ </a:t>
            </a:r>
            <a:r>
              <a:rPr lang="en-US" err="1">
                <a:sym typeface="Wingdings" panose="05000000000000000000" pitchFamily="2" charset="2"/>
              </a:rPr>
              <a:t>estenderlo</a:t>
            </a:r>
            <a:r>
              <a:rPr lang="en-US">
                <a:sym typeface="Wingdings" panose="05000000000000000000" pitchFamily="2" charset="2"/>
              </a:rPr>
              <a:t> per </a:t>
            </a:r>
            <a:r>
              <a:rPr lang="en-US" err="1">
                <a:sym typeface="Wingdings" panose="05000000000000000000" pitchFamily="2" charset="2"/>
              </a:rPr>
              <a:t>gestire</a:t>
            </a:r>
            <a:r>
              <a:rPr lang="en-US">
                <a:sym typeface="Wingdings" panose="05000000000000000000" pitchFamily="2" charset="2"/>
              </a:rPr>
              <a:t> workflow con GPU</a:t>
            </a:r>
          </a:p>
          <a:p>
            <a:r>
              <a:rPr lang="en-US">
                <a:sym typeface="Wingdings" panose="05000000000000000000" pitchFamily="2" charset="2"/>
              </a:rPr>
              <a:t>-</a:t>
            </a:r>
            <a:r>
              <a:rPr lang="en-US" err="1">
                <a:sym typeface="Wingdings" panose="05000000000000000000" pitchFamily="2" charset="2"/>
              </a:rPr>
              <a:t>descrizione</a:t>
            </a:r>
            <a:r>
              <a:rPr lang="en-US">
                <a:sym typeface="Wingdings" panose="05000000000000000000" pitchFamily="2" charset="2"/>
              </a:rPr>
              <a:t> Sistema: </a:t>
            </a:r>
            <a:r>
              <a:rPr lang="en-US" err="1">
                <a:sym typeface="Wingdings" panose="05000000000000000000" pitchFamily="2" charset="2"/>
              </a:rPr>
              <a:t>glidein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componente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principale</a:t>
            </a:r>
            <a:r>
              <a:rPr lang="en-US">
                <a:sym typeface="Wingdings" panose="05000000000000000000" pitchFamily="2" charset="2"/>
              </a:rPr>
              <a:t> perch’ </a:t>
            </a:r>
            <a:r>
              <a:rPr lang="en-US" err="1">
                <a:sym typeface="Wingdings" panose="05000000000000000000" pitchFamily="2" charset="2"/>
              </a:rPr>
              <a:t>permette</a:t>
            </a:r>
            <a:r>
              <a:rPr lang="en-US">
                <a:sym typeface="Wingdings" panose="05000000000000000000" pitchFamily="2" charset="2"/>
              </a:rPr>
              <a:t> set up nodi </a:t>
            </a:r>
            <a:r>
              <a:rPr lang="en-US" err="1">
                <a:sym typeface="Wingdings" panose="05000000000000000000" pitchFamily="2" charset="2"/>
              </a:rPr>
              <a:t>quindi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accedere</a:t>
            </a:r>
            <a:r>
              <a:rPr lang="en-US">
                <a:sym typeface="Wingdings" panose="05000000000000000000" pitchFamily="2" charset="2"/>
              </a:rPr>
              <a:t> e </a:t>
            </a:r>
            <a:r>
              <a:rPr lang="en-US" err="1">
                <a:sym typeface="Wingdings" panose="05000000000000000000" pitchFamily="2" charset="2"/>
              </a:rPr>
              <a:t>condividere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gPU</a:t>
            </a:r>
            <a:r>
              <a:rPr lang="en-US">
                <a:sym typeface="Wingdings" panose="05000000000000000000" pitchFamily="2" charset="2"/>
              </a:rPr>
              <a:t>. Mi </a:t>
            </a:r>
            <a:r>
              <a:rPr lang="en-US" err="1">
                <a:sym typeface="Wingdings" panose="05000000000000000000" pitchFamily="2" charset="2"/>
              </a:rPr>
              <a:t>occupo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modificare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parte</a:t>
            </a:r>
            <a:r>
              <a:rPr lang="en-US">
                <a:sym typeface="Wingdings" panose="05000000000000000000" pitchFamily="2" charset="2"/>
              </a:rPr>
              <a:t> di test e set up </a:t>
            </a:r>
            <a:r>
              <a:rPr lang="en-US" err="1">
                <a:sym typeface="Wingdings" panose="05000000000000000000" pitchFamily="2" charset="2"/>
              </a:rPr>
              <a:t>mettendo</a:t>
            </a:r>
            <a:r>
              <a:rPr lang="en-US">
                <a:sym typeface="Wingdings" panose="05000000000000000000" pitchFamily="2" charset="2"/>
              </a:rPr>
              <a:t> uno script </a:t>
            </a:r>
            <a:r>
              <a:rPr lang="en-US" err="1">
                <a:sym typeface="Wingdings" panose="05000000000000000000" pitchFamily="2" charset="2"/>
              </a:rPr>
              <a:t>che</a:t>
            </a:r>
            <a:r>
              <a:rPr lang="en-US">
                <a:sym typeface="Wingdings" panose="05000000000000000000" pitchFamily="2" charset="2"/>
              </a:rPr>
              <a:t> Lancia triton server e lo </a:t>
            </a:r>
            <a:r>
              <a:rPr lang="en-US" err="1">
                <a:sym typeface="Wingdings" panose="05000000000000000000" pitchFamily="2" charset="2"/>
              </a:rPr>
              <a:t>rende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disponibile</a:t>
            </a:r>
            <a:r>
              <a:rPr lang="en-US">
                <a:sym typeface="Wingdings" panose="05000000000000000000" pitchFamily="2" charset="2"/>
              </a:rPr>
              <a:t> ai jobs.</a:t>
            </a:r>
          </a:p>
          <a:p>
            <a:r>
              <a:rPr lang="en-US">
                <a:sym typeface="Wingdings" panose="05000000000000000000" pitchFamily="2" charset="2"/>
              </a:rPr>
              <a:t>Future development: </a:t>
            </a:r>
            <a:r>
              <a:rPr lang="en-US" err="1">
                <a:sym typeface="Wingdings" panose="05000000000000000000" pitchFamily="2" charset="2"/>
              </a:rPr>
              <a:t>ora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glinedin</a:t>
            </a:r>
            <a:r>
              <a:rPr lang="en-US">
                <a:sym typeface="Wingdings" panose="05000000000000000000" pitchFamily="2" charset="2"/>
              </a:rPr>
              <a:t> e’ in un </a:t>
            </a:r>
            <a:r>
              <a:rPr lang="en-US" err="1">
                <a:sym typeface="Wingdings" panose="05000000000000000000" pitchFamily="2" charset="2"/>
              </a:rPr>
              <a:t>singolo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noto</a:t>
            </a:r>
            <a:r>
              <a:rPr lang="en-US">
                <a:sym typeface="Wingdings" panose="05000000000000000000" pitchFamily="2" charset="2"/>
              </a:rPr>
              <a:t>. In future </a:t>
            </a:r>
            <a:r>
              <a:rPr lang="en-US" err="1">
                <a:sym typeface="Wingdings" panose="05000000000000000000" pitchFamily="2" charset="2"/>
              </a:rPr>
              <a:t>si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vuole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essere</a:t>
            </a:r>
            <a:r>
              <a:rPr lang="en-US">
                <a:sym typeface="Wingdings" panose="05000000000000000000" pitchFamily="2" charset="2"/>
              </a:rPr>
              <a:t> in </a:t>
            </a:r>
            <a:r>
              <a:rPr lang="en-US" err="1">
                <a:sym typeface="Wingdings" panose="05000000000000000000" pitchFamily="2" charset="2"/>
              </a:rPr>
              <a:t>grado</a:t>
            </a:r>
            <a:r>
              <a:rPr lang="en-US">
                <a:sym typeface="Wingdings" panose="05000000000000000000" pitchFamily="2" charset="2"/>
              </a:rPr>
              <a:t> di </a:t>
            </a:r>
            <a:r>
              <a:rPr lang="en-US" err="1">
                <a:sym typeface="Wingdings" panose="05000000000000000000" pitchFamily="2" charset="2"/>
              </a:rPr>
              <a:t>gestire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glidein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anche</a:t>
            </a:r>
            <a:r>
              <a:rPr lang="en-US">
                <a:sym typeface="Wingdings" panose="05000000000000000000" pitchFamily="2" charset="2"/>
              </a:rPr>
              <a:t> in cluster remote: </a:t>
            </a:r>
            <a:r>
              <a:rPr lang="en-US" err="1">
                <a:sym typeface="Wingdings" panose="05000000000000000000" pitchFamily="2" charset="2"/>
              </a:rPr>
              <a:t>si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vuole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che</a:t>
            </a:r>
            <a:r>
              <a:rPr lang="en-US">
                <a:sym typeface="Wingdings" panose="05000000000000000000" pitchFamily="2" charset="2"/>
              </a:rPr>
              <a:t> I jobs </a:t>
            </a:r>
            <a:r>
              <a:rPr lang="en-US" err="1">
                <a:sym typeface="Wingdings" panose="05000000000000000000" pitchFamily="2" charset="2"/>
              </a:rPr>
              <a:t>possano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usare</a:t>
            </a:r>
            <a:r>
              <a:rPr lang="en-US">
                <a:sym typeface="Wingdings" panose="05000000000000000000" pitchFamily="2" charset="2"/>
              </a:rPr>
              <a:t> GPU di </a:t>
            </a:r>
            <a:r>
              <a:rPr lang="en-US" err="1">
                <a:sym typeface="Wingdings" panose="05000000000000000000" pitchFamily="2" charset="2"/>
              </a:rPr>
              <a:t>altri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noti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permettendo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l’accesso</a:t>
            </a:r>
            <a:r>
              <a:rPr lang="en-US">
                <a:sym typeface="Wingdings" panose="05000000000000000000" pitchFamily="2" charset="2"/>
              </a:rPr>
              <a:t> del </a:t>
            </a:r>
            <a:r>
              <a:rPr lang="en-US" err="1">
                <a:sym typeface="Wingdings" panose="05000000000000000000" pitchFamily="2" charset="2"/>
              </a:rPr>
              <a:t>glidein</a:t>
            </a:r>
            <a:r>
              <a:rPr lang="en-US">
                <a:sym typeface="Wingdings" panose="05000000000000000000" pitchFamily="2" charset="2"/>
              </a:rPr>
              <a:t> ad </a:t>
            </a:r>
            <a:r>
              <a:rPr lang="en-US" err="1">
                <a:sym typeface="Wingdings" panose="05000000000000000000" pitchFamily="2" charset="2"/>
              </a:rPr>
              <a:t>altri</a:t>
            </a:r>
            <a:r>
              <a:rPr lang="en-US">
                <a:sym typeface="Wingdings" panose="05000000000000000000" pitchFamily="2" charset="2"/>
              </a:rPr>
              <a:t> jobs. </a:t>
            </a:r>
            <a:r>
              <a:rPr lang="en-US" err="1">
                <a:sym typeface="Wingdings" panose="05000000000000000000" pitchFamily="2" charset="2"/>
              </a:rPr>
              <a:t>Forse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creando</a:t>
            </a:r>
            <a:r>
              <a:rPr lang="en-US">
                <a:sym typeface="Wingdings" panose="05000000000000000000" pitchFamily="2" charset="2"/>
              </a:rPr>
              <a:t> un proxy.</a:t>
            </a:r>
          </a:p>
          <a:p>
            <a:r>
              <a:rPr lang="en-US">
                <a:sym typeface="Wingdings" panose="05000000000000000000" pitchFamily="2" charset="2"/>
              </a:rPr>
              <a:t>20 </a:t>
            </a:r>
            <a:r>
              <a:rPr lang="en-US" err="1">
                <a:sym typeface="Wingdings" panose="05000000000000000000" pitchFamily="2" charset="2"/>
              </a:rPr>
              <a:t>totali</a:t>
            </a:r>
            <a:r>
              <a:rPr lang="en-US">
                <a:sym typeface="Wingdings" panose="05000000000000000000" pitchFamily="2" charset="2"/>
              </a:rPr>
              <a:t>. </a:t>
            </a:r>
          </a:p>
          <a:p>
            <a:endParaRPr lang="en-US">
              <a:sym typeface="Wingdings" panose="05000000000000000000" pitchFamily="2" charset="2"/>
            </a:endParaRPr>
          </a:p>
          <a:p>
            <a:r>
              <a:rPr lang="en-US"/>
              <a:t>Slides </a:t>
            </a:r>
            <a:r>
              <a:rPr lang="en-US" err="1"/>
              <a:t>fino</a:t>
            </a:r>
            <a:r>
              <a:rPr lang="en-US"/>
              <a:t> 10 </a:t>
            </a:r>
            <a:r>
              <a:rPr lang="en-US" err="1"/>
              <a:t>modello+slides</a:t>
            </a:r>
            <a:r>
              <a:rPr lang="en-US"/>
              <a:t> 16 </a:t>
            </a:r>
            <a:r>
              <a:rPr lang="en-US" err="1"/>
              <a:t>nel</a:t>
            </a:r>
            <a:r>
              <a:rPr lang="en-US"/>
              <a:t> </a:t>
            </a:r>
            <a:r>
              <a:rPr lang="en-US" err="1"/>
              <a:t>glidein</a:t>
            </a:r>
            <a:r>
              <a:rPr lang="en-US"/>
              <a:t> e’ </a:t>
            </a:r>
            <a:r>
              <a:rPr lang="en-US" err="1"/>
              <a:t>eseguito</a:t>
            </a:r>
            <a:r>
              <a:rPr lang="en-US"/>
              <a:t> il job. Il </a:t>
            </a:r>
            <a:r>
              <a:rPr lang="en-US" err="1"/>
              <a:t>glidein</a:t>
            </a:r>
            <a:r>
              <a:rPr lang="en-US"/>
              <a:t> </a:t>
            </a:r>
            <a:r>
              <a:rPr lang="en-US" err="1"/>
              <a:t>permette</a:t>
            </a:r>
            <a:r>
              <a:rPr lang="en-US"/>
              <a:t> di </a:t>
            </a:r>
            <a:r>
              <a:rPr lang="en-US" err="1"/>
              <a:t>effettuare</a:t>
            </a:r>
            <a:r>
              <a:rPr lang="en-US"/>
              <a:t> </a:t>
            </a:r>
            <a:r>
              <a:rPr lang="en-US" err="1"/>
              <a:t>fasi</a:t>
            </a:r>
            <a:r>
              <a:rPr lang="en-US"/>
              <a:t>: set up </a:t>
            </a:r>
            <a:r>
              <a:rPr lang="en-US" err="1"/>
              <a:t>si</a:t>
            </a:r>
            <a:r>
              <a:rPr lang="en-US"/>
              <a:t> </a:t>
            </a:r>
            <a:r>
              <a:rPr lang="en-US" err="1"/>
              <a:t>prepara</a:t>
            </a:r>
            <a:r>
              <a:rPr lang="en-US"/>
              <a:t> il Triton server.</a:t>
            </a:r>
          </a:p>
          <a:p>
            <a:r>
              <a:rPr lang="en-US"/>
              <a:t>Next </a:t>
            </a:r>
            <a:r>
              <a:rPr lang="en-US" err="1"/>
              <a:t>aims:prima</a:t>
            </a:r>
            <a:r>
              <a:rPr lang="en-US"/>
              <a:t> del job </a:t>
            </a:r>
            <a:r>
              <a:rPr lang="en-US" err="1"/>
              <a:t>c’e</a:t>
            </a:r>
            <a:r>
              <a:rPr lang="en-US"/>
              <a:t>’ test e setup. Si fa partite via </a:t>
            </a:r>
            <a:r>
              <a:rPr lang="en-US" err="1"/>
              <a:t>apptainer</a:t>
            </a:r>
            <a:r>
              <a:rPr lang="en-US"/>
              <a:t> (</a:t>
            </a:r>
            <a:r>
              <a:rPr lang="en-US" err="1"/>
              <a:t>cioe</a:t>
            </a:r>
            <a:r>
              <a:rPr lang="en-US"/>
              <a:t>’ da un container)</a:t>
            </a:r>
          </a:p>
          <a:p>
            <a:r>
              <a:rPr lang="en-US"/>
              <a:t>via </a:t>
            </a:r>
            <a:r>
              <a:rPr lang="en-US" err="1"/>
              <a:t>apptainer</a:t>
            </a:r>
            <a:r>
              <a:rPr lang="en-US"/>
              <a:t> start of Triton server in portable </a:t>
            </a:r>
            <a:r>
              <a:rPr lang="en-US" err="1"/>
              <a:t>containet</a:t>
            </a:r>
            <a:r>
              <a:rPr lang="en-US"/>
              <a:t> + make it available to user job</a:t>
            </a:r>
          </a:p>
          <a:p>
            <a:r>
              <a:rPr lang="en-US" err="1"/>
              <a:t>Nello</a:t>
            </a:r>
            <a:r>
              <a:rPr lang="en-US"/>
              <a:t> </a:t>
            </a:r>
            <a:r>
              <a:rPr lang="en-US" err="1"/>
              <a:t>stesso</a:t>
            </a:r>
            <a:r>
              <a:rPr lang="en-US"/>
              <a:t> </a:t>
            </a:r>
            <a:r>
              <a:rPr lang="en-US" err="1"/>
              <a:t>glidein</a:t>
            </a:r>
            <a:r>
              <a:rPr lang="en-US"/>
              <a:t> </a:t>
            </a:r>
            <a:r>
              <a:rPr lang="en-US" err="1"/>
              <a:t>possono</a:t>
            </a:r>
            <a:r>
              <a:rPr lang="en-US"/>
              <a:t> </a:t>
            </a:r>
            <a:r>
              <a:rPr lang="en-US" err="1"/>
              <a:t>girare</a:t>
            </a:r>
            <a:r>
              <a:rPr lang="en-US"/>
              <a:t> piu’ </a:t>
            </a:r>
            <a:r>
              <a:rPr lang="en-US" err="1"/>
              <a:t>cose</a:t>
            </a:r>
            <a:endParaRPr lang="en-US"/>
          </a:p>
          <a:p>
            <a:pPr lvl="1"/>
            <a:r>
              <a:rPr lang="en-US"/>
              <a:t>Container con triton</a:t>
            </a:r>
          </a:p>
          <a:p>
            <a:pPr lvl="1"/>
            <a:r>
              <a:rPr lang="en-US"/>
              <a:t>Job </a:t>
            </a:r>
            <a:r>
              <a:rPr lang="en-US" err="1"/>
              <a:t>dall’utente</a:t>
            </a:r>
            <a:r>
              <a:rPr lang="en-US"/>
              <a:t> </a:t>
            </a:r>
            <a:r>
              <a:rPr lang="en-US" err="1"/>
              <a:t>che</a:t>
            </a:r>
            <a:r>
              <a:rPr lang="en-US"/>
              <a:t> </a:t>
            </a:r>
            <a:r>
              <a:rPr lang="en-US" err="1"/>
              <a:t>si</a:t>
            </a:r>
            <a:r>
              <a:rPr lang="en-US"/>
              <a:t> </a:t>
            </a:r>
            <a:r>
              <a:rPr lang="en-US" err="1"/>
              <a:t>collegano</a:t>
            </a:r>
            <a:r>
              <a:rPr lang="en-US"/>
              <a:t> al </a:t>
            </a:r>
            <a:r>
              <a:rPr lang="en-US" err="1"/>
              <a:t>trito</a:t>
            </a:r>
            <a:r>
              <a:rPr lang="en-US"/>
              <a:t> server</a:t>
            </a:r>
          </a:p>
          <a:p>
            <a:pPr lvl="1"/>
            <a:r>
              <a:rPr lang="en-US"/>
              <a:t>Script fa </a:t>
            </a:r>
            <a:r>
              <a:rPr lang="en-US" err="1"/>
              <a:t>partire</a:t>
            </a:r>
            <a:r>
              <a:rPr lang="en-US"/>
              <a:t> il triton e </a:t>
            </a:r>
            <a:r>
              <a:rPr lang="en-US" err="1"/>
              <a:t>permette</a:t>
            </a:r>
            <a:r>
              <a:rPr lang="en-US"/>
              <a:t> poi al </a:t>
            </a:r>
            <a:r>
              <a:rPr lang="en-US" err="1"/>
              <a:t>glidein</a:t>
            </a:r>
            <a:r>
              <a:rPr lang="en-US"/>
              <a:t> di </a:t>
            </a:r>
            <a:r>
              <a:rPr lang="en-US" err="1"/>
              <a:t>continuare</a:t>
            </a:r>
            <a:r>
              <a:rPr lang="en-US"/>
              <a:t> a </a:t>
            </a:r>
            <a:r>
              <a:rPr lang="en-US" err="1"/>
              <a:t>accettare</a:t>
            </a:r>
            <a:r>
              <a:rPr lang="en-US"/>
              <a:t> I jobs da </a:t>
            </a:r>
            <a:r>
              <a:rPr lang="en-US" err="1"/>
              <a:t>eseguire</a:t>
            </a:r>
            <a:endParaRPr lang="en-US"/>
          </a:p>
          <a:p>
            <a:r>
              <a:rPr lang="en-US"/>
              <a:t>Nvidia triton server</a:t>
            </a:r>
          </a:p>
          <a:p>
            <a:r>
              <a:rPr lang="en-US"/>
              <a:t>Definition: script to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5084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Nel Sistema </a:t>
            </a:r>
            <a:r>
              <a:rPr lang="en-US" err="1"/>
              <a:t>distriubuito</a:t>
            </a:r>
            <a:r>
              <a:rPr lang="en-US"/>
              <a:t> centrale e’ il </a:t>
            </a:r>
            <a:r>
              <a:rPr lang="en-US" err="1"/>
              <a:t>ruolo</a:t>
            </a:r>
            <a:r>
              <a:rPr lang="en-US"/>
              <a:t> del Triton server, definite come un open source inference serving software.</a:t>
            </a:r>
          </a:p>
          <a:p>
            <a:r>
              <a:rPr lang="en-US"/>
              <a:t>E’ </a:t>
            </a:r>
            <a:r>
              <a:rPr lang="en-US" err="1"/>
              <a:t>usato</a:t>
            </a:r>
            <a:r>
              <a:rPr lang="en-US"/>
              <a:t> </a:t>
            </a:r>
            <a:r>
              <a:rPr lang="en-US" err="1"/>
              <a:t>relativamente</a:t>
            </a:r>
            <a:r>
              <a:rPr lang="en-US"/>
              <a:t> alle GPU.</a:t>
            </a:r>
          </a:p>
          <a:p>
            <a:r>
              <a:rPr lang="en-US"/>
              <a:t>Il server </a:t>
            </a:r>
            <a:r>
              <a:rPr lang="en-US" err="1"/>
              <a:t>prende</a:t>
            </a:r>
            <a:r>
              <a:rPr lang="en-US"/>
              <a:t> </a:t>
            </a:r>
            <a:r>
              <a:rPr lang="en-US" err="1"/>
              <a:t>possesso</a:t>
            </a:r>
            <a:r>
              <a:rPr lang="en-US"/>
              <a:t>  </a:t>
            </a:r>
            <a:r>
              <a:rPr lang="en-US" err="1"/>
              <a:t>della</a:t>
            </a:r>
            <a:r>
              <a:rPr lang="en-US"/>
              <a:t> </a:t>
            </a:r>
            <a:r>
              <a:rPr lang="en-US" err="1"/>
              <a:t>gou</a:t>
            </a:r>
            <a:r>
              <a:rPr lang="en-US"/>
              <a:t> e </a:t>
            </a:r>
            <a:r>
              <a:rPr lang="en-US" err="1"/>
              <a:t>permette</a:t>
            </a:r>
            <a:r>
              <a:rPr lang="en-US"/>
              <a:t> accesso a </a:t>
            </a:r>
            <a:r>
              <a:rPr lang="en-US" err="1"/>
              <a:t>gpu</a:t>
            </a:r>
            <a:r>
              <a:rPr lang="en-US"/>
              <a:t> da </a:t>
            </a:r>
            <a:r>
              <a:rPr lang="en-US" err="1"/>
              <a:t>altro</a:t>
            </a:r>
            <a:r>
              <a:rPr lang="en-US"/>
              <a:t> (</a:t>
            </a:r>
            <a:r>
              <a:rPr lang="en-US" err="1"/>
              <a:t>programmu</a:t>
            </a:r>
            <a:r>
              <a:rPr lang="en-US"/>
              <a:t>). </a:t>
            </a:r>
            <a:r>
              <a:rPr lang="en-US" err="1"/>
              <a:t>Inoltre</a:t>
            </a:r>
            <a:r>
              <a:rPr lang="en-US"/>
              <a:t> </a:t>
            </a:r>
            <a:r>
              <a:rPr lang="en-US" err="1"/>
              <a:t>renfe</a:t>
            </a:r>
            <a:r>
              <a:rPr lang="en-US"/>
              <a:t> </a:t>
            </a:r>
            <a:r>
              <a:rPr lang="en-US" err="1"/>
              <a:t>possibile</a:t>
            </a:r>
            <a:r>
              <a:rPr lang="en-US"/>
              <a:t> </a:t>
            </a:r>
            <a:r>
              <a:rPr lang="en-US" err="1"/>
              <a:t>usarle</a:t>
            </a:r>
            <a:r>
              <a:rPr lang="en-US"/>
              <a:t> la </a:t>
            </a:r>
            <a:r>
              <a:rPr lang="en-US" err="1"/>
              <a:t>gpu</a:t>
            </a:r>
            <a:r>
              <a:rPr lang="en-US"/>
              <a:t> in remote.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020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Triton </a:t>
            </a:r>
            <a:r>
              <a:rPr lang="en-US" err="1"/>
              <a:t>permette</a:t>
            </a:r>
            <a:r>
              <a:rPr lang="en-US"/>
              <a:t> </a:t>
            </a:r>
            <a:r>
              <a:rPr lang="en-US" err="1"/>
              <a:t>condividere</a:t>
            </a:r>
            <a:r>
              <a:rPr lang="en-US"/>
              <a:t> </a:t>
            </a:r>
            <a:r>
              <a:rPr lang="en-US" err="1"/>
              <a:t>gpu</a:t>
            </a:r>
            <a:r>
              <a:rPr lang="en-US"/>
              <a:t> e </a:t>
            </a:r>
            <a:r>
              <a:rPr lang="en-US" err="1"/>
              <a:t>usarla</a:t>
            </a:r>
            <a:r>
              <a:rPr lang="en-US"/>
              <a:t> </a:t>
            </a:r>
            <a:r>
              <a:rPr lang="en-US" err="1"/>
              <a:t>quando</a:t>
            </a:r>
            <a:r>
              <a:rPr lang="en-US"/>
              <a:t> </a:t>
            </a:r>
            <a:r>
              <a:rPr lang="en-US" err="1"/>
              <a:t>disponibile</a:t>
            </a:r>
            <a:r>
              <a:rPr lang="en-US"/>
              <a:t> da </a:t>
            </a:r>
            <a:r>
              <a:rPr lang="en-US" err="1"/>
              <a:t>parte</a:t>
            </a:r>
            <a:r>
              <a:rPr lang="en-US"/>
              <a:t> dei </a:t>
            </a:r>
            <a:r>
              <a:rPr lang="en-US" err="1"/>
              <a:t>processi</a:t>
            </a:r>
            <a:r>
              <a:rPr lang="en-US"/>
              <a:t> (</a:t>
            </a:r>
            <a:r>
              <a:rPr lang="en-US" err="1"/>
              <a:t>locali</a:t>
            </a:r>
            <a:r>
              <a:rPr lang="en-US"/>
              <a:t> o remote, cloud, clusters)  </a:t>
            </a:r>
            <a:r>
              <a:rPr lang="en-US" err="1"/>
              <a:t>che</a:t>
            </a:r>
            <a:r>
              <a:rPr lang="en-US"/>
              <a:t> ne </a:t>
            </a:r>
            <a:r>
              <a:rPr lang="en-US" err="1"/>
              <a:t>fanno</a:t>
            </a:r>
            <a:r>
              <a:rPr lang="en-US"/>
              <a:t> </a:t>
            </a:r>
            <a:r>
              <a:rPr lang="en-US" err="1"/>
              <a:t>richiesta</a:t>
            </a:r>
            <a:r>
              <a:rPr lang="en-US"/>
              <a:t>.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5104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Tutti I worker nodes </a:t>
            </a:r>
            <a:r>
              <a:rPr lang="en-US" err="1"/>
              <a:t>sono</a:t>
            </a:r>
            <a:r>
              <a:rPr lang="en-US"/>
              <a:t> </a:t>
            </a:r>
            <a:r>
              <a:rPr lang="en-US" err="1"/>
              <a:t>diversi</a:t>
            </a:r>
            <a:r>
              <a:rPr lang="en-US"/>
              <a:t>, </a:t>
            </a:r>
            <a:r>
              <a:rPr lang="en-US" err="1"/>
              <a:t>quindi</a:t>
            </a:r>
            <a:r>
              <a:rPr lang="en-US"/>
              <a:t> </a:t>
            </a:r>
            <a:r>
              <a:rPr lang="en-US" err="1"/>
              <a:t>c’e</a:t>
            </a:r>
            <a:r>
              <a:rPr lang="en-US"/>
              <a:t>’ la </a:t>
            </a:r>
            <a:r>
              <a:rPr lang="en-US" err="1"/>
              <a:t>necessita</a:t>
            </a:r>
            <a:r>
              <a:rPr lang="en-US"/>
              <a:t>’  di </a:t>
            </a:r>
            <a:r>
              <a:rPr lang="en-US" err="1"/>
              <a:t>usare</a:t>
            </a:r>
            <a:r>
              <a:rPr lang="en-US"/>
              <a:t> </a:t>
            </a:r>
            <a:r>
              <a:rPr lang="en-US" err="1"/>
              <a:t>vm</a:t>
            </a:r>
            <a:r>
              <a:rPr lang="en-US"/>
              <a:t> e container per </a:t>
            </a:r>
            <a:r>
              <a:rPr lang="en-US" err="1"/>
              <a:t>uniformarli</a:t>
            </a:r>
            <a:r>
              <a:rPr lang="en-US"/>
              <a:t>. </a:t>
            </a:r>
            <a:r>
              <a:rPr lang="en-US" err="1"/>
              <a:t>Preferibilmente</a:t>
            </a:r>
            <a:r>
              <a:rPr lang="en-US"/>
              <a:t> c</a:t>
            </a:r>
          </a:p>
          <a:p>
            <a:r>
              <a:rPr lang="en-US"/>
              <a:t>Definition + </a:t>
            </a:r>
            <a:r>
              <a:rPr lang="en-US" err="1"/>
              <a:t>consentono</a:t>
            </a:r>
            <a:r>
              <a:rPr lang="en-US"/>
              <a:t> </a:t>
            </a:r>
            <a:r>
              <a:rPr lang="en-US" err="1"/>
              <a:t>isolare</a:t>
            </a:r>
            <a:r>
              <a:rPr lang="en-US"/>
              <a:t> </a:t>
            </a:r>
            <a:r>
              <a:rPr lang="en-US" err="1"/>
              <a:t>servizio</a:t>
            </a:r>
            <a:r>
              <a:rPr lang="en-US"/>
              <a:t> e </a:t>
            </a:r>
            <a:r>
              <a:rPr lang="en-US" err="1"/>
              <a:t>incapsulare</a:t>
            </a:r>
            <a:r>
              <a:rPr lang="en-US"/>
              <a:t> </a:t>
            </a:r>
            <a:r>
              <a:rPr lang="en-US" err="1"/>
              <a:t>programma</a:t>
            </a:r>
            <a:r>
              <a:rPr lang="en-US"/>
              <a:t> e sue </a:t>
            </a:r>
            <a:r>
              <a:rPr lang="en-US" err="1"/>
              <a:t>dipensenze</a:t>
            </a:r>
            <a:r>
              <a:rPr lang="en-US"/>
              <a:t> per </a:t>
            </a:r>
            <a:r>
              <a:rPr lang="en-US" err="1"/>
              <a:t>renderleo</a:t>
            </a:r>
            <a:r>
              <a:rPr lang="en-US"/>
              <a:t> </a:t>
            </a:r>
            <a:r>
              <a:rPr lang="en-US" err="1"/>
              <a:t>trasportabile</a:t>
            </a:r>
            <a:r>
              <a:rPr lang="en-US"/>
              <a:t> </a:t>
            </a:r>
            <a:r>
              <a:rPr lang="en-US" err="1"/>
              <a:t>facilmente</a:t>
            </a:r>
            <a:r>
              <a:rPr lang="en-US"/>
              <a:t>.</a:t>
            </a:r>
          </a:p>
          <a:p>
            <a:r>
              <a:rPr lang="en-US"/>
              <a:t>VM piu’ </a:t>
            </a:r>
            <a:r>
              <a:rPr lang="en-US" err="1"/>
              <a:t>diffusa</a:t>
            </a:r>
            <a:r>
              <a:rPr lang="en-US"/>
              <a:t> ma container piu’ </a:t>
            </a:r>
            <a:r>
              <a:rPr lang="en-US" err="1"/>
              <a:t>leggeri</a:t>
            </a:r>
            <a:r>
              <a:rPr lang="en-US"/>
              <a:t> </a:t>
            </a:r>
            <a:r>
              <a:rPr lang="en-US" err="1"/>
              <a:t>computazionalmente</a:t>
            </a:r>
            <a:r>
              <a:rPr lang="en-US"/>
              <a:t>, </a:t>
            </a:r>
            <a:r>
              <a:rPr lang="en-US" err="1"/>
              <a:t>quindi</a:t>
            </a:r>
            <a:r>
              <a:rPr lang="en-US"/>
              <a:t> </a:t>
            </a:r>
            <a:r>
              <a:rPr lang="en-US" err="1"/>
              <a:t>preferiti</a:t>
            </a:r>
            <a:r>
              <a:rPr lang="en-US"/>
              <a:t> per la nostra </a:t>
            </a:r>
            <a:r>
              <a:rPr lang="en-US" err="1"/>
              <a:t>applicazione</a:t>
            </a:r>
            <a:r>
              <a:rPr lang="en-US"/>
              <a:t>.</a:t>
            </a:r>
          </a:p>
          <a:p>
            <a:endParaRPr lang="en-US"/>
          </a:p>
          <a:p>
            <a:r>
              <a:rPr lang="en-US" err="1"/>
              <a:t>Apptainer</a:t>
            </a:r>
            <a:r>
              <a:rPr lang="en-US"/>
              <a:t> </a:t>
            </a:r>
            <a:r>
              <a:rPr lang="en-US" err="1"/>
              <a:t>fornisce</a:t>
            </a:r>
            <a:r>
              <a:rPr lang="en-US"/>
              <a:t> support per far </a:t>
            </a:r>
            <a:r>
              <a:rPr lang="en-US" err="1"/>
              <a:t>girare</a:t>
            </a:r>
            <a:r>
              <a:rPr lang="en-US"/>
              <a:t> container. </a:t>
            </a:r>
            <a:r>
              <a:rPr lang="en-US" err="1"/>
              <a:t>Vantaggio</a:t>
            </a:r>
            <a:r>
              <a:rPr lang="en-US"/>
              <a:t> </a:t>
            </a:r>
            <a:r>
              <a:rPr lang="en-US" err="1"/>
              <a:t>che</a:t>
            </a:r>
            <a:r>
              <a:rPr lang="en-US"/>
              <a:t> </a:t>
            </a:r>
            <a:r>
              <a:rPr lang="en-US" err="1"/>
              <a:t>girano</a:t>
            </a:r>
            <a:r>
              <a:rPr lang="en-US"/>
              <a:t> in modo non </a:t>
            </a:r>
            <a:r>
              <a:rPr lang="en-US" err="1"/>
              <a:t>privilegiato</a:t>
            </a:r>
            <a:r>
              <a:rPr lang="en-US"/>
              <a:t>.</a:t>
            </a:r>
          </a:p>
          <a:p>
            <a:endParaRPr lang="en-US"/>
          </a:p>
          <a:p>
            <a:r>
              <a:rPr lang="en-US" b="1">
                <a:solidFill>
                  <a:srgbClr val="333333"/>
                </a:solidFill>
                <a:latin typeface="NVIDIA Sans"/>
              </a:rPr>
              <a:t>Virtual machines </a:t>
            </a:r>
            <a:r>
              <a:rPr lang="en-US">
                <a:solidFill>
                  <a:srgbClr val="333333"/>
                </a:solidFill>
                <a:latin typeface="NVIDIA Sans"/>
              </a:rPr>
              <a:t>(VM): isolated software environments that mimic physical computers, running multiple operating systems on a single hardware.</a:t>
            </a:r>
          </a:p>
          <a:p>
            <a:r>
              <a:rPr lang="en-US" b="1">
                <a:solidFill>
                  <a:srgbClr val="333333"/>
                </a:solidFill>
                <a:latin typeface="NVIDIA Sans"/>
              </a:rPr>
              <a:t>Containers: </a:t>
            </a:r>
            <a:r>
              <a:rPr lang="en-US">
                <a:solidFill>
                  <a:srgbClr val="333333"/>
                </a:solidFill>
                <a:latin typeface="NVIDIA Sans"/>
              </a:rPr>
              <a:t>lightweight, portable packages holding applications and their dependencies. </a:t>
            </a:r>
          </a:p>
          <a:p>
            <a:r>
              <a:rPr lang="en-US">
                <a:solidFill>
                  <a:srgbClr val="333333"/>
                </a:solidFill>
                <a:latin typeface="NVIDIA Sans"/>
              </a:rPr>
              <a:t>Both enhance efficiency, enabling easy software deployment, resource optimization, and seamless scaling in modern computing landscapes.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i="1" err="1">
                <a:solidFill>
                  <a:srgbClr val="333333"/>
                </a:solidFill>
                <a:latin typeface="NVIDIA Sans"/>
              </a:rPr>
              <a:t>Apptainer</a:t>
            </a:r>
            <a:r>
              <a:rPr lang="en-US">
                <a:solidFill>
                  <a:srgbClr val="333333"/>
                </a:solidFill>
                <a:latin typeface="NVIDIA Sans"/>
              </a:rPr>
              <a:t>: Orchestrates container clusters for scaling, and management, streamlining app distribution across diverse environments with simplicity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1408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Glidein</a:t>
            </a:r>
            <a:r>
              <a:rPr lang="en-US"/>
              <a:t> e’ un pilot job, </a:t>
            </a:r>
            <a:r>
              <a:rPr lang="en-US" err="1"/>
              <a:t>permette</a:t>
            </a:r>
            <a:r>
              <a:rPr lang="en-US"/>
              <a:t> </a:t>
            </a:r>
            <a:r>
              <a:rPr lang="en-US" err="1"/>
              <a:t>l’inizio</a:t>
            </a:r>
            <a:r>
              <a:rPr lang="en-US"/>
              <a:t> del </a:t>
            </a:r>
            <a:r>
              <a:rPr lang="en-US" err="1"/>
              <a:t>processo</a:t>
            </a:r>
            <a:r>
              <a:rPr lang="en-US"/>
              <a:t>. </a:t>
            </a:r>
            <a:r>
              <a:rPr lang="en-US" err="1"/>
              <a:t>Permette</a:t>
            </a:r>
            <a:r>
              <a:rPr lang="en-US"/>
              <a:t> di far </a:t>
            </a:r>
            <a:r>
              <a:rPr lang="en-US" err="1"/>
              <a:t>partire</a:t>
            </a:r>
            <a:r>
              <a:rPr lang="en-US"/>
              <a:t> la </a:t>
            </a:r>
            <a:r>
              <a:rPr lang="en-US" err="1"/>
              <a:t>simulazione</a:t>
            </a:r>
            <a:r>
              <a:rPr lang="en-US"/>
              <a:t> </a:t>
            </a:r>
            <a:r>
              <a:rPr lang="en-US" err="1"/>
              <a:t>inviata</a:t>
            </a:r>
            <a:r>
              <a:rPr lang="en-US"/>
              <a:t> </a:t>
            </a:r>
            <a:r>
              <a:rPr lang="en-US" err="1"/>
              <a:t>dallo</a:t>
            </a:r>
            <a:r>
              <a:rPr lang="en-US"/>
              <a:t> user.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0549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Il </a:t>
            </a:r>
            <a:r>
              <a:rPr lang="en-US" err="1"/>
              <a:t>processo</a:t>
            </a:r>
            <a:r>
              <a:rPr lang="en-US"/>
              <a:t> di </a:t>
            </a:r>
            <a:r>
              <a:rPr lang="en-US" err="1"/>
              <a:t>esecuzione</a:t>
            </a:r>
            <a:r>
              <a:rPr lang="en-US"/>
              <a:t> dei </a:t>
            </a:r>
            <a:r>
              <a:rPr lang="en-US" err="1"/>
              <a:t>programmi</a:t>
            </a:r>
            <a:r>
              <a:rPr lang="en-US"/>
              <a:t> (</a:t>
            </a:r>
            <a:r>
              <a:rPr lang="en-US" err="1"/>
              <a:t>chiamati</a:t>
            </a:r>
            <a:r>
              <a:rPr lang="en-US"/>
              <a:t> custom script) </a:t>
            </a:r>
            <a:r>
              <a:rPr lang="en-US" err="1"/>
              <a:t>all’interno</a:t>
            </a:r>
            <a:r>
              <a:rPr lang="en-US"/>
              <a:t> del </a:t>
            </a:r>
            <a:r>
              <a:rPr lang="en-US" err="1"/>
              <a:t>Glidein</a:t>
            </a:r>
            <a:r>
              <a:rPr lang="en-US"/>
              <a:t> </a:t>
            </a:r>
            <a:r>
              <a:rPr lang="en-US" err="1"/>
              <a:t>prevede</a:t>
            </a:r>
            <a:r>
              <a:rPr lang="en-US"/>
              <a:t> 4 </a:t>
            </a:r>
            <a:r>
              <a:rPr lang="en-US" err="1"/>
              <a:t>momenti</a:t>
            </a:r>
            <a:r>
              <a:rPr lang="en-US"/>
              <a:t> o </a:t>
            </a:r>
            <a:r>
              <a:rPr lang="en-US" err="1"/>
              <a:t>fasi</a:t>
            </a:r>
            <a:r>
              <a:rPr lang="en-US"/>
              <a:t>: startup, pre or after job and cleanup.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Nella </a:t>
            </a:r>
            <a:r>
              <a:rPr lang="en-US" err="1"/>
              <a:t>configurazione</a:t>
            </a:r>
            <a:r>
              <a:rPr lang="en-US"/>
              <a:t> component </a:t>
            </a:r>
            <a:r>
              <a:rPr lang="en-US" err="1"/>
              <a:t>glidein</a:t>
            </a:r>
            <a:r>
              <a:rPr lang="en-US"/>
              <a:t> </a:t>
            </a:r>
            <a:r>
              <a:rPr lang="en-US" err="1"/>
              <a:t>c’e</a:t>
            </a:r>
            <a:r>
              <a:rPr lang="en-US"/>
              <a:t>’ </a:t>
            </a:r>
            <a:r>
              <a:rPr lang="en-US" err="1"/>
              <a:t>sezione</a:t>
            </a:r>
            <a:r>
              <a:rPr lang="en-US"/>
              <a:t> file dove </a:t>
            </a:r>
            <a:r>
              <a:rPr lang="en-US" err="1"/>
              <a:t>specificare</a:t>
            </a:r>
            <a:r>
              <a:rPr lang="en-US"/>
              <a:t> </a:t>
            </a:r>
            <a:r>
              <a:rPr lang="en-US" err="1"/>
              <a:t>programmi</a:t>
            </a:r>
            <a:r>
              <a:rPr lang="en-US"/>
              <a:t> per test e setup del </a:t>
            </a:r>
            <a:r>
              <a:rPr lang="en-US" err="1"/>
              <a:t>nodo</a:t>
            </a:r>
            <a:r>
              <a:rPr lang="en-US"/>
              <a:t>.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Noi ci </a:t>
            </a:r>
            <a:r>
              <a:rPr lang="en-US" err="1"/>
              <a:t>focalizziamo</a:t>
            </a:r>
            <a:r>
              <a:rPr lang="en-US"/>
              <a:t>  </a:t>
            </a:r>
            <a:r>
              <a:rPr lang="en-US" err="1"/>
              <a:t>nella</a:t>
            </a:r>
            <a:r>
              <a:rPr lang="en-US"/>
              <a:t> prima </a:t>
            </a:r>
            <a:r>
              <a:rPr lang="en-US" err="1"/>
              <a:t>fase</a:t>
            </a:r>
            <a:r>
              <a:rPr lang="en-US"/>
              <a:t> di setup per far </a:t>
            </a:r>
            <a:r>
              <a:rPr lang="en-US" err="1"/>
              <a:t>partire</a:t>
            </a:r>
            <a:r>
              <a:rPr lang="en-US"/>
              <a:t> Triton server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----</a:t>
            </a:r>
          </a:p>
          <a:p>
            <a:r>
              <a:rPr lang="en-US"/>
              <a:t>This is a machine (worker node, host, node, resource), managed by a (Local) Resource Manager</a:t>
            </a:r>
          </a:p>
          <a:p>
            <a:r>
              <a:rPr lang="en-US"/>
              <a:t>More frequently virtual than not</a:t>
            </a:r>
          </a:p>
          <a:p>
            <a:r>
              <a:rPr lang="en-US"/>
              <a:t>Characterized by its resources (dimensions):</a:t>
            </a:r>
          </a:p>
          <a:p>
            <a:pPr lvl="1"/>
            <a:r>
              <a:rPr lang="en-US"/>
              <a:t>CPUs (or total number of cores)</a:t>
            </a:r>
          </a:p>
          <a:p>
            <a:pPr lvl="1"/>
            <a:r>
              <a:rPr lang="en-US"/>
              <a:t>RAM (memory)</a:t>
            </a:r>
          </a:p>
          <a:p>
            <a:pPr lvl="1"/>
            <a:r>
              <a:rPr lang="en-US"/>
              <a:t>Disk</a:t>
            </a:r>
          </a:p>
          <a:p>
            <a:r>
              <a:rPr lang="en-US"/>
              <a:t>There can be other special resources that the node provides: GPUs, access to devices, software, </a:t>
            </a:r>
            <a:r>
              <a:rPr lang="is-IS"/>
              <a:t>… </a:t>
            </a:r>
          </a:p>
          <a:p>
            <a:r>
              <a:rPr lang="en-US"/>
              <a:t>The </a:t>
            </a:r>
            <a:r>
              <a:rPr lang="en-US" err="1"/>
              <a:t>Glidein</a:t>
            </a:r>
            <a:r>
              <a:rPr lang="en-US"/>
              <a:t> will receive all the node or part of it </a:t>
            </a:r>
          </a:p>
          <a:p>
            <a:r>
              <a:rPr lang="en-US"/>
              <a:t>Sometime is not easy to identify everything used by a job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7773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>
                <a:sym typeface="Wingdings" panose="05000000000000000000" pitchFamily="2" charset="2"/>
              </a:rPr>
              <a:t>Noi ci concentriamo nella prima fase, quella di startup che fa partire il Triton server usando apptainer (quindi da un portable container).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>
                <a:sym typeface="Wingdings" panose="05000000000000000000" pitchFamily="2" charset="2"/>
              </a:rPr>
              <a:t>Consideriamo ora per iniziare l’esempio che glinedin sia in un singolo nodo.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>
                <a:sym typeface="Wingdings" panose="05000000000000000000" pitchFamily="2" charset="2"/>
              </a:rPr>
              <a:t>Durante startup ci sono tanti script che fanno </a:t>
            </a:r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>
                <a:sym typeface="Wingdings" panose="05000000000000000000" pitchFamily="2" charset="2"/>
              </a:rPr>
              <a:t>test per verificare worker node funzioni bene</a:t>
            </a:r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>
                <a:sym typeface="Wingdings" panose="05000000000000000000" pitchFamily="2" charset="2"/>
              </a:rPr>
              <a:t>fanno set up, preparano il wn per eseguire il lavoro.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>
                <a:sym typeface="Wingdings" panose="05000000000000000000" pitchFamily="2" charset="2"/>
              </a:rPr>
              <a:t>Possono esserci piu jobs: glidein puo farli girare in parallelo o sequenza!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it-IT">
              <a:sym typeface="Wingdings" panose="05000000000000000000" pitchFamily="2" charset="2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it-IT">
              <a:sym typeface="Wingdings" panose="05000000000000000000" pitchFamily="2" charset="2"/>
            </a:endParaRPr>
          </a:p>
          <a:p>
            <a:endParaRPr lang="en-US"/>
          </a:p>
          <a:p>
            <a:r>
              <a:rPr lang="en-US"/>
              <a:t>Make the container or the server available?</a:t>
            </a:r>
          </a:p>
          <a:p>
            <a:r>
              <a:rPr lang="en-US"/>
              <a:t>Mio Script </a:t>
            </a:r>
            <a:r>
              <a:rPr lang="en-US" err="1"/>
              <a:t>esegue</a:t>
            </a:r>
            <a:r>
              <a:rPr lang="en-US"/>
              <a:t> start up (1 </a:t>
            </a:r>
            <a:r>
              <a:rPr lang="en-US" err="1"/>
              <a:t>possibilita</a:t>
            </a:r>
            <a:r>
              <a:rPr lang="en-US"/>
              <a:t>’) e fa </a:t>
            </a:r>
            <a:r>
              <a:rPr lang="en-US" err="1"/>
              <a:t>partire</a:t>
            </a:r>
            <a:r>
              <a:rPr lang="en-US"/>
              <a:t> Triton</a:t>
            </a:r>
          </a:p>
          <a:p>
            <a:r>
              <a:rPr lang="en-US"/>
              <a:t>Next </a:t>
            </a:r>
            <a:r>
              <a:rPr lang="en-US" err="1"/>
              <a:t>aims:prima</a:t>
            </a:r>
            <a:r>
              <a:rPr lang="en-US"/>
              <a:t> del job </a:t>
            </a:r>
            <a:r>
              <a:rPr lang="en-US" err="1"/>
              <a:t>c’e</a:t>
            </a:r>
            <a:r>
              <a:rPr lang="en-US"/>
              <a:t>’ test e setup. Si fa partite via </a:t>
            </a:r>
            <a:r>
              <a:rPr lang="en-US" err="1"/>
              <a:t>apptainer</a:t>
            </a:r>
            <a:r>
              <a:rPr lang="en-US"/>
              <a:t> (</a:t>
            </a:r>
            <a:r>
              <a:rPr lang="en-US" err="1"/>
              <a:t>cioe</a:t>
            </a:r>
            <a:r>
              <a:rPr lang="en-US"/>
              <a:t>’ da un container)</a:t>
            </a:r>
          </a:p>
          <a:p>
            <a:r>
              <a:rPr lang="en-US"/>
              <a:t>via </a:t>
            </a:r>
            <a:r>
              <a:rPr lang="en-US" err="1"/>
              <a:t>apptainer</a:t>
            </a:r>
            <a:r>
              <a:rPr lang="en-US"/>
              <a:t> start of Triton server in portable </a:t>
            </a:r>
            <a:r>
              <a:rPr lang="en-US" err="1"/>
              <a:t>containet</a:t>
            </a:r>
            <a:r>
              <a:rPr lang="en-US"/>
              <a:t> + make it available to user job</a:t>
            </a:r>
          </a:p>
          <a:p>
            <a:r>
              <a:rPr lang="en-US" err="1"/>
              <a:t>Nello</a:t>
            </a:r>
            <a:r>
              <a:rPr lang="en-US"/>
              <a:t> </a:t>
            </a:r>
            <a:r>
              <a:rPr lang="en-US" err="1"/>
              <a:t>stesso</a:t>
            </a:r>
            <a:r>
              <a:rPr lang="en-US"/>
              <a:t> </a:t>
            </a:r>
            <a:r>
              <a:rPr lang="en-US" err="1"/>
              <a:t>glidein</a:t>
            </a:r>
            <a:r>
              <a:rPr lang="en-US"/>
              <a:t> </a:t>
            </a:r>
            <a:r>
              <a:rPr lang="en-US" err="1"/>
              <a:t>possono</a:t>
            </a:r>
            <a:r>
              <a:rPr lang="en-US"/>
              <a:t> </a:t>
            </a:r>
            <a:r>
              <a:rPr lang="en-US" err="1"/>
              <a:t>girare</a:t>
            </a:r>
            <a:r>
              <a:rPr lang="en-US"/>
              <a:t> piu’ </a:t>
            </a:r>
            <a:r>
              <a:rPr lang="en-US" err="1"/>
              <a:t>cose</a:t>
            </a:r>
            <a:endParaRPr lang="en-US"/>
          </a:p>
          <a:p>
            <a:pPr lvl="1"/>
            <a:r>
              <a:rPr lang="en-US"/>
              <a:t>Container con triton</a:t>
            </a:r>
          </a:p>
          <a:p>
            <a:pPr lvl="1"/>
            <a:r>
              <a:rPr lang="en-US"/>
              <a:t>Job </a:t>
            </a:r>
            <a:r>
              <a:rPr lang="en-US" err="1"/>
              <a:t>dall’utente</a:t>
            </a:r>
            <a:r>
              <a:rPr lang="en-US"/>
              <a:t> </a:t>
            </a:r>
            <a:r>
              <a:rPr lang="en-US" err="1"/>
              <a:t>che</a:t>
            </a:r>
            <a:r>
              <a:rPr lang="en-US"/>
              <a:t> </a:t>
            </a:r>
            <a:r>
              <a:rPr lang="en-US" err="1"/>
              <a:t>si</a:t>
            </a:r>
            <a:r>
              <a:rPr lang="en-US"/>
              <a:t> </a:t>
            </a:r>
            <a:r>
              <a:rPr lang="en-US" err="1"/>
              <a:t>collegano</a:t>
            </a:r>
            <a:r>
              <a:rPr lang="en-US"/>
              <a:t> al </a:t>
            </a:r>
            <a:r>
              <a:rPr lang="en-US" err="1"/>
              <a:t>trito</a:t>
            </a:r>
            <a:r>
              <a:rPr lang="en-US"/>
              <a:t> server</a:t>
            </a:r>
          </a:p>
          <a:p>
            <a:pPr lvl="1"/>
            <a:r>
              <a:rPr lang="en-US"/>
              <a:t>Script fa </a:t>
            </a:r>
            <a:r>
              <a:rPr lang="en-US" err="1"/>
              <a:t>partire</a:t>
            </a:r>
            <a:r>
              <a:rPr lang="en-US"/>
              <a:t> il triton e </a:t>
            </a:r>
            <a:r>
              <a:rPr lang="en-US" err="1"/>
              <a:t>permette</a:t>
            </a:r>
            <a:r>
              <a:rPr lang="en-US"/>
              <a:t> poi al </a:t>
            </a:r>
            <a:r>
              <a:rPr lang="en-US" err="1"/>
              <a:t>glidein</a:t>
            </a:r>
            <a:r>
              <a:rPr lang="en-US"/>
              <a:t> di </a:t>
            </a:r>
            <a:r>
              <a:rPr lang="en-US" err="1"/>
              <a:t>continuare</a:t>
            </a:r>
            <a:r>
              <a:rPr lang="en-US"/>
              <a:t> a </a:t>
            </a:r>
            <a:r>
              <a:rPr lang="en-US" err="1"/>
              <a:t>accettare</a:t>
            </a:r>
            <a:r>
              <a:rPr lang="en-US"/>
              <a:t> I jobs da </a:t>
            </a:r>
            <a:r>
              <a:rPr lang="en-US" err="1"/>
              <a:t>eseguire</a:t>
            </a:r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--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err="1">
                <a:sym typeface="Wingdings" panose="05000000000000000000" pitchFamily="2" charset="2"/>
              </a:rPr>
              <a:t>ora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glinedin</a:t>
            </a:r>
            <a:r>
              <a:rPr lang="en-US">
                <a:sym typeface="Wingdings" panose="05000000000000000000" pitchFamily="2" charset="2"/>
              </a:rPr>
              <a:t> e’ in un </a:t>
            </a:r>
            <a:r>
              <a:rPr lang="en-US" err="1">
                <a:sym typeface="Wingdings" panose="05000000000000000000" pitchFamily="2" charset="2"/>
              </a:rPr>
              <a:t>singolo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noto</a:t>
            </a:r>
            <a:r>
              <a:rPr lang="en-US">
                <a:sym typeface="Wingdings" panose="05000000000000000000" pitchFamily="2" charset="2"/>
              </a:rPr>
              <a:t>. In future </a:t>
            </a:r>
            <a:r>
              <a:rPr lang="en-US" err="1">
                <a:sym typeface="Wingdings" panose="05000000000000000000" pitchFamily="2" charset="2"/>
              </a:rPr>
              <a:t>si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vuole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essere</a:t>
            </a:r>
            <a:r>
              <a:rPr lang="en-US">
                <a:sym typeface="Wingdings" panose="05000000000000000000" pitchFamily="2" charset="2"/>
              </a:rPr>
              <a:t> in </a:t>
            </a:r>
            <a:r>
              <a:rPr lang="en-US" err="1">
                <a:sym typeface="Wingdings" panose="05000000000000000000" pitchFamily="2" charset="2"/>
              </a:rPr>
              <a:t>grado</a:t>
            </a:r>
            <a:r>
              <a:rPr lang="en-US">
                <a:sym typeface="Wingdings" panose="05000000000000000000" pitchFamily="2" charset="2"/>
              </a:rPr>
              <a:t> di </a:t>
            </a:r>
            <a:r>
              <a:rPr lang="en-US" err="1">
                <a:sym typeface="Wingdings" panose="05000000000000000000" pitchFamily="2" charset="2"/>
              </a:rPr>
              <a:t>gestire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glidein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anche</a:t>
            </a:r>
            <a:r>
              <a:rPr lang="en-US">
                <a:sym typeface="Wingdings" panose="05000000000000000000" pitchFamily="2" charset="2"/>
              </a:rPr>
              <a:t> in cluster remote: </a:t>
            </a:r>
            <a:r>
              <a:rPr lang="en-US" err="1">
                <a:sym typeface="Wingdings" panose="05000000000000000000" pitchFamily="2" charset="2"/>
              </a:rPr>
              <a:t>si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vuole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che</a:t>
            </a:r>
            <a:r>
              <a:rPr lang="en-US">
                <a:sym typeface="Wingdings" panose="05000000000000000000" pitchFamily="2" charset="2"/>
              </a:rPr>
              <a:t> I jobs </a:t>
            </a:r>
            <a:r>
              <a:rPr lang="en-US" err="1">
                <a:sym typeface="Wingdings" panose="05000000000000000000" pitchFamily="2" charset="2"/>
              </a:rPr>
              <a:t>possano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usare</a:t>
            </a:r>
            <a:r>
              <a:rPr lang="en-US">
                <a:sym typeface="Wingdings" panose="05000000000000000000" pitchFamily="2" charset="2"/>
              </a:rPr>
              <a:t> GPU di </a:t>
            </a:r>
            <a:r>
              <a:rPr lang="en-US" err="1">
                <a:sym typeface="Wingdings" panose="05000000000000000000" pitchFamily="2" charset="2"/>
              </a:rPr>
              <a:t>altri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noti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permettendo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l’accesso</a:t>
            </a:r>
            <a:r>
              <a:rPr lang="en-US">
                <a:sym typeface="Wingdings" panose="05000000000000000000" pitchFamily="2" charset="2"/>
              </a:rPr>
              <a:t> del </a:t>
            </a:r>
            <a:r>
              <a:rPr lang="en-US" err="1">
                <a:sym typeface="Wingdings" panose="05000000000000000000" pitchFamily="2" charset="2"/>
              </a:rPr>
              <a:t>glidein</a:t>
            </a:r>
            <a:r>
              <a:rPr lang="en-US">
                <a:sym typeface="Wingdings" panose="05000000000000000000" pitchFamily="2" charset="2"/>
              </a:rPr>
              <a:t> ad </a:t>
            </a:r>
            <a:r>
              <a:rPr lang="en-US" err="1">
                <a:sym typeface="Wingdings" panose="05000000000000000000" pitchFamily="2" charset="2"/>
              </a:rPr>
              <a:t>altri</a:t>
            </a:r>
            <a:r>
              <a:rPr lang="en-US">
                <a:sym typeface="Wingdings" panose="05000000000000000000" pitchFamily="2" charset="2"/>
              </a:rPr>
              <a:t> jobs. </a:t>
            </a:r>
            <a:r>
              <a:rPr lang="en-US" err="1">
                <a:sym typeface="Wingdings" panose="05000000000000000000" pitchFamily="2" charset="2"/>
              </a:rPr>
              <a:t>Forse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creando</a:t>
            </a:r>
            <a:r>
              <a:rPr lang="en-US">
                <a:sym typeface="Wingdings" panose="05000000000000000000" pitchFamily="2" charset="2"/>
              </a:rPr>
              <a:t> un proxy.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5427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V1: </a:t>
            </a:r>
            <a:r>
              <a:rPr lang="en-US" err="1"/>
              <a:t>tutta</a:t>
            </a:r>
            <a:r>
              <a:rPr lang="en-US"/>
              <a:t> locale., in un </a:t>
            </a:r>
            <a:r>
              <a:rPr lang="en-US" err="1"/>
              <a:t>nodo</a:t>
            </a:r>
            <a:r>
              <a:rPr lang="en-US"/>
              <a:t> </a:t>
            </a:r>
            <a:r>
              <a:rPr lang="en-US" err="1"/>
              <a:t>c’e</a:t>
            </a:r>
            <a:r>
              <a:rPr lang="en-US"/>
              <a:t> </a:t>
            </a:r>
            <a:r>
              <a:rPr lang="en-US" err="1"/>
              <a:t>glidein</a:t>
            </a:r>
            <a:r>
              <a:rPr lang="en-US"/>
              <a:t> e </a:t>
            </a:r>
            <a:r>
              <a:rPr lang="en-US" err="1"/>
              <a:t>diversi</a:t>
            </a:r>
            <a:r>
              <a:rPr lang="en-US"/>
              <a:t> job </a:t>
            </a:r>
            <a:r>
              <a:rPr lang="en-US" err="1"/>
              <a:t>gestiti</a:t>
            </a:r>
            <a:r>
              <a:rPr lang="en-US"/>
              <a:t> </a:t>
            </a:r>
            <a:r>
              <a:rPr lang="en-US" err="1"/>
              <a:t>dallo</a:t>
            </a:r>
            <a:r>
              <a:rPr lang="en-US"/>
              <a:t> </a:t>
            </a:r>
            <a:r>
              <a:rPr lang="en-US" err="1"/>
              <a:t>stesso</a:t>
            </a:r>
            <a:r>
              <a:rPr lang="en-US"/>
              <a:t> triton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9734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>
                <a:sym typeface="Wingdings" panose="05000000000000000000" pitchFamily="2" charset="2"/>
              </a:rPr>
              <a:t>In futuro si vuole essere in grado di gestire glidein anche in cluster remote: si vuole che i jobs possano usare GPU di altri nodi permettendo l’accesso del glidein ad altri jobs. Forse creando un proxy.</a:t>
            </a:r>
          </a:p>
          <a:p>
            <a:r>
              <a:rPr lang="en-US" err="1"/>
              <a:t>Glidein</a:t>
            </a:r>
            <a:r>
              <a:rPr lang="en-US"/>
              <a:t> con jobs </a:t>
            </a:r>
            <a:r>
              <a:rPr lang="en-US" err="1"/>
              <a:t>che</a:t>
            </a:r>
            <a:r>
              <a:rPr lang="en-US"/>
              <a:t> </a:t>
            </a:r>
            <a:r>
              <a:rPr lang="en-US" err="1"/>
              <a:t>si</a:t>
            </a:r>
            <a:r>
              <a:rPr lang="en-US"/>
              <a:t> </a:t>
            </a:r>
            <a:r>
              <a:rPr lang="en-US" err="1"/>
              <a:t>collegano</a:t>
            </a:r>
            <a:r>
              <a:rPr lang="en-US"/>
              <a:t> </a:t>
            </a:r>
            <a:r>
              <a:rPr lang="en-US" err="1"/>
              <a:t>tra</a:t>
            </a:r>
            <a:r>
              <a:rPr lang="en-US"/>
              <a:t> di loro.</a:t>
            </a:r>
          </a:p>
          <a:p>
            <a:r>
              <a:rPr lang="en-US"/>
              <a:t>Si </a:t>
            </a:r>
            <a:r>
              <a:rPr lang="en-US" err="1"/>
              <a:t>possono</a:t>
            </a:r>
            <a:r>
              <a:rPr lang="en-US"/>
              <a:t> </a:t>
            </a:r>
            <a:r>
              <a:rPr lang="en-US" err="1"/>
              <a:t>usare</a:t>
            </a:r>
            <a:r>
              <a:rPr lang="en-US"/>
              <a:t> </a:t>
            </a:r>
            <a:r>
              <a:rPr lang="en-US" err="1"/>
              <a:t>altri</a:t>
            </a:r>
            <a:r>
              <a:rPr lang="en-US"/>
              <a:t> </a:t>
            </a:r>
            <a:r>
              <a:rPr lang="en-US" err="1"/>
              <a:t>glidein</a:t>
            </a:r>
            <a:r>
              <a:rPr lang="en-US"/>
              <a:t> in </a:t>
            </a:r>
            <a:r>
              <a:rPr lang="en-US" err="1"/>
              <a:t>diversi</a:t>
            </a:r>
            <a:r>
              <a:rPr lang="en-US"/>
              <a:t> cluster, </a:t>
            </a:r>
            <a:r>
              <a:rPr lang="en-US" err="1"/>
              <a:t>anche</a:t>
            </a:r>
            <a:r>
              <a:rPr lang="en-US"/>
              <a:t> con </a:t>
            </a:r>
            <a:r>
              <a:rPr lang="en-US" err="1"/>
              <a:t>collegamenti</a:t>
            </a:r>
            <a:r>
              <a:rPr lang="en-US"/>
              <a:t> </a:t>
            </a:r>
            <a:r>
              <a:rPr lang="en-US" err="1"/>
              <a:t>remoti</a:t>
            </a:r>
            <a:r>
              <a:rPr lang="en-US"/>
              <a:t>.</a:t>
            </a:r>
          </a:p>
          <a:p>
            <a:r>
              <a:rPr lang="en-US" err="1"/>
              <a:t>Difficota</a:t>
            </a:r>
            <a:r>
              <a:rPr lang="en-US"/>
              <a:t>’: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err="1"/>
              <a:t>Trovare</a:t>
            </a:r>
            <a:r>
              <a:rPr lang="en-US"/>
              <a:t> triton server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err="1"/>
              <a:t>Accedere</a:t>
            </a:r>
            <a:r>
              <a:rPr lang="en-US"/>
              <a:t> in modo </a:t>
            </a:r>
            <a:r>
              <a:rPr lang="en-US" err="1"/>
              <a:t>sicuro</a:t>
            </a:r>
            <a:r>
              <a:rPr lang="en-US"/>
              <a:t> da remote</a:t>
            </a:r>
          </a:p>
          <a:p>
            <a:endParaRPr lang="en-US"/>
          </a:p>
          <a:p>
            <a:r>
              <a:rPr lang="en-US"/>
              <a:t>---</a:t>
            </a:r>
          </a:p>
          <a:p>
            <a:r>
              <a:rPr lang="en-US"/>
              <a:t>Poi </a:t>
            </a:r>
            <a:r>
              <a:rPr lang="en-US" err="1"/>
              <a:t>vederlo</a:t>
            </a:r>
            <a:r>
              <a:rPr lang="en-US"/>
              <a:t> </a:t>
            </a:r>
            <a:r>
              <a:rPr lang="en-US" err="1"/>
              <a:t>su</a:t>
            </a:r>
            <a:r>
              <a:rPr lang="en-US"/>
              <a:t> </a:t>
            </a:r>
            <a:r>
              <a:rPr lang="en-US" err="1"/>
              <a:t>una</a:t>
            </a:r>
            <a:r>
              <a:rPr lang="en-US"/>
              <a:t> </a:t>
            </a:r>
            <a:r>
              <a:rPr lang="en-US" err="1"/>
              <a:t>appligazione</a:t>
            </a:r>
            <a:r>
              <a:rPr lang="en-US"/>
              <a:t> (es rete </a:t>
            </a:r>
            <a:r>
              <a:rPr lang="en-US" err="1"/>
              <a:t>neurale</a:t>
            </a:r>
            <a:r>
              <a:rPr lang="en-US"/>
              <a:t>), </a:t>
            </a:r>
            <a:r>
              <a:rPr lang="en-US" err="1"/>
              <a:t>gia</a:t>
            </a:r>
            <a:r>
              <a:rPr lang="en-US"/>
              <a:t>’ possible con la v1 in locale. Qui </a:t>
            </a:r>
            <a:r>
              <a:rPr lang="en-US" err="1"/>
              <a:t>si</a:t>
            </a:r>
            <a:r>
              <a:rPr lang="en-US"/>
              <a:t> </a:t>
            </a:r>
            <a:r>
              <a:rPr lang="en-US" err="1"/>
              <a:t>puo</a:t>
            </a:r>
            <a:r>
              <a:rPr lang="en-US"/>
              <a:t>’ Vedere </a:t>
            </a:r>
            <a:r>
              <a:rPr lang="en-US" err="1"/>
              <a:t>tempistiche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1327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V1: </a:t>
            </a:r>
            <a:r>
              <a:rPr lang="en-US" err="1"/>
              <a:t>tutta</a:t>
            </a:r>
            <a:r>
              <a:rPr lang="en-US"/>
              <a:t> locale., in un </a:t>
            </a:r>
            <a:r>
              <a:rPr lang="en-US" err="1"/>
              <a:t>nodo</a:t>
            </a:r>
            <a:r>
              <a:rPr lang="en-US"/>
              <a:t> </a:t>
            </a:r>
            <a:r>
              <a:rPr lang="en-US" err="1"/>
              <a:t>c’e</a:t>
            </a:r>
            <a:r>
              <a:rPr lang="en-US"/>
              <a:t> </a:t>
            </a:r>
            <a:r>
              <a:rPr lang="en-US" err="1"/>
              <a:t>glidein</a:t>
            </a:r>
            <a:r>
              <a:rPr lang="en-US"/>
              <a:t> e </a:t>
            </a:r>
            <a:r>
              <a:rPr lang="en-US" err="1"/>
              <a:t>diversi</a:t>
            </a:r>
            <a:r>
              <a:rPr lang="en-US"/>
              <a:t> job </a:t>
            </a:r>
            <a:r>
              <a:rPr lang="en-US" err="1"/>
              <a:t>gestiti</a:t>
            </a:r>
            <a:r>
              <a:rPr lang="en-US"/>
              <a:t> </a:t>
            </a:r>
            <a:r>
              <a:rPr lang="en-US" err="1"/>
              <a:t>dallo</a:t>
            </a:r>
            <a:r>
              <a:rPr lang="en-US"/>
              <a:t> </a:t>
            </a:r>
            <a:r>
              <a:rPr lang="en-US" err="1"/>
              <a:t>stesso</a:t>
            </a:r>
            <a:r>
              <a:rPr lang="en-US"/>
              <a:t> triton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1255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V1: </a:t>
            </a:r>
            <a:r>
              <a:rPr lang="en-US" err="1"/>
              <a:t>tutta</a:t>
            </a:r>
            <a:r>
              <a:rPr lang="en-US"/>
              <a:t> locale., in un </a:t>
            </a:r>
            <a:r>
              <a:rPr lang="en-US" err="1"/>
              <a:t>nodo</a:t>
            </a:r>
            <a:r>
              <a:rPr lang="en-US"/>
              <a:t> </a:t>
            </a:r>
            <a:r>
              <a:rPr lang="en-US" err="1"/>
              <a:t>c’e</a:t>
            </a:r>
            <a:r>
              <a:rPr lang="en-US"/>
              <a:t> </a:t>
            </a:r>
            <a:r>
              <a:rPr lang="en-US" err="1"/>
              <a:t>glidein</a:t>
            </a:r>
            <a:r>
              <a:rPr lang="en-US"/>
              <a:t> e </a:t>
            </a:r>
            <a:r>
              <a:rPr lang="en-US" err="1"/>
              <a:t>diversi</a:t>
            </a:r>
            <a:r>
              <a:rPr lang="en-US"/>
              <a:t> job </a:t>
            </a:r>
            <a:r>
              <a:rPr lang="en-US" err="1"/>
              <a:t>gestiti</a:t>
            </a:r>
            <a:r>
              <a:rPr lang="en-US"/>
              <a:t> </a:t>
            </a:r>
            <a:r>
              <a:rPr lang="en-US" err="1"/>
              <a:t>dallo</a:t>
            </a:r>
            <a:r>
              <a:rPr lang="en-US"/>
              <a:t> </a:t>
            </a:r>
            <a:r>
              <a:rPr lang="en-US" err="1"/>
              <a:t>stesso</a:t>
            </a:r>
            <a:r>
              <a:rPr lang="en-US"/>
              <a:t> triton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738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Importance of the Big data</a:t>
            </a:r>
          </a:p>
          <a:p>
            <a:r>
              <a:rPr lang="en-US"/>
              <a:t>Foto: CMS, </a:t>
            </a:r>
            <a:r>
              <a:rPr lang="en-US" err="1"/>
              <a:t>muoni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7361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Generalizzare</a:t>
            </a:r>
            <a:r>
              <a:rPr lang="en-US"/>
              <a:t> e </a:t>
            </a:r>
            <a:r>
              <a:rPr lang="en-US" err="1"/>
              <a:t>rendere</a:t>
            </a:r>
            <a:r>
              <a:rPr lang="en-US"/>
              <a:t> </a:t>
            </a:r>
            <a:r>
              <a:rPr lang="en-US" err="1"/>
              <a:t>portabile</a:t>
            </a:r>
            <a:r>
              <a:rPr lang="en-US"/>
              <a:t> </a:t>
            </a:r>
            <a:r>
              <a:rPr lang="en-US" err="1"/>
              <a:t>cio</a:t>
            </a:r>
            <a:r>
              <a:rPr lang="en-US"/>
              <a:t>’ </a:t>
            </a:r>
            <a:r>
              <a:rPr lang="en-US" err="1"/>
              <a:t>che</a:t>
            </a:r>
            <a:r>
              <a:rPr lang="en-US"/>
              <a:t> fa TS: </a:t>
            </a:r>
            <a:r>
              <a:rPr lang="en-US" err="1"/>
              <a:t>rendere</a:t>
            </a:r>
            <a:r>
              <a:rPr lang="en-US"/>
              <a:t> possible </a:t>
            </a:r>
            <a:r>
              <a:rPr lang="en-US" err="1"/>
              <a:t>che</a:t>
            </a:r>
            <a:r>
              <a:rPr lang="en-US"/>
              <a:t> </a:t>
            </a:r>
            <a:r>
              <a:rPr lang="en-US" err="1"/>
              <a:t>usando</a:t>
            </a:r>
            <a:r>
              <a:rPr lang="en-US"/>
              <a:t> </a:t>
            </a:r>
            <a:r>
              <a:rPr lang="en-US" err="1"/>
              <a:t>Gliedin</a:t>
            </a:r>
            <a:r>
              <a:rPr lang="en-US"/>
              <a:t> </a:t>
            </a:r>
            <a:r>
              <a:rPr lang="en-US" err="1"/>
              <a:t>si</a:t>
            </a:r>
            <a:r>
              <a:rPr lang="en-US"/>
              <a:t> </a:t>
            </a:r>
            <a:r>
              <a:rPr lang="en-US" err="1"/>
              <a:t>sfruttino</a:t>
            </a:r>
            <a:r>
              <a:rPr lang="en-US"/>
              <a:t> GPU </a:t>
            </a:r>
            <a:r>
              <a:rPr lang="en-US" err="1"/>
              <a:t>disponibili</a:t>
            </a:r>
            <a:r>
              <a:rPr lang="en-US"/>
              <a:t> per le </a:t>
            </a:r>
            <a:r>
              <a:rPr lang="en-US" err="1"/>
              <a:t>simulazioni</a:t>
            </a:r>
            <a:r>
              <a:rPr lang="en-US"/>
              <a:t>. </a:t>
            </a:r>
            <a:r>
              <a:rPr lang="en-US" err="1"/>
              <a:t>Glidein</a:t>
            </a:r>
            <a:r>
              <a:rPr lang="en-US"/>
              <a:t> porta </a:t>
            </a:r>
            <a:r>
              <a:rPr lang="en-US" err="1"/>
              <a:t>struttura</a:t>
            </a:r>
            <a:r>
              <a:rPr lang="en-US"/>
              <a:t> </a:t>
            </a:r>
            <a:r>
              <a:rPr lang="en-US" err="1"/>
              <a:t>nelle</a:t>
            </a:r>
            <a:r>
              <a:rPr lang="en-US"/>
              <a:t> </a:t>
            </a:r>
            <a:r>
              <a:rPr lang="en-US" err="1"/>
              <a:t>risorse</a:t>
            </a:r>
            <a:r>
              <a:rPr lang="en-US"/>
              <a:t> </a:t>
            </a:r>
            <a:r>
              <a:rPr lang="en-US" err="1"/>
              <a:t>esistenti</a:t>
            </a:r>
            <a:r>
              <a:rPr lang="en-US"/>
              <a:t> e future.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4751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Factory operators?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3561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80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Just HTC </a:t>
            </a:r>
          </a:p>
          <a:p>
            <a:r>
              <a:rPr lang="en-US"/>
              <a:t>Traditionally OSG had Compute Elements, all resources and users had x509 certificates</a:t>
            </a:r>
          </a:p>
          <a:p>
            <a:r>
              <a:rPr lang="en-US"/>
              <a:t>Campus resources not in the Grid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Certificate-less authentication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606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Explain the flow of the computing system and the problem of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144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Computing is required, one computer is not enough.</a:t>
            </a:r>
          </a:p>
          <a:p>
            <a:r>
              <a:rPr lang="en-US"/>
              <a:t>HEP=High Energy Physics </a:t>
            </a:r>
          </a:p>
          <a:p>
            <a:r>
              <a:rPr lang="en-US"/>
              <a:t>High Throughput Computing</a:t>
            </a:r>
          </a:p>
          <a:p>
            <a:pPr lvl="1"/>
            <a:r>
              <a:rPr lang="en-US"/>
              <a:t>use of many computing resources over long periods of time to accomplish a computational task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534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Computing support HEP </a:t>
            </a:r>
            <a:r>
              <a:rPr lang="en-US" err="1"/>
              <a:t>esperiments</a:t>
            </a:r>
            <a:r>
              <a:rPr lang="en-US"/>
              <a:t>: a possible solution is use multiple computers to work together (this means grid computing). It is used from different experiments in Fermilab like CMS, DUNE.</a:t>
            </a:r>
          </a:p>
          <a:p>
            <a:endParaRPr lang="en-US"/>
          </a:p>
          <a:p>
            <a:r>
              <a:rPr lang="en-US"/>
              <a:t>High Throughput Computing</a:t>
            </a:r>
          </a:p>
          <a:p>
            <a:pPr lvl="1"/>
            <a:r>
              <a:rPr lang="en-US"/>
              <a:t>use of many computing resources over long periods of time to accomplish a computational task</a:t>
            </a:r>
          </a:p>
          <a:p>
            <a:r>
              <a:rPr lang="en-US"/>
              <a:t>Need for more resources</a:t>
            </a:r>
          </a:p>
          <a:p>
            <a:pPr lvl="1"/>
            <a:r>
              <a:rPr lang="en-US"/>
              <a:t>Scale to more jobs</a:t>
            </a:r>
          </a:p>
          <a:p>
            <a:pPr lvl="1"/>
            <a:r>
              <a:rPr lang="en-US"/>
              <a:t>Access more resources</a:t>
            </a:r>
          </a:p>
          <a:p>
            <a:pPr lvl="1"/>
            <a:r>
              <a:rPr lang="en-US"/>
              <a:t>Simplify the management</a:t>
            </a:r>
          </a:p>
          <a:p>
            <a:r>
              <a:rPr lang="en-US"/>
              <a:t>Less structured resources and infrastructure</a:t>
            </a:r>
          </a:p>
          <a:p>
            <a:pPr lvl="1"/>
            <a:r>
              <a:rPr lang="en-US"/>
              <a:t>Multiple organizations</a:t>
            </a:r>
          </a:p>
          <a:p>
            <a:pPr lvl="1"/>
            <a:r>
              <a:rPr lang="en-US"/>
              <a:t>Different systems</a:t>
            </a:r>
          </a:p>
          <a:p>
            <a:pPr lvl="1"/>
            <a:r>
              <a:rPr lang="en-US"/>
              <a:t>Less infrastructure</a:t>
            </a:r>
          </a:p>
          <a:p>
            <a:pPr lvl="1"/>
            <a:r>
              <a:rPr lang="en-US"/>
              <a:t>Different authentications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982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Il </a:t>
            </a:r>
            <a:r>
              <a:rPr lang="en-US" err="1"/>
              <a:t>nodo</a:t>
            </a:r>
            <a:r>
              <a:rPr lang="en-US"/>
              <a:t> e’ visto come </a:t>
            </a:r>
            <a:r>
              <a:rPr lang="en-US" err="1"/>
              <a:t>come</a:t>
            </a:r>
            <a:r>
              <a:rPr lang="en-US"/>
              <a:t> </a:t>
            </a:r>
            <a:r>
              <a:rPr lang="en-US" err="1"/>
              <a:t>astrazione</a:t>
            </a:r>
            <a:r>
              <a:rPr lang="en-US"/>
              <a:t> (dal punto di vista </a:t>
            </a:r>
            <a:r>
              <a:rPr lang="en-US" err="1"/>
              <a:t>logico</a:t>
            </a:r>
            <a:r>
              <a:rPr lang="en-US"/>
              <a:t>) </a:t>
            </a:r>
            <a:r>
              <a:rPr lang="en-US" err="1"/>
              <a:t>delle</a:t>
            </a:r>
            <a:r>
              <a:rPr lang="en-US"/>
              <a:t> </a:t>
            </a:r>
            <a:r>
              <a:rPr lang="en-US" err="1"/>
              <a:t>risorse</a:t>
            </a:r>
            <a:r>
              <a:rPr lang="en-US"/>
              <a:t>, un worker node e’ un computer </a:t>
            </a:r>
            <a:r>
              <a:rPr lang="en-US" err="1"/>
              <a:t>che</a:t>
            </a:r>
            <a:r>
              <a:rPr lang="en-US"/>
              <a:t> </a:t>
            </a:r>
            <a:r>
              <a:rPr lang="en-US" err="1"/>
              <a:t>esegue</a:t>
            </a:r>
            <a:r>
              <a:rPr lang="en-US"/>
              <a:t> un </a:t>
            </a:r>
            <a:r>
              <a:rPr lang="en-US" err="1"/>
              <a:t>lavoro</a:t>
            </a:r>
            <a:r>
              <a:rPr lang="en-US"/>
              <a:t> per </a:t>
            </a:r>
            <a:r>
              <a:rPr lang="en-US" err="1"/>
              <a:t>noi</a:t>
            </a:r>
            <a:r>
              <a:rPr lang="en-US"/>
              <a:t>. </a:t>
            </a:r>
          </a:p>
          <a:p>
            <a:r>
              <a:rPr lang="en-US"/>
              <a:t>In the image there is the CMS Global Computing grid, that has more than 120 sites and 2M CPU cores. On the left there are other example of worker nodes.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1470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>
                <a:sym typeface="Wingdings" panose="05000000000000000000" pitchFamily="2" charset="2"/>
              </a:rPr>
              <a:t>GlideinWMS</a:t>
            </a:r>
            <a:r>
              <a:rPr lang="en-US">
                <a:sym typeface="Wingdings" panose="05000000000000000000" pitchFamily="2" charset="2"/>
              </a:rPr>
              <a:t> e’ un </a:t>
            </a:r>
            <a:r>
              <a:rPr lang="en-US" err="1">
                <a:sym typeface="Wingdings" panose="05000000000000000000" pitchFamily="2" charset="2"/>
              </a:rPr>
              <a:t>sistema</a:t>
            </a:r>
            <a:r>
              <a:rPr lang="en-US">
                <a:sym typeface="Wingdings" panose="05000000000000000000" pitchFamily="2" charset="2"/>
              </a:rPr>
              <a:t> per </a:t>
            </a:r>
            <a:r>
              <a:rPr lang="en-US" err="1">
                <a:sym typeface="Wingdings" panose="05000000000000000000" pitchFamily="2" charset="2"/>
              </a:rPr>
              <a:t>facilitare</a:t>
            </a:r>
            <a:r>
              <a:rPr lang="en-US">
                <a:sym typeface="Wingdings" panose="05000000000000000000" pitchFamily="2" charset="2"/>
              </a:rPr>
              <a:t> il </a:t>
            </a:r>
            <a:r>
              <a:rPr lang="en-US" err="1">
                <a:sym typeface="Wingdings" panose="05000000000000000000" pitchFamily="2" charset="2"/>
              </a:rPr>
              <a:t>calcolo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scientifico</a:t>
            </a:r>
            <a:r>
              <a:rPr lang="en-US">
                <a:sym typeface="Wingdings" panose="05000000000000000000" pitchFamily="2" charset="2"/>
              </a:rPr>
              <a:t>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>
                <a:sym typeface="Wingdings" panose="05000000000000000000" pitchFamily="2" charset="2"/>
              </a:rPr>
              <a:t>Lo </a:t>
            </a:r>
            <a:r>
              <a:rPr lang="en-US" err="1">
                <a:sym typeface="Wingdings" panose="05000000000000000000" pitchFamily="2" charset="2"/>
              </a:rPr>
              <a:t>scopo</a:t>
            </a:r>
            <a:r>
              <a:rPr lang="en-US">
                <a:sym typeface="Wingdings" panose="05000000000000000000" pitchFamily="2" charset="2"/>
              </a:rPr>
              <a:t> di </a:t>
            </a:r>
            <a:r>
              <a:rPr lang="en-US" err="1">
                <a:sym typeface="Wingdings" panose="05000000000000000000" pitchFamily="2" charset="2"/>
              </a:rPr>
              <a:t>questo</a:t>
            </a:r>
            <a:r>
              <a:rPr lang="en-US">
                <a:sym typeface="Wingdings" panose="05000000000000000000" pitchFamily="2" charset="2"/>
              </a:rPr>
              <a:t> Progetto e’ </a:t>
            </a:r>
            <a:r>
              <a:rPr lang="en-US" err="1">
                <a:sym typeface="Wingdings" panose="05000000000000000000" pitchFamily="2" charset="2"/>
              </a:rPr>
              <a:t>estenderlo</a:t>
            </a:r>
            <a:r>
              <a:rPr lang="en-US">
                <a:sym typeface="Wingdings" panose="05000000000000000000" pitchFamily="2" charset="2"/>
              </a:rPr>
              <a:t> per </a:t>
            </a:r>
            <a:r>
              <a:rPr lang="en-US" err="1">
                <a:sym typeface="Wingdings" panose="05000000000000000000" pitchFamily="2" charset="2"/>
              </a:rPr>
              <a:t>gestire</a:t>
            </a:r>
            <a:r>
              <a:rPr lang="en-US">
                <a:sym typeface="Wingdings" panose="05000000000000000000" pitchFamily="2" charset="2"/>
              </a:rPr>
              <a:t> un workflow </a:t>
            </a:r>
            <a:r>
              <a:rPr lang="en-US" err="1">
                <a:sym typeface="Wingdings" panose="05000000000000000000" pitchFamily="2" charset="2"/>
              </a:rPr>
              <a:t>basato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sull’uso</a:t>
            </a:r>
            <a:r>
              <a:rPr lang="en-US">
                <a:sym typeface="Wingdings" panose="05000000000000000000" pitchFamily="2" charset="2"/>
              </a:rPr>
              <a:t> e </a:t>
            </a:r>
            <a:r>
              <a:rPr lang="en-US" err="1">
                <a:sym typeface="Wingdings" panose="05000000000000000000" pitchFamily="2" charset="2"/>
              </a:rPr>
              <a:t>condivisione</a:t>
            </a:r>
            <a:r>
              <a:rPr lang="en-US">
                <a:sym typeface="Wingdings" panose="05000000000000000000" pitchFamily="2" charset="2"/>
              </a:rPr>
              <a:t> di GPUs.</a:t>
            </a:r>
          </a:p>
          <a:p>
            <a:r>
              <a:rPr lang="en-US" err="1">
                <a:sym typeface="Wingdings" panose="05000000000000000000" pitchFamily="2" charset="2"/>
              </a:rPr>
              <a:t>GlideinWMS</a:t>
            </a:r>
            <a:r>
              <a:rPr lang="en-US">
                <a:sym typeface="Wingdings" panose="05000000000000000000" pitchFamily="2" charset="2"/>
              </a:rPr>
              <a:t> is based on </a:t>
            </a:r>
            <a:r>
              <a:rPr lang="en-US" err="1"/>
              <a:t>HTCondor</a:t>
            </a:r>
            <a:r>
              <a:rPr lang="en-US"/>
              <a:t> that is a Workload Management System i.e.: batch system or Local Resource Manager.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>
              <a:sym typeface="Wingdings" panose="05000000000000000000" pitchFamily="2" charset="2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it-IT">
              <a:sym typeface="Wingdings" panose="05000000000000000000" pitchFamily="2" charset="2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>
              <a:sym typeface="Wingdings" panose="05000000000000000000" pitchFamily="2" charset="2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b="0" i="0" u="none" strike="noStrike">
              <a:solidFill>
                <a:srgbClr val="505050"/>
              </a:solidFill>
              <a:effectLst/>
              <a:latin typeface="Helvetica Neue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b="0" i="0" u="none" strike="noStrike">
              <a:solidFill>
                <a:srgbClr val="505050"/>
              </a:solidFill>
              <a:effectLst/>
              <a:latin typeface="Helvetica Neue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rgbClr val="505050"/>
                </a:solidFill>
                <a:effectLst/>
                <a:latin typeface="Helvetica Neue"/>
              </a:rPr>
              <a:t>Scouts for resources and validates the Worker node </a:t>
            </a:r>
            <a:endParaRPr lang="en-US" sz="3200" b="0" i="0" u="none" strike="noStrike">
              <a:solidFill>
                <a:srgbClr val="505050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u="none" strike="noStrike">
                <a:solidFill>
                  <a:srgbClr val="505050"/>
                </a:solidFill>
                <a:effectLst/>
                <a:latin typeface="Helvetica Neue"/>
              </a:rPr>
              <a:t>Cores, memory, disk, GPU, OS, software installed, CVMFS, …</a:t>
            </a:r>
            <a:endParaRPr lang="en-US" sz="2800" b="0" i="0" u="none" strike="noStrike">
              <a:solidFill>
                <a:srgbClr val="50505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rgbClr val="505050"/>
                </a:solidFill>
                <a:effectLst/>
                <a:latin typeface="Helvetica Neue"/>
              </a:rPr>
              <a:t>Customizes the Worker node</a:t>
            </a:r>
            <a:endParaRPr lang="en-US" sz="3200" b="0" i="0" u="none" strike="noStrike">
              <a:solidFill>
                <a:srgbClr val="505050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u="none" strike="noStrike">
                <a:solidFill>
                  <a:srgbClr val="505050"/>
                </a:solidFill>
                <a:effectLst/>
                <a:latin typeface="Helvetica Neue"/>
              </a:rPr>
              <a:t>Environment, GPU libraries, Starting containers (</a:t>
            </a:r>
            <a:r>
              <a:rPr lang="en-US" sz="2000" b="0" i="0" u="none" strike="noStrike" err="1">
                <a:solidFill>
                  <a:srgbClr val="505050"/>
                </a:solidFill>
                <a:effectLst/>
                <a:latin typeface="Helvetica Neue"/>
              </a:rPr>
              <a:t>Apptainer</a:t>
            </a:r>
            <a:r>
              <a:rPr lang="en-US" sz="2000" b="0" i="0" u="none" strike="noStrike">
                <a:solidFill>
                  <a:srgbClr val="505050"/>
                </a:solidFill>
                <a:effectLst/>
                <a:latin typeface="Helvetica Neue"/>
              </a:rPr>
              <a:t>, …)</a:t>
            </a:r>
            <a:endParaRPr lang="en-US" sz="2800" b="0" i="0" u="none" strike="noStrike">
              <a:solidFill>
                <a:srgbClr val="50505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rgbClr val="505050"/>
                </a:solidFill>
                <a:effectLst/>
                <a:latin typeface="Helvetica Neue"/>
              </a:rPr>
              <a:t>Provides monitoring and audit</a:t>
            </a:r>
            <a:endParaRPr lang="en-US" sz="3200" b="0" i="0" u="none" strike="noStrike">
              <a:solidFill>
                <a:srgbClr val="50505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rgbClr val="505050"/>
                </a:solidFill>
                <a:effectLst/>
                <a:latin typeface="Helvetica Neue"/>
              </a:rPr>
              <a:t>Run one or more jobs in parallel or sequentially via </a:t>
            </a:r>
            <a:r>
              <a:rPr lang="en-US" b="0" i="0" u="none" strike="noStrike" err="1">
                <a:solidFill>
                  <a:srgbClr val="505050"/>
                </a:solidFill>
                <a:effectLst/>
                <a:latin typeface="Helvetica Neue"/>
              </a:rPr>
              <a:t>HTCondor</a:t>
            </a:r>
            <a:endParaRPr lang="en-US" sz="3200" b="0" i="0" u="none" strike="noStrike">
              <a:solidFill>
                <a:srgbClr val="50505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i="0" u="none" strike="noStrike">
                <a:solidFill>
                  <a:srgbClr val="505050"/>
                </a:solidFill>
                <a:effectLst/>
                <a:latin typeface="Helvetica Neue"/>
              </a:rPr>
              <a:t>Pilot (e.g. VO Group) credentials storage and use</a:t>
            </a:r>
            <a:endParaRPr lang="en-US" sz="3200" b="1" i="0" u="none" strike="noStrike">
              <a:solidFill>
                <a:srgbClr val="50505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i="0" u="none" strike="noStrike">
                <a:solidFill>
                  <a:srgbClr val="505050"/>
                </a:solidFill>
                <a:effectLst/>
                <a:latin typeface="Helvetica Neue"/>
              </a:rPr>
              <a:t>Safely receive and store Job credentials</a:t>
            </a:r>
            <a:endParaRPr lang="hr-HR" sz="3200"/>
          </a:p>
          <a:p>
            <a:endParaRPr lang="en-US"/>
          </a:p>
          <a:p>
            <a:endParaRPr lang="en-US"/>
          </a:p>
          <a:p>
            <a:r>
              <a:rPr lang="en-US" err="1"/>
              <a:t>HTCondor</a:t>
            </a:r>
            <a:r>
              <a:rPr lang="en-US"/>
              <a:t> is a Workload Management System</a:t>
            </a:r>
          </a:p>
          <a:p>
            <a:pPr lvl="1"/>
            <a:r>
              <a:rPr lang="en-US"/>
              <a:t>i.e.: batch system or Local Resource Manager</a:t>
            </a:r>
          </a:p>
          <a:p>
            <a:endParaRPr lang="en-US"/>
          </a:p>
          <a:p>
            <a:r>
              <a:rPr lang="en-US"/>
              <a:t>Open-source batch system implementation</a:t>
            </a:r>
          </a:p>
          <a:p>
            <a:pPr lvl="1"/>
            <a:r>
              <a:rPr lang="en-US"/>
              <a:t>Fault tolerant</a:t>
            </a:r>
          </a:p>
          <a:p>
            <a:pPr lvl="1"/>
            <a:r>
              <a:rPr lang="en-US"/>
              <a:t>Robust feature set</a:t>
            </a:r>
          </a:p>
          <a:p>
            <a:pPr lvl="1"/>
            <a:r>
              <a:rPr lang="en-US"/>
              <a:t>Flexible </a:t>
            </a:r>
          </a:p>
          <a:p>
            <a:pPr lvl="1"/>
            <a:r>
              <a:rPr lang="en-US"/>
              <a:t>Local Center for High Throughput Computing (UW Madison)</a:t>
            </a:r>
          </a:p>
          <a:p>
            <a:endParaRPr lang="en-US"/>
          </a:p>
          <a:p>
            <a:r>
              <a:rPr lang="en-US"/>
              <a:t>E.g. When running on always</a:t>
            </a:r>
            <a:r>
              <a:rPr lang="en-US" baseline="0"/>
              <a:t> on a local cluster we may rely on a file system or on a special software that is not available in general</a:t>
            </a:r>
          </a:p>
          <a:p>
            <a:r>
              <a:rPr lang="en-US" baseline="0"/>
              <a:t>Mentioning later special cases of jobs using multiple nodes (e.g. </a:t>
            </a:r>
            <a:r>
              <a:rPr lang="en-US"/>
              <a:t>MPI or HTC resources)</a:t>
            </a:r>
          </a:p>
          <a:p>
            <a:endParaRPr lang="en-US"/>
          </a:p>
          <a:p>
            <a:r>
              <a:rPr lang="en-GB"/>
              <a:t>It provides</a:t>
            </a:r>
          </a:p>
          <a:p>
            <a:pPr lvl="1"/>
            <a:r>
              <a:rPr lang="en-GB"/>
              <a:t>Job queueing mechanism</a:t>
            </a:r>
          </a:p>
          <a:p>
            <a:pPr lvl="1"/>
            <a:r>
              <a:rPr lang="en-GB"/>
              <a:t>Scheduling policy</a:t>
            </a:r>
          </a:p>
          <a:p>
            <a:pPr lvl="1"/>
            <a:r>
              <a:rPr lang="en-GB"/>
              <a:t>Resource monitoring</a:t>
            </a:r>
          </a:p>
          <a:p>
            <a:pPr lvl="1"/>
            <a:r>
              <a:rPr lang="en-GB"/>
              <a:t>Resource management</a:t>
            </a:r>
          </a:p>
          <a:p>
            <a:pPr lvl="1"/>
            <a:endParaRPr lang="en-GB"/>
          </a:p>
          <a:p>
            <a:r>
              <a:rPr lang="en-US"/>
              <a:t>Can be used directly</a:t>
            </a:r>
          </a:p>
          <a:p>
            <a:pPr marL="742950" lvl="2" indent="-342900">
              <a:buFont typeface=".AppleSystemUIFont" charset="-120"/>
              <a:buChar char="-"/>
            </a:pPr>
            <a:r>
              <a:rPr lang="en-US" err="1"/>
              <a:t>HTCondor</a:t>
            </a:r>
            <a:endParaRPr lang="en-US"/>
          </a:p>
          <a:p>
            <a:r>
              <a:rPr lang="en-US"/>
              <a:t>Integrates well in hybrid systems </a:t>
            </a:r>
          </a:p>
          <a:p>
            <a:pPr marL="742950" lvl="2" indent="-342900">
              <a:buFont typeface=".AppleSystemUIFont" charset="-120"/>
              <a:buChar char="-"/>
            </a:pPr>
            <a:r>
              <a:rPr lang="hr-HR"/>
              <a:t>OSG-Connect</a:t>
            </a:r>
          </a:p>
          <a:p>
            <a:pPr marL="742950" lvl="2" indent="-342900">
              <a:buFont typeface=".AppleSystemUIFont" charset="-120"/>
              <a:buChar char="-"/>
            </a:pPr>
            <a:r>
              <a:rPr lang="hr-HR"/>
              <a:t>FermiGrid</a:t>
            </a:r>
            <a:endParaRPr lang="en-US"/>
          </a:p>
          <a:p>
            <a:r>
              <a:rPr lang="en-US"/>
              <a:t>Used by workload/workflow managers:</a:t>
            </a:r>
          </a:p>
          <a:p>
            <a:pPr lvl="1">
              <a:buFont typeface="ArialMT" charset="0"/>
              <a:buChar char="-"/>
            </a:pPr>
            <a:r>
              <a:rPr lang="en-US" err="1"/>
              <a:t>JobSub</a:t>
            </a:r>
            <a:endParaRPr lang="en-US"/>
          </a:p>
          <a:p>
            <a:pPr lvl="1">
              <a:buFont typeface="ArialMT" charset="0"/>
              <a:buChar char="-"/>
            </a:pPr>
            <a:r>
              <a:rPr lang="en-US" err="1"/>
              <a:t>ProdAgent</a:t>
            </a:r>
            <a:r>
              <a:rPr lang="en-US"/>
              <a:t>, CRAB</a:t>
            </a:r>
          </a:p>
          <a:p>
            <a:pPr lvl="1">
              <a:buFont typeface="ArialMT" charset="0"/>
              <a:buChar char="-"/>
            </a:pPr>
            <a:r>
              <a:rPr lang="en-US"/>
              <a:t>POMS</a:t>
            </a:r>
          </a:p>
          <a:p>
            <a:pPr lvl="1">
              <a:buFont typeface="ArialMT" charset="0"/>
              <a:buChar char="-"/>
            </a:pPr>
            <a:r>
              <a:rPr lang="en-US"/>
              <a:t>Pegasus</a:t>
            </a:r>
            <a:endParaRPr lang="hr-HR"/>
          </a:p>
          <a:p>
            <a:pPr lvl="1">
              <a:buFont typeface="ArialMT" charset="0"/>
              <a:buChar char="-"/>
            </a:pPr>
            <a:r>
              <a:rPr lang="hr-HR"/>
              <a:t>HEPCloud</a:t>
            </a:r>
          </a:p>
          <a:p>
            <a:pPr lvl="1"/>
            <a:endParaRPr lang="en-GB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101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Describe components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8458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err="1"/>
              <a:t>Nello</a:t>
            </a:r>
            <a:r>
              <a:rPr lang="en-US"/>
              <a:t> scientific computing un </a:t>
            </a:r>
            <a:r>
              <a:rPr lang="en-US" err="1"/>
              <a:t>caso</a:t>
            </a:r>
            <a:r>
              <a:rPr lang="en-US"/>
              <a:t> </a:t>
            </a:r>
            <a:r>
              <a:rPr lang="en-US" err="1"/>
              <a:t>particolare</a:t>
            </a:r>
            <a:r>
              <a:rPr lang="en-US"/>
              <a:t> e’ </a:t>
            </a:r>
            <a:r>
              <a:rPr lang="en-US" err="1"/>
              <a:t>l’uso</a:t>
            </a:r>
            <a:r>
              <a:rPr lang="en-US"/>
              <a:t> GPU per </a:t>
            </a:r>
            <a:r>
              <a:rPr lang="en-US" err="1"/>
              <a:t>gli</a:t>
            </a:r>
            <a:r>
              <a:rPr lang="en-US"/>
              <a:t> </a:t>
            </a:r>
            <a:r>
              <a:rPr lang="en-US" err="1"/>
              <a:t>algoritmi</a:t>
            </a:r>
            <a:r>
              <a:rPr lang="en-US"/>
              <a:t> </a:t>
            </a:r>
            <a:r>
              <a:rPr lang="en-US">
                <a:sym typeface="Wingdings" panose="05000000000000000000" pitchFamily="2" charset="2"/>
              </a:rPr>
              <a:t> </a:t>
            </a:r>
            <a:r>
              <a:rPr lang="en-US" err="1">
                <a:sym typeface="Wingdings" panose="05000000000000000000" pitchFamily="2" charset="2"/>
              </a:rPr>
              <a:t>indiscussa</a:t>
            </a:r>
            <a:r>
              <a:rPr lang="en-US">
                <a:sym typeface="Wingdings" panose="05000000000000000000" pitchFamily="2" charset="2"/>
              </a:rPr>
              <a:t> e’ </a:t>
            </a:r>
            <a:r>
              <a:rPr lang="en-US" err="1">
                <a:sym typeface="Wingdings" panose="05000000000000000000" pitchFamily="2" charset="2"/>
              </a:rPr>
              <a:t>quindi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l’importanza</a:t>
            </a:r>
            <a:r>
              <a:rPr lang="en-US">
                <a:sym typeface="Wingdings" panose="05000000000000000000" pitchFamily="2" charset="2"/>
              </a:rPr>
              <a:t> GPU per </a:t>
            </a:r>
            <a:r>
              <a:rPr lang="en-US" err="1">
                <a:sym typeface="Wingdings" panose="05000000000000000000" pitchFamily="2" charset="2"/>
              </a:rPr>
              <a:t>accelerare</a:t>
            </a:r>
            <a:r>
              <a:rPr lang="en-US">
                <a:sym typeface="Wingdings" panose="05000000000000000000" pitchFamily="2" charset="2"/>
              </a:rPr>
              <a:t> lo SC. 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ym typeface="Wingdings" panose="05000000000000000000" pitchFamily="2" charset="2"/>
              </a:rPr>
              <a:t>Tre </a:t>
            </a:r>
            <a:r>
              <a:rPr lang="en-US" err="1">
                <a:sym typeface="Wingdings" panose="05000000000000000000" pitchFamily="2" charset="2"/>
              </a:rPr>
              <a:t>applicazioni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sono</a:t>
            </a:r>
            <a:r>
              <a:rPr lang="en-US">
                <a:sym typeface="Wingdings" panose="05000000000000000000" pitchFamily="2" charset="2"/>
              </a:rPr>
              <a:t> in </a:t>
            </a:r>
            <a:r>
              <a:rPr lang="en-US" err="1">
                <a:sym typeface="Wingdings" panose="05000000000000000000" pitchFamily="2" charset="2"/>
              </a:rPr>
              <a:t>figura</a:t>
            </a:r>
            <a:r>
              <a:rPr lang="en-US">
                <a:sym typeface="Wingdings" panose="05000000000000000000" pitchFamily="2" charset="2"/>
              </a:rPr>
              <a:t>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>
              <a:sym typeface="Wingdings" panose="05000000000000000000" pitchFamily="2" charset="2"/>
            </a:endParaRPr>
          </a:p>
          <a:p>
            <a:r>
              <a:rPr lang="en-US" err="1"/>
              <a:t>Glidein</a:t>
            </a:r>
            <a:endParaRPr lang="en-US"/>
          </a:p>
          <a:p>
            <a:r>
              <a:rPr lang="en-US" err="1"/>
              <a:t>Gpus</a:t>
            </a:r>
            <a:r>
              <a:rPr lang="en-US"/>
              <a:t> (importance in ML, example workflow (Diabetes), importance distributed)</a:t>
            </a:r>
          </a:p>
          <a:p>
            <a:endParaRPr lang="en-US"/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/>
              <a:t>Rapid Evolution of Machine Learning (ML) Techniques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/>
              <a:t>GPU's Crucial Role in Accelerating ML and Scientific Computing</a:t>
            </a:r>
          </a:p>
          <a:p>
            <a:pPr algn="l"/>
            <a:r>
              <a:rPr lang="en-US" sz="1800"/>
              <a:t>GPU's Role in Scientific Computing: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/>
              <a:t>Parallel Processing Power: GPUs excel at handling massive parallel tasks.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/>
              <a:t>Complex Calculations: Ideal for simulations, data analysis, and optimization.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/>
              <a:t>Speed and Efficiency: GPUs significantly reduce processing time.</a:t>
            </a:r>
          </a:p>
          <a:p>
            <a:pPr algn="l"/>
            <a:r>
              <a:rPr lang="en-US" sz="1800"/>
              <a:t>Machine Learning Impact: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/>
              <a:t>Training Deep Neural Networks: GPU's parallel processing accelerates model training.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/>
              <a:t>Data Analysis: Faster data preprocessing and feature extraction.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/>
              <a:t>AI Applications: GPUs enhance predictive modeling and decision-making.</a:t>
            </a:r>
            <a:endParaRPr lang="en-US"/>
          </a:p>
          <a:p>
            <a:endParaRPr lang="en-US"/>
          </a:p>
          <a:p>
            <a:endParaRPr lang="en-US"/>
          </a:p>
          <a:p>
            <a:pPr algn="l"/>
            <a:r>
              <a:rPr lang="en-US"/>
              <a:t>Interdisciplinary Advantages: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/>
              <a:t>Cross-Disciplinary Benefits: Physics, chemistry, biology, and more.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/>
              <a:t>Customization: GPUs adaptable for various research needs.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/>
              <a:t>Research Acceleration: GPUs expedite time-consuming simulations.</a:t>
            </a:r>
          </a:p>
          <a:p>
            <a:endParaRPr lang="en-US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>
              <a:sym typeface="Wingdings" panose="05000000000000000000" pitchFamily="2" charset="2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073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84510D20-0F61-4604-B4B6-DFFA6DB09D3C}" type="datetime1">
              <a:rPr lang="en-US" smtClean="0"/>
              <a:t>8/29/2023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b="1"/>
              <a:t>Sara Mazzucato | DGaas: Midterm report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A6277B28-07F0-1A40-A152-F179A1370D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CC5D535-9066-B247-8A94-392C689516EB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354CBF8B-CEA5-4E9E-AB07-374814F64B29}" type="datetime1">
              <a:rPr lang="en-US" smtClean="0"/>
              <a:t>8/29/2023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Sara Mazzucato | DGaas: Midterm report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496DF85D-9E15-6943-AE30-0ED88E91D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9D5FCF3-4E2F-704F-BE1D-3307737332FD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95BE8C5D-6CF4-4588-A10C-987D8AC61815}" type="datetime1">
              <a:rPr lang="en-US" smtClean="0"/>
              <a:t>8/29/2023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Sara Mazzucato | DGaas: Midterm report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7195FC8E-A302-604F-B566-3B477A1532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A2A4A72-F504-5545-BC7E-7E2B7738B172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02D3B6-9557-4833-8265-D33F81CB9C5B}" type="datetime1">
              <a:rPr lang="en-US" smtClean="0"/>
              <a:t>8/29/2023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Sara Mazzucato | DGaas: Midterm report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B79370FC-E149-604A-B4F3-08DEA3D84B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36FF585D-DDCF-264A-ADC6-3B99862B509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fld id="{A2ECEAFD-5D48-4E40-9C0B-D27273F32F77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b="1"/>
              <a:t>Sara Mazzucato | DGaas: Midterm report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fld id="{94C11D6D-8C61-FE43-AD45-D7F9B311BE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1413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50CB1F-A7B4-CDC7-A184-41CBFF50EB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0776FD4-886A-B56A-5631-42FB3CEC37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9D90C22-CE1E-68F6-04DA-4A04B8942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255B1-E14C-4758-9F92-48DC8F1D7898}" type="datetime1">
              <a:rPr lang="en-US" smtClean="0"/>
              <a:t>8/29/2023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E2D93E4-C205-442A-A814-03AF0CA40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Sara Mazzucato | DGaas: Midterm report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60E8399-9DA0-0078-7D27-11729B583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F1452-FDA4-CB4F-9562-3F40F4678A0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6504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27868" b="27868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4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599" b="3698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2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0916" b="40730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14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6134" b="3551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63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39239" b="1240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16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7732" r="773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9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2A45341D-58F8-492D-8577-3F7DC80139E5}" type="datetime1">
              <a:rPr lang="en-US" smtClean="0"/>
              <a:t>8/29/2023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Sara Mazzucato | DGaas: Midterm report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9CC9F3FA-594D-7948-B9BB-A349A58089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FED55EB-E5AE-1140-8A4A-A11133DEEC2F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6D3B0B5-6054-44EB-97AB-EC00E6CEEBA7}" type="datetime1">
              <a:rPr lang="en-US" smtClean="0"/>
              <a:t>8/29/2023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Sara Mazzucato | DGaas: Midterm report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1DA16756-E255-8B4F-A3A1-3BBDD1DB05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7E78866-2134-CA4E-800C-6577038C03A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D4D78E5-550B-4822-A22D-ADD7A5E5AAFE}" type="datetime1">
              <a:rPr lang="en-US" smtClean="0"/>
              <a:t>8/29/2023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Sara Mazzucato | DGaas: Midterm report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  <p:sldLayoutId id="2147484129" r:id="rId14"/>
    <p:sldLayoutId id="2147484130" r:id="rId15"/>
  </p:sldLayoutIdLst>
  <p:hf sldNum="0"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triton-inference-server/tutorials/tree/main/Conceptual_Guid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glideinWMS/glideinwms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4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sz="1600"/>
              <a:t>Sara Mazzucato	</a:t>
            </a:r>
          </a:p>
          <a:p>
            <a:r>
              <a:rPr lang="en-US" sz="1600"/>
              <a:t>Midterm Report</a:t>
            </a:r>
          </a:p>
          <a:p>
            <a:r>
              <a:rPr lang="en-US" sz="1600"/>
              <a:t>29</a:t>
            </a:r>
            <a:r>
              <a:rPr lang="en-US" sz="1600" baseline="30000"/>
              <a:t>th</a:t>
            </a:r>
            <a:r>
              <a:rPr lang="en-US" sz="1600"/>
              <a:t> August 2023</a:t>
            </a:r>
          </a:p>
          <a:p>
            <a:r>
              <a:rPr lang="en-US" sz="1600"/>
              <a:t>Supervisors: Marco Mambelli, Bruno Coimbra</a:t>
            </a:r>
          </a:p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1800" err="1"/>
              <a:t>DGaaS</a:t>
            </a:r>
            <a:r>
              <a:rPr lang="en-US" sz="1800"/>
              <a:t>: GPU as a service on distributed computing system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C2849C-1E3B-25CE-632A-735D33F85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3082" y="5045612"/>
            <a:ext cx="3100918" cy="122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F27F688-7B20-3997-0A76-F237F9E2E2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4356" y="1399251"/>
            <a:ext cx="8001000" cy="1895475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CFD94A3-C382-D78A-81C8-9D64210F2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Triton server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C650F6-AE11-FD5C-212C-69ACF88920E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AE255B1-E14C-4758-9F92-48DC8F1D7898}" type="datetime1">
              <a:rPr lang="en-US" smtClean="0"/>
              <a:t>8/29/2023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A1A50F-A377-6A9C-BCAA-4A233A12A6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Sara Mazzucato | DGaas: Midterm report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17AF87-1C8D-FEF3-BF47-0CD96CAAABC8}"/>
              </a:ext>
            </a:extLst>
          </p:cNvPr>
          <p:cNvSpPr txBox="1"/>
          <p:nvPr/>
        </p:nvSpPr>
        <p:spPr>
          <a:xfrm>
            <a:off x="389744" y="3889566"/>
            <a:ext cx="8001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>
                <a:solidFill>
                  <a:srgbClr val="333333"/>
                </a:solidFill>
                <a:effectLst/>
                <a:latin typeface="NVIDIA Sans"/>
              </a:rPr>
              <a:t>Triton Inference Server is an open source inference serving software that streamlines AI inferencing.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571338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A2533C1-BD28-D880-0A26-048184D8EA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>
                <a:solidFill>
                  <a:srgbClr val="333333"/>
                </a:solidFill>
                <a:effectLst/>
                <a:latin typeface="NVIDIA Sans"/>
              </a:rPr>
              <a:t>Triton enables teams to </a:t>
            </a:r>
            <a:r>
              <a:rPr lang="en-US" b="1" i="0">
                <a:solidFill>
                  <a:srgbClr val="333333"/>
                </a:solidFill>
                <a:effectLst/>
                <a:latin typeface="NVIDIA Sans"/>
              </a:rPr>
              <a:t>deploy any AI model </a:t>
            </a:r>
            <a:r>
              <a:rPr lang="en-US" b="0" i="0">
                <a:solidFill>
                  <a:srgbClr val="333333"/>
                </a:solidFill>
                <a:effectLst/>
                <a:latin typeface="NVIDIA Sans"/>
              </a:rPr>
              <a:t>from multiple deep learning and machine learning frameworks, including </a:t>
            </a:r>
            <a:r>
              <a:rPr lang="en-US" b="0" i="0" err="1">
                <a:solidFill>
                  <a:srgbClr val="333333"/>
                </a:solidFill>
                <a:effectLst/>
                <a:latin typeface="NVIDIA Sans"/>
              </a:rPr>
              <a:t>TensorRT</a:t>
            </a:r>
            <a:r>
              <a:rPr lang="en-US" b="0" i="0">
                <a:solidFill>
                  <a:srgbClr val="333333"/>
                </a:solidFill>
                <a:effectLst/>
                <a:latin typeface="NVIDIA Sans"/>
              </a:rPr>
              <a:t>, TensorFlow, </a:t>
            </a:r>
            <a:r>
              <a:rPr lang="en-US" b="0" i="0" err="1">
                <a:solidFill>
                  <a:srgbClr val="333333"/>
                </a:solidFill>
                <a:effectLst/>
                <a:latin typeface="NVIDIA Sans"/>
              </a:rPr>
              <a:t>PyTorch</a:t>
            </a:r>
            <a:r>
              <a:rPr lang="en-US" b="0" i="0">
                <a:solidFill>
                  <a:srgbClr val="333333"/>
                </a:solidFill>
                <a:effectLst/>
                <a:latin typeface="NVIDIA Sans"/>
              </a:rPr>
              <a:t>, ONNX, </a:t>
            </a:r>
            <a:r>
              <a:rPr lang="en-US" b="0" i="0" err="1">
                <a:solidFill>
                  <a:srgbClr val="333333"/>
                </a:solidFill>
                <a:effectLst/>
                <a:latin typeface="NVIDIA Sans"/>
              </a:rPr>
              <a:t>OpenVINO</a:t>
            </a:r>
            <a:r>
              <a:rPr lang="en-US" b="0" i="0">
                <a:solidFill>
                  <a:srgbClr val="333333"/>
                </a:solidFill>
                <a:effectLst/>
                <a:latin typeface="NVIDIA Sans"/>
              </a:rPr>
              <a:t>, Python, RAPIDS FIL, and more.</a:t>
            </a:r>
          </a:p>
          <a:p>
            <a:r>
              <a:rPr lang="en-US" b="0" i="0">
                <a:solidFill>
                  <a:srgbClr val="333333"/>
                </a:solidFill>
                <a:effectLst/>
                <a:latin typeface="NVIDIA Sans"/>
              </a:rPr>
              <a:t>Triton supports inference across cloud, </a:t>
            </a:r>
            <a:r>
              <a:rPr lang="en-US" i="0">
                <a:solidFill>
                  <a:srgbClr val="333333"/>
                </a:solidFill>
                <a:effectLst/>
                <a:latin typeface="NVIDIA Sans"/>
              </a:rPr>
              <a:t>data center</a:t>
            </a:r>
            <a:r>
              <a:rPr lang="en-US">
                <a:solidFill>
                  <a:srgbClr val="333333"/>
                </a:solidFill>
                <a:latin typeface="NVIDIA Sans"/>
              </a:rPr>
              <a:t> </a:t>
            </a:r>
            <a:r>
              <a:rPr lang="en-US" b="0" i="0">
                <a:solidFill>
                  <a:srgbClr val="333333"/>
                </a:solidFill>
                <a:effectLst/>
                <a:latin typeface="NVIDIA Sans"/>
              </a:rPr>
              <a:t>on NVIDIA GPUs, x86 and ARM CPU, or AWS </a:t>
            </a:r>
            <a:r>
              <a:rPr lang="en-US" b="0" i="0" err="1">
                <a:solidFill>
                  <a:srgbClr val="333333"/>
                </a:solidFill>
                <a:effectLst/>
                <a:latin typeface="NVIDIA Sans"/>
              </a:rPr>
              <a:t>Inferentia</a:t>
            </a:r>
            <a:r>
              <a:rPr lang="en-US" b="0" i="0">
                <a:solidFill>
                  <a:srgbClr val="333333"/>
                </a:solidFill>
                <a:effectLst/>
                <a:latin typeface="NVIDIA Sans"/>
              </a:rPr>
              <a:t>.</a:t>
            </a:r>
          </a:p>
          <a:p>
            <a:r>
              <a:rPr lang="en-US" b="0" i="0">
                <a:solidFill>
                  <a:srgbClr val="333333"/>
                </a:solidFill>
                <a:effectLst/>
                <a:latin typeface="NVIDIA Sans"/>
              </a:rPr>
              <a:t>Triton delivers optimized performance for many query types, including real time, batched, ensembles and audio/video streaming.</a:t>
            </a:r>
          </a:p>
          <a:p>
            <a:endParaRPr lang="en-US" sz="1600">
              <a:solidFill>
                <a:srgbClr val="333333"/>
              </a:solidFill>
              <a:latin typeface="NVIDIA Sans"/>
            </a:endParaRPr>
          </a:p>
          <a:p>
            <a:pPr marL="0" indent="0">
              <a:buNone/>
            </a:pPr>
            <a:r>
              <a:rPr lang="en-US" sz="1600">
                <a:hlinkClick r:id="rId3"/>
              </a:rPr>
              <a:t>https://github.com/triton-inference-server/tutorials/tree/main/Conceptual_Guide</a:t>
            </a:r>
            <a:r>
              <a:rPr lang="en-US" sz="1600">
                <a:solidFill>
                  <a:srgbClr val="333333"/>
                </a:solidFill>
                <a:latin typeface="NVIDIA Sans"/>
              </a:rPr>
              <a:t> </a:t>
            </a:r>
            <a:endParaRPr lang="en-US" sz="160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CFD94A3-C382-D78A-81C8-9D64210F2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Triton server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C650F6-AE11-FD5C-212C-69ACF88920E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AE255B1-E14C-4758-9F92-48DC8F1D7898}" type="datetime1">
              <a:rPr lang="en-US" smtClean="0"/>
              <a:t>8/29/2023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A1A50F-A377-6A9C-BCAA-4A233A12A6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Sara Mazzucato | DGaas: Midterm report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6A08D2-0D5C-682E-4D60-11977F8998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8335" y="105390"/>
            <a:ext cx="945665" cy="71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4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4AD7E266-30A8-ACAF-DE1B-C7AC30835108}"/>
              </a:ext>
            </a:extLst>
          </p:cNvPr>
          <p:cNvSpPr/>
          <p:nvPr/>
        </p:nvSpPr>
        <p:spPr>
          <a:xfrm>
            <a:off x="0" y="5468352"/>
            <a:ext cx="888167" cy="53239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23CA2FFC-91CC-5166-AC6B-7F9D053CDFF4}"/>
              </a:ext>
            </a:extLst>
          </p:cNvPr>
          <p:cNvSpPr/>
          <p:nvPr/>
        </p:nvSpPr>
        <p:spPr>
          <a:xfrm>
            <a:off x="8424473" y="5477383"/>
            <a:ext cx="719526" cy="5233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7B3E4F7-B58F-CEA0-2873-4D61DEE272BE}"/>
              </a:ext>
            </a:extLst>
          </p:cNvPr>
          <p:cNvSpPr txBox="1"/>
          <p:nvPr/>
        </p:nvSpPr>
        <p:spPr>
          <a:xfrm>
            <a:off x="448707" y="2174124"/>
            <a:ext cx="8449549" cy="178480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450"/>
              </a:spcAft>
            </a:pPr>
            <a:endParaRPr lang="en-US" sz="1800">
              <a:solidFill>
                <a:schemeClr val="tx2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2D255E6-9B99-97FC-2CF2-00577278D347}"/>
              </a:ext>
            </a:extLst>
          </p:cNvPr>
          <p:cNvSpPr txBox="1"/>
          <p:nvPr/>
        </p:nvSpPr>
        <p:spPr>
          <a:xfrm>
            <a:off x="365368" y="799572"/>
            <a:ext cx="8059105" cy="2753288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/>
          <a:p>
            <a:endParaRPr lang="en-US" sz="18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9145F2-CE8B-7296-E1A1-9D6D89757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20C8FC-214A-40E4-8390-8C66B658A20F}" type="datetime1">
              <a:rPr lang="en-US" smtClean="0"/>
              <a:t>8/29/2023</a:t>
            </a:fld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FC46D8E3-6FE2-C790-EB9E-3C9CAB373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0602" y="6545777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Sara Mazzucato | </a:t>
            </a:r>
            <a:r>
              <a:rPr lang="en-US" b="1" err="1"/>
              <a:t>DGaas</a:t>
            </a:r>
            <a:r>
              <a:rPr lang="en-US" b="1"/>
              <a:t>: Midterm report</a:t>
            </a: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CBCD566B-0E4C-8FB1-E323-C7CE27497333}"/>
              </a:ext>
            </a:extLst>
          </p:cNvPr>
          <p:cNvSpPr txBox="1">
            <a:spLocks/>
          </p:cNvSpPr>
          <p:nvPr/>
        </p:nvSpPr>
        <p:spPr>
          <a:xfrm>
            <a:off x="358766" y="360036"/>
            <a:ext cx="6436886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lvl="0"/>
            <a:r>
              <a:rPr lang="en-US" sz="3600"/>
              <a:t>VM and Containers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2C8DF7-1DA7-4458-7A07-1720D078FFDD}"/>
              </a:ext>
            </a:extLst>
          </p:cNvPr>
          <p:cNvSpPr txBox="1"/>
          <p:nvPr/>
        </p:nvSpPr>
        <p:spPr>
          <a:xfrm>
            <a:off x="358765" y="705685"/>
            <a:ext cx="83365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50" b="1">
                <a:solidFill>
                  <a:srgbClr val="333333"/>
                </a:solidFill>
                <a:latin typeface="NVIDIA Sans"/>
              </a:rPr>
              <a:t>Virtual machines </a:t>
            </a:r>
            <a:r>
              <a:rPr lang="en-US" sz="2250">
                <a:solidFill>
                  <a:srgbClr val="333333"/>
                </a:solidFill>
                <a:latin typeface="NVIDIA Sans"/>
              </a:rPr>
              <a:t>(VM): isolated software environments that mimic physical computers</a:t>
            </a:r>
          </a:p>
          <a:p>
            <a:pPr algn="just"/>
            <a:r>
              <a:rPr lang="en-US" sz="2250" b="1">
                <a:solidFill>
                  <a:srgbClr val="333333"/>
                </a:solidFill>
                <a:latin typeface="NVIDIA Sans"/>
              </a:rPr>
              <a:t>Containers: </a:t>
            </a:r>
            <a:r>
              <a:rPr lang="en-US" sz="2250">
                <a:solidFill>
                  <a:srgbClr val="333333"/>
                </a:solidFill>
                <a:latin typeface="NVIDIA Sans"/>
              </a:rPr>
              <a:t>lightweight, portable packages holding applications and their dependencies. </a:t>
            </a:r>
          </a:p>
          <a:p>
            <a:pPr algn="just"/>
            <a:r>
              <a:rPr lang="en-US" sz="2250">
                <a:solidFill>
                  <a:srgbClr val="333333"/>
                </a:solidFill>
                <a:latin typeface="NVIDIA Sans"/>
              </a:rPr>
              <a:t>Both enhance efficiency, enabling easy software deployment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50" b="1" i="1" err="1">
                <a:solidFill>
                  <a:srgbClr val="333333"/>
                </a:solidFill>
                <a:latin typeface="NVIDIA Sans"/>
              </a:rPr>
              <a:t>Apptainer</a:t>
            </a:r>
            <a:r>
              <a:rPr lang="en-US" sz="2250">
                <a:solidFill>
                  <a:srgbClr val="333333"/>
                </a:solidFill>
                <a:latin typeface="NVIDIA Sans"/>
              </a:rPr>
              <a:t>: Orchestrates container clusters for scaling, and management, streamlining app distribution across diverse environments with simplicity</a:t>
            </a:r>
          </a:p>
        </p:txBody>
      </p:sp>
      <p:pic>
        <p:nvPicPr>
          <p:cNvPr id="6" name="Picture 2" descr="Docker vs Virtual Machines (VMs) : A Practical Guide to Docker Containers  and VMs">
            <a:extLst>
              <a:ext uri="{FF2B5EF4-FFF2-40B4-BE49-F238E27FC236}">
                <a16:creationId xmlns:a16="http://schemas.microsoft.com/office/drawing/2014/main" id="{E16A4EF8-2240-C22D-B1E7-E0AD29531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324" y="3608280"/>
            <a:ext cx="5265050" cy="266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750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18">
            <a:extLst>
              <a:ext uri="{FF2B5EF4-FFF2-40B4-BE49-F238E27FC236}">
                <a16:creationId xmlns:a16="http://schemas.microsoft.com/office/drawing/2014/main" id="{E9889067-EDC7-89A6-CC05-CD975C4B6763}"/>
              </a:ext>
            </a:extLst>
          </p:cNvPr>
          <p:cNvSpPr/>
          <p:nvPr/>
        </p:nvSpPr>
        <p:spPr>
          <a:xfrm>
            <a:off x="8424473" y="5477383"/>
            <a:ext cx="719526" cy="5233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C1DBB7EA-B78D-C29E-755C-76A8017C5A6B}"/>
              </a:ext>
            </a:extLst>
          </p:cNvPr>
          <p:cNvSpPr txBox="1"/>
          <p:nvPr/>
        </p:nvSpPr>
        <p:spPr>
          <a:xfrm>
            <a:off x="358766" y="647479"/>
            <a:ext cx="8464815" cy="1798271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/>
          <a:p>
            <a:endParaRPr lang="en-US" sz="1800"/>
          </a:p>
          <a:p>
            <a:r>
              <a:rPr lang="en-US" sz="2000">
                <a:solidFill>
                  <a:srgbClr val="505050"/>
                </a:solidFill>
                <a:latin typeface="Helvetica"/>
                <a:ea typeface="ＭＳ Ｐゴシック" charset="0"/>
              </a:rPr>
              <a:t>A </a:t>
            </a:r>
            <a:r>
              <a:rPr lang="en-US" sz="2000" err="1">
                <a:solidFill>
                  <a:srgbClr val="505050"/>
                </a:solidFill>
                <a:latin typeface="Helvetica"/>
                <a:ea typeface="ＭＳ Ｐゴシック" charset="0"/>
              </a:rPr>
              <a:t>Glidein</a:t>
            </a:r>
            <a:r>
              <a:rPr lang="en-US" sz="2000">
                <a:solidFill>
                  <a:srgbClr val="505050"/>
                </a:solidFill>
                <a:latin typeface="Helvetica"/>
                <a:ea typeface="ＭＳ Ｐゴシック" charset="0"/>
              </a:rPr>
              <a:t> is a </a:t>
            </a:r>
            <a:r>
              <a:rPr lang="en-US" sz="2000" b="1">
                <a:solidFill>
                  <a:srgbClr val="505050"/>
                </a:solidFill>
                <a:latin typeface="Helvetica"/>
                <a:ea typeface="ＭＳ Ｐゴシック" charset="0"/>
              </a:rPr>
              <a:t>pilot submitted </a:t>
            </a:r>
            <a:r>
              <a:rPr lang="en-US" sz="2000">
                <a:solidFill>
                  <a:srgbClr val="505050"/>
                </a:solidFill>
                <a:latin typeface="Helvetica"/>
                <a:ea typeface="ＭＳ Ｐゴシック" charset="0"/>
              </a:rPr>
              <a:t>on the worker node that acquires and prepares the resources where the job will run.</a:t>
            </a:r>
          </a:p>
          <a:p>
            <a:r>
              <a:rPr lang="en-US" sz="2000">
                <a:solidFill>
                  <a:srgbClr val="505050"/>
                </a:solidFill>
                <a:latin typeface="Helvetica"/>
                <a:ea typeface="ＭＳ Ｐゴシック" charset="0"/>
              </a:rPr>
              <a:t>They are requested by the </a:t>
            </a:r>
            <a:r>
              <a:rPr lang="en-US" sz="2000" i="1">
                <a:solidFill>
                  <a:srgbClr val="505050"/>
                </a:solidFill>
                <a:latin typeface="Helvetica"/>
                <a:ea typeface="ＭＳ Ｐゴシック" charset="0"/>
              </a:rPr>
              <a:t>Frontend</a:t>
            </a:r>
            <a:r>
              <a:rPr lang="en-US" sz="2000">
                <a:solidFill>
                  <a:srgbClr val="505050"/>
                </a:solidFill>
                <a:latin typeface="Helvetica"/>
                <a:ea typeface="ＭＳ Ｐゴシック" charset="0"/>
              </a:rPr>
              <a:t>, launched by the </a:t>
            </a:r>
            <a:r>
              <a:rPr lang="en-US" sz="2000" i="1">
                <a:solidFill>
                  <a:srgbClr val="505050"/>
                </a:solidFill>
                <a:latin typeface="Helvetica"/>
                <a:ea typeface="ＭＳ Ｐゴシック" charset="0"/>
              </a:rPr>
              <a:t>Factory</a:t>
            </a:r>
            <a:r>
              <a:rPr lang="en-US" sz="2000">
                <a:solidFill>
                  <a:srgbClr val="505050"/>
                </a:solidFill>
                <a:latin typeface="Helvetica"/>
                <a:ea typeface="ＭＳ Ｐゴシック" charset="0"/>
              </a:rPr>
              <a:t> and they join the virtual </a:t>
            </a:r>
            <a:r>
              <a:rPr lang="en-US" sz="2000" i="1">
                <a:solidFill>
                  <a:srgbClr val="505050"/>
                </a:solidFill>
                <a:latin typeface="Helvetica"/>
                <a:ea typeface="ＭＳ Ｐゴシック" charset="0"/>
              </a:rPr>
              <a:t>cluster</a:t>
            </a:r>
            <a:r>
              <a:rPr lang="en-US" sz="2000">
                <a:solidFill>
                  <a:srgbClr val="505050"/>
                </a:solidFill>
                <a:latin typeface="Helvetica"/>
                <a:ea typeface="ＭＳ Ｐゴシック" charset="0"/>
              </a:rPr>
              <a:t>.</a:t>
            </a:r>
            <a:endParaRPr lang="en-US" sz="180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3944F4-265D-0A29-8669-0E4258E9E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D048B4-F976-46EA-A5C2-EF334EE6BD38}" type="datetime1">
              <a:rPr lang="en-US" smtClean="0"/>
              <a:t>8/29/2023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40BE67-3A78-3C02-2C26-3A5A88C09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Sara Mazzucato | DGaas: Midterm report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CF757C1-720B-717C-9E48-CC8231441109}"/>
              </a:ext>
            </a:extLst>
          </p:cNvPr>
          <p:cNvSpPr txBox="1">
            <a:spLocks/>
          </p:cNvSpPr>
          <p:nvPr/>
        </p:nvSpPr>
        <p:spPr>
          <a:xfrm>
            <a:off x="358766" y="360036"/>
            <a:ext cx="6436886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lvl="0"/>
            <a:r>
              <a:rPr lang="en-US" sz="3600" err="1"/>
              <a:t>Glidein</a:t>
            </a:r>
            <a:endParaRPr lang="en-US" sz="36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04DA23-175E-A31F-A8E5-2EB1C3C03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675" y="2568636"/>
            <a:ext cx="8456252" cy="307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713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CasellaDiTesto 88">
            <a:extLst>
              <a:ext uri="{FF2B5EF4-FFF2-40B4-BE49-F238E27FC236}">
                <a16:creationId xmlns:a16="http://schemas.microsoft.com/office/drawing/2014/main" id="{4DC63965-F7D6-B9AC-C1FB-88E41AF7906A}"/>
              </a:ext>
            </a:extLst>
          </p:cNvPr>
          <p:cNvSpPr txBox="1"/>
          <p:nvPr/>
        </p:nvSpPr>
        <p:spPr>
          <a:xfrm>
            <a:off x="499646" y="4727798"/>
            <a:ext cx="643688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800" b="1">
                <a:solidFill>
                  <a:srgbClr val="000099"/>
                </a:solidFill>
              </a:rPr>
              <a:t>&lt;files&gt;</a:t>
            </a:r>
          </a:p>
          <a:p>
            <a:r>
              <a:rPr lang="it-IT" sz="1800" b="1">
                <a:solidFill>
                  <a:srgbClr val="000099"/>
                </a:solidFill>
              </a:rPr>
              <a:t>        &lt;file … time="</a:t>
            </a:r>
            <a:r>
              <a:rPr lang="it-IT" sz="1800" i="1">
                <a:solidFill>
                  <a:srgbClr val="000099"/>
                </a:solidFill>
              </a:rPr>
              <a:t>startup</a:t>
            </a:r>
            <a:r>
              <a:rPr lang="it-IT" sz="1800" b="1">
                <a:solidFill>
                  <a:srgbClr val="000099"/>
                </a:solidFill>
              </a:rPr>
              <a:t>"… /&gt;</a:t>
            </a:r>
          </a:p>
          <a:p>
            <a:pPr lvl="1"/>
            <a:r>
              <a:rPr lang="it-IT" sz="1800" b="1">
                <a:solidFill>
                  <a:srgbClr val="000099"/>
                </a:solidFill>
              </a:rPr>
              <a:t>&lt;file … time="</a:t>
            </a:r>
            <a:r>
              <a:rPr lang="it-IT" sz="1800" i="1">
                <a:solidFill>
                  <a:srgbClr val="000099"/>
                </a:solidFill>
              </a:rPr>
              <a:t>cleanup,after_job,milestone:1</a:t>
            </a:r>
            <a:r>
              <a:rPr lang="it-IT" sz="1800" b="1">
                <a:solidFill>
                  <a:srgbClr val="000099"/>
                </a:solidFill>
              </a:rPr>
              <a:t>"… /&gt;</a:t>
            </a:r>
          </a:p>
          <a:p>
            <a:pPr lvl="1"/>
            <a:r>
              <a:rPr lang="it-IT" sz="1800" b="1">
                <a:solidFill>
                  <a:srgbClr val="000099"/>
                </a:solidFill>
              </a:rPr>
              <a:t>…</a:t>
            </a:r>
          </a:p>
          <a:p>
            <a:pPr algn="l"/>
            <a:r>
              <a:rPr lang="it-IT" sz="1800" b="1">
                <a:solidFill>
                  <a:srgbClr val="000099"/>
                </a:solidFill>
              </a:rPr>
              <a:t>&lt;/files&gt;</a:t>
            </a:r>
          </a:p>
          <a:p>
            <a:pPr algn="l"/>
            <a:endParaRPr lang="it-IT" sz="1800" b="1">
              <a:solidFill>
                <a:srgbClr val="000099"/>
              </a:solidFill>
            </a:endParaRPr>
          </a:p>
          <a:p>
            <a:pPr algn="l"/>
            <a:endParaRPr lang="it-IT" sz="1800" b="1">
              <a:solidFill>
                <a:srgbClr val="000099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FFE46B-239E-587B-6A76-4531692C67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82520" y="6540191"/>
            <a:ext cx="1076325" cy="241300"/>
          </a:xfrm>
        </p:spPr>
        <p:txBody>
          <a:bodyPr/>
          <a:lstStyle/>
          <a:p>
            <a:pPr>
              <a:defRPr/>
            </a:pPr>
            <a:fld id="{1751E675-6C84-4FC4-A7E1-5C95F31B437D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85924-AC11-D617-CEFD-8307FFFEF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8287" y="6504687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Sara Mazzucato | </a:t>
            </a:r>
            <a:r>
              <a:rPr lang="en-US" b="1" err="1"/>
              <a:t>DGaas</a:t>
            </a:r>
            <a:r>
              <a:rPr lang="en-US" b="1"/>
              <a:t>: Midterm report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252593C-4457-6875-C11C-A81F02A5F6C6}"/>
              </a:ext>
            </a:extLst>
          </p:cNvPr>
          <p:cNvSpPr txBox="1">
            <a:spLocks/>
          </p:cNvSpPr>
          <p:nvPr/>
        </p:nvSpPr>
        <p:spPr>
          <a:xfrm>
            <a:off x="422006" y="456342"/>
            <a:ext cx="6436886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lvl="0"/>
            <a:r>
              <a:rPr lang="en-US" sz="3600"/>
              <a:t>Lifecycle phase execution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500208-0AC3-35DD-655F-31CD3EEC3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696" y="818469"/>
            <a:ext cx="5766019" cy="383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072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61E08-4B72-AED0-4E27-4CB23E671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B54F1A-02A9-4AA8-8F30-2E215699BD7F}" type="datetime1">
              <a:rPr lang="en-US" smtClean="0"/>
              <a:t>8/29/2023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EDF2D5-618F-3D8D-4942-9E0FBF611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err="1"/>
              <a:t>Glidein</a:t>
            </a:r>
            <a:r>
              <a:rPr lang="en-US" sz="3600"/>
              <a:t> execution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562D7-00A3-68BE-5CB0-4FF07A11F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22242"/>
            <a:ext cx="8672513" cy="4987867"/>
          </a:xfrm>
        </p:spPr>
        <p:txBody>
          <a:bodyPr/>
          <a:lstStyle/>
          <a:p>
            <a:r>
              <a:rPr lang="en-US" sz="2000"/>
              <a:t>Focus on the startup phase</a:t>
            </a:r>
          </a:p>
          <a:p>
            <a:pPr lvl="1"/>
            <a:r>
              <a:rPr lang="en-US" sz="1800"/>
              <a:t>Via </a:t>
            </a:r>
            <a:r>
              <a:rPr lang="en-US" sz="1800" i="1" err="1"/>
              <a:t>apptainer</a:t>
            </a:r>
            <a:r>
              <a:rPr lang="en-US" sz="1800"/>
              <a:t> start the Triton server in a portable container</a:t>
            </a:r>
          </a:p>
          <a:p>
            <a:pPr lvl="1"/>
            <a:r>
              <a:rPr lang="en-US" sz="1800"/>
              <a:t>Script to launch Triton and allow the </a:t>
            </a:r>
            <a:r>
              <a:rPr lang="en-US" sz="1800" err="1"/>
              <a:t>Glidein</a:t>
            </a:r>
            <a:r>
              <a:rPr lang="en-US" sz="1800"/>
              <a:t> to accepts executable jobs </a:t>
            </a:r>
            <a:r>
              <a:rPr lang="en-US" sz="1800" err="1"/>
              <a:t>continuousy</a:t>
            </a:r>
            <a:r>
              <a:rPr lang="en-US" sz="1800"/>
              <a:t> </a:t>
            </a:r>
            <a:r>
              <a:rPr lang="en-US" sz="1800" b="1"/>
              <a:t>sharing the same GPU</a:t>
            </a:r>
            <a:r>
              <a:rPr lang="en-US" sz="1800"/>
              <a:t>.</a:t>
            </a:r>
          </a:p>
          <a:p>
            <a:r>
              <a:rPr lang="en-US" sz="2000"/>
              <a:t>Make the server available to more user jobs</a:t>
            </a:r>
          </a:p>
          <a:p>
            <a:r>
              <a:rPr lang="en-US" sz="2000"/>
              <a:t>Allow to run in the same </a:t>
            </a:r>
            <a:r>
              <a:rPr lang="en-US" sz="2000" err="1"/>
              <a:t>Glidelin</a:t>
            </a:r>
            <a:r>
              <a:rPr lang="en-US" sz="2000"/>
              <a:t>:</a:t>
            </a:r>
          </a:p>
          <a:p>
            <a:pPr lvl="1"/>
            <a:r>
              <a:rPr lang="en-US" sz="2000"/>
              <a:t>Container with Triton server and script to launch Triton</a:t>
            </a:r>
          </a:p>
          <a:p>
            <a:pPr lvl="1"/>
            <a:r>
              <a:rPr lang="en-US" sz="2000"/>
              <a:t>Connect user jobs with Triton server</a:t>
            </a:r>
          </a:p>
          <a:p>
            <a:pPr lvl="1"/>
            <a:endParaRPr lang="en-US" sz="2000"/>
          </a:p>
          <a:p>
            <a:pPr marL="0" indent="0">
              <a:buNone/>
            </a:pPr>
            <a:endParaRPr lang="en-US"/>
          </a:p>
        </p:txBody>
      </p:sp>
      <p:grpSp>
        <p:nvGrpSpPr>
          <p:cNvPr id="8" name="Gruppo 98">
            <a:extLst>
              <a:ext uri="{FF2B5EF4-FFF2-40B4-BE49-F238E27FC236}">
                <a16:creationId xmlns:a16="http://schemas.microsoft.com/office/drawing/2014/main" id="{55D53CE0-58FC-35F7-F743-8A3755A430E1}"/>
              </a:ext>
            </a:extLst>
          </p:cNvPr>
          <p:cNvGrpSpPr/>
          <p:nvPr/>
        </p:nvGrpSpPr>
        <p:grpSpPr>
          <a:xfrm>
            <a:off x="1981338" y="3624644"/>
            <a:ext cx="5181324" cy="2684132"/>
            <a:chOff x="3291864" y="3536243"/>
            <a:chExt cx="6272747" cy="3208754"/>
          </a:xfrm>
        </p:grpSpPr>
        <p:grpSp>
          <p:nvGrpSpPr>
            <p:cNvPr id="9" name="Gruppo 89">
              <a:extLst>
                <a:ext uri="{FF2B5EF4-FFF2-40B4-BE49-F238E27FC236}">
                  <a16:creationId xmlns:a16="http://schemas.microsoft.com/office/drawing/2014/main" id="{0719B130-073C-487C-7C7B-4F9E5BE3B21F}"/>
                </a:ext>
              </a:extLst>
            </p:cNvPr>
            <p:cNvGrpSpPr/>
            <p:nvPr/>
          </p:nvGrpSpPr>
          <p:grpSpPr>
            <a:xfrm>
              <a:off x="3291864" y="3536243"/>
              <a:ext cx="6272747" cy="3208754"/>
              <a:chOff x="3292393" y="3573014"/>
              <a:chExt cx="6272747" cy="3208754"/>
            </a:xfrm>
          </p:grpSpPr>
          <p:cxnSp>
            <p:nvCxnSpPr>
              <p:cNvPr id="11" name="Connettore 1 50">
                <a:extLst>
                  <a:ext uri="{FF2B5EF4-FFF2-40B4-BE49-F238E27FC236}">
                    <a16:creationId xmlns:a16="http://schemas.microsoft.com/office/drawing/2014/main" id="{207C7B50-AE87-FD15-E246-04811B8AA68D}"/>
                  </a:ext>
                </a:extLst>
              </p:cNvPr>
              <p:cNvCxnSpPr/>
              <p:nvPr/>
            </p:nvCxnSpPr>
            <p:spPr>
              <a:xfrm flipH="1">
                <a:off x="3850733" y="4787797"/>
                <a:ext cx="1227212" cy="11177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Rettangolo 74">
                <a:extLst>
                  <a:ext uri="{FF2B5EF4-FFF2-40B4-BE49-F238E27FC236}">
                    <a16:creationId xmlns:a16="http://schemas.microsoft.com/office/drawing/2014/main" id="{8491A4EE-DE86-00F9-1493-DCC647D471C0}"/>
                  </a:ext>
                </a:extLst>
              </p:cNvPr>
              <p:cNvSpPr/>
              <p:nvPr/>
            </p:nvSpPr>
            <p:spPr>
              <a:xfrm>
                <a:off x="3292393" y="3650464"/>
                <a:ext cx="5705527" cy="3100527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 sz="1800"/>
              </a:p>
            </p:txBody>
          </p:sp>
          <p:sp>
            <p:nvSpPr>
              <p:cNvPr id="13" name="Rettangolo 42">
                <a:extLst>
                  <a:ext uri="{FF2B5EF4-FFF2-40B4-BE49-F238E27FC236}">
                    <a16:creationId xmlns:a16="http://schemas.microsoft.com/office/drawing/2014/main" id="{6DA5921A-E9B8-4F32-0A7D-97D5B5A709B7}"/>
                  </a:ext>
                </a:extLst>
              </p:cNvPr>
              <p:cNvSpPr/>
              <p:nvPr/>
            </p:nvSpPr>
            <p:spPr>
              <a:xfrm flipV="1">
                <a:off x="3599424" y="4491352"/>
                <a:ext cx="4906158" cy="25305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800"/>
              </a:p>
            </p:txBody>
          </p:sp>
          <p:sp>
            <p:nvSpPr>
              <p:cNvPr id="14" name="Rettangolo 43">
                <a:extLst>
                  <a:ext uri="{FF2B5EF4-FFF2-40B4-BE49-F238E27FC236}">
                    <a16:creationId xmlns:a16="http://schemas.microsoft.com/office/drawing/2014/main" id="{89F41E40-85A7-0CDA-88A2-0B45D5349307}"/>
                  </a:ext>
                </a:extLst>
              </p:cNvPr>
              <p:cNvSpPr/>
              <p:nvPr/>
            </p:nvSpPr>
            <p:spPr>
              <a:xfrm>
                <a:off x="5077945" y="4464861"/>
                <a:ext cx="1949115" cy="306037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800"/>
              </a:p>
            </p:txBody>
          </p:sp>
          <p:pic>
            <p:nvPicPr>
              <p:cNvPr id="15" name="Picture 2" descr="Free Location Pointer SVG, PNG Icon, Symbol. Download Image.">
                <a:extLst>
                  <a:ext uri="{FF2B5EF4-FFF2-40B4-BE49-F238E27FC236}">
                    <a16:creationId xmlns:a16="http://schemas.microsoft.com/office/drawing/2014/main" id="{8A8F8440-76C4-050C-51C8-8563A5D9BE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8952" y="3970699"/>
                <a:ext cx="634256" cy="6342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" descr="Free Location Pointer SVG, PNG Icon, Symbol. Download Image.">
                <a:extLst>
                  <a:ext uri="{FF2B5EF4-FFF2-40B4-BE49-F238E27FC236}">
                    <a16:creationId xmlns:a16="http://schemas.microsoft.com/office/drawing/2014/main" id="{A87AEE98-DD51-15C0-EEFC-00C7ECCE57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87049" y="4009687"/>
                <a:ext cx="634256" cy="6342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2" descr="Free Location Pointer SVG, PNG Icon, Symbol. Download Image.">
                <a:extLst>
                  <a:ext uri="{FF2B5EF4-FFF2-40B4-BE49-F238E27FC236}">
                    <a16:creationId xmlns:a16="http://schemas.microsoft.com/office/drawing/2014/main" id="{2EE68B57-E857-93BA-C162-FE0C793669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7784" y="3948140"/>
                <a:ext cx="634256" cy="6342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2" descr="Free Location Pointer SVG, PNG Icon, Symbol. Download Image.">
                <a:extLst>
                  <a:ext uri="{FF2B5EF4-FFF2-40B4-BE49-F238E27FC236}">
                    <a16:creationId xmlns:a16="http://schemas.microsoft.com/office/drawing/2014/main" id="{AF0E5472-FA59-FDFF-01AA-8455EF2AB6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47542" y="3985447"/>
                <a:ext cx="634256" cy="6342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CasellaDiTesto 48">
                <a:extLst>
                  <a:ext uri="{FF2B5EF4-FFF2-40B4-BE49-F238E27FC236}">
                    <a16:creationId xmlns:a16="http://schemas.microsoft.com/office/drawing/2014/main" id="{50C5BF3E-BA64-2DEB-B620-E15EDDA9DEE3}"/>
                  </a:ext>
                </a:extLst>
              </p:cNvPr>
              <p:cNvSpPr txBox="1"/>
              <p:nvPr/>
            </p:nvSpPr>
            <p:spPr>
              <a:xfrm>
                <a:off x="3292393" y="3573014"/>
                <a:ext cx="6272747" cy="3949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/>
                  <a:t>startup	      </a:t>
                </a:r>
                <a:r>
                  <a:rPr lang="it-IT" sz="1600" err="1"/>
                  <a:t>pre_job</a:t>
                </a:r>
                <a:r>
                  <a:rPr lang="it-IT" sz="1600"/>
                  <a:t>	           </a:t>
                </a:r>
                <a:r>
                  <a:rPr lang="it-IT" sz="1600" err="1"/>
                  <a:t>after_job</a:t>
                </a:r>
                <a:r>
                  <a:rPr lang="it-IT" sz="1600"/>
                  <a:t>         </a:t>
                </a:r>
                <a:r>
                  <a:rPr lang="it-IT" sz="1600" err="1"/>
                  <a:t>cleanup</a:t>
                </a:r>
                <a:endParaRPr lang="it-IT" sz="1600"/>
              </a:p>
            </p:txBody>
          </p:sp>
          <p:sp>
            <p:nvSpPr>
              <p:cNvPr id="20" name="CasellaDiTesto 49">
                <a:extLst>
                  <a:ext uri="{FF2B5EF4-FFF2-40B4-BE49-F238E27FC236}">
                    <a16:creationId xmlns:a16="http://schemas.microsoft.com/office/drawing/2014/main" id="{0D61C9C5-7403-6AC5-058E-C78449BC6FF9}"/>
                  </a:ext>
                </a:extLst>
              </p:cNvPr>
              <p:cNvSpPr txBox="1"/>
              <p:nvPr/>
            </p:nvSpPr>
            <p:spPr>
              <a:xfrm>
                <a:off x="5779889" y="4418465"/>
                <a:ext cx="64376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800"/>
                  <a:t>job</a:t>
                </a:r>
              </a:p>
            </p:txBody>
          </p:sp>
          <p:cxnSp>
            <p:nvCxnSpPr>
              <p:cNvPr id="21" name="Connettore 1 51">
                <a:extLst>
                  <a:ext uri="{FF2B5EF4-FFF2-40B4-BE49-F238E27FC236}">
                    <a16:creationId xmlns:a16="http://schemas.microsoft.com/office/drawing/2014/main" id="{A1D86656-E555-C5D1-3938-41DF19D328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91961" y="4821008"/>
                <a:ext cx="2995089" cy="106763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ettangolo 52">
                <a:extLst>
                  <a:ext uri="{FF2B5EF4-FFF2-40B4-BE49-F238E27FC236}">
                    <a16:creationId xmlns:a16="http://schemas.microsoft.com/office/drawing/2014/main" id="{B7D4BD56-7234-3C43-6A77-BE2D48018498}"/>
                  </a:ext>
                </a:extLst>
              </p:cNvPr>
              <p:cNvSpPr/>
              <p:nvPr/>
            </p:nvSpPr>
            <p:spPr>
              <a:xfrm>
                <a:off x="3686080" y="5905540"/>
                <a:ext cx="4589169" cy="294968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800"/>
              </a:p>
            </p:txBody>
          </p:sp>
          <p:pic>
            <p:nvPicPr>
              <p:cNvPr id="23" name="Picture 2" descr="Free Location Pointer SVG, PNG Icon, Symbol. Download Image.">
                <a:extLst>
                  <a:ext uri="{FF2B5EF4-FFF2-40B4-BE49-F238E27FC236}">
                    <a16:creationId xmlns:a16="http://schemas.microsoft.com/office/drawing/2014/main" id="{A478A6CA-E9F9-C5EA-223C-A4B961EF0B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5954" y="5405301"/>
                <a:ext cx="634256" cy="6342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" descr="Free Location Pointer SVG, PNG Icon, Symbol. Download Image.">
                <a:extLst>
                  <a:ext uri="{FF2B5EF4-FFF2-40B4-BE49-F238E27FC236}">
                    <a16:creationId xmlns:a16="http://schemas.microsoft.com/office/drawing/2014/main" id="{9ADBBF75-6691-E7C4-88D8-C2FC16B36F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64670" y="5402864"/>
                <a:ext cx="634256" cy="6342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8" name="Connettore 1 59">
                <a:extLst>
                  <a:ext uri="{FF2B5EF4-FFF2-40B4-BE49-F238E27FC236}">
                    <a16:creationId xmlns:a16="http://schemas.microsoft.com/office/drawing/2014/main" id="{E2156515-F62C-F09E-BB65-D7C56CD3F30A}"/>
                  </a:ext>
                </a:extLst>
              </p:cNvPr>
              <p:cNvCxnSpPr/>
              <p:nvPr/>
            </p:nvCxnSpPr>
            <p:spPr>
              <a:xfrm>
                <a:off x="4101114" y="6200508"/>
                <a:ext cx="0" cy="315571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Connettore 1 60">
                <a:extLst>
                  <a:ext uri="{FF2B5EF4-FFF2-40B4-BE49-F238E27FC236}">
                    <a16:creationId xmlns:a16="http://schemas.microsoft.com/office/drawing/2014/main" id="{0D2E0792-C3C9-5E31-381E-352C9A64522C}"/>
                  </a:ext>
                </a:extLst>
              </p:cNvPr>
              <p:cNvCxnSpPr/>
              <p:nvPr/>
            </p:nvCxnSpPr>
            <p:spPr>
              <a:xfrm>
                <a:off x="4601904" y="6200508"/>
                <a:ext cx="0" cy="315571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Connettore 1 61">
                <a:extLst>
                  <a:ext uri="{FF2B5EF4-FFF2-40B4-BE49-F238E27FC236}">
                    <a16:creationId xmlns:a16="http://schemas.microsoft.com/office/drawing/2014/main" id="{9BA809F9-92EB-7EFB-09D7-212723D0C3D4}"/>
                  </a:ext>
                </a:extLst>
              </p:cNvPr>
              <p:cNvCxnSpPr/>
              <p:nvPr/>
            </p:nvCxnSpPr>
            <p:spPr>
              <a:xfrm>
                <a:off x="5048518" y="6200508"/>
                <a:ext cx="0" cy="315571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Connettore 1 62">
                <a:extLst>
                  <a:ext uri="{FF2B5EF4-FFF2-40B4-BE49-F238E27FC236}">
                    <a16:creationId xmlns:a16="http://schemas.microsoft.com/office/drawing/2014/main" id="{FE3342F1-F75F-B374-95C9-6328725CF8FE}"/>
                  </a:ext>
                </a:extLst>
              </p:cNvPr>
              <p:cNvCxnSpPr/>
              <p:nvPr/>
            </p:nvCxnSpPr>
            <p:spPr>
              <a:xfrm>
                <a:off x="5528861" y="6200508"/>
                <a:ext cx="0" cy="315571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Connettore 1 63">
                <a:extLst>
                  <a:ext uri="{FF2B5EF4-FFF2-40B4-BE49-F238E27FC236}">
                    <a16:creationId xmlns:a16="http://schemas.microsoft.com/office/drawing/2014/main" id="{CBAFF69E-AF05-82B6-4A86-03F723973FDA}"/>
                  </a:ext>
                </a:extLst>
              </p:cNvPr>
              <p:cNvCxnSpPr/>
              <p:nvPr/>
            </p:nvCxnSpPr>
            <p:spPr>
              <a:xfrm>
                <a:off x="5970019" y="6200508"/>
                <a:ext cx="0" cy="315571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Connettore 1 64">
                <a:extLst>
                  <a:ext uri="{FF2B5EF4-FFF2-40B4-BE49-F238E27FC236}">
                    <a16:creationId xmlns:a16="http://schemas.microsoft.com/office/drawing/2014/main" id="{8E1C128B-ED43-07BF-BD0F-20EEE6B0B018}"/>
                  </a:ext>
                </a:extLst>
              </p:cNvPr>
              <p:cNvCxnSpPr/>
              <p:nvPr/>
            </p:nvCxnSpPr>
            <p:spPr>
              <a:xfrm>
                <a:off x="6418413" y="6200508"/>
                <a:ext cx="0" cy="315571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Connettore 1 65">
                <a:extLst>
                  <a:ext uri="{FF2B5EF4-FFF2-40B4-BE49-F238E27FC236}">
                    <a16:creationId xmlns:a16="http://schemas.microsoft.com/office/drawing/2014/main" id="{0A04ECA7-9A00-5C19-E163-E7E3B51F6FAE}"/>
                  </a:ext>
                </a:extLst>
              </p:cNvPr>
              <p:cNvCxnSpPr/>
              <p:nvPr/>
            </p:nvCxnSpPr>
            <p:spPr>
              <a:xfrm>
                <a:off x="6832282" y="6200508"/>
                <a:ext cx="0" cy="315571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Connettore 1 66">
                <a:extLst>
                  <a:ext uri="{FF2B5EF4-FFF2-40B4-BE49-F238E27FC236}">
                    <a16:creationId xmlns:a16="http://schemas.microsoft.com/office/drawing/2014/main" id="{011D3696-6506-8493-BFCE-609FB4AC78EB}"/>
                  </a:ext>
                </a:extLst>
              </p:cNvPr>
              <p:cNvCxnSpPr/>
              <p:nvPr/>
            </p:nvCxnSpPr>
            <p:spPr>
              <a:xfrm>
                <a:off x="7269430" y="6200508"/>
                <a:ext cx="0" cy="315571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Connettore 1 67">
                <a:extLst>
                  <a:ext uri="{FF2B5EF4-FFF2-40B4-BE49-F238E27FC236}">
                    <a16:creationId xmlns:a16="http://schemas.microsoft.com/office/drawing/2014/main" id="{12F483D8-F4EF-AB35-35B8-3BAF939F5734}"/>
                  </a:ext>
                </a:extLst>
              </p:cNvPr>
              <p:cNvCxnSpPr/>
              <p:nvPr/>
            </p:nvCxnSpPr>
            <p:spPr>
              <a:xfrm>
                <a:off x="7690534" y="6200508"/>
                <a:ext cx="0" cy="315571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Connettore 1 68">
                <a:extLst>
                  <a:ext uri="{FF2B5EF4-FFF2-40B4-BE49-F238E27FC236}">
                    <a16:creationId xmlns:a16="http://schemas.microsoft.com/office/drawing/2014/main" id="{96630D2F-A840-FE38-79D8-4E015C2D271B}"/>
                  </a:ext>
                </a:extLst>
              </p:cNvPr>
              <p:cNvCxnSpPr/>
              <p:nvPr/>
            </p:nvCxnSpPr>
            <p:spPr>
              <a:xfrm>
                <a:off x="8087049" y="6200508"/>
                <a:ext cx="0" cy="315571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8" name="CasellaDiTesto 69">
                <a:extLst>
                  <a:ext uri="{FF2B5EF4-FFF2-40B4-BE49-F238E27FC236}">
                    <a16:creationId xmlns:a16="http://schemas.microsoft.com/office/drawing/2014/main" id="{BAF68427-7789-B74A-99C7-B809835BA220}"/>
                  </a:ext>
                </a:extLst>
              </p:cNvPr>
              <p:cNvSpPr txBox="1"/>
              <p:nvPr/>
            </p:nvSpPr>
            <p:spPr>
              <a:xfrm>
                <a:off x="5650901" y="6473992"/>
                <a:ext cx="757045" cy="307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900" err="1"/>
                  <a:t>periodic</a:t>
                </a:r>
                <a:endParaRPr lang="it-IT" sz="900"/>
              </a:p>
            </p:txBody>
          </p:sp>
          <p:sp>
            <p:nvSpPr>
              <p:cNvPr id="39" name="CasellaDiTesto 56">
                <a:extLst>
                  <a:ext uri="{FF2B5EF4-FFF2-40B4-BE49-F238E27FC236}">
                    <a16:creationId xmlns:a16="http://schemas.microsoft.com/office/drawing/2014/main" id="{BC9EC785-5CE2-1070-0B33-30652515F674}"/>
                  </a:ext>
                </a:extLst>
              </p:cNvPr>
              <p:cNvSpPr txBox="1"/>
              <p:nvPr/>
            </p:nvSpPr>
            <p:spPr>
              <a:xfrm>
                <a:off x="4071937" y="5007485"/>
                <a:ext cx="636667" cy="4308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800"/>
                  <a:t>Test</a:t>
                </a:r>
              </a:p>
            </p:txBody>
          </p:sp>
        </p:grpSp>
        <p:cxnSp>
          <p:nvCxnSpPr>
            <p:cNvPr id="10" name="Connettore 1 95">
              <a:extLst>
                <a:ext uri="{FF2B5EF4-FFF2-40B4-BE49-F238E27FC236}">
                  <a16:creationId xmlns:a16="http://schemas.microsoft.com/office/drawing/2014/main" id="{ADC39538-DE84-FB70-65E6-E458D520FDBA}"/>
                </a:ext>
              </a:extLst>
            </p:cNvPr>
            <p:cNvCxnSpPr>
              <a:cxnSpLocks/>
            </p:cNvCxnSpPr>
            <p:nvPr/>
          </p:nvCxnSpPr>
          <p:spPr>
            <a:xfrm>
              <a:off x="3622389" y="4759588"/>
              <a:ext cx="63161" cy="110918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Footer Placeholder 39">
            <a:extLst>
              <a:ext uri="{FF2B5EF4-FFF2-40B4-BE49-F238E27FC236}">
                <a16:creationId xmlns:a16="http://schemas.microsoft.com/office/drawing/2014/main" id="{5B8A5231-0C69-0A22-0BAE-3C1167AFE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Sara Mazzucato | DGaas: Midterm report</a:t>
            </a:r>
          </a:p>
        </p:txBody>
      </p:sp>
      <p:sp>
        <p:nvSpPr>
          <p:cNvPr id="5" name="CasellaDiTesto 56">
            <a:extLst>
              <a:ext uri="{FF2B5EF4-FFF2-40B4-BE49-F238E27FC236}">
                <a16:creationId xmlns:a16="http://schemas.microsoft.com/office/drawing/2014/main" id="{0BA7ADFD-E732-0C0A-A93D-7BA8F71652E7}"/>
              </a:ext>
            </a:extLst>
          </p:cNvPr>
          <p:cNvSpPr txBox="1"/>
          <p:nvPr/>
        </p:nvSpPr>
        <p:spPr>
          <a:xfrm>
            <a:off x="5018084" y="4805280"/>
            <a:ext cx="847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/>
              <a:t>Setup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CB6D044-0EC8-4294-1E6F-181FD0773578}"/>
              </a:ext>
            </a:extLst>
          </p:cNvPr>
          <p:cNvSpPr/>
          <p:nvPr/>
        </p:nvSpPr>
        <p:spPr>
          <a:xfrm>
            <a:off x="1649111" y="3541912"/>
            <a:ext cx="1448630" cy="493351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255B2530-0DFE-6E48-D51F-4CF2B06599F2}"/>
              </a:ext>
            </a:extLst>
          </p:cNvPr>
          <p:cNvSpPr/>
          <p:nvPr/>
        </p:nvSpPr>
        <p:spPr>
          <a:xfrm rot="20625236">
            <a:off x="761698" y="3755616"/>
            <a:ext cx="728478" cy="398818"/>
          </a:xfrm>
          <a:prstGeom prst="rightArrow">
            <a:avLst>
              <a:gd name="adj1" fmla="val 43052"/>
              <a:gd name="adj2" fmla="val 50000"/>
            </a:avLst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03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B3D99-7B24-0171-A914-7E9658DD2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Expected deliverable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BD97D-669F-A6BC-FD70-10BD80D72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/>
              <a:t>Local environment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3E1633-5509-9EFD-4A07-EA6316A4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2ECEAFD-5D48-4E40-9C0B-D27273F32F77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9C6E01-3AAD-D787-EA2F-51A49B4AD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Sara Mazzucato | DGaas: Midterm report</a:t>
            </a: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61EB6B31-591B-CFFE-15DD-B9E3DD31BD08}"/>
              </a:ext>
            </a:extLst>
          </p:cNvPr>
          <p:cNvSpPr/>
          <p:nvPr/>
        </p:nvSpPr>
        <p:spPr>
          <a:xfrm>
            <a:off x="2728891" y="1617026"/>
            <a:ext cx="4184073" cy="4197928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2DE6A00-18D1-DF1A-A713-23129B0703B3}"/>
              </a:ext>
            </a:extLst>
          </p:cNvPr>
          <p:cNvSpPr/>
          <p:nvPr/>
        </p:nvSpPr>
        <p:spPr>
          <a:xfrm>
            <a:off x="3269673" y="2313709"/>
            <a:ext cx="1413163" cy="637309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3117AB3-2E66-6B88-1F88-065E2931BE95}"/>
              </a:ext>
            </a:extLst>
          </p:cNvPr>
          <p:cNvSpPr/>
          <p:nvPr/>
        </p:nvSpPr>
        <p:spPr>
          <a:xfrm>
            <a:off x="5597236" y="2438400"/>
            <a:ext cx="852777" cy="360218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JOB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536C89-92C2-A4CA-3172-56E9F201A597}"/>
              </a:ext>
            </a:extLst>
          </p:cNvPr>
          <p:cNvSpPr/>
          <p:nvPr/>
        </p:nvSpPr>
        <p:spPr>
          <a:xfrm>
            <a:off x="5597236" y="4225636"/>
            <a:ext cx="852777" cy="360218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JOB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352E64F-A540-3DDA-0900-DCDFF60EDB65}"/>
              </a:ext>
            </a:extLst>
          </p:cNvPr>
          <p:cNvSpPr/>
          <p:nvPr/>
        </p:nvSpPr>
        <p:spPr>
          <a:xfrm>
            <a:off x="5597236" y="5015346"/>
            <a:ext cx="852777" cy="360218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JOB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4F1EA2-C435-1F5E-0838-647123F202FB}"/>
              </a:ext>
            </a:extLst>
          </p:cNvPr>
          <p:cNvSpPr txBox="1"/>
          <p:nvPr/>
        </p:nvSpPr>
        <p:spPr>
          <a:xfrm>
            <a:off x="3269674" y="2438400"/>
            <a:ext cx="1413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2"/>
                </a:solidFill>
              </a:rPr>
              <a:t>TRITON</a:t>
            </a:r>
            <a:endParaRPr lang="en-US" sz="1800">
              <a:solidFill>
                <a:schemeClr val="bg2"/>
              </a:solidFill>
            </a:endParaRPr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CDD45BEB-45B9-D71E-2723-5E0B080A590F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4682836" y="2632363"/>
            <a:ext cx="914400" cy="1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0A9E77D-04FF-1EA4-FA73-2D9779728548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>
            <a:off x="4682836" y="2632364"/>
            <a:ext cx="914400" cy="177338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8C27AEC-6E18-035E-BF11-E47F3AB2E1C8}"/>
              </a:ext>
            </a:extLst>
          </p:cNvPr>
          <p:cNvSpPr txBox="1"/>
          <p:nvPr/>
        </p:nvSpPr>
        <p:spPr>
          <a:xfrm>
            <a:off x="5899577" y="2817952"/>
            <a:ext cx="2480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.</a:t>
            </a:r>
          </a:p>
          <a:p>
            <a:r>
              <a:rPr lang="en-US"/>
              <a:t>.</a:t>
            </a:r>
          </a:p>
          <a:p>
            <a:r>
              <a:rPr lang="en-US"/>
              <a:t>.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20BC4B3-AF1F-6FEE-62A6-EF14094427D7}"/>
              </a:ext>
            </a:extLst>
          </p:cNvPr>
          <p:cNvSpPr/>
          <p:nvPr/>
        </p:nvSpPr>
        <p:spPr>
          <a:xfrm>
            <a:off x="3305126" y="2854037"/>
            <a:ext cx="524933" cy="24491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>
                <a:solidFill>
                  <a:srgbClr val="404040"/>
                </a:solidFill>
              </a:rPr>
              <a:t>GPU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0D0ECE2-FE77-A8E9-44DD-0839EFBDABA9}"/>
              </a:ext>
            </a:extLst>
          </p:cNvPr>
          <p:cNvSpPr/>
          <p:nvPr/>
        </p:nvSpPr>
        <p:spPr>
          <a:xfrm>
            <a:off x="6041604" y="2737403"/>
            <a:ext cx="363966" cy="168753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60238F1-1B70-549F-CF0C-8D5F8C0C5E83}"/>
              </a:ext>
            </a:extLst>
          </p:cNvPr>
          <p:cNvSpPr txBox="1"/>
          <p:nvPr/>
        </p:nvSpPr>
        <p:spPr>
          <a:xfrm>
            <a:off x="6048281" y="2725619"/>
            <a:ext cx="36396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>
                <a:solidFill>
                  <a:srgbClr val="404040"/>
                </a:solidFill>
              </a:rPr>
              <a:t>CPU</a:t>
            </a:r>
            <a:endParaRPr lang="en-US" sz="500">
              <a:solidFill>
                <a:srgbClr val="404040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4B0C8A2-B10A-32B1-851F-B45CFE2A432D}"/>
              </a:ext>
            </a:extLst>
          </p:cNvPr>
          <p:cNvSpPr/>
          <p:nvPr/>
        </p:nvSpPr>
        <p:spPr>
          <a:xfrm>
            <a:off x="6079370" y="4509962"/>
            <a:ext cx="363966" cy="168753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F79282E-4013-635D-1429-E22289298EB5}"/>
              </a:ext>
            </a:extLst>
          </p:cNvPr>
          <p:cNvSpPr txBox="1"/>
          <p:nvPr/>
        </p:nvSpPr>
        <p:spPr>
          <a:xfrm>
            <a:off x="6086047" y="4498178"/>
            <a:ext cx="36396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>
                <a:solidFill>
                  <a:srgbClr val="404040"/>
                </a:solidFill>
              </a:rPr>
              <a:t>CPU</a:t>
            </a:r>
            <a:endParaRPr lang="en-US" sz="500">
              <a:solidFill>
                <a:srgbClr val="40404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6C7383B-F3C9-7AC5-4061-B8A3D4A2C153}"/>
              </a:ext>
            </a:extLst>
          </p:cNvPr>
          <p:cNvSpPr/>
          <p:nvPr/>
        </p:nvSpPr>
        <p:spPr>
          <a:xfrm>
            <a:off x="6079370" y="5299672"/>
            <a:ext cx="363966" cy="168753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5B655D9-FBB0-63D7-3268-0CD24985E4DB}"/>
              </a:ext>
            </a:extLst>
          </p:cNvPr>
          <p:cNvSpPr txBox="1"/>
          <p:nvPr/>
        </p:nvSpPr>
        <p:spPr>
          <a:xfrm>
            <a:off x="6086047" y="5287888"/>
            <a:ext cx="36396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>
                <a:solidFill>
                  <a:srgbClr val="404040"/>
                </a:solidFill>
              </a:rPr>
              <a:t>CPU</a:t>
            </a:r>
            <a:endParaRPr lang="en-US" sz="500">
              <a:solidFill>
                <a:srgbClr val="40404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B88B6FD-7AA9-26AB-4400-CC27FE3207C8}"/>
              </a:ext>
            </a:extLst>
          </p:cNvPr>
          <p:cNvSpPr txBox="1"/>
          <p:nvPr/>
        </p:nvSpPr>
        <p:spPr>
          <a:xfrm>
            <a:off x="4274944" y="1652876"/>
            <a:ext cx="1322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GLIDEIN</a:t>
            </a:r>
          </a:p>
        </p:txBody>
      </p:sp>
    </p:spTree>
    <p:extLst>
      <p:ext uri="{BB962C8B-B14F-4D97-AF65-F5344CB8AC3E}">
        <p14:creationId xmlns:p14="http://schemas.microsoft.com/office/powerpoint/2010/main" val="35235215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BC1F7-7ED0-6F49-E356-094FFF835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Future work/ stretch work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FE6A7-C494-F5BD-A83A-5130840C1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2ECEAFD-5D48-4E40-9C0B-D27273F32F77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5D456-2BC5-3E05-7FDE-17913A5C5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Sara Mazzucato | DGaas: Midterm report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B6257F6-52BB-E98C-0D08-627CEEC4C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52" y="1322685"/>
            <a:ext cx="2688540" cy="2635971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4E6009A-00E9-168D-FF7B-960B6844B262}"/>
              </a:ext>
            </a:extLst>
          </p:cNvPr>
          <p:cNvCxnSpPr>
            <a:cxnSpLocks/>
          </p:cNvCxnSpPr>
          <p:nvPr/>
        </p:nvCxnSpPr>
        <p:spPr>
          <a:xfrm>
            <a:off x="3075709" y="2640671"/>
            <a:ext cx="1869263" cy="111698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C33C539-9F87-DA5B-959A-0CEA57DAA6FA}"/>
              </a:ext>
            </a:extLst>
          </p:cNvPr>
          <p:cNvCxnSpPr>
            <a:cxnSpLocks/>
          </p:cNvCxnSpPr>
          <p:nvPr/>
        </p:nvCxnSpPr>
        <p:spPr>
          <a:xfrm flipV="1">
            <a:off x="3075709" y="2147455"/>
            <a:ext cx="2549236" cy="49321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840F36DE-C4E8-623E-7ED4-6A8D68D3B0F0}"/>
              </a:ext>
            </a:extLst>
          </p:cNvPr>
          <p:cNvSpPr txBox="1"/>
          <p:nvPr/>
        </p:nvSpPr>
        <p:spPr>
          <a:xfrm>
            <a:off x="3075709" y="803211"/>
            <a:ext cx="2962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404040"/>
                </a:solidFill>
              </a:rPr>
              <a:t>Remote connection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31F48DE-7122-6791-193D-A3541D85ABC2}"/>
              </a:ext>
            </a:extLst>
          </p:cNvPr>
          <p:cNvSpPr txBox="1"/>
          <p:nvPr/>
        </p:nvSpPr>
        <p:spPr>
          <a:xfrm>
            <a:off x="1297231" y="1137172"/>
            <a:ext cx="1579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WILSON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910AE6C-F4C1-4D4B-B098-584EE857910A}"/>
              </a:ext>
            </a:extLst>
          </p:cNvPr>
          <p:cNvSpPr txBox="1"/>
          <p:nvPr/>
        </p:nvSpPr>
        <p:spPr>
          <a:xfrm>
            <a:off x="6116314" y="756290"/>
            <a:ext cx="1551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UCHICAGO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909857E-64B3-7943-BE23-D5C9FE19D219}"/>
              </a:ext>
            </a:extLst>
          </p:cNvPr>
          <p:cNvSpPr txBox="1"/>
          <p:nvPr/>
        </p:nvSpPr>
        <p:spPr>
          <a:xfrm>
            <a:off x="4054663" y="5906731"/>
            <a:ext cx="1983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UNI TORONTO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E5BE86E-8171-D810-2533-3EC5FAE1573A}"/>
              </a:ext>
            </a:extLst>
          </p:cNvPr>
          <p:cNvSpPr txBox="1"/>
          <p:nvPr/>
        </p:nvSpPr>
        <p:spPr>
          <a:xfrm>
            <a:off x="1425794" y="1549988"/>
            <a:ext cx="1322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GLIDEIN</a:t>
            </a:r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34DEC73-6D34-DE73-D900-FF9440C7566D}"/>
              </a:ext>
            </a:extLst>
          </p:cNvPr>
          <p:cNvSpPr txBox="1"/>
          <p:nvPr/>
        </p:nvSpPr>
        <p:spPr>
          <a:xfrm>
            <a:off x="6346482" y="1174757"/>
            <a:ext cx="1322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GLIDEIN</a:t>
            </a:r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3FF4089-BD34-5B31-11F2-ED85E70857F4}"/>
              </a:ext>
            </a:extLst>
          </p:cNvPr>
          <p:cNvSpPr txBox="1"/>
          <p:nvPr/>
        </p:nvSpPr>
        <p:spPr>
          <a:xfrm>
            <a:off x="4592025" y="3822822"/>
            <a:ext cx="1322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GLIDEIN</a:t>
            </a:r>
            <a:endParaRPr lang="en-US"/>
          </a:p>
        </p:txBody>
      </p:sp>
      <p:sp>
        <p:nvSpPr>
          <p:cNvPr id="48" name="Explosion: 8 Points 47">
            <a:extLst>
              <a:ext uri="{FF2B5EF4-FFF2-40B4-BE49-F238E27FC236}">
                <a16:creationId xmlns:a16="http://schemas.microsoft.com/office/drawing/2014/main" id="{8190B52F-5A55-7890-CD22-4D8A1EC4D538}"/>
              </a:ext>
            </a:extLst>
          </p:cNvPr>
          <p:cNvSpPr/>
          <p:nvPr/>
        </p:nvSpPr>
        <p:spPr>
          <a:xfrm>
            <a:off x="886691" y="4793842"/>
            <a:ext cx="1607127" cy="1148435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404040"/>
                </a:solidFill>
              </a:rPr>
              <a:t>Proxy?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7E1E7F9E-EFE2-ED70-6C4F-B5B9D8C0A8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9119" y="3822822"/>
            <a:ext cx="2391065" cy="217723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6386684-41E2-8725-A35D-94F210D5BA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4249" y="1479740"/>
            <a:ext cx="2224954" cy="212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680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B3D99-7B24-0171-A914-7E9658DD2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Expected deliverable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BD97D-669F-A6BC-FD70-10BD80D72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/>
              <a:t>Local environment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3E1633-5509-9EFD-4A07-EA6316A4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2ECEAFD-5D48-4E40-9C0B-D27273F32F77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9C6E01-3AAD-D787-EA2F-51A49B4AD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Sara Mazzucato | DGaas: Midterm report</a:t>
            </a: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61EB6B31-591B-CFFE-15DD-B9E3DD31BD08}"/>
              </a:ext>
            </a:extLst>
          </p:cNvPr>
          <p:cNvSpPr/>
          <p:nvPr/>
        </p:nvSpPr>
        <p:spPr>
          <a:xfrm>
            <a:off x="2728891" y="1617026"/>
            <a:ext cx="4184073" cy="4197928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2DE6A00-18D1-DF1A-A713-23129B0703B3}"/>
              </a:ext>
            </a:extLst>
          </p:cNvPr>
          <p:cNvSpPr/>
          <p:nvPr/>
        </p:nvSpPr>
        <p:spPr>
          <a:xfrm>
            <a:off x="3269673" y="2313709"/>
            <a:ext cx="1413163" cy="637309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3117AB3-2E66-6B88-1F88-065E2931BE95}"/>
              </a:ext>
            </a:extLst>
          </p:cNvPr>
          <p:cNvSpPr/>
          <p:nvPr/>
        </p:nvSpPr>
        <p:spPr>
          <a:xfrm>
            <a:off x="5597236" y="2438400"/>
            <a:ext cx="852777" cy="360218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JOB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536C89-92C2-A4CA-3172-56E9F201A597}"/>
              </a:ext>
            </a:extLst>
          </p:cNvPr>
          <p:cNvSpPr/>
          <p:nvPr/>
        </p:nvSpPr>
        <p:spPr>
          <a:xfrm>
            <a:off x="5597236" y="4225636"/>
            <a:ext cx="852777" cy="360218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JOB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352E64F-A540-3DDA-0900-DCDFF60EDB65}"/>
              </a:ext>
            </a:extLst>
          </p:cNvPr>
          <p:cNvSpPr/>
          <p:nvPr/>
        </p:nvSpPr>
        <p:spPr>
          <a:xfrm>
            <a:off x="5597236" y="5015346"/>
            <a:ext cx="852777" cy="360218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JOB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4F1EA2-C435-1F5E-0838-647123F202FB}"/>
              </a:ext>
            </a:extLst>
          </p:cNvPr>
          <p:cNvSpPr txBox="1"/>
          <p:nvPr/>
        </p:nvSpPr>
        <p:spPr>
          <a:xfrm>
            <a:off x="3269674" y="2438400"/>
            <a:ext cx="1413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chemeClr val="bg2"/>
                </a:solidFill>
              </a:rPr>
              <a:t>PROXY</a:t>
            </a:r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CDD45BEB-45B9-D71E-2723-5E0B080A590F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4682836" y="2632363"/>
            <a:ext cx="914400" cy="1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0A9E77D-04FF-1EA4-FA73-2D9779728548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>
            <a:off x="4682836" y="2632364"/>
            <a:ext cx="914400" cy="177338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8C27AEC-6E18-035E-BF11-E47F3AB2E1C8}"/>
              </a:ext>
            </a:extLst>
          </p:cNvPr>
          <p:cNvSpPr txBox="1"/>
          <p:nvPr/>
        </p:nvSpPr>
        <p:spPr>
          <a:xfrm>
            <a:off x="5899577" y="2817952"/>
            <a:ext cx="2480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.</a:t>
            </a:r>
          </a:p>
          <a:p>
            <a:r>
              <a:rPr lang="en-US"/>
              <a:t>.</a:t>
            </a:r>
          </a:p>
          <a:p>
            <a:r>
              <a:rPr lang="en-US"/>
              <a:t>.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20BC4B3-AF1F-6FEE-62A6-EF14094427D7}"/>
              </a:ext>
            </a:extLst>
          </p:cNvPr>
          <p:cNvSpPr/>
          <p:nvPr/>
        </p:nvSpPr>
        <p:spPr>
          <a:xfrm>
            <a:off x="3305126" y="2854037"/>
            <a:ext cx="524933" cy="24491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>
                <a:solidFill>
                  <a:srgbClr val="404040"/>
                </a:solidFill>
              </a:rPr>
              <a:t>GPU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0D0ECE2-FE77-A8E9-44DD-0839EFBDABA9}"/>
              </a:ext>
            </a:extLst>
          </p:cNvPr>
          <p:cNvSpPr/>
          <p:nvPr/>
        </p:nvSpPr>
        <p:spPr>
          <a:xfrm>
            <a:off x="6041604" y="2737403"/>
            <a:ext cx="363966" cy="168753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60238F1-1B70-549F-CF0C-8D5F8C0C5E83}"/>
              </a:ext>
            </a:extLst>
          </p:cNvPr>
          <p:cNvSpPr txBox="1"/>
          <p:nvPr/>
        </p:nvSpPr>
        <p:spPr>
          <a:xfrm>
            <a:off x="6048281" y="2725619"/>
            <a:ext cx="36396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>
                <a:solidFill>
                  <a:srgbClr val="404040"/>
                </a:solidFill>
              </a:rPr>
              <a:t>CPU</a:t>
            </a:r>
            <a:endParaRPr lang="en-US" sz="500">
              <a:solidFill>
                <a:srgbClr val="404040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4B0C8A2-B10A-32B1-851F-B45CFE2A432D}"/>
              </a:ext>
            </a:extLst>
          </p:cNvPr>
          <p:cNvSpPr/>
          <p:nvPr/>
        </p:nvSpPr>
        <p:spPr>
          <a:xfrm>
            <a:off x="6079370" y="4509962"/>
            <a:ext cx="363966" cy="168753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F79282E-4013-635D-1429-E22289298EB5}"/>
              </a:ext>
            </a:extLst>
          </p:cNvPr>
          <p:cNvSpPr txBox="1"/>
          <p:nvPr/>
        </p:nvSpPr>
        <p:spPr>
          <a:xfrm>
            <a:off x="6086047" y="4498178"/>
            <a:ext cx="36396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>
                <a:solidFill>
                  <a:srgbClr val="404040"/>
                </a:solidFill>
              </a:rPr>
              <a:t>CPU</a:t>
            </a:r>
            <a:endParaRPr lang="en-US" sz="500">
              <a:solidFill>
                <a:srgbClr val="40404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6C7383B-F3C9-7AC5-4061-B8A3D4A2C153}"/>
              </a:ext>
            </a:extLst>
          </p:cNvPr>
          <p:cNvSpPr/>
          <p:nvPr/>
        </p:nvSpPr>
        <p:spPr>
          <a:xfrm>
            <a:off x="6079370" y="5299672"/>
            <a:ext cx="363966" cy="168753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5B655D9-FBB0-63D7-3268-0CD24985E4DB}"/>
              </a:ext>
            </a:extLst>
          </p:cNvPr>
          <p:cNvSpPr txBox="1"/>
          <p:nvPr/>
        </p:nvSpPr>
        <p:spPr>
          <a:xfrm>
            <a:off x="6086047" y="5287888"/>
            <a:ext cx="36396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>
                <a:solidFill>
                  <a:srgbClr val="404040"/>
                </a:solidFill>
              </a:rPr>
              <a:t>CPU</a:t>
            </a:r>
            <a:endParaRPr lang="en-US" sz="500">
              <a:solidFill>
                <a:srgbClr val="40404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B88B6FD-7AA9-26AB-4400-CC27FE3207C8}"/>
              </a:ext>
            </a:extLst>
          </p:cNvPr>
          <p:cNvSpPr txBox="1"/>
          <p:nvPr/>
        </p:nvSpPr>
        <p:spPr>
          <a:xfrm>
            <a:off x="4274944" y="1652876"/>
            <a:ext cx="1322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GLIDEIN</a:t>
            </a:r>
          </a:p>
        </p:txBody>
      </p:sp>
    </p:spTree>
    <p:extLst>
      <p:ext uri="{BB962C8B-B14F-4D97-AF65-F5344CB8AC3E}">
        <p14:creationId xmlns:p14="http://schemas.microsoft.com/office/powerpoint/2010/main" val="269450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B3D99-7B24-0171-A914-7E9658DD2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Expected deliverable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BD97D-669F-A6BC-FD70-10BD80D72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/>
              <a:t>Local environment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3E1633-5509-9EFD-4A07-EA6316A4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2ECEAFD-5D48-4E40-9C0B-D27273F32F77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9C6E01-3AAD-D787-EA2F-51A49B4AD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Sara Mazzucato | DGaas: Midterm report</a:t>
            </a: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61EB6B31-591B-CFFE-15DD-B9E3DD31BD08}"/>
              </a:ext>
            </a:extLst>
          </p:cNvPr>
          <p:cNvSpPr/>
          <p:nvPr/>
        </p:nvSpPr>
        <p:spPr>
          <a:xfrm>
            <a:off x="2728891" y="1617026"/>
            <a:ext cx="4184073" cy="4197928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2DE6A00-18D1-DF1A-A713-23129B0703B3}"/>
              </a:ext>
            </a:extLst>
          </p:cNvPr>
          <p:cNvSpPr/>
          <p:nvPr/>
        </p:nvSpPr>
        <p:spPr>
          <a:xfrm>
            <a:off x="3269673" y="2313709"/>
            <a:ext cx="1413163" cy="637309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3117AB3-2E66-6B88-1F88-065E2931BE95}"/>
              </a:ext>
            </a:extLst>
          </p:cNvPr>
          <p:cNvSpPr/>
          <p:nvPr/>
        </p:nvSpPr>
        <p:spPr>
          <a:xfrm>
            <a:off x="5597236" y="2438400"/>
            <a:ext cx="852777" cy="360218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JOB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536C89-92C2-A4CA-3172-56E9F201A597}"/>
              </a:ext>
            </a:extLst>
          </p:cNvPr>
          <p:cNvSpPr/>
          <p:nvPr/>
        </p:nvSpPr>
        <p:spPr>
          <a:xfrm>
            <a:off x="5597236" y="4225636"/>
            <a:ext cx="852777" cy="360218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JOB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352E64F-A540-3DDA-0900-DCDFF60EDB65}"/>
              </a:ext>
            </a:extLst>
          </p:cNvPr>
          <p:cNvSpPr/>
          <p:nvPr/>
        </p:nvSpPr>
        <p:spPr>
          <a:xfrm>
            <a:off x="5597236" y="5015346"/>
            <a:ext cx="852777" cy="360218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JOB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4F1EA2-C435-1F5E-0838-647123F202FB}"/>
              </a:ext>
            </a:extLst>
          </p:cNvPr>
          <p:cNvSpPr txBox="1"/>
          <p:nvPr/>
        </p:nvSpPr>
        <p:spPr>
          <a:xfrm>
            <a:off x="3269674" y="2438400"/>
            <a:ext cx="1413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2"/>
                </a:solidFill>
              </a:rPr>
              <a:t>TRITON</a:t>
            </a:r>
            <a:endParaRPr lang="en-US" sz="1800">
              <a:solidFill>
                <a:schemeClr val="bg2"/>
              </a:solidFill>
            </a:endParaRPr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CDD45BEB-45B9-D71E-2723-5E0B080A590F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4682836" y="2632363"/>
            <a:ext cx="914400" cy="1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0A9E77D-04FF-1EA4-FA73-2D9779728548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>
            <a:off x="4682836" y="2632364"/>
            <a:ext cx="914400" cy="177338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8C27AEC-6E18-035E-BF11-E47F3AB2E1C8}"/>
              </a:ext>
            </a:extLst>
          </p:cNvPr>
          <p:cNvSpPr txBox="1"/>
          <p:nvPr/>
        </p:nvSpPr>
        <p:spPr>
          <a:xfrm>
            <a:off x="5899577" y="2817952"/>
            <a:ext cx="2480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.</a:t>
            </a:r>
          </a:p>
          <a:p>
            <a:r>
              <a:rPr lang="en-US"/>
              <a:t>.</a:t>
            </a:r>
          </a:p>
          <a:p>
            <a:r>
              <a:rPr lang="en-US"/>
              <a:t>.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20BC4B3-AF1F-6FEE-62A6-EF14094427D7}"/>
              </a:ext>
            </a:extLst>
          </p:cNvPr>
          <p:cNvSpPr/>
          <p:nvPr/>
        </p:nvSpPr>
        <p:spPr>
          <a:xfrm>
            <a:off x="3305126" y="2854037"/>
            <a:ext cx="524933" cy="24491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>
                <a:solidFill>
                  <a:srgbClr val="404040"/>
                </a:solidFill>
              </a:rPr>
              <a:t>GPU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0D0ECE2-FE77-A8E9-44DD-0839EFBDABA9}"/>
              </a:ext>
            </a:extLst>
          </p:cNvPr>
          <p:cNvSpPr/>
          <p:nvPr/>
        </p:nvSpPr>
        <p:spPr>
          <a:xfrm>
            <a:off x="6041604" y="2737403"/>
            <a:ext cx="363966" cy="168753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60238F1-1B70-549F-CF0C-8D5F8C0C5E83}"/>
              </a:ext>
            </a:extLst>
          </p:cNvPr>
          <p:cNvSpPr txBox="1"/>
          <p:nvPr/>
        </p:nvSpPr>
        <p:spPr>
          <a:xfrm>
            <a:off x="6048281" y="2725619"/>
            <a:ext cx="36396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>
                <a:solidFill>
                  <a:srgbClr val="404040"/>
                </a:solidFill>
              </a:rPr>
              <a:t>CPU</a:t>
            </a:r>
            <a:endParaRPr lang="en-US" sz="500">
              <a:solidFill>
                <a:srgbClr val="404040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4B0C8A2-B10A-32B1-851F-B45CFE2A432D}"/>
              </a:ext>
            </a:extLst>
          </p:cNvPr>
          <p:cNvSpPr/>
          <p:nvPr/>
        </p:nvSpPr>
        <p:spPr>
          <a:xfrm>
            <a:off x="6079370" y="4509962"/>
            <a:ext cx="363966" cy="168753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F79282E-4013-635D-1429-E22289298EB5}"/>
              </a:ext>
            </a:extLst>
          </p:cNvPr>
          <p:cNvSpPr txBox="1"/>
          <p:nvPr/>
        </p:nvSpPr>
        <p:spPr>
          <a:xfrm>
            <a:off x="6086047" y="4498178"/>
            <a:ext cx="36396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>
                <a:solidFill>
                  <a:srgbClr val="404040"/>
                </a:solidFill>
              </a:rPr>
              <a:t>CPU</a:t>
            </a:r>
            <a:endParaRPr lang="en-US" sz="500">
              <a:solidFill>
                <a:srgbClr val="40404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6C7383B-F3C9-7AC5-4061-B8A3D4A2C153}"/>
              </a:ext>
            </a:extLst>
          </p:cNvPr>
          <p:cNvSpPr/>
          <p:nvPr/>
        </p:nvSpPr>
        <p:spPr>
          <a:xfrm>
            <a:off x="6079370" y="5299672"/>
            <a:ext cx="363966" cy="168753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5B655D9-FBB0-63D7-3268-0CD24985E4DB}"/>
              </a:ext>
            </a:extLst>
          </p:cNvPr>
          <p:cNvSpPr txBox="1"/>
          <p:nvPr/>
        </p:nvSpPr>
        <p:spPr>
          <a:xfrm>
            <a:off x="6086047" y="5287888"/>
            <a:ext cx="36396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>
                <a:solidFill>
                  <a:srgbClr val="404040"/>
                </a:solidFill>
              </a:rPr>
              <a:t>CPU</a:t>
            </a:r>
            <a:endParaRPr lang="en-US" sz="500">
              <a:solidFill>
                <a:srgbClr val="40404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B88B6FD-7AA9-26AB-4400-CC27FE3207C8}"/>
              </a:ext>
            </a:extLst>
          </p:cNvPr>
          <p:cNvSpPr txBox="1"/>
          <p:nvPr/>
        </p:nvSpPr>
        <p:spPr>
          <a:xfrm>
            <a:off x="4274944" y="1652876"/>
            <a:ext cx="1322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GLIDEIN</a:t>
            </a:r>
          </a:p>
        </p:txBody>
      </p:sp>
    </p:spTree>
    <p:extLst>
      <p:ext uri="{BB962C8B-B14F-4D97-AF65-F5344CB8AC3E}">
        <p14:creationId xmlns:p14="http://schemas.microsoft.com/office/powerpoint/2010/main" val="1916095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Several images of a machine&#10;&#10;Description automatically generated">
            <a:extLst>
              <a:ext uri="{FF2B5EF4-FFF2-40B4-BE49-F238E27FC236}">
                <a16:creationId xmlns:a16="http://schemas.microsoft.com/office/drawing/2014/main" id="{526BE0B7-AE93-4665-4401-679D72AB38C5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 rotWithShape="1">
          <a:blip r:embed="rId3"/>
          <a:srcRect t="8745" r="-2" b="13934"/>
          <a:stretch/>
        </p:blipFill>
        <p:spPr>
          <a:xfrm>
            <a:off x="3311016" y="1422608"/>
            <a:ext cx="5535160" cy="4781848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DB17A-0BC5-D60C-424C-746C59F545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  <a:defRPr/>
            </a:pPr>
            <a:fld id="{8497139A-6EB9-44BA-8E22-A75A98E1EE4E}" type="datetime1">
              <a:rPr lang="en-US" smtClean="0"/>
              <a:t>8/29/2023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94444A-3F20-F0F9-69A1-6BB1633FEDE2}"/>
              </a:ext>
            </a:extLst>
          </p:cNvPr>
          <p:cNvSpPr txBox="1"/>
          <p:nvPr/>
        </p:nvSpPr>
        <p:spPr>
          <a:xfrm>
            <a:off x="222251" y="2325756"/>
            <a:ext cx="3822976" cy="2685149"/>
          </a:xfrm>
          <a:prstGeom prst="rect">
            <a:avLst/>
          </a:prstGeom>
        </p:spPr>
        <p:txBody>
          <a:bodyPr lIns="0" tIns="0" rIns="0" bIns="0">
            <a:normAutofit fontScale="92500" lnSpcReduction="20000"/>
          </a:bodyPr>
          <a:lstStyle/>
          <a:p>
            <a:pPr marL="0" indent="0">
              <a:lnSpc>
                <a:spcPct val="90000"/>
              </a:lnSpc>
              <a:spcBef>
                <a:spcPts val="984"/>
              </a:spcBef>
              <a:buNone/>
            </a:pPr>
            <a:r>
              <a:rPr lang="en-US">
                <a:solidFill>
                  <a:srgbClr val="505050"/>
                </a:solidFill>
                <a:latin typeface="Helvetica"/>
              </a:rPr>
              <a:t>Scientific data stored at Fermilab: </a:t>
            </a:r>
          </a:p>
          <a:p>
            <a:pPr marL="0" indent="0">
              <a:lnSpc>
                <a:spcPct val="90000"/>
              </a:lnSpc>
              <a:spcBef>
                <a:spcPts val="984"/>
              </a:spcBef>
              <a:buNone/>
            </a:pPr>
            <a:endParaRPr lang="en-US">
              <a:solidFill>
                <a:srgbClr val="505050"/>
              </a:solidFill>
              <a:latin typeface="Helvetica"/>
            </a:endParaRPr>
          </a:p>
          <a:p>
            <a:pPr marL="0" indent="0" algn="ctr">
              <a:lnSpc>
                <a:spcPct val="90000"/>
              </a:lnSpc>
              <a:spcBef>
                <a:spcPts val="984"/>
              </a:spcBef>
              <a:buNone/>
            </a:pPr>
            <a:r>
              <a:rPr lang="en-US" b="1">
                <a:solidFill>
                  <a:srgbClr val="505050"/>
                </a:solidFill>
                <a:latin typeface="Helvetica"/>
              </a:rPr>
              <a:t>266 Petabytes!</a:t>
            </a:r>
          </a:p>
          <a:p>
            <a:pPr marL="285750" indent="-285750">
              <a:lnSpc>
                <a:spcPct val="90000"/>
              </a:lnSpc>
              <a:spcBef>
                <a:spcPts val="984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rgbClr val="505050"/>
                </a:solidFill>
                <a:latin typeface="Helvetica"/>
              </a:rPr>
              <a:t>CMS, 89.69 Petabytes</a:t>
            </a:r>
          </a:p>
          <a:p>
            <a:pPr marL="285750" indent="-285750">
              <a:lnSpc>
                <a:spcPct val="90000"/>
              </a:lnSpc>
              <a:spcBef>
                <a:spcPts val="984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rgbClr val="505050"/>
                </a:solidFill>
                <a:latin typeface="Helvetica"/>
              </a:rPr>
              <a:t>NOVA, 53.65 Petabytes</a:t>
            </a:r>
          </a:p>
          <a:p>
            <a:pPr marL="285750" indent="-285750">
              <a:lnSpc>
                <a:spcPct val="90000"/>
              </a:lnSpc>
              <a:spcBef>
                <a:spcPts val="984"/>
              </a:spcBef>
              <a:buFont typeface="Arial" panose="020B0604020202020204" pitchFamily="34" charset="0"/>
              <a:buChar char="•"/>
            </a:pPr>
            <a:r>
              <a:rPr lang="en-US" err="1">
                <a:solidFill>
                  <a:srgbClr val="505050"/>
                </a:solidFill>
                <a:latin typeface="Helvetica"/>
              </a:rPr>
              <a:t>uBoone</a:t>
            </a:r>
            <a:r>
              <a:rPr lang="en-US">
                <a:solidFill>
                  <a:srgbClr val="505050"/>
                </a:solidFill>
                <a:latin typeface="Helvetica"/>
              </a:rPr>
              <a:t>, 28.48 Petabytes</a:t>
            </a:r>
          </a:p>
          <a:p>
            <a:pPr marL="285750" indent="-285750">
              <a:lnSpc>
                <a:spcPct val="90000"/>
              </a:lnSpc>
              <a:spcBef>
                <a:spcPts val="984"/>
              </a:spcBef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505050"/>
                </a:solidFill>
                <a:latin typeface="Helvetica"/>
              </a:rPr>
              <a:t>….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5F39E1-2D91-0605-FDD3-412CBC4CE5DB}"/>
              </a:ext>
            </a:extLst>
          </p:cNvPr>
          <p:cNvSpPr txBox="1"/>
          <p:nvPr/>
        </p:nvSpPr>
        <p:spPr>
          <a:xfrm>
            <a:off x="222250" y="5010906"/>
            <a:ext cx="4601816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984"/>
              </a:spcBef>
            </a:pPr>
            <a:r>
              <a:rPr lang="en-US" b="1">
                <a:solidFill>
                  <a:srgbClr val="505050"/>
                </a:solidFill>
                <a:latin typeface="Helvetica"/>
              </a:rPr>
              <a:t>Going towards the era of Big Data!</a:t>
            </a: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99B88D2A-A4DF-0285-27AC-762A887375FE}"/>
              </a:ext>
            </a:extLst>
          </p:cNvPr>
          <p:cNvSpPr txBox="1">
            <a:spLocks/>
          </p:cNvSpPr>
          <p:nvPr/>
        </p:nvSpPr>
        <p:spPr>
          <a:xfrm>
            <a:off x="387626" y="318052"/>
            <a:ext cx="8239539" cy="83488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3600"/>
              <a:t>Computing resources as support to </a:t>
            </a:r>
            <a:br>
              <a:rPr lang="en-US" sz="3600"/>
            </a:br>
            <a:r>
              <a:rPr lang="en-US" sz="3600"/>
              <a:t>HEP experiments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20F89D01-4824-42B3-ED0D-E8F8DA1D8E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Sara Mazzucato | DGaas: Midterm report</a:t>
            </a:r>
          </a:p>
        </p:txBody>
      </p:sp>
    </p:spTree>
    <p:extLst>
      <p:ext uri="{BB962C8B-B14F-4D97-AF65-F5344CB8AC3E}">
        <p14:creationId xmlns:p14="http://schemas.microsoft.com/office/powerpoint/2010/main" val="40593648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2178AA7-43AE-FAD9-E294-C0383B5CFB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/>
              <a:t>Scientific computing requires a lot of computing</a:t>
            </a:r>
          </a:p>
          <a:p>
            <a:pPr>
              <a:spcBef>
                <a:spcPts val="479"/>
              </a:spcBef>
            </a:pPr>
            <a:r>
              <a:rPr lang="en-US" sz="2000" spc="-1" err="1">
                <a:latin typeface="Arial"/>
              </a:rPr>
              <a:t>GlideinWMS</a:t>
            </a:r>
            <a:r>
              <a:rPr lang="en-US" sz="2000" spc="-1">
                <a:latin typeface="Arial"/>
              </a:rPr>
              <a:t> is a pilot based resource provisioning tool for distributed High Throughput Computing</a:t>
            </a:r>
          </a:p>
          <a:p>
            <a:pPr lvl="1">
              <a:spcBef>
                <a:spcPts val="479"/>
              </a:spcBef>
            </a:pPr>
            <a:r>
              <a:rPr lang="en-US" sz="2000" spc="-1">
                <a:latin typeface="Arial"/>
              </a:rPr>
              <a:t>Provides reliable and uniform virtual clusters </a:t>
            </a:r>
          </a:p>
          <a:p>
            <a:pPr lvl="1">
              <a:spcBef>
                <a:spcPts val="479"/>
              </a:spcBef>
            </a:pPr>
            <a:r>
              <a:rPr lang="en-US" sz="2000" spc="-1">
                <a:latin typeface="Arial"/>
              </a:rPr>
              <a:t>Submits </a:t>
            </a:r>
            <a:r>
              <a:rPr lang="en-US" sz="2000" spc="-1" err="1">
                <a:latin typeface="Arial"/>
              </a:rPr>
              <a:t>Glideins</a:t>
            </a:r>
            <a:r>
              <a:rPr lang="en-US" sz="2000" spc="-1">
                <a:latin typeface="Arial"/>
              </a:rPr>
              <a:t> to unreliable heterogeneous resources</a:t>
            </a:r>
          </a:p>
          <a:p>
            <a:r>
              <a:rPr lang="en-US" sz="2000" err="1"/>
              <a:t>Glidein</a:t>
            </a:r>
            <a:r>
              <a:rPr lang="en-US" sz="2000"/>
              <a:t> can be used to start the Triton Server</a:t>
            </a:r>
          </a:p>
          <a:p>
            <a:r>
              <a:rPr lang="en-US" sz="2000"/>
              <a:t>GPU</a:t>
            </a:r>
          </a:p>
          <a:p>
            <a:pPr lvl="1"/>
            <a:r>
              <a:rPr lang="en-US" sz="1800"/>
              <a:t>Sharing thanks to </a:t>
            </a:r>
            <a:r>
              <a:rPr lang="en-US" sz="1800" err="1"/>
              <a:t>Ttiton</a:t>
            </a:r>
            <a:r>
              <a:rPr lang="en-US" sz="1800"/>
              <a:t> server: </a:t>
            </a:r>
            <a:r>
              <a:rPr lang="en-US" sz="1800" err="1"/>
              <a:t>Glidein</a:t>
            </a:r>
            <a:r>
              <a:rPr lang="en-US" sz="1800"/>
              <a:t> can have different destinations</a:t>
            </a:r>
          </a:p>
          <a:p>
            <a:r>
              <a:rPr lang="en-US" sz="2000"/>
              <a:t>Good distribution of the system and virtualization helps efficiency</a:t>
            </a:r>
          </a:p>
          <a:p>
            <a:pPr marL="0" indent="0" rtl="0">
              <a:spcBef>
                <a:spcPts val="480"/>
              </a:spcBef>
              <a:spcAft>
                <a:spcPts val="0"/>
              </a:spcAft>
              <a:buNone/>
            </a:pPr>
            <a:br>
              <a:rPr lang="en-US" sz="1800" b="0">
                <a:effectLst/>
              </a:rPr>
            </a:br>
            <a:r>
              <a:rPr lang="en-US" sz="1800" b="1" i="0" u="none" strike="noStrike">
                <a:solidFill>
                  <a:srgbClr val="004C97"/>
                </a:solidFill>
                <a:effectLst/>
                <a:latin typeface="Helvetica Neue"/>
              </a:rPr>
              <a:t>References</a:t>
            </a:r>
            <a:endParaRPr lang="en-US" sz="1800" b="0">
              <a:effectLst/>
            </a:endParaRPr>
          </a:p>
          <a:p>
            <a:r>
              <a:rPr lang="en-US" sz="1800" b="0" i="0" u="sng" strike="noStrike">
                <a:solidFill>
                  <a:srgbClr val="0000FF"/>
                </a:solidFill>
                <a:effectLst/>
                <a:latin typeface="Helvetica Neue"/>
                <a:hlinkClick r:id="rId3"/>
              </a:rPr>
              <a:t>https://github.com/glideinWMS/glideinwms</a:t>
            </a:r>
            <a:r>
              <a:rPr lang="en-US" sz="1800" b="0" i="0" u="none" strike="noStrike">
                <a:solidFill>
                  <a:srgbClr val="404040"/>
                </a:solidFill>
                <a:effectLst/>
                <a:latin typeface="Helvetica Neue"/>
              </a:rPr>
              <a:t> </a:t>
            </a:r>
            <a:endParaRPr lang="en-US" sz="1800">
              <a:solidFill>
                <a:srgbClr val="404040"/>
              </a:solidFill>
              <a:latin typeface="Helvetica Neue"/>
            </a:endParaRPr>
          </a:p>
          <a:p>
            <a:pPr marL="0" indent="0">
              <a:buNone/>
            </a:pPr>
            <a:r>
              <a:rPr lang="en-US" sz="1800">
                <a:solidFill>
                  <a:srgbClr val="404040"/>
                </a:solidFill>
                <a:latin typeface="Helvetica Neue"/>
              </a:rPr>
              <a:t>Thanks to </a:t>
            </a:r>
            <a:r>
              <a:rPr lang="en-US" sz="1800" b="1">
                <a:solidFill>
                  <a:srgbClr val="404040"/>
                </a:solidFill>
                <a:latin typeface="Helvetica Neue"/>
              </a:rPr>
              <a:t>Marco Mambelli</a:t>
            </a:r>
            <a:r>
              <a:rPr lang="en-US" sz="1800">
                <a:solidFill>
                  <a:srgbClr val="404040"/>
                </a:solidFill>
                <a:latin typeface="Helvetica Neue"/>
              </a:rPr>
              <a:t>, </a:t>
            </a:r>
            <a:r>
              <a:rPr lang="en-US" sz="1800" b="1">
                <a:solidFill>
                  <a:srgbClr val="404040"/>
                </a:solidFill>
                <a:latin typeface="Helvetica Neue"/>
              </a:rPr>
              <a:t>Bruno Coimbra </a:t>
            </a:r>
            <a:r>
              <a:rPr lang="en-US" sz="1800">
                <a:solidFill>
                  <a:srgbClr val="404040"/>
                </a:solidFill>
                <a:latin typeface="Helvetica Neue"/>
              </a:rPr>
              <a:t>and all the </a:t>
            </a:r>
            <a:r>
              <a:rPr lang="en-US" sz="1800" err="1">
                <a:solidFill>
                  <a:srgbClr val="404040"/>
                </a:solidFill>
                <a:latin typeface="Helvetica Neue"/>
              </a:rPr>
              <a:t>HEPcloud</a:t>
            </a:r>
            <a:r>
              <a:rPr lang="en-US" sz="1800">
                <a:solidFill>
                  <a:srgbClr val="404040"/>
                </a:solidFill>
                <a:latin typeface="Helvetica Neue"/>
              </a:rPr>
              <a:t> team for their constant support! </a:t>
            </a:r>
            <a:endParaRPr lang="en-US" sz="1800" b="1" i="0" u="none" strike="noStrike">
              <a:solidFill>
                <a:srgbClr val="505050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D97F2B-0ACB-0E90-6038-15E2A512E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19049-21E1-23B8-CC2F-5A8E9D396C8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608475FF-54BA-43BB-A6CD-2F3F60C9E048}" type="datetime1">
              <a:rPr lang="en-US" smtClean="0"/>
              <a:t>8/29/2023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38FC479-95CA-980B-BC52-87E1771139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Sara Mazzucato | DGaas: Midterm report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05D035-CCBE-0CD0-D6EC-FA2C5054C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5402" y="46706"/>
            <a:ext cx="2118597" cy="83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769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GlideinWMS</a:t>
            </a:r>
            <a:r>
              <a:rPr lang="en-US"/>
              <a:t> components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D059D36-0112-0545-AEC3-046EDE9C488C}"/>
              </a:ext>
            </a:extLst>
          </p:cNvPr>
          <p:cNvGraphicFramePr>
            <a:graphicFrameLocks noGrp="1"/>
          </p:cNvGraphicFramePr>
          <p:nvPr/>
        </p:nvGraphicFramePr>
        <p:xfrm>
          <a:off x="505427" y="813366"/>
          <a:ext cx="8092308" cy="32004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046154">
                  <a:extLst>
                    <a:ext uri="{9D8B030D-6E8A-4147-A177-3AD203B41FA5}">
                      <a16:colId xmlns:a16="http://schemas.microsoft.com/office/drawing/2014/main" val="741787858"/>
                    </a:ext>
                  </a:extLst>
                </a:gridCol>
                <a:gridCol w="4046154">
                  <a:extLst>
                    <a:ext uri="{9D8B030D-6E8A-4147-A177-3AD203B41FA5}">
                      <a16:colId xmlns:a16="http://schemas.microsoft.com/office/drawing/2014/main" val="4058611893"/>
                    </a:ext>
                  </a:extLst>
                </a:gridCol>
              </a:tblGrid>
              <a:tr h="329004">
                <a:tc>
                  <a:txBody>
                    <a:bodyPr/>
                    <a:lstStyle/>
                    <a:p>
                      <a:pPr algn="ctr"/>
                      <a:r>
                        <a:rPr lang="en-US" noProof="0"/>
                        <a:t>FRONTEND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/>
                        <a:t>FACTORY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2426735"/>
                  </a:ext>
                </a:extLst>
              </a:tr>
              <a:tr h="2549782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800" b="0" i="0" u="none" strike="noStrike" kern="1200" noProof="0">
                          <a:solidFill>
                            <a:srgbClr val="505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Controlled by VO Operators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800" b="0" i="0" u="none" strike="noStrike" kern="1200" noProof="0">
                          <a:solidFill>
                            <a:srgbClr val="505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Main task is to </a:t>
                      </a:r>
                      <a:r>
                        <a:rPr lang="en-US" sz="1800" b="1" i="0" u="none" strike="noStrike" kern="1200" noProof="0">
                          <a:solidFill>
                            <a:srgbClr val="505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look for user jobs </a:t>
                      </a:r>
                      <a:r>
                        <a:rPr lang="en-US" sz="1800" b="0" i="0" u="none" strike="noStrike" kern="1200" noProof="0">
                          <a:solidFill>
                            <a:srgbClr val="505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 ask the Glidein Factories to provide glideins, if needed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800" b="0" i="0" u="none" strike="noStrike" kern="1200" noProof="0">
                          <a:solidFill>
                            <a:srgbClr val="505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Decides which glidein Factory should submit the pilot Jobs and how many of them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800" b="0" i="0" u="none" strike="noStrike" kern="1200" noProof="0">
                          <a:solidFill>
                            <a:srgbClr val="505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Configuration xml file: </a:t>
                      </a:r>
                      <a:r>
                        <a:rPr lang="en-US" sz="1800" b="0" i="1" u="none" strike="noStrike" kern="1200" noProof="0">
                          <a:solidFill>
                            <a:srgbClr val="505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800" b="0" i="1" u="none" strike="noStrike" kern="1200" noProof="0" err="1">
                          <a:solidFill>
                            <a:srgbClr val="505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etc</a:t>
                      </a:r>
                      <a:r>
                        <a:rPr lang="en-US" sz="1800" b="0" i="1" u="none" strike="noStrike" kern="1200" noProof="0">
                          <a:solidFill>
                            <a:srgbClr val="505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800" b="0" i="1" u="none" strike="noStrike" kern="1200" noProof="0" err="1">
                          <a:solidFill>
                            <a:srgbClr val="505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gwms</a:t>
                      </a:r>
                      <a:r>
                        <a:rPr lang="en-US" sz="1800" b="0" i="1" u="none" strike="noStrike" kern="1200" noProof="0">
                          <a:solidFill>
                            <a:srgbClr val="505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-frontend/</a:t>
                      </a:r>
                      <a:r>
                        <a:rPr lang="en-US" sz="1800" b="0" i="1" u="none" strike="noStrike" kern="1200" noProof="0" err="1">
                          <a:solidFill>
                            <a:srgbClr val="505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frontend.xml</a:t>
                      </a:r>
                      <a:endParaRPr lang="en-US" sz="1800" b="0" i="1" u="none" strike="noStrike" kern="1200" noProof="0">
                        <a:solidFill>
                          <a:srgbClr val="505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 defTabSz="457200" rtl="0" eaLnBrk="1" latinLnBrk="0" hangingPunct="1">
                        <a:lnSpc>
                          <a:spcPct val="100000"/>
                        </a:lnSpc>
                        <a:buFontTx/>
                        <a:buChar char="-"/>
                      </a:pPr>
                      <a:endParaRPr lang="en-US" sz="1800" kern="1200" noProof="0">
                        <a:solidFill>
                          <a:srgbClr val="505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 defTabSz="457200" rtl="0" eaLnBrk="1" latinLnBrk="0" hangingPunct="1">
                        <a:lnSpc>
                          <a:spcPct val="100000"/>
                        </a:lnSpc>
                        <a:buFontTx/>
                        <a:buChar char="-"/>
                      </a:pPr>
                      <a:r>
                        <a:rPr lang="en-US" sz="1800" kern="1200" noProof="0">
                          <a:solidFill>
                            <a:srgbClr val="505050"/>
                          </a:solidFill>
                          <a:latin typeface="+mn-lt"/>
                          <a:ea typeface="+mn-ea"/>
                          <a:cs typeface="+mn-cs"/>
                        </a:rPr>
                        <a:t>Controlled by Factory operators (OSG)</a:t>
                      </a:r>
                    </a:p>
                    <a:p>
                      <a:pPr marL="285750" indent="-285750" algn="l" defTabSz="457200" rtl="0" eaLnBrk="1" latinLnBrk="0" hangingPunct="1">
                        <a:lnSpc>
                          <a:spcPct val="100000"/>
                        </a:lnSpc>
                        <a:buFontTx/>
                        <a:buChar char="-"/>
                      </a:pPr>
                      <a:r>
                        <a:rPr lang="en-US" sz="1800" kern="1200" noProof="0">
                          <a:solidFill>
                            <a:srgbClr val="505050"/>
                          </a:solidFill>
                          <a:latin typeface="+mn-lt"/>
                          <a:ea typeface="+mn-ea"/>
                          <a:cs typeface="+mn-cs"/>
                        </a:rPr>
                        <a:t>Advertises </a:t>
                      </a:r>
                      <a:r>
                        <a:rPr lang="en-US" sz="1800" u="none" kern="1200" noProof="0">
                          <a:solidFill>
                            <a:srgbClr val="505050"/>
                          </a:solidFill>
                          <a:latin typeface="+mn-lt"/>
                          <a:ea typeface="+mn-ea"/>
                          <a:cs typeface="+mn-cs"/>
                        </a:rPr>
                        <a:t>itself, listen for requests from Frontend clients and submit glideins</a:t>
                      </a:r>
                    </a:p>
                    <a:p>
                      <a:pPr marL="285750" indent="-285750" algn="l" defTabSz="457200" rtl="0" eaLnBrk="1" latinLnBrk="0" hangingPunct="1">
                        <a:lnSpc>
                          <a:spcPct val="100000"/>
                        </a:lnSpc>
                        <a:buFontTx/>
                        <a:buChar char="-"/>
                      </a:pPr>
                      <a:r>
                        <a:rPr lang="en-US" sz="1800" noProof="0">
                          <a:solidFill>
                            <a:srgbClr val="505050"/>
                          </a:solidFill>
                          <a:latin typeface="+mn-lt"/>
                        </a:rPr>
                        <a:t>Can handle multiple kinds of glidein</a:t>
                      </a:r>
                    </a:p>
                    <a:p>
                      <a:pPr marL="285750" indent="-285750" algn="l" defTabSz="457200" rtl="0" eaLnBrk="1" latinLnBrk="0" hangingPunct="1">
                        <a:lnSpc>
                          <a:spcPct val="100000"/>
                        </a:lnSpc>
                        <a:buFontTx/>
                        <a:buChar char="-"/>
                      </a:pPr>
                      <a:r>
                        <a:rPr lang="en-US" sz="1800" noProof="0">
                          <a:solidFill>
                            <a:srgbClr val="505050"/>
                          </a:solidFill>
                          <a:latin typeface="+mn-lt"/>
                        </a:rPr>
                        <a:t>Configuration xml file: </a:t>
                      </a:r>
                      <a:r>
                        <a:rPr lang="en-US" sz="1800" i="1" noProof="0">
                          <a:solidFill>
                            <a:srgbClr val="505050"/>
                          </a:solidFill>
                          <a:latin typeface="+mn-lt"/>
                        </a:rPr>
                        <a:t>/</a:t>
                      </a:r>
                      <a:r>
                        <a:rPr lang="en-US" sz="1800" i="1" noProof="0" err="1">
                          <a:solidFill>
                            <a:srgbClr val="505050"/>
                          </a:solidFill>
                          <a:latin typeface="+mn-lt"/>
                        </a:rPr>
                        <a:t>etc</a:t>
                      </a:r>
                      <a:r>
                        <a:rPr lang="en-US" sz="1800" i="1" noProof="0">
                          <a:solidFill>
                            <a:srgbClr val="505050"/>
                          </a:solidFill>
                          <a:latin typeface="+mn-lt"/>
                        </a:rPr>
                        <a:t>/</a:t>
                      </a:r>
                      <a:r>
                        <a:rPr lang="en-US" sz="1800" i="1" noProof="0" err="1">
                          <a:solidFill>
                            <a:srgbClr val="505050"/>
                          </a:solidFill>
                          <a:latin typeface="+mn-lt"/>
                        </a:rPr>
                        <a:t>gwms</a:t>
                      </a:r>
                      <a:r>
                        <a:rPr lang="en-US" sz="1800" i="1" noProof="0">
                          <a:solidFill>
                            <a:srgbClr val="505050"/>
                          </a:solidFill>
                          <a:latin typeface="+mn-lt"/>
                        </a:rPr>
                        <a:t>-factory/</a:t>
                      </a:r>
                      <a:r>
                        <a:rPr lang="en-US" sz="1800" i="1" noProof="0" err="1">
                          <a:solidFill>
                            <a:srgbClr val="505050"/>
                          </a:solidFill>
                          <a:latin typeface="+mn-lt"/>
                        </a:rPr>
                        <a:t>glideinwms.xml</a:t>
                      </a:r>
                      <a:endParaRPr lang="en-US" sz="1800" i="1" noProof="0">
                        <a:solidFill>
                          <a:srgbClr val="505050"/>
                        </a:solidFill>
                        <a:latin typeface="+mn-lt"/>
                      </a:endParaRPr>
                    </a:p>
                    <a:p>
                      <a:pPr marL="342900" indent="-34290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endParaRPr lang="en-US" sz="1800" u="none" kern="1200" noProof="0">
                        <a:solidFill>
                          <a:srgbClr val="505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1880825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E944F08-4BE1-C44A-9E12-87B5E88D84EF}"/>
              </a:ext>
            </a:extLst>
          </p:cNvPr>
          <p:cNvGraphicFramePr>
            <a:graphicFrameLocks noGrp="1"/>
          </p:cNvGraphicFramePr>
          <p:nvPr/>
        </p:nvGraphicFramePr>
        <p:xfrm>
          <a:off x="505425" y="4058705"/>
          <a:ext cx="8092309" cy="21031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092309">
                  <a:extLst>
                    <a:ext uri="{9D8B030D-6E8A-4147-A177-3AD203B41FA5}">
                      <a16:colId xmlns:a16="http://schemas.microsoft.com/office/drawing/2014/main" val="674945243"/>
                    </a:ext>
                  </a:extLst>
                </a:gridCol>
              </a:tblGrid>
              <a:tr h="315407">
                <a:tc>
                  <a:txBody>
                    <a:bodyPr/>
                    <a:lstStyle/>
                    <a:p>
                      <a:pPr algn="ctr"/>
                      <a:r>
                        <a:rPr lang="en-US" noProof="0">
                          <a:solidFill>
                            <a:schemeClr val="bg1"/>
                          </a:solidFill>
                        </a:rPr>
                        <a:t>GLIDEIN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1372889"/>
                  </a:ext>
                </a:extLst>
              </a:tr>
              <a:tr h="1498185">
                <a:tc>
                  <a:txBody>
                    <a:bodyPr/>
                    <a:lstStyle/>
                    <a:p>
                      <a:pPr marL="285750" indent="-285750" rtl="0" fontAlgn="base">
                        <a:buFontTx/>
                        <a:buChar char="-"/>
                      </a:pPr>
                      <a:r>
                        <a:rPr lang="en-US" sz="1800" b="0" i="0" u="none" strike="noStrike" kern="1200" noProof="0">
                          <a:solidFill>
                            <a:srgbClr val="505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Requested by the Frontend, launched by the Factory and joins the virtual cluster</a:t>
                      </a:r>
                    </a:p>
                    <a:p>
                      <a:pPr marL="285750" indent="-285750" rtl="0" fontAlgn="base">
                        <a:buFontTx/>
                        <a:buChar char="-"/>
                      </a:pPr>
                      <a:r>
                        <a:rPr lang="en-US" sz="1800" b="0" i="0" u="none" strike="noStrike" kern="1200" noProof="0">
                          <a:solidFill>
                            <a:srgbClr val="505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Property configured execution node submitted as a Grid job.</a:t>
                      </a:r>
                    </a:p>
                    <a:p>
                      <a:pPr marL="285750" indent="-285750" rtl="0" fontAlgn="base">
                        <a:buFontTx/>
                        <a:buChar char="-"/>
                      </a:pPr>
                      <a:r>
                        <a:rPr lang="en-US" sz="1800" b="0" i="0" u="none" strike="noStrike" kern="1200" noProof="0">
                          <a:solidFill>
                            <a:srgbClr val="505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Defines how multi-core glideins should split their resources</a:t>
                      </a:r>
                    </a:p>
                    <a:p>
                      <a:pPr marL="285750" indent="-285750" rtl="0" fontAlgn="base">
                        <a:buFontTx/>
                        <a:buChar char="-"/>
                      </a:pPr>
                      <a:r>
                        <a:rPr lang="en-US" sz="1800" b="0" i="0" u="none" strike="noStrike" kern="1200" noProof="0">
                          <a:solidFill>
                            <a:srgbClr val="505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Pilot jobs may run multiple user Jobs</a:t>
                      </a:r>
                    </a:p>
                    <a:p>
                      <a:pPr marL="285750" indent="-285750" rtl="0" fontAlgn="base">
                        <a:buFontTx/>
                        <a:buChar char="-"/>
                      </a:pPr>
                      <a:r>
                        <a:rPr lang="en-US" sz="1800" b="0" i="1" u="none" strike="noStrike" kern="1200" noProof="0">
                          <a:solidFill>
                            <a:srgbClr val="505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glidein_startup.sh </a:t>
                      </a:r>
                      <a:r>
                        <a:rPr lang="en-US" sz="1800" b="0" i="0" u="none" strike="noStrike" kern="1200" noProof="0">
                          <a:solidFill>
                            <a:srgbClr val="505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configures and starts the condor startd daemon</a:t>
                      </a:r>
                    </a:p>
                    <a:p>
                      <a:endParaRPr lang="en-US" noProof="0">
                        <a:solidFill>
                          <a:srgbClr val="505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6217676"/>
                  </a:ext>
                </a:extLst>
              </a:tr>
            </a:tbl>
          </a:graphicData>
        </a:graphic>
      </p:graphicFrame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00DC0DA2-16BF-4197-8F66-F443356C6B6F}" type="datetime1">
              <a:rPr lang="en-US" smtClean="0"/>
              <a:t>8/29/2023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1AA8E51-3902-9C37-144A-D63AA43A0E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Sara Mazzucato | DGaas: Midterm report</a:t>
            </a:r>
          </a:p>
        </p:txBody>
      </p:sp>
    </p:spTree>
    <p:extLst>
      <p:ext uri="{BB962C8B-B14F-4D97-AF65-F5344CB8AC3E}">
        <p14:creationId xmlns:p14="http://schemas.microsoft.com/office/powerpoint/2010/main" val="15497164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N-to-M relationship</a:t>
            </a:r>
          </a:p>
          <a:p>
            <a:pPr lvl="1"/>
            <a:r>
              <a:rPr lang="en-US" sz="2400"/>
              <a:t>Each Frontend can talk to many Factories </a:t>
            </a:r>
          </a:p>
          <a:p>
            <a:pPr lvl="1"/>
            <a:r>
              <a:rPr lang="en-US" sz="2400"/>
              <a:t>Each Factory may serve many Frontends </a:t>
            </a:r>
          </a:p>
          <a:p>
            <a:r>
              <a:rPr lang="hr-HR" err="1"/>
              <a:t>Multiple</a:t>
            </a:r>
            <a:r>
              <a:rPr lang="hr-HR"/>
              <a:t> </a:t>
            </a:r>
            <a:r>
              <a:rPr lang="hr-HR" err="1"/>
              <a:t>User</a:t>
            </a:r>
            <a:r>
              <a:rPr lang="hr-HR"/>
              <a:t> </a:t>
            </a:r>
            <a:r>
              <a:rPr lang="hr-HR" err="1"/>
              <a:t>Pools</a:t>
            </a:r>
            <a:endParaRPr lang="hr-HR"/>
          </a:p>
          <a:p>
            <a:r>
              <a:rPr lang="hr-HR" err="1"/>
              <a:t>High</a:t>
            </a:r>
            <a:r>
              <a:rPr lang="hr-HR"/>
              <a:t> </a:t>
            </a:r>
            <a:r>
              <a:rPr lang="hr-HR" err="1"/>
              <a:t>Availability</a:t>
            </a:r>
            <a:r>
              <a:rPr lang="hr-HR"/>
              <a:t> </a:t>
            </a:r>
            <a:r>
              <a:rPr lang="hr-HR" err="1"/>
              <a:t>replicas</a:t>
            </a:r>
            <a:endParaRPr lang="hr-HR"/>
          </a:p>
          <a:p>
            <a:endParaRPr lang="hr-HR"/>
          </a:p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pc="-1">
                <a:latin typeface="Arial"/>
                <a:ea typeface="Geneva"/>
              </a:rPr>
              <a:t>Distributed</a:t>
            </a:r>
            <a:endParaRPr lang="en-US" sz="3200" b="0" spc="-1">
              <a:latin typeface="Arial"/>
            </a:endParaRPr>
          </a:p>
        </p:txBody>
      </p:sp>
      <p:pic>
        <p:nvPicPr>
          <p:cNvPr id="8" name="pasted-im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195" y="2969132"/>
            <a:ext cx="7172158" cy="316815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/>
          <p:cNvSpPr txBox="1"/>
          <p:nvPr/>
        </p:nvSpPr>
        <p:spPr>
          <a:xfrm>
            <a:off x="4087609" y="5992265"/>
            <a:ext cx="43154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err="1"/>
              <a:t>S.Timm</a:t>
            </a:r>
            <a:r>
              <a:rPr lang="en-US" sz="1600"/>
              <a:t> - FNAL-UK Planning Meeting  </a:t>
            </a:r>
            <a:r>
              <a:rPr lang="en-US" sz="1600" err="1"/>
              <a:t>GlideinWMS</a:t>
            </a:r>
            <a:endParaRPr lang="en-US" sz="1600" b="1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01779CB1-C81D-4243-B275-3F8FC2EC3E11}" type="datetime1">
              <a:rPr lang="en-US" smtClean="0"/>
              <a:t>8/29/2023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6A7640-06D7-EADD-2705-97612BFFD7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Sara Mazzucato | DGaas: Midterm report</a:t>
            </a:r>
          </a:p>
        </p:txBody>
      </p:sp>
    </p:spTree>
    <p:extLst>
      <p:ext uri="{BB962C8B-B14F-4D97-AF65-F5344CB8AC3E}">
        <p14:creationId xmlns:p14="http://schemas.microsoft.com/office/powerpoint/2010/main" val="38288150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HTC problem: Growing needs and Trends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High Throughput Computing</a:t>
            </a:r>
          </a:p>
          <a:p>
            <a:pPr lvl="1"/>
            <a:r>
              <a:rPr lang="en-US"/>
              <a:t>use of many computing resources over long periods of time to accomplish a computational task</a:t>
            </a:r>
          </a:p>
          <a:p>
            <a:r>
              <a:rPr lang="en-US"/>
              <a:t>Need for more resources</a:t>
            </a:r>
          </a:p>
          <a:p>
            <a:pPr lvl="1"/>
            <a:r>
              <a:rPr lang="en-US"/>
              <a:t>Scale to more jobs</a:t>
            </a:r>
          </a:p>
          <a:p>
            <a:pPr lvl="1"/>
            <a:r>
              <a:rPr lang="en-US"/>
              <a:t>Access more resources</a:t>
            </a:r>
          </a:p>
          <a:p>
            <a:pPr lvl="1"/>
            <a:r>
              <a:rPr lang="en-US"/>
              <a:t>Simplify the management</a:t>
            </a:r>
          </a:p>
          <a:p>
            <a:r>
              <a:rPr lang="en-US"/>
              <a:t>Less structured resources and infrastructure</a:t>
            </a:r>
          </a:p>
          <a:p>
            <a:pPr lvl="1"/>
            <a:r>
              <a:rPr lang="en-US"/>
              <a:t>Multiple organizations</a:t>
            </a:r>
          </a:p>
          <a:p>
            <a:pPr lvl="1"/>
            <a:r>
              <a:rPr lang="en-US"/>
              <a:t>Different systems</a:t>
            </a:r>
          </a:p>
          <a:p>
            <a:pPr lvl="1"/>
            <a:r>
              <a:rPr lang="en-US"/>
              <a:t>Less infrastructure</a:t>
            </a:r>
          </a:p>
          <a:p>
            <a:pPr lvl="1"/>
            <a:r>
              <a:rPr lang="en-US"/>
              <a:t>Different authentications</a:t>
            </a:r>
          </a:p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Sara Mazzucato| </a:t>
            </a:r>
            <a:r>
              <a:rPr lang="en-US" err="1"/>
              <a:t>GlideinWMS</a:t>
            </a:r>
            <a:r>
              <a:rPr lang="en-US"/>
              <a:t> introduction</a:t>
            </a:r>
            <a:endParaRPr lang="en-US" b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C11D6D-8C61-FE43-AD45-D7F9B311BE49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302FAF-07BF-FE44-8209-A312BCB57673}" type="datetime1">
              <a:rPr lang="en-US" smtClean="0"/>
              <a:t>8/29/2023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99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37D351-82A6-507D-680A-B10943279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 anchor="b">
            <a:normAutofit/>
          </a:bodyPr>
          <a:lstStyle/>
          <a:p>
            <a:r>
              <a:rPr lang="en-US"/>
              <a:t> Distributed resources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CD41D-7A03-21FD-A9A8-BE67767547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94C08C86-E36F-460D-95FA-D9EF44929547}" type="datetime1">
              <a:rPr lang="en-US" smtClean="0"/>
              <a:t>8/29/2023</a:t>
            </a:fld>
            <a:endParaRPr lang="en-US"/>
          </a:p>
        </p:txBody>
      </p:sp>
      <p:graphicFrame>
        <p:nvGraphicFramePr>
          <p:cNvPr id="8" name="Content Placeholder 1">
            <a:extLst>
              <a:ext uri="{FF2B5EF4-FFF2-40B4-BE49-F238E27FC236}">
                <a16:creationId xmlns:a16="http://schemas.microsoft.com/office/drawing/2014/main" id="{8710D6B0-371E-1C97-B6BA-5BC60BFFB6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5285013"/>
              </p:ext>
            </p:extLst>
          </p:nvPr>
        </p:nvGraphicFramePr>
        <p:xfrm>
          <a:off x="228600" y="971550"/>
          <a:ext cx="8672513" cy="5059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E3391D-0FAA-F1A0-096D-263AD01EF8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Sara Mazzucato | DGaas: Midterm report</a:t>
            </a:r>
          </a:p>
        </p:txBody>
      </p:sp>
    </p:spTree>
    <p:extLst>
      <p:ext uri="{BB962C8B-B14F-4D97-AF65-F5344CB8AC3E}">
        <p14:creationId xmlns:p14="http://schemas.microsoft.com/office/powerpoint/2010/main" val="1437726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765604"/>
            <a:ext cx="8672513" cy="5059363"/>
          </a:xfrm>
        </p:spPr>
        <p:txBody>
          <a:bodyPr lIns="0" tIns="0" rIns="0" bIns="0" anchor="t"/>
          <a:lstStyle/>
          <a:p>
            <a:r>
              <a:rPr lang="en-US" sz="2000"/>
              <a:t>Scientific computing requires a lot of computing</a:t>
            </a:r>
          </a:p>
          <a:p>
            <a:pPr>
              <a:spcBef>
                <a:spcPts val="479"/>
              </a:spcBef>
            </a:pPr>
            <a:r>
              <a:rPr lang="en-US" sz="2000" spc="-1" err="1">
                <a:latin typeface="Arial"/>
              </a:rPr>
              <a:t>GlideinWMS</a:t>
            </a:r>
            <a:r>
              <a:rPr lang="en-US" sz="2000" spc="-1">
                <a:latin typeface="Arial"/>
              </a:rPr>
              <a:t> is a pilot-based resource provisioning tool for distributed High Throughput Computing</a:t>
            </a:r>
          </a:p>
          <a:p>
            <a:pPr lvl="1">
              <a:spcBef>
                <a:spcPts val="479"/>
              </a:spcBef>
            </a:pPr>
            <a:r>
              <a:rPr lang="en-US" sz="2000" spc="-1">
                <a:latin typeface="Arial"/>
                <a:ea typeface="ＭＳ Ｐゴシック"/>
              </a:rPr>
              <a:t>Provides reliable and uniform virtual clusters </a:t>
            </a:r>
            <a:endParaRPr lang="en-US" sz="2000" spc="-1">
              <a:latin typeface="Arial"/>
            </a:endParaRPr>
          </a:p>
          <a:p>
            <a:pPr lvl="1">
              <a:spcBef>
                <a:spcPts val="479"/>
              </a:spcBef>
            </a:pPr>
            <a:r>
              <a:rPr lang="en-US" sz="2000" spc="-1">
                <a:latin typeface="Arial"/>
                <a:ea typeface="ＭＳ Ｐゴシック"/>
              </a:rPr>
              <a:t>Submits </a:t>
            </a:r>
            <a:r>
              <a:rPr lang="en-US" sz="2000" spc="-1" err="1">
                <a:latin typeface="Arial"/>
                <a:ea typeface="ＭＳ Ｐゴシック"/>
              </a:rPr>
              <a:t>Glideins</a:t>
            </a:r>
            <a:r>
              <a:rPr lang="en-US" sz="2000" spc="-1">
                <a:latin typeface="Arial"/>
                <a:ea typeface="ＭＳ Ｐゴシック"/>
              </a:rPr>
              <a:t> to unreliable heterogeneous resources</a:t>
            </a:r>
          </a:p>
          <a:p>
            <a:r>
              <a:rPr lang="en-US" sz="2000">
                <a:cs typeface="Helvetica"/>
              </a:rPr>
              <a:t>GPUs are very useful for important workflows</a:t>
            </a:r>
            <a:r>
              <a:rPr lang="en-US" sz="2000">
                <a:ea typeface="ＭＳ Ｐゴシック"/>
                <a:cs typeface="Helvetica"/>
              </a:rPr>
              <a:t>, especially in AI/ML</a:t>
            </a:r>
            <a:endParaRPr lang="en-US" sz="2000"/>
          </a:p>
          <a:p>
            <a:r>
              <a:rPr lang="en-US" sz="2000">
                <a:cs typeface="Helvetica"/>
              </a:rPr>
              <a:t>Only few resources (Worker Nodes) have GPUs</a:t>
            </a:r>
            <a:r>
              <a:rPr lang="en-US" sz="2000">
                <a:ea typeface="ＭＳ Ｐゴシック"/>
                <a:cs typeface="Helvetica"/>
              </a:rPr>
              <a:t> and the use of GPUs is not uniform</a:t>
            </a:r>
            <a:endParaRPr lang="en-US" sz="2000"/>
          </a:p>
          <a:p>
            <a:r>
              <a:rPr lang="en-US" sz="2000">
                <a:ea typeface="ＭＳ Ｐゴシック"/>
                <a:cs typeface="Helvetica"/>
              </a:rPr>
              <a:t>We will start NVidia Triton server in containers to share the use of GPUs</a:t>
            </a:r>
            <a:endParaRPr lang="en-US" sz="2000"/>
          </a:p>
          <a:p>
            <a:pPr lvl="1"/>
            <a:r>
              <a:rPr lang="en-US" sz="2000">
                <a:ea typeface="ＭＳ Ｐゴシック"/>
                <a:cs typeface="Helvetica"/>
              </a:rPr>
              <a:t>In a Worker Node, to all Jobs managed by a </a:t>
            </a:r>
            <a:r>
              <a:rPr lang="en-US" sz="2000" err="1">
                <a:ea typeface="ＭＳ Ｐゴシック"/>
                <a:cs typeface="Helvetica"/>
              </a:rPr>
              <a:t>Glidein</a:t>
            </a:r>
            <a:endParaRPr lang="en-US" sz="2000">
              <a:ea typeface="ＭＳ Ｐゴシック"/>
            </a:endParaRPr>
          </a:p>
          <a:p>
            <a:pPr lvl="1"/>
            <a:r>
              <a:rPr lang="en-US" sz="2000">
                <a:ea typeface="ＭＳ Ｐゴシック"/>
                <a:cs typeface="Helvetica"/>
              </a:rPr>
              <a:t>And possibly also across different resources by proxying in the </a:t>
            </a:r>
            <a:r>
              <a:rPr lang="en-US" sz="2000" err="1">
                <a:ea typeface="ＭＳ Ｐゴシック"/>
                <a:cs typeface="Helvetica"/>
              </a:rPr>
              <a:t>Glidein</a:t>
            </a:r>
            <a:r>
              <a:rPr lang="en-US" sz="2000">
                <a:ea typeface="ＭＳ Ｐゴシック"/>
                <a:cs typeface="Helvetica"/>
              </a:rPr>
              <a:t> the access to remote Triton servers</a:t>
            </a:r>
            <a:endParaRPr lang="en-US" sz="2000">
              <a:ea typeface="ＭＳ Ｐゴシック"/>
            </a:endParaRPr>
          </a:p>
          <a:p>
            <a:endParaRPr lang="en-US" sz="200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D4BDC21-0520-4515-AFE3-81F04394F1CB}" type="datetime1">
              <a:rPr lang="en-US" smtClean="0"/>
              <a:t>8/29/2023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811069A-9015-DEE3-6776-0417DD1856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Sara Mazzucato | DGaas: Midterm report</a:t>
            </a:r>
          </a:p>
        </p:txBody>
      </p:sp>
    </p:spTree>
    <p:extLst>
      <p:ext uri="{BB962C8B-B14F-4D97-AF65-F5344CB8AC3E}">
        <p14:creationId xmlns:p14="http://schemas.microsoft.com/office/powerpoint/2010/main" val="19722271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D04BCA91-5807-6B46-7F0E-3FB055BBC5C7}"/>
              </a:ext>
            </a:extLst>
          </p:cNvPr>
          <p:cNvSpPr/>
          <p:nvPr/>
        </p:nvSpPr>
        <p:spPr>
          <a:xfrm>
            <a:off x="0" y="5468352"/>
            <a:ext cx="888167" cy="53239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6BE93A38-2406-D66C-F35F-25BEFA73B7AA}"/>
              </a:ext>
            </a:extLst>
          </p:cNvPr>
          <p:cNvSpPr txBox="1">
            <a:spLocks/>
          </p:cNvSpPr>
          <p:nvPr/>
        </p:nvSpPr>
        <p:spPr>
          <a:xfrm>
            <a:off x="628650" y="1248701"/>
            <a:ext cx="65151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lvl="0"/>
            <a:r>
              <a:rPr lang="en-US" sz="1463"/>
              <a:t>External files management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F71CC65-9A3F-B05B-13E2-9C7210244F56}"/>
              </a:ext>
            </a:extLst>
          </p:cNvPr>
          <p:cNvSpPr txBox="1"/>
          <p:nvPr/>
        </p:nvSpPr>
        <p:spPr>
          <a:xfrm>
            <a:off x="339593" y="1550836"/>
            <a:ext cx="8464815" cy="993275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/>
          <a:p>
            <a:endParaRPr lang="en-US" sz="1800"/>
          </a:p>
          <a:p>
            <a:r>
              <a:rPr lang="en-US" sz="1800"/>
              <a:t>The user can provide some external files of different types in order to be used in different phases of the lifecycle of the </a:t>
            </a:r>
            <a:r>
              <a:rPr lang="en-US" sz="1800" err="1"/>
              <a:t>glidein</a:t>
            </a:r>
            <a:r>
              <a:rPr lang="en-US" sz="1800"/>
              <a:t> with different priority.</a:t>
            </a:r>
          </a:p>
          <a:p>
            <a:r>
              <a:rPr lang="en-US" sz="1800"/>
              <a:t> </a:t>
            </a:r>
          </a:p>
        </p:txBody>
      </p:sp>
      <p:pic>
        <p:nvPicPr>
          <p:cNvPr id="2" name="Picture 2" descr="Office PNG HD Image | PNG All">
            <a:extLst>
              <a:ext uri="{FF2B5EF4-FFF2-40B4-BE49-F238E27FC236}">
                <a16:creationId xmlns:a16="http://schemas.microsoft.com/office/drawing/2014/main" id="{2C3D169A-7F93-C5D8-5546-C621C51F4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244" y="3532353"/>
            <a:ext cx="1008090" cy="111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Grid Computing at Scale for Financial Services - The Digital Insurer">
            <a:extLst>
              <a:ext uri="{FF2B5EF4-FFF2-40B4-BE49-F238E27FC236}">
                <a16:creationId xmlns:a16="http://schemas.microsoft.com/office/drawing/2014/main" id="{5C414A7F-CC68-E0D4-CFBC-5C07CD629F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8" t="26028" r="1"/>
          <a:stretch/>
        </p:blipFill>
        <p:spPr bwMode="auto">
          <a:xfrm>
            <a:off x="3954884" y="2963162"/>
            <a:ext cx="4840793" cy="21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Connettore 7 18">
            <a:extLst>
              <a:ext uri="{FF2B5EF4-FFF2-40B4-BE49-F238E27FC236}">
                <a16:creationId xmlns:a16="http://schemas.microsoft.com/office/drawing/2014/main" id="{437F858F-B2F3-2D3A-7E44-6D1F29F1B5C8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2395335" y="3602155"/>
            <a:ext cx="3113825" cy="486386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20" name="Picture 6" descr="Free File SVG, PNG Icon, Symbol. Download Image.">
            <a:extLst>
              <a:ext uri="{FF2B5EF4-FFF2-40B4-BE49-F238E27FC236}">
                <a16:creationId xmlns:a16="http://schemas.microsoft.com/office/drawing/2014/main" id="{059EE9DD-BE6E-1FAF-ED60-600E79FA7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729" y="3534837"/>
            <a:ext cx="442052" cy="44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Free File SVG, PNG Icon, Symbol. Download Image.">
            <a:extLst>
              <a:ext uri="{FF2B5EF4-FFF2-40B4-BE49-F238E27FC236}">
                <a16:creationId xmlns:a16="http://schemas.microsoft.com/office/drawing/2014/main" id="{08198FE7-EBCB-AB61-5E4D-9E5FBA97F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960" y="3506020"/>
            <a:ext cx="442052" cy="44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Free File SVG, PNG Icon, Symbol. Download Image.">
            <a:extLst>
              <a:ext uri="{FF2B5EF4-FFF2-40B4-BE49-F238E27FC236}">
                <a16:creationId xmlns:a16="http://schemas.microsoft.com/office/drawing/2014/main" id="{4C40CC67-EACC-02C8-2C1A-B30899001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887" y="3439387"/>
            <a:ext cx="442052" cy="44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Fumetto 4 26">
            <a:extLst>
              <a:ext uri="{FF2B5EF4-FFF2-40B4-BE49-F238E27FC236}">
                <a16:creationId xmlns:a16="http://schemas.microsoft.com/office/drawing/2014/main" id="{51194A45-21B1-EA3A-D50D-BFEC46B421E3}"/>
              </a:ext>
            </a:extLst>
          </p:cNvPr>
          <p:cNvSpPr/>
          <p:nvPr/>
        </p:nvSpPr>
        <p:spPr>
          <a:xfrm>
            <a:off x="1552454" y="2677181"/>
            <a:ext cx="2054490" cy="797822"/>
          </a:xfrm>
          <a:prstGeom prst="cloudCallout">
            <a:avLst/>
          </a:prstGeom>
          <a:solidFill>
            <a:srgbClr val="9596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00"/>
              <a:t>I </a:t>
            </a:r>
            <a:r>
              <a:rPr lang="it-IT" sz="900" err="1"/>
              <a:t>want</a:t>
            </a:r>
            <a:r>
              <a:rPr lang="it-IT" sz="900"/>
              <a:t> </a:t>
            </a:r>
            <a:r>
              <a:rPr lang="it-IT" sz="900" err="1"/>
              <a:t>them</a:t>
            </a:r>
            <a:r>
              <a:rPr lang="it-IT" sz="900"/>
              <a:t> to be </a:t>
            </a:r>
            <a:r>
              <a:rPr lang="it-IT" sz="900" err="1"/>
              <a:t>executed</a:t>
            </a:r>
            <a:r>
              <a:rPr lang="it-IT" sz="900"/>
              <a:t> </a:t>
            </a:r>
            <a:r>
              <a:rPr lang="it-IT" sz="900" err="1"/>
              <a:t>at</a:t>
            </a:r>
            <a:r>
              <a:rPr lang="it-IT" sz="900"/>
              <a:t> the startup of the job with high </a:t>
            </a:r>
            <a:r>
              <a:rPr lang="it-IT" sz="900" err="1"/>
              <a:t>priority</a:t>
            </a:r>
            <a:r>
              <a:rPr lang="it-IT" sz="900"/>
              <a:t>!</a:t>
            </a:r>
          </a:p>
        </p:txBody>
      </p: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95F3043A-B36C-BCD8-FC39-F7F82A926125}"/>
              </a:ext>
            </a:extLst>
          </p:cNvPr>
          <p:cNvGrpSpPr/>
          <p:nvPr/>
        </p:nvGrpSpPr>
        <p:grpSpPr>
          <a:xfrm>
            <a:off x="0" y="5459322"/>
            <a:ext cx="9143999" cy="541429"/>
            <a:chOff x="0" y="6136095"/>
            <a:chExt cx="12191998" cy="721905"/>
          </a:xfrm>
        </p:grpSpPr>
        <p:pic>
          <p:nvPicPr>
            <p:cNvPr id="30" name="Immagine 29">
              <a:extLst>
                <a:ext uri="{FF2B5EF4-FFF2-40B4-BE49-F238E27FC236}">
                  <a16:creationId xmlns:a16="http://schemas.microsoft.com/office/drawing/2014/main" id="{30091FFE-EDCB-92A1-CB87-74430C758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49659" y="6136095"/>
              <a:ext cx="9041442" cy="721895"/>
            </a:xfrm>
            <a:prstGeom prst="rect">
              <a:avLst/>
            </a:prstGeom>
          </p:spPr>
        </p:pic>
        <p:sp>
          <p:nvSpPr>
            <p:cNvPr id="31" name="Rettangolo 30">
              <a:extLst>
                <a:ext uri="{FF2B5EF4-FFF2-40B4-BE49-F238E27FC236}">
                  <a16:creationId xmlns:a16="http://schemas.microsoft.com/office/drawing/2014/main" id="{DE856AA8-7A01-9309-6DB7-5F0A32E54CBE}"/>
                </a:ext>
              </a:extLst>
            </p:cNvPr>
            <p:cNvSpPr/>
            <p:nvPr/>
          </p:nvSpPr>
          <p:spPr>
            <a:xfrm>
              <a:off x="10891101" y="6136104"/>
              <a:ext cx="1300897" cy="72189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  <p:sp>
          <p:nvSpPr>
            <p:cNvPr id="32" name="Rettangolo 31">
              <a:extLst>
                <a:ext uri="{FF2B5EF4-FFF2-40B4-BE49-F238E27FC236}">
                  <a16:creationId xmlns:a16="http://schemas.microsoft.com/office/drawing/2014/main" id="{D674A283-760C-10FF-8CB2-866F89913EE4}"/>
                </a:ext>
              </a:extLst>
            </p:cNvPr>
            <p:cNvSpPr/>
            <p:nvPr/>
          </p:nvSpPr>
          <p:spPr>
            <a:xfrm>
              <a:off x="0" y="6136104"/>
              <a:ext cx="1184222" cy="72189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sz="1800"/>
            </a:p>
          </p:txBody>
        </p:sp>
      </p:grpSp>
      <p:sp>
        <p:nvSpPr>
          <p:cNvPr id="33" name="Ovale 32">
            <a:extLst>
              <a:ext uri="{FF2B5EF4-FFF2-40B4-BE49-F238E27FC236}">
                <a16:creationId xmlns:a16="http://schemas.microsoft.com/office/drawing/2014/main" id="{818329C1-0991-F7E6-B340-1822908ED60D}"/>
              </a:ext>
            </a:extLst>
          </p:cNvPr>
          <p:cNvSpPr/>
          <p:nvPr/>
        </p:nvSpPr>
        <p:spPr>
          <a:xfrm>
            <a:off x="5883655" y="3079771"/>
            <a:ext cx="962314" cy="958523"/>
          </a:xfrm>
          <a:prstGeom prst="ellipse">
            <a:avLst/>
          </a:prstGeom>
          <a:solidFill>
            <a:srgbClr val="9596AA">
              <a:alpha val="63356"/>
            </a:srgb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275" b="1" err="1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GlideinWMS</a:t>
            </a:r>
            <a:endParaRPr lang="it-IT" sz="1275" b="1">
              <a:ln w="10160">
                <a:noFill/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3238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tangolo con angoli arrotondati 23">
            <a:extLst>
              <a:ext uri="{FF2B5EF4-FFF2-40B4-BE49-F238E27FC236}">
                <a16:creationId xmlns:a16="http://schemas.microsoft.com/office/drawing/2014/main" id="{18F32439-F320-CA14-2EB3-455E338AA3EB}"/>
              </a:ext>
            </a:extLst>
          </p:cNvPr>
          <p:cNvSpPr/>
          <p:nvPr/>
        </p:nvSpPr>
        <p:spPr>
          <a:xfrm>
            <a:off x="3255343" y="2340303"/>
            <a:ext cx="1659558" cy="637849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800" err="1"/>
              <a:t>Raw</a:t>
            </a:r>
            <a:r>
              <a:rPr lang="it-IT" sz="1800"/>
              <a:t> Data</a:t>
            </a:r>
          </a:p>
        </p:txBody>
      </p:sp>
      <p:pic>
        <p:nvPicPr>
          <p:cNvPr id="3075" name="Picture 3" descr="CMS | CERN">
            <a:extLst>
              <a:ext uri="{FF2B5EF4-FFF2-40B4-BE49-F238E27FC236}">
                <a16:creationId xmlns:a16="http://schemas.microsoft.com/office/drawing/2014/main" id="{C17BA315-39A7-CB51-50B0-3390F61F7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42" y="1844414"/>
            <a:ext cx="2373971" cy="15826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Freccia destra 22">
            <a:extLst>
              <a:ext uri="{FF2B5EF4-FFF2-40B4-BE49-F238E27FC236}">
                <a16:creationId xmlns:a16="http://schemas.microsoft.com/office/drawing/2014/main" id="{E7CF7652-B9AA-B43D-66E3-34F7E919D589}"/>
              </a:ext>
            </a:extLst>
          </p:cNvPr>
          <p:cNvSpPr/>
          <p:nvPr/>
        </p:nvSpPr>
        <p:spPr>
          <a:xfrm>
            <a:off x="2620359" y="2499398"/>
            <a:ext cx="1022432" cy="283548"/>
          </a:xfrm>
          <a:prstGeom prst="rightArrow">
            <a:avLst/>
          </a:prstGeom>
          <a:solidFill>
            <a:srgbClr val="9596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6" name="Rettangolo con angoli arrotondati 25">
            <a:extLst>
              <a:ext uri="{FF2B5EF4-FFF2-40B4-BE49-F238E27FC236}">
                <a16:creationId xmlns:a16="http://schemas.microsoft.com/office/drawing/2014/main" id="{AD85A47A-34CA-C0FB-CFA3-1DDCF8458D72}"/>
              </a:ext>
            </a:extLst>
          </p:cNvPr>
          <p:cNvSpPr/>
          <p:nvPr/>
        </p:nvSpPr>
        <p:spPr>
          <a:xfrm>
            <a:off x="3255343" y="3427061"/>
            <a:ext cx="1659558" cy="637849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800" err="1"/>
              <a:t>Reconstructed</a:t>
            </a:r>
            <a:r>
              <a:rPr lang="it-IT" sz="1800"/>
              <a:t> Data</a:t>
            </a:r>
          </a:p>
        </p:txBody>
      </p:sp>
      <p:sp>
        <p:nvSpPr>
          <p:cNvPr id="27" name="Freccia destra 26">
            <a:extLst>
              <a:ext uri="{FF2B5EF4-FFF2-40B4-BE49-F238E27FC236}">
                <a16:creationId xmlns:a16="http://schemas.microsoft.com/office/drawing/2014/main" id="{3D3B25F8-89A0-583C-C7C1-703A124ECFF5}"/>
              </a:ext>
            </a:extLst>
          </p:cNvPr>
          <p:cNvSpPr/>
          <p:nvPr/>
        </p:nvSpPr>
        <p:spPr>
          <a:xfrm rot="5400000">
            <a:off x="3757661" y="3040171"/>
            <a:ext cx="664628" cy="267170"/>
          </a:xfrm>
          <a:prstGeom prst="rightArrow">
            <a:avLst/>
          </a:prstGeom>
          <a:solidFill>
            <a:srgbClr val="9596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8" name="Rettangolo con angoli arrotondati 27">
            <a:extLst>
              <a:ext uri="{FF2B5EF4-FFF2-40B4-BE49-F238E27FC236}">
                <a16:creationId xmlns:a16="http://schemas.microsoft.com/office/drawing/2014/main" id="{FC9BE953-E39B-8368-4A03-81822EB30F1A}"/>
              </a:ext>
            </a:extLst>
          </p:cNvPr>
          <p:cNvSpPr/>
          <p:nvPr/>
        </p:nvSpPr>
        <p:spPr>
          <a:xfrm>
            <a:off x="3255343" y="4550904"/>
            <a:ext cx="1588429" cy="637849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800" err="1"/>
              <a:t>Reduced</a:t>
            </a:r>
            <a:endParaRPr lang="it-IT" sz="1800"/>
          </a:p>
          <a:p>
            <a:pPr algn="ctr"/>
            <a:r>
              <a:rPr lang="it-IT" sz="1800"/>
              <a:t> Data</a:t>
            </a:r>
          </a:p>
        </p:txBody>
      </p:sp>
      <p:sp>
        <p:nvSpPr>
          <p:cNvPr id="29" name="Freccia destra 28">
            <a:extLst>
              <a:ext uri="{FF2B5EF4-FFF2-40B4-BE49-F238E27FC236}">
                <a16:creationId xmlns:a16="http://schemas.microsoft.com/office/drawing/2014/main" id="{7D254130-BB39-0584-B482-9FA41F700625}"/>
              </a:ext>
            </a:extLst>
          </p:cNvPr>
          <p:cNvSpPr/>
          <p:nvPr/>
        </p:nvSpPr>
        <p:spPr>
          <a:xfrm rot="5400000">
            <a:off x="3767789" y="4187510"/>
            <a:ext cx="664628" cy="267170"/>
          </a:xfrm>
          <a:prstGeom prst="rightArrow">
            <a:avLst/>
          </a:prstGeom>
          <a:solidFill>
            <a:srgbClr val="9596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0" name="Rettangolo con angoli arrotondati 29">
            <a:extLst>
              <a:ext uri="{FF2B5EF4-FFF2-40B4-BE49-F238E27FC236}">
                <a16:creationId xmlns:a16="http://schemas.microsoft.com/office/drawing/2014/main" id="{E72B4BE0-00AA-9DA3-20DB-34F2C0A9021C}"/>
              </a:ext>
            </a:extLst>
          </p:cNvPr>
          <p:cNvSpPr/>
          <p:nvPr/>
        </p:nvSpPr>
        <p:spPr>
          <a:xfrm>
            <a:off x="5146417" y="3465726"/>
            <a:ext cx="1459209" cy="637849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800"/>
              <a:t>Data</a:t>
            </a:r>
          </a:p>
          <a:p>
            <a:pPr algn="ctr"/>
            <a:r>
              <a:rPr lang="it-IT" sz="1800"/>
              <a:t>Analysis</a:t>
            </a:r>
          </a:p>
        </p:txBody>
      </p:sp>
      <p:sp>
        <p:nvSpPr>
          <p:cNvPr id="31" name="Freccia destra 30">
            <a:extLst>
              <a:ext uri="{FF2B5EF4-FFF2-40B4-BE49-F238E27FC236}">
                <a16:creationId xmlns:a16="http://schemas.microsoft.com/office/drawing/2014/main" id="{6AA48488-925A-55A9-7F79-189385362159}"/>
              </a:ext>
            </a:extLst>
          </p:cNvPr>
          <p:cNvSpPr/>
          <p:nvPr/>
        </p:nvSpPr>
        <p:spPr>
          <a:xfrm rot="18996873">
            <a:off x="4640691" y="4162000"/>
            <a:ext cx="773563" cy="341131"/>
          </a:xfrm>
          <a:prstGeom prst="rightArrow">
            <a:avLst>
              <a:gd name="adj1" fmla="val 50000"/>
              <a:gd name="adj2" fmla="val 61547"/>
            </a:avLst>
          </a:prstGeom>
          <a:solidFill>
            <a:srgbClr val="9596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05E6DAAF-7708-24C0-38F4-D9A27E242E52}"/>
              </a:ext>
            </a:extLst>
          </p:cNvPr>
          <p:cNvSpPr/>
          <p:nvPr/>
        </p:nvSpPr>
        <p:spPr>
          <a:xfrm>
            <a:off x="8424473" y="5459329"/>
            <a:ext cx="719526" cy="5414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6" name="Fumetto 4 5">
            <a:extLst>
              <a:ext uri="{FF2B5EF4-FFF2-40B4-BE49-F238E27FC236}">
                <a16:creationId xmlns:a16="http://schemas.microsoft.com/office/drawing/2014/main" id="{E9CB3E8C-9811-670D-C973-47932A5E8B77}"/>
              </a:ext>
            </a:extLst>
          </p:cNvPr>
          <p:cNvSpPr/>
          <p:nvPr/>
        </p:nvSpPr>
        <p:spPr>
          <a:xfrm>
            <a:off x="6437636" y="1606784"/>
            <a:ext cx="2294377" cy="1343614"/>
          </a:xfrm>
          <a:prstGeom prst="cloudCallout">
            <a:avLst/>
          </a:prstGeom>
          <a:solidFill>
            <a:srgbClr val="9596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0" err="1">
                <a:solidFill>
                  <a:schemeClr val="bg1"/>
                </a:solidFill>
              </a:rPr>
              <a:t>It</a:t>
            </a:r>
            <a:r>
              <a:rPr lang="it-IT" sz="1800">
                <a:solidFill>
                  <a:schemeClr val="bg1"/>
                </a:solidFill>
              </a:rPr>
              <a:t> </a:t>
            </a:r>
            <a:r>
              <a:rPr lang="it-IT" sz="1800" err="1">
                <a:solidFill>
                  <a:schemeClr val="bg1"/>
                </a:solidFill>
              </a:rPr>
              <a:t>would</a:t>
            </a:r>
            <a:r>
              <a:rPr lang="it-IT" sz="1800">
                <a:solidFill>
                  <a:schemeClr val="bg1"/>
                </a:solidFill>
              </a:rPr>
              <a:t> take</a:t>
            </a:r>
          </a:p>
          <a:p>
            <a:pPr algn="ctr"/>
            <a:r>
              <a:rPr lang="it-IT" sz="1800">
                <a:solidFill>
                  <a:schemeClr val="bg1"/>
                </a:solidFill>
              </a:rPr>
              <a:t>287 </a:t>
            </a:r>
            <a:r>
              <a:rPr lang="it-IT" sz="1800" err="1">
                <a:solidFill>
                  <a:schemeClr val="bg1"/>
                </a:solidFill>
              </a:rPr>
              <a:t>years</a:t>
            </a:r>
            <a:r>
              <a:rPr lang="it-IT" sz="180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4" name="Picture 2" descr="Office PNG HD Image | PNG All">
            <a:extLst>
              <a:ext uri="{FF2B5EF4-FFF2-40B4-BE49-F238E27FC236}">
                <a16:creationId xmlns:a16="http://schemas.microsoft.com/office/drawing/2014/main" id="{BE77211E-0C97-DCE2-9730-9948EA25E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885" y="3271241"/>
            <a:ext cx="1008090" cy="111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FA958108-0325-D315-F3BB-8C3BBD5463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2130" y="3313373"/>
            <a:ext cx="770151" cy="797822"/>
          </a:xfrm>
          <a:prstGeom prst="rect">
            <a:avLst/>
          </a:prstGeom>
        </p:spPr>
      </p:pic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5E15D77F-7B2A-9FAE-74AF-93C30F199CF5}"/>
              </a:ext>
            </a:extLst>
          </p:cNvPr>
          <p:cNvCxnSpPr>
            <a:cxnSpLocks/>
          </p:cNvCxnSpPr>
          <p:nvPr/>
        </p:nvCxnSpPr>
        <p:spPr>
          <a:xfrm flipV="1">
            <a:off x="7733585" y="3375286"/>
            <a:ext cx="278545" cy="1612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C40D154E-35C0-5B54-E02E-20FFC667F41B}"/>
              </a:ext>
            </a:extLst>
          </p:cNvPr>
          <p:cNvCxnSpPr>
            <a:cxnSpLocks/>
          </p:cNvCxnSpPr>
          <p:nvPr/>
        </p:nvCxnSpPr>
        <p:spPr>
          <a:xfrm>
            <a:off x="7614245" y="3764259"/>
            <a:ext cx="397885" cy="2410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2">
            <a:extLst>
              <a:ext uri="{FF2B5EF4-FFF2-40B4-BE49-F238E27FC236}">
                <a16:creationId xmlns:a16="http://schemas.microsoft.com/office/drawing/2014/main" id="{2426305D-19D2-A4C7-692B-77EC737AC7BC}"/>
              </a:ext>
            </a:extLst>
          </p:cNvPr>
          <p:cNvSpPr txBox="1">
            <a:spLocks/>
          </p:cNvSpPr>
          <p:nvPr/>
        </p:nvSpPr>
        <p:spPr>
          <a:xfrm>
            <a:off x="387626" y="318052"/>
            <a:ext cx="8239539" cy="83488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3600"/>
              <a:t>Computing resources as support to </a:t>
            </a:r>
            <a:br>
              <a:rPr lang="en-US" sz="3600"/>
            </a:br>
            <a:r>
              <a:rPr lang="en-US" sz="3600"/>
              <a:t>HEP experiments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578F838A-91D5-FD76-97C1-C52C329AF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03C3CF-CB8F-411B-A75F-94209F6A7D46}" type="datetime1">
              <a:rPr lang="en-US" smtClean="0"/>
              <a:t>8/29/2023</a:t>
            </a:fld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0469388-69F0-9F42-145C-CFE98463D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0602" y="6476435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Sara Mazzucato | DGaas: Midterm report</a:t>
            </a:r>
          </a:p>
        </p:txBody>
      </p:sp>
    </p:spTree>
    <p:extLst>
      <p:ext uri="{BB962C8B-B14F-4D97-AF65-F5344CB8AC3E}">
        <p14:creationId xmlns:p14="http://schemas.microsoft.com/office/powerpoint/2010/main" val="17627250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71487" y="1345831"/>
            <a:ext cx="8672513" cy="5059363"/>
          </a:xfrm>
        </p:spPr>
        <p:txBody>
          <a:bodyPr/>
          <a:lstStyle/>
          <a:p>
            <a:pPr>
              <a:buFont typeface="System Font Regular"/>
              <a:buChar char="-"/>
            </a:pPr>
            <a:r>
              <a:rPr lang="en-US">
                <a:latin typeface="+mn-lt"/>
              </a:rPr>
              <a:t>Accelerator and detector simulations</a:t>
            </a:r>
          </a:p>
          <a:p>
            <a:pPr>
              <a:buFont typeface="System Font Regular"/>
              <a:buChar char="-"/>
            </a:pPr>
            <a:r>
              <a:rPr lang="en-US">
                <a:solidFill>
                  <a:srgbClr val="50504E"/>
                </a:solidFill>
                <a:latin typeface="+mn-lt"/>
              </a:rPr>
              <a:t>Data reconstruction</a:t>
            </a:r>
          </a:p>
          <a:p>
            <a:pPr>
              <a:buFont typeface="System Font Regular"/>
              <a:buChar char="-"/>
            </a:pPr>
            <a:r>
              <a:rPr lang="en-US">
                <a:solidFill>
                  <a:srgbClr val="50504E"/>
                </a:solidFill>
                <a:latin typeface="+mn-lt"/>
              </a:rPr>
              <a:t>Data analysis</a:t>
            </a:r>
          </a:p>
          <a:p>
            <a:pPr marL="1828800" lvl="4" indent="0">
              <a:buNone/>
            </a:pPr>
            <a:endParaRPr lang="en-US">
              <a:latin typeface="+mn-lt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64772" y="556622"/>
            <a:ext cx="8686800" cy="427877"/>
          </a:xfrm>
        </p:spPr>
        <p:txBody>
          <a:bodyPr/>
          <a:lstStyle/>
          <a:p>
            <a:r>
              <a:rPr lang="en-US" sz="3600"/>
              <a:t>HEP experiments require computing!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4F1E10-9347-514E-990B-E732B6F46A14}"/>
              </a:ext>
            </a:extLst>
          </p:cNvPr>
          <p:cNvSpPr/>
          <p:nvPr/>
        </p:nvSpPr>
        <p:spPr>
          <a:xfrm>
            <a:off x="976182" y="3672300"/>
            <a:ext cx="25390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/>
              <a:t>When one computer is not enough</a:t>
            </a:r>
            <a:endParaRPr lang="es-ES"/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E5EF8BE5-9473-CF47-AC24-75BA1E316D50}"/>
              </a:ext>
            </a:extLst>
          </p:cNvPr>
          <p:cNvSpPr/>
          <p:nvPr/>
        </p:nvSpPr>
        <p:spPr>
          <a:xfrm>
            <a:off x="3864769" y="2504050"/>
            <a:ext cx="471487" cy="353683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94E4DE-E18A-EB40-B23D-47E6BD0DF16F}"/>
              </a:ext>
            </a:extLst>
          </p:cNvPr>
          <p:cNvSpPr/>
          <p:nvPr/>
        </p:nvSpPr>
        <p:spPr>
          <a:xfrm>
            <a:off x="4572000" y="2563087"/>
            <a:ext cx="4572000" cy="34187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200000"/>
              </a:lnSpc>
              <a:buFont typeface="Wingdings" pitchFamily="2" charset="2"/>
              <a:buChar char="ü"/>
            </a:pPr>
            <a:r>
              <a:rPr lang="en-US" sz="2800"/>
              <a:t>Supercomputer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ü"/>
            </a:pPr>
            <a:r>
              <a:rPr lang="en-US" sz="2800"/>
              <a:t>Cluster (Batch Systems)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ü"/>
            </a:pPr>
            <a:r>
              <a:rPr lang="en-US" sz="2800"/>
              <a:t>Grid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ü"/>
            </a:pPr>
            <a:r>
              <a:rPr lang="en-US" sz="2800"/>
              <a:t>Cloud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8E86D014-6385-4F3F-B860-8E09B9DF42DA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10ACEC-67B9-3CBA-63DC-E7C4A39585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Sara Mazzucato | DGaas: Midterm report</a:t>
            </a:r>
          </a:p>
        </p:txBody>
      </p:sp>
    </p:spTree>
    <p:extLst>
      <p:ext uri="{BB962C8B-B14F-4D97-AF65-F5344CB8AC3E}">
        <p14:creationId xmlns:p14="http://schemas.microsoft.com/office/powerpoint/2010/main" val="106543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5E6DAAF-7708-24C0-38F4-D9A27E242E52}"/>
              </a:ext>
            </a:extLst>
          </p:cNvPr>
          <p:cNvSpPr/>
          <p:nvPr/>
        </p:nvSpPr>
        <p:spPr>
          <a:xfrm>
            <a:off x="8424473" y="5459329"/>
            <a:ext cx="719526" cy="5414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C588028A-F2DA-92B6-4B52-4D8D1EA12191}"/>
              </a:ext>
            </a:extLst>
          </p:cNvPr>
          <p:cNvSpPr/>
          <p:nvPr/>
        </p:nvSpPr>
        <p:spPr>
          <a:xfrm>
            <a:off x="0" y="5459328"/>
            <a:ext cx="888167" cy="54142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80E510C5-8341-8FCB-2C65-65C5B2889C4B}"/>
              </a:ext>
            </a:extLst>
          </p:cNvPr>
          <p:cNvSpPr txBox="1">
            <a:spLocks/>
          </p:cNvSpPr>
          <p:nvPr/>
        </p:nvSpPr>
        <p:spPr>
          <a:xfrm>
            <a:off x="387626" y="1218738"/>
            <a:ext cx="8239539" cy="429064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>
                <a:solidFill>
                  <a:srgbClr val="505050"/>
                </a:solidFill>
                <a:latin typeface="Helvetica"/>
              </a:rPr>
              <a:t>Solution</a:t>
            </a:r>
            <a:r>
              <a:rPr lang="en-US" sz="2000">
                <a:solidFill>
                  <a:srgbClr val="505050"/>
                </a:solidFill>
                <a:latin typeface="Helvetica"/>
              </a:rPr>
              <a:t>: leveraging multiple computers, often geographically distributed but connected by networks, to work together to accomplish joint tasks.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n-US" sz="2000">
              <a:solidFill>
                <a:srgbClr val="505050"/>
              </a:solidFill>
              <a:latin typeface="Helvetica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>
                <a:solidFill>
                  <a:srgbClr val="505050"/>
                </a:solidFill>
                <a:latin typeface="Helvetica"/>
              </a:rPr>
              <a:t>Grid Computing </a:t>
            </a:r>
            <a:r>
              <a:rPr lang="en-US" sz="2000">
                <a:solidFill>
                  <a:srgbClr val="505050"/>
                </a:solidFill>
                <a:latin typeface="Helvetica"/>
              </a:rPr>
              <a:t>can incorporate grid sites (batch systems) in universities and labs across the world into one grid, enabling distributed high-throughput computing.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35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350"/>
          </a:p>
        </p:txBody>
      </p:sp>
      <p:pic>
        <p:nvPicPr>
          <p:cNvPr id="7" name="Picture 2" descr="Office PNG HD Image | PNG All">
            <a:extLst>
              <a:ext uri="{FF2B5EF4-FFF2-40B4-BE49-F238E27FC236}">
                <a16:creationId xmlns:a16="http://schemas.microsoft.com/office/drawing/2014/main" id="{AD5100A1-B94B-AEDB-D165-561B4A091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239" y="4149853"/>
            <a:ext cx="1008090" cy="111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uppo 14">
            <a:extLst>
              <a:ext uri="{FF2B5EF4-FFF2-40B4-BE49-F238E27FC236}">
                <a16:creationId xmlns:a16="http://schemas.microsoft.com/office/drawing/2014/main" id="{F6B9F472-C3BB-EF88-7A59-803D2767602E}"/>
              </a:ext>
            </a:extLst>
          </p:cNvPr>
          <p:cNvGrpSpPr/>
          <p:nvPr/>
        </p:nvGrpSpPr>
        <p:grpSpPr>
          <a:xfrm>
            <a:off x="4441793" y="4018898"/>
            <a:ext cx="3781422" cy="1685484"/>
            <a:chOff x="5448912" y="3900569"/>
            <a:chExt cx="3874364" cy="1726202"/>
          </a:xfrm>
        </p:grpSpPr>
        <p:pic>
          <p:nvPicPr>
            <p:cNvPr id="6146" name="Picture 2" descr="Grid Computing at Scale for Financial Services - The Digital Insurer">
              <a:extLst>
                <a:ext uri="{FF2B5EF4-FFF2-40B4-BE49-F238E27FC236}">
                  <a16:creationId xmlns:a16="http://schemas.microsoft.com/office/drawing/2014/main" id="{F302CA66-50D9-39C7-4674-5ED9AC16CF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98" t="26028" r="1"/>
            <a:stretch/>
          </p:blipFill>
          <p:spPr bwMode="auto">
            <a:xfrm>
              <a:off x="5448912" y="3900569"/>
              <a:ext cx="3874364" cy="1726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e 9">
              <a:extLst>
                <a:ext uri="{FF2B5EF4-FFF2-40B4-BE49-F238E27FC236}">
                  <a16:creationId xmlns:a16="http://schemas.microsoft.com/office/drawing/2014/main" id="{A76F451A-321C-F889-2F92-8E50BAF851B3}"/>
                </a:ext>
              </a:extLst>
            </p:cNvPr>
            <p:cNvSpPr/>
            <p:nvPr/>
          </p:nvSpPr>
          <p:spPr>
            <a:xfrm>
              <a:off x="6930132" y="3937284"/>
              <a:ext cx="925869" cy="893360"/>
            </a:xfrm>
            <a:prstGeom prst="ellipse">
              <a:avLst/>
            </a:prstGeom>
            <a:solidFill>
              <a:srgbClr val="9596AA">
                <a:alpha val="63356"/>
              </a:srgbClr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t-IT" sz="1275" b="1" err="1">
                  <a:ln w="10160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GlideinWMS</a:t>
              </a:r>
              <a:endParaRPr lang="it-IT" sz="1275" b="1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1028" name="Picture 4" descr="Idea - Free technology icons">
            <a:extLst>
              <a:ext uri="{FF2B5EF4-FFF2-40B4-BE49-F238E27FC236}">
                <a16:creationId xmlns:a16="http://schemas.microsoft.com/office/drawing/2014/main" id="{81DD26A1-8337-FCB8-19CF-8B54C4594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00" y="3579374"/>
            <a:ext cx="734615" cy="73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onnettore 7 16">
            <a:extLst>
              <a:ext uri="{FF2B5EF4-FFF2-40B4-BE49-F238E27FC236}">
                <a16:creationId xmlns:a16="http://schemas.microsoft.com/office/drawing/2014/main" id="{98514F6E-6C41-B460-C381-E10CEFAEC415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2328330" y="4285779"/>
            <a:ext cx="3559151" cy="420262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030" name="Picture 6" descr="Free File SVG, PNG Icon, Symbol. Download Image.">
            <a:extLst>
              <a:ext uri="{FF2B5EF4-FFF2-40B4-BE49-F238E27FC236}">
                <a16:creationId xmlns:a16="http://schemas.microsoft.com/office/drawing/2014/main" id="{4D97B671-D9CA-9301-331A-E002902B8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686" y="4226171"/>
            <a:ext cx="442052" cy="44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B6B5882C-C530-463A-8020-F204207620D5}"/>
              </a:ext>
            </a:extLst>
          </p:cNvPr>
          <p:cNvSpPr txBox="1"/>
          <p:nvPr/>
        </p:nvSpPr>
        <p:spPr>
          <a:xfrm>
            <a:off x="387626" y="5741399"/>
            <a:ext cx="82395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>
                <a:solidFill>
                  <a:srgbClr val="505050"/>
                </a:solidFill>
                <a:latin typeface="Helvetica"/>
                <a:ea typeface="+mn-ea"/>
                <a:cs typeface="+mn-cs"/>
              </a:rPr>
              <a:t>Used by CMS, DUNE, and other Fermilab experiments! </a:t>
            </a:r>
          </a:p>
        </p:txBody>
      </p:sp>
      <p:pic>
        <p:nvPicPr>
          <p:cNvPr id="24" name="Picture 6" descr="Free File SVG, PNG Icon, Symbol. Download Image.">
            <a:extLst>
              <a:ext uri="{FF2B5EF4-FFF2-40B4-BE49-F238E27FC236}">
                <a16:creationId xmlns:a16="http://schemas.microsoft.com/office/drawing/2014/main" id="{5AE6DFCF-BAD0-B993-007E-4C120C22D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918" y="4197355"/>
            <a:ext cx="442052" cy="44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Free File SVG, PNG Icon, Symbol. Download Image.">
            <a:extLst>
              <a:ext uri="{FF2B5EF4-FFF2-40B4-BE49-F238E27FC236}">
                <a16:creationId xmlns:a16="http://schemas.microsoft.com/office/drawing/2014/main" id="{92BC6A8C-B02C-8E77-C00C-F723E92A7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844" y="4130721"/>
            <a:ext cx="442052" cy="44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0686C91C-169A-E59B-2919-235FDB237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626" y="318052"/>
            <a:ext cx="8239539" cy="834888"/>
          </a:xfrm>
        </p:spPr>
        <p:txBody>
          <a:bodyPr lIns="0" tIns="0" rIns="0" bIns="0" anchor="b" anchorCtr="0">
            <a:noAutofit/>
          </a:bodyPr>
          <a:lstStyle/>
          <a:p>
            <a:pPr algn="just">
              <a:lnSpc>
                <a:spcPct val="90000"/>
              </a:lnSpc>
            </a:pPr>
            <a:r>
              <a:rPr lang="en-US" sz="3600"/>
              <a:t>Computing resources as support to </a:t>
            </a:r>
            <a:br>
              <a:rPr lang="en-US" sz="3600"/>
            </a:br>
            <a:r>
              <a:rPr lang="en-US" sz="3600"/>
              <a:t>HEP experiments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F35C2E-C37B-D3EB-9D0E-71190E2B8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39FB65-5E87-4605-AF70-367E390698A6}" type="datetime1">
              <a:rPr lang="en-US" smtClean="0"/>
              <a:t>8/29/2023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B3E6CB9-5CFF-A828-8B26-DFAFDD24A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Sara Mazzucato | DGaas: Midterm report</a:t>
            </a:r>
          </a:p>
        </p:txBody>
      </p:sp>
    </p:spTree>
    <p:extLst>
      <p:ext uri="{BB962C8B-B14F-4D97-AF65-F5344CB8AC3E}">
        <p14:creationId xmlns:p14="http://schemas.microsoft.com/office/powerpoint/2010/main" val="2993586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4AD7E266-30A8-ACAF-DE1B-C7AC30835108}"/>
              </a:ext>
            </a:extLst>
          </p:cNvPr>
          <p:cNvSpPr/>
          <p:nvPr/>
        </p:nvSpPr>
        <p:spPr>
          <a:xfrm>
            <a:off x="0" y="5468352"/>
            <a:ext cx="888167" cy="53239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23CA2FFC-91CC-5166-AC6B-7F9D053CDFF4}"/>
              </a:ext>
            </a:extLst>
          </p:cNvPr>
          <p:cNvSpPr/>
          <p:nvPr/>
        </p:nvSpPr>
        <p:spPr>
          <a:xfrm>
            <a:off x="8424473" y="5477383"/>
            <a:ext cx="719526" cy="5233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7B3E4F7-B58F-CEA0-2873-4D61DEE272BE}"/>
              </a:ext>
            </a:extLst>
          </p:cNvPr>
          <p:cNvSpPr txBox="1"/>
          <p:nvPr/>
        </p:nvSpPr>
        <p:spPr>
          <a:xfrm>
            <a:off x="448707" y="2174124"/>
            <a:ext cx="8449549" cy="178480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450"/>
              </a:spcAft>
            </a:pPr>
            <a:endParaRPr lang="en-US" sz="1800">
              <a:solidFill>
                <a:schemeClr val="tx2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2D255E6-9B99-97FC-2CF2-00577278D347}"/>
              </a:ext>
            </a:extLst>
          </p:cNvPr>
          <p:cNvSpPr txBox="1"/>
          <p:nvPr/>
        </p:nvSpPr>
        <p:spPr>
          <a:xfrm>
            <a:off x="365368" y="1257131"/>
            <a:ext cx="8449549" cy="753818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/>
          <a:p>
            <a:pPr algn="just"/>
            <a:r>
              <a:rPr lang="en-US" sz="2000">
                <a:solidFill>
                  <a:srgbClr val="505050"/>
                </a:solidFill>
                <a:latin typeface="Helvetica"/>
                <a:ea typeface="ＭＳ Ｐゴシック" charset="0"/>
              </a:rPr>
              <a:t>A </a:t>
            </a:r>
            <a:r>
              <a:rPr lang="en-US" sz="2000" b="1">
                <a:solidFill>
                  <a:srgbClr val="505050"/>
                </a:solidFill>
                <a:latin typeface="Helvetica"/>
                <a:ea typeface="ＭＳ Ｐゴシック" charset="0"/>
              </a:rPr>
              <a:t>worker node </a:t>
            </a:r>
            <a:r>
              <a:rPr lang="en-US" sz="2000">
                <a:solidFill>
                  <a:srgbClr val="505050"/>
                </a:solidFill>
                <a:latin typeface="Helvetica"/>
                <a:ea typeface="ＭＳ Ｐゴシック" charset="0"/>
              </a:rPr>
              <a:t>is a machine managed by a resource manager characterized by its resources (CPU, RAM, Disk, etc.).</a:t>
            </a:r>
            <a:endParaRPr lang="en-US" sz="18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9145F2-CE8B-7296-E1A1-9D6D89757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20C8FC-214A-40E4-8390-8C66B658A20F}" type="datetime1">
              <a:rPr lang="en-US" smtClean="0"/>
              <a:t>8/29/2023</a:t>
            </a:fld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FC46D8E3-6FE2-C790-EB9E-3C9CAB373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Sara Mazzucato | </a:t>
            </a:r>
            <a:r>
              <a:rPr lang="en-US" b="1" err="1"/>
              <a:t>DGaas</a:t>
            </a:r>
            <a:r>
              <a:rPr lang="en-US" b="1"/>
              <a:t>: Midterm report</a:t>
            </a: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CBCD566B-0E4C-8FB1-E323-C7CE27497333}"/>
              </a:ext>
            </a:extLst>
          </p:cNvPr>
          <p:cNvSpPr txBox="1">
            <a:spLocks/>
          </p:cNvSpPr>
          <p:nvPr/>
        </p:nvSpPr>
        <p:spPr>
          <a:xfrm>
            <a:off x="358766" y="360036"/>
            <a:ext cx="6436886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lvl="0"/>
            <a:r>
              <a:rPr lang="en-US" sz="3600"/>
              <a:t>Worker nodes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8291A53-AA2C-5838-22B9-9742C78459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727" t="5500"/>
          <a:stretch/>
        </p:blipFill>
        <p:spPr>
          <a:xfrm>
            <a:off x="448707" y="2603362"/>
            <a:ext cx="5871701" cy="234473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DC41E6F-C4C7-00F0-5E59-2F3DF5E408DD}"/>
              </a:ext>
            </a:extLst>
          </p:cNvPr>
          <p:cNvSpPr txBox="1"/>
          <p:nvPr/>
        </p:nvSpPr>
        <p:spPr>
          <a:xfrm>
            <a:off x="530891" y="2440187"/>
            <a:ext cx="285366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sz="1800" b="1"/>
              <a:t>CMS Global Computing </a:t>
            </a:r>
            <a:r>
              <a:rPr lang="it-IT" sz="1800" b="1" err="1"/>
              <a:t>Grid</a:t>
            </a:r>
            <a:endParaRPr lang="it-IT" sz="1800" b="1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5A13DB8-BD4A-AD1E-E0E1-E5A0840CDB0E}"/>
              </a:ext>
            </a:extLst>
          </p:cNvPr>
          <p:cNvSpPr txBox="1"/>
          <p:nvPr/>
        </p:nvSpPr>
        <p:spPr>
          <a:xfrm>
            <a:off x="3571066" y="4654224"/>
            <a:ext cx="274934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sz="1800" b="1"/>
              <a:t>120+ </a:t>
            </a:r>
            <a:r>
              <a:rPr lang="it-IT" sz="1800" b="1" err="1"/>
              <a:t>sites</a:t>
            </a:r>
            <a:r>
              <a:rPr lang="it-IT" sz="1800" b="1"/>
              <a:t>, 2M+ CPU cores.</a:t>
            </a:r>
          </a:p>
        </p:txBody>
      </p:sp>
      <p:pic>
        <p:nvPicPr>
          <p:cNvPr id="2" name="Picture 8" descr="UC San Diego Researchers Get Access to Open Science Grid">
            <a:extLst>
              <a:ext uri="{FF2B5EF4-FFF2-40B4-BE49-F238E27FC236}">
                <a16:creationId xmlns:a16="http://schemas.microsoft.com/office/drawing/2014/main" id="{1C80E44D-F36F-C9A5-BC4F-EC65878BD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895" y="2683658"/>
            <a:ext cx="1613161" cy="78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Grid Monitoring at CERN with Elastic | Elastic Blog">
            <a:extLst>
              <a:ext uri="{FF2B5EF4-FFF2-40B4-BE49-F238E27FC236}">
                <a16:creationId xmlns:a16="http://schemas.microsoft.com/office/drawing/2014/main" id="{B26F809C-CA64-2A62-DAA6-7A513CE4F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44" y="3609093"/>
            <a:ext cx="1739265" cy="141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3503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024CA940-A80D-A4ED-C60B-2CF0E6683AEE}"/>
              </a:ext>
            </a:extLst>
          </p:cNvPr>
          <p:cNvSpPr txBox="1"/>
          <p:nvPr/>
        </p:nvSpPr>
        <p:spPr>
          <a:xfrm>
            <a:off x="3933229" y="956153"/>
            <a:ext cx="5021928" cy="520912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/>
          <a:p>
            <a:r>
              <a:rPr lang="en-US" sz="2000" b="1" err="1">
                <a:solidFill>
                  <a:srgbClr val="505050"/>
                </a:solidFill>
                <a:latin typeface="Helvetica"/>
                <a:ea typeface="ＭＳ Ｐゴシック" charset="0"/>
              </a:rPr>
              <a:t>GlideinWMS</a:t>
            </a:r>
            <a:r>
              <a:rPr lang="en-US" sz="2000" b="1">
                <a:solidFill>
                  <a:srgbClr val="505050"/>
                </a:solidFill>
                <a:latin typeface="Helvetica"/>
                <a:ea typeface="ＭＳ Ｐゴシック" charset="0"/>
              </a:rPr>
              <a:t> </a:t>
            </a:r>
            <a:r>
              <a:rPr lang="en-US" sz="2000">
                <a:solidFill>
                  <a:srgbClr val="505050"/>
                </a:solidFill>
                <a:latin typeface="Helvetica"/>
                <a:ea typeface="ＭＳ Ｐゴシック" charset="0"/>
              </a:rPr>
              <a:t>is a </a:t>
            </a:r>
            <a:r>
              <a:rPr lang="en-US" sz="2000" err="1">
                <a:solidFill>
                  <a:srgbClr val="505050"/>
                </a:solidFill>
                <a:latin typeface="Helvetica"/>
                <a:ea typeface="ＭＳ Ｐゴシック" charset="0"/>
              </a:rPr>
              <a:t>Glidein</a:t>
            </a:r>
            <a:r>
              <a:rPr lang="en-US" sz="2000">
                <a:solidFill>
                  <a:srgbClr val="505050"/>
                </a:solidFill>
                <a:latin typeface="Helvetica"/>
                <a:ea typeface="ＭＳ Ｐゴシック" charset="0"/>
              </a:rPr>
              <a:t> Based </a:t>
            </a:r>
            <a:r>
              <a:rPr lang="en-US" sz="2000" i="1">
                <a:solidFill>
                  <a:srgbClr val="505050"/>
                </a:solidFill>
                <a:latin typeface="Helvetica"/>
                <a:ea typeface="ＭＳ Ｐゴシック" charset="0"/>
              </a:rPr>
              <a:t>Workload Management System </a:t>
            </a:r>
            <a:r>
              <a:rPr lang="en-US" sz="2000">
                <a:solidFill>
                  <a:srgbClr val="505050"/>
                </a:solidFill>
                <a:latin typeface="Helvetica"/>
                <a:ea typeface="ＭＳ Ｐゴシック" charset="0"/>
              </a:rPr>
              <a:t>that works on top of </a:t>
            </a:r>
            <a:r>
              <a:rPr lang="en-US" sz="2000" b="1" err="1">
                <a:solidFill>
                  <a:srgbClr val="505050"/>
                </a:solidFill>
                <a:latin typeface="Helvetica"/>
                <a:ea typeface="ＭＳ Ｐゴシック" charset="0"/>
              </a:rPr>
              <a:t>HTCondor</a:t>
            </a:r>
            <a:r>
              <a:rPr lang="en-US" sz="2000">
                <a:solidFill>
                  <a:srgbClr val="505050"/>
                </a:solidFill>
                <a:latin typeface="Helvetica"/>
                <a:ea typeface="ＭＳ Ｐゴシック" charset="0"/>
              </a:rPr>
              <a:t>.</a:t>
            </a:r>
          </a:p>
          <a:p>
            <a:endParaRPr lang="en-US" sz="2000">
              <a:solidFill>
                <a:srgbClr val="505050"/>
              </a:solidFill>
              <a:latin typeface="Helvetica"/>
              <a:ea typeface="ＭＳ Ｐゴシック" charset="0"/>
            </a:endParaRPr>
          </a:p>
          <a:p>
            <a:r>
              <a:rPr lang="en-US" sz="2000">
                <a:solidFill>
                  <a:srgbClr val="505050"/>
                </a:solidFill>
                <a:latin typeface="Helvetica"/>
                <a:ea typeface="ＭＳ Ｐゴシック" charset="0"/>
              </a:rPr>
              <a:t>It is a pilot based resource provisioning tool for </a:t>
            </a:r>
            <a:r>
              <a:rPr lang="en-US" sz="2000" b="1">
                <a:solidFill>
                  <a:srgbClr val="505050"/>
                </a:solidFill>
                <a:latin typeface="Helvetica"/>
                <a:ea typeface="ＭＳ Ｐゴシック" charset="0"/>
              </a:rPr>
              <a:t>distributed</a:t>
            </a:r>
            <a:r>
              <a:rPr lang="en-US" sz="2000">
                <a:solidFill>
                  <a:srgbClr val="505050"/>
                </a:solidFill>
                <a:latin typeface="Helvetica"/>
                <a:ea typeface="ＭＳ Ｐゴシック" charset="0"/>
              </a:rPr>
              <a:t> High Throughput Computing.</a:t>
            </a:r>
          </a:p>
          <a:p>
            <a:endParaRPr lang="en-US" sz="2000">
              <a:solidFill>
                <a:srgbClr val="505050"/>
              </a:solidFill>
              <a:latin typeface="Helvetica"/>
              <a:ea typeface="ＭＳ Ｐゴシック" charset="0"/>
            </a:endParaRPr>
          </a:p>
          <a:p>
            <a:r>
              <a:rPr lang="en-US" sz="2000" err="1">
                <a:solidFill>
                  <a:srgbClr val="505050"/>
                </a:solidFill>
                <a:latin typeface="Helvetica"/>
                <a:ea typeface="ＭＳ Ｐゴシック" charset="0"/>
              </a:rPr>
              <a:t>GlideinWMS</a:t>
            </a:r>
            <a:r>
              <a:rPr lang="en-US" sz="2000">
                <a:solidFill>
                  <a:srgbClr val="505050"/>
                </a:solidFill>
                <a:latin typeface="Helvetica"/>
                <a:ea typeface="ＭＳ Ｐゴシック" charset="0"/>
              </a:rPr>
              <a:t> is made of several services and its purpose is to provide a simple way to access Grid resources, submitting pilots to unreliable heterogeneous resources.</a:t>
            </a:r>
          </a:p>
          <a:p>
            <a:endParaRPr lang="en-US" sz="2000">
              <a:solidFill>
                <a:srgbClr val="505050"/>
              </a:solidFill>
              <a:latin typeface="Helvetica"/>
              <a:ea typeface="ＭＳ Ｐゴシック" charset="0"/>
            </a:endParaRPr>
          </a:p>
          <a:p>
            <a:r>
              <a:rPr lang="en-US" sz="2000">
                <a:solidFill>
                  <a:srgbClr val="505050"/>
                </a:solidFill>
                <a:latin typeface="Helvetica"/>
                <a:ea typeface="ＭＳ Ｐゴシック" charset="0"/>
              </a:rPr>
              <a:t>The result is that users can submit regular </a:t>
            </a:r>
            <a:r>
              <a:rPr lang="en-US" sz="2000" err="1">
                <a:solidFill>
                  <a:srgbClr val="505050"/>
                </a:solidFill>
                <a:latin typeface="Helvetica"/>
                <a:ea typeface="ＭＳ Ｐゴシック" charset="0"/>
              </a:rPr>
              <a:t>HTCondor</a:t>
            </a:r>
            <a:r>
              <a:rPr lang="en-US" sz="2000">
                <a:solidFill>
                  <a:srgbClr val="505050"/>
                </a:solidFill>
                <a:latin typeface="Helvetica"/>
                <a:ea typeface="ＭＳ Ｐゴシック" charset="0"/>
              </a:rPr>
              <a:t> </a:t>
            </a:r>
            <a:r>
              <a:rPr lang="en-US" sz="2000" b="1">
                <a:solidFill>
                  <a:srgbClr val="505050"/>
                </a:solidFill>
                <a:latin typeface="Helvetica"/>
                <a:ea typeface="ＭＳ Ｐゴシック" charset="0"/>
              </a:rPr>
              <a:t>jobs</a:t>
            </a:r>
            <a:r>
              <a:rPr lang="en-US" sz="2000">
                <a:solidFill>
                  <a:srgbClr val="505050"/>
                </a:solidFill>
                <a:latin typeface="Helvetica"/>
                <a:ea typeface="ＭＳ Ｐゴシック" charset="0"/>
              </a:rPr>
              <a:t> and the computing resources will be provided behind the scenes.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35C51A9-0F33-29A5-6F09-E225A02EC76C}"/>
              </a:ext>
            </a:extLst>
          </p:cNvPr>
          <p:cNvSpPr txBox="1"/>
          <p:nvPr/>
        </p:nvSpPr>
        <p:spPr>
          <a:xfrm>
            <a:off x="565130" y="2815919"/>
            <a:ext cx="3368097" cy="272946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endParaRPr lang="it-IT" sz="1800"/>
          </a:p>
        </p:txBody>
      </p:sp>
      <p:sp>
        <p:nvSpPr>
          <p:cNvPr id="14" name="Title 6">
            <a:extLst>
              <a:ext uri="{FF2B5EF4-FFF2-40B4-BE49-F238E27FC236}">
                <a16:creationId xmlns:a16="http://schemas.microsoft.com/office/drawing/2014/main" id="{50DFAA59-1597-28A5-3122-33E054A0A680}"/>
              </a:ext>
            </a:extLst>
          </p:cNvPr>
          <p:cNvSpPr txBox="1">
            <a:spLocks/>
          </p:cNvSpPr>
          <p:nvPr/>
        </p:nvSpPr>
        <p:spPr>
          <a:xfrm>
            <a:off x="358766" y="360036"/>
            <a:ext cx="6436886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lvl="0"/>
            <a:r>
              <a:rPr lang="en-US" sz="3600" err="1"/>
              <a:t>GlideinWMS</a:t>
            </a:r>
            <a:endParaRPr lang="en-US" sz="3600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091444F9-7565-DC2D-2674-CBBD665FB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765" y="1468811"/>
            <a:ext cx="3574462" cy="3920377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1E96B0-EB66-6139-54FE-4646391A2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6D78E-C590-4E07-82E2-05DF599F1564}" type="datetime1">
              <a:rPr lang="en-US" smtClean="0"/>
              <a:t>8/29/2023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179EA-D515-4E19-A147-39905D874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Sara Mazzucato | DGaas: Midterm report</a:t>
            </a:r>
          </a:p>
        </p:txBody>
      </p:sp>
    </p:spTree>
    <p:extLst>
      <p:ext uri="{BB962C8B-B14F-4D97-AF65-F5344CB8AC3E}">
        <p14:creationId xmlns:p14="http://schemas.microsoft.com/office/powerpoint/2010/main" val="1283529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835C51A9-0F33-29A5-6F09-E225A02EC76C}"/>
              </a:ext>
            </a:extLst>
          </p:cNvPr>
          <p:cNvSpPr txBox="1"/>
          <p:nvPr/>
        </p:nvSpPr>
        <p:spPr>
          <a:xfrm>
            <a:off x="565130" y="3245406"/>
            <a:ext cx="3368097" cy="272946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endParaRPr lang="it-IT" sz="180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091444F9-7565-DC2D-2674-CBBD665FB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73" y="1477740"/>
            <a:ext cx="3294054" cy="3612833"/>
          </a:xfrm>
          <a:prstGeom prst="rect">
            <a:avLst/>
          </a:prstGeom>
        </p:spPr>
      </p:pic>
      <p:cxnSp>
        <p:nvCxnSpPr>
          <p:cNvPr id="3" name="Connettore 7 2">
            <a:extLst>
              <a:ext uri="{FF2B5EF4-FFF2-40B4-BE49-F238E27FC236}">
                <a16:creationId xmlns:a16="http://schemas.microsoft.com/office/drawing/2014/main" id="{39F745DF-A9D0-432E-2A43-1222BD8E94C1}"/>
              </a:ext>
            </a:extLst>
          </p:cNvPr>
          <p:cNvCxnSpPr>
            <a:cxnSpLocks/>
          </p:cNvCxnSpPr>
          <p:nvPr/>
        </p:nvCxnSpPr>
        <p:spPr>
          <a:xfrm rot="10800000" flipV="1">
            <a:off x="930720" y="1093913"/>
            <a:ext cx="3351424" cy="400174"/>
          </a:xfrm>
          <a:prstGeom prst="curvedConnector3">
            <a:avLst>
              <a:gd name="adj1" fmla="val 100731"/>
            </a:avLst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9817B20-D75F-B037-E4D7-E5339FB1A8FB}"/>
              </a:ext>
            </a:extLst>
          </p:cNvPr>
          <p:cNvSpPr txBox="1"/>
          <p:nvPr/>
        </p:nvSpPr>
        <p:spPr>
          <a:xfrm>
            <a:off x="4256365" y="930599"/>
            <a:ext cx="45475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800" b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Job</a:t>
            </a:r>
            <a:r>
              <a:rPr lang="it-IT" sz="180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task, program that needs to be executed by the user running the experiment.</a:t>
            </a:r>
          </a:p>
          <a:p>
            <a:pPr algn="just"/>
            <a:r>
              <a:rPr lang="it-IT" sz="180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E.g. data analysis’ script working on clinical data</a:t>
            </a:r>
          </a:p>
        </p:txBody>
      </p:sp>
      <p:cxnSp>
        <p:nvCxnSpPr>
          <p:cNvPr id="9" name="Connettore 7 8">
            <a:extLst>
              <a:ext uri="{FF2B5EF4-FFF2-40B4-BE49-F238E27FC236}">
                <a16:creationId xmlns:a16="http://schemas.microsoft.com/office/drawing/2014/main" id="{2A0E61E9-241A-7AB4-536C-6968FB124EAC}"/>
              </a:ext>
            </a:extLst>
          </p:cNvPr>
          <p:cNvCxnSpPr>
            <a:cxnSpLocks/>
          </p:cNvCxnSpPr>
          <p:nvPr/>
        </p:nvCxnSpPr>
        <p:spPr>
          <a:xfrm rot="10800000" flipV="1">
            <a:off x="1535528" y="2744409"/>
            <a:ext cx="2693128" cy="903237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288F5C4-731A-7CF9-012C-C358490D6B5B}"/>
              </a:ext>
            </a:extLst>
          </p:cNvPr>
          <p:cNvSpPr txBox="1"/>
          <p:nvPr/>
        </p:nvSpPr>
        <p:spPr>
          <a:xfrm>
            <a:off x="4282144" y="2657022"/>
            <a:ext cx="4547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800" b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User Pool</a:t>
            </a:r>
            <a:r>
              <a:rPr lang="it-IT" sz="180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set of jobs that a user wants to be run. </a:t>
            </a:r>
          </a:p>
        </p:txBody>
      </p: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E45EA379-3BA8-DA25-C60F-ABDE5366C86C}"/>
              </a:ext>
            </a:extLst>
          </p:cNvPr>
          <p:cNvCxnSpPr>
            <a:cxnSpLocks/>
            <a:stCxn id="32" idx="1"/>
          </p:cNvCxnSpPr>
          <p:nvPr/>
        </p:nvCxnSpPr>
        <p:spPr>
          <a:xfrm flipH="1" flipV="1">
            <a:off x="2312895" y="2409268"/>
            <a:ext cx="1943469" cy="1651193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898F5011-947A-9895-9B2C-B364CC1F6E33}"/>
              </a:ext>
            </a:extLst>
          </p:cNvPr>
          <p:cNvSpPr txBox="1"/>
          <p:nvPr/>
        </p:nvSpPr>
        <p:spPr>
          <a:xfrm>
            <a:off x="4256364" y="3737295"/>
            <a:ext cx="4547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800" b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GlideinWMS Frontend &amp; Factory</a:t>
            </a:r>
            <a:r>
              <a:rPr lang="it-IT" sz="180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main services behind GlideinWMS. </a:t>
            </a:r>
          </a:p>
        </p:txBody>
      </p:sp>
      <p:cxnSp>
        <p:nvCxnSpPr>
          <p:cNvPr id="37" name="Connettore 7 36">
            <a:extLst>
              <a:ext uri="{FF2B5EF4-FFF2-40B4-BE49-F238E27FC236}">
                <a16:creationId xmlns:a16="http://schemas.microsoft.com/office/drawing/2014/main" id="{05B1F7B0-DEC4-0179-03D1-F58CF7095EB0}"/>
              </a:ext>
            </a:extLst>
          </p:cNvPr>
          <p:cNvCxnSpPr>
            <a:cxnSpLocks/>
          </p:cNvCxnSpPr>
          <p:nvPr/>
        </p:nvCxnSpPr>
        <p:spPr>
          <a:xfrm rot="10800000">
            <a:off x="1001818" y="4948026"/>
            <a:ext cx="3190070" cy="553277"/>
          </a:xfrm>
          <a:prstGeom prst="curvedConnector3">
            <a:avLst>
              <a:gd name="adj1" fmla="val 50000"/>
            </a:avLst>
          </a:prstGeom>
          <a:ln>
            <a:solidFill>
              <a:srgbClr val="00206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7 40">
            <a:extLst>
              <a:ext uri="{FF2B5EF4-FFF2-40B4-BE49-F238E27FC236}">
                <a16:creationId xmlns:a16="http://schemas.microsoft.com/office/drawing/2014/main" id="{DEFDBD6D-88EC-5B51-909E-81B9A3AB1311}"/>
              </a:ext>
            </a:extLst>
          </p:cNvPr>
          <p:cNvCxnSpPr>
            <a:cxnSpLocks/>
          </p:cNvCxnSpPr>
          <p:nvPr/>
        </p:nvCxnSpPr>
        <p:spPr>
          <a:xfrm rot="10800000">
            <a:off x="2148468" y="4948028"/>
            <a:ext cx="2043420" cy="553273"/>
          </a:xfrm>
          <a:prstGeom prst="curvedConnector3">
            <a:avLst>
              <a:gd name="adj1" fmla="val 50000"/>
            </a:avLst>
          </a:prstGeom>
          <a:ln>
            <a:solidFill>
              <a:srgbClr val="00206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7 43">
            <a:extLst>
              <a:ext uri="{FF2B5EF4-FFF2-40B4-BE49-F238E27FC236}">
                <a16:creationId xmlns:a16="http://schemas.microsoft.com/office/drawing/2014/main" id="{797EC3CC-8E75-AA2A-B41B-E2068D0BA7CD}"/>
              </a:ext>
            </a:extLst>
          </p:cNvPr>
          <p:cNvCxnSpPr>
            <a:cxnSpLocks/>
          </p:cNvCxnSpPr>
          <p:nvPr/>
        </p:nvCxnSpPr>
        <p:spPr>
          <a:xfrm rot="10800000">
            <a:off x="3122344" y="4974570"/>
            <a:ext cx="1069545" cy="526731"/>
          </a:xfrm>
          <a:prstGeom prst="curvedConnector3">
            <a:avLst>
              <a:gd name="adj1" fmla="val 50000"/>
            </a:avLst>
          </a:prstGeom>
          <a:ln>
            <a:solidFill>
              <a:srgbClr val="00206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49E212A7-D55E-6B53-D0CE-29844E5020F4}"/>
              </a:ext>
            </a:extLst>
          </p:cNvPr>
          <p:cNvSpPr txBox="1"/>
          <p:nvPr/>
        </p:nvSpPr>
        <p:spPr>
          <a:xfrm>
            <a:off x="4282144" y="5090573"/>
            <a:ext cx="4521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800" b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Worker nodes</a:t>
            </a:r>
            <a:r>
              <a:rPr lang="it-IT" sz="180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machines part of the Grid where jobs will be actually executed.</a:t>
            </a:r>
          </a:p>
        </p:txBody>
      </p:sp>
      <p:cxnSp>
        <p:nvCxnSpPr>
          <p:cNvPr id="62" name="Connettore 2 61">
            <a:extLst>
              <a:ext uri="{FF2B5EF4-FFF2-40B4-BE49-F238E27FC236}">
                <a16:creationId xmlns:a16="http://schemas.microsoft.com/office/drawing/2014/main" id="{079C9EBC-9F94-8531-A572-24B22EF842C2}"/>
              </a:ext>
            </a:extLst>
          </p:cNvPr>
          <p:cNvCxnSpPr>
            <a:cxnSpLocks/>
            <a:stCxn id="32" idx="1"/>
          </p:cNvCxnSpPr>
          <p:nvPr/>
        </p:nvCxnSpPr>
        <p:spPr>
          <a:xfrm flipH="1" flipV="1">
            <a:off x="3016996" y="3569197"/>
            <a:ext cx="1239368" cy="491264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9" name="Title 6">
            <a:extLst>
              <a:ext uri="{FF2B5EF4-FFF2-40B4-BE49-F238E27FC236}">
                <a16:creationId xmlns:a16="http://schemas.microsoft.com/office/drawing/2014/main" id="{E7B09535-FA57-8FE7-DD39-4F58CC0342B5}"/>
              </a:ext>
            </a:extLst>
          </p:cNvPr>
          <p:cNvSpPr txBox="1">
            <a:spLocks/>
          </p:cNvSpPr>
          <p:nvPr/>
        </p:nvSpPr>
        <p:spPr>
          <a:xfrm>
            <a:off x="567595" y="373896"/>
            <a:ext cx="6436886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lvl="0"/>
            <a:r>
              <a:rPr lang="en-US" sz="3600" err="1"/>
              <a:t>GlideinWMS</a:t>
            </a:r>
            <a:endParaRPr lang="en-US" sz="3600"/>
          </a:p>
        </p:txBody>
      </p:sp>
      <p:sp>
        <p:nvSpPr>
          <p:cNvPr id="34" name="Date Placeholder 33">
            <a:extLst>
              <a:ext uri="{FF2B5EF4-FFF2-40B4-BE49-F238E27FC236}">
                <a16:creationId xmlns:a16="http://schemas.microsoft.com/office/drawing/2014/main" id="{470469BA-7203-DDDE-C79D-772426650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0C792-6BFC-43F5-8530-B90C1DB017B1}" type="datetime1">
              <a:rPr lang="en-US" smtClean="0"/>
              <a:t>8/29/2023</a:t>
            </a:fld>
            <a:endParaRPr lang="it-IT"/>
          </a:p>
        </p:txBody>
      </p:sp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6ADE8CD2-C4EF-BB2C-6F8B-DC7F6DBDB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Sara Mazzucato | DGaas: Midterm report</a:t>
            </a:r>
          </a:p>
        </p:txBody>
      </p:sp>
    </p:spTree>
    <p:extLst>
      <p:ext uri="{BB962C8B-B14F-4D97-AF65-F5344CB8AC3E}">
        <p14:creationId xmlns:p14="http://schemas.microsoft.com/office/powerpoint/2010/main" val="193379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16" grpId="1"/>
      <p:bldP spid="32" grpId="0"/>
      <p:bldP spid="32" grpId="1"/>
      <p:bldP spid="47" grpId="0"/>
      <p:bldP spid="4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7019F28-33CC-139F-3EA4-51356A643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4" y="887628"/>
            <a:ext cx="8543926" cy="2368911"/>
          </a:xfrm>
        </p:spPr>
        <p:txBody>
          <a:bodyPr/>
          <a:lstStyle/>
          <a:p>
            <a:pPr marL="0" indent="0" algn="l">
              <a:buNone/>
            </a:pPr>
            <a:r>
              <a:rPr lang="en-US" sz="2000"/>
              <a:t>GPU's Crucial Role in Accelerating ML and Scientific Computing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1"/>
              <a:t>Parallel</a:t>
            </a:r>
            <a:r>
              <a:rPr lang="en-US" sz="2000"/>
              <a:t> Processing: GPUs excel at handling massive parallel tasks.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1"/>
              <a:t>Complex</a:t>
            </a:r>
            <a:r>
              <a:rPr lang="en-US" sz="2000"/>
              <a:t> Calculations: Ideal for simulations, data analysis, and optimization.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1"/>
              <a:t>Speed</a:t>
            </a:r>
            <a:r>
              <a:rPr lang="en-US" sz="2000"/>
              <a:t> and Efficiency: GPUs significantly reduce processing time.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FC1802-7F1B-B85F-DC23-719D6B991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Why GPUs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C4E50-FFAD-B53C-C904-1F36D5FD359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E714604-A4A4-46D0-B47E-298F067F585B}" type="datetime1">
              <a:rPr lang="en-US" smtClean="0"/>
              <a:t>8/29/2023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BB3AAB5-CFBC-997E-5C27-D4B2508E09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53"/>
          <a:stretch/>
        </p:blipFill>
        <p:spPr bwMode="auto">
          <a:xfrm>
            <a:off x="5413376" y="3685842"/>
            <a:ext cx="3479800" cy="213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717958-B497-39AD-F21F-09ED6FD6F4EA}"/>
              </a:ext>
            </a:extLst>
          </p:cNvPr>
          <p:cNvSpPr txBox="1"/>
          <p:nvPr/>
        </p:nvSpPr>
        <p:spPr>
          <a:xfrm>
            <a:off x="5015534" y="5856570"/>
            <a:ext cx="38776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Zao</a:t>
            </a:r>
            <a:r>
              <a:rPr lang="en-US" sz="120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et al., Scientific Report, 2019</a:t>
            </a:r>
            <a:endParaRPr lang="en-US" sz="1200">
              <a:solidFill>
                <a:schemeClr val="accent6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27EE5B-E85A-4C58-87A1-0F07469B9E47}"/>
              </a:ext>
            </a:extLst>
          </p:cNvPr>
          <p:cNvSpPr txBox="1"/>
          <p:nvPr/>
        </p:nvSpPr>
        <p:spPr>
          <a:xfrm>
            <a:off x="256332" y="3302025"/>
            <a:ext cx="432117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>
                <a:solidFill>
                  <a:srgbClr val="505050"/>
                </a:solidFill>
                <a:latin typeface="Helvetica"/>
                <a:ea typeface="ＭＳ Ｐゴシック" charset="0"/>
              </a:rPr>
              <a:t>Rapid Evolution of ML Techniques:</a:t>
            </a:r>
          </a:p>
          <a:p>
            <a:pPr algn="l"/>
            <a:endParaRPr lang="en-US" sz="2000">
              <a:solidFill>
                <a:srgbClr val="505050"/>
              </a:solidFill>
              <a:latin typeface="Helvetica"/>
              <a:ea typeface="ＭＳ Ｐゴシック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rgbClr val="505050"/>
                </a:solidFill>
                <a:latin typeface="Helvetica"/>
                <a:ea typeface="ＭＳ Ｐゴシック" charset="0"/>
              </a:rPr>
              <a:t>Training</a:t>
            </a:r>
            <a:r>
              <a:rPr lang="en-US" sz="2000">
                <a:solidFill>
                  <a:srgbClr val="505050"/>
                </a:solidFill>
                <a:latin typeface="Helvetica"/>
                <a:ea typeface="ＭＳ Ｐゴシック" charset="0"/>
              </a:rPr>
              <a:t> Deep Neural Networks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rgbClr val="505050"/>
                </a:solidFill>
                <a:latin typeface="Helvetica"/>
                <a:ea typeface="ＭＳ Ｐゴシック" charset="0"/>
              </a:rPr>
              <a:t>Data Analysis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rgbClr val="505050"/>
                </a:solidFill>
                <a:latin typeface="Helvetica"/>
                <a:ea typeface="ＭＳ Ｐゴシック" charset="0"/>
              </a:rPr>
              <a:t>AI</a:t>
            </a:r>
            <a:r>
              <a:rPr lang="en-US" sz="2000">
                <a:solidFill>
                  <a:srgbClr val="505050"/>
                </a:solidFill>
                <a:latin typeface="Helvetica"/>
                <a:ea typeface="ＭＳ Ｐゴシック" charset="0"/>
              </a:rPr>
              <a:t> Applications: GPUs enhance predictive modeling and decision-making.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CE0250A-BA63-F514-838E-803635F1FC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53"/>
          <a:stretch/>
        </p:blipFill>
        <p:spPr bwMode="auto">
          <a:xfrm>
            <a:off x="4537324" y="2993105"/>
            <a:ext cx="4355852" cy="267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4847A27-6CBF-4D05-494A-19C7041552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Sara Mazzucato | DGaas: Midterm report</a:t>
            </a:r>
          </a:p>
        </p:txBody>
      </p:sp>
    </p:spTree>
    <p:extLst>
      <p:ext uri="{BB962C8B-B14F-4D97-AF65-F5344CB8AC3E}">
        <p14:creationId xmlns:p14="http://schemas.microsoft.com/office/powerpoint/2010/main" val="1983025366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3" id="{EB96F61D-0660-9747-A675-216FF6C86284}" vid="{11929733-D318-6344-B1CB-9B297CDC1FC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Fermilab 1">
    <a:dk1>
      <a:srgbClr val="003087"/>
    </a:dk1>
    <a:lt1>
      <a:srgbClr val="FFFFFF"/>
    </a:lt1>
    <a:dk2>
      <a:srgbClr val="003087"/>
    </a:dk2>
    <a:lt2>
      <a:srgbClr val="FFFFFF"/>
    </a:lt2>
    <a:accent1>
      <a:srgbClr val="99D6EA"/>
    </a:accent1>
    <a:accent2>
      <a:srgbClr val="DB720C"/>
    </a:accent2>
    <a:accent3>
      <a:srgbClr val="519A24"/>
    </a:accent3>
    <a:accent4>
      <a:srgbClr val="AF272F"/>
    </a:accent4>
    <a:accent5>
      <a:srgbClr val="00B5E2"/>
    </a:accent5>
    <a:accent6>
      <a:srgbClr val="505050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Fermilab 1">
    <a:dk1>
      <a:srgbClr val="003087"/>
    </a:dk1>
    <a:lt1>
      <a:srgbClr val="FFFFFF"/>
    </a:lt1>
    <a:dk2>
      <a:srgbClr val="003087"/>
    </a:dk2>
    <a:lt2>
      <a:srgbClr val="FFFFFF"/>
    </a:lt2>
    <a:accent1>
      <a:srgbClr val="99D6EA"/>
    </a:accent1>
    <a:accent2>
      <a:srgbClr val="DB720C"/>
    </a:accent2>
    <a:accent3>
      <a:srgbClr val="519A24"/>
    </a:accent3>
    <a:accent4>
      <a:srgbClr val="AF272F"/>
    </a:accent4>
    <a:accent5>
      <a:srgbClr val="00B5E2"/>
    </a:accent5>
    <a:accent6>
      <a:srgbClr val="505050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On-screen Show (4:3)</PresentationFormat>
  <Slides>26</Slides>
  <Notes>23</Notes>
  <HiddenSlides>6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Fermilab_PPT_090815</vt:lpstr>
      <vt:lpstr>PowerPoint Presentation</vt:lpstr>
      <vt:lpstr>PowerPoint Presentation</vt:lpstr>
      <vt:lpstr>PowerPoint Presentation</vt:lpstr>
      <vt:lpstr>HEP experiments require computing!</vt:lpstr>
      <vt:lpstr>Computing resources as support to  HEP experiments</vt:lpstr>
      <vt:lpstr>PowerPoint Presentation</vt:lpstr>
      <vt:lpstr>PowerPoint Presentation</vt:lpstr>
      <vt:lpstr>PowerPoint Presentation</vt:lpstr>
      <vt:lpstr>Why GPUs</vt:lpstr>
      <vt:lpstr>Triton server</vt:lpstr>
      <vt:lpstr>Triton server</vt:lpstr>
      <vt:lpstr>PowerPoint Presentation</vt:lpstr>
      <vt:lpstr>PowerPoint Presentation</vt:lpstr>
      <vt:lpstr>PowerPoint Presentation</vt:lpstr>
      <vt:lpstr>Glidein execution</vt:lpstr>
      <vt:lpstr>Expected deliverable (1)</vt:lpstr>
      <vt:lpstr>Future work/ stretch work</vt:lpstr>
      <vt:lpstr>Expected deliverable (1)</vt:lpstr>
      <vt:lpstr>Expected deliverable (1)</vt:lpstr>
      <vt:lpstr>Conclusions</vt:lpstr>
      <vt:lpstr>GlideinWMS components</vt:lpstr>
      <vt:lpstr>Distributed</vt:lpstr>
      <vt:lpstr>HTC problem: Growing needs and Trends</vt:lpstr>
      <vt:lpstr> Distributed resources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Mazzucato</dc:creator>
  <cp:revision>4</cp:revision>
  <cp:lastPrinted>2014-01-20T19:40:21Z</cp:lastPrinted>
  <dcterms:created xsi:type="dcterms:W3CDTF">2023-08-24T23:02:24Z</dcterms:created>
  <dcterms:modified xsi:type="dcterms:W3CDTF">2023-08-29T15:09:16Z</dcterms:modified>
</cp:coreProperties>
</file>