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4A_FBE78EBA.xml" ContentType="application/vnd.ms-powerpoint.comments+xml"/>
  <Override PartName="/ppt/comments/modernComment_149_E0E7D57A.xml" ContentType="application/vnd.ms-powerpoint.comments+xml"/>
  <Override PartName="/ppt/comments/modernComment_140_CF609F96.xml" ContentType="application/vnd.ms-powerpoint.comments+xml"/>
  <Override PartName="/ppt/comments/modernComment_142_64743A74.xml" ContentType="application/vnd.ms-powerpoint.comments+xml"/>
  <Override PartName="/ppt/comments/modernComment_144_FE0AC2A3.xml" ContentType="application/vnd.ms-powerpoint.comments+xml"/>
  <Override PartName="/ppt/comments/modernComment_145_E789DABE.xml" ContentType="application/vnd.ms-powerpoint.comments+xml"/>
  <Override PartName="/ppt/comments/modernComment_148_9512F25F.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15"/>
  </p:notesMasterIdLst>
  <p:handoutMasterIdLst>
    <p:handoutMasterId r:id="rId16"/>
  </p:handoutMasterIdLst>
  <p:sldIdLst>
    <p:sldId id="294" r:id="rId2"/>
    <p:sldId id="330" r:id="rId3"/>
    <p:sldId id="329" r:id="rId4"/>
    <p:sldId id="332" r:id="rId5"/>
    <p:sldId id="300" r:id="rId6"/>
    <p:sldId id="320" r:id="rId7"/>
    <p:sldId id="322" r:id="rId8"/>
    <p:sldId id="324" r:id="rId9"/>
    <p:sldId id="323" r:id="rId10"/>
    <p:sldId id="325" r:id="rId11"/>
    <p:sldId id="328" r:id="rId12"/>
    <p:sldId id="318" r:id="rId13"/>
    <p:sldId id="331" r:id="rId14"/>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F9B103-F3BB-A4D6-C770-12175CADCA1B}" name="Stefano Mannucci" initials="SM" userId="S::s.mannucci8@studenti.unipi.it::fcd95a0c-f6bc-4f2f-9a4d-0e7b69f79dcb"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97"/>
    <a:srgbClr val="50504E"/>
    <a:srgbClr val="4E4E4E"/>
    <a:srgbClr val="404040"/>
    <a:srgbClr val="63666A"/>
    <a:srgbClr val="99D6EA"/>
    <a:srgbClr val="505050"/>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3"/>
  </p:normalViewPr>
  <p:slideViewPr>
    <p:cSldViewPr snapToGrid="0" snapToObjects="1" showGuides="1">
      <p:cViewPr varScale="1">
        <p:scale>
          <a:sx n="86" d="100"/>
          <a:sy n="86" d="100"/>
        </p:scale>
        <p:origin x="1382" y="58"/>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modernComment_140_CF609F96.xml><?xml version="1.0" encoding="utf-8"?>
<p188:cmLst xmlns:a="http://schemas.openxmlformats.org/drawingml/2006/main" xmlns:r="http://schemas.openxmlformats.org/officeDocument/2006/relationships" xmlns:p188="http://schemas.microsoft.com/office/powerpoint/2018/8/main">
  <p188:cm id="{29F6991D-8895-46C1-8394-D05A1B3C200C}" authorId="{75F9B103-F3BB-A4D6-C770-12175CADCA1B}" created="2023-08-26T00:25:01.873">
    <ac:txMkLst xmlns:ac="http://schemas.microsoft.com/office/drawing/2013/main/command">
      <pc:docMk xmlns:pc="http://schemas.microsoft.com/office/powerpoint/2013/main/command"/>
      <pc:sldMk xmlns:pc="http://schemas.microsoft.com/office/powerpoint/2013/main/command" cId="3479216022" sldId="320"/>
      <ac:spMk id="9" creationId="{3FFD1FED-338B-BE79-B831-BD9134F2A139}"/>
      <ac:txMk cp="139">
        <ac:context len="183" hash="492655028"/>
      </ac:txMk>
    </ac:txMkLst>
    <p188:pos x="613310" y="1556879"/>
    <p188:txBody>
      <a:bodyPr/>
      <a:lstStyle/>
      <a:p>
        <a:r>
          <a:rPr lang="it-IT"/>
          <a:t>The model that I used for the plot is exactly this</a:t>
        </a:r>
      </a:p>
    </p188:txBody>
  </p188:cm>
</p188:cmLst>
</file>

<file path=ppt/comments/modernComment_142_64743A74.xml><?xml version="1.0" encoding="utf-8"?>
<p188:cmLst xmlns:a="http://schemas.openxmlformats.org/drawingml/2006/main" xmlns:r="http://schemas.openxmlformats.org/officeDocument/2006/relationships" xmlns:p188="http://schemas.microsoft.com/office/powerpoint/2018/8/main">
  <p188:cm id="{9F33BE93-3330-4366-9D13-765F486244C3}" authorId="{75F9B103-F3BB-A4D6-C770-12175CADCA1B}" created="2023-08-28T15:21:17.658">
    <ac:deMkLst xmlns:ac="http://schemas.microsoft.com/office/drawing/2013/main/command">
      <pc:docMk xmlns:pc="http://schemas.microsoft.com/office/powerpoint/2013/main/command"/>
      <pc:sldMk xmlns:pc="http://schemas.microsoft.com/office/powerpoint/2013/main/command" cId="1685338740" sldId="322"/>
      <ac:spMk id="2" creationId="{46E7C25B-656D-5749-4039-CEEC2A3B5ED1}"/>
    </ac:deMkLst>
    <p188:txBody>
      <a:bodyPr/>
      <a:lstStyle/>
      <a:p>
        <a:r>
          <a:rPr lang="it-IT"/>
          <a:t>Put also power and after energy</a:t>
        </a:r>
      </a:p>
    </p188:txBody>
  </p188:cm>
</p188:cmLst>
</file>

<file path=ppt/comments/modernComment_144_FE0AC2A3.xml><?xml version="1.0" encoding="utf-8"?>
<p188:cmLst xmlns:a="http://schemas.openxmlformats.org/drawingml/2006/main" xmlns:r="http://schemas.openxmlformats.org/officeDocument/2006/relationships" xmlns:p188="http://schemas.microsoft.com/office/powerpoint/2018/8/main">
  <p188:cm id="{2B3382E5-1C0E-4F40-A3AA-A47887BD0792}" authorId="{75F9B103-F3BB-A4D6-C770-12175CADCA1B}" created="2023-08-26T00:02:04.322">
    <ac:txMkLst xmlns:ac="http://schemas.microsoft.com/office/drawing/2013/main/command">
      <pc:docMk xmlns:pc="http://schemas.microsoft.com/office/powerpoint/2013/main/command"/>
      <pc:sldMk xmlns:pc="http://schemas.microsoft.com/office/powerpoint/2013/main/command" cId="4262118051" sldId="324"/>
      <ac:spMk id="7" creationId="{0BA108D0-B8CF-E99A-BAA6-9741CBFD5428}"/>
      <ac:txMk cp="0">
        <ac:context len="113" hash="504048198"/>
      </ac:txMk>
    </ac:txMkLst>
    <p188:pos x="366458" y="214422"/>
    <p188:replyLst>
      <p188:reply id="{B2A171E6-183F-4816-88B2-10611AC8D868}" authorId="{75F9B103-F3BB-A4D6-C770-12175CADCA1B}" created="2023-08-28T15:25:10.571">
        <p188:txBody>
          <a:bodyPr/>
          <a:lstStyle/>
          <a:p>
            <a:r>
              <a:rPr lang="it-IT"/>
              <a:t>First approximation: adiabatic and add all te formulas that you find bfore, for example the dependencies on Jc, non linear problem problem with dependencies of Tc of Jc</a:t>
            </a:r>
          </a:p>
        </p188:txBody>
      </p188:reply>
    </p188:replyLst>
    <p188:txBody>
      <a:bodyPr/>
      <a:lstStyle/>
      <a:p>
        <a:r>
          <a:rPr lang="it-IT"/>
          <a:t>The value of Q that we consider is not W obviously. To obtain that we have to know the volume of the superconductor.</a:t>
        </a:r>
      </a:p>
    </p188:txBody>
  </p188:cm>
</p188:cmLst>
</file>

<file path=ppt/comments/modernComment_145_E789DABE.xml><?xml version="1.0" encoding="utf-8"?>
<p188:cmLst xmlns:a="http://schemas.openxmlformats.org/drawingml/2006/main" xmlns:r="http://schemas.openxmlformats.org/officeDocument/2006/relationships" xmlns:p188="http://schemas.microsoft.com/office/powerpoint/2018/8/main">
  <p188:cm id="{04B4D584-A389-46A3-8F95-FC4046FBA7EC}" authorId="{75F9B103-F3BB-A4D6-C770-12175CADCA1B}" created="2023-08-25T23:58:21.351">
    <ac:deMkLst xmlns:ac="http://schemas.microsoft.com/office/drawing/2013/main/command">
      <pc:docMk xmlns:pc="http://schemas.microsoft.com/office/powerpoint/2013/main/command"/>
      <pc:sldMk xmlns:pc="http://schemas.microsoft.com/office/powerpoint/2013/main/command" cId="3884571326" sldId="325"/>
      <ac:picMk id="8" creationId="{7BB65EF5-3A4B-E273-4341-333F29F7DA39}"/>
    </ac:deMkLst>
    <p188:txBody>
      <a:bodyPr/>
      <a:lstStyle/>
      <a:p>
        <a:r>
          <a:rPr lang="it-IT"/>
          <a:t>This model does not consider the high frequency, that is what we are searching in this study. In fact, there is the hypothesis that the time constant has to be lower than the period of time (with the data we have tau= 10^(-4) that mean for frequency less than 10KHz).    </a:t>
        </a:r>
      </a:p>
    </p188:txBody>
  </p188:cm>
  <p188:cm id="{20C6F729-39BD-40FF-A0C8-79644C8C4500}" authorId="{75F9B103-F3BB-A4D6-C770-12175CADCA1B}" created="2023-08-27T22:46:50.608">
    <ac:deMkLst xmlns:ac="http://schemas.microsoft.com/office/drawing/2013/main/command">
      <pc:docMk xmlns:pc="http://schemas.microsoft.com/office/powerpoint/2013/main/command"/>
      <pc:sldMk xmlns:pc="http://schemas.microsoft.com/office/powerpoint/2013/main/command" cId="3884571326" sldId="325"/>
      <ac:picMk id="10" creationId="{6582CAFF-5DF2-CDB0-E916-ABE2F3A08E8D}"/>
    </ac:deMkLst>
    <p188:txBody>
      <a:bodyPr/>
      <a:lstStyle/>
      <a:p>
        <a:r>
          <a:rPr lang="it-IT"/>
          <a:t>The plot of Jc is not correct because of the unknown parameters (They are taken as unitary)</a:t>
        </a:r>
      </a:p>
    </p188:txBody>
  </p188:cm>
</p188:cmLst>
</file>

<file path=ppt/comments/modernComment_148_9512F25F.xml><?xml version="1.0" encoding="utf-8"?>
<p188:cmLst xmlns:a="http://schemas.openxmlformats.org/drawingml/2006/main" xmlns:r="http://schemas.openxmlformats.org/officeDocument/2006/relationships" xmlns:p188="http://schemas.microsoft.com/office/powerpoint/2018/8/main">
  <p188:cm id="{09D7B52B-AFDF-4438-8016-F70BC9E54DF1}" authorId="{75F9B103-F3BB-A4D6-C770-12175CADCA1B}" created="2023-08-28T15:54:57.681">
    <pc:sldMkLst xmlns:pc="http://schemas.microsoft.com/office/powerpoint/2013/main/command">
      <pc:docMk/>
      <pc:sldMk cId="2501046879" sldId="328"/>
    </pc:sldMkLst>
    <p188:txBody>
      <a:bodyPr/>
      <a:lstStyle/>
      <a:p>
        <a:r>
          <a:rPr lang="it-IT"/>
          <a:t>Development of the model in the case of a dipole with non homogeneous magnetic field: dividing all the particular value of the magnetic field in different homogeneous part. Analize of the coil inside the photo. Test of the model also for other different material</a:t>
        </a:r>
      </a:p>
    </p188:txBody>
  </p188:cm>
</p188:cmLst>
</file>

<file path=ppt/comments/modernComment_149_E0E7D57A.xml><?xml version="1.0" encoding="utf-8"?>
<p188:cmLst xmlns:a="http://schemas.openxmlformats.org/drawingml/2006/main" xmlns:r="http://schemas.openxmlformats.org/officeDocument/2006/relationships" xmlns:p188="http://schemas.microsoft.com/office/powerpoint/2018/8/main">
  <p188:cm id="{169C2D4B-4CA0-4E7F-9337-70BBF572AC77}" authorId="{75F9B103-F3BB-A4D6-C770-12175CADCA1B}" created="2023-08-28T15:20:20.746">
    <pc:sldMkLst xmlns:pc="http://schemas.microsoft.com/office/powerpoint/2013/main/command">
      <pc:docMk/>
      <pc:sldMk cId="3773289850" sldId="329"/>
    </pc:sldMkLst>
    <p188:txBody>
      <a:bodyPr/>
      <a:lstStyle/>
      <a:p>
        <a:r>
          <a:rPr lang="it-IT"/>
          <a:t>3D plot of criticl current and some type of superconducting. 2 Slide: first magnet and then superconductor. 
Move to previous slide for the power. Plus divide the two part depending on the value of tau</a:t>
        </a:r>
      </a:p>
    </p188:txBody>
  </p188:cm>
</p188:cmLst>
</file>

<file path=ppt/comments/modernComment_14A_FBE78EBA.xml><?xml version="1.0" encoding="utf-8"?>
<p188:cmLst xmlns:a="http://schemas.openxmlformats.org/drawingml/2006/main" xmlns:r="http://schemas.openxmlformats.org/officeDocument/2006/relationships" xmlns:p188="http://schemas.microsoft.com/office/powerpoint/2018/8/main">
  <p188:cm id="{52EBD5D1-21D4-4B3A-9A20-6BAF8222A713}" authorId="{75F9B103-F3BB-A4D6-C770-12175CADCA1B}" created="2023-08-28T15:15:23.762">
    <pc:sldMkLst xmlns:pc="http://schemas.microsoft.com/office/powerpoint/2013/main/command">
      <pc:docMk/>
      <pc:sldMk cId="4226256570" sldId="330"/>
    </pc:sldMkLst>
    <p188:txBody>
      <a:bodyPr/>
      <a:lstStyle/>
      <a:p>
        <a:r>
          <a:rPr lang="it-IT"/>
          <a:t>Booster : parameters and pictures + muon collider. Unstable and acceleration of particle level of 300 Hz. Same booster. Booster and muon collider with parameter! Modeling superconducting magnet and understanding: not DESIGN</a:t>
        </a:r>
      </a:p>
    </p188:txBody>
  </p188:cm>
  <p188:cm id="{5F4C892E-5B38-4735-AFBD-EE5798B645D8}" authorId="{75F9B103-F3BB-A4D6-C770-12175CADCA1B}" created="2023-08-28T19:15:47.697">
    <ac:txMkLst xmlns:ac="http://schemas.microsoft.com/office/drawing/2013/main/command">
      <pc:docMk xmlns:pc="http://schemas.microsoft.com/office/powerpoint/2013/main/command"/>
      <pc:sldMk xmlns:pc="http://schemas.microsoft.com/office/powerpoint/2013/main/command" cId="4226256570" sldId="330"/>
      <ac:spMk id="2" creationId="{B652F0E3-1FBE-0BD9-A32D-DD88154C060C}"/>
      <ac:txMk cp="242" len="27">
        <ac:context len="327" hash="686045207"/>
      </ac:txMk>
    </ac:txMkLst>
    <p188:pos x="2817343" y="4094283"/>
    <p188:txBody>
      <a:bodyPr/>
      <a:lstStyle/>
      <a:p>
        <a:r>
          <a:rPr lang="it-IT"/>
          <a:t>Find in https://indico.cern.ch/event/867138/attachments/1954116/3245303/Muon_Collider_European_Strategy.pdf</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8/28/2023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‹N›</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8/28/2023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‹N›</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it-IT"/>
              <a:t>Fare clic per modificare gli stili del testo dello schema</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it-IT"/>
              <a:t>Fare clic per modificare gli stili del testo dello schema</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fld id="{09EA2773-F02A-CC43-B1C5-479A1F34EDA7}" type="datetime1">
              <a:rPr lang="en-US" smtClean="0"/>
              <a:t>8/28/2023</a:t>
            </a:fld>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dirty="0"/>
              <a:t>Presenter | Presentation Title or Meeting Title</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‹N›</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it-IT"/>
              <a:t>Fare clic per modificare lo stile del titolo dello schema</a:t>
            </a:r>
            <a:endParaRPr lang="en-US" dirty="0"/>
          </a:p>
        </p:txBody>
      </p:sp>
      <p:pic>
        <p:nvPicPr>
          <p:cNvPr id="13" name="Picture 12" descr="A picture containing icon&#10;&#10;Description automatically generated">
            <a:extLst>
              <a:ext uri="{FF2B5EF4-FFF2-40B4-BE49-F238E27FC236}">
                <a16:creationId xmlns:a16="http://schemas.microsoft.com/office/drawing/2014/main" id="{A6277B28-07F0-1A40-A152-F179A1370DFF}"/>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4" name="Rectangle 13">
            <a:extLst>
              <a:ext uri="{FF2B5EF4-FFF2-40B4-BE49-F238E27FC236}">
                <a16:creationId xmlns:a16="http://schemas.microsoft.com/office/drawing/2014/main" id="{DCC5D535-9066-B247-8A94-392C689516EB}"/>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8FEA58B7-095F-6844-8E3C-8A1DDD22BF89}" type="datetime1">
              <a:rPr lang="en-US" smtClean="0"/>
              <a:t>8/28/2023</a:t>
            </a:fld>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‹N›</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it-IT"/>
              <a:t>Fare clic per modificare lo stile del titolo dello schema</a:t>
            </a:r>
            <a:endParaRPr lang="en-US" dirty="0"/>
          </a:p>
        </p:txBody>
      </p:sp>
      <p:pic>
        <p:nvPicPr>
          <p:cNvPr id="13" name="Picture 12" descr="A picture containing icon&#10;&#10;Description automatically generated">
            <a:extLst>
              <a:ext uri="{FF2B5EF4-FFF2-40B4-BE49-F238E27FC236}">
                <a16:creationId xmlns:a16="http://schemas.microsoft.com/office/drawing/2014/main" id="{496DF85D-9E15-6943-AE30-0ED88E91D42F}"/>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5" name="Rectangle 14">
            <a:extLst>
              <a:ext uri="{FF2B5EF4-FFF2-40B4-BE49-F238E27FC236}">
                <a16:creationId xmlns:a16="http://schemas.microsoft.com/office/drawing/2014/main" id="{F9D5FCF3-4E2F-704F-BE1D-3307737332FD}"/>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fld id="{3C7E1B65-1920-CF40-87B8-818D6517E0EA}" type="datetime1">
              <a:rPr lang="en-US" smtClean="0"/>
              <a:t>8/28/2023</a:t>
            </a:fld>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‹N›</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it-IT"/>
              <a:t>Fare clic sull'icona per inserire un'immagine</a:t>
            </a:r>
            <a:endParaRPr lang="en-US"/>
          </a:p>
        </p:txBody>
      </p:sp>
      <p:pic>
        <p:nvPicPr>
          <p:cNvPr id="6" name="Picture 5" descr="A picture containing icon&#10;&#10;Description automatically generated">
            <a:extLst>
              <a:ext uri="{FF2B5EF4-FFF2-40B4-BE49-F238E27FC236}">
                <a16:creationId xmlns:a16="http://schemas.microsoft.com/office/drawing/2014/main" id="{7195FC8E-A302-604F-B566-3B477A1532F8}"/>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8" name="Rectangle 7">
            <a:extLst>
              <a:ext uri="{FF2B5EF4-FFF2-40B4-BE49-F238E27FC236}">
                <a16:creationId xmlns:a16="http://schemas.microsoft.com/office/drawing/2014/main" id="{2A2A4A72-F504-5545-BC7E-7E2B7738B172}"/>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221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D38FDACF-6E1B-814B-BDB6-B66F2ED862D6}" type="datetime1">
              <a:rPr lang="en-US" smtClean="0"/>
              <a:t>8/28/2023</a:t>
            </a:fld>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‹N›</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it-IT"/>
              <a:t>Fare clic per modificare lo stile del titolo dello schema</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it-IT"/>
              <a:t>Fare clic sull'icona per inserire un'immagine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it-IT"/>
              <a:t>Fare clic sull'icona per inserire un'immagine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it-IT"/>
              <a:t>Fare clic sull'icona per inserire un'immagine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it-IT"/>
              <a:t>Fare clic sull'icona per inserire un'immagine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it-IT"/>
              <a:t>Fare clic sull'icona per inserire un'immagine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it-IT"/>
              <a:t>Fare clic sull'icona per inserire un'immagine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it-IT"/>
              <a:t>Fare clic sull'icona per inserire un'immagine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it-IT"/>
              <a:t>Fare clic sull'icona per inserire un'immagine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it-IT"/>
              <a:t>Fare clic sull'icona per inserire un'immagine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it-IT"/>
              <a:t>Fare clic sull'icona per inserire un'immagine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it-IT"/>
              <a:t>Fare clic sull'icona per inserire un'immagine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it-IT"/>
              <a:t>Fare clic sull'icona per inserire un'immagine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it-IT"/>
              <a:t>Fare clic sull'icona per inserire un'immagine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it-IT"/>
              <a:t>Fare clic sull'icona per inserire un'immagine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it-IT"/>
              <a:t>Fare clic sull'icona per inserire un'immagine</a:t>
            </a:r>
            <a:endParaRPr lang="en-US" dirty="0"/>
          </a:p>
        </p:txBody>
      </p:sp>
      <p:pic>
        <p:nvPicPr>
          <p:cNvPr id="23" name="Picture 22" descr="A picture containing icon&#10;&#10;Description automatically generated">
            <a:extLst>
              <a:ext uri="{FF2B5EF4-FFF2-40B4-BE49-F238E27FC236}">
                <a16:creationId xmlns:a16="http://schemas.microsoft.com/office/drawing/2014/main" id="{B79370FC-E149-604A-B4F3-08DEA3D84B64}"/>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39" name="Rectangle 38">
            <a:extLst>
              <a:ext uri="{FF2B5EF4-FFF2-40B4-BE49-F238E27FC236}">
                <a16:creationId xmlns:a16="http://schemas.microsoft.com/office/drawing/2014/main" id="{36FF585D-DDCF-264A-ADC6-3B99862B509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it-IT"/>
              <a:t>Fare clic per modificare gli stili del testo dello schema</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it-IT"/>
              <a:t>Fare clic per modificare gli stili del testo dello schema</a:t>
            </a:r>
          </a:p>
        </p:txBody>
      </p:sp>
      <p:pic>
        <p:nvPicPr>
          <p:cNvPr id="13" name="Picture 12"/>
          <p:cNvPicPr>
            <a:picLocks noChangeAspect="1"/>
          </p:cNvPicPr>
          <p:nvPr userDrawn="1"/>
        </p:nvPicPr>
        <p:blipFill>
          <a:blip r:embed="rId2"/>
          <a:srcRect t="27868" b="27868"/>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89914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it-IT"/>
              <a:t>Fare clic per modificare gli stili del testo dello schema</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it-IT"/>
              <a:t>Fare clic per modificare gli stili del testo dello schema</a:t>
            </a:r>
          </a:p>
        </p:txBody>
      </p:sp>
      <p:pic>
        <p:nvPicPr>
          <p:cNvPr id="13" name="Picture 12"/>
          <p:cNvPicPr>
            <a:picLocks noChangeAspect="1"/>
          </p:cNvPicPr>
          <p:nvPr userDrawn="1"/>
        </p:nvPicPr>
        <p:blipFill rotWithShape="1">
          <a:blip r:embed="rId2"/>
          <a:srcRect t="14599" b="36987"/>
          <a:stretch/>
        </p:blipFill>
        <p:spPr>
          <a:xfrm>
            <a:off x="-17762" y="817011"/>
            <a:ext cx="9189720" cy="2966102"/>
          </a:xfrm>
          <a:prstGeom prst="rect">
            <a:avLst/>
          </a:prstGeom>
          <a:ln>
            <a:solidFill>
              <a:schemeClr val="accent1"/>
            </a:solidFill>
          </a:ln>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3478222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it-IT"/>
              <a:t>Fare clic per modificare gli stili del testo dello schema</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it-IT"/>
              <a:t>Fare clic per modificare gli stili del testo dello schema</a:t>
            </a:r>
          </a:p>
        </p:txBody>
      </p:sp>
      <p:pic>
        <p:nvPicPr>
          <p:cNvPr id="13" name="Picture 12"/>
          <p:cNvPicPr>
            <a:picLocks noChangeAspect="1"/>
          </p:cNvPicPr>
          <p:nvPr userDrawn="1"/>
        </p:nvPicPr>
        <p:blipFill rotWithShape="1">
          <a:blip r:embed="rId2"/>
          <a:srcRect t="10916" b="40730"/>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1044814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it-IT"/>
              <a:t>Fare clic per modificare gli stili del testo dello schema</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it-IT"/>
              <a:t>Fare clic per modificare gli stili del testo dello schema</a:t>
            </a:r>
          </a:p>
        </p:txBody>
      </p:sp>
      <p:pic>
        <p:nvPicPr>
          <p:cNvPr id="13" name="Picture 12"/>
          <p:cNvPicPr>
            <a:picLocks noChangeAspect="1"/>
          </p:cNvPicPr>
          <p:nvPr userDrawn="1"/>
        </p:nvPicPr>
        <p:blipFill rotWithShape="1">
          <a:blip r:embed="rId2"/>
          <a:srcRect t="16134" b="35512"/>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1099963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it-IT"/>
              <a:t>Fare clic per modificare gli stili del testo dello schema</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it-IT"/>
              <a:t>Fare clic per modificare gli stili del testo dello schema</a:t>
            </a:r>
          </a:p>
        </p:txBody>
      </p:sp>
      <p:pic>
        <p:nvPicPr>
          <p:cNvPr id="13" name="Picture 12"/>
          <p:cNvPicPr>
            <a:picLocks noChangeAspect="1"/>
          </p:cNvPicPr>
          <p:nvPr userDrawn="1"/>
        </p:nvPicPr>
        <p:blipFill rotWithShape="1">
          <a:blip r:embed="rId2"/>
          <a:srcRect t="39239" b="12407"/>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3210116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it-IT"/>
              <a:t>Fare clic per modificare gli stili del testo dello schema</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it-IT"/>
              <a:t>Fare clic per modificare gli stili del testo dello schema</a:t>
            </a:r>
          </a:p>
        </p:txBody>
      </p:sp>
      <p:pic>
        <p:nvPicPr>
          <p:cNvPr id="13" name="Picture 12"/>
          <p:cNvPicPr>
            <a:picLocks noChangeAspect="1"/>
          </p:cNvPicPr>
          <p:nvPr userDrawn="1"/>
        </p:nvPicPr>
        <p:blipFill>
          <a:blip r:embed="rId2"/>
          <a:srcRect l="7732" r="7732"/>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99179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it-IT"/>
              <a:t>Fare clic per modificare lo stile del titolo dello schema</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57ADAB69-348E-2C41-AF41-E98D046040A4}" type="datetime1">
              <a:rPr lang="en-US" smtClean="0"/>
              <a:t>8/28/2023</a:t>
            </a:fld>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‹N›</a:t>
            </a:fld>
            <a:endParaRPr lang="en-US" dirty="0"/>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B099EE7B-C01A-E94A-AA76-2F04CF97FC05}" type="datetime1">
              <a:rPr lang="en-US" smtClean="0"/>
              <a:t>8/28/2023</a:t>
            </a:fld>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‹N›</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it-IT"/>
              <a:t>Fare clic per modificare lo stile del titolo dello schema</a:t>
            </a:r>
            <a:endParaRPr lang="en-US" dirty="0"/>
          </a:p>
        </p:txBody>
      </p:sp>
      <p:pic>
        <p:nvPicPr>
          <p:cNvPr id="15" name="Picture 14" descr="A picture containing icon&#10;&#10;Description automatically generated">
            <a:extLst>
              <a:ext uri="{FF2B5EF4-FFF2-40B4-BE49-F238E27FC236}">
                <a16:creationId xmlns:a16="http://schemas.microsoft.com/office/drawing/2014/main" id="{1DA16756-E255-8B4F-A3A1-3BBDD1DB051B}"/>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7" name="Rectangle 16">
            <a:extLst>
              <a:ext uri="{FF2B5EF4-FFF2-40B4-BE49-F238E27FC236}">
                <a16:creationId xmlns:a16="http://schemas.microsoft.com/office/drawing/2014/main" id="{87E78866-2134-CA4E-800C-6577038C03A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958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E2EF4938-6162-EE4E-9ED3-73016E21644A}" type="datetime1">
              <a:rPr lang="en-US" smtClean="0"/>
              <a:t>8/28/2023</a:t>
            </a:fld>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‹N›</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3" r:id="rId2"/>
    <p:sldLayoutId id="2147484124" r:id="rId3"/>
    <p:sldLayoutId id="2147484125" r:id="rId4"/>
    <p:sldLayoutId id="2147484126" r:id="rId5"/>
    <p:sldLayoutId id="2147484128" r:id="rId6"/>
    <p:sldLayoutId id="2147484127" r:id="rId7"/>
    <p:sldLayoutId id="2147484104" r:id="rId8"/>
    <p:sldLayoutId id="2147484105" r:id="rId9"/>
    <p:sldLayoutId id="2147484120" r:id="rId10"/>
    <p:sldLayoutId id="2147484103" r:id="rId11"/>
    <p:sldLayoutId id="2147484122" r:id="rId12"/>
    <p:sldLayoutId id="2147484116" r:id="rId13"/>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microsoft.com/office/2018/10/relationships/comments" Target="../comments/modernComment_145_E789DABE.xml"/><Relationship Id="rId1" Type="http://schemas.openxmlformats.org/officeDocument/2006/relationships/slideLayout" Target="../slideLayouts/slideLayout8.xml"/><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microsoft.com/office/2018/10/relationships/comments" Target="../comments/modernComment_148_9512F25F.xml"/><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microsoft.com/office/2018/10/relationships/comments" Target="../comments/modernComment_14A_FBE78EBA.xml"/><Relationship Id="rId1" Type="http://schemas.openxmlformats.org/officeDocument/2006/relationships/slideLayout" Target="../slideLayouts/slideLayout10.xml"/><Relationship Id="rId5" Type="http://schemas.openxmlformats.org/officeDocument/2006/relationships/image" Target="../media/image11.emf"/><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0.emf"/><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22.png"/><Relationship Id="rId2" Type="http://schemas.microsoft.com/office/2018/10/relationships/comments" Target="../comments/modernComment_149_E0E7D57A.xml"/><Relationship Id="rId1" Type="http://schemas.openxmlformats.org/officeDocument/2006/relationships/slideLayout" Target="../slideLayouts/slideLayout10.xml"/><Relationship Id="rId6" Type="http://schemas.openxmlformats.org/officeDocument/2006/relationships/image" Target="../media/image16.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7.png"/><Relationship Id="rId1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1.png"/><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microsoft.com/office/2018/10/relationships/comments" Target="../comments/modernComment_140_CF609F96.xml"/><Relationship Id="rId1" Type="http://schemas.openxmlformats.org/officeDocument/2006/relationships/slideLayout" Target="../slideLayouts/slideLayout8.xml"/><Relationship Id="rId5" Type="http://schemas.openxmlformats.org/officeDocument/2006/relationships/image" Target="../media/image32.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microsoft.com/office/2018/10/relationships/comments" Target="../comments/modernComment_142_64743A74.xml"/><Relationship Id="rId1" Type="http://schemas.openxmlformats.org/officeDocument/2006/relationships/slideLayout" Target="../slideLayouts/slideLayout8.xml"/><Relationship Id="rId5" Type="http://schemas.openxmlformats.org/officeDocument/2006/relationships/image" Target="../media/image33.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microsoft.com/office/2018/10/relationships/comments" Target="../comments/modernComment_144_FE0AC2A3.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6.png"/><Relationship Id="rId1" Type="http://schemas.openxmlformats.org/officeDocument/2006/relationships/slideLayout" Target="../slideLayouts/slideLayout8.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sz="1600" dirty="0"/>
              <a:t>Stefano Mannucci	</a:t>
            </a:r>
          </a:p>
          <a:p>
            <a:r>
              <a:rPr lang="en-US" sz="1600" dirty="0"/>
              <a:t>Midterm Report </a:t>
            </a:r>
          </a:p>
          <a:p>
            <a:r>
              <a:rPr lang="en-US" sz="1600" dirty="0"/>
              <a:t>28 August 2023</a:t>
            </a:r>
          </a:p>
          <a:p>
            <a:r>
              <a:rPr lang="en-US" sz="1600" dirty="0"/>
              <a:t>Supervisor: Alexander Zlobin, Emanuela Barzi</a:t>
            </a:r>
          </a:p>
        </p:txBody>
      </p:sp>
      <p:sp>
        <p:nvSpPr>
          <p:cNvPr id="3" name="Text Placeholder 2"/>
          <p:cNvSpPr>
            <a:spLocks noGrp="1"/>
          </p:cNvSpPr>
          <p:nvPr>
            <p:ph type="body" sz="quarter" idx="11"/>
          </p:nvPr>
        </p:nvSpPr>
        <p:spPr/>
        <p:txBody>
          <a:bodyPr>
            <a:noAutofit/>
          </a:bodyPr>
          <a:lstStyle/>
          <a:p>
            <a:r>
              <a:rPr lang="it-IT" sz="1800" b="1" i="0" dirty="0">
                <a:solidFill>
                  <a:srgbClr val="1A63A0"/>
                </a:solidFill>
                <a:effectLst/>
                <a:latin typeface="Helvetica" panose="020B0604020202020204" pitchFamily="34" charset="0"/>
                <a:cs typeface="Helvetica" panose="020B0604020202020204" pitchFamily="34" charset="0"/>
              </a:rPr>
              <a:t>Fast </a:t>
            </a:r>
            <a:r>
              <a:rPr lang="it-IT" sz="1800" b="1" i="0" dirty="0" err="1">
                <a:solidFill>
                  <a:srgbClr val="1A63A0"/>
                </a:solidFill>
                <a:effectLst/>
                <a:latin typeface="Helvetica" panose="020B0604020202020204" pitchFamily="34" charset="0"/>
                <a:cs typeface="Helvetica" panose="020B0604020202020204" pitchFamily="34" charset="0"/>
              </a:rPr>
              <a:t>Ramping</a:t>
            </a:r>
            <a:r>
              <a:rPr lang="it-IT" sz="1800" b="1" i="0" dirty="0">
                <a:solidFill>
                  <a:srgbClr val="1A63A0"/>
                </a:solidFill>
                <a:effectLst/>
                <a:latin typeface="Helvetica" panose="020B0604020202020204" pitchFamily="34" charset="0"/>
                <a:cs typeface="Helvetica" panose="020B0604020202020204" pitchFamily="34" charset="0"/>
              </a:rPr>
              <a:t> Accelerator </a:t>
            </a:r>
            <a:r>
              <a:rPr lang="it-IT" sz="1800" b="1" i="0" dirty="0" err="1">
                <a:solidFill>
                  <a:srgbClr val="1A63A0"/>
                </a:solidFill>
                <a:effectLst/>
                <a:latin typeface="Helvetica" panose="020B0604020202020204" pitchFamily="34" charset="0"/>
                <a:cs typeface="Helvetica" panose="020B0604020202020204" pitchFamily="34" charset="0"/>
              </a:rPr>
              <a:t>Dipole</a:t>
            </a:r>
            <a:r>
              <a:rPr lang="it-IT" sz="1800" b="1" i="0" dirty="0">
                <a:solidFill>
                  <a:srgbClr val="1A63A0"/>
                </a:solidFill>
                <a:effectLst/>
                <a:latin typeface="Helvetica" panose="020B0604020202020204" pitchFamily="34" charset="0"/>
                <a:cs typeface="Helvetica" panose="020B0604020202020204" pitchFamily="34" charset="0"/>
              </a:rPr>
              <a:t> Models for </a:t>
            </a:r>
            <a:r>
              <a:rPr lang="it-IT" sz="1800" b="1" i="0" dirty="0" err="1">
                <a:solidFill>
                  <a:srgbClr val="1A63A0"/>
                </a:solidFill>
                <a:effectLst/>
                <a:latin typeface="Helvetica" panose="020B0604020202020204" pitchFamily="34" charset="0"/>
                <a:cs typeface="Helvetica" panose="020B0604020202020204" pitchFamily="34" charset="0"/>
              </a:rPr>
              <a:t>Fermilab’s</a:t>
            </a:r>
            <a:r>
              <a:rPr lang="it-IT" sz="1800" b="1" i="0" dirty="0">
                <a:solidFill>
                  <a:srgbClr val="1A63A0"/>
                </a:solidFill>
                <a:effectLst/>
                <a:latin typeface="Helvetica" panose="020B0604020202020204" pitchFamily="34" charset="0"/>
                <a:cs typeface="Helvetica" panose="020B0604020202020204" pitchFamily="34" charset="0"/>
              </a:rPr>
              <a:t> Booster Upgrade and </a:t>
            </a:r>
            <a:r>
              <a:rPr lang="it-IT" sz="1800" b="1" i="0" dirty="0" err="1">
                <a:solidFill>
                  <a:srgbClr val="1A63A0"/>
                </a:solidFill>
                <a:effectLst/>
                <a:latin typeface="Helvetica" panose="020B0604020202020204" pitchFamily="34" charset="0"/>
                <a:cs typeface="Helvetica" panose="020B0604020202020204" pitchFamily="34" charset="0"/>
              </a:rPr>
              <a:t>Muon</a:t>
            </a:r>
            <a:r>
              <a:rPr lang="it-IT" sz="1800" b="1" i="0" dirty="0">
                <a:solidFill>
                  <a:srgbClr val="1A63A0"/>
                </a:solidFill>
                <a:effectLst/>
                <a:latin typeface="Helvetica" panose="020B0604020202020204" pitchFamily="34" charset="0"/>
                <a:cs typeface="Helvetica" panose="020B0604020202020204" pitchFamily="34" charset="0"/>
              </a:rPr>
              <a:t> </a:t>
            </a:r>
            <a:r>
              <a:rPr lang="it-IT" sz="1800" b="1" i="0" dirty="0" err="1">
                <a:solidFill>
                  <a:srgbClr val="1A63A0"/>
                </a:solidFill>
                <a:effectLst/>
                <a:latin typeface="Helvetica" panose="020B0604020202020204" pitchFamily="34" charset="0"/>
                <a:cs typeface="Helvetica" panose="020B0604020202020204" pitchFamily="34" charset="0"/>
              </a:rPr>
              <a:t>Colliders</a:t>
            </a:r>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989597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5255C72A-99B9-08B3-B1CC-A4BAFE7BBFEA}"/>
              </a:ext>
            </a:extLst>
          </p:cNvPr>
          <p:cNvSpPr>
            <a:spLocks noGrp="1"/>
          </p:cNvSpPr>
          <p:nvPr>
            <p:ph type="title"/>
          </p:nvPr>
        </p:nvSpPr>
        <p:spPr/>
        <p:txBody>
          <a:bodyPr/>
          <a:lstStyle/>
          <a:p>
            <a:r>
              <a:rPr lang="it-IT" sz="1950" dirty="0"/>
              <a:t>The Matlab File</a:t>
            </a:r>
          </a:p>
        </p:txBody>
      </p:sp>
      <p:sp>
        <p:nvSpPr>
          <p:cNvPr id="4" name="Segnaposto data 3">
            <a:extLst>
              <a:ext uri="{FF2B5EF4-FFF2-40B4-BE49-F238E27FC236}">
                <a16:creationId xmlns:a16="http://schemas.microsoft.com/office/drawing/2014/main" id="{1FBA86FF-52EF-3C97-862A-350684FE9EC7}"/>
              </a:ext>
            </a:extLst>
          </p:cNvPr>
          <p:cNvSpPr>
            <a:spLocks noGrp="1"/>
          </p:cNvSpPr>
          <p:nvPr>
            <p:ph type="dt" sz="half" idx="2"/>
          </p:nvPr>
        </p:nvSpPr>
        <p:spPr/>
        <p:txBody>
          <a:bodyPr/>
          <a:lstStyle/>
          <a:p>
            <a:pPr>
              <a:defRPr/>
            </a:pPr>
            <a:fld id="{57ADAB69-348E-2C41-AF41-E98D046040A4}" type="datetime1">
              <a:rPr lang="en-US" smtClean="0"/>
              <a:t>8/28/2023</a:t>
            </a:fld>
            <a:endParaRPr lang="en-US" dirty="0"/>
          </a:p>
        </p:txBody>
      </p:sp>
      <p:sp>
        <p:nvSpPr>
          <p:cNvPr id="5" name="Segnaposto piè di pagina 4">
            <a:extLst>
              <a:ext uri="{FF2B5EF4-FFF2-40B4-BE49-F238E27FC236}">
                <a16:creationId xmlns:a16="http://schemas.microsoft.com/office/drawing/2014/main" id="{B53DF4C0-6026-1C6E-DC32-ADB3F8265004}"/>
              </a:ext>
            </a:extLst>
          </p:cNvPr>
          <p:cNvSpPr>
            <a:spLocks noGrp="1"/>
          </p:cNvSpPr>
          <p:nvPr>
            <p:ph type="ftr" sz="quarter" idx="3"/>
          </p:nvPr>
        </p:nvSpPr>
        <p:spPr/>
        <p:txBody>
          <a:bodyPr/>
          <a:lstStyle/>
          <a:p>
            <a:pPr>
              <a:defRPr/>
            </a:pPr>
            <a:r>
              <a:rPr lang="en-US" dirty="0"/>
              <a:t>Stefano Mannucci | Midterm Report</a:t>
            </a:r>
            <a:endParaRPr lang="en-US" b="1" dirty="0"/>
          </a:p>
        </p:txBody>
      </p:sp>
      <p:sp>
        <p:nvSpPr>
          <p:cNvPr id="6" name="Segnaposto numero diapositiva 5">
            <a:extLst>
              <a:ext uri="{FF2B5EF4-FFF2-40B4-BE49-F238E27FC236}">
                <a16:creationId xmlns:a16="http://schemas.microsoft.com/office/drawing/2014/main" id="{CB6BDA78-C3B3-38E1-BA2D-7F862D18FBE4}"/>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pic>
        <p:nvPicPr>
          <p:cNvPr id="8" name="Immagine 7">
            <a:extLst>
              <a:ext uri="{FF2B5EF4-FFF2-40B4-BE49-F238E27FC236}">
                <a16:creationId xmlns:a16="http://schemas.microsoft.com/office/drawing/2014/main" id="{7BB65EF5-3A4B-E273-4341-333F29F7DA39}"/>
              </a:ext>
            </a:extLst>
          </p:cNvPr>
          <p:cNvPicPr>
            <a:picLocks noChangeAspect="1"/>
          </p:cNvPicPr>
          <p:nvPr/>
        </p:nvPicPr>
        <p:blipFill>
          <a:blip r:embed="rId3"/>
          <a:stretch>
            <a:fillRect/>
          </a:stretch>
        </p:blipFill>
        <p:spPr>
          <a:xfrm>
            <a:off x="228600" y="831403"/>
            <a:ext cx="4444423" cy="3501913"/>
          </a:xfrm>
          <a:prstGeom prst="rect">
            <a:avLst/>
          </a:prstGeom>
        </p:spPr>
      </p:pic>
      <p:pic>
        <p:nvPicPr>
          <p:cNvPr id="10" name="Immagine 9" descr="Immagine che contiene grafico&#10;&#10;Descrizione generata automaticamente">
            <a:extLst>
              <a:ext uri="{FF2B5EF4-FFF2-40B4-BE49-F238E27FC236}">
                <a16:creationId xmlns:a16="http://schemas.microsoft.com/office/drawing/2014/main" id="{6582CAFF-5DF2-CDB0-E916-ABE2F3A08E8D}"/>
              </a:ext>
            </a:extLst>
          </p:cNvPr>
          <p:cNvPicPr>
            <a:picLocks noChangeAspect="1"/>
          </p:cNvPicPr>
          <p:nvPr/>
        </p:nvPicPr>
        <p:blipFill>
          <a:blip r:embed="rId4"/>
          <a:stretch>
            <a:fillRect/>
          </a:stretch>
        </p:blipFill>
        <p:spPr>
          <a:xfrm>
            <a:off x="4765829" y="1026270"/>
            <a:ext cx="4149571" cy="3112178"/>
          </a:xfrm>
          <a:prstGeom prst="rect">
            <a:avLst/>
          </a:prstGeom>
        </p:spPr>
      </p:pic>
      <p:sp>
        <p:nvSpPr>
          <p:cNvPr id="11" name="CasellaDiTesto 10">
            <a:extLst>
              <a:ext uri="{FF2B5EF4-FFF2-40B4-BE49-F238E27FC236}">
                <a16:creationId xmlns:a16="http://schemas.microsoft.com/office/drawing/2014/main" id="{F2660B4B-93A1-2F9E-36BE-6D9980F9E993}"/>
              </a:ext>
            </a:extLst>
          </p:cNvPr>
          <p:cNvSpPr txBox="1"/>
          <p:nvPr/>
        </p:nvSpPr>
        <p:spPr>
          <a:xfrm>
            <a:off x="523782" y="4800635"/>
            <a:ext cx="8069801" cy="923330"/>
          </a:xfrm>
          <a:prstGeom prst="rect">
            <a:avLst/>
          </a:prstGeom>
          <a:noFill/>
        </p:spPr>
        <p:txBody>
          <a:bodyPr wrap="square" rtlCol="0">
            <a:spAutoFit/>
          </a:bodyPr>
          <a:lstStyle/>
          <a:p>
            <a:r>
              <a:rPr lang="it-IT" sz="1800" dirty="0">
                <a:solidFill>
                  <a:schemeClr val="accent6">
                    <a:lumMod val="50000"/>
                  </a:schemeClr>
                </a:solidFill>
                <a:latin typeface="Helvetica" panose="020B0604020202020204" pitchFamily="34" charset="0"/>
                <a:cs typeface="Helvetica" panose="020B0604020202020204" pitchFamily="34" charset="0"/>
              </a:rPr>
              <a:t>The model of the </a:t>
            </a:r>
            <a:r>
              <a:rPr lang="it-IT" sz="1800" dirty="0" err="1">
                <a:solidFill>
                  <a:schemeClr val="accent6">
                    <a:lumMod val="50000"/>
                  </a:schemeClr>
                </a:solidFill>
                <a:latin typeface="Helvetica" panose="020B0604020202020204" pitchFamily="34" charset="0"/>
                <a:cs typeface="Helvetica" panose="020B0604020202020204" pitchFamily="34" charset="0"/>
              </a:rPr>
              <a:t>critical</a:t>
            </a:r>
            <a:r>
              <a:rPr lang="it-IT" sz="1800" dirty="0">
                <a:solidFill>
                  <a:schemeClr val="accent6">
                    <a:lumMod val="50000"/>
                  </a:schemeClr>
                </a:solidFill>
                <a:latin typeface="Helvetica" panose="020B0604020202020204" pitchFamily="34" charset="0"/>
                <a:cs typeface="Helvetica" panose="020B0604020202020204" pitchFamily="34" charset="0"/>
              </a:rPr>
              <a:t> </a:t>
            </a:r>
            <a:r>
              <a:rPr lang="it-IT" sz="1800" dirty="0" err="1">
                <a:solidFill>
                  <a:schemeClr val="accent6">
                    <a:lumMod val="50000"/>
                  </a:schemeClr>
                </a:solidFill>
                <a:latin typeface="Helvetica" panose="020B0604020202020204" pitchFamily="34" charset="0"/>
                <a:cs typeface="Helvetica" panose="020B0604020202020204" pitchFamily="34" charset="0"/>
              </a:rPr>
              <a:t>current</a:t>
            </a:r>
            <a:r>
              <a:rPr lang="it-IT" sz="1800" dirty="0">
                <a:solidFill>
                  <a:schemeClr val="accent6">
                    <a:lumMod val="50000"/>
                  </a:schemeClr>
                </a:solidFill>
                <a:latin typeface="Helvetica" panose="020B0604020202020204" pitchFamily="34" charset="0"/>
                <a:cs typeface="Helvetica" panose="020B0604020202020204" pitchFamily="34" charset="0"/>
              </a:rPr>
              <a:t> </a:t>
            </a:r>
            <a:r>
              <a:rPr lang="it-IT" sz="1800" dirty="0" err="1">
                <a:solidFill>
                  <a:schemeClr val="accent6">
                    <a:lumMod val="50000"/>
                  </a:schemeClr>
                </a:solidFill>
                <a:latin typeface="Helvetica" panose="020B0604020202020204" pitchFamily="34" charset="0"/>
                <a:cs typeface="Helvetica" panose="020B0604020202020204" pitchFamily="34" charset="0"/>
              </a:rPr>
              <a:t>density</a:t>
            </a:r>
            <a:r>
              <a:rPr lang="it-IT" sz="1800" dirty="0">
                <a:solidFill>
                  <a:schemeClr val="accent6">
                    <a:lumMod val="50000"/>
                  </a:schemeClr>
                </a:solidFill>
                <a:latin typeface="Helvetica" panose="020B0604020202020204" pitchFamily="34" charset="0"/>
                <a:cs typeface="Helvetica" panose="020B0604020202020204" pitchFamily="34" charset="0"/>
              </a:rPr>
              <a:t> </a:t>
            </a:r>
            <a:r>
              <a:rPr lang="it-IT" sz="1800" dirty="0" err="1">
                <a:solidFill>
                  <a:schemeClr val="accent6">
                    <a:lumMod val="50000"/>
                  </a:schemeClr>
                </a:solidFill>
                <a:latin typeface="Helvetica" panose="020B0604020202020204" pitchFamily="34" charset="0"/>
                <a:cs typeface="Helvetica" panose="020B0604020202020204" pitchFamily="34" charset="0"/>
              </a:rPr>
              <a:t>is</a:t>
            </a:r>
            <a:r>
              <a:rPr lang="it-IT" sz="1800" dirty="0">
                <a:solidFill>
                  <a:schemeClr val="accent6">
                    <a:lumMod val="50000"/>
                  </a:schemeClr>
                </a:solidFill>
                <a:latin typeface="Helvetica" panose="020B0604020202020204" pitchFamily="34" charset="0"/>
                <a:cs typeface="Helvetica" panose="020B0604020202020204" pitchFamily="34" charset="0"/>
              </a:rPr>
              <a:t> </a:t>
            </a:r>
            <a:r>
              <a:rPr lang="it-IT" sz="1800" dirty="0" err="1">
                <a:solidFill>
                  <a:schemeClr val="accent6">
                    <a:lumMod val="50000"/>
                  </a:schemeClr>
                </a:solidFill>
                <a:latin typeface="Helvetica" panose="020B0604020202020204" pitchFamily="34" charset="0"/>
                <a:cs typeface="Helvetica" panose="020B0604020202020204" pitchFamily="34" charset="0"/>
              </a:rPr>
              <a:t>designed</a:t>
            </a:r>
            <a:r>
              <a:rPr lang="it-IT" sz="1800" dirty="0">
                <a:solidFill>
                  <a:schemeClr val="accent6">
                    <a:lumMod val="50000"/>
                  </a:schemeClr>
                </a:solidFill>
                <a:latin typeface="Helvetica" panose="020B0604020202020204" pitchFamily="34" charset="0"/>
                <a:cs typeface="Helvetica" panose="020B0604020202020204" pitchFamily="34" charset="0"/>
              </a:rPr>
              <a:t> to be general, in </a:t>
            </a:r>
            <a:r>
              <a:rPr lang="it-IT" sz="1800" dirty="0" err="1">
                <a:solidFill>
                  <a:schemeClr val="accent6">
                    <a:lumMod val="50000"/>
                  </a:schemeClr>
                </a:solidFill>
                <a:latin typeface="Helvetica" panose="020B0604020202020204" pitchFamily="34" charset="0"/>
                <a:cs typeface="Helvetica" panose="020B0604020202020204" pitchFamily="34" charset="0"/>
              </a:rPr>
              <a:t>particular</a:t>
            </a:r>
            <a:r>
              <a:rPr lang="it-IT" sz="1800" dirty="0">
                <a:solidFill>
                  <a:schemeClr val="accent6">
                    <a:lumMod val="50000"/>
                  </a:schemeClr>
                </a:solidFill>
                <a:latin typeface="Helvetica" panose="020B0604020202020204" pitchFamily="34" charset="0"/>
                <a:cs typeface="Helvetica" panose="020B0604020202020204" pitchFamily="34" charset="0"/>
              </a:rPr>
              <a:t> </a:t>
            </a:r>
            <a:r>
              <a:rPr lang="it-IT" sz="1800" dirty="0" err="1">
                <a:solidFill>
                  <a:schemeClr val="accent6">
                    <a:lumMod val="50000"/>
                  </a:schemeClr>
                </a:solidFill>
                <a:latin typeface="Helvetica" panose="020B0604020202020204" pitchFamily="34" charset="0"/>
                <a:cs typeface="Helvetica" panose="020B0604020202020204" pitchFamily="34" charset="0"/>
              </a:rPr>
              <a:t>maintaining</a:t>
            </a:r>
            <a:r>
              <a:rPr lang="it-IT" sz="1800" dirty="0">
                <a:solidFill>
                  <a:schemeClr val="accent6">
                    <a:lumMod val="50000"/>
                  </a:schemeClr>
                </a:solidFill>
                <a:latin typeface="Helvetica" panose="020B0604020202020204" pitchFamily="34" charset="0"/>
                <a:cs typeface="Helvetica" panose="020B0604020202020204" pitchFamily="34" charset="0"/>
              </a:rPr>
              <a:t> the </a:t>
            </a:r>
            <a:r>
              <a:rPr lang="it-IT" sz="1800" dirty="0" err="1">
                <a:solidFill>
                  <a:schemeClr val="accent6">
                    <a:lumMod val="50000"/>
                  </a:schemeClr>
                </a:solidFill>
                <a:latin typeface="Helvetica" panose="020B0604020202020204" pitchFamily="34" charset="0"/>
                <a:cs typeface="Helvetica" panose="020B0604020202020204" pitchFamily="34" charset="0"/>
              </a:rPr>
              <a:t>dependencies</a:t>
            </a:r>
            <a:r>
              <a:rPr lang="it-IT" sz="1800" dirty="0">
                <a:solidFill>
                  <a:schemeClr val="accent6">
                    <a:lumMod val="50000"/>
                  </a:schemeClr>
                </a:solidFill>
                <a:latin typeface="Helvetica" panose="020B0604020202020204" pitchFamily="34" charset="0"/>
                <a:cs typeface="Helvetica" panose="020B0604020202020204" pitchFamily="34" charset="0"/>
              </a:rPr>
              <a:t> on temperature and on the </a:t>
            </a:r>
            <a:r>
              <a:rPr lang="it-IT" sz="1800" dirty="0" err="1">
                <a:solidFill>
                  <a:schemeClr val="accent6">
                    <a:lumMod val="50000"/>
                  </a:schemeClr>
                </a:solidFill>
                <a:latin typeface="Helvetica" panose="020B0604020202020204" pitchFamily="34" charset="0"/>
                <a:cs typeface="Helvetica" panose="020B0604020202020204" pitchFamily="34" charset="0"/>
              </a:rPr>
              <a:t>magnetic</a:t>
            </a:r>
            <a:r>
              <a:rPr lang="it-IT" sz="1800" dirty="0">
                <a:solidFill>
                  <a:schemeClr val="accent6">
                    <a:lumMod val="50000"/>
                  </a:schemeClr>
                </a:solidFill>
                <a:latin typeface="Helvetica" panose="020B0604020202020204" pitchFamily="34" charset="0"/>
                <a:cs typeface="Helvetica" panose="020B0604020202020204" pitchFamily="34" charset="0"/>
              </a:rPr>
              <a:t> field.</a:t>
            </a:r>
          </a:p>
        </p:txBody>
      </p:sp>
    </p:spTree>
    <p:extLst>
      <p:ext uri="{BB962C8B-B14F-4D97-AF65-F5344CB8AC3E}">
        <p14:creationId xmlns:p14="http://schemas.microsoft.com/office/powerpoint/2010/main" val="3884571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3CC7CF03-6DF6-2342-B3E1-C88BE576829C}"/>
              </a:ext>
            </a:extLst>
          </p:cNvPr>
          <p:cNvPicPr>
            <a:picLocks noChangeAspect="1"/>
          </p:cNvPicPr>
          <p:nvPr/>
        </p:nvPicPr>
        <p:blipFill>
          <a:blip r:embed="rId3">
            <a:alphaModFix/>
          </a:blip>
          <a:stretch>
            <a:fillRect/>
          </a:stretch>
        </p:blipFill>
        <p:spPr>
          <a:xfrm>
            <a:off x="4936638" y="1355034"/>
            <a:ext cx="4037885" cy="2808593"/>
          </a:xfrm>
          <a:prstGeom prst="rect">
            <a:avLst/>
          </a:prstGeom>
          <a:noFill/>
          <a:effectLst>
            <a:outerShdw blurRad="1257300" dist="50800" dir="5400000" algn="ctr" rotWithShape="0">
              <a:srgbClr val="000000">
                <a:alpha val="0"/>
              </a:srgbClr>
            </a:outerShdw>
          </a:effectLst>
        </p:spPr>
      </p:pic>
      <mc:AlternateContent xmlns:mc="http://schemas.openxmlformats.org/markup-compatibility/2006">
        <mc:Choice xmlns:a14="http://schemas.microsoft.com/office/drawing/2010/main" Requires="a14">
          <p:sp>
            <p:nvSpPr>
              <p:cNvPr id="2" name="Segnaposto contenuto 1">
                <a:extLst>
                  <a:ext uri="{FF2B5EF4-FFF2-40B4-BE49-F238E27FC236}">
                    <a16:creationId xmlns:a16="http://schemas.microsoft.com/office/drawing/2014/main" id="{39E21073-8C1B-1482-2434-D9D799877A66}"/>
                  </a:ext>
                </a:extLst>
              </p:cNvPr>
              <p:cNvSpPr>
                <a:spLocks noGrp="1"/>
              </p:cNvSpPr>
              <p:nvPr>
                <p:ph idx="1"/>
              </p:nvPr>
            </p:nvSpPr>
            <p:spPr>
              <a:xfrm>
                <a:off x="114606" y="696784"/>
                <a:ext cx="4750357" cy="5101187"/>
              </a:xfrm>
            </p:spPr>
            <p:txBody>
              <a:bodyPr/>
              <a:lstStyle/>
              <a:p>
                <a:r>
                  <a:rPr lang="it-IT" sz="1600" dirty="0">
                    <a:solidFill>
                      <a:schemeClr val="accent6">
                        <a:lumMod val="50000"/>
                      </a:schemeClr>
                    </a:solidFill>
                  </a:rPr>
                  <a:t>Until </a:t>
                </a:r>
                <a:r>
                  <a:rPr lang="it-IT" sz="1600" dirty="0" err="1">
                    <a:solidFill>
                      <a:schemeClr val="accent6">
                        <a:lumMod val="50000"/>
                      </a:schemeClr>
                    </a:solidFill>
                  </a:rPr>
                  <a:t>this</a:t>
                </a:r>
                <a:r>
                  <a:rPr lang="it-IT" sz="1600" dirty="0">
                    <a:solidFill>
                      <a:schemeClr val="accent6">
                        <a:lumMod val="50000"/>
                      </a:schemeClr>
                    </a:solidFill>
                  </a:rPr>
                  <a:t> point the model </a:t>
                </a:r>
                <a:r>
                  <a:rPr lang="it-IT" sz="1600" dirty="0" err="1">
                    <a:solidFill>
                      <a:schemeClr val="accent6">
                        <a:lumMod val="50000"/>
                      </a:schemeClr>
                    </a:solidFill>
                  </a:rPr>
                  <a:t>considers</a:t>
                </a:r>
                <a:r>
                  <a:rPr lang="it-IT" sz="1600" dirty="0">
                    <a:solidFill>
                      <a:schemeClr val="accent6">
                        <a:lumMod val="50000"/>
                      </a:schemeClr>
                    </a:solidFill>
                  </a:rPr>
                  <a:t> </a:t>
                </a:r>
                <a:r>
                  <a:rPr lang="it-IT" sz="1600" dirty="0" err="1">
                    <a:solidFill>
                      <a:schemeClr val="accent6">
                        <a:lumMod val="50000"/>
                      </a:schemeClr>
                    </a:solidFill>
                  </a:rPr>
                  <a:t>constant</a:t>
                </a:r>
                <a:r>
                  <a:rPr lang="it-IT" sz="1600" dirty="0">
                    <a:solidFill>
                      <a:schemeClr val="accent6">
                        <a:lumMod val="50000"/>
                      </a:schemeClr>
                    </a:solidFill>
                  </a:rPr>
                  <a:t> </a:t>
                </a:r>
                <a:r>
                  <a:rPr lang="it-IT" sz="1600" dirty="0" err="1">
                    <a:solidFill>
                      <a:schemeClr val="accent6">
                        <a:lumMod val="50000"/>
                      </a:schemeClr>
                    </a:solidFill>
                  </a:rPr>
                  <a:t>external</a:t>
                </a:r>
                <a:r>
                  <a:rPr lang="it-IT" sz="1600" dirty="0">
                    <a:solidFill>
                      <a:schemeClr val="accent6">
                        <a:lumMod val="50000"/>
                      </a:schemeClr>
                    </a:solidFill>
                  </a:rPr>
                  <a:t> </a:t>
                </a:r>
                <a:r>
                  <a:rPr lang="it-IT" sz="1600" dirty="0" err="1">
                    <a:solidFill>
                      <a:schemeClr val="accent6">
                        <a:lumMod val="50000"/>
                      </a:schemeClr>
                    </a:solidFill>
                  </a:rPr>
                  <a:t>magnetic</a:t>
                </a:r>
                <a:r>
                  <a:rPr lang="it-IT" sz="1600" dirty="0">
                    <a:solidFill>
                      <a:schemeClr val="accent6">
                        <a:lumMod val="50000"/>
                      </a:schemeClr>
                    </a:solidFill>
                  </a:rPr>
                  <a:t> field. One of the </a:t>
                </a:r>
                <a:r>
                  <a:rPr lang="it-IT" sz="1600" dirty="0" err="1">
                    <a:solidFill>
                      <a:schemeClr val="accent6">
                        <a:lumMod val="50000"/>
                      </a:schemeClr>
                    </a:solidFill>
                  </a:rPr>
                  <a:t>next</a:t>
                </a:r>
                <a:r>
                  <a:rPr lang="it-IT" sz="1600" dirty="0">
                    <a:solidFill>
                      <a:schemeClr val="accent6">
                        <a:lumMod val="50000"/>
                      </a:schemeClr>
                    </a:solidFill>
                  </a:rPr>
                  <a:t> steps </a:t>
                </a:r>
                <a:r>
                  <a:rPr lang="it-IT" sz="1600" dirty="0" err="1">
                    <a:solidFill>
                      <a:schemeClr val="accent6">
                        <a:lumMod val="50000"/>
                      </a:schemeClr>
                    </a:solidFill>
                  </a:rPr>
                  <a:t>is</a:t>
                </a:r>
                <a:r>
                  <a:rPr lang="it-IT" sz="1600" dirty="0">
                    <a:solidFill>
                      <a:schemeClr val="accent6">
                        <a:lumMod val="50000"/>
                      </a:schemeClr>
                    </a:solidFill>
                  </a:rPr>
                  <a:t> to use </a:t>
                </a:r>
                <a:r>
                  <a:rPr lang="it-IT" sz="1600" dirty="0" err="1">
                    <a:solidFill>
                      <a:schemeClr val="accent6">
                        <a:lumMod val="50000"/>
                      </a:schemeClr>
                    </a:solidFill>
                  </a:rPr>
                  <a:t>it</a:t>
                </a:r>
                <a:r>
                  <a:rPr lang="it-IT" sz="1600" dirty="0">
                    <a:solidFill>
                      <a:schemeClr val="accent6">
                        <a:lumMod val="50000"/>
                      </a:schemeClr>
                    </a:solidFill>
                  </a:rPr>
                  <a:t> to </a:t>
                </a:r>
                <a:r>
                  <a:rPr lang="it-IT" sz="1600" dirty="0" err="1">
                    <a:solidFill>
                      <a:schemeClr val="accent6">
                        <a:lumMod val="50000"/>
                      </a:schemeClr>
                    </a:solidFill>
                  </a:rPr>
                  <a:t>analyze</a:t>
                </a:r>
                <a:r>
                  <a:rPr lang="it-IT" sz="1600" dirty="0">
                    <a:solidFill>
                      <a:schemeClr val="accent6">
                        <a:lumMod val="50000"/>
                      </a:schemeClr>
                    </a:solidFill>
                  </a:rPr>
                  <a:t> the AC </a:t>
                </a:r>
                <a:r>
                  <a:rPr lang="it-IT" sz="1600" dirty="0" err="1">
                    <a:solidFill>
                      <a:schemeClr val="accent6">
                        <a:lumMod val="50000"/>
                      </a:schemeClr>
                    </a:solidFill>
                  </a:rPr>
                  <a:t>losses</a:t>
                </a:r>
                <a:r>
                  <a:rPr lang="it-IT" sz="1600" dirty="0">
                    <a:solidFill>
                      <a:schemeClr val="accent6">
                        <a:lumMod val="50000"/>
                      </a:schemeClr>
                    </a:solidFill>
                  </a:rPr>
                  <a:t> in a </a:t>
                </a:r>
                <a:r>
                  <a:rPr lang="it-IT" sz="1600" dirty="0" err="1">
                    <a:solidFill>
                      <a:schemeClr val="accent6">
                        <a:lumMod val="50000"/>
                      </a:schemeClr>
                    </a:solidFill>
                  </a:rPr>
                  <a:t>dipole</a:t>
                </a:r>
                <a:r>
                  <a:rPr lang="it-IT" sz="1600" dirty="0">
                    <a:solidFill>
                      <a:schemeClr val="accent6">
                        <a:lumMod val="50000"/>
                      </a:schemeClr>
                    </a:solidFill>
                  </a:rPr>
                  <a:t> with a </a:t>
                </a:r>
                <a:r>
                  <a:rPr lang="it-IT" sz="1600" dirty="0" err="1">
                    <a:solidFill>
                      <a:schemeClr val="accent6">
                        <a:lumMod val="50000"/>
                      </a:schemeClr>
                    </a:solidFill>
                  </a:rPr>
                  <a:t>not</a:t>
                </a:r>
                <a:r>
                  <a:rPr lang="it-IT" sz="1600" dirty="0">
                    <a:solidFill>
                      <a:schemeClr val="accent6">
                        <a:lumMod val="50000"/>
                      </a:schemeClr>
                    </a:solidFill>
                  </a:rPr>
                  <a:t> </a:t>
                </a:r>
                <a:r>
                  <a:rPr lang="it-IT" sz="1600" dirty="0" err="1">
                    <a:solidFill>
                      <a:schemeClr val="accent6">
                        <a:lumMod val="50000"/>
                      </a:schemeClr>
                    </a:solidFill>
                  </a:rPr>
                  <a:t>homogeneous</a:t>
                </a:r>
                <a:r>
                  <a:rPr lang="it-IT" sz="1600" dirty="0">
                    <a:solidFill>
                      <a:schemeClr val="accent6">
                        <a:lumMod val="50000"/>
                      </a:schemeClr>
                    </a:solidFill>
                  </a:rPr>
                  <a:t> </a:t>
                </a:r>
                <a:r>
                  <a:rPr lang="it-IT" sz="1600" dirty="0" err="1">
                    <a:solidFill>
                      <a:schemeClr val="accent6">
                        <a:lumMod val="50000"/>
                      </a:schemeClr>
                    </a:solidFill>
                  </a:rPr>
                  <a:t>magnetic</a:t>
                </a:r>
                <a:r>
                  <a:rPr lang="it-IT" sz="1600" dirty="0">
                    <a:solidFill>
                      <a:schemeClr val="accent6">
                        <a:lumMod val="50000"/>
                      </a:schemeClr>
                    </a:solidFill>
                  </a:rPr>
                  <a:t> field (</a:t>
                </a:r>
                <a:r>
                  <a:rPr lang="it-IT" sz="1600" dirty="0" err="1">
                    <a:solidFill>
                      <a:schemeClr val="accent6">
                        <a:lumMod val="50000"/>
                      </a:schemeClr>
                    </a:solidFill>
                  </a:rPr>
                  <a:t>as</a:t>
                </a:r>
                <a:r>
                  <a:rPr lang="it-IT" sz="1600" dirty="0">
                    <a:solidFill>
                      <a:schemeClr val="accent6">
                        <a:lumMod val="50000"/>
                      </a:schemeClr>
                    </a:solidFill>
                  </a:rPr>
                  <a:t> </a:t>
                </a:r>
                <a:r>
                  <a:rPr lang="it-IT" sz="1600" dirty="0" err="1">
                    <a:solidFill>
                      <a:schemeClr val="accent6">
                        <a:lumMod val="50000"/>
                      </a:schemeClr>
                    </a:solidFill>
                  </a:rPr>
                  <a:t>we</a:t>
                </a:r>
                <a:r>
                  <a:rPr lang="it-IT" sz="1600" dirty="0">
                    <a:solidFill>
                      <a:schemeClr val="accent6">
                        <a:lumMod val="50000"/>
                      </a:schemeClr>
                    </a:solidFill>
                  </a:rPr>
                  <a:t> can </a:t>
                </a:r>
                <a:r>
                  <a:rPr lang="it-IT" sz="1600" dirty="0" err="1">
                    <a:solidFill>
                      <a:schemeClr val="accent6">
                        <a:lumMod val="50000"/>
                      </a:schemeClr>
                    </a:solidFill>
                  </a:rPr>
                  <a:t>see</a:t>
                </a:r>
                <a:r>
                  <a:rPr lang="it-IT" sz="1600" dirty="0">
                    <a:solidFill>
                      <a:schemeClr val="accent6">
                        <a:lumMod val="50000"/>
                      </a:schemeClr>
                    </a:solidFill>
                  </a:rPr>
                  <a:t> from the picture). To do </a:t>
                </a:r>
                <a:r>
                  <a:rPr lang="it-IT" sz="1600" dirty="0" err="1">
                    <a:solidFill>
                      <a:schemeClr val="accent6">
                        <a:lumMod val="50000"/>
                      </a:schemeClr>
                    </a:solidFill>
                  </a:rPr>
                  <a:t>that</a:t>
                </a:r>
                <a:r>
                  <a:rPr lang="it-IT" sz="1600" dirty="0">
                    <a:solidFill>
                      <a:schemeClr val="accent6">
                        <a:lumMod val="50000"/>
                      </a:schemeClr>
                    </a:solidFill>
                  </a:rPr>
                  <a:t> </a:t>
                </a:r>
                <a:r>
                  <a:rPr lang="it-IT" sz="1600" dirty="0" err="1">
                    <a:solidFill>
                      <a:schemeClr val="accent6">
                        <a:lumMod val="50000"/>
                      </a:schemeClr>
                    </a:solidFill>
                  </a:rPr>
                  <a:t>is</a:t>
                </a:r>
                <a:r>
                  <a:rPr lang="it-IT" sz="1600" dirty="0">
                    <a:solidFill>
                      <a:schemeClr val="accent6">
                        <a:lumMod val="50000"/>
                      </a:schemeClr>
                    </a:solidFill>
                  </a:rPr>
                  <a:t> </a:t>
                </a:r>
                <a:r>
                  <a:rPr lang="it-IT" sz="1600" dirty="0" err="1">
                    <a:solidFill>
                      <a:schemeClr val="accent6">
                        <a:lumMod val="50000"/>
                      </a:schemeClr>
                    </a:solidFill>
                  </a:rPr>
                  <a:t>needed</a:t>
                </a:r>
                <a:r>
                  <a:rPr lang="it-IT" sz="1600" dirty="0">
                    <a:solidFill>
                      <a:schemeClr val="accent6">
                        <a:lumMod val="50000"/>
                      </a:schemeClr>
                    </a:solidFill>
                  </a:rPr>
                  <a:t> to divide the coil in small </a:t>
                </a:r>
                <a:r>
                  <a:rPr lang="it-IT" sz="1600" dirty="0" err="1">
                    <a:solidFill>
                      <a:schemeClr val="accent6">
                        <a:lumMod val="50000"/>
                      </a:schemeClr>
                    </a:solidFill>
                  </a:rPr>
                  <a:t>homogeneous</a:t>
                </a:r>
                <a:r>
                  <a:rPr lang="it-IT" sz="1600" dirty="0">
                    <a:solidFill>
                      <a:schemeClr val="accent6">
                        <a:lumMod val="50000"/>
                      </a:schemeClr>
                    </a:solidFill>
                  </a:rPr>
                  <a:t> parts. </a:t>
                </a:r>
                <a:r>
                  <a:rPr lang="it-IT" sz="1600" dirty="0" err="1">
                    <a:solidFill>
                      <a:schemeClr val="accent6">
                        <a:lumMod val="50000"/>
                      </a:schemeClr>
                    </a:solidFill>
                  </a:rPr>
                  <a:t>It</a:t>
                </a:r>
                <a:r>
                  <a:rPr lang="it-IT" sz="1600" dirty="0">
                    <a:solidFill>
                      <a:schemeClr val="accent6">
                        <a:lumMod val="50000"/>
                      </a:schemeClr>
                    </a:solidFill>
                  </a:rPr>
                  <a:t> </a:t>
                </a:r>
                <a:r>
                  <a:rPr lang="it-IT" sz="1600" dirty="0" err="1">
                    <a:solidFill>
                      <a:schemeClr val="accent6">
                        <a:lumMod val="50000"/>
                      </a:schemeClr>
                    </a:solidFill>
                  </a:rPr>
                  <a:t>is</a:t>
                </a:r>
                <a:r>
                  <a:rPr lang="it-IT" sz="1600" dirty="0">
                    <a:solidFill>
                      <a:schemeClr val="accent6">
                        <a:lumMod val="50000"/>
                      </a:schemeClr>
                    </a:solidFill>
                  </a:rPr>
                  <a:t> </a:t>
                </a:r>
                <a:r>
                  <a:rPr lang="it-IT" sz="1600" dirty="0" err="1">
                    <a:solidFill>
                      <a:schemeClr val="accent6">
                        <a:lumMod val="50000"/>
                      </a:schemeClr>
                    </a:solidFill>
                  </a:rPr>
                  <a:t>interesting</a:t>
                </a:r>
                <a:r>
                  <a:rPr lang="it-IT" sz="1600" dirty="0">
                    <a:solidFill>
                      <a:schemeClr val="accent6">
                        <a:lumMod val="50000"/>
                      </a:schemeClr>
                    </a:solidFill>
                  </a:rPr>
                  <a:t> to </a:t>
                </a:r>
                <a:r>
                  <a:rPr lang="it-IT" sz="1600" dirty="0" err="1">
                    <a:solidFill>
                      <a:schemeClr val="accent6">
                        <a:lumMod val="50000"/>
                      </a:schemeClr>
                    </a:solidFill>
                  </a:rPr>
                  <a:t>underline</a:t>
                </a:r>
                <a:r>
                  <a:rPr lang="it-IT" sz="1600" dirty="0">
                    <a:solidFill>
                      <a:schemeClr val="accent6">
                        <a:lumMod val="50000"/>
                      </a:schemeClr>
                    </a:solidFill>
                  </a:rPr>
                  <a:t> </a:t>
                </a:r>
                <a:r>
                  <a:rPr lang="it-IT" sz="1600" dirty="0" err="1">
                    <a:solidFill>
                      <a:schemeClr val="accent6">
                        <a:lumMod val="50000"/>
                      </a:schemeClr>
                    </a:solidFill>
                  </a:rPr>
                  <a:t>that</a:t>
                </a:r>
                <a:r>
                  <a:rPr lang="it-IT" sz="1600" dirty="0">
                    <a:solidFill>
                      <a:schemeClr val="accent6">
                        <a:lumMod val="50000"/>
                      </a:schemeClr>
                    </a:solidFill>
                  </a:rPr>
                  <a:t> the </a:t>
                </a:r>
                <a:r>
                  <a:rPr lang="it-IT" sz="1600" dirty="0" err="1">
                    <a:solidFill>
                      <a:schemeClr val="accent6">
                        <a:lumMod val="50000"/>
                      </a:schemeClr>
                    </a:solidFill>
                  </a:rPr>
                  <a:t>magnetic</a:t>
                </a:r>
                <a:r>
                  <a:rPr lang="it-IT" sz="1600" dirty="0">
                    <a:solidFill>
                      <a:schemeClr val="accent6">
                        <a:lumMod val="50000"/>
                      </a:schemeClr>
                    </a:solidFill>
                  </a:rPr>
                  <a:t> field in the case of a </a:t>
                </a:r>
                <a:r>
                  <a:rPr lang="it-IT" sz="1600" dirty="0" err="1">
                    <a:solidFill>
                      <a:schemeClr val="accent6">
                        <a:lumMod val="50000"/>
                      </a:schemeClr>
                    </a:solidFill>
                  </a:rPr>
                  <a:t>dipole</a:t>
                </a:r>
                <a:r>
                  <a:rPr lang="it-IT" sz="1600" dirty="0">
                    <a:solidFill>
                      <a:schemeClr val="accent6">
                        <a:lumMod val="50000"/>
                      </a:schemeClr>
                    </a:solidFill>
                  </a:rPr>
                  <a:t> </a:t>
                </a:r>
                <a:r>
                  <a:rPr lang="it-IT" sz="1600" dirty="0" err="1">
                    <a:solidFill>
                      <a:schemeClr val="accent6">
                        <a:lumMod val="50000"/>
                      </a:schemeClr>
                    </a:solidFill>
                  </a:rPr>
                  <a:t>is</a:t>
                </a:r>
                <a:r>
                  <a:rPr lang="it-IT" sz="1600" dirty="0">
                    <a:solidFill>
                      <a:schemeClr val="accent6">
                        <a:lumMod val="50000"/>
                      </a:schemeClr>
                    </a:solidFill>
                  </a:rPr>
                  <a:t> </a:t>
                </a:r>
                <a:r>
                  <a:rPr lang="it-IT" sz="1600" dirty="0" err="1">
                    <a:solidFill>
                      <a:schemeClr val="accent6">
                        <a:lumMod val="50000"/>
                      </a:schemeClr>
                    </a:solidFill>
                  </a:rPr>
                  <a:t>changing</a:t>
                </a:r>
                <a:r>
                  <a:rPr lang="it-IT" sz="1600" dirty="0">
                    <a:solidFill>
                      <a:schemeClr val="accent6">
                        <a:lumMod val="50000"/>
                      </a:schemeClr>
                    </a:solidFill>
                  </a:rPr>
                  <a:t> in </a:t>
                </a:r>
                <a:r>
                  <a:rPr lang="it-IT" sz="1600" dirty="0" err="1">
                    <a:solidFill>
                      <a:schemeClr val="accent6">
                        <a:lumMod val="50000"/>
                      </a:schemeClr>
                    </a:solidFill>
                  </a:rPr>
                  <a:t>amplitude</a:t>
                </a:r>
                <a:r>
                  <a:rPr lang="it-IT" sz="1600" dirty="0">
                    <a:solidFill>
                      <a:schemeClr val="accent6">
                        <a:lumMod val="50000"/>
                      </a:schemeClr>
                    </a:solidFill>
                  </a:rPr>
                  <a:t> and in </a:t>
                </a:r>
                <a:r>
                  <a:rPr lang="it-IT" sz="1600" dirty="0" err="1">
                    <a:solidFill>
                      <a:schemeClr val="accent6">
                        <a:lumMod val="50000"/>
                      </a:schemeClr>
                    </a:solidFill>
                  </a:rPr>
                  <a:t>direction</a:t>
                </a:r>
                <a:r>
                  <a:rPr lang="it-IT" sz="1600" dirty="0">
                    <a:solidFill>
                      <a:schemeClr val="accent6">
                        <a:lumMod val="50000"/>
                      </a:schemeClr>
                    </a:solidFill>
                  </a:rPr>
                  <a:t>;</a:t>
                </a:r>
              </a:p>
              <a:p>
                <a:r>
                  <a:rPr lang="it-IT" sz="1600" dirty="0" err="1">
                    <a:solidFill>
                      <a:schemeClr val="accent6">
                        <a:lumMod val="50000"/>
                      </a:schemeClr>
                    </a:solidFill>
                  </a:rPr>
                  <a:t>Obtain</a:t>
                </a:r>
                <a:r>
                  <a:rPr lang="it-IT" sz="1600" dirty="0">
                    <a:solidFill>
                      <a:schemeClr val="accent6">
                        <a:lumMod val="50000"/>
                      </a:schemeClr>
                    </a:solidFill>
                  </a:rPr>
                  <a:t> the </a:t>
                </a:r>
                <a:r>
                  <a:rPr lang="it-IT" sz="1600" dirty="0" err="1">
                    <a:solidFill>
                      <a:schemeClr val="accent6">
                        <a:lumMod val="50000"/>
                      </a:schemeClr>
                    </a:solidFill>
                  </a:rPr>
                  <a:t>numerical</a:t>
                </a:r>
                <a:r>
                  <a:rPr lang="it-IT" sz="1600" dirty="0">
                    <a:solidFill>
                      <a:schemeClr val="accent6">
                        <a:lumMod val="50000"/>
                      </a:schemeClr>
                    </a:solidFill>
                  </a:rPr>
                  <a:t> </a:t>
                </a:r>
                <a:r>
                  <a:rPr lang="it-IT" sz="1600" dirty="0" err="1">
                    <a:solidFill>
                      <a:schemeClr val="accent6">
                        <a:lumMod val="50000"/>
                      </a:schemeClr>
                    </a:solidFill>
                  </a:rPr>
                  <a:t>values</a:t>
                </a:r>
                <a:r>
                  <a:rPr lang="it-IT" sz="1600" dirty="0">
                    <a:solidFill>
                      <a:schemeClr val="accent6">
                        <a:lumMod val="50000"/>
                      </a:schemeClr>
                    </a:solidFill>
                  </a:rPr>
                  <a:t> of the </a:t>
                </a:r>
                <a:r>
                  <a:rPr lang="it-IT" sz="1600" dirty="0" err="1">
                    <a:solidFill>
                      <a:schemeClr val="accent6">
                        <a:lumMod val="50000"/>
                      </a:schemeClr>
                    </a:solidFill>
                  </a:rPr>
                  <a:t>critical</a:t>
                </a:r>
                <a:r>
                  <a:rPr lang="it-IT" sz="1600" dirty="0">
                    <a:solidFill>
                      <a:schemeClr val="accent6">
                        <a:lumMod val="50000"/>
                      </a:schemeClr>
                    </a:solidFill>
                  </a:rPr>
                  <a:t> frequency;</a:t>
                </a:r>
              </a:p>
              <a:p>
                <a:r>
                  <a:rPr lang="it-IT" sz="1600" dirty="0">
                    <a:solidFill>
                      <a:schemeClr val="accent6">
                        <a:lumMod val="50000"/>
                      </a:schemeClr>
                    </a:solidFill>
                  </a:rPr>
                  <a:t>Use of this model to analyze superconducting magnets made of different materials like </a:t>
                </a:r>
                <a14:m>
                  <m:oMath xmlns:m="http://schemas.openxmlformats.org/officeDocument/2006/math">
                    <m:r>
                      <a:rPr lang="it-IT" sz="1600" b="0" i="1" smtClean="0">
                        <a:solidFill>
                          <a:schemeClr val="accent6">
                            <a:lumMod val="50000"/>
                          </a:schemeClr>
                        </a:solidFill>
                        <a:latin typeface="Cambria Math" panose="02040503050406030204" pitchFamily="18" charset="0"/>
                      </a:rPr>
                      <m:t>𝑁𝑏𝑇𝑖</m:t>
                    </m:r>
                  </m:oMath>
                </a14:m>
                <a:r>
                  <a:rPr lang="it-IT" sz="1600" dirty="0">
                    <a:solidFill>
                      <a:schemeClr val="accent6">
                        <a:lumMod val="50000"/>
                      </a:schemeClr>
                    </a:solidFill>
                  </a:rPr>
                  <a:t>, </a:t>
                </a:r>
                <a14:m>
                  <m:oMath xmlns:m="http://schemas.openxmlformats.org/officeDocument/2006/math">
                    <m:sSub>
                      <m:sSubPr>
                        <m:ctrlPr>
                          <a:rPr lang="it-IT" sz="1600" i="1" smtClean="0">
                            <a:solidFill>
                              <a:schemeClr val="accent6">
                                <a:lumMod val="50000"/>
                              </a:schemeClr>
                            </a:solidFill>
                            <a:latin typeface="Cambria Math" panose="02040503050406030204" pitchFamily="18" charset="0"/>
                          </a:rPr>
                        </m:ctrlPr>
                      </m:sSubPr>
                      <m:e>
                        <m:r>
                          <a:rPr lang="it-IT" sz="1600" b="0" i="1" smtClean="0">
                            <a:solidFill>
                              <a:schemeClr val="accent6">
                                <a:lumMod val="50000"/>
                              </a:schemeClr>
                            </a:solidFill>
                            <a:latin typeface="Cambria Math" panose="02040503050406030204" pitchFamily="18" charset="0"/>
                          </a:rPr>
                          <m:t>𝑁𝑏</m:t>
                        </m:r>
                      </m:e>
                      <m:sub>
                        <m:r>
                          <a:rPr lang="it-IT" sz="1600" b="0" i="1" smtClean="0">
                            <a:solidFill>
                              <a:schemeClr val="accent6">
                                <a:lumMod val="50000"/>
                              </a:schemeClr>
                            </a:solidFill>
                            <a:latin typeface="Cambria Math" panose="02040503050406030204" pitchFamily="18" charset="0"/>
                          </a:rPr>
                          <m:t>3</m:t>
                        </m:r>
                      </m:sub>
                    </m:sSub>
                    <m:r>
                      <a:rPr lang="it-IT" sz="1600" b="0" i="1" smtClean="0">
                        <a:solidFill>
                          <a:schemeClr val="accent6">
                            <a:lumMod val="50000"/>
                          </a:schemeClr>
                        </a:solidFill>
                        <a:latin typeface="Cambria Math" panose="02040503050406030204" pitchFamily="18" charset="0"/>
                      </a:rPr>
                      <m:t>𝑆𝑛</m:t>
                    </m:r>
                  </m:oMath>
                </a14:m>
                <a:r>
                  <a:rPr lang="it-IT" sz="1600" dirty="0">
                    <a:solidFill>
                      <a:schemeClr val="accent6">
                        <a:lumMod val="50000"/>
                      </a:schemeClr>
                    </a:solidFill>
                  </a:rPr>
                  <a:t>, </a:t>
                </a:r>
                <a14:m>
                  <m:oMath xmlns:m="http://schemas.openxmlformats.org/officeDocument/2006/math">
                    <m:r>
                      <a:rPr lang="it-IT" sz="1600" b="0" i="1" smtClean="0">
                        <a:solidFill>
                          <a:schemeClr val="accent6">
                            <a:lumMod val="50000"/>
                          </a:schemeClr>
                        </a:solidFill>
                        <a:latin typeface="Cambria Math" panose="02040503050406030204" pitchFamily="18" charset="0"/>
                      </a:rPr>
                      <m:t>𝐵𝑆𝑆𝐶𝑂</m:t>
                    </m:r>
                    <m:r>
                      <a:rPr lang="it-IT" sz="1600" b="0" i="1" smtClean="0">
                        <a:solidFill>
                          <a:schemeClr val="accent6">
                            <a:lumMod val="50000"/>
                          </a:schemeClr>
                        </a:solidFill>
                        <a:latin typeface="Cambria Math" panose="02040503050406030204" pitchFamily="18" charset="0"/>
                      </a:rPr>
                      <m:t>,  </m:t>
                    </m:r>
                    <m:sSub>
                      <m:sSubPr>
                        <m:ctrlPr>
                          <a:rPr lang="it-IT" sz="1600" i="1">
                            <a:solidFill>
                              <a:schemeClr val="accent6">
                                <a:lumMod val="50000"/>
                              </a:schemeClr>
                            </a:solidFill>
                            <a:latin typeface="Cambria Math" panose="02040503050406030204" pitchFamily="18" charset="0"/>
                          </a:rPr>
                        </m:ctrlPr>
                      </m:sSubPr>
                      <m:e>
                        <m:r>
                          <a:rPr lang="it-IT" sz="1600" i="1">
                            <a:solidFill>
                              <a:schemeClr val="accent6">
                                <a:lumMod val="50000"/>
                              </a:schemeClr>
                            </a:solidFill>
                            <a:latin typeface="Cambria Math" panose="02040503050406030204" pitchFamily="18" charset="0"/>
                          </a:rPr>
                          <m:t>𝑁𝑏</m:t>
                        </m:r>
                      </m:e>
                      <m:sub>
                        <m:r>
                          <a:rPr lang="it-IT" sz="1600" i="1">
                            <a:solidFill>
                              <a:schemeClr val="accent6">
                                <a:lumMod val="50000"/>
                              </a:schemeClr>
                            </a:solidFill>
                            <a:latin typeface="Cambria Math" panose="02040503050406030204" pitchFamily="18" charset="0"/>
                          </a:rPr>
                          <m:t>3</m:t>
                        </m:r>
                      </m:sub>
                    </m:sSub>
                    <m:r>
                      <a:rPr lang="it-IT" sz="1600" b="0" i="1" smtClean="0">
                        <a:solidFill>
                          <a:schemeClr val="accent6">
                            <a:lumMod val="50000"/>
                          </a:schemeClr>
                        </a:solidFill>
                        <a:latin typeface="Cambria Math" panose="02040503050406030204" pitchFamily="18" charset="0"/>
                      </a:rPr>
                      <m:t>𝐴𝑙</m:t>
                    </m:r>
                  </m:oMath>
                </a14:m>
                <a:r>
                  <a:rPr lang="it-IT" sz="1600" dirty="0">
                    <a:solidFill>
                      <a:schemeClr val="accent6">
                        <a:lumMod val="50000"/>
                      </a:schemeClr>
                    </a:solidFill>
                  </a:rPr>
                  <a:t>, </a:t>
                </a:r>
                <a14:m>
                  <m:oMath xmlns:m="http://schemas.openxmlformats.org/officeDocument/2006/math">
                    <m:sSub>
                      <m:sSubPr>
                        <m:ctrlPr>
                          <a:rPr lang="it-IT" sz="1600" i="1">
                            <a:solidFill>
                              <a:schemeClr val="accent6">
                                <a:lumMod val="50000"/>
                              </a:schemeClr>
                            </a:solidFill>
                            <a:latin typeface="Cambria Math" panose="02040503050406030204" pitchFamily="18" charset="0"/>
                          </a:rPr>
                        </m:ctrlPr>
                      </m:sSubPr>
                      <m:e>
                        <m:r>
                          <a:rPr lang="it-IT" sz="1600" i="1">
                            <a:solidFill>
                              <a:schemeClr val="accent6">
                                <a:lumMod val="50000"/>
                              </a:schemeClr>
                            </a:solidFill>
                            <a:latin typeface="Cambria Math" panose="02040503050406030204" pitchFamily="18" charset="0"/>
                          </a:rPr>
                          <m:t>𝑀𝑔</m:t>
                        </m:r>
                        <m:r>
                          <a:rPr lang="it-IT" sz="1600" b="0" i="1" smtClean="0">
                            <a:solidFill>
                              <a:schemeClr val="accent6">
                                <a:lumMod val="50000"/>
                              </a:schemeClr>
                            </a:solidFill>
                            <a:latin typeface="Cambria Math" panose="02040503050406030204" pitchFamily="18" charset="0"/>
                          </a:rPr>
                          <m:t>𝐵</m:t>
                        </m:r>
                      </m:e>
                      <m:sub>
                        <m:r>
                          <a:rPr lang="it-IT" sz="1600" b="0" i="1" smtClean="0">
                            <a:solidFill>
                              <a:schemeClr val="accent6">
                                <a:lumMod val="50000"/>
                              </a:schemeClr>
                            </a:solidFill>
                            <a:latin typeface="Cambria Math" panose="02040503050406030204" pitchFamily="18" charset="0"/>
                          </a:rPr>
                          <m:t>2</m:t>
                        </m:r>
                      </m:sub>
                    </m:sSub>
                  </m:oMath>
                </a14:m>
                <a:r>
                  <a:rPr lang="it-IT" sz="1600" dirty="0">
                    <a:solidFill>
                      <a:schemeClr val="accent6">
                        <a:lumMod val="50000"/>
                      </a:schemeClr>
                    </a:solidFill>
                  </a:rPr>
                  <a:t>. This work can determine all the pros and cons of each </a:t>
                </a:r>
                <a:r>
                  <a:rPr lang="it-IT" sz="1600" dirty="0" err="1">
                    <a:solidFill>
                      <a:schemeClr val="accent6">
                        <a:lumMod val="50000"/>
                      </a:schemeClr>
                    </a:solidFill>
                  </a:rPr>
                  <a:t>material</a:t>
                </a:r>
                <a:r>
                  <a:rPr lang="it-IT" sz="1600" dirty="0">
                    <a:solidFill>
                      <a:schemeClr val="accent6">
                        <a:lumMod val="50000"/>
                      </a:schemeClr>
                    </a:solidFill>
                  </a:rPr>
                  <a:t>.</a:t>
                </a:r>
              </a:p>
              <a:p>
                <a:r>
                  <a:rPr lang="it-IT" sz="1600" dirty="0">
                    <a:solidFill>
                      <a:schemeClr val="accent6">
                        <a:lumMod val="50000"/>
                      </a:schemeClr>
                    </a:solidFill>
                  </a:rPr>
                  <a:t>Tuning of the </a:t>
                </a:r>
                <a:r>
                  <a:rPr lang="it-IT" sz="1600" dirty="0" err="1">
                    <a:solidFill>
                      <a:schemeClr val="accent6">
                        <a:lumMod val="50000"/>
                      </a:schemeClr>
                    </a:solidFill>
                  </a:rPr>
                  <a:t>parameters</a:t>
                </a:r>
                <a:r>
                  <a:rPr lang="it-IT" sz="1600" dirty="0">
                    <a:solidFill>
                      <a:schemeClr val="accent6">
                        <a:lumMod val="50000"/>
                      </a:schemeClr>
                    </a:solidFill>
                  </a:rPr>
                  <a:t> and </a:t>
                </a:r>
                <a:r>
                  <a:rPr lang="it-IT" sz="1600" dirty="0" err="1">
                    <a:solidFill>
                      <a:schemeClr val="accent6">
                        <a:lumMod val="50000"/>
                      </a:schemeClr>
                    </a:solidFill>
                  </a:rPr>
                  <a:t>comparison</a:t>
                </a:r>
                <a:r>
                  <a:rPr lang="it-IT" sz="1600" dirty="0">
                    <a:solidFill>
                      <a:schemeClr val="accent6">
                        <a:lumMod val="50000"/>
                      </a:schemeClr>
                    </a:solidFill>
                  </a:rPr>
                  <a:t> of the </a:t>
                </a:r>
                <a:r>
                  <a:rPr lang="it-IT" sz="1600" dirty="0" err="1">
                    <a:solidFill>
                      <a:schemeClr val="accent6">
                        <a:lumMod val="50000"/>
                      </a:schemeClr>
                    </a:solidFill>
                  </a:rPr>
                  <a:t>result</a:t>
                </a:r>
                <a:r>
                  <a:rPr lang="it-IT" sz="1600" dirty="0">
                    <a:solidFill>
                      <a:schemeClr val="accent6">
                        <a:lumMod val="50000"/>
                      </a:schemeClr>
                    </a:solidFill>
                  </a:rPr>
                  <a:t> with the data </a:t>
                </a:r>
                <a:r>
                  <a:rPr lang="it-IT" sz="1600" dirty="0" err="1">
                    <a:solidFill>
                      <a:schemeClr val="accent6">
                        <a:lumMod val="50000"/>
                      </a:schemeClr>
                    </a:solidFill>
                  </a:rPr>
                  <a:t>published</a:t>
                </a:r>
                <a:r>
                  <a:rPr lang="it-IT" sz="1600" dirty="0">
                    <a:solidFill>
                      <a:schemeClr val="accent6">
                        <a:lumMod val="50000"/>
                      </a:schemeClr>
                    </a:solidFill>
                  </a:rPr>
                  <a:t> in the literature</a:t>
                </a:r>
              </a:p>
            </p:txBody>
          </p:sp>
        </mc:Choice>
        <mc:Fallback>
          <p:sp>
            <p:nvSpPr>
              <p:cNvPr id="2" name="Segnaposto contenuto 1">
                <a:extLst>
                  <a:ext uri="{FF2B5EF4-FFF2-40B4-BE49-F238E27FC236}">
                    <a16:creationId xmlns:a16="http://schemas.microsoft.com/office/drawing/2014/main" id="{39E21073-8C1B-1482-2434-D9D799877A66}"/>
                  </a:ext>
                </a:extLst>
              </p:cNvPr>
              <p:cNvSpPr>
                <a:spLocks noGrp="1" noRot="1" noChangeAspect="1" noMove="1" noResize="1" noEditPoints="1" noAdjustHandles="1" noChangeArrowheads="1" noChangeShapeType="1" noTextEdit="1"/>
              </p:cNvSpPr>
              <p:nvPr>
                <p:ph idx="1"/>
              </p:nvPr>
            </p:nvSpPr>
            <p:spPr>
              <a:xfrm>
                <a:off x="114606" y="696784"/>
                <a:ext cx="4750357" cy="5101187"/>
              </a:xfrm>
              <a:blipFill>
                <a:blip r:embed="rId4"/>
                <a:stretch>
                  <a:fillRect l="-2439" t="-1195" r="-3466"/>
                </a:stretch>
              </a:blipFill>
            </p:spPr>
            <p:txBody>
              <a:bodyPr/>
              <a:lstStyle/>
              <a:p>
                <a:r>
                  <a:rPr lang="it-IT">
                    <a:noFill/>
                  </a:rPr>
                  <a:t> </a:t>
                </a:r>
              </a:p>
            </p:txBody>
          </p:sp>
        </mc:Fallback>
      </mc:AlternateContent>
      <p:sp>
        <p:nvSpPr>
          <p:cNvPr id="3" name="Titolo 2">
            <a:extLst>
              <a:ext uri="{FF2B5EF4-FFF2-40B4-BE49-F238E27FC236}">
                <a16:creationId xmlns:a16="http://schemas.microsoft.com/office/drawing/2014/main" id="{E4490642-D1BD-8308-34E0-AEFAAC5F3881}"/>
              </a:ext>
            </a:extLst>
          </p:cNvPr>
          <p:cNvSpPr>
            <a:spLocks noGrp="1"/>
          </p:cNvSpPr>
          <p:nvPr>
            <p:ph type="title"/>
          </p:nvPr>
        </p:nvSpPr>
        <p:spPr>
          <a:xfrm>
            <a:off x="2304155" y="129725"/>
            <a:ext cx="4189457" cy="427877"/>
          </a:xfrm>
        </p:spPr>
        <p:txBody>
          <a:bodyPr/>
          <a:lstStyle/>
          <a:p>
            <a:pPr algn="ctr"/>
            <a:r>
              <a:rPr lang="it-IT" sz="1800" dirty="0"/>
              <a:t>Application to magnets</a:t>
            </a:r>
          </a:p>
        </p:txBody>
      </p:sp>
      <p:sp>
        <p:nvSpPr>
          <p:cNvPr id="4" name="Segnaposto data 3">
            <a:extLst>
              <a:ext uri="{FF2B5EF4-FFF2-40B4-BE49-F238E27FC236}">
                <a16:creationId xmlns:a16="http://schemas.microsoft.com/office/drawing/2014/main" id="{D43175A8-7C08-A1A9-4DAA-59A7F89F1073}"/>
              </a:ext>
            </a:extLst>
          </p:cNvPr>
          <p:cNvSpPr>
            <a:spLocks noGrp="1"/>
          </p:cNvSpPr>
          <p:nvPr>
            <p:ph type="dt" sz="half" idx="2"/>
          </p:nvPr>
        </p:nvSpPr>
        <p:spPr/>
        <p:txBody>
          <a:bodyPr/>
          <a:lstStyle/>
          <a:p>
            <a:pPr>
              <a:defRPr/>
            </a:pPr>
            <a:fld id="{57ADAB69-348E-2C41-AF41-E98D046040A4}" type="datetime1">
              <a:rPr lang="en-US" smtClean="0"/>
              <a:t>8/28/2023</a:t>
            </a:fld>
            <a:endParaRPr lang="en-US" dirty="0"/>
          </a:p>
        </p:txBody>
      </p:sp>
      <p:sp>
        <p:nvSpPr>
          <p:cNvPr id="5" name="Segnaposto piè di pagina 4">
            <a:extLst>
              <a:ext uri="{FF2B5EF4-FFF2-40B4-BE49-F238E27FC236}">
                <a16:creationId xmlns:a16="http://schemas.microsoft.com/office/drawing/2014/main" id="{99BAC8D8-2CC9-BC25-9D0C-FA11D827EEC2}"/>
              </a:ext>
            </a:extLst>
          </p:cNvPr>
          <p:cNvSpPr>
            <a:spLocks noGrp="1"/>
          </p:cNvSpPr>
          <p:nvPr>
            <p:ph type="ftr" sz="quarter" idx="3"/>
          </p:nvPr>
        </p:nvSpPr>
        <p:spPr/>
        <p:txBody>
          <a:bodyPr/>
          <a:lstStyle/>
          <a:p>
            <a:pPr>
              <a:defRPr/>
            </a:pPr>
            <a:r>
              <a:rPr lang="en-US" dirty="0"/>
              <a:t>Stefano Mannucci | Midterm Report</a:t>
            </a:r>
            <a:endParaRPr lang="en-US" b="1" dirty="0"/>
          </a:p>
        </p:txBody>
      </p:sp>
      <p:sp>
        <p:nvSpPr>
          <p:cNvPr id="6" name="Segnaposto numero diapositiva 5">
            <a:extLst>
              <a:ext uri="{FF2B5EF4-FFF2-40B4-BE49-F238E27FC236}">
                <a16:creationId xmlns:a16="http://schemas.microsoft.com/office/drawing/2014/main" id="{AAB41AFC-7D7B-3E62-67B3-226BB98F99F8}"/>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
        <p:nvSpPr>
          <p:cNvPr id="10" name="CasellaDiTesto 9">
            <a:extLst>
              <a:ext uri="{FF2B5EF4-FFF2-40B4-BE49-F238E27FC236}">
                <a16:creationId xmlns:a16="http://schemas.microsoft.com/office/drawing/2014/main" id="{C81F6DF3-5AD0-4F1A-5EB1-82E7878D4B06}"/>
              </a:ext>
            </a:extLst>
          </p:cNvPr>
          <p:cNvSpPr txBox="1"/>
          <p:nvPr/>
        </p:nvSpPr>
        <p:spPr>
          <a:xfrm>
            <a:off x="2450236" y="5365246"/>
            <a:ext cx="3897297" cy="830997"/>
          </a:xfrm>
          <a:prstGeom prst="rect">
            <a:avLst/>
          </a:prstGeom>
          <a:noFill/>
        </p:spPr>
        <p:txBody>
          <a:bodyPr wrap="square" rtlCol="0">
            <a:spAutoFit/>
          </a:bodyPr>
          <a:lstStyle/>
          <a:p>
            <a:pPr algn="ctr"/>
            <a:r>
              <a:rPr lang="it-IT" b="1" dirty="0">
                <a:solidFill>
                  <a:schemeClr val="accent6">
                    <a:lumMod val="50000"/>
                  </a:schemeClr>
                </a:solidFill>
                <a:latin typeface="Helvetica" panose="020B0604020202020204"/>
                <a:cs typeface="Helvetica" panose="020B0604020202020204"/>
              </a:rPr>
              <a:t>THANK YOU FOR THE ATTENTION</a:t>
            </a:r>
          </a:p>
        </p:txBody>
      </p:sp>
    </p:spTree>
    <p:extLst>
      <p:ext uri="{BB962C8B-B14F-4D97-AF65-F5344CB8AC3E}">
        <p14:creationId xmlns:p14="http://schemas.microsoft.com/office/powerpoint/2010/main" val="25010468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p:bldLst>
  </p:timing>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egnaposto contenuto 1">
                <a:extLst>
                  <a:ext uri="{FF2B5EF4-FFF2-40B4-BE49-F238E27FC236}">
                    <a16:creationId xmlns:a16="http://schemas.microsoft.com/office/drawing/2014/main" id="{15B7989F-C526-B619-4331-700DBFCFCFAD}"/>
                  </a:ext>
                </a:extLst>
              </p:cNvPr>
              <p:cNvSpPr>
                <a:spLocks noGrp="1"/>
              </p:cNvSpPr>
              <p:nvPr>
                <p:ph idx="1"/>
              </p:nvPr>
            </p:nvSpPr>
            <p:spPr>
              <a:xfrm>
                <a:off x="222250" y="845647"/>
                <a:ext cx="8672513" cy="5523311"/>
              </a:xfrm>
            </p:spPr>
            <p:txBody>
              <a:bodyPr/>
              <a:lstStyle/>
              <a:p>
                <a:r>
                  <a:rPr lang="it-IT" sz="1800" i="1" dirty="0">
                    <a:solidFill>
                      <a:srgbClr val="000000"/>
                    </a:solidFill>
                    <a:latin typeface="Helvetica" panose="020B0604020202020204" pitchFamily="34" charset="0"/>
                    <a:cs typeface="Helvetica" panose="020B0604020202020204" pitchFamily="34" charset="0"/>
                  </a:rPr>
                  <a:t>«</a:t>
                </a:r>
                <a14:m>
                  <m:oMath xmlns:m="http://schemas.openxmlformats.org/officeDocument/2006/math">
                    <m:sSub>
                      <m:sSubPr>
                        <m:ctrlPr>
                          <a:rPr lang="en-US" sz="1800" i="1">
                            <a:solidFill>
                              <a:srgbClr val="000000"/>
                            </a:solidFill>
                            <a:latin typeface="Cambria Math" panose="02040503050406030204" pitchFamily="18" charset="0"/>
                          </a:rPr>
                        </m:ctrlPr>
                      </m:sSubPr>
                      <m:e>
                        <m:r>
                          <a:rPr lang="it-IT" sz="1800" b="0" i="1">
                            <a:solidFill>
                              <a:srgbClr val="000000"/>
                            </a:solidFill>
                            <a:latin typeface="Cambria Math" panose="02040503050406030204" pitchFamily="18" charset="0"/>
                          </a:rPr>
                          <m:t>𝑁𝑏</m:t>
                        </m:r>
                      </m:e>
                      <m:sub>
                        <m:r>
                          <a:rPr lang="it-IT" sz="1800" b="0" i="1">
                            <a:solidFill>
                              <a:srgbClr val="000000"/>
                            </a:solidFill>
                            <a:latin typeface="Cambria Math" panose="02040503050406030204" pitchFamily="18" charset="0"/>
                          </a:rPr>
                          <m:t>3</m:t>
                        </m:r>
                      </m:sub>
                    </m:sSub>
                    <m:r>
                      <a:rPr lang="it-IT" sz="1800" b="0" i="1">
                        <a:solidFill>
                          <a:srgbClr val="000000"/>
                        </a:solidFill>
                        <a:latin typeface="Cambria Math" panose="02040503050406030204" pitchFamily="18" charset="0"/>
                      </a:rPr>
                      <m:t>𝑆𝑛</m:t>
                    </m:r>
                  </m:oMath>
                </a14:m>
                <a:r>
                  <a:rPr lang="en-US" sz="1800" i="1" dirty="0">
                    <a:solidFill>
                      <a:srgbClr val="000000"/>
                    </a:solidFill>
                    <a:latin typeface="Helvetica" panose="020B0604020202020204" pitchFamily="34" charset="0"/>
                    <a:cs typeface="Helvetica" panose="020B0604020202020204" pitchFamily="34" charset="0"/>
                  </a:rPr>
                  <a:t> Accelerator Magnets</a:t>
                </a:r>
                <a:r>
                  <a:rPr lang="it-IT" sz="1800" i="1" dirty="0">
                    <a:solidFill>
                      <a:srgbClr val="000000"/>
                    </a:solidFill>
                    <a:latin typeface="Helvetica" panose="020B0604020202020204" pitchFamily="34" charset="0"/>
                    <a:cs typeface="Helvetica" panose="020B0604020202020204" pitchFamily="34" charset="0"/>
                  </a:rPr>
                  <a:t>»</a:t>
                </a:r>
                <a:r>
                  <a:rPr lang="it-IT" sz="1800" dirty="0">
                    <a:solidFill>
                      <a:srgbClr val="000000"/>
                    </a:solidFill>
                    <a:latin typeface="Helvetica" panose="020B0604020202020204" pitchFamily="34" charset="0"/>
                    <a:cs typeface="Helvetica" panose="020B0604020202020204" pitchFamily="34" charset="0"/>
                  </a:rPr>
                  <a:t>, A. Zlobin, D. </a:t>
                </a:r>
                <a:r>
                  <a:rPr lang="it-IT" sz="1800" dirty="0" err="1">
                    <a:solidFill>
                      <a:srgbClr val="000000"/>
                    </a:solidFill>
                    <a:latin typeface="Helvetica" panose="020B0604020202020204" pitchFamily="34" charset="0"/>
                    <a:cs typeface="Helvetica" panose="020B0604020202020204" pitchFamily="34" charset="0"/>
                  </a:rPr>
                  <a:t>Schoerling</a:t>
                </a:r>
                <a:r>
                  <a:rPr lang="it-IT" sz="1800" dirty="0">
                    <a:solidFill>
                      <a:srgbClr val="000000"/>
                    </a:solidFill>
                    <a:latin typeface="Helvetica" panose="020B0604020202020204" pitchFamily="34" charset="0"/>
                    <a:cs typeface="Helvetica" panose="020B0604020202020204" pitchFamily="34" charset="0"/>
                  </a:rPr>
                  <a:t>;</a:t>
                </a:r>
              </a:p>
              <a:p>
                <a:r>
                  <a:rPr lang="it-IT" sz="1800" i="1" dirty="0">
                    <a:solidFill>
                      <a:srgbClr val="000000"/>
                    </a:solidFill>
                    <a:latin typeface="Helvetica" panose="020B0604020202020204" pitchFamily="34" charset="0"/>
                    <a:cs typeface="Helvetica" panose="020B0604020202020204" pitchFamily="34" charset="0"/>
                  </a:rPr>
                  <a:t>«</a:t>
                </a:r>
                <a:r>
                  <a:rPr lang="it-IT" sz="1800" i="1" dirty="0" err="1">
                    <a:solidFill>
                      <a:srgbClr val="000000"/>
                    </a:solidFill>
                    <a:latin typeface="Helvetica" panose="020B0604020202020204" pitchFamily="34" charset="0"/>
                    <a:cs typeface="Helvetica" panose="020B0604020202020204" pitchFamily="34" charset="0"/>
                  </a:rPr>
                  <a:t>Superconducting</a:t>
                </a:r>
                <a:r>
                  <a:rPr lang="it-IT" sz="1800" i="1" dirty="0">
                    <a:solidFill>
                      <a:srgbClr val="000000"/>
                    </a:solidFill>
                    <a:latin typeface="Helvetica" panose="020B0604020202020204" pitchFamily="34" charset="0"/>
                    <a:cs typeface="Helvetica" panose="020B0604020202020204" pitchFamily="34" charset="0"/>
                  </a:rPr>
                  <a:t> </a:t>
                </a:r>
                <a:r>
                  <a:rPr lang="it-IT" sz="1800" i="1" dirty="0" err="1">
                    <a:solidFill>
                      <a:srgbClr val="000000"/>
                    </a:solidFill>
                    <a:latin typeface="Helvetica" panose="020B0604020202020204" pitchFamily="34" charset="0"/>
                    <a:cs typeface="Helvetica" panose="020B0604020202020204" pitchFamily="34" charset="0"/>
                  </a:rPr>
                  <a:t>Magnets</a:t>
                </a:r>
                <a:r>
                  <a:rPr lang="it-IT" sz="1800" i="1" dirty="0">
                    <a:solidFill>
                      <a:srgbClr val="000000"/>
                    </a:solidFill>
                    <a:latin typeface="Helvetica" panose="020B0604020202020204" pitchFamily="34" charset="0"/>
                    <a:cs typeface="Helvetica" panose="020B0604020202020204" pitchFamily="34" charset="0"/>
                  </a:rPr>
                  <a:t>»</a:t>
                </a:r>
                <a:r>
                  <a:rPr lang="it-IT" sz="1800" dirty="0">
                    <a:solidFill>
                      <a:srgbClr val="000000"/>
                    </a:solidFill>
                    <a:latin typeface="Helvetica" panose="020B0604020202020204" pitchFamily="34" charset="0"/>
                    <a:cs typeface="Helvetica" panose="020B0604020202020204" pitchFamily="34" charset="0"/>
                  </a:rPr>
                  <a:t>, M. Wilson;</a:t>
                </a:r>
              </a:p>
              <a:p>
                <a:r>
                  <a:rPr lang="it-IT" sz="1800" i="1" dirty="0">
                    <a:solidFill>
                      <a:srgbClr val="000000"/>
                    </a:solidFill>
                    <a:latin typeface="Helvetica" panose="020B0604020202020204" pitchFamily="34" charset="0"/>
                    <a:cs typeface="Helvetica" panose="020B0604020202020204" pitchFamily="34" charset="0"/>
                  </a:rPr>
                  <a:t> «</a:t>
                </a:r>
                <a:r>
                  <a:rPr lang="en-US" sz="1800" i="1" u="none" strike="noStrike" baseline="0" dirty="0">
                    <a:solidFill>
                      <a:srgbClr val="000000"/>
                    </a:solidFill>
                    <a:latin typeface="Helvetica" panose="020B0604020202020204" pitchFamily="34" charset="0"/>
                    <a:cs typeface="Helvetica" panose="020B0604020202020204" pitchFamily="34" charset="0"/>
                  </a:rPr>
                  <a:t>Performance metrics of electrical conductors for aerospace cryogenic motors, generators, and transmission cables</a:t>
                </a:r>
                <a:r>
                  <a:rPr lang="it-IT" sz="1800" i="1" dirty="0">
                    <a:solidFill>
                      <a:srgbClr val="000000"/>
                    </a:solidFill>
                    <a:latin typeface="Helvetica" panose="020B0604020202020204" pitchFamily="34" charset="0"/>
                    <a:cs typeface="Helvetica" panose="020B0604020202020204" pitchFamily="34" charset="0"/>
                  </a:rPr>
                  <a:t>», </a:t>
                </a:r>
                <a:r>
                  <a:rPr lang="it-IT" sz="1800" u="none" strike="noStrike" baseline="0" dirty="0">
                    <a:solidFill>
                      <a:srgbClr val="000000"/>
                    </a:solidFill>
                    <a:latin typeface="Helvetica" panose="020B0604020202020204" pitchFamily="34" charset="0"/>
                    <a:cs typeface="Helvetica" panose="020B0604020202020204" pitchFamily="34" charset="0"/>
                  </a:rPr>
                  <a:t>M.D. </a:t>
                </a:r>
                <a:r>
                  <a:rPr lang="it-IT" sz="1800" u="none" strike="noStrike" baseline="0" dirty="0" err="1">
                    <a:solidFill>
                      <a:srgbClr val="000000"/>
                    </a:solidFill>
                    <a:latin typeface="Helvetica" panose="020B0604020202020204" pitchFamily="34" charset="0"/>
                    <a:cs typeface="Helvetica" panose="020B0604020202020204" pitchFamily="34" charset="0"/>
                  </a:rPr>
                  <a:t>Sumption</a:t>
                </a:r>
                <a:r>
                  <a:rPr lang="it-IT" sz="1800" u="none" strike="noStrike" baseline="0" dirty="0">
                    <a:solidFill>
                      <a:srgbClr val="000000"/>
                    </a:solidFill>
                    <a:latin typeface="Helvetica" panose="020B0604020202020204" pitchFamily="34" charset="0"/>
                    <a:cs typeface="Helvetica" panose="020B0604020202020204" pitchFamily="34" charset="0"/>
                  </a:rPr>
                  <a:t>, J. Murphy, M. </a:t>
                </a:r>
                <a:r>
                  <a:rPr lang="it-IT" sz="1800" u="none" strike="noStrike" baseline="0" dirty="0" err="1">
                    <a:solidFill>
                      <a:srgbClr val="000000"/>
                    </a:solidFill>
                    <a:latin typeface="Helvetica" panose="020B0604020202020204" pitchFamily="34" charset="0"/>
                    <a:cs typeface="Helvetica" panose="020B0604020202020204" pitchFamily="34" charset="0"/>
                  </a:rPr>
                  <a:t>Susner</a:t>
                </a:r>
                <a:r>
                  <a:rPr lang="it-IT" sz="1800" u="none" strike="noStrike" baseline="0" dirty="0">
                    <a:solidFill>
                      <a:srgbClr val="000000"/>
                    </a:solidFill>
                    <a:latin typeface="Helvetica" panose="020B0604020202020204" pitchFamily="34" charset="0"/>
                    <a:cs typeface="Helvetica" panose="020B0604020202020204" pitchFamily="34" charset="0"/>
                  </a:rPr>
                  <a:t>, T. </a:t>
                </a:r>
                <a:r>
                  <a:rPr lang="it-IT" sz="1800" u="none" strike="noStrike" baseline="0" dirty="0" err="1">
                    <a:solidFill>
                      <a:srgbClr val="000000"/>
                    </a:solidFill>
                    <a:latin typeface="Helvetica" panose="020B0604020202020204" pitchFamily="34" charset="0"/>
                    <a:cs typeface="Helvetica" panose="020B0604020202020204" pitchFamily="34" charset="0"/>
                  </a:rPr>
                  <a:t>Haugan</a:t>
                </a:r>
                <a:r>
                  <a:rPr lang="it-IT" sz="1800" u="none" strike="noStrike" baseline="0" dirty="0">
                    <a:solidFill>
                      <a:srgbClr val="000000"/>
                    </a:solidFill>
                    <a:latin typeface="Helvetica" panose="020B0604020202020204" pitchFamily="34" charset="0"/>
                    <a:cs typeface="Helvetica" panose="020B0604020202020204" pitchFamily="34" charset="0"/>
                  </a:rPr>
                  <a:t>;</a:t>
                </a:r>
              </a:p>
              <a:p>
                <a:r>
                  <a:rPr lang="en-US" sz="1800" i="1" u="none" strike="noStrike" baseline="0" dirty="0">
                    <a:solidFill>
                      <a:srgbClr val="000000"/>
                    </a:solidFill>
                    <a:latin typeface="Helvetica" panose="020B0604020202020204" pitchFamily="34" charset="0"/>
                    <a:cs typeface="Helvetica" panose="020B0604020202020204" pitchFamily="34" charset="0"/>
                  </a:rPr>
                  <a:t>“</a:t>
                </a:r>
                <a:r>
                  <a:rPr lang="en-US" sz="1800" i="1" dirty="0">
                    <a:solidFill>
                      <a:srgbClr val="000000"/>
                    </a:solidFill>
                    <a:latin typeface="Helvetica" panose="020B0604020202020204" pitchFamily="34" charset="0"/>
                    <a:cs typeface="Helvetica" panose="020B0604020202020204" pitchFamily="34" charset="0"/>
                  </a:rPr>
                  <a:t>Research and Development of </a:t>
                </a:r>
                <a14:m>
                  <m:oMath xmlns:m="http://schemas.openxmlformats.org/officeDocument/2006/math">
                    <m:sSub>
                      <m:sSubPr>
                        <m:ctrlPr>
                          <a:rPr lang="en-US" sz="1800" i="1">
                            <a:solidFill>
                              <a:srgbClr val="000000"/>
                            </a:solidFill>
                            <a:latin typeface="Cambria Math" panose="02040503050406030204" pitchFamily="18" charset="0"/>
                          </a:rPr>
                        </m:ctrlPr>
                      </m:sSubPr>
                      <m:e>
                        <m:r>
                          <a:rPr lang="it-IT" sz="1800" b="0" i="1">
                            <a:solidFill>
                              <a:srgbClr val="000000"/>
                            </a:solidFill>
                            <a:latin typeface="Cambria Math" panose="02040503050406030204" pitchFamily="18" charset="0"/>
                          </a:rPr>
                          <m:t>𝑁𝑏</m:t>
                        </m:r>
                      </m:e>
                      <m:sub>
                        <m:r>
                          <a:rPr lang="it-IT" sz="1800" b="0" i="1">
                            <a:solidFill>
                              <a:srgbClr val="000000"/>
                            </a:solidFill>
                            <a:latin typeface="Cambria Math" panose="02040503050406030204" pitchFamily="18" charset="0"/>
                          </a:rPr>
                          <m:t>3</m:t>
                        </m:r>
                      </m:sub>
                    </m:sSub>
                    <m:r>
                      <a:rPr lang="it-IT" sz="1800" b="0" i="1">
                        <a:solidFill>
                          <a:srgbClr val="000000"/>
                        </a:solidFill>
                        <a:latin typeface="Cambria Math" panose="02040503050406030204" pitchFamily="18" charset="0"/>
                      </a:rPr>
                      <m:t>𝑆𝑛</m:t>
                    </m:r>
                  </m:oMath>
                </a14:m>
                <a:r>
                  <a:rPr lang="en-US" sz="1800" i="1" dirty="0">
                    <a:solidFill>
                      <a:srgbClr val="000000"/>
                    </a:solidFill>
                    <a:latin typeface="Helvetica" panose="020B0604020202020204" pitchFamily="34" charset="0"/>
                    <a:cs typeface="Helvetica" panose="020B0604020202020204" pitchFamily="34" charset="0"/>
                  </a:rPr>
                  <a:t> Wires and Cables for High-Field Accelerator Magnets</a:t>
                </a:r>
                <a:r>
                  <a:rPr lang="en-US" sz="1800" u="none" strike="noStrike" baseline="0" dirty="0">
                    <a:solidFill>
                      <a:srgbClr val="000000"/>
                    </a:solidFill>
                    <a:latin typeface="Helvetica" panose="020B0604020202020204" pitchFamily="34" charset="0"/>
                    <a:cs typeface="Helvetica" panose="020B0604020202020204" pitchFamily="34" charset="0"/>
                  </a:rPr>
                  <a:t>”, E. Barzi, A. Zlobin;</a:t>
                </a:r>
              </a:p>
              <a:p>
                <a:pPr algn="l"/>
                <a:r>
                  <a:rPr lang="en-US" sz="1800" i="1" dirty="0">
                    <a:solidFill>
                      <a:srgbClr val="000000"/>
                    </a:solidFill>
                    <a:latin typeface="Helvetica" panose="020B0604020202020204" pitchFamily="34" charset="0"/>
                    <a:cs typeface="Helvetica" panose="020B0604020202020204" pitchFamily="34" charset="0"/>
                  </a:rPr>
                  <a:t>“</a:t>
                </a:r>
                <a:r>
                  <a:rPr lang="en-US" sz="1800" i="1" u="none" strike="noStrike" baseline="0" dirty="0">
                    <a:solidFill>
                      <a:srgbClr val="000000"/>
                    </a:solidFill>
                    <a:latin typeface="Helvetica" panose="020B0604020202020204" pitchFamily="34" charset="0"/>
                    <a:cs typeface="Helvetica" panose="020B0604020202020204" pitchFamily="34" charset="0"/>
                  </a:rPr>
                  <a:t>High heat capacity and radiation-resistant organic resins for impregnation of high field superconducting magnets</a:t>
                </a:r>
                <a:r>
                  <a:rPr lang="en-US" sz="1800" i="1" dirty="0">
                    <a:solidFill>
                      <a:srgbClr val="000000"/>
                    </a:solidFill>
                    <a:latin typeface="Helvetica" panose="020B0604020202020204" pitchFamily="34" charset="0"/>
                    <a:cs typeface="Helvetica" panose="020B0604020202020204" pitchFamily="34" charset="0"/>
                  </a:rPr>
                  <a:t>”</a:t>
                </a:r>
                <a:r>
                  <a:rPr lang="en-US" sz="1800" dirty="0">
                    <a:solidFill>
                      <a:srgbClr val="000000"/>
                    </a:solidFill>
                    <a:latin typeface="Helvetica" panose="020B0604020202020204" pitchFamily="34" charset="0"/>
                    <a:cs typeface="Helvetica" panose="020B0604020202020204" pitchFamily="34" charset="0"/>
                  </a:rPr>
                  <a:t>, E. Barzi, A. Kikuchi;</a:t>
                </a:r>
                <a:endParaRPr lang="it-IT" sz="1800" u="none" strike="noStrike" baseline="0" dirty="0">
                  <a:solidFill>
                    <a:srgbClr val="000000"/>
                  </a:solidFill>
                  <a:latin typeface="Helvetica" panose="020B0604020202020204" pitchFamily="34" charset="0"/>
                  <a:cs typeface="Helvetica" panose="020B0604020202020204" pitchFamily="34" charset="0"/>
                </a:endParaRPr>
              </a:p>
              <a:p>
                <a:pPr algn="l"/>
                <a:r>
                  <a:rPr lang="it-IT" sz="1800" i="1" dirty="0">
                    <a:solidFill>
                      <a:srgbClr val="000000"/>
                    </a:solidFill>
                    <a:latin typeface="Helvetica" panose="020B0604020202020204" pitchFamily="34" charset="0"/>
                    <a:cs typeface="Helvetica" panose="020B0604020202020204" pitchFamily="34" charset="0"/>
                  </a:rPr>
                  <a:t>«</a:t>
                </a:r>
                <a:r>
                  <a:rPr lang="it-IT" sz="1800" i="1" u="none" strike="noStrike" baseline="0" dirty="0" err="1">
                    <a:solidFill>
                      <a:srgbClr val="000000"/>
                    </a:solidFill>
                    <a:latin typeface="Helvetica" panose="020B0604020202020204" pitchFamily="34" charset="0"/>
                    <a:cs typeface="Helvetica" panose="020B0604020202020204" pitchFamily="34" charset="0"/>
                  </a:rPr>
                  <a:t>Conductors</a:t>
                </a:r>
                <a:r>
                  <a:rPr lang="it-IT" sz="1800" i="1" u="none" strike="noStrike" baseline="0" dirty="0">
                    <a:solidFill>
                      <a:srgbClr val="000000"/>
                    </a:solidFill>
                    <a:latin typeface="Helvetica" panose="020B0604020202020204" pitchFamily="34" charset="0"/>
                    <a:cs typeface="Helvetica" panose="020B0604020202020204" pitchFamily="34" charset="0"/>
                  </a:rPr>
                  <a:t> for Fast </a:t>
                </a:r>
                <a:r>
                  <a:rPr lang="it-IT" sz="1800" i="1" u="none" strike="noStrike" baseline="0" dirty="0" err="1">
                    <a:solidFill>
                      <a:srgbClr val="000000"/>
                    </a:solidFill>
                    <a:latin typeface="Helvetica" panose="020B0604020202020204" pitchFamily="34" charset="0"/>
                    <a:cs typeface="Helvetica" panose="020B0604020202020204" pitchFamily="34" charset="0"/>
                  </a:rPr>
                  <a:t>Ramping</a:t>
                </a:r>
                <a:r>
                  <a:rPr lang="it-IT" sz="1800" i="1" u="none" strike="noStrike" baseline="0" dirty="0">
                    <a:solidFill>
                      <a:srgbClr val="000000"/>
                    </a:solidFill>
                    <a:latin typeface="Helvetica" panose="020B0604020202020204" pitchFamily="34" charset="0"/>
                    <a:cs typeface="Helvetica" panose="020B0604020202020204" pitchFamily="34" charset="0"/>
                  </a:rPr>
                  <a:t> Accelerator </a:t>
                </a:r>
                <a:r>
                  <a:rPr lang="it-IT" sz="1800" i="1" u="none" strike="noStrike" baseline="0" dirty="0" err="1">
                    <a:solidFill>
                      <a:srgbClr val="000000"/>
                    </a:solidFill>
                    <a:latin typeface="Helvetica" panose="020B0604020202020204" pitchFamily="34" charset="0"/>
                    <a:cs typeface="Helvetica" panose="020B0604020202020204" pitchFamily="34" charset="0"/>
                  </a:rPr>
                  <a:t>Magnets</a:t>
                </a:r>
                <a:r>
                  <a:rPr lang="it-IT" sz="1800" i="1" u="none" strike="noStrike" baseline="0" dirty="0">
                    <a:solidFill>
                      <a:srgbClr val="000000"/>
                    </a:solidFill>
                    <a:latin typeface="Helvetica" panose="020B0604020202020204" pitchFamily="34" charset="0"/>
                    <a:cs typeface="Helvetica" panose="020B0604020202020204" pitchFamily="34" charset="0"/>
                  </a:rPr>
                  <a:t>»</a:t>
                </a:r>
                <a:r>
                  <a:rPr lang="it-IT" sz="1800" u="none" strike="noStrike" baseline="0" dirty="0">
                    <a:solidFill>
                      <a:srgbClr val="000000"/>
                    </a:solidFill>
                    <a:latin typeface="Helvetica" panose="020B0604020202020204" pitchFamily="34" charset="0"/>
                    <a:cs typeface="Helvetica" panose="020B0604020202020204" pitchFamily="34" charset="0"/>
                  </a:rPr>
                  <a:t>, E. Barzi, C. Johnstone, M. </a:t>
                </a:r>
                <a:r>
                  <a:rPr lang="it-IT" sz="1800" u="none" strike="noStrike" baseline="0" dirty="0" err="1">
                    <a:solidFill>
                      <a:srgbClr val="000000"/>
                    </a:solidFill>
                    <a:latin typeface="Helvetica" panose="020B0604020202020204" pitchFamily="34" charset="0"/>
                    <a:cs typeface="Helvetica" panose="020B0604020202020204" pitchFamily="34" charset="0"/>
                  </a:rPr>
                  <a:t>Majoros</a:t>
                </a:r>
                <a:r>
                  <a:rPr lang="it-IT" sz="1800" u="none" strike="noStrike" baseline="0" dirty="0">
                    <a:solidFill>
                      <a:srgbClr val="000000"/>
                    </a:solidFill>
                    <a:latin typeface="Helvetica" panose="020B0604020202020204" pitchFamily="34" charset="0"/>
                    <a:cs typeface="Helvetica" panose="020B0604020202020204" pitchFamily="34" charset="0"/>
                  </a:rPr>
                  <a:t>, M. Palmer, M. </a:t>
                </a:r>
                <a:r>
                  <a:rPr lang="it-IT" sz="1800" u="none" strike="noStrike" baseline="0" dirty="0" err="1">
                    <a:solidFill>
                      <a:srgbClr val="000000"/>
                    </a:solidFill>
                    <a:latin typeface="Helvetica" panose="020B0604020202020204" pitchFamily="34" charset="0"/>
                    <a:cs typeface="Helvetica" panose="020B0604020202020204" pitchFamily="34" charset="0"/>
                  </a:rPr>
                  <a:t>Sumption</a:t>
                </a:r>
                <a:r>
                  <a:rPr lang="it-IT" sz="1800" u="none" strike="noStrike" baseline="0" dirty="0">
                    <a:solidFill>
                      <a:srgbClr val="000000"/>
                    </a:solidFill>
                    <a:latin typeface="Helvetica" panose="020B0604020202020204" pitchFamily="34" charset="0"/>
                    <a:cs typeface="Helvetica" panose="020B0604020202020204" pitchFamily="34" charset="0"/>
                  </a:rPr>
                  <a:t>, D. Zhang;</a:t>
                </a:r>
              </a:p>
              <a:p>
                <a:pPr algn="l"/>
                <a:r>
                  <a:rPr lang="en-US" sz="1800" i="1" u="none" strike="noStrike" baseline="0" dirty="0">
                    <a:solidFill>
                      <a:srgbClr val="000000"/>
                    </a:solidFill>
                    <a:latin typeface="Helvetica" panose="020B0604020202020204" pitchFamily="34" charset="0"/>
                    <a:cs typeface="Helvetica" panose="020B0604020202020204" pitchFamily="34" charset="0"/>
                  </a:rPr>
                  <a:t>“AC losses calculation of Bi-2212 Cable-in-Conduit Conductor used in CFETR”</a:t>
                </a:r>
                <a:r>
                  <a:rPr lang="en-US" sz="1800" u="none" strike="noStrike" baseline="0" dirty="0">
                    <a:solidFill>
                      <a:srgbClr val="000000"/>
                    </a:solidFill>
                    <a:latin typeface="Helvetica" panose="020B0604020202020204" pitchFamily="34" charset="0"/>
                    <a:cs typeface="Helvetica" panose="020B0604020202020204" pitchFamily="34" charset="0"/>
                  </a:rPr>
                  <a:t>,</a:t>
                </a:r>
                <a:r>
                  <a:rPr lang="en-US" sz="1800" i="1" dirty="0">
                    <a:solidFill>
                      <a:srgbClr val="000000"/>
                    </a:solidFill>
                    <a:latin typeface="Helvetica" panose="020B0604020202020204" pitchFamily="34" charset="0"/>
                    <a:cs typeface="Helvetica" panose="020B0604020202020204" pitchFamily="34" charset="0"/>
                  </a:rPr>
                  <a:t> </a:t>
                </a:r>
                <a:r>
                  <a:rPr lang="it-IT" sz="1800" i="1" u="none" strike="noStrike" baseline="0" dirty="0">
                    <a:solidFill>
                      <a:srgbClr val="000000"/>
                    </a:solidFill>
                    <a:latin typeface="Helvetica" panose="020B0604020202020204" pitchFamily="34" charset="0"/>
                    <a:cs typeface="Helvetica" panose="020B0604020202020204" pitchFamily="34" charset="0"/>
                  </a:rPr>
                  <a:t>J</a:t>
                </a:r>
                <a:r>
                  <a:rPr lang="it-IT" sz="1800" u="none" strike="noStrike" baseline="0" dirty="0">
                    <a:solidFill>
                      <a:srgbClr val="000000"/>
                    </a:solidFill>
                    <a:latin typeface="Helvetica" panose="020B0604020202020204" pitchFamily="34" charset="0"/>
                    <a:cs typeface="Helvetica" panose="020B0604020202020204" pitchFamily="34" charset="0"/>
                  </a:rPr>
                  <a:t>ian Rong, </a:t>
                </a:r>
                <a:r>
                  <a:rPr lang="it-IT" sz="1800" u="none" strike="noStrike" baseline="0" dirty="0" err="1">
                    <a:solidFill>
                      <a:srgbClr val="000000"/>
                    </a:solidFill>
                    <a:latin typeface="Helvetica" panose="020B0604020202020204" pitchFamily="34" charset="0"/>
                    <a:cs typeface="Helvetica" panose="020B0604020202020204" pitchFamily="34" charset="0"/>
                  </a:rPr>
                  <a:t>Xiongyi</a:t>
                </a:r>
                <a:r>
                  <a:rPr lang="it-IT" sz="1800" u="none" strike="noStrike" baseline="0" dirty="0">
                    <a:solidFill>
                      <a:srgbClr val="000000"/>
                    </a:solidFill>
                    <a:latin typeface="Helvetica" panose="020B0604020202020204" pitchFamily="34" charset="0"/>
                    <a:cs typeface="Helvetica" panose="020B0604020202020204" pitchFamily="34" charset="0"/>
                  </a:rPr>
                  <a:t> Huang, </a:t>
                </a:r>
                <a:r>
                  <a:rPr lang="it-IT" sz="1800" u="none" strike="noStrike" baseline="0" dirty="0" err="1">
                    <a:solidFill>
                      <a:srgbClr val="000000"/>
                    </a:solidFill>
                    <a:latin typeface="Helvetica" panose="020B0604020202020204" pitchFamily="34" charset="0"/>
                    <a:cs typeface="Helvetica" panose="020B0604020202020204" pitchFamily="34" charset="0"/>
                  </a:rPr>
                  <a:t>Yuntao</a:t>
                </a:r>
                <a:r>
                  <a:rPr lang="it-IT" sz="1800" u="none" strike="noStrike" baseline="0" dirty="0">
                    <a:solidFill>
                      <a:srgbClr val="000000"/>
                    </a:solidFill>
                    <a:latin typeface="Helvetica" panose="020B0604020202020204" pitchFamily="34" charset="0"/>
                    <a:cs typeface="Helvetica" panose="020B0604020202020204" pitchFamily="34" charset="0"/>
                  </a:rPr>
                  <a:t> Song, </a:t>
                </a:r>
                <a:r>
                  <a:rPr lang="it-IT" sz="1800" u="none" strike="noStrike" baseline="0" dirty="0" err="1">
                    <a:solidFill>
                      <a:srgbClr val="000000"/>
                    </a:solidFill>
                    <a:latin typeface="Helvetica" panose="020B0604020202020204" pitchFamily="34" charset="0"/>
                    <a:cs typeface="Helvetica" panose="020B0604020202020204" pitchFamily="34" charset="0"/>
                  </a:rPr>
                  <a:t>Haojun</a:t>
                </a:r>
                <a:r>
                  <a:rPr lang="it-IT" sz="1800" u="none" strike="noStrike" baseline="0" dirty="0">
                    <a:solidFill>
                      <a:srgbClr val="000000"/>
                    </a:solidFill>
                    <a:latin typeface="Helvetica" panose="020B0604020202020204" pitchFamily="34" charset="0"/>
                    <a:cs typeface="Helvetica" panose="020B0604020202020204" pitchFamily="34" charset="0"/>
                  </a:rPr>
                  <a:t> Yang, Kun Lu</a:t>
                </a:r>
                <a:r>
                  <a:rPr lang="it-IT" sz="1800" dirty="0">
                    <a:solidFill>
                      <a:srgbClr val="000000"/>
                    </a:solidFill>
                    <a:latin typeface="Helvetica" panose="020B0604020202020204" pitchFamily="34" charset="0"/>
                    <a:cs typeface="Helvetica" panose="020B0604020202020204" pitchFamily="34" charset="0"/>
                  </a:rPr>
                  <a:t>;</a:t>
                </a:r>
              </a:p>
              <a:p>
                <a:r>
                  <a:rPr lang="en-US" sz="1800" i="1" dirty="0">
                    <a:solidFill>
                      <a:srgbClr val="000000"/>
                    </a:solidFill>
                    <a:latin typeface="Helvetica" panose="020B0604020202020204" pitchFamily="34" charset="0"/>
                    <a:cs typeface="Helvetica" panose="020B0604020202020204" pitchFamily="34" charset="0"/>
                  </a:rPr>
                  <a:t>“AC loss and contact resistance of different CICC cable patterns: Experiments </a:t>
                </a:r>
                <a:r>
                  <a:rPr lang="it-IT" sz="1800" i="1" dirty="0">
                    <a:solidFill>
                      <a:srgbClr val="000000"/>
                    </a:solidFill>
                    <a:latin typeface="Helvetica" panose="020B0604020202020204" pitchFamily="34" charset="0"/>
                    <a:cs typeface="Helvetica" panose="020B0604020202020204" pitchFamily="34" charset="0"/>
                  </a:rPr>
                  <a:t>and </a:t>
                </a:r>
                <a:r>
                  <a:rPr lang="it-IT" sz="1800" i="1" dirty="0" err="1">
                    <a:solidFill>
                      <a:srgbClr val="000000"/>
                    </a:solidFill>
                    <a:latin typeface="Helvetica" panose="020B0604020202020204" pitchFamily="34" charset="0"/>
                    <a:cs typeface="Helvetica" panose="020B0604020202020204" pitchFamily="34" charset="0"/>
                  </a:rPr>
                  <a:t>numerical</a:t>
                </a:r>
                <a:r>
                  <a:rPr lang="it-IT" sz="1800" i="1" dirty="0">
                    <a:solidFill>
                      <a:srgbClr val="000000"/>
                    </a:solidFill>
                    <a:latin typeface="Helvetica" panose="020B0604020202020204" pitchFamily="34" charset="0"/>
                    <a:cs typeface="Helvetica" panose="020B0604020202020204" pitchFamily="34" charset="0"/>
                  </a:rPr>
                  <a:t> </a:t>
                </a:r>
                <a:r>
                  <a:rPr lang="it-IT" sz="1800" i="1" dirty="0" err="1">
                    <a:solidFill>
                      <a:srgbClr val="000000"/>
                    </a:solidFill>
                    <a:latin typeface="Helvetica" panose="020B0604020202020204" pitchFamily="34" charset="0"/>
                    <a:cs typeface="Helvetica" panose="020B0604020202020204" pitchFamily="34" charset="0"/>
                  </a:rPr>
                  <a:t>modeling</a:t>
                </a:r>
                <a:r>
                  <a:rPr lang="en-US" sz="1800" i="1" dirty="0">
                    <a:solidFill>
                      <a:srgbClr val="000000"/>
                    </a:solidFill>
                    <a:latin typeface="Helvetica" panose="020B0604020202020204" pitchFamily="34" charset="0"/>
                    <a:cs typeface="Helvetica" panose="020B0604020202020204" pitchFamily="34" charset="0"/>
                  </a:rPr>
                  <a:t>”</a:t>
                </a:r>
                <a:r>
                  <a:rPr lang="it-IT" sz="1800" dirty="0">
                    <a:solidFill>
                      <a:srgbClr val="000000"/>
                    </a:solidFill>
                    <a:latin typeface="Helvetica" panose="020B0604020202020204" pitchFamily="34" charset="0"/>
                    <a:cs typeface="Helvetica" panose="020B0604020202020204" pitchFamily="34" charset="0"/>
                  </a:rPr>
                  <a:t>, </a:t>
                </a:r>
                <a:r>
                  <a:rPr lang="it-IT" sz="1800" u="none" strike="noStrike" baseline="0" dirty="0" err="1">
                    <a:solidFill>
                      <a:srgbClr val="000000"/>
                    </a:solidFill>
                    <a:latin typeface="Helvetica" panose="020B0604020202020204" pitchFamily="34" charset="0"/>
                    <a:cs typeface="Helvetica" panose="020B0604020202020204" pitchFamily="34" charset="0"/>
                  </a:rPr>
                  <a:t>Anvar</a:t>
                </a:r>
                <a:r>
                  <a:rPr lang="it-IT" sz="1800" u="none" strike="noStrike" baseline="0" dirty="0">
                    <a:solidFill>
                      <a:srgbClr val="000000"/>
                    </a:solidFill>
                    <a:latin typeface="Helvetica" panose="020B0604020202020204" pitchFamily="34" charset="0"/>
                    <a:cs typeface="Helvetica" panose="020B0604020202020204" pitchFamily="34" charset="0"/>
                  </a:rPr>
                  <a:t> V.A,*, J. </a:t>
                </a:r>
                <a:r>
                  <a:rPr lang="it-IT" sz="1800" u="none" strike="noStrike" baseline="0" dirty="0" err="1">
                    <a:solidFill>
                      <a:srgbClr val="000000"/>
                    </a:solidFill>
                    <a:latin typeface="Helvetica" panose="020B0604020202020204" pitchFamily="34" charset="0"/>
                    <a:cs typeface="Helvetica" panose="020B0604020202020204" pitchFamily="34" charset="0"/>
                  </a:rPr>
                  <a:t>Qin</a:t>
                </a:r>
                <a:r>
                  <a:rPr lang="it-IT" sz="1800" u="none" strike="noStrike" baseline="0" dirty="0">
                    <a:solidFill>
                      <a:srgbClr val="000000"/>
                    </a:solidFill>
                    <a:latin typeface="Helvetica" panose="020B0604020202020204" pitchFamily="34" charset="0"/>
                    <a:cs typeface="Helvetica" panose="020B0604020202020204" pitchFamily="34" charset="0"/>
                  </a:rPr>
                  <a:t>, Y. </a:t>
                </a:r>
                <a:r>
                  <a:rPr lang="it-IT" sz="1800" u="none" strike="noStrike" baseline="0" dirty="0" err="1">
                    <a:solidFill>
                      <a:srgbClr val="000000"/>
                    </a:solidFill>
                    <a:latin typeface="Helvetica" panose="020B0604020202020204" pitchFamily="34" charset="0"/>
                    <a:cs typeface="Helvetica" panose="020B0604020202020204" pitchFamily="34" charset="0"/>
                  </a:rPr>
                  <a:t>Wu</a:t>
                </a:r>
                <a:r>
                  <a:rPr lang="it-IT" sz="1800" u="none" strike="noStrike" baseline="0" dirty="0">
                    <a:solidFill>
                      <a:srgbClr val="000000"/>
                    </a:solidFill>
                    <a:latin typeface="Helvetica" panose="020B0604020202020204" pitchFamily="34" charset="0"/>
                    <a:cs typeface="Helvetica" panose="020B0604020202020204" pitchFamily="34" charset="0"/>
                  </a:rPr>
                  <a:t>, T. Bagni, A. </a:t>
                </a:r>
                <a:r>
                  <a:rPr lang="it-IT" sz="1800" u="none" strike="noStrike" baseline="0" dirty="0" err="1">
                    <a:solidFill>
                      <a:srgbClr val="000000"/>
                    </a:solidFill>
                    <a:latin typeface="Helvetica" panose="020B0604020202020204" pitchFamily="34" charset="0"/>
                    <a:cs typeface="Helvetica" panose="020B0604020202020204" pitchFamily="34" charset="0"/>
                  </a:rPr>
                  <a:t>Devred</a:t>
                </a:r>
                <a:r>
                  <a:rPr lang="it-IT" sz="1800" u="none" strike="noStrike" baseline="0" dirty="0">
                    <a:solidFill>
                      <a:srgbClr val="000000"/>
                    </a:solidFill>
                    <a:latin typeface="Helvetica" panose="020B0604020202020204" pitchFamily="34" charset="0"/>
                    <a:cs typeface="Helvetica" panose="020B0604020202020204" pitchFamily="34" charset="0"/>
                  </a:rPr>
                  <a:t>, T.J. </a:t>
                </a:r>
                <a:r>
                  <a:rPr lang="it-IT" sz="1800" u="none" strike="noStrike" baseline="0" dirty="0" err="1">
                    <a:solidFill>
                      <a:srgbClr val="000000"/>
                    </a:solidFill>
                    <a:latin typeface="Helvetica" panose="020B0604020202020204" pitchFamily="34" charset="0"/>
                    <a:cs typeface="Helvetica" panose="020B0604020202020204" pitchFamily="34" charset="0"/>
                  </a:rPr>
                  <a:t>Haugan</a:t>
                </a:r>
                <a:r>
                  <a:rPr lang="it-IT" sz="1800" u="none" strike="noStrike" baseline="0" dirty="0">
                    <a:solidFill>
                      <a:srgbClr val="000000"/>
                    </a:solidFill>
                    <a:latin typeface="Helvetica" panose="020B0604020202020204" pitchFamily="34" charset="0"/>
                    <a:cs typeface="Helvetica" panose="020B0604020202020204" pitchFamily="34" charset="0"/>
                  </a:rPr>
                  <a:t>, M.S.A. </a:t>
                </a:r>
                <a:r>
                  <a:rPr lang="it-IT" sz="1800" u="none" strike="noStrike" baseline="0" dirty="0" err="1">
                    <a:solidFill>
                      <a:srgbClr val="000000"/>
                    </a:solidFill>
                    <a:latin typeface="Helvetica" panose="020B0604020202020204" pitchFamily="34" charset="0"/>
                    <a:cs typeface="Helvetica" panose="020B0604020202020204" pitchFamily="34" charset="0"/>
                  </a:rPr>
                  <a:t>Hossain</a:t>
                </a:r>
                <a:r>
                  <a:rPr lang="it-IT" sz="1800" u="none" strike="noStrike" baseline="0" dirty="0">
                    <a:solidFill>
                      <a:srgbClr val="000000"/>
                    </a:solidFill>
                    <a:latin typeface="Helvetica" panose="020B0604020202020204" pitchFamily="34" charset="0"/>
                    <a:cs typeface="Helvetica" panose="020B0604020202020204" pitchFamily="34" charset="0"/>
                  </a:rPr>
                  <a:t>,</a:t>
                </a:r>
                <a:r>
                  <a:rPr lang="fi-FI" sz="1800" u="none" strike="noStrike" baseline="0" dirty="0">
                    <a:solidFill>
                      <a:srgbClr val="000000"/>
                    </a:solidFill>
                    <a:latin typeface="Helvetica" panose="020B0604020202020204" pitchFamily="34" charset="0"/>
                    <a:cs typeface="Helvetica" panose="020B0604020202020204" pitchFamily="34" charset="0"/>
                  </a:rPr>
                  <a:t>C. Zhou, A. Nijhuis.</a:t>
                </a:r>
                <a:endParaRPr lang="it-IT" sz="1800" u="none" strike="noStrike" baseline="0" dirty="0">
                  <a:solidFill>
                    <a:srgbClr val="000000"/>
                  </a:solidFill>
                  <a:latin typeface="Helvetica" panose="020B0604020202020204" pitchFamily="34" charset="0"/>
                  <a:cs typeface="Helvetica" panose="020B0604020202020204" pitchFamily="34" charset="0"/>
                </a:endParaRPr>
              </a:p>
              <a:p>
                <a:pPr marL="0" indent="0">
                  <a:buNone/>
                </a:pPr>
                <a:endParaRPr lang="it-IT" dirty="0"/>
              </a:p>
            </p:txBody>
          </p:sp>
        </mc:Choice>
        <mc:Fallback xmlns="">
          <p:sp>
            <p:nvSpPr>
              <p:cNvPr id="2" name="Segnaposto contenuto 1">
                <a:extLst>
                  <a:ext uri="{FF2B5EF4-FFF2-40B4-BE49-F238E27FC236}">
                    <a16:creationId xmlns:a16="http://schemas.microsoft.com/office/drawing/2014/main" id="{15B7989F-C526-B619-4331-700DBFCFCFAD}"/>
                  </a:ext>
                </a:extLst>
              </p:cNvPr>
              <p:cNvSpPr>
                <a:spLocks noGrp="1" noRot="1" noChangeAspect="1" noMove="1" noResize="1" noEditPoints="1" noAdjustHandles="1" noChangeArrowheads="1" noChangeShapeType="1" noTextEdit="1"/>
              </p:cNvSpPr>
              <p:nvPr>
                <p:ph idx="1"/>
              </p:nvPr>
            </p:nvSpPr>
            <p:spPr>
              <a:xfrm>
                <a:off x="222250" y="845647"/>
                <a:ext cx="8672513" cy="5523311"/>
              </a:xfrm>
              <a:blipFill>
                <a:blip r:embed="rId2"/>
                <a:stretch>
                  <a:fillRect l="-1476" t="-1435" r="-2249"/>
                </a:stretch>
              </a:blipFill>
            </p:spPr>
            <p:txBody>
              <a:bodyPr/>
              <a:lstStyle/>
              <a:p>
                <a:r>
                  <a:rPr lang="it-IT">
                    <a:noFill/>
                  </a:rPr>
                  <a:t> </a:t>
                </a:r>
              </a:p>
            </p:txBody>
          </p:sp>
        </mc:Fallback>
      </mc:AlternateContent>
      <p:sp>
        <p:nvSpPr>
          <p:cNvPr id="3" name="Titolo 2">
            <a:extLst>
              <a:ext uri="{FF2B5EF4-FFF2-40B4-BE49-F238E27FC236}">
                <a16:creationId xmlns:a16="http://schemas.microsoft.com/office/drawing/2014/main" id="{AF57CAB8-D54A-0457-7F48-747992CDBAF9}"/>
              </a:ext>
            </a:extLst>
          </p:cNvPr>
          <p:cNvSpPr>
            <a:spLocks noGrp="1"/>
          </p:cNvSpPr>
          <p:nvPr>
            <p:ph type="title"/>
          </p:nvPr>
        </p:nvSpPr>
        <p:spPr/>
        <p:txBody>
          <a:bodyPr/>
          <a:lstStyle/>
          <a:p>
            <a:r>
              <a:rPr lang="it-IT" sz="1950" dirty="0" err="1">
                <a:cs typeface="Helvetica" panose="020B0604020202020204"/>
              </a:rPr>
              <a:t>Bibliography</a:t>
            </a:r>
            <a:endParaRPr lang="it-IT" sz="1950" dirty="0">
              <a:cs typeface="Helvetica" panose="020B0604020202020204"/>
            </a:endParaRPr>
          </a:p>
        </p:txBody>
      </p:sp>
      <p:sp>
        <p:nvSpPr>
          <p:cNvPr id="4" name="Segnaposto data 3">
            <a:extLst>
              <a:ext uri="{FF2B5EF4-FFF2-40B4-BE49-F238E27FC236}">
                <a16:creationId xmlns:a16="http://schemas.microsoft.com/office/drawing/2014/main" id="{94C1A283-C428-56EA-84C1-25081F08BF34}"/>
              </a:ext>
            </a:extLst>
          </p:cNvPr>
          <p:cNvSpPr>
            <a:spLocks noGrp="1"/>
          </p:cNvSpPr>
          <p:nvPr>
            <p:ph type="dt" sz="half" idx="2"/>
          </p:nvPr>
        </p:nvSpPr>
        <p:spPr/>
        <p:txBody>
          <a:bodyPr/>
          <a:lstStyle/>
          <a:p>
            <a:pPr>
              <a:defRPr/>
            </a:pPr>
            <a:fld id="{57ADAB69-348E-2C41-AF41-E98D046040A4}" type="datetime1">
              <a:rPr lang="en-US" smtClean="0"/>
              <a:t>8/28/2023</a:t>
            </a:fld>
            <a:endParaRPr lang="en-US" dirty="0"/>
          </a:p>
        </p:txBody>
      </p:sp>
      <p:sp>
        <p:nvSpPr>
          <p:cNvPr id="5" name="Segnaposto piè di pagina 4">
            <a:extLst>
              <a:ext uri="{FF2B5EF4-FFF2-40B4-BE49-F238E27FC236}">
                <a16:creationId xmlns:a16="http://schemas.microsoft.com/office/drawing/2014/main" id="{96C24067-A01C-1CCE-7AFD-9D4695AC3C71}"/>
              </a:ext>
            </a:extLst>
          </p:cNvPr>
          <p:cNvSpPr>
            <a:spLocks noGrp="1"/>
          </p:cNvSpPr>
          <p:nvPr>
            <p:ph type="ftr" sz="quarter" idx="3"/>
          </p:nvPr>
        </p:nvSpPr>
        <p:spPr/>
        <p:txBody>
          <a:bodyPr/>
          <a:lstStyle/>
          <a:p>
            <a:pPr>
              <a:defRPr/>
            </a:pPr>
            <a:r>
              <a:rPr lang="en-US" dirty="0"/>
              <a:t>Stefano Mannucci | Midterm Report</a:t>
            </a:r>
            <a:endParaRPr lang="en-US" b="1" dirty="0"/>
          </a:p>
        </p:txBody>
      </p:sp>
      <p:sp>
        <p:nvSpPr>
          <p:cNvPr id="6" name="Segnaposto numero diapositiva 5">
            <a:extLst>
              <a:ext uri="{FF2B5EF4-FFF2-40B4-BE49-F238E27FC236}">
                <a16:creationId xmlns:a16="http://schemas.microsoft.com/office/drawing/2014/main" id="{4D8D5F3B-EA52-B6AE-367D-42AA583B29B8}"/>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Tree>
    <p:extLst>
      <p:ext uri="{BB962C8B-B14F-4D97-AF65-F5344CB8AC3E}">
        <p14:creationId xmlns:p14="http://schemas.microsoft.com/office/powerpoint/2010/main" val="12580925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61447E6B-6688-7109-5AC2-8F9E5425C28E}"/>
              </a:ext>
            </a:extLst>
          </p:cNvPr>
          <p:cNvSpPr>
            <a:spLocks noGrp="1"/>
          </p:cNvSpPr>
          <p:nvPr>
            <p:ph idx="1"/>
          </p:nvPr>
        </p:nvSpPr>
        <p:spPr>
          <a:xfrm>
            <a:off x="325405" y="1062239"/>
            <a:ext cx="8672513" cy="5059363"/>
          </a:xfrm>
        </p:spPr>
        <p:txBody>
          <a:bodyPr/>
          <a:lstStyle/>
          <a:p>
            <a:r>
              <a:rPr lang="it-IT" dirty="0">
                <a:solidFill>
                  <a:schemeClr val="accent6">
                    <a:lumMod val="50000"/>
                  </a:schemeClr>
                </a:solidFill>
              </a:rPr>
              <a:t>Fermi National Accelerator </a:t>
            </a:r>
            <a:r>
              <a:rPr lang="it-IT" dirty="0" err="1">
                <a:solidFill>
                  <a:schemeClr val="accent6">
                    <a:lumMod val="50000"/>
                  </a:schemeClr>
                </a:solidFill>
              </a:rPr>
              <a:t>Laboratory</a:t>
            </a:r>
            <a:r>
              <a:rPr lang="it-IT" dirty="0">
                <a:solidFill>
                  <a:schemeClr val="accent6">
                    <a:lumMod val="50000"/>
                  </a:schemeClr>
                </a:solidFill>
              </a:rPr>
              <a:t>;</a:t>
            </a:r>
          </a:p>
          <a:p>
            <a:r>
              <a:rPr lang="it-IT" dirty="0">
                <a:solidFill>
                  <a:schemeClr val="accent6">
                    <a:lumMod val="50000"/>
                  </a:schemeClr>
                </a:solidFill>
              </a:rPr>
              <a:t>Supervisor:</a:t>
            </a:r>
          </a:p>
          <a:p>
            <a:pPr lvl="1"/>
            <a:r>
              <a:rPr lang="it-IT" dirty="0">
                <a:solidFill>
                  <a:schemeClr val="accent6">
                    <a:lumMod val="50000"/>
                  </a:schemeClr>
                </a:solidFill>
              </a:rPr>
              <a:t>Alexander Zlobin;</a:t>
            </a:r>
          </a:p>
          <a:p>
            <a:pPr lvl="1"/>
            <a:r>
              <a:rPr lang="it-IT" dirty="0">
                <a:solidFill>
                  <a:schemeClr val="accent6">
                    <a:lumMod val="50000"/>
                  </a:schemeClr>
                </a:solidFill>
              </a:rPr>
              <a:t>Emanuela Barzi;</a:t>
            </a:r>
          </a:p>
          <a:p>
            <a:r>
              <a:rPr lang="it-IT" dirty="0">
                <a:solidFill>
                  <a:schemeClr val="accent6">
                    <a:lumMod val="50000"/>
                  </a:schemeClr>
                </a:solidFill>
              </a:rPr>
              <a:t>Summer </a:t>
            </a:r>
            <a:r>
              <a:rPr lang="it-IT" dirty="0" err="1">
                <a:solidFill>
                  <a:schemeClr val="accent6">
                    <a:lumMod val="50000"/>
                  </a:schemeClr>
                </a:solidFill>
              </a:rPr>
              <a:t>Student</a:t>
            </a:r>
            <a:r>
              <a:rPr lang="it-IT" dirty="0">
                <a:solidFill>
                  <a:schemeClr val="accent6">
                    <a:lumMod val="50000"/>
                  </a:schemeClr>
                </a:solidFill>
              </a:rPr>
              <a:t> </a:t>
            </a:r>
            <a:r>
              <a:rPr lang="it-IT" dirty="0" err="1">
                <a:solidFill>
                  <a:schemeClr val="accent6">
                    <a:lumMod val="50000"/>
                  </a:schemeClr>
                </a:solidFill>
              </a:rPr>
              <a:t>at</a:t>
            </a:r>
            <a:r>
              <a:rPr lang="it-IT" dirty="0">
                <a:solidFill>
                  <a:schemeClr val="accent6">
                    <a:lumMod val="50000"/>
                  </a:schemeClr>
                </a:solidFill>
              </a:rPr>
              <a:t> Fermilab:</a:t>
            </a:r>
          </a:p>
          <a:p>
            <a:pPr lvl="1"/>
            <a:r>
              <a:rPr lang="it-IT" dirty="0">
                <a:solidFill>
                  <a:schemeClr val="accent6">
                    <a:lumMod val="50000"/>
                  </a:schemeClr>
                </a:solidFill>
              </a:rPr>
              <a:t>Simone Donati;</a:t>
            </a:r>
          </a:p>
          <a:p>
            <a:pPr lvl="1"/>
            <a:r>
              <a:rPr lang="it-IT" dirty="0">
                <a:solidFill>
                  <a:schemeClr val="accent6">
                    <a:lumMod val="50000"/>
                  </a:schemeClr>
                </a:solidFill>
              </a:rPr>
              <a:t>Marco Mambelli;</a:t>
            </a:r>
          </a:p>
          <a:p>
            <a:pPr lvl="1"/>
            <a:r>
              <a:rPr lang="it-IT" dirty="0">
                <a:solidFill>
                  <a:schemeClr val="accent6">
                    <a:lumMod val="50000"/>
                  </a:schemeClr>
                </a:solidFill>
              </a:rPr>
              <a:t>Giorgio </a:t>
            </a:r>
            <a:r>
              <a:rPr lang="it-IT" dirty="0" err="1">
                <a:solidFill>
                  <a:schemeClr val="accent6">
                    <a:lumMod val="50000"/>
                  </a:schemeClr>
                </a:solidFill>
              </a:rPr>
              <a:t>Bellettini</a:t>
            </a:r>
            <a:r>
              <a:rPr lang="it-IT" dirty="0">
                <a:solidFill>
                  <a:schemeClr val="accent6">
                    <a:lumMod val="50000"/>
                  </a:schemeClr>
                </a:solidFill>
              </a:rPr>
              <a:t>;</a:t>
            </a:r>
          </a:p>
          <a:p>
            <a:r>
              <a:rPr lang="it-IT" dirty="0">
                <a:solidFill>
                  <a:schemeClr val="accent6">
                    <a:lumMod val="50000"/>
                  </a:schemeClr>
                </a:solidFill>
              </a:rPr>
              <a:t>University of Pisa.</a:t>
            </a:r>
          </a:p>
          <a:p>
            <a:pPr lvl="1"/>
            <a:endParaRPr lang="it-IT" dirty="0"/>
          </a:p>
        </p:txBody>
      </p:sp>
      <p:sp>
        <p:nvSpPr>
          <p:cNvPr id="3" name="Titolo 2">
            <a:extLst>
              <a:ext uri="{FF2B5EF4-FFF2-40B4-BE49-F238E27FC236}">
                <a16:creationId xmlns:a16="http://schemas.microsoft.com/office/drawing/2014/main" id="{B7456572-A319-AB41-382B-E790277C0FD9}"/>
              </a:ext>
            </a:extLst>
          </p:cNvPr>
          <p:cNvSpPr>
            <a:spLocks noGrp="1"/>
          </p:cNvSpPr>
          <p:nvPr>
            <p:ph type="title"/>
          </p:nvPr>
        </p:nvSpPr>
        <p:spPr/>
        <p:txBody>
          <a:bodyPr/>
          <a:lstStyle/>
          <a:p>
            <a:r>
              <a:rPr lang="it-IT" dirty="0" err="1"/>
              <a:t>Acknowledgment</a:t>
            </a:r>
            <a:endParaRPr lang="it-IT" dirty="0"/>
          </a:p>
        </p:txBody>
      </p:sp>
      <p:sp>
        <p:nvSpPr>
          <p:cNvPr id="4" name="Segnaposto data 3">
            <a:extLst>
              <a:ext uri="{FF2B5EF4-FFF2-40B4-BE49-F238E27FC236}">
                <a16:creationId xmlns:a16="http://schemas.microsoft.com/office/drawing/2014/main" id="{A18F1ADD-9552-AA88-A2BE-63F90B0427D8}"/>
              </a:ext>
            </a:extLst>
          </p:cNvPr>
          <p:cNvSpPr>
            <a:spLocks noGrp="1"/>
          </p:cNvSpPr>
          <p:nvPr>
            <p:ph type="dt" sz="half" idx="2"/>
          </p:nvPr>
        </p:nvSpPr>
        <p:spPr/>
        <p:txBody>
          <a:bodyPr/>
          <a:lstStyle/>
          <a:p>
            <a:pPr>
              <a:defRPr/>
            </a:pPr>
            <a:fld id="{57ADAB69-348E-2C41-AF41-E98D046040A4}" type="datetime1">
              <a:rPr lang="en-US" smtClean="0"/>
              <a:t>8/28/2023</a:t>
            </a:fld>
            <a:endParaRPr lang="en-US" dirty="0"/>
          </a:p>
        </p:txBody>
      </p:sp>
      <p:sp>
        <p:nvSpPr>
          <p:cNvPr id="5" name="Segnaposto piè di pagina 4">
            <a:extLst>
              <a:ext uri="{FF2B5EF4-FFF2-40B4-BE49-F238E27FC236}">
                <a16:creationId xmlns:a16="http://schemas.microsoft.com/office/drawing/2014/main" id="{197846E2-F576-ED42-769F-2AF15BF56503}"/>
              </a:ext>
            </a:extLst>
          </p:cNvPr>
          <p:cNvSpPr>
            <a:spLocks noGrp="1"/>
          </p:cNvSpPr>
          <p:nvPr>
            <p:ph type="ftr" sz="quarter" idx="3"/>
          </p:nvPr>
        </p:nvSpPr>
        <p:spPr/>
        <p:txBody>
          <a:bodyPr/>
          <a:lstStyle/>
          <a:p>
            <a:pPr>
              <a:defRPr/>
            </a:pPr>
            <a:r>
              <a:rPr lang="en-US" dirty="0"/>
              <a:t>Stefano Mannucci | Midterm Report</a:t>
            </a:r>
            <a:endParaRPr lang="en-US" b="1" dirty="0"/>
          </a:p>
        </p:txBody>
      </p:sp>
      <p:sp>
        <p:nvSpPr>
          <p:cNvPr id="6" name="Segnaposto numero diapositiva 5">
            <a:extLst>
              <a:ext uri="{FF2B5EF4-FFF2-40B4-BE49-F238E27FC236}">
                <a16:creationId xmlns:a16="http://schemas.microsoft.com/office/drawing/2014/main" id="{61FA8B0A-658D-B82B-6D19-E3248F6DA71E}"/>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spTree>
    <p:extLst>
      <p:ext uri="{BB962C8B-B14F-4D97-AF65-F5344CB8AC3E}">
        <p14:creationId xmlns:p14="http://schemas.microsoft.com/office/powerpoint/2010/main" val="2865433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FE6D22DE-30FE-61CB-9DC5-4C79DB4A0733}"/>
              </a:ext>
            </a:extLst>
          </p:cNvPr>
          <p:cNvSpPr>
            <a:spLocks noGrp="1"/>
          </p:cNvSpPr>
          <p:nvPr>
            <p:ph type="dt" sz="half" idx="16"/>
          </p:nvPr>
        </p:nvSpPr>
        <p:spPr/>
        <p:txBody>
          <a:bodyPr/>
          <a:lstStyle/>
          <a:p>
            <a:pPr>
              <a:defRPr/>
            </a:pPr>
            <a:fld id="{09EA2773-F02A-CC43-B1C5-479A1F34EDA7}" type="datetime1">
              <a:rPr lang="en-US" smtClean="0"/>
              <a:t>8/28/2023</a:t>
            </a:fld>
            <a:endParaRPr lang="en-US" dirty="0"/>
          </a:p>
        </p:txBody>
      </p:sp>
      <p:sp>
        <p:nvSpPr>
          <p:cNvPr id="5" name="Segnaposto piè di pagina 4">
            <a:extLst>
              <a:ext uri="{FF2B5EF4-FFF2-40B4-BE49-F238E27FC236}">
                <a16:creationId xmlns:a16="http://schemas.microsoft.com/office/drawing/2014/main" id="{C79E48F0-4361-42F9-CFCD-BEDC28A1B4E6}"/>
              </a:ext>
            </a:extLst>
          </p:cNvPr>
          <p:cNvSpPr>
            <a:spLocks noGrp="1"/>
          </p:cNvSpPr>
          <p:nvPr>
            <p:ph type="ftr" sz="quarter" idx="17"/>
          </p:nvPr>
        </p:nvSpPr>
        <p:spPr/>
        <p:txBody>
          <a:bodyPr/>
          <a:lstStyle/>
          <a:p>
            <a:pPr>
              <a:defRPr/>
            </a:pPr>
            <a:r>
              <a:rPr lang="en-US" dirty="0"/>
              <a:t>Stefano Mannucci | Midterm Report</a:t>
            </a:r>
            <a:endParaRPr lang="en-US" b="1" dirty="0"/>
          </a:p>
        </p:txBody>
      </p:sp>
      <p:sp>
        <p:nvSpPr>
          <p:cNvPr id="6" name="Segnaposto numero diapositiva 5">
            <a:extLst>
              <a:ext uri="{FF2B5EF4-FFF2-40B4-BE49-F238E27FC236}">
                <a16:creationId xmlns:a16="http://schemas.microsoft.com/office/drawing/2014/main" id="{2B05FEE6-CEDB-42C0-2BC9-9F250A7A7C57}"/>
              </a:ext>
            </a:extLst>
          </p:cNvPr>
          <p:cNvSpPr>
            <a:spLocks noGrp="1"/>
          </p:cNvSpPr>
          <p:nvPr>
            <p:ph type="sldNum" sz="quarter" idx="18"/>
          </p:nvPr>
        </p:nvSpPr>
        <p:spPr/>
        <p:txBody>
          <a:bodyPr/>
          <a:lstStyle/>
          <a:p>
            <a:pPr>
              <a:defRPr/>
            </a:pPr>
            <a:fld id="{979A04A2-726F-2143-A443-7788AF27176E}" type="slidenum">
              <a:rPr lang="en-US" smtClean="0"/>
              <a:pPr>
                <a:defRPr/>
              </a:pPr>
              <a:t>2</a:t>
            </a:fld>
            <a:endParaRPr lang="en-US" dirty="0"/>
          </a:p>
        </p:txBody>
      </p:sp>
      <p:sp>
        <p:nvSpPr>
          <p:cNvPr id="7" name="Titolo 6">
            <a:extLst>
              <a:ext uri="{FF2B5EF4-FFF2-40B4-BE49-F238E27FC236}">
                <a16:creationId xmlns:a16="http://schemas.microsoft.com/office/drawing/2014/main" id="{AAE8270C-3A70-3078-6A7F-D0FB4744F72E}"/>
              </a:ext>
            </a:extLst>
          </p:cNvPr>
          <p:cNvSpPr>
            <a:spLocks noGrp="1"/>
          </p:cNvSpPr>
          <p:nvPr>
            <p:ph type="title"/>
          </p:nvPr>
        </p:nvSpPr>
        <p:spPr/>
        <p:txBody>
          <a:bodyPr/>
          <a:lstStyle/>
          <a:p>
            <a:r>
              <a:rPr lang="it-IT" sz="1950" dirty="0"/>
              <a:t>Why Fast Ramping Magnets?</a:t>
            </a:r>
            <a:endParaRPr lang="it-IT" sz="1950" strike="sngStrike" dirty="0"/>
          </a:p>
        </p:txBody>
      </p:sp>
      <p:pic>
        <p:nvPicPr>
          <p:cNvPr id="11" name="Immagine 10">
            <a:extLst>
              <a:ext uri="{FF2B5EF4-FFF2-40B4-BE49-F238E27FC236}">
                <a16:creationId xmlns:a16="http://schemas.microsoft.com/office/drawing/2014/main" id="{F7A09ECD-04EE-93C8-BFC4-88FB709605BD}"/>
              </a:ext>
            </a:extLst>
          </p:cNvPr>
          <p:cNvPicPr>
            <a:picLocks noChangeAspect="1"/>
          </p:cNvPicPr>
          <p:nvPr/>
        </p:nvPicPr>
        <p:blipFill>
          <a:blip r:embed="rId3"/>
          <a:stretch>
            <a:fillRect/>
          </a:stretch>
        </p:blipFill>
        <p:spPr>
          <a:xfrm>
            <a:off x="5245257" y="3385762"/>
            <a:ext cx="3181872" cy="2591421"/>
          </a:xfrm>
          <a:prstGeom prst="rect">
            <a:avLst/>
          </a:prstGeom>
        </p:spPr>
      </p:pic>
      <mc:AlternateContent xmlns:mc="http://schemas.openxmlformats.org/markup-compatibility/2006" xmlns:a14="http://schemas.microsoft.com/office/drawing/2010/main">
        <mc:Choice Requires="a14">
          <p:sp>
            <p:nvSpPr>
              <p:cNvPr id="2" name="CasellaDiTesto 1">
                <a:extLst>
                  <a:ext uri="{FF2B5EF4-FFF2-40B4-BE49-F238E27FC236}">
                    <a16:creationId xmlns:a16="http://schemas.microsoft.com/office/drawing/2014/main" id="{B652F0E3-1FBE-0BD9-A32D-DD88154C060C}"/>
                  </a:ext>
                </a:extLst>
              </p:cNvPr>
              <p:cNvSpPr txBox="1"/>
              <p:nvPr/>
            </p:nvSpPr>
            <p:spPr>
              <a:xfrm>
                <a:off x="509196" y="1010377"/>
                <a:ext cx="4068827" cy="6278642"/>
              </a:xfrm>
              <a:prstGeom prst="rect">
                <a:avLst/>
              </a:prstGeom>
              <a:noFill/>
            </p:spPr>
            <p:txBody>
              <a:bodyPr wrap="square" rtlCol="0">
                <a:spAutoFit/>
              </a:bodyPr>
              <a:lstStyle/>
              <a:p>
                <a:r>
                  <a:rPr lang="it-IT" sz="1800" dirty="0">
                    <a:solidFill>
                      <a:schemeClr val="accent6">
                        <a:lumMod val="50000"/>
                      </a:schemeClr>
                    </a:solidFill>
                  </a:rPr>
                  <a:t>Booster:</a:t>
                </a:r>
              </a:p>
              <a:p>
                <a:pPr marL="342900" indent="-342900">
                  <a:buFont typeface="Arial" panose="020B0604020202020204" pitchFamily="34" charset="0"/>
                  <a:buChar char="•"/>
                </a:pPr>
                <a14:m>
                  <m:oMath xmlns:m="http://schemas.openxmlformats.org/officeDocument/2006/math">
                    <m:sSub>
                      <m:sSubPr>
                        <m:ctrlPr>
                          <a:rPr lang="it-IT" sz="1800" b="0" i="1" smtClean="0">
                            <a:solidFill>
                              <a:schemeClr val="accent6">
                                <a:lumMod val="50000"/>
                              </a:schemeClr>
                            </a:solidFill>
                            <a:latin typeface="Cambria Math" panose="02040503050406030204" pitchFamily="18" charset="0"/>
                          </a:rPr>
                        </m:ctrlPr>
                      </m:sSubPr>
                      <m:e>
                        <m:r>
                          <a:rPr lang="it-IT" sz="1800" b="0" i="1" smtClean="0">
                            <a:solidFill>
                              <a:schemeClr val="accent6">
                                <a:lumMod val="50000"/>
                              </a:schemeClr>
                            </a:solidFill>
                            <a:latin typeface="Cambria Math" panose="02040503050406030204" pitchFamily="18" charset="0"/>
                          </a:rPr>
                          <m:t>𝐵</m:t>
                        </m:r>
                      </m:e>
                      <m:sub>
                        <m:r>
                          <a:rPr lang="it-IT" sz="1800" b="0" i="1" smtClean="0">
                            <a:solidFill>
                              <a:schemeClr val="accent6">
                                <a:lumMod val="50000"/>
                              </a:schemeClr>
                            </a:solidFill>
                            <a:latin typeface="Cambria Math" panose="02040503050406030204" pitchFamily="18" charset="0"/>
                          </a:rPr>
                          <m:t>𝑚</m:t>
                        </m:r>
                      </m:sub>
                    </m:sSub>
                    <m:r>
                      <a:rPr lang="it-IT" sz="1800" b="0" i="1" smtClean="0">
                        <a:solidFill>
                          <a:schemeClr val="accent6">
                            <a:lumMod val="50000"/>
                          </a:schemeClr>
                        </a:solidFill>
                        <a:latin typeface="Cambria Math" panose="02040503050406030204" pitchFamily="18" charset="0"/>
                      </a:rPr>
                      <m:t>=0.4 </m:t>
                    </m:r>
                    <m:r>
                      <a:rPr lang="it-IT" sz="1800" b="0" i="1" smtClean="0">
                        <a:solidFill>
                          <a:schemeClr val="accent6">
                            <a:lumMod val="50000"/>
                          </a:schemeClr>
                        </a:solidFill>
                        <a:latin typeface="Cambria Math" panose="02040503050406030204" pitchFamily="18" charset="0"/>
                      </a:rPr>
                      <m:t>𝑇</m:t>
                    </m:r>
                  </m:oMath>
                </a14:m>
                <a:r>
                  <a:rPr lang="it-IT" sz="1800" b="0" dirty="0">
                    <a:solidFill>
                      <a:schemeClr val="accent6">
                        <a:lumMod val="50000"/>
                      </a:schemeClr>
                    </a:solidFill>
                    <a:latin typeface="Helvetica" panose="020B0604020202020204" pitchFamily="34" charset="0"/>
                    <a:cs typeface="Helvetica" panose="020B0604020202020204" pitchFamily="34" charset="0"/>
                  </a:rPr>
                  <a:t>: </a:t>
                </a:r>
                <a:r>
                  <a:rPr lang="it-IT" sz="1800" b="0" dirty="0" err="1">
                    <a:solidFill>
                      <a:schemeClr val="accent6">
                        <a:lumMod val="50000"/>
                      </a:schemeClr>
                    </a:solidFill>
                    <a:latin typeface="Helvetica" panose="020B0604020202020204" pitchFamily="34" charset="0"/>
                    <a:cs typeface="Helvetica" panose="020B0604020202020204" pitchFamily="34" charset="0"/>
                  </a:rPr>
                  <a:t>peak</a:t>
                </a:r>
                <a:r>
                  <a:rPr lang="it-IT" sz="1800" b="0" dirty="0">
                    <a:solidFill>
                      <a:schemeClr val="accent6">
                        <a:lumMod val="50000"/>
                      </a:schemeClr>
                    </a:solidFill>
                    <a:latin typeface="Helvetica" panose="020B0604020202020204" pitchFamily="34" charset="0"/>
                    <a:cs typeface="Helvetica" panose="020B0604020202020204" pitchFamily="34" charset="0"/>
                  </a:rPr>
                  <a:t> to </a:t>
                </a:r>
                <a:r>
                  <a:rPr lang="it-IT" sz="1800" b="0" dirty="0" err="1">
                    <a:solidFill>
                      <a:schemeClr val="accent6">
                        <a:lumMod val="50000"/>
                      </a:schemeClr>
                    </a:solidFill>
                    <a:latin typeface="Helvetica" panose="020B0604020202020204" pitchFamily="34" charset="0"/>
                    <a:cs typeface="Helvetica" panose="020B0604020202020204" pitchFamily="34" charset="0"/>
                  </a:rPr>
                  <a:t>peak</a:t>
                </a:r>
                <a:r>
                  <a:rPr lang="it-IT" sz="1800" b="0" dirty="0">
                    <a:solidFill>
                      <a:schemeClr val="accent6">
                        <a:lumMod val="50000"/>
                      </a:schemeClr>
                    </a:solidFill>
                    <a:latin typeface="Helvetica" panose="020B0604020202020204" pitchFamily="34" charset="0"/>
                    <a:cs typeface="Helvetica" panose="020B0604020202020204" pitchFamily="34" charset="0"/>
                  </a:rPr>
                  <a:t>  </a:t>
                </a:r>
                <a:r>
                  <a:rPr lang="it-IT" sz="1800" b="0" dirty="0" err="1">
                    <a:solidFill>
                      <a:schemeClr val="accent6">
                        <a:lumMod val="50000"/>
                      </a:schemeClr>
                    </a:solidFill>
                    <a:latin typeface="Helvetica" panose="020B0604020202020204" pitchFamily="34" charset="0"/>
                    <a:cs typeface="Helvetica" panose="020B0604020202020204" pitchFamily="34" charset="0"/>
                  </a:rPr>
                  <a:t>amplitude</a:t>
                </a:r>
                <a:r>
                  <a:rPr lang="it-IT" sz="1800" b="0" dirty="0">
                    <a:solidFill>
                      <a:schemeClr val="accent6">
                        <a:lumMod val="50000"/>
                      </a:schemeClr>
                    </a:solidFill>
                    <a:latin typeface="Helvetica" panose="020B0604020202020204" pitchFamily="34" charset="0"/>
                    <a:cs typeface="Helvetica" panose="020B0604020202020204" pitchFamily="34" charset="0"/>
                  </a:rPr>
                  <a:t>;</a:t>
                </a:r>
              </a:p>
              <a:p>
                <a:pPr marL="342900" indent="-342900">
                  <a:buFont typeface="Arial" panose="020B0604020202020204" pitchFamily="34" charset="0"/>
                  <a:buChar char="•"/>
                </a:pPr>
                <a:r>
                  <a:rPr lang="it-IT" sz="1800" dirty="0" err="1">
                    <a:solidFill>
                      <a:schemeClr val="accent6">
                        <a:lumMod val="50000"/>
                      </a:schemeClr>
                    </a:solidFill>
                    <a:latin typeface="Helvetica" panose="020B0604020202020204" pitchFamily="34" charset="0"/>
                    <a:cs typeface="Helvetica" panose="020B0604020202020204" pitchFamily="34" charset="0"/>
                  </a:rPr>
                  <a:t>Pulses</a:t>
                </a:r>
                <a:r>
                  <a:rPr lang="it-IT" sz="1800" dirty="0">
                    <a:solidFill>
                      <a:schemeClr val="accent6">
                        <a:lumMod val="50000"/>
                      </a:schemeClr>
                    </a:solidFill>
                    <a:latin typeface="Helvetica" panose="020B0604020202020204" pitchFamily="34" charset="0"/>
                    <a:cs typeface="Helvetica" panose="020B0604020202020204" pitchFamily="34" charset="0"/>
                  </a:rPr>
                  <a:t>: </a:t>
                </a:r>
                <a14:m>
                  <m:oMath xmlns:m="http://schemas.openxmlformats.org/officeDocument/2006/math">
                    <m:r>
                      <a:rPr lang="it-IT" sz="1800" i="1" dirty="0" smtClean="0">
                        <a:solidFill>
                          <a:schemeClr val="accent6">
                            <a:lumMod val="50000"/>
                          </a:schemeClr>
                        </a:solidFill>
                        <a:latin typeface="Cambria Math" panose="02040503050406030204" pitchFamily="18" charset="0"/>
                        <a:cs typeface="Helvetica" panose="020B0604020202020204" pitchFamily="34" charset="0"/>
                      </a:rPr>
                      <m:t>1</m:t>
                    </m:r>
                    <m:r>
                      <a:rPr lang="it-IT" sz="1800" i="1" dirty="0">
                        <a:solidFill>
                          <a:schemeClr val="accent6">
                            <a:lumMod val="50000"/>
                          </a:schemeClr>
                        </a:solidFill>
                        <a:latin typeface="Cambria Math" panose="02040503050406030204" pitchFamily="18" charset="0"/>
                        <a:cs typeface="Helvetica" panose="020B0604020202020204" pitchFamily="34" charset="0"/>
                      </a:rPr>
                      <m:t> </m:t>
                    </m:r>
                    <m:r>
                      <a:rPr lang="it-IT" sz="1800" i="1" dirty="0" err="1" smtClean="0">
                        <a:solidFill>
                          <a:schemeClr val="accent6">
                            <a:lumMod val="50000"/>
                          </a:schemeClr>
                        </a:solidFill>
                        <a:latin typeface="Cambria Math" panose="02040503050406030204" pitchFamily="18" charset="0"/>
                        <a:cs typeface="Helvetica" panose="020B0604020202020204" pitchFamily="34" charset="0"/>
                      </a:rPr>
                      <m:t>𝑚𝑠</m:t>
                    </m:r>
                  </m:oMath>
                </a14:m>
                <a:r>
                  <a:rPr lang="it-IT" sz="1800" dirty="0">
                    <a:solidFill>
                      <a:schemeClr val="accent6">
                        <a:lumMod val="50000"/>
                      </a:schemeClr>
                    </a:solidFill>
                    <a:latin typeface="Helvetica" panose="020B0604020202020204" pitchFamily="34" charset="0"/>
                    <a:cs typeface="Helvetica" panose="020B0604020202020204" pitchFamily="34" charset="0"/>
                  </a:rPr>
                  <a:t>;</a:t>
                </a:r>
              </a:p>
              <a:p>
                <a:pPr marL="342900" indent="-342900">
                  <a:buFont typeface="Arial" panose="020B0604020202020204" pitchFamily="34" charset="0"/>
                  <a:buChar char="•"/>
                </a:pPr>
                <a14:m>
                  <m:oMath xmlns:m="http://schemas.openxmlformats.org/officeDocument/2006/math">
                    <m:r>
                      <a:rPr lang="it-IT" sz="1800" b="0" i="1" smtClean="0">
                        <a:solidFill>
                          <a:schemeClr val="accent6">
                            <a:lumMod val="50000"/>
                          </a:schemeClr>
                        </a:solidFill>
                        <a:latin typeface="Cambria Math" panose="02040503050406030204" pitchFamily="18" charset="0"/>
                        <a:cs typeface="Helvetica" panose="020B0604020202020204" pitchFamily="34" charset="0"/>
                      </a:rPr>
                      <m:t>𝑓</m:t>
                    </m:r>
                    <m:r>
                      <a:rPr lang="it-IT" sz="1800" b="0" i="1" smtClean="0">
                        <a:solidFill>
                          <a:schemeClr val="accent6">
                            <a:lumMod val="50000"/>
                          </a:schemeClr>
                        </a:solidFill>
                        <a:latin typeface="Cambria Math" panose="02040503050406030204" pitchFamily="18" charset="0"/>
                        <a:cs typeface="Helvetica" panose="020B0604020202020204" pitchFamily="34" charset="0"/>
                      </a:rPr>
                      <m:t>=15/20 </m:t>
                    </m:r>
                    <m:r>
                      <a:rPr lang="it-IT" sz="1800" b="0" i="1" smtClean="0">
                        <a:solidFill>
                          <a:schemeClr val="accent6">
                            <a:lumMod val="50000"/>
                          </a:schemeClr>
                        </a:solidFill>
                        <a:latin typeface="Cambria Math" panose="02040503050406030204" pitchFamily="18" charset="0"/>
                        <a:cs typeface="Helvetica" panose="020B0604020202020204" pitchFamily="34" charset="0"/>
                      </a:rPr>
                      <m:t>𝐻𝑧</m:t>
                    </m:r>
                  </m:oMath>
                </a14:m>
                <a:r>
                  <a:rPr lang="it-IT" sz="1800" dirty="0">
                    <a:solidFill>
                      <a:schemeClr val="accent6">
                        <a:lumMod val="50000"/>
                      </a:schemeClr>
                    </a:solidFill>
                  </a:rPr>
                  <a:t>.</a:t>
                </a:r>
              </a:p>
              <a:p>
                <a:endParaRPr lang="it-IT" sz="1800" dirty="0">
                  <a:solidFill>
                    <a:schemeClr val="accent6">
                      <a:lumMod val="50000"/>
                    </a:schemeClr>
                  </a:solidFill>
                </a:endParaRPr>
              </a:p>
              <a:p>
                <a:r>
                  <a:rPr lang="it-IT" sz="1800" dirty="0" err="1">
                    <a:solidFill>
                      <a:schemeClr val="accent6">
                        <a:lumMod val="50000"/>
                      </a:schemeClr>
                    </a:solidFill>
                  </a:rPr>
                  <a:t>Muon</a:t>
                </a:r>
                <a:r>
                  <a:rPr lang="it-IT" sz="1800" dirty="0">
                    <a:solidFill>
                      <a:schemeClr val="accent6">
                        <a:lumMod val="50000"/>
                      </a:schemeClr>
                    </a:solidFill>
                  </a:rPr>
                  <a:t> collider:</a:t>
                </a:r>
              </a:p>
              <a:p>
                <a:r>
                  <a:rPr lang="it-IT" sz="1800" dirty="0">
                    <a:solidFill>
                      <a:schemeClr val="accent6">
                        <a:lumMod val="50000"/>
                      </a:schemeClr>
                    </a:solidFill>
                  </a:rPr>
                  <a:t>The </a:t>
                </a:r>
                <a:r>
                  <a:rPr lang="it-IT" sz="1800" dirty="0" err="1">
                    <a:solidFill>
                      <a:schemeClr val="accent6">
                        <a:lumMod val="50000"/>
                      </a:schemeClr>
                    </a:solidFill>
                  </a:rPr>
                  <a:t>muons</a:t>
                </a:r>
                <a:r>
                  <a:rPr lang="it-IT" sz="1800" dirty="0">
                    <a:solidFill>
                      <a:schemeClr val="accent6">
                        <a:lumMod val="50000"/>
                      </a:schemeClr>
                    </a:solidFill>
                  </a:rPr>
                  <a:t> are </a:t>
                </a:r>
                <a:r>
                  <a:rPr lang="it-IT" sz="1800" dirty="0" err="1">
                    <a:solidFill>
                      <a:schemeClr val="accent6">
                        <a:lumMod val="50000"/>
                      </a:schemeClr>
                    </a:solidFill>
                  </a:rPr>
                  <a:t>characterized</a:t>
                </a:r>
                <a:r>
                  <a:rPr lang="it-IT" sz="1800" dirty="0">
                    <a:solidFill>
                      <a:schemeClr val="accent6">
                        <a:lumMod val="50000"/>
                      </a:schemeClr>
                    </a:solidFill>
                  </a:rPr>
                  <a:t> by:</a:t>
                </a:r>
              </a:p>
              <a:p>
                <a:pPr marL="342900" indent="-342900">
                  <a:buFont typeface="Arial" panose="020B0604020202020204" pitchFamily="34" charset="0"/>
                  <a:buChar char="•"/>
                </a:pPr>
                <a:r>
                  <a:rPr lang="it-IT" sz="1800" dirty="0" err="1">
                    <a:solidFill>
                      <a:schemeClr val="accent6">
                        <a:lumMod val="50000"/>
                      </a:schemeClr>
                    </a:solidFill>
                  </a:rPr>
                  <a:t>Unstable</a:t>
                </a:r>
                <a:r>
                  <a:rPr lang="it-IT" sz="1800" dirty="0">
                    <a:solidFill>
                      <a:schemeClr val="accent6">
                        <a:lumMod val="50000"/>
                      </a:schemeClr>
                    </a:solidFill>
                  </a:rPr>
                  <a:t> </a:t>
                </a:r>
                <a:r>
                  <a:rPr lang="it-IT" sz="1800" dirty="0" err="1">
                    <a:solidFill>
                      <a:schemeClr val="accent6">
                        <a:lumMod val="50000"/>
                      </a:schemeClr>
                    </a:solidFill>
                  </a:rPr>
                  <a:t>particle</a:t>
                </a:r>
                <a:r>
                  <a:rPr lang="it-IT" sz="1800" dirty="0">
                    <a:solidFill>
                      <a:schemeClr val="accent6">
                        <a:lumMod val="50000"/>
                      </a:schemeClr>
                    </a:solidFill>
                  </a:rPr>
                  <a:t>: short time of </a:t>
                </a:r>
                <a:r>
                  <a:rPr lang="it-IT" sz="1800" dirty="0" err="1">
                    <a:solidFill>
                      <a:schemeClr val="accent6">
                        <a:lumMod val="50000"/>
                      </a:schemeClr>
                    </a:solidFill>
                  </a:rPr>
                  <a:t>decay</a:t>
                </a:r>
                <a:r>
                  <a:rPr lang="it-IT" sz="1800" dirty="0">
                    <a:solidFill>
                      <a:schemeClr val="accent6">
                        <a:lumMod val="50000"/>
                      </a:schemeClr>
                    </a:solidFill>
                  </a:rPr>
                  <a:t>;</a:t>
                </a:r>
              </a:p>
              <a:p>
                <a:pPr marL="342900" indent="-342900">
                  <a:buFont typeface="Arial" panose="020B0604020202020204" pitchFamily="34" charset="0"/>
                  <a:buChar char="•"/>
                </a:pPr>
                <a:r>
                  <a:rPr lang="it-IT" sz="1800" dirty="0">
                    <a:solidFill>
                      <a:schemeClr val="accent6">
                        <a:lumMod val="50000"/>
                      </a:schemeClr>
                    </a:solidFill>
                  </a:rPr>
                  <a:t>Mass 200 times </a:t>
                </a:r>
                <a:r>
                  <a:rPr lang="it-IT" sz="1800" dirty="0" err="1">
                    <a:solidFill>
                      <a:schemeClr val="accent6">
                        <a:lumMod val="50000"/>
                      </a:schemeClr>
                    </a:solidFill>
                  </a:rPr>
                  <a:t>bigger</a:t>
                </a:r>
                <a:r>
                  <a:rPr lang="it-IT" sz="1800" dirty="0">
                    <a:solidFill>
                      <a:schemeClr val="accent6">
                        <a:lumMod val="50000"/>
                      </a:schemeClr>
                    </a:solidFill>
                  </a:rPr>
                  <a:t> </a:t>
                </a:r>
                <a:r>
                  <a:rPr lang="it-IT" sz="1800" dirty="0" err="1">
                    <a:solidFill>
                      <a:schemeClr val="accent6">
                        <a:lumMod val="50000"/>
                      </a:schemeClr>
                    </a:solidFill>
                  </a:rPr>
                  <a:t>than</a:t>
                </a:r>
                <a:r>
                  <a:rPr lang="it-IT" sz="1800" dirty="0">
                    <a:solidFill>
                      <a:schemeClr val="accent6">
                        <a:lumMod val="50000"/>
                      </a:schemeClr>
                    </a:solidFill>
                  </a:rPr>
                  <a:t> the </a:t>
                </a:r>
                <a:r>
                  <a:rPr lang="it-IT" sz="1800" dirty="0" err="1">
                    <a:solidFill>
                      <a:schemeClr val="accent6">
                        <a:lumMod val="50000"/>
                      </a:schemeClr>
                    </a:solidFill>
                  </a:rPr>
                  <a:t>electrons</a:t>
                </a:r>
                <a:r>
                  <a:rPr lang="it-IT" sz="1800" dirty="0">
                    <a:solidFill>
                      <a:schemeClr val="accent6">
                        <a:lumMod val="50000"/>
                      </a:schemeClr>
                    </a:solidFill>
                  </a:rPr>
                  <a:t>: the bremsstrahlung </a:t>
                </a:r>
                <a:r>
                  <a:rPr lang="it-IT" sz="1800" dirty="0" err="1">
                    <a:solidFill>
                      <a:schemeClr val="accent6">
                        <a:lumMod val="50000"/>
                      </a:schemeClr>
                    </a:solidFill>
                  </a:rPr>
                  <a:t>is</a:t>
                </a:r>
                <a:r>
                  <a:rPr lang="it-IT" sz="1800" dirty="0">
                    <a:solidFill>
                      <a:schemeClr val="accent6">
                        <a:lumMod val="50000"/>
                      </a:schemeClr>
                    </a:solidFill>
                  </a:rPr>
                  <a:t> </a:t>
                </a:r>
                <a:r>
                  <a:rPr lang="it-IT" sz="1800" dirty="0" err="1">
                    <a:solidFill>
                      <a:schemeClr val="accent6">
                        <a:lumMod val="50000"/>
                      </a:schemeClr>
                    </a:solidFill>
                  </a:rPr>
                  <a:t>smaller</a:t>
                </a:r>
                <a:r>
                  <a:rPr lang="it-IT" sz="1800" dirty="0">
                    <a:solidFill>
                      <a:schemeClr val="accent6">
                        <a:lumMod val="50000"/>
                      </a:schemeClr>
                    </a:solidFill>
                  </a:rPr>
                  <a:t>.</a:t>
                </a:r>
              </a:p>
              <a:p>
                <a:r>
                  <a:rPr lang="it-IT" sz="1800" dirty="0">
                    <a:solidFill>
                      <a:schemeClr val="accent6">
                        <a:lumMod val="50000"/>
                      </a:schemeClr>
                    </a:solidFill>
                  </a:rPr>
                  <a:t>So the </a:t>
                </a:r>
                <a:r>
                  <a:rPr lang="it-IT" sz="1800" dirty="0" err="1">
                    <a:solidFill>
                      <a:schemeClr val="accent6">
                        <a:lumMod val="50000"/>
                      </a:schemeClr>
                    </a:solidFill>
                  </a:rPr>
                  <a:t>Muon</a:t>
                </a:r>
                <a:r>
                  <a:rPr lang="it-IT" sz="1800" dirty="0">
                    <a:solidFill>
                      <a:schemeClr val="accent6">
                        <a:lumMod val="50000"/>
                      </a:schemeClr>
                    </a:solidFill>
                  </a:rPr>
                  <a:t> Collider </a:t>
                </a:r>
                <a:r>
                  <a:rPr lang="it-IT" sz="1800" dirty="0" err="1">
                    <a:solidFill>
                      <a:schemeClr val="accent6">
                        <a:lumMod val="50000"/>
                      </a:schemeClr>
                    </a:solidFill>
                  </a:rPr>
                  <a:t>needs</a:t>
                </a:r>
                <a:r>
                  <a:rPr lang="it-IT" sz="1800" dirty="0">
                    <a:solidFill>
                      <a:schemeClr val="accent6">
                        <a:lumMod val="50000"/>
                      </a:schemeClr>
                    </a:solidFill>
                  </a:rPr>
                  <a:t>:</a:t>
                </a:r>
              </a:p>
              <a:p>
                <a:pPr marL="342900" indent="-342900">
                  <a:buFont typeface="Arial" panose="020B0604020202020204" pitchFamily="34" charset="0"/>
                  <a:buChar char="•"/>
                </a:pPr>
                <a14:m>
                  <m:oMath xmlns:m="http://schemas.openxmlformats.org/officeDocument/2006/math">
                    <m:sSub>
                      <m:sSubPr>
                        <m:ctrlPr>
                          <a:rPr lang="it-IT" sz="1800" b="0" i="1" smtClean="0">
                            <a:solidFill>
                              <a:schemeClr val="accent6">
                                <a:lumMod val="50000"/>
                              </a:schemeClr>
                            </a:solidFill>
                            <a:latin typeface="Cambria Math" panose="02040503050406030204" pitchFamily="18" charset="0"/>
                          </a:rPr>
                        </m:ctrlPr>
                      </m:sSubPr>
                      <m:e>
                        <m:r>
                          <a:rPr lang="it-IT" sz="1800" b="0" i="1" smtClean="0">
                            <a:solidFill>
                              <a:schemeClr val="accent6">
                                <a:lumMod val="50000"/>
                              </a:schemeClr>
                            </a:solidFill>
                            <a:latin typeface="Cambria Math" panose="02040503050406030204" pitchFamily="18" charset="0"/>
                          </a:rPr>
                          <m:t>𝐵</m:t>
                        </m:r>
                      </m:e>
                      <m:sub>
                        <m:r>
                          <a:rPr lang="it-IT" sz="1800" b="0" i="1" smtClean="0">
                            <a:solidFill>
                              <a:schemeClr val="accent6">
                                <a:lumMod val="50000"/>
                              </a:schemeClr>
                            </a:solidFill>
                            <a:latin typeface="Cambria Math" panose="02040503050406030204" pitchFamily="18" charset="0"/>
                          </a:rPr>
                          <m:t>𝑚</m:t>
                        </m:r>
                      </m:sub>
                    </m:sSub>
                    <m:r>
                      <a:rPr lang="it-IT" sz="1800" b="0" i="1" smtClean="0">
                        <a:solidFill>
                          <a:schemeClr val="accent6">
                            <a:lumMod val="50000"/>
                          </a:schemeClr>
                        </a:solidFill>
                        <a:latin typeface="Cambria Math" panose="02040503050406030204" pitchFamily="18" charset="0"/>
                      </a:rPr>
                      <m:t>=2 </m:t>
                    </m:r>
                    <m:r>
                      <a:rPr lang="it-IT" sz="1800" b="0" i="1" smtClean="0">
                        <a:solidFill>
                          <a:schemeClr val="accent6">
                            <a:lumMod val="50000"/>
                          </a:schemeClr>
                        </a:solidFill>
                        <a:latin typeface="Cambria Math" panose="02040503050406030204" pitchFamily="18" charset="0"/>
                      </a:rPr>
                      <m:t>𝑇</m:t>
                    </m:r>
                  </m:oMath>
                </a14:m>
                <a:r>
                  <a:rPr lang="it-IT" sz="1800" b="0" dirty="0">
                    <a:solidFill>
                      <a:schemeClr val="accent6">
                        <a:lumMod val="50000"/>
                      </a:schemeClr>
                    </a:solidFill>
                    <a:latin typeface="Helvetica" panose="020B0604020202020204" pitchFamily="34" charset="0"/>
                    <a:cs typeface="Helvetica" panose="020B0604020202020204" pitchFamily="34" charset="0"/>
                  </a:rPr>
                  <a:t>: </a:t>
                </a:r>
                <a:r>
                  <a:rPr lang="it-IT" sz="1800" b="0" dirty="0" err="1">
                    <a:solidFill>
                      <a:schemeClr val="accent6">
                        <a:lumMod val="50000"/>
                      </a:schemeClr>
                    </a:solidFill>
                    <a:latin typeface="Helvetica" panose="020B0604020202020204" pitchFamily="34" charset="0"/>
                    <a:cs typeface="Helvetica" panose="020B0604020202020204" pitchFamily="34" charset="0"/>
                  </a:rPr>
                  <a:t>peak</a:t>
                </a:r>
                <a:r>
                  <a:rPr lang="it-IT" sz="1800" b="0" dirty="0">
                    <a:solidFill>
                      <a:schemeClr val="accent6">
                        <a:lumMod val="50000"/>
                      </a:schemeClr>
                    </a:solidFill>
                    <a:latin typeface="Helvetica" panose="020B0604020202020204" pitchFamily="34" charset="0"/>
                    <a:cs typeface="Helvetica" panose="020B0604020202020204" pitchFamily="34" charset="0"/>
                  </a:rPr>
                  <a:t> to </a:t>
                </a:r>
                <a:r>
                  <a:rPr lang="it-IT" sz="1800" b="0" dirty="0" err="1">
                    <a:solidFill>
                      <a:schemeClr val="accent6">
                        <a:lumMod val="50000"/>
                      </a:schemeClr>
                    </a:solidFill>
                    <a:latin typeface="Helvetica" panose="020B0604020202020204" pitchFamily="34" charset="0"/>
                    <a:cs typeface="Helvetica" panose="020B0604020202020204" pitchFamily="34" charset="0"/>
                  </a:rPr>
                  <a:t>peak</a:t>
                </a:r>
                <a:r>
                  <a:rPr lang="it-IT" sz="1800" b="0" dirty="0">
                    <a:solidFill>
                      <a:schemeClr val="accent6">
                        <a:lumMod val="50000"/>
                      </a:schemeClr>
                    </a:solidFill>
                    <a:latin typeface="Helvetica" panose="020B0604020202020204" pitchFamily="34" charset="0"/>
                    <a:cs typeface="Helvetica" panose="020B0604020202020204" pitchFamily="34" charset="0"/>
                  </a:rPr>
                  <a:t>  </a:t>
                </a:r>
                <a:r>
                  <a:rPr lang="it-IT" sz="1800" b="0" dirty="0" err="1">
                    <a:solidFill>
                      <a:schemeClr val="accent6">
                        <a:lumMod val="50000"/>
                      </a:schemeClr>
                    </a:solidFill>
                    <a:latin typeface="Helvetica" panose="020B0604020202020204" pitchFamily="34" charset="0"/>
                    <a:cs typeface="Helvetica" panose="020B0604020202020204" pitchFamily="34" charset="0"/>
                  </a:rPr>
                  <a:t>amplitude</a:t>
                </a:r>
                <a:r>
                  <a:rPr lang="it-IT" sz="1800" b="0" dirty="0">
                    <a:solidFill>
                      <a:schemeClr val="accent6">
                        <a:lumMod val="50000"/>
                      </a:schemeClr>
                    </a:solidFill>
                    <a:latin typeface="Helvetica" panose="020B0604020202020204" pitchFamily="34" charset="0"/>
                    <a:cs typeface="Helvetica" panose="020B0604020202020204" pitchFamily="34" charset="0"/>
                  </a:rPr>
                  <a:t>;</a:t>
                </a:r>
              </a:p>
              <a:p>
                <a:pPr marL="285750" indent="-285750">
                  <a:buFont typeface="Arial" panose="020B0604020202020204" pitchFamily="34" charset="0"/>
                  <a:buChar char="•"/>
                </a:pPr>
                <a14:m>
                  <m:oMath xmlns:m="http://schemas.openxmlformats.org/officeDocument/2006/math">
                    <m:r>
                      <a:rPr lang="it-IT" sz="1800" b="0" i="1" smtClean="0">
                        <a:solidFill>
                          <a:schemeClr val="accent6">
                            <a:lumMod val="50000"/>
                          </a:schemeClr>
                        </a:solidFill>
                        <a:latin typeface="Cambria Math" panose="02040503050406030204" pitchFamily="18" charset="0"/>
                        <a:cs typeface="Helvetica" panose="020B0604020202020204" pitchFamily="34" charset="0"/>
                      </a:rPr>
                      <m:t>𝑓</m:t>
                    </m:r>
                    <m:r>
                      <a:rPr lang="it-IT" sz="1800" b="0" i="1" smtClean="0">
                        <a:solidFill>
                          <a:schemeClr val="accent6">
                            <a:lumMod val="50000"/>
                          </a:schemeClr>
                        </a:solidFill>
                        <a:latin typeface="Cambria Math" panose="02040503050406030204" pitchFamily="18" charset="0"/>
                        <a:cs typeface="Helvetica" panose="020B0604020202020204" pitchFamily="34" charset="0"/>
                      </a:rPr>
                      <m:t>=400 </m:t>
                    </m:r>
                    <m:r>
                      <a:rPr lang="it-IT" sz="1800" b="0" i="1" smtClean="0">
                        <a:solidFill>
                          <a:schemeClr val="accent6">
                            <a:lumMod val="50000"/>
                          </a:schemeClr>
                        </a:solidFill>
                        <a:latin typeface="Cambria Math" panose="02040503050406030204" pitchFamily="18" charset="0"/>
                        <a:cs typeface="Helvetica" panose="020B0604020202020204" pitchFamily="34" charset="0"/>
                      </a:rPr>
                      <m:t>𝐻𝑧</m:t>
                    </m:r>
                  </m:oMath>
                </a14:m>
                <a:r>
                  <a:rPr lang="it-IT" sz="1800" dirty="0">
                    <a:solidFill>
                      <a:schemeClr val="accent6">
                        <a:lumMod val="50000"/>
                      </a:schemeClr>
                    </a:solidFill>
                  </a:rPr>
                  <a:t>.</a:t>
                </a:r>
              </a:p>
              <a:p>
                <a:endParaRPr lang="it-IT" sz="1800" dirty="0"/>
              </a:p>
              <a:p>
                <a:endParaRPr lang="it-IT" dirty="0"/>
              </a:p>
              <a:p>
                <a:pPr marL="342900" indent="-342900">
                  <a:buFont typeface="Arial" panose="020B0604020202020204" pitchFamily="34" charset="0"/>
                  <a:buChar char="•"/>
                </a:pPr>
                <a:endParaRPr lang="it-IT" dirty="0"/>
              </a:p>
              <a:p>
                <a:endParaRPr lang="it-IT" dirty="0"/>
              </a:p>
              <a:p>
                <a:endParaRPr lang="it-IT" dirty="0"/>
              </a:p>
            </p:txBody>
          </p:sp>
        </mc:Choice>
        <mc:Fallback xmlns="">
          <p:sp>
            <p:nvSpPr>
              <p:cNvPr id="2" name="CasellaDiTesto 1">
                <a:extLst>
                  <a:ext uri="{FF2B5EF4-FFF2-40B4-BE49-F238E27FC236}">
                    <a16:creationId xmlns:a16="http://schemas.microsoft.com/office/drawing/2014/main" id="{B652F0E3-1FBE-0BD9-A32D-DD88154C060C}"/>
                  </a:ext>
                </a:extLst>
              </p:cNvPr>
              <p:cNvSpPr txBox="1">
                <a:spLocks noRot="1" noChangeAspect="1" noMove="1" noResize="1" noEditPoints="1" noAdjustHandles="1" noChangeArrowheads="1" noChangeShapeType="1" noTextEdit="1"/>
              </p:cNvSpPr>
              <p:nvPr/>
            </p:nvSpPr>
            <p:spPr>
              <a:xfrm>
                <a:off x="509196" y="1010377"/>
                <a:ext cx="4068827" cy="6278642"/>
              </a:xfrm>
              <a:prstGeom prst="rect">
                <a:avLst/>
              </a:prstGeom>
              <a:blipFill>
                <a:blip r:embed="rId4"/>
                <a:stretch>
                  <a:fillRect l="-1349" t="-583" r="-1199"/>
                </a:stretch>
              </a:blipFill>
            </p:spPr>
            <p:txBody>
              <a:bodyPr/>
              <a:lstStyle/>
              <a:p>
                <a:r>
                  <a:rPr lang="it-IT">
                    <a:noFill/>
                  </a:rPr>
                  <a:t> </a:t>
                </a:r>
              </a:p>
            </p:txBody>
          </p:sp>
        </mc:Fallback>
      </mc:AlternateContent>
      <p:grpSp>
        <p:nvGrpSpPr>
          <p:cNvPr id="10" name="Group 7">
            <a:extLst>
              <a:ext uri="{FF2B5EF4-FFF2-40B4-BE49-F238E27FC236}">
                <a16:creationId xmlns:a16="http://schemas.microsoft.com/office/drawing/2014/main" id="{577575E0-9F0E-250A-3112-C188696FB146}"/>
              </a:ext>
            </a:extLst>
          </p:cNvPr>
          <p:cNvGrpSpPr/>
          <p:nvPr/>
        </p:nvGrpSpPr>
        <p:grpSpPr>
          <a:xfrm>
            <a:off x="5141167" y="698084"/>
            <a:ext cx="3774232" cy="2591421"/>
            <a:chOff x="471152" y="193807"/>
            <a:chExt cx="5306096" cy="3492252"/>
          </a:xfrm>
        </p:grpSpPr>
        <p:pic>
          <p:nvPicPr>
            <p:cNvPr id="12" name="Picture 4">
              <a:extLst>
                <a:ext uri="{FF2B5EF4-FFF2-40B4-BE49-F238E27FC236}">
                  <a16:creationId xmlns:a16="http://schemas.microsoft.com/office/drawing/2014/main" id="{3936CD2E-F5CA-9375-8130-E6BFF5809AF7}"/>
                </a:ext>
              </a:extLst>
            </p:cNvPr>
            <p:cNvPicPr>
              <a:picLocks noChangeAspect="1"/>
            </p:cNvPicPr>
            <p:nvPr/>
          </p:nvPicPr>
          <p:blipFill>
            <a:blip r:embed="rId5"/>
            <a:stretch>
              <a:fillRect/>
            </a:stretch>
          </p:blipFill>
          <p:spPr>
            <a:xfrm>
              <a:off x="471152" y="193807"/>
              <a:ext cx="5306096" cy="2989634"/>
            </a:xfrm>
            <a:prstGeom prst="rect">
              <a:avLst/>
            </a:prstGeom>
          </p:spPr>
        </p:pic>
        <p:sp>
          <p:nvSpPr>
            <p:cNvPr id="13" name="TextBox 6">
              <a:extLst>
                <a:ext uri="{FF2B5EF4-FFF2-40B4-BE49-F238E27FC236}">
                  <a16:creationId xmlns:a16="http://schemas.microsoft.com/office/drawing/2014/main" id="{7A0B2714-B06F-CFC1-687C-A8CB731AC499}"/>
                </a:ext>
              </a:extLst>
            </p:cNvPr>
            <p:cNvSpPr txBox="1"/>
            <p:nvPr/>
          </p:nvSpPr>
          <p:spPr>
            <a:xfrm>
              <a:off x="471152" y="3135703"/>
              <a:ext cx="5264204" cy="550356"/>
            </a:xfrm>
            <a:prstGeom prst="rect">
              <a:avLst/>
            </a:prstGeom>
            <a:noFill/>
          </p:spPr>
          <p:txBody>
            <a:bodyPr wrap="square">
              <a:spAutoFit/>
            </a:bodyPr>
            <a:lstStyle/>
            <a:p>
              <a:r>
                <a:rPr lang="en-US" sz="1200" b="0" i="0" u="none" strike="noStrike" baseline="0" dirty="0">
                  <a:solidFill>
                    <a:srgbClr val="000000"/>
                  </a:solidFill>
                  <a:latin typeface="Times New Roman" panose="02020603050405020304" pitchFamily="18" charset="0"/>
                </a:rPr>
                <a:t>Dual-bore HTS-based accelerator magnet design with warm core and cold conductor coil. </a:t>
              </a:r>
              <a:endParaRPr lang="en-US" sz="1600" dirty="0"/>
            </a:p>
          </p:txBody>
        </p:sp>
      </p:grpSp>
    </p:spTree>
    <p:extLst>
      <p:ext uri="{BB962C8B-B14F-4D97-AF65-F5344CB8AC3E}">
        <p14:creationId xmlns:p14="http://schemas.microsoft.com/office/powerpoint/2010/main" val="422625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500"/>
                                        <p:tgtEl>
                                          <p:spTgt spid="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500"/>
                                        <p:tgtEl>
                                          <p:spTgt spid="2">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fade">
                                      <p:cBhvr>
                                        <p:cTn id="34" dur="500"/>
                                        <p:tgtEl>
                                          <p:spTgt spid="2">
                                            <p:txEl>
                                              <p:pRg st="6" end="6"/>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
                                            <p:txEl>
                                              <p:pRg st="8" end="8"/>
                                            </p:txEl>
                                          </p:spTgt>
                                        </p:tgtEl>
                                        <p:attrNameLst>
                                          <p:attrName>style.visibility</p:attrName>
                                        </p:attrNameLst>
                                      </p:cBhvr>
                                      <p:to>
                                        <p:strVal val="visible"/>
                                      </p:to>
                                    </p:set>
                                    <p:animEffect transition="in" filter="fade">
                                      <p:cBhvr>
                                        <p:cTn id="40" dur="500"/>
                                        <p:tgtEl>
                                          <p:spTgt spid="2">
                                            <p:txEl>
                                              <p:pRg st="8" end="8"/>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Effect transition="in" filter="fade">
                                      <p:cBhvr>
                                        <p:cTn id="43" dur="500"/>
                                        <p:tgtEl>
                                          <p:spTgt spid="2">
                                            <p:txEl>
                                              <p:pRg st="9" end="9"/>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
                                            <p:txEl>
                                              <p:pRg st="10" end="10"/>
                                            </p:txEl>
                                          </p:spTgt>
                                        </p:tgtEl>
                                        <p:attrNameLst>
                                          <p:attrName>style.visibility</p:attrName>
                                        </p:attrNameLst>
                                      </p:cBhvr>
                                      <p:to>
                                        <p:strVal val="visible"/>
                                      </p:to>
                                    </p:set>
                                    <p:animEffect transition="in" filter="fade">
                                      <p:cBhvr>
                                        <p:cTn id="46" dur="500"/>
                                        <p:tgtEl>
                                          <p:spTgt spid="2">
                                            <p:txEl>
                                              <p:pRg st="10" end="10"/>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2">
                                            <p:txEl>
                                              <p:pRg st="11" end="11"/>
                                            </p:txEl>
                                          </p:spTgt>
                                        </p:tgtEl>
                                        <p:attrNameLst>
                                          <p:attrName>style.visibility</p:attrName>
                                        </p:attrNameLst>
                                      </p:cBhvr>
                                      <p:to>
                                        <p:strVal val="visible"/>
                                      </p:to>
                                    </p:set>
                                    <p:animEffect transition="in" filter="fade">
                                      <p:cBhvr>
                                        <p:cTn id="49"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5490EA96-1C85-30A2-8A8E-42312D2A6226}"/>
              </a:ext>
            </a:extLst>
          </p:cNvPr>
          <p:cNvSpPr>
            <a:spLocks noGrp="1"/>
          </p:cNvSpPr>
          <p:nvPr>
            <p:ph type="dt" sz="half" idx="16"/>
          </p:nvPr>
        </p:nvSpPr>
        <p:spPr/>
        <p:txBody>
          <a:bodyPr/>
          <a:lstStyle/>
          <a:p>
            <a:pPr>
              <a:defRPr/>
            </a:pPr>
            <a:fld id="{09EA2773-F02A-CC43-B1C5-479A1F34EDA7}" type="datetime1">
              <a:rPr lang="en-US" smtClean="0"/>
              <a:t>8/28/2023</a:t>
            </a:fld>
            <a:endParaRPr lang="en-US" dirty="0"/>
          </a:p>
        </p:txBody>
      </p:sp>
      <p:sp>
        <p:nvSpPr>
          <p:cNvPr id="5" name="Segnaposto piè di pagina 4">
            <a:extLst>
              <a:ext uri="{FF2B5EF4-FFF2-40B4-BE49-F238E27FC236}">
                <a16:creationId xmlns:a16="http://schemas.microsoft.com/office/drawing/2014/main" id="{D52C6846-2275-A02E-A7A8-68C418AE1AE8}"/>
              </a:ext>
            </a:extLst>
          </p:cNvPr>
          <p:cNvSpPr>
            <a:spLocks noGrp="1"/>
          </p:cNvSpPr>
          <p:nvPr>
            <p:ph type="ftr" sz="quarter" idx="17"/>
          </p:nvPr>
        </p:nvSpPr>
        <p:spPr/>
        <p:txBody>
          <a:bodyPr/>
          <a:lstStyle/>
          <a:p>
            <a:pPr>
              <a:defRPr/>
            </a:pPr>
            <a:r>
              <a:rPr lang="en-US" dirty="0"/>
              <a:t>Stefano Mannucci | Midterm Report</a:t>
            </a:r>
            <a:endParaRPr lang="en-US" b="1" dirty="0"/>
          </a:p>
        </p:txBody>
      </p:sp>
      <p:sp>
        <p:nvSpPr>
          <p:cNvPr id="6" name="Segnaposto numero diapositiva 5">
            <a:extLst>
              <a:ext uri="{FF2B5EF4-FFF2-40B4-BE49-F238E27FC236}">
                <a16:creationId xmlns:a16="http://schemas.microsoft.com/office/drawing/2014/main" id="{66F1C55F-9761-D351-2F9F-4AC820720974}"/>
              </a:ext>
            </a:extLst>
          </p:cNvPr>
          <p:cNvSpPr>
            <a:spLocks noGrp="1"/>
          </p:cNvSpPr>
          <p:nvPr>
            <p:ph type="sldNum" sz="quarter" idx="18"/>
          </p:nvPr>
        </p:nvSpPr>
        <p:spPr/>
        <p:txBody>
          <a:bodyPr/>
          <a:lstStyle/>
          <a:p>
            <a:pPr>
              <a:defRPr/>
            </a:pPr>
            <a:fld id="{979A04A2-726F-2143-A443-7788AF27176E}" type="slidenum">
              <a:rPr lang="en-US" smtClean="0"/>
              <a:pPr>
                <a:defRPr/>
              </a:pPr>
              <a:t>3</a:t>
            </a:fld>
            <a:endParaRPr lang="en-US" dirty="0"/>
          </a:p>
        </p:txBody>
      </p:sp>
      <p:sp>
        <p:nvSpPr>
          <p:cNvPr id="7" name="Titolo 6">
            <a:extLst>
              <a:ext uri="{FF2B5EF4-FFF2-40B4-BE49-F238E27FC236}">
                <a16:creationId xmlns:a16="http://schemas.microsoft.com/office/drawing/2014/main" id="{C9347A02-E572-A970-7AF6-8507A2ACEA67}"/>
              </a:ext>
            </a:extLst>
          </p:cNvPr>
          <p:cNvSpPr>
            <a:spLocks noGrp="1"/>
          </p:cNvSpPr>
          <p:nvPr>
            <p:ph type="title"/>
          </p:nvPr>
        </p:nvSpPr>
        <p:spPr>
          <a:xfrm>
            <a:off x="375823" y="123313"/>
            <a:ext cx="8686800" cy="427877"/>
          </a:xfrm>
        </p:spPr>
        <p:txBody>
          <a:bodyPr/>
          <a:lstStyle/>
          <a:p>
            <a:pPr algn="ctr"/>
            <a:r>
              <a:rPr lang="it-IT" sz="1950" dirty="0"/>
              <a:t>Practical composite superconductors</a:t>
            </a:r>
          </a:p>
        </p:txBody>
      </p:sp>
      <p:pic>
        <p:nvPicPr>
          <p:cNvPr id="14" name="Picture 60">
            <a:extLst>
              <a:ext uri="{FF2B5EF4-FFF2-40B4-BE49-F238E27FC236}">
                <a16:creationId xmlns:a16="http://schemas.microsoft.com/office/drawing/2014/main" id="{3A314A9C-5E1F-873E-9315-4C0FD28288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664" y="597864"/>
            <a:ext cx="3199130" cy="1066800"/>
          </a:xfrm>
          <a:prstGeom prst="rect">
            <a:avLst/>
          </a:prstGeom>
          <a:noFill/>
        </p:spPr>
      </p:pic>
      <mc:AlternateContent xmlns:mc="http://schemas.openxmlformats.org/markup-compatibility/2006" xmlns:a14="http://schemas.microsoft.com/office/drawing/2010/main">
        <mc:Choice Requires="a14">
          <p:sp>
            <p:nvSpPr>
              <p:cNvPr id="17" name="CasellaDiTesto 16">
                <a:extLst>
                  <a:ext uri="{FF2B5EF4-FFF2-40B4-BE49-F238E27FC236}">
                    <a16:creationId xmlns:a16="http://schemas.microsoft.com/office/drawing/2014/main" id="{A1C9BDA5-8449-0338-BD43-DED67B15AA3F}"/>
                  </a:ext>
                </a:extLst>
              </p:cNvPr>
              <p:cNvSpPr txBox="1"/>
              <p:nvPr/>
            </p:nvSpPr>
            <p:spPr>
              <a:xfrm>
                <a:off x="5281082" y="1677312"/>
                <a:ext cx="4572000" cy="1015663"/>
              </a:xfrm>
              <a:prstGeom prst="rect">
                <a:avLst/>
              </a:prstGeom>
              <a:noFill/>
            </p:spPr>
            <p:txBody>
              <a:bodyPr wrap="square">
                <a:spAutoFit/>
              </a:bodyPr>
              <a:lstStyle/>
              <a:p>
                <a14:m>
                  <m:oMath xmlns:m="http://schemas.openxmlformats.org/officeDocument/2006/math">
                    <m:sSub>
                      <m:sSubPr>
                        <m:ctrlPr>
                          <a:rPr lang="it-IT" sz="1200" i="1">
                            <a:solidFill>
                              <a:schemeClr val="accent6">
                                <a:lumMod val="50000"/>
                              </a:schemeClr>
                            </a:solidFill>
                            <a:latin typeface="Cambria Math" panose="02040503050406030204" pitchFamily="18" charset="0"/>
                          </a:rPr>
                        </m:ctrlPr>
                      </m:sSubPr>
                      <m:e>
                        <m:r>
                          <a:rPr lang="it-IT" sz="1200" i="1">
                            <a:solidFill>
                              <a:schemeClr val="accent6">
                                <a:lumMod val="50000"/>
                              </a:schemeClr>
                            </a:solidFill>
                            <a:latin typeface="Cambria Math" panose="02040503050406030204" pitchFamily="18" charset="0"/>
                          </a:rPr>
                          <m:t>𝑁𝑏</m:t>
                        </m:r>
                      </m:e>
                      <m:sub>
                        <m:r>
                          <a:rPr lang="it-IT" sz="1200" i="1">
                            <a:solidFill>
                              <a:schemeClr val="accent6">
                                <a:lumMod val="50000"/>
                              </a:schemeClr>
                            </a:solidFill>
                            <a:latin typeface="Cambria Math" panose="02040503050406030204" pitchFamily="18" charset="0"/>
                          </a:rPr>
                          <m:t>3</m:t>
                        </m:r>
                      </m:sub>
                    </m:sSub>
                    <m:r>
                      <a:rPr lang="it-IT" sz="1200" i="1">
                        <a:solidFill>
                          <a:schemeClr val="accent6">
                            <a:lumMod val="50000"/>
                          </a:schemeClr>
                        </a:solidFill>
                        <a:latin typeface="Cambria Math" panose="02040503050406030204" pitchFamily="18" charset="0"/>
                      </a:rPr>
                      <m:t>𝑆𝑛</m:t>
                    </m:r>
                  </m:oMath>
                </a14:m>
                <a:r>
                  <a:rPr lang="it-IT" sz="1200" dirty="0">
                    <a:solidFill>
                      <a:schemeClr val="accent6">
                        <a:lumMod val="50000"/>
                      </a:schemeClr>
                    </a:solidFill>
                  </a:rPr>
                  <a:t>: The second </a:t>
                </a:r>
                <a:r>
                  <a:rPr lang="it-IT" sz="1200" dirty="0" err="1">
                    <a:solidFill>
                      <a:schemeClr val="accent6">
                        <a:lumMod val="50000"/>
                      </a:schemeClr>
                    </a:solidFill>
                  </a:rPr>
                  <a:t>most</a:t>
                </a:r>
                <a:r>
                  <a:rPr lang="it-IT" sz="1200" dirty="0">
                    <a:solidFill>
                      <a:schemeClr val="accent6">
                        <a:lumMod val="50000"/>
                      </a:schemeClr>
                    </a:solidFill>
                  </a:rPr>
                  <a:t> </a:t>
                </a:r>
                <a:r>
                  <a:rPr lang="it-IT" sz="1200" dirty="0" err="1">
                    <a:solidFill>
                      <a:schemeClr val="accent6">
                        <a:lumMod val="50000"/>
                      </a:schemeClr>
                    </a:solidFill>
                  </a:rPr>
                  <a:t>used</a:t>
                </a:r>
                <a:r>
                  <a:rPr lang="it-IT" sz="1200" dirty="0">
                    <a:solidFill>
                      <a:schemeClr val="accent6">
                        <a:lumMod val="50000"/>
                      </a:schemeClr>
                    </a:solidFill>
                  </a:rPr>
                  <a:t> </a:t>
                </a:r>
                <a:r>
                  <a:rPr lang="it-IT" sz="1200" dirty="0" err="1">
                    <a:solidFill>
                      <a:schemeClr val="accent6">
                        <a:lumMod val="50000"/>
                      </a:schemeClr>
                    </a:solidFill>
                  </a:rPr>
                  <a:t>superconductor</a:t>
                </a:r>
                <a:r>
                  <a:rPr lang="it-IT" sz="1200" dirty="0">
                    <a:solidFill>
                      <a:schemeClr val="accent6">
                        <a:lumMod val="50000"/>
                      </a:schemeClr>
                    </a:solidFill>
                  </a:rPr>
                  <a:t> </a:t>
                </a:r>
                <a:r>
                  <a:rPr lang="it-IT" sz="1200" dirty="0" err="1">
                    <a:solidFill>
                      <a:schemeClr val="accent6">
                        <a:lumMod val="50000"/>
                      </a:schemeClr>
                    </a:solidFill>
                  </a:rPr>
                  <a:t>magnet</a:t>
                </a:r>
                <a:r>
                  <a:rPr lang="it-IT" sz="1200" dirty="0">
                    <a:solidFill>
                      <a:schemeClr val="accent6">
                        <a:lumMod val="50000"/>
                      </a:schemeClr>
                    </a:solidFill>
                  </a:rPr>
                  <a:t>:</a:t>
                </a:r>
              </a:p>
              <a:p>
                <a:pPr marL="342900" indent="-342900">
                  <a:buFont typeface="Arial" panose="020B0604020202020204" pitchFamily="34" charset="0"/>
                  <a:buChar char="•"/>
                </a:pPr>
                <a14:m>
                  <m:oMath xmlns:m="http://schemas.openxmlformats.org/officeDocument/2006/math">
                    <m:sSub>
                      <m:sSubPr>
                        <m:ctrlPr>
                          <a:rPr lang="it-IT" sz="1200" i="1" smtClean="0">
                            <a:solidFill>
                              <a:schemeClr val="accent6">
                                <a:lumMod val="50000"/>
                              </a:schemeClr>
                            </a:solidFill>
                            <a:latin typeface="Cambria Math" panose="02040503050406030204" pitchFamily="18" charset="0"/>
                          </a:rPr>
                        </m:ctrlPr>
                      </m:sSubPr>
                      <m:e>
                        <m:r>
                          <a:rPr lang="it-IT" sz="1200" b="0" i="1" smtClean="0">
                            <a:solidFill>
                              <a:schemeClr val="accent6">
                                <a:lumMod val="50000"/>
                              </a:schemeClr>
                            </a:solidFill>
                            <a:latin typeface="Cambria Math" panose="02040503050406030204" pitchFamily="18" charset="0"/>
                          </a:rPr>
                          <m:t>𝑇</m:t>
                        </m:r>
                      </m:e>
                      <m:sub>
                        <m:r>
                          <a:rPr lang="it-IT" sz="1200" b="0" i="1" smtClean="0">
                            <a:solidFill>
                              <a:schemeClr val="accent6">
                                <a:lumMod val="50000"/>
                              </a:schemeClr>
                            </a:solidFill>
                            <a:latin typeface="Cambria Math" panose="02040503050406030204" pitchFamily="18" charset="0"/>
                          </a:rPr>
                          <m:t>𝑐</m:t>
                        </m:r>
                        <m:r>
                          <a:rPr lang="it-IT" sz="1200" b="0" i="1" smtClean="0">
                            <a:solidFill>
                              <a:schemeClr val="accent6">
                                <a:lumMod val="50000"/>
                              </a:schemeClr>
                            </a:solidFill>
                            <a:latin typeface="Cambria Math" panose="02040503050406030204" pitchFamily="18" charset="0"/>
                          </a:rPr>
                          <m:t>0</m:t>
                        </m:r>
                      </m:sub>
                    </m:sSub>
                    <m:r>
                      <a:rPr lang="it-IT" sz="1200" b="0" i="1" smtClean="0">
                        <a:solidFill>
                          <a:schemeClr val="accent6">
                            <a:lumMod val="50000"/>
                          </a:schemeClr>
                        </a:solidFill>
                        <a:latin typeface="Cambria Math" panose="02040503050406030204" pitchFamily="18" charset="0"/>
                      </a:rPr>
                      <m:t>=18 </m:t>
                    </m:r>
                    <m:r>
                      <a:rPr lang="it-IT" sz="1200" b="0" i="1" smtClean="0">
                        <a:solidFill>
                          <a:schemeClr val="accent6">
                            <a:lumMod val="50000"/>
                          </a:schemeClr>
                        </a:solidFill>
                        <a:latin typeface="Cambria Math" panose="02040503050406030204" pitchFamily="18" charset="0"/>
                      </a:rPr>
                      <m:t>𝐾</m:t>
                    </m:r>
                    <m:r>
                      <a:rPr lang="it-IT" sz="1200" b="0" i="1" smtClean="0">
                        <a:solidFill>
                          <a:schemeClr val="accent6">
                            <a:lumMod val="50000"/>
                          </a:schemeClr>
                        </a:solidFill>
                        <a:latin typeface="Cambria Math" panose="02040503050406030204" pitchFamily="18" charset="0"/>
                      </a:rPr>
                      <m:t>;</m:t>
                    </m:r>
                  </m:oMath>
                </a14:m>
                <a:endParaRPr lang="it-IT" sz="1200" b="0" dirty="0">
                  <a:solidFill>
                    <a:schemeClr val="accent6">
                      <a:lumMod val="50000"/>
                    </a:schemeClr>
                  </a:solidFill>
                </a:endParaRPr>
              </a:p>
              <a:p>
                <a:pPr marL="342900" indent="-342900">
                  <a:buFont typeface="Arial" panose="020B0604020202020204" pitchFamily="34" charset="0"/>
                  <a:buChar char="•"/>
                </a:pPr>
                <a14:m>
                  <m:oMath xmlns:m="http://schemas.openxmlformats.org/officeDocument/2006/math">
                    <m:sSub>
                      <m:sSubPr>
                        <m:ctrlPr>
                          <a:rPr lang="it-IT" sz="1200" i="1" smtClean="0">
                            <a:solidFill>
                              <a:schemeClr val="accent6">
                                <a:lumMod val="50000"/>
                              </a:schemeClr>
                            </a:solidFill>
                            <a:latin typeface="Cambria Math" panose="02040503050406030204" pitchFamily="18" charset="0"/>
                          </a:rPr>
                        </m:ctrlPr>
                      </m:sSubPr>
                      <m:e>
                        <m:r>
                          <a:rPr lang="it-IT" sz="1200" b="0" i="1" smtClean="0">
                            <a:solidFill>
                              <a:schemeClr val="accent6">
                                <a:lumMod val="50000"/>
                              </a:schemeClr>
                            </a:solidFill>
                            <a:latin typeface="Cambria Math" panose="02040503050406030204" pitchFamily="18" charset="0"/>
                          </a:rPr>
                          <m:t>𝐵</m:t>
                        </m:r>
                      </m:e>
                      <m:sub>
                        <m:r>
                          <a:rPr lang="it-IT" sz="1200" b="0" i="1" smtClean="0">
                            <a:solidFill>
                              <a:schemeClr val="accent6">
                                <a:lumMod val="50000"/>
                              </a:schemeClr>
                            </a:solidFill>
                            <a:latin typeface="Cambria Math" panose="02040503050406030204" pitchFamily="18" charset="0"/>
                          </a:rPr>
                          <m:t>𝑐</m:t>
                        </m:r>
                        <m:r>
                          <a:rPr lang="it-IT" sz="1200" b="0" i="1" smtClean="0">
                            <a:solidFill>
                              <a:schemeClr val="accent6">
                                <a:lumMod val="50000"/>
                              </a:schemeClr>
                            </a:solidFill>
                            <a:latin typeface="Cambria Math" panose="02040503050406030204" pitchFamily="18" charset="0"/>
                          </a:rPr>
                          <m:t>20</m:t>
                        </m:r>
                      </m:sub>
                    </m:sSub>
                    <m:r>
                      <a:rPr lang="it-IT" sz="1200" b="0" i="1" smtClean="0">
                        <a:solidFill>
                          <a:schemeClr val="accent6">
                            <a:lumMod val="50000"/>
                          </a:schemeClr>
                        </a:solidFill>
                        <a:latin typeface="Cambria Math" panose="02040503050406030204" pitchFamily="18" charset="0"/>
                      </a:rPr>
                      <m:t>=28 </m:t>
                    </m:r>
                    <m:r>
                      <a:rPr lang="it-IT" sz="1200" b="0" i="1" smtClean="0">
                        <a:solidFill>
                          <a:schemeClr val="accent6">
                            <a:lumMod val="50000"/>
                          </a:schemeClr>
                        </a:solidFill>
                        <a:latin typeface="Cambria Math" panose="02040503050406030204" pitchFamily="18" charset="0"/>
                      </a:rPr>
                      <m:t>𝑇</m:t>
                    </m:r>
                    <m:r>
                      <a:rPr lang="it-IT" sz="1200" b="0" i="1" smtClean="0">
                        <a:solidFill>
                          <a:schemeClr val="accent6">
                            <a:lumMod val="50000"/>
                          </a:schemeClr>
                        </a:solidFill>
                        <a:latin typeface="Cambria Math" panose="02040503050406030204" pitchFamily="18" charset="0"/>
                      </a:rPr>
                      <m:t>;</m:t>
                    </m:r>
                  </m:oMath>
                </a14:m>
                <a:endParaRPr lang="it-IT" sz="1200" b="0" dirty="0">
                  <a:solidFill>
                    <a:schemeClr val="accent6">
                      <a:lumMod val="50000"/>
                    </a:schemeClr>
                  </a:solidFill>
                </a:endParaRPr>
              </a:p>
              <a:p>
                <a:pPr marL="342900" indent="-342900">
                  <a:buFont typeface="Arial" panose="020B0604020202020204" pitchFamily="34" charset="0"/>
                  <a:buChar char="•"/>
                </a:pPr>
                <a:endParaRPr lang="it-IT" dirty="0"/>
              </a:p>
            </p:txBody>
          </p:sp>
        </mc:Choice>
        <mc:Fallback xmlns="">
          <p:sp>
            <p:nvSpPr>
              <p:cNvPr id="17" name="CasellaDiTesto 16">
                <a:extLst>
                  <a:ext uri="{FF2B5EF4-FFF2-40B4-BE49-F238E27FC236}">
                    <a16:creationId xmlns:a16="http://schemas.microsoft.com/office/drawing/2014/main" id="{A1C9BDA5-8449-0338-BD43-DED67B15AA3F}"/>
                  </a:ext>
                </a:extLst>
              </p:cNvPr>
              <p:cNvSpPr txBox="1">
                <a:spLocks noRot="1" noChangeAspect="1" noMove="1" noResize="1" noEditPoints="1" noAdjustHandles="1" noChangeArrowheads="1" noChangeShapeType="1" noTextEdit="1"/>
              </p:cNvSpPr>
              <p:nvPr/>
            </p:nvSpPr>
            <p:spPr>
              <a:xfrm>
                <a:off x="5281082" y="1677312"/>
                <a:ext cx="4572000" cy="1015663"/>
              </a:xfrm>
              <a:prstGeom prst="rect">
                <a:avLst/>
              </a:prstGeom>
              <a:blipFill>
                <a:blip r:embed="rId4"/>
                <a:stretch>
                  <a:fillRect/>
                </a:stretch>
              </a:blipFill>
            </p:spPr>
            <p:txBody>
              <a:bodyPr/>
              <a:lstStyle/>
              <a:p>
                <a:r>
                  <a:rPr lang="it-IT">
                    <a:noFill/>
                  </a:rPr>
                  <a:t> </a:t>
                </a:r>
              </a:p>
            </p:txBody>
          </p:sp>
        </mc:Fallback>
      </mc:AlternateContent>
      <p:pic>
        <p:nvPicPr>
          <p:cNvPr id="18" name="Picture 1">
            <a:extLst>
              <a:ext uri="{FF2B5EF4-FFF2-40B4-BE49-F238E27FC236}">
                <a16:creationId xmlns:a16="http://schemas.microsoft.com/office/drawing/2014/main" id="{6CB96E4E-E465-BC8C-CD18-3D7037A1C71A}"/>
              </a:ext>
            </a:extLst>
          </p:cNvPr>
          <p:cNvPicPr>
            <a:picLocks noChangeAspect="1"/>
          </p:cNvPicPr>
          <p:nvPr/>
        </p:nvPicPr>
        <p:blipFill rotWithShape="1">
          <a:blip r:embed="rId5">
            <a:extLst>
              <a:ext uri="{28A0092B-C50C-407E-A947-70E740481C1C}">
                <a14:useLocalDpi xmlns:a14="http://schemas.microsoft.com/office/drawing/2010/main" val="0"/>
              </a:ext>
            </a:extLst>
          </a:blip>
          <a:srcRect t="50572"/>
          <a:stretch/>
        </p:blipFill>
        <p:spPr bwMode="auto">
          <a:xfrm>
            <a:off x="5281082" y="666269"/>
            <a:ext cx="3451254" cy="981910"/>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19" name="CasellaDiTesto 18">
                <a:extLst>
                  <a:ext uri="{FF2B5EF4-FFF2-40B4-BE49-F238E27FC236}">
                    <a16:creationId xmlns:a16="http://schemas.microsoft.com/office/drawing/2014/main" id="{ADA19B52-E5BB-5208-0347-90408D6B2A0D}"/>
                  </a:ext>
                </a:extLst>
              </p:cNvPr>
              <p:cNvSpPr txBox="1"/>
              <p:nvPr/>
            </p:nvSpPr>
            <p:spPr>
              <a:xfrm>
                <a:off x="334393" y="1638961"/>
                <a:ext cx="4572000" cy="1015663"/>
              </a:xfrm>
              <a:prstGeom prst="rect">
                <a:avLst/>
              </a:prstGeom>
              <a:noFill/>
            </p:spPr>
            <p:txBody>
              <a:bodyPr wrap="square">
                <a:spAutoFit/>
              </a:bodyPr>
              <a:lstStyle/>
              <a:p>
                <a14:m>
                  <m:oMath xmlns:m="http://schemas.openxmlformats.org/officeDocument/2006/math">
                    <m:r>
                      <a:rPr lang="it-IT" sz="1200" b="0" i="1" smtClean="0">
                        <a:solidFill>
                          <a:schemeClr val="accent6">
                            <a:lumMod val="50000"/>
                          </a:schemeClr>
                        </a:solidFill>
                        <a:latin typeface="Cambria Math" panose="02040503050406030204" pitchFamily="18" charset="0"/>
                      </a:rPr>
                      <m:t>𝑁𝑏𝑇𝑖</m:t>
                    </m:r>
                  </m:oMath>
                </a14:m>
                <a:r>
                  <a:rPr lang="it-IT" sz="1200" dirty="0">
                    <a:solidFill>
                      <a:schemeClr val="accent6">
                        <a:lumMod val="50000"/>
                      </a:schemeClr>
                    </a:solidFill>
                  </a:rPr>
                  <a:t>: The </a:t>
                </a:r>
                <a:r>
                  <a:rPr lang="it-IT" sz="1200" dirty="0" err="1">
                    <a:solidFill>
                      <a:schemeClr val="accent6">
                        <a:lumMod val="50000"/>
                      </a:schemeClr>
                    </a:solidFill>
                  </a:rPr>
                  <a:t>most</a:t>
                </a:r>
                <a:r>
                  <a:rPr lang="it-IT" sz="1200" dirty="0">
                    <a:solidFill>
                      <a:schemeClr val="accent6">
                        <a:lumMod val="50000"/>
                      </a:schemeClr>
                    </a:solidFill>
                  </a:rPr>
                  <a:t> </a:t>
                </a:r>
                <a:r>
                  <a:rPr lang="it-IT" sz="1200" dirty="0" err="1">
                    <a:solidFill>
                      <a:schemeClr val="accent6">
                        <a:lumMod val="50000"/>
                      </a:schemeClr>
                    </a:solidFill>
                  </a:rPr>
                  <a:t>successfull</a:t>
                </a:r>
                <a:r>
                  <a:rPr lang="it-IT" sz="1200" dirty="0">
                    <a:solidFill>
                      <a:schemeClr val="accent6">
                        <a:lumMod val="50000"/>
                      </a:schemeClr>
                    </a:solidFill>
                  </a:rPr>
                  <a:t> </a:t>
                </a:r>
                <a:r>
                  <a:rPr lang="it-IT" sz="1200" dirty="0" err="1">
                    <a:solidFill>
                      <a:schemeClr val="accent6">
                        <a:lumMod val="50000"/>
                      </a:schemeClr>
                    </a:solidFill>
                  </a:rPr>
                  <a:t>superconductor</a:t>
                </a:r>
                <a:r>
                  <a:rPr lang="it-IT" sz="1200" dirty="0">
                    <a:solidFill>
                      <a:schemeClr val="accent6">
                        <a:lumMod val="50000"/>
                      </a:schemeClr>
                    </a:solidFill>
                  </a:rPr>
                  <a:t> </a:t>
                </a:r>
                <a:r>
                  <a:rPr lang="it-IT" sz="1200" dirty="0" err="1">
                    <a:solidFill>
                      <a:schemeClr val="accent6">
                        <a:lumMod val="50000"/>
                      </a:schemeClr>
                    </a:solidFill>
                  </a:rPr>
                  <a:t>magnet</a:t>
                </a:r>
                <a:r>
                  <a:rPr lang="it-IT" sz="1200" dirty="0">
                    <a:solidFill>
                      <a:schemeClr val="accent6">
                        <a:lumMod val="50000"/>
                      </a:schemeClr>
                    </a:solidFill>
                  </a:rPr>
                  <a:t>:</a:t>
                </a:r>
              </a:p>
              <a:p>
                <a:pPr marL="342900" indent="-342900">
                  <a:buFont typeface="Arial" panose="020B0604020202020204" pitchFamily="34" charset="0"/>
                  <a:buChar char="•"/>
                </a:pPr>
                <a:r>
                  <a:rPr lang="it-IT" sz="1200" dirty="0">
                    <a:solidFill>
                      <a:schemeClr val="accent6">
                        <a:lumMod val="50000"/>
                      </a:schemeClr>
                    </a:solidFill>
                  </a:rPr>
                  <a:t>Critical temperature: </a:t>
                </a:r>
                <a14:m>
                  <m:oMath xmlns:m="http://schemas.openxmlformats.org/officeDocument/2006/math">
                    <m:sSub>
                      <m:sSubPr>
                        <m:ctrlPr>
                          <a:rPr lang="it-IT" sz="1200" i="1" smtClean="0">
                            <a:solidFill>
                              <a:schemeClr val="accent6">
                                <a:lumMod val="50000"/>
                              </a:schemeClr>
                            </a:solidFill>
                            <a:latin typeface="Cambria Math" panose="02040503050406030204" pitchFamily="18" charset="0"/>
                          </a:rPr>
                        </m:ctrlPr>
                      </m:sSubPr>
                      <m:e>
                        <m:r>
                          <a:rPr lang="it-IT" sz="1200" b="0" i="1" smtClean="0">
                            <a:solidFill>
                              <a:schemeClr val="accent6">
                                <a:lumMod val="50000"/>
                              </a:schemeClr>
                            </a:solidFill>
                            <a:latin typeface="Cambria Math" panose="02040503050406030204" pitchFamily="18" charset="0"/>
                          </a:rPr>
                          <m:t>𝑇</m:t>
                        </m:r>
                      </m:e>
                      <m:sub>
                        <m:r>
                          <a:rPr lang="it-IT" sz="1200" b="0" i="1" smtClean="0">
                            <a:solidFill>
                              <a:schemeClr val="accent6">
                                <a:lumMod val="50000"/>
                              </a:schemeClr>
                            </a:solidFill>
                            <a:latin typeface="Cambria Math" panose="02040503050406030204" pitchFamily="18" charset="0"/>
                          </a:rPr>
                          <m:t>𝑐</m:t>
                        </m:r>
                        <m:r>
                          <a:rPr lang="it-IT" sz="1200" b="0" i="1" smtClean="0">
                            <a:solidFill>
                              <a:schemeClr val="accent6">
                                <a:lumMod val="50000"/>
                              </a:schemeClr>
                            </a:solidFill>
                            <a:latin typeface="Cambria Math" panose="02040503050406030204" pitchFamily="18" charset="0"/>
                          </a:rPr>
                          <m:t>0</m:t>
                        </m:r>
                      </m:sub>
                    </m:sSub>
                    <m:r>
                      <a:rPr lang="it-IT" sz="1200" b="0" i="1" smtClean="0">
                        <a:solidFill>
                          <a:schemeClr val="accent6">
                            <a:lumMod val="50000"/>
                          </a:schemeClr>
                        </a:solidFill>
                        <a:latin typeface="Cambria Math" panose="02040503050406030204" pitchFamily="18" charset="0"/>
                      </a:rPr>
                      <m:t>=9.8 </m:t>
                    </m:r>
                    <m:r>
                      <a:rPr lang="it-IT" sz="1200" b="0" i="1" smtClean="0">
                        <a:solidFill>
                          <a:schemeClr val="accent6">
                            <a:lumMod val="50000"/>
                          </a:schemeClr>
                        </a:solidFill>
                        <a:latin typeface="Cambria Math" panose="02040503050406030204" pitchFamily="18" charset="0"/>
                      </a:rPr>
                      <m:t>𝐾</m:t>
                    </m:r>
                    <m:r>
                      <a:rPr lang="it-IT" sz="1200" b="0" i="1" smtClean="0">
                        <a:solidFill>
                          <a:schemeClr val="accent6">
                            <a:lumMod val="50000"/>
                          </a:schemeClr>
                        </a:solidFill>
                        <a:latin typeface="Cambria Math" panose="02040503050406030204" pitchFamily="18" charset="0"/>
                      </a:rPr>
                      <m:t>;</m:t>
                    </m:r>
                  </m:oMath>
                </a14:m>
                <a:endParaRPr lang="it-IT" sz="1200" b="0" dirty="0">
                  <a:solidFill>
                    <a:schemeClr val="accent6">
                      <a:lumMod val="50000"/>
                    </a:schemeClr>
                  </a:solidFill>
                </a:endParaRPr>
              </a:p>
              <a:p>
                <a:pPr marL="342900" indent="-342900">
                  <a:buFont typeface="Arial" panose="020B0604020202020204" pitchFamily="34" charset="0"/>
                  <a:buChar char="•"/>
                </a:pPr>
                <a:r>
                  <a:rPr lang="it-IT" sz="1200" dirty="0" err="1">
                    <a:solidFill>
                      <a:schemeClr val="accent6">
                        <a:lumMod val="50000"/>
                      </a:schemeClr>
                    </a:solidFill>
                  </a:rPr>
                  <a:t>Upper</a:t>
                </a:r>
                <a:r>
                  <a:rPr lang="it-IT" sz="1200" dirty="0">
                    <a:solidFill>
                      <a:schemeClr val="accent6">
                        <a:lumMod val="50000"/>
                      </a:schemeClr>
                    </a:solidFill>
                  </a:rPr>
                  <a:t> </a:t>
                </a:r>
                <a:r>
                  <a:rPr lang="it-IT" sz="1200" dirty="0" err="1">
                    <a:solidFill>
                      <a:schemeClr val="accent6">
                        <a:lumMod val="50000"/>
                      </a:schemeClr>
                    </a:solidFill>
                  </a:rPr>
                  <a:t>critical</a:t>
                </a:r>
                <a:r>
                  <a:rPr lang="it-IT" sz="1200" dirty="0">
                    <a:solidFill>
                      <a:schemeClr val="accent6">
                        <a:lumMod val="50000"/>
                      </a:schemeClr>
                    </a:solidFill>
                  </a:rPr>
                  <a:t> </a:t>
                </a:r>
                <a:r>
                  <a:rPr lang="it-IT" sz="1200" dirty="0" err="1">
                    <a:solidFill>
                      <a:schemeClr val="accent6">
                        <a:lumMod val="50000"/>
                      </a:schemeClr>
                    </a:solidFill>
                  </a:rPr>
                  <a:t>magnetic</a:t>
                </a:r>
                <a:r>
                  <a:rPr lang="it-IT" sz="1200" dirty="0">
                    <a:solidFill>
                      <a:schemeClr val="accent6">
                        <a:lumMod val="50000"/>
                      </a:schemeClr>
                    </a:solidFill>
                  </a:rPr>
                  <a:t> field: </a:t>
                </a:r>
                <a14:m>
                  <m:oMath xmlns:m="http://schemas.openxmlformats.org/officeDocument/2006/math">
                    <m:sSub>
                      <m:sSubPr>
                        <m:ctrlPr>
                          <a:rPr lang="it-IT" sz="1200" i="1" smtClean="0">
                            <a:solidFill>
                              <a:schemeClr val="accent6">
                                <a:lumMod val="50000"/>
                              </a:schemeClr>
                            </a:solidFill>
                            <a:latin typeface="Cambria Math" panose="02040503050406030204" pitchFamily="18" charset="0"/>
                          </a:rPr>
                        </m:ctrlPr>
                      </m:sSubPr>
                      <m:e>
                        <m:r>
                          <a:rPr lang="it-IT" sz="1200" b="0" i="1" smtClean="0">
                            <a:solidFill>
                              <a:schemeClr val="accent6">
                                <a:lumMod val="50000"/>
                              </a:schemeClr>
                            </a:solidFill>
                            <a:latin typeface="Cambria Math" panose="02040503050406030204" pitchFamily="18" charset="0"/>
                          </a:rPr>
                          <m:t>𝐵</m:t>
                        </m:r>
                      </m:e>
                      <m:sub>
                        <m:r>
                          <a:rPr lang="it-IT" sz="1200" b="0" i="1" smtClean="0">
                            <a:solidFill>
                              <a:schemeClr val="accent6">
                                <a:lumMod val="50000"/>
                              </a:schemeClr>
                            </a:solidFill>
                            <a:latin typeface="Cambria Math" panose="02040503050406030204" pitchFamily="18" charset="0"/>
                          </a:rPr>
                          <m:t>𝑐</m:t>
                        </m:r>
                        <m:r>
                          <a:rPr lang="it-IT" sz="1200" b="0" i="1" smtClean="0">
                            <a:solidFill>
                              <a:schemeClr val="accent6">
                                <a:lumMod val="50000"/>
                              </a:schemeClr>
                            </a:solidFill>
                            <a:latin typeface="Cambria Math" panose="02040503050406030204" pitchFamily="18" charset="0"/>
                          </a:rPr>
                          <m:t>20</m:t>
                        </m:r>
                      </m:sub>
                    </m:sSub>
                    <m:r>
                      <a:rPr lang="it-IT" sz="1200" b="0" i="1" smtClean="0">
                        <a:solidFill>
                          <a:schemeClr val="accent6">
                            <a:lumMod val="50000"/>
                          </a:schemeClr>
                        </a:solidFill>
                        <a:latin typeface="Cambria Math" panose="02040503050406030204" pitchFamily="18" charset="0"/>
                      </a:rPr>
                      <m:t>=14.5 </m:t>
                    </m:r>
                    <m:r>
                      <a:rPr lang="it-IT" sz="1200" b="0" i="1" smtClean="0">
                        <a:solidFill>
                          <a:schemeClr val="accent6">
                            <a:lumMod val="50000"/>
                          </a:schemeClr>
                        </a:solidFill>
                        <a:latin typeface="Cambria Math" panose="02040503050406030204" pitchFamily="18" charset="0"/>
                      </a:rPr>
                      <m:t>𝑇</m:t>
                    </m:r>
                    <m:r>
                      <a:rPr lang="it-IT" sz="1200" b="0" i="1" smtClean="0">
                        <a:solidFill>
                          <a:schemeClr val="accent6">
                            <a:lumMod val="50000"/>
                          </a:schemeClr>
                        </a:solidFill>
                        <a:latin typeface="Cambria Math" panose="02040503050406030204" pitchFamily="18" charset="0"/>
                      </a:rPr>
                      <m:t>;</m:t>
                    </m:r>
                  </m:oMath>
                </a14:m>
                <a:endParaRPr lang="it-IT" sz="1200" b="0" dirty="0">
                  <a:solidFill>
                    <a:schemeClr val="accent6">
                      <a:lumMod val="50000"/>
                    </a:schemeClr>
                  </a:solidFill>
                </a:endParaRPr>
              </a:p>
              <a:p>
                <a:pPr marL="342900" indent="-342900">
                  <a:buFont typeface="Arial" panose="020B0604020202020204" pitchFamily="34" charset="0"/>
                  <a:buChar char="•"/>
                </a:pPr>
                <a:endParaRPr lang="it-IT" dirty="0"/>
              </a:p>
            </p:txBody>
          </p:sp>
        </mc:Choice>
        <mc:Fallback xmlns="">
          <p:sp>
            <p:nvSpPr>
              <p:cNvPr id="19" name="CasellaDiTesto 18">
                <a:extLst>
                  <a:ext uri="{FF2B5EF4-FFF2-40B4-BE49-F238E27FC236}">
                    <a16:creationId xmlns:a16="http://schemas.microsoft.com/office/drawing/2014/main" id="{ADA19B52-E5BB-5208-0347-90408D6B2A0D}"/>
                  </a:ext>
                </a:extLst>
              </p:cNvPr>
              <p:cNvSpPr txBox="1">
                <a:spLocks noRot="1" noChangeAspect="1" noMove="1" noResize="1" noEditPoints="1" noAdjustHandles="1" noChangeArrowheads="1" noChangeShapeType="1" noTextEdit="1"/>
              </p:cNvSpPr>
              <p:nvPr/>
            </p:nvSpPr>
            <p:spPr>
              <a:xfrm>
                <a:off x="334393" y="1638961"/>
                <a:ext cx="4572000" cy="1015663"/>
              </a:xfrm>
              <a:prstGeom prst="rect">
                <a:avLst/>
              </a:prstGeom>
              <a:blipFill>
                <a:blip r:embed="rId6"/>
                <a:stretch>
                  <a:fillRect t="-602"/>
                </a:stretch>
              </a:blipFill>
            </p:spPr>
            <p:txBody>
              <a:bodyPr/>
              <a:lstStyle/>
              <a:p>
                <a:r>
                  <a:rPr lang="it-IT">
                    <a:noFill/>
                  </a:rPr>
                  <a:t> </a:t>
                </a:r>
              </a:p>
            </p:txBody>
          </p:sp>
        </mc:Fallback>
      </mc:AlternateContent>
      <p:pic>
        <p:nvPicPr>
          <p:cNvPr id="20" name="Picture 27">
            <a:extLst>
              <a:ext uri="{FF2B5EF4-FFF2-40B4-BE49-F238E27FC236}">
                <a16:creationId xmlns:a16="http://schemas.microsoft.com/office/drawing/2014/main" id="{A34AA59D-61BE-2A12-041D-94D32DE96FF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9419" y="2476940"/>
            <a:ext cx="2296795" cy="1055370"/>
          </a:xfrm>
          <a:prstGeom prst="rect">
            <a:avLst/>
          </a:prstGeom>
          <a:noFill/>
          <a:ln>
            <a:noFill/>
          </a:ln>
          <a:extLst>
            <a:ext uri="{FAA26D3D-D897-4be2-8F04-BA451C77F1D7}">
              <ma14:placeholder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mc:AlternateContent xmlns:mc="http://schemas.openxmlformats.org/markup-compatibility/2006" xmlns:a14="http://schemas.microsoft.com/office/drawing/2010/main">
        <mc:Choice Requires="a14">
          <p:sp>
            <p:nvSpPr>
              <p:cNvPr id="21" name="CasellaDiTesto 20">
                <a:extLst>
                  <a:ext uri="{FF2B5EF4-FFF2-40B4-BE49-F238E27FC236}">
                    <a16:creationId xmlns:a16="http://schemas.microsoft.com/office/drawing/2014/main" id="{0DC3608B-C884-2180-E2FD-71159A77ED4D}"/>
                  </a:ext>
                </a:extLst>
              </p:cNvPr>
              <p:cNvSpPr txBox="1"/>
              <p:nvPr/>
            </p:nvSpPr>
            <p:spPr>
              <a:xfrm>
                <a:off x="411664" y="3576607"/>
                <a:ext cx="4572000" cy="1015663"/>
              </a:xfrm>
              <a:prstGeom prst="rect">
                <a:avLst/>
              </a:prstGeom>
              <a:noFill/>
            </p:spPr>
            <p:txBody>
              <a:bodyPr wrap="square">
                <a:spAutoFit/>
              </a:bodyPr>
              <a:lstStyle/>
              <a:p>
                <a14:m>
                  <m:oMath xmlns:m="http://schemas.openxmlformats.org/officeDocument/2006/math">
                    <m:sSub>
                      <m:sSubPr>
                        <m:ctrlPr>
                          <a:rPr lang="it-IT" sz="1200" i="1">
                            <a:solidFill>
                              <a:schemeClr val="accent6">
                                <a:lumMod val="50000"/>
                              </a:schemeClr>
                            </a:solidFill>
                            <a:latin typeface="Cambria Math" panose="02040503050406030204" pitchFamily="18" charset="0"/>
                          </a:rPr>
                        </m:ctrlPr>
                      </m:sSubPr>
                      <m:e>
                        <m:r>
                          <a:rPr lang="it-IT" sz="1200" i="1">
                            <a:solidFill>
                              <a:schemeClr val="accent6">
                                <a:lumMod val="50000"/>
                              </a:schemeClr>
                            </a:solidFill>
                            <a:latin typeface="Cambria Math" panose="02040503050406030204" pitchFamily="18" charset="0"/>
                          </a:rPr>
                          <m:t>𝑁𝑏</m:t>
                        </m:r>
                      </m:e>
                      <m:sub>
                        <m:r>
                          <a:rPr lang="it-IT" sz="1200" i="1">
                            <a:solidFill>
                              <a:schemeClr val="accent6">
                                <a:lumMod val="50000"/>
                              </a:schemeClr>
                            </a:solidFill>
                            <a:latin typeface="Cambria Math" panose="02040503050406030204" pitchFamily="18" charset="0"/>
                          </a:rPr>
                          <m:t>3</m:t>
                        </m:r>
                      </m:sub>
                    </m:sSub>
                  </m:oMath>
                </a14:m>
                <a:r>
                  <a:rPr lang="it-IT" sz="1200" dirty="0">
                    <a:solidFill>
                      <a:schemeClr val="accent6">
                        <a:lumMod val="50000"/>
                      </a:schemeClr>
                    </a:solidFill>
                  </a:rPr>
                  <a:t>Al: Under </a:t>
                </a:r>
                <a:r>
                  <a:rPr lang="it-IT" sz="1200" dirty="0" err="1">
                    <a:solidFill>
                      <a:schemeClr val="accent6">
                        <a:lumMod val="50000"/>
                      </a:schemeClr>
                    </a:solidFill>
                  </a:rPr>
                  <a:t>development</a:t>
                </a:r>
                <a:r>
                  <a:rPr lang="it-IT" sz="1200" dirty="0">
                    <a:solidFill>
                      <a:schemeClr val="accent6">
                        <a:lumMod val="50000"/>
                      </a:schemeClr>
                    </a:solidFill>
                  </a:rPr>
                  <a:t>:</a:t>
                </a:r>
              </a:p>
              <a:p>
                <a:pPr marL="342900" indent="-342900">
                  <a:buFont typeface="Arial" panose="020B0604020202020204" pitchFamily="34" charset="0"/>
                  <a:buChar char="•"/>
                </a:pPr>
                <a14:m>
                  <m:oMath xmlns:m="http://schemas.openxmlformats.org/officeDocument/2006/math">
                    <m:sSub>
                      <m:sSubPr>
                        <m:ctrlPr>
                          <a:rPr lang="it-IT" sz="1200" i="1" smtClean="0">
                            <a:solidFill>
                              <a:schemeClr val="accent6">
                                <a:lumMod val="50000"/>
                              </a:schemeClr>
                            </a:solidFill>
                            <a:latin typeface="Cambria Math" panose="02040503050406030204" pitchFamily="18" charset="0"/>
                          </a:rPr>
                        </m:ctrlPr>
                      </m:sSubPr>
                      <m:e>
                        <m:r>
                          <a:rPr lang="it-IT" sz="1200" b="0" i="1" smtClean="0">
                            <a:solidFill>
                              <a:schemeClr val="accent6">
                                <a:lumMod val="50000"/>
                              </a:schemeClr>
                            </a:solidFill>
                            <a:latin typeface="Cambria Math" panose="02040503050406030204" pitchFamily="18" charset="0"/>
                          </a:rPr>
                          <m:t>𝑇</m:t>
                        </m:r>
                      </m:e>
                      <m:sub>
                        <m:r>
                          <a:rPr lang="it-IT" sz="1200" b="0" i="1" smtClean="0">
                            <a:solidFill>
                              <a:schemeClr val="accent6">
                                <a:lumMod val="50000"/>
                              </a:schemeClr>
                            </a:solidFill>
                            <a:latin typeface="Cambria Math" panose="02040503050406030204" pitchFamily="18" charset="0"/>
                          </a:rPr>
                          <m:t>𝑐</m:t>
                        </m:r>
                        <m:r>
                          <a:rPr lang="it-IT" sz="1200" b="0" i="1" smtClean="0">
                            <a:solidFill>
                              <a:schemeClr val="accent6">
                                <a:lumMod val="50000"/>
                              </a:schemeClr>
                            </a:solidFill>
                            <a:latin typeface="Cambria Math" panose="02040503050406030204" pitchFamily="18" charset="0"/>
                          </a:rPr>
                          <m:t>0</m:t>
                        </m:r>
                      </m:sub>
                    </m:sSub>
                    <m:r>
                      <a:rPr lang="it-IT" sz="1200" b="0" i="1" smtClean="0">
                        <a:solidFill>
                          <a:schemeClr val="accent6">
                            <a:lumMod val="50000"/>
                          </a:schemeClr>
                        </a:solidFill>
                        <a:latin typeface="Cambria Math" panose="02040503050406030204" pitchFamily="18" charset="0"/>
                      </a:rPr>
                      <m:t>=19 </m:t>
                    </m:r>
                    <m:r>
                      <a:rPr lang="it-IT" sz="1200" b="0" i="1" smtClean="0">
                        <a:solidFill>
                          <a:schemeClr val="accent6">
                            <a:lumMod val="50000"/>
                          </a:schemeClr>
                        </a:solidFill>
                        <a:latin typeface="Cambria Math" panose="02040503050406030204" pitchFamily="18" charset="0"/>
                      </a:rPr>
                      <m:t>𝐾</m:t>
                    </m:r>
                    <m:r>
                      <a:rPr lang="it-IT" sz="1200" b="0" i="1" smtClean="0">
                        <a:solidFill>
                          <a:schemeClr val="accent6">
                            <a:lumMod val="50000"/>
                          </a:schemeClr>
                        </a:solidFill>
                        <a:latin typeface="Cambria Math" panose="02040503050406030204" pitchFamily="18" charset="0"/>
                      </a:rPr>
                      <m:t>;</m:t>
                    </m:r>
                  </m:oMath>
                </a14:m>
                <a:endParaRPr lang="it-IT" sz="1200" b="0" dirty="0">
                  <a:solidFill>
                    <a:schemeClr val="accent6">
                      <a:lumMod val="50000"/>
                    </a:schemeClr>
                  </a:solidFill>
                </a:endParaRPr>
              </a:p>
              <a:p>
                <a:pPr marL="342900" indent="-342900">
                  <a:buFont typeface="Arial" panose="020B0604020202020204" pitchFamily="34" charset="0"/>
                  <a:buChar char="•"/>
                </a:pPr>
                <a14:m>
                  <m:oMath xmlns:m="http://schemas.openxmlformats.org/officeDocument/2006/math">
                    <m:sSub>
                      <m:sSubPr>
                        <m:ctrlPr>
                          <a:rPr lang="it-IT" sz="1200" i="1" smtClean="0">
                            <a:solidFill>
                              <a:schemeClr val="accent6">
                                <a:lumMod val="50000"/>
                              </a:schemeClr>
                            </a:solidFill>
                            <a:latin typeface="Cambria Math" panose="02040503050406030204" pitchFamily="18" charset="0"/>
                          </a:rPr>
                        </m:ctrlPr>
                      </m:sSubPr>
                      <m:e>
                        <m:r>
                          <a:rPr lang="it-IT" sz="1200" b="0" i="1" smtClean="0">
                            <a:solidFill>
                              <a:schemeClr val="accent6">
                                <a:lumMod val="50000"/>
                              </a:schemeClr>
                            </a:solidFill>
                            <a:latin typeface="Cambria Math" panose="02040503050406030204" pitchFamily="18" charset="0"/>
                          </a:rPr>
                          <m:t>𝐵</m:t>
                        </m:r>
                      </m:e>
                      <m:sub>
                        <m:r>
                          <a:rPr lang="it-IT" sz="1200" b="0" i="1" smtClean="0">
                            <a:solidFill>
                              <a:schemeClr val="accent6">
                                <a:lumMod val="50000"/>
                              </a:schemeClr>
                            </a:solidFill>
                            <a:latin typeface="Cambria Math" panose="02040503050406030204" pitchFamily="18" charset="0"/>
                          </a:rPr>
                          <m:t>𝑐</m:t>
                        </m:r>
                        <m:r>
                          <a:rPr lang="it-IT" sz="1200" b="0" i="1" smtClean="0">
                            <a:solidFill>
                              <a:schemeClr val="accent6">
                                <a:lumMod val="50000"/>
                              </a:schemeClr>
                            </a:solidFill>
                            <a:latin typeface="Cambria Math" panose="02040503050406030204" pitchFamily="18" charset="0"/>
                          </a:rPr>
                          <m:t>20</m:t>
                        </m:r>
                      </m:sub>
                    </m:sSub>
                    <m:r>
                      <a:rPr lang="it-IT" sz="1200" b="0" i="1" smtClean="0">
                        <a:solidFill>
                          <a:schemeClr val="accent6">
                            <a:lumMod val="50000"/>
                          </a:schemeClr>
                        </a:solidFill>
                        <a:latin typeface="Cambria Math" panose="02040503050406030204" pitchFamily="18" charset="0"/>
                      </a:rPr>
                      <m:t>=30/32 </m:t>
                    </m:r>
                    <m:r>
                      <a:rPr lang="it-IT" sz="1200" b="0" i="1" smtClean="0">
                        <a:solidFill>
                          <a:schemeClr val="accent6">
                            <a:lumMod val="50000"/>
                          </a:schemeClr>
                        </a:solidFill>
                        <a:latin typeface="Cambria Math" panose="02040503050406030204" pitchFamily="18" charset="0"/>
                      </a:rPr>
                      <m:t>𝑇</m:t>
                    </m:r>
                    <m:r>
                      <a:rPr lang="it-IT" sz="1200" b="0" i="1" smtClean="0">
                        <a:solidFill>
                          <a:schemeClr val="accent6">
                            <a:lumMod val="50000"/>
                          </a:schemeClr>
                        </a:solidFill>
                        <a:latin typeface="Cambria Math" panose="02040503050406030204" pitchFamily="18" charset="0"/>
                      </a:rPr>
                      <m:t>;</m:t>
                    </m:r>
                  </m:oMath>
                </a14:m>
                <a:endParaRPr lang="it-IT" sz="1200" b="0" dirty="0">
                  <a:solidFill>
                    <a:schemeClr val="accent6">
                      <a:lumMod val="50000"/>
                    </a:schemeClr>
                  </a:solidFill>
                </a:endParaRPr>
              </a:p>
              <a:p>
                <a:endParaRPr lang="it-IT" dirty="0"/>
              </a:p>
            </p:txBody>
          </p:sp>
        </mc:Choice>
        <mc:Fallback xmlns="">
          <p:sp>
            <p:nvSpPr>
              <p:cNvPr id="21" name="CasellaDiTesto 20">
                <a:extLst>
                  <a:ext uri="{FF2B5EF4-FFF2-40B4-BE49-F238E27FC236}">
                    <a16:creationId xmlns:a16="http://schemas.microsoft.com/office/drawing/2014/main" id="{0DC3608B-C884-2180-E2FD-71159A77ED4D}"/>
                  </a:ext>
                </a:extLst>
              </p:cNvPr>
              <p:cNvSpPr txBox="1">
                <a:spLocks noRot="1" noChangeAspect="1" noMove="1" noResize="1" noEditPoints="1" noAdjustHandles="1" noChangeArrowheads="1" noChangeShapeType="1" noTextEdit="1"/>
              </p:cNvSpPr>
              <p:nvPr/>
            </p:nvSpPr>
            <p:spPr>
              <a:xfrm>
                <a:off x="411664" y="3576607"/>
                <a:ext cx="4572000" cy="1015663"/>
              </a:xfrm>
              <a:prstGeom prst="rect">
                <a:avLst/>
              </a:prstGeom>
              <a:blipFill>
                <a:blip r:embed="rId8"/>
                <a:stretch>
                  <a:fillRect t="-602"/>
                </a:stretch>
              </a:blipFill>
            </p:spPr>
            <p:txBody>
              <a:bodyPr/>
              <a:lstStyle/>
              <a:p>
                <a:r>
                  <a:rPr lang="it-IT">
                    <a:noFill/>
                  </a:rPr>
                  <a:t> </a:t>
                </a:r>
              </a:p>
            </p:txBody>
          </p:sp>
        </mc:Fallback>
      </mc:AlternateContent>
      <p:pic>
        <p:nvPicPr>
          <p:cNvPr id="22" name="Picture 59">
            <a:extLst>
              <a:ext uri="{FF2B5EF4-FFF2-40B4-BE49-F238E27FC236}">
                <a16:creationId xmlns:a16="http://schemas.microsoft.com/office/drawing/2014/main" id="{F44EBF48-5A3F-9C75-FA48-0DB3F210D65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961372" y="2332302"/>
            <a:ext cx="2753209" cy="1299414"/>
          </a:xfrm>
          <a:prstGeom prst="rect">
            <a:avLst/>
          </a:prstGeom>
          <a:noFill/>
        </p:spPr>
      </p:pic>
      <mc:AlternateContent xmlns:mc="http://schemas.openxmlformats.org/markup-compatibility/2006" xmlns:a14="http://schemas.microsoft.com/office/drawing/2010/main">
        <mc:Choice Requires="a14">
          <p:sp>
            <p:nvSpPr>
              <p:cNvPr id="23" name="CasellaDiTesto 22">
                <a:extLst>
                  <a:ext uri="{FF2B5EF4-FFF2-40B4-BE49-F238E27FC236}">
                    <a16:creationId xmlns:a16="http://schemas.microsoft.com/office/drawing/2014/main" id="{DFA19FD1-137A-6DCA-890C-09408F0C523B}"/>
                  </a:ext>
                </a:extLst>
              </p:cNvPr>
              <p:cNvSpPr txBox="1"/>
              <p:nvPr/>
            </p:nvSpPr>
            <p:spPr>
              <a:xfrm>
                <a:off x="5448751" y="3628009"/>
                <a:ext cx="3404586" cy="1384995"/>
              </a:xfrm>
              <a:prstGeom prst="rect">
                <a:avLst/>
              </a:prstGeom>
              <a:noFill/>
            </p:spPr>
            <p:txBody>
              <a:bodyPr wrap="square">
                <a:spAutoFit/>
              </a:bodyPr>
              <a:lstStyle/>
              <a:p>
                <a14:m>
                  <m:oMath xmlns:m="http://schemas.openxmlformats.org/officeDocument/2006/math">
                    <m:r>
                      <a:rPr lang="it-IT" sz="1200" b="0" i="1" smtClean="0">
                        <a:solidFill>
                          <a:schemeClr val="accent6">
                            <a:lumMod val="50000"/>
                          </a:schemeClr>
                        </a:solidFill>
                        <a:latin typeface="Cambria Math" panose="02040503050406030204" pitchFamily="18" charset="0"/>
                      </a:rPr>
                      <m:t>𝐵𝑆𝑆𝐶𝑂</m:t>
                    </m:r>
                  </m:oMath>
                </a14:m>
                <a:r>
                  <a:rPr lang="it-IT" sz="1200" dirty="0">
                    <a:solidFill>
                      <a:schemeClr val="accent6">
                        <a:lumMod val="50000"/>
                      </a:schemeClr>
                    </a:solidFill>
                  </a:rPr>
                  <a:t>: HTS (High Temperature </a:t>
                </a:r>
                <a:r>
                  <a:rPr lang="it-IT" sz="1200" dirty="0" err="1">
                    <a:solidFill>
                      <a:schemeClr val="accent6">
                        <a:lumMod val="50000"/>
                      </a:schemeClr>
                    </a:solidFill>
                  </a:rPr>
                  <a:t>Superconductors</a:t>
                </a:r>
                <a:r>
                  <a:rPr lang="it-IT" sz="1200" dirty="0">
                    <a:solidFill>
                      <a:schemeClr val="accent6">
                        <a:lumMod val="50000"/>
                      </a:schemeClr>
                    </a:solidFill>
                  </a:rPr>
                  <a:t>):</a:t>
                </a:r>
              </a:p>
              <a:p>
                <a:pPr marL="342900" indent="-342900">
                  <a:buFont typeface="Arial" panose="020B0604020202020204" pitchFamily="34" charset="0"/>
                  <a:buChar char="•"/>
                </a:pPr>
                <a:r>
                  <a:rPr lang="it-IT" sz="1200" dirty="0">
                    <a:solidFill>
                      <a:schemeClr val="accent6">
                        <a:lumMod val="50000"/>
                      </a:schemeClr>
                    </a:solidFill>
                  </a:rPr>
                  <a:t>Silver Matrix</a:t>
                </a:r>
                <a:endParaRPr lang="it-IT" sz="1200" b="0" dirty="0">
                  <a:solidFill>
                    <a:schemeClr val="accent6">
                      <a:lumMod val="50000"/>
                    </a:schemeClr>
                  </a:solidFill>
                </a:endParaRPr>
              </a:p>
              <a:p>
                <a:pPr marL="342900" indent="-342900">
                  <a:buFont typeface="Arial" panose="020B0604020202020204" pitchFamily="34" charset="0"/>
                  <a:buChar char="•"/>
                </a:pPr>
                <a14:m>
                  <m:oMath xmlns:m="http://schemas.openxmlformats.org/officeDocument/2006/math">
                    <m:sSub>
                      <m:sSubPr>
                        <m:ctrlPr>
                          <a:rPr lang="it-IT" sz="1200" i="1" smtClean="0">
                            <a:solidFill>
                              <a:schemeClr val="accent6">
                                <a:lumMod val="50000"/>
                              </a:schemeClr>
                            </a:solidFill>
                            <a:latin typeface="Cambria Math" panose="02040503050406030204" pitchFamily="18" charset="0"/>
                          </a:rPr>
                        </m:ctrlPr>
                      </m:sSubPr>
                      <m:e>
                        <m:r>
                          <a:rPr lang="it-IT" sz="1200" b="0" i="1" smtClean="0">
                            <a:solidFill>
                              <a:schemeClr val="accent6">
                                <a:lumMod val="50000"/>
                              </a:schemeClr>
                            </a:solidFill>
                            <a:latin typeface="Cambria Math" panose="02040503050406030204" pitchFamily="18" charset="0"/>
                          </a:rPr>
                          <m:t>𝑇</m:t>
                        </m:r>
                      </m:e>
                      <m:sub>
                        <m:r>
                          <a:rPr lang="it-IT" sz="1200" b="0" i="1" smtClean="0">
                            <a:solidFill>
                              <a:schemeClr val="accent6">
                                <a:lumMod val="50000"/>
                              </a:schemeClr>
                            </a:solidFill>
                            <a:latin typeface="Cambria Math" panose="02040503050406030204" pitchFamily="18" charset="0"/>
                          </a:rPr>
                          <m:t>𝑐</m:t>
                        </m:r>
                        <m:r>
                          <a:rPr lang="it-IT" sz="1200" b="0" i="1" smtClean="0">
                            <a:solidFill>
                              <a:schemeClr val="accent6">
                                <a:lumMod val="50000"/>
                              </a:schemeClr>
                            </a:solidFill>
                            <a:latin typeface="Cambria Math" panose="02040503050406030204" pitchFamily="18" charset="0"/>
                          </a:rPr>
                          <m:t>0</m:t>
                        </m:r>
                      </m:sub>
                    </m:sSub>
                    <m:r>
                      <a:rPr lang="it-IT" sz="1200" b="0" i="1" smtClean="0">
                        <a:solidFill>
                          <a:schemeClr val="accent6">
                            <a:lumMod val="50000"/>
                          </a:schemeClr>
                        </a:solidFill>
                        <a:latin typeface="Cambria Math" panose="02040503050406030204" pitchFamily="18" charset="0"/>
                      </a:rPr>
                      <m:t>=85/110 </m:t>
                    </m:r>
                    <m:r>
                      <a:rPr lang="it-IT" sz="1200" b="0" i="1" smtClean="0">
                        <a:solidFill>
                          <a:schemeClr val="accent6">
                            <a:lumMod val="50000"/>
                          </a:schemeClr>
                        </a:solidFill>
                        <a:latin typeface="Cambria Math" panose="02040503050406030204" pitchFamily="18" charset="0"/>
                      </a:rPr>
                      <m:t>𝐾</m:t>
                    </m:r>
                    <m:r>
                      <a:rPr lang="it-IT" sz="1200" b="0" i="1" smtClean="0">
                        <a:solidFill>
                          <a:schemeClr val="accent6">
                            <a:lumMod val="50000"/>
                          </a:schemeClr>
                        </a:solidFill>
                        <a:latin typeface="Cambria Math" panose="02040503050406030204" pitchFamily="18" charset="0"/>
                      </a:rPr>
                      <m:t>;</m:t>
                    </m:r>
                  </m:oMath>
                </a14:m>
                <a:endParaRPr lang="it-IT" sz="1200" b="0" dirty="0">
                  <a:solidFill>
                    <a:schemeClr val="accent6">
                      <a:lumMod val="50000"/>
                    </a:schemeClr>
                  </a:solidFill>
                </a:endParaRPr>
              </a:p>
              <a:p>
                <a:pPr marL="342900" indent="-342900">
                  <a:buFont typeface="Arial" panose="020B0604020202020204" pitchFamily="34" charset="0"/>
                  <a:buChar char="•"/>
                </a:pPr>
                <a14:m>
                  <m:oMath xmlns:m="http://schemas.openxmlformats.org/officeDocument/2006/math">
                    <m:sSub>
                      <m:sSubPr>
                        <m:ctrlPr>
                          <a:rPr lang="it-IT" sz="1200" i="1" smtClean="0">
                            <a:solidFill>
                              <a:schemeClr val="accent6">
                                <a:lumMod val="50000"/>
                              </a:schemeClr>
                            </a:solidFill>
                            <a:latin typeface="Cambria Math" panose="02040503050406030204" pitchFamily="18" charset="0"/>
                          </a:rPr>
                        </m:ctrlPr>
                      </m:sSubPr>
                      <m:e>
                        <m:r>
                          <a:rPr lang="it-IT" sz="1200" b="0" i="1" smtClean="0">
                            <a:solidFill>
                              <a:schemeClr val="accent6">
                                <a:lumMod val="50000"/>
                              </a:schemeClr>
                            </a:solidFill>
                            <a:latin typeface="Cambria Math" panose="02040503050406030204" pitchFamily="18" charset="0"/>
                          </a:rPr>
                          <m:t>𝐵</m:t>
                        </m:r>
                      </m:e>
                      <m:sub>
                        <m:r>
                          <a:rPr lang="it-IT" sz="1200" b="0" i="1" smtClean="0">
                            <a:solidFill>
                              <a:schemeClr val="accent6">
                                <a:lumMod val="50000"/>
                              </a:schemeClr>
                            </a:solidFill>
                            <a:latin typeface="Cambria Math" panose="02040503050406030204" pitchFamily="18" charset="0"/>
                          </a:rPr>
                          <m:t>𝑐</m:t>
                        </m:r>
                        <m:r>
                          <a:rPr lang="it-IT" sz="1200" b="0" i="1" smtClean="0">
                            <a:solidFill>
                              <a:schemeClr val="accent6">
                                <a:lumMod val="50000"/>
                              </a:schemeClr>
                            </a:solidFill>
                            <a:latin typeface="Cambria Math" panose="02040503050406030204" pitchFamily="18" charset="0"/>
                          </a:rPr>
                          <m:t>20</m:t>
                        </m:r>
                      </m:sub>
                    </m:sSub>
                    <m:r>
                      <a:rPr lang="it-IT" sz="1200" b="0" i="1" smtClean="0">
                        <a:solidFill>
                          <a:schemeClr val="accent6">
                            <a:lumMod val="50000"/>
                          </a:schemeClr>
                        </a:solidFill>
                        <a:latin typeface="Cambria Math" panose="02040503050406030204" pitchFamily="18" charset="0"/>
                      </a:rPr>
                      <m:t>&gt;100 </m:t>
                    </m:r>
                    <m:r>
                      <a:rPr lang="it-IT" sz="1200" b="0" i="1" smtClean="0">
                        <a:solidFill>
                          <a:schemeClr val="accent6">
                            <a:lumMod val="50000"/>
                          </a:schemeClr>
                        </a:solidFill>
                        <a:latin typeface="Cambria Math" panose="02040503050406030204" pitchFamily="18" charset="0"/>
                      </a:rPr>
                      <m:t>𝑇</m:t>
                    </m:r>
                    <m:r>
                      <a:rPr lang="it-IT" sz="1200" b="0" i="1" smtClean="0">
                        <a:solidFill>
                          <a:schemeClr val="accent6">
                            <a:lumMod val="50000"/>
                          </a:schemeClr>
                        </a:solidFill>
                        <a:latin typeface="Cambria Math" panose="02040503050406030204" pitchFamily="18" charset="0"/>
                      </a:rPr>
                      <m:t>;</m:t>
                    </m:r>
                  </m:oMath>
                </a14:m>
                <a:endParaRPr lang="it-IT" sz="1200" b="0" dirty="0">
                  <a:solidFill>
                    <a:schemeClr val="accent6">
                      <a:lumMod val="50000"/>
                    </a:schemeClr>
                  </a:solidFill>
                </a:endParaRPr>
              </a:p>
              <a:p>
                <a:pPr marL="342900" indent="-342900">
                  <a:buFont typeface="Arial" panose="020B0604020202020204" pitchFamily="34" charset="0"/>
                  <a:buChar char="•"/>
                </a:pPr>
                <a:endParaRPr lang="it-IT" sz="1200" b="0" dirty="0">
                  <a:solidFill>
                    <a:schemeClr val="accent6">
                      <a:lumMod val="50000"/>
                    </a:schemeClr>
                  </a:solidFill>
                </a:endParaRPr>
              </a:p>
              <a:p>
                <a:pPr marL="342900" indent="-342900">
                  <a:buFont typeface="Arial" panose="020B0604020202020204" pitchFamily="34" charset="0"/>
                  <a:buChar char="•"/>
                </a:pPr>
                <a:endParaRPr lang="it-IT" dirty="0"/>
              </a:p>
            </p:txBody>
          </p:sp>
        </mc:Choice>
        <mc:Fallback xmlns="">
          <p:sp>
            <p:nvSpPr>
              <p:cNvPr id="23" name="CasellaDiTesto 22">
                <a:extLst>
                  <a:ext uri="{FF2B5EF4-FFF2-40B4-BE49-F238E27FC236}">
                    <a16:creationId xmlns:a16="http://schemas.microsoft.com/office/drawing/2014/main" id="{DFA19FD1-137A-6DCA-890C-09408F0C523B}"/>
                  </a:ext>
                </a:extLst>
              </p:cNvPr>
              <p:cNvSpPr txBox="1">
                <a:spLocks noRot="1" noChangeAspect="1" noMove="1" noResize="1" noEditPoints="1" noAdjustHandles="1" noChangeArrowheads="1" noChangeShapeType="1" noTextEdit="1"/>
              </p:cNvSpPr>
              <p:nvPr/>
            </p:nvSpPr>
            <p:spPr>
              <a:xfrm>
                <a:off x="5448751" y="3628009"/>
                <a:ext cx="3404586" cy="1384995"/>
              </a:xfrm>
              <a:prstGeom prst="rect">
                <a:avLst/>
              </a:prstGeom>
              <a:blipFill>
                <a:blip r:embed="rId10"/>
                <a:stretch>
                  <a:fillRect/>
                </a:stretch>
              </a:blipFill>
            </p:spPr>
            <p:txBody>
              <a:bodyPr/>
              <a:lstStyle/>
              <a:p>
                <a:r>
                  <a:rPr lang="it-IT">
                    <a:noFill/>
                  </a:rPr>
                  <a:t> </a:t>
                </a:r>
              </a:p>
            </p:txBody>
          </p:sp>
        </mc:Fallback>
      </mc:AlternateContent>
      <p:pic>
        <p:nvPicPr>
          <p:cNvPr id="24" name="Picture 58">
            <a:extLst>
              <a:ext uri="{FF2B5EF4-FFF2-40B4-BE49-F238E27FC236}">
                <a16:creationId xmlns:a16="http://schemas.microsoft.com/office/drawing/2014/main" id="{55FBD5FD-95AB-ED8E-E35D-43D18ABE36E5}"/>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60559" y="4320506"/>
            <a:ext cx="3150235" cy="867410"/>
          </a:xfrm>
          <a:prstGeom prst="rect">
            <a:avLst/>
          </a:prstGeom>
          <a:noFill/>
        </p:spPr>
      </p:pic>
      <mc:AlternateContent xmlns:mc="http://schemas.openxmlformats.org/markup-compatibility/2006" xmlns:a14="http://schemas.microsoft.com/office/drawing/2010/main">
        <mc:Choice Requires="a14">
          <p:sp>
            <p:nvSpPr>
              <p:cNvPr id="26" name="CasellaDiTesto 25">
                <a:extLst>
                  <a:ext uri="{FF2B5EF4-FFF2-40B4-BE49-F238E27FC236}">
                    <a16:creationId xmlns:a16="http://schemas.microsoft.com/office/drawing/2014/main" id="{D070FD5A-08C8-F02B-D569-2381546C934C}"/>
                  </a:ext>
                </a:extLst>
              </p:cNvPr>
              <p:cNvSpPr txBox="1"/>
              <p:nvPr/>
            </p:nvSpPr>
            <p:spPr>
              <a:xfrm>
                <a:off x="389817" y="5269182"/>
                <a:ext cx="3404586" cy="1384995"/>
              </a:xfrm>
              <a:prstGeom prst="rect">
                <a:avLst/>
              </a:prstGeom>
              <a:noFill/>
            </p:spPr>
            <p:txBody>
              <a:bodyPr wrap="square">
                <a:spAutoFit/>
              </a:bodyPr>
              <a:lstStyle/>
              <a:p>
                <a14:m>
                  <m:oMath xmlns:m="http://schemas.openxmlformats.org/officeDocument/2006/math">
                    <m:r>
                      <a:rPr lang="it-IT" sz="1200" b="0" i="1" smtClean="0">
                        <a:solidFill>
                          <a:schemeClr val="accent6">
                            <a:lumMod val="50000"/>
                          </a:schemeClr>
                        </a:solidFill>
                        <a:latin typeface="Cambria Math" panose="02040503050406030204" pitchFamily="18" charset="0"/>
                      </a:rPr>
                      <m:t>𝑌𝐵𝐶𝑂</m:t>
                    </m:r>
                  </m:oMath>
                </a14:m>
                <a:r>
                  <a:rPr lang="it-IT" sz="1200" dirty="0">
                    <a:solidFill>
                      <a:schemeClr val="accent6">
                        <a:lumMod val="50000"/>
                      </a:schemeClr>
                    </a:solidFill>
                  </a:rPr>
                  <a:t>: HTS (High Temperature </a:t>
                </a:r>
                <a:r>
                  <a:rPr lang="it-IT" sz="1200" dirty="0" err="1">
                    <a:solidFill>
                      <a:schemeClr val="accent6">
                        <a:lumMod val="50000"/>
                      </a:schemeClr>
                    </a:solidFill>
                  </a:rPr>
                  <a:t>Superconductors</a:t>
                </a:r>
                <a:r>
                  <a:rPr lang="it-IT" sz="1200" dirty="0">
                    <a:solidFill>
                      <a:schemeClr val="accent6">
                        <a:lumMod val="50000"/>
                      </a:schemeClr>
                    </a:solidFill>
                  </a:rPr>
                  <a:t>):</a:t>
                </a:r>
              </a:p>
              <a:p>
                <a:pPr marL="342900" indent="-342900">
                  <a:buFont typeface="Arial" panose="020B0604020202020204" pitchFamily="34" charset="0"/>
                  <a:buChar char="•"/>
                </a:pPr>
                <a:r>
                  <a:rPr lang="it-IT" sz="1200" dirty="0">
                    <a:solidFill>
                      <a:schemeClr val="accent6">
                        <a:lumMod val="50000"/>
                      </a:schemeClr>
                    </a:solidFill>
                  </a:rPr>
                  <a:t>Tape</a:t>
                </a:r>
                <a:endParaRPr lang="it-IT" sz="1200" b="0" dirty="0">
                  <a:solidFill>
                    <a:schemeClr val="accent6">
                      <a:lumMod val="50000"/>
                    </a:schemeClr>
                  </a:solidFill>
                </a:endParaRPr>
              </a:p>
              <a:p>
                <a:pPr marL="342900" indent="-342900">
                  <a:buFont typeface="Arial" panose="020B0604020202020204" pitchFamily="34" charset="0"/>
                  <a:buChar char="•"/>
                </a:pPr>
                <a14:m>
                  <m:oMath xmlns:m="http://schemas.openxmlformats.org/officeDocument/2006/math">
                    <m:sSub>
                      <m:sSubPr>
                        <m:ctrlPr>
                          <a:rPr lang="it-IT" sz="1200" i="1" smtClean="0">
                            <a:solidFill>
                              <a:schemeClr val="accent6">
                                <a:lumMod val="50000"/>
                              </a:schemeClr>
                            </a:solidFill>
                            <a:latin typeface="Cambria Math" panose="02040503050406030204" pitchFamily="18" charset="0"/>
                          </a:rPr>
                        </m:ctrlPr>
                      </m:sSubPr>
                      <m:e>
                        <m:r>
                          <a:rPr lang="it-IT" sz="1200" b="0" i="1" smtClean="0">
                            <a:solidFill>
                              <a:schemeClr val="accent6">
                                <a:lumMod val="50000"/>
                              </a:schemeClr>
                            </a:solidFill>
                            <a:latin typeface="Cambria Math" panose="02040503050406030204" pitchFamily="18" charset="0"/>
                          </a:rPr>
                          <m:t>𝑇</m:t>
                        </m:r>
                      </m:e>
                      <m:sub>
                        <m:r>
                          <a:rPr lang="it-IT" sz="1200" b="0" i="1" smtClean="0">
                            <a:solidFill>
                              <a:schemeClr val="accent6">
                                <a:lumMod val="50000"/>
                              </a:schemeClr>
                            </a:solidFill>
                            <a:latin typeface="Cambria Math" panose="02040503050406030204" pitchFamily="18" charset="0"/>
                          </a:rPr>
                          <m:t>𝑐</m:t>
                        </m:r>
                        <m:r>
                          <a:rPr lang="it-IT" sz="1200" b="0" i="1" smtClean="0">
                            <a:solidFill>
                              <a:schemeClr val="accent6">
                                <a:lumMod val="50000"/>
                              </a:schemeClr>
                            </a:solidFill>
                            <a:latin typeface="Cambria Math" panose="02040503050406030204" pitchFamily="18" charset="0"/>
                          </a:rPr>
                          <m:t>0</m:t>
                        </m:r>
                      </m:sub>
                    </m:sSub>
                    <m:r>
                      <a:rPr lang="it-IT" sz="1200" b="0" i="1" smtClean="0">
                        <a:solidFill>
                          <a:schemeClr val="accent6">
                            <a:lumMod val="50000"/>
                          </a:schemeClr>
                        </a:solidFill>
                        <a:latin typeface="Cambria Math" panose="02040503050406030204" pitchFamily="18" charset="0"/>
                      </a:rPr>
                      <m:t>=90 </m:t>
                    </m:r>
                    <m:r>
                      <a:rPr lang="it-IT" sz="1200" b="0" i="1" smtClean="0">
                        <a:solidFill>
                          <a:schemeClr val="accent6">
                            <a:lumMod val="50000"/>
                          </a:schemeClr>
                        </a:solidFill>
                        <a:latin typeface="Cambria Math" panose="02040503050406030204" pitchFamily="18" charset="0"/>
                      </a:rPr>
                      <m:t>𝐾</m:t>
                    </m:r>
                    <m:r>
                      <a:rPr lang="it-IT" sz="1200" b="0" i="1" smtClean="0">
                        <a:solidFill>
                          <a:schemeClr val="accent6">
                            <a:lumMod val="50000"/>
                          </a:schemeClr>
                        </a:solidFill>
                        <a:latin typeface="Cambria Math" panose="02040503050406030204" pitchFamily="18" charset="0"/>
                      </a:rPr>
                      <m:t>;</m:t>
                    </m:r>
                  </m:oMath>
                </a14:m>
                <a:endParaRPr lang="it-IT" sz="1200" b="0" dirty="0">
                  <a:solidFill>
                    <a:schemeClr val="accent6">
                      <a:lumMod val="50000"/>
                    </a:schemeClr>
                  </a:solidFill>
                </a:endParaRPr>
              </a:p>
              <a:p>
                <a:pPr marL="342900" indent="-342900">
                  <a:buFont typeface="Arial" panose="020B0604020202020204" pitchFamily="34" charset="0"/>
                  <a:buChar char="•"/>
                </a:pPr>
                <a14:m>
                  <m:oMath xmlns:m="http://schemas.openxmlformats.org/officeDocument/2006/math">
                    <m:sSub>
                      <m:sSubPr>
                        <m:ctrlPr>
                          <a:rPr lang="it-IT" sz="1200" i="1" smtClean="0">
                            <a:solidFill>
                              <a:schemeClr val="accent6">
                                <a:lumMod val="50000"/>
                              </a:schemeClr>
                            </a:solidFill>
                            <a:latin typeface="Cambria Math" panose="02040503050406030204" pitchFamily="18" charset="0"/>
                          </a:rPr>
                        </m:ctrlPr>
                      </m:sSubPr>
                      <m:e>
                        <m:r>
                          <a:rPr lang="it-IT" sz="1200" b="0" i="1" smtClean="0">
                            <a:solidFill>
                              <a:schemeClr val="accent6">
                                <a:lumMod val="50000"/>
                              </a:schemeClr>
                            </a:solidFill>
                            <a:latin typeface="Cambria Math" panose="02040503050406030204" pitchFamily="18" charset="0"/>
                          </a:rPr>
                          <m:t>𝐵</m:t>
                        </m:r>
                      </m:e>
                      <m:sub>
                        <m:r>
                          <a:rPr lang="it-IT" sz="1200" b="0" i="1" smtClean="0">
                            <a:solidFill>
                              <a:schemeClr val="accent6">
                                <a:lumMod val="50000"/>
                              </a:schemeClr>
                            </a:solidFill>
                            <a:latin typeface="Cambria Math" panose="02040503050406030204" pitchFamily="18" charset="0"/>
                          </a:rPr>
                          <m:t>𝑐</m:t>
                        </m:r>
                        <m:r>
                          <a:rPr lang="it-IT" sz="1200" b="0" i="1" smtClean="0">
                            <a:solidFill>
                              <a:schemeClr val="accent6">
                                <a:lumMod val="50000"/>
                              </a:schemeClr>
                            </a:solidFill>
                            <a:latin typeface="Cambria Math" panose="02040503050406030204" pitchFamily="18" charset="0"/>
                          </a:rPr>
                          <m:t>20</m:t>
                        </m:r>
                      </m:sub>
                    </m:sSub>
                    <m:r>
                      <a:rPr lang="it-IT" sz="1200" b="0" i="1" smtClean="0">
                        <a:solidFill>
                          <a:schemeClr val="accent6">
                            <a:lumMod val="50000"/>
                          </a:schemeClr>
                        </a:solidFill>
                        <a:latin typeface="Cambria Math" panose="02040503050406030204" pitchFamily="18" charset="0"/>
                      </a:rPr>
                      <m:t>&gt;100 </m:t>
                    </m:r>
                    <m:r>
                      <a:rPr lang="it-IT" sz="1200" b="0" i="1" smtClean="0">
                        <a:solidFill>
                          <a:schemeClr val="accent6">
                            <a:lumMod val="50000"/>
                          </a:schemeClr>
                        </a:solidFill>
                        <a:latin typeface="Cambria Math" panose="02040503050406030204" pitchFamily="18" charset="0"/>
                      </a:rPr>
                      <m:t>𝑇</m:t>
                    </m:r>
                    <m:r>
                      <a:rPr lang="it-IT" sz="1200" b="0" i="1" smtClean="0">
                        <a:solidFill>
                          <a:schemeClr val="accent6">
                            <a:lumMod val="50000"/>
                          </a:schemeClr>
                        </a:solidFill>
                        <a:latin typeface="Cambria Math" panose="02040503050406030204" pitchFamily="18" charset="0"/>
                      </a:rPr>
                      <m:t>;</m:t>
                    </m:r>
                  </m:oMath>
                </a14:m>
                <a:endParaRPr lang="it-IT" sz="1200" b="0" dirty="0">
                  <a:solidFill>
                    <a:schemeClr val="accent6">
                      <a:lumMod val="50000"/>
                    </a:schemeClr>
                  </a:solidFill>
                </a:endParaRPr>
              </a:p>
              <a:p>
                <a:pPr marL="342900" indent="-342900">
                  <a:buFont typeface="Arial" panose="020B0604020202020204" pitchFamily="34" charset="0"/>
                  <a:buChar char="•"/>
                </a:pPr>
                <a:endParaRPr lang="it-IT" sz="1200" b="0" dirty="0">
                  <a:solidFill>
                    <a:schemeClr val="accent6">
                      <a:lumMod val="50000"/>
                    </a:schemeClr>
                  </a:solidFill>
                </a:endParaRPr>
              </a:p>
              <a:p>
                <a:pPr marL="342900" indent="-342900">
                  <a:buFont typeface="Arial" panose="020B0604020202020204" pitchFamily="34" charset="0"/>
                  <a:buChar char="•"/>
                </a:pPr>
                <a:endParaRPr lang="it-IT" dirty="0"/>
              </a:p>
            </p:txBody>
          </p:sp>
        </mc:Choice>
        <mc:Fallback xmlns="">
          <p:sp>
            <p:nvSpPr>
              <p:cNvPr id="26" name="CasellaDiTesto 25">
                <a:extLst>
                  <a:ext uri="{FF2B5EF4-FFF2-40B4-BE49-F238E27FC236}">
                    <a16:creationId xmlns:a16="http://schemas.microsoft.com/office/drawing/2014/main" id="{D070FD5A-08C8-F02B-D569-2381546C934C}"/>
                  </a:ext>
                </a:extLst>
              </p:cNvPr>
              <p:cNvSpPr txBox="1">
                <a:spLocks noRot="1" noChangeAspect="1" noMove="1" noResize="1" noEditPoints="1" noAdjustHandles="1" noChangeArrowheads="1" noChangeShapeType="1" noTextEdit="1"/>
              </p:cNvSpPr>
              <p:nvPr/>
            </p:nvSpPr>
            <p:spPr>
              <a:xfrm>
                <a:off x="389817" y="5269182"/>
                <a:ext cx="3404586" cy="1384995"/>
              </a:xfrm>
              <a:prstGeom prst="rect">
                <a:avLst/>
              </a:prstGeom>
              <a:blipFill>
                <a:blip r:embed="rId12"/>
                <a:stretch>
                  <a:fillRect/>
                </a:stretch>
              </a:blipFill>
            </p:spPr>
            <p:txBody>
              <a:bodyPr/>
              <a:lstStyle/>
              <a:p>
                <a:r>
                  <a:rPr lang="it-IT">
                    <a:noFill/>
                  </a:rPr>
                  <a:t> </a:t>
                </a:r>
              </a:p>
            </p:txBody>
          </p:sp>
        </mc:Fallback>
      </mc:AlternateContent>
      <p:pic>
        <p:nvPicPr>
          <p:cNvPr id="29" name="Picture 55">
            <a:extLst>
              <a:ext uri="{FF2B5EF4-FFF2-40B4-BE49-F238E27FC236}">
                <a16:creationId xmlns:a16="http://schemas.microsoft.com/office/drawing/2014/main" id="{6645F912-7233-9F0F-1820-4505147EA581}"/>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448751" y="4522117"/>
            <a:ext cx="3234690" cy="949960"/>
          </a:xfrm>
          <a:prstGeom prst="rect">
            <a:avLst/>
          </a:prstGeom>
          <a:noFill/>
          <a:ln>
            <a:noFill/>
          </a:ln>
        </p:spPr>
      </p:pic>
      <mc:AlternateContent xmlns:mc="http://schemas.openxmlformats.org/markup-compatibility/2006" xmlns:a14="http://schemas.microsoft.com/office/drawing/2010/main">
        <mc:Choice Requires="a14">
          <p:sp>
            <p:nvSpPr>
              <p:cNvPr id="30" name="CasellaDiTesto 29">
                <a:extLst>
                  <a:ext uri="{FF2B5EF4-FFF2-40B4-BE49-F238E27FC236}">
                    <a16:creationId xmlns:a16="http://schemas.microsoft.com/office/drawing/2014/main" id="{7B5E2CCA-D804-1664-5FBD-F08CD14288AC}"/>
                  </a:ext>
                </a:extLst>
              </p:cNvPr>
              <p:cNvSpPr txBox="1"/>
              <p:nvPr/>
            </p:nvSpPr>
            <p:spPr>
              <a:xfrm>
                <a:off x="5349599" y="5466695"/>
                <a:ext cx="4572000" cy="646331"/>
              </a:xfrm>
              <a:prstGeom prst="rect">
                <a:avLst/>
              </a:prstGeom>
              <a:noFill/>
            </p:spPr>
            <p:txBody>
              <a:bodyPr wrap="square">
                <a:spAutoFit/>
              </a:bodyPr>
              <a:lstStyle/>
              <a:p>
                <a14:m>
                  <m:oMath xmlns:m="http://schemas.openxmlformats.org/officeDocument/2006/math">
                    <m:sSub>
                      <m:sSubPr>
                        <m:ctrlPr>
                          <a:rPr lang="it-IT" sz="1200" i="1" smtClean="0">
                            <a:solidFill>
                              <a:schemeClr val="accent6">
                                <a:lumMod val="50000"/>
                              </a:schemeClr>
                            </a:solidFill>
                            <a:latin typeface="Cambria Math" panose="02040503050406030204" pitchFamily="18" charset="0"/>
                          </a:rPr>
                        </m:ctrlPr>
                      </m:sSubPr>
                      <m:e>
                        <m:r>
                          <a:rPr lang="it-IT" sz="1200" b="0" i="1" smtClean="0">
                            <a:solidFill>
                              <a:schemeClr val="accent6">
                                <a:lumMod val="50000"/>
                              </a:schemeClr>
                            </a:solidFill>
                            <a:latin typeface="Cambria Math" panose="02040503050406030204" pitchFamily="18" charset="0"/>
                          </a:rPr>
                          <m:t>𝑀𝑔𝐵</m:t>
                        </m:r>
                      </m:e>
                      <m:sub>
                        <m:r>
                          <a:rPr lang="it-IT" sz="1200" b="0" i="1" smtClean="0">
                            <a:solidFill>
                              <a:schemeClr val="accent6">
                                <a:lumMod val="50000"/>
                              </a:schemeClr>
                            </a:solidFill>
                            <a:latin typeface="Cambria Math" panose="02040503050406030204" pitchFamily="18" charset="0"/>
                          </a:rPr>
                          <m:t>2</m:t>
                        </m:r>
                      </m:sub>
                    </m:sSub>
                  </m:oMath>
                </a14:m>
                <a:r>
                  <a:rPr lang="it-IT" sz="1200" dirty="0">
                    <a:solidFill>
                      <a:schemeClr val="accent6">
                        <a:lumMod val="50000"/>
                      </a:schemeClr>
                    </a:solidFill>
                  </a:rPr>
                  <a:t>: Better ratio Cost/Performances:</a:t>
                </a:r>
              </a:p>
              <a:p>
                <a:pPr marL="342900" indent="-342900">
                  <a:buFont typeface="Arial" panose="020B0604020202020204" pitchFamily="34" charset="0"/>
                  <a:buChar char="•"/>
                </a:pPr>
                <a14:m>
                  <m:oMath xmlns:m="http://schemas.openxmlformats.org/officeDocument/2006/math">
                    <m:sSub>
                      <m:sSubPr>
                        <m:ctrlPr>
                          <a:rPr lang="it-IT" sz="1200" i="1" smtClean="0">
                            <a:solidFill>
                              <a:schemeClr val="accent6">
                                <a:lumMod val="50000"/>
                              </a:schemeClr>
                            </a:solidFill>
                            <a:latin typeface="Cambria Math" panose="02040503050406030204" pitchFamily="18" charset="0"/>
                          </a:rPr>
                        </m:ctrlPr>
                      </m:sSubPr>
                      <m:e>
                        <m:r>
                          <a:rPr lang="it-IT" sz="1200" b="0" i="1" smtClean="0">
                            <a:solidFill>
                              <a:schemeClr val="accent6">
                                <a:lumMod val="50000"/>
                              </a:schemeClr>
                            </a:solidFill>
                            <a:latin typeface="Cambria Math" panose="02040503050406030204" pitchFamily="18" charset="0"/>
                          </a:rPr>
                          <m:t>𝑇</m:t>
                        </m:r>
                      </m:e>
                      <m:sub>
                        <m:r>
                          <a:rPr lang="it-IT" sz="1200" b="0" i="1" smtClean="0">
                            <a:solidFill>
                              <a:schemeClr val="accent6">
                                <a:lumMod val="50000"/>
                              </a:schemeClr>
                            </a:solidFill>
                            <a:latin typeface="Cambria Math" panose="02040503050406030204" pitchFamily="18" charset="0"/>
                          </a:rPr>
                          <m:t>𝑐</m:t>
                        </m:r>
                        <m:r>
                          <a:rPr lang="it-IT" sz="1200" b="0" i="1" smtClean="0">
                            <a:solidFill>
                              <a:schemeClr val="accent6">
                                <a:lumMod val="50000"/>
                              </a:schemeClr>
                            </a:solidFill>
                            <a:latin typeface="Cambria Math" panose="02040503050406030204" pitchFamily="18" charset="0"/>
                          </a:rPr>
                          <m:t>0</m:t>
                        </m:r>
                      </m:sub>
                    </m:sSub>
                    <m:r>
                      <a:rPr lang="it-IT" sz="1200" b="0" i="1" smtClean="0">
                        <a:solidFill>
                          <a:schemeClr val="accent6">
                            <a:lumMod val="50000"/>
                          </a:schemeClr>
                        </a:solidFill>
                        <a:latin typeface="Cambria Math" panose="02040503050406030204" pitchFamily="18" charset="0"/>
                      </a:rPr>
                      <m:t>=39 </m:t>
                    </m:r>
                    <m:r>
                      <a:rPr lang="it-IT" sz="1200" b="0" i="1" smtClean="0">
                        <a:solidFill>
                          <a:schemeClr val="accent6">
                            <a:lumMod val="50000"/>
                          </a:schemeClr>
                        </a:solidFill>
                        <a:latin typeface="Cambria Math" panose="02040503050406030204" pitchFamily="18" charset="0"/>
                      </a:rPr>
                      <m:t>𝐾</m:t>
                    </m:r>
                    <m:r>
                      <a:rPr lang="it-IT" sz="1200" b="0" i="1" smtClean="0">
                        <a:solidFill>
                          <a:schemeClr val="accent6">
                            <a:lumMod val="50000"/>
                          </a:schemeClr>
                        </a:solidFill>
                        <a:latin typeface="Cambria Math" panose="02040503050406030204" pitchFamily="18" charset="0"/>
                      </a:rPr>
                      <m:t>;</m:t>
                    </m:r>
                  </m:oMath>
                </a14:m>
                <a:endParaRPr lang="it-IT" sz="1200" b="0" dirty="0">
                  <a:solidFill>
                    <a:schemeClr val="accent6">
                      <a:lumMod val="50000"/>
                    </a:schemeClr>
                  </a:solidFill>
                </a:endParaRPr>
              </a:p>
              <a:p>
                <a:pPr marL="342900" indent="-342900">
                  <a:buFont typeface="Arial" panose="020B0604020202020204" pitchFamily="34" charset="0"/>
                  <a:buChar char="•"/>
                </a:pPr>
                <a14:m>
                  <m:oMath xmlns:m="http://schemas.openxmlformats.org/officeDocument/2006/math">
                    <m:sSub>
                      <m:sSubPr>
                        <m:ctrlPr>
                          <a:rPr lang="it-IT" sz="1200" i="1" smtClean="0">
                            <a:solidFill>
                              <a:schemeClr val="accent6">
                                <a:lumMod val="50000"/>
                              </a:schemeClr>
                            </a:solidFill>
                            <a:latin typeface="Cambria Math" panose="02040503050406030204" pitchFamily="18" charset="0"/>
                          </a:rPr>
                        </m:ctrlPr>
                      </m:sSubPr>
                      <m:e>
                        <m:r>
                          <a:rPr lang="it-IT" sz="1200" b="0" i="1" smtClean="0">
                            <a:solidFill>
                              <a:schemeClr val="accent6">
                                <a:lumMod val="50000"/>
                              </a:schemeClr>
                            </a:solidFill>
                            <a:latin typeface="Cambria Math" panose="02040503050406030204" pitchFamily="18" charset="0"/>
                          </a:rPr>
                          <m:t>𝐵</m:t>
                        </m:r>
                      </m:e>
                      <m:sub>
                        <m:r>
                          <a:rPr lang="it-IT" sz="1200" b="0" i="1" smtClean="0">
                            <a:solidFill>
                              <a:schemeClr val="accent6">
                                <a:lumMod val="50000"/>
                              </a:schemeClr>
                            </a:solidFill>
                            <a:latin typeface="Cambria Math" panose="02040503050406030204" pitchFamily="18" charset="0"/>
                          </a:rPr>
                          <m:t>𝑐</m:t>
                        </m:r>
                        <m:r>
                          <a:rPr lang="it-IT" sz="1200" b="0" i="1" smtClean="0">
                            <a:solidFill>
                              <a:schemeClr val="accent6">
                                <a:lumMod val="50000"/>
                              </a:schemeClr>
                            </a:solidFill>
                            <a:latin typeface="Cambria Math" panose="02040503050406030204" pitchFamily="18" charset="0"/>
                          </a:rPr>
                          <m:t>20</m:t>
                        </m:r>
                      </m:sub>
                    </m:sSub>
                    <m:r>
                      <a:rPr lang="it-IT" sz="1200" b="0" i="1" smtClean="0">
                        <a:solidFill>
                          <a:schemeClr val="accent6">
                            <a:lumMod val="50000"/>
                          </a:schemeClr>
                        </a:solidFill>
                        <a:latin typeface="Cambria Math" panose="02040503050406030204" pitchFamily="18" charset="0"/>
                      </a:rPr>
                      <m:t>=20 </m:t>
                    </m:r>
                    <m:r>
                      <a:rPr lang="it-IT" sz="1200" b="0" i="1" smtClean="0">
                        <a:solidFill>
                          <a:schemeClr val="accent6">
                            <a:lumMod val="50000"/>
                          </a:schemeClr>
                        </a:solidFill>
                        <a:latin typeface="Cambria Math" panose="02040503050406030204" pitchFamily="18" charset="0"/>
                      </a:rPr>
                      <m:t>𝑇</m:t>
                    </m:r>
                    <m:r>
                      <a:rPr lang="it-IT" sz="1200" b="0" i="1" smtClean="0">
                        <a:solidFill>
                          <a:schemeClr val="accent6">
                            <a:lumMod val="50000"/>
                          </a:schemeClr>
                        </a:solidFill>
                        <a:latin typeface="Cambria Math" panose="02040503050406030204" pitchFamily="18" charset="0"/>
                      </a:rPr>
                      <m:t>;</m:t>
                    </m:r>
                  </m:oMath>
                </a14:m>
                <a:endParaRPr lang="it-IT" sz="1200" b="0" dirty="0">
                  <a:solidFill>
                    <a:schemeClr val="accent6">
                      <a:lumMod val="50000"/>
                    </a:schemeClr>
                  </a:solidFill>
                </a:endParaRPr>
              </a:p>
            </p:txBody>
          </p:sp>
        </mc:Choice>
        <mc:Fallback xmlns="">
          <p:sp>
            <p:nvSpPr>
              <p:cNvPr id="30" name="CasellaDiTesto 29">
                <a:extLst>
                  <a:ext uri="{FF2B5EF4-FFF2-40B4-BE49-F238E27FC236}">
                    <a16:creationId xmlns:a16="http://schemas.microsoft.com/office/drawing/2014/main" id="{7B5E2CCA-D804-1664-5FBD-F08CD14288AC}"/>
                  </a:ext>
                </a:extLst>
              </p:cNvPr>
              <p:cNvSpPr txBox="1">
                <a:spLocks noRot="1" noChangeAspect="1" noMove="1" noResize="1" noEditPoints="1" noAdjustHandles="1" noChangeArrowheads="1" noChangeShapeType="1" noTextEdit="1"/>
              </p:cNvSpPr>
              <p:nvPr/>
            </p:nvSpPr>
            <p:spPr>
              <a:xfrm>
                <a:off x="5349599" y="5466695"/>
                <a:ext cx="4572000" cy="646331"/>
              </a:xfrm>
              <a:prstGeom prst="rect">
                <a:avLst/>
              </a:prstGeom>
              <a:blipFill>
                <a:blip r:embed="rId14"/>
                <a:stretch>
                  <a:fillRect t="-943" b="-3774"/>
                </a:stretch>
              </a:blipFill>
            </p:spPr>
            <p:txBody>
              <a:bodyPr/>
              <a:lstStyle/>
              <a:p>
                <a:r>
                  <a:rPr lang="it-IT">
                    <a:noFill/>
                  </a:rPr>
                  <a:t> </a:t>
                </a:r>
              </a:p>
            </p:txBody>
          </p:sp>
        </mc:Fallback>
      </mc:AlternateContent>
    </p:spTree>
    <p:extLst>
      <p:ext uri="{BB962C8B-B14F-4D97-AF65-F5344CB8AC3E}">
        <p14:creationId xmlns:p14="http://schemas.microsoft.com/office/powerpoint/2010/main" val="37732898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P spid="23" grpId="0"/>
      <p:bldP spid="26" grpId="0"/>
      <p:bldP spid="30" grpId="0"/>
    </p:bldLst>
  </p:timing>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619602D8-F2AF-6CBA-B792-47585745B4BD}"/>
              </a:ext>
            </a:extLst>
          </p:cNvPr>
          <p:cNvSpPr>
            <a:spLocks noGrp="1"/>
          </p:cNvSpPr>
          <p:nvPr>
            <p:ph type="dt" sz="half" idx="16"/>
          </p:nvPr>
        </p:nvSpPr>
        <p:spPr/>
        <p:txBody>
          <a:bodyPr/>
          <a:lstStyle/>
          <a:p>
            <a:pPr>
              <a:defRPr/>
            </a:pPr>
            <a:fld id="{09EA2773-F02A-CC43-B1C5-479A1F34EDA7}" type="datetime1">
              <a:rPr lang="en-US" smtClean="0"/>
              <a:t>8/28/2023</a:t>
            </a:fld>
            <a:endParaRPr lang="en-US" dirty="0"/>
          </a:p>
        </p:txBody>
      </p:sp>
      <p:sp>
        <p:nvSpPr>
          <p:cNvPr id="5" name="Segnaposto piè di pagina 4">
            <a:extLst>
              <a:ext uri="{FF2B5EF4-FFF2-40B4-BE49-F238E27FC236}">
                <a16:creationId xmlns:a16="http://schemas.microsoft.com/office/drawing/2014/main" id="{82A5D7F4-536B-9E35-4D18-0A5BB2747789}"/>
              </a:ext>
            </a:extLst>
          </p:cNvPr>
          <p:cNvSpPr>
            <a:spLocks noGrp="1"/>
          </p:cNvSpPr>
          <p:nvPr>
            <p:ph type="ftr" sz="quarter" idx="17"/>
          </p:nvPr>
        </p:nvSpPr>
        <p:spPr/>
        <p:txBody>
          <a:bodyPr/>
          <a:lstStyle/>
          <a:p>
            <a:pPr>
              <a:defRPr/>
            </a:pPr>
            <a:r>
              <a:rPr lang="en-US"/>
              <a:t>Presenter | Presentation Title or Meeting Title</a:t>
            </a:r>
            <a:endParaRPr lang="en-US" b="1" dirty="0"/>
          </a:p>
        </p:txBody>
      </p:sp>
      <p:sp>
        <p:nvSpPr>
          <p:cNvPr id="6" name="Segnaposto numero diapositiva 5">
            <a:extLst>
              <a:ext uri="{FF2B5EF4-FFF2-40B4-BE49-F238E27FC236}">
                <a16:creationId xmlns:a16="http://schemas.microsoft.com/office/drawing/2014/main" id="{12EABB73-87EC-CAEB-6E09-7E0A99BDACCD}"/>
              </a:ext>
            </a:extLst>
          </p:cNvPr>
          <p:cNvSpPr>
            <a:spLocks noGrp="1"/>
          </p:cNvSpPr>
          <p:nvPr>
            <p:ph type="sldNum" sz="quarter" idx="18"/>
          </p:nvPr>
        </p:nvSpPr>
        <p:spPr/>
        <p:txBody>
          <a:bodyPr/>
          <a:lstStyle/>
          <a:p>
            <a:pPr>
              <a:defRPr/>
            </a:pPr>
            <a:fld id="{979A04A2-726F-2143-A443-7788AF27176E}" type="slidenum">
              <a:rPr lang="en-US" smtClean="0"/>
              <a:pPr>
                <a:defRPr/>
              </a:pPr>
              <a:t>4</a:t>
            </a:fld>
            <a:endParaRPr lang="en-US" dirty="0"/>
          </a:p>
        </p:txBody>
      </p:sp>
      <p:sp>
        <p:nvSpPr>
          <p:cNvPr id="7" name="Titolo 6">
            <a:extLst>
              <a:ext uri="{FF2B5EF4-FFF2-40B4-BE49-F238E27FC236}">
                <a16:creationId xmlns:a16="http://schemas.microsoft.com/office/drawing/2014/main" id="{0659D5A6-9069-3B2D-2D01-86D6315F134B}"/>
              </a:ext>
            </a:extLst>
          </p:cNvPr>
          <p:cNvSpPr>
            <a:spLocks noGrp="1"/>
          </p:cNvSpPr>
          <p:nvPr>
            <p:ph type="title"/>
          </p:nvPr>
        </p:nvSpPr>
        <p:spPr/>
        <p:txBody>
          <a:bodyPr/>
          <a:lstStyle/>
          <a:p>
            <a:r>
              <a:rPr lang="it-IT" sz="1950" dirty="0"/>
              <a:t>Superconductor critical parameters</a:t>
            </a:r>
          </a:p>
        </p:txBody>
      </p:sp>
      <mc:AlternateContent xmlns:mc="http://schemas.openxmlformats.org/markup-compatibility/2006" xmlns:a14="http://schemas.microsoft.com/office/drawing/2010/main">
        <mc:Choice Requires="a14">
          <p:sp>
            <p:nvSpPr>
              <p:cNvPr id="8" name="Segnaposto testo 1">
                <a:extLst>
                  <a:ext uri="{FF2B5EF4-FFF2-40B4-BE49-F238E27FC236}">
                    <a16:creationId xmlns:a16="http://schemas.microsoft.com/office/drawing/2014/main" id="{6F47F3B7-A597-11DB-D6FC-FFD73560DA2C}"/>
                  </a:ext>
                </a:extLst>
              </p:cNvPr>
              <p:cNvSpPr>
                <a:spLocks noGrp="1"/>
              </p:cNvSpPr>
              <p:nvPr>
                <p:ph type="body" sz="half" idx="2"/>
              </p:nvPr>
            </p:nvSpPr>
            <p:spPr>
              <a:xfrm>
                <a:off x="491379" y="1050963"/>
                <a:ext cx="3789721" cy="5022850"/>
              </a:xfrm>
            </p:spPr>
            <p:txBody>
              <a:bodyPr/>
              <a:lstStyle/>
              <a:p>
                <a:r>
                  <a:rPr lang="it-IT" sz="2000" b="0" dirty="0">
                    <a:solidFill>
                      <a:schemeClr val="accent6">
                        <a:lumMod val="50000"/>
                      </a:schemeClr>
                    </a:solidFill>
                    <a:cs typeface="Helvetica" panose="020B0604020202020204"/>
                  </a:rPr>
                  <a:t>Features:</a:t>
                </a:r>
              </a:p>
              <a:p>
                <a:pPr marL="285750" indent="-285750">
                  <a:buFont typeface="Arial" panose="020B0604020202020204" pitchFamily="34" charset="0"/>
                  <a:buChar char="•"/>
                </a:pPr>
                <a:r>
                  <a:rPr lang="it-IT" sz="2000" b="0" dirty="0">
                    <a:solidFill>
                      <a:schemeClr val="accent6">
                        <a:lumMod val="50000"/>
                      </a:schemeClr>
                    </a:solidFill>
                    <a:cs typeface="Helvetica" panose="020B0604020202020204"/>
                  </a:rPr>
                  <a:t>In </a:t>
                </a:r>
                <a:r>
                  <a:rPr lang="it-IT" sz="2000" b="0" dirty="0" err="1">
                    <a:solidFill>
                      <a:schemeClr val="accent6">
                        <a:lumMod val="50000"/>
                      </a:schemeClr>
                    </a:solidFill>
                    <a:cs typeface="Helvetica" panose="020B0604020202020204"/>
                  </a:rPr>
                  <a:t>superconducting</a:t>
                </a:r>
                <a:r>
                  <a:rPr lang="it-IT" sz="2000" b="0" dirty="0">
                    <a:solidFill>
                      <a:schemeClr val="accent6">
                        <a:lumMod val="50000"/>
                      </a:schemeClr>
                    </a:solidFill>
                    <a:cs typeface="Helvetica" panose="020B0604020202020204"/>
                  </a:rPr>
                  <a:t> </a:t>
                </a:r>
                <a:r>
                  <a:rPr lang="it-IT" sz="2000" b="0" dirty="0" err="1">
                    <a:solidFill>
                      <a:schemeClr val="accent6">
                        <a:lumMod val="50000"/>
                      </a:schemeClr>
                    </a:solidFill>
                    <a:cs typeface="Helvetica" panose="020B0604020202020204"/>
                  </a:rPr>
                  <a:t>condition</a:t>
                </a:r>
                <a:r>
                  <a:rPr lang="it-IT" sz="2000" b="0" dirty="0">
                    <a:solidFill>
                      <a:schemeClr val="accent6">
                        <a:lumMod val="50000"/>
                      </a:schemeClr>
                    </a:solidFill>
                    <a:cs typeface="Helvetica" panose="020B0604020202020204"/>
                  </a:rPr>
                  <a:t> </a:t>
                </a:r>
                <a14:m>
                  <m:oMath xmlns:m="http://schemas.openxmlformats.org/officeDocument/2006/math">
                    <m:r>
                      <a:rPr lang="it-IT" sz="2000" b="0" i="1" dirty="0">
                        <a:solidFill>
                          <a:schemeClr val="accent6">
                            <a:lumMod val="50000"/>
                          </a:schemeClr>
                        </a:solidFill>
                        <a:latin typeface="Cambria Math" panose="02040503050406030204" pitchFamily="18" charset="0"/>
                      </a:rPr>
                      <m:t>𝑅</m:t>
                    </m:r>
                    <m:r>
                      <a:rPr lang="it-IT" sz="2000" b="0" i="1" dirty="0">
                        <a:solidFill>
                          <a:schemeClr val="accent6">
                            <a:lumMod val="50000"/>
                          </a:schemeClr>
                        </a:solidFill>
                        <a:latin typeface="Cambria Math" panose="02040503050406030204" pitchFamily="18" charset="0"/>
                      </a:rPr>
                      <m:t>=0</m:t>
                    </m:r>
                  </m:oMath>
                </a14:m>
                <a:r>
                  <a:rPr lang="it-IT" sz="2000" b="0" dirty="0">
                    <a:solidFill>
                      <a:schemeClr val="accent6">
                        <a:lumMod val="50000"/>
                      </a:schemeClr>
                    </a:solidFill>
                    <a:cs typeface="Helvetica" panose="020B0604020202020204"/>
                  </a:rPr>
                  <a:t>;</a:t>
                </a:r>
              </a:p>
              <a:p>
                <a:pPr marL="285750" indent="-285750">
                  <a:buFont typeface="Arial" panose="020B0604020202020204" pitchFamily="34" charset="0"/>
                  <a:buChar char="•"/>
                </a:pPr>
                <a:r>
                  <a:rPr lang="it-IT" sz="2000" b="0" dirty="0">
                    <a:solidFill>
                      <a:schemeClr val="accent6">
                        <a:lumMod val="50000"/>
                      </a:schemeClr>
                    </a:solidFill>
                    <a:cs typeface="Helvetica" panose="020B0604020202020204"/>
                  </a:rPr>
                  <a:t>Work </a:t>
                </a:r>
                <a:r>
                  <a:rPr lang="it-IT" sz="2000" b="0" dirty="0" err="1">
                    <a:solidFill>
                      <a:schemeClr val="accent6">
                        <a:lumMod val="50000"/>
                      </a:schemeClr>
                    </a:solidFill>
                    <a:cs typeface="Helvetica" panose="020B0604020202020204"/>
                  </a:rPr>
                  <a:t>at</a:t>
                </a:r>
                <a:r>
                  <a:rPr lang="it-IT" sz="2000" b="0" dirty="0">
                    <a:solidFill>
                      <a:schemeClr val="accent6">
                        <a:lumMod val="50000"/>
                      </a:schemeClr>
                    </a:solidFill>
                    <a:cs typeface="Helvetica" panose="020B0604020202020204"/>
                  </a:rPr>
                  <a:t> </a:t>
                </a:r>
                <a:r>
                  <a:rPr lang="it-IT" sz="2000" b="0" dirty="0" err="1">
                    <a:solidFill>
                      <a:schemeClr val="accent6">
                        <a:lumMod val="50000"/>
                      </a:schemeClr>
                    </a:solidFill>
                    <a:cs typeface="Helvetica" panose="020B0604020202020204"/>
                  </a:rPr>
                  <a:t>very</a:t>
                </a:r>
                <a:r>
                  <a:rPr lang="it-IT" sz="2000" b="0" dirty="0">
                    <a:solidFill>
                      <a:schemeClr val="accent6">
                        <a:lumMod val="50000"/>
                      </a:schemeClr>
                    </a:solidFill>
                    <a:cs typeface="Helvetica" panose="020B0604020202020204"/>
                  </a:rPr>
                  <a:t> low temperature (4.2 K for </a:t>
                </a:r>
                <a14:m>
                  <m:oMath xmlns:m="http://schemas.openxmlformats.org/officeDocument/2006/math">
                    <m:sSub>
                      <m:sSubPr>
                        <m:ctrlPr>
                          <a:rPr lang="it-IT" sz="2000" b="0" i="1" smtClean="0">
                            <a:solidFill>
                              <a:schemeClr val="accent6">
                                <a:lumMod val="50000"/>
                              </a:schemeClr>
                            </a:solidFill>
                            <a:latin typeface="Cambria Math" panose="02040503050406030204" pitchFamily="18" charset="0"/>
                          </a:rPr>
                        </m:ctrlPr>
                      </m:sSubPr>
                      <m:e>
                        <m:r>
                          <a:rPr lang="it-IT" sz="2000" b="0" i="1" smtClean="0">
                            <a:solidFill>
                              <a:schemeClr val="accent6">
                                <a:lumMod val="50000"/>
                              </a:schemeClr>
                            </a:solidFill>
                            <a:latin typeface="Cambria Math" panose="02040503050406030204" pitchFamily="18" charset="0"/>
                          </a:rPr>
                          <m:t>𝑁𝑏</m:t>
                        </m:r>
                      </m:e>
                      <m:sub>
                        <m:r>
                          <a:rPr lang="it-IT" sz="2000" b="0" i="1" smtClean="0">
                            <a:solidFill>
                              <a:schemeClr val="accent6">
                                <a:lumMod val="50000"/>
                              </a:schemeClr>
                            </a:solidFill>
                            <a:latin typeface="Cambria Math" panose="02040503050406030204" pitchFamily="18" charset="0"/>
                          </a:rPr>
                          <m:t>3</m:t>
                        </m:r>
                      </m:sub>
                    </m:sSub>
                    <m:r>
                      <a:rPr lang="it-IT" sz="2000" b="0" i="1" smtClean="0">
                        <a:solidFill>
                          <a:schemeClr val="accent6">
                            <a:lumMod val="50000"/>
                          </a:schemeClr>
                        </a:solidFill>
                        <a:latin typeface="Cambria Math" panose="02040503050406030204" pitchFamily="18" charset="0"/>
                      </a:rPr>
                      <m:t>𝑆𝑛</m:t>
                    </m:r>
                  </m:oMath>
                </a14:m>
                <a:r>
                  <a:rPr lang="it-IT" sz="2000" b="0" dirty="0">
                    <a:solidFill>
                      <a:schemeClr val="accent6">
                        <a:lumMod val="50000"/>
                      </a:schemeClr>
                    </a:solidFill>
                    <a:cs typeface="Helvetica" panose="020B0604020202020204"/>
                  </a:rPr>
                  <a:t>);</a:t>
                </a:r>
              </a:p>
              <a:p>
                <a:pPr marL="285750" indent="-285750">
                  <a:buFont typeface="Arial" panose="020B0604020202020204" pitchFamily="34" charset="0"/>
                  <a:buChar char="•"/>
                </a:pPr>
                <a:r>
                  <a:rPr lang="it-IT" sz="2000" b="0" dirty="0">
                    <a:solidFill>
                      <a:schemeClr val="accent6">
                        <a:lumMod val="50000"/>
                      </a:schemeClr>
                    </a:solidFill>
                  </a:rPr>
                  <a:t>Critical </a:t>
                </a:r>
                <a:r>
                  <a:rPr lang="it-IT" sz="2000" b="0" dirty="0" err="1">
                    <a:solidFill>
                      <a:schemeClr val="accent6">
                        <a:lumMod val="50000"/>
                      </a:schemeClr>
                    </a:solidFill>
                  </a:rPr>
                  <a:t>current</a:t>
                </a:r>
                <a:r>
                  <a:rPr lang="it-IT" sz="2000" b="0" dirty="0">
                    <a:solidFill>
                      <a:schemeClr val="accent6">
                        <a:lumMod val="50000"/>
                      </a:schemeClr>
                    </a:solidFill>
                  </a:rPr>
                  <a:t> </a:t>
                </a:r>
                <a:r>
                  <a:rPr lang="it-IT" sz="2000" b="0" dirty="0" err="1">
                    <a:solidFill>
                      <a:schemeClr val="accent6">
                        <a:lumMod val="50000"/>
                      </a:schemeClr>
                    </a:solidFill>
                  </a:rPr>
                  <a:t>density</a:t>
                </a:r>
                <a:r>
                  <a:rPr lang="it-IT" sz="2000" b="0" dirty="0">
                    <a:solidFill>
                      <a:schemeClr val="accent6">
                        <a:lumMod val="50000"/>
                      </a:schemeClr>
                    </a:solidFill>
                  </a:rPr>
                  <a:t> </a:t>
                </a:r>
                <a14:m>
                  <m:oMath xmlns:m="http://schemas.openxmlformats.org/officeDocument/2006/math">
                    <m:sSub>
                      <m:sSubPr>
                        <m:ctrlPr>
                          <a:rPr lang="it-IT" sz="2000" b="0" i="1" smtClean="0">
                            <a:solidFill>
                              <a:schemeClr val="accent6">
                                <a:lumMod val="50000"/>
                              </a:schemeClr>
                            </a:solidFill>
                            <a:latin typeface="Cambria Math" panose="02040503050406030204" pitchFamily="18" charset="0"/>
                          </a:rPr>
                        </m:ctrlPr>
                      </m:sSubPr>
                      <m:e>
                        <m:r>
                          <a:rPr lang="it-IT" sz="2000" b="0" i="1" smtClean="0">
                            <a:solidFill>
                              <a:schemeClr val="accent6">
                                <a:lumMod val="50000"/>
                              </a:schemeClr>
                            </a:solidFill>
                            <a:latin typeface="Cambria Math" panose="02040503050406030204" pitchFamily="18" charset="0"/>
                          </a:rPr>
                          <m:t>𝐽</m:t>
                        </m:r>
                      </m:e>
                      <m:sub>
                        <m:r>
                          <a:rPr lang="it-IT" sz="2000" b="0" i="1" smtClean="0">
                            <a:solidFill>
                              <a:schemeClr val="accent6">
                                <a:lumMod val="50000"/>
                              </a:schemeClr>
                            </a:solidFill>
                            <a:latin typeface="Cambria Math" panose="02040503050406030204" pitchFamily="18" charset="0"/>
                          </a:rPr>
                          <m:t>𝑐</m:t>
                        </m:r>
                      </m:sub>
                    </m:sSub>
                  </m:oMath>
                </a14:m>
                <a:r>
                  <a:rPr lang="it-IT" sz="2000" b="0" dirty="0">
                    <a:solidFill>
                      <a:schemeClr val="accent6">
                        <a:lumMod val="50000"/>
                      </a:schemeClr>
                    </a:solidFill>
                    <a:cs typeface="Helvetica" panose="020B0604020202020204"/>
                  </a:rPr>
                  <a:t>;</a:t>
                </a:r>
              </a:p>
              <a:p>
                <a:pPr marL="285750" indent="-285750">
                  <a:buFont typeface="Arial" panose="020B0604020202020204" pitchFamily="34" charset="0"/>
                  <a:buChar char="•"/>
                </a:pPr>
                <a:r>
                  <a:rPr lang="it-IT" sz="2000" b="0" dirty="0">
                    <a:solidFill>
                      <a:schemeClr val="accent6">
                        <a:lumMod val="50000"/>
                      </a:schemeClr>
                    </a:solidFill>
                  </a:rPr>
                  <a:t>Critical temperature </a:t>
                </a:r>
                <a14:m>
                  <m:oMath xmlns:m="http://schemas.openxmlformats.org/officeDocument/2006/math">
                    <m:sSub>
                      <m:sSubPr>
                        <m:ctrlPr>
                          <a:rPr lang="it-IT" sz="2000" b="0" i="1" smtClean="0">
                            <a:solidFill>
                              <a:schemeClr val="accent6">
                                <a:lumMod val="50000"/>
                              </a:schemeClr>
                            </a:solidFill>
                            <a:latin typeface="Cambria Math" panose="02040503050406030204" pitchFamily="18" charset="0"/>
                          </a:rPr>
                        </m:ctrlPr>
                      </m:sSubPr>
                      <m:e>
                        <m:r>
                          <a:rPr lang="it-IT" sz="2000" b="0" i="1" smtClean="0">
                            <a:solidFill>
                              <a:schemeClr val="accent6">
                                <a:lumMod val="50000"/>
                              </a:schemeClr>
                            </a:solidFill>
                            <a:latin typeface="Cambria Math" panose="02040503050406030204" pitchFamily="18" charset="0"/>
                          </a:rPr>
                          <m:t>𝑇</m:t>
                        </m:r>
                      </m:e>
                      <m:sub>
                        <m:r>
                          <a:rPr lang="it-IT" sz="2000" b="0" i="1" smtClean="0">
                            <a:solidFill>
                              <a:schemeClr val="accent6">
                                <a:lumMod val="50000"/>
                              </a:schemeClr>
                            </a:solidFill>
                            <a:latin typeface="Cambria Math" panose="02040503050406030204" pitchFamily="18" charset="0"/>
                          </a:rPr>
                          <m:t>𝑐</m:t>
                        </m:r>
                      </m:sub>
                    </m:sSub>
                  </m:oMath>
                </a14:m>
                <a:r>
                  <a:rPr lang="it-IT" sz="2000" b="0" dirty="0">
                    <a:solidFill>
                      <a:schemeClr val="accent6">
                        <a:lumMod val="50000"/>
                      </a:schemeClr>
                    </a:solidFill>
                    <a:cs typeface="Helvetica" panose="020B0604020202020204"/>
                  </a:rPr>
                  <a:t>;</a:t>
                </a:r>
              </a:p>
              <a:p>
                <a:pPr marL="285750" indent="-285750">
                  <a:buFont typeface="Arial" panose="020B0604020202020204" pitchFamily="34" charset="0"/>
                  <a:buChar char="•"/>
                </a:pPr>
                <a:r>
                  <a:rPr lang="it-IT" sz="2000" b="0" dirty="0">
                    <a:solidFill>
                      <a:schemeClr val="accent6">
                        <a:lumMod val="50000"/>
                      </a:schemeClr>
                    </a:solidFill>
                    <a:cs typeface="Helvetica" panose="020B0604020202020204"/>
                  </a:rPr>
                  <a:t>Critical </a:t>
                </a:r>
                <a:r>
                  <a:rPr lang="it-IT" sz="2000" b="0" dirty="0" err="1">
                    <a:solidFill>
                      <a:schemeClr val="accent6">
                        <a:lumMod val="50000"/>
                      </a:schemeClr>
                    </a:solidFill>
                    <a:cs typeface="Helvetica" panose="020B0604020202020204"/>
                  </a:rPr>
                  <a:t>magnetic</a:t>
                </a:r>
                <a:r>
                  <a:rPr lang="it-IT" sz="2000" b="0" dirty="0">
                    <a:solidFill>
                      <a:schemeClr val="accent6">
                        <a:lumMod val="50000"/>
                      </a:schemeClr>
                    </a:solidFill>
                    <a:cs typeface="Helvetica" panose="020B0604020202020204"/>
                  </a:rPr>
                  <a:t> field </a:t>
                </a:r>
                <a14:m>
                  <m:oMath xmlns:m="http://schemas.openxmlformats.org/officeDocument/2006/math">
                    <m:sSub>
                      <m:sSubPr>
                        <m:ctrlPr>
                          <a:rPr lang="it-IT" sz="2000" b="0" i="1">
                            <a:solidFill>
                              <a:schemeClr val="accent6">
                                <a:lumMod val="50000"/>
                              </a:schemeClr>
                            </a:solidFill>
                            <a:latin typeface="Cambria Math" panose="02040503050406030204" pitchFamily="18" charset="0"/>
                          </a:rPr>
                        </m:ctrlPr>
                      </m:sSubPr>
                      <m:e>
                        <m:r>
                          <a:rPr lang="it-IT" sz="2000" b="0" i="1" smtClean="0">
                            <a:solidFill>
                              <a:schemeClr val="accent6">
                                <a:lumMod val="50000"/>
                              </a:schemeClr>
                            </a:solidFill>
                            <a:latin typeface="Cambria Math" panose="02040503050406030204" pitchFamily="18" charset="0"/>
                          </a:rPr>
                          <m:t>𝐵</m:t>
                        </m:r>
                      </m:e>
                      <m:sub>
                        <m:r>
                          <a:rPr lang="it-IT" sz="2000" b="0" i="1">
                            <a:solidFill>
                              <a:schemeClr val="accent6">
                                <a:lumMod val="50000"/>
                              </a:schemeClr>
                            </a:solidFill>
                            <a:latin typeface="Cambria Math" panose="02040503050406030204" pitchFamily="18" charset="0"/>
                          </a:rPr>
                          <m:t>𝑐</m:t>
                        </m:r>
                      </m:sub>
                    </m:sSub>
                  </m:oMath>
                </a14:m>
                <a:r>
                  <a:rPr lang="it-IT" sz="2000" b="0" dirty="0">
                    <a:solidFill>
                      <a:schemeClr val="accent6">
                        <a:lumMod val="50000"/>
                      </a:schemeClr>
                    </a:solidFill>
                    <a:cs typeface="Helvetica" panose="020B0604020202020204"/>
                  </a:rPr>
                  <a:t>.</a:t>
                </a:r>
              </a:p>
              <a:p>
                <a:pPr marL="285750" indent="-285750">
                  <a:buFont typeface="Arial" panose="020B0604020202020204" pitchFamily="34" charset="0"/>
                  <a:buChar char="•"/>
                </a:pPr>
                <a:endParaRPr lang="it-IT" sz="2000" b="0" dirty="0">
                  <a:solidFill>
                    <a:schemeClr val="accent6">
                      <a:lumMod val="50000"/>
                    </a:schemeClr>
                  </a:solidFill>
                  <a:cs typeface="Helvetica" panose="020B0604020202020204"/>
                </a:endParaRPr>
              </a:p>
              <a:p>
                <a:r>
                  <a:rPr lang="it-IT" sz="2000" b="0" dirty="0" err="1">
                    <a:solidFill>
                      <a:schemeClr val="accent6">
                        <a:lumMod val="50000"/>
                      </a:schemeClr>
                    </a:solidFill>
                    <a:cs typeface="Helvetica" panose="020B0604020202020204"/>
                  </a:rPr>
                  <a:t>Problems</a:t>
                </a:r>
                <a:r>
                  <a:rPr lang="it-IT" sz="2000" b="0" dirty="0">
                    <a:solidFill>
                      <a:schemeClr val="accent6">
                        <a:lumMod val="50000"/>
                      </a:schemeClr>
                    </a:solidFill>
                    <a:cs typeface="Helvetica" panose="020B0604020202020204"/>
                  </a:rPr>
                  <a:t>:</a:t>
                </a:r>
              </a:p>
              <a:p>
                <a:pPr marL="285750" indent="-285750">
                  <a:buFont typeface="Arial" panose="020B0604020202020204" pitchFamily="34" charset="0"/>
                  <a:buChar char="•"/>
                </a:pPr>
                <a:r>
                  <a:rPr lang="it-IT" sz="2000" b="0" dirty="0" err="1">
                    <a:solidFill>
                      <a:schemeClr val="accent6">
                        <a:lumMod val="50000"/>
                      </a:schemeClr>
                    </a:solidFill>
                    <a:cs typeface="Helvetica" panose="020B0604020202020204"/>
                  </a:rPr>
                  <a:t>Need</a:t>
                </a:r>
                <a:r>
                  <a:rPr lang="it-IT" sz="2000" b="0" dirty="0">
                    <a:solidFill>
                      <a:schemeClr val="accent6">
                        <a:lumMod val="50000"/>
                      </a:schemeClr>
                    </a:solidFill>
                    <a:cs typeface="Helvetica" panose="020B0604020202020204"/>
                  </a:rPr>
                  <a:t> a </a:t>
                </a:r>
                <a:r>
                  <a:rPr lang="it-IT" sz="2000" b="0" dirty="0" err="1">
                    <a:solidFill>
                      <a:schemeClr val="accent6">
                        <a:lumMod val="50000"/>
                      </a:schemeClr>
                    </a:solidFill>
                    <a:cs typeface="Helvetica" panose="020B0604020202020204"/>
                  </a:rPr>
                  <a:t>cryogenics</a:t>
                </a:r>
                <a:r>
                  <a:rPr lang="it-IT" sz="2000" b="0" dirty="0">
                    <a:solidFill>
                      <a:schemeClr val="accent6">
                        <a:lumMod val="50000"/>
                      </a:schemeClr>
                    </a:solidFill>
                    <a:cs typeface="Helvetica" panose="020B0604020202020204"/>
                  </a:rPr>
                  <a:t> system;</a:t>
                </a:r>
              </a:p>
              <a:p>
                <a:pPr marL="285750" indent="-285750">
                  <a:buFont typeface="Arial" panose="020B0604020202020204" pitchFamily="34" charset="0"/>
                  <a:buChar char="•"/>
                </a:pPr>
                <a:r>
                  <a:rPr lang="it-IT" sz="2000" b="0" dirty="0">
                    <a:solidFill>
                      <a:schemeClr val="accent6">
                        <a:lumMod val="50000"/>
                      </a:schemeClr>
                    </a:solidFill>
                    <a:cs typeface="Helvetica" panose="020B0604020202020204"/>
                  </a:rPr>
                  <a:t>Quenching;</a:t>
                </a:r>
              </a:p>
              <a:p>
                <a:endParaRPr lang="it-IT" sz="2000" dirty="0"/>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endParaRPr lang="it-IT" sz="2000" dirty="0"/>
              </a:p>
            </p:txBody>
          </p:sp>
        </mc:Choice>
        <mc:Fallback xmlns="">
          <p:sp>
            <p:nvSpPr>
              <p:cNvPr id="8" name="Segnaposto testo 1">
                <a:extLst>
                  <a:ext uri="{FF2B5EF4-FFF2-40B4-BE49-F238E27FC236}">
                    <a16:creationId xmlns:a16="http://schemas.microsoft.com/office/drawing/2014/main" id="{6F47F3B7-A597-11DB-D6FC-FFD73560DA2C}"/>
                  </a:ext>
                </a:extLst>
              </p:cNvPr>
              <p:cNvSpPr>
                <a:spLocks noGrp="1" noRot="1" noChangeAspect="1" noMove="1" noResize="1" noEditPoints="1" noAdjustHandles="1" noChangeArrowheads="1" noChangeShapeType="1" noTextEdit="1"/>
              </p:cNvSpPr>
              <p:nvPr>
                <p:ph type="body" sz="half" idx="2"/>
              </p:nvPr>
            </p:nvSpPr>
            <p:spPr>
              <a:xfrm>
                <a:off x="491379" y="1050963"/>
                <a:ext cx="3789721" cy="5022850"/>
              </a:xfrm>
              <a:blipFill>
                <a:blip r:embed="rId2"/>
                <a:stretch>
                  <a:fillRect l="-4187" t="-1456" r="-805"/>
                </a:stretch>
              </a:blipFill>
            </p:spPr>
            <p:txBody>
              <a:bodyPr/>
              <a:lstStyle/>
              <a:p>
                <a:r>
                  <a:rPr lang="en-US">
                    <a:noFill/>
                  </a:rPr>
                  <a:t> </a:t>
                </a:r>
              </a:p>
            </p:txBody>
          </p:sp>
        </mc:Fallback>
      </mc:AlternateContent>
      <p:pic>
        <p:nvPicPr>
          <p:cNvPr id="11" name="Picture 4">
            <a:extLst>
              <a:ext uri="{FF2B5EF4-FFF2-40B4-BE49-F238E27FC236}">
                <a16:creationId xmlns:a16="http://schemas.microsoft.com/office/drawing/2014/main" id="{93DBA2C0-D445-153D-0136-647B5008EC71}"/>
              </a:ext>
            </a:extLst>
          </p:cNvPr>
          <p:cNvPicPr>
            <a:picLocks noChangeAspect="1"/>
          </p:cNvPicPr>
          <p:nvPr/>
        </p:nvPicPr>
        <p:blipFill>
          <a:blip r:embed="rId3"/>
          <a:stretch>
            <a:fillRect/>
          </a:stretch>
        </p:blipFill>
        <p:spPr>
          <a:xfrm>
            <a:off x="4835963" y="171551"/>
            <a:ext cx="3670616" cy="2610758"/>
          </a:xfrm>
          <a:prstGeom prst="rect">
            <a:avLst/>
          </a:prstGeom>
        </p:spPr>
      </p:pic>
      <p:pic>
        <p:nvPicPr>
          <p:cNvPr id="13" name="Picture 14">
            <a:extLst>
              <a:ext uri="{FF2B5EF4-FFF2-40B4-BE49-F238E27FC236}">
                <a16:creationId xmlns:a16="http://schemas.microsoft.com/office/drawing/2014/main" id="{7AA52924-EAEB-0E9B-98E4-270BB1654A67}"/>
              </a:ext>
            </a:extLst>
          </p:cNvPr>
          <p:cNvPicPr>
            <a:picLocks noChangeAspect="1"/>
          </p:cNvPicPr>
          <p:nvPr/>
        </p:nvPicPr>
        <p:blipFill rotWithShape="1">
          <a:blip r:embed="rId4"/>
          <a:srcRect l="24796" t="20272" r="33495" b="25306"/>
          <a:stretch/>
        </p:blipFill>
        <p:spPr>
          <a:xfrm>
            <a:off x="4689922" y="2782309"/>
            <a:ext cx="3962699" cy="3291504"/>
          </a:xfrm>
          <a:prstGeom prst="rect">
            <a:avLst/>
          </a:prstGeom>
        </p:spPr>
      </p:pic>
    </p:spTree>
    <p:extLst>
      <p:ext uri="{BB962C8B-B14F-4D97-AF65-F5344CB8AC3E}">
        <p14:creationId xmlns:p14="http://schemas.microsoft.com/office/powerpoint/2010/main" val="185726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
                                            <p:txEl>
                                              <p:pRg st="7" end="7"/>
                                            </p:txEl>
                                          </p:spTgt>
                                        </p:tgtEl>
                                        <p:attrNameLst>
                                          <p:attrName>style.visibility</p:attrName>
                                        </p:attrNameLst>
                                      </p:cBhvr>
                                      <p:to>
                                        <p:strVal val="visible"/>
                                      </p:to>
                                    </p:set>
                                    <p:animEffect transition="in" filter="fade">
                                      <p:cBhvr>
                                        <p:cTn id="45" dur="500"/>
                                        <p:tgtEl>
                                          <p:spTgt spid="8">
                                            <p:txEl>
                                              <p:pRg st="7" end="7"/>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8">
                                            <p:txEl>
                                              <p:pRg st="8" end="8"/>
                                            </p:txEl>
                                          </p:spTgt>
                                        </p:tgtEl>
                                        <p:attrNameLst>
                                          <p:attrName>style.visibility</p:attrName>
                                        </p:attrNameLst>
                                      </p:cBhvr>
                                      <p:to>
                                        <p:strVal val="visible"/>
                                      </p:to>
                                    </p:set>
                                    <p:animEffect transition="in" filter="fade">
                                      <p:cBhvr>
                                        <p:cTn id="48" dur="500"/>
                                        <p:tgtEl>
                                          <p:spTgt spid="8">
                                            <p:txEl>
                                              <p:pRg st="8" end="8"/>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8">
                                            <p:txEl>
                                              <p:pRg st="9" end="9"/>
                                            </p:txEl>
                                          </p:spTgt>
                                        </p:tgtEl>
                                        <p:attrNameLst>
                                          <p:attrName>style.visibility</p:attrName>
                                        </p:attrNameLst>
                                      </p:cBhvr>
                                      <p:to>
                                        <p:strVal val="visible"/>
                                      </p:to>
                                    </p:set>
                                    <p:animEffect transition="in" filter="fade">
                                      <p:cBhvr>
                                        <p:cTn id="51"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6"/>
          </p:nvPr>
        </p:nvSpPr>
        <p:spPr/>
        <p:txBody>
          <a:bodyPr/>
          <a:lstStyle/>
          <a:p>
            <a:pPr>
              <a:defRPr/>
            </a:pPr>
            <a:r>
              <a:rPr lang="en-US" dirty="0"/>
              <a:t>8/28/2023</a:t>
            </a:r>
          </a:p>
        </p:txBody>
      </p:sp>
      <p:sp>
        <p:nvSpPr>
          <p:cNvPr id="5" name="Footer Placeholder 4"/>
          <p:cNvSpPr>
            <a:spLocks noGrp="1"/>
          </p:cNvSpPr>
          <p:nvPr>
            <p:ph type="ftr" sz="quarter" idx="17"/>
          </p:nvPr>
        </p:nvSpPr>
        <p:spPr/>
        <p:txBody>
          <a:bodyPr/>
          <a:lstStyle/>
          <a:p>
            <a:pPr>
              <a:defRPr/>
            </a:pPr>
            <a:r>
              <a:rPr lang="en-US" dirty="0"/>
              <a:t>Stefano Mannucci | Midterm Report</a:t>
            </a:r>
            <a:endParaRPr lang="en-US" b="1" dirty="0"/>
          </a:p>
        </p:txBody>
      </p:sp>
      <p:sp>
        <p:nvSpPr>
          <p:cNvPr id="6" name="Slide Number Placeholder 5"/>
          <p:cNvSpPr>
            <a:spLocks noGrp="1"/>
          </p:cNvSpPr>
          <p:nvPr>
            <p:ph type="sldNum" sz="quarter" idx="18"/>
          </p:nvPr>
        </p:nvSpPr>
        <p:spPr/>
        <p:txBody>
          <a:bodyPr/>
          <a:lstStyle/>
          <a:p>
            <a:pPr>
              <a:defRPr/>
            </a:pPr>
            <a:fld id="{979A04A2-726F-2143-A443-7788AF27176E}" type="slidenum">
              <a:rPr lang="en-US" smtClean="0"/>
              <a:pPr>
                <a:defRPr/>
              </a:pPr>
              <a:t>5</a:t>
            </a:fld>
            <a:endParaRPr lang="en-US" dirty="0"/>
          </a:p>
        </p:txBody>
      </p:sp>
      <p:sp>
        <p:nvSpPr>
          <p:cNvPr id="7" name="Title 6"/>
          <p:cNvSpPr>
            <a:spLocks noGrp="1"/>
          </p:cNvSpPr>
          <p:nvPr>
            <p:ph type="title"/>
          </p:nvPr>
        </p:nvSpPr>
        <p:spPr>
          <a:xfrm>
            <a:off x="494515" y="87197"/>
            <a:ext cx="8686800" cy="427877"/>
          </a:xfrm>
        </p:spPr>
        <p:txBody>
          <a:bodyPr/>
          <a:lstStyle/>
          <a:p>
            <a:r>
              <a:rPr lang="en-US" sz="1950" dirty="0"/>
              <a:t>AC losses: Eddy Currents Power</a:t>
            </a:r>
          </a:p>
        </p:txBody>
      </p:sp>
      <p:grpSp>
        <p:nvGrpSpPr>
          <p:cNvPr id="8" name="Gruppo 7">
            <a:extLst>
              <a:ext uri="{FF2B5EF4-FFF2-40B4-BE49-F238E27FC236}">
                <a16:creationId xmlns:a16="http://schemas.microsoft.com/office/drawing/2014/main" id="{F5FFCC68-D716-9993-8093-57288858F3A3}"/>
              </a:ext>
            </a:extLst>
          </p:cNvPr>
          <p:cNvGrpSpPr/>
          <p:nvPr/>
        </p:nvGrpSpPr>
        <p:grpSpPr>
          <a:xfrm>
            <a:off x="222250" y="1860039"/>
            <a:ext cx="3746068" cy="3648889"/>
            <a:chOff x="429419" y="2201863"/>
            <a:chExt cx="3676650" cy="3829050"/>
          </a:xfrm>
        </p:grpSpPr>
        <p:pic>
          <p:nvPicPr>
            <p:cNvPr id="9" name="Immagine 8">
              <a:extLst>
                <a:ext uri="{FF2B5EF4-FFF2-40B4-BE49-F238E27FC236}">
                  <a16:creationId xmlns:a16="http://schemas.microsoft.com/office/drawing/2014/main" id="{E08CDB29-0476-147F-08E6-576AFFF3A869}"/>
                </a:ext>
              </a:extLst>
            </p:cNvPr>
            <p:cNvPicPr>
              <a:picLocks noChangeAspect="1"/>
            </p:cNvPicPr>
            <p:nvPr/>
          </p:nvPicPr>
          <p:blipFill>
            <a:blip r:embed="rId2"/>
            <a:stretch>
              <a:fillRect/>
            </a:stretch>
          </p:blipFill>
          <p:spPr>
            <a:xfrm>
              <a:off x="429419" y="2201863"/>
              <a:ext cx="3676650" cy="3829050"/>
            </a:xfrm>
            <a:prstGeom prst="rect">
              <a:avLst/>
            </a:prstGeom>
          </p:spPr>
        </p:pic>
        <p:pic>
          <p:nvPicPr>
            <p:cNvPr id="10" name="Immagine 9">
              <a:extLst>
                <a:ext uri="{FF2B5EF4-FFF2-40B4-BE49-F238E27FC236}">
                  <a16:creationId xmlns:a16="http://schemas.microsoft.com/office/drawing/2014/main" id="{04BBA9EE-2F51-C3AB-5E73-372A897F87A4}"/>
                </a:ext>
              </a:extLst>
            </p:cNvPr>
            <p:cNvPicPr>
              <a:picLocks noChangeAspect="1"/>
            </p:cNvPicPr>
            <p:nvPr/>
          </p:nvPicPr>
          <p:blipFill>
            <a:blip r:embed="rId3"/>
            <a:stretch>
              <a:fillRect/>
            </a:stretch>
          </p:blipFill>
          <p:spPr>
            <a:xfrm>
              <a:off x="429419" y="5513033"/>
              <a:ext cx="598589" cy="517880"/>
            </a:xfrm>
            <a:prstGeom prst="rect">
              <a:avLst/>
            </a:prstGeom>
          </p:spPr>
        </p:pic>
      </p:grpSp>
      <p:sp>
        <p:nvSpPr>
          <p:cNvPr id="17" name="CasellaDiTesto 16">
            <a:extLst>
              <a:ext uri="{FF2B5EF4-FFF2-40B4-BE49-F238E27FC236}">
                <a16:creationId xmlns:a16="http://schemas.microsoft.com/office/drawing/2014/main" id="{8692B36E-9163-F6C1-3B8C-1505C675A1D0}"/>
              </a:ext>
            </a:extLst>
          </p:cNvPr>
          <p:cNvSpPr txBox="1"/>
          <p:nvPr/>
        </p:nvSpPr>
        <p:spPr>
          <a:xfrm>
            <a:off x="222250" y="580386"/>
            <a:ext cx="8430499" cy="830997"/>
          </a:xfrm>
          <a:prstGeom prst="rect">
            <a:avLst/>
          </a:prstGeom>
          <a:noFill/>
        </p:spPr>
        <p:txBody>
          <a:bodyPr wrap="square">
            <a:spAutoFit/>
          </a:bodyPr>
          <a:lstStyle/>
          <a:p>
            <a:pPr marL="0" indent="0">
              <a:buNone/>
            </a:pPr>
            <a:r>
              <a:rPr lang="it-IT" sz="1600" dirty="0">
                <a:solidFill>
                  <a:srgbClr val="000000"/>
                </a:solidFill>
                <a:latin typeface="Helvetica" panose="020B0604020202020204" pitchFamily="34" charset="0"/>
                <a:cs typeface="Helvetica" panose="020B0604020202020204" pitchFamily="34" charset="0"/>
              </a:rPr>
              <a:t>The </a:t>
            </a:r>
            <a:r>
              <a:rPr lang="it-IT" sz="1600" dirty="0" err="1">
                <a:solidFill>
                  <a:srgbClr val="000000"/>
                </a:solidFill>
                <a:latin typeface="Helvetica" panose="020B0604020202020204" pitchFamily="34" charset="0"/>
                <a:cs typeface="Helvetica" panose="020B0604020202020204" pitchFamily="34" charset="0"/>
              </a:rPr>
              <a:t>magnetization</a:t>
            </a:r>
            <a:r>
              <a:rPr lang="it-IT" sz="1600" dirty="0">
                <a:solidFill>
                  <a:srgbClr val="000000"/>
                </a:solidFill>
                <a:latin typeface="Helvetica" panose="020B0604020202020204" pitchFamily="34" charset="0"/>
                <a:cs typeface="Helvetica" panose="020B0604020202020204" pitchFamily="34" charset="0"/>
              </a:rPr>
              <a:t> inside the </a:t>
            </a:r>
            <a:r>
              <a:rPr lang="it-IT" sz="1600" dirty="0" err="1">
                <a:solidFill>
                  <a:srgbClr val="000000"/>
                </a:solidFill>
                <a:latin typeface="Helvetica" panose="020B0604020202020204" pitchFamily="34" charset="0"/>
                <a:cs typeface="Helvetica" panose="020B0604020202020204" pitchFamily="34" charset="0"/>
              </a:rPr>
              <a:t>superconductor</a:t>
            </a:r>
            <a:r>
              <a:rPr lang="it-IT" sz="1600" dirty="0">
                <a:solidFill>
                  <a:srgbClr val="000000"/>
                </a:solidFill>
                <a:latin typeface="Helvetica" panose="020B0604020202020204" pitchFamily="34" charset="0"/>
                <a:cs typeface="Helvetica" panose="020B0604020202020204" pitchFamily="34" charset="0"/>
              </a:rPr>
              <a:t> </a:t>
            </a:r>
            <a:r>
              <a:rPr lang="it-IT" sz="1600" dirty="0" err="1">
                <a:solidFill>
                  <a:srgbClr val="000000"/>
                </a:solidFill>
                <a:latin typeface="Helvetica" panose="020B0604020202020204" pitchFamily="34" charset="0"/>
                <a:cs typeface="Helvetica" panose="020B0604020202020204" pitchFamily="34" charset="0"/>
              </a:rPr>
              <a:t>creates</a:t>
            </a:r>
            <a:r>
              <a:rPr lang="it-IT" sz="1600" dirty="0">
                <a:solidFill>
                  <a:srgbClr val="000000"/>
                </a:solidFill>
                <a:latin typeface="Helvetica" panose="020B0604020202020204" pitchFamily="34" charset="0"/>
                <a:cs typeface="Helvetica" panose="020B0604020202020204" pitchFamily="34" charset="0"/>
              </a:rPr>
              <a:t> the AC </a:t>
            </a:r>
            <a:r>
              <a:rPr lang="it-IT" sz="1600" dirty="0" err="1">
                <a:solidFill>
                  <a:srgbClr val="000000"/>
                </a:solidFill>
                <a:latin typeface="Helvetica" panose="020B0604020202020204" pitchFamily="34" charset="0"/>
                <a:cs typeface="Helvetica" panose="020B0604020202020204" pitchFamily="34" charset="0"/>
              </a:rPr>
              <a:t>losses</a:t>
            </a:r>
            <a:r>
              <a:rPr lang="it-IT" sz="1600" dirty="0">
                <a:solidFill>
                  <a:srgbClr val="000000"/>
                </a:solidFill>
                <a:latin typeface="Helvetica" panose="020B0604020202020204" pitchFamily="34" charset="0"/>
                <a:cs typeface="Helvetica" panose="020B0604020202020204" pitchFamily="34" charset="0"/>
              </a:rPr>
              <a:t>. </a:t>
            </a:r>
            <a:r>
              <a:rPr lang="it-IT" sz="1600" dirty="0" err="1">
                <a:solidFill>
                  <a:srgbClr val="000000"/>
                </a:solidFill>
                <a:latin typeface="Helvetica" panose="020B0604020202020204" pitchFamily="34" charset="0"/>
                <a:cs typeface="Helvetica" panose="020B0604020202020204" pitchFamily="34" charset="0"/>
              </a:rPr>
              <a:t>It</a:t>
            </a:r>
            <a:r>
              <a:rPr lang="it-IT" sz="1600" dirty="0">
                <a:solidFill>
                  <a:srgbClr val="000000"/>
                </a:solidFill>
                <a:latin typeface="Helvetica" panose="020B0604020202020204" pitchFamily="34" charset="0"/>
                <a:cs typeface="Helvetica" panose="020B0604020202020204" pitchFamily="34" charset="0"/>
              </a:rPr>
              <a:t> </a:t>
            </a:r>
            <a:r>
              <a:rPr lang="it-IT" sz="1600" dirty="0" err="1">
                <a:solidFill>
                  <a:srgbClr val="000000"/>
                </a:solidFill>
                <a:latin typeface="Helvetica" panose="020B0604020202020204" pitchFamily="34" charset="0"/>
                <a:cs typeface="Helvetica" panose="020B0604020202020204" pitchFamily="34" charset="0"/>
              </a:rPr>
              <a:t>is</a:t>
            </a:r>
            <a:r>
              <a:rPr lang="it-IT" sz="1600" dirty="0">
                <a:solidFill>
                  <a:srgbClr val="000000"/>
                </a:solidFill>
                <a:latin typeface="Helvetica" panose="020B0604020202020204" pitchFamily="34" charset="0"/>
                <a:cs typeface="Helvetica" panose="020B0604020202020204" pitchFamily="34" charset="0"/>
              </a:rPr>
              <a:t> </a:t>
            </a:r>
            <a:r>
              <a:rPr lang="it-IT" sz="1600" dirty="0" err="1">
                <a:solidFill>
                  <a:srgbClr val="000000"/>
                </a:solidFill>
                <a:latin typeface="Helvetica" panose="020B0604020202020204" pitchFamily="34" charset="0"/>
                <a:cs typeface="Helvetica" panose="020B0604020202020204" pitchFamily="34" charset="0"/>
              </a:rPr>
              <a:t>possible</a:t>
            </a:r>
            <a:r>
              <a:rPr lang="it-IT" sz="1600" dirty="0">
                <a:solidFill>
                  <a:srgbClr val="000000"/>
                </a:solidFill>
                <a:latin typeface="Helvetica" panose="020B0604020202020204" pitchFamily="34" charset="0"/>
                <a:cs typeface="Helvetica" panose="020B0604020202020204" pitchFamily="34" charset="0"/>
              </a:rPr>
              <a:t> to </a:t>
            </a:r>
            <a:r>
              <a:rPr lang="it-IT" sz="1600" dirty="0" err="1">
                <a:solidFill>
                  <a:srgbClr val="000000"/>
                </a:solidFill>
                <a:latin typeface="Helvetica" panose="020B0604020202020204" pitchFamily="34" charset="0"/>
                <a:cs typeface="Helvetica" panose="020B0604020202020204" pitchFamily="34" charset="0"/>
              </a:rPr>
              <a:t>develope</a:t>
            </a:r>
            <a:r>
              <a:rPr lang="it-IT" sz="1600" dirty="0">
                <a:solidFill>
                  <a:srgbClr val="000000"/>
                </a:solidFill>
                <a:latin typeface="Helvetica" panose="020B0604020202020204" pitchFamily="34" charset="0"/>
                <a:cs typeface="Helvetica" panose="020B0604020202020204" pitchFamily="34" charset="0"/>
              </a:rPr>
              <a:t> a model </a:t>
            </a:r>
            <a:r>
              <a:rPr lang="it-IT" sz="1600" dirty="0" err="1">
                <a:solidFill>
                  <a:srgbClr val="000000"/>
                </a:solidFill>
                <a:latin typeface="Helvetica" panose="020B0604020202020204" pitchFamily="34" charset="0"/>
                <a:cs typeface="Helvetica" panose="020B0604020202020204" pitchFamily="34" charset="0"/>
              </a:rPr>
              <a:t>that</a:t>
            </a:r>
            <a:r>
              <a:rPr lang="it-IT" sz="1600" dirty="0">
                <a:solidFill>
                  <a:srgbClr val="000000"/>
                </a:solidFill>
                <a:latin typeface="Helvetica" panose="020B0604020202020204" pitchFamily="34" charset="0"/>
                <a:cs typeface="Helvetica" panose="020B0604020202020204" pitchFamily="34" charset="0"/>
              </a:rPr>
              <a:t> </a:t>
            </a:r>
            <a:r>
              <a:rPr lang="it-IT" sz="1600" dirty="0" err="1">
                <a:solidFill>
                  <a:srgbClr val="000000"/>
                </a:solidFill>
                <a:latin typeface="Helvetica" panose="020B0604020202020204" pitchFamily="34" charset="0"/>
                <a:cs typeface="Helvetica" panose="020B0604020202020204" pitchFamily="34" charset="0"/>
              </a:rPr>
              <a:t>considers</a:t>
            </a:r>
            <a:r>
              <a:rPr lang="it-IT" sz="1600" dirty="0">
                <a:solidFill>
                  <a:srgbClr val="000000"/>
                </a:solidFill>
                <a:latin typeface="Helvetica" panose="020B0604020202020204" pitchFamily="34" charset="0"/>
                <a:cs typeface="Helvetica" panose="020B0604020202020204" pitchFamily="34" charset="0"/>
              </a:rPr>
              <a:t> </a:t>
            </a:r>
            <a:r>
              <a:rPr lang="it-IT" sz="1600" dirty="0" err="1">
                <a:solidFill>
                  <a:srgbClr val="000000"/>
                </a:solidFill>
                <a:latin typeface="Helvetica" panose="020B0604020202020204" pitchFamily="34" charset="0"/>
                <a:cs typeface="Helvetica" panose="020B0604020202020204" pitchFamily="34" charset="0"/>
              </a:rPr>
              <a:t>two</a:t>
            </a:r>
            <a:r>
              <a:rPr lang="it-IT" sz="1600" dirty="0">
                <a:solidFill>
                  <a:srgbClr val="000000"/>
                </a:solidFill>
                <a:latin typeface="Helvetica" panose="020B0604020202020204" pitchFamily="34" charset="0"/>
                <a:cs typeface="Helvetica" panose="020B0604020202020204" pitchFamily="34" charset="0"/>
              </a:rPr>
              <a:t> </a:t>
            </a:r>
            <a:r>
              <a:rPr lang="it-IT" sz="1600" dirty="0" err="1">
                <a:solidFill>
                  <a:srgbClr val="000000"/>
                </a:solidFill>
                <a:latin typeface="Helvetica" panose="020B0604020202020204" pitchFamily="34" charset="0"/>
                <a:cs typeface="Helvetica" panose="020B0604020202020204" pitchFamily="34" charset="0"/>
              </a:rPr>
              <a:t>components</a:t>
            </a:r>
            <a:r>
              <a:rPr lang="it-IT" sz="1600" dirty="0">
                <a:solidFill>
                  <a:srgbClr val="000000"/>
                </a:solidFill>
                <a:latin typeface="Helvetica" panose="020B0604020202020204" pitchFamily="34" charset="0"/>
                <a:cs typeface="Helvetica" panose="020B0604020202020204" pitchFamily="34" charset="0"/>
              </a:rPr>
              <a:t>: The </a:t>
            </a:r>
            <a:r>
              <a:rPr lang="it-IT" sz="1600" dirty="0" err="1">
                <a:solidFill>
                  <a:srgbClr val="000000"/>
                </a:solidFill>
                <a:latin typeface="Helvetica" panose="020B0604020202020204" pitchFamily="34" charset="0"/>
                <a:cs typeface="Helvetica" panose="020B0604020202020204" pitchFamily="34" charset="0"/>
              </a:rPr>
              <a:t>hysteresis</a:t>
            </a:r>
            <a:r>
              <a:rPr lang="it-IT" sz="1600" dirty="0">
                <a:solidFill>
                  <a:srgbClr val="000000"/>
                </a:solidFill>
                <a:latin typeface="Helvetica" panose="020B0604020202020204" pitchFamily="34" charset="0"/>
                <a:cs typeface="Helvetica" panose="020B0604020202020204" pitchFamily="34" charset="0"/>
              </a:rPr>
              <a:t> </a:t>
            </a:r>
            <a:r>
              <a:rPr lang="it-IT" sz="1600" dirty="0" err="1">
                <a:solidFill>
                  <a:srgbClr val="000000"/>
                </a:solidFill>
                <a:latin typeface="Helvetica" panose="020B0604020202020204" pitchFamily="34" charset="0"/>
                <a:cs typeface="Helvetica" panose="020B0604020202020204" pitchFamily="34" charset="0"/>
              </a:rPr>
              <a:t>losses</a:t>
            </a:r>
            <a:r>
              <a:rPr lang="it-IT" sz="1600" dirty="0">
                <a:solidFill>
                  <a:srgbClr val="000000"/>
                </a:solidFill>
                <a:latin typeface="Helvetica" panose="020B0604020202020204" pitchFamily="34" charset="0"/>
                <a:cs typeface="Helvetica" panose="020B0604020202020204" pitchFamily="34" charset="0"/>
              </a:rPr>
              <a:t> and the </a:t>
            </a:r>
            <a:r>
              <a:rPr lang="it-IT" sz="1600" dirty="0" err="1">
                <a:solidFill>
                  <a:srgbClr val="000000"/>
                </a:solidFill>
                <a:latin typeface="Helvetica" panose="020B0604020202020204" pitchFamily="34" charset="0"/>
                <a:cs typeface="Helvetica" panose="020B0604020202020204" pitchFamily="34" charset="0"/>
              </a:rPr>
              <a:t>eddy</a:t>
            </a:r>
            <a:r>
              <a:rPr lang="it-IT" sz="1600" dirty="0">
                <a:solidFill>
                  <a:srgbClr val="000000"/>
                </a:solidFill>
                <a:latin typeface="Helvetica" panose="020B0604020202020204" pitchFamily="34" charset="0"/>
                <a:cs typeface="Helvetica" panose="020B0604020202020204" pitchFamily="34" charset="0"/>
              </a:rPr>
              <a:t> </a:t>
            </a:r>
            <a:r>
              <a:rPr lang="it-IT" sz="1600" dirty="0" err="1">
                <a:solidFill>
                  <a:srgbClr val="000000"/>
                </a:solidFill>
                <a:latin typeface="Helvetica" panose="020B0604020202020204" pitchFamily="34" charset="0"/>
                <a:cs typeface="Helvetica" panose="020B0604020202020204" pitchFamily="34" charset="0"/>
              </a:rPr>
              <a:t>current</a:t>
            </a:r>
            <a:r>
              <a:rPr lang="it-IT" sz="1600" dirty="0">
                <a:solidFill>
                  <a:srgbClr val="000000"/>
                </a:solidFill>
                <a:latin typeface="Helvetica" panose="020B0604020202020204" pitchFamily="34" charset="0"/>
                <a:cs typeface="Helvetica" panose="020B0604020202020204" pitchFamily="34" charset="0"/>
              </a:rPr>
              <a:t> </a:t>
            </a:r>
            <a:r>
              <a:rPr lang="it-IT" sz="1600" dirty="0" err="1">
                <a:solidFill>
                  <a:srgbClr val="000000"/>
                </a:solidFill>
                <a:latin typeface="Helvetica" panose="020B0604020202020204" pitchFamily="34" charset="0"/>
                <a:cs typeface="Helvetica" panose="020B0604020202020204" pitchFamily="34" charset="0"/>
              </a:rPr>
              <a:t>losses</a:t>
            </a:r>
            <a:r>
              <a:rPr lang="it-IT" sz="1600" dirty="0">
                <a:solidFill>
                  <a:srgbClr val="000000"/>
                </a:solidFill>
                <a:latin typeface="Helvetica" panose="020B0604020202020204" pitchFamily="34" charset="0"/>
                <a:cs typeface="Helvetica" panose="020B0604020202020204" pitchFamily="34" charset="0"/>
              </a:rPr>
              <a:t>.</a:t>
            </a:r>
          </a:p>
        </p:txBody>
      </p:sp>
      <mc:AlternateContent xmlns:mc="http://schemas.openxmlformats.org/markup-compatibility/2006">
        <mc:Choice xmlns:a14="http://schemas.microsoft.com/office/drawing/2010/main" Requires="a14">
          <p:sp>
            <p:nvSpPr>
              <p:cNvPr id="20" name="CasellaDiTesto 19">
                <a:extLst>
                  <a:ext uri="{FF2B5EF4-FFF2-40B4-BE49-F238E27FC236}">
                    <a16:creationId xmlns:a16="http://schemas.microsoft.com/office/drawing/2014/main" id="{BFE11F0E-CA5B-C660-8278-29D620F259C7}"/>
                  </a:ext>
                </a:extLst>
              </p:cNvPr>
              <p:cNvSpPr txBox="1"/>
              <p:nvPr/>
            </p:nvSpPr>
            <p:spPr>
              <a:xfrm>
                <a:off x="3968318" y="1575903"/>
                <a:ext cx="5212997" cy="4032001"/>
              </a:xfrm>
              <a:prstGeom prst="rect">
                <a:avLst/>
              </a:prstGeom>
              <a:noFill/>
            </p:spPr>
            <p:txBody>
              <a:bodyPr wrap="square" rtlCol="0">
                <a:spAutoFit/>
              </a:bodyPr>
              <a:lstStyle/>
              <a:p>
                <a:r>
                  <a:rPr lang="it-IT" sz="1600" dirty="0">
                    <a:solidFill>
                      <a:srgbClr val="000000"/>
                    </a:solidFill>
                    <a:latin typeface="Helvetica" panose="020B0604020202020204"/>
                    <a:cs typeface="Helvetica" panose="020B0604020202020204"/>
                  </a:rPr>
                  <a:t>The </a:t>
                </a:r>
                <a:r>
                  <a:rPr lang="it-IT" sz="1600" dirty="0" err="1">
                    <a:solidFill>
                      <a:srgbClr val="000000"/>
                    </a:solidFill>
                    <a:latin typeface="Helvetica" panose="020B0604020202020204"/>
                    <a:cs typeface="Helvetica" panose="020B0604020202020204"/>
                  </a:rPr>
                  <a:t>eddy</a:t>
                </a:r>
                <a:r>
                  <a:rPr lang="it-IT" sz="1600" dirty="0">
                    <a:solidFill>
                      <a:srgbClr val="000000"/>
                    </a:solidFill>
                    <a:latin typeface="Helvetica" panose="020B0604020202020204"/>
                    <a:cs typeface="Helvetica" panose="020B0604020202020204"/>
                  </a:rPr>
                  <a:t> </a:t>
                </a:r>
                <a:r>
                  <a:rPr lang="it-IT" sz="1600" dirty="0" err="1">
                    <a:solidFill>
                      <a:srgbClr val="000000"/>
                    </a:solidFill>
                    <a:latin typeface="Helvetica" panose="020B0604020202020204"/>
                    <a:cs typeface="Helvetica" panose="020B0604020202020204"/>
                  </a:rPr>
                  <a:t>current</a:t>
                </a:r>
                <a:r>
                  <a:rPr lang="it-IT" sz="1600" dirty="0">
                    <a:solidFill>
                      <a:srgbClr val="000000"/>
                    </a:solidFill>
                    <a:latin typeface="Helvetica" panose="020B0604020202020204"/>
                    <a:cs typeface="Helvetica" panose="020B0604020202020204"/>
                  </a:rPr>
                  <a:t> </a:t>
                </a:r>
                <a:r>
                  <a:rPr lang="it-IT" sz="1600" dirty="0" err="1">
                    <a:solidFill>
                      <a:srgbClr val="000000"/>
                    </a:solidFill>
                    <a:latin typeface="Helvetica" panose="020B0604020202020204"/>
                    <a:cs typeface="Helvetica" panose="020B0604020202020204"/>
                  </a:rPr>
                  <a:t>losses</a:t>
                </a:r>
                <a:r>
                  <a:rPr lang="it-IT" sz="1600" dirty="0">
                    <a:solidFill>
                      <a:srgbClr val="000000"/>
                    </a:solidFill>
                    <a:latin typeface="Helvetica" panose="020B0604020202020204"/>
                    <a:cs typeface="Helvetica" panose="020B0604020202020204"/>
                  </a:rPr>
                  <a:t> can be </a:t>
                </a:r>
                <a:r>
                  <a:rPr lang="it-IT" sz="1600" dirty="0" err="1">
                    <a:solidFill>
                      <a:srgbClr val="000000"/>
                    </a:solidFill>
                    <a:latin typeface="Helvetica" panose="020B0604020202020204"/>
                    <a:cs typeface="Helvetica" panose="020B0604020202020204"/>
                  </a:rPr>
                  <a:t>derived</a:t>
                </a:r>
                <a:r>
                  <a:rPr lang="it-IT" sz="1600" dirty="0">
                    <a:solidFill>
                      <a:srgbClr val="000000"/>
                    </a:solidFill>
                    <a:latin typeface="Helvetica" panose="020B0604020202020204"/>
                    <a:cs typeface="Helvetica" panose="020B0604020202020204"/>
                  </a:rPr>
                  <a:t> </a:t>
                </a:r>
                <a:r>
                  <a:rPr lang="it-IT" sz="1600" dirty="0" err="1">
                    <a:solidFill>
                      <a:srgbClr val="000000"/>
                    </a:solidFill>
                    <a:latin typeface="Helvetica" panose="020B0604020202020204"/>
                    <a:cs typeface="Helvetica" panose="020B0604020202020204"/>
                  </a:rPr>
                  <a:t>integrating</a:t>
                </a:r>
                <a:r>
                  <a:rPr lang="it-IT" sz="1600" dirty="0">
                    <a:solidFill>
                      <a:srgbClr val="000000"/>
                    </a:solidFill>
                    <a:latin typeface="Helvetica" panose="020B0604020202020204"/>
                    <a:cs typeface="Helvetica" panose="020B0604020202020204"/>
                  </a:rPr>
                  <a:t> </a:t>
                </a:r>
                <a14:m>
                  <m:oMath xmlns:m="http://schemas.openxmlformats.org/officeDocument/2006/math">
                    <m:sSub>
                      <m:sSubPr>
                        <m:ctrlPr>
                          <a:rPr lang="it-IT" sz="1600" b="0" i="1" smtClean="0">
                            <a:solidFill>
                              <a:srgbClr val="000000"/>
                            </a:solidFill>
                            <a:latin typeface="Cambria Math" panose="02040503050406030204" pitchFamily="18" charset="0"/>
                            <a:ea typeface="Cambria Math" panose="02040503050406030204" pitchFamily="18" charset="0"/>
                          </a:rPr>
                        </m:ctrlPr>
                      </m:sSubPr>
                      <m:e>
                        <m:r>
                          <a:rPr lang="it-IT" sz="1600" b="0" i="1" smtClean="0">
                            <a:solidFill>
                              <a:srgbClr val="000000"/>
                            </a:solidFill>
                            <a:latin typeface="Cambria Math" panose="02040503050406030204" pitchFamily="18" charset="0"/>
                            <a:ea typeface="Cambria Math" panose="02040503050406030204" pitchFamily="18" charset="0"/>
                          </a:rPr>
                          <m:t>𝐽</m:t>
                        </m:r>
                      </m:e>
                      <m:sub>
                        <m:r>
                          <a:rPr lang="it-IT" sz="1600" b="0" i="1" smtClean="0">
                            <a:solidFill>
                              <a:srgbClr val="000000"/>
                            </a:solidFill>
                            <a:latin typeface="Cambria Math" panose="02040503050406030204" pitchFamily="18" charset="0"/>
                            <a:ea typeface="Cambria Math" panose="02040503050406030204" pitchFamily="18" charset="0"/>
                          </a:rPr>
                          <m:t>𝑒</m:t>
                        </m:r>
                      </m:sub>
                    </m:sSub>
                  </m:oMath>
                </a14:m>
                <a:r>
                  <a:rPr lang="it-IT" sz="1600" dirty="0">
                    <a:solidFill>
                      <a:srgbClr val="000000"/>
                    </a:solidFill>
                    <a:latin typeface="Helvetica" panose="020B0604020202020204"/>
                    <a:cs typeface="Helvetica" panose="020B0604020202020204"/>
                  </a:rPr>
                  <a:t>, </a:t>
                </a:r>
                <a14:m>
                  <m:oMath xmlns:m="http://schemas.openxmlformats.org/officeDocument/2006/math">
                    <m:sSub>
                      <m:sSubPr>
                        <m:ctrlPr>
                          <a:rPr lang="it-IT" sz="1600" i="1">
                            <a:solidFill>
                              <a:srgbClr val="000000"/>
                            </a:solidFill>
                            <a:latin typeface="Cambria Math" panose="02040503050406030204" pitchFamily="18" charset="0"/>
                            <a:ea typeface="Cambria Math" panose="02040503050406030204" pitchFamily="18" charset="0"/>
                          </a:rPr>
                        </m:ctrlPr>
                      </m:sSubPr>
                      <m:e>
                        <m:r>
                          <a:rPr lang="it-IT" sz="1600" b="0" i="1" smtClean="0">
                            <a:solidFill>
                              <a:srgbClr val="000000"/>
                            </a:solidFill>
                            <a:latin typeface="Cambria Math" panose="02040503050406030204" pitchFamily="18" charset="0"/>
                            <a:ea typeface="Cambria Math" panose="02040503050406030204" pitchFamily="18" charset="0"/>
                          </a:rPr>
                          <m:t>𝐽</m:t>
                        </m:r>
                      </m:e>
                      <m:sub>
                        <m:r>
                          <a:rPr lang="it-IT" sz="1600" b="0" i="1" smtClean="0">
                            <a:solidFill>
                              <a:srgbClr val="000000"/>
                            </a:solidFill>
                            <a:latin typeface="Cambria Math" panose="02040503050406030204" pitchFamily="18" charset="0"/>
                            <a:ea typeface="Cambria Math" panose="02040503050406030204" pitchFamily="18" charset="0"/>
                          </a:rPr>
                          <m:t>𝑝</m:t>
                        </m:r>
                      </m:sub>
                    </m:sSub>
                  </m:oMath>
                </a14:m>
                <a:r>
                  <a:rPr lang="it-IT" sz="1600" dirty="0">
                    <a:solidFill>
                      <a:srgbClr val="000000"/>
                    </a:solidFill>
                    <a:latin typeface="Helvetica" panose="020B0604020202020204"/>
                    <a:cs typeface="Helvetica" panose="020B0604020202020204"/>
                  </a:rPr>
                  <a:t> and </a:t>
                </a:r>
                <a14:m>
                  <m:oMath xmlns:m="http://schemas.openxmlformats.org/officeDocument/2006/math">
                    <m:sSub>
                      <m:sSubPr>
                        <m:ctrlPr>
                          <a:rPr lang="it-IT" sz="1600" i="1">
                            <a:solidFill>
                              <a:srgbClr val="000000"/>
                            </a:solidFill>
                            <a:latin typeface="Cambria Math" panose="02040503050406030204" pitchFamily="18" charset="0"/>
                            <a:ea typeface="Cambria Math" panose="02040503050406030204" pitchFamily="18" charset="0"/>
                          </a:rPr>
                        </m:ctrlPr>
                      </m:sSubPr>
                      <m:e>
                        <m:r>
                          <a:rPr lang="it-IT" sz="1600" b="0" i="1" smtClean="0">
                            <a:solidFill>
                              <a:srgbClr val="000000"/>
                            </a:solidFill>
                            <a:latin typeface="Cambria Math" panose="02040503050406030204" pitchFamily="18" charset="0"/>
                            <a:ea typeface="Cambria Math" panose="02040503050406030204" pitchFamily="18" charset="0"/>
                          </a:rPr>
                          <m:t>𝐽</m:t>
                        </m:r>
                      </m:e>
                      <m:sub>
                        <m:r>
                          <a:rPr lang="it-IT" sz="1600" b="0" i="1" smtClean="0">
                            <a:solidFill>
                              <a:srgbClr val="000000"/>
                            </a:solidFill>
                            <a:latin typeface="Cambria Math" panose="02040503050406030204" pitchFamily="18" charset="0"/>
                            <a:ea typeface="Cambria Math" panose="02040503050406030204" pitchFamily="18" charset="0"/>
                          </a:rPr>
                          <m:t>𝑦</m:t>
                        </m:r>
                      </m:sub>
                    </m:sSub>
                  </m:oMath>
                </a14:m>
                <a:r>
                  <a:rPr lang="it-IT" sz="1600" dirty="0">
                    <a:solidFill>
                      <a:srgbClr val="000000"/>
                    </a:solidFill>
                    <a:latin typeface="Helvetica" panose="020B0604020202020204"/>
                    <a:cs typeface="Helvetica" panose="020B0604020202020204"/>
                  </a:rPr>
                  <a:t> over the </a:t>
                </a:r>
                <a:r>
                  <a:rPr lang="it-IT" sz="1600" dirty="0" err="1">
                    <a:solidFill>
                      <a:srgbClr val="000000"/>
                    </a:solidFill>
                    <a:latin typeface="Helvetica" panose="020B0604020202020204"/>
                    <a:cs typeface="Helvetica" panose="020B0604020202020204"/>
                  </a:rPr>
                  <a:t>path</a:t>
                </a:r>
                <a:r>
                  <a:rPr lang="it-IT" sz="1600" dirty="0">
                    <a:solidFill>
                      <a:srgbClr val="000000"/>
                    </a:solidFill>
                    <a:latin typeface="Helvetica" panose="020B0604020202020204"/>
                    <a:cs typeface="Helvetica" panose="020B0604020202020204"/>
                  </a:rPr>
                  <a:t> inside the </a:t>
                </a:r>
                <a:r>
                  <a:rPr lang="it-IT" sz="1600" dirty="0" err="1">
                    <a:solidFill>
                      <a:srgbClr val="000000"/>
                    </a:solidFill>
                    <a:latin typeface="Helvetica" panose="020B0604020202020204"/>
                    <a:cs typeface="Helvetica" panose="020B0604020202020204"/>
                  </a:rPr>
                  <a:t>superconductor</a:t>
                </a:r>
                <a:r>
                  <a:rPr lang="it-IT" sz="1600" dirty="0">
                    <a:solidFill>
                      <a:srgbClr val="000000"/>
                    </a:solidFill>
                    <a:latin typeface="Helvetica" panose="020B0604020202020204"/>
                    <a:cs typeface="Helvetica" panose="020B0604020202020204"/>
                  </a:rPr>
                  <a:t>. The </a:t>
                </a:r>
                <a:r>
                  <a:rPr lang="it-IT" sz="1600" dirty="0" err="1">
                    <a:solidFill>
                      <a:srgbClr val="000000"/>
                    </a:solidFill>
                    <a:latin typeface="Helvetica" panose="020B0604020202020204"/>
                    <a:cs typeface="Helvetica" panose="020B0604020202020204"/>
                  </a:rPr>
                  <a:t>total</a:t>
                </a:r>
                <a:r>
                  <a:rPr lang="it-IT" sz="1600" dirty="0">
                    <a:solidFill>
                      <a:srgbClr val="000000"/>
                    </a:solidFill>
                    <a:latin typeface="Helvetica" panose="020B0604020202020204"/>
                    <a:cs typeface="Helvetica" panose="020B0604020202020204"/>
                  </a:rPr>
                  <a:t> power </a:t>
                </a:r>
                <a:r>
                  <a:rPr lang="it-IT" sz="1600" dirty="0" err="1">
                    <a:solidFill>
                      <a:srgbClr val="000000"/>
                    </a:solidFill>
                    <a:latin typeface="Helvetica" panose="020B0604020202020204"/>
                    <a:cs typeface="Helvetica" panose="020B0604020202020204"/>
                  </a:rPr>
                  <a:t>is</a:t>
                </a:r>
                <a:r>
                  <a:rPr lang="it-IT" sz="1600" dirty="0">
                    <a:solidFill>
                      <a:srgbClr val="000000"/>
                    </a:solidFill>
                    <a:latin typeface="Helvetica" panose="020B0604020202020204"/>
                    <a:cs typeface="Helvetica" panose="020B0604020202020204"/>
                  </a:rPr>
                  <a:t>:</a:t>
                </a:r>
              </a:p>
              <a:p>
                <a:pPr/>
                <a14:m>
                  <m:oMathPara xmlns:m="http://schemas.openxmlformats.org/officeDocument/2006/math">
                    <m:oMathParaPr>
                      <m:jc m:val="centerGroup"/>
                    </m:oMathParaPr>
                    <m:oMath xmlns:m="http://schemas.openxmlformats.org/officeDocument/2006/math">
                      <m:sSub>
                        <m:sSubPr>
                          <m:ctrlPr>
                            <a:rPr lang="it-IT" sz="1600" b="0" i="1" smtClean="0">
                              <a:solidFill>
                                <a:srgbClr val="000000"/>
                              </a:solidFill>
                              <a:latin typeface="Cambria Math" panose="02040503050406030204" pitchFamily="18" charset="0"/>
                            </a:rPr>
                          </m:ctrlPr>
                        </m:sSubPr>
                        <m:e>
                          <m:r>
                            <a:rPr lang="it-IT" sz="1600" b="0" i="1" smtClean="0">
                              <a:solidFill>
                                <a:srgbClr val="000000"/>
                              </a:solidFill>
                              <a:latin typeface="Cambria Math" panose="02040503050406030204" pitchFamily="18" charset="0"/>
                            </a:rPr>
                            <m:t>𝑃</m:t>
                          </m:r>
                        </m:e>
                        <m:sub>
                          <m:r>
                            <a:rPr lang="it-IT" sz="1600" b="0" i="1" smtClean="0">
                              <a:solidFill>
                                <a:srgbClr val="000000"/>
                              </a:solidFill>
                              <a:latin typeface="Cambria Math" panose="02040503050406030204" pitchFamily="18" charset="0"/>
                            </a:rPr>
                            <m:t>𝑒</m:t>
                          </m:r>
                        </m:sub>
                      </m:sSub>
                      <m:r>
                        <a:rPr lang="it-IT" sz="1600" b="0" i="1" smtClean="0">
                          <a:solidFill>
                            <a:srgbClr val="000000"/>
                          </a:solidFill>
                          <a:latin typeface="Cambria Math" panose="02040503050406030204" pitchFamily="18" charset="0"/>
                        </a:rPr>
                        <m:t>=</m:t>
                      </m:r>
                      <m:f>
                        <m:fPr>
                          <m:ctrlPr>
                            <a:rPr lang="it-IT" sz="1600" b="0" i="1" smtClean="0">
                              <a:solidFill>
                                <a:srgbClr val="000000"/>
                              </a:solidFill>
                              <a:latin typeface="Cambria Math" panose="02040503050406030204" pitchFamily="18" charset="0"/>
                            </a:rPr>
                          </m:ctrlPr>
                        </m:fPr>
                        <m:num>
                          <m:sSubSup>
                            <m:sSubSupPr>
                              <m:ctrlPr>
                                <a:rPr lang="it-IT" sz="1600" b="0" i="1" smtClean="0">
                                  <a:solidFill>
                                    <a:srgbClr val="000000"/>
                                  </a:solidFill>
                                  <a:latin typeface="Cambria Math" panose="02040503050406030204" pitchFamily="18" charset="0"/>
                                </a:rPr>
                              </m:ctrlPr>
                            </m:sSubSupPr>
                            <m:e>
                              <m:acc>
                                <m:accPr>
                                  <m:chr m:val="̇"/>
                                  <m:ctrlPr>
                                    <a:rPr lang="it-IT" sz="1600" b="0" i="1" smtClean="0">
                                      <a:solidFill>
                                        <a:srgbClr val="000000"/>
                                      </a:solidFill>
                                      <a:latin typeface="Cambria Math" panose="02040503050406030204" pitchFamily="18" charset="0"/>
                                    </a:rPr>
                                  </m:ctrlPr>
                                </m:accPr>
                                <m:e>
                                  <m:r>
                                    <a:rPr lang="it-IT" sz="1600" b="0" i="1" smtClean="0">
                                      <a:solidFill>
                                        <a:srgbClr val="000000"/>
                                      </a:solidFill>
                                      <a:latin typeface="Cambria Math" panose="02040503050406030204" pitchFamily="18" charset="0"/>
                                    </a:rPr>
                                    <m:t>𝐵</m:t>
                                  </m:r>
                                </m:e>
                              </m:acc>
                            </m:e>
                            <m:sub>
                              <m:r>
                                <a:rPr lang="it-IT" sz="1600" b="0" i="1" smtClean="0">
                                  <a:solidFill>
                                    <a:srgbClr val="000000"/>
                                  </a:solidFill>
                                  <a:latin typeface="Cambria Math" panose="02040503050406030204" pitchFamily="18" charset="0"/>
                                </a:rPr>
                                <m:t>𝑖</m:t>
                              </m:r>
                            </m:sub>
                            <m:sup>
                              <m:r>
                                <a:rPr lang="it-IT" sz="1600" b="0" i="1" smtClean="0">
                                  <a:solidFill>
                                    <a:srgbClr val="000000"/>
                                  </a:solidFill>
                                  <a:latin typeface="Cambria Math" panose="02040503050406030204" pitchFamily="18" charset="0"/>
                                </a:rPr>
                                <m:t>2</m:t>
                              </m:r>
                            </m:sup>
                          </m:sSubSup>
                        </m:num>
                        <m:den>
                          <m:sSub>
                            <m:sSubPr>
                              <m:ctrlPr>
                                <a:rPr lang="it-IT" sz="1600" b="0" i="1" smtClean="0">
                                  <a:solidFill>
                                    <a:srgbClr val="000000"/>
                                  </a:solidFill>
                                  <a:latin typeface="Cambria Math" panose="02040503050406030204" pitchFamily="18" charset="0"/>
                                </a:rPr>
                              </m:ctrlPr>
                            </m:sSubPr>
                            <m:e>
                              <m:r>
                                <a:rPr lang="it-IT" sz="1600" b="0" i="1" smtClean="0">
                                  <a:solidFill>
                                    <a:srgbClr val="000000"/>
                                  </a:solidFill>
                                  <a:latin typeface="Cambria Math" panose="02040503050406030204" pitchFamily="18" charset="0"/>
                                  <a:ea typeface="Cambria Math" panose="02040503050406030204" pitchFamily="18" charset="0"/>
                                </a:rPr>
                                <m:t>𝜇</m:t>
                              </m:r>
                            </m:e>
                            <m:sub>
                              <m:r>
                                <a:rPr lang="it-IT" sz="1600" b="0" i="1" smtClean="0">
                                  <a:solidFill>
                                    <a:srgbClr val="000000"/>
                                  </a:solidFill>
                                  <a:latin typeface="Cambria Math" panose="02040503050406030204" pitchFamily="18" charset="0"/>
                                </a:rPr>
                                <m:t>0</m:t>
                              </m:r>
                            </m:sub>
                          </m:sSub>
                        </m:den>
                      </m:f>
                      <m:r>
                        <a:rPr lang="it-IT" sz="1600" b="0" i="1" smtClean="0">
                          <a:solidFill>
                            <a:srgbClr val="000000"/>
                          </a:solidFill>
                          <a:latin typeface="Cambria Math" panose="02040503050406030204" pitchFamily="18" charset="0"/>
                          <a:ea typeface="Cambria Math" panose="02040503050406030204" pitchFamily="18" charset="0"/>
                        </a:rPr>
                        <m:t>𝜏</m:t>
                      </m:r>
                    </m:oMath>
                  </m:oMathPara>
                </a14:m>
                <a:endParaRPr lang="it-IT" sz="1600" b="0" dirty="0">
                  <a:solidFill>
                    <a:srgbClr val="000000"/>
                  </a:solidFill>
                  <a:latin typeface="Helvetica" panose="020B0604020202020204"/>
                  <a:ea typeface="Cambria Math" panose="02040503050406030204" pitchFamily="18" charset="0"/>
                  <a:cs typeface="Helvetica" panose="020B0604020202020204"/>
                </a:endParaRPr>
              </a:p>
              <a:p>
                <a:r>
                  <a:rPr lang="it-IT" sz="1600" dirty="0" err="1">
                    <a:solidFill>
                      <a:srgbClr val="000000"/>
                    </a:solidFill>
                    <a:latin typeface="Helvetica" panose="020B0604020202020204"/>
                    <a:cs typeface="Helvetica" panose="020B0604020202020204"/>
                  </a:rPr>
                  <a:t>Where</a:t>
                </a:r>
                <a:endParaRPr lang="it-IT" sz="1600" dirty="0">
                  <a:solidFill>
                    <a:srgbClr val="000000"/>
                  </a:solidFill>
                  <a:latin typeface="Helvetica" panose="020B0604020202020204"/>
                  <a:cs typeface="Helvetica" panose="020B0604020202020204"/>
                </a:endParaRPr>
              </a:p>
              <a:p>
                <a:pPr marL="342900" indent="-342900">
                  <a:buFont typeface="Arial" panose="020B0604020202020204" pitchFamily="34" charset="0"/>
                  <a:buChar char="•"/>
                </a:pPr>
                <a14:m>
                  <m:oMath xmlns:m="http://schemas.openxmlformats.org/officeDocument/2006/math">
                    <m:sSub>
                      <m:sSubPr>
                        <m:ctrlPr>
                          <a:rPr lang="it-IT" sz="1600" i="1" smtClean="0">
                            <a:solidFill>
                              <a:srgbClr val="000000"/>
                            </a:solidFill>
                            <a:latin typeface="Cambria Math" panose="02040503050406030204" pitchFamily="18" charset="0"/>
                          </a:rPr>
                        </m:ctrlPr>
                      </m:sSubPr>
                      <m:e>
                        <m:acc>
                          <m:accPr>
                            <m:chr m:val="̇"/>
                            <m:ctrlPr>
                              <a:rPr lang="it-IT" sz="1600" i="1" smtClean="0">
                                <a:solidFill>
                                  <a:srgbClr val="000000"/>
                                </a:solidFill>
                                <a:latin typeface="Cambria Math" panose="02040503050406030204" pitchFamily="18" charset="0"/>
                              </a:rPr>
                            </m:ctrlPr>
                          </m:accPr>
                          <m:e>
                            <m:r>
                              <a:rPr lang="it-IT" sz="1600" b="0" i="1" smtClean="0">
                                <a:solidFill>
                                  <a:srgbClr val="000000"/>
                                </a:solidFill>
                                <a:latin typeface="Cambria Math" panose="02040503050406030204" pitchFamily="18" charset="0"/>
                              </a:rPr>
                              <m:t>𝐵</m:t>
                            </m:r>
                          </m:e>
                        </m:acc>
                      </m:e>
                      <m:sub>
                        <m:r>
                          <a:rPr lang="it-IT" sz="1600" b="0" i="1" smtClean="0">
                            <a:solidFill>
                              <a:srgbClr val="000000"/>
                            </a:solidFill>
                            <a:latin typeface="Cambria Math" panose="02040503050406030204" pitchFamily="18" charset="0"/>
                          </a:rPr>
                          <m:t>𝑖</m:t>
                        </m:r>
                      </m:sub>
                    </m:sSub>
                  </m:oMath>
                </a14:m>
                <a:r>
                  <a:rPr lang="it-IT" sz="1600" dirty="0">
                    <a:solidFill>
                      <a:srgbClr val="000000"/>
                    </a:solidFill>
                    <a:latin typeface="Helvetica" panose="020B0604020202020204"/>
                    <a:cs typeface="Helvetica" panose="020B0604020202020204"/>
                  </a:rPr>
                  <a:t>: derivative </a:t>
                </a:r>
                <a:r>
                  <a:rPr lang="it-IT" sz="1600" dirty="0" err="1">
                    <a:solidFill>
                      <a:srgbClr val="000000"/>
                    </a:solidFill>
                    <a:latin typeface="Helvetica" panose="020B0604020202020204"/>
                    <a:cs typeface="Helvetica" panose="020B0604020202020204"/>
                  </a:rPr>
                  <a:t>respected</a:t>
                </a:r>
                <a:r>
                  <a:rPr lang="it-IT" sz="1600" dirty="0">
                    <a:solidFill>
                      <a:srgbClr val="000000"/>
                    </a:solidFill>
                    <a:latin typeface="Helvetica" panose="020B0604020202020204"/>
                    <a:cs typeface="Helvetica" panose="020B0604020202020204"/>
                  </a:rPr>
                  <a:t> to time of the </a:t>
                </a:r>
                <a:r>
                  <a:rPr lang="it-IT" sz="1600" dirty="0" err="1">
                    <a:solidFill>
                      <a:srgbClr val="000000"/>
                    </a:solidFill>
                    <a:latin typeface="Helvetica" panose="020B0604020202020204"/>
                    <a:cs typeface="Helvetica" panose="020B0604020202020204"/>
                  </a:rPr>
                  <a:t>internal</a:t>
                </a:r>
                <a:r>
                  <a:rPr lang="it-IT" sz="1600" dirty="0">
                    <a:solidFill>
                      <a:srgbClr val="000000"/>
                    </a:solidFill>
                    <a:latin typeface="Helvetica" panose="020B0604020202020204"/>
                    <a:cs typeface="Helvetica" panose="020B0604020202020204"/>
                  </a:rPr>
                  <a:t> field;</a:t>
                </a:r>
              </a:p>
              <a:p>
                <a:pPr marL="342900" indent="-342900">
                  <a:buFont typeface="Arial" panose="020B0604020202020204" pitchFamily="34" charset="0"/>
                  <a:buChar char="•"/>
                </a:pPr>
                <a14:m>
                  <m:oMath xmlns:m="http://schemas.openxmlformats.org/officeDocument/2006/math">
                    <m:r>
                      <a:rPr lang="it-IT" sz="1600" b="0" i="1" smtClean="0">
                        <a:solidFill>
                          <a:srgbClr val="000000"/>
                        </a:solidFill>
                        <a:latin typeface="Cambria Math" panose="02040503050406030204" pitchFamily="18" charset="0"/>
                        <a:ea typeface="Cambria Math" panose="02040503050406030204" pitchFamily="18" charset="0"/>
                      </a:rPr>
                      <m:t>𝜏</m:t>
                    </m:r>
                    <m:r>
                      <a:rPr lang="it-IT" sz="1600" b="0" i="1" smtClean="0">
                        <a:solidFill>
                          <a:srgbClr val="000000"/>
                        </a:solidFill>
                        <a:latin typeface="Cambria Math" panose="02040503050406030204" pitchFamily="18" charset="0"/>
                        <a:ea typeface="Cambria Math" panose="02040503050406030204" pitchFamily="18" charset="0"/>
                      </a:rPr>
                      <m:t>=</m:t>
                    </m:r>
                    <m:f>
                      <m:fPr>
                        <m:ctrlPr>
                          <a:rPr lang="it-IT" sz="1600" b="0" i="1" smtClean="0">
                            <a:solidFill>
                              <a:srgbClr val="000000"/>
                            </a:solidFill>
                            <a:latin typeface="Cambria Math" panose="02040503050406030204" pitchFamily="18" charset="0"/>
                            <a:ea typeface="Cambria Math" panose="02040503050406030204" pitchFamily="18" charset="0"/>
                          </a:rPr>
                        </m:ctrlPr>
                      </m:fPr>
                      <m:num>
                        <m:sSub>
                          <m:sSubPr>
                            <m:ctrlPr>
                              <a:rPr lang="it-IT" sz="1600" b="0" i="1" smtClean="0">
                                <a:solidFill>
                                  <a:srgbClr val="000000"/>
                                </a:solidFill>
                                <a:latin typeface="Cambria Math" panose="02040503050406030204" pitchFamily="18" charset="0"/>
                                <a:ea typeface="Cambria Math" panose="02040503050406030204" pitchFamily="18" charset="0"/>
                              </a:rPr>
                            </m:ctrlPr>
                          </m:sSubPr>
                          <m:e>
                            <m:r>
                              <a:rPr lang="it-IT" sz="1600" b="0" i="1" smtClean="0">
                                <a:solidFill>
                                  <a:srgbClr val="000000"/>
                                </a:solidFill>
                                <a:latin typeface="Cambria Math" panose="02040503050406030204" pitchFamily="18" charset="0"/>
                                <a:ea typeface="Cambria Math" panose="02040503050406030204" pitchFamily="18" charset="0"/>
                              </a:rPr>
                              <m:t>𝜇</m:t>
                            </m:r>
                          </m:e>
                          <m:sub>
                            <m:r>
                              <a:rPr lang="it-IT" sz="1600" b="0" i="1" smtClean="0">
                                <a:solidFill>
                                  <a:srgbClr val="000000"/>
                                </a:solidFill>
                                <a:latin typeface="Cambria Math" panose="02040503050406030204" pitchFamily="18" charset="0"/>
                                <a:ea typeface="Cambria Math" panose="02040503050406030204" pitchFamily="18" charset="0"/>
                              </a:rPr>
                              <m:t>0</m:t>
                            </m:r>
                          </m:sub>
                        </m:sSub>
                      </m:num>
                      <m:den>
                        <m:r>
                          <a:rPr lang="it-IT" sz="1600" b="0" i="1" smtClean="0">
                            <a:solidFill>
                              <a:srgbClr val="000000"/>
                            </a:solidFill>
                            <a:latin typeface="Cambria Math" panose="02040503050406030204" pitchFamily="18" charset="0"/>
                            <a:ea typeface="Cambria Math" panose="02040503050406030204" pitchFamily="18" charset="0"/>
                          </a:rPr>
                          <m:t>2</m:t>
                        </m:r>
                        <m:sSub>
                          <m:sSubPr>
                            <m:ctrlPr>
                              <a:rPr lang="it-IT" sz="1600" b="0" i="1" smtClean="0">
                                <a:solidFill>
                                  <a:srgbClr val="000000"/>
                                </a:solidFill>
                                <a:latin typeface="Cambria Math" panose="02040503050406030204" pitchFamily="18" charset="0"/>
                                <a:ea typeface="Cambria Math" panose="02040503050406030204" pitchFamily="18" charset="0"/>
                              </a:rPr>
                            </m:ctrlPr>
                          </m:sSubPr>
                          <m:e>
                            <m:r>
                              <a:rPr lang="it-IT" sz="1600" b="0" i="1" smtClean="0">
                                <a:solidFill>
                                  <a:srgbClr val="000000"/>
                                </a:solidFill>
                                <a:latin typeface="Cambria Math" panose="02040503050406030204" pitchFamily="18" charset="0"/>
                                <a:ea typeface="Cambria Math" panose="02040503050406030204" pitchFamily="18" charset="0"/>
                              </a:rPr>
                              <m:t>𝜌</m:t>
                            </m:r>
                          </m:e>
                          <m:sub>
                            <m:r>
                              <a:rPr lang="it-IT" sz="1600" b="0" i="1" smtClean="0">
                                <a:solidFill>
                                  <a:srgbClr val="000000"/>
                                </a:solidFill>
                                <a:latin typeface="Cambria Math" panose="02040503050406030204" pitchFamily="18" charset="0"/>
                                <a:ea typeface="Cambria Math" panose="02040503050406030204" pitchFamily="18" charset="0"/>
                              </a:rPr>
                              <m:t>𝑒</m:t>
                            </m:r>
                          </m:sub>
                        </m:sSub>
                      </m:den>
                    </m:f>
                    <m:sSup>
                      <m:sSupPr>
                        <m:ctrlPr>
                          <a:rPr lang="it-IT" sz="1600" b="0" i="1" smtClean="0">
                            <a:solidFill>
                              <a:srgbClr val="000000"/>
                            </a:solidFill>
                            <a:latin typeface="Cambria Math" panose="02040503050406030204" pitchFamily="18" charset="0"/>
                            <a:ea typeface="Cambria Math" panose="02040503050406030204" pitchFamily="18" charset="0"/>
                          </a:rPr>
                        </m:ctrlPr>
                      </m:sSupPr>
                      <m:e>
                        <m:d>
                          <m:dPr>
                            <m:ctrlPr>
                              <a:rPr lang="it-IT" sz="1600" i="1">
                                <a:solidFill>
                                  <a:srgbClr val="000000"/>
                                </a:solidFill>
                                <a:latin typeface="Cambria Math" panose="02040503050406030204" pitchFamily="18" charset="0"/>
                                <a:ea typeface="Cambria Math" panose="02040503050406030204" pitchFamily="18" charset="0"/>
                              </a:rPr>
                            </m:ctrlPr>
                          </m:dPr>
                          <m:e>
                            <m:f>
                              <m:fPr>
                                <m:ctrlPr>
                                  <a:rPr lang="it-IT" sz="1600" i="1">
                                    <a:solidFill>
                                      <a:srgbClr val="000000"/>
                                    </a:solidFill>
                                    <a:latin typeface="Cambria Math" panose="02040503050406030204" pitchFamily="18" charset="0"/>
                                    <a:ea typeface="Cambria Math" panose="02040503050406030204" pitchFamily="18" charset="0"/>
                                  </a:rPr>
                                </m:ctrlPr>
                              </m:fPr>
                              <m:num>
                                <m:r>
                                  <a:rPr lang="it-IT" sz="1600" i="1">
                                    <a:solidFill>
                                      <a:srgbClr val="000000"/>
                                    </a:solidFill>
                                    <a:latin typeface="Cambria Math" panose="02040503050406030204" pitchFamily="18" charset="0"/>
                                    <a:ea typeface="Cambria Math" panose="02040503050406030204" pitchFamily="18" charset="0"/>
                                  </a:rPr>
                                  <m:t>𝐿</m:t>
                                </m:r>
                              </m:num>
                              <m:den>
                                <m:r>
                                  <a:rPr lang="it-IT" sz="1600" i="1">
                                    <a:solidFill>
                                      <a:srgbClr val="000000"/>
                                    </a:solidFill>
                                    <a:latin typeface="Cambria Math" panose="02040503050406030204" pitchFamily="18" charset="0"/>
                                    <a:ea typeface="Cambria Math" panose="02040503050406030204" pitchFamily="18" charset="0"/>
                                  </a:rPr>
                                  <m:t>2</m:t>
                                </m:r>
                                <m:r>
                                  <a:rPr lang="it-IT" sz="1600" i="1">
                                    <a:solidFill>
                                      <a:srgbClr val="000000"/>
                                    </a:solidFill>
                                    <a:latin typeface="Cambria Math" panose="02040503050406030204" pitchFamily="18" charset="0"/>
                                    <a:ea typeface="Cambria Math" panose="02040503050406030204" pitchFamily="18" charset="0"/>
                                  </a:rPr>
                                  <m:t>𝜋</m:t>
                                </m:r>
                              </m:den>
                            </m:f>
                          </m:e>
                        </m:d>
                      </m:e>
                      <m:sup>
                        <m:r>
                          <a:rPr lang="it-IT" sz="1600" b="0" i="1" smtClean="0">
                            <a:solidFill>
                              <a:srgbClr val="000000"/>
                            </a:solidFill>
                            <a:latin typeface="Cambria Math" panose="02040503050406030204" pitchFamily="18" charset="0"/>
                            <a:ea typeface="Cambria Math" panose="02040503050406030204" pitchFamily="18" charset="0"/>
                          </a:rPr>
                          <m:t>2</m:t>
                        </m:r>
                      </m:sup>
                    </m:sSup>
                  </m:oMath>
                </a14:m>
                <a:r>
                  <a:rPr lang="it-IT" sz="1600" b="0" dirty="0">
                    <a:solidFill>
                      <a:srgbClr val="000000"/>
                    </a:solidFill>
                    <a:latin typeface="Helvetica" panose="020B0604020202020204"/>
                    <a:ea typeface="Cambria Math" panose="02040503050406030204" pitchFamily="18" charset="0"/>
                    <a:cs typeface="Helvetica" panose="020B0604020202020204"/>
                  </a:rPr>
                  <a:t>: </a:t>
                </a:r>
                <a:r>
                  <a:rPr lang="it-IT" sz="1600" b="0" dirty="0" err="1">
                    <a:solidFill>
                      <a:srgbClr val="000000"/>
                    </a:solidFill>
                    <a:latin typeface="Helvetica" panose="020B0604020202020204"/>
                    <a:ea typeface="Cambria Math" panose="02040503050406030204" pitchFamily="18" charset="0"/>
                    <a:cs typeface="Helvetica" panose="020B0604020202020204"/>
                  </a:rPr>
                  <a:t>natural</a:t>
                </a:r>
                <a:r>
                  <a:rPr lang="it-IT" sz="1600" b="0" dirty="0">
                    <a:solidFill>
                      <a:srgbClr val="000000"/>
                    </a:solidFill>
                    <a:latin typeface="Helvetica" panose="020B0604020202020204"/>
                    <a:ea typeface="Cambria Math" panose="02040503050406030204" pitchFamily="18" charset="0"/>
                    <a:cs typeface="Helvetica" panose="020B0604020202020204"/>
                  </a:rPr>
                  <a:t> time </a:t>
                </a:r>
                <a:r>
                  <a:rPr lang="it-IT" sz="1600" b="0" dirty="0" err="1">
                    <a:solidFill>
                      <a:srgbClr val="000000"/>
                    </a:solidFill>
                    <a:latin typeface="Helvetica" panose="020B0604020202020204"/>
                    <a:ea typeface="Cambria Math" panose="02040503050406030204" pitchFamily="18" charset="0"/>
                    <a:cs typeface="Helvetica" panose="020B0604020202020204"/>
                  </a:rPr>
                  <a:t>constant</a:t>
                </a:r>
                <a:r>
                  <a:rPr lang="it-IT" sz="1600" b="0" dirty="0">
                    <a:solidFill>
                      <a:srgbClr val="000000"/>
                    </a:solidFill>
                    <a:latin typeface="Helvetica" panose="020B0604020202020204"/>
                    <a:ea typeface="Cambria Math" panose="02040503050406030204" pitchFamily="18" charset="0"/>
                    <a:cs typeface="Helvetica" panose="020B0604020202020204"/>
                  </a:rPr>
                  <a:t> of the system;</a:t>
                </a:r>
              </a:p>
              <a:p>
                <a:pPr marL="342900" indent="-342900">
                  <a:buFont typeface="Arial" panose="020B0604020202020204" pitchFamily="34" charset="0"/>
                  <a:buChar char="•"/>
                </a:pPr>
                <a14:m>
                  <m:oMath xmlns:m="http://schemas.openxmlformats.org/officeDocument/2006/math">
                    <m:sSub>
                      <m:sSubPr>
                        <m:ctrlPr>
                          <a:rPr lang="it-IT" sz="1600" i="1">
                            <a:solidFill>
                              <a:srgbClr val="000000"/>
                            </a:solidFill>
                            <a:latin typeface="Cambria Math" panose="02040503050406030204" pitchFamily="18" charset="0"/>
                            <a:ea typeface="Cambria Math" panose="02040503050406030204" pitchFamily="18" charset="0"/>
                          </a:rPr>
                        </m:ctrlPr>
                      </m:sSubPr>
                      <m:e>
                        <m:r>
                          <a:rPr lang="it-IT" sz="1600" i="1">
                            <a:solidFill>
                              <a:srgbClr val="000000"/>
                            </a:solidFill>
                            <a:latin typeface="Cambria Math" panose="02040503050406030204" pitchFamily="18" charset="0"/>
                            <a:ea typeface="Cambria Math" panose="02040503050406030204" pitchFamily="18" charset="0"/>
                          </a:rPr>
                          <m:t>𝜌</m:t>
                        </m:r>
                      </m:e>
                      <m:sub>
                        <m:r>
                          <a:rPr lang="it-IT" sz="1600" i="1">
                            <a:solidFill>
                              <a:srgbClr val="000000"/>
                            </a:solidFill>
                            <a:latin typeface="Cambria Math" panose="02040503050406030204" pitchFamily="18" charset="0"/>
                            <a:ea typeface="Cambria Math" panose="02040503050406030204" pitchFamily="18" charset="0"/>
                          </a:rPr>
                          <m:t>𝑛</m:t>
                        </m:r>
                      </m:sub>
                    </m:sSub>
                    <m:r>
                      <m:rPr>
                        <m:nor/>
                      </m:rPr>
                      <a:rPr lang="it-IT" sz="1600" dirty="0">
                        <a:solidFill>
                          <a:srgbClr val="000000"/>
                        </a:solidFill>
                        <a:latin typeface="Helvetica" panose="020B0604020202020204"/>
                        <a:ea typeface="Cambria Math" panose="02040503050406030204" pitchFamily="18" charset="0"/>
                        <a:cs typeface="Helvetica" panose="020B0604020202020204"/>
                      </a:rPr>
                      <m:t>: </m:t>
                    </m:r>
                    <m:r>
                      <m:rPr>
                        <m:nor/>
                      </m:rPr>
                      <a:rPr lang="it-IT" sz="1600" dirty="0" err="1">
                        <a:solidFill>
                          <a:srgbClr val="000000"/>
                        </a:solidFill>
                        <a:latin typeface="Helvetica" panose="020B0604020202020204"/>
                        <a:ea typeface="Cambria Math" panose="02040503050406030204" pitchFamily="18" charset="0"/>
                        <a:cs typeface="Helvetica" panose="020B0604020202020204"/>
                      </a:rPr>
                      <m:t>matrix</m:t>
                    </m:r>
                    <m:r>
                      <m:rPr>
                        <m:nor/>
                      </m:rPr>
                      <a:rPr lang="it-IT" sz="1600" dirty="0">
                        <a:solidFill>
                          <a:srgbClr val="000000"/>
                        </a:solidFill>
                        <a:latin typeface="Helvetica" panose="020B0604020202020204"/>
                        <a:ea typeface="Cambria Math" panose="02040503050406030204" pitchFamily="18" charset="0"/>
                        <a:cs typeface="Helvetica" panose="020B0604020202020204"/>
                      </a:rPr>
                      <m:t> </m:t>
                    </m:r>
                    <m:r>
                      <m:rPr>
                        <m:nor/>
                      </m:rPr>
                      <a:rPr lang="it-IT" sz="1600" dirty="0" err="1">
                        <a:solidFill>
                          <a:srgbClr val="000000"/>
                        </a:solidFill>
                        <a:latin typeface="Helvetica" panose="020B0604020202020204"/>
                        <a:ea typeface="Cambria Math" panose="02040503050406030204" pitchFamily="18" charset="0"/>
                        <a:cs typeface="Helvetica" panose="020B0604020202020204"/>
                      </a:rPr>
                      <m:t>transverse</m:t>
                    </m:r>
                    <m:r>
                      <m:rPr>
                        <m:nor/>
                      </m:rPr>
                      <a:rPr lang="it-IT" sz="1600" dirty="0">
                        <a:solidFill>
                          <a:srgbClr val="000000"/>
                        </a:solidFill>
                        <a:latin typeface="Helvetica" panose="020B0604020202020204"/>
                        <a:ea typeface="Cambria Math" panose="02040503050406030204" pitchFamily="18" charset="0"/>
                        <a:cs typeface="Helvetica" panose="020B0604020202020204"/>
                      </a:rPr>
                      <m:t> </m:t>
                    </m:r>
                    <m:r>
                      <m:rPr>
                        <m:nor/>
                      </m:rPr>
                      <a:rPr lang="it-IT" sz="1600" dirty="0" err="1">
                        <a:solidFill>
                          <a:srgbClr val="000000"/>
                        </a:solidFill>
                        <a:latin typeface="Helvetica" panose="020B0604020202020204"/>
                        <a:ea typeface="Cambria Math" panose="02040503050406030204" pitchFamily="18" charset="0"/>
                        <a:cs typeface="Helvetica" panose="020B0604020202020204"/>
                      </a:rPr>
                      <m:t>resistivity</m:t>
                    </m:r>
                    <m:r>
                      <m:rPr>
                        <m:nor/>
                      </m:rPr>
                      <a:rPr lang="it-IT" sz="1600" dirty="0">
                        <a:solidFill>
                          <a:srgbClr val="000000"/>
                        </a:solidFill>
                        <a:latin typeface="Helvetica" panose="020B0604020202020204"/>
                        <a:ea typeface="Cambria Math" panose="02040503050406030204" pitchFamily="18" charset="0"/>
                        <a:cs typeface="Helvetica" panose="020B0604020202020204"/>
                      </a:rPr>
                      <m:t>;</m:t>
                    </m:r>
                  </m:oMath>
                </a14:m>
                <a:endParaRPr lang="it-IT" sz="1600" dirty="0">
                  <a:solidFill>
                    <a:srgbClr val="000000"/>
                  </a:solidFill>
                  <a:latin typeface="Helvetica" panose="020B0604020202020204"/>
                  <a:ea typeface="Cambria Math" panose="02040503050406030204" pitchFamily="18" charset="0"/>
                  <a:cs typeface="Helvetica" panose="020B0604020202020204"/>
                </a:endParaRPr>
              </a:p>
              <a:p>
                <a:pPr marL="342900" indent="-342900">
                  <a:buFont typeface="Arial" panose="020B0604020202020204" pitchFamily="34" charset="0"/>
                  <a:buChar char="•"/>
                </a:pPr>
                <a14:m>
                  <m:oMath xmlns:m="http://schemas.openxmlformats.org/officeDocument/2006/math">
                    <m:sSub>
                      <m:sSubPr>
                        <m:ctrlPr>
                          <a:rPr lang="it-IT" sz="1600" b="0" i="1" smtClean="0">
                            <a:solidFill>
                              <a:srgbClr val="000000"/>
                            </a:solidFill>
                            <a:latin typeface="Cambria Math" panose="02040503050406030204" pitchFamily="18" charset="0"/>
                            <a:ea typeface="Cambria Math" panose="02040503050406030204" pitchFamily="18" charset="0"/>
                          </a:rPr>
                        </m:ctrlPr>
                      </m:sSubPr>
                      <m:e>
                        <m:r>
                          <a:rPr lang="it-IT" sz="1600" b="0" i="1" smtClean="0">
                            <a:solidFill>
                              <a:srgbClr val="000000"/>
                            </a:solidFill>
                            <a:latin typeface="Cambria Math" panose="02040503050406030204" pitchFamily="18" charset="0"/>
                            <a:ea typeface="Cambria Math" panose="02040503050406030204" pitchFamily="18" charset="0"/>
                          </a:rPr>
                          <m:t>𝜌</m:t>
                        </m:r>
                      </m:e>
                      <m:sub>
                        <m:r>
                          <a:rPr lang="it-IT" sz="1600" b="0" i="1" smtClean="0">
                            <a:solidFill>
                              <a:srgbClr val="000000"/>
                            </a:solidFill>
                            <a:latin typeface="Cambria Math" panose="02040503050406030204" pitchFamily="18" charset="0"/>
                            <a:ea typeface="Cambria Math" panose="02040503050406030204" pitchFamily="18" charset="0"/>
                          </a:rPr>
                          <m:t>𝑒</m:t>
                        </m:r>
                      </m:sub>
                    </m:sSub>
                    <m:r>
                      <a:rPr lang="it-IT" sz="1600" b="0" i="1" smtClean="0">
                        <a:solidFill>
                          <a:srgbClr val="000000"/>
                        </a:solidFill>
                        <a:latin typeface="Cambria Math" panose="02040503050406030204" pitchFamily="18" charset="0"/>
                        <a:ea typeface="Cambria Math" panose="02040503050406030204" pitchFamily="18" charset="0"/>
                      </a:rPr>
                      <m:t>=</m:t>
                    </m:r>
                    <m:sSub>
                      <m:sSubPr>
                        <m:ctrlPr>
                          <a:rPr lang="it-IT" sz="1600" b="0" i="1" smtClean="0">
                            <a:solidFill>
                              <a:srgbClr val="000000"/>
                            </a:solidFill>
                            <a:latin typeface="Cambria Math" panose="02040503050406030204" pitchFamily="18" charset="0"/>
                            <a:ea typeface="Cambria Math" panose="02040503050406030204" pitchFamily="18" charset="0"/>
                          </a:rPr>
                        </m:ctrlPr>
                      </m:sSubPr>
                      <m:e>
                        <m:r>
                          <a:rPr lang="it-IT" sz="1600" b="0" i="1" smtClean="0">
                            <a:solidFill>
                              <a:srgbClr val="000000"/>
                            </a:solidFill>
                            <a:latin typeface="Cambria Math" panose="02040503050406030204" pitchFamily="18" charset="0"/>
                            <a:ea typeface="Cambria Math" panose="02040503050406030204" pitchFamily="18" charset="0"/>
                          </a:rPr>
                          <m:t>𝜌</m:t>
                        </m:r>
                      </m:e>
                      <m:sub>
                        <m:r>
                          <a:rPr lang="it-IT" sz="1600" b="0" i="1" smtClean="0">
                            <a:solidFill>
                              <a:srgbClr val="000000"/>
                            </a:solidFill>
                            <a:latin typeface="Cambria Math" panose="02040503050406030204" pitchFamily="18" charset="0"/>
                            <a:ea typeface="Cambria Math" panose="02040503050406030204" pitchFamily="18" charset="0"/>
                          </a:rPr>
                          <m:t>𝑛</m:t>
                        </m:r>
                      </m:sub>
                    </m:sSub>
                    <m:f>
                      <m:fPr>
                        <m:ctrlPr>
                          <a:rPr lang="it-IT" sz="1600" b="0" i="1" smtClean="0">
                            <a:solidFill>
                              <a:srgbClr val="000000"/>
                            </a:solidFill>
                            <a:latin typeface="Cambria Math" panose="02040503050406030204" pitchFamily="18" charset="0"/>
                          </a:rPr>
                        </m:ctrlPr>
                      </m:fPr>
                      <m:num>
                        <m:r>
                          <a:rPr lang="it-IT" sz="1600" b="0" i="1" smtClean="0">
                            <a:solidFill>
                              <a:srgbClr val="000000"/>
                            </a:solidFill>
                            <a:latin typeface="Cambria Math" panose="02040503050406030204" pitchFamily="18" charset="0"/>
                          </a:rPr>
                          <m:t>1+</m:t>
                        </m:r>
                        <m:r>
                          <m:rPr>
                            <m:sty m:val="p"/>
                          </m:rPr>
                          <a:rPr lang="el-GR" sz="1600" b="0" i="1" smtClean="0">
                            <a:solidFill>
                              <a:srgbClr val="000000"/>
                            </a:solidFill>
                            <a:latin typeface="Cambria Math" panose="02040503050406030204" pitchFamily="18" charset="0"/>
                          </a:rPr>
                          <m:t>λ</m:t>
                        </m:r>
                      </m:num>
                      <m:den>
                        <m:r>
                          <a:rPr lang="it-IT" sz="1600" b="0" i="1" smtClean="0">
                            <a:solidFill>
                              <a:srgbClr val="000000"/>
                            </a:solidFill>
                            <a:latin typeface="Cambria Math" panose="02040503050406030204" pitchFamily="18" charset="0"/>
                          </a:rPr>
                          <m:t>1−</m:t>
                        </m:r>
                        <m:r>
                          <m:rPr>
                            <m:sty m:val="p"/>
                          </m:rPr>
                          <a:rPr lang="el-GR" sz="1600" b="0" i="1" smtClean="0">
                            <a:solidFill>
                              <a:srgbClr val="000000"/>
                            </a:solidFill>
                            <a:latin typeface="Cambria Math" panose="02040503050406030204" pitchFamily="18" charset="0"/>
                          </a:rPr>
                          <m:t>λ</m:t>
                        </m:r>
                      </m:den>
                    </m:f>
                  </m:oMath>
                </a14:m>
                <a:r>
                  <a:rPr lang="it-IT" sz="1600" b="0" dirty="0">
                    <a:solidFill>
                      <a:srgbClr val="000000"/>
                    </a:solidFill>
                    <a:latin typeface="Helvetica" panose="020B0604020202020204"/>
                    <a:cs typeface="Helvetica" panose="020B0604020202020204"/>
                  </a:rPr>
                  <a:t>: </a:t>
                </a:r>
                <a:r>
                  <a:rPr lang="it-IT" sz="1600" b="0" dirty="0" err="1">
                    <a:solidFill>
                      <a:srgbClr val="000000"/>
                    </a:solidFill>
                    <a:latin typeface="Helvetica" panose="020B0604020202020204"/>
                    <a:cs typeface="Helvetica" panose="020B0604020202020204"/>
                  </a:rPr>
                  <a:t>effective</a:t>
                </a:r>
                <a:r>
                  <a:rPr lang="it-IT" sz="1600" b="0" dirty="0">
                    <a:solidFill>
                      <a:srgbClr val="000000"/>
                    </a:solidFill>
                    <a:latin typeface="Helvetica" panose="020B0604020202020204"/>
                    <a:cs typeface="Helvetica" panose="020B0604020202020204"/>
                  </a:rPr>
                  <a:t> </a:t>
                </a:r>
                <a:r>
                  <a:rPr lang="it-IT" sz="1600" b="0" dirty="0" err="1">
                    <a:solidFill>
                      <a:srgbClr val="000000"/>
                    </a:solidFill>
                    <a:latin typeface="Helvetica" panose="020B0604020202020204"/>
                    <a:cs typeface="Helvetica" panose="020B0604020202020204"/>
                  </a:rPr>
                  <a:t>matrix</a:t>
                </a:r>
                <a:r>
                  <a:rPr lang="it-IT" sz="1600" b="0" dirty="0">
                    <a:solidFill>
                      <a:srgbClr val="000000"/>
                    </a:solidFill>
                    <a:latin typeface="Helvetica" panose="020B0604020202020204"/>
                    <a:cs typeface="Helvetica" panose="020B0604020202020204"/>
                  </a:rPr>
                  <a:t> </a:t>
                </a:r>
                <a:r>
                  <a:rPr lang="it-IT" sz="1600" b="0" dirty="0" err="1">
                    <a:solidFill>
                      <a:srgbClr val="000000"/>
                    </a:solidFill>
                    <a:latin typeface="Helvetica" panose="020B0604020202020204"/>
                    <a:cs typeface="Helvetica" panose="020B0604020202020204"/>
                  </a:rPr>
                  <a:t>resistivity</a:t>
                </a:r>
                <a:r>
                  <a:rPr lang="it-IT" sz="1600" b="0" dirty="0">
                    <a:solidFill>
                      <a:srgbClr val="000000"/>
                    </a:solidFill>
                    <a:latin typeface="Helvetica" panose="020B0604020202020204"/>
                    <a:cs typeface="Helvetica" panose="020B0604020202020204"/>
                  </a:rPr>
                  <a:t>: </a:t>
                </a:r>
                <a:r>
                  <a:rPr lang="it-IT" sz="1600" b="0" dirty="0" err="1">
                    <a:solidFill>
                      <a:srgbClr val="000000"/>
                    </a:solidFill>
                    <a:latin typeface="Helvetica" panose="020B0604020202020204"/>
                    <a:cs typeface="Helvetica" panose="020B0604020202020204"/>
                  </a:rPr>
                  <a:t>we</a:t>
                </a:r>
                <a:r>
                  <a:rPr lang="it-IT" sz="1600" b="0" dirty="0">
                    <a:solidFill>
                      <a:srgbClr val="000000"/>
                    </a:solidFill>
                    <a:latin typeface="Helvetica" panose="020B0604020202020204"/>
                    <a:cs typeface="Helvetica" panose="020B0604020202020204"/>
                  </a:rPr>
                  <a:t> are </a:t>
                </a:r>
                <a:r>
                  <a:rPr lang="it-IT" sz="1600" b="0" dirty="0" err="1">
                    <a:solidFill>
                      <a:srgbClr val="000000"/>
                    </a:solidFill>
                    <a:latin typeface="Helvetica" panose="020B0604020202020204"/>
                    <a:cs typeface="Helvetica" panose="020B0604020202020204"/>
                  </a:rPr>
                  <a:t>considering</a:t>
                </a:r>
                <a:r>
                  <a:rPr lang="it-IT" sz="1600" b="0" dirty="0">
                    <a:solidFill>
                      <a:srgbClr val="000000"/>
                    </a:solidFill>
                    <a:latin typeface="Helvetica" panose="020B0604020202020204"/>
                    <a:cs typeface="Helvetica" panose="020B0604020202020204"/>
                  </a:rPr>
                  <a:t> the case in </a:t>
                </a:r>
                <a:r>
                  <a:rPr lang="it-IT" sz="1600" b="0" dirty="0" err="1">
                    <a:solidFill>
                      <a:srgbClr val="000000"/>
                    </a:solidFill>
                    <a:latin typeface="Helvetica" panose="020B0604020202020204"/>
                    <a:cs typeface="Helvetica" panose="020B0604020202020204"/>
                  </a:rPr>
                  <a:t>which</a:t>
                </a:r>
                <a:r>
                  <a:rPr lang="it-IT" sz="1600" b="0" dirty="0">
                    <a:solidFill>
                      <a:srgbClr val="000000"/>
                    </a:solidFill>
                    <a:latin typeface="Helvetica" panose="020B0604020202020204"/>
                    <a:cs typeface="Helvetica" panose="020B0604020202020204"/>
                  </a:rPr>
                  <a:t> </a:t>
                </a:r>
                <a:r>
                  <a:rPr lang="it-IT" sz="1600" b="0" dirty="0" err="1">
                    <a:solidFill>
                      <a:srgbClr val="000000"/>
                    </a:solidFill>
                    <a:latin typeface="Helvetica" panose="020B0604020202020204"/>
                    <a:cs typeface="Helvetica" panose="020B0604020202020204"/>
                  </a:rPr>
                  <a:t>there</a:t>
                </a:r>
                <a:r>
                  <a:rPr lang="it-IT" sz="1600" b="0" dirty="0">
                    <a:solidFill>
                      <a:srgbClr val="000000"/>
                    </a:solidFill>
                    <a:latin typeface="Helvetica" panose="020B0604020202020204"/>
                    <a:cs typeface="Helvetica" panose="020B0604020202020204"/>
                  </a:rPr>
                  <a:t> </a:t>
                </a:r>
                <a:r>
                  <a:rPr lang="it-IT" sz="1600" b="0" dirty="0" err="1">
                    <a:solidFill>
                      <a:srgbClr val="000000"/>
                    </a:solidFill>
                    <a:latin typeface="Helvetica" panose="020B0604020202020204"/>
                    <a:cs typeface="Helvetica" panose="020B0604020202020204"/>
                  </a:rPr>
                  <a:t>is</a:t>
                </a:r>
                <a:r>
                  <a:rPr lang="it-IT" sz="1600" b="0" dirty="0">
                    <a:solidFill>
                      <a:srgbClr val="000000"/>
                    </a:solidFill>
                    <a:latin typeface="Helvetica" panose="020B0604020202020204"/>
                    <a:cs typeface="Helvetica" panose="020B0604020202020204"/>
                  </a:rPr>
                  <a:t> high contact </a:t>
                </a:r>
                <a:r>
                  <a:rPr lang="it-IT" sz="1600" b="0" dirty="0" err="1">
                    <a:solidFill>
                      <a:srgbClr val="000000"/>
                    </a:solidFill>
                    <a:latin typeface="Helvetica" panose="020B0604020202020204"/>
                    <a:cs typeface="Helvetica" panose="020B0604020202020204"/>
                  </a:rPr>
                  <a:t>resistance</a:t>
                </a:r>
                <a:r>
                  <a:rPr lang="it-IT" sz="1600" b="0" dirty="0">
                    <a:solidFill>
                      <a:srgbClr val="000000"/>
                    </a:solidFill>
                    <a:latin typeface="Helvetica" panose="020B0604020202020204"/>
                    <a:cs typeface="Helvetica" panose="020B0604020202020204"/>
                  </a:rPr>
                  <a:t>;</a:t>
                </a:r>
              </a:p>
              <a:p>
                <a:pPr marL="285750" indent="-285750">
                  <a:buFont typeface="Arial" panose="020B0604020202020204" pitchFamily="34" charset="0"/>
                  <a:buChar char="•"/>
                </a:pPr>
                <a14:m>
                  <m:oMath xmlns:m="http://schemas.openxmlformats.org/officeDocument/2006/math">
                    <m:r>
                      <a:rPr lang="it-IT" sz="1600" i="1" smtClean="0">
                        <a:solidFill>
                          <a:srgbClr val="000000"/>
                        </a:solidFill>
                        <a:latin typeface="Cambria Math" panose="02040503050406030204" pitchFamily="18" charset="0"/>
                        <a:ea typeface="Cambria Math" panose="02040503050406030204" pitchFamily="18" charset="0"/>
                      </a:rPr>
                      <m:t>𝑟</m:t>
                    </m:r>
                  </m:oMath>
                </a14:m>
                <a:r>
                  <a:rPr lang="it-IT" sz="1600" dirty="0">
                    <a:solidFill>
                      <a:srgbClr val="000000"/>
                    </a:solidFill>
                    <a:latin typeface="Helvetica" panose="020B0604020202020204"/>
                    <a:ea typeface="Cambria Math" panose="02040503050406030204" pitchFamily="18" charset="0"/>
                    <a:cs typeface="Helvetica" panose="020B0604020202020204"/>
                  </a:rPr>
                  <a:t>: Cu/non-Cu ratio;</a:t>
                </a:r>
              </a:p>
              <a:p>
                <a:pPr marL="285750" indent="-285750">
                  <a:buFont typeface="Arial" panose="020B0604020202020204" pitchFamily="34" charset="0"/>
                  <a:buChar char="•"/>
                </a:pPr>
                <a14:m>
                  <m:oMath xmlns:m="http://schemas.openxmlformats.org/officeDocument/2006/math">
                    <m:r>
                      <m:rPr>
                        <m:sty m:val="p"/>
                      </m:rPr>
                      <a:rPr lang="el-GR" sz="1600" i="1">
                        <a:solidFill>
                          <a:srgbClr val="000000"/>
                        </a:solidFill>
                        <a:latin typeface="Cambria Math" panose="02040503050406030204" pitchFamily="18" charset="0"/>
                      </a:rPr>
                      <m:t>λ</m:t>
                    </m:r>
                    <m:r>
                      <a:rPr lang="it-IT" sz="1600" i="1">
                        <a:solidFill>
                          <a:srgbClr val="000000"/>
                        </a:solidFill>
                        <a:latin typeface="Cambria Math" panose="02040503050406030204" pitchFamily="18" charset="0"/>
                      </a:rPr>
                      <m:t>=</m:t>
                    </m:r>
                    <m:f>
                      <m:fPr>
                        <m:ctrlPr>
                          <a:rPr lang="it-IT" sz="1600" i="1">
                            <a:solidFill>
                              <a:srgbClr val="000000"/>
                            </a:solidFill>
                            <a:latin typeface="Cambria Math" panose="02040503050406030204" pitchFamily="18" charset="0"/>
                          </a:rPr>
                        </m:ctrlPr>
                      </m:fPr>
                      <m:num>
                        <m:r>
                          <a:rPr lang="it-IT" sz="1600" i="1">
                            <a:solidFill>
                              <a:srgbClr val="000000"/>
                            </a:solidFill>
                            <a:latin typeface="Cambria Math" panose="02040503050406030204" pitchFamily="18" charset="0"/>
                          </a:rPr>
                          <m:t>1</m:t>
                        </m:r>
                      </m:num>
                      <m:den>
                        <m:r>
                          <a:rPr lang="it-IT" sz="1600" i="1">
                            <a:solidFill>
                              <a:srgbClr val="000000"/>
                            </a:solidFill>
                            <a:latin typeface="Cambria Math" panose="02040503050406030204" pitchFamily="18" charset="0"/>
                          </a:rPr>
                          <m:t>1+</m:t>
                        </m:r>
                        <m:r>
                          <a:rPr lang="it-IT" sz="1600" i="1">
                            <a:solidFill>
                              <a:srgbClr val="000000"/>
                            </a:solidFill>
                            <a:latin typeface="Cambria Math" panose="02040503050406030204" pitchFamily="18" charset="0"/>
                          </a:rPr>
                          <m:t>𝑟</m:t>
                        </m:r>
                      </m:den>
                    </m:f>
                    <m:r>
                      <a:rPr lang="it-IT" sz="1600" i="1">
                        <a:solidFill>
                          <a:srgbClr val="000000"/>
                        </a:solidFill>
                        <a:latin typeface="Cambria Math" panose="02040503050406030204" pitchFamily="18" charset="0"/>
                      </a:rPr>
                      <m:t> </m:t>
                    </m:r>
                    <m:r>
                      <m:rPr>
                        <m:nor/>
                      </m:rPr>
                      <a:rPr lang="it-IT" sz="1600" dirty="0" err="1">
                        <a:solidFill>
                          <a:srgbClr val="000000"/>
                        </a:solidFill>
                        <a:latin typeface="Helvetica" panose="020B0604020202020204"/>
                        <a:ea typeface="Cambria Math" panose="02040503050406030204" pitchFamily="18" charset="0"/>
                        <a:cs typeface="Helvetica" panose="020B0604020202020204"/>
                      </a:rPr>
                      <m:t>superconductor</m:t>
                    </m:r>
                    <m:r>
                      <m:rPr>
                        <m:nor/>
                      </m:rPr>
                      <a:rPr lang="it-IT" sz="1600" dirty="0">
                        <a:solidFill>
                          <a:srgbClr val="000000"/>
                        </a:solidFill>
                        <a:latin typeface="Helvetica" panose="020B0604020202020204"/>
                        <a:ea typeface="Cambria Math" panose="02040503050406030204" pitchFamily="18" charset="0"/>
                        <a:cs typeface="Helvetica" panose="020B0604020202020204"/>
                      </a:rPr>
                      <m:t> </m:t>
                    </m:r>
                    <m:r>
                      <m:rPr>
                        <m:nor/>
                      </m:rPr>
                      <a:rPr lang="it-IT" sz="1600" dirty="0" err="1">
                        <a:solidFill>
                          <a:srgbClr val="000000"/>
                        </a:solidFill>
                        <a:latin typeface="Helvetica" panose="020B0604020202020204"/>
                        <a:ea typeface="Cambria Math" panose="02040503050406030204" pitchFamily="18" charset="0"/>
                        <a:cs typeface="Helvetica" panose="020B0604020202020204"/>
                      </a:rPr>
                      <m:t>fraction</m:t>
                    </m:r>
                    <m:r>
                      <m:rPr>
                        <m:nor/>
                      </m:rPr>
                      <a:rPr lang="it-IT" sz="1600" b="0" i="0" dirty="0" smtClean="0">
                        <a:solidFill>
                          <a:srgbClr val="000000"/>
                        </a:solidFill>
                        <a:latin typeface="Helvetica" panose="020B0604020202020204"/>
                        <a:ea typeface="Cambria Math" panose="02040503050406030204" pitchFamily="18" charset="0"/>
                        <a:cs typeface="Helvetica" panose="020B0604020202020204"/>
                      </a:rPr>
                      <m:t>.</m:t>
                    </m:r>
                  </m:oMath>
                </a14:m>
                <a:endParaRPr lang="it-IT" sz="1600" dirty="0">
                  <a:solidFill>
                    <a:srgbClr val="000000"/>
                  </a:solidFill>
                  <a:latin typeface="Helvetica" panose="020B0604020202020204"/>
                  <a:ea typeface="Cambria Math" panose="02040503050406030204" pitchFamily="18" charset="0"/>
                  <a:cs typeface="Helvetica" panose="020B0604020202020204"/>
                </a:endParaRPr>
              </a:p>
            </p:txBody>
          </p:sp>
        </mc:Choice>
        <mc:Fallback>
          <p:sp>
            <p:nvSpPr>
              <p:cNvPr id="20" name="CasellaDiTesto 19">
                <a:extLst>
                  <a:ext uri="{FF2B5EF4-FFF2-40B4-BE49-F238E27FC236}">
                    <a16:creationId xmlns:a16="http://schemas.microsoft.com/office/drawing/2014/main" id="{BFE11F0E-CA5B-C660-8278-29D620F259C7}"/>
                  </a:ext>
                </a:extLst>
              </p:cNvPr>
              <p:cNvSpPr txBox="1">
                <a:spLocks noRot="1" noChangeAspect="1" noMove="1" noResize="1" noEditPoints="1" noAdjustHandles="1" noChangeArrowheads="1" noChangeShapeType="1" noTextEdit="1"/>
              </p:cNvSpPr>
              <p:nvPr/>
            </p:nvSpPr>
            <p:spPr>
              <a:xfrm>
                <a:off x="3968318" y="1575903"/>
                <a:ext cx="5212997" cy="4032001"/>
              </a:xfrm>
              <a:prstGeom prst="rect">
                <a:avLst/>
              </a:prstGeom>
              <a:blipFill>
                <a:blip r:embed="rId4"/>
                <a:stretch>
                  <a:fillRect l="-702" t="-454"/>
                </a:stretch>
              </a:blipFill>
            </p:spPr>
            <p:txBody>
              <a:bodyPr/>
              <a:lstStyle/>
              <a:p>
                <a:r>
                  <a:rPr lang="it-IT">
                    <a:noFill/>
                  </a:rPr>
                  <a:t> </a:t>
                </a:r>
              </a:p>
            </p:txBody>
          </p:sp>
        </mc:Fallback>
      </mc:AlternateContent>
    </p:spTree>
    <p:extLst>
      <p:ext uri="{BB962C8B-B14F-4D97-AF65-F5344CB8AC3E}">
        <p14:creationId xmlns:p14="http://schemas.microsoft.com/office/powerpoint/2010/main" val="29192735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egnaposto contenuto 1">
                <a:extLst>
                  <a:ext uri="{FF2B5EF4-FFF2-40B4-BE49-F238E27FC236}">
                    <a16:creationId xmlns:a16="http://schemas.microsoft.com/office/drawing/2014/main" id="{8FB678FF-7F32-E1D3-EBA8-77CF0B9F7FCE}"/>
                  </a:ext>
                </a:extLst>
              </p:cNvPr>
              <p:cNvSpPr>
                <a:spLocks noGrp="1"/>
              </p:cNvSpPr>
              <p:nvPr>
                <p:ph idx="1"/>
              </p:nvPr>
            </p:nvSpPr>
            <p:spPr>
              <a:xfrm>
                <a:off x="222250" y="750458"/>
                <a:ext cx="8672513" cy="1714186"/>
              </a:xfrm>
            </p:spPr>
            <p:txBody>
              <a:bodyPr/>
              <a:lstStyle/>
              <a:p>
                <a:pPr marL="0" indent="0">
                  <a:buNone/>
                </a:pPr>
                <a:r>
                  <a:rPr lang="it-IT" sz="1800" dirty="0">
                    <a:solidFill>
                      <a:srgbClr val="000000"/>
                    </a:solidFill>
                    <a:latin typeface="Helvetica" panose="020B0604020202020204" pitchFamily="34" charset="0"/>
                    <a:cs typeface="Helvetica" panose="020B0604020202020204" pitchFamily="34" charset="0"/>
                  </a:rPr>
                  <a:t>Considering the </a:t>
                </a:r>
                <a:r>
                  <a:rPr lang="it-IT" sz="1800" dirty="0" err="1">
                    <a:solidFill>
                      <a:srgbClr val="000000"/>
                    </a:solidFill>
                    <a:latin typeface="Helvetica" panose="020B0604020202020204" pitchFamily="34" charset="0"/>
                    <a:cs typeface="Helvetica" panose="020B0604020202020204" pitchFamily="34" charset="0"/>
                  </a:rPr>
                  <a:t>ramping</a:t>
                </a:r>
                <a:r>
                  <a:rPr lang="it-IT" sz="1800" dirty="0">
                    <a:solidFill>
                      <a:srgbClr val="000000"/>
                    </a:solidFill>
                    <a:latin typeface="Helvetica" panose="020B0604020202020204" pitchFamily="34" charset="0"/>
                    <a:cs typeface="Helvetica" panose="020B0604020202020204" pitchFamily="34" charset="0"/>
                  </a:rPr>
                  <a:t> in the </a:t>
                </a:r>
                <a:r>
                  <a:rPr lang="it-IT" sz="1800" dirty="0" err="1">
                    <a:solidFill>
                      <a:srgbClr val="000000"/>
                    </a:solidFill>
                    <a:latin typeface="Helvetica" panose="020B0604020202020204" pitchFamily="34" charset="0"/>
                    <a:cs typeface="Helvetica" panose="020B0604020202020204" pitchFamily="34" charset="0"/>
                  </a:rPr>
                  <a:t>magnetic</a:t>
                </a:r>
                <a:r>
                  <a:rPr lang="it-IT" sz="1800" dirty="0">
                    <a:solidFill>
                      <a:srgbClr val="000000"/>
                    </a:solidFill>
                    <a:latin typeface="Helvetica" panose="020B0604020202020204" pitchFamily="34" charset="0"/>
                    <a:cs typeface="Helvetica" panose="020B0604020202020204" pitchFamily="34" charset="0"/>
                  </a:rPr>
                  <a:t> field </a:t>
                </a:r>
                <a:r>
                  <a:rPr lang="it-IT" sz="1800" dirty="0" err="1">
                    <a:solidFill>
                      <a:srgbClr val="000000"/>
                    </a:solidFill>
                    <a:latin typeface="Helvetica" panose="020B0604020202020204" pitchFamily="34" charset="0"/>
                    <a:cs typeface="Helvetica" panose="020B0604020202020204" pitchFamily="34" charset="0"/>
                  </a:rPr>
                  <a:t>is</a:t>
                </a:r>
                <a:r>
                  <a:rPr lang="it-IT" sz="1800" dirty="0">
                    <a:solidFill>
                      <a:srgbClr val="000000"/>
                    </a:solidFill>
                    <a:latin typeface="Helvetica" panose="020B0604020202020204" pitchFamily="34" charset="0"/>
                    <a:cs typeface="Helvetica" panose="020B0604020202020204" pitchFamily="34" charset="0"/>
                  </a:rPr>
                  <a:t> </a:t>
                </a:r>
                <a:r>
                  <a:rPr lang="it-IT" sz="1800" dirty="0" err="1">
                    <a:solidFill>
                      <a:srgbClr val="000000"/>
                    </a:solidFill>
                    <a:latin typeface="Helvetica" panose="020B0604020202020204" pitchFamily="34" charset="0"/>
                    <a:cs typeface="Helvetica" panose="020B0604020202020204" pitchFamily="34" charset="0"/>
                  </a:rPr>
                  <a:t>possible</a:t>
                </a:r>
                <a:r>
                  <a:rPr lang="it-IT" sz="1800" dirty="0">
                    <a:solidFill>
                      <a:srgbClr val="000000"/>
                    </a:solidFill>
                    <a:latin typeface="Helvetica" panose="020B0604020202020204" pitchFamily="34" charset="0"/>
                    <a:cs typeface="Helvetica" panose="020B0604020202020204" pitchFamily="34" charset="0"/>
                  </a:rPr>
                  <a:t> to </a:t>
                </a:r>
                <a:r>
                  <a:rPr lang="it-IT" sz="1800" dirty="0" err="1">
                    <a:solidFill>
                      <a:srgbClr val="000000"/>
                    </a:solidFill>
                    <a:latin typeface="Helvetica" panose="020B0604020202020204" pitchFamily="34" charset="0"/>
                    <a:cs typeface="Helvetica" panose="020B0604020202020204" pitchFamily="34" charset="0"/>
                  </a:rPr>
                  <a:t>calculate</a:t>
                </a:r>
                <a:r>
                  <a:rPr lang="it-IT" sz="1800" dirty="0">
                    <a:solidFill>
                      <a:srgbClr val="000000"/>
                    </a:solidFill>
                    <a:latin typeface="Helvetica" panose="020B0604020202020204" pitchFamily="34" charset="0"/>
                    <a:cs typeface="Helvetica" panose="020B0604020202020204" pitchFamily="34" charset="0"/>
                  </a:rPr>
                  <a:t> the energy per </a:t>
                </a:r>
                <a:r>
                  <a:rPr lang="it-IT" sz="1800" dirty="0" err="1">
                    <a:solidFill>
                      <a:srgbClr val="000000"/>
                    </a:solidFill>
                    <a:latin typeface="Helvetica" panose="020B0604020202020204" pitchFamily="34" charset="0"/>
                    <a:cs typeface="Helvetica" panose="020B0604020202020204" pitchFamily="34" charset="0"/>
                  </a:rPr>
                  <a:t>unit</a:t>
                </a:r>
                <a:r>
                  <a:rPr lang="it-IT" sz="1800" dirty="0">
                    <a:solidFill>
                      <a:srgbClr val="000000"/>
                    </a:solidFill>
                    <a:latin typeface="Helvetica" panose="020B0604020202020204" pitchFamily="34" charset="0"/>
                    <a:cs typeface="Helvetica" panose="020B0604020202020204" pitchFamily="34" charset="0"/>
                  </a:rPr>
                  <a:t> volume and per </a:t>
                </a:r>
                <a:r>
                  <a:rPr lang="it-IT" sz="1800" dirty="0" err="1">
                    <a:solidFill>
                      <a:srgbClr val="000000"/>
                    </a:solidFill>
                    <a:latin typeface="Helvetica" panose="020B0604020202020204" pitchFamily="34" charset="0"/>
                    <a:cs typeface="Helvetica" panose="020B0604020202020204" pitchFamily="34" charset="0"/>
                  </a:rPr>
                  <a:t>cycle</a:t>
                </a:r>
                <a:r>
                  <a:rPr lang="it-IT" sz="1800" dirty="0">
                    <a:solidFill>
                      <a:srgbClr val="000000"/>
                    </a:solidFill>
                    <a:latin typeface="Helvetica" panose="020B0604020202020204" pitchFamily="34" charset="0"/>
                    <a:cs typeface="Helvetica" panose="020B0604020202020204" pitchFamily="34" charset="0"/>
                  </a:rPr>
                  <a:t> </a:t>
                </a:r>
                <a:r>
                  <a:rPr lang="it-IT" sz="1800" dirty="0" err="1">
                    <a:solidFill>
                      <a:srgbClr val="000000"/>
                    </a:solidFill>
                    <a:latin typeface="Helvetica" panose="020B0604020202020204" pitchFamily="34" charset="0"/>
                    <a:cs typeface="Helvetica" panose="020B0604020202020204" pitchFamily="34" charset="0"/>
                  </a:rPr>
                  <a:t>deposited</a:t>
                </a:r>
                <a:r>
                  <a:rPr lang="it-IT" sz="1800" dirty="0">
                    <a:solidFill>
                      <a:srgbClr val="000000"/>
                    </a:solidFill>
                    <a:latin typeface="Helvetica" panose="020B0604020202020204" pitchFamily="34" charset="0"/>
                    <a:cs typeface="Helvetica" panose="020B0604020202020204" pitchFamily="34" charset="0"/>
                  </a:rPr>
                  <a:t> in the </a:t>
                </a:r>
                <a:r>
                  <a:rPr lang="it-IT" sz="1800" dirty="0" err="1">
                    <a:solidFill>
                      <a:srgbClr val="000000"/>
                    </a:solidFill>
                    <a:latin typeface="Helvetica" panose="020B0604020202020204" pitchFamily="34" charset="0"/>
                    <a:cs typeface="Helvetica" panose="020B0604020202020204" pitchFamily="34" charset="0"/>
                  </a:rPr>
                  <a:t>superconductor</a:t>
                </a:r>
                <a:r>
                  <a:rPr lang="it-IT" sz="1800" dirty="0">
                    <a:solidFill>
                      <a:srgbClr val="000000"/>
                    </a:solidFill>
                    <a:latin typeface="Helvetica" panose="020B0604020202020204" pitchFamily="34" charset="0"/>
                    <a:cs typeface="Helvetica" panose="020B0604020202020204" pitchFamily="34" charset="0"/>
                  </a:rPr>
                  <a:t> </a:t>
                </a:r>
                <a:r>
                  <a:rPr lang="it-IT" sz="1800" dirty="0" err="1">
                    <a:solidFill>
                      <a:srgbClr val="000000"/>
                    </a:solidFill>
                    <a:latin typeface="Helvetica" panose="020B0604020202020204" pitchFamily="34" charset="0"/>
                    <a:cs typeface="Helvetica" panose="020B0604020202020204" pitchFamily="34" charset="0"/>
                  </a:rPr>
                  <a:t>magnet</a:t>
                </a:r>
                <a:r>
                  <a:rPr lang="it-IT" sz="1800" dirty="0">
                    <a:solidFill>
                      <a:srgbClr val="000000"/>
                    </a:solidFill>
                    <a:latin typeface="Helvetica" panose="020B0604020202020204" pitchFamily="34" charset="0"/>
                    <a:cs typeface="Helvetica" panose="020B0604020202020204" pitchFamily="34" charset="0"/>
                  </a:rPr>
                  <a:t>, in case of </a:t>
                </a:r>
                <a:r>
                  <a:rPr lang="it-IT" sz="1800" dirty="0" err="1">
                    <a:solidFill>
                      <a:srgbClr val="000000"/>
                    </a:solidFill>
                    <a:latin typeface="Helvetica" panose="020B0604020202020204" pitchFamily="34" charset="0"/>
                    <a:cs typeface="Helvetica" panose="020B0604020202020204" pitchFamily="34" charset="0"/>
                  </a:rPr>
                  <a:t>triangular</a:t>
                </a:r>
                <a:r>
                  <a:rPr lang="it-IT" sz="1800" dirty="0">
                    <a:solidFill>
                      <a:srgbClr val="000000"/>
                    </a:solidFill>
                    <a:latin typeface="Helvetica" panose="020B0604020202020204" pitchFamily="34" charset="0"/>
                    <a:cs typeface="Helvetica" panose="020B0604020202020204" pitchFamily="34" charset="0"/>
                  </a:rPr>
                  <a:t> </a:t>
                </a:r>
                <a:r>
                  <a:rPr lang="it-IT" sz="1800" dirty="0" err="1">
                    <a:solidFill>
                      <a:srgbClr val="000000"/>
                    </a:solidFill>
                    <a:latin typeface="Helvetica" panose="020B0604020202020204" pitchFamily="34" charset="0"/>
                    <a:cs typeface="Helvetica" panose="020B0604020202020204" pitchFamily="34" charset="0"/>
                  </a:rPr>
                  <a:t>magnetic</a:t>
                </a:r>
                <a:r>
                  <a:rPr lang="it-IT" sz="1800" dirty="0">
                    <a:solidFill>
                      <a:srgbClr val="000000"/>
                    </a:solidFill>
                    <a:latin typeface="Helvetica" panose="020B0604020202020204" pitchFamily="34" charset="0"/>
                    <a:cs typeface="Helvetica" panose="020B0604020202020204" pitchFamily="34" charset="0"/>
                  </a:rPr>
                  <a:t> field </a:t>
                </a:r>
                <a:r>
                  <a:rPr lang="it-IT" sz="1800" dirty="0" err="1">
                    <a:solidFill>
                      <a:srgbClr val="000000"/>
                    </a:solidFill>
                    <a:latin typeface="Helvetica" panose="020B0604020202020204" pitchFamily="34" charset="0"/>
                    <a:cs typeface="Helvetica" panose="020B0604020202020204" pitchFamily="34" charset="0"/>
                  </a:rPr>
                  <a:t>as</a:t>
                </a:r>
                <a:r>
                  <a:rPr lang="it-IT" sz="1800" dirty="0">
                    <a:solidFill>
                      <a:srgbClr val="000000"/>
                    </a:solidFill>
                    <a:latin typeface="Helvetica" panose="020B0604020202020204" pitchFamily="34" charset="0"/>
                    <a:cs typeface="Helvetica" panose="020B0604020202020204" pitchFamily="34" charset="0"/>
                  </a:rPr>
                  <a:t>:</a:t>
                </a:r>
                <a:endParaRPr lang="it-IT" sz="1000" i="1" dirty="0">
                  <a:solidFill>
                    <a:srgbClr val="000000"/>
                  </a:solidFill>
                  <a:latin typeface="Cambria Math" panose="02040503050406030204" pitchFamily="18" charset="0"/>
                </a:endParaRPr>
              </a:p>
              <a:p>
                <a:pPr marL="0" indent="0" algn="ctr">
                  <a:buNone/>
                </a:pPr>
                <a14:m>
                  <m:oMath xmlns:m="http://schemas.openxmlformats.org/officeDocument/2006/math">
                    <m:sSub>
                      <m:sSubPr>
                        <m:ctrlPr>
                          <a:rPr lang="it-IT" sz="2000" i="1" smtClean="0">
                            <a:solidFill>
                              <a:srgbClr val="000000"/>
                            </a:solidFill>
                            <a:latin typeface="Cambria Math" panose="02040503050406030204" pitchFamily="18" charset="0"/>
                          </a:rPr>
                        </m:ctrlPr>
                      </m:sSubPr>
                      <m:e>
                        <m:r>
                          <a:rPr lang="it-IT" sz="2000" b="0" i="1" smtClean="0">
                            <a:solidFill>
                              <a:srgbClr val="000000"/>
                            </a:solidFill>
                            <a:latin typeface="Cambria Math" panose="02040503050406030204" pitchFamily="18" charset="0"/>
                          </a:rPr>
                          <m:t>𝑄</m:t>
                        </m:r>
                      </m:e>
                      <m:sub>
                        <m:r>
                          <a:rPr lang="it-IT" sz="2000" b="0" i="1" smtClean="0">
                            <a:solidFill>
                              <a:srgbClr val="000000"/>
                            </a:solidFill>
                            <a:latin typeface="Cambria Math" panose="02040503050406030204" pitchFamily="18" charset="0"/>
                          </a:rPr>
                          <m:t>𝑒</m:t>
                        </m:r>
                      </m:sub>
                    </m:sSub>
                    <m:r>
                      <a:rPr lang="it-IT" sz="2000" b="0" i="1" smtClean="0">
                        <a:solidFill>
                          <a:srgbClr val="000000"/>
                        </a:solidFill>
                        <a:latin typeface="Cambria Math" panose="02040503050406030204" pitchFamily="18" charset="0"/>
                      </a:rPr>
                      <m:t>=2</m:t>
                    </m:r>
                    <m:nary>
                      <m:naryPr>
                        <m:ctrlPr>
                          <a:rPr lang="it-IT" sz="2000" b="0" i="1" smtClean="0">
                            <a:solidFill>
                              <a:srgbClr val="000000"/>
                            </a:solidFill>
                            <a:latin typeface="Cambria Math" panose="02040503050406030204" pitchFamily="18" charset="0"/>
                          </a:rPr>
                        </m:ctrlPr>
                      </m:naryPr>
                      <m:sub>
                        <m:r>
                          <m:rPr>
                            <m:brk m:alnAt="23"/>
                          </m:rPr>
                          <a:rPr lang="it-IT" sz="2000" b="0" i="1" smtClean="0">
                            <a:solidFill>
                              <a:srgbClr val="000000"/>
                            </a:solidFill>
                            <a:latin typeface="Cambria Math" panose="02040503050406030204" pitchFamily="18" charset="0"/>
                          </a:rPr>
                          <m:t>0</m:t>
                        </m:r>
                      </m:sub>
                      <m:sup>
                        <m:sSub>
                          <m:sSubPr>
                            <m:ctrlPr>
                              <a:rPr lang="it-IT" sz="2000" b="0" i="1" smtClean="0">
                                <a:solidFill>
                                  <a:srgbClr val="000000"/>
                                </a:solidFill>
                                <a:latin typeface="Cambria Math" panose="02040503050406030204" pitchFamily="18" charset="0"/>
                              </a:rPr>
                            </m:ctrlPr>
                          </m:sSubPr>
                          <m:e>
                            <m:r>
                              <a:rPr lang="it-IT" sz="2000" b="0" i="1" smtClean="0">
                                <a:solidFill>
                                  <a:srgbClr val="000000"/>
                                </a:solidFill>
                                <a:latin typeface="Cambria Math" panose="02040503050406030204" pitchFamily="18" charset="0"/>
                              </a:rPr>
                              <m:t>𝑇</m:t>
                            </m:r>
                          </m:e>
                          <m:sub>
                            <m:r>
                              <a:rPr lang="it-IT" sz="2000" b="0" i="1" smtClean="0">
                                <a:solidFill>
                                  <a:srgbClr val="000000"/>
                                </a:solidFill>
                                <a:latin typeface="Cambria Math" panose="02040503050406030204" pitchFamily="18" charset="0"/>
                              </a:rPr>
                              <m:t>𝑚</m:t>
                            </m:r>
                          </m:sub>
                        </m:sSub>
                      </m:sup>
                      <m:e>
                        <m:sSub>
                          <m:sSubPr>
                            <m:ctrlPr>
                              <a:rPr lang="it-IT" sz="2000" b="0" i="1" smtClean="0">
                                <a:solidFill>
                                  <a:srgbClr val="000000"/>
                                </a:solidFill>
                                <a:latin typeface="Cambria Math" panose="02040503050406030204" pitchFamily="18" charset="0"/>
                              </a:rPr>
                            </m:ctrlPr>
                          </m:sSubPr>
                          <m:e>
                            <m:r>
                              <a:rPr lang="it-IT" sz="2000" b="0" i="1" smtClean="0">
                                <a:solidFill>
                                  <a:srgbClr val="000000"/>
                                </a:solidFill>
                                <a:latin typeface="Cambria Math" panose="02040503050406030204" pitchFamily="18" charset="0"/>
                              </a:rPr>
                              <m:t>𝑃</m:t>
                            </m:r>
                          </m:e>
                          <m:sub>
                            <m:r>
                              <a:rPr lang="it-IT" sz="2000" b="0" i="1" smtClean="0">
                                <a:solidFill>
                                  <a:srgbClr val="000000"/>
                                </a:solidFill>
                                <a:latin typeface="Cambria Math" panose="02040503050406030204" pitchFamily="18" charset="0"/>
                              </a:rPr>
                              <m:t>𝑒</m:t>
                            </m:r>
                          </m:sub>
                        </m:sSub>
                        <m:r>
                          <a:rPr lang="it-IT" sz="2000" b="0" i="1" smtClean="0">
                            <a:solidFill>
                              <a:srgbClr val="000000"/>
                            </a:solidFill>
                            <a:latin typeface="Cambria Math" panose="02040503050406030204" pitchFamily="18" charset="0"/>
                          </a:rPr>
                          <m:t>ⅆ</m:t>
                        </m:r>
                        <m:r>
                          <a:rPr lang="it-IT" sz="2000" b="0" i="1" smtClean="0">
                            <a:solidFill>
                              <a:srgbClr val="000000"/>
                            </a:solidFill>
                            <a:latin typeface="Cambria Math" panose="02040503050406030204" pitchFamily="18" charset="0"/>
                          </a:rPr>
                          <m:t>𝑡</m:t>
                        </m:r>
                        <m:r>
                          <a:rPr lang="it-IT" sz="2000" b="0" i="1" smtClean="0">
                            <a:solidFill>
                              <a:srgbClr val="000000"/>
                            </a:solidFill>
                            <a:latin typeface="Cambria Math" panose="02040503050406030204" pitchFamily="18" charset="0"/>
                          </a:rPr>
                          <m:t>=</m:t>
                        </m:r>
                      </m:e>
                    </m:nary>
                    <m:r>
                      <a:rPr lang="it-IT" sz="2000" b="0" i="1" smtClean="0">
                        <a:solidFill>
                          <a:srgbClr val="000000"/>
                        </a:solidFill>
                        <a:latin typeface="Cambria Math" panose="02040503050406030204" pitchFamily="18" charset="0"/>
                      </a:rPr>
                      <m:t>4</m:t>
                    </m:r>
                    <m:f>
                      <m:fPr>
                        <m:ctrlPr>
                          <a:rPr lang="it-IT" sz="2000" b="0" i="1" smtClean="0">
                            <a:solidFill>
                              <a:srgbClr val="000000"/>
                            </a:solidFill>
                            <a:latin typeface="Cambria Math" panose="02040503050406030204" pitchFamily="18" charset="0"/>
                          </a:rPr>
                        </m:ctrlPr>
                      </m:fPr>
                      <m:num>
                        <m:r>
                          <a:rPr lang="it-IT" sz="2000" b="0" i="1" smtClean="0">
                            <a:solidFill>
                              <a:srgbClr val="000000"/>
                            </a:solidFill>
                            <a:latin typeface="Cambria Math" panose="02040503050406030204" pitchFamily="18" charset="0"/>
                            <a:ea typeface="Cambria Math" panose="02040503050406030204" pitchFamily="18" charset="0"/>
                          </a:rPr>
                          <m:t>𝜏</m:t>
                        </m:r>
                      </m:num>
                      <m:den>
                        <m:sSub>
                          <m:sSubPr>
                            <m:ctrlPr>
                              <a:rPr lang="it-IT" sz="2000" i="1">
                                <a:solidFill>
                                  <a:srgbClr val="000000"/>
                                </a:solidFill>
                                <a:latin typeface="Cambria Math" panose="02040503050406030204" pitchFamily="18" charset="0"/>
                              </a:rPr>
                            </m:ctrlPr>
                          </m:sSubPr>
                          <m:e>
                            <m:r>
                              <a:rPr lang="it-IT" sz="2000" i="1">
                                <a:solidFill>
                                  <a:srgbClr val="000000"/>
                                </a:solidFill>
                                <a:latin typeface="Cambria Math" panose="02040503050406030204" pitchFamily="18" charset="0"/>
                                <a:ea typeface="Cambria Math" panose="02040503050406030204" pitchFamily="18" charset="0"/>
                              </a:rPr>
                              <m:t>𝜇</m:t>
                            </m:r>
                          </m:e>
                          <m:sub>
                            <m:r>
                              <a:rPr lang="it-IT" sz="2000" i="1">
                                <a:solidFill>
                                  <a:srgbClr val="000000"/>
                                </a:solidFill>
                                <a:latin typeface="Cambria Math" panose="02040503050406030204" pitchFamily="18" charset="0"/>
                              </a:rPr>
                              <m:t>0</m:t>
                            </m:r>
                          </m:sub>
                        </m:sSub>
                      </m:den>
                    </m:f>
                    <m:f>
                      <m:fPr>
                        <m:ctrlPr>
                          <a:rPr lang="it-IT" sz="2000" i="1" smtClean="0">
                            <a:solidFill>
                              <a:srgbClr val="000000"/>
                            </a:solidFill>
                            <a:latin typeface="Cambria Math" panose="02040503050406030204" pitchFamily="18" charset="0"/>
                          </a:rPr>
                        </m:ctrlPr>
                      </m:fPr>
                      <m:num>
                        <m:sSubSup>
                          <m:sSubSupPr>
                            <m:ctrlPr>
                              <a:rPr lang="it-IT" sz="2000" i="1" smtClean="0">
                                <a:solidFill>
                                  <a:srgbClr val="000000"/>
                                </a:solidFill>
                                <a:latin typeface="Cambria Math" panose="02040503050406030204" pitchFamily="18" charset="0"/>
                              </a:rPr>
                            </m:ctrlPr>
                          </m:sSubSupPr>
                          <m:e>
                            <m:r>
                              <a:rPr lang="it-IT" sz="2000" b="0" i="1" smtClean="0">
                                <a:solidFill>
                                  <a:srgbClr val="000000"/>
                                </a:solidFill>
                                <a:latin typeface="Cambria Math" panose="02040503050406030204" pitchFamily="18" charset="0"/>
                              </a:rPr>
                              <m:t>𝐵</m:t>
                            </m:r>
                          </m:e>
                          <m:sub>
                            <m:r>
                              <a:rPr lang="it-IT" sz="2000" b="0" i="1" smtClean="0">
                                <a:solidFill>
                                  <a:srgbClr val="000000"/>
                                </a:solidFill>
                                <a:latin typeface="Cambria Math" panose="02040503050406030204" pitchFamily="18" charset="0"/>
                              </a:rPr>
                              <m:t>𝑚</m:t>
                            </m:r>
                          </m:sub>
                          <m:sup>
                            <m:r>
                              <a:rPr lang="it-IT" sz="2000" b="0" i="1" smtClean="0">
                                <a:solidFill>
                                  <a:srgbClr val="000000"/>
                                </a:solidFill>
                                <a:latin typeface="Cambria Math" panose="02040503050406030204" pitchFamily="18" charset="0"/>
                              </a:rPr>
                              <m:t>2</m:t>
                            </m:r>
                          </m:sup>
                        </m:sSubSup>
                      </m:num>
                      <m:den>
                        <m:sSub>
                          <m:sSubPr>
                            <m:ctrlPr>
                              <a:rPr lang="it-IT" sz="2000" i="1" smtClean="0">
                                <a:solidFill>
                                  <a:srgbClr val="000000"/>
                                </a:solidFill>
                                <a:latin typeface="Cambria Math" panose="02040503050406030204" pitchFamily="18" charset="0"/>
                              </a:rPr>
                            </m:ctrlPr>
                          </m:sSubPr>
                          <m:e>
                            <m:r>
                              <a:rPr lang="it-IT" sz="2000" b="0" i="1" smtClean="0">
                                <a:solidFill>
                                  <a:srgbClr val="000000"/>
                                </a:solidFill>
                                <a:latin typeface="Cambria Math" panose="02040503050406030204" pitchFamily="18" charset="0"/>
                              </a:rPr>
                              <m:t>𝑇</m:t>
                            </m:r>
                          </m:e>
                          <m:sub>
                            <m:r>
                              <a:rPr lang="it-IT" sz="2000" b="0" i="1" smtClean="0">
                                <a:solidFill>
                                  <a:srgbClr val="000000"/>
                                </a:solidFill>
                                <a:latin typeface="Cambria Math" panose="02040503050406030204" pitchFamily="18" charset="0"/>
                              </a:rPr>
                              <m:t>𝑚</m:t>
                            </m:r>
                          </m:sub>
                        </m:sSub>
                      </m:den>
                    </m:f>
                    <m:r>
                      <a:rPr lang="it-IT" sz="2000" b="0" i="1" smtClean="0">
                        <a:solidFill>
                          <a:srgbClr val="000000"/>
                        </a:solidFill>
                        <a:latin typeface="Cambria Math" panose="02040503050406030204" pitchFamily="18" charset="0"/>
                      </a:rPr>
                      <m:t> =</m:t>
                    </m:r>
                    <m:f>
                      <m:fPr>
                        <m:ctrlPr>
                          <a:rPr lang="it-IT" sz="2000" i="1">
                            <a:solidFill>
                              <a:srgbClr val="000000"/>
                            </a:solidFill>
                            <a:latin typeface="Cambria Math" panose="02040503050406030204" pitchFamily="18" charset="0"/>
                          </a:rPr>
                        </m:ctrlPr>
                      </m:fPr>
                      <m:num>
                        <m:r>
                          <a:rPr lang="it-IT" sz="2000" b="0" i="1" smtClean="0">
                            <a:solidFill>
                              <a:srgbClr val="000000"/>
                            </a:solidFill>
                            <a:latin typeface="Cambria Math" panose="02040503050406030204" pitchFamily="18" charset="0"/>
                          </a:rPr>
                          <m:t>𝑓</m:t>
                        </m:r>
                      </m:num>
                      <m:den>
                        <m:sSup>
                          <m:sSupPr>
                            <m:ctrlPr>
                              <a:rPr lang="it-IT" sz="2000" i="1" smtClean="0">
                                <a:solidFill>
                                  <a:srgbClr val="000000"/>
                                </a:solidFill>
                                <a:latin typeface="Cambria Math" panose="02040503050406030204" pitchFamily="18" charset="0"/>
                              </a:rPr>
                            </m:ctrlPr>
                          </m:sSupPr>
                          <m:e>
                            <m:r>
                              <a:rPr lang="it-IT" sz="2000" i="1" smtClean="0">
                                <a:solidFill>
                                  <a:srgbClr val="000000"/>
                                </a:solidFill>
                                <a:latin typeface="Cambria Math" panose="02040503050406030204" pitchFamily="18" charset="0"/>
                                <a:ea typeface="Cambria Math" panose="02040503050406030204" pitchFamily="18" charset="0"/>
                              </a:rPr>
                              <m:t>𝜋</m:t>
                            </m:r>
                          </m:e>
                          <m:sup>
                            <m:r>
                              <a:rPr lang="it-IT" sz="2000" b="0" i="1" smtClean="0">
                                <a:solidFill>
                                  <a:srgbClr val="000000"/>
                                </a:solidFill>
                                <a:latin typeface="Cambria Math" panose="02040503050406030204" pitchFamily="18" charset="0"/>
                              </a:rPr>
                              <m:t>2</m:t>
                            </m:r>
                          </m:sup>
                        </m:sSup>
                        <m:sSub>
                          <m:sSubPr>
                            <m:ctrlPr>
                              <a:rPr lang="it-IT" sz="2000" i="1" smtClean="0">
                                <a:solidFill>
                                  <a:srgbClr val="000000"/>
                                </a:solidFill>
                                <a:latin typeface="Cambria Math" panose="02040503050406030204" pitchFamily="18" charset="0"/>
                                <a:ea typeface="Cambria Math" panose="02040503050406030204" pitchFamily="18" charset="0"/>
                              </a:rPr>
                            </m:ctrlPr>
                          </m:sSubPr>
                          <m:e>
                            <m:r>
                              <a:rPr lang="it-IT" sz="2000" i="1">
                                <a:solidFill>
                                  <a:srgbClr val="000000"/>
                                </a:solidFill>
                                <a:latin typeface="Cambria Math" panose="02040503050406030204" pitchFamily="18" charset="0"/>
                                <a:ea typeface="Cambria Math" panose="02040503050406030204" pitchFamily="18" charset="0"/>
                              </a:rPr>
                              <m:t>𝜌</m:t>
                            </m:r>
                          </m:e>
                          <m:sub>
                            <m:r>
                              <a:rPr lang="it-IT" sz="2000" i="1">
                                <a:solidFill>
                                  <a:srgbClr val="000000"/>
                                </a:solidFill>
                                <a:latin typeface="Cambria Math" panose="02040503050406030204" pitchFamily="18" charset="0"/>
                                <a:ea typeface="Cambria Math" panose="02040503050406030204" pitchFamily="18" charset="0"/>
                              </a:rPr>
                              <m:t>𝑒</m:t>
                            </m:r>
                          </m:sub>
                        </m:sSub>
                      </m:den>
                    </m:f>
                    <m:sSup>
                      <m:sSupPr>
                        <m:ctrlPr>
                          <a:rPr lang="it-IT" sz="2000" i="1">
                            <a:solidFill>
                              <a:schemeClr val="accent6">
                                <a:lumMod val="50000"/>
                              </a:schemeClr>
                            </a:solidFill>
                            <a:latin typeface="Cambria Math" panose="02040503050406030204" pitchFamily="18" charset="0"/>
                          </a:rPr>
                        </m:ctrlPr>
                      </m:sSupPr>
                      <m:e>
                        <m:d>
                          <m:dPr>
                            <m:ctrlPr>
                              <a:rPr lang="it-IT" sz="2000" i="1">
                                <a:solidFill>
                                  <a:schemeClr val="accent6">
                                    <a:lumMod val="50000"/>
                                  </a:schemeClr>
                                </a:solidFill>
                                <a:latin typeface="Cambria Math" panose="02040503050406030204" pitchFamily="18" charset="0"/>
                              </a:rPr>
                            </m:ctrlPr>
                          </m:dPr>
                          <m:e>
                            <m:sSub>
                              <m:sSubPr>
                                <m:ctrlPr>
                                  <a:rPr lang="it-IT" sz="2000" i="1">
                                    <a:solidFill>
                                      <a:schemeClr val="accent6">
                                        <a:lumMod val="50000"/>
                                      </a:schemeClr>
                                    </a:solidFill>
                                    <a:latin typeface="Cambria Math" panose="02040503050406030204" pitchFamily="18" charset="0"/>
                                  </a:rPr>
                                </m:ctrlPr>
                              </m:sSubPr>
                              <m:e>
                                <m:r>
                                  <a:rPr lang="it-IT" sz="2000" i="1">
                                    <a:solidFill>
                                      <a:schemeClr val="accent6">
                                        <a:lumMod val="50000"/>
                                      </a:schemeClr>
                                    </a:solidFill>
                                    <a:latin typeface="Cambria Math" panose="02040503050406030204" pitchFamily="18" charset="0"/>
                                  </a:rPr>
                                  <m:t>𝐵</m:t>
                                </m:r>
                              </m:e>
                              <m:sub>
                                <m:r>
                                  <a:rPr lang="it-IT" sz="2000" i="1">
                                    <a:solidFill>
                                      <a:schemeClr val="accent6">
                                        <a:lumMod val="50000"/>
                                      </a:schemeClr>
                                    </a:solidFill>
                                    <a:latin typeface="Cambria Math" panose="02040503050406030204" pitchFamily="18" charset="0"/>
                                  </a:rPr>
                                  <m:t>𝑚</m:t>
                                </m:r>
                              </m:sub>
                            </m:sSub>
                            <m:sSub>
                              <m:sSubPr>
                                <m:ctrlPr>
                                  <a:rPr lang="it-IT" sz="2000" i="1">
                                    <a:solidFill>
                                      <a:schemeClr val="accent6">
                                        <a:lumMod val="50000"/>
                                      </a:schemeClr>
                                    </a:solidFill>
                                    <a:latin typeface="Cambria Math" panose="02040503050406030204" pitchFamily="18" charset="0"/>
                                  </a:rPr>
                                </m:ctrlPr>
                              </m:sSubPr>
                              <m:e>
                                <m:r>
                                  <a:rPr lang="it-IT" sz="2000" i="1">
                                    <a:solidFill>
                                      <a:schemeClr val="accent6">
                                        <a:lumMod val="50000"/>
                                      </a:schemeClr>
                                    </a:solidFill>
                                    <a:latin typeface="Cambria Math" panose="02040503050406030204" pitchFamily="18" charset="0"/>
                                  </a:rPr>
                                  <m:t>𝐿</m:t>
                                </m:r>
                              </m:e>
                              <m:sub>
                                <m:r>
                                  <a:rPr lang="it-IT" sz="2000" i="1">
                                    <a:solidFill>
                                      <a:schemeClr val="accent6">
                                        <a:lumMod val="50000"/>
                                      </a:schemeClr>
                                    </a:solidFill>
                                    <a:latin typeface="Cambria Math" panose="02040503050406030204" pitchFamily="18" charset="0"/>
                                  </a:rPr>
                                  <m:t>𝑝</m:t>
                                </m:r>
                              </m:sub>
                            </m:sSub>
                          </m:e>
                        </m:d>
                      </m:e>
                      <m:sup>
                        <m:r>
                          <a:rPr lang="it-IT" sz="2000" i="1">
                            <a:solidFill>
                              <a:schemeClr val="accent6">
                                <a:lumMod val="50000"/>
                              </a:schemeClr>
                            </a:solidFill>
                            <a:latin typeface="Cambria Math" panose="02040503050406030204" pitchFamily="18" charset="0"/>
                          </a:rPr>
                          <m:t>2</m:t>
                        </m:r>
                      </m:sup>
                    </m:sSup>
                    <m:r>
                      <a:rPr lang="it-IT" sz="2000" b="0" i="1" smtClean="0">
                        <a:solidFill>
                          <a:schemeClr val="accent6">
                            <a:lumMod val="50000"/>
                          </a:schemeClr>
                        </a:solidFill>
                        <a:latin typeface="Cambria Math" panose="02040503050406030204" pitchFamily="18" charset="0"/>
                      </a:rPr>
                      <m:t> </m:t>
                    </m:r>
                    <m:d>
                      <m:dPr>
                        <m:begChr m:val="⌈"/>
                        <m:endChr m:val="⌉"/>
                        <m:ctrlPr>
                          <a:rPr lang="en-US" sz="2000" b="0" i="1" smtClean="0">
                            <a:solidFill>
                              <a:schemeClr val="accent6">
                                <a:lumMod val="50000"/>
                              </a:schemeClr>
                            </a:solidFill>
                            <a:latin typeface="Cambria Math" panose="02040503050406030204" pitchFamily="18" charset="0"/>
                          </a:rPr>
                        </m:ctrlPr>
                      </m:dPr>
                      <m:e>
                        <m:f>
                          <m:fPr>
                            <m:ctrlPr>
                              <a:rPr lang="it-IT" sz="2000" i="1">
                                <a:solidFill>
                                  <a:schemeClr val="accent6">
                                    <a:lumMod val="50000"/>
                                  </a:schemeClr>
                                </a:solidFill>
                                <a:latin typeface="Cambria Math" panose="02040503050406030204" pitchFamily="18" charset="0"/>
                              </a:rPr>
                            </m:ctrlPr>
                          </m:fPr>
                          <m:num>
                            <m:r>
                              <a:rPr lang="it-IT" sz="2000" i="1">
                                <a:solidFill>
                                  <a:schemeClr val="accent6">
                                    <a:lumMod val="50000"/>
                                  </a:schemeClr>
                                </a:solidFill>
                                <a:latin typeface="Cambria Math" panose="02040503050406030204" pitchFamily="18" charset="0"/>
                              </a:rPr>
                              <m:t>𝐽</m:t>
                            </m:r>
                          </m:num>
                          <m:den>
                            <m:sSup>
                              <m:sSupPr>
                                <m:ctrlPr>
                                  <a:rPr lang="it-IT" sz="2000" i="1">
                                    <a:solidFill>
                                      <a:schemeClr val="accent6">
                                        <a:lumMod val="50000"/>
                                      </a:schemeClr>
                                    </a:solidFill>
                                    <a:latin typeface="Cambria Math" panose="02040503050406030204" pitchFamily="18" charset="0"/>
                                  </a:rPr>
                                </m:ctrlPr>
                              </m:sSupPr>
                              <m:e>
                                <m:r>
                                  <a:rPr lang="it-IT" sz="2000" i="1">
                                    <a:solidFill>
                                      <a:schemeClr val="accent6">
                                        <a:lumMod val="50000"/>
                                      </a:schemeClr>
                                    </a:solidFill>
                                    <a:latin typeface="Cambria Math" panose="02040503050406030204" pitchFamily="18" charset="0"/>
                                  </a:rPr>
                                  <m:t>𝑚</m:t>
                                </m:r>
                              </m:e>
                              <m:sup>
                                <m:r>
                                  <a:rPr lang="it-IT" sz="2000" i="1">
                                    <a:solidFill>
                                      <a:schemeClr val="accent6">
                                        <a:lumMod val="50000"/>
                                      </a:schemeClr>
                                    </a:solidFill>
                                    <a:latin typeface="Cambria Math" panose="02040503050406030204" pitchFamily="18" charset="0"/>
                                  </a:rPr>
                                  <m:t>3</m:t>
                                </m:r>
                              </m:sup>
                            </m:sSup>
                            <m:r>
                              <a:rPr lang="it-IT" sz="2000" i="1">
                                <a:solidFill>
                                  <a:schemeClr val="accent6">
                                    <a:lumMod val="50000"/>
                                  </a:schemeClr>
                                </a:solidFill>
                                <a:latin typeface="Cambria Math" panose="02040503050406030204" pitchFamily="18" charset="0"/>
                              </a:rPr>
                              <m:t>𝑐𝑦𝑐𝑙𝑒</m:t>
                            </m:r>
                          </m:den>
                        </m:f>
                      </m:e>
                    </m:d>
                  </m:oMath>
                </a14:m>
                <a:r>
                  <a:rPr lang="it-IT" sz="2000" dirty="0">
                    <a:solidFill>
                      <a:srgbClr val="000000"/>
                    </a:solidFill>
                    <a:latin typeface="Helvetica" panose="020B0604020202020204" pitchFamily="34" charset="0"/>
                    <a:cs typeface="Helvetica" panose="020B0604020202020204" pitchFamily="34" charset="0"/>
                  </a:rPr>
                  <a:t>;</a:t>
                </a:r>
              </a:p>
              <a:p>
                <a:pPr marL="0" indent="0">
                  <a:buNone/>
                </a:pPr>
                <a:endParaRPr lang="it-IT" sz="1800" dirty="0">
                  <a:solidFill>
                    <a:srgbClr val="000000"/>
                  </a:solidFill>
                  <a:latin typeface="Helvetica" panose="020B0604020202020204" pitchFamily="34" charset="0"/>
                  <a:cs typeface="Helvetica" panose="020B0604020202020204" pitchFamily="34" charset="0"/>
                </a:endParaRPr>
              </a:p>
              <a:p>
                <a:pPr marL="0" indent="0">
                  <a:buNone/>
                </a:pPr>
                <a:endParaRPr lang="it-IT" dirty="0">
                  <a:solidFill>
                    <a:srgbClr val="000000"/>
                  </a:solidFill>
                </a:endParaRPr>
              </a:p>
              <a:p>
                <a:pPr marL="0" indent="0">
                  <a:buNone/>
                </a:pPr>
                <a:endParaRPr lang="it-IT" dirty="0">
                  <a:solidFill>
                    <a:srgbClr val="000000"/>
                  </a:solidFill>
                </a:endParaRPr>
              </a:p>
            </p:txBody>
          </p:sp>
        </mc:Choice>
        <mc:Fallback xmlns="">
          <p:sp>
            <p:nvSpPr>
              <p:cNvPr id="2" name="Segnaposto contenuto 1">
                <a:extLst>
                  <a:ext uri="{FF2B5EF4-FFF2-40B4-BE49-F238E27FC236}">
                    <a16:creationId xmlns:a16="http://schemas.microsoft.com/office/drawing/2014/main" id="{8FB678FF-7F32-E1D3-EBA8-77CF0B9F7FCE}"/>
                  </a:ext>
                </a:extLst>
              </p:cNvPr>
              <p:cNvSpPr>
                <a:spLocks noGrp="1" noRot="1" noChangeAspect="1" noMove="1" noResize="1" noEditPoints="1" noAdjustHandles="1" noChangeArrowheads="1" noChangeShapeType="1" noTextEdit="1"/>
              </p:cNvSpPr>
              <p:nvPr>
                <p:ph idx="1"/>
              </p:nvPr>
            </p:nvSpPr>
            <p:spPr>
              <a:xfrm>
                <a:off x="222250" y="750458"/>
                <a:ext cx="8672513" cy="1714186"/>
              </a:xfrm>
              <a:blipFill>
                <a:blip r:embed="rId3"/>
                <a:stretch>
                  <a:fillRect l="-1616" t="-4626" r="-70"/>
                </a:stretch>
              </a:blipFill>
            </p:spPr>
            <p:txBody>
              <a:bodyPr/>
              <a:lstStyle/>
              <a:p>
                <a:r>
                  <a:rPr lang="it-IT">
                    <a:noFill/>
                  </a:rPr>
                  <a:t> </a:t>
                </a:r>
              </a:p>
            </p:txBody>
          </p:sp>
        </mc:Fallback>
      </mc:AlternateContent>
      <p:sp>
        <p:nvSpPr>
          <p:cNvPr id="3" name="Titolo 2">
            <a:extLst>
              <a:ext uri="{FF2B5EF4-FFF2-40B4-BE49-F238E27FC236}">
                <a16:creationId xmlns:a16="http://schemas.microsoft.com/office/drawing/2014/main" id="{3E8AE4DD-FF77-AE5F-71B0-78C02FB0B141}"/>
              </a:ext>
            </a:extLst>
          </p:cNvPr>
          <p:cNvSpPr>
            <a:spLocks noGrp="1"/>
          </p:cNvSpPr>
          <p:nvPr>
            <p:ph type="title"/>
          </p:nvPr>
        </p:nvSpPr>
        <p:spPr/>
        <p:txBody>
          <a:bodyPr/>
          <a:lstStyle/>
          <a:p>
            <a:r>
              <a:rPr lang="it-IT" sz="1950" dirty="0">
                <a:latin typeface="Helvetica" panose="020B0604020202020204" pitchFamily="34" charset="0"/>
                <a:cs typeface="Helvetica" panose="020B0604020202020204" pitchFamily="34" charset="0"/>
              </a:rPr>
              <a:t>Eddy </a:t>
            </a:r>
            <a:r>
              <a:rPr lang="it-IT" sz="1950" dirty="0" err="1">
                <a:latin typeface="Helvetica" panose="020B0604020202020204" pitchFamily="34" charset="0"/>
                <a:cs typeface="Helvetica" panose="020B0604020202020204" pitchFamily="34" charset="0"/>
              </a:rPr>
              <a:t>Current</a:t>
            </a:r>
            <a:r>
              <a:rPr lang="it-IT" sz="1950" dirty="0">
                <a:latin typeface="Helvetica" panose="020B0604020202020204" pitchFamily="34" charset="0"/>
                <a:cs typeface="Helvetica" panose="020B0604020202020204" pitchFamily="34" charset="0"/>
              </a:rPr>
              <a:t> Energy Loss</a:t>
            </a:r>
          </a:p>
        </p:txBody>
      </p:sp>
      <p:sp>
        <p:nvSpPr>
          <p:cNvPr id="4" name="Segnaposto data 3">
            <a:extLst>
              <a:ext uri="{FF2B5EF4-FFF2-40B4-BE49-F238E27FC236}">
                <a16:creationId xmlns:a16="http://schemas.microsoft.com/office/drawing/2014/main" id="{5DF90284-12BB-CC39-E0D2-DB491E1A68FE}"/>
              </a:ext>
            </a:extLst>
          </p:cNvPr>
          <p:cNvSpPr>
            <a:spLocks noGrp="1"/>
          </p:cNvSpPr>
          <p:nvPr>
            <p:ph type="dt" sz="half" idx="2"/>
          </p:nvPr>
        </p:nvSpPr>
        <p:spPr/>
        <p:txBody>
          <a:bodyPr/>
          <a:lstStyle/>
          <a:p>
            <a:pPr>
              <a:defRPr/>
            </a:pPr>
            <a:fld id="{57ADAB69-348E-2C41-AF41-E98D046040A4}" type="datetime1">
              <a:rPr lang="en-US" smtClean="0"/>
              <a:t>8/28/2023</a:t>
            </a:fld>
            <a:endParaRPr lang="en-US" dirty="0"/>
          </a:p>
        </p:txBody>
      </p:sp>
      <p:sp>
        <p:nvSpPr>
          <p:cNvPr id="5" name="Segnaposto piè di pagina 4">
            <a:extLst>
              <a:ext uri="{FF2B5EF4-FFF2-40B4-BE49-F238E27FC236}">
                <a16:creationId xmlns:a16="http://schemas.microsoft.com/office/drawing/2014/main" id="{34C1118F-B43F-2DA3-884E-167F0496A523}"/>
              </a:ext>
            </a:extLst>
          </p:cNvPr>
          <p:cNvSpPr>
            <a:spLocks noGrp="1"/>
          </p:cNvSpPr>
          <p:nvPr>
            <p:ph type="ftr" sz="quarter" idx="3"/>
          </p:nvPr>
        </p:nvSpPr>
        <p:spPr/>
        <p:txBody>
          <a:bodyPr/>
          <a:lstStyle/>
          <a:p>
            <a:pPr>
              <a:defRPr/>
            </a:pPr>
            <a:r>
              <a:rPr lang="en-US" dirty="0"/>
              <a:t>Stefano Mannucci | Midterm Report</a:t>
            </a:r>
            <a:endParaRPr lang="en-US" b="1" dirty="0"/>
          </a:p>
        </p:txBody>
      </p:sp>
      <p:sp>
        <p:nvSpPr>
          <p:cNvPr id="6" name="Segnaposto numero diapositiva 5">
            <a:extLst>
              <a:ext uri="{FF2B5EF4-FFF2-40B4-BE49-F238E27FC236}">
                <a16:creationId xmlns:a16="http://schemas.microsoft.com/office/drawing/2014/main" id="{627A2B0A-3CB9-6FE8-3D8F-4470925749A9}"/>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pic>
        <p:nvPicPr>
          <p:cNvPr id="8" name="Immagine 7" descr="Immagine che contiene grafico&#10;&#10;Descrizione generata automaticamente">
            <a:extLst>
              <a:ext uri="{FF2B5EF4-FFF2-40B4-BE49-F238E27FC236}">
                <a16:creationId xmlns:a16="http://schemas.microsoft.com/office/drawing/2014/main" id="{F894FB1B-1349-AE73-FC5C-1EC7EDD5E125}"/>
              </a:ext>
            </a:extLst>
          </p:cNvPr>
          <p:cNvPicPr>
            <a:picLocks noChangeAspect="1"/>
          </p:cNvPicPr>
          <p:nvPr/>
        </p:nvPicPr>
        <p:blipFill>
          <a:blip r:embed="rId4"/>
          <a:stretch>
            <a:fillRect/>
          </a:stretch>
        </p:blipFill>
        <p:spPr>
          <a:xfrm>
            <a:off x="3827012" y="2349774"/>
            <a:ext cx="5227595" cy="3920695"/>
          </a:xfrm>
          <a:prstGeom prst="rect">
            <a:avLst/>
          </a:prstGeom>
        </p:spPr>
      </p:pic>
      <mc:AlternateContent xmlns:mc="http://schemas.openxmlformats.org/markup-compatibility/2006" xmlns:a14="http://schemas.microsoft.com/office/drawing/2010/main">
        <mc:Choice Requires="a14">
          <p:sp>
            <p:nvSpPr>
              <p:cNvPr id="9" name="CasellaDiTesto 8">
                <a:extLst>
                  <a:ext uri="{FF2B5EF4-FFF2-40B4-BE49-F238E27FC236}">
                    <a16:creationId xmlns:a16="http://schemas.microsoft.com/office/drawing/2014/main" id="{3FFD1FED-338B-BE79-B831-BD9134F2A139}"/>
                  </a:ext>
                </a:extLst>
              </p:cNvPr>
              <p:cNvSpPr txBox="1"/>
              <p:nvPr/>
            </p:nvSpPr>
            <p:spPr>
              <a:xfrm>
                <a:off x="310718" y="2652868"/>
                <a:ext cx="3554379" cy="2822183"/>
              </a:xfrm>
              <a:prstGeom prst="rect">
                <a:avLst/>
              </a:prstGeom>
              <a:noFill/>
            </p:spPr>
            <p:txBody>
              <a:bodyPr wrap="square" rtlCol="0">
                <a:spAutoFit/>
              </a:bodyPr>
              <a:lstStyle/>
              <a:p>
                <a:pPr marL="0" indent="0">
                  <a:buNone/>
                </a:pPr>
                <a:r>
                  <a:rPr lang="it-IT" sz="1800" dirty="0">
                    <a:solidFill>
                      <a:srgbClr val="000000"/>
                    </a:solidFill>
                    <a:latin typeface="Helvetica" panose="020B0604020202020204" pitchFamily="34" charset="0"/>
                    <a:cs typeface="Helvetica" panose="020B0604020202020204" pitchFamily="34" charset="0"/>
                  </a:rPr>
                  <a:t>Where:</a:t>
                </a:r>
              </a:p>
              <a:p>
                <a:pPr marL="285750" indent="-285750">
                  <a:buFont typeface="Arial" panose="020B0604020202020204" pitchFamily="34" charset="0"/>
                  <a:buChar char="•"/>
                </a:pPr>
                <a14:m>
                  <m:oMath xmlns:m="http://schemas.openxmlformats.org/officeDocument/2006/math">
                    <m:sSub>
                      <m:sSubPr>
                        <m:ctrlPr>
                          <a:rPr lang="it-IT" sz="1800" b="0" i="1" smtClean="0">
                            <a:solidFill>
                              <a:srgbClr val="000000"/>
                            </a:solidFill>
                            <a:latin typeface="Cambria Math" panose="02040503050406030204" pitchFamily="18" charset="0"/>
                          </a:rPr>
                        </m:ctrlPr>
                      </m:sSubPr>
                      <m:e>
                        <m:r>
                          <a:rPr lang="it-IT" sz="1800" b="0" i="1" smtClean="0">
                            <a:solidFill>
                              <a:srgbClr val="000000"/>
                            </a:solidFill>
                            <a:latin typeface="Cambria Math" panose="02040503050406030204" pitchFamily="18" charset="0"/>
                          </a:rPr>
                          <m:t>𝐵</m:t>
                        </m:r>
                      </m:e>
                      <m:sub>
                        <m:r>
                          <a:rPr lang="it-IT" sz="1800" b="0" i="1" smtClean="0">
                            <a:solidFill>
                              <a:srgbClr val="000000"/>
                            </a:solidFill>
                            <a:latin typeface="Cambria Math" panose="02040503050406030204" pitchFamily="18" charset="0"/>
                          </a:rPr>
                          <m:t>𝑚</m:t>
                        </m:r>
                      </m:sub>
                    </m:sSub>
                  </m:oMath>
                </a14:m>
                <a:r>
                  <a:rPr lang="it-IT" sz="1800" b="0" dirty="0">
                    <a:solidFill>
                      <a:srgbClr val="000000"/>
                    </a:solidFill>
                    <a:latin typeface="Helvetica" panose="020B0604020202020204" pitchFamily="34" charset="0"/>
                    <a:cs typeface="Helvetica" panose="020B0604020202020204" pitchFamily="34" charset="0"/>
                  </a:rPr>
                  <a:t>: </a:t>
                </a:r>
                <a:r>
                  <a:rPr lang="it-IT" sz="1800" b="0" dirty="0" err="1">
                    <a:solidFill>
                      <a:srgbClr val="000000"/>
                    </a:solidFill>
                    <a:latin typeface="Helvetica" panose="020B0604020202020204" pitchFamily="34" charset="0"/>
                    <a:cs typeface="Helvetica" panose="020B0604020202020204" pitchFamily="34" charset="0"/>
                  </a:rPr>
                  <a:t>peak</a:t>
                </a:r>
                <a:r>
                  <a:rPr lang="it-IT" sz="1800" b="0" dirty="0">
                    <a:solidFill>
                      <a:srgbClr val="000000"/>
                    </a:solidFill>
                    <a:latin typeface="Helvetica" panose="020B0604020202020204" pitchFamily="34" charset="0"/>
                    <a:cs typeface="Helvetica" panose="020B0604020202020204" pitchFamily="34" charset="0"/>
                  </a:rPr>
                  <a:t> to </a:t>
                </a:r>
                <a:r>
                  <a:rPr lang="it-IT" sz="1800" b="0" dirty="0" err="1">
                    <a:solidFill>
                      <a:srgbClr val="000000"/>
                    </a:solidFill>
                    <a:latin typeface="Helvetica" panose="020B0604020202020204" pitchFamily="34" charset="0"/>
                    <a:cs typeface="Helvetica" panose="020B0604020202020204" pitchFamily="34" charset="0"/>
                  </a:rPr>
                  <a:t>peak</a:t>
                </a:r>
                <a:r>
                  <a:rPr lang="it-IT" sz="1800" b="0" dirty="0">
                    <a:solidFill>
                      <a:srgbClr val="000000"/>
                    </a:solidFill>
                    <a:latin typeface="Helvetica" panose="020B0604020202020204" pitchFamily="34" charset="0"/>
                    <a:cs typeface="Helvetica" panose="020B0604020202020204" pitchFamily="34" charset="0"/>
                  </a:rPr>
                  <a:t>  </a:t>
                </a:r>
                <a:r>
                  <a:rPr lang="it-IT" sz="1800" b="0" dirty="0" err="1">
                    <a:solidFill>
                      <a:srgbClr val="000000"/>
                    </a:solidFill>
                    <a:latin typeface="Helvetica" panose="020B0604020202020204" pitchFamily="34" charset="0"/>
                    <a:cs typeface="Helvetica" panose="020B0604020202020204" pitchFamily="34" charset="0"/>
                  </a:rPr>
                  <a:t>amplitude</a:t>
                </a:r>
                <a:endParaRPr lang="it-IT" sz="1800" b="0" i="1" dirty="0">
                  <a:solidFill>
                    <a:srgbClr val="000000"/>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14:m>
                  <m:oMath xmlns:m="http://schemas.openxmlformats.org/officeDocument/2006/math">
                    <m:sSub>
                      <m:sSubPr>
                        <m:ctrlPr>
                          <a:rPr lang="it-IT" sz="1800" b="0" i="1" smtClean="0">
                            <a:solidFill>
                              <a:srgbClr val="000000"/>
                            </a:solidFill>
                            <a:latin typeface="Cambria Math" panose="02040503050406030204" pitchFamily="18" charset="0"/>
                          </a:rPr>
                        </m:ctrlPr>
                      </m:sSubPr>
                      <m:e>
                        <m:r>
                          <a:rPr lang="it-IT" sz="1800" b="0" i="1" smtClean="0">
                            <a:solidFill>
                              <a:srgbClr val="000000"/>
                            </a:solidFill>
                            <a:latin typeface="Cambria Math" panose="02040503050406030204" pitchFamily="18" charset="0"/>
                          </a:rPr>
                          <m:t>𝑇</m:t>
                        </m:r>
                      </m:e>
                      <m:sub>
                        <m:r>
                          <a:rPr lang="it-IT" sz="1800" b="0" i="1" smtClean="0">
                            <a:solidFill>
                              <a:srgbClr val="000000"/>
                            </a:solidFill>
                            <a:latin typeface="Cambria Math" panose="02040503050406030204" pitchFamily="18" charset="0"/>
                          </a:rPr>
                          <m:t>𝑚</m:t>
                        </m:r>
                      </m:sub>
                    </m:sSub>
                  </m:oMath>
                </a14:m>
                <a:r>
                  <a:rPr lang="it-IT" sz="1800" dirty="0">
                    <a:solidFill>
                      <a:srgbClr val="000000"/>
                    </a:solidFill>
                    <a:latin typeface="Helvetica" panose="020B0604020202020204" pitchFamily="34" charset="0"/>
                    <a:cs typeface="Helvetica" panose="020B0604020202020204" pitchFamily="34" charset="0"/>
                  </a:rPr>
                  <a:t>: time to rise </a:t>
                </a:r>
                <a14:m>
                  <m:oMath xmlns:m="http://schemas.openxmlformats.org/officeDocument/2006/math">
                    <m:sSub>
                      <m:sSubPr>
                        <m:ctrlPr>
                          <a:rPr lang="it-IT" sz="1800" i="1">
                            <a:solidFill>
                              <a:srgbClr val="000000"/>
                            </a:solidFill>
                            <a:latin typeface="Cambria Math" panose="02040503050406030204" pitchFamily="18" charset="0"/>
                          </a:rPr>
                        </m:ctrlPr>
                      </m:sSubPr>
                      <m:e>
                        <m:r>
                          <a:rPr lang="it-IT" sz="1800" i="1">
                            <a:solidFill>
                              <a:srgbClr val="000000"/>
                            </a:solidFill>
                            <a:latin typeface="Cambria Math" panose="02040503050406030204" pitchFamily="18" charset="0"/>
                          </a:rPr>
                          <m:t>𝐵</m:t>
                        </m:r>
                      </m:e>
                      <m:sub>
                        <m:r>
                          <a:rPr lang="it-IT" sz="1800" i="1">
                            <a:solidFill>
                              <a:srgbClr val="000000"/>
                            </a:solidFill>
                            <a:latin typeface="Cambria Math" panose="02040503050406030204" pitchFamily="18" charset="0"/>
                          </a:rPr>
                          <m:t>𝑚</m:t>
                        </m:r>
                      </m:sub>
                    </m:sSub>
                  </m:oMath>
                </a14:m>
                <a:r>
                  <a:rPr lang="it-IT" sz="1800" dirty="0">
                    <a:solidFill>
                      <a:srgbClr val="000000"/>
                    </a:solidFill>
                    <a:latin typeface="Helvetica" panose="020B0604020202020204" pitchFamily="34" charset="0"/>
                    <a:cs typeface="Helvetica" panose="020B0604020202020204" pitchFamily="34" charset="0"/>
                  </a:rPr>
                  <a:t>;</a:t>
                </a:r>
              </a:p>
              <a:p>
                <a:pPr marL="285750" indent="-285750">
                  <a:buFont typeface="Arial" panose="020B0604020202020204" pitchFamily="34" charset="0"/>
                  <a:buChar char="•"/>
                </a:pPr>
                <a:r>
                  <a:rPr lang="it-IT" sz="1800" dirty="0">
                    <a:solidFill>
                      <a:srgbClr val="000000"/>
                    </a:solidFill>
                    <a:latin typeface="Helvetica" panose="020B0604020202020204" pitchFamily="34" charset="0"/>
                    <a:cs typeface="Helvetica" panose="020B0604020202020204" pitchFamily="34" charset="0"/>
                  </a:rPr>
                  <a:t> </a:t>
                </a:r>
                <a14:m>
                  <m:oMath xmlns:m="http://schemas.openxmlformats.org/officeDocument/2006/math">
                    <m:sSub>
                      <m:sSubPr>
                        <m:ctrlPr>
                          <a:rPr lang="it-IT" sz="1800" i="1" smtClean="0">
                            <a:solidFill>
                              <a:srgbClr val="000000"/>
                            </a:solidFill>
                            <a:latin typeface="Cambria Math" panose="02040503050406030204" pitchFamily="18" charset="0"/>
                          </a:rPr>
                        </m:ctrlPr>
                      </m:sSubPr>
                      <m:e>
                        <m:r>
                          <a:rPr lang="it-IT" sz="1800" i="1">
                            <a:solidFill>
                              <a:srgbClr val="000000"/>
                            </a:solidFill>
                            <a:latin typeface="Cambria Math" panose="02040503050406030204" pitchFamily="18" charset="0"/>
                          </a:rPr>
                          <m:t>𝐿</m:t>
                        </m:r>
                      </m:e>
                      <m:sub>
                        <m:r>
                          <a:rPr lang="it-IT" sz="1800" i="1">
                            <a:solidFill>
                              <a:srgbClr val="000000"/>
                            </a:solidFill>
                            <a:latin typeface="Cambria Math" panose="02040503050406030204" pitchFamily="18" charset="0"/>
                          </a:rPr>
                          <m:t>𝑝</m:t>
                        </m:r>
                      </m:sub>
                    </m:sSub>
                  </m:oMath>
                </a14:m>
                <a:r>
                  <a:rPr lang="it-IT" sz="1800" dirty="0">
                    <a:solidFill>
                      <a:srgbClr val="000000"/>
                    </a:solidFill>
                    <a:latin typeface="Helvetica" panose="020B0604020202020204" pitchFamily="34" charset="0"/>
                    <a:cs typeface="Helvetica" panose="020B0604020202020204" pitchFamily="34" charset="0"/>
                  </a:rPr>
                  <a:t>: twist pitch of the cable;</a:t>
                </a:r>
              </a:p>
              <a:p>
                <a:pPr marL="285750" indent="-285750">
                  <a:buFont typeface="Arial" panose="020B0604020202020204" pitchFamily="34" charset="0"/>
                  <a:buChar char="•"/>
                </a:pPr>
                <a14:m>
                  <m:oMath xmlns:m="http://schemas.openxmlformats.org/officeDocument/2006/math">
                    <m:r>
                      <a:rPr lang="it-IT" sz="1800" b="0" i="1" smtClean="0">
                        <a:solidFill>
                          <a:srgbClr val="000000"/>
                        </a:solidFill>
                        <a:latin typeface="Cambria Math" panose="02040503050406030204" pitchFamily="18" charset="0"/>
                      </a:rPr>
                      <m:t>𝑑</m:t>
                    </m:r>
                  </m:oMath>
                </a14:m>
                <a:r>
                  <a:rPr lang="it-IT" sz="1800" dirty="0">
                    <a:solidFill>
                      <a:srgbClr val="000000"/>
                    </a:solidFill>
                    <a:latin typeface="Helvetica" panose="020B0604020202020204" pitchFamily="34" charset="0"/>
                    <a:cs typeface="Helvetica" panose="020B0604020202020204" pitchFamily="34" charset="0"/>
                  </a:rPr>
                  <a:t>: </a:t>
                </a:r>
                <a:r>
                  <a:rPr lang="it-IT" sz="1800" dirty="0" err="1">
                    <a:solidFill>
                      <a:srgbClr val="000000"/>
                    </a:solidFill>
                    <a:latin typeface="Helvetica" panose="020B0604020202020204" pitchFamily="34" charset="0"/>
                    <a:cs typeface="Helvetica" panose="020B0604020202020204" pitchFamily="34" charset="0"/>
                  </a:rPr>
                  <a:t>diameter</a:t>
                </a:r>
                <a:r>
                  <a:rPr lang="it-IT" sz="1800" dirty="0">
                    <a:solidFill>
                      <a:srgbClr val="000000"/>
                    </a:solidFill>
                    <a:latin typeface="Helvetica" panose="020B0604020202020204" pitchFamily="34" charset="0"/>
                    <a:cs typeface="Helvetica" panose="020B0604020202020204" pitchFamily="34" charset="0"/>
                  </a:rPr>
                  <a:t> of the round </a:t>
                </a:r>
                <a:r>
                  <a:rPr lang="it-IT" sz="1800" dirty="0" err="1">
                    <a:solidFill>
                      <a:srgbClr val="000000"/>
                    </a:solidFill>
                    <a:latin typeface="Helvetica" panose="020B0604020202020204" pitchFamily="34" charset="0"/>
                    <a:cs typeface="Helvetica" panose="020B0604020202020204" pitchFamily="34" charset="0"/>
                  </a:rPr>
                  <a:t>wire</a:t>
                </a:r>
                <a:endParaRPr lang="it-IT" sz="1800" dirty="0">
                  <a:solidFill>
                    <a:srgbClr val="000000"/>
                  </a:solidFill>
                  <a:latin typeface="Helvetica" panose="020B0604020202020204" pitchFamily="34" charset="0"/>
                  <a:cs typeface="Helvetica" panose="020B0604020202020204" pitchFamily="34" charset="0"/>
                </a:endParaRPr>
              </a:p>
              <a:p>
                <a:endParaRPr lang="it-IT" sz="1800" dirty="0">
                  <a:solidFill>
                    <a:srgbClr val="000000"/>
                  </a:solidFill>
                  <a:latin typeface="Helvetica" panose="020B0604020202020204" pitchFamily="34" charset="0"/>
                  <a:cs typeface="Helvetica" panose="020B0604020202020204" pitchFamily="34" charset="0"/>
                </a:endParaRPr>
              </a:p>
              <a:p>
                <a:r>
                  <a:rPr lang="it-IT" sz="1800" dirty="0">
                    <a:solidFill>
                      <a:srgbClr val="000000"/>
                    </a:solidFill>
                    <a:latin typeface="Helvetica" panose="020B0604020202020204" pitchFamily="34" charset="0"/>
                    <a:cs typeface="Helvetica" panose="020B0604020202020204" pitchFamily="34" charset="0"/>
                  </a:rPr>
                  <a:t>And under the </a:t>
                </a:r>
                <a:r>
                  <a:rPr lang="it-IT" sz="1800" dirty="0" err="1">
                    <a:solidFill>
                      <a:srgbClr val="000000"/>
                    </a:solidFill>
                    <a:latin typeface="Helvetica" panose="020B0604020202020204" pitchFamily="34" charset="0"/>
                    <a:cs typeface="Helvetica" panose="020B0604020202020204" pitchFamily="34" charset="0"/>
                  </a:rPr>
                  <a:t>hypothesis</a:t>
                </a:r>
                <a:r>
                  <a:rPr lang="it-IT" sz="1800" dirty="0">
                    <a:solidFill>
                      <a:srgbClr val="000000"/>
                    </a:solidFill>
                    <a:latin typeface="Helvetica" panose="020B0604020202020204" pitchFamily="34" charset="0"/>
                    <a:cs typeface="Helvetica" panose="020B0604020202020204" pitchFamily="34" charset="0"/>
                  </a:rPr>
                  <a:t> </a:t>
                </a:r>
                <a:r>
                  <a:rPr lang="it-IT" sz="1800" dirty="0" err="1">
                    <a:solidFill>
                      <a:srgbClr val="000000"/>
                    </a:solidFill>
                    <a:latin typeface="Helvetica" panose="020B0604020202020204" pitchFamily="34" charset="0"/>
                    <a:cs typeface="Helvetica" panose="020B0604020202020204" pitchFamily="34" charset="0"/>
                  </a:rPr>
                  <a:t>that</a:t>
                </a:r>
                <a:r>
                  <a:rPr lang="it-IT" sz="1800" dirty="0">
                    <a:solidFill>
                      <a:srgbClr val="000000"/>
                    </a:solidFill>
                    <a:latin typeface="Helvetica" panose="020B0604020202020204" pitchFamily="34" charset="0"/>
                    <a:cs typeface="Helvetica" panose="020B0604020202020204" pitchFamily="34" charset="0"/>
                  </a:rPr>
                  <a:t>:</a:t>
                </a:r>
              </a:p>
              <a:p>
                <a:endParaRPr lang="it-IT" sz="1800" i="1" dirty="0">
                  <a:solidFill>
                    <a:schemeClr val="accent6">
                      <a:lumMod val="50000"/>
                    </a:schemeClr>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it-IT" sz="1800" i="1">
                          <a:solidFill>
                            <a:schemeClr val="accent6">
                              <a:lumMod val="50000"/>
                            </a:schemeClr>
                          </a:solidFill>
                          <a:latin typeface="Cambria Math" panose="02040503050406030204" pitchFamily="18" charset="0"/>
                          <a:ea typeface="Cambria Math" panose="02040503050406030204" pitchFamily="18" charset="0"/>
                        </a:rPr>
                        <m:t>𝜏</m:t>
                      </m:r>
                      <m:r>
                        <a:rPr lang="it-IT" sz="1800" i="1">
                          <a:solidFill>
                            <a:schemeClr val="accent6">
                              <a:lumMod val="50000"/>
                            </a:schemeClr>
                          </a:solidFill>
                          <a:latin typeface="Cambria Math" panose="02040503050406030204" pitchFamily="18" charset="0"/>
                          <a:ea typeface="Cambria Math" panose="02040503050406030204" pitchFamily="18" charset="0"/>
                        </a:rPr>
                        <m:t>≪</m:t>
                      </m:r>
                      <m:sSub>
                        <m:sSubPr>
                          <m:ctrlPr>
                            <a:rPr lang="it-IT" sz="1800" i="1">
                              <a:solidFill>
                                <a:srgbClr val="000000"/>
                              </a:solidFill>
                              <a:latin typeface="Cambria Math" panose="02040503050406030204" pitchFamily="18" charset="0"/>
                            </a:rPr>
                          </m:ctrlPr>
                        </m:sSubPr>
                        <m:e>
                          <m:r>
                            <a:rPr lang="it-IT" sz="1800" i="1">
                              <a:solidFill>
                                <a:srgbClr val="000000"/>
                              </a:solidFill>
                              <a:latin typeface="Cambria Math" panose="02040503050406030204" pitchFamily="18" charset="0"/>
                            </a:rPr>
                            <m:t>𝑇</m:t>
                          </m:r>
                        </m:e>
                        <m:sub>
                          <m:r>
                            <a:rPr lang="it-IT" sz="1800" i="1">
                              <a:solidFill>
                                <a:srgbClr val="000000"/>
                              </a:solidFill>
                              <a:latin typeface="Cambria Math" panose="02040503050406030204" pitchFamily="18" charset="0"/>
                            </a:rPr>
                            <m:t>𝑚</m:t>
                          </m:r>
                        </m:sub>
                      </m:sSub>
                    </m:oMath>
                  </m:oMathPara>
                </a14:m>
                <a:endParaRPr lang="it-IT" sz="1800" dirty="0">
                  <a:solidFill>
                    <a:srgbClr val="000000"/>
                  </a:solidFill>
                  <a:latin typeface="Helvetica" panose="020B0604020202020204" pitchFamily="34" charset="0"/>
                  <a:cs typeface="Helvetica" panose="020B0604020202020204" pitchFamily="34" charset="0"/>
                </a:endParaRPr>
              </a:p>
              <a:p>
                <a:pPr marL="0" indent="0">
                  <a:buNone/>
                </a:pPr>
                <a:endParaRPr lang="it-IT" sz="1400" u="sng" dirty="0">
                  <a:solidFill>
                    <a:srgbClr val="000000"/>
                  </a:solidFill>
                  <a:latin typeface="Helvetica" panose="020B0604020202020204" pitchFamily="34" charset="0"/>
                  <a:cs typeface="Helvetica" panose="020B0604020202020204" pitchFamily="34" charset="0"/>
                </a:endParaRPr>
              </a:p>
            </p:txBody>
          </p:sp>
        </mc:Choice>
        <mc:Fallback xmlns="">
          <p:sp>
            <p:nvSpPr>
              <p:cNvPr id="9" name="CasellaDiTesto 8">
                <a:extLst>
                  <a:ext uri="{FF2B5EF4-FFF2-40B4-BE49-F238E27FC236}">
                    <a16:creationId xmlns:a16="http://schemas.microsoft.com/office/drawing/2014/main" id="{3FFD1FED-338B-BE79-B831-BD9134F2A139}"/>
                  </a:ext>
                </a:extLst>
              </p:cNvPr>
              <p:cNvSpPr txBox="1">
                <a:spLocks noRot="1" noChangeAspect="1" noMove="1" noResize="1" noEditPoints="1" noAdjustHandles="1" noChangeArrowheads="1" noChangeShapeType="1" noTextEdit="1"/>
              </p:cNvSpPr>
              <p:nvPr/>
            </p:nvSpPr>
            <p:spPr>
              <a:xfrm>
                <a:off x="310718" y="2652868"/>
                <a:ext cx="3554379" cy="2822183"/>
              </a:xfrm>
              <a:prstGeom prst="rect">
                <a:avLst/>
              </a:prstGeom>
              <a:blipFill>
                <a:blip r:embed="rId5"/>
                <a:stretch>
                  <a:fillRect l="-1544" t="-1080"/>
                </a:stretch>
              </a:blipFill>
            </p:spPr>
            <p:txBody>
              <a:bodyPr/>
              <a:lstStyle/>
              <a:p>
                <a:r>
                  <a:rPr lang="it-IT">
                    <a:noFill/>
                  </a:rPr>
                  <a:t> </a:t>
                </a:r>
              </a:p>
            </p:txBody>
          </p:sp>
        </mc:Fallback>
      </mc:AlternateContent>
    </p:spTree>
    <p:extLst>
      <p:ext uri="{BB962C8B-B14F-4D97-AF65-F5344CB8AC3E}">
        <p14:creationId xmlns:p14="http://schemas.microsoft.com/office/powerpoint/2010/main" val="347921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p:bldLst>
  </p:timing>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egnaposto contenuto 1">
                <a:extLst>
                  <a:ext uri="{FF2B5EF4-FFF2-40B4-BE49-F238E27FC236}">
                    <a16:creationId xmlns:a16="http://schemas.microsoft.com/office/drawing/2014/main" id="{46E7C25B-656D-5749-4039-CEEC2A3B5ED1}"/>
                  </a:ext>
                </a:extLst>
              </p:cNvPr>
              <p:cNvSpPr>
                <a:spLocks noGrp="1"/>
              </p:cNvSpPr>
              <p:nvPr>
                <p:ph idx="1"/>
              </p:nvPr>
            </p:nvSpPr>
            <p:spPr>
              <a:xfrm>
                <a:off x="185275" y="715921"/>
                <a:ext cx="8773449" cy="3257744"/>
              </a:xfrm>
            </p:spPr>
            <p:txBody>
              <a:bodyPr/>
              <a:lstStyle/>
              <a:p>
                <a:pPr marL="0" indent="0">
                  <a:buNone/>
                </a:pPr>
                <a:r>
                  <a:rPr lang="it-IT" sz="1800" dirty="0">
                    <a:solidFill>
                      <a:schemeClr val="accent6">
                        <a:lumMod val="50000"/>
                      </a:schemeClr>
                    </a:solidFill>
                  </a:rPr>
                  <a:t>The </a:t>
                </a:r>
                <a:r>
                  <a:rPr lang="it-IT" sz="1800" dirty="0" err="1">
                    <a:solidFill>
                      <a:schemeClr val="accent6">
                        <a:lumMod val="50000"/>
                      </a:schemeClr>
                    </a:solidFill>
                  </a:rPr>
                  <a:t>hysteresis</a:t>
                </a:r>
                <a:r>
                  <a:rPr lang="it-IT" sz="1800" dirty="0">
                    <a:solidFill>
                      <a:schemeClr val="accent6">
                        <a:lumMod val="50000"/>
                      </a:schemeClr>
                    </a:solidFill>
                  </a:rPr>
                  <a:t> </a:t>
                </a:r>
                <a:r>
                  <a:rPr lang="it-IT" sz="1800" dirty="0" err="1">
                    <a:solidFill>
                      <a:schemeClr val="accent6">
                        <a:lumMod val="50000"/>
                      </a:schemeClr>
                    </a:solidFill>
                  </a:rPr>
                  <a:t>losses</a:t>
                </a:r>
                <a:r>
                  <a:rPr lang="it-IT" sz="1800" dirty="0">
                    <a:solidFill>
                      <a:schemeClr val="accent6">
                        <a:lumMod val="50000"/>
                      </a:schemeClr>
                    </a:solidFill>
                  </a:rPr>
                  <a:t> are </a:t>
                </a:r>
                <a:r>
                  <a:rPr lang="it-IT" sz="1800" dirty="0" err="1">
                    <a:solidFill>
                      <a:schemeClr val="accent6">
                        <a:lumMod val="50000"/>
                      </a:schemeClr>
                    </a:solidFill>
                  </a:rPr>
                  <a:t>created</a:t>
                </a:r>
                <a:r>
                  <a:rPr lang="it-IT" sz="1800" dirty="0">
                    <a:solidFill>
                      <a:schemeClr val="accent6">
                        <a:lumMod val="50000"/>
                      </a:schemeClr>
                    </a:solidFill>
                  </a:rPr>
                  <a:t> from the </a:t>
                </a:r>
                <a:r>
                  <a:rPr lang="it-IT" sz="1800" dirty="0" err="1">
                    <a:solidFill>
                      <a:schemeClr val="accent6">
                        <a:lumMod val="50000"/>
                      </a:schemeClr>
                    </a:solidFill>
                  </a:rPr>
                  <a:t>magnetization</a:t>
                </a:r>
                <a:r>
                  <a:rPr lang="it-IT" sz="1800" dirty="0">
                    <a:solidFill>
                      <a:schemeClr val="accent6">
                        <a:lumMod val="50000"/>
                      </a:schemeClr>
                    </a:solidFill>
                  </a:rPr>
                  <a:t> of the </a:t>
                </a:r>
                <a:r>
                  <a:rPr lang="it-IT" sz="1800" dirty="0" err="1">
                    <a:solidFill>
                      <a:schemeClr val="accent6">
                        <a:lumMod val="50000"/>
                      </a:schemeClr>
                    </a:solidFill>
                  </a:rPr>
                  <a:t>superconductor</a:t>
                </a:r>
                <a:r>
                  <a:rPr lang="it-IT" sz="1800" dirty="0">
                    <a:solidFill>
                      <a:schemeClr val="accent6">
                        <a:lumMod val="50000"/>
                      </a:schemeClr>
                    </a:solidFill>
                  </a:rPr>
                  <a:t> in a </a:t>
                </a:r>
                <a:r>
                  <a:rPr lang="it-IT" sz="1800" dirty="0" err="1">
                    <a:solidFill>
                      <a:schemeClr val="accent6">
                        <a:lumMod val="50000"/>
                      </a:schemeClr>
                    </a:solidFill>
                  </a:rPr>
                  <a:t>magnetic</a:t>
                </a:r>
                <a:r>
                  <a:rPr lang="it-IT" sz="1800" dirty="0">
                    <a:solidFill>
                      <a:schemeClr val="accent6">
                        <a:lumMod val="50000"/>
                      </a:schemeClr>
                    </a:solidFill>
                  </a:rPr>
                  <a:t> field. </a:t>
                </a:r>
                <a:r>
                  <a:rPr lang="it-IT" sz="1800" dirty="0" err="1">
                    <a:solidFill>
                      <a:schemeClr val="accent6">
                        <a:lumMod val="50000"/>
                      </a:schemeClr>
                    </a:solidFill>
                  </a:rPr>
                  <a:t>This</a:t>
                </a:r>
                <a:r>
                  <a:rPr lang="it-IT" sz="1800" dirty="0">
                    <a:solidFill>
                      <a:schemeClr val="accent6">
                        <a:lumMod val="50000"/>
                      </a:schemeClr>
                    </a:solidFill>
                  </a:rPr>
                  <a:t> </a:t>
                </a:r>
                <a:r>
                  <a:rPr lang="it-IT" sz="1800" dirty="0" err="1">
                    <a:solidFill>
                      <a:schemeClr val="accent6">
                        <a:lumMod val="50000"/>
                      </a:schemeClr>
                    </a:solidFill>
                  </a:rPr>
                  <a:t>phenomenon</a:t>
                </a:r>
                <a:r>
                  <a:rPr lang="it-IT" sz="1800" dirty="0">
                    <a:solidFill>
                      <a:schemeClr val="accent6">
                        <a:lumMod val="50000"/>
                      </a:schemeClr>
                    </a:solidFill>
                  </a:rPr>
                  <a:t> </a:t>
                </a:r>
                <a:r>
                  <a:rPr lang="it-IT" sz="1800" dirty="0" err="1">
                    <a:solidFill>
                      <a:schemeClr val="accent6">
                        <a:lumMod val="50000"/>
                      </a:schemeClr>
                    </a:solidFill>
                  </a:rPr>
                  <a:t>creates</a:t>
                </a:r>
                <a:r>
                  <a:rPr lang="it-IT" sz="1800" dirty="0">
                    <a:solidFill>
                      <a:schemeClr val="accent6">
                        <a:lumMod val="50000"/>
                      </a:schemeClr>
                    </a:solidFill>
                  </a:rPr>
                  <a:t> the </a:t>
                </a:r>
                <a:r>
                  <a:rPr lang="it-IT" sz="1800" dirty="0" err="1">
                    <a:solidFill>
                      <a:schemeClr val="accent6">
                        <a:lumMod val="50000"/>
                      </a:schemeClr>
                    </a:solidFill>
                  </a:rPr>
                  <a:t>magnetization</a:t>
                </a:r>
                <a:r>
                  <a:rPr lang="it-IT" sz="1800" dirty="0">
                    <a:solidFill>
                      <a:schemeClr val="accent6">
                        <a:lumMod val="50000"/>
                      </a:schemeClr>
                    </a:solidFill>
                  </a:rPr>
                  <a:t> </a:t>
                </a:r>
                <a:r>
                  <a:rPr lang="it-IT" sz="1800" dirty="0" err="1">
                    <a:solidFill>
                      <a:schemeClr val="accent6">
                        <a:lumMod val="50000"/>
                      </a:schemeClr>
                    </a:solidFill>
                  </a:rPr>
                  <a:t>currents</a:t>
                </a:r>
                <a:r>
                  <a:rPr lang="it-IT" sz="1800" dirty="0">
                    <a:solidFill>
                      <a:schemeClr val="accent6">
                        <a:lumMod val="50000"/>
                      </a:schemeClr>
                    </a:solidFill>
                  </a:rPr>
                  <a:t> inside the </a:t>
                </a:r>
                <a:r>
                  <a:rPr lang="it-IT" sz="1800" dirty="0" err="1">
                    <a:solidFill>
                      <a:schemeClr val="accent6">
                        <a:lumMod val="50000"/>
                      </a:schemeClr>
                    </a:solidFill>
                  </a:rPr>
                  <a:t>wire</a:t>
                </a:r>
                <a:r>
                  <a:rPr lang="it-IT" sz="1800" dirty="0">
                    <a:solidFill>
                      <a:schemeClr val="accent6">
                        <a:lumMod val="50000"/>
                      </a:schemeClr>
                    </a:solidFill>
                  </a:rPr>
                  <a:t>. With </a:t>
                </a:r>
                <a:r>
                  <a:rPr lang="it-IT" sz="1800" dirty="0" err="1">
                    <a:solidFill>
                      <a:schemeClr val="accent6">
                        <a:lumMod val="50000"/>
                      </a:schemeClr>
                    </a:solidFill>
                  </a:rPr>
                  <a:t>approximation</a:t>
                </a:r>
                <a:r>
                  <a:rPr lang="it-IT" sz="1800" dirty="0">
                    <a:solidFill>
                      <a:schemeClr val="accent6">
                        <a:lumMod val="50000"/>
                      </a:schemeClr>
                    </a:solidFill>
                  </a:rPr>
                  <a:t> </a:t>
                </a:r>
                <a:r>
                  <a:rPr lang="it-IT" sz="1800" dirty="0" err="1">
                    <a:solidFill>
                      <a:schemeClr val="accent6">
                        <a:lumMod val="50000"/>
                      </a:schemeClr>
                    </a:solidFill>
                  </a:rPr>
                  <a:t>is</a:t>
                </a:r>
                <a:r>
                  <a:rPr lang="it-IT" sz="1800" dirty="0">
                    <a:solidFill>
                      <a:schemeClr val="accent6">
                        <a:lumMod val="50000"/>
                      </a:schemeClr>
                    </a:solidFill>
                  </a:rPr>
                  <a:t> </a:t>
                </a:r>
                <a:r>
                  <a:rPr lang="it-IT" sz="1800" dirty="0" err="1">
                    <a:solidFill>
                      <a:schemeClr val="accent6">
                        <a:lumMod val="50000"/>
                      </a:schemeClr>
                    </a:solidFill>
                  </a:rPr>
                  <a:t>possible</a:t>
                </a:r>
                <a:r>
                  <a:rPr lang="it-IT" sz="1800" dirty="0">
                    <a:solidFill>
                      <a:schemeClr val="accent6">
                        <a:lumMod val="50000"/>
                      </a:schemeClr>
                    </a:solidFill>
                  </a:rPr>
                  <a:t> to </a:t>
                </a:r>
                <a:r>
                  <a:rPr lang="it-IT" sz="1800" dirty="0" err="1">
                    <a:solidFill>
                      <a:schemeClr val="accent6">
                        <a:lumMod val="50000"/>
                      </a:schemeClr>
                    </a:solidFill>
                  </a:rPr>
                  <a:t>obtain</a:t>
                </a:r>
                <a:r>
                  <a:rPr lang="it-IT" sz="1800" dirty="0">
                    <a:solidFill>
                      <a:schemeClr val="accent6">
                        <a:lumMod val="50000"/>
                      </a:schemeClr>
                    </a:solidFill>
                  </a:rPr>
                  <a:t> </a:t>
                </a:r>
                <a:r>
                  <a:rPr lang="it-IT" sz="1800" dirty="0" err="1">
                    <a:solidFill>
                      <a:schemeClr val="accent6">
                        <a:lumMod val="50000"/>
                      </a:schemeClr>
                    </a:solidFill>
                  </a:rPr>
                  <a:t>that</a:t>
                </a:r>
                <a:r>
                  <a:rPr lang="it-IT" sz="1800" dirty="0">
                    <a:solidFill>
                      <a:schemeClr val="accent6">
                        <a:lumMod val="50000"/>
                      </a:schemeClr>
                    </a:solidFill>
                  </a:rPr>
                  <a:t>:</a:t>
                </a:r>
              </a:p>
              <a:p>
                <a:pPr marL="0" indent="0">
                  <a:buNone/>
                </a:pPr>
                <a14:m>
                  <m:oMath xmlns:m="http://schemas.openxmlformats.org/officeDocument/2006/math">
                    <m:sSub>
                      <m:sSubPr>
                        <m:ctrlPr>
                          <a:rPr lang="it-IT" sz="1800" i="1">
                            <a:solidFill>
                              <a:schemeClr val="accent6">
                                <a:lumMod val="50000"/>
                              </a:schemeClr>
                            </a:solidFill>
                            <a:latin typeface="Cambria Math" panose="02040503050406030204" pitchFamily="18" charset="0"/>
                          </a:rPr>
                        </m:ctrlPr>
                      </m:sSubPr>
                      <m:e>
                        <m:r>
                          <a:rPr lang="it-IT" sz="1800" b="0" i="1" smtClean="0">
                            <a:solidFill>
                              <a:schemeClr val="accent6">
                                <a:lumMod val="50000"/>
                              </a:schemeClr>
                            </a:solidFill>
                            <a:latin typeface="Cambria Math" panose="02040503050406030204" pitchFamily="18" charset="0"/>
                          </a:rPr>
                          <m:t>𝑃</m:t>
                        </m:r>
                      </m:e>
                      <m:sub>
                        <m:r>
                          <a:rPr lang="it-IT" sz="1800" i="1">
                            <a:solidFill>
                              <a:schemeClr val="accent6">
                                <a:lumMod val="50000"/>
                              </a:schemeClr>
                            </a:solidFill>
                            <a:latin typeface="Cambria Math" panose="02040503050406030204" pitchFamily="18" charset="0"/>
                          </a:rPr>
                          <m:t>h</m:t>
                        </m:r>
                      </m:sub>
                    </m:sSub>
                    <m:r>
                      <a:rPr lang="it-IT" sz="1800" i="1" smtClean="0">
                        <a:solidFill>
                          <a:schemeClr val="accent6">
                            <a:lumMod val="50000"/>
                          </a:schemeClr>
                        </a:solidFill>
                        <a:latin typeface="Cambria Math" panose="02040503050406030204" pitchFamily="18" charset="0"/>
                      </a:rPr>
                      <m:t>≅</m:t>
                    </m:r>
                    <m:f>
                      <m:fPr>
                        <m:ctrlPr>
                          <a:rPr lang="it-IT" sz="1800" i="1">
                            <a:solidFill>
                              <a:schemeClr val="accent6">
                                <a:lumMod val="50000"/>
                              </a:schemeClr>
                            </a:solidFill>
                            <a:latin typeface="Cambria Math" panose="02040503050406030204" pitchFamily="18" charset="0"/>
                          </a:rPr>
                        </m:ctrlPr>
                      </m:fPr>
                      <m:num>
                        <m:r>
                          <a:rPr lang="it-IT" sz="1800" i="1">
                            <a:solidFill>
                              <a:schemeClr val="accent6">
                                <a:lumMod val="50000"/>
                              </a:schemeClr>
                            </a:solidFill>
                            <a:latin typeface="Cambria Math" panose="02040503050406030204" pitchFamily="18" charset="0"/>
                          </a:rPr>
                          <m:t>8</m:t>
                        </m:r>
                      </m:num>
                      <m:den>
                        <m:r>
                          <a:rPr lang="it-IT" sz="1800" i="1">
                            <a:solidFill>
                              <a:schemeClr val="accent6">
                                <a:lumMod val="50000"/>
                              </a:schemeClr>
                            </a:solidFill>
                            <a:latin typeface="Cambria Math" panose="02040503050406030204" pitchFamily="18" charset="0"/>
                          </a:rPr>
                          <m:t>3</m:t>
                        </m:r>
                        <m:r>
                          <a:rPr lang="it-IT" sz="1800" i="1">
                            <a:solidFill>
                              <a:schemeClr val="accent6">
                                <a:lumMod val="50000"/>
                              </a:schemeClr>
                            </a:solidFill>
                            <a:latin typeface="Cambria Math" panose="02040503050406030204" pitchFamily="18" charset="0"/>
                            <a:ea typeface="Cambria Math" panose="02040503050406030204" pitchFamily="18" charset="0"/>
                          </a:rPr>
                          <m:t>𝜋</m:t>
                        </m:r>
                      </m:den>
                    </m:f>
                    <m:sSub>
                      <m:sSubPr>
                        <m:ctrlPr>
                          <a:rPr lang="it-IT" sz="1800" i="1">
                            <a:solidFill>
                              <a:schemeClr val="accent6">
                                <a:lumMod val="50000"/>
                              </a:schemeClr>
                            </a:solidFill>
                            <a:latin typeface="Cambria Math" panose="02040503050406030204" pitchFamily="18" charset="0"/>
                          </a:rPr>
                        </m:ctrlPr>
                      </m:sSubPr>
                      <m:e>
                        <m:r>
                          <a:rPr lang="it-IT" sz="1800" i="1">
                            <a:solidFill>
                              <a:schemeClr val="accent6">
                                <a:lumMod val="50000"/>
                              </a:schemeClr>
                            </a:solidFill>
                            <a:latin typeface="Cambria Math" panose="02040503050406030204" pitchFamily="18" charset="0"/>
                          </a:rPr>
                          <m:t>𝐽</m:t>
                        </m:r>
                      </m:e>
                      <m:sub>
                        <m:r>
                          <a:rPr lang="it-IT" sz="1800" i="1">
                            <a:solidFill>
                              <a:schemeClr val="accent6">
                                <a:lumMod val="50000"/>
                              </a:schemeClr>
                            </a:solidFill>
                            <a:latin typeface="Cambria Math" panose="02040503050406030204" pitchFamily="18" charset="0"/>
                          </a:rPr>
                          <m:t>𝑒</m:t>
                        </m:r>
                      </m:sub>
                    </m:sSub>
                    <m:sSub>
                      <m:sSubPr>
                        <m:ctrlPr>
                          <a:rPr lang="it-IT" sz="1800" i="1">
                            <a:solidFill>
                              <a:schemeClr val="accent6">
                                <a:lumMod val="50000"/>
                              </a:schemeClr>
                            </a:solidFill>
                            <a:latin typeface="Cambria Math" panose="02040503050406030204" pitchFamily="18" charset="0"/>
                          </a:rPr>
                        </m:ctrlPr>
                      </m:sSubPr>
                      <m:e>
                        <m:r>
                          <a:rPr lang="it-IT" sz="1800" i="1">
                            <a:solidFill>
                              <a:schemeClr val="accent6">
                                <a:lumMod val="50000"/>
                              </a:schemeClr>
                            </a:solidFill>
                            <a:latin typeface="Cambria Math" panose="02040503050406030204" pitchFamily="18" charset="0"/>
                          </a:rPr>
                          <m:t>𝑑</m:t>
                        </m:r>
                      </m:e>
                      <m:sub>
                        <m:r>
                          <a:rPr lang="it-IT" sz="1800" i="1">
                            <a:solidFill>
                              <a:schemeClr val="accent6">
                                <a:lumMod val="50000"/>
                              </a:schemeClr>
                            </a:solidFill>
                            <a:latin typeface="Cambria Math" panose="02040503050406030204" pitchFamily="18" charset="0"/>
                          </a:rPr>
                          <m:t>𝑓</m:t>
                        </m:r>
                      </m:sub>
                    </m:sSub>
                    <m:sSub>
                      <m:sSubPr>
                        <m:ctrlPr>
                          <a:rPr lang="it-IT" sz="1800" i="1" smtClean="0">
                            <a:solidFill>
                              <a:schemeClr val="accent6">
                                <a:lumMod val="50000"/>
                              </a:schemeClr>
                            </a:solidFill>
                            <a:latin typeface="Cambria Math" panose="02040503050406030204" pitchFamily="18" charset="0"/>
                          </a:rPr>
                        </m:ctrlPr>
                      </m:sSubPr>
                      <m:e>
                        <m:r>
                          <a:rPr lang="en-US" sz="1800" b="0" i="1" smtClean="0">
                            <a:solidFill>
                              <a:schemeClr val="accent6">
                                <a:lumMod val="50000"/>
                              </a:schemeClr>
                            </a:solidFill>
                            <a:latin typeface="Cambria Math" panose="02040503050406030204" pitchFamily="18" charset="0"/>
                          </a:rPr>
                          <m:t>𝐵</m:t>
                        </m:r>
                      </m:e>
                      <m:sub>
                        <m:r>
                          <a:rPr lang="it-IT" sz="1800" i="1">
                            <a:solidFill>
                              <a:schemeClr val="accent6">
                                <a:lumMod val="50000"/>
                              </a:schemeClr>
                            </a:solidFill>
                            <a:latin typeface="Cambria Math" panose="02040503050406030204" pitchFamily="18" charset="0"/>
                          </a:rPr>
                          <m:t>𝑚</m:t>
                        </m:r>
                      </m:sub>
                    </m:sSub>
                    <m:r>
                      <a:rPr lang="it-IT" sz="1800" b="0" i="1" smtClean="0">
                        <a:solidFill>
                          <a:schemeClr val="accent6">
                            <a:lumMod val="50000"/>
                          </a:schemeClr>
                        </a:solidFill>
                        <a:latin typeface="Cambria Math" panose="02040503050406030204" pitchFamily="18" charset="0"/>
                      </a:rPr>
                      <m:t>𝑓</m:t>
                    </m:r>
                  </m:oMath>
                </a14:m>
                <a:r>
                  <a:rPr lang="it-IT" sz="1800" dirty="0">
                    <a:solidFill>
                      <a:schemeClr val="accent6">
                        <a:lumMod val="50000"/>
                      </a:schemeClr>
                    </a:solidFill>
                  </a:rPr>
                  <a:t>;</a:t>
                </a:r>
              </a:p>
              <a:p>
                <a:pPr marL="0" indent="0">
                  <a:buNone/>
                </a:pPr>
                <a:r>
                  <a:rPr lang="it-IT" sz="1800" dirty="0">
                    <a:solidFill>
                      <a:schemeClr val="accent6">
                        <a:lumMod val="50000"/>
                      </a:schemeClr>
                    </a:solidFill>
                  </a:rPr>
                  <a:t>And so:</a:t>
                </a:r>
              </a:p>
              <a:p>
                <a:pPr marL="0" indent="0">
                  <a:buNone/>
                </a:pPr>
                <a14:m>
                  <m:oMath xmlns:m="http://schemas.openxmlformats.org/officeDocument/2006/math">
                    <m:sSub>
                      <m:sSubPr>
                        <m:ctrlPr>
                          <a:rPr lang="it-IT" sz="1800" i="1">
                            <a:solidFill>
                              <a:schemeClr val="accent6">
                                <a:lumMod val="50000"/>
                              </a:schemeClr>
                            </a:solidFill>
                            <a:latin typeface="Cambria Math" panose="02040503050406030204" pitchFamily="18" charset="0"/>
                          </a:rPr>
                        </m:ctrlPr>
                      </m:sSubPr>
                      <m:e>
                        <m:r>
                          <a:rPr lang="it-IT" sz="1800" i="1">
                            <a:solidFill>
                              <a:schemeClr val="accent6">
                                <a:lumMod val="50000"/>
                              </a:schemeClr>
                            </a:solidFill>
                            <a:latin typeface="Cambria Math" panose="02040503050406030204" pitchFamily="18" charset="0"/>
                          </a:rPr>
                          <m:t>𝑄</m:t>
                        </m:r>
                      </m:e>
                      <m:sub>
                        <m:r>
                          <a:rPr lang="it-IT" sz="1800" i="1">
                            <a:solidFill>
                              <a:schemeClr val="accent6">
                                <a:lumMod val="50000"/>
                              </a:schemeClr>
                            </a:solidFill>
                            <a:latin typeface="Cambria Math" panose="02040503050406030204" pitchFamily="18" charset="0"/>
                          </a:rPr>
                          <m:t>h</m:t>
                        </m:r>
                      </m:sub>
                    </m:sSub>
                    <m:r>
                      <a:rPr lang="it-IT" sz="1800" b="0" i="1" smtClean="0">
                        <a:solidFill>
                          <a:schemeClr val="accent6">
                            <a:lumMod val="50000"/>
                          </a:schemeClr>
                        </a:solidFill>
                        <a:latin typeface="Cambria Math" panose="02040503050406030204" pitchFamily="18" charset="0"/>
                      </a:rPr>
                      <m:t>=</m:t>
                    </m:r>
                    <m:r>
                      <a:rPr lang="it-IT" sz="1800" i="1">
                        <a:solidFill>
                          <a:srgbClr val="000000"/>
                        </a:solidFill>
                        <a:latin typeface="Cambria Math" panose="02040503050406030204" pitchFamily="18" charset="0"/>
                      </a:rPr>
                      <m:t>2</m:t>
                    </m:r>
                    <m:nary>
                      <m:naryPr>
                        <m:ctrlPr>
                          <a:rPr lang="it-IT" sz="1800" i="1">
                            <a:solidFill>
                              <a:srgbClr val="000000"/>
                            </a:solidFill>
                            <a:latin typeface="Cambria Math" panose="02040503050406030204" pitchFamily="18" charset="0"/>
                          </a:rPr>
                        </m:ctrlPr>
                      </m:naryPr>
                      <m:sub>
                        <m:r>
                          <m:rPr>
                            <m:brk m:alnAt="23"/>
                          </m:rPr>
                          <a:rPr lang="it-IT" sz="1800" i="1">
                            <a:solidFill>
                              <a:srgbClr val="000000"/>
                            </a:solidFill>
                            <a:latin typeface="Cambria Math" panose="02040503050406030204" pitchFamily="18" charset="0"/>
                          </a:rPr>
                          <m:t>0</m:t>
                        </m:r>
                      </m:sub>
                      <m:sup>
                        <m:sSub>
                          <m:sSubPr>
                            <m:ctrlPr>
                              <a:rPr lang="it-IT" sz="1800" i="1">
                                <a:solidFill>
                                  <a:srgbClr val="000000"/>
                                </a:solidFill>
                                <a:latin typeface="Cambria Math" panose="02040503050406030204" pitchFamily="18" charset="0"/>
                              </a:rPr>
                            </m:ctrlPr>
                          </m:sSubPr>
                          <m:e>
                            <m:r>
                              <a:rPr lang="it-IT" sz="1800" i="1">
                                <a:solidFill>
                                  <a:srgbClr val="000000"/>
                                </a:solidFill>
                                <a:latin typeface="Cambria Math" panose="02040503050406030204" pitchFamily="18" charset="0"/>
                              </a:rPr>
                              <m:t>𝑇</m:t>
                            </m:r>
                          </m:e>
                          <m:sub>
                            <m:r>
                              <a:rPr lang="it-IT" sz="1800" i="1">
                                <a:solidFill>
                                  <a:srgbClr val="000000"/>
                                </a:solidFill>
                                <a:latin typeface="Cambria Math" panose="02040503050406030204" pitchFamily="18" charset="0"/>
                              </a:rPr>
                              <m:t>𝑚</m:t>
                            </m:r>
                          </m:sub>
                        </m:sSub>
                      </m:sup>
                      <m:e>
                        <m:sSub>
                          <m:sSubPr>
                            <m:ctrlPr>
                              <a:rPr lang="it-IT" sz="1800" i="1">
                                <a:solidFill>
                                  <a:srgbClr val="000000"/>
                                </a:solidFill>
                                <a:latin typeface="Cambria Math" panose="02040503050406030204" pitchFamily="18" charset="0"/>
                              </a:rPr>
                            </m:ctrlPr>
                          </m:sSubPr>
                          <m:e>
                            <m:r>
                              <a:rPr lang="it-IT" sz="1800" i="1">
                                <a:solidFill>
                                  <a:srgbClr val="000000"/>
                                </a:solidFill>
                                <a:latin typeface="Cambria Math" panose="02040503050406030204" pitchFamily="18" charset="0"/>
                              </a:rPr>
                              <m:t>𝑃</m:t>
                            </m:r>
                          </m:e>
                          <m:sub>
                            <m:r>
                              <a:rPr lang="it-IT" sz="1800" b="0" i="1" smtClean="0">
                                <a:solidFill>
                                  <a:srgbClr val="000000"/>
                                </a:solidFill>
                                <a:latin typeface="Cambria Math" panose="02040503050406030204" pitchFamily="18" charset="0"/>
                              </a:rPr>
                              <m:t>h</m:t>
                            </m:r>
                          </m:sub>
                        </m:sSub>
                        <m:r>
                          <a:rPr lang="it-IT" sz="1800" i="1">
                            <a:solidFill>
                              <a:srgbClr val="000000"/>
                            </a:solidFill>
                            <a:latin typeface="Cambria Math" panose="02040503050406030204" pitchFamily="18" charset="0"/>
                          </a:rPr>
                          <m:t>ⅆ</m:t>
                        </m:r>
                        <m:r>
                          <a:rPr lang="it-IT" sz="1800" i="1">
                            <a:solidFill>
                              <a:srgbClr val="000000"/>
                            </a:solidFill>
                            <a:latin typeface="Cambria Math" panose="02040503050406030204" pitchFamily="18" charset="0"/>
                          </a:rPr>
                          <m:t>𝑡</m:t>
                        </m:r>
                      </m:e>
                    </m:nary>
                    <m:r>
                      <a:rPr lang="it-IT" sz="1800" i="1">
                        <a:solidFill>
                          <a:schemeClr val="accent6">
                            <a:lumMod val="50000"/>
                          </a:schemeClr>
                        </a:solidFill>
                        <a:latin typeface="Cambria Math" panose="02040503050406030204" pitchFamily="18" charset="0"/>
                      </a:rPr>
                      <m:t>≅</m:t>
                    </m:r>
                    <m:f>
                      <m:fPr>
                        <m:ctrlPr>
                          <a:rPr lang="it-IT" sz="1800" i="1">
                            <a:solidFill>
                              <a:schemeClr val="accent6">
                                <a:lumMod val="50000"/>
                              </a:schemeClr>
                            </a:solidFill>
                            <a:latin typeface="Cambria Math" panose="02040503050406030204" pitchFamily="18" charset="0"/>
                          </a:rPr>
                        </m:ctrlPr>
                      </m:fPr>
                      <m:num>
                        <m:r>
                          <a:rPr lang="it-IT" sz="1800" i="1">
                            <a:solidFill>
                              <a:schemeClr val="accent6">
                                <a:lumMod val="50000"/>
                              </a:schemeClr>
                            </a:solidFill>
                            <a:latin typeface="Cambria Math" panose="02040503050406030204" pitchFamily="18" charset="0"/>
                          </a:rPr>
                          <m:t>8</m:t>
                        </m:r>
                      </m:num>
                      <m:den>
                        <m:r>
                          <a:rPr lang="it-IT" sz="1800" i="1">
                            <a:solidFill>
                              <a:schemeClr val="accent6">
                                <a:lumMod val="50000"/>
                              </a:schemeClr>
                            </a:solidFill>
                            <a:latin typeface="Cambria Math" panose="02040503050406030204" pitchFamily="18" charset="0"/>
                          </a:rPr>
                          <m:t>3</m:t>
                        </m:r>
                        <m:r>
                          <a:rPr lang="it-IT" sz="1800" i="1">
                            <a:solidFill>
                              <a:schemeClr val="accent6">
                                <a:lumMod val="50000"/>
                              </a:schemeClr>
                            </a:solidFill>
                            <a:latin typeface="Cambria Math" panose="02040503050406030204" pitchFamily="18" charset="0"/>
                            <a:ea typeface="Cambria Math" panose="02040503050406030204" pitchFamily="18" charset="0"/>
                          </a:rPr>
                          <m:t>𝜋</m:t>
                        </m:r>
                      </m:den>
                    </m:f>
                    <m:sSub>
                      <m:sSubPr>
                        <m:ctrlPr>
                          <a:rPr lang="it-IT" sz="1800" i="1">
                            <a:solidFill>
                              <a:schemeClr val="accent6">
                                <a:lumMod val="50000"/>
                              </a:schemeClr>
                            </a:solidFill>
                            <a:latin typeface="Cambria Math" panose="02040503050406030204" pitchFamily="18" charset="0"/>
                          </a:rPr>
                        </m:ctrlPr>
                      </m:sSubPr>
                      <m:e>
                        <m:r>
                          <a:rPr lang="it-IT" sz="1800" i="1">
                            <a:solidFill>
                              <a:schemeClr val="accent6">
                                <a:lumMod val="50000"/>
                              </a:schemeClr>
                            </a:solidFill>
                            <a:latin typeface="Cambria Math" panose="02040503050406030204" pitchFamily="18" charset="0"/>
                          </a:rPr>
                          <m:t>𝐽</m:t>
                        </m:r>
                      </m:e>
                      <m:sub>
                        <m:r>
                          <a:rPr lang="it-IT" sz="1800" i="1">
                            <a:solidFill>
                              <a:schemeClr val="accent6">
                                <a:lumMod val="50000"/>
                              </a:schemeClr>
                            </a:solidFill>
                            <a:latin typeface="Cambria Math" panose="02040503050406030204" pitchFamily="18" charset="0"/>
                          </a:rPr>
                          <m:t>𝑒</m:t>
                        </m:r>
                      </m:sub>
                    </m:sSub>
                    <m:sSub>
                      <m:sSubPr>
                        <m:ctrlPr>
                          <a:rPr lang="it-IT" sz="1800" i="1">
                            <a:solidFill>
                              <a:schemeClr val="accent6">
                                <a:lumMod val="50000"/>
                              </a:schemeClr>
                            </a:solidFill>
                            <a:latin typeface="Cambria Math" panose="02040503050406030204" pitchFamily="18" charset="0"/>
                          </a:rPr>
                        </m:ctrlPr>
                      </m:sSubPr>
                      <m:e>
                        <m:r>
                          <a:rPr lang="it-IT" sz="1800" i="1">
                            <a:solidFill>
                              <a:schemeClr val="accent6">
                                <a:lumMod val="50000"/>
                              </a:schemeClr>
                            </a:solidFill>
                            <a:latin typeface="Cambria Math" panose="02040503050406030204" pitchFamily="18" charset="0"/>
                          </a:rPr>
                          <m:t>𝑑</m:t>
                        </m:r>
                      </m:e>
                      <m:sub>
                        <m:r>
                          <a:rPr lang="it-IT" sz="1800" i="1">
                            <a:solidFill>
                              <a:schemeClr val="accent6">
                                <a:lumMod val="50000"/>
                              </a:schemeClr>
                            </a:solidFill>
                            <a:latin typeface="Cambria Math" panose="02040503050406030204" pitchFamily="18" charset="0"/>
                          </a:rPr>
                          <m:t>𝑓</m:t>
                        </m:r>
                      </m:sub>
                    </m:sSub>
                    <m:sSub>
                      <m:sSubPr>
                        <m:ctrlPr>
                          <a:rPr lang="it-IT" sz="1800" i="1">
                            <a:solidFill>
                              <a:schemeClr val="accent6">
                                <a:lumMod val="50000"/>
                              </a:schemeClr>
                            </a:solidFill>
                            <a:latin typeface="Cambria Math" panose="02040503050406030204" pitchFamily="18" charset="0"/>
                          </a:rPr>
                        </m:ctrlPr>
                      </m:sSubPr>
                      <m:e>
                        <m:r>
                          <a:rPr lang="it-IT" sz="1800" i="1">
                            <a:solidFill>
                              <a:schemeClr val="accent6">
                                <a:lumMod val="50000"/>
                              </a:schemeClr>
                            </a:solidFill>
                            <a:latin typeface="Cambria Math" panose="02040503050406030204" pitchFamily="18" charset="0"/>
                          </a:rPr>
                          <m:t>𝐵</m:t>
                        </m:r>
                      </m:e>
                      <m:sub>
                        <m:r>
                          <a:rPr lang="it-IT" sz="1800" i="1">
                            <a:solidFill>
                              <a:schemeClr val="accent6">
                                <a:lumMod val="50000"/>
                              </a:schemeClr>
                            </a:solidFill>
                            <a:latin typeface="Cambria Math" panose="02040503050406030204" pitchFamily="18" charset="0"/>
                          </a:rPr>
                          <m:t>𝑚</m:t>
                        </m:r>
                      </m:sub>
                    </m:sSub>
                  </m:oMath>
                </a14:m>
                <a:r>
                  <a:rPr lang="it-IT" sz="1800" dirty="0">
                    <a:solidFill>
                      <a:schemeClr val="accent6">
                        <a:lumMod val="50000"/>
                      </a:schemeClr>
                    </a:solidFill>
                  </a:rPr>
                  <a:t>;</a:t>
                </a:r>
              </a:p>
              <a:p>
                <a:pPr marL="0" indent="0">
                  <a:buNone/>
                </a:pPr>
                <a:endParaRPr lang="it-IT" sz="1800" dirty="0">
                  <a:solidFill>
                    <a:schemeClr val="accent6">
                      <a:lumMod val="50000"/>
                    </a:schemeClr>
                  </a:solidFill>
                </a:endParaRPr>
              </a:p>
              <a:p>
                <a:pPr marL="0" indent="0">
                  <a:buNone/>
                </a:pPr>
                <a:endParaRPr lang="it-IT" sz="1800" dirty="0">
                  <a:solidFill>
                    <a:schemeClr val="accent6">
                      <a:lumMod val="50000"/>
                    </a:schemeClr>
                  </a:solidFill>
                </a:endParaRPr>
              </a:p>
              <a:p>
                <a:pPr marL="0" indent="0">
                  <a:buNone/>
                </a:pPr>
                <a:endParaRPr lang="it-IT" dirty="0"/>
              </a:p>
            </p:txBody>
          </p:sp>
        </mc:Choice>
        <mc:Fallback xmlns="">
          <p:sp>
            <p:nvSpPr>
              <p:cNvPr id="2" name="Segnaposto contenuto 1">
                <a:extLst>
                  <a:ext uri="{FF2B5EF4-FFF2-40B4-BE49-F238E27FC236}">
                    <a16:creationId xmlns:a16="http://schemas.microsoft.com/office/drawing/2014/main" id="{46E7C25B-656D-5749-4039-CEEC2A3B5ED1}"/>
                  </a:ext>
                </a:extLst>
              </p:cNvPr>
              <p:cNvSpPr>
                <a:spLocks noGrp="1" noRot="1" noChangeAspect="1" noMove="1" noResize="1" noEditPoints="1" noAdjustHandles="1" noChangeArrowheads="1" noChangeShapeType="1" noTextEdit="1"/>
              </p:cNvSpPr>
              <p:nvPr>
                <p:ph idx="1"/>
              </p:nvPr>
            </p:nvSpPr>
            <p:spPr>
              <a:xfrm>
                <a:off x="185275" y="715921"/>
                <a:ext cx="8773449" cy="3257744"/>
              </a:xfrm>
              <a:blipFill>
                <a:blip r:embed="rId3"/>
                <a:stretch>
                  <a:fillRect l="-1597" t="-2430"/>
                </a:stretch>
              </a:blipFill>
            </p:spPr>
            <p:txBody>
              <a:bodyPr/>
              <a:lstStyle/>
              <a:p>
                <a:r>
                  <a:rPr lang="it-IT">
                    <a:noFill/>
                  </a:rPr>
                  <a:t> </a:t>
                </a:r>
              </a:p>
            </p:txBody>
          </p:sp>
        </mc:Fallback>
      </mc:AlternateContent>
      <p:sp>
        <p:nvSpPr>
          <p:cNvPr id="3" name="Titolo 2">
            <a:extLst>
              <a:ext uri="{FF2B5EF4-FFF2-40B4-BE49-F238E27FC236}">
                <a16:creationId xmlns:a16="http://schemas.microsoft.com/office/drawing/2014/main" id="{8F8F11E8-E59F-AD67-98AF-C06773F4581E}"/>
              </a:ext>
            </a:extLst>
          </p:cNvPr>
          <p:cNvSpPr>
            <a:spLocks noGrp="1"/>
          </p:cNvSpPr>
          <p:nvPr>
            <p:ph type="title"/>
          </p:nvPr>
        </p:nvSpPr>
        <p:spPr/>
        <p:txBody>
          <a:bodyPr/>
          <a:lstStyle/>
          <a:p>
            <a:r>
              <a:rPr lang="it-IT" sz="1950" dirty="0" err="1">
                <a:latin typeface="Helvetica" panose="020B0604020202020204" pitchFamily="34" charset="0"/>
                <a:cs typeface="Helvetica" panose="020B0604020202020204" pitchFamily="34" charset="0"/>
              </a:rPr>
              <a:t>Hysteresis</a:t>
            </a:r>
            <a:r>
              <a:rPr lang="it-IT" sz="1950" dirty="0">
                <a:latin typeface="Helvetica" panose="020B0604020202020204" pitchFamily="34" charset="0"/>
                <a:cs typeface="Helvetica" panose="020B0604020202020204" pitchFamily="34" charset="0"/>
              </a:rPr>
              <a:t> </a:t>
            </a:r>
            <a:r>
              <a:rPr lang="it-IT" sz="1950" dirty="0" err="1">
                <a:latin typeface="Helvetica" panose="020B0604020202020204" pitchFamily="34" charset="0"/>
                <a:cs typeface="Helvetica" panose="020B0604020202020204" pitchFamily="34" charset="0"/>
              </a:rPr>
              <a:t>loss</a:t>
            </a:r>
            <a:r>
              <a:rPr lang="it-IT" sz="1950" dirty="0">
                <a:latin typeface="Helvetica" panose="020B0604020202020204" pitchFamily="34" charset="0"/>
                <a:cs typeface="Helvetica" panose="020B0604020202020204" pitchFamily="34" charset="0"/>
              </a:rPr>
              <a:t> in the </a:t>
            </a:r>
            <a:r>
              <a:rPr lang="it-IT" sz="1950" dirty="0" err="1">
                <a:latin typeface="Helvetica" panose="020B0604020202020204" pitchFamily="34" charset="0"/>
                <a:cs typeface="Helvetica" panose="020B0604020202020204" pitchFamily="34" charset="0"/>
              </a:rPr>
              <a:t>superconductor</a:t>
            </a:r>
            <a:endParaRPr lang="it-IT" sz="1950" dirty="0">
              <a:latin typeface="Helvetica" panose="020B0604020202020204" pitchFamily="34" charset="0"/>
              <a:cs typeface="Helvetica" panose="020B0604020202020204" pitchFamily="34" charset="0"/>
            </a:endParaRPr>
          </a:p>
        </p:txBody>
      </p:sp>
      <p:sp>
        <p:nvSpPr>
          <p:cNvPr id="4" name="Segnaposto data 3">
            <a:extLst>
              <a:ext uri="{FF2B5EF4-FFF2-40B4-BE49-F238E27FC236}">
                <a16:creationId xmlns:a16="http://schemas.microsoft.com/office/drawing/2014/main" id="{F08D2268-7BB4-4EDD-47A3-77A3692C7150}"/>
              </a:ext>
            </a:extLst>
          </p:cNvPr>
          <p:cNvSpPr>
            <a:spLocks noGrp="1"/>
          </p:cNvSpPr>
          <p:nvPr>
            <p:ph type="dt" sz="half" idx="2"/>
          </p:nvPr>
        </p:nvSpPr>
        <p:spPr/>
        <p:txBody>
          <a:bodyPr/>
          <a:lstStyle/>
          <a:p>
            <a:pPr>
              <a:defRPr/>
            </a:pPr>
            <a:fld id="{57ADAB69-348E-2C41-AF41-E98D046040A4}" type="datetime1">
              <a:rPr lang="en-US" smtClean="0"/>
              <a:t>8/28/2023</a:t>
            </a:fld>
            <a:endParaRPr lang="en-US" dirty="0"/>
          </a:p>
        </p:txBody>
      </p:sp>
      <p:sp>
        <p:nvSpPr>
          <p:cNvPr id="5" name="Segnaposto piè di pagina 4">
            <a:extLst>
              <a:ext uri="{FF2B5EF4-FFF2-40B4-BE49-F238E27FC236}">
                <a16:creationId xmlns:a16="http://schemas.microsoft.com/office/drawing/2014/main" id="{057DA1CE-6F41-8787-B50E-B98C556CDA1A}"/>
              </a:ext>
            </a:extLst>
          </p:cNvPr>
          <p:cNvSpPr>
            <a:spLocks noGrp="1"/>
          </p:cNvSpPr>
          <p:nvPr>
            <p:ph type="ftr" sz="quarter" idx="3"/>
          </p:nvPr>
        </p:nvSpPr>
        <p:spPr/>
        <p:txBody>
          <a:bodyPr/>
          <a:lstStyle/>
          <a:p>
            <a:pPr>
              <a:defRPr/>
            </a:pPr>
            <a:r>
              <a:rPr lang="en-US" dirty="0"/>
              <a:t>Stefano Mannucci | Midterm Report</a:t>
            </a:r>
            <a:endParaRPr lang="en-US" b="1" dirty="0"/>
          </a:p>
        </p:txBody>
      </p:sp>
      <p:sp>
        <p:nvSpPr>
          <p:cNvPr id="6" name="Segnaposto numero diapositiva 5">
            <a:extLst>
              <a:ext uri="{FF2B5EF4-FFF2-40B4-BE49-F238E27FC236}">
                <a16:creationId xmlns:a16="http://schemas.microsoft.com/office/drawing/2014/main" id="{5DD2D0BF-76BF-83A3-A8BB-5F03CF85B2C0}"/>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pic>
        <p:nvPicPr>
          <p:cNvPr id="9" name="Immagine 8">
            <a:extLst>
              <a:ext uri="{FF2B5EF4-FFF2-40B4-BE49-F238E27FC236}">
                <a16:creationId xmlns:a16="http://schemas.microsoft.com/office/drawing/2014/main" id="{22D26621-B809-1951-364C-07F00972EAC9}"/>
              </a:ext>
            </a:extLst>
          </p:cNvPr>
          <p:cNvPicPr>
            <a:picLocks noChangeAspect="1"/>
          </p:cNvPicPr>
          <p:nvPr/>
        </p:nvPicPr>
        <p:blipFill>
          <a:blip r:embed="rId4"/>
          <a:stretch>
            <a:fillRect/>
          </a:stretch>
        </p:blipFill>
        <p:spPr>
          <a:xfrm>
            <a:off x="3134469" y="2086252"/>
            <a:ext cx="5980830" cy="4055827"/>
          </a:xfrm>
          <a:prstGeom prst="rect">
            <a:avLst/>
          </a:prstGeom>
        </p:spPr>
      </p:pic>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E7125976-B526-AD1F-1193-C0EE97F9BB23}"/>
                  </a:ext>
                </a:extLst>
              </p:cNvPr>
              <p:cNvSpPr txBox="1"/>
              <p:nvPr/>
            </p:nvSpPr>
            <p:spPr>
              <a:xfrm>
                <a:off x="228600" y="3429000"/>
                <a:ext cx="3907938" cy="2168414"/>
              </a:xfrm>
              <a:prstGeom prst="rect">
                <a:avLst/>
              </a:prstGeom>
              <a:noFill/>
            </p:spPr>
            <p:txBody>
              <a:bodyPr wrap="square" rtlCol="0">
                <a:spAutoFit/>
              </a:bodyPr>
              <a:lstStyle/>
              <a:p>
                <a:pPr marL="0" indent="0">
                  <a:buNone/>
                </a:pPr>
                <a:r>
                  <a:rPr lang="it-IT" sz="1800" dirty="0">
                    <a:solidFill>
                      <a:schemeClr val="accent6">
                        <a:lumMod val="50000"/>
                      </a:schemeClr>
                    </a:solidFill>
                    <a:latin typeface="Helvetica" panose="020B0604020202020204" pitchFamily="34" charset="0"/>
                    <a:cs typeface="Helvetica" panose="020B0604020202020204" pitchFamily="34" charset="0"/>
                  </a:rPr>
                  <a:t>Where:</a:t>
                </a:r>
              </a:p>
              <a:p>
                <a14:m>
                  <m:oMath xmlns:m="http://schemas.openxmlformats.org/officeDocument/2006/math">
                    <m:sSub>
                      <m:sSubPr>
                        <m:ctrlPr>
                          <a:rPr lang="it-IT" sz="1800" b="0" i="1" smtClean="0">
                            <a:solidFill>
                              <a:schemeClr val="accent6">
                                <a:lumMod val="50000"/>
                              </a:schemeClr>
                            </a:solidFill>
                            <a:latin typeface="Cambria Math" panose="02040503050406030204" pitchFamily="18" charset="0"/>
                          </a:rPr>
                        </m:ctrlPr>
                      </m:sSubPr>
                      <m:e>
                        <m:r>
                          <a:rPr lang="it-IT" sz="1800" b="0" i="1" smtClean="0">
                            <a:solidFill>
                              <a:schemeClr val="accent6">
                                <a:lumMod val="50000"/>
                              </a:schemeClr>
                            </a:solidFill>
                            <a:latin typeface="Cambria Math" panose="02040503050406030204" pitchFamily="18" charset="0"/>
                          </a:rPr>
                          <m:t>𝑑</m:t>
                        </m:r>
                      </m:e>
                      <m:sub>
                        <m:r>
                          <a:rPr lang="it-IT" sz="1800" b="0" i="1" smtClean="0">
                            <a:solidFill>
                              <a:schemeClr val="accent6">
                                <a:lumMod val="50000"/>
                              </a:schemeClr>
                            </a:solidFill>
                            <a:latin typeface="Cambria Math" panose="02040503050406030204" pitchFamily="18" charset="0"/>
                          </a:rPr>
                          <m:t>𝑓</m:t>
                        </m:r>
                      </m:sub>
                    </m:sSub>
                  </m:oMath>
                </a14:m>
                <a:r>
                  <a:rPr lang="it-IT" sz="1800" b="0" dirty="0">
                    <a:solidFill>
                      <a:schemeClr val="accent6">
                        <a:lumMod val="50000"/>
                      </a:schemeClr>
                    </a:solidFill>
                    <a:latin typeface="Helvetica" panose="020B0604020202020204" pitchFamily="34" charset="0"/>
                    <a:cs typeface="Helvetica" panose="020B0604020202020204" pitchFamily="34" charset="0"/>
                  </a:rPr>
                  <a:t>: diameter of superconducting filament;</a:t>
                </a:r>
              </a:p>
              <a:p>
                <a14:m>
                  <m:oMath xmlns:m="http://schemas.openxmlformats.org/officeDocument/2006/math">
                    <m:sSub>
                      <m:sSubPr>
                        <m:ctrlPr>
                          <a:rPr lang="it-IT" sz="1800" i="1" smtClean="0">
                            <a:solidFill>
                              <a:schemeClr val="accent6">
                                <a:lumMod val="50000"/>
                              </a:schemeClr>
                            </a:solidFill>
                            <a:latin typeface="Cambria Math" panose="02040503050406030204" pitchFamily="18" charset="0"/>
                          </a:rPr>
                        </m:ctrlPr>
                      </m:sSubPr>
                      <m:e>
                        <m:r>
                          <a:rPr lang="it-IT" sz="1800" i="1">
                            <a:solidFill>
                              <a:schemeClr val="accent6">
                                <a:lumMod val="50000"/>
                              </a:schemeClr>
                            </a:solidFill>
                            <a:latin typeface="Cambria Math" panose="02040503050406030204" pitchFamily="18" charset="0"/>
                          </a:rPr>
                          <m:t>𝐽</m:t>
                        </m:r>
                      </m:e>
                      <m:sub>
                        <m:r>
                          <a:rPr lang="it-IT" sz="1800" b="0" i="1" smtClean="0">
                            <a:solidFill>
                              <a:schemeClr val="accent6">
                                <a:lumMod val="50000"/>
                              </a:schemeClr>
                            </a:solidFill>
                            <a:latin typeface="Cambria Math" panose="02040503050406030204" pitchFamily="18" charset="0"/>
                          </a:rPr>
                          <m:t>𝑒</m:t>
                        </m:r>
                      </m:sub>
                    </m:sSub>
                    <m:r>
                      <a:rPr lang="it-IT" sz="1800" b="0" i="1" smtClean="0">
                        <a:solidFill>
                          <a:schemeClr val="accent6">
                            <a:lumMod val="50000"/>
                          </a:schemeClr>
                        </a:solidFill>
                        <a:latin typeface="Cambria Math" panose="02040503050406030204" pitchFamily="18" charset="0"/>
                      </a:rPr>
                      <m:t>=</m:t>
                    </m:r>
                    <m:r>
                      <m:rPr>
                        <m:sty m:val="p"/>
                      </m:rPr>
                      <a:rPr lang="el-GR" sz="1800" i="1" smtClean="0">
                        <a:solidFill>
                          <a:schemeClr val="accent6">
                            <a:lumMod val="50000"/>
                          </a:schemeClr>
                        </a:solidFill>
                        <a:latin typeface="Cambria Math" panose="02040503050406030204" pitchFamily="18" charset="0"/>
                      </a:rPr>
                      <m:t>λ</m:t>
                    </m:r>
                    <m:sSub>
                      <m:sSubPr>
                        <m:ctrlPr>
                          <a:rPr lang="it-IT" sz="1800" i="1">
                            <a:solidFill>
                              <a:schemeClr val="accent6">
                                <a:lumMod val="50000"/>
                              </a:schemeClr>
                            </a:solidFill>
                            <a:latin typeface="Cambria Math" panose="02040503050406030204" pitchFamily="18" charset="0"/>
                          </a:rPr>
                        </m:ctrlPr>
                      </m:sSubPr>
                      <m:e>
                        <m:r>
                          <a:rPr lang="it-IT" sz="1800" i="1">
                            <a:solidFill>
                              <a:schemeClr val="accent6">
                                <a:lumMod val="50000"/>
                              </a:schemeClr>
                            </a:solidFill>
                            <a:latin typeface="Cambria Math" panose="02040503050406030204" pitchFamily="18" charset="0"/>
                          </a:rPr>
                          <m:t>𝐽</m:t>
                        </m:r>
                      </m:e>
                      <m:sub>
                        <m:r>
                          <a:rPr lang="it-IT" sz="1800" i="1">
                            <a:solidFill>
                              <a:schemeClr val="accent6">
                                <a:lumMod val="50000"/>
                              </a:schemeClr>
                            </a:solidFill>
                            <a:latin typeface="Cambria Math" panose="02040503050406030204" pitchFamily="18" charset="0"/>
                          </a:rPr>
                          <m:t>𝑐</m:t>
                        </m:r>
                      </m:sub>
                    </m:sSub>
                  </m:oMath>
                </a14:m>
                <a:r>
                  <a:rPr lang="it-IT" sz="1800" dirty="0">
                    <a:solidFill>
                      <a:schemeClr val="accent6">
                        <a:lumMod val="50000"/>
                      </a:schemeClr>
                    </a:solidFill>
                    <a:latin typeface="Helvetica" panose="020B0604020202020204" pitchFamily="34" charset="0"/>
                    <a:cs typeface="Helvetica" panose="020B0604020202020204" pitchFamily="34" charset="0"/>
                  </a:rPr>
                  <a:t> </a:t>
                </a:r>
                <a:r>
                  <a:rPr lang="it-IT" sz="1800" b="0" dirty="0">
                    <a:solidFill>
                      <a:schemeClr val="accent6">
                        <a:lumMod val="50000"/>
                      </a:schemeClr>
                    </a:solidFill>
                    <a:latin typeface="Helvetica" panose="020B0604020202020204" pitchFamily="34" charset="0"/>
                    <a:cs typeface="Helvetica" panose="020B0604020202020204" pitchFamily="34" charset="0"/>
                  </a:rPr>
                  <a:t>: engineering </a:t>
                </a:r>
                <a:r>
                  <a:rPr lang="it-IT" sz="1800" b="0" dirty="0" err="1">
                    <a:solidFill>
                      <a:schemeClr val="accent6">
                        <a:lumMod val="50000"/>
                      </a:schemeClr>
                    </a:solidFill>
                    <a:latin typeface="Helvetica" panose="020B0604020202020204" pitchFamily="34" charset="0"/>
                    <a:cs typeface="Helvetica" panose="020B0604020202020204" pitchFamily="34" charset="0"/>
                  </a:rPr>
                  <a:t>current</a:t>
                </a:r>
                <a:r>
                  <a:rPr lang="it-IT" sz="1800" b="0" dirty="0">
                    <a:solidFill>
                      <a:schemeClr val="accent6">
                        <a:lumMod val="50000"/>
                      </a:schemeClr>
                    </a:solidFill>
                    <a:latin typeface="Helvetica" panose="020B0604020202020204" pitchFamily="34" charset="0"/>
                    <a:cs typeface="Helvetica" panose="020B0604020202020204" pitchFamily="34" charset="0"/>
                  </a:rPr>
                  <a:t> </a:t>
                </a:r>
                <a:r>
                  <a:rPr lang="it-IT" sz="1800" b="0" dirty="0" err="1">
                    <a:solidFill>
                      <a:schemeClr val="accent6">
                        <a:lumMod val="50000"/>
                      </a:schemeClr>
                    </a:solidFill>
                    <a:latin typeface="Helvetica" panose="020B0604020202020204" pitchFamily="34" charset="0"/>
                    <a:cs typeface="Helvetica" panose="020B0604020202020204" pitchFamily="34" charset="0"/>
                  </a:rPr>
                  <a:t>density</a:t>
                </a:r>
                <a:r>
                  <a:rPr lang="it-IT" sz="1800" b="0" dirty="0">
                    <a:solidFill>
                      <a:schemeClr val="accent6">
                        <a:lumMod val="50000"/>
                      </a:schemeClr>
                    </a:solidFill>
                    <a:latin typeface="Helvetica" panose="020B0604020202020204" pitchFamily="34" charset="0"/>
                    <a:cs typeface="Helvetica" panose="020B0604020202020204" pitchFamily="34" charset="0"/>
                  </a:rPr>
                  <a:t>;</a:t>
                </a:r>
                <a:endParaRPr lang="it-IT" sz="1800" b="0" i="1" dirty="0">
                  <a:solidFill>
                    <a:schemeClr val="accent6">
                      <a:lumMod val="50000"/>
                    </a:schemeClr>
                  </a:solidFill>
                  <a:latin typeface="Helvetica" panose="020B0604020202020204" pitchFamily="34" charset="0"/>
                  <a:cs typeface="Helvetica" panose="020B0604020202020204" pitchFamily="34" charset="0"/>
                </a:endParaRPr>
              </a:p>
              <a:p>
                <a14:m>
                  <m:oMath xmlns:m="http://schemas.openxmlformats.org/officeDocument/2006/math">
                    <m:sSub>
                      <m:sSubPr>
                        <m:ctrlPr>
                          <a:rPr lang="it-IT" sz="1800" b="0" i="1" smtClean="0">
                            <a:solidFill>
                              <a:schemeClr val="accent6">
                                <a:lumMod val="50000"/>
                              </a:schemeClr>
                            </a:solidFill>
                            <a:latin typeface="Cambria Math" panose="02040503050406030204" pitchFamily="18" charset="0"/>
                          </a:rPr>
                        </m:ctrlPr>
                      </m:sSubPr>
                      <m:e>
                        <m:r>
                          <a:rPr lang="it-IT" sz="1800" b="0" i="1" smtClean="0">
                            <a:solidFill>
                              <a:schemeClr val="accent6">
                                <a:lumMod val="50000"/>
                              </a:schemeClr>
                            </a:solidFill>
                            <a:latin typeface="Cambria Math" panose="02040503050406030204" pitchFamily="18" charset="0"/>
                          </a:rPr>
                          <m:t>𝐽</m:t>
                        </m:r>
                      </m:e>
                      <m:sub>
                        <m:r>
                          <a:rPr lang="it-IT" sz="1800" b="0" i="1" smtClean="0">
                            <a:solidFill>
                              <a:schemeClr val="accent6">
                                <a:lumMod val="50000"/>
                              </a:schemeClr>
                            </a:solidFill>
                            <a:latin typeface="Cambria Math" panose="02040503050406030204" pitchFamily="18" charset="0"/>
                          </a:rPr>
                          <m:t>𝑐</m:t>
                        </m:r>
                      </m:sub>
                    </m:sSub>
                    <m:r>
                      <a:rPr lang="it-IT" sz="1800" b="0" i="1" smtClean="0">
                        <a:solidFill>
                          <a:schemeClr val="accent6">
                            <a:lumMod val="50000"/>
                          </a:schemeClr>
                        </a:solidFill>
                        <a:latin typeface="Cambria Math" panose="02040503050406030204" pitchFamily="18" charset="0"/>
                      </a:rPr>
                      <m:t>=</m:t>
                    </m:r>
                    <m:f>
                      <m:fPr>
                        <m:ctrlPr>
                          <a:rPr lang="it-IT" sz="1800" b="0" i="1" smtClean="0">
                            <a:solidFill>
                              <a:schemeClr val="accent6">
                                <a:lumMod val="50000"/>
                              </a:schemeClr>
                            </a:solidFill>
                            <a:latin typeface="Cambria Math" panose="02040503050406030204" pitchFamily="18" charset="0"/>
                          </a:rPr>
                        </m:ctrlPr>
                      </m:fPr>
                      <m:num>
                        <m:sSub>
                          <m:sSubPr>
                            <m:ctrlPr>
                              <a:rPr lang="it-IT" sz="1800" b="0" i="1" smtClean="0">
                                <a:solidFill>
                                  <a:schemeClr val="accent6">
                                    <a:lumMod val="50000"/>
                                  </a:schemeClr>
                                </a:solidFill>
                                <a:latin typeface="Cambria Math" panose="02040503050406030204" pitchFamily="18" charset="0"/>
                              </a:rPr>
                            </m:ctrlPr>
                          </m:sSubPr>
                          <m:e>
                            <m:r>
                              <a:rPr lang="it-IT" sz="1800" b="0" i="1" smtClean="0">
                                <a:solidFill>
                                  <a:schemeClr val="accent6">
                                    <a:lumMod val="50000"/>
                                  </a:schemeClr>
                                </a:solidFill>
                                <a:latin typeface="Cambria Math" panose="02040503050406030204" pitchFamily="18" charset="0"/>
                              </a:rPr>
                              <m:t>𝐼</m:t>
                            </m:r>
                          </m:e>
                          <m:sub>
                            <m:r>
                              <a:rPr lang="it-IT" sz="1800" b="0" i="1" smtClean="0">
                                <a:solidFill>
                                  <a:schemeClr val="accent6">
                                    <a:lumMod val="50000"/>
                                  </a:schemeClr>
                                </a:solidFill>
                                <a:latin typeface="Cambria Math" panose="02040503050406030204" pitchFamily="18" charset="0"/>
                              </a:rPr>
                              <m:t>𝑐</m:t>
                            </m:r>
                          </m:sub>
                        </m:sSub>
                      </m:num>
                      <m:den>
                        <m:r>
                          <a:rPr lang="it-IT" sz="1800" b="0" i="1" smtClean="0">
                            <a:solidFill>
                              <a:schemeClr val="accent6">
                                <a:lumMod val="50000"/>
                              </a:schemeClr>
                            </a:solidFill>
                            <a:latin typeface="Cambria Math" panose="02040503050406030204" pitchFamily="18" charset="0"/>
                          </a:rPr>
                          <m:t>𝐴</m:t>
                        </m:r>
                      </m:den>
                    </m:f>
                  </m:oMath>
                </a14:m>
                <a:r>
                  <a:rPr lang="it-IT" sz="1800" dirty="0">
                    <a:solidFill>
                      <a:schemeClr val="accent6">
                        <a:lumMod val="50000"/>
                      </a:schemeClr>
                    </a:solidFill>
                    <a:latin typeface="Helvetica" panose="020B0604020202020204" pitchFamily="34" charset="0"/>
                    <a:cs typeface="Helvetica" panose="020B0604020202020204" pitchFamily="34" charset="0"/>
                  </a:rPr>
                  <a:t>: </a:t>
                </a:r>
                <a:r>
                  <a:rPr lang="it-IT" sz="1800" dirty="0" err="1">
                    <a:solidFill>
                      <a:schemeClr val="accent6">
                        <a:lumMod val="50000"/>
                      </a:schemeClr>
                    </a:solidFill>
                    <a:latin typeface="Helvetica" panose="020B0604020202020204" pitchFamily="34" charset="0"/>
                    <a:cs typeface="Helvetica" panose="020B0604020202020204" pitchFamily="34" charset="0"/>
                  </a:rPr>
                  <a:t>critical</a:t>
                </a:r>
                <a:r>
                  <a:rPr lang="it-IT" sz="1800" dirty="0">
                    <a:solidFill>
                      <a:schemeClr val="accent6">
                        <a:lumMod val="50000"/>
                      </a:schemeClr>
                    </a:solidFill>
                    <a:latin typeface="Helvetica" panose="020B0604020202020204" pitchFamily="34" charset="0"/>
                    <a:cs typeface="Helvetica" panose="020B0604020202020204" pitchFamily="34" charset="0"/>
                  </a:rPr>
                  <a:t> </a:t>
                </a:r>
                <a:r>
                  <a:rPr lang="it-IT" sz="1800" dirty="0" err="1">
                    <a:solidFill>
                      <a:schemeClr val="accent6">
                        <a:lumMod val="50000"/>
                      </a:schemeClr>
                    </a:solidFill>
                    <a:latin typeface="Helvetica" panose="020B0604020202020204" pitchFamily="34" charset="0"/>
                    <a:cs typeface="Helvetica" panose="020B0604020202020204" pitchFamily="34" charset="0"/>
                  </a:rPr>
                  <a:t>current</a:t>
                </a:r>
                <a:r>
                  <a:rPr lang="it-IT" sz="1800" dirty="0">
                    <a:solidFill>
                      <a:schemeClr val="accent6">
                        <a:lumMod val="50000"/>
                      </a:schemeClr>
                    </a:solidFill>
                    <a:latin typeface="Helvetica" panose="020B0604020202020204" pitchFamily="34" charset="0"/>
                    <a:cs typeface="Helvetica" panose="020B0604020202020204" pitchFamily="34" charset="0"/>
                  </a:rPr>
                  <a:t> </a:t>
                </a:r>
                <a:r>
                  <a:rPr lang="it-IT" sz="1800" dirty="0" err="1">
                    <a:solidFill>
                      <a:schemeClr val="accent6">
                        <a:lumMod val="50000"/>
                      </a:schemeClr>
                    </a:solidFill>
                    <a:latin typeface="Helvetica" panose="020B0604020202020204" pitchFamily="34" charset="0"/>
                    <a:cs typeface="Helvetica" panose="020B0604020202020204" pitchFamily="34" charset="0"/>
                  </a:rPr>
                  <a:t>density</a:t>
                </a:r>
                <a:r>
                  <a:rPr lang="it-IT" sz="1800" dirty="0">
                    <a:solidFill>
                      <a:schemeClr val="accent6">
                        <a:lumMod val="50000"/>
                      </a:schemeClr>
                    </a:solidFill>
                    <a:latin typeface="Helvetica" panose="020B0604020202020204" pitchFamily="34" charset="0"/>
                    <a:cs typeface="Helvetica" panose="020B0604020202020204" pitchFamily="34" charset="0"/>
                  </a:rPr>
                  <a:t> of a </a:t>
                </a:r>
                <a:r>
                  <a:rPr lang="it-IT" sz="1800" dirty="0" err="1">
                    <a:solidFill>
                      <a:schemeClr val="accent6">
                        <a:lumMod val="50000"/>
                      </a:schemeClr>
                    </a:solidFill>
                    <a:latin typeface="Helvetica" panose="020B0604020202020204" pitchFamily="34" charset="0"/>
                    <a:cs typeface="Helvetica" panose="020B0604020202020204" pitchFamily="34" charset="0"/>
                  </a:rPr>
                  <a:t>superconductor</a:t>
                </a:r>
                <a:r>
                  <a:rPr lang="it-IT" sz="1800" dirty="0">
                    <a:solidFill>
                      <a:schemeClr val="accent6">
                        <a:lumMod val="50000"/>
                      </a:schemeClr>
                    </a:solidFill>
                    <a:latin typeface="Helvetica" panose="020B0604020202020204" pitchFamily="34" charset="0"/>
                    <a:cs typeface="Helvetica" panose="020B0604020202020204" pitchFamily="34" charset="0"/>
                  </a:rPr>
                  <a:t>;</a:t>
                </a:r>
              </a:p>
            </p:txBody>
          </p:sp>
        </mc:Choice>
        <mc:Fallback xmlns="">
          <p:sp>
            <p:nvSpPr>
              <p:cNvPr id="10" name="CasellaDiTesto 9">
                <a:extLst>
                  <a:ext uri="{FF2B5EF4-FFF2-40B4-BE49-F238E27FC236}">
                    <a16:creationId xmlns:a16="http://schemas.microsoft.com/office/drawing/2014/main" id="{E7125976-B526-AD1F-1193-C0EE97F9BB23}"/>
                  </a:ext>
                </a:extLst>
              </p:cNvPr>
              <p:cNvSpPr txBox="1">
                <a:spLocks noRot="1" noChangeAspect="1" noMove="1" noResize="1" noEditPoints="1" noAdjustHandles="1" noChangeArrowheads="1" noChangeShapeType="1" noTextEdit="1"/>
              </p:cNvSpPr>
              <p:nvPr/>
            </p:nvSpPr>
            <p:spPr>
              <a:xfrm>
                <a:off x="228600" y="3429000"/>
                <a:ext cx="3907938" cy="2168414"/>
              </a:xfrm>
              <a:prstGeom prst="rect">
                <a:avLst/>
              </a:prstGeom>
              <a:blipFill>
                <a:blip r:embed="rId5"/>
                <a:stretch>
                  <a:fillRect l="-1404" t="-1690" b="-3662"/>
                </a:stretch>
              </a:blipFill>
            </p:spPr>
            <p:txBody>
              <a:bodyPr/>
              <a:lstStyle/>
              <a:p>
                <a:r>
                  <a:rPr lang="it-IT">
                    <a:noFill/>
                  </a:rPr>
                  <a:t> </a:t>
                </a:r>
              </a:p>
            </p:txBody>
          </p:sp>
        </mc:Fallback>
      </mc:AlternateContent>
    </p:spTree>
    <p:extLst>
      <p:ext uri="{BB962C8B-B14F-4D97-AF65-F5344CB8AC3E}">
        <p14:creationId xmlns:p14="http://schemas.microsoft.com/office/powerpoint/2010/main" val="16853387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982DB1AA-CE44-028F-0B00-CB0293B99625}"/>
              </a:ext>
            </a:extLst>
          </p:cNvPr>
          <p:cNvSpPr>
            <a:spLocks noGrp="1"/>
          </p:cNvSpPr>
          <p:nvPr>
            <p:ph idx="1"/>
          </p:nvPr>
        </p:nvSpPr>
        <p:spPr>
          <a:xfrm>
            <a:off x="228600" y="971550"/>
            <a:ext cx="8672513" cy="1425421"/>
          </a:xfrm>
        </p:spPr>
        <p:txBody>
          <a:bodyPr/>
          <a:lstStyle/>
          <a:p>
            <a:pPr marL="0" indent="0">
              <a:buNone/>
            </a:pPr>
            <a:r>
              <a:rPr lang="it-IT" sz="1800" dirty="0">
                <a:solidFill>
                  <a:schemeClr val="accent6">
                    <a:lumMod val="50000"/>
                  </a:schemeClr>
                </a:solidFill>
              </a:rPr>
              <a:t>The </a:t>
            </a:r>
            <a:r>
              <a:rPr lang="it-IT" sz="1800" dirty="0" err="1">
                <a:solidFill>
                  <a:schemeClr val="accent6">
                    <a:lumMod val="50000"/>
                  </a:schemeClr>
                </a:solidFill>
              </a:rPr>
              <a:t>superconductor</a:t>
            </a:r>
            <a:r>
              <a:rPr lang="it-IT" sz="1800" dirty="0">
                <a:solidFill>
                  <a:schemeClr val="accent6">
                    <a:lumMod val="50000"/>
                  </a:schemeClr>
                </a:solidFill>
              </a:rPr>
              <a:t> must be </a:t>
            </a:r>
            <a:r>
              <a:rPr lang="it-IT" sz="1800" dirty="0" err="1">
                <a:solidFill>
                  <a:schemeClr val="accent6">
                    <a:lumMod val="50000"/>
                  </a:schemeClr>
                </a:solidFill>
              </a:rPr>
              <a:t>designed</a:t>
            </a:r>
            <a:r>
              <a:rPr lang="it-IT" sz="1800" dirty="0">
                <a:solidFill>
                  <a:schemeClr val="accent6">
                    <a:lumMod val="50000"/>
                  </a:schemeClr>
                </a:solidFill>
              </a:rPr>
              <a:t> to </a:t>
            </a:r>
            <a:r>
              <a:rPr lang="it-IT" sz="1800" dirty="0" err="1">
                <a:solidFill>
                  <a:schemeClr val="accent6">
                    <a:lumMod val="50000"/>
                  </a:schemeClr>
                </a:solidFill>
              </a:rPr>
              <a:t>maintain</a:t>
            </a:r>
            <a:r>
              <a:rPr lang="it-IT" sz="1800" dirty="0">
                <a:solidFill>
                  <a:schemeClr val="accent6">
                    <a:lumMod val="50000"/>
                  </a:schemeClr>
                </a:solidFill>
              </a:rPr>
              <a:t> the </a:t>
            </a:r>
            <a:r>
              <a:rPr lang="it-IT" sz="1800" dirty="0" err="1">
                <a:solidFill>
                  <a:schemeClr val="accent6">
                    <a:lumMod val="50000"/>
                  </a:schemeClr>
                </a:solidFill>
              </a:rPr>
              <a:t>superconductive</a:t>
            </a:r>
            <a:r>
              <a:rPr lang="it-IT" sz="1800" dirty="0">
                <a:solidFill>
                  <a:schemeClr val="accent6">
                    <a:lumMod val="50000"/>
                  </a:schemeClr>
                </a:solidFill>
              </a:rPr>
              <a:t> state </a:t>
            </a:r>
            <a:r>
              <a:rPr lang="it-IT" sz="1800" dirty="0" err="1">
                <a:solidFill>
                  <a:schemeClr val="accent6">
                    <a:lumMod val="50000"/>
                  </a:schemeClr>
                </a:solidFill>
              </a:rPr>
              <a:t>during</a:t>
            </a:r>
            <a:r>
              <a:rPr lang="it-IT" sz="1800" dirty="0">
                <a:solidFill>
                  <a:schemeClr val="accent6">
                    <a:lumMod val="50000"/>
                  </a:schemeClr>
                </a:solidFill>
              </a:rPr>
              <a:t> the </a:t>
            </a:r>
            <a:r>
              <a:rPr lang="it-IT" sz="1800" dirty="0" err="1">
                <a:solidFill>
                  <a:schemeClr val="accent6">
                    <a:lumMod val="50000"/>
                  </a:schemeClr>
                </a:solidFill>
              </a:rPr>
              <a:t>normal</a:t>
            </a:r>
            <a:r>
              <a:rPr lang="it-IT" sz="1800" dirty="0">
                <a:solidFill>
                  <a:schemeClr val="accent6">
                    <a:lumMod val="50000"/>
                  </a:schemeClr>
                </a:solidFill>
              </a:rPr>
              <a:t> </a:t>
            </a:r>
            <a:r>
              <a:rPr lang="it-IT" sz="1800" dirty="0" err="1">
                <a:solidFill>
                  <a:schemeClr val="accent6">
                    <a:lumMod val="50000"/>
                  </a:schemeClr>
                </a:solidFill>
              </a:rPr>
              <a:t>operation</a:t>
            </a:r>
            <a:r>
              <a:rPr lang="it-IT" sz="1800" dirty="0">
                <a:solidFill>
                  <a:schemeClr val="accent6">
                    <a:lumMod val="50000"/>
                  </a:schemeClr>
                </a:solidFill>
              </a:rPr>
              <a:t>. The </a:t>
            </a:r>
            <a:r>
              <a:rPr lang="it-IT" sz="1800" dirty="0" err="1">
                <a:solidFill>
                  <a:schemeClr val="accent6">
                    <a:lumMod val="50000"/>
                  </a:schemeClr>
                </a:solidFill>
              </a:rPr>
              <a:t>cryogenic</a:t>
            </a:r>
            <a:r>
              <a:rPr lang="it-IT" sz="1800" dirty="0">
                <a:solidFill>
                  <a:schemeClr val="accent6">
                    <a:lumMod val="50000"/>
                  </a:schemeClr>
                </a:solidFill>
              </a:rPr>
              <a:t> system </a:t>
            </a:r>
            <a:r>
              <a:rPr lang="it-IT" sz="1800" dirty="0" err="1">
                <a:solidFill>
                  <a:schemeClr val="accent6">
                    <a:lumMod val="50000"/>
                  </a:schemeClr>
                </a:solidFill>
              </a:rPr>
              <a:t>is</a:t>
            </a:r>
            <a:r>
              <a:rPr lang="it-IT" sz="1800" dirty="0">
                <a:solidFill>
                  <a:schemeClr val="accent6">
                    <a:lumMod val="50000"/>
                  </a:schemeClr>
                </a:solidFill>
              </a:rPr>
              <a:t> </a:t>
            </a:r>
            <a:r>
              <a:rPr lang="it-IT" sz="1800" dirty="0" err="1">
                <a:solidFill>
                  <a:schemeClr val="accent6">
                    <a:lumMod val="50000"/>
                  </a:schemeClr>
                </a:solidFill>
              </a:rPr>
              <a:t>fundamental</a:t>
            </a:r>
            <a:r>
              <a:rPr lang="it-IT" sz="1800" dirty="0">
                <a:solidFill>
                  <a:schemeClr val="accent6">
                    <a:lumMod val="50000"/>
                  </a:schemeClr>
                </a:solidFill>
              </a:rPr>
              <a:t> for </a:t>
            </a:r>
            <a:r>
              <a:rPr lang="it-IT" sz="1800" dirty="0" err="1">
                <a:solidFill>
                  <a:schemeClr val="accent6">
                    <a:lumMod val="50000"/>
                  </a:schemeClr>
                </a:solidFill>
              </a:rPr>
              <a:t>that</a:t>
            </a:r>
            <a:r>
              <a:rPr lang="it-IT" sz="1800" dirty="0">
                <a:solidFill>
                  <a:schemeClr val="accent6">
                    <a:lumMod val="50000"/>
                  </a:schemeClr>
                </a:solidFill>
              </a:rPr>
              <a:t> </a:t>
            </a:r>
            <a:r>
              <a:rPr lang="it-IT" sz="1800" dirty="0" err="1">
                <a:solidFill>
                  <a:schemeClr val="accent6">
                    <a:lumMod val="50000"/>
                  </a:schemeClr>
                </a:solidFill>
              </a:rPr>
              <a:t>purpose</a:t>
            </a:r>
            <a:r>
              <a:rPr lang="it-IT" sz="1800" dirty="0">
                <a:solidFill>
                  <a:schemeClr val="accent6">
                    <a:lumMod val="50000"/>
                  </a:schemeClr>
                </a:solidFill>
              </a:rPr>
              <a:t>. The </a:t>
            </a:r>
            <a:r>
              <a:rPr lang="it-IT" sz="1800" dirty="0" err="1">
                <a:solidFill>
                  <a:schemeClr val="accent6">
                    <a:lumMod val="50000"/>
                  </a:schemeClr>
                </a:solidFill>
              </a:rPr>
              <a:t>aim</a:t>
            </a:r>
            <a:r>
              <a:rPr lang="it-IT" sz="1800" dirty="0">
                <a:solidFill>
                  <a:schemeClr val="accent6">
                    <a:lumMod val="50000"/>
                  </a:schemeClr>
                </a:solidFill>
              </a:rPr>
              <a:t> of </a:t>
            </a:r>
            <a:r>
              <a:rPr lang="it-IT" sz="1800" dirty="0" err="1">
                <a:solidFill>
                  <a:schemeClr val="accent6">
                    <a:lumMod val="50000"/>
                  </a:schemeClr>
                </a:solidFill>
              </a:rPr>
              <a:t>this</a:t>
            </a:r>
            <a:r>
              <a:rPr lang="it-IT" sz="1800" dirty="0">
                <a:solidFill>
                  <a:schemeClr val="accent6">
                    <a:lumMod val="50000"/>
                  </a:schemeClr>
                </a:solidFill>
              </a:rPr>
              <a:t> study, in </a:t>
            </a:r>
            <a:r>
              <a:rPr lang="it-IT" sz="1800" dirty="0" err="1">
                <a:solidFill>
                  <a:schemeClr val="accent6">
                    <a:lumMod val="50000"/>
                  </a:schemeClr>
                </a:solidFill>
              </a:rPr>
              <a:t>particular</a:t>
            </a:r>
            <a:r>
              <a:rPr lang="it-IT" sz="1800" dirty="0">
                <a:solidFill>
                  <a:schemeClr val="accent6">
                    <a:lumMod val="50000"/>
                  </a:schemeClr>
                </a:solidFill>
              </a:rPr>
              <a:t>, </a:t>
            </a:r>
            <a:r>
              <a:rPr lang="it-IT" sz="1800" dirty="0" err="1">
                <a:solidFill>
                  <a:schemeClr val="accent6">
                    <a:lumMod val="50000"/>
                  </a:schemeClr>
                </a:solidFill>
              </a:rPr>
              <a:t>is</a:t>
            </a:r>
            <a:r>
              <a:rPr lang="it-IT" sz="1800" dirty="0">
                <a:solidFill>
                  <a:schemeClr val="accent6">
                    <a:lumMod val="50000"/>
                  </a:schemeClr>
                </a:solidFill>
              </a:rPr>
              <a:t> to </a:t>
            </a:r>
            <a:r>
              <a:rPr lang="it-IT" sz="1800" dirty="0" err="1">
                <a:solidFill>
                  <a:schemeClr val="accent6">
                    <a:lumMod val="50000"/>
                  </a:schemeClr>
                </a:solidFill>
              </a:rPr>
              <a:t>find</a:t>
            </a:r>
            <a:r>
              <a:rPr lang="it-IT" sz="1800" dirty="0">
                <a:solidFill>
                  <a:schemeClr val="accent6">
                    <a:lumMod val="50000"/>
                  </a:schemeClr>
                </a:solidFill>
              </a:rPr>
              <a:t> the </a:t>
            </a:r>
            <a:r>
              <a:rPr lang="it-IT" sz="1800" dirty="0" err="1">
                <a:solidFill>
                  <a:schemeClr val="accent6">
                    <a:lumMod val="50000"/>
                  </a:schemeClr>
                </a:solidFill>
              </a:rPr>
              <a:t>critical</a:t>
            </a:r>
            <a:r>
              <a:rPr lang="it-IT" sz="1800" dirty="0">
                <a:solidFill>
                  <a:schemeClr val="accent6">
                    <a:lumMod val="50000"/>
                  </a:schemeClr>
                </a:solidFill>
              </a:rPr>
              <a:t> frequency </a:t>
            </a:r>
            <a:r>
              <a:rPr lang="it-IT" sz="1800" dirty="0" err="1">
                <a:solidFill>
                  <a:schemeClr val="accent6">
                    <a:lumMod val="50000"/>
                  </a:schemeClr>
                </a:solidFill>
              </a:rPr>
              <a:t>at</a:t>
            </a:r>
            <a:r>
              <a:rPr lang="it-IT" sz="1800" dirty="0">
                <a:solidFill>
                  <a:schemeClr val="accent6">
                    <a:lumMod val="50000"/>
                  </a:schemeClr>
                </a:solidFill>
              </a:rPr>
              <a:t> </a:t>
            </a:r>
            <a:r>
              <a:rPr lang="it-IT" sz="1800" dirty="0" err="1">
                <a:solidFill>
                  <a:schemeClr val="accent6">
                    <a:lumMod val="50000"/>
                  </a:schemeClr>
                </a:solidFill>
              </a:rPr>
              <a:t>which</a:t>
            </a:r>
            <a:r>
              <a:rPr lang="it-IT" sz="1800" dirty="0">
                <a:solidFill>
                  <a:schemeClr val="accent6">
                    <a:lumMod val="50000"/>
                  </a:schemeClr>
                </a:solidFill>
              </a:rPr>
              <a:t> the </a:t>
            </a:r>
            <a:r>
              <a:rPr lang="it-IT" sz="1800" dirty="0" err="1">
                <a:solidFill>
                  <a:schemeClr val="accent6">
                    <a:lumMod val="50000"/>
                  </a:schemeClr>
                </a:solidFill>
              </a:rPr>
              <a:t>superconductor</a:t>
            </a:r>
            <a:r>
              <a:rPr lang="it-IT" sz="1800" dirty="0">
                <a:solidFill>
                  <a:schemeClr val="accent6">
                    <a:lumMod val="50000"/>
                  </a:schemeClr>
                </a:solidFill>
              </a:rPr>
              <a:t> can </a:t>
            </a:r>
            <a:r>
              <a:rPr lang="it-IT" sz="1800" dirty="0" err="1">
                <a:solidFill>
                  <a:schemeClr val="accent6">
                    <a:lumMod val="50000"/>
                  </a:schemeClr>
                </a:solidFill>
              </a:rPr>
              <a:t>reach</a:t>
            </a:r>
            <a:r>
              <a:rPr lang="it-IT" sz="1800" dirty="0">
                <a:solidFill>
                  <a:schemeClr val="accent6">
                    <a:lumMod val="50000"/>
                  </a:schemeClr>
                </a:solidFill>
              </a:rPr>
              <a:t> the </a:t>
            </a:r>
            <a:r>
              <a:rPr lang="it-IT" sz="1800" dirty="0" err="1">
                <a:solidFill>
                  <a:schemeClr val="accent6">
                    <a:lumMod val="50000"/>
                  </a:schemeClr>
                </a:solidFill>
              </a:rPr>
              <a:t>critical</a:t>
            </a:r>
            <a:r>
              <a:rPr lang="it-IT" sz="1800" dirty="0">
                <a:solidFill>
                  <a:schemeClr val="accent6">
                    <a:lumMod val="50000"/>
                  </a:schemeClr>
                </a:solidFill>
              </a:rPr>
              <a:t> temperature. </a:t>
            </a:r>
            <a:r>
              <a:rPr lang="it-IT" sz="1800" dirty="0" err="1">
                <a:solidFill>
                  <a:schemeClr val="accent6">
                    <a:lumMod val="50000"/>
                  </a:schemeClr>
                </a:solidFill>
              </a:rPr>
              <a:t>It</a:t>
            </a:r>
            <a:r>
              <a:rPr lang="it-IT" sz="1800" dirty="0">
                <a:solidFill>
                  <a:schemeClr val="accent6">
                    <a:lumMod val="50000"/>
                  </a:schemeClr>
                </a:solidFill>
              </a:rPr>
              <a:t> </a:t>
            </a:r>
            <a:r>
              <a:rPr lang="it-IT" sz="1800" dirty="0" err="1">
                <a:solidFill>
                  <a:schemeClr val="accent6">
                    <a:lumMod val="50000"/>
                  </a:schemeClr>
                </a:solidFill>
              </a:rPr>
              <a:t>is</a:t>
            </a:r>
            <a:r>
              <a:rPr lang="it-IT" sz="1800" dirty="0">
                <a:solidFill>
                  <a:schemeClr val="accent6">
                    <a:lumMod val="50000"/>
                  </a:schemeClr>
                </a:solidFill>
              </a:rPr>
              <a:t> </a:t>
            </a:r>
            <a:r>
              <a:rPr lang="it-IT" sz="1800" dirty="0" err="1">
                <a:solidFill>
                  <a:schemeClr val="accent6">
                    <a:lumMod val="50000"/>
                  </a:schemeClr>
                </a:solidFill>
              </a:rPr>
              <a:t>possible</a:t>
            </a:r>
            <a:r>
              <a:rPr lang="it-IT" sz="1800" dirty="0">
                <a:solidFill>
                  <a:schemeClr val="accent6">
                    <a:lumMod val="50000"/>
                  </a:schemeClr>
                </a:solidFill>
              </a:rPr>
              <a:t> to do </a:t>
            </a:r>
            <a:r>
              <a:rPr lang="it-IT" sz="1800" dirty="0" err="1">
                <a:solidFill>
                  <a:schemeClr val="accent6">
                    <a:lumMod val="50000"/>
                  </a:schemeClr>
                </a:solidFill>
              </a:rPr>
              <a:t>that</a:t>
            </a:r>
            <a:r>
              <a:rPr lang="it-IT" sz="1800" dirty="0">
                <a:solidFill>
                  <a:schemeClr val="accent6">
                    <a:lumMod val="50000"/>
                  </a:schemeClr>
                </a:solidFill>
              </a:rPr>
              <a:t> </a:t>
            </a:r>
            <a:r>
              <a:rPr lang="it-IT" sz="1800" dirty="0" err="1">
                <a:solidFill>
                  <a:schemeClr val="accent6">
                    <a:lumMod val="50000"/>
                  </a:schemeClr>
                </a:solidFill>
              </a:rPr>
              <a:t>considering</a:t>
            </a:r>
            <a:r>
              <a:rPr lang="it-IT" sz="1800" dirty="0">
                <a:solidFill>
                  <a:schemeClr val="accent6">
                    <a:lumMod val="50000"/>
                  </a:schemeClr>
                </a:solidFill>
              </a:rPr>
              <a:t>:</a:t>
            </a:r>
          </a:p>
        </p:txBody>
      </p:sp>
      <p:sp>
        <p:nvSpPr>
          <p:cNvPr id="3" name="Titolo 2">
            <a:extLst>
              <a:ext uri="{FF2B5EF4-FFF2-40B4-BE49-F238E27FC236}">
                <a16:creationId xmlns:a16="http://schemas.microsoft.com/office/drawing/2014/main" id="{C2509C4E-DA60-5EB1-967E-AB02ADA415D3}"/>
              </a:ext>
            </a:extLst>
          </p:cNvPr>
          <p:cNvSpPr>
            <a:spLocks noGrp="1"/>
          </p:cNvSpPr>
          <p:nvPr>
            <p:ph type="title"/>
          </p:nvPr>
        </p:nvSpPr>
        <p:spPr/>
        <p:txBody>
          <a:bodyPr/>
          <a:lstStyle/>
          <a:p>
            <a:r>
              <a:rPr lang="it-IT" sz="1950" dirty="0"/>
              <a:t>Thermal analysis</a:t>
            </a:r>
            <a:endParaRPr lang="it-IT" sz="1950" i="1" dirty="0">
              <a:solidFill>
                <a:srgbClr val="FF0000"/>
              </a:solidFill>
            </a:endParaRPr>
          </a:p>
        </p:txBody>
      </p:sp>
      <p:sp>
        <p:nvSpPr>
          <p:cNvPr id="4" name="Segnaposto data 3">
            <a:extLst>
              <a:ext uri="{FF2B5EF4-FFF2-40B4-BE49-F238E27FC236}">
                <a16:creationId xmlns:a16="http://schemas.microsoft.com/office/drawing/2014/main" id="{FBC4512B-A28E-58CD-EE93-05D2E7DED1FB}"/>
              </a:ext>
            </a:extLst>
          </p:cNvPr>
          <p:cNvSpPr>
            <a:spLocks noGrp="1"/>
          </p:cNvSpPr>
          <p:nvPr>
            <p:ph type="dt" sz="half" idx="2"/>
          </p:nvPr>
        </p:nvSpPr>
        <p:spPr/>
        <p:txBody>
          <a:bodyPr/>
          <a:lstStyle/>
          <a:p>
            <a:pPr>
              <a:defRPr/>
            </a:pPr>
            <a:fld id="{57ADAB69-348E-2C41-AF41-E98D046040A4}" type="datetime1">
              <a:rPr lang="en-US" smtClean="0"/>
              <a:t>8/28/2023</a:t>
            </a:fld>
            <a:endParaRPr lang="en-US" dirty="0"/>
          </a:p>
        </p:txBody>
      </p:sp>
      <p:sp>
        <p:nvSpPr>
          <p:cNvPr id="5" name="Segnaposto piè di pagina 4">
            <a:extLst>
              <a:ext uri="{FF2B5EF4-FFF2-40B4-BE49-F238E27FC236}">
                <a16:creationId xmlns:a16="http://schemas.microsoft.com/office/drawing/2014/main" id="{68D92424-B96D-47CF-9158-EDA00921AA4F}"/>
              </a:ext>
            </a:extLst>
          </p:cNvPr>
          <p:cNvSpPr>
            <a:spLocks noGrp="1"/>
          </p:cNvSpPr>
          <p:nvPr>
            <p:ph type="ftr" sz="quarter" idx="3"/>
          </p:nvPr>
        </p:nvSpPr>
        <p:spPr/>
        <p:txBody>
          <a:bodyPr/>
          <a:lstStyle/>
          <a:p>
            <a:pPr>
              <a:defRPr/>
            </a:pPr>
            <a:r>
              <a:rPr lang="en-US" dirty="0"/>
              <a:t>Stefano Mannucci | Midterm Report</a:t>
            </a:r>
            <a:endParaRPr lang="en-US" b="1" dirty="0"/>
          </a:p>
        </p:txBody>
      </p:sp>
      <p:sp>
        <p:nvSpPr>
          <p:cNvPr id="6" name="Segnaposto numero diapositiva 5">
            <a:extLst>
              <a:ext uri="{FF2B5EF4-FFF2-40B4-BE49-F238E27FC236}">
                <a16:creationId xmlns:a16="http://schemas.microsoft.com/office/drawing/2014/main" id="{671CF707-05C7-80C9-E1E1-9CCD94233FD0}"/>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0BA108D0-B8CF-E99A-BAA6-9741CBFD5428}"/>
                  </a:ext>
                </a:extLst>
              </p:cNvPr>
              <p:cNvSpPr txBox="1"/>
              <p:nvPr/>
            </p:nvSpPr>
            <p:spPr>
              <a:xfrm>
                <a:off x="1297262" y="2824587"/>
                <a:ext cx="6477222" cy="9124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it-IT" i="1" smtClean="0">
                              <a:solidFill>
                                <a:schemeClr val="accent6">
                                  <a:lumMod val="50000"/>
                                </a:schemeClr>
                              </a:solidFill>
                              <a:latin typeface="Cambria Math" panose="02040503050406030204" pitchFamily="18" charset="0"/>
                            </a:rPr>
                          </m:ctrlPr>
                        </m:dPr>
                        <m:e>
                          <m:f>
                            <m:fPr>
                              <m:ctrlPr>
                                <a:rPr lang="it-IT" i="1">
                                  <a:solidFill>
                                    <a:schemeClr val="accent6">
                                      <a:lumMod val="50000"/>
                                    </a:schemeClr>
                                  </a:solidFill>
                                  <a:latin typeface="Cambria Math" panose="02040503050406030204" pitchFamily="18" charset="0"/>
                                </a:rPr>
                              </m:ctrlPr>
                            </m:fPr>
                            <m:num>
                              <m:r>
                                <a:rPr lang="it-IT" i="1">
                                  <a:solidFill>
                                    <a:schemeClr val="accent6">
                                      <a:lumMod val="50000"/>
                                    </a:schemeClr>
                                  </a:solidFill>
                                  <a:latin typeface="Cambria Math" panose="02040503050406030204" pitchFamily="18" charset="0"/>
                                </a:rPr>
                                <m:t>8</m:t>
                              </m:r>
                            </m:num>
                            <m:den>
                              <m:r>
                                <a:rPr lang="it-IT" i="1">
                                  <a:solidFill>
                                    <a:schemeClr val="accent6">
                                      <a:lumMod val="50000"/>
                                    </a:schemeClr>
                                  </a:solidFill>
                                  <a:latin typeface="Cambria Math" panose="02040503050406030204" pitchFamily="18" charset="0"/>
                                </a:rPr>
                                <m:t>3</m:t>
                              </m:r>
                              <m:r>
                                <a:rPr lang="it-IT" i="1">
                                  <a:solidFill>
                                    <a:schemeClr val="accent6">
                                      <a:lumMod val="50000"/>
                                    </a:schemeClr>
                                  </a:solidFill>
                                  <a:latin typeface="Cambria Math" panose="02040503050406030204" pitchFamily="18" charset="0"/>
                                  <a:ea typeface="Cambria Math" panose="02040503050406030204" pitchFamily="18" charset="0"/>
                                </a:rPr>
                                <m:t>𝜋</m:t>
                              </m:r>
                            </m:den>
                          </m:f>
                          <m:sSub>
                            <m:sSubPr>
                              <m:ctrlPr>
                                <a:rPr lang="it-IT" i="1">
                                  <a:solidFill>
                                    <a:schemeClr val="accent6">
                                      <a:lumMod val="50000"/>
                                    </a:schemeClr>
                                  </a:solidFill>
                                  <a:latin typeface="Cambria Math" panose="02040503050406030204" pitchFamily="18" charset="0"/>
                                </a:rPr>
                              </m:ctrlPr>
                            </m:sSubPr>
                            <m:e>
                              <m:r>
                                <a:rPr lang="it-IT" i="1">
                                  <a:solidFill>
                                    <a:schemeClr val="accent6">
                                      <a:lumMod val="50000"/>
                                    </a:schemeClr>
                                  </a:solidFill>
                                  <a:latin typeface="Cambria Math" panose="02040503050406030204" pitchFamily="18" charset="0"/>
                                </a:rPr>
                                <m:t>𝐽</m:t>
                              </m:r>
                            </m:e>
                            <m:sub>
                              <m:r>
                                <a:rPr lang="it-IT" i="1">
                                  <a:solidFill>
                                    <a:schemeClr val="accent6">
                                      <a:lumMod val="50000"/>
                                    </a:schemeClr>
                                  </a:solidFill>
                                  <a:latin typeface="Cambria Math" panose="02040503050406030204" pitchFamily="18" charset="0"/>
                                </a:rPr>
                                <m:t>𝑒</m:t>
                              </m:r>
                            </m:sub>
                          </m:sSub>
                          <m:sSub>
                            <m:sSubPr>
                              <m:ctrlPr>
                                <a:rPr lang="it-IT" i="1">
                                  <a:solidFill>
                                    <a:schemeClr val="accent6">
                                      <a:lumMod val="50000"/>
                                    </a:schemeClr>
                                  </a:solidFill>
                                  <a:latin typeface="Cambria Math" panose="02040503050406030204" pitchFamily="18" charset="0"/>
                                </a:rPr>
                              </m:ctrlPr>
                            </m:sSubPr>
                            <m:e>
                              <m:r>
                                <a:rPr lang="it-IT" i="1">
                                  <a:solidFill>
                                    <a:schemeClr val="accent6">
                                      <a:lumMod val="50000"/>
                                    </a:schemeClr>
                                  </a:solidFill>
                                  <a:latin typeface="Cambria Math" panose="02040503050406030204" pitchFamily="18" charset="0"/>
                                </a:rPr>
                                <m:t>𝑑</m:t>
                              </m:r>
                            </m:e>
                            <m:sub>
                              <m:r>
                                <a:rPr lang="it-IT" i="1">
                                  <a:solidFill>
                                    <a:schemeClr val="accent6">
                                      <a:lumMod val="50000"/>
                                    </a:schemeClr>
                                  </a:solidFill>
                                  <a:latin typeface="Cambria Math" panose="02040503050406030204" pitchFamily="18" charset="0"/>
                                </a:rPr>
                                <m:t>𝑓</m:t>
                              </m:r>
                            </m:sub>
                          </m:sSub>
                          <m:sSub>
                            <m:sSubPr>
                              <m:ctrlPr>
                                <a:rPr lang="it-IT" i="1">
                                  <a:solidFill>
                                    <a:schemeClr val="accent6">
                                      <a:lumMod val="50000"/>
                                    </a:schemeClr>
                                  </a:solidFill>
                                  <a:latin typeface="Cambria Math" panose="02040503050406030204" pitchFamily="18" charset="0"/>
                                </a:rPr>
                              </m:ctrlPr>
                            </m:sSubPr>
                            <m:e>
                              <m:r>
                                <a:rPr lang="it-IT" i="1">
                                  <a:solidFill>
                                    <a:schemeClr val="accent6">
                                      <a:lumMod val="50000"/>
                                    </a:schemeClr>
                                  </a:solidFill>
                                  <a:latin typeface="Cambria Math" panose="02040503050406030204" pitchFamily="18" charset="0"/>
                                </a:rPr>
                                <m:t>𝐵</m:t>
                              </m:r>
                            </m:e>
                            <m:sub>
                              <m:r>
                                <a:rPr lang="it-IT" i="1">
                                  <a:solidFill>
                                    <a:schemeClr val="accent6">
                                      <a:lumMod val="50000"/>
                                    </a:schemeClr>
                                  </a:solidFill>
                                  <a:latin typeface="Cambria Math" panose="02040503050406030204" pitchFamily="18" charset="0"/>
                                </a:rPr>
                                <m:t>𝑚</m:t>
                              </m:r>
                            </m:sub>
                          </m:sSub>
                          <m:r>
                            <a:rPr lang="it-IT" i="1">
                              <a:solidFill>
                                <a:schemeClr val="accent6">
                                  <a:lumMod val="50000"/>
                                </a:schemeClr>
                              </a:solidFill>
                              <a:latin typeface="Cambria Math" panose="02040503050406030204" pitchFamily="18" charset="0"/>
                            </a:rPr>
                            <m:t>+</m:t>
                          </m:r>
                          <m:f>
                            <m:fPr>
                              <m:ctrlPr>
                                <a:rPr lang="it-IT" i="1">
                                  <a:solidFill>
                                    <a:schemeClr val="accent6">
                                      <a:lumMod val="50000"/>
                                    </a:schemeClr>
                                  </a:solidFill>
                                  <a:latin typeface="Cambria Math" panose="02040503050406030204" pitchFamily="18" charset="0"/>
                                </a:rPr>
                              </m:ctrlPr>
                            </m:fPr>
                            <m:num>
                              <m:r>
                                <a:rPr lang="it-IT" i="1">
                                  <a:solidFill>
                                    <a:schemeClr val="accent6">
                                      <a:lumMod val="50000"/>
                                    </a:schemeClr>
                                  </a:solidFill>
                                  <a:latin typeface="Cambria Math" panose="02040503050406030204" pitchFamily="18" charset="0"/>
                                </a:rPr>
                                <m:t>𝑓</m:t>
                              </m:r>
                            </m:num>
                            <m:den>
                              <m:sSup>
                                <m:sSupPr>
                                  <m:ctrlPr>
                                    <a:rPr lang="it-IT" i="1">
                                      <a:solidFill>
                                        <a:schemeClr val="accent6">
                                          <a:lumMod val="50000"/>
                                        </a:schemeClr>
                                      </a:solidFill>
                                      <a:latin typeface="Cambria Math" panose="02040503050406030204" pitchFamily="18" charset="0"/>
                                    </a:rPr>
                                  </m:ctrlPr>
                                </m:sSupPr>
                                <m:e>
                                  <m:r>
                                    <a:rPr lang="it-IT" i="1">
                                      <a:solidFill>
                                        <a:schemeClr val="accent6">
                                          <a:lumMod val="50000"/>
                                        </a:schemeClr>
                                      </a:solidFill>
                                      <a:latin typeface="Cambria Math" panose="02040503050406030204" pitchFamily="18" charset="0"/>
                                      <a:ea typeface="Cambria Math" panose="02040503050406030204" pitchFamily="18" charset="0"/>
                                    </a:rPr>
                                    <m:t>𝜋</m:t>
                                  </m:r>
                                </m:e>
                                <m:sup>
                                  <m:r>
                                    <a:rPr lang="it-IT" i="1">
                                      <a:solidFill>
                                        <a:schemeClr val="accent6">
                                          <a:lumMod val="50000"/>
                                        </a:schemeClr>
                                      </a:solidFill>
                                      <a:latin typeface="Cambria Math" panose="02040503050406030204" pitchFamily="18" charset="0"/>
                                    </a:rPr>
                                    <m:t>2</m:t>
                                  </m:r>
                                </m:sup>
                              </m:sSup>
                              <m:sSub>
                                <m:sSubPr>
                                  <m:ctrlPr>
                                    <a:rPr lang="it-IT" i="1">
                                      <a:solidFill>
                                        <a:schemeClr val="accent6">
                                          <a:lumMod val="50000"/>
                                        </a:schemeClr>
                                      </a:solidFill>
                                      <a:latin typeface="Cambria Math" panose="02040503050406030204" pitchFamily="18" charset="0"/>
                                      <a:ea typeface="Cambria Math" panose="02040503050406030204" pitchFamily="18" charset="0"/>
                                    </a:rPr>
                                  </m:ctrlPr>
                                </m:sSubPr>
                                <m:e>
                                  <m:r>
                                    <a:rPr lang="it-IT" i="1">
                                      <a:solidFill>
                                        <a:schemeClr val="accent6">
                                          <a:lumMod val="50000"/>
                                        </a:schemeClr>
                                      </a:solidFill>
                                      <a:latin typeface="Cambria Math" panose="02040503050406030204" pitchFamily="18" charset="0"/>
                                      <a:ea typeface="Cambria Math" panose="02040503050406030204" pitchFamily="18" charset="0"/>
                                    </a:rPr>
                                    <m:t>𝜌</m:t>
                                  </m:r>
                                </m:e>
                                <m:sub>
                                  <m:r>
                                    <a:rPr lang="it-IT" i="1">
                                      <a:solidFill>
                                        <a:schemeClr val="accent6">
                                          <a:lumMod val="50000"/>
                                        </a:schemeClr>
                                      </a:solidFill>
                                      <a:latin typeface="Cambria Math" panose="02040503050406030204" pitchFamily="18" charset="0"/>
                                      <a:ea typeface="Cambria Math" panose="02040503050406030204" pitchFamily="18" charset="0"/>
                                    </a:rPr>
                                    <m:t>𝑒</m:t>
                                  </m:r>
                                </m:sub>
                              </m:sSub>
                            </m:den>
                          </m:f>
                          <m:sSup>
                            <m:sSupPr>
                              <m:ctrlPr>
                                <a:rPr lang="it-IT" i="1">
                                  <a:solidFill>
                                    <a:schemeClr val="accent6">
                                      <a:lumMod val="50000"/>
                                    </a:schemeClr>
                                  </a:solidFill>
                                  <a:latin typeface="Cambria Math" panose="02040503050406030204" pitchFamily="18" charset="0"/>
                                </a:rPr>
                              </m:ctrlPr>
                            </m:sSupPr>
                            <m:e>
                              <m:d>
                                <m:dPr>
                                  <m:begChr m:val="["/>
                                  <m:endChr m:val="]"/>
                                  <m:ctrlPr>
                                    <a:rPr lang="it-IT" i="1">
                                      <a:solidFill>
                                        <a:schemeClr val="accent6">
                                          <a:lumMod val="50000"/>
                                        </a:schemeClr>
                                      </a:solidFill>
                                      <a:latin typeface="Cambria Math" panose="02040503050406030204" pitchFamily="18" charset="0"/>
                                    </a:rPr>
                                  </m:ctrlPr>
                                </m:dPr>
                                <m:e>
                                  <m:sSub>
                                    <m:sSubPr>
                                      <m:ctrlPr>
                                        <a:rPr lang="it-IT" i="1">
                                          <a:solidFill>
                                            <a:schemeClr val="accent6">
                                              <a:lumMod val="50000"/>
                                            </a:schemeClr>
                                          </a:solidFill>
                                          <a:latin typeface="Cambria Math" panose="02040503050406030204" pitchFamily="18" charset="0"/>
                                        </a:rPr>
                                      </m:ctrlPr>
                                    </m:sSubPr>
                                    <m:e>
                                      <m:r>
                                        <a:rPr lang="it-IT" i="1">
                                          <a:solidFill>
                                            <a:schemeClr val="accent6">
                                              <a:lumMod val="50000"/>
                                            </a:schemeClr>
                                          </a:solidFill>
                                          <a:latin typeface="Cambria Math" panose="02040503050406030204" pitchFamily="18" charset="0"/>
                                        </a:rPr>
                                        <m:t>𝐵</m:t>
                                      </m:r>
                                    </m:e>
                                    <m:sub>
                                      <m:r>
                                        <a:rPr lang="it-IT" i="1">
                                          <a:solidFill>
                                            <a:schemeClr val="accent6">
                                              <a:lumMod val="50000"/>
                                            </a:schemeClr>
                                          </a:solidFill>
                                          <a:latin typeface="Cambria Math" panose="02040503050406030204" pitchFamily="18" charset="0"/>
                                        </a:rPr>
                                        <m:t>𝑚</m:t>
                                      </m:r>
                                    </m:sub>
                                  </m:sSub>
                                  <m:sSub>
                                    <m:sSubPr>
                                      <m:ctrlPr>
                                        <a:rPr lang="it-IT" i="1">
                                          <a:solidFill>
                                            <a:schemeClr val="accent6">
                                              <a:lumMod val="50000"/>
                                            </a:schemeClr>
                                          </a:solidFill>
                                          <a:latin typeface="Cambria Math" panose="02040503050406030204" pitchFamily="18" charset="0"/>
                                        </a:rPr>
                                      </m:ctrlPr>
                                    </m:sSubPr>
                                    <m:e>
                                      <m:r>
                                        <a:rPr lang="it-IT" i="1">
                                          <a:solidFill>
                                            <a:schemeClr val="accent6">
                                              <a:lumMod val="50000"/>
                                            </a:schemeClr>
                                          </a:solidFill>
                                          <a:latin typeface="Cambria Math" panose="02040503050406030204" pitchFamily="18" charset="0"/>
                                        </a:rPr>
                                        <m:t>𝐿</m:t>
                                      </m:r>
                                    </m:e>
                                    <m:sub>
                                      <m:r>
                                        <a:rPr lang="it-IT" i="1">
                                          <a:solidFill>
                                            <a:schemeClr val="accent6">
                                              <a:lumMod val="50000"/>
                                            </a:schemeClr>
                                          </a:solidFill>
                                          <a:latin typeface="Cambria Math" panose="02040503050406030204" pitchFamily="18" charset="0"/>
                                        </a:rPr>
                                        <m:t>𝑝</m:t>
                                      </m:r>
                                    </m:sub>
                                  </m:sSub>
                                </m:e>
                              </m:d>
                            </m:e>
                            <m:sup>
                              <m:r>
                                <a:rPr lang="it-IT" i="1">
                                  <a:solidFill>
                                    <a:schemeClr val="accent6">
                                      <a:lumMod val="50000"/>
                                    </a:schemeClr>
                                  </a:solidFill>
                                  <a:latin typeface="Cambria Math" panose="02040503050406030204" pitchFamily="18" charset="0"/>
                                </a:rPr>
                                <m:t>2</m:t>
                              </m:r>
                            </m:sup>
                          </m:sSup>
                        </m:e>
                      </m:d>
                      <m:r>
                        <a:rPr lang="it-IT" b="0" i="1" smtClean="0">
                          <a:solidFill>
                            <a:schemeClr val="accent6">
                              <a:lumMod val="50000"/>
                            </a:schemeClr>
                          </a:solidFill>
                          <a:latin typeface="Cambria Math" panose="02040503050406030204" pitchFamily="18" charset="0"/>
                        </a:rPr>
                        <m:t>=</m:t>
                      </m:r>
                      <m:r>
                        <a:rPr lang="it-IT" b="0" i="1" dirty="0" smtClean="0">
                          <a:solidFill>
                            <a:schemeClr val="accent6">
                              <a:lumMod val="50000"/>
                            </a:schemeClr>
                          </a:solidFill>
                          <a:latin typeface="Cambria Math" panose="02040503050406030204" pitchFamily="18" charset="0"/>
                          <a:ea typeface="Cambria Math" panose="02040503050406030204" pitchFamily="18" charset="0"/>
                        </a:rPr>
                        <m:t>𝜌</m:t>
                      </m:r>
                      <m:nary>
                        <m:naryPr>
                          <m:ctrlPr>
                            <a:rPr lang="it-IT" b="0" i="1" smtClean="0">
                              <a:solidFill>
                                <a:schemeClr val="accent6">
                                  <a:lumMod val="50000"/>
                                </a:schemeClr>
                              </a:solidFill>
                              <a:latin typeface="Cambria Math" panose="02040503050406030204" pitchFamily="18" charset="0"/>
                            </a:rPr>
                          </m:ctrlPr>
                        </m:naryPr>
                        <m:sub>
                          <m:sSub>
                            <m:sSubPr>
                              <m:ctrlPr>
                                <a:rPr lang="it-IT" b="0" i="1" smtClean="0">
                                  <a:solidFill>
                                    <a:schemeClr val="accent6">
                                      <a:lumMod val="50000"/>
                                    </a:schemeClr>
                                  </a:solidFill>
                                  <a:latin typeface="Cambria Math" panose="02040503050406030204" pitchFamily="18" charset="0"/>
                                </a:rPr>
                              </m:ctrlPr>
                            </m:sSubPr>
                            <m:e>
                              <m:r>
                                <a:rPr lang="it-IT" b="0" i="1" smtClean="0">
                                  <a:solidFill>
                                    <a:schemeClr val="accent6">
                                      <a:lumMod val="50000"/>
                                    </a:schemeClr>
                                  </a:solidFill>
                                  <a:latin typeface="Cambria Math" panose="02040503050406030204" pitchFamily="18" charset="0"/>
                                </a:rPr>
                                <m:t>𝑇</m:t>
                              </m:r>
                            </m:e>
                            <m:sub>
                              <m:r>
                                <a:rPr lang="it-IT" b="0" i="1" smtClean="0">
                                  <a:solidFill>
                                    <a:schemeClr val="accent6">
                                      <a:lumMod val="50000"/>
                                    </a:schemeClr>
                                  </a:solidFill>
                                  <a:latin typeface="Cambria Math" panose="02040503050406030204" pitchFamily="18" charset="0"/>
                                </a:rPr>
                                <m:t>𝑜𝑝</m:t>
                              </m:r>
                            </m:sub>
                          </m:sSub>
                        </m:sub>
                        <m:sup>
                          <m:sSub>
                            <m:sSubPr>
                              <m:ctrlPr>
                                <a:rPr lang="it-IT" b="0" i="1" smtClean="0">
                                  <a:solidFill>
                                    <a:schemeClr val="accent6">
                                      <a:lumMod val="50000"/>
                                    </a:schemeClr>
                                  </a:solidFill>
                                  <a:latin typeface="Cambria Math" panose="02040503050406030204" pitchFamily="18" charset="0"/>
                                </a:rPr>
                              </m:ctrlPr>
                            </m:sSubPr>
                            <m:e>
                              <m:r>
                                <a:rPr lang="it-IT" b="0" i="1" smtClean="0">
                                  <a:solidFill>
                                    <a:schemeClr val="accent6">
                                      <a:lumMod val="50000"/>
                                    </a:schemeClr>
                                  </a:solidFill>
                                  <a:latin typeface="Cambria Math" panose="02040503050406030204" pitchFamily="18" charset="0"/>
                                </a:rPr>
                                <m:t>𝑇</m:t>
                              </m:r>
                            </m:e>
                            <m:sub>
                              <m:r>
                                <a:rPr lang="it-IT" b="0" i="1" smtClean="0">
                                  <a:solidFill>
                                    <a:schemeClr val="accent6">
                                      <a:lumMod val="50000"/>
                                    </a:schemeClr>
                                  </a:solidFill>
                                  <a:latin typeface="Cambria Math" panose="02040503050406030204" pitchFamily="18" charset="0"/>
                                </a:rPr>
                                <m:t>𝑐𝑜𝑖𝑙</m:t>
                              </m:r>
                            </m:sub>
                          </m:sSub>
                        </m:sup>
                        <m:e>
                          <m:sSub>
                            <m:sSubPr>
                              <m:ctrlPr>
                                <a:rPr lang="it-IT" b="0" i="1" smtClean="0">
                                  <a:solidFill>
                                    <a:schemeClr val="accent6">
                                      <a:lumMod val="50000"/>
                                    </a:schemeClr>
                                  </a:solidFill>
                                  <a:latin typeface="Cambria Math" panose="02040503050406030204" pitchFamily="18" charset="0"/>
                                </a:rPr>
                              </m:ctrlPr>
                            </m:sSubPr>
                            <m:e>
                              <m:r>
                                <a:rPr lang="it-IT" b="0" i="1" smtClean="0">
                                  <a:solidFill>
                                    <a:schemeClr val="accent6">
                                      <a:lumMod val="50000"/>
                                    </a:schemeClr>
                                  </a:solidFill>
                                  <a:latin typeface="Cambria Math" panose="02040503050406030204" pitchFamily="18" charset="0"/>
                                </a:rPr>
                                <m:t>𝑐</m:t>
                              </m:r>
                            </m:e>
                            <m:sub>
                              <m:r>
                                <a:rPr lang="it-IT" b="0" i="1" smtClean="0">
                                  <a:solidFill>
                                    <a:schemeClr val="accent6">
                                      <a:lumMod val="50000"/>
                                    </a:schemeClr>
                                  </a:solidFill>
                                  <a:latin typeface="Cambria Math" panose="02040503050406030204" pitchFamily="18" charset="0"/>
                                </a:rPr>
                                <m:t>𝑝</m:t>
                              </m:r>
                            </m:sub>
                          </m:sSub>
                          <m:r>
                            <a:rPr lang="it-IT" b="0" i="1" smtClean="0">
                              <a:solidFill>
                                <a:schemeClr val="accent6">
                                  <a:lumMod val="50000"/>
                                </a:schemeClr>
                              </a:solidFill>
                              <a:latin typeface="Cambria Math" panose="02040503050406030204" pitchFamily="18" charset="0"/>
                            </a:rPr>
                            <m:t>(</m:t>
                          </m:r>
                          <m:r>
                            <a:rPr lang="it-IT" b="0" i="1" smtClean="0">
                              <a:solidFill>
                                <a:schemeClr val="accent6">
                                  <a:lumMod val="50000"/>
                                </a:schemeClr>
                              </a:solidFill>
                              <a:latin typeface="Cambria Math" panose="02040503050406030204" pitchFamily="18" charset="0"/>
                            </a:rPr>
                            <m:t>𝑇</m:t>
                          </m:r>
                          <m:r>
                            <a:rPr lang="it-IT" b="0" i="1" smtClean="0">
                              <a:solidFill>
                                <a:schemeClr val="accent6">
                                  <a:lumMod val="50000"/>
                                </a:schemeClr>
                              </a:solidFill>
                              <a:latin typeface="Cambria Math" panose="02040503050406030204" pitchFamily="18" charset="0"/>
                            </a:rPr>
                            <m:t>)ⅆ</m:t>
                          </m:r>
                          <m:r>
                            <a:rPr lang="it-IT" b="0" i="1" smtClean="0">
                              <a:solidFill>
                                <a:schemeClr val="accent6">
                                  <a:lumMod val="50000"/>
                                </a:schemeClr>
                              </a:solidFill>
                              <a:latin typeface="Cambria Math" panose="02040503050406030204" pitchFamily="18" charset="0"/>
                            </a:rPr>
                            <m:t>𝑇</m:t>
                          </m:r>
                        </m:e>
                      </m:nary>
                    </m:oMath>
                  </m:oMathPara>
                </a14:m>
                <a:endParaRPr lang="it-IT" dirty="0">
                  <a:solidFill>
                    <a:schemeClr val="accent6">
                      <a:lumMod val="50000"/>
                    </a:schemeClr>
                  </a:solidFill>
                </a:endParaRPr>
              </a:p>
            </p:txBody>
          </p:sp>
        </mc:Choice>
        <mc:Fallback xmlns="">
          <p:sp>
            <p:nvSpPr>
              <p:cNvPr id="7" name="CasellaDiTesto 6">
                <a:extLst>
                  <a:ext uri="{FF2B5EF4-FFF2-40B4-BE49-F238E27FC236}">
                    <a16:creationId xmlns:a16="http://schemas.microsoft.com/office/drawing/2014/main" id="{0BA108D0-B8CF-E99A-BAA6-9741CBFD5428}"/>
                  </a:ext>
                </a:extLst>
              </p:cNvPr>
              <p:cNvSpPr txBox="1">
                <a:spLocks noRot="1" noChangeAspect="1" noMove="1" noResize="1" noEditPoints="1" noAdjustHandles="1" noChangeArrowheads="1" noChangeShapeType="1" noTextEdit="1"/>
              </p:cNvSpPr>
              <p:nvPr/>
            </p:nvSpPr>
            <p:spPr>
              <a:xfrm>
                <a:off x="1297262" y="2824587"/>
                <a:ext cx="6477222" cy="912429"/>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AEB35F8B-1E22-CB6C-4803-801A54035A09}"/>
                  </a:ext>
                </a:extLst>
              </p:cNvPr>
              <p:cNvSpPr txBox="1"/>
              <p:nvPr/>
            </p:nvSpPr>
            <p:spPr>
              <a:xfrm>
                <a:off x="825623" y="4398637"/>
                <a:ext cx="7892249" cy="1775743"/>
              </a:xfrm>
              <a:prstGeom prst="rect">
                <a:avLst/>
              </a:prstGeom>
              <a:noFill/>
            </p:spPr>
            <p:txBody>
              <a:bodyPr wrap="square" rtlCol="0">
                <a:spAutoFit/>
              </a:bodyPr>
              <a:lstStyle/>
              <a:p>
                <a:r>
                  <a:rPr lang="it-IT" sz="1800" u="sng" dirty="0">
                    <a:solidFill>
                      <a:schemeClr val="accent6">
                        <a:lumMod val="50000"/>
                      </a:schemeClr>
                    </a:solidFill>
                    <a:latin typeface="Helvetica" panose="020B0604020202020204" pitchFamily="34" charset="0"/>
                    <a:cs typeface="Helvetica" panose="020B0604020202020204" pitchFamily="34" charset="0"/>
                  </a:rPr>
                  <a:t>NOTE</a:t>
                </a:r>
                <a:r>
                  <a:rPr lang="it-IT" sz="1800" dirty="0">
                    <a:solidFill>
                      <a:schemeClr val="accent6">
                        <a:lumMod val="50000"/>
                      </a:schemeClr>
                    </a:solidFill>
                    <a:latin typeface="Helvetica" panose="020B0604020202020204" pitchFamily="34" charset="0"/>
                    <a:cs typeface="Helvetica" panose="020B0604020202020204" pitchFamily="34" charset="0"/>
                  </a:rPr>
                  <a:t>:</a:t>
                </a:r>
              </a:p>
              <a:p>
                <a:pPr marL="285750" indent="-285750">
                  <a:buFont typeface="Arial" panose="020B0604020202020204" pitchFamily="34" charset="0"/>
                  <a:buChar char="•"/>
                </a:pPr>
                <a:r>
                  <a:rPr lang="it-IT" sz="1800" dirty="0">
                    <a:solidFill>
                      <a:schemeClr val="accent6">
                        <a:lumMod val="50000"/>
                      </a:schemeClr>
                    </a:solidFill>
                    <a:latin typeface="Helvetica" panose="020B0604020202020204" pitchFamily="34" charset="0"/>
                    <a:cs typeface="Helvetica" panose="020B0604020202020204" pitchFamily="34" charset="0"/>
                  </a:rPr>
                  <a:t>In first </a:t>
                </a:r>
                <a:r>
                  <a:rPr lang="it-IT" sz="1800" dirty="0" err="1">
                    <a:solidFill>
                      <a:schemeClr val="accent6">
                        <a:lumMod val="50000"/>
                      </a:schemeClr>
                    </a:solidFill>
                    <a:latin typeface="Helvetica" panose="020B0604020202020204" pitchFamily="34" charset="0"/>
                    <a:cs typeface="Helvetica" panose="020B0604020202020204" pitchFamily="34" charset="0"/>
                  </a:rPr>
                  <a:t>approximation</a:t>
                </a:r>
                <a:r>
                  <a:rPr lang="it-IT" sz="1800" dirty="0">
                    <a:solidFill>
                      <a:schemeClr val="accent6">
                        <a:lumMod val="50000"/>
                      </a:schemeClr>
                    </a:solidFill>
                    <a:latin typeface="Helvetica" panose="020B0604020202020204" pitchFamily="34" charset="0"/>
                    <a:cs typeface="Helvetica" panose="020B0604020202020204" pitchFamily="34" charset="0"/>
                  </a:rPr>
                  <a:t> </a:t>
                </a:r>
                <a:r>
                  <a:rPr lang="it-IT" sz="1800" dirty="0" err="1">
                    <a:solidFill>
                      <a:schemeClr val="accent6">
                        <a:lumMod val="50000"/>
                      </a:schemeClr>
                    </a:solidFill>
                    <a:latin typeface="Helvetica" panose="020B0604020202020204" pitchFamily="34" charset="0"/>
                    <a:cs typeface="Helvetica" panose="020B0604020202020204" pitchFamily="34" charset="0"/>
                  </a:rPr>
                  <a:t>we</a:t>
                </a:r>
                <a:r>
                  <a:rPr lang="it-IT" sz="1800" dirty="0">
                    <a:solidFill>
                      <a:schemeClr val="accent6">
                        <a:lumMod val="50000"/>
                      </a:schemeClr>
                    </a:solidFill>
                    <a:latin typeface="Helvetica" panose="020B0604020202020204" pitchFamily="34" charset="0"/>
                    <a:cs typeface="Helvetica" panose="020B0604020202020204" pitchFamily="34" charset="0"/>
                  </a:rPr>
                  <a:t> </a:t>
                </a:r>
                <a:r>
                  <a:rPr lang="it-IT" sz="1800" dirty="0" err="1">
                    <a:solidFill>
                      <a:schemeClr val="accent6">
                        <a:lumMod val="50000"/>
                      </a:schemeClr>
                    </a:solidFill>
                    <a:latin typeface="Helvetica" panose="020B0604020202020204" pitchFamily="34" charset="0"/>
                    <a:cs typeface="Helvetica" panose="020B0604020202020204" pitchFamily="34" charset="0"/>
                  </a:rPr>
                  <a:t>have</a:t>
                </a:r>
                <a:r>
                  <a:rPr lang="it-IT" sz="1800" dirty="0">
                    <a:solidFill>
                      <a:schemeClr val="accent6">
                        <a:lumMod val="50000"/>
                      </a:schemeClr>
                    </a:solidFill>
                    <a:latin typeface="Helvetica" panose="020B0604020202020204" pitchFamily="34" charset="0"/>
                    <a:cs typeface="Helvetica" panose="020B0604020202020204" pitchFamily="34" charset="0"/>
                  </a:rPr>
                  <a:t> </a:t>
                </a:r>
                <a:r>
                  <a:rPr lang="it-IT" sz="1800" dirty="0" err="1">
                    <a:solidFill>
                      <a:schemeClr val="accent6">
                        <a:lumMod val="50000"/>
                      </a:schemeClr>
                    </a:solidFill>
                    <a:latin typeface="Helvetica" panose="020B0604020202020204" pitchFamily="34" charset="0"/>
                    <a:cs typeface="Helvetica" panose="020B0604020202020204" pitchFamily="34" charset="0"/>
                  </a:rPr>
                  <a:t>adiabatic</a:t>
                </a:r>
                <a:r>
                  <a:rPr lang="it-IT" sz="1800" dirty="0">
                    <a:solidFill>
                      <a:schemeClr val="accent6">
                        <a:lumMod val="50000"/>
                      </a:schemeClr>
                    </a:solidFill>
                    <a:latin typeface="Helvetica" panose="020B0604020202020204" pitchFamily="34" charset="0"/>
                    <a:cs typeface="Helvetica" panose="020B0604020202020204" pitchFamily="34" charset="0"/>
                  </a:rPr>
                  <a:t> </a:t>
                </a:r>
                <a:r>
                  <a:rPr lang="it-IT" sz="1800" dirty="0" err="1">
                    <a:solidFill>
                      <a:schemeClr val="accent6">
                        <a:lumMod val="50000"/>
                      </a:schemeClr>
                    </a:solidFill>
                    <a:latin typeface="Helvetica" panose="020B0604020202020204" pitchFamily="34" charset="0"/>
                    <a:cs typeface="Helvetica" panose="020B0604020202020204" pitchFamily="34" charset="0"/>
                  </a:rPr>
                  <a:t>condition</a:t>
                </a:r>
                <a:r>
                  <a:rPr lang="it-IT" sz="1800" dirty="0">
                    <a:solidFill>
                      <a:schemeClr val="accent6">
                        <a:lumMod val="50000"/>
                      </a:schemeClr>
                    </a:solidFill>
                    <a:latin typeface="Helvetica" panose="020B0604020202020204" pitchFamily="34" charset="0"/>
                    <a:cs typeface="Helvetica" panose="020B0604020202020204" pitchFamily="34" charset="0"/>
                  </a:rPr>
                  <a:t>;</a:t>
                </a:r>
              </a:p>
              <a:p>
                <a:pPr marL="285750" indent="-285750">
                  <a:buFont typeface="Arial" panose="020B0604020202020204" pitchFamily="34" charset="0"/>
                  <a:buChar char="•"/>
                </a:pPr>
                <a:r>
                  <a:rPr lang="it-IT" sz="1800" dirty="0">
                    <a:solidFill>
                      <a:schemeClr val="accent6">
                        <a:lumMod val="50000"/>
                      </a:schemeClr>
                    </a:solidFill>
                    <a:latin typeface="Helvetica" panose="020B0604020202020204" pitchFamily="34" charset="0"/>
                    <a:cs typeface="Helvetica" panose="020B0604020202020204" pitchFamily="34" charset="0"/>
                  </a:rPr>
                  <a:t>The </a:t>
                </a:r>
                <a:r>
                  <a:rPr lang="it-IT" sz="1800" dirty="0" err="1">
                    <a:solidFill>
                      <a:schemeClr val="accent6">
                        <a:lumMod val="50000"/>
                      </a:schemeClr>
                    </a:solidFill>
                    <a:latin typeface="Helvetica" panose="020B0604020202020204" pitchFamily="34" charset="0"/>
                    <a:cs typeface="Helvetica" panose="020B0604020202020204" pitchFamily="34" charset="0"/>
                  </a:rPr>
                  <a:t>left</a:t>
                </a:r>
                <a:r>
                  <a:rPr lang="it-IT" sz="1800" dirty="0">
                    <a:solidFill>
                      <a:schemeClr val="accent6">
                        <a:lumMod val="50000"/>
                      </a:schemeClr>
                    </a:solidFill>
                    <a:latin typeface="Helvetica" panose="020B0604020202020204" pitchFamily="34" charset="0"/>
                    <a:cs typeface="Helvetica" panose="020B0604020202020204" pitchFamily="34" charset="0"/>
                  </a:rPr>
                  <a:t>-hand </a:t>
                </a:r>
                <a:r>
                  <a:rPr lang="it-IT" sz="1800" dirty="0" err="1">
                    <a:solidFill>
                      <a:schemeClr val="accent6">
                        <a:lumMod val="50000"/>
                      </a:schemeClr>
                    </a:solidFill>
                    <a:latin typeface="Helvetica" panose="020B0604020202020204" pitchFamily="34" charset="0"/>
                    <a:cs typeface="Helvetica" panose="020B0604020202020204" pitchFamily="34" charset="0"/>
                  </a:rPr>
                  <a:t>term</a:t>
                </a:r>
                <a:r>
                  <a:rPr lang="it-IT" sz="1800" dirty="0">
                    <a:solidFill>
                      <a:schemeClr val="accent6">
                        <a:lumMod val="50000"/>
                      </a:schemeClr>
                    </a:solidFill>
                    <a:latin typeface="Helvetica" panose="020B0604020202020204" pitchFamily="34" charset="0"/>
                    <a:cs typeface="Helvetica" panose="020B0604020202020204" pitchFamily="34" charset="0"/>
                  </a:rPr>
                  <a:t> </a:t>
                </a:r>
                <a:r>
                  <a:rPr lang="it-IT" sz="1800" dirty="0" err="1">
                    <a:solidFill>
                      <a:schemeClr val="accent6">
                        <a:lumMod val="50000"/>
                      </a:schemeClr>
                    </a:solidFill>
                    <a:latin typeface="Helvetica" panose="020B0604020202020204" pitchFamily="34" charset="0"/>
                    <a:cs typeface="Helvetica" panose="020B0604020202020204" pitchFamily="34" charset="0"/>
                  </a:rPr>
                  <a:t>is</a:t>
                </a:r>
                <a:r>
                  <a:rPr lang="it-IT" sz="1800" dirty="0">
                    <a:solidFill>
                      <a:schemeClr val="accent6">
                        <a:lumMod val="50000"/>
                      </a:schemeClr>
                    </a:solidFill>
                    <a:latin typeface="Helvetica" panose="020B0604020202020204" pitchFamily="34" charset="0"/>
                    <a:cs typeface="Helvetica" panose="020B0604020202020204" pitchFamily="34" charset="0"/>
                  </a:rPr>
                  <a:t> </a:t>
                </a:r>
                <a:r>
                  <a:rPr lang="it-IT" sz="1800" dirty="0" err="1">
                    <a:solidFill>
                      <a:schemeClr val="accent6">
                        <a:lumMod val="50000"/>
                      </a:schemeClr>
                    </a:solidFill>
                    <a:latin typeface="Helvetica" panose="020B0604020202020204" pitchFamily="34" charset="0"/>
                    <a:cs typeface="Helvetica" panose="020B0604020202020204" pitchFamily="34" charset="0"/>
                  </a:rPr>
                  <a:t>proportional</a:t>
                </a:r>
                <a:r>
                  <a:rPr lang="it-IT" sz="1800" dirty="0">
                    <a:solidFill>
                      <a:schemeClr val="accent6">
                        <a:lumMod val="50000"/>
                      </a:schemeClr>
                    </a:solidFill>
                    <a:latin typeface="Helvetica" panose="020B0604020202020204" pitchFamily="34" charset="0"/>
                    <a:cs typeface="Helvetica" panose="020B0604020202020204" pitchFamily="34" charset="0"/>
                  </a:rPr>
                  <a:t> to </a:t>
                </a:r>
                <a14:m>
                  <m:oMath xmlns:m="http://schemas.openxmlformats.org/officeDocument/2006/math">
                    <m:sSub>
                      <m:sSubPr>
                        <m:ctrlPr>
                          <a:rPr lang="it-IT" sz="1800" i="1">
                            <a:solidFill>
                              <a:schemeClr val="accent6">
                                <a:lumMod val="50000"/>
                              </a:schemeClr>
                            </a:solidFill>
                            <a:latin typeface="Cambria Math" panose="02040503050406030204" pitchFamily="18" charset="0"/>
                          </a:rPr>
                        </m:ctrlPr>
                      </m:sSubPr>
                      <m:e>
                        <m:r>
                          <a:rPr lang="it-IT" sz="1800" i="1">
                            <a:solidFill>
                              <a:schemeClr val="accent6">
                                <a:lumMod val="50000"/>
                              </a:schemeClr>
                            </a:solidFill>
                            <a:latin typeface="Cambria Math" panose="02040503050406030204" pitchFamily="18" charset="0"/>
                          </a:rPr>
                          <m:t>𝐽</m:t>
                        </m:r>
                      </m:e>
                      <m:sub>
                        <m:r>
                          <a:rPr lang="it-IT" sz="1800" i="1">
                            <a:solidFill>
                              <a:schemeClr val="accent6">
                                <a:lumMod val="50000"/>
                              </a:schemeClr>
                            </a:solidFill>
                            <a:latin typeface="Cambria Math" panose="02040503050406030204" pitchFamily="18" charset="0"/>
                          </a:rPr>
                          <m:t>𝑒</m:t>
                        </m:r>
                      </m:sub>
                    </m:sSub>
                  </m:oMath>
                </a14:m>
                <a:r>
                  <a:rPr lang="it-IT" sz="1800" dirty="0">
                    <a:solidFill>
                      <a:schemeClr val="accent6">
                        <a:lumMod val="50000"/>
                      </a:schemeClr>
                    </a:solidFill>
                    <a:latin typeface="Helvetica" panose="020B0604020202020204" pitchFamily="34" charset="0"/>
                    <a:cs typeface="Helvetica" panose="020B0604020202020204" pitchFamily="34" charset="0"/>
                  </a:rPr>
                  <a:t>, this introduces strong non-</a:t>
                </a:r>
                <a:r>
                  <a:rPr lang="it-IT" sz="1800" dirty="0" err="1">
                    <a:solidFill>
                      <a:schemeClr val="accent6">
                        <a:lumMod val="50000"/>
                      </a:schemeClr>
                    </a:solidFill>
                    <a:latin typeface="Helvetica" panose="020B0604020202020204" pitchFamily="34" charset="0"/>
                    <a:cs typeface="Helvetica" panose="020B0604020202020204" pitchFamily="34" charset="0"/>
                  </a:rPr>
                  <a:t>linearity</a:t>
                </a:r>
                <a:r>
                  <a:rPr lang="it-IT" sz="1800" dirty="0">
                    <a:solidFill>
                      <a:schemeClr val="accent6">
                        <a:lumMod val="50000"/>
                      </a:schemeClr>
                    </a:solidFill>
                    <a:latin typeface="Helvetica" panose="020B0604020202020204" pitchFamily="34" charset="0"/>
                    <a:cs typeface="Helvetica" panose="020B0604020202020204" pitchFamily="34" charset="0"/>
                  </a:rPr>
                  <a:t> in the solution of the model </a:t>
                </a:r>
                <a:r>
                  <a:rPr lang="it-IT" sz="1600" dirty="0">
                    <a:solidFill>
                      <a:schemeClr val="accent6">
                        <a:lumMod val="50000"/>
                      </a:schemeClr>
                    </a:solidFill>
                    <a:latin typeface="Helvetica" panose="020B0604020202020204" pitchFamily="34" charset="0"/>
                    <a:cs typeface="Helvetica" panose="020B0604020202020204" pitchFamily="34" charset="0"/>
                  </a:rPr>
                  <a:t>since J</a:t>
                </a:r>
                <a:r>
                  <a:rPr lang="it-IT" sz="1600" baseline="-25000" dirty="0">
                    <a:solidFill>
                      <a:schemeClr val="accent6">
                        <a:lumMod val="50000"/>
                      </a:schemeClr>
                    </a:solidFill>
                    <a:latin typeface="Helvetica" panose="020B0604020202020204" pitchFamily="34" charset="0"/>
                    <a:cs typeface="Helvetica" panose="020B0604020202020204" pitchFamily="34" charset="0"/>
                  </a:rPr>
                  <a:t>e</a:t>
                </a:r>
                <a:r>
                  <a:rPr lang="it-IT" sz="1600" dirty="0">
                    <a:solidFill>
                      <a:schemeClr val="accent6">
                        <a:lumMod val="50000"/>
                      </a:schemeClr>
                    </a:solidFill>
                    <a:latin typeface="Helvetica" panose="020B0604020202020204" pitchFamily="34" charset="0"/>
                    <a:cs typeface="Helvetica" panose="020B0604020202020204" pitchFamily="34" charset="0"/>
                  </a:rPr>
                  <a:t>(T); </a:t>
                </a:r>
                <a:endParaRPr lang="it-IT" sz="1800" dirty="0">
                  <a:solidFill>
                    <a:schemeClr val="accent6">
                      <a:lumMod val="50000"/>
                    </a:schemeClr>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it-IT" sz="1800" dirty="0">
                    <a:solidFill>
                      <a:schemeClr val="accent6">
                        <a:lumMod val="50000"/>
                      </a:schemeClr>
                    </a:solidFill>
                    <a:latin typeface="Helvetica" panose="020B0604020202020204" pitchFamily="34" charset="0"/>
                    <a:cs typeface="Helvetica" panose="020B0604020202020204" pitchFamily="34" charset="0"/>
                  </a:rPr>
                  <a:t>The </a:t>
                </a:r>
                <a:r>
                  <a:rPr lang="it-IT" sz="1800" dirty="0" err="1">
                    <a:solidFill>
                      <a:schemeClr val="accent6">
                        <a:lumMod val="50000"/>
                      </a:schemeClr>
                    </a:solidFill>
                    <a:latin typeface="Helvetica" panose="020B0604020202020204" pitchFamily="34" charset="0"/>
                    <a:cs typeface="Helvetica" panose="020B0604020202020204" pitchFamily="34" charset="0"/>
                  </a:rPr>
                  <a:t>specific</a:t>
                </a:r>
                <a:r>
                  <a:rPr lang="it-IT" sz="1800" dirty="0">
                    <a:solidFill>
                      <a:schemeClr val="accent6">
                        <a:lumMod val="50000"/>
                      </a:schemeClr>
                    </a:solidFill>
                    <a:latin typeface="Helvetica" panose="020B0604020202020204" pitchFamily="34" charset="0"/>
                    <a:cs typeface="Helvetica" panose="020B0604020202020204" pitchFamily="34" charset="0"/>
                  </a:rPr>
                  <a:t> </a:t>
                </a:r>
                <a:r>
                  <a:rPr lang="it-IT" sz="1800" dirty="0" err="1">
                    <a:solidFill>
                      <a:schemeClr val="accent6">
                        <a:lumMod val="50000"/>
                      </a:schemeClr>
                    </a:solidFill>
                    <a:latin typeface="Helvetica" panose="020B0604020202020204" pitchFamily="34" charset="0"/>
                    <a:cs typeface="Helvetica" panose="020B0604020202020204" pitchFamily="34" charset="0"/>
                  </a:rPr>
                  <a:t>heat</a:t>
                </a:r>
                <a:r>
                  <a:rPr lang="it-IT" sz="1800" dirty="0">
                    <a:solidFill>
                      <a:schemeClr val="accent6">
                        <a:lumMod val="50000"/>
                      </a:schemeClr>
                    </a:solidFill>
                    <a:latin typeface="Helvetica" panose="020B0604020202020204" pitchFamily="34" charset="0"/>
                    <a:cs typeface="Helvetica" panose="020B0604020202020204" pitchFamily="34" charset="0"/>
                  </a:rPr>
                  <a:t> </a:t>
                </a:r>
                <a14:m>
                  <m:oMath xmlns:m="http://schemas.openxmlformats.org/officeDocument/2006/math">
                    <m:sSub>
                      <m:sSubPr>
                        <m:ctrlPr>
                          <a:rPr lang="it-IT" sz="1800" b="0" i="1" smtClean="0">
                            <a:solidFill>
                              <a:schemeClr val="accent6">
                                <a:lumMod val="50000"/>
                              </a:schemeClr>
                            </a:solidFill>
                            <a:latin typeface="Cambria Math" panose="02040503050406030204" pitchFamily="18" charset="0"/>
                          </a:rPr>
                        </m:ctrlPr>
                      </m:sSubPr>
                      <m:e>
                        <m:r>
                          <a:rPr lang="it-IT" sz="1800" b="0" i="1" smtClean="0">
                            <a:solidFill>
                              <a:schemeClr val="accent6">
                                <a:lumMod val="50000"/>
                              </a:schemeClr>
                            </a:solidFill>
                            <a:latin typeface="Cambria Math" panose="02040503050406030204" pitchFamily="18" charset="0"/>
                          </a:rPr>
                          <m:t>𝑐</m:t>
                        </m:r>
                      </m:e>
                      <m:sub>
                        <m:r>
                          <a:rPr lang="it-IT" sz="1800" b="0" i="1" smtClean="0">
                            <a:solidFill>
                              <a:schemeClr val="accent6">
                                <a:lumMod val="50000"/>
                              </a:schemeClr>
                            </a:solidFill>
                            <a:latin typeface="Cambria Math" panose="02040503050406030204" pitchFamily="18" charset="0"/>
                          </a:rPr>
                          <m:t>𝑝</m:t>
                        </m:r>
                      </m:sub>
                    </m:sSub>
                    <m:r>
                      <a:rPr lang="it-IT" sz="1800" b="0" i="1" smtClean="0">
                        <a:solidFill>
                          <a:schemeClr val="accent6">
                            <a:lumMod val="50000"/>
                          </a:schemeClr>
                        </a:solidFill>
                        <a:latin typeface="Cambria Math" panose="02040503050406030204" pitchFamily="18" charset="0"/>
                      </a:rPr>
                      <m:t>(</m:t>
                    </m:r>
                    <m:r>
                      <a:rPr lang="it-IT" sz="1800" b="0" i="1" smtClean="0">
                        <a:solidFill>
                          <a:schemeClr val="accent6">
                            <a:lumMod val="50000"/>
                          </a:schemeClr>
                        </a:solidFill>
                        <a:latin typeface="Cambria Math" panose="02040503050406030204" pitchFamily="18" charset="0"/>
                      </a:rPr>
                      <m:t>𝑇</m:t>
                    </m:r>
                    <m:r>
                      <a:rPr lang="it-IT" sz="1800" b="0" i="1" smtClean="0">
                        <a:solidFill>
                          <a:schemeClr val="accent6">
                            <a:lumMod val="50000"/>
                          </a:schemeClr>
                        </a:solidFill>
                        <a:latin typeface="Cambria Math" panose="02040503050406030204" pitchFamily="18" charset="0"/>
                      </a:rPr>
                      <m:t>)</m:t>
                    </m:r>
                  </m:oMath>
                </a14:m>
                <a:r>
                  <a:rPr lang="it-IT" sz="1800" dirty="0">
                    <a:solidFill>
                      <a:schemeClr val="accent6">
                        <a:lumMod val="50000"/>
                      </a:schemeClr>
                    </a:solidFill>
                    <a:latin typeface="Helvetica" panose="020B0604020202020204" pitchFamily="34" charset="0"/>
                    <a:cs typeface="Helvetica" panose="020B0604020202020204" pitchFamily="34" charset="0"/>
                  </a:rPr>
                  <a:t> depends on the temperature and on the </a:t>
                </a:r>
                <a:r>
                  <a:rPr lang="it-IT" sz="1800" dirty="0" err="1">
                    <a:solidFill>
                      <a:schemeClr val="accent6">
                        <a:lumMod val="50000"/>
                      </a:schemeClr>
                    </a:solidFill>
                    <a:latin typeface="Helvetica" panose="020B0604020202020204" pitchFamily="34" charset="0"/>
                    <a:cs typeface="Helvetica" panose="020B0604020202020204" pitchFamily="34" charset="0"/>
                  </a:rPr>
                  <a:t>material</a:t>
                </a:r>
                <a:r>
                  <a:rPr lang="it-IT" sz="1800" dirty="0">
                    <a:solidFill>
                      <a:schemeClr val="accent6">
                        <a:lumMod val="50000"/>
                      </a:schemeClr>
                    </a:solidFill>
                    <a:latin typeface="Helvetica" panose="020B0604020202020204" pitchFamily="34" charset="0"/>
                    <a:cs typeface="Helvetica" panose="020B0604020202020204" pitchFamily="34" charset="0"/>
                  </a:rPr>
                  <a:t>.</a:t>
                </a:r>
              </a:p>
              <a:p>
                <a:pPr marL="285750" indent="-285750">
                  <a:buFont typeface="Arial" panose="020B0604020202020204" pitchFamily="34" charset="0"/>
                  <a:buChar char="•"/>
                </a:pPr>
                <a14:m>
                  <m:oMath xmlns:m="http://schemas.openxmlformats.org/officeDocument/2006/math">
                    <m:r>
                      <a:rPr lang="it-IT" sz="1800" i="1" dirty="0">
                        <a:solidFill>
                          <a:schemeClr val="accent6">
                            <a:lumMod val="50000"/>
                          </a:schemeClr>
                        </a:solidFill>
                        <a:latin typeface="Cambria Math" panose="02040503050406030204" pitchFamily="18" charset="0"/>
                        <a:ea typeface="Cambria Math" panose="02040503050406030204" pitchFamily="18" charset="0"/>
                      </a:rPr>
                      <m:t>𝜌</m:t>
                    </m:r>
                    <m:r>
                      <a:rPr lang="it-IT" sz="1800" i="1" dirty="0">
                        <a:solidFill>
                          <a:schemeClr val="accent6">
                            <a:lumMod val="50000"/>
                          </a:schemeClr>
                        </a:solidFill>
                        <a:latin typeface="Cambria Math" panose="02040503050406030204" pitchFamily="18" charset="0"/>
                        <a:ea typeface="Cambria Math" panose="02040503050406030204" pitchFamily="18" charset="0"/>
                      </a:rPr>
                      <m:t> </m:t>
                    </m:r>
                  </m:oMath>
                </a14:m>
                <a:r>
                  <a:rPr lang="it-IT" sz="1800" dirty="0" err="1">
                    <a:solidFill>
                      <a:schemeClr val="accent6">
                        <a:lumMod val="50000"/>
                      </a:schemeClr>
                    </a:solidFill>
                    <a:latin typeface="Helvetica" panose="020B0604020202020204" pitchFamily="34" charset="0"/>
                    <a:cs typeface="Helvetica" panose="020B0604020202020204" pitchFamily="34" charset="0"/>
                  </a:rPr>
                  <a:t>is</a:t>
                </a:r>
                <a:r>
                  <a:rPr lang="it-IT" sz="1800" dirty="0">
                    <a:solidFill>
                      <a:schemeClr val="accent6">
                        <a:lumMod val="50000"/>
                      </a:schemeClr>
                    </a:solidFill>
                    <a:latin typeface="Helvetica" panose="020B0604020202020204" pitchFamily="34" charset="0"/>
                    <a:cs typeface="Helvetica" panose="020B0604020202020204" pitchFamily="34" charset="0"/>
                  </a:rPr>
                  <a:t> the </a:t>
                </a:r>
                <a:r>
                  <a:rPr lang="it-IT" sz="1800" dirty="0" err="1">
                    <a:solidFill>
                      <a:schemeClr val="accent6">
                        <a:lumMod val="50000"/>
                      </a:schemeClr>
                    </a:solidFill>
                    <a:latin typeface="Helvetica" panose="020B0604020202020204" pitchFamily="34" charset="0"/>
                    <a:cs typeface="Helvetica" panose="020B0604020202020204" pitchFamily="34" charset="0"/>
                  </a:rPr>
                  <a:t>density</a:t>
                </a:r>
                <a:r>
                  <a:rPr lang="it-IT" sz="1800" dirty="0">
                    <a:solidFill>
                      <a:schemeClr val="accent6">
                        <a:lumMod val="50000"/>
                      </a:schemeClr>
                    </a:solidFill>
                    <a:latin typeface="Helvetica" panose="020B0604020202020204" pitchFamily="34" charset="0"/>
                    <a:cs typeface="Helvetica" panose="020B0604020202020204" pitchFamily="34" charset="0"/>
                  </a:rPr>
                  <a:t>; </a:t>
                </a:r>
              </a:p>
            </p:txBody>
          </p:sp>
        </mc:Choice>
        <mc:Fallback xmlns="">
          <p:sp>
            <p:nvSpPr>
              <p:cNvPr id="8" name="CasellaDiTesto 7">
                <a:extLst>
                  <a:ext uri="{FF2B5EF4-FFF2-40B4-BE49-F238E27FC236}">
                    <a16:creationId xmlns:a16="http://schemas.microsoft.com/office/drawing/2014/main" id="{AEB35F8B-1E22-CB6C-4803-801A54035A09}"/>
                  </a:ext>
                </a:extLst>
              </p:cNvPr>
              <p:cNvSpPr txBox="1">
                <a:spLocks noRot="1" noChangeAspect="1" noMove="1" noResize="1" noEditPoints="1" noAdjustHandles="1" noChangeArrowheads="1" noChangeShapeType="1" noTextEdit="1"/>
              </p:cNvSpPr>
              <p:nvPr/>
            </p:nvSpPr>
            <p:spPr>
              <a:xfrm>
                <a:off x="825623" y="4398637"/>
                <a:ext cx="7892249" cy="1775743"/>
              </a:xfrm>
              <a:prstGeom prst="rect">
                <a:avLst/>
              </a:prstGeom>
              <a:blipFill>
                <a:blip r:embed="rId4"/>
                <a:stretch>
                  <a:fillRect l="-618" t="-2062" r="-77" b="-4811"/>
                </a:stretch>
              </a:blipFill>
            </p:spPr>
            <p:txBody>
              <a:bodyPr/>
              <a:lstStyle/>
              <a:p>
                <a:r>
                  <a:rPr lang="it-IT">
                    <a:noFill/>
                  </a:rPr>
                  <a:t> </a:t>
                </a:r>
              </a:p>
            </p:txBody>
          </p:sp>
        </mc:Fallback>
      </mc:AlternateContent>
    </p:spTree>
    <p:extLst>
      <p:ext uri="{BB962C8B-B14F-4D97-AF65-F5344CB8AC3E}">
        <p14:creationId xmlns:p14="http://schemas.microsoft.com/office/powerpoint/2010/main" val="42621180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P spid="8" grpId="0"/>
    </p:bldLst>
  </p:timing>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E3E9C0C8-D704-C293-9C90-F855B5D68702}"/>
              </a:ext>
            </a:extLst>
          </p:cNvPr>
          <p:cNvSpPr>
            <a:spLocks noGrp="1"/>
          </p:cNvSpPr>
          <p:nvPr>
            <p:ph type="title"/>
          </p:nvPr>
        </p:nvSpPr>
        <p:spPr/>
        <p:txBody>
          <a:bodyPr/>
          <a:lstStyle/>
          <a:p>
            <a:r>
              <a:rPr lang="it-IT" sz="2000" dirty="0"/>
              <a:t>The Matlab File</a:t>
            </a:r>
          </a:p>
        </p:txBody>
      </p:sp>
      <p:sp>
        <p:nvSpPr>
          <p:cNvPr id="4" name="Segnaposto data 3">
            <a:extLst>
              <a:ext uri="{FF2B5EF4-FFF2-40B4-BE49-F238E27FC236}">
                <a16:creationId xmlns:a16="http://schemas.microsoft.com/office/drawing/2014/main" id="{1CDBDDDC-77EE-C6AB-0FA2-A77CF850A87B}"/>
              </a:ext>
            </a:extLst>
          </p:cNvPr>
          <p:cNvSpPr>
            <a:spLocks noGrp="1"/>
          </p:cNvSpPr>
          <p:nvPr>
            <p:ph type="dt" sz="half" idx="2"/>
          </p:nvPr>
        </p:nvSpPr>
        <p:spPr/>
        <p:txBody>
          <a:bodyPr/>
          <a:lstStyle/>
          <a:p>
            <a:pPr>
              <a:defRPr/>
            </a:pPr>
            <a:fld id="{57ADAB69-348E-2C41-AF41-E98D046040A4}" type="datetime1">
              <a:rPr lang="en-US" smtClean="0"/>
              <a:t>8/28/2023</a:t>
            </a:fld>
            <a:endParaRPr lang="en-US" dirty="0"/>
          </a:p>
        </p:txBody>
      </p:sp>
      <p:sp>
        <p:nvSpPr>
          <p:cNvPr id="5" name="Segnaposto piè di pagina 4">
            <a:extLst>
              <a:ext uri="{FF2B5EF4-FFF2-40B4-BE49-F238E27FC236}">
                <a16:creationId xmlns:a16="http://schemas.microsoft.com/office/drawing/2014/main" id="{83BBE2EA-77DF-978D-A01A-869A94966DF0}"/>
              </a:ext>
            </a:extLst>
          </p:cNvPr>
          <p:cNvSpPr>
            <a:spLocks noGrp="1"/>
          </p:cNvSpPr>
          <p:nvPr>
            <p:ph type="ftr" sz="quarter" idx="3"/>
          </p:nvPr>
        </p:nvSpPr>
        <p:spPr/>
        <p:txBody>
          <a:bodyPr/>
          <a:lstStyle/>
          <a:p>
            <a:pPr>
              <a:defRPr/>
            </a:pPr>
            <a:r>
              <a:rPr lang="en-US" dirty="0"/>
              <a:t>Stefano Mannucci | Midterm Report</a:t>
            </a:r>
            <a:endParaRPr lang="en-US" b="1" dirty="0"/>
          </a:p>
        </p:txBody>
      </p:sp>
      <p:sp>
        <p:nvSpPr>
          <p:cNvPr id="6" name="Segnaposto numero diapositiva 5">
            <a:extLst>
              <a:ext uri="{FF2B5EF4-FFF2-40B4-BE49-F238E27FC236}">
                <a16:creationId xmlns:a16="http://schemas.microsoft.com/office/drawing/2014/main" id="{28655254-B741-5B87-EC47-1EADC8F2F94A}"/>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pic>
        <p:nvPicPr>
          <p:cNvPr id="8" name="Immagine 7">
            <a:extLst>
              <a:ext uri="{FF2B5EF4-FFF2-40B4-BE49-F238E27FC236}">
                <a16:creationId xmlns:a16="http://schemas.microsoft.com/office/drawing/2014/main" id="{9CCFC154-7960-E076-2084-3DC6FD1CD58A}"/>
              </a:ext>
            </a:extLst>
          </p:cNvPr>
          <p:cNvPicPr>
            <a:picLocks noChangeAspect="1"/>
          </p:cNvPicPr>
          <p:nvPr/>
        </p:nvPicPr>
        <p:blipFill>
          <a:blip r:embed="rId2"/>
          <a:stretch>
            <a:fillRect/>
          </a:stretch>
        </p:blipFill>
        <p:spPr>
          <a:xfrm>
            <a:off x="222250" y="832189"/>
            <a:ext cx="4810125" cy="1962150"/>
          </a:xfrm>
          <a:prstGeom prst="rect">
            <a:avLst/>
          </a:prstGeom>
        </p:spPr>
      </p:pic>
      <p:pic>
        <p:nvPicPr>
          <p:cNvPr id="12" name="Immagine 11" descr="Immagine che contiene grafico&#10;&#10;Descrizione generata automaticamente">
            <a:extLst>
              <a:ext uri="{FF2B5EF4-FFF2-40B4-BE49-F238E27FC236}">
                <a16:creationId xmlns:a16="http://schemas.microsoft.com/office/drawing/2014/main" id="{C09B3BCA-E6E1-3ACF-9326-E23ACED5C068}"/>
              </a:ext>
            </a:extLst>
          </p:cNvPr>
          <p:cNvPicPr>
            <a:picLocks noChangeAspect="1"/>
          </p:cNvPicPr>
          <p:nvPr/>
        </p:nvPicPr>
        <p:blipFill>
          <a:blip r:embed="rId3"/>
          <a:stretch>
            <a:fillRect/>
          </a:stretch>
        </p:blipFill>
        <p:spPr>
          <a:xfrm>
            <a:off x="274158" y="2802431"/>
            <a:ext cx="4297841" cy="3223380"/>
          </a:xfrm>
          <a:prstGeom prst="rect">
            <a:avLst/>
          </a:prstGeom>
        </p:spPr>
      </p:pic>
      <p:pic>
        <p:nvPicPr>
          <p:cNvPr id="14" name="Immagine 13" descr="Immagine che contiene grafico&#10;&#10;Descrizione generata automaticamente">
            <a:extLst>
              <a:ext uri="{FF2B5EF4-FFF2-40B4-BE49-F238E27FC236}">
                <a16:creationId xmlns:a16="http://schemas.microsoft.com/office/drawing/2014/main" id="{972E0A7A-374A-5AC3-889B-8300CBCA421D}"/>
              </a:ext>
            </a:extLst>
          </p:cNvPr>
          <p:cNvPicPr>
            <a:picLocks noChangeAspect="1"/>
          </p:cNvPicPr>
          <p:nvPr/>
        </p:nvPicPr>
        <p:blipFill>
          <a:blip r:embed="rId4"/>
          <a:stretch>
            <a:fillRect/>
          </a:stretch>
        </p:blipFill>
        <p:spPr>
          <a:xfrm>
            <a:off x="4572000" y="2802431"/>
            <a:ext cx="4297841" cy="3223380"/>
          </a:xfrm>
          <a:prstGeom prst="rect">
            <a:avLst/>
          </a:prstGeom>
        </p:spPr>
      </p:pic>
      <p:sp>
        <p:nvSpPr>
          <p:cNvPr id="15" name="CasellaDiTesto 14">
            <a:extLst>
              <a:ext uri="{FF2B5EF4-FFF2-40B4-BE49-F238E27FC236}">
                <a16:creationId xmlns:a16="http://schemas.microsoft.com/office/drawing/2014/main" id="{3C451834-BBC3-E6CA-CC9A-17BD72A47058}"/>
              </a:ext>
            </a:extLst>
          </p:cNvPr>
          <p:cNvSpPr txBox="1"/>
          <p:nvPr/>
        </p:nvSpPr>
        <p:spPr>
          <a:xfrm>
            <a:off x="5376910" y="1074600"/>
            <a:ext cx="3538490" cy="1477328"/>
          </a:xfrm>
          <a:prstGeom prst="rect">
            <a:avLst/>
          </a:prstGeom>
          <a:noFill/>
        </p:spPr>
        <p:txBody>
          <a:bodyPr wrap="square" rtlCol="0">
            <a:spAutoFit/>
          </a:bodyPr>
          <a:lstStyle/>
          <a:p>
            <a:r>
              <a:rPr lang="it-IT" sz="1800" dirty="0">
                <a:solidFill>
                  <a:schemeClr val="accent6">
                    <a:lumMod val="50000"/>
                  </a:schemeClr>
                </a:solidFill>
              </a:rPr>
              <a:t>The code </a:t>
            </a:r>
            <a:r>
              <a:rPr lang="it-IT" sz="1800" dirty="0" err="1">
                <a:solidFill>
                  <a:schemeClr val="accent6">
                    <a:lumMod val="50000"/>
                  </a:schemeClr>
                </a:solidFill>
              </a:rPr>
              <a:t>calculates</a:t>
            </a:r>
            <a:r>
              <a:rPr lang="it-IT" sz="1800" dirty="0">
                <a:solidFill>
                  <a:schemeClr val="accent6">
                    <a:lumMod val="50000"/>
                  </a:schemeClr>
                </a:solidFill>
              </a:rPr>
              <a:t> the AC </a:t>
            </a:r>
            <a:r>
              <a:rPr lang="it-IT" sz="1800" dirty="0" err="1">
                <a:solidFill>
                  <a:schemeClr val="accent6">
                    <a:lumMod val="50000"/>
                  </a:schemeClr>
                </a:solidFill>
              </a:rPr>
              <a:t>losses</a:t>
            </a:r>
            <a:r>
              <a:rPr lang="it-IT" sz="1800" dirty="0">
                <a:solidFill>
                  <a:schemeClr val="accent6">
                    <a:lumMod val="50000"/>
                  </a:schemeClr>
                </a:solidFill>
              </a:rPr>
              <a:t> </a:t>
            </a:r>
            <a:r>
              <a:rPr lang="it-IT" sz="1800" dirty="0" err="1">
                <a:solidFill>
                  <a:schemeClr val="accent6">
                    <a:lumMod val="50000"/>
                  </a:schemeClr>
                </a:solidFill>
              </a:rPr>
              <a:t>considering</a:t>
            </a:r>
            <a:r>
              <a:rPr lang="it-IT" sz="1800" dirty="0">
                <a:solidFill>
                  <a:schemeClr val="accent6">
                    <a:lumMod val="50000"/>
                  </a:schemeClr>
                </a:solidFill>
              </a:rPr>
              <a:t> </a:t>
            </a:r>
            <a:r>
              <a:rPr lang="it-IT" sz="1800" dirty="0" err="1">
                <a:solidFill>
                  <a:schemeClr val="accent6">
                    <a:lumMod val="50000"/>
                  </a:schemeClr>
                </a:solidFill>
              </a:rPr>
              <a:t>every</a:t>
            </a:r>
            <a:r>
              <a:rPr lang="it-IT" sz="1800" dirty="0">
                <a:solidFill>
                  <a:schemeClr val="accent6">
                    <a:lumMod val="50000"/>
                  </a:schemeClr>
                </a:solidFill>
              </a:rPr>
              <a:t> </a:t>
            </a:r>
            <a:r>
              <a:rPr lang="it-IT" sz="1800" dirty="0" err="1">
                <a:solidFill>
                  <a:schemeClr val="accent6">
                    <a:lumMod val="50000"/>
                  </a:schemeClr>
                </a:solidFill>
              </a:rPr>
              <a:t>possible</a:t>
            </a:r>
            <a:r>
              <a:rPr lang="it-IT" sz="1800" dirty="0">
                <a:solidFill>
                  <a:schemeClr val="accent6">
                    <a:lumMod val="50000"/>
                  </a:schemeClr>
                </a:solidFill>
              </a:rPr>
              <a:t> </a:t>
            </a:r>
            <a:r>
              <a:rPr lang="it-IT" sz="1800" dirty="0" err="1">
                <a:solidFill>
                  <a:schemeClr val="accent6">
                    <a:lumMod val="50000"/>
                  </a:schemeClr>
                </a:solidFill>
              </a:rPr>
              <a:t>shape</a:t>
            </a:r>
            <a:r>
              <a:rPr lang="it-IT" sz="1800" dirty="0">
                <a:solidFill>
                  <a:schemeClr val="accent6">
                    <a:lumMod val="50000"/>
                  </a:schemeClr>
                </a:solidFill>
              </a:rPr>
              <a:t> of the </a:t>
            </a:r>
            <a:r>
              <a:rPr lang="it-IT" sz="1800" dirty="0" err="1">
                <a:solidFill>
                  <a:schemeClr val="accent6">
                    <a:lumMod val="50000"/>
                  </a:schemeClr>
                </a:solidFill>
              </a:rPr>
              <a:t>magnetic</a:t>
            </a:r>
            <a:r>
              <a:rPr lang="it-IT" sz="1800" dirty="0">
                <a:solidFill>
                  <a:schemeClr val="accent6">
                    <a:lumMod val="50000"/>
                  </a:schemeClr>
                </a:solidFill>
              </a:rPr>
              <a:t> field. In </a:t>
            </a:r>
            <a:r>
              <a:rPr lang="it-IT" sz="1800" dirty="0" err="1">
                <a:solidFill>
                  <a:schemeClr val="accent6">
                    <a:lumMod val="50000"/>
                  </a:schemeClr>
                </a:solidFill>
              </a:rPr>
              <a:t>particular</a:t>
            </a:r>
            <a:r>
              <a:rPr lang="it-IT" sz="1800" dirty="0">
                <a:solidFill>
                  <a:schemeClr val="accent6">
                    <a:lumMod val="50000"/>
                  </a:schemeClr>
                </a:solidFill>
              </a:rPr>
              <a:t> in </a:t>
            </a:r>
            <a:r>
              <a:rPr lang="it-IT" sz="1800" dirty="0" err="1">
                <a:solidFill>
                  <a:schemeClr val="accent6">
                    <a:lumMod val="50000"/>
                  </a:schemeClr>
                </a:solidFill>
              </a:rPr>
              <a:t>this</a:t>
            </a:r>
            <a:r>
              <a:rPr lang="it-IT" sz="1800" dirty="0">
                <a:solidFill>
                  <a:schemeClr val="accent6">
                    <a:lumMod val="50000"/>
                  </a:schemeClr>
                </a:solidFill>
              </a:rPr>
              <a:t> study, </a:t>
            </a:r>
            <a:r>
              <a:rPr lang="it-IT" sz="1800" dirty="0" err="1">
                <a:solidFill>
                  <a:schemeClr val="accent6">
                    <a:lumMod val="50000"/>
                  </a:schemeClr>
                </a:solidFill>
              </a:rPr>
              <a:t>we</a:t>
            </a:r>
            <a:r>
              <a:rPr lang="it-IT" sz="1800" dirty="0">
                <a:solidFill>
                  <a:schemeClr val="accent6">
                    <a:lumMod val="50000"/>
                  </a:schemeClr>
                </a:solidFill>
              </a:rPr>
              <a:t> are </a:t>
            </a:r>
            <a:r>
              <a:rPr lang="it-IT" sz="1800" dirty="0" err="1">
                <a:solidFill>
                  <a:schemeClr val="accent6">
                    <a:lumMod val="50000"/>
                  </a:schemeClr>
                </a:solidFill>
              </a:rPr>
              <a:t>interested</a:t>
            </a:r>
            <a:r>
              <a:rPr lang="it-IT" sz="1800" dirty="0">
                <a:solidFill>
                  <a:schemeClr val="accent6">
                    <a:lumMod val="50000"/>
                  </a:schemeClr>
                </a:solidFill>
              </a:rPr>
              <a:t> in the fast </a:t>
            </a:r>
            <a:r>
              <a:rPr lang="it-IT" sz="1800" dirty="0" err="1">
                <a:solidFill>
                  <a:schemeClr val="accent6">
                    <a:lumMod val="50000"/>
                  </a:schemeClr>
                </a:solidFill>
              </a:rPr>
              <a:t>ramping</a:t>
            </a:r>
            <a:r>
              <a:rPr lang="it-IT" sz="1800" dirty="0">
                <a:solidFill>
                  <a:schemeClr val="accent6">
                    <a:lumMod val="50000"/>
                  </a:schemeClr>
                </a:solidFill>
              </a:rPr>
              <a:t>.</a:t>
            </a:r>
          </a:p>
        </p:txBody>
      </p:sp>
    </p:spTree>
    <p:extLst>
      <p:ext uri="{BB962C8B-B14F-4D97-AF65-F5344CB8AC3E}">
        <p14:creationId xmlns:p14="http://schemas.microsoft.com/office/powerpoint/2010/main" val="935618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3" id="{EB96F61D-0660-9747-A675-216FF6C86284}" vid="{11929733-D318-6344-B1CB-9B297CDC1F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FNAL_PowerPoint_4x3-seasons_052121</Template>
  <TotalTime>1193</TotalTime>
  <Words>1269</Words>
  <Application>Microsoft Office PowerPoint</Application>
  <PresentationFormat>Presentazione su schermo (4:3)</PresentationFormat>
  <Paragraphs>162</Paragraphs>
  <Slides>13</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13</vt:i4>
      </vt:variant>
    </vt:vector>
  </HeadingPairs>
  <TitlesOfParts>
    <vt:vector size="19" baseType="lpstr">
      <vt:lpstr>Arial</vt:lpstr>
      <vt:lpstr>Calibri</vt:lpstr>
      <vt:lpstr>Cambria Math</vt:lpstr>
      <vt:lpstr>Helvetica</vt:lpstr>
      <vt:lpstr>Times New Roman</vt:lpstr>
      <vt:lpstr>Fermilab_PPT_090815</vt:lpstr>
      <vt:lpstr>Presentazione standard di PowerPoint</vt:lpstr>
      <vt:lpstr>Why Fast Ramping Magnets?</vt:lpstr>
      <vt:lpstr>Practical composite superconductors</vt:lpstr>
      <vt:lpstr>Superconductor critical parameters</vt:lpstr>
      <vt:lpstr>AC losses: Eddy Currents Power</vt:lpstr>
      <vt:lpstr>Eddy Current Energy Loss</vt:lpstr>
      <vt:lpstr>Hysteresis loss in the superconductor</vt:lpstr>
      <vt:lpstr>Thermal analysis</vt:lpstr>
      <vt:lpstr>The Matlab File</vt:lpstr>
      <vt:lpstr>The Matlab File</vt:lpstr>
      <vt:lpstr>Application to magnets</vt:lpstr>
      <vt:lpstr>Bibliography</vt:lpstr>
      <vt:lpstr>Acknowledgment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Stefano Mannucci</dc:creator>
  <cp:lastModifiedBy>Stefano Mannucci</cp:lastModifiedBy>
  <cp:revision>31</cp:revision>
  <cp:lastPrinted>2014-01-20T19:40:21Z</cp:lastPrinted>
  <dcterms:created xsi:type="dcterms:W3CDTF">2023-08-25T17:07:39Z</dcterms:created>
  <dcterms:modified xsi:type="dcterms:W3CDTF">2023-08-29T04:25:42Z</dcterms:modified>
</cp:coreProperties>
</file>