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43"/>
  </p:normalViewPr>
  <p:slideViewPr>
    <p:cSldViewPr snapToGrid="0">
      <p:cViewPr varScale="1">
        <p:scale>
          <a:sx n="95" d="100"/>
          <a:sy n="95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F1AF-A529-04EE-54FC-F9EA71BF4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E7244-F52D-A5CF-0697-C51FA1256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6CE58-DF49-3C38-5A3D-F13569B9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36DF-19DE-2543-974B-5F75736D5C1A}" type="datetimeFigureOut">
              <a:rPr lang="en-CH" smtClean="0"/>
              <a:t>27.08.23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D92AE-03B2-A3D9-D905-0614850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76883-06D0-1263-9ADC-1A29E18D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DCC2-AA8C-E041-BE84-3D47B7F7EA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1184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9524-4D46-8722-C80D-B7F35958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03BB6-96DF-5A66-8A37-91DA8B9AF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71088-FE07-90B6-F677-4E47AA46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36DF-19DE-2543-974B-5F75736D5C1A}" type="datetimeFigureOut">
              <a:rPr lang="en-CH" smtClean="0"/>
              <a:t>27.08.23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7E67C-608B-1549-8E79-0951666A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975C5-A78C-D6E2-CAA5-8E49634A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DCC2-AA8C-E041-BE84-3D47B7F7EA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8875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B0895F-19B7-E495-37FC-385A34668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B3EDB-F49A-F1C9-945E-1F2E17F62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1BFD0-A573-BD76-5B61-FA44C693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36DF-19DE-2543-974B-5F75736D5C1A}" type="datetimeFigureOut">
              <a:rPr lang="en-CH" smtClean="0"/>
              <a:t>27.08.23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0D85D-DDEA-230D-9734-830E64DE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0041B-E66D-D564-528C-42B7D1B9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DCC2-AA8C-E041-BE84-3D47B7F7EA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3703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0ED7-51BA-98B4-E8D9-D05B9EE7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D4179-3E00-79EA-E373-65C21D0F8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69CC3-179E-6F2F-FCF8-27850BD88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36DF-19DE-2543-974B-5F75736D5C1A}" type="datetimeFigureOut">
              <a:rPr lang="en-CH" smtClean="0"/>
              <a:t>27.08.23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0D6D5-3CE1-CA4D-1446-1FFAB445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C9051-2AA2-CEAA-85C2-32AE1FB4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DCC2-AA8C-E041-BE84-3D47B7F7EA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6779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EFDF-D408-22C8-C93C-470DD4F1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DA71D-5305-0053-E210-08EBA154C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D81BA-666A-0B85-6DF9-491D297A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36DF-19DE-2543-974B-5F75736D5C1A}" type="datetimeFigureOut">
              <a:rPr lang="en-CH" smtClean="0"/>
              <a:t>27.08.23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63F61-131D-254E-4080-1DFDB1B7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07F24-D483-48E5-DD98-605DE206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DCC2-AA8C-E041-BE84-3D47B7F7EA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3966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92EA-B4D5-0339-7906-944DEF8D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3072B-5F5F-70B2-7004-87924F832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794B4-A6A7-D6DD-6498-4228FDEDF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58D68-EF68-0709-7C06-8EE9F040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36DF-19DE-2543-974B-5F75736D5C1A}" type="datetimeFigureOut">
              <a:rPr lang="en-CH" smtClean="0"/>
              <a:t>27.08.23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7ECBC-AD82-B6BF-D2C6-3CE77408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0A35A-51AB-938D-4D00-FC4BBD9C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DCC2-AA8C-E041-BE84-3D47B7F7EA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6481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D156-B0EE-53A1-DB04-77819586D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ECDA6-EADC-9A41-9008-1F4985883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98CE0-9214-63B8-E88F-0A3E26B7E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34E89-446D-1A4D-F49C-D56E2079E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B3E7A-48C3-C3F4-1E9C-DB9C6DA77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E09C59-9F17-8172-2EE0-2230CE57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36DF-19DE-2543-974B-5F75736D5C1A}" type="datetimeFigureOut">
              <a:rPr lang="en-CH" smtClean="0"/>
              <a:t>27.08.23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E3113F-A0D6-A3F1-05F2-2FF87737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A9B08F-C547-23AA-8D12-02AE1137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DCC2-AA8C-E041-BE84-3D47B7F7EA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9986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C0B2A-5C20-D8ED-43AB-CAA740B2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3607D-051C-2E01-1C58-4FDCBDA8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36DF-19DE-2543-974B-5F75736D5C1A}" type="datetimeFigureOut">
              <a:rPr lang="en-CH" smtClean="0"/>
              <a:t>27.08.23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88A5B-610A-8094-C6A0-93171FDD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F0395-0651-CC45-0B1B-42B59E41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DCC2-AA8C-E041-BE84-3D47B7F7EA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9142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F7A14-7BD6-95E8-9F1A-5961DA5B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36DF-19DE-2543-974B-5F75736D5C1A}" type="datetimeFigureOut">
              <a:rPr lang="en-CH" smtClean="0"/>
              <a:t>27.08.23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E1A60-8A0D-7AE3-F124-CD5872E7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F4FB6-5FE5-BC4F-FC9B-9B813515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DCC2-AA8C-E041-BE84-3D47B7F7EA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7974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C398-3D6C-A21D-904D-53AD23B7C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5172D-1862-5284-BC85-CA7517A59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0B968-CDE8-64F2-0876-24EF69AEE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41FDA-4B7B-E1B4-D4F1-4DE671CD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36DF-19DE-2543-974B-5F75736D5C1A}" type="datetimeFigureOut">
              <a:rPr lang="en-CH" smtClean="0"/>
              <a:t>27.08.23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41AF9-DE03-8B81-E0B4-1F326025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9675-414F-68E0-15C3-109D72A5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DCC2-AA8C-E041-BE84-3D47B7F7EA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4533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6733-ECC0-69AB-B602-97F3F3C8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DCCC4-1BE7-C127-B9CA-8E7231491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8C003-DC4F-7D83-3C70-06AABF395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68EB-0EFA-F4AD-5890-698880B15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36DF-19DE-2543-974B-5F75736D5C1A}" type="datetimeFigureOut">
              <a:rPr lang="en-CH" smtClean="0"/>
              <a:t>27.08.23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9DFB1-AF3C-61C1-F8E1-25D6ECD2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A3E9E-A064-773A-80D2-B40FD431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DCC2-AA8C-E041-BE84-3D47B7F7EA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9633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BDEB62-5FDD-7C11-77A7-2F64653B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4CEA1-3F49-3968-BC9C-FBDDACDB3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B155E-0961-3A14-71B5-D9B6C14B0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336DF-19DE-2543-974B-5F75736D5C1A}" type="datetimeFigureOut">
              <a:rPr lang="en-CH" smtClean="0"/>
              <a:t>27.08.23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E101-17D5-7C7C-0293-B34E42F41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24885-0921-1242-839B-7FF00125A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EDCC2-AA8C-E041-BE84-3D47B7F7EA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9260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E458-87F8-D2A1-A66E-23ACBEF17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40" y="1270281"/>
            <a:ext cx="10013577" cy="2387600"/>
          </a:xfrm>
        </p:spPr>
        <p:txBody>
          <a:bodyPr>
            <a:normAutofit/>
          </a:bodyPr>
          <a:lstStyle/>
          <a:p>
            <a:r>
              <a:rPr lang="en-CH" b="1" dirty="0"/>
              <a:t>Proposal pre-tensioning of the APA wires during production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FB72B-F147-03A4-5610-6C85374D8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909482" y="5202238"/>
            <a:ext cx="9144000" cy="1655762"/>
          </a:xfrm>
        </p:spPr>
        <p:txBody>
          <a:bodyPr/>
          <a:lstStyle/>
          <a:p>
            <a:r>
              <a:rPr lang="en-CH" dirty="0"/>
              <a:t>Compliance Office 27.08.2023</a:t>
            </a:r>
          </a:p>
        </p:txBody>
      </p:sp>
    </p:spTree>
    <p:extLst>
      <p:ext uri="{BB962C8B-B14F-4D97-AF65-F5344CB8AC3E}">
        <p14:creationId xmlns:p14="http://schemas.microsoft.com/office/powerpoint/2010/main" val="141178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35168-FDA6-D646-768E-E1EA9A68A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15" y="320916"/>
            <a:ext cx="11315218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We have estimated a possible scenario of wire pre-tensioning at factory. </a:t>
            </a:r>
          </a:p>
          <a:p>
            <a:pPr marL="0" indent="0" algn="l"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GB" sz="1800" dirty="0">
                <a:solidFill>
                  <a:srgbClr val="000000"/>
                </a:solidFill>
              </a:rPr>
              <a:t>O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bviously, the wires are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LFA wires with thermal treatments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(as the ones you sent to us at CERN). </a:t>
            </a:r>
          </a:p>
          <a:p>
            <a:pPr marL="0" indent="0" algn="l">
              <a:buNone/>
            </a:pPr>
            <a:r>
              <a:rPr lang="en-GB" sz="1800" dirty="0">
                <a:solidFill>
                  <a:srgbClr val="000000"/>
                </a:solidFill>
              </a:rPr>
              <a:t>Note that : </a:t>
            </a: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For each spool the wire strength should be determined/checked and recorded on QA-QC documents together with the LFS certificates provided. </a:t>
            </a:r>
          </a:p>
          <a:p>
            <a:pPr marL="457200" lvl="1" indent="0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Any measurement device used in the process must be calibrated.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Wire strength should be determined on several samples and with the Eurocode statistical methodology. 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</a:rPr>
            </a:b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We propose the following wire pretensions: </a:t>
            </a:r>
          </a:p>
          <a:p>
            <a:pPr marL="457200" lvl="1" indent="0">
              <a:buNone/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Nominal 7 N, tolerance +1.5 N and 10% accepted between 8.5N and 9N. </a:t>
            </a:r>
            <a:br>
              <a:rPr lang="en-GB" sz="1800" b="1" i="0" u="none" strike="noStrike" dirty="0">
                <a:solidFill>
                  <a:srgbClr val="000000"/>
                </a:solidFill>
                <a:effectLst/>
              </a:rPr>
            </a:br>
            <a:br>
              <a:rPr lang="en-GB" sz="1800" b="1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Nominal 7 N, tolerance -1.5 N and 10% accepted between 5.5 N and 5 N.</a:t>
            </a: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GB" sz="1800" b="1" dirty="0">
                <a:solidFill>
                  <a:srgbClr val="000000"/>
                </a:solidFill>
              </a:rPr>
              <a:t>The wire tension should never go below 4.5 N in Cold. </a:t>
            </a:r>
            <a:br>
              <a:rPr lang="en-GB" sz="1800" b="1" i="0" u="none" strike="noStrike" dirty="0">
                <a:solidFill>
                  <a:srgbClr val="000000"/>
                </a:solidFill>
                <a:effectLst/>
              </a:rPr>
            </a:br>
            <a:endParaRPr lang="en-GB" sz="1800" b="1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45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35168-FDA6-D646-768E-E1EA9A68A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65" y="112571"/>
            <a:ext cx="11847653" cy="584447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The reasoning is the following: </a:t>
            </a:r>
          </a:p>
          <a:p>
            <a:pPr marL="0" indent="0" algn="l">
              <a:buNone/>
            </a:pPr>
            <a:endParaRPr lang="en-GB" sz="1800" b="0" i="0" u="none" strike="noStrike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7 N as nominal tension (in order to help to increase the lowest tension, to be determined later for physics) 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</a:br>
            <a:endParaRPr lang="en-GB" sz="1800" b="0" i="0" u="none" strike="noStrike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+ 1.5 N (in order to limit the amount of re-tensioning and to avoid adding delays unnecessary on the time of construction) </a:t>
            </a:r>
          </a:p>
          <a:p>
            <a:pPr marL="0" indent="0" algn="l">
              <a:buNone/>
            </a:pPr>
            <a:b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(These values of tension are determined by keeping an acceptable safety factor on the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frame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: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1.3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instead of 1.4 as required by the US standards). 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</a:br>
            <a:endParaRPr lang="en-GB" sz="1800" b="0" i="0" u="none" strike="noStrike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Then we looked at the previous APAs data and we see that when they try to reach nominal, for U and V layer typically </a:t>
            </a:r>
          </a:p>
          <a:p>
            <a:pPr marL="0" indent="0" algn="l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10 % of the wires are above nominal + 1.5 N</a:t>
            </a:r>
            <a:r>
              <a:rPr lang="en-GB" sz="1800" dirty="0">
                <a:solidFill>
                  <a:srgbClr val="000000"/>
                </a:solidFill>
                <a:cs typeface="Calibri" panose="020F0502020204030204" pitchFamily="34" charset="0"/>
              </a:rPr>
              <a:t>.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So we propose that we accept a similar %.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</a:br>
            <a:endParaRPr lang="en-GB" sz="1800" b="0" i="0" u="none" strike="noStrike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The possible maximal wire tension in this scenario is compatible with the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elastic limit of the soldered LFA wires at 21 N.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We have a maximal utilisation ratio of 80 % (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acceptable considering the unknowns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) </a:t>
            </a:r>
          </a:p>
          <a:p>
            <a:pPr marL="457200" lvl="1" indent="0">
              <a:buNone/>
            </a:pPr>
            <a:r>
              <a:rPr lang="en-GB" sz="1800" b="1" dirty="0">
                <a:solidFill>
                  <a:srgbClr val="7030A0"/>
                </a:solidFill>
                <a:cs typeface="Calibri" panose="020F0502020204030204" pitchFamily="34" charset="0"/>
              </a:rPr>
              <a:t>T</a:t>
            </a:r>
            <a:r>
              <a:rPr lang="en-GB" sz="1800" b="1" i="0" u="none" strike="noStrike" dirty="0">
                <a:solidFill>
                  <a:srgbClr val="7030A0"/>
                </a:solidFill>
                <a:effectLst/>
                <a:cs typeface="Calibri" panose="020F0502020204030204" pitchFamily="34" charset="0"/>
              </a:rPr>
              <a:t>he proposed pretensions must not be exceeded. </a:t>
            </a:r>
          </a:p>
          <a:p>
            <a:pPr marL="457200" lvl="1" indent="0">
              <a:buNone/>
            </a:pPr>
            <a:r>
              <a:rPr lang="en-GB" sz="1800" b="1" i="0" u="none" strike="noStrike" dirty="0">
                <a:solidFill>
                  <a:srgbClr val="7030A0"/>
                </a:solidFill>
                <a:effectLst/>
                <a:cs typeface="Calibri" panose="020F0502020204030204" pitchFamily="34" charset="0"/>
              </a:rPr>
              <a:t>The elastic limit of the </a:t>
            </a:r>
            <a:r>
              <a:rPr lang="en-GB" sz="1800" b="1" dirty="0">
                <a:solidFill>
                  <a:srgbClr val="7030A0"/>
                </a:solidFill>
                <a:cs typeface="Calibri" panose="020F0502020204030204" pitchFamily="34" charset="0"/>
              </a:rPr>
              <a:t>wires used should not be below 21 N. </a:t>
            </a:r>
          </a:p>
          <a:p>
            <a:pPr marL="457200" lvl="1" indent="0">
              <a:buNone/>
            </a:pPr>
            <a:endParaRPr lang="en-GB" sz="1800" b="1" i="0" u="none" strike="noStrike" dirty="0">
              <a:solidFill>
                <a:srgbClr val="7030A0"/>
              </a:solidFill>
              <a:effectLst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Note that the </a:t>
            </a:r>
            <a:r>
              <a:rPr lang="en-GB" sz="1800" b="1" i="0" u="sng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lower values are a proposal that must be confirmed from physics point of view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. </a:t>
            </a:r>
          </a:p>
          <a:p>
            <a:pPr marL="0" indent="0" algn="l">
              <a:buNone/>
            </a:pPr>
            <a:r>
              <a:rPr lang="en-GB" sz="1800" b="1" i="0" u="none" strike="noStrike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Please take into account the possible unknowns and relaxation effects. </a:t>
            </a:r>
          </a:p>
          <a:p>
            <a:pPr marL="0" indent="0" algn="l">
              <a:buNone/>
            </a:pPr>
            <a:br>
              <a:rPr lang="en-GB" sz="1800" b="1" i="0" u="none" strike="noStrike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</a:br>
            <a:endParaRPr lang="en-CH" sz="1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9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83D1EF-1568-64D4-DB0F-CD7F475D04F5}"/>
              </a:ext>
            </a:extLst>
          </p:cNvPr>
          <p:cNvSpPr txBox="1"/>
          <p:nvPr/>
        </p:nvSpPr>
        <p:spPr>
          <a:xfrm>
            <a:off x="1032062" y="5410234"/>
            <a:ext cx="8972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Load case 14.2 : cool down – thermal inertia of the wires vs frame 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</a:rPr>
              <a:t>SF: 1.3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</a:rPr>
              <a:t>Pre t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ension in wires: 8.5 N </a:t>
            </a:r>
            <a:r>
              <a:rPr lang="en-GB" dirty="0">
                <a:solidFill>
                  <a:srgbClr val="000000"/>
                </a:solidFill>
              </a:rPr>
              <a:t>+ 50 % (thermal inertia of the frame/wires)  </a:t>
            </a: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7" name="Picture 6" descr="A blue and green grid&#10;&#10;Description automatically generated with medium confidence">
            <a:extLst>
              <a:ext uri="{FF2B5EF4-FFF2-40B4-BE49-F238E27FC236}">
                <a16:creationId xmlns:a16="http://schemas.microsoft.com/office/drawing/2014/main" id="{239A0993-3989-9625-FF34-86E4F210A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52" y="524436"/>
            <a:ext cx="7772400" cy="4501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366FAE-B42B-D8D7-F0AE-C32E69BDA5B5}"/>
              </a:ext>
            </a:extLst>
          </p:cNvPr>
          <p:cNvSpPr txBox="1"/>
          <p:nvPr/>
        </p:nvSpPr>
        <p:spPr>
          <a:xfrm>
            <a:off x="8498539" y="1519518"/>
            <a:ext cx="24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Stresses are acceptable </a:t>
            </a:r>
          </a:p>
        </p:txBody>
      </p:sp>
    </p:spTree>
    <p:extLst>
      <p:ext uri="{BB962C8B-B14F-4D97-AF65-F5344CB8AC3E}">
        <p14:creationId xmlns:p14="http://schemas.microsoft.com/office/powerpoint/2010/main" val="356947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EB2768-8A75-A0DF-1059-6B5FF7E59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319248" cy="3363265"/>
          </a:xfr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33CAF2F-4481-0953-9EEA-15DEB1D9C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3265"/>
            <a:ext cx="8329212" cy="3363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0552D1-60EB-AE42-E943-A6474F4D754C}"/>
              </a:ext>
            </a:extLst>
          </p:cNvPr>
          <p:cNvSpPr txBox="1"/>
          <p:nvPr/>
        </p:nvSpPr>
        <p:spPr>
          <a:xfrm>
            <a:off x="8471647" y="1177829"/>
            <a:ext cx="192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>
                <a:solidFill>
                  <a:srgbClr val="FF0000"/>
                </a:solidFill>
              </a:rPr>
              <a:t>7 N +- 1.5 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3ECC8-9CD8-AB7F-3B07-140E1E493612}"/>
              </a:ext>
            </a:extLst>
          </p:cNvPr>
          <p:cNvSpPr txBox="1"/>
          <p:nvPr/>
        </p:nvSpPr>
        <p:spPr>
          <a:xfrm>
            <a:off x="7221071" y="3891275"/>
            <a:ext cx="4970929" cy="2308324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H" b="1" u="sng" dirty="0">
                <a:solidFill>
                  <a:srgbClr val="FF0000"/>
                </a:solidFill>
              </a:rPr>
              <a:t>10 % between 8.5 N and 9 N</a:t>
            </a:r>
          </a:p>
          <a:p>
            <a:r>
              <a:rPr lang="en-CH" b="1" u="sng" dirty="0">
                <a:solidFill>
                  <a:srgbClr val="FF0000"/>
                </a:solidFill>
              </a:rPr>
              <a:t>10 % between 8.5 N and 9 N</a:t>
            </a:r>
          </a:p>
          <a:p>
            <a:endParaRPr lang="en-CH" b="1" u="sng" dirty="0">
              <a:solidFill>
                <a:srgbClr val="FF0000"/>
              </a:solidFill>
            </a:endParaRPr>
          </a:p>
          <a:p>
            <a:r>
              <a:rPr lang="en-CH" b="1" u="sng" dirty="0">
                <a:solidFill>
                  <a:srgbClr val="FF0000"/>
                </a:solidFill>
              </a:rPr>
              <a:t>Upper value is fine </a:t>
            </a:r>
          </a:p>
          <a:p>
            <a:r>
              <a:rPr lang="en-CH" b="1" u="sng" dirty="0">
                <a:solidFill>
                  <a:srgbClr val="FF0000"/>
                </a:solidFill>
              </a:rPr>
              <a:t>Lower value ? </a:t>
            </a:r>
          </a:p>
          <a:p>
            <a:endParaRPr lang="en-CH" b="1" u="sng" dirty="0">
              <a:solidFill>
                <a:srgbClr val="FF0000"/>
              </a:solidFill>
            </a:endParaRPr>
          </a:p>
          <a:p>
            <a:r>
              <a:rPr lang="en-CH" b="1" u="sng" dirty="0">
                <a:solidFill>
                  <a:srgbClr val="FF0000"/>
                </a:solidFill>
              </a:rPr>
              <a:t>If the production measurements are performed with laser system we gain 0.4 N ?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5A9D37-0DF3-63B9-4DA0-17CF2683598A}"/>
              </a:ext>
            </a:extLst>
          </p:cNvPr>
          <p:cNvSpPr/>
          <p:nvPr/>
        </p:nvSpPr>
        <p:spPr>
          <a:xfrm>
            <a:off x="2420471" y="2864224"/>
            <a:ext cx="416858" cy="14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AABF01-0468-7177-46A5-65B30F20969D}"/>
              </a:ext>
            </a:extLst>
          </p:cNvPr>
          <p:cNvSpPr/>
          <p:nvPr/>
        </p:nvSpPr>
        <p:spPr>
          <a:xfrm>
            <a:off x="2832847" y="3012141"/>
            <a:ext cx="416858" cy="14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DAD64D-1EB7-1C6B-BB9D-CE442C3214DF}"/>
              </a:ext>
            </a:extLst>
          </p:cNvPr>
          <p:cNvSpPr/>
          <p:nvPr/>
        </p:nvSpPr>
        <p:spPr>
          <a:xfrm>
            <a:off x="2420471" y="6227489"/>
            <a:ext cx="416858" cy="14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752CC3-50FF-19B3-FD8C-9731EFC7DF4C}"/>
              </a:ext>
            </a:extLst>
          </p:cNvPr>
          <p:cNvSpPr/>
          <p:nvPr/>
        </p:nvSpPr>
        <p:spPr>
          <a:xfrm>
            <a:off x="2832847" y="6375406"/>
            <a:ext cx="416858" cy="14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7ECEC5-4C6B-F7C4-802E-666DB1D797AD}"/>
              </a:ext>
            </a:extLst>
          </p:cNvPr>
          <p:cNvCxnSpPr/>
          <p:nvPr/>
        </p:nvCxnSpPr>
        <p:spPr>
          <a:xfrm flipH="1" flipV="1">
            <a:off x="3249705" y="5540188"/>
            <a:ext cx="3863789" cy="14791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0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35168-FDA6-D646-768E-E1EA9A68A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0" y="287893"/>
            <a:ext cx="11711821" cy="626082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1800" dirty="0">
                <a:solidFill>
                  <a:srgbClr val="000000"/>
                </a:solidFill>
              </a:rPr>
              <a:t>And : </a:t>
            </a: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In order to decrease the uncertainties, we insist that the tolerances on the DWA or or the laser measurements are not higher than 0.2/0.3 N (all factors included).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We need to receive a written justification of this. </a:t>
            </a:r>
          </a:p>
          <a:p>
            <a:pPr marL="0" indent="0" algn="l">
              <a:buNone/>
            </a:pPr>
            <a:endParaRPr lang="en-GB" sz="18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DWA measurements should be performed at all stages of transport in the same configuration (inside ASF)</a:t>
            </a:r>
          </a:p>
          <a:p>
            <a:pPr marL="0" indent="0" algn="l">
              <a:buNone/>
            </a:pPr>
            <a:r>
              <a:rPr lang="en-GB" sz="1800" b="1" dirty="0">
                <a:solidFill>
                  <a:srgbClr val="000000"/>
                </a:solidFill>
              </a:rPr>
              <a:t>(proposal: at factory at the end of production, at warehouse before transport, at CERN when appropriate, at US storage site, in the SURF caverns before installation).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. </a:t>
            </a:r>
          </a:p>
          <a:p>
            <a:pPr marL="0" indent="0" algn="l">
              <a:buNone/>
            </a:pP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We will update EDMS 2816926 - Compliance Office QA/QC requirements for the Anode Plane Assembly, and the QA-QC </a:t>
            </a:r>
          </a:p>
          <a:p>
            <a:pPr marL="0" indent="0">
              <a:buNone/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document summary accordingly to all the above. </a:t>
            </a:r>
          </a:p>
          <a:p>
            <a:pPr marL="0" indent="0">
              <a:buNone/>
            </a:pPr>
            <a:endParaRPr lang="en-GB" sz="1800" b="1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Finally, we will try to assess better the frame relaxation from the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protoDUNE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I APAs. We will come back to you with request of data if required. </a:t>
            </a:r>
            <a:endParaRPr lang="en-GB" sz="18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br>
              <a:rPr lang="en-GB" sz="1800" b="1" dirty="0"/>
            </a:br>
            <a:endParaRPr lang="en-CH" sz="1800" b="1" dirty="0"/>
          </a:p>
        </p:txBody>
      </p:sp>
    </p:spTree>
    <p:extLst>
      <p:ext uri="{BB962C8B-B14F-4D97-AF65-F5344CB8AC3E}">
        <p14:creationId xmlns:p14="http://schemas.microsoft.com/office/powerpoint/2010/main" val="32610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611</Words>
  <Application>Microsoft Macintosh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Proposal pre-tensioning of the APA wires during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pre-tensioning of the APA wires during production</dc:title>
  <dc:creator>Olga Beltramello</dc:creator>
  <cp:lastModifiedBy>Olga Beltramello</cp:lastModifiedBy>
  <cp:revision>3</cp:revision>
  <dcterms:created xsi:type="dcterms:W3CDTF">2023-08-28T00:06:13Z</dcterms:created>
  <dcterms:modified xsi:type="dcterms:W3CDTF">2023-08-28T01:02:23Z</dcterms:modified>
</cp:coreProperties>
</file>