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56" r:id="rId6"/>
    <p:sldId id="264" r:id="rId7"/>
    <p:sldId id="268" r:id="rId8"/>
    <p:sldId id="267" r:id="rId9"/>
    <p:sldId id="265" r:id="rId10"/>
    <p:sldId id="266" r:id="rId11"/>
    <p:sldId id="269" r:id="rId12"/>
  </p:sldIdLst>
  <p:sldSz cx="9144000" cy="6858000" type="screen4x3"/>
  <p:notesSz cx="6858000" cy="9144000"/>
  <p:defaultTextStyle>
    <a:lvl1pPr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1pPr>
    <a:lvl2pPr indent="4572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2pPr>
    <a:lvl3pPr indent="9144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3pPr>
    <a:lvl4pPr indent="13716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4pPr>
    <a:lvl5pPr indent="18288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5pPr>
    <a:lvl6pPr indent="22860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6pPr>
    <a:lvl7pPr indent="27432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7pPr>
    <a:lvl8pPr indent="32004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8pPr>
    <a:lvl9pPr indent="36576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F0F7"/>
          </a:solidFill>
        </a:fill>
      </a:tcStyle>
    </a:wholeTbl>
    <a:band2H>
      <a:tcTxStyle/>
      <a:tcStyle>
        <a:tcBdr/>
        <a:fill>
          <a:solidFill>
            <a:srgbClr val="EFF7FB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DCB"/>
          </a:solidFill>
        </a:fill>
      </a:tcStyle>
    </a:wholeTbl>
    <a:band2H>
      <a:tcTxStyle/>
      <a:tcStyle>
        <a:tcBdr/>
        <a:fill>
          <a:solidFill>
            <a:srgbClr val="E8EF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D6E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D6E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solidFill>
            <a:srgbClr val="004C9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solidFill>
            <a:srgbClr val="004C97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508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0"/>
    <p:restoredTop sz="94245"/>
  </p:normalViewPr>
  <p:slideViewPr>
    <p:cSldViewPr snapToGrid="0" snapToObjects="1">
      <p:cViewPr varScale="1">
        <p:scale>
          <a:sx n="157" d="100"/>
          <a:sy n="157" d="100"/>
        </p:scale>
        <p:origin x="36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957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0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 descr="TitleSlide_0605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 descr="FermiLogo_RGB_NALBlu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93750" y="1149350"/>
            <a:ext cx="3267075" cy="5905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9" cy="128181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>
                <a:solidFill>
                  <a:srgbClr val="004C97"/>
                </a:solidFill>
              </a:rPr>
              <a:t>Click to edit Master title style</a:t>
            </a:r>
            <a:endParaRPr sz="3200" b="1">
              <a:solidFill>
                <a:srgbClr val="004C97"/>
              </a:solidFill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06450" y="4841092"/>
            <a:ext cx="7526339" cy="20169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004C9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004C97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Fifth level</a:t>
            </a:r>
            <a:endParaRPr sz="2400">
              <a:solidFill>
                <a:srgbClr val="404040"/>
              </a:solidFill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229364" y="4765101"/>
            <a:ext cx="4251961" cy="209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28600" y="1043692"/>
            <a:ext cx="3027895" cy="58143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24072" y="4943004"/>
            <a:ext cx="8700853" cy="19149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41923" y="4963771"/>
            <a:ext cx="8499232" cy="18942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004C9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004C97"/>
                </a:solidFill>
              </a:rPr>
              <a:t>Click to edit Master text styles</a:t>
            </a:r>
          </a:p>
        </p:txBody>
      </p:sp>
      <p:sp>
        <p:nvSpPr>
          <p:cNvPr id="29" name="Shape 29"/>
          <p:cNvSpPr/>
          <p:nvPr/>
        </p:nvSpPr>
        <p:spPr>
          <a:xfrm>
            <a:off x="-17762" y="-2"/>
            <a:ext cx="9189720" cy="896938"/>
          </a:xfrm>
          <a:prstGeom prst="rect">
            <a:avLst/>
          </a:prstGeom>
          <a:solidFill>
            <a:srgbClr val="004C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image4.jpg" descr="14-0218-16D.lr.jpg"/>
          <p:cNvPicPr/>
          <p:nvPr/>
        </p:nvPicPr>
        <p:blipFill>
          <a:blip r:embed="rId2"/>
          <a:srcRect t="25816" b="25769"/>
          <a:stretch>
            <a:fillRect/>
          </a:stretch>
        </p:blipFill>
        <p:spPr>
          <a:xfrm>
            <a:off x="-17763" y="817010"/>
            <a:ext cx="9189721" cy="2966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5.png" descr="FermiLogoBar_DOE_KO_horiz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-17761" y="249843"/>
            <a:ext cx="9010786" cy="301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6.png" descr="Footer_0603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24072" y="4943004"/>
            <a:ext cx="8700853" cy="19149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6.png" descr="Footer_0603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defRPr>
                <a:solidFill>
                  <a:srgbClr val="5050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Fifth level</a:t>
            </a:r>
            <a:endParaRPr sz="2400">
              <a:solidFill>
                <a:srgbClr val="505050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6.png" descr="Footer_0603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228600" y="355192"/>
            <a:ext cx="4206242" cy="4250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defRPr>
                <a:solidFill>
                  <a:srgbClr val="5050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Fifth level</a:t>
            </a:r>
            <a:endParaRPr sz="2400">
              <a:solidFill>
                <a:srgbClr val="505050"/>
              </a:solidFill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HeaderFooter_0060314.png"/>
          <p:cNvPicPr/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4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28600" y="1043046"/>
            <a:ext cx="8672514" cy="5814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Fifth level</a:t>
            </a:r>
            <a:endParaRPr sz="2400">
              <a:solidFill>
                <a:srgbClr val="404040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ransition spd="med"/>
  <p:hf hdr="0"/>
  <p:txStyles>
    <p:titleStyle>
      <a:lvl1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1pPr>
      <a:lvl2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2pPr>
      <a:lvl3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3pPr>
      <a:lvl4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4pPr>
      <a:lvl5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5pPr>
      <a:lvl6pPr indent="457200"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6pPr>
      <a:lvl7pPr indent="914400"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7pPr>
      <a:lvl8pPr indent="1371600"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8pPr>
      <a:lvl9pPr indent="1828800"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342900" indent="-34290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1pPr>
      <a:lvl2pPr marL="768927" indent="-311727" defTabSz="457200" eaLnBrk="1" hangingPunct="1">
        <a:spcBef>
          <a:spcPts val="500"/>
        </a:spcBef>
        <a:buSzPct val="100000"/>
        <a:buFont typeface="Arial"/>
        <a:buChar char="–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2pPr>
      <a:lvl3pPr marL="1188719" indent="-274319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3pPr>
      <a:lvl4pPr marL="1676400" indent="-304800" defTabSz="457200" eaLnBrk="1" hangingPunct="1">
        <a:spcBef>
          <a:spcPts val="500"/>
        </a:spcBef>
        <a:buSzPct val="100000"/>
        <a:buFont typeface="Arial"/>
        <a:buChar char="–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4pPr>
      <a:lvl5pPr marL="2133600" indent="-30480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5pPr>
      <a:lvl6pPr marL="2560320" indent="-27432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6pPr>
      <a:lvl7pPr marL="3017520" indent="-27432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7pPr>
      <a:lvl8pPr marL="3474720" indent="-27432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8pPr>
      <a:lvl9pPr marL="3931920" indent="-27432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9pPr>
    </p:bodyStyle>
    <p:otherStyle>
      <a:lvl1pPr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4572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9144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13716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18288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22860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27432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32004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36576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341924" y="5045612"/>
            <a:ext cx="8499231" cy="13902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rgbClr val="004C97"/>
                </a:solidFill>
              </a:rPr>
              <a:t>A.Norman</a:t>
            </a:r>
            <a:endParaRPr lang="en-US" sz="2000" dirty="0">
              <a:solidFill>
                <a:srgbClr val="004C9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Roadmap Meeting Nov 2023</a:t>
            </a:r>
            <a:endParaRPr sz="2000" dirty="0">
              <a:solidFill>
                <a:srgbClr val="004C97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341923" y="4207144"/>
            <a:ext cx="849923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004C97"/>
                </a:solidFill>
                <a:latin typeface="+mj-lt"/>
                <a:ea typeface="+mj-ea"/>
                <a:cs typeface="+mj-cs"/>
                <a:sym typeface="Helvetica"/>
              </a:rPr>
              <a:t>DUNE/HEP-CCE Roadmap </a:t>
            </a:r>
            <a:endParaRPr sz="3200" b="1" dirty="0">
              <a:solidFill>
                <a:srgbClr val="004C97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4C97"/>
                </a:solidFill>
              </a:rPr>
              <a:t>Introduction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004C97"/>
                </a:solidFill>
              </a:rPr>
              <a:t>2</a:t>
            </a:fld>
            <a:endParaRPr sz="900">
              <a:solidFill>
                <a:srgbClr val="004C9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B8025-CDF9-3DE2-E2AA-C12935F1B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Priorities for HEP-CCE work that impacts DUNE are aligned with white paper we generated in June 2023.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Major thrusts are:</a:t>
            </a:r>
          </a:p>
          <a:p>
            <a:r>
              <a:rPr lang="en-US" dirty="0">
                <a:solidFill>
                  <a:srgbClr val="FF0000"/>
                </a:solidFill>
              </a:rPr>
              <a:t>HPC Facility APIs and Integration</a:t>
            </a:r>
          </a:p>
          <a:p>
            <a:r>
              <a:rPr lang="en-US" dirty="0">
                <a:solidFill>
                  <a:srgbClr val="0070C0"/>
                </a:solidFill>
              </a:rPr>
              <a:t>Expand PPS acceleration work beyond </a:t>
            </a:r>
            <a:r>
              <a:rPr lang="en-US" dirty="0" err="1">
                <a:solidFill>
                  <a:srgbClr val="0070C0"/>
                </a:solidFill>
              </a:rPr>
              <a:t>wirecell</a:t>
            </a:r>
            <a:r>
              <a:rPr lang="en-US" dirty="0">
                <a:solidFill>
                  <a:srgbClr val="0070C0"/>
                </a:solidFill>
              </a:rPr>
              <a:t> algorithms</a:t>
            </a:r>
          </a:p>
          <a:p>
            <a:r>
              <a:rPr lang="en-US" dirty="0">
                <a:solidFill>
                  <a:srgbClr val="7030A0"/>
                </a:solidFill>
              </a:rPr>
              <a:t>Expand data representation &amp; novel storage compatibility of DUNE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Hybrid/Advanced workflow scheduling, provisioning and management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586A-91C5-D19A-D125-45192427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for DUNE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2A4FF-F395-9EFB-B6EA-B18F078B1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DUNE’s need is to be able to perform the first stages of signal processing and data reduction @ HPC centers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Initial signal processing is HIGHLY accelerable w/ GPUs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Initial hit find is accelerable w/ GPUs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Memory footprints are large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(compared to typical grid hardware)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Initial and Intermediate data representations are naturally parallelizable along detector regions (APAs)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Complex workflows w/ ML are used for reconstruction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Event data is reduced by factors of ~100x coming out of initial reconstruction (i.e. going from raw signals high level tracking objects)</a:t>
            </a:r>
          </a:p>
          <a:p>
            <a:pPr lvl="2"/>
            <a:r>
              <a:rPr lang="en-US" dirty="0"/>
              <a:t>Going from GB/</a:t>
            </a:r>
            <a:r>
              <a:rPr lang="en-US" dirty="0" err="1"/>
              <a:t>evt</a:t>
            </a:r>
            <a:r>
              <a:rPr lang="en-US" dirty="0"/>
              <a:t> --&gt; MB/</a:t>
            </a:r>
            <a:r>
              <a:rPr lang="en-US" dirty="0" err="1"/>
              <a:t>evt</a:t>
            </a:r>
            <a:r>
              <a:rPr lang="en-US" dirty="0"/>
              <a:t>    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00914-01E2-058D-FE74-7BB9B806E1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A81B38C-2FE2-BBD2-6FEA-E384146F18D1}"/>
              </a:ext>
            </a:extLst>
          </p:cNvPr>
          <p:cNvSpPr/>
          <p:nvPr/>
        </p:nvSpPr>
        <p:spPr>
          <a:xfrm>
            <a:off x="451988" y="1821372"/>
            <a:ext cx="224287" cy="805132"/>
          </a:xfrm>
          <a:prstGeom prst="leftBrace">
            <a:avLst>
              <a:gd name="adj1" fmla="val 35619"/>
              <a:gd name="adj2" fmla="val 50000"/>
            </a:avLst>
          </a:prstGeom>
          <a:noFill/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3F3D5E0-DBC5-8D67-4760-68DFE95D286A}"/>
              </a:ext>
            </a:extLst>
          </p:cNvPr>
          <p:cNvSpPr/>
          <p:nvPr/>
        </p:nvSpPr>
        <p:spPr>
          <a:xfrm>
            <a:off x="451988" y="2709892"/>
            <a:ext cx="224287" cy="1361776"/>
          </a:xfrm>
          <a:prstGeom prst="leftBrace">
            <a:avLst>
              <a:gd name="adj1" fmla="val 35619"/>
              <a:gd name="adj2" fmla="val 50000"/>
            </a:avLst>
          </a:prstGeom>
          <a:noFill/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0A702-B67C-CC15-FBB2-D4C3D336B47E}"/>
              </a:ext>
            </a:extLst>
          </p:cNvPr>
          <p:cNvSpPr txBox="1"/>
          <p:nvPr/>
        </p:nvSpPr>
        <p:spPr>
          <a:xfrm rot="16200000">
            <a:off x="-200043" y="2085439"/>
            <a:ext cx="113428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HEP-CCE PPS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0ECB1-278C-83DB-7D40-6403B1C7CC05}"/>
              </a:ext>
            </a:extLst>
          </p:cNvPr>
          <p:cNvSpPr txBox="1"/>
          <p:nvPr/>
        </p:nvSpPr>
        <p:spPr>
          <a:xfrm rot="16200000">
            <a:off x="-170039" y="3292875"/>
            <a:ext cx="109260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HEP-CCE IOS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449206B-02EE-9555-2113-D29CECDAD593}"/>
              </a:ext>
            </a:extLst>
          </p:cNvPr>
          <p:cNvSpPr/>
          <p:nvPr/>
        </p:nvSpPr>
        <p:spPr>
          <a:xfrm>
            <a:off x="451988" y="4178718"/>
            <a:ext cx="224287" cy="1905779"/>
          </a:xfrm>
          <a:prstGeom prst="leftBrace">
            <a:avLst>
              <a:gd name="adj1" fmla="val 35619"/>
              <a:gd name="adj2" fmla="val 50000"/>
            </a:avLst>
          </a:prstGeom>
          <a:noFill/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7C2E2-3200-3B0B-3117-F7A527F80E00}"/>
              </a:ext>
            </a:extLst>
          </p:cNvPr>
          <p:cNvSpPr txBox="1"/>
          <p:nvPr/>
        </p:nvSpPr>
        <p:spPr>
          <a:xfrm rot="16200000">
            <a:off x="-427222" y="4931437"/>
            <a:ext cx="153503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HEP-CCE Workflows</a:t>
            </a:r>
          </a:p>
        </p:txBody>
      </p:sp>
    </p:spTree>
    <p:extLst>
      <p:ext uri="{BB962C8B-B14F-4D97-AF65-F5344CB8AC3E}">
        <p14:creationId xmlns:p14="http://schemas.microsoft.com/office/powerpoint/2010/main" val="19724364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9FE7-EE8B-754E-0902-B7624E13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6EDC-607A-8FC1-A6D0-A4BC54ADE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HPC Facility APIs and Integration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Integration of newer site specific access patterns and protocols into a common API layer</a:t>
            </a:r>
          </a:p>
          <a:p>
            <a:pPr lvl="2"/>
            <a:r>
              <a:rPr lang="en-US" sz="2000" dirty="0">
                <a:solidFill>
                  <a:schemeClr val="accent6"/>
                </a:solidFill>
              </a:rPr>
              <a:t>Goal is to provide a common layer that CMS/DUNE can use with their global pooling model to add in HPC centers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Required for provisioning of the resources DUNE needs in a configuration that DUNE needs.</a:t>
            </a:r>
          </a:p>
          <a:p>
            <a:pPr lvl="2"/>
            <a:r>
              <a:rPr lang="en-US" sz="2000" dirty="0">
                <a:solidFill>
                  <a:schemeClr val="accent6"/>
                </a:solidFill>
              </a:rPr>
              <a:t>need more advanced provisioning than single node slot model of </a:t>
            </a:r>
            <a:r>
              <a:rPr lang="en-US" sz="2000" dirty="0" err="1">
                <a:solidFill>
                  <a:schemeClr val="accent6"/>
                </a:solidFill>
              </a:rPr>
              <a:t>GlideinWMS</a:t>
            </a:r>
            <a:endParaRPr lang="en-US" sz="2000" dirty="0">
              <a:solidFill>
                <a:schemeClr val="accent6"/>
              </a:solidFill>
            </a:endParaRPr>
          </a:p>
          <a:p>
            <a:pPr lvl="2"/>
            <a:r>
              <a:rPr lang="en-US" sz="2000" dirty="0">
                <a:solidFill>
                  <a:schemeClr val="accent6"/>
                </a:solidFill>
              </a:rPr>
              <a:t>need methods to “prime” the site for data</a:t>
            </a:r>
          </a:p>
          <a:p>
            <a:pPr lvl="2"/>
            <a:r>
              <a:rPr lang="en-US" sz="2000" dirty="0">
                <a:solidFill>
                  <a:schemeClr val="accent6"/>
                </a:solidFill>
              </a:rPr>
              <a:t>need methods to manage edge services and local services (think instance servers)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These are all essentially interfaces that let us setup the complex workflows components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EB314-8837-34B1-808F-0024D029F9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07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1026-69D8-9848-EA18-B698E637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PPS Aligned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336E3-18CB-F2B4-613F-91956A903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Expand PPS acceleration work beyond </a:t>
            </a:r>
            <a:r>
              <a:rPr lang="en-US" sz="2000" dirty="0" err="1"/>
              <a:t>wirecell</a:t>
            </a:r>
            <a:r>
              <a:rPr lang="en-US" sz="2000" dirty="0"/>
              <a:t> algorithms</a:t>
            </a:r>
          </a:p>
          <a:p>
            <a:pPr lvl="1"/>
            <a:r>
              <a:rPr lang="en-US" sz="2000" dirty="0"/>
              <a:t>“Cookbook” deliverable (from DUNE perspective) are intended to port more core algorithms according to standard patterns.  </a:t>
            </a:r>
          </a:p>
          <a:p>
            <a:pPr lvl="1"/>
            <a:r>
              <a:rPr lang="en-US" sz="2000" dirty="0"/>
              <a:t>Provide templates for collaboration effort to expand on.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Target is the </a:t>
            </a:r>
            <a:r>
              <a:rPr lang="en-US" sz="2000" dirty="0" err="1"/>
              <a:t>LArSoft</a:t>
            </a:r>
            <a:r>
              <a:rPr lang="en-US" sz="2000" dirty="0"/>
              <a:t> algorithms layer</a:t>
            </a:r>
          </a:p>
          <a:p>
            <a:pPr lvl="2"/>
            <a:r>
              <a:rPr lang="en-US" sz="2000" dirty="0"/>
              <a:t>Integrates with framework decisions</a:t>
            </a:r>
          </a:p>
          <a:p>
            <a:pPr lvl="2"/>
            <a:r>
              <a:rPr lang="en-US" sz="2000" dirty="0"/>
              <a:t>essentially “porting” of core concepts/algorithms to accelerated </a:t>
            </a:r>
            <a:r>
              <a:rPr lang="en-US" sz="2000" dirty="0" err="1"/>
              <a:t>varients</a:t>
            </a:r>
            <a:endParaRPr lang="en-US" sz="2000" dirty="0"/>
          </a:p>
          <a:p>
            <a:pPr lvl="2"/>
            <a:r>
              <a:rPr lang="en-US" sz="2000" dirty="0"/>
              <a:t>Goal really is to target different ”classes” of algorithm patterns so there are representative examples to build off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May [must] require thought about framework processing model and data representation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9C627-E08C-8342-869D-D760DF658F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67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F9F8-97E8-9275-4679-F02387BD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Aligned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92D6-2EA9-2CED-C7BD-E94639E13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Expand data representation &amp; novel storage compatibility of DUNE</a:t>
            </a:r>
          </a:p>
          <a:p>
            <a:pPr lvl="1"/>
            <a:r>
              <a:rPr lang="en-US" sz="2000" dirty="0"/>
              <a:t>Includes further HDF5 work</a:t>
            </a:r>
          </a:p>
          <a:p>
            <a:pPr lvl="1"/>
            <a:r>
              <a:rPr lang="en-US" sz="2000" dirty="0"/>
              <a:t>Exploration of </a:t>
            </a:r>
            <a:r>
              <a:rPr lang="en-US" sz="2000" dirty="0" err="1"/>
              <a:t>RNTuple</a:t>
            </a:r>
            <a:r>
              <a:rPr lang="en-US" sz="2000" dirty="0"/>
              <a:t> representations</a:t>
            </a:r>
          </a:p>
          <a:p>
            <a:pPr lvl="1"/>
            <a:r>
              <a:rPr lang="en-US" sz="2000" dirty="0"/>
              <a:t>Continue exploring novel data stores and transient data exchange technologies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Goal is to solidify the HDF5 representation and understand how this interacts with the PPS algorithms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Then benchmark an </a:t>
            </a:r>
            <a:r>
              <a:rPr lang="en-US" sz="2000" dirty="0" err="1">
                <a:solidFill>
                  <a:srgbClr val="0070C0"/>
                </a:solidFill>
              </a:rPr>
              <a:t>RNTuple</a:t>
            </a:r>
            <a:r>
              <a:rPr lang="en-US" sz="2000" dirty="0">
                <a:solidFill>
                  <a:srgbClr val="0070C0"/>
                </a:solidFill>
              </a:rPr>
              <a:t> cast of the data to understand how it would interact w/ algorithms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Novel datastores are work on how to handle intermediate representations and data sharing across complex workflows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Feeds into the ML portions of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reco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and data reduction from the infrastructure side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7BF36-57B3-9A6B-277E-E6AE2A696E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7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5A00-5C5D-F6CD-6C8C-EB5A7641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Workflows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26AD2-2B84-601B-49E5-75F34B6B9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Hybrid/Advanced workflow scheduling, provisioning and management</a:t>
            </a:r>
          </a:p>
          <a:p>
            <a:pPr lvl="1"/>
            <a:r>
              <a:rPr lang="en-US" sz="2000" dirty="0"/>
              <a:t>DUNE workflows are evolving to be less linear in flow and external tool use than previous generations of neutrino analysis.</a:t>
            </a:r>
          </a:p>
          <a:p>
            <a:pPr lvl="2"/>
            <a:r>
              <a:rPr lang="en-US" sz="2000" dirty="0"/>
              <a:t>Natural parallelism</a:t>
            </a:r>
          </a:p>
          <a:p>
            <a:pPr lvl="2"/>
            <a:r>
              <a:rPr lang="en-US" sz="2000" dirty="0"/>
              <a:t>AI/ML classification call outs</a:t>
            </a:r>
          </a:p>
          <a:p>
            <a:pPr lvl="2"/>
            <a:r>
              <a:rPr lang="en-US" sz="2000" dirty="0"/>
              <a:t>Highly asymmetric data passing between stages </a:t>
            </a:r>
          </a:p>
          <a:p>
            <a:pPr lvl="2"/>
            <a:r>
              <a:rPr lang="en-US" sz="2000" dirty="0"/>
              <a:t>...</a:t>
            </a:r>
          </a:p>
          <a:p>
            <a:r>
              <a:rPr lang="en-US" sz="2000" dirty="0"/>
              <a:t>The overall workflows naturally want to map to more complex arrangement of resources (i.e. inference servers, pipelined stages, splitting of </a:t>
            </a:r>
            <a:r>
              <a:rPr lang="en-US" sz="2000" dirty="0" err="1"/>
              <a:t>evt</a:t>
            </a:r>
            <a:r>
              <a:rPr lang="en-US" sz="2000" dirty="0"/>
              <a:t> data, intermediate data stores)</a:t>
            </a:r>
          </a:p>
          <a:p>
            <a:r>
              <a:rPr lang="en-US" sz="2000" dirty="0"/>
              <a:t>Need to have a workflow/resource provisioning engine that can manage this</a:t>
            </a:r>
          </a:p>
          <a:p>
            <a:pPr lvl="1"/>
            <a:r>
              <a:rPr lang="en-US" sz="2000" dirty="0"/>
              <a:t>Natural overlaps w/ what </a:t>
            </a:r>
            <a:r>
              <a:rPr lang="en-US" sz="2000" dirty="0" err="1"/>
              <a:t>HEPCloud</a:t>
            </a:r>
            <a:r>
              <a:rPr lang="en-US" sz="2000" dirty="0"/>
              <a:t> was intended to do</a:t>
            </a:r>
          </a:p>
          <a:p>
            <a:pPr lvl="2"/>
            <a:r>
              <a:rPr lang="en-US" sz="2000" dirty="0"/>
              <a:t>But doesn’t exist yet today except as one-off demonstrations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EEAD-73F1-6C0A-4576-1438CD3730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971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FFFFFF">
          <a:alpha val="0"/>
        </a:srgbClr>
      </a:dk1>
      <a:lt1>
        <a:srgbClr val="004C97"/>
      </a:lt1>
      <a:dk2>
        <a:srgbClr val="A7A7A7"/>
      </a:dk2>
      <a:lt2>
        <a:srgbClr val="535353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D6E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D6E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8" id="{60D1B33C-3A5E-944D-B5C5-AD0E1DAB42DB}" vid="{32B71590-15CE-9446-BB78-C4492044806B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D6E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D6E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226A9081EE44C8ECEE733CAFE383C" ma:contentTypeVersion="4" ma:contentTypeDescription="Create a new document." ma:contentTypeScope="" ma:versionID="876fa6dbf692228101e84d64e2bc6515">
  <xsd:schema xmlns:xsd="http://www.w3.org/2001/XMLSchema" xmlns:xs="http://www.w3.org/2001/XMLSchema" xmlns:p="http://schemas.microsoft.com/office/2006/metadata/properties" xmlns:ns2="b2a470d6-0deb-4550-8ae0-d7ea8881e2b6" xmlns:ns3="3427cf1b-08f6-4349-98e1-9c40df501855" xmlns:ns4="be3f9213-c5b7-4449-80a1-edafd8f66b2b" targetNamespace="http://schemas.microsoft.com/office/2006/metadata/properties" ma:root="true" ma:fieldsID="a19fb87fa5388e37b1785db9ccb12162" ns2:_="" ns3:_="" ns4:_="">
    <xsd:import namespace="b2a470d6-0deb-4550-8ae0-d7ea8881e2b6"/>
    <xsd:import namespace="3427cf1b-08f6-4349-98e1-9c40df501855"/>
    <xsd:import namespace="be3f9213-c5b7-4449-80a1-edafd8f66b2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_dlc_DocId" minOccurs="0"/>
                <xsd:element ref="ns3:_dlc_DocIdUrl" minOccurs="0"/>
                <xsd:element ref="ns3:_dlc_DocIdPersistId" minOccurs="0"/>
                <xsd:element ref="ns4:Year" minOccurs="0"/>
                <xsd:element ref="ns4:Worktype" minOccurs="0"/>
                <xsd:element ref="ns4:faj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470d6-0deb-4550-8ae0-d7ea8881e2b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scription="Field to indicate the type of document this document is such as Project Charter, Project Schedule, Meeting Minutes, Meeting Agenda, etc." ma:format="Dropdown" ma:internalName="Document_x0020_Type">
      <xsd:simpleType>
        <xsd:restriction base="dms:Choice">
          <xsd:enumeration value="Action Item List"/>
          <xsd:enumeration value="Change Request Log"/>
          <xsd:enumeration value="Communications Plan"/>
          <xsd:enumeration value="Decision Log"/>
          <xsd:enumeration value="Design Document"/>
          <xsd:enumeration value="Issues Log"/>
          <xsd:enumeration value="Lesson Learned"/>
          <xsd:enumeration value="Management and Organization Structure"/>
          <xsd:enumeration value="Meeting Minutes"/>
          <xsd:enumeration value="Project Acceptance Criteria"/>
          <xsd:enumeration value="Project Charter"/>
          <xsd:enumeration value="Project Cost Estimate"/>
          <xsd:enumeration value="Project Management Workbook"/>
          <xsd:enumeration value="Project Summary"/>
          <xsd:enumeration value="Requirements Document"/>
          <xsd:enumeration value="Risk Register"/>
          <xsd:enumeration value="Schedule"/>
          <xsd:enumeration value="Security Management Plan"/>
          <xsd:enumeration value="Technical Document"/>
          <xsd:enumeration value="Weekly Status Repor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f9213-c5b7-4449-80a1-edafd8f66b2b" elementFormDefault="qualified">
    <xsd:import namespace="http://schemas.microsoft.com/office/2006/documentManagement/types"/>
    <xsd:import namespace="http://schemas.microsoft.com/office/infopath/2007/PartnerControls"/>
    <xsd:element name="Year" ma:index="12" nillable="true" ma:displayName="Fiscal Year" ma:description="" ma:format="Dropdown" ma:internalName="Year">
      <xsd:simpleType>
        <xsd:restriction base="dms:Choice"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Worktype" ma:index="13" nillable="true" ma:displayName="Worktype" ma:description="" ma:format="Dropdown" ma:internalName="Worktype">
      <xsd:simpleType>
        <xsd:restriction base="dms:Choice">
          <xsd:enumeration value="scpmt-prep"/>
          <xsd:enumeration value="scpmt-pres"/>
          <xsd:enumeration value="scpmt-report"/>
          <xsd:enumeration value="sppmwg"/>
          <xsd:enumeration value="other"/>
        </xsd:restriction>
      </xsd:simpleType>
    </xsd:element>
    <xsd:element name="fajd" ma:index="14" nillable="true" ma:displayName="Date and Time" ma:internalName="faj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b2a470d6-0deb-4550-8ae0-d7ea8881e2b6">Technical Document</Document_x0020_Type>
    <Year xmlns="be3f9213-c5b7-4449-80a1-edafd8f66b2b">2018</Year>
    <Worktype xmlns="be3f9213-c5b7-4449-80a1-edafd8f66b2b">scpmt-prep</Worktype>
    <fajd xmlns="be3f9213-c5b7-4449-80a1-edafd8f66b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99A5E9-5B70-42EC-AA46-2BBB365A3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470d6-0deb-4550-8ae0-d7ea8881e2b6"/>
    <ds:schemaRef ds:uri="3427cf1b-08f6-4349-98e1-9c40df501855"/>
    <ds:schemaRef ds:uri="be3f9213-c5b7-4449-80a1-edafd8f66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ECD09A-22BB-4428-A3F0-5EADCEC6A595}">
  <ds:schemaRefs>
    <ds:schemaRef ds:uri="http://schemas.microsoft.com/office/2006/metadata/properties"/>
    <ds:schemaRef ds:uri="http://schemas.microsoft.com/office/infopath/2007/PartnerControls"/>
    <ds:schemaRef ds:uri="b2a470d6-0deb-4550-8ae0-d7ea8881e2b6"/>
    <ds:schemaRef ds:uri="be3f9213-c5b7-4449-80a1-edafd8f66b2b"/>
  </ds:schemaRefs>
</ds:datastoreItem>
</file>

<file path=customXml/itemProps3.xml><?xml version="1.0" encoding="utf-8"?>
<ds:datastoreItem xmlns:ds="http://schemas.openxmlformats.org/officeDocument/2006/customXml" ds:itemID="{53CB9377-57FC-4DA6-9F48-46A16A8C483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190DEE4-7B94-4004-86E1-FFF6B41DF6F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1177</TotalTime>
  <Words>595</Words>
  <Application>Microsoft Macintosh PowerPoint</Application>
  <PresentationFormat>On-screen Show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Roman</vt:lpstr>
      <vt:lpstr>Helvetica</vt:lpstr>
      <vt:lpstr>Default</vt:lpstr>
      <vt:lpstr>PowerPoint Presentation</vt:lpstr>
      <vt:lpstr>Introduction</vt:lpstr>
      <vt:lpstr>Goal for DUNE</vt:lpstr>
      <vt:lpstr>Facility APIs</vt:lpstr>
      <vt:lpstr>PPS Aligned Work</vt:lpstr>
      <vt:lpstr>Storage Aligned Work</vt:lpstr>
      <vt:lpstr>Complex Workflows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John Norman</dc:creator>
  <cp:lastModifiedBy>Andrew John Norman</cp:lastModifiedBy>
  <cp:revision>4</cp:revision>
  <cp:lastPrinted>2023-11-09T16:32:53Z</cp:lastPrinted>
  <dcterms:created xsi:type="dcterms:W3CDTF">2023-11-08T21:47:26Z</dcterms:created>
  <dcterms:modified xsi:type="dcterms:W3CDTF">2023-11-09T17:25:08Z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0x010100C4F226A9081EE44C8ECEE733CAFE383C</vt:lpwstr>
  </property>
  <property fmtid="{D5CDD505-2E9C-101B-9397-08002B2CF9AE}" pid="3" name="Year">
    <vt:lpwstr>2016</vt:lpwstr>
  </property>
  <property fmtid="{D5CDD505-2E9C-101B-9397-08002B2CF9AE}" pid="4" name="Worktype">
    <vt:lpwstr>scpmt-prep</vt:lpwstr>
  </property>
</Properties>
</file>