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  <p:sldMasterId id="2147483734" r:id="rId7"/>
    <p:sldMasterId id="2147483746" r:id="rId8"/>
    <p:sldMasterId id="2147483770" r:id="rId9"/>
    <p:sldMasterId id="2147483782" r:id="rId10"/>
    <p:sldMasterId id="2147483794" r:id="rId11"/>
    <p:sldMasterId id="2147483806" r:id="rId12"/>
    <p:sldMasterId id="2147483842" r:id="rId13"/>
  </p:sldMasterIdLst>
  <p:notesMasterIdLst>
    <p:notesMasterId r:id="rId39"/>
  </p:notesMasterIdLst>
  <p:sldIdLst>
    <p:sldId id="256" r:id="rId14"/>
    <p:sldId id="282" r:id="rId15"/>
    <p:sldId id="270" r:id="rId16"/>
    <p:sldId id="258" r:id="rId17"/>
    <p:sldId id="259" r:id="rId18"/>
    <p:sldId id="260" r:id="rId19"/>
    <p:sldId id="261" r:id="rId20"/>
    <p:sldId id="271" r:id="rId21"/>
    <p:sldId id="262" r:id="rId22"/>
    <p:sldId id="263" r:id="rId23"/>
    <p:sldId id="264" r:id="rId24"/>
    <p:sldId id="265" r:id="rId25"/>
    <p:sldId id="272" r:id="rId26"/>
    <p:sldId id="266" r:id="rId27"/>
    <p:sldId id="267" r:id="rId28"/>
    <p:sldId id="273" r:id="rId29"/>
    <p:sldId id="274" r:id="rId30"/>
    <p:sldId id="279" r:id="rId31"/>
    <p:sldId id="277" r:id="rId32"/>
    <p:sldId id="278" r:id="rId33"/>
    <p:sldId id="269" r:id="rId34"/>
    <p:sldId id="275" r:id="rId35"/>
    <p:sldId id="276" r:id="rId36"/>
    <p:sldId id="281" r:id="rId37"/>
    <p:sldId id="26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79" initials="a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5120"/>
    <a:srgbClr val="00FF00"/>
    <a:srgbClr val="FF8000"/>
    <a:srgbClr val="BFBFBF"/>
    <a:srgbClr val="006600"/>
    <a:srgbClr val="00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9563" autoAdjust="0"/>
  </p:normalViewPr>
  <p:slideViewPr>
    <p:cSldViewPr showGuides="1">
      <p:cViewPr varScale="1">
        <p:scale>
          <a:sx n="117" d="100"/>
          <a:sy n="117" d="100"/>
        </p:scale>
        <p:origin x="-2184" y="-104"/>
      </p:cViewPr>
      <p:guideLst>
        <p:guide orient="horz" pos="1888"/>
        <p:guide pos="31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D705F-B394-464E-B433-3DE5C596BE11}" type="datetimeFigureOut">
              <a:rPr lang="en-GB" smtClean="0"/>
              <a:pPr/>
              <a:t>07/03/2013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38BC1-5116-42E9-9FD1-534C1449E49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05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Peroration:</a:t>
            </a:r>
          </a:p>
          <a:p>
            <a:pPr lvl="1">
              <a:buFont typeface="Arial" pitchFamily="34" charset="0"/>
              <a:buChar char="•"/>
            </a:pPr>
            <a:r>
              <a:rPr lang="en-GB" baseline="0" dirty="0" smtClean="0"/>
              <a:t> Goals of the presentation: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sensitivity and precision of the beta beam and neutrino </a:t>
            </a:r>
            <a:r>
              <a:rPr lang="en-GB" baseline="0" dirty="0" err="1" smtClean="0"/>
              <a:t>factoru</a:t>
            </a:r>
            <a:endParaRPr lang="en-GB" baseline="0" dirty="0" smtClean="0"/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maturity of R&amp;D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Demonstrate that there are short-term contributions, especially </a:t>
            </a:r>
            <a:r>
              <a:rPr lang="en-GB" baseline="0" dirty="0" err="1" smtClean="0"/>
              <a:t>nuSTORM</a:t>
            </a:r>
            <a:endParaRPr lang="en-GB" baseline="0" smtClean="0"/>
          </a:p>
          <a:p>
            <a:pPr lvl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8BC1-5116-42E9-9FD1-534C1449E496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Peroration:</a:t>
            </a:r>
          </a:p>
          <a:p>
            <a:pPr lvl="1">
              <a:buFont typeface="Arial" pitchFamily="34" charset="0"/>
              <a:buChar char="•"/>
            </a:pPr>
            <a:r>
              <a:rPr lang="en-GB" baseline="0" dirty="0" smtClean="0"/>
              <a:t> Goals of the presentation: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sensitivity and precision of the beta beam and neutrino factory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Show maturity of R&amp;D</a:t>
            </a:r>
          </a:p>
          <a:p>
            <a:pPr lvl="2">
              <a:buFont typeface="Arial" pitchFamily="34" charset="0"/>
              <a:buChar char="•"/>
            </a:pPr>
            <a:r>
              <a:rPr lang="en-GB" baseline="0" dirty="0" smtClean="0"/>
              <a:t> Demonstrate that there are short-term contributions, especially </a:t>
            </a:r>
            <a:r>
              <a:rPr lang="en-GB" baseline="0" dirty="0" err="1" smtClean="0"/>
              <a:t>nSTORM</a:t>
            </a:r>
            <a:endParaRPr lang="en-GB" baseline="0" dirty="0" smtClean="0"/>
          </a:p>
          <a:p>
            <a:pPr lvl="0"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8BC1-5116-42E9-9FD1-534C1449E496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1.jpe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6.jpeg"/><Relationship Id="rId3" Type="http://schemas.openxmlformats.org/officeDocument/2006/relationships/image" Target="../media/image1.jpe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jpeg"/><Relationship Id="rId3" Type="http://schemas.openxmlformats.org/officeDocument/2006/relationships/image" Target="../media/image1.jpe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2.wmf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46156" y="3043"/>
            <a:ext cx="2297844" cy="68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692696"/>
            <a:ext cx="4857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r>
              <a:rPr lang="en-GB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fld id="{B46D80FD-1E49-4E81-A679-73D7E036491C}" type="datetime3">
              <a:rPr lang="en-GB" sz="1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 March 2013</a:t>
            </a:fld>
            <a:endParaRPr lang="en-GB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07/03/2013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160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5600" y="6101032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96335"/>
            <a:ext cx="4857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4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 March 2013</a:t>
            </a:fld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9961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3220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741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35256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8661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756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318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41624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425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07/03/2013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07242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38193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234891"/>
          </a:xfrm>
          <a:prstGeom prst="rect">
            <a:avLst/>
          </a:prstGeom>
        </p:spPr>
      </p:pic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6156" y="3043"/>
            <a:ext cx="2297844" cy="68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692696"/>
            <a:ext cx="4857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r>
              <a:rPr lang="en-GB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</a:br>
            <a:fld id="{B46D80FD-1E49-4E81-A679-73D7E036491C}" type="datetime3">
              <a:rPr lang="en-GB" b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7 March 2013</a:t>
            </a:fld>
            <a:endParaRPr lang="en-GB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99176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95295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0936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3239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2363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890425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8081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782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7 March 2013</a:t>
            </a:fld>
            <a:endParaRPr lang="en-GB" sz="2800" b="1" dirty="0" smtClean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04552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5499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9676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385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46393"/>
          </a:xfrm>
          <a:prstGeom prst="rect">
            <a:avLst/>
          </a:prstGeom>
        </p:spPr>
      </p:pic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5600" y="6101032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96335"/>
            <a:ext cx="4857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4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 March 2013</a:t>
            </a:fld>
            <a:endParaRPr lang="en-GB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9117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814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0074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9872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5898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725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692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71049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5797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1126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7231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7 March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  <a:lvl6pPr>
              <a:defRPr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47E8-38B6-46E7-BEF2-7BAC618809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r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50EA-9A08-43FB-9044-F456722C97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EB85-40C7-4048-A383-C5F10F173D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299C-8D3B-4F1B-B9A7-C8F9B0B3B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4BA-D1B1-49A9-BB51-0D62F5ECC8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7B6-FE23-4E46-9BC5-63F9D6A90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81E0-2AD9-4B5C-BBA5-37B145F60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E87-2C63-4FBF-97A1-67107CB11F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96F4-EEED-4CE8-B7E3-2479000CB6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06CD-FA3D-4339-AA4C-9D86CA904A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6793-1F12-43CC-83A9-C28CBDB24F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E6F0-99AD-4A23-BEA0-A2E713A0B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338-CCC3-41E3-85CB-30A6640E86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38B9-EDA9-4D02-B2BA-41BA3EF9E5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94E1-47AE-4534-B96E-24D9092A39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7494-90AB-4F3E-9FE7-24A3A4E23B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B237-94C2-4793-8136-DF347D1DAB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dirty="0" smtClean="0">
                <a:solidFill>
                  <a:srgbClr val="FFFFCC"/>
                </a:solidFill>
                <a:cs typeface="Arial" pitchFamily="34" charset="0"/>
              </a:rPr>
              <a:t>K. Long, </a:t>
            </a:r>
            <a:fld id="{5FDF8525-CCCE-4582-8ECC-51A1A9E69662}" type="datetime3"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7 March 2013</a:t>
            </a:fld>
            <a:endParaRPr lang="en-GB" sz="2800" b="1" dirty="0" smtClean="0">
              <a:solidFill>
                <a:srgbClr val="FFFFCC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4860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304800" y="304800"/>
          <a:ext cx="134302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name="Document" r:id="rId4" imgW="3683000" imgH="1104900" progId="Word.Document.8">
                  <p:embed/>
                </p:oleObj>
              </mc:Choice>
              <mc:Fallback>
                <p:oleObj name="Document" r:id="rId4" imgW="3683000" imgH="1104900" progId="Word.Documen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"/>
                        <a:ext cx="1343025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324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MAP Review - MICE Overview - L. Coney      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894E3C-3540-4A80-99EF-6E5D5883DB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7 March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7 March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07/03/2013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07/03/2013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7 March 2013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18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07/03/2013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38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515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7665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7309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8711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187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69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5484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723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03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07/03/2013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21304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99" indent="0" algn="ctr">
              <a:buNone/>
              <a:defRPr/>
            </a:lvl2pPr>
            <a:lvl3pPr marL="914199" indent="0" algn="ctr">
              <a:buNone/>
              <a:defRPr/>
            </a:lvl3pPr>
            <a:lvl4pPr marL="1371297" indent="0" algn="ctr">
              <a:buNone/>
              <a:defRPr/>
            </a:lvl4pPr>
            <a:lvl5pPr marL="1828398" indent="0" algn="ctr">
              <a:buNone/>
              <a:defRPr/>
            </a:lvl5pPr>
            <a:lvl6pPr marL="2285498" indent="0" algn="ctr">
              <a:buNone/>
              <a:defRPr/>
            </a:lvl6pPr>
            <a:lvl7pPr marL="2742596" indent="0" algn="ctr">
              <a:buNone/>
              <a:defRPr/>
            </a:lvl7pPr>
            <a:lvl8pPr marL="3199698" indent="0" algn="ctr">
              <a:buNone/>
              <a:defRPr/>
            </a:lvl8pPr>
            <a:lvl9pPr marL="36567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10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535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99" indent="0">
              <a:buNone/>
              <a:defRPr sz="1800"/>
            </a:lvl2pPr>
            <a:lvl3pPr marL="914199" indent="0">
              <a:buNone/>
              <a:defRPr sz="1600"/>
            </a:lvl3pPr>
            <a:lvl4pPr marL="1371297" indent="0">
              <a:buNone/>
              <a:defRPr sz="1400"/>
            </a:lvl4pPr>
            <a:lvl5pPr marL="1828398" indent="0">
              <a:buNone/>
              <a:defRPr sz="1400"/>
            </a:lvl5pPr>
            <a:lvl6pPr marL="2285498" indent="0">
              <a:buNone/>
              <a:defRPr sz="1400"/>
            </a:lvl6pPr>
            <a:lvl7pPr marL="2742596" indent="0">
              <a:buNone/>
              <a:defRPr sz="1400"/>
            </a:lvl7pPr>
            <a:lvl8pPr marL="3199698" indent="0">
              <a:buNone/>
              <a:defRPr sz="1400"/>
            </a:lvl8pPr>
            <a:lvl9pPr marL="36567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548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2210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9" indent="0">
              <a:buNone/>
              <a:defRPr sz="2000" b="1"/>
            </a:lvl2pPr>
            <a:lvl3pPr marL="914199" indent="0">
              <a:buNone/>
              <a:defRPr sz="1800" b="1"/>
            </a:lvl3pPr>
            <a:lvl4pPr marL="1371297" indent="0">
              <a:buNone/>
              <a:defRPr sz="1600" b="1"/>
            </a:lvl4pPr>
            <a:lvl5pPr marL="1828398" indent="0">
              <a:buNone/>
              <a:defRPr sz="1600" b="1"/>
            </a:lvl5pPr>
            <a:lvl6pPr marL="2285498" indent="0">
              <a:buNone/>
              <a:defRPr sz="1600" b="1"/>
            </a:lvl6pPr>
            <a:lvl7pPr marL="2742596" indent="0">
              <a:buNone/>
              <a:defRPr sz="1600" b="1"/>
            </a:lvl7pPr>
            <a:lvl8pPr marL="3199698" indent="0">
              <a:buNone/>
              <a:defRPr sz="1600" b="1"/>
            </a:lvl8pPr>
            <a:lvl9pPr marL="36567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0586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83656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8294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5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83642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9" indent="0">
              <a:buNone/>
              <a:defRPr sz="2800"/>
            </a:lvl2pPr>
            <a:lvl3pPr marL="914199" indent="0">
              <a:buNone/>
              <a:defRPr sz="2400"/>
            </a:lvl3pPr>
            <a:lvl4pPr marL="1371297" indent="0">
              <a:buNone/>
              <a:defRPr sz="2000"/>
            </a:lvl4pPr>
            <a:lvl5pPr marL="1828398" indent="0">
              <a:buNone/>
              <a:defRPr sz="2000"/>
            </a:lvl5pPr>
            <a:lvl6pPr marL="2285498" indent="0">
              <a:buNone/>
              <a:defRPr sz="2000"/>
            </a:lvl6pPr>
            <a:lvl7pPr marL="2742596" indent="0">
              <a:buNone/>
              <a:defRPr sz="2000"/>
            </a:lvl7pPr>
            <a:lvl8pPr marL="3199698" indent="0">
              <a:buNone/>
              <a:defRPr sz="2000"/>
            </a:lvl8pPr>
            <a:lvl9pPr marL="36567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9" indent="0">
              <a:buNone/>
              <a:defRPr sz="1200"/>
            </a:lvl2pPr>
            <a:lvl3pPr marL="914199" indent="0">
              <a:buNone/>
              <a:defRPr sz="1000"/>
            </a:lvl3pPr>
            <a:lvl4pPr marL="1371297" indent="0">
              <a:buNone/>
              <a:defRPr sz="900"/>
            </a:lvl4pPr>
            <a:lvl5pPr marL="1828398" indent="0">
              <a:buNone/>
              <a:defRPr sz="900"/>
            </a:lvl5pPr>
            <a:lvl6pPr marL="2285498" indent="0">
              <a:buNone/>
              <a:defRPr sz="900"/>
            </a:lvl6pPr>
            <a:lvl7pPr marL="2742596" indent="0">
              <a:buNone/>
              <a:defRPr sz="900"/>
            </a:lvl7pPr>
            <a:lvl8pPr marL="3199698" indent="0">
              <a:buNone/>
              <a:defRPr sz="900"/>
            </a:lvl8pPr>
            <a:lvl9pPr marL="365679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5884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53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 smtClean="0"/>
              <a:pPr/>
              <a:t>07/03/2013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11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43" y="6165850"/>
            <a:ext cx="820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0" tIns="45696" rIns="91390" bIns="4569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437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0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19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2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3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25" indent="-34282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86" indent="-285686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749" indent="-2285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848" indent="-2285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9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0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48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247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346" indent="-22855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7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6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8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99" algn="l" defTabSz="9141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42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98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178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31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dirty="0" smtClean="0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>
    <p:fad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15101-DFFF-4CAA-AE93-B7D24E12C5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80060-40C5-4FA9-B3AB-EA8B673958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dirty="0" smtClean="0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MAP Review - MICE Overview - L. Coney                  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7A3611A-3316-4A9D-8E08-7540EE7BD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smallbottom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07/03/2013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12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s://edms.cern.ch/nav/P:CERN-0000096725:V0/P:CERN-0000096728:V0/TAB3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edms.cern.ch/nav/P:CERN-0000096725:V0/P:CERN-0000096728:V0/TAB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85462"/>
            <a:ext cx="7772400" cy="2123658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Accelerators: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evolution of facilities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Neutrino Facility (CENF):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568952" cy="6053888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52718" y="6165304"/>
            <a:ext cx="802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u="sng" dirty="0">
                <a:hlinkClick r:id="rId3"/>
              </a:rPr>
              <a:t>https://edms.cern.ch/nav/P:CERN-0000096725:V0/P:CERN-0000096728:V0/TAB3 </a:t>
            </a:r>
            <a:endParaRPr lang="en-US" b="1" dirty="0" err="1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6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Neutrino Facility (CENF):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Goals are: </a:t>
            </a:r>
          </a:p>
          <a:p>
            <a:pPr lvl="1"/>
            <a:r>
              <a:rPr lang="en-US" dirty="0" smtClean="0"/>
              <a:t>To serve:</a:t>
            </a:r>
          </a:p>
          <a:p>
            <a:pPr lvl="2"/>
            <a:r>
              <a:rPr lang="en-US" dirty="0" smtClean="0"/>
              <a:t>ICARUS/</a:t>
            </a:r>
            <a:r>
              <a:rPr lang="en-US" dirty="0" err="1" smtClean="0"/>
              <a:t>NESSiE</a:t>
            </a:r>
            <a:r>
              <a:rPr lang="en-US" dirty="0" smtClean="0"/>
              <a:t> sterile neutrino search</a:t>
            </a:r>
          </a:p>
          <a:p>
            <a:pPr lvl="2"/>
            <a:r>
              <a:rPr lang="en-US" dirty="0" smtClean="0"/>
              <a:t>LAGUNA-LBNO </a:t>
            </a:r>
            <a:r>
              <a:rPr lang="en-US" dirty="0" err="1" smtClean="0"/>
              <a:t>LAr</a:t>
            </a:r>
            <a:r>
              <a:rPr lang="en-US" dirty="0" smtClean="0"/>
              <a:t> detector development</a:t>
            </a:r>
          </a:p>
          <a:p>
            <a:pPr lvl="1"/>
            <a:r>
              <a:rPr lang="en-US" dirty="0" smtClean="0"/>
              <a:t>To be compatible with future long-baseline neutrino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dirty="0" smtClean="0"/>
              <a:t>Accelerator development:</a:t>
            </a:r>
          </a:p>
          <a:p>
            <a:pPr lvl="1"/>
            <a:r>
              <a:rPr lang="en-US" dirty="0" smtClean="0"/>
              <a:t>Fast extraction at 100 GeV from the SPS, transport over ~550 </a:t>
            </a:r>
            <a:r>
              <a:rPr lang="en-US" dirty="0"/>
              <a:t>m </a:t>
            </a:r>
            <a:r>
              <a:rPr lang="en-US" dirty="0" smtClean="0"/>
              <a:t>to </a:t>
            </a:r>
            <a:r>
              <a:rPr lang="en-US" dirty="0"/>
              <a:t>a fixed </a:t>
            </a:r>
            <a:r>
              <a:rPr lang="en-US" dirty="0" smtClean="0"/>
              <a:t>target</a:t>
            </a:r>
          </a:p>
          <a:p>
            <a:pPr lvl="1"/>
            <a:r>
              <a:rPr lang="en-US" dirty="0" smtClean="0"/>
              <a:t>A target complex including horn-focused pion/</a:t>
            </a:r>
            <a:r>
              <a:rPr lang="en-US" dirty="0" err="1" smtClean="0"/>
              <a:t>kaon</a:t>
            </a:r>
            <a:r>
              <a:rPr lang="en-US" dirty="0" smtClean="0"/>
              <a:t> collection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near-detector experimental area, </a:t>
            </a:r>
            <a:r>
              <a:rPr lang="en-US" dirty="0" smtClean="0"/>
              <a:t>1000 m</a:t>
            </a:r>
            <a:r>
              <a:rPr lang="en-US" baseline="30000" dirty="0" smtClean="0"/>
              <a:t>2</a:t>
            </a:r>
            <a:r>
              <a:rPr lang="en-US" dirty="0" smtClean="0"/>
              <a:t>, at ~456m, housing at </a:t>
            </a:r>
            <a:r>
              <a:rPr lang="en-US" dirty="0"/>
              <a:t>least 3 detectors </a:t>
            </a:r>
            <a:endParaRPr lang="en-US" dirty="0" smtClean="0"/>
          </a:p>
          <a:p>
            <a:pPr lvl="2"/>
            <a:r>
              <a:rPr lang="en-US" dirty="0" smtClean="0"/>
              <a:t>ICARUS</a:t>
            </a:r>
            <a:r>
              <a:rPr lang="en-US" dirty="0"/>
              <a:t>-150T, NESSIE, LAGUNA </a:t>
            </a:r>
            <a:r>
              <a:rPr lang="en-US" dirty="0" smtClean="0"/>
              <a:t>prototype</a:t>
            </a:r>
          </a:p>
          <a:p>
            <a:pPr lvl="1"/>
            <a:r>
              <a:rPr lang="en-US" dirty="0" smtClean="0"/>
              <a:t>A far</a:t>
            </a:r>
            <a:r>
              <a:rPr lang="en-US" dirty="0"/>
              <a:t>-detector experimental </a:t>
            </a:r>
            <a:r>
              <a:rPr lang="en-US" dirty="0" smtClean="0"/>
              <a:t>area at 1600 m housing two </a:t>
            </a:r>
            <a:r>
              <a:rPr lang="en-US" dirty="0"/>
              <a:t>large </a:t>
            </a:r>
            <a:r>
              <a:rPr lang="en-US" dirty="0" smtClean="0"/>
              <a:t>detectors:</a:t>
            </a:r>
          </a:p>
          <a:p>
            <a:pPr lvl="2"/>
            <a:r>
              <a:rPr lang="en-US" dirty="0" smtClean="0"/>
              <a:t>ICARUS</a:t>
            </a:r>
            <a:r>
              <a:rPr lang="en-US" dirty="0"/>
              <a:t>-</a:t>
            </a:r>
            <a:r>
              <a:rPr lang="en-US" dirty="0" smtClean="0"/>
              <a:t>600T and NESSIE</a:t>
            </a:r>
            <a:r>
              <a:rPr lang="en-US" dirty="0"/>
              <a:t>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3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CENF: proposed timeline: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823145"/>
            <a:ext cx="8964488" cy="561141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34435" y="6165304"/>
            <a:ext cx="49740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i="1" u="sng" dirty="0">
                <a:hlinkClick r:id="rId3"/>
              </a:rPr>
              <a:t>https://edms.cern.ch/nav/P:CERN-0000096725:V0/P:CERN-0000096728:V0/TAB3 </a:t>
            </a:r>
            <a:endParaRPr lang="en-US" sz="1100" b="1" dirty="0" err="1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2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 at ESS: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97153"/>
            <a:ext cx="9144000" cy="20608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5 MW at 2.5—3 GeV: ~300 MeV neutrinos</a:t>
            </a:r>
          </a:p>
          <a:p>
            <a:pPr lvl="1"/>
            <a:r>
              <a:rPr lang="en-US" dirty="0" err="1" smtClean="0"/>
              <a:t>Linac</a:t>
            </a:r>
            <a:r>
              <a:rPr lang="en-US" dirty="0" smtClean="0"/>
              <a:t> delivers 3 </a:t>
            </a:r>
            <a:r>
              <a:rPr lang="en-US" dirty="0" err="1" smtClean="0"/>
              <a:t>ms</a:t>
            </a:r>
            <a:r>
              <a:rPr lang="en-US" dirty="0" smtClean="0"/>
              <a:t> spill of 700 MHz bunches</a:t>
            </a:r>
          </a:p>
          <a:p>
            <a:pPr lvl="2"/>
            <a:r>
              <a:rPr lang="en-US" dirty="0" smtClean="0"/>
              <a:t>OK for super-beam application</a:t>
            </a:r>
          </a:p>
          <a:p>
            <a:pPr lvl="2"/>
            <a:r>
              <a:rPr lang="en-US" dirty="0" smtClean="0"/>
              <a:t>Would require </a:t>
            </a:r>
            <a:r>
              <a:rPr lang="en-US" dirty="0" err="1" smtClean="0"/>
              <a:t>accummulator</a:t>
            </a:r>
            <a:r>
              <a:rPr lang="en-US" dirty="0" smtClean="0"/>
              <a:t>/compressor ring for development into Neutrino Factory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64704"/>
            <a:ext cx="5256245" cy="3942184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07704" y="1412776"/>
            <a:ext cx="1262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M. </a:t>
            </a:r>
            <a:r>
              <a:rPr lang="en-US" sz="2000" b="1" dirty="0" err="1" smtClean="0"/>
              <a:t>Dracos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7387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J-PARC [1]: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0032" y="692697"/>
            <a:ext cx="4032448" cy="288031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Upgrades of main ring to provide 750 kW fast extracted beam:</a:t>
            </a:r>
          </a:p>
          <a:p>
            <a:pPr lvl="1"/>
            <a:r>
              <a:rPr lang="en-US" dirty="0" smtClean="0"/>
              <a:t>Increased rep rate</a:t>
            </a:r>
          </a:p>
          <a:p>
            <a:pPr lvl="1"/>
            <a:r>
              <a:rPr lang="en-US" dirty="0" smtClean="0"/>
              <a:t>New RF system</a:t>
            </a:r>
          </a:p>
          <a:p>
            <a:pPr lvl="1"/>
            <a:r>
              <a:rPr lang="en-US" dirty="0" smtClean="0"/>
              <a:t>New kickers and septum</a:t>
            </a:r>
          </a:p>
          <a:p>
            <a:pPr lvl="1"/>
            <a:r>
              <a:rPr lang="en-US" dirty="0" smtClean="0"/>
              <a:t>Upgraded collimators and shielding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645024"/>
            <a:ext cx="6096380" cy="316835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92696"/>
            <a:ext cx="4643064" cy="33843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7504" y="2071881"/>
            <a:ext cx="996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K. Hasegawa</a:t>
            </a:r>
            <a:endParaRPr lang="en-US" sz="1200" b="1" dirty="0"/>
          </a:p>
        </p:txBody>
      </p:sp>
      <p:sp>
        <p:nvSpPr>
          <p:cNvPr id="7" name="Rectangle 6"/>
          <p:cNvSpPr/>
          <p:nvPr/>
        </p:nvSpPr>
        <p:spPr>
          <a:xfrm>
            <a:off x="7968302" y="6536377"/>
            <a:ext cx="996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K. Hasegawa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1188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J-PARC [2]: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20080"/>
            <a:ext cx="7992888" cy="6043040"/>
          </a:xfrm>
          <a:prstGeom prst="rect">
            <a:avLst/>
          </a:prstGeom>
          <a:solidFill>
            <a:srgbClr val="C0504D"/>
          </a:solidFill>
          <a:ln w="28575" cmpd="sng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59158" y="6402814"/>
            <a:ext cx="13485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M. </a:t>
            </a:r>
            <a:r>
              <a:rPr lang="en-US" sz="1600" b="1" dirty="0" err="1" smtClean="0">
                <a:solidFill>
                  <a:schemeClr val="bg1"/>
                </a:solidFill>
              </a:rPr>
              <a:t>Yokayama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9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 facilities: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62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thumbnails: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38132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Conventional super-beams:</a:t>
            </a:r>
          </a:p>
          <a:p>
            <a:pPr lvl="1"/>
            <a:r>
              <a:rPr lang="en-US" dirty="0" smtClean="0"/>
              <a:t>Wide-band, long baseline: e.g. LBNE, LBNO</a:t>
            </a:r>
          </a:p>
          <a:p>
            <a:pPr lvl="2"/>
            <a:r>
              <a:rPr lang="en-US" dirty="0" smtClean="0"/>
              <a:t>&lt;</a:t>
            </a:r>
            <a:r>
              <a:rPr lang="en-US" i="1" dirty="0" smtClean="0"/>
              <a:t>E</a:t>
            </a:r>
            <a:r>
              <a:rPr lang="en-US" i="1" baseline="-25000" dirty="0" smtClean="0"/>
              <a:t>μ</a:t>
            </a:r>
            <a:r>
              <a:rPr lang="en-US" i="1" dirty="0" smtClean="0"/>
              <a:t>&gt; ~ </a:t>
            </a:r>
            <a:r>
              <a:rPr lang="en-US" dirty="0" smtClean="0"/>
              <a:t>2—3 GeV; matched to LAr or Fe calorimeter;</a:t>
            </a:r>
          </a:p>
          <a:p>
            <a:pPr lvl="2"/>
            <a:r>
              <a:rPr lang="en-US" dirty="0" smtClean="0"/>
              <a:t>Long-baseline allows observation of first and second maximum</a:t>
            </a:r>
          </a:p>
          <a:p>
            <a:pPr lvl="2"/>
            <a:r>
              <a:rPr lang="en-US" dirty="0" smtClean="0"/>
              <a:t>Near detector exploited to reduce systematic errors</a:t>
            </a:r>
          </a:p>
          <a:p>
            <a:pPr lvl="1"/>
            <a:r>
              <a:rPr lang="en-US" dirty="0" smtClean="0"/>
              <a:t>Narrow-band, short baseline: e.g. T2HK, SPL, ESS, </a:t>
            </a:r>
            <a:r>
              <a:rPr lang="en-US" dirty="0" err="1" smtClean="0"/>
              <a:t>nuSNS</a:t>
            </a:r>
            <a:r>
              <a:rPr lang="en-US" dirty="0" smtClean="0"/>
              <a:t>, …</a:t>
            </a:r>
          </a:p>
          <a:p>
            <a:pPr lvl="2"/>
            <a:r>
              <a:rPr lang="en-US" dirty="0"/>
              <a:t>&lt;</a:t>
            </a:r>
            <a:r>
              <a:rPr lang="en-US" i="1" dirty="0"/>
              <a:t>E</a:t>
            </a:r>
            <a:r>
              <a:rPr lang="en-US" i="1" baseline="-25000" dirty="0"/>
              <a:t>μ</a:t>
            </a:r>
            <a:r>
              <a:rPr lang="en-US" i="1" dirty="0"/>
              <a:t>&gt; ~ </a:t>
            </a:r>
            <a:r>
              <a:rPr lang="en-US" dirty="0" smtClean="0"/>
              <a:t>0.5 </a:t>
            </a:r>
            <a:r>
              <a:rPr lang="en-US" dirty="0"/>
              <a:t>GeV; matched to 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0 Cherenkov;</a:t>
            </a:r>
            <a:endParaRPr lang="en-US" dirty="0"/>
          </a:p>
          <a:p>
            <a:pPr lvl="2"/>
            <a:r>
              <a:rPr lang="en-US" dirty="0" smtClean="0"/>
              <a:t>Short-baseline </a:t>
            </a:r>
            <a:r>
              <a:rPr lang="en-US" dirty="0"/>
              <a:t>allows observation of first </a:t>
            </a:r>
            <a:r>
              <a:rPr lang="en-US" dirty="0" smtClean="0"/>
              <a:t>maximum</a:t>
            </a:r>
            <a:endParaRPr lang="en-US" dirty="0"/>
          </a:p>
          <a:p>
            <a:pPr lvl="2"/>
            <a:r>
              <a:rPr lang="en-US" dirty="0"/>
              <a:t>Near detector exploited to reduce systematic errors</a:t>
            </a:r>
          </a:p>
          <a:p>
            <a:r>
              <a:rPr lang="en-US" dirty="0" smtClean="0"/>
              <a:t>Beta-beam, short baseline: e.g. CERN γ=100;</a:t>
            </a:r>
          </a:p>
          <a:p>
            <a:pPr lvl="1"/>
            <a:r>
              <a:rPr lang="en-US" dirty="0"/>
              <a:t>&lt;</a:t>
            </a:r>
            <a:r>
              <a:rPr lang="en-US" i="1" dirty="0"/>
              <a:t>E</a:t>
            </a:r>
            <a:r>
              <a:rPr lang="en-US" i="1" baseline="-25000" dirty="0"/>
              <a:t>μ</a:t>
            </a:r>
            <a:r>
              <a:rPr lang="en-US" i="1" dirty="0"/>
              <a:t>&gt; ~ </a:t>
            </a:r>
            <a:r>
              <a:rPr lang="en-US" dirty="0"/>
              <a:t>0.5 GeV; matched to H</a:t>
            </a:r>
            <a:r>
              <a:rPr lang="en-US" baseline="-25000" dirty="0"/>
              <a:t>2</a:t>
            </a:r>
            <a:r>
              <a:rPr lang="en-US" dirty="0"/>
              <a:t>0 Cherenkov;</a:t>
            </a:r>
          </a:p>
          <a:p>
            <a:pPr lvl="1"/>
            <a:r>
              <a:rPr lang="en-US" dirty="0"/>
              <a:t>Short-baseline allows observation of first maximum</a:t>
            </a:r>
          </a:p>
          <a:p>
            <a:pPr lvl="1"/>
            <a:r>
              <a:rPr lang="en-US" dirty="0" smtClean="0"/>
              <a:t>Requires short-baseline super-beam to deliver competitive performance</a:t>
            </a:r>
          </a:p>
          <a:p>
            <a:r>
              <a:rPr lang="en-US" dirty="0" smtClean="0"/>
              <a:t>Neutrino Factory: IDS-NF baseline </a:t>
            </a:r>
            <a:r>
              <a:rPr lang="en-US" i="1" dirty="0" err="1" smtClean="0"/>
              <a:t>E</a:t>
            </a:r>
            <a:r>
              <a:rPr lang="en-US" baseline="-25000" dirty="0" err="1" smtClean="0"/>
              <a:t>μ</a:t>
            </a:r>
            <a:r>
              <a:rPr lang="en-US" dirty="0" smtClean="0"/>
              <a:t>=10 GeV;</a:t>
            </a:r>
          </a:p>
          <a:p>
            <a:pPr lvl="1"/>
            <a:r>
              <a:rPr lang="en-US" dirty="0" smtClean="0"/>
              <a:t>Uniquely well known flux (</a:t>
            </a:r>
            <a:r>
              <a:rPr lang="en-US" dirty="0" err="1" smtClean="0"/>
              <a:t>flavour</a:t>
            </a:r>
            <a:r>
              <a:rPr lang="en-US" dirty="0" smtClean="0"/>
              <a:t> content and energy spectrum);</a:t>
            </a:r>
          </a:p>
          <a:p>
            <a:pPr lvl="1"/>
            <a:r>
              <a:rPr lang="en-US" dirty="0" smtClean="0"/>
              <a:t>Baseline 1500—2500 km</a:t>
            </a:r>
          </a:p>
          <a:p>
            <a:pPr lvl="1"/>
            <a:r>
              <a:rPr lang="en-US" dirty="0" smtClean="0"/>
              <a:t>Requires a </a:t>
            </a:r>
            <a:r>
              <a:rPr lang="en-US" dirty="0" err="1" smtClean="0"/>
              <a:t>magnetised</a:t>
            </a:r>
            <a:r>
              <a:rPr lang="en-US" dirty="0" smtClean="0"/>
              <a:t> detector</a:t>
            </a:r>
          </a:p>
          <a:p>
            <a:pPr lvl="1"/>
            <a:r>
              <a:rPr lang="en-US" dirty="0" smtClean="0"/>
              <a:t>Identified by </a:t>
            </a:r>
            <a:r>
              <a:rPr lang="en-US" dirty="0" err="1" smtClean="0"/>
              <a:t>EUROnu</a:t>
            </a:r>
            <a:r>
              <a:rPr lang="en-US" dirty="0" smtClean="0"/>
              <a:t> as the facility for the high-precision </a:t>
            </a:r>
            <a:r>
              <a:rPr lang="en-US" dirty="0" err="1" smtClean="0"/>
              <a:t>programme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0" y="3356992"/>
            <a:ext cx="9144000" cy="1728192"/>
          </a:xfrm>
          <a:prstGeom prst="rect">
            <a:avLst/>
          </a:prstGeom>
          <a:solidFill>
            <a:schemeClr val="bg1">
              <a:lumMod val="65000"/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7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en-GB">
                <a:latin typeface="Calibri" charset="0"/>
              </a:rPr>
              <a:t>Critical issues: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92150"/>
            <a:ext cx="9144000" cy="616585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dirty="0" smtClean="0"/>
              <a:t>Conventional and generic:</a:t>
            </a:r>
            <a:endParaRPr lang="en-GB" dirty="0" smtClean="0">
              <a:ea typeface="+mn-ea"/>
            </a:endParaRPr>
          </a:p>
          <a:p>
            <a:pPr lvl="1">
              <a:defRPr/>
            </a:pPr>
            <a:r>
              <a:rPr lang="en-GB" dirty="0" smtClean="0">
                <a:ea typeface="+mn-ea"/>
              </a:rPr>
              <a:t>High-power (multi-MW), pulsed, proton source</a:t>
            </a:r>
          </a:p>
          <a:p>
            <a:pPr lvl="2">
              <a:defRPr/>
            </a:pPr>
            <a:r>
              <a:rPr lang="en-GB" dirty="0" smtClean="0">
                <a:ea typeface="+mn-ea"/>
              </a:rPr>
              <a:t>And particle-production target to match</a:t>
            </a:r>
          </a:p>
          <a:p>
            <a:pPr lvl="1">
              <a:defRPr/>
            </a:pPr>
            <a:r>
              <a:rPr lang="en-GB" dirty="0" smtClean="0"/>
              <a:t>High-gradient acceleration and high-field magnets</a:t>
            </a:r>
          </a:p>
          <a:p>
            <a:pPr lvl="1">
              <a:defRPr/>
            </a:pPr>
            <a:r>
              <a:rPr lang="en-GB" dirty="0" smtClean="0"/>
              <a:t>Affordable, large mass detectors</a:t>
            </a:r>
          </a:p>
          <a:p>
            <a:pPr>
              <a:defRPr/>
            </a:pPr>
            <a:r>
              <a:rPr lang="en-GB" dirty="0" smtClean="0"/>
              <a:t>Neutrinos from </a:t>
            </a:r>
            <a:r>
              <a:rPr lang="en-GB" dirty="0" err="1" smtClean="0"/>
              <a:t>muons</a:t>
            </a:r>
            <a:r>
              <a:rPr lang="en-GB" dirty="0" smtClean="0"/>
              <a:t>:</a:t>
            </a:r>
            <a:endParaRPr lang="en-GB" dirty="0" smtClean="0">
              <a:ea typeface="+mn-ea"/>
            </a:endParaRPr>
          </a:p>
          <a:p>
            <a:pPr lvl="1">
              <a:defRPr/>
            </a:pPr>
            <a:r>
              <a:rPr lang="en-GB" dirty="0" smtClean="0">
                <a:ea typeface="+mn-ea"/>
              </a:rPr>
              <a:t>Phase-space compression of muon beams:</a:t>
            </a:r>
          </a:p>
          <a:p>
            <a:pPr lvl="2">
              <a:defRPr/>
            </a:pPr>
            <a:r>
              <a:rPr lang="en-GB" dirty="0" smtClean="0">
                <a:ea typeface="+mn-ea"/>
              </a:rPr>
              <a:t>Short muon lifetime requires novel technique:</a:t>
            </a:r>
          </a:p>
          <a:p>
            <a:pPr lvl="3">
              <a:defRPr/>
            </a:pPr>
            <a:r>
              <a:rPr lang="en-GB" dirty="0" smtClean="0">
                <a:ea typeface="+mn-ea"/>
              </a:rPr>
              <a:t>Ionization cooling: proof-of-principle experiment, </a:t>
            </a:r>
            <a:r>
              <a:rPr lang="en-GB" i="1" dirty="0" smtClean="0">
                <a:solidFill>
                  <a:srgbClr val="C00000"/>
                </a:solidFill>
                <a:ea typeface="+mn-ea"/>
              </a:rPr>
              <a:t>MICE </a:t>
            </a:r>
          </a:p>
          <a:p>
            <a:pPr lvl="1">
              <a:defRPr/>
            </a:pPr>
            <a:r>
              <a:rPr lang="en-GB" dirty="0" smtClean="0">
                <a:ea typeface="+mn-ea"/>
              </a:rPr>
              <a:t>Rapid acceleration:</a:t>
            </a:r>
          </a:p>
          <a:p>
            <a:pPr lvl="2">
              <a:defRPr/>
            </a:pPr>
            <a:r>
              <a:rPr lang="en-GB" dirty="0" smtClean="0">
                <a:ea typeface="+mn-ea"/>
              </a:rPr>
              <a:t>Exploit time dilation to suppress muon decay </a:t>
            </a:r>
          </a:p>
          <a:p>
            <a:pPr lvl="2">
              <a:defRPr/>
            </a:pPr>
            <a:r>
              <a:rPr lang="en-GB" dirty="0" smtClean="0">
                <a:ea typeface="+mn-ea"/>
              </a:rPr>
              <a:t>Fixed Field Alternating Gradient Acceleration</a:t>
            </a:r>
          </a:p>
          <a:p>
            <a:pPr lvl="3">
              <a:defRPr/>
            </a:pPr>
            <a:r>
              <a:rPr lang="en-GB" dirty="0" smtClean="0">
                <a:ea typeface="+mn-ea"/>
              </a:rPr>
              <a:t>Novel magnet technology allows acceleration without magnet ramp</a:t>
            </a:r>
          </a:p>
          <a:p>
            <a:pPr lvl="3">
              <a:defRPr/>
            </a:pPr>
            <a:r>
              <a:rPr lang="en-GB" dirty="0" smtClean="0">
                <a:ea typeface="+mn-ea"/>
              </a:rPr>
              <a:t>Proof of principle: </a:t>
            </a:r>
          </a:p>
          <a:p>
            <a:pPr lvl="4">
              <a:defRPr/>
            </a:pPr>
            <a:r>
              <a:rPr lang="en-GB" i="1" dirty="0" smtClean="0">
                <a:solidFill>
                  <a:srgbClr val="C00000"/>
                </a:solidFill>
                <a:ea typeface="+mn-ea"/>
              </a:rPr>
              <a:t>EMMA</a:t>
            </a:r>
            <a:endParaRPr lang="en-GB" dirty="0" smtClean="0">
              <a:ea typeface="+mn-ea"/>
            </a:endParaRPr>
          </a:p>
          <a:p>
            <a:pPr lvl="1">
              <a:defRPr/>
            </a:pPr>
            <a:r>
              <a:rPr lang="en-GB" dirty="0" smtClean="0"/>
              <a:t>Affordable, large mass magnetised detectors</a:t>
            </a:r>
            <a:endParaRPr lang="en-GB" dirty="0" smtClean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2077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ln w="28575" cmpd="sng">
            <a:solidFill>
              <a:srgbClr val="00FF00"/>
            </a:solidFill>
          </a:ln>
        </p:spPr>
        <p:txBody>
          <a:bodyPr>
            <a:normAutofit fontScale="40000" lnSpcReduction="20000"/>
          </a:bodyPr>
          <a:lstStyle/>
          <a:p>
            <a:r>
              <a:rPr lang="en-GB" dirty="0"/>
              <a:t>Proton driver:</a:t>
            </a:r>
          </a:p>
          <a:p>
            <a:pPr lvl="1"/>
            <a:r>
              <a:rPr lang="en-GB" dirty="0" smtClean="0"/>
              <a:t>Development of high-power, pulsed proton source</a:t>
            </a:r>
          </a:p>
          <a:p>
            <a:pPr lvl="2"/>
            <a:r>
              <a:rPr lang="en-GB" dirty="0" smtClean="0"/>
              <a:t>FETS; PIXIE; </a:t>
            </a:r>
            <a:r>
              <a:rPr lang="en-GB" dirty="0" smtClean="0">
                <a:solidFill>
                  <a:schemeClr val="bg2"/>
                </a:solidFill>
              </a:rPr>
              <a:t>[R&amp;D programme outlined by </a:t>
            </a:r>
            <a:r>
              <a:rPr lang="en-GB" dirty="0" err="1" smtClean="0">
                <a:solidFill>
                  <a:schemeClr val="bg2"/>
                </a:solidFill>
              </a:rPr>
              <a:t>Prebys</a:t>
            </a:r>
            <a:r>
              <a:rPr lang="en-GB" dirty="0" smtClean="0">
                <a:solidFill>
                  <a:schemeClr val="bg2"/>
                </a:solidFill>
              </a:rPr>
              <a:t>]</a:t>
            </a:r>
          </a:p>
          <a:p>
            <a:pPr lvl="3"/>
            <a:r>
              <a:rPr lang="en-GB" dirty="0" smtClean="0"/>
              <a:t>Large charge, very short bunches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Pion</a:t>
            </a:r>
            <a:r>
              <a:rPr lang="en-GB" dirty="0"/>
              <a:t>-production target:</a:t>
            </a:r>
          </a:p>
          <a:p>
            <a:pPr lvl="1"/>
            <a:r>
              <a:rPr lang="en-GB" dirty="0" smtClean="0">
                <a:solidFill>
                  <a:srgbClr val="D95120"/>
                </a:solidFill>
              </a:rPr>
              <a:t>MERIT experiment </a:t>
            </a:r>
            <a:r>
              <a:rPr lang="en-GB" dirty="0" smtClean="0"/>
              <a:t>at CERN proved principle of mercury jet target</a:t>
            </a:r>
          </a:p>
          <a:p>
            <a:pPr lvl="2"/>
            <a:r>
              <a:rPr lang="en-GB" dirty="0" smtClean="0"/>
              <a:t>Need to distinguish pre-construction development from proof of principle</a:t>
            </a:r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Muon</a:t>
            </a:r>
            <a:r>
              <a:rPr lang="en-GB" dirty="0" smtClean="0"/>
              <a:t> </a:t>
            </a:r>
            <a:r>
              <a:rPr lang="en-GB" dirty="0"/>
              <a:t>front </a:t>
            </a:r>
            <a:r>
              <a:rPr lang="en-GB" dirty="0" err="1" smtClean="0"/>
              <a:t>end:</a:t>
            </a:r>
            <a:r>
              <a:rPr lang="en-GB" dirty="0" err="1" smtClean="0">
                <a:solidFill>
                  <a:schemeClr val="tx1"/>
                </a:solidFill>
              </a:rPr>
              <a:t>B</a:t>
            </a: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GB" dirty="0" err="1" smtClean="0">
                <a:solidFill>
                  <a:srgbClr val="D95120"/>
                </a:solidFill>
              </a:rPr>
              <a:t>MuCool</a:t>
            </a:r>
            <a:r>
              <a:rPr lang="en-GB" dirty="0" smtClean="0">
                <a:solidFill>
                  <a:srgbClr val="D95120"/>
                </a:solidFill>
              </a:rPr>
              <a:t> programme</a:t>
            </a:r>
            <a:r>
              <a:rPr lang="en-GB" dirty="0" smtClean="0"/>
              <a:t> at FNAL:</a:t>
            </a:r>
            <a:endParaRPr lang="en-GB" dirty="0"/>
          </a:p>
          <a:p>
            <a:pPr lvl="2"/>
            <a:r>
              <a:rPr lang="en-GB" dirty="0" smtClean="0"/>
              <a:t>Study of effect of magnetic field on high-gradient, warm, copper cavities;</a:t>
            </a:r>
          </a:p>
          <a:p>
            <a:pPr lvl="2"/>
            <a:r>
              <a:rPr lang="en-GB" dirty="0" smtClean="0"/>
              <a:t>Critical programme</a:t>
            </a:r>
            <a:endParaRPr lang="en-GB" dirty="0"/>
          </a:p>
          <a:p>
            <a:pPr lvl="1"/>
            <a:r>
              <a:rPr lang="en-GB" dirty="0" smtClean="0">
                <a:solidFill>
                  <a:srgbClr val="D95120"/>
                </a:solidFill>
              </a:rPr>
              <a:t>MICE experiment </a:t>
            </a:r>
            <a:r>
              <a:rPr lang="en-GB" dirty="0" smtClean="0"/>
              <a:t>at RAL:</a:t>
            </a:r>
            <a:endParaRPr lang="en-GB" dirty="0"/>
          </a:p>
          <a:p>
            <a:pPr lvl="2"/>
            <a:r>
              <a:rPr lang="en-GB" dirty="0" smtClean="0"/>
              <a:t>Proof of principle of ionization-cooling technique</a:t>
            </a:r>
          </a:p>
          <a:p>
            <a:pPr lvl="2"/>
            <a:r>
              <a:rPr lang="en-GB" dirty="0" smtClean="0"/>
              <a:t>Critical programme</a:t>
            </a:r>
          </a:p>
          <a:p>
            <a:pPr lvl="1"/>
            <a:r>
              <a:rPr lang="en-GB" dirty="0" smtClean="0">
                <a:solidFill>
                  <a:srgbClr val="D95120"/>
                </a:solidFill>
              </a:rPr>
              <a:t>RF power sources (e.g. </a:t>
            </a:r>
            <a:r>
              <a:rPr lang="en-GB" dirty="0" err="1" smtClean="0">
                <a:solidFill>
                  <a:srgbClr val="D95120"/>
                </a:solidFill>
              </a:rPr>
              <a:t>Diacrode</a:t>
            </a:r>
            <a:r>
              <a:rPr lang="en-GB" dirty="0" smtClean="0">
                <a:solidFill>
                  <a:srgbClr val="D95120"/>
                </a:solidFill>
              </a:rPr>
              <a:t>) </a:t>
            </a:r>
            <a:r>
              <a:rPr lang="en-GB" dirty="0"/>
              <a:t>at </a:t>
            </a:r>
            <a:r>
              <a:rPr lang="en-GB" dirty="0" smtClean="0"/>
              <a:t>LANL:</a:t>
            </a:r>
            <a:endParaRPr lang="en-GB" dirty="0"/>
          </a:p>
          <a:p>
            <a:pPr lvl="2"/>
            <a:r>
              <a:rPr lang="en-GB" dirty="0" smtClean="0"/>
              <a:t>Some work at LANL, however, cost driver for the Neutrino Factory</a:t>
            </a:r>
          </a:p>
          <a:p>
            <a:pPr lvl="3"/>
            <a:r>
              <a:rPr lang="en-GB" dirty="0" smtClean="0"/>
              <a:t>Deserves more attention</a:t>
            </a:r>
          </a:p>
          <a:p>
            <a:endParaRPr lang="en-GB" dirty="0" smtClean="0"/>
          </a:p>
          <a:p>
            <a:r>
              <a:rPr lang="en-GB" dirty="0" smtClean="0"/>
              <a:t>Rapid </a:t>
            </a:r>
            <a:r>
              <a:rPr lang="en-GB" dirty="0"/>
              <a:t>acceleration:</a:t>
            </a:r>
          </a:p>
          <a:p>
            <a:pPr lvl="1"/>
            <a:r>
              <a:rPr lang="en-GB" dirty="0" smtClean="0">
                <a:solidFill>
                  <a:srgbClr val="D95120"/>
                </a:solidFill>
              </a:rPr>
              <a:t>EMMA experiment </a:t>
            </a:r>
            <a:r>
              <a:rPr lang="en-GB" dirty="0" smtClean="0"/>
              <a:t>at DL:</a:t>
            </a:r>
            <a:endParaRPr lang="en-GB" dirty="0"/>
          </a:p>
          <a:p>
            <a:pPr lvl="2"/>
            <a:r>
              <a:rPr lang="en-GB" dirty="0" smtClean="0"/>
              <a:t>Proof of principal of non-scaling FFAG technique;</a:t>
            </a:r>
            <a:endParaRPr lang="en-GB" dirty="0"/>
          </a:p>
          <a:p>
            <a:pPr lvl="3"/>
            <a:r>
              <a:rPr lang="en-GB" dirty="0" smtClean="0"/>
              <a:t>Novel technology allows circular acceleration without magnet ramp</a:t>
            </a:r>
          </a:p>
          <a:p>
            <a:pPr lvl="1"/>
            <a:r>
              <a:rPr lang="en-GB" dirty="0">
                <a:solidFill>
                  <a:srgbClr val="D95120"/>
                </a:solidFill>
              </a:rPr>
              <a:t>Superconducting, 201 MHz resonators </a:t>
            </a:r>
            <a:r>
              <a:rPr lang="en-GB" dirty="0"/>
              <a:t>at Cornell:</a:t>
            </a:r>
          </a:p>
          <a:p>
            <a:pPr lvl="2"/>
            <a:r>
              <a:rPr lang="en-GB" dirty="0"/>
              <a:t>Some work at Cornell, however, significant part of cost of </a:t>
            </a:r>
            <a:r>
              <a:rPr lang="en-GB" dirty="0" err="1"/>
              <a:t>muon</a:t>
            </a:r>
            <a:r>
              <a:rPr lang="en-GB" dirty="0"/>
              <a:t> acceleration</a:t>
            </a:r>
          </a:p>
          <a:p>
            <a:pPr lvl="3"/>
            <a:r>
              <a:rPr lang="en-GB" dirty="0"/>
              <a:t>Deserves more </a:t>
            </a:r>
            <a:r>
              <a:rPr lang="en-GB" dirty="0" smtClean="0"/>
              <a:t>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 w="28575" cmpd="sng">
            <a:solidFill>
              <a:srgbClr val="00FF00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en-GB" dirty="0" smtClean="0"/>
              <a:t>Proton driver:</a:t>
            </a:r>
          </a:p>
          <a:p>
            <a:pPr lvl="1"/>
            <a:r>
              <a:rPr lang="en-GB" dirty="0" smtClean="0"/>
              <a:t>High power, pulsed, short bunches</a:t>
            </a:r>
          </a:p>
          <a:p>
            <a:pPr lvl="1"/>
            <a:r>
              <a:rPr lang="en-GB" dirty="0" err="1" smtClean="0"/>
              <a:t>Linac</a:t>
            </a:r>
            <a:r>
              <a:rPr lang="en-GB" dirty="0" smtClean="0"/>
              <a:t> (CERN, FNAL, ESS) and ring (RAL, JPARC) </a:t>
            </a:r>
          </a:p>
          <a:p>
            <a:pPr lvl="4"/>
            <a:endParaRPr lang="en-GB" dirty="0" smtClean="0"/>
          </a:p>
          <a:p>
            <a:r>
              <a:rPr lang="en-GB" dirty="0" smtClean="0"/>
              <a:t>Pion-production target:</a:t>
            </a:r>
          </a:p>
          <a:p>
            <a:pPr lvl="1"/>
            <a:r>
              <a:rPr lang="en-GB" dirty="0" smtClean="0"/>
              <a:t>Super-beam: solid; capture with horn</a:t>
            </a:r>
          </a:p>
          <a:p>
            <a:pPr lvl="1"/>
            <a:r>
              <a:rPr lang="en-GB" dirty="0" smtClean="0"/>
              <a:t>Neutrino Factory: liquid mercury jet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Progress: particle shielding, magnetic lattice</a:t>
            </a:r>
          </a:p>
          <a:p>
            <a:pPr lvl="3"/>
            <a:endParaRPr lang="en-GB" dirty="0" smtClean="0"/>
          </a:p>
          <a:p>
            <a:r>
              <a:rPr lang="en-GB" dirty="0" err="1" smtClean="0"/>
              <a:t>Muon</a:t>
            </a:r>
            <a:r>
              <a:rPr lang="en-GB" dirty="0" smtClean="0"/>
              <a:t> front end:</a:t>
            </a:r>
          </a:p>
          <a:p>
            <a:pPr lvl="1"/>
            <a:r>
              <a:rPr lang="en-GB" dirty="0" smtClean="0">
                <a:solidFill>
                  <a:srgbClr val="FCD5B5"/>
                </a:solidFill>
              </a:rPr>
              <a:t>Chicane (new) to remove secondary hadrons: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Bent solenoid transport &amp; beryllium absorber</a:t>
            </a:r>
          </a:p>
          <a:p>
            <a:pPr lvl="1"/>
            <a:r>
              <a:rPr lang="en-GB" dirty="0" err="1" smtClean="0"/>
              <a:t>Buncher</a:t>
            </a:r>
            <a:r>
              <a:rPr lang="en-GB" dirty="0" smtClean="0"/>
              <a:t> &amp; rotator: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Progress: lattice revision in response to engineering study</a:t>
            </a:r>
            <a:r>
              <a:rPr lang="en-GB" dirty="0" smtClean="0">
                <a:solidFill>
                  <a:srgbClr val="FCD5B5"/>
                </a:solidFill>
              </a:rPr>
              <a:t> </a:t>
            </a:r>
          </a:p>
          <a:p>
            <a:pPr lvl="1"/>
            <a:r>
              <a:rPr lang="en-GB" dirty="0" smtClean="0"/>
              <a:t>Cooling:</a:t>
            </a:r>
          </a:p>
          <a:p>
            <a:pPr lvl="2"/>
            <a:r>
              <a:rPr lang="en-GB" dirty="0" smtClean="0"/>
              <a:t>Baseline: solenoid transport, </a:t>
            </a:r>
            <a:r>
              <a:rPr lang="en-GB" dirty="0" err="1" smtClean="0"/>
              <a:t>LiH</a:t>
            </a:r>
            <a:r>
              <a:rPr lang="en-GB" dirty="0" smtClean="0"/>
              <a:t> absorber</a:t>
            </a:r>
          </a:p>
          <a:p>
            <a:pPr lvl="2"/>
            <a:r>
              <a:rPr lang="en-GB" dirty="0" smtClean="0"/>
              <a:t>Options: bucked coils or high-pressure H2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Progress: lattice revision in response to engineering study</a:t>
            </a:r>
          </a:p>
          <a:p>
            <a:pPr lvl="3"/>
            <a:endParaRPr lang="en-GB" dirty="0" smtClean="0"/>
          </a:p>
          <a:p>
            <a:r>
              <a:rPr lang="en-GB" dirty="0" smtClean="0"/>
              <a:t>Rapid acceleration:</a:t>
            </a:r>
          </a:p>
          <a:p>
            <a:pPr lvl="1"/>
            <a:r>
              <a:rPr lang="en-GB" dirty="0" smtClean="0"/>
              <a:t>Two options considered for acceleration to 10 </a:t>
            </a:r>
            <a:r>
              <a:rPr lang="en-GB" dirty="0" err="1" smtClean="0"/>
              <a:t>GeV</a:t>
            </a:r>
            <a:r>
              <a:rPr lang="en-GB" dirty="0" smtClean="0"/>
              <a:t>:</a:t>
            </a:r>
          </a:p>
          <a:p>
            <a:pPr lvl="2"/>
            <a:r>
              <a:rPr lang="en-GB" dirty="0" err="1" smtClean="0"/>
              <a:t>Linac</a:t>
            </a:r>
            <a:r>
              <a:rPr lang="en-GB" dirty="0" smtClean="0"/>
              <a:t>, RLA I and RLA II;</a:t>
            </a:r>
          </a:p>
          <a:p>
            <a:pPr lvl="2"/>
            <a:r>
              <a:rPr lang="en-GB" dirty="0" err="1" smtClean="0"/>
              <a:t>Linac</a:t>
            </a:r>
            <a:r>
              <a:rPr lang="en-GB" dirty="0" smtClean="0"/>
              <a:t>, RLA I and FFAG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Choice based on cost and performance estimates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challenges: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35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300000"/>
              </a:lnSpc>
            </a:pPr>
            <a:r>
              <a:rPr lang="en-US" dirty="0" smtClean="0"/>
              <a:t>Introduction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Survey: Europe, Asia</a:t>
            </a:r>
          </a:p>
          <a:p>
            <a:pPr>
              <a:lnSpc>
                <a:spcPct val="300000"/>
              </a:lnSpc>
            </a:pPr>
            <a:r>
              <a:rPr lang="en-US" dirty="0" smtClean="0"/>
              <a:t>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66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7444"/>
            <a:ext cx="4495408" cy="3371556"/>
          </a:xfrm>
          <a:prstGeom prst="rect">
            <a:avLst/>
          </a:prstGeom>
          <a:solidFill>
            <a:schemeClr val="tx1"/>
          </a:solidFill>
          <a:ln w="28575" cmpd="sng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317" y="3486918"/>
            <a:ext cx="4435278" cy="3326458"/>
          </a:xfrm>
          <a:prstGeom prst="rect">
            <a:avLst/>
          </a:prstGeom>
          <a:solidFill>
            <a:srgbClr val="000000"/>
          </a:solidFill>
          <a:ln w="28575" cmpd="sng">
            <a:solidFill>
              <a:srgbClr val="00FF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" y="3501008"/>
            <a:ext cx="4427984" cy="3320988"/>
          </a:xfrm>
          <a:prstGeom prst="rect">
            <a:avLst/>
          </a:prstGeom>
          <a:solidFill>
            <a:srgbClr val="000000"/>
          </a:solidFill>
          <a:ln w="28575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430" y="332656"/>
            <a:ext cx="4451729" cy="2846390"/>
          </a:xfrm>
          <a:prstGeom prst="rect">
            <a:avLst/>
          </a:prstGeom>
          <a:solidFill>
            <a:srgbClr val="000000"/>
          </a:solidFill>
          <a:ln w="28575" cmpd="sng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68201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</a:t>
            </a:r>
            <a:endParaRPr lang="en-US" dirty="0"/>
          </a:p>
        </p:txBody>
      </p:sp>
      <p:sp>
        <p:nvSpPr>
          <p:cNvPr id="7" name="Text Box 478"/>
          <p:cNvSpPr txBox="1">
            <a:spLocks noChangeArrowheads="1"/>
          </p:cNvSpPr>
          <p:nvPr/>
        </p:nvSpPr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73050" marR="0" lvl="0" indent="-2730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Benefit of luminosity:</a:t>
            </a:r>
          </a:p>
          <a:p>
            <a:pPr marL="439738" marR="0" lvl="1" indent="-1698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Solid blue lines show effect on precision of scaling luminosity from baseline 10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21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decays per year</a:t>
            </a:r>
          </a:p>
          <a:p>
            <a:pPr marL="439738" marR="0" lvl="1" indent="-1698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Potential for definition of staged upgrade programme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496" y="44624"/>
            <a:ext cx="2592288" cy="523220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Coloma, Huber, Kopp, Winter</a:t>
            </a:r>
            <a:r>
              <a:rPr lang="de-DE" sz="1400" b="1" dirty="0">
                <a:solidFill>
                  <a:schemeClr val="bg1"/>
                </a:solidFill>
              </a:rPr>
              <a:t/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arXiv:1209.5973</a:t>
            </a:r>
            <a:endParaRPr lang="de-DE" sz="11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760" y="764704"/>
            <a:ext cx="6606480" cy="448382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6808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uncertainties: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42349"/>
            <a:ext cx="9144000" cy="156251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T2HK, a case study:</a:t>
            </a:r>
            <a:br>
              <a:rPr lang="en-US" dirty="0" smtClean="0"/>
            </a:br>
            <a:r>
              <a:rPr lang="en-US" dirty="0" smtClean="0"/>
              <a:t>[applicable to, e.g. C2CF, …]</a:t>
            </a:r>
          </a:p>
          <a:p>
            <a:pPr lvl="1"/>
            <a:r>
              <a:rPr lang="en-US" dirty="0" smtClean="0"/>
              <a:t>Narrow-band beam</a:t>
            </a:r>
          </a:p>
          <a:p>
            <a:pPr lvl="1"/>
            <a:r>
              <a:rPr lang="en-US" dirty="0" smtClean="0"/>
              <a:t>Near and far detector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656184"/>
            <a:ext cx="4540480" cy="486916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304256"/>
            <a:ext cx="3625014" cy="357301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75656" y="6093296"/>
            <a:ext cx="2448272" cy="523220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Huber</a:t>
            </a:r>
            <a:r>
              <a:rPr lang="de-DE" sz="1400" b="1" dirty="0">
                <a:solidFill>
                  <a:schemeClr val="bg1"/>
                </a:solidFill>
              </a:rPr>
              <a:t>, </a:t>
            </a:r>
            <a:r>
              <a:rPr lang="de-DE" sz="1400" b="1" dirty="0" err="1">
                <a:solidFill>
                  <a:schemeClr val="bg1"/>
                </a:solidFill>
              </a:rPr>
              <a:t>Mezzetto</a:t>
            </a:r>
            <a:r>
              <a:rPr lang="de-DE" sz="1400" b="1" dirty="0">
                <a:solidFill>
                  <a:schemeClr val="bg1"/>
                </a:solidFill>
              </a:rPr>
              <a:t>, </a:t>
            </a:r>
            <a:r>
              <a:rPr lang="de-DE" sz="1400" b="1" dirty="0" err="1">
                <a:solidFill>
                  <a:schemeClr val="bg1"/>
                </a:solidFill>
              </a:rPr>
              <a:t>Schwetz</a:t>
            </a:r>
            <a:r>
              <a:rPr lang="de-DE" sz="1400" b="1" dirty="0" smtClean="0">
                <a:solidFill>
                  <a:schemeClr val="bg1"/>
                </a:solidFill>
              </a:rPr>
              <a:t>,</a:t>
            </a:r>
            <a:br>
              <a:rPr lang="de-DE" sz="1400" b="1" dirty="0" smtClean="0">
                <a:solidFill>
                  <a:schemeClr val="bg1"/>
                </a:solidFill>
              </a:rPr>
            </a:br>
            <a:r>
              <a:rPr lang="de-DE" sz="1400" b="1" dirty="0" smtClean="0">
                <a:solidFill>
                  <a:schemeClr val="bg1"/>
                </a:solidFill>
              </a:rPr>
              <a:t>arXiv:0711.2950v2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1346" y="692696"/>
            <a:ext cx="3757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— critical at large θ</a:t>
            </a:r>
            <a:r>
              <a:rPr lang="en-US" sz="3200" b="1" baseline="-25000" dirty="0" smtClean="0">
                <a:solidFill>
                  <a:srgbClr val="FFFFFF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9525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uncertainties: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30085"/>
            <a:ext cx="8372226" cy="602546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95536" y="764704"/>
            <a:ext cx="3468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P. Coloma, P. Huber, J. Kopp, </a:t>
            </a:r>
            <a:r>
              <a:rPr lang="en-US" sz="1400" b="1" dirty="0"/>
              <a:t>and </a:t>
            </a:r>
            <a:r>
              <a:rPr lang="en-US" sz="1400" b="1" dirty="0" smtClean="0"/>
              <a:t>W. Winter</a:t>
            </a:r>
          </a:p>
          <a:p>
            <a:r>
              <a:rPr lang="en-US" sz="1400" b="1" dirty="0"/>
              <a:t>arXiv:</a:t>
            </a:r>
            <a:r>
              <a:rPr lang="en-US" sz="1400" b="1" dirty="0" smtClean="0"/>
              <a:t>1209.5973v1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35040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4256"/>
            <a:ext cx="9144000" cy="5284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4653136"/>
            <a:ext cx="1758807" cy="212427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6831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 the first instance, a combination of long-baseline (wide-band beam) experiments (e.g. LBNE/LBNO) and short baseline experiments (e.g. T2HK) offers an attractive way forward</a:t>
            </a:r>
          </a:p>
          <a:p>
            <a:r>
              <a:rPr lang="en-US" dirty="0" smtClean="0"/>
              <a:t>However, in such an approach:</a:t>
            </a:r>
          </a:p>
          <a:p>
            <a:pPr lvl="1"/>
            <a:r>
              <a:rPr lang="en-US" dirty="0" smtClean="0"/>
              <a:t>CP reach is limited by systematic effects;</a:t>
            </a:r>
          </a:p>
          <a:p>
            <a:pPr lvl="1"/>
            <a:r>
              <a:rPr lang="en-US" dirty="0" smtClean="0"/>
              <a:t>Hints of CP violation require follow up by the Neutrino Factory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Neutrino Factory will be needed to make the detailed and precise measurements required to elucidate the physics of </a:t>
            </a:r>
            <a:r>
              <a:rPr lang="en-US" dirty="0" err="1" smtClean="0"/>
              <a:t>flavour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Recognise</a:t>
            </a:r>
            <a:r>
              <a:rPr lang="en-US" dirty="0" smtClean="0"/>
              <a:t> that the Neutrino Factory: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eets the </a:t>
            </a:r>
            <a:r>
              <a:rPr lang="en-US" dirty="0"/>
              <a:t>sensitivity and precision </a:t>
            </a:r>
            <a:r>
              <a:rPr lang="en-US" dirty="0" smtClean="0"/>
              <a:t>goals;</a:t>
            </a:r>
            <a:endParaRPr lang="en-US" dirty="0"/>
          </a:p>
          <a:p>
            <a:pPr lvl="2"/>
            <a:r>
              <a:rPr lang="en-US" dirty="0" smtClean="0"/>
              <a:t>Is mature</a:t>
            </a:r>
            <a:r>
              <a:rPr lang="en-US" dirty="0"/>
              <a:t>; key issues addressed, or being addressed;</a:t>
            </a:r>
          </a:p>
          <a:p>
            <a:pPr lvl="1"/>
            <a:r>
              <a:rPr lang="en-US" dirty="0" smtClean="0"/>
              <a:t>Give priority to the incremental development of the facility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4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 facilities: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5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SνM</a:t>
            </a:r>
            <a:r>
              <a:rPr lang="en-GB" dirty="0" smtClean="0"/>
              <a:t> measurement programme: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Looking beyond MINOS, T2K</a:t>
            </a:r>
            <a:r>
              <a:rPr lang="en-GB" dirty="0"/>
              <a:t>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NOνA</a:t>
            </a:r>
            <a:r>
              <a:rPr lang="en-GB" dirty="0" smtClean="0"/>
              <a:t>, </a:t>
            </a:r>
            <a:r>
              <a:rPr lang="en-GB" dirty="0" err="1" smtClean="0"/>
              <a:t>DChooz</a:t>
            </a:r>
            <a:r>
              <a:rPr lang="en-GB" dirty="0" smtClean="0"/>
              <a:t>, </a:t>
            </a:r>
            <a:r>
              <a:rPr lang="en-GB" dirty="0" err="1" smtClean="0"/>
              <a:t>Daya</a:t>
            </a:r>
            <a:r>
              <a:rPr lang="en-GB" dirty="0" smtClean="0"/>
              <a:t> Bay, Reno, …</a:t>
            </a:r>
          </a:p>
          <a:p>
            <a:pPr lvl="1"/>
            <a:r>
              <a:rPr lang="en-GB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will be very well known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Therefore future programme </a:t>
            </a:r>
            <a:br>
              <a:rPr lang="en-GB" dirty="0" smtClean="0"/>
            </a:br>
            <a:r>
              <a:rPr lang="en-GB" dirty="0" smtClean="0"/>
              <a:t>must:</a:t>
            </a:r>
          </a:p>
          <a:p>
            <a:pPr lvl="1"/>
            <a:r>
              <a:rPr lang="en-GB" dirty="0" smtClean="0"/>
              <a:t>Complete the “Standard </a:t>
            </a:r>
            <a:br>
              <a:rPr lang="en-GB" dirty="0" smtClean="0"/>
            </a:br>
            <a:r>
              <a:rPr lang="en-GB" dirty="0" smtClean="0"/>
              <a:t>Neutrino Model” (S</a:t>
            </a:r>
            <a:r>
              <a:rPr lang="el-GR" dirty="0" smtClean="0"/>
              <a:t>ν</a:t>
            </a:r>
            <a:r>
              <a:rPr lang="en-GB" dirty="0" smtClean="0"/>
              <a:t>M):</a:t>
            </a:r>
          </a:p>
          <a:p>
            <a:pPr lvl="2"/>
            <a:r>
              <a:rPr lang="en-GB" dirty="0" smtClean="0"/>
              <a:t>Determine the mass hierarchy</a:t>
            </a:r>
          </a:p>
          <a:p>
            <a:pPr lvl="2"/>
            <a:r>
              <a:rPr lang="en-GB" dirty="0" smtClean="0"/>
              <a:t>Search for (and discover?) leptonic </a:t>
            </a:r>
            <a:br>
              <a:rPr lang="en-GB" dirty="0" smtClean="0"/>
            </a:br>
            <a:r>
              <a:rPr lang="en-GB" dirty="0" smtClean="0"/>
              <a:t>CP-invariance violation</a:t>
            </a:r>
          </a:p>
          <a:p>
            <a:pPr lvl="1"/>
            <a:r>
              <a:rPr lang="en-GB" dirty="0" smtClean="0"/>
              <a:t>Establish the S</a:t>
            </a:r>
            <a:r>
              <a:rPr lang="el-GR" dirty="0" smtClean="0"/>
              <a:t>ν</a:t>
            </a:r>
            <a:r>
              <a:rPr lang="en-GB" dirty="0" smtClean="0"/>
              <a:t>M as the correct </a:t>
            </a:r>
            <a:br>
              <a:rPr lang="en-GB" dirty="0" smtClean="0"/>
            </a:br>
            <a:r>
              <a:rPr lang="en-GB" dirty="0" smtClean="0"/>
              <a:t>description of nature:</a:t>
            </a:r>
          </a:p>
          <a:p>
            <a:pPr lvl="2"/>
            <a:r>
              <a:rPr lang="en-GB" dirty="0" smtClean="0"/>
              <a:t>Determine precisely the degree to which θ</a:t>
            </a:r>
            <a:r>
              <a:rPr lang="en-GB" baseline="-25000" dirty="0" smtClean="0"/>
              <a:t>23</a:t>
            </a:r>
            <a:r>
              <a:rPr lang="en-GB" dirty="0" smtClean="0"/>
              <a:t> differs from </a:t>
            </a:r>
            <a:r>
              <a:rPr lang="el-GR" dirty="0" smtClean="0"/>
              <a:t>π</a:t>
            </a:r>
            <a:r>
              <a:rPr lang="en-GB" dirty="0" smtClean="0"/>
              <a:t>/4</a:t>
            </a:r>
          </a:p>
          <a:p>
            <a:pPr lvl="2"/>
            <a:r>
              <a:rPr lang="en-GB" dirty="0" smtClean="0"/>
              <a:t>Determine θ</a:t>
            </a:r>
            <a:r>
              <a:rPr lang="en-GB" baseline="-25000" dirty="0" smtClean="0"/>
              <a:t>13</a:t>
            </a:r>
            <a:r>
              <a:rPr lang="en-GB" dirty="0" smtClean="0"/>
              <a:t> precisely</a:t>
            </a:r>
          </a:p>
          <a:p>
            <a:pPr lvl="2"/>
            <a:r>
              <a:rPr lang="en-GB" dirty="0" smtClean="0"/>
              <a:t>Determine θ</a:t>
            </a:r>
            <a:r>
              <a:rPr lang="en-GB" baseline="-25000" dirty="0" smtClean="0"/>
              <a:t>12</a:t>
            </a:r>
            <a:r>
              <a:rPr lang="en-GB" dirty="0" smtClean="0"/>
              <a:t> precisely</a:t>
            </a:r>
          </a:p>
          <a:p>
            <a:pPr lvl="1"/>
            <a:r>
              <a:rPr lang="en-GB" dirty="0" smtClean="0"/>
              <a:t>Search for deviations from the S</a:t>
            </a:r>
            <a:r>
              <a:rPr lang="el-GR" dirty="0" smtClean="0"/>
              <a:t>ν</a:t>
            </a:r>
            <a:r>
              <a:rPr lang="en-GB" dirty="0" smtClean="0"/>
              <a:t>M:</a:t>
            </a:r>
          </a:p>
          <a:p>
            <a:pPr lvl="2"/>
            <a:r>
              <a:rPr lang="en-GB" dirty="0" smtClean="0"/>
              <a:t>Test the </a:t>
            </a:r>
            <a:r>
              <a:rPr lang="en-GB" dirty="0" err="1" smtClean="0"/>
              <a:t>unitarity</a:t>
            </a:r>
            <a:r>
              <a:rPr lang="en-GB" dirty="0" smtClean="0"/>
              <a:t> of the neutrino mixing matrix</a:t>
            </a:r>
          </a:p>
          <a:p>
            <a:pPr lvl="2"/>
            <a:r>
              <a:rPr lang="en-GB" dirty="0" smtClean="0"/>
              <a:t>Search for sterile neutrinos, non-standard interactions,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692696"/>
            <a:ext cx="3570507" cy="406488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364793" y="3913311"/>
            <a:ext cx="1390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arXiv:1203.5651</a:t>
            </a:r>
            <a:endParaRPr lang="en-US" sz="14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7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case for precision: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271464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What determines the goal for sensitivity and precision?</a:t>
            </a:r>
          </a:p>
          <a:p>
            <a:pPr lvl="1"/>
            <a:r>
              <a:rPr lang="en-GB" dirty="0" smtClean="0"/>
              <a:t>Sensitivity:</a:t>
            </a:r>
          </a:p>
          <a:p>
            <a:pPr lvl="2"/>
            <a:r>
              <a:rPr lang="en-GB" dirty="0" smtClean="0"/>
              <a:t>Definitive discovery!</a:t>
            </a:r>
          </a:p>
          <a:p>
            <a:pPr lvl="3"/>
            <a:r>
              <a:rPr lang="en-GB" dirty="0" smtClean="0"/>
              <a:t>Must have sensitivity of “~5</a:t>
            </a:r>
            <a:r>
              <a:rPr lang="el-GR" dirty="0" smtClean="0"/>
              <a:t>σ</a:t>
            </a:r>
            <a:r>
              <a:rPr lang="en-GB" dirty="0" smtClean="0"/>
              <a:t>”</a:t>
            </a:r>
          </a:p>
          <a:p>
            <a:pPr lvl="3"/>
            <a:r>
              <a:rPr lang="en-GB" dirty="0" smtClean="0"/>
              <a:t>To resolve the LSND/</a:t>
            </a:r>
            <a:r>
              <a:rPr lang="en-GB" dirty="0" err="1" smtClean="0"/>
              <a:t>miniBooNE</a:t>
            </a:r>
            <a:r>
              <a:rPr lang="en-GB" dirty="0" smtClean="0"/>
              <a:t> “suite of anomalies” may set the bar higher!</a:t>
            </a:r>
          </a:p>
          <a:p>
            <a:pPr lvl="1"/>
            <a:r>
              <a:rPr lang="en-GB" dirty="0" smtClean="0"/>
              <a:t>Precision:</a:t>
            </a:r>
          </a:p>
          <a:p>
            <a:pPr lvl="2"/>
            <a:r>
              <a:rPr lang="en-GB" dirty="0" smtClean="0"/>
              <a:t>Field presently led by experiment;</a:t>
            </a:r>
          </a:p>
          <a:p>
            <a:pPr lvl="3"/>
            <a:r>
              <a:rPr lang="en-GB" dirty="0" smtClean="0"/>
              <a:t>Too many, or too few, theories;</a:t>
            </a:r>
          </a:p>
          <a:p>
            <a:pPr lvl="2"/>
            <a:r>
              <a:rPr lang="en-GB" dirty="0" smtClean="0"/>
              <a:t>Goal to determine parameters with a precision comparable to that with which the quark-mixing parameters are known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88" y="3522043"/>
            <a:ext cx="6336704" cy="321932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771800" y="5517232"/>
            <a:ext cx="60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PDG</a:t>
            </a:r>
          </a:p>
        </p:txBody>
      </p:sp>
    </p:spTree>
    <p:extLst>
      <p:ext uri="{BB962C8B-B14F-4D97-AF65-F5344CB8AC3E}">
        <p14:creationId xmlns:p14="http://schemas.microsoft.com/office/powerpoint/2010/main" val="347024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</a:t>
            </a:r>
            <a:endParaRPr lang="en-US" dirty="0"/>
          </a:p>
        </p:txBody>
      </p:sp>
      <p:sp>
        <p:nvSpPr>
          <p:cNvPr id="7" name="Text Box 478"/>
          <p:cNvSpPr txBox="1">
            <a:spLocks noChangeArrowheads="1"/>
          </p:cNvSpPr>
          <p:nvPr/>
        </p:nvSpPr>
        <p:spPr bwMode="auto">
          <a:xfrm>
            <a:off x="0" y="5373216"/>
            <a:ext cx="9144000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73050" marR="0" lvl="0" indent="-2730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Benefit of luminosity:</a:t>
            </a:r>
          </a:p>
          <a:p>
            <a:pPr marL="439738" marR="0" lvl="1" indent="-1698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Solid blue lines show effect on precision of scaling luminosity from baseline 10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21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decays per year</a:t>
            </a:r>
          </a:p>
          <a:p>
            <a:pPr marL="439738" marR="0" lvl="1" indent="-16986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Potential for definition of staged upgrade programme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496" y="44624"/>
            <a:ext cx="2592288" cy="523220"/>
          </a:xfrm>
          <a:prstGeom prst="rect">
            <a:avLst/>
          </a:prstGeom>
          <a:noFill/>
          <a:ln w="127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</a:rPr>
              <a:t>Coloma, Huber, Kopp, Winter</a:t>
            </a:r>
            <a:r>
              <a:rPr lang="de-DE" sz="1400" b="1" dirty="0">
                <a:solidFill>
                  <a:schemeClr val="bg1"/>
                </a:solidFill>
              </a:rPr>
              <a:t/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arXiv:1209.5973</a:t>
            </a:r>
            <a:endParaRPr lang="de-DE" sz="11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760" y="764704"/>
            <a:ext cx="6606480" cy="448382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9469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Elucidation of the physics of </a:t>
            </a:r>
            <a:r>
              <a:rPr lang="en-US" dirty="0" err="1" smtClean="0"/>
              <a:t>flavour</a:t>
            </a:r>
            <a:r>
              <a:rPr lang="en-US" dirty="0" smtClean="0"/>
              <a:t> will require precise measurement of neutrino oscillations</a:t>
            </a:r>
          </a:p>
          <a:p>
            <a:r>
              <a:rPr lang="en-US" dirty="0" smtClean="0"/>
              <a:t>The “ultimate” tool is the Neutrino Factory which meets the precision and sensitivity requirements</a:t>
            </a:r>
          </a:p>
          <a:p>
            <a:pPr lvl="1"/>
            <a:r>
              <a:rPr lang="en-US" dirty="0" smtClean="0"/>
              <a:t>Risk: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tored </a:t>
            </a:r>
            <a:r>
              <a:rPr lang="en-US" dirty="0" err="1"/>
              <a:t>muon</a:t>
            </a:r>
            <a:r>
              <a:rPr lang="en-US" dirty="0"/>
              <a:t> beams have not yet been demonstrated to be capable of serving a world-class neutrino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lvl="1"/>
            <a:r>
              <a:rPr lang="en-US" dirty="0" smtClean="0"/>
              <a:t>Opportunity:</a:t>
            </a:r>
          </a:p>
          <a:p>
            <a:pPr lvl="2"/>
            <a:r>
              <a:rPr lang="en-US" dirty="0" smtClean="0"/>
              <a:t>Long-term strategy should maintain path towards the Neutrino Factory as the ultimate tool</a:t>
            </a:r>
          </a:p>
          <a:p>
            <a:r>
              <a:rPr lang="en-US" dirty="0" smtClean="0"/>
              <a:t>Substantial investment will be required:</a:t>
            </a:r>
          </a:p>
          <a:p>
            <a:pPr lvl="1"/>
            <a:r>
              <a:rPr lang="en-US" dirty="0" smtClean="0"/>
              <a:t>Points to an incremental </a:t>
            </a:r>
            <a:r>
              <a:rPr lang="en-US" dirty="0" err="1" smtClean="0"/>
              <a:t>programme</a:t>
            </a:r>
            <a:r>
              <a:rPr lang="en-US" dirty="0" smtClean="0"/>
              <a:t> encompassing:</a:t>
            </a:r>
          </a:p>
          <a:p>
            <a:pPr lvl="2"/>
            <a:r>
              <a:rPr lang="en-US" dirty="0"/>
              <a:t>Most effective exploitation of existing beams;</a:t>
            </a:r>
          </a:p>
          <a:p>
            <a:pPr lvl="2"/>
            <a:r>
              <a:rPr lang="en-US" dirty="0" smtClean="0"/>
              <a:t>Determination of MH and initial survey of CP; </a:t>
            </a:r>
            <a:r>
              <a:rPr lang="en-US" dirty="0"/>
              <a:t>and</a:t>
            </a:r>
          </a:p>
          <a:p>
            <a:pPr lvl="2"/>
            <a:r>
              <a:rPr lang="en-US" dirty="0" smtClean="0"/>
              <a:t>R</a:t>
            </a:r>
            <a:r>
              <a:rPr lang="en-US" dirty="0"/>
              <a:t>&amp;D </a:t>
            </a:r>
            <a:r>
              <a:rPr lang="en-US" dirty="0" smtClean="0"/>
              <a:t>required </a:t>
            </a:r>
            <a:r>
              <a:rPr lang="en-US" dirty="0"/>
              <a:t>to implement the subsequent </a:t>
            </a:r>
            <a:r>
              <a:rPr lang="en-US" dirty="0" smtClean="0"/>
              <a:t>increment</a:t>
            </a:r>
            <a:endParaRPr lang="en-US" dirty="0"/>
          </a:p>
          <a:p>
            <a:r>
              <a:rPr lang="en-US" dirty="0" smtClean="0"/>
              <a:t>Integration of the required resources seems to imply definition of a long-term, internationally-coordinated strategy</a:t>
            </a:r>
          </a:p>
          <a:p>
            <a:pPr lvl="1"/>
            <a:r>
              <a:rPr lang="en-US" dirty="0" smtClean="0"/>
              <a:t>We all contribute infrastructure or equipment to ensure access to the best </a:t>
            </a:r>
            <a:r>
              <a:rPr lang="en-US" dirty="0" err="1" smtClean="0"/>
              <a:t>programme</a:t>
            </a:r>
            <a:r>
              <a:rPr lang="en-US" dirty="0" smtClean="0"/>
              <a:t> overall</a:t>
            </a:r>
          </a:p>
        </p:txBody>
      </p:sp>
    </p:spTree>
    <p:extLst>
      <p:ext uri="{BB962C8B-B14F-4D97-AF65-F5344CB8AC3E}">
        <p14:creationId xmlns:p14="http://schemas.microsoft.com/office/powerpoint/2010/main" val="2526506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Survey: Europe, Asia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 facilities: 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44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Neutrinos in the European Strategy for PP: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15640"/>
            <a:ext cx="8964488" cy="13573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39195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2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3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s">
  <a:themeElements>
    <a:clrScheme name="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Standard-black.potx</Template>
  <TotalTime>2738</TotalTime>
  <Words>1467</Words>
  <Application>Microsoft Macintosh PowerPoint</Application>
  <PresentationFormat>On-screen Show (4:3)</PresentationFormat>
  <Paragraphs>215</Paragraphs>
  <Slides>25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Standard-black</vt:lpstr>
      <vt:lpstr>1_Data-proj-slides</vt:lpstr>
      <vt:lpstr>1_Theme1</vt:lpstr>
      <vt:lpstr>Slides</vt:lpstr>
      <vt:lpstr>Presentation1</vt:lpstr>
      <vt:lpstr>1_Theme2</vt:lpstr>
      <vt:lpstr>2_Theme2</vt:lpstr>
      <vt:lpstr>ISIS Small Bottom Banner</vt:lpstr>
      <vt:lpstr>1_KL-pres</vt:lpstr>
      <vt:lpstr>16_Default Design</vt:lpstr>
      <vt:lpstr>6_KL-pres</vt:lpstr>
      <vt:lpstr>2_KL-pres</vt:lpstr>
      <vt:lpstr>3_KL-pres</vt:lpstr>
      <vt:lpstr>Document</vt:lpstr>
      <vt:lpstr> Accelerators: evolution of facilities</vt:lpstr>
      <vt:lpstr>Contents:</vt:lpstr>
      <vt:lpstr>Introduction</vt:lpstr>
      <vt:lpstr>The SνM measurement programme:</vt:lpstr>
      <vt:lpstr>The case for precision:</vt:lpstr>
      <vt:lpstr>Comparison:</vt:lpstr>
      <vt:lpstr>Observations:</vt:lpstr>
      <vt:lpstr>Survey: Europe, Asia</vt:lpstr>
      <vt:lpstr>Neutrinos in the European Strategy for PP:</vt:lpstr>
      <vt:lpstr>CERN Neutrino Facility (CENF):</vt:lpstr>
      <vt:lpstr>CERN Neutrino Facility (CENF):</vt:lpstr>
      <vt:lpstr>CENF: proposed timeline:</vt:lpstr>
      <vt:lpstr>Neutrinos at ESS:</vt:lpstr>
      <vt:lpstr>Development of J-PARC [1]:</vt:lpstr>
      <vt:lpstr>Development of J-PARC [2]:</vt:lpstr>
      <vt:lpstr>Evolution</vt:lpstr>
      <vt:lpstr>Option thumbnails:</vt:lpstr>
      <vt:lpstr>Critical issues:</vt:lpstr>
      <vt:lpstr>Accelerator challenges:</vt:lpstr>
      <vt:lpstr>PowerPoint Presentation</vt:lpstr>
      <vt:lpstr>Comparison:</vt:lpstr>
      <vt:lpstr>Systematic uncertainties:</vt:lpstr>
      <vt:lpstr>Systematic uncertainties:</vt:lpstr>
      <vt:lpstr>PowerPoint Presentation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UKNF &amp; MICE:</dc:title>
  <dc:creator>Ken</dc:creator>
  <cp:lastModifiedBy>Kenneth Long</cp:lastModifiedBy>
  <cp:revision>149</cp:revision>
  <dcterms:created xsi:type="dcterms:W3CDTF">2012-05-06T10:05:37Z</dcterms:created>
  <dcterms:modified xsi:type="dcterms:W3CDTF">2013-03-07T22:17:07Z</dcterms:modified>
</cp:coreProperties>
</file>