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08CBD-10E7-4A6B-837D-803B56455C1D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B4086-CF5A-4A6D-96CD-5B3BC86D8F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7740-C321-4FC2-AEDF-741C0F5ED2C6}" type="datetime1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16CA-493D-4FAF-9A21-65E3BBD1FECF}" type="datetime1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FB47-C32B-4CAB-89D4-CC73F1E1F692}" type="datetime1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DA39-D58D-4087-B4EC-A08D6C887135}" type="datetime1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61E7-B258-48BE-A82C-E1D6FF68383A}" type="datetime1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C301-2F79-4068-8B2E-D828063CD2BE}" type="datetime1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9431-1C4A-436D-8036-1F790A8C0313}" type="datetime1">
              <a:rPr lang="en-US" smtClean="0"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EDCC-4B3D-4CA0-AD93-217E0C093BAF}" type="datetime1">
              <a:rPr lang="en-US" smtClean="0"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F6FF-AEE7-4160-A31E-C5C1537DFC34}" type="datetime1">
              <a:rPr lang="en-US" smtClean="0"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CA6-C611-40B4-80ED-E31C4381EE15}" type="datetime1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598C-5F0E-4356-A488-D2D8BE1136BA}" type="datetime1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9F4A-408D-491A-9370-A03F73F1B9B9}" type="datetime1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BDC89-77FE-4FA6-94AA-AE9C6D84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getFile.py/access?contribId=16&amp;sessionId=4&amp;resId=0&amp;materialId=slides&amp;confId=652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getFile.py/access?contribId=7&amp;sessionId=3&amp;resId=0&amp;materialId=slides&amp;confId=652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Underground Capabilities</a:t>
            </a:r>
            <a:br>
              <a:rPr lang="en-US" dirty="0" smtClean="0"/>
            </a:br>
            <a:r>
              <a:rPr lang="en-US" dirty="0" smtClean="0"/>
              <a:t>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G. D. Gilchriese</a:t>
            </a:r>
          </a:p>
          <a:p>
            <a:r>
              <a:rPr lang="en-US" dirty="0" smtClean="0"/>
              <a:t>On behalf of the Working Group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7,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36613" y="6352401"/>
            <a:ext cx="3460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2"/>
              </a:rPr>
              <a:t>Longer version of this talk at DURA Meeting March 5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NAF1 – on underground facilities to support very large detectors for neutrino physics, proton decay and other science requiring detectors of the multi-kiloton scale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NAF1 conveners: K. </a:t>
            </a:r>
            <a:r>
              <a:rPr lang="en-US" dirty="0" err="1" smtClean="0"/>
              <a:t>Heeger</a:t>
            </a:r>
            <a:r>
              <a:rPr lang="en-US" dirty="0" smtClean="0"/>
              <a:t> (Wisconsin), K. </a:t>
            </a:r>
            <a:r>
              <a:rPr lang="en-US" dirty="0" err="1" smtClean="0"/>
              <a:t>Scholberg</a:t>
            </a:r>
            <a:r>
              <a:rPr lang="en-US" dirty="0" smtClean="0"/>
              <a:t> (Duke), H. </a:t>
            </a:r>
            <a:r>
              <a:rPr lang="en-US" dirty="0" err="1" smtClean="0"/>
              <a:t>Sobel</a:t>
            </a:r>
            <a:r>
              <a:rPr lang="en-US" dirty="0" smtClean="0"/>
              <a:t> (Irvine)</a:t>
            </a:r>
            <a:endParaRPr lang="en-US" dirty="0"/>
          </a:p>
          <a:p>
            <a:pPr lvl="0"/>
            <a:r>
              <a:rPr lang="en-US" dirty="0"/>
              <a:t>NAF2 – on underground facilities for dark matter experiments, </a:t>
            </a:r>
            <a:r>
              <a:rPr lang="en-US" dirty="0" err="1"/>
              <a:t>neutrinoless</a:t>
            </a:r>
            <a:r>
              <a:rPr lang="en-US" dirty="0"/>
              <a:t> double beta decay experiments, underground accelerators for nuclear </a:t>
            </a:r>
            <a:r>
              <a:rPr lang="en-US" dirty="0" smtClean="0"/>
              <a:t>astrophysics or other physics, </a:t>
            </a:r>
            <a:r>
              <a:rPr lang="en-US" dirty="0"/>
              <a:t>low background assay of materials and related </a:t>
            </a:r>
            <a:r>
              <a:rPr lang="en-US" dirty="0" smtClean="0"/>
              <a:t>topics.</a:t>
            </a:r>
          </a:p>
          <a:p>
            <a:pPr lvl="1"/>
            <a:r>
              <a:rPr lang="en-US" dirty="0" smtClean="0"/>
              <a:t>NAF2 </a:t>
            </a:r>
            <a:r>
              <a:rPr lang="en-US" dirty="0"/>
              <a:t>conveners: P. </a:t>
            </a:r>
            <a:r>
              <a:rPr lang="en-US" dirty="0" smtClean="0"/>
              <a:t>Cushman (</a:t>
            </a:r>
            <a:r>
              <a:rPr lang="en-US" dirty="0"/>
              <a:t>Minnesota), J. </a:t>
            </a:r>
            <a:r>
              <a:rPr lang="en-US" dirty="0" smtClean="0"/>
              <a:t>Klein (</a:t>
            </a:r>
            <a:r>
              <a:rPr lang="en-US" dirty="0"/>
              <a:t>Pennsylvania), M. </a:t>
            </a:r>
            <a:r>
              <a:rPr lang="en-US" dirty="0" err="1" smtClean="0"/>
              <a:t>Witherell</a:t>
            </a:r>
            <a:r>
              <a:rPr lang="en-US" dirty="0" smtClean="0"/>
              <a:t> (</a:t>
            </a:r>
            <a:r>
              <a:rPr lang="en-US" dirty="0"/>
              <a:t>Santa Barbara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Underground facilities in support of instrumentation development in both working groups</a:t>
            </a:r>
          </a:p>
          <a:p>
            <a:pPr lvl="1"/>
            <a:r>
              <a:rPr lang="en-US" dirty="0" smtClean="0"/>
              <a:t>Conveners, contact with Instrumentation: P. Cushman (Minnesota), M. Gilchriese (LBNL). </a:t>
            </a:r>
            <a:r>
              <a:rPr lang="en-US" dirty="0" smtClean="0">
                <a:hlinkClick r:id="rId2"/>
              </a:rPr>
              <a:t>Talk at DURA Meeting March 5</a:t>
            </a:r>
            <a:endParaRPr lang="en-US" dirty="0" smtClean="0"/>
          </a:p>
          <a:p>
            <a:r>
              <a:rPr lang="en-US" dirty="0" smtClean="0"/>
              <a:t>Neutrinos and society</a:t>
            </a:r>
          </a:p>
          <a:p>
            <a:pPr lvl="1"/>
            <a:r>
              <a:rPr lang="en-US" dirty="0" smtClean="0"/>
              <a:t>Convener is A. Bernstein (LLNL), potential connections with underground capabilities.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Assess the status and potential plans for underground facilities worldwide, with particular attention to the current and planned role of U.S. scientists;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Answer the following question in conjunction with the relevant Cosmic Frontier, Intensity Frontier and Instrumentation Frontier working groups – how will the existing or planned </a:t>
            </a:r>
            <a:r>
              <a:rPr lang="en-US" dirty="0" smtClean="0"/>
              <a:t>underground facilities </a:t>
            </a:r>
            <a:r>
              <a:rPr lang="en-US" dirty="0"/>
              <a:t>meet the needs of US scientists and their scientific goals over the next 10 – 15 </a:t>
            </a:r>
            <a:r>
              <a:rPr lang="en-US" dirty="0" smtClean="0"/>
              <a:t>years (to about 2025)?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Address future U.S. organizational aspects for underground facilities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5CF-D3EA-4E75-A80E-1C24305B82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Have asked (or in few cases will ask) for status and plans for world-wide underground facilities (also South Pole). Will be summarized in report.</a:t>
            </a:r>
          </a:p>
          <a:p>
            <a:r>
              <a:rPr lang="en-US" dirty="0" smtClean="0"/>
              <a:t>Quantify U.S. scientists at underground facilities.</a:t>
            </a:r>
          </a:p>
          <a:p>
            <a:r>
              <a:rPr lang="en-US" dirty="0" smtClean="0"/>
              <a:t>Have met by phone with heads of the four U.S. underground facilities(KURF, Soudan, SURF, WIPP) and South Pole.</a:t>
            </a:r>
          </a:p>
          <a:p>
            <a:pPr lvl="1"/>
            <a:r>
              <a:rPr lang="en-US" dirty="0" smtClean="0"/>
              <a:t>Presentations to working group of status and roadmap</a:t>
            </a:r>
          </a:p>
          <a:p>
            <a:pPr lvl="1"/>
            <a:r>
              <a:rPr lang="en-US" dirty="0" smtClean="0"/>
              <a:t>Thoughts on organization of U.S. underground science and facilities. Discussed also yesterday at DURA meeting.</a:t>
            </a:r>
          </a:p>
          <a:p>
            <a:r>
              <a:rPr lang="en-US" dirty="0" smtClean="0"/>
              <a:t>Future activities TBD after this meeting. Likely phone discussions with non – U.S. lab heads, key stakeholders</a:t>
            </a:r>
          </a:p>
          <a:p>
            <a:r>
              <a:rPr lang="en-US" dirty="0" smtClean="0"/>
              <a:t>Planning on “Snowmass” summary document. Outline circulated to the working group.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288C-3F8A-4772-97EA-38BD0753912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Capabilities Questions to </a:t>
            </a:r>
            <a:r>
              <a:rPr lang="en-US" dirty="0" smtClean="0">
                <a:sym typeface="Symbol"/>
              </a:rPr>
              <a:t>F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Our preliminary conclusion is that underground facilities for approved 0</a:t>
            </a:r>
            <a:r>
              <a:rPr lang="en-US" sz="2400" dirty="0" smtClean="0">
                <a:sym typeface="Symbol"/>
              </a:rPr>
              <a:t> experiments with U.S. participation are adequate.</a:t>
            </a:r>
          </a:p>
          <a:p>
            <a:pPr marL="857250" lvl="1" indent="-457200"/>
            <a:r>
              <a:rPr lang="en-US" sz="2000" dirty="0" smtClean="0"/>
              <a:t>If this is not correct, what new facilities are needed?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 a “roadmap” of underground facility/capabilities requirements for 0</a:t>
            </a:r>
            <a:r>
              <a:rPr lang="en-US" sz="2400" dirty="0" smtClean="0">
                <a:sym typeface="Symbol"/>
              </a:rPr>
              <a:t> experiments </a:t>
            </a:r>
            <a:r>
              <a:rPr lang="en-US" sz="2400" dirty="0" smtClean="0"/>
              <a:t>beyond </a:t>
            </a:r>
            <a:r>
              <a:rPr lang="en-US" sz="2400" dirty="0" smtClean="0">
                <a:sym typeface="Symbol"/>
              </a:rPr>
              <a:t> mid-decade</a:t>
            </a:r>
            <a:r>
              <a:rPr lang="en-US" sz="2400" dirty="0" smtClean="0"/>
              <a:t>, under different physics assumptions (to be determined by the </a:t>
            </a:r>
            <a:r>
              <a:rPr lang="en-US" sz="2400" dirty="0" smtClean="0">
                <a:sym typeface="Symbol"/>
              </a:rPr>
              <a:t></a:t>
            </a:r>
            <a:r>
              <a:rPr lang="en-US" sz="2400" dirty="0" smtClean="0"/>
              <a:t>F working group). </a:t>
            </a:r>
          </a:p>
          <a:p>
            <a:pPr marL="857250" lvl="1" indent="-457200"/>
            <a:r>
              <a:rPr lang="en-US" sz="2000" dirty="0" smtClean="0"/>
              <a:t>Include in this underground capabilities for support of R&amp;D for future experiments.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 a “roadmap” of underground facility/capabilities requirements for long-baseline</a:t>
            </a:r>
            <a:r>
              <a:rPr lang="en-US" sz="2400" dirty="0" smtClean="0">
                <a:sym typeface="Symbol"/>
              </a:rPr>
              <a:t> experiments </a:t>
            </a:r>
            <a:r>
              <a:rPr lang="en-US" sz="2400" dirty="0" smtClean="0"/>
              <a:t>beyond </a:t>
            </a:r>
            <a:r>
              <a:rPr lang="en-US" sz="2400" dirty="0" smtClean="0">
                <a:sym typeface="Symbol"/>
              </a:rPr>
              <a:t> 2015</a:t>
            </a:r>
            <a:r>
              <a:rPr lang="en-US" sz="2400" dirty="0" smtClean="0"/>
              <a:t>, under different physics assumptions (to be determined by the </a:t>
            </a:r>
            <a:r>
              <a:rPr lang="en-US" sz="2400" dirty="0" smtClean="0">
                <a:sym typeface="Symbol"/>
              </a:rPr>
              <a:t></a:t>
            </a:r>
            <a:r>
              <a:rPr lang="en-US" sz="2400" dirty="0" smtClean="0"/>
              <a:t>F working group). </a:t>
            </a:r>
          </a:p>
          <a:p>
            <a:pPr marL="857250" lvl="1" indent="-457200"/>
            <a:r>
              <a:rPr lang="en-US" sz="2000" dirty="0" smtClean="0"/>
              <a:t>Include in this underground capabilities for support of R&amp;D for future experiments.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Define potential overlap and synergies of underground facilities/capabilities between short reactor and long-baseline neutrino experiments and planned non-proliferation demonstration detectors.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288C-3F8A-4772-97EA-38BD0753912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1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5364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About 30 page document</a:t>
            </a:r>
          </a:p>
          <a:p>
            <a:r>
              <a:rPr lang="en-US" dirty="0" smtClean="0"/>
              <a:t>Outline under discussion within working group</a:t>
            </a:r>
          </a:p>
          <a:p>
            <a:r>
              <a:rPr lang="en-US" dirty="0" smtClean="0"/>
              <a:t>We want the P5 Panel that follows Snowmass to read this document!</a:t>
            </a:r>
          </a:p>
          <a:p>
            <a:r>
              <a:rPr lang="en-US" dirty="0" smtClean="0"/>
              <a:t>Succinct summary of future underground capabilities, options and plans, worldwide</a:t>
            </a:r>
          </a:p>
          <a:p>
            <a:r>
              <a:rPr lang="en-US" dirty="0" smtClean="0"/>
              <a:t>Plan to address U.S. options in slightly more detail</a:t>
            </a:r>
          </a:p>
          <a:p>
            <a:r>
              <a:rPr lang="en-US" dirty="0" smtClean="0"/>
              <a:t>And succinct summary(few pages) of response, including options, to charge elements to Cosmic and Intensity Frontiers. </a:t>
            </a:r>
          </a:p>
          <a:p>
            <a:r>
              <a:rPr lang="en-US" dirty="0" smtClean="0"/>
              <a:t>Can backup with white papers (general request made via email to DPF </a:t>
            </a:r>
            <a:r>
              <a:rPr lang="en-US" smtClean="0"/>
              <a:t>mailing list), </a:t>
            </a:r>
            <a:r>
              <a:rPr lang="en-US" dirty="0" smtClean="0"/>
              <a:t>but our report will be high level summary</a:t>
            </a:r>
          </a:p>
          <a:p>
            <a:r>
              <a:rPr lang="en-US" dirty="0" smtClean="0"/>
              <a:t>We need your input and help. Expect to interact with your key conveners.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C89-77FE-4FA6-94AA-AE9C6D8403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655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Underground Capabilities Working Group</vt:lpstr>
      <vt:lpstr>Working Groups</vt:lpstr>
      <vt:lpstr>General Charge</vt:lpstr>
      <vt:lpstr>Working Group Activities</vt:lpstr>
      <vt:lpstr>Capabilities Questions to F</vt:lpstr>
      <vt:lpstr>Working Group Output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Underground Capabilities Working Group</dc:title>
  <dc:creator>Murdock Gilchriese</dc:creator>
  <cp:lastModifiedBy>Murdock Gilchriese</cp:lastModifiedBy>
  <cp:revision>6</cp:revision>
  <dcterms:created xsi:type="dcterms:W3CDTF">2013-03-06T00:06:59Z</dcterms:created>
  <dcterms:modified xsi:type="dcterms:W3CDTF">2013-03-07T17:02:11Z</dcterms:modified>
</cp:coreProperties>
</file>